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13" r:id="rId1"/>
  </p:sldMasterIdLst>
  <p:notesMasterIdLst>
    <p:notesMasterId r:id="rId17"/>
  </p:notesMasterIdLst>
  <p:handoutMasterIdLst>
    <p:handoutMasterId r:id="rId18"/>
  </p:handoutMasterIdLst>
  <p:sldIdLst>
    <p:sldId id="889" r:id="rId2"/>
    <p:sldId id="896" r:id="rId3"/>
    <p:sldId id="2973" r:id="rId4"/>
    <p:sldId id="3086" r:id="rId5"/>
    <p:sldId id="651" r:id="rId6"/>
    <p:sldId id="3120" r:id="rId7"/>
    <p:sldId id="3116" r:id="rId8"/>
    <p:sldId id="3119" r:id="rId9"/>
    <p:sldId id="938" r:id="rId10"/>
    <p:sldId id="3063" r:id="rId11"/>
    <p:sldId id="3038" r:id="rId12"/>
    <p:sldId id="307" r:id="rId13"/>
    <p:sldId id="3070" r:id="rId14"/>
    <p:sldId id="293" r:id="rId15"/>
    <p:sldId id="3118" r:id="rId16"/>
  </p:sldIdLst>
  <p:sldSz cx="12192000" cy="6858000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Arial" charset="0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Arial" charset="0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Arial" charset="0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Arial" charset="0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Arial" charset="0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Arial" charset="0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Arial" charset="0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Arial" charset="0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00B050"/>
    <a:srgbClr val="0000FF"/>
    <a:srgbClr val="000000"/>
    <a:srgbClr val="F2E9D7"/>
    <a:srgbClr val="00FF00"/>
    <a:srgbClr val="0B4499"/>
    <a:srgbClr val="009999"/>
    <a:srgbClr val="4A7EBB"/>
    <a:srgbClr val="17375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2571" autoAdjust="0"/>
    <p:restoredTop sz="95801" autoAdjust="0"/>
  </p:normalViewPr>
  <p:slideViewPr>
    <p:cSldViewPr snapToObjects="1">
      <p:cViewPr varScale="1">
        <p:scale>
          <a:sx n="124" d="100"/>
          <a:sy n="124" d="100"/>
        </p:scale>
        <p:origin x="192" y="24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11" d="100"/>
        <a:sy n="111" d="100"/>
      </p:scale>
      <p:origin x="0" y="5832"/>
    </p:cViewPr>
  </p:sorterViewPr>
  <p:notesViewPr>
    <p:cSldViewPr snapToObjects="1">
      <p:cViewPr varScale="1">
        <p:scale>
          <a:sx n="78" d="100"/>
          <a:sy n="78" d="100"/>
        </p:scale>
        <p:origin x="-2680" y="-96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charset="0"/>
              </a:defRPr>
            </a:lvl1pPr>
          </a:lstStyle>
          <a:p>
            <a:fld id="{615F4BDE-EB1E-5245-960C-40D7243C402E}" type="datetime1">
              <a:rPr lang="en-US"/>
              <a:pPr/>
              <a:t>8/3/26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charset="0"/>
              </a:defRPr>
            </a:lvl1pPr>
          </a:lstStyle>
          <a:p>
            <a:fld id="{D6FDA90A-D940-C24D-B8BA-FEF64AE6C9F7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4401808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charset="0"/>
              </a:defRPr>
            </a:lvl1pPr>
          </a:lstStyle>
          <a:p>
            <a:fld id="{F6F9E314-5CA5-9043-97DF-2DA186874F47}" type="datetime1">
              <a:rPr lang="en-US"/>
              <a:pPr/>
              <a:t>8/3/26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charset="0"/>
              </a:defRPr>
            </a:lvl1pPr>
          </a:lstStyle>
          <a:p>
            <a:fld id="{1E4DC66B-5A4D-704C-951F-C2EEB6AF22EF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5084801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1pPr>
    <a:lvl2pPr marL="4572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2pPr>
    <a:lvl3pPr marL="9144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3pPr>
    <a:lvl4pPr marL="13716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4pPr>
    <a:lvl5pPr marL="18288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3891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>
              <a:latin typeface="Calibri" charset="0"/>
            </a:endParaRPr>
          </a:p>
        </p:txBody>
      </p:sp>
      <p:sp>
        <p:nvSpPr>
          <p:cNvPr id="3891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5E1F641B-6BBA-8347-9F4F-072BA9C2AE85}" type="slidenum">
              <a:rPr lang="en-US">
                <a:latin typeface="Calibri" charset="0"/>
              </a:rPr>
              <a:pPr eaLnBrk="1" hangingPunct="1"/>
              <a:t>1</a:t>
            </a:fld>
            <a:endParaRPr lang="en-US"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03186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F6F9E314-5CA5-9043-97DF-2DA186874F47}" type="datetime1">
              <a:rPr lang="en-US" smtClean="0"/>
              <a:pPr/>
              <a:t>8/3/26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E4DC66B-5A4D-704C-951F-C2EEB6AF22EF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03686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C75BB9-5606-EBB0-CDC1-4C944A08CB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E9A8862-B4E0-CB8F-C2AB-D079D327B18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875E1B9-8ED6-16C8-8905-1157EDF9468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All </a:t>
            </a:r>
            <a:r>
              <a:rPr lang="fr-FR" dirty="0" err="1"/>
              <a:t>these</a:t>
            </a:r>
            <a:r>
              <a:rPr lang="fr-FR" dirty="0"/>
              <a:t> </a:t>
            </a:r>
            <a:r>
              <a:rPr lang="fr-FR" dirty="0" err="1"/>
              <a:t>elements</a:t>
            </a:r>
            <a:r>
              <a:rPr lang="fr-FR" dirty="0"/>
              <a:t>: civil engineering design, buildings, services </a:t>
            </a:r>
            <a:r>
              <a:rPr lang="fr-FR" dirty="0" err="1"/>
              <a:t>from</a:t>
            </a:r>
            <a:r>
              <a:rPr lang="fr-FR" dirty="0"/>
              <a:t> the design offices, </a:t>
            </a:r>
            <a:r>
              <a:rPr lang="fr-FR" dirty="0" err="1"/>
              <a:t>safety</a:t>
            </a:r>
            <a:r>
              <a:rPr lang="fr-FR" dirty="0"/>
              <a:t> </a:t>
            </a:r>
            <a:r>
              <a:rPr lang="fr-FR" dirty="0" err="1"/>
              <a:t>elements</a:t>
            </a:r>
            <a:r>
              <a:rPr lang="fr-FR" dirty="0"/>
              <a:t>, </a:t>
            </a:r>
            <a:r>
              <a:rPr lang="fr-FR" dirty="0" err="1"/>
              <a:t>experiments</a:t>
            </a:r>
            <a:r>
              <a:rPr lang="fr-FR" dirty="0"/>
              <a:t> 3D </a:t>
            </a:r>
            <a:r>
              <a:rPr lang="fr-FR" dirty="0" err="1"/>
              <a:t>models</a:t>
            </a:r>
            <a:r>
              <a:rPr lang="fr-FR" dirty="0"/>
              <a:t> and </a:t>
            </a:r>
            <a:r>
              <a:rPr lang="fr-FR" dirty="0" err="1"/>
              <a:t>so</a:t>
            </a:r>
            <a:r>
              <a:rPr lang="fr-FR" dirty="0"/>
              <a:t> </a:t>
            </a:r>
            <a:r>
              <a:rPr lang="fr-FR" dirty="0" err="1"/>
              <a:t>much</a:t>
            </a:r>
            <a:r>
              <a:rPr lang="fr-FR" dirty="0"/>
              <a:t> more </a:t>
            </a:r>
            <a:r>
              <a:rPr lang="fr-FR" dirty="0" err="1"/>
              <a:t>need</a:t>
            </a:r>
            <a:r>
              <a:rPr lang="fr-FR" dirty="0"/>
              <a:t> to </a:t>
            </a:r>
            <a:r>
              <a:rPr lang="fr-FR" dirty="0" err="1"/>
              <a:t>be</a:t>
            </a:r>
            <a:r>
              <a:rPr lang="fr-FR" dirty="0"/>
              <a:t> </a:t>
            </a:r>
            <a:r>
              <a:rPr lang="fr-FR" dirty="0" err="1"/>
              <a:t>integrated</a:t>
            </a:r>
            <a:r>
              <a:rPr lang="fr-FR" dirty="0"/>
              <a:t> in the FPF model.</a:t>
            </a:r>
          </a:p>
          <a:p>
            <a:r>
              <a:rPr lang="fr-FR" dirty="0"/>
              <a:t>This </a:t>
            </a:r>
            <a:r>
              <a:rPr lang="fr-FR" dirty="0" err="1"/>
              <a:t>is</a:t>
            </a:r>
            <a:r>
              <a:rPr lang="fr-FR" dirty="0"/>
              <a:t> </a:t>
            </a:r>
            <a:r>
              <a:rPr lang="fr-FR" dirty="0" err="1"/>
              <a:t>necessary</a:t>
            </a:r>
            <a:r>
              <a:rPr lang="fr-FR" dirty="0"/>
              <a:t> to </a:t>
            </a:r>
            <a:r>
              <a:rPr lang="fr-FR" dirty="0" err="1"/>
              <a:t>work</a:t>
            </a:r>
            <a:r>
              <a:rPr lang="fr-FR" dirty="0"/>
              <a:t> </a:t>
            </a:r>
            <a:r>
              <a:rPr lang="fr-FR" dirty="0" err="1"/>
              <a:t>together</a:t>
            </a:r>
            <a:r>
              <a:rPr lang="fr-FR" dirty="0"/>
              <a:t> and </a:t>
            </a:r>
            <a:r>
              <a:rPr lang="fr-FR" dirty="0" err="1"/>
              <a:t>make</a:t>
            </a:r>
            <a:r>
              <a:rPr lang="fr-FR" dirty="0"/>
              <a:t> a </a:t>
            </a:r>
            <a:r>
              <a:rPr lang="fr-FR" dirty="0" err="1"/>
              <a:t>concrete</a:t>
            </a:r>
            <a:r>
              <a:rPr lang="fr-FR" dirty="0"/>
              <a:t> </a:t>
            </a:r>
            <a:r>
              <a:rPr lang="fr-FR" dirty="0" err="1"/>
              <a:t>project</a:t>
            </a:r>
            <a:r>
              <a:rPr lang="fr-FR" dirty="0"/>
              <a:t>.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77F039C-9C9E-7217-CA9C-A94838DAB77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5EF383-93A3-4415-96AC-9CB8B7D657A1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1724745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1684A4-4455-7B24-03EC-1162127C30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58150D9-1FFA-0F0C-C339-66C73477EAF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1D6A283-8BBA-7242-BDE0-AA02A072E4D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All </a:t>
            </a:r>
            <a:r>
              <a:rPr lang="fr-FR" dirty="0" err="1"/>
              <a:t>these</a:t>
            </a:r>
            <a:r>
              <a:rPr lang="fr-FR" dirty="0"/>
              <a:t> </a:t>
            </a:r>
            <a:r>
              <a:rPr lang="fr-FR" dirty="0" err="1"/>
              <a:t>elements</a:t>
            </a:r>
            <a:r>
              <a:rPr lang="fr-FR" dirty="0"/>
              <a:t>: civil engineering design, buildings, services </a:t>
            </a:r>
            <a:r>
              <a:rPr lang="fr-FR" dirty="0" err="1"/>
              <a:t>from</a:t>
            </a:r>
            <a:r>
              <a:rPr lang="fr-FR" dirty="0"/>
              <a:t> the design offices, </a:t>
            </a:r>
            <a:r>
              <a:rPr lang="fr-FR" dirty="0" err="1"/>
              <a:t>safety</a:t>
            </a:r>
            <a:r>
              <a:rPr lang="fr-FR" dirty="0"/>
              <a:t> </a:t>
            </a:r>
            <a:r>
              <a:rPr lang="fr-FR" dirty="0" err="1"/>
              <a:t>elements</a:t>
            </a:r>
            <a:r>
              <a:rPr lang="fr-FR" dirty="0"/>
              <a:t>, </a:t>
            </a:r>
            <a:r>
              <a:rPr lang="fr-FR" dirty="0" err="1"/>
              <a:t>experiments</a:t>
            </a:r>
            <a:r>
              <a:rPr lang="fr-FR" dirty="0"/>
              <a:t> 3D </a:t>
            </a:r>
            <a:r>
              <a:rPr lang="fr-FR" dirty="0" err="1"/>
              <a:t>models</a:t>
            </a:r>
            <a:r>
              <a:rPr lang="fr-FR" dirty="0"/>
              <a:t> and </a:t>
            </a:r>
            <a:r>
              <a:rPr lang="fr-FR" dirty="0" err="1"/>
              <a:t>so</a:t>
            </a:r>
            <a:r>
              <a:rPr lang="fr-FR" dirty="0"/>
              <a:t> </a:t>
            </a:r>
            <a:r>
              <a:rPr lang="fr-FR" dirty="0" err="1"/>
              <a:t>much</a:t>
            </a:r>
            <a:r>
              <a:rPr lang="fr-FR" dirty="0"/>
              <a:t> more </a:t>
            </a:r>
            <a:r>
              <a:rPr lang="fr-FR" dirty="0" err="1"/>
              <a:t>need</a:t>
            </a:r>
            <a:r>
              <a:rPr lang="fr-FR" dirty="0"/>
              <a:t> to </a:t>
            </a:r>
            <a:r>
              <a:rPr lang="fr-FR" dirty="0" err="1"/>
              <a:t>be</a:t>
            </a:r>
            <a:r>
              <a:rPr lang="fr-FR" dirty="0"/>
              <a:t> </a:t>
            </a:r>
            <a:r>
              <a:rPr lang="fr-FR" dirty="0" err="1"/>
              <a:t>integrated</a:t>
            </a:r>
            <a:r>
              <a:rPr lang="fr-FR" dirty="0"/>
              <a:t> in the FPF model.</a:t>
            </a:r>
          </a:p>
          <a:p>
            <a:r>
              <a:rPr lang="fr-FR" dirty="0"/>
              <a:t>This </a:t>
            </a:r>
            <a:r>
              <a:rPr lang="fr-FR" dirty="0" err="1"/>
              <a:t>is</a:t>
            </a:r>
            <a:r>
              <a:rPr lang="fr-FR" dirty="0"/>
              <a:t> </a:t>
            </a:r>
            <a:r>
              <a:rPr lang="fr-FR" dirty="0" err="1"/>
              <a:t>necessary</a:t>
            </a:r>
            <a:r>
              <a:rPr lang="fr-FR" dirty="0"/>
              <a:t> to </a:t>
            </a:r>
            <a:r>
              <a:rPr lang="fr-FR" dirty="0" err="1"/>
              <a:t>work</a:t>
            </a:r>
            <a:r>
              <a:rPr lang="fr-FR" dirty="0"/>
              <a:t> </a:t>
            </a:r>
            <a:r>
              <a:rPr lang="fr-FR" dirty="0" err="1"/>
              <a:t>together</a:t>
            </a:r>
            <a:r>
              <a:rPr lang="fr-FR" dirty="0"/>
              <a:t> and </a:t>
            </a:r>
            <a:r>
              <a:rPr lang="fr-FR" dirty="0" err="1"/>
              <a:t>make</a:t>
            </a:r>
            <a:r>
              <a:rPr lang="fr-FR" dirty="0"/>
              <a:t> a </a:t>
            </a:r>
            <a:r>
              <a:rPr lang="fr-FR" dirty="0" err="1"/>
              <a:t>concrete</a:t>
            </a:r>
            <a:r>
              <a:rPr lang="fr-FR" dirty="0"/>
              <a:t> </a:t>
            </a:r>
            <a:r>
              <a:rPr lang="fr-FR" dirty="0" err="1"/>
              <a:t>project</a:t>
            </a:r>
            <a:r>
              <a:rPr lang="fr-FR" dirty="0"/>
              <a:t>.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20F3ABC-0D9B-BAE2-5D0F-777A7E335A8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5EF383-93A3-4415-96AC-9CB8B7D657A1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2259578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err="1"/>
              <a:t>Here</a:t>
            </a:r>
            <a:r>
              <a:rPr lang="fr-FR" dirty="0"/>
              <a:t> </a:t>
            </a:r>
            <a:r>
              <a:rPr lang="fr-FR" dirty="0" err="1"/>
              <a:t>is</a:t>
            </a:r>
            <a:r>
              <a:rPr lang="fr-FR" dirty="0"/>
              <a:t> the </a:t>
            </a:r>
            <a:r>
              <a:rPr lang="en-GB" dirty="0"/>
              <a:t>baseline layout of detectors in the FPF cavern.</a:t>
            </a:r>
          </a:p>
          <a:p>
            <a:r>
              <a:rPr lang="en-GB" dirty="0"/>
              <a:t>All these detectors are </a:t>
            </a:r>
            <a:r>
              <a:rPr lang="en-GB" dirty="0" err="1"/>
              <a:t>centered</a:t>
            </a:r>
            <a:r>
              <a:rPr lang="en-GB" dirty="0"/>
              <a:t> on the beam axis line-of-sight.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5EF383-93A3-4415-96AC-9CB8B7D657A1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697256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400494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285558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2550"/>
            </a:lvl1pPr>
          </a:lstStyle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Clr>
                <a:schemeClr val="accent4"/>
              </a:buClr>
              <a:defRPr/>
            </a:lvl1pPr>
            <a:lvl2pPr>
              <a:buClr>
                <a:schemeClr val="accent4"/>
              </a:buClr>
              <a:defRPr/>
            </a:lvl2pPr>
            <a:lvl3pPr>
              <a:buClr>
                <a:schemeClr val="accent4"/>
              </a:buClr>
              <a:defRPr>
                <a:solidFill>
                  <a:schemeClr val="accent3">
                    <a:lumMod val="75000"/>
                  </a:schemeClr>
                </a:solidFill>
              </a:defRPr>
            </a:lvl3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DB246B-C8AA-AE43-942F-96B1506A1296}" type="datetime1">
              <a:rPr lang="en-GB" smtClean="0"/>
              <a:t>03/08/2026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CD9598-3AC8-0F44-9366-CD3A2FEFAADC}" type="slidenum">
              <a:rPr lang="en-GB" smtClean="0"/>
              <a:t>‹#›</a:t>
            </a:fld>
            <a:endParaRPr lang="en-GB"/>
          </a:p>
        </p:txBody>
      </p:sp>
      <p:sp>
        <p:nvSpPr>
          <p:cNvPr id="7" name="Subtitle 2"/>
          <p:cNvSpPr>
            <a:spLocks noGrp="1"/>
          </p:cNvSpPr>
          <p:nvPr>
            <p:ph type="subTitle" idx="13"/>
          </p:nvPr>
        </p:nvSpPr>
        <p:spPr>
          <a:xfrm>
            <a:off x="73578" y="591176"/>
            <a:ext cx="11918724" cy="239142"/>
          </a:xfrm>
        </p:spPr>
        <p:txBody>
          <a:bodyPr>
            <a:normAutofit/>
          </a:bodyPr>
          <a:lstStyle>
            <a:lvl1pPr marL="0" indent="0" algn="l">
              <a:buNone/>
              <a:defRPr sz="1050">
                <a:solidFill>
                  <a:schemeClr val="accent4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GB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764865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1727200" y="168276"/>
            <a:ext cx="9144000" cy="441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990600"/>
            <a:ext cx="10972800" cy="5392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Box 23"/>
          <p:cNvSpPr txBox="1">
            <a:spLocks noChangeArrowheads="1"/>
          </p:cNvSpPr>
          <p:nvPr/>
        </p:nvSpPr>
        <p:spPr bwMode="auto">
          <a:xfrm>
            <a:off x="10883900" y="6138864"/>
            <a:ext cx="601133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defTabSz="914400">
              <a:defRPr/>
            </a:pPr>
            <a:endParaRPr lang="en-US" sz="1000">
              <a:solidFill>
                <a:srgbClr val="000000"/>
              </a:solidFill>
              <a:latin typeface="+mn-lt"/>
              <a:ea typeface="ＭＳ Ｐゴシック" pitchFamily="-108" charset="-128"/>
              <a:cs typeface="ＭＳ Ｐゴシック" pitchFamily="-108" charset="-128"/>
            </a:endParaRPr>
          </a:p>
        </p:txBody>
      </p:sp>
      <p:sp>
        <p:nvSpPr>
          <p:cNvPr id="8" name="Line 28"/>
          <p:cNvSpPr>
            <a:spLocks noChangeShapeType="1"/>
          </p:cNvSpPr>
          <p:nvPr/>
        </p:nvSpPr>
        <p:spPr bwMode="auto">
          <a:xfrm>
            <a:off x="406401" y="715963"/>
            <a:ext cx="11298767" cy="0"/>
          </a:xfrm>
          <a:prstGeom prst="line">
            <a:avLst/>
          </a:prstGeom>
          <a:noFill/>
          <a:ln w="57150">
            <a:solidFill>
              <a:srgbClr val="0B4599"/>
            </a:solidFill>
            <a:round/>
            <a:headEnd/>
            <a:tailEnd/>
          </a:ln>
          <a:effectLst/>
        </p:spPr>
        <p:txBody>
          <a:bodyPr/>
          <a:lstStyle/>
          <a:p>
            <a:pPr algn="ctr" defTabSz="914400">
              <a:defRPr/>
            </a:pPr>
            <a:endParaRPr lang="en-US">
              <a:solidFill>
                <a:srgbClr val="000000"/>
              </a:solidFill>
              <a:latin typeface="+mn-lt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9" name="Rectangle 4"/>
          <p:cNvSpPr txBox="1">
            <a:spLocks noChangeArrowheads="1"/>
          </p:cNvSpPr>
          <p:nvPr/>
        </p:nvSpPr>
        <p:spPr>
          <a:xfrm>
            <a:off x="135467" y="6513514"/>
            <a:ext cx="2540000" cy="322262"/>
          </a:xfrm>
          <a:prstGeom prst="rect">
            <a:avLst/>
          </a:prstGeom>
          <a:ln/>
        </p:spPr>
        <p:txBody>
          <a:bodyPr/>
          <a:lstStyle>
            <a:lvl1pPr>
              <a:defRPr sz="1200">
                <a:solidFill>
                  <a:srgbClr val="0000FF"/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baseline="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rPr>
              <a:t>3 Aug 2026</a:t>
            </a:r>
            <a:endParaRPr lang="en-US" sz="1200" dirty="0">
              <a:solidFill>
                <a:schemeClr val="tx1">
                  <a:lumMod val="50000"/>
                  <a:lumOff val="50000"/>
                </a:scheme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" name="Rectangle 5"/>
          <p:cNvSpPr txBox="1">
            <a:spLocks noChangeArrowheads="1"/>
          </p:cNvSpPr>
          <p:nvPr/>
        </p:nvSpPr>
        <p:spPr>
          <a:xfrm>
            <a:off x="5283200" y="6542088"/>
            <a:ext cx="3860800" cy="290512"/>
          </a:xfrm>
          <a:prstGeom prst="rect">
            <a:avLst/>
          </a:prstGeom>
          <a:ln/>
        </p:spPr>
        <p:txBody>
          <a:bodyPr/>
          <a:lstStyle>
            <a:lvl1pPr>
              <a:defRPr sz="1200">
                <a:solidFill>
                  <a:srgbClr val="0000FF"/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dirty="0">
                <a:latin typeface="+mn-lt"/>
                <a:ea typeface="+mn-ea"/>
                <a:cs typeface="+mn-cs"/>
              </a:rPr>
              <a:t> </a:t>
            </a:r>
          </a:p>
        </p:txBody>
      </p:sp>
      <p:sp>
        <p:nvSpPr>
          <p:cNvPr id="11" name="Rectangle 6"/>
          <p:cNvSpPr txBox="1">
            <a:spLocks noChangeArrowheads="1"/>
          </p:cNvSpPr>
          <p:nvPr/>
        </p:nvSpPr>
        <p:spPr>
          <a:xfrm>
            <a:off x="9364133" y="6535738"/>
            <a:ext cx="2540000" cy="322262"/>
          </a:xfrm>
          <a:prstGeom prst="rect">
            <a:avLst/>
          </a:prstGeom>
          <a:ln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Feng </a:t>
            </a:r>
            <a:fld id="{F817A6DC-7C87-374F-AFE6-43B3D5E1F40F}" type="slidenum">
              <a:rPr lang="en-US" sz="120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pPr algn="r"/>
              <a:t>‹#›</a:t>
            </a:fld>
            <a:endParaRPr lang="en-US" sz="12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24" r:id="rId2"/>
    <p:sldLayoutId id="2147483725" r:id="rId3"/>
  </p:sldLayoutIdLst>
  <p:hf sldNum="0" hdr="0" ftr="0"/>
  <p:txStyles>
    <p:titleStyle>
      <a:lvl1pPr algn="ctr" defTabSz="457200" rtl="0" fontAlgn="base">
        <a:spcBef>
          <a:spcPct val="0"/>
        </a:spcBef>
        <a:spcAft>
          <a:spcPct val="0"/>
        </a:spcAft>
        <a:defRPr sz="2800" b="1" kern="1200">
          <a:solidFill>
            <a:srgbClr val="000000"/>
          </a:solidFill>
          <a:latin typeface="+mj-lt"/>
          <a:ea typeface="ＭＳ Ｐゴシック" charset="0"/>
          <a:cs typeface="+mj-cs"/>
        </a:defRPr>
      </a:lvl1pPr>
      <a:lvl2pPr algn="ctr" defTabSz="457200" rtl="0" fontAlgn="base">
        <a:spcBef>
          <a:spcPct val="0"/>
        </a:spcBef>
        <a:spcAft>
          <a:spcPct val="0"/>
        </a:spcAft>
        <a:defRPr sz="2800" b="1">
          <a:solidFill>
            <a:srgbClr val="000000"/>
          </a:solidFill>
          <a:latin typeface="Arial" charset="0"/>
          <a:ea typeface="ＭＳ Ｐゴシック" charset="0"/>
        </a:defRPr>
      </a:lvl2pPr>
      <a:lvl3pPr algn="ctr" defTabSz="457200" rtl="0" fontAlgn="base">
        <a:spcBef>
          <a:spcPct val="0"/>
        </a:spcBef>
        <a:spcAft>
          <a:spcPct val="0"/>
        </a:spcAft>
        <a:defRPr sz="2800" b="1">
          <a:solidFill>
            <a:srgbClr val="000000"/>
          </a:solidFill>
          <a:latin typeface="Arial" charset="0"/>
          <a:ea typeface="ＭＳ Ｐゴシック" charset="0"/>
        </a:defRPr>
      </a:lvl3pPr>
      <a:lvl4pPr algn="ctr" defTabSz="457200" rtl="0" fontAlgn="base">
        <a:spcBef>
          <a:spcPct val="0"/>
        </a:spcBef>
        <a:spcAft>
          <a:spcPct val="0"/>
        </a:spcAft>
        <a:defRPr sz="2800" b="1">
          <a:solidFill>
            <a:srgbClr val="000000"/>
          </a:solidFill>
          <a:latin typeface="Arial" charset="0"/>
          <a:ea typeface="ＭＳ Ｐゴシック" charset="0"/>
        </a:defRPr>
      </a:lvl4pPr>
      <a:lvl5pPr algn="ctr" defTabSz="457200" rtl="0" fontAlgn="base">
        <a:spcBef>
          <a:spcPct val="0"/>
        </a:spcBef>
        <a:spcAft>
          <a:spcPct val="0"/>
        </a:spcAft>
        <a:defRPr sz="2800" b="1">
          <a:solidFill>
            <a:srgbClr val="000000"/>
          </a:solidFill>
          <a:latin typeface="Arial" charset="0"/>
          <a:ea typeface="ＭＳ Ｐゴシック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charset="0"/>
          <a:cs typeface="+mn-cs"/>
        </a:defRPr>
      </a:lvl1pPr>
      <a:lvl2pPr marL="742950" indent="-285750" algn="l" defTabSz="457200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rgbClr val="0000FF"/>
          </a:solidFill>
          <a:latin typeface="+mn-lt"/>
          <a:ea typeface="ＭＳ Ｐゴシック" charset="0"/>
          <a:cs typeface="+mn-cs"/>
        </a:defRPr>
      </a:lvl2pPr>
      <a:lvl3pPr marL="11430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16002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–"/>
        <a:defRPr sz="1600" kern="1200">
          <a:solidFill>
            <a:srgbClr val="0000FF"/>
          </a:solidFill>
          <a:latin typeface="+mn-lt"/>
          <a:ea typeface="ＭＳ Ｐゴシック" charset="0"/>
          <a:cs typeface="+mn-cs"/>
        </a:defRPr>
      </a:lvl4pPr>
      <a:lvl5pPr marL="20574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»"/>
        <a:defRPr sz="1600" kern="120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tiff"/><Relationship Id="rId5" Type="http://schemas.openxmlformats.org/officeDocument/2006/relationships/image" Target="../media/image3.tiff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7" Type="http://schemas.openxmlformats.org/officeDocument/2006/relationships/hyperlink" Target="https://arxiv.org/abs/2607.26195" TargetMode="External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890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emf"/><Relationship Id="rId3" Type="http://schemas.openxmlformats.org/officeDocument/2006/relationships/image" Target="../media/image45.png"/><Relationship Id="rId7" Type="http://schemas.openxmlformats.org/officeDocument/2006/relationships/image" Target="../media/image48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7.png"/><Relationship Id="rId5" Type="http://schemas.openxmlformats.org/officeDocument/2006/relationships/hyperlink" Target="https://cds.cern.ch/record/2851822" TargetMode="External"/><Relationship Id="rId4" Type="http://schemas.openxmlformats.org/officeDocument/2006/relationships/image" Target="../media/image46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52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4" Type="http://schemas.openxmlformats.org/officeDocument/2006/relationships/notesSlide" Target="../notesSlides/notesSlide3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13" Type="http://schemas.openxmlformats.org/officeDocument/2006/relationships/image" Target="../media/image60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54.png"/><Relationship Id="rId12" Type="http://schemas.openxmlformats.org/officeDocument/2006/relationships/image" Target="../media/image59.png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53.png"/><Relationship Id="rId11" Type="http://schemas.openxmlformats.org/officeDocument/2006/relationships/image" Target="../media/image58.png"/><Relationship Id="rId5" Type="http://schemas.openxmlformats.org/officeDocument/2006/relationships/image" Target="../media/image51.png"/><Relationship Id="rId10" Type="http://schemas.openxmlformats.org/officeDocument/2006/relationships/image" Target="../media/image57.png"/><Relationship Id="rId4" Type="http://schemas.openxmlformats.org/officeDocument/2006/relationships/notesSlide" Target="../notesSlides/notesSlide4.xml"/><Relationship Id="rId9" Type="http://schemas.openxmlformats.org/officeDocument/2006/relationships/image" Target="../media/image56.png"/><Relationship Id="rId14" Type="http://schemas.openxmlformats.org/officeDocument/2006/relationships/image" Target="../media/image5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2.png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0.png"/><Relationship Id="rId13" Type="http://schemas.openxmlformats.org/officeDocument/2006/relationships/image" Target="../media/image201.png"/><Relationship Id="rId18" Type="http://schemas.openxmlformats.org/officeDocument/2006/relationships/image" Target="../media/image25.png"/><Relationship Id="rId21" Type="http://schemas.openxmlformats.org/officeDocument/2006/relationships/image" Target="../media/image9.png"/><Relationship Id="rId7" Type="http://schemas.openxmlformats.org/officeDocument/2006/relationships/image" Target="../media/image140.png"/><Relationship Id="rId12" Type="http://schemas.openxmlformats.org/officeDocument/2006/relationships/image" Target="../media/image190.png"/><Relationship Id="rId17" Type="http://schemas.openxmlformats.org/officeDocument/2006/relationships/image" Target="../media/image24.png"/><Relationship Id="rId25" Type="http://schemas.openxmlformats.org/officeDocument/2006/relationships/image" Target="../media/image320.png"/><Relationship Id="rId2" Type="http://schemas.openxmlformats.org/officeDocument/2006/relationships/image" Target="../media/image6.png"/><Relationship Id="rId16" Type="http://schemas.openxmlformats.org/officeDocument/2006/relationships/image" Target="../media/image23.png"/><Relationship Id="rId20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0.png"/><Relationship Id="rId11" Type="http://schemas.openxmlformats.org/officeDocument/2006/relationships/image" Target="../media/image18.png"/><Relationship Id="rId24" Type="http://schemas.openxmlformats.org/officeDocument/2006/relationships/image" Target="../media/image311.png"/><Relationship Id="rId5" Type="http://schemas.openxmlformats.org/officeDocument/2006/relationships/image" Target="../media/image120.png"/><Relationship Id="rId15" Type="http://schemas.openxmlformats.org/officeDocument/2006/relationships/image" Target="../media/image22.png"/><Relationship Id="rId23" Type="http://schemas.openxmlformats.org/officeDocument/2006/relationships/image" Target="../media/image10.png"/><Relationship Id="rId10" Type="http://schemas.openxmlformats.org/officeDocument/2006/relationships/image" Target="../media/image170.png"/><Relationship Id="rId19" Type="http://schemas.openxmlformats.org/officeDocument/2006/relationships/image" Target="../media/image7.png"/><Relationship Id="rId9" Type="http://schemas.openxmlformats.org/officeDocument/2006/relationships/image" Target="../media/image16.png"/><Relationship Id="rId14" Type="http://schemas.openxmlformats.org/officeDocument/2006/relationships/image" Target="../media/image102.png"/><Relationship Id="rId22" Type="http://schemas.openxmlformats.org/officeDocument/2006/relationships/image" Target="../media/image290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0.png"/><Relationship Id="rId13" Type="http://schemas.openxmlformats.org/officeDocument/2006/relationships/image" Target="../media/image1400.png"/><Relationship Id="rId18" Type="http://schemas.openxmlformats.org/officeDocument/2006/relationships/image" Target="../media/image1900.png"/><Relationship Id="rId26" Type="http://schemas.openxmlformats.org/officeDocument/2006/relationships/image" Target="../media/image2700.png"/><Relationship Id="rId3" Type="http://schemas.openxmlformats.org/officeDocument/2006/relationships/image" Target="../media/image6.png"/><Relationship Id="rId21" Type="http://schemas.openxmlformats.org/officeDocument/2006/relationships/image" Target="../media/image220.png"/><Relationship Id="rId7" Type="http://schemas.openxmlformats.org/officeDocument/2006/relationships/image" Target="../media/image11.png"/><Relationship Id="rId12" Type="http://schemas.openxmlformats.org/officeDocument/2006/relationships/image" Target="../media/image1300.png"/><Relationship Id="rId17" Type="http://schemas.openxmlformats.org/officeDocument/2006/relationships/image" Target="../media/image180.png"/><Relationship Id="rId25" Type="http://schemas.openxmlformats.org/officeDocument/2006/relationships/image" Target="../media/image2600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1700.png"/><Relationship Id="rId20" Type="http://schemas.openxmlformats.org/officeDocument/2006/relationships/image" Target="../media/image1020.png"/><Relationship Id="rId29" Type="http://schemas.openxmlformats.org/officeDocument/2006/relationships/image" Target="../media/image300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11" Type="http://schemas.openxmlformats.org/officeDocument/2006/relationships/image" Target="../media/image1200.png"/><Relationship Id="rId24" Type="http://schemas.openxmlformats.org/officeDocument/2006/relationships/image" Target="../media/image250.png"/><Relationship Id="rId5" Type="http://schemas.openxmlformats.org/officeDocument/2006/relationships/image" Target="../media/image17.png"/><Relationship Id="rId15" Type="http://schemas.openxmlformats.org/officeDocument/2006/relationships/image" Target="../media/image160.png"/><Relationship Id="rId23" Type="http://schemas.openxmlformats.org/officeDocument/2006/relationships/image" Target="../media/image240.png"/><Relationship Id="rId28" Type="http://schemas.openxmlformats.org/officeDocument/2006/relationships/image" Target="../media/image2900.png"/><Relationship Id="rId10" Type="http://schemas.openxmlformats.org/officeDocument/2006/relationships/image" Target="../media/image110.png"/><Relationship Id="rId19" Type="http://schemas.openxmlformats.org/officeDocument/2006/relationships/image" Target="../media/image2010.png"/><Relationship Id="rId31" Type="http://schemas.openxmlformats.org/officeDocument/2006/relationships/image" Target="../media/image3200.png"/><Relationship Id="rId4" Type="http://schemas.openxmlformats.org/officeDocument/2006/relationships/image" Target="../media/image70.png"/><Relationship Id="rId9" Type="http://schemas.openxmlformats.org/officeDocument/2006/relationships/image" Target="../media/image100.png"/><Relationship Id="rId14" Type="http://schemas.openxmlformats.org/officeDocument/2006/relationships/image" Target="../media/image1500.png"/><Relationship Id="rId22" Type="http://schemas.openxmlformats.org/officeDocument/2006/relationships/image" Target="../media/image230.png"/><Relationship Id="rId27" Type="http://schemas.openxmlformats.org/officeDocument/2006/relationships/image" Target="../media/image2800.png"/><Relationship Id="rId30" Type="http://schemas.openxmlformats.org/officeDocument/2006/relationships/image" Target="../media/image31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21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arxiv.org/abs/2312.12055" TargetMode="External"/><Relationship Id="rId7" Type="http://schemas.openxmlformats.org/officeDocument/2006/relationships/hyperlink" Target="https://cds.cern.ch/record/2955719" TargetMode="External"/><Relationship Id="rId2" Type="http://schemas.openxmlformats.org/officeDocument/2006/relationships/hyperlink" Target="https://arxiv.org/abs/2308.05587" TargetMode="Externa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3"/>
          <p:cNvSpPr>
            <a:spLocks noChangeArrowheads="1"/>
          </p:cNvSpPr>
          <p:nvPr/>
        </p:nvSpPr>
        <p:spPr bwMode="auto">
          <a:xfrm>
            <a:off x="1524000" y="762000"/>
            <a:ext cx="9144000" cy="198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endParaRPr lang="en-US" sz="4000" b="1" dirty="0"/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381000" y="6343651"/>
            <a:ext cx="11313414" cy="57149"/>
          </a:xfrm>
          <a:prstGeom prst="rect">
            <a:avLst/>
          </a:prstGeom>
          <a:solidFill>
            <a:srgbClr val="0B4499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228600" y="6400800"/>
            <a:ext cx="11582400" cy="381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5123" name="Rectangle 3"/>
          <p:cNvSpPr>
            <a:spLocks noChangeArrowheads="1"/>
          </p:cNvSpPr>
          <p:nvPr/>
        </p:nvSpPr>
        <p:spPr bwMode="auto">
          <a:xfrm>
            <a:off x="1524000" y="3810000"/>
            <a:ext cx="9144000" cy="10428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2000" dirty="0"/>
              <a:t>ICHEP 2026, Natal, Brazil</a:t>
            </a:r>
          </a:p>
          <a:p>
            <a:pPr algn="ctr"/>
            <a:endParaRPr lang="en-US" sz="2000" dirty="0"/>
          </a:p>
          <a:p>
            <a:pPr algn="ctr"/>
            <a:r>
              <a:rPr lang="en-US" sz="2000" dirty="0"/>
              <a:t>Jonathan Feng, UC Irvine, 3 August 2026</a:t>
            </a: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6DD03BBC-D6F4-C99B-568F-8A7F8CCF6C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1371600"/>
            <a:ext cx="11313414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endParaRPr lang="en-US" sz="3600" b="1" dirty="0"/>
          </a:p>
          <a:p>
            <a:pPr algn="ctr"/>
            <a:r>
              <a:rPr lang="en-US" sz="4800" b="1" dirty="0"/>
              <a:t>FEEBLY-INTERACTING</a:t>
            </a:r>
          </a:p>
          <a:p>
            <a:pPr algn="ctr"/>
            <a:r>
              <a:rPr lang="en-US" sz="4800" b="1" dirty="0"/>
              <a:t>PARTICLE SEARCHES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0F158DD-1035-E01E-A2E5-0EAAD35E3A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52517" y="5460049"/>
            <a:ext cx="3299657" cy="62667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EAF3CCE-89D5-0365-9765-B1F5E3FAF80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5801" y="5373483"/>
            <a:ext cx="782418" cy="78241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6354D07-20AA-452E-B5B8-CA2AC0415AA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44202" y="5467348"/>
            <a:ext cx="613549" cy="61354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0B7D822-12B9-C0CC-E8EA-75D4BBB6782B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r="7550"/>
          <a:stretch/>
        </p:blipFill>
        <p:spPr>
          <a:xfrm>
            <a:off x="8613475" y="5366703"/>
            <a:ext cx="1569426" cy="794617"/>
          </a:xfrm>
          <a:prstGeom prst="rect">
            <a:avLst/>
          </a:prstGeom>
        </p:spPr>
      </p:pic>
      <p:pic>
        <p:nvPicPr>
          <p:cNvPr id="9" name="Picture 8" descr="A blue and black logo&#10;&#10;AI-generated content may be incorrect.">
            <a:extLst>
              <a:ext uri="{FF2B5EF4-FFF2-40B4-BE49-F238E27FC236}">
                <a16:creationId xmlns:a16="http://schemas.microsoft.com/office/drawing/2014/main" id="{4EE04086-228D-6DF2-02DC-DF74024E2D6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029520" y="5405088"/>
            <a:ext cx="2161696" cy="7255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8183728"/>
      </p:ext>
    </p:extLst>
  </p:cSld>
  <p:clrMapOvr>
    <a:masterClrMapping/>
  </p:clrMapOvr>
  <p:transition advClick="0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AE2B90-1107-A9DC-D9DE-D6EB0CF999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1">
            <a:extLst>
              <a:ext uri="{FF2B5EF4-FFF2-40B4-BE49-F238E27FC236}">
                <a16:creationId xmlns:a16="http://schemas.microsoft.com/office/drawing/2014/main" id="{7D553E55-1C10-9CFF-5C32-004C8B89CC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228986"/>
            <a:ext cx="9144000" cy="441325"/>
          </a:xfrm>
        </p:spPr>
        <p:txBody>
          <a:bodyPr/>
          <a:lstStyle/>
          <a:p>
            <a:r>
              <a:rPr lang="en-US" dirty="0">
                <a:latin typeface="Arial" charset="0"/>
              </a:rPr>
              <a:t>FIRST DEDICATED LHC SEARCH FOR QUIRKS</a:t>
            </a:r>
          </a:p>
        </p:txBody>
      </p:sp>
      <p:sp>
        <p:nvSpPr>
          <p:cNvPr id="16" name="Rectangle 3">
            <a:extLst>
              <a:ext uri="{FF2B5EF4-FFF2-40B4-BE49-F238E27FC236}">
                <a16:creationId xmlns:a16="http://schemas.microsoft.com/office/drawing/2014/main" id="{9800B37C-2F39-1414-4857-CC73291C02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6551" y="871057"/>
            <a:ext cx="11428249" cy="881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mc="http://schemas.openxmlformats.org/markup-compatibility/2006"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mc="http://schemas.openxmlformats.org/markup-compatibility/2006"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c="http://schemas.openxmlformats.org/markup-compatibility/2006" xmlns:a14="http://schemas.microsoft.com/office/drawing/2010/main"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rgbClr val="0000FF"/>
                </a:solidFill>
                <a:latin typeface="+mn-lt"/>
                <a:ea typeface="ＭＳ Ｐゴシック" charset="0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1600" kern="1200">
                <a:solidFill>
                  <a:srgbClr val="0000FF"/>
                </a:solidFill>
                <a:latin typeface="+mn-lt"/>
                <a:ea typeface="ＭＳ Ｐゴシック" charset="0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/>
              <a:t>What if the dark sector has particles bound together by a strong force, “dark QCD”?  A generic possibility (cf. neutral naturalness), but leads to particles with bizarre new signatures.</a:t>
            </a:r>
          </a:p>
          <a:p>
            <a:pPr marL="0" indent="0">
              <a:buNone/>
            </a:pPr>
            <a:endParaRPr lang="en-US" sz="1200" dirty="0"/>
          </a:p>
          <a:p>
            <a:endParaRPr lang="en-US" sz="20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BAFB5B4-B4A7-208A-C0DD-D98BB23D9E6D}"/>
              </a:ext>
            </a:extLst>
          </p:cNvPr>
          <p:cNvSpPr txBox="1"/>
          <p:nvPr/>
        </p:nvSpPr>
        <p:spPr>
          <a:xfrm>
            <a:off x="10052070" y="1521023"/>
            <a:ext cx="160653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Kang, Luty (2008)</a:t>
            </a:r>
          </a:p>
        </p:txBody>
      </p:sp>
      <p:pic>
        <p:nvPicPr>
          <p:cNvPr id="3" name="Picture 2" descr="Diagram of a diagram&#10;&#10;AI-generated content may be incorrect.">
            <a:extLst>
              <a:ext uri="{FF2B5EF4-FFF2-40B4-BE49-F238E27FC236}">
                <a16:creationId xmlns:a16="http://schemas.microsoft.com/office/drawing/2014/main" id="{562830CB-5362-AE23-84C0-90BACADAD5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14800" y="1828800"/>
            <a:ext cx="7772400" cy="1547227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3">
                <a:extLst>
                  <a:ext uri="{FF2B5EF4-FFF2-40B4-BE49-F238E27FC236}">
                    <a16:creationId xmlns:a16="http://schemas.microsoft.com/office/drawing/2014/main" id="{E78CC1BF-C3AE-20CF-92CC-AC3674984853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06550" y="1752600"/>
                <a:ext cx="3814803" cy="160786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FAA26D3D-D897-4be2-8F04-BA451C77F1D7}">
                  <ma14:placeholderFlag xmlns:ma14="http://schemas.microsoft.com/office/mac/drawingml/2011/main" xmlns="" val="1"/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lvl1pPr marL="342900" indent="-342900" algn="l" defTabSz="457200" rtl="0" fontAlgn="base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ＭＳ Ｐゴシック" charset="0"/>
                    <a:cs typeface="+mn-cs"/>
                  </a:defRPr>
                </a:lvl1pPr>
                <a:lvl2pPr marL="742950" indent="-285750" algn="l" defTabSz="457200" rtl="0" fontAlgn="base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–"/>
                  <a:defRPr sz="2000" kern="1200">
                    <a:solidFill>
                      <a:srgbClr val="0000FF"/>
                    </a:solidFill>
                    <a:latin typeface="+mn-lt"/>
                    <a:ea typeface="ＭＳ Ｐゴシック" charset="0"/>
                    <a:cs typeface="+mn-cs"/>
                  </a:defRPr>
                </a:lvl2pPr>
                <a:lvl3pPr marL="1143000" indent="-228600" algn="l" defTabSz="457200" rtl="0" fontAlgn="base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•"/>
                  <a:defRPr kern="1200">
                    <a:solidFill>
                      <a:schemeClr val="tx1"/>
                    </a:solidFill>
                    <a:latin typeface="+mn-lt"/>
                    <a:ea typeface="ＭＳ Ｐゴシック" charset="0"/>
                    <a:cs typeface="+mn-cs"/>
                  </a:defRPr>
                </a:lvl3pPr>
                <a:lvl4pPr marL="1600200" indent="-228600" algn="l" defTabSz="457200" rtl="0" fontAlgn="base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–"/>
                  <a:defRPr sz="1600" kern="1200">
                    <a:solidFill>
                      <a:srgbClr val="0000FF"/>
                    </a:solidFill>
                    <a:latin typeface="+mn-lt"/>
                    <a:ea typeface="ＭＳ Ｐゴシック" charset="0"/>
                    <a:cs typeface="+mn-cs"/>
                  </a:defRPr>
                </a:lvl4pPr>
                <a:lvl5pPr marL="2057400" indent="-228600" algn="l" defTabSz="457200" rtl="0" fontAlgn="base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1600" kern="1200">
                    <a:solidFill>
                      <a:schemeClr val="tx1"/>
                    </a:solidFill>
                    <a:latin typeface="+mn-lt"/>
                    <a:ea typeface="ＭＳ Ｐゴシック" charset="0"/>
                    <a:cs typeface="+mn-cs"/>
                  </a:defRPr>
                </a:lvl5pPr>
                <a:lvl6pPr marL="25146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sz="2000" dirty="0"/>
                  <a:t>Quirks are particles with dark QCD interactions and</a:t>
                </a:r>
              </a:p>
              <a:p>
                <a:pPr lvl="1"/>
                <a:r>
                  <a:rPr lang="en-US" sz="1800" dirty="0"/>
                  <a:t>Mass </a:t>
                </a:r>
                <a14:m>
                  <m:oMath xmlns:m="http://schemas.openxmlformats.org/officeDocument/2006/math">
                    <m:r>
                      <a:rPr lang="en-US" sz="1800" i="1" dirty="0">
                        <a:latin typeface="Cambria Math" panose="02040503050406030204" pitchFamily="18" charset="0"/>
                      </a:rPr>
                      <m:t>𝑚</m:t>
                    </m:r>
                    <m:r>
                      <a:rPr lang="en-US" sz="1800" b="0" i="1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1800" i="1">
                        <a:latin typeface="Cambria Math" panose="02040503050406030204" pitchFamily="18" charset="0"/>
                      </a:rPr>
                      <m:t>~</m:t>
                    </m:r>
                    <m:r>
                      <a:rPr lang="en-US" sz="1800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1800" dirty="0"/>
                  <a:t>O(100) GeV. </a:t>
                </a:r>
              </a:p>
              <a:p>
                <a:pPr lvl="1"/>
                <a:r>
                  <a:rPr lang="en-US" sz="1800" dirty="0"/>
                  <a:t>Confining scale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l-GR" sz="1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SupPr>
                      <m:e>
                        <m:r>
                          <m:rPr>
                            <m:sty m:val="p"/>
                          </m:rPr>
                          <a:rPr lang="el-GR" sz="1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Λ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sz="1800">
                            <a:latin typeface="Cambria Math" panose="02040503050406030204" pitchFamily="18" charset="0"/>
                          </a:rPr>
                          <m:t>QCD</m:t>
                        </m:r>
                      </m:sub>
                      <m:sup>
                        <m:r>
                          <m:rPr>
                            <m:sty m:val="p"/>
                          </m:rPr>
                          <a:rPr lang="en-US" sz="1800">
                            <a:latin typeface="Cambria Math" panose="02040503050406030204" pitchFamily="18" charset="0"/>
                          </a:rPr>
                          <m:t>dark</m:t>
                        </m:r>
                      </m:sup>
                    </m:sSubSup>
                    <m:r>
                      <a:rPr lang="en-US" sz="18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≪</m:t>
                    </m:r>
                    <m:r>
                      <a:rPr lang="en-US" sz="1800" b="0" i="1" dirty="0" smtClean="0">
                        <a:latin typeface="Cambria Math" panose="02040503050406030204" pitchFamily="18" charset="0"/>
                      </a:rPr>
                      <m:t>𝑚</m:t>
                    </m:r>
                  </m:oMath>
                </a14:m>
                <a:r>
                  <a:rPr lang="en-US" sz="1800" dirty="0"/>
                  <a:t>.</a:t>
                </a:r>
              </a:p>
              <a:p>
                <a:endParaRPr lang="en-US" sz="2000" dirty="0"/>
              </a:p>
            </p:txBody>
          </p:sp>
        </mc:Choice>
        <mc:Fallback xmlns="">
          <p:sp>
            <p:nvSpPr>
              <p:cNvPr id="7" name="Rectangle 3">
                <a:extLst>
                  <a:ext uri="{FF2B5EF4-FFF2-40B4-BE49-F238E27FC236}">
                    <a16:creationId xmlns:a16="http://schemas.microsoft.com/office/drawing/2014/main" id="{E78CC1BF-C3AE-20CF-92CC-AC367498485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06550" y="1752600"/>
                <a:ext cx="3814803" cy="1607861"/>
              </a:xfrm>
              <a:prstGeom prst="rect">
                <a:avLst/>
              </a:prstGeom>
              <a:blipFill>
                <a:blip r:embed="rId4"/>
                <a:stretch>
                  <a:fillRect l="-1329" t="-2362" r="-2990"/>
                </a:stretch>
              </a:blipFill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FAA26D3D-D897-4be2-8F04-BA451C77F1D7}">
                  <ma14:placeholderFlag xmlns="" xmlns:ma14="http://schemas.microsoft.com/office/mac/drawingml/2011/main" xmlns:a14="http://schemas.microsoft.com/office/drawing/2010/main" val="1"/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3">
                <a:extLst>
                  <a:ext uri="{FF2B5EF4-FFF2-40B4-BE49-F238E27FC236}">
                    <a16:creationId xmlns:a16="http://schemas.microsoft.com/office/drawing/2014/main" id="{DC1EE8A1-B949-155F-7AAA-13E59450AC5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06550" y="3421726"/>
                <a:ext cx="7084850" cy="313147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FAA26D3D-D897-4be2-8F04-BA451C77F1D7}">
                  <ma14:placeholderFlag xmlns:ma14="http://schemas.microsoft.com/office/mac/drawingml/2011/main" xmlns="" val="1"/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lvl1pPr marL="342900" indent="-342900" algn="l" defTabSz="457200" rtl="0" fontAlgn="base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ＭＳ Ｐゴシック" charset="0"/>
                    <a:cs typeface="+mn-cs"/>
                  </a:defRPr>
                </a:lvl1pPr>
                <a:lvl2pPr marL="742950" indent="-285750" algn="l" defTabSz="457200" rtl="0" fontAlgn="base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–"/>
                  <a:defRPr sz="2000" kern="1200">
                    <a:solidFill>
                      <a:srgbClr val="0000FF"/>
                    </a:solidFill>
                    <a:latin typeface="+mn-lt"/>
                    <a:ea typeface="ＭＳ Ｐゴシック" charset="0"/>
                    <a:cs typeface="+mn-cs"/>
                  </a:defRPr>
                </a:lvl2pPr>
                <a:lvl3pPr marL="1143000" indent="-228600" algn="l" defTabSz="457200" rtl="0" fontAlgn="base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•"/>
                  <a:defRPr kern="1200">
                    <a:solidFill>
                      <a:schemeClr val="tx1"/>
                    </a:solidFill>
                    <a:latin typeface="+mn-lt"/>
                    <a:ea typeface="ＭＳ Ｐゴシック" charset="0"/>
                    <a:cs typeface="+mn-cs"/>
                  </a:defRPr>
                </a:lvl3pPr>
                <a:lvl4pPr marL="1600200" indent="-228600" algn="l" defTabSz="457200" rtl="0" fontAlgn="base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–"/>
                  <a:defRPr sz="1600" kern="1200">
                    <a:solidFill>
                      <a:srgbClr val="0000FF"/>
                    </a:solidFill>
                    <a:latin typeface="+mn-lt"/>
                    <a:ea typeface="ＭＳ Ｐゴシック" charset="0"/>
                    <a:cs typeface="+mn-cs"/>
                  </a:defRPr>
                </a:lvl4pPr>
                <a:lvl5pPr marL="2057400" indent="-228600" algn="l" defTabSz="457200" rtl="0" fontAlgn="base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1600" kern="1200">
                    <a:solidFill>
                      <a:schemeClr val="tx1"/>
                    </a:solidFill>
                    <a:latin typeface="+mn-lt"/>
                    <a:ea typeface="ＭＳ Ｐゴシック" charset="0"/>
                    <a:cs typeface="+mn-cs"/>
                  </a:defRPr>
                </a:lvl5pPr>
                <a:lvl6pPr marL="25146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sz="2000" dirty="0"/>
                  <a:t>If quirks have SM electric charge, they are produced at colliders, but cannot dark </a:t>
                </a:r>
                <a:r>
                  <a:rPr lang="en-US" sz="2000" dirty="0" err="1"/>
                  <a:t>hadronize</a:t>
                </a:r>
                <a:r>
                  <a:rPr lang="en-US" sz="2000" dirty="0"/>
                  <a:t> by quirk pair production. Instead, they appear as 2 heavy, stable charged particles, oscillating around their center of mass and propagating slowly in the forward direction.</a:t>
                </a:r>
              </a:p>
              <a:p>
                <a:endParaRPr lang="en-US" sz="1000" dirty="0"/>
              </a:p>
              <a:p>
                <a:r>
                  <a:rPr lang="en-US" sz="2000" dirty="0"/>
                  <a:t>FASER searched for 2 charged tracks, slow and out of time with bunch crossings. For 300 eV &lt;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l-GR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SupPr>
                      <m:e>
                        <m:r>
                          <m:rPr>
                            <m:sty m:val="p"/>
                          </m:rPr>
                          <a:rPr lang="el-GR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Λ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sz="2000">
                            <a:latin typeface="Cambria Math" panose="02040503050406030204" pitchFamily="18" charset="0"/>
                          </a:rPr>
                          <m:t>QCD</m:t>
                        </m:r>
                      </m:sub>
                      <m:sup>
                        <m:r>
                          <m:rPr>
                            <m:sty m:val="p"/>
                          </m:rPr>
                          <a:rPr lang="en-US" sz="2000">
                            <a:latin typeface="Cambria Math" panose="02040503050406030204" pitchFamily="18" charset="0"/>
                          </a:rPr>
                          <m:t>dark</m:t>
                        </m:r>
                      </m:sup>
                    </m:sSubSup>
                  </m:oMath>
                </a14:m>
                <a:r>
                  <a:rPr lang="en-US" sz="2000" dirty="0"/>
                  <a:t> &lt; 100 keV, excluded quirks as heavy as 180 GeV, well above the embarrassingly weak previous bounds. </a:t>
                </a:r>
                <a:r>
                  <a:rPr lang="en-US" sz="2000" dirty="0">
                    <a:solidFill>
                      <a:srgbClr val="FF0000"/>
                    </a:solidFill>
                  </a:rPr>
                  <a:t>Welch talk</a:t>
                </a:r>
                <a:endParaRPr lang="en-US" sz="1400" dirty="0">
                  <a:solidFill>
                    <a:srgbClr val="FF0000"/>
                  </a:solidFill>
                </a:endParaRPr>
              </a:p>
              <a:p>
                <a:endParaRPr lang="en-US" sz="2000" dirty="0"/>
              </a:p>
              <a:p>
                <a:endParaRPr lang="en-US" sz="2000" dirty="0"/>
              </a:p>
            </p:txBody>
          </p:sp>
        </mc:Choice>
        <mc:Fallback xmlns="">
          <p:sp>
            <p:nvSpPr>
              <p:cNvPr id="2" name="Rectangle 3">
                <a:extLst>
                  <a:ext uri="{FF2B5EF4-FFF2-40B4-BE49-F238E27FC236}">
                    <a16:creationId xmlns:a16="http://schemas.microsoft.com/office/drawing/2014/main" id="{DC1EE8A1-B949-155F-7AAA-13E59450AC5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06550" y="3421726"/>
                <a:ext cx="7084850" cy="3131474"/>
              </a:xfrm>
              <a:prstGeom prst="rect">
                <a:avLst/>
              </a:prstGeom>
              <a:blipFill>
                <a:blip r:embed="rId5"/>
                <a:stretch>
                  <a:fillRect l="-716" t="-1215" b="-4453"/>
                </a:stretch>
              </a:blipFill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FAA26D3D-D897-4be2-8F04-BA451C77F1D7}">
                  <ma14:placeholderFlag xmlns="" xmlns:ma14="http://schemas.microsoft.com/office/mac/drawingml/2011/main" xmlns:a14="http://schemas.microsoft.com/office/drawing/2010/main" val="1"/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Picture 5">
            <a:extLst>
              <a:ext uri="{FF2B5EF4-FFF2-40B4-BE49-F238E27FC236}">
                <a16:creationId xmlns:a16="http://schemas.microsoft.com/office/drawing/2014/main" id="{7151D603-BE72-3180-A933-329B7E0AFB7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38999" y="3589849"/>
            <a:ext cx="4239567" cy="2983924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98F47C7-C54E-0E42-4840-93057AF96813}"/>
              </a:ext>
            </a:extLst>
          </p:cNvPr>
          <p:cNvSpPr txBox="1"/>
          <p:nvPr/>
        </p:nvSpPr>
        <p:spPr>
          <a:xfrm rot="5400000">
            <a:off x="10134778" y="4903125"/>
            <a:ext cx="299237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+mn-lt"/>
              </a:rPr>
              <a:t>FASER</a:t>
            </a:r>
            <a:r>
              <a:rPr lang="en-US" sz="1400" dirty="0"/>
              <a:t> Collaboration (</a:t>
            </a:r>
            <a:r>
              <a:rPr lang="en-US" sz="1400" dirty="0">
                <a:hlinkClick r:id="rId7"/>
              </a:rPr>
              <a:t>2607.26195</a:t>
            </a:r>
            <a:r>
              <a:rPr lang="en-US" sz="1400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0135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66594DD-8B53-E74B-92F9-32ABD075218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522" t="11214" r="6522" b="14112"/>
          <a:stretch>
            <a:fillRect/>
          </a:stretch>
        </p:blipFill>
        <p:spPr>
          <a:xfrm>
            <a:off x="-1979" y="6637"/>
            <a:ext cx="12192000" cy="6857999"/>
          </a:xfrm>
          <a:prstGeom prst="rect">
            <a:avLst/>
          </a:prstGeom>
        </p:spPr>
      </p:pic>
      <p:sp>
        <p:nvSpPr>
          <p:cNvPr id="5122" name="Title 1"/>
          <p:cNvSpPr>
            <a:spLocks noGrp="1"/>
          </p:cNvSpPr>
          <p:nvPr>
            <p:ph type="title"/>
          </p:nvPr>
        </p:nvSpPr>
        <p:spPr>
          <a:xfrm>
            <a:off x="2209800" y="104777"/>
            <a:ext cx="7772400" cy="591904"/>
          </a:xfrm>
          <a:solidFill>
            <a:schemeClr val="tx1">
              <a:alpha val="60000"/>
            </a:schemeClr>
          </a:solidFill>
        </p:spPr>
        <p:txBody>
          <a:bodyPr/>
          <a:lstStyle/>
          <a:p>
            <a:pPr eaLnBrk="1" hangingPunct="1"/>
            <a:r>
              <a:rPr lang="en-US" dirty="0">
                <a:solidFill>
                  <a:schemeClr val="bg1"/>
                </a:solidFill>
                <a:latin typeface="Arial" charset="0"/>
              </a:rPr>
              <a:t>FUTURE PLANS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6BE6C834-17E4-F444-8010-3EAA697C84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838200"/>
            <a:ext cx="11201400" cy="1193215"/>
          </a:xfrm>
          <a:solidFill>
            <a:schemeClr val="tx1">
              <a:alpha val="60000"/>
            </a:schemeClr>
          </a:solidFill>
        </p:spPr>
        <p:txBody>
          <a:bodyPr>
            <a:noAutofit/>
          </a:bodyPr>
          <a:lstStyle/>
          <a:p>
            <a:r>
              <a:rPr lang="en-US" sz="2000" dirty="0" err="1">
                <a:solidFill>
                  <a:schemeClr val="bg1"/>
                </a:solidFill>
                <a:latin typeface="Arial" charset="0"/>
              </a:rPr>
              <a:t>SHiP</a:t>
            </a:r>
            <a:r>
              <a:rPr lang="en-US" sz="2000" dirty="0">
                <a:solidFill>
                  <a:schemeClr val="bg1"/>
                </a:solidFill>
                <a:latin typeface="Arial" charset="0"/>
              </a:rPr>
              <a:t>/NA67: approved fixed target experiment at the SPS, planned to start operation c. 2033. 																			</a:t>
            </a:r>
            <a:r>
              <a:rPr lang="en-US" sz="1800" dirty="0">
                <a:solidFill>
                  <a:srgbClr val="FF0000"/>
                </a:solidFill>
                <a:latin typeface="Arial" charset="0"/>
              </a:rPr>
              <a:t>		</a:t>
            </a:r>
            <a:r>
              <a:rPr lang="en-US" sz="1800" dirty="0" err="1">
                <a:solidFill>
                  <a:srgbClr val="FF0000"/>
                </a:solidFill>
                <a:latin typeface="Arial" charset="0"/>
              </a:rPr>
              <a:t>Cristinziani</a:t>
            </a:r>
            <a:r>
              <a:rPr lang="en-US" sz="1800" dirty="0">
                <a:solidFill>
                  <a:srgbClr val="FF0000"/>
                </a:solidFill>
                <a:latin typeface="Arial" charset="0"/>
              </a:rPr>
              <a:t> talk</a:t>
            </a:r>
          </a:p>
          <a:p>
            <a:r>
              <a:rPr lang="en-US" sz="2000" dirty="0">
                <a:solidFill>
                  <a:schemeClr val="bg1"/>
                </a:solidFill>
                <a:latin typeface="Arial" charset="0"/>
              </a:rPr>
              <a:t>Forward Physics Facility: proposed underground detector hall at the LHC.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F9B4014-3C7F-D84B-A9D1-E10AF9EA8BFF}"/>
              </a:ext>
            </a:extLst>
          </p:cNvPr>
          <p:cNvSpPr txBox="1"/>
          <p:nvPr/>
        </p:nvSpPr>
        <p:spPr>
          <a:xfrm>
            <a:off x="5689376" y="6438181"/>
            <a:ext cx="92845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</a:rPr>
              <a:t>CERN GIS</a:t>
            </a:r>
          </a:p>
        </p:txBody>
      </p:sp>
      <p:grpSp>
        <p:nvGrpSpPr>
          <p:cNvPr id="47" name="Group 46">
            <a:extLst>
              <a:ext uri="{FF2B5EF4-FFF2-40B4-BE49-F238E27FC236}">
                <a16:creationId xmlns:a16="http://schemas.microsoft.com/office/drawing/2014/main" id="{85192246-5633-3F48-AD61-F21CCB13CECB}"/>
              </a:ext>
            </a:extLst>
          </p:cNvPr>
          <p:cNvGrpSpPr/>
          <p:nvPr/>
        </p:nvGrpSpPr>
        <p:grpSpPr>
          <a:xfrm>
            <a:off x="1447800" y="2133600"/>
            <a:ext cx="2008362" cy="1629936"/>
            <a:chOff x="992681" y="2289331"/>
            <a:chExt cx="1436076" cy="1595046"/>
          </a:xfrm>
        </p:grpSpPr>
        <p:cxnSp>
          <p:nvCxnSpPr>
            <p:cNvPr id="33" name="Straight Arrow Connector 32">
              <a:extLst>
                <a:ext uri="{FF2B5EF4-FFF2-40B4-BE49-F238E27FC236}">
                  <a16:creationId xmlns:a16="http://schemas.microsoft.com/office/drawing/2014/main" id="{52BEE6B2-D03C-1843-9323-1BF59A853FF2}"/>
                </a:ext>
              </a:extLst>
            </p:cNvPr>
            <p:cNvCxnSpPr>
              <a:cxnSpLocks/>
            </p:cNvCxnSpPr>
            <p:nvPr/>
          </p:nvCxnSpPr>
          <p:spPr>
            <a:xfrm>
              <a:off x="2120138" y="2418528"/>
              <a:ext cx="308619" cy="1465849"/>
            </a:xfrm>
            <a:prstGeom prst="straightConnector1">
              <a:avLst/>
            </a:prstGeom>
            <a:ln>
              <a:solidFill>
                <a:schemeClr val="bg1"/>
              </a:solidFill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Arrow Connector 36">
              <a:extLst>
                <a:ext uri="{FF2B5EF4-FFF2-40B4-BE49-F238E27FC236}">
                  <a16:creationId xmlns:a16="http://schemas.microsoft.com/office/drawing/2014/main" id="{8CB67C81-B5D1-6546-94BD-112CA3B4D842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92681" y="2289331"/>
              <a:ext cx="607520" cy="1552702"/>
            </a:xfrm>
            <a:prstGeom prst="straightConnector1">
              <a:avLst/>
            </a:prstGeom>
            <a:ln>
              <a:solidFill>
                <a:schemeClr val="bg1"/>
              </a:solidFill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92066663-F8B2-5A46-9A88-3EF70364E6E9}"/>
              </a:ext>
            </a:extLst>
          </p:cNvPr>
          <p:cNvSpPr txBox="1"/>
          <p:nvPr/>
        </p:nvSpPr>
        <p:spPr>
          <a:xfrm rot="19879243">
            <a:off x="10780461" y="2409660"/>
            <a:ext cx="492443" cy="276999"/>
          </a:xfrm>
          <a:prstGeom prst="rect">
            <a:avLst/>
          </a:prstGeom>
          <a:solidFill>
            <a:schemeClr val="bg1"/>
          </a:solidFill>
          <a:ln w="19050">
            <a:solidFill>
              <a:srgbClr val="73B2FF"/>
            </a:solidFill>
          </a:ln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rgbClr val="73B2FF"/>
                </a:solidFill>
              </a:rPr>
              <a:t>SPS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F6CD53B6-5A3A-084F-AE8F-0FD7758D5449}"/>
              </a:ext>
            </a:extLst>
          </p:cNvPr>
          <p:cNvSpPr txBox="1"/>
          <p:nvPr/>
        </p:nvSpPr>
        <p:spPr>
          <a:xfrm rot="683473">
            <a:off x="6902458" y="2647569"/>
            <a:ext cx="686213" cy="276999"/>
          </a:xfrm>
          <a:prstGeom prst="rect">
            <a:avLst/>
          </a:prstGeom>
          <a:solidFill>
            <a:schemeClr val="bg1"/>
          </a:solidFill>
          <a:ln w="19050">
            <a:solidFill>
              <a:srgbClr val="73B2FF"/>
            </a:solidFill>
          </a:ln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rgbClr val="73B2FF"/>
                </a:solidFill>
              </a:rPr>
              <a:t>ATLAS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230F6796-8DD0-5549-BF0B-1C43B7C56DC7}"/>
              </a:ext>
            </a:extLst>
          </p:cNvPr>
          <p:cNvSpPr txBox="1"/>
          <p:nvPr/>
        </p:nvSpPr>
        <p:spPr>
          <a:xfrm rot="413400">
            <a:off x="11252110" y="3613133"/>
            <a:ext cx="500458" cy="276999"/>
          </a:xfrm>
          <a:prstGeom prst="rect">
            <a:avLst/>
          </a:prstGeom>
          <a:solidFill>
            <a:schemeClr val="bg1"/>
          </a:solidFill>
          <a:ln w="19050">
            <a:solidFill>
              <a:srgbClr val="73B2FF"/>
            </a:solidFill>
          </a:ln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rgbClr val="73B2FF"/>
                </a:solidFill>
              </a:rPr>
              <a:t>LHC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835B6DAB-EE64-C342-B511-2C5C5D0E3B8B}"/>
              </a:ext>
            </a:extLst>
          </p:cNvPr>
          <p:cNvCxnSpPr>
            <a:cxnSpLocks/>
          </p:cNvCxnSpPr>
          <p:nvPr/>
        </p:nvCxnSpPr>
        <p:spPr>
          <a:xfrm>
            <a:off x="141207" y="1650690"/>
            <a:ext cx="12031208" cy="2590359"/>
          </a:xfrm>
          <a:prstGeom prst="line">
            <a:avLst/>
          </a:prstGeom>
          <a:ln>
            <a:solidFill>
              <a:srgbClr val="FF0000"/>
            </a:solidFill>
            <a:prstDash val="dash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48" name="TextBox 47">
            <a:extLst>
              <a:ext uri="{FF2B5EF4-FFF2-40B4-BE49-F238E27FC236}">
                <a16:creationId xmlns:a16="http://schemas.microsoft.com/office/drawing/2014/main" id="{FBC70F72-7DF7-344E-A713-3BB3B2291809}"/>
              </a:ext>
            </a:extLst>
          </p:cNvPr>
          <p:cNvSpPr txBox="1"/>
          <p:nvPr/>
        </p:nvSpPr>
        <p:spPr>
          <a:xfrm rot="584831">
            <a:off x="11307659" y="4111923"/>
            <a:ext cx="715805" cy="3838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rgbClr val="FF0000"/>
                </a:solidFill>
              </a:rPr>
              <a:t>LOS</a:t>
            </a: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B41DB2CA-57E6-EA4F-8A5F-E4F150CA83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35170">
            <a:off x="9920936" y="3935622"/>
            <a:ext cx="807284" cy="26909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94982FA-D7EA-E222-8A86-6995368C710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13119"/>
          <a:stretch/>
        </p:blipFill>
        <p:spPr>
          <a:xfrm>
            <a:off x="8307372" y="4390943"/>
            <a:ext cx="1567572" cy="1815883"/>
          </a:xfrm>
          <a:prstGeom prst="rect">
            <a:avLst/>
          </a:prstGeom>
          <a:ln w="19050">
            <a:solidFill>
              <a:schemeClr val="bg1"/>
            </a:solidFill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001FDB2-4BE7-1633-F3CF-442D49FB5D96}"/>
              </a:ext>
            </a:extLst>
          </p:cNvPr>
          <p:cNvSpPr txBox="1"/>
          <p:nvPr/>
        </p:nvSpPr>
        <p:spPr>
          <a:xfrm>
            <a:off x="5181600" y="4385219"/>
            <a:ext cx="1842386" cy="1815882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1905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dirty="0"/>
              <a:t>FPF site selection and core studies have identified an ideal site in France just outside the CERN main gate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02A00A8-6ADC-7140-6248-85163CA08B29}"/>
              </a:ext>
            </a:extLst>
          </p:cNvPr>
          <p:cNvSpPr txBox="1"/>
          <p:nvPr/>
        </p:nvSpPr>
        <p:spPr>
          <a:xfrm>
            <a:off x="1417082" y="6167137"/>
            <a:ext cx="2069797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>
                <a:solidFill>
                  <a:schemeClr val="bg1"/>
                </a:solidFill>
                <a:latin typeface="Open Sans" panose="020B060603050402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https://cds.cern.ch/record/2851822</a:t>
            </a:r>
            <a:endParaRPr lang="en-US" sz="900" dirty="0">
              <a:solidFill>
                <a:schemeClr val="bg1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D348966-FC02-AFF1-DDE1-7C5AE9807E6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301014" y="5765814"/>
            <a:ext cx="999239" cy="27774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BE581FB-9AE0-C765-F939-C2E76E701D1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931415">
            <a:off x="3781300" y="2616262"/>
            <a:ext cx="429949" cy="42994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3F87707-3725-6E8E-C887-639728EF7689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t="7741" b="8004"/>
          <a:stretch/>
        </p:blipFill>
        <p:spPr>
          <a:xfrm>
            <a:off x="1447800" y="3755037"/>
            <a:ext cx="2008363" cy="2394608"/>
          </a:xfrm>
          <a:prstGeom prst="rect">
            <a:avLst/>
          </a:prstGeom>
          <a:ln w="19050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3334567450"/>
      </p:ext>
    </p:ext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6D93B1-D7EE-BD9F-E0EE-B05DF0ADDA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bandicam 2025-01-17 15-40-03-526">
            <a:hlinkClick r:id="" action="ppaction://media"/>
            <a:extLst>
              <a:ext uri="{FF2B5EF4-FFF2-40B4-BE49-F238E27FC236}">
                <a16:creationId xmlns:a16="http://schemas.microsoft.com/office/drawing/2014/main" id="{156588CE-1C28-AF99-AC66-C895C62FF00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825215" y="819912"/>
            <a:ext cx="8694990" cy="5352288"/>
          </a:xfrm>
          <a:prstGeom prst="rect">
            <a:avLst/>
          </a:prstGeom>
        </p:spPr>
      </p:pic>
      <p:sp>
        <p:nvSpPr>
          <p:cNvPr id="2" name="object 2">
            <a:extLst>
              <a:ext uri="{FF2B5EF4-FFF2-40B4-BE49-F238E27FC236}">
                <a16:creationId xmlns:a16="http://schemas.microsoft.com/office/drawing/2014/main" id="{5C0E52E4-33D8-083F-848F-7FE5EBBD4679}"/>
              </a:ext>
            </a:extLst>
          </p:cNvPr>
          <p:cNvSpPr txBox="1"/>
          <p:nvPr/>
        </p:nvSpPr>
        <p:spPr>
          <a:xfrm>
            <a:off x="1585975" y="1479529"/>
            <a:ext cx="638175" cy="278130"/>
          </a:xfrm>
          <a:prstGeom prst="rect">
            <a:avLst/>
          </a:prstGeom>
        </p:spPr>
        <p:txBody>
          <a:bodyPr vert="horz" wrap="square" lIns="0" tIns="34290" rIns="0" bIns="0" rtlCol="0">
            <a:spAutoFit/>
          </a:bodyPr>
          <a:lstStyle/>
          <a:p>
            <a:pPr marL="12700" marR="5080">
              <a:lnSpc>
                <a:spcPts val="910"/>
              </a:lnSpc>
              <a:spcBef>
                <a:spcPts val="270"/>
              </a:spcBef>
            </a:pPr>
            <a:r>
              <a:rPr sz="900" cap="small" spc="-55" dirty="0">
                <a:latin typeface="Verdana"/>
                <a:cs typeface="Verdana"/>
              </a:rPr>
              <a:t>Engineering</a:t>
            </a:r>
            <a:r>
              <a:rPr sz="900" cap="small" spc="-35" dirty="0">
                <a:latin typeface="Verdana"/>
                <a:cs typeface="Verdana"/>
              </a:rPr>
              <a:t> Department</a:t>
            </a:r>
            <a:endParaRPr sz="900">
              <a:latin typeface="Verdana"/>
              <a:cs typeface="Verdana"/>
            </a:endParaRPr>
          </a:p>
        </p:txBody>
      </p:sp>
      <p:sp>
        <p:nvSpPr>
          <p:cNvPr id="3" name="object 3">
            <a:extLst>
              <a:ext uri="{FF2B5EF4-FFF2-40B4-BE49-F238E27FC236}">
                <a16:creationId xmlns:a16="http://schemas.microsoft.com/office/drawing/2014/main" id="{C9DDF4C8-8850-BF5B-A0AA-A9A30B235B75}"/>
              </a:ext>
            </a:extLst>
          </p:cNvPr>
          <p:cNvSpPr/>
          <p:nvPr/>
        </p:nvSpPr>
        <p:spPr>
          <a:xfrm>
            <a:off x="688835" y="1432716"/>
            <a:ext cx="394970" cy="391795"/>
          </a:xfrm>
          <a:custGeom>
            <a:avLst/>
            <a:gdLst/>
            <a:ahLst/>
            <a:cxnLst/>
            <a:rect l="l" t="t" r="r" b="b"/>
            <a:pathLst>
              <a:path w="394969" h="391795">
                <a:moveTo>
                  <a:pt x="83172" y="112204"/>
                </a:moveTo>
                <a:lnTo>
                  <a:pt x="78397" y="110286"/>
                </a:lnTo>
                <a:lnTo>
                  <a:pt x="70751" y="107416"/>
                </a:lnTo>
                <a:lnTo>
                  <a:pt x="63093" y="107416"/>
                </a:lnTo>
                <a:lnTo>
                  <a:pt x="50507" y="109651"/>
                </a:lnTo>
                <a:lnTo>
                  <a:pt x="40513" y="115925"/>
                </a:lnTo>
                <a:lnTo>
                  <a:pt x="33921" y="125628"/>
                </a:lnTo>
                <a:lnTo>
                  <a:pt x="31546" y="138099"/>
                </a:lnTo>
                <a:lnTo>
                  <a:pt x="33794" y="150037"/>
                </a:lnTo>
                <a:lnTo>
                  <a:pt x="40157" y="159448"/>
                </a:lnTo>
                <a:lnTo>
                  <a:pt x="50101" y="165620"/>
                </a:lnTo>
                <a:lnTo>
                  <a:pt x="63093" y="167843"/>
                </a:lnTo>
                <a:lnTo>
                  <a:pt x="73609" y="167843"/>
                </a:lnTo>
                <a:lnTo>
                  <a:pt x="80302" y="163042"/>
                </a:lnTo>
                <a:lnTo>
                  <a:pt x="82219" y="162077"/>
                </a:lnTo>
                <a:lnTo>
                  <a:pt x="83172" y="155371"/>
                </a:lnTo>
                <a:lnTo>
                  <a:pt x="83172" y="154406"/>
                </a:lnTo>
                <a:lnTo>
                  <a:pt x="78397" y="158242"/>
                </a:lnTo>
                <a:lnTo>
                  <a:pt x="73609" y="163042"/>
                </a:lnTo>
                <a:lnTo>
                  <a:pt x="64058" y="163042"/>
                </a:lnTo>
                <a:lnTo>
                  <a:pt x="55486" y="161417"/>
                </a:lnTo>
                <a:lnTo>
                  <a:pt x="47802" y="156565"/>
                </a:lnTo>
                <a:lnTo>
                  <a:pt x="42278" y="148475"/>
                </a:lnTo>
                <a:lnTo>
                  <a:pt x="40157" y="137147"/>
                </a:lnTo>
                <a:lnTo>
                  <a:pt x="42265" y="125818"/>
                </a:lnTo>
                <a:lnTo>
                  <a:pt x="47688" y="117729"/>
                </a:lnTo>
                <a:lnTo>
                  <a:pt x="55079" y="112864"/>
                </a:lnTo>
                <a:lnTo>
                  <a:pt x="63093" y="111252"/>
                </a:lnTo>
                <a:lnTo>
                  <a:pt x="71704" y="111252"/>
                </a:lnTo>
                <a:lnTo>
                  <a:pt x="77444" y="115087"/>
                </a:lnTo>
                <a:lnTo>
                  <a:pt x="80302" y="118922"/>
                </a:lnTo>
                <a:lnTo>
                  <a:pt x="81267" y="118922"/>
                </a:lnTo>
                <a:lnTo>
                  <a:pt x="81267" y="117005"/>
                </a:lnTo>
                <a:lnTo>
                  <a:pt x="82219" y="114134"/>
                </a:lnTo>
                <a:lnTo>
                  <a:pt x="83172" y="112204"/>
                </a:lnTo>
                <a:close/>
              </a:path>
              <a:path w="394969" h="391795">
                <a:moveTo>
                  <a:pt x="89865" y="258953"/>
                </a:moveTo>
                <a:lnTo>
                  <a:pt x="79705" y="239776"/>
                </a:lnTo>
                <a:lnTo>
                  <a:pt x="73139" y="221424"/>
                </a:lnTo>
                <a:lnTo>
                  <a:pt x="69430" y="204330"/>
                </a:lnTo>
                <a:lnTo>
                  <a:pt x="67881" y="188937"/>
                </a:lnTo>
                <a:lnTo>
                  <a:pt x="60236" y="188937"/>
                </a:lnTo>
                <a:lnTo>
                  <a:pt x="70040" y="237223"/>
                </a:lnTo>
                <a:lnTo>
                  <a:pt x="86042" y="257987"/>
                </a:lnTo>
                <a:lnTo>
                  <a:pt x="89865" y="258953"/>
                </a:lnTo>
                <a:close/>
              </a:path>
              <a:path w="394969" h="391795">
                <a:moveTo>
                  <a:pt x="129057" y="160172"/>
                </a:moveTo>
                <a:lnTo>
                  <a:pt x="123113" y="160718"/>
                </a:lnTo>
                <a:lnTo>
                  <a:pt x="115201" y="161010"/>
                </a:lnTo>
                <a:lnTo>
                  <a:pt x="107276" y="161112"/>
                </a:lnTo>
                <a:lnTo>
                  <a:pt x="101333" y="161124"/>
                </a:lnTo>
                <a:lnTo>
                  <a:pt x="101333" y="139052"/>
                </a:lnTo>
                <a:lnTo>
                  <a:pt x="116636" y="139052"/>
                </a:lnTo>
                <a:lnTo>
                  <a:pt x="122364" y="140030"/>
                </a:lnTo>
                <a:lnTo>
                  <a:pt x="122364" y="139052"/>
                </a:lnTo>
                <a:lnTo>
                  <a:pt x="122364" y="134277"/>
                </a:lnTo>
                <a:lnTo>
                  <a:pt x="122364" y="133311"/>
                </a:lnTo>
                <a:lnTo>
                  <a:pt x="117589" y="134277"/>
                </a:lnTo>
                <a:lnTo>
                  <a:pt x="101333" y="134277"/>
                </a:lnTo>
                <a:lnTo>
                  <a:pt x="101333" y="113169"/>
                </a:lnTo>
                <a:lnTo>
                  <a:pt x="109537" y="113334"/>
                </a:lnTo>
                <a:lnTo>
                  <a:pt x="116751" y="113779"/>
                </a:lnTo>
                <a:lnTo>
                  <a:pt x="122707" y="114388"/>
                </a:lnTo>
                <a:lnTo>
                  <a:pt x="127152" y="115087"/>
                </a:lnTo>
                <a:lnTo>
                  <a:pt x="127152" y="113169"/>
                </a:lnTo>
                <a:lnTo>
                  <a:pt x="127152" y="109334"/>
                </a:lnTo>
                <a:lnTo>
                  <a:pt x="92735" y="109334"/>
                </a:lnTo>
                <a:lnTo>
                  <a:pt x="92735" y="116052"/>
                </a:lnTo>
                <a:lnTo>
                  <a:pt x="93687" y="123710"/>
                </a:lnTo>
                <a:lnTo>
                  <a:pt x="93687" y="151523"/>
                </a:lnTo>
                <a:lnTo>
                  <a:pt x="92735" y="159207"/>
                </a:lnTo>
                <a:lnTo>
                  <a:pt x="92735" y="166878"/>
                </a:lnTo>
                <a:lnTo>
                  <a:pt x="97510" y="165925"/>
                </a:lnTo>
                <a:lnTo>
                  <a:pt x="125234" y="165925"/>
                </a:lnTo>
                <a:lnTo>
                  <a:pt x="129057" y="166878"/>
                </a:lnTo>
                <a:lnTo>
                  <a:pt x="128104" y="165925"/>
                </a:lnTo>
                <a:lnTo>
                  <a:pt x="128104" y="162077"/>
                </a:lnTo>
                <a:lnTo>
                  <a:pt x="129057" y="161124"/>
                </a:lnTo>
                <a:lnTo>
                  <a:pt x="129057" y="160172"/>
                </a:lnTo>
                <a:close/>
              </a:path>
              <a:path w="394969" h="391795">
                <a:moveTo>
                  <a:pt x="159651" y="314566"/>
                </a:moveTo>
                <a:lnTo>
                  <a:pt x="143116" y="307467"/>
                </a:lnTo>
                <a:lnTo>
                  <a:pt x="129184" y="299466"/>
                </a:lnTo>
                <a:lnTo>
                  <a:pt x="117576" y="291109"/>
                </a:lnTo>
                <a:lnTo>
                  <a:pt x="108026" y="282917"/>
                </a:lnTo>
                <a:lnTo>
                  <a:pt x="103251" y="281965"/>
                </a:lnTo>
                <a:lnTo>
                  <a:pt x="97510" y="280047"/>
                </a:lnTo>
                <a:lnTo>
                  <a:pt x="93687" y="279082"/>
                </a:lnTo>
                <a:lnTo>
                  <a:pt x="106857" y="291998"/>
                </a:lnTo>
                <a:lnTo>
                  <a:pt x="121653" y="303301"/>
                </a:lnTo>
                <a:lnTo>
                  <a:pt x="137515" y="312801"/>
                </a:lnTo>
                <a:lnTo>
                  <a:pt x="153911" y="320319"/>
                </a:lnTo>
                <a:lnTo>
                  <a:pt x="159651" y="314566"/>
                </a:lnTo>
                <a:close/>
              </a:path>
              <a:path w="394969" h="391795">
                <a:moveTo>
                  <a:pt x="182587" y="166878"/>
                </a:moveTo>
                <a:lnTo>
                  <a:pt x="181813" y="165925"/>
                </a:lnTo>
                <a:lnTo>
                  <a:pt x="177533" y="160629"/>
                </a:lnTo>
                <a:lnTo>
                  <a:pt x="159651" y="138099"/>
                </a:lnTo>
                <a:lnTo>
                  <a:pt x="165379" y="137147"/>
                </a:lnTo>
                <a:lnTo>
                  <a:pt x="171119" y="135229"/>
                </a:lnTo>
                <a:lnTo>
                  <a:pt x="176860" y="133311"/>
                </a:lnTo>
                <a:lnTo>
                  <a:pt x="176860" y="112204"/>
                </a:lnTo>
                <a:lnTo>
                  <a:pt x="176860" y="111252"/>
                </a:lnTo>
                <a:lnTo>
                  <a:pt x="168249" y="109334"/>
                </a:lnTo>
                <a:lnTo>
                  <a:pt x="168249" y="115087"/>
                </a:lnTo>
                <a:lnTo>
                  <a:pt x="168249" y="133311"/>
                </a:lnTo>
                <a:lnTo>
                  <a:pt x="159651" y="135229"/>
                </a:lnTo>
                <a:lnTo>
                  <a:pt x="147218" y="135229"/>
                </a:lnTo>
                <a:lnTo>
                  <a:pt x="147218" y="113169"/>
                </a:lnTo>
                <a:lnTo>
                  <a:pt x="149136" y="112204"/>
                </a:lnTo>
                <a:lnTo>
                  <a:pt x="161569" y="112204"/>
                </a:lnTo>
                <a:lnTo>
                  <a:pt x="168249" y="115087"/>
                </a:lnTo>
                <a:lnTo>
                  <a:pt x="168249" y="109334"/>
                </a:lnTo>
                <a:lnTo>
                  <a:pt x="138607" y="109334"/>
                </a:lnTo>
                <a:lnTo>
                  <a:pt x="139573" y="116052"/>
                </a:lnTo>
                <a:lnTo>
                  <a:pt x="139573" y="159207"/>
                </a:lnTo>
                <a:lnTo>
                  <a:pt x="138607" y="166878"/>
                </a:lnTo>
                <a:lnTo>
                  <a:pt x="140538" y="165925"/>
                </a:lnTo>
                <a:lnTo>
                  <a:pt x="146265" y="165925"/>
                </a:lnTo>
                <a:lnTo>
                  <a:pt x="148183" y="166878"/>
                </a:lnTo>
                <a:lnTo>
                  <a:pt x="148056" y="165925"/>
                </a:lnTo>
                <a:lnTo>
                  <a:pt x="147218" y="159207"/>
                </a:lnTo>
                <a:lnTo>
                  <a:pt x="147218" y="138099"/>
                </a:lnTo>
                <a:lnTo>
                  <a:pt x="151041" y="138099"/>
                </a:lnTo>
                <a:lnTo>
                  <a:pt x="157162" y="145021"/>
                </a:lnTo>
                <a:lnTo>
                  <a:pt x="163360" y="153212"/>
                </a:lnTo>
                <a:lnTo>
                  <a:pt x="168656" y="161036"/>
                </a:lnTo>
                <a:lnTo>
                  <a:pt x="172072" y="166878"/>
                </a:lnTo>
                <a:lnTo>
                  <a:pt x="173990" y="165925"/>
                </a:lnTo>
                <a:lnTo>
                  <a:pt x="180682" y="165925"/>
                </a:lnTo>
                <a:lnTo>
                  <a:pt x="182587" y="166878"/>
                </a:lnTo>
                <a:close/>
              </a:path>
              <a:path w="394969" h="391795">
                <a:moveTo>
                  <a:pt x="196938" y="165925"/>
                </a:moveTo>
                <a:lnTo>
                  <a:pt x="196938" y="166878"/>
                </a:lnTo>
                <a:lnTo>
                  <a:pt x="196938" y="165925"/>
                </a:lnTo>
                <a:close/>
              </a:path>
              <a:path w="394969" h="391795">
                <a:moveTo>
                  <a:pt x="240906" y="109334"/>
                </a:moveTo>
                <a:lnTo>
                  <a:pt x="234213" y="109334"/>
                </a:lnTo>
                <a:lnTo>
                  <a:pt x="234365" y="115277"/>
                </a:lnTo>
                <a:lnTo>
                  <a:pt x="235013" y="129692"/>
                </a:lnTo>
                <a:lnTo>
                  <a:pt x="235038" y="130733"/>
                </a:lnTo>
                <a:lnTo>
                  <a:pt x="235165" y="151523"/>
                </a:lnTo>
                <a:lnTo>
                  <a:pt x="227520" y="144106"/>
                </a:lnTo>
                <a:lnTo>
                  <a:pt x="214134" y="130314"/>
                </a:lnTo>
                <a:lnTo>
                  <a:pt x="206908" y="122758"/>
                </a:lnTo>
                <a:lnTo>
                  <a:pt x="193116" y="108381"/>
                </a:lnTo>
                <a:lnTo>
                  <a:pt x="191198" y="108381"/>
                </a:lnTo>
                <a:lnTo>
                  <a:pt x="191135" y="144106"/>
                </a:lnTo>
                <a:lnTo>
                  <a:pt x="191020" y="151523"/>
                </a:lnTo>
                <a:lnTo>
                  <a:pt x="190804" y="158877"/>
                </a:lnTo>
                <a:lnTo>
                  <a:pt x="190246" y="166878"/>
                </a:lnTo>
                <a:lnTo>
                  <a:pt x="191198" y="165925"/>
                </a:lnTo>
                <a:lnTo>
                  <a:pt x="196913" y="165925"/>
                </a:lnTo>
                <a:lnTo>
                  <a:pt x="196786" y="160375"/>
                </a:lnTo>
                <a:lnTo>
                  <a:pt x="196126" y="145567"/>
                </a:lnTo>
                <a:lnTo>
                  <a:pt x="196088" y="144106"/>
                </a:lnTo>
                <a:lnTo>
                  <a:pt x="195973" y="122758"/>
                </a:lnTo>
                <a:lnTo>
                  <a:pt x="230390" y="158902"/>
                </a:lnTo>
                <a:lnTo>
                  <a:pt x="238036" y="166878"/>
                </a:lnTo>
                <a:lnTo>
                  <a:pt x="239953" y="166878"/>
                </a:lnTo>
                <a:lnTo>
                  <a:pt x="239966" y="151523"/>
                </a:lnTo>
                <a:lnTo>
                  <a:pt x="240080" y="125755"/>
                </a:lnTo>
                <a:lnTo>
                  <a:pt x="240360" y="116776"/>
                </a:lnTo>
                <a:lnTo>
                  <a:pt x="240906" y="109334"/>
                </a:lnTo>
                <a:close/>
              </a:path>
              <a:path w="394969" h="391795">
                <a:moveTo>
                  <a:pt x="306870" y="281000"/>
                </a:moveTo>
                <a:lnTo>
                  <a:pt x="304952" y="272376"/>
                </a:lnTo>
                <a:lnTo>
                  <a:pt x="284657" y="292150"/>
                </a:lnTo>
                <a:lnTo>
                  <a:pt x="260146" y="307619"/>
                </a:lnTo>
                <a:lnTo>
                  <a:pt x="232232" y="317690"/>
                </a:lnTo>
                <a:lnTo>
                  <a:pt x="201714" y="321284"/>
                </a:lnTo>
                <a:lnTo>
                  <a:pt x="194716" y="321106"/>
                </a:lnTo>
                <a:lnTo>
                  <a:pt x="188087" y="320560"/>
                </a:lnTo>
                <a:lnTo>
                  <a:pt x="181813" y="319659"/>
                </a:lnTo>
                <a:lnTo>
                  <a:pt x="175907" y="318401"/>
                </a:lnTo>
                <a:lnTo>
                  <a:pt x="170167" y="325120"/>
                </a:lnTo>
                <a:lnTo>
                  <a:pt x="178587" y="326936"/>
                </a:lnTo>
                <a:lnTo>
                  <a:pt x="186651" y="328117"/>
                </a:lnTo>
                <a:lnTo>
                  <a:pt x="194360" y="328764"/>
                </a:lnTo>
                <a:lnTo>
                  <a:pt x="201714" y="328955"/>
                </a:lnTo>
                <a:lnTo>
                  <a:pt x="233337" y="325374"/>
                </a:lnTo>
                <a:lnTo>
                  <a:pt x="261823" y="315404"/>
                </a:lnTo>
                <a:lnTo>
                  <a:pt x="286537" y="300228"/>
                </a:lnTo>
                <a:lnTo>
                  <a:pt x="306870" y="281000"/>
                </a:lnTo>
                <a:close/>
              </a:path>
              <a:path w="394969" h="391795">
                <a:moveTo>
                  <a:pt x="362318" y="34531"/>
                </a:moveTo>
                <a:lnTo>
                  <a:pt x="354660" y="34531"/>
                </a:lnTo>
                <a:lnTo>
                  <a:pt x="342239" y="167843"/>
                </a:lnTo>
                <a:lnTo>
                  <a:pt x="341287" y="167843"/>
                </a:lnTo>
                <a:lnTo>
                  <a:pt x="331482" y="128270"/>
                </a:lnTo>
                <a:lnTo>
                  <a:pt x="311645" y="93027"/>
                </a:lnTo>
                <a:lnTo>
                  <a:pt x="263131" y="54432"/>
                </a:lnTo>
                <a:lnTo>
                  <a:pt x="201714" y="40271"/>
                </a:lnTo>
                <a:lnTo>
                  <a:pt x="171018" y="43726"/>
                </a:lnTo>
                <a:lnTo>
                  <a:pt x="142557" y="53467"/>
                </a:lnTo>
                <a:lnTo>
                  <a:pt x="117157" y="68605"/>
                </a:lnTo>
                <a:lnTo>
                  <a:pt x="95605" y="88239"/>
                </a:lnTo>
                <a:lnTo>
                  <a:pt x="102298" y="93027"/>
                </a:lnTo>
                <a:lnTo>
                  <a:pt x="122262" y="74244"/>
                </a:lnTo>
                <a:lnTo>
                  <a:pt x="145910" y="60058"/>
                </a:lnTo>
                <a:lnTo>
                  <a:pt x="172605" y="51092"/>
                </a:lnTo>
                <a:lnTo>
                  <a:pt x="201714" y="47955"/>
                </a:lnTo>
                <a:lnTo>
                  <a:pt x="236512" y="52387"/>
                </a:lnTo>
                <a:lnTo>
                  <a:pt x="292862" y="83553"/>
                </a:lnTo>
                <a:lnTo>
                  <a:pt x="325183" y="131737"/>
                </a:lnTo>
                <a:lnTo>
                  <a:pt x="335991" y="182537"/>
                </a:lnTo>
                <a:lnTo>
                  <a:pt x="334581" y="205244"/>
                </a:lnTo>
                <a:lnTo>
                  <a:pt x="332828" y="214515"/>
                </a:lnTo>
                <a:lnTo>
                  <a:pt x="329806" y="226212"/>
                </a:lnTo>
                <a:lnTo>
                  <a:pt x="324637" y="239903"/>
                </a:lnTo>
                <a:lnTo>
                  <a:pt x="316420" y="255104"/>
                </a:lnTo>
                <a:lnTo>
                  <a:pt x="319290" y="265658"/>
                </a:lnTo>
                <a:lnTo>
                  <a:pt x="329565" y="246926"/>
                </a:lnTo>
                <a:lnTo>
                  <a:pt x="337693" y="225856"/>
                </a:lnTo>
                <a:lnTo>
                  <a:pt x="344030" y="199034"/>
                </a:lnTo>
                <a:lnTo>
                  <a:pt x="348932" y="163042"/>
                </a:lnTo>
                <a:lnTo>
                  <a:pt x="362318" y="34531"/>
                </a:lnTo>
                <a:close/>
              </a:path>
              <a:path w="394969" h="391795">
                <a:moveTo>
                  <a:pt x="394817" y="965"/>
                </a:moveTo>
                <a:lnTo>
                  <a:pt x="147218" y="0"/>
                </a:lnTo>
                <a:lnTo>
                  <a:pt x="137655" y="0"/>
                </a:lnTo>
                <a:lnTo>
                  <a:pt x="130975" y="965"/>
                </a:lnTo>
                <a:lnTo>
                  <a:pt x="129057" y="965"/>
                </a:lnTo>
                <a:lnTo>
                  <a:pt x="87376" y="10185"/>
                </a:lnTo>
                <a:lnTo>
                  <a:pt x="51828" y="31470"/>
                </a:lnTo>
                <a:lnTo>
                  <a:pt x="24231" y="62141"/>
                </a:lnTo>
                <a:lnTo>
                  <a:pt x="6362" y="99542"/>
                </a:lnTo>
                <a:lnTo>
                  <a:pt x="0" y="140982"/>
                </a:lnTo>
                <a:lnTo>
                  <a:pt x="889" y="156857"/>
                </a:lnTo>
                <a:lnTo>
                  <a:pt x="3467" y="174421"/>
                </a:lnTo>
                <a:lnTo>
                  <a:pt x="7670" y="193979"/>
                </a:lnTo>
                <a:lnTo>
                  <a:pt x="13385" y="215785"/>
                </a:lnTo>
                <a:lnTo>
                  <a:pt x="22669" y="247116"/>
                </a:lnTo>
                <a:lnTo>
                  <a:pt x="31115" y="276402"/>
                </a:lnTo>
                <a:lnTo>
                  <a:pt x="36918" y="296837"/>
                </a:lnTo>
                <a:lnTo>
                  <a:pt x="39204" y="304977"/>
                </a:lnTo>
                <a:lnTo>
                  <a:pt x="46850" y="304977"/>
                </a:lnTo>
                <a:lnTo>
                  <a:pt x="19126" y="210985"/>
                </a:lnTo>
                <a:lnTo>
                  <a:pt x="39027" y="238671"/>
                </a:lnTo>
                <a:lnTo>
                  <a:pt x="67157" y="261226"/>
                </a:lnTo>
                <a:lnTo>
                  <a:pt x="101396" y="276402"/>
                </a:lnTo>
                <a:lnTo>
                  <a:pt x="139573" y="281965"/>
                </a:lnTo>
                <a:lnTo>
                  <a:pt x="160667" y="280530"/>
                </a:lnTo>
                <a:lnTo>
                  <a:pt x="180682" y="276212"/>
                </a:lnTo>
                <a:lnTo>
                  <a:pt x="183159" y="275247"/>
                </a:lnTo>
                <a:lnTo>
                  <a:pt x="199263" y="269011"/>
                </a:lnTo>
                <a:lnTo>
                  <a:pt x="216052" y="258953"/>
                </a:lnTo>
                <a:lnTo>
                  <a:pt x="216052" y="259905"/>
                </a:lnTo>
                <a:lnTo>
                  <a:pt x="92735" y="391299"/>
                </a:lnTo>
                <a:lnTo>
                  <a:pt x="103251" y="391299"/>
                </a:lnTo>
                <a:lnTo>
                  <a:pt x="182232" y="306057"/>
                </a:lnTo>
                <a:lnTo>
                  <a:pt x="200431" y="286778"/>
                </a:lnTo>
                <a:lnTo>
                  <a:pt x="218909" y="267576"/>
                </a:lnTo>
                <a:lnTo>
                  <a:pt x="226885" y="258953"/>
                </a:lnTo>
                <a:lnTo>
                  <a:pt x="253199" y="227393"/>
                </a:lnTo>
                <a:lnTo>
                  <a:pt x="272097" y="193370"/>
                </a:lnTo>
                <a:lnTo>
                  <a:pt x="281051" y="144818"/>
                </a:lnTo>
                <a:lnTo>
                  <a:pt x="335546" y="391299"/>
                </a:lnTo>
                <a:lnTo>
                  <a:pt x="343192" y="391299"/>
                </a:lnTo>
                <a:lnTo>
                  <a:pt x="316534" y="274193"/>
                </a:lnTo>
                <a:lnTo>
                  <a:pt x="301879" y="209423"/>
                </a:lnTo>
                <a:lnTo>
                  <a:pt x="294386" y="175234"/>
                </a:lnTo>
                <a:lnTo>
                  <a:pt x="288696" y="147701"/>
                </a:lnTo>
                <a:lnTo>
                  <a:pt x="288010" y="144818"/>
                </a:lnTo>
                <a:lnTo>
                  <a:pt x="274599" y="96024"/>
                </a:lnTo>
                <a:lnTo>
                  <a:pt x="249504" y="60426"/>
                </a:lnTo>
                <a:lnTo>
                  <a:pt x="246646" y="60426"/>
                </a:lnTo>
                <a:lnTo>
                  <a:pt x="257835" y="77190"/>
                </a:lnTo>
                <a:lnTo>
                  <a:pt x="266598" y="96748"/>
                </a:lnTo>
                <a:lnTo>
                  <a:pt x="272326" y="118275"/>
                </a:lnTo>
                <a:lnTo>
                  <a:pt x="274370" y="140982"/>
                </a:lnTo>
                <a:lnTo>
                  <a:pt x="267512" y="183299"/>
                </a:lnTo>
                <a:lnTo>
                  <a:pt x="248462" y="220141"/>
                </a:lnTo>
                <a:lnTo>
                  <a:pt x="219443" y="249250"/>
                </a:lnTo>
                <a:lnTo>
                  <a:pt x="182714" y="268376"/>
                </a:lnTo>
                <a:lnTo>
                  <a:pt x="140538" y="275247"/>
                </a:lnTo>
                <a:lnTo>
                  <a:pt x="98348" y="268376"/>
                </a:lnTo>
                <a:lnTo>
                  <a:pt x="61620" y="249250"/>
                </a:lnTo>
                <a:lnTo>
                  <a:pt x="32613" y="220141"/>
                </a:lnTo>
                <a:lnTo>
                  <a:pt x="27876" y="210985"/>
                </a:lnTo>
                <a:lnTo>
                  <a:pt x="13550" y="183299"/>
                </a:lnTo>
                <a:lnTo>
                  <a:pt x="6692" y="140982"/>
                </a:lnTo>
                <a:lnTo>
                  <a:pt x="13550" y="98666"/>
                </a:lnTo>
                <a:lnTo>
                  <a:pt x="32613" y="61823"/>
                </a:lnTo>
                <a:lnTo>
                  <a:pt x="61620" y="32702"/>
                </a:lnTo>
                <a:lnTo>
                  <a:pt x="98348" y="13589"/>
                </a:lnTo>
                <a:lnTo>
                  <a:pt x="140538" y="6705"/>
                </a:lnTo>
                <a:lnTo>
                  <a:pt x="164477" y="8953"/>
                </a:lnTo>
                <a:lnTo>
                  <a:pt x="187248" y="15341"/>
                </a:lnTo>
                <a:lnTo>
                  <a:pt x="208419" y="25323"/>
                </a:lnTo>
                <a:lnTo>
                  <a:pt x="227520" y="38366"/>
                </a:lnTo>
                <a:lnTo>
                  <a:pt x="231343" y="39319"/>
                </a:lnTo>
                <a:lnTo>
                  <a:pt x="238036" y="40271"/>
                </a:lnTo>
                <a:lnTo>
                  <a:pt x="240906" y="42202"/>
                </a:lnTo>
                <a:lnTo>
                  <a:pt x="227863" y="30162"/>
                </a:lnTo>
                <a:lnTo>
                  <a:pt x="213309" y="20015"/>
                </a:lnTo>
                <a:lnTo>
                  <a:pt x="197485" y="11849"/>
                </a:lnTo>
                <a:lnTo>
                  <a:pt x="183324" y="6705"/>
                </a:lnTo>
                <a:lnTo>
                  <a:pt x="180682" y="5753"/>
                </a:lnTo>
                <a:lnTo>
                  <a:pt x="394817" y="7683"/>
                </a:lnTo>
                <a:lnTo>
                  <a:pt x="394817" y="5753"/>
                </a:lnTo>
                <a:lnTo>
                  <a:pt x="394817" y="965"/>
                </a:lnTo>
                <a:close/>
              </a:path>
            </a:pathLst>
          </a:custGeom>
          <a:solidFill>
            <a:srgbClr val="00339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" name="object 4">
            <a:extLst>
              <a:ext uri="{FF2B5EF4-FFF2-40B4-BE49-F238E27FC236}">
                <a16:creationId xmlns:a16="http://schemas.microsoft.com/office/drawing/2014/main" id="{1A5EFCBB-08F8-264B-DDD4-426144C49585}"/>
              </a:ext>
            </a:extLst>
          </p:cNvPr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176255" y="1432707"/>
            <a:ext cx="360329" cy="396093"/>
          </a:xfrm>
          <a:prstGeom prst="rect">
            <a:avLst/>
          </a:prstGeom>
        </p:spPr>
      </p:pic>
      <p:pic>
        <p:nvPicPr>
          <p:cNvPr id="5" name="object 5">
            <a:extLst>
              <a:ext uri="{FF2B5EF4-FFF2-40B4-BE49-F238E27FC236}">
                <a16:creationId xmlns:a16="http://schemas.microsoft.com/office/drawing/2014/main" id="{E2A7C1B6-E75D-06C4-4C87-B39FE61660BF}"/>
              </a:ext>
            </a:extLst>
          </p:cNvPr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9804631" y="1512784"/>
            <a:ext cx="1694731" cy="264813"/>
          </a:xfrm>
          <a:prstGeom prst="rect">
            <a:avLst/>
          </a:prstGeom>
        </p:spPr>
      </p:pic>
      <p:sp>
        <p:nvSpPr>
          <p:cNvPr id="6" name="object 6">
            <a:extLst>
              <a:ext uri="{FF2B5EF4-FFF2-40B4-BE49-F238E27FC236}">
                <a16:creationId xmlns:a16="http://schemas.microsoft.com/office/drawing/2014/main" id="{7A24C03C-B627-7D1A-0C11-F8D3705EB27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232857" y="227203"/>
            <a:ext cx="6024245" cy="4437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fr-FR" spc="65" dirty="0"/>
              <a:t>FORWARD PHYSICS FACILITY</a:t>
            </a:r>
            <a:endParaRPr spc="65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CC6E2B4-D6A3-93B9-32BE-79A5F3EE1BC0}"/>
              </a:ext>
            </a:extLst>
          </p:cNvPr>
          <p:cNvSpPr/>
          <p:nvPr/>
        </p:nvSpPr>
        <p:spPr>
          <a:xfrm>
            <a:off x="990600" y="838200"/>
            <a:ext cx="10508762" cy="56682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object 9">
            <a:extLst>
              <a:ext uri="{FF2B5EF4-FFF2-40B4-BE49-F238E27FC236}">
                <a16:creationId xmlns:a16="http://schemas.microsoft.com/office/drawing/2014/main" id="{6B8C7B4B-05E2-7B9B-2AE1-7E101BAEB2A1}"/>
              </a:ext>
            </a:extLst>
          </p:cNvPr>
          <p:cNvSpPr txBox="1">
            <a:spLocks/>
          </p:cNvSpPr>
          <p:nvPr/>
        </p:nvSpPr>
        <p:spPr>
          <a:xfrm>
            <a:off x="3122527" y="6503892"/>
            <a:ext cx="6244907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 kern="0"/>
            </a:defPPr>
            <a:lvl1pPr algn="l" defTabSz="457200" rtl="0" fontAlgn="base">
              <a:spcBef>
                <a:spcPct val="0"/>
              </a:spcBef>
              <a:spcAft>
                <a:spcPct val="0"/>
              </a:spcAft>
              <a:defRPr sz="900" b="0" i="0" kern="1200">
                <a:solidFill>
                  <a:schemeClr val="tx1"/>
                </a:solidFill>
                <a:latin typeface="Verdana"/>
                <a:ea typeface="ＭＳ Ｐゴシック" charset="0"/>
                <a:cs typeface="Verdana"/>
              </a:defRPr>
            </a:lvl1pPr>
            <a:lvl2pPr marL="4572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2pPr>
            <a:lvl3pPr marL="9144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3pPr>
            <a:lvl4pPr marL="13716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4pPr>
            <a:lvl5pPr marL="18288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9pPr>
          </a:lstStyle>
          <a:p>
            <a:pPr marL="12700" algn="ctr">
              <a:spcBef>
                <a:spcPts val="90"/>
              </a:spcBef>
            </a:pPr>
            <a:r>
              <a:rPr lang="en-US" sz="1400" spc="-70" dirty="0">
                <a:latin typeface="+mn-lt"/>
              </a:rPr>
              <a:t>Anastasiya</a:t>
            </a:r>
            <a:r>
              <a:rPr lang="en-US" sz="1400" spc="-15" dirty="0">
                <a:latin typeface="+mn-lt"/>
              </a:rPr>
              <a:t> </a:t>
            </a:r>
            <a:r>
              <a:rPr lang="en-US" sz="1400" spc="-50" dirty="0" err="1">
                <a:latin typeface="+mn-lt"/>
              </a:rPr>
              <a:t>Magazinik</a:t>
            </a:r>
            <a:r>
              <a:rPr lang="en-US" sz="1400" spc="-50" dirty="0">
                <a:latin typeface="+mn-lt"/>
              </a:rPr>
              <a:t>, Julien </a:t>
            </a:r>
            <a:r>
              <a:rPr lang="en-US" sz="1400" spc="-50" dirty="0" err="1">
                <a:latin typeface="+mn-lt"/>
              </a:rPr>
              <a:t>Prosic</a:t>
            </a:r>
            <a:r>
              <a:rPr lang="en-US" sz="1400" spc="-50" dirty="0">
                <a:latin typeface="+mn-lt"/>
              </a:rPr>
              <a:t>, talk at FPF9, 5 March 2026</a:t>
            </a:r>
          </a:p>
        </p:txBody>
      </p:sp>
    </p:spTree>
    <p:extLst>
      <p:ext uri="{BB962C8B-B14F-4D97-AF65-F5344CB8AC3E}">
        <p14:creationId xmlns:p14="http://schemas.microsoft.com/office/powerpoint/2010/main" val="36996231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5333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vide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00B138-7647-0A70-18BF-0AFB3C3D96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1FED2291-D696-AF09-95B0-57E93AE7F35D}"/>
              </a:ext>
            </a:extLst>
          </p:cNvPr>
          <p:cNvSpPr txBox="1"/>
          <p:nvPr/>
        </p:nvSpPr>
        <p:spPr>
          <a:xfrm>
            <a:off x="1585975" y="961222"/>
            <a:ext cx="638175" cy="278130"/>
          </a:xfrm>
          <a:prstGeom prst="rect">
            <a:avLst/>
          </a:prstGeom>
        </p:spPr>
        <p:txBody>
          <a:bodyPr vert="horz" wrap="square" lIns="0" tIns="34290" rIns="0" bIns="0" rtlCol="0">
            <a:spAutoFit/>
          </a:bodyPr>
          <a:lstStyle/>
          <a:p>
            <a:pPr marL="12700" marR="5080">
              <a:lnSpc>
                <a:spcPts val="910"/>
              </a:lnSpc>
              <a:spcBef>
                <a:spcPts val="270"/>
              </a:spcBef>
            </a:pPr>
            <a:r>
              <a:rPr sz="900" cap="small" spc="-55" dirty="0">
                <a:latin typeface="Verdana"/>
                <a:cs typeface="Verdana"/>
              </a:rPr>
              <a:t>Engineering</a:t>
            </a:r>
            <a:r>
              <a:rPr sz="900" cap="small" spc="-35" dirty="0">
                <a:latin typeface="Verdana"/>
                <a:cs typeface="Verdana"/>
              </a:rPr>
              <a:t> Department</a:t>
            </a:r>
            <a:endParaRPr sz="900">
              <a:latin typeface="Verdana"/>
              <a:cs typeface="Verdana"/>
            </a:endParaRPr>
          </a:p>
        </p:txBody>
      </p:sp>
      <p:sp>
        <p:nvSpPr>
          <p:cNvPr id="3" name="object 3">
            <a:extLst>
              <a:ext uri="{FF2B5EF4-FFF2-40B4-BE49-F238E27FC236}">
                <a16:creationId xmlns:a16="http://schemas.microsoft.com/office/drawing/2014/main" id="{9C462965-AAE2-2F4A-09BE-EFA8BB663370}"/>
              </a:ext>
            </a:extLst>
          </p:cNvPr>
          <p:cNvSpPr/>
          <p:nvPr/>
        </p:nvSpPr>
        <p:spPr>
          <a:xfrm>
            <a:off x="688835" y="914409"/>
            <a:ext cx="394970" cy="391795"/>
          </a:xfrm>
          <a:custGeom>
            <a:avLst/>
            <a:gdLst/>
            <a:ahLst/>
            <a:cxnLst/>
            <a:rect l="l" t="t" r="r" b="b"/>
            <a:pathLst>
              <a:path w="394969" h="391795">
                <a:moveTo>
                  <a:pt x="83172" y="112204"/>
                </a:moveTo>
                <a:lnTo>
                  <a:pt x="78397" y="110286"/>
                </a:lnTo>
                <a:lnTo>
                  <a:pt x="70751" y="107416"/>
                </a:lnTo>
                <a:lnTo>
                  <a:pt x="63093" y="107416"/>
                </a:lnTo>
                <a:lnTo>
                  <a:pt x="50507" y="109651"/>
                </a:lnTo>
                <a:lnTo>
                  <a:pt x="40513" y="115925"/>
                </a:lnTo>
                <a:lnTo>
                  <a:pt x="33921" y="125628"/>
                </a:lnTo>
                <a:lnTo>
                  <a:pt x="31546" y="138099"/>
                </a:lnTo>
                <a:lnTo>
                  <a:pt x="33794" y="150037"/>
                </a:lnTo>
                <a:lnTo>
                  <a:pt x="40157" y="159448"/>
                </a:lnTo>
                <a:lnTo>
                  <a:pt x="50101" y="165620"/>
                </a:lnTo>
                <a:lnTo>
                  <a:pt x="63093" y="167843"/>
                </a:lnTo>
                <a:lnTo>
                  <a:pt x="73609" y="167843"/>
                </a:lnTo>
                <a:lnTo>
                  <a:pt x="80302" y="163042"/>
                </a:lnTo>
                <a:lnTo>
                  <a:pt x="82219" y="162077"/>
                </a:lnTo>
                <a:lnTo>
                  <a:pt x="83172" y="155371"/>
                </a:lnTo>
                <a:lnTo>
                  <a:pt x="83172" y="154406"/>
                </a:lnTo>
                <a:lnTo>
                  <a:pt x="78397" y="158242"/>
                </a:lnTo>
                <a:lnTo>
                  <a:pt x="73609" y="163042"/>
                </a:lnTo>
                <a:lnTo>
                  <a:pt x="64058" y="163042"/>
                </a:lnTo>
                <a:lnTo>
                  <a:pt x="55486" y="161417"/>
                </a:lnTo>
                <a:lnTo>
                  <a:pt x="47802" y="156565"/>
                </a:lnTo>
                <a:lnTo>
                  <a:pt x="42278" y="148475"/>
                </a:lnTo>
                <a:lnTo>
                  <a:pt x="40157" y="137147"/>
                </a:lnTo>
                <a:lnTo>
                  <a:pt x="42265" y="125818"/>
                </a:lnTo>
                <a:lnTo>
                  <a:pt x="47688" y="117729"/>
                </a:lnTo>
                <a:lnTo>
                  <a:pt x="55079" y="112864"/>
                </a:lnTo>
                <a:lnTo>
                  <a:pt x="63093" y="111252"/>
                </a:lnTo>
                <a:lnTo>
                  <a:pt x="71704" y="111252"/>
                </a:lnTo>
                <a:lnTo>
                  <a:pt x="77444" y="115087"/>
                </a:lnTo>
                <a:lnTo>
                  <a:pt x="80302" y="118922"/>
                </a:lnTo>
                <a:lnTo>
                  <a:pt x="81267" y="118922"/>
                </a:lnTo>
                <a:lnTo>
                  <a:pt x="81267" y="117005"/>
                </a:lnTo>
                <a:lnTo>
                  <a:pt x="82219" y="114134"/>
                </a:lnTo>
                <a:lnTo>
                  <a:pt x="83172" y="112204"/>
                </a:lnTo>
                <a:close/>
              </a:path>
              <a:path w="394969" h="391795">
                <a:moveTo>
                  <a:pt x="89865" y="258953"/>
                </a:moveTo>
                <a:lnTo>
                  <a:pt x="79705" y="239776"/>
                </a:lnTo>
                <a:lnTo>
                  <a:pt x="73139" y="221424"/>
                </a:lnTo>
                <a:lnTo>
                  <a:pt x="69430" y="204330"/>
                </a:lnTo>
                <a:lnTo>
                  <a:pt x="67881" y="188937"/>
                </a:lnTo>
                <a:lnTo>
                  <a:pt x="60236" y="188937"/>
                </a:lnTo>
                <a:lnTo>
                  <a:pt x="70040" y="237223"/>
                </a:lnTo>
                <a:lnTo>
                  <a:pt x="86042" y="257987"/>
                </a:lnTo>
                <a:lnTo>
                  <a:pt x="89865" y="258953"/>
                </a:lnTo>
                <a:close/>
              </a:path>
              <a:path w="394969" h="391795">
                <a:moveTo>
                  <a:pt x="129057" y="160172"/>
                </a:moveTo>
                <a:lnTo>
                  <a:pt x="123113" y="160718"/>
                </a:lnTo>
                <a:lnTo>
                  <a:pt x="115201" y="161010"/>
                </a:lnTo>
                <a:lnTo>
                  <a:pt x="107276" y="161112"/>
                </a:lnTo>
                <a:lnTo>
                  <a:pt x="101333" y="161124"/>
                </a:lnTo>
                <a:lnTo>
                  <a:pt x="101333" y="139052"/>
                </a:lnTo>
                <a:lnTo>
                  <a:pt x="116636" y="139052"/>
                </a:lnTo>
                <a:lnTo>
                  <a:pt x="122364" y="140030"/>
                </a:lnTo>
                <a:lnTo>
                  <a:pt x="122364" y="139052"/>
                </a:lnTo>
                <a:lnTo>
                  <a:pt x="122364" y="134277"/>
                </a:lnTo>
                <a:lnTo>
                  <a:pt x="122364" y="133311"/>
                </a:lnTo>
                <a:lnTo>
                  <a:pt x="117589" y="134277"/>
                </a:lnTo>
                <a:lnTo>
                  <a:pt x="101333" y="134277"/>
                </a:lnTo>
                <a:lnTo>
                  <a:pt x="101333" y="113169"/>
                </a:lnTo>
                <a:lnTo>
                  <a:pt x="109537" y="113334"/>
                </a:lnTo>
                <a:lnTo>
                  <a:pt x="116751" y="113779"/>
                </a:lnTo>
                <a:lnTo>
                  <a:pt x="122707" y="114388"/>
                </a:lnTo>
                <a:lnTo>
                  <a:pt x="127152" y="115087"/>
                </a:lnTo>
                <a:lnTo>
                  <a:pt x="127152" y="113169"/>
                </a:lnTo>
                <a:lnTo>
                  <a:pt x="127152" y="109334"/>
                </a:lnTo>
                <a:lnTo>
                  <a:pt x="92735" y="109334"/>
                </a:lnTo>
                <a:lnTo>
                  <a:pt x="92735" y="116052"/>
                </a:lnTo>
                <a:lnTo>
                  <a:pt x="93687" y="123710"/>
                </a:lnTo>
                <a:lnTo>
                  <a:pt x="93687" y="151523"/>
                </a:lnTo>
                <a:lnTo>
                  <a:pt x="92735" y="159207"/>
                </a:lnTo>
                <a:lnTo>
                  <a:pt x="92735" y="166878"/>
                </a:lnTo>
                <a:lnTo>
                  <a:pt x="97510" y="165925"/>
                </a:lnTo>
                <a:lnTo>
                  <a:pt x="125234" y="165925"/>
                </a:lnTo>
                <a:lnTo>
                  <a:pt x="129057" y="166878"/>
                </a:lnTo>
                <a:lnTo>
                  <a:pt x="128104" y="165925"/>
                </a:lnTo>
                <a:lnTo>
                  <a:pt x="128104" y="162077"/>
                </a:lnTo>
                <a:lnTo>
                  <a:pt x="129057" y="161124"/>
                </a:lnTo>
                <a:lnTo>
                  <a:pt x="129057" y="160172"/>
                </a:lnTo>
                <a:close/>
              </a:path>
              <a:path w="394969" h="391795">
                <a:moveTo>
                  <a:pt x="159651" y="314566"/>
                </a:moveTo>
                <a:lnTo>
                  <a:pt x="143116" y="307467"/>
                </a:lnTo>
                <a:lnTo>
                  <a:pt x="129184" y="299466"/>
                </a:lnTo>
                <a:lnTo>
                  <a:pt x="117576" y="291109"/>
                </a:lnTo>
                <a:lnTo>
                  <a:pt x="108026" y="282917"/>
                </a:lnTo>
                <a:lnTo>
                  <a:pt x="103251" y="281965"/>
                </a:lnTo>
                <a:lnTo>
                  <a:pt x="97510" y="280047"/>
                </a:lnTo>
                <a:lnTo>
                  <a:pt x="93687" y="279082"/>
                </a:lnTo>
                <a:lnTo>
                  <a:pt x="106857" y="291998"/>
                </a:lnTo>
                <a:lnTo>
                  <a:pt x="121653" y="303301"/>
                </a:lnTo>
                <a:lnTo>
                  <a:pt x="137515" y="312801"/>
                </a:lnTo>
                <a:lnTo>
                  <a:pt x="153911" y="320319"/>
                </a:lnTo>
                <a:lnTo>
                  <a:pt x="159651" y="314566"/>
                </a:lnTo>
                <a:close/>
              </a:path>
              <a:path w="394969" h="391795">
                <a:moveTo>
                  <a:pt x="182587" y="166878"/>
                </a:moveTo>
                <a:lnTo>
                  <a:pt x="181813" y="165925"/>
                </a:lnTo>
                <a:lnTo>
                  <a:pt x="177533" y="160629"/>
                </a:lnTo>
                <a:lnTo>
                  <a:pt x="159651" y="138099"/>
                </a:lnTo>
                <a:lnTo>
                  <a:pt x="165379" y="137147"/>
                </a:lnTo>
                <a:lnTo>
                  <a:pt x="171119" y="135229"/>
                </a:lnTo>
                <a:lnTo>
                  <a:pt x="176860" y="133311"/>
                </a:lnTo>
                <a:lnTo>
                  <a:pt x="176860" y="112204"/>
                </a:lnTo>
                <a:lnTo>
                  <a:pt x="176860" y="111252"/>
                </a:lnTo>
                <a:lnTo>
                  <a:pt x="168249" y="109334"/>
                </a:lnTo>
                <a:lnTo>
                  <a:pt x="168249" y="115087"/>
                </a:lnTo>
                <a:lnTo>
                  <a:pt x="168249" y="133311"/>
                </a:lnTo>
                <a:lnTo>
                  <a:pt x="159651" y="135229"/>
                </a:lnTo>
                <a:lnTo>
                  <a:pt x="147218" y="135229"/>
                </a:lnTo>
                <a:lnTo>
                  <a:pt x="147218" y="113169"/>
                </a:lnTo>
                <a:lnTo>
                  <a:pt x="149136" y="112204"/>
                </a:lnTo>
                <a:lnTo>
                  <a:pt x="161569" y="112204"/>
                </a:lnTo>
                <a:lnTo>
                  <a:pt x="168249" y="115087"/>
                </a:lnTo>
                <a:lnTo>
                  <a:pt x="168249" y="109334"/>
                </a:lnTo>
                <a:lnTo>
                  <a:pt x="138607" y="109334"/>
                </a:lnTo>
                <a:lnTo>
                  <a:pt x="139573" y="116052"/>
                </a:lnTo>
                <a:lnTo>
                  <a:pt x="139573" y="159207"/>
                </a:lnTo>
                <a:lnTo>
                  <a:pt x="138607" y="166878"/>
                </a:lnTo>
                <a:lnTo>
                  <a:pt x="140538" y="165925"/>
                </a:lnTo>
                <a:lnTo>
                  <a:pt x="146265" y="165925"/>
                </a:lnTo>
                <a:lnTo>
                  <a:pt x="148183" y="166878"/>
                </a:lnTo>
                <a:lnTo>
                  <a:pt x="148056" y="165925"/>
                </a:lnTo>
                <a:lnTo>
                  <a:pt x="147218" y="159207"/>
                </a:lnTo>
                <a:lnTo>
                  <a:pt x="147218" y="138099"/>
                </a:lnTo>
                <a:lnTo>
                  <a:pt x="151041" y="138099"/>
                </a:lnTo>
                <a:lnTo>
                  <a:pt x="157162" y="145021"/>
                </a:lnTo>
                <a:lnTo>
                  <a:pt x="163360" y="153212"/>
                </a:lnTo>
                <a:lnTo>
                  <a:pt x="168656" y="161036"/>
                </a:lnTo>
                <a:lnTo>
                  <a:pt x="172072" y="166878"/>
                </a:lnTo>
                <a:lnTo>
                  <a:pt x="173990" y="165925"/>
                </a:lnTo>
                <a:lnTo>
                  <a:pt x="180682" y="165925"/>
                </a:lnTo>
                <a:lnTo>
                  <a:pt x="182587" y="166878"/>
                </a:lnTo>
                <a:close/>
              </a:path>
              <a:path w="394969" h="391795">
                <a:moveTo>
                  <a:pt x="196938" y="165925"/>
                </a:moveTo>
                <a:lnTo>
                  <a:pt x="196938" y="166878"/>
                </a:lnTo>
                <a:lnTo>
                  <a:pt x="196938" y="165925"/>
                </a:lnTo>
                <a:close/>
              </a:path>
              <a:path w="394969" h="391795">
                <a:moveTo>
                  <a:pt x="240906" y="109334"/>
                </a:moveTo>
                <a:lnTo>
                  <a:pt x="234213" y="109334"/>
                </a:lnTo>
                <a:lnTo>
                  <a:pt x="234365" y="115277"/>
                </a:lnTo>
                <a:lnTo>
                  <a:pt x="235013" y="129692"/>
                </a:lnTo>
                <a:lnTo>
                  <a:pt x="235038" y="130733"/>
                </a:lnTo>
                <a:lnTo>
                  <a:pt x="235165" y="151523"/>
                </a:lnTo>
                <a:lnTo>
                  <a:pt x="227520" y="144106"/>
                </a:lnTo>
                <a:lnTo>
                  <a:pt x="214134" y="130314"/>
                </a:lnTo>
                <a:lnTo>
                  <a:pt x="206908" y="122758"/>
                </a:lnTo>
                <a:lnTo>
                  <a:pt x="193116" y="108381"/>
                </a:lnTo>
                <a:lnTo>
                  <a:pt x="191198" y="108381"/>
                </a:lnTo>
                <a:lnTo>
                  <a:pt x="191135" y="144106"/>
                </a:lnTo>
                <a:lnTo>
                  <a:pt x="191020" y="151523"/>
                </a:lnTo>
                <a:lnTo>
                  <a:pt x="190804" y="158877"/>
                </a:lnTo>
                <a:lnTo>
                  <a:pt x="190246" y="166878"/>
                </a:lnTo>
                <a:lnTo>
                  <a:pt x="191198" y="165925"/>
                </a:lnTo>
                <a:lnTo>
                  <a:pt x="196913" y="165925"/>
                </a:lnTo>
                <a:lnTo>
                  <a:pt x="196786" y="160375"/>
                </a:lnTo>
                <a:lnTo>
                  <a:pt x="196126" y="145567"/>
                </a:lnTo>
                <a:lnTo>
                  <a:pt x="196088" y="144106"/>
                </a:lnTo>
                <a:lnTo>
                  <a:pt x="195973" y="122758"/>
                </a:lnTo>
                <a:lnTo>
                  <a:pt x="230390" y="158902"/>
                </a:lnTo>
                <a:lnTo>
                  <a:pt x="238036" y="166878"/>
                </a:lnTo>
                <a:lnTo>
                  <a:pt x="239953" y="166878"/>
                </a:lnTo>
                <a:lnTo>
                  <a:pt x="239966" y="151523"/>
                </a:lnTo>
                <a:lnTo>
                  <a:pt x="240080" y="125755"/>
                </a:lnTo>
                <a:lnTo>
                  <a:pt x="240360" y="116776"/>
                </a:lnTo>
                <a:lnTo>
                  <a:pt x="240906" y="109334"/>
                </a:lnTo>
                <a:close/>
              </a:path>
              <a:path w="394969" h="391795">
                <a:moveTo>
                  <a:pt x="306870" y="281000"/>
                </a:moveTo>
                <a:lnTo>
                  <a:pt x="304952" y="272376"/>
                </a:lnTo>
                <a:lnTo>
                  <a:pt x="284657" y="292150"/>
                </a:lnTo>
                <a:lnTo>
                  <a:pt x="260146" y="307619"/>
                </a:lnTo>
                <a:lnTo>
                  <a:pt x="232232" y="317690"/>
                </a:lnTo>
                <a:lnTo>
                  <a:pt x="201714" y="321284"/>
                </a:lnTo>
                <a:lnTo>
                  <a:pt x="194716" y="321106"/>
                </a:lnTo>
                <a:lnTo>
                  <a:pt x="188087" y="320560"/>
                </a:lnTo>
                <a:lnTo>
                  <a:pt x="181813" y="319659"/>
                </a:lnTo>
                <a:lnTo>
                  <a:pt x="175907" y="318401"/>
                </a:lnTo>
                <a:lnTo>
                  <a:pt x="170167" y="325120"/>
                </a:lnTo>
                <a:lnTo>
                  <a:pt x="178587" y="326936"/>
                </a:lnTo>
                <a:lnTo>
                  <a:pt x="186651" y="328117"/>
                </a:lnTo>
                <a:lnTo>
                  <a:pt x="194360" y="328764"/>
                </a:lnTo>
                <a:lnTo>
                  <a:pt x="201714" y="328955"/>
                </a:lnTo>
                <a:lnTo>
                  <a:pt x="233337" y="325374"/>
                </a:lnTo>
                <a:lnTo>
                  <a:pt x="261823" y="315404"/>
                </a:lnTo>
                <a:lnTo>
                  <a:pt x="286537" y="300228"/>
                </a:lnTo>
                <a:lnTo>
                  <a:pt x="306870" y="281000"/>
                </a:lnTo>
                <a:close/>
              </a:path>
              <a:path w="394969" h="391795">
                <a:moveTo>
                  <a:pt x="362318" y="34531"/>
                </a:moveTo>
                <a:lnTo>
                  <a:pt x="354660" y="34531"/>
                </a:lnTo>
                <a:lnTo>
                  <a:pt x="342239" y="167843"/>
                </a:lnTo>
                <a:lnTo>
                  <a:pt x="341287" y="167843"/>
                </a:lnTo>
                <a:lnTo>
                  <a:pt x="331482" y="128270"/>
                </a:lnTo>
                <a:lnTo>
                  <a:pt x="311645" y="93027"/>
                </a:lnTo>
                <a:lnTo>
                  <a:pt x="263131" y="54432"/>
                </a:lnTo>
                <a:lnTo>
                  <a:pt x="201714" y="40271"/>
                </a:lnTo>
                <a:lnTo>
                  <a:pt x="171018" y="43726"/>
                </a:lnTo>
                <a:lnTo>
                  <a:pt x="142557" y="53467"/>
                </a:lnTo>
                <a:lnTo>
                  <a:pt x="117157" y="68605"/>
                </a:lnTo>
                <a:lnTo>
                  <a:pt x="95605" y="88239"/>
                </a:lnTo>
                <a:lnTo>
                  <a:pt x="102298" y="93027"/>
                </a:lnTo>
                <a:lnTo>
                  <a:pt x="122262" y="74244"/>
                </a:lnTo>
                <a:lnTo>
                  <a:pt x="145910" y="60058"/>
                </a:lnTo>
                <a:lnTo>
                  <a:pt x="172605" y="51092"/>
                </a:lnTo>
                <a:lnTo>
                  <a:pt x="201714" y="47955"/>
                </a:lnTo>
                <a:lnTo>
                  <a:pt x="236512" y="52387"/>
                </a:lnTo>
                <a:lnTo>
                  <a:pt x="292862" y="83553"/>
                </a:lnTo>
                <a:lnTo>
                  <a:pt x="325183" y="131737"/>
                </a:lnTo>
                <a:lnTo>
                  <a:pt x="335991" y="182537"/>
                </a:lnTo>
                <a:lnTo>
                  <a:pt x="334581" y="205244"/>
                </a:lnTo>
                <a:lnTo>
                  <a:pt x="332828" y="214515"/>
                </a:lnTo>
                <a:lnTo>
                  <a:pt x="329806" y="226212"/>
                </a:lnTo>
                <a:lnTo>
                  <a:pt x="324637" y="239903"/>
                </a:lnTo>
                <a:lnTo>
                  <a:pt x="316420" y="255104"/>
                </a:lnTo>
                <a:lnTo>
                  <a:pt x="319290" y="265658"/>
                </a:lnTo>
                <a:lnTo>
                  <a:pt x="329565" y="246926"/>
                </a:lnTo>
                <a:lnTo>
                  <a:pt x="337693" y="225856"/>
                </a:lnTo>
                <a:lnTo>
                  <a:pt x="344030" y="199034"/>
                </a:lnTo>
                <a:lnTo>
                  <a:pt x="348932" y="163042"/>
                </a:lnTo>
                <a:lnTo>
                  <a:pt x="362318" y="34531"/>
                </a:lnTo>
                <a:close/>
              </a:path>
              <a:path w="394969" h="391795">
                <a:moveTo>
                  <a:pt x="394817" y="965"/>
                </a:moveTo>
                <a:lnTo>
                  <a:pt x="147218" y="0"/>
                </a:lnTo>
                <a:lnTo>
                  <a:pt x="137655" y="0"/>
                </a:lnTo>
                <a:lnTo>
                  <a:pt x="130975" y="965"/>
                </a:lnTo>
                <a:lnTo>
                  <a:pt x="129057" y="965"/>
                </a:lnTo>
                <a:lnTo>
                  <a:pt x="87376" y="10185"/>
                </a:lnTo>
                <a:lnTo>
                  <a:pt x="51828" y="31470"/>
                </a:lnTo>
                <a:lnTo>
                  <a:pt x="24231" y="62141"/>
                </a:lnTo>
                <a:lnTo>
                  <a:pt x="6362" y="99542"/>
                </a:lnTo>
                <a:lnTo>
                  <a:pt x="0" y="140982"/>
                </a:lnTo>
                <a:lnTo>
                  <a:pt x="889" y="156857"/>
                </a:lnTo>
                <a:lnTo>
                  <a:pt x="3467" y="174421"/>
                </a:lnTo>
                <a:lnTo>
                  <a:pt x="7670" y="193979"/>
                </a:lnTo>
                <a:lnTo>
                  <a:pt x="13385" y="215785"/>
                </a:lnTo>
                <a:lnTo>
                  <a:pt x="22669" y="247116"/>
                </a:lnTo>
                <a:lnTo>
                  <a:pt x="31115" y="276402"/>
                </a:lnTo>
                <a:lnTo>
                  <a:pt x="36918" y="296837"/>
                </a:lnTo>
                <a:lnTo>
                  <a:pt x="39204" y="304977"/>
                </a:lnTo>
                <a:lnTo>
                  <a:pt x="46850" y="304977"/>
                </a:lnTo>
                <a:lnTo>
                  <a:pt x="19126" y="210985"/>
                </a:lnTo>
                <a:lnTo>
                  <a:pt x="39027" y="238671"/>
                </a:lnTo>
                <a:lnTo>
                  <a:pt x="67157" y="261226"/>
                </a:lnTo>
                <a:lnTo>
                  <a:pt x="101396" y="276402"/>
                </a:lnTo>
                <a:lnTo>
                  <a:pt x="139573" y="281965"/>
                </a:lnTo>
                <a:lnTo>
                  <a:pt x="160667" y="280530"/>
                </a:lnTo>
                <a:lnTo>
                  <a:pt x="180682" y="276212"/>
                </a:lnTo>
                <a:lnTo>
                  <a:pt x="183159" y="275247"/>
                </a:lnTo>
                <a:lnTo>
                  <a:pt x="199263" y="269011"/>
                </a:lnTo>
                <a:lnTo>
                  <a:pt x="216052" y="258953"/>
                </a:lnTo>
                <a:lnTo>
                  <a:pt x="216052" y="259905"/>
                </a:lnTo>
                <a:lnTo>
                  <a:pt x="92735" y="391299"/>
                </a:lnTo>
                <a:lnTo>
                  <a:pt x="103251" y="391299"/>
                </a:lnTo>
                <a:lnTo>
                  <a:pt x="182232" y="306057"/>
                </a:lnTo>
                <a:lnTo>
                  <a:pt x="200431" y="286778"/>
                </a:lnTo>
                <a:lnTo>
                  <a:pt x="218909" y="267576"/>
                </a:lnTo>
                <a:lnTo>
                  <a:pt x="226885" y="258953"/>
                </a:lnTo>
                <a:lnTo>
                  <a:pt x="253199" y="227393"/>
                </a:lnTo>
                <a:lnTo>
                  <a:pt x="272097" y="193370"/>
                </a:lnTo>
                <a:lnTo>
                  <a:pt x="281051" y="144818"/>
                </a:lnTo>
                <a:lnTo>
                  <a:pt x="335546" y="391299"/>
                </a:lnTo>
                <a:lnTo>
                  <a:pt x="343192" y="391299"/>
                </a:lnTo>
                <a:lnTo>
                  <a:pt x="316534" y="274193"/>
                </a:lnTo>
                <a:lnTo>
                  <a:pt x="301879" y="209423"/>
                </a:lnTo>
                <a:lnTo>
                  <a:pt x="294386" y="175234"/>
                </a:lnTo>
                <a:lnTo>
                  <a:pt x="288696" y="147701"/>
                </a:lnTo>
                <a:lnTo>
                  <a:pt x="288010" y="144818"/>
                </a:lnTo>
                <a:lnTo>
                  <a:pt x="274599" y="96024"/>
                </a:lnTo>
                <a:lnTo>
                  <a:pt x="249504" y="60426"/>
                </a:lnTo>
                <a:lnTo>
                  <a:pt x="246646" y="60426"/>
                </a:lnTo>
                <a:lnTo>
                  <a:pt x="257835" y="77190"/>
                </a:lnTo>
                <a:lnTo>
                  <a:pt x="266598" y="96748"/>
                </a:lnTo>
                <a:lnTo>
                  <a:pt x="272326" y="118275"/>
                </a:lnTo>
                <a:lnTo>
                  <a:pt x="274370" y="140982"/>
                </a:lnTo>
                <a:lnTo>
                  <a:pt x="267512" y="183299"/>
                </a:lnTo>
                <a:lnTo>
                  <a:pt x="248462" y="220141"/>
                </a:lnTo>
                <a:lnTo>
                  <a:pt x="219443" y="249250"/>
                </a:lnTo>
                <a:lnTo>
                  <a:pt x="182714" y="268376"/>
                </a:lnTo>
                <a:lnTo>
                  <a:pt x="140538" y="275247"/>
                </a:lnTo>
                <a:lnTo>
                  <a:pt x="98348" y="268376"/>
                </a:lnTo>
                <a:lnTo>
                  <a:pt x="61620" y="249250"/>
                </a:lnTo>
                <a:lnTo>
                  <a:pt x="32613" y="220141"/>
                </a:lnTo>
                <a:lnTo>
                  <a:pt x="27876" y="210985"/>
                </a:lnTo>
                <a:lnTo>
                  <a:pt x="13550" y="183299"/>
                </a:lnTo>
                <a:lnTo>
                  <a:pt x="6692" y="140982"/>
                </a:lnTo>
                <a:lnTo>
                  <a:pt x="13550" y="98666"/>
                </a:lnTo>
                <a:lnTo>
                  <a:pt x="32613" y="61823"/>
                </a:lnTo>
                <a:lnTo>
                  <a:pt x="61620" y="32702"/>
                </a:lnTo>
                <a:lnTo>
                  <a:pt x="98348" y="13589"/>
                </a:lnTo>
                <a:lnTo>
                  <a:pt x="140538" y="6705"/>
                </a:lnTo>
                <a:lnTo>
                  <a:pt x="164477" y="8953"/>
                </a:lnTo>
                <a:lnTo>
                  <a:pt x="187248" y="15341"/>
                </a:lnTo>
                <a:lnTo>
                  <a:pt x="208419" y="25323"/>
                </a:lnTo>
                <a:lnTo>
                  <a:pt x="227520" y="38366"/>
                </a:lnTo>
                <a:lnTo>
                  <a:pt x="231343" y="39319"/>
                </a:lnTo>
                <a:lnTo>
                  <a:pt x="238036" y="40271"/>
                </a:lnTo>
                <a:lnTo>
                  <a:pt x="240906" y="42202"/>
                </a:lnTo>
                <a:lnTo>
                  <a:pt x="227863" y="30162"/>
                </a:lnTo>
                <a:lnTo>
                  <a:pt x="213309" y="20015"/>
                </a:lnTo>
                <a:lnTo>
                  <a:pt x="197485" y="11849"/>
                </a:lnTo>
                <a:lnTo>
                  <a:pt x="183324" y="6705"/>
                </a:lnTo>
                <a:lnTo>
                  <a:pt x="180682" y="5753"/>
                </a:lnTo>
                <a:lnTo>
                  <a:pt x="394817" y="7683"/>
                </a:lnTo>
                <a:lnTo>
                  <a:pt x="394817" y="5753"/>
                </a:lnTo>
                <a:lnTo>
                  <a:pt x="394817" y="965"/>
                </a:lnTo>
                <a:close/>
              </a:path>
            </a:pathLst>
          </a:custGeom>
          <a:solidFill>
            <a:srgbClr val="00339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" name="object 4">
            <a:extLst>
              <a:ext uri="{FF2B5EF4-FFF2-40B4-BE49-F238E27FC236}">
                <a16:creationId xmlns:a16="http://schemas.microsoft.com/office/drawing/2014/main" id="{3969A15C-5176-3033-2CE5-88287077B671}"/>
              </a:ext>
            </a:extLst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176255" y="914400"/>
            <a:ext cx="360329" cy="396093"/>
          </a:xfrm>
          <a:prstGeom prst="rect">
            <a:avLst/>
          </a:prstGeom>
        </p:spPr>
      </p:pic>
      <p:sp>
        <p:nvSpPr>
          <p:cNvPr id="6" name="object 6">
            <a:extLst>
              <a:ext uri="{FF2B5EF4-FFF2-40B4-BE49-F238E27FC236}">
                <a16:creationId xmlns:a16="http://schemas.microsoft.com/office/drawing/2014/main" id="{B9C6AECF-D0CE-C371-6A0B-7F02A52B1E2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0" y="227203"/>
            <a:ext cx="12191999" cy="4437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fr-FR" spc="65" dirty="0"/>
              <a:t>FPF SURFACE BUILDING</a:t>
            </a:r>
            <a:endParaRPr spc="65" dirty="0"/>
          </a:p>
        </p:txBody>
      </p:sp>
      <p:sp>
        <p:nvSpPr>
          <p:cNvPr id="9" name="object 9">
            <a:extLst>
              <a:ext uri="{FF2B5EF4-FFF2-40B4-BE49-F238E27FC236}">
                <a16:creationId xmlns:a16="http://schemas.microsoft.com/office/drawing/2014/main" id="{268B4B10-7F72-034C-B72F-C27AA3747358}"/>
              </a:ext>
            </a:extLst>
          </p:cNvPr>
          <p:cNvSpPr txBox="1">
            <a:spLocks/>
          </p:cNvSpPr>
          <p:nvPr/>
        </p:nvSpPr>
        <p:spPr>
          <a:xfrm>
            <a:off x="3122527" y="6503892"/>
            <a:ext cx="6244907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 kern="0"/>
            </a:defPPr>
            <a:lvl1pPr algn="l" defTabSz="457200" rtl="0" fontAlgn="base">
              <a:spcBef>
                <a:spcPct val="0"/>
              </a:spcBef>
              <a:spcAft>
                <a:spcPct val="0"/>
              </a:spcAft>
              <a:defRPr sz="900" b="0" i="0" kern="1200">
                <a:solidFill>
                  <a:schemeClr val="tx1"/>
                </a:solidFill>
                <a:latin typeface="Verdana"/>
                <a:ea typeface="ＭＳ Ｐゴシック" charset="0"/>
                <a:cs typeface="Verdana"/>
              </a:defRPr>
            </a:lvl1pPr>
            <a:lvl2pPr marL="4572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2pPr>
            <a:lvl3pPr marL="9144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3pPr>
            <a:lvl4pPr marL="13716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4pPr>
            <a:lvl5pPr marL="18288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9pPr>
          </a:lstStyle>
          <a:p>
            <a:pPr marL="12700" algn="ctr">
              <a:spcBef>
                <a:spcPts val="90"/>
              </a:spcBef>
            </a:pPr>
            <a:r>
              <a:rPr lang="en-US" sz="1400" spc="-70" dirty="0">
                <a:latin typeface="+mn-lt"/>
              </a:rPr>
              <a:t>Anastasiya</a:t>
            </a:r>
            <a:r>
              <a:rPr lang="en-US" sz="1400" spc="-15" dirty="0">
                <a:latin typeface="+mn-lt"/>
              </a:rPr>
              <a:t> </a:t>
            </a:r>
            <a:r>
              <a:rPr lang="en-US" sz="1400" spc="-50" dirty="0" err="1">
                <a:latin typeface="+mn-lt"/>
              </a:rPr>
              <a:t>Magazinik</a:t>
            </a:r>
            <a:r>
              <a:rPr lang="en-US" sz="1400" spc="-50" dirty="0">
                <a:latin typeface="+mn-lt"/>
              </a:rPr>
              <a:t>, Julien </a:t>
            </a:r>
            <a:r>
              <a:rPr lang="en-US" sz="1400" spc="-50" dirty="0" err="1">
                <a:latin typeface="+mn-lt"/>
              </a:rPr>
              <a:t>Prosic</a:t>
            </a:r>
            <a:r>
              <a:rPr lang="en-US" sz="1400" spc="-50" dirty="0">
                <a:latin typeface="+mn-lt"/>
              </a:rPr>
              <a:t>, talk at FPF9, 5 March 2026</a:t>
            </a:r>
          </a:p>
        </p:txBody>
      </p:sp>
      <p:pic>
        <p:nvPicPr>
          <p:cNvPr id="7" name="bandicam 2025-01-17 15-03-38-704">
            <a:hlinkClick r:id="" action="ppaction://media"/>
            <a:extLst>
              <a:ext uri="{FF2B5EF4-FFF2-40B4-BE49-F238E27FC236}">
                <a16:creationId xmlns:a16="http://schemas.microsoft.com/office/drawing/2014/main" id="{63365E5C-0D40-ABED-4724-8D58948BAED7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555793" y="1142818"/>
            <a:ext cx="5955932" cy="5348082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E48E851F-D441-CE36-3D3B-9761452C3C4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9443" y="2037670"/>
            <a:ext cx="761371" cy="1402373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0BE034DB-3F20-6DB5-BE30-D8D47AC86C0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208821" y="1735816"/>
            <a:ext cx="807019" cy="2006079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4D5238B2-138B-7876-A054-4F0E8E5AD60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624526" y="1753880"/>
            <a:ext cx="1749006" cy="1969955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05C38CBE-883E-4B15-C325-16B38AD65A3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10589" y="4466588"/>
            <a:ext cx="1061674" cy="1252641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D415B242-EF69-B685-DA6C-41C56567B73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212192" y="4310038"/>
            <a:ext cx="800281" cy="1802952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D085F298-DD15-4048-0BE1-ECD6860A5731}"/>
              </a:ext>
            </a:extLst>
          </p:cNvPr>
          <p:cNvPicPr>
            <a:picLocks noChangeAspect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5400000">
            <a:off x="3852279" y="3985355"/>
            <a:ext cx="1390447" cy="2394202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4BD51ED8-6C26-BB30-A6DC-872C61ED9B90}"/>
              </a:ext>
            </a:extLst>
          </p:cNvPr>
          <p:cNvSpPr txBox="1"/>
          <p:nvPr/>
        </p:nvSpPr>
        <p:spPr>
          <a:xfrm>
            <a:off x="528184" y="3624819"/>
            <a:ext cx="11097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/>
              <a:t>Fire detector</a:t>
            </a:r>
            <a:endParaRPr lang="en-GB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4E9DA99-BF8F-09BC-906A-21DBCB165DE7}"/>
              </a:ext>
            </a:extLst>
          </p:cNvPr>
          <p:cNvSpPr txBox="1"/>
          <p:nvPr/>
        </p:nvSpPr>
        <p:spPr>
          <a:xfrm>
            <a:off x="1979982" y="3624820"/>
            <a:ext cx="13449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/>
              <a:t>Evacuation panel</a:t>
            </a:r>
            <a:endParaRPr lang="en-GB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6F6CEC6-8267-841D-5683-2483C97F08D9}"/>
              </a:ext>
            </a:extLst>
          </p:cNvPr>
          <p:cNvSpPr txBox="1"/>
          <p:nvPr/>
        </p:nvSpPr>
        <p:spPr>
          <a:xfrm>
            <a:off x="3676787" y="3763318"/>
            <a:ext cx="17490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/>
              <a:t>Anti Panic light</a:t>
            </a:r>
            <a:endParaRPr lang="en-GB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BE8DAEB-B0FF-023E-CFC8-10F80A714251}"/>
              </a:ext>
            </a:extLst>
          </p:cNvPr>
          <p:cNvSpPr txBox="1"/>
          <p:nvPr/>
        </p:nvSpPr>
        <p:spPr>
          <a:xfrm>
            <a:off x="681204" y="6121568"/>
            <a:ext cx="11097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/>
              <a:t>WIFI</a:t>
            </a:r>
            <a:endParaRPr lang="en-GB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E3F3DF1B-3FF0-AA35-D24C-5658541EF181}"/>
              </a:ext>
            </a:extLst>
          </p:cNvPr>
          <p:cNvSpPr txBox="1"/>
          <p:nvPr/>
        </p:nvSpPr>
        <p:spPr>
          <a:xfrm>
            <a:off x="1866687" y="5983069"/>
            <a:ext cx="14912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/>
              <a:t>Fire </a:t>
            </a:r>
            <a:r>
              <a:rPr lang="fr-FR" dirty="0" err="1"/>
              <a:t>extinguisher</a:t>
            </a:r>
            <a:endParaRPr lang="en-GB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EACF5FEA-0078-5A19-C7F5-C5E2B9C8C177}"/>
              </a:ext>
            </a:extLst>
          </p:cNvPr>
          <p:cNvSpPr txBox="1"/>
          <p:nvPr/>
        </p:nvSpPr>
        <p:spPr>
          <a:xfrm>
            <a:off x="3587246" y="6121568"/>
            <a:ext cx="17950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err="1"/>
              <a:t>Electrical</a:t>
            </a:r>
            <a:r>
              <a:rPr lang="fr-FR" dirty="0"/>
              <a:t> boxes</a:t>
            </a:r>
            <a:endParaRPr lang="en-GB" dirty="0"/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0590B3AC-CE4D-6C91-A275-942C3E2FD289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676982" y="1477839"/>
            <a:ext cx="3962400" cy="4860722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7A4E08C4-4946-E5CC-361A-148D2A4BF52A}"/>
              </a:ext>
            </a:extLst>
          </p:cNvPr>
          <p:cNvSpPr/>
          <p:nvPr/>
        </p:nvSpPr>
        <p:spPr>
          <a:xfrm>
            <a:off x="2406411" y="838200"/>
            <a:ext cx="6961024" cy="56682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5" name="object 5">
            <a:extLst>
              <a:ext uri="{FF2B5EF4-FFF2-40B4-BE49-F238E27FC236}">
                <a16:creationId xmlns:a16="http://schemas.microsoft.com/office/drawing/2014/main" id="{2A6655D3-8A38-DA66-3732-E30FB0C30BBA}"/>
              </a:ext>
            </a:extLst>
          </p:cNvPr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9804631" y="1066800"/>
            <a:ext cx="1694731" cy="264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3501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56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1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31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31" presetClass="entr" presetSubtype="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31" presetClass="entr" presetSubtype="0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31" presetClass="entr" presetSubtype="0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31" presetClass="entr" presetSubtype="0" fill="hold" grpId="0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31" presetClass="entr" presetSubtype="0" fill="hold" nodeType="with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31" presetClass="entr" presetSubtype="0" fill="hold" grpId="0" nodeType="with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31" presetClass="entr" presetSubtype="0" fill="hold" nodeType="withEffect">
                                  <p:stCondLst>
                                    <p:cond delay="99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31" presetClass="entr" presetSubtype="0" fill="hold" grpId="0" nodeType="withEffect">
                                  <p:stCondLst>
                                    <p:cond delay="99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" presetClass="exit" presetSubtype="0" fill="hold" nodeType="withEffect">
                                  <p:stCondLst>
                                    <p:cond delay="186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cmd type="call" cmd="stop">
                                      <p:cBhvr>
                                        <p:cTn id="81" dur="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82" presetID="10" presetClass="entr" presetSubtype="0" fill="hold" nodeType="withEffect">
                                  <p:stCondLst>
                                    <p:cond delay="1860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85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  <p:bldLst>
      <p:bldP spid="18" grpId="0"/>
      <p:bldP spid="19" grpId="0"/>
      <p:bldP spid="20" grpId="0"/>
      <p:bldP spid="21" grpId="0"/>
      <p:bldP spid="22" grpId="0"/>
      <p:bldP spid="2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179E2B-6BE3-232C-769E-59034570CE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" name="Picture 55">
            <a:extLst>
              <a:ext uri="{FF2B5EF4-FFF2-40B4-BE49-F238E27FC236}">
                <a16:creationId xmlns:a16="http://schemas.microsoft.com/office/drawing/2014/main" id="{7E6FE158-9054-96C7-9F73-396C6CC2A4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66643" y="1609436"/>
            <a:ext cx="8858714" cy="4867564"/>
          </a:xfrm>
          <a:prstGeom prst="rect">
            <a:avLst/>
          </a:prstGeom>
        </p:spPr>
      </p:pic>
      <p:sp>
        <p:nvSpPr>
          <p:cNvPr id="2" name="object 2">
            <a:extLst>
              <a:ext uri="{FF2B5EF4-FFF2-40B4-BE49-F238E27FC236}">
                <a16:creationId xmlns:a16="http://schemas.microsoft.com/office/drawing/2014/main" id="{F49B4E14-729B-8CB0-C33F-48DFD12C9207}"/>
              </a:ext>
            </a:extLst>
          </p:cNvPr>
          <p:cNvSpPr txBox="1"/>
          <p:nvPr/>
        </p:nvSpPr>
        <p:spPr>
          <a:xfrm>
            <a:off x="1585975" y="4146529"/>
            <a:ext cx="638175" cy="278130"/>
          </a:xfrm>
          <a:prstGeom prst="rect">
            <a:avLst/>
          </a:prstGeom>
        </p:spPr>
        <p:txBody>
          <a:bodyPr vert="horz" wrap="square" lIns="0" tIns="34290" rIns="0" bIns="0" rtlCol="0">
            <a:spAutoFit/>
          </a:bodyPr>
          <a:lstStyle/>
          <a:p>
            <a:pPr marL="12700" marR="5080">
              <a:lnSpc>
                <a:spcPts val="910"/>
              </a:lnSpc>
              <a:spcBef>
                <a:spcPts val="270"/>
              </a:spcBef>
            </a:pPr>
            <a:r>
              <a:rPr sz="900" cap="small" spc="-55" dirty="0">
                <a:latin typeface="Verdana"/>
                <a:cs typeface="Verdana"/>
              </a:rPr>
              <a:t>Engineering</a:t>
            </a:r>
            <a:r>
              <a:rPr sz="900" cap="small" spc="-35" dirty="0">
                <a:latin typeface="Verdana"/>
                <a:cs typeface="Verdana"/>
              </a:rPr>
              <a:t> Department</a:t>
            </a:r>
            <a:endParaRPr sz="900">
              <a:latin typeface="Verdana"/>
              <a:cs typeface="Verdana"/>
            </a:endParaRPr>
          </a:p>
        </p:txBody>
      </p:sp>
      <p:sp>
        <p:nvSpPr>
          <p:cNvPr id="3" name="object 3">
            <a:extLst>
              <a:ext uri="{FF2B5EF4-FFF2-40B4-BE49-F238E27FC236}">
                <a16:creationId xmlns:a16="http://schemas.microsoft.com/office/drawing/2014/main" id="{5CC6CE51-49F7-AD8F-214E-A9E904DE4EBD}"/>
              </a:ext>
            </a:extLst>
          </p:cNvPr>
          <p:cNvSpPr/>
          <p:nvPr/>
        </p:nvSpPr>
        <p:spPr>
          <a:xfrm>
            <a:off x="688835" y="4099716"/>
            <a:ext cx="394970" cy="391795"/>
          </a:xfrm>
          <a:custGeom>
            <a:avLst/>
            <a:gdLst/>
            <a:ahLst/>
            <a:cxnLst/>
            <a:rect l="l" t="t" r="r" b="b"/>
            <a:pathLst>
              <a:path w="394969" h="391795">
                <a:moveTo>
                  <a:pt x="83172" y="112204"/>
                </a:moveTo>
                <a:lnTo>
                  <a:pt x="78397" y="110286"/>
                </a:lnTo>
                <a:lnTo>
                  <a:pt x="70751" y="107416"/>
                </a:lnTo>
                <a:lnTo>
                  <a:pt x="63093" y="107416"/>
                </a:lnTo>
                <a:lnTo>
                  <a:pt x="50507" y="109651"/>
                </a:lnTo>
                <a:lnTo>
                  <a:pt x="40513" y="115925"/>
                </a:lnTo>
                <a:lnTo>
                  <a:pt x="33921" y="125628"/>
                </a:lnTo>
                <a:lnTo>
                  <a:pt x="31546" y="138099"/>
                </a:lnTo>
                <a:lnTo>
                  <a:pt x="33794" y="150037"/>
                </a:lnTo>
                <a:lnTo>
                  <a:pt x="40157" y="159448"/>
                </a:lnTo>
                <a:lnTo>
                  <a:pt x="50101" y="165620"/>
                </a:lnTo>
                <a:lnTo>
                  <a:pt x="63093" y="167843"/>
                </a:lnTo>
                <a:lnTo>
                  <a:pt x="73609" y="167843"/>
                </a:lnTo>
                <a:lnTo>
                  <a:pt x="80302" y="163042"/>
                </a:lnTo>
                <a:lnTo>
                  <a:pt x="82219" y="162077"/>
                </a:lnTo>
                <a:lnTo>
                  <a:pt x="83172" y="155371"/>
                </a:lnTo>
                <a:lnTo>
                  <a:pt x="83172" y="154406"/>
                </a:lnTo>
                <a:lnTo>
                  <a:pt x="78397" y="158242"/>
                </a:lnTo>
                <a:lnTo>
                  <a:pt x="73609" y="163042"/>
                </a:lnTo>
                <a:lnTo>
                  <a:pt x="64058" y="163042"/>
                </a:lnTo>
                <a:lnTo>
                  <a:pt x="55486" y="161417"/>
                </a:lnTo>
                <a:lnTo>
                  <a:pt x="47802" y="156565"/>
                </a:lnTo>
                <a:lnTo>
                  <a:pt x="42278" y="148475"/>
                </a:lnTo>
                <a:lnTo>
                  <a:pt x="40157" y="137147"/>
                </a:lnTo>
                <a:lnTo>
                  <a:pt x="42265" y="125818"/>
                </a:lnTo>
                <a:lnTo>
                  <a:pt x="47688" y="117729"/>
                </a:lnTo>
                <a:lnTo>
                  <a:pt x="55079" y="112864"/>
                </a:lnTo>
                <a:lnTo>
                  <a:pt x="63093" y="111252"/>
                </a:lnTo>
                <a:lnTo>
                  <a:pt x="71704" y="111252"/>
                </a:lnTo>
                <a:lnTo>
                  <a:pt x="77444" y="115087"/>
                </a:lnTo>
                <a:lnTo>
                  <a:pt x="80302" y="118922"/>
                </a:lnTo>
                <a:lnTo>
                  <a:pt x="81267" y="118922"/>
                </a:lnTo>
                <a:lnTo>
                  <a:pt x="81267" y="117005"/>
                </a:lnTo>
                <a:lnTo>
                  <a:pt x="82219" y="114134"/>
                </a:lnTo>
                <a:lnTo>
                  <a:pt x="83172" y="112204"/>
                </a:lnTo>
                <a:close/>
              </a:path>
              <a:path w="394969" h="391795">
                <a:moveTo>
                  <a:pt x="89865" y="258953"/>
                </a:moveTo>
                <a:lnTo>
                  <a:pt x="79705" y="239776"/>
                </a:lnTo>
                <a:lnTo>
                  <a:pt x="73139" y="221424"/>
                </a:lnTo>
                <a:lnTo>
                  <a:pt x="69430" y="204330"/>
                </a:lnTo>
                <a:lnTo>
                  <a:pt x="67881" y="188937"/>
                </a:lnTo>
                <a:lnTo>
                  <a:pt x="60236" y="188937"/>
                </a:lnTo>
                <a:lnTo>
                  <a:pt x="70040" y="237223"/>
                </a:lnTo>
                <a:lnTo>
                  <a:pt x="86042" y="257987"/>
                </a:lnTo>
                <a:lnTo>
                  <a:pt x="89865" y="258953"/>
                </a:lnTo>
                <a:close/>
              </a:path>
              <a:path w="394969" h="391795">
                <a:moveTo>
                  <a:pt x="129057" y="160172"/>
                </a:moveTo>
                <a:lnTo>
                  <a:pt x="123113" y="160718"/>
                </a:lnTo>
                <a:lnTo>
                  <a:pt x="115201" y="161010"/>
                </a:lnTo>
                <a:lnTo>
                  <a:pt x="107276" y="161112"/>
                </a:lnTo>
                <a:lnTo>
                  <a:pt x="101333" y="161124"/>
                </a:lnTo>
                <a:lnTo>
                  <a:pt x="101333" y="139052"/>
                </a:lnTo>
                <a:lnTo>
                  <a:pt x="116636" y="139052"/>
                </a:lnTo>
                <a:lnTo>
                  <a:pt x="122364" y="140030"/>
                </a:lnTo>
                <a:lnTo>
                  <a:pt x="122364" y="139052"/>
                </a:lnTo>
                <a:lnTo>
                  <a:pt x="122364" y="134277"/>
                </a:lnTo>
                <a:lnTo>
                  <a:pt x="122364" y="133311"/>
                </a:lnTo>
                <a:lnTo>
                  <a:pt x="117589" y="134277"/>
                </a:lnTo>
                <a:lnTo>
                  <a:pt x="101333" y="134277"/>
                </a:lnTo>
                <a:lnTo>
                  <a:pt x="101333" y="113169"/>
                </a:lnTo>
                <a:lnTo>
                  <a:pt x="109537" y="113334"/>
                </a:lnTo>
                <a:lnTo>
                  <a:pt x="116751" y="113779"/>
                </a:lnTo>
                <a:lnTo>
                  <a:pt x="122707" y="114388"/>
                </a:lnTo>
                <a:lnTo>
                  <a:pt x="127152" y="115087"/>
                </a:lnTo>
                <a:lnTo>
                  <a:pt x="127152" y="113169"/>
                </a:lnTo>
                <a:lnTo>
                  <a:pt x="127152" y="109334"/>
                </a:lnTo>
                <a:lnTo>
                  <a:pt x="92735" y="109334"/>
                </a:lnTo>
                <a:lnTo>
                  <a:pt x="92735" y="116052"/>
                </a:lnTo>
                <a:lnTo>
                  <a:pt x="93687" y="123710"/>
                </a:lnTo>
                <a:lnTo>
                  <a:pt x="93687" y="151523"/>
                </a:lnTo>
                <a:lnTo>
                  <a:pt x="92735" y="159207"/>
                </a:lnTo>
                <a:lnTo>
                  <a:pt x="92735" y="166878"/>
                </a:lnTo>
                <a:lnTo>
                  <a:pt x="97510" y="165925"/>
                </a:lnTo>
                <a:lnTo>
                  <a:pt x="125234" y="165925"/>
                </a:lnTo>
                <a:lnTo>
                  <a:pt x="129057" y="166878"/>
                </a:lnTo>
                <a:lnTo>
                  <a:pt x="128104" y="165925"/>
                </a:lnTo>
                <a:lnTo>
                  <a:pt x="128104" y="162077"/>
                </a:lnTo>
                <a:lnTo>
                  <a:pt x="129057" y="161124"/>
                </a:lnTo>
                <a:lnTo>
                  <a:pt x="129057" y="160172"/>
                </a:lnTo>
                <a:close/>
              </a:path>
              <a:path w="394969" h="391795">
                <a:moveTo>
                  <a:pt x="159651" y="314566"/>
                </a:moveTo>
                <a:lnTo>
                  <a:pt x="143116" y="307467"/>
                </a:lnTo>
                <a:lnTo>
                  <a:pt x="129184" y="299466"/>
                </a:lnTo>
                <a:lnTo>
                  <a:pt x="117576" y="291109"/>
                </a:lnTo>
                <a:lnTo>
                  <a:pt x="108026" y="282917"/>
                </a:lnTo>
                <a:lnTo>
                  <a:pt x="103251" y="281965"/>
                </a:lnTo>
                <a:lnTo>
                  <a:pt x="97510" y="280047"/>
                </a:lnTo>
                <a:lnTo>
                  <a:pt x="93687" y="279082"/>
                </a:lnTo>
                <a:lnTo>
                  <a:pt x="106857" y="291998"/>
                </a:lnTo>
                <a:lnTo>
                  <a:pt x="121653" y="303301"/>
                </a:lnTo>
                <a:lnTo>
                  <a:pt x="137515" y="312801"/>
                </a:lnTo>
                <a:lnTo>
                  <a:pt x="153911" y="320319"/>
                </a:lnTo>
                <a:lnTo>
                  <a:pt x="159651" y="314566"/>
                </a:lnTo>
                <a:close/>
              </a:path>
              <a:path w="394969" h="391795">
                <a:moveTo>
                  <a:pt x="182587" y="166878"/>
                </a:moveTo>
                <a:lnTo>
                  <a:pt x="181813" y="165925"/>
                </a:lnTo>
                <a:lnTo>
                  <a:pt x="177533" y="160629"/>
                </a:lnTo>
                <a:lnTo>
                  <a:pt x="159651" y="138099"/>
                </a:lnTo>
                <a:lnTo>
                  <a:pt x="165379" y="137147"/>
                </a:lnTo>
                <a:lnTo>
                  <a:pt x="171119" y="135229"/>
                </a:lnTo>
                <a:lnTo>
                  <a:pt x="176860" y="133311"/>
                </a:lnTo>
                <a:lnTo>
                  <a:pt x="176860" y="112204"/>
                </a:lnTo>
                <a:lnTo>
                  <a:pt x="176860" y="111252"/>
                </a:lnTo>
                <a:lnTo>
                  <a:pt x="168249" y="109334"/>
                </a:lnTo>
                <a:lnTo>
                  <a:pt x="168249" y="115087"/>
                </a:lnTo>
                <a:lnTo>
                  <a:pt x="168249" y="133311"/>
                </a:lnTo>
                <a:lnTo>
                  <a:pt x="159651" y="135229"/>
                </a:lnTo>
                <a:lnTo>
                  <a:pt x="147218" y="135229"/>
                </a:lnTo>
                <a:lnTo>
                  <a:pt x="147218" y="113169"/>
                </a:lnTo>
                <a:lnTo>
                  <a:pt x="149136" y="112204"/>
                </a:lnTo>
                <a:lnTo>
                  <a:pt x="161569" y="112204"/>
                </a:lnTo>
                <a:lnTo>
                  <a:pt x="168249" y="115087"/>
                </a:lnTo>
                <a:lnTo>
                  <a:pt x="168249" y="109334"/>
                </a:lnTo>
                <a:lnTo>
                  <a:pt x="138607" y="109334"/>
                </a:lnTo>
                <a:lnTo>
                  <a:pt x="139573" y="116052"/>
                </a:lnTo>
                <a:lnTo>
                  <a:pt x="139573" y="159207"/>
                </a:lnTo>
                <a:lnTo>
                  <a:pt x="138607" y="166878"/>
                </a:lnTo>
                <a:lnTo>
                  <a:pt x="140538" y="165925"/>
                </a:lnTo>
                <a:lnTo>
                  <a:pt x="146265" y="165925"/>
                </a:lnTo>
                <a:lnTo>
                  <a:pt x="148183" y="166878"/>
                </a:lnTo>
                <a:lnTo>
                  <a:pt x="148056" y="165925"/>
                </a:lnTo>
                <a:lnTo>
                  <a:pt x="147218" y="159207"/>
                </a:lnTo>
                <a:lnTo>
                  <a:pt x="147218" y="138099"/>
                </a:lnTo>
                <a:lnTo>
                  <a:pt x="151041" y="138099"/>
                </a:lnTo>
                <a:lnTo>
                  <a:pt x="157162" y="145021"/>
                </a:lnTo>
                <a:lnTo>
                  <a:pt x="163360" y="153212"/>
                </a:lnTo>
                <a:lnTo>
                  <a:pt x="168656" y="161036"/>
                </a:lnTo>
                <a:lnTo>
                  <a:pt x="172072" y="166878"/>
                </a:lnTo>
                <a:lnTo>
                  <a:pt x="173990" y="165925"/>
                </a:lnTo>
                <a:lnTo>
                  <a:pt x="180682" y="165925"/>
                </a:lnTo>
                <a:lnTo>
                  <a:pt x="182587" y="166878"/>
                </a:lnTo>
                <a:close/>
              </a:path>
              <a:path w="394969" h="391795">
                <a:moveTo>
                  <a:pt x="196938" y="165925"/>
                </a:moveTo>
                <a:lnTo>
                  <a:pt x="196938" y="166878"/>
                </a:lnTo>
                <a:lnTo>
                  <a:pt x="196938" y="165925"/>
                </a:lnTo>
                <a:close/>
              </a:path>
              <a:path w="394969" h="391795">
                <a:moveTo>
                  <a:pt x="240906" y="109334"/>
                </a:moveTo>
                <a:lnTo>
                  <a:pt x="234213" y="109334"/>
                </a:lnTo>
                <a:lnTo>
                  <a:pt x="234365" y="115277"/>
                </a:lnTo>
                <a:lnTo>
                  <a:pt x="235013" y="129692"/>
                </a:lnTo>
                <a:lnTo>
                  <a:pt x="235038" y="130733"/>
                </a:lnTo>
                <a:lnTo>
                  <a:pt x="235165" y="151523"/>
                </a:lnTo>
                <a:lnTo>
                  <a:pt x="227520" y="144106"/>
                </a:lnTo>
                <a:lnTo>
                  <a:pt x="214134" y="130314"/>
                </a:lnTo>
                <a:lnTo>
                  <a:pt x="206908" y="122758"/>
                </a:lnTo>
                <a:lnTo>
                  <a:pt x="193116" y="108381"/>
                </a:lnTo>
                <a:lnTo>
                  <a:pt x="191198" y="108381"/>
                </a:lnTo>
                <a:lnTo>
                  <a:pt x="191135" y="144106"/>
                </a:lnTo>
                <a:lnTo>
                  <a:pt x="191020" y="151523"/>
                </a:lnTo>
                <a:lnTo>
                  <a:pt x="190804" y="158877"/>
                </a:lnTo>
                <a:lnTo>
                  <a:pt x="190246" y="166878"/>
                </a:lnTo>
                <a:lnTo>
                  <a:pt x="191198" y="165925"/>
                </a:lnTo>
                <a:lnTo>
                  <a:pt x="196913" y="165925"/>
                </a:lnTo>
                <a:lnTo>
                  <a:pt x="196786" y="160375"/>
                </a:lnTo>
                <a:lnTo>
                  <a:pt x="196126" y="145567"/>
                </a:lnTo>
                <a:lnTo>
                  <a:pt x="196088" y="144106"/>
                </a:lnTo>
                <a:lnTo>
                  <a:pt x="195973" y="122758"/>
                </a:lnTo>
                <a:lnTo>
                  <a:pt x="230390" y="158902"/>
                </a:lnTo>
                <a:lnTo>
                  <a:pt x="238036" y="166878"/>
                </a:lnTo>
                <a:lnTo>
                  <a:pt x="239953" y="166878"/>
                </a:lnTo>
                <a:lnTo>
                  <a:pt x="239966" y="151523"/>
                </a:lnTo>
                <a:lnTo>
                  <a:pt x="240080" y="125755"/>
                </a:lnTo>
                <a:lnTo>
                  <a:pt x="240360" y="116776"/>
                </a:lnTo>
                <a:lnTo>
                  <a:pt x="240906" y="109334"/>
                </a:lnTo>
                <a:close/>
              </a:path>
              <a:path w="394969" h="391795">
                <a:moveTo>
                  <a:pt x="306870" y="281000"/>
                </a:moveTo>
                <a:lnTo>
                  <a:pt x="304952" y="272376"/>
                </a:lnTo>
                <a:lnTo>
                  <a:pt x="284657" y="292150"/>
                </a:lnTo>
                <a:lnTo>
                  <a:pt x="260146" y="307619"/>
                </a:lnTo>
                <a:lnTo>
                  <a:pt x="232232" y="317690"/>
                </a:lnTo>
                <a:lnTo>
                  <a:pt x="201714" y="321284"/>
                </a:lnTo>
                <a:lnTo>
                  <a:pt x="194716" y="321106"/>
                </a:lnTo>
                <a:lnTo>
                  <a:pt x="188087" y="320560"/>
                </a:lnTo>
                <a:lnTo>
                  <a:pt x="181813" y="319659"/>
                </a:lnTo>
                <a:lnTo>
                  <a:pt x="175907" y="318401"/>
                </a:lnTo>
                <a:lnTo>
                  <a:pt x="170167" y="325120"/>
                </a:lnTo>
                <a:lnTo>
                  <a:pt x="178587" y="326936"/>
                </a:lnTo>
                <a:lnTo>
                  <a:pt x="186651" y="328117"/>
                </a:lnTo>
                <a:lnTo>
                  <a:pt x="194360" y="328764"/>
                </a:lnTo>
                <a:lnTo>
                  <a:pt x="201714" y="328955"/>
                </a:lnTo>
                <a:lnTo>
                  <a:pt x="233337" y="325374"/>
                </a:lnTo>
                <a:lnTo>
                  <a:pt x="261823" y="315404"/>
                </a:lnTo>
                <a:lnTo>
                  <a:pt x="286537" y="300228"/>
                </a:lnTo>
                <a:lnTo>
                  <a:pt x="306870" y="281000"/>
                </a:lnTo>
                <a:close/>
              </a:path>
              <a:path w="394969" h="391795">
                <a:moveTo>
                  <a:pt x="362318" y="34531"/>
                </a:moveTo>
                <a:lnTo>
                  <a:pt x="354660" y="34531"/>
                </a:lnTo>
                <a:lnTo>
                  <a:pt x="342239" y="167843"/>
                </a:lnTo>
                <a:lnTo>
                  <a:pt x="341287" y="167843"/>
                </a:lnTo>
                <a:lnTo>
                  <a:pt x="331482" y="128270"/>
                </a:lnTo>
                <a:lnTo>
                  <a:pt x="311645" y="93027"/>
                </a:lnTo>
                <a:lnTo>
                  <a:pt x="263131" y="54432"/>
                </a:lnTo>
                <a:lnTo>
                  <a:pt x="201714" y="40271"/>
                </a:lnTo>
                <a:lnTo>
                  <a:pt x="171018" y="43726"/>
                </a:lnTo>
                <a:lnTo>
                  <a:pt x="142557" y="53467"/>
                </a:lnTo>
                <a:lnTo>
                  <a:pt x="117157" y="68605"/>
                </a:lnTo>
                <a:lnTo>
                  <a:pt x="95605" y="88239"/>
                </a:lnTo>
                <a:lnTo>
                  <a:pt x="102298" y="93027"/>
                </a:lnTo>
                <a:lnTo>
                  <a:pt x="122262" y="74244"/>
                </a:lnTo>
                <a:lnTo>
                  <a:pt x="145910" y="60058"/>
                </a:lnTo>
                <a:lnTo>
                  <a:pt x="172605" y="51092"/>
                </a:lnTo>
                <a:lnTo>
                  <a:pt x="201714" y="47955"/>
                </a:lnTo>
                <a:lnTo>
                  <a:pt x="236512" y="52387"/>
                </a:lnTo>
                <a:lnTo>
                  <a:pt x="292862" y="83553"/>
                </a:lnTo>
                <a:lnTo>
                  <a:pt x="325183" y="131737"/>
                </a:lnTo>
                <a:lnTo>
                  <a:pt x="335991" y="182537"/>
                </a:lnTo>
                <a:lnTo>
                  <a:pt x="334581" y="205244"/>
                </a:lnTo>
                <a:lnTo>
                  <a:pt x="332828" y="214515"/>
                </a:lnTo>
                <a:lnTo>
                  <a:pt x="329806" y="226212"/>
                </a:lnTo>
                <a:lnTo>
                  <a:pt x="324637" y="239903"/>
                </a:lnTo>
                <a:lnTo>
                  <a:pt x="316420" y="255104"/>
                </a:lnTo>
                <a:lnTo>
                  <a:pt x="319290" y="265658"/>
                </a:lnTo>
                <a:lnTo>
                  <a:pt x="329565" y="246926"/>
                </a:lnTo>
                <a:lnTo>
                  <a:pt x="337693" y="225856"/>
                </a:lnTo>
                <a:lnTo>
                  <a:pt x="344030" y="199034"/>
                </a:lnTo>
                <a:lnTo>
                  <a:pt x="348932" y="163042"/>
                </a:lnTo>
                <a:lnTo>
                  <a:pt x="362318" y="34531"/>
                </a:lnTo>
                <a:close/>
              </a:path>
              <a:path w="394969" h="391795">
                <a:moveTo>
                  <a:pt x="394817" y="965"/>
                </a:moveTo>
                <a:lnTo>
                  <a:pt x="147218" y="0"/>
                </a:lnTo>
                <a:lnTo>
                  <a:pt x="137655" y="0"/>
                </a:lnTo>
                <a:lnTo>
                  <a:pt x="130975" y="965"/>
                </a:lnTo>
                <a:lnTo>
                  <a:pt x="129057" y="965"/>
                </a:lnTo>
                <a:lnTo>
                  <a:pt x="87376" y="10185"/>
                </a:lnTo>
                <a:lnTo>
                  <a:pt x="51828" y="31470"/>
                </a:lnTo>
                <a:lnTo>
                  <a:pt x="24231" y="62141"/>
                </a:lnTo>
                <a:lnTo>
                  <a:pt x="6362" y="99542"/>
                </a:lnTo>
                <a:lnTo>
                  <a:pt x="0" y="140982"/>
                </a:lnTo>
                <a:lnTo>
                  <a:pt x="889" y="156857"/>
                </a:lnTo>
                <a:lnTo>
                  <a:pt x="3467" y="174421"/>
                </a:lnTo>
                <a:lnTo>
                  <a:pt x="7670" y="193979"/>
                </a:lnTo>
                <a:lnTo>
                  <a:pt x="13385" y="215785"/>
                </a:lnTo>
                <a:lnTo>
                  <a:pt x="22669" y="247116"/>
                </a:lnTo>
                <a:lnTo>
                  <a:pt x="31115" y="276402"/>
                </a:lnTo>
                <a:lnTo>
                  <a:pt x="36918" y="296837"/>
                </a:lnTo>
                <a:lnTo>
                  <a:pt x="39204" y="304977"/>
                </a:lnTo>
                <a:lnTo>
                  <a:pt x="46850" y="304977"/>
                </a:lnTo>
                <a:lnTo>
                  <a:pt x="19126" y="210985"/>
                </a:lnTo>
                <a:lnTo>
                  <a:pt x="39027" y="238671"/>
                </a:lnTo>
                <a:lnTo>
                  <a:pt x="67157" y="261226"/>
                </a:lnTo>
                <a:lnTo>
                  <a:pt x="101396" y="276402"/>
                </a:lnTo>
                <a:lnTo>
                  <a:pt x="139573" y="281965"/>
                </a:lnTo>
                <a:lnTo>
                  <a:pt x="160667" y="280530"/>
                </a:lnTo>
                <a:lnTo>
                  <a:pt x="180682" y="276212"/>
                </a:lnTo>
                <a:lnTo>
                  <a:pt x="183159" y="275247"/>
                </a:lnTo>
                <a:lnTo>
                  <a:pt x="199263" y="269011"/>
                </a:lnTo>
                <a:lnTo>
                  <a:pt x="216052" y="258953"/>
                </a:lnTo>
                <a:lnTo>
                  <a:pt x="216052" y="259905"/>
                </a:lnTo>
                <a:lnTo>
                  <a:pt x="92735" y="391299"/>
                </a:lnTo>
                <a:lnTo>
                  <a:pt x="103251" y="391299"/>
                </a:lnTo>
                <a:lnTo>
                  <a:pt x="182232" y="306057"/>
                </a:lnTo>
                <a:lnTo>
                  <a:pt x="200431" y="286778"/>
                </a:lnTo>
                <a:lnTo>
                  <a:pt x="218909" y="267576"/>
                </a:lnTo>
                <a:lnTo>
                  <a:pt x="226885" y="258953"/>
                </a:lnTo>
                <a:lnTo>
                  <a:pt x="253199" y="227393"/>
                </a:lnTo>
                <a:lnTo>
                  <a:pt x="272097" y="193370"/>
                </a:lnTo>
                <a:lnTo>
                  <a:pt x="281051" y="144818"/>
                </a:lnTo>
                <a:lnTo>
                  <a:pt x="335546" y="391299"/>
                </a:lnTo>
                <a:lnTo>
                  <a:pt x="343192" y="391299"/>
                </a:lnTo>
                <a:lnTo>
                  <a:pt x="316534" y="274193"/>
                </a:lnTo>
                <a:lnTo>
                  <a:pt x="301879" y="209423"/>
                </a:lnTo>
                <a:lnTo>
                  <a:pt x="294386" y="175234"/>
                </a:lnTo>
                <a:lnTo>
                  <a:pt x="288696" y="147701"/>
                </a:lnTo>
                <a:lnTo>
                  <a:pt x="288010" y="144818"/>
                </a:lnTo>
                <a:lnTo>
                  <a:pt x="274599" y="96024"/>
                </a:lnTo>
                <a:lnTo>
                  <a:pt x="249504" y="60426"/>
                </a:lnTo>
                <a:lnTo>
                  <a:pt x="246646" y="60426"/>
                </a:lnTo>
                <a:lnTo>
                  <a:pt x="257835" y="77190"/>
                </a:lnTo>
                <a:lnTo>
                  <a:pt x="266598" y="96748"/>
                </a:lnTo>
                <a:lnTo>
                  <a:pt x="272326" y="118275"/>
                </a:lnTo>
                <a:lnTo>
                  <a:pt x="274370" y="140982"/>
                </a:lnTo>
                <a:lnTo>
                  <a:pt x="267512" y="183299"/>
                </a:lnTo>
                <a:lnTo>
                  <a:pt x="248462" y="220141"/>
                </a:lnTo>
                <a:lnTo>
                  <a:pt x="219443" y="249250"/>
                </a:lnTo>
                <a:lnTo>
                  <a:pt x="182714" y="268376"/>
                </a:lnTo>
                <a:lnTo>
                  <a:pt x="140538" y="275247"/>
                </a:lnTo>
                <a:lnTo>
                  <a:pt x="98348" y="268376"/>
                </a:lnTo>
                <a:lnTo>
                  <a:pt x="61620" y="249250"/>
                </a:lnTo>
                <a:lnTo>
                  <a:pt x="32613" y="220141"/>
                </a:lnTo>
                <a:lnTo>
                  <a:pt x="27876" y="210985"/>
                </a:lnTo>
                <a:lnTo>
                  <a:pt x="13550" y="183299"/>
                </a:lnTo>
                <a:lnTo>
                  <a:pt x="6692" y="140982"/>
                </a:lnTo>
                <a:lnTo>
                  <a:pt x="13550" y="98666"/>
                </a:lnTo>
                <a:lnTo>
                  <a:pt x="32613" y="61823"/>
                </a:lnTo>
                <a:lnTo>
                  <a:pt x="61620" y="32702"/>
                </a:lnTo>
                <a:lnTo>
                  <a:pt x="98348" y="13589"/>
                </a:lnTo>
                <a:lnTo>
                  <a:pt x="140538" y="6705"/>
                </a:lnTo>
                <a:lnTo>
                  <a:pt x="164477" y="8953"/>
                </a:lnTo>
                <a:lnTo>
                  <a:pt x="187248" y="15341"/>
                </a:lnTo>
                <a:lnTo>
                  <a:pt x="208419" y="25323"/>
                </a:lnTo>
                <a:lnTo>
                  <a:pt x="227520" y="38366"/>
                </a:lnTo>
                <a:lnTo>
                  <a:pt x="231343" y="39319"/>
                </a:lnTo>
                <a:lnTo>
                  <a:pt x="238036" y="40271"/>
                </a:lnTo>
                <a:lnTo>
                  <a:pt x="240906" y="42202"/>
                </a:lnTo>
                <a:lnTo>
                  <a:pt x="227863" y="30162"/>
                </a:lnTo>
                <a:lnTo>
                  <a:pt x="213309" y="20015"/>
                </a:lnTo>
                <a:lnTo>
                  <a:pt x="197485" y="11849"/>
                </a:lnTo>
                <a:lnTo>
                  <a:pt x="183324" y="6705"/>
                </a:lnTo>
                <a:lnTo>
                  <a:pt x="180682" y="5753"/>
                </a:lnTo>
                <a:lnTo>
                  <a:pt x="394817" y="7683"/>
                </a:lnTo>
                <a:lnTo>
                  <a:pt x="394817" y="5753"/>
                </a:lnTo>
                <a:lnTo>
                  <a:pt x="394817" y="965"/>
                </a:lnTo>
                <a:close/>
              </a:path>
            </a:pathLst>
          </a:custGeom>
          <a:solidFill>
            <a:srgbClr val="00339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" name="object 4">
            <a:extLst>
              <a:ext uri="{FF2B5EF4-FFF2-40B4-BE49-F238E27FC236}">
                <a16:creationId xmlns:a16="http://schemas.microsoft.com/office/drawing/2014/main" id="{D1FE55EC-D821-C188-9439-A16E62E9DAF6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176255" y="4099707"/>
            <a:ext cx="360329" cy="396093"/>
          </a:xfrm>
          <a:prstGeom prst="rect">
            <a:avLst/>
          </a:prstGeom>
        </p:spPr>
      </p:pic>
      <p:pic>
        <p:nvPicPr>
          <p:cNvPr id="5" name="object 5">
            <a:extLst>
              <a:ext uri="{FF2B5EF4-FFF2-40B4-BE49-F238E27FC236}">
                <a16:creationId xmlns:a16="http://schemas.microsoft.com/office/drawing/2014/main" id="{AB70FFED-23E3-50FA-731A-48E98005D92B}"/>
              </a:ext>
            </a:extLst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9804631" y="3810000"/>
            <a:ext cx="1694731" cy="264813"/>
          </a:xfrm>
          <a:prstGeom prst="rect">
            <a:avLst/>
          </a:prstGeom>
        </p:spPr>
      </p:pic>
      <p:sp>
        <p:nvSpPr>
          <p:cNvPr id="36" name="TextBox 35">
            <a:extLst>
              <a:ext uri="{FF2B5EF4-FFF2-40B4-BE49-F238E27FC236}">
                <a16:creationId xmlns:a16="http://schemas.microsoft.com/office/drawing/2014/main" id="{3C9B11C4-9DF2-01FB-E984-C46884EAB03B}"/>
              </a:ext>
            </a:extLst>
          </p:cNvPr>
          <p:cNvSpPr txBox="1"/>
          <p:nvPr/>
        </p:nvSpPr>
        <p:spPr>
          <a:xfrm>
            <a:off x="1951397" y="5306353"/>
            <a:ext cx="1371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/>
              <a:t>FORMOSA</a:t>
            </a:r>
            <a:endParaRPr lang="en-GB" dirty="0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C200A5B7-532C-4F32-69BA-C34E0A777EBB}"/>
              </a:ext>
            </a:extLst>
          </p:cNvPr>
          <p:cNvSpPr txBox="1"/>
          <p:nvPr/>
        </p:nvSpPr>
        <p:spPr>
          <a:xfrm>
            <a:off x="7971197" y="3421679"/>
            <a:ext cx="1371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err="1"/>
              <a:t>FLArE</a:t>
            </a:r>
            <a:endParaRPr lang="en-GB" dirty="0"/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9F947DF9-1C5C-8072-B629-C968C0AA6BD5}"/>
              </a:ext>
            </a:extLst>
          </p:cNvPr>
          <p:cNvSpPr txBox="1"/>
          <p:nvPr/>
        </p:nvSpPr>
        <p:spPr>
          <a:xfrm>
            <a:off x="6066197" y="3020353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475"/>
              </a:spcBef>
              <a:tabLst>
                <a:tab pos="240665" algn="l"/>
              </a:tabLst>
            </a:pPr>
            <a:r>
              <a:rPr lang="en-GB" sz="1800" spc="-10" dirty="0">
                <a:latin typeface="Verdana"/>
                <a:cs typeface="Verdana"/>
              </a:rPr>
              <a:t>FASER</a:t>
            </a:r>
            <a:r>
              <a:rPr lang="fr-FR" sz="1800" spc="-10" dirty="0">
                <a:latin typeface="Verdana"/>
                <a:cs typeface="Verdana"/>
              </a:rPr>
              <a:t>nu</a:t>
            </a:r>
            <a:r>
              <a:rPr lang="el-GR" sz="1800" spc="-10" dirty="0">
                <a:latin typeface="Verdana"/>
                <a:cs typeface="Verdana"/>
              </a:rPr>
              <a:t>2</a:t>
            </a:r>
            <a:r>
              <a:rPr lang="fr-FR" sz="1800" spc="-10" dirty="0">
                <a:latin typeface="Verdana"/>
                <a:cs typeface="Verdana"/>
              </a:rPr>
              <a:t> </a:t>
            </a:r>
            <a:endParaRPr lang="el-GR" sz="1800" dirty="0">
              <a:latin typeface="Verdana"/>
              <a:cs typeface="Verdana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5ADEFE6C-3621-F99E-DD35-4BD95FBDA288}"/>
              </a:ext>
            </a:extLst>
          </p:cNvPr>
          <p:cNvSpPr txBox="1"/>
          <p:nvPr/>
        </p:nvSpPr>
        <p:spPr>
          <a:xfrm>
            <a:off x="4039150" y="2410753"/>
            <a:ext cx="1371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/>
              <a:t>FASER2</a:t>
            </a:r>
            <a:endParaRPr lang="en-GB" dirty="0"/>
          </a:p>
        </p:txBody>
      </p:sp>
      <p:cxnSp>
        <p:nvCxnSpPr>
          <p:cNvPr id="44" name="Connector: Elbow 43">
            <a:extLst>
              <a:ext uri="{FF2B5EF4-FFF2-40B4-BE49-F238E27FC236}">
                <a16:creationId xmlns:a16="http://schemas.microsoft.com/office/drawing/2014/main" id="{7698CF9C-2B1C-E0DE-8BA5-356AE74AFD1C}"/>
              </a:ext>
            </a:extLst>
          </p:cNvPr>
          <p:cNvCxnSpPr>
            <a:cxnSpLocks/>
            <a:stCxn id="42" idx="2"/>
          </p:cNvCxnSpPr>
          <p:nvPr/>
        </p:nvCxnSpPr>
        <p:spPr>
          <a:xfrm rot="16200000" flipH="1">
            <a:off x="4436284" y="3068751"/>
            <a:ext cx="1263133" cy="685800"/>
          </a:xfrm>
          <a:prstGeom prst="bentConnector3">
            <a:avLst>
              <a:gd name="adj1" fmla="val 21235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Connector: Elbow 49">
            <a:extLst>
              <a:ext uri="{FF2B5EF4-FFF2-40B4-BE49-F238E27FC236}">
                <a16:creationId xmlns:a16="http://schemas.microsoft.com/office/drawing/2014/main" id="{43019A9F-A229-8D3A-19EB-EE2DABFF9850}"/>
              </a:ext>
            </a:extLst>
          </p:cNvPr>
          <p:cNvCxnSpPr>
            <a:cxnSpLocks/>
            <a:stCxn id="41" idx="2"/>
          </p:cNvCxnSpPr>
          <p:nvPr/>
        </p:nvCxnSpPr>
        <p:spPr>
          <a:xfrm rot="16200000" flipH="1">
            <a:off x="6441363" y="3776519"/>
            <a:ext cx="1307068" cy="533400"/>
          </a:xfrm>
          <a:prstGeom prst="bentConnector3">
            <a:avLst>
              <a:gd name="adj1" fmla="val 15253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Connector: Elbow 52">
            <a:extLst>
              <a:ext uri="{FF2B5EF4-FFF2-40B4-BE49-F238E27FC236}">
                <a16:creationId xmlns:a16="http://schemas.microsoft.com/office/drawing/2014/main" id="{C405BEC1-5209-BEA2-CFAA-EB3F2D553CC7}"/>
              </a:ext>
            </a:extLst>
          </p:cNvPr>
          <p:cNvCxnSpPr>
            <a:stCxn id="40" idx="2"/>
          </p:cNvCxnSpPr>
          <p:nvPr/>
        </p:nvCxnSpPr>
        <p:spPr>
          <a:xfrm rot="16200000" flipH="1">
            <a:off x="8208163" y="4239845"/>
            <a:ext cx="1050068" cy="152400"/>
          </a:xfrm>
          <a:prstGeom prst="bentConnector3">
            <a:avLst>
              <a:gd name="adj1" fmla="val 15399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Connector: Elbow 68">
            <a:extLst>
              <a:ext uri="{FF2B5EF4-FFF2-40B4-BE49-F238E27FC236}">
                <a16:creationId xmlns:a16="http://schemas.microsoft.com/office/drawing/2014/main" id="{9D06DBAB-BB06-B0F4-0658-A47F32CB29A5}"/>
              </a:ext>
            </a:extLst>
          </p:cNvPr>
          <p:cNvCxnSpPr>
            <a:stCxn id="36" idx="0"/>
          </p:cNvCxnSpPr>
          <p:nvPr/>
        </p:nvCxnSpPr>
        <p:spPr>
          <a:xfrm rot="5400000" flipH="1" flipV="1">
            <a:off x="2527226" y="3900982"/>
            <a:ext cx="1515342" cy="1295400"/>
          </a:xfrm>
          <a:prstGeom prst="bentConnector3">
            <a:avLst>
              <a:gd name="adj1" fmla="val 33616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09858528-1A84-2BE2-BD4C-7F5313D3B1FC}"/>
              </a:ext>
            </a:extLst>
          </p:cNvPr>
          <p:cNvCxnSpPr>
            <a:cxnSpLocks/>
          </p:cNvCxnSpPr>
          <p:nvPr/>
        </p:nvCxnSpPr>
        <p:spPr>
          <a:xfrm flipH="1" flipV="1">
            <a:off x="3810000" y="3609343"/>
            <a:ext cx="7880721" cy="2246118"/>
          </a:xfrm>
          <a:prstGeom prst="line">
            <a:avLst/>
          </a:prstGeom>
          <a:ln w="19050">
            <a:solidFill>
              <a:srgbClr val="FF0000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856FCA95-B949-9E3C-448E-236AEB820F0E}"/>
              </a:ext>
            </a:extLst>
          </p:cNvPr>
          <p:cNvSpPr txBox="1"/>
          <p:nvPr/>
        </p:nvSpPr>
        <p:spPr>
          <a:xfrm rot="967277">
            <a:off x="10608145" y="4749143"/>
            <a:ext cx="120602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FF0000"/>
                </a:solidFill>
              </a:rPr>
              <a:t>Nominal Beam Axis</a:t>
            </a: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11" name="object 6">
            <a:extLst>
              <a:ext uri="{FF2B5EF4-FFF2-40B4-BE49-F238E27FC236}">
                <a16:creationId xmlns:a16="http://schemas.microsoft.com/office/drawing/2014/main" id="{506A6A65-8BA7-D828-3D81-472F42E4E5B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232857" y="227203"/>
            <a:ext cx="6024245" cy="4437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fr-FR" spc="65" dirty="0"/>
              <a:t>FPF EXPERIMENTS</a:t>
            </a:r>
            <a:endParaRPr spc="65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Content Placeholder 2">
                <a:extLst>
                  <a:ext uri="{FF2B5EF4-FFF2-40B4-BE49-F238E27FC236}">
                    <a16:creationId xmlns:a16="http://schemas.microsoft.com/office/drawing/2014/main" id="{8E51A8E5-F8B8-244B-E1B1-035F438794E9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181600" y="1400809"/>
                <a:ext cx="6247850" cy="1050068"/>
              </a:xfrm>
            </p:spPr>
            <p:txBody>
              <a:bodyPr/>
              <a:lstStyle/>
              <a:p>
                <a:pPr lvl="1" algn="r"/>
                <a:r>
                  <a:rPr lang="en-US" sz="1800" dirty="0">
                    <a:sym typeface="Wingdings" pitchFamily="2" charset="2"/>
                  </a:rPr>
                  <a:t>FIPs: 10,000x more sensitive for many new particles (10x in </a:t>
                </a:r>
                <a14:m>
                  <m:oMath xmlns:m="http://schemas.openxmlformats.org/officeDocument/2006/math">
                    <m:r>
                      <a:rPr lang="en-US" sz="1800" b="0" i="1" smtClean="0">
                        <a:latin typeface="Cambria Math" panose="02040503050406030204" pitchFamily="18" charset="0"/>
                        <a:sym typeface="Wingdings" pitchFamily="2" charset="2"/>
                      </a:rPr>
                      <m:t>𝑥</m:t>
                    </m:r>
                    <m:r>
                      <a:rPr lang="en-US" sz="1800" b="0" i="1" smtClean="0">
                        <a:latin typeface="Cambria Math" panose="02040503050406030204" pitchFamily="18" charset="0"/>
                        <a:sym typeface="Wingdings" pitchFamily="2" charset="2"/>
                      </a:rPr>
                      <m:t>, </m:t>
                    </m:r>
                    <m:r>
                      <a:rPr lang="en-US" sz="1800" b="0" i="1" smtClean="0">
                        <a:latin typeface="Cambria Math" panose="02040503050406030204" pitchFamily="18" charset="0"/>
                        <a:sym typeface="Wingdings" pitchFamily="2" charset="2"/>
                      </a:rPr>
                      <m:t>𝑦</m:t>
                    </m:r>
                    <m:r>
                      <a:rPr lang="en-US" sz="1800" b="0" i="1" smtClean="0">
                        <a:latin typeface="Cambria Math" panose="02040503050406030204" pitchFamily="18" charset="0"/>
                        <a:sym typeface="Wingdings" pitchFamily="2" charset="2"/>
                      </a:rPr>
                      <m:t>,</m:t>
                    </m:r>
                    <m:r>
                      <a:rPr lang="en-US" sz="1800" b="0" i="1" smtClean="0">
                        <a:latin typeface="Cambria Math" panose="02040503050406030204" pitchFamily="18" charset="0"/>
                        <a:sym typeface="Wingdings" pitchFamily="2" charset="2"/>
                      </a:rPr>
                      <m:t>𝑧</m:t>
                    </m:r>
                  </m:oMath>
                </a14:m>
                <a:r>
                  <a:rPr lang="en-US" sz="1800" dirty="0">
                    <a:sym typeface="Wingdings" pitchFamily="2" charset="2"/>
                  </a:rPr>
                  <a:t>, and 10x the luminosity).</a:t>
                </a:r>
                <a:endParaRPr lang="en-US" sz="1800" dirty="0"/>
              </a:p>
            </p:txBody>
          </p:sp>
        </mc:Choice>
        <mc:Fallback xmlns="">
          <p:sp>
            <p:nvSpPr>
              <p:cNvPr id="15" name="Content Placeholder 2">
                <a:extLst>
                  <a:ext uri="{FF2B5EF4-FFF2-40B4-BE49-F238E27FC236}">
                    <a16:creationId xmlns:a16="http://schemas.microsoft.com/office/drawing/2014/main" id="{8E51A8E5-F8B8-244B-E1B1-035F438794E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181600" y="1400809"/>
                <a:ext cx="6247850" cy="1050068"/>
              </a:xfrm>
              <a:blipFill>
                <a:blip r:embed="rId6"/>
                <a:stretch>
                  <a:fillRect t="-2410" r="-182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BC27302E-A8A4-A480-3FFD-B6BE9B20D0F5}"/>
              </a:ext>
            </a:extLst>
          </p:cNvPr>
          <p:cNvSpPr txBox="1">
            <a:spLocks/>
          </p:cNvSpPr>
          <p:nvPr/>
        </p:nvSpPr>
        <p:spPr bwMode="auto">
          <a:xfrm>
            <a:off x="411646" y="846951"/>
            <a:ext cx="11368707" cy="4682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rgbClr val="0000FF"/>
                </a:solidFill>
                <a:latin typeface="+mn-lt"/>
                <a:ea typeface="ＭＳ Ｐゴシック" charset="0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1600" kern="1200">
                <a:solidFill>
                  <a:srgbClr val="0000FF"/>
                </a:solidFill>
                <a:latin typeface="+mn-lt"/>
                <a:ea typeface="ＭＳ Ｐゴシック" charset="0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000" dirty="0"/>
              <a:t>4 experiments, all on the LOS to maximize the discovery potential of the LHC.</a:t>
            </a:r>
          </a:p>
          <a:p>
            <a:pPr algn="ctr"/>
            <a:endParaRPr lang="en-US" sz="2000" dirty="0"/>
          </a:p>
        </p:txBody>
      </p:sp>
      <p:sp>
        <p:nvSpPr>
          <p:cNvPr id="6" name="object 9">
            <a:extLst>
              <a:ext uri="{FF2B5EF4-FFF2-40B4-BE49-F238E27FC236}">
                <a16:creationId xmlns:a16="http://schemas.microsoft.com/office/drawing/2014/main" id="{0ACC963A-C53E-EE5F-A8A6-E130668999E9}"/>
              </a:ext>
            </a:extLst>
          </p:cNvPr>
          <p:cNvSpPr txBox="1">
            <a:spLocks/>
          </p:cNvSpPr>
          <p:nvPr/>
        </p:nvSpPr>
        <p:spPr>
          <a:xfrm>
            <a:off x="3122527" y="6503892"/>
            <a:ext cx="6244907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 kern="0"/>
            </a:defPPr>
            <a:lvl1pPr algn="l" defTabSz="457200" rtl="0" fontAlgn="base">
              <a:spcBef>
                <a:spcPct val="0"/>
              </a:spcBef>
              <a:spcAft>
                <a:spcPct val="0"/>
              </a:spcAft>
              <a:defRPr sz="900" b="0" i="0" kern="1200">
                <a:solidFill>
                  <a:schemeClr val="tx1"/>
                </a:solidFill>
                <a:latin typeface="Verdana"/>
                <a:ea typeface="ＭＳ Ｐゴシック" charset="0"/>
                <a:cs typeface="Verdana"/>
              </a:defRPr>
            </a:lvl1pPr>
            <a:lvl2pPr marL="4572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2pPr>
            <a:lvl3pPr marL="9144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3pPr>
            <a:lvl4pPr marL="13716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4pPr>
            <a:lvl5pPr marL="18288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9pPr>
          </a:lstStyle>
          <a:p>
            <a:pPr marL="12700" algn="ctr">
              <a:spcBef>
                <a:spcPts val="90"/>
              </a:spcBef>
            </a:pPr>
            <a:r>
              <a:rPr lang="en-US" sz="1400" spc="-70" dirty="0">
                <a:latin typeface="+mn-lt"/>
              </a:rPr>
              <a:t>Anastasiya</a:t>
            </a:r>
            <a:r>
              <a:rPr lang="en-US" sz="1400" spc="-15" dirty="0">
                <a:latin typeface="+mn-lt"/>
              </a:rPr>
              <a:t> </a:t>
            </a:r>
            <a:r>
              <a:rPr lang="en-US" sz="1400" spc="-50" dirty="0" err="1">
                <a:latin typeface="+mn-lt"/>
              </a:rPr>
              <a:t>Magazinik</a:t>
            </a:r>
            <a:r>
              <a:rPr lang="en-US" sz="1400" spc="-50" dirty="0">
                <a:latin typeface="+mn-lt"/>
              </a:rPr>
              <a:t>, Julien </a:t>
            </a:r>
            <a:r>
              <a:rPr lang="en-US" sz="1400" spc="-50" dirty="0" err="1">
                <a:latin typeface="+mn-lt"/>
              </a:rPr>
              <a:t>Prosic</a:t>
            </a:r>
            <a:r>
              <a:rPr lang="en-US" sz="1400" spc="-50" dirty="0">
                <a:latin typeface="+mn-lt"/>
              </a:rPr>
              <a:t>, talk at FPF9, 5 March 2026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01F089FF-B6BE-72E1-361B-CD332277832E}"/>
              </a:ext>
            </a:extLst>
          </p:cNvPr>
          <p:cNvSpPr txBox="1">
            <a:spLocks/>
          </p:cNvSpPr>
          <p:nvPr/>
        </p:nvSpPr>
        <p:spPr bwMode="auto">
          <a:xfrm>
            <a:off x="6501705" y="2029345"/>
            <a:ext cx="4927745" cy="13996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rgbClr val="0000FF"/>
                </a:solidFill>
                <a:latin typeface="+mn-lt"/>
                <a:ea typeface="ＭＳ Ｐゴシック" charset="0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1600" kern="1200">
                <a:solidFill>
                  <a:srgbClr val="0000FF"/>
                </a:solidFill>
                <a:latin typeface="+mn-lt"/>
                <a:ea typeface="ＭＳ Ｐゴシック" charset="0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800" dirty="0"/>
          </a:p>
          <a:p>
            <a:pPr lvl="1" algn="r"/>
            <a:r>
              <a:rPr lang="en-US" sz="1800" dirty="0"/>
              <a:t>Neutrinos: 10</a:t>
            </a:r>
            <a:r>
              <a:rPr lang="en-US" sz="1800" baseline="30000" dirty="0"/>
              <a:t>6</a:t>
            </a:r>
            <a:r>
              <a:rPr lang="en-US" sz="1800" dirty="0"/>
              <a:t> (1000 </a:t>
            </a:r>
            <a:r>
              <a:rPr lang="en-US" sz="1800" dirty="0">
                <a:sym typeface="Wingdings" pitchFamily="2" charset="2"/>
              </a:rPr>
              <a:t>per day) at TeV energies, highest from a lab source, including 1000s of tau neutrinos.</a:t>
            </a:r>
          </a:p>
        </p:txBody>
      </p:sp>
    </p:spTree>
    <p:extLst>
      <p:ext uri="{BB962C8B-B14F-4D97-AF65-F5344CB8AC3E}">
        <p14:creationId xmlns:p14="http://schemas.microsoft.com/office/powerpoint/2010/main" val="1288721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000"/>
                            </p:stCondLst>
                            <p:childTnLst>
                              <p:par>
                                <p:cTn id="4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000"/>
                            </p:stCondLst>
                            <p:childTnLst>
                              <p:par>
                                <p:cTn id="5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/>
      <p:bldP spid="40" grpId="0"/>
      <p:bldP spid="41" grpId="0"/>
      <p:bldP spid="42" grpId="0"/>
      <p:bldP spid="1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837932-4D57-2B45-5177-41BDB79A3F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>
            <a:extLst>
              <a:ext uri="{FF2B5EF4-FFF2-40B4-BE49-F238E27FC236}">
                <a16:creationId xmlns:a16="http://schemas.microsoft.com/office/drawing/2014/main" id="{A9E08C17-8B60-E6CE-B147-0F67A98A0B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9800" y="104776"/>
            <a:ext cx="7772400" cy="733425"/>
          </a:xfrm>
        </p:spPr>
        <p:txBody>
          <a:bodyPr/>
          <a:lstStyle/>
          <a:p>
            <a:pPr eaLnBrk="1" hangingPunct="1"/>
            <a:r>
              <a:rPr lang="en-US" dirty="0">
                <a:latin typeface="Arial" charset="0"/>
              </a:rPr>
              <a:t>CONCLUSIONS</a:t>
            </a:r>
          </a:p>
        </p:txBody>
      </p:sp>
      <p:sp>
        <p:nvSpPr>
          <p:cNvPr id="5123" name="Content Placeholder 2">
            <a:extLst>
              <a:ext uri="{FF2B5EF4-FFF2-40B4-BE49-F238E27FC236}">
                <a16:creationId xmlns:a16="http://schemas.microsoft.com/office/drawing/2014/main" id="{23E03934-9C87-9CEC-D42A-70DDCDD317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990600"/>
            <a:ext cx="11144249" cy="5562599"/>
          </a:xfrm>
        </p:spPr>
        <p:txBody>
          <a:bodyPr/>
          <a:lstStyle/>
          <a:p>
            <a:pPr marL="0" indent="0">
              <a:buNone/>
            </a:pPr>
            <a:r>
              <a:rPr lang="en-US" dirty="0">
                <a:latin typeface="Arial" charset="0"/>
                <a:sym typeface="Wingdings"/>
              </a:rPr>
              <a:t>There are good reasons to think that the next breakthrough in particle physics will be the discovery of a FIP.</a:t>
            </a:r>
          </a:p>
          <a:p>
            <a:pPr eaLnBrk="1" hangingPunct="1"/>
            <a:endParaRPr lang="en-US" dirty="0">
              <a:latin typeface="Arial" charset="0"/>
              <a:sym typeface="Wingdings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833D8D9-714C-F6C6-9C85-91A6FC3E08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15540" y="1981200"/>
            <a:ext cx="4495800" cy="4106974"/>
          </a:xfrm>
          <a:prstGeom prst="rect">
            <a:avLst/>
          </a:prstGeom>
        </p:spPr>
      </p:pic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0647A876-FCCD-5B8A-E060-9ABD954EF888}"/>
              </a:ext>
            </a:extLst>
          </p:cNvPr>
          <p:cNvSpPr txBox="1">
            <a:spLocks/>
          </p:cNvSpPr>
          <p:nvPr/>
        </p:nvSpPr>
        <p:spPr bwMode="auto">
          <a:xfrm>
            <a:off x="381000" y="1981200"/>
            <a:ext cx="5953540" cy="44281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rgbClr val="0000FF"/>
                </a:solidFill>
                <a:latin typeface="+mn-lt"/>
                <a:ea typeface="ＭＳ Ｐゴシック" charset="0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1600" kern="1200">
                <a:solidFill>
                  <a:srgbClr val="0000FF"/>
                </a:solidFill>
                <a:latin typeface="+mn-lt"/>
                <a:ea typeface="ＭＳ Ｐゴシック" charset="0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r>
              <a:rPr lang="en-US" dirty="0">
                <a:latin typeface="Arial" charset="0"/>
                <a:sym typeface="Wingdings"/>
              </a:rPr>
              <a:t>1 of 2 possibilities for BSM particles.  </a:t>
            </a:r>
          </a:p>
          <a:p>
            <a:pPr lvl="1"/>
            <a:endParaRPr lang="en-US" sz="1200" dirty="0">
              <a:latin typeface="Arial" charset="0"/>
              <a:sym typeface="Wingdings"/>
            </a:endParaRPr>
          </a:p>
          <a:p>
            <a:pPr lvl="1"/>
            <a:r>
              <a:rPr lang="en-US" dirty="0">
                <a:latin typeface="Arial" charset="0"/>
                <a:sym typeface="Wingdings"/>
              </a:rPr>
              <a:t>Accessible parameter space is well-motivated by cosmology.</a:t>
            </a:r>
          </a:p>
          <a:p>
            <a:pPr lvl="1"/>
            <a:endParaRPr lang="en-US" sz="1200" dirty="0">
              <a:latin typeface="Arial" charset="0"/>
              <a:sym typeface="Wingdings"/>
            </a:endParaRPr>
          </a:p>
          <a:p>
            <a:pPr lvl="1"/>
            <a:r>
              <a:rPr lang="en-US" dirty="0">
                <a:latin typeface="Arial" charset="0"/>
                <a:sym typeface="Wingdings"/>
              </a:rPr>
              <a:t>Connected to important problems central to our field: strong CP, dark matter, neutrino mass, EWSB.</a:t>
            </a:r>
          </a:p>
          <a:p>
            <a:pPr lvl="1"/>
            <a:endParaRPr lang="en-US" sz="1200" dirty="0">
              <a:latin typeface="Arial" charset="0"/>
              <a:sym typeface="Wingdings"/>
            </a:endParaRPr>
          </a:p>
          <a:p>
            <a:pPr lvl="1"/>
            <a:r>
              <a:rPr lang="en-US" dirty="0">
                <a:latin typeface="Arial" charset="0"/>
                <a:sym typeface="Wingdings"/>
              </a:rPr>
              <a:t>Still in the “low-hanging fruit” era, with many opportunities for innovative, fast, small, and cheap experiments to make huge strides forward.  We are already seeing impressive results, with much more to come.</a:t>
            </a:r>
          </a:p>
          <a:p>
            <a:endParaRPr lang="en-US" sz="2000" dirty="0">
              <a:latin typeface="Arial" charset="0"/>
              <a:sym typeface="Wingdings"/>
            </a:endParaRPr>
          </a:p>
          <a:p>
            <a:endParaRPr lang="en-US" sz="2000" dirty="0">
              <a:latin typeface="Arial" charset="0"/>
              <a:sym typeface="Wingding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6898DAA-3D91-624B-673C-D23C7C9F90F8}"/>
              </a:ext>
            </a:extLst>
          </p:cNvPr>
          <p:cNvSpPr txBox="1"/>
          <p:nvPr/>
        </p:nvSpPr>
        <p:spPr>
          <a:xfrm>
            <a:off x="8153400" y="4676001"/>
            <a:ext cx="50206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</a:rPr>
              <a:t>FIPs</a:t>
            </a:r>
          </a:p>
        </p:txBody>
      </p:sp>
    </p:spTree>
    <p:extLst>
      <p:ext uri="{BB962C8B-B14F-4D97-AF65-F5344CB8AC3E}">
        <p14:creationId xmlns:p14="http://schemas.microsoft.com/office/powerpoint/2010/main" val="671351530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>
          <a:xfrm>
            <a:off x="2209800" y="104776"/>
            <a:ext cx="7772400" cy="733425"/>
          </a:xfrm>
        </p:spPr>
        <p:txBody>
          <a:bodyPr/>
          <a:lstStyle/>
          <a:p>
            <a:pPr eaLnBrk="1" hangingPunct="1"/>
            <a:r>
              <a:rPr lang="en-US" dirty="0">
                <a:latin typeface="Arial" charset="0"/>
              </a:rPr>
              <a:t>INTRODUCTION</a:t>
            </a:r>
          </a:p>
        </p:txBody>
      </p:sp>
      <p:sp>
        <p:nvSpPr>
          <p:cNvPr id="5123" name="Content Placeholder 2"/>
          <p:cNvSpPr>
            <a:spLocks noGrp="1"/>
          </p:cNvSpPr>
          <p:nvPr>
            <p:ph idx="1"/>
          </p:nvPr>
        </p:nvSpPr>
        <p:spPr>
          <a:xfrm>
            <a:off x="1147762" y="1066800"/>
            <a:ext cx="9896475" cy="5410200"/>
          </a:xfrm>
        </p:spPr>
        <p:txBody>
          <a:bodyPr/>
          <a:lstStyle/>
          <a:p>
            <a:pPr eaLnBrk="1" hangingPunct="1"/>
            <a:r>
              <a:rPr lang="en-US" dirty="0">
                <a:latin typeface="Arial" charset="0"/>
                <a:sym typeface="Wingdings"/>
              </a:rPr>
              <a:t>In the last several years, FIPs have moved from “exotica” to the mainstream of particle physics.</a:t>
            </a:r>
          </a:p>
          <a:p>
            <a:pPr eaLnBrk="1" hangingPunct="1"/>
            <a:endParaRPr lang="en-US" sz="1800" dirty="0">
              <a:latin typeface="Arial" charset="0"/>
              <a:sym typeface="Wingdings"/>
            </a:endParaRPr>
          </a:p>
          <a:p>
            <a:pPr eaLnBrk="1" hangingPunct="1"/>
            <a:r>
              <a:rPr lang="en-US" dirty="0">
                <a:latin typeface="Arial" charset="0"/>
                <a:sym typeface="Wingdings"/>
              </a:rPr>
              <a:t>FIP searches featured in </a:t>
            </a:r>
            <a:r>
              <a:rPr lang="en-US" dirty="0">
                <a:solidFill>
                  <a:srgbClr val="FF0000"/>
                </a:solidFill>
                <a:latin typeface="Arial" charset="0"/>
                <a:sym typeface="Wingdings"/>
              </a:rPr>
              <a:t>ICHEP 2026 parallel talks</a:t>
            </a:r>
            <a:r>
              <a:rPr lang="en-US" dirty="0">
                <a:latin typeface="Arial" charset="0"/>
                <a:sym typeface="Wingdings"/>
              </a:rPr>
              <a:t>:</a:t>
            </a:r>
          </a:p>
          <a:p>
            <a:pPr eaLnBrk="1" hangingPunct="1"/>
            <a:endParaRPr lang="en-US" sz="1000" dirty="0">
              <a:latin typeface="Arial" charset="0"/>
              <a:sym typeface="Wingdings"/>
            </a:endParaRPr>
          </a:p>
          <a:p>
            <a:pPr lvl="1"/>
            <a:r>
              <a:rPr lang="en-US" dirty="0">
                <a:latin typeface="Arial" charset="0"/>
                <a:sym typeface="Wingdings"/>
              </a:rPr>
              <a:t>Belle II, BESIII, ATLAS, CMS, LHCb, NA62, NA64, FASER, PADME, MEG II, SBND, </a:t>
            </a:r>
            <a:r>
              <a:rPr lang="en-US" dirty="0" err="1">
                <a:latin typeface="Arial" charset="0"/>
                <a:sym typeface="Wingdings"/>
              </a:rPr>
              <a:t>SHiP</a:t>
            </a:r>
            <a:r>
              <a:rPr lang="en-US" dirty="0">
                <a:latin typeface="Arial" charset="0"/>
                <a:sym typeface="Wingdings"/>
              </a:rPr>
              <a:t>/NA67, </a:t>
            </a:r>
            <a:r>
              <a:rPr lang="en-US" dirty="0" err="1">
                <a:latin typeface="Arial" charset="0"/>
                <a:sym typeface="Wingdings"/>
              </a:rPr>
              <a:t>DarkShine</a:t>
            </a:r>
            <a:r>
              <a:rPr lang="en-US" dirty="0">
                <a:latin typeface="Arial" charset="0"/>
                <a:sym typeface="Wingdings"/>
              </a:rPr>
              <a:t>, ATUCHA II, LDMX, MATHUSLA, …</a:t>
            </a:r>
          </a:p>
          <a:p>
            <a:pPr lvl="1"/>
            <a:endParaRPr lang="en-US" sz="1000" dirty="0">
              <a:latin typeface="Arial" charset="0"/>
              <a:sym typeface="Wingdings"/>
            </a:endParaRPr>
          </a:p>
          <a:p>
            <a:pPr lvl="1"/>
            <a:r>
              <a:rPr lang="en-US" dirty="0">
                <a:latin typeface="Arial" charset="0"/>
                <a:sym typeface="Wingdings"/>
              </a:rPr>
              <a:t>Far too many to summarize in this talk.</a:t>
            </a:r>
          </a:p>
          <a:p>
            <a:pPr lvl="1"/>
            <a:endParaRPr lang="en-US" sz="1800" dirty="0">
              <a:latin typeface="Arial" charset="0"/>
              <a:sym typeface="Wingdings"/>
            </a:endParaRPr>
          </a:p>
          <a:p>
            <a:r>
              <a:rPr lang="en-US" dirty="0">
                <a:latin typeface="Arial" charset="0"/>
                <a:sym typeface="Wingdings"/>
              </a:rPr>
              <a:t>And, of course, there were also more theory- and cosmologically-oriented FIP talks, and there is a lot of activity that is not represented at ICHEP.</a:t>
            </a:r>
          </a:p>
          <a:p>
            <a:pPr eaLnBrk="1" hangingPunct="1"/>
            <a:endParaRPr lang="en-US" sz="1800" dirty="0">
              <a:latin typeface="Arial" charset="0"/>
              <a:sym typeface="Wingdings"/>
            </a:endParaRPr>
          </a:p>
          <a:p>
            <a:pPr eaLnBrk="1" hangingPunct="1"/>
            <a:r>
              <a:rPr lang="en-US" dirty="0">
                <a:latin typeface="Arial" charset="0"/>
                <a:sym typeface="Wingdings"/>
              </a:rPr>
              <a:t>Why all this interest? At least 3 good motivations.</a:t>
            </a:r>
          </a:p>
          <a:p>
            <a:pPr eaLnBrk="1" hangingPunct="1"/>
            <a:endParaRPr lang="en-US" sz="2000" dirty="0">
              <a:latin typeface="Arial" charset="0"/>
              <a:sym typeface="Wingdings"/>
            </a:endParaRPr>
          </a:p>
        </p:txBody>
      </p:sp>
    </p:spTree>
    <p:extLst>
      <p:ext uri="{BB962C8B-B14F-4D97-AF65-F5344CB8AC3E}">
        <p14:creationId xmlns:p14="http://schemas.microsoft.com/office/powerpoint/2010/main" val="566324618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286000" y="1692264"/>
            <a:ext cx="5867400" cy="4937136"/>
          </a:xfrm>
          <a:prstGeom prst="rect">
            <a:avLst/>
          </a:prstGeom>
          <a:gradFill flip="none" rotWithShape="1">
            <a:gsLst>
              <a:gs pos="52000">
                <a:schemeClr val="tx1">
                  <a:lumMod val="0"/>
                </a:schemeClr>
              </a:gs>
              <a:gs pos="83000">
                <a:schemeClr val="bg1">
                  <a:lumMod val="34000"/>
                  <a:lumOff val="66000"/>
                </a:schemeClr>
              </a:gs>
            </a:gsLst>
            <a:lin ang="13500000" scaled="0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3074" name="Title 1"/>
          <p:cNvSpPr>
            <a:spLocks noGrp="1"/>
          </p:cNvSpPr>
          <p:nvPr>
            <p:ph type="title"/>
          </p:nvPr>
        </p:nvSpPr>
        <p:spPr>
          <a:xfrm>
            <a:off x="1" y="228986"/>
            <a:ext cx="12191998" cy="441325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  <a:latin typeface="Arial" charset="0"/>
              </a:rPr>
              <a:t>1. FIPS ARE ONE OF TWO BSM POSSIBILITIES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5F4E6C81-E638-4942-BF5C-7C1F1B1E5787}"/>
              </a:ext>
            </a:extLst>
          </p:cNvPr>
          <p:cNvGrpSpPr/>
          <p:nvPr/>
        </p:nvGrpSpPr>
        <p:grpSpPr>
          <a:xfrm>
            <a:off x="1295400" y="833736"/>
            <a:ext cx="6629400" cy="5871865"/>
            <a:chOff x="990600" y="833735"/>
            <a:chExt cx="6629400" cy="5871865"/>
          </a:xfrm>
        </p:grpSpPr>
        <p:sp>
          <p:nvSpPr>
            <p:cNvPr id="15" name="TextBox 14"/>
            <p:cNvSpPr txBox="1"/>
            <p:nvPr/>
          </p:nvSpPr>
          <p:spPr>
            <a:xfrm>
              <a:off x="4261607" y="833735"/>
              <a:ext cx="919993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solidFill>
                    <a:schemeClr val="bg1"/>
                  </a:solidFill>
                </a:rPr>
                <a:t>Mass</a:t>
              </a:r>
            </a:p>
          </p:txBody>
        </p:sp>
        <p:sp>
          <p:nvSpPr>
            <p:cNvPr id="18" name="TextBox 17"/>
            <p:cNvSpPr txBox="1"/>
            <p:nvPr/>
          </p:nvSpPr>
          <p:spPr>
            <a:xfrm rot="16200000">
              <a:off x="-214217" y="3643217"/>
              <a:ext cx="2871299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solidFill>
                    <a:schemeClr val="bg1"/>
                  </a:solidFill>
                </a:rPr>
                <a:t>Interaction Strength</a:t>
              </a:r>
            </a:p>
          </p:txBody>
        </p:sp>
        <p:cxnSp>
          <p:nvCxnSpPr>
            <p:cNvPr id="3" name="Straight Arrow Connector 2"/>
            <p:cNvCxnSpPr>
              <a:cxnSpLocks/>
            </p:cNvCxnSpPr>
            <p:nvPr/>
          </p:nvCxnSpPr>
          <p:spPr>
            <a:xfrm flipV="1">
              <a:off x="1981200" y="1676400"/>
              <a:ext cx="5638800" cy="26016"/>
            </a:xfrm>
            <a:prstGeom prst="straightConnector1">
              <a:avLst/>
            </a:prstGeom>
            <a:ln w="38100" cmpd="sng">
              <a:solidFill>
                <a:schemeClr val="bg1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Arrow Connector 11"/>
            <p:cNvCxnSpPr>
              <a:cxnSpLocks/>
            </p:cNvCxnSpPr>
            <p:nvPr/>
          </p:nvCxnSpPr>
          <p:spPr>
            <a:xfrm flipV="1">
              <a:off x="1980824" y="1692266"/>
              <a:ext cx="0" cy="5013334"/>
            </a:xfrm>
            <a:prstGeom prst="straightConnector1">
              <a:avLst/>
            </a:prstGeom>
            <a:ln w="38100" cmpd="sng">
              <a:solidFill>
                <a:schemeClr val="bg1"/>
              </a:solidFill>
              <a:headEnd type="arrow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TextBox 22"/>
            <p:cNvSpPr txBox="1"/>
            <p:nvPr/>
          </p:nvSpPr>
          <p:spPr>
            <a:xfrm>
              <a:off x="6351776" y="1295400"/>
              <a:ext cx="58242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err="1">
                  <a:solidFill>
                    <a:schemeClr val="bg1"/>
                  </a:solidFill>
                </a:rPr>
                <a:t>TeV</a:t>
              </a:r>
              <a:endParaRPr lang="en-US" dirty="0">
                <a:solidFill>
                  <a:schemeClr val="bg1"/>
                </a:solidFill>
              </a:endParaRP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2419896" y="1295400"/>
              <a:ext cx="65929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chemeClr val="bg1"/>
                  </a:solidFill>
                </a:rPr>
                <a:t>MeV</a:t>
              </a: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4392205" y="1295400"/>
              <a:ext cx="64655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err="1">
                  <a:solidFill>
                    <a:schemeClr val="bg1"/>
                  </a:solidFill>
                </a:rPr>
                <a:t>GeV</a:t>
              </a:r>
              <a:endParaRPr lang="en-US" dirty="0">
                <a:solidFill>
                  <a:schemeClr val="bg1"/>
                </a:solidFill>
              </a:endParaRP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1540393" y="1981200"/>
              <a:ext cx="31304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chemeClr val="bg1"/>
                  </a:solidFill>
                </a:rPr>
                <a:t>1</a:t>
              </a: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1407789" y="3657600"/>
              <a:ext cx="57825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chemeClr val="bg1"/>
                  </a:solidFill>
                </a:rPr>
                <a:t>10</a:t>
              </a:r>
              <a:r>
                <a:rPr lang="en-US" baseline="30000" dirty="0">
                  <a:solidFill>
                    <a:schemeClr val="bg1"/>
                  </a:solidFill>
                </a:rPr>
                <a:t>-3</a:t>
              </a: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1407789" y="5390647"/>
              <a:ext cx="57825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chemeClr val="bg1"/>
                  </a:solidFill>
                </a:rPr>
                <a:t>10</a:t>
              </a:r>
              <a:r>
                <a:rPr lang="en-US" baseline="30000" dirty="0">
                  <a:solidFill>
                    <a:schemeClr val="bg1"/>
                  </a:solidFill>
                </a:rPr>
                <a:t>-6</a:t>
              </a:r>
            </a:p>
          </p:txBody>
        </p:sp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1DEBA128-577F-5348-A2F6-E767F9D39C4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4414"/>
          <a:stretch/>
        </p:blipFill>
        <p:spPr>
          <a:xfrm>
            <a:off x="1003282" y="17134"/>
            <a:ext cx="4851436" cy="4402466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AA09995B-3F52-3C4C-A3E5-CF7222EBEFED}"/>
              </a:ext>
            </a:extLst>
          </p:cNvPr>
          <p:cNvSpPr txBox="1"/>
          <p:nvPr/>
        </p:nvSpPr>
        <p:spPr>
          <a:xfrm rot="3089523">
            <a:off x="1270872" y="252468"/>
            <a:ext cx="747319" cy="461665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en-US" sz="1200" dirty="0"/>
              <a:t> Particle</a:t>
            </a:r>
          </a:p>
          <a:p>
            <a:pPr algn="ctr"/>
            <a:r>
              <a:rPr lang="en-US" sz="1200" dirty="0" err="1"/>
              <a:t>Expts</a:t>
            </a:r>
            <a:endParaRPr lang="en-US" sz="1200" dirty="0"/>
          </a:p>
        </p:txBody>
      </p:sp>
      <p:sp>
        <p:nvSpPr>
          <p:cNvPr id="19" name="TextBox 18"/>
          <p:cNvSpPr txBox="1"/>
          <p:nvPr/>
        </p:nvSpPr>
        <p:spPr>
          <a:xfrm>
            <a:off x="2775522" y="2554070"/>
            <a:ext cx="133927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Already</a:t>
            </a:r>
          </a:p>
          <a:p>
            <a:pPr algn="ctr"/>
            <a:r>
              <a:rPr lang="en-US" dirty="0"/>
              <a:t>Discovered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2514600" y="4797155"/>
            <a:ext cx="207922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Weakly Interacting</a:t>
            </a:r>
          </a:p>
          <a:p>
            <a:pPr algn="ctr"/>
            <a:r>
              <a:rPr lang="en-US" dirty="0">
                <a:solidFill>
                  <a:schemeClr val="bg1"/>
                </a:solidFill>
              </a:rPr>
              <a:t>Light Particles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889785" y="2554070"/>
            <a:ext cx="217345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Strongly Interacting</a:t>
            </a:r>
          </a:p>
          <a:p>
            <a:pPr algn="ctr"/>
            <a:r>
              <a:rPr lang="en-US" dirty="0">
                <a:solidFill>
                  <a:schemeClr val="bg1"/>
                </a:solidFill>
              </a:rPr>
              <a:t>Heavy Particles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172445" y="4797155"/>
            <a:ext cx="160813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Impossible to </a:t>
            </a:r>
          </a:p>
          <a:p>
            <a:pPr algn="ctr"/>
            <a:r>
              <a:rPr lang="en-US" dirty="0">
                <a:solidFill>
                  <a:schemeClr val="bg1"/>
                </a:solidFill>
              </a:rPr>
              <a:t>Discover</a:t>
            </a:r>
          </a:p>
        </p:txBody>
      </p:sp>
      <p:grpSp>
        <p:nvGrpSpPr>
          <p:cNvPr id="46" name="Group 45">
            <a:extLst>
              <a:ext uri="{FF2B5EF4-FFF2-40B4-BE49-F238E27FC236}">
                <a16:creationId xmlns:a16="http://schemas.microsoft.com/office/drawing/2014/main" id="{1916D1F4-A433-8672-8B53-25AD5B85DE1E}"/>
              </a:ext>
            </a:extLst>
          </p:cNvPr>
          <p:cNvGrpSpPr/>
          <p:nvPr/>
        </p:nvGrpSpPr>
        <p:grpSpPr>
          <a:xfrm>
            <a:off x="2118901" y="1943772"/>
            <a:ext cx="4365916" cy="3025678"/>
            <a:chOff x="1814101" y="1943772"/>
            <a:chExt cx="4365916" cy="3025678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" name="TextBox 4">
                  <a:extLst>
                    <a:ext uri="{FF2B5EF4-FFF2-40B4-BE49-F238E27FC236}">
                      <a16:creationId xmlns:a16="http://schemas.microsoft.com/office/drawing/2014/main" id="{077D848D-F0C0-9F10-9424-760560C10C49}"/>
                    </a:ext>
                  </a:extLst>
                </p:cNvPr>
                <p:cNvSpPr txBox="1"/>
                <p:nvPr/>
              </p:nvSpPr>
              <p:spPr>
                <a:xfrm>
                  <a:off x="2576996" y="2203940"/>
                  <a:ext cx="182999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r>
                          <a:rPr lang="en-US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𝑒</m:t>
                        </m:r>
                      </m:oMath>
                    </m:oMathPara>
                  </a14:m>
                  <a:endParaRPr lang="en-US" dirty="0">
                    <a:solidFill>
                      <a:srgbClr val="0000FF"/>
                    </a:solidFill>
                  </a:endParaRPr>
                </a:p>
              </p:txBody>
            </p:sp>
          </mc:Choice>
          <mc:Fallback xmlns="">
            <p:sp>
              <p:nvSpPr>
                <p:cNvPr id="5" name="TextBox 4">
                  <a:extLst>
                    <a:ext uri="{FF2B5EF4-FFF2-40B4-BE49-F238E27FC236}">
                      <a16:creationId xmlns:a16="http://schemas.microsoft.com/office/drawing/2014/main" id="{077D848D-F0C0-9F10-9424-760560C10C4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576996" y="2203940"/>
                  <a:ext cx="182999" cy="276999"/>
                </a:xfrm>
                <a:prstGeom prst="rect">
                  <a:avLst/>
                </a:prstGeom>
                <a:blipFill>
                  <a:blip r:embed="rId5"/>
                  <a:stretch>
                    <a:fillRect l="-20000" r="-6667" b="-4348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" name="TextBox 5">
                  <a:extLst>
                    <a:ext uri="{FF2B5EF4-FFF2-40B4-BE49-F238E27FC236}">
                      <a16:creationId xmlns:a16="http://schemas.microsoft.com/office/drawing/2014/main" id="{85A00EF0-7987-6B35-667D-9457BA616EDE}"/>
                    </a:ext>
                  </a:extLst>
                </p:cNvPr>
                <p:cNvSpPr txBox="1"/>
                <p:nvPr/>
              </p:nvSpPr>
              <p:spPr>
                <a:xfrm>
                  <a:off x="3862334" y="1943772"/>
                  <a:ext cx="176266" cy="276999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r>
                          <a:rPr lang="en-US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𝑠</m:t>
                        </m:r>
                      </m:oMath>
                    </m:oMathPara>
                  </a14:m>
                  <a:endParaRPr lang="en-US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6" name="TextBox 5">
                  <a:extLst>
                    <a:ext uri="{FF2B5EF4-FFF2-40B4-BE49-F238E27FC236}">
                      <a16:creationId xmlns:a16="http://schemas.microsoft.com/office/drawing/2014/main" id="{85A00EF0-7987-6B35-667D-9457BA616ED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862334" y="1943772"/>
                  <a:ext cx="176266" cy="276999"/>
                </a:xfrm>
                <a:prstGeom prst="rect">
                  <a:avLst/>
                </a:prstGeom>
                <a:blipFill>
                  <a:blip r:embed="rId6"/>
                  <a:stretch>
                    <a:fillRect l="-20000" r="-6667" b="-4545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" name="TextBox 6">
                  <a:extLst>
                    <a:ext uri="{FF2B5EF4-FFF2-40B4-BE49-F238E27FC236}">
                      <a16:creationId xmlns:a16="http://schemas.microsoft.com/office/drawing/2014/main" id="{66FAACF9-4DA2-3CB9-684E-01A46E167361}"/>
                    </a:ext>
                  </a:extLst>
                </p:cNvPr>
                <p:cNvSpPr txBox="1"/>
                <p:nvPr/>
              </p:nvSpPr>
              <p:spPr>
                <a:xfrm>
                  <a:off x="4852934" y="1943772"/>
                  <a:ext cx="176266" cy="276999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r>
                          <a:rPr lang="en-US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𝑐</m:t>
                        </m:r>
                      </m:oMath>
                    </m:oMathPara>
                  </a14:m>
                  <a:endParaRPr lang="en-US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7" name="TextBox 6">
                  <a:extLst>
                    <a:ext uri="{FF2B5EF4-FFF2-40B4-BE49-F238E27FC236}">
                      <a16:creationId xmlns:a16="http://schemas.microsoft.com/office/drawing/2014/main" id="{66FAACF9-4DA2-3CB9-684E-01A46E16736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852934" y="1943772"/>
                  <a:ext cx="176266" cy="276999"/>
                </a:xfrm>
                <a:prstGeom prst="rect">
                  <a:avLst/>
                </a:prstGeom>
                <a:blipFill>
                  <a:blip r:embed="rId7"/>
                  <a:stretch>
                    <a:fillRect l="-21429" r="-14286" b="-4545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" name="TextBox 8">
                  <a:extLst>
                    <a:ext uri="{FF2B5EF4-FFF2-40B4-BE49-F238E27FC236}">
                      <a16:creationId xmlns:a16="http://schemas.microsoft.com/office/drawing/2014/main" id="{0DE081A0-79BD-B0A6-0E1C-3B7695CE942B}"/>
                    </a:ext>
                  </a:extLst>
                </p:cNvPr>
                <p:cNvSpPr txBox="1"/>
                <p:nvPr/>
              </p:nvSpPr>
              <p:spPr>
                <a:xfrm>
                  <a:off x="2795534" y="1943772"/>
                  <a:ext cx="176266" cy="276999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r>
                          <a:rPr lang="en-US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𝑢</m:t>
                        </m:r>
                      </m:oMath>
                    </m:oMathPara>
                  </a14:m>
                  <a:endParaRPr lang="en-US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9" name="TextBox 8">
                  <a:extLst>
                    <a:ext uri="{FF2B5EF4-FFF2-40B4-BE49-F238E27FC236}">
                      <a16:creationId xmlns:a16="http://schemas.microsoft.com/office/drawing/2014/main" id="{0DE081A0-79BD-B0A6-0E1C-3B7695CE942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795534" y="1943772"/>
                  <a:ext cx="176266" cy="276999"/>
                </a:xfrm>
                <a:prstGeom prst="rect">
                  <a:avLst/>
                </a:prstGeom>
                <a:blipFill>
                  <a:blip r:embed="rId8"/>
                  <a:stretch>
                    <a:fillRect l="-26667" r="-13333" b="-4545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" name="TextBox 10">
                  <a:extLst>
                    <a:ext uri="{FF2B5EF4-FFF2-40B4-BE49-F238E27FC236}">
                      <a16:creationId xmlns:a16="http://schemas.microsoft.com/office/drawing/2014/main" id="{FB74C5AC-2EED-C3E4-3DE9-7AF05FFDB04E}"/>
                    </a:ext>
                  </a:extLst>
                </p:cNvPr>
                <p:cNvSpPr txBox="1"/>
                <p:nvPr/>
              </p:nvSpPr>
              <p:spPr>
                <a:xfrm>
                  <a:off x="2947934" y="1943772"/>
                  <a:ext cx="176266" cy="276999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r>
                          <a:rPr lang="en-US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𝑑</m:t>
                        </m:r>
                      </m:oMath>
                    </m:oMathPara>
                  </a14:m>
                  <a:endParaRPr lang="en-US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11" name="TextBox 10">
                  <a:extLst>
                    <a:ext uri="{FF2B5EF4-FFF2-40B4-BE49-F238E27FC236}">
                      <a16:creationId xmlns:a16="http://schemas.microsoft.com/office/drawing/2014/main" id="{FB74C5AC-2EED-C3E4-3DE9-7AF05FFDB04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947934" y="1943772"/>
                  <a:ext cx="176266" cy="276999"/>
                </a:xfrm>
                <a:prstGeom prst="rect">
                  <a:avLst/>
                </a:prstGeom>
                <a:blipFill>
                  <a:blip r:embed="rId9"/>
                  <a:stretch>
                    <a:fillRect l="-33333" r="-26667" b="-13636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" name="TextBox 13">
                  <a:extLst>
                    <a:ext uri="{FF2B5EF4-FFF2-40B4-BE49-F238E27FC236}">
                      <a16:creationId xmlns:a16="http://schemas.microsoft.com/office/drawing/2014/main" id="{FEA807F8-0F07-1D99-D4EF-CE5ED6D017BB}"/>
                    </a:ext>
                  </a:extLst>
                </p:cNvPr>
                <p:cNvSpPr txBox="1"/>
                <p:nvPr/>
              </p:nvSpPr>
              <p:spPr>
                <a:xfrm>
                  <a:off x="5157734" y="1943772"/>
                  <a:ext cx="176266" cy="276999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r>
                          <a:rPr lang="en-US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𝑏</m:t>
                        </m:r>
                      </m:oMath>
                    </m:oMathPara>
                  </a14:m>
                  <a:endParaRPr lang="en-US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14" name="TextBox 13">
                  <a:extLst>
                    <a:ext uri="{FF2B5EF4-FFF2-40B4-BE49-F238E27FC236}">
                      <a16:creationId xmlns:a16="http://schemas.microsoft.com/office/drawing/2014/main" id="{FEA807F8-0F07-1D99-D4EF-CE5ED6D017B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157734" y="1943772"/>
                  <a:ext cx="176266" cy="276999"/>
                </a:xfrm>
                <a:prstGeom prst="rect">
                  <a:avLst/>
                </a:prstGeom>
                <a:blipFill>
                  <a:blip r:embed="rId10"/>
                  <a:stretch>
                    <a:fillRect l="-33333" r="-26667" b="-13636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6" name="TextBox 15">
                  <a:extLst>
                    <a:ext uri="{FF2B5EF4-FFF2-40B4-BE49-F238E27FC236}">
                      <a16:creationId xmlns:a16="http://schemas.microsoft.com/office/drawing/2014/main" id="{26E3C33A-EF65-8DCC-6C3E-44FA4264F673}"/>
                    </a:ext>
                  </a:extLst>
                </p:cNvPr>
                <p:cNvSpPr txBox="1"/>
                <p:nvPr/>
              </p:nvSpPr>
              <p:spPr>
                <a:xfrm>
                  <a:off x="6003751" y="1943772"/>
                  <a:ext cx="176266" cy="276999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r>
                          <a:rPr lang="en-US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oMath>
                    </m:oMathPara>
                  </a14:m>
                  <a:endParaRPr lang="en-US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16" name="TextBox 15">
                  <a:extLst>
                    <a:ext uri="{FF2B5EF4-FFF2-40B4-BE49-F238E27FC236}">
                      <a16:creationId xmlns:a16="http://schemas.microsoft.com/office/drawing/2014/main" id="{26E3C33A-EF65-8DCC-6C3E-44FA4264F67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003751" y="1943772"/>
                  <a:ext cx="176266" cy="276999"/>
                </a:xfrm>
                <a:prstGeom prst="rect">
                  <a:avLst/>
                </a:prstGeom>
                <a:blipFill>
                  <a:blip r:embed="rId11"/>
                  <a:stretch>
                    <a:fillRect l="-20000" r="-13333" b="-9091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4" name="TextBox 23">
                  <a:extLst>
                    <a:ext uri="{FF2B5EF4-FFF2-40B4-BE49-F238E27FC236}">
                      <a16:creationId xmlns:a16="http://schemas.microsoft.com/office/drawing/2014/main" id="{1A43E74B-5D1B-B459-374C-E83DE3AD651D}"/>
                    </a:ext>
                  </a:extLst>
                </p:cNvPr>
                <p:cNvSpPr txBox="1"/>
                <p:nvPr/>
              </p:nvSpPr>
              <p:spPr>
                <a:xfrm>
                  <a:off x="5919734" y="2224538"/>
                  <a:ext cx="176266" cy="276999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r>
                          <a:rPr lang="en-US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ℎ</m:t>
                        </m:r>
                      </m:oMath>
                    </m:oMathPara>
                  </a14:m>
                  <a:endParaRPr lang="en-US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24" name="TextBox 23">
                  <a:extLst>
                    <a:ext uri="{FF2B5EF4-FFF2-40B4-BE49-F238E27FC236}">
                      <a16:creationId xmlns:a16="http://schemas.microsoft.com/office/drawing/2014/main" id="{1A43E74B-5D1B-B459-374C-E83DE3AD651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919734" y="2224538"/>
                  <a:ext cx="176266" cy="276999"/>
                </a:xfrm>
                <a:prstGeom prst="rect">
                  <a:avLst/>
                </a:prstGeom>
                <a:blipFill>
                  <a:blip r:embed="rId12"/>
                  <a:stretch>
                    <a:fillRect l="-33333" r="-26667" b="-13636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0" name="TextBox 29">
                  <a:extLst>
                    <a:ext uri="{FF2B5EF4-FFF2-40B4-BE49-F238E27FC236}">
                      <a16:creationId xmlns:a16="http://schemas.microsoft.com/office/drawing/2014/main" id="{CE224529-7B45-4289-82BE-64E14B85D88C}"/>
                    </a:ext>
                  </a:extLst>
                </p:cNvPr>
                <p:cNvSpPr txBox="1"/>
                <p:nvPr/>
              </p:nvSpPr>
              <p:spPr>
                <a:xfrm>
                  <a:off x="3812820" y="2203939"/>
                  <a:ext cx="176266" cy="276999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r>
                          <a:rPr lang="en-US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𝜇</m:t>
                        </m:r>
                      </m:oMath>
                    </m:oMathPara>
                  </a14:m>
                  <a:endParaRPr lang="en-US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30" name="TextBox 29">
                  <a:extLst>
                    <a:ext uri="{FF2B5EF4-FFF2-40B4-BE49-F238E27FC236}">
                      <a16:creationId xmlns:a16="http://schemas.microsoft.com/office/drawing/2014/main" id="{CE224529-7B45-4289-82BE-64E14B85D88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812820" y="2203939"/>
                  <a:ext cx="176266" cy="276999"/>
                </a:xfrm>
                <a:prstGeom prst="rect">
                  <a:avLst/>
                </a:prstGeom>
                <a:blipFill>
                  <a:blip r:embed="rId13"/>
                  <a:stretch>
                    <a:fillRect l="-35714" r="-35714" b="-2608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1" name="TextBox 30">
                  <a:extLst>
                    <a:ext uri="{FF2B5EF4-FFF2-40B4-BE49-F238E27FC236}">
                      <a16:creationId xmlns:a16="http://schemas.microsoft.com/office/drawing/2014/main" id="{FE334358-D101-F0E9-89F2-435D5A89FA2E}"/>
                    </a:ext>
                  </a:extLst>
                </p:cNvPr>
                <p:cNvSpPr txBox="1"/>
                <p:nvPr/>
              </p:nvSpPr>
              <p:spPr>
                <a:xfrm>
                  <a:off x="4876800" y="2203938"/>
                  <a:ext cx="176266" cy="276999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r>
                          <a:rPr lang="en-US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𝜏</m:t>
                        </m:r>
                      </m:oMath>
                    </m:oMathPara>
                  </a14:m>
                  <a:endParaRPr lang="en-US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31" name="TextBox 30">
                  <a:extLst>
                    <a:ext uri="{FF2B5EF4-FFF2-40B4-BE49-F238E27FC236}">
                      <a16:creationId xmlns:a16="http://schemas.microsoft.com/office/drawing/2014/main" id="{FE334358-D101-F0E9-89F2-435D5A89FA2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876800" y="2203938"/>
                  <a:ext cx="176266" cy="276999"/>
                </a:xfrm>
                <a:prstGeom prst="rect">
                  <a:avLst/>
                </a:prstGeom>
                <a:blipFill>
                  <a:blip r:embed="rId14"/>
                  <a:stretch>
                    <a:fillRect l="-14286" r="-7143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2" name="TextBox 31">
                  <a:extLst>
                    <a:ext uri="{FF2B5EF4-FFF2-40B4-BE49-F238E27FC236}">
                      <a16:creationId xmlns:a16="http://schemas.microsoft.com/office/drawing/2014/main" id="{54C1D59C-151B-DDA5-F968-A40280F854A4}"/>
                    </a:ext>
                  </a:extLst>
                </p:cNvPr>
                <p:cNvSpPr txBox="1"/>
                <p:nvPr/>
              </p:nvSpPr>
              <p:spPr>
                <a:xfrm>
                  <a:off x="2262134" y="2203941"/>
                  <a:ext cx="176266" cy="276999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r>
                          <a:rPr lang="en-US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𝛾</m:t>
                        </m:r>
                      </m:oMath>
                    </m:oMathPara>
                  </a14:m>
                  <a:endParaRPr lang="en-US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32" name="TextBox 31">
                  <a:extLst>
                    <a:ext uri="{FF2B5EF4-FFF2-40B4-BE49-F238E27FC236}">
                      <a16:creationId xmlns:a16="http://schemas.microsoft.com/office/drawing/2014/main" id="{54C1D59C-151B-DDA5-F968-A40280F854A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262134" y="2203941"/>
                  <a:ext cx="176266" cy="276999"/>
                </a:xfrm>
                <a:prstGeom prst="rect">
                  <a:avLst/>
                </a:prstGeom>
                <a:blipFill>
                  <a:blip r:embed="rId15"/>
                  <a:stretch>
                    <a:fillRect l="-35714" r="-35714" b="-30435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3" name="TextBox 32">
                  <a:extLst>
                    <a:ext uri="{FF2B5EF4-FFF2-40B4-BE49-F238E27FC236}">
                      <a16:creationId xmlns:a16="http://schemas.microsoft.com/office/drawing/2014/main" id="{CB7C414B-B47A-0234-E802-35333513F2A2}"/>
                    </a:ext>
                  </a:extLst>
                </p:cNvPr>
                <p:cNvSpPr txBox="1"/>
                <p:nvPr/>
              </p:nvSpPr>
              <p:spPr>
                <a:xfrm>
                  <a:off x="2261041" y="1943772"/>
                  <a:ext cx="176266" cy="276999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r>
                          <a:rPr lang="en-US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𝑔</m:t>
                        </m:r>
                      </m:oMath>
                    </m:oMathPara>
                  </a14:m>
                  <a:endParaRPr lang="en-US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33" name="TextBox 32">
                  <a:extLst>
                    <a:ext uri="{FF2B5EF4-FFF2-40B4-BE49-F238E27FC236}">
                      <a16:creationId xmlns:a16="http://schemas.microsoft.com/office/drawing/2014/main" id="{CB7C414B-B47A-0234-E802-35333513F2A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261041" y="1943772"/>
                  <a:ext cx="176266" cy="276999"/>
                </a:xfrm>
                <a:prstGeom prst="rect">
                  <a:avLst/>
                </a:prstGeom>
                <a:blipFill>
                  <a:blip r:embed="rId16"/>
                  <a:stretch>
                    <a:fillRect l="-42857" r="-42857" b="-31818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4" name="TextBox 33">
                  <a:extLst>
                    <a:ext uri="{FF2B5EF4-FFF2-40B4-BE49-F238E27FC236}">
                      <a16:creationId xmlns:a16="http://schemas.microsoft.com/office/drawing/2014/main" id="{6D1915D0-50E0-10A6-09BF-03BFFB2B9BF1}"/>
                    </a:ext>
                  </a:extLst>
                </p:cNvPr>
                <p:cNvSpPr txBox="1"/>
                <p:nvPr/>
              </p:nvSpPr>
              <p:spPr>
                <a:xfrm>
                  <a:off x="5722578" y="2224537"/>
                  <a:ext cx="176266" cy="276999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r>
                          <a:rPr lang="en-US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𝑍</m:t>
                        </m:r>
                      </m:oMath>
                    </m:oMathPara>
                  </a14:m>
                  <a:endParaRPr lang="en-US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34" name="TextBox 33">
                  <a:extLst>
                    <a:ext uri="{FF2B5EF4-FFF2-40B4-BE49-F238E27FC236}">
                      <a16:creationId xmlns:a16="http://schemas.microsoft.com/office/drawing/2014/main" id="{6D1915D0-50E0-10A6-09BF-03BFFB2B9BF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722578" y="2224537"/>
                  <a:ext cx="176266" cy="276999"/>
                </a:xfrm>
                <a:prstGeom prst="rect">
                  <a:avLst/>
                </a:prstGeom>
                <a:blipFill>
                  <a:blip r:embed="rId17"/>
                  <a:stretch>
                    <a:fillRect l="-33333" r="-26667" b="-13636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5" name="TextBox 34">
                  <a:extLst>
                    <a:ext uri="{FF2B5EF4-FFF2-40B4-BE49-F238E27FC236}">
                      <a16:creationId xmlns:a16="http://schemas.microsoft.com/office/drawing/2014/main" id="{A3ACCCC3-83DC-BABA-7075-5DA6FB816B49}"/>
                    </a:ext>
                  </a:extLst>
                </p:cNvPr>
                <p:cNvSpPr txBox="1"/>
                <p:nvPr/>
              </p:nvSpPr>
              <p:spPr>
                <a:xfrm>
                  <a:off x="5486400" y="2237601"/>
                  <a:ext cx="176266" cy="276999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r>
                          <a:rPr lang="en-US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𝑊</m:t>
                        </m:r>
                      </m:oMath>
                    </m:oMathPara>
                  </a14:m>
                  <a:endParaRPr lang="en-US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35" name="TextBox 34">
                  <a:extLst>
                    <a:ext uri="{FF2B5EF4-FFF2-40B4-BE49-F238E27FC236}">
                      <a16:creationId xmlns:a16="http://schemas.microsoft.com/office/drawing/2014/main" id="{A3ACCCC3-83DC-BABA-7075-5DA6FB816B4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486400" y="2237601"/>
                  <a:ext cx="176266" cy="276999"/>
                </a:xfrm>
                <a:prstGeom prst="rect">
                  <a:avLst/>
                </a:prstGeom>
                <a:blipFill>
                  <a:blip r:embed="rId18"/>
                  <a:stretch>
                    <a:fillRect l="-50000" r="-71429" b="-8696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6" name="TextBox 35">
                  <a:extLst>
                    <a:ext uri="{FF2B5EF4-FFF2-40B4-BE49-F238E27FC236}">
                      <a16:creationId xmlns:a16="http://schemas.microsoft.com/office/drawing/2014/main" id="{03778C26-030D-D899-C6D0-534D235FC1C7}"/>
                    </a:ext>
                  </a:extLst>
                </p:cNvPr>
                <p:cNvSpPr txBox="1"/>
                <p:nvPr/>
              </p:nvSpPr>
              <p:spPr>
                <a:xfrm>
                  <a:off x="2436328" y="4501287"/>
                  <a:ext cx="176266" cy="299313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sSub>
                          <m:sSubPr>
                            <m:ctrlPr>
                              <a:rPr lang="en-US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𝜈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𝜇</m:t>
                            </m:r>
                          </m:sub>
                        </m:sSub>
                      </m:oMath>
                    </m:oMathPara>
                  </a14:m>
                  <a:endParaRPr lang="en-US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36" name="TextBox 35">
                  <a:extLst>
                    <a:ext uri="{FF2B5EF4-FFF2-40B4-BE49-F238E27FC236}">
                      <a16:creationId xmlns:a16="http://schemas.microsoft.com/office/drawing/2014/main" id="{03778C26-030D-D899-C6D0-534D235FC1C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436328" y="4501287"/>
                  <a:ext cx="176266" cy="299313"/>
                </a:xfrm>
                <a:prstGeom prst="rect">
                  <a:avLst/>
                </a:prstGeom>
                <a:blipFill>
                  <a:blip r:embed="rId19"/>
                  <a:stretch>
                    <a:fillRect l="-35714" r="-50000" b="-2000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9" name="TextBox 38">
                  <a:extLst>
                    <a:ext uri="{FF2B5EF4-FFF2-40B4-BE49-F238E27FC236}">
                      <a16:creationId xmlns:a16="http://schemas.microsoft.com/office/drawing/2014/main" id="{C2BBE9E1-8AA3-A825-49C3-4071724C30E1}"/>
                    </a:ext>
                  </a:extLst>
                </p:cNvPr>
                <p:cNvSpPr txBox="1"/>
                <p:nvPr/>
              </p:nvSpPr>
              <p:spPr>
                <a:xfrm>
                  <a:off x="2719334" y="4501287"/>
                  <a:ext cx="176266" cy="276999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sSub>
                          <m:sSubPr>
                            <m:ctrlPr>
                              <a:rPr lang="en-US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𝜈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𝜏</m:t>
                            </m:r>
                          </m:sub>
                        </m:sSub>
                      </m:oMath>
                    </m:oMathPara>
                  </a14:m>
                  <a:endParaRPr lang="en-US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39" name="TextBox 38">
                  <a:extLst>
                    <a:ext uri="{FF2B5EF4-FFF2-40B4-BE49-F238E27FC236}">
                      <a16:creationId xmlns:a16="http://schemas.microsoft.com/office/drawing/2014/main" id="{C2BBE9E1-8AA3-A825-49C3-4071724C30E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719334" y="4501287"/>
                  <a:ext cx="176266" cy="276999"/>
                </a:xfrm>
                <a:prstGeom prst="rect">
                  <a:avLst/>
                </a:prstGeom>
                <a:blipFill>
                  <a:blip r:embed="rId20"/>
                  <a:stretch>
                    <a:fillRect l="-33333" r="-26667" b="-13043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0" name="TextBox 39">
                  <a:extLst>
                    <a:ext uri="{FF2B5EF4-FFF2-40B4-BE49-F238E27FC236}">
                      <a16:creationId xmlns:a16="http://schemas.microsoft.com/office/drawing/2014/main" id="{B80C0173-6776-7FF7-0938-925563513A92}"/>
                    </a:ext>
                  </a:extLst>
                </p:cNvPr>
                <p:cNvSpPr txBox="1"/>
                <p:nvPr/>
              </p:nvSpPr>
              <p:spPr>
                <a:xfrm>
                  <a:off x="2167259" y="4501287"/>
                  <a:ext cx="176266" cy="276999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sSub>
                          <m:sSubPr>
                            <m:ctrlPr>
                              <a:rPr lang="en-US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𝜈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𝑒</m:t>
                            </m:r>
                          </m:sub>
                        </m:sSub>
                      </m:oMath>
                    </m:oMathPara>
                  </a14:m>
                  <a:endParaRPr lang="en-US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40" name="TextBox 39">
                  <a:extLst>
                    <a:ext uri="{FF2B5EF4-FFF2-40B4-BE49-F238E27FC236}">
                      <a16:creationId xmlns:a16="http://schemas.microsoft.com/office/drawing/2014/main" id="{B80C0173-6776-7FF7-0938-925563513A9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167259" y="4501287"/>
                  <a:ext cx="176266" cy="276999"/>
                </a:xfrm>
                <a:prstGeom prst="rect">
                  <a:avLst/>
                </a:prstGeom>
                <a:blipFill>
                  <a:blip r:embed="rId21"/>
                  <a:stretch>
                    <a:fillRect l="-26667" r="-33333" b="-13043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1" name="TextBox 40">
                  <a:extLst>
                    <a:ext uri="{FF2B5EF4-FFF2-40B4-BE49-F238E27FC236}">
                      <a16:creationId xmlns:a16="http://schemas.microsoft.com/office/drawing/2014/main" id="{310C2B31-4138-FC89-3B6D-872DFC37457B}"/>
                    </a:ext>
                  </a:extLst>
                </p:cNvPr>
                <p:cNvSpPr txBox="1"/>
                <p:nvPr/>
              </p:nvSpPr>
              <p:spPr>
                <a:xfrm>
                  <a:off x="2022106" y="1943772"/>
                  <a:ext cx="258083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r>
                          <a:rPr lang="en-US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←</m:t>
                        </m:r>
                      </m:oMath>
                    </m:oMathPara>
                  </a14:m>
                  <a:endParaRPr lang="en-US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41" name="TextBox 40">
                  <a:extLst>
                    <a:ext uri="{FF2B5EF4-FFF2-40B4-BE49-F238E27FC236}">
                      <a16:creationId xmlns:a16="http://schemas.microsoft.com/office/drawing/2014/main" id="{310C2B31-4138-FC89-3B6D-872DFC37457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022106" y="1943772"/>
                  <a:ext cx="258083" cy="276999"/>
                </a:xfrm>
                <a:prstGeom prst="rect">
                  <a:avLst/>
                </a:prstGeom>
                <a:blipFill>
                  <a:blip r:embed="rId22"/>
                  <a:stretch>
                    <a:fillRect l="-14286" r="-9524" b="-4545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2" name="TextBox 41">
                  <a:extLst>
                    <a:ext uri="{FF2B5EF4-FFF2-40B4-BE49-F238E27FC236}">
                      <a16:creationId xmlns:a16="http://schemas.microsoft.com/office/drawing/2014/main" id="{B6760860-78F1-29F7-CD77-C0B1A0C8FF1E}"/>
                    </a:ext>
                  </a:extLst>
                </p:cNvPr>
                <p:cNvSpPr txBox="1"/>
                <p:nvPr/>
              </p:nvSpPr>
              <p:spPr>
                <a:xfrm>
                  <a:off x="2022106" y="2222809"/>
                  <a:ext cx="258083" cy="276999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r>
                          <a:rPr lang="en-US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←</m:t>
                        </m:r>
                      </m:oMath>
                    </m:oMathPara>
                  </a14:m>
                  <a:endParaRPr lang="en-US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42" name="TextBox 41">
                  <a:extLst>
                    <a:ext uri="{FF2B5EF4-FFF2-40B4-BE49-F238E27FC236}">
                      <a16:creationId xmlns:a16="http://schemas.microsoft.com/office/drawing/2014/main" id="{B6760860-78F1-29F7-CD77-C0B1A0C8FF1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022106" y="2222809"/>
                  <a:ext cx="258083" cy="276999"/>
                </a:xfrm>
                <a:prstGeom prst="rect">
                  <a:avLst/>
                </a:prstGeom>
                <a:blipFill>
                  <a:blip r:embed="rId22"/>
                  <a:stretch>
                    <a:fillRect l="-14286" r="-9524" b="-4545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3" name="TextBox 42">
                  <a:extLst>
                    <a:ext uri="{FF2B5EF4-FFF2-40B4-BE49-F238E27FC236}">
                      <a16:creationId xmlns:a16="http://schemas.microsoft.com/office/drawing/2014/main" id="{DAD8CF09-2B02-5A8E-3E4C-FAF0183C69EA}"/>
                    </a:ext>
                  </a:extLst>
                </p:cNvPr>
                <p:cNvSpPr txBox="1"/>
                <p:nvPr/>
              </p:nvSpPr>
              <p:spPr>
                <a:xfrm rot="19167046">
                  <a:off x="1814101" y="4692451"/>
                  <a:ext cx="520568" cy="276999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r>
                          <a:rPr lang="en-US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←</m:t>
                        </m:r>
                      </m:oMath>
                    </m:oMathPara>
                  </a14:m>
                  <a:endParaRPr lang="en-US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43" name="TextBox 42">
                  <a:extLst>
                    <a:ext uri="{FF2B5EF4-FFF2-40B4-BE49-F238E27FC236}">
                      <a16:creationId xmlns:a16="http://schemas.microsoft.com/office/drawing/2014/main" id="{DAD8CF09-2B02-5A8E-3E4C-FAF0183C69E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 rot="19167046">
                  <a:off x="1814101" y="4692451"/>
                  <a:ext cx="520568" cy="276999"/>
                </a:xfrm>
                <a:prstGeom prst="rect">
                  <a:avLst/>
                </a:prstGeom>
                <a:blipFill>
                  <a:blip r:embed="rId2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4" name="TextBox 43">
                  <a:extLst>
                    <a:ext uri="{FF2B5EF4-FFF2-40B4-BE49-F238E27FC236}">
                      <a16:creationId xmlns:a16="http://schemas.microsoft.com/office/drawing/2014/main" id="{8F1EDB38-F19E-FB96-D7F0-1075C085F4F0}"/>
                    </a:ext>
                  </a:extLst>
                </p:cNvPr>
                <p:cNvSpPr txBox="1"/>
                <p:nvPr/>
              </p:nvSpPr>
              <p:spPr>
                <a:xfrm>
                  <a:off x="4495800" y="1943772"/>
                  <a:ext cx="176266" cy="276999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r>
                          <a:rPr lang="en-US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𝑝</m:t>
                        </m:r>
                      </m:oMath>
                    </m:oMathPara>
                  </a14:m>
                  <a:endParaRPr lang="en-US" dirty="0">
                    <a:solidFill>
                      <a:srgbClr val="0000FF"/>
                    </a:solidFill>
                  </a:endParaRPr>
                </a:p>
              </p:txBody>
            </p:sp>
          </mc:Choice>
          <mc:Fallback xmlns="">
            <p:sp>
              <p:nvSpPr>
                <p:cNvPr id="44" name="TextBox 43">
                  <a:extLst>
                    <a:ext uri="{FF2B5EF4-FFF2-40B4-BE49-F238E27FC236}">
                      <a16:creationId xmlns:a16="http://schemas.microsoft.com/office/drawing/2014/main" id="{8F1EDB38-F19E-FB96-D7F0-1075C085F4F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495800" y="1943772"/>
                  <a:ext cx="176266" cy="276999"/>
                </a:xfrm>
                <a:prstGeom prst="rect">
                  <a:avLst/>
                </a:prstGeom>
                <a:blipFill>
                  <a:blip r:embed="rId24"/>
                  <a:stretch>
                    <a:fillRect l="-42857" r="-35714" b="-31818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5" name="TextBox 44">
                  <a:extLst>
                    <a:ext uri="{FF2B5EF4-FFF2-40B4-BE49-F238E27FC236}">
                      <a16:creationId xmlns:a16="http://schemas.microsoft.com/office/drawing/2014/main" id="{80A9C86D-B8F4-7D2C-61D7-FE5BA1540A14}"/>
                    </a:ext>
                  </a:extLst>
                </p:cNvPr>
                <p:cNvSpPr txBox="1"/>
                <p:nvPr/>
              </p:nvSpPr>
              <p:spPr>
                <a:xfrm>
                  <a:off x="4644834" y="1943772"/>
                  <a:ext cx="176266" cy="276999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r>
                          <a:rPr lang="en-US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oMath>
                    </m:oMathPara>
                  </a14:m>
                  <a:endParaRPr lang="en-US" dirty="0">
                    <a:solidFill>
                      <a:srgbClr val="0000FF"/>
                    </a:solidFill>
                  </a:endParaRPr>
                </a:p>
              </p:txBody>
            </p:sp>
          </mc:Choice>
          <mc:Fallback xmlns="">
            <p:sp>
              <p:nvSpPr>
                <p:cNvPr id="45" name="TextBox 44">
                  <a:extLst>
                    <a:ext uri="{FF2B5EF4-FFF2-40B4-BE49-F238E27FC236}">
                      <a16:creationId xmlns:a16="http://schemas.microsoft.com/office/drawing/2014/main" id="{80A9C86D-B8F4-7D2C-61D7-FE5BA1540A1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644834" y="1943772"/>
                  <a:ext cx="176266" cy="276999"/>
                </a:xfrm>
                <a:prstGeom prst="rect">
                  <a:avLst/>
                </a:prstGeom>
                <a:blipFill>
                  <a:blip r:embed="rId25"/>
                  <a:stretch>
                    <a:fillRect l="-20000" r="-20000" b="-4545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29CFE98B-AA3D-2865-CFA7-D4EA598199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95658" y="1664733"/>
            <a:ext cx="2634252" cy="4350434"/>
          </a:xfrm>
        </p:spPr>
        <p:txBody>
          <a:bodyPr/>
          <a:lstStyle/>
          <a:p>
            <a:pPr eaLnBrk="1" hangingPunct="1"/>
            <a:r>
              <a:rPr lang="en-US" sz="2000" dirty="0">
                <a:solidFill>
                  <a:schemeClr val="bg1"/>
                </a:solidFill>
                <a:latin typeface="Arial" charset="0"/>
                <a:sym typeface="Wingdings"/>
              </a:rPr>
              <a:t>For BSM particle discovery, FIPs are 1 of only 2 broad possibilities.</a:t>
            </a:r>
          </a:p>
          <a:p>
            <a:pPr eaLnBrk="1" hangingPunct="1"/>
            <a:endParaRPr lang="en-US" sz="2000" dirty="0">
              <a:solidFill>
                <a:schemeClr val="bg1"/>
              </a:solidFill>
              <a:latin typeface="Arial" charset="0"/>
              <a:sym typeface="Wingdings"/>
            </a:endParaRPr>
          </a:p>
          <a:p>
            <a:pPr eaLnBrk="1" hangingPunct="1"/>
            <a:r>
              <a:rPr lang="en-US" sz="2000" dirty="0">
                <a:solidFill>
                  <a:schemeClr val="bg1"/>
                </a:solidFill>
                <a:latin typeface="Arial" charset="0"/>
                <a:sym typeface="Wingdings"/>
              </a:rPr>
              <a:t>FIPs can be discovered at an enormous variety of experiments and facilities, and they challenge us to use them to their full potential.</a:t>
            </a:r>
          </a:p>
          <a:p>
            <a:pPr eaLnBrk="1" hangingPunct="1"/>
            <a:endParaRPr lang="en-US" sz="2000" dirty="0">
              <a:solidFill>
                <a:schemeClr val="bg1"/>
              </a:solidFill>
              <a:latin typeface="Arial" charset="0"/>
              <a:sym typeface="Wingding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9DA7BFA-AE59-1469-5794-D767B8E0ECB8}"/>
              </a:ext>
            </a:extLst>
          </p:cNvPr>
          <p:cNvSpPr txBox="1"/>
          <p:nvPr/>
        </p:nvSpPr>
        <p:spPr>
          <a:xfrm>
            <a:off x="3201141" y="4507040"/>
            <a:ext cx="6591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FIPs</a:t>
            </a:r>
          </a:p>
        </p:txBody>
      </p:sp>
    </p:spTree>
    <p:extLst>
      <p:ext uri="{BB962C8B-B14F-4D97-AF65-F5344CB8AC3E}">
        <p14:creationId xmlns:p14="http://schemas.microsoft.com/office/powerpoint/2010/main" val="39209421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EDEB2FD5-52B5-A2B0-069B-A9F2C6C83BAC}"/>
              </a:ext>
            </a:extLst>
          </p:cNvPr>
          <p:cNvSpPr/>
          <p:nvPr/>
        </p:nvSpPr>
        <p:spPr>
          <a:xfrm>
            <a:off x="2184075" y="1692264"/>
            <a:ext cx="5867400" cy="4937136"/>
          </a:xfrm>
          <a:prstGeom prst="rect">
            <a:avLst/>
          </a:prstGeom>
          <a:gradFill flip="none" rotWithShape="1">
            <a:gsLst>
              <a:gs pos="52000">
                <a:schemeClr val="tx1">
                  <a:lumMod val="0"/>
                </a:schemeClr>
              </a:gs>
              <a:gs pos="83000">
                <a:schemeClr val="bg1">
                  <a:lumMod val="34000"/>
                  <a:lumOff val="66000"/>
                </a:schemeClr>
              </a:gs>
            </a:gsLst>
            <a:lin ang="13500000" scaled="0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074" name="Title 1"/>
          <p:cNvSpPr>
            <a:spLocks noGrp="1"/>
          </p:cNvSpPr>
          <p:nvPr>
            <p:ph type="title"/>
          </p:nvPr>
        </p:nvSpPr>
        <p:spPr>
          <a:xfrm>
            <a:off x="1556912" y="200067"/>
            <a:ext cx="9144000" cy="441325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  <a:latin typeface="Arial" charset="0"/>
              </a:rPr>
              <a:t>2. FIPS ARE MOTIVATED BY DARK MATTER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5F4E6C81-E638-4942-BF5C-7C1F1B1E5787}"/>
              </a:ext>
            </a:extLst>
          </p:cNvPr>
          <p:cNvGrpSpPr/>
          <p:nvPr/>
        </p:nvGrpSpPr>
        <p:grpSpPr>
          <a:xfrm>
            <a:off x="1193474" y="833736"/>
            <a:ext cx="6629400" cy="5871865"/>
            <a:chOff x="990600" y="833735"/>
            <a:chExt cx="6629400" cy="5871865"/>
          </a:xfrm>
        </p:grpSpPr>
        <p:sp>
          <p:nvSpPr>
            <p:cNvPr id="15" name="TextBox 14"/>
            <p:cNvSpPr txBox="1"/>
            <p:nvPr/>
          </p:nvSpPr>
          <p:spPr>
            <a:xfrm>
              <a:off x="4261607" y="833735"/>
              <a:ext cx="919993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solidFill>
                    <a:schemeClr val="bg1"/>
                  </a:solidFill>
                </a:rPr>
                <a:t>Mass</a:t>
              </a:r>
            </a:p>
          </p:txBody>
        </p:sp>
        <p:sp>
          <p:nvSpPr>
            <p:cNvPr id="18" name="TextBox 17"/>
            <p:cNvSpPr txBox="1"/>
            <p:nvPr/>
          </p:nvSpPr>
          <p:spPr>
            <a:xfrm rot="16200000">
              <a:off x="-214217" y="3643217"/>
              <a:ext cx="2871299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solidFill>
                    <a:schemeClr val="bg1"/>
                  </a:solidFill>
                </a:rPr>
                <a:t>Interaction Strength</a:t>
              </a:r>
            </a:p>
          </p:txBody>
        </p:sp>
        <p:cxnSp>
          <p:nvCxnSpPr>
            <p:cNvPr id="3" name="Straight Arrow Connector 2"/>
            <p:cNvCxnSpPr>
              <a:cxnSpLocks/>
            </p:cNvCxnSpPr>
            <p:nvPr/>
          </p:nvCxnSpPr>
          <p:spPr>
            <a:xfrm flipV="1">
              <a:off x="1981200" y="1676400"/>
              <a:ext cx="5638800" cy="26016"/>
            </a:xfrm>
            <a:prstGeom prst="straightConnector1">
              <a:avLst/>
            </a:prstGeom>
            <a:ln w="38100" cmpd="sng">
              <a:solidFill>
                <a:schemeClr val="bg1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Arrow Connector 11"/>
            <p:cNvCxnSpPr>
              <a:cxnSpLocks/>
            </p:cNvCxnSpPr>
            <p:nvPr/>
          </p:nvCxnSpPr>
          <p:spPr>
            <a:xfrm flipV="1">
              <a:off x="1980824" y="1692266"/>
              <a:ext cx="0" cy="5013334"/>
            </a:xfrm>
            <a:prstGeom prst="straightConnector1">
              <a:avLst/>
            </a:prstGeom>
            <a:ln w="38100" cmpd="sng">
              <a:solidFill>
                <a:schemeClr val="bg1"/>
              </a:solidFill>
              <a:headEnd type="arrow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TextBox 22"/>
            <p:cNvSpPr txBox="1"/>
            <p:nvPr/>
          </p:nvSpPr>
          <p:spPr>
            <a:xfrm>
              <a:off x="6351776" y="1295400"/>
              <a:ext cx="58242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err="1">
                  <a:solidFill>
                    <a:schemeClr val="bg1"/>
                  </a:solidFill>
                </a:rPr>
                <a:t>TeV</a:t>
              </a:r>
              <a:endParaRPr lang="en-US" dirty="0">
                <a:solidFill>
                  <a:schemeClr val="bg1"/>
                </a:solidFill>
              </a:endParaRP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2419896" y="1295400"/>
              <a:ext cx="65929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chemeClr val="bg1"/>
                  </a:solidFill>
                </a:rPr>
                <a:t>MeV</a:t>
              </a: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4392205" y="1295400"/>
              <a:ext cx="64655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err="1">
                  <a:solidFill>
                    <a:schemeClr val="bg1"/>
                  </a:solidFill>
                </a:rPr>
                <a:t>GeV</a:t>
              </a:r>
              <a:endParaRPr lang="en-US" dirty="0">
                <a:solidFill>
                  <a:schemeClr val="bg1"/>
                </a:solidFill>
              </a:endParaRP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1540393" y="1981200"/>
              <a:ext cx="31304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chemeClr val="bg1"/>
                  </a:solidFill>
                </a:rPr>
                <a:t>1</a:t>
              </a: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1407789" y="3657600"/>
              <a:ext cx="57825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chemeClr val="bg1"/>
                  </a:solidFill>
                </a:rPr>
                <a:t>10</a:t>
              </a:r>
              <a:r>
                <a:rPr lang="en-US" baseline="30000" dirty="0">
                  <a:solidFill>
                    <a:schemeClr val="bg1"/>
                  </a:solidFill>
                </a:rPr>
                <a:t>-3</a:t>
              </a: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1407789" y="5390647"/>
              <a:ext cx="57825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chemeClr val="bg1"/>
                  </a:solidFill>
                </a:rPr>
                <a:t>10</a:t>
              </a:r>
              <a:r>
                <a:rPr lang="en-US" baseline="30000" dirty="0">
                  <a:solidFill>
                    <a:schemeClr val="bg1"/>
                  </a:solidFill>
                </a:rPr>
                <a:t>-6</a:t>
              </a:r>
            </a:p>
          </p:txBody>
        </p:sp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1DEBA128-577F-5348-A2F6-E767F9D39C4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4414"/>
          <a:stretch/>
        </p:blipFill>
        <p:spPr>
          <a:xfrm>
            <a:off x="919265" y="-143832"/>
            <a:ext cx="4851436" cy="4402466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AA09995B-3F52-3C4C-A3E5-CF7222EBEFED}"/>
              </a:ext>
            </a:extLst>
          </p:cNvPr>
          <p:cNvSpPr txBox="1"/>
          <p:nvPr/>
        </p:nvSpPr>
        <p:spPr>
          <a:xfrm rot="3089523">
            <a:off x="1170885" y="311105"/>
            <a:ext cx="739305" cy="461665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en-US" sz="1200" dirty="0"/>
              <a:t> Particle</a:t>
            </a:r>
          </a:p>
          <a:p>
            <a:pPr algn="ctr"/>
            <a:r>
              <a:rPr lang="en-US" sz="1200" dirty="0" err="1"/>
              <a:t>Expts</a:t>
            </a:r>
            <a:endParaRPr lang="en-US" sz="1200" dirty="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FE738B09-448A-E241-AA72-04A4B7F5334F}"/>
              </a:ext>
            </a:extLst>
          </p:cNvPr>
          <p:cNvSpPr txBox="1"/>
          <p:nvPr/>
        </p:nvSpPr>
        <p:spPr>
          <a:xfrm>
            <a:off x="2711430" y="2656681"/>
            <a:ext cx="168514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solidFill>
                  <a:srgbClr val="FF0000"/>
                </a:solidFill>
              </a:rPr>
              <a:t>Too Little to be</a:t>
            </a:r>
          </a:p>
          <a:p>
            <a:pPr algn="ctr"/>
            <a:r>
              <a:rPr lang="en-US" dirty="0">
                <a:solidFill>
                  <a:srgbClr val="FF0000"/>
                </a:solidFill>
              </a:rPr>
              <a:t>Dark Matter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17A3BD6D-4186-C643-8EBA-7972391D0856}"/>
              </a:ext>
            </a:extLst>
          </p:cNvPr>
          <p:cNvSpPr txBox="1"/>
          <p:nvPr/>
        </p:nvSpPr>
        <p:spPr>
          <a:xfrm>
            <a:off x="4771014" y="5030454"/>
            <a:ext cx="2195896" cy="6698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FF0000"/>
                </a:solidFill>
              </a:rPr>
              <a:t>Too Much to be</a:t>
            </a:r>
          </a:p>
          <a:p>
            <a:pPr algn="ctr"/>
            <a:r>
              <a:rPr lang="en-US" dirty="0">
                <a:solidFill>
                  <a:srgbClr val="FF0000"/>
                </a:solidFill>
              </a:rPr>
              <a:t>Dark Matter</a:t>
            </a:r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id="{7BA2D2B3-89CE-0548-902C-8407E5351171}"/>
              </a:ext>
            </a:extLst>
          </p:cNvPr>
          <p:cNvGrpSpPr/>
          <p:nvPr/>
        </p:nvGrpSpPr>
        <p:grpSpPr>
          <a:xfrm>
            <a:off x="2407457" y="1910775"/>
            <a:ext cx="4341217" cy="4245452"/>
            <a:chOff x="2204583" y="1910775"/>
            <a:chExt cx="4341217" cy="4245452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6F85183C-88D4-4146-BE57-52E2815E79DB}"/>
                </a:ext>
              </a:extLst>
            </p:cNvPr>
            <p:cNvSpPr txBox="1"/>
            <p:nvPr/>
          </p:nvSpPr>
          <p:spPr>
            <a:xfrm rot="18841872">
              <a:off x="3691586" y="3520560"/>
              <a:ext cx="1800678" cy="64633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solidFill>
                    <a:srgbClr val="00B050"/>
                  </a:solidFill>
                </a:rPr>
                <a:t>Just Right to be Dark Matter</a:t>
              </a:r>
            </a:p>
          </p:txBody>
        </p:sp>
        <p:cxnSp>
          <p:nvCxnSpPr>
            <p:cNvPr id="5" name="Straight Arrow Connector 4">
              <a:extLst>
                <a:ext uri="{FF2B5EF4-FFF2-40B4-BE49-F238E27FC236}">
                  <a16:creationId xmlns:a16="http://schemas.microsoft.com/office/drawing/2014/main" id="{1BCB9AF3-D2F7-3941-8E51-E3BBC6BF9FC9}"/>
                </a:ext>
              </a:extLst>
            </p:cNvPr>
            <p:cNvCxnSpPr>
              <a:cxnSpLocks/>
              <a:stCxn id="4" idx="1"/>
            </p:cNvCxnSpPr>
            <p:nvPr/>
          </p:nvCxnSpPr>
          <p:spPr>
            <a:xfrm flipH="1">
              <a:off x="2204583" y="4491035"/>
              <a:ext cx="1761562" cy="1665192"/>
            </a:xfrm>
            <a:prstGeom prst="straightConnector1">
              <a:avLst/>
            </a:prstGeom>
            <a:ln w="127000">
              <a:solidFill>
                <a:srgbClr val="00B050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Arrow Connector 29">
              <a:extLst>
                <a:ext uri="{FF2B5EF4-FFF2-40B4-BE49-F238E27FC236}">
                  <a16:creationId xmlns:a16="http://schemas.microsoft.com/office/drawing/2014/main" id="{5C267067-7A89-4049-A264-52F8ADB0DE4C}"/>
                </a:ext>
              </a:extLst>
            </p:cNvPr>
            <p:cNvCxnSpPr>
              <a:cxnSpLocks/>
              <a:stCxn id="4" idx="3"/>
            </p:cNvCxnSpPr>
            <p:nvPr/>
          </p:nvCxnSpPr>
          <p:spPr>
            <a:xfrm flipV="1">
              <a:off x="5217706" y="1910775"/>
              <a:ext cx="1328094" cy="1285642"/>
            </a:xfrm>
            <a:prstGeom prst="straightConnector1">
              <a:avLst/>
            </a:prstGeom>
            <a:ln w="127000">
              <a:solidFill>
                <a:srgbClr val="00B050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E40FBABD-E46A-6044-AF30-3D387C43BF03}"/>
              </a:ext>
            </a:extLst>
          </p:cNvPr>
          <p:cNvSpPr txBox="1"/>
          <p:nvPr/>
        </p:nvSpPr>
        <p:spPr>
          <a:xfrm rot="5400000">
            <a:off x="9878236" y="3325036"/>
            <a:ext cx="230479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Boehm,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</a:rPr>
              <a:t>Fayet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 (2003)</a:t>
            </a:r>
          </a:p>
          <a:p>
            <a:pPr algn="r"/>
            <a:r>
              <a:rPr lang="en-US" sz="1200" dirty="0" err="1">
                <a:solidFill>
                  <a:schemeClr val="bg1">
                    <a:lumMod val="65000"/>
                  </a:schemeClr>
                </a:solidFill>
              </a:rPr>
              <a:t>Pospelov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, Ritz, Voloshin (2007)</a:t>
            </a:r>
          </a:p>
          <a:p>
            <a:pPr algn="r"/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Feng, Kumar (2008)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CB275D31-3801-DB43-BCE6-19A0CF54C810}"/>
                  </a:ext>
                </a:extLst>
              </p:cNvPr>
              <p:cNvSpPr txBox="1"/>
              <p:nvPr/>
            </p:nvSpPr>
            <p:spPr>
              <a:xfrm>
                <a:off x="9727566" y="2749015"/>
                <a:ext cx="418833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sz="2400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CB275D31-3801-DB43-BCE6-19A0CF54C81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27566" y="2749015"/>
                <a:ext cx="418833" cy="46166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6" name="Rectangle 35">
            <a:extLst>
              <a:ext uri="{FF2B5EF4-FFF2-40B4-BE49-F238E27FC236}">
                <a16:creationId xmlns:a16="http://schemas.microsoft.com/office/drawing/2014/main" id="{AAF78752-AB30-F447-8234-B11B7AF5C9EF}"/>
              </a:ext>
            </a:extLst>
          </p:cNvPr>
          <p:cNvSpPr/>
          <p:nvPr/>
        </p:nvSpPr>
        <p:spPr>
          <a:xfrm>
            <a:off x="8547230" y="2464124"/>
            <a:ext cx="2056368" cy="152569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C6B3C8AA-C3F1-5546-9DD3-F814CE82D9EC}"/>
              </a:ext>
            </a:extLst>
          </p:cNvPr>
          <p:cNvGrpSpPr/>
          <p:nvPr/>
        </p:nvGrpSpPr>
        <p:grpSpPr>
          <a:xfrm>
            <a:off x="8652133" y="2470229"/>
            <a:ext cx="1929369" cy="1600199"/>
            <a:chOff x="5752258" y="2166865"/>
            <a:chExt cx="2746652" cy="1722643"/>
          </a:xfrm>
          <a:solidFill>
            <a:schemeClr val="bg1"/>
          </a:solidFill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9" name="TextBox 38">
                  <a:extLst>
                    <a:ext uri="{FF2B5EF4-FFF2-40B4-BE49-F238E27FC236}">
                      <a16:creationId xmlns:a16="http://schemas.microsoft.com/office/drawing/2014/main" id="{F84A6467-98FC-5342-929C-BC9B45B10FEB}"/>
                    </a:ext>
                  </a:extLst>
                </p:cNvPr>
                <p:cNvSpPr txBox="1"/>
                <p:nvPr/>
              </p:nvSpPr>
              <p:spPr>
                <a:xfrm>
                  <a:off x="7879296" y="3315294"/>
                  <a:ext cx="610217" cy="496991"/>
                </a:xfrm>
                <a:prstGeom prst="rect">
                  <a:avLst/>
                </a:prstGeom>
                <a:grp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r>
                          <a:rPr lang="en-US" sz="2400" i="1" dirty="0">
                            <a:latin typeface="Cambria Math" panose="02040503050406030204" pitchFamily="18" charset="0"/>
                          </a:rPr>
                          <m:t>𝑒</m:t>
                        </m:r>
                      </m:oMath>
                    </m:oMathPara>
                  </a14:m>
                  <a:endParaRPr lang="en-US" sz="2400" dirty="0"/>
                </a:p>
              </p:txBody>
            </p:sp>
          </mc:Choice>
          <mc:Fallback xmlns="">
            <p:sp>
              <p:nvSpPr>
                <p:cNvPr id="39" name="TextBox 38">
                  <a:extLst>
                    <a:ext uri="{FF2B5EF4-FFF2-40B4-BE49-F238E27FC236}">
                      <a16:creationId xmlns:a16="http://schemas.microsoft.com/office/drawing/2014/main" id="{F84A6467-98FC-5342-929C-BC9B45B10FE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879296" y="3315294"/>
                  <a:ext cx="610217" cy="496991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0" name="TextBox 39">
                  <a:extLst>
                    <a:ext uri="{FF2B5EF4-FFF2-40B4-BE49-F238E27FC236}">
                      <a16:creationId xmlns:a16="http://schemas.microsoft.com/office/drawing/2014/main" id="{4C564436-9A1A-2C48-A182-E063F864613F}"/>
                    </a:ext>
                  </a:extLst>
                </p:cNvPr>
                <p:cNvSpPr txBox="1"/>
                <p:nvPr/>
              </p:nvSpPr>
              <p:spPr>
                <a:xfrm>
                  <a:off x="7888693" y="2166865"/>
                  <a:ext cx="610217" cy="496991"/>
                </a:xfrm>
                <a:prstGeom prst="rect">
                  <a:avLst/>
                </a:prstGeom>
                <a:grp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r>
                          <a:rPr lang="en-US" sz="2400" i="1" dirty="0">
                            <a:latin typeface="Cambria Math" panose="02040503050406030204" pitchFamily="18" charset="0"/>
                          </a:rPr>
                          <m:t>𝑒</m:t>
                        </m:r>
                      </m:oMath>
                    </m:oMathPara>
                  </a14:m>
                  <a:endParaRPr lang="en-US" sz="2400" dirty="0"/>
                </a:p>
              </p:txBody>
            </p:sp>
          </mc:Choice>
          <mc:Fallback xmlns="">
            <p:sp>
              <p:nvSpPr>
                <p:cNvPr id="40" name="TextBox 39">
                  <a:extLst>
                    <a:ext uri="{FF2B5EF4-FFF2-40B4-BE49-F238E27FC236}">
                      <a16:creationId xmlns:a16="http://schemas.microsoft.com/office/drawing/2014/main" id="{4C564436-9A1A-2C48-A182-E063F864613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888693" y="2166865"/>
                  <a:ext cx="610217" cy="496991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1B635146-182F-6D4E-823A-456F50F56BDE}"/>
                </a:ext>
              </a:extLst>
            </p:cNvPr>
            <p:cNvSpPr txBox="1"/>
            <p:nvPr/>
          </p:nvSpPr>
          <p:spPr>
            <a:xfrm>
              <a:off x="5787411" y="2248896"/>
              <a:ext cx="717017" cy="364459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r>
                <a:rPr lang="en-US" sz="1600" dirty="0"/>
                <a:t>DM</a:t>
              </a: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08717FE1-507F-9C46-BFD6-2AB808A55DBF}"/>
                </a:ext>
              </a:extLst>
            </p:cNvPr>
            <p:cNvSpPr txBox="1"/>
            <p:nvPr/>
          </p:nvSpPr>
          <p:spPr>
            <a:xfrm>
              <a:off x="5752258" y="3525049"/>
              <a:ext cx="717017" cy="364459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r>
                <a:rPr lang="en-US" sz="1600" dirty="0"/>
                <a:t>DM</a:t>
              </a:r>
            </a:p>
          </p:txBody>
        </p:sp>
        <p:grpSp>
          <p:nvGrpSpPr>
            <p:cNvPr id="41" name="Group 40">
              <a:extLst>
                <a:ext uri="{FF2B5EF4-FFF2-40B4-BE49-F238E27FC236}">
                  <a16:creationId xmlns:a16="http://schemas.microsoft.com/office/drawing/2014/main" id="{340489ED-921A-164D-9B47-EEEE35B6B6CB}"/>
                </a:ext>
              </a:extLst>
            </p:cNvPr>
            <p:cNvGrpSpPr/>
            <p:nvPr/>
          </p:nvGrpSpPr>
          <p:grpSpPr>
            <a:xfrm>
              <a:off x="6252318" y="2537419"/>
              <a:ext cx="1653437" cy="1038988"/>
              <a:chOff x="2954057" y="2514604"/>
              <a:chExt cx="2743200" cy="1981200"/>
            </a:xfrm>
            <a:grpFill/>
          </p:grpSpPr>
          <p:pic>
            <p:nvPicPr>
              <p:cNvPr id="45" name="Picture 44">
                <a:extLst>
                  <a:ext uri="{FF2B5EF4-FFF2-40B4-BE49-F238E27FC236}">
                    <a16:creationId xmlns:a16="http://schemas.microsoft.com/office/drawing/2014/main" id="{FC93FE1D-F17E-B34F-B690-0AA2D1DEF1B0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7"/>
              <a:srcRect l="34765" t="23437" r="34766" b="20312"/>
              <a:stretch/>
            </p:blipFill>
            <p:spPr>
              <a:xfrm rot="16200000">
                <a:off x="3335057" y="2133604"/>
                <a:ext cx="1981200" cy="2743200"/>
              </a:xfrm>
              <a:prstGeom prst="rect">
                <a:avLst/>
              </a:prstGeom>
              <a:grpFill/>
            </p:spPr>
          </p:pic>
          <p:sp>
            <p:nvSpPr>
              <p:cNvPr id="46" name="Rectangle 45">
                <a:extLst>
                  <a:ext uri="{FF2B5EF4-FFF2-40B4-BE49-F238E27FC236}">
                    <a16:creationId xmlns:a16="http://schemas.microsoft.com/office/drawing/2014/main" id="{C2D301F5-962A-FC4F-9221-2ED78B8AF48B}"/>
                  </a:ext>
                </a:extLst>
              </p:cNvPr>
              <p:cNvSpPr/>
              <p:nvPr/>
            </p:nvSpPr>
            <p:spPr>
              <a:xfrm>
                <a:off x="3964238" y="2590801"/>
                <a:ext cx="609599" cy="762000"/>
              </a:xfrm>
              <a:prstGeom prst="rect">
                <a:avLst/>
              </a:prstGeom>
              <a:grpFill/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4B511530-DEA3-8946-A8B8-EF64012816E0}"/>
                  </a:ext>
                </a:extLst>
              </p:cNvPr>
              <p:cNvSpPr txBox="1"/>
              <p:nvPr/>
            </p:nvSpPr>
            <p:spPr>
              <a:xfrm>
                <a:off x="9689199" y="2881045"/>
                <a:ext cx="38036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sz="2000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4B511530-DEA3-8946-A8B8-EF64012816E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89199" y="2881045"/>
                <a:ext cx="380361" cy="40011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65146758-45E8-521E-216A-A9DA84E0EF5F}"/>
                  </a:ext>
                </a:extLst>
              </p:cNvPr>
              <p:cNvSpPr txBox="1"/>
              <p:nvPr/>
            </p:nvSpPr>
            <p:spPr>
              <a:xfrm>
                <a:off x="9446473" y="3358962"/>
                <a:ext cx="371519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′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65146758-45E8-521E-216A-A9DA84E0EF5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46473" y="3358962"/>
                <a:ext cx="371519" cy="276999"/>
              </a:xfrm>
              <a:prstGeom prst="rect">
                <a:avLst/>
              </a:prstGeom>
              <a:blipFill>
                <a:blip r:embed="rId9"/>
                <a:stretch>
                  <a:fillRect l="-3333" b="-1304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9" name="Rectangle 48">
            <a:extLst>
              <a:ext uri="{FF2B5EF4-FFF2-40B4-BE49-F238E27FC236}">
                <a16:creationId xmlns:a16="http://schemas.microsoft.com/office/drawing/2014/main" id="{5615625A-EB6C-A729-A3A3-4E864F934136}"/>
              </a:ext>
            </a:extLst>
          </p:cNvPr>
          <p:cNvSpPr/>
          <p:nvPr/>
        </p:nvSpPr>
        <p:spPr>
          <a:xfrm>
            <a:off x="8546197" y="3984091"/>
            <a:ext cx="2056369" cy="78129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4AD9AAE1-C50F-549F-353A-DFAE375E98B2}"/>
                  </a:ext>
                </a:extLst>
              </p:cNvPr>
              <p:cNvSpPr txBox="1"/>
              <p:nvPr/>
            </p:nvSpPr>
            <p:spPr>
              <a:xfrm>
                <a:off x="9182095" y="3994229"/>
                <a:ext cx="954364" cy="64485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𝜎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𝑣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~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𝜀</m:t>
                              </m:r>
                            </m:e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sSubSup>
                            <m:sSubSup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b>
                              <m:sSup>
                                <m:sSup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𝐴</m:t>
                                  </m:r>
                                </m:e>
                                <m:sup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′</m:t>
                                  </m:r>
                                </m:sup>
                              </m:sSup>
                            </m:sub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4AD9AAE1-C50F-549F-353A-DFAE375E98B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82095" y="3994229"/>
                <a:ext cx="954364" cy="644857"/>
              </a:xfrm>
              <a:prstGeom prst="rect">
                <a:avLst/>
              </a:prstGeom>
              <a:blipFill>
                <a:blip r:embed="rId10"/>
                <a:stretch>
                  <a:fillRect l="-1299" b="-769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Oval 7">
            <a:extLst>
              <a:ext uri="{FF2B5EF4-FFF2-40B4-BE49-F238E27FC236}">
                <a16:creationId xmlns:a16="http://schemas.microsoft.com/office/drawing/2014/main" id="{1DBCBC36-FC38-E6D4-C078-87CA1CC5BDFB}"/>
              </a:ext>
            </a:extLst>
          </p:cNvPr>
          <p:cNvSpPr/>
          <p:nvPr/>
        </p:nvSpPr>
        <p:spPr>
          <a:xfrm rot="8100000">
            <a:off x="1273100" y="3674476"/>
            <a:ext cx="6600191" cy="720598"/>
          </a:xfrm>
          <a:prstGeom prst="ellipse">
            <a:avLst/>
          </a:prstGeom>
          <a:solidFill>
            <a:srgbClr val="FFFF00">
              <a:alpha val="69000"/>
            </a:srgbClr>
          </a:solidFill>
          <a:ln w="76200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8179850-CF53-4FA3-226E-3B8FC286C170}"/>
              </a:ext>
            </a:extLst>
          </p:cNvPr>
          <p:cNvSpPr txBox="1"/>
          <p:nvPr/>
        </p:nvSpPr>
        <p:spPr>
          <a:xfrm>
            <a:off x="8190881" y="1671935"/>
            <a:ext cx="2740417" cy="461665"/>
          </a:xfrm>
          <a:prstGeom prst="rect">
            <a:avLst/>
          </a:prstGeom>
          <a:solidFill>
            <a:srgbClr val="0000FF"/>
          </a:solidFill>
          <a:ln>
            <a:solidFill>
              <a:srgbClr val="FFFF00"/>
            </a:solidFill>
          </a:ln>
        </p:spPr>
        <p:txBody>
          <a:bodyPr wrap="square" rtlCol="0" anchor="b">
            <a:spAutoFit/>
          </a:bodyPr>
          <a:lstStyle/>
          <a:p>
            <a:pPr algn="ctr"/>
            <a:r>
              <a:rPr lang="en-US" sz="2400" dirty="0">
                <a:solidFill>
                  <a:srgbClr val="FFFF00"/>
                </a:solidFill>
              </a:rPr>
              <a:t>The WIMP Miracle</a:t>
            </a:r>
          </a:p>
        </p:txBody>
      </p: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F9CFB32F-68B9-CB4D-88DD-8B2B2DAB4776}"/>
              </a:ext>
            </a:extLst>
          </p:cNvPr>
          <p:cNvCxnSpPr>
            <a:cxnSpLocks/>
          </p:cNvCxnSpPr>
          <p:nvPr/>
        </p:nvCxnSpPr>
        <p:spPr>
          <a:xfrm flipH="1">
            <a:off x="6965929" y="1940868"/>
            <a:ext cx="1114569" cy="0"/>
          </a:xfrm>
          <a:prstGeom prst="straightConnector1">
            <a:avLst/>
          </a:prstGeom>
          <a:ln w="76200">
            <a:solidFill>
              <a:srgbClr val="FFFF00">
                <a:alpha val="69538"/>
              </a:srgb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0" name="TextBox 49">
            <a:extLst>
              <a:ext uri="{FF2B5EF4-FFF2-40B4-BE49-F238E27FC236}">
                <a16:creationId xmlns:a16="http://schemas.microsoft.com/office/drawing/2014/main" id="{2DA9EA35-F25D-E768-6959-5CCE1BB7AB86}"/>
              </a:ext>
            </a:extLst>
          </p:cNvPr>
          <p:cNvSpPr txBox="1"/>
          <p:nvPr/>
        </p:nvSpPr>
        <p:spPr>
          <a:xfrm>
            <a:off x="8375587" y="5109662"/>
            <a:ext cx="300758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</a:rPr>
              <a:t>Cosmologically, FIPs are as well-motivated as WIMPs</a:t>
            </a:r>
          </a:p>
        </p:txBody>
      </p:sp>
      <p:sp>
        <p:nvSpPr>
          <p:cNvPr id="52" name="5-Point Star 51">
            <a:extLst>
              <a:ext uri="{FF2B5EF4-FFF2-40B4-BE49-F238E27FC236}">
                <a16:creationId xmlns:a16="http://schemas.microsoft.com/office/drawing/2014/main" id="{7A3E1289-F4D2-1417-9BE4-AAA67C5847C4}"/>
              </a:ext>
            </a:extLst>
          </p:cNvPr>
          <p:cNvSpPr/>
          <p:nvPr/>
        </p:nvSpPr>
        <p:spPr>
          <a:xfrm>
            <a:off x="6561523" y="1737054"/>
            <a:ext cx="372677" cy="320347"/>
          </a:xfrm>
          <a:prstGeom prst="star5">
            <a:avLst/>
          </a:prstGeom>
          <a:solidFill>
            <a:srgbClr val="FFFF00">
              <a:alpha val="70000"/>
            </a:srgbClr>
          </a:solidFill>
          <a:ln>
            <a:solidFill>
              <a:srgbClr val="FFFF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B1C0690-583E-CEDB-354C-FF517EAAF97E}"/>
              </a:ext>
            </a:extLst>
          </p:cNvPr>
          <p:cNvSpPr txBox="1"/>
          <p:nvPr/>
        </p:nvSpPr>
        <p:spPr>
          <a:xfrm>
            <a:off x="6324600" y="3557322"/>
            <a:ext cx="1567149" cy="1200329"/>
          </a:xfrm>
          <a:prstGeom prst="rect">
            <a:avLst/>
          </a:prstGeom>
          <a:solidFill>
            <a:srgbClr val="0000FF"/>
          </a:solidFill>
          <a:ln>
            <a:solidFill>
              <a:srgbClr val="FFFF00"/>
            </a:solidFill>
          </a:ln>
        </p:spPr>
        <p:txBody>
          <a:bodyPr wrap="square" rtlCol="0" anchor="b">
            <a:spAutoFit/>
          </a:bodyPr>
          <a:lstStyle/>
          <a:p>
            <a:pPr algn="ctr"/>
            <a:r>
              <a:rPr lang="en-US" sz="2400" dirty="0">
                <a:solidFill>
                  <a:srgbClr val="FFFF00"/>
                </a:solidFill>
              </a:rPr>
              <a:t>The </a:t>
            </a:r>
          </a:p>
          <a:p>
            <a:pPr algn="ctr"/>
            <a:r>
              <a:rPr lang="en-US" sz="2400" dirty="0" err="1">
                <a:solidFill>
                  <a:srgbClr val="FFFF00"/>
                </a:solidFill>
              </a:rPr>
              <a:t>WIMPless</a:t>
            </a:r>
            <a:endParaRPr lang="en-US" sz="2400" dirty="0">
              <a:solidFill>
                <a:srgbClr val="FFFF00"/>
              </a:solidFill>
            </a:endParaRPr>
          </a:p>
          <a:p>
            <a:pPr algn="ctr"/>
            <a:r>
              <a:rPr lang="en-US" sz="2400" dirty="0">
                <a:solidFill>
                  <a:srgbClr val="FFFF00"/>
                </a:solidFill>
              </a:rPr>
              <a:t>Miracle</a:t>
            </a:r>
          </a:p>
        </p:txBody>
      </p:sp>
      <p:cxnSp>
        <p:nvCxnSpPr>
          <p:cNvPr id="55" name="Straight Arrow Connector 54">
            <a:extLst>
              <a:ext uri="{FF2B5EF4-FFF2-40B4-BE49-F238E27FC236}">
                <a16:creationId xmlns:a16="http://schemas.microsoft.com/office/drawing/2014/main" id="{251F257C-7DAD-4E66-67C8-6DB99B64236A}"/>
              </a:ext>
            </a:extLst>
          </p:cNvPr>
          <p:cNvCxnSpPr>
            <a:cxnSpLocks/>
          </p:cNvCxnSpPr>
          <p:nvPr/>
        </p:nvCxnSpPr>
        <p:spPr>
          <a:xfrm flipH="1" flipV="1">
            <a:off x="5559605" y="3665937"/>
            <a:ext cx="618715" cy="405276"/>
          </a:xfrm>
          <a:prstGeom prst="straightConnector1">
            <a:avLst/>
          </a:prstGeom>
          <a:ln w="76200">
            <a:solidFill>
              <a:srgbClr val="FFFF00">
                <a:alpha val="69538"/>
              </a:srgb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3075" name="Group 3074">
            <a:extLst>
              <a:ext uri="{FF2B5EF4-FFF2-40B4-BE49-F238E27FC236}">
                <a16:creationId xmlns:a16="http://schemas.microsoft.com/office/drawing/2014/main" id="{045CD07B-8446-ADA2-AAAC-E587C648A810}"/>
              </a:ext>
            </a:extLst>
          </p:cNvPr>
          <p:cNvGrpSpPr/>
          <p:nvPr/>
        </p:nvGrpSpPr>
        <p:grpSpPr>
          <a:xfrm>
            <a:off x="2111084" y="1943772"/>
            <a:ext cx="4289716" cy="3025678"/>
            <a:chOff x="1890301" y="1943772"/>
            <a:chExt cx="4289716" cy="3025678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076" name="TextBox 3075">
                  <a:extLst>
                    <a:ext uri="{FF2B5EF4-FFF2-40B4-BE49-F238E27FC236}">
                      <a16:creationId xmlns:a16="http://schemas.microsoft.com/office/drawing/2014/main" id="{34EB55BE-45AE-FBF4-89AC-320FCE5C470F}"/>
                    </a:ext>
                  </a:extLst>
                </p:cNvPr>
                <p:cNvSpPr txBox="1"/>
                <p:nvPr/>
              </p:nvSpPr>
              <p:spPr>
                <a:xfrm>
                  <a:off x="2576996" y="2203940"/>
                  <a:ext cx="182999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r>
                          <a:rPr lang="en-US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𝑒</m:t>
                        </m:r>
                      </m:oMath>
                    </m:oMathPara>
                  </a14:m>
                  <a:endParaRPr lang="en-US" dirty="0">
                    <a:solidFill>
                      <a:srgbClr val="0000FF"/>
                    </a:solidFill>
                  </a:endParaRPr>
                </a:p>
              </p:txBody>
            </p:sp>
          </mc:Choice>
          <mc:Fallback xmlns="">
            <p:sp>
              <p:nvSpPr>
                <p:cNvPr id="5" name="TextBox 4">
                  <a:extLst>
                    <a:ext uri="{FF2B5EF4-FFF2-40B4-BE49-F238E27FC236}">
                      <a16:creationId xmlns:a16="http://schemas.microsoft.com/office/drawing/2014/main" id="{077D848D-F0C0-9F10-9424-760560C10C4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576996" y="2203940"/>
                  <a:ext cx="182999" cy="276999"/>
                </a:xfrm>
                <a:prstGeom prst="rect">
                  <a:avLst/>
                </a:prstGeom>
                <a:blipFill>
                  <a:blip r:embed="rId11"/>
                  <a:stretch>
                    <a:fillRect l="-20000" r="-6667" b="-4348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077" name="TextBox 3076">
                  <a:extLst>
                    <a:ext uri="{FF2B5EF4-FFF2-40B4-BE49-F238E27FC236}">
                      <a16:creationId xmlns:a16="http://schemas.microsoft.com/office/drawing/2014/main" id="{1278AB63-07E1-76B4-9A7B-AC5490C69C9E}"/>
                    </a:ext>
                  </a:extLst>
                </p:cNvPr>
                <p:cNvSpPr txBox="1"/>
                <p:nvPr/>
              </p:nvSpPr>
              <p:spPr>
                <a:xfrm>
                  <a:off x="3862334" y="1943772"/>
                  <a:ext cx="176266" cy="276999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r>
                          <a:rPr lang="en-US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𝑠</m:t>
                        </m:r>
                      </m:oMath>
                    </m:oMathPara>
                  </a14:m>
                  <a:endParaRPr lang="en-US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6" name="TextBox 5">
                  <a:extLst>
                    <a:ext uri="{FF2B5EF4-FFF2-40B4-BE49-F238E27FC236}">
                      <a16:creationId xmlns:a16="http://schemas.microsoft.com/office/drawing/2014/main" id="{85A00EF0-7987-6B35-667D-9457BA616ED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862334" y="1943772"/>
                  <a:ext cx="176266" cy="276999"/>
                </a:xfrm>
                <a:prstGeom prst="rect">
                  <a:avLst/>
                </a:prstGeom>
                <a:blipFill>
                  <a:blip r:embed="rId12"/>
                  <a:stretch>
                    <a:fillRect l="-20000" r="-6667" b="-4545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078" name="TextBox 3077">
                  <a:extLst>
                    <a:ext uri="{FF2B5EF4-FFF2-40B4-BE49-F238E27FC236}">
                      <a16:creationId xmlns:a16="http://schemas.microsoft.com/office/drawing/2014/main" id="{C19D7F6E-7FBB-8E2A-8C99-5E7E8256FF0E}"/>
                    </a:ext>
                  </a:extLst>
                </p:cNvPr>
                <p:cNvSpPr txBox="1"/>
                <p:nvPr/>
              </p:nvSpPr>
              <p:spPr>
                <a:xfrm>
                  <a:off x="4852934" y="1943772"/>
                  <a:ext cx="176266" cy="276999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r>
                          <a:rPr lang="en-US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𝑐</m:t>
                        </m:r>
                      </m:oMath>
                    </m:oMathPara>
                  </a14:m>
                  <a:endParaRPr lang="en-US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7" name="TextBox 6">
                  <a:extLst>
                    <a:ext uri="{FF2B5EF4-FFF2-40B4-BE49-F238E27FC236}">
                      <a16:creationId xmlns:a16="http://schemas.microsoft.com/office/drawing/2014/main" id="{66FAACF9-4DA2-3CB9-684E-01A46E16736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852934" y="1943772"/>
                  <a:ext cx="176266" cy="276999"/>
                </a:xfrm>
                <a:prstGeom prst="rect">
                  <a:avLst/>
                </a:prstGeom>
                <a:blipFill>
                  <a:blip r:embed="rId13"/>
                  <a:stretch>
                    <a:fillRect l="-21429" r="-14286" b="-4545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079" name="TextBox 3078">
                  <a:extLst>
                    <a:ext uri="{FF2B5EF4-FFF2-40B4-BE49-F238E27FC236}">
                      <a16:creationId xmlns:a16="http://schemas.microsoft.com/office/drawing/2014/main" id="{723895C3-CD45-6625-9832-B7D566364FEF}"/>
                    </a:ext>
                  </a:extLst>
                </p:cNvPr>
                <p:cNvSpPr txBox="1"/>
                <p:nvPr/>
              </p:nvSpPr>
              <p:spPr>
                <a:xfrm>
                  <a:off x="2795534" y="1943772"/>
                  <a:ext cx="176266" cy="276999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r>
                          <a:rPr lang="en-US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𝑢</m:t>
                        </m:r>
                      </m:oMath>
                    </m:oMathPara>
                  </a14:m>
                  <a:endParaRPr lang="en-US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9" name="TextBox 8">
                  <a:extLst>
                    <a:ext uri="{FF2B5EF4-FFF2-40B4-BE49-F238E27FC236}">
                      <a16:creationId xmlns:a16="http://schemas.microsoft.com/office/drawing/2014/main" id="{0DE081A0-79BD-B0A6-0E1C-3B7695CE942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795534" y="1943772"/>
                  <a:ext cx="176266" cy="276999"/>
                </a:xfrm>
                <a:prstGeom prst="rect">
                  <a:avLst/>
                </a:prstGeom>
                <a:blipFill>
                  <a:blip r:embed="rId14"/>
                  <a:stretch>
                    <a:fillRect l="-26667" r="-13333" b="-4545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080" name="TextBox 3079">
                  <a:extLst>
                    <a:ext uri="{FF2B5EF4-FFF2-40B4-BE49-F238E27FC236}">
                      <a16:creationId xmlns:a16="http://schemas.microsoft.com/office/drawing/2014/main" id="{90153011-0EF0-B794-BC61-818481F5800E}"/>
                    </a:ext>
                  </a:extLst>
                </p:cNvPr>
                <p:cNvSpPr txBox="1"/>
                <p:nvPr/>
              </p:nvSpPr>
              <p:spPr>
                <a:xfrm>
                  <a:off x="2947934" y="1943772"/>
                  <a:ext cx="176266" cy="276999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r>
                          <a:rPr lang="en-US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𝑑</m:t>
                        </m:r>
                      </m:oMath>
                    </m:oMathPara>
                  </a14:m>
                  <a:endParaRPr lang="en-US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11" name="TextBox 10">
                  <a:extLst>
                    <a:ext uri="{FF2B5EF4-FFF2-40B4-BE49-F238E27FC236}">
                      <a16:creationId xmlns:a16="http://schemas.microsoft.com/office/drawing/2014/main" id="{FB74C5AC-2EED-C3E4-3DE9-7AF05FFDB04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947934" y="1943772"/>
                  <a:ext cx="176266" cy="276999"/>
                </a:xfrm>
                <a:prstGeom prst="rect">
                  <a:avLst/>
                </a:prstGeom>
                <a:blipFill>
                  <a:blip r:embed="rId15"/>
                  <a:stretch>
                    <a:fillRect l="-33333" r="-26667" b="-13636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081" name="TextBox 3080">
                  <a:extLst>
                    <a:ext uri="{FF2B5EF4-FFF2-40B4-BE49-F238E27FC236}">
                      <a16:creationId xmlns:a16="http://schemas.microsoft.com/office/drawing/2014/main" id="{98B63339-EE00-94CC-0B29-76A0B41ECEAB}"/>
                    </a:ext>
                  </a:extLst>
                </p:cNvPr>
                <p:cNvSpPr txBox="1"/>
                <p:nvPr/>
              </p:nvSpPr>
              <p:spPr>
                <a:xfrm>
                  <a:off x="5157734" y="1943772"/>
                  <a:ext cx="176266" cy="276999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r>
                          <a:rPr lang="en-US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𝑏</m:t>
                        </m:r>
                      </m:oMath>
                    </m:oMathPara>
                  </a14:m>
                  <a:endParaRPr lang="en-US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14" name="TextBox 13">
                  <a:extLst>
                    <a:ext uri="{FF2B5EF4-FFF2-40B4-BE49-F238E27FC236}">
                      <a16:creationId xmlns:a16="http://schemas.microsoft.com/office/drawing/2014/main" id="{FEA807F8-0F07-1D99-D4EF-CE5ED6D017B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157734" y="1943772"/>
                  <a:ext cx="176266" cy="276999"/>
                </a:xfrm>
                <a:prstGeom prst="rect">
                  <a:avLst/>
                </a:prstGeom>
                <a:blipFill>
                  <a:blip r:embed="rId16"/>
                  <a:stretch>
                    <a:fillRect l="-33333" r="-26667" b="-13636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082" name="TextBox 3081">
                  <a:extLst>
                    <a:ext uri="{FF2B5EF4-FFF2-40B4-BE49-F238E27FC236}">
                      <a16:creationId xmlns:a16="http://schemas.microsoft.com/office/drawing/2014/main" id="{CEF497B7-4E92-0074-10EE-05DBD0158855}"/>
                    </a:ext>
                  </a:extLst>
                </p:cNvPr>
                <p:cNvSpPr txBox="1"/>
                <p:nvPr/>
              </p:nvSpPr>
              <p:spPr>
                <a:xfrm>
                  <a:off x="6003751" y="1943772"/>
                  <a:ext cx="176266" cy="276999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r>
                          <a:rPr lang="en-US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oMath>
                    </m:oMathPara>
                  </a14:m>
                  <a:endParaRPr lang="en-US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16" name="TextBox 15">
                  <a:extLst>
                    <a:ext uri="{FF2B5EF4-FFF2-40B4-BE49-F238E27FC236}">
                      <a16:creationId xmlns:a16="http://schemas.microsoft.com/office/drawing/2014/main" id="{26E3C33A-EF65-8DCC-6C3E-44FA4264F67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003751" y="1943772"/>
                  <a:ext cx="176266" cy="276999"/>
                </a:xfrm>
                <a:prstGeom prst="rect">
                  <a:avLst/>
                </a:prstGeom>
                <a:blipFill>
                  <a:blip r:embed="rId17"/>
                  <a:stretch>
                    <a:fillRect l="-20000" r="-13333" b="-9091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083" name="TextBox 3082">
                  <a:extLst>
                    <a:ext uri="{FF2B5EF4-FFF2-40B4-BE49-F238E27FC236}">
                      <a16:creationId xmlns:a16="http://schemas.microsoft.com/office/drawing/2014/main" id="{92B51945-B061-23E0-64BD-60615B5CCA3D}"/>
                    </a:ext>
                  </a:extLst>
                </p:cNvPr>
                <p:cNvSpPr txBox="1"/>
                <p:nvPr/>
              </p:nvSpPr>
              <p:spPr>
                <a:xfrm>
                  <a:off x="5919734" y="2224538"/>
                  <a:ext cx="176266" cy="276999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r>
                          <a:rPr lang="en-US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ℎ</m:t>
                        </m:r>
                      </m:oMath>
                    </m:oMathPara>
                  </a14:m>
                  <a:endParaRPr lang="en-US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24" name="TextBox 23">
                  <a:extLst>
                    <a:ext uri="{FF2B5EF4-FFF2-40B4-BE49-F238E27FC236}">
                      <a16:creationId xmlns:a16="http://schemas.microsoft.com/office/drawing/2014/main" id="{1A43E74B-5D1B-B459-374C-E83DE3AD651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919734" y="2224538"/>
                  <a:ext cx="176266" cy="276999"/>
                </a:xfrm>
                <a:prstGeom prst="rect">
                  <a:avLst/>
                </a:prstGeom>
                <a:blipFill>
                  <a:blip r:embed="rId18"/>
                  <a:stretch>
                    <a:fillRect l="-33333" r="-26667" b="-13636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084" name="TextBox 3083">
                  <a:extLst>
                    <a:ext uri="{FF2B5EF4-FFF2-40B4-BE49-F238E27FC236}">
                      <a16:creationId xmlns:a16="http://schemas.microsoft.com/office/drawing/2014/main" id="{8F6373C5-6DD1-33C1-1602-1039253947C7}"/>
                    </a:ext>
                  </a:extLst>
                </p:cNvPr>
                <p:cNvSpPr txBox="1"/>
                <p:nvPr/>
              </p:nvSpPr>
              <p:spPr>
                <a:xfrm>
                  <a:off x="3812820" y="2203939"/>
                  <a:ext cx="176266" cy="276999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r>
                          <a:rPr lang="en-US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𝜇</m:t>
                        </m:r>
                      </m:oMath>
                    </m:oMathPara>
                  </a14:m>
                  <a:endParaRPr lang="en-US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30" name="TextBox 29">
                  <a:extLst>
                    <a:ext uri="{FF2B5EF4-FFF2-40B4-BE49-F238E27FC236}">
                      <a16:creationId xmlns:a16="http://schemas.microsoft.com/office/drawing/2014/main" id="{CE224529-7B45-4289-82BE-64E14B85D88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812820" y="2203939"/>
                  <a:ext cx="176266" cy="276999"/>
                </a:xfrm>
                <a:prstGeom prst="rect">
                  <a:avLst/>
                </a:prstGeom>
                <a:blipFill>
                  <a:blip r:embed="rId19"/>
                  <a:stretch>
                    <a:fillRect l="-35714" r="-35714" b="-2608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085" name="TextBox 3084">
                  <a:extLst>
                    <a:ext uri="{FF2B5EF4-FFF2-40B4-BE49-F238E27FC236}">
                      <a16:creationId xmlns:a16="http://schemas.microsoft.com/office/drawing/2014/main" id="{FC6FD60C-D954-C388-245C-EE6F4D9E60F2}"/>
                    </a:ext>
                  </a:extLst>
                </p:cNvPr>
                <p:cNvSpPr txBox="1"/>
                <p:nvPr/>
              </p:nvSpPr>
              <p:spPr>
                <a:xfrm>
                  <a:off x="4876800" y="2203938"/>
                  <a:ext cx="176266" cy="276999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r>
                          <a:rPr lang="en-US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𝜏</m:t>
                        </m:r>
                      </m:oMath>
                    </m:oMathPara>
                  </a14:m>
                  <a:endParaRPr lang="en-US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31" name="TextBox 30">
                  <a:extLst>
                    <a:ext uri="{FF2B5EF4-FFF2-40B4-BE49-F238E27FC236}">
                      <a16:creationId xmlns:a16="http://schemas.microsoft.com/office/drawing/2014/main" id="{FE334358-D101-F0E9-89F2-435D5A89FA2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876800" y="2203938"/>
                  <a:ext cx="176266" cy="276999"/>
                </a:xfrm>
                <a:prstGeom prst="rect">
                  <a:avLst/>
                </a:prstGeom>
                <a:blipFill>
                  <a:blip r:embed="rId20"/>
                  <a:stretch>
                    <a:fillRect l="-14286" r="-7143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086" name="TextBox 3085">
                  <a:extLst>
                    <a:ext uri="{FF2B5EF4-FFF2-40B4-BE49-F238E27FC236}">
                      <a16:creationId xmlns:a16="http://schemas.microsoft.com/office/drawing/2014/main" id="{69D3D5B6-1B6D-3A91-14AF-A94673372C5D}"/>
                    </a:ext>
                  </a:extLst>
                </p:cNvPr>
                <p:cNvSpPr txBox="1"/>
                <p:nvPr/>
              </p:nvSpPr>
              <p:spPr>
                <a:xfrm>
                  <a:off x="2262134" y="2203941"/>
                  <a:ext cx="176266" cy="276999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r>
                          <a:rPr lang="en-US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𝛾</m:t>
                        </m:r>
                      </m:oMath>
                    </m:oMathPara>
                  </a14:m>
                  <a:endParaRPr lang="en-US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32" name="TextBox 31">
                  <a:extLst>
                    <a:ext uri="{FF2B5EF4-FFF2-40B4-BE49-F238E27FC236}">
                      <a16:creationId xmlns:a16="http://schemas.microsoft.com/office/drawing/2014/main" id="{54C1D59C-151B-DDA5-F968-A40280F854A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262134" y="2203941"/>
                  <a:ext cx="176266" cy="276999"/>
                </a:xfrm>
                <a:prstGeom prst="rect">
                  <a:avLst/>
                </a:prstGeom>
                <a:blipFill>
                  <a:blip r:embed="rId21"/>
                  <a:stretch>
                    <a:fillRect l="-35714" r="-35714" b="-30435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087" name="TextBox 3086">
                  <a:extLst>
                    <a:ext uri="{FF2B5EF4-FFF2-40B4-BE49-F238E27FC236}">
                      <a16:creationId xmlns:a16="http://schemas.microsoft.com/office/drawing/2014/main" id="{4CB13C0F-C7DA-BC50-B192-DBA24CF0841D}"/>
                    </a:ext>
                  </a:extLst>
                </p:cNvPr>
                <p:cNvSpPr txBox="1"/>
                <p:nvPr/>
              </p:nvSpPr>
              <p:spPr>
                <a:xfrm>
                  <a:off x="2261041" y="1943772"/>
                  <a:ext cx="176266" cy="276999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r>
                          <a:rPr lang="en-US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𝑔</m:t>
                        </m:r>
                      </m:oMath>
                    </m:oMathPara>
                  </a14:m>
                  <a:endParaRPr lang="en-US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33" name="TextBox 32">
                  <a:extLst>
                    <a:ext uri="{FF2B5EF4-FFF2-40B4-BE49-F238E27FC236}">
                      <a16:creationId xmlns:a16="http://schemas.microsoft.com/office/drawing/2014/main" id="{CB7C414B-B47A-0234-E802-35333513F2A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261041" y="1943772"/>
                  <a:ext cx="176266" cy="276999"/>
                </a:xfrm>
                <a:prstGeom prst="rect">
                  <a:avLst/>
                </a:prstGeom>
                <a:blipFill>
                  <a:blip r:embed="rId22"/>
                  <a:stretch>
                    <a:fillRect l="-42857" r="-42857" b="-31818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088" name="TextBox 3087">
                  <a:extLst>
                    <a:ext uri="{FF2B5EF4-FFF2-40B4-BE49-F238E27FC236}">
                      <a16:creationId xmlns:a16="http://schemas.microsoft.com/office/drawing/2014/main" id="{944F572C-F5BD-CF56-A172-84D70C7F48C2}"/>
                    </a:ext>
                  </a:extLst>
                </p:cNvPr>
                <p:cNvSpPr txBox="1"/>
                <p:nvPr/>
              </p:nvSpPr>
              <p:spPr>
                <a:xfrm>
                  <a:off x="5722578" y="2224537"/>
                  <a:ext cx="176266" cy="276999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r>
                          <a:rPr lang="en-US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𝑍</m:t>
                        </m:r>
                      </m:oMath>
                    </m:oMathPara>
                  </a14:m>
                  <a:endParaRPr lang="en-US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34" name="TextBox 33">
                  <a:extLst>
                    <a:ext uri="{FF2B5EF4-FFF2-40B4-BE49-F238E27FC236}">
                      <a16:creationId xmlns:a16="http://schemas.microsoft.com/office/drawing/2014/main" id="{6D1915D0-50E0-10A6-09BF-03BFFB2B9BF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722578" y="2224537"/>
                  <a:ext cx="176266" cy="276999"/>
                </a:xfrm>
                <a:prstGeom prst="rect">
                  <a:avLst/>
                </a:prstGeom>
                <a:blipFill>
                  <a:blip r:embed="rId23"/>
                  <a:stretch>
                    <a:fillRect l="-33333" r="-26667" b="-13636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089" name="TextBox 3088">
                  <a:extLst>
                    <a:ext uri="{FF2B5EF4-FFF2-40B4-BE49-F238E27FC236}">
                      <a16:creationId xmlns:a16="http://schemas.microsoft.com/office/drawing/2014/main" id="{2BE2DE00-67E7-2197-D2E4-B0D2A97E4F81}"/>
                    </a:ext>
                  </a:extLst>
                </p:cNvPr>
                <p:cNvSpPr txBox="1"/>
                <p:nvPr/>
              </p:nvSpPr>
              <p:spPr>
                <a:xfrm>
                  <a:off x="5486400" y="2237601"/>
                  <a:ext cx="176266" cy="276999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r>
                          <a:rPr lang="en-US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𝑊</m:t>
                        </m:r>
                      </m:oMath>
                    </m:oMathPara>
                  </a14:m>
                  <a:endParaRPr lang="en-US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35" name="TextBox 34">
                  <a:extLst>
                    <a:ext uri="{FF2B5EF4-FFF2-40B4-BE49-F238E27FC236}">
                      <a16:creationId xmlns:a16="http://schemas.microsoft.com/office/drawing/2014/main" id="{A3ACCCC3-83DC-BABA-7075-5DA6FB816B4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486400" y="2237601"/>
                  <a:ext cx="176266" cy="276999"/>
                </a:xfrm>
                <a:prstGeom prst="rect">
                  <a:avLst/>
                </a:prstGeom>
                <a:blipFill>
                  <a:blip r:embed="rId24"/>
                  <a:stretch>
                    <a:fillRect l="-50000" r="-71429" b="-8696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090" name="TextBox 3089">
                  <a:extLst>
                    <a:ext uri="{FF2B5EF4-FFF2-40B4-BE49-F238E27FC236}">
                      <a16:creationId xmlns:a16="http://schemas.microsoft.com/office/drawing/2014/main" id="{1900009F-C8B6-12F6-1E47-D2C9A663C6B4}"/>
                    </a:ext>
                  </a:extLst>
                </p:cNvPr>
                <p:cNvSpPr txBox="1"/>
                <p:nvPr/>
              </p:nvSpPr>
              <p:spPr>
                <a:xfrm>
                  <a:off x="2512528" y="4501287"/>
                  <a:ext cx="176266" cy="299313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sSub>
                          <m:sSubPr>
                            <m:ctrlPr>
                              <a:rPr lang="en-US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𝜈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𝜇</m:t>
                            </m:r>
                          </m:sub>
                        </m:sSub>
                      </m:oMath>
                    </m:oMathPara>
                  </a14:m>
                  <a:endParaRPr lang="en-US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36" name="TextBox 35">
                  <a:extLst>
                    <a:ext uri="{FF2B5EF4-FFF2-40B4-BE49-F238E27FC236}">
                      <a16:creationId xmlns:a16="http://schemas.microsoft.com/office/drawing/2014/main" id="{03778C26-030D-D899-C6D0-534D235FC1C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512528" y="4501287"/>
                  <a:ext cx="176266" cy="299313"/>
                </a:xfrm>
                <a:prstGeom prst="rect">
                  <a:avLst/>
                </a:prstGeom>
                <a:blipFill>
                  <a:blip r:embed="rId25"/>
                  <a:stretch>
                    <a:fillRect l="-33333" r="-46667" b="-2000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091" name="TextBox 3090">
                  <a:extLst>
                    <a:ext uri="{FF2B5EF4-FFF2-40B4-BE49-F238E27FC236}">
                      <a16:creationId xmlns:a16="http://schemas.microsoft.com/office/drawing/2014/main" id="{AD465FBF-6FE5-16E0-179F-B36F5332BE8F}"/>
                    </a:ext>
                  </a:extLst>
                </p:cNvPr>
                <p:cNvSpPr txBox="1"/>
                <p:nvPr/>
              </p:nvSpPr>
              <p:spPr>
                <a:xfrm>
                  <a:off x="2795534" y="4501287"/>
                  <a:ext cx="176266" cy="276999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sSub>
                          <m:sSubPr>
                            <m:ctrlPr>
                              <a:rPr lang="en-US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𝜈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𝜏</m:t>
                            </m:r>
                          </m:sub>
                        </m:sSub>
                      </m:oMath>
                    </m:oMathPara>
                  </a14:m>
                  <a:endParaRPr lang="en-US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39" name="TextBox 38">
                  <a:extLst>
                    <a:ext uri="{FF2B5EF4-FFF2-40B4-BE49-F238E27FC236}">
                      <a16:creationId xmlns:a16="http://schemas.microsoft.com/office/drawing/2014/main" id="{C2BBE9E1-8AA3-A825-49C3-4071724C30E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795534" y="4501287"/>
                  <a:ext cx="176266" cy="276999"/>
                </a:xfrm>
                <a:prstGeom prst="rect">
                  <a:avLst/>
                </a:prstGeom>
                <a:blipFill>
                  <a:blip r:embed="rId26"/>
                  <a:stretch>
                    <a:fillRect l="-33333" r="-26667" b="-13043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092" name="TextBox 3091">
                  <a:extLst>
                    <a:ext uri="{FF2B5EF4-FFF2-40B4-BE49-F238E27FC236}">
                      <a16:creationId xmlns:a16="http://schemas.microsoft.com/office/drawing/2014/main" id="{5509AE8A-F900-FDC1-4B30-D7F650AA5358}"/>
                    </a:ext>
                  </a:extLst>
                </p:cNvPr>
                <p:cNvSpPr txBox="1"/>
                <p:nvPr/>
              </p:nvSpPr>
              <p:spPr>
                <a:xfrm>
                  <a:off x="2243459" y="4501287"/>
                  <a:ext cx="176266" cy="276999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sSub>
                          <m:sSubPr>
                            <m:ctrlPr>
                              <a:rPr lang="en-US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𝜈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𝑒</m:t>
                            </m:r>
                          </m:sub>
                        </m:sSub>
                      </m:oMath>
                    </m:oMathPara>
                  </a14:m>
                  <a:endParaRPr lang="en-US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40" name="TextBox 39">
                  <a:extLst>
                    <a:ext uri="{FF2B5EF4-FFF2-40B4-BE49-F238E27FC236}">
                      <a16:creationId xmlns:a16="http://schemas.microsoft.com/office/drawing/2014/main" id="{B80C0173-6776-7FF7-0938-925563513A9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243459" y="4501287"/>
                  <a:ext cx="176266" cy="276999"/>
                </a:xfrm>
                <a:prstGeom prst="rect">
                  <a:avLst/>
                </a:prstGeom>
                <a:blipFill>
                  <a:blip r:embed="rId27"/>
                  <a:stretch>
                    <a:fillRect l="-33333" r="-33333" b="-13043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093" name="TextBox 3092">
                  <a:extLst>
                    <a:ext uri="{FF2B5EF4-FFF2-40B4-BE49-F238E27FC236}">
                      <a16:creationId xmlns:a16="http://schemas.microsoft.com/office/drawing/2014/main" id="{3C250F1D-3510-C2F5-64C7-0B3E0C613A9D}"/>
                    </a:ext>
                  </a:extLst>
                </p:cNvPr>
                <p:cNvSpPr txBox="1"/>
                <p:nvPr/>
              </p:nvSpPr>
              <p:spPr>
                <a:xfrm>
                  <a:off x="2022106" y="1943772"/>
                  <a:ext cx="258083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r>
                          <a:rPr lang="en-US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←</m:t>
                        </m:r>
                      </m:oMath>
                    </m:oMathPara>
                  </a14:m>
                  <a:endParaRPr lang="en-US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41" name="TextBox 40">
                  <a:extLst>
                    <a:ext uri="{FF2B5EF4-FFF2-40B4-BE49-F238E27FC236}">
                      <a16:creationId xmlns:a16="http://schemas.microsoft.com/office/drawing/2014/main" id="{310C2B31-4138-FC89-3B6D-872DFC37457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022106" y="1943772"/>
                  <a:ext cx="258083" cy="276999"/>
                </a:xfrm>
                <a:prstGeom prst="rect">
                  <a:avLst/>
                </a:prstGeom>
                <a:blipFill>
                  <a:blip r:embed="rId28"/>
                  <a:stretch>
                    <a:fillRect l="-14286" r="-9524" b="-4545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094" name="TextBox 3093">
                  <a:extLst>
                    <a:ext uri="{FF2B5EF4-FFF2-40B4-BE49-F238E27FC236}">
                      <a16:creationId xmlns:a16="http://schemas.microsoft.com/office/drawing/2014/main" id="{9937A190-5A67-F619-FCE1-EA1565D4BD47}"/>
                    </a:ext>
                  </a:extLst>
                </p:cNvPr>
                <p:cNvSpPr txBox="1"/>
                <p:nvPr/>
              </p:nvSpPr>
              <p:spPr>
                <a:xfrm>
                  <a:off x="2022106" y="2222809"/>
                  <a:ext cx="258083" cy="276999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r>
                          <a:rPr lang="en-US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←</m:t>
                        </m:r>
                      </m:oMath>
                    </m:oMathPara>
                  </a14:m>
                  <a:endParaRPr lang="en-US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42" name="TextBox 41">
                  <a:extLst>
                    <a:ext uri="{FF2B5EF4-FFF2-40B4-BE49-F238E27FC236}">
                      <a16:creationId xmlns:a16="http://schemas.microsoft.com/office/drawing/2014/main" id="{B6760860-78F1-29F7-CD77-C0B1A0C8FF1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022106" y="2222809"/>
                  <a:ext cx="258083" cy="276999"/>
                </a:xfrm>
                <a:prstGeom prst="rect">
                  <a:avLst/>
                </a:prstGeom>
                <a:blipFill>
                  <a:blip r:embed="rId28"/>
                  <a:stretch>
                    <a:fillRect l="-14286" r="-9524" b="-4545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095" name="TextBox 3094">
                  <a:extLst>
                    <a:ext uri="{FF2B5EF4-FFF2-40B4-BE49-F238E27FC236}">
                      <a16:creationId xmlns:a16="http://schemas.microsoft.com/office/drawing/2014/main" id="{7E6BA5F4-F6F2-FD19-50C5-79CAFC8AE883}"/>
                    </a:ext>
                  </a:extLst>
                </p:cNvPr>
                <p:cNvSpPr txBox="1"/>
                <p:nvPr/>
              </p:nvSpPr>
              <p:spPr>
                <a:xfrm rot="19167046">
                  <a:off x="1890301" y="4692451"/>
                  <a:ext cx="520568" cy="276999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r>
                          <a:rPr lang="en-US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←</m:t>
                        </m:r>
                      </m:oMath>
                    </m:oMathPara>
                  </a14:m>
                  <a:endParaRPr lang="en-US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43" name="TextBox 42">
                  <a:extLst>
                    <a:ext uri="{FF2B5EF4-FFF2-40B4-BE49-F238E27FC236}">
                      <a16:creationId xmlns:a16="http://schemas.microsoft.com/office/drawing/2014/main" id="{DAD8CF09-2B02-5A8E-3E4C-FAF0183C69E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 rot="19167046">
                  <a:off x="1890301" y="4692451"/>
                  <a:ext cx="520568" cy="276999"/>
                </a:xfrm>
                <a:prstGeom prst="rect">
                  <a:avLst/>
                </a:prstGeom>
                <a:blipFill>
                  <a:blip r:embed="rId2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096" name="TextBox 3095">
                  <a:extLst>
                    <a:ext uri="{FF2B5EF4-FFF2-40B4-BE49-F238E27FC236}">
                      <a16:creationId xmlns:a16="http://schemas.microsoft.com/office/drawing/2014/main" id="{2F0AC6B6-6C63-9E1F-28B7-19ACA777D4BC}"/>
                    </a:ext>
                  </a:extLst>
                </p:cNvPr>
                <p:cNvSpPr txBox="1"/>
                <p:nvPr/>
              </p:nvSpPr>
              <p:spPr>
                <a:xfrm>
                  <a:off x="4495800" y="1943772"/>
                  <a:ext cx="176266" cy="276999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r>
                          <a:rPr lang="en-US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𝑝</m:t>
                        </m:r>
                      </m:oMath>
                    </m:oMathPara>
                  </a14:m>
                  <a:endParaRPr lang="en-US" dirty="0">
                    <a:solidFill>
                      <a:srgbClr val="0000FF"/>
                    </a:solidFill>
                  </a:endParaRPr>
                </a:p>
              </p:txBody>
            </p:sp>
          </mc:Choice>
          <mc:Fallback xmlns="">
            <p:sp>
              <p:nvSpPr>
                <p:cNvPr id="44" name="TextBox 43">
                  <a:extLst>
                    <a:ext uri="{FF2B5EF4-FFF2-40B4-BE49-F238E27FC236}">
                      <a16:creationId xmlns:a16="http://schemas.microsoft.com/office/drawing/2014/main" id="{8F1EDB38-F19E-FB96-D7F0-1075C085F4F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495800" y="1943772"/>
                  <a:ext cx="176266" cy="276999"/>
                </a:xfrm>
                <a:prstGeom prst="rect">
                  <a:avLst/>
                </a:prstGeom>
                <a:blipFill>
                  <a:blip r:embed="rId30"/>
                  <a:stretch>
                    <a:fillRect l="-42857" r="-35714" b="-31818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097" name="TextBox 3096">
                  <a:extLst>
                    <a:ext uri="{FF2B5EF4-FFF2-40B4-BE49-F238E27FC236}">
                      <a16:creationId xmlns:a16="http://schemas.microsoft.com/office/drawing/2014/main" id="{3A382EB1-2B48-72BA-2556-69C4BCDB18E5}"/>
                    </a:ext>
                  </a:extLst>
                </p:cNvPr>
                <p:cNvSpPr txBox="1"/>
                <p:nvPr/>
              </p:nvSpPr>
              <p:spPr>
                <a:xfrm>
                  <a:off x="4644834" y="1943772"/>
                  <a:ext cx="176266" cy="276999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r>
                          <a:rPr lang="en-US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oMath>
                    </m:oMathPara>
                  </a14:m>
                  <a:endParaRPr lang="en-US" dirty="0">
                    <a:solidFill>
                      <a:srgbClr val="0000FF"/>
                    </a:solidFill>
                  </a:endParaRPr>
                </a:p>
              </p:txBody>
            </p:sp>
          </mc:Choice>
          <mc:Fallback xmlns="">
            <p:sp>
              <p:nvSpPr>
                <p:cNvPr id="45" name="TextBox 44">
                  <a:extLst>
                    <a:ext uri="{FF2B5EF4-FFF2-40B4-BE49-F238E27FC236}">
                      <a16:creationId xmlns:a16="http://schemas.microsoft.com/office/drawing/2014/main" id="{80A9C86D-B8F4-7D2C-61D7-FE5BA1540A1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644834" y="1943772"/>
                  <a:ext cx="176266" cy="276999"/>
                </a:xfrm>
                <a:prstGeom prst="rect">
                  <a:avLst/>
                </a:prstGeom>
                <a:blipFill>
                  <a:blip r:embed="rId31"/>
                  <a:stretch>
                    <a:fillRect l="-20000" r="-20000" b="-4545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491713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1" grpId="0" animBg="1"/>
      <p:bldP spid="50" grpId="0"/>
      <p:bldP spid="52" grpId="0" animBg="1"/>
      <p:bldP spid="5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>
          <a:xfrm>
            <a:off x="0" y="104776"/>
            <a:ext cx="12192000" cy="733425"/>
          </a:xfrm>
        </p:spPr>
        <p:txBody>
          <a:bodyPr/>
          <a:lstStyle/>
          <a:p>
            <a:pPr eaLnBrk="1" hangingPunct="1"/>
            <a:r>
              <a:rPr lang="en-US" dirty="0">
                <a:latin typeface="Arial" charset="0"/>
              </a:rPr>
              <a:t>3. FIPS ARE CONNECTED TO IMPORTANT PROBLEMS</a:t>
            </a:r>
          </a:p>
        </p:txBody>
      </p:sp>
      <p:sp>
        <p:nvSpPr>
          <p:cNvPr id="5123" name="Content Placeholder 2"/>
          <p:cNvSpPr>
            <a:spLocks noGrp="1"/>
          </p:cNvSpPr>
          <p:nvPr>
            <p:ph idx="1"/>
          </p:nvPr>
        </p:nvSpPr>
        <p:spPr>
          <a:xfrm>
            <a:off x="533400" y="838200"/>
            <a:ext cx="11049000" cy="743535"/>
          </a:xfrm>
        </p:spPr>
        <p:txBody>
          <a:bodyPr/>
          <a:lstStyle/>
          <a:p>
            <a:pPr eaLnBrk="1" hangingPunct="1"/>
            <a:r>
              <a:rPr lang="en-US" sz="2000" dirty="0">
                <a:latin typeface="Arial" charset="0"/>
              </a:rPr>
              <a:t>THE BIG 4: Axion-Like Particles and the 3 Portal Particles from models in which a dark sector interacts with the SM through renormalizable interactions. </a:t>
            </a: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612A7491-C21A-44B5-10B3-2B10A4F24FA7}"/>
              </a:ext>
            </a:extLst>
          </p:cNvPr>
          <p:cNvSpPr txBox="1">
            <a:spLocks/>
          </p:cNvSpPr>
          <p:nvPr/>
        </p:nvSpPr>
        <p:spPr bwMode="auto">
          <a:xfrm>
            <a:off x="2642957" y="1739105"/>
            <a:ext cx="303538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rgbClr val="0000FF"/>
                </a:solidFill>
                <a:latin typeface="+mn-lt"/>
                <a:ea typeface="ＭＳ Ｐゴシック" charset="0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1600" kern="1200">
                <a:solidFill>
                  <a:srgbClr val="0000FF"/>
                </a:solidFill>
                <a:latin typeface="+mn-lt"/>
                <a:ea typeface="ＭＳ Ｐゴシック" charset="0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000" dirty="0">
                <a:solidFill>
                  <a:srgbClr val="FF0000"/>
                </a:solidFill>
                <a:latin typeface="Arial" charset="0"/>
              </a:rPr>
              <a:t>Axion-Like Particle (ALP)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356D2893-1FE3-7157-0BEE-E3D98466E02C}"/>
              </a:ext>
            </a:extLst>
          </p:cNvPr>
          <p:cNvSpPr txBox="1">
            <a:spLocks/>
          </p:cNvSpPr>
          <p:nvPr/>
        </p:nvSpPr>
        <p:spPr bwMode="auto">
          <a:xfrm>
            <a:off x="8595511" y="1739105"/>
            <a:ext cx="159511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rgbClr val="0000FF"/>
                </a:solidFill>
                <a:latin typeface="+mn-lt"/>
                <a:ea typeface="ＭＳ Ｐゴシック" charset="0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1600" kern="1200">
                <a:solidFill>
                  <a:srgbClr val="0000FF"/>
                </a:solidFill>
                <a:latin typeface="+mn-lt"/>
                <a:ea typeface="ＭＳ Ｐゴシック" charset="0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000" dirty="0">
                <a:solidFill>
                  <a:srgbClr val="0000FF"/>
                </a:solidFill>
                <a:latin typeface="Arial" charset="0"/>
              </a:rPr>
              <a:t>Dark Photon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B8F39BEE-FCD8-714D-0E41-7DF396D68F6B}"/>
              </a:ext>
            </a:extLst>
          </p:cNvPr>
          <p:cNvSpPr txBox="1">
            <a:spLocks/>
          </p:cNvSpPr>
          <p:nvPr/>
        </p:nvSpPr>
        <p:spPr bwMode="auto">
          <a:xfrm>
            <a:off x="8631366" y="2917704"/>
            <a:ext cx="1523406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rgbClr val="0000FF"/>
                </a:solidFill>
                <a:latin typeface="+mn-lt"/>
                <a:ea typeface="ＭＳ Ｐゴシック" charset="0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1600" kern="1200">
                <a:solidFill>
                  <a:srgbClr val="0000FF"/>
                </a:solidFill>
                <a:latin typeface="+mn-lt"/>
                <a:ea typeface="ＭＳ Ｐゴシック" charset="0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000" dirty="0">
                <a:solidFill>
                  <a:srgbClr val="7030A0"/>
                </a:solidFill>
                <a:latin typeface="Arial" charset="0"/>
              </a:rPr>
              <a:t>Dark Scalar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D13648E1-3607-F48C-2E9D-1179FDE3E554}"/>
              </a:ext>
            </a:extLst>
          </p:cNvPr>
          <p:cNvSpPr txBox="1">
            <a:spLocks/>
          </p:cNvSpPr>
          <p:nvPr/>
        </p:nvSpPr>
        <p:spPr bwMode="auto">
          <a:xfrm>
            <a:off x="2430977" y="2889814"/>
            <a:ext cx="345934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rgbClr val="0000FF"/>
                </a:solidFill>
                <a:latin typeface="+mn-lt"/>
                <a:ea typeface="ＭＳ Ｐゴシック" charset="0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1600" kern="1200">
                <a:solidFill>
                  <a:srgbClr val="0000FF"/>
                </a:solidFill>
                <a:latin typeface="+mn-lt"/>
                <a:ea typeface="ＭＳ Ｐゴシック" charset="0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000" dirty="0">
                <a:solidFill>
                  <a:srgbClr val="00B050"/>
                </a:solidFill>
                <a:latin typeface="Arial" charset="0"/>
              </a:rPr>
              <a:t>Heavy Neutral Lepton (HNL)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28CF0874-EFB6-B902-9357-77ABA2486ECD}"/>
              </a:ext>
            </a:extLst>
          </p:cNvPr>
          <p:cNvGrpSpPr/>
          <p:nvPr/>
        </p:nvGrpSpPr>
        <p:grpSpPr>
          <a:xfrm>
            <a:off x="7959582" y="4114800"/>
            <a:ext cx="3241818" cy="1143000"/>
            <a:chOff x="2929286" y="3124200"/>
            <a:chExt cx="3194094" cy="1219200"/>
          </a:xfrm>
        </p:grpSpPr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CBD39B96-2F49-C298-8384-66A8A302B9C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222485" y="3124200"/>
              <a:ext cx="2340115" cy="1219200"/>
            </a:xfrm>
            <a:prstGeom prst="rect">
              <a:avLst/>
            </a:prstGeom>
          </p:spPr>
        </p:pic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7A35A0D7-A84F-AF4E-6446-F124499CD2CF}"/>
                </a:ext>
              </a:extLst>
            </p:cNvPr>
            <p:cNvSpPr txBox="1"/>
            <p:nvPr/>
          </p:nvSpPr>
          <p:spPr>
            <a:xfrm>
              <a:off x="2929286" y="3472190"/>
              <a:ext cx="423514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i="1" dirty="0">
                  <a:latin typeface="+mn-lt"/>
                </a:rPr>
                <a:t>A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AE1AC31B-A9BE-286C-3EC9-178665A479CB}"/>
                </a:ext>
              </a:extLst>
            </p:cNvPr>
            <p:cNvSpPr txBox="1"/>
            <p:nvPr/>
          </p:nvSpPr>
          <p:spPr>
            <a:xfrm>
              <a:off x="5477049" y="3472190"/>
              <a:ext cx="646331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i="1" dirty="0"/>
                <a:t>A</a:t>
              </a:r>
              <a:r>
                <a:rPr lang="en-US" sz="3600" i="1" baseline="-25000" dirty="0">
                  <a:latin typeface="+mn-lt"/>
                </a:rPr>
                <a:t>D</a:t>
              </a: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287FD0EB-48FA-0A57-6459-744FA4BB04B8}"/>
                  </a:ext>
                </a:extLst>
              </p:cNvPr>
              <p:cNvSpPr txBox="1"/>
              <p:nvPr/>
            </p:nvSpPr>
            <p:spPr>
              <a:xfrm>
                <a:off x="8972713" y="4510290"/>
                <a:ext cx="943976" cy="35201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𝜖</m:t>
                          </m:r>
                          <m:r>
                            <a:rPr lang="en-US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en-US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𝜇𝜈</m:t>
                          </m:r>
                        </m:sub>
                      </m:sSub>
                      <m:sSubSup>
                        <m:sSubSupPr>
                          <m:ctrlPr>
                            <a:rPr lang="en-US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en-US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𝐷</m:t>
                          </m:r>
                        </m:sub>
                        <m:sup>
                          <m:r>
                            <a:rPr lang="en-US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𝜇𝜈</m:t>
                          </m:r>
                        </m:sup>
                      </m:sSubSup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287FD0EB-48FA-0A57-6459-744FA4BB04B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72713" y="4510290"/>
                <a:ext cx="943976" cy="352019"/>
              </a:xfrm>
              <a:prstGeom prst="rect">
                <a:avLst/>
              </a:prstGeom>
              <a:blipFill>
                <a:blip r:embed="rId3"/>
                <a:stretch>
                  <a:fillRect l="-5333" r="-1333" b="-172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8A863692-7EBF-676E-79C6-4857E8131D94}"/>
              </a:ext>
            </a:extLst>
          </p:cNvPr>
          <p:cNvSpPr txBox="1">
            <a:spLocks/>
          </p:cNvSpPr>
          <p:nvPr/>
        </p:nvSpPr>
        <p:spPr bwMode="auto">
          <a:xfrm>
            <a:off x="527406" y="4114800"/>
            <a:ext cx="7160597" cy="13687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rgbClr val="0000FF"/>
                </a:solidFill>
                <a:latin typeface="+mn-lt"/>
                <a:ea typeface="ＭＳ Ｐゴシック" charset="0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1600" kern="1200">
                <a:solidFill>
                  <a:srgbClr val="0000FF"/>
                </a:solidFill>
                <a:latin typeface="+mn-lt"/>
                <a:ea typeface="ＭＳ Ｐゴシック" charset="0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>
                <a:latin typeface="Arial" charset="0"/>
              </a:rPr>
              <a:t>The renormalizable interactions are not suppressed by a large mass scale, and so are expected to be both relatively large and generic (mediated by arbitrarily heavy particles X – non-decoupling, probes the Planck scale!).</a:t>
            </a:r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31AA1A7F-0643-00F0-B0D9-ED5E734A4DC7}"/>
              </a:ext>
            </a:extLst>
          </p:cNvPr>
          <p:cNvSpPr txBox="1">
            <a:spLocks/>
          </p:cNvSpPr>
          <p:nvPr/>
        </p:nvSpPr>
        <p:spPr bwMode="auto">
          <a:xfrm>
            <a:off x="527407" y="5743575"/>
            <a:ext cx="10597793" cy="73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rgbClr val="0000FF"/>
                </a:solidFill>
                <a:latin typeface="+mn-lt"/>
                <a:ea typeface="ＭＳ Ｐゴシック" charset="0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1600" kern="1200">
                <a:solidFill>
                  <a:srgbClr val="0000FF"/>
                </a:solidFill>
                <a:latin typeface="+mn-lt"/>
                <a:ea typeface="ＭＳ Ｐゴシック" charset="0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>
                <a:latin typeface="Arial" charset="0"/>
              </a:rPr>
              <a:t>These particles are connected to central problems of our field: the strong CP problem, dark matter, neutrino masses, electroweak symmetry breaking.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9DA7AA6F-2891-062E-70DA-996FBBDBD77A}"/>
              </a:ext>
            </a:extLst>
          </p:cNvPr>
          <p:cNvSpPr txBox="1"/>
          <p:nvPr/>
        </p:nvSpPr>
        <p:spPr>
          <a:xfrm>
            <a:off x="9296400" y="5152317"/>
            <a:ext cx="3385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>
                <a:latin typeface="+mn-lt"/>
              </a:rPr>
              <a:t>X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1D9C6A4E-BA27-0A83-0353-86FDB9AA3450}"/>
                  </a:ext>
                </a:extLst>
              </p:cNvPr>
              <p:cNvSpPr txBox="1"/>
              <p:nvPr/>
            </p:nvSpPr>
            <p:spPr>
              <a:xfrm>
                <a:off x="625097" y="2146280"/>
                <a:ext cx="7071103" cy="50930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𝑔</m:t>
                        </m:r>
                      </m:e>
                      <m:sub>
                        <m:r>
                          <a:rPr lang="en-US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𝛾𝛾</m:t>
                        </m:r>
                      </m:sub>
                    </m:sSub>
                    <m:sSub>
                      <m:sSubPr>
                        <m:ctrlPr>
                          <a:rPr lang="en-US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𝑎𝐹</m:t>
                        </m:r>
                      </m:e>
                      <m:sub>
                        <m:r>
                          <a:rPr lang="en-US" sz="24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𝜇𝜈</m:t>
                        </m:r>
                      </m:sub>
                    </m:sSub>
                    <m:sSup>
                      <m:sSupPr>
                        <m:ctrlPr>
                          <a:rPr lang="en-US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acc>
                          <m:accPr>
                            <m:chr m:val="̃"/>
                            <m:ctrlPr>
                              <a:rPr lang="en-US" sz="24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4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𝐹</m:t>
                            </m:r>
                          </m:e>
                        </m:acc>
                      </m:e>
                      <m:sup>
                        <m:r>
                          <a:rPr lang="en-US" sz="24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𝜇𝜈</m:t>
                        </m:r>
                      </m:sup>
                    </m:sSup>
                    <m:r>
                      <a:rPr lang="en-US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+ </m:t>
                    </m:r>
                    <m:sSub>
                      <m:sSubPr>
                        <m:ctrlPr>
                          <a:rPr lang="en-US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𝑔</m:t>
                        </m:r>
                      </m:e>
                      <m:sub>
                        <m:r>
                          <a:rPr lang="en-US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𝑊𝑊</m:t>
                        </m:r>
                      </m:sub>
                    </m:sSub>
                    <m:sSub>
                      <m:sSubPr>
                        <m:ctrlPr>
                          <a:rPr lang="en-US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𝑊</m:t>
                        </m:r>
                      </m:e>
                      <m:sub>
                        <m:r>
                          <a:rPr lang="en-US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𝜇𝜈</m:t>
                        </m:r>
                      </m:sub>
                    </m:sSub>
                    <m:sSup>
                      <m:sSupPr>
                        <m:ctrlPr>
                          <a:rPr lang="en-US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acc>
                          <m:accPr>
                            <m:chr m:val="̃"/>
                            <m:ctrlPr>
                              <a:rPr lang="en-US" sz="24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4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𝑊</m:t>
                            </m:r>
                          </m:e>
                        </m:acc>
                      </m:e>
                      <m:sup>
                        <m:r>
                          <a:rPr lang="en-US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𝜇𝜈</m:t>
                        </m:r>
                      </m:sup>
                    </m:sSup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 +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𝑔</m:t>
                        </m:r>
                      </m:e>
                      <m:sub>
                        <m:r>
                          <a:rPr lang="en-US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𝑔𝑔</m:t>
                        </m:r>
                      </m:sub>
                    </m:sSub>
                    <m:sSub>
                      <m:sSubPr>
                        <m:ctrlPr>
                          <a:rPr lang="en-US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𝐺</m:t>
                        </m:r>
                      </m:e>
                      <m:sub>
                        <m:r>
                          <a:rPr lang="en-US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𝜇𝜈</m:t>
                        </m:r>
                      </m:sub>
                    </m:sSub>
                    <m:sSup>
                      <m:sSupPr>
                        <m:ctrlPr>
                          <a:rPr lang="en-US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acc>
                          <m:accPr>
                            <m:chr m:val="̃"/>
                            <m:ctrlPr>
                              <a:rPr lang="en-US" sz="24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4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𝐺</m:t>
                            </m:r>
                          </m:e>
                        </m:acc>
                      </m:e>
                      <m:sup>
                        <m:r>
                          <a:rPr lang="en-US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𝜇𝜈</m:t>
                        </m:r>
                      </m:sup>
                    </m:sSup>
                    <m:r>
                      <a:rPr lang="en-US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+…</m:t>
                    </m:r>
                  </m:oMath>
                </a14:m>
                <a:endParaRPr lang="en-US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1D9C6A4E-BA27-0A83-0353-86FDB9AA345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5097" y="2146280"/>
                <a:ext cx="7071103" cy="509307"/>
              </a:xfrm>
              <a:prstGeom prst="rect">
                <a:avLst/>
              </a:prstGeom>
              <a:blipFill>
                <a:blip r:embed="rId4"/>
                <a:stretch>
                  <a:fillRect l="-179" t="-4762" b="-1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7D68B07D-BE32-1228-3BB1-FD66EE5E42A0}"/>
                  </a:ext>
                </a:extLst>
              </p:cNvPr>
              <p:cNvSpPr txBox="1"/>
              <p:nvPr/>
            </p:nvSpPr>
            <p:spPr>
              <a:xfrm>
                <a:off x="8805665" y="2143523"/>
                <a:ext cx="1174809" cy="5148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sz="2400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en-US" sz="240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𝜇𝜈</m:t>
                          </m:r>
                        </m:sub>
                      </m:sSub>
                      <m:sSubSup>
                        <m:sSubSupPr>
                          <m:ctrlPr>
                            <a:rPr lang="en-US" sz="2400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2400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en-US" sz="2400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𝐷</m:t>
                          </m:r>
                        </m:sub>
                        <m:sup>
                          <m:r>
                            <a:rPr lang="en-US" sz="240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𝜇𝜈</m:t>
                          </m:r>
                        </m:sup>
                      </m:sSubSup>
                    </m:oMath>
                  </m:oMathPara>
                </a14:m>
                <a:endParaRPr lang="en-US" sz="2400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7D68B07D-BE32-1228-3BB1-FD66EE5E42A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05665" y="2143523"/>
                <a:ext cx="1174809" cy="514821"/>
              </a:xfrm>
              <a:prstGeom prst="rect">
                <a:avLst/>
              </a:prstGeom>
              <a:blipFill>
                <a:blip r:embed="rId5"/>
                <a:stretch>
                  <a:fillRect b="-952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3080A76C-B836-7AE7-64E8-B4568577FA39}"/>
                  </a:ext>
                </a:extLst>
              </p:cNvPr>
              <p:cNvSpPr txBox="1"/>
              <p:nvPr/>
            </p:nvSpPr>
            <p:spPr>
              <a:xfrm>
                <a:off x="8686669" y="3286523"/>
                <a:ext cx="1412800" cy="52347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p>
                        <m:sSupPr>
                          <m:ctrlPr>
                            <a:rPr lang="en-US" sz="2400" b="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ℎ</m:t>
                          </m:r>
                        </m:e>
                        <m:sup>
                          <m:r>
                            <a:rPr lang="en-US" sz="240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†</m:t>
                          </m:r>
                        </m:sup>
                      </m:sSup>
                      <m:r>
                        <a:rPr lang="en-US" sz="2400" b="0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ℎ</m:t>
                      </m:r>
                      <m:sSubSup>
                        <m:sSubSupPr>
                          <m:ctrlPr>
                            <a:rPr lang="en-US" sz="2400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2400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𝜙</m:t>
                          </m:r>
                        </m:e>
                        <m:sub>
                          <m:r>
                            <a:rPr lang="en-US" sz="2400" b="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𝐷</m:t>
                          </m:r>
                        </m:sub>
                        <m:sup>
                          <m:r>
                            <a:rPr lang="en-US" sz="2400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†</m:t>
                          </m:r>
                        </m:sup>
                      </m:sSubSup>
                      <m:sSub>
                        <m:sSubPr>
                          <m:ctrlPr>
                            <a:rPr lang="en-US" sz="2400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𝜙</m:t>
                          </m:r>
                        </m:e>
                        <m:sub>
                          <m:r>
                            <a:rPr lang="en-US" sz="2400" b="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𝐷</m:t>
                          </m:r>
                        </m:sub>
                      </m:sSub>
                    </m:oMath>
                  </m:oMathPara>
                </a14:m>
                <a:endParaRPr lang="en-US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3080A76C-B836-7AE7-64E8-B4568577FA3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86669" y="3286523"/>
                <a:ext cx="1412800" cy="523477"/>
              </a:xfrm>
              <a:prstGeom prst="rect">
                <a:avLst/>
              </a:prstGeom>
              <a:blipFill>
                <a:blip r:embed="rId6"/>
                <a:stretch>
                  <a:fillRect l="-1786" b="-1428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2B2FD223-0878-DCDF-91D8-F2C1DEA48A15}"/>
                  </a:ext>
                </a:extLst>
              </p:cNvPr>
              <p:cNvSpPr txBox="1"/>
              <p:nvPr/>
            </p:nvSpPr>
            <p:spPr>
              <a:xfrm>
                <a:off x="3454248" y="3289539"/>
                <a:ext cx="1412800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sz="24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ℎ𝐿</m:t>
                      </m:r>
                      <m:sSub>
                        <m:sSubPr>
                          <m:ctrlPr>
                            <a:rPr lang="en-US" sz="240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𝜓</m:t>
                          </m:r>
                        </m:e>
                        <m:sub>
                          <m:r>
                            <a:rPr lang="en-US" sz="24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𝐷</m:t>
                          </m:r>
                        </m:sub>
                      </m:sSub>
                    </m:oMath>
                  </m:oMathPara>
                </a14:m>
                <a:endParaRPr lang="en-US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2B2FD223-0878-DCDF-91D8-F2C1DEA48A1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54248" y="3289539"/>
                <a:ext cx="1412800" cy="461665"/>
              </a:xfrm>
              <a:prstGeom prst="rect">
                <a:avLst/>
              </a:prstGeom>
              <a:blipFill>
                <a:blip r:embed="rId7"/>
                <a:stretch>
                  <a:fillRect b="-1621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2">
            <a:extLst>
              <a:ext uri="{FF2B5EF4-FFF2-40B4-BE49-F238E27FC236}">
                <a16:creationId xmlns:a16="http://schemas.microsoft.com/office/drawing/2014/main" id="{1DF6B32C-28A8-B108-FB53-53BAF95BE56F}"/>
              </a:ext>
            </a:extLst>
          </p:cNvPr>
          <p:cNvSpPr txBox="1"/>
          <p:nvPr/>
        </p:nvSpPr>
        <p:spPr>
          <a:xfrm>
            <a:off x="10033255" y="5254823"/>
            <a:ext cx="136768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Holdom (1986)</a:t>
            </a:r>
          </a:p>
        </p:txBody>
      </p:sp>
    </p:spTree>
    <p:extLst>
      <p:ext uri="{BB962C8B-B14F-4D97-AF65-F5344CB8AC3E}">
        <p14:creationId xmlns:p14="http://schemas.microsoft.com/office/powerpoint/2010/main" val="1366519363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FF4D2A-10FB-2B81-DD38-D65D67CF3E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DCBC6DC1-E123-E9BA-26D8-2C444E3237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10400" y="997527"/>
            <a:ext cx="4572000" cy="403167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8915" name="Content Placeholder 2">
                <a:extLst>
                  <a:ext uri="{FF2B5EF4-FFF2-40B4-BE49-F238E27FC236}">
                    <a16:creationId xmlns:a16="http://schemas.microsoft.com/office/drawing/2014/main" id="{955B8606-82B2-3F36-B72E-C692AEF8C160}"/>
                  </a:ext>
                </a:extLst>
              </p:cNvPr>
              <p:cNvSpPr>
                <a:spLocks noGrp="1" noChangeArrowheads="1"/>
              </p:cNvSpPr>
              <p:nvPr>
                <p:ph sz="half" idx="4294967295"/>
              </p:nvPr>
            </p:nvSpPr>
            <p:spPr>
              <a:xfrm>
                <a:off x="419100" y="838200"/>
                <a:ext cx="6781800" cy="914400"/>
              </a:xfrm>
            </p:spPr>
            <p:txBody>
              <a:bodyPr/>
              <a:lstStyle/>
              <a:p>
                <a:r>
                  <a:rPr lang="en-US" altLang="en-US" sz="2000" dirty="0"/>
                  <a:t>Many varieties of ALPs: </a:t>
                </a:r>
                <a14:m>
                  <m:oMath xmlns:m="http://schemas.openxmlformats.org/officeDocument/2006/math">
                    <m:r>
                      <a:rPr lang="en-US" altLang="en-US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𝛾</m:t>
                    </m:r>
                  </m:oMath>
                </a14:m>
                <a:r>
                  <a:rPr lang="en-US" altLang="en-US" sz="2000" dirty="0"/>
                  <a:t>, </a:t>
                </a:r>
                <a14:m>
                  <m:oMath xmlns:m="http://schemas.openxmlformats.org/officeDocument/2006/math">
                    <m:r>
                      <a:rPr lang="en-US" altLang="en-US" sz="2000" i="1" dirty="0">
                        <a:latin typeface="Cambria Math" panose="02040503050406030204" pitchFamily="18" charset="0"/>
                      </a:rPr>
                      <m:t>𝑊</m:t>
                    </m:r>
                  </m:oMath>
                </a14:m>
                <a:r>
                  <a:rPr lang="en-US" altLang="en-US" sz="2000" dirty="0"/>
                  <a:t>, gluon, fermion couplings. </a:t>
                </a:r>
              </a:p>
              <a:p>
                <a:endParaRPr lang="en-US" altLang="en-US" sz="1200" dirty="0"/>
              </a:p>
              <a:p>
                <a:r>
                  <a:rPr lang="en-US" altLang="en-US" sz="2000" dirty="0"/>
                  <a:t>Belle II: search for ALP</a:t>
                </a:r>
                <a14:m>
                  <m:oMath xmlns:m="http://schemas.openxmlformats.org/officeDocument/2006/math">
                    <m:r>
                      <a:rPr lang="en-US" altLang="en-US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𝛾</m:t>
                    </m:r>
                    <m:r>
                      <a:rPr lang="en-US" altLang="en-US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altLang="en-US" sz="2000" dirty="0"/>
                  <a:t>in 3</a:t>
                </a:r>
                <a14:m>
                  <m:oMath xmlns:m="http://schemas.openxmlformats.org/officeDocument/2006/math">
                    <m:r>
                      <a:rPr lang="en-US" altLang="en-US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𝛾</m:t>
                    </m:r>
                  </m:oMath>
                </a14:m>
                <a:r>
                  <a:rPr lang="en-US" altLang="en-US" sz="2000" dirty="0"/>
                  <a:t> final state with bump in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en-US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en-US" sz="2000" i="1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en-US" altLang="en-US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𝛾𝛾</m:t>
                        </m:r>
                      </m:sub>
                    </m:sSub>
                    <m:r>
                      <a:rPr lang="en-US" altLang="en-US" sz="2000" i="1"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r>
                  <a:rPr lang="en-US" altLang="en-US" sz="2000" dirty="0"/>
                  <a:t> 					</a:t>
                </a:r>
                <a:r>
                  <a:rPr lang="en-US" altLang="en-US" sz="1600" dirty="0"/>
                  <a:t>Belle II (2607.07800); </a:t>
                </a:r>
                <a:r>
                  <a:rPr lang="en-US" altLang="en-US" sz="1600" dirty="0">
                    <a:solidFill>
                      <a:srgbClr val="FF0000"/>
                    </a:solidFill>
                  </a:rPr>
                  <a:t>Heidelbach talk</a:t>
                </a:r>
              </a:p>
              <a:p>
                <a:endParaRPr lang="en-US" altLang="en-US" sz="2000" dirty="0"/>
              </a:p>
              <a:p>
                <a:endParaRPr lang="en-US" altLang="en-US" sz="1200" dirty="0"/>
              </a:p>
            </p:txBody>
          </p:sp>
        </mc:Choice>
        <mc:Fallback xmlns="">
          <p:sp>
            <p:nvSpPr>
              <p:cNvPr id="38915" name="Content Placeholder 2">
                <a:extLst>
                  <a:ext uri="{FF2B5EF4-FFF2-40B4-BE49-F238E27FC236}">
                    <a16:creationId xmlns:a16="http://schemas.microsoft.com/office/drawing/2014/main" id="{955B8606-82B2-3F36-B72E-C692AEF8C16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4294967295"/>
              </p:nvPr>
            </p:nvSpPr>
            <p:spPr>
              <a:xfrm>
                <a:off x="419100" y="838200"/>
                <a:ext cx="6781800" cy="914400"/>
              </a:xfrm>
              <a:blipFill>
                <a:blip r:embed="rId3"/>
                <a:stretch>
                  <a:fillRect l="-936" t="-4110" r="-1498" b="-4657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Title 1">
            <a:extLst>
              <a:ext uri="{FF2B5EF4-FFF2-40B4-BE49-F238E27FC236}">
                <a16:creationId xmlns:a16="http://schemas.microsoft.com/office/drawing/2014/main" id="{660FD82E-266E-AE3B-F10F-2DB0D5B8D1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33500" y="163581"/>
            <a:ext cx="9525000" cy="566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defTabSz="457200" rtl="0" fontAlgn="base">
              <a:spcBef>
                <a:spcPct val="0"/>
              </a:spcBef>
              <a:spcAft>
                <a:spcPct val="0"/>
              </a:spcAft>
              <a:defRPr sz="2800" b="1" kern="1200">
                <a:solidFill>
                  <a:srgbClr val="000000"/>
                </a:solidFill>
                <a:latin typeface="+mj-lt"/>
                <a:ea typeface="ＭＳ Ｐゴシック" charset="0"/>
                <a:cs typeface="+mj-cs"/>
              </a:defRPr>
            </a:lvl1pPr>
            <a:lvl2pPr algn="ctr" defTabSz="457200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000000"/>
                </a:solidFill>
                <a:latin typeface="Arial" charset="0"/>
                <a:ea typeface="ＭＳ Ｐゴシック" charset="0"/>
              </a:defRPr>
            </a:lvl2pPr>
            <a:lvl3pPr algn="ctr" defTabSz="457200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000000"/>
                </a:solidFill>
                <a:latin typeface="Arial" charset="0"/>
                <a:ea typeface="ＭＳ Ｐゴシック" charset="0"/>
              </a:defRPr>
            </a:lvl3pPr>
            <a:lvl4pPr algn="ctr" defTabSz="457200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000000"/>
                </a:solidFill>
                <a:latin typeface="Arial" charset="0"/>
                <a:ea typeface="ＭＳ Ｐゴシック" charset="0"/>
              </a:defRPr>
            </a:lvl4pPr>
            <a:lvl5pPr algn="ctr" defTabSz="457200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000000"/>
                </a:solidFill>
                <a:latin typeface="Arial" charset="0"/>
                <a:ea typeface="ＭＳ Ｐゴシック" charset="0"/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altLang="en-US" dirty="0">
                <a:solidFill>
                  <a:schemeClr val="tx1"/>
                </a:solidFill>
              </a:rPr>
              <a:t>AXION-LIKE PARTICLES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0CE24CD-1A10-4BB2-C912-FBEB2261605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43200" y="2185875"/>
            <a:ext cx="1638300" cy="11049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6" name="Content Placeholder 2">
                <a:extLst>
                  <a:ext uri="{FF2B5EF4-FFF2-40B4-BE49-F238E27FC236}">
                    <a16:creationId xmlns:a16="http://schemas.microsoft.com/office/drawing/2014/main" id="{470F15F4-A731-083D-CC9A-811907D0DE1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723900" y="3429001"/>
                <a:ext cx="6096000" cy="9143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FAA26D3D-D897-4be2-8F04-BA451C77F1D7}">
                  <ma14:placeholderFlag xmlns="" xmlns:ma14="http://schemas.microsoft.com/office/mac/drawingml/2011/main" val="1"/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lvl1pPr marL="342900" indent="-342900" algn="l" defTabSz="457200" rtl="0" fontAlgn="base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ＭＳ Ｐゴシック" charset="0"/>
                    <a:cs typeface="+mn-cs"/>
                  </a:defRPr>
                </a:lvl1pPr>
                <a:lvl2pPr marL="742950" indent="-285750" algn="l" defTabSz="457200" rtl="0" fontAlgn="base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–"/>
                  <a:defRPr sz="2000" kern="1200">
                    <a:solidFill>
                      <a:srgbClr val="0000FF"/>
                    </a:solidFill>
                    <a:latin typeface="+mn-lt"/>
                    <a:ea typeface="ＭＳ Ｐゴシック" charset="0"/>
                    <a:cs typeface="+mn-cs"/>
                  </a:defRPr>
                </a:lvl2pPr>
                <a:lvl3pPr marL="1143000" indent="-228600" algn="l" defTabSz="457200" rtl="0" fontAlgn="base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•"/>
                  <a:defRPr kern="1200">
                    <a:solidFill>
                      <a:schemeClr val="tx1"/>
                    </a:solidFill>
                    <a:latin typeface="+mn-lt"/>
                    <a:ea typeface="ＭＳ Ｐゴシック" charset="0"/>
                    <a:cs typeface="+mn-cs"/>
                  </a:defRPr>
                </a:lvl3pPr>
                <a:lvl4pPr marL="1600200" indent="-228600" algn="l" defTabSz="457200" rtl="0" fontAlgn="base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–"/>
                  <a:defRPr sz="1600" kern="1200">
                    <a:solidFill>
                      <a:srgbClr val="0000FF"/>
                    </a:solidFill>
                    <a:latin typeface="+mn-lt"/>
                    <a:ea typeface="ＭＳ Ｐゴシック" charset="0"/>
                    <a:cs typeface="+mn-cs"/>
                  </a:defRPr>
                </a:lvl4pPr>
                <a:lvl5pPr marL="2057400" indent="-228600" algn="l" defTabSz="457200" rtl="0" fontAlgn="base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1600" kern="1200">
                    <a:solidFill>
                      <a:schemeClr val="tx1"/>
                    </a:solidFill>
                    <a:latin typeface="+mn-lt"/>
                    <a:ea typeface="ＭＳ Ｐゴシック" charset="0"/>
                    <a:cs typeface="+mn-cs"/>
                  </a:defRPr>
                </a:lvl5pPr>
                <a:lvl6pPr marL="25146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US" altLang="en-US" sz="1800" dirty="0"/>
                  <a:t>See also results on ALP</a:t>
                </a:r>
                <a14:m>
                  <m:oMath xmlns:m="http://schemas.openxmlformats.org/officeDocument/2006/math">
                    <m:r>
                      <a:rPr lang="en-US" altLang="en-US" sz="1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𝛾</m:t>
                    </m:r>
                    <m:r>
                      <a:rPr lang="en-US" altLang="en-US" sz="1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 </m:t>
                    </m:r>
                  </m:oMath>
                </a14:m>
                <a:r>
                  <a:rPr lang="en-US" altLang="en-US" sz="1800" dirty="0"/>
                  <a:t>ALP</a:t>
                </a:r>
                <a14:m>
                  <m:oMath xmlns:m="http://schemas.openxmlformats.org/officeDocument/2006/math">
                    <m:r>
                      <a:rPr lang="en-US" altLang="en-US" sz="1800" b="0" i="1" dirty="0" smtClean="0">
                        <a:latin typeface="Cambria Math" panose="02040503050406030204" pitchFamily="18" charset="0"/>
                      </a:rPr>
                      <m:t>𝑊</m:t>
                    </m:r>
                  </m:oMath>
                </a14:m>
                <a:r>
                  <a:rPr lang="en-US" altLang="en-US" sz="1800" dirty="0"/>
                  <a:t>, ALP</a:t>
                </a:r>
                <a14:m>
                  <m:oMath xmlns:m="http://schemas.openxmlformats.org/officeDocument/2006/math">
                    <m:r>
                      <a:rPr lang="en-US" altLang="en-US" sz="1800" b="0" i="1" smtClean="0">
                        <a:latin typeface="Cambria Math" panose="02040503050406030204" pitchFamily="18" charset="0"/>
                      </a:rPr>
                      <m:t>𝑔</m:t>
                    </m:r>
                  </m:oMath>
                </a14:m>
                <a:r>
                  <a:rPr lang="en-US" altLang="en-US" sz="1800" dirty="0"/>
                  <a:t>, ALP</a:t>
                </a:r>
                <a14:m>
                  <m:oMath xmlns:m="http://schemas.openxmlformats.org/officeDocument/2006/math">
                    <m:r>
                      <a:rPr lang="en-US" altLang="en-US" sz="1800" b="0" i="1" smtClean="0">
                        <a:latin typeface="Cambria Math" panose="02040503050406030204" pitchFamily="18" charset="0"/>
                      </a:rPr>
                      <m:t>𝑓</m:t>
                    </m:r>
                  </m:oMath>
                </a14:m>
                <a:r>
                  <a:rPr lang="en-US" altLang="en-US" sz="1800" dirty="0"/>
                  <a:t> from NA64 (</a:t>
                </a:r>
                <a:r>
                  <a:rPr lang="en-US" altLang="en-US" sz="1800" dirty="0">
                    <a:solidFill>
                      <a:srgbClr val="FF0000"/>
                    </a:solidFill>
                  </a:rPr>
                  <a:t>Marini talk</a:t>
                </a:r>
                <a:r>
                  <a:rPr lang="en-US" altLang="en-US" sz="1800" dirty="0"/>
                  <a:t>), FASER (</a:t>
                </a:r>
                <a:r>
                  <a:rPr lang="en-US" altLang="en-US" sz="1800" dirty="0">
                    <a:solidFill>
                      <a:srgbClr val="FF0000"/>
                    </a:solidFill>
                  </a:rPr>
                  <a:t>Welch talk</a:t>
                </a:r>
                <a:r>
                  <a:rPr lang="en-US" altLang="en-US" sz="1800" dirty="0"/>
                  <a:t>), BESIII (</a:t>
                </a:r>
                <a:r>
                  <a:rPr lang="en-US" altLang="en-US" sz="1800" dirty="0">
                    <a:solidFill>
                      <a:srgbClr val="FF0000"/>
                    </a:solidFill>
                  </a:rPr>
                  <a:t>Jiao talk</a:t>
                </a:r>
                <a:r>
                  <a:rPr lang="en-US" altLang="en-US" sz="1800" dirty="0"/>
                  <a:t>), LHCb (</a:t>
                </a:r>
                <a:r>
                  <a:rPr lang="en-US" altLang="en-US" sz="1800" dirty="0">
                    <a:solidFill>
                      <a:srgbClr val="FF0000"/>
                    </a:solidFill>
                  </a:rPr>
                  <a:t>Merli talk</a:t>
                </a:r>
                <a:r>
                  <a:rPr lang="en-US" altLang="en-US" sz="1800" dirty="0"/>
                  <a:t>), and NA62 (</a:t>
                </a:r>
                <a:r>
                  <a:rPr lang="en-US" altLang="en-US" sz="1800" dirty="0" err="1">
                    <a:solidFill>
                      <a:srgbClr val="FF0000"/>
                    </a:solidFill>
                  </a:rPr>
                  <a:t>Martellotti</a:t>
                </a:r>
                <a:r>
                  <a:rPr lang="en-US" altLang="en-US" sz="1800" dirty="0">
                    <a:solidFill>
                      <a:srgbClr val="FF0000"/>
                    </a:solidFill>
                  </a:rPr>
                  <a:t> talk</a:t>
                </a:r>
                <a:r>
                  <a:rPr lang="en-US" altLang="en-US" sz="1800" dirty="0"/>
                  <a:t>).</a:t>
                </a:r>
              </a:p>
            </p:txBody>
          </p:sp>
        </mc:Choice>
        <mc:Fallback xmlns="">
          <p:sp>
            <p:nvSpPr>
              <p:cNvPr id="16" name="Content Placeholder 2">
                <a:extLst>
                  <a:ext uri="{FF2B5EF4-FFF2-40B4-BE49-F238E27FC236}">
                    <a16:creationId xmlns:a16="http://schemas.microsoft.com/office/drawing/2014/main" id="{470F15F4-A731-083D-CC9A-811907D0DE1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723900" y="3429001"/>
                <a:ext cx="6096000" cy="914399"/>
              </a:xfrm>
              <a:prstGeom prst="rect">
                <a:avLst/>
              </a:prstGeom>
              <a:blipFill>
                <a:blip r:embed="rId5"/>
                <a:stretch>
                  <a:fillRect l="-1040" t="-4110" r="-1040" b="-9589"/>
                </a:stretch>
              </a:blipFill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FAA26D3D-D897-4be2-8F04-BA451C77F1D7}">
                  <ma14:placeholderFlag xmlns:ma14="http://schemas.microsoft.com/office/mac/drawingml/2011/main" xmlns="" xmlns:a14="http://schemas.microsoft.com/office/drawing/2010/main" val="1"/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5BF5547B-EFCB-EC55-28C4-760A78C863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4659381"/>
            <a:ext cx="11506200" cy="22748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rgbClr val="0000FF"/>
                </a:solidFill>
                <a:latin typeface="+mn-lt"/>
                <a:ea typeface="ＭＳ Ｐゴシック" charset="0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1600" kern="1200">
                <a:solidFill>
                  <a:srgbClr val="0000FF"/>
                </a:solidFill>
                <a:latin typeface="+mn-lt"/>
                <a:ea typeface="ＭＳ Ｐゴシック" charset="0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en-US" sz="2000" dirty="0"/>
              <a:t>Interesting features</a:t>
            </a:r>
          </a:p>
          <a:p>
            <a:pPr lvl="1"/>
            <a:r>
              <a:rPr lang="en-US" altLang="en-US" sz="1800" dirty="0">
                <a:sym typeface="Wingdings" pitchFamily="2" charset="2"/>
              </a:rPr>
              <a:t>Gray regions are reinterpretations of ancient data; colored regions are more recent results from experimental collaborations (in this case NA64, FASER, BESIII, CMS, ATLAS, all since 2019).</a:t>
            </a:r>
          </a:p>
          <a:p>
            <a:pPr lvl="1"/>
            <a:r>
              <a:rPr lang="en-US" altLang="en-US" sz="1800" dirty="0"/>
              <a:t>Significant improvement: signals typically proportional to (coupling)</a:t>
            </a:r>
            <a:r>
              <a:rPr lang="en-US" altLang="en-US" sz="1800" baseline="30000" dirty="0"/>
              <a:t>2</a:t>
            </a:r>
            <a:r>
              <a:rPr lang="en-US" altLang="en-US" sz="1800" dirty="0"/>
              <a:t> or (coupling)</a:t>
            </a:r>
            <a:r>
              <a:rPr lang="en-US" altLang="en-US" sz="1800" baseline="30000" dirty="0"/>
              <a:t>4</a:t>
            </a:r>
            <a:r>
              <a:rPr lang="en-US" altLang="en-US" sz="1800" dirty="0"/>
              <a:t>; depending on background, improvements of an order of magnitude in coupling </a:t>
            </a:r>
            <a:r>
              <a:rPr lang="en-US" altLang="en-US" sz="1800" dirty="0">
                <a:sym typeface="Wingdings" pitchFamily="2" charset="2"/>
              </a:rPr>
              <a:t> could have seen ~100 or 10</a:t>
            </a:r>
            <a:r>
              <a:rPr lang="en-US" altLang="en-US" sz="1800" baseline="30000" dirty="0">
                <a:sym typeface="Wingdings" pitchFamily="2" charset="2"/>
              </a:rPr>
              <a:t>4 </a:t>
            </a:r>
            <a:r>
              <a:rPr lang="en-US" altLang="en-US" sz="1800" dirty="0">
                <a:sym typeface="Wingdings" pitchFamily="2" charset="2"/>
              </a:rPr>
              <a:t>events.</a:t>
            </a:r>
          </a:p>
          <a:p>
            <a:pPr lvl="1"/>
            <a:r>
              <a:rPr lang="en-US" altLang="en-US" sz="1800" dirty="0">
                <a:sym typeface="Wingdings" pitchFamily="2" charset="2"/>
              </a:rPr>
              <a:t>The new experimental efforts are highly complementary.</a:t>
            </a:r>
            <a:endParaRPr lang="en-US" altLang="en-US" sz="1800" dirty="0"/>
          </a:p>
          <a:p>
            <a:pPr marL="0" indent="0">
              <a:buNone/>
            </a:pPr>
            <a:r>
              <a:rPr lang="en-US" altLang="en-US" sz="1800" dirty="0">
                <a:solidFill>
                  <a:srgbClr val="FF0000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8808175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8F43E4-B60D-4A87-88BB-CD0E44E917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D2AD25-B1F2-DFE9-B1E7-F786C74300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44476"/>
            <a:ext cx="12192000" cy="441325"/>
          </a:xfrm>
        </p:spPr>
        <p:txBody>
          <a:bodyPr>
            <a:noAutofit/>
          </a:bodyPr>
          <a:lstStyle/>
          <a:p>
            <a:r>
              <a:rPr lang="en-GB" sz="2800" dirty="0"/>
              <a:t>VISIBLE DARK PHOTONS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Content Placeholder 2">
                <a:extLst>
                  <a:ext uri="{FF2B5EF4-FFF2-40B4-BE49-F238E27FC236}">
                    <a16:creationId xmlns:a16="http://schemas.microsoft.com/office/drawing/2014/main" id="{6EB69D8A-4508-BC0D-FCBB-DA775249AFDD}"/>
                  </a:ext>
                </a:extLst>
              </p:cNvPr>
              <p:cNvSpPr txBox="1">
                <a:spLocks/>
              </p:cNvSpPr>
              <p:nvPr/>
            </p:nvSpPr>
            <p:spPr bwMode="auto">
              <a:xfrm>
                <a:off x="152401" y="876302"/>
                <a:ext cx="7467848" cy="582929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FAA26D3D-D897-4be2-8F04-BA451C77F1D7}">
                  <ma14:placeholderFlag xmlns:ma14="http://schemas.microsoft.com/office/mac/drawingml/2011/main" xmlns="" val="1"/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lvl1pPr marL="342900" indent="-342900" algn="l" defTabSz="457200" rtl="0" fontAlgn="base">
                  <a:spcBef>
                    <a:spcPct val="20000"/>
                  </a:spcBef>
                  <a:spcAft>
                    <a:spcPct val="0"/>
                  </a:spcAft>
                  <a:buClr>
                    <a:schemeClr val="accent4"/>
                  </a:buClr>
                  <a:buFont typeface="Arial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ＭＳ Ｐゴシック" charset="0"/>
                    <a:cs typeface="+mn-cs"/>
                  </a:defRPr>
                </a:lvl1pPr>
                <a:lvl2pPr marL="742950" indent="-285750" algn="l" defTabSz="457200" rtl="0" fontAlgn="base">
                  <a:spcBef>
                    <a:spcPct val="20000"/>
                  </a:spcBef>
                  <a:spcAft>
                    <a:spcPct val="0"/>
                  </a:spcAft>
                  <a:buClr>
                    <a:schemeClr val="accent4"/>
                  </a:buClr>
                  <a:buFont typeface="Arial" charset="0"/>
                  <a:buChar char="–"/>
                  <a:defRPr sz="2000" kern="1200">
                    <a:solidFill>
                      <a:srgbClr val="0000FF"/>
                    </a:solidFill>
                    <a:latin typeface="+mn-lt"/>
                    <a:ea typeface="ＭＳ Ｐゴシック" charset="0"/>
                    <a:cs typeface="+mn-cs"/>
                  </a:defRPr>
                </a:lvl2pPr>
                <a:lvl3pPr marL="1143000" indent="-228600" algn="l" defTabSz="457200" rtl="0" fontAlgn="base">
                  <a:spcBef>
                    <a:spcPct val="20000"/>
                  </a:spcBef>
                  <a:spcAft>
                    <a:spcPct val="0"/>
                  </a:spcAft>
                  <a:buClr>
                    <a:schemeClr val="accent4"/>
                  </a:buClr>
                  <a:buFont typeface="Arial" charset="0"/>
                  <a:buChar char="•"/>
                  <a:defRPr kern="1200">
                    <a:solidFill>
                      <a:schemeClr val="accent3">
                        <a:lumMod val="75000"/>
                      </a:schemeClr>
                    </a:solidFill>
                    <a:latin typeface="+mn-lt"/>
                    <a:ea typeface="ＭＳ Ｐゴシック" charset="0"/>
                    <a:cs typeface="+mn-cs"/>
                  </a:defRPr>
                </a:lvl3pPr>
                <a:lvl4pPr marL="1600200" indent="-228600" algn="l" defTabSz="457200" rtl="0" fontAlgn="base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–"/>
                  <a:defRPr sz="1600" kern="1200">
                    <a:solidFill>
                      <a:srgbClr val="0000FF"/>
                    </a:solidFill>
                    <a:latin typeface="+mn-lt"/>
                    <a:ea typeface="ＭＳ Ｐゴシック" charset="0"/>
                    <a:cs typeface="+mn-cs"/>
                  </a:defRPr>
                </a:lvl4pPr>
                <a:lvl5pPr marL="2057400" indent="-228600" algn="l" defTabSz="457200" rtl="0" fontAlgn="base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1600" kern="1200">
                    <a:solidFill>
                      <a:schemeClr val="tx1"/>
                    </a:solidFill>
                    <a:latin typeface="+mn-lt"/>
                    <a:ea typeface="ＭＳ Ｐゴシック" charset="0"/>
                    <a:cs typeface="+mn-cs"/>
                  </a:defRPr>
                </a:lvl5pPr>
                <a:lvl6pPr marL="25146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sz="2000" dirty="0"/>
                  <a:t>Dark photons can be seen in fixed target experiments and at the LHC through </a:t>
                </a:r>
                <a14:m>
                  <m:oMath xmlns:m="http://schemas.openxmlformats.org/officeDocument/2006/math">
                    <m:r>
                      <a:rPr lang="en-US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𝜋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/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𝜂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</m:oMath>
                </a14:m>
                <a:r>
                  <a:rPr lang="en-US" sz="2000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p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en-US" sz="20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𝛾</m:t>
                    </m:r>
                  </m:oMath>
                </a14:m>
                <a:r>
                  <a:rPr lang="en-US" sz="2000" dirty="0"/>
                  <a:t>, followed by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p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  <m:sSup>
                      <m:sSupPr>
                        <m:ctrlPr>
                          <a:rPr lang="en-U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</m:t>
                        </m:r>
                      </m:sup>
                    </m:sSup>
                    <m:sSup>
                      <m:sSupPr>
                        <m:ctrlPr>
                          <a:rPr lang="en-U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</m:sup>
                    </m:sSup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 </m:t>
                    </m:r>
                    <m:sSup>
                      <m:sSupPr>
                        <m:ctrlPr>
                          <a:rPr lang="en-U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𝜇</m:t>
                        </m:r>
                      </m:e>
                      <m:sup>
                        <m:r>
                          <a:rPr lang="en-U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</m:t>
                        </m:r>
                      </m:sup>
                    </m:sSup>
                    <m:sSup>
                      <m:sSupPr>
                        <m:ctrlPr>
                          <a:rPr lang="en-US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𝜇</m:t>
                        </m:r>
                      </m:e>
                      <m:sup>
                        <m:r>
                          <a:rPr lang="en-U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</m:sup>
                    </m:sSup>
                  </m:oMath>
                </a14:m>
                <a:r>
                  <a:rPr lang="en-US" sz="2000" dirty="0"/>
                  <a:t>.</a:t>
                </a:r>
              </a:p>
              <a:p>
                <a:endParaRPr lang="en-US" sz="1000" dirty="0"/>
              </a:p>
              <a:p>
                <a:r>
                  <a:rPr lang="en-US" sz="2000" dirty="0"/>
                  <a:t>In 2023, FASER and NA62 set the first new limits on parameter space from low coupling since the 1990’s.  </a:t>
                </a:r>
              </a:p>
              <a:p>
                <a:pPr marL="0" indent="0" algn="r">
                  <a:buNone/>
                </a:pPr>
                <a:r>
                  <a:rPr lang="en-US" sz="1400" dirty="0"/>
                  <a:t>FASER (</a:t>
                </a:r>
                <a:r>
                  <a:rPr lang="en-US" sz="1400" dirty="0">
                    <a:solidFill>
                      <a:srgbClr val="0050B3"/>
                    </a:solidFill>
                    <a:latin typeface="-apple-system"/>
                    <a:hlinkClick r:id="rId2"/>
                  </a:rPr>
                  <a:t>2308.05587</a:t>
                </a:r>
                <a:r>
                  <a:rPr lang="en-US" sz="1400" dirty="0"/>
                  <a:t>), NA62 (</a:t>
                </a:r>
                <a:r>
                  <a:rPr lang="en-US" sz="1400" dirty="0">
                    <a:hlinkClick r:id="rId3"/>
                  </a:rPr>
                  <a:t>2312,12055</a:t>
                </a:r>
                <a:r>
                  <a:rPr lang="en-US" sz="1400" dirty="0"/>
                  <a:t>)</a:t>
                </a:r>
              </a:p>
              <a:p>
                <a:pPr marL="0" indent="0" algn="r">
                  <a:buNone/>
                </a:pPr>
                <a:endParaRPr lang="en-US" sz="1200" dirty="0"/>
              </a:p>
              <a:p>
                <a:r>
                  <a:rPr lang="en-US" sz="2000" dirty="0"/>
                  <a:t>In March 2026, FASER reported improved constraints using 2022-24 data and a more powerful analysis; still </a:t>
                </a:r>
                <a:r>
                  <a:rPr lang="en-US" sz="2000" dirty="0" err="1"/>
                  <a:t>bkgd</a:t>
                </a:r>
                <a:r>
                  <a:rPr lang="en-US" sz="2000" dirty="0"/>
                  <a:t>-free.</a:t>
                </a:r>
              </a:p>
              <a:p>
                <a:endParaRPr lang="en-US" sz="2000" dirty="0"/>
              </a:p>
              <a:p>
                <a:endParaRPr lang="en-US" sz="1200" dirty="0"/>
              </a:p>
              <a:p>
                <a:r>
                  <a:rPr lang="en-US" sz="2000" dirty="0"/>
                  <a:t>Prospects for the future</a:t>
                </a:r>
              </a:p>
              <a:p>
                <a:pPr lvl="1"/>
                <a:r>
                  <a:rPr lang="en-US" sz="1800" dirty="0"/>
                  <a:t>From high coupling: Belle II and LHCb should push down from the top by a factor of ~3 in coupling.</a:t>
                </a:r>
              </a:p>
              <a:p>
                <a:pPr lvl="1"/>
                <a:r>
                  <a:rPr lang="en-US" sz="1800" dirty="0"/>
                  <a:t>From low coupling: FASER will continue to improve in HL-LHC, and </a:t>
                </a:r>
                <a:r>
                  <a:rPr lang="en-US" sz="1800" dirty="0" err="1"/>
                  <a:t>SHiP</a:t>
                </a:r>
                <a:r>
                  <a:rPr lang="en-US" sz="1800" dirty="0"/>
                  <a:t> at the SPS is projected to extend the reach further.</a:t>
                </a:r>
              </a:p>
              <a:p>
                <a:pPr lvl="1"/>
                <a:r>
                  <a:rPr lang="en-US" sz="1800" dirty="0"/>
                  <a:t>Results from other experiments are also expected. This formerly enormous parameter space is still large, but is being squeezed from both sides.</a:t>
                </a:r>
              </a:p>
              <a:p>
                <a:pPr lvl="1"/>
                <a:endParaRPr lang="en-US" dirty="0"/>
              </a:p>
              <a:p>
                <a:pPr marL="457200" lvl="1" indent="0">
                  <a:buNone/>
                </a:pPr>
                <a:endParaRPr lang="en-GB" dirty="0"/>
              </a:p>
            </p:txBody>
          </p:sp>
        </mc:Choice>
        <mc:Fallback xmlns="">
          <p:sp>
            <p:nvSpPr>
              <p:cNvPr id="6" name="Content Placeholder 2">
                <a:extLst>
                  <a:ext uri="{FF2B5EF4-FFF2-40B4-BE49-F238E27FC236}">
                    <a16:creationId xmlns:a16="http://schemas.microsoft.com/office/drawing/2014/main" id="{6EB69D8A-4508-BC0D-FCBB-DA775249AFD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52401" y="876302"/>
                <a:ext cx="7467848" cy="5829298"/>
              </a:xfrm>
              <a:prstGeom prst="rect">
                <a:avLst/>
              </a:prstGeom>
              <a:blipFill>
                <a:blip r:embed="rId4"/>
                <a:stretch>
                  <a:fillRect l="-680" t="-654" r="-850"/>
                </a:stretch>
              </a:blipFill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FAA26D3D-D897-4be2-8F04-BA451C77F1D7}">
                  <ma14:placeholderFlag xmlns="" xmlns:ma14="http://schemas.microsoft.com/office/mac/drawingml/2011/main" xmlns:a14="http://schemas.microsoft.com/office/drawing/2010/main" val="1"/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Picture 7">
            <a:extLst>
              <a:ext uri="{FF2B5EF4-FFF2-40B4-BE49-F238E27FC236}">
                <a16:creationId xmlns:a16="http://schemas.microsoft.com/office/drawing/2014/main" id="{B2F28B01-D56D-9266-B128-EC72D2A4819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8428252" y="245452"/>
            <a:ext cx="2637599" cy="3975496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8F4C98A1-895E-B58B-DC61-AFE66C3F454C}"/>
              </a:ext>
            </a:extLst>
          </p:cNvPr>
          <p:cNvSpPr txBox="1"/>
          <p:nvPr/>
        </p:nvSpPr>
        <p:spPr>
          <a:xfrm>
            <a:off x="8153400" y="990600"/>
            <a:ext cx="9906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Existing bounds from </a:t>
            </a:r>
            <a:r>
              <a:rPr lang="en-US" sz="10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DarkCast</a:t>
            </a:r>
            <a:endParaRPr lang="en-US" sz="10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7B71DB1-BF6D-C6DD-2BFE-BF4AB34B61D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72400" y="3657600"/>
            <a:ext cx="3975497" cy="2935842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E4A04AF-DDA5-8CEF-DF2A-7500F1387161}"/>
              </a:ext>
            </a:extLst>
          </p:cNvPr>
          <p:cNvSpPr txBox="1"/>
          <p:nvPr/>
        </p:nvSpPr>
        <p:spPr>
          <a:xfrm>
            <a:off x="3200400" y="3581400"/>
            <a:ext cx="440639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atin typeface="+mn-lt"/>
              </a:rPr>
              <a:t>FASER (</a:t>
            </a:r>
            <a:r>
              <a:rPr lang="en-US" sz="1400" dirty="0">
                <a:latin typeface="+mn-lt"/>
                <a:hlinkClick r:id="rId7"/>
              </a:rPr>
              <a:t>CERN-FASER-CONF-2026-001</a:t>
            </a:r>
            <a:r>
              <a:rPr lang="en-US" sz="1400" dirty="0">
                <a:latin typeface="+mn-lt"/>
              </a:rPr>
              <a:t>); </a:t>
            </a:r>
            <a:r>
              <a:rPr lang="en-US" sz="1400" dirty="0">
                <a:solidFill>
                  <a:srgbClr val="FF0000"/>
                </a:solidFill>
                <a:latin typeface="+mn-lt"/>
              </a:rPr>
              <a:t>Welch talk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2F6E473-F1D7-A70A-08B2-6E21BDB7DD13}"/>
              </a:ext>
            </a:extLst>
          </p:cNvPr>
          <p:cNvSpPr txBox="1"/>
          <p:nvPr/>
        </p:nvSpPr>
        <p:spPr>
          <a:xfrm>
            <a:off x="9998190" y="5672865"/>
            <a:ext cx="95090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rgbClr val="FF0000"/>
                </a:solidFill>
              </a:rPr>
              <a:t>NA62 2023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374B5F13-5AF5-0526-B968-578BEE77966D}"/>
              </a:ext>
            </a:extLst>
          </p:cNvPr>
          <p:cNvCxnSpPr>
            <a:cxnSpLocks/>
          </p:cNvCxnSpPr>
          <p:nvPr/>
        </p:nvCxnSpPr>
        <p:spPr>
          <a:xfrm flipV="1">
            <a:off x="10515600" y="5472227"/>
            <a:ext cx="64133" cy="254122"/>
          </a:xfrm>
          <a:prstGeom prst="straightConnector1">
            <a:avLst/>
          </a:prstGeom>
          <a:ln w="12700">
            <a:solidFill>
              <a:srgbClr val="FF0000"/>
            </a:solidFill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D8D90E86-C5D2-A716-C40E-A32A3B23C171}"/>
              </a:ext>
            </a:extLst>
          </p:cNvPr>
          <p:cNvSpPr txBox="1"/>
          <p:nvPr/>
        </p:nvSpPr>
        <p:spPr>
          <a:xfrm>
            <a:off x="8959163" y="5349604"/>
            <a:ext cx="107228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rgbClr val="FF0000"/>
                </a:solidFill>
              </a:rPr>
              <a:t>FASER 2023</a:t>
            </a: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67287255-B06E-6FA0-AF50-DE596730A6AD}"/>
              </a:ext>
            </a:extLst>
          </p:cNvPr>
          <p:cNvCxnSpPr>
            <a:cxnSpLocks/>
          </p:cNvCxnSpPr>
          <p:nvPr/>
        </p:nvCxnSpPr>
        <p:spPr>
          <a:xfrm flipV="1">
            <a:off x="9760148" y="5171958"/>
            <a:ext cx="106092" cy="166699"/>
          </a:xfrm>
          <a:prstGeom prst="straightConnector1">
            <a:avLst/>
          </a:prstGeom>
          <a:ln w="12700">
            <a:solidFill>
              <a:srgbClr val="FF0000"/>
            </a:solidFill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14DF9DDD-D663-FE22-DCFE-8F318895A5CB}"/>
              </a:ext>
            </a:extLst>
          </p:cNvPr>
          <p:cNvSpPr txBox="1"/>
          <p:nvPr/>
        </p:nvSpPr>
        <p:spPr>
          <a:xfrm>
            <a:off x="8242011" y="4984446"/>
            <a:ext cx="107228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rgbClr val="FF0000"/>
                </a:solidFill>
              </a:rPr>
              <a:t>FASER 2026</a:t>
            </a: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D88E956F-2EAD-FBAE-1D1C-29DB98C9D8CE}"/>
              </a:ext>
            </a:extLst>
          </p:cNvPr>
          <p:cNvCxnSpPr>
            <a:cxnSpLocks/>
          </p:cNvCxnSpPr>
          <p:nvPr/>
        </p:nvCxnSpPr>
        <p:spPr>
          <a:xfrm flipV="1">
            <a:off x="9284859" y="4915196"/>
            <a:ext cx="101004" cy="138500"/>
          </a:xfrm>
          <a:prstGeom prst="straightConnector1">
            <a:avLst/>
          </a:prstGeom>
          <a:ln w="12700">
            <a:solidFill>
              <a:srgbClr val="FF0000"/>
            </a:solidFill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5E43DF84-C793-3CFA-0465-37C482974FFB}"/>
              </a:ext>
            </a:extLst>
          </p:cNvPr>
          <p:cNvSpPr txBox="1"/>
          <p:nvPr/>
        </p:nvSpPr>
        <p:spPr>
          <a:xfrm>
            <a:off x="9401360" y="2445277"/>
            <a:ext cx="107228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rgbClr val="FF0000"/>
                </a:solidFill>
              </a:rPr>
              <a:t>FASER 2023</a:t>
            </a:r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96108FE8-3187-AB0D-EF33-ADFCA2CC16F0}"/>
              </a:ext>
            </a:extLst>
          </p:cNvPr>
          <p:cNvCxnSpPr>
            <a:cxnSpLocks/>
          </p:cNvCxnSpPr>
          <p:nvPr/>
        </p:nvCxnSpPr>
        <p:spPr>
          <a:xfrm flipV="1">
            <a:off x="9925352" y="2278976"/>
            <a:ext cx="106092" cy="166699"/>
          </a:xfrm>
          <a:prstGeom prst="straightConnector1">
            <a:avLst/>
          </a:prstGeom>
          <a:ln w="12700">
            <a:solidFill>
              <a:srgbClr val="FF0000"/>
            </a:solidFill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22BD8D8B-01FE-71FD-F1D7-E18A976773A2}"/>
              </a:ext>
            </a:extLst>
          </p:cNvPr>
          <p:cNvSpPr txBox="1"/>
          <p:nvPr/>
        </p:nvSpPr>
        <p:spPr>
          <a:xfrm>
            <a:off x="9727057" y="3806875"/>
            <a:ext cx="115790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FF0000"/>
                </a:solidFill>
              </a:rPr>
              <a:t>Belle II, LHCb</a:t>
            </a:r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EAC9015B-1A1D-9018-4655-6E356E525BF1}"/>
              </a:ext>
            </a:extLst>
          </p:cNvPr>
          <p:cNvCxnSpPr>
            <a:cxnSpLocks/>
          </p:cNvCxnSpPr>
          <p:nvPr/>
        </p:nvCxnSpPr>
        <p:spPr>
          <a:xfrm>
            <a:off x="10263196" y="4083874"/>
            <a:ext cx="0" cy="174032"/>
          </a:xfrm>
          <a:prstGeom prst="straightConnector1">
            <a:avLst/>
          </a:prstGeom>
          <a:ln w="12700">
            <a:solidFill>
              <a:srgbClr val="FF0000"/>
            </a:solidFill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294315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D209B8-B543-798B-74F0-DCB15D6747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8915" name="Content Placeholder 2">
                <a:extLst>
                  <a:ext uri="{FF2B5EF4-FFF2-40B4-BE49-F238E27FC236}">
                    <a16:creationId xmlns:a16="http://schemas.microsoft.com/office/drawing/2014/main" id="{B30FCE36-DFB4-2CAA-23B0-EE5E6FA8BF27}"/>
                  </a:ext>
                </a:extLst>
              </p:cNvPr>
              <p:cNvSpPr>
                <a:spLocks noGrp="1" noChangeArrowheads="1"/>
              </p:cNvSpPr>
              <p:nvPr>
                <p:ph sz="half" idx="4294967295"/>
              </p:nvPr>
            </p:nvSpPr>
            <p:spPr>
              <a:xfrm>
                <a:off x="533400" y="914399"/>
                <a:ext cx="6591166" cy="5715001"/>
              </a:xfrm>
            </p:spPr>
            <p:txBody>
              <a:bodyPr/>
              <a:lstStyle/>
              <a:p>
                <a:r>
                  <a:rPr lang="en-US" altLang="en-US" sz="2000" dirty="0"/>
                  <a:t>Many other possible gauge bosons to search for.  </a:t>
                </a:r>
              </a:p>
              <a:p>
                <a:endParaRPr lang="en-US" altLang="en-US" sz="1200" dirty="0"/>
              </a:p>
              <a:p>
                <a:r>
                  <a:rPr lang="en-US" altLang="en-US" sz="2000" dirty="0"/>
                  <a:t>Consider a seemingly difficult case: an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en-US" sz="2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en-US" sz="2000" b="0" i="1" smtClean="0">
                            <a:latin typeface="Cambria Math" panose="02040503050406030204" pitchFamily="18" charset="0"/>
                          </a:rPr>
                          <m:t>𝐿</m:t>
                        </m:r>
                      </m:e>
                      <m:sub>
                        <m:r>
                          <a:rPr lang="en-US" altLang="en-US" sz="20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𝜇</m:t>
                        </m:r>
                      </m:sub>
                    </m:sSub>
                    <m:r>
                      <a:rPr lang="en-US" altLang="en-US" sz="2000" b="0" i="1" smtClean="0">
                        <a:latin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en-US" altLang="en-US" sz="2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en-US" sz="2000" b="0" i="1" smtClean="0">
                            <a:latin typeface="Cambria Math" panose="02040503050406030204" pitchFamily="18" charset="0"/>
                          </a:rPr>
                          <m:t>𝐿</m:t>
                        </m:r>
                      </m:e>
                      <m:sub>
                        <m:r>
                          <a:rPr lang="en-US" altLang="en-U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𝜏</m:t>
                        </m:r>
                      </m:sub>
                    </m:sSub>
                  </m:oMath>
                </a14:m>
                <a:r>
                  <a:rPr lang="en-US" altLang="en-US" sz="2000" dirty="0"/>
                  <a:t> gauge boson that decays invisibly to the dark sector.</a:t>
                </a:r>
              </a:p>
              <a:p>
                <a:pPr lvl="1"/>
                <a:r>
                  <a:rPr lang="en-US" altLang="en-US" sz="1800" dirty="0"/>
                  <a:t>Motivated by the desire to reduce the muon g-2 discrepancy</a:t>
                </a:r>
              </a:p>
              <a:p>
                <a:pPr lvl="1"/>
                <a:r>
                  <a:rPr lang="en-US" altLang="en-US" sz="1800" dirty="0"/>
                  <a:t>Make anomaly-free by adding tau coupling</a:t>
                </a:r>
              </a:p>
              <a:p>
                <a:pPr lvl="1"/>
                <a:r>
                  <a:rPr lang="en-US" altLang="en-US" sz="1800" dirty="0"/>
                  <a:t>No coupling to the first generation</a:t>
                </a:r>
              </a:p>
              <a:p>
                <a:pPr lvl="1"/>
                <a:r>
                  <a:rPr lang="en-US" altLang="en-US" sz="1800" dirty="0"/>
                  <a:t>No visible decay products</a:t>
                </a:r>
              </a:p>
              <a:p>
                <a:pPr lvl="1"/>
                <a:endParaRPr lang="en-US" altLang="en-US" sz="1200" dirty="0"/>
              </a:p>
              <a:p>
                <a:r>
                  <a:rPr lang="en-US" altLang="en-US" sz="2000" dirty="0"/>
                  <a:t>A new result for this gauge boson was reported by NA64</a:t>
                </a:r>
                <a:r>
                  <a:rPr lang="en-US" altLang="en-US" sz="2000" dirty="0">
                    <a:latin typeface="Symbol" pitchFamily="2" charset="2"/>
                    <a:ea typeface="Cambria Math" panose="02040503050406030204" pitchFamily="18" charset="0"/>
                  </a:rPr>
                  <a:t>m</a:t>
                </a:r>
                <a:r>
                  <a:rPr lang="en-US" altLang="en-US" sz="2000" dirty="0"/>
                  <a:t>, a fixed target experiment at the SPS with a high-energy (up to 250 GeV) and high-intensity muon beam.</a:t>
                </a:r>
              </a:p>
              <a:p>
                <a:endParaRPr lang="en-US" altLang="en-US" sz="1200" dirty="0"/>
              </a:p>
              <a:p>
                <a:r>
                  <a:rPr lang="en-US" altLang="en-US" sz="2000" dirty="0"/>
                  <a:t>Measure the incoming and outgoing muon momentum and look for missing energy + missing momentum. </a:t>
                </a:r>
                <a:r>
                  <a:rPr lang="en-US" altLang="en-US" sz="2000" dirty="0">
                    <a:solidFill>
                      <a:srgbClr val="FF0000"/>
                    </a:solidFill>
                  </a:rPr>
                  <a:t>						</a:t>
                </a:r>
                <a:r>
                  <a:rPr lang="en-US" altLang="en-US" sz="1800" dirty="0">
                    <a:solidFill>
                      <a:srgbClr val="FF0000"/>
                    </a:solidFill>
                  </a:rPr>
                  <a:t>Molina-Bueno talk</a:t>
                </a:r>
                <a:endParaRPr lang="en-US" altLang="en-US" sz="1800" dirty="0"/>
              </a:p>
              <a:p>
                <a:pPr lvl="1"/>
                <a:endParaRPr lang="en-US" altLang="en-US" sz="1800" dirty="0"/>
              </a:p>
              <a:p>
                <a:endParaRPr lang="en-US" altLang="en-US" sz="2000" dirty="0"/>
              </a:p>
            </p:txBody>
          </p:sp>
        </mc:Choice>
        <mc:Fallback xmlns="">
          <p:sp>
            <p:nvSpPr>
              <p:cNvPr id="38915" name="Content Placeholder 2">
                <a:extLst>
                  <a:ext uri="{FF2B5EF4-FFF2-40B4-BE49-F238E27FC236}">
                    <a16:creationId xmlns:a16="http://schemas.microsoft.com/office/drawing/2014/main" id="{B30FCE36-DFB4-2CAA-23B0-EE5E6FA8BF2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4294967295"/>
              </p:nvPr>
            </p:nvSpPr>
            <p:spPr>
              <a:xfrm>
                <a:off x="533400" y="914399"/>
                <a:ext cx="6591166" cy="5715001"/>
              </a:xfrm>
              <a:blipFill>
                <a:blip r:embed="rId2"/>
                <a:stretch>
                  <a:fillRect l="-962" t="-665" r="-57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Title 1">
            <a:extLst>
              <a:ext uri="{FF2B5EF4-FFF2-40B4-BE49-F238E27FC236}">
                <a16:creationId xmlns:a16="http://schemas.microsoft.com/office/drawing/2014/main" id="{9C2ED396-BDE8-DBBB-715C-BC4DD3CB05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33500" y="163581"/>
            <a:ext cx="9525000" cy="566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defTabSz="457200" rtl="0" fontAlgn="base">
              <a:spcBef>
                <a:spcPct val="0"/>
              </a:spcBef>
              <a:spcAft>
                <a:spcPct val="0"/>
              </a:spcAft>
              <a:defRPr sz="2800" b="1" kern="1200">
                <a:solidFill>
                  <a:srgbClr val="000000"/>
                </a:solidFill>
                <a:latin typeface="+mj-lt"/>
                <a:ea typeface="ＭＳ Ｐゴシック" charset="0"/>
                <a:cs typeface="+mj-cs"/>
              </a:defRPr>
            </a:lvl1pPr>
            <a:lvl2pPr algn="ctr" defTabSz="457200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000000"/>
                </a:solidFill>
                <a:latin typeface="Arial" charset="0"/>
                <a:ea typeface="ＭＳ Ｐゴシック" charset="0"/>
              </a:defRPr>
            </a:lvl2pPr>
            <a:lvl3pPr algn="ctr" defTabSz="457200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000000"/>
                </a:solidFill>
                <a:latin typeface="Arial" charset="0"/>
                <a:ea typeface="ＭＳ Ｐゴシック" charset="0"/>
              </a:defRPr>
            </a:lvl3pPr>
            <a:lvl4pPr algn="ctr" defTabSz="457200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000000"/>
                </a:solidFill>
                <a:latin typeface="Arial" charset="0"/>
                <a:ea typeface="ＭＳ Ｐゴシック" charset="0"/>
              </a:defRPr>
            </a:lvl4pPr>
            <a:lvl5pPr algn="ctr" defTabSz="457200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000000"/>
                </a:solidFill>
                <a:latin typeface="Arial" charset="0"/>
                <a:ea typeface="ＭＳ Ｐゴシック" charset="0"/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altLang="en-US" dirty="0">
                <a:solidFill>
                  <a:schemeClr val="tx1"/>
                </a:solidFill>
              </a:rPr>
              <a:t>OTHER GAUGE BOSONS</a:t>
            </a:r>
          </a:p>
        </p:txBody>
      </p:sp>
      <p:pic>
        <p:nvPicPr>
          <p:cNvPr id="21" name="NA64mu_LmuLtau.pdf" descr="NA64mu_LmuLtau.pdf">
            <a:extLst>
              <a:ext uri="{FF2B5EF4-FFF2-40B4-BE49-F238E27FC236}">
                <a16:creationId xmlns:a16="http://schemas.microsoft.com/office/drawing/2014/main" id="{E30C9A0D-AF06-3B75-0037-A69AA0F383E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3794"/>
          <a:stretch>
            <a:fillRect/>
          </a:stretch>
        </p:blipFill>
        <p:spPr>
          <a:xfrm>
            <a:off x="6781800" y="2696999"/>
            <a:ext cx="4809907" cy="3856202"/>
          </a:xfrm>
          <a:prstGeom prst="rect">
            <a:avLst/>
          </a:prstGeom>
          <a:ln w="12700">
            <a:miter lim="400000"/>
          </a:ln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62A71713-A8F8-180C-10B5-99F701D31C9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05800" y="971086"/>
            <a:ext cx="2661008" cy="1754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34434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1"/>
          <p:cNvSpPr>
            <a:spLocks noGrp="1"/>
          </p:cNvSpPr>
          <p:nvPr>
            <p:ph type="title"/>
          </p:nvPr>
        </p:nvSpPr>
        <p:spPr>
          <a:xfrm>
            <a:off x="1524000" y="228986"/>
            <a:ext cx="9144000" cy="441325"/>
          </a:xfrm>
        </p:spPr>
        <p:txBody>
          <a:bodyPr/>
          <a:lstStyle/>
          <a:p>
            <a:r>
              <a:rPr lang="en-US" dirty="0">
                <a:latin typeface="Arial" charset="0"/>
              </a:rPr>
              <a:t>X17 AND THE ATOMKI ANOMALIES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Rectangle 3">
                <a:extLst>
                  <a:ext uri="{FF2B5EF4-FFF2-40B4-BE49-F238E27FC236}">
                    <a16:creationId xmlns:a16="http://schemas.microsoft.com/office/drawing/2014/main" id="{6DE34699-25EB-534D-A8C2-F03BEAEE77D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52400" y="832514"/>
                <a:ext cx="7687175" cy="587308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FAA26D3D-D897-4be2-8F04-BA451C77F1D7}">
                  <ma14:placeholderFlag xmlns:ma14="http://schemas.microsoft.com/office/mac/drawingml/2011/main" xmlns="" val="1"/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lvl1pPr marL="342900" indent="-342900" algn="l" defTabSz="457200" rtl="0" fontAlgn="base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ＭＳ Ｐゴシック" charset="0"/>
                    <a:cs typeface="+mn-cs"/>
                  </a:defRPr>
                </a:lvl1pPr>
                <a:lvl2pPr marL="742950" indent="-285750" algn="l" defTabSz="457200" rtl="0" fontAlgn="base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–"/>
                  <a:defRPr sz="2000" kern="1200">
                    <a:solidFill>
                      <a:srgbClr val="0000FF"/>
                    </a:solidFill>
                    <a:latin typeface="+mn-lt"/>
                    <a:ea typeface="ＭＳ Ｐゴシック" charset="0"/>
                    <a:cs typeface="+mn-cs"/>
                  </a:defRPr>
                </a:lvl2pPr>
                <a:lvl3pPr marL="1143000" indent="-228600" algn="l" defTabSz="457200" rtl="0" fontAlgn="base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•"/>
                  <a:defRPr kern="1200">
                    <a:solidFill>
                      <a:schemeClr val="tx1"/>
                    </a:solidFill>
                    <a:latin typeface="+mn-lt"/>
                    <a:ea typeface="ＭＳ Ｐゴシック" charset="0"/>
                    <a:cs typeface="+mn-cs"/>
                  </a:defRPr>
                </a:lvl3pPr>
                <a:lvl4pPr marL="1600200" indent="-228600" algn="l" defTabSz="457200" rtl="0" fontAlgn="base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–"/>
                  <a:defRPr sz="1600" kern="1200">
                    <a:solidFill>
                      <a:srgbClr val="0000FF"/>
                    </a:solidFill>
                    <a:latin typeface="+mn-lt"/>
                    <a:ea typeface="ＭＳ Ｐゴシック" charset="0"/>
                    <a:cs typeface="+mn-cs"/>
                  </a:defRPr>
                </a:lvl4pPr>
                <a:lvl5pPr marL="2057400" indent="-228600" algn="l" defTabSz="457200" rtl="0" fontAlgn="base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1600" kern="1200">
                    <a:solidFill>
                      <a:schemeClr val="tx1"/>
                    </a:solidFill>
                    <a:latin typeface="+mn-lt"/>
                    <a:ea typeface="ＭＳ Ｐゴシック" charset="0"/>
                    <a:cs typeface="+mn-cs"/>
                  </a:defRPr>
                </a:lvl5pPr>
                <a:lvl6pPr marL="25146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buFont typeface="Arial"/>
                  <a:buChar char="•"/>
                </a:pPr>
                <a:r>
                  <a:rPr lang="en-US" sz="2000" dirty="0">
                    <a:solidFill>
                      <a:srgbClr val="0000FF"/>
                    </a:solidFill>
                  </a:rPr>
                  <a:t>In 2015, the ATOMKI group reported a 7</a:t>
                </a:r>
                <a:r>
                  <a:rPr lang="en-US" sz="2000" dirty="0">
                    <a:solidFill>
                      <a:srgbClr val="0000FF"/>
                    </a:solidFill>
                    <a:latin typeface="Symbol" charset="2"/>
                    <a:cs typeface="Symbol" charset="2"/>
                  </a:rPr>
                  <a:t>s</a:t>
                </a:r>
                <a:r>
                  <a:rPr lang="en-US" sz="2000" dirty="0">
                    <a:solidFill>
                      <a:srgbClr val="0000FF"/>
                    </a:solidFill>
                  </a:rPr>
                  <a:t> excess in </a:t>
                </a:r>
                <a:r>
                  <a:rPr lang="en-US" sz="2000" baseline="30000" dirty="0">
                    <a:solidFill>
                      <a:srgbClr val="0000FF"/>
                    </a:solidFill>
                  </a:rPr>
                  <a:t>8</a:t>
                </a:r>
                <a:r>
                  <a:rPr lang="en-US" sz="2000" dirty="0">
                    <a:solidFill>
                      <a:srgbClr val="0000FF"/>
                    </a:solidFill>
                  </a:rPr>
                  <a:t>Be (18.15) </a:t>
                </a:r>
                <a14:m>
                  <m:oMath xmlns:m="http://schemas.openxmlformats.org/officeDocument/2006/math">
                    <m:r>
                      <a:rPr lang="en-US" sz="2000" i="1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</m:oMath>
                </a14:m>
                <a:r>
                  <a:rPr lang="en-US" sz="2000" dirty="0">
                    <a:solidFill>
                      <a:srgbClr val="0000FF"/>
                    </a:solidFill>
                  </a:rPr>
                  <a:t> </a:t>
                </a:r>
                <a:r>
                  <a:rPr lang="en-US" sz="2000" baseline="30000" dirty="0">
                    <a:solidFill>
                      <a:srgbClr val="0000FF"/>
                    </a:solidFill>
                  </a:rPr>
                  <a:t>8</a:t>
                </a:r>
                <a:r>
                  <a:rPr lang="en-US" sz="2000" dirty="0">
                    <a:solidFill>
                      <a:srgbClr val="0000FF"/>
                    </a:solidFill>
                  </a:rPr>
                  <a:t>Be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000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sz="2000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p>
                    <m:sSup>
                      <m:sSupPr>
                        <m:ctrlPr>
                          <a:rPr lang="en-US" sz="2000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000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sz="2000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</m:sup>
                    </m:sSup>
                  </m:oMath>
                </a14:m>
                <a:r>
                  <a:rPr lang="en-US" sz="2000" dirty="0">
                    <a:solidFill>
                      <a:srgbClr val="0000FF"/>
                    </a:solidFill>
                  </a:rPr>
                  <a:t> decays at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𝜃</m:t>
                        </m:r>
                      </m:e>
                      <m:sub>
                        <m:sSup>
                          <m:sSupPr>
                            <m:ctrlPr>
                              <a:rPr lang="en-US" sz="2000" i="1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000" i="1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p>
                            <m:r>
                              <a:rPr lang="en-US" sz="2000" i="1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</a:rPr>
                              <m:t>+</m:t>
                            </m:r>
                          </m:sup>
                        </m:sSup>
                        <m:sSup>
                          <m:sSupPr>
                            <m:ctrlPr>
                              <a:rPr lang="en-US" sz="2000" i="1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000" i="1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p>
                            <m:r>
                              <a:rPr lang="en-US" sz="2000" i="1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</a:rPr>
                              <m:t>−</m:t>
                            </m:r>
                          </m:sup>
                        </m:sSup>
                      </m:sub>
                    </m:sSub>
                    <m:r>
                      <a:rPr lang="en-US" sz="2000" i="1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≈140°</m:t>
                    </m:r>
                  </m:oMath>
                </a14:m>
                <a:r>
                  <a:rPr lang="en-US" sz="2000" dirty="0">
                    <a:solidFill>
                      <a:srgbClr val="0000FF"/>
                    </a:solidFill>
                  </a:rPr>
                  <a:t>.    </a:t>
                </a:r>
                <a:r>
                  <a:rPr lang="en-US" sz="1400" dirty="0"/>
                  <a:t>Krasznahorkay et al., 1504.01527</a:t>
                </a:r>
                <a:endParaRPr lang="en-US" sz="1400" dirty="0">
                  <a:solidFill>
                    <a:schemeClr val="tx2"/>
                  </a:solidFill>
                </a:endParaRPr>
              </a:p>
              <a:p>
                <a:endParaRPr lang="en-US" sz="800" dirty="0"/>
              </a:p>
              <a:p>
                <a:r>
                  <a:rPr lang="en-US" sz="2000" dirty="0">
                    <a:solidFill>
                      <a:srgbClr val="0000FF"/>
                    </a:solidFill>
                  </a:rPr>
                  <a:t>This can be explained by a FIP: 17 MeV </a:t>
                </a:r>
                <a:r>
                  <a:rPr lang="en-US" sz="2000" dirty="0" err="1">
                    <a:solidFill>
                      <a:srgbClr val="0000FF"/>
                    </a:solidFill>
                  </a:rPr>
                  <a:t>protophobic</a:t>
                </a:r>
                <a:r>
                  <a:rPr lang="en-US" sz="2000" dirty="0">
                    <a:solidFill>
                      <a:srgbClr val="0000FF"/>
                    </a:solidFill>
                  </a:rPr>
                  <a:t> gauge boson. 			    </a:t>
                </a:r>
                <a:r>
                  <a:rPr lang="en-US" sz="1400" dirty="0"/>
                  <a:t>Feng, Fornal, Galon, Gardner, Smolinsky, Tanedo, Tait (2016)</a:t>
                </a:r>
              </a:p>
              <a:p>
                <a:pPr marL="0" indent="0">
                  <a:buNone/>
                </a:pPr>
                <a:endParaRPr lang="en-US" sz="800" dirty="0"/>
              </a:p>
              <a:p>
                <a:r>
                  <a:rPr lang="en-US" sz="2000" dirty="0">
                    <a:solidFill>
                      <a:srgbClr val="0000FF"/>
                    </a:solidFill>
                  </a:rPr>
                  <a:t>In 2019, the ATOMKI group reported a new 7</a:t>
                </a:r>
                <a:r>
                  <a:rPr lang="en-US" sz="2000" dirty="0">
                    <a:solidFill>
                      <a:srgbClr val="0000FF"/>
                    </a:solidFill>
                    <a:latin typeface="Symbol" pitchFamily="2" charset="2"/>
                  </a:rPr>
                  <a:t>s</a:t>
                </a:r>
                <a:r>
                  <a:rPr lang="en-US" sz="2000" dirty="0">
                    <a:solidFill>
                      <a:srgbClr val="0000FF"/>
                    </a:solidFill>
                  </a:rPr>
                  <a:t> excess in the decays of excited </a:t>
                </a:r>
                <a:r>
                  <a:rPr lang="en-US" sz="2000" baseline="30000" dirty="0">
                    <a:solidFill>
                      <a:srgbClr val="0000FF"/>
                    </a:solidFill>
                  </a:rPr>
                  <a:t>4</a:t>
                </a:r>
                <a:r>
                  <a:rPr lang="en-US" sz="2000" dirty="0">
                    <a:solidFill>
                      <a:srgbClr val="0000FF"/>
                    </a:solidFill>
                  </a:rPr>
                  <a:t>He (20.49) nuclei at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𝜃</m:t>
                        </m:r>
                      </m:e>
                      <m:sub>
                        <m:sSup>
                          <m:sSupPr>
                            <m:ctrlPr>
                              <a:rPr lang="en-US" sz="2000" i="1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000" i="1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p>
                            <m:r>
                              <a:rPr lang="en-US" sz="2000" i="1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</a:rPr>
                              <m:t>+</m:t>
                            </m:r>
                          </m:sup>
                        </m:sSup>
                        <m:sSup>
                          <m:sSupPr>
                            <m:ctrlPr>
                              <a:rPr lang="en-US" sz="2000" i="1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000" i="1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p>
                            <m:r>
                              <a:rPr lang="en-US" sz="2000" i="1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</a:rPr>
                              <m:t>−</m:t>
                            </m:r>
                          </m:sup>
                        </m:sSup>
                      </m:sub>
                    </m:sSub>
                    <m:r>
                      <a:rPr lang="en-US" sz="2000" i="1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≈115°</m:t>
                    </m:r>
                  </m:oMath>
                </a14:m>
                <a:r>
                  <a:rPr lang="en-US" sz="2000" dirty="0">
                    <a:solidFill>
                      <a:srgbClr val="0000FF"/>
                    </a:solidFill>
                  </a:rPr>
                  <a:t>.  Remarkably, this can also be explained by the same 17 MeV gauge boson.</a:t>
                </a:r>
              </a:p>
              <a:p>
                <a:pPr marL="0" indent="0" algn="r">
                  <a:buNone/>
                </a:pPr>
                <a:r>
                  <a:rPr lang="en-US" sz="1400" dirty="0" err="1"/>
                  <a:t>Krasznahorkay</a:t>
                </a:r>
                <a:r>
                  <a:rPr lang="en-US" sz="1400" dirty="0"/>
                  <a:t> et al., 1910.10459; </a:t>
                </a:r>
                <a:r>
                  <a:rPr lang="en-US" sz="1400" dirty="0" err="1"/>
                  <a:t>Fieg</a:t>
                </a:r>
                <a:r>
                  <a:rPr lang="en-US" sz="1400" dirty="0"/>
                  <a:t>, Makela, Tait, Toman, 2602.11263 </a:t>
                </a:r>
              </a:p>
              <a:p>
                <a:endParaRPr lang="en-US" sz="800" dirty="0">
                  <a:solidFill>
                    <a:srgbClr val="0000FF"/>
                  </a:solidFill>
                </a:endParaRPr>
              </a:p>
              <a:p>
                <a:r>
                  <a:rPr lang="en-US" sz="2000" dirty="0">
                    <a:solidFill>
                      <a:srgbClr val="0000FF"/>
                    </a:solidFill>
                  </a:rPr>
                  <a:t>There has since been a ~2</a:t>
                </a:r>
                <a:r>
                  <a:rPr lang="en-US" sz="2000" dirty="0">
                    <a:solidFill>
                      <a:srgbClr val="0000FF"/>
                    </a:solidFill>
                    <a:latin typeface="Symbol" pitchFamily="2" charset="2"/>
                  </a:rPr>
                  <a:t>s</a:t>
                </a:r>
                <a:r>
                  <a:rPr lang="en-US" sz="2000" dirty="0">
                    <a:solidFill>
                      <a:srgbClr val="0000FF"/>
                    </a:solidFill>
                  </a:rPr>
                  <a:t> exclusion by MEG II, but also a ~2</a:t>
                </a:r>
                <a:r>
                  <a:rPr lang="en-US" sz="2000" dirty="0">
                    <a:solidFill>
                      <a:srgbClr val="0000FF"/>
                    </a:solidFill>
                    <a:latin typeface="Symbol" pitchFamily="2" charset="2"/>
                  </a:rPr>
                  <a:t>s</a:t>
                </a:r>
                <a:r>
                  <a:rPr lang="en-US" sz="2000" dirty="0">
                    <a:solidFill>
                      <a:srgbClr val="0000FF"/>
                    </a:solidFill>
                  </a:rPr>
                  <a:t> excess seen at 17 MeV by PADME. </a:t>
                </a:r>
                <a:r>
                  <a:rPr lang="en-US" sz="2000" dirty="0">
                    <a:solidFill>
                      <a:srgbClr val="FF0000"/>
                    </a:solidFill>
                  </a:rPr>
                  <a:t>Frankenthal talk</a:t>
                </a:r>
              </a:p>
              <a:p>
                <a:pPr marL="0" indent="0" algn="r">
                  <a:buNone/>
                </a:pPr>
                <a:r>
                  <a:rPr lang="en-US" sz="1200" dirty="0"/>
                  <a:t>MEG II Collaboration, 2411.07994; PADME Collaboration, 2505.24797</a:t>
                </a:r>
                <a:endParaRPr lang="en-US" sz="1200" dirty="0">
                  <a:solidFill>
                    <a:srgbClr val="FF0000"/>
                  </a:solidFill>
                </a:endParaRPr>
              </a:p>
              <a:p>
                <a:pPr marL="0" indent="0">
                  <a:buNone/>
                </a:pPr>
                <a:endParaRPr lang="en-US" sz="800" dirty="0"/>
              </a:p>
              <a:p>
                <a:r>
                  <a:rPr lang="en-US" sz="2000" dirty="0">
                    <a:solidFill>
                      <a:srgbClr val="0000FF"/>
                    </a:solidFill>
                  </a:rPr>
                  <a:t>This is among the most tantalizing anomalies in the field.  More data from PADME expected, and other experiments are finally poised to weigh in – stay tuned!								</a:t>
                </a:r>
                <a:endParaRPr lang="en-US" sz="1200" dirty="0"/>
              </a:p>
              <a:p>
                <a:endParaRPr lang="en-US" sz="1400" dirty="0"/>
              </a:p>
              <a:p>
                <a:endParaRPr lang="en-US" sz="1100" dirty="0"/>
              </a:p>
            </p:txBody>
          </p:sp>
        </mc:Choice>
        <mc:Fallback xmlns="">
          <p:sp>
            <p:nvSpPr>
              <p:cNvPr id="21" name="Rectangle 3">
                <a:extLst>
                  <a:ext uri="{FF2B5EF4-FFF2-40B4-BE49-F238E27FC236}">
                    <a16:creationId xmlns:a16="http://schemas.microsoft.com/office/drawing/2014/main" id="{6DE34699-25EB-534D-A8C2-F03BEAEE77D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52400" y="832514"/>
                <a:ext cx="7687175" cy="5873086"/>
              </a:xfrm>
              <a:prstGeom prst="rect">
                <a:avLst/>
              </a:prstGeom>
              <a:blipFill>
                <a:blip r:embed="rId2"/>
                <a:stretch>
                  <a:fillRect l="-660" t="-864" r="-1320"/>
                </a:stretch>
              </a:blipFill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FAA26D3D-D897-4be2-8F04-BA451C77F1D7}">
                  <ma14:placeholderFlag xmlns="" xmlns:ma14="http://schemas.microsoft.com/office/mac/drawingml/2011/main" xmlns:a14="http://schemas.microsoft.com/office/drawing/2010/main" val="1"/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4" name="Group 23">
            <a:extLst>
              <a:ext uri="{FF2B5EF4-FFF2-40B4-BE49-F238E27FC236}">
                <a16:creationId xmlns:a16="http://schemas.microsoft.com/office/drawing/2014/main" id="{8CE93284-D868-362A-90CE-87783C7295F0}"/>
              </a:ext>
            </a:extLst>
          </p:cNvPr>
          <p:cNvGrpSpPr/>
          <p:nvPr/>
        </p:nvGrpSpPr>
        <p:grpSpPr>
          <a:xfrm>
            <a:off x="8016079" y="945458"/>
            <a:ext cx="1546670" cy="1067273"/>
            <a:chOff x="914400" y="1884937"/>
            <a:chExt cx="2667000" cy="1847361"/>
          </a:xfrm>
        </p:grpSpPr>
        <p:pic>
          <p:nvPicPr>
            <p:cNvPr id="25" name="Picture 24">
              <a:extLst>
                <a:ext uri="{FF2B5EF4-FFF2-40B4-BE49-F238E27FC236}">
                  <a16:creationId xmlns:a16="http://schemas.microsoft.com/office/drawing/2014/main" id="{DA3E3EF5-C52D-48C9-B7CC-A0CC204A71A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14400" y="1913461"/>
              <a:ext cx="2667000" cy="1818837"/>
            </a:xfrm>
            <a:prstGeom prst="rect">
              <a:avLst/>
            </a:prstGeom>
          </p:spPr>
        </p:pic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C260707D-8501-4CFA-F6D0-4B56AEB2889E}"/>
                </a:ext>
              </a:extLst>
            </p:cNvPr>
            <p:cNvSpPr/>
            <p:nvPr/>
          </p:nvSpPr>
          <p:spPr>
            <a:xfrm>
              <a:off x="2057400" y="1913461"/>
              <a:ext cx="381000" cy="44873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22A898F1-4EF7-6359-87F5-93BDA0EE54F2}"/>
                </a:ext>
              </a:extLst>
            </p:cNvPr>
            <p:cNvSpPr txBox="1"/>
            <p:nvPr/>
          </p:nvSpPr>
          <p:spPr>
            <a:xfrm>
              <a:off x="1944633" y="1884937"/>
              <a:ext cx="1167712" cy="5327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>
                  <a:latin typeface="Symbol" pitchFamily="2" charset="2"/>
                </a:rPr>
                <a:t>g</a:t>
              </a:r>
              <a:r>
                <a:rPr lang="en-US" sz="1400" dirty="0"/>
                <a:t>, X</a:t>
              </a:r>
            </a:p>
          </p:txBody>
        </p:sp>
      </p:grpSp>
      <p:sp>
        <p:nvSpPr>
          <p:cNvPr id="29" name="TextBox 28">
            <a:extLst>
              <a:ext uri="{FF2B5EF4-FFF2-40B4-BE49-F238E27FC236}">
                <a16:creationId xmlns:a16="http://schemas.microsoft.com/office/drawing/2014/main" id="{2F5A7655-5C4C-B9E7-4881-3B4CF95BFBBA}"/>
              </a:ext>
            </a:extLst>
          </p:cNvPr>
          <p:cNvSpPr txBox="1"/>
          <p:nvPr/>
        </p:nvSpPr>
        <p:spPr>
          <a:xfrm flipH="1">
            <a:off x="9257949" y="1019154"/>
            <a:ext cx="28187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Symbol" pitchFamily="2" charset="2"/>
              </a:rPr>
              <a:t>q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B5B23F8-D0FC-334B-277F-C1AB7542545D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b="11171"/>
          <a:stretch>
            <a:fillRect/>
          </a:stretch>
        </p:blipFill>
        <p:spPr>
          <a:xfrm>
            <a:off x="9090846" y="1600200"/>
            <a:ext cx="2720154" cy="19107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1D260C3E-3168-F11A-F273-84AE7AAA0E3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58048" y="3429000"/>
            <a:ext cx="1778363" cy="720163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C78EFEBF-D1DB-44FD-DBF0-EAC05C39E7B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839200" y="4172004"/>
            <a:ext cx="3023608" cy="24023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452013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_arial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75749</TotalTime>
  <Words>1772</Words>
  <Application>Microsoft Macintosh PowerPoint</Application>
  <PresentationFormat>Widescreen</PresentationFormat>
  <Paragraphs>256</Paragraphs>
  <Slides>15</Slides>
  <Notes>5</Notes>
  <HiddenSlides>0</HiddenSlides>
  <MMClips>2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4" baseType="lpstr">
      <vt:lpstr>-apple-system</vt:lpstr>
      <vt:lpstr>Arial</vt:lpstr>
      <vt:lpstr>Calibri</vt:lpstr>
      <vt:lpstr>Cambria Math</vt:lpstr>
      <vt:lpstr>Open Sans</vt:lpstr>
      <vt:lpstr>Symbol</vt:lpstr>
      <vt:lpstr>Verdana</vt:lpstr>
      <vt:lpstr>Wingdings</vt:lpstr>
      <vt:lpstr>office_arial</vt:lpstr>
      <vt:lpstr>PowerPoint Presentation</vt:lpstr>
      <vt:lpstr>INTRODUCTION</vt:lpstr>
      <vt:lpstr>1. FIPS ARE ONE OF TWO BSM POSSIBILITIES</vt:lpstr>
      <vt:lpstr>2. FIPS ARE MOTIVATED BY DARK MATTER</vt:lpstr>
      <vt:lpstr>3. FIPS ARE CONNECTED TO IMPORTANT PROBLEMS</vt:lpstr>
      <vt:lpstr>PowerPoint Presentation</vt:lpstr>
      <vt:lpstr>VISIBLE DARK PHOTONS</vt:lpstr>
      <vt:lpstr>PowerPoint Presentation</vt:lpstr>
      <vt:lpstr>X17 AND THE ATOMKI ANOMALIES</vt:lpstr>
      <vt:lpstr>FIRST DEDICATED LHC SEARCH FOR QUIRKS</vt:lpstr>
      <vt:lpstr>FUTURE PLANS</vt:lpstr>
      <vt:lpstr>FORWARD PHYSICS FACILITY</vt:lpstr>
      <vt:lpstr>FPF SURFACE BUILDING</vt:lpstr>
      <vt:lpstr>FPF EXPERIMENTS</vt:lpstr>
      <vt:lpstr>CONCLUSIONS</vt:lpstr>
    </vt:vector>
  </TitlesOfParts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Jon</dc:creator>
  <cp:lastModifiedBy>Jonathan Lee Feng</cp:lastModifiedBy>
  <cp:revision>1643</cp:revision>
  <cp:lastPrinted>2019-09-06T01:34:01Z</cp:lastPrinted>
  <dcterms:created xsi:type="dcterms:W3CDTF">2011-05-01T15:38:23Z</dcterms:created>
  <dcterms:modified xsi:type="dcterms:W3CDTF">2026-08-03T19:24:05Z</dcterms:modified>
</cp:coreProperties>
</file>