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3"/>
  </p:notesMasterIdLst>
  <p:handoutMasterIdLst>
    <p:handoutMasterId r:id="rId24"/>
  </p:handoutMasterIdLst>
  <p:sldIdLst>
    <p:sldId id="667" r:id="rId2"/>
    <p:sldId id="691" r:id="rId3"/>
    <p:sldId id="789" r:id="rId4"/>
    <p:sldId id="788" r:id="rId5"/>
    <p:sldId id="633" r:id="rId6"/>
    <p:sldId id="749" r:id="rId7"/>
    <p:sldId id="717" r:id="rId8"/>
    <p:sldId id="750" r:id="rId9"/>
    <p:sldId id="673" r:id="rId10"/>
    <p:sldId id="791" r:id="rId11"/>
    <p:sldId id="707" r:id="rId12"/>
    <p:sldId id="651" r:id="rId13"/>
    <p:sldId id="708" r:id="rId14"/>
    <p:sldId id="722" r:id="rId15"/>
    <p:sldId id="741" r:id="rId16"/>
    <p:sldId id="755" r:id="rId17"/>
    <p:sldId id="725" r:id="rId18"/>
    <p:sldId id="752" r:id="rId19"/>
    <p:sldId id="740" r:id="rId20"/>
    <p:sldId id="748" r:id="rId21"/>
    <p:sldId id="730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0000"/>
    <a:srgbClr val="F2E9D7"/>
    <a:srgbClr val="00B050"/>
    <a:srgbClr val="4A7EBB"/>
    <a:srgbClr val="17375E"/>
    <a:srgbClr val="00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9" autoAdjust="0"/>
    <p:restoredTop sz="50000" autoAdjust="0"/>
  </p:normalViewPr>
  <p:slideViewPr>
    <p:cSldViewPr snapToObjects="1">
      <p:cViewPr varScale="1">
        <p:scale>
          <a:sx n="50" d="100"/>
          <a:sy n="50" d="100"/>
        </p:scale>
        <p:origin x="7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5832"/>
    </p:cViewPr>
  </p:sorterViewPr>
  <p:notesViewPr>
    <p:cSldViewPr snapToObjects="1">
      <p:cViewPr varScale="1">
        <p:scale>
          <a:sx n="78" d="100"/>
          <a:sy n="78" d="100"/>
        </p:scale>
        <p:origin x="-26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15F4BDE-EB1E-5245-960C-40D7243C402E}" type="datetime1">
              <a:rPr lang="en-US"/>
              <a:pPr/>
              <a:t>4/3/19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6FDA90A-D940-C24D-B8BA-FEF64AE6C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18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6F9E314-5CA5-9043-97DF-2DA186874F47}" type="datetime1">
              <a:rPr lang="en-US"/>
              <a:pPr/>
              <a:t>4/3/19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E4DC66B-5A4D-704C-951F-C2EEB6AF2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48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4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475" y="6505575"/>
            <a:ext cx="1905000" cy="3524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US"/>
              <a:t>20-22 June 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505575"/>
            <a:ext cx="4191000" cy="3524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16725" y="6505575"/>
            <a:ext cx="2209800" cy="352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Feng    </a:t>
            </a:r>
            <a:fld id="{C12F9DC5-BF0E-F347-81D0-1507C13F21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40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68275"/>
            <a:ext cx="6858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8162925" y="61388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304800" y="715963"/>
            <a:ext cx="8474075" cy="0"/>
          </a:xfrm>
          <a:prstGeom prst="line">
            <a:avLst/>
          </a:prstGeom>
          <a:noFill/>
          <a:ln w="57150">
            <a:solidFill>
              <a:srgbClr val="0B4599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1600" y="6553200"/>
            <a:ext cx="1905000" cy="2825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>
                <a:latin typeface="+mn-lt"/>
                <a:ea typeface="+mn-ea"/>
                <a:cs typeface="+mn-cs"/>
              </a:rPr>
              <a:t>1 Apr 2019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962400" y="6542088"/>
            <a:ext cx="28956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023100" y="6535738"/>
            <a:ext cx="1905000" cy="32226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err="1">
                <a:solidFill>
                  <a:srgbClr val="0000FF"/>
                </a:solidFill>
              </a:rPr>
              <a:t>Feng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fld id="{F817A6DC-7C87-374F-AFE6-43B3D5E1F40F}" type="slidenum">
              <a:rPr lang="en-US" sz="1200" smtClean="0">
                <a:solidFill>
                  <a:srgbClr val="0000FF"/>
                </a:solidFill>
              </a:rPr>
              <a:pPr algn="r"/>
              <a:t>‹#›</a:t>
            </a:fld>
            <a:endParaRPr lang="en-US" sz="1200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3" r:id="rId2"/>
  </p:sldLayoutIdLst>
  <p:hf sldNum="0"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0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2438400"/>
            <a:ext cx="9144000" cy="218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3200" b="1" dirty="0"/>
              <a:t>MOTIVATIONS AND SIGNALS</a:t>
            </a:r>
            <a:endParaRPr lang="en-US" sz="32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FASER Collaboration Meeting, CERN</a:t>
            </a:r>
            <a:endParaRPr lang="en-US" sz="1200" dirty="0"/>
          </a:p>
          <a:p>
            <a:pPr algn="ctr"/>
            <a:r>
              <a:rPr lang="en-US" sz="2000" dirty="0"/>
              <a:t>Jonathan Feng, UC Irvine</a:t>
            </a:r>
            <a:endParaRPr lang="en-US" sz="1000" dirty="0">
              <a:sym typeface="Wingdings"/>
            </a:endParaRPr>
          </a:p>
          <a:p>
            <a:pPr algn="ctr"/>
            <a:r>
              <a:rPr lang="en-US" sz="2000" dirty="0">
                <a:sym typeface="Wingdings"/>
              </a:rPr>
              <a:t>1 April 2019</a:t>
            </a:r>
          </a:p>
          <a:p>
            <a:pPr algn="ctr"/>
            <a:endParaRPr lang="en-US" sz="2000" dirty="0">
              <a:sym typeface="Wingdings"/>
            </a:endParaRPr>
          </a:p>
          <a:p>
            <a:pPr algn="ctr"/>
            <a:endParaRPr lang="en-US" sz="2000" dirty="0">
              <a:sym typeface="Wingdings"/>
            </a:endParaRPr>
          </a:p>
          <a:p>
            <a:pPr algn="ctr"/>
            <a:endParaRPr lang="en-US" sz="2000" dirty="0">
              <a:sym typeface="Wingdings"/>
            </a:endParaRPr>
          </a:p>
          <a:p>
            <a:pPr algn="ctr"/>
            <a:endParaRPr lang="en-US" sz="2000" dirty="0">
              <a:sym typeface="Wingdings"/>
            </a:endParaRP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68146E-D54F-2245-A73A-1F8F6D44A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044331"/>
            <a:ext cx="3334874" cy="1111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BCF0A9-15F5-7348-BB43-388A5712E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780" y="5246914"/>
            <a:ext cx="1676400" cy="478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84C4E0-1E28-2946-8528-1E4D0B72A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590" y="5211430"/>
            <a:ext cx="2895600" cy="549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EFA351-B33C-5C42-B05C-702068C5F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876800"/>
            <a:ext cx="1219200" cy="1219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132F2E-2B65-EC4A-817C-9211C46F8A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0770" y="4955383"/>
            <a:ext cx="1113630" cy="11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9962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DARK MATTER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119184" y="914400"/>
            <a:ext cx="887241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There are even tentative indications that there is a new “mediator” particle with mass 10 – 100 MeV that mediates large DM-DM self-interactions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76200" y="5638800"/>
            <a:ext cx="891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sz="2000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Such scenarios predict a 10-100 MeV weakly-interacting particle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D6E84-5BC2-E34C-9BF5-BD338F62A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384" y="1790700"/>
            <a:ext cx="3285891" cy="3238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BC7899-D14E-EC4E-A320-DAA03939A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90700"/>
            <a:ext cx="3302000" cy="323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73BFF6-1D41-D54E-ABFC-47773A699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24" y="4572000"/>
            <a:ext cx="930675" cy="1121583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A4B233-A043-E649-8CA6-D6F79F6F9861}"/>
              </a:ext>
            </a:extLst>
          </p:cNvPr>
          <p:cNvSpPr txBox="1"/>
          <p:nvPr/>
        </p:nvSpPr>
        <p:spPr>
          <a:xfrm>
            <a:off x="1224215" y="1791091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Collisionless</a:t>
            </a:r>
            <a:r>
              <a:rPr lang="en-US" dirty="0">
                <a:solidFill>
                  <a:schemeClr val="bg1"/>
                </a:solidFill>
              </a:rPr>
              <a:t> cold DM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More </a:t>
            </a:r>
            <a:r>
              <a:rPr lang="en-US" dirty="0" err="1">
                <a:solidFill>
                  <a:schemeClr val="bg1"/>
                </a:solidFill>
              </a:rPr>
              <a:t>cuspy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5590B2-EBB6-8748-9F5F-0832A1429CB1}"/>
              </a:ext>
            </a:extLst>
          </p:cNvPr>
          <p:cNvSpPr txBox="1"/>
          <p:nvPr/>
        </p:nvSpPr>
        <p:spPr>
          <a:xfrm>
            <a:off x="5168778" y="1752600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Strongly self-interacting DM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More smooth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415FCC3-93EB-0C4F-8A15-84F311686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250" y="4800599"/>
            <a:ext cx="4559300" cy="533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209C44-CE2B-5D4C-812C-F2A5B3FBB4C7}"/>
              </a:ext>
            </a:extLst>
          </p:cNvPr>
          <p:cNvSpPr txBox="1"/>
          <p:nvPr/>
        </p:nvSpPr>
        <p:spPr>
          <a:xfrm rot="5400000">
            <a:off x="7780336" y="3421065"/>
            <a:ext cx="12971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Brooks et al. (2017)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F5477F-F47A-7342-9B06-A4EFEB114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6238" y="4644293"/>
            <a:ext cx="1001861" cy="99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1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SIGNALS: CONCRETE MODELS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5626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We want to determine signals, FASER’s potential in concrete models. Seems like a Pandora’s box of possibilities.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But suppose there is a dark sector with its own U(1)</a:t>
            </a:r>
            <a:r>
              <a:rPr lang="en-US" baseline="-25000" dirty="0">
                <a:latin typeface="Arial" charset="0"/>
              </a:rPr>
              <a:t>EM</a:t>
            </a:r>
            <a:r>
              <a:rPr lang="en-US" dirty="0">
                <a:latin typeface="Arial" charset="0"/>
              </a:rPr>
              <a:t>. There are infinitely many possible SM-dark sector interactions, but only one is induced by arbitrarily heavy mediators: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It is “most likely” because it is non-decoupling.  Cf.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It is also naturally small, since it is induced by a loop.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CE187-FCCE-C14F-B293-E79C2B768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138487"/>
            <a:ext cx="1728787" cy="11287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SM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ED522-A471-1B41-B7A9-0DB03A918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138487"/>
            <a:ext cx="1728787" cy="11287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Dark</a:t>
            </a:r>
          </a:p>
          <a:p>
            <a:pPr algn="ctr"/>
            <a:r>
              <a:rPr lang="en-US" sz="3200" dirty="0"/>
              <a:t>U(1)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8285BE-0083-6F4D-B7AE-BE5C8E75BF35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719387" y="3702844"/>
            <a:ext cx="3605213" cy="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1217516-39B6-E046-8519-678BF6B92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643" y="4119244"/>
            <a:ext cx="1905000" cy="992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3B1318-8BCC-D746-86E0-EB1AB179D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392487"/>
            <a:ext cx="1765300" cy="66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ED48AA-1842-384D-A050-10B38A8B8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4997450"/>
            <a:ext cx="1276350" cy="565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5462C5-ACA2-1C48-B7BB-914073AB9FF2}"/>
              </a:ext>
            </a:extLst>
          </p:cNvPr>
          <p:cNvSpPr txBox="1"/>
          <p:nvPr/>
        </p:nvSpPr>
        <p:spPr>
          <a:xfrm>
            <a:off x="4285855" y="427029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809C6-269A-1C4F-8C5D-A1EEED5EEF3A}"/>
              </a:ext>
            </a:extLst>
          </p:cNvPr>
          <p:cNvSpPr txBox="1"/>
          <p:nvPr/>
        </p:nvSpPr>
        <p:spPr>
          <a:xfrm>
            <a:off x="4376978" y="6248400"/>
            <a:ext cx="4538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Okun (1982), </a:t>
            </a:r>
            <a:r>
              <a:rPr lang="en-US" sz="1400" dirty="0" err="1"/>
              <a:t>Galison</a:t>
            </a:r>
            <a:r>
              <a:rPr lang="en-US" sz="1400" dirty="0"/>
              <a:t>, Manohar (1984), </a:t>
            </a:r>
            <a:r>
              <a:rPr lang="en-US" sz="1400" dirty="0" err="1"/>
              <a:t>Holdom</a:t>
            </a:r>
            <a:r>
              <a:rPr lang="en-US" sz="1400" dirty="0"/>
              <a:t> (1986)</a:t>
            </a:r>
          </a:p>
        </p:txBody>
      </p:sp>
    </p:spTree>
    <p:extLst>
      <p:ext uri="{BB962C8B-B14F-4D97-AF65-F5344CB8AC3E}">
        <p14:creationId xmlns:p14="http://schemas.microsoft.com/office/powerpoint/2010/main" val="31573941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DARK PHOTON, DARK HIGGS, STERILE NUS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912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</a:rPr>
              <a:t>This provides an organizing principle that motivates specific examples of new, weakly interacting light particles. 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There are just a few options:</a:t>
            </a: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Arial" charset="0"/>
              </a:rPr>
              <a:t>Spin 1</a:t>
            </a:r>
          </a:p>
          <a:p>
            <a:pPr eaLnBrk="1" hangingPunct="1"/>
            <a:endParaRPr lang="en-US" sz="2000" dirty="0">
              <a:latin typeface="Arial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en-US" sz="2000" dirty="0">
                <a:latin typeface="Arial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dark photon</a:t>
            </a:r>
            <a:r>
              <a:rPr lang="en-US" sz="2000" dirty="0">
                <a:latin typeface="Arial" charset="0"/>
                <a:sym typeface="Wingdings" pitchFamily="2" charset="2"/>
              </a:rPr>
              <a:t>, couples to SM fermions with suppressed couplings proportional to charge: </a:t>
            </a:r>
            <a:r>
              <a:rPr lang="en-US" sz="2000" dirty="0" err="1">
                <a:latin typeface="Symbol" pitchFamily="2" charset="2"/>
                <a:sym typeface="Wingdings" pitchFamily="2" charset="2"/>
              </a:rPr>
              <a:t>e</a:t>
            </a:r>
            <a:r>
              <a:rPr lang="en-US" sz="2000" dirty="0" err="1">
                <a:latin typeface="Arial" charset="0"/>
                <a:sym typeface="Wingdings" pitchFamily="2" charset="2"/>
              </a:rPr>
              <a:t>q</a:t>
            </a:r>
            <a:r>
              <a:rPr lang="en-US" sz="2000" baseline="-25000" dirty="0" err="1">
                <a:latin typeface="Arial" charset="0"/>
                <a:sym typeface="Wingdings" pitchFamily="2" charset="2"/>
              </a:rPr>
              <a:t>f</a:t>
            </a:r>
            <a:r>
              <a:rPr lang="en-US" sz="2000" dirty="0">
                <a:latin typeface="Arial" charset="0"/>
                <a:sym typeface="Wingdings" pitchFamily="2" charset="2"/>
              </a:rPr>
              <a:t>.</a:t>
            </a:r>
          </a:p>
          <a:p>
            <a:pPr marL="0" indent="0" eaLnBrk="1" hangingPunct="1"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Arial" charset="0"/>
              </a:rPr>
              <a:t>Spin 0</a:t>
            </a:r>
          </a:p>
          <a:p>
            <a:pPr eaLnBrk="1" hangingPunct="1"/>
            <a:endParaRPr lang="en-US" sz="2000" dirty="0">
              <a:latin typeface="Arial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en-US" sz="2000" dirty="0">
                <a:latin typeface="Arial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dark Higgs boson</a:t>
            </a:r>
            <a:r>
              <a:rPr lang="en-US" sz="2000" dirty="0">
                <a:latin typeface="Arial" charset="0"/>
                <a:sym typeface="Wingdings" pitchFamily="2" charset="2"/>
              </a:rPr>
              <a:t>, couples to SM fermions with suppressed coupling proportional to mass: sin 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q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.</a:t>
            </a:r>
            <a:endParaRPr lang="en-US" sz="2000" dirty="0">
              <a:latin typeface="Arial" charset="0"/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Char char="à"/>
            </a:pPr>
            <a:endParaRPr lang="en-US" sz="2000" dirty="0">
              <a:latin typeface="Arial" charset="0"/>
              <a:sym typeface="Wingdings" pitchFamily="2" charset="2"/>
            </a:endParaRPr>
          </a:p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Arial" charset="0"/>
              </a:rPr>
              <a:t>Spin 1/2</a:t>
            </a: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sz="2000" dirty="0">
                <a:latin typeface="Arial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Heavy neutral lepton</a:t>
            </a:r>
            <a:r>
              <a:rPr lang="en-US" sz="2000" dirty="0">
                <a:latin typeface="Arial" charset="0"/>
                <a:sym typeface="Wingdings" pitchFamily="2" charset="2"/>
              </a:rPr>
              <a:t>, mixes with SM 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n</a:t>
            </a:r>
            <a:r>
              <a:rPr lang="en-US" sz="2000" dirty="0">
                <a:latin typeface="Arial" charset="0"/>
                <a:sym typeface="Wingdings" pitchFamily="2" charset="2"/>
              </a:rPr>
              <a:t>s with suppressed mixing sin 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q</a:t>
            </a:r>
            <a:r>
              <a:rPr lang="en-US" sz="2000" dirty="0">
                <a:latin typeface="Arial" charset="0"/>
                <a:sym typeface="Wingdings" pitchFamily="2" charset="2"/>
              </a:rPr>
              <a:t>.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828800" y="1676400"/>
            <a:ext cx="14478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SM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7162800" y="1676400"/>
            <a:ext cx="14478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Dark</a:t>
            </a:r>
          </a:p>
          <a:p>
            <a:pPr algn="ctr"/>
            <a:r>
              <a:rPr lang="en-US" sz="2400" dirty="0"/>
              <a:t>Force</a:t>
            </a:r>
          </a:p>
        </p:txBody>
      </p:sp>
      <p:cxnSp>
        <p:nvCxnSpPr>
          <p:cNvPr id="6" name="Straight Connector 5"/>
          <p:cNvCxnSpPr>
            <a:stCxn id="5124" idx="3"/>
            <a:endCxn id="5125" idx="1"/>
          </p:cNvCxnSpPr>
          <p:nvPr/>
        </p:nvCxnSpPr>
        <p:spPr>
          <a:xfrm>
            <a:off x="3276600" y="2095500"/>
            <a:ext cx="3886200" cy="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0E9BD9C-6665-CC43-B2F6-202148651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659" y="1828799"/>
            <a:ext cx="1478378" cy="553062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FCDA67FA-6497-2442-9151-A04EAA517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29000"/>
            <a:ext cx="14478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SM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C187D7D-7C02-4544-83E4-BEEFC840B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429000"/>
            <a:ext cx="14478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Dark</a:t>
            </a:r>
          </a:p>
          <a:p>
            <a:pPr algn="ctr"/>
            <a:r>
              <a:rPr lang="en-US" sz="2400" dirty="0"/>
              <a:t>Scalar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B409FF-6256-9E41-8BFA-7B12C09E8B27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3276600" y="3848100"/>
            <a:ext cx="3886200" cy="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5">
            <a:extLst>
              <a:ext uri="{FF2B5EF4-FFF2-40B4-BE49-F238E27FC236}">
                <a16:creationId xmlns:a16="http://schemas.microsoft.com/office/drawing/2014/main" id="{37414C79-49CD-1A4A-B488-1D33939E6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205368"/>
            <a:ext cx="14478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SM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62F233FA-6063-7249-A33F-0A5516FBE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205368"/>
            <a:ext cx="14478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Dark</a:t>
            </a:r>
          </a:p>
          <a:p>
            <a:pPr algn="ctr"/>
            <a:r>
              <a:rPr lang="en-US" sz="2400" dirty="0"/>
              <a:t>Fermion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B271DF-7C5E-8748-8531-927E4ECD3D20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3276600" y="5624468"/>
            <a:ext cx="3886200" cy="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F932EE3-EB65-DE43-AAB6-58FC28C4F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5336196"/>
            <a:ext cx="1384300" cy="55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95164E-A699-334A-AEC8-88BDC3F3C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948" y="3459728"/>
            <a:ext cx="22098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939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C82F165-7B97-E543-8C07-7FCEEEBFA354}"/>
              </a:ext>
            </a:extLst>
          </p:cNvPr>
          <p:cNvGrpSpPr/>
          <p:nvPr/>
        </p:nvGrpSpPr>
        <p:grpSpPr>
          <a:xfrm>
            <a:off x="685800" y="2514600"/>
            <a:ext cx="3205744" cy="2852947"/>
            <a:chOff x="2590800" y="2921287"/>
            <a:chExt cx="3205744" cy="285294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D2C8ACD-24F9-0D48-898E-D1F27CEA5477}"/>
                </a:ext>
              </a:extLst>
            </p:cNvPr>
            <p:cNvGrpSpPr/>
            <p:nvPr/>
          </p:nvGrpSpPr>
          <p:grpSpPr>
            <a:xfrm>
              <a:off x="2590800" y="2921287"/>
              <a:ext cx="3205744" cy="2852947"/>
              <a:chOff x="2876550" y="2438400"/>
              <a:chExt cx="3205744" cy="285294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99F023C-11B3-3345-97EC-D930D38AA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76550" y="2590800"/>
                <a:ext cx="3067050" cy="2700547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EF4B653-E278-0F49-958F-C476A761BE00}"/>
                  </a:ext>
                </a:extLst>
              </p:cNvPr>
              <p:cNvSpPr/>
              <p:nvPr/>
            </p:nvSpPr>
            <p:spPr>
              <a:xfrm>
                <a:off x="2876550" y="4343400"/>
                <a:ext cx="184785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A168090-9343-0240-BE16-C98981962DA9}"/>
                  </a:ext>
                </a:extLst>
              </p:cNvPr>
              <p:cNvSpPr/>
              <p:nvPr/>
            </p:nvSpPr>
            <p:spPr>
              <a:xfrm>
                <a:off x="5410200" y="3598173"/>
                <a:ext cx="5334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EAFC5F-D732-0C4F-B48E-DC3854BA7197}"/>
                  </a:ext>
                </a:extLst>
              </p:cNvPr>
              <p:cNvSpPr txBox="1"/>
              <p:nvPr/>
            </p:nvSpPr>
            <p:spPr>
              <a:xfrm>
                <a:off x="5562600" y="2438400"/>
                <a:ext cx="51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A’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046E19-B8D3-0E4E-9BFA-F658343C0589}"/>
                </a:ext>
              </a:extLst>
            </p:cNvPr>
            <p:cNvSpPr txBox="1"/>
            <p:nvPr/>
          </p:nvSpPr>
          <p:spPr>
            <a:xfrm>
              <a:off x="4512468" y="3403312"/>
              <a:ext cx="3642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Symbol" pitchFamily="2" charset="2"/>
                </a:rPr>
                <a:t>e</a:t>
              </a:r>
            </a:p>
          </p:txBody>
        </p:sp>
      </p:grp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SIGNALS: DARK PHOTONS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4988" cy="909487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Consider some “typical” parameters: m</a:t>
            </a:r>
            <a:r>
              <a:rPr lang="en-US" baseline="-25000" dirty="0">
                <a:latin typeface="Arial" charset="0"/>
              </a:rPr>
              <a:t>A’ </a:t>
            </a:r>
            <a:r>
              <a:rPr lang="en-US" dirty="0">
                <a:latin typeface="Arial" charset="0"/>
              </a:rPr>
              <a:t>= 100 MeV, </a:t>
            </a:r>
            <a:r>
              <a:rPr lang="en-US" dirty="0">
                <a:latin typeface="Symbol" pitchFamily="2" charset="2"/>
              </a:rPr>
              <a:t>e</a:t>
            </a:r>
            <a:r>
              <a:rPr lang="en-US" dirty="0">
                <a:latin typeface="Arial" charset="0"/>
              </a:rPr>
              <a:t> = 10</a:t>
            </a:r>
            <a:r>
              <a:rPr lang="en-US" baseline="30000" dirty="0">
                <a:latin typeface="Arial" charset="0"/>
              </a:rPr>
              <a:t>-5</a:t>
            </a:r>
            <a:r>
              <a:rPr lang="en-US" dirty="0">
                <a:latin typeface="Arial" charset="0"/>
              </a:rPr>
              <a:t>.</a:t>
            </a:r>
          </a:p>
          <a:p>
            <a:pPr eaLnBrk="1" hangingPunct="1"/>
            <a:endParaRPr lang="en-US" sz="1200" dirty="0">
              <a:latin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B7D7BE-67EA-7744-9323-FAB71AD22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728728"/>
            <a:ext cx="4650188" cy="5559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2DAB2FF-88DA-CC4A-9CF8-2F65CA7A7707}"/>
              </a:ext>
            </a:extLst>
          </p:cNvPr>
          <p:cNvGrpSpPr/>
          <p:nvPr/>
        </p:nvGrpSpPr>
        <p:grpSpPr>
          <a:xfrm>
            <a:off x="4810349" y="2667000"/>
            <a:ext cx="3010993" cy="1985528"/>
            <a:chOff x="2743200" y="1224180"/>
            <a:chExt cx="3010993" cy="198552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AE16EEC-7178-B749-B65A-E046DC1332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118" t="18147" r="60787" b="17136"/>
            <a:stretch/>
          </p:blipFill>
          <p:spPr>
            <a:xfrm>
              <a:off x="3124200" y="1451627"/>
              <a:ext cx="2057400" cy="160683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D2CB19-7B81-C545-BA5B-B00A88893DA4}"/>
                </a:ext>
              </a:extLst>
            </p:cNvPr>
            <p:cNvSpPr txBox="1"/>
            <p:nvPr/>
          </p:nvSpPr>
          <p:spPr>
            <a:xfrm>
              <a:off x="2743200" y="1943607"/>
              <a:ext cx="51969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069995-83FD-2645-BD96-89B254FCA1F6}"/>
                </a:ext>
              </a:extLst>
            </p:cNvPr>
            <p:cNvSpPr txBox="1"/>
            <p:nvPr/>
          </p:nvSpPr>
          <p:spPr>
            <a:xfrm>
              <a:off x="5181600" y="1224180"/>
              <a:ext cx="57259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30000" dirty="0"/>
                <a:t>+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72ABFD-3F82-A749-A06D-D3821D460494}"/>
                </a:ext>
              </a:extLst>
            </p:cNvPr>
            <p:cNvSpPr txBox="1"/>
            <p:nvPr/>
          </p:nvSpPr>
          <p:spPr>
            <a:xfrm>
              <a:off x="5181600" y="2624933"/>
              <a:ext cx="50366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baseline="30000" dirty="0"/>
                <a:t>-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A9C91B-BAB2-CB4B-80C1-F407A09B1A53}"/>
                </a:ext>
              </a:extLst>
            </p:cNvPr>
            <p:cNvSpPr txBox="1"/>
            <p:nvPr/>
          </p:nvSpPr>
          <p:spPr>
            <a:xfrm>
              <a:off x="4124453" y="1613118"/>
              <a:ext cx="3642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Symbol" pitchFamily="2" charset="2"/>
                </a:rPr>
                <a:t>e</a:t>
              </a: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84D3536-9360-8F48-81DC-B3BF5AAC79A8}"/>
              </a:ext>
            </a:extLst>
          </p:cNvPr>
          <p:cNvSpPr txBox="1">
            <a:spLocks/>
          </p:cNvSpPr>
          <p:nvPr/>
        </p:nvSpPr>
        <p:spPr bwMode="auto">
          <a:xfrm>
            <a:off x="174526" y="1578840"/>
            <a:ext cx="4221374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Production: for example, pion decay:</a:t>
            </a:r>
          </a:p>
          <a:p>
            <a:pPr marL="0" indent="0">
              <a:buFont typeface="Arial" charset="0"/>
              <a:buNone/>
            </a:pP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Branching ratio suppressed by </a:t>
            </a:r>
            <a:r>
              <a:rPr lang="en-US" dirty="0">
                <a:latin typeface="Symbol" pitchFamily="2" charset="2"/>
              </a:rPr>
              <a:t>e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= 10</a:t>
            </a:r>
            <a:r>
              <a:rPr lang="en-US" baseline="30000" dirty="0">
                <a:latin typeface="Arial" charset="0"/>
              </a:rPr>
              <a:t>-10</a:t>
            </a:r>
            <a:r>
              <a:rPr lang="en-US" dirty="0">
                <a:latin typeface="Arial" charset="0"/>
              </a:rPr>
              <a:t>. Need lots of </a:t>
            </a:r>
            <a:r>
              <a:rPr lang="en-US" dirty="0" err="1">
                <a:latin typeface="Arial" charset="0"/>
              </a:rPr>
              <a:t>pions</a:t>
            </a:r>
            <a:r>
              <a:rPr lang="en-US" dirty="0">
                <a:latin typeface="Arial" charset="0"/>
              </a:rPr>
              <a:t>!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16C6F78-055E-BF41-B220-3E192DC71CD9}"/>
              </a:ext>
            </a:extLst>
          </p:cNvPr>
          <p:cNvSpPr txBox="1">
            <a:spLocks/>
          </p:cNvSpPr>
          <p:nvPr/>
        </p:nvSpPr>
        <p:spPr bwMode="auto">
          <a:xfrm>
            <a:off x="4572000" y="1571625"/>
            <a:ext cx="4221374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Decay</a:t>
            </a:r>
          </a:p>
          <a:p>
            <a:pPr marL="0" indent="0">
              <a:buFont typeface="Arial" charset="0"/>
              <a:buNone/>
            </a:pP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Decay lengths of ~100 m</a:t>
            </a:r>
          </a:p>
        </p:txBody>
      </p:sp>
    </p:spTree>
    <p:extLst>
      <p:ext uri="{BB962C8B-B14F-4D97-AF65-F5344CB8AC3E}">
        <p14:creationId xmlns:p14="http://schemas.microsoft.com/office/powerpoint/2010/main" val="31036158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SIGNALS: DARK PHOTONS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35312" y="838200"/>
            <a:ext cx="2930912" cy="16002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1800" dirty="0" err="1">
                <a:solidFill>
                  <a:srgbClr val="0000FF"/>
                </a:solidFill>
                <a:latin typeface="Arial" charset="0"/>
              </a:rPr>
              <a:t>Pions</a:t>
            </a:r>
            <a:r>
              <a:rPr lang="en-US" sz="1800" dirty="0">
                <a:solidFill>
                  <a:srgbClr val="0000FF"/>
                </a:solidFill>
                <a:latin typeface="Arial" charset="0"/>
              </a:rPr>
              <a:t> at the IP</a:t>
            </a:r>
          </a:p>
          <a:p>
            <a:pPr eaLnBrk="1" hangingPunct="1"/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marL="0" indent="0" eaLnBrk="1" hangingPunct="1">
              <a:buNone/>
            </a:pPr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Simulations greatly refined by LHC data</a:t>
            </a:r>
          </a:p>
          <a:p>
            <a:pPr eaLnBrk="1" hangingPunct="1"/>
            <a:endParaRPr lang="en-US" sz="100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Production is peaked at </a:t>
            </a:r>
            <a:r>
              <a:rPr lang="en-US" sz="1800" dirty="0" err="1">
                <a:solidFill>
                  <a:srgbClr val="0000FF"/>
                </a:solidFill>
                <a:latin typeface="Arial" charset="0"/>
              </a:rPr>
              <a:t>p</a:t>
            </a:r>
            <a:r>
              <a:rPr lang="en-US" sz="1800" baseline="-25000" dirty="0" err="1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sz="1800" dirty="0">
                <a:solidFill>
                  <a:srgbClr val="0000FF"/>
                </a:solidFill>
                <a:latin typeface="Arial" charset="0"/>
              </a:rPr>
              <a:t> ~ </a:t>
            </a:r>
            <a:r>
              <a:rPr lang="en-US" sz="1800" dirty="0">
                <a:solidFill>
                  <a:srgbClr val="0000FF"/>
                </a:solidFill>
                <a:latin typeface="Symbol" charset="2"/>
                <a:cs typeface="Symbol" charset="2"/>
              </a:rPr>
              <a:t>L</a:t>
            </a:r>
            <a:r>
              <a:rPr lang="en-US" sz="1800" baseline="-25000" dirty="0">
                <a:solidFill>
                  <a:srgbClr val="0000FF"/>
                </a:solidFill>
                <a:latin typeface="Arial" charset="0"/>
              </a:rPr>
              <a:t>QCD </a:t>
            </a:r>
            <a:r>
              <a:rPr lang="en-US" sz="1800" dirty="0">
                <a:solidFill>
                  <a:srgbClr val="0000FF"/>
                </a:solidFill>
                <a:latin typeface="Arial" charset="0"/>
              </a:rPr>
              <a:t>~ 250 MeV</a:t>
            </a:r>
          </a:p>
          <a:p>
            <a:pPr eaLnBrk="1" hangingPunct="1"/>
            <a:endParaRPr lang="en-US" sz="100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Enormous event rates: N</a:t>
            </a:r>
            <a:r>
              <a:rPr lang="en-US" sz="1800" baseline="-25000" dirty="0">
                <a:solidFill>
                  <a:srgbClr val="0000FF"/>
                </a:solidFill>
                <a:latin typeface="Symbol" pitchFamily="2" charset="2"/>
              </a:rPr>
              <a:t>p</a:t>
            </a:r>
            <a:r>
              <a:rPr lang="en-US" sz="1800" dirty="0">
                <a:solidFill>
                  <a:srgbClr val="0000FF"/>
                </a:solidFill>
                <a:latin typeface="Arial" charset="0"/>
              </a:rPr>
              <a:t>~10</a:t>
            </a:r>
            <a:r>
              <a:rPr lang="en-US" sz="1800" baseline="30000" dirty="0">
                <a:solidFill>
                  <a:srgbClr val="0000FF"/>
                </a:solidFill>
                <a:latin typeface="Arial" charset="0"/>
              </a:rPr>
              <a:t>15</a:t>
            </a:r>
            <a:r>
              <a:rPr lang="en-US" sz="1800" dirty="0">
                <a:solidFill>
                  <a:srgbClr val="0000FF"/>
                </a:solidFill>
                <a:latin typeface="Arial" charset="0"/>
              </a:rPr>
              <a:t> per bin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4201" y="1489075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300 fb</a:t>
            </a:r>
            <a:r>
              <a:rPr lang="en-US" sz="1400" baseline="30000" dirty="0"/>
              <a:t>-1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6DC584-2DDE-C846-A486-CF55E1428ECF}"/>
              </a:ext>
            </a:extLst>
          </p:cNvPr>
          <p:cNvSpPr txBox="1">
            <a:spLocks/>
          </p:cNvSpPr>
          <p:nvPr/>
        </p:nvSpPr>
        <p:spPr bwMode="auto">
          <a:xfrm>
            <a:off x="2895600" y="838200"/>
            <a:ext cx="304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00B050"/>
                </a:solidFill>
                <a:latin typeface="Arial" charset="0"/>
              </a:rPr>
              <a:t>A’s at the IP</a:t>
            </a:r>
          </a:p>
          <a:p>
            <a:endParaRPr lang="en-US" sz="1800" dirty="0">
              <a:solidFill>
                <a:srgbClr val="00B050"/>
              </a:solidFill>
              <a:latin typeface="Arial" charset="0"/>
            </a:endParaRPr>
          </a:p>
          <a:p>
            <a:endParaRPr lang="en-US" sz="1800" dirty="0">
              <a:solidFill>
                <a:srgbClr val="00B050"/>
              </a:solidFill>
              <a:latin typeface="Arial" charset="0"/>
            </a:endParaRPr>
          </a:p>
          <a:p>
            <a:endParaRPr lang="en-US" sz="1800" dirty="0">
              <a:solidFill>
                <a:srgbClr val="00B050"/>
              </a:solidFill>
              <a:latin typeface="Arial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B050"/>
              </a:solidFill>
              <a:latin typeface="Arial" charset="0"/>
            </a:endParaRPr>
          </a:p>
          <a:p>
            <a:endParaRPr lang="en-US" sz="1800" dirty="0">
              <a:solidFill>
                <a:srgbClr val="00B050"/>
              </a:solidFill>
              <a:latin typeface="Arial" charset="0"/>
            </a:endParaRPr>
          </a:p>
          <a:p>
            <a:endParaRPr lang="en-US" sz="1800" dirty="0">
              <a:solidFill>
                <a:srgbClr val="00B050"/>
              </a:solidFill>
              <a:latin typeface="Arial" charset="0"/>
            </a:endParaRPr>
          </a:p>
          <a:p>
            <a:endParaRPr lang="en-US" sz="1800" dirty="0">
              <a:solidFill>
                <a:srgbClr val="00B050"/>
              </a:solidFill>
              <a:latin typeface="Arial" charset="0"/>
            </a:endParaRPr>
          </a:p>
          <a:p>
            <a:endParaRPr lang="en-US" sz="1800" dirty="0">
              <a:solidFill>
                <a:srgbClr val="00B050"/>
              </a:solidFill>
              <a:latin typeface="Arial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B050"/>
              </a:solidFill>
              <a:latin typeface="Arial" charset="0"/>
            </a:endParaRPr>
          </a:p>
          <a:p>
            <a:r>
              <a:rPr lang="en-US" sz="1800" dirty="0">
                <a:solidFill>
                  <a:srgbClr val="00B050"/>
                </a:solidFill>
                <a:latin typeface="Arial" charset="0"/>
              </a:rPr>
              <a:t>Production is peaked at </a:t>
            </a:r>
            <a:r>
              <a:rPr lang="en-US" sz="1800" dirty="0" err="1">
                <a:solidFill>
                  <a:srgbClr val="00B050"/>
                </a:solidFill>
                <a:latin typeface="Arial" charset="0"/>
              </a:rPr>
              <a:t>p</a:t>
            </a:r>
            <a:r>
              <a:rPr lang="en-US" sz="1800" baseline="-25000" dirty="0" err="1">
                <a:solidFill>
                  <a:srgbClr val="00B050"/>
                </a:solidFill>
                <a:latin typeface="Arial" charset="0"/>
              </a:rPr>
              <a:t>T</a:t>
            </a:r>
            <a:r>
              <a:rPr lang="en-US" sz="1800" dirty="0">
                <a:solidFill>
                  <a:srgbClr val="00B050"/>
                </a:solidFill>
                <a:latin typeface="Arial" charset="0"/>
              </a:rPr>
              <a:t> ~ </a:t>
            </a:r>
            <a:r>
              <a:rPr lang="en-US" sz="1800" dirty="0">
                <a:solidFill>
                  <a:srgbClr val="00B050"/>
                </a:solidFill>
                <a:latin typeface="Symbol" charset="2"/>
                <a:cs typeface="Symbol" charset="2"/>
              </a:rPr>
              <a:t>L</a:t>
            </a:r>
            <a:r>
              <a:rPr lang="en-US" sz="1800" baseline="-25000" dirty="0">
                <a:solidFill>
                  <a:srgbClr val="00B050"/>
                </a:solidFill>
                <a:latin typeface="Arial" charset="0"/>
              </a:rPr>
              <a:t>QCD  </a:t>
            </a:r>
            <a:r>
              <a:rPr lang="en-US" sz="1800" dirty="0">
                <a:solidFill>
                  <a:srgbClr val="00B050"/>
                </a:solidFill>
                <a:latin typeface="Arial" charset="0"/>
              </a:rPr>
              <a:t>~ 250 MeV</a:t>
            </a:r>
          </a:p>
          <a:p>
            <a:endParaRPr lang="en-US" sz="1000" dirty="0">
              <a:solidFill>
                <a:srgbClr val="00B050"/>
              </a:solidFill>
              <a:latin typeface="Arial" charset="0"/>
            </a:endParaRPr>
          </a:p>
          <a:p>
            <a:r>
              <a:rPr lang="en-US" sz="1800" dirty="0">
                <a:solidFill>
                  <a:srgbClr val="00B050"/>
                </a:solidFill>
                <a:latin typeface="Arial" charset="0"/>
              </a:rPr>
              <a:t>Rates highly suppressed by </a:t>
            </a:r>
            <a:r>
              <a:rPr lang="en-US" sz="1800" dirty="0">
                <a:solidFill>
                  <a:srgbClr val="00B050"/>
                </a:solidFill>
                <a:latin typeface="Symbol" pitchFamily="2" charset="2"/>
              </a:rPr>
              <a:t>e</a:t>
            </a:r>
            <a:r>
              <a:rPr lang="en-US" sz="1800" baseline="30000" dirty="0">
                <a:solidFill>
                  <a:srgbClr val="00B050"/>
                </a:solidFill>
                <a:latin typeface="Arial" charset="0"/>
              </a:rPr>
              <a:t>2</a:t>
            </a:r>
            <a:r>
              <a:rPr lang="en-US" sz="1800" dirty="0">
                <a:solidFill>
                  <a:srgbClr val="00B050"/>
                </a:solidFill>
                <a:latin typeface="Arial" charset="0"/>
              </a:rPr>
              <a:t> ~ 10</a:t>
            </a:r>
            <a:r>
              <a:rPr lang="en-US" sz="1800" baseline="30000" dirty="0">
                <a:solidFill>
                  <a:srgbClr val="00B050"/>
                </a:solidFill>
                <a:latin typeface="Arial" charset="0"/>
              </a:rPr>
              <a:t>-10</a:t>
            </a:r>
          </a:p>
          <a:p>
            <a:endParaRPr lang="en-US" sz="1000" dirty="0">
              <a:solidFill>
                <a:srgbClr val="00B050"/>
              </a:solidFill>
              <a:latin typeface="Arial" charset="0"/>
            </a:endParaRPr>
          </a:p>
          <a:p>
            <a:r>
              <a:rPr lang="en-US" sz="1800" dirty="0">
                <a:solidFill>
                  <a:srgbClr val="00B050"/>
                </a:solidFill>
                <a:latin typeface="Arial" charset="0"/>
              </a:rPr>
              <a:t>But still N</a:t>
            </a:r>
            <a:r>
              <a:rPr lang="en-US" sz="1800" baseline="-25000" dirty="0">
                <a:solidFill>
                  <a:srgbClr val="00B050"/>
                </a:solidFill>
                <a:latin typeface="Arial" charset="0"/>
              </a:rPr>
              <a:t>A’ </a:t>
            </a:r>
            <a:r>
              <a:rPr lang="en-US" sz="1800" dirty="0">
                <a:solidFill>
                  <a:srgbClr val="00B050"/>
                </a:solidFill>
                <a:latin typeface="Arial" charset="0"/>
              </a:rPr>
              <a:t>~ 10</a:t>
            </a:r>
            <a:r>
              <a:rPr lang="en-US" sz="1800" baseline="30000" dirty="0">
                <a:solidFill>
                  <a:srgbClr val="00B050"/>
                </a:solidFill>
                <a:latin typeface="Arial" charset="0"/>
              </a:rPr>
              <a:t>5</a:t>
            </a:r>
            <a:r>
              <a:rPr lang="en-US" sz="1800" dirty="0">
                <a:solidFill>
                  <a:srgbClr val="00B050"/>
                </a:solidFill>
                <a:latin typeface="Arial" charset="0"/>
              </a:rPr>
              <a:t> per bin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BA981E-7401-6C4A-81F1-DEED38ED0A36}"/>
              </a:ext>
            </a:extLst>
          </p:cNvPr>
          <p:cNvSpPr txBox="1">
            <a:spLocks/>
          </p:cNvSpPr>
          <p:nvPr/>
        </p:nvSpPr>
        <p:spPr bwMode="auto">
          <a:xfrm>
            <a:off x="5867400" y="838200"/>
            <a:ext cx="3200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FF0000"/>
                </a:solidFill>
                <a:latin typeface="Arial" charset="0"/>
              </a:rPr>
              <a:t>  A’s decay in [480m, 483m]</a:t>
            </a:r>
          </a:p>
          <a:p>
            <a:endParaRPr lang="en-US" sz="1800" dirty="0">
              <a:solidFill>
                <a:srgbClr val="FF0000"/>
              </a:solidFill>
              <a:latin typeface="Arial" charset="0"/>
            </a:endParaRPr>
          </a:p>
          <a:p>
            <a:endParaRPr lang="en-US" sz="1800" dirty="0">
              <a:solidFill>
                <a:srgbClr val="FF0000"/>
              </a:solidFill>
              <a:latin typeface="Arial" charset="0"/>
            </a:endParaRPr>
          </a:p>
          <a:p>
            <a:endParaRPr lang="en-US" sz="1800" dirty="0">
              <a:solidFill>
                <a:srgbClr val="FF0000"/>
              </a:solidFill>
              <a:latin typeface="Arial" charset="0"/>
            </a:endParaRPr>
          </a:p>
          <a:p>
            <a:endParaRPr lang="en-US" sz="1800" dirty="0">
              <a:solidFill>
                <a:srgbClr val="FF0000"/>
              </a:solidFill>
              <a:latin typeface="Arial" charset="0"/>
            </a:endParaRPr>
          </a:p>
          <a:p>
            <a:endParaRPr lang="en-US" sz="1800" dirty="0">
              <a:solidFill>
                <a:srgbClr val="FF0000"/>
              </a:solidFill>
              <a:latin typeface="Arial" charset="0"/>
            </a:endParaRPr>
          </a:p>
          <a:p>
            <a:endParaRPr lang="en-US" sz="1800" dirty="0">
              <a:solidFill>
                <a:srgbClr val="FF0000"/>
              </a:solidFill>
              <a:latin typeface="Arial" charset="0"/>
            </a:endParaRPr>
          </a:p>
          <a:p>
            <a:endParaRPr lang="en-US" sz="1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  <a:latin typeface="Arial" charset="0"/>
            </a:endParaRPr>
          </a:p>
          <a:p>
            <a:endParaRPr lang="en-US" sz="1800" dirty="0">
              <a:solidFill>
                <a:srgbClr val="FF0000"/>
              </a:solidFill>
              <a:latin typeface="Arial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Arial" charset="0"/>
              </a:rPr>
              <a:t>Only highly boosted ~</a:t>
            </a:r>
            <a:r>
              <a:rPr lang="en-US" sz="1800" dirty="0" err="1">
                <a:solidFill>
                  <a:srgbClr val="FF0000"/>
                </a:solidFill>
                <a:latin typeface="Arial" charset="0"/>
              </a:rPr>
              <a:t>TeV</a:t>
            </a:r>
            <a:r>
              <a:rPr lang="en-US" sz="1800" dirty="0">
                <a:solidFill>
                  <a:srgbClr val="FF0000"/>
                </a:solidFill>
                <a:latin typeface="Arial" charset="0"/>
              </a:rPr>
              <a:t> A’s decay in FASER</a:t>
            </a:r>
          </a:p>
          <a:p>
            <a:endParaRPr lang="en-US" sz="1000" dirty="0">
              <a:solidFill>
                <a:srgbClr val="FF0000"/>
              </a:solidFill>
              <a:latin typeface="Arial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Arial" charset="0"/>
              </a:rPr>
              <a:t>Rates again suppressed by decay requirement</a:t>
            </a:r>
          </a:p>
          <a:p>
            <a:endParaRPr lang="en-US" sz="1800" baseline="30000" dirty="0">
              <a:solidFill>
                <a:srgbClr val="FF0000"/>
              </a:solidFill>
              <a:latin typeface="Arial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Arial" charset="0"/>
              </a:rPr>
              <a:t>But still N</a:t>
            </a:r>
            <a:r>
              <a:rPr lang="en-US" sz="1800" baseline="-25000" dirty="0">
                <a:solidFill>
                  <a:srgbClr val="FF0000"/>
                </a:solidFill>
                <a:latin typeface="Arial" charset="0"/>
              </a:rPr>
              <a:t>A’ </a:t>
            </a:r>
            <a:r>
              <a:rPr lang="en-US" sz="1800" dirty="0">
                <a:solidFill>
                  <a:srgbClr val="FF0000"/>
                </a:solidFill>
                <a:latin typeface="Arial" charset="0"/>
              </a:rPr>
              <a:t>~ 100 </a:t>
            </a:r>
            <a:r>
              <a:rPr lang="en-US" sz="1800" dirty="0" err="1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US" sz="1800" baseline="30000" dirty="0" err="1">
                <a:solidFill>
                  <a:srgbClr val="FF0000"/>
                </a:solidFill>
                <a:latin typeface="Arial" charset="0"/>
              </a:rPr>
              <a:t>+</a:t>
            </a:r>
            <a:r>
              <a:rPr lang="en-US" sz="1800" dirty="0" err="1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US" sz="1800" baseline="30000" dirty="0">
                <a:solidFill>
                  <a:srgbClr val="FF0000"/>
                </a:solidFill>
                <a:latin typeface="Arial" charset="0"/>
              </a:rPr>
              <a:t>-</a:t>
            </a:r>
            <a:r>
              <a:rPr lang="en-US" sz="1800" dirty="0">
                <a:solidFill>
                  <a:srgbClr val="FF0000"/>
                </a:solidFill>
                <a:latin typeface="Arial" charset="0"/>
              </a:rPr>
              <a:t> signal events, most within 20 cm of “on axis”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357EA-45FA-124A-B718-547B985C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0" y="1143000"/>
            <a:ext cx="2968900" cy="2979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632243-1E95-AA45-8080-CD540E5AE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184275"/>
            <a:ext cx="2895600" cy="28855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F79BD2-45B1-8F47-8BF6-22780C6FE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979" y="1184275"/>
            <a:ext cx="2926821" cy="29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2710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572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DARK PHOTON SENSITIVITY REACH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4450365"/>
            <a:ext cx="9067800" cy="1645635"/>
          </a:xfrm>
        </p:spPr>
        <p:txBody>
          <a:bodyPr/>
          <a:lstStyle/>
          <a:p>
            <a:r>
              <a:rPr lang="en-US" sz="2000" dirty="0">
                <a:latin typeface="Arial" charset="0"/>
                <a:sym typeface="Wingdings"/>
              </a:rPr>
              <a:t>FASER 1: R=10cm, L=1.5 m, Run 3;   FASER 2: R=1m, L=5m, HL-LHC</a:t>
            </a:r>
            <a:endParaRPr lang="en-US" sz="1000" dirty="0">
              <a:latin typeface="Arial" charset="0"/>
              <a:sym typeface="Wingdings"/>
            </a:endParaRPr>
          </a:p>
          <a:p>
            <a:r>
              <a:rPr lang="en-US" sz="2000" dirty="0">
                <a:latin typeface="Arial" charset="0"/>
                <a:sym typeface="Wingdings"/>
              </a:rPr>
              <a:t>For low </a:t>
            </a:r>
            <a:r>
              <a:rPr lang="en-US" sz="2000" dirty="0">
                <a:latin typeface="Symbol" pitchFamily="2" charset="2"/>
                <a:sym typeface="Wingdings"/>
              </a:rPr>
              <a:t>e</a:t>
            </a:r>
            <a:r>
              <a:rPr lang="en-US" sz="2000" dirty="0">
                <a:latin typeface="Arial" charset="0"/>
                <a:sym typeface="Wingdings"/>
              </a:rPr>
              <a:t>, FASER is not competitive with </a:t>
            </a:r>
            <a:r>
              <a:rPr lang="en-US" sz="2000" dirty="0" err="1">
                <a:latin typeface="Arial" charset="0"/>
                <a:sym typeface="Wingdings"/>
              </a:rPr>
              <a:t>SHiP</a:t>
            </a:r>
            <a:r>
              <a:rPr lang="en-US" sz="2000" dirty="0">
                <a:latin typeface="Arial" charset="0"/>
                <a:sym typeface="Wingdings"/>
              </a:rPr>
              <a:t>.</a:t>
            </a:r>
            <a:endParaRPr lang="en-US" sz="1000" dirty="0">
              <a:latin typeface="Arial" charset="0"/>
              <a:sym typeface="Wingdings"/>
            </a:endParaRPr>
          </a:p>
          <a:p>
            <a:r>
              <a:rPr lang="en-US" sz="2000" dirty="0">
                <a:latin typeface="Arial" charset="0"/>
                <a:sym typeface="Wingdings"/>
              </a:rPr>
              <a:t>For high </a:t>
            </a:r>
            <a:r>
              <a:rPr lang="en-US" sz="2000" dirty="0">
                <a:latin typeface="Symbol" pitchFamily="2" charset="2"/>
                <a:sym typeface="Wingdings"/>
              </a:rPr>
              <a:t>e</a:t>
            </a:r>
            <a:r>
              <a:rPr lang="en-US" sz="2000" dirty="0">
                <a:latin typeface="Arial" charset="0"/>
                <a:sym typeface="Wingdings"/>
              </a:rPr>
              <a:t>, FASER may have world-leading sensitivity. </a:t>
            </a:r>
          </a:p>
          <a:p>
            <a:r>
              <a:rPr lang="en-US" sz="2000" dirty="0">
                <a:latin typeface="Arial" charset="0"/>
                <a:sym typeface="Wingdings"/>
              </a:rPr>
              <a:t>Discovery contours assume no background.  But note: signal contours are very closely spaced: ~50% signal efficiency, N=3 vs.10, </a:t>
            </a:r>
            <a:r>
              <a:rPr lang="en-US" sz="2000" dirty="0" err="1">
                <a:latin typeface="Arial" charset="0"/>
                <a:sym typeface="Wingdings"/>
              </a:rPr>
              <a:t>e</a:t>
            </a:r>
            <a:r>
              <a:rPr lang="en-US" sz="2000" baseline="30000" dirty="0" err="1">
                <a:latin typeface="Arial" charset="0"/>
                <a:sym typeface="Wingdings"/>
              </a:rPr>
              <a:t>+</a:t>
            </a:r>
            <a:r>
              <a:rPr lang="en-US" sz="2000" dirty="0" err="1">
                <a:latin typeface="Arial" charset="0"/>
                <a:sym typeface="Wingdings"/>
              </a:rPr>
              <a:t>e</a:t>
            </a:r>
            <a:r>
              <a:rPr lang="en-US" sz="2000" baseline="30000" dirty="0">
                <a:latin typeface="Arial" charset="0"/>
                <a:sym typeface="Wingdings"/>
              </a:rPr>
              <a:t>-</a:t>
            </a:r>
            <a:r>
              <a:rPr lang="en-US" sz="2000" dirty="0">
                <a:latin typeface="Arial" charset="0"/>
                <a:sym typeface="Wingdings"/>
              </a:rPr>
              <a:t> vs. </a:t>
            </a:r>
            <a:r>
              <a:rPr lang="en-US" sz="2000" dirty="0" err="1">
                <a:latin typeface="Arial" charset="0"/>
                <a:sym typeface="Wingdings"/>
              </a:rPr>
              <a:t>e</a:t>
            </a:r>
            <a:r>
              <a:rPr lang="en-US" sz="2000" baseline="30000" dirty="0" err="1">
                <a:latin typeface="Arial" charset="0"/>
                <a:sym typeface="Wingdings"/>
              </a:rPr>
              <a:t>+</a:t>
            </a:r>
            <a:r>
              <a:rPr lang="en-US" sz="2000" dirty="0" err="1">
                <a:latin typeface="Arial" charset="0"/>
                <a:sym typeface="Wingdings"/>
              </a:rPr>
              <a:t>e</a:t>
            </a:r>
            <a:r>
              <a:rPr lang="en-US" sz="2000" baseline="30000" dirty="0">
                <a:latin typeface="Arial" charset="0"/>
                <a:sym typeface="Wingdings"/>
              </a:rPr>
              <a:t>- </a:t>
            </a:r>
            <a:r>
              <a:rPr lang="en-US" sz="2000" dirty="0">
                <a:latin typeface="Arial" charset="0"/>
                <a:sym typeface="Wingdings"/>
              </a:rPr>
              <a:t>+ </a:t>
            </a:r>
            <a:r>
              <a:rPr lang="en-US" sz="2000" dirty="0" err="1">
                <a:latin typeface="Symbol" pitchFamily="2" charset="2"/>
                <a:sym typeface="Wingdings"/>
              </a:rPr>
              <a:t>m</a:t>
            </a:r>
            <a:r>
              <a:rPr lang="en-US" sz="2000" baseline="30000" dirty="0" err="1">
                <a:latin typeface="Arial" charset="0"/>
                <a:sym typeface="Wingdings"/>
              </a:rPr>
              <a:t>+</a:t>
            </a:r>
            <a:r>
              <a:rPr lang="en-US" sz="2000" dirty="0" err="1">
                <a:latin typeface="Symbol" pitchFamily="2" charset="2"/>
                <a:sym typeface="Wingdings"/>
              </a:rPr>
              <a:t>m</a:t>
            </a:r>
            <a:r>
              <a:rPr lang="en-US" sz="2000" baseline="30000" dirty="0">
                <a:latin typeface="Arial" charset="0"/>
                <a:sym typeface="Wingdings"/>
              </a:rPr>
              <a:t>-</a:t>
            </a:r>
            <a:r>
              <a:rPr lang="en-US" sz="2000" dirty="0">
                <a:latin typeface="Arial" charset="0"/>
                <a:sym typeface="Wingdings"/>
              </a:rPr>
              <a:t>, L=3m vs. 5m, … each lead to nearly imperceptible shifts in reach.</a:t>
            </a:r>
          </a:p>
          <a:p>
            <a:endParaRPr lang="en-US" dirty="0">
              <a:latin typeface="Arial" charset="0"/>
              <a:sym typeface="Wingdings"/>
            </a:endParaRPr>
          </a:p>
          <a:p>
            <a:endParaRPr lang="en-US" dirty="0">
              <a:latin typeface="Arial" charset="0"/>
              <a:sym typeface="Wingdings"/>
            </a:endParaRPr>
          </a:p>
          <a:p>
            <a:endParaRPr lang="en-US" dirty="0">
              <a:latin typeface="Arial" charset="0"/>
              <a:sym typeface="Wingdings"/>
            </a:endParaRPr>
          </a:p>
          <a:p>
            <a:endParaRPr lang="en-US" dirty="0">
              <a:latin typeface="Arial" charset="0"/>
              <a:sym typeface="Wingdings"/>
            </a:endParaRPr>
          </a:p>
          <a:p>
            <a:endParaRPr lang="en-US" dirty="0">
              <a:latin typeface="Arial" charset="0"/>
              <a:sym typeface="Wingdings"/>
            </a:endParaRPr>
          </a:p>
          <a:p>
            <a:pPr marL="0" indent="0">
              <a:buNone/>
            </a:pPr>
            <a:endParaRPr lang="en-US" sz="1000" dirty="0">
              <a:latin typeface="Arial" charset="0"/>
              <a:sym typeface="Wingdings"/>
            </a:endParaRPr>
          </a:p>
          <a:p>
            <a:endParaRPr lang="en-US" dirty="0">
              <a:latin typeface="Arial" charset="0"/>
              <a:sym typeface="Wingding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6E2B1-AA83-CA43-B9EA-79BA1945F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65" y="823340"/>
            <a:ext cx="3663736" cy="3520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35EBE8-4161-F14A-B064-A565DBE50E00}"/>
              </a:ext>
            </a:extLst>
          </p:cNvPr>
          <p:cNvSpPr txBox="1"/>
          <p:nvPr/>
        </p:nvSpPr>
        <p:spPr>
          <a:xfrm rot="5400000">
            <a:off x="7314739" y="2390462"/>
            <a:ext cx="2162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-25000" dirty="0">
                <a:sym typeface="Wingdings"/>
              </a:rPr>
              <a:t>FASER Collaboration (2018)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D563C-07CF-9A43-AA0A-C295940E0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524" y="916590"/>
            <a:ext cx="3493057" cy="342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5160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18C9FF-6D69-2C40-A55F-107F417EE84E}"/>
              </a:ext>
            </a:extLst>
          </p:cNvPr>
          <p:cNvGrpSpPr/>
          <p:nvPr/>
        </p:nvGrpSpPr>
        <p:grpSpPr>
          <a:xfrm>
            <a:off x="0" y="1143000"/>
            <a:ext cx="9144000" cy="1066800"/>
            <a:chOff x="0" y="1752600"/>
            <a:chExt cx="9144000" cy="1066800"/>
          </a:xfrm>
        </p:grpSpPr>
        <p:sp>
          <p:nvSpPr>
            <p:cNvPr id="22" name="TextBox 21"/>
            <p:cNvSpPr txBox="1"/>
            <p:nvPr/>
          </p:nvSpPr>
          <p:spPr>
            <a:xfrm>
              <a:off x="3788088" y="1752600"/>
              <a:ext cx="402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</a:t>
              </a:r>
              <a:r>
                <a:rPr lang="en-US" baseline="30000" dirty="0"/>
                <a:t>+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26710" y="2286000"/>
              <a:ext cx="364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</a:t>
              </a:r>
              <a:r>
                <a:rPr lang="en-US" baseline="30000" dirty="0"/>
                <a:t>-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0" y="1752600"/>
              <a:ext cx="9144000" cy="1066800"/>
              <a:chOff x="0" y="3581400"/>
              <a:chExt cx="9144000" cy="1066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85800" y="3581400"/>
                <a:ext cx="228600" cy="1066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295400" y="3581400"/>
                <a:ext cx="2514600" cy="10668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91000" y="3581400"/>
                <a:ext cx="3429000" cy="1066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924800" y="3581400"/>
                <a:ext cx="1219200" cy="1066800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0" y="4038600"/>
                <a:ext cx="25146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endCxn id="11" idx="3"/>
              </p:cNvCxnSpPr>
              <p:nvPr/>
            </p:nvCxnSpPr>
            <p:spPr>
              <a:xfrm>
                <a:off x="2514600" y="4038600"/>
                <a:ext cx="51054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0" y="3581400"/>
                <a:ext cx="377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A’</a:t>
                </a: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924800" y="3669268"/>
                <a:ext cx="914400" cy="304800"/>
              </a:xfrm>
              <a:prstGeom prst="ellipse">
                <a:avLst/>
              </a:prstGeom>
              <a:solidFill>
                <a:srgbClr val="800000"/>
              </a:solidFill>
              <a:scene3d>
                <a:camera prst="orthographicFront">
                  <a:rot lat="0" lon="0" rev="3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924800" y="3962400"/>
                <a:ext cx="914400" cy="304800"/>
              </a:xfrm>
              <a:prstGeom prst="ellipse">
                <a:avLst/>
              </a:prstGeom>
              <a:solidFill>
                <a:srgbClr val="800000"/>
              </a:solidFill>
              <a:scene3d>
                <a:camera prst="orthographicFront">
                  <a:rot lat="0" lon="0" rev="213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flipV="1">
              <a:off x="2514600" y="2057400"/>
              <a:ext cx="51054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tle 1"/>
          <p:cNvSpPr txBox="1">
            <a:spLocks/>
          </p:cNvSpPr>
          <p:nvPr/>
        </p:nvSpPr>
        <p:spPr bwMode="auto">
          <a:xfrm>
            <a:off x="685800" y="104775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j-cs"/>
              </a:rPr>
              <a:t>THE DARK PHOTON SIGNAL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B660F82-5AE5-564C-9016-68BC69C24F7F}"/>
              </a:ext>
            </a:extLst>
          </p:cNvPr>
          <p:cNvSpPr txBox="1">
            <a:spLocks/>
          </p:cNvSpPr>
          <p:nvPr/>
        </p:nvSpPr>
        <p:spPr>
          <a:xfrm>
            <a:off x="152399" y="2677662"/>
            <a:ext cx="8458201" cy="3570738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en-US" sz="2000" dirty="0">
                <a:solidFill>
                  <a:schemeClr val="tx1"/>
                </a:solidFill>
                <a:latin typeface="Arial" charset="0"/>
                <a:sym typeface="Wingdings"/>
              </a:rPr>
              <a:t>No signal in the veto scintillator</a:t>
            </a:r>
          </a:p>
          <a:p>
            <a:pPr marL="400050"/>
            <a:endParaRPr lang="en-US" sz="1000" dirty="0">
              <a:solidFill>
                <a:schemeClr val="tx1"/>
              </a:solidFill>
              <a:latin typeface="Arial" charset="0"/>
              <a:sym typeface="Wingdings"/>
            </a:endParaRPr>
          </a:p>
          <a:p>
            <a:pPr marL="400050"/>
            <a:r>
              <a:rPr lang="en-US" sz="2000" dirty="0">
                <a:solidFill>
                  <a:schemeClr val="tx1"/>
                </a:solidFill>
                <a:latin typeface="Arial" charset="0"/>
                <a:sym typeface="Wingdings"/>
              </a:rPr>
              <a:t>2 high-energy, oppositely charged tracks consistent with originating from a common vertex in the decay volume and with a combined momentum pointing back to the IP</a:t>
            </a:r>
          </a:p>
          <a:p>
            <a:pPr marL="400050"/>
            <a:endParaRPr lang="en-US" sz="1000" dirty="0">
              <a:solidFill>
                <a:schemeClr val="tx1"/>
              </a:solidFill>
              <a:latin typeface="Arial" charset="0"/>
              <a:sym typeface="Wingdings"/>
            </a:endParaRPr>
          </a:p>
          <a:p>
            <a:pPr marL="400050"/>
            <a:r>
              <a:rPr lang="en-US" sz="2000" dirty="0">
                <a:solidFill>
                  <a:schemeClr val="tx1"/>
                </a:solidFill>
                <a:latin typeface="Arial" charset="0"/>
                <a:sym typeface="Wingdings"/>
              </a:rPr>
              <a:t>For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sym typeface="Wingdings"/>
              </a:rPr>
              <a:t>e</a:t>
            </a:r>
            <a:r>
              <a:rPr lang="en-US" sz="2000" baseline="30000" dirty="0" err="1">
                <a:solidFill>
                  <a:schemeClr val="tx1"/>
                </a:solidFill>
                <a:latin typeface="Arial" charset="0"/>
                <a:sym typeface="Wingdings"/>
              </a:rPr>
              <a:t>+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sym typeface="Wingdings"/>
              </a:rPr>
              <a:t>e</a:t>
            </a:r>
            <a:r>
              <a:rPr lang="en-US" sz="2000" baseline="30000" dirty="0">
                <a:solidFill>
                  <a:schemeClr val="tx1"/>
                </a:solidFill>
                <a:latin typeface="Arial" charset="0"/>
                <a:sym typeface="Wingdings"/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Arial" charset="0"/>
                <a:sym typeface="Wingdings"/>
              </a:rPr>
              <a:t> signature, also get a large EM deposit in the calorimeter</a:t>
            </a:r>
          </a:p>
          <a:p>
            <a:pPr marL="400050"/>
            <a:endParaRPr lang="en-US" sz="1000" dirty="0">
              <a:solidFill>
                <a:schemeClr val="tx1"/>
              </a:solidFill>
              <a:latin typeface="Arial" charset="0"/>
              <a:sym typeface="Wingdings"/>
            </a:endParaRPr>
          </a:p>
          <a:p>
            <a:pPr marL="400050"/>
            <a:r>
              <a:rPr lang="en-US" sz="2000" dirty="0">
                <a:solidFill>
                  <a:schemeClr val="tx1"/>
                </a:solidFill>
                <a:latin typeface="Arial" charset="0"/>
                <a:sym typeface="Wingdings"/>
              </a:rPr>
              <a:t>Magnets are needed to separate the 2 charged tracks sufficiently to resolve them in the tracker</a:t>
            </a:r>
          </a:p>
          <a:p>
            <a:pPr lvl="1"/>
            <a:endParaRPr lang="en-US" dirty="0">
              <a:solidFill>
                <a:schemeClr val="tx1"/>
              </a:solidFill>
              <a:latin typeface="Arial" charset="0"/>
              <a:sym typeface="Wingding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7E71F-D453-584E-9F3E-73214CCD8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0" y="5725661"/>
            <a:ext cx="6102350" cy="9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7802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3E84F88-4407-CB4B-B993-BFDCAA3A0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758" y="1219200"/>
            <a:ext cx="3574842" cy="3503701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SIGNALS: DARK HIGGS BOSONS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F80C9-6130-4D49-B2CD-3EE5B25D1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41" y="809624"/>
            <a:ext cx="4737517" cy="5819775"/>
          </a:xfrm>
        </p:spPr>
        <p:txBody>
          <a:bodyPr/>
          <a:lstStyle/>
          <a:p>
            <a:r>
              <a:rPr lang="en-US" sz="2000" b="1" dirty="0">
                <a:latin typeface="Arial" charset="0"/>
                <a:sym typeface="Wingdings"/>
              </a:rPr>
              <a:t>SINGLE PRODUCTION</a:t>
            </a:r>
          </a:p>
          <a:p>
            <a:endParaRPr lang="en-US" sz="1400" dirty="0">
              <a:latin typeface="Arial" charset="0"/>
              <a:sym typeface="Wingdings"/>
            </a:endParaRPr>
          </a:p>
          <a:p>
            <a:endParaRPr lang="en-US" sz="2000" dirty="0">
              <a:latin typeface="Arial" charset="0"/>
              <a:sym typeface="Wingdings"/>
            </a:endParaRPr>
          </a:p>
          <a:p>
            <a:endParaRPr lang="en-US" sz="2000" dirty="0">
              <a:latin typeface="Arial" charset="0"/>
              <a:sym typeface="Wingdings"/>
            </a:endParaRPr>
          </a:p>
          <a:p>
            <a:endParaRPr lang="en-US" sz="2000" dirty="0">
              <a:latin typeface="Arial" charset="0"/>
              <a:sym typeface="Wingdings"/>
            </a:endParaRPr>
          </a:p>
          <a:p>
            <a:endParaRPr lang="en-US" sz="2000" dirty="0">
              <a:latin typeface="Arial" charset="0"/>
              <a:sym typeface="Wingdings"/>
            </a:endParaRPr>
          </a:p>
          <a:p>
            <a:endParaRPr lang="en-US" sz="2000" dirty="0">
              <a:latin typeface="Arial" charset="0"/>
              <a:sym typeface="Wingdings"/>
            </a:endParaRPr>
          </a:p>
          <a:p>
            <a:endParaRPr lang="en-US" sz="2000" dirty="0">
              <a:latin typeface="Arial" charset="0"/>
              <a:sym typeface="Wingdings"/>
            </a:endParaRPr>
          </a:p>
          <a:p>
            <a:endParaRPr lang="en-US" sz="2000" dirty="0">
              <a:latin typeface="Arial" charset="0"/>
              <a:sym typeface="Wingdings"/>
            </a:endParaRPr>
          </a:p>
          <a:p>
            <a:endParaRPr lang="en-US" sz="2000" dirty="0">
              <a:latin typeface="Arial" charset="0"/>
              <a:sym typeface="Wingdings"/>
            </a:endParaRPr>
          </a:p>
          <a:p>
            <a:pPr marL="0" indent="0">
              <a:buNone/>
            </a:pPr>
            <a:endParaRPr lang="en-US" sz="2000" dirty="0">
              <a:latin typeface="Arial" charset="0"/>
              <a:sym typeface="Wingdings"/>
            </a:endParaRPr>
          </a:p>
          <a:p>
            <a:r>
              <a:rPr lang="en-US" sz="2000" dirty="0">
                <a:latin typeface="Arial" charset="0"/>
                <a:sym typeface="Wingdings"/>
              </a:rPr>
              <a:t>Dark Higgs produced in B decays. N</a:t>
            </a:r>
            <a:r>
              <a:rPr lang="en-US" sz="2000" baseline="-25000" dirty="0">
                <a:latin typeface="Arial" charset="0"/>
                <a:sym typeface="Wingdings"/>
              </a:rPr>
              <a:t>B</a:t>
            </a:r>
            <a:r>
              <a:rPr lang="en-US" sz="2000" dirty="0">
                <a:latin typeface="Arial" charset="0"/>
                <a:sym typeface="Wingdings"/>
              </a:rPr>
              <a:t>/N</a:t>
            </a:r>
            <a:r>
              <a:rPr lang="en-US" sz="2000" baseline="-25000" dirty="0">
                <a:latin typeface="Symbol" pitchFamily="2" charset="2"/>
                <a:sym typeface="Wingdings"/>
              </a:rPr>
              <a:t>p</a:t>
            </a:r>
            <a:r>
              <a:rPr lang="en-US" sz="2000" dirty="0">
                <a:latin typeface="Arial" charset="0"/>
                <a:sym typeface="Wingdings"/>
              </a:rPr>
              <a:t>~10</a:t>
            </a:r>
            <a:r>
              <a:rPr lang="en-US" sz="2000" baseline="30000" dirty="0">
                <a:latin typeface="Arial" charset="0"/>
                <a:sym typeface="Wingdings"/>
              </a:rPr>
              <a:t>-2</a:t>
            </a:r>
            <a:r>
              <a:rPr lang="en-US" sz="2000" dirty="0">
                <a:latin typeface="Arial" charset="0"/>
                <a:sym typeface="Wingdings"/>
              </a:rPr>
              <a:t> at FASER (N</a:t>
            </a:r>
            <a:r>
              <a:rPr lang="en-US" sz="2000" baseline="-25000" dirty="0">
                <a:latin typeface="Arial" charset="0"/>
                <a:sym typeface="Wingdings"/>
              </a:rPr>
              <a:t>B</a:t>
            </a:r>
            <a:r>
              <a:rPr lang="en-US" sz="2000" dirty="0">
                <a:latin typeface="Arial" charset="0"/>
                <a:sym typeface="Wingdings"/>
              </a:rPr>
              <a:t>/N</a:t>
            </a:r>
            <a:r>
              <a:rPr lang="en-US" sz="2000" baseline="-25000" dirty="0">
                <a:latin typeface="Symbol" pitchFamily="2" charset="2"/>
                <a:sym typeface="Wingdings"/>
              </a:rPr>
              <a:t>p</a:t>
            </a:r>
            <a:r>
              <a:rPr lang="en-US" sz="2000" dirty="0">
                <a:latin typeface="Arial" charset="0"/>
                <a:sym typeface="Wingdings"/>
              </a:rPr>
              <a:t>~10</a:t>
            </a:r>
            <a:r>
              <a:rPr lang="en-US" sz="2000" baseline="30000" dirty="0">
                <a:latin typeface="Arial" charset="0"/>
                <a:sym typeface="Wingdings"/>
              </a:rPr>
              <a:t>-7</a:t>
            </a:r>
            <a:r>
              <a:rPr lang="en-US" sz="2000" dirty="0">
                <a:latin typeface="Arial" charset="0"/>
                <a:sym typeface="Wingdings"/>
              </a:rPr>
              <a:t> at beam dumps)</a:t>
            </a:r>
          </a:p>
          <a:p>
            <a:r>
              <a:rPr lang="en-US" sz="2000" dirty="0">
                <a:solidFill>
                  <a:srgbClr val="FF0000"/>
                </a:solidFill>
                <a:latin typeface="Arial" charset="0"/>
                <a:sym typeface="Wingdings"/>
              </a:rPr>
              <a:t>Signal is </a:t>
            </a:r>
            <a:r>
              <a:rPr lang="en-US" sz="2000" dirty="0" err="1">
                <a:solidFill>
                  <a:srgbClr val="FF0000"/>
                </a:solidFill>
                <a:latin typeface="Symbol" pitchFamily="2" charset="2"/>
                <a:sym typeface="Wingdings"/>
              </a:rPr>
              <a:t>m</a:t>
            </a:r>
            <a:r>
              <a:rPr lang="en-US" sz="2000" baseline="30000" dirty="0" err="1">
                <a:solidFill>
                  <a:srgbClr val="FF0000"/>
                </a:solidFill>
                <a:latin typeface="Arial" charset="0"/>
                <a:sym typeface="Wingdings"/>
              </a:rPr>
              <a:t>+</a:t>
            </a:r>
            <a:r>
              <a:rPr lang="en-US" sz="2000" dirty="0" err="1">
                <a:solidFill>
                  <a:srgbClr val="FF0000"/>
                </a:solidFill>
                <a:latin typeface="Symbol" pitchFamily="2" charset="2"/>
                <a:sym typeface="Wingdings"/>
              </a:rPr>
              <a:t>m</a:t>
            </a:r>
            <a:r>
              <a:rPr lang="en-US" sz="2000" baseline="30000" dirty="0">
                <a:solidFill>
                  <a:srgbClr val="FF0000"/>
                </a:solidFill>
                <a:latin typeface="Arial" charset="0"/>
                <a:sym typeface="Wingdings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Arial" charset="0"/>
                <a:sym typeface="Wingdings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Symbol" pitchFamily="2" charset="2"/>
                <a:sym typeface="Wingdings"/>
              </a:rPr>
              <a:t>p</a:t>
            </a:r>
            <a:r>
              <a:rPr lang="en-US" sz="2000" baseline="30000" dirty="0" err="1">
                <a:solidFill>
                  <a:srgbClr val="FF0000"/>
                </a:solidFill>
                <a:latin typeface="Arial" charset="0"/>
                <a:sym typeface="Wingdings"/>
              </a:rPr>
              <a:t>+</a:t>
            </a:r>
            <a:r>
              <a:rPr lang="en-US" sz="2000" dirty="0" err="1">
                <a:solidFill>
                  <a:srgbClr val="FF0000"/>
                </a:solidFill>
                <a:latin typeface="Symbol" pitchFamily="2" charset="2"/>
                <a:sym typeface="Wingdings"/>
              </a:rPr>
              <a:t>p</a:t>
            </a:r>
            <a:r>
              <a:rPr lang="en-US" sz="2000" baseline="30000" dirty="0">
                <a:solidFill>
                  <a:srgbClr val="FF0000"/>
                </a:solidFill>
                <a:latin typeface="Arial" charset="0"/>
                <a:sym typeface="Wingdings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Arial" charset="0"/>
                <a:sym typeface="Wingdings"/>
              </a:rPr>
              <a:t>, K</a:t>
            </a:r>
            <a:r>
              <a:rPr lang="en-US" sz="2000" baseline="30000" dirty="0">
                <a:solidFill>
                  <a:srgbClr val="FF0000"/>
                </a:solidFill>
                <a:latin typeface="Arial" charset="0"/>
                <a:sym typeface="Wingdings"/>
              </a:rPr>
              <a:t>+</a:t>
            </a:r>
            <a:r>
              <a:rPr lang="en-US" sz="2000" dirty="0">
                <a:solidFill>
                  <a:srgbClr val="FF0000"/>
                </a:solidFill>
                <a:latin typeface="Arial" charset="0"/>
                <a:sym typeface="Wingdings"/>
              </a:rPr>
              <a:t>K</a:t>
            </a:r>
            <a:r>
              <a:rPr lang="en-US" sz="2000" baseline="30000" dirty="0">
                <a:solidFill>
                  <a:srgbClr val="FF0000"/>
                </a:solidFill>
                <a:latin typeface="Arial" charset="0"/>
                <a:sym typeface="Wingdings"/>
              </a:rPr>
              <a:t>-</a:t>
            </a:r>
            <a:endParaRPr lang="en-US" sz="1000" baseline="30000" dirty="0">
              <a:solidFill>
                <a:srgbClr val="FF0000"/>
              </a:solidFill>
              <a:latin typeface="Arial" charset="0"/>
              <a:sym typeface="Wingdings"/>
            </a:endParaRPr>
          </a:p>
          <a:p>
            <a:r>
              <a:rPr lang="en-US" sz="2000" dirty="0">
                <a:latin typeface="Arial" charset="0"/>
                <a:sym typeface="Wingdings"/>
              </a:rPr>
              <a:t>Probes h-</a:t>
            </a:r>
            <a:r>
              <a:rPr lang="en-US" sz="2000" i="1" dirty="0">
                <a:latin typeface="Symbol" pitchFamily="2" charset="2"/>
                <a:sym typeface="Wingdings"/>
              </a:rPr>
              <a:t>f</a:t>
            </a:r>
            <a:r>
              <a:rPr lang="en-US" sz="2000" dirty="0">
                <a:latin typeface="Arial" charset="0"/>
                <a:sym typeface="Wingdings"/>
              </a:rPr>
              <a:t> mixing, reach is complementary to other experiments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EA2D3-D24C-F44B-B509-6EA42577B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72726"/>
            <a:ext cx="3629772" cy="3487428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4D7D72-235A-DF45-8FE8-CAB9502A111A}"/>
              </a:ext>
            </a:extLst>
          </p:cNvPr>
          <p:cNvSpPr txBox="1">
            <a:spLocks/>
          </p:cNvSpPr>
          <p:nvPr/>
        </p:nvSpPr>
        <p:spPr bwMode="auto">
          <a:xfrm>
            <a:off x="4876800" y="794877"/>
            <a:ext cx="4267200" cy="598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charset="0"/>
                <a:sym typeface="Wingdings"/>
              </a:rPr>
              <a:t>DOUBLE PRODUCTION</a:t>
            </a:r>
            <a:endParaRPr lang="en-US" sz="1400" b="1" dirty="0">
              <a:latin typeface="Arial" charset="0"/>
              <a:sym typeface="Wingdings"/>
            </a:endParaRPr>
          </a:p>
          <a:p>
            <a:endParaRPr lang="en-US" sz="1050" dirty="0">
              <a:latin typeface="Arial" charset="0"/>
              <a:sym typeface="Wingdings"/>
            </a:endParaRPr>
          </a:p>
          <a:p>
            <a:endParaRPr lang="en-US" sz="1400" dirty="0">
              <a:latin typeface="Arial" charset="0"/>
              <a:sym typeface="Wingdings"/>
            </a:endParaRPr>
          </a:p>
          <a:p>
            <a:endParaRPr lang="en-US" sz="1400" dirty="0">
              <a:latin typeface="Arial" charset="0"/>
              <a:sym typeface="Wingdings"/>
            </a:endParaRPr>
          </a:p>
          <a:p>
            <a:endParaRPr lang="en-US" sz="1400" dirty="0">
              <a:latin typeface="Arial" charset="0"/>
              <a:sym typeface="Wingdings"/>
            </a:endParaRPr>
          </a:p>
          <a:p>
            <a:endParaRPr lang="en-US" sz="1400" dirty="0">
              <a:latin typeface="Arial" charset="0"/>
              <a:sym typeface="Wingdings"/>
            </a:endParaRPr>
          </a:p>
          <a:p>
            <a:endParaRPr lang="en-US" sz="1400" dirty="0">
              <a:latin typeface="Arial" charset="0"/>
              <a:sym typeface="Wingdings"/>
            </a:endParaRPr>
          </a:p>
          <a:p>
            <a:endParaRPr lang="en-US" sz="1400" dirty="0">
              <a:latin typeface="Arial" charset="0"/>
              <a:sym typeface="Wingdings"/>
            </a:endParaRPr>
          </a:p>
          <a:p>
            <a:endParaRPr lang="en-US" sz="1400" dirty="0">
              <a:latin typeface="Arial" charset="0"/>
              <a:sym typeface="Wingdings"/>
            </a:endParaRPr>
          </a:p>
          <a:p>
            <a:endParaRPr lang="en-US" sz="1400" dirty="0">
              <a:latin typeface="Arial" charset="0"/>
              <a:sym typeface="Wingdings"/>
            </a:endParaRPr>
          </a:p>
          <a:p>
            <a:pPr marL="0" indent="0">
              <a:buNone/>
            </a:pPr>
            <a:endParaRPr lang="en-US" sz="1400" dirty="0">
              <a:latin typeface="Arial" charset="0"/>
              <a:sym typeface="Wingdings"/>
            </a:endParaRPr>
          </a:p>
          <a:p>
            <a:endParaRPr lang="en-US" sz="2000" dirty="0">
              <a:latin typeface="Arial" charset="0"/>
              <a:sym typeface="Wingdings"/>
            </a:endParaRPr>
          </a:p>
          <a:p>
            <a:endParaRPr lang="en-US" sz="2000" dirty="0">
              <a:latin typeface="Arial" charset="0"/>
              <a:sym typeface="Wingdings"/>
            </a:endParaRPr>
          </a:p>
          <a:p>
            <a:endParaRPr lang="en-US" sz="2000" dirty="0">
              <a:latin typeface="Arial" charset="0"/>
              <a:sym typeface="Wingdings"/>
            </a:endParaRPr>
          </a:p>
          <a:p>
            <a:r>
              <a:rPr lang="en-US" sz="2000" dirty="0">
                <a:latin typeface="Arial" charset="0"/>
                <a:sym typeface="Wingdings"/>
              </a:rPr>
              <a:t>Probes </a:t>
            </a:r>
            <a:r>
              <a:rPr lang="en-US" sz="2000" dirty="0" err="1">
                <a:latin typeface="Arial" charset="0"/>
                <a:sym typeface="Wingdings"/>
              </a:rPr>
              <a:t>h</a:t>
            </a:r>
            <a:r>
              <a:rPr lang="en-US" sz="2000" i="1" dirty="0" err="1">
                <a:latin typeface="Symbol" pitchFamily="2" charset="2"/>
                <a:sym typeface="Wingdings"/>
              </a:rPr>
              <a:t>ff</a:t>
            </a:r>
            <a:r>
              <a:rPr lang="en-US" sz="2000" i="1" dirty="0">
                <a:latin typeface="Symbol" pitchFamily="2" charset="2"/>
                <a:sym typeface="Wingdings"/>
              </a:rPr>
              <a:t> </a:t>
            </a:r>
            <a:r>
              <a:rPr lang="en-US" sz="2000" dirty="0">
                <a:latin typeface="Arial" charset="0"/>
                <a:sym typeface="Wingdings"/>
              </a:rPr>
              <a:t> trilinear coupling</a:t>
            </a:r>
            <a:endParaRPr lang="en-US" sz="1000" dirty="0">
              <a:latin typeface="Arial" charset="0"/>
              <a:sym typeface="Wingdings"/>
            </a:endParaRPr>
          </a:p>
          <a:p>
            <a:r>
              <a:rPr lang="en-US" sz="2000" dirty="0">
                <a:latin typeface="Arial" charset="0"/>
                <a:sym typeface="Wingdings"/>
              </a:rPr>
              <a:t>Complementary to probes of exotic Higgs decays </a:t>
            </a:r>
            <a:r>
              <a:rPr lang="en-US" sz="2000" dirty="0" err="1">
                <a:latin typeface="Arial" charset="0"/>
                <a:sym typeface="Wingdings"/>
              </a:rPr>
              <a:t>h</a:t>
            </a:r>
            <a:r>
              <a:rPr lang="en-US" sz="2000" dirty="0" err="1">
                <a:latin typeface="Arial" charset="0"/>
                <a:sym typeface="Wingdings" pitchFamily="2" charset="2"/>
              </a:rPr>
              <a:t></a:t>
            </a:r>
            <a:r>
              <a:rPr lang="en-US" sz="2000" i="1" dirty="0" err="1">
                <a:latin typeface="Symbol" pitchFamily="2" charset="2"/>
                <a:sym typeface="Wingdings"/>
              </a:rPr>
              <a:t>ff</a:t>
            </a:r>
            <a:r>
              <a:rPr lang="en-US" sz="2000" dirty="0">
                <a:latin typeface="Arial" charset="0"/>
                <a:sym typeface="Wingdings" pitchFamily="2" charset="2"/>
              </a:rPr>
              <a:t> </a:t>
            </a:r>
            <a:endParaRPr lang="en-US" sz="1000" dirty="0">
              <a:latin typeface="Arial" charset="0"/>
              <a:sym typeface="Wingdings" pitchFamily="2" charset="2"/>
            </a:endParaRPr>
          </a:p>
          <a:p>
            <a:r>
              <a:rPr lang="en-US" sz="2000" dirty="0">
                <a:latin typeface="Arial" charset="0"/>
                <a:sym typeface="Wingdings" pitchFamily="2" charset="2"/>
              </a:rPr>
              <a:t>FASER probes SM Higgs properties!</a:t>
            </a:r>
            <a:endParaRPr lang="en-US" sz="2000" dirty="0">
              <a:latin typeface="Arial" charset="0"/>
              <a:sym typeface="Wingdings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257034-4A1C-A742-B569-F0E14C36F0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444" b="27778"/>
          <a:stretch/>
        </p:blipFill>
        <p:spPr>
          <a:xfrm>
            <a:off x="7060672" y="1373268"/>
            <a:ext cx="1397528" cy="76033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3AC937A-DDC1-A947-8ED1-389426B7065E}"/>
              </a:ext>
            </a:extLst>
          </p:cNvPr>
          <p:cNvGrpSpPr/>
          <p:nvPr/>
        </p:nvGrpSpPr>
        <p:grpSpPr>
          <a:xfrm>
            <a:off x="2640761" y="1362075"/>
            <a:ext cx="1397839" cy="771525"/>
            <a:chOff x="2590800" y="1362075"/>
            <a:chExt cx="1397839" cy="7715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A56ECF-9648-CE40-8A57-F1ACDC6D3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4444" b="27778"/>
            <a:stretch/>
          </p:blipFill>
          <p:spPr>
            <a:xfrm>
              <a:off x="2590800" y="1373099"/>
              <a:ext cx="1397839" cy="76050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AFE7E5-91B5-F44D-BA38-4E9C33C9F360}"/>
                </a:ext>
              </a:extLst>
            </p:cNvPr>
            <p:cNvSpPr/>
            <p:nvPr/>
          </p:nvSpPr>
          <p:spPr>
            <a:xfrm>
              <a:off x="3575050" y="1362075"/>
              <a:ext cx="304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3E6FA0-90E7-F44D-B4BC-6C3A3E8D4BB3}"/>
                </a:ext>
              </a:extLst>
            </p:cNvPr>
            <p:cNvSpPr txBox="1"/>
            <p:nvPr/>
          </p:nvSpPr>
          <p:spPr>
            <a:xfrm>
              <a:off x="3505200" y="1447799"/>
              <a:ext cx="228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>
                  <a:latin typeface="Symbol" pitchFamily="2" charset="2"/>
                </a:rPr>
                <a:t>f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7D0F8E-F777-4D4A-8CDF-9496296938EF}"/>
                </a:ext>
              </a:extLst>
            </p:cNvPr>
            <p:cNvSpPr/>
            <p:nvPr/>
          </p:nvSpPr>
          <p:spPr>
            <a:xfrm>
              <a:off x="3429000" y="1509572"/>
              <a:ext cx="76200" cy="122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AD06EE3-99C9-8D41-B83F-FD9CAE2927B7}"/>
              </a:ext>
            </a:extLst>
          </p:cNvPr>
          <p:cNvSpPr txBox="1"/>
          <p:nvPr/>
        </p:nvSpPr>
        <p:spPr>
          <a:xfrm rot="5400000">
            <a:off x="7311456" y="2619501"/>
            <a:ext cx="2837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-25000" dirty="0">
                <a:sym typeface="Wingdings"/>
              </a:rPr>
              <a:t>Feng, </a:t>
            </a:r>
            <a:r>
              <a:rPr lang="en-US" baseline="-25000" dirty="0" err="1">
                <a:sym typeface="Wingdings"/>
              </a:rPr>
              <a:t>Galon</a:t>
            </a:r>
            <a:r>
              <a:rPr lang="en-US" baseline="-25000" dirty="0">
                <a:sym typeface="Wingdings"/>
              </a:rPr>
              <a:t>, Kling, </a:t>
            </a:r>
            <a:r>
              <a:rPr lang="en-US" baseline="-25000" dirty="0" err="1">
                <a:sym typeface="Wingdings"/>
              </a:rPr>
              <a:t>Trojanowski</a:t>
            </a:r>
            <a:r>
              <a:rPr lang="en-US" baseline="-25000" dirty="0">
                <a:sym typeface="Wingdings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287650285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SIGNALS: ALPS COUPLED TO PHOTONS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F80C9-6130-4D49-B2CD-3EE5B25D1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09624"/>
            <a:ext cx="6172200" cy="5819775"/>
          </a:xfrm>
        </p:spPr>
        <p:txBody>
          <a:bodyPr/>
          <a:lstStyle/>
          <a:p>
            <a:r>
              <a:rPr lang="en-US" sz="2000" dirty="0">
                <a:latin typeface="Arial" charset="0"/>
                <a:sym typeface="Wingdings"/>
              </a:rPr>
              <a:t>~</a:t>
            </a:r>
            <a:r>
              <a:rPr lang="en-US" sz="2000" dirty="0" err="1">
                <a:latin typeface="Arial" charset="0"/>
                <a:sym typeface="Wingdings"/>
              </a:rPr>
              <a:t>TeV</a:t>
            </a:r>
            <a:r>
              <a:rPr lang="en-US" sz="2000" dirty="0">
                <a:latin typeface="Arial" charset="0"/>
                <a:sym typeface="Wingdings"/>
              </a:rPr>
              <a:t> photon from IP collides with TA(X)N, creates ALP through </a:t>
            </a:r>
            <a:r>
              <a:rPr lang="en-US" sz="2000" dirty="0" err="1">
                <a:latin typeface="Arial" charset="0"/>
                <a:sym typeface="Wingdings"/>
              </a:rPr>
              <a:t>Primakoff</a:t>
            </a:r>
            <a:r>
              <a:rPr lang="en-US" sz="2000" dirty="0">
                <a:latin typeface="Arial" charset="0"/>
                <a:sym typeface="Wingdings"/>
              </a:rPr>
              <a:t> process and a </a:t>
            </a:r>
            <a:r>
              <a:rPr lang="en-US" sz="2000" dirty="0">
                <a:latin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Arial" charset="0"/>
                <a:sym typeface="Wingdings"/>
              </a:rPr>
              <a:t> </a:t>
            </a:r>
            <a:r>
              <a:rPr lang="en-US" sz="2000" dirty="0">
                <a:latin typeface="Symbol" pitchFamily="2" charset="2"/>
                <a:sym typeface="Wingdings"/>
              </a:rPr>
              <a:t>gg</a:t>
            </a:r>
            <a:r>
              <a:rPr lang="en-US" sz="2000" dirty="0">
                <a:latin typeface="Arial" charset="0"/>
                <a:sym typeface="Wingdings"/>
              </a:rPr>
              <a:t> in FASER. “light shining through (100 m) wall </a:t>
            </a:r>
            <a:r>
              <a:rPr lang="en-US" sz="2000" dirty="0" err="1">
                <a:latin typeface="Arial" charset="0"/>
                <a:sym typeface="Wingdings"/>
              </a:rPr>
              <a:t>expt</a:t>
            </a:r>
            <a:r>
              <a:rPr lang="en-US" sz="2000" dirty="0">
                <a:latin typeface="Arial" charset="0"/>
                <a:sym typeface="Wingdings"/>
              </a:rPr>
              <a:t>”</a:t>
            </a:r>
          </a:p>
          <a:p>
            <a:endParaRPr lang="en-US" sz="1000" dirty="0">
              <a:latin typeface="Arial" charset="0"/>
              <a:sym typeface="Wingdings"/>
            </a:endParaRPr>
          </a:p>
          <a:p>
            <a:r>
              <a:rPr lang="en-US" sz="2000" dirty="0">
                <a:solidFill>
                  <a:srgbClr val="FF0000"/>
                </a:solidFill>
                <a:latin typeface="Arial" charset="0"/>
                <a:sym typeface="Wingdings"/>
              </a:rPr>
              <a:t>Signal is 2 photons separated by 0.1 – few mm. </a:t>
            </a:r>
            <a:r>
              <a:rPr lang="en-US" sz="2000" dirty="0">
                <a:latin typeface="Arial" charset="0"/>
                <a:sym typeface="Wingdings"/>
              </a:rPr>
              <a:t>Distinguishing 2 photons is very challenging, but already some FASER upgrades proposed</a:t>
            </a:r>
          </a:p>
          <a:p>
            <a:endParaRPr lang="en-US" sz="1400" dirty="0">
              <a:latin typeface="Arial" charset="0"/>
              <a:sym typeface="Wingdings"/>
            </a:endParaRPr>
          </a:p>
          <a:p>
            <a:endParaRPr lang="en-US" sz="1400" dirty="0">
              <a:latin typeface="Arial" charset="0"/>
              <a:sym typeface="Wingdings"/>
            </a:endParaRPr>
          </a:p>
          <a:p>
            <a:endParaRPr lang="en-US" sz="2000" dirty="0">
              <a:latin typeface="Arial" charset="0"/>
              <a:sym typeface="Wingdings"/>
            </a:endParaRPr>
          </a:p>
          <a:p>
            <a:endParaRPr lang="en-US" sz="2000" dirty="0">
              <a:latin typeface="Arial" charset="0"/>
              <a:sym typeface="Wingdings"/>
            </a:endParaRPr>
          </a:p>
          <a:p>
            <a:endParaRPr lang="en-US" sz="2000" dirty="0">
              <a:latin typeface="Arial" charset="0"/>
              <a:sym typeface="Wingdings"/>
            </a:endParaRPr>
          </a:p>
          <a:p>
            <a:endParaRPr lang="en-US" sz="2000" dirty="0">
              <a:latin typeface="Arial" charset="0"/>
              <a:sym typeface="Wingdings"/>
            </a:endParaRPr>
          </a:p>
          <a:p>
            <a:endParaRPr lang="en-US" sz="2000" dirty="0">
              <a:latin typeface="Arial" charset="0"/>
              <a:sym typeface="Wingdings"/>
            </a:endParaRPr>
          </a:p>
          <a:p>
            <a:endParaRPr lang="en-US" sz="2000" dirty="0">
              <a:latin typeface="Arial" charset="0"/>
              <a:sym typeface="Wingdings"/>
            </a:endParaRPr>
          </a:p>
          <a:p>
            <a:endParaRPr lang="en-US" sz="2000" dirty="0">
              <a:latin typeface="Arial" charset="0"/>
              <a:sym typeface="Wingdings"/>
            </a:endParaRPr>
          </a:p>
          <a:p>
            <a:endParaRPr lang="en-US" sz="2000" dirty="0">
              <a:latin typeface="Arial" charset="0"/>
              <a:sym typeface="Wingdings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E27EE8-5787-4246-9497-611CC4686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85606"/>
            <a:ext cx="4038600" cy="346759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D637A33-EE94-3544-828C-60234D132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975923"/>
            <a:ext cx="2286000" cy="885079"/>
          </a:xfrm>
          <a:prstGeom prst="rect">
            <a:avLst/>
          </a:prstGeom>
        </p:spPr>
      </p:pic>
      <p:pic>
        <p:nvPicPr>
          <p:cNvPr id="9" name="Obraz 11">
            <a:extLst>
              <a:ext uri="{FF2B5EF4-FFF2-40B4-BE49-F238E27FC236}">
                <a16:creationId xmlns:a16="http://schemas.microsoft.com/office/drawing/2014/main" id="{7CDEE038-4271-3849-AABD-5222BB2FC3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65" y="2043502"/>
            <a:ext cx="2409367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691A2E-27A9-034E-B7B5-DD3D7D1F5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265" y="3124200"/>
            <a:ext cx="4063135" cy="34037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DFA248-4551-564C-9DC4-33507BC7A9A5}"/>
              </a:ext>
            </a:extLst>
          </p:cNvPr>
          <p:cNvSpPr txBox="1"/>
          <p:nvPr/>
        </p:nvSpPr>
        <p:spPr>
          <a:xfrm rot="5400000">
            <a:off x="7205907" y="4615107"/>
            <a:ext cx="2837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-25000" dirty="0">
                <a:sym typeface="Wingdings"/>
              </a:rPr>
              <a:t>Feng, </a:t>
            </a:r>
            <a:r>
              <a:rPr lang="en-US" baseline="-25000" dirty="0" err="1">
                <a:sym typeface="Wingdings"/>
              </a:rPr>
              <a:t>Galon</a:t>
            </a:r>
            <a:r>
              <a:rPr lang="en-US" baseline="-25000" dirty="0">
                <a:sym typeface="Wingdings"/>
              </a:rPr>
              <a:t>, Kling, </a:t>
            </a:r>
            <a:r>
              <a:rPr lang="en-US" baseline="-25000" dirty="0" err="1">
                <a:sym typeface="Wingdings"/>
              </a:rPr>
              <a:t>Trojanowski</a:t>
            </a:r>
            <a:r>
              <a:rPr lang="en-US" baseline="-25000" dirty="0">
                <a:sym typeface="Wingdings"/>
              </a:rPr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394841104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PHYSICS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F80C9-6130-4D49-B2CD-3EE5B25D1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392738"/>
          </a:xfrm>
        </p:spPr>
        <p:txBody>
          <a:bodyPr/>
          <a:lstStyle/>
          <a:p>
            <a:r>
              <a:rPr lang="en-US" sz="1800" dirty="0"/>
              <a:t>FASER has a full physics program: can discover all candidates with renormalizable couplings (dark photon, dark Higgs, HNL); ALPs with all types of couplings (</a:t>
            </a:r>
            <a:r>
              <a:rPr lang="en-US" sz="1800" dirty="0">
                <a:latin typeface="Symbol" pitchFamily="2" charset="2"/>
              </a:rPr>
              <a:t>g</a:t>
            </a:r>
            <a:r>
              <a:rPr lang="en-US" sz="1800" dirty="0"/>
              <a:t>, f, g); and many other examples; </a:t>
            </a:r>
            <a:r>
              <a:rPr lang="en-US" sz="1800" dirty="0">
                <a:solidFill>
                  <a:srgbClr val="FF0000"/>
                </a:solidFill>
              </a:rPr>
              <a:t>see FASER’s Physics Reach for LLPs, 1811.12522.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E43614D-0A53-FF4B-AACF-F4EC75727D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025824"/>
                  </p:ext>
                </p:extLst>
              </p:nvPr>
            </p:nvGraphicFramePr>
            <p:xfrm>
              <a:off x="381000" y="1828800"/>
              <a:ext cx="8343901" cy="467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752266159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3410690635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128013603"/>
                        </a:ext>
                      </a:extLst>
                    </a:gridCol>
                    <a:gridCol w="3924301">
                      <a:extLst>
                        <a:ext uri="{9D8B030D-6E8A-4147-A177-3AD203B41FA5}">
                          <a16:colId xmlns:a16="http://schemas.microsoft.com/office/drawing/2014/main" val="120991351"/>
                        </a:ext>
                      </a:extLst>
                    </a:gridCol>
                  </a:tblGrid>
                  <a:tr h="3694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Benchmark Model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FASER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FASER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References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1202722"/>
                      </a:ext>
                    </a:extLst>
                  </a:tr>
                  <a:tr h="2889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V1/BC1: Dark Photon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Feng, </a:t>
                          </a:r>
                          <a:r>
                            <a:rPr lang="en-US" sz="1200" dirty="0" err="1"/>
                            <a:t>Galon</a:t>
                          </a:r>
                          <a:r>
                            <a:rPr lang="en-US" sz="1200" dirty="0"/>
                            <a:t>, Kling, </a:t>
                          </a:r>
                          <a:r>
                            <a:rPr lang="en-US" sz="1200" dirty="0" err="1"/>
                            <a:t>Trojanowski</a:t>
                          </a:r>
                          <a:r>
                            <a:rPr lang="en-US" sz="1200" dirty="0"/>
                            <a:t>, 1708.09389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1316804"/>
                      </a:ext>
                    </a:extLst>
                  </a:tr>
                  <a:tr h="2889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V2/BC1’: U(1)</a:t>
                          </a:r>
                          <a:r>
                            <a:rPr lang="en-US" sz="1200" baseline="-25000" dirty="0"/>
                            <a:t>B-L </a:t>
                          </a:r>
                          <a:r>
                            <a:rPr lang="en-US" sz="1200" baseline="0" dirty="0"/>
                            <a:t>Gauge Boson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Bauer, </a:t>
                          </a:r>
                          <a:r>
                            <a:rPr lang="en-US" sz="1200" dirty="0" err="1"/>
                            <a:t>Foldenauer</a:t>
                          </a:r>
                          <a:r>
                            <a:rPr lang="en-US" sz="1200" dirty="0"/>
                            <a:t>, </a:t>
                          </a:r>
                          <a:r>
                            <a:rPr lang="en-US" sz="1200" dirty="0" err="1"/>
                            <a:t>Jaeckel</a:t>
                          </a:r>
                          <a:r>
                            <a:rPr lang="en-US" sz="1200" dirty="0"/>
                            <a:t>, 1803.05466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FASER </a:t>
                          </a:r>
                          <a:r>
                            <a:rPr lang="en-US" sz="1200" dirty="0">
                              <a:latin typeface="+mn-lt"/>
                            </a:rPr>
                            <a:t>Collaboration, </a:t>
                          </a: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1811.12522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2819001"/>
                      </a:ext>
                    </a:extLst>
                  </a:tr>
                  <a:tr h="2889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BC2: Invisible Dark Photon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6936292"/>
                      </a:ext>
                    </a:extLst>
                  </a:tr>
                  <a:tr h="2889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BC3: Milli-Charged Particle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94263495"/>
                      </a:ext>
                    </a:extLst>
                  </a:tr>
                  <a:tr h="420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S1/BC4: Dark Higgs Boson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Feng, </a:t>
                          </a:r>
                          <a:r>
                            <a:rPr lang="en-US" sz="1200" dirty="0" err="1"/>
                            <a:t>Galon</a:t>
                          </a:r>
                          <a:r>
                            <a:rPr lang="en-US" sz="1200" dirty="0"/>
                            <a:t>, Kling, </a:t>
                          </a:r>
                          <a:r>
                            <a:rPr lang="en-US" sz="1200" dirty="0" err="1"/>
                            <a:t>Trojanowski</a:t>
                          </a:r>
                          <a:r>
                            <a:rPr lang="en-US" sz="1200" dirty="0"/>
                            <a:t>, 1710.09387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err="1"/>
                            <a:t>Batell</a:t>
                          </a:r>
                          <a:r>
                            <a:rPr lang="en-US" sz="1200" dirty="0"/>
                            <a:t>, Freitas, Ismail, McKeen, 1712.10022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20035292"/>
                      </a:ext>
                    </a:extLst>
                  </a:tr>
                  <a:tr h="2889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S2/BC5: Dark Higgs with </a:t>
                          </a:r>
                          <a:r>
                            <a:rPr lang="en-US" sz="1200" dirty="0" err="1"/>
                            <a:t>hSS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Feng, </a:t>
                          </a:r>
                          <a:r>
                            <a:rPr lang="en-US" sz="1200" dirty="0" err="1"/>
                            <a:t>Galon</a:t>
                          </a:r>
                          <a:r>
                            <a:rPr lang="en-US" sz="1200" dirty="0"/>
                            <a:t>, Kling, </a:t>
                          </a:r>
                          <a:r>
                            <a:rPr lang="en-US" sz="1200" dirty="0" err="1"/>
                            <a:t>Trojanowski</a:t>
                          </a:r>
                          <a:r>
                            <a:rPr lang="en-US" sz="1200" dirty="0"/>
                            <a:t>, 1710.09387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5916766"/>
                      </a:ext>
                    </a:extLst>
                  </a:tr>
                  <a:tr h="420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F1/BC6: HNL with 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Kling, </a:t>
                          </a:r>
                          <a:r>
                            <a:rPr lang="en-US" sz="1200" dirty="0" err="1"/>
                            <a:t>Trojanowski</a:t>
                          </a:r>
                          <a:r>
                            <a:rPr lang="en-US" sz="1200" dirty="0"/>
                            <a:t>, 1801.08947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err="1"/>
                            <a:t>Helo</a:t>
                          </a:r>
                          <a:r>
                            <a:rPr lang="en-US" sz="1200" dirty="0"/>
                            <a:t>, Hirsch, Wang, 1803.02212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81064154"/>
                      </a:ext>
                    </a:extLst>
                  </a:tr>
                  <a:tr h="420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F2/BC7: HNL with </a:t>
                          </a:r>
                          <a:r>
                            <a:rPr lang="en-US" sz="1200" dirty="0">
                              <a:latin typeface="Symbol" pitchFamily="2" charset="2"/>
                            </a:rPr>
                            <a:t>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Kling, </a:t>
                          </a:r>
                          <a:r>
                            <a:rPr lang="en-US" sz="1200" dirty="0" err="1"/>
                            <a:t>Trojanowski</a:t>
                          </a:r>
                          <a:r>
                            <a:rPr lang="en-US" sz="1200" dirty="0"/>
                            <a:t>, 1801.08947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err="1"/>
                            <a:t>Helo</a:t>
                          </a:r>
                          <a:r>
                            <a:rPr lang="en-US" sz="1200" dirty="0"/>
                            <a:t>, Hirsch, Wang, 1803.02212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7695026"/>
                      </a:ext>
                    </a:extLst>
                  </a:tr>
                  <a:tr h="420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F3/BC8: HNL with </a:t>
                          </a:r>
                          <a:r>
                            <a:rPr lang="en-US" sz="1200" dirty="0">
                              <a:latin typeface="Symbol" pitchFamily="2" charset="2"/>
                            </a:rPr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Kling, </a:t>
                          </a:r>
                          <a:r>
                            <a:rPr lang="en-US" sz="1200" dirty="0" err="1"/>
                            <a:t>Trojanowski</a:t>
                          </a:r>
                          <a:r>
                            <a:rPr lang="en-US" sz="1200" dirty="0"/>
                            <a:t>, 1801.08947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err="1"/>
                            <a:t>Helo</a:t>
                          </a:r>
                          <a:r>
                            <a:rPr lang="en-US" sz="1200" dirty="0"/>
                            <a:t>, Hirsch, Wang, 1803.02212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8598692"/>
                      </a:ext>
                    </a:extLst>
                  </a:tr>
                  <a:tr h="2889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A1/BC9: ALP with photon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Feng, </a:t>
                          </a:r>
                          <a:r>
                            <a:rPr lang="en-US" sz="1200" dirty="0" err="1"/>
                            <a:t>Galon</a:t>
                          </a:r>
                          <a:r>
                            <a:rPr lang="en-US" sz="1200" dirty="0"/>
                            <a:t>, Kling, </a:t>
                          </a:r>
                          <a:r>
                            <a:rPr lang="en-US" sz="1200" dirty="0" err="1"/>
                            <a:t>Trojanowski</a:t>
                          </a:r>
                          <a:r>
                            <a:rPr lang="en-US" sz="1200" dirty="0"/>
                            <a:t>, 1806.02348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6633778"/>
                      </a:ext>
                    </a:extLst>
                  </a:tr>
                  <a:tr h="2889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A2/BC10: ALP with fermion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FASER </a:t>
                          </a:r>
                          <a:r>
                            <a:rPr lang="en-US" sz="1200" dirty="0">
                              <a:latin typeface="+mn-lt"/>
                            </a:rPr>
                            <a:t>Collaboration, </a:t>
                          </a: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1811.12522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5156905"/>
                      </a:ext>
                    </a:extLst>
                  </a:tr>
                  <a:tr h="2889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A3/BC11: ALP with gluon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FASER </a:t>
                          </a:r>
                          <a:r>
                            <a:rPr lang="en-US" sz="1200" dirty="0">
                              <a:latin typeface="+mn-lt"/>
                            </a:rPr>
                            <a:t>Collaboration, </a:t>
                          </a: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1811.12522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70654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E43614D-0A53-FF4B-AACF-F4EC75727D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025824"/>
                  </p:ext>
                </p:extLst>
              </p:nvPr>
            </p:nvGraphicFramePr>
            <p:xfrm>
              <a:off x="381000" y="1828800"/>
              <a:ext cx="8343901" cy="467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752266159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3410690635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128013603"/>
                        </a:ext>
                      </a:extLst>
                    </a:gridCol>
                    <a:gridCol w="3924301">
                      <a:extLst>
                        <a:ext uri="{9D8B030D-6E8A-4147-A177-3AD203B41FA5}">
                          <a16:colId xmlns:a16="http://schemas.microsoft.com/office/drawing/2014/main" val="120991351"/>
                        </a:ext>
                      </a:extLst>
                    </a:gridCol>
                  </a:tblGrid>
                  <a:tr h="3694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Benchmark Model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FASER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FASER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References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1202722"/>
                      </a:ext>
                    </a:extLst>
                  </a:tr>
                  <a:tr h="2889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V1/BC1: Dark Photon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7436" t="-130435" r="-498718" b="-139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43038" t="-130435" r="-392405" b="-139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Feng, </a:t>
                          </a:r>
                          <a:r>
                            <a:rPr lang="en-US" sz="1200" dirty="0" err="1"/>
                            <a:t>Galon</a:t>
                          </a:r>
                          <a:r>
                            <a:rPr lang="en-US" sz="1200" dirty="0"/>
                            <a:t>, Kling, </a:t>
                          </a:r>
                          <a:r>
                            <a:rPr lang="en-US" sz="1200" dirty="0" err="1"/>
                            <a:t>Trojanowski</a:t>
                          </a:r>
                          <a:r>
                            <a:rPr lang="en-US" sz="1200" dirty="0"/>
                            <a:t>, 1708.09389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13168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V2/BC1’: U(1)</a:t>
                          </a:r>
                          <a:r>
                            <a:rPr lang="en-US" sz="1200" baseline="-25000" dirty="0"/>
                            <a:t>B-L </a:t>
                          </a:r>
                          <a:r>
                            <a:rPr lang="en-US" sz="1200" baseline="0" dirty="0"/>
                            <a:t>Gauge Boson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7436" t="-147222" r="-498718" b="-7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43038" t="-147222" r="-392405" b="-7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Bauer, </a:t>
                          </a:r>
                          <a:r>
                            <a:rPr lang="en-US" sz="1200" dirty="0" err="1"/>
                            <a:t>Foldenauer</a:t>
                          </a:r>
                          <a:r>
                            <a:rPr lang="en-US" sz="1200" dirty="0"/>
                            <a:t>, </a:t>
                          </a:r>
                          <a:r>
                            <a:rPr lang="en-US" sz="1200" dirty="0" err="1"/>
                            <a:t>Jaeckel</a:t>
                          </a:r>
                          <a:r>
                            <a:rPr lang="en-US" sz="1200" dirty="0"/>
                            <a:t>, 1803.05466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FASER </a:t>
                          </a:r>
                          <a:r>
                            <a:rPr lang="en-US" sz="1200" dirty="0">
                              <a:latin typeface="+mn-lt"/>
                            </a:rPr>
                            <a:t>Collaboration, </a:t>
                          </a: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1811.12522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2819001"/>
                      </a:ext>
                    </a:extLst>
                  </a:tr>
                  <a:tr h="2889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BC2: Invisible Dark Photon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6936292"/>
                      </a:ext>
                    </a:extLst>
                  </a:tr>
                  <a:tr h="2889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BC3: Milli-Charged Particle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942634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S1/BC4: Dark Higgs Boson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43038" t="-375000" r="-392405" b="-56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Feng, </a:t>
                          </a:r>
                          <a:r>
                            <a:rPr lang="en-US" sz="1200" dirty="0" err="1"/>
                            <a:t>Galon</a:t>
                          </a:r>
                          <a:r>
                            <a:rPr lang="en-US" sz="1200" dirty="0"/>
                            <a:t>, Kling, </a:t>
                          </a:r>
                          <a:r>
                            <a:rPr lang="en-US" sz="1200" dirty="0" err="1"/>
                            <a:t>Trojanowski</a:t>
                          </a:r>
                          <a:r>
                            <a:rPr lang="en-US" sz="1200" dirty="0"/>
                            <a:t>, 1710.09387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err="1"/>
                            <a:t>Batell</a:t>
                          </a:r>
                          <a:r>
                            <a:rPr lang="en-US" sz="1200" dirty="0"/>
                            <a:t>, Freitas, Ismail, McKeen, 1712.10022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20035292"/>
                      </a:ext>
                    </a:extLst>
                  </a:tr>
                  <a:tr h="2889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S2/BC5: Dark Higgs with </a:t>
                          </a:r>
                          <a:r>
                            <a:rPr lang="en-US" sz="1200" dirty="0" err="1"/>
                            <a:t>hSS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43038" t="-777273" r="-392405" b="-8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Feng, </a:t>
                          </a:r>
                          <a:r>
                            <a:rPr lang="en-US" sz="1200" dirty="0" err="1"/>
                            <a:t>Galon</a:t>
                          </a:r>
                          <a:r>
                            <a:rPr lang="en-US" sz="1200" dirty="0"/>
                            <a:t>, Kling, </a:t>
                          </a:r>
                          <a:r>
                            <a:rPr lang="en-US" sz="1200" dirty="0" err="1"/>
                            <a:t>Trojanowski</a:t>
                          </a:r>
                          <a:r>
                            <a:rPr lang="en-US" sz="1200" dirty="0"/>
                            <a:t>, 1710.09387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591676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F1/BC6: HNL with 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43038" t="-536111" r="-39240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Kling, </a:t>
                          </a:r>
                          <a:r>
                            <a:rPr lang="en-US" sz="1200" dirty="0" err="1"/>
                            <a:t>Trojanowski</a:t>
                          </a:r>
                          <a:r>
                            <a:rPr lang="en-US" sz="1200" dirty="0"/>
                            <a:t>, 1801.08947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err="1"/>
                            <a:t>Helo</a:t>
                          </a:r>
                          <a:r>
                            <a:rPr lang="en-US" sz="1200" dirty="0"/>
                            <a:t>, Hirsch, Wang, 1803.02212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810641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F2/BC7: HNL with </a:t>
                          </a:r>
                          <a:r>
                            <a:rPr lang="en-US" sz="1200" dirty="0">
                              <a:latin typeface="Symbol" pitchFamily="2" charset="2"/>
                            </a:rPr>
                            <a:t>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43038" t="-618919" r="-392405" b="-2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Kling, </a:t>
                          </a:r>
                          <a:r>
                            <a:rPr lang="en-US" sz="1200" dirty="0" err="1"/>
                            <a:t>Trojanowski</a:t>
                          </a:r>
                          <a:r>
                            <a:rPr lang="en-US" sz="1200" dirty="0"/>
                            <a:t>, 1801.08947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err="1"/>
                            <a:t>Helo</a:t>
                          </a:r>
                          <a:r>
                            <a:rPr lang="en-US" sz="1200" dirty="0"/>
                            <a:t>, Hirsch, Wang, 1803.02212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769502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F3/BC8: HNL with </a:t>
                          </a:r>
                          <a:r>
                            <a:rPr lang="en-US" sz="1200" dirty="0">
                              <a:latin typeface="Symbol" pitchFamily="2" charset="2"/>
                            </a:rPr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7436" t="-738889" r="-498718" b="-1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43038" t="-738889" r="-392405" b="-1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Kling, </a:t>
                          </a:r>
                          <a:r>
                            <a:rPr lang="en-US" sz="1200" dirty="0" err="1"/>
                            <a:t>Trojanowski</a:t>
                          </a:r>
                          <a:r>
                            <a:rPr lang="en-US" sz="1200" dirty="0"/>
                            <a:t>, 1801.08947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err="1"/>
                            <a:t>Helo</a:t>
                          </a:r>
                          <a:r>
                            <a:rPr lang="en-US" sz="1200" dirty="0"/>
                            <a:t>, Hirsch, Wang, 1803.02212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8598692"/>
                      </a:ext>
                    </a:extLst>
                  </a:tr>
                  <a:tr h="2889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A1/BC9: ALP with photon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7436" t="-1372727" r="-498718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43038" t="-1372727" r="-392405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Feng, </a:t>
                          </a:r>
                          <a:r>
                            <a:rPr lang="en-US" sz="1200" dirty="0" err="1"/>
                            <a:t>Galon</a:t>
                          </a:r>
                          <a:r>
                            <a:rPr lang="en-US" sz="1200" dirty="0"/>
                            <a:t>, Kling, </a:t>
                          </a:r>
                          <a:r>
                            <a:rPr lang="en-US" sz="1200" dirty="0" err="1"/>
                            <a:t>Trojanowski</a:t>
                          </a:r>
                          <a:r>
                            <a:rPr lang="en-US" sz="1200" dirty="0"/>
                            <a:t>, 1806.02348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6633778"/>
                      </a:ext>
                    </a:extLst>
                  </a:tr>
                  <a:tr h="2889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A2/BC10: ALP with fermion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7436" t="-1408696" r="-498718" b="-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43038" t="-1408696" r="-392405" b="-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FASER </a:t>
                          </a:r>
                          <a:r>
                            <a:rPr lang="en-US" sz="1200" dirty="0">
                              <a:latin typeface="+mn-lt"/>
                            </a:rPr>
                            <a:t>Collaboration, </a:t>
                          </a: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1811.12522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5156905"/>
                      </a:ext>
                    </a:extLst>
                  </a:tr>
                  <a:tr h="2889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A3/BC11: ALP with gluon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7436" t="-1508696" r="-498718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43038" t="-1508696" r="-392405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FASER </a:t>
                          </a:r>
                          <a:r>
                            <a:rPr lang="en-US" sz="1200" dirty="0">
                              <a:latin typeface="+mn-lt"/>
                            </a:rPr>
                            <a:t>Collaboration, </a:t>
                          </a: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1811.12522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706542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1550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PHYSICS SESSION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2205DE-5BE3-A64D-9D7E-5DEAC6161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066800"/>
            <a:ext cx="6210300" cy="53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6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C58F93-4F12-0545-AE0B-D54E0776A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496823"/>
            <a:ext cx="2272933" cy="907071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COMPLEMENTARY PROPOSED EXPERIMENTS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29346" y="1052947"/>
            <a:ext cx="2971800" cy="1917108"/>
            <a:chOff x="838200" y="4712292"/>
            <a:chExt cx="2971800" cy="19171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4712292"/>
              <a:ext cx="2971800" cy="191710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818180" y="4853611"/>
              <a:ext cx="1210788" cy="369332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CODEX-b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15000" y="4343400"/>
            <a:ext cx="1066799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FASER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9600" y="3429000"/>
            <a:ext cx="4152869" cy="2209800"/>
            <a:chOff x="685800" y="2438400"/>
            <a:chExt cx="2933669" cy="14061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2438400"/>
              <a:ext cx="2933669" cy="140613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950031" y="3142088"/>
              <a:ext cx="998669" cy="235013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MATHUSLA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2400" y="1066800"/>
            <a:ext cx="5503940" cy="1090170"/>
            <a:chOff x="325406" y="914400"/>
            <a:chExt cx="5841574" cy="1228717"/>
          </a:xfrm>
        </p:grpSpPr>
        <p:pic>
          <p:nvPicPr>
            <p:cNvPr id="8" name="Picture 7" descr="SHiP_3D_whit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406" y="1052947"/>
              <a:ext cx="5841574" cy="109017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661780" y="914400"/>
              <a:ext cx="706406" cy="369332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SHiP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22631" y="2156970"/>
            <a:ext cx="4464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~1000 m</a:t>
            </a:r>
            <a:r>
              <a:rPr lang="en-US" sz="2400" baseline="30000" dirty="0"/>
              <a:t>3</a:t>
            </a:r>
            <a:r>
              <a:rPr lang="en-US" sz="2400" dirty="0"/>
              <a:t>, ~100M CHF + beam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032" y="5646003"/>
            <a:ext cx="433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~800,000 m</a:t>
            </a:r>
            <a:r>
              <a:rPr lang="en-US" sz="2400" baseline="30000" dirty="0"/>
              <a:t>3 </a:t>
            </a:r>
            <a:r>
              <a:rPr lang="en-US" sz="2400" dirty="0"/>
              <a:t>~ 1 IKEA, ~$50M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29418" y="2895600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~1000 m</a:t>
            </a:r>
            <a:r>
              <a:rPr lang="en-US" sz="2400" baseline="30000" dirty="0"/>
              <a:t>3 </a:t>
            </a:r>
            <a:r>
              <a:rPr lang="en-US" sz="2400" dirty="0"/>
              <a:t>~ 1 </a:t>
            </a:r>
            <a:r>
              <a:rPr lang="en-US" sz="2400" dirty="0" err="1"/>
              <a:t>mIKEAs</a:t>
            </a:r>
            <a:endParaRPr lang="en-US" sz="2400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5410200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~1 m</a:t>
            </a:r>
            <a:r>
              <a:rPr lang="en-US" sz="2400" baseline="30000" dirty="0"/>
              <a:t>3</a:t>
            </a:r>
            <a:r>
              <a:rPr lang="en-US" sz="2400" dirty="0"/>
              <a:t> ~ 1 </a:t>
            </a:r>
            <a:r>
              <a:rPr lang="en-US" sz="2400" dirty="0" err="1">
                <a:latin typeface="Symbol" charset="2"/>
                <a:cs typeface="Symbol" charset="2"/>
              </a:rPr>
              <a:t>m</a:t>
            </a:r>
            <a:r>
              <a:rPr lang="en-US" sz="2400" dirty="0" err="1"/>
              <a:t>IKEAs</a:t>
            </a:r>
            <a:endParaRPr lang="en-US" sz="24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1724305" y="2590800"/>
            <a:ext cx="1781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Alekhin</a:t>
            </a:r>
            <a:r>
              <a:rPr lang="en-US" sz="1400" dirty="0"/>
              <a:t> et al. (2015)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7800" y="3299822"/>
            <a:ext cx="3724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Gligorov</a:t>
            </a:r>
            <a:r>
              <a:rPr lang="en-US" sz="1400" dirty="0"/>
              <a:t>, </a:t>
            </a:r>
            <a:r>
              <a:rPr lang="en-US" sz="1400" dirty="0" err="1"/>
              <a:t>Knapen</a:t>
            </a:r>
            <a:r>
              <a:rPr lang="en-US" sz="1400" dirty="0"/>
              <a:t>, </a:t>
            </a:r>
            <a:r>
              <a:rPr lang="en-US" sz="1400" dirty="0" err="1"/>
              <a:t>Papucci</a:t>
            </a:r>
            <a:r>
              <a:rPr lang="en-US" sz="1400" dirty="0"/>
              <a:t>, Robinson (2017)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09796" y="6019800"/>
            <a:ext cx="2400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Chou, Curtin, </a:t>
            </a:r>
            <a:r>
              <a:rPr lang="en-US" sz="1400" dirty="0" err="1"/>
              <a:t>Lubatti</a:t>
            </a:r>
            <a:r>
              <a:rPr lang="en-US" sz="1400" dirty="0"/>
              <a:t> (2016)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74758" y="5867400"/>
            <a:ext cx="3278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/>
              </a:rPr>
              <a:t>Feng, </a:t>
            </a:r>
            <a:r>
              <a:rPr lang="en-US" sz="1400" dirty="0" err="1">
                <a:sym typeface="Wingdings"/>
              </a:rPr>
              <a:t>Galon</a:t>
            </a:r>
            <a:r>
              <a:rPr lang="en-US" sz="1400" dirty="0">
                <a:sym typeface="Wingdings"/>
              </a:rPr>
              <a:t>, Kling, </a:t>
            </a:r>
            <a:r>
              <a:rPr lang="en-US" sz="1400" dirty="0" err="1">
                <a:sym typeface="Wingdings"/>
              </a:rPr>
              <a:t>Trojanowski</a:t>
            </a:r>
            <a:r>
              <a:rPr lang="en-US" sz="1400" dirty="0">
                <a:sym typeface="Wingdings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54391522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FASER is an opportunity for a small and inexpensive experiment to search for light and weakly-interacting particles, complementing other experiments and extending the discovery prospects of the LHC.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Discovery prospects for LLPs</a:t>
            </a:r>
          </a:p>
          <a:p>
            <a:pPr>
              <a:spcBef>
                <a:spcPct val="20000"/>
              </a:spcBef>
            </a:pPr>
            <a:endParaRPr lang="en-US" sz="1000" dirty="0"/>
          </a:p>
          <a:p>
            <a:pPr>
              <a:spcBef>
                <a:spcPct val="20000"/>
              </a:spcBef>
            </a:pPr>
            <a:r>
              <a:rPr lang="en-US" sz="1000" dirty="0"/>
              <a:t>	   </a:t>
            </a:r>
            <a:r>
              <a:rPr lang="en-US" sz="2000" dirty="0"/>
              <a:t>Install FASER in LS2 (2019-20) for Run 3 (2021-23, 150 fb</a:t>
            </a:r>
            <a:r>
              <a:rPr lang="en-US" sz="2000" baseline="30000" dirty="0"/>
              <a:t>-1</a:t>
            </a:r>
            <a:r>
              <a:rPr lang="en-US" sz="2000" dirty="0"/>
              <a:t>)</a:t>
            </a:r>
          </a:p>
          <a:p>
            <a:pPr marL="1200150" lvl="2" indent="-285750">
              <a:spcBef>
                <a:spcPct val="20000"/>
              </a:spcBef>
              <a:buFont typeface="Cambria Math" panose="02040503050406030204" pitchFamily="18" charset="0"/>
              <a:buChar char="⎯"/>
            </a:pPr>
            <a:r>
              <a:rPr lang="en-US" dirty="0">
                <a:solidFill>
                  <a:srgbClr val="0000FF"/>
                </a:solidFill>
              </a:rPr>
              <a:t>Decay volume: R = 10 cm, L = 1.5 m.  </a:t>
            </a:r>
          </a:p>
          <a:p>
            <a:pPr marL="1200150" lvl="2" indent="-285750">
              <a:spcBef>
                <a:spcPct val="20000"/>
              </a:spcBef>
              <a:buFont typeface="Cambria Math" panose="02040503050406030204" pitchFamily="18" charset="0"/>
              <a:buChar char="⎯"/>
            </a:pPr>
            <a:r>
              <a:rPr lang="en-US" dirty="0">
                <a:solidFill>
                  <a:srgbClr val="0000FF"/>
                </a:solidFill>
              </a:rPr>
              <a:t>Discovery prospects for dark photons, B-L gauge bosons, ALPs, etc.</a:t>
            </a:r>
          </a:p>
          <a:p>
            <a:pPr>
              <a:spcBef>
                <a:spcPct val="20000"/>
              </a:spcBef>
            </a:pPr>
            <a:endParaRPr lang="en-US" sz="1000" dirty="0"/>
          </a:p>
          <a:p>
            <a:pPr>
              <a:spcBef>
                <a:spcPct val="20000"/>
              </a:spcBef>
            </a:pPr>
            <a:r>
              <a:rPr lang="en-US" sz="1000" dirty="0"/>
              <a:t>	   </a:t>
            </a:r>
            <a:r>
              <a:rPr lang="en-US" sz="2000" dirty="0"/>
              <a:t>After successful operation of FASER, FASER 2 could be installed in LS3 		(2023-25) for HL-LHC (2026-35, 3 ab</a:t>
            </a:r>
            <a:r>
              <a:rPr lang="en-US" sz="2000" baseline="30000" dirty="0"/>
              <a:t>-1</a:t>
            </a:r>
            <a:r>
              <a:rPr lang="en-US" sz="2000" dirty="0"/>
              <a:t>)</a:t>
            </a:r>
          </a:p>
          <a:p>
            <a:pPr marL="1200150" lvl="2" indent="-285750">
              <a:spcBef>
                <a:spcPct val="20000"/>
              </a:spcBef>
              <a:buFont typeface="Cambria Math" panose="02040503050406030204" pitchFamily="18" charset="0"/>
              <a:buChar char="⎯"/>
            </a:pPr>
            <a:r>
              <a:rPr lang="en-US" dirty="0">
                <a:solidFill>
                  <a:srgbClr val="0000FF"/>
                </a:solidFill>
              </a:rPr>
              <a:t>Decay volume: R = 1 m, L = 5 m.  Requires extension of existing tunnel (widening of UJ12 or UJ18 areas).</a:t>
            </a:r>
          </a:p>
          <a:p>
            <a:pPr marL="1200150" lvl="2" indent="-285750">
              <a:spcBef>
                <a:spcPct val="20000"/>
              </a:spcBef>
              <a:buFont typeface="Cambria Math" panose="02040503050406030204" pitchFamily="18" charset="0"/>
              <a:buChar char="⎯"/>
            </a:pPr>
            <a:r>
              <a:rPr lang="en-US" dirty="0">
                <a:solidFill>
                  <a:srgbClr val="0000FF"/>
                </a:solidFill>
              </a:rPr>
              <a:t>Full physics program: dark photons, B-L, ALPs, dark Higgs, HNLs, etc.</a:t>
            </a:r>
          </a:p>
          <a:p>
            <a:pPr marL="285750" indent="-285750">
              <a:spcBef>
                <a:spcPct val="20000"/>
              </a:spcBef>
              <a:buFont typeface="Cambria Math" panose="02040503050406030204" pitchFamily="18" charset="0"/>
              <a:buChar char="⎯"/>
            </a:pP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Also interesting prospects for detecting the first LHC neutrinos, measuring their properties.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28676" name="Title 7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SUMMARY AND SEARCH PROSPECTS</a:t>
            </a:r>
          </a:p>
        </p:txBody>
      </p:sp>
    </p:spTree>
    <p:extLst>
      <p:ext uri="{BB962C8B-B14F-4D97-AF65-F5344CB8AC3E}">
        <p14:creationId xmlns:p14="http://schemas.microsoft.com/office/powerpoint/2010/main" val="3527230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07E65-B9FF-EB43-9389-E22D3B0E2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1066800"/>
            <a:ext cx="3810000" cy="5392738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800" dirty="0"/>
              <a:t>Motivations</a:t>
            </a:r>
          </a:p>
          <a:p>
            <a:pPr marL="457200" lvl="1" indent="0">
              <a:buNone/>
            </a:pPr>
            <a:r>
              <a:rPr lang="en-US" sz="2400" dirty="0"/>
              <a:t>Particle Physics</a:t>
            </a:r>
          </a:p>
          <a:p>
            <a:pPr marL="457200" lvl="1" indent="0">
              <a:buNone/>
            </a:pPr>
            <a:r>
              <a:rPr lang="en-US" sz="2400" dirty="0"/>
              <a:t>Cosmology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Signals</a:t>
            </a:r>
          </a:p>
          <a:p>
            <a:pPr marL="457200" lvl="1" indent="0">
              <a:buNone/>
            </a:pPr>
            <a:r>
              <a:rPr lang="en-US" sz="2400" dirty="0"/>
              <a:t>Concrete Models</a:t>
            </a:r>
          </a:p>
          <a:p>
            <a:pPr marL="457200" lvl="1" indent="0">
              <a:buNone/>
            </a:pPr>
            <a:r>
              <a:rPr lang="en-US" sz="2400" dirty="0"/>
              <a:t>Dark Photons</a:t>
            </a:r>
          </a:p>
          <a:p>
            <a:pPr marL="457200" lvl="1" indent="0">
              <a:buNone/>
            </a:pPr>
            <a:r>
              <a:rPr lang="en-US" sz="2400" dirty="0"/>
              <a:t>Dark Higgs Bosons</a:t>
            </a:r>
          </a:p>
          <a:p>
            <a:pPr marL="457200" lvl="1" indent="0">
              <a:buNone/>
            </a:pPr>
            <a:r>
              <a:rPr lang="en-US" sz="2400" dirty="0"/>
              <a:t>Axion-Like Particles</a:t>
            </a:r>
          </a:p>
        </p:txBody>
      </p:sp>
    </p:spTree>
    <p:extLst>
      <p:ext uri="{BB962C8B-B14F-4D97-AF65-F5344CB8AC3E}">
        <p14:creationId xmlns:p14="http://schemas.microsoft.com/office/powerpoint/2010/main" val="134524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62200" y="1692265"/>
            <a:ext cx="4953000" cy="4249488"/>
          </a:xfrm>
          <a:prstGeom prst="rect">
            <a:avLst/>
          </a:prstGeom>
          <a:gradFill flip="none" rotWithShape="1">
            <a:gsLst>
              <a:gs pos="29000">
                <a:schemeClr val="tx1"/>
              </a:gs>
              <a:gs pos="74000">
                <a:schemeClr val="bg1">
                  <a:lumMod val="95000"/>
                </a:schemeClr>
              </a:gs>
            </a:gsLst>
            <a:lin ang="13500000" scaled="0"/>
            <a:tileRect/>
          </a:gradFill>
          <a:ln>
            <a:solidFill>
              <a:srgbClr val="F2E9D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MOTIVATIONS: PARTICLE PHYSICS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85407" y="833735"/>
            <a:ext cx="919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Mass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62317" y="3643217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Interaction Strength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362200" y="1718280"/>
            <a:ext cx="525780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2362200" y="1692265"/>
            <a:ext cx="0" cy="463233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49410" y="2129135"/>
            <a:ext cx="1339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Already</a:t>
            </a:r>
          </a:p>
          <a:p>
            <a:pPr algn="ctr"/>
            <a:r>
              <a:rPr lang="en-US" dirty="0"/>
              <a:t>Discovered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36625" y="4336078"/>
            <a:ext cx="2079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Weakly Interacting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Light Particles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3585" y="2281535"/>
            <a:ext cx="217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Strongly Interacting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Heavy Particles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7936" y="4982409"/>
            <a:ext cx="1608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Impossible to </a:t>
            </a:r>
          </a:p>
          <a:p>
            <a:r>
              <a:rPr lang="en-US" dirty="0">
                <a:solidFill>
                  <a:schemeClr val="bg1"/>
                </a:solidFill>
              </a:rPr>
              <a:t>Discover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71152" y="1295400"/>
            <a:ext cx="58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TeV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48496" y="1295400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6192" y="1295400"/>
            <a:ext cx="64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GeV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16927" y="1981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4323" y="3657600"/>
            <a:ext cx="57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84323" y="5390647"/>
            <a:ext cx="57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-6</a:t>
            </a:r>
          </a:p>
        </p:txBody>
      </p:sp>
      <p:pic>
        <p:nvPicPr>
          <p:cNvPr id="6" name="Picture 5" descr="spotlight-147742_960_720-375x19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23900"/>
            <a:ext cx="5410200" cy="24765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5B9343B-FC1F-554F-A9DD-B27B32C79AE5}"/>
              </a:ext>
            </a:extLst>
          </p:cNvPr>
          <p:cNvGrpSpPr/>
          <p:nvPr/>
        </p:nvGrpSpPr>
        <p:grpSpPr>
          <a:xfrm>
            <a:off x="5105400" y="2966985"/>
            <a:ext cx="2057400" cy="995415"/>
            <a:chOff x="5928039" y="612593"/>
            <a:chExt cx="2057400" cy="99541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E1C7CC4-B84E-5247-B48F-69CCE2F2734E}"/>
                </a:ext>
              </a:extLst>
            </p:cNvPr>
            <p:cNvSpPr txBox="1"/>
            <p:nvPr/>
          </p:nvSpPr>
          <p:spPr>
            <a:xfrm>
              <a:off x="5928039" y="961677"/>
              <a:ext cx="2057400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Traditional Targets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of Big Science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5847D1F-68B8-D84D-9B0C-795184008A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6642" y="612593"/>
              <a:ext cx="0" cy="3757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441421-4D83-FB40-A9A1-674C8DD360DD}"/>
              </a:ext>
            </a:extLst>
          </p:cNvPr>
          <p:cNvGrpSpPr/>
          <p:nvPr/>
        </p:nvGrpSpPr>
        <p:grpSpPr>
          <a:xfrm>
            <a:off x="2530384" y="3311366"/>
            <a:ext cx="2117815" cy="1029929"/>
            <a:chOff x="2530384" y="3311366"/>
            <a:chExt cx="2117815" cy="10299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E7B269-3042-E441-8746-F7F7395CBC17}"/>
                </a:ext>
              </a:extLst>
            </p:cNvPr>
            <p:cNvSpPr txBox="1"/>
            <p:nvPr/>
          </p:nvSpPr>
          <p:spPr>
            <a:xfrm>
              <a:off x="2530384" y="3311366"/>
              <a:ext cx="2117815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New Targets of Small Experiments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D82E805-87D9-E74E-B75D-7CC5427C55A2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3589292" y="3957697"/>
              <a:ext cx="144508" cy="3835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1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95400" y="5148015"/>
            <a:ext cx="6761940" cy="1633785"/>
            <a:chOff x="686764" y="3235221"/>
            <a:chExt cx="6761940" cy="1633785"/>
          </a:xfrm>
        </p:grpSpPr>
        <p:pic>
          <p:nvPicPr>
            <p:cNvPr id="6" name="Picture 5" descr="0803012_02-A4-at-144-dpi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635" y="3393423"/>
              <a:ext cx="2791232" cy="1475583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4378325" y="3235221"/>
              <a:ext cx="238125" cy="80973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686764" y="4213439"/>
              <a:ext cx="2214348" cy="409266"/>
              <a:chOff x="686764" y="4213439"/>
              <a:chExt cx="2214348" cy="409266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H="1">
                <a:off x="686764" y="4213439"/>
                <a:ext cx="2206310" cy="270422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694802" y="4284835"/>
                <a:ext cx="2206309" cy="309069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>
                <a:off x="686764" y="4240852"/>
                <a:ext cx="2206309" cy="309069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694802" y="4240852"/>
                <a:ext cx="2198272" cy="381853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>
                <a:off x="686764" y="4240852"/>
                <a:ext cx="2214348" cy="279762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 rot="10800000">
              <a:off x="5559329" y="3549005"/>
              <a:ext cx="1889375" cy="353694"/>
              <a:chOff x="686764" y="4213439"/>
              <a:chExt cx="2214348" cy="409266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>
                <a:off x="686764" y="4213439"/>
                <a:ext cx="2206310" cy="270422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694802" y="4284835"/>
                <a:ext cx="2206309" cy="309069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686764" y="4240852"/>
                <a:ext cx="2206309" cy="309069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694802" y="4240852"/>
                <a:ext cx="2198272" cy="381853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686764" y="4240852"/>
                <a:ext cx="2214348" cy="279762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/>
            <p:nvPr/>
          </p:nvCxnSpPr>
          <p:spPr>
            <a:xfrm flipV="1">
              <a:off x="4182360" y="4016375"/>
              <a:ext cx="434090" cy="62642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headEnd type="none"/>
              <a:tailEnd type="non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378325" y="4044950"/>
              <a:ext cx="815418" cy="82405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NEW PHYSICS SEARCHES AT THE LHC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1" y="762000"/>
            <a:ext cx="8839199" cy="5867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traditional targets are heavy, strongly interacting particles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>
                <a:latin typeface="Arial" charset="0"/>
              </a:rPr>
              <a:t> ~ fb to </a:t>
            </a:r>
            <a:r>
              <a:rPr lang="en-US" dirty="0" err="1">
                <a:latin typeface="Arial" charset="0"/>
              </a:rPr>
              <a:t>pb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latin typeface="Arial" charset="0"/>
                <a:sym typeface="Wingdings"/>
              </a:rPr>
              <a:t> </a:t>
            </a:r>
            <a:r>
              <a:rPr lang="en-US" dirty="0">
                <a:latin typeface="Arial" charset="0"/>
              </a:rPr>
              <a:t>N</a:t>
            </a:r>
            <a:r>
              <a:rPr lang="en-US" baseline="-25000" dirty="0">
                <a:latin typeface="Arial" charset="0"/>
              </a:rPr>
              <a:t>Run3</a:t>
            </a:r>
            <a:r>
              <a:rPr lang="en-US" dirty="0">
                <a:latin typeface="Arial" charset="0"/>
              </a:rPr>
              <a:t> ~ 10</a:t>
            </a:r>
            <a:r>
              <a:rPr lang="en-US" baseline="30000" dirty="0">
                <a:latin typeface="Arial" charset="0"/>
              </a:rPr>
              <a:t>2</a:t>
            </a:r>
            <a:r>
              <a:rPr lang="mr-IN" dirty="0">
                <a:latin typeface="Arial" charset="0"/>
              </a:rPr>
              <a:t>–</a:t>
            </a:r>
            <a:r>
              <a:rPr lang="en-US" dirty="0">
                <a:latin typeface="Arial" charset="0"/>
              </a:rPr>
              <a:t>10</a:t>
            </a:r>
            <a:r>
              <a:rPr lang="en-US" baseline="30000" dirty="0">
                <a:latin typeface="Arial" charset="0"/>
              </a:rPr>
              <a:t>5</a:t>
            </a:r>
            <a:r>
              <a:rPr lang="en-US" dirty="0">
                <a:latin typeface="Arial" charset="0"/>
              </a:rPr>
              <a:t>, produced ~</a:t>
            </a:r>
            <a:r>
              <a:rPr lang="en-US" dirty="0" err="1">
                <a:latin typeface="Arial" charset="0"/>
              </a:rPr>
              <a:t>isotropically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</a:rPr>
              <a:t>high </a:t>
            </a:r>
            <a:r>
              <a:rPr lang="en-US" dirty="0" err="1">
                <a:latin typeface="Arial" charset="0"/>
              </a:rPr>
              <a:t>p</a:t>
            </a:r>
            <a:r>
              <a:rPr lang="en-US" baseline="-25000" dirty="0" err="1">
                <a:latin typeface="Arial" charset="0"/>
              </a:rPr>
              <a:t>T</a:t>
            </a:r>
            <a:endParaRPr lang="en-US" baseline="-25000" dirty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However, if new particles are light and weakly interacting, this may be completely misguided</a:t>
            </a:r>
          </a:p>
          <a:p>
            <a:pPr lvl="1"/>
            <a:r>
              <a:rPr lang="en-US" dirty="0">
                <a:latin typeface="Arial" charset="0"/>
              </a:rPr>
              <a:t>Light </a:t>
            </a:r>
            <a:r>
              <a:rPr lang="en-US" dirty="0">
                <a:latin typeface="Arial" charset="0"/>
                <a:sym typeface="Wingdings" pitchFamily="2" charset="2"/>
              </a:rPr>
              <a:t> </a:t>
            </a:r>
            <a:r>
              <a:rPr lang="en-US" dirty="0">
                <a:latin typeface="Arial" charset="0"/>
              </a:rPr>
              <a:t>they may be produced in 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dirty="0">
                <a:latin typeface="Arial" charset="0"/>
              </a:rPr>
              <a:t>, </a:t>
            </a:r>
            <a:r>
              <a:rPr lang="en-US" i="1" dirty="0">
                <a:latin typeface="Arial" charset="0"/>
              </a:rPr>
              <a:t>K</a:t>
            </a:r>
            <a:r>
              <a:rPr lang="en-US" dirty="0">
                <a:latin typeface="Arial" charset="0"/>
              </a:rPr>
              <a:t>, </a:t>
            </a:r>
            <a:r>
              <a:rPr lang="en-US" i="1" dirty="0">
                <a:latin typeface="Arial" charset="0"/>
              </a:rPr>
              <a:t>D</a:t>
            </a:r>
            <a:r>
              <a:rPr lang="en-US" dirty="0">
                <a:latin typeface="Arial" charset="0"/>
              </a:rPr>
              <a:t>, </a:t>
            </a:r>
            <a:r>
              <a:rPr lang="en-US" i="1" dirty="0">
                <a:latin typeface="Arial" charset="0"/>
              </a:rPr>
              <a:t>B</a:t>
            </a:r>
            <a:r>
              <a:rPr lang="en-US" dirty="0">
                <a:latin typeface="Arial" charset="0"/>
              </a:rPr>
              <a:t> decays…</a:t>
            </a:r>
          </a:p>
          <a:p>
            <a:pPr lvl="1"/>
            <a:r>
              <a:rPr lang="en-US" dirty="0">
                <a:latin typeface="Arial" charset="0"/>
              </a:rPr>
              <a:t>Weakly-interacting </a:t>
            </a:r>
            <a:r>
              <a:rPr lang="en-US" dirty="0">
                <a:latin typeface="Arial" charset="0"/>
                <a:sym typeface="Wingdings" pitchFamily="2" charset="2"/>
              </a:rPr>
              <a:t> …but extremely rarely in 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dirty="0">
                <a:latin typeface="Arial" charset="0"/>
              </a:rPr>
              <a:t>, </a:t>
            </a:r>
            <a:r>
              <a:rPr lang="en-US" i="1" dirty="0">
                <a:latin typeface="Arial" charset="0"/>
              </a:rPr>
              <a:t>K</a:t>
            </a:r>
            <a:r>
              <a:rPr lang="en-US" dirty="0">
                <a:latin typeface="Arial" charset="0"/>
              </a:rPr>
              <a:t>, </a:t>
            </a:r>
            <a:r>
              <a:rPr lang="en-US" i="1" dirty="0">
                <a:latin typeface="Arial" charset="0"/>
              </a:rPr>
              <a:t>D</a:t>
            </a:r>
            <a:r>
              <a:rPr lang="en-US" dirty="0">
                <a:latin typeface="Arial" charset="0"/>
              </a:rPr>
              <a:t>, </a:t>
            </a:r>
            <a:r>
              <a:rPr lang="en-US" i="1" dirty="0">
                <a:latin typeface="Arial" charset="0"/>
              </a:rPr>
              <a:t>B</a:t>
            </a:r>
            <a:r>
              <a:rPr lang="en-US" dirty="0">
                <a:latin typeface="Arial" charset="0"/>
              </a:rPr>
              <a:t> decays</a:t>
            </a:r>
          </a:p>
          <a:p>
            <a:pPr lvl="1"/>
            <a:endParaRPr lang="en-US" sz="10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More promising to look where most of the </a:t>
            </a:r>
            <a:r>
              <a:rPr lang="en-US" dirty="0" err="1">
                <a:latin typeface="Arial" charset="0"/>
              </a:rPr>
              <a:t>pions</a:t>
            </a:r>
            <a:r>
              <a:rPr lang="en-US" dirty="0">
                <a:latin typeface="Arial" charset="0"/>
              </a:rPr>
              <a:t> (and other mesons) are: along the beamline at low </a:t>
            </a:r>
            <a:r>
              <a:rPr lang="en-US" dirty="0" err="1">
                <a:latin typeface="Arial" charset="0"/>
              </a:rPr>
              <a:t>p</a:t>
            </a:r>
            <a:r>
              <a:rPr lang="en-US" baseline="-25000" dirty="0" err="1">
                <a:latin typeface="Arial" charset="0"/>
              </a:rPr>
              <a:t>T</a:t>
            </a:r>
            <a:r>
              <a:rPr lang="en-US" baseline="-25000" dirty="0">
                <a:latin typeface="Arial" charset="0"/>
              </a:rPr>
              <a:t> </a:t>
            </a:r>
          </a:p>
          <a:p>
            <a:pPr lvl="1"/>
            <a:r>
              <a:rPr lang="en-US" dirty="0" err="1">
                <a:latin typeface="Symbol" charset="2"/>
                <a:cs typeface="Symbol" charset="2"/>
              </a:rPr>
              <a:t>s</a:t>
            </a:r>
            <a:r>
              <a:rPr lang="en-US" baseline="-25000" dirty="0" err="1">
                <a:cs typeface="Symbol" charset="2"/>
              </a:rPr>
              <a:t>inel</a:t>
            </a:r>
            <a:r>
              <a:rPr lang="en-US" dirty="0">
                <a:latin typeface="Arial" charset="0"/>
              </a:rPr>
              <a:t> ~ 100 </a:t>
            </a:r>
            <a:r>
              <a:rPr lang="en-US" dirty="0" err="1">
                <a:latin typeface="Arial" charset="0"/>
              </a:rPr>
              <a:t>mb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latin typeface="Arial" charset="0"/>
                <a:sym typeface="Wingdings"/>
              </a:rPr>
              <a:t> </a:t>
            </a:r>
            <a:r>
              <a:rPr lang="en-US" dirty="0">
                <a:latin typeface="Arial" charset="0"/>
              </a:rPr>
              <a:t>N</a:t>
            </a:r>
            <a:r>
              <a:rPr lang="en-US" baseline="-25000" dirty="0">
                <a:latin typeface="Arial" charset="0"/>
              </a:rPr>
              <a:t>Run3</a:t>
            </a:r>
            <a:r>
              <a:rPr lang="en-US" dirty="0">
                <a:latin typeface="Arial" charset="0"/>
                <a:sym typeface="Wingdings"/>
              </a:rPr>
              <a:t> ~ 10</a:t>
            </a:r>
            <a:r>
              <a:rPr lang="en-US" baseline="30000" dirty="0">
                <a:latin typeface="Arial" charset="0"/>
                <a:sym typeface="Wingdings"/>
              </a:rPr>
              <a:t>16</a:t>
            </a:r>
            <a:r>
              <a:rPr lang="en-US" dirty="0">
                <a:latin typeface="Arial" charset="0"/>
                <a:sym typeface="Wingdings"/>
              </a:rPr>
              <a:t>, and 10% of the </a:t>
            </a:r>
            <a:r>
              <a:rPr lang="en-US" dirty="0" err="1">
                <a:latin typeface="Arial" charset="0"/>
                <a:sym typeface="Wingdings"/>
              </a:rPr>
              <a:t>pions</a:t>
            </a:r>
            <a:r>
              <a:rPr lang="en-US" dirty="0">
                <a:latin typeface="Arial" charset="0"/>
                <a:sym typeface="Wingdings"/>
              </a:rPr>
              <a:t> are produced within 2 </a:t>
            </a:r>
            <a:r>
              <a:rPr lang="en-US" dirty="0" err="1">
                <a:latin typeface="Arial" charset="0"/>
                <a:sym typeface="Wingdings"/>
              </a:rPr>
              <a:t>mrad</a:t>
            </a:r>
            <a:r>
              <a:rPr lang="en-US" dirty="0">
                <a:latin typeface="Arial" charset="0"/>
                <a:sym typeface="Wingdings"/>
              </a:rPr>
              <a:t> of the beamline (</a:t>
            </a:r>
            <a:r>
              <a:rPr lang="en-US" dirty="0">
                <a:latin typeface="Symbol" pitchFamily="2" charset="2"/>
                <a:sym typeface="Wingdings"/>
              </a:rPr>
              <a:t>h</a:t>
            </a:r>
            <a:r>
              <a:rPr lang="en-US" dirty="0">
                <a:latin typeface="Arial" charset="0"/>
                <a:sym typeface="Wingdings"/>
              </a:rPr>
              <a:t> &gt; 7)</a:t>
            </a:r>
          </a:p>
          <a:p>
            <a:endParaRPr lang="en-US" dirty="0">
              <a:latin typeface="Arial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6151176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66800" y="3429000"/>
            <a:ext cx="6761940" cy="1633785"/>
            <a:chOff x="686764" y="3235221"/>
            <a:chExt cx="6761940" cy="1633785"/>
          </a:xfrm>
        </p:grpSpPr>
        <p:pic>
          <p:nvPicPr>
            <p:cNvPr id="6" name="Picture 5" descr="0803012_02-A4-at-144-dpi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635" y="3393423"/>
              <a:ext cx="2791232" cy="1475583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4378325" y="3235221"/>
              <a:ext cx="238125" cy="80973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686764" y="4213439"/>
              <a:ext cx="2214348" cy="409266"/>
              <a:chOff x="686764" y="4213439"/>
              <a:chExt cx="2214348" cy="409266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H="1">
                <a:off x="686764" y="4213439"/>
                <a:ext cx="2206310" cy="270422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694802" y="4284835"/>
                <a:ext cx="2206309" cy="309069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>
                <a:off x="686764" y="4240852"/>
                <a:ext cx="2206309" cy="309069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694802" y="4240852"/>
                <a:ext cx="2198272" cy="381853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>
                <a:off x="686764" y="4240852"/>
                <a:ext cx="2214348" cy="279762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 rot="10800000">
              <a:off x="5559329" y="3549005"/>
              <a:ext cx="1889375" cy="353694"/>
              <a:chOff x="686764" y="4213439"/>
              <a:chExt cx="2214348" cy="409266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>
                <a:off x="686764" y="4213439"/>
                <a:ext cx="2206310" cy="270422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694802" y="4284835"/>
                <a:ext cx="2206309" cy="309069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686764" y="4240852"/>
                <a:ext cx="2206309" cy="309069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694802" y="4240852"/>
                <a:ext cx="2198272" cy="381853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686764" y="4240852"/>
                <a:ext cx="2214348" cy="279762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/>
            <p:nvPr/>
          </p:nvCxnSpPr>
          <p:spPr>
            <a:xfrm flipV="1">
              <a:off x="4182360" y="4016375"/>
              <a:ext cx="434090" cy="62642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headEnd type="none"/>
              <a:tailEnd type="non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378325" y="4044950"/>
              <a:ext cx="815418" cy="82405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IDEA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1" y="762000"/>
            <a:ext cx="8839199" cy="5867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Of course, we can’t put a reasonably-sized detector on the beamline near the IP – it would block the proton beams</a:t>
            </a:r>
          </a:p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However, weakly-interacting particles are also typically long-lived, so we can place the detector O(100) m away, after the beam curves away</a:t>
            </a:r>
          </a:p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(100 m) (</a:t>
            </a:r>
            <a:r>
              <a:rPr lang="en-US" dirty="0" err="1">
                <a:latin typeface="Arial" charset="0"/>
              </a:rPr>
              <a:t>mrad</a:t>
            </a:r>
            <a:r>
              <a:rPr lang="en-US" dirty="0">
                <a:latin typeface="Arial" charset="0"/>
              </a:rPr>
              <a:t>) = 10 cm </a:t>
            </a:r>
            <a:r>
              <a:rPr lang="en-US" dirty="0">
                <a:latin typeface="Arial" charset="0"/>
                <a:sym typeface="Wingdings" pitchFamily="2" charset="2"/>
              </a:rPr>
              <a:t> particles are still highly collimated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sym typeface="Wingdings"/>
            </a:endParaRPr>
          </a:p>
          <a:p>
            <a:r>
              <a:rPr lang="en-US" dirty="0">
                <a:latin typeface="Arial" charset="0"/>
                <a:sym typeface="Wingdings"/>
              </a:rPr>
              <a:t>These general considerations motivate a small, fast, inexpensive experiment placed in the very forward region of ATLAS/CMS, a few 100m downstream: FASER, the Forward Search Experiment at the LHC.</a:t>
            </a:r>
          </a:p>
        </p:txBody>
      </p:sp>
    </p:spTree>
    <p:extLst>
      <p:ext uri="{BB962C8B-B14F-4D97-AF65-F5344CB8AC3E}">
        <p14:creationId xmlns:p14="http://schemas.microsoft.com/office/powerpoint/2010/main" val="42622840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FASER LOCATION</a:t>
            </a:r>
          </a:p>
        </p:txBody>
      </p:sp>
      <p:pic>
        <p:nvPicPr>
          <p:cNvPr id="9" name="Picture 8" descr="LHCLayou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2" t="67833" r="41997" b="736"/>
          <a:stretch/>
        </p:blipFill>
        <p:spPr>
          <a:xfrm>
            <a:off x="194272" y="1600200"/>
            <a:ext cx="8763000" cy="49530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8" idx="0"/>
          </p:cNvCxnSpPr>
          <p:nvPr/>
        </p:nvCxnSpPr>
        <p:spPr>
          <a:xfrm flipV="1">
            <a:off x="6736166" y="5208495"/>
            <a:ext cx="393802" cy="90993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39368" y="6118429"/>
            <a:ext cx="1193596" cy="46166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FASER</a:t>
            </a:r>
          </a:p>
        </p:txBody>
      </p:sp>
      <p:pic>
        <p:nvPicPr>
          <p:cNvPr id="6" name="Picture 5" descr="LHCLayout.png">
            <a:extLst>
              <a:ext uri="{FF2B5EF4-FFF2-40B4-BE49-F238E27FC236}">
                <a16:creationId xmlns:a16="http://schemas.microsoft.com/office/drawing/2014/main" id="{60D0CE8C-24ED-AC41-9EB4-8793C033C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0" y="838200"/>
            <a:ext cx="2718690" cy="193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808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FASER LOCATION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BFF6B6-0A9D-AA4E-B0FE-35D933067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87194"/>
            <a:ext cx="6934200" cy="2806268"/>
          </a:xfrm>
          <a:prstGeom prst="rect">
            <a:avLst/>
          </a:prstGeom>
        </p:spPr>
      </p:pic>
      <p:pic>
        <p:nvPicPr>
          <p:cNvPr id="11" name="Obraz 5">
            <a:extLst>
              <a:ext uri="{FF2B5EF4-FFF2-40B4-BE49-F238E27FC236}">
                <a16:creationId xmlns:a16="http://schemas.microsoft.com/office/drawing/2014/main" id="{BFF42797-A462-3C4B-AACE-92314EDFE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86200"/>
            <a:ext cx="6953250" cy="2596469"/>
          </a:xfrm>
          <a:prstGeom prst="rect">
            <a:avLst/>
          </a:prstGeom>
        </p:spPr>
      </p:pic>
      <p:sp>
        <p:nvSpPr>
          <p:cNvPr id="12" name="pole tekstowe 7">
            <a:extLst>
              <a:ext uri="{FF2B5EF4-FFF2-40B4-BE49-F238E27FC236}">
                <a16:creationId xmlns:a16="http://schemas.microsoft.com/office/drawing/2014/main" id="{1D2B46F5-BF32-1748-9878-347D7298A4B2}"/>
              </a:ext>
            </a:extLst>
          </p:cNvPr>
          <p:cNvSpPr txBox="1"/>
          <p:nvPr/>
        </p:nvSpPr>
        <p:spPr>
          <a:xfrm>
            <a:off x="2468940" y="5602069"/>
            <a:ext cx="156966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New </a:t>
            </a:r>
            <a:r>
              <a:rPr lang="pl-PL" dirty="0" err="1">
                <a:solidFill>
                  <a:srgbClr val="FF0000"/>
                </a:solidFill>
              </a:rPr>
              <a:t>Physics</a:t>
            </a:r>
            <a:endParaRPr lang="pl-PL" dirty="0">
              <a:solidFill>
                <a:srgbClr val="FF0000"/>
              </a:solidFill>
            </a:endParaRPr>
          </a:p>
          <a:p>
            <a:pPr algn="ctr"/>
            <a:r>
              <a:rPr lang="pl-PL" dirty="0">
                <a:solidFill>
                  <a:srgbClr val="FF0000"/>
                </a:solidFill>
              </a:rPr>
              <a:t>(Dark </a:t>
            </a:r>
            <a:r>
              <a:rPr lang="pl-PL" dirty="0" err="1">
                <a:solidFill>
                  <a:srgbClr val="FF0000"/>
                </a:solidFill>
              </a:rPr>
              <a:t>Sector</a:t>
            </a:r>
            <a:r>
              <a:rPr lang="pl-PL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Łącznik prosty ze strzałką 9">
            <a:extLst>
              <a:ext uri="{FF2B5EF4-FFF2-40B4-BE49-F238E27FC236}">
                <a16:creationId xmlns:a16="http://schemas.microsoft.com/office/drawing/2014/main" id="{5ECD5B64-A85F-E34F-9C20-5C93971E7370}"/>
              </a:ext>
            </a:extLst>
          </p:cNvPr>
          <p:cNvCxnSpPr>
            <a:cxnSpLocks/>
          </p:cNvCxnSpPr>
          <p:nvPr/>
        </p:nvCxnSpPr>
        <p:spPr>
          <a:xfrm flipV="1">
            <a:off x="3124200" y="5181600"/>
            <a:ext cx="381000" cy="34426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7">
            <a:extLst>
              <a:ext uri="{FF2B5EF4-FFF2-40B4-BE49-F238E27FC236}">
                <a16:creationId xmlns:a16="http://schemas.microsoft.com/office/drawing/2014/main" id="{9761C229-B5BE-034A-827C-8B3DA53F7323}"/>
              </a:ext>
            </a:extLst>
          </p:cNvPr>
          <p:cNvSpPr txBox="1"/>
          <p:nvPr/>
        </p:nvSpPr>
        <p:spPr>
          <a:xfrm>
            <a:off x="5867400" y="5665682"/>
            <a:ext cx="174502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LHC </a:t>
            </a:r>
            <a:r>
              <a:rPr lang="pl-PL" dirty="0" err="1">
                <a:solidFill>
                  <a:srgbClr val="FF0000"/>
                </a:solidFill>
              </a:rPr>
              <a:t>Beamline</a:t>
            </a:r>
            <a:endParaRPr lang="pl-PL" dirty="0">
              <a:solidFill>
                <a:srgbClr val="FF0000"/>
              </a:solidFill>
            </a:endParaRPr>
          </a:p>
          <a:p>
            <a:pPr algn="ctr"/>
            <a:r>
              <a:rPr lang="pl-PL" dirty="0">
                <a:solidFill>
                  <a:srgbClr val="FF0000"/>
                </a:solidFill>
              </a:rPr>
              <a:t>(</a:t>
            </a:r>
            <a:r>
              <a:rPr lang="pl-PL" dirty="0" err="1">
                <a:solidFill>
                  <a:srgbClr val="FF0000"/>
                </a:solidFill>
              </a:rPr>
              <a:t>Visible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Sector</a:t>
            </a:r>
            <a:r>
              <a:rPr lang="pl-PL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pole tekstowe 7">
            <a:extLst>
              <a:ext uri="{FF2B5EF4-FFF2-40B4-BE49-F238E27FC236}">
                <a16:creationId xmlns:a16="http://schemas.microsoft.com/office/drawing/2014/main" id="{859FB3A7-EDD8-A44D-9CBA-5355CFFAAE0B}"/>
              </a:ext>
            </a:extLst>
          </p:cNvPr>
          <p:cNvSpPr txBox="1"/>
          <p:nvPr/>
        </p:nvSpPr>
        <p:spPr>
          <a:xfrm>
            <a:off x="1215905" y="4077150"/>
            <a:ext cx="2441695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The </a:t>
            </a:r>
            <a:r>
              <a:rPr lang="pl-PL" dirty="0" err="1">
                <a:solidFill>
                  <a:schemeClr val="bg1"/>
                </a:solidFill>
              </a:rPr>
              <a:t>view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looking</a:t>
            </a:r>
            <a:r>
              <a:rPr lang="pl-PL" dirty="0">
                <a:solidFill>
                  <a:schemeClr val="bg1"/>
                </a:solidFill>
              </a:rPr>
              <a:t> west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Łącznik prosty ze strzałką 9">
            <a:extLst>
              <a:ext uri="{FF2B5EF4-FFF2-40B4-BE49-F238E27FC236}">
                <a16:creationId xmlns:a16="http://schemas.microsoft.com/office/drawing/2014/main" id="{51AC408F-D673-E643-8BB3-CF6C3F81C156}"/>
              </a:ext>
            </a:extLst>
          </p:cNvPr>
          <p:cNvCxnSpPr>
            <a:cxnSpLocks/>
          </p:cNvCxnSpPr>
          <p:nvPr/>
        </p:nvCxnSpPr>
        <p:spPr>
          <a:xfrm flipH="1" flipV="1">
            <a:off x="4876800" y="5486400"/>
            <a:ext cx="762001" cy="31825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412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MOTIVATIONS: COSMOLOGY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42984" y="838200"/>
            <a:ext cx="910101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Thermal freezeout is a simple mechanism for generating dark matter in the early universe</a:t>
            </a:r>
          </a:p>
          <a:p>
            <a:r>
              <a:rPr lang="en-US" sz="2000" dirty="0"/>
              <a:t>The WIMP Miracle: 100 GeV - </a:t>
            </a:r>
            <a:r>
              <a:rPr lang="en-US" sz="2000" dirty="0" err="1"/>
              <a:t>TeV</a:t>
            </a:r>
            <a:r>
              <a:rPr lang="en-US" sz="2000" dirty="0"/>
              <a:t> mass particles with weak interaction couplings to the SM freezeout with the right thermal relic density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7" y="2209800"/>
            <a:ext cx="4191000" cy="311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4521937" y="2267886"/>
            <a:ext cx="4088663" cy="3242975"/>
            <a:chOff x="4610099" y="3308245"/>
            <a:chExt cx="4357365" cy="3140180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4610099" y="3308245"/>
              <a:ext cx="4357365" cy="3140180"/>
              <a:chOff x="4457699" y="3381376"/>
              <a:chExt cx="4357365" cy="3140180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7699" y="3381376"/>
                <a:ext cx="4357365" cy="31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ectangle 25"/>
              <p:cNvSpPr>
                <a:spLocks noChangeArrowheads="1"/>
              </p:cNvSpPr>
              <p:nvPr/>
            </p:nvSpPr>
            <p:spPr bwMode="auto">
              <a:xfrm>
                <a:off x="6648450" y="3686175"/>
                <a:ext cx="847725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7658101" y="4238625"/>
                <a:ext cx="97155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5314951" y="4629150"/>
                <a:ext cx="10668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5829300" y="3528356"/>
              <a:ext cx="2719664" cy="2295703"/>
              <a:chOff x="5829300" y="3528356"/>
              <a:chExt cx="2719664" cy="2295703"/>
            </a:xfrm>
          </p:grpSpPr>
          <p:sp>
            <p:nvSpPr>
              <p:cNvPr id="14" name="TextBox 19"/>
              <p:cNvSpPr txBox="1">
                <a:spLocks noChangeArrowheads="1"/>
              </p:cNvSpPr>
              <p:nvPr/>
            </p:nvSpPr>
            <p:spPr bwMode="auto">
              <a:xfrm>
                <a:off x="7197123" y="3528356"/>
                <a:ext cx="8467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aseline="-25000"/>
                  <a:t>WIMPs</a:t>
                </a:r>
              </a:p>
            </p:txBody>
          </p:sp>
          <p:sp>
            <p:nvSpPr>
              <p:cNvPr id="15" name="TextBox 20"/>
              <p:cNvSpPr txBox="1">
                <a:spLocks noChangeArrowheads="1"/>
              </p:cNvSpPr>
              <p:nvPr/>
            </p:nvSpPr>
            <p:spPr bwMode="auto">
              <a:xfrm>
                <a:off x="6849460" y="5444468"/>
                <a:ext cx="1699504" cy="379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aseline="-25000">
                    <a:solidFill>
                      <a:srgbClr val="00BE00"/>
                    </a:solidFill>
                  </a:rPr>
                  <a:t>WIMPless DM</a:t>
                </a:r>
              </a:p>
            </p:txBody>
          </p:sp>
          <p:cxnSp>
            <p:nvCxnSpPr>
              <p:cNvPr id="16" name="Straight Arrow Connector 22"/>
              <p:cNvCxnSpPr>
                <a:cxnSpLocks noChangeShapeType="1"/>
              </p:cNvCxnSpPr>
              <p:nvPr/>
            </p:nvCxnSpPr>
            <p:spPr bwMode="auto">
              <a:xfrm rot="10800000">
                <a:off x="5829300" y="5581650"/>
                <a:ext cx="956660" cy="132694"/>
              </a:xfrm>
              <a:prstGeom prst="straightConnector1">
                <a:avLst/>
              </a:prstGeom>
              <a:noFill/>
              <a:ln w="19050">
                <a:solidFill>
                  <a:srgbClr val="00BE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" name="Straight Arrow Connector 24"/>
              <p:cNvCxnSpPr>
                <a:cxnSpLocks noChangeShapeType="1"/>
              </p:cNvCxnSpPr>
              <p:nvPr/>
            </p:nvCxnSpPr>
            <p:spPr bwMode="auto">
              <a:xfrm rot="16200000" flipV="1">
                <a:off x="6557963" y="5043487"/>
                <a:ext cx="514350" cy="447675"/>
              </a:xfrm>
              <a:prstGeom prst="straightConnector1">
                <a:avLst/>
              </a:prstGeom>
              <a:noFill/>
              <a:ln w="19050">
                <a:solidFill>
                  <a:srgbClr val="00BE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8" name="Straight Arrow Connector 25"/>
              <p:cNvCxnSpPr>
                <a:cxnSpLocks noChangeShapeType="1"/>
              </p:cNvCxnSpPr>
              <p:nvPr/>
            </p:nvCxnSpPr>
            <p:spPr bwMode="auto">
              <a:xfrm rot="16200000" flipV="1">
                <a:off x="6886578" y="4895849"/>
                <a:ext cx="942974" cy="238127"/>
              </a:xfrm>
              <a:prstGeom prst="straightConnector1">
                <a:avLst/>
              </a:prstGeom>
              <a:noFill/>
              <a:ln w="19050">
                <a:solidFill>
                  <a:srgbClr val="00BE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9" name="Straight Arrow Connector 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348539" y="4291011"/>
                <a:ext cx="1847850" cy="485778"/>
              </a:xfrm>
              <a:prstGeom prst="straightConnector1">
                <a:avLst/>
              </a:prstGeom>
              <a:noFill/>
              <a:ln w="19050">
                <a:solidFill>
                  <a:srgbClr val="00BE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0" name="Oval 27"/>
              <p:cNvSpPr>
                <a:spLocks noChangeArrowheads="1"/>
              </p:cNvSpPr>
              <p:nvPr/>
            </p:nvSpPr>
            <p:spPr bwMode="auto">
              <a:xfrm>
                <a:off x="8086725" y="3754438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aseline="-25000"/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76200" y="5562600"/>
            <a:ext cx="8915400" cy="107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dirty="0">
                <a:latin typeface="Arial" charset="0"/>
              </a:rPr>
              <a:t>The </a:t>
            </a:r>
            <a:r>
              <a:rPr lang="en-US" sz="2000" dirty="0" err="1">
                <a:latin typeface="Arial" charset="0"/>
              </a:rPr>
              <a:t>WIMPless</a:t>
            </a:r>
            <a:r>
              <a:rPr lang="en-US" sz="2000" dirty="0">
                <a:latin typeface="Arial" charset="0"/>
              </a:rPr>
              <a:t> Miracle: lighter particles with even weaker interactions with the SM can also freezeout with the right thermal relic density, providing a cosmological motivation that enhances the particle physics motivation</a:t>
            </a:r>
          </a:p>
          <a:p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35" y="2785389"/>
            <a:ext cx="1740573" cy="53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9587E3-61A3-D044-A542-2F1DCC463670}"/>
              </a:ext>
            </a:extLst>
          </p:cNvPr>
          <p:cNvSpPr txBox="1"/>
          <p:nvPr/>
        </p:nvSpPr>
        <p:spPr>
          <a:xfrm rot="5400000">
            <a:off x="7352357" y="3600443"/>
            <a:ext cx="2544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Feng, Kumar (2008); Feng, Tu, Yu (2010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897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58901</TotalTime>
  <Words>1572</Words>
  <Application>Microsoft Macintosh PowerPoint</Application>
  <PresentationFormat>On-screen Show (4:3)</PresentationFormat>
  <Paragraphs>370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Calibri</vt:lpstr>
      <vt:lpstr>Cambria Math</vt:lpstr>
      <vt:lpstr>Mangal</vt:lpstr>
      <vt:lpstr>Symbol</vt:lpstr>
      <vt:lpstr>Wingdings</vt:lpstr>
      <vt:lpstr>office_arial</vt:lpstr>
      <vt:lpstr>PowerPoint Presentation</vt:lpstr>
      <vt:lpstr>PHYSICS SESSION</vt:lpstr>
      <vt:lpstr>OUTLINE</vt:lpstr>
      <vt:lpstr>MOTIVATIONS: PARTICLE PHYSICS</vt:lpstr>
      <vt:lpstr>NEW PHYSICS SEARCHES AT THE LHC</vt:lpstr>
      <vt:lpstr>THE IDEA</vt:lpstr>
      <vt:lpstr>FASER LOCATION</vt:lpstr>
      <vt:lpstr>FASER LOCATION</vt:lpstr>
      <vt:lpstr>MOTIVATIONS: COSMOLOGY</vt:lpstr>
      <vt:lpstr>DARK MATTER</vt:lpstr>
      <vt:lpstr>SIGNALS: CONCRETE MODELS</vt:lpstr>
      <vt:lpstr>DARK PHOTON, DARK HIGGS, STERILE NUS</vt:lpstr>
      <vt:lpstr>SIGNALS: DARK PHOTONS</vt:lpstr>
      <vt:lpstr>SIGNALS: DARK PHOTONS</vt:lpstr>
      <vt:lpstr>DARK PHOTON SENSITIVITY REACH</vt:lpstr>
      <vt:lpstr>PowerPoint Presentation</vt:lpstr>
      <vt:lpstr>SIGNALS: DARK HIGGS BOSONS</vt:lpstr>
      <vt:lpstr>SIGNALS: ALPS COUPLED TO PHOTONS</vt:lpstr>
      <vt:lpstr>PHYSICS SUMMARY</vt:lpstr>
      <vt:lpstr>COMPLEMENTARY PROPOSED EXPERIMENTS</vt:lpstr>
      <vt:lpstr>SUMMARY AND SEARCH PROSPECTS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Microsoft Office User</cp:lastModifiedBy>
  <cp:revision>1174</cp:revision>
  <cp:lastPrinted>2019-03-31T23:44:55Z</cp:lastPrinted>
  <dcterms:created xsi:type="dcterms:W3CDTF">2011-05-01T15:38:23Z</dcterms:created>
  <dcterms:modified xsi:type="dcterms:W3CDTF">2019-04-02T22:02:49Z</dcterms:modified>
</cp:coreProperties>
</file>