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(null)" ContentType="image/x-em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3" r:id="rId1"/>
  </p:sldMasterIdLst>
  <p:notesMasterIdLst>
    <p:notesMasterId r:id="rId32"/>
  </p:notesMasterIdLst>
  <p:handoutMasterIdLst>
    <p:handoutMasterId r:id="rId33"/>
  </p:handoutMasterIdLst>
  <p:sldIdLst>
    <p:sldId id="667" r:id="rId2"/>
    <p:sldId id="705" r:id="rId3"/>
    <p:sldId id="714" r:id="rId4"/>
    <p:sldId id="691" r:id="rId5"/>
    <p:sldId id="707" r:id="rId6"/>
    <p:sldId id="651" r:id="rId7"/>
    <p:sldId id="715" r:id="rId8"/>
    <p:sldId id="708" r:id="rId9"/>
    <p:sldId id="709" r:id="rId10"/>
    <p:sldId id="716" r:id="rId11"/>
    <p:sldId id="633" r:id="rId12"/>
    <p:sldId id="650" r:id="rId13"/>
    <p:sldId id="718" r:id="rId14"/>
    <p:sldId id="717" r:id="rId15"/>
    <p:sldId id="653" r:id="rId16"/>
    <p:sldId id="655" r:id="rId17"/>
    <p:sldId id="710" r:id="rId18"/>
    <p:sldId id="659" r:id="rId19"/>
    <p:sldId id="711" r:id="rId20"/>
    <p:sldId id="712" r:id="rId21"/>
    <p:sldId id="719" r:id="rId22"/>
    <p:sldId id="676" r:id="rId23"/>
    <p:sldId id="703" r:id="rId24"/>
    <p:sldId id="697" r:id="rId25"/>
    <p:sldId id="698" r:id="rId26"/>
    <p:sldId id="699" r:id="rId27"/>
    <p:sldId id="704" r:id="rId28"/>
    <p:sldId id="702" r:id="rId29"/>
    <p:sldId id="701" r:id="rId30"/>
    <p:sldId id="641" r:id="rId3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0000FF"/>
    <a:srgbClr val="F2E9D7"/>
    <a:srgbClr val="00B050"/>
    <a:srgbClr val="4A7EBB"/>
    <a:srgbClr val="17375E"/>
    <a:srgbClr val="00000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16" autoAdjust="0"/>
    <p:restoredTop sz="91286" autoAdjust="0"/>
  </p:normalViewPr>
  <p:slideViewPr>
    <p:cSldViewPr snapToObjects="1">
      <p:cViewPr varScale="1">
        <p:scale>
          <a:sx n="92" d="100"/>
          <a:sy n="92" d="100"/>
        </p:scale>
        <p:origin x="18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5832"/>
    </p:cViewPr>
  </p:sorterViewPr>
  <p:notesViewPr>
    <p:cSldViewPr snapToObjects="1">
      <p:cViewPr varScale="1">
        <p:scale>
          <a:sx n="78" d="100"/>
          <a:sy n="78" d="100"/>
        </p:scale>
        <p:origin x="-268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615F4BDE-EB1E-5245-960C-40D7243C402E}" type="datetime1">
              <a:rPr lang="en-US"/>
              <a:pPr/>
              <a:t>5/17/18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D6FDA90A-D940-C24D-B8BA-FEF64AE6C9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0180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F6F9E314-5CA5-9043-97DF-2DA186874F47}" type="datetime1">
              <a:rPr lang="en-US"/>
              <a:pPr/>
              <a:t>5/17/18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E4DC66B-5A4D-704C-951F-C2EEB6AF22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848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E1F641B-6BBA-8347-9F4F-072BA9C2AE85}" type="slidenum">
              <a:rPr lang="en-US">
                <a:latin typeface="Calibri" charset="0"/>
              </a:rPr>
              <a:pPr eaLnBrk="1" hangingPunct="1"/>
              <a:t>1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0049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7475" y="6505575"/>
            <a:ext cx="1905000" cy="352425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r>
              <a:rPr lang="en-US"/>
              <a:t>20-22 June 11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14600" y="6505575"/>
            <a:ext cx="4191000" cy="352425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16725" y="6505575"/>
            <a:ext cx="2209800" cy="3524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Feng    </a:t>
            </a:r>
            <a:fld id="{C12F9DC5-BF0E-F347-81D0-1507C13F21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3401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168275"/>
            <a:ext cx="68580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990600"/>
            <a:ext cx="8229600" cy="539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8162925" y="6138863"/>
            <a:ext cx="450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>
              <a:defRPr/>
            </a:pPr>
            <a:endParaRPr lang="en-US" sz="1000">
              <a:solidFill>
                <a:srgbClr val="000000"/>
              </a:solidFill>
              <a:latin typeface="+mn-lt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8" name="Line 28"/>
          <p:cNvSpPr>
            <a:spLocks noChangeShapeType="1"/>
          </p:cNvSpPr>
          <p:nvPr/>
        </p:nvSpPr>
        <p:spPr bwMode="auto">
          <a:xfrm>
            <a:off x="304800" y="715963"/>
            <a:ext cx="8474075" cy="0"/>
          </a:xfrm>
          <a:prstGeom prst="line">
            <a:avLst/>
          </a:prstGeom>
          <a:noFill/>
          <a:ln w="57150">
            <a:solidFill>
              <a:srgbClr val="0B4599"/>
            </a:solidFill>
            <a:round/>
            <a:headEnd/>
            <a:tailEnd/>
          </a:ln>
          <a:effectLst/>
        </p:spPr>
        <p:txBody>
          <a:bodyPr/>
          <a:lstStyle/>
          <a:p>
            <a:pPr algn="ctr" defTabSz="914400">
              <a:defRPr/>
            </a:pPr>
            <a:endParaRPr lang="en-US">
              <a:solidFill>
                <a:srgbClr val="000000"/>
              </a:solidFill>
              <a:latin typeface="+mn-lt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101600" y="6553200"/>
            <a:ext cx="1905000" cy="28257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FF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aseline="0" dirty="0">
                <a:latin typeface="+mn-lt"/>
                <a:ea typeface="+mn-ea"/>
                <a:cs typeface="+mn-cs"/>
              </a:rPr>
              <a:t>16 May 2018</a:t>
            </a: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3962400" y="6542088"/>
            <a:ext cx="2895600" cy="290512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FF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1" name="Rectangle 6"/>
          <p:cNvSpPr txBox="1">
            <a:spLocks noChangeArrowheads="1"/>
          </p:cNvSpPr>
          <p:nvPr/>
        </p:nvSpPr>
        <p:spPr>
          <a:xfrm>
            <a:off x="7023100" y="6535738"/>
            <a:ext cx="1905000" cy="322262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err="1">
                <a:solidFill>
                  <a:srgbClr val="0000FF"/>
                </a:solidFill>
              </a:rPr>
              <a:t>Feng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fld id="{F817A6DC-7C87-374F-AFE6-43B3D5E1F40F}" type="slidenum">
              <a:rPr lang="en-US" sz="1200" smtClean="0">
                <a:solidFill>
                  <a:srgbClr val="0000FF"/>
                </a:solidFill>
              </a:rPr>
              <a:pPr algn="r"/>
              <a:t>‹#›</a:t>
            </a:fld>
            <a:endParaRPr lang="en-US" sz="1200" dirty="0">
              <a:solidFill>
                <a:srgbClr val="0000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3" r:id="rId2"/>
  </p:sldLayoutIdLst>
  <p:hf sldNum="0" hdr="0" ftr="0"/>
  <p:txStyles>
    <p:titleStyle>
      <a:lvl1pPr algn="ctr" defTabSz="457200" rtl="0" fontAlgn="base">
        <a:spcBef>
          <a:spcPct val="0"/>
        </a:spcBef>
        <a:spcAft>
          <a:spcPct val="0"/>
        </a:spcAft>
        <a:defRPr sz="2800" b="1" kern="1200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charset="0"/>
          <a:ea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charset="0"/>
          <a:ea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charset="0"/>
          <a:ea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charset="0"/>
          <a:ea typeface="ＭＳ Ｐゴシック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000FF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0000FF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(null)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(null)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 dirty="0"/>
              <a:t>LIFETIME FRONTIER </a:t>
            </a:r>
          </a:p>
          <a:p>
            <a:pPr algn="ctr"/>
            <a:r>
              <a:rPr lang="en-US" sz="4000" b="1" dirty="0"/>
              <a:t>EXPERIMENTS AT THE LHC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04800" y="6211888"/>
            <a:ext cx="8458200" cy="46037"/>
          </a:xfrm>
          <a:prstGeom prst="rect">
            <a:avLst/>
          </a:prstGeom>
          <a:solidFill>
            <a:srgbClr val="000099"/>
          </a:soli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64008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752600" y="4459465"/>
            <a:ext cx="1313919" cy="1712735"/>
            <a:chOff x="1828800" y="4326391"/>
            <a:chExt cx="1313919" cy="1712735"/>
          </a:xfrm>
        </p:grpSpPr>
        <p:pic>
          <p:nvPicPr>
            <p:cNvPr id="2" name="Picture 1" descr="GalonI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0778" y="4326391"/>
              <a:ext cx="1009963" cy="1381125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828800" y="5669794"/>
              <a:ext cx="13139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Iftah</a:t>
              </a:r>
              <a:r>
                <a:rPr lang="en-US" dirty="0"/>
                <a:t> </a:t>
              </a:r>
              <a:r>
                <a:rPr lang="en-US" dirty="0" err="1"/>
                <a:t>Galon</a:t>
              </a:r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33036" y="4459465"/>
            <a:ext cx="1748564" cy="1712735"/>
            <a:chOff x="3561783" y="4326391"/>
            <a:chExt cx="1748564" cy="1712735"/>
          </a:xfrm>
        </p:grpSpPr>
        <p:pic>
          <p:nvPicPr>
            <p:cNvPr id="4" name="Picture 3" descr="kling.jp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74" r="-5876"/>
            <a:stretch/>
          </p:blipFill>
          <p:spPr>
            <a:xfrm>
              <a:off x="3561783" y="4326391"/>
              <a:ext cx="1748564" cy="138112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811341" y="5669794"/>
              <a:ext cx="12494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Felix Kling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234147" y="4464227"/>
            <a:ext cx="2494230" cy="1707973"/>
            <a:chOff x="5310347" y="4331153"/>
            <a:chExt cx="2494230" cy="1707973"/>
          </a:xfrm>
        </p:grpSpPr>
        <p:pic>
          <p:nvPicPr>
            <p:cNvPr id="3" name="Picture 2" descr="sebastian.jp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33" r="10167"/>
            <a:stretch/>
          </p:blipFill>
          <p:spPr>
            <a:xfrm>
              <a:off x="5825942" y="4331153"/>
              <a:ext cx="1463040" cy="1371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5310347" y="5669794"/>
              <a:ext cx="24942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Sebastian </a:t>
              </a:r>
              <a:r>
                <a:rPr lang="en-US" dirty="0" err="1"/>
                <a:t>Trojanowski</a:t>
              </a:r>
              <a:endParaRPr lang="en-US" dirty="0"/>
            </a:p>
          </p:txBody>
        </p:sp>
      </p:grp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2895600"/>
            <a:ext cx="9144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000" i="1" dirty="0"/>
              <a:t>Simons Symposium: Illuminating Dark Matter</a:t>
            </a:r>
            <a:endParaRPr lang="en-US" sz="2400" i="1" dirty="0"/>
          </a:p>
          <a:p>
            <a:pPr algn="ctr"/>
            <a:endParaRPr lang="en-US" sz="1200" dirty="0"/>
          </a:p>
          <a:p>
            <a:pPr algn="ctr"/>
            <a:r>
              <a:rPr lang="en-US" sz="2000" dirty="0"/>
              <a:t>Jonathan Feng, UC Irvine</a:t>
            </a:r>
          </a:p>
          <a:p>
            <a:pPr algn="ctr"/>
            <a:endParaRPr lang="en-US" sz="1200" dirty="0"/>
          </a:p>
          <a:p>
            <a:pPr algn="ctr"/>
            <a:endParaRPr lang="en-US" sz="1200" dirty="0"/>
          </a:p>
          <a:p>
            <a:pPr algn="ctr"/>
            <a:r>
              <a:rPr lang="en-US" sz="2000" dirty="0">
                <a:sym typeface="Wingdings"/>
              </a:rPr>
              <a:t>Much of talk based on 1708.09389, 1710.09387, and work in progress with</a:t>
            </a:r>
          </a:p>
          <a:p>
            <a:pPr algn="ctr"/>
            <a:endParaRPr lang="en-US" sz="2000" dirty="0">
              <a:sym typeface="Wingdings"/>
            </a:endParaRPr>
          </a:p>
          <a:p>
            <a:pPr algn="ctr"/>
            <a:endParaRPr lang="en-US" sz="2000" dirty="0">
              <a:sym typeface="Wingdings"/>
            </a:endParaRPr>
          </a:p>
          <a:p>
            <a:pPr algn="ctr"/>
            <a:endParaRPr lang="en-US" sz="2000" dirty="0">
              <a:sym typeface="Wingdings"/>
            </a:endParaRPr>
          </a:p>
          <a:p>
            <a:pPr algn="ctr"/>
            <a:endParaRPr lang="en-US" sz="2000" dirty="0">
              <a:sym typeface="Wingdings"/>
            </a:endParaRPr>
          </a:p>
          <a:p>
            <a:pPr algn="ctr"/>
            <a:endParaRPr lang="en-US" sz="2000" dirty="0">
              <a:sym typeface="Wingdings"/>
            </a:endParaRPr>
          </a:p>
          <a:p>
            <a:pPr algn="ctr"/>
            <a:endParaRPr lang="en-US" sz="2000" dirty="0">
              <a:sym typeface="Wingdings"/>
            </a:endParaRPr>
          </a:p>
          <a:p>
            <a:pPr algn="ctr"/>
            <a:endParaRPr lang="en-US" sz="1200" dirty="0"/>
          </a:p>
          <a:p>
            <a:pPr algn="ctr"/>
            <a:r>
              <a:rPr lang="en-US" sz="2000" dirty="0"/>
              <a:t>16 May 2018</a:t>
            </a:r>
          </a:p>
        </p:txBody>
      </p:sp>
    </p:spTree>
    <p:extLst>
      <p:ext uri="{BB962C8B-B14F-4D97-AF65-F5344CB8AC3E}">
        <p14:creationId xmlns:p14="http://schemas.microsoft.com/office/powerpoint/2010/main" val="120769962"/>
      </p:ext>
    </p:extLst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733425"/>
          </a:xfrm>
        </p:spPr>
        <p:txBody>
          <a:bodyPr/>
          <a:lstStyle/>
          <a:p>
            <a:pPr eaLnBrk="1" hangingPunct="1"/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7696200" cy="5181600"/>
          </a:xfrm>
        </p:spPr>
        <p:txBody>
          <a:bodyPr/>
          <a:lstStyle/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  <a:p>
            <a:pPr marL="0" indent="0" algn="ctr" eaLnBrk="1" hangingPunct="1">
              <a:buNone/>
            </a:pPr>
            <a:r>
              <a:rPr lang="en-US" sz="4400" dirty="0">
                <a:latin typeface="Arial" charset="0"/>
              </a:rPr>
              <a:t>FASER</a:t>
            </a:r>
          </a:p>
        </p:txBody>
      </p:sp>
    </p:spTree>
    <p:extLst>
      <p:ext uri="{BB962C8B-B14F-4D97-AF65-F5344CB8AC3E}">
        <p14:creationId xmlns:p14="http://schemas.microsoft.com/office/powerpoint/2010/main" val="75412054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FASER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1" y="685800"/>
            <a:ext cx="8839199" cy="58674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New physics searches at the LHC focus on high </a:t>
            </a:r>
            <a:r>
              <a:rPr lang="en-US" dirty="0" err="1">
                <a:latin typeface="Arial" charset="0"/>
              </a:rPr>
              <a:t>p</a:t>
            </a:r>
            <a:r>
              <a:rPr lang="en-US" baseline="-25000" dirty="0" err="1">
                <a:latin typeface="Arial" charset="0"/>
              </a:rPr>
              <a:t>T</a:t>
            </a:r>
            <a:r>
              <a:rPr lang="en-US" dirty="0" err="1">
                <a:latin typeface="Arial" charset="0"/>
              </a:rPr>
              <a:t>.</a:t>
            </a:r>
            <a:r>
              <a:rPr lang="en-US" dirty="0">
                <a:latin typeface="Arial" charset="0"/>
              </a:rPr>
              <a:t>  This is appropriate for heavy, strongly interacting particles</a:t>
            </a:r>
          </a:p>
          <a:p>
            <a:pPr lvl="1"/>
            <a:r>
              <a:rPr lang="en-US" dirty="0">
                <a:latin typeface="Symbol" charset="2"/>
                <a:cs typeface="Symbol" charset="2"/>
              </a:rPr>
              <a:t>s</a:t>
            </a:r>
            <a:r>
              <a:rPr lang="en-US" dirty="0">
                <a:latin typeface="Arial" charset="0"/>
              </a:rPr>
              <a:t> ~ </a:t>
            </a:r>
            <a:r>
              <a:rPr lang="en-US" dirty="0" err="1">
                <a:latin typeface="Arial" charset="0"/>
              </a:rPr>
              <a:t>fb</a:t>
            </a:r>
            <a:r>
              <a:rPr lang="en-US" dirty="0">
                <a:latin typeface="Arial" charset="0"/>
              </a:rPr>
              <a:t> to </a:t>
            </a:r>
            <a:r>
              <a:rPr lang="en-US" dirty="0" err="1">
                <a:latin typeface="Arial" charset="0"/>
              </a:rPr>
              <a:t>pb</a:t>
            </a:r>
            <a:r>
              <a:rPr lang="en-US" dirty="0">
                <a:latin typeface="Arial" charset="0"/>
              </a:rPr>
              <a:t> </a:t>
            </a:r>
            <a:r>
              <a:rPr lang="en-US" dirty="0">
                <a:latin typeface="Arial" charset="0"/>
                <a:sym typeface="Wingdings"/>
              </a:rPr>
              <a:t> </a:t>
            </a:r>
            <a:r>
              <a:rPr lang="en-US" dirty="0">
                <a:latin typeface="Arial" charset="0"/>
              </a:rPr>
              <a:t>N ~ 10</a:t>
            </a:r>
            <a:r>
              <a:rPr lang="en-US" baseline="30000" dirty="0">
                <a:latin typeface="Arial" charset="0"/>
              </a:rPr>
              <a:t>3</a:t>
            </a:r>
            <a:r>
              <a:rPr lang="en-US" dirty="0">
                <a:latin typeface="Arial" charset="0"/>
              </a:rPr>
              <a:t> </a:t>
            </a:r>
            <a:r>
              <a:rPr lang="mr-IN" dirty="0">
                <a:latin typeface="Arial" charset="0"/>
              </a:rPr>
              <a:t>–</a:t>
            </a:r>
            <a:r>
              <a:rPr lang="en-US" dirty="0">
                <a:latin typeface="Arial" charset="0"/>
              </a:rPr>
              <a:t> 10</a:t>
            </a:r>
            <a:r>
              <a:rPr lang="en-US" baseline="30000" dirty="0">
                <a:latin typeface="Arial" charset="0"/>
              </a:rPr>
              <a:t>6</a:t>
            </a:r>
            <a:r>
              <a:rPr lang="en-US" dirty="0">
                <a:latin typeface="Arial" charset="0"/>
              </a:rPr>
              <a:t>,  produced ~</a:t>
            </a:r>
            <a:r>
              <a:rPr lang="en-US" dirty="0" err="1">
                <a:latin typeface="Arial" charset="0"/>
              </a:rPr>
              <a:t>isotropically</a:t>
            </a:r>
            <a:endParaRPr lang="en-US" dirty="0">
              <a:latin typeface="Arial" charset="0"/>
            </a:endParaRPr>
          </a:p>
          <a:p>
            <a:pPr eaLnBrk="1" hangingPunct="1"/>
            <a:endParaRPr lang="en-US" sz="1000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However, if new particles are light and weakly interacting, this may be completely misguided. Instead should go where the </a:t>
            </a:r>
            <a:r>
              <a:rPr lang="en-US" dirty="0" err="1">
                <a:latin typeface="Arial" charset="0"/>
              </a:rPr>
              <a:t>pions</a:t>
            </a:r>
            <a:r>
              <a:rPr lang="en-US" dirty="0">
                <a:latin typeface="Arial" charset="0"/>
              </a:rPr>
              <a:t> are: at low </a:t>
            </a:r>
            <a:r>
              <a:rPr lang="en-US" dirty="0" err="1">
                <a:latin typeface="Arial" charset="0"/>
              </a:rPr>
              <a:t>p</a:t>
            </a:r>
            <a:r>
              <a:rPr lang="en-US" baseline="-25000" dirty="0" err="1">
                <a:latin typeface="Arial" charset="0"/>
              </a:rPr>
              <a:t>T</a:t>
            </a:r>
            <a:r>
              <a:rPr lang="en-US" dirty="0">
                <a:latin typeface="Arial" charset="0"/>
              </a:rPr>
              <a:t> along the beamline </a:t>
            </a:r>
          </a:p>
          <a:p>
            <a:pPr lvl="1"/>
            <a:r>
              <a:rPr lang="en-US" dirty="0" err="1">
                <a:latin typeface="Symbol" charset="2"/>
                <a:cs typeface="Symbol" charset="2"/>
              </a:rPr>
              <a:t>s</a:t>
            </a:r>
            <a:r>
              <a:rPr lang="en-US" baseline="-25000" dirty="0" err="1">
                <a:cs typeface="Symbol" charset="2"/>
              </a:rPr>
              <a:t>inel</a:t>
            </a:r>
            <a:r>
              <a:rPr lang="en-US" dirty="0">
                <a:latin typeface="Arial" charset="0"/>
              </a:rPr>
              <a:t> ~ 100 </a:t>
            </a:r>
            <a:r>
              <a:rPr lang="en-US" dirty="0" err="1">
                <a:latin typeface="Arial" charset="0"/>
              </a:rPr>
              <a:t>mb</a:t>
            </a:r>
            <a:r>
              <a:rPr lang="en-US" dirty="0">
                <a:latin typeface="Arial" charset="0"/>
              </a:rPr>
              <a:t> </a:t>
            </a:r>
            <a:r>
              <a:rPr lang="en-US" dirty="0">
                <a:latin typeface="Arial" charset="0"/>
                <a:sym typeface="Wingdings"/>
              </a:rPr>
              <a:t> N ~ 10</a:t>
            </a:r>
            <a:r>
              <a:rPr lang="en-US" baseline="30000" dirty="0">
                <a:latin typeface="Arial" charset="0"/>
                <a:sym typeface="Wingdings"/>
              </a:rPr>
              <a:t>17</a:t>
            </a:r>
            <a:r>
              <a:rPr lang="en-US" dirty="0">
                <a:latin typeface="Arial" charset="0"/>
                <a:sym typeface="Wingdings"/>
              </a:rPr>
              <a:t>, </a:t>
            </a:r>
            <a:r>
              <a:rPr lang="en-US" dirty="0">
                <a:latin typeface="Symbol" charset="2"/>
                <a:cs typeface="Symbol" charset="2"/>
                <a:sym typeface="Wingdings"/>
              </a:rPr>
              <a:t>q</a:t>
            </a:r>
            <a:r>
              <a:rPr lang="en-US" dirty="0">
                <a:latin typeface="Arial" charset="0"/>
                <a:sym typeface="Wingdings"/>
              </a:rPr>
              <a:t> ~ </a:t>
            </a:r>
            <a:r>
              <a:rPr lang="en-US" dirty="0">
                <a:latin typeface="Symbol" charset="2"/>
                <a:cs typeface="Symbol" charset="2"/>
                <a:sym typeface="Wingdings"/>
              </a:rPr>
              <a:t>L</a:t>
            </a:r>
            <a:r>
              <a:rPr lang="en-US" baseline="-25000" dirty="0">
                <a:latin typeface="Arial" charset="0"/>
                <a:sym typeface="Wingdings"/>
              </a:rPr>
              <a:t>QCD</a:t>
            </a:r>
            <a:r>
              <a:rPr lang="en-US" dirty="0">
                <a:latin typeface="Arial" charset="0"/>
                <a:sym typeface="Wingdings"/>
              </a:rPr>
              <a:t> / E ~ 250 MeV / </a:t>
            </a:r>
            <a:r>
              <a:rPr lang="en-US" dirty="0" err="1">
                <a:latin typeface="Arial" charset="0"/>
                <a:sym typeface="Wingdings"/>
              </a:rPr>
              <a:t>TeV</a:t>
            </a:r>
            <a:r>
              <a:rPr lang="en-US" dirty="0">
                <a:latin typeface="Arial" charset="0"/>
                <a:sym typeface="Wingdings"/>
              </a:rPr>
              <a:t> ~ </a:t>
            </a:r>
            <a:r>
              <a:rPr lang="en-US" dirty="0" err="1">
                <a:latin typeface="Arial" charset="0"/>
                <a:sym typeface="Wingdings"/>
              </a:rPr>
              <a:t>mrad</a:t>
            </a:r>
            <a:endParaRPr lang="en-US" dirty="0">
              <a:latin typeface="Arial" charset="0"/>
              <a:sym typeface="Wingdings"/>
            </a:endParaRPr>
          </a:p>
          <a:p>
            <a:pPr lvl="1"/>
            <a:endParaRPr lang="en-US" dirty="0">
              <a:latin typeface="Arial" charset="0"/>
            </a:endParaRPr>
          </a:p>
          <a:p>
            <a:pPr eaLnBrk="1" hangingPunct="1"/>
            <a:endParaRPr lang="en-US" sz="1000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r>
              <a:rPr lang="en-US" dirty="0">
                <a:latin typeface="Arial" charset="0"/>
                <a:sym typeface="Wingdings"/>
              </a:rPr>
              <a:t>Since the long-lived particles are extremely collimated, they motivate a small, fast, inexpensive experiment placed in the very forward region of ATLAS/CMS, a few 100m downstream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066800" y="3700215"/>
            <a:ext cx="6761940" cy="1633785"/>
            <a:chOff x="686764" y="3235221"/>
            <a:chExt cx="6761940" cy="1633785"/>
          </a:xfrm>
        </p:grpSpPr>
        <p:pic>
          <p:nvPicPr>
            <p:cNvPr id="6" name="Picture 5" descr="0803012_02-A4-at-144-dpi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7635" y="3393423"/>
              <a:ext cx="2791232" cy="1475583"/>
            </a:xfrm>
            <a:prstGeom prst="rect">
              <a:avLst/>
            </a:prstGeom>
          </p:spPr>
        </p:pic>
        <p:cxnSp>
          <p:nvCxnSpPr>
            <p:cNvPr id="7" name="Straight Arrow Connector 6"/>
            <p:cNvCxnSpPr/>
            <p:nvPr/>
          </p:nvCxnSpPr>
          <p:spPr>
            <a:xfrm flipV="1">
              <a:off x="4378325" y="3235221"/>
              <a:ext cx="238125" cy="80973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none"/>
              <a:tailEnd type="triangle" w="sm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/>
            <p:cNvGrpSpPr/>
            <p:nvPr/>
          </p:nvGrpSpPr>
          <p:grpSpPr>
            <a:xfrm>
              <a:off x="686764" y="4213439"/>
              <a:ext cx="2214348" cy="409266"/>
              <a:chOff x="686764" y="4213439"/>
              <a:chExt cx="2214348" cy="409266"/>
            </a:xfrm>
          </p:grpSpPr>
          <p:cxnSp>
            <p:nvCxnSpPr>
              <p:cNvPr id="19" name="Straight Arrow Connector 18"/>
              <p:cNvCxnSpPr/>
              <p:nvPr/>
            </p:nvCxnSpPr>
            <p:spPr>
              <a:xfrm flipH="1">
                <a:off x="686764" y="4213439"/>
                <a:ext cx="2206310" cy="270422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 flipH="1">
                <a:off x="694802" y="4284835"/>
                <a:ext cx="2206309" cy="309069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 flipH="1">
                <a:off x="686764" y="4240852"/>
                <a:ext cx="2206309" cy="309069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 flipH="1">
                <a:off x="694802" y="4240852"/>
                <a:ext cx="2198272" cy="381853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 flipH="1">
                <a:off x="686764" y="4240852"/>
                <a:ext cx="2214348" cy="279762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/>
            <p:cNvGrpSpPr/>
            <p:nvPr/>
          </p:nvGrpSpPr>
          <p:grpSpPr>
            <a:xfrm rot="10800000">
              <a:off x="5559329" y="3549005"/>
              <a:ext cx="1889375" cy="353694"/>
              <a:chOff x="686764" y="4213439"/>
              <a:chExt cx="2214348" cy="409266"/>
            </a:xfrm>
          </p:grpSpPr>
          <p:cxnSp>
            <p:nvCxnSpPr>
              <p:cNvPr id="14" name="Straight Arrow Connector 13"/>
              <p:cNvCxnSpPr/>
              <p:nvPr/>
            </p:nvCxnSpPr>
            <p:spPr>
              <a:xfrm flipH="1">
                <a:off x="686764" y="4213439"/>
                <a:ext cx="2206310" cy="270422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flipH="1">
                <a:off x="694802" y="4284835"/>
                <a:ext cx="2206309" cy="309069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 flipH="1">
                <a:off x="686764" y="4240852"/>
                <a:ext cx="2206309" cy="309069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 flipH="1">
                <a:off x="694802" y="4240852"/>
                <a:ext cx="2198272" cy="381853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 flipH="1">
                <a:off x="686764" y="4240852"/>
                <a:ext cx="2214348" cy="279762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Straight Arrow Connector 9"/>
            <p:cNvCxnSpPr/>
            <p:nvPr/>
          </p:nvCxnSpPr>
          <p:spPr>
            <a:xfrm flipV="1">
              <a:off x="4182360" y="4016375"/>
              <a:ext cx="434090" cy="62642"/>
            </a:xfrm>
            <a:prstGeom prst="straightConnector1">
              <a:avLst/>
            </a:prstGeom>
            <a:ln w="12700" cmpd="sng">
              <a:solidFill>
                <a:srgbClr val="FF0000"/>
              </a:solidFill>
              <a:headEnd type="none"/>
              <a:tailEnd type="none" w="sm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4378325" y="4044950"/>
              <a:ext cx="815418" cy="824056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none"/>
              <a:tailEnd type="triangle" w="sm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1511760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LONG LIVED PARTICLES IN FASER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8839199" cy="52578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dirty="0"/>
              <a:t>LLP produced at IP, travels ~480 m, decays in FASER</a:t>
            </a:r>
          </a:p>
          <a:p>
            <a:pPr marL="0" indent="0" eaLnBrk="1" hangingPunct="1">
              <a:buNone/>
            </a:pPr>
            <a:endParaRPr lang="en-US" sz="1000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000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000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000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000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sz="1000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400" dirty="0">
              <a:latin typeface="Arial" charset="0"/>
            </a:endParaRPr>
          </a:p>
          <a:p>
            <a:pPr>
              <a:buFontTx/>
              <a:buChar char="•"/>
            </a:pPr>
            <a:endParaRPr lang="en-US" sz="1200" dirty="0">
              <a:solidFill>
                <a:srgbClr val="000000"/>
              </a:solidFill>
            </a:endParaRPr>
          </a:p>
          <a:p>
            <a:pPr>
              <a:buFontTx/>
              <a:buChar char="•"/>
            </a:pPr>
            <a:r>
              <a:rPr lang="en-US" dirty="0">
                <a:solidFill>
                  <a:srgbClr val="000000"/>
                </a:solidFill>
              </a:rPr>
              <a:t>If beam crossing angle = 285 (590) </a:t>
            </a:r>
            <a:r>
              <a:rPr lang="en-US" dirty="0" err="1">
                <a:solidFill>
                  <a:srgbClr val="000000"/>
                </a:solidFill>
                <a:latin typeface="Symbol" charset="2"/>
                <a:cs typeface="Symbol" charset="2"/>
              </a:rPr>
              <a:t>m</a:t>
            </a:r>
            <a:r>
              <a:rPr lang="en-US" dirty="0" err="1">
                <a:solidFill>
                  <a:srgbClr val="000000"/>
                </a:solidFill>
              </a:rPr>
              <a:t>rad</a:t>
            </a:r>
            <a:r>
              <a:rPr lang="en-US" dirty="0">
                <a:solidFill>
                  <a:srgbClr val="000000"/>
                </a:solidFill>
              </a:rPr>
              <a:t> in vertical/horizontal plane, the “on axis” location at FASER </a:t>
            </a:r>
            <a:r>
              <a:rPr lang="en-US" dirty="0">
                <a:solidFill>
                  <a:srgbClr val="000000"/>
                </a:solidFill>
                <a:sym typeface="Wingdings"/>
              </a:rPr>
              <a:t>shifts by 6 (12) cm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FA3CF8-D001-ED4B-B66A-1AE66FB0A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766888"/>
            <a:ext cx="7730310" cy="34058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7C275D-366E-5D44-8BBE-74C6645D85EA}"/>
              </a:ext>
            </a:extLst>
          </p:cNvPr>
          <p:cNvSpPr txBox="1"/>
          <p:nvPr/>
        </p:nvSpPr>
        <p:spPr>
          <a:xfrm>
            <a:off x="7338009" y="4648200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ym typeface="Wingdings"/>
              </a:rPr>
              <a:t>Felix Kling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93142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FASER LOCATION</a:t>
            </a:r>
          </a:p>
        </p:txBody>
      </p:sp>
      <p:pic>
        <p:nvPicPr>
          <p:cNvPr id="3" name="Picture 2" descr="LHCLayou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04" y="1066800"/>
            <a:ext cx="7804296" cy="5545439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D84BF36-1D72-BF4A-A042-3FA5B8A63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8200"/>
            <a:ext cx="9143999" cy="1371600"/>
          </a:xfrm>
        </p:spPr>
        <p:txBody>
          <a:bodyPr/>
          <a:lstStyle/>
          <a:p>
            <a:pPr>
              <a:buFontTx/>
              <a:buChar char="•"/>
            </a:pP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0322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FASER: LOCATION</a:t>
            </a:r>
          </a:p>
        </p:txBody>
      </p:sp>
      <p:cxnSp>
        <p:nvCxnSpPr>
          <p:cNvPr id="4" name="Straight Arrow Connector 3"/>
          <p:cNvCxnSpPr>
            <a:stCxn id="5" idx="2"/>
          </p:cNvCxnSpPr>
          <p:nvPr/>
        </p:nvCxnSpPr>
        <p:spPr>
          <a:xfrm flipH="1">
            <a:off x="3048000" y="3924987"/>
            <a:ext cx="1467060" cy="1976735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114800" y="3463322"/>
            <a:ext cx="800520" cy="461665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TI18</a:t>
            </a:r>
          </a:p>
        </p:txBody>
      </p:sp>
      <p:pic>
        <p:nvPicPr>
          <p:cNvPr id="9" name="Picture 8" descr="LHCLayou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2" t="67833" r="41997" b="736"/>
          <a:stretch/>
        </p:blipFill>
        <p:spPr>
          <a:xfrm>
            <a:off x="194272" y="1447800"/>
            <a:ext cx="8763000" cy="4953000"/>
          </a:xfrm>
          <a:prstGeom prst="rect">
            <a:avLst/>
          </a:prstGeom>
        </p:spPr>
      </p:pic>
      <p:cxnSp>
        <p:nvCxnSpPr>
          <p:cNvPr id="7" name="Straight Arrow Connector 6"/>
          <p:cNvCxnSpPr>
            <a:stCxn id="8" idx="0"/>
          </p:cNvCxnSpPr>
          <p:nvPr/>
        </p:nvCxnSpPr>
        <p:spPr>
          <a:xfrm flipV="1">
            <a:off x="2654198" y="4530123"/>
            <a:ext cx="393802" cy="90993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57400" y="5440057"/>
            <a:ext cx="1193596" cy="461665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FASER</a:t>
            </a:r>
          </a:p>
        </p:txBody>
      </p:sp>
    </p:spTree>
    <p:extLst>
      <p:ext uri="{BB962C8B-B14F-4D97-AF65-F5344CB8AC3E}">
        <p14:creationId xmlns:p14="http://schemas.microsoft.com/office/powerpoint/2010/main" val="63608086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PION PRODUCTION AT THE LHC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4038600" cy="55626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Forward particle production simulations and models have been greatly constrained by LHC data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EPOS-LHC, SIBYLL 2.3, QGSJETII-04 agree very well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Enormous event rates (</a:t>
            </a:r>
            <a:r>
              <a:rPr lang="en-US" dirty="0">
                <a:latin typeface="Symbol" charset="2"/>
                <a:cs typeface="Symbol" charset="2"/>
              </a:rPr>
              <a:t>s</a:t>
            </a:r>
            <a:r>
              <a:rPr lang="en-US" baseline="-25000" dirty="0">
                <a:latin typeface="Arial" charset="0"/>
              </a:rPr>
              <a:t>inel</a:t>
            </a:r>
            <a:r>
              <a:rPr lang="en-US" dirty="0">
                <a:latin typeface="Arial" charset="0"/>
              </a:rPr>
              <a:t>~70 </a:t>
            </a:r>
            <a:r>
              <a:rPr lang="en-US" dirty="0" err="1">
                <a:latin typeface="Arial" charset="0"/>
              </a:rPr>
              <a:t>mb</a:t>
            </a:r>
            <a:r>
              <a:rPr lang="en-US" dirty="0">
                <a:latin typeface="Arial" charset="0"/>
              </a:rPr>
              <a:t>, N</a:t>
            </a:r>
            <a:r>
              <a:rPr lang="en-US" baseline="-25000" dirty="0">
                <a:latin typeface="Arial" charset="0"/>
              </a:rPr>
              <a:t>inel</a:t>
            </a:r>
            <a:r>
              <a:rPr lang="en-US" dirty="0">
                <a:latin typeface="Arial" charset="0"/>
              </a:rPr>
              <a:t>~10</a:t>
            </a:r>
            <a:r>
              <a:rPr lang="en-US" baseline="30000" dirty="0">
                <a:latin typeface="Arial" charset="0"/>
              </a:rPr>
              <a:t>17</a:t>
            </a:r>
            <a:r>
              <a:rPr lang="en-US" dirty="0">
                <a:latin typeface="Arial" charset="0"/>
              </a:rPr>
              <a:t>), production is peaked at </a:t>
            </a:r>
            <a:r>
              <a:rPr lang="en-US" dirty="0" err="1">
                <a:latin typeface="Arial" charset="0"/>
              </a:rPr>
              <a:t>p</a:t>
            </a:r>
            <a:r>
              <a:rPr lang="en-US" baseline="-25000" dirty="0" err="1">
                <a:latin typeface="Arial" charset="0"/>
              </a:rPr>
              <a:t>T</a:t>
            </a:r>
            <a:r>
              <a:rPr lang="en-US" dirty="0">
                <a:latin typeface="Arial" charset="0"/>
              </a:rPr>
              <a:t> ~ </a:t>
            </a:r>
            <a:r>
              <a:rPr lang="en-US" dirty="0">
                <a:latin typeface="Symbol" charset="2"/>
                <a:cs typeface="Symbol" charset="2"/>
              </a:rPr>
              <a:t>L</a:t>
            </a:r>
            <a:r>
              <a:rPr lang="en-US" baseline="-25000" dirty="0">
                <a:latin typeface="Arial" charset="0"/>
              </a:rPr>
              <a:t>QCD </a:t>
            </a:r>
            <a:endParaRPr lang="en-US" dirty="0">
              <a:latin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733" y="990600"/>
            <a:ext cx="4834467" cy="5486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6200" y="1752600"/>
            <a:ext cx="96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300 fb</a:t>
            </a:r>
            <a:r>
              <a:rPr lang="en-US" baseline="30000" dirty="0"/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139923050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DARK PHOTONS IN FASER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4429156" cy="55626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Now require </a:t>
            </a:r>
            <a:r>
              <a:rPr lang="en-US" dirty="0">
                <a:latin typeface="Symbol" pitchFamily="2" charset="2"/>
              </a:rPr>
              <a:t>p</a:t>
            </a:r>
            <a:r>
              <a:rPr lang="en-US" baseline="30000" dirty="0">
                <a:latin typeface="Arial" charset="0"/>
              </a:rPr>
              <a:t>0</a:t>
            </a:r>
            <a:r>
              <a:rPr lang="en-US" dirty="0">
                <a:latin typeface="Arial" charset="0"/>
              </a:rPr>
              <a:t> </a:t>
            </a:r>
            <a:r>
              <a:rPr lang="en-US" dirty="0">
                <a:latin typeface="Arial" charset="0"/>
                <a:sym typeface="Wingdings" pitchFamily="2" charset="2"/>
              </a:rPr>
              <a:t> A’ </a:t>
            </a:r>
            <a:r>
              <a:rPr lang="en-US" dirty="0">
                <a:latin typeface="Symbol" pitchFamily="2" charset="2"/>
                <a:cs typeface="Sukhumvit Set Text" panose="02000506000000020004" pitchFamily="2" charset="-34"/>
                <a:sym typeface="Wingdings" pitchFamily="2" charset="2"/>
              </a:rPr>
              <a:t>g</a:t>
            </a:r>
            <a:r>
              <a:rPr lang="en-US" dirty="0">
                <a:latin typeface="Arial" charset="0"/>
                <a:sym typeface="Wingdings" pitchFamily="2" charset="2"/>
              </a:rPr>
              <a:t>, A’  </a:t>
            </a:r>
            <a:r>
              <a:rPr lang="en-US" dirty="0" err="1">
                <a:latin typeface="Arial" charset="0"/>
                <a:sym typeface="Wingdings" pitchFamily="2" charset="2"/>
              </a:rPr>
              <a:t>e</a:t>
            </a:r>
            <a:r>
              <a:rPr lang="en-US" baseline="30000" dirty="0" err="1">
                <a:latin typeface="Arial" charset="0"/>
                <a:sym typeface="Wingdings" pitchFamily="2" charset="2"/>
              </a:rPr>
              <a:t>+</a:t>
            </a:r>
            <a:r>
              <a:rPr lang="en-US" dirty="0" err="1">
                <a:latin typeface="Arial" charset="0"/>
                <a:sym typeface="Wingdings" pitchFamily="2" charset="2"/>
              </a:rPr>
              <a:t>e</a:t>
            </a:r>
            <a:r>
              <a:rPr lang="en-US" baseline="30000" dirty="0">
                <a:latin typeface="Arial" charset="0"/>
                <a:sym typeface="Wingdings" pitchFamily="2" charset="2"/>
              </a:rPr>
              <a:t>-</a:t>
            </a:r>
            <a:r>
              <a:rPr lang="en-US" dirty="0">
                <a:latin typeface="Arial" charset="0"/>
                <a:sym typeface="Wingdings" pitchFamily="2" charset="2"/>
              </a:rPr>
              <a:t> </a:t>
            </a:r>
            <a:r>
              <a:rPr lang="en-US" dirty="0">
                <a:latin typeface="Arial" charset="0"/>
              </a:rPr>
              <a:t>in FASER: consider cylindrical detector with volume ~1 m</a:t>
            </a:r>
            <a:r>
              <a:rPr lang="en-US" baseline="30000" dirty="0">
                <a:latin typeface="Arial" charset="0"/>
              </a:rPr>
              <a:t>2</a:t>
            </a:r>
          </a:p>
          <a:p>
            <a:pPr marL="0" indent="0" eaLnBrk="1" hangingPunct="1">
              <a:buNone/>
            </a:pPr>
            <a:endParaRPr lang="en-US" sz="1400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400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400" dirty="0"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66667"/>
          <a:stretch/>
        </p:blipFill>
        <p:spPr>
          <a:xfrm>
            <a:off x="1219200" y="2809249"/>
            <a:ext cx="3048000" cy="29438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2649"/>
          <a:stretch/>
        </p:blipFill>
        <p:spPr>
          <a:xfrm>
            <a:off x="4700619" y="1143000"/>
            <a:ext cx="3810000" cy="137160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71463" y="5791200"/>
            <a:ext cx="872013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charset="0"/>
              </a:rPr>
              <a:t>Only the </a:t>
            </a:r>
            <a:r>
              <a:rPr lang="en-US" dirty="0" err="1">
                <a:latin typeface="Arial" charset="0"/>
              </a:rPr>
              <a:t>TeV</a:t>
            </a:r>
            <a:r>
              <a:rPr lang="en-US" dirty="0">
                <a:latin typeface="Arial" charset="0"/>
              </a:rPr>
              <a:t> A’s survive, but there are still many of them, and they are highly collimated within 20 cm of beam axis</a:t>
            </a:r>
            <a:endParaRPr lang="en-US" sz="1400" dirty="0">
              <a:latin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9CCB69-A9EB-0442-AE85-C24B6C8BB6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333"/>
          <a:stretch/>
        </p:blipFill>
        <p:spPr>
          <a:xfrm>
            <a:off x="5339105" y="2909575"/>
            <a:ext cx="289494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3215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228600" y="838200"/>
            <a:ext cx="85344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Up to 10</a:t>
            </a:r>
            <a:r>
              <a:rPr lang="en-US" sz="2400" baseline="30000" dirty="0"/>
              <a:t>5</a:t>
            </a:r>
            <a:r>
              <a:rPr lang="en-US" sz="2400" dirty="0"/>
              <a:t> dark photons decay in FASER in 300 fb</a:t>
            </a:r>
            <a:r>
              <a:rPr lang="en-US" sz="2400" baseline="30000" dirty="0"/>
              <a:t>-1</a:t>
            </a:r>
            <a:r>
              <a:rPr lang="en-US" sz="2400" dirty="0"/>
              <a:t> in parameter regions with m</a:t>
            </a:r>
            <a:r>
              <a:rPr lang="en-US" sz="2400" baseline="-25000" dirty="0"/>
              <a:t>A’ </a:t>
            </a:r>
            <a:r>
              <a:rPr lang="en-US" sz="2400" dirty="0"/>
              <a:t>~ 10 - 500 MeV, </a:t>
            </a:r>
            <a:r>
              <a:rPr lang="en-US" sz="2400" dirty="0">
                <a:latin typeface="Symbol" charset="2"/>
                <a:cs typeface="Symbol" charset="2"/>
              </a:rPr>
              <a:t>e</a:t>
            </a:r>
            <a:r>
              <a:rPr lang="en-US" sz="2400" dirty="0"/>
              <a:t> ~ 10</a:t>
            </a:r>
            <a:r>
              <a:rPr lang="en-US" sz="2400" baseline="30000" dirty="0"/>
              <a:t>-6</a:t>
            </a:r>
            <a:r>
              <a:rPr lang="en-US" sz="2400" dirty="0"/>
              <a:t> </a:t>
            </a:r>
            <a:r>
              <a:rPr lang="mr-IN" sz="2400" dirty="0"/>
              <a:t>–</a:t>
            </a:r>
            <a:r>
              <a:rPr lang="en-US" sz="2400" dirty="0"/>
              <a:t> 10</a:t>
            </a:r>
            <a:r>
              <a:rPr lang="en-US" sz="2400" baseline="30000" dirty="0"/>
              <a:t>-3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>
              <a:spcBef>
                <a:spcPct val="20000"/>
              </a:spcBef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12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At the upper </a:t>
            </a:r>
            <a:r>
              <a:rPr lang="en-US" sz="2400" dirty="0">
                <a:latin typeface="Symbol" charset="2"/>
                <a:cs typeface="Symbol" charset="2"/>
              </a:rPr>
              <a:t>e</a:t>
            </a:r>
            <a:r>
              <a:rPr lang="en-US" sz="2400" dirty="0"/>
              <a:t> boundary, rates are extremely sensitive to </a:t>
            </a:r>
            <a:r>
              <a:rPr lang="en-US" sz="2400" dirty="0">
                <a:latin typeface="Symbol" charset="2"/>
                <a:cs typeface="Symbol" charset="2"/>
              </a:rPr>
              <a:t>e, </a:t>
            </a:r>
            <a:r>
              <a:rPr lang="en-US" sz="2400" dirty="0">
                <a:sym typeface="Wingdings" pitchFamily="2" charset="2"/>
              </a:rPr>
              <a:t>r</a:t>
            </a:r>
            <a:r>
              <a:rPr lang="en-US" sz="2400" dirty="0"/>
              <a:t>each is insensitive to background, provided it is known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</p:txBody>
      </p:sp>
      <p:sp>
        <p:nvSpPr>
          <p:cNvPr id="28676" name="Title 7"/>
          <p:cNvSpPr>
            <a:spLocks noGrp="1"/>
          </p:cNvSpPr>
          <p:nvPr>
            <p:ph type="title"/>
          </p:nvPr>
        </p:nvSpPr>
        <p:spPr>
          <a:xfrm>
            <a:off x="0" y="244475"/>
            <a:ext cx="9144000" cy="441325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DARK PHOTON EVENT RATES AND REACH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51042"/>
          <a:stretch/>
        </p:blipFill>
        <p:spPr>
          <a:xfrm>
            <a:off x="685800" y="1896537"/>
            <a:ext cx="3581400" cy="35136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EEDC77-3669-0D4C-959F-3DB4C81878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179"/>
          <a:stretch/>
        </p:blipFill>
        <p:spPr>
          <a:xfrm>
            <a:off x="4724400" y="1896538"/>
            <a:ext cx="3505200" cy="3386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50E3AB-E7F9-6042-A90B-5437BFD7CAD0}"/>
              </a:ext>
            </a:extLst>
          </p:cNvPr>
          <p:cNvSpPr txBox="1"/>
          <p:nvPr/>
        </p:nvSpPr>
        <p:spPr>
          <a:xfrm>
            <a:off x="5260617" y="3546162"/>
            <a:ext cx="1292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N=3 contours</a:t>
            </a:r>
          </a:p>
        </p:txBody>
      </p:sp>
    </p:spTree>
    <p:extLst>
      <p:ext uri="{BB962C8B-B14F-4D97-AF65-F5344CB8AC3E}">
        <p14:creationId xmlns:p14="http://schemas.microsoft.com/office/powerpoint/2010/main" val="60468801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SIGNAL AND BACKGROUND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" y="685800"/>
            <a:ext cx="8991600" cy="55626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The signal is two simultaneous, opposite-sign, highly-energetic (E &gt; 500 </a:t>
            </a:r>
            <a:r>
              <a:rPr lang="en-US" dirty="0" err="1">
                <a:latin typeface="Arial" charset="0"/>
              </a:rPr>
              <a:t>GeV</a:t>
            </a:r>
            <a:r>
              <a:rPr lang="en-US" dirty="0">
                <a:latin typeface="Arial" charset="0"/>
              </a:rPr>
              <a:t>) charged particles that start in the detector at a vertex and point back to IP </a:t>
            </a:r>
            <a:r>
              <a:rPr lang="en-US" dirty="0">
                <a:latin typeface="Arial" charset="0"/>
                <a:sym typeface="Wingdings"/>
              </a:rPr>
              <a:t> </a:t>
            </a:r>
            <a:r>
              <a:rPr lang="en-US" dirty="0">
                <a:latin typeface="Arial" charset="0"/>
              </a:rPr>
              <a:t>a tracker-based technology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The opening angle is </a:t>
            </a:r>
            <a:r>
              <a:rPr lang="en-US" dirty="0" err="1">
                <a:latin typeface="Symbol" charset="2"/>
                <a:cs typeface="Symbol" charset="2"/>
              </a:rPr>
              <a:t>q</a:t>
            </a:r>
            <a:r>
              <a:rPr lang="en-US" baseline="-25000" dirty="0" err="1">
                <a:latin typeface="Arial" charset="0"/>
              </a:rPr>
              <a:t>ee</a:t>
            </a:r>
            <a:r>
              <a:rPr lang="en-US" dirty="0">
                <a:latin typeface="Arial" charset="0"/>
              </a:rPr>
              <a:t> ~ m</a:t>
            </a:r>
            <a:r>
              <a:rPr lang="en-US" baseline="-25000" dirty="0">
                <a:latin typeface="Arial" charset="0"/>
              </a:rPr>
              <a:t>A’ </a:t>
            </a:r>
            <a:r>
              <a:rPr lang="en-US" dirty="0">
                <a:latin typeface="Arial" charset="0"/>
              </a:rPr>
              <a:t>/ E ~ 10 </a:t>
            </a:r>
            <a:r>
              <a:rPr lang="en-US" dirty="0" err="1">
                <a:latin typeface="Symbol" charset="2"/>
                <a:cs typeface="Symbol" charset="2"/>
              </a:rPr>
              <a:t>m</a:t>
            </a:r>
            <a:r>
              <a:rPr lang="en-US" dirty="0" err="1">
                <a:latin typeface="Arial" charset="0"/>
              </a:rPr>
              <a:t>rad</a:t>
            </a:r>
            <a:r>
              <a:rPr lang="en-US" dirty="0">
                <a:latin typeface="Arial" charset="0"/>
              </a:rPr>
              <a:t>.  After traveling    ~1 m, this leads to 10 </a:t>
            </a:r>
            <a:r>
              <a:rPr lang="en-US" dirty="0">
                <a:latin typeface="Symbol" charset="2"/>
                <a:cs typeface="Symbol" charset="2"/>
              </a:rPr>
              <a:t>m</a:t>
            </a:r>
            <a:r>
              <a:rPr lang="en-US" dirty="0">
                <a:latin typeface="Arial" charset="0"/>
              </a:rPr>
              <a:t>m separation, too small to resolve, so we need a small magnetic field </a:t>
            </a: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sz="1200" baseline="30000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baseline="30000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Many backgrounds are eliminated simply by virtue of FASER’s location.  Particles from IP must pass through ~50 m of matter to get to FASER.  Cosmic ray background is negligible, charged particles from IP are bent away by D1 magnet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Leading backgrounds: neutrino-induced backgrounds are very small, beam-induced backgrounds (see FLUKA study).</a:t>
            </a:r>
            <a:endParaRPr lang="en-US" sz="1400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400" dirty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3352800"/>
            <a:ext cx="5105400" cy="72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0136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63B4952-3AE0-A04A-A6CF-F47B09D2CB91}"/>
              </a:ext>
            </a:extLst>
          </p:cNvPr>
          <p:cNvGrpSpPr/>
          <p:nvPr/>
        </p:nvGrpSpPr>
        <p:grpSpPr>
          <a:xfrm>
            <a:off x="6828284" y="1143000"/>
            <a:ext cx="1848381" cy="1064111"/>
            <a:chOff x="-779458" y="4524300"/>
            <a:chExt cx="3389839" cy="187381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58C2A07-C71E-FC43-957A-17AFE25ED6D1}"/>
                </a:ext>
              </a:extLst>
            </p:cNvPr>
            <p:cNvGrpSpPr/>
            <p:nvPr/>
          </p:nvGrpSpPr>
          <p:grpSpPr>
            <a:xfrm>
              <a:off x="-779458" y="4524300"/>
              <a:ext cx="3389839" cy="1873811"/>
              <a:chOff x="5715000" y="1219200"/>
              <a:chExt cx="3389839" cy="1873811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4A2319C0-6194-314E-8327-36FD29A4CF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715000" y="1219200"/>
                <a:ext cx="3389839" cy="1873811"/>
              </a:xfrm>
              <a:prstGeom prst="rect">
                <a:avLst/>
              </a:prstGeom>
            </p:spPr>
          </p:pic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43E6F8C-A26A-AD4B-B775-7A7AF15EA366}"/>
                  </a:ext>
                </a:extLst>
              </p:cNvPr>
              <p:cNvSpPr/>
              <p:nvPr/>
            </p:nvSpPr>
            <p:spPr>
              <a:xfrm>
                <a:off x="7696200" y="1270683"/>
                <a:ext cx="1408639" cy="762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55B837-12AC-4944-89C4-4EAC2751533B}"/>
                </a:ext>
              </a:extLst>
            </p:cNvPr>
            <p:cNvSpPr txBox="1"/>
            <p:nvPr/>
          </p:nvSpPr>
          <p:spPr>
            <a:xfrm>
              <a:off x="1664186" y="4823230"/>
              <a:ext cx="3818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latin typeface="Symbol" charset="2"/>
                  <a:cs typeface="Symbol" charset="2"/>
                </a:rPr>
                <a:t>f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45C9EB3-B919-1545-807F-F81F596FC168}"/>
                </a:ext>
              </a:extLst>
            </p:cNvPr>
            <p:cNvCxnSpPr/>
            <p:nvPr/>
          </p:nvCxnSpPr>
          <p:spPr>
            <a:xfrm flipV="1">
              <a:off x="1198305" y="5128524"/>
              <a:ext cx="487086" cy="248704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228600" y="990600"/>
            <a:ext cx="85344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</p:txBody>
      </p:sp>
      <p:sp>
        <p:nvSpPr>
          <p:cNvPr id="28676" name="Title 7"/>
          <p:cNvSpPr>
            <a:spLocks noGrp="1"/>
          </p:cNvSpPr>
          <p:nvPr>
            <p:ph type="title"/>
          </p:nvPr>
        </p:nvSpPr>
        <p:spPr>
          <a:xfrm>
            <a:off x="0" y="244475"/>
            <a:ext cx="9144000" cy="441325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DARK HIGGS EVENT RATES AND REACH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134728"/>
            <a:ext cx="3733800" cy="358027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029200" y="2192628"/>
            <a:ext cx="3810000" cy="3522372"/>
            <a:chOff x="4548674" y="1057656"/>
            <a:chExt cx="4519126" cy="442874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48674" y="1057656"/>
              <a:ext cx="4519126" cy="442874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003989" y="2133600"/>
              <a:ext cx="7748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LHCb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152400" y="914400"/>
            <a:ext cx="8991600" cy="5562600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charset="0"/>
              </a:rPr>
              <a:t>FASER is especially good at probing LLPs from B decays: FASER: N</a:t>
            </a:r>
            <a:r>
              <a:rPr lang="en-US" baseline="-25000" dirty="0">
                <a:latin typeface="Arial" charset="0"/>
              </a:rPr>
              <a:t>B</a:t>
            </a:r>
            <a:r>
              <a:rPr lang="en-US" dirty="0">
                <a:latin typeface="Arial" charset="0"/>
              </a:rPr>
              <a:t>/N</a:t>
            </a:r>
            <a:r>
              <a:rPr lang="en-US" baseline="-25000" dirty="0">
                <a:latin typeface="Symbol" pitchFamily="2" charset="2"/>
              </a:rPr>
              <a:t>p</a:t>
            </a:r>
            <a:r>
              <a:rPr lang="en-US" dirty="0">
                <a:latin typeface="Arial" charset="0"/>
              </a:rPr>
              <a:t> ~ 10</a:t>
            </a:r>
            <a:r>
              <a:rPr lang="en-US" baseline="30000" dirty="0">
                <a:latin typeface="Arial" charset="0"/>
              </a:rPr>
              <a:t>-2</a:t>
            </a:r>
            <a:r>
              <a:rPr lang="en-US" dirty="0">
                <a:latin typeface="Arial" charset="0"/>
              </a:rPr>
              <a:t>.  (Cf. </a:t>
            </a:r>
            <a:r>
              <a:rPr lang="en-US" dirty="0" err="1">
                <a:latin typeface="Arial" charset="0"/>
              </a:rPr>
              <a:t>SHiP</a:t>
            </a:r>
            <a:r>
              <a:rPr lang="en-US" dirty="0">
                <a:latin typeface="Arial" charset="0"/>
              </a:rPr>
              <a:t>: N</a:t>
            </a:r>
            <a:r>
              <a:rPr lang="en-US" baseline="-25000" dirty="0">
                <a:latin typeface="Arial" charset="0"/>
              </a:rPr>
              <a:t>B</a:t>
            </a:r>
            <a:r>
              <a:rPr lang="en-US" dirty="0">
                <a:latin typeface="Arial" charset="0"/>
              </a:rPr>
              <a:t>/N</a:t>
            </a:r>
            <a:r>
              <a:rPr lang="en-US" baseline="-25000" dirty="0">
                <a:latin typeface="Symbol" pitchFamily="2" charset="2"/>
              </a:rPr>
              <a:t>p</a:t>
            </a:r>
            <a:r>
              <a:rPr lang="en-US" dirty="0">
                <a:latin typeface="Arial" charset="0"/>
              </a:rPr>
              <a:t> ~ 10</a:t>
            </a:r>
            <a:r>
              <a:rPr lang="en-US" baseline="30000" dirty="0">
                <a:latin typeface="Arial" charset="0"/>
              </a:rPr>
              <a:t>-7</a:t>
            </a:r>
            <a:r>
              <a:rPr lang="en-US" dirty="0">
                <a:latin typeface="Arial" charset="0"/>
              </a:rPr>
              <a:t>.) </a:t>
            </a:r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FASER with 1m x 1m cross section probes a large swath of new parameter space, is complementary to other experiments</a:t>
            </a:r>
            <a:endParaRPr lang="en-US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31754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THE PLAN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239000" cy="51816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This is an area of rapid progress, even in the last year. This is in stark contrast to the usual time it takes to mount an LHC experiment (~ decades).</a:t>
            </a: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The goal of this talk is to give a flavor of this progress by discussing </a:t>
            </a:r>
          </a:p>
          <a:p>
            <a:pPr lvl="1"/>
            <a:r>
              <a:rPr lang="en-US" dirty="0">
                <a:latin typeface="Arial" charset="0"/>
              </a:rPr>
              <a:t>Motivations</a:t>
            </a:r>
          </a:p>
          <a:p>
            <a:pPr lvl="1"/>
            <a:r>
              <a:rPr lang="en-US" dirty="0">
                <a:latin typeface="Arial" charset="0"/>
              </a:rPr>
              <a:t>Properties of new particles at the lifetime frontier</a:t>
            </a:r>
          </a:p>
          <a:p>
            <a:pPr lvl="1"/>
            <a:r>
              <a:rPr lang="en-US" dirty="0">
                <a:latin typeface="Arial" charset="0"/>
              </a:rPr>
              <a:t>FASER, one of the proposed experiments</a:t>
            </a: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Tomer: “Nowadays you are not a theorist unless you are working on an experiment.”  I’m glad I just barely made the cut!</a:t>
            </a:r>
          </a:p>
        </p:txBody>
      </p:sp>
    </p:spTree>
    <p:extLst>
      <p:ext uri="{BB962C8B-B14F-4D97-AF65-F5344CB8AC3E}">
        <p14:creationId xmlns:p14="http://schemas.microsoft.com/office/powerpoint/2010/main" val="31606602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228600" y="990600"/>
            <a:ext cx="85344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</p:txBody>
      </p:sp>
      <p:sp>
        <p:nvSpPr>
          <p:cNvPr id="28676" name="Title 7"/>
          <p:cNvSpPr>
            <a:spLocks noGrp="1"/>
          </p:cNvSpPr>
          <p:nvPr>
            <p:ph type="title"/>
          </p:nvPr>
        </p:nvSpPr>
        <p:spPr>
          <a:xfrm>
            <a:off x="1295400" y="244475"/>
            <a:ext cx="6858000" cy="441325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TRILINEAR COUPLINGS REACH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71463" y="990600"/>
            <a:ext cx="8491537" cy="1447800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charset="0"/>
              </a:rPr>
              <a:t>FASER can also probe the </a:t>
            </a:r>
            <a:r>
              <a:rPr lang="en-US" dirty="0" err="1">
                <a:latin typeface="Arial" charset="0"/>
              </a:rPr>
              <a:t>trilinear</a:t>
            </a:r>
            <a:r>
              <a:rPr lang="en-US" dirty="0">
                <a:latin typeface="Arial" charset="0"/>
              </a:rPr>
              <a:t> couplings through </a:t>
            </a:r>
          </a:p>
          <a:p>
            <a:endParaRPr lang="en-US" sz="1200" dirty="0">
              <a:latin typeface="Arial" charset="0"/>
            </a:endParaRPr>
          </a:p>
          <a:p>
            <a:endParaRPr lang="en-US" sz="1200" dirty="0">
              <a:latin typeface="Arial" charset="0"/>
            </a:endParaRPr>
          </a:p>
          <a:p>
            <a:endParaRPr lang="en-US" sz="1200" dirty="0">
              <a:latin typeface="Arial" charset="0"/>
            </a:endParaRPr>
          </a:p>
          <a:p>
            <a:endParaRPr lang="en-US" sz="1200" dirty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1752600"/>
            <a:ext cx="4686300" cy="4547103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2243" y="2209800"/>
            <a:ext cx="4700757" cy="4267200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pPr marL="0" indent="0">
              <a:buNone/>
            </a:pPr>
            <a:endParaRPr lang="en-US" sz="1400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This competes with </a:t>
            </a:r>
          </a:p>
          <a:p>
            <a:pPr marL="0" indent="0">
              <a:buNone/>
            </a:pPr>
            <a:r>
              <a:rPr lang="en-US" dirty="0">
                <a:latin typeface="Arial" charset="0"/>
              </a:rPr>
              <a:t>	h </a:t>
            </a:r>
            <a:r>
              <a:rPr lang="en-US" dirty="0">
                <a:latin typeface="Arial" charset="0"/>
                <a:sym typeface="Wingdings"/>
              </a:rPr>
              <a:t> </a:t>
            </a:r>
            <a:r>
              <a:rPr lang="en-US" dirty="0" err="1">
                <a:latin typeface="Symbol" charset="2"/>
                <a:cs typeface="Symbol" charset="2"/>
                <a:sym typeface="Wingdings"/>
              </a:rPr>
              <a:t>ff</a:t>
            </a:r>
            <a:r>
              <a:rPr lang="en-US" dirty="0">
                <a:latin typeface="Arial" charset="0"/>
                <a:sym typeface="Wingdings"/>
              </a:rPr>
              <a:t> (ATLAS, CMS) 	</a:t>
            </a:r>
          </a:p>
          <a:p>
            <a:pPr marL="0" indent="0">
              <a:buNone/>
            </a:pPr>
            <a:r>
              <a:rPr lang="en-US" dirty="0">
                <a:latin typeface="Arial" charset="0"/>
                <a:sym typeface="Wingdings"/>
              </a:rPr>
              <a:t>	h  </a:t>
            </a:r>
            <a:r>
              <a:rPr lang="en-US" dirty="0" err="1">
                <a:latin typeface="Symbol" charset="2"/>
                <a:cs typeface="Symbol" charset="2"/>
                <a:sym typeface="Wingdings"/>
              </a:rPr>
              <a:t>ff</a:t>
            </a:r>
            <a:r>
              <a:rPr lang="en-US" dirty="0"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dirty="0">
                <a:latin typeface="Symbol" charset="2"/>
                <a:cs typeface="Symbol" charset="2"/>
                <a:sym typeface="Wingdings" pitchFamily="2" charset="2"/>
              </a:rPr>
              <a:t>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charged particles 				(MATHUSLA)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pPr marL="0" indent="0">
              <a:buNone/>
            </a:pPr>
            <a:endParaRPr lang="en-US" sz="1400" dirty="0">
              <a:latin typeface="Arial" charset="0"/>
              <a:sym typeface="Wingdings"/>
            </a:endParaRPr>
          </a:p>
          <a:p>
            <a:r>
              <a:rPr lang="en-US" dirty="0">
                <a:latin typeface="Arial" charset="0"/>
                <a:sym typeface="Wingdings"/>
              </a:rPr>
              <a:t>Can get 100s of events from “double dark Higgs” production</a:t>
            </a:r>
            <a:endParaRPr lang="en-US" sz="1200" dirty="0">
              <a:latin typeface="Arial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20161" y="1600200"/>
            <a:ext cx="3389839" cy="1939904"/>
            <a:chOff x="7015715" y="3886200"/>
            <a:chExt cx="3389839" cy="1939904"/>
          </a:xfrm>
        </p:grpSpPr>
        <p:grpSp>
          <p:nvGrpSpPr>
            <p:cNvPr id="9" name="Group 8"/>
            <p:cNvGrpSpPr/>
            <p:nvPr/>
          </p:nvGrpSpPr>
          <p:grpSpPr>
            <a:xfrm>
              <a:off x="7015715" y="3952293"/>
              <a:ext cx="3389839" cy="1873811"/>
              <a:chOff x="5715000" y="1219200"/>
              <a:chExt cx="3389839" cy="1873811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15000" y="1219200"/>
                <a:ext cx="3389839" cy="1873811"/>
              </a:xfrm>
              <a:prstGeom prst="rect">
                <a:avLst/>
              </a:prstGeom>
            </p:spPr>
          </p:pic>
          <p:sp>
            <p:nvSpPr>
              <p:cNvPr id="17" name="Rectangle 16"/>
              <p:cNvSpPr/>
              <p:nvPr/>
            </p:nvSpPr>
            <p:spPr>
              <a:xfrm>
                <a:off x="7696200" y="1270683"/>
                <a:ext cx="1408639" cy="762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9892387" y="3886200"/>
              <a:ext cx="3818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Symbol" charset="2"/>
                  <a:cs typeface="Symbol" charset="2"/>
                </a:rPr>
                <a:t>f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8961714" y="4572000"/>
              <a:ext cx="487086" cy="248704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9418914" y="4114800"/>
              <a:ext cx="487086" cy="45720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9418914" y="4572000"/>
              <a:ext cx="487086" cy="193776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9892387" y="4564444"/>
              <a:ext cx="3818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Symbol" charset="2"/>
                  <a:cs typeface="Symbol" charset="2"/>
                </a:rPr>
                <a:t>f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96915" y="4343400"/>
              <a:ext cx="3674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271767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228600" y="990600"/>
            <a:ext cx="85344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</p:txBody>
      </p:sp>
      <p:sp>
        <p:nvSpPr>
          <p:cNvPr id="28676" name="Title 7"/>
          <p:cNvSpPr>
            <a:spLocks noGrp="1"/>
          </p:cNvSpPr>
          <p:nvPr>
            <p:ph type="title"/>
          </p:nvPr>
        </p:nvSpPr>
        <p:spPr>
          <a:xfrm>
            <a:off x="0" y="244475"/>
            <a:ext cx="9144000" cy="441325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ALPS EVENT RATES AND REACH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52400" y="914400"/>
            <a:ext cx="8991600" cy="5562600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charset="0"/>
              </a:rPr>
              <a:t>FASER can probe ALPs as a high-energy photon beam dump</a:t>
            </a:r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pPr marL="0" indent="0">
              <a:buNone/>
            </a:pPr>
            <a:endParaRPr lang="en-US" dirty="0">
              <a:latin typeface="Arial" charset="0"/>
            </a:endParaRPr>
          </a:p>
          <a:p>
            <a:r>
              <a:rPr lang="en-US" dirty="0" err="1">
                <a:latin typeface="Arial" charset="0"/>
              </a:rPr>
              <a:t>Primakoff</a:t>
            </a:r>
            <a:endParaRPr lang="en-US" dirty="0">
              <a:latin typeface="Arial" charset="0"/>
            </a:endParaRPr>
          </a:p>
          <a:p>
            <a:pPr marL="0" indent="0">
              <a:buNone/>
            </a:pPr>
            <a:r>
              <a:rPr lang="en-US" dirty="0">
                <a:latin typeface="Arial" charset="0"/>
              </a:rPr>
              <a:t>	production</a:t>
            </a:r>
          </a:p>
          <a:p>
            <a:pPr marL="0" indent="0">
              <a:buNone/>
            </a:pPr>
            <a:r>
              <a:rPr lang="en-US" dirty="0">
                <a:latin typeface="Arial" charset="0"/>
              </a:rPr>
              <a:t>	in TA(X)N</a:t>
            </a:r>
          </a:p>
          <a:p>
            <a:pPr marL="0" indent="0">
              <a:buNone/>
            </a:pPr>
            <a:endParaRPr lang="en-US" dirty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FASER probes a large swath of new parameter space</a:t>
            </a:r>
            <a:endParaRPr lang="en-US" sz="1200" dirty="0">
              <a:latin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D235B0-F6F3-A447-B9BB-5A78BF415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1600200"/>
            <a:ext cx="5029201" cy="21300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E4AA1D-1987-5446-AD58-FC2A131BB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856" y="1676400"/>
            <a:ext cx="3571103" cy="3454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2F82282-0FCD-3D40-853B-56E9190C9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3885249"/>
            <a:ext cx="1677670" cy="148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2265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962" y="4546600"/>
            <a:ext cx="2883976" cy="736600"/>
          </a:xfrm>
          <a:prstGeom prst="rect">
            <a:avLst/>
          </a:prstGeom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04775"/>
            <a:ext cx="91440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COMPLEMENTARY PROPOSED EXPERIMENTS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829346" y="1052947"/>
            <a:ext cx="2971800" cy="1917108"/>
            <a:chOff x="838200" y="4712292"/>
            <a:chExt cx="2971800" cy="191710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200" y="4712292"/>
              <a:ext cx="2971800" cy="191710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818180" y="4853611"/>
              <a:ext cx="1210788" cy="369332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CODEX-b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486400" y="4343400"/>
            <a:ext cx="1066799" cy="369332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FASER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09600" y="3429000"/>
            <a:ext cx="4152869" cy="2209800"/>
            <a:chOff x="685800" y="2438400"/>
            <a:chExt cx="2933669" cy="140613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800" y="2438400"/>
              <a:ext cx="2933669" cy="1406138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950031" y="3142088"/>
              <a:ext cx="998669" cy="235013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MATHUSLA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52400" y="1066800"/>
            <a:ext cx="5503940" cy="1090170"/>
            <a:chOff x="325406" y="914400"/>
            <a:chExt cx="5841574" cy="1228717"/>
          </a:xfrm>
        </p:grpSpPr>
        <p:pic>
          <p:nvPicPr>
            <p:cNvPr id="8" name="Picture 7" descr="SHiP_3D_white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406" y="1052947"/>
              <a:ext cx="5841574" cy="109017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2661780" y="914400"/>
              <a:ext cx="706406" cy="369332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FF0000"/>
                  </a:solidFill>
                </a:rPr>
                <a:t>SHiP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22631" y="2156970"/>
            <a:ext cx="4464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~1000 m</a:t>
            </a:r>
            <a:r>
              <a:rPr lang="en-US" sz="2400" baseline="30000" dirty="0"/>
              <a:t>3</a:t>
            </a:r>
            <a:r>
              <a:rPr lang="en-US" sz="2400" dirty="0"/>
              <a:t>, ~100M CHF + beam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2032" y="5646003"/>
            <a:ext cx="4333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~800,000 m</a:t>
            </a:r>
            <a:r>
              <a:rPr lang="en-US" sz="2400" baseline="30000" dirty="0"/>
              <a:t>3 </a:t>
            </a:r>
            <a:r>
              <a:rPr lang="en-US" sz="2400" dirty="0"/>
              <a:t>~ 1 IKEA, ~$50M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29418" y="2895600"/>
            <a:ext cx="3195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~1000 m</a:t>
            </a:r>
            <a:r>
              <a:rPr lang="en-US" sz="2400" baseline="30000" dirty="0"/>
              <a:t>3 </a:t>
            </a:r>
            <a:r>
              <a:rPr lang="en-US" sz="2400" dirty="0"/>
              <a:t>~ 1 </a:t>
            </a:r>
            <a:r>
              <a:rPr lang="en-US" sz="2400" dirty="0" err="1"/>
              <a:t>mIKEAs</a:t>
            </a:r>
            <a:endParaRPr lang="en-US" sz="2400" baseline="30000" dirty="0"/>
          </a:p>
        </p:txBody>
      </p:sp>
      <p:sp>
        <p:nvSpPr>
          <p:cNvPr id="22" name="TextBox 21"/>
          <p:cNvSpPr txBox="1"/>
          <p:nvPr/>
        </p:nvSpPr>
        <p:spPr>
          <a:xfrm>
            <a:off x="5562600" y="5410200"/>
            <a:ext cx="2629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~1 m</a:t>
            </a:r>
            <a:r>
              <a:rPr lang="en-US" sz="2400" baseline="30000" dirty="0"/>
              <a:t>3</a:t>
            </a:r>
            <a:r>
              <a:rPr lang="en-US" sz="2400" dirty="0"/>
              <a:t> ~ 1 </a:t>
            </a:r>
            <a:r>
              <a:rPr lang="en-US" sz="2400" dirty="0" err="1">
                <a:latin typeface="Symbol" charset="2"/>
                <a:cs typeface="Symbol" charset="2"/>
              </a:rPr>
              <a:t>m</a:t>
            </a:r>
            <a:r>
              <a:rPr lang="en-US" sz="2400" dirty="0" err="1"/>
              <a:t>IKEAs</a:t>
            </a:r>
            <a:endParaRPr lang="en-US" sz="2400" baseline="30000" dirty="0"/>
          </a:p>
        </p:txBody>
      </p:sp>
      <p:sp>
        <p:nvSpPr>
          <p:cNvPr id="4" name="TextBox 3"/>
          <p:cNvSpPr txBox="1"/>
          <p:nvPr/>
        </p:nvSpPr>
        <p:spPr>
          <a:xfrm>
            <a:off x="1724305" y="2590800"/>
            <a:ext cx="17814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Alekhin</a:t>
            </a:r>
            <a:r>
              <a:rPr lang="en-US" sz="1400" dirty="0"/>
              <a:t> et al. (2015)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7800" y="3299822"/>
            <a:ext cx="37242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Gligorov</a:t>
            </a:r>
            <a:r>
              <a:rPr lang="en-US" sz="1400" dirty="0"/>
              <a:t>, </a:t>
            </a:r>
            <a:r>
              <a:rPr lang="en-US" sz="1400" dirty="0" err="1"/>
              <a:t>Knapen</a:t>
            </a:r>
            <a:r>
              <a:rPr lang="en-US" sz="1400" dirty="0"/>
              <a:t>, </a:t>
            </a:r>
            <a:r>
              <a:rPr lang="en-US" sz="1400" dirty="0" err="1"/>
              <a:t>Papucci</a:t>
            </a:r>
            <a:r>
              <a:rPr lang="en-US" sz="1400" dirty="0"/>
              <a:t>, Robinson (2017)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09796" y="6019800"/>
            <a:ext cx="24002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Chou, Curtin, </a:t>
            </a:r>
            <a:r>
              <a:rPr lang="en-US" sz="1400" dirty="0" err="1"/>
              <a:t>Lubatti</a:t>
            </a:r>
            <a:r>
              <a:rPr lang="en-US" sz="1400" dirty="0"/>
              <a:t> (2016)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22358" y="5867400"/>
            <a:ext cx="32882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ym typeface="Wingdings"/>
              </a:rPr>
              <a:t>Feng</a:t>
            </a:r>
            <a:r>
              <a:rPr lang="en-US" sz="1400" dirty="0">
                <a:sym typeface="Wingdings"/>
              </a:rPr>
              <a:t>, </a:t>
            </a:r>
            <a:r>
              <a:rPr lang="en-US" sz="1400" dirty="0" err="1">
                <a:sym typeface="Wingdings"/>
              </a:rPr>
              <a:t>Galon</a:t>
            </a:r>
            <a:r>
              <a:rPr lang="en-US" sz="1400" dirty="0">
                <a:sym typeface="Wingdings"/>
              </a:rPr>
              <a:t>, Kling, </a:t>
            </a:r>
            <a:r>
              <a:rPr lang="en-US" sz="1400" dirty="0" err="1">
                <a:sym typeface="Wingdings"/>
              </a:rPr>
              <a:t>Trojanowski</a:t>
            </a:r>
            <a:r>
              <a:rPr lang="en-US" sz="1400" dirty="0">
                <a:sym typeface="Wingdings"/>
              </a:rPr>
              <a:t> (2017)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3595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RECENT PROGRESS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</p:spPr>
        <p:txBody>
          <a:bodyPr/>
          <a:lstStyle/>
          <a:p>
            <a:r>
              <a:rPr lang="en-US" dirty="0"/>
              <a:t>Theory: see also studies of flavor-specific scalar mediators (</a:t>
            </a:r>
            <a:r>
              <a:rPr lang="en-US" dirty="0" err="1"/>
              <a:t>Batell</a:t>
            </a:r>
            <a:r>
              <a:rPr lang="en-US" dirty="0"/>
              <a:t>, Freitas, Ismail, </a:t>
            </a:r>
            <a:r>
              <a:rPr lang="en-US" dirty="0" err="1"/>
              <a:t>McKeen</a:t>
            </a:r>
            <a:r>
              <a:rPr lang="en-US" dirty="0"/>
              <a:t>, 1712.10022), HNLs (heavy neutral leptons, sterile neutrinos) (Kling, </a:t>
            </a:r>
            <a:r>
              <a:rPr lang="en-US" dirty="0" err="1"/>
              <a:t>Trojanowski</a:t>
            </a:r>
            <a:r>
              <a:rPr lang="en-US" dirty="0"/>
              <a:t>, 1801.08947; </a:t>
            </a:r>
            <a:r>
              <a:rPr lang="en-US" dirty="0" err="1"/>
              <a:t>Helo</a:t>
            </a:r>
            <a:r>
              <a:rPr lang="en-US" dirty="0"/>
              <a:t>, Hirsch, Wang, 1803.02212), other gauge bosons (Bauer, </a:t>
            </a:r>
            <a:r>
              <a:rPr lang="en-US" dirty="0" err="1"/>
              <a:t>Foldenauer</a:t>
            </a:r>
            <a:r>
              <a:rPr lang="en-US" dirty="0"/>
              <a:t>, </a:t>
            </a:r>
            <a:r>
              <a:rPr lang="en-US" dirty="0" err="1"/>
              <a:t>Jaeckel</a:t>
            </a:r>
            <a:r>
              <a:rPr lang="en-US" dirty="0"/>
              <a:t>, 1803.05466), ALPs (</a:t>
            </a:r>
            <a:r>
              <a:rPr lang="en-US" dirty="0" err="1"/>
              <a:t>axion</a:t>
            </a:r>
            <a:r>
              <a:rPr lang="en-US" dirty="0"/>
              <a:t>-like particles) and other models in progress</a:t>
            </a:r>
          </a:p>
          <a:p>
            <a:endParaRPr lang="en-US" dirty="0">
              <a:latin typeface="Arial" charset="0"/>
              <a:cs typeface="Symbol" charset="2"/>
            </a:endParaRPr>
          </a:p>
          <a:p>
            <a:r>
              <a:rPr lang="en-US" dirty="0">
                <a:latin typeface="Arial" charset="0"/>
                <a:cs typeface="Symbol" charset="2"/>
              </a:rPr>
              <a:t>Experiment: FASER, MATHUSLA, CODEX-b, </a:t>
            </a:r>
            <a:r>
              <a:rPr lang="en-US" dirty="0" err="1">
                <a:latin typeface="Arial" charset="0"/>
                <a:cs typeface="Symbol" charset="2"/>
              </a:rPr>
              <a:t>MilliQan</a:t>
            </a:r>
            <a:r>
              <a:rPr lang="en-US" dirty="0">
                <a:latin typeface="Arial" charset="0"/>
                <a:cs typeface="Symbol" charset="2"/>
              </a:rPr>
              <a:t> have joined the CERN Physics Beyond Collider study. A few examples of recent progress follow.  Thanks to Aki </a:t>
            </a:r>
            <a:r>
              <a:rPr lang="en-US" dirty="0" err="1">
                <a:latin typeface="Arial" charset="0"/>
                <a:cs typeface="Symbol" charset="2"/>
              </a:rPr>
              <a:t>Ariga</a:t>
            </a:r>
            <a:r>
              <a:rPr lang="en-US" dirty="0">
                <a:latin typeface="Arial" charset="0"/>
                <a:cs typeface="Symbol" charset="2"/>
              </a:rPr>
              <a:t>, Tomoko </a:t>
            </a:r>
            <a:r>
              <a:rPr lang="en-US" dirty="0" err="1">
                <a:latin typeface="Arial" charset="0"/>
                <a:cs typeface="Symbol" charset="2"/>
              </a:rPr>
              <a:t>Ariga</a:t>
            </a:r>
            <a:r>
              <a:rPr lang="en-US" dirty="0">
                <a:latin typeface="Arial" charset="0"/>
                <a:cs typeface="Symbol" charset="2"/>
              </a:rPr>
              <a:t>, Jamie Boyd, Dave Casper, Francesco </a:t>
            </a:r>
            <a:r>
              <a:rPr lang="en-US" dirty="0" err="1">
                <a:latin typeface="Arial" charset="0"/>
                <a:cs typeface="Symbol" charset="2"/>
              </a:rPr>
              <a:t>Cerrutti</a:t>
            </a:r>
            <a:r>
              <a:rPr lang="en-US" dirty="0">
                <a:latin typeface="Arial" charset="0"/>
                <a:cs typeface="Symbol" charset="2"/>
              </a:rPr>
              <a:t> and FLUKA team, Paolo </a:t>
            </a:r>
            <a:r>
              <a:rPr lang="en-US" dirty="0" err="1">
                <a:latin typeface="Arial" charset="0"/>
                <a:cs typeface="Symbol" charset="2"/>
              </a:rPr>
              <a:t>Fessia</a:t>
            </a:r>
            <a:r>
              <a:rPr lang="en-US" dirty="0">
                <a:latin typeface="Arial" charset="0"/>
                <a:cs typeface="Symbol" charset="2"/>
              </a:rPr>
              <a:t>, Shih-</a:t>
            </a:r>
            <a:r>
              <a:rPr lang="en-US" dirty="0" err="1">
                <a:latin typeface="Arial" charset="0"/>
                <a:cs typeface="Symbol" charset="2"/>
              </a:rPr>
              <a:t>Chieh</a:t>
            </a:r>
            <a:r>
              <a:rPr lang="en-US" dirty="0">
                <a:latin typeface="Arial" charset="0"/>
                <a:cs typeface="Symbol" charset="2"/>
              </a:rPr>
              <a:t> Hsu, Mike Lamont, Hide </a:t>
            </a:r>
            <a:r>
              <a:rPr lang="en-US" dirty="0" err="1">
                <a:latin typeface="Arial" charset="0"/>
                <a:cs typeface="Symbol" charset="2"/>
              </a:rPr>
              <a:t>Otono</a:t>
            </a:r>
            <a:r>
              <a:rPr lang="en-US" dirty="0">
                <a:latin typeface="Arial" charset="0"/>
                <a:cs typeface="Symbol" charset="2"/>
              </a:rPr>
              <a:t>, Brian Petersen, Osamu Sato, …</a:t>
            </a:r>
            <a:endParaRPr lang="en-US" sz="1200" dirty="0">
              <a:latin typeface="Arial" charset="0"/>
            </a:endParaRPr>
          </a:p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07585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FASER: LOCATION</a:t>
            </a:r>
          </a:p>
        </p:txBody>
      </p:sp>
      <p:cxnSp>
        <p:nvCxnSpPr>
          <p:cNvPr id="4" name="Straight Arrow Connector 3"/>
          <p:cNvCxnSpPr>
            <a:stCxn id="5" idx="2"/>
          </p:cNvCxnSpPr>
          <p:nvPr/>
        </p:nvCxnSpPr>
        <p:spPr>
          <a:xfrm flipH="1">
            <a:off x="3048000" y="3924987"/>
            <a:ext cx="1467060" cy="1976735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114800" y="3463322"/>
            <a:ext cx="800520" cy="461665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TI18</a:t>
            </a:r>
          </a:p>
        </p:txBody>
      </p:sp>
      <p:pic>
        <p:nvPicPr>
          <p:cNvPr id="9" name="Picture 8" descr="LHCLayou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2" t="67833" r="41997" b="736"/>
          <a:stretch/>
        </p:blipFill>
        <p:spPr>
          <a:xfrm>
            <a:off x="194272" y="1447800"/>
            <a:ext cx="8763000" cy="4953000"/>
          </a:xfrm>
          <a:prstGeom prst="rect">
            <a:avLst/>
          </a:prstGeom>
        </p:spPr>
      </p:pic>
      <p:cxnSp>
        <p:nvCxnSpPr>
          <p:cNvPr id="7" name="Straight Arrow Connector 6"/>
          <p:cNvCxnSpPr>
            <a:stCxn id="8" idx="0"/>
          </p:cNvCxnSpPr>
          <p:nvPr/>
        </p:nvCxnSpPr>
        <p:spPr>
          <a:xfrm flipV="1">
            <a:off x="2654198" y="4530123"/>
            <a:ext cx="393802" cy="90993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57400" y="5440057"/>
            <a:ext cx="1193596" cy="461665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FASER</a:t>
            </a:r>
          </a:p>
        </p:txBody>
      </p:sp>
    </p:spTree>
    <p:extLst>
      <p:ext uri="{BB962C8B-B14F-4D97-AF65-F5344CB8AC3E}">
        <p14:creationId xmlns:p14="http://schemas.microsoft.com/office/powerpoint/2010/main" val="3695134468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FASER: LOCATION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3E3F70-3DA8-1442-B4BA-81B2B46FC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990600"/>
            <a:ext cx="7924800" cy="528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81224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FASER: LOCATION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F151F2-6E76-D747-B255-1BA9CFCBC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4400"/>
            <a:ext cx="8229600" cy="548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8516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FASER: LOCATION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EBAA0F-F530-3F41-AE07-2DD3AC14E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78" y="1161908"/>
            <a:ext cx="8435622" cy="50864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64B90C-AB7C-DC40-AE7C-30A5E05F732C}"/>
              </a:ext>
            </a:extLst>
          </p:cNvPr>
          <p:cNvSpPr txBox="1"/>
          <p:nvPr/>
        </p:nvSpPr>
        <p:spPr>
          <a:xfrm>
            <a:off x="534317" y="1524000"/>
            <a:ext cx="8021748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~</a:t>
            </a:r>
            <a:r>
              <a:rPr lang="en-US" sz="2400" dirty="0" err="1"/>
              <a:t>TeV</a:t>
            </a:r>
            <a:r>
              <a:rPr lang="en-US" sz="2400" dirty="0"/>
              <a:t> </a:t>
            </a:r>
            <a:r>
              <a:rPr lang="en-US" sz="2400" dirty="0" err="1"/>
              <a:t>e+e</a:t>
            </a:r>
            <a:r>
              <a:rPr lang="en-US" sz="2400" dirty="0"/>
              <a:t>- pairs from LLP decays may be</a:t>
            </a:r>
          </a:p>
          <a:p>
            <a:pPr algn="ctr"/>
            <a:r>
              <a:rPr lang="en-US" sz="2400" dirty="0"/>
              <a:t>streaking across the floor of this tunnel every few minutes</a:t>
            </a:r>
          </a:p>
        </p:txBody>
      </p:sp>
    </p:spTree>
    <p:extLst>
      <p:ext uri="{BB962C8B-B14F-4D97-AF65-F5344CB8AC3E}">
        <p14:creationId xmlns:p14="http://schemas.microsoft.com/office/powerpoint/2010/main" val="1720308086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DETECTOR DESIGN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512498-A544-474E-8038-C017D0111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838200"/>
            <a:ext cx="86106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GENAT study underway. Current design has an initial veto layer, followed by 3 tracking layers and EM calorimeter, with some of the volume in a 0.35 T permanent dipole magnet.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9FDA08-DFC3-4F44-A18D-31C6D7DC9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209800"/>
            <a:ext cx="8077200" cy="71873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E9D23BB-5356-6848-A445-297FE36DA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86" y="3035892"/>
            <a:ext cx="7817427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2982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04775"/>
            <a:ext cx="91440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BACKGROUND SIMULATION AND MEASUREMENT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7EF576-E0E6-FA43-A35C-03A0A41359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71" t="4956" r="5712" b="2716"/>
          <a:stretch/>
        </p:blipFill>
        <p:spPr>
          <a:xfrm>
            <a:off x="2791748" y="2819400"/>
            <a:ext cx="4330195" cy="32357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3A99AA2-16FD-4D4A-B480-FDB285924F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838200"/>
            <a:ext cx="86868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Initial FLUKA study shows very low backgrounds at FASER location. Details expected soon.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12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Plan to put </a:t>
            </a:r>
            <a:r>
              <a:rPr lang="en-US" sz="2400" dirty="0" err="1"/>
              <a:t>RadMon</a:t>
            </a:r>
            <a:r>
              <a:rPr lang="en-US" sz="2400" dirty="0"/>
              <a:t> and emulsion detector in TS1 (June 15) to validate FLUKA simulation, understand radiation levels for electronics, etc.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5E00D0-87C2-264D-B097-75ADD8423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898" y="4190999"/>
            <a:ext cx="2781702" cy="20496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F21811-1ED5-0048-8609-4D75A5ABA7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4419600"/>
            <a:ext cx="4728245" cy="211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17264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733425"/>
          </a:xfrm>
        </p:spPr>
        <p:txBody>
          <a:bodyPr/>
          <a:lstStyle/>
          <a:p>
            <a:pPr eaLnBrk="1" hangingPunct="1"/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7696200" cy="5181600"/>
          </a:xfrm>
        </p:spPr>
        <p:txBody>
          <a:bodyPr/>
          <a:lstStyle/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  <a:p>
            <a:pPr marL="0" indent="0" algn="ctr" eaLnBrk="1" hangingPunct="1">
              <a:buNone/>
            </a:pPr>
            <a:r>
              <a:rPr lang="en-US" sz="4400" dirty="0">
                <a:latin typeface="Arial" charset="0"/>
              </a:rPr>
              <a:t>MOTIVATIONS</a:t>
            </a:r>
          </a:p>
        </p:txBody>
      </p:sp>
    </p:spTree>
    <p:extLst>
      <p:ext uri="{BB962C8B-B14F-4D97-AF65-F5344CB8AC3E}">
        <p14:creationId xmlns:p14="http://schemas.microsoft.com/office/powerpoint/2010/main" val="3280386264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152400" y="1143000"/>
            <a:ext cx="86106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The LHC has seen no new physics.  Adding supplementary detectors is a good idea, and there are many proposals targeting the lifetime frontier.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All have significant discover prospects for “dark” particles: dark photons, dark Higgs bosons, HNLs, ALPs, …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Timeline for FASER: install FASER 1 (20 cm x 20 cm) in LS2 (2019-20) for Run 3 (150-300 fb</a:t>
            </a:r>
            <a:r>
              <a:rPr lang="en-US" sz="2400" baseline="30000" dirty="0"/>
              <a:t>-1</a:t>
            </a:r>
            <a:r>
              <a:rPr lang="en-US" sz="2400" dirty="0"/>
              <a:t>), install FASER 2 (1m x 1m) in LS3 (2023-25) for HL-LHC (3 ab</a:t>
            </a:r>
            <a:r>
              <a:rPr lang="en-US" sz="2400" baseline="30000" dirty="0"/>
              <a:t>-1</a:t>
            </a:r>
            <a:r>
              <a:rPr lang="en-US" sz="2400" dirty="0"/>
              <a:t>).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algn="ctr">
              <a:spcBef>
                <a:spcPct val="20000"/>
              </a:spcBef>
            </a:pPr>
            <a:r>
              <a:rPr lang="en-US" sz="2400" dirty="0"/>
              <a:t>https://</a:t>
            </a:r>
            <a:r>
              <a:rPr lang="en-US" sz="2400" dirty="0" err="1"/>
              <a:t>twiki.cern.ch</a:t>
            </a:r>
            <a:r>
              <a:rPr lang="en-US" sz="2400" dirty="0"/>
              <a:t>/</a:t>
            </a:r>
            <a:r>
              <a:rPr lang="en-US" sz="2400" dirty="0" err="1"/>
              <a:t>twiki</a:t>
            </a:r>
            <a:r>
              <a:rPr lang="en-US" sz="2400" dirty="0"/>
              <a:t>/bin/</a:t>
            </a:r>
            <a:r>
              <a:rPr lang="en-US" sz="2400" dirty="0" err="1"/>
              <a:t>viewauth</a:t>
            </a:r>
            <a:r>
              <a:rPr lang="en-US" sz="2400" dirty="0"/>
              <a:t>/FASER/</a:t>
            </a:r>
            <a:r>
              <a:rPr lang="en-US" sz="2400" dirty="0" err="1"/>
              <a:t>WebHome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 dirty="0"/>
          </a:p>
        </p:txBody>
      </p:sp>
      <p:sp>
        <p:nvSpPr>
          <p:cNvPr id="28676" name="Title 7"/>
          <p:cNvSpPr>
            <a:spLocks noGrp="1"/>
          </p:cNvSpPr>
          <p:nvPr>
            <p:ph type="title"/>
          </p:nvPr>
        </p:nvSpPr>
        <p:spPr>
          <a:xfrm>
            <a:off x="0" y="244475"/>
            <a:ext cx="9144000" cy="441325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SUMMARY AND OUTLOOK</a:t>
            </a:r>
          </a:p>
        </p:txBody>
      </p:sp>
    </p:spTree>
    <p:extLst>
      <p:ext uri="{BB962C8B-B14F-4D97-AF65-F5344CB8AC3E}">
        <p14:creationId xmlns:p14="http://schemas.microsoft.com/office/powerpoint/2010/main" val="262833924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362200" y="1692265"/>
            <a:ext cx="4953000" cy="4249488"/>
          </a:xfrm>
          <a:prstGeom prst="rect">
            <a:avLst/>
          </a:prstGeom>
          <a:gradFill flip="none" rotWithShape="1">
            <a:gsLst>
              <a:gs pos="29000">
                <a:schemeClr val="tx1"/>
              </a:gs>
              <a:gs pos="74000">
                <a:schemeClr val="bg1">
                  <a:lumMod val="95000"/>
                </a:schemeClr>
              </a:gs>
            </a:gsLst>
            <a:lin ang="135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228985"/>
            <a:ext cx="9144000" cy="441325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PARTICLE PHYSICS: THE LAMPPOST LANDSCAPE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91000" y="6320135"/>
            <a:ext cx="919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Mass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155801" y="3676586"/>
            <a:ext cx="2648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Coupling Strength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62200" y="1367135"/>
            <a:ext cx="5257800" cy="4572000"/>
            <a:chOff x="2057400" y="2286000"/>
            <a:chExt cx="5257800" cy="3581400"/>
          </a:xfrm>
        </p:grpSpPr>
        <p:cxnSp>
          <p:nvCxnSpPr>
            <p:cNvPr id="3" name="Straight Arrow Connector 2"/>
            <p:cNvCxnSpPr/>
            <p:nvPr/>
          </p:nvCxnSpPr>
          <p:spPr>
            <a:xfrm>
              <a:off x="2057400" y="5867400"/>
              <a:ext cx="5257800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2057400" y="2286000"/>
              <a:ext cx="0" cy="358140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2649410" y="2129135"/>
            <a:ext cx="13392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Already</a:t>
            </a:r>
          </a:p>
          <a:p>
            <a:pPr algn="ctr"/>
            <a:r>
              <a:rPr lang="en-US" dirty="0"/>
              <a:t>Discovered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36625" y="4336078"/>
            <a:ext cx="2079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Weakly Interacting</a:t>
            </a:r>
          </a:p>
          <a:p>
            <a:pPr algn="ctr"/>
            <a:r>
              <a:rPr lang="en-US" dirty="0"/>
              <a:t>Light Particles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13585" y="2281535"/>
            <a:ext cx="217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Strongly Interacting</a:t>
            </a:r>
          </a:p>
          <a:p>
            <a:pPr algn="ctr"/>
            <a:r>
              <a:rPr lang="en-US" dirty="0"/>
              <a:t>Heavy Particles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29683" y="4982409"/>
            <a:ext cx="15446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Impossible to 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Discover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784323" y="1981200"/>
            <a:ext cx="4769253" cy="4343996"/>
            <a:chOff x="1631547" y="1810492"/>
            <a:chExt cx="4769253" cy="4343996"/>
          </a:xfrm>
        </p:grpSpPr>
        <p:sp>
          <p:nvSpPr>
            <p:cNvPr id="23" name="TextBox 22"/>
            <p:cNvSpPr txBox="1"/>
            <p:nvPr/>
          </p:nvSpPr>
          <p:spPr>
            <a:xfrm>
              <a:off x="5818376" y="5785156"/>
              <a:ext cx="582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TeV</a:t>
              </a:r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95720" y="5785156"/>
              <a:ext cx="6592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MeV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163416" y="5785156"/>
              <a:ext cx="646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GeV</a:t>
              </a:r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764151" y="181049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631547" y="3486892"/>
              <a:ext cx="5782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</a:t>
              </a:r>
              <a:r>
                <a:rPr lang="en-US" baseline="30000" dirty="0"/>
                <a:t>-3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31547" y="5219939"/>
              <a:ext cx="5782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</a:t>
              </a:r>
              <a:r>
                <a:rPr lang="en-US" baseline="30000" dirty="0"/>
                <a:t>-6</a:t>
              </a:r>
            </a:p>
          </p:txBody>
        </p:sp>
      </p:grpSp>
      <p:pic>
        <p:nvPicPr>
          <p:cNvPr id="6" name="Picture 5" descr="spotlight-147742_960_720-375x19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762000"/>
            <a:ext cx="54102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98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COSMOLOGY: DARK SECTORS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643937" cy="55626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In recent years, dark matter </a:t>
            </a:r>
            <a:r>
              <a:rPr lang="en-US" dirty="0">
                <a:latin typeface="Arial" charset="0"/>
                <a:sym typeface="Wingdings" pitchFamily="2" charset="2"/>
              </a:rPr>
              <a:t> dark sectors.  </a:t>
            </a:r>
            <a:r>
              <a:rPr lang="en-US" dirty="0">
                <a:latin typeface="Arial" charset="0"/>
              </a:rPr>
              <a:t>What are the “most likely” non-gravitational interactions? 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Suppose the dark sector has U(1) electromagnetism. There are infinitely many possible SM-dark sector interactions, but only one is induced by arbitrarily heavy mediators:</a:t>
            </a: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It is “most likely” because it is non-decoupling.  Cf.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It is also naturally small, since it is induced by a loop.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0CE187-FCCE-C14F-B293-E79C2B768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138487"/>
            <a:ext cx="1728787" cy="112871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dirty="0"/>
              <a:t>SM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2ED522-A471-1B41-B7A9-0DB03A918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3138487"/>
            <a:ext cx="1728787" cy="112871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dirty="0"/>
              <a:t>Dark</a:t>
            </a:r>
          </a:p>
          <a:p>
            <a:pPr algn="ctr"/>
            <a:r>
              <a:rPr lang="en-US" sz="3200" dirty="0"/>
              <a:t>U(1)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8285BE-0083-6F4D-B7AE-BE5C8E75BF35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2719387" y="3702844"/>
            <a:ext cx="3605213" cy="0"/>
          </a:xfrm>
          <a:prstGeom prst="line">
            <a:avLst/>
          </a:prstGeom>
          <a:ln w="38100" cmpd="sng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1217516-39B6-E046-8519-678BF6B92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643" y="4119244"/>
            <a:ext cx="1905000" cy="9925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3B1318-8BCC-D746-86E0-EB1AB179D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3392487"/>
            <a:ext cx="1765300" cy="660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8ED48AA-1842-384D-A050-10B38A8B8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650" y="4997450"/>
            <a:ext cx="1276350" cy="5651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5462C5-ACA2-1C48-B7BB-914073AB9FF2}"/>
              </a:ext>
            </a:extLst>
          </p:cNvPr>
          <p:cNvSpPr txBox="1"/>
          <p:nvPr/>
        </p:nvSpPr>
        <p:spPr>
          <a:xfrm>
            <a:off x="4285855" y="427029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3809C6-269A-1C4F-8C5D-A1EEED5EEF3A}"/>
              </a:ext>
            </a:extLst>
          </p:cNvPr>
          <p:cNvSpPr txBox="1"/>
          <p:nvPr/>
        </p:nvSpPr>
        <p:spPr>
          <a:xfrm>
            <a:off x="4376978" y="6248400"/>
            <a:ext cx="45384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Okun (1982), </a:t>
            </a:r>
            <a:r>
              <a:rPr lang="en-US" sz="1400" dirty="0" err="1"/>
              <a:t>Galison</a:t>
            </a:r>
            <a:r>
              <a:rPr lang="en-US" sz="1400" dirty="0"/>
              <a:t>, Manohar (1984), </a:t>
            </a:r>
            <a:r>
              <a:rPr lang="en-US" sz="1400" dirty="0" err="1"/>
              <a:t>Holdom</a:t>
            </a:r>
            <a:r>
              <a:rPr lang="en-US" sz="1400" dirty="0"/>
              <a:t> (1986)</a:t>
            </a:r>
          </a:p>
        </p:txBody>
      </p:sp>
    </p:spTree>
    <p:extLst>
      <p:ext uri="{BB962C8B-B14F-4D97-AF65-F5344CB8AC3E}">
        <p14:creationId xmlns:p14="http://schemas.microsoft.com/office/powerpoint/2010/main" val="290578000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04775"/>
            <a:ext cx="91440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DARK PHOTON, DARK HIGGS, STERILE NUS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763000" cy="5562600"/>
          </a:xfrm>
        </p:spPr>
        <p:txBody>
          <a:bodyPr/>
          <a:lstStyle/>
          <a:p>
            <a:pPr eaLnBrk="1" hangingPunct="1"/>
            <a:r>
              <a:rPr lang="en-US" sz="2000" dirty="0">
                <a:latin typeface="Arial" charset="0"/>
              </a:rPr>
              <a:t>This provides an organizing principle that motivates specific examples of new, weakly interacting light particles.  There are just a few options:</a:t>
            </a: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r>
              <a:rPr lang="en-US" sz="2000" dirty="0">
                <a:solidFill>
                  <a:srgbClr val="FF0000"/>
                </a:solidFill>
                <a:latin typeface="Arial" charset="0"/>
              </a:rPr>
              <a:t>Spin 1</a:t>
            </a:r>
          </a:p>
          <a:p>
            <a:pPr eaLnBrk="1" hangingPunct="1"/>
            <a:endParaRPr lang="en-US" sz="2000" dirty="0">
              <a:latin typeface="Arial" charset="0"/>
              <a:sym typeface="Wingdings" pitchFamily="2" charset="2"/>
            </a:endParaRPr>
          </a:p>
          <a:p>
            <a:pPr marL="0" indent="0" eaLnBrk="1" hangingPunct="1">
              <a:buNone/>
            </a:pPr>
            <a:r>
              <a:rPr lang="en-US" sz="2000" dirty="0">
                <a:latin typeface="Arial" charset="0"/>
                <a:sym typeface="Wingdings" pitchFamily="2" charset="2"/>
              </a:rPr>
              <a:t> </a:t>
            </a:r>
            <a:r>
              <a:rPr lang="en-US" sz="2000" dirty="0">
                <a:solidFill>
                  <a:srgbClr val="FF0000"/>
                </a:solidFill>
                <a:latin typeface="Arial" charset="0"/>
                <a:sym typeface="Wingdings" pitchFamily="2" charset="2"/>
              </a:rPr>
              <a:t>dark photon</a:t>
            </a:r>
            <a:r>
              <a:rPr lang="en-US" sz="2000" dirty="0">
                <a:latin typeface="Arial" charset="0"/>
                <a:sym typeface="Wingdings" pitchFamily="2" charset="2"/>
              </a:rPr>
              <a:t>, couples to SM fermions with suppressed couplings proportional to charge: </a:t>
            </a:r>
            <a:r>
              <a:rPr lang="en-US" sz="2000" dirty="0" err="1">
                <a:latin typeface="Symbol" pitchFamily="2" charset="2"/>
                <a:sym typeface="Wingdings" pitchFamily="2" charset="2"/>
              </a:rPr>
              <a:t>e</a:t>
            </a:r>
            <a:r>
              <a:rPr lang="en-US" sz="2000" dirty="0" err="1">
                <a:latin typeface="Arial" charset="0"/>
                <a:sym typeface="Wingdings" pitchFamily="2" charset="2"/>
              </a:rPr>
              <a:t>q</a:t>
            </a:r>
            <a:r>
              <a:rPr lang="en-US" sz="2000" baseline="-25000" dirty="0" err="1">
                <a:latin typeface="Arial" charset="0"/>
                <a:sym typeface="Wingdings" pitchFamily="2" charset="2"/>
              </a:rPr>
              <a:t>f</a:t>
            </a:r>
            <a:r>
              <a:rPr lang="en-US" sz="2000" dirty="0">
                <a:latin typeface="Arial" charset="0"/>
                <a:sym typeface="Wingdings" pitchFamily="2" charset="2"/>
              </a:rPr>
              <a:t>.</a:t>
            </a:r>
          </a:p>
          <a:p>
            <a:pPr marL="0" indent="0" eaLnBrk="1" hangingPunct="1">
              <a:buNone/>
            </a:pPr>
            <a:endParaRPr lang="en-US" sz="2000" dirty="0">
              <a:latin typeface="Arial" charset="0"/>
            </a:endParaRPr>
          </a:p>
          <a:p>
            <a:pPr eaLnBrk="1" hangingPunct="1"/>
            <a:r>
              <a:rPr lang="en-US" sz="2000" dirty="0">
                <a:solidFill>
                  <a:srgbClr val="FF0000"/>
                </a:solidFill>
                <a:latin typeface="Arial" charset="0"/>
              </a:rPr>
              <a:t>Spin 0</a:t>
            </a:r>
          </a:p>
          <a:p>
            <a:pPr eaLnBrk="1" hangingPunct="1"/>
            <a:endParaRPr lang="en-US" sz="2000" dirty="0">
              <a:latin typeface="Arial" charset="0"/>
              <a:sym typeface="Wingdings" pitchFamily="2" charset="2"/>
            </a:endParaRPr>
          </a:p>
          <a:p>
            <a:pPr marL="0" indent="0" eaLnBrk="1" hangingPunct="1">
              <a:buNone/>
            </a:pPr>
            <a:r>
              <a:rPr lang="en-US" sz="2000" dirty="0">
                <a:latin typeface="Arial" charset="0"/>
                <a:sym typeface="Wingdings" pitchFamily="2" charset="2"/>
              </a:rPr>
              <a:t> </a:t>
            </a:r>
            <a:r>
              <a:rPr lang="en-US" sz="2000" dirty="0">
                <a:solidFill>
                  <a:srgbClr val="FF0000"/>
                </a:solidFill>
                <a:latin typeface="Arial" charset="0"/>
                <a:sym typeface="Wingdings" pitchFamily="2" charset="2"/>
              </a:rPr>
              <a:t>dark Higgs boson</a:t>
            </a:r>
            <a:r>
              <a:rPr lang="en-US" sz="2000" dirty="0">
                <a:latin typeface="Arial" charset="0"/>
                <a:sym typeface="Wingdings" pitchFamily="2" charset="2"/>
              </a:rPr>
              <a:t>, couples to SM fermions with suppressed coupling proportional to mass: sin </a:t>
            </a:r>
            <a:r>
              <a:rPr lang="en-US" sz="2000" dirty="0">
                <a:latin typeface="Symbol" pitchFamily="2" charset="2"/>
                <a:sym typeface="Wingdings" pitchFamily="2" charset="2"/>
              </a:rPr>
              <a:t>q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m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f</a:t>
            </a:r>
            <a:r>
              <a:rPr lang="en-US" sz="2000" dirty="0">
                <a:latin typeface="Symbol" pitchFamily="2" charset="2"/>
                <a:sym typeface="Wingdings" pitchFamily="2" charset="2"/>
              </a:rPr>
              <a:t>.</a:t>
            </a:r>
            <a:endParaRPr lang="en-US" sz="2000" dirty="0">
              <a:latin typeface="Arial" charset="0"/>
              <a:sym typeface="Wingdings" pitchFamily="2" charset="2"/>
            </a:endParaRPr>
          </a:p>
          <a:p>
            <a:pPr algn="ctr" eaLnBrk="1" hangingPunct="1">
              <a:buFont typeface="Wingdings" pitchFamily="2" charset="2"/>
              <a:buChar char="à"/>
            </a:pPr>
            <a:endParaRPr lang="en-US" sz="2000" dirty="0">
              <a:latin typeface="Arial" charset="0"/>
              <a:sym typeface="Wingdings" pitchFamily="2" charset="2"/>
            </a:endParaRPr>
          </a:p>
          <a:p>
            <a:pPr eaLnBrk="1" hangingPunct="1"/>
            <a:r>
              <a:rPr lang="en-US" sz="2000" dirty="0">
                <a:solidFill>
                  <a:srgbClr val="FF0000"/>
                </a:solidFill>
                <a:latin typeface="Arial" charset="0"/>
              </a:rPr>
              <a:t>Spin 1/2</a:t>
            </a: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marL="0" indent="0" eaLnBrk="1" hangingPunct="1">
              <a:buNone/>
            </a:pPr>
            <a:r>
              <a:rPr lang="en-US" sz="2000" dirty="0">
                <a:latin typeface="Arial" charset="0"/>
                <a:sym typeface="Wingdings" pitchFamily="2" charset="2"/>
              </a:rPr>
              <a:t> </a:t>
            </a:r>
            <a:r>
              <a:rPr lang="en-US" sz="2000" dirty="0">
                <a:solidFill>
                  <a:srgbClr val="FF0000"/>
                </a:solidFill>
                <a:latin typeface="Arial" charset="0"/>
                <a:sym typeface="Wingdings" pitchFamily="2" charset="2"/>
              </a:rPr>
              <a:t>sterile neutrino</a:t>
            </a:r>
            <a:r>
              <a:rPr lang="en-US" sz="2000" dirty="0">
                <a:latin typeface="Arial" charset="0"/>
                <a:sym typeface="Wingdings" pitchFamily="2" charset="2"/>
              </a:rPr>
              <a:t>, mixes with SM neutrinos with suppressed mixing sin </a:t>
            </a:r>
            <a:r>
              <a:rPr lang="en-US" sz="2000" dirty="0">
                <a:latin typeface="Symbol" pitchFamily="2" charset="2"/>
                <a:sym typeface="Wingdings" pitchFamily="2" charset="2"/>
              </a:rPr>
              <a:t>q</a:t>
            </a:r>
            <a:r>
              <a:rPr lang="en-US" sz="2000" dirty="0">
                <a:latin typeface="Arial" charset="0"/>
                <a:sym typeface="Wingdings" pitchFamily="2" charset="2"/>
              </a:rPr>
              <a:t>.</a:t>
            </a:r>
            <a:endParaRPr lang="en-US" dirty="0">
              <a:latin typeface="Arial" charset="0"/>
            </a:endParaRPr>
          </a:p>
          <a:p>
            <a:pPr eaLnBrk="1" hangingPunct="1"/>
            <a:endParaRPr lang="en-US" sz="1200" dirty="0">
              <a:latin typeface="Arial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828800" y="1676400"/>
            <a:ext cx="1447800" cy="838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dirty="0"/>
              <a:t>SM</a:t>
            </a: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7162800" y="1676400"/>
            <a:ext cx="1447800" cy="838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/>
              <a:t>Dark</a:t>
            </a:r>
          </a:p>
          <a:p>
            <a:pPr algn="ctr"/>
            <a:r>
              <a:rPr lang="en-US" sz="2400" dirty="0"/>
              <a:t>Force</a:t>
            </a:r>
          </a:p>
        </p:txBody>
      </p:sp>
      <p:cxnSp>
        <p:nvCxnSpPr>
          <p:cNvPr id="6" name="Straight Connector 5"/>
          <p:cNvCxnSpPr>
            <a:stCxn id="5124" idx="3"/>
            <a:endCxn id="5125" idx="1"/>
          </p:cNvCxnSpPr>
          <p:nvPr/>
        </p:nvCxnSpPr>
        <p:spPr>
          <a:xfrm>
            <a:off x="3276600" y="2095500"/>
            <a:ext cx="3886200" cy="0"/>
          </a:xfrm>
          <a:prstGeom prst="line">
            <a:avLst/>
          </a:prstGeom>
          <a:ln w="38100" cmpd="sng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D0E9BD9C-6665-CC43-B2F6-202148651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659" y="1828799"/>
            <a:ext cx="1478378" cy="553062"/>
          </a:xfrm>
          <a:prstGeom prst="rect">
            <a:avLst/>
          </a:prstGeom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FCDA67FA-6497-2442-9151-A04EAA517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3429000"/>
            <a:ext cx="1447800" cy="838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dirty="0"/>
              <a:t>SM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AC187D7D-7C02-4544-83E4-BEEFC840B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3429000"/>
            <a:ext cx="1447800" cy="838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/>
              <a:t>Dark</a:t>
            </a:r>
          </a:p>
          <a:p>
            <a:pPr algn="ctr"/>
            <a:r>
              <a:rPr lang="en-US" sz="2400" dirty="0"/>
              <a:t>Scalar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FB409FF-6256-9E41-8BFA-7B12C09E8B27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3276600" y="3848100"/>
            <a:ext cx="3886200" cy="0"/>
          </a:xfrm>
          <a:prstGeom prst="line">
            <a:avLst/>
          </a:prstGeom>
          <a:ln w="38100" cmpd="sng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id="{37414C79-49CD-1A4A-B488-1D33939E6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205368"/>
            <a:ext cx="1447800" cy="838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dirty="0"/>
              <a:t>SM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62F233FA-6063-7249-A33F-0A5516FBE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5205368"/>
            <a:ext cx="1447800" cy="838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/>
              <a:t>Dark</a:t>
            </a:r>
          </a:p>
          <a:p>
            <a:pPr algn="ctr"/>
            <a:r>
              <a:rPr lang="en-US" sz="2400" dirty="0"/>
              <a:t>Fermion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B271DF-7C5E-8748-8531-927E4ECD3D20}"/>
              </a:ext>
            </a:extLst>
          </p:cNvPr>
          <p:cNvCxnSpPr>
            <a:stCxn id="13" idx="3"/>
            <a:endCxn id="14" idx="1"/>
          </p:cNvCxnSpPr>
          <p:nvPr/>
        </p:nvCxnSpPr>
        <p:spPr>
          <a:xfrm>
            <a:off x="3276600" y="5624468"/>
            <a:ext cx="3886200" cy="0"/>
          </a:xfrm>
          <a:prstGeom prst="line">
            <a:avLst/>
          </a:prstGeom>
          <a:ln w="38100" cmpd="sng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0F932EE3-EB65-DE43-AAB6-58FC28C4F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50" y="5336196"/>
            <a:ext cx="1384300" cy="558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95164E-A699-334A-AEC8-88BDC3F3C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3948" y="3459728"/>
            <a:ext cx="22098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9675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733425"/>
          </a:xfrm>
        </p:spPr>
        <p:txBody>
          <a:bodyPr/>
          <a:lstStyle/>
          <a:p>
            <a:pPr eaLnBrk="1" hangingPunct="1"/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7696200" cy="5181600"/>
          </a:xfrm>
        </p:spPr>
        <p:txBody>
          <a:bodyPr/>
          <a:lstStyle/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  <a:p>
            <a:pPr marL="0" indent="0" algn="ctr" eaLnBrk="1" hangingPunct="1">
              <a:buNone/>
            </a:pPr>
            <a:r>
              <a:rPr lang="en-US" sz="4400" dirty="0">
                <a:latin typeface="Arial" charset="0"/>
              </a:rPr>
              <a:t>PROPERTIES OF NEW PARTICLES AT THE LIFETIME FRONTIER</a:t>
            </a:r>
          </a:p>
        </p:txBody>
      </p:sp>
    </p:spTree>
    <p:extLst>
      <p:ext uri="{BB962C8B-B14F-4D97-AF65-F5344CB8AC3E}">
        <p14:creationId xmlns:p14="http://schemas.microsoft.com/office/powerpoint/2010/main" val="159709559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BASIC PROPERTIES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720137" cy="55626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How do we find these particles?  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E.g. dark photons with some “typical” parameters: </a:t>
            </a:r>
          </a:p>
          <a:p>
            <a:pPr marL="0" indent="0" algn="ctr" eaLnBrk="1" hangingPunct="1">
              <a:buNone/>
            </a:pPr>
            <a:r>
              <a:rPr lang="en-US" dirty="0">
                <a:latin typeface="Arial" charset="0"/>
              </a:rPr>
              <a:t>m</a:t>
            </a:r>
            <a:r>
              <a:rPr lang="en-US" baseline="-25000" dirty="0">
                <a:latin typeface="Arial" charset="0"/>
              </a:rPr>
              <a:t>A’ </a:t>
            </a:r>
            <a:r>
              <a:rPr lang="en-US" dirty="0">
                <a:latin typeface="Arial" charset="0"/>
              </a:rPr>
              <a:t>= 100 MeV, </a:t>
            </a:r>
            <a:r>
              <a:rPr lang="en-US" dirty="0">
                <a:latin typeface="Symbol" pitchFamily="2" charset="2"/>
              </a:rPr>
              <a:t>e</a:t>
            </a:r>
            <a:r>
              <a:rPr lang="en-US" dirty="0">
                <a:latin typeface="Arial" charset="0"/>
              </a:rPr>
              <a:t> = 10</a:t>
            </a:r>
            <a:r>
              <a:rPr lang="en-US" baseline="30000" dirty="0">
                <a:latin typeface="Arial" charset="0"/>
              </a:rPr>
              <a:t>-5</a:t>
            </a:r>
            <a:r>
              <a:rPr lang="en-US" dirty="0">
                <a:latin typeface="Arial" charset="0"/>
              </a:rPr>
              <a:t>.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Production: for example, pion decay:</a:t>
            </a: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Branching ratio suppressed by </a:t>
            </a:r>
            <a:r>
              <a:rPr lang="en-US" dirty="0">
                <a:latin typeface="Symbol" pitchFamily="2" charset="2"/>
              </a:rPr>
              <a:t>e</a:t>
            </a:r>
            <a:r>
              <a:rPr lang="en-US" baseline="30000" dirty="0">
                <a:latin typeface="Arial" charset="0"/>
              </a:rPr>
              <a:t>2</a:t>
            </a:r>
            <a:r>
              <a:rPr lang="en-US" dirty="0">
                <a:latin typeface="Arial" charset="0"/>
              </a:rPr>
              <a:t> = 10</a:t>
            </a:r>
            <a:r>
              <a:rPr lang="en-US" baseline="30000" dirty="0">
                <a:latin typeface="Arial" charset="0"/>
              </a:rPr>
              <a:t>-10</a:t>
            </a:r>
            <a:r>
              <a:rPr lang="en-US" dirty="0">
                <a:latin typeface="Arial" charset="0"/>
              </a:rPr>
              <a:t>. Need lots of </a:t>
            </a:r>
            <a:r>
              <a:rPr lang="en-US" dirty="0" err="1">
                <a:latin typeface="Arial" charset="0"/>
              </a:rPr>
              <a:t>pions</a:t>
            </a:r>
            <a:r>
              <a:rPr lang="en-US" dirty="0">
                <a:latin typeface="Arial" charset="0"/>
              </a:rPr>
              <a:t>!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C82F165-7B97-E543-8C07-7FCEEEBFA354}"/>
              </a:ext>
            </a:extLst>
          </p:cNvPr>
          <p:cNvGrpSpPr/>
          <p:nvPr/>
        </p:nvGrpSpPr>
        <p:grpSpPr>
          <a:xfrm>
            <a:off x="2590800" y="3014453"/>
            <a:ext cx="3205744" cy="2852947"/>
            <a:chOff x="2590800" y="2921287"/>
            <a:chExt cx="3205744" cy="285294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D2C8ACD-24F9-0D48-898E-D1F27CEA5477}"/>
                </a:ext>
              </a:extLst>
            </p:cNvPr>
            <p:cNvGrpSpPr/>
            <p:nvPr/>
          </p:nvGrpSpPr>
          <p:grpSpPr>
            <a:xfrm>
              <a:off x="2590800" y="2921287"/>
              <a:ext cx="3205744" cy="2852947"/>
              <a:chOff x="2876550" y="2438400"/>
              <a:chExt cx="3205744" cy="2852947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999F023C-11B3-3345-97EC-D930D38AA0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876550" y="2590800"/>
                <a:ext cx="3067050" cy="2700547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EF4B653-E278-0F49-958F-C476A761BE00}"/>
                  </a:ext>
                </a:extLst>
              </p:cNvPr>
              <p:cNvSpPr/>
              <p:nvPr/>
            </p:nvSpPr>
            <p:spPr>
              <a:xfrm>
                <a:off x="2876550" y="4343400"/>
                <a:ext cx="1847850" cy="6858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A168090-9343-0240-BE16-C98981962DA9}"/>
                  </a:ext>
                </a:extLst>
              </p:cNvPr>
              <p:cNvSpPr/>
              <p:nvPr/>
            </p:nvSpPr>
            <p:spPr>
              <a:xfrm>
                <a:off x="5410200" y="3598173"/>
                <a:ext cx="533400" cy="6858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EAFC5F-D732-0C4F-B48E-DC3854BA7197}"/>
                  </a:ext>
                </a:extLst>
              </p:cNvPr>
              <p:cNvSpPr txBox="1"/>
              <p:nvPr/>
            </p:nvSpPr>
            <p:spPr>
              <a:xfrm>
                <a:off x="5562600" y="2438400"/>
                <a:ext cx="519694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A’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046E19-B8D3-0E4E-9BFA-F658343C0589}"/>
                </a:ext>
              </a:extLst>
            </p:cNvPr>
            <p:cNvSpPr txBox="1"/>
            <p:nvPr/>
          </p:nvSpPr>
          <p:spPr>
            <a:xfrm>
              <a:off x="4512468" y="3403312"/>
              <a:ext cx="3642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Symbol" pitchFamily="2" charset="2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987053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BASIC PROPERTIES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1" y="914400"/>
            <a:ext cx="8991599" cy="55626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Decay</a:t>
            </a: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Decay length is long, typically decays after leaving detector. (Note that the interaction length is even longer: ~10</a:t>
            </a:r>
            <a:r>
              <a:rPr lang="en-US" baseline="30000" dirty="0">
                <a:latin typeface="Arial" charset="0"/>
              </a:rPr>
              <a:t>11</a:t>
            </a:r>
            <a:r>
              <a:rPr lang="en-US" dirty="0">
                <a:latin typeface="Arial" charset="0"/>
              </a:rPr>
              <a:t> cm!)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Motivates new analyses, new experiments at the lifetime frontier: LDMX, PADME, </a:t>
            </a:r>
            <a:r>
              <a:rPr lang="en-US" dirty="0">
                <a:latin typeface="Arial" charset="0"/>
                <a:sym typeface="Wingdings"/>
              </a:rPr>
              <a:t>NA62, </a:t>
            </a:r>
            <a:r>
              <a:rPr lang="en-US" dirty="0" err="1">
                <a:latin typeface="Arial" charset="0"/>
                <a:sym typeface="Wingdings"/>
              </a:rPr>
              <a:t>LHCb</a:t>
            </a:r>
            <a:r>
              <a:rPr lang="en-US" dirty="0">
                <a:latin typeface="Arial" charset="0"/>
                <a:sym typeface="Wingdings"/>
              </a:rPr>
              <a:t>, Belle-II, </a:t>
            </a:r>
            <a:r>
              <a:rPr lang="en-US" dirty="0" err="1">
                <a:latin typeface="Arial" charset="0"/>
                <a:sym typeface="Wingdings"/>
              </a:rPr>
              <a:t>SeaQuest</a:t>
            </a:r>
            <a:r>
              <a:rPr lang="en-US" dirty="0">
                <a:latin typeface="Arial" charset="0"/>
                <a:sym typeface="Wingdings"/>
              </a:rPr>
              <a:t>, </a:t>
            </a:r>
            <a:r>
              <a:rPr lang="en-US" dirty="0" err="1">
                <a:latin typeface="Arial" charset="0"/>
                <a:sym typeface="Wingdings"/>
              </a:rPr>
              <a:t>SHiP</a:t>
            </a:r>
            <a:r>
              <a:rPr lang="en-US" dirty="0">
                <a:latin typeface="Arial" charset="0"/>
                <a:sym typeface="Wingdings"/>
              </a:rPr>
              <a:t>, HPS, MATHUSLA, FASER, Codex-b, and many others.</a:t>
            </a:r>
          </a:p>
          <a:p>
            <a:pPr eaLnBrk="1" hangingPunct="1"/>
            <a:endParaRPr lang="en-US" dirty="0">
              <a:latin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FA2CD0-DB2D-B043-BBBB-06F637CF8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971800"/>
            <a:ext cx="7162800" cy="85629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82BB1F5-33BA-A34D-BF35-EB707F5AD86C}"/>
              </a:ext>
            </a:extLst>
          </p:cNvPr>
          <p:cNvGrpSpPr/>
          <p:nvPr/>
        </p:nvGrpSpPr>
        <p:grpSpPr>
          <a:xfrm>
            <a:off x="2743200" y="910072"/>
            <a:ext cx="3010993" cy="1985528"/>
            <a:chOff x="2743200" y="1224180"/>
            <a:chExt cx="3010993" cy="198552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1C33F55-8A83-7E4A-8945-5B9CDCE429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118" t="18147" r="60787" b="17136"/>
            <a:stretch/>
          </p:blipFill>
          <p:spPr>
            <a:xfrm>
              <a:off x="3124200" y="1451627"/>
              <a:ext cx="2057400" cy="160683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52D5B3-7811-F44D-95EC-1AC08E3D96AF}"/>
                </a:ext>
              </a:extLst>
            </p:cNvPr>
            <p:cNvSpPr txBox="1"/>
            <p:nvPr/>
          </p:nvSpPr>
          <p:spPr>
            <a:xfrm>
              <a:off x="2743200" y="1943607"/>
              <a:ext cx="519694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A’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17779A-02E5-CB4D-84B5-F22A02F5E07A}"/>
                </a:ext>
              </a:extLst>
            </p:cNvPr>
            <p:cNvSpPr txBox="1"/>
            <p:nvPr/>
          </p:nvSpPr>
          <p:spPr>
            <a:xfrm>
              <a:off x="5181600" y="1224180"/>
              <a:ext cx="572593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e</a:t>
              </a:r>
              <a:r>
                <a:rPr lang="en-US" sz="3200" baseline="30000" dirty="0"/>
                <a:t>+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100A8E-3295-914C-B3F1-6A313D60BD19}"/>
                </a:ext>
              </a:extLst>
            </p:cNvPr>
            <p:cNvSpPr txBox="1"/>
            <p:nvPr/>
          </p:nvSpPr>
          <p:spPr>
            <a:xfrm>
              <a:off x="5181600" y="2624933"/>
              <a:ext cx="503664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e</a:t>
              </a:r>
              <a:r>
                <a:rPr lang="en-US" sz="3200" baseline="30000" dirty="0"/>
                <a:t>-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EC2E71-1B95-964B-815C-A27F198B688B}"/>
                </a:ext>
              </a:extLst>
            </p:cNvPr>
            <p:cNvSpPr txBox="1"/>
            <p:nvPr/>
          </p:nvSpPr>
          <p:spPr>
            <a:xfrm>
              <a:off x="4124453" y="1613118"/>
              <a:ext cx="3642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Symbol" pitchFamily="2" charset="2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256085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_ari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57886</TotalTime>
  <Words>1502</Words>
  <Application>Microsoft Macintosh PowerPoint</Application>
  <PresentationFormat>On-screen Show (4:3)</PresentationFormat>
  <Paragraphs>285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ＭＳ Ｐゴシック</vt:lpstr>
      <vt:lpstr>Arial</vt:lpstr>
      <vt:lpstr>Calibri</vt:lpstr>
      <vt:lpstr>Mangal</vt:lpstr>
      <vt:lpstr>Sukhumvit Set Text</vt:lpstr>
      <vt:lpstr>Symbol</vt:lpstr>
      <vt:lpstr>Wingdings</vt:lpstr>
      <vt:lpstr>office_arial</vt:lpstr>
      <vt:lpstr>PowerPoint Presentation</vt:lpstr>
      <vt:lpstr>THE PLAN</vt:lpstr>
      <vt:lpstr>PowerPoint Presentation</vt:lpstr>
      <vt:lpstr>PARTICLE PHYSICS: THE LAMPPOST LANDSCAPE</vt:lpstr>
      <vt:lpstr>COSMOLOGY: DARK SECTORS</vt:lpstr>
      <vt:lpstr>DARK PHOTON, DARK HIGGS, STERILE NUS</vt:lpstr>
      <vt:lpstr>PowerPoint Presentation</vt:lpstr>
      <vt:lpstr>BASIC PROPERTIES</vt:lpstr>
      <vt:lpstr>BASIC PROPERTIES</vt:lpstr>
      <vt:lpstr>PowerPoint Presentation</vt:lpstr>
      <vt:lpstr>FASER</vt:lpstr>
      <vt:lpstr>LONG LIVED PARTICLES IN FASER</vt:lpstr>
      <vt:lpstr>FASER LOCATION</vt:lpstr>
      <vt:lpstr>FASER: LOCATION</vt:lpstr>
      <vt:lpstr>PION PRODUCTION AT THE LHC</vt:lpstr>
      <vt:lpstr>DARK PHOTONS IN FASER</vt:lpstr>
      <vt:lpstr>DARK PHOTON EVENT RATES AND REACH</vt:lpstr>
      <vt:lpstr>SIGNAL AND BACKGROUND</vt:lpstr>
      <vt:lpstr>DARK HIGGS EVENT RATES AND REACH</vt:lpstr>
      <vt:lpstr>TRILINEAR COUPLINGS REACH</vt:lpstr>
      <vt:lpstr>ALPS EVENT RATES AND REACH</vt:lpstr>
      <vt:lpstr>COMPLEMENTARY PROPOSED EXPERIMENTS</vt:lpstr>
      <vt:lpstr>RECENT PROGRESS</vt:lpstr>
      <vt:lpstr>FASER: LOCATION</vt:lpstr>
      <vt:lpstr>FASER: LOCATION</vt:lpstr>
      <vt:lpstr>FASER: LOCATION</vt:lpstr>
      <vt:lpstr>FASER: LOCATION</vt:lpstr>
      <vt:lpstr>DETECTOR DESIGN</vt:lpstr>
      <vt:lpstr>BACKGROUND SIMULATION AND MEASUREMENT</vt:lpstr>
      <vt:lpstr>SUMMARY AND OUTLOOK</vt:lpstr>
    </vt:vector>
  </TitlesOfParts>
  <LinksUpToDate>false</LinksUpToDate>
  <SharedDoc>false</SharedDoc>
  <HyperlinkBase/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</dc:creator>
  <cp:lastModifiedBy>Microsoft Office User</cp:lastModifiedBy>
  <cp:revision>1097</cp:revision>
  <cp:lastPrinted>2018-05-17T20:59:16Z</cp:lastPrinted>
  <dcterms:created xsi:type="dcterms:W3CDTF">2011-05-01T15:38:23Z</dcterms:created>
  <dcterms:modified xsi:type="dcterms:W3CDTF">2018-05-17T21:01:26Z</dcterms:modified>
</cp:coreProperties>
</file>