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46"/>
  </p:notesMasterIdLst>
  <p:handoutMasterIdLst>
    <p:handoutMasterId r:id="rId47"/>
  </p:handoutMasterIdLst>
  <p:sldIdLst>
    <p:sldId id="889" r:id="rId2"/>
    <p:sldId id="3041" r:id="rId3"/>
    <p:sldId id="3090" r:id="rId4"/>
    <p:sldId id="3092" r:id="rId5"/>
    <p:sldId id="1052" r:id="rId6"/>
    <p:sldId id="2973" r:id="rId7"/>
    <p:sldId id="3086" r:id="rId8"/>
    <p:sldId id="1049" r:id="rId9"/>
    <p:sldId id="931" r:id="rId10"/>
    <p:sldId id="3043" r:id="rId11"/>
    <p:sldId id="3045" r:id="rId12"/>
    <p:sldId id="2969" r:id="rId13"/>
    <p:sldId id="3074" r:id="rId14"/>
    <p:sldId id="2982" r:id="rId15"/>
    <p:sldId id="2984" r:id="rId16"/>
    <p:sldId id="1122" r:id="rId17"/>
    <p:sldId id="3064" r:id="rId18"/>
    <p:sldId id="2987" r:id="rId19"/>
    <p:sldId id="3087" r:id="rId20"/>
    <p:sldId id="2988" r:id="rId21"/>
    <p:sldId id="3073" r:id="rId22"/>
    <p:sldId id="3072" r:id="rId23"/>
    <p:sldId id="3035" r:id="rId24"/>
    <p:sldId id="2957" r:id="rId25"/>
    <p:sldId id="3065" r:id="rId26"/>
    <p:sldId id="3075" r:id="rId27"/>
    <p:sldId id="2994" r:id="rId28"/>
    <p:sldId id="2995" r:id="rId29"/>
    <p:sldId id="3063" r:id="rId30"/>
    <p:sldId id="3066" r:id="rId31"/>
    <p:sldId id="3067" r:id="rId32"/>
    <p:sldId id="3069" r:id="rId33"/>
    <p:sldId id="3060" r:id="rId34"/>
    <p:sldId id="1002" r:id="rId35"/>
    <p:sldId id="3038" r:id="rId36"/>
    <p:sldId id="307" r:id="rId37"/>
    <p:sldId id="3070" r:id="rId38"/>
    <p:sldId id="293" r:id="rId39"/>
    <p:sldId id="3029" r:id="rId40"/>
    <p:sldId id="3091" r:id="rId41"/>
    <p:sldId id="3081" r:id="rId42"/>
    <p:sldId id="3088" r:id="rId43"/>
    <p:sldId id="3082" r:id="rId44"/>
    <p:sldId id="3085" r:id="rId45"/>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B050"/>
    <a:srgbClr val="F2E9D7"/>
    <a:srgbClr val="000000"/>
    <a:srgbClr val="0B4499"/>
    <a:srgbClr val="009999"/>
    <a:srgbClr val="00FF00"/>
    <a:srgbClr val="4A7EBB"/>
    <a:srgbClr val="1737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78" autoAdjust="0"/>
    <p:restoredTop sz="50000" autoAdjust="0"/>
  </p:normalViewPr>
  <p:slideViewPr>
    <p:cSldViewPr snapToObjects="1">
      <p:cViewPr varScale="1">
        <p:scale>
          <a:sx n="107" d="100"/>
          <a:sy n="107" d="100"/>
        </p:scale>
        <p:origin x="168" y="30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1" d="100"/>
        <a:sy n="111" d="100"/>
      </p:scale>
      <p:origin x="0" y="5832"/>
    </p:cViewPr>
  </p:sorterViewPr>
  <p:notesViewPr>
    <p:cSldViewPr snapToObjects="1">
      <p:cViewPr varScale="1">
        <p:scale>
          <a:sx n="78" d="100"/>
          <a:sy n="78" d="100"/>
        </p:scale>
        <p:origin x="-2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615F4BDE-EB1E-5245-960C-40D7243C402E}" type="datetime1">
              <a:rPr lang="en-US"/>
              <a:pPr/>
              <a:t>7/5/26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D6FDA90A-D940-C24D-B8BA-FEF64AE6C9F7}" type="slidenum">
              <a:rPr lang="en-US"/>
              <a:pPr/>
              <a:t>‹#›</a:t>
            </a:fld>
            <a:endParaRPr lang="en-US"/>
          </a:p>
        </p:txBody>
      </p:sp>
    </p:spTree>
    <p:extLst>
      <p:ext uri="{BB962C8B-B14F-4D97-AF65-F5344CB8AC3E}">
        <p14:creationId xmlns:p14="http://schemas.microsoft.com/office/powerpoint/2010/main" val="397440180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F6F9E314-5CA5-9043-97DF-2DA186874F47}" type="datetime1">
              <a:rPr lang="en-US"/>
              <a:pPr/>
              <a:t>7/5/26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E4DC66B-5A4D-704C-951F-C2EEB6AF22EF}" type="slidenum">
              <a:rPr lang="en-US"/>
              <a:pPr/>
              <a:t>‹#›</a:t>
            </a:fld>
            <a:endParaRPr lang="en-US"/>
          </a:p>
        </p:txBody>
      </p:sp>
    </p:spTree>
    <p:extLst>
      <p:ext uri="{BB962C8B-B14F-4D97-AF65-F5344CB8AC3E}">
        <p14:creationId xmlns:p14="http://schemas.microsoft.com/office/powerpoint/2010/main" val="495084801"/>
      </p:ext>
    </p:extLst>
  </p:cSld>
  <p:clrMap bg1="lt1" tx1="dk1" bg2="lt2" tx2="dk2" accent1="accent1" accent2="accent2" accent3="accent3" accent4="accent4" accent5="accent5" accent6="accent6" hlink="hlink" folHlink="folHlink"/>
  <p:hf hdr="0" ftr="0"/>
  <p:notesStyle>
    <a:lvl1pPr algn="l" defTabSz="457200" rtl="0" fontAlgn="base">
      <a:spcBef>
        <a:spcPct val="30000"/>
      </a:spcBef>
      <a:spcAft>
        <a:spcPct val="0"/>
      </a:spcAft>
      <a:defRPr sz="1200" kern="1200">
        <a:solidFill>
          <a:schemeClr val="tx1"/>
        </a:solidFill>
        <a:latin typeface="+mn-lt"/>
        <a:ea typeface="ＭＳ Ｐゴシック" charset="0"/>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891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E1F641B-6BBA-8347-9F4F-072BA9C2AE85}" type="slidenum">
              <a:rPr lang="en-US">
                <a:latin typeface="Calibri" charset="0"/>
              </a:rPr>
              <a:pPr eaLnBrk="1" hangingPunct="1"/>
              <a:t>1</a:t>
            </a:fld>
            <a:endParaRPr lang="en-US">
              <a:latin typeface="Calibri" charset="0"/>
            </a:endParaRPr>
          </a:p>
        </p:txBody>
      </p:sp>
    </p:spTree>
    <p:extLst>
      <p:ext uri="{BB962C8B-B14F-4D97-AF65-F5344CB8AC3E}">
        <p14:creationId xmlns:p14="http://schemas.microsoft.com/office/powerpoint/2010/main" val="2890318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F6F9E314-5CA5-9043-97DF-2DA186874F47}" type="datetime1">
              <a:rPr lang="en-US" smtClean="0"/>
              <a:pPr/>
              <a:t>7/5/26</a:t>
            </a:fld>
            <a:endParaRPr lang="en-US"/>
          </a:p>
        </p:txBody>
      </p:sp>
      <p:sp>
        <p:nvSpPr>
          <p:cNvPr id="5" name="Slide Number Placeholder 4"/>
          <p:cNvSpPr>
            <a:spLocks noGrp="1"/>
          </p:cNvSpPr>
          <p:nvPr>
            <p:ph type="sldNum" sz="quarter" idx="5"/>
          </p:nvPr>
        </p:nvSpPr>
        <p:spPr/>
        <p:txBody>
          <a:bodyPr/>
          <a:lstStyle/>
          <a:p>
            <a:fld id="{1E4DC66B-5A4D-704C-951F-C2EEB6AF22EF}" type="slidenum">
              <a:rPr lang="en-US" smtClean="0"/>
              <a:pPr/>
              <a:t>7</a:t>
            </a:fld>
            <a:endParaRPr lang="en-US"/>
          </a:p>
        </p:txBody>
      </p:sp>
    </p:spTree>
    <p:extLst>
      <p:ext uri="{BB962C8B-B14F-4D97-AF65-F5344CB8AC3E}">
        <p14:creationId xmlns:p14="http://schemas.microsoft.com/office/powerpoint/2010/main" val="2430368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F3CEE-89B4-43E1-23B1-8CFB04FDB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6A9EF-EF16-336F-5CDD-84C437B34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E4030A-4752-6969-694E-0B9426EF91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B67838-98CD-3A56-6C4C-618984729441}"/>
              </a:ext>
            </a:extLst>
          </p:cNvPr>
          <p:cNvSpPr>
            <a:spLocks noGrp="1"/>
          </p:cNvSpPr>
          <p:nvPr>
            <p:ph type="sldNum" sz="quarter" idx="5"/>
          </p:nvPr>
        </p:nvSpPr>
        <p:spPr/>
        <p:txBody>
          <a:bodyPr/>
          <a:lstStyle/>
          <a:p>
            <a:fld id="{A80C43CB-C6BA-0D43-A74B-B85B1E3F91EF}" type="slidenum">
              <a:rPr lang="en-US" smtClean="0"/>
              <a:t>13</a:t>
            </a:fld>
            <a:endParaRPr lang="en-US"/>
          </a:p>
        </p:txBody>
      </p:sp>
    </p:spTree>
    <p:extLst>
      <p:ext uri="{BB962C8B-B14F-4D97-AF65-F5344CB8AC3E}">
        <p14:creationId xmlns:p14="http://schemas.microsoft.com/office/powerpoint/2010/main" val="3606190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i="0" u="none" strike="noStrike" dirty="0">
                <a:solidFill>
                  <a:srgbClr val="3F4350"/>
                </a:solidFill>
                <a:effectLst/>
                <a:latin typeface="Open Sans" panose="020B0606030504020204" pitchFamily="34" charset="0"/>
              </a:rPr>
              <a:t>typical A’ that decays in FASER has ~</a:t>
            </a:r>
            <a:r>
              <a:rPr lang="en-GB" b="0" i="0" u="none" strike="noStrike" dirty="0" err="1">
                <a:solidFill>
                  <a:srgbClr val="3F4350"/>
                </a:solidFill>
                <a:effectLst/>
                <a:latin typeface="Open Sans" panose="020B0606030504020204" pitchFamily="34" charset="0"/>
              </a:rPr>
              <a:t>TeV</a:t>
            </a:r>
            <a:r>
              <a:rPr lang="en-GB" b="0" i="0" u="none" strike="noStrike" dirty="0">
                <a:solidFill>
                  <a:srgbClr val="3F4350"/>
                </a:solidFill>
                <a:effectLst/>
                <a:latin typeface="Open Sans" panose="020B0606030504020204" pitchFamily="34" charset="0"/>
              </a:rPr>
              <a:t> energy</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D4BBD6A1-8BC1-D143-AC14-3460D1BD1A4C}" type="slidenum">
              <a:rPr lang="en-GB" smtClean="0"/>
              <a:t>18</a:t>
            </a:fld>
            <a:endParaRPr lang="en-GB"/>
          </a:p>
        </p:txBody>
      </p:sp>
    </p:spTree>
    <p:extLst>
      <p:ext uri="{BB962C8B-B14F-4D97-AF65-F5344CB8AC3E}">
        <p14:creationId xmlns:p14="http://schemas.microsoft.com/office/powerpoint/2010/main" val="311085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6672D-FE06-50B0-FEF5-722408DC93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170E4-C1BC-7C56-D863-0F674286C43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6EACB8-CAD1-ED1F-1C55-CE71F55AE98F}"/>
              </a:ext>
            </a:extLst>
          </p:cNvPr>
          <p:cNvSpPr>
            <a:spLocks noGrp="1"/>
          </p:cNvSpPr>
          <p:nvPr>
            <p:ph type="body" idx="1"/>
          </p:nvPr>
        </p:nvSpPr>
        <p:spPr/>
        <p:txBody>
          <a:bodyPr/>
          <a:lstStyle/>
          <a:p>
            <a:pPr marL="171450" indent="-171450">
              <a:buFont typeface="Arial" panose="020B0604020202020204" pitchFamily="34" charset="0"/>
              <a:buChar char="•"/>
            </a:pPr>
            <a:r>
              <a:rPr lang="en-GB" b="0" i="0" u="none" strike="noStrike" dirty="0">
                <a:solidFill>
                  <a:srgbClr val="3F4350"/>
                </a:solidFill>
                <a:effectLst/>
                <a:latin typeface="Open Sans" panose="020B0606030504020204" pitchFamily="34" charset="0"/>
              </a:rPr>
              <a:t>typical A’ that decays in FASER has ~</a:t>
            </a:r>
            <a:r>
              <a:rPr lang="en-GB" b="0" i="0" u="none" strike="noStrike" dirty="0" err="1">
                <a:solidFill>
                  <a:srgbClr val="3F4350"/>
                </a:solidFill>
                <a:effectLst/>
                <a:latin typeface="Open Sans" panose="020B0606030504020204" pitchFamily="34" charset="0"/>
              </a:rPr>
              <a:t>TeV</a:t>
            </a:r>
            <a:r>
              <a:rPr lang="en-GB" b="0" i="0" u="none" strike="noStrike" dirty="0">
                <a:solidFill>
                  <a:srgbClr val="3F4350"/>
                </a:solidFill>
                <a:effectLst/>
                <a:latin typeface="Open Sans" panose="020B0606030504020204" pitchFamily="34" charset="0"/>
              </a:rPr>
              <a:t> energy</a:t>
            </a:r>
          </a:p>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F9110358-A5A4-4803-DBBA-1195BE07C17E}"/>
              </a:ext>
            </a:extLst>
          </p:cNvPr>
          <p:cNvSpPr>
            <a:spLocks noGrp="1"/>
          </p:cNvSpPr>
          <p:nvPr>
            <p:ph type="sldNum" sz="quarter" idx="5"/>
          </p:nvPr>
        </p:nvSpPr>
        <p:spPr/>
        <p:txBody>
          <a:bodyPr/>
          <a:lstStyle/>
          <a:p>
            <a:fld id="{D4BBD6A1-8BC1-D143-AC14-3460D1BD1A4C}" type="slidenum">
              <a:rPr lang="en-GB" smtClean="0"/>
              <a:t>19</a:t>
            </a:fld>
            <a:endParaRPr lang="en-GB"/>
          </a:p>
        </p:txBody>
      </p:sp>
    </p:spTree>
    <p:extLst>
      <p:ext uri="{BB962C8B-B14F-4D97-AF65-F5344CB8AC3E}">
        <p14:creationId xmlns:p14="http://schemas.microsoft.com/office/powerpoint/2010/main" val="3907538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75BB9-5606-EBB0-CDC1-4C944A08C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A8862-B4E0-CB8F-C2AB-D079D327B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5E1B9-8ED6-16C8-8905-1157EDF9468C}"/>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577F039C-9C9E-7217-CA9C-A94838DAB779}"/>
              </a:ext>
            </a:extLst>
          </p:cNvPr>
          <p:cNvSpPr>
            <a:spLocks noGrp="1"/>
          </p:cNvSpPr>
          <p:nvPr>
            <p:ph type="sldNum" sz="quarter" idx="5"/>
          </p:nvPr>
        </p:nvSpPr>
        <p:spPr/>
        <p:txBody>
          <a:bodyPr/>
          <a:lstStyle/>
          <a:p>
            <a:fld id="{C25EF383-93A3-4415-96AC-9CB8B7D657A1}" type="slidenum">
              <a:rPr lang="en-GB" smtClean="0"/>
              <a:t>36</a:t>
            </a:fld>
            <a:endParaRPr lang="en-GB"/>
          </a:p>
        </p:txBody>
      </p:sp>
    </p:spTree>
    <p:extLst>
      <p:ext uri="{BB962C8B-B14F-4D97-AF65-F5344CB8AC3E}">
        <p14:creationId xmlns:p14="http://schemas.microsoft.com/office/powerpoint/2010/main" val="1917247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84A4-4455-7B24-03EC-1162127C3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150D9-1FFA-0F0C-C339-66C73477E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6A283-8BBA-7242-BDE0-AA02A072E4D8}"/>
              </a:ext>
            </a:extLst>
          </p:cNvPr>
          <p:cNvSpPr>
            <a:spLocks noGrp="1"/>
          </p:cNvSpPr>
          <p:nvPr>
            <p:ph type="body" idx="1"/>
          </p:nvPr>
        </p:nvSpPr>
        <p:spPr/>
        <p:txBody>
          <a:bodyPr/>
          <a:lstStyle/>
          <a:p>
            <a:r>
              <a:rPr lang="fr-FR" dirty="0"/>
              <a:t>All </a:t>
            </a:r>
            <a:r>
              <a:rPr lang="fr-FR" dirty="0" err="1"/>
              <a:t>these</a:t>
            </a:r>
            <a:r>
              <a:rPr lang="fr-FR" dirty="0"/>
              <a:t> </a:t>
            </a:r>
            <a:r>
              <a:rPr lang="fr-FR" dirty="0" err="1"/>
              <a:t>elements</a:t>
            </a:r>
            <a:r>
              <a:rPr lang="fr-FR" dirty="0"/>
              <a:t>: civil engineering design, buildings, services </a:t>
            </a:r>
            <a:r>
              <a:rPr lang="fr-FR" dirty="0" err="1"/>
              <a:t>from</a:t>
            </a:r>
            <a:r>
              <a:rPr lang="fr-FR" dirty="0"/>
              <a:t> the design offices, </a:t>
            </a:r>
            <a:r>
              <a:rPr lang="fr-FR" dirty="0" err="1"/>
              <a:t>safety</a:t>
            </a:r>
            <a:r>
              <a:rPr lang="fr-FR" dirty="0"/>
              <a:t> </a:t>
            </a:r>
            <a:r>
              <a:rPr lang="fr-FR" dirty="0" err="1"/>
              <a:t>elements</a:t>
            </a:r>
            <a:r>
              <a:rPr lang="fr-FR" dirty="0"/>
              <a:t>, </a:t>
            </a:r>
            <a:r>
              <a:rPr lang="fr-FR" dirty="0" err="1"/>
              <a:t>experiments</a:t>
            </a:r>
            <a:r>
              <a:rPr lang="fr-FR" dirty="0"/>
              <a:t> 3D </a:t>
            </a:r>
            <a:r>
              <a:rPr lang="fr-FR" dirty="0" err="1"/>
              <a:t>models</a:t>
            </a:r>
            <a:r>
              <a:rPr lang="fr-FR" dirty="0"/>
              <a:t> and </a:t>
            </a:r>
            <a:r>
              <a:rPr lang="fr-FR" dirty="0" err="1"/>
              <a:t>so</a:t>
            </a:r>
            <a:r>
              <a:rPr lang="fr-FR" dirty="0"/>
              <a:t> </a:t>
            </a:r>
            <a:r>
              <a:rPr lang="fr-FR" dirty="0" err="1"/>
              <a:t>much</a:t>
            </a:r>
            <a:r>
              <a:rPr lang="fr-FR" dirty="0"/>
              <a:t> more </a:t>
            </a:r>
            <a:r>
              <a:rPr lang="fr-FR" dirty="0" err="1"/>
              <a:t>need</a:t>
            </a:r>
            <a:r>
              <a:rPr lang="fr-FR" dirty="0"/>
              <a:t> to </a:t>
            </a:r>
            <a:r>
              <a:rPr lang="fr-FR" dirty="0" err="1"/>
              <a:t>be</a:t>
            </a:r>
            <a:r>
              <a:rPr lang="fr-FR" dirty="0"/>
              <a:t> </a:t>
            </a:r>
            <a:r>
              <a:rPr lang="fr-FR" dirty="0" err="1"/>
              <a:t>integrated</a:t>
            </a:r>
            <a:r>
              <a:rPr lang="fr-FR" dirty="0"/>
              <a:t> in the FPF model.</a:t>
            </a:r>
          </a:p>
          <a:p>
            <a:r>
              <a:rPr lang="fr-FR" dirty="0"/>
              <a:t>This </a:t>
            </a:r>
            <a:r>
              <a:rPr lang="fr-FR" dirty="0" err="1"/>
              <a:t>is</a:t>
            </a:r>
            <a:r>
              <a:rPr lang="fr-FR" dirty="0"/>
              <a:t> </a:t>
            </a:r>
            <a:r>
              <a:rPr lang="fr-FR" dirty="0" err="1"/>
              <a:t>necessary</a:t>
            </a:r>
            <a:r>
              <a:rPr lang="fr-FR" dirty="0"/>
              <a:t> to </a:t>
            </a:r>
            <a:r>
              <a:rPr lang="fr-FR" dirty="0" err="1"/>
              <a:t>work</a:t>
            </a:r>
            <a:r>
              <a:rPr lang="fr-FR" dirty="0"/>
              <a:t> </a:t>
            </a:r>
            <a:r>
              <a:rPr lang="fr-FR" dirty="0" err="1"/>
              <a:t>together</a:t>
            </a:r>
            <a:r>
              <a:rPr lang="fr-FR" dirty="0"/>
              <a:t> and </a:t>
            </a:r>
            <a:r>
              <a:rPr lang="fr-FR" dirty="0" err="1"/>
              <a:t>make</a:t>
            </a:r>
            <a:r>
              <a:rPr lang="fr-FR" dirty="0"/>
              <a:t> a </a:t>
            </a:r>
            <a:r>
              <a:rPr lang="fr-FR" dirty="0" err="1"/>
              <a:t>concrete</a:t>
            </a:r>
            <a:r>
              <a:rPr lang="fr-FR" dirty="0"/>
              <a:t> </a:t>
            </a:r>
            <a:r>
              <a:rPr lang="fr-FR" dirty="0" err="1"/>
              <a:t>project</a:t>
            </a:r>
            <a:r>
              <a:rPr lang="fr-FR" dirty="0"/>
              <a:t>.</a:t>
            </a:r>
            <a:endParaRPr lang="en-GB" dirty="0"/>
          </a:p>
        </p:txBody>
      </p:sp>
      <p:sp>
        <p:nvSpPr>
          <p:cNvPr id="4" name="Slide Number Placeholder 3">
            <a:extLst>
              <a:ext uri="{FF2B5EF4-FFF2-40B4-BE49-F238E27FC236}">
                <a16:creationId xmlns:a16="http://schemas.microsoft.com/office/drawing/2014/main" id="{A20F3ABC-0D9B-BAE2-5D0F-777A7E335A8F}"/>
              </a:ext>
            </a:extLst>
          </p:cNvPr>
          <p:cNvSpPr>
            <a:spLocks noGrp="1"/>
          </p:cNvSpPr>
          <p:nvPr>
            <p:ph type="sldNum" sz="quarter" idx="5"/>
          </p:nvPr>
        </p:nvSpPr>
        <p:spPr/>
        <p:txBody>
          <a:bodyPr/>
          <a:lstStyle/>
          <a:p>
            <a:fld id="{C25EF383-93A3-4415-96AC-9CB8B7D657A1}" type="slidenum">
              <a:rPr lang="en-GB" smtClean="0"/>
              <a:t>37</a:t>
            </a:fld>
            <a:endParaRPr lang="en-GB"/>
          </a:p>
        </p:txBody>
      </p:sp>
    </p:spTree>
    <p:extLst>
      <p:ext uri="{BB962C8B-B14F-4D97-AF65-F5344CB8AC3E}">
        <p14:creationId xmlns:p14="http://schemas.microsoft.com/office/powerpoint/2010/main" val="1022595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Here</a:t>
            </a:r>
            <a:r>
              <a:rPr lang="fr-FR" dirty="0"/>
              <a:t> </a:t>
            </a:r>
            <a:r>
              <a:rPr lang="fr-FR" dirty="0" err="1"/>
              <a:t>is</a:t>
            </a:r>
            <a:r>
              <a:rPr lang="fr-FR" dirty="0"/>
              <a:t> the </a:t>
            </a:r>
            <a:r>
              <a:rPr lang="en-GB" dirty="0"/>
              <a:t>baseline layout of detectors in the FPF cavern.</a:t>
            </a:r>
          </a:p>
          <a:p>
            <a:r>
              <a:rPr lang="en-GB" dirty="0"/>
              <a:t>All these detectors are </a:t>
            </a:r>
            <a:r>
              <a:rPr lang="en-GB" dirty="0" err="1"/>
              <a:t>centered</a:t>
            </a:r>
            <a:r>
              <a:rPr lang="en-GB" dirty="0"/>
              <a:t> on the beam axis line-of-sight.</a:t>
            </a:r>
          </a:p>
        </p:txBody>
      </p:sp>
      <p:sp>
        <p:nvSpPr>
          <p:cNvPr id="4" name="Slide Number Placeholder 3"/>
          <p:cNvSpPr>
            <a:spLocks noGrp="1"/>
          </p:cNvSpPr>
          <p:nvPr>
            <p:ph type="sldNum" sz="quarter" idx="5"/>
          </p:nvPr>
        </p:nvSpPr>
        <p:spPr/>
        <p:txBody>
          <a:bodyPr/>
          <a:lstStyle/>
          <a:p>
            <a:fld id="{C25EF383-93A3-4415-96AC-9CB8B7D657A1}" type="slidenum">
              <a:rPr lang="en-GB" smtClean="0"/>
              <a:t>38</a:t>
            </a:fld>
            <a:endParaRPr lang="en-GB"/>
          </a:p>
        </p:txBody>
      </p:sp>
    </p:spTree>
    <p:extLst>
      <p:ext uri="{BB962C8B-B14F-4D97-AF65-F5344CB8AC3E}">
        <p14:creationId xmlns:p14="http://schemas.microsoft.com/office/powerpoint/2010/main" val="3769725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0049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855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550"/>
            </a:lvl1pPr>
          </a:lstStyle>
          <a:p>
            <a:r>
              <a:rPr lang="en-GB"/>
              <a:t>Click to edit Master title style</a:t>
            </a:r>
            <a:endParaRPr lang="en-GB" dirty="0"/>
          </a:p>
        </p:txBody>
      </p:sp>
      <p:sp>
        <p:nvSpPr>
          <p:cNvPr id="3" name="Content Placeholder 2"/>
          <p:cNvSpPr>
            <a:spLocks noGrp="1"/>
          </p:cNvSpPr>
          <p:nvPr>
            <p:ph idx="1"/>
          </p:nvPr>
        </p:nvSpPr>
        <p:spPr/>
        <p:txBody>
          <a:bodyPr/>
          <a:lstStyle>
            <a:lvl1pPr>
              <a:buClr>
                <a:schemeClr val="accent4"/>
              </a:buClr>
              <a:defRPr/>
            </a:lvl1pPr>
            <a:lvl2pPr>
              <a:buClr>
                <a:schemeClr val="accent4"/>
              </a:buClr>
              <a:defRPr/>
            </a:lvl2pPr>
            <a:lvl3pPr>
              <a:buClr>
                <a:schemeClr val="accent4"/>
              </a:buClr>
              <a:defRPr>
                <a:solidFill>
                  <a:schemeClr val="accent3">
                    <a:lumMod val="75000"/>
                  </a:schemeClr>
                </a:solidFill>
              </a:defRPr>
            </a:lvl3pPr>
          </a:lstStyle>
          <a:p>
            <a:pPr lvl="0"/>
            <a:r>
              <a:rPr lang="en-GB" dirty="0"/>
              <a:t>Click to edit Master text styles</a:t>
            </a:r>
          </a:p>
          <a:p>
            <a:pPr lvl="1"/>
            <a:r>
              <a:rPr lang="en-GB" dirty="0"/>
              <a:t>Second level</a:t>
            </a:r>
          </a:p>
          <a:p>
            <a:pPr lvl="2"/>
            <a:r>
              <a:rPr lang="en-GB" dirty="0"/>
              <a:t>Third level</a:t>
            </a:r>
          </a:p>
        </p:txBody>
      </p:sp>
      <p:sp>
        <p:nvSpPr>
          <p:cNvPr id="4" name="Date Placeholder 3"/>
          <p:cNvSpPr>
            <a:spLocks noGrp="1"/>
          </p:cNvSpPr>
          <p:nvPr>
            <p:ph type="dt" sz="half" idx="10"/>
          </p:nvPr>
        </p:nvSpPr>
        <p:spPr/>
        <p:txBody>
          <a:bodyPr/>
          <a:lstStyle/>
          <a:p>
            <a:fld id="{46DB246B-C8AA-AE43-942F-96B1506A1296}" type="datetime1">
              <a:rPr lang="en-GB" smtClean="0"/>
              <a:t>05/07/2026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CD9598-3AC8-0F44-9366-CD3A2FEFAADC}" type="slidenum">
              <a:rPr lang="en-GB" smtClean="0"/>
              <a:t>‹#›</a:t>
            </a:fld>
            <a:endParaRPr lang="en-GB"/>
          </a:p>
        </p:txBody>
      </p:sp>
      <p:sp>
        <p:nvSpPr>
          <p:cNvPr id="7" name="Subtitle 2"/>
          <p:cNvSpPr>
            <a:spLocks noGrp="1"/>
          </p:cNvSpPr>
          <p:nvPr>
            <p:ph type="subTitle" idx="13"/>
          </p:nvPr>
        </p:nvSpPr>
        <p:spPr>
          <a:xfrm>
            <a:off x="73578" y="591176"/>
            <a:ext cx="11918724" cy="239142"/>
          </a:xfrm>
        </p:spPr>
        <p:txBody>
          <a:bodyPr>
            <a:normAutofit/>
          </a:bodyPr>
          <a:lstStyle>
            <a:lvl1pPr marL="0" indent="0" algn="l">
              <a:buNone/>
              <a:defRPr sz="1050">
                <a:solidFill>
                  <a:schemeClr val="accent4"/>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GB" dirty="0"/>
          </a:p>
        </p:txBody>
      </p:sp>
    </p:spTree>
    <p:extLst>
      <p:ext uri="{BB962C8B-B14F-4D97-AF65-F5344CB8AC3E}">
        <p14:creationId xmlns:p14="http://schemas.microsoft.com/office/powerpoint/2010/main" val="2635817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727200" y="168276"/>
            <a:ext cx="9144000" cy="44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990600"/>
            <a:ext cx="10972800" cy="5392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Box 23"/>
          <p:cNvSpPr txBox="1">
            <a:spLocks noChangeArrowheads="1"/>
          </p:cNvSpPr>
          <p:nvPr/>
        </p:nvSpPr>
        <p:spPr bwMode="auto">
          <a:xfrm>
            <a:off x="10883900" y="6138864"/>
            <a:ext cx="601133" cy="244475"/>
          </a:xfrm>
          <a:prstGeom prst="rect">
            <a:avLst/>
          </a:prstGeom>
          <a:noFill/>
          <a:ln w="9525">
            <a:noFill/>
            <a:miter lim="800000"/>
            <a:headEnd/>
            <a:tailEnd/>
          </a:ln>
          <a:effectLst/>
        </p:spPr>
        <p:txBody>
          <a:bodyPr>
            <a:spAutoFit/>
          </a:bodyPr>
          <a:lstStyle/>
          <a:p>
            <a:pPr algn="ctr" defTabSz="914400">
              <a:defRPr/>
            </a:pPr>
            <a:endParaRPr lang="en-US" sz="1000">
              <a:solidFill>
                <a:srgbClr val="000000"/>
              </a:solidFill>
              <a:latin typeface="+mn-lt"/>
              <a:ea typeface="ＭＳ Ｐゴシック" pitchFamily="-108" charset="-128"/>
              <a:cs typeface="ＭＳ Ｐゴシック" pitchFamily="-108" charset="-128"/>
            </a:endParaRPr>
          </a:p>
        </p:txBody>
      </p:sp>
      <p:sp>
        <p:nvSpPr>
          <p:cNvPr id="8" name="Line 28"/>
          <p:cNvSpPr>
            <a:spLocks noChangeShapeType="1"/>
          </p:cNvSpPr>
          <p:nvPr/>
        </p:nvSpPr>
        <p:spPr bwMode="auto">
          <a:xfrm>
            <a:off x="406401" y="715963"/>
            <a:ext cx="11298767" cy="0"/>
          </a:xfrm>
          <a:prstGeom prst="line">
            <a:avLst/>
          </a:prstGeom>
          <a:noFill/>
          <a:ln w="57150">
            <a:solidFill>
              <a:srgbClr val="0B4599"/>
            </a:solidFill>
            <a:round/>
            <a:headEnd/>
            <a:tailEnd/>
          </a:ln>
          <a:effectLst/>
        </p:spPr>
        <p:txBody>
          <a:bodyPr/>
          <a:lstStyle/>
          <a:p>
            <a:pPr algn="ctr" defTabSz="914400">
              <a:defRPr/>
            </a:pPr>
            <a:endParaRPr lang="en-US">
              <a:solidFill>
                <a:srgbClr val="000000"/>
              </a:solidFill>
              <a:latin typeface="+mn-lt"/>
              <a:ea typeface="ＭＳ Ｐゴシック" pitchFamily="-106" charset="-128"/>
              <a:cs typeface="ＭＳ Ｐゴシック" pitchFamily="-106" charset="-128"/>
            </a:endParaRPr>
          </a:p>
        </p:txBody>
      </p:sp>
      <p:sp>
        <p:nvSpPr>
          <p:cNvPr id="9" name="Rectangle 4"/>
          <p:cNvSpPr txBox="1">
            <a:spLocks noChangeArrowheads="1"/>
          </p:cNvSpPr>
          <p:nvPr/>
        </p:nvSpPr>
        <p:spPr>
          <a:xfrm>
            <a:off x="135467" y="6513514"/>
            <a:ext cx="2540000" cy="32226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baseline="0" dirty="0">
                <a:solidFill>
                  <a:schemeClr val="tx1">
                    <a:lumMod val="50000"/>
                    <a:lumOff val="50000"/>
                  </a:schemeClr>
                </a:solidFill>
                <a:latin typeface="+mn-lt"/>
                <a:ea typeface="+mn-ea"/>
                <a:cs typeface="+mn-cs"/>
              </a:rPr>
              <a:t>30 June 2026</a:t>
            </a:r>
            <a:endParaRPr lang="en-US" sz="1200" dirty="0">
              <a:solidFill>
                <a:schemeClr val="tx1">
                  <a:lumMod val="50000"/>
                  <a:lumOff val="50000"/>
                </a:schemeClr>
              </a:solidFill>
              <a:latin typeface="+mn-lt"/>
              <a:ea typeface="+mn-ea"/>
              <a:cs typeface="+mn-cs"/>
            </a:endParaRPr>
          </a:p>
        </p:txBody>
      </p:sp>
      <p:sp>
        <p:nvSpPr>
          <p:cNvPr id="10" name="Rectangle 5"/>
          <p:cNvSpPr txBox="1">
            <a:spLocks noChangeArrowheads="1"/>
          </p:cNvSpPr>
          <p:nvPr/>
        </p:nvSpPr>
        <p:spPr>
          <a:xfrm>
            <a:off x="5283200" y="6542088"/>
            <a:ext cx="3860800" cy="290512"/>
          </a:xfrm>
          <a:prstGeom prst="rect">
            <a:avLst/>
          </a:prstGeom>
          <a:ln/>
        </p:spPr>
        <p:txBody>
          <a:bodyPr/>
          <a:lstStyle>
            <a:lvl1pPr>
              <a:defRPr sz="1200">
                <a:solidFill>
                  <a:srgbClr val="0000FF"/>
                </a:solidFill>
              </a:defRPr>
            </a:lvl1pPr>
          </a:lstStyle>
          <a:p>
            <a:pPr fontAlgn="auto">
              <a:spcBef>
                <a:spcPts val="0"/>
              </a:spcBef>
              <a:spcAft>
                <a:spcPts val="0"/>
              </a:spcAft>
              <a:defRPr/>
            </a:pPr>
            <a:r>
              <a:rPr lang="en-US" sz="1200" dirty="0">
                <a:latin typeface="+mn-lt"/>
                <a:ea typeface="+mn-ea"/>
                <a:cs typeface="+mn-cs"/>
              </a:rPr>
              <a:t> </a:t>
            </a:r>
          </a:p>
        </p:txBody>
      </p:sp>
      <p:sp>
        <p:nvSpPr>
          <p:cNvPr id="11" name="Rectangle 6"/>
          <p:cNvSpPr txBox="1">
            <a:spLocks noChangeArrowheads="1"/>
          </p:cNvSpPr>
          <p:nvPr/>
        </p:nvSpPr>
        <p:spPr>
          <a:xfrm>
            <a:off x="9364133" y="6535738"/>
            <a:ext cx="2540000" cy="322262"/>
          </a:xfrm>
          <a:prstGeom prst="rect">
            <a:avLst/>
          </a:prstGeom>
          <a:ln/>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r"/>
            <a:r>
              <a:rPr lang="en-US" sz="1200" dirty="0">
                <a:solidFill>
                  <a:schemeClr val="tx1">
                    <a:lumMod val="50000"/>
                    <a:lumOff val="50000"/>
                  </a:schemeClr>
                </a:solidFill>
              </a:rPr>
              <a:t>Feng </a:t>
            </a:r>
            <a:fld id="{F817A6DC-7C87-374F-AFE6-43B3D5E1F40F}" type="slidenum">
              <a:rPr lang="en-US" sz="1200" smtClean="0">
                <a:solidFill>
                  <a:schemeClr val="tx1">
                    <a:lumMod val="50000"/>
                    <a:lumOff val="50000"/>
                  </a:schemeClr>
                </a:solidFill>
              </a:rPr>
              <a:pPr algn="r"/>
              <a:t>‹#›</a:t>
            </a:fld>
            <a:endParaRPr lang="en-US" sz="1200" dirty="0">
              <a:solidFill>
                <a:schemeClr val="tx1">
                  <a:lumMod val="50000"/>
                  <a:lumOff val="50000"/>
                </a:schemeClr>
              </a:solidFill>
            </a:endParaRPr>
          </a:p>
        </p:txBody>
      </p:sp>
    </p:spTree>
  </p:cSld>
  <p:clrMap bg1="lt1" tx1="dk1" bg2="lt2" tx2="dk2" accent1="accent1" accent2="accent2" accent3="accent3" accent4="accent4" accent5="accent5" accent6="accent6" hlink="hlink" folHlink="folHlink"/>
  <p:sldLayoutIdLst>
    <p:sldLayoutId id="2147483714" r:id="rId1"/>
    <p:sldLayoutId id="2147483724" r:id="rId2"/>
    <p:sldLayoutId id="2147483725" r:id="rId3"/>
  </p:sldLayoutIdLst>
  <p:hf sldNum="0" hdr="0" ftr="0"/>
  <p:txStyles>
    <p:title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pn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2" Type="http://schemas.openxmlformats.org/officeDocument/2006/relationships/notesSlide" Target="../notesSlides/notesSlide3.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50.png"/><Relationship Id="rId28" Type="http://schemas.openxmlformats.org/officeDocument/2006/relationships/image" Target="../media/image55.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s>
</file>

<file path=ppt/slides/_rels/slide1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arxiv.org/abs/2207.11427" TargetMode="External"/><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90.png"/><Relationship Id="rId4" Type="http://schemas.openxmlformats.org/officeDocument/2006/relationships/image" Target="../media/image68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arxiv.org/abs/2105.06197" TargetMode="External"/><Relationship Id="rId5" Type="http://schemas.openxmlformats.org/officeDocument/2006/relationships/image" Target="../media/image62.png"/><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arxiv.org/abs/2303.14185" TargetMode="Externa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hyperlink" Target="https://arxiv.org/abs/2303.14185"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800.png"/><Relationship Id="rId2" Type="http://schemas.openxmlformats.org/officeDocument/2006/relationships/image" Target="../media/image68.png"/><Relationship Id="rId1" Type="http://schemas.openxmlformats.org/officeDocument/2006/relationships/slideLayout" Target="../slideLayouts/slideLayout3.xml"/><Relationship Id="rId5" Type="http://schemas.openxmlformats.org/officeDocument/2006/relationships/hyperlink" Target="https://arxiv.org/abs/2403.12520" TargetMode="External"/><Relationship Id="rId4" Type="http://schemas.openxmlformats.org/officeDocument/2006/relationships/image" Target="../media/image69.gif"/></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1.png"/><Relationship Id="rId7" Type="http://schemas.openxmlformats.org/officeDocument/2006/relationships/image" Target="../media/image73.png"/><Relationship Id="rId2" Type="http://schemas.openxmlformats.org/officeDocument/2006/relationships/image" Target="../media/image70.png"/><Relationship Id="rId1" Type="http://schemas.openxmlformats.org/officeDocument/2006/relationships/slideLayout" Target="../slideLayouts/slideLayout3.xml"/><Relationship Id="rId6" Type="http://schemas.openxmlformats.org/officeDocument/2006/relationships/hyperlink" Target="https://faser.web.cern.ch/briefings" TargetMode="External"/><Relationship Id="rId5" Type="http://schemas.openxmlformats.org/officeDocument/2006/relationships/image" Target="../media/image72.png"/><Relationship Id="rId4" Type="http://schemas.openxmlformats.org/officeDocument/2006/relationships/hyperlink" Target="https://arxiv.org/abs/2403.1252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xml"/><Relationship Id="rId5" Type="http://schemas.openxmlformats.org/officeDocument/2006/relationships/image" Target="../media/image79.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hyperlink" Target="https://arxiv.org/abs/2308.05587" TargetMode="External"/><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hyperlink" Target="https://cds.cern.ch/record/2955719" TargetMode="Externa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arxiv.org/abs/2308.05587" TargetMode="External"/><Relationship Id="rId7" Type="http://schemas.openxmlformats.org/officeDocument/2006/relationships/image" Target="../media/image85.png"/><Relationship Id="rId2" Type="http://schemas.openxmlformats.org/officeDocument/2006/relationships/image" Target="../media/image82.png"/><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9.png"/><Relationship Id="rId4" Type="http://schemas.openxmlformats.org/officeDocument/2006/relationships/hyperlink" Target="https://arxiv.org/abs/2410.10363" TargetMode="External"/><Relationship Id="rId9" Type="http://schemas.openxmlformats.org/officeDocument/2006/relationships/image" Target="../media/image87.png"/></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emf"/><Relationship Id="rId1" Type="http://schemas.openxmlformats.org/officeDocument/2006/relationships/slideLayout" Target="../slideLayouts/slideLayout1.xml"/><Relationship Id="rId4" Type="http://schemas.openxmlformats.org/officeDocument/2006/relationships/image" Target="../media/image89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2.jpg"/><Relationship Id="rId7" Type="http://schemas.openxmlformats.org/officeDocument/2006/relationships/hyperlink" Target="https://arxiv.org/abs/2501.06142" TargetMode="External"/><Relationship Id="rId2" Type="http://schemas.openxmlformats.org/officeDocument/2006/relationships/image" Target="../media/image101.jpeg"/><Relationship Id="rId1" Type="http://schemas.openxmlformats.org/officeDocument/2006/relationships/slideLayout" Target="../slideLayouts/slideLayout1.xml"/><Relationship Id="rId6" Type="http://schemas.openxmlformats.org/officeDocument/2006/relationships/image" Target="../media/image105.jpg"/><Relationship Id="rId5" Type="http://schemas.openxmlformats.org/officeDocument/2006/relationships/image" Target="../media/image104.png"/><Relationship Id="rId4" Type="http://schemas.openxmlformats.org/officeDocument/2006/relationships/image" Target="../media/image103.png"/></Relationships>
</file>

<file path=ppt/slides/_rels/slide3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111.emf"/><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image" Target="../media/image107.png"/><Relationship Id="rId1" Type="http://schemas.openxmlformats.org/officeDocument/2006/relationships/slideLayout" Target="../slideLayouts/slideLayout1.xml"/><Relationship Id="rId6" Type="http://schemas.openxmlformats.org/officeDocument/2006/relationships/image" Target="../media/image106.png"/><Relationship Id="rId5" Type="http://schemas.openxmlformats.org/officeDocument/2006/relationships/hyperlink" Target="https://cds.cern.ch/record/2851822" TargetMode="External"/><Relationship Id="rId4" Type="http://schemas.openxmlformats.org/officeDocument/2006/relationships/image" Target="../media/image109.jp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notesSlide" Target="../notesSlides/notesSlide6.xml"/></Relationships>
</file>

<file path=ppt/slides/_rels/slide37.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3.png"/><Relationship Id="rId3" Type="http://schemas.openxmlformats.org/officeDocument/2006/relationships/slideLayout" Target="../slideLayouts/slideLayout1.xml"/><Relationship Id="rId7" Type="http://schemas.openxmlformats.org/officeDocument/2006/relationships/image" Target="../media/image116.png"/><Relationship Id="rId12" Type="http://schemas.openxmlformats.org/officeDocument/2006/relationships/image" Target="../media/image1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15.png"/><Relationship Id="rId11" Type="http://schemas.openxmlformats.org/officeDocument/2006/relationships/image" Target="../media/image121.png"/><Relationship Id="rId5" Type="http://schemas.openxmlformats.org/officeDocument/2006/relationships/image" Target="../media/image113.png"/><Relationship Id="rId10" Type="http://schemas.openxmlformats.org/officeDocument/2006/relationships/image" Target="../media/image119.png"/><Relationship Id="rId4" Type="http://schemas.openxmlformats.org/officeDocument/2006/relationships/notesSlide" Target="../notesSlides/notesSlide7.xml"/><Relationship Id="rId9" Type="http://schemas.openxmlformats.org/officeDocument/2006/relationships/image" Target="../media/image118.png"/><Relationship Id="rId14" Type="http://schemas.openxmlformats.org/officeDocument/2006/relationships/image" Target="../media/image114.png"/></Relationships>
</file>

<file path=ppt/slides/_rels/slide38.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hyperlink" Target="https://arxiv.org/abs/2510.26260"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5.png"/><Relationship Id="rId5" Type="http://schemas.openxmlformats.org/officeDocument/2006/relationships/image" Target="../media/image114.png"/><Relationship Id="rId4" Type="http://schemas.openxmlformats.org/officeDocument/2006/relationships/image" Target="../media/image113.png"/></Relationships>
</file>

<file path=ppt/slides/_rels/slide39.xml.rels><?xml version="1.0" encoding="UTF-8" standalone="yes"?>
<Relationships xmlns="http://schemas.openxmlformats.org/package/2006/relationships"><Relationship Id="rId8" Type="http://schemas.openxmlformats.org/officeDocument/2006/relationships/image" Target="../media/image3.tiff"/><Relationship Id="rId3" Type="http://schemas.openxmlformats.org/officeDocument/2006/relationships/image" Target="../media/image127.png"/><Relationship Id="rId7" Type="http://schemas.openxmlformats.org/officeDocument/2006/relationships/image" Target="../media/image2.jpe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29.jpg"/><Relationship Id="rId10" Type="http://schemas.openxmlformats.org/officeDocument/2006/relationships/image" Target="../media/image5.png"/><Relationship Id="rId4" Type="http://schemas.openxmlformats.org/officeDocument/2006/relationships/image" Target="../media/image128.jpeg"/><Relationship Id="rId9" Type="http://schemas.openxmlformats.org/officeDocument/2006/relationships/image" Target="../media/image4.tiff"/></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201.png"/><Relationship Id="rId18" Type="http://schemas.openxmlformats.org/officeDocument/2006/relationships/image" Target="../media/image25.png"/><Relationship Id="rId21" Type="http://schemas.openxmlformats.org/officeDocument/2006/relationships/image" Target="../media/image280.png"/><Relationship Id="rId7" Type="http://schemas.openxmlformats.org/officeDocument/2006/relationships/image" Target="../media/image140.png"/><Relationship Id="rId12" Type="http://schemas.openxmlformats.org/officeDocument/2006/relationships/image" Target="../media/image190.png"/><Relationship Id="rId17" Type="http://schemas.openxmlformats.org/officeDocument/2006/relationships/image" Target="../media/image24.png"/><Relationship Id="rId25" Type="http://schemas.openxmlformats.org/officeDocument/2006/relationships/image" Target="../media/image320.png"/><Relationship Id="rId2" Type="http://schemas.openxmlformats.org/officeDocument/2006/relationships/image" Target="../media/image8.png"/><Relationship Id="rId16" Type="http://schemas.openxmlformats.org/officeDocument/2006/relationships/image" Target="../media/image23.png"/><Relationship Id="rId20" Type="http://schemas.openxmlformats.org/officeDocument/2006/relationships/image" Target="../media/image270.png"/><Relationship Id="rId1" Type="http://schemas.openxmlformats.org/officeDocument/2006/relationships/slideLayout" Target="../slideLayouts/slideLayout1.xml"/><Relationship Id="rId6" Type="http://schemas.openxmlformats.org/officeDocument/2006/relationships/image" Target="../media/image130.png"/><Relationship Id="rId11" Type="http://schemas.openxmlformats.org/officeDocument/2006/relationships/image" Target="../media/image18.png"/><Relationship Id="rId24" Type="http://schemas.openxmlformats.org/officeDocument/2006/relationships/image" Target="../media/image311.png"/><Relationship Id="rId5" Type="http://schemas.openxmlformats.org/officeDocument/2006/relationships/image" Target="../media/image120.png"/><Relationship Id="rId15" Type="http://schemas.openxmlformats.org/officeDocument/2006/relationships/image" Target="../media/image22.png"/><Relationship Id="rId23" Type="http://schemas.openxmlformats.org/officeDocument/2006/relationships/image" Target="../media/image300.png"/><Relationship Id="rId10" Type="http://schemas.openxmlformats.org/officeDocument/2006/relationships/image" Target="../media/image170.png"/><Relationship Id="rId19" Type="http://schemas.openxmlformats.org/officeDocument/2006/relationships/image" Target="../media/image260.png"/><Relationship Id="rId9" Type="http://schemas.openxmlformats.org/officeDocument/2006/relationships/image" Target="../media/image16.png"/><Relationship Id="rId14" Type="http://schemas.openxmlformats.org/officeDocument/2006/relationships/image" Target="../media/image102.png"/><Relationship Id="rId22" Type="http://schemas.openxmlformats.org/officeDocument/2006/relationships/image" Target="../media/image290.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7.png"/><Relationship Id="rId10" Type="http://schemas.openxmlformats.org/officeDocument/2006/relationships/image" Target="../media/image27.png"/><Relationship Id="rId4" Type="http://schemas.openxmlformats.org/officeDocument/2006/relationships/image" Target="../media/image151.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1524000" y="762000"/>
            <a:ext cx="91440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endParaRPr lang="en-US" sz="4000" b="1" dirty="0"/>
          </a:p>
        </p:txBody>
      </p:sp>
      <p:sp>
        <p:nvSpPr>
          <p:cNvPr id="7" name="Rectangle 6"/>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8" name="Rectangle 7"/>
          <p:cNvSpPr>
            <a:spLocks noChangeArrowheads="1"/>
          </p:cNvSpPr>
          <p:nvPr/>
        </p:nvSpPr>
        <p:spPr bwMode="auto">
          <a:xfrm>
            <a:off x="228600" y="6400800"/>
            <a:ext cx="11582400" cy="381000"/>
          </a:xfrm>
          <a:prstGeom prst="rect">
            <a:avLst/>
          </a:prstGeom>
          <a:solidFill>
            <a:schemeClr val="bg1"/>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5123" name="Rectangle 3"/>
          <p:cNvSpPr>
            <a:spLocks noChangeArrowheads="1"/>
          </p:cNvSpPr>
          <p:nvPr/>
        </p:nvSpPr>
        <p:spPr bwMode="auto">
          <a:xfrm>
            <a:off x="1524000" y="3962400"/>
            <a:ext cx="9144000" cy="10428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sz="2000" dirty="0"/>
              <a:t>Topic of the Week, LHC Physics Center, Fermilab</a:t>
            </a:r>
          </a:p>
          <a:p>
            <a:pPr algn="ctr"/>
            <a:endParaRPr lang="en-US" sz="2000" dirty="0"/>
          </a:p>
          <a:p>
            <a:pPr algn="ctr"/>
            <a:r>
              <a:rPr lang="en-US" sz="2000" dirty="0"/>
              <a:t>Jonathan Feng, UC Irvine, 30 June 2026</a:t>
            </a:r>
          </a:p>
        </p:txBody>
      </p:sp>
      <p:sp>
        <p:nvSpPr>
          <p:cNvPr id="3" name="Rectangle 3">
            <a:extLst>
              <a:ext uri="{FF2B5EF4-FFF2-40B4-BE49-F238E27FC236}">
                <a16:creationId xmlns:a16="http://schemas.microsoft.com/office/drawing/2014/main" id="{6DD03BBC-D6F4-C99B-568F-8A7F8CCF6C2B}"/>
              </a:ext>
            </a:extLst>
          </p:cNvPr>
          <p:cNvSpPr>
            <a:spLocks noChangeArrowheads="1"/>
          </p:cNvSpPr>
          <p:nvPr/>
        </p:nvSpPr>
        <p:spPr bwMode="auto">
          <a:xfrm>
            <a:off x="363093" y="1352050"/>
            <a:ext cx="11313414" cy="2076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r>
              <a:rPr lang="en-US" sz="3600" b="1" dirty="0"/>
              <a:t>FASER RESULTS </a:t>
            </a:r>
          </a:p>
          <a:p>
            <a:pPr algn="ctr"/>
            <a:r>
              <a:rPr lang="en-US" sz="3600" b="1" dirty="0"/>
              <a:t>AND </a:t>
            </a:r>
          </a:p>
          <a:p>
            <a:pPr algn="ctr"/>
            <a:r>
              <a:rPr lang="en-US" sz="3600" b="1" dirty="0"/>
              <a:t>A PERSONAL PERSPECTIVE ON </a:t>
            </a:r>
          </a:p>
          <a:p>
            <a:pPr algn="ctr"/>
            <a:r>
              <a:rPr lang="en-US" sz="3600" b="1" dirty="0"/>
              <a:t>WHERE WE ARE AND WHERE WE’RE GOING</a:t>
            </a:r>
          </a:p>
        </p:txBody>
      </p:sp>
      <p:pic>
        <p:nvPicPr>
          <p:cNvPr id="2" name="Picture 1">
            <a:extLst>
              <a:ext uri="{FF2B5EF4-FFF2-40B4-BE49-F238E27FC236}">
                <a16:creationId xmlns:a16="http://schemas.microsoft.com/office/drawing/2014/main" id="{D0F158DD-1035-E01E-A2E5-0EAAD35E3AE7}"/>
              </a:ext>
            </a:extLst>
          </p:cNvPr>
          <p:cNvPicPr>
            <a:picLocks noChangeAspect="1"/>
          </p:cNvPicPr>
          <p:nvPr/>
        </p:nvPicPr>
        <p:blipFill>
          <a:blip r:embed="rId3"/>
          <a:stretch>
            <a:fillRect/>
          </a:stretch>
        </p:blipFill>
        <p:spPr>
          <a:xfrm>
            <a:off x="4752517" y="5460049"/>
            <a:ext cx="3299657" cy="626679"/>
          </a:xfrm>
          <a:prstGeom prst="rect">
            <a:avLst/>
          </a:prstGeom>
        </p:spPr>
      </p:pic>
      <p:pic>
        <p:nvPicPr>
          <p:cNvPr id="4" name="Picture 3">
            <a:extLst>
              <a:ext uri="{FF2B5EF4-FFF2-40B4-BE49-F238E27FC236}">
                <a16:creationId xmlns:a16="http://schemas.microsoft.com/office/drawing/2014/main" id="{CEAF3CCE-89D5-0365-9765-B1F5E3FAF80E}"/>
              </a:ext>
            </a:extLst>
          </p:cNvPr>
          <p:cNvPicPr>
            <a:picLocks noChangeAspect="1"/>
          </p:cNvPicPr>
          <p:nvPr/>
        </p:nvPicPr>
        <p:blipFill>
          <a:blip r:embed="rId4"/>
          <a:stretch>
            <a:fillRect/>
          </a:stretch>
        </p:blipFill>
        <p:spPr>
          <a:xfrm>
            <a:off x="685801" y="5373483"/>
            <a:ext cx="782418" cy="782418"/>
          </a:xfrm>
          <a:prstGeom prst="rect">
            <a:avLst/>
          </a:prstGeom>
        </p:spPr>
      </p:pic>
      <p:pic>
        <p:nvPicPr>
          <p:cNvPr id="5" name="Picture 4">
            <a:extLst>
              <a:ext uri="{FF2B5EF4-FFF2-40B4-BE49-F238E27FC236}">
                <a16:creationId xmlns:a16="http://schemas.microsoft.com/office/drawing/2014/main" id="{E6354D07-20AA-452E-B5B8-CA2AC0415AA8}"/>
              </a:ext>
            </a:extLst>
          </p:cNvPr>
          <p:cNvPicPr>
            <a:picLocks noChangeAspect="1"/>
          </p:cNvPicPr>
          <p:nvPr/>
        </p:nvPicPr>
        <p:blipFill>
          <a:blip r:embed="rId5"/>
          <a:stretch>
            <a:fillRect/>
          </a:stretch>
        </p:blipFill>
        <p:spPr>
          <a:xfrm>
            <a:off x="10744202" y="5467348"/>
            <a:ext cx="613549" cy="613549"/>
          </a:xfrm>
          <a:prstGeom prst="rect">
            <a:avLst/>
          </a:prstGeom>
        </p:spPr>
      </p:pic>
      <p:pic>
        <p:nvPicPr>
          <p:cNvPr id="6" name="Picture 5">
            <a:extLst>
              <a:ext uri="{FF2B5EF4-FFF2-40B4-BE49-F238E27FC236}">
                <a16:creationId xmlns:a16="http://schemas.microsoft.com/office/drawing/2014/main" id="{E0B7D822-12B9-C0CC-E8EA-75D4BBB6782B}"/>
              </a:ext>
            </a:extLst>
          </p:cNvPr>
          <p:cNvPicPr>
            <a:picLocks noChangeAspect="1"/>
          </p:cNvPicPr>
          <p:nvPr/>
        </p:nvPicPr>
        <p:blipFill rotWithShape="1">
          <a:blip r:embed="rId6"/>
          <a:srcRect r="7550"/>
          <a:stretch/>
        </p:blipFill>
        <p:spPr>
          <a:xfrm>
            <a:off x="8613475" y="5366703"/>
            <a:ext cx="1569426" cy="794617"/>
          </a:xfrm>
          <a:prstGeom prst="rect">
            <a:avLst/>
          </a:prstGeom>
        </p:spPr>
      </p:pic>
      <p:pic>
        <p:nvPicPr>
          <p:cNvPr id="9" name="Picture 8" descr="A blue and black logo&#10;&#10;AI-generated content may be incorrect.">
            <a:extLst>
              <a:ext uri="{FF2B5EF4-FFF2-40B4-BE49-F238E27FC236}">
                <a16:creationId xmlns:a16="http://schemas.microsoft.com/office/drawing/2014/main" id="{4EE04086-228D-6DF2-02DC-DF74024E2D6F}"/>
              </a:ext>
            </a:extLst>
          </p:cNvPr>
          <p:cNvPicPr>
            <a:picLocks noChangeAspect="1"/>
          </p:cNvPicPr>
          <p:nvPr/>
        </p:nvPicPr>
        <p:blipFill>
          <a:blip r:embed="rId7"/>
          <a:stretch>
            <a:fillRect/>
          </a:stretch>
        </p:blipFill>
        <p:spPr>
          <a:xfrm>
            <a:off x="2029520" y="5405088"/>
            <a:ext cx="2161696" cy="725557"/>
          </a:xfrm>
          <a:prstGeom prst="rect">
            <a:avLst/>
          </a:prstGeom>
        </p:spPr>
      </p:pic>
    </p:spTree>
    <p:extLst>
      <p:ext uri="{BB962C8B-B14F-4D97-AF65-F5344CB8AC3E}">
        <p14:creationId xmlns:p14="http://schemas.microsoft.com/office/powerpoint/2010/main" val="748183728"/>
      </p:ext>
    </p:extLst>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HISTORICAL PRECEDENT</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457200" y="972540"/>
            <a:ext cx="8915400" cy="5479916"/>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Is it really possible that a collider is making new particles, and we are missing them simply because we are looking in the wrong place?</a:t>
            </a:r>
          </a:p>
          <a:p>
            <a:endParaRPr lang="en-US" sz="800" dirty="0"/>
          </a:p>
          <a:p>
            <a:r>
              <a:rPr lang="en-US" sz="2000" dirty="0"/>
              <a:t>Yes.  In fact, it has happened before at CERN.</a:t>
            </a:r>
          </a:p>
          <a:p>
            <a:endParaRPr lang="en-US" sz="800" dirty="0"/>
          </a:p>
          <a:p>
            <a:r>
              <a:rPr lang="en-US" sz="2000" dirty="0"/>
              <a:t>In 1971, the first hadron collider, CERN’s Intersecting Storage Rings (ISR), began operation.  At the ISR’s 50th anniversary:</a:t>
            </a:r>
          </a:p>
          <a:p>
            <a:endParaRPr lang="en-US" sz="1000" dirty="0"/>
          </a:p>
          <a:p>
            <a:pPr lvl="1"/>
            <a:r>
              <a:rPr lang="en-US" sz="1600" dirty="0"/>
              <a:t>“Enormous impact on accelerator physics, but sadly little effect on particle physics.” – Steve Myers, talk at “The 50th Anniversary of Hadron Colliders at CERN,” October 2021.</a:t>
            </a:r>
          </a:p>
          <a:p>
            <a:pPr lvl="1"/>
            <a:endParaRPr lang="en-US" sz="1000" dirty="0"/>
          </a:p>
          <a:p>
            <a:pPr lvl="1"/>
            <a:r>
              <a:rPr lang="en-US" sz="1600" dirty="0"/>
              <a:t>“There was initially a broad belief that physics action would be in the forward directions at a hadron collider…. It is easy to say after the fact, still with regrets, that with an earlier availability of more complete… experiments at the ISR, CERN would not have been left as a spectator during the famous November revolution of 1974 with the J/</a:t>
            </a:r>
            <a:r>
              <a:rPr lang="el-GR" sz="1600" dirty="0"/>
              <a:t>ψ</a:t>
            </a:r>
            <a:r>
              <a:rPr lang="en-US" sz="1600" dirty="0"/>
              <a:t> discoveries at Brookhaven and SLAC .” – Lyn Evans and Peter Jenni, CERN Courier (2021).</a:t>
            </a:r>
          </a:p>
          <a:p>
            <a:pPr lvl="1"/>
            <a:endParaRPr lang="en-US" sz="1200" dirty="0"/>
          </a:p>
          <a:p>
            <a:r>
              <a:rPr lang="en-US" sz="2000" dirty="0"/>
              <a:t>Is there another November revolution waiting in the forward direction?  It would be better not to wait for the next hadron collider to find out.</a:t>
            </a:r>
          </a:p>
          <a:p>
            <a:endParaRPr lang="en-US" sz="2000" dirty="0"/>
          </a:p>
        </p:txBody>
      </p:sp>
      <p:pic>
        <p:nvPicPr>
          <p:cNvPr id="2" name="Picture 1">
            <a:extLst>
              <a:ext uri="{FF2B5EF4-FFF2-40B4-BE49-F238E27FC236}">
                <a16:creationId xmlns:a16="http://schemas.microsoft.com/office/drawing/2014/main" id="{B272EEF8-E29C-594B-3D42-AA1678CA7954}"/>
              </a:ext>
            </a:extLst>
          </p:cNvPr>
          <p:cNvPicPr>
            <a:picLocks noChangeAspect="1"/>
          </p:cNvPicPr>
          <p:nvPr/>
        </p:nvPicPr>
        <p:blipFill>
          <a:blip r:embed="rId2"/>
          <a:stretch>
            <a:fillRect/>
          </a:stretch>
        </p:blipFill>
        <p:spPr>
          <a:xfrm>
            <a:off x="9599447" y="2713996"/>
            <a:ext cx="1967542" cy="1752600"/>
          </a:xfrm>
          <a:prstGeom prst="rect">
            <a:avLst/>
          </a:prstGeom>
        </p:spPr>
      </p:pic>
      <p:pic>
        <p:nvPicPr>
          <p:cNvPr id="3" name="Picture 2">
            <a:extLst>
              <a:ext uri="{FF2B5EF4-FFF2-40B4-BE49-F238E27FC236}">
                <a16:creationId xmlns:a16="http://schemas.microsoft.com/office/drawing/2014/main" id="{472D50D8-3550-3F0D-ADF2-1E6B6BBF8525}"/>
              </a:ext>
            </a:extLst>
          </p:cNvPr>
          <p:cNvPicPr>
            <a:picLocks noChangeAspect="1"/>
          </p:cNvPicPr>
          <p:nvPr/>
        </p:nvPicPr>
        <p:blipFill>
          <a:blip r:embed="rId3"/>
          <a:stretch>
            <a:fillRect/>
          </a:stretch>
        </p:blipFill>
        <p:spPr>
          <a:xfrm>
            <a:off x="9630167" y="4581231"/>
            <a:ext cx="1937679" cy="1945133"/>
          </a:xfrm>
          <a:prstGeom prst="rect">
            <a:avLst/>
          </a:prstGeom>
        </p:spPr>
      </p:pic>
      <p:pic>
        <p:nvPicPr>
          <p:cNvPr id="4" name="Picture 3">
            <a:extLst>
              <a:ext uri="{FF2B5EF4-FFF2-40B4-BE49-F238E27FC236}">
                <a16:creationId xmlns:a16="http://schemas.microsoft.com/office/drawing/2014/main" id="{D61679C1-AAF0-81DE-4F18-D2639552396E}"/>
              </a:ext>
            </a:extLst>
          </p:cNvPr>
          <p:cNvPicPr>
            <a:picLocks noChangeAspect="1"/>
          </p:cNvPicPr>
          <p:nvPr/>
        </p:nvPicPr>
        <p:blipFill rotWithShape="1">
          <a:blip r:embed="rId4"/>
          <a:srcRect t="8334" r="18750" b="43750"/>
          <a:stretch/>
        </p:blipFill>
        <p:spPr>
          <a:xfrm>
            <a:off x="9601200" y="838200"/>
            <a:ext cx="1981200" cy="1752600"/>
          </a:xfrm>
          <a:prstGeom prst="rect">
            <a:avLst/>
          </a:prstGeom>
        </p:spPr>
      </p:pic>
    </p:spTree>
    <p:extLst>
      <p:ext uri="{BB962C8B-B14F-4D97-AF65-F5344CB8AC3E}">
        <p14:creationId xmlns:p14="http://schemas.microsoft.com/office/powerpoint/2010/main" val="46950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1B50-3382-9E31-25DF-DCB9FAA6C8E1}"/>
            </a:ext>
          </a:extLst>
        </p:cNvPr>
        <p:cNvGrpSpPr/>
        <p:nvPr/>
      </p:nvGrpSpPr>
      <p:grpSpPr>
        <a:xfrm>
          <a:off x="0" y="0"/>
          <a:ext cx="0" cy="0"/>
          <a:chOff x="0" y="0"/>
          <a:chExt cx="0" cy="0"/>
        </a:xfrm>
      </p:grpSpPr>
      <p:pic>
        <p:nvPicPr>
          <p:cNvPr id="3" name="Picture 2" descr="A black logo with a arrow&#10;&#10;Description automatically generated">
            <a:extLst>
              <a:ext uri="{FF2B5EF4-FFF2-40B4-BE49-F238E27FC236}">
                <a16:creationId xmlns:a16="http://schemas.microsoft.com/office/drawing/2014/main" id="{05C7AB62-091F-7147-F21B-9E8122F4292D}"/>
              </a:ext>
            </a:extLst>
          </p:cNvPr>
          <p:cNvPicPr>
            <a:picLocks noChangeAspect="1"/>
          </p:cNvPicPr>
          <p:nvPr/>
        </p:nvPicPr>
        <p:blipFill>
          <a:blip r:embed="rId2"/>
          <a:stretch>
            <a:fillRect/>
          </a:stretch>
        </p:blipFill>
        <p:spPr>
          <a:xfrm>
            <a:off x="2552700" y="2362201"/>
            <a:ext cx="7086600" cy="2354817"/>
          </a:xfrm>
          <a:prstGeom prst="rect">
            <a:avLst/>
          </a:prstGeom>
        </p:spPr>
      </p:pic>
      <p:sp>
        <p:nvSpPr>
          <p:cNvPr id="2" name="Rectangle 1">
            <a:extLst>
              <a:ext uri="{FF2B5EF4-FFF2-40B4-BE49-F238E27FC236}">
                <a16:creationId xmlns:a16="http://schemas.microsoft.com/office/drawing/2014/main" id="{18828E80-CA20-EA4B-0FB1-20633A5BDC4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408790226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78FD9-5470-CC49-B1E1-378500E2BC98}"/>
              </a:ext>
            </a:extLst>
          </p:cNvPr>
          <p:cNvSpPr>
            <a:spLocks noGrp="1"/>
          </p:cNvSpPr>
          <p:nvPr>
            <p:ph type="title"/>
          </p:nvPr>
        </p:nvSpPr>
        <p:spPr>
          <a:xfrm>
            <a:off x="2819400" y="244476"/>
            <a:ext cx="6858000" cy="441325"/>
          </a:xfrm>
        </p:spPr>
        <p:txBody>
          <a:bodyPr/>
          <a:lstStyle/>
          <a:p>
            <a:r>
              <a:rPr lang="en-US" dirty="0"/>
              <a:t>FASER TIMELINE</a:t>
            </a:r>
          </a:p>
        </p:txBody>
      </p:sp>
      <p:sp>
        <p:nvSpPr>
          <p:cNvPr id="8" name="TextBox 7">
            <a:extLst>
              <a:ext uri="{FF2B5EF4-FFF2-40B4-BE49-F238E27FC236}">
                <a16:creationId xmlns:a16="http://schemas.microsoft.com/office/drawing/2014/main" id="{D22103B8-2083-82A7-7C88-B3F67E8F4B31}"/>
              </a:ext>
            </a:extLst>
          </p:cNvPr>
          <p:cNvSpPr txBox="1"/>
          <p:nvPr/>
        </p:nvSpPr>
        <p:spPr>
          <a:xfrm rot="18563558">
            <a:off x="1430057" y="4072353"/>
            <a:ext cx="2351478" cy="276999"/>
          </a:xfrm>
          <a:prstGeom prst="rect">
            <a:avLst/>
          </a:prstGeom>
          <a:noFill/>
        </p:spPr>
        <p:txBody>
          <a:bodyPr wrap="none" rtlCol="0">
            <a:spAutoFit/>
          </a:bodyPr>
          <a:lstStyle/>
          <a:p>
            <a:pPr algn="r"/>
            <a:r>
              <a:rPr lang="en-US" sz="1200" dirty="0">
                <a:solidFill>
                  <a:srgbClr val="00B050"/>
                </a:solidFill>
              </a:rPr>
              <a:t>Feng, Galon, Kling, Trojanowski</a:t>
            </a:r>
          </a:p>
        </p:txBody>
      </p:sp>
      <p:sp>
        <p:nvSpPr>
          <p:cNvPr id="9" name="TextBox 8">
            <a:extLst>
              <a:ext uri="{FF2B5EF4-FFF2-40B4-BE49-F238E27FC236}">
                <a16:creationId xmlns:a16="http://schemas.microsoft.com/office/drawing/2014/main" id="{348CF97A-8D38-7D7D-06CE-FB2218C2B213}"/>
              </a:ext>
            </a:extLst>
          </p:cNvPr>
          <p:cNvSpPr txBox="1"/>
          <p:nvPr/>
        </p:nvSpPr>
        <p:spPr>
          <a:xfrm rot="18563558">
            <a:off x="2059767" y="4033503"/>
            <a:ext cx="2250937" cy="276999"/>
          </a:xfrm>
          <a:prstGeom prst="rect">
            <a:avLst/>
          </a:prstGeom>
          <a:noFill/>
        </p:spPr>
        <p:txBody>
          <a:bodyPr wrap="none" rtlCol="0">
            <a:spAutoFit/>
          </a:bodyPr>
          <a:lstStyle/>
          <a:p>
            <a:pPr algn="r"/>
            <a:r>
              <a:rPr lang="en-US" sz="1200" dirty="0">
                <a:solidFill>
                  <a:srgbClr val="00B050"/>
                </a:solidFill>
              </a:rPr>
              <a:t>LOI submitted to CERN LHCC</a:t>
            </a:r>
          </a:p>
        </p:txBody>
      </p:sp>
      <p:sp>
        <p:nvSpPr>
          <p:cNvPr id="10" name="TextBox 9">
            <a:extLst>
              <a:ext uri="{FF2B5EF4-FFF2-40B4-BE49-F238E27FC236}">
                <a16:creationId xmlns:a16="http://schemas.microsoft.com/office/drawing/2014/main" id="{61150AF9-C40C-E1E0-0F80-9526D246853D}"/>
              </a:ext>
            </a:extLst>
          </p:cNvPr>
          <p:cNvSpPr txBox="1"/>
          <p:nvPr/>
        </p:nvSpPr>
        <p:spPr>
          <a:xfrm rot="18563558">
            <a:off x="673412" y="4783364"/>
            <a:ext cx="4191532" cy="276999"/>
          </a:xfrm>
          <a:prstGeom prst="rect">
            <a:avLst/>
          </a:prstGeom>
          <a:noFill/>
        </p:spPr>
        <p:txBody>
          <a:bodyPr wrap="none" rtlCol="0">
            <a:spAutoFit/>
          </a:bodyPr>
          <a:lstStyle/>
          <a:p>
            <a:pPr algn="r"/>
            <a:r>
              <a:rPr lang="en-US" sz="1200" dirty="0">
                <a:solidFill>
                  <a:srgbClr val="00B050"/>
                </a:solidFill>
              </a:rPr>
              <a:t>Spare detector parts from </a:t>
            </a:r>
            <a:r>
              <a:rPr lang="en-US" sz="1200" dirty="0">
                <a:solidFill>
                  <a:srgbClr val="FF0000"/>
                </a:solidFill>
              </a:rPr>
              <a:t>ATLAS</a:t>
            </a:r>
            <a:r>
              <a:rPr lang="en-US" sz="1200" dirty="0">
                <a:solidFill>
                  <a:srgbClr val="00B050"/>
                </a:solidFill>
              </a:rPr>
              <a:t> and </a:t>
            </a:r>
            <a:r>
              <a:rPr lang="en-US" sz="1200" dirty="0" err="1">
                <a:solidFill>
                  <a:srgbClr val="FF0000"/>
                </a:solidFill>
              </a:rPr>
              <a:t>LHCb</a:t>
            </a:r>
            <a:r>
              <a:rPr lang="en-US" sz="1200" dirty="0">
                <a:solidFill>
                  <a:srgbClr val="00B050"/>
                </a:solidFill>
              </a:rPr>
              <a:t> Collaborations</a:t>
            </a:r>
          </a:p>
        </p:txBody>
      </p:sp>
      <p:sp>
        <p:nvSpPr>
          <p:cNvPr id="11" name="TextBox 10">
            <a:extLst>
              <a:ext uri="{FF2B5EF4-FFF2-40B4-BE49-F238E27FC236}">
                <a16:creationId xmlns:a16="http://schemas.microsoft.com/office/drawing/2014/main" id="{801F7FAE-7129-4D73-48B8-D27A7D98B8AB}"/>
              </a:ext>
            </a:extLst>
          </p:cNvPr>
          <p:cNvSpPr txBox="1"/>
          <p:nvPr/>
        </p:nvSpPr>
        <p:spPr>
          <a:xfrm rot="18563558">
            <a:off x="1619846" y="4434486"/>
            <a:ext cx="3288657" cy="276999"/>
          </a:xfrm>
          <a:prstGeom prst="rect">
            <a:avLst/>
          </a:prstGeom>
          <a:noFill/>
        </p:spPr>
        <p:txBody>
          <a:bodyPr wrap="none" rtlCol="0">
            <a:spAutoFit/>
          </a:bodyPr>
          <a:lstStyle/>
          <a:p>
            <a:pPr algn="r"/>
            <a:r>
              <a:rPr lang="en-US" sz="1200" dirty="0">
                <a:solidFill>
                  <a:srgbClr val="00B050"/>
                </a:solidFill>
              </a:rPr>
              <a:t>Technical Proposal submitted to CERN LHCC</a:t>
            </a:r>
          </a:p>
        </p:txBody>
      </p:sp>
      <p:sp>
        <p:nvSpPr>
          <p:cNvPr id="12" name="TextBox 11">
            <a:extLst>
              <a:ext uri="{FF2B5EF4-FFF2-40B4-BE49-F238E27FC236}">
                <a16:creationId xmlns:a16="http://schemas.microsoft.com/office/drawing/2014/main" id="{2AFA854B-72EA-5EF4-B2C4-672A905949A2}"/>
              </a:ext>
            </a:extLst>
          </p:cNvPr>
          <p:cNvSpPr txBox="1"/>
          <p:nvPr/>
        </p:nvSpPr>
        <p:spPr>
          <a:xfrm rot="18563558">
            <a:off x="1281509" y="4687603"/>
            <a:ext cx="3943708" cy="276999"/>
          </a:xfrm>
          <a:prstGeom prst="rect">
            <a:avLst/>
          </a:prstGeom>
          <a:noFill/>
        </p:spPr>
        <p:txBody>
          <a:bodyPr wrap="none" rtlCol="0">
            <a:spAutoFit/>
          </a:bodyPr>
          <a:lstStyle/>
          <a:p>
            <a:pPr algn="r"/>
            <a:r>
              <a:rPr lang="en-US" sz="1200" dirty="0">
                <a:solidFill>
                  <a:srgbClr val="00B050"/>
                </a:solidFill>
              </a:rPr>
              <a:t>Funding from </a:t>
            </a:r>
            <a:r>
              <a:rPr lang="en-US" sz="1200" dirty="0" err="1">
                <a:solidFill>
                  <a:srgbClr val="FF0000"/>
                </a:solidFill>
              </a:rPr>
              <a:t>Heising</a:t>
            </a:r>
            <a:r>
              <a:rPr lang="en-US" sz="1200" dirty="0">
                <a:solidFill>
                  <a:srgbClr val="FF0000"/>
                </a:solidFill>
              </a:rPr>
              <a:t>-Simons </a:t>
            </a:r>
            <a:r>
              <a:rPr lang="en-US" sz="1200" dirty="0">
                <a:solidFill>
                  <a:srgbClr val="00B050"/>
                </a:solidFill>
              </a:rPr>
              <a:t>and</a:t>
            </a:r>
            <a:r>
              <a:rPr lang="en-US" sz="1200" dirty="0">
                <a:solidFill>
                  <a:srgbClr val="FF0000"/>
                </a:solidFill>
              </a:rPr>
              <a:t> Simons Foundations</a:t>
            </a:r>
          </a:p>
        </p:txBody>
      </p:sp>
      <p:sp>
        <p:nvSpPr>
          <p:cNvPr id="13" name="TextBox 12">
            <a:extLst>
              <a:ext uri="{FF2B5EF4-FFF2-40B4-BE49-F238E27FC236}">
                <a16:creationId xmlns:a16="http://schemas.microsoft.com/office/drawing/2014/main" id="{2DAE9675-89CC-1799-E660-C46A5A904535}"/>
              </a:ext>
            </a:extLst>
          </p:cNvPr>
          <p:cNvSpPr txBox="1"/>
          <p:nvPr/>
        </p:nvSpPr>
        <p:spPr>
          <a:xfrm rot="18563558">
            <a:off x="1937493" y="4485501"/>
            <a:ext cx="3420680" cy="276999"/>
          </a:xfrm>
          <a:prstGeom prst="rect">
            <a:avLst/>
          </a:prstGeom>
          <a:noFill/>
        </p:spPr>
        <p:txBody>
          <a:bodyPr wrap="none" rtlCol="0">
            <a:spAutoFit/>
          </a:bodyPr>
          <a:lstStyle/>
          <a:p>
            <a:pPr algn="r"/>
            <a:r>
              <a:rPr lang="en-US" sz="1200" dirty="0">
                <a:solidFill>
                  <a:srgbClr val="00B050"/>
                </a:solidFill>
              </a:rPr>
              <a:t>FASER approved as 8</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4" name="TextBox 13">
            <a:extLst>
              <a:ext uri="{FF2B5EF4-FFF2-40B4-BE49-F238E27FC236}">
                <a16:creationId xmlns:a16="http://schemas.microsoft.com/office/drawing/2014/main" id="{90E3FA3D-8C77-9F1A-E96E-82E4B9A1BD52}"/>
              </a:ext>
            </a:extLst>
          </p:cNvPr>
          <p:cNvSpPr txBox="1"/>
          <p:nvPr/>
        </p:nvSpPr>
        <p:spPr>
          <a:xfrm rot="18563558">
            <a:off x="2397920" y="4516471"/>
            <a:ext cx="3500830"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approved as 9</a:t>
            </a:r>
            <a:r>
              <a:rPr lang="en-US" sz="1200" baseline="30000" dirty="0">
                <a:solidFill>
                  <a:srgbClr val="00B050"/>
                </a:solidFill>
              </a:rPr>
              <a:t>th</a:t>
            </a:r>
            <a:r>
              <a:rPr lang="en-US" sz="1200" dirty="0">
                <a:solidFill>
                  <a:srgbClr val="00B050"/>
                </a:solidFill>
              </a:rPr>
              <a:t> LHC detector by </a:t>
            </a:r>
            <a:r>
              <a:rPr lang="en-US" sz="1200" dirty="0">
                <a:solidFill>
                  <a:srgbClr val="FF0000"/>
                </a:solidFill>
              </a:rPr>
              <a:t>CERN</a:t>
            </a:r>
          </a:p>
        </p:txBody>
      </p:sp>
      <p:sp>
        <p:nvSpPr>
          <p:cNvPr id="15" name="TextBox 14">
            <a:extLst>
              <a:ext uri="{FF2B5EF4-FFF2-40B4-BE49-F238E27FC236}">
                <a16:creationId xmlns:a16="http://schemas.microsoft.com/office/drawing/2014/main" id="{BEBE0F74-099D-CEB3-E264-DA5B4269C4C9}"/>
              </a:ext>
            </a:extLst>
          </p:cNvPr>
          <p:cNvSpPr txBox="1"/>
          <p:nvPr/>
        </p:nvSpPr>
        <p:spPr>
          <a:xfrm rot="18563558">
            <a:off x="4051821" y="4224109"/>
            <a:ext cx="2744213" cy="276999"/>
          </a:xfrm>
          <a:prstGeom prst="rect">
            <a:avLst/>
          </a:prstGeom>
          <a:noFill/>
        </p:spPr>
        <p:txBody>
          <a:bodyPr wrap="none" rtlCol="0">
            <a:spAutoFit/>
          </a:bodyPr>
          <a:lstStyle/>
          <a:p>
            <a:pPr algn="r"/>
            <a:r>
              <a:rPr lang="en-US" sz="1200" dirty="0">
                <a:solidFill>
                  <a:srgbClr val="00B050"/>
                </a:solidFill>
              </a:rPr>
              <a:t>FASER fully constructed and installed</a:t>
            </a:r>
          </a:p>
        </p:txBody>
      </p:sp>
      <p:sp>
        <p:nvSpPr>
          <p:cNvPr id="16" name="TextBox 15">
            <a:extLst>
              <a:ext uri="{FF2B5EF4-FFF2-40B4-BE49-F238E27FC236}">
                <a16:creationId xmlns:a16="http://schemas.microsoft.com/office/drawing/2014/main" id="{5B7DE7CF-E76D-BA3A-ACC8-D1DD686DA404}"/>
              </a:ext>
            </a:extLst>
          </p:cNvPr>
          <p:cNvSpPr txBox="1"/>
          <p:nvPr/>
        </p:nvSpPr>
        <p:spPr>
          <a:xfrm rot="18563558">
            <a:off x="4121125" y="4583195"/>
            <a:ext cx="3673506" cy="276999"/>
          </a:xfrm>
          <a:prstGeom prst="rect">
            <a:avLst/>
          </a:prstGeom>
          <a:noFill/>
        </p:spPr>
        <p:txBody>
          <a:bodyPr wrap="none" rtlCol="0">
            <a:spAutoFit/>
          </a:bodyPr>
          <a:lstStyle/>
          <a:p>
            <a:pPr algn="r"/>
            <a:r>
              <a:rPr lang="en-US" sz="1200" dirty="0">
                <a:solidFill>
                  <a:srgbClr val="00B050"/>
                </a:solidFill>
              </a:rPr>
              <a:t>FASER and </a:t>
            </a: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begin collecting data in Run 3</a:t>
            </a:r>
          </a:p>
        </p:txBody>
      </p:sp>
      <p:sp>
        <p:nvSpPr>
          <p:cNvPr id="29" name="TextBox 28">
            <a:extLst>
              <a:ext uri="{FF2B5EF4-FFF2-40B4-BE49-F238E27FC236}">
                <a16:creationId xmlns:a16="http://schemas.microsoft.com/office/drawing/2014/main" id="{BA7E0595-7E3A-1CC3-9F1E-118FC37820C6}"/>
              </a:ext>
            </a:extLst>
          </p:cNvPr>
          <p:cNvSpPr txBox="1"/>
          <p:nvPr/>
        </p:nvSpPr>
        <p:spPr>
          <a:xfrm rot="18563558">
            <a:off x="4504851" y="4255079"/>
            <a:ext cx="2824363" cy="276999"/>
          </a:xfrm>
          <a:prstGeom prst="rect">
            <a:avLst/>
          </a:prstGeom>
          <a:noFill/>
        </p:spPr>
        <p:txBody>
          <a:bodyPr wrap="none" rtlCol="0">
            <a:spAutoFit/>
          </a:bodyPr>
          <a:lstStyle/>
          <a:p>
            <a:pPr algn="r"/>
            <a:r>
              <a:rPr lang="en-US" sz="1200" dirty="0" err="1">
                <a:solidFill>
                  <a:srgbClr val="00B050"/>
                </a:solidFill>
              </a:rPr>
              <a:t>FASER</a:t>
            </a:r>
            <a:r>
              <a:rPr lang="en-US" sz="1200" dirty="0" err="1">
                <a:solidFill>
                  <a:srgbClr val="00B050"/>
                </a:solidFill>
                <a:latin typeface="Symbol" pitchFamily="2" charset="2"/>
              </a:rPr>
              <a:t>n</a:t>
            </a:r>
            <a:r>
              <a:rPr lang="en-US" sz="1200" dirty="0">
                <a:solidFill>
                  <a:srgbClr val="00B050"/>
                </a:solidFill>
              </a:rPr>
              <a:t> fully constructed and installed</a:t>
            </a:r>
          </a:p>
        </p:txBody>
      </p:sp>
      <p:cxnSp>
        <p:nvCxnSpPr>
          <p:cNvPr id="18" name="Straight Arrow Connector 17">
            <a:extLst>
              <a:ext uri="{FF2B5EF4-FFF2-40B4-BE49-F238E27FC236}">
                <a16:creationId xmlns:a16="http://schemas.microsoft.com/office/drawing/2014/main" id="{2F97227B-8E00-8035-AE3B-A3EC29EE6118}"/>
              </a:ext>
            </a:extLst>
          </p:cNvPr>
          <p:cNvCxnSpPr>
            <a:cxnSpLocks/>
          </p:cNvCxnSpPr>
          <p:nvPr/>
        </p:nvCxnSpPr>
        <p:spPr>
          <a:xfrm>
            <a:off x="3303700"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1F32F07B-F0BF-5567-8538-B2F78C252A12}"/>
              </a:ext>
            </a:extLst>
          </p:cNvPr>
          <p:cNvCxnSpPr>
            <a:cxnSpLocks/>
          </p:cNvCxnSpPr>
          <p:nvPr/>
        </p:nvCxnSpPr>
        <p:spPr>
          <a:xfrm>
            <a:off x="3959758"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F5720EAE-917B-6C84-0C51-24F8E9C81E60}"/>
              </a:ext>
            </a:extLst>
          </p:cNvPr>
          <p:cNvCxnSpPr>
            <a:cxnSpLocks/>
          </p:cNvCxnSpPr>
          <p:nvPr/>
        </p:nvCxnSpPr>
        <p:spPr>
          <a:xfrm>
            <a:off x="4093870"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2" name="Straight Arrow Connector 21">
            <a:extLst>
              <a:ext uri="{FF2B5EF4-FFF2-40B4-BE49-F238E27FC236}">
                <a16:creationId xmlns:a16="http://schemas.microsoft.com/office/drawing/2014/main" id="{24C547DE-6CBB-7B56-A534-5CEDC2050B5F}"/>
              </a:ext>
            </a:extLst>
          </p:cNvPr>
          <p:cNvCxnSpPr>
            <a:cxnSpLocks/>
          </p:cNvCxnSpPr>
          <p:nvPr/>
        </p:nvCxnSpPr>
        <p:spPr>
          <a:xfrm>
            <a:off x="4188222"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1EA73E62-C1DB-3142-4CA5-3D02B88B2123}"/>
              </a:ext>
            </a:extLst>
          </p:cNvPr>
          <p:cNvCxnSpPr>
            <a:cxnSpLocks/>
          </p:cNvCxnSpPr>
          <p:nvPr/>
        </p:nvCxnSpPr>
        <p:spPr>
          <a:xfrm>
            <a:off x="4442756"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4" name="Straight Arrow Connector 23">
            <a:extLst>
              <a:ext uri="{FF2B5EF4-FFF2-40B4-BE49-F238E27FC236}">
                <a16:creationId xmlns:a16="http://schemas.microsoft.com/office/drawing/2014/main" id="{BDBEF01A-CB8C-89A7-FFCF-43E9DA1441E9}"/>
              </a:ext>
            </a:extLst>
          </p:cNvPr>
          <p:cNvCxnSpPr>
            <a:cxnSpLocks/>
          </p:cNvCxnSpPr>
          <p:nvPr/>
        </p:nvCxnSpPr>
        <p:spPr>
          <a:xfrm>
            <a:off x="4590694"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B72A1AE7-8EA5-0B6C-A35F-566183BE1B8A}"/>
              </a:ext>
            </a:extLst>
          </p:cNvPr>
          <p:cNvCxnSpPr>
            <a:cxnSpLocks/>
          </p:cNvCxnSpPr>
          <p:nvPr/>
        </p:nvCxnSpPr>
        <p:spPr>
          <a:xfrm>
            <a:off x="5142382"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89BF49F2-FB77-637B-1E30-A94822DCB290}"/>
              </a:ext>
            </a:extLst>
          </p:cNvPr>
          <p:cNvCxnSpPr>
            <a:cxnSpLocks/>
          </p:cNvCxnSpPr>
          <p:nvPr/>
        </p:nvCxnSpPr>
        <p:spPr>
          <a:xfrm>
            <a:off x="6209182"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CF29AD41-2F81-B36C-5DC1-2F0AFA321136}"/>
              </a:ext>
            </a:extLst>
          </p:cNvPr>
          <p:cNvCxnSpPr>
            <a:cxnSpLocks/>
          </p:cNvCxnSpPr>
          <p:nvPr/>
        </p:nvCxnSpPr>
        <p:spPr>
          <a:xfrm>
            <a:off x="7016657"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2D2FD0D9-ACB9-62CD-18BC-EA40A2E7ACA1}"/>
              </a:ext>
            </a:extLst>
          </p:cNvPr>
          <p:cNvCxnSpPr>
            <a:cxnSpLocks/>
          </p:cNvCxnSpPr>
          <p:nvPr/>
        </p:nvCxnSpPr>
        <p:spPr>
          <a:xfrm>
            <a:off x="6750095"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cxnSp>
        <p:nvCxnSpPr>
          <p:cNvPr id="3" name="Straight Arrow Connector 2">
            <a:extLst>
              <a:ext uri="{FF2B5EF4-FFF2-40B4-BE49-F238E27FC236}">
                <a16:creationId xmlns:a16="http://schemas.microsoft.com/office/drawing/2014/main" id="{6352CEB9-14FB-35A6-6951-E3BB68D7B30D}"/>
              </a:ext>
            </a:extLst>
          </p:cNvPr>
          <p:cNvCxnSpPr>
            <a:cxnSpLocks/>
          </p:cNvCxnSpPr>
          <p:nvPr/>
        </p:nvCxnSpPr>
        <p:spPr>
          <a:xfrm>
            <a:off x="7809382" y="2819400"/>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CB697E09-E7CA-0F3E-6B84-78326D931D6E}"/>
              </a:ext>
            </a:extLst>
          </p:cNvPr>
          <p:cNvSpPr txBox="1"/>
          <p:nvPr/>
        </p:nvSpPr>
        <p:spPr>
          <a:xfrm rot="18563558">
            <a:off x="4927502" y="4566198"/>
            <a:ext cx="3629520" cy="276999"/>
          </a:xfrm>
          <a:prstGeom prst="rect">
            <a:avLst/>
          </a:prstGeom>
          <a:noFill/>
        </p:spPr>
        <p:txBody>
          <a:bodyPr wrap="none" rtlCol="0">
            <a:spAutoFit/>
          </a:bodyPr>
          <a:lstStyle/>
          <a:p>
            <a:pPr algn="r"/>
            <a:r>
              <a:rPr lang="en-US" sz="1200" dirty="0">
                <a:solidFill>
                  <a:srgbClr val="FF0000"/>
                </a:solidFill>
              </a:rPr>
              <a:t>Discovery of collider neutrinos, dark photon search</a:t>
            </a:r>
          </a:p>
        </p:txBody>
      </p:sp>
      <p:cxnSp>
        <p:nvCxnSpPr>
          <p:cNvPr id="19" name="Straight Arrow Connector 18">
            <a:extLst>
              <a:ext uri="{FF2B5EF4-FFF2-40B4-BE49-F238E27FC236}">
                <a16:creationId xmlns:a16="http://schemas.microsoft.com/office/drawing/2014/main" id="{F058040C-77E8-1330-C2CC-B14ADF3C7783}"/>
              </a:ext>
            </a:extLst>
          </p:cNvPr>
          <p:cNvCxnSpPr>
            <a:cxnSpLocks/>
          </p:cNvCxnSpPr>
          <p:nvPr/>
        </p:nvCxnSpPr>
        <p:spPr>
          <a:xfrm>
            <a:off x="8648901" y="2829791"/>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05E6C8CA-21CA-5EA7-368B-9FFE3C3D10E8}"/>
              </a:ext>
            </a:extLst>
          </p:cNvPr>
          <p:cNvSpPr txBox="1"/>
          <p:nvPr/>
        </p:nvSpPr>
        <p:spPr>
          <a:xfrm rot="18563558">
            <a:off x="6567524" y="4187118"/>
            <a:ext cx="2648482" cy="276999"/>
          </a:xfrm>
          <a:prstGeom prst="rect">
            <a:avLst/>
          </a:prstGeom>
          <a:noFill/>
        </p:spPr>
        <p:txBody>
          <a:bodyPr wrap="none" rtlCol="0">
            <a:spAutoFit/>
          </a:bodyPr>
          <a:lstStyle/>
          <a:p>
            <a:pPr algn="r"/>
            <a:r>
              <a:rPr lang="en-US" sz="1200" dirty="0">
                <a:solidFill>
                  <a:srgbClr val="FF0000"/>
                </a:solidFill>
              </a:rPr>
              <a:t>Neutrino cross sections, ALP search</a:t>
            </a:r>
          </a:p>
        </p:txBody>
      </p:sp>
      <p:cxnSp>
        <p:nvCxnSpPr>
          <p:cNvPr id="4" name="Straight Arrow Connector 3">
            <a:extLst>
              <a:ext uri="{FF2B5EF4-FFF2-40B4-BE49-F238E27FC236}">
                <a16:creationId xmlns:a16="http://schemas.microsoft.com/office/drawing/2014/main" id="{9AC9CCDE-B4F5-44D9-7E0C-51D941EF07CB}"/>
              </a:ext>
            </a:extLst>
          </p:cNvPr>
          <p:cNvCxnSpPr>
            <a:cxnSpLocks/>
          </p:cNvCxnSpPr>
          <p:nvPr/>
        </p:nvCxnSpPr>
        <p:spPr>
          <a:xfrm>
            <a:off x="9455056" y="2839278"/>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FC0D6110-635F-106C-703D-E45C8897A6C0}"/>
              </a:ext>
            </a:extLst>
          </p:cNvPr>
          <p:cNvSpPr txBox="1"/>
          <p:nvPr/>
        </p:nvSpPr>
        <p:spPr>
          <a:xfrm rot="18563558">
            <a:off x="7008510" y="4361173"/>
            <a:ext cx="3098926" cy="276999"/>
          </a:xfrm>
          <a:prstGeom prst="rect">
            <a:avLst/>
          </a:prstGeom>
          <a:noFill/>
        </p:spPr>
        <p:txBody>
          <a:bodyPr wrap="none" rtlCol="0">
            <a:spAutoFit/>
          </a:bodyPr>
          <a:lstStyle/>
          <a:p>
            <a:pPr algn="r"/>
            <a:r>
              <a:rPr lang="en-US" sz="1200" dirty="0">
                <a:solidFill>
                  <a:srgbClr val="FF0000"/>
                </a:solidFill>
              </a:rPr>
              <a:t>Neutrino cross section energy dependence</a:t>
            </a:r>
          </a:p>
        </p:txBody>
      </p:sp>
      <p:pic>
        <p:nvPicPr>
          <p:cNvPr id="33" name="Picture 32" descr="A blue and white diagram with red and white text&#10;&#10;AI-generated content may be incorrect.">
            <a:extLst>
              <a:ext uri="{FF2B5EF4-FFF2-40B4-BE49-F238E27FC236}">
                <a16:creationId xmlns:a16="http://schemas.microsoft.com/office/drawing/2014/main" id="{812A360C-36B1-269D-034A-0FC29C33A418}"/>
              </a:ext>
            </a:extLst>
          </p:cNvPr>
          <p:cNvPicPr>
            <a:picLocks noChangeAspect="1"/>
          </p:cNvPicPr>
          <p:nvPr/>
        </p:nvPicPr>
        <p:blipFill>
          <a:blip r:embed="rId2"/>
          <a:srcRect l="19627" t="27433" r="28521" b="46584"/>
          <a:stretch>
            <a:fillRect/>
          </a:stretch>
        </p:blipFill>
        <p:spPr>
          <a:xfrm>
            <a:off x="1349627" y="1066800"/>
            <a:ext cx="9355351" cy="1738861"/>
          </a:xfrm>
          <a:prstGeom prst="rect">
            <a:avLst/>
          </a:prstGeom>
        </p:spPr>
      </p:pic>
      <p:cxnSp>
        <p:nvCxnSpPr>
          <p:cNvPr id="35" name="Straight Arrow Connector 34">
            <a:extLst>
              <a:ext uri="{FF2B5EF4-FFF2-40B4-BE49-F238E27FC236}">
                <a16:creationId xmlns:a16="http://schemas.microsoft.com/office/drawing/2014/main" id="{EFBB7808-DBB6-628C-EA7E-B58C9B47EA0B}"/>
              </a:ext>
            </a:extLst>
          </p:cNvPr>
          <p:cNvCxnSpPr>
            <a:cxnSpLocks/>
          </p:cNvCxnSpPr>
          <p:nvPr/>
        </p:nvCxnSpPr>
        <p:spPr>
          <a:xfrm>
            <a:off x="10197738" y="2831018"/>
            <a:ext cx="0" cy="427920"/>
          </a:xfrm>
          <a:prstGeom prst="straightConnector1">
            <a:avLst/>
          </a:prstGeom>
          <a:ln>
            <a:solidFill>
              <a:srgbClr val="00B050"/>
            </a:solidFill>
            <a:headEnd type="triangle" w="med" len="med"/>
            <a:tailEnd type="none" w="med" len="med"/>
          </a:ln>
          <a:effectLst/>
        </p:spPr>
        <p:style>
          <a:lnRef idx="2">
            <a:schemeClr val="dk1"/>
          </a:lnRef>
          <a:fillRef idx="0">
            <a:schemeClr val="dk1"/>
          </a:fillRef>
          <a:effectRef idx="1">
            <a:schemeClr val="dk1"/>
          </a:effectRef>
          <a:fontRef idx="minor">
            <a:schemeClr val="tx1"/>
          </a:fontRef>
        </p:style>
      </p:cxnSp>
      <p:sp>
        <p:nvSpPr>
          <p:cNvPr id="36" name="TextBox 35">
            <a:extLst>
              <a:ext uri="{FF2B5EF4-FFF2-40B4-BE49-F238E27FC236}">
                <a16:creationId xmlns:a16="http://schemas.microsoft.com/office/drawing/2014/main" id="{AC34C21C-D365-FB0C-2298-2FA8FE9CB9D5}"/>
              </a:ext>
            </a:extLst>
          </p:cNvPr>
          <p:cNvSpPr txBox="1"/>
          <p:nvPr/>
        </p:nvSpPr>
        <p:spPr>
          <a:xfrm rot="18563558">
            <a:off x="6983365" y="4736709"/>
            <a:ext cx="4070793" cy="276999"/>
          </a:xfrm>
          <a:prstGeom prst="rect">
            <a:avLst/>
          </a:prstGeom>
          <a:noFill/>
        </p:spPr>
        <p:txBody>
          <a:bodyPr wrap="none" rtlCol="0">
            <a:spAutoFit/>
          </a:bodyPr>
          <a:lstStyle/>
          <a:p>
            <a:pPr algn="r"/>
            <a:r>
              <a:rPr lang="en-US" sz="1200" dirty="0">
                <a:solidFill>
                  <a:srgbClr val="FF0000"/>
                </a:solidFill>
              </a:rPr>
              <a:t>Neutrino doubly differential cross sections, quirk search</a:t>
            </a:r>
          </a:p>
        </p:txBody>
      </p:sp>
    </p:spTree>
    <p:extLst>
      <p:ext uri="{BB962C8B-B14F-4D97-AF65-F5344CB8AC3E}">
        <p14:creationId xmlns:p14="http://schemas.microsoft.com/office/powerpoint/2010/main" val="3345471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0C5E-5C01-7C62-771B-593A9C9EB4E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9079DE4-67AA-D637-4EC4-5CE1A5B6AEF2}"/>
              </a:ext>
            </a:extLst>
          </p:cNvPr>
          <p:cNvPicPr>
            <a:picLocks noChangeAspect="1"/>
          </p:cNvPicPr>
          <p:nvPr/>
        </p:nvPicPr>
        <p:blipFill>
          <a:blip r:embed="rId3">
            <a:extLst>
              <a:ext uri="{28A0092B-C50C-407E-A947-70E740481C1C}">
                <a14:useLocalDpi xmlns:a14="http://schemas.microsoft.com/office/drawing/2010/main" val="0"/>
              </a:ext>
            </a:extLst>
          </a:blip>
          <a:srcRect t="1412" r="291" b="3595"/>
          <a:stretch>
            <a:fillRect/>
          </a:stretch>
        </p:blipFill>
        <p:spPr>
          <a:xfrm>
            <a:off x="324532" y="1034725"/>
            <a:ext cx="11542935" cy="5794194"/>
          </a:xfrm>
          <a:prstGeom prst="rect">
            <a:avLst/>
          </a:prstGeom>
        </p:spPr>
      </p:pic>
      <p:pic>
        <p:nvPicPr>
          <p:cNvPr id="1032" name="Picture 8">
            <a:extLst>
              <a:ext uri="{FF2B5EF4-FFF2-40B4-BE49-F238E27FC236}">
                <a16:creationId xmlns:a16="http://schemas.microsoft.com/office/drawing/2014/main" id="{A749B2E5-376E-153E-9FB7-D746404460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3743" y="3328944"/>
            <a:ext cx="626574" cy="6175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674CA2E-F44D-6483-EA2F-20086026AC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12303" y="3010238"/>
            <a:ext cx="533979" cy="63741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299647B-3681-BEEB-3DB6-1E3E9E8986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8439" y="3693943"/>
            <a:ext cx="504685" cy="535817"/>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a:extLst>
              <a:ext uri="{FF2B5EF4-FFF2-40B4-BE49-F238E27FC236}">
                <a16:creationId xmlns:a16="http://schemas.microsoft.com/office/drawing/2014/main" id="{FE2D95DD-CB54-DB10-0541-EA4A4BC79FF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1362" y="3338529"/>
            <a:ext cx="1146699" cy="23498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AE40B880-EB8F-30FF-DF0B-7F0B508E09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2024" y="3358540"/>
            <a:ext cx="743339" cy="21487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5E5FBF42-FEB8-DC63-5F1C-7B7ED6BDF5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9092" y="3682730"/>
            <a:ext cx="782860" cy="60019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Technion – Israel Institute of Technology - Wikipedia">
            <a:extLst>
              <a:ext uri="{FF2B5EF4-FFF2-40B4-BE49-F238E27FC236}">
                <a16:creationId xmlns:a16="http://schemas.microsoft.com/office/drawing/2014/main" id="{A2A343A8-DECC-21BB-FD31-9D1556EB43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3905" y="3876891"/>
            <a:ext cx="569949" cy="256922"/>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F8896A08-0A2E-3E90-B84A-51BB4ADBB3E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45071" y="3675032"/>
            <a:ext cx="972849" cy="595875"/>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File:University of Washington Block W logo RGB brand colors ...">
            <a:extLst>
              <a:ext uri="{FF2B5EF4-FFF2-40B4-BE49-F238E27FC236}">
                <a16:creationId xmlns:a16="http://schemas.microsoft.com/office/drawing/2014/main" id="{5B20E048-519A-1483-4BD3-B7FCD2EEC44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39644" y="2895341"/>
            <a:ext cx="524701" cy="361574"/>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a:extLst>
              <a:ext uri="{FF2B5EF4-FFF2-40B4-BE49-F238E27FC236}">
                <a16:creationId xmlns:a16="http://schemas.microsoft.com/office/drawing/2014/main" id="{DBFDA078-292F-6522-BA10-7BE5AD72A1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923708" y="4388723"/>
            <a:ext cx="1255585" cy="293297"/>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The University of Liverpool Logo PNG Transparent &amp; SVG Vector - Freebie  Supply">
            <a:extLst>
              <a:ext uri="{FF2B5EF4-FFF2-40B4-BE49-F238E27FC236}">
                <a16:creationId xmlns:a16="http://schemas.microsoft.com/office/drawing/2014/main" id="{76C6FF42-7FB5-E176-4298-1AE3DA50CD5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08474" y="1666564"/>
            <a:ext cx="1180072" cy="118007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68D5E5D5-28D9-7A87-7EA5-C193408AA15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87801" y="2686096"/>
            <a:ext cx="1154664" cy="445628"/>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a:extLst>
              <a:ext uri="{FF2B5EF4-FFF2-40B4-BE49-F238E27FC236}">
                <a16:creationId xmlns:a16="http://schemas.microsoft.com/office/drawing/2014/main" id="{BFBA5B7F-860A-7AEE-DF9E-1AFF9CF5F51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10322" y="3338409"/>
            <a:ext cx="718378" cy="36283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A blue circle with white letters&#10;&#10;AI-generated content may be incorrect.">
            <a:extLst>
              <a:ext uri="{FF2B5EF4-FFF2-40B4-BE49-F238E27FC236}">
                <a16:creationId xmlns:a16="http://schemas.microsoft.com/office/drawing/2014/main" id="{777178DC-B091-6FBD-F998-A60D3113448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304330" y="3031309"/>
            <a:ext cx="1264261" cy="888647"/>
          </a:xfrm>
          <a:prstGeom prst="rect">
            <a:avLst/>
          </a:prstGeom>
        </p:spPr>
      </p:pic>
      <p:pic>
        <p:nvPicPr>
          <p:cNvPr id="1070" name="Picture 46">
            <a:extLst>
              <a:ext uri="{FF2B5EF4-FFF2-40B4-BE49-F238E27FC236}">
                <a16:creationId xmlns:a16="http://schemas.microsoft.com/office/drawing/2014/main" id="{97A12E24-8A44-3837-E022-EC01E9A3425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891817" y="4160591"/>
            <a:ext cx="749560" cy="74956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Royal Holloway, University of London">
            <a:extLst>
              <a:ext uri="{FF2B5EF4-FFF2-40B4-BE49-F238E27FC236}">
                <a16:creationId xmlns:a16="http://schemas.microsoft.com/office/drawing/2014/main" id="{CD7B374F-0D10-B66C-0CF7-4C065A723F9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692257" y="1427071"/>
            <a:ext cx="1066326" cy="533163"/>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a:extLst>
              <a:ext uri="{FF2B5EF4-FFF2-40B4-BE49-F238E27FC236}">
                <a16:creationId xmlns:a16="http://schemas.microsoft.com/office/drawing/2014/main" id="{467C854D-5B29-743F-0CC6-4BE4C1E7B79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309958" y="2760647"/>
            <a:ext cx="515998" cy="515998"/>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Logo downloads | University brand | StaffNet | The ...">
            <a:extLst>
              <a:ext uri="{FF2B5EF4-FFF2-40B4-BE49-F238E27FC236}">
                <a16:creationId xmlns:a16="http://schemas.microsoft.com/office/drawing/2014/main" id="{0A6F52B9-BD9E-E933-CCC3-E1768438F40A}"/>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4114689" y="2698550"/>
            <a:ext cx="1049751" cy="444645"/>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シンボル紹介｜新居浜高専">
            <a:extLst>
              <a:ext uri="{FF2B5EF4-FFF2-40B4-BE49-F238E27FC236}">
                <a16:creationId xmlns:a16="http://schemas.microsoft.com/office/drawing/2014/main" id="{FA7F6D82-7259-8246-395F-F56628AD475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9801175" y="3841602"/>
            <a:ext cx="488279" cy="482653"/>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Zhengzhou University - Wikipedia">
            <a:extLst>
              <a:ext uri="{FF2B5EF4-FFF2-40B4-BE49-F238E27FC236}">
                <a16:creationId xmlns:a16="http://schemas.microsoft.com/office/drawing/2014/main" id="{59BAD318-6FAF-B400-AFAE-50322FD12647}"/>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169231" y="3926744"/>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Corporate design – Joint Institute for Nuclear Research">
            <a:extLst>
              <a:ext uri="{FF2B5EF4-FFF2-40B4-BE49-F238E27FC236}">
                <a16:creationId xmlns:a16="http://schemas.microsoft.com/office/drawing/2014/main" id="{1D83D8A6-C864-03FB-BFB1-365428392CD7}"/>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243949" y="1563534"/>
            <a:ext cx="1832258" cy="749560"/>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Weizmann Institute of Science - Overleaf, Online LaTeX Editor">
            <a:extLst>
              <a:ext uri="{FF2B5EF4-FFF2-40B4-BE49-F238E27FC236}">
                <a16:creationId xmlns:a16="http://schemas.microsoft.com/office/drawing/2014/main" id="{AB057706-27B9-705C-BB70-C6B739E53B5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841336" y="4384002"/>
            <a:ext cx="741509" cy="362837"/>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University of Naples Federico II (UNINA) - SPOTTERON Citizen ...">
            <a:extLst>
              <a:ext uri="{FF2B5EF4-FFF2-40B4-BE49-F238E27FC236}">
                <a16:creationId xmlns:a16="http://schemas.microsoft.com/office/drawing/2014/main" id="{F41F1557-1DD6-CBAD-1FFA-B549E5CE7ECF}"/>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114442" y="3973091"/>
            <a:ext cx="1229195" cy="600193"/>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a:extLst>
              <a:ext uri="{FF2B5EF4-FFF2-40B4-BE49-F238E27FC236}">
                <a16:creationId xmlns:a16="http://schemas.microsoft.com/office/drawing/2014/main" id="{86F6B2FD-5132-53B3-550D-566630DC0330}"/>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734568" y="3718879"/>
            <a:ext cx="994472" cy="165875"/>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a:extLst>
              <a:ext uri="{FF2B5EF4-FFF2-40B4-BE49-F238E27FC236}">
                <a16:creationId xmlns:a16="http://schemas.microsoft.com/office/drawing/2014/main" id="{95F2FE5E-9932-AF9E-44FB-09EA3884856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5928277" y="2098371"/>
            <a:ext cx="889621" cy="400677"/>
          </a:xfrm>
          <a:prstGeom prst="rect">
            <a:avLst/>
          </a:prstGeom>
          <a:noFill/>
          <a:extLst>
            <a:ext uri="{909E8E84-426E-40DD-AFC4-6F175D3DCCD1}">
              <a14:hiddenFill xmlns:a14="http://schemas.microsoft.com/office/drawing/2010/main">
                <a:solidFill>
                  <a:srgbClr val="FFFFFF"/>
                </a:solidFill>
              </a14:hiddenFill>
            </a:ext>
          </a:extLst>
        </p:spPr>
      </p:pic>
      <p:pic>
        <p:nvPicPr>
          <p:cNvPr id="1096" name="Picture 72" descr="RAL Space">
            <a:extLst>
              <a:ext uri="{FF2B5EF4-FFF2-40B4-BE49-F238E27FC236}">
                <a16:creationId xmlns:a16="http://schemas.microsoft.com/office/drawing/2014/main" id="{8A1C0C02-9FB0-7E46-C3EE-219DA3ECAA66}"/>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a:stretch>
            <a:fillRect/>
          </a:stretch>
        </p:blipFill>
        <p:spPr bwMode="auto">
          <a:xfrm>
            <a:off x="4179122" y="2112357"/>
            <a:ext cx="889622" cy="4865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7">
            <a:extLst>
              <a:ext uri="{FF2B5EF4-FFF2-40B4-BE49-F238E27FC236}">
                <a16:creationId xmlns:a16="http://schemas.microsoft.com/office/drawing/2014/main" id="{9201F961-4A93-73AF-58B6-4909EB72150A}"/>
              </a:ext>
            </a:extLst>
          </p:cNvPr>
          <p:cNvSpPr>
            <a:spLocks noGrp="1"/>
          </p:cNvSpPr>
          <p:nvPr>
            <p:ph type="title"/>
          </p:nvPr>
        </p:nvSpPr>
        <p:spPr>
          <a:xfrm>
            <a:off x="1524000" y="244476"/>
            <a:ext cx="9144000" cy="441325"/>
          </a:xfrm>
        </p:spPr>
        <p:txBody>
          <a:bodyPr/>
          <a:lstStyle/>
          <a:p>
            <a:r>
              <a:rPr lang="en-US" dirty="0"/>
              <a:t>FASER COLLABORATION</a:t>
            </a:r>
          </a:p>
        </p:txBody>
      </p:sp>
      <p:sp>
        <p:nvSpPr>
          <p:cNvPr id="3" name="Content Placeholder 2">
            <a:extLst>
              <a:ext uri="{FF2B5EF4-FFF2-40B4-BE49-F238E27FC236}">
                <a16:creationId xmlns:a16="http://schemas.microsoft.com/office/drawing/2014/main" id="{BB3780DC-8462-4E79-CA34-FDFD0ED0BD24}"/>
              </a:ext>
            </a:extLst>
          </p:cNvPr>
          <p:cNvSpPr txBox="1">
            <a:spLocks/>
          </p:cNvSpPr>
          <p:nvPr/>
        </p:nvSpPr>
        <p:spPr>
          <a:xfrm>
            <a:off x="1524000" y="835206"/>
            <a:ext cx="9144000" cy="460194"/>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en-US" sz="1800" dirty="0"/>
              <a:t>130 collaborators, 28 institutions, 11 countries</a:t>
            </a:r>
            <a:endParaRPr lang="en-US" sz="1800" dirty="0">
              <a:latin typeface="Arial" charset="0"/>
              <a:sym typeface="Wingdings"/>
            </a:endParaRPr>
          </a:p>
        </p:txBody>
      </p:sp>
    </p:spTree>
    <p:extLst>
      <p:ext uri="{BB962C8B-B14F-4D97-AF65-F5344CB8AC3E}">
        <p14:creationId xmlns:p14="http://schemas.microsoft.com/office/powerpoint/2010/main" val="2028649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E91C2E-A085-294C-A481-1F7B1635CC90}"/>
              </a:ext>
            </a:extLst>
          </p:cNvPr>
          <p:cNvPicPr>
            <a:picLocks noChangeAspect="1"/>
          </p:cNvPicPr>
          <p:nvPr/>
        </p:nvPicPr>
        <p:blipFill rotWithShape="1">
          <a:blip r:embed="rId2"/>
          <a:srcRect l="11567" r="13204" b="24999"/>
          <a:stretch>
            <a:fillRect/>
          </a:stretch>
        </p:blipFill>
        <p:spPr>
          <a:xfrm>
            <a:off x="0" y="1572"/>
            <a:ext cx="12192000" cy="6856428"/>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708400" y="609600"/>
            <a:ext cx="4775200" cy="441325"/>
          </a:xfrm>
          <a:solidFill>
            <a:schemeClr val="tx1">
              <a:alpha val="59730"/>
            </a:schemeClr>
          </a:solidFill>
        </p:spPr>
        <p:txBody>
          <a:bodyPr/>
          <a:lstStyle/>
          <a:p>
            <a:r>
              <a:rPr lang="en-US" dirty="0">
                <a:solidFill>
                  <a:schemeClr val="bg1"/>
                </a:solidFill>
              </a:rPr>
              <a:t>FASER AND THE LHC</a:t>
            </a:r>
          </a:p>
        </p:txBody>
      </p:sp>
    </p:spTree>
    <p:extLst>
      <p:ext uri="{BB962C8B-B14F-4D97-AF65-F5344CB8AC3E}">
        <p14:creationId xmlns:p14="http://schemas.microsoft.com/office/powerpoint/2010/main" val="3191518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50C7B6-E094-EC51-D7D7-0B7C4EDDF731}"/>
              </a:ext>
            </a:extLst>
          </p:cNvPr>
          <p:cNvPicPr>
            <a:picLocks noChangeAspect="1"/>
          </p:cNvPicPr>
          <p:nvPr/>
        </p:nvPicPr>
        <p:blipFill>
          <a:blip r:embed="rId2"/>
          <a:srcRect t="14479" r="2407" b="13369"/>
          <a:stretch>
            <a:fillRect/>
          </a:stretch>
        </p:blipFill>
        <p:spPr>
          <a:xfrm>
            <a:off x="-164123" y="0"/>
            <a:ext cx="12356123" cy="6858000"/>
          </a:xfrm>
          <a:prstGeom prst="rect">
            <a:avLst/>
          </a:prstGeom>
        </p:spPr>
      </p:pic>
      <p:sp>
        <p:nvSpPr>
          <p:cNvPr id="2" name="Title 1">
            <a:extLst>
              <a:ext uri="{FF2B5EF4-FFF2-40B4-BE49-F238E27FC236}">
                <a16:creationId xmlns:a16="http://schemas.microsoft.com/office/drawing/2014/main" id="{DFF2F7F6-7B19-224F-8C58-B82240562EA1}"/>
              </a:ext>
            </a:extLst>
          </p:cNvPr>
          <p:cNvSpPr>
            <a:spLocks noGrp="1"/>
          </p:cNvSpPr>
          <p:nvPr>
            <p:ph type="title"/>
          </p:nvPr>
        </p:nvSpPr>
        <p:spPr>
          <a:xfrm>
            <a:off x="3822700" y="152400"/>
            <a:ext cx="4546600" cy="441325"/>
          </a:xfrm>
          <a:solidFill>
            <a:schemeClr val="tx1">
              <a:alpha val="60044"/>
            </a:schemeClr>
          </a:solidFill>
        </p:spPr>
        <p:txBody>
          <a:bodyPr/>
          <a:lstStyle/>
          <a:p>
            <a:r>
              <a:rPr lang="en-US" dirty="0">
                <a:solidFill>
                  <a:schemeClr val="bg1"/>
                </a:solidFill>
              </a:rPr>
              <a:t>THE FASER DETECTOR</a:t>
            </a:r>
          </a:p>
        </p:txBody>
      </p:sp>
    </p:spTree>
    <p:extLst>
      <p:ext uri="{BB962C8B-B14F-4D97-AF65-F5344CB8AC3E}">
        <p14:creationId xmlns:p14="http://schemas.microsoft.com/office/powerpoint/2010/main" val="2056074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4C0858B-AFF4-E148-9685-A782C9E757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629" r="1666" b="7408"/>
          <a:stretch/>
        </p:blipFill>
        <p:spPr bwMode="auto">
          <a:xfrm>
            <a:off x="2465720" y="1873816"/>
            <a:ext cx="7552250" cy="358411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A9CD2EC3-FCEA-0243-96CB-89AE4160DAB9}"/>
              </a:ext>
            </a:extLst>
          </p:cNvPr>
          <p:cNvSpPr txBox="1">
            <a:spLocks/>
          </p:cNvSpPr>
          <p:nvPr/>
        </p:nvSpPr>
        <p:spPr>
          <a:xfrm>
            <a:off x="2209800" y="180976"/>
            <a:ext cx="77724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rPr>
              <a:t>THE </a:t>
            </a:r>
            <a:r>
              <a:rPr lang="en-CH">
                <a:solidFill>
                  <a:schemeClr val="tx1"/>
                </a:solidFill>
              </a:rPr>
              <a:t>FASER DETECTOR</a:t>
            </a:r>
            <a:r>
              <a:rPr lang="en-US" dirty="0">
                <a:solidFill>
                  <a:schemeClr val="tx1"/>
                </a:solidFill>
              </a:rPr>
              <a:t>      </a:t>
            </a:r>
            <a:endParaRPr lang="en-CH" dirty="0">
              <a:solidFill>
                <a:schemeClr val="tx1"/>
              </a:solidFill>
            </a:endParaRPr>
          </a:p>
        </p:txBody>
      </p:sp>
      <p:sp>
        <p:nvSpPr>
          <p:cNvPr id="4" name="Content Placeholder 2">
            <a:extLst>
              <a:ext uri="{FF2B5EF4-FFF2-40B4-BE49-F238E27FC236}">
                <a16:creationId xmlns:a16="http://schemas.microsoft.com/office/drawing/2014/main" id="{34B36017-FE62-3F8A-296A-EBB01A5D3C02}"/>
              </a:ext>
            </a:extLst>
          </p:cNvPr>
          <p:cNvSpPr txBox="1">
            <a:spLocks/>
          </p:cNvSpPr>
          <p:nvPr/>
        </p:nvSpPr>
        <p:spPr>
          <a:xfrm>
            <a:off x="474138" y="4191000"/>
            <a:ext cx="2116662" cy="109615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Calorimeter: 2 x 2 LHCb ECAL modules.</a:t>
            </a:r>
          </a:p>
        </p:txBody>
      </p:sp>
      <p:sp>
        <p:nvSpPr>
          <p:cNvPr id="5" name="TextBox 4">
            <a:extLst>
              <a:ext uri="{FF2B5EF4-FFF2-40B4-BE49-F238E27FC236}">
                <a16:creationId xmlns:a16="http://schemas.microsoft.com/office/drawing/2014/main" id="{03BE9095-D427-FB95-DEF6-3E2276D8B28D}"/>
              </a:ext>
            </a:extLst>
          </p:cNvPr>
          <p:cNvSpPr txBox="1"/>
          <p:nvPr/>
        </p:nvSpPr>
        <p:spPr>
          <a:xfrm>
            <a:off x="9896580" y="274356"/>
            <a:ext cx="1115498" cy="307777"/>
          </a:xfrm>
          <a:prstGeom prst="rect">
            <a:avLst/>
          </a:prstGeom>
          <a:noFill/>
        </p:spPr>
        <p:txBody>
          <a:bodyPr wrap="none" rtlCol="0">
            <a:spAutoFit/>
          </a:bodyPr>
          <a:lstStyle/>
          <a:p>
            <a:r>
              <a:rPr lang="en-US" sz="1400" dirty="0">
                <a:solidFill>
                  <a:srgbClr val="0050B3"/>
                </a:solidFill>
                <a:latin typeface="+mj-lt"/>
                <a:hlinkClick r:id="rId3"/>
              </a:rPr>
              <a:t>2207.11427</a:t>
            </a:r>
            <a:endParaRPr lang="en-US" sz="1400" dirty="0">
              <a:latin typeface="+mj-lt"/>
            </a:endParaRPr>
          </a:p>
        </p:txBody>
      </p:sp>
      <p:sp>
        <p:nvSpPr>
          <p:cNvPr id="6" name="Content Placeholder 2">
            <a:extLst>
              <a:ext uri="{FF2B5EF4-FFF2-40B4-BE49-F238E27FC236}">
                <a16:creationId xmlns:a16="http://schemas.microsoft.com/office/drawing/2014/main" id="{DC220124-FDA4-8336-05C9-2AD04CCB2A1E}"/>
              </a:ext>
            </a:extLst>
          </p:cNvPr>
          <p:cNvSpPr txBox="1">
            <a:spLocks/>
          </p:cNvSpPr>
          <p:nvPr/>
        </p:nvSpPr>
        <p:spPr>
          <a:xfrm>
            <a:off x="535116" y="888741"/>
            <a:ext cx="2055684"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The experimental environment: 88 m underground, shielded from ATLAS by 100 m of rock </a:t>
            </a:r>
            <a:r>
              <a:rPr lang="en-GB" sz="1600" dirty="0">
                <a:sym typeface="Wingdings" pitchFamily="2" charset="2"/>
              </a:rPr>
              <a:t> e</a:t>
            </a:r>
            <a:r>
              <a:rPr lang="en-GB" sz="1600" dirty="0"/>
              <a:t>xtremely quiet.  Trigger on everything, ~kHz trigger rate dominated by muons from ATLAS.</a:t>
            </a:r>
          </a:p>
        </p:txBody>
      </p:sp>
      <p:sp>
        <p:nvSpPr>
          <p:cNvPr id="8" name="Content Placeholder 2">
            <a:extLst>
              <a:ext uri="{FF2B5EF4-FFF2-40B4-BE49-F238E27FC236}">
                <a16:creationId xmlns:a16="http://schemas.microsoft.com/office/drawing/2014/main" id="{DB2A0D05-8CBB-4C45-2FFB-C5FA818DD82B}"/>
              </a:ext>
            </a:extLst>
          </p:cNvPr>
          <p:cNvSpPr txBox="1">
            <a:spLocks/>
          </p:cNvSpPr>
          <p:nvPr/>
        </p:nvSpPr>
        <p:spPr>
          <a:xfrm>
            <a:off x="3200400" y="888741"/>
            <a:ext cx="3276013" cy="733425"/>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800" dirty="0">
                <a:solidFill>
                  <a:srgbClr val="0000FF"/>
                </a:solidFill>
              </a:rPr>
              <a:t>Design challenges: </a:t>
            </a:r>
          </a:p>
          <a:p>
            <a:pPr marL="0" indent="0">
              <a:buNone/>
            </a:pPr>
            <a:r>
              <a:rPr lang="en-GB" sz="1800" dirty="0">
                <a:solidFill>
                  <a:srgbClr val="0000FF"/>
                </a:solidFill>
              </a:rPr>
              <a:t>no space, no time, no access.</a:t>
            </a:r>
          </a:p>
        </p:txBody>
      </p:sp>
      <p:sp>
        <p:nvSpPr>
          <p:cNvPr id="9" name="Content Placeholder 2">
            <a:extLst>
              <a:ext uri="{FF2B5EF4-FFF2-40B4-BE49-F238E27FC236}">
                <a16:creationId xmlns:a16="http://schemas.microsoft.com/office/drawing/2014/main" id="{DDD3563D-B928-89D3-2273-F065210DB6F2}"/>
              </a:ext>
            </a:extLst>
          </p:cNvPr>
          <p:cNvSpPr txBox="1">
            <a:spLocks/>
          </p:cNvSpPr>
          <p:nvPr/>
        </p:nvSpPr>
        <p:spPr>
          <a:xfrm>
            <a:off x="10134600" y="888741"/>
            <a:ext cx="1739490" cy="265736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err="1"/>
              <a:t>FASER</a:t>
            </a:r>
            <a:r>
              <a:rPr lang="en-GB" sz="1600" dirty="0" err="1">
                <a:latin typeface="Symbol" pitchFamily="2" charset="2"/>
              </a:rPr>
              <a:t>n</a:t>
            </a:r>
            <a:r>
              <a:rPr lang="en-GB" sz="1600" dirty="0"/>
              <a:t>: 730 interleaved sheets of tungsten + emulsion. 1 m long, 1.1 ton total mass. Micron-level spatial resolution, but no timing. Becomes over-exposed from muons, must be replaced after ~30 fb</a:t>
            </a:r>
            <a:r>
              <a:rPr lang="en-GB" sz="1600" baseline="30000" dirty="0"/>
              <a:t>-1</a:t>
            </a:r>
            <a:r>
              <a:rPr lang="en-GB" sz="1600" dirty="0"/>
              <a:t>.</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43B9E61C-FA85-0676-3ADF-083675225666}"/>
                  </a:ext>
                </a:extLst>
              </p:cNvPr>
              <p:cNvSpPr txBox="1">
                <a:spLocks/>
              </p:cNvSpPr>
              <p:nvPr/>
            </p:nvSpPr>
            <p:spPr>
              <a:xfrm>
                <a:off x="4648200" y="5562600"/>
                <a:ext cx="3539164" cy="847802"/>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Scintillators: 4 stations, each 1-2 cm thick, &gt;99.999% efficient.  4-layer veto ~ </a:t>
                </a:r>
                <a14:m>
                  <m:oMath xmlns:m="http://schemas.openxmlformats.org/officeDocument/2006/math">
                    <m:d>
                      <m:dPr>
                        <m:ctrlPr>
                          <a:rPr lang="en-US" sz="1600" i="1">
                            <a:latin typeface="Cambria Math" panose="02040503050406030204" pitchFamily="18" charset="0"/>
                          </a:rPr>
                        </m:ctrlPr>
                      </m:dPr>
                      <m:e>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−5</m:t>
                            </m:r>
                          </m:sup>
                        </m:sSup>
                      </m:e>
                    </m:d>
                    <m:r>
                      <a:rPr lang="en-US" sz="1600" i="1" baseline="30000">
                        <a:latin typeface="Cambria Math" panose="02040503050406030204" pitchFamily="18" charset="0"/>
                      </a:rPr>
                      <m:t>4</m:t>
                    </m:r>
                    <m:r>
                      <a:rPr lang="en-US" sz="1600" i="1">
                        <a:latin typeface="Cambria Math" panose="02040503050406030204" pitchFamily="18" charset="0"/>
                      </a:rPr>
                      <m:t> ~</m:t>
                    </m:r>
                    <m:sSup>
                      <m:sSupPr>
                        <m:ctrlPr>
                          <a:rPr lang="en-US" sz="1600" i="1">
                            <a:latin typeface="Cambria Math" panose="02040503050406030204" pitchFamily="18" charset="0"/>
                          </a:rPr>
                        </m:ctrlPr>
                      </m:sSupPr>
                      <m:e>
                        <m:r>
                          <a:rPr lang="en-US" sz="1600" i="1">
                            <a:latin typeface="Cambria Math" panose="02040503050406030204" pitchFamily="18" charset="0"/>
                          </a:rPr>
                          <m:t>10</m:t>
                        </m:r>
                      </m:e>
                      <m:sup>
                        <m:r>
                          <a:rPr lang="en-US" sz="1600" i="1">
                            <a:latin typeface="Cambria Math" panose="02040503050406030204" pitchFamily="18" charset="0"/>
                          </a:rPr>
                          <m:t>−20</m:t>
                        </m:r>
                      </m:sup>
                    </m:sSup>
                    <m:r>
                      <a:rPr lang="en-US" sz="1600" i="1">
                        <a:latin typeface="Cambria Math" panose="02040503050406030204" pitchFamily="18" charset="0"/>
                      </a:rPr>
                      <m:t>.</m:t>
                    </m:r>
                  </m:oMath>
                </a14:m>
                <a:endParaRPr lang="en-GB" sz="1600" dirty="0"/>
              </a:p>
            </p:txBody>
          </p:sp>
        </mc:Choice>
        <mc:Fallback xmlns="">
          <p:sp>
            <p:nvSpPr>
              <p:cNvPr id="10" name="Content Placeholder 2">
                <a:extLst>
                  <a:ext uri="{FF2B5EF4-FFF2-40B4-BE49-F238E27FC236}">
                    <a16:creationId xmlns:a16="http://schemas.microsoft.com/office/drawing/2014/main" id="{43B9E61C-FA85-0676-3ADF-083675225666}"/>
                  </a:ext>
                </a:extLst>
              </p:cNvPr>
              <p:cNvSpPr txBox="1">
                <a:spLocks noRot="1" noChangeAspect="1" noMove="1" noResize="1" noEditPoints="1" noAdjustHandles="1" noChangeArrowheads="1" noChangeShapeType="1" noTextEdit="1"/>
              </p:cNvSpPr>
              <p:nvPr/>
            </p:nvSpPr>
            <p:spPr>
              <a:xfrm>
                <a:off x="4648200" y="5562600"/>
                <a:ext cx="3539164" cy="847802"/>
              </a:xfrm>
              <a:prstGeom prst="rect">
                <a:avLst/>
              </a:prstGeom>
              <a:blipFill>
                <a:blip r:embed="rId4"/>
                <a:stretch>
                  <a:fillRect l="-1075" t="-2985" b="-74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7367C556-0330-99B4-63CE-2F8700036C4A}"/>
                  </a:ext>
                </a:extLst>
              </p:cNvPr>
              <p:cNvSpPr txBox="1">
                <a:spLocks/>
              </p:cNvSpPr>
              <p:nvPr/>
            </p:nvSpPr>
            <p:spPr>
              <a:xfrm>
                <a:off x="465471" y="5562600"/>
                <a:ext cx="3429000" cy="847803"/>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Magnets: 3 permanent dipoles (Halbach design), 0.57 T, deflect charged particles in </a:t>
                </a:r>
                <a14:m>
                  <m:oMath xmlns:m="http://schemas.openxmlformats.org/officeDocument/2006/math">
                    <m:r>
                      <a:rPr lang="en-US" sz="1600" i="1">
                        <a:latin typeface="Cambria Math" panose="02040503050406030204" pitchFamily="18" charset="0"/>
                      </a:rPr>
                      <m:t>𝑦</m:t>
                    </m:r>
                  </m:oMath>
                </a14:m>
                <a:r>
                  <a:rPr lang="en-GB" sz="1600" dirty="0"/>
                  <a:t>.</a:t>
                </a:r>
              </a:p>
            </p:txBody>
          </p:sp>
        </mc:Choice>
        <mc:Fallback xmlns="">
          <p:sp>
            <p:nvSpPr>
              <p:cNvPr id="11" name="Content Placeholder 2">
                <a:extLst>
                  <a:ext uri="{FF2B5EF4-FFF2-40B4-BE49-F238E27FC236}">
                    <a16:creationId xmlns:a16="http://schemas.microsoft.com/office/drawing/2014/main" id="{7367C556-0330-99B4-63CE-2F8700036C4A}"/>
                  </a:ext>
                </a:extLst>
              </p:cNvPr>
              <p:cNvSpPr txBox="1">
                <a:spLocks noRot="1" noChangeAspect="1" noMove="1" noResize="1" noEditPoints="1" noAdjustHandles="1" noChangeArrowheads="1" noChangeShapeType="1" noTextEdit="1"/>
              </p:cNvSpPr>
              <p:nvPr/>
            </p:nvSpPr>
            <p:spPr>
              <a:xfrm>
                <a:off x="465471" y="5562600"/>
                <a:ext cx="3429000" cy="847803"/>
              </a:xfrm>
              <a:prstGeom prst="rect">
                <a:avLst/>
              </a:prstGeom>
              <a:blipFill>
                <a:blip r:embed="rId5"/>
                <a:stretch>
                  <a:fillRect l="-738" t="-2985" b="-7463"/>
                </a:stretch>
              </a:blipFill>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77819F67-F52A-04EE-4BC7-0581B1B7686D}"/>
              </a:ext>
            </a:extLst>
          </p:cNvPr>
          <p:cNvSpPr txBox="1">
            <a:spLocks/>
          </p:cNvSpPr>
          <p:nvPr/>
        </p:nvSpPr>
        <p:spPr>
          <a:xfrm>
            <a:off x="9296400" y="5595181"/>
            <a:ext cx="2438400" cy="78264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Trackers: 4 stations x 3 layers x 8 modules = 96 ATLAS SCT modules. </a:t>
            </a:r>
          </a:p>
        </p:txBody>
      </p:sp>
      <p:sp>
        <p:nvSpPr>
          <p:cNvPr id="13" name="Content Placeholder 2">
            <a:extLst>
              <a:ext uri="{FF2B5EF4-FFF2-40B4-BE49-F238E27FC236}">
                <a16:creationId xmlns:a16="http://schemas.microsoft.com/office/drawing/2014/main" id="{6234455C-A23C-BDCC-CD2A-FF5CE30068E1}"/>
              </a:ext>
            </a:extLst>
          </p:cNvPr>
          <p:cNvSpPr txBox="1">
            <a:spLocks/>
          </p:cNvSpPr>
          <p:nvPr/>
        </p:nvSpPr>
        <p:spPr>
          <a:xfrm>
            <a:off x="7124993" y="888741"/>
            <a:ext cx="2170819" cy="1608720"/>
          </a:xfrm>
          <a:prstGeom prst="rect">
            <a:avLst/>
          </a:prstGeom>
        </p:spPr>
        <p:txBody>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600" dirty="0"/>
              <a:t>Size: Total length ~ 5 m, decay volume: R = 10 cm, L = 1.5 m.</a:t>
            </a:r>
          </a:p>
        </p:txBody>
      </p:sp>
    </p:spTree>
    <p:extLst>
      <p:ext uri="{BB962C8B-B14F-4D97-AF65-F5344CB8AC3E}">
        <p14:creationId xmlns:p14="http://schemas.microsoft.com/office/powerpoint/2010/main" val="3728733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A6B2A-0E3C-BF0A-4529-F527C8D984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113BD3-734D-BB45-72FB-0D81A835E26B}"/>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D473D110-3280-CE3E-094B-6A3B071A2992}"/>
              </a:ext>
            </a:extLst>
          </p:cNvPr>
          <p:cNvSpPr txBox="1"/>
          <p:nvPr/>
        </p:nvSpPr>
        <p:spPr>
          <a:xfrm>
            <a:off x="3631222" y="2921168"/>
            <a:ext cx="4929555" cy="1015663"/>
          </a:xfrm>
          <a:prstGeom prst="rect">
            <a:avLst/>
          </a:prstGeom>
          <a:noFill/>
        </p:spPr>
        <p:txBody>
          <a:bodyPr wrap="none" rtlCol="0">
            <a:spAutoFit/>
          </a:bodyPr>
          <a:lstStyle/>
          <a:p>
            <a:r>
              <a:rPr lang="en-US" sz="6000" b="1" dirty="0"/>
              <a:t> NEUTRINOS</a:t>
            </a:r>
          </a:p>
        </p:txBody>
      </p:sp>
    </p:spTree>
    <p:extLst>
      <p:ext uri="{BB962C8B-B14F-4D97-AF65-F5344CB8AC3E}">
        <p14:creationId xmlns:p14="http://schemas.microsoft.com/office/powerpoint/2010/main" val="400547845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95AC-45B9-E7B5-459F-32BCD51FD010}"/>
              </a:ext>
            </a:extLst>
          </p:cNvPr>
          <p:cNvSpPr>
            <a:spLocks noGrp="1"/>
          </p:cNvSpPr>
          <p:nvPr>
            <p:ph type="title"/>
          </p:nvPr>
        </p:nvSpPr>
        <p:spPr>
          <a:xfrm>
            <a:off x="0" y="244476"/>
            <a:ext cx="12192000" cy="441325"/>
          </a:xfrm>
        </p:spPr>
        <p:txBody>
          <a:bodyPr>
            <a:noAutofit/>
          </a:bodyPr>
          <a:lstStyle/>
          <a:p>
            <a:r>
              <a:rPr lang="en-GB" sz="2800" dirty="0"/>
              <a:t>FIRST COLLIDER NEUTRINO CANDIDATES</a:t>
            </a:r>
          </a:p>
        </p:txBody>
      </p:sp>
      <p:sp>
        <p:nvSpPr>
          <p:cNvPr id="3" name="Content Placeholder 2">
            <a:extLst>
              <a:ext uri="{FF2B5EF4-FFF2-40B4-BE49-F238E27FC236}">
                <a16:creationId xmlns:a16="http://schemas.microsoft.com/office/drawing/2014/main" id="{32C70E70-2FCB-B464-CC84-33467B813F48}"/>
              </a:ext>
            </a:extLst>
          </p:cNvPr>
          <p:cNvSpPr>
            <a:spLocks noGrp="1"/>
          </p:cNvSpPr>
          <p:nvPr>
            <p:ph idx="1"/>
          </p:nvPr>
        </p:nvSpPr>
        <p:spPr>
          <a:xfrm>
            <a:off x="381000" y="1099645"/>
            <a:ext cx="5334000" cy="1414955"/>
          </a:xfrm>
        </p:spPr>
        <p:txBody>
          <a:bodyPr/>
          <a:lstStyle/>
          <a:p>
            <a:r>
              <a:rPr lang="en-US" sz="2000" dirty="0"/>
              <a:t>The first collider neutrino candidates were found by placing a 29 kg box of emulsion on the ground in TI12 for 4 weeks in 2018 (LHC Run 2) for a 2.9</a:t>
            </a:r>
            <a:r>
              <a:rPr lang="en-US" sz="2000" dirty="0">
                <a:latin typeface="Symbol" pitchFamily="2" charset="2"/>
              </a:rPr>
              <a:t>s</a:t>
            </a:r>
            <a:r>
              <a:rPr lang="en-US" sz="2000" dirty="0"/>
              <a:t> signal.</a:t>
            </a:r>
          </a:p>
        </p:txBody>
      </p:sp>
      <p:pic>
        <p:nvPicPr>
          <p:cNvPr id="9" name="Picture 8">
            <a:extLst>
              <a:ext uri="{FF2B5EF4-FFF2-40B4-BE49-F238E27FC236}">
                <a16:creationId xmlns:a16="http://schemas.microsoft.com/office/drawing/2014/main" id="{789CDC66-D698-164E-2319-23B57A9A27F7}"/>
              </a:ext>
            </a:extLst>
          </p:cNvPr>
          <p:cNvPicPr>
            <a:picLocks noChangeAspect="1"/>
          </p:cNvPicPr>
          <p:nvPr/>
        </p:nvPicPr>
        <p:blipFill>
          <a:blip r:embed="rId3"/>
          <a:stretch>
            <a:fillRect/>
          </a:stretch>
        </p:blipFill>
        <p:spPr>
          <a:xfrm>
            <a:off x="990600" y="2866395"/>
            <a:ext cx="4343400" cy="1477006"/>
          </a:xfrm>
          <a:prstGeom prst="rect">
            <a:avLst/>
          </a:prstGeom>
        </p:spPr>
      </p:pic>
      <p:pic>
        <p:nvPicPr>
          <p:cNvPr id="11" name="Picture 10">
            <a:extLst>
              <a:ext uri="{FF2B5EF4-FFF2-40B4-BE49-F238E27FC236}">
                <a16:creationId xmlns:a16="http://schemas.microsoft.com/office/drawing/2014/main" id="{158FA0CE-97D7-67B9-A4E0-CC11BB491ADA}"/>
              </a:ext>
            </a:extLst>
          </p:cNvPr>
          <p:cNvPicPr>
            <a:picLocks noChangeAspect="1"/>
          </p:cNvPicPr>
          <p:nvPr/>
        </p:nvPicPr>
        <p:blipFill>
          <a:blip r:embed="rId4"/>
          <a:stretch>
            <a:fillRect/>
          </a:stretch>
        </p:blipFill>
        <p:spPr>
          <a:xfrm>
            <a:off x="990600" y="4541156"/>
            <a:ext cx="4294170" cy="1854487"/>
          </a:xfrm>
          <a:prstGeom prst="rect">
            <a:avLst/>
          </a:prstGeom>
        </p:spPr>
      </p:pic>
      <p:sp>
        <p:nvSpPr>
          <p:cNvPr id="12" name="Content Placeholder 2">
            <a:extLst>
              <a:ext uri="{FF2B5EF4-FFF2-40B4-BE49-F238E27FC236}">
                <a16:creationId xmlns:a16="http://schemas.microsoft.com/office/drawing/2014/main" id="{1664DEEB-83B5-DC66-ABDE-D2239306FD1F}"/>
              </a:ext>
            </a:extLst>
          </p:cNvPr>
          <p:cNvSpPr txBox="1">
            <a:spLocks/>
          </p:cNvSpPr>
          <p:nvPr/>
        </p:nvSpPr>
        <p:spPr bwMode="auto">
          <a:xfrm>
            <a:off x="5908965" y="5398969"/>
            <a:ext cx="5902035" cy="11863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This is not low-hanging fruit – this is fruit that has fallen off the tree and can be picked up off the ground (almost literally).</a:t>
            </a:r>
          </a:p>
          <a:p>
            <a:endParaRPr lang="en-US" sz="2000" baseline="-25000" dirty="0"/>
          </a:p>
          <a:p>
            <a:endParaRPr lang="en-US" sz="2000" baseline="-25000" dirty="0"/>
          </a:p>
          <a:p>
            <a:pPr lvl="1"/>
            <a:endParaRPr lang="en-GB" dirty="0"/>
          </a:p>
        </p:txBody>
      </p:sp>
      <p:grpSp>
        <p:nvGrpSpPr>
          <p:cNvPr id="14" name="Group 13">
            <a:extLst>
              <a:ext uri="{FF2B5EF4-FFF2-40B4-BE49-F238E27FC236}">
                <a16:creationId xmlns:a16="http://schemas.microsoft.com/office/drawing/2014/main" id="{3250E01D-5E53-A959-E74E-9A7E49719FA7}"/>
              </a:ext>
            </a:extLst>
          </p:cNvPr>
          <p:cNvGrpSpPr/>
          <p:nvPr/>
        </p:nvGrpSpPr>
        <p:grpSpPr>
          <a:xfrm>
            <a:off x="6400800" y="1371600"/>
            <a:ext cx="5029200" cy="3872441"/>
            <a:chOff x="6508821" y="1613958"/>
            <a:chExt cx="5334000" cy="3630083"/>
          </a:xfrm>
        </p:grpSpPr>
        <p:pic>
          <p:nvPicPr>
            <p:cNvPr id="6" name="Picture 5">
              <a:extLst>
                <a:ext uri="{FF2B5EF4-FFF2-40B4-BE49-F238E27FC236}">
                  <a16:creationId xmlns:a16="http://schemas.microsoft.com/office/drawing/2014/main" id="{3B92FB05-3800-CC72-7207-AE4034376D4D}"/>
                </a:ext>
              </a:extLst>
            </p:cNvPr>
            <p:cNvPicPr>
              <a:picLocks noChangeAspect="1"/>
            </p:cNvPicPr>
            <p:nvPr/>
          </p:nvPicPr>
          <p:blipFill>
            <a:blip r:embed="rId5"/>
            <a:stretch>
              <a:fillRect/>
            </a:stretch>
          </p:blipFill>
          <p:spPr>
            <a:xfrm>
              <a:off x="6508821" y="1613958"/>
              <a:ext cx="5334000" cy="3630083"/>
            </a:xfrm>
            <a:prstGeom prst="rect">
              <a:avLst/>
            </a:prstGeom>
          </p:spPr>
        </p:pic>
        <p:sp>
          <p:nvSpPr>
            <p:cNvPr id="13" name="TextBox 12">
              <a:extLst>
                <a:ext uri="{FF2B5EF4-FFF2-40B4-BE49-F238E27FC236}">
                  <a16:creationId xmlns:a16="http://schemas.microsoft.com/office/drawing/2014/main" id="{B6C4BDE0-5776-CBC5-2156-7EECDAF8038D}"/>
                </a:ext>
              </a:extLst>
            </p:cNvPr>
            <p:cNvSpPr txBox="1"/>
            <p:nvPr/>
          </p:nvSpPr>
          <p:spPr>
            <a:xfrm>
              <a:off x="9906000" y="1752600"/>
              <a:ext cx="1447800" cy="440778"/>
            </a:xfrm>
            <a:prstGeom prst="rect">
              <a:avLst/>
            </a:prstGeom>
            <a:solidFill>
              <a:schemeClr val="bg1"/>
            </a:solidFill>
          </p:spPr>
          <p:txBody>
            <a:bodyPr wrap="square" rtlCol="0">
              <a:spAutoFit/>
            </a:bodyPr>
            <a:lstStyle/>
            <a:p>
              <a:endParaRPr lang="en-US" dirty="0"/>
            </a:p>
          </p:txBody>
        </p:sp>
      </p:grpSp>
      <p:sp>
        <p:nvSpPr>
          <p:cNvPr id="15" name="TextBox 14">
            <a:extLst>
              <a:ext uri="{FF2B5EF4-FFF2-40B4-BE49-F238E27FC236}">
                <a16:creationId xmlns:a16="http://schemas.microsoft.com/office/drawing/2014/main" id="{70D8A18E-D36B-E322-6255-BC73985390E9}"/>
              </a:ext>
            </a:extLst>
          </p:cNvPr>
          <p:cNvSpPr txBox="1"/>
          <p:nvPr/>
        </p:nvSpPr>
        <p:spPr>
          <a:xfrm>
            <a:off x="2438400" y="2435356"/>
            <a:ext cx="3470565" cy="307777"/>
          </a:xfrm>
          <a:prstGeom prst="rect">
            <a:avLst/>
          </a:prstGeom>
          <a:noFill/>
        </p:spPr>
        <p:txBody>
          <a:bodyPr wrap="none" rtlCol="0">
            <a:spAutoFit/>
          </a:bodyPr>
          <a:lstStyle/>
          <a:p>
            <a:r>
              <a:rPr lang="en-US" sz="1400" dirty="0">
                <a:latin typeface="+mn-lt"/>
              </a:rPr>
              <a:t>FASER</a:t>
            </a:r>
            <a:r>
              <a:rPr lang="en-US" sz="1400" dirty="0"/>
              <a:t> Collaboration (</a:t>
            </a:r>
            <a:r>
              <a:rPr lang="en-US" sz="1400" dirty="0">
                <a:hlinkClick r:id="rId6"/>
              </a:rPr>
              <a:t>2105.06197</a:t>
            </a:r>
            <a:r>
              <a:rPr lang="en-US" sz="1400" dirty="0"/>
              <a:t>, PRD)</a:t>
            </a:r>
          </a:p>
        </p:txBody>
      </p:sp>
    </p:spTree>
    <p:extLst>
      <p:ext uri="{BB962C8B-B14F-4D97-AF65-F5344CB8AC3E}">
        <p14:creationId xmlns:p14="http://schemas.microsoft.com/office/powerpoint/2010/main" val="2576411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5BC92-001A-1532-0D86-A26951936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4781A-7FB0-B74D-77F9-56C47C953AA5}"/>
              </a:ext>
            </a:extLst>
          </p:cNvPr>
          <p:cNvSpPr>
            <a:spLocks noGrp="1"/>
          </p:cNvSpPr>
          <p:nvPr>
            <p:ph type="title"/>
          </p:nvPr>
        </p:nvSpPr>
        <p:spPr>
          <a:xfrm>
            <a:off x="0" y="244476"/>
            <a:ext cx="12192000" cy="441325"/>
          </a:xfrm>
        </p:spPr>
        <p:txBody>
          <a:bodyPr>
            <a:noAutofit/>
          </a:bodyPr>
          <a:lstStyle/>
          <a:p>
            <a:r>
              <a:rPr lang="en-GB" sz="2800" dirty="0"/>
              <a:t>FASER COLLIDER NEUTRINO SEARCH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EF8871-8DAF-611A-74A5-23D7E8035A61}"/>
                  </a:ext>
                </a:extLst>
              </p:cNvPr>
              <p:cNvSpPr>
                <a:spLocks noGrp="1"/>
              </p:cNvSpPr>
              <p:nvPr>
                <p:ph idx="1"/>
              </p:nvPr>
            </p:nvSpPr>
            <p:spPr>
              <a:xfrm>
                <a:off x="380999" y="1099645"/>
                <a:ext cx="11251395" cy="5377355"/>
              </a:xfrm>
            </p:spPr>
            <p:txBody>
              <a:bodyPr/>
              <a:lstStyle/>
              <a:p>
                <a:r>
                  <a:rPr lang="en-US" sz="2000" dirty="0"/>
                  <a:t>Muon neutrinos produced at the ATLAS IP travel 480 m can interact through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𝜈</m:t>
                        </m:r>
                      </m:e>
                      <m:sub>
                        <m:r>
                          <a:rPr lang="en-US" sz="2000" i="1">
                            <a:latin typeface="Cambria Math" panose="02040503050406030204" pitchFamily="18" charset="0"/>
                            <a:ea typeface="Cambria Math" panose="02040503050406030204" pitchFamily="18" charset="0"/>
                          </a:rPr>
                          <m:t>𝜇</m:t>
                        </m:r>
                      </m:sub>
                    </m:sSub>
                    <m:r>
                      <a:rPr lang="en-US" sz="2000" i="1">
                        <a:latin typeface="Cambria Math" panose="02040503050406030204" pitchFamily="18" charset="0"/>
                        <a:ea typeface="Cambria Math" panose="02040503050406030204" pitchFamily="18" charset="0"/>
                      </a:rPr>
                      <m:t>𝑁</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𝜇</m:t>
                    </m:r>
                    <m:r>
                      <a:rPr lang="en-US" sz="2000" i="1">
                        <a:latin typeface="Cambria Math" panose="02040503050406030204" pitchFamily="18" charset="0"/>
                        <a:ea typeface="Cambria Math" panose="02040503050406030204" pitchFamily="18" charset="0"/>
                      </a:rPr>
                      <m:t>𝑋</m:t>
                    </m:r>
                  </m:oMath>
                </a14:m>
                <a:r>
                  <a:rPr lang="en-US" sz="2000" dirty="0"/>
                  <a:t> in </a:t>
                </a:r>
                <a:r>
                  <a:rPr lang="en-US" sz="2000" dirty="0" err="1"/>
                  <a:t>FASER</a:t>
                </a:r>
                <a:r>
                  <a:rPr lang="en-US" sz="2000" dirty="0" err="1">
                    <a:latin typeface="Symbol" pitchFamily="2" charset="2"/>
                  </a:rPr>
                  <a:t>n</a:t>
                </a:r>
                <a:r>
                  <a:rPr lang="en-US" sz="2000" dirty="0"/>
                  <a:t>, producing a high-energy muon, which travels through the rest of the detector.</a:t>
                </a:r>
              </a:p>
              <a:p>
                <a:endParaRPr lang="en-US" sz="2000" baseline="-25000" dirty="0"/>
              </a:p>
              <a:p>
                <a:endParaRPr lang="en-US" sz="2000" baseline="-25000" dirty="0"/>
              </a:p>
              <a:p>
                <a:endParaRPr lang="en-US" sz="2000" dirty="0"/>
              </a:p>
              <a:p>
                <a:endParaRPr lang="en-US" sz="2000" dirty="0">
                  <a:sym typeface="Wingdings" pitchFamily="2" charset="2"/>
                </a:endParaRPr>
              </a:p>
              <a:p>
                <a:endParaRPr lang="en-US" sz="2000" dirty="0">
                  <a:sym typeface="Wingdings" pitchFamily="2" charset="2"/>
                </a:endParaRPr>
              </a:p>
              <a:p>
                <a:pPr marL="0" indent="0">
                  <a:buNone/>
                </a:pPr>
                <a:endParaRPr lang="en-US" sz="1800" dirty="0">
                  <a:sym typeface="Wingdings" pitchFamily="2" charset="2"/>
                </a:endParaRPr>
              </a:p>
              <a:p>
                <a:endParaRPr lang="en-US" sz="2000" dirty="0">
                  <a:sym typeface="Wingdings" pitchFamily="2" charset="2"/>
                </a:endParaRPr>
              </a:p>
              <a:p>
                <a:endParaRPr lang="en-US" sz="2000" dirty="0">
                  <a:sym typeface="Wingdings" pitchFamily="2" charset="2"/>
                </a:endParaRPr>
              </a:p>
              <a:p>
                <a:r>
                  <a:rPr lang="en-US" sz="2000" dirty="0">
                    <a:sym typeface="Wingdings" pitchFamily="2" charset="2"/>
                  </a:rPr>
                  <a:t>Backgrounds are extremely suppressed </a:t>
                </a:r>
              </a:p>
              <a:p>
                <a:pPr lvl="1"/>
                <a:r>
                  <a:rPr lang="en-US" sz="1800" dirty="0">
                    <a:sym typeface="Wingdings" pitchFamily="2" charset="2"/>
                  </a:rPr>
                  <a:t>100 m of rock and concrete between ATLAS and FASER removes almost all particles.</a:t>
                </a:r>
              </a:p>
              <a:p>
                <a:pPr lvl="1"/>
                <a:r>
                  <a:rPr lang="en-US" sz="1800" dirty="0">
                    <a:sym typeface="Wingdings" pitchFamily="2" charset="2"/>
                  </a:rPr>
                  <a:t>The remaining particles are neutrinos and muons, and the muons are removed by requiring no hits in the upstream veto scintillators.  </a:t>
                </a:r>
              </a:p>
              <a:p>
                <a:endParaRPr lang="en-US" sz="1200" dirty="0">
                  <a:sym typeface="Wingdings" pitchFamily="2" charset="2"/>
                </a:endParaRPr>
              </a:p>
              <a:p>
                <a:r>
                  <a:rPr lang="en-US" sz="2000" dirty="0">
                    <a:sym typeface="Wingdings" pitchFamily="2" charset="2"/>
                  </a:rPr>
                  <a:t>In the end,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US" sz="2000" dirty="0">
                    <a:sym typeface="Wingdings" pitchFamily="2" charset="2"/>
                  </a:rPr>
                  <a:t> 1 background event expected, an essentially background-free search.</a:t>
                </a:r>
              </a:p>
              <a:p>
                <a:endParaRPr lang="en-GB" sz="1200" dirty="0"/>
              </a:p>
              <a:p>
                <a:endParaRPr lang="en-GB" sz="2000" dirty="0"/>
              </a:p>
              <a:p>
                <a:pPr lvl="1"/>
                <a:endParaRPr lang="en-GB" dirty="0"/>
              </a:p>
              <a:p>
                <a:pPr lvl="1"/>
                <a:endParaRPr lang="en-GB" dirty="0"/>
              </a:p>
            </p:txBody>
          </p:sp>
        </mc:Choice>
        <mc:Fallback xmlns="">
          <p:sp>
            <p:nvSpPr>
              <p:cNvPr id="3" name="Content Placeholder 2">
                <a:extLst>
                  <a:ext uri="{FF2B5EF4-FFF2-40B4-BE49-F238E27FC236}">
                    <a16:creationId xmlns:a16="http://schemas.microsoft.com/office/drawing/2014/main" id="{92EF8871-8DAF-611A-74A5-23D7E8035A61}"/>
                  </a:ext>
                </a:extLst>
              </p:cNvPr>
              <p:cNvSpPr>
                <a:spLocks noGrp="1" noRot="1" noChangeAspect="1" noMove="1" noResize="1" noEditPoints="1" noAdjustHandles="1" noChangeArrowheads="1" noChangeShapeType="1" noTextEdit="1"/>
              </p:cNvSpPr>
              <p:nvPr>
                <p:ph idx="1"/>
              </p:nvPr>
            </p:nvSpPr>
            <p:spPr>
              <a:xfrm>
                <a:off x="380999" y="1099645"/>
                <a:ext cx="11251395" cy="5377355"/>
              </a:xfrm>
              <a:blipFill>
                <a:blip r:embed="rId3"/>
                <a:stretch>
                  <a:fillRect l="-451" t="-47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F76A222E-9F4A-A140-34DB-CA8E2629EB16}"/>
              </a:ext>
            </a:extLst>
          </p:cNvPr>
          <p:cNvPicPr>
            <a:picLocks noChangeAspect="1"/>
          </p:cNvPicPr>
          <p:nvPr/>
        </p:nvPicPr>
        <p:blipFill>
          <a:blip r:embed="rId4"/>
          <a:stretch>
            <a:fillRect/>
          </a:stretch>
        </p:blipFill>
        <p:spPr>
          <a:xfrm>
            <a:off x="331005" y="2002879"/>
            <a:ext cx="11301390" cy="1904999"/>
          </a:xfrm>
          <a:prstGeom prst="rect">
            <a:avLst/>
          </a:prstGeom>
        </p:spPr>
      </p:pic>
      <p:sp>
        <p:nvSpPr>
          <p:cNvPr id="4" name="TextBox 3">
            <a:extLst>
              <a:ext uri="{FF2B5EF4-FFF2-40B4-BE49-F238E27FC236}">
                <a16:creationId xmlns:a16="http://schemas.microsoft.com/office/drawing/2014/main" id="{74D28BD2-7442-170D-686A-24072F413330}"/>
              </a:ext>
            </a:extLst>
          </p:cNvPr>
          <p:cNvSpPr txBox="1"/>
          <p:nvPr/>
        </p:nvSpPr>
        <p:spPr>
          <a:xfrm>
            <a:off x="7543800" y="4066401"/>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5"/>
              </a:rPr>
              <a:t>2303.14185</a:t>
            </a:r>
            <a:r>
              <a:rPr lang="en-US" sz="1200" dirty="0"/>
              <a:t>, PRL)</a:t>
            </a:r>
          </a:p>
        </p:txBody>
      </p:sp>
    </p:spTree>
    <p:extLst>
      <p:ext uri="{BB962C8B-B14F-4D97-AF65-F5344CB8AC3E}">
        <p14:creationId xmlns:p14="http://schemas.microsoft.com/office/powerpoint/2010/main" val="2784410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2286001" y="1524001"/>
            <a:ext cx="8696324" cy="4419599"/>
          </a:xfrm>
        </p:spPr>
        <p:txBody>
          <a:bodyPr/>
          <a:lstStyle/>
          <a:p>
            <a:pPr marL="571500" indent="-571500">
              <a:buAutoNum type="romanUcPeriod"/>
            </a:pPr>
            <a:r>
              <a:rPr lang="en-US" altLang="en-US" dirty="0"/>
              <a:t>INTRODUCTION</a:t>
            </a:r>
          </a:p>
          <a:p>
            <a:pPr marL="571500" indent="-571500">
              <a:buAutoNum type="romanUcPeriod"/>
            </a:pPr>
            <a:endParaRPr lang="en-US" altLang="en-US" sz="1800" dirty="0"/>
          </a:p>
          <a:p>
            <a:pPr marL="571500" indent="-571500">
              <a:buAutoNum type="romanUcPeriod"/>
            </a:pPr>
            <a:r>
              <a:rPr lang="en-US" altLang="en-US" dirty="0"/>
              <a:t>FASER</a:t>
            </a:r>
          </a:p>
          <a:p>
            <a:pPr marL="571500" indent="-571500">
              <a:buAutoNum type="romanUcPeriod"/>
            </a:pPr>
            <a:endParaRPr lang="en-US" altLang="en-US" sz="1800" dirty="0"/>
          </a:p>
          <a:p>
            <a:pPr marL="571500" indent="-571500">
              <a:buAutoNum type="romanUcPeriod"/>
            </a:pPr>
            <a:r>
              <a:rPr lang="en-US" altLang="en-US" dirty="0"/>
              <a:t>NEUTRINOS</a:t>
            </a:r>
          </a:p>
          <a:p>
            <a:pPr marL="571500" indent="-571500">
              <a:buAutoNum type="romanUcPeriod"/>
            </a:pPr>
            <a:endParaRPr lang="en-US" altLang="en-US" sz="1800" dirty="0"/>
          </a:p>
          <a:p>
            <a:pPr marL="571500" indent="-571500">
              <a:buAutoNum type="romanUcPeriod"/>
            </a:pPr>
            <a:r>
              <a:rPr lang="en-US" altLang="en-US" dirty="0"/>
              <a:t>NEW PARTICLE SEARCHES</a:t>
            </a:r>
          </a:p>
          <a:p>
            <a:pPr marL="571500" indent="-571500">
              <a:buAutoNum type="romanUcPeriod"/>
            </a:pPr>
            <a:endParaRPr lang="en-US" altLang="en-US" sz="1800" dirty="0"/>
          </a:p>
          <a:p>
            <a:pPr marL="571500" indent="-571500">
              <a:buAutoNum type="romanUcPeriod"/>
            </a:pPr>
            <a:r>
              <a:rPr lang="en-US" altLang="en-US" dirty="0"/>
              <a:t>UPGRADES AND PLANS</a:t>
            </a:r>
          </a:p>
          <a:p>
            <a:pPr marL="571500" indent="-571500">
              <a:buAutoNum type="romanUcPeriod"/>
            </a:pPr>
            <a:endParaRPr lang="en-US" altLang="en-US" sz="1800" dirty="0"/>
          </a:p>
          <a:p>
            <a:pPr marL="571500" indent="-571500">
              <a:buAutoNum type="romanUcPeriod"/>
            </a:pPr>
            <a:r>
              <a:rPr lang="en-US" altLang="en-US" dirty="0"/>
              <a:t>WHERE WE ARE AND WHERE WE’RE GOING</a:t>
            </a:r>
          </a:p>
          <a:p>
            <a:pPr marL="0" indent="0">
              <a:buNone/>
            </a:pPr>
            <a:endParaRPr lang="en-US" altLang="en-US" sz="1200" b="1"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OUTLINE</a:t>
            </a:r>
          </a:p>
        </p:txBody>
      </p:sp>
    </p:spTree>
    <p:extLst>
      <p:ext uri="{BB962C8B-B14F-4D97-AF65-F5344CB8AC3E}">
        <p14:creationId xmlns:p14="http://schemas.microsoft.com/office/powerpoint/2010/main" val="3672147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0" y="244476"/>
            <a:ext cx="12192000" cy="441325"/>
          </a:xfrm>
        </p:spPr>
        <p:txBody>
          <a:bodyPr>
            <a:noAutofit/>
          </a:bodyPr>
          <a:lstStyle/>
          <a:p>
            <a:r>
              <a:rPr lang="en-GB" sz="2800" dirty="0"/>
              <a:t>FIRST DIRECT OBSERVATION OF COLLIDER NEUTRINOS</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304800" y="762000"/>
                <a:ext cx="4329500" cy="5775325"/>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a:t>Expect 151 </a:t>
                </a:r>
                <a14:m>
                  <m:oMath xmlns:m="http://schemas.openxmlformats.org/officeDocument/2006/math">
                    <m:r>
                      <a:rPr lang="en-GB" sz="2000" i="1">
                        <a:latin typeface="Cambria Math" panose="02040503050406030204" pitchFamily="18" charset="0"/>
                        <a:ea typeface="Cambria Math" panose="02040503050406030204" pitchFamily="18" charset="0"/>
                      </a:rPr>
                      <m:t>±</m:t>
                    </m:r>
                  </m:oMath>
                </a14:m>
                <a:r>
                  <a:rPr lang="en-GB" sz="2000" dirty="0"/>
                  <a:t> 41 neutrino signal events from simulations, with the large uncertainty arising from poorly understood flux of forward hadrons. </a:t>
                </a:r>
              </a:p>
              <a:p>
                <a:endParaRPr lang="en-US" sz="800" dirty="0"/>
              </a:p>
              <a:p>
                <a:r>
                  <a:rPr lang="en-US" sz="2000" dirty="0"/>
                  <a:t>In 2023, ~3 months after 2022 data-taking, we unblinded and </a:t>
                </a:r>
                <a:r>
                  <a:rPr lang="en-GB" sz="2000" dirty="0"/>
                  <a:t>found 153 signal events</a:t>
                </a:r>
              </a:p>
              <a:p>
                <a:pPr lvl="1"/>
                <a:r>
                  <a:rPr lang="en-GB" sz="1800" dirty="0"/>
                  <a:t>1st direct detection of collider neutrinos</a:t>
                </a:r>
              </a:p>
              <a:p>
                <a:pPr lvl="1"/>
                <a:r>
                  <a:rPr lang="en-GB" sz="1800" dirty="0"/>
                  <a:t>~16</a:t>
                </a:r>
                <a:r>
                  <a:rPr lang="el-GR" sz="1800" dirty="0"/>
                  <a:t>σ</a:t>
                </a:r>
                <a:r>
                  <a:rPr lang="en-US" sz="1800" dirty="0"/>
                  <a:t> </a:t>
                </a:r>
                <a:r>
                  <a:rPr lang="en-GB" sz="1800" dirty="0"/>
                  <a:t>signal</a:t>
                </a:r>
              </a:p>
              <a:p>
                <a:pPr lvl="1"/>
                <a:r>
                  <a:rPr lang="en-US" sz="1800" dirty="0"/>
                  <a:t>The most energetic</a:t>
                </a:r>
                <a:r>
                  <a:rPr lang="en-US" sz="1800" dirty="0">
                    <a:ea typeface="Cambria Math" panose="02040503050406030204" pitchFamily="18" charset="0"/>
                    <a:sym typeface="Wingdings" pitchFamily="2" charset="2"/>
                  </a:rPr>
                  <a:t> </a:t>
                </a:r>
                <a:r>
                  <a:rPr lang="en-US" sz="1800" dirty="0"/>
                  <a:t>neutrinos and anti-neutrinos ever observed from a controlled source </a:t>
                </a:r>
              </a:p>
              <a:p>
                <a:endParaRPr lang="en-US" sz="800" dirty="0"/>
              </a:p>
              <a:p>
                <a:r>
                  <a:rPr lang="en-US" sz="2000" dirty="0"/>
                  <a:t>Later confirmed by 8 events from SND@LHC, located on the other side of ATLAS.</a:t>
                </a:r>
              </a:p>
            </p:txBody>
          </p:sp>
        </mc:Choice>
        <mc:Fallback xmlns="">
          <p:sp>
            <p:nvSpPr>
              <p:cNvPr id="6" name="Content Placeholder 2">
                <a:extLst>
                  <a:ext uri="{FF2B5EF4-FFF2-40B4-BE49-F238E27FC236}">
                    <a16:creationId xmlns:a16="http://schemas.microsoft.com/office/drawing/2014/main" id="{A543F802-8ADE-4362-ABCB-3AC281B917C8}"/>
                  </a:ext>
                </a:extLst>
              </p:cNvPr>
              <p:cNvSpPr txBox="1">
                <a:spLocks noRot="1" noChangeAspect="1" noMove="1" noResize="1" noEditPoints="1" noAdjustHandles="1" noChangeArrowheads="1" noChangeShapeType="1" noTextEdit="1"/>
              </p:cNvSpPr>
              <p:nvPr/>
            </p:nvSpPr>
            <p:spPr bwMode="auto">
              <a:xfrm>
                <a:off x="304800" y="762000"/>
                <a:ext cx="4329500" cy="5775325"/>
              </a:xfrm>
              <a:prstGeom prst="rect">
                <a:avLst/>
              </a:prstGeom>
              <a:blipFill>
                <a:blip r:embed="rId2"/>
                <a:stretch>
                  <a:fillRect l="-1173" t="-659" r="-2639" b="-220"/>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val="1"/>
                </a:ext>
              </a:extLst>
            </p:spPr>
            <p:txBody>
              <a:bodyPr/>
              <a:lstStyle/>
              <a:p>
                <a:r>
                  <a:rPr lang="en-US">
                    <a:noFill/>
                  </a:rPr>
                  <a:t> </a:t>
                </a:r>
              </a:p>
            </p:txBody>
          </p:sp>
        </mc:Fallback>
      </mc:AlternateContent>
      <p:pic>
        <p:nvPicPr>
          <p:cNvPr id="10" name="Picture 9">
            <a:extLst>
              <a:ext uri="{FF2B5EF4-FFF2-40B4-BE49-F238E27FC236}">
                <a16:creationId xmlns:a16="http://schemas.microsoft.com/office/drawing/2014/main" id="{E7AFAC19-CA5B-1A8A-D4B6-E89320ACF51E}"/>
              </a:ext>
            </a:extLst>
          </p:cNvPr>
          <p:cNvPicPr>
            <a:picLocks noChangeAspect="1"/>
          </p:cNvPicPr>
          <p:nvPr/>
        </p:nvPicPr>
        <p:blipFill>
          <a:blip r:embed="rId3"/>
          <a:stretch>
            <a:fillRect/>
          </a:stretch>
        </p:blipFill>
        <p:spPr>
          <a:xfrm>
            <a:off x="4800600" y="923335"/>
            <a:ext cx="6629400" cy="4105865"/>
          </a:xfrm>
          <a:prstGeom prst="rect">
            <a:avLst/>
          </a:prstGeom>
        </p:spPr>
      </p:pic>
      <p:sp>
        <p:nvSpPr>
          <p:cNvPr id="17" name="TextBox 16">
            <a:extLst>
              <a:ext uri="{FF2B5EF4-FFF2-40B4-BE49-F238E27FC236}">
                <a16:creationId xmlns:a16="http://schemas.microsoft.com/office/drawing/2014/main" id="{125FFE62-1C9D-C8DE-C0B9-8070D927B456}"/>
              </a:ext>
            </a:extLst>
          </p:cNvPr>
          <p:cNvSpPr txBox="1"/>
          <p:nvPr/>
        </p:nvSpPr>
        <p:spPr>
          <a:xfrm rot="5400000">
            <a:off x="10065439" y="2687762"/>
            <a:ext cx="2909323" cy="276999"/>
          </a:xfrm>
          <a:prstGeom prst="rect">
            <a:avLst/>
          </a:prstGeom>
          <a:noFill/>
        </p:spPr>
        <p:txBody>
          <a:bodyPr wrap="non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4"/>
              </a:rPr>
              <a:t>2303.14185</a:t>
            </a:r>
            <a:r>
              <a:rPr lang="en-US" sz="1200" dirty="0"/>
              <a:t>, PRL)</a:t>
            </a:r>
          </a:p>
        </p:txBody>
      </p:sp>
      <p:pic>
        <p:nvPicPr>
          <p:cNvPr id="7" name="Picture 6" descr="A screenshot of a computer&#10;&#10;AI-generated content may be incorrect.">
            <a:extLst>
              <a:ext uri="{FF2B5EF4-FFF2-40B4-BE49-F238E27FC236}">
                <a16:creationId xmlns:a16="http://schemas.microsoft.com/office/drawing/2014/main" id="{1FEC41E0-EF1B-8CFD-83AC-6ABA7E671240}"/>
              </a:ext>
            </a:extLst>
          </p:cNvPr>
          <p:cNvPicPr>
            <a:picLocks noChangeAspect="1"/>
          </p:cNvPicPr>
          <p:nvPr/>
        </p:nvPicPr>
        <p:blipFill>
          <a:blip r:embed="rId5"/>
          <a:srcRect b="23374"/>
          <a:stretch>
            <a:fillRect/>
          </a:stretch>
        </p:blipFill>
        <p:spPr>
          <a:xfrm>
            <a:off x="4634300" y="5181600"/>
            <a:ext cx="7100500" cy="1284567"/>
          </a:xfrm>
          <a:prstGeom prst="rect">
            <a:avLst/>
          </a:prstGeom>
          <a:ln>
            <a:solidFill>
              <a:schemeClr val="tx1"/>
            </a:solidFill>
          </a:ln>
        </p:spPr>
      </p:pic>
    </p:spTree>
    <p:extLst>
      <p:ext uri="{BB962C8B-B14F-4D97-AF65-F5344CB8AC3E}">
        <p14:creationId xmlns:p14="http://schemas.microsoft.com/office/powerpoint/2010/main" val="1508761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81500-386E-A717-B3E0-DC638BF51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92F096-CEB5-A79E-F761-F240100EF227}"/>
              </a:ext>
            </a:extLst>
          </p:cNvPr>
          <p:cNvSpPr>
            <a:spLocks noGrp="1"/>
          </p:cNvSpPr>
          <p:nvPr>
            <p:ph type="title"/>
          </p:nvPr>
        </p:nvSpPr>
        <p:spPr>
          <a:xfrm>
            <a:off x="0" y="244476"/>
            <a:ext cx="12192000" cy="441325"/>
          </a:xfrm>
        </p:spPr>
        <p:txBody>
          <a:bodyPr>
            <a:noAutofit/>
          </a:bodyPr>
          <a:lstStyle/>
          <a:p>
            <a:r>
              <a:rPr lang="en-GB" sz="2800" dirty="0" err="1"/>
              <a:t>FASER</a:t>
            </a:r>
            <a:r>
              <a:rPr lang="en-GB" sz="2800" dirty="0" err="1">
                <a:latin typeface="Symbol" pitchFamily="2" charset="2"/>
              </a:rPr>
              <a:t>n</a:t>
            </a:r>
            <a:endParaRPr lang="en-GB" sz="2800" dirty="0">
              <a:latin typeface="Symbol" pitchFamily="2" charset="2"/>
            </a:endParaRPr>
          </a:p>
        </p:txBody>
      </p:sp>
      <p:sp>
        <p:nvSpPr>
          <p:cNvPr id="6" name="Content Placeholder 2">
            <a:extLst>
              <a:ext uri="{FF2B5EF4-FFF2-40B4-BE49-F238E27FC236}">
                <a16:creationId xmlns:a16="http://schemas.microsoft.com/office/drawing/2014/main" id="{61569695-5AAF-6FD0-3BE0-EE7543A4FC2D}"/>
              </a:ext>
            </a:extLst>
          </p:cNvPr>
          <p:cNvSpPr txBox="1">
            <a:spLocks/>
          </p:cNvSpPr>
          <p:nvPr/>
        </p:nvSpPr>
        <p:spPr bwMode="auto">
          <a:xfrm>
            <a:off x="415101" y="902882"/>
            <a:ext cx="11361797" cy="485343"/>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The first neutrinos detected were muon neutrinos in FASER’s electronic detector.</a:t>
            </a:r>
          </a:p>
          <a:p>
            <a:pPr algn="ctr"/>
            <a:endParaRPr lang="en-US" sz="2000" dirty="0"/>
          </a:p>
        </p:txBody>
      </p:sp>
      <p:pic>
        <p:nvPicPr>
          <p:cNvPr id="5" name="Picture 4">
            <a:extLst>
              <a:ext uri="{FF2B5EF4-FFF2-40B4-BE49-F238E27FC236}">
                <a16:creationId xmlns:a16="http://schemas.microsoft.com/office/drawing/2014/main" id="{554D1BA6-40BB-25F0-755E-97DC2A98B083}"/>
              </a:ext>
            </a:extLst>
          </p:cNvPr>
          <p:cNvPicPr>
            <a:picLocks noChangeAspect="1"/>
          </p:cNvPicPr>
          <p:nvPr/>
        </p:nvPicPr>
        <p:blipFill>
          <a:blip r:embed="rId2"/>
          <a:stretch>
            <a:fillRect/>
          </a:stretch>
        </p:blipFill>
        <p:spPr>
          <a:xfrm>
            <a:off x="2307099" y="1570888"/>
            <a:ext cx="9609197" cy="4689841"/>
          </a:xfrm>
          <a:prstGeom prst="rect">
            <a:avLst/>
          </a:prstGeom>
        </p:spPr>
      </p:pic>
      <p:sp>
        <p:nvSpPr>
          <p:cNvPr id="7" name="Content Placeholder 2">
            <a:extLst>
              <a:ext uri="{FF2B5EF4-FFF2-40B4-BE49-F238E27FC236}">
                <a16:creationId xmlns:a16="http://schemas.microsoft.com/office/drawing/2014/main" id="{A86968C3-8111-0456-D37E-3E91A249502C}"/>
              </a:ext>
            </a:extLst>
          </p:cNvPr>
          <p:cNvSpPr txBox="1">
            <a:spLocks/>
          </p:cNvSpPr>
          <p:nvPr/>
        </p:nvSpPr>
        <p:spPr bwMode="auto">
          <a:xfrm>
            <a:off x="304800" y="1371600"/>
            <a:ext cx="1947951" cy="502920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800" dirty="0"/>
              <a:t>But at the front of FASER is </a:t>
            </a:r>
            <a:r>
              <a:rPr lang="en-US" sz="1800" dirty="0" err="1"/>
              <a:t>FASER</a:t>
            </a:r>
            <a:r>
              <a:rPr lang="en-US" sz="1800" dirty="0" err="1">
                <a:latin typeface="Symbol" pitchFamily="2" charset="2"/>
              </a:rPr>
              <a:t>n</a:t>
            </a:r>
            <a:r>
              <a:rPr lang="en-US" sz="1800" dirty="0"/>
              <a:t>, a 1.1-ton block of 730 interleaved tungsten and emulsion plates.  The first neutrino analysis treated this as a big block of matter, but the emulsion provides a photographic image with extraordinary spatial resolution (0.3 microns).</a:t>
            </a:r>
          </a:p>
          <a:p>
            <a:endParaRPr lang="en-US" sz="1800" dirty="0"/>
          </a:p>
          <a:p>
            <a:endParaRPr lang="en-US" sz="2000" dirty="0"/>
          </a:p>
        </p:txBody>
      </p:sp>
    </p:spTree>
    <p:extLst>
      <p:ext uri="{BB962C8B-B14F-4D97-AF65-F5344CB8AC3E}">
        <p14:creationId xmlns:p14="http://schemas.microsoft.com/office/powerpoint/2010/main" val="397412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1A8BBC-60ED-50F5-C2C9-7E504601A1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FDC0C62-0BE4-8276-13CA-0A7E84AD4EFC}"/>
              </a:ext>
            </a:extLst>
          </p:cNvPr>
          <p:cNvPicPr>
            <a:picLocks noChangeAspect="1"/>
          </p:cNvPicPr>
          <p:nvPr/>
        </p:nvPicPr>
        <p:blipFill>
          <a:blip r:embed="rId2"/>
          <a:stretch>
            <a:fillRect/>
          </a:stretch>
        </p:blipFill>
        <p:spPr>
          <a:xfrm>
            <a:off x="8077568" y="2907030"/>
            <a:ext cx="2590957" cy="3093720"/>
          </a:xfrm>
          <a:prstGeom prst="rect">
            <a:avLst/>
          </a:prstGeom>
        </p:spPr>
      </p:pic>
      <p:pic>
        <p:nvPicPr>
          <p:cNvPr id="8" name="Picture 7">
            <a:extLst>
              <a:ext uri="{FF2B5EF4-FFF2-40B4-BE49-F238E27FC236}">
                <a16:creationId xmlns:a16="http://schemas.microsoft.com/office/drawing/2014/main" id="{36120CF0-7299-DFE8-EE4D-C9258E49B05C}"/>
              </a:ext>
            </a:extLst>
          </p:cNvPr>
          <p:cNvPicPr>
            <a:picLocks noChangeAspect="1"/>
          </p:cNvPicPr>
          <p:nvPr/>
        </p:nvPicPr>
        <p:blipFill>
          <a:blip r:embed="rId2"/>
          <a:stretch>
            <a:fillRect/>
          </a:stretch>
        </p:blipFill>
        <p:spPr>
          <a:xfrm>
            <a:off x="1524000" y="1468279"/>
            <a:ext cx="9144000" cy="1438750"/>
          </a:xfrm>
          <a:prstGeom prst="rect">
            <a:avLst/>
          </a:prstGeom>
        </p:spPr>
      </p:pic>
      <p:sp>
        <p:nvSpPr>
          <p:cNvPr id="2" name="Title 1">
            <a:extLst>
              <a:ext uri="{FF2B5EF4-FFF2-40B4-BE49-F238E27FC236}">
                <a16:creationId xmlns:a16="http://schemas.microsoft.com/office/drawing/2014/main" id="{D32769AB-D231-77EF-1225-BBC6FF378225}"/>
              </a:ext>
            </a:extLst>
          </p:cNvPr>
          <p:cNvSpPr>
            <a:spLocks noGrp="1"/>
          </p:cNvSpPr>
          <p:nvPr>
            <p:ph type="title"/>
          </p:nvPr>
        </p:nvSpPr>
        <p:spPr>
          <a:xfrm>
            <a:off x="0" y="244476"/>
            <a:ext cx="12192000" cy="441325"/>
          </a:xfrm>
        </p:spPr>
        <p:txBody>
          <a:bodyPr>
            <a:noAutofit/>
          </a:bodyPr>
          <a:lstStyle/>
          <a:p>
            <a:r>
              <a:rPr lang="en-US" sz="2800" dirty="0">
                <a:solidFill>
                  <a:schemeClr val="bg1"/>
                </a:solidFill>
              </a:rPr>
              <a:t>FIRST DETECTION OF COLLIDER ELECTRON NEUTRINOS</a:t>
            </a:r>
            <a:endParaRPr lang="en-GB" sz="2800" dirty="0">
              <a:solidFill>
                <a:schemeClr val="bg1"/>
              </a:solidFill>
              <a:latin typeface="Symbol" pitchFamily="2" charset="2"/>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912BC1-7187-1A30-1E21-1E79D7CB5DC5}"/>
                  </a:ext>
                </a:extLst>
              </p:cNvPr>
              <p:cNvSpPr>
                <a:spLocks noGrp="1"/>
              </p:cNvSpPr>
              <p:nvPr>
                <p:ph idx="1"/>
              </p:nvPr>
            </p:nvSpPr>
            <p:spPr>
              <a:xfrm>
                <a:off x="1178605" y="924532"/>
                <a:ext cx="9534050" cy="716989"/>
              </a:xfrm>
            </p:spPr>
            <p:txBody>
              <a:bodyPr/>
              <a:lstStyle/>
              <a:p>
                <a:pPr marL="0" indent="0" algn="ctr">
                  <a:buNone/>
                </a:pPr>
                <a:r>
                  <a:rPr lang="en-US" sz="1800" dirty="0">
                    <a:solidFill>
                      <a:schemeClr val="bg1"/>
                    </a:solidFill>
                  </a:rPr>
                  <a:t>With </a:t>
                </a:r>
                <a:r>
                  <a:rPr lang="en-US" sz="1800" dirty="0" err="1">
                    <a:solidFill>
                      <a:schemeClr val="bg1"/>
                    </a:solidFill>
                  </a:rPr>
                  <a:t>FASER</a:t>
                </a:r>
                <a:r>
                  <a:rPr lang="en-US" sz="1800" dirty="0" err="1">
                    <a:solidFill>
                      <a:schemeClr val="bg1"/>
                    </a:solidFill>
                    <a:latin typeface="Symbol" pitchFamily="2" charset="2"/>
                  </a:rPr>
                  <a:t>n</a:t>
                </a:r>
                <a:r>
                  <a:rPr lang="en-US" sz="1800" dirty="0">
                    <a:solidFill>
                      <a:schemeClr val="bg1"/>
                    </a:solidFill>
                  </a:rPr>
                  <a:t>, we observed the first collider electron neutrinos, including the “Pika-</a:t>
                </a:r>
                <a14:m>
                  <m:oMath xmlns:m="http://schemas.openxmlformats.org/officeDocument/2006/math">
                    <m:r>
                      <a:rPr lang="en-US" sz="1800" i="1" dirty="0">
                        <a:solidFill>
                          <a:schemeClr val="bg1"/>
                        </a:solidFill>
                        <a:latin typeface="Cambria Math" panose="02040503050406030204" pitchFamily="18" charset="0"/>
                        <a:ea typeface="Cambria Math" panose="02040503050406030204" pitchFamily="18" charset="0"/>
                      </a:rPr>
                      <m:t>𝜈</m:t>
                    </m:r>
                  </m:oMath>
                </a14:m>
                <a:r>
                  <a:rPr lang="en-US" sz="1800" dirty="0">
                    <a:solidFill>
                      <a:schemeClr val="bg1"/>
                    </a:solidFill>
                  </a:rPr>
                  <a:t>” event, the highest energy (&gt;1.5 TeV) electron neutrino ever seen from a lab source.</a:t>
                </a:r>
                <a:endParaRPr lang="en-US" sz="2000" dirty="0">
                  <a:solidFill>
                    <a:schemeClr val="bg1"/>
                  </a:solidFill>
                </a:endParaRPr>
              </a:p>
              <a:p>
                <a:pPr marL="0" indent="0" algn="ctr">
                  <a:buNone/>
                </a:pPr>
                <a:endParaRPr lang="en-GB" sz="2000" dirty="0">
                  <a:solidFill>
                    <a:schemeClr val="bg1"/>
                  </a:solidFill>
                </a:endParaRPr>
              </a:p>
            </p:txBody>
          </p:sp>
        </mc:Choice>
        <mc:Fallback xmlns="">
          <p:sp>
            <p:nvSpPr>
              <p:cNvPr id="3" name="Content Placeholder 2">
                <a:extLst>
                  <a:ext uri="{FF2B5EF4-FFF2-40B4-BE49-F238E27FC236}">
                    <a16:creationId xmlns:a16="http://schemas.microsoft.com/office/drawing/2014/main" id="{92912BC1-7187-1A30-1E21-1E79D7CB5DC5}"/>
                  </a:ext>
                </a:extLst>
              </p:cNvPr>
              <p:cNvSpPr>
                <a:spLocks noGrp="1" noRot="1" noChangeAspect="1" noMove="1" noResize="1" noEditPoints="1" noAdjustHandles="1" noChangeArrowheads="1" noChangeShapeType="1" noTextEdit="1"/>
              </p:cNvSpPr>
              <p:nvPr>
                <p:ph idx="1"/>
              </p:nvPr>
            </p:nvSpPr>
            <p:spPr>
              <a:xfrm>
                <a:off x="1178605" y="924532"/>
                <a:ext cx="9534050" cy="716989"/>
              </a:xfrm>
              <a:blipFill>
                <a:blip r:embed="rId3"/>
                <a:stretch>
                  <a:fillRect t="-3448" r="-665" b="-1724"/>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47F1B8D4-B075-8417-2DFD-0F3800EA58A9}"/>
              </a:ext>
            </a:extLst>
          </p:cNvPr>
          <p:cNvPicPr>
            <a:picLocks noChangeAspect="1"/>
          </p:cNvPicPr>
          <p:nvPr/>
        </p:nvPicPr>
        <p:blipFill>
          <a:blip r:embed="rId4"/>
          <a:stretch>
            <a:fillRect/>
          </a:stretch>
        </p:blipFill>
        <p:spPr>
          <a:xfrm>
            <a:off x="1479345" y="1641521"/>
            <a:ext cx="8994629" cy="5064079"/>
          </a:xfrm>
          <a:prstGeom prst="rect">
            <a:avLst/>
          </a:prstGeom>
        </p:spPr>
      </p:pic>
      <p:sp>
        <p:nvSpPr>
          <p:cNvPr id="17" name="TextBox 16">
            <a:extLst>
              <a:ext uri="{FF2B5EF4-FFF2-40B4-BE49-F238E27FC236}">
                <a16:creationId xmlns:a16="http://schemas.microsoft.com/office/drawing/2014/main" id="{635A30C5-CD05-C2B9-9AEF-6ED3CA414834}"/>
              </a:ext>
            </a:extLst>
          </p:cNvPr>
          <p:cNvSpPr txBox="1"/>
          <p:nvPr/>
        </p:nvSpPr>
        <p:spPr>
          <a:xfrm>
            <a:off x="7315200" y="5486400"/>
            <a:ext cx="2914324" cy="307777"/>
          </a:xfrm>
          <a:prstGeom prst="rect">
            <a:avLst/>
          </a:prstGeom>
          <a:noFill/>
        </p:spPr>
        <p:txBody>
          <a:bodyPr wrap="none" rtlCol="0">
            <a:spAutoFit/>
          </a:bodyPr>
          <a:lstStyle/>
          <a:p>
            <a:r>
              <a:rPr lang="en-US" sz="1400" dirty="0">
                <a:solidFill>
                  <a:schemeClr val="bg1"/>
                </a:solidFill>
                <a:latin typeface="+mn-lt"/>
              </a:rPr>
              <a:t>FASER</a:t>
            </a:r>
            <a:r>
              <a:rPr lang="en-US" sz="1400" dirty="0">
                <a:solidFill>
                  <a:schemeClr val="bg1"/>
                </a:solidFill>
              </a:rPr>
              <a:t> Collaboration (</a:t>
            </a:r>
            <a:r>
              <a:rPr lang="en-US" sz="1400" dirty="0">
                <a:solidFill>
                  <a:schemeClr val="bg1"/>
                </a:solidFill>
                <a:latin typeface="-apple-system"/>
                <a:hlinkClick r:id="rId5">
                  <a:extLst>
                    <a:ext uri="{A12FA001-AC4F-418D-AE19-62706E023703}">
                      <ahyp:hlinkClr xmlns:ahyp="http://schemas.microsoft.com/office/drawing/2018/hyperlinkcolor" val="tx"/>
                    </a:ext>
                  </a:extLst>
                </a:hlinkClick>
              </a:rPr>
              <a:t>2403.12520</a:t>
            </a:r>
            <a:r>
              <a:rPr lang="en-US" sz="1400" dirty="0">
                <a:solidFill>
                  <a:schemeClr val="bg1"/>
                </a:solidFill>
              </a:rPr>
              <a:t>)</a:t>
            </a:r>
          </a:p>
        </p:txBody>
      </p:sp>
      <p:sp>
        <p:nvSpPr>
          <p:cNvPr id="4" name="Rectangle 3">
            <a:extLst>
              <a:ext uri="{FF2B5EF4-FFF2-40B4-BE49-F238E27FC236}">
                <a16:creationId xmlns:a16="http://schemas.microsoft.com/office/drawing/2014/main" id="{FAB8D4A1-6FB2-2CC2-9687-9A9A8F84AB4C}"/>
              </a:ext>
            </a:extLst>
          </p:cNvPr>
          <p:cNvSpPr/>
          <p:nvPr/>
        </p:nvSpPr>
        <p:spPr>
          <a:xfrm>
            <a:off x="8915400" y="2362200"/>
            <a:ext cx="1676400" cy="228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0094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7F1E8-42DC-6F41-802B-E5F94443A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78AD63-4B83-10AD-E208-A32B4075A799}"/>
              </a:ext>
            </a:extLst>
          </p:cNvPr>
          <p:cNvSpPr>
            <a:spLocks noGrp="1"/>
          </p:cNvSpPr>
          <p:nvPr>
            <p:ph type="title"/>
          </p:nvPr>
        </p:nvSpPr>
        <p:spPr>
          <a:xfrm>
            <a:off x="381000" y="244476"/>
            <a:ext cx="11353800" cy="441325"/>
          </a:xfrm>
        </p:spPr>
        <p:txBody>
          <a:bodyPr>
            <a:noAutofit/>
          </a:bodyPr>
          <a:lstStyle/>
          <a:p>
            <a:r>
              <a:rPr lang="en-GB" sz="2800" dirty="0"/>
              <a:t>TEV NEUTRINO STUDIES</a:t>
            </a:r>
          </a:p>
        </p:txBody>
      </p:sp>
      <p:sp>
        <p:nvSpPr>
          <p:cNvPr id="6" name="Content Placeholder 2">
            <a:extLst>
              <a:ext uri="{FF2B5EF4-FFF2-40B4-BE49-F238E27FC236}">
                <a16:creationId xmlns:a16="http://schemas.microsoft.com/office/drawing/2014/main" id="{9BDD24AA-6EB4-34B2-E86A-CE3BF8E77AEF}"/>
              </a:ext>
            </a:extLst>
          </p:cNvPr>
          <p:cNvSpPr txBox="1">
            <a:spLocks/>
          </p:cNvSpPr>
          <p:nvPr/>
        </p:nvSpPr>
        <p:spPr bwMode="auto">
          <a:xfrm>
            <a:off x="152400" y="838200"/>
            <a:ext cx="6553200" cy="2362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After discoveries: studies.</a:t>
            </a:r>
          </a:p>
          <a:p>
            <a:pPr lvl="1"/>
            <a:r>
              <a:rPr lang="en-US" sz="1600" dirty="0">
                <a:latin typeface="+mj-lt"/>
              </a:rPr>
              <a:t>Assuming forward hadron production models, first probe of neutrino propagation and cross sections at TeV energies </a:t>
            </a:r>
            <a:r>
              <a:rPr lang="en-US" sz="1600" dirty="0">
                <a:latin typeface="+mj-lt"/>
                <a:sym typeface="Wingdings" pitchFamily="2" charset="2"/>
              </a:rPr>
              <a:t> sterile neutrinos, </a:t>
            </a:r>
            <a:r>
              <a:rPr lang="en-US" sz="1600" dirty="0">
                <a:latin typeface="+mj-lt"/>
              </a:rPr>
              <a:t>NSI, ….</a:t>
            </a:r>
          </a:p>
          <a:p>
            <a:pPr lvl="1"/>
            <a:r>
              <a:rPr lang="en-US" sz="1600" dirty="0">
                <a:latin typeface="+mj-lt"/>
              </a:rPr>
              <a:t>Assuming SM DIS cross section, constrain forward hadron production </a:t>
            </a:r>
            <a:r>
              <a:rPr lang="en-US" sz="1600" dirty="0">
                <a:latin typeface="+mj-lt"/>
                <a:sym typeface="Wingdings" pitchFamily="2" charset="2"/>
              </a:rPr>
              <a:t> proton structure (x ~ 10</a:t>
            </a:r>
            <a:r>
              <a:rPr lang="en-US" sz="1600" baseline="30000" dirty="0">
                <a:latin typeface="+mj-lt"/>
                <a:sym typeface="Wingdings" pitchFamily="2" charset="2"/>
              </a:rPr>
              <a:t>-6</a:t>
            </a:r>
            <a:r>
              <a:rPr lang="en-US" sz="1600" dirty="0">
                <a:latin typeface="+mj-lt"/>
                <a:sym typeface="Wingdings" pitchFamily="2" charset="2"/>
              </a:rPr>
              <a:t> gluon pdf, intrinsic charm, avoid BSM being absorbed into pdf fits), </a:t>
            </a:r>
            <a:r>
              <a:rPr lang="en-US" sz="1600" dirty="0" err="1">
                <a:latin typeface="+mj-lt"/>
                <a:sym typeface="Wingdings" pitchFamily="2" charset="2"/>
              </a:rPr>
              <a:t>astroparticle</a:t>
            </a:r>
            <a:r>
              <a:rPr lang="en-US" sz="1600" dirty="0">
                <a:latin typeface="+mj-lt"/>
                <a:sym typeface="Wingdings" pitchFamily="2" charset="2"/>
              </a:rPr>
              <a:t> physics (prompt atmospheric neutrinos, cosmic muon puzzle).</a:t>
            </a:r>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p:txBody>
      </p:sp>
      <p:pic>
        <p:nvPicPr>
          <p:cNvPr id="4" name="Picture 3">
            <a:extLst>
              <a:ext uri="{FF2B5EF4-FFF2-40B4-BE49-F238E27FC236}">
                <a16:creationId xmlns:a16="http://schemas.microsoft.com/office/drawing/2014/main" id="{8D708684-5237-92D2-C158-1589966FC986}"/>
              </a:ext>
            </a:extLst>
          </p:cNvPr>
          <p:cNvPicPr>
            <a:picLocks noChangeAspect="1"/>
          </p:cNvPicPr>
          <p:nvPr/>
        </p:nvPicPr>
        <p:blipFill>
          <a:blip r:embed="rId2"/>
          <a:stretch>
            <a:fillRect/>
          </a:stretch>
        </p:blipFill>
        <p:spPr>
          <a:xfrm>
            <a:off x="8686800" y="1021828"/>
            <a:ext cx="2863095" cy="1617371"/>
          </a:xfrm>
          <a:prstGeom prst="rect">
            <a:avLst/>
          </a:prstGeom>
        </p:spPr>
      </p:pic>
      <p:pic>
        <p:nvPicPr>
          <p:cNvPr id="7" name="Picture 6">
            <a:extLst>
              <a:ext uri="{FF2B5EF4-FFF2-40B4-BE49-F238E27FC236}">
                <a16:creationId xmlns:a16="http://schemas.microsoft.com/office/drawing/2014/main" id="{AD8FBC59-F436-576B-DD32-186BB71E93CC}"/>
              </a:ext>
            </a:extLst>
          </p:cNvPr>
          <p:cNvPicPr>
            <a:picLocks noChangeAspect="1"/>
          </p:cNvPicPr>
          <p:nvPr/>
        </p:nvPicPr>
        <p:blipFill>
          <a:blip r:embed="rId3"/>
          <a:stretch>
            <a:fillRect/>
          </a:stretch>
        </p:blipFill>
        <p:spPr>
          <a:xfrm>
            <a:off x="6595653" y="998815"/>
            <a:ext cx="1602808" cy="1617371"/>
          </a:xfrm>
          <a:prstGeom prst="rect">
            <a:avLst/>
          </a:prstGeom>
        </p:spPr>
      </p:pic>
      <p:sp>
        <p:nvSpPr>
          <p:cNvPr id="3" name="TextBox 2">
            <a:extLst>
              <a:ext uri="{FF2B5EF4-FFF2-40B4-BE49-F238E27FC236}">
                <a16:creationId xmlns:a16="http://schemas.microsoft.com/office/drawing/2014/main" id="{980B8633-D33E-85A9-F031-5E2466472245}"/>
              </a:ext>
            </a:extLst>
          </p:cNvPr>
          <p:cNvSpPr txBox="1"/>
          <p:nvPr/>
        </p:nvSpPr>
        <p:spPr>
          <a:xfrm>
            <a:off x="7772400" y="2743200"/>
            <a:ext cx="2971800" cy="276999"/>
          </a:xfrm>
          <a:prstGeom prst="rect">
            <a:avLst/>
          </a:prstGeom>
          <a:noFill/>
        </p:spPr>
        <p:txBody>
          <a:bodyPr wrap="square" rtlCol="0">
            <a:spAutoFit/>
          </a:bodyPr>
          <a:lstStyle/>
          <a:p>
            <a:r>
              <a:rPr lang="en-US" sz="1200" dirty="0">
                <a:latin typeface="+mj-lt"/>
              </a:rPr>
              <a:t>FASER Collaboration (</a:t>
            </a:r>
            <a:r>
              <a:rPr lang="en-US" sz="1200" dirty="0">
                <a:solidFill>
                  <a:srgbClr val="0000FF"/>
                </a:solidFill>
                <a:latin typeface="+mj-lt"/>
                <a:hlinkClick r:id="rId4">
                  <a:extLst>
                    <a:ext uri="{A12FA001-AC4F-418D-AE19-62706E023703}">
                      <ahyp:hlinkClr xmlns:ahyp="http://schemas.microsoft.com/office/drawing/2018/hyperlinkcolor" val="tx"/>
                    </a:ext>
                  </a:extLst>
                </a:hlinkClick>
              </a:rPr>
              <a:t>2403.12520</a:t>
            </a:r>
            <a:r>
              <a:rPr lang="en-US" sz="1200" dirty="0">
                <a:latin typeface="+mj-lt"/>
              </a:rPr>
              <a:t>)</a:t>
            </a:r>
          </a:p>
        </p:txBody>
      </p:sp>
      <p:pic>
        <p:nvPicPr>
          <p:cNvPr id="9" name="Picture 8">
            <a:extLst>
              <a:ext uri="{FF2B5EF4-FFF2-40B4-BE49-F238E27FC236}">
                <a16:creationId xmlns:a16="http://schemas.microsoft.com/office/drawing/2014/main" id="{CC0343FD-2A73-BA0C-9867-C7C88C97F165}"/>
              </a:ext>
            </a:extLst>
          </p:cNvPr>
          <p:cNvPicPr>
            <a:picLocks noChangeAspect="1"/>
          </p:cNvPicPr>
          <p:nvPr/>
        </p:nvPicPr>
        <p:blipFill>
          <a:blip r:embed="rId5"/>
          <a:stretch>
            <a:fillRect/>
          </a:stretch>
        </p:blipFill>
        <p:spPr>
          <a:xfrm>
            <a:off x="8229600" y="1603157"/>
            <a:ext cx="392307" cy="530443"/>
          </a:xfrm>
          <a:prstGeom prst="rect">
            <a:avLst/>
          </a:prstGeom>
        </p:spPr>
      </p:pic>
      <p:sp>
        <p:nvSpPr>
          <p:cNvPr id="8" name="Content Placeholder 2">
            <a:extLst>
              <a:ext uri="{FF2B5EF4-FFF2-40B4-BE49-F238E27FC236}">
                <a16:creationId xmlns:a16="http://schemas.microsoft.com/office/drawing/2014/main" id="{E7CFB5D1-D8BF-5372-9075-D3394030B841}"/>
              </a:ext>
            </a:extLst>
          </p:cNvPr>
          <p:cNvSpPr txBox="1">
            <a:spLocks/>
          </p:cNvSpPr>
          <p:nvPr/>
        </p:nvSpPr>
        <p:spPr bwMode="auto">
          <a:xfrm>
            <a:off x="152400" y="3200400"/>
            <a:ext cx="11201400" cy="2362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latin typeface="+mj-lt"/>
              </a:rPr>
              <a:t>New (preliminary) results presented at </a:t>
            </a:r>
            <a:r>
              <a:rPr lang="en-US" sz="1800" dirty="0" err="1">
                <a:latin typeface="+mj-lt"/>
              </a:rPr>
              <a:t>Moriond</a:t>
            </a:r>
            <a:r>
              <a:rPr lang="en-US" sz="1800" dirty="0">
                <a:latin typeface="+mj-lt"/>
              </a:rPr>
              <a:t> 2026, Neutrino 2026; see </a:t>
            </a:r>
            <a:r>
              <a:rPr lang="en-US" sz="1800" dirty="0">
                <a:latin typeface="+mj-lt"/>
                <a:hlinkClick r:id="rId6"/>
              </a:rPr>
              <a:t>FASER Briefings</a:t>
            </a:r>
            <a:r>
              <a:rPr lang="en-US" sz="1800" dirty="0">
                <a:latin typeface="+mj-lt"/>
              </a:rPr>
              <a:t>.</a:t>
            </a:r>
          </a:p>
          <a:p>
            <a:pPr lvl="1"/>
            <a:r>
              <a:rPr lang="en-US" sz="1600" dirty="0">
                <a:latin typeface="+mj-lt"/>
              </a:rPr>
              <a:t>TeV electron neutrino detection with electronic detector.</a:t>
            </a:r>
          </a:p>
          <a:p>
            <a:pPr lvl="1"/>
            <a:r>
              <a:rPr lang="en-US" sz="1600" dirty="0">
                <a:latin typeface="+mj-lt"/>
              </a:rPr>
              <a:t>Neutrino cross sections (1) as a function of energy and (2) as a function of </a:t>
            </a:r>
            <a:r>
              <a:rPr lang="en-US" sz="1600" dirty="0" err="1">
                <a:latin typeface="+mj-lt"/>
              </a:rPr>
              <a:t>pseudorapidity</a:t>
            </a:r>
            <a:r>
              <a:rPr lang="en-US" sz="1600" dirty="0">
                <a:latin typeface="+mj-lt"/>
              </a:rPr>
              <a:t> and energy.</a:t>
            </a:r>
          </a:p>
          <a:p>
            <a:pPr lvl="1"/>
            <a:r>
              <a:rPr lang="en-US" sz="1600" dirty="0">
                <a:latin typeface="+mj-lt"/>
              </a:rPr>
              <a:t>First search for neutrino-induced charm production (milestone toward tau neutrino observation).</a:t>
            </a: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a:p>
            <a:endParaRPr lang="en-US" sz="1800" dirty="0">
              <a:latin typeface="+mj-lt"/>
            </a:endParaRPr>
          </a:p>
        </p:txBody>
      </p:sp>
      <p:pic>
        <p:nvPicPr>
          <p:cNvPr id="11" name="Picture 10">
            <a:extLst>
              <a:ext uri="{FF2B5EF4-FFF2-40B4-BE49-F238E27FC236}">
                <a16:creationId xmlns:a16="http://schemas.microsoft.com/office/drawing/2014/main" id="{94B66107-42EB-6D22-498F-183A54670E30}"/>
              </a:ext>
            </a:extLst>
          </p:cNvPr>
          <p:cNvPicPr>
            <a:picLocks noChangeAspect="1"/>
          </p:cNvPicPr>
          <p:nvPr/>
        </p:nvPicPr>
        <p:blipFill>
          <a:blip r:embed="rId7"/>
          <a:stretch>
            <a:fillRect/>
          </a:stretch>
        </p:blipFill>
        <p:spPr>
          <a:xfrm>
            <a:off x="1524000" y="4591099"/>
            <a:ext cx="4446543" cy="2038301"/>
          </a:xfrm>
          <a:prstGeom prst="rect">
            <a:avLst/>
          </a:prstGeom>
        </p:spPr>
      </p:pic>
      <p:pic>
        <p:nvPicPr>
          <p:cNvPr id="13" name="Picture 12">
            <a:extLst>
              <a:ext uri="{FF2B5EF4-FFF2-40B4-BE49-F238E27FC236}">
                <a16:creationId xmlns:a16="http://schemas.microsoft.com/office/drawing/2014/main" id="{D1CBDE40-D50D-BC6A-B04A-8E9FF059B3B8}"/>
              </a:ext>
            </a:extLst>
          </p:cNvPr>
          <p:cNvPicPr>
            <a:picLocks noChangeAspect="1"/>
          </p:cNvPicPr>
          <p:nvPr/>
        </p:nvPicPr>
        <p:blipFill>
          <a:blip r:embed="rId8"/>
          <a:stretch>
            <a:fillRect/>
          </a:stretch>
        </p:blipFill>
        <p:spPr>
          <a:xfrm>
            <a:off x="6595653" y="4456538"/>
            <a:ext cx="4704546" cy="2118788"/>
          </a:xfrm>
          <a:prstGeom prst="rect">
            <a:avLst/>
          </a:prstGeom>
        </p:spPr>
      </p:pic>
    </p:spTree>
    <p:extLst>
      <p:ext uri="{BB962C8B-B14F-4D97-AF65-F5344CB8AC3E}">
        <p14:creationId xmlns:p14="http://schemas.microsoft.com/office/powerpoint/2010/main" val="1239597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DD8C1-BE7B-5BF0-574C-488D0A8D62D7}"/>
            </a:ext>
          </a:extLst>
        </p:cNvPr>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7F942594-DB2D-F29E-611E-95905FA87357}"/>
              </a:ext>
            </a:extLst>
          </p:cNvPr>
          <p:cNvSpPr>
            <a:spLocks noGrp="1" noChangeArrowheads="1"/>
          </p:cNvSpPr>
          <p:nvPr>
            <p:ph sz="half" idx="4294967295"/>
          </p:nvPr>
        </p:nvSpPr>
        <p:spPr>
          <a:xfrm>
            <a:off x="685800" y="838200"/>
            <a:ext cx="10668000" cy="5595937"/>
          </a:xfrm>
        </p:spPr>
        <p:txBody>
          <a:bodyPr/>
          <a:lstStyle/>
          <a:p>
            <a:r>
              <a:rPr lang="en-US" altLang="en-US" sz="2000" dirty="0"/>
              <a:t>An example: the electron neutrino event rate as a function of energy will tell us about</a:t>
            </a:r>
          </a:p>
          <a:p>
            <a:pPr lvl="1"/>
            <a:r>
              <a:rPr lang="en-US" altLang="en-US" sz="1800" dirty="0"/>
              <a:t>New forms of matter (sterile neutrinos)</a:t>
            </a:r>
          </a:p>
          <a:p>
            <a:pPr lvl="1"/>
            <a:r>
              <a:rPr lang="en-US" altLang="en-US" sz="1800" dirty="0"/>
              <a:t>The structure of protons and nuclei (gluon and quark </a:t>
            </a:r>
            <a:r>
              <a:rPr lang="en-US" altLang="en-US" sz="1800" dirty="0" err="1"/>
              <a:t>parton</a:t>
            </a:r>
            <a:r>
              <a:rPr lang="en-US" altLang="en-US" sz="1800" dirty="0"/>
              <a:t> distribution functions)</a:t>
            </a:r>
          </a:p>
          <a:p>
            <a:pPr lvl="1"/>
            <a:r>
              <a:rPr lang="en-US" altLang="en-US" sz="1800" dirty="0"/>
              <a:t>The properties of cosmic ray air showers (the cosmic muon puzzle)</a:t>
            </a:r>
          </a:p>
        </p:txBody>
      </p:sp>
      <p:sp>
        <p:nvSpPr>
          <p:cNvPr id="19" name="Title 1">
            <a:extLst>
              <a:ext uri="{FF2B5EF4-FFF2-40B4-BE49-F238E27FC236}">
                <a16:creationId xmlns:a16="http://schemas.microsoft.com/office/drawing/2014/main" id="{BADFED84-4F7B-BC31-847B-59B777814D0B}"/>
              </a:ext>
            </a:extLst>
          </p:cNvPr>
          <p:cNvSpPr txBox="1">
            <a:spLocks noChangeArrowheads="1"/>
          </p:cNvSpPr>
          <p:nvPr/>
        </p:nvSpPr>
        <p:spPr bwMode="auto">
          <a:xfrm>
            <a:off x="381000" y="195264"/>
            <a:ext cx="113538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PHYSICS POTENTIAL OF COLLIDER NEUTRINO STUDIES</a:t>
            </a:r>
          </a:p>
        </p:txBody>
      </p:sp>
      <p:pic>
        <p:nvPicPr>
          <p:cNvPr id="3" name="Picture 2">
            <a:extLst>
              <a:ext uri="{FF2B5EF4-FFF2-40B4-BE49-F238E27FC236}">
                <a16:creationId xmlns:a16="http://schemas.microsoft.com/office/drawing/2014/main" id="{0C0654E2-8DB4-3A8B-459C-3DCCBE29504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39325" y="2384612"/>
            <a:ext cx="3128955" cy="4049525"/>
          </a:xfrm>
          <a:prstGeom prst="rect">
            <a:avLst/>
          </a:prstGeom>
        </p:spPr>
      </p:pic>
      <p:pic>
        <p:nvPicPr>
          <p:cNvPr id="7" name="Picture 6">
            <a:extLst>
              <a:ext uri="{FF2B5EF4-FFF2-40B4-BE49-F238E27FC236}">
                <a16:creationId xmlns:a16="http://schemas.microsoft.com/office/drawing/2014/main" id="{3F542A80-42BD-77CA-6767-8D7681624E5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4181" y="2328530"/>
            <a:ext cx="8159542" cy="4224670"/>
          </a:xfrm>
          <a:prstGeom prst="rect">
            <a:avLst/>
          </a:prstGeom>
        </p:spPr>
      </p:pic>
    </p:spTree>
    <p:extLst>
      <p:ext uri="{BB962C8B-B14F-4D97-AF65-F5344CB8AC3E}">
        <p14:creationId xmlns:p14="http://schemas.microsoft.com/office/powerpoint/2010/main" val="1317327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8FEE-BDDE-7834-3309-5CD45E27ACD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C64D2E5-F9C7-E20C-C855-417999B85B12}"/>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45A7711D-4441-B7F7-A8C8-5F91A61A7C94}"/>
              </a:ext>
            </a:extLst>
          </p:cNvPr>
          <p:cNvSpPr txBox="1"/>
          <p:nvPr/>
        </p:nvSpPr>
        <p:spPr>
          <a:xfrm>
            <a:off x="859343" y="2794337"/>
            <a:ext cx="10473316" cy="1015663"/>
          </a:xfrm>
          <a:prstGeom prst="rect">
            <a:avLst/>
          </a:prstGeom>
          <a:noFill/>
        </p:spPr>
        <p:txBody>
          <a:bodyPr wrap="none" rtlCol="0">
            <a:spAutoFit/>
          </a:bodyPr>
          <a:lstStyle/>
          <a:p>
            <a:pPr algn="ctr"/>
            <a:r>
              <a:rPr lang="en-US" sz="6000" b="1" dirty="0"/>
              <a:t>NEW PARTICLE SEARCHES</a:t>
            </a:r>
          </a:p>
        </p:txBody>
      </p:sp>
    </p:spTree>
    <p:extLst>
      <p:ext uri="{BB962C8B-B14F-4D97-AF65-F5344CB8AC3E}">
        <p14:creationId xmlns:p14="http://schemas.microsoft.com/office/powerpoint/2010/main" val="371151296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524000" y="104776"/>
            <a:ext cx="9144000" cy="733425"/>
          </a:xfrm>
        </p:spPr>
        <p:txBody>
          <a:bodyPr/>
          <a:lstStyle/>
          <a:p>
            <a:pPr eaLnBrk="1" hangingPunct="1"/>
            <a:r>
              <a:rPr lang="en-US" dirty="0">
                <a:latin typeface="Arial" charset="0"/>
              </a:rPr>
              <a:t>NEW PARTICLE SEARCHES</a:t>
            </a:r>
          </a:p>
        </p:txBody>
      </p:sp>
      <mc:AlternateContent xmlns:mc="http://schemas.openxmlformats.org/markup-compatibility/2006" xmlns:a14="http://schemas.microsoft.com/office/drawing/2010/main">
        <mc:Choice Requires="a14">
          <p:sp>
            <p:nvSpPr>
              <p:cNvPr id="5123" name="Content Placeholder 2"/>
              <p:cNvSpPr>
                <a:spLocks noGrp="1"/>
              </p:cNvSpPr>
              <p:nvPr>
                <p:ph idx="1"/>
              </p:nvPr>
            </p:nvSpPr>
            <p:spPr>
              <a:xfrm>
                <a:off x="228600" y="762000"/>
                <a:ext cx="11734800" cy="5791200"/>
              </a:xfrm>
            </p:spPr>
            <p:txBody>
              <a:bodyPr/>
              <a:lstStyle/>
              <a:p>
                <a:r>
                  <a:rPr lang="en-US" sz="2000" dirty="0"/>
                  <a:t>FASER is also looking for new dark particles, new fundamental forces, and new forms of matter.</a:t>
                </a:r>
              </a:p>
              <a:p>
                <a:endParaRPr lang="en-US" sz="1000" dirty="0">
                  <a:latin typeface="Arial" charset="0"/>
                </a:endParaRPr>
              </a:p>
              <a:p>
                <a:pPr eaLnBrk="1" hangingPunct="1"/>
                <a:r>
                  <a:rPr lang="en-US" sz="2000" dirty="0">
                    <a:latin typeface="Arial" charset="0"/>
                  </a:rPr>
                  <a:t>For example: suppose there is a dark sector that contains a dark force: dark electromagnetism.</a:t>
                </a:r>
              </a:p>
              <a:p>
                <a:pPr eaLnBrk="1" hangingPunct="1"/>
                <a:endParaRPr lang="en-US" sz="1000" dirty="0">
                  <a:latin typeface="Arial" charset="0"/>
                </a:endParaRPr>
              </a:p>
              <a:p>
                <a:pPr eaLnBrk="1" hangingPunct="1"/>
                <a:endParaRPr lang="en-US" sz="2000" dirty="0">
                  <a:latin typeface="Arial" charset="0"/>
                </a:endParaRPr>
              </a:p>
              <a:p>
                <a:pPr eaLnBrk="1" hangingPunct="1"/>
                <a:endParaRPr lang="en-US" sz="2000" dirty="0">
                  <a:latin typeface="Arial" charset="0"/>
                </a:endParaRPr>
              </a:p>
              <a:p>
                <a:pPr marL="0" indent="0">
                  <a:buNone/>
                </a:pPr>
                <a:endParaRPr lang="en-US" sz="2000" dirty="0">
                  <a:latin typeface="Arial" charset="0"/>
                </a:endParaRPr>
              </a:p>
              <a:p>
                <a:pPr marL="0" indent="0">
                  <a:buNone/>
                </a:pPr>
                <a:endParaRPr lang="en-US" sz="1000" dirty="0">
                  <a:latin typeface="Arial" charset="0"/>
                </a:endParaRPr>
              </a:p>
              <a:p>
                <a:r>
                  <a:rPr lang="en-US" sz="2000" dirty="0">
                    <a:latin typeface="Arial" charset="0"/>
                  </a:rPr>
                  <a:t>The result? </a:t>
                </a:r>
                <a:r>
                  <a:rPr lang="en-US" sz="2000" dirty="0">
                    <a:solidFill>
                      <a:srgbClr val="FF0000"/>
                    </a:solidFill>
                    <a:latin typeface="Arial" charset="0"/>
                  </a:rPr>
                  <a:t>Dark photons </a:t>
                </a:r>
                <a14:m>
                  <m:oMath xmlns:m="http://schemas.openxmlformats.org/officeDocument/2006/math">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oMath>
                </a14:m>
                <a:r>
                  <a:rPr lang="en-US" sz="2000" dirty="0">
                    <a:latin typeface="Arial" charset="0"/>
                  </a:rPr>
                  <a:t>, like photons, but with a mass </a:t>
                </a:r>
                <a14:m>
                  <m:oMath xmlns:m="http://schemas.openxmlformats.org/officeDocument/2006/math">
                    <m:sSub>
                      <m:sSubPr>
                        <m:ctrlPr>
                          <a:rPr lang="en-US" sz="2000" i="1">
                            <a:solidFill>
                              <a:srgbClr val="FF0000"/>
                            </a:solidFill>
                            <a:latin typeface="Cambria Math" panose="02040503050406030204" pitchFamily="18" charset="0"/>
                          </a:rPr>
                        </m:ctrlPr>
                      </m:sSubPr>
                      <m:e>
                        <m:r>
                          <a:rPr lang="en-US" sz="2000" i="1">
                            <a:solidFill>
                              <a:srgbClr val="FF0000"/>
                            </a:solidFill>
                            <a:latin typeface="Cambria Math" panose="02040503050406030204" pitchFamily="18" charset="0"/>
                          </a:rPr>
                          <m:t>𝑚</m:t>
                        </m:r>
                      </m:e>
                      <m:sub>
                        <m:r>
                          <a:rPr lang="en-US" sz="2000" i="1">
                            <a:solidFill>
                              <a:srgbClr val="FF0000"/>
                            </a:solidFill>
                            <a:latin typeface="Cambria Math" panose="02040503050406030204" pitchFamily="18" charset="0"/>
                          </a:rPr>
                          <m:t>𝐴</m:t>
                        </m:r>
                        <m:r>
                          <a:rPr lang="en-US" sz="2000" i="1">
                            <a:solidFill>
                              <a:srgbClr val="FF0000"/>
                            </a:solidFill>
                            <a:latin typeface="Cambria Math" panose="02040503050406030204" pitchFamily="18" charset="0"/>
                          </a:rPr>
                          <m:t>′</m:t>
                        </m:r>
                      </m:sub>
                    </m:sSub>
                  </m:oMath>
                </a14:m>
                <a:r>
                  <a:rPr lang="en-US" sz="2000" dirty="0">
                    <a:latin typeface="Arial" charset="0"/>
                  </a:rPr>
                  <a:t>, couplings suppressed by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a:t>
                </a:r>
                <a:endParaRPr lang="en-US" sz="1200" dirty="0">
                  <a:latin typeface="Arial" charset="0"/>
                </a:endParaRPr>
              </a:p>
              <a:p>
                <a:endParaRPr lang="en-US" sz="800" dirty="0">
                  <a:latin typeface="Arial" charset="0"/>
                </a:endParaRPr>
              </a:p>
              <a:p>
                <a:endParaRPr lang="en-US" sz="800" dirty="0">
                  <a:latin typeface="Arial" charset="0"/>
                </a:endParaRPr>
              </a:p>
              <a:p>
                <a:r>
                  <a:rPr lang="en-US" sz="2000" dirty="0">
                    <a:latin typeface="Arial" charset="0"/>
                  </a:rPr>
                  <a:t>For low </a:t>
                </a:r>
                <a14:m>
                  <m:oMath xmlns:m="http://schemas.openxmlformats.org/officeDocument/2006/math">
                    <m:r>
                      <a:rPr lang="en-US" sz="2000" i="1">
                        <a:solidFill>
                          <a:srgbClr val="FF0000"/>
                        </a:solidFill>
                        <a:latin typeface="Cambria Math" panose="02040503050406030204" pitchFamily="18" charset="0"/>
                        <a:ea typeface="Cambria Math" panose="02040503050406030204" pitchFamily="18" charset="0"/>
                      </a:rPr>
                      <m:t>𝜖</m:t>
                    </m:r>
                  </m:oMath>
                </a14:m>
                <a:r>
                  <a:rPr lang="en-US" sz="2000" dirty="0">
                    <a:latin typeface="Arial" charset="0"/>
                  </a:rPr>
                  <a:t>, dark photons are very weakly-interacting, long-lived particles.  Like neutrinos, but decay through </a:t>
                </a:r>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𝐴</m:t>
                        </m:r>
                      </m:e>
                      <m:sup>
                        <m:r>
                          <a:rPr lang="en-US" sz="2000" i="1">
                            <a:latin typeface="Cambria Math" panose="02040503050406030204" pitchFamily="18" charset="0"/>
                          </a:rPr>
                          <m:t>′</m:t>
                        </m:r>
                      </m:sup>
                    </m:sSup>
                  </m:oMath>
                </a14:m>
                <a:r>
                  <a:rPr lang="en-US" sz="2000" dirty="0"/>
                  <a:t> </a:t>
                </a:r>
                <a14:m>
                  <m:oMath xmlns:m="http://schemas.openxmlformats.org/officeDocument/2006/math">
                    <m:r>
                      <a:rPr lang="en-US" sz="2000" i="1" dirty="0">
                        <a:latin typeface="Cambria Math" panose="02040503050406030204" pitchFamily="18" charset="0"/>
                        <a:ea typeface="Cambria Math" panose="02040503050406030204" pitchFamily="18" charset="0"/>
                      </a:rPr>
                      <m:t>→ </m:t>
                    </m:r>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sSup>
                      <m:sSupPr>
                        <m:ctrlPr>
                          <a:rPr lang="en-US" sz="2000" i="1" dirty="0">
                            <a:latin typeface="Cambria Math" panose="02040503050406030204" pitchFamily="18" charset="0"/>
                            <a:ea typeface="Cambria Math" panose="02040503050406030204" pitchFamily="18" charset="0"/>
                          </a:rPr>
                        </m:ctrlPr>
                      </m:sSupPr>
                      <m:e>
                        <m:r>
                          <a:rPr lang="en-US" sz="2000" i="1" dirty="0">
                            <a:latin typeface="Cambria Math" panose="02040503050406030204" pitchFamily="18" charset="0"/>
                            <a:ea typeface="Cambria Math" panose="02040503050406030204" pitchFamily="18" charset="0"/>
                          </a:rPr>
                          <m:t>𝑒</m:t>
                        </m:r>
                      </m:e>
                      <m:sup>
                        <m:r>
                          <a:rPr lang="en-US" sz="2000" i="1" dirty="0">
                            <a:latin typeface="Cambria Math" panose="02040503050406030204" pitchFamily="18" charset="0"/>
                            <a:ea typeface="Cambria Math" panose="02040503050406030204" pitchFamily="18" charset="0"/>
                          </a:rPr>
                          <m:t>−</m:t>
                        </m:r>
                      </m:sup>
                    </m:sSup>
                  </m:oMath>
                </a14:m>
                <a:r>
                  <a:rPr lang="en-US" sz="2000" dirty="0">
                    <a:latin typeface="Arial" charset="0"/>
                  </a:rPr>
                  <a:t>, producing 2 charged particles with ~TeV-energy emerging from 100 m of rock.</a:t>
                </a:r>
              </a:p>
              <a:p>
                <a:pPr marL="0" indent="0">
                  <a:buNone/>
                </a:pPr>
                <a:endParaRPr lang="en-US" sz="1200" dirty="0">
                  <a:latin typeface="Arial" charset="0"/>
                </a:endParaRPr>
              </a:p>
            </p:txBody>
          </p:sp>
        </mc:Choice>
        <mc:Fallback xmlns="">
          <p:sp>
            <p:nvSpPr>
              <p:cNvPr id="5123" name="Content Placeholder 2"/>
              <p:cNvSpPr>
                <a:spLocks noGrp="1" noRot="1" noChangeAspect="1" noMove="1" noResize="1" noEditPoints="1" noAdjustHandles="1" noChangeArrowheads="1" noChangeShapeType="1" noTextEdit="1"/>
              </p:cNvSpPr>
              <p:nvPr>
                <p:ph idx="1"/>
              </p:nvPr>
            </p:nvSpPr>
            <p:spPr>
              <a:xfrm>
                <a:off x="228600" y="762000"/>
                <a:ext cx="11734800" cy="5791200"/>
              </a:xfrm>
              <a:blipFill>
                <a:blip r:embed="rId2"/>
                <a:stretch>
                  <a:fillRect l="-541" t="-658"/>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B10CE187-FCCE-C14F-B293-E79C2B768516}"/>
              </a:ext>
            </a:extLst>
          </p:cNvPr>
          <p:cNvSpPr>
            <a:spLocks noChangeArrowheads="1"/>
          </p:cNvSpPr>
          <p:nvPr/>
        </p:nvSpPr>
        <p:spPr bwMode="auto">
          <a:xfrm>
            <a:off x="1981200" y="1921397"/>
            <a:ext cx="1908054" cy="1034562"/>
          </a:xfrm>
          <a:prstGeom prst="rect">
            <a:avLst/>
          </a:prstGeom>
          <a:solidFill>
            <a:schemeClr val="accent1"/>
          </a:solidFill>
          <a:ln w="28575">
            <a:solidFill>
              <a:schemeClr val="tx1"/>
            </a:solidFill>
            <a:round/>
            <a:headEnd/>
            <a:tailEnd/>
          </a:ln>
        </p:spPr>
        <p:txBody>
          <a:bodyPr wrap="none" anchor="ctr"/>
          <a:lstStyle/>
          <a:p>
            <a:pPr algn="ctr"/>
            <a:r>
              <a:rPr lang="en-US" sz="2400" dirty="0"/>
              <a:t>SM</a:t>
            </a:r>
          </a:p>
          <a:p>
            <a:pPr algn="ctr"/>
            <a:r>
              <a:rPr lang="en-US" sz="2400" dirty="0"/>
              <a:t>EM</a:t>
            </a:r>
          </a:p>
        </p:txBody>
      </p:sp>
      <p:sp>
        <p:nvSpPr>
          <p:cNvPr id="7" name="Rectangle 6">
            <a:extLst>
              <a:ext uri="{FF2B5EF4-FFF2-40B4-BE49-F238E27FC236}">
                <a16:creationId xmlns:a16="http://schemas.microsoft.com/office/drawing/2014/main" id="{562ED522-A471-1B41-B7A9-0DB03A918840}"/>
              </a:ext>
            </a:extLst>
          </p:cNvPr>
          <p:cNvSpPr>
            <a:spLocks noChangeArrowheads="1"/>
          </p:cNvSpPr>
          <p:nvPr/>
        </p:nvSpPr>
        <p:spPr bwMode="auto">
          <a:xfrm>
            <a:off x="8610600" y="1921397"/>
            <a:ext cx="2209800" cy="1034562"/>
          </a:xfrm>
          <a:prstGeom prst="rect">
            <a:avLst/>
          </a:prstGeom>
          <a:solidFill>
            <a:schemeClr val="accent1"/>
          </a:solidFill>
          <a:ln w="28575">
            <a:solidFill>
              <a:schemeClr val="tx1"/>
            </a:solidFill>
            <a:round/>
            <a:headEnd/>
            <a:tailEnd/>
          </a:ln>
        </p:spPr>
        <p:txBody>
          <a:bodyPr wrap="none" anchor="ctr"/>
          <a:lstStyle/>
          <a:p>
            <a:pPr algn="ctr"/>
            <a:r>
              <a:rPr lang="en-US" sz="2800" dirty="0"/>
              <a:t>Dark Sector</a:t>
            </a:r>
          </a:p>
          <a:p>
            <a:pPr algn="ctr"/>
            <a:r>
              <a:rPr lang="en-US" sz="2800" dirty="0"/>
              <a:t>EM, </a:t>
            </a:r>
            <a:r>
              <a:rPr lang="en-US" sz="2800" dirty="0">
                <a:latin typeface="Cambria Math" panose="02040503050406030204" pitchFamily="18" charset="0"/>
                <a:ea typeface="Cambria Math" panose="02040503050406030204" pitchFamily="18" charset="0"/>
              </a:rPr>
              <a:t>X</a:t>
            </a:r>
            <a:endParaRPr lang="en-US" sz="2800" dirty="0"/>
          </a:p>
        </p:txBody>
      </p:sp>
      <p:sp>
        <p:nvSpPr>
          <p:cNvPr id="2" name="TextBox 1">
            <a:extLst>
              <a:ext uri="{FF2B5EF4-FFF2-40B4-BE49-F238E27FC236}">
                <a16:creationId xmlns:a16="http://schemas.microsoft.com/office/drawing/2014/main" id="{3C3809C6-269A-1C4F-8C5D-A1EEED5EEF3A}"/>
              </a:ext>
            </a:extLst>
          </p:cNvPr>
          <p:cNvSpPr txBox="1"/>
          <p:nvPr/>
        </p:nvSpPr>
        <p:spPr>
          <a:xfrm>
            <a:off x="10318855" y="3505200"/>
            <a:ext cx="1367682" cy="307777"/>
          </a:xfrm>
          <a:prstGeom prst="rect">
            <a:avLst/>
          </a:prstGeom>
          <a:noFill/>
        </p:spPr>
        <p:txBody>
          <a:bodyPr wrap="none" rtlCol="0">
            <a:spAutoFit/>
          </a:bodyPr>
          <a:lstStyle/>
          <a:p>
            <a:r>
              <a:rPr lang="en-US" sz="1400" dirty="0"/>
              <a:t>Holdom (1986)</a:t>
            </a:r>
          </a:p>
        </p:txBody>
      </p:sp>
      <p:grpSp>
        <p:nvGrpSpPr>
          <p:cNvPr id="9" name="Group 8">
            <a:extLst>
              <a:ext uri="{FF2B5EF4-FFF2-40B4-BE49-F238E27FC236}">
                <a16:creationId xmlns:a16="http://schemas.microsoft.com/office/drawing/2014/main" id="{674C2BB2-BE67-D945-8878-F6CFFC41A3A2}"/>
              </a:ext>
            </a:extLst>
          </p:cNvPr>
          <p:cNvGrpSpPr/>
          <p:nvPr/>
        </p:nvGrpSpPr>
        <p:grpSpPr>
          <a:xfrm>
            <a:off x="4589655" y="1905000"/>
            <a:ext cx="3241818" cy="1143000"/>
            <a:chOff x="2929286" y="3124200"/>
            <a:chExt cx="3194094" cy="1219200"/>
          </a:xfrm>
        </p:grpSpPr>
        <p:pic>
          <p:nvPicPr>
            <p:cNvPr id="3" name="Picture 2">
              <a:extLst>
                <a:ext uri="{FF2B5EF4-FFF2-40B4-BE49-F238E27FC236}">
                  <a16:creationId xmlns:a16="http://schemas.microsoft.com/office/drawing/2014/main" id="{E1217516-39B6-E046-8519-678BF6B92FEC}"/>
                </a:ext>
              </a:extLst>
            </p:cNvPr>
            <p:cNvPicPr>
              <a:picLocks noChangeAspect="1"/>
            </p:cNvPicPr>
            <p:nvPr/>
          </p:nvPicPr>
          <p:blipFill>
            <a:blip r:embed="rId3"/>
            <a:stretch>
              <a:fillRect/>
            </a:stretch>
          </p:blipFill>
          <p:spPr>
            <a:xfrm>
              <a:off x="3222485" y="3124200"/>
              <a:ext cx="2340115" cy="1219200"/>
            </a:xfrm>
            <a:prstGeom prst="rect">
              <a:avLst/>
            </a:prstGeom>
          </p:spPr>
        </p:pic>
        <p:sp>
          <p:nvSpPr>
            <p:cNvPr id="4" name="TextBox 3">
              <a:extLst>
                <a:ext uri="{FF2B5EF4-FFF2-40B4-BE49-F238E27FC236}">
                  <a16:creationId xmlns:a16="http://schemas.microsoft.com/office/drawing/2014/main" id="{28E126F3-02A1-B848-9C48-40A1260A5D86}"/>
                </a:ext>
              </a:extLst>
            </p:cNvPr>
            <p:cNvSpPr txBox="1"/>
            <p:nvPr/>
          </p:nvSpPr>
          <p:spPr>
            <a:xfrm>
              <a:off x="2929286" y="3472190"/>
              <a:ext cx="423514" cy="523220"/>
            </a:xfrm>
            <a:prstGeom prst="rect">
              <a:avLst/>
            </a:prstGeom>
            <a:noFill/>
          </p:spPr>
          <p:txBody>
            <a:bodyPr wrap="none" rtlCol="0">
              <a:spAutoFit/>
            </a:bodyPr>
            <a:lstStyle/>
            <a:p>
              <a:r>
                <a:rPr lang="en-US" sz="2800" i="1" dirty="0">
                  <a:latin typeface="+mn-lt"/>
                </a:rPr>
                <a:t>A</a:t>
              </a:r>
            </a:p>
          </p:txBody>
        </p:sp>
        <p:sp>
          <p:nvSpPr>
            <p:cNvPr id="13" name="TextBox 12">
              <a:extLst>
                <a:ext uri="{FF2B5EF4-FFF2-40B4-BE49-F238E27FC236}">
                  <a16:creationId xmlns:a16="http://schemas.microsoft.com/office/drawing/2014/main" id="{8224CEBC-65EB-594E-B925-0F499462189F}"/>
                </a:ext>
              </a:extLst>
            </p:cNvPr>
            <p:cNvSpPr txBox="1"/>
            <p:nvPr/>
          </p:nvSpPr>
          <p:spPr>
            <a:xfrm>
              <a:off x="5477049" y="3472190"/>
              <a:ext cx="646331" cy="523220"/>
            </a:xfrm>
            <a:prstGeom prst="rect">
              <a:avLst/>
            </a:prstGeom>
            <a:noFill/>
          </p:spPr>
          <p:txBody>
            <a:bodyPr wrap="none" rtlCol="0">
              <a:spAutoFit/>
            </a:bodyPr>
            <a:lstStyle/>
            <a:p>
              <a:r>
                <a:rPr lang="en-US" sz="2800" i="1" dirty="0"/>
                <a:t>A</a:t>
              </a:r>
              <a:r>
                <a:rPr lang="en-US" sz="3600" i="1" baseline="-25000" dirty="0">
                  <a:latin typeface="+mn-lt"/>
                </a:rPr>
                <a:t>D</a:t>
              </a:r>
            </a:p>
          </p:txBody>
        </p: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BA97144-9E57-064F-A107-059AF83E5F2E}"/>
                  </a:ext>
                </a:extLst>
              </p:cNvPr>
              <p:cNvSpPr txBox="1"/>
              <p:nvPr/>
            </p:nvSpPr>
            <p:spPr>
              <a:xfrm>
                <a:off x="5602786" y="2300490"/>
                <a:ext cx="943976" cy="3520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𝜖</m:t>
                          </m:r>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𝜇𝜈</m:t>
                          </m:r>
                        </m:sub>
                      </m:sSub>
                      <m:sSubSup>
                        <m:sSubSupPr>
                          <m:ctrlPr>
                            <a:rPr lang="en-US" sz="2000" i="1">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𝐹</m:t>
                          </m:r>
                        </m:e>
                        <m:sub>
                          <m:r>
                            <a:rPr lang="en-US" sz="2000" i="1">
                              <a:latin typeface="Cambria Math" panose="02040503050406030204" pitchFamily="18" charset="0"/>
                              <a:ea typeface="Cambria Math" panose="02040503050406030204" pitchFamily="18" charset="0"/>
                            </a:rPr>
                            <m:t>𝐷</m:t>
                          </m:r>
                        </m:sub>
                        <m:sup>
                          <m:r>
                            <a:rPr lang="en-US" sz="2000" i="1">
                              <a:latin typeface="Cambria Math" panose="02040503050406030204" pitchFamily="18" charset="0"/>
                              <a:ea typeface="Cambria Math" panose="02040503050406030204" pitchFamily="18" charset="0"/>
                            </a:rPr>
                            <m:t>𝜇𝜈</m:t>
                          </m:r>
                        </m:sup>
                      </m:sSubSup>
                    </m:oMath>
                  </m:oMathPara>
                </a14:m>
                <a:endParaRPr lang="en-US" sz="2000" dirty="0"/>
              </a:p>
            </p:txBody>
          </p:sp>
        </mc:Choice>
        <mc:Fallback xmlns="">
          <p:sp>
            <p:nvSpPr>
              <p:cNvPr id="5" name="TextBox 4">
                <a:extLst>
                  <a:ext uri="{FF2B5EF4-FFF2-40B4-BE49-F238E27FC236}">
                    <a16:creationId xmlns:a16="http://schemas.microsoft.com/office/drawing/2014/main" id="{5BA97144-9E57-064F-A107-059AF83E5F2E}"/>
                  </a:ext>
                </a:extLst>
              </p:cNvPr>
              <p:cNvSpPr txBox="1">
                <a:spLocks noRot="1" noChangeAspect="1" noMove="1" noResize="1" noEditPoints="1" noAdjustHandles="1" noChangeArrowheads="1" noChangeShapeType="1" noTextEdit="1"/>
              </p:cNvSpPr>
              <p:nvPr/>
            </p:nvSpPr>
            <p:spPr>
              <a:xfrm>
                <a:off x="5602786" y="2300490"/>
                <a:ext cx="943976" cy="352019"/>
              </a:xfrm>
              <a:prstGeom prst="rect">
                <a:avLst/>
              </a:prstGeom>
              <a:blipFill>
                <a:blip r:embed="rId4"/>
                <a:stretch>
                  <a:fillRect l="-5333" r="-1333" b="-20690"/>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48B44EAC-7F45-2072-A4BD-12F0DCA001C5}"/>
              </a:ext>
            </a:extLst>
          </p:cNvPr>
          <p:cNvPicPr>
            <a:picLocks noChangeAspect="1"/>
          </p:cNvPicPr>
          <p:nvPr/>
        </p:nvPicPr>
        <p:blipFill>
          <a:blip r:embed="rId5"/>
          <a:stretch>
            <a:fillRect/>
          </a:stretch>
        </p:blipFill>
        <p:spPr>
          <a:xfrm>
            <a:off x="1153635" y="4480255"/>
            <a:ext cx="9531727" cy="2204307"/>
          </a:xfrm>
          <a:prstGeom prst="rect">
            <a:avLst/>
          </a:prstGeom>
        </p:spPr>
      </p:pic>
    </p:spTree>
    <p:extLst>
      <p:ext uri="{BB962C8B-B14F-4D97-AF65-F5344CB8AC3E}">
        <p14:creationId xmlns:p14="http://schemas.microsoft.com/office/powerpoint/2010/main" val="405485871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DARK PHOTON SEARCH</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152400" y="876302"/>
            <a:ext cx="7391400" cy="5829298"/>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2023, in a blind analysis of 2022 data, no events were seen, and FASER set limits on previously unexplored parameter space. </a:t>
            </a:r>
          </a:p>
          <a:p>
            <a:pPr lvl="1"/>
            <a:r>
              <a:rPr lang="en-US" sz="1800" dirty="0"/>
              <a:t>First new probe of the parameter space favored by dark matter relic density arguments from low coupling since the 1990’s.  </a:t>
            </a:r>
          </a:p>
          <a:p>
            <a:pPr lvl="1"/>
            <a:r>
              <a:rPr lang="en-US" sz="1800" dirty="0"/>
              <a:t>Started probing new parameter space on Day 1 (0.3 fb</a:t>
            </a:r>
            <a:r>
              <a:rPr lang="en-US" sz="1800" baseline="30000" dirty="0"/>
              <a:t>-1</a:t>
            </a:r>
            <a:r>
              <a:rPr lang="en-US" sz="1800" dirty="0"/>
              <a:t>)</a:t>
            </a:r>
          </a:p>
          <a:p>
            <a:pPr lvl="1"/>
            <a:r>
              <a:rPr lang="en-US" sz="1800" dirty="0"/>
              <a:t>In this region of parameter space, ended up ~100 times more sensitive than previous experiments</a:t>
            </a:r>
          </a:p>
          <a:p>
            <a:pPr lvl="1"/>
            <a:endParaRPr lang="en-US" sz="1600" dirty="0"/>
          </a:p>
          <a:p>
            <a:endParaRPr lang="en-US" sz="800" dirty="0"/>
          </a:p>
          <a:p>
            <a:r>
              <a:rPr lang="en-US" sz="2000" dirty="0"/>
              <a:t>In 2026, in another blind analysis, based on 2022-24 data, again no events were seen.</a:t>
            </a:r>
          </a:p>
          <a:p>
            <a:pPr lvl="1"/>
            <a:r>
              <a:rPr lang="en-US" sz="1800" dirty="0"/>
              <a:t>~6x the amount of data.</a:t>
            </a:r>
          </a:p>
          <a:p>
            <a:pPr lvl="1"/>
            <a:r>
              <a:rPr lang="en-US" sz="1800" dirty="0"/>
              <a:t>~3x more powerful analysis (more general signatures).</a:t>
            </a:r>
          </a:p>
          <a:p>
            <a:pPr marL="0" indent="0">
              <a:buNone/>
            </a:pPr>
            <a:endParaRPr lang="en-US" sz="1000" dirty="0"/>
          </a:p>
          <a:p>
            <a:pPr marL="0" indent="0">
              <a:buNone/>
            </a:pPr>
            <a:endParaRPr lang="en-US" sz="1000" dirty="0"/>
          </a:p>
          <a:p>
            <a:r>
              <a:rPr lang="en-US" sz="2000" dirty="0"/>
              <a:t>Prospects for the future</a:t>
            </a:r>
          </a:p>
          <a:p>
            <a:pPr lvl="1"/>
            <a:r>
              <a:rPr lang="en-US" sz="1800" dirty="0"/>
              <a:t>The analyses have been essentially background-free.</a:t>
            </a:r>
          </a:p>
          <a:p>
            <a:pPr lvl="1"/>
            <a:r>
              <a:rPr lang="en-US" sz="1800" dirty="0"/>
              <a:t>~20x more data expected at the LHC.</a:t>
            </a:r>
          </a:p>
          <a:p>
            <a:pPr marL="457200" lvl="1" indent="0">
              <a:buNone/>
            </a:pPr>
            <a:endParaRPr lang="en-GB" dirty="0"/>
          </a:p>
        </p:txBody>
      </p:sp>
      <p:pic>
        <p:nvPicPr>
          <p:cNvPr id="8" name="Picture 7">
            <a:extLst>
              <a:ext uri="{FF2B5EF4-FFF2-40B4-BE49-F238E27FC236}">
                <a16:creationId xmlns:a16="http://schemas.microsoft.com/office/drawing/2014/main" id="{4FA99ED0-EFDD-547B-B7D8-9EC48B443C64}"/>
              </a:ext>
            </a:extLst>
          </p:cNvPr>
          <p:cNvPicPr>
            <a:picLocks noChangeAspect="1"/>
          </p:cNvPicPr>
          <p:nvPr/>
        </p:nvPicPr>
        <p:blipFill>
          <a:blip r:embed="rId2"/>
          <a:stretch>
            <a:fillRect/>
          </a:stretch>
        </p:blipFill>
        <p:spPr>
          <a:xfrm rot="5400000">
            <a:off x="8288949" y="245452"/>
            <a:ext cx="2637599" cy="3975496"/>
          </a:xfrm>
          <a:prstGeom prst="rect">
            <a:avLst/>
          </a:prstGeom>
        </p:spPr>
      </p:pic>
      <p:sp>
        <p:nvSpPr>
          <p:cNvPr id="16" name="TextBox 15">
            <a:extLst>
              <a:ext uri="{FF2B5EF4-FFF2-40B4-BE49-F238E27FC236}">
                <a16:creationId xmlns:a16="http://schemas.microsoft.com/office/drawing/2014/main" id="{30C54A25-3D83-5CD1-DF86-8EB7AA0BD828}"/>
              </a:ext>
            </a:extLst>
          </p:cNvPr>
          <p:cNvSpPr txBox="1"/>
          <p:nvPr/>
        </p:nvSpPr>
        <p:spPr>
          <a:xfrm>
            <a:off x="8001000" y="990600"/>
            <a:ext cx="990600" cy="553998"/>
          </a:xfrm>
          <a:prstGeom prst="rect">
            <a:avLst/>
          </a:prstGeom>
          <a:noFill/>
        </p:spPr>
        <p:txBody>
          <a:bodyPr wrap="square" rtlCol="0">
            <a:spAutoFit/>
          </a:bodyPr>
          <a:lstStyle/>
          <a:p>
            <a:r>
              <a:rPr lang="en-US" sz="1000" dirty="0">
                <a:solidFill>
                  <a:schemeClr val="tx1">
                    <a:lumMod val="50000"/>
                    <a:lumOff val="50000"/>
                  </a:schemeClr>
                </a:solidFill>
              </a:rPr>
              <a:t>Existing bounds from </a:t>
            </a:r>
            <a:r>
              <a:rPr lang="en-US" sz="1000" dirty="0" err="1">
                <a:solidFill>
                  <a:schemeClr val="tx1">
                    <a:lumMod val="50000"/>
                    <a:lumOff val="50000"/>
                  </a:schemeClr>
                </a:solidFill>
              </a:rPr>
              <a:t>DarkCast</a:t>
            </a:r>
            <a:endParaRPr lang="en-US" sz="1000" dirty="0">
              <a:solidFill>
                <a:schemeClr val="tx1">
                  <a:lumMod val="50000"/>
                  <a:lumOff val="50000"/>
                </a:schemeClr>
              </a:solidFill>
            </a:endParaRPr>
          </a:p>
        </p:txBody>
      </p:sp>
      <p:sp>
        <p:nvSpPr>
          <p:cNvPr id="3" name="TextBox 2">
            <a:extLst>
              <a:ext uri="{FF2B5EF4-FFF2-40B4-BE49-F238E27FC236}">
                <a16:creationId xmlns:a16="http://schemas.microsoft.com/office/drawing/2014/main" id="{A12AB4C5-DC4B-4707-0DAB-6770DCEBB919}"/>
              </a:ext>
            </a:extLst>
          </p:cNvPr>
          <p:cNvSpPr txBox="1"/>
          <p:nvPr/>
        </p:nvSpPr>
        <p:spPr>
          <a:xfrm>
            <a:off x="3680442" y="3429000"/>
            <a:ext cx="3412857" cy="307777"/>
          </a:xfrm>
          <a:prstGeom prst="rect">
            <a:avLst/>
          </a:prstGeom>
          <a:noFill/>
        </p:spPr>
        <p:txBody>
          <a:bodyPr wrap="none" rtlCol="0">
            <a:spAutoFit/>
          </a:bodyPr>
          <a:lstStyle/>
          <a:p>
            <a:r>
              <a:rPr lang="en-US" sz="1400" dirty="0">
                <a:latin typeface="+mn-lt"/>
              </a:rPr>
              <a:t>FASER</a:t>
            </a:r>
            <a:r>
              <a:rPr lang="en-US" sz="1400" dirty="0"/>
              <a:t> Collaboration (</a:t>
            </a:r>
            <a:r>
              <a:rPr lang="en-US" sz="1400" dirty="0">
                <a:solidFill>
                  <a:srgbClr val="0050B3"/>
                </a:solidFill>
                <a:latin typeface="-apple-system"/>
                <a:hlinkClick r:id="rId3"/>
              </a:rPr>
              <a:t>2308.05587</a:t>
            </a:r>
            <a:r>
              <a:rPr lang="en-US" sz="1400" dirty="0"/>
              <a:t>, PLB)</a:t>
            </a:r>
          </a:p>
        </p:txBody>
      </p:sp>
      <p:pic>
        <p:nvPicPr>
          <p:cNvPr id="5" name="Picture 4">
            <a:extLst>
              <a:ext uri="{FF2B5EF4-FFF2-40B4-BE49-F238E27FC236}">
                <a16:creationId xmlns:a16="http://schemas.microsoft.com/office/drawing/2014/main" id="{4C59C3A2-EE28-C6BE-3C42-50200E67239D}"/>
              </a:ext>
            </a:extLst>
          </p:cNvPr>
          <p:cNvPicPr>
            <a:picLocks noChangeAspect="1"/>
          </p:cNvPicPr>
          <p:nvPr/>
        </p:nvPicPr>
        <p:blipFill>
          <a:blip r:embed="rId4"/>
          <a:stretch>
            <a:fillRect/>
          </a:stretch>
        </p:blipFill>
        <p:spPr>
          <a:xfrm>
            <a:off x="7620000" y="3657600"/>
            <a:ext cx="3975497" cy="2935842"/>
          </a:xfrm>
          <a:prstGeom prst="rect">
            <a:avLst/>
          </a:prstGeom>
        </p:spPr>
      </p:pic>
      <p:sp>
        <p:nvSpPr>
          <p:cNvPr id="7" name="TextBox 6">
            <a:extLst>
              <a:ext uri="{FF2B5EF4-FFF2-40B4-BE49-F238E27FC236}">
                <a16:creationId xmlns:a16="http://schemas.microsoft.com/office/drawing/2014/main" id="{EBFD6A3D-E06C-ADF2-BC0E-A49B4C76DDBB}"/>
              </a:ext>
            </a:extLst>
          </p:cNvPr>
          <p:cNvSpPr txBox="1"/>
          <p:nvPr/>
        </p:nvSpPr>
        <p:spPr>
          <a:xfrm>
            <a:off x="2417986" y="5210737"/>
            <a:ext cx="4704621" cy="307777"/>
          </a:xfrm>
          <a:prstGeom prst="rect">
            <a:avLst/>
          </a:prstGeom>
          <a:noFill/>
        </p:spPr>
        <p:txBody>
          <a:bodyPr wrap="none" rtlCol="0">
            <a:spAutoFit/>
          </a:bodyPr>
          <a:lstStyle/>
          <a:p>
            <a:r>
              <a:rPr lang="en-US" sz="1400" dirty="0">
                <a:latin typeface="+mn-lt"/>
              </a:rPr>
              <a:t>FASER Collaboration (</a:t>
            </a:r>
            <a:r>
              <a:rPr lang="en-US" sz="1400" dirty="0">
                <a:latin typeface="+mn-lt"/>
                <a:hlinkClick r:id="rId5"/>
              </a:rPr>
              <a:t>CERN-FASER-CONF-2026-001</a:t>
            </a:r>
            <a:r>
              <a:rPr lang="en-US" sz="1400" dirty="0">
                <a:latin typeface="+mn-lt"/>
              </a:rPr>
              <a:t>)</a:t>
            </a:r>
          </a:p>
        </p:txBody>
      </p:sp>
    </p:spTree>
    <p:extLst>
      <p:ext uri="{BB962C8B-B14F-4D97-AF65-F5344CB8AC3E}">
        <p14:creationId xmlns:p14="http://schemas.microsoft.com/office/powerpoint/2010/main" val="1484794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615CF-DE8D-46A5-85FA-E2B545FB632E}"/>
              </a:ext>
            </a:extLst>
          </p:cNvPr>
          <p:cNvSpPr>
            <a:spLocks noGrp="1"/>
          </p:cNvSpPr>
          <p:nvPr>
            <p:ph type="title"/>
          </p:nvPr>
        </p:nvSpPr>
        <p:spPr>
          <a:xfrm>
            <a:off x="2819400" y="244476"/>
            <a:ext cx="6858000" cy="441325"/>
          </a:xfrm>
        </p:spPr>
        <p:txBody>
          <a:bodyPr>
            <a:noAutofit/>
          </a:bodyPr>
          <a:lstStyle/>
          <a:p>
            <a:r>
              <a:rPr lang="en-GB" sz="2800" dirty="0"/>
              <a:t>MORE NEW PARTICLE SEARCHES</a:t>
            </a:r>
          </a:p>
        </p:txBody>
      </p:sp>
      <p:sp>
        <p:nvSpPr>
          <p:cNvPr id="6" name="Content Placeholder 2">
            <a:extLst>
              <a:ext uri="{FF2B5EF4-FFF2-40B4-BE49-F238E27FC236}">
                <a16:creationId xmlns:a16="http://schemas.microsoft.com/office/drawing/2014/main" id="{A543F802-8ADE-4362-ABCB-3AC281B917C8}"/>
              </a:ext>
            </a:extLst>
          </p:cNvPr>
          <p:cNvSpPr txBox="1">
            <a:spLocks/>
          </p:cNvSpPr>
          <p:nvPr/>
        </p:nvSpPr>
        <p:spPr bwMode="auto">
          <a:xfrm>
            <a:off x="542052" y="838200"/>
            <a:ext cx="11192748" cy="10467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We are also looking for many other new particles: other new force carriers (U(1)</a:t>
            </a:r>
            <a:r>
              <a:rPr lang="en-US" sz="2000" baseline="-25000" dirty="0"/>
              <a:t>B-L</a:t>
            </a:r>
            <a:r>
              <a:rPr lang="en-US" sz="2000" dirty="0"/>
              <a:t>, U(1)</a:t>
            </a:r>
            <a:r>
              <a:rPr lang="en-US" sz="2000" baseline="-25000" dirty="0"/>
              <a:t>B</a:t>
            </a:r>
            <a:r>
              <a:rPr lang="en-US" sz="2000" dirty="0"/>
              <a:t>, </a:t>
            </a:r>
            <a:r>
              <a:rPr lang="en-US" sz="2000" dirty="0" err="1"/>
              <a:t>protophobic</a:t>
            </a:r>
            <a:r>
              <a:rPr lang="en-US" sz="2000" dirty="0"/>
              <a:t>), axion-like particles with photon, W, gluon couplings, up-</a:t>
            </a:r>
            <a:r>
              <a:rPr lang="en-US" sz="2000" dirty="0" err="1"/>
              <a:t>philic</a:t>
            </a:r>
            <a:r>
              <a:rPr lang="en-US" sz="2000" dirty="0"/>
              <a:t> scalars, two Higgs doublet models, etc., all with world-leading sensitivities in interesting regions of parameter space. </a:t>
            </a:r>
            <a:endParaRPr lang="en-CH" sz="1200" baseline="30000" dirty="0"/>
          </a:p>
        </p:txBody>
      </p:sp>
      <p:pic>
        <p:nvPicPr>
          <p:cNvPr id="13" name="Picture 12" descr="A graph of a line graph&#10;&#10;Description automatically generated with medium confidence">
            <a:extLst>
              <a:ext uri="{FF2B5EF4-FFF2-40B4-BE49-F238E27FC236}">
                <a16:creationId xmlns:a16="http://schemas.microsoft.com/office/drawing/2014/main" id="{E9F1AA6B-F2DC-0034-39E2-2D3BCC0D1D5D}"/>
              </a:ext>
            </a:extLst>
          </p:cNvPr>
          <p:cNvPicPr>
            <a:picLocks noChangeAspect="1"/>
          </p:cNvPicPr>
          <p:nvPr/>
        </p:nvPicPr>
        <p:blipFill>
          <a:blip r:embed="rId2"/>
          <a:stretch>
            <a:fillRect/>
          </a:stretch>
        </p:blipFill>
        <p:spPr>
          <a:xfrm>
            <a:off x="152400" y="2005562"/>
            <a:ext cx="2743963" cy="2042463"/>
          </a:xfrm>
          <a:prstGeom prst="rect">
            <a:avLst/>
          </a:prstGeom>
        </p:spPr>
      </p:pic>
      <p:sp>
        <p:nvSpPr>
          <p:cNvPr id="14" name="TextBox 13">
            <a:extLst>
              <a:ext uri="{FF2B5EF4-FFF2-40B4-BE49-F238E27FC236}">
                <a16:creationId xmlns:a16="http://schemas.microsoft.com/office/drawing/2014/main" id="{9EEAC13C-54B4-A6C4-86EC-1777079BCE42}"/>
              </a:ext>
            </a:extLst>
          </p:cNvPr>
          <p:cNvSpPr txBox="1"/>
          <p:nvPr/>
        </p:nvSpPr>
        <p:spPr>
          <a:xfrm>
            <a:off x="4322827" y="6400800"/>
            <a:ext cx="3851145" cy="276999"/>
          </a:xfrm>
          <a:prstGeom prst="rect">
            <a:avLst/>
          </a:prstGeom>
          <a:noFill/>
        </p:spPr>
        <p:txBody>
          <a:bodyPr wrap="square" rtlCol="0">
            <a:spAutoFit/>
          </a:bodyPr>
          <a:lstStyle/>
          <a:p>
            <a:r>
              <a:rPr lang="en-US" sz="1200" dirty="0">
                <a:latin typeface="+mn-lt"/>
              </a:rPr>
              <a:t>FASER</a:t>
            </a:r>
            <a:r>
              <a:rPr lang="en-US" sz="1200" dirty="0"/>
              <a:t> Collaboration (</a:t>
            </a:r>
            <a:r>
              <a:rPr lang="en-US" sz="1200" dirty="0">
                <a:solidFill>
                  <a:srgbClr val="0050B3"/>
                </a:solidFill>
                <a:latin typeface="-apple-system"/>
                <a:hlinkClick r:id="rId3"/>
              </a:rPr>
              <a:t>2308.05587</a:t>
            </a:r>
            <a:r>
              <a:rPr lang="en-US" sz="1200" dirty="0"/>
              <a:t>, PLB; </a:t>
            </a:r>
            <a:r>
              <a:rPr lang="en-US" sz="1200" dirty="0">
                <a:solidFill>
                  <a:srgbClr val="0050B3"/>
                </a:solidFill>
                <a:latin typeface="-apple-system"/>
                <a:hlinkClick r:id="rId4"/>
              </a:rPr>
              <a:t>2410.10363</a:t>
            </a:r>
            <a:r>
              <a:rPr lang="en-US" sz="1200" dirty="0">
                <a:latin typeface="-apple-system"/>
              </a:rPr>
              <a:t> </a:t>
            </a:r>
            <a:r>
              <a:rPr lang="en-US" sz="1200" dirty="0"/>
              <a:t>)</a:t>
            </a:r>
          </a:p>
        </p:txBody>
      </p:sp>
      <p:pic>
        <p:nvPicPr>
          <p:cNvPr id="16" name="Picture 15" descr="A graph of a scale&#10;&#10;Description automatically generated with medium confidence">
            <a:extLst>
              <a:ext uri="{FF2B5EF4-FFF2-40B4-BE49-F238E27FC236}">
                <a16:creationId xmlns:a16="http://schemas.microsoft.com/office/drawing/2014/main" id="{99755FD8-7FF4-0501-3D2E-14A5B6FF9DF5}"/>
              </a:ext>
            </a:extLst>
          </p:cNvPr>
          <p:cNvPicPr>
            <a:picLocks noChangeAspect="1"/>
          </p:cNvPicPr>
          <p:nvPr/>
        </p:nvPicPr>
        <p:blipFill>
          <a:blip r:embed="rId5"/>
          <a:stretch>
            <a:fillRect/>
          </a:stretch>
        </p:blipFill>
        <p:spPr>
          <a:xfrm>
            <a:off x="9040277" y="4289946"/>
            <a:ext cx="2909606" cy="2187054"/>
          </a:xfrm>
          <a:prstGeom prst="rect">
            <a:avLst/>
          </a:prstGeom>
        </p:spPr>
      </p:pic>
      <p:pic>
        <p:nvPicPr>
          <p:cNvPr id="18" name="Picture 17" descr="A graph of a scale&#10;&#10;Description automatically generated with medium confidence">
            <a:extLst>
              <a:ext uri="{FF2B5EF4-FFF2-40B4-BE49-F238E27FC236}">
                <a16:creationId xmlns:a16="http://schemas.microsoft.com/office/drawing/2014/main" id="{F076930A-8E3E-9044-BF4E-80E9B68ED206}"/>
              </a:ext>
            </a:extLst>
          </p:cNvPr>
          <p:cNvPicPr>
            <a:picLocks noChangeAspect="1"/>
          </p:cNvPicPr>
          <p:nvPr/>
        </p:nvPicPr>
        <p:blipFill>
          <a:blip r:embed="rId6"/>
          <a:stretch>
            <a:fillRect/>
          </a:stretch>
        </p:blipFill>
        <p:spPr>
          <a:xfrm>
            <a:off x="5943600" y="4289946"/>
            <a:ext cx="2787442" cy="2083446"/>
          </a:xfrm>
          <a:prstGeom prst="rect">
            <a:avLst/>
          </a:prstGeom>
        </p:spPr>
      </p:pic>
      <p:pic>
        <p:nvPicPr>
          <p:cNvPr id="20" name="Picture 19" descr="A graph of a scale&#10;&#10;Description automatically generated with medium confidence">
            <a:extLst>
              <a:ext uri="{FF2B5EF4-FFF2-40B4-BE49-F238E27FC236}">
                <a16:creationId xmlns:a16="http://schemas.microsoft.com/office/drawing/2014/main" id="{C86B8138-F773-1F37-9F53-980D08C0D045}"/>
              </a:ext>
            </a:extLst>
          </p:cNvPr>
          <p:cNvPicPr>
            <a:picLocks noChangeAspect="1"/>
          </p:cNvPicPr>
          <p:nvPr/>
        </p:nvPicPr>
        <p:blipFill>
          <a:blip r:embed="rId5"/>
          <a:stretch>
            <a:fillRect/>
          </a:stretch>
        </p:blipFill>
        <p:spPr>
          <a:xfrm>
            <a:off x="2997755" y="4289946"/>
            <a:ext cx="2717245" cy="2042463"/>
          </a:xfrm>
          <a:prstGeom prst="rect">
            <a:avLst/>
          </a:prstGeom>
        </p:spPr>
      </p:pic>
      <p:pic>
        <p:nvPicPr>
          <p:cNvPr id="22" name="Picture 21" descr="A graph showing a curve&#10;&#10;Description automatically generated with medium confidence">
            <a:extLst>
              <a:ext uri="{FF2B5EF4-FFF2-40B4-BE49-F238E27FC236}">
                <a16:creationId xmlns:a16="http://schemas.microsoft.com/office/drawing/2014/main" id="{8EA19FD6-D657-5155-D0EA-77CA0769373F}"/>
              </a:ext>
            </a:extLst>
          </p:cNvPr>
          <p:cNvPicPr>
            <a:picLocks noChangeAspect="1"/>
          </p:cNvPicPr>
          <p:nvPr/>
        </p:nvPicPr>
        <p:blipFill>
          <a:blip r:embed="rId7"/>
          <a:stretch>
            <a:fillRect/>
          </a:stretch>
        </p:blipFill>
        <p:spPr>
          <a:xfrm>
            <a:off x="138977" y="4289946"/>
            <a:ext cx="2865450" cy="2122893"/>
          </a:xfrm>
          <a:prstGeom prst="rect">
            <a:avLst/>
          </a:prstGeom>
        </p:spPr>
      </p:pic>
      <p:pic>
        <p:nvPicPr>
          <p:cNvPr id="24" name="Picture 23" descr="A graph of a graph showing the amount of a number of points&#10;&#10;Description automatically generated with medium confidence">
            <a:extLst>
              <a:ext uri="{FF2B5EF4-FFF2-40B4-BE49-F238E27FC236}">
                <a16:creationId xmlns:a16="http://schemas.microsoft.com/office/drawing/2014/main" id="{8BCD3C8C-02D0-FDD9-BC4E-55BD54DC0EC2}"/>
              </a:ext>
            </a:extLst>
          </p:cNvPr>
          <p:cNvPicPr>
            <a:picLocks noChangeAspect="1"/>
          </p:cNvPicPr>
          <p:nvPr/>
        </p:nvPicPr>
        <p:blipFill>
          <a:blip r:embed="rId8"/>
          <a:stretch>
            <a:fillRect/>
          </a:stretch>
        </p:blipFill>
        <p:spPr>
          <a:xfrm>
            <a:off x="8967771" y="2005562"/>
            <a:ext cx="2995629" cy="2187053"/>
          </a:xfrm>
          <a:prstGeom prst="rect">
            <a:avLst/>
          </a:prstGeom>
        </p:spPr>
      </p:pic>
      <p:pic>
        <p:nvPicPr>
          <p:cNvPr id="26" name="Picture 25" descr="A graph of a number of objects&#10;&#10;Description automatically generated with medium confidence">
            <a:extLst>
              <a:ext uri="{FF2B5EF4-FFF2-40B4-BE49-F238E27FC236}">
                <a16:creationId xmlns:a16="http://schemas.microsoft.com/office/drawing/2014/main" id="{D26DD518-EB64-0927-7383-97EF2CA978B5}"/>
              </a:ext>
            </a:extLst>
          </p:cNvPr>
          <p:cNvPicPr>
            <a:picLocks noChangeAspect="1"/>
          </p:cNvPicPr>
          <p:nvPr/>
        </p:nvPicPr>
        <p:blipFill>
          <a:blip r:embed="rId9"/>
          <a:stretch>
            <a:fillRect/>
          </a:stretch>
        </p:blipFill>
        <p:spPr>
          <a:xfrm>
            <a:off x="5933798" y="2005562"/>
            <a:ext cx="2907845" cy="2163750"/>
          </a:xfrm>
          <a:prstGeom prst="rect">
            <a:avLst/>
          </a:prstGeom>
        </p:spPr>
      </p:pic>
      <p:pic>
        <p:nvPicPr>
          <p:cNvPr id="28" name="Picture 27" descr="A graph of a speed test&#10;&#10;Description automatically generated with medium confidence">
            <a:extLst>
              <a:ext uri="{FF2B5EF4-FFF2-40B4-BE49-F238E27FC236}">
                <a16:creationId xmlns:a16="http://schemas.microsoft.com/office/drawing/2014/main" id="{AA227F45-B269-F8C5-284E-567B5E5A72A3}"/>
              </a:ext>
            </a:extLst>
          </p:cNvPr>
          <p:cNvPicPr>
            <a:picLocks noChangeAspect="1"/>
          </p:cNvPicPr>
          <p:nvPr/>
        </p:nvPicPr>
        <p:blipFill>
          <a:blip r:embed="rId10"/>
          <a:stretch>
            <a:fillRect/>
          </a:stretch>
        </p:blipFill>
        <p:spPr>
          <a:xfrm>
            <a:off x="3022492" y="2005562"/>
            <a:ext cx="2785177" cy="2042463"/>
          </a:xfrm>
          <a:prstGeom prst="rect">
            <a:avLst/>
          </a:prstGeom>
        </p:spPr>
      </p:pic>
    </p:spTree>
    <p:extLst>
      <p:ext uri="{BB962C8B-B14F-4D97-AF65-F5344CB8AC3E}">
        <p14:creationId xmlns:p14="http://schemas.microsoft.com/office/powerpoint/2010/main" val="3712400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2B90-1107-A9DC-D9DE-D6EB0CF9996D}"/>
            </a:ext>
          </a:extLst>
        </p:cNvPr>
        <p:cNvGrpSpPr/>
        <p:nvPr/>
      </p:nvGrpSpPr>
      <p:grpSpPr>
        <a:xfrm>
          <a:off x="0" y="0"/>
          <a:ext cx="0" cy="0"/>
          <a:chOff x="0" y="0"/>
          <a:chExt cx="0" cy="0"/>
        </a:xfrm>
      </p:grpSpPr>
      <p:sp>
        <p:nvSpPr>
          <p:cNvPr id="3074" name="Title 1">
            <a:extLst>
              <a:ext uri="{FF2B5EF4-FFF2-40B4-BE49-F238E27FC236}">
                <a16:creationId xmlns:a16="http://schemas.microsoft.com/office/drawing/2014/main" id="{7D553E55-1C10-9CFF-5C32-004C8B89CCE0}"/>
              </a:ext>
            </a:extLst>
          </p:cNvPr>
          <p:cNvSpPr>
            <a:spLocks noGrp="1"/>
          </p:cNvSpPr>
          <p:nvPr>
            <p:ph type="title"/>
          </p:nvPr>
        </p:nvSpPr>
        <p:spPr>
          <a:xfrm>
            <a:off x="1524000" y="228986"/>
            <a:ext cx="9144000" cy="441325"/>
          </a:xfrm>
        </p:spPr>
        <p:txBody>
          <a:bodyPr/>
          <a:lstStyle/>
          <a:p>
            <a:r>
              <a:rPr lang="en-US" dirty="0">
                <a:latin typeface="Arial" charset="0"/>
              </a:rPr>
              <a:t>QUIRK SEARCH</a:t>
            </a:r>
          </a:p>
        </p:txBody>
      </p:sp>
      <p:sp>
        <p:nvSpPr>
          <p:cNvPr id="16" name="Rectangle 3">
            <a:extLst>
              <a:ext uri="{FF2B5EF4-FFF2-40B4-BE49-F238E27FC236}">
                <a16:creationId xmlns:a16="http://schemas.microsoft.com/office/drawing/2014/main" id="{9800B37C-2F39-1414-4857-CC73291C02E2}"/>
              </a:ext>
            </a:extLst>
          </p:cNvPr>
          <p:cNvSpPr txBox="1">
            <a:spLocks noChangeArrowheads="1"/>
          </p:cNvSpPr>
          <p:nvPr/>
        </p:nvSpPr>
        <p:spPr bwMode="auto">
          <a:xfrm>
            <a:off x="306551" y="871057"/>
            <a:ext cx="11428249" cy="881543"/>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if the dark sector does not have electromagnetism, but instead has particles bound together by a strong force, similar to QCD?  Can get bizarre new particles: </a:t>
            </a:r>
            <a:r>
              <a:rPr lang="en-US" sz="2000" dirty="0">
                <a:solidFill>
                  <a:srgbClr val="FF0000"/>
                </a:solidFill>
              </a:rPr>
              <a:t>quirks</a:t>
            </a:r>
            <a:r>
              <a:rPr lang="en-US" sz="2000" dirty="0"/>
              <a:t>.</a:t>
            </a:r>
          </a:p>
          <a:p>
            <a:pPr marL="0" indent="0">
              <a:buNone/>
            </a:pPr>
            <a:endParaRPr lang="en-US" sz="1200" dirty="0"/>
          </a:p>
          <a:p>
            <a:endParaRPr lang="en-US" sz="2000" dirty="0"/>
          </a:p>
        </p:txBody>
      </p:sp>
      <p:pic>
        <p:nvPicPr>
          <p:cNvPr id="5" name="Picture 4">
            <a:extLst>
              <a:ext uri="{FF2B5EF4-FFF2-40B4-BE49-F238E27FC236}">
                <a16:creationId xmlns:a16="http://schemas.microsoft.com/office/drawing/2014/main" id="{2B0F7D29-6A49-9230-81CF-A7DAF0923A20}"/>
              </a:ext>
            </a:extLst>
          </p:cNvPr>
          <p:cNvPicPr>
            <a:picLocks noChangeAspect="1"/>
          </p:cNvPicPr>
          <p:nvPr/>
        </p:nvPicPr>
        <p:blipFill>
          <a:blip r:embed="rId2"/>
          <a:stretch>
            <a:fillRect/>
          </a:stretch>
        </p:blipFill>
        <p:spPr>
          <a:xfrm>
            <a:off x="7840012" y="3875005"/>
            <a:ext cx="3500089" cy="2491625"/>
          </a:xfrm>
          <a:prstGeom prst="rect">
            <a:avLst/>
          </a:prstGeom>
        </p:spPr>
      </p:pic>
      <p:sp>
        <p:nvSpPr>
          <p:cNvPr id="10" name="TextBox 9">
            <a:extLst>
              <a:ext uri="{FF2B5EF4-FFF2-40B4-BE49-F238E27FC236}">
                <a16:creationId xmlns:a16="http://schemas.microsoft.com/office/drawing/2014/main" id="{8BAFB5B4-B4A7-208A-C0DD-D98BB23D9E6D}"/>
              </a:ext>
            </a:extLst>
          </p:cNvPr>
          <p:cNvSpPr txBox="1"/>
          <p:nvPr/>
        </p:nvSpPr>
        <p:spPr>
          <a:xfrm>
            <a:off x="9872037" y="1539782"/>
            <a:ext cx="1606530" cy="307777"/>
          </a:xfrm>
          <a:prstGeom prst="rect">
            <a:avLst/>
          </a:prstGeom>
          <a:noFill/>
        </p:spPr>
        <p:txBody>
          <a:bodyPr wrap="none" rtlCol="0">
            <a:spAutoFit/>
          </a:bodyPr>
          <a:lstStyle/>
          <a:p>
            <a:r>
              <a:rPr lang="en-US" sz="1400" dirty="0"/>
              <a:t>Kang, Luty (2008)</a:t>
            </a:r>
          </a:p>
        </p:txBody>
      </p:sp>
      <p:pic>
        <p:nvPicPr>
          <p:cNvPr id="3" name="Picture 2" descr="Diagram of a diagram&#10;&#10;AI-generated content may be incorrect.">
            <a:extLst>
              <a:ext uri="{FF2B5EF4-FFF2-40B4-BE49-F238E27FC236}">
                <a16:creationId xmlns:a16="http://schemas.microsoft.com/office/drawing/2014/main" id="{562830CB-5362-AE23-84C0-90BACADAD55B}"/>
              </a:ext>
            </a:extLst>
          </p:cNvPr>
          <p:cNvPicPr>
            <a:picLocks noChangeAspect="1"/>
          </p:cNvPicPr>
          <p:nvPr/>
        </p:nvPicPr>
        <p:blipFill>
          <a:blip r:embed="rId3"/>
          <a:stretch>
            <a:fillRect/>
          </a:stretch>
        </p:blipFill>
        <p:spPr>
          <a:xfrm>
            <a:off x="4114800" y="1828800"/>
            <a:ext cx="7772400" cy="1547227"/>
          </a:xfrm>
          <a:prstGeom prst="rect">
            <a:avLst/>
          </a:prstGeom>
        </p:spPr>
      </p:pic>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E78CC1BF-C3AE-20CF-92CC-AC3674984853}"/>
                  </a:ext>
                </a:extLst>
              </p:cNvPr>
              <p:cNvSpPr txBox="1">
                <a:spLocks noChangeArrowheads="1"/>
              </p:cNvSpPr>
              <p:nvPr/>
            </p:nvSpPr>
            <p:spPr bwMode="auto">
              <a:xfrm>
                <a:off x="306550" y="1752600"/>
                <a:ext cx="3814803" cy="1607861"/>
              </a:xfrm>
              <a:prstGeom prst="rect">
                <a:avLst/>
              </a:prstGeom>
              <a:noFill/>
              <a:ln>
                <a:noFill/>
              </a:ln>
              <a:extLst>
                <a:ext uri="{909E8E84-426E-40dd-AFC4-6F175D3DCCD1}">
                  <a14:hiddenFill xmlns="">
                    <a:solidFill>
                      <a:srgbClr val="FFFFFF"/>
                    </a:solidFill>
                  </a14:hiddenFill>
                </a:ext>
                <a:ext uri="{91240B29-F687-4f45-9708-019B960494DF}">
                  <a14:hiddenLine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Quirks are particles with dark QCD interactions and</a:t>
                </a:r>
              </a:p>
              <a:p>
                <a:pPr lvl="1"/>
                <a:r>
                  <a:rPr lang="en-US" sz="1800" dirty="0"/>
                  <a:t>Mass </a:t>
                </a:r>
                <a14:m>
                  <m:oMath xmlns:m="http://schemas.openxmlformats.org/officeDocument/2006/math">
                    <m:r>
                      <a:rPr lang="en-US" sz="1800" i="1" dirty="0">
                        <a:latin typeface="Cambria Math" panose="02040503050406030204" pitchFamily="18" charset="0"/>
                      </a:rPr>
                      <m:t>𝑚</m:t>
                    </m:r>
                    <m:r>
                      <a:rPr lang="en-US" sz="1800" b="0" i="1" dirty="0" smtClean="0">
                        <a:latin typeface="Cambria Math" panose="02040503050406030204" pitchFamily="18" charset="0"/>
                      </a:rPr>
                      <m:t> </m:t>
                    </m:r>
                    <m:r>
                      <a:rPr lang="en-US" sz="1800" i="1">
                        <a:latin typeface="Cambria Math" panose="02040503050406030204" pitchFamily="18" charset="0"/>
                      </a:rPr>
                      <m:t>~</m:t>
                    </m:r>
                    <m:r>
                      <a:rPr lang="en-US" sz="1800" b="0" i="1" smtClean="0">
                        <a:latin typeface="Cambria Math" panose="02040503050406030204" pitchFamily="18" charset="0"/>
                      </a:rPr>
                      <m:t> </m:t>
                    </m:r>
                  </m:oMath>
                </a14:m>
                <a:r>
                  <a:rPr lang="en-US" sz="1800" dirty="0"/>
                  <a:t>O(100) GeV. </a:t>
                </a:r>
              </a:p>
              <a:p>
                <a:pPr lvl="1"/>
                <a:r>
                  <a:rPr lang="en-US" sz="1800" dirty="0"/>
                  <a:t>Confining scale </a:t>
                </a:r>
                <a14:m>
                  <m:oMath xmlns:m="http://schemas.openxmlformats.org/officeDocument/2006/math">
                    <m:sSubSup>
                      <m:sSubSupPr>
                        <m:ctrlPr>
                          <a:rPr lang="en-US" sz="1800" i="1" smtClean="0">
                            <a:latin typeface="Cambria Math" panose="02040503050406030204" pitchFamily="18" charset="0"/>
                          </a:rPr>
                        </m:ctrlPr>
                      </m:sSubSupPr>
                      <m:e>
                        <m:r>
                          <m:rPr>
                            <m:sty m:val="p"/>
                          </m:rPr>
                          <a:rPr lang="el-GR" sz="1800" i="1">
                            <a:latin typeface="Cambria Math" panose="02040503050406030204" pitchFamily="18" charset="0"/>
                            <a:ea typeface="Cambria Math" panose="02040503050406030204" pitchFamily="18" charset="0"/>
                          </a:rPr>
                          <m:t>Λ</m:t>
                        </m:r>
                      </m:e>
                      <m:sub>
                        <m:r>
                          <m:rPr>
                            <m:sty m:val="p"/>
                          </m:rPr>
                          <a:rPr lang="en-US" sz="1800">
                            <a:latin typeface="Cambria Math" panose="02040503050406030204" pitchFamily="18" charset="0"/>
                          </a:rPr>
                          <m:t>QCD</m:t>
                        </m:r>
                      </m:sub>
                      <m:sup>
                        <m:r>
                          <m:rPr>
                            <m:sty m:val="p"/>
                          </m:rPr>
                          <a:rPr lang="en-US" sz="1800">
                            <a:latin typeface="Cambria Math" panose="02040503050406030204" pitchFamily="18" charset="0"/>
                          </a:rPr>
                          <m:t>dark</m:t>
                        </m:r>
                      </m:sup>
                    </m:sSubSup>
                    <m:r>
                      <a:rPr lang="en-US" sz="1800" i="1" dirty="0" smtClean="0">
                        <a:latin typeface="Cambria Math" panose="02040503050406030204" pitchFamily="18" charset="0"/>
                        <a:ea typeface="Cambria Math" panose="02040503050406030204" pitchFamily="18" charset="0"/>
                      </a:rPr>
                      <m:t>≪</m:t>
                    </m:r>
                    <m:r>
                      <a:rPr lang="en-US" sz="1800" b="0" i="1" dirty="0" smtClean="0">
                        <a:latin typeface="Cambria Math" panose="02040503050406030204" pitchFamily="18" charset="0"/>
                      </a:rPr>
                      <m:t>𝑚</m:t>
                    </m:r>
                  </m:oMath>
                </a14:m>
                <a:r>
                  <a:rPr lang="en-US" sz="1800" dirty="0"/>
                  <a:t>.</a:t>
                </a:r>
              </a:p>
              <a:p>
                <a:endParaRPr lang="en-US" sz="2000" dirty="0"/>
              </a:p>
            </p:txBody>
          </p:sp>
        </mc:Choice>
        <mc:Fallback xmlns="">
          <p:sp>
            <p:nvSpPr>
              <p:cNvPr id="7" name="Rectangle 3">
                <a:extLst>
                  <a:ext uri="{FF2B5EF4-FFF2-40B4-BE49-F238E27FC236}">
                    <a16:creationId xmlns:a16="http://schemas.microsoft.com/office/drawing/2014/main" id="{E78CC1BF-C3AE-20CF-92CC-AC3674984853}"/>
                  </a:ext>
                </a:extLst>
              </p:cNvPr>
              <p:cNvSpPr txBox="1">
                <a:spLocks noRot="1" noChangeAspect="1" noMove="1" noResize="1" noEditPoints="1" noAdjustHandles="1" noChangeArrowheads="1" noChangeShapeType="1" noTextEdit="1"/>
              </p:cNvSpPr>
              <p:nvPr/>
            </p:nvSpPr>
            <p:spPr bwMode="auto">
              <a:xfrm>
                <a:off x="306550" y="1752600"/>
                <a:ext cx="3814803" cy="1607861"/>
              </a:xfrm>
              <a:prstGeom prst="rect">
                <a:avLst/>
              </a:prstGeom>
              <a:blipFill>
                <a:blip r:embed="rId4"/>
                <a:stretch>
                  <a:fillRect l="-1329" t="-2362" r="-2990"/>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a14="http://schemas.microsoft.com/office/drawing/2010/main" val="1"/>
                </a:ext>
              </a:extLst>
            </p:spPr>
            <p:txBody>
              <a:bodyPr/>
              <a:lstStyle/>
              <a:p>
                <a:r>
                  <a:rPr lang="en-US">
                    <a:noFill/>
                  </a:rPr>
                  <a:t> </a:t>
                </a:r>
              </a:p>
            </p:txBody>
          </p:sp>
        </mc:Fallback>
      </mc:AlternateContent>
      <p:sp>
        <p:nvSpPr>
          <p:cNvPr id="14" name="TextBox 13">
            <a:extLst>
              <a:ext uri="{FF2B5EF4-FFF2-40B4-BE49-F238E27FC236}">
                <a16:creationId xmlns:a16="http://schemas.microsoft.com/office/drawing/2014/main" id="{F7D3A87E-687E-593E-89C2-075590DEDE2E}"/>
              </a:ext>
            </a:extLst>
          </p:cNvPr>
          <p:cNvSpPr txBox="1"/>
          <p:nvPr/>
        </p:nvSpPr>
        <p:spPr>
          <a:xfrm rot="5400000">
            <a:off x="10248598" y="4990798"/>
            <a:ext cx="2512226" cy="307777"/>
          </a:xfrm>
          <a:prstGeom prst="rect">
            <a:avLst/>
          </a:prstGeom>
          <a:noFill/>
        </p:spPr>
        <p:txBody>
          <a:bodyPr wrap="none" rtlCol="0">
            <a:spAutoFit/>
          </a:bodyPr>
          <a:lstStyle/>
          <a:p>
            <a:r>
              <a:rPr lang="en-US" sz="1400" dirty="0"/>
              <a:t>Feng, Li, Liao, Ni, Pei (2024) </a:t>
            </a:r>
          </a:p>
        </p:txBody>
      </p:sp>
      <p:sp>
        <p:nvSpPr>
          <p:cNvPr id="2" name="Rectangle 3">
            <a:extLst>
              <a:ext uri="{FF2B5EF4-FFF2-40B4-BE49-F238E27FC236}">
                <a16:creationId xmlns:a16="http://schemas.microsoft.com/office/drawing/2014/main" id="{DC1EE8A1-B949-155F-7AAA-13E59450AC50}"/>
              </a:ext>
            </a:extLst>
          </p:cNvPr>
          <p:cNvSpPr txBox="1">
            <a:spLocks noChangeArrowheads="1"/>
          </p:cNvSpPr>
          <p:nvPr/>
        </p:nvSpPr>
        <p:spPr bwMode="auto">
          <a:xfrm>
            <a:off x="306550" y="3497540"/>
            <a:ext cx="7465850" cy="297946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These particles cannot neutralize their color charge by popping pairs of quirks out of the vacuum. Instead, they oscillate around their center of mass and propagate slowly in the forward direction.</a:t>
            </a:r>
          </a:p>
          <a:p>
            <a:endParaRPr lang="en-US" sz="1000" dirty="0"/>
          </a:p>
          <a:p>
            <a:r>
              <a:rPr lang="en-US" sz="2000" dirty="0"/>
              <a:t>By looking for 2 coincident tracks that are slow and delayed (out of time with bunch crossings), can discover quirks with masses well beyond current bounds.  Turns FASER’s liability (distance from ATLAS) into a virtue! Results coming soon (Eli Welch, UC Irvine student).</a:t>
            </a:r>
          </a:p>
          <a:p>
            <a:endParaRPr lang="en-US" sz="2000" dirty="0"/>
          </a:p>
          <a:p>
            <a:endParaRPr lang="en-US" sz="2000" dirty="0"/>
          </a:p>
        </p:txBody>
      </p:sp>
    </p:spTree>
    <p:extLst>
      <p:ext uri="{BB962C8B-B14F-4D97-AF65-F5344CB8AC3E}">
        <p14:creationId xmlns:p14="http://schemas.microsoft.com/office/powerpoint/2010/main" val="201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0013B-AB2B-1D26-25BE-AD3E241A82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17CDD7-C3F9-4BEA-1BB5-60D2B78CC09B}"/>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89E20BDB-AFA1-3A39-C129-B34FFEC5FF2B}"/>
              </a:ext>
            </a:extLst>
          </p:cNvPr>
          <p:cNvSpPr txBox="1"/>
          <p:nvPr/>
        </p:nvSpPr>
        <p:spPr>
          <a:xfrm>
            <a:off x="2947541" y="2921168"/>
            <a:ext cx="6296917" cy="1015663"/>
          </a:xfrm>
          <a:prstGeom prst="rect">
            <a:avLst/>
          </a:prstGeom>
          <a:noFill/>
        </p:spPr>
        <p:txBody>
          <a:bodyPr wrap="none" rtlCol="0">
            <a:spAutoFit/>
          </a:bodyPr>
          <a:lstStyle/>
          <a:p>
            <a:r>
              <a:rPr lang="en-US" sz="6000" b="1" dirty="0"/>
              <a:t> INTRODUCTION</a:t>
            </a:r>
          </a:p>
        </p:txBody>
      </p:sp>
    </p:spTree>
    <p:extLst>
      <p:ext uri="{BB962C8B-B14F-4D97-AF65-F5344CB8AC3E}">
        <p14:creationId xmlns:p14="http://schemas.microsoft.com/office/powerpoint/2010/main" val="63481729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C6C5-9CC9-B19B-F1F2-F8C4CA3BAE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83DE75-5B88-B9DB-F5CA-A9CCB0873D21}"/>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2405DA72-F986-D962-76B4-26CCFBF8409E}"/>
              </a:ext>
            </a:extLst>
          </p:cNvPr>
          <p:cNvSpPr txBox="1"/>
          <p:nvPr/>
        </p:nvSpPr>
        <p:spPr>
          <a:xfrm>
            <a:off x="1378843" y="2921168"/>
            <a:ext cx="9434314" cy="1015663"/>
          </a:xfrm>
          <a:prstGeom prst="rect">
            <a:avLst/>
          </a:prstGeom>
          <a:noFill/>
        </p:spPr>
        <p:txBody>
          <a:bodyPr wrap="none" rtlCol="0">
            <a:spAutoFit/>
          </a:bodyPr>
          <a:lstStyle/>
          <a:p>
            <a:r>
              <a:rPr lang="en-US" sz="6000" b="1" dirty="0"/>
              <a:t> UPGRADES AND PLANS</a:t>
            </a:r>
          </a:p>
        </p:txBody>
      </p:sp>
    </p:spTree>
    <p:extLst>
      <p:ext uri="{BB962C8B-B14F-4D97-AF65-F5344CB8AC3E}">
        <p14:creationId xmlns:p14="http://schemas.microsoft.com/office/powerpoint/2010/main" val="225177115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90C4-AF58-DFB2-5B41-3331311B7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C30DB3-3F24-16E8-C29C-993F0A5BD852}"/>
              </a:ext>
            </a:extLst>
          </p:cNvPr>
          <p:cNvSpPr>
            <a:spLocks noGrp="1"/>
          </p:cNvSpPr>
          <p:nvPr>
            <p:ph type="title"/>
          </p:nvPr>
        </p:nvSpPr>
        <p:spPr>
          <a:xfrm>
            <a:off x="2171700" y="228600"/>
            <a:ext cx="7848600" cy="441325"/>
          </a:xfrm>
        </p:spPr>
        <p:txBody>
          <a:bodyPr/>
          <a:lstStyle/>
          <a:p>
            <a:r>
              <a:rPr lang="en-US" dirty="0"/>
              <a:t>FASER AT LHC RUN 4</a:t>
            </a:r>
          </a:p>
        </p:txBody>
      </p:sp>
      <p:sp>
        <p:nvSpPr>
          <p:cNvPr id="3" name="Content Placeholder 2">
            <a:extLst>
              <a:ext uri="{FF2B5EF4-FFF2-40B4-BE49-F238E27FC236}">
                <a16:creationId xmlns:a16="http://schemas.microsoft.com/office/drawing/2014/main" id="{5DDD637D-42B4-684A-0BFF-98BE9576F14D}"/>
              </a:ext>
            </a:extLst>
          </p:cNvPr>
          <p:cNvSpPr>
            <a:spLocks noGrp="1"/>
          </p:cNvSpPr>
          <p:nvPr>
            <p:ph idx="1"/>
          </p:nvPr>
        </p:nvSpPr>
        <p:spPr>
          <a:xfrm>
            <a:off x="533400" y="838200"/>
            <a:ext cx="11049000" cy="1037420"/>
          </a:xfrm>
        </p:spPr>
        <p:txBody>
          <a:bodyPr/>
          <a:lstStyle/>
          <a:p>
            <a:pPr marL="0" indent="0">
              <a:buNone/>
            </a:pPr>
            <a:r>
              <a:rPr lang="en-US" sz="2000" dirty="0"/>
              <a:t>FASER is approved to run in its current location for LHC Run 4. Many upgrade proposals, </a:t>
            </a:r>
            <a:r>
              <a:rPr lang="en-US" sz="2000" dirty="0" err="1"/>
              <a:t>downselected</a:t>
            </a:r>
            <a:r>
              <a:rPr lang="en-US" sz="2000" dirty="0"/>
              <a:t> to 4, prototype detectors have been installed and collected data.  It has become a crowded field (literally).  A good time for adding collaborators!</a:t>
            </a:r>
          </a:p>
        </p:txBody>
      </p:sp>
      <p:pic>
        <p:nvPicPr>
          <p:cNvPr id="14" name="Picture 13">
            <a:extLst>
              <a:ext uri="{FF2B5EF4-FFF2-40B4-BE49-F238E27FC236}">
                <a16:creationId xmlns:a16="http://schemas.microsoft.com/office/drawing/2014/main" id="{DB44BEE8-30A6-6528-0943-111CA3EE0824}"/>
              </a:ext>
            </a:extLst>
          </p:cNvPr>
          <p:cNvPicPr>
            <a:picLocks noChangeAspect="1"/>
          </p:cNvPicPr>
          <p:nvPr/>
        </p:nvPicPr>
        <p:blipFill>
          <a:blip r:embed="rId2"/>
          <a:stretch>
            <a:fillRect/>
          </a:stretch>
        </p:blipFill>
        <p:spPr>
          <a:xfrm>
            <a:off x="3292352" y="2458287"/>
            <a:ext cx="4883239" cy="1803098"/>
          </a:xfrm>
          <a:prstGeom prst="rect">
            <a:avLst/>
          </a:prstGeom>
        </p:spPr>
      </p:pic>
      <p:pic>
        <p:nvPicPr>
          <p:cNvPr id="18" name="Picture 17">
            <a:extLst>
              <a:ext uri="{FF2B5EF4-FFF2-40B4-BE49-F238E27FC236}">
                <a16:creationId xmlns:a16="http://schemas.microsoft.com/office/drawing/2014/main" id="{970FE0C3-03AF-0353-7BC6-30EFDA147556}"/>
              </a:ext>
            </a:extLst>
          </p:cNvPr>
          <p:cNvPicPr>
            <a:picLocks noChangeAspect="1"/>
          </p:cNvPicPr>
          <p:nvPr/>
        </p:nvPicPr>
        <p:blipFill>
          <a:blip r:embed="rId3"/>
          <a:stretch>
            <a:fillRect/>
          </a:stretch>
        </p:blipFill>
        <p:spPr>
          <a:xfrm>
            <a:off x="8373866" y="4933664"/>
            <a:ext cx="3156824" cy="1494642"/>
          </a:xfrm>
          <a:prstGeom prst="rect">
            <a:avLst/>
          </a:prstGeom>
        </p:spPr>
      </p:pic>
      <p:pic>
        <p:nvPicPr>
          <p:cNvPr id="20" name="Picture 19">
            <a:extLst>
              <a:ext uri="{FF2B5EF4-FFF2-40B4-BE49-F238E27FC236}">
                <a16:creationId xmlns:a16="http://schemas.microsoft.com/office/drawing/2014/main" id="{946A5CFE-D598-01FF-FF2D-9F2325CB43F4}"/>
              </a:ext>
            </a:extLst>
          </p:cNvPr>
          <p:cNvPicPr>
            <a:picLocks noChangeAspect="1"/>
          </p:cNvPicPr>
          <p:nvPr/>
        </p:nvPicPr>
        <p:blipFill>
          <a:blip r:embed="rId4"/>
          <a:stretch>
            <a:fillRect/>
          </a:stretch>
        </p:blipFill>
        <p:spPr>
          <a:xfrm>
            <a:off x="8520996" y="1930072"/>
            <a:ext cx="2998608" cy="1117928"/>
          </a:xfrm>
          <a:prstGeom prst="rect">
            <a:avLst/>
          </a:prstGeom>
        </p:spPr>
      </p:pic>
      <p:pic>
        <p:nvPicPr>
          <p:cNvPr id="22" name="Picture 21">
            <a:extLst>
              <a:ext uri="{FF2B5EF4-FFF2-40B4-BE49-F238E27FC236}">
                <a16:creationId xmlns:a16="http://schemas.microsoft.com/office/drawing/2014/main" id="{CAA2DCEE-C16F-2936-482F-61D1B2BDA685}"/>
              </a:ext>
            </a:extLst>
          </p:cNvPr>
          <p:cNvPicPr>
            <a:picLocks noChangeAspect="1"/>
          </p:cNvPicPr>
          <p:nvPr/>
        </p:nvPicPr>
        <p:blipFill>
          <a:blip r:embed="rId5"/>
          <a:stretch>
            <a:fillRect/>
          </a:stretch>
        </p:blipFill>
        <p:spPr>
          <a:xfrm>
            <a:off x="8373866" y="3276600"/>
            <a:ext cx="3320415" cy="1600200"/>
          </a:xfrm>
          <a:prstGeom prst="rect">
            <a:avLst/>
          </a:prstGeom>
        </p:spPr>
      </p:pic>
      <p:pic>
        <p:nvPicPr>
          <p:cNvPr id="24" name="Picture 23">
            <a:extLst>
              <a:ext uri="{FF2B5EF4-FFF2-40B4-BE49-F238E27FC236}">
                <a16:creationId xmlns:a16="http://schemas.microsoft.com/office/drawing/2014/main" id="{0CC91166-4E5C-E80C-A27B-286AAB15A6FD}"/>
              </a:ext>
            </a:extLst>
          </p:cNvPr>
          <p:cNvPicPr>
            <a:picLocks noChangeAspect="1"/>
          </p:cNvPicPr>
          <p:nvPr/>
        </p:nvPicPr>
        <p:blipFill>
          <a:blip r:embed="rId6"/>
          <a:stretch>
            <a:fillRect/>
          </a:stretch>
        </p:blipFill>
        <p:spPr>
          <a:xfrm>
            <a:off x="264535" y="2211362"/>
            <a:ext cx="2885719" cy="1627434"/>
          </a:xfrm>
          <a:prstGeom prst="rect">
            <a:avLst/>
          </a:prstGeom>
        </p:spPr>
      </p:pic>
      <p:pic>
        <p:nvPicPr>
          <p:cNvPr id="28" name="Picture 27">
            <a:extLst>
              <a:ext uri="{FF2B5EF4-FFF2-40B4-BE49-F238E27FC236}">
                <a16:creationId xmlns:a16="http://schemas.microsoft.com/office/drawing/2014/main" id="{DCA27CC9-C313-1DFE-66EA-809C5240A6F5}"/>
              </a:ext>
            </a:extLst>
          </p:cNvPr>
          <p:cNvPicPr>
            <a:picLocks noChangeAspect="1"/>
          </p:cNvPicPr>
          <p:nvPr/>
        </p:nvPicPr>
        <p:blipFill>
          <a:blip r:embed="rId7"/>
          <a:stretch>
            <a:fillRect/>
          </a:stretch>
        </p:blipFill>
        <p:spPr>
          <a:xfrm>
            <a:off x="264535" y="4514072"/>
            <a:ext cx="2682752" cy="1908979"/>
          </a:xfrm>
          <a:prstGeom prst="rect">
            <a:avLst/>
          </a:prstGeom>
        </p:spPr>
      </p:pic>
      <p:pic>
        <p:nvPicPr>
          <p:cNvPr id="30" name="Picture 29">
            <a:extLst>
              <a:ext uri="{FF2B5EF4-FFF2-40B4-BE49-F238E27FC236}">
                <a16:creationId xmlns:a16="http://schemas.microsoft.com/office/drawing/2014/main" id="{6F7A5313-C3EE-9647-C498-54127080C9FB}"/>
              </a:ext>
            </a:extLst>
          </p:cNvPr>
          <p:cNvPicPr>
            <a:picLocks noChangeAspect="1"/>
          </p:cNvPicPr>
          <p:nvPr/>
        </p:nvPicPr>
        <p:blipFill>
          <a:blip r:embed="rId8"/>
          <a:stretch>
            <a:fillRect/>
          </a:stretch>
        </p:blipFill>
        <p:spPr>
          <a:xfrm>
            <a:off x="3550739" y="4567381"/>
            <a:ext cx="4219675" cy="1861479"/>
          </a:xfrm>
          <a:prstGeom prst="rect">
            <a:avLst/>
          </a:prstGeom>
        </p:spPr>
      </p:pic>
    </p:spTree>
    <p:extLst>
      <p:ext uri="{BB962C8B-B14F-4D97-AF65-F5344CB8AC3E}">
        <p14:creationId xmlns:p14="http://schemas.microsoft.com/office/powerpoint/2010/main" val="3645779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E0A19-1162-6E29-FE09-76FA955AE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8A54E0-7140-A323-5FEE-7F351B7CAA20}"/>
              </a:ext>
            </a:extLst>
          </p:cNvPr>
          <p:cNvSpPr>
            <a:spLocks noGrp="1"/>
          </p:cNvSpPr>
          <p:nvPr>
            <p:ph type="title"/>
          </p:nvPr>
        </p:nvSpPr>
        <p:spPr>
          <a:xfrm>
            <a:off x="2171700" y="228600"/>
            <a:ext cx="7848600" cy="441325"/>
          </a:xfrm>
        </p:spPr>
        <p:txBody>
          <a:bodyPr/>
          <a:lstStyle/>
          <a:p>
            <a:r>
              <a:rPr lang="en-US" dirty="0"/>
              <a:t>FORTVNE</a:t>
            </a:r>
          </a:p>
        </p:txBody>
      </p:sp>
      <p:sp>
        <p:nvSpPr>
          <p:cNvPr id="3" name="Content Placeholder 2">
            <a:extLst>
              <a:ext uri="{FF2B5EF4-FFF2-40B4-BE49-F238E27FC236}">
                <a16:creationId xmlns:a16="http://schemas.microsoft.com/office/drawing/2014/main" id="{B7DFBB11-A7D7-469D-EFC2-1CC5FF608C33}"/>
              </a:ext>
            </a:extLst>
          </p:cNvPr>
          <p:cNvSpPr>
            <a:spLocks noGrp="1"/>
          </p:cNvSpPr>
          <p:nvPr>
            <p:ph idx="1"/>
          </p:nvPr>
        </p:nvSpPr>
        <p:spPr>
          <a:xfrm>
            <a:off x="609600" y="914400"/>
            <a:ext cx="10896600" cy="2133600"/>
          </a:xfrm>
        </p:spPr>
        <p:txBody>
          <a:bodyPr/>
          <a:lstStyle/>
          <a:p>
            <a:r>
              <a:rPr lang="en-US" sz="2000" dirty="0"/>
              <a:t>One idea: Forward TeV Neutrino Experiment (FORTVNE), a ~1 ton detector, 25cm x 60cm x 1m.  Will detector O(10,000) neutrinos in LHC Run 4.</a:t>
            </a:r>
          </a:p>
          <a:p>
            <a:endParaRPr lang="en-US" sz="1200" dirty="0"/>
          </a:p>
          <a:p>
            <a:r>
              <a:rPr lang="en-US" sz="2000" dirty="0"/>
              <a:t>66 modules, each module consisting of 5mm-thick tungsten, 5mm-thick V scintillator bars, 5mm-thick H scintillator bars.</a:t>
            </a:r>
          </a:p>
        </p:txBody>
      </p:sp>
      <p:pic>
        <p:nvPicPr>
          <p:cNvPr id="5" name="Picture 4">
            <a:extLst>
              <a:ext uri="{FF2B5EF4-FFF2-40B4-BE49-F238E27FC236}">
                <a16:creationId xmlns:a16="http://schemas.microsoft.com/office/drawing/2014/main" id="{910B5170-4CA3-9E12-045B-B8E1EC5CF3EB}"/>
              </a:ext>
            </a:extLst>
          </p:cNvPr>
          <p:cNvPicPr>
            <a:picLocks noChangeAspect="1"/>
          </p:cNvPicPr>
          <p:nvPr/>
        </p:nvPicPr>
        <p:blipFill>
          <a:blip r:embed="rId2"/>
          <a:stretch>
            <a:fillRect/>
          </a:stretch>
        </p:blipFill>
        <p:spPr>
          <a:xfrm>
            <a:off x="1193299" y="2665261"/>
            <a:ext cx="3352800" cy="2705582"/>
          </a:xfrm>
          <a:prstGeom prst="rect">
            <a:avLst/>
          </a:prstGeom>
        </p:spPr>
      </p:pic>
      <p:pic>
        <p:nvPicPr>
          <p:cNvPr id="7" name="Picture 6">
            <a:extLst>
              <a:ext uri="{FF2B5EF4-FFF2-40B4-BE49-F238E27FC236}">
                <a16:creationId xmlns:a16="http://schemas.microsoft.com/office/drawing/2014/main" id="{372509E8-A573-7227-F057-54618FA9722A}"/>
              </a:ext>
            </a:extLst>
          </p:cNvPr>
          <p:cNvPicPr>
            <a:picLocks noChangeAspect="1"/>
          </p:cNvPicPr>
          <p:nvPr/>
        </p:nvPicPr>
        <p:blipFill>
          <a:blip r:embed="rId3"/>
          <a:stretch>
            <a:fillRect/>
          </a:stretch>
        </p:blipFill>
        <p:spPr>
          <a:xfrm>
            <a:off x="4876800" y="2697722"/>
            <a:ext cx="6288651" cy="2688194"/>
          </a:xfrm>
          <a:prstGeom prst="rect">
            <a:avLst/>
          </a:prstGeom>
        </p:spPr>
      </p:pic>
      <p:sp>
        <p:nvSpPr>
          <p:cNvPr id="8" name="Content Placeholder 2">
            <a:extLst>
              <a:ext uri="{FF2B5EF4-FFF2-40B4-BE49-F238E27FC236}">
                <a16:creationId xmlns:a16="http://schemas.microsoft.com/office/drawing/2014/main" id="{E59C90AF-EEEC-F419-54E6-FAE50A873388}"/>
              </a:ext>
            </a:extLst>
          </p:cNvPr>
          <p:cNvSpPr txBox="1">
            <a:spLocks/>
          </p:cNvSpPr>
          <p:nvPr/>
        </p:nvSpPr>
        <p:spPr bwMode="auto">
          <a:xfrm>
            <a:off x="609600" y="5467329"/>
            <a:ext cx="10668000" cy="10096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The FASER Run4 upgrade detectors provide a remarkable opportunity for students to build an LHC detector from scratch, commission and install it, and collect and analyze data, all in the typical time it takes to get a PhD.</a:t>
            </a:r>
          </a:p>
        </p:txBody>
      </p:sp>
    </p:spTree>
    <p:extLst>
      <p:ext uri="{BB962C8B-B14F-4D97-AF65-F5344CB8AC3E}">
        <p14:creationId xmlns:p14="http://schemas.microsoft.com/office/powerpoint/2010/main" val="2364005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651E-DA6C-9DC3-5EA9-2049BA83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79B5B-D219-BB9C-8C3A-1AF2FBDAE6AD}"/>
              </a:ext>
            </a:extLst>
          </p:cNvPr>
          <p:cNvSpPr>
            <a:spLocks noGrp="1"/>
          </p:cNvSpPr>
          <p:nvPr>
            <p:ph type="title"/>
          </p:nvPr>
        </p:nvSpPr>
        <p:spPr>
          <a:xfrm>
            <a:off x="2171700" y="228600"/>
            <a:ext cx="7848600" cy="441325"/>
          </a:xfrm>
        </p:spPr>
        <p:txBody>
          <a:bodyPr/>
          <a:lstStyle/>
          <a:p>
            <a:r>
              <a:rPr lang="en-US" dirty="0"/>
              <a:t>FLOUNDER</a:t>
            </a:r>
          </a:p>
        </p:txBody>
      </p:sp>
      <p:sp>
        <p:nvSpPr>
          <p:cNvPr id="3" name="Content Placeholder 2">
            <a:extLst>
              <a:ext uri="{FF2B5EF4-FFF2-40B4-BE49-F238E27FC236}">
                <a16:creationId xmlns:a16="http://schemas.microsoft.com/office/drawing/2014/main" id="{CBBACE9E-7868-CD7B-4633-47D0DCDC2EE7}"/>
              </a:ext>
            </a:extLst>
          </p:cNvPr>
          <p:cNvSpPr>
            <a:spLocks noGrp="1"/>
          </p:cNvSpPr>
          <p:nvPr>
            <p:ph idx="1"/>
          </p:nvPr>
        </p:nvSpPr>
        <p:spPr>
          <a:xfrm>
            <a:off x="228600" y="914400"/>
            <a:ext cx="9038852" cy="3114897"/>
          </a:xfrm>
        </p:spPr>
        <p:txBody>
          <a:bodyPr/>
          <a:lstStyle/>
          <a:p>
            <a:r>
              <a:rPr lang="en-US" sz="2000" dirty="0"/>
              <a:t>Another interesting idea is to place a detector where the neutrino / new particle beams emerge from the ground.  One proposal is FLOUNDER (Forward LHC Observatory Underwater for Neutrinos and the Dark </a:t>
            </a:r>
            <a:r>
              <a:rPr lang="en-US" sz="2000" dirty="0" err="1"/>
              <a:t>sEctoR</a:t>
            </a:r>
            <a:r>
              <a:rPr lang="en-US" sz="2000" dirty="0"/>
              <a:t>), led at UC Irvine by Steve Barwick (</a:t>
            </a:r>
            <a:r>
              <a:rPr lang="en-US" sz="2000" dirty="0" err="1"/>
              <a:t>expt</a:t>
            </a:r>
            <a:r>
              <a:rPr lang="en-US" sz="2000" dirty="0"/>
              <a:t>) and </a:t>
            </a:r>
            <a:r>
              <a:rPr lang="en-US" sz="2000" dirty="0">
                <a:solidFill>
                  <a:srgbClr val="0000FF"/>
                </a:solidFill>
              </a:rPr>
              <a:t>Toni Makela </a:t>
            </a:r>
            <a:r>
              <a:rPr lang="en-US" sz="2000" dirty="0"/>
              <a:t>(theory postdoc).  Another is by Nicholas Kamp and collaborators. </a:t>
            </a:r>
          </a:p>
          <a:p>
            <a:endParaRPr lang="en-US" sz="1200" dirty="0"/>
          </a:p>
          <a:p>
            <a:r>
              <a:rPr lang="en-US" sz="2000" dirty="0"/>
              <a:t>Beam emerges ~30 m under the surface of Lake Geneva.  Building on experience with neutrino detectors in the Antarctic (</a:t>
            </a:r>
            <a:r>
              <a:rPr lang="en-US" sz="2000" dirty="0" err="1"/>
              <a:t>IceCube</a:t>
            </a:r>
            <a:r>
              <a:rPr lang="en-US" sz="2000" dirty="0"/>
              <a:t>), could place a row of shipping containers filled with water and PMTs in Lake Geneva.</a:t>
            </a:r>
          </a:p>
        </p:txBody>
      </p:sp>
      <p:pic>
        <p:nvPicPr>
          <p:cNvPr id="5" name="Picture 4">
            <a:extLst>
              <a:ext uri="{FF2B5EF4-FFF2-40B4-BE49-F238E27FC236}">
                <a16:creationId xmlns:a16="http://schemas.microsoft.com/office/drawing/2014/main" id="{EE9748C4-1EA5-8669-6775-BBA55D984C95}"/>
              </a:ext>
            </a:extLst>
          </p:cNvPr>
          <p:cNvPicPr>
            <a:picLocks noChangeAspect="1"/>
          </p:cNvPicPr>
          <p:nvPr/>
        </p:nvPicPr>
        <p:blipFill>
          <a:blip r:embed="rId2"/>
          <a:stretch>
            <a:fillRect/>
          </a:stretch>
        </p:blipFill>
        <p:spPr>
          <a:xfrm>
            <a:off x="9267452" y="914400"/>
            <a:ext cx="1505695" cy="1505695"/>
          </a:xfrm>
          <a:prstGeom prst="rect">
            <a:avLst/>
          </a:prstGeom>
          <a:ln>
            <a:solidFill>
              <a:schemeClr val="tx1"/>
            </a:solidFill>
          </a:ln>
        </p:spPr>
      </p:pic>
      <p:pic>
        <p:nvPicPr>
          <p:cNvPr id="8" name="Picture 7">
            <a:extLst>
              <a:ext uri="{FF2B5EF4-FFF2-40B4-BE49-F238E27FC236}">
                <a16:creationId xmlns:a16="http://schemas.microsoft.com/office/drawing/2014/main" id="{2FA36B51-33A9-7FED-2194-AD91989D7274}"/>
              </a:ext>
            </a:extLst>
          </p:cNvPr>
          <p:cNvPicPr>
            <a:picLocks noChangeAspect="1"/>
          </p:cNvPicPr>
          <p:nvPr/>
        </p:nvPicPr>
        <p:blipFill>
          <a:blip r:embed="rId3"/>
          <a:srcRect t="12222" b="18889"/>
          <a:stretch>
            <a:fillRect/>
          </a:stretch>
        </p:blipFill>
        <p:spPr>
          <a:xfrm>
            <a:off x="10344895" y="2024667"/>
            <a:ext cx="1505695" cy="1404333"/>
          </a:xfrm>
          <a:prstGeom prst="rect">
            <a:avLst/>
          </a:prstGeom>
        </p:spPr>
      </p:pic>
      <p:pic>
        <p:nvPicPr>
          <p:cNvPr id="10" name="Picture 9">
            <a:extLst>
              <a:ext uri="{FF2B5EF4-FFF2-40B4-BE49-F238E27FC236}">
                <a16:creationId xmlns:a16="http://schemas.microsoft.com/office/drawing/2014/main" id="{D5035025-CC77-BD73-B4E5-8A4F3A77A8A0}"/>
              </a:ext>
            </a:extLst>
          </p:cNvPr>
          <p:cNvPicPr>
            <a:picLocks noChangeAspect="1"/>
          </p:cNvPicPr>
          <p:nvPr/>
        </p:nvPicPr>
        <p:blipFill>
          <a:blip r:embed="rId4"/>
          <a:stretch>
            <a:fillRect/>
          </a:stretch>
        </p:blipFill>
        <p:spPr>
          <a:xfrm>
            <a:off x="823944" y="3733800"/>
            <a:ext cx="4607914" cy="2840549"/>
          </a:xfrm>
          <a:prstGeom prst="rect">
            <a:avLst/>
          </a:prstGeom>
        </p:spPr>
      </p:pic>
      <p:pic>
        <p:nvPicPr>
          <p:cNvPr id="12" name="Picture 11">
            <a:extLst>
              <a:ext uri="{FF2B5EF4-FFF2-40B4-BE49-F238E27FC236}">
                <a16:creationId xmlns:a16="http://schemas.microsoft.com/office/drawing/2014/main" id="{2D6EF097-6212-0E41-FAC9-894E8F020F29}"/>
              </a:ext>
            </a:extLst>
          </p:cNvPr>
          <p:cNvPicPr>
            <a:picLocks noChangeAspect="1"/>
          </p:cNvPicPr>
          <p:nvPr/>
        </p:nvPicPr>
        <p:blipFill>
          <a:blip r:embed="rId5"/>
          <a:srcRect r="13186" b="21569"/>
          <a:stretch>
            <a:fillRect/>
          </a:stretch>
        </p:blipFill>
        <p:spPr>
          <a:xfrm>
            <a:off x="6208223" y="3822373"/>
            <a:ext cx="5183897" cy="2634382"/>
          </a:xfrm>
          <a:prstGeom prst="rect">
            <a:avLst/>
          </a:prstGeom>
        </p:spPr>
      </p:pic>
      <p:pic>
        <p:nvPicPr>
          <p:cNvPr id="16" name="Picture 15">
            <a:extLst>
              <a:ext uri="{FF2B5EF4-FFF2-40B4-BE49-F238E27FC236}">
                <a16:creationId xmlns:a16="http://schemas.microsoft.com/office/drawing/2014/main" id="{05C60DE9-73F1-3E09-F7B8-E6566FF1E688}"/>
              </a:ext>
            </a:extLst>
          </p:cNvPr>
          <p:cNvPicPr>
            <a:picLocks noChangeAspect="1"/>
          </p:cNvPicPr>
          <p:nvPr/>
        </p:nvPicPr>
        <p:blipFill>
          <a:blip r:embed="rId6"/>
          <a:stretch>
            <a:fillRect/>
          </a:stretch>
        </p:blipFill>
        <p:spPr>
          <a:xfrm>
            <a:off x="10134600" y="5727373"/>
            <a:ext cx="1084469" cy="609600"/>
          </a:xfrm>
          <a:prstGeom prst="rect">
            <a:avLst/>
          </a:prstGeom>
        </p:spPr>
      </p:pic>
      <p:sp>
        <p:nvSpPr>
          <p:cNvPr id="4" name="TextBox 3">
            <a:extLst>
              <a:ext uri="{FF2B5EF4-FFF2-40B4-BE49-F238E27FC236}">
                <a16:creationId xmlns:a16="http://schemas.microsoft.com/office/drawing/2014/main" id="{C0022813-8743-C3BC-BC53-604153F83210}"/>
              </a:ext>
            </a:extLst>
          </p:cNvPr>
          <p:cNvSpPr txBox="1"/>
          <p:nvPr/>
        </p:nvSpPr>
        <p:spPr>
          <a:xfrm>
            <a:off x="7379517" y="2359223"/>
            <a:ext cx="1688283" cy="307777"/>
          </a:xfrm>
          <a:prstGeom prst="rect">
            <a:avLst/>
          </a:prstGeom>
          <a:noFill/>
        </p:spPr>
        <p:txBody>
          <a:bodyPr wrap="none" rtlCol="0">
            <a:spAutoFit/>
          </a:bodyPr>
          <a:lstStyle/>
          <a:p>
            <a:r>
              <a:rPr lang="en-US" sz="1400" dirty="0">
                <a:latin typeface="+mj-lt"/>
                <a:hlinkClick r:id="rId7"/>
              </a:rPr>
              <a:t>2501.06142</a:t>
            </a:r>
            <a:r>
              <a:rPr lang="en-US" sz="1400" dirty="0">
                <a:latin typeface="+mj-lt"/>
              </a:rPr>
              <a:t>, JHEP</a:t>
            </a:r>
          </a:p>
        </p:txBody>
      </p:sp>
      <p:sp>
        <p:nvSpPr>
          <p:cNvPr id="6" name="Rectangle 1">
            <a:extLst>
              <a:ext uri="{FF2B5EF4-FFF2-40B4-BE49-F238E27FC236}">
                <a16:creationId xmlns:a16="http://schemas.microsoft.com/office/drawing/2014/main" id="{9C689D09-463D-DE2E-0089-B1A4B2DEFB6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7BC6A4D7-22D9-F468-48D6-36A48B482FC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335602FD-10FB-6F27-6F9D-B940CC645B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 b="0" i="0" u="none" strike="noStrike" cap="none" normalizeH="0" baseline="0">
                <a:ln>
                  <a:noFill/>
                </a:ln>
                <a:solidFill>
                  <a:schemeClr val="tx1"/>
                </a:solidFill>
                <a:effectLst/>
                <a:latin typeface="Arial" panose="020B0604020202020204" pitchFamily="34" charset="0"/>
              </a:rPr>
              <a:t>2501.06142</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561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F00FA0-8B67-9E41-BBB6-3715058602A9}"/>
              </a:ext>
            </a:extLst>
          </p:cNvPr>
          <p:cNvPicPr>
            <a:picLocks noChangeAspect="1"/>
          </p:cNvPicPr>
          <p:nvPr/>
        </p:nvPicPr>
        <p:blipFill>
          <a:blip r:embed="rId2"/>
          <a:stretch>
            <a:fillRect/>
          </a:stretch>
        </p:blipFill>
        <p:spPr>
          <a:xfrm>
            <a:off x="2590801" y="2703598"/>
            <a:ext cx="6910905" cy="1920959"/>
          </a:xfrm>
          <a:prstGeom prst="rect">
            <a:avLst/>
          </a:prstGeom>
        </p:spPr>
      </p:pic>
      <p:sp>
        <p:nvSpPr>
          <p:cNvPr id="2" name="Rectangle 1">
            <a:extLst>
              <a:ext uri="{FF2B5EF4-FFF2-40B4-BE49-F238E27FC236}">
                <a16:creationId xmlns:a16="http://schemas.microsoft.com/office/drawing/2014/main" id="{5CE1EC01-D4C4-9054-E73D-DC7887319C75}"/>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Tree>
    <p:extLst>
      <p:ext uri="{BB962C8B-B14F-4D97-AF65-F5344CB8AC3E}">
        <p14:creationId xmlns:p14="http://schemas.microsoft.com/office/powerpoint/2010/main" val="11189464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6594DD-8B53-E74B-92F9-32ABD0752186}"/>
              </a:ext>
            </a:extLst>
          </p:cNvPr>
          <p:cNvPicPr>
            <a:picLocks noChangeAspect="1"/>
          </p:cNvPicPr>
          <p:nvPr/>
        </p:nvPicPr>
        <p:blipFill rotWithShape="1">
          <a:blip r:embed="rId2"/>
          <a:srcRect l="6522" t="11214" r="6522" b="14112"/>
          <a:stretch>
            <a:fillRect/>
          </a:stretch>
        </p:blipFill>
        <p:spPr>
          <a:xfrm>
            <a:off x="-1979" y="6637"/>
            <a:ext cx="12192000" cy="6857999"/>
          </a:xfrm>
          <a:prstGeom prst="rect">
            <a:avLst/>
          </a:prstGeom>
        </p:spPr>
      </p:pic>
      <p:sp>
        <p:nvSpPr>
          <p:cNvPr id="5122" name="Title 1"/>
          <p:cNvSpPr>
            <a:spLocks noGrp="1"/>
          </p:cNvSpPr>
          <p:nvPr>
            <p:ph type="title"/>
          </p:nvPr>
        </p:nvSpPr>
        <p:spPr>
          <a:xfrm>
            <a:off x="2209800" y="104777"/>
            <a:ext cx="7772400" cy="591904"/>
          </a:xfrm>
          <a:solidFill>
            <a:schemeClr val="tx1">
              <a:alpha val="60000"/>
            </a:schemeClr>
          </a:solidFill>
        </p:spPr>
        <p:txBody>
          <a:bodyPr/>
          <a:lstStyle/>
          <a:p>
            <a:pPr eaLnBrk="1" hangingPunct="1"/>
            <a:r>
              <a:rPr lang="en-US" dirty="0">
                <a:solidFill>
                  <a:schemeClr val="bg1"/>
                </a:solidFill>
                <a:latin typeface="Arial" charset="0"/>
              </a:rPr>
              <a:t>FORWARD PHYSICS FACILITY</a:t>
            </a:r>
          </a:p>
        </p:txBody>
      </p:sp>
      <p:sp>
        <p:nvSpPr>
          <p:cNvPr id="12" name="Content Placeholder 2">
            <a:extLst>
              <a:ext uri="{FF2B5EF4-FFF2-40B4-BE49-F238E27FC236}">
                <a16:creationId xmlns:a16="http://schemas.microsoft.com/office/drawing/2014/main" id="{6BE6C834-17E4-F444-8010-3EAA697C8497}"/>
              </a:ext>
            </a:extLst>
          </p:cNvPr>
          <p:cNvSpPr>
            <a:spLocks noGrp="1"/>
          </p:cNvSpPr>
          <p:nvPr>
            <p:ph idx="1"/>
          </p:nvPr>
        </p:nvSpPr>
        <p:spPr>
          <a:xfrm>
            <a:off x="895805" y="992880"/>
            <a:ext cx="10515600" cy="741351"/>
          </a:xfrm>
          <a:solidFill>
            <a:schemeClr val="tx1">
              <a:alpha val="60000"/>
            </a:schemeClr>
          </a:solidFill>
        </p:spPr>
        <p:txBody>
          <a:bodyPr>
            <a:noAutofit/>
          </a:bodyPr>
          <a:lstStyle/>
          <a:p>
            <a:pPr marL="0" indent="0" algn="ctr" eaLnBrk="1" hangingPunct="1">
              <a:buNone/>
            </a:pPr>
            <a:r>
              <a:rPr lang="en-US" sz="2000" dirty="0">
                <a:solidFill>
                  <a:schemeClr val="bg1"/>
                </a:solidFill>
                <a:latin typeface="Arial" charset="0"/>
              </a:rPr>
              <a:t>CERN is also considering the possibility of excavating a new underground detector hall to house diverse forward experiments for the rest of the LHC’s lifetime into the 2040s.</a:t>
            </a:r>
          </a:p>
        </p:txBody>
      </p:sp>
      <p:sp>
        <p:nvSpPr>
          <p:cNvPr id="13" name="TextBox 12">
            <a:extLst>
              <a:ext uri="{FF2B5EF4-FFF2-40B4-BE49-F238E27FC236}">
                <a16:creationId xmlns:a16="http://schemas.microsoft.com/office/drawing/2014/main" id="{CF9B4014-3C7F-D84B-A9D1-E10AF9EA8BFF}"/>
              </a:ext>
            </a:extLst>
          </p:cNvPr>
          <p:cNvSpPr txBox="1"/>
          <p:nvPr/>
        </p:nvSpPr>
        <p:spPr>
          <a:xfrm>
            <a:off x="5689376" y="6438181"/>
            <a:ext cx="928459" cy="276999"/>
          </a:xfrm>
          <a:prstGeom prst="rect">
            <a:avLst/>
          </a:prstGeom>
          <a:noFill/>
        </p:spPr>
        <p:txBody>
          <a:bodyPr wrap="none" rtlCol="0">
            <a:spAutoFit/>
          </a:bodyPr>
          <a:lstStyle/>
          <a:p>
            <a:r>
              <a:rPr lang="en-US" sz="1200" dirty="0">
                <a:solidFill>
                  <a:schemeClr val="bg1"/>
                </a:solidFill>
              </a:rPr>
              <a:t>CERN GIS</a:t>
            </a:r>
          </a:p>
        </p:txBody>
      </p:sp>
      <p:grpSp>
        <p:nvGrpSpPr>
          <p:cNvPr id="47" name="Group 46">
            <a:extLst>
              <a:ext uri="{FF2B5EF4-FFF2-40B4-BE49-F238E27FC236}">
                <a16:creationId xmlns:a16="http://schemas.microsoft.com/office/drawing/2014/main" id="{85192246-5633-3F48-AD61-F21CCB13CECB}"/>
              </a:ext>
            </a:extLst>
          </p:cNvPr>
          <p:cNvGrpSpPr/>
          <p:nvPr/>
        </p:nvGrpSpPr>
        <p:grpSpPr>
          <a:xfrm>
            <a:off x="1447800" y="2133600"/>
            <a:ext cx="2008362" cy="1629936"/>
            <a:chOff x="992681" y="2289331"/>
            <a:chExt cx="1436076" cy="1595046"/>
          </a:xfrm>
        </p:grpSpPr>
        <p:cxnSp>
          <p:nvCxnSpPr>
            <p:cNvPr id="33" name="Straight Arrow Connector 32">
              <a:extLst>
                <a:ext uri="{FF2B5EF4-FFF2-40B4-BE49-F238E27FC236}">
                  <a16:creationId xmlns:a16="http://schemas.microsoft.com/office/drawing/2014/main" id="{52BEE6B2-D03C-1843-9323-1BF59A853FF2}"/>
                </a:ext>
              </a:extLst>
            </p:cNvPr>
            <p:cNvCxnSpPr>
              <a:cxnSpLocks/>
            </p:cNvCxnSpPr>
            <p:nvPr/>
          </p:nvCxnSpPr>
          <p:spPr>
            <a:xfrm>
              <a:off x="2120138" y="2418528"/>
              <a:ext cx="308619" cy="1465849"/>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8CB67C81-B5D1-6546-94BD-112CA3B4D842}"/>
                </a:ext>
              </a:extLst>
            </p:cNvPr>
            <p:cNvCxnSpPr>
              <a:cxnSpLocks/>
            </p:cNvCxnSpPr>
            <p:nvPr/>
          </p:nvCxnSpPr>
          <p:spPr>
            <a:xfrm flipH="1">
              <a:off x="992681" y="2289331"/>
              <a:ext cx="607520" cy="1552702"/>
            </a:xfrm>
            <a:prstGeom prst="straightConnector1">
              <a:avLst/>
            </a:prstGeom>
            <a:ln>
              <a:solidFill>
                <a:schemeClr val="bg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92066663-F8B2-5A46-9A88-3EF70364E6E9}"/>
              </a:ext>
            </a:extLst>
          </p:cNvPr>
          <p:cNvSpPr txBox="1"/>
          <p:nvPr/>
        </p:nvSpPr>
        <p:spPr>
          <a:xfrm rot="19879243">
            <a:off x="10780461" y="2409660"/>
            <a:ext cx="49244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SPS</a:t>
            </a:r>
          </a:p>
        </p:txBody>
      </p:sp>
      <p:sp>
        <p:nvSpPr>
          <p:cNvPr id="28" name="TextBox 27">
            <a:extLst>
              <a:ext uri="{FF2B5EF4-FFF2-40B4-BE49-F238E27FC236}">
                <a16:creationId xmlns:a16="http://schemas.microsoft.com/office/drawing/2014/main" id="{F6CD53B6-5A3A-084F-AE8F-0FD7758D5449}"/>
              </a:ext>
            </a:extLst>
          </p:cNvPr>
          <p:cNvSpPr txBox="1"/>
          <p:nvPr/>
        </p:nvSpPr>
        <p:spPr>
          <a:xfrm rot="683473">
            <a:off x="6902458" y="2647569"/>
            <a:ext cx="686213"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ATLAS</a:t>
            </a:r>
          </a:p>
        </p:txBody>
      </p:sp>
      <p:sp>
        <p:nvSpPr>
          <p:cNvPr id="49" name="TextBox 48">
            <a:extLst>
              <a:ext uri="{FF2B5EF4-FFF2-40B4-BE49-F238E27FC236}">
                <a16:creationId xmlns:a16="http://schemas.microsoft.com/office/drawing/2014/main" id="{230F6796-8DD0-5549-BF0B-1C43B7C56DC7}"/>
              </a:ext>
            </a:extLst>
          </p:cNvPr>
          <p:cNvSpPr txBox="1"/>
          <p:nvPr/>
        </p:nvSpPr>
        <p:spPr>
          <a:xfrm rot="413400">
            <a:off x="11252110" y="3613133"/>
            <a:ext cx="500458" cy="276999"/>
          </a:xfrm>
          <a:prstGeom prst="rect">
            <a:avLst/>
          </a:prstGeom>
          <a:solidFill>
            <a:schemeClr val="bg1"/>
          </a:solidFill>
          <a:ln w="19050">
            <a:solidFill>
              <a:srgbClr val="73B2FF"/>
            </a:solidFill>
          </a:ln>
        </p:spPr>
        <p:txBody>
          <a:bodyPr wrap="none" rtlCol="0">
            <a:spAutoFit/>
          </a:bodyPr>
          <a:lstStyle/>
          <a:p>
            <a:r>
              <a:rPr lang="en-US" sz="1200" b="1" dirty="0">
                <a:solidFill>
                  <a:srgbClr val="73B2FF"/>
                </a:solidFill>
              </a:rPr>
              <a:t>LHC</a:t>
            </a:r>
          </a:p>
        </p:txBody>
      </p:sp>
      <p:cxnSp>
        <p:nvCxnSpPr>
          <p:cNvPr id="19" name="Straight Connector 18">
            <a:extLst>
              <a:ext uri="{FF2B5EF4-FFF2-40B4-BE49-F238E27FC236}">
                <a16:creationId xmlns:a16="http://schemas.microsoft.com/office/drawing/2014/main" id="{835B6DAB-EE64-C342-B511-2C5C5D0E3B8B}"/>
              </a:ext>
            </a:extLst>
          </p:cNvPr>
          <p:cNvCxnSpPr>
            <a:cxnSpLocks/>
          </p:cNvCxnSpPr>
          <p:nvPr/>
        </p:nvCxnSpPr>
        <p:spPr>
          <a:xfrm>
            <a:off x="141207" y="1650690"/>
            <a:ext cx="12031208" cy="2590359"/>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48" name="TextBox 47">
            <a:extLst>
              <a:ext uri="{FF2B5EF4-FFF2-40B4-BE49-F238E27FC236}">
                <a16:creationId xmlns:a16="http://schemas.microsoft.com/office/drawing/2014/main" id="{FBC70F72-7DF7-344E-A713-3BB3B2291809}"/>
              </a:ext>
            </a:extLst>
          </p:cNvPr>
          <p:cNvSpPr txBox="1"/>
          <p:nvPr/>
        </p:nvSpPr>
        <p:spPr>
          <a:xfrm rot="584831">
            <a:off x="11307659" y="4111923"/>
            <a:ext cx="715805" cy="383876"/>
          </a:xfrm>
          <a:prstGeom prst="rect">
            <a:avLst/>
          </a:prstGeom>
          <a:noFill/>
        </p:spPr>
        <p:txBody>
          <a:bodyPr wrap="none" rtlCol="0">
            <a:spAutoFit/>
          </a:bodyPr>
          <a:lstStyle/>
          <a:p>
            <a:r>
              <a:rPr lang="en-US" sz="1400" dirty="0">
                <a:solidFill>
                  <a:srgbClr val="FF0000"/>
                </a:solidFill>
              </a:rPr>
              <a:t>LOS</a:t>
            </a:r>
          </a:p>
        </p:txBody>
      </p:sp>
      <p:pic>
        <p:nvPicPr>
          <p:cNvPr id="25" name="Picture 24">
            <a:extLst>
              <a:ext uri="{FF2B5EF4-FFF2-40B4-BE49-F238E27FC236}">
                <a16:creationId xmlns:a16="http://schemas.microsoft.com/office/drawing/2014/main" id="{B41DB2CA-57E6-EA4F-8A5F-E4F150CA839D}"/>
              </a:ext>
            </a:extLst>
          </p:cNvPr>
          <p:cNvPicPr>
            <a:picLocks noChangeAspect="1"/>
          </p:cNvPicPr>
          <p:nvPr/>
        </p:nvPicPr>
        <p:blipFill>
          <a:blip r:embed="rId3"/>
          <a:stretch>
            <a:fillRect/>
          </a:stretch>
        </p:blipFill>
        <p:spPr>
          <a:xfrm rot="535170">
            <a:off x="9920936" y="3935622"/>
            <a:ext cx="807284" cy="269095"/>
          </a:xfrm>
          <a:prstGeom prst="rect">
            <a:avLst/>
          </a:prstGeom>
        </p:spPr>
      </p:pic>
      <p:pic>
        <p:nvPicPr>
          <p:cNvPr id="6" name="Picture 5">
            <a:extLst>
              <a:ext uri="{FF2B5EF4-FFF2-40B4-BE49-F238E27FC236}">
                <a16:creationId xmlns:a16="http://schemas.microsoft.com/office/drawing/2014/main" id="{F94982FA-D7EA-E222-8A86-6995368C7101}"/>
              </a:ext>
            </a:extLst>
          </p:cNvPr>
          <p:cNvPicPr>
            <a:picLocks noChangeAspect="1"/>
          </p:cNvPicPr>
          <p:nvPr/>
        </p:nvPicPr>
        <p:blipFill rotWithShape="1">
          <a:blip r:embed="rId4"/>
          <a:srcRect b="13119"/>
          <a:stretch/>
        </p:blipFill>
        <p:spPr>
          <a:xfrm>
            <a:off x="8307372" y="4390943"/>
            <a:ext cx="1567572" cy="1815883"/>
          </a:xfrm>
          <a:prstGeom prst="rect">
            <a:avLst/>
          </a:prstGeom>
          <a:ln w="19050">
            <a:solidFill>
              <a:schemeClr val="bg1"/>
            </a:solidFill>
          </a:ln>
        </p:spPr>
      </p:pic>
      <p:sp>
        <p:nvSpPr>
          <p:cNvPr id="7" name="TextBox 6">
            <a:extLst>
              <a:ext uri="{FF2B5EF4-FFF2-40B4-BE49-F238E27FC236}">
                <a16:creationId xmlns:a16="http://schemas.microsoft.com/office/drawing/2014/main" id="{B001FDB2-4BE7-1633-F3CF-442D49FB5D96}"/>
              </a:ext>
            </a:extLst>
          </p:cNvPr>
          <p:cNvSpPr txBox="1"/>
          <p:nvPr/>
        </p:nvSpPr>
        <p:spPr>
          <a:xfrm>
            <a:off x="5181600" y="4385219"/>
            <a:ext cx="1842386" cy="1815882"/>
          </a:xfrm>
          <a:prstGeom prst="rect">
            <a:avLst/>
          </a:prstGeom>
          <a:solidFill>
            <a:schemeClr val="accent3">
              <a:lumMod val="60000"/>
              <a:lumOff val="40000"/>
            </a:schemeClr>
          </a:solidFill>
          <a:ln w="19050">
            <a:solidFill>
              <a:schemeClr val="bg1"/>
            </a:solidFill>
          </a:ln>
        </p:spPr>
        <p:txBody>
          <a:bodyPr wrap="square" rtlCol="0">
            <a:spAutoFit/>
          </a:bodyPr>
          <a:lstStyle/>
          <a:p>
            <a:pPr algn="ctr"/>
            <a:r>
              <a:rPr lang="en-US" sz="1600" dirty="0"/>
              <a:t>FPF site selection and core studies have identified an ideal site in France just outside the CERN main gate</a:t>
            </a:r>
          </a:p>
        </p:txBody>
      </p:sp>
      <p:sp>
        <p:nvSpPr>
          <p:cNvPr id="4" name="TextBox 3">
            <a:extLst>
              <a:ext uri="{FF2B5EF4-FFF2-40B4-BE49-F238E27FC236}">
                <a16:creationId xmlns:a16="http://schemas.microsoft.com/office/drawing/2014/main" id="{F02A00A8-6ADC-7140-6248-85163CA08B29}"/>
              </a:ext>
            </a:extLst>
          </p:cNvPr>
          <p:cNvSpPr txBox="1"/>
          <p:nvPr/>
        </p:nvSpPr>
        <p:spPr>
          <a:xfrm>
            <a:off x="1417082" y="6167137"/>
            <a:ext cx="2069797" cy="230832"/>
          </a:xfrm>
          <a:prstGeom prst="rect">
            <a:avLst/>
          </a:prstGeom>
          <a:noFill/>
        </p:spPr>
        <p:txBody>
          <a:bodyPr wrap="none" rtlCol="0">
            <a:spAutoFit/>
          </a:bodyPr>
          <a:lstStyle/>
          <a:p>
            <a:r>
              <a:rPr lang="en-US" sz="900" dirty="0">
                <a:solidFill>
                  <a:schemeClr val="bg1"/>
                </a:solidFill>
                <a:latin typeface="Open Sans" panose="020B0606030504020204" pitchFamily="34" charset="0"/>
                <a:hlinkClick r:id="rId5">
                  <a:extLst>
                    <a:ext uri="{A12FA001-AC4F-418D-AE19-62706E023703}">
                      <ahyp:hlinkClr xmlns:ahyp="http://schemas.microsoft.com/office/drawing/2018/hyperlinkcolor" val="tx"/>
                    </a:ext>
                  </a:extLst>
                </a:hlinkClick>
              </a:rPr>
              <a:t>https://cds.cern.ch/record/2851822</a:t>
            </a:r>
            <a:endParaRPr lang="en-US" sz="900" dirty="0">
              <a:solidFill>
                <a:schemeClr val="bg1"/>
              </a:solidFill>
            </a:endParaRPr>
          </a:p>
        </p:txBody>
      </p:sp>
      <p:pic>
        <p:nvPicPr>
          <p:cNvPr id="5" name="Picture 4">
            <a:extLst>
              <a:ext uri="{FF2B5EF4-FFF2-40B4-BE49-F238E27FC236}">
                <a16:creationId xmlns:a16="http://schemas.microsoft.com/office/drawing/2014/main" id="{FD348966-FC02-AFF1-DDE1-7C5AE9807E67}"/>
              </a:ext>
            </a:extLst>
          </p:cNvPr>
          <p:cNvPicPr>
            <a:picLocks noChangeAspect="1"/>
          </p:cNvPicPr>
          <p:nvPr/>
        </p:nvPicPr>
        <p:blipFill>
          <a:blip r:embed="rId6"/>
          <a:stretch>
            <a:fillRect/>
          </a:stretch>
        </p:blipFill>
        <p:spPr>
          <a:xfrm>
            <a:off x="2301014" y="5765814"/>
            <a:ext cx="999239" cy="277749"/>
          </a:xfrm>
          <a:prstGeom prst="rect">
            <a:avLst/>
          </a:prstGeom>
        </p:spPr>
      </p:pic>
      <p:pic>
        <p:nvPicPr>
          <p:cNvPr id="10" name="Picture 9">
            <a:extLst>
              <a:ext uri="{FF2B5EF4-FFF2-40B4-BE49-F238E27FC236}">
                <a16:creationId xmlns:a16="http://schemas.microsoft.com/office/drawing/2014/main" id="{CBE581FB-9AE0-C765-F939-C2E76E701D1B}"/>
              </a:ext>
            </a:extLst>
          </p:cNvPr>
          <p:cNvPicPr>
            <a:picLocks noChangeAspect="1"/>
          </p:cNvPicPr>
          <p:nvPr/>
        </p:nvPicPr>
        <p:blipFill>
          <a:blip r:embed="rId7"/>
          <a:stretch>
            <a:fillRect/>
          </a:stretch>
        </p:blipFill>
        <p:spPr>
          <a:xfrm rot="931415">
            <a:off x="3781300" y="2616262"/>
            <a:ext cx="429949" cy="429949"/>
          </a:xfrm>
          <a:prstGeom prst="rect">
            <a:avLst/>
          </a:prstGeom>
        </p:spPr>
      </p:pic>
      <p:pic>
        <p:nvPicPr>
          <p:cNvPr id="9" name="Picture 8">
            <a:extLst>
              <a:ext uri="{FF2B5EF4-FFF2-40B4-BE49-F238E27FC236}">
                <a16:creationId xmlns:a16="http://schemas.microsoft.com/office/drawing/2014/main" id="{83F87707-3725-6E8E-C887-639728EF7689}"/>
              </a:ext>
            </a:extLst>
          </p:cNvPr>
          <p:cNvPicPr>
            <a:picLocks noChangeAspect="1"/>
          </p:cNvPicPr>
          <p:nvPr/>
        </p:nvPicPr>
        <p:blipFill>
          <a:blip r:embed="rId8"/>
          <a:srcRect t="7741" b="8004"/>
          <a:stretch/>
        </p:blipFill>
        <p:spPr>
          <a:xfrm>
            <a:off x="1447800" y="3755037"/>
            <a:ext cx="2008363" cy="2394608"/>
          </a:xfrm>
          <a:prstGeom prst="rect">
            <a:avLst/>
          </a:prstGeom>
          <a:ln w="19050">
            <a:solidFill>
              <a:schemeClr val="bg1"/>
            </a:solidFill>
          </a:ln>
        </p:spPr>
      </p:pic>
    </p:spTree>
    <p:extLst>
      <p:ext uri="{BB962C8B-B14F-4D97-AF65-F5344CB8AC3E}">
        <p14:creationId xmlns:p14="http://schemas.microsoft.com/office/powerpoint/2010/main" val="33345674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D93B1-D7EE-BD9F-E0EE-B05DF0ADDA1C}"/>
            </a:ext>
          </a:extLst>
        </p:cNvPr>
        <p:cNvGrpSpPr/>
        <p:nvPr/>
      </p:nvGrpSpPr>
      <p:grpSpPr>
        <a:xfrm>
          <a:off x="0" y="0"/>
          <a:ext cx="0" cy="0"/>
          <a:chOff x="0" y="0"/>
          <a:chExt cx="0" cy="0"/>
        </a:xfrm>
      </p:grpSpPr>
      <p:pic>
        <p:nvPicPr>
          <p:cNvPr id="11" name="bandicam 2025-01-17 15-40-03-526">
            <a:hlinkClick r:id="" action="ppaction://media"/>
            <a:extLst>
              <a:ext uri="{FF2B5EF4-FFF2-40B4-BE49-F238E27FC236}">
                <a16:creationId xmlns:a16="http://schemas.microsoft.com/office/drawing/2014/main" id="{156588CE-1C28-AF99-AC66-C895C62FF00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25215" y="819912"/>
            <a:ext cx="8694990" cy="5352288"/>
          </a:xfrm>
          <a:prstGeom prst="rect">
            <a:avLst/>
          </a:prstGeom>
        </p:spPr>
      </p:pic>
      <p:sp>
        <p:nvSpPr>
          <p:cNvPr id="2" name="object 2">
            <a:extLst>
              <a:ext uri="{FF2B5EF4-FFF2-40B4-BE49-F238E27FC236}">
                <a16:creationId xmlns:a16="http://schemas.microsoft.com/office/drawing/2014/main" id="{5C0E52E4-33D8-083F-848F-7FE5EBBD4679}"/>
              </a:ext>
            </a:extLst>
          </p:cNvPr>
          <p:cNvSpPr txBox="1"/>
          <p:nvPr/>
        </p:nvSpPr>
        <p:spPr>
          <a:xfrm>
            <a:off x="1585975" y="1479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C9DDF4C8-8850-BF5B-A0AA-A9A30B235B75}"/>
              </a:ext>
            </a:extLst>
          </p:cNvPr>
          <p:cNvSpPr/>
          <p:nvPr/>
        </p:nvSpPr>
        <p:spPr>
          <a:xfrm>
            <a:off x="688835" y="1432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1A5EFCBB-08F8-264B-DDD4-426144C49585}"/>
              </a:ext>
            </a:extLst>
          </p:cNvPr>
          <p:cNvPicPr/>
          <p:nvPr/>
        </p:nvPicPr>
        <p:blipFill>
          <a:blip r:embed="rId6" cstate="print"/>
          <a:stretch>
            <a:fillRect/>
          </a:stretch>
        </p:blipFill>
        <p:spPr>
          <a:xfrm>
            <a:off x="1176255" y="1432707"/>
            <a:ext cx="360329" cy="396093"/>
          </a:xfrm>
          <a:prstGeom prst="rect">
            <a:avLst/>
          </a:prstGeom>
        </p:spPr>
      </p:pic>
      <p:pic>
        <p:nvPicPr>
          <p:cNvPr id="5" name="object 5">
            <a:extLst>
              <a:ext uri="{FF2B5EF4-FFF2-40B4-BE49-F238E27FC236}">
                <a16:creationId xmlns:a16="http://schemas.microsoft.com/office/drawing/2014/main" id="{E2A7C1B6-E75D-06C4-4C87-B39FE61660BF}"/>
              </a:ext>
            </a:extLst>
          </p:cNvPr>
          <p:cNvPicPr/>
          <p:nvPr/>
        </p:nvPicPr>
        <p:blipFill>
          <a:blip r:embed="rId7" cstate="print"/>
          <a:stretch>
            <a:fillRect/>
          </a:stretch>
        </p:blipFill>
        <p:spPr>
          <a:xfrm>
            <a:off x="9804631" y="1512784"/>
            <a:ext cx="1694731" cy="264813"/>
          </a:xfrm>
          <a:prstGeom prst="rect">
            <a:avLst/>
          </a:prstGeom>
        </p:spPr>
      </p:pic>
      <p:sp>
        <p:nvSpPr>
          <p:cNvPr id="6" name="object 6">
            <a:extLst>
              <a:ext uri="{FF2B5EF4-FFF2-40B4-BE49-F238E27FC236}">
                <a16:creationId xmlns:a16="http://schemas.microsoft.com/office/drawing/2014/main" id="{7A24C03C-B627-7D1A-0C11-F8D3705EB277}"/>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p:sp>
        <p:nvSpPr>
          <p:cNvPr id="10" name="Rectangle 9">
            <a:extLst>
              <a:ext uri="{FF2B5EF4-FFF2-40B4-BE49-F238E27FC236}">
                <a16:creationId xmlns:a16="http://schemas.microsoft.com/office/drawing/2014/main" id="{1CC6E2B4-D6A3-93B9-32BE-79A5F3EE1BC0}"/>
              </a:ext>
            </a:extLst>
          </p:cNvPr>
          <p:cNvSpPr/>
          <p:nvPr/>
        </p:nvSpPr>
        <p:spPr>
          <a:xfrm>
            <a:off x="990600" y="838200"/>
            <a:ext cx="10508762"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ject 9">
            <a:extLst>
              <a:ext uri="{FF2B5EF4-FFF2-40B4-BE49-F238E27FC236}">
                <a16:creationId xmlns:a16="http://schemas.microsoft.com/office/drawing/2014/main" id="{6B8C7B4B-05E2-7B9B-2AE1-7E101BAEB2A1}"/>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Tree>
    <p:extLst>
      <p:ext uri="{BB962C8B-B14F-4D97-AF65-F5344CB8AC3E}">
        <p14:creationId xmlns:p14="http://schemas.microsoft.com/office/powerpoint/2010/main" val="3699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253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11"/>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0B138-7647-0A70-18BF-0AFB3C3D964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ED2291-D696-AF09-95B0-57E93AE7F35D}"/>
              </a:ext>
            </a:extLst>
          </p:cNvPr>
          <p:cNvSpPr txBox="1"/>
          <p:nvPr/>
        </p:nvSpPr>
        <p:spPr>
          <a:xfrm>
            <a:off x="1585975" y="961222"/>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9C462965-AAE2-2F4A-09BE-EFA8BB663370}"/>
              </a:ext>
            </a:extLst>
          </p:cNvPr>
          <p:cNvSpPr/>
          <p:nvPr/>
        </p:nvSpPr>
        <p:spPr>
          <a:xfrm>
            <a:off x="688835" y="914409"/>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3969A15C-5176-3033-2CE5-88287077B671}"/>
              </a:ext>
            </a:extLst>
          </p:cNvPr>
          <p:cNvPicPr/>
          <p:nvPr/>
        </p:nvPicPr>
        <p:blipFill>
          <a:blip r:embed="rId5" cstate="print"/>
          <a:stretch>
            <a:fillRect/>
          </a:stretch>
        </p:blipFill>
        <p:spPr>
          <a:xfrm>
            <a:off x="1176255" y="914400"/>
            <a:ext cx="360329" cy="396093"/>
          </a:xfrm>
          <a:prstGeom prst="rect">
            <a:avLst/>
          </a:prstGeom>
        </p:spPr>
      </p:pic>
      <p:sp>
        <p:nvSpPr>
          <p:cNvPr id="6" name="object 6">
            <a:extLst>
              <a:ext uri="{FF2B5EF4-FFF2-40B4-BE49-F238E27FC236}">
                <a16:creationId xmlns:a16="http://schemas.microsoft.com/office/drawing/2014/main" id="{B9C6AECF-D0CE-C371-6A0B-7F02A52B1E2E}"/>
              </a:ext>
            </a:extLst>
          </p:cNvPr>
          <p:cNvSpPr txBox="1">
            <a:spLocks noGrp="1"/>
          </p:cNvSpPr>
          <p:nvPr>
            <p:ph type="title"/>
          </p:nvPr>
        </p:nvSpPr>
        <p:spPr>
          <a:xfrm>
            <a:off x="0" y="227203"/>
            <a:ext cx="12191999" cy="443711"/>
          </a:xfrm>
          <a:prstGeom prst="rect">
            <a:avLst/>
          </a:prstGeom>
        </p:spPr>
        <p:txBody>
          <a:bodyPr vert="horz" wrap="square" lIns="0" tIns="12700" rIns="0" bIns="0" rtlCol="0">
            <a:spAutoFit/>
          </a:bodyPr>
          <a:lstStyle/>
          <a:p>
            <a:pPr marL="12700">
              <a:spcBef>
                <a:spcPts val="100"/>
              </a:spcBef>
            </a:pPr>
            <a:r>
              <a:rPr lang="fr-FR" spc="65" dirty="0"/>
              <a:t>FORWARD PHYSICS FACILITY: SAFETY DESIGN</a:t>
            </a:r>
            <a:endParaRPr spc="65" dirty="0"/>
          </a:p>
        </p:txBody>
      </p:sp>
      <p:sp>
        <p:nvSpPr>
          <p:cNvPr id="9" name="object 9">
            <a:extLst>
              <a:ext uri="{FF2B5EF4-FFF2-40B4-BE49-F238E27FC236}">
                <a16:creationId xmlns:a16="http://schemas.microsoft.com/office/drawing/2014/main" id="{268B4B10-7F72-034C-B72F-C27AA3747358}"/>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pic>
        <p:nvPicPr>
          <p:cNvPr id="7" name="bandicam 2025-01-17 15-03-38-704">
            <a:hlinkClick r:id="" action="ppaction://media"/>
            <a:extLst>
              <a:ext uri="{FF2B5EF4-FFF2-40B4-BE49-F238E27FC236}">
                <a16:creationId xmlns:a16="http://schemas.microsoft.com/office/drawing/2014/main" id="{63365E5C-0D40-ABED-4724-8D58948BAED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55793" y="1142818"/>
            <a:ext cx="5955932" cy="5348082"/>
          </a:xfrm>
          <a:prstGeom prst="rect">
            <a:avLst/>
          </a:prstGeom>
        </p:spPr>
      </p:pic>
      <p:pic>
        <p:nvPicPr>
          <p:cNvPr id="12" name="Picture 11">
            <a:extLst>
              <a:ext uri="{FF2B5EF4-FFF2-40B4-BE49-F238E27FC236}">
                <a16:creationId xmlns:a16="http://schemas.microsoft.com/office/drawing/2014/main" id="{E48E851F-D441-CE36-3D3B-9761452C3C4E}"/>
              </a:ext>
            </a:extLst>
          </p:cNvPr>
          <p:cNvPicPr>
            <a:picLocks noChangeAspect="1"/>
          </p:cNvPicPr>
          <p:nvPr/>
        </p:nvPicPr>
        <p:blipFill>
          <a:blip r:embed="rId7"/>
          <a:stretch>
            <a:fillRect/>
          </a:stretch>
        </p:blipFill>
        <p:spPr>
          <a:xfrm>
            <a:off x="689443" y="2037670"/>
            <a:ext cx="761371" cy="1402373"/>
          </a:xfrm>
          <a:prstGeom prst="rect">
            <a:avLst/>
          </a:prstGeom>
        </p:spPr>
      </p:pic>
      <p:pic>
        <p:nvPicPr>
          <p:cNvPr id="13" name="Picture 12">
            <a:extLst>
              <a:ext uri="{FF2B5EF4-FFF2-40B4-BE49-F238E27FC236}">
                <a16:creationId xmlns:a16="http://schemas.microsoft.com/office/drawing/2014/main" id="{0BE034DB-3F20-6DB5-BE30-D8D47AC86C02}"/>
              </a:ext>
            </a:extLst>
          </p:cNvPr>
          <p:cNvPicPr>
            <a:picLocks noChangeAspect="1"/>
          </p:cNvPicPr>
          <p:nvPr/>
        </p:nvPicPr>
        <p:blipFill>
          <a:blip r:embed="rId8"/>
          <a:stretch>
            <a:fillRect/>
          </a:stretch>
        </p:blipFill>
        <p:spPr>
          <a:xfrm>
            <a:off x="2208821" y="1735816"/>
            <a:ext cx="807019" cy="2006079"/>
          </a:xfrm>
          <a:prstGeom prst="rect">
            <a:avLst/>
          </a:prstGeom>
        </p:spPr>
      </p:pic>
      <p:pic>
        <p:nvPicPr>
          <p:cNvPr id="14" name="Picture 13">
            <a:extLst>
              <a:ext uri="{FF2B5EF4-FFF2-40B4-BE49-F238E27FC236}">
                <a16:creationId xmlns:a16="http://schemas.microsoft.com/office/drawing/2014/main" id="{4D5238B2-138B-7876-A054-4F0E8E5AD605}"/>
              </a:ext>
            </a:extLst>
          </p:cNvPr>
          <p:cNvPicPr>
            <a:picLocks noChangeAspect="1"/>
          </p:cNvPicPr>
          <p:nvPr/>
        </p:nvPicPr>
        <p:blipFill>
          <a:blip r:embed="rId9"/>
          <a:stretch>
            <a:fillRect/>
          </a:stretch>
        </p:blipFill>
        <p:spPr>
          <a:xfrm>
            <a:off x="3624526" y="1753880"/>
            <a:ext cx="1749006" cy="1969955"/>
          </a:xfrm>
          <a:prstGeom prst="rect">
            <a:avLst/>
          </a:prstGeom>
        </p:spPr>
      </p:pic>
      <p:pic>
        <p:nvPicPr>
          <p:cNvPr id="15" name="Picture 14">
            <a:extLst>
              <a:ext uri="{FF2B5EF4-FFF2-40B4-BE49-F238E27FC236}">
                <a16:creationId xmlns:a16="http://schemas.microsoft.com/office/drawing/2014/main" id="{05C38CBE-883E-4B15-C325-16B38AD65A3A}"/>
              </a:ext>
            </a:extLst>
          </p:cNvPr>
          <p:cNvPicPr>
            <a:picLocks noChangeAspect="1"/>
          </p:cNvPicPr>
          <p:nvPr/>
        </p:nvPicPr>
        <p:blipFill>
          <a:blip r:embed="rId10"/>
          <a:stretch>
            <a:fillRect/>
          </a:stretch>
        </p:blipFill>
        <p:spPr>
          <a:xfrm>
            <a:off x="710589" y="4466588"/>
            <a:ext cx="1061674" cy="1252641"/>
          </a:xfrm>
          <a:prstGeom prst="rect">
            <a:avLst/>
          </a:prstGeom>
        </p:spPr>
      </p:pic>
      <p:pic>
        <p:nvPicPr>
          <p:cNvPr id="16" name="Picture 15">
            <a:extLst>
              <a:ext uri="{FF2B5EF4-FFF2-40B4-BE49-F238E27FC236}">
                <a16:creationId xmlns:a16="http://schemas.microsoft.com/office/drawing/2014/main" id="{D415B242-EF69-B685-DA6C-41C56567B732}"/>
              </a:ext>
            </a:extLst>
          </p:cNvPr>
          <p:cNvPicPr>
            <a:picLocks noChangeAspect="1"/>
          </p:cNvPicPr>
          <p:nvPr/>
        </p:nvPicPr>
        <p:blipFill>
          <a:blip r:embed="rId11"/>
          <a:stretch>
            <a:fillRect/>
          </a:stretch>
        </p:blipFill>
        <p:spPr>
          <a:xfrm>
            <a:off x="2212192" y="4310038"/>
            <a:ext cx="800281" cy="1802952"/>
          </a:xfrm>
          <a:prstGeom prst="rect">
            <a:avLst/>
          </a:prstGeom>
        </p:spPr>
      </p:pic>
      <p:pic>
        <p:nvPicPr>
          <p:cNvPr id="17" name="Picture 16">
            <a:extLst>
              <a:ext uri="{FF2B5EF4-FFF2-40B4-BE49-F238E27FC236}">
                <a16:creationId xmlns:a16="http://schemas.microsoft.com/office/drawing/2014/main" id="{D085F298-DD15-4048-0BE1-ECD6860A573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rot="5400000">
            <a:off x="3852279" y="3985355"/>
            <a:ext cx="1390447" cy="2394202"/>
          </a:xfrm>
          <a:prstGeom prst="rect">
            <a:avLst/>
          </a:prstGeom>
        </p:spPr>
      </p:pic>
      <p:sp>
        <p:nvSpPr>
          <p:cNvPr id="18" name="TextBox 17">
            <a:extLst>
              <a:ext uri="{FF2B5EF4-FFF2-40B4-BE49-F238E27FC236}">
                <a16:creationId xmlns:a16="http://schemas.microsoft.com/office/drawing/2014/main" id="{4BD51ED8-6C26-BB30-A6DC-872C61ED9B90}"/>
              </a:ext>
            </a:extLst>
          </p:cNvPr>
          <p:cNvSpPr txBox="1"/>
          <p:nvPr/>
        </p:nvSpPr>
        <p:spPr>
          <a:xfrm>
            <a:off x="528184" y="3624819"/>
            <a:ext cx="1109745" cy="646331"/>
          </a:xfrm>
          <a:prstGeom prst="rect">
            <a:avLst/>
          </a:prstGeom>
          <a:noFill/>
        </p:spPr>
        <p:txBody>
          <a:bodyPr wrap="square" rtlCol="0">
            <a:spAutoFit/>
          </a:bodyPr>
          <a:lstStyle/>
          <a:p>
            <a:pPr algn="ctr"/>
            <a:r>
              <a:rPr lang="fr-FR" dirty="0"/>
              <a:t>Fire detector</a:t>
            </a:r>
            <a:endParaRPr lang="en-GB" dirty="0"/>
          </a:p>
        </p:txBody>
      </p:sp>
      <p:sp>
        <p:nvSpPr>
          <p:cNvPr id="19" name="TextBox 18">
            <a:extLst>
              <a:ext uri="{FF2B5EF4-FFF2-40B4-BE49-F238E27FC236}">
                <a16:creationId xmlns:a16="http://schemas.microsoft.com/office/drawing/2014/main" id="{A4E9DA99-BF8F-09BC-906A-21DBCB165DE7}"/>
              </a:ext>
            </a:extLst>
          </p:cNvPr>
          <p:cNvSpPr txBox="1"/>
          <p:nvPr/>
        </p:nvSpPr>
        <p:spPr>
          <a:xfrm>
            <a:off x="1979982" y="3624820"/>
            <a:ext cx="1344939" cy="646331"/>
          </a:xfrm>
          <a:prstGeom prst="rect">
            <a:avLst/>
          </a:prstGeom>
          <a:noFill/>
        </p:spPr>
        <p:txBody>
          <a:bodyPr wrap="square" rtlCol="0">
            <a:spAutoFit/>
          </a:bodyPr>
          <a:lstStyle/>
          <a:p>
            <a:pPr algn="ctr"/>
            <a:r>
              <a:rPr lang="fr-FR" dirty="0"/>
              <a:t>Evacuation panel</a:t>
            </a:r>
            <a:endParaRPr lang="en-GB" dirty="0"/>
          </a:p>
        </p:txBody>
      </p:sp>
      <p:sp>
        <p:nvSpPr>
          <p:cNvPr id="20" name="TextBox 19">
            <a:extLst>
              <a:ext uri="{FF2B5EF4-FFF2-40B4-BE49-F238E27FC236}">
                <a16:creationId xmlns:a16="http://schemas.microsoft.com/office/drawing/2014/main" id="{66F6CEC6-8267-841D-5683-2483C97F08D9}"/>
              </a:ext>
            </a:extLst>
          </p:cNvPr>
          <p:cNvSpPr txBox="1"/>
          <p:nvPr/>
        </p:nvSpPr>
        <p:spPr>
          <a:xfrm>
            <a:off x="3676787" y="3763318"/>
            <a:ext cx="1749006" cy="369332"/>
          </a:xfrm>
          <a:prstGeom prst="rect">
            <a:avLst/>
          </a:prstGeom>
          <a:noFill/>
        </p:spPr>
        <p:txBody>
          <a:bodyPr wrap="square" rtlCol="0">
            <a:spAutoFit/>
          </a:bodyPr>
          <a:lstStyle/>
          <a:p>
            <a:pPr algn="ctr"/>
            <a:r>
              <a:rPr lang="fr-FR" dirty="0"/>
              <a:t>Anti Panic light</a:t>
            </a:r>
            <a:endParaRPr lang="en-GB" dirty="0"/>
          </a:p>
        </p:txBody>
      </p:sp>
      <p:sp>
        <p:nvSpPr>
          <p:cNvPr id="21" name="TextBox 20">
            <a:extLst>
              <a:ext uri="{FF2B5EF4-FFF2-40B4-BE49-F238E27FC236}">
                <a16:creationId xmlns:a16="http://schemas.microsoft.com/office/drawing/2014/main" id="{FBE8DAEB-B0FF-023E-CFC8-10F80A714251}"/>
              </a:ext>
            </a:extLst>
          </p:cNvPr>
          <p:cNvSpPr txBox="1"/>
          <p:nvPr/>
        </p:nvSpPr>
        <p:spPr>
          <a:xfrm>
            <a:off x="681204" y="6121568"/>
            <a:ext cx="1109745" cy="369332"/>
          </a:xfrm>
          <a:prstGeom prst="rect">
            <a:avLst/>
          </a:prstGeom>
          <a:noFill/>
        </p:spPr>
        <p:txBody>
          <a:bodyPr wrap="square" rtlCol="0">
            <a:spAutoFit/>
          </a:bodyPr>
          <a:lstStyle/>
          <a:p>
            <a:pPr algn="ctr"/>
            <a:r>
              <a:rPr lang="fr-FR" dirty="0"/>
              <a:t>WIFI</a:t>
            </a:r>
            <a:endParaRPr lang="en-GB" dirty="0"/>
          </a:p>
        </p:txBody>
      </p:sp>
      <p:sp>
        <p:nvSpPr>
          <p:cNvPr id="22" name="TextBox 21">
            <a:extLst>
              <a:ext uri="{FF2B5EF4-FFF2-40B4-BE49-F238E27FC236}">
                <a16:creationId xmlns:a16="http://schemas.microsoft.com/office/drawing/2014/main" id="{E3F3DF1B-3FF0-AA35-D24C-5658541EF181}"/>
              </a:ext>
            </a:extLst>
          </p:cNvPr>
          <p:cNvSpPr txBox="1"/>
          <p:nvPr/>
        </p:nvSpPr>
        <p:spPr>
          <a:xfrm>
            <a:off x="1866687" y="5983069"/>
            <a:ext cx="1491289" cy="646331"/>
          </a:xfrm>
          <a:prstGeom prst="rect">
            <a:avLst/>
          </a:prstGeom>
          <a:noFill/>
        </p:spPr>
        <p:txBody>
          <a:bodyPr wrap="square" rtlCol="0">
            <a:spAutoFit/>
          </a:bodyPr>
          <a:lstStyle/>
          <a:p>
            <a:pPr algn="ctr"/>
            <a:r>
              <a:rPr lang="fr-FR" dirty="0"/>
              <a:t>Fire </a:t>
            </a:r>
            <a:r>
              <a:rPr lang="fr-FR" dirty="0" err="1"/>
              <a:t>extinguisher</a:t>
            </a:r>
            <a:endParaRPr lang="en-GB" dirty="0"/>
          </a:p>
        </p:txBody>
      </p:sp>
      <p:sp>
        <p:nvSpPr>
          <p:cNvPr id="23" name="TextBox 22">
            <a:extLst>
              <a:ext uri="{FF2B5EF4-FFF2-40B4-BE49-F238E27FC236}">
                <a16:creationId xmlns:a16="http://schemas.microsoft.com/office/drawing/2014/main" id="{EACF5FEA-0078-5A19-C7F5-C5E2B9C8C177}"/>
              </a:ext>
            </a:extLst>
          </p:cNvPr>
          <p:cNvSpPr txBox="1"/>
          <p:nvPr/>
        </p:nvSpPr>
        <p:spPr>
          <a:xfrm>
            <a:off x="3587246" y="6121568"/>
            <a:ext cx="1795033" cy="369332"/>
          </a:xfrm>
          <a:prstGeom prst="rect">
            <a:avLst/>
          </a:prstGeom>
          <a:noFill/>
        </p:spPr>
        <p:txBody>
          <a:bodyPr wrap="square" rtlCol="0">
            <a:spAutoFit/>
          </a:bodyPr>
          <a:lstStyle/>
          <a:p>
            <a:pPr algn="ctr"/>
            <a:r>
              <a:rPr lang="fr-FR" dirty="0" err="1"/>
              <a:t>Electrical</a:t>
            </a:r>
            <a:r>
              <a:rPr lang="fr-FR" dirty="0"/>
              <a:t> boxes</a:t>
            </a:r>
            <a:endParaRPr lang="en-GB" dirty="0"/>
          </a:p>
        </p:txBody>
      </p:sp>
      <p:pic>
        <p:nvPicPr>
          <p:cNvPr id="24" name="Picture 23">
            <a:extLst>
              <a:ext uri="{FF2B5EF4-FFF2-40B4-BE49-F238E27FC236}">
                <a16:creationId xmlns:a16="http://schemas.microsoft.com/office/drawing/2014/main" id="{0590B3AC-CE4D-6C91-A275-942C3E2FD289}"/>
              </a:ext>
            </a:extLst>
          </p:cNvPr>
          <p:cNvPicPr>
            <a:picLocks noChangeAspect="1"/>
          </p:cNvPicPr>
          <p:nvPr/>
        </p:nvPicPr>
        <p:blipFill>
          <a:blip r:embed="rId13"/>
          <a:stretch>
            <a:fillRect/>
          </a:stretch>
        </p:blipFill>
        <p:spPr>
          <a:xfrm>
            <a:off x="6676982" y="1477839"/>
            <a:ext cx="3962400" cy="4860722"/>
          </a:xfrm>
          <a:prstGeom prst="rect">
            <a:avLst/>
          </a:prstGeom>
        </p:spPr>
      </p:pic>
      <p:sp>
        <p:nvSpPr>
          <p:cNvPr id="10" name="Rectangle 9">
            <a:extLst>
              <a:ext uri="{FF2B5EF4-FFF2-40B4-BE49-F238E27FC236}">
                <a16:creationId xmlns:a16="http://schemas.microsoft.com/office/drawing/2014/main" id="{7A4E08C4-4946-E5CC-361A-148D2A4BF52A}"/>
              </a:ext>
            </a:extLst>
          </p:cNvPr>
          <p:cNvSpPr/>
          <p:nvPr/>
        </p:nvSpPr>
        <p:spPr>
          <a:xfrm>
            <a:off x="2406411" y="838200"/>
            <a:ext cx="6961024" cy="5668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object 5">
            <a:extLst>
              <a:ext uri="{FF2B5EF4-FFF2-40B4-BE49-F238E27FC236}">
                <a16:creationId xmlns:a16="http://schemas.microsoft.com/office/drawing/2014/main" id="{2A6655D3-8A38-DA66-3732-E30FB0C30BBA}"/>
              </a:ext>
            </a:extLst>
          </p:cNvPr>
          <p:cNvPicPr/>
          <p:nvPr/>
        </p:nvPicPr>
        <p:blipFill>
          <a:blip r:embed="rId14" cstate="print"/>
          <a:stretch>
            <a:fillRect/>
          </a:stretch>
        </p:blipFill>
        <p:spPr>
          <a:xfrm>
            <a:off x="9804631" y="1066800"/>
            <a:ext cx="1694731" cy="264813"/>
          </a:xfrm>
          <a:prstGeom prst="rect">
            <a:avLst/>
          </a:prstGeom>
        </p:spPr>
      </p:pic>
    </p:spTree>
    <p:extLst>
      <p:ext uri="{BB962C8B-B14F-4D97-AF65-F5344CB8AC3E}">
        <p14:creationId xmlns:p14="http://schemas.microsoft.com/office/powerpoint/2010/main" val="7135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7" fill="hold"/>
                                        <p:tgtEl>
                                          <p:spTgt spid="7"/>
                                        </p:tgtEl>
                                      </p:cBhvr>
                                    </p:cmd>
                                  </p:childTnLst>
                                </p:cTn>
                              </p:par>
                              <p:par>
                                <p:cTn id="7" presetID="3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p:cTn id="9" dur="2000" fill="hold"/>
                                        <p:tgtEl>
                                          <p:spTgt spid="12"/>
                                        </p:tgtEl>
                                        <p:attrNameLst>
                                          <p:attrName>ppt_w</p:attrName>
                                        </p:attrNameLst>
                                      </p:cBhvr>
                                      <p:tavLst>
                                        <p:tav tm="0">
                                          <p:val>
                                            <p:fltVal val="0"/>
                                          </p:val>
                                        </p:tav>
                                        <p:tav tm="100000">
                                          <p:val>
                                            <p:strVal val="#ppt_w"/>
                                          </p:val>
                                        </p:tav>
                                      </p:tavLst>
                                    </p:anim>
                                    <p:anim calcmode="lin" valueType="num">
                                      <p:cBhvr>
                                        <p:cTn id="10" dur="2000" fill="hold"/>
                                        <p:tgtEl>
                                          <p:spTgt spid="12"/>
                                        </p:tgtEl>
                                        <p:attrNameLst>
                                          <p:attrName>ppt_h</p:attrName>
                                        </p:attrNameLst>
                                      </p:cBhvr>
                                      <p:tavLst>
                                        <p:tav tm="0">
                                          <p:val>
                                            <p:fltVal val="0"/>
                                          </p:val>
                                        </p:tav>
                                        <p:tav tm="100000">
                                          <p:val>
                                            <p:strVal val="#ppt_h"/>
                                          </p:val>
                                        </p:tav>
                                      </p:tavLst>
                                    </p:anim>
                                    <p:anim calcmode="lin" valueType="num">
                                      <p:cBhvr>
                                        <p:cTn id="11" dur="2000" fill="hold"/>
                                        <p:tgtEl>
                                          <p:spTgt spid="12"/>
                                        </p:tgtEl>
                                        <p:attrNameLst>
                                          <p:attrName>style.rotation</p:attrName>
                                        </p:attrNameLst>
                                      </p:cBhvr>
                                      <p:tavLst>
                                        <p:tav tm="0">
                                          <p:val>
                                            <p:fltVal val="90"/>
                                          </p:val>
                                        </p:tav>
                                        <p:tav tm="100000">
                                          <p:val>
                                            <p:fltVal val="0"/>
                                          </p:val>
                                        </p:tav>
                                      </p:tavLst>
                                    </p:anim>
                                    <p:animEffect transition="in" filter="fade">
                                      <p:cBhvr>
                                        <p:cTn id="12" dur="2000"/>
                                        <p:tgtEl>
                                          <p:spTgt spid="12"/>
                                        </p:tgtEl>
                                      </p:cBhvr>
                                    </p:animEffect>
                                  </p:childTnLst>
                                </p:cTn>
                              </p:par>
                              <p:par>
                                <p:cTn id="13" presetID="3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2000" fill="hold"/>
                                        <p:tgtEl>
                                          <p:spTgt spid="18"/>
                                        </p:tgtEl>
                                        <p:attrNameLst>
                                          <p:attrName>ppt_w</p:attrName>
                                        </p:attrNameLst>
                                      </p:cBhvr>
                                      <p:tavLst>
                                        <p:tav tm="0">
                                          <p:val>
                                            <p:fltVal val="0"/>
                                          </p:val>
                                        </p:tav>
                                        <p:tav tm="100000">
                                          <p:val>
                                            <p:strVal val="#ppt_w"/>
                                          </p:val>
                                        </p:tav>
                                      </p:tavLst>
                                    </p:anim>
                                    <p:anim calcmode="lin" valueType="num">
                                      <p:cBhvr>
                                        <p:cTn id="16" dur="2000" fill="hold"/>
                                        <p:tgtEl>
                                          <p:spTgt spid="18"/>
                                        </p:tgtEl>
                                        <p:attrNameLst>
                                          <p:attrName>ppt_h</p:attrName>
                                        </p:attrNameLst>
                                      </p:cBhvr>
                                      <p:tavLst>
                                        <p:tav tm="0">
                                          <p:val>
                                            <p:fltVal val="0"/>
                                          </p:val>
                                        </p:tav>
                                        <p:tav tm="100000">
                                          <p:val>
                                            <p:strVal val="#ppt_h"/>
                                          </p:val>
                                        </p:tav>
                                      </p:tavLst>
                                    </p:anim>
                                    <p:anim calcmode="lin" valueType="num">
                                      <p:cBhvr>
                                        <p:cTn id="17" dur="2000" fill="hold"/>
                                        <p:tgtEl>
                                          <p:spTgt spid="18"/>
                                        </p:tgtEl>
                                        <p:attrNameLst>
                                          <p:attrName>style.rotation</p:attrName>
                                        </p:attrNameLst>
                                      </p:cBhvr>
                                      <p:tavLst>
                                        <p:tav tm="0">
                                          <p:val>
                                            <p:fltVal val="90"/>
                                          </p:val>
                                        </p:tav>
                                        <p:tav tm="100000">
                                          <p:val>
                                            <p:fltVal val="0"/>
                                          </p:val>
                                        </p:tav>
                                      </p:tavLst>
                                    </p:anim>
                                    <p:animEffect transition="in" filter="fade">
                                      <p:cBhvr>
                                        <p:cTn id="18" dur="2000"/>
                                        <p:tgtEl>
                                          <p:spTgt spid="18"/>
                                        </p:tgtEl>
                                      </p:cBhvr>
                                    </p:animEffect>
                                  </p:childTnLst>
                                </p:cTn>
                              </p:par>
                              <p:par>
                                <p:cTn id="19" presetID="31" presetClass="entr" presetSubtype="0" fill="hold" nodeType="withEffect">
                                  <p:stCondLst>
                                    <p:cond delay="2000"/>
                                  </p:stCondLst>
                                  <p:childTnLst>
                                    <p:set>
                                      <p:cBhvr>
                                        <p:cTn id="20" dur="1" fill="hold">
                                          <p:stCondLst>
                                            <p:cond delay="0"/>
                                          </p:stCondLst>
                                        </p:cTn>
                                        <p:tgtEl>
                                          <p:spTgt spid="13"/>
                                        </p:tgtEl>
                                        <p:attrNameLst>
                                          <p:attrName>style.visibility</p:attrName>
                                        </p:attrNameLst>
                                      </p:cBhvr>
                                      <p:to>
                                        <p:strVal val="visible"/>
                                      </p:to>
                                    </p:set>
                                    <p:anim calcmode="lin" valueType="num">
                                      <p:cBhvr>
                                        <p:cTn id="21" dur="2000" fill="hold"/>
                                        <p:tgtEl>
                                          <p:spTgt spid="13"/>
                                        </p:tgtEl>
                                        <p:attrNameLst>
                                          <p:attrName>ppt_w</p:attrName>
                                        </p:attrNameLst>
                                      </p:cBhvr>
                                      <p:tavLst>
                                        <p:tav tm="0">
                                          <p:val>
                                            <p:fltVal val="0"/>
                                          </p:val>
                                        </p:tav>
                                        <p:tav tm="100000">
                                          <p:val>
                                            <p:strVal val="#ppt_w"/>
                                          </p:val>
                                        </p:tav>
                                      </p:tavLst>
                                    </p:anim>
                                    <p:anim calcmode="lin" valueType="num">
                                      <p:cBhvr>
                                        <p:cTn id="22" dur="2000" fill="hold"/>
                                        <p:tgtEl>
                                          <p:spTgt spid="13"/>
                                        </p:tgtEl>
                                        <p:attrNameLst>
                                          <p:attrName>ppt_h</p:attrName>
                                        </p:attrNameLst>
                                      </p:cBhvr>
                                      <p:tavLst>
                                        <p:tav tm="0">
                                          <p:val>
                                            <p:fltVal val="0"/>
                                          </p:val>
                                        </p:tav>
                                        <p:tav tm="100000">
                                          <p:val>
                                            <p:strVal val="#ppt_h"/>
                                          </p:val>
                                        </p:tav>
                                      </p:tavLst>
                                    </p:anim>
                                    <p:anim calcmode="lin" valueType="num">
                                      <p:cBhvr>
                                        <p:cTn id="23" dur="2000" fill="hold"/>
                                        <p:tgtEl>
                                          <p:spTgt spid="13"/>
                                        </p:tgtEl>
                                        <p:attrNameLst>
                                          <p:attrName>style.rotation</p:attrName>
                                        </p:attrNameLst>
                                      </p:cBhvr>
                                      <p:tavLst>
                                        <p:tav tm="0">
                                          <p:val>
                                            <p:fltVal val="90"/>
                                          </p:val>
                                        </p:tav>
                                        <p:tav tm="100000">
                                          <p:val>
                                            <p:fltVal val="0"/>
                                          </p:val>
                                        </p:tav>
                                      </p:tavLst>
                                    </p:anim>
                                    <p:animEffect transition="in" filter="fade">
                                      <p:cBhvr>
                                        <p:cTn id="24" dur="2000"/>
                                        <p:tgtEl>
                                          <p:spTgt spid="13"/>
                                        </p:tgtEl>
                                      </p:cBhvr>
                                    </p:animEffect>
                                  </p:childTnLst>
                                </p:cTn>
                              </p:par>
                              <p:par>
                                <p:cTn id="25" presetID="31"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 calcmode="lin" valueType="num">
                                      <p:cBhvr>
                                        <p:cTn id="27" dur="2000" fill="hold"/>
                                        <p:tgtEl>
                                          <p:spTgt spid="19"/>
                                        </p:tgtEl>
                                        <p:attrNameLst>
                                          <p:attrName>ppt_w</p:attrName>
                                        </p:attrNameLst>
                                      </p:cBhvr>
                                      <p:tavLst>
                                        <p:tav tm="0">
                                          <p:val>
                                            <p:fltVal val="0"/>
                                          </p:val>
                                        </p:tav>
                                        <p:tav tm="100000">
                                          <p:val>
                                            <p:strVal val="#ppt_w"/>
                                          </p:val>
                                        </p:tav>
                                      </p:tavLst>
                                    </p:anim>
                                    <p:anim calcmode="lin" valueType="num">
                                      <p:cBhvr>
                                        <p:cTn id="28" dur="2000" fill="hold"/>
                                        <p:tgtEl>
                                          <p:spTgt spid="19"/>
                                        </p:tgtEl>
                                        <p:attrNameLst>
                                          <p:attrName>ppt_h</p:attrName>
                                        </p:attrNameLst>
                                      </p:cBhvr>
                                      <p:tavLst>
                                        <p:tav tm="0">
                                          <p:val>
                                            <p:fltVal val="0"/>
                                          </p:val>
                                        </p:tav>
                                        <p:tav tm="100000">
                                          <p:val>
                                            <p:strVal val="#ppt_h"/>
                                          </p:val>
                                        </p:tav>
                                      </p:tavLst>
                                    </p:anim>
                                    <p:anim calcmode="lin" valueType="num">
                                      <p:cBhvr>
                                        <p:cTn id="29" dur="2000" fill="hold"/>
                                        <p:tgtEl>
                                          <p:spTgt spid="19"/>
                                        </p:tgtEl>
                                        <p:attrNameLst>
                                          <p:attrName>style.rotation</p:attrName>
                                        </p:attrNameLst>
                                      </p:cBhvr>
                                      <p:tavLst>
                                        <p:tav tm="0">
                                          <p:val>
                                            <p:fltVal val="90"/>
                                          </p:val>
                                        </p:tav>
                                        <p:tav tm="100000">
                                          <p:val>
                                            <p:fltVal val="0"/>
                                          </p:val>
                                        </p:tav>
                                      </p:tavLst>
                                    </p:anim>
                                    <p:animEffect transition="in" filter="fade">
                                      <p:cBhvr>
                                        <p:cTn id="30" dur="2000"/>
                                        <p:tgtEl>
                                          <p:spTgt spid="19"/>
                                        </p:tgtEl>
                                      </p:cBhvr>
                                    </p:animEffect>
                                  </p:childTnLst>
                                </p:cTn>
                              </p:par>
                              <p:par>
                                <p:cTn id="31" presetID="31" presetClass="entr" presetSubtype="0" fill="hold" nodeType="withEffect">
                                  <p:stCondLst>
                                    <p:cond delay="4000"/>
                                  </p:stCondLst>
                                  <p:childTnLst>
                                    <p:set>
                                      <p:cBhvr>
                                        <p:cTn id="32" dur="1" fill="hold">
                                          <p:stCondLst>
                                            <p:cond delay="0"/>
                                          </p:stCondLst>
                                        </p:cTn>
                                        <p:tgtEl>
                                          <p:spTgt spid="14"/>
                                        </p:tgtEl>
                                        <p:attrNameLst>
                                          <p:attrName>style.visibility</p:attrName>
                                        </p:attrNameLst>
                                      </p:cBhvr>
                                      <p:to>
                                        <p:strVal val="visible"/>
                                      </p:to>
                                    </p:set>
                                    <p:anim calcmode="lin" valueType="num">
                                      <p:cBhvr>
                                        <p:cTn id="33" dur="2000" fill="hold"/>
                                        <p:tgtEl>
                                          <p:spTgt spid="14"/>
                                        </p:tgtEl>
                                        <p:attrNameLst>
                                          <p:attrName>ppt_w</p:attrName>
                                        </p:attrNameLst>
                                      </p:cBhvr>
                                      <p:tavLst>
                                        <p:tav tm="0">
                                          <p:val>
                                            <p:fltVal val="0"/>
                                          </p:val>
                                        </p:tav>
                                        <p:tav tm="100000">
                                          <p:val>
                                            <p:strVal val="#ppt_w"/>
                                          </p:val>
                                        </p:tav>
                                      </p:tavLst>
                                    </p:anim>
                                    <p:anim calcmode="lin" valueType="num">
                                      <p:cBhvr>
                                        <p:cTn id="34" dur="2000" fill="hold"/>
                                        <p:tgtEl>
                                          <p:spTgt spid="14"/>
                                        </p:tgtEl>
                                        <p:attrNameLst>
                                          <p:attrName>ppt_h</p:attrName>
                                        </p:attrNameLst>
                                      </p:cBhvr>
                                      <p:tavLst>
                                        <p:tav tm="0">
                                          <p:val>
                                            <p:fltVal val="0"/>
                                          </p:val>
                                        </p:tav>
                                        <p:tav tm="100000">
                                          <p:val>
                                            <p:strVal val="#ppt_h"/>
                                          </p:val>
                                        </p:tav>
                                      </p:tavLst>
                                    </p:anim>
                                    <p:anim calcmode="lin" valueType="num">
                                      <p:cBhvr>
                                        <p:cTn id="35" dur="2000" fill="hold"/>
                                        <p:tgtEl>
                                          <p:spTgt spid="14"/>
                                        </p:tgtEl>
                                        <p:attrNameLst>
                                          <p:attrName>style.rotation</p:attrName>
                                        </p:attrNameLst>
                                      </p:cBhvr>
                                      <p:tavLst>
                                        <p:tav tm="0">
                                          <p:val>
                                            <p:fltVal val="90"/>
                                          </p:val>
                                        </p:tav>
                                        <p:tav tm="100000">
                                          <p:val>
                                            <p:fltVal val="0"/>
                                          </p:val>
                                        </p:tav>
                                      </p:tavLst>
                                    </p:anim>
                                    <p:animEffect transition="in" filter="fade">
                                      <p:cBhvr>
                                        <p:cTn id="36" dur="2000"/>
                                        <p:tgtEl>
                                          <p:spTgt spid="14"/>
                                        </p:tgtEl>
                                      </p:cBhvr>
                                    </p:animEffect>
                                  </p:childTnLst>
                                </p:cTn>
                              </p:par>
                              <p:par>
                                <p:cTn id="37" presetID="31" presetClass="entr" presetSubtype="0" fill="hold" grpId="0" nodeType="withEffect">
                                  <p:stCondLst>
                                    <p:cond delay="4000"/>
                                  </p:stCondLst>
                                  <p:childTnLst>
                                    <p:set>
                                      <p:cBhvr>
                                        <p:cTn id="38" dur="1" fill="hold">
                                          <p:stCondLst>
                                            <p:cond delay="0"/>
                                          </p:stCondLst>
                                        </p:cTn>
                                        <p:tgtEl>
                                          <p:spTgt spid="20"/>
                                        </p:tgtEl>
                                        <p:attrNameLst>
                                          <p:attrName>style.visibility</p:attrName>
                                        </p:attrNameLst>
                                      </p:cBhvr>
                                      <p:to>
                                        <p:strVal val="visible"/>
                                      </p:to>
                                    </p:set>
                                    <p:anim calcmode="lin" valueType="num">
                                      <p:cBhvr>
                                        <p:cTn id="39" dur="2000" fill="hold"/>
                                        <p:tgtEl>
                                          <p:spTgt spid="20"/>
                                        </p:tgtEl>
                                        <p:attrNameLst>
                                          <p:attrName>ppt_w</p:attrName>
                                        </p:attrNameLst>
                                      </p:cBhvr>
                                      <p:tavLst>
                                        <p:tav tm="0">
                                          <p:val>
                                            <p:fltVal val="0"/>
                                          </p:val>
                                        </p:tav>
                                        <p:tav tm="100000">
                                          <p:val>
                                            <p:strVal val="#ppt_w"/>
                                          </p:val>
                                        </p:tav>
                                      </p:tavLst>
                                    </p:anim>
                                    <p:anim calcmode="lin" valueType="num">
                                      <p:cBhvr>
                                        <p:cTn id="40" dur="2000" fill="hold"/>
                                        <p:tgtEl>
                                          <p:spTgt spid="20"/>
                                        </p:tgtEl>
                                        <p:attrNameLst>
                                          <p:attrName>ppt_h</p:attrName>
                                        </p:attrNameLst>
                                      </p:cBhvr>
                                      <p:tavLst>
                                        <p:tav tm="0">
                                          <p:val>
                                            <p:fltVal val="0"/>
                                          </p:val>
                                        </p:tav>
                                        <p:tav tm="100000">
                                          <p:val>
                                            <p:strVal val="#ppt_h"/>
                                          </p:val>
                                        </p:tav>
                                      </p:tavLst>
                                    </p:anim>
                                    <p:anim calcmode="lin" valueType="num">
                                      <p:cBhvr>
                                        <p:cTn id="41" dur="2000" fill="hold"/>
                                        <p:tgtEl>
                                          <p:spTgt spid="20"/>
                                        </p:tgtEl>
                                        <p:attrNameLst>
                                          <p:attrName>style.rotation</p:attrName>
                                        </p:attrNameLst>
                                      </p:cBhvr>
                                      <p:tavLst>
                                        <p:tav tm="0">
                                          <p:val>
                                            <p:fltVal val="90"/>
                                          </p:val>
                                        </p:tav>
                                        <p:tav tm="100000">
                                          <p:val>
                                            <p:fltVal val="0"/>
                                          </p:val>
                                        </p:tav>
                                      </p:tavLst>
                                    </p:anim>
                                    <p:animEffect transition="in" filter="fade">
                                      <p:cBhvr>
                                        <p:cTn id="42" dur="2000"/>
                                        <p:tgtEl>
                                          <p:spTgt spid="20"/>
                                        </p:tgtEl>
                                      </p:cBhvr>
                                    </p:animEffect>
                                  </p:childTnLst>
                                </p:cTn>
                              </p:par>
                              <p:par>
                                <p:cTn id="43" presetID="31" presetClass="entr" presetSubtype="0" fill="hold" nodeType="withEffect">
                                  <p:stCondLst>
                                    <p:cond delay="6000"/>
                                  </p:stCondLst>
                                  <p:childTnLst>
                                    <p:set>
                                      <p:cBhvr>
                                        <p:cTn id="44" dur="1" fill="hold">
                                          <p:stCondLst>
                                            <p:cond delay="0"/>
                                          </p:stCondLst>
                                        </p:cTn>
                                        <p:tgtEl>
                                          <p:spTgt spid="15"/>
                                        </p:tgtEl>
                                        <p:attrNameLst>
                                          <p:attrName>style.visibility</p:attrName>
                                        </p:attrNameLst>
                                      </p:cBhvr>
                                      <p:to>
                                        <p:strVal val="visible"/>
                                      </p:to>
                                    </p:set>
                                    <p:anim calcmode="lin" valueType="num">
                                      <p:cBhvr>
                                        <p:cTn id="45" dur="2000" fill="hold"/>
                                        <p:tgtEl>
                                          <p:spTgt spid="15"/>
                                        </p:tgtEl>
                                        <p:attrNameLst>
                                          <p:attrName>ppt_w</p:attrName>
                                        </p:attrNameLst>
                                      </p:cBhvr>
                                      <p:tavLst>
                                        <p:tav tm="0">
                                          <p:val>
                                            <p:fltVal val="0"/>
                                          </p:val>
                                        </p:tav>
                                        <p:tav tm="100000">
                                          <p:val>
                                            <p:strVal val="#ppt_w"/>
                                          </p:val>
                                        </p:tav>
                                      </p:tavLst>
                                    </p:anim>
                                    <p:anim calcmode="lin" valueType="num">
                                      <p:cBhvr>
                                        <p:cTn id="46" dur="2000" fill="hold"/>
                                        <p:tgtEl>
                                          <p:spTgt spid="15"/>
                                        </p:tgtEl>
                                        <p:attrNameLst>
                                          <p:attrName>ppt_h</p:attrName>
                                        </p:attrNameLst>
                                      </p:cBhvr>
                                      <p:tavLst>
                                        <p:tav tm="0">
                                          <p:val>
                                            <p:fltVal val="0"/>
                                          </p:val>
                                        </p:tav>
                                        <p:tav tm="100000">
                                          <p:val>
                                            <p:strVal val="#ppt_h"/>
                                          </p:val>
                                        </p:tav>
                                      </p:tavLst>
                                    </p:anim>
                                    <p:anim calcmode="lin" valueType="num">
                                      <p:cBhvr>
                                        <p:cTn id="47" dur="2000" fill="hold"/>
                                        <p:tgtEl>
                                          <p:spTgt spid="15"/>
                                        </p:tgtEl>
                                        <p:attrNameLst>
                                          <p:attrName>style.rotation</p:attrName>
                                        </p:attrNameLst>
                                      </p:cBhvr>
                                      <p:tavLst>
                                        <p:tav tm="0">
                                          <p:val>
                                            <p:fltVal val="90"/>
                                          </p:val>
                                        </p:tav>
                                        <p:tav tm="100000">
                                          <p:val>
                                            <p:fltVal val="0"/>
                                          </p:val>
                                        </p:tav>
                                      </p:tavLst>
                                    </p:anim>
                                    <p:animEffect transition="in" filter="fade">
                                      <p:cBhvr>
                                        <p:cTn id="48" dur="2000"/>
                                        <p:tgtEl>
                                          <p:spTgt spid="15"/>
                                        </p:tgtEl>
                                      </p:cBhvr>
                                    </p:animEffect>
                                  </p:childTnLst>
                                </p:cTn>
                              </p:par>
                              <p:par>
                                <p:cTn id="49" presetID="31" presetClass="entr" presetSubtype="0" fill="hold" grpId="0" nodeType="withEffect">
                                  <p:stCondLst>
                                    <p:cond delay="6000"/>
                                  </p:stCondLst>
                                  <p:childTnLst>
                                    <p:set>
                                      <p:cBhvr>
                                        <p:cTn id="50" dur="1" fill="hold">
                                          <p:stCondLst>
                                            <p:cond delay="0"/>
                                          </p:stCondLst>
                                        </p:cTn>
                                        <p:tgtEl>
                                          <p:spTgt spid="21"/>
                                        </p:tgtEl>
                                        <p:attrNameLst>
                                          <p:attrName>style.visibility</p:attrName>
                                        </p:attrNameLst>
                                      </p:cBhvr>
                                      <p:to>
                                        <p:strVal val="visible"/>
                                      </p:to>
                                    </p:set>
                                    <p:anim calcmode="lin" valueType="num">
                                      <p:cBhvr>
                                        <p:cTn id="51" dur="2000" fill="hold"/>
                                        <p:tgtEl>
                                          <p:spTgt spid="21"/>
                                        </p:tgtEl>
                                        <p:attrNameLst>
                                          <p:attrName>ppt_w</p:attrName>
                                        </p:attrNameLst>
                                      </p:cBhvr>
                                      <p:tavLst>
                                        <p:tav tm="0">
                                          <p:val>
                                            <p:fltVal val="0"/>
                                          </p:val>
                                        </p:tav>
                                        <p:tav tm="100000">
                                          <p:val>
                                            <p:strVal val="#ppt_w"/>
                                          </p:val>
                                        </p:tav>
                                      </p:tavLst>
                                    </p:anim>
                                    <p:anim calcmode="lin" valueType="num">
                                      <p:cBhvr>
                                        <p:cTn id="52" dur="2000" fill="hold"/>
                                        <p:tgtEl>
                                          <p:spTgt spid="21"/>
                                        </p:tgtEl>
                                        <p:attrNameLst>
                                          <p:attrName>ppt_h</p:attrName>
                                        </p:attrNameLst>
                                      </p:cBhvr>
                                      <p:tavLst>
                                        <p:tav tm="0">
                                          <p:val>
                                            <p:fltVal val="0"/>
                                          </p:val>
                                        </p:tav>
                                        <p:tav tm="100000">
                                          <p:val>
                                            <p:strVal val="#ppt_h"/>
                                          </p:val>
                                        </p:tav>
                                      </p:tavLst>
                                    </p:anim>
                                    <p:anim calcmode="lin" valueType="num">
                                      <p:cBhvr>
                                        <p:cTn id="53" dur="2000" fill="hold"/>
                                        <p:tgtEl>
                                          <p:spTgt spid="21"/>
                                        </p:tgtEl>
                                        <p:attrNameLst>
                                          <p:attrName>style.rotation</p:attrName>
                                        </p:attrNameLst>
                                      </p:cBhvr>
                                      <p:tavLst>
                                        <p:tav tm="0">
                                          <p:val>
                                            <p:fltVal val="90"/>
                                          </p:val>
                                        </p:tav>
                                        <p:tav tm="100000">
                                          <p:val>
                                            <p:fltVal val="0"/>
                                          </p:val>
                                        </p:tav>
                                      </p:tavLst>
                                    </p:anim>
                                    <p:animEffect transition="in" filter="fade">
                                      <p:cBhvr>
                                        <p:cTn id="54" dur="2000"/>
                                        <p:tgtEl>
                                          <p:spTgt spid="21"/>
                                        </p:tgtEl>
                                      </p:cBhvr>
                                    </p:animEffect>
                                  </p:childTnLst>
                                </p:cTn>
                              </p:par>
                              <p:par>
                                <p:cTn id="55" presetID="31" presetClass="entr" presetSubtype="0" fill="hold" nodeType="withEffect">
                                  <p:stCondLst>
                                    <p:cond delay="8000"/>
                                  </p:stCondLst>
                                  <p:childTnLst>
                                    <p:set>
                                      <p:cBhvr>
                                        <p:cTn id="56" dur="1" fill="hold">
                                          <p:stCondLst>
                                            <p:cond delay="0"/>
                                          </p:stCondLst>
                                        </p:cTn>
                                        <p:tgtEl>
                                          <p:spTgt spid="16"/>
                                        </p:tgtEl>
                                        <p:attrNameLst>
                                          <p:attrName>style.visibility</p:attrName>
                                        </p:attrNameLst>
                                      </p:cBhvr>
                                      <p:to>
                                        <p:strVal val="visible"/>
                                      </p:to>
                                    </p:set>
                                    <p:anim calcmode="lin" valueType="num">
                                      <p:cBhvr>
                                        <p:cTn id="57" dur="2000" fill="hold"/>
                                        <p:tgtEl>
                                          <p:spTgt spid="16"/>
                                        </p:tgtEl>
                                        <p:attrNameLst>
                                          <p:attrName>ppt_w</p:attrName>
                                        </p:attrNameLst>
                                      </p:cBhvr>
                                      <p:tavLst>
                                        <p:tav tm="0">
                                          <p:val>
                                            <p:fltVal val="0"/>
                                          </p:val>
                                        </p:tav>
                                        <p:tav tm="100000">
                                          <p:val>
                                            <p:strVal val="#ppt_w"/>
                                          </p:val>
                                        </p:tav>
                                      </p:tavLst>
                                    </p:anim>
                                    <p:anim calcmode="lin" valueType="num">
                                      <p:cBhvr>
                                        <p:cTn id="58" dur="2000" fill="hold"/>
                                        <p:tgtEl>
                                          <p:spTgt spid="16"/>
                                        </p:tgtEl>
                                        <p:attrNameLst>
                                          <p:attrName>ppt_h</p:attrName>
                                        </p:attrNameLst>
                                      </p:cBhvr>
                                      <p:tavLst>
                                        <p:tav tm="0">
                                          <p:val>
                                            <p:fltVal val="0"/>
                                          </p:val>
                                        </p:tav>
                                        <p:tav tm="100000">
                                          <p:val>
                                            <p:strVal val="#ppt_h"/>
                                          </p:val>
                                        </p:tav>
                                      </p:tavLst>
                                    </p:anim>
                                    <p:anim calcmode="lin" valueType="num">
                                      <p:cBhvr>
                                        <p:cTn id="59" dur="2000" fill="hold"/>
                                        <p:tgtEl>
                                          <p:spTgt spid="16"/>
                                        </p:tgtEl>
                                        <p:attrNameLst>
                                          <p:attrName>style.rotation</p:attrName>
                                        </p:attrNameLst>
                                      </p:cBhvr>
                                      <p:tavLst>
                                        <p:tav tm="0">
                                          <p:val>
                                            <p:fltVal val="90"/>
                                          </p:val>
                                        </p:tav>
                                        <p:tav tm="100000">
                                          <p:val>
                                            <p:fltVal val="0"/>
                                          </p:val>
                                        </p:tav>
                                      </p:tavLst>
                                    </p:anim>
                                    <p:animEffect transition="in" filter="fade">
                                      <p:cBhvr>
                                        <p:cTn id="60" dur="2000"/>
                                        <p:tgtEl>
                                          <p:spTgt spid="16"/>
                                        </p:tgtEl>
                                      </p:cBhvr>
                                    </p:animEffect>
                                  </p:childTnLst>
                                </p:cTn>
                              </p:par>
                              <p:par>
                                <p:cTn id="61" presetID="31" presetClass="entr" presetSubtype="0" fill="hold" grpId="0" nodeType="withEffect">
                                  <p:stCondLst>
                                    <p:cond delay="8000"/>
                                  </p:stCondLst>
                                  <p:childTnLst>
                                    <p:set>
                                      <p:cBhvr>
                                        <p:cTn id="62" dur="1" fill="hold">
                                          <p:stCondLst>
                                            <p:cond delay="0"/>
                                          </p:stCondLst>
                                        </p:cTn>
                                        <p:tgtEl>
                                          <p:spTgt spid="22"/>
                                        </p:tgtEl>
                                        <p:attrNameLst>
                                          <p:attrName>style.visibility</p:attrName>
                                        </p:attrNameLst>
                                      </p:cBhvr>
                                      <p:to>
                                        <p:strVal val="visible"/>
                                      </p:to>
                                    </p:set>
                                    <p:anim calcmode="lin" valueType="num">
                                      <p:cBhvr>
                                        <p:cTn id="63" dur="2000" fill="hold"/>
                                        <p:tgtEl>
                                          <p:spTgt spid="22"/>
                                        </p:tgtEl>
                                        <p:attrNameLst>
                                          <p:attrName>ppt_w</p:attrName>
                                        </p:attrNameLst>
                                      </p:cBhvr>
                                      <p:tavLst>
                                        <p:tav tm="0">
                                          <p:val>
                                            <p:fltVal val="0"/>
                                          </p:val>
                                        </p:tav>
                                        <p:tav tm="100000">
                                          <p:val>
                                            <p:strVal val="#ppt_w"/>
                                          </p:val>
                                        </p:tav>
                                      </p:tavLst>
                                    </p:anim>
                                    <p:anim calcmode="lin" valueType="num">
                                      <p:cBhvr>
                                        <p:cTn id="64" dur="2000" fill="hold"/>
                                        <p:tgtEl>
                                          <p:spTgt spid="22"/>
                                        </p:tgtEl>
                                        <p:attrNameLst>
                                          <p:attrName>ppt_h</p:attrName>
                                        </p:attrNameLst>
                                      </p:cBhvr>
                                      <p:tavLst>
                                        <p:tav tm="0">
                                          <p:val>
                                            <p:fltVal val="0"/>
                                          </p:val>
                                        </p:tav>
                                        <p:tav tm="100000">
                                          <p:val>
                                            <p:strVal val="#ppt_h"/>
                                          </p:val>
                                        </p:tav>
                                      </p:tavLst>
                                    </p:anim>
                                    <p:anim calcmode="lin" valueType="num">
                                      <p:cBhvr>
                                        <p:cTn id="65" dur="2000" fill="hold"/>
                                        <p:tgtEl>
                                          <p:spTgt spid="22"/>
                                        </p:tgtEl>
                                        <p:attrNameLst>
                                          <p:attrName>style.rotation</p:attrName>
                                        </p:attrNameLst>
                                      </p:cBhvr>
                                      <p:tavLst>
                                        <p:tav tm="0">
                                          <p:val>
                                            <p:fltVal val="90"/>
                                          </p:val>
                                        </p:tav>
                                        <p:tav tm="100000">
                                          <p:val>
                                            <p:fltVal val="0"/>
                                          </p:val>
                                        </p:tav>
                                      </p:tavLst>
                                    </p:anim>
                                    <p:animEffect transition="in" filter="fade">
                                      <p:cBhvr>
                                        <p:cTn id="66" dur="2000"/>
                                        <p:tgtEl>
                                          <p:spTgt spid="22"/>
                                        </p:tgtEl>
                                      </p:cBhvr>
                                    </p:animEffect>
                                  </p:childTnLst>
                                </p:cTn>
                              </p:par>
                              <p:par>
                                <p:cTn id="67" presetID="31" presetClass="entr" presetSubtype="0" fill="hold" nodeType="withEffect">
                                  <p:stCondLst>
                                    <p:cond delay="990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000" fill="hold"/>
                                        <p:tgtEl>
                                          <p:spTgt spid="17"/>
                                        </p:tgtEl>
                                        <p:attrNameLst>
                                          <p:attrName>ppt_w</p:attrName>
                                        </p:attrNameLst>
                                      </p:cBhvr>
                                      <p:tavLst>
                                        <p:tav tm="0">
                                          <p:val>
                                            <p:fltVal val="0"/>
                                          </p:val>
                                        </p:tav>
                                        <p:tav tm="100000">
                                          <p:val>
                                            <p:strVal val="#ppt_w"/>
                                          </p:val>
                                        </p:tav>
                                      </p:tavLst>
                                    </p:anim>
                                    <p:anim calcmode="lin" valueType="num">
                                      <p:cBhvr>
                                        <p:cTn id="70" dur="2000" fill="hold"/>
                                        <p:tgtEl>
                                          <p:spTgt spid="17"/>
                                        </p:tgtEl>
                                        <p:attrNameLst>
                                          <p:attrName>ppt_h</p:attrName>
                                        </p:attrNameLst>
                                      </p:cBhvr>
                                      <p:tavLst>
                                        <p:tav tm="0">
                                          <p:val>
                                            <p:fltVal val="0"/>
                                          </p:val>
                                        </p:tav>
                                        <p:tav tm="100000">
                                          <p:val>
                                            <p:strVal val="#ppt_h"/>
                                          </p:val>
                                        </p:tav>
                                      </p:tavLst>
                                    </p:anim>
                                    <p:anim calcmode="lin" valueType="num">
                                      <p:cBhvr>
                                        <p:cTn id="71" dur="2000" fill="hold"/>
                                        <p:tgtEl>
                                          <p:spTgt spid="17"/>
                                        </p:tgtEl>
                                        <p:attrNameLst>
                                          <p:attrName>style.rotation</p:attrName>
                                        </p:attrNameLst>
                                      </p:cBhvr>
                                      <p:tavLst>
                                        <p:tav tm="0">
                                          <p:val>
                                            <p:fltVal val="90"/>
                                          </p:val>
                                        </p:tav>
                                        <p:tav tm="100000">
                                          <p:val>
                                            <p:fltVal val="0"/>
                                          </p:val>
                                        </p:tav>
                                      </p:tavLst>
                                    </p:anim>
                                    <p:animEffect transition="in" filter="fade">
                                      <p:cBhvr>
                                        <p:cTn id="72" dur="2000"/>
                                        <p:tgtEl>
                                          <p:spTgt spid="17"/>
                                        </p:tgtEl>
                                      </p:cBhvr>
                                    </p:animEffect>
                                  </p:childTnLst>
                                </p:cTn>
                              </p:par>
                              <p:par>
                                <p:cTn id="73" presetID="31" presetClass="entr" presetSubtype="0" fill="hold" grpId="0" nodeType="withEffect">
                                  <p:stCondLst>
                                    <p:cond delay="9900"/>
                                  </p:stCondLst>
                                  <p:childTnLst>
                                    <p:set>
                                      <p:cBhvr>
                                        <p:cTn id="74" dur="1" fill="hold">
                                          <p:stCondLst>
                                            <p:cond delay="0"/>
                                          </p:stCondLst>
                                        </p:cTn>
                                        <p:tgtEl>
                                          <p:spTgt spid="23"/>
                                        </p:tgtEl>
                                        <p:attrNameLst>
                                          <p:attrName>style.visibility</p:attrName>
                                        </p:attrNameLst>
                                      </p:cBhvr>
                                      <p:to>
                                        <p:strVal val="visible"/>
                                      </p:to>
                                    </p:set>
                                    <p:anim calcmode="lin" valueType="num">
                                      <p:cBhvr>
                                        <p:cTn id="75" dur="2000" fill="hold"/>
                                        <p:tgtEl>
                                          <p:spTgt spid="23"/>
                                        </p:tgtEl>
                                        <p:attrNameLst>
                                          <p:attrName>ppt_w</p:attrName>
                                        </p:attrNameLst>
                                      </p:cBhvr>
                                      <p:tavLst>
                                        <p:tav tm="0">
                                          <p:val>
                                            <p:fltVal val="0"/>
                                          </p:val>
                                        </p:tav>
                                        <p:tav tm="100000">
                                          <p:val>
                                            <p:strVal val="#ppt_w"/>
                                          </p:val>
                                        </p:tav>
                                      </p:tavLst>
                                    </p:anim>
                                    <p:anim calcmode="lin" valueType="num">
                                      <p:cBhvr>
                                        <p:cTn id="76" dur="2000" fill="hold"/>
                                        <p:tgtEl>
                                          <p:spTgt spid="23"/>
                                        </p:tgtEl>
                                        <p:attrNameLst>
                                          <p:attrName>ppt_h</p:attrName>
                                        </p:attrNameLst>
                                      </p:cBhvr>
                                      <p:tavLst>
                                        <p:tav tm="0">
                                          <p:val>
                                            <p:fltVal val="0"/>
                                          </p:val>
                                        </p:tav>
                                        <p:tav tm="100000">
                                          <p:val>
                                            <p:strVal val="#ppt_h"/>
                                          </p:val>
                                        </p:tav>
                                      </p:tavLst>
                                    </p:anim>
                                    <p:anim calcmode="lin" valueType="num">
                                      <p:cBhvr>
                                        <p:cTn id="77" dur="2000" fill="hold"/>
                                        <p:tgtEl>
                                          <p:spTgt spid="23"/>
                                        </p:tgtEl>
                                        <p:attrNameLst>
                                          <p:attrName>style.rotation</p:attrName>
                                        </p:attrNameLst>
                                      </p:cBhvr>
                                      <p:tavLst>
                                        <p:tav tm="0">
                                          <p:val>
                                            <p:fltVal val="90"/>
                                          </p:val>
                                        </p:tav>
                                        <p:tav tm="100000">
                                          <p:val>
                                            <p:fltVal val="0"/>
                                          </p:val>
                                        </p:tav>
                                      </p:tavLst>
                                    </p:anim>
                                    <p:animEffect transition="in" filter="fade">
                                      <p:cBhvr>
                                        <p:cTn id="78" dur="2000"/>
                                        <p:tgtEl>
                                          <p:spTgt spid="23"/>
                                        </p:tgtEl>
                                      </p:cBhvr>
                                    </p:animEffect>
                                  </p:childTnLst>
                                </p:cTn>
                              </p:par>
                              <p:par>
                                <p:cTn id="79" presetID="1" presetClass="exit" presetSubtype="0" fill="hold" nodeType="withEffect">
                                  <p:stCondLst>
                                    <p:cond delay="18600"/>
                                  </p:stCondLst>
                                  <p:childTnLst>
                                    <p:set>
                                      <p:cBhvr>
                                        <p:cTn id="80" dur="1" fill="hold">
                                          <p:stCondLst>
                                            <p:cond delay="0"/>
                                          </p:stCondLst>
                                        </p:cTn>
                                        <p:tgtEl>
                                          <p:spTgt spid="7"/>
                                        </p:tgtEl>
                                        <p:attrNameLst>
                                          <p:attrName>style.visibility</p:attrName>
                                        </p:attrNameLst>
                                      </p:cBhvr>
                                      <p:to>
                                        <p:strVal val="hidden"/>
                                      </p:to>
                                    </p:set>
                                    <p:cmd type="call" cmd="stop">
                                      <p:cBhvr>
                                        <p:cTn id="81" dur="1">
                                          <p:stCondLst>
                                            <p:cond delay="0"/>
                                          </p:stCondLst>
                                        </p:cTn>
                                        <p:tgtEl>
                                          <p:spTgt spid="7"/>
                                        </p:tgtEl>
                                      </p:cBhvr>
                                    </p:cmd>
                                  </p:childTnLst>
                                </p:cTn>
                              </p:par>
                              <p:par>
                                <p:cTn id="82" presetID="10" presetClass="entr" presetSubtype="0" fill="hold" nodeType="withEffect">
                                  <p:stCondLst>
                                    <p:cond delay="1860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5" fill="hold" display="0">
                  <p:stCondLst>
                    <p:cond delay="indefinite"/>
                  </p:stCondLst>
                </p:cTn>
                <p:tgtEl>
                  <p:spTgt spid="7"/>
                </p:tgtEl>
              </p:cMediaNode>
            </p:video>
          </p:childTnLst>
        </p:cTn>
      </p:par>
    </p:tnLst>
    <p:bldLst>
      <p:bldP spid="18" grpId="0"/>
      <p:bldP spid="19" grpId="0"/>
      <p:bldP spid="20" grpId="0"/>
      <p:bldP spid="21" grpId="0"/>
      <p:bldP spid="22" grpId="0"/>
      <p:bldP spid="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9E2B-6BE3-232C-769E-59034570CE44}"/>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7E6FE158-9054-96C7-9F73-396C6CC2A42B}"/>
              </a:ext>
            </a:extLst>
          </p:cNvPr>
          <p:cNvPicPr>
            <a:picLocks noChangeAspect="1"/>
          </p:cNvPicPr>
          <p:nvPr/>
        </p:nvPicPr>
        <p:blipFill>
          <a:blip r:embed="rId3"/>
          <a:stretch>
            <a:fillRect/>
          </a:stretch>
        </p:blipFill>
        <p:spPr>
          <a:xfrm>
            <a:off x="1666643" y="1609436"/>
            <a:ext cx="8858714" cy="4867564"/>
          </a:xfrm>
          <a:prstGeom prst="rect">
            <a:avLst/>
          </a:prstGeom>
        </p:spPr>
      </p:pic>
      <p:sp>
        <p:nvSpPr>
          <p:cNvPr id="2" name="object 2">
            <a:extLst>
              <a:ext uri="{FF2B5EF4-FFF2-40B4-BE49-F238E27FC236}">
                <a16:creationId xmlns:a16="http://schemas.microsoft.com/office/drawing/2014/main" id="{F49B4E14-729B-8CB0-C33F-48DFD12C9207}"/>
              </a:ext>
            </a:extLst>
          </p:cNvPr>
          <p:cNvSpPr txBox="1"/>
          <p:nvPr/>
        </p:nvSpPr>
        <p:spPr>
          <a:xfrm>
            <a:off x="1585975" y="4146529"/>
            <a:ext cx="638175" cy="278130"/>
          </a:xfrm>
          <a:prstGeom prst="rect">
            <a:avLst/>
          </a:prstGeom>
        </p:spPr>
        <p:txBody>
          <a:bodyPr vert="horz" wrap="square" lIns="0" tIns="34290" rIns="0" bIns="0" rtlCol="0">
            <a:spAutoFit/>
          </a:bodyPr>
          <a:lstStyle/>
          <a:p>
            <a:pPr marL="12700" marR="5080">
              <a:lnSpc>
                <a:spcPts val="910"/>
              </a:lnSpc>
              <a:spcBef>
                <a:spcPts val="270"/>
              </a:spcBef>
            </a:pPr>
            <a:r>
              <a:rPr sz="900" cap="small" spc="-55" dirty="0">
                <a:latin typeface="Verdana"/>
                <a:cs typeface="Verdana"/>
              </a:rPr>
              <a:t>Engineering</a:t>
            </a:r>
            <a:r>
              <a:rPr sz="900" cap="small" spc="-35" dirty="0">
                <a:latin typeface="Verdana"/>
                <a:cs typeface="Verdana"/>
              </a:rPr>
              <a:t> Department</a:t>
            </a:r>
            <a:endParaRPr sz="900">
              <a:latin typeface="Verdana"/>
              <a:cs typeface="Verdana"/>
            </a:endParaRPr>
          </a:p>
        </p:txBody>
      </p:sp>
      <p:sp>
        <p:nvSpPr>
          <p:cNvPr id="3" name="object 3">
            <a:extLst>
              <a:ext uri="{FF2B5EF4-FFF2-40B4-BE49-F238E27FC236}">
                <a16:creationId xmlns:a16="http://schemas.microsoft.com/office/drawing/2014/main" id="{5CC6CE51-49F7-AD8F-214E-A9E904DE4EBD}"/>
              </a:ext>
            </a:extLst>
          </p:cNvPr>
          <p:cNvSpPr/>
          <p:nvPr/>
        </p:nvSpPr>
        <p:spPr>
          <a:xfrm>
            <a:off x="688835" y="4099716"/>
            <a:ext cx="394970" cy="391795"/>
          </a:xfrm>
          <a:custGeom>
            <a:avLst/>
            <a:gdLst/>
            <a:ahLst/>
            <a:cxnLst/>
            <a:rect l="l" t="t" r="r" b="b"/>
            <a:pathLst>
              <a:path w="394969" h="391795">
                <a:moveTo>
                  <a:pt x="83172" y="112204"/>
                </a:moveTo>
                <a:lnTo>
                  <a:pt x="78397" y="110286"/>
                </a:lnTo>
                <a:lnTo>
                  <a:pt x="70751" y="107416"/>
                </a:lnTo>
                <a:lnTo>
                  <a:pt x="63093" y="107416"/>
                </a:lnTo>
                <a:lnTo>
                  <a:pt x="50507" y="109651"/>
                </a:lnTo>
                <a:lnTo>
                  <a:pt x="40513" y="115925"/>
                </a:lnTo>
                <a:lnTo>
                  <a:pt x="33921" y="125628"/>
                </a:lnTo>
                <a:lnTo>
                  <a:pt x="31546" y="138099"/>
                </a:lnTo>
                <a:lnTo>
                  <a:pt x="33794" y="150037"/>
                </a:lnTo>
                <a:lnTo>
                  <a:pt x="40157" y="159448"/>
                </a:lnTo>
                <a:lnTo>
                  <a:pt x="50101" y="165620"/>
                </a:lnTo>
                <a:lnTo>
                  <a:pt x="63093" y="167843"/>
                </a:lnTo>
                <a:lnTo>
                  <a:pt x="73609" y="167843"/>
                </a:lnTo>
                <a:lnTo>
                  <a:pt x="80302" y="163042"/>
                </a:lnTo>
                <a:lnTo>
                  <a:pt x="82219" y="162077"/>
                </a:lnTo>
                <a:lnTo>
                  <a:pt x="83172" y="155371"/>
                </a:lnTo>
                <a:lnTo>
                  <a:pt x="83172" y="154406"/>
                </a:lnTo>
                <a:lnTo>
                  <a:pt x="78397" y="158242"/>
                </a:lnTo>
                <a:lnTo>
                  <a:pt x="73609" y="163042"/>
                </a:lnTo>
                <a:lnTo>
                  <a:pt x="64058" y="163042"/>
                </a:lnTo>
                <a:lnTo>
                  <a:pt x="55486" y="161417"/>
                </a:lnTo>
                <a:lnTo>
                  <a:pt x="47802" y="156565"/>
                </a:lnTo>
                <a:lnTo>
                  <a:pt x="42278" y="148475"/>
                </a:lnTo>
                <a:lnTo>
                  <a:pt x="40157" y="137147"/>
                </a:lnTo>
                <a:lnTo>
                  <a:pt x="42265" y="125818"/>
                </a:lnTo>
                <a:lnTo>
                  <a:pt x="47688" y="117729"/>
                </a:lnTo>
                <a:lnTo>
                  <a:pt x="55079" y="112864"/>
                </a:lnTo>
                <a:lnTo>
                  <a:pt x="63093" y="111252"/>
                </a:lnTo>
                <a:lnTo>
                  <a:pt x="71704" y="111252"/>
                </a:lnTo>
                <a:lnTo>
                  <a:pt x="77444" y="115087"/>
                </a:lnTo>
                <a:lnTo>
                  <a:pt x="80302" y="118922"/>
                </a:lnTo>
                <a:lnTo>
                  <a:pt x="81267" y="118922"/>
                </a:lnTo>
                <a:lnTo>
                  <a:pt x="81267" y="117005"/>
                </a:lnTo>
                <a:lnTo>
                  <a:pt x="82219" y="114134"/>
                </a:lnTo>
                <a:lnTo>
                  <a:pt x="83172" y="112204"/>
                </a:lnTo>
                <a:close/>
              </a:path>
              <a:path w="394969" h="391795">
                <a:moveTo>
                  <a:pt x="89865" y="258953"/>
                </a:moveTo>
                <a:lnTo>
                  <a:pt x="79705" y="239776"/>
                </a:lnTo>
                <a:lnTo>
                  <a:pt x="73139" y="221424"/>
                </a:lnTo>
                <a:lnTo>
                  <a:pt x="69430" y="204330"/>
                </a:lnTo>
                <a:lnTo>
                  <a:pt x="67881" y="188937"/>
                </a:lnTo>
                <a:lnTo>
                  <a:pt x="60236" y="188937"/>
                </a:lnTo>
                <a:lnTo>
                  <a:pt x="70040" y="237223"/>
                </a:lnTo>
                <a:lnTo>
                  <a:pt x="86042" y="257987"/>
                </a:lnTo>
                <a:lnTo>
                  <a:pt x="89865" y="258953"/>
                </a:lnTo>
                <a:close/>
              </a:path>
              <a:path w="394969" h="391795">
                <a:moveTo>
                  <a:pt x="129057" y="160172"/>
                </a:moveTo>
                <a:lnTo>
                  <a:pt x="123113" y="160718"/>
                </a:lnTo>
                <a:lnTo>
                  <a:pt x="115201" y="161010"/>
                </a:lnTo>
                <a:lnTo>
                  <a:pt x="107276" y="161112"/>
                </a:lnTo>
                <a:lnTo>
                  <a:pt x="101333" y="161124"/>
                </a:lnTo>
                <a:lnTo>
                  <a:pt x="101333" y="139052"/>
                </a:lnTo>
                <a:lnTo>
                  <a:pt x="116636" y="139052"/>
                </a:lnTo>
                <a:lnTo>
                  <a:pt x="122364" y="140030"/>
                </a:lnTo>
                <a:lnTo>
                  <a:pt x="122364" y="139052"/>
                </a:lnTo>
                <a:lnTo>
                  <a:pt x="122364" y="134277"/>
                </a:lnTo>
                <a:lnTo>
                  <a:pt x="122364" y="133311"/>
                </a:lnTo>
                <a:lnTo>
                  <a:pt x="117589" y="134277"/>
                </a:lnTo>
                <a:lnTo>
                  <a:pt x="101333" y="134277"/>
                </a:lnTo>
                <a:lnTo>
                  <a:pt x="101333" y="113169"/>
                </a:lnTo>
                <a:lnTo>
                  <a:pt x="109537" y="113334"/>
                </a:lnTo>
                <a:lnTo>
                  <a:pt x="116751" y="113779"/>
                </a:lnTo>
                <a:lnTo>
                  <a:pt x="122707" y="114388"/>
                </a:lnTo>
                <a:lnTo>
                  <a:pt x="127152" y="115087"/>
                </a:lnTo>
                <a:lnTo>
                  <a:pt x="127152" y="113169"/>
                </a:lnTo>
                <a:lnTo>
                  <a:pt x="127152" y="109334"/>
                </a:lnTo>
                <a:lnTo>
                  <a:pt x="92735" y="109334"/>
                </a:lnTo>
                <a:lnTo>
                  <a:pt x="92735" y="116052"/>
                </a:lnTo>
                <a:lnTo>
                  <a:pt x="93687" y="123710"/>
                </a:lnTo>
                <a:lnTo>
                  <a:pt x="93687" y="151523"/>
                </a:lnTo>
                <a:lnTo>
                  <a:pt x="92735" y="159207"/>
                </a:lnTo>
                <a:lnTo>
                  <a:pt x="92735" y="166878"/>
                </a:lnTo>
                <a:lnTo>
                  <a:pt x="97510" y="165925"/>
                </a:lnTo>
                <a:lnTo>
                  <a:pt x="125234" y="165925"/>
                </a:lnTo>
                <a:lnTo>
                  <a:pt x="129057" y="166878"/>
                </a:lnTo>
                <a:lnTo>
                  <a:pt x="128104" y="165925"/>
                </a:lnTo>
                <a:lnTo>
                  <a:pt x="128104" y="162077"/>
                </a:lnTo>
                <a:lnTo>
                  <a:pt x="129057" y="161124"/>
                </a:lnTo>
                <a:lnTo>
                  <a:pt x="129057" y="160172"/>
                </a:lnTo>
                <a:close/>
              </a:path>
              <a:path w="394969" h="391795">
                <a:moveTo>
                  <a:pt x="159651" y="314566"/>
                </a:moveTo>
                <a:lnTo>
                  <a:pt x="143116" y="307467"/>
                </a:lnTo>
                <a:lnTo>
                  <a:pt x="129184" y="299466"/>
                </a:lnTo>
                <a:lnTo>
                  <a:pt x="117576" y="291109"/>
                </a:lnTo>
                <a:lnTo>
                  <a:pt x="108026" y="282917"/>
                </a:lnTo>
                <a:lnTo>
                  <a:pt x="103251" y="281965"/>
                </a:lnTo>
                <a:lnTo>
                  <a:pt x="97510" y="280047"/>
                </a:lnTo>
                <a:lnTo>
                  <a:pt x="93687" y="279082"/>
                </a:lnTo>
                <a:lnTo>
                  <a:pt x="106857" y="291998"/>
                </a:lnTo>
                <a:lnTo>
                  <a:pt x="121653" y="303301"/>
                </a:lnTo>
                <a:lnTo>
                  <a:pt x="137515" y="312801"/>
                </a:lnTo>
                <a:lnTo>
                  <a:pt x="153911" y="320319"/>
                </a:lnTo>
                <a:lnTo>
                  <a:pt x="159651" y="314566"/>
                </a:lnTo>
                <a:close/>
              </a:path>
              <a:path w="394969" h="391795">
                <a:moveTo>
                  <a:pt x="182587" y="166878"/>
                </a:moveTo>
                <a:lnTo>
                  <a:pt x="181813" y="165925"/>
                </a:lnTo>
                <a:lnTo>
                  <a:pt x="177533" y="160629"/>
                </a:lnTo>
                <a:lnTo>
                  <a:pt x="159651" y="138099"/>
                </a:lnTo>
                <a:lnTo>
                  <a:pt x="165379" y="137147"/>
                </a:lnTo>
                <a:lnTo>
                  <a:pt x="171119" y="135229"/>
                </a:lnTo>
                <a:lnTo>
                  <a:pt x="176860" y="133311"/>
                </a:lnTo>
                <a:lnTo>
                  <a:pt x="176860" y="112204"/>
                </a:lnTo>
                <a:lnTo>
                  <a:pt x="176860" y="111252"/>
                </a:lnTo>
                <a:lnTo>
                  <a:pt x="168249" y="109334"/>
                </a:lnTo>
                <a:lnTo>
                  <a:pt x="168249" y="115087"/>
                </a:lnTo>
                <a:lnTo>
                  <a:pt x="168249" y="133311"/>
                </a:lnTo>
                <a:lnTo>
                  <a:pt x="159651" y="135229"/>
                </a:lnTo>
                <a:lnTo>
                  <a:pt x="147218" y="135229"/>
                </a:lnTo>
                <a:lnTo>
                  <a:pt x="147218" y="113169"/>
                </a:lnTo>
                <a:lnTo>
                  <a:pt x="149136" y="112204"/>
                </a:lnTo>
                <a:lnTo>
                  <a:pt x="161569" y="112204"/>
                </a:lnTo>
                <a:lnTo>
                  <a:pt x="168249" y="115087"/>
                </a:lnTo>
                <a:lnTo>
                  <a:pt x="168249" y="109334"/>
                </a:lnTo>
                <a:lnTo>
                  <a:pt x="138607" y="109334"/>
                </a:lnTo>
                <a:lnTo>
                  <a:pt x="139573" y="116052"/>
                </a:lnTo>
                <a:lnTo>
                  <a:pt x="139573" y="159207"/>
                </a:lnTo>
                <a:lnTo>
                  <a:pt x="138607" y="166878"/>
                </a:lnTo>
                <a:lnTo>
                  <a:pt x="140538" y="165925"/>
                </a:lnTo>
                <a:lnTo>
                  <a:pt x="146265" y="165925"/>
                </a:lnTo>
                <a:lnTo>
                  <a:pt x="148183" y="166878"/>
                </a:lnTo>
                <a:lnTo>
                  <a:pt x="148056" y="165925"/>
                </a:lnTo>
                <a:lnTo>
                  <a:pt x="147218" y="159207"/>
                </a:lnTo>
                <a:lnTo>
                  <a:pt x="147218" y="138099"/>
                </a:lnTo>
                <a:lnTo>
                  <a:pt x="151041" y="138099"/>
                </a:lnTo>
                <a:lnTo>
                  <a:pt x="157162" y="145021"/>
                </a:lnTo>
                <a:lnTo>
                  <a:pt x="163360" y="153212"/>
                </a:lnTo>
                <a:lnTo>
                  <a:pt x="168656" y="161036"/>
                </a:lnTo>
                <a:lnTo>
                  <a:pt x="172072" y="166878"/>
                </a:lnTo>
                <a:lnTo>
                  <a:pt x="173990" y="165925"/>
                </a:lnTo>
                <a:lnTo>
                  <a:pt x="180682" y="165925"/>
                </a:lnTo>
                <a:lnTo>
                  <a:pt x="182587" y="166878"/>
                </a:lnTo>
                <a:close/>
              </a:path>
              <a:path w="394969" h="391795">
                <a:moveTo>
                  <a:pt x="196938" y="165925"/>
                </a:moveTo>
                <a:lnTo>
                  <a:pt x="196938" y="166878"/>
                </a:lnTo>
                <a:lnTo>
                  <a:pt x="196938" y="165925"/>
                </a:lnTo>
                <a:close/>
              </a:path>
              <a:path w="394969" h="391795">
                <a:moveTo>
                  <a:pt x="240906" y="109334"/>
                </a:moveTo>
                <a:lnTo>
                  <a:pt x="234213" y="109334"/>
                </a:lnTo>
                <a:lnTo>
                  <a:pt x="234365" y="115277"/>
                </a:lnTo>
                <a:lnTo>
                  <a:pt x="235013" y="129692"/>
                </a:lnTo>
                <a:lnTo>
                  <a:pt x="235038" y="130733"/>
                </a:lnTo>
                <a:lnTo>
                  <a:pt x="235165" y="151523"/>
                </a:lnTo>
                <a:lnTo>
                  <a:pt x="227520" y="144106"/>
                </a:lnTo>
                <a:lnTo>
                  <a:pt x="214134" y="130314"/>
                </a:lnTo>
                <a:lnTo>
                  <a:pt x="206908" y="122758"/>
                </a:lnTo>
                <a:lnTo>
                  <a:pt x="193116" y="108381"/>
                </a:lnTo>
                <a:lnTo>
                  <a:pt x="191198" y="108381"/>
                </a:lnTo>
                <a:lnTo>
                  <a:pt x="191135" y="144106"/>
                </a:lnTo>
                <a:lnTo>
                  <a:pt x="191020" y="151523"/>
                </a:lnTo>
                <a:lnTo>
                  <a:pt x="190804" y="158877"/>
                </a:lnTo>
                <a:lnTo>
                  <a:pt x="190246" y="166878"/>
                </a:lnTo>
                <a:lnTo>
                  <a:pt x="191198" y="165925"/>
                </a:lnTo>
                <a:lnTo>
                  <a:pt x="196913" y="165925"/>
                </a:lnTo>
                <a:lnTo>
                  <a:pt x="196786" y="160375"/>
                </a:lnTo>
                <a:lnTo>
                  <a:pt x="196126" y="145567"/>
                </a:lnTo>
                <a:lnTo>
                  <a:pt x="196088" y="144106"/>
                </a:lnTo>
                <a:lnTo>
                  <a:pt x="195973" y="122758"/>
                </a:lnTo>
                <a:lnTo>
                  <a:pt x="230390" y="158902"/>
                </a:lnTo>
                <a:lnTo>
                  <a:pt x="238036" y="166878"/>
                </a:lnTo>
                <a:lnTo>
                  <a:pt x="239953" y="166878"/>
                </a:lnTo>
                <a:lnTo>
                  <a:pt x="239966" y="151523"/>
                </a:lnTo>
                <a:lnTo>
                  <a:pt x="240080" y="125755"/>
                </a:lnTo>
                <a:lnTo>
                  <a:pt x="240360" y="116776"/>
                </a:lnTo>
                <a:lnTo>
                  <a:pt x="240906" y="109334"/>
                </a:lnTo>
                <a:close/>
              </a:path>
              <a:path w="394969" h="391795">
                <a:moveTo>
                  <a:pt x="306870" y="281000"/>
                </a:moveTo>
                <a:lnTo>
                  <a:pt x="304952" y="272376"/>
                </a:lnTo>
                <a:lnTo>
                  <a:pt x="284657" y="292150"/>
                </a:lnTo>
                <a:lnTo>
                  <a:pt x="260146" y="307619"/>
                </a:lnTo>
                <a:lnTo>
                  <a:pt x="232232" y="317690"/>
                </a:lnTo>
                <a:lnTo>
                  <a:pt x="201714" y="321284"/>
                </a:lnTo>
                <a:lnTo>
                  <a:pt x="194716" y="321106"/>
                </a:lnTo>
                <a:lnTo>
                  <a:pt x="188087" y="320560"/>
                </a:lnTo>
                <a:lnTo>
                  <a:pt x="181813" y="319659"/>
                </a:lnTo>
                <a:lnTo>
                  <a:pt x="175907" y="318401"/>
                </a:lnTo>
                <a:lnTo>
                  <a:pt x="170167" y="325120"/>
                </a:lnTo>
                <a:lnTo>
                  <a:pt x="178587" y="326936"/>
                </a:lnTo>
                <a:lnTo>
                  <a:pt x="186651" y="328117"/>
                </a:lnTo>
                <a:lnTo>
                  <a:pt x="194360" y="328764"/>
                </a:lnTo>
                <a:lnTo>
                  <a:pt x="201714" y="328955"/>
                </a:lnTo>
                <a:lnTo>
                  <a:pt x="233337" y="325374"/>
                </a:lnTo>
                <a:lnTo>
                  <a:pt x="261823" y="315404"/>
                </a:lnTo>
                <a:lnTo>
                  <a:pt x="286537" y="300228"/>
                </a:lnTo>
                <a:lnTo>
                  <a:pt x="306870" y="281000"/>
                </a:lnTo>
                <a:close/>
              </a:path>
              <a:path w="394969" h="391795">
                <a:moveTo>
                  <a:pt x="362318" y="34531"/>
                </a:moveTo>
                <a:lnTo>
                  <a:pt x="354660" y="34531"/>
                </a:lnTo>
                <a:lnTo>
                  <a:pt x="342239" y="167843"/>
                </a:lnTo>
                <a:lnTo>
                  <a:pt x="341287" y="167843"/>
                </a:lnTo>
                <a:lnTo>
                  <a:pt x="331482" y="128270"/>
                </a:lnTo>
                <a:lnTo>
                  <a:pt x="311645" y="93027"/>
                </a:lnTo>
                <a:lnTo>
                  <a:pt x="263131" y="54432"/>
                </a:lnTo>
                <a:lnTo>
                  <a:pt x="201714" y="40271"/>
                </a:lnTo>
                <a:lnTo>
                  <a:pt x="171018" y="43726"/>
                </a:lnTo>
                <a:lnTo>
                  <a:pt x="142557" y="53467"/>
                </a:lnTo>
                <a:lnTo>
                  <a:pt x="117157" y="68605"/>
                </a:lnTo>
                <a:lnTo>
                  <a:pt x="95605" y="88239"/>
                </a:lnTo>
                <a:lnTo>
                  <a:pt x="102298" y="93027"/>
                </a:lnTo>
                <a:lnTo>
                  <a:pt x="122262" y="74244"/>
                </a:lnTo>
                <a:lnTo>
                  <a:pt x="145910" y="60058"/>
                </a:lnTo>
                <a:lnTo>
                  <a:pt x="172605" y="51092"/>
                </a:lnTo>
                <a:lnTo>
                  <a:pt x="201714" y="47955"/>
                </a:lnTo>
                <a:lnTo>
                  <a:pt x="236512" y="52387"/>
                </a:lnTo>
                <a:lnTo>
                  <a:pt x="292862" y="83553"/>
                </a:lnTo>
                <a:lnTo>
                  <a:pt x="325183" y="131737"/>
                </a:lnTo>
                <a:lnTo>
                  <a:pt x="335991" y="182537"/>
                </a:lnTo>
                <a:lnTo>
                  <a:pt x="334581" y="205244"/>
                </a:lnTo>
                <a:lnTo>
                  <a:pt x="332828" y="214515"/>
                </a:lnTo>
                <a:lnTo>
                  <a:pt x="329806" y="226212"/>
                </a:lnTo>
                <a:lnTo>
                  <a:pt x="324637" y="239903"/>
                </a:lnTo>
                <a:lnTo>
                  <a:pt x="316420" y="255104"/>
                </a:lnTo>
                <a:lnTo>
                  <a:pt x="319290" y="265658"/>
                </a:lnTo>
                <a:lnTo>
                  <a:pt x="329565" y="246926"/>
                </a:lnTo>
                <a:lnTo>
                  <a:pt x="337693" y="225856"/>
                </a:lnTo>
                <a:lnTo>
                  <a:pt x="344030" y="199034"/>
                </a:lnTo>
                <a:lnTo>
                  <a:pt x="348932" y="163042"/>
                </a:lnTo>
                <a:lnTo>
                  <a:pt x="362318" y="34531"/>
                </a:lnTo>
                <a:close/>
              </a:path>
              <a:path w="394969" h="391795">
                <a:moveTo>
                  <a:pt x="394817" y="965"/>
                </a:moveTo>
                <a:lnTo>
                  <a:pt x="147218" y="0"/>
                </a:lnTo>
                <a:lnTo>
                  <a:pt x="137655" y="0"/>
                </a:lnTo>
                <a:lnTo>
                  <a:pt x="130975" y="965"/>
                </a:lnTo>
                <a:lnTo>
                  <a:pt x="129057" y="965"/>
                </a:lnTo>
                <a:lnTo>
                  <a:pt x="87376" y="10185"/>
                </a:lnTo>
                <a:lnTo>
                  <a:pt x="51828" y="31470"/>
                </a:lnTo>
                <a:lnTo>
                  <a:pt x="24231" y="62141"/>
                </a:lnTo>
                <a:lnTo>
                  <a:pt x="6362" y="99542"/>
                </a:lnTo>
                <a:lnTo>
                  <a:pt x="0" y="140982"/>
                </a:lnTo>
                <a:lnTo>
                  <a:pt x="889" y="156857"/>
                </a:lnTo>
                <a:lnTo>
                  <a:pt x="3467" y="174421"/>
                </a:lnTo>
                <a:lnTo>
                  <a:pt x="7670" y="193979"/>
                </a:lnTo>
                <a:lnTo>
                  <a:pt x="13385" y="215785"/>
                </a:lnTo>
                <a:lnTo>
                  <a:pt x="22669" y="247116"/>
                </a:lnTo>
                <a:lnTo>
                  <a:pt x="31115" y="276402"/>
                </a:lnTo>
                <a:lnTo>
                  <a:pt x="36918" y="296837"/>
                </a:lnTo>
                <a:lnTo>
                  <a:pt x="39204" y="304977"/>
                </a:lnTo>
                <a:lnTo>
                  <a:pt x="46850" y="304977"/>
                </a:lnTo>
                <a:lnTo>
                  <a:pt x="19126" y="210985"/>
                </a:lnTo>
                <a:lnTo>
                  <a:pt x="39027" y="238671"/>
                </a:lnTo>
                <a:lnTo>
                  <a:pt x="67157" y="261226"/>
                </a:lnTo>
                <a:lnTo>
                  <a:pt x="101396" y="276402"/>
                </a:lnTo>
                <a:lnTo>
                  <a:pt x="139573" y="281965"/>
                </a:lnTo>
                <a:lnTo>
                  <a:pt x="160667" y="280530"/>
                </a:lnTo>
                <a:lnTo>
                  <a:pt x="180682" y="276212"/>
                </a:lnTo>
                <a:lnTo>
                  <a:pt x="183159" y="275247"/>
                </a:lnTo>
                <a:lnTo>
                  <a:pt x="199263" y="269011"/>
                </a:lnTo>
                <a:lnTo>
                  <a:pt x="216052" y="258953"/>
                </a:lnTo>
                <a:lnTo>
                  <a:pt x="216052" y="259905"/>
                </a:lnTo>
                <a:lnTo>
                  <a:pt x="92735" y="391299"/>
                </a:lnTo>
                <a:lnTo>
                  <a:pt x="103251" y="391299"/>
                </a:lnTo>
                <a:lnTo>
                  <a:pt x="182232" y="306057"/>
                </a:lnTo>
                <a:lnTo>
                  <a:pt x="200431" y="286778"/>
                </a:lnTo>
                <a:lnTo>
                  <a:pt x="218909" y="267576"/>
                </a:lnTo>
                <a:lnTo>
                  <a:pt x="226885" y="258953"/>
                </a:lnTo>
                <a:lnTo>
                  <a:pt x="253199" y="227393"/>
                </a:lnTo>
                <a:lnTo>
                  <a:pt x="272097" y="193370"/>
                </a:lnTo>
                <a:lnTo>
                  <a:pt x="281051" y="144818"/>
                </a:lnTo>
                <a:lnTo>
                  <a:pt x="335546" y="391299"/>
                </a:lnTo>
                <a:lnTo>
                  <a:pt x="343192" y="391299"/>
                </a:lnTo>
                <a:lnTo>
                  <a:pt x="316534" y="274193"/>
                </a:lnTo>
                <a:lnTo>
                  <a:pt x="301879" y="209423"/>
                </a:lnTo>
                <a:lnTo>
                  <a:pt x="294386" y="175234"/>
                </a:lnTo>
                <a:lnTo>
                  <a:pt x="288696" y="147701"/>
                </a:lnTo>
                <a:lnTo>
                  <a:pt x="288010" y="144818"/>
                </a:lnTo>
                <a:lnTo>
                  <a:pt x="274599" y="96024"/>
                </a:lnTo>
                <a:lnTo>
                  <a:pt x="249504" y="60426"/>
                </a:lnTo>
                <a:lnTo>
                  <a:pt x="246646" y="60426"/>
                </a:lnTo>
                <a:lnTo>
                  <a:pt x="257835" y="77190"/>
                </a:lnTo>
                <a:lnTo>
                  <a:pt x="266598" y="96748"/>
                </a:lnTo>
                <a:lnTo>
                  <a:pt x="272326" y="118275"/>
                </a:lnTo>
                <a:lnTo>
                  <a:pt x="274370" y="140982"/>
                </a:lnTo>
                <a:lnTo>
                  <a:pt x="267512" y="183299"/>
                </a:lnTo>
                <a:lnTo>
                  <a:pt x="248462" y="220141"/>
                </a:lnTo>
                <a:lnTo>
                  <a:pt x="219443" y="249250"/>
                </a:lnTo>
                <a:lnTo>
                  <a:pt x="182714" y="268376"/>
                </a:lnTo>
                <a:lnTo>
                  <a:pt x="140538" y="275247"/>
                </a:lnTo>
                <a:lnTo>
                  <a:pt x="98348" y="268376"/>
                </a:lnTo>
                <a:lnTo>
                  <a:pt x="61620" y="249250"/>
                </a:lnTo>
                <a:lnTo>
                  <a:pt x="32613" y="220141"/>
                </a:lnTo>
                <a:lnTo>
                  <a:pt x="27876" y="210985"/>
                </a:lnTo>
                <a:lnTo>
                  <a:pt x="13550" y="183299"/>
                </a:lnTo>
                <a:lnTo>
                  <a:pt x="6692" y="140982"/>
                </a:lnTo>
                <a:lnTo>
                  <a:pt x="13550" y="98666"/>
                </a:lnTo>
                <a:lnTo>
                  <a:pt x="32613" y="61823"/>
                </a:lnTo>
                <a:lnTo>
                  <a:pt x="61620" y="32702"/>
                </a:lnTo>
                <a:lnTo>
                  <a:pt x="98348" y="13589"/>
                </a:lnTo>
                <a:lnTo>
                  <a:pt x="140538" y="6705"/>
                </a:lnTo>
                <a:lnTo>
                  <a:pt x="164477" y="8953"/>
                </a:lnTo>
                <a:lnTo>
                  <a:pt x="187248" y="15341"/>
                </a:lnTo>
                <a:lnTo>
                  <a:pt x="208419" y="25323"/>
                </a:lnTo>
                <a:lnTo>
                  <a:pt x="227520" y="38366"/>
                </a:lnTo>
                <a:lnTo>
                  <a:pt x="231343" y="39319"/>
                </a:lnTo>
                <a:lnTo>
                  <a:pt x="238036" y="40271"/>
                </a:lnTo>
                <a:lnTo>
                  <a:pt x="240906" y="42202"/>
                </a:lnTo>
                <a:lnTo>
                  <a:pt x="227863" y="30162"/>
                </a:lnTo>
                <a:lnTo>
                  <a:pt x="213309" y="20015"/>
                </a:lnTo>
                <a:lnTo>
                  <a:pt x="197485" y="11849"/>
                </a:lnTo>
                <a:lnTo>
                  <a:pt x="183324" y="6705"/>
                </a:lnTo>
                <a:lnTo>
                  <a:pt x="180682" y="5753"/>
                </a:lnTo>
                <a:lnTo>
                  <a:pt x="394817" y="7683"/>
                </a:lnTo>
                <a:lnTo>
                  <a:pt x="394817" y="5753"/>
                </a:lnTo>
                <a:lnTo>
                  <a:pt x="394817" y="965"/>
                </a:lnTo>
                <a:close/>
              </a:path>
            </a:pathLst>
          </a:custGeom>
          <a:solidFill>
            <a:srgbClr val="00339F"/>
          </a:solidFill>
        </p:spPr>
        <p:txBody>
          <a:bodyPr wrap="square" lIns="0" tIns="0" rIns="0" bIns="0" rtlCol="0"/>
          <a:lstStyle/>
          <a:p>
            <a:endParaRPr/>
          </a:p>
        </p:txBody>
      </p:sp>
      <p:pic>
        <p:nvPicPr>
          <p:cNvPr id="4" name="object 4">
            <a:extLst>
              <a:ext uri="{FF2B5EF4-FFF2-40B4-BE49-F238E27FC236}">
                <a16:creationId xmlns:a16="http://schemas.microsoft.com/office/drawing/2014/main" id="{D1FE55EC-D821-C188-9439-A16E62E9DAF6}"/>
              </a:ext>
            </a:extLst>
          </p:cNvPr>
          <p:cNvPicPr/>
          <p:nvPr/>
        </p:nvPicPr>
        <p:blipFill>
          <a:blip r:embed="rId4" cstate="print"/>
          <a:stretch>
            <a:fillRect/>
          </a:stretch>
        </p:blipFill>
        <p:spPr>
          <a:xfrm>
            <a:off x="1176255" y="4099707"/>
            <a:ext cx="360329" cy="396093"/>
          </a:xfrm>
          <a:prstGeom prst="rect">
            <a:avLst/>
          </a:prstGeom>
        </p:spPr>
      </p:pic>
      <p:pic>
        <p:nvPicPr>
          <p:cNvPr id="5" name="object 5">
            <a:extLst>
              <a:ext uri="{FF2B5EF4-FFF2-40B4-BE49-F238E27FC236}">
                <a16:creationId xmlns:a16="http://schemas.microsoft.com/office/drawing/2014/main" id="{AB70FFED-23E3-50FA-731A-48E98005D92B}"/>
              </a:ext>
            </a:extLst>
          </p:cNvPr>
          <p:cNvPicPr/>
          <p:nvPr/>
        </p:nvPicPr>
        <p:blipFill>
          <a:blip r:embed="rId5" cstate="print"/>
          <a:stretch>
            <a:fillRect/>
          </a:stretch>
        </p:blipFill>
        <p:spPr>
          <a:xfrm>
            <a:off x="9804631" y="3810000"/>
            <a:ext cx="1694731" cy="264813"/>
          </a:xfrm>
          <a:prstGeom prst="rect">
            <a:avLst/>
          </a:prstGeom>
        </p:spPr>
      </p:pic>
      <p:sp>
        <p:nvSpPr>
          <p:cNvPr id="36" name="TextBox 35">
            <a:extLst>
              <a:ext uri="{FF2B5EF4-FFF2-40B4-BE49-F238E27FC236}">
                <a16:creationId xmlns:a16="http://schemas.microsoft.com/office/drawing/2014/main" id="{3C9B11C4-9DF2-01FB-E984-C46884EAB03B}"/>
              </a:ext>
            </a:extLst>
          </p:cNvPr>
          <p:cNvSpPr txBox="1"/>
          <p:nvPr/>
        </p:nvSpPr>
        <p:spPr>
          <a:xfrm>
            <a:off x="2373371" y="4972163"/>
            <a:ext cx="1371600" cy="369332"/>
          </a:xfrm>
          <a:prstGeom prst="rect">
            <a:avLst/>
          </a:prstGeom>
          <a:noFill/>
        </p:spPr>
        <p:txBody>
          <a:bodyPr wrap="square" rtlCol="0">
            <a:spAutoFit/>
          </a:bodyPr>
          <a:lstStyle/>
          <a:p>
            <a:pPr algn="ctr"/>
            <a:r>
              <a:rPr lang="fr-FR" dirty="0"/>
              <a:t>FORMOSA</a:t>
            </a:r>
            <a:endParaRPr lang="en-GB" dirty="0"/>
          </a:p>
        </p:txBody>
      </p:sp>
      <p:sp>
        <p:nvSpPr>
          <p:cNvPr id="40" name="TextBox 39">
            <a:extLst>
              <a:ext uri="{FF2B5EF4-FFF2-40B4-BE49-F238E27FC236}">
                <a16:creationId xmlns:a16="http://schemas.microsoft.com/office/drawing/2014/main" id="{C200A5B7-532C-4F32-69BA-C34E0A777EBB}"/>
              </a:ext>
            </a:extLst>
          </p:cNvPr>
          <p:cNvSpPr txBox="1"/>
          <p:nvPr/>
        </p:nvSpPr>
        <p:spPr>
          <a:xfrm>
            <a:off x="7971197" y="3421679"/>
            <a:ext cx="1371600" cy="369332"/>
          </a:xfrm>
          <a:prstGeom prst="rect">
            <a:avLst/>
          </a:prstGeom>
          <a:noFill/>
        </p:spPr>
        <p:txBody>
          <a:bodyPr wrap="square" rtlCol="0">
            <a:spAutoFit/>
          </a:bodyPr>
          <a:lstStyle/>
          <a:p>
            <a:pPr algn="ctr"/>
            <a:r>
              <a:rPr lang="fr-FR" dirty="0" err="1"/>
              <a:t>FLArE</a:t>
            </a:r>
            <a:endParaRPr lang="en-GB" dirty="0"/>
          </a:p>
        </p:txBody>
      </p:sp>
      <p:sp>
        <p:nvSpPr>
          <p:cNvPr id="41" name="TextBox 40">
            <a:extLst>
              <a:ext uri="{FF2B5EF4-FFF2-40B4-BE49-F238E27FC236}">
                <a16:creationId xmlns:a16="http://schemas.microsoft.com/office/drawing/2014/main" id="{9F947DF9-1C5C-8072-B629-C968C0AA6BD5}"/>
              </a:ext>
            </a:extLst>
          </p:cNvPr>
          <p:cNvSpPr txBox="1"/>
          <p:nvPr/>
        </p:nvSpPr>
        <p:spPr>
          <a:xfrm>
            <a:off x="6066197" y="3020353"/>
            <a:ext cx="1524000" cy="369332"/>
          </a:xfrm>
          <a:prstGeom prst="rect">
            <a:avLst/>
          </a:prstGeom>
          <a:noFill/>
        </p:spPr>
        <p:txBody>
          <a:bodyPr wrap="square" rtlCol="0">
            <a:spAutoFit/>
          </a:bodyPr>
          <a:lstStyle/>
          <a:p>
            <a:pPr marL="12700" algn="ctr">
              <a:lnSpc>
                <a:spcPct val="100000"/>
              </a:lnSpc>
              <a:spcBef>
                <a:spcPts val="1475"/>
              </a:spcBef>
              <a:tabLst>
                <a:tab pos="240665" algn="l"/>
              </a:tabLst>
            </a:pPr>
            <a:r>
              <a:rPr lang="en-GB" sz="1800" spc="-10" dirty="0">
                <a:latin typeface="Verdana"/>
                <a:cs typeface="Verdana"/>
              </a:rPr>
              <a:t>FASER</a:t>
            </a:r>
            <a:r>
              <a:rPr lang="fr-FR" sz="1800" spc="-10" dirty="0">
                <a:latin typeface="Verdana"/>
                <a:cs typeface="Verdana"/>
              </a:rPr>
              <a:t>nu</a:t>
            </a:r>
            <a:r>
              <a:rPr lang="el-GR" sz="1800" spc="-10" dirty="0">
                <a:latin typeface="Verdana"/>
                <a:cs typeface="Verdana"/>
              </a:rPr>
              <a:t>2</a:t>
            </a:r>
            <a:r>
              <a:rPr lang="fr-FR" sz="1800" spc="-10" dirty="0">
                <a:latin typeface="Verdana"/>
                <a:cs typeface="Verdana"/>
              </a:rPr>
              <a:t> </a:t>
            </a:r>
            <a:endParaRPr lang="el-GR" sz="1800" dirty="0">
              <a:latin typeface="Verdana"/>
              <a:cs typeface="Verdana"/>
            </a:endParaRPr>
          </a:p>
        </p:txBody>
      </p:sp>
      <p:sp>
        <p:nvSpPr>
          <p:cNvPr id="42" name="TextBox 41">
            <a:extLst>
              <a:ext uri="{FF2B5EF4-FFF2-40B4-BE49-F238E27FC236}">
                <a16:creationId xmlns:a16="http://schemas.microsoft.com/office/drawing/2014/main" id="{5ADEFE6C-3621-F99E-DD35-4BD95FBDA288}"/>
              </a:ext>
            </a:extLst>
          </p:cNvPr>
          <p:cNvSpPr txBox="1"/>
          <p:nvPr/>
        </p:nvSpPr>
        <p:spPr>
          <a:xfrm>
            <a:off x="4039150" y="2410753"/>
            <a:ext cx="1371600" cy="369332"/>
          </a:xfrm>
          <a:prstGeom prst="rect">
            <a:avLst/>
          </a:prstGeom>
          <a:noFill/>
        </p:spPr>
        <p:txBody>
          <a:bodyPr wrap="square" rtlCol="0">
            <a:spAutoFit/>
          </a:bodyPr>
          <a:lstStyle/>
          <a:p>
            <a:pPr algn="ctr"/>
            <a:r>
              <a:rPr lang="fr-FR" dirty="0"/>
              <a:t>FASER2</a:t>
            </a:r>
            <a:endParaRPr lang="en-GB" dirty="0"/>
          </a:p>
        </p:txBody>
      </p:sp>
      <p:cxnSp>
        <p:nvCxnSpPr>
          <p:cNvPr id="44" name="Connector: Elbow 43">
            <a:extLst>
              <a:ext uri="{FF2B5EF4-FFF2-40B4-BE49-F238E27FC236}">
                <a16:creationId xmlns:a16="http://schemas.microsoft.com/office/drawing/2014/main" id="{7698CF9C-2B1C-E0DE-8BA5-356AE74AFD1C}"/>
              </a:ext>
            </a:extLst>
          </p:cNvPr>
          <p:cNvCxnSpPr>
            <a:cxnSpLocks/>
            <a:stCxn id="42" idx="2"/>
          </p:cNvCxnSpPr>
          <p:nvPr/>
        </p:nvCxnSpPr>
        <p:spPr>
          <a:xfrm rot="16200000" flipH="1">
            <a:off x="4436284" y="3068751"/>
            <a:ext cx="1263133" cy="685800"/>
          </a:xfrm>
          <a:prstGeom prst="bentConnector3">
            <a:avLst>
              <a:gd name="adj1" fmla="val 21235"/>
            </a:avLst>
          </a:prstGeom>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43019A9F-A229-8D3A-19EB-EE2DABFF9850}"/>
              </a:ext>
            </a:extLst>
          </p:cNvPr>
          <p:cNvCxnSpPr>
            <a:cxnSpLocks/>
            <a:stCxn id="41" idx="2"/>
          </p:cNvCxnSpPr>
          <p:nvPr/>
        </p:nvCxnSpPr>
        <p:spPr>
          <a:xfrm rot="16200000" flipH="1">
            <a:off x="6441363" y="3776519"/>
            <a:ext cx="1307068" cy="533400"/>
          </a:xfrm>
          <a:prstGeom prst="bentConnector3">
            <a:avLst>
              <a:gd name="adj1" fmla="val 15253"/>
            </a:avLst>
          </a:prstGeom>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C405BEC1-5209-BEA2-CFAA-EB3F2D553CC7}"/>
              </a:ext>
            </a:extLst>
          </p:cNvPr>
          <p:cNvCxnSpPr>
            <a:stCxn id="40" idx="2"/>
          </p:cNvCxnSpPr>
          <p:nvPr/>
        </p:nvCxnSpPr>
        <p:spPr>
          <a:xfrm rot="16200000" flipH="1">
            <a:off x="8208163" y="4239845"/>
            <a:ext cx="1050068" cy="152400"/>
          </a:xfrm>
          <a:prstGeom prst="bentConnector3">
            <a:avLst>
              <a:gd name="adj1" fmla="val 15399"/>
            </a:avLst>
          </a:prstGeom>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9D06DBAB-BB06-B0F4-0658-A47F32CB29A5}"/>
              </a:ext>
            </a:extLst>
          </p:cNvPr>
          <p:cNvCxnSpPr>
            <a:cxnSpLocks/>
          </p:cNvCxnSpPr>
          <p:nvPr/>
        </p:nvCxnSpPr>
        <p:spPr>
          <a:xfrm rot="5400000" flipH="1" flipV="1">
            <a:off x="2943272" y="3967597"/>
            <a:ext cx="1165911" cy="81274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858528-1A84-2BE2-BD4C-7F5313D3B1FC}"/>
              </a:ext>
            </a:extLst>
          </p:cNvPr>
          <p:cNvCxnSpPr>
            <a:cxnSpLocks/>
          </p:cNvCxnSpPr>
          <p:nvPr/>
        </p:nvCxnSpPr>
        <p:spPr>
          <a:xfrm flipH="1" flipV="1">
            <a:off x="3810000" y="3609343"/>
            <a:ext cx="7880721" cy="2246118"/>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56FCA95-B949-9E3C-448E-236AEB820F0E}"/>
              </a:ext>
            </a:extLst>
          </p:cNvPr>
          <p:cNvSpPr txBox="1"/>
          <p:nvPr/>
        </p:nvSpPr>
        <p:spPr>
          <a:xfrm rot="967277">
            <a:off x="10608145" y="4749143"/>
            <a:ext cx="1206026" cy="923330"/>
          </a:xfrm>
          <a:prstGeom prst="rect">
            <a:avLst/>
          </a:prstGeom>
          <a:noFill/>
        </p:spPr>
        <p:txBody>
          <a:bodyPr wrap="square" rtlCol="0">
            <a:spAutoFit/>
          </a:bodyPr>
          <a:lstStyle/>
          <a:p>
            <a:r>
              <a:rPr lang="fr-FR" dirty="0">
                <a:solidFill>
                  <a:srgbClr val="FF0000"/>
                </a:solidFill>
              </a:rPr>
              <a:t>Nominal Beam Axis</a:t>
            </a:r>
            <a:endParaRPr lang="en-GB" dirty="0">
              <a:solidFill>
                <a:srgbClr val="FF0000"/>
              </a:solidFill>
            </a:endParaRPr>
          </a:p>
        </p:txBody>
      </p:sp>
      <p:sp>
        <p:nvSpPr>
          <p:cNvPr id="11" name="object 6">
            <a:extLst>
              <a:ext uri="{FF2B5EF4-FFF2-40B4-BE49-F238E27FC236}">
                <a16:creationId xmlns:a16="http://schemas.microsoft.com/office/drawing/2014/main" id="{506A6A65-8BA7-D828-3D81-472F42E4E5BD}"/>
              </a:ext>
            </a:extLst>
          </p:cNvPr>
          <p:cNvSpPr txBox="1">
            <a:spLocks noGrp="1"/>
          </p:cNvSpPr>
          <p:nvPr>
            <p:ph type="title"/>
          </p:nvPr>
        </p:nvSpPr>
        <p:spPr>
          <a:xfrm>
            <a:off x="3232857" y="227203"/>
            <a:ext cx="6024245" cy="443711"/>
          </a:xfrm>
          <a:prstGeom prst="rect">
            <a:avLst/>
          </a:prstGeom>
        </p:spPr>
        <p:txBody>
          <a:bodyPr vert="horz" wrap="square" lIns="0" tIns="12700" rIns="0" bIns="0" rtlCol="0">
            <a:spAutoFit/>
          </a:bodyPr>
          <a:lstStyle/>
          <a:p>
            <a:pPr marL="12700">
              <a:spcBef>
                <a:spcPts val="100"/>
              </a:spcBef>
            </a:pPr>
            <a:r>
              <a:rPr lang="fr-FR" spc="65" dirty="0"/>
              <a:t>FORWARD PHYSICS FACILITY</a:t>
            </a:r>
            <a:endParaRPr spc="65" dirty="0"/>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8E51A8E5-F8B8-244B-E1B1-035F438794E9}"/>
                  </a:ext>
                </a:extLst>
              </p:cNvPr>
              <p:cNvSpPr>
                <a:spLocks noGrp="1"/>
              </p:cNvSpPr>
              <p:nvPr>
                <p:ph idx="1"/>
              </p:nvPr>
            </p:nvSpPr>
            <p:spPr>
              <a:xfrm>
                <a:off x="7015844" y="2192478"/>
                <a:ext cx="4764509" cy="1050068"/>
              </a:xfrm>
            </p:spPr>
            <p:txBody>
              <a:bodyPr/>
              <a:lstStyle/>
              <a:p>
                <a:pPr lvl="1"/>
                <a:r>
                  <a:rPr lang="en-US" sz="1800" dirty="0">
                    <a:sym typeface="Wingdings" pitchFamily="2" charset="2"/>
                  </a:rPr>
                  <a:t>New particles: 10,000 more sensitive for many new particle searches (10x in </a:t>
                </a:r>
                <a14:m>
                  <m:oMath xmlns:m="http://schemas.openxmlformats.org/officeDocument/2006/math">
                    <m:r>
                      <a:rPr lang="en-US" sz="1800" b="0" i="1" smtClean="0">
                        <a:latin typeface="Cambria Math" panose="02040503050406030204" pitchFamily="18" charset="0"/>
                        <a:sym typeface="Wingdings" pitchFamily="2" charset="2"/>
                      </a:rPr>
                      <m:t>𝑥</m:t>
                    </m:r>
                    <m:r>
                      <a:rPr lang="en-US" sz="1800" b="0" i="1" smtClean="0">
                        <a:latin typeface="Cambria Math" panose="02040503050406030204" pitchFamily="18" charset="0"/>
                        <a:sym typeface="Wingdings" pitchFamily="2" charset="2"/>
                      </a:rPr>
                      <m:t>, </m:t>
                    </m:r>
                    <m:r>
                      <a:rPr lang="en-US" sz="1800" b="0" i="1" smtClean="0">
                        <a:latin typeface="Cambria Math" panose="02040503050406030204" pitchFamily="18" charset="0"/>
                        <a:sym typeface="Wingdings" pitchFamily="2" charset="2"/>
                      </a:rPr>
                      <m:t>𝑦</m:t>
                    </m:r>
                    <m:r>
                      <a:rPr lang="en-US" sz="1800" b="0" i="1" smtClean="0">
                        <a:latin typeface="Cambria Math" panose="02040503050406030204" pitchFamily="18" charset="0"/>
                        <a:sym typeface="Wingdings" pitchFamily="2" charset="2"/>
                      </a:rPr>
                      <m:t>,</m:t>
                    </m:r>
                    <m:r>
                      <a:rPr lang="en-US" sz="1800" b="0" i="1" smtClean="0">
                        <a:latin typeface="Cambria Math" panose="02040503050406030204" pitchFamily="18" charset="0"/>
                        <a:sym typeface="Wingdings" pitchFamily="2" charset="2"/>
                      </a:rPr>
                      <m:t>𝑧</m:t>
                    </m:r>
                  </m:oMath>
                </a14:m>
                <a:r>
                  <a:rPr lang="en-US" sz="1800" dirty="0">
                    <a:sym typeface="Wingdings" pitchFamily="2" charset="2"/>
                  </a:rPr>
                  <a:t>, and 10x the luminosity).</a:t>
                </a:r>
                <a:endParaRPr lang="en-US" sz="1800" dirty="0"/>
              </a:p>
            </p:txBody>
          </p:sp>
        </mc:Choice>
        <mc:Fallback xmlns="">
          <p:sp>
            <p:nvSpPr>
              <p:cNvPr id="15" name="Content Placeholder 2">
                <a:extLst>
                  <a:ext uri="{FF2B5EF4-FFF2-40B4-BE49-F238E27FC236}">
                    <a16:creationId xmlns:a16="http://schemas.microsoft.com/office/drawing/2014/main" id="{8E51A8E5-F8B8-244B-E1B1-035F438794E9}"/>
                  </a:ext>
                </a:extLst>
              </p:cNvPr>
              <p:cNvSpPr>
                <a:spLocks noGrp="1" noRot="1" noChangeAspect="1" noMove="1" noResize="1" noEditPoints="1" noAdjustHandles="1" noChangeArrowheads="1" noChangeShapeType="1" noTextEdit="1"/>
              </p:cNvSpPr>
              <p:nvPr>
                <p:ph idx="1"/>
              </p:nvPr>
            </p:nvSpPr>
            <p:spPr>
              <a:xfrm>
                <a:off x="7015844" y="2192478"/>
                <a:ext cx="4764509" cy="1050068"/>
              </a:xfrm>
              <a:blipFill>
                <a:blip r:embed="rId6"/>
                <a:stretch>
                  <a:fillRect t="-2381" r="-266"/>
                </a:stretch>
              </a:blipFill>
            </p:spPr>
            <p:txBody>
              <a:bodyPr/>
              <a:lstStyle/>
              <a:p>
                <a:r>
                  <a:rPr lang="en-US">
                    <a:noFill/>
                  </a:rPr>
                  <a:t> </a:t>
                </a:r>
              </a:p>
            </p:txBody>
          </p:sp>
        </mc:Fallback>
      </mc:AlternateContent>
      <p:sp>
        <p:nvSpPr>
          <p:cNvPr id="16" name="Content Placeholder 2">
            <a:extLst>
              <a:ext uri="{FF2B5EF4-FFF2-40B4-BE49-F238E27FC236}">
                <a16:creationId xmlns:a16="http://schemas.microsoft.com/office/drawing/2014/main" id="{BC27302E-A8A4-A480-3FFD-B6BE9B20D0F5}"/>
              </a:ext>
            </a:extLst>
          </p:cNvPr>
          <p:cNvSpPr txBox="1">
            <a:spLocks/>
          </p:cNvSpPr>
          <p:nvPr/>
        </p:nvSpPr>
        <p:spPr bwMode="auto">
          <a:xfrm>
            <a:off x="411646" y="846951"/>
            <a:ext cx="11368707" cy="468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000" dirty="0"/>
              <a:t>4 experiments, all on the LOS to maximize the discovery potential of the LHC.</a:t>
            </a:r>
          </a:p>
          <a:p>
            <a:pPr algn="ctr"/>
            <a:endParaRPr lang="en-US" sz="2000" dirty="0"/>
          </a:p>
        </p:txBody>
      </p:sp>
      <p:sp>
        <p:nvSpPr>
          <p:cNvPr id="6" name="object 9">
            <a:extLst>
              <a:ext uri="{FF2B5EF4-FFF2-40B4-BE49-F238E27FC236}">
                <a16:creationId xmlns:a16="http://schemas.microsoft.com/office/drawing/2014/main" id="{0ACC963A-C53E-EE5F-A8A6-E130668999E9}"/>
              </a:ext>
            </a:extLst>
          </p:cNvPr>
          <p:cNvSpPr txBox="1">
            <a:spLocks/>
          </p:cNvSpPr>
          <p:nvPr/>
        </p:nvSpPr>
        <p:spPr>
          <a:xfrm>
            <a:off x="3122527" y="6503892"/>
            <a:ext cx="6244907" cy="215444"/>
          </a:xfrm>
          <a:prstGeom prst="rect">
            <a:avLst/>
          </a:prstGeom>
        </p:spPr>
        <p:txBody>
          <a:bodyPr vert="horz" wrap="square" lIns="0" tIns="0" rIns="0" bIns="0" rtlCol="0">
            <a:spAutoFit/>
          </a:bodyPr>
          <a:lstStyle>
            <a:defPPr>
              <a:defRPr lang="en-US" kern="0"/>
            </a:defPPr>
            <a:lvl1pPr algn="l" defTabSz="457200" rtl="0" fontAlgn="base">
              <a:spcBef>
                <a:spcPct val="0"/>
              </a:spcBef>
              <a:spcAft>
                <a:spcPct val="0"/>
              </a:spcAft>
              <a:defRPr sz="900" b="0" i="0" kern="1200">
                <a:solidFill>
                  <a:schemeClr val="tx1"/>
                </a:solidFill>
                <a:latin typeface="Verdana"/>
                <a:ea typeface="ＭＳ Ｐゴシック" charset="0"/>
                <a:cs typeface="Verdana"/>
              </a:defRPr>
            </a:lvl1pPr>
            <a:lvl2pPr marL="457200" algn="l" defTabSz="457200" rtl="0" fontAlgn="base">
              <a:spcBef>
                <a:spcPct val="0"/>
              </a:spcBef>
              <a:spcAft>
                <a:spcPct val="0"/>
              </a:spcAft>
              <a:defRPr kern="1200">
                <a:solidFill>
                  <a:schemeClr val="tx1"/>
                </a:solidFill>
                <a:latin typeface="Arial" charset="0"/>
                <a:ea typeface="ＭＳ Ｐゴシック" charset="0"/>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a:lstStyle>
          <a:p>
            <a:pPr marL="12700" algn="ctr">
              <a:spcBef>
                <a:spcPts val="90"/>
              </a:spcBef>
            </a:pPr>
            <a:r>
              <a:rPr lang="en-US" sz="1400" spc="-70" dirty="0">
                <a:latin typeface="+mn-lt"/>
              </a:rPr>
              <a:t>Anastasiya</a:t>
            </a:r>
            <a:r>
              <a:rPr lang="en-US" sz="1400" spc="-15" dirty="0">
                <a:latin typeface="+mn-lt"/>
              </a:rPr>
              <a:t> </a:t>
            </a:r>
            <a:r>
              <a:rPr lang="en-US" sz="1400" spc="-50" dirty="0" err="1">
                <a:latin typeface="+mn-lt"/>
              </a:rPr>
              <a:t>Magazinik</a:t>
            </a:r>
            <a:r>
              <a:rPr lang="en-US" sz="1400" spc="-50" dirty="0">
                <a:latin typeface="+mn-lt"/>
              </a:rPr>
              <a:t>, Julien </a:t>
            </a:r>
            <a:r>
              <a:rPr lang="en-US" sz="1400" spc="-50" dirty="0" err="1">
                <a:latin typeface="+mn-lt"/>
              </a:rPr>
              <a:t>Prosic</a:t>
            </a:r>
            <a:r>
              <a:rPr lang="en-US" sz="1400" spc="-50" dirty="0">
                <a:latin typeface="+mn-lt"/>
              </a:rPr>
              <a:t>, talk at FPF9, 5 March 2026</a:t>
            </a:r>
          </a:p>
        </p:txBody>
      </p:sp>
      <p:sp>
        <p:nvSpPr>
          <p:cNvPr id="7" name="Content Placeholder 2">
            <a:extLst>
              <a:ext uri="{FF2B5EF4-FFF2-40B4-BE49-F238E27FC236}">
                <a16:creationId xmlns:a16="http://schemas.microsoft.com/office/drawing/2014/main" id="{01F089FF-B6BE-72E1-361B-CD332277832E}"/>
              </a:ext>
            </a:extLst>
          </p:cNvPr>
          <p:cNvSpPr txBox="1">
            <a:spLocks/>
          </p:cNvSpPr>
          <p:nvPr/>
        </p:nvSpPr>
        <p:spPr bwMode="auto">
          <a:xfrm>
            <a:off x="5014895" y="1220972"/>
            <a:ext cx="6903755" cy="78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800" dirty="0"/>
          </a:p>
          <a:p>
            <a:pPr lvl="1"/>
            <a:r>
              <a:rPr lang="en-US" sz="1800" dirty="0"/>
              <a:t>Neutrinos: 10</a:t>
            </a:r>
            <a:r>
              <a:rPr lang="en-US" sz="1800" baseline="30000" dirty="0"/>
              <a:t>6</a:t>
            </a:r>
            <a:r>
              <a:rPr lang="en-US" sz="1800" dirty="0"/>
              <a:t> (1000 </a:t>
            </a:r>
            <a:r>
              <a:rPr lang="en-US" sz="1800" dirty="0">
                <a:sym typeface="Wingdings" pitchFamily="2" charset="2"/>
              </a:rPr>
              <a:t>per day) at the highest energies ever from a controlled source, including 1000s of tau neutrinos.</a:t>
            </a:r>
          </a:p>
        </p:txBody>
      </p:sp>
      <p:sp>
        <p:nvSpPr>
          <p:cNvPr id="8" name="Content Placeholder 2">
            <a:extLst>
              <a:ext uri="{FF2B5EF4-FFF2-40B4-BE49-F238E27FC236}">
                <a16:creationId xmlns:a16="http://schemas.microsoft.com/office/drawing/2014/main" id="{942AB011-87E1-6127-4869-11CDF2ECDA69}"/>
              </a:ext>
            </a:extLst>
          </p:cNvPr>
          <p:cNvSpPr txBox="1">
            <a:spLocks/>
          </p:cNvSpPr>
          <p:nvPr/>
        </p:nvSpPr>
        <p:spPr bwMode="auto">
          <a:xfrm>
            <a:off x="228600" y="5424120"/>
            <a:ext cx="6409533" cy="9766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en-US" sz="1800" dirty="0">
                <a:sym typeface="Wingdings" pitchFamily="2" charset="2"/>
              </a:rPr>
              <a:t>Facility: ~$35M, similar for all experiments combined, input to ”Non-Collider Roadmap” at CERN</a:t>
            </a:r>
          </a:p>
          <a:p>
            <a:pPr marL="457200" lvl="1" indent="0" algn="r">
              <a:buNone/>
            </a:pPr>
            <a:r>
              <a:rPr lang="en-US" sz="1400" dirty="0">
                <a:sym typeface="Wingdings" pitchFamily="2" charset="2"/>
              </a:rPr>
              <a:t>FPF Physics Opportunities and Conceptual Design, </a:t>
            </a:r>
            <a:r>
              <a:rPr lang="en-US" sz="1400" dirty="0">
                <a:sym typeface="Wingdings" pitchFamily="2" charset="2"/>
                <a:hlinkClick r:id="rId7"/>
              </a:rPr>
              <a:t>2510,26260</a:t>
            </a:r>
            <a:r>
              <a:rPr lang="en-US" sz="1400" dirty="0">
                <a:sym typeface="Wingdings" pitchFamily="2" charset="2"/>
              </a:rPr>
              <a:t>, NPB</a:t>
            </a:r>
          </a:p>
        </p:txBody>
      </p:sp>
    </p:spTree>
    <p:extLst>
      <p:ext uri="{BB962C8B-B14F-4D97-AF65-F5344CB8AC3E}">
        <p14:creationId xmlns:p14="http://schemas.microsoft.com/office/powerpoint/2010/main" val="1288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1000"/>
                                        <p:tgtEl>
                                          <p:spTgt spid="41"/>
                                        </p:tgtEl>
                                      </p:cBhvr>
                                    </p:animEffect>
                                    <p:anim calcmode="lin" valueType="num">
                                      <p:cBhvr>
                                        <p:cTn id="18" dur="1000" fill="hold"/>
                                        <p:tgtEl>
                                          <p:spTgt spid="41"/>
                                        </p:tgtEl>
                                        <p:attrNameLst>
                                          <p:attrName>ppt_x</p:attrName>
                                        </p:attrNameLst>
                                      </p:cBhvr>
                                      <p:tavLst>
                                        <p:tav tm="0">
                                          <p:val>
                                            <p:strVal val="#ppt_x"/>
                                          </p:val>
                                        </p:tav>
                                        <p:tav tm="100000">
                                          <p:val>
                                            <p:strVal val="#ppt_x"/>
                                          </p:val>
                                        </p:tav>
                                      </p:tavLst>
                                    </p:anim>
                                    <p:anim calcmode="lin" valueType="num">
                                      <p:cBhvr>
                                        <p:cTn id="19" dur="1000" fill="hold"/>
                                        <p:tgtEl>
                                          <p:spTgt spid="4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1000"/>
                                        <p:tgtEl>
                                          <p:spTgt spid="53"/>
                                        </p:tgtEl>
                                      </p:cBhvr>
                                    </p:animEffect>
                                    <p:anim calcmode="lin" valueType="num">
                                      <p:cBhvr>
                                        <p:cTn id="33" dur="1000" fill="hold"/>
                                        <p:tgtEl>
                                          <p:spTgt spid="53"/>
                                        </p:tgtEl>
                                        <p:attrNameLst>
                                          <p:attrName>ppt_x</p:attrName>
                                        </p:attrNameLst>
                                      </p:cBhvr>
                                      <p:tavLst>
                                        <p:tav tm="0">
                                          <p:val>
                                            <p:strVal val="#ppt_x"/>
                                          </p:val>
                                        </p:tav>
                                        <p:tav tm="100000">
                                          <p:val>
                                            <p:strVal val="#ppt_x"/>
                                          </p:val>
                                        </p:tav>
                                      </p:tavLst>
                                    </p:anim>
                                    <p:anim calcmode="lin" valueType="num">
                                      <p:cBhvr>
                                        <p:cTn id="34" dur="1000" fill="hold"/>
                                        <p:tgtEl>
                                          <p:spTgt spid="53"/>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69"/>
                                        </p:tgtEl>
                                        <p:attrNameLst>
                                          <p:attrName>style.visibility</p:attrName>
                                        </p:attrNameLst>
                                      </p:cBhvr>
                                      <p:to>
                                        <p:strVal val="visible"/>
                                      </p:to>
                                    </p:set>
                                    <p:animEffect transition="in" filter="fade">
                                      <p:cBhvr>
                                        <p:cTn id="42" dur="1000"/>
                                        <p:tgtEl>
                                          <p:spTgt spid="69"/>
                                        </p:tgtEl>
                                      </p:cBhvr>
                                    </p:animEffect>
                                    <p:anim calcmode="lin" valueType="num">
                                      <p:cBhvr>
                                        <p:cTn id="43" dur="1000" fill="hold"/>
                                        <p:tgtEl>
                                          <p:spTgt spid="69"/>
                                        </p:tgtEl>
                                        <p:attrNameLst>
                                          <p:attrName>ppt_x</p:attrName>
                                        </p:attrNameLst>
                                      </p:cBhvr>
                                      <p:tavLst>
                                        <p:tav tm="0">
                                          <p:val>
                                            <p:strVal val="#ppt_x"/>
                                          </p:val>
                                        </p:tav>
                                        <p:tav tm="100000">
                                          <p:val>
                                            <p:strVal val="#ppt_x"/>
                                          </p:val>
                                        </p:tav>
                                      </p:tavLst>
                                    </p:anim>
                                    <p:anim calcmode="lin" valueType="num">
                                      <p:cBhvr>
                                        <p:cTn id="44" dur="1000" fill="hold"/>
                                        <p:tgtEl>
                                          <p:spTgt spid="69"/>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0" grpId="0"/>
      <p:bldP spid="41" grpId="0"/>
      <p:bldP spid="4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5F24F58-C0E9-F941-A9CF-2826476CCC4B}"/>
              </a:ext>
            </a:extLst>
          </p:cNvPr>
          <p:cNvSpPr txBox="1">
            <a:spLocks/>
          </p:cNvSpPr>
          <p:nvPr/>
        </p:nvSpPr>
        <p:spPr>
          <a:xfrm>
            <a:off x="0" y="257176"/>
            <a:ext cx="12192000" cy="733425"/>
          </a:xfrm>
          <a:prstGeom prst="rect">
            <a:avLst/>
          </a:prstGeom>
        </p:spPr>
        <p:txBody>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latin typeface="Arial" charset="0"/>
              </a:rPr>
              <a:t>OUTLOOK</a:t>
            </a:r>
          </a:p>
        </p:txBody>
      </p:sp>
      <p:sp>
        <p:nvSpPr>
          <p:cNvPr id="8" name="Content Placeholder 2">
            <a:extLst>
              <a:ext uri="{FF2B5EF4-FFF2-40B4-BE49-F238E27FC236}">
                <a16:creationId xmlns:a16="http://schemas.microsoft.com/office/drawing/2014/main" id="{5538E97F-AA0B-784A-8F53-E9E92DCF15CD}"/>
              </a:ext>
            </a:extLst>
          </p:cNvPr>
          <p:cNvSpPr txBox="1">
            <a:spLocks/>
          </p:cNvSpPr>
          <p:nvPr/>
        </p:nvSpPr>
        <p:spPr>
          <a:xfrm>
            <a:off x="688198" y="1066800"/>
            <a:ext cx="10559549" cy="5096534"/>
          </a:xfrm>
          <a:prstGeom prst="rect">
            <a:avLst/>
          </a:prstGeom>
        </p:spPr>
        <p:txBody>
          <a:bodyPr>
            <a:noAutofit/>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The forward region at particle colliders, neglected for decades, turns out to be a treasure trove of interesting physics.  This can be mined with small, fast, inexpensive experiments to study neutrinos and look for new particles. </a:t>
            </a:r>
          </a:p>
          <a:p>
            <a:pPr>
              <a:buFontTx/>
              <a:buChar char="•"/>
            </a:pPr>
            <a:endParaRPr lang="en-US" sz="1000" dirty="0"/>
          </a:p>
          <a:p>
            <a:pPr marL="0" indent="0">
              <a:buNone/>
            </a:pPr>
            <a:endParaRPr lang="en-US" dirty="0"/>
          </a:p>
          <a:p>
            <a:pPr marL="0" indent="0">
              <a:buNone/>
            </a:pPr>
            <a:r>
              <a:rPr lang="en-US" dirty="0">
                <a:solidFill>
                  <a:srgbClr val="0000FF"/>
                </a:solidFill>
              </a:rPr>
              <a:t>Is there another November revolution waiting for us in the forward region?  </a:t>
            </a:r>
          </a:p>
        </p:txBody>
      </p:sp>
      <p:pic>
        <p:nvPicPr>
          <p:cNvPr id="9" name="Picture 8" descr="A picture containing text, outdoor, sign&#10;&#10;Description automatically generated">
            <a:extLst>
              <a:ext uri="{FF2B5EF4-FFF2-40B4-BE49-F238E27FC236}">
                <a16:creationId xmlns:a16="http://schemas.microsoft.com/office/drawing/2014/main" id="{5F3B4213-58A8-3C30-43E8-22C63C517C93}"/>
              </a:ext>
            </a:extLst>
          </p:cNvPr>
          <p:cNvPicPr>
            <a:picLocks noChangeAspect="1"/>
          </p:cNvPicPr>
          <p:nvPr/>
        </p:nvPicPr>
        <p:blipFill>
          <a:blip r:embed="rId2"/>
          <a:stretch>
            <a:fillRect/>
          </a:stretch>
        </p:blipFill>
        <p:spPr>
          <a:xfrm>
            <a:off x="944253" y="5471734"/>
            <a:ext cx="2261133" cy="502474"/>
          </a:xfrm>
          <a:prstGeom prst="rect">
            <a:avLst/>
          </a:prstGeom>
        </p:spPr>
      </p:pic>
      <p:pic>
        <p:nvPicPr>
          <p:cNvPr id="11" name="Picture 10">
            <a:extLst>
              <a:ext uri="{FF2B5EF4-FFF2-40B4-BE49-F238E27FC236}">
                <a16:creationId xmlns:a16="http://schemas.microsoft.com/office/drawing/2014/main" id="{34DD6446-2D38-EB24-00F0-8F6CF3D9888A}"/>
              </a:ext>
            </a:extLst>
          </p:cNvPr>
          <p:cNvPicPr>
            <a:picLocks noChangeAspect="1"/>
          </p:cNvPicPr>
          <p:nvPr/>
        </p:nvPicPr>
        <p:blipFill rotWithShape="1">
          <a:blip r:embed="rId3"/>
          <a:srcRect l="10177" r="15385" b="26146"/>
          <a:stretch/>
        </p:blipFill>
        <p:spPr>
          <a:xfrm>
            <a:off x="4161516" y="5159112"/>
            <a:ext cx="1136648" cy="1127718"/>
          </a:xfrm>
          <a:prstGeom prst="rect">
            <a:avLst/>
          </a:prstGeom>
        </p:spPr>
      </p:pic>
      <p:pic>
        <p:nvPicPr>
          <p:cNvPr id="12" name="Picture 11">
            <a:extLst>
              <a:ext uri="{FF2B5EF4-FFF2-40B4-BE49-F238E27FC236}">
                <a16:creationId xmlns:a16="http://schemas.microsoft.com/office/drawing/2014/main" id="{092F61FD-D3E8-9ABC-6E99-CDC766694E6C}"/>
              </a:ext>
            </a:extLst>
          </p:cNvPr>
          <p:cNvPicPr>
            <a:picLocks noChangeAspect="1"/>
          </p:cNvPicPr>
          <p:nvPr/>
        </p:nvPicPr>
        <p:blipFill>
          <a:blip r:embed="rId4"/>
          <a:stretch>
            <a:fillRect/>
          </a:stretch>
        </p:blipFill>
        <p:spPr>
          <a:xfrm>
            <a:off x="6254294" y="5413409"/>
            <a:ext cx="1476375" cy="619125"/>
          </a:xfrm>
          <a:prstGeom prst="rect">
            <a:avLst/>
          </a:prstGeom>
        </p:spPr>
      </p:pic>
      <p:pic>
        <p:nvPicPr>
          <p:cNvPr id="13" name="Picture 12">
            <a:extLst>
              <a:ext uri="{FF2B5EF4-FFF2-40B4-BE49-F238E27FC236}">
                <a16:creationId xmlns:a16="http://schemas.microsoft.com/office/drawing/2014/main" id="{C0DD393A-F62E-A7D9-788D-0152E96811D0}"/>
              </a:ext>
            </a:extLst>
          </p:cNvPr>
          <p:cNvPicPr>
            <a:picLocks noChangeAspect="1"/>
          </p:cNvPicPr>
          <p:nvPr/>
        </p:nvPicPr>
        <p:blipFill>
          <a:blip r:embed="rId5"/>
          <a:stretch>
            <a:fillRect/>
          </a:stretch>
        </p:blipFill>
        <p:spPr>
          <a:xfrm>
            <a:off x="8686800" y="5437881"/>
            <a:ext cx="2825750" cy="570181"/>
          </a:xfrm>
          <a:prstGeom prst="rect">
            <a:avLst/>
          </a:prstGeom>
        </p:spPr>
      </p:pic>
      <p:pic>
        <p:nvPicPr>
          <p:cNvPr id="5" name="Picture 4">
            <a:extLst>
              <a:ext uri="{FF2B5EF4-FFF2-40B4-BE49-F238E27FC236}">
                <a16:creationId xmlns:a16="http://schemas.microsoft.com/office/drawing/2014/main" id="{CB85181B-6FFE-C57C-F267-A97585BF9B7F}"/>
              </a:ext>
            </a:extLst>
          </p:cNvPr>
          <p:cNvPicPr>
            <a:picLocks noChangeAspect="1"/>
          </p:cNvPicPr>
          <p:nvPr/>
        </p:nvPicPr>
        <p:blipFill>
          <a:blip r:embed="rId6"/>
          <a:stretch>
            <a:fillRect/>
          </a:stretch>
        </p:blipFill>
        <p:spPr>
          <a:xfrm>
            <a:off x="4752517" y="4208146"/>
            <a:ext cx="3299657" cy="626679"/>
          </a:xfrm>
          <a:prstGeom prst="rect">
            <a:avLst/>
          </a:prstGeom>
        </p:spPr>
      </p:pic>
      <p:pic>
        <p:nvPicPr>
          <p:cNvPr id="6" name="Picture 5">
            <a:extLst>
              <a:ext uri="{FF2B5EF4-FFF2-40B4-BE49-F238E27FC236}">
                <a16:creationId xmlns:a16="http://schemas.microsoft.com/office/drawing/2014/main" id="{81780A14-D9ED-31C1-783B-EA71AEA572DE}"/>
              </a:ext>
            </a:extLst>
          </p:cNvPr>
          <p:cNvPicPr>
            <a:picLocks noChangeAspect="1"/>
          </p:cNvPicPr>
          <p:nvPr/>
        </p:nvPicPr>
        <p:blipFill>
          <a:blip r:embed="rId7"/>
          <a:stretch>
            <a:fillRect/>
          </a:stretch>
        </p:blipFill>
        <p:spPr>
          <a:xfrm>
            <a:off x="685801" y="4121580"/>
            <a:ext cx="782418" cy="782418"/>
          </a:xfrm>
          <a:prstGeom prst="rect">
            <a:avLst/>
          </a:prstGeom>
        </p:spPr>
      </p:pic>
      <p:pic>
        <p:nvPicPr>
          <p:cNvPr id="15" name="Picture 14">
            <a:extLst>
              <a:ext uri="{FF2B5EF4-FFF2-40B4-BE49-F238E27FC236}">
                <a16:creationId xmlns:a16="http://schemas.microsoft.com/office/drawing/2014/main" id="{C6EF0B1D-3ABA-3BE8-AE61-558DB19FC046}"/>
              </a:ext>
            </a:extLst>
          </p:cNvPr>
          <p:cNvPicPr>
            <a:picLocks noChangeAspect="1"/>
          </p:cNvPicPr>
          <p:nvPr/>
        </p:nvPicPr>
        <p:blipFill>
          <a:blip r:embed="rId8"/>
          <a:stretch>
            <a:fillRect/>
          </a:stretch>
        </p:blipFill>
        <p:spPr>
          <a:xfrm>
            <a:off x="10744202" y="4215445"/>
            <a:ext cx="613549" cy="613549"/>
          </a:xfrm>
          <a:prstGeom prst="rect">
            <a:avLst/>
          </a:prstGeom>
        </p:spPr>
      </p:pic>
      <p:pic>
        <p:nvPicPr>
          <p:cNvPr id="16" name="Picture 15">
            <a:extLst>
              <a:ext uri="{FF2B5EF4-FFF2-40B4-BE49-F238E27FC236}">
                <a16:creationId xmlns:a16="http://schemas.microsoft.com/office/drawing/2014/main" id="{E834F9C8-4987-95AC-22B5-6628AC58197E}"/>
              </a:ext>
            </a:extLst>
          </p:cNvPr>
          <p:cNvPicPr>
            <a:picLocks noChangeAspect="1"/>
          </p:cNvPicPr>
          <p:nvPr/>
        </p:nvPicPr>
        <p:blipFill rotWithShape="1">
          <a:blip r:embed="rId9"/>
          <a:srcRect r="7550"/>
          <a:stretch/>
        </p:blipFill>
        <p:spPr>
          <a:xfrm>
            <a:off x="8613475" y="4114800"/>
            <a:ext cx="1569426" cy="794617"/>
          </a:xfrm>
          <a:prstGeom prst="rect">
            <a:avLst/>
          </a:prstGeom>
        </p:spPr>
      </p:pic>
      <p:pic>
        <p:nvPicPr>
          <p:cNvPr id="17" name="Picture 16" descr="A blue and black logo&#10;&#10;AI-generated content may be incorrect.">
            <a:extLst>
              <a:ext uri="{FF2B5EF4-FFF2-40B4-BE49-F238E27FC236}">
                <a16:creationId xmlns:a16="http://schemas.microsoft.com/office/drawing/2014/main" id="{C6C65B33-9239-7B1C-8E25-11723B7A2D17}"/>
              </a:ext>
            </a:extLst>
          </p:cNvPr>
          <p:cNvPicPr>
            <a:picLocks noChangeAspect="1"/>
          </p:cNvPicPr>
          <p:nvPr/>
        </p:nvPicPr>
        <p:blipFill>
          <a:blip r:embed="rId10"/>
          <a:stretch>
            <a:fillRect/>
          </a:stretch>
        </p:blipFill>
        <p:spPr>
          <a:xfrm>
            <a:off x="2029520" y="4153185"/>
            <a:ext cx="2161696" cy="725557"/>
          </a:xfrm>
          <a:prstGeom prst="rect">
            <a:avLst/>
          </a:prstGeom>
        </p:spPr>
      </p:pic>
    </p:spTree>
    <p:extLst>
      <p:ext uri="{BB962C8B-B14F-4D97-AF65-F5344CB8AC3E}">
        <p14:creationId xmlns:p14="http://schemas.microsoft.com/office/powerpoint/2010/main" val="2055443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7A4AF-F9A5-EC6A-B075-2ED8B3BDE213}"/>
            </a:ext>
          </a:extLst>
        </p:cNvPr>
        <p:cNvGrpSpPr/>
        <p:nvPr/>
      </p:nvGrpSpPr>
      <p:grpSpPr>
        <a:xfrm>
          <a:off x="0" y="0"/>
          <a:ext cx="0" cy="0"/>
          <a:chOff x="0" y="0"/>
          <a:chExt cx="0" cy="0"/>
        </a:xfrm>
      </p:grpSpPr>
      <p:sp>
        <p:nvSpPr>
          <p:cNvPr id="5122" name="Title 1">
            <a:extLst>
              <a:ext uri="{FF2B5EF4-FFF2-40B4-BE49-F238E27FC236}">
                <a16:creationId xmlns:a16="http://schemas.microsoft.com/office/drawing/2014/main" id="{BE988271-8F93-0B00-1CD1-AE2CF8FE11C2}"/>
              </a:ext>
            </a:extLst>
          </p:cNvPr>
          <p:cNvSpPr>
            <a:spLocks noGrp="1"/>
          </p:cNvSpPr>
          <p:nvPr>
            <p:ph type="title"/>
          </p:nvPr>
        </p:nvSpPr>
        <p:spPr>
          <a:xfrm>
            <a:off x="2209800" y="104776"/>
            <a:ext cx="7772400" cy="733425"/>
          </a:xfrm>
        </p:spPr>
        <p:txBody>
          <a:bodyPr/>
          <a:lstStyle/>
          <a:p>
            <a:pPr eaLnBrk="1" hangingPunct="1"/>
            <a:r>
              <a:rPr lang="en-US" dirty="0">
                <a:latin typeface="Arial" charset="0"/>
              </a:rPr>
              <a:t>FORWARD PHYSICS AT FERMILAB</a:t>
            </a:r>
            <a:endParaRPr lang="en-US" dirty="0">
              <a:latin typeface="Symbol" pitchFamily="2" charset="2"/>
            </a:endParaRPr>
          </a:p>
        </p:txBody>
      </p:sp>
      <p:pic>
        <p:nvPicPr>
          <p:cNvPr id="5" name="Picture 4">
            <a:extLst>
              <a:ext uri="{FF2B5EF4-FFF2-40B4-BE49-F238E27FC236}">
                <a16:creationId xmlns:a16="http://schemas.microsoft.com/office/drawing/2014/main" id="{B9F75ACC-4421-B97B-A385-3AD923AE6615}"/>
              </a:ext>
            </a:extLst>
          </p:cNvPr>
          <p:cNvPicPr>
            <a:picLocks noChangeAspect="1"/>
          </p:cNvPicPr>
          <p:nvPr/>
        </p:nvPicPr>
        <p:blipFill>
          <a:blip r:embed="rId2"/>
          <a:stretch>
            <a:fillRect/>
          </a:stretch>
        </p:blipFill>
        <p:spPr>
          <a:xfrm>
            <a:off x="2209800" y="876300"/>
            <a:ext cx="7772400" cy="5829300"/>
          </a:xfrm>
          <a:prstGeom prst="rect">
            <a:avLst/>
          </a:prstGeom>
        </p:spPr>
      </p:pic>
    </p:spTree>
    <p:extLst>
      <p:ext uri="{BB962C8B-B14F-4D97-AF65-F5344CB8AC3E}">
        <p14:creationId xmlns:p14="http://schemas.microsoft.com/office/powerpoint/2010/main" val="327526522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48147-4753-37CA-B90F-C62CF7D61D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BA36013-952F-6750-0252-6A6DA22A1DFA}"/>
              </a:ext>
            </a:extLst>
          </p:cNvPr>
          <p:cNvSpPr>
            <a:spLocks noChangeArrowheads="1"/>
          </p:cNvSpPr>
          <p:nvPr/>
        </p:nvSpPr>
        <p:spPr bwMode="auto">
          <a:xfrm>
            <a:off x="381000" y="6343651"/>
            <a:ext cx="11313414" cy="57149"/>
          </a:xfrm>
          <a:prstGeom prst="rect">
            <a:avLst/>
          </a:prstGeom>
          <a:solidFill>
            <a:srgbClr val="0B4499"/>
          </a:solidFill>
          <a:ln>
            <a:noFill/>
          </a:ln>
          <a:effectLst/>
          <a:extLst>
            <a:ext uri="{91240B29-F687-4f45-9708-019B960494DF}">
              <a14:hiddenLine xmlns=""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cs typeface="+mn-cs"/>
            </a:endParaRPr>
          </a:p>
        </p:txBody>
      </p:sp>
      <p:sp>
        <p:nvSpPr>
          <p:cNvPr id="4" name="TextBox 3">
            <a:extLst>
              <a:ext uri="{FF2B5EF4-FFF2-40B4-BE49-F238E27FC236}">
                <a16:creationId xmlns:a16="http://schemas.microsoft.com/office/drawing/2014/main" id="{31873E56-6FB2-1CB5-A71D-093865AE5B2E}"/>
              </a:ext>
            </a:extLst>
          </p:cNvPr>
          <p:cNvSpPr txBox="1"/>
          <p:nvPr/>
        </p:nvSpPr>
        <p:spPr>
          <a:xfrm>
            <a:off x="1757528" y="2459504"/>
            <a:ext cx="8560357" cy="1938992"/>
          </a:xfrm>
          <a:prstGeom prst="rect">
            <a:avLst/>
          </a:prstGeom>
          <a:noFill/>
        </p:spPr>
        <p:txBody>
          <a:bodyPr wrap="none" rtlCol="0">
            <a:spAutoFit/>
          </a:bodyPr>
          <a:lstStyle/>
          <a:p>
            <a:pPr algn="ctr"/>
            <a:r>
              <a:rPr lang="en-US" sz="6000" b="1" dirty="0"/>
              <a:t> WHERE WE ARE AND</a:t>
            </a:r>
          </a:p>
          <a:p>
            <a:pPr algn="ctr"/>
            <a:r>
              <a:rPr lang="en-US" sz="6000" b="1" dirty="0"/>
              <a:t>WHERE WE’RE GOING</a:t>
            </a:r>
          </a:p>
        </p:txBody>
      </p:sp>
    </p:spTree>
    <p:extLst>
      <p:ext uri="{BB962C8B-B14F-4D97-AF65-F5344CB8AC3E}">
        <p14:creationId xmlns:p14="http://schemas.microsoft.com/office/powerpoint/2010/main" val="26804448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AC6FE-69AB-4D40-589F-A54368204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22E406-4DB6-A77C-0047-D4B729769623}"/>
              </a:ext>
            </a:extLst>
          </p:cNvPr>
          <p:cNvSpPr>
            <a:spLocks noGrp="1"/>
          </p:cNvSpPr>
          <p:nvPr>
            <p:ph type="title"/>
          </p:nvPr>
        </p:nvSpPr>
        <p:spPr>
          <a:xfrm>
            <a:off x="0" y="244476"/>
            <a:ext cx="12192000" cy="441325"/>
          </a:xfrm>
        </p:spPr>
        <p:txBody>
          <a:bodyPr>
            <a:noAutofit/>
          </a:bodyPr>
          <a:lstStyle/>
          <a:p>
            <a:r>
              <a:rPr lang="en-GB" sz="2800" dirty="0"/>
              <a:t>PROLOGUE</a:t>
            </a:r>
          </a:p>
        </p:txBody>
      </p:sp>
      <p:sp>
        <p:nvSpPr>
          <p:cNvPr id="6" name="Content Placeholder 2">
            <a:extLst>
              <a:ext uri="{FF2B5EF4-FFF2-40B4-BE49-F238E27FC236}">
                <a16:creationId xmlns:a16="http://schemas.microsoft.com/office/drawing/2014/main" id="{2026990B-D7B4-CCCE-FF2E-446533AA9716}"/>
              </a:ext>
            </a:extLst>
          </p:cNvPr>
          <p:cNvSpPr txBox="1">
            <a:spLocks/>
          </p:cNvSpPr>
          <p:nvPr/>
        </p:nvSpPr>
        <p:spPr bwMode="auto">
          <a:xfrm>
            <a:off x="1362075" y="1143000"/>
            <a:ext cx="9467850" cy="4891001"/>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What follows is a personal perspective.  It is heavily dependent on my experiences, some common, some not so common.  See above, but briefly:</a:t>
            </a:r>
          </a:p>
          <a:p>
            <a:endParaRPr lang="en-US" sz="1000" dirty="0"/>
          </a:p>
          <a:p>
            <a:pPr lvl="1"/>
            <a:r>
              <a:rPr lang="en-US" sz="1800" dirty="0"/>
              <a:t>Professor teaching and mentoring students at a university, while doing research at a particle physics lab.</a:t>
            </a:r>
          </a:p>
          <a:p>
            <a:pPr lvl="1"/>
            <a:endParaRPr lang="en-US" sz="1000" dirty="0"/>
          </a:p>
          <a:p>
            <a:pPr lvl="1"/>
            <a:r>
              <a:rPr lang="en-US" sz="1800" dirty="0"/>
              <a:t>Theorist and accidental founding Co-Spokesperson of an LHC collaboration for the last 8 years.</a:t>
            </a:r>
          </a:p>
          <a:p>
            <a:pPr lvl="1"/>
            <a:endParaRPr lang="en-US" sz="1000" dirty="0"/>
          </a:p>
          <a:p>
            <a:pPr lvl="1"/>
            <a:r>
              <a:rPr lang="en-US" sz="1800" dirty="0"/>
              <a:t>Studying neutrinos and BSM physics at the energy frontier.</a:t>
            </a:r>
          </a:p>
          <a:p>
            <a:pPr lvl="1"/>
            <a:endParaRPr lang="en-US" sz="1000" dirty="0"/>
          </a:p>
          <a:p>
            <a:pPr lvl="1"/>
            <a:r>
              <a:rPr lang="en-US" sz="1800" dirty="0"/>
              <a:t>Funded by federal grants and private foundations, service on 2014 P5, Astro 2010, various advisory boards.</a:t>
            </a:r>
          </a:p>
          <a:p>
            <a:pPr lvl="1"/>
            <a:endParaRPr lang="en-US" sz="1000" dirty="0"/>
          </a:p>
          <a:p>
            <a:pPr lvl="1"/>
            <a:r>
              <a:rPr lang="en-US" sz="1800" dirty="0"/>
              <a:t>Asian-American working in Europe.</a:t>
            </a:r>
          </a:p>
          <a:p>
            <a:pPr lvl="1"/>
            <a:endParaRPr lang="en-US" sz="1000" dirty="0"/>
          </a:p>
          <a:p>
            <a:pPr lvl="1"/>
            <a:r>
              <a:rPr lang="en-US" sz="1800" dirty="0"/>
              <a:t>…</a:t>
            </a:r>
          </a:p>
          <a:p>
            <a:pPr lvl="1"/>
            <a:endParaRPr lang="en-US" sz="1200" dirty="0"/>
          </a:p>
          <a:p>
            <a:r>
              <a:rPr lang="en-US" sz="2200" dirty="0"/>
              <a:t>I hope to leave some time at the end for open discussion.</a:t>
            </a:r>
          </a:p>
          <a:p>
            <a:pPr marL="0" indent="0">
              <a:buNone/>
            </a:pPr>
            <a:endParaRPr lang="en-US" sz="1800" dirty="0">
              <a:latin typeface="+mj-lt"/>
            </a:endParaRPr>
          </a:p>
        </p:txBody>
      </p:sp>
    </p:spTree>
    <p:extLst>
      <p:ext uri="{BB962C8B-B14F-4D97-AF65-F5344CB8AC3E}">
        <p14:creationId xmlns:p14="http://schemas.microsoft.com/office/powerpoint/2010/main" val="17397477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E3B55-E574-4803-CA71-4882B3512B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08D88-BAD4-B579-9BFA-3274B2EB312E}"/>
              </a:ext>
            </a:extLst>
          </p:cNvPr>
          <p:cNvSpPr>
            <a:spLocks noGrp="1"/>
          </p:cNvSpPr>
          <p:nvPr>
            <p:ph type="title"/>
          </p:nvPr>
        </p:nvSpPr>
        <p:spPr>
          <a:xfrm>
            <a:off x="0" y="244476"/>
            <a:ext cx="12192000" cy="441325"/>
          </a:xfrm>
        </p:spPr>
        <p:txBody>
          <a:bodyPr>
            <a:noAutofit/>
          </a:bodyPr>
          <a:lstStyle/>
          <a:p>
            <a:r>
              <a:rPr lang="en-GB" sz="2800" dirty="0"/>
              <a:t>WHERE WE ARE</a:t>
            </a:r>
          </a:p>
        </p:txBody>
      </p:sp>
      <p:sp>
        <p:nvSpPr>
          <p:cNvPr id="6" name="Content Placeholder 2">
            <a:extLst>
              <a:ext uri="{FF2B5EF4-FFF2-40B4-BE49-F238E27FC236}">
                <a16:creationId xmlns:a16="http://schemas.microsoft.com/office/drawing/2014/main" id="{B0161111-810D-F6DC-A8EE-A727D3E907D7}"/>
              </a:ext>
            </a:extLst>
          </p:cNvPr>
          <p:cNvSpPr txBox="1">
            <a:spLocks/>
          </p:cNvSpPr>
          <p:nvPr/>
        </p:nvSpPr>
        <p:spPr bwMode="auto">
          <a:xfrm>
            <a:off x="685800" y="1203324"/>
            <a:ext cx="10668000" cy="5410200"/>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Many of us took part in, experienced, or witnessed </a:t>
            </a:r>
            <a:r>
              <a:rPr lang="en-US" altLang="en-US" sz="2000" dirty="0"/>
              <a:t>the discovery of the Higgs boson.</a:t>
            </a:r>
            <a:endParaRPr lang="en-US" sz="2000" dirty="0"/>
          </a:p>
          <a:p>
            <a:endParaRPr lang="en-US" sz="1200" dirty="0"/>
          </a:p>
          <a:p>
            <a:r>
              <a:rPr lang="en-US" sz="2000" dirty="0"/>
              <a:t>To discover the Higgs boson, the world came together to build a truly monumental machine which produced a truly monumental discovery.  We are still recovering. </a:t>
            </a:r>
          </a:p>
          <a:p>
            <a:endParaRPr lang="en-US" sz="1200" dirty="0"/>
          </a:p>
          <a:p>
            <a:r>
              <a:rPr lang="en-US" sz="2000" dirty="0"/>
              <a:t>Two extreme reactions:</a:t>
            </a:r>
          </a:p>
          <a:p>
            <a:endParaRPr lang="en-US" sz="1200" dirty="0"/>
          </a:p>
          <a:p>
            <a:pPr lvl="1"/>
            <a:r>
              <a:rPr lang="en-US" b="1" dirty="0"/>
              <a:t>This is the greatest time in particle physics!  </a:t>
            </a:r>
            <a:r>
              <a:rPr lang="en-US" dirty="0"/>
              <a:t>No, it is not.  Please familiarize yourself with some of the history of our field (one of Steve Weinberg’s Four Golden Lessons). We should stop over-selling, and simply accept that we are in a new era, with no guaranteed discoveries, but lots of interesting trails to follow.</a:t>
            </a:r>
          </a:p>
          <a:p>
            <a:pPr lvl="1"/>
            <a:endParaRPr lang="en-US" sz="1200" dirty="0"/>
          </a:p>
          <a:p>
            <a:pPr lvl="1"/>
            <a:r>
              <a:rPr lang="en-US" b="1" dirty="0"/>
              <a:t>Particle physics is dead! </a:t>
            </a:r>
            <a:r>
              <a:rPr lang="en-US" dirty="0"/>
              <a:t>No, it is not.  We do not have a no-lose proposition like the Higgs boson, but this is not necessary to make revolutionary progress.  Remember the muon: Who ordered that?  We can be surprised, as long as we keep our eyes and minds open.</a:t>
            </a:r>
          </a:p>
          <a:p>
            <a:pPr marL="0" indent="0">
              <a:buNone/>
            </a:pPr>
            <a:endParaRPr lang="en-US" sz="1800" dirty="0">
              <a:latin typeface="+mj-lt"/>
            </a:endParaRPr>
          </a:p>
        </p:txBody>
      </p:sp>
    </p:spTree>
    <p:extLst>
      <p:ext uri="{BB962C8B-B14F-4D97-AF65-F5344CB8AC3E}">
        <p14:creationId xmlns:p14="http://schemas.microsoft.com/office/powerpoint/2010/main" val="601742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DFA0D-C9AC-7782-24C3-88EE8CB81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12375B-3091-889F-22D4-29C973C79A19}"/>
              </a:ext>
            </a:extLst>
          </p:cNvPr>
          <p:cNvSpPr>
            <a:spLocks noGrp="1"/>
          </p:cNvSpPr>
          <p:nvPr>
            <p:ph type="title"/>
          </p:nvPr>
        </p:nvSpPr>
        <p:spPr>
          <a:xfrm>
            <a:off x="0" y="244476"/>
            <a:ext cx="12192000" cy="441325"/>
          </a:xfrm>
        </p:spPr>
        <p:txBody>
          <a:bodyPr>
            <a:noAutofit/>
          </a:bodyPr>
          <a:lstStyle/>
          <a:p>
            <a:r>
              <a:rPr lang="en-GB" sz="2800" dirty="0"/>
              <a:t>WHERE WE’RE GOING</a:t>
            </a:r>
          </a:p>
        </p:txBody>
      </p:sp>
      <p:sp>
        <p:nvSpPr>
          <p:cNvPr id="6" name="Content Placeholder 2">
            <a:extLst>
              <a:ext uri="{FF2B5EF4-FFF2-40B4-BE49-F238E27FC236}">
                <a16:creationId xmlns:a16="http://schemas.microsoft.com/office/drawing/2014/main" id="{ECA5C7AC-75B7-FA48-3C3A-8AE39C6B6F58}"/>
              </a:ext>
            </a:extLst>
          </p:cNvPr>
          <p:cNvSpPr txBox="1">
            <a:spLocks/>
          </p:cNvSpPr>
          <p:nvPr/>
        </p:nvSpPr>
        <p:spPr bwMode="auto">
          <a:xfrm>
            <a:off x="304800" y="914400"/>
            <a:ext cx="11430000" cy="5699124"/>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The Higgs discovery has had a huge impact on the </a:t>
            </a:r>
            <a:r>
              <a:rPr lang="en-US" sz="2000" i="1" dirty="0">
                <a:latin typeface="+mj-lt"/>
              </a:rPr>
              <a:t>structure</a:t>
            </a:r>
            <a:r>
              <a:rPr lang="en-US" sz="2000" dirty="0">
                <a:latin typeface="+mj-lt"/>
              </a:rPr>
              <a:t> of our field.  </a:t>
            </a:r>
          </a:p>
          <a:p>
            <a:endParaRPr lang="en-US" sz="1200" dirty="0">
              <a:latin typeface="+mj-lt"/>
            </a:endParaRPr>
          </a:p>
          <a:p>
            <a:r>
              <a:rPr lang="en-US" sz="2000" dirty="0">
                <a:latin typeface="+mj-lt"/>
              </a:rPr>
              <a:t>Last year I had a medical problem that resulted in me being weak and bedridden for months.  I read many books, including </a:t>
            </a:r>
            <a:r>
              <a:rPr lang="en-US" sz="2000" i="1" dirty="0" err="1">
                <a:latin typeface="+mj-lt"/>
              </a:rPr>
              <a:t>Loonshots</a:t>
            </a:r>
            <a:r>
              <a:rPr lang="en-US" sz="2000" dirty="0">
                <a:latin typeface="+mj-lt"/>
              </a:rPr>
              <a:t>, by Safi </a:t>
            </a:r>
            <a:r>
              <a:rPr lang="en-US" sz="2000" dirty="0" err="1">
                <a:latin typeface="+mj-lt"/>
              </a:rPr>
              <a:t>Bahcall</a:t>
            </a:r>
            <a:r>
              <a:rPr lang="en-US" sz="2000" dirty="0">
                <a:latin typeface="+mj-lt"/>
              </a:rPr>
              <a:t>.  In it, he discusses how to catalyze breakthroughs.  He also discusses conditions that stifle creativity and innovation:</a:t>
            </a:r>
          </a:p>
          <a:p>
            <a:pPr lvl="1"/>
            <a:r>
              <a:rPr lang="en-US" sz="1800" dirty="0">
                <a:solidFill>
                  <a:srgbClr val="FF0000"/>
                </a:solidFill>
                <a:latin typeface="+mj-lt"/>
              </a:rPr>
              <a:t>The Napolean complex</a:t>
            </a:r>
            <a:r>
              <a:rPr lang="en-US" sz="1800" dirty="0">
                <a:latin typeface="+mj-lt"/>
              </a:rPr>
              <a:t>: leaders do something great, but then stick around too long and surround themselves with people who agree with them.  Sphere of influence &gt;&gt; sphere of competence.</a:t>
            </a:r>
          </a:p>
          <a:p>
            <a:pPr lvl="1"/>
            <a:r>
              <a:rPr lang="en-US" sz="1800" dirty="0">
                <a:solidFill>
                  <a:srgbClr val="FF0000"/>
                </a:solidFill>
                <a:latin typeface="+mj-lt"/>
              </a:rPr>
              <a:t>Silos</a:t>
            </a:r>
            <a:r>
              <a:rPr lang="en-US" sz="1800" dirty="0">
                <a:latin typeface="+mj-lt"/>
              </a:rPr>
              <a:t>: communities seal themselves off from others, removing cross-fertilization of ideas.</a:t>
            </a:r>
          </a:p>
          <a:p>
            <a:pPr lvl="1"/>
            <a:r>
              <a:rPr lang="en-US" sz="1800" dirty="0">
                <a:solidFill>
                  <a:srgbClr val="FF0000"/>
                </a:solidFill>
                <a:latin typeface="+mj-lt"/>
              </a:rPr>
              <a:t>Stake vs. rank </a:t>
            </a:r>
            <a:r>
              <a:rPr lang="en-US" sz="1800" dirty="0">
                <a:latin typeface="+mj-lt"/>
              </a:rPr>
              <a:t>(I’d call it “</a:t>
            </a:r>
            <a:r>
              <a:rPr lang="en-US" sz="1800" dirty="0">
                <a:solidFill>
                  <a:srgbClr val="FF0000"/>
                </a:solidFill>
                <a:latin typeface="+mj-lt"/>
              </a:rPr>
              <a:t>The Rule of 150</a:t>
            </a:r>
            <a:r>
              <a:rPr lang="en-US" sz="1800" dirty="0">
                <a:latin typeface="+mj-lt"/>
              </a:rPr>
              <a:t>”): as organizations grow past 150 members, they stop innovating.  People are more concerned with their rank within the organization than the overall health and mission of the organization.</a:t>
            </a:r>
          </a:p>
          <a:p>
            <a:pPr lvl="1"/>
            <a:endParaRPr lang="en-US" sz="1200" dirty="0">
              <a:latin typeface="+mj-lt"/>
            </a:endParaRPr>
          </a:p>
          <a:p>
            <a:r>
              <a:rPr lang="en-US" sz="2000" dirty="0">
                <a:latin typeface="+mj-lt"/>
              </a:rPr>
              <a:t>Do you recognize any of these problems in particle physics?</a:t>
            </a:r>
          </a:p>
          <a:p>
            <a:endParaRPr lang="en-US" sz="1200" dirty="0">
              <a:latin typeface="+mj-lt"/>
            </a:endParaRPr>
          </a:p>
          <a:p>
            <a:r>
              <a:rPr lang="en-US" sz="2000" dirty="0">
                <a:latin typeface="+mj-lt"/>
              </a:rPr>
              <a:t>Example: “Our entire community of thousands of people have signed on to this plan that maps out the future of our field until to 2060.”</a:t>
            </a:r>
          </a:p>
          <a:p>
            <a:pPr lvl="1"/>
            <a:r>
              <a:rPr lang="en-US" sz="1800" dirty="0">
                <a:latin typeface="+mj-lt"/>
              </a:rPr>
              <a:t>Particle physicists: Great!</a:t>
            </a:r>
          </a:p>
          <a:p>
            <a:pPr lvl="1"/>
            <a:r>
              <a:rPr lang="en-US" sz="1800" dirty="0">
                <a:latin typeface="+mj-lt"/>
              </a:rPr>
              <a:t>Other physicists: Your field is dead.  We should put our FTEs elsewhere.</a:t>
            </a:r>
          </a:p>
          <a:p>
            <a:pPr marL="0" indent="0">
              <a:buNone/>
            </a:pPr>
            <a:endParaRPr lang="en-US" sz="1800" dirty="0">
              <a:latin typeface="+mj-lt"/>
            </a:endParaRPr>
          </a:p>
        </p:txBody>
      </p:sp>
    </p:spTree>
    <p:extLst>
      <p:ext uri="{BB962C8B-B14F-4D97-AF65-F5344CB8AC3E}">
        <p14:creationId xmlns:p14="http://schemas.microsoft.com/office/powerpoint/2010/main" val="2619043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A3FC8-CD8E-10C2-5F62-A01E03740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74A7A0-9674-4BB6-0821-33C6FF58FBA2}"/>
              </a:ext>
            </a:extLst>
          </p:cNvPr>
          <p:cNvSpPr>
            <a:spLocks noGrp="1"/>
          </p:cNvSpPr>
          <p:nvPr>
            <p:ph type="title"/>
          </p:nvPr>
        </p:nvSpPr>
        <p:spPr>
          <a:xfrm>
            <a:off x="0" y="244476"/>
            <a:ext cx="12192000" cy="441325"/>
          </a:xfrm>
        </p:spPr>
        <p:txBody>
          <a:bodyPr>
            <a:noAutofit/>
          </a:bodyPr>
          <a:lstStyle/>
          <a:p>
            <a:r>
              <a:rPr lang="en-GB" sz="2800" dirty="0"/>
              <a:t>A FEW SUGGESTIONS</a:t>
            </a:r>
          </a:p>
        </p:txBody>
      </p:sp>
      <p:sp>
        <p:nvSpPr>
          <p:cNvPr id="6" name="Content Placeholder 2">
            <a:extLst>
              <a:ext uri="{FF2B5EF4-FFF2-40B4-BE49-F238E27FC236}">
                <a16:creationId xmlns:a16="http://schemas.microsoft.com/office/drawing/2014/main" id="{5BABB6F7-AA85-E76B-5DFD-E2B51C6BB8A5}"/>
              </a:ext>
            </a:extLst>
          </p:cNvPr>
          <p:cNvSpPr txBox="1">
            <a:spLocks/>
          </p:cNvSpPr>
          <p:nvPr/>
        </p:nvSpPr>
        <p:spPr bwMode="auto">
          <a:xfrm>
            <a:off x="609600" y="777876"/>
            <a:ext cx="10896600" cy="5546724"/>
          </a:xfrm>
          <a:prstGeom prst="rect">
            <a:avLst/>
          </a:prstGeom>
          <a:noFill/>
          <a:ln>
            <a:noFill/>
          </a:ln>
          <a:extLst>
            <a:ext uri="{909E8E84-426E-40dd-AFC4-6F175D3DCCD1}">
              <a14:hiddenFill xmlns:mc="http://schemas.openxmlformats.org/markup-compatibility/2006" xmlns:a14="http://schemas.microsoft.com/office/drawing/2010/main" xmlns="">
                <a:solidFill>
                  <a:srgbClr val="FFFFFF"/>
                </a:solidFill>
              </a14:hiddenFill>
            </a:ext>
            <a:ext uri="{91240B29-F687-4f45-9708-019B960494DF}">
              <a14:hiddenLine xmlns:mc="http://schemas.openxmlformats.org/markup-compatibility/2006"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a14="http://schemas.microsoft.com/office/drawing/2010/main"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Clr>
                <a:schemeClr val="accent4"/>
              </a:buClr>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Clr>
                <a:schemeClr val="accent4"/>
              </a:buClr>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Clr>
                <a:schemeClr val="accent4"/>
              </a:buClr>
              <a:buFont typeface="Arial" charset="0"/>
              <a:buChar char="•"/>
              <a:defRPr kern="1200">
                <a:solidFill>
                  <a:schemeClr val="accent3">
                    <a:lumMod val="75000"/>
                  </a:schemeClr>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latin typeface="+mj-lt"/>
              </a:rPr>
              <a:t>How to fix this?  There are no silver bullets: see the reports of P5 and NASEM in the US, and EPPSU in Europe.  But just as a</a:t>
            </a:r>
            <a:r>
              <a:rPr lang="en-US" sz="2000" dirty="0"/>
              <a:t> lack of a flagship project is an existential crisis for our labs, a lack of a diversity of smaller projects is an existential crisis for our field.</a:t>
            </a:r>
          </a:p>
          <a:p>
            <a:endParaRPr lang="en-US" sz="1200" dirty="0">
              <a:latin typeface="+mj-lt"/>
            </a:endParaRPr>
          </a:p>
          <a:p>
            <a:pPr marL="0" indent="0">
              <a:buNone/>
            </a:pPr>
            <a:r>
              <a:rPr lang="en-US" sz="2000" dirty="0">
                <a:latin typeface="+mj-lt"/>
              </a:rPr>
              <a:t>We can:</a:t>
            </a:r>
          </a:p>
          <a:p>
            <a:endParaRPr lang="en-US" sz="1200" dirty="0">
              <a:latin typeface="+mj-lt"/>
            </a:endParaRPr>
          </a:p>
          <a:p>
            <a:r>
              <a:rPr lang="en-US" sz="2000" dirty="0"/>
              <a:t>In planning committees, include people who are more concerned with stake than rank, people who have been a voice in the wilderness, people who have started new things.</a:t>
            </a:r>
          </a:p>
          <a:p>
            <a:pPr marL="0" indent="0">
              <a:buNone/>
            </a:pPr>
            <a:endParaRPr lang="en-US" sz="1200" dirty="0"/>
          </a:p>
          <a:p>
            <a:r>
              <a:rPr lang="en-US" sz="2000" dirty="0"/>
              <a:t>Lower the barrier between theory and experiment.  Value theorists (experimentalists) who really know some experiment (theory), and who can generate good ideas that can be tested realistically, quickly, and inexpensively.</a:t>
            </a:r>
          </a:p>
          <a:p>
            <a:endParaRPr lang="en-US" sz="1200" dirty="0">
              <a:latin typeface="+mj-lt"/>
            </a:endParaRPr>
          </a:p>
          <a:p>
            <a:r>
              <a:rPr lang="en-US" sz="2000" dirty="0"/>
              <a:t>Fence off funding for smaller projects, which can be distributed quickly.  The relative cost is small, and at the very least, we will train the next generation of physicists, give them leadership opportunities, and preserve their enthusiasm.</a:t>
            </a:r>
          </a:p>
          <a:p>
            <a:endParaRPr lang="en-US" sz="1200" dirty="0"/>
          </a:p>
          <a:p>
            <a:r>
              <a:rPr lang="en-US" sz="2000" dirty="0"/>
              <a:t>Have small meetings (&lt; 150 people), bringing together diverse expertise (no silos), with the freedom to challenge and question (no Napoleon).  </a:t>
            </a:r>
          </a:p>
          <a:p>
            <a:endParaRPr lang="en-US" sz="2000" dirty="0">
              <a:latin typeface="+mj-lt"/>
            </a:endParaRPr>
          </a:p>
          <a:p>
            <a:pPr marL="0" indent="0">
              <a:buNone/>
            </a:pPr>
            <a:endParaRPr lang="en-US" sz="1800" dirty="0">
              <a:latin typeface="+mj-lt"/>
            </a:endParaRPr>
          </a:p>
        </p:txBody>
      </p:sp>
    </p:spTree>
    <p:extLst>
      <p:ext uri="{BB962C8B-B14F-4D97-AF65-F5344CB8AC3E}">
        <p14:creationId xmlns:p14="http://schemas.microsoft.com/office/powerpoint/2010/main" val="3862945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a:extLst>
              <a:ext uri="{FF2B5EF4-FFF2-40B4-BE49-F238E27FC236}">
                <a16:creationId xmlns:a16="http://schemas.microsoft.com/office/drawing/2014/main" id="{96ADB308-312E-E049-BDD6-FA53AE40E736}"/>
              </a:ext>
            </a:extLst>
          </p:cNvPr>
          <p:cNvSpPr>
            <a:spLocks noGrp="1" noChangeArrowheads="1"/>
          </p:cNvSpPr>
          <p:nvPr>
            <p:ph sz="half" idx="4294967295"/>
          </p:nvPr>
        </p:nvSpPr>
        <p:spPr>
          <a:xfrm>
            <a:off x="533400" y="1066800"/>
            <a:ext cx="10972800" cy="622300"/>
          </a:xfrm>
        </p:spPr>
        <p:txBody>
          <a:bodyPr/>
          <a:lstStyle/>
          <a:p>
            <a:r>
              <a:rPr lang="en-US" altLang="en-US" sz="2000" dirty="0"/>
              <a:t>The LHC has just finished Run 3 (2022-26) and now enters Long Shutdown 3 (2026-2030).</a:t>
            </a:r>
            <a:endParaRPr lang="en-US" altLang="en-US" sz="1200" dirty="0"/>
          </a:p>
        </p:txBody>
      </p:sp>
      <p:sp>
        <p:nvSpPr>
          <p:cNvPr id="19" name="Title 1">
            <a:extLst>
              <a:ext uri="{FF2B5EF4-FFF2-40B4-BE49-F238E27FC236}">
                <a16:creationId xmlns:a16="http://schemas.microsoft.com/office/drawing/2014/main" id="{28105B7E-1C8D-A64E-9F00-14F16E625802}"/>
              </a:ext>
            </a:extLst>
          </p:cNvPr>
          <p:cNvSpPr txBox="1">
            <a:spLocks noChangeArrowheads="1"/>
          </p:cNvSpPr>
          <p:nvPr/>
        </p:nvSpPr>
        <p:spPr bwMode="auto">
          <a:xfrm>
            <a:off x="1524000" y="195264"/>
            <a:ext cx="9144000" cy="566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fontAlgn="base">
              <a:spcBef>
                <a:spcPct val="0"/>
              </a:spcBef>
              <a:spcAft>
                <a:spcPct val="0"/>
              </a:spcAft>
              <a:defRPr sz="2800" b="1" kern="1200">
                <a:solidFill>
                  <a:srgbClr val="000000"/>
                </a:solidFill>
                <a:latin typeface="+mj-lt"/>
                <a:ea typeface="ＭＳ Ｐゴシック" charset="0"/>
                <a:cs typeface="+mj-cs"/>
              </a:defRPr>
            </a:lvl1pPr>
            <a:lvl2pPr algn="ctr" defTabSz="457200" rtl="0" fontAlgn="base">
              <a:spcBef>
                <a:spcPct val="0"/>
              </a:spcBef>
              <a:spcAft>
                <a:spcPct val="0"/>
              </a:spcAft>
              <a:defRPr sz="2800" b="1">
                <a:solidFill>
                  <a:srgbClr val="000000"/>
                </a:solidFill>
                <a:latin typeface="Arial" charset="0"/>
                <a:ea typeface="ＭＳ Ｐゴシック" charset="0"/>
              </a:defRPr>
            </a:lvl2pPr>
            <a:lvl3pPr algn="ctr" defTabSz="457200" rtl="0" fontAlgn="base">
              <a:spcBef>
                <a:spcPct val="0"/>
              </a:spcBef>
              <a:spcAft>
                <a:spcPct val="0"/>
              </a:spcAft>
              <a:defRPr sz="2800" b="1">
                <a:solidFill>
                  <a:srgbClr val="000000"/>
                </a:solidFill>
                <a:latin typeface="Arial" charset="0"/>
                <a:ea typeface="ＭＳ Ｐゴシック" charset="0"/>
              </a:defRPr>
            </a:lvl3pPr>
            <a:lvl4pPr algn="ctr" defTabSz="457200" rtl="0" fontAlgn="base">
              <a:spcBef>
                <a:spcPct val="0"/>
              </a:spcBef>
              <a:spcAft>
                <a:spcPct val="0"/>
              </a:spcAft>
              <a:defRPr sz="2800" b="1">
                <a:solidFill>
                  <a:srgbClr val="000000"/>
                </a:solidFill>
                <a:latin typeface="Arial" charset="0"/>
                <a:ea typeface="ＭＳ Ｐゴシック" charset="0"/>
              </a:defRPr>
            </a:lvl4pPr>
            <a:lvl5pPr algn="ctr" defTabSz="457200" rtl="0" fontAlgn="base">
              <a:spcBef>
                <a:spcPct val="0"/>
              </a:spcBef>
              <a:spcAft>
                <a:spcPct val="0"/>
              </a:spcAft>
              <a:defRPr sz="2800" b="1">
                <a:solidFill>
                  <a:srgbClr val="000000"/>
                </a:solidFill>
                <a:latin typeface="Arial" charset="0"/>
                <a:ea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dirty="0">
                <a:solidFill>
                  <a:schemeClr val="tx1"/>
                </a:solidFill>
              </a:rPr>
              <a:t>LIFETIME OF THE LHC</a:t>
            </a:r>
          </a:p>
        </p:txBody>
      </p:sp>
      <p:sp>
        <p:nvSpPr>
          <p:cNvPr id="6" name="Content Placeholder 2">
            <a:extLst>
              <a:ext uri="{FF2B5EF4-FFF2-40B4-BE49-F238E27FC236}">
                <a16:creationId xmlns:a16="http://schemas.microsoft.com/office/drawing/2014/main" id="{0B26CAA5-3409-7A49-BBF7-3353BDC05AFB}"/>
              </a:ext>
            </a:extLst>
          </p:cNvPr>
          <p:cNvSpPr txBox="1">
            <a:spLocks noChangeArrowheads="1"/>
          </p:cNvSpPr>
          <p:nvPr/>
        </p:nvSpPr>
        <p:spPr bwMode="auto">
          <a:xfrm>
            <a:off x="533400" y="1828800"/>
            <a:ext cx="3505200" cy="3568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The LHC started running in 2010 and is scheduled to run until ~2042.</a:t>
            </a:r>
            <a:endParaRPr lang="en-US" altLang="en-US" sz="1200" dirty="0"/>
          </a:p>
          <a:p>
            <a:pPr lvl="1"/>
            <a:r>
              <a:rPr lang="en-US" altLang="en-US" sz="1800" dirty="0"/>
              <a:t>Middle-aged in terms of years</a:t>
            </a:r>
            <a:endParaRPr lang="en-US" altLang="en-US" sz="1200" dirty="0"/>
          </a:p>
          <a:p>
            <a:pPr lvl="1"/>
            <a:r>
              <a:rPr lang="en-US" altLang="en-US" sz="1800" dirty="0"/>
              <a:t>But a 12-year-old in terms of integrated luminosity (number of collisions)</a:t>
            </a:r>
            <a:endParaRPr lang="en-US" altLang="en-US" sz="1200" dirty="0"/>
          </a:p>
          <a:p>
            <a:endParaRPr lang="en-US" altLang="en-US" sz="1200" dirty="0"/>
          </a:p>
          <a:p>
            <a:r>
              <a:rPr lang="en-US" altLang="en-US" sz="2000" dirty="0">
                <a:solidFill>
                  <a:srgbClr val="FF0000"/>
                </a:solidFill>
              </a:rPr>
              <a:t>Are we using the LHC to its full potential?  What can we do to enhance its discovery prospects?</a:t>
            </a:r>
          </a:p>
        </p:txBody>
      </p:sp>
      <p:pic>
        <p:nvPicPr>
          <p:cNvPr id="9" name="Picture 8" descr="A graph with numbers and lines&#10;&#10;AI-generated content may be incorrect.">
            <a:extLst>
              <a:ext uri="{FF2B5EF4-FFF2-40B4-BE49-F238E27FC236}">
                <a16:creationId xmlns:a16="http://schemas.microsoft.com/office/drawing/2014/main" id="{57134E9A-58A8-06F8-0FBB-3B5BBA26E3E6}"/>
              </a:ext>
            </a:extLst>
          </p:cNvPr>
          <p:cNvPicPr>
            <a:picLocks noChangeAspect="1"/>
          </p:cNvPicPr>
          <p:nvPr/>
        </p:nvPicPr>
        <p:blipFill>
          <a:blip r:embed="rId2"/>
          <a:stretch>
            <a:fillRect/>
          </a:stretch>
        </p:blipFill>
        <p:spPr>
          <a:xfrm>
            <a:off x="4191000" y="1856400"/>
            <a:ext cx="7467600" cy="4409926"/>
          </a:xfrm>
          <a:prstGeom prst="rect">
            <a:avLst/>
          </a:prstGeom>
        </p:spPr>
      </p:pic>
    </p:spTree>
    <p:extLst>
      <p:ext uri="{BB962C8B-B14F-4D97-AF65-F5344CB8AC3E}">
        <p14:creationId xmlns:p14="http://schemas.microsoft.com/office/powerpoint/2010/main" val="1798743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p:nvSpPr>
        <p:spPr>
          <a:xfrm>
            <a:off x="3505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PARTICLE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2"/>
          <a:srcRect t="4414"/>
          <a:stretch/>
        </p:blipFill>
        <p:spPr>
          <a:xfrm>
            <a:off x="2222482" y="17134"/>
            <a:ext cx="4851436" cy="4402466"/>
          </a:xfrm>
          <a:prstGeom prst="rect">
            <a:avLst/>
          </a:prstGeom>
        </p:spPr>
      </p:pic>
      <p:sp>
        <p:nvSpPr>
          <p:cNvPr id="17" name="TextBox 16">
            <a:extLst>
              <a:ext uri="{FF2B5EF4-FFF2-40B4-BE49-F238E27FC236}">
                <a16:creationId xmlns:a16="http://schemas.microsoft.com/office/drawing/2014/main" id="{AA09995B-3F52-3C4C-A3E5-CF7222EBEFED}"/>
              </a:ext>
            </a:extLst>
          </p:cNvPr>
          <p:cNvSpPr txBox="1"/>
          <p:nvPr/>
        </p:nvSpPr>
        <p:spPr>
          <a:xfrm rot="3089523">
            <a:off x="2474039" y="252468"/>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3994722" y="2554070"/>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1" name="TextBox 20"/>
          <p:cNvSpPr txBox="1"/>
          <p:nvPr/>
        </p:nvSpPr>
        <p:spPr>
          <a:xfrm>
            <a:off x="6108985" y="2554070"/>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grpSp>
        <p:nvGrpSpPr>
          <p:cNvPr id="46" name="Group 45">
            <a:extLst>
              <a:ext uri="{FF2B5EF4-FFF2-40B4-BE49-F238E27FC236}">
                <a16:creationId xmlns:a16="http://schemas.microsoft.com/office/drawing/2014/main" id="{1916D1F4-A433-8672-8B53-25AD5B85DE1E}"/>
              </a:ext>
            </a:extLst>
          </p:cNvPr>
          <p:cNvGrpSpPr/>
          <p:nvPr/>
        </p:nvGrpSpPr>
        <p:grpSpPr>
          <a:xfrm>
            <a:off x="3414301" y="1943772"/>
            <a:ext cx="4289716" cy="3025678"/>
            <a:chOff x="1890301" y="1943772"/>
            <a:chExt cx="4289716" cy="3025678"/>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7D848D-F0C0-9F10-9424-760560C10C49}"/>
                    </a:ext>
                  </a:extLst>
                </p:cNvPr>
                <p:cNvSpPr txBox="1"/>
                <p:nvPr/>
              </p:nvSpPr>
              <p:spPr>
                <a:xfrm>
                  <a:off x="2576996" y="2203940"/>
                  <a:ext cx="18299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𝑒</m:t>
                        </m:r>
                      </m:oMath>
                    </m:oMathPara>
                  </a14:m>
                  <a:endParaRPr lang="en-US" dirty="0">
                    <a:solidFill>
                      <a:srgbClr val="0000FF"/>
                    </a:solidFill>
                  </a:endParaRPr>
                </a:p>
              </p:txBody>
            </p:sp>
          </mc:Choice>
          <mc:Fallback xmlns="">
            <p:sp>
              <p:nvSpPr>
                <p:cNvPr id="5" name="TextBox 4">
                  <a:extLst>
                    <a:ext uri="{FF2B5EF4-FFF2-40B4-BE49-F238E27FC236}">
                      <a16:creationId xmlns:a16="http://schemas.microsoft.com/office/drawing/2014/main" id="{077D848D-F0C0-9F10-9424-760560C10C49}"/>
                    </a:ext>
                  </a:extLst>
                </p:cNvPr>
                <p:cNvSpPr txBox="1">
                  <a:spLocks noRot="1" noChangeAspect="1" noMove="1" noResize="1" noEditPoints="1" noAdjustHandles="1" noChangeArrowheads="1" noChangeShapeType="1" noTextEdit="1"/>
                </p:cNvSpPr>
                <p:nvPr/>
              </p:nvSpPr>
              <p:spPr>
                <a:xfrm>
                  <a:off x="2576996" y="2203940"/>
                  <a:ext cx="182999" cy="276999"/>
                </a:xfrm>
                <a:prstGeom prst="rect">
                  <a:avLst/>
                </a:prstGeom>
                <a:blipFill>
                  <a:blip r:embed="rId5"/>
                  <a:stretch>
                    <a:fillRect l="-20000" r="-6667"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5A00EF0-7987-6B35-667D-9457BA616EDE}"/>
                    </a:ext>
                  </a:extLst>
                </p:cNvPr>
                <p:cNvSpPr txBox="1"/>
                <p:nvPr/>
              </p:nvSpPr>
              <p:spPr>
                <a:xfrm>
                  <a:off x="38623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𝑠</m:t>
                        </m:r>
                      </m:oMath>
                    </m:oMathPara>
                  </a14:m>
                  <a:endParaRPr lang="en-US" dirty="0">
                    <a:solidFill>
                      <a:srgbClr val="FF0000"/>
                    </a:solidFill>
                  </a:endParaRPr>
                </a:p>
              </p:txBody>
            </p:sp>
          </mc:Choice>
          <mc:Fallback xmlns="">
            <p:sp>
              <p:nvSpPr>
                <p:cNvPr id="6" name="TextBox 5">
                  <a:extLst>
                    <a:ext uri="{FF2B5EF4-FFF2-40B4-BE49-F238E27FC236}">
                      <a16:creationId xmlns:a16="http://schemas.microsoft.com/office/drawing/2014/main" id="{85A00EF0-7987-6B35-667D-9457BA616EDE}"/>
                    </a:ext>
                  </a:extLst>
                </p:cNvPr>
                <p:cNvSpPr txBox="1">
                  <a:spLocks noRot="1" noChangeAspect="1" noMove="1" noResize="1" noEditPoints="1" noAdjustHandles="1" noChangeArrowheads="1" noChangeShapeType="1" noTextEdit="1"/>
                </p:cNvSpPr>
                <p:nvPr/>
              </p:nvSpPr>
              <p:spPr>
                <a:xfrm>
                  <a:off x="3862334" y="1943772"/>
                  <a:ext cx="176266" cy="276999"/>
                </a:xfrm>
                <a:prstGeom prst="rect">
                  <a:avLst/>
                </a:prstGeom>
                <a:blipFill>
                  <a:blip r:embed="rId6"/>
                  <a:stretch>
                    <a:fillRect l="-20000" r="-6667"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6FAACF9-4DA2-3CB9-684E-01A46E167361}"/>
                    </a:ext>
                  </a:extLst>
                </p:cNvPr>
                <p:cNvSpPr txBox="1"/>
                <p:nvPr/>
              </p:nvSpPr>
              <p:spPr>
                <a:xfrm>
                  <a:off x="4852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𝑐</m:t>
                        </m:r>
                      </m:oMath>
                    </m:oMathPara>
                  </a14:m>
                  <a:endParaRPr lang="en-US" dirty="0">
                    <a:solidFill>
                      <a:srgbClr val="FF0000"/>
                    </a:solidFill>
                  </a:endParaRPr>
                </a:p>
              </p:txBody>
            </p:sp>
          </mc:Choice>
          <mc:Fallback xmlns="">
            <p:sp>
              <p:nvSpPr>
                <p:cNvPr id="7" name="TextBox 6">
                  <a:extLst>
                    <a:ext uri="{FF2B5EF4-FFF2-40B4-BE49-F238E27FC236}">
                      <a16:creationId xmlns:a16="http://schemas.microsoft.com/office/drawing/2014/main" id="{66FAACF9-4DA2-3CB9-684E-01A46E167361}"/>
                    </a:ext>
                  </a:extLst>
                </p:cNvPr>
                <p:cNvSpPr txBox="1">
                  <a:spLocks noRot="1" noChangeAspect="1" noMove="1" noResize="1" noEditPoints="1" noAdjustHandles="1" noChangeArrowheads="1" noChangeShapeType="1" noTextEdit="1"/>
                </p:cNvSpPr>
                <p:nvPr/>
              </p:nvSpPr>
              <p:spPr>
                <a:xfrm>
                  <a:off x="4852934" y="1943772"/>
                  <a:ext cx="176266" cy="276999"/>
                </a:xfrm>
                <a:prstGeom prst="rect">
                  <a:avLst/>
                </a:prstGeom>
                <a:blipFill>
                  <a:blip r:embed="rId7"/>
                  <a:stretch>
                    <a:fillRect l="-21429" r="-14286"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DE081A0-79BD-B0A6-0E1C-3B7695CE942B}"/>
                    </a:ext>
                  </a:extLst>
                </p:cNvPr>
                <p:cNvSpPr txBox="1"/>
                <p:nvPr/>
              </p:nvSpPr>
              <p:spPr>
                <a:xfrm>
                  <a:off x="27955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𝑢</m:t>
                        </m:r>
                      </m:oMath>
                    </m:oMathPara>
                  </a14:m>
                  <a:endParaRPr lang="en-US" dirty="0">
                    <a:solidFill>
                      <a:srgbClr val="FF0000"/>
                    </a:solidFill>
                  </a:endParaRPr>
                </a:p>
              </p:txBody>
            </p:sp>
          </mc:Choice>
          <mc:Fallback xmlns="">
            <p:sp>
              <p:nvSpPr>
                <p:cNvPr id="9" name="TextBox 8">
                  <a:extLst>
                    <a:ext uri="{FF2B5EF4-FFF2-40B4-BE49-F238E27FC236}">
                      <a16:creationId xmlns:a16="http://schemas.microsoft.com/office/drawing/2014/main" id="{0DE081A0-79BD-B0A6-0E1C-3B7695CE942B}"/>
                    </a:ext>
                  </a:extLst>
                </p:cNvPr>
                <p:cNvSpPr txBox="1">
                  <a:spLocks noRot="1" noChangeAspect="1" noMove="1" noResize="1" noEditPoints="1" noAdjustHandles="1" noChangeArrowheads="1" noChangeShapeType="1" noTextEdit="1"/>
                </p:cNvSpPr>
                <p:nvPr/>
              </p:nvSpPr>
              <p:spPr>
                <a:xfrm>
                  <a:off x="2795534" y="1943772"/>
                  <a:ext cx="176266" cy="276999"/>
                </a:xfrm>
                <a:prstGeom prst="rect">
                  <a:avLst/>
                </a:prstGeom>
                <a:blipFill>
                  <a:blip r:embed="rId8"/>
                  <a:stretch>
                    <a:fillRect l="-26667" r="-1333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B74C5AC-2EED-C3E4-3DE9-7AF05FFDB04E}"/>
                    </a:ext>
                  </a:extLst>
                </p:cNvPr>
                <p:cNvSpPr txBox="1"/>
                <p:nvPr/>
              </p:nvSpPr>
              <p:spPr>
                <a:xfrm>
                  <a:off x="29479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𝑑</m:t>
                        </m:r>
                      </m:oMath>
                    </m:oMathPara>
                  </a14:m>
                  <a:endParaRPr lang="en-US" dirty="0">
                    <a:solidFill>
                      <a:srgbClr val="FF0000"/>
                    </a:solidFill>
                  </a:endParaRPr>
                </a:p>
              </p:txBody>
            </p:sp>
          </mc:Choice>
          <mc:Fallback xmlns="">
            <p:sp>
              <p:nvSpPr>
                <p:cNvPr id="11" name="TextBox 10">
                  <a:extLst>
                    <a:ext uri="{FF2B5EF4-FFF2-40B4-BE49-F238E27FC236}">
                      <a16:creationId xmlns:a16="http://schemas.microsoft.com/office/drawing/2014/main" id="{FB74C5AC-2EED-C3E4-3DE9-7AF05FFDB04E}"/>
                    </a:ext>
                  </a:extLst>
                </p:cNvPr>
                <p:cNvSpPr txBox="1">
                  <a:spLocks noRot="1" noChangeAspect="1" noMove="1" noResize="1" noEditPoints="1" noAdjustHandles="1" noChangeArrowheads="1" noChangeShapeType="1" noTextEdit="1"/>
                </p:cNvSpPr>
                <p:nvPr/>
              </p:nvSpPr>
              <p:spPr>
                <a:xfrm>
                  <a:off x="2947934" y="1943772"/>
                  <a:ext cx="176266" cy="276999"/>
                </a:xfrm>
                <a:prstGeom prst="rect">
                  <a:avLst/>
                </a:prstGeom>
                <a:blipFill>
                  <a:blip r:embed="rId9"/>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EA807F8-0F07-1D99-D4EF-CE5ED6D017BB}"/>
                    </a:ext>
                  </a:extLst>
                </p:cNvPr>
                <p:cNvSpPr txBox="1"/>
                <p:nvPr/>
              </p:nvSpPr>
              <p:spPr>
                <a:xfrm>
                  <a:off x="51577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𝑏</m:t>
                        </m:r>
                      </m:oMath>
                    </m:oMathPara>
                  </a14:m>
                  <a:endParaRPr lang="en-US" dirty="0">
                    <a:solidFill>
                      <a:srgbClr val="FF0000"/>
                    </a:solidFill>
                  </a:endParaRPr>
                </a:p>
              </p:txBody>
            </p:sp>
          </mc:Choice>
          <mc:Fallback xmlns="">
            <p:sp>
              <p:nvSpPr>
                <p:cNvPr id="14" name="TextBox 13">
                  <a:extLst>
                    <a:ext uri="{FF2B5EF4-FFF2-40B4-BE49-F238E27FC236}">
                      <a16:creationId xmlns:a16="http://schemas.microsoft.com/office/drawing/2014/main" id="{FEA807F8-0F07-1D99-D4EF-CE5ED6D017BB}"/>
                    </a:ext>
                  </a:extLst>
                </p:cNvPr>
                <p:cNvSpPr txBox="1">
                  <a:spLocks noRot="1" noChangeAspect="1" noMove="1" noResize="1" noEditPoints="1" noAdjustHandles="1" noChangeArrowheads="1" noChangeShapeType="1" noTextEdit="1"/>
                </p:cNvSpPr>
                <p:nvPr/>
              </p:nvSpPr>
              <p:spPr>
                <a:xfrm>
                  <a:off x="5157734" y="1943772"/>
                  <a:ext cx="176266" cy="276999"/>
                </a:xfrm>
                <a:prstGeom prst="rect">
                  <a:avLst/>
                </a:prstGeom>
                <a:blipFill>
                  <a:blip r:embed="rId10"/>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6E3C33A-EF65-8DCC-6C3E-44FA4264F673}"/>
                    </a:ext>
                  </a:extLst>
                </p:cNvPr>
                <p:cNvSpPr txBox="1"/>
                <p:nvPr/>
              </p:nvSpPr>
              <p:spPr>
                <a:xfrm>
                  <a:off x="600375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𝑡</m:t>
                        </m:r>
                      </m:oMath>
                    </m:oMathPara>
                  </a14:m>
                  <a:endParaRPr lang="en-US" dirty="0">
                    <a:solidFill>
                      <a:srgbClr val="FF0000"/>
                    </a:solidFill>
                  </a:endParaRPr>
                </a:p>
              </p:txBody>
            </p:sp>
          </mc:Choice>
          <mc:Fallback xmlns="">
            <p:sp>
              <p:nvSpPr>
                <p:cNvPr id="16" name="TextBox 15">
                  <a:extLst>
                    <a:ext uri="{FF2B5EF4-FFF2-40B4-BE49-F238E27FC236}">
                      <a16:creationId xmlns:a16="http://schemas.microsoft.com/office/drawing/2014/main" id="{26E3C33A-EF65-8DCC-6C3E-44FA4264F673}"/>
                    </a:ext>
                  </a:extLst>
                </p:cNvPr>
                <p:cNvSpPr txBox="1">
                  <a:spLocks noRot="1" noChangeAspect="1" noMove="1" noResize="1" noEditPoints="1" noAdjustHandles="1" noChangeArrowheads="1" noChangeShapeType="1" noTextEdit="1"/>
                </p:cNvSpPr>
                <p:nvPr/>
              </p:nvSpPr>
              <p:spPr>
                <a:xfrm>
                  <a:off x="6003751" y="1943772"/>
                  <a:ext cx="176266" cy="276999"/>
                </a:xfrm>
                <a:prstGeom prst="rect">
                  <a:avLst/>
                </a:prstGeom>
                <a:blipFill>
                  <a:blip r:embed="rId11"/>
                  <a:stretch>
                    <a:fillRect l="-20000" r="-13333"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1A43E74B-5D1B-B459-374C-E83DE3AD651D}"/>
                    </a:ext>
                  </a:extLst>
                </p:cNvPr>
                <p:cNvSpPr txBox="1"/>
                <p:nvPr/>
              </p:nvSpPr>
              <p:spPr>
                <a:xfrm>
                  <a:off x="5919734" y="22245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h</m:t>
                        </m:r>
                      </m:oMath>
                    </m:oMathPara>
                  </a14:m>
                  <a:endParaRPr lang="en-US" dirty="0">
                    <a:solidFill>
                      <a:srgbClr val="FF0000"/>
                    </a:solidFill>
                  </a:endParaRPr>
                </a:p>
              </p:txBody>
            </p:sp>
          </mc:Choice>
          <mc:Fallback xmlns="">
            <p:sp>
              <p:nvSpPr>
                <p:cNvPr id="24" name="TextBox 23">
                  <a:extLst>
                    <a:ext uri="{FF2B5EF4-FFF2-40B4-BE49-F238E27FC236}">
                      <a16:creationId xmlns:a16="http://schemas.microsoft.com/office/drawing/2014/main" id="{1A43E74B-5D1B-B459-374C-E83DE3AD651D}"/>
                    </a:ext>
                  </a:extLst>
                </p:cNvPr>
                <p:cNvSpPr txBox="1">
                  <a:spLocks noRot="1" noChangeAspect="1" noMove="1" noResize="1" noEditPoints="1" noAdjustHandles="1" noChangeArrowheads="1" noChangeShapeType="1" noTextEdit="1"/>
                </p:cNvSpPr>
                <p:nvPr/>
              </p:nvSpPr>
              <p:spPr>
                <a:xfrm>
                  <a:off x="5919734" y="2224538"/>
                  <a:ext cx="176266" cy="276999"/>
                </a:xfrm>
                <a:prstGeom prst="rect">
                  <a:avLst/>
                </a:prstGeom>
                <a:blipFill>
                  <a:blip r:embed="rId12"/>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E224529-7B45-4289-82BE-64E14B85D88C}"/>
                    </a:ext>
                  </a:extLst>
                </p:cNvPr>
                <p:cNvSpPr txBox="1"/>
                <p:nvPr/>
              </p:nvSpPr>
              <p:spPr>
                <a:xfrm>
                  <a:off x="3812820" y="2203939"/>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𝜇</m:t>
                        </m:r>
                      </m:oMath>
                    </m:oMathPara>
                  </a14:m>
                  <a:endParaRPr lang="en-US" dirty="0">
                    <a:solidFill>
                      <a:srgbClr val="FF0000"/>
                    </a:solidFill>
                  </a:endParaRPr>
                </a:p>
              </p:txBody>
            </p:sp>
          </mc:Choice>
          <mc:Fallback xmlns="">
            <p:sp>
              <p:nvSpPr>
                <p:cNvPr id="30" name="TextBox 29">
                  <a:extLst>
                    <a:ext uri="{FF2B5EF4-FFF2-40B4-BE49-F238E27FC236}">
                      <a16:creationId xmlns:a16="http://schemas.microsoft.com/office/drawing/2014/main" id="{CE224529-7B45-4289-82BE-64E14B85D88C}"/>
                    </a:ext>
                  </a:extLst>
                </p:cNvPr>
                <p:cNvSpPr txBox="1">
                  <a:spLocks noRot="1" noChangeAspect="1" noMove="1" noResize="1" noEditPoints="1" noAdjustHandles="1" noChangeArrowheads="1" noChangeShapeType="1" noTextEdit="1"/>
                </p:cNvSpPr>
                <p:nvPr/>
              </p:nvSpPr>
              <p:spPr>
                <a:xfrm>
                  <a:off x="3812820" y="2203939"/>
                  <a:ext cx="176266" cy="276999"/>
                </a:xfrm>
                <a:prstGeom prst="rect">
                  <a:avLst/>
                </a:prstGeom>
                <a:blipFill>
                  <a:blip r:embed="rId13"/>
                  <a:stretch>
                    <a:fillRect l="-35714" r="-35714" b="-260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FE334358-D101-F0E9-89F2-435D5A89FA2E}"/>
                    </a:ext>
                  </a:extLst>
                </p:cNvPr>
                <p:cNvSpPr txBox="1"/>
                <p:nvPr/>
              </p:nvSpPr>
              <p:spPr>
                <a:xfrm>
                  <a:off x="4876800" y="2203938"/>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ea typeface="Cambria Math" panose="02040503050406030204" pitchFamily="18" charset="0"/>
                          </a:rPr>
                          <m:t>𝜏</m:t>
                        </m:r>
                      </m:oMath>
                    </m:oMathPara>
                  </a14:m>
                  <a:endParaRPr lang="en-US" dirty="0">
                    <a:solidFill>
                      <a:srgbClr val="FF0000"/>
                    </a:solidFill>
                  </a:endParaRPr>
                </a:p>
              </p:txBody>
            </p:sp>
          </mc:Choice>
          <mc:Fallback xmlns="">
            <p:sp>
              <p:nvSpPr>
                <p:cNvPr id="31" name="TextBox 30">
                  <a:extLst>
                    <a:ext uri="{FF2B5EF4-FFF2-40B4-BE49-F238E27FC236}">
                      <a16:creationId xmlns:a16="http://schemas.microsoft.com/office/drawing/2014/main" id="{FE334358-D101-F0E9-89F2-435D5A89FA2E}"/>
                    </a:ext>
                  </a:extLst>
                </p:cNvPr>
                <p:cNvSpPr txBox="1">
                  <a:spLocks noRot="1" noChangeAspect="1" noMove="1" noResize="1" noEditPoints="1" noAdjustHandles="1" noChangeArrowheads="1" noChangeShapeType="1" noTextEdit="1"/>
                </p:cNvSpPr>
                <p:nvPr/>
              </p:nvSpPr>
              <p:spPr>
                <a:xfrm>
                  <a:off x="4876800" y="2203938"/>
                  <a:ext cx="176266" cy="276999"/>
                </a:xfrm>
                <a:prstGeom prst="rect">
                  <a:avLst/>
                </a:prstGeom>
                <a:blipFill>
                  <a:blip r:embed="rId14"/>
                  <a:stretch>
                    <a:fillRect l="-14286" r="-71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C1D59C-151B-DDA5-F968-A40280F854A4}"/>
                    </a:ext>
                  </a:extLst>
                </p:cNvPr>
                <p:cNvSpPr txBox="1"/>
                <p:nvPr/>
              </p:nvSpPr>
              <p:spPr>
                <a:xfrm>
                  <a:off x="2262134" y="220394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𝛾</m:t>
                        </m:r>
                      </m:oMath>
                    </m:oMathPara>
                  </a14:m>
                  <a:endParaRPr lang="en-US" dirty="0">
                    <a:solidFill>
                      <a:srgbClr val="FF0000"/>
                    </a:solidFill>
                  </a:endParaRPr>
                </a:p>
              </p:txBody>
            </p:sp>
          </mc:Choice>
          <mc:Fallback xmlns="">
            <p:sp>
              <p:nvSpPr>
                <p:cNvPr id="32" name="TextBox 31">
                  <a:extLst>
                    <a:ext uri="{FF2B5EF4-FFF2-40B4-BE49-F238E27FC236}">
                      <a16:creationId xmlns:a16="http://schemas.microsoft.com/office/drawing/2014/main" id="{54C1D59C-151B-DDA5-F968-A40280F854A4}"/>
                    </a:ext>
                  </a:extLst>
                </p:cNvPr>
                <p:cNvSpPr txBox="1">
                  <a:spLocks noRot="1" noChangeAspect="1" noMove="1" noResize="1" noEditPoints="1" noAdjustHandles="1" noChangeArrowheads="1" noChangeShapeType="1" noTextEdit="1"/>
                </p:cNvSpPr>
                <p:nvPr/>
              </p:nvSpPr>
              <p:spPr>
                <a:xfrm>
                  <a:off x="2262134" y="2203941"/>
                  <a:ext cx="176266" cy="276999"/>
                </a:xfrm>
                <a:prstGeom prst="rect">
                  <a:avLst/>
                </a:prstGeom>
                <a:blipFill>
                  <a:blip r:embed="rId15"/>
                  <a:stretch>
                    <a:fillRect l="-35714" r="-35714" b="-304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CB7C414B-B47A-0234-E802-35333513F2A2}"/>
                    </a:ext>
                  </a:extLst>
                </p:cNvPr>
                <p:cNvSpPr txBox="1"/>
                <p:nvPr/>
              </p:nvSpPr>
              <p:spPr>
                <a:xfrm>
                  <a:off x="2261041"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𝑔</m:t>
                        </m:r>
                      </m:oMath>
                    </m:oMathPara>
                  </a14:m>
                  <a:endParaRPr lang="en-US" dirty="0">
                    <a:solidFill>
                      <a:srgbClr val="FF0000"/>
                    </a:solidFill>
                  </a:endParaRPr>
                </a:p>
              </p:txBody>
            </p:sp>
          </mc:Choice>
          <mc:Fallback xmlns="">
            <p:sp>
              <p:nvSpPr>
                <p:cNvPr id="33" name="TextBox 32">
                  <a:extLst>
                    <a:ext uri="{FF2B5EF4-FFF2-40B4-BE49-F238E27FC236}">
                      <a16:creationId xmlns:a16="http://schemas.microsoft.com/office/drawing/2014/main" id="{CB7C414B-B47A-0234-E802-35333513F2A2}"/>
                    </a:ext>
                  </a:extLst>
                </p:cNvPr>
                <p:cNvSpPr txBox="1">
                  <a:spLocks noRot="1" noChangeAspect="1" noMove="1" noResize="1" noEditPoints="1" noAdjustHandles="1" noChangeArrowheads="1" noChangeShapeType="1" noTextEdit="1"/>
                </p:cNvSpPr>
                <p:nvPr/>
              </p:nvSpPr>
              <p:spPr>
                <a:xfrm>
                  <a:off x="2261041" y="1943772"/>
                  <a:ext cx="176266" cy="276999"/>
                </a:xfrm>
                <a:prstGeom prst="rect">
                  <a:avLst/>
                </a:prstGeom>
                <a:blipFill>
                  <a:blip r:embed="rId16"/>
                  <a:stretch>
                    <a:fillRect l="-42857" r="-42857"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D1915D0-50E0-10A6-09BF-03BFFB2B9BF1}"/>
                    </a:ext>
                  </a:extLst>
                </p:cNvPr>
                <p:cNvSpPr txBox="1"/>
                <p:nvPr/>
              </p:nvSpPr>
              <p:spPr>
                <a:xfrm>
                  <a:off x="5722578" y="222453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𝑍</m:t>
                        </m:r>
                      </m:oMath>
                    </m:oMathPara>
                  </a14:m>
                  <a:endParaRPr lang="en-US" dirty="0">
                    <a:solidFill>
                      <a:srgbClr val="FF0000"/>
                    </a:solidFill>
                  </a:endParaRPr>
                </a:p>
              </p:txBody>
            </p:sp>
          </mc:Choice>
          <mc:Fallback xmlns="">
            <p:sp>
              <p:nvSpPr>
                <p:cNvPr id="34" name="TextBox 33">
                  <a:extLst>
                    <a:ext uri="{FF2B5EF4-FFF2-40B4-BE49-F238E27FC236}">
                      <a16:creationId xmlns:a16="http://schemas.microsoft.com/office/drawing/2014/main" id="{6D1915D0-50E0-10A6-09BF-03BFFB2B9BF1}"/>
                    </a:ext>
                  </a:extLst>
                </p:cNvPr>
                <p:cNvSpPr txBox="1">
                  <a:spLocks noRot="1" noChangeAspect="1" noMove="1" noResize="1" noEditPoints="1" noAdjustHandles="1" noChangeArrowheads="1" noChangeShapeType="1" noTextEdit="1"/>
                </p:cNvSpPr>
                <p:nvPr/>
              </p:nvSpPr>
              <p:spPr>
                <a:xfrm>
                  <a:off x="5722578" y="2224537"/>
                  <a:ext cx="176266" cy="276999"/>
                </a:xfrm>
                <a:prstGeom prst="rect">
                  <a:avLst/>
                </a:prstGeom>
                <a:blipFill>
                  <a:blip r:embed="rId17"/>
                  <a:stretch>
                    <a:fillRect l="-33333" r="-26667"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3ACCCC3-83DC-BABA-7075-5DA6FB816B49}"/>
                    </a:ext>
                  </a:extLst>
                </p:cNvPr>
                <p:cNvSpPr txBox="1"/>
                <p:nvPr/>
              </p:nvSpPr>
              <p:spPr>
                <a:xfrm>
                  <a:off x="5486400" y="2237601"/>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FF0000"/>
                            </a:solidFill>
                            <a:latin typeface="Cambria Math" panose="02040503050406030204" pitchFamily="18" charset="0"/>
                          </a:rPr>
                          <m:t>𝑊</m:t>
                        </m:r>
                      </m:oMath>
                    </m:oMathPara>
                  </a14:m>
                  <a:endParaRPr lang="en-US" dirty="0">
                    <a:solidFill>
                      <a:srgbClr val="FF0000"/>
                    </a:solidFill>
                  </a:endParaRPr>
                </a:p>
              </p:txBody>
            </p:sp>
          </mc:Choice>
          <mc:Fallback xmlns="">
            <p:sp>
              <p:nvSpPr>
                <p:cNvPr id="35" name="TextBox 34">
                  <a:extLst>
                    <a:ext uri="{FF2B5EF4-FFF2-40B4-BE49-F238E27FC236}">
                      <a16:creationId xmlns:a16="http://schemas.microsoft.com/office/drawing/2014/main" id="{A3ACCCC3-83DC-BABA-7075-5DA6FB816B49}"/>
                    </a:ext>
                  </a:extLst>
                </p:cNvPr>
                <p:cNvSpPr txBox="1">
                  <a:spLocks noRot="1" noChangeAspect="1" noMove="1" noResize="1" noEditPoints="1" noAdjustHandles="1" noChangeArrowheads="1" noChangeShapeType="1" noTextEdit="1"/>
                </p:cNvSpPr>
                <p:nvPr/>
              </p:nvSpPr>
              <p:spPr>
                <a:xfrm>
                  <a:off x="5486400" y="2237601"/>
                  <a:ext cx="176266" cy="276999"/>
                </a:xfrm>
                <a:prstGeom prst="rect">
                  <a:avLst/>
                </a:prstGeom>
                <a:blipFill>
                  <a:blip r:embed="rId18"/>
                  <a:stretch>
                    <a:fillRect l="-50000" r="-71429"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03778C26-030D-D899-C6D0-534D235FC1C7}"/>
                    </a:ext>
                  </a:extLst>
                </p:cNvPr>
                <p:cNvSpPr txBox="1"/>
                <p:nvPr/>
              </p:nvSpPr>
              <p:spPr>
                <a:xfrm>
                  <a:off x="2512528" y="4501287"/>
                  <a:ext cx="176266" cy="29931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𝜇</m:t>
                            </m:r>
                          </m:sub>
                        </m:sSub>
                      </m:oMath>
                    </m:oMathPara>
                  </a14:m>
                  <a:endParaRPr lang="en-US" dirty="0">
                    <a:solidFill>
                      <a:srgbClr val="FF0000"/>
                    </a:solidFill>
                  </a:endParaRPr>
                </a:p>
              </p:txBody>
            </p:sp>
          </mc:Choice>
          <mc:Fallback xmlns="">
            <p:sp>
              <p:nvSpPr>
                <p:cNvPr id="36" name="TextBox 35">
                  <a:extLst>
                    <a:ext uri="{FF2B5EF4-FFF2-40B4-BE49-F238E27FC236}">
                      <a16:creationId xmlns:a16="http://schemas.microsoft.com/office/drawing/2014/main" id="{03778C26-030D-D899-C6D0-534D235FC1C7}"/>
                    </a:ext>
                  </a:extLst>
                </p:cNvPr>
                <p:cNvSpPr txBox="1">
                  <a:spLocks noRot="1" noChangeAspect="1" noMove="1" noResize="1" noEditPoints="1" noAdjustHandles="1" noChangeArrowheads="1" noChangeShapeType="1" noTextEdit="1"/>
                </p:cNvSpPr>
                <p:nvPr/>
              </p:nvSpPr>
              <p:spPr>
                <a:xfrm>
                  <a:off x="2512528" y="4501287"/>
                  <a:ext cx="176266" cy="299313"/>
                </a:xfrm>
                <a:prstGeom prst="rect">
                  <a:avLst/>
                </a:prstGeom>
                <a:blipFill>
                  <a:blip r:embed="rId19"/>
                  <a:stretch>
                    <a:fillRect l="-33333" r="-4666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C2BBE9E1-8AA3-A825-49C3-4071724C30E1}"/>
                    </a:ext>
                  </a:extLst>
                </p:cNvPr>
                <p:cNvSpPr txBox="1"/>
                <p:nvPr/>
              </p:nvSpPr>
              <p:spPr>
                <a:xfrm>
                  <a:off x="2795534"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𝜏</m:t>
                            </m:r>
                          </m:sub>
                        </m:sSub>
                      </m:oMath>
                    </m:oMathPara>
                  </a14:m>
                  <a:endParaRPr lang="en-US" dirty="0">
                    <a:solidFill>
                      <a:srgbClr val="FF0000"/>
                    </a:solidFill>
                  </a:endParaRPr>
                </a:p>
              </p:txBody>
            </p:sp>
          </mc:Choice>
          <mc:Fallback xmlns="">
            <p:sp>
              <p:nvSpPr>
                <p:cNvPr id="39" name="TextBox 38">
                  <a:extLst>
                    <a:ext uri="{FF2B5EF4-FFF2-40B4-BE49-F238E27FC236}">
                      <a16:creationId xmlns:a16="http://schemas.microsoft.com/office/drawing/2014/main" id="{C2BBE9E1-8AA3-A825-49C3-4071724C30E1}"/>
                    </a:ext>
                  </a:extLst>
                </p:cNvPr>
                <p:cNvSpPr txBox="1">
                  <a:spLocks noRot="1" noChangeAspect="1" noMove="1" noResize="1" noEditPoints="1" noAdjustHandles="1" noChangeArrowheads="1" noChangeShapeType="1" noTextEdit="1"/>
                </p:cNvSpPr>
                <p:nvPr/>
              </p:nvSpPr>
              <p:spPr>
                <a:xfrm>
                  <a:off x="2795534" y="4501287"/>
                  <a:ext cx="176266" cy="276999"/>
                </a:xfrm>
                <a:prstGeom prst="rect">
                  <a:avLst/>
                </a:prstGeom>
                <a:blipFill>
                  <a:blip r:embed="rId20"/>
                  <a:stretch>
                    <a:fillRect l="-33333" r="-26667"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B80C0173-6776-7FF7-0938-925563513A92}"/>
                    </a:ext>
                  </a:extLst>
                </p:cNvPr>
                <p:cNvSpPr txBox="1"/>
                <p:nvPr/>
              </p:nvSpPr>
              <p:spPr>
                <a:xfrm>
                  <a:off x="2243459" y="4501287"/>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ea typeface="Cambria Math" panose="02040503050406030204" pitchFamily="18" charset="0"/>
                              </a:rPr>
                              <m:t>𝜈</m:t>
                            </m:r>
                          </m:e>
                          <m:sub>
                            <m:r>
                              <a:rPr lang="en-US" b="0" i="1" smtClean="0">
                                <a:solidFill>
                                  <a:srgbClr val="FF0000"/>
                                </a:solidFill>
                                <a:latin typeface="Cambria Math" panose="02040503050406030204" pitchFamily="18" charset="0"/>
                                <a:ea typeface="Cambria Math" panose="02040503050406030204" pitchFamily="18" charset="0"/>
                              </a:rPr>
                              <m:t>𝑒</m:t>
                            </m:r>
                          </m:sub>
                        </m:sSub>
                      </m:oMath>
                    </m:oMathPara>
                  </a14:m>
                  <a:endParaRPr lang="en-US" dirty="0">
                    <a:solidFill>
                      <a:srgbClr val="FF0000"/>
                    </a:solidFill>
                  </a:endParaRPr>
                </a:p>
              </p:txBody>
            </p:sp>
          </mc:Choice>
          <mc:Fallback xmlns="">
            <p:sp>
              <p:nvSpPr>
                <p:cNvPr id="40" name="TextBox 39">
                  <a:extLst>
                    <a:ext uri="{FF2B5EF4-FFF2-40B4-BE49-F238E27FC236}">
                      <a16:creationId xmlns:a16="http://schemas.microsoft.com/office/drawing/2014/main" id="{B80C0173-6776-7FF7-0938-925563513A92}"/>
                    </a:ext>
                  </a:extLst>
                </p:cNvPr>
                <p:cNvSpPr txBox="1">
                  <a:spLocks noRot="1" noChangeAspect="1" noMove="1" noResize="1" noEditPoints="1" noAdjustHandles="1" noChangeArrowheads="1" noChangeShapeType="1" noTextEdit="1"/>
                </p:cNvSpPr>
                <p:nvPr/>
              </p:nvSpPr>
              <p:spPr>
                <a:xfrm>
                  <a:off x="2243459" y="4501287"/>
                  <a:ext cx="176266" cy="276999"/>
                </a:xfrm>
                <a:prstGeom prst="rect">
                  <a:avLst/>
                </a:prstGeom>
                <a:blipFill>
                  <a:blip r:embed="rId21"/>
                  <a:stretch>
                    <a:fillRect l="-33333" r="-33333"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310C2B31-4138-FC89-3B6D-872DFC37457B}"/>
                    </a:ext>
                  </a:extLst>
                </p:cNvPr>
                <p:cNvSpPr txBox="1"/>
                <p:nvPr/>
              </p:nvSpPr>
              <p:spPr>
                <a:xfrm>
                  <a:off x="2022106" y="1943772"/>
                  <a:ext cx="2580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1" name="TextBox 40">
                  <a:extLst>
                    <a:ext uri="{FF2B5EF4-FFF2-40B4-BE49-F238E27FC236}">
                      <a16:creationId xmlns:a16="http://schemas.microsoft.com/office/drawing/2014/main" id="{310C2B31-4138-FC89-3B6D-872DFC37457B}"/>
                    </a:ext>
                  </a:extLst>
                </p:cNvPr>
                <p:cNvSpPr txBox="1">
                  <a:spLocks noRot="1" noChangeAspect="1" noMove="1" noResize="1" noEditPoints="1" noAdjustHandles="1" noChangeArrowheads="1" noChangeShapeType="1" noTextEdit="1"/>
                </p:cNvSpPr>
                <p:nvPr/>
              </p:nvSpPr>
              <p:spPr>
                <a:xfrm>
                  <a:off x="2022106" y="1943772"/>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B6760860-78F1-29F7-CD77-C0B1A0C8FF1E}"/>
                    </a:ext>
                  </a:extLst>
                </p:cNvPr>
                <p:cNvSpPr txBox="1"/>
                <p:nvPr/>
              </p:nvSpPr>
              <p:spPr>
                <a:xfrm>
                  <a:off x="2022106" y="2222809"/>
                  <a:ext cx="25808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2" name="TextBox 41">
                  <a:extLst>
                    <a:ext uri="{FF2B5EF4-FFF2-40B4-BE49-F238E27FC236}">
                      <a16:creationId xmlns:a16="http://schemas.microsoft.com/office/drawing/2014/main" id="{B6760860-78F1-29F7-CD77-C0B1A0C8FF1E}"/>
                    </a:ext>
                  </a:extLst>
                </p:cNvPr>
                <p:cNvSpPr txBox="1">
                  <a:spLocks noRot="1" noChangeAspect="1" noMove="1" noResize="1" noEditPoints="1" noAdjustHandles="1" noChangeArrowheads="1" noChangeShapeType="1" noTextEdit="1"/>
                </p:cNvSpPr>
                <p:nvPr/>
              </p:nvSpPr>
              <p:spPr>
                <a:xfrm>
                  <a:off x="2022106" y="2222809"/>
                  <a:ext cx="258083" cy="276999"/>
                </a:xfrm>
                <a:prstGeom prst="rect">
                  <a:avLst/>
                </a:prstGeom>
                <a:blipFill>
                  <a:blip r:embed="rId22"/>
                  <a:stretch>
                    <a:fillRect l="-14286" r="-9524"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DAD8CF09-2B02-5A8E-3E4C-FAF0183C69EA}"/>
                    </a:ext>
                  </a:extLst>
                </p:cNvPr>
                <p:cNvSpPr txBox="1"/>
                <p:nvPr/>
              </p:nvSpPr>
              <p:spPr>
                <a:xfrm rot="19167046">
                  <a:off x="1890301" y="4692451"/>
                  <a:ext cx="520568"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oMath>
                    </m:oMathPara>
                  </a14:m>
                  <a:endParaRPr lang="en-US" dirty="0">
                    <a:solidFill>
                      <a:srgbClr val="FF0000"/>
                    </a:solidFill>
                  </a:endParaRPr>
                </a:p>
              </p:txBody>
            </p:sp>
          </mc:Choice>
          <mc:Fallback xmlns="">
            <p:sp>
              <p:nvSpPr>
                <p:cNvPr id="43" name="TextBox 42">
                  <a:extLst>
                    <a:ext uri="{FF2B5EF4-FFF2-40B4-BE49-F238E27FC236}">
                      <a16:creationId xmlns:a16="http://schemas.microsoft.com/office/drawing/2014/main" id="{DAD8CF09-2B02-5A8E-3E4C-FAF0183C69EA}"/>
                    </a:ext>
                  </a:extLst>
                </p:cNvPr>
                <p:cNvSpPr txBox="1">
                  <a:spLocks noRot="1" noChangeAspect="1" noMove="1" noResize="1" noEditPoints="1" noAdjustHandles="1" noChangeArrowheads="1" noChangeShapeType="1" noTextEdit="1"/>
                </p:cNvSpPr>
                <p:nvPr/>
              </p:nvSpPr>
              <p:spPr>
                <a:xfrm rot="19167046">
                  <a:off x="1890301" y="4692451"/>
                  <a:ext cx="520568" cy="276999"/>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8F1EDB38-F19E-FB96-D7F0-1075C085F4F0}"/>
                    </a:ext>
                  </a:extLst>
                </p:cNvPr>
                <p:cNvSpPr txBox="1"/>
                <p:nvPr/>
              </p:nvSpPr>
              <p:spPr>
                <a:xfrm>
                  <a:off x="4495800"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𝑝</m:t>
                        </m:r>
                      </m:oMath>
                    </m:oMathPara>
                  </a14:m>
                  <a:endParaRPr lang="en-US" dirty="0">
                    <a:solidFill>
                      <a:srgbClr val="0000FF"/>
                    </a:solidFill>
                  </a:endParaRPr>
                </a:p>
              </p:txBody>
            </p:sp>
          </mc:Choice>
          <mc:Fallback xmlns="">
            <p:sp>
              <p:nvSpPr>
                <p:cNvPr id="44" name="TextBox 43">
                  <a:extLst>
                    <a:ext uri="{FF2B5EF4-FFF2-40B4-BE49-F238E27FC236}">
                      <a16:creationId xmlns:a16="http://schemas.microsoft.com/office/drawing/2014/main" id="{8F1EDB38-F19E-FB96-D7F0-1075C085F4F0}"/>
                    </a:ext>
                  </a:extLst>
                </p:cNvPr>
                <p:cNvSpPr txBox="1">
                  <a:spLocks noRot="1" noChangeAspect="1" noMove="1" noResize="1" noEditPoints="1" noAdjustHandles="1" noChangeArrowheads="1" noChangeShapeType="1" noTextEdit="1"/>
                </p:cNvSpPr>
                <p:nvPr/>
              </p:nvSpPr>
              <p:spPr>
                <a:xfrm>
                  <a:off x="4495800" y="1943772"/>
                  <a:ext cx="176266" cy="276999"/>
                </a:xfrm>
                <a:prstGeom prst="rect">
                  <a:avLst/>
                </a:prstGeom>
                <a:blipFill>
                  <a:blip r:embed="rId24"/>
                  <a:stretch>
                    <a:fillRect l="-42857" r="-35714" b="-31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80A9C86D-B8F4-7D2C-61D7-FE5BA1540A14}"/>
                    </a:ext>
                  </a:extLst>
                </p:cNvPr>
                <p:cNvSpPr txBox="1"/>
                <p:nvPr/>
              </p:nvSpPr>
              <p:spPr>
                <a:xfrm>
                  <a:off x="4644834" y="1943772"/>
                  <a:ext cx="17626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00FF"/>
                            </a:solidFill>
                            <a:latin typeface="Cambria Math" panose="02040503050406030204" pitchFamily="18" charset="0"/>
                          </a:rPr>
                          <m:t>𝑛</m:t>
                        </m:r>
                      </m:oMath>
                    </m:oMathPara>
                  </a14:m>
                  <a:endParaRPr lang="en-US" dirty="0">
                    <a:solidFill>
                      <a:srgbClr val="0000FF"/>
                    </a:solidFill>
                  </a:endParaRPr>
                </a:p>
              </p:txBody>
            </p:sp>
          </mc:Choice>
          <mc:Fallback xmlns="">
            <p:sp>
              <p:nvSpPr>
                <p:cNvPr id="45" name="TextBox 44">
                  <a:extLst>
                    <a:ext uri="{FF2B5EF4-FFF2-40B4-BE49-F238E27FC236}">
                      <a16:creationId xmlns:a16="http://schemas.microsoft.com/office/drawing/2014/main" id="{80A9C86D-B8F4-7D2C-61D7-FE5BA1540A14}"/>
                    </a:ext>
                  </a:extLst>
                </p:cNvPr>
                <p:cNvSpPr txBox="1">
                  <a:spLocks noRot="1" noChangeAspect="1" noMove="1" noResize="1" noEditPoints="1" noAdjustHandles="1" noChangeArrowheads="1" noChangeShapeType="1" noTextEdit="1"/>
                </p:cNvSpPr>
                <p:nvPr/>
              </p:nvSpPr>
              <p:spPr>
                <a:xfrm>
                  <a:off x="4644834" y="1943772"/>
                  <a:ext cx="176266" cy="276999"/>
                </a:xfrm>
                <a:prstGeom prst="rect">
                  <a:avLst/>
                </a:prstGeom>
                <a:blipFill>
                  <a:blip r:embed="rId25"/>
                  <a:stretch>
                    <a:fillRect l="-20000" r="-20000" b="-4545"/>
                  </a:stretch>
                </a:blipFill>
              </p:spPr>
              <p:txBody>
                <a:bodyPr/>
                <a:lstStyle/>
                <a:p>
                  <a:r>
                    <a:rPr lang="en-US">
                      <a:noFill/>
                    </a:rPr>
                    <a:t> </a:t>
                  </a:r>
                </a:p>
              </p:txBody>
            </p:sp>
          </mc:Fallback>
        </mc:AlternateContent>
      </p:grpSp>
    </p:spTree>
    <p:extLst>
      <p:ext uri="{BB962C8B-B14F-4D97-AF65-F5344CB8AC3E}">
        <p14:creationId xmlns:p14="http://schemas.microsoft.com/office/powerpoint/2010/main" val="3920942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solidFill>
                  <a:schemeClr val="bg1"/>
                </a:solidFill>
                <a:latin typeface="Arial" charset="0"/>
              </a:rPr>
              <a:t>THE THERMAL RELIC LANDSCAPE</a:t>
            </a:r>
          </a:p>
        </p:txBody>
      </p:sp>
      <p:grpSp>
        <p:nvGrpSpPr>
          <p:cNvPr id="13" name="Group 12">
            <a:extLst>
              <a:ext uri="{FF2B5EF4-FFF2-40B4-BE49-F238E27FC236}">
                <a16:creationId xmlns:a16="http://schemas.microsoft.com/office/drawing/2014/main" id="{5F4E6C81-E638-4942-BF5C-7C1F1B1E5787}"/>
              </a:ext>
            </a:extLst>
          </p:cNvPr>
          <p:cNvGrpSpPr/>
          <p:nvPr/>
        </p:nvGrpSpPr>
        <p:grpSpPr>
          <a:xfrm>
            <a:off x="2514600" y="833736"/>
            <a:ext cx="6629400" cy="5871865"/>
            <a:chOff x="990600" y="833735"/>
            <a:chExt cx="6629400" cy="5871865"/>
          </a:xfrm>
        </p:grpSpPr>
        <p:sp>
          <p:nvSpPr>
            <p:cNvPr id="15" name="TextBox 14"/>
            <p:cNvSpPr txBox="1"/>
            <p:nvPr/>
          </p:nvSpPr>
          <p:spPr>
            <a:xfrm>
              <a:off x="4261607" y="833735"/>
              <a:ext cx="919993" cy="461665"/>
            </a:xfrm>
            <a:prstGeom prst="rect">
              <a:avLst/>
            </a:prstGeom>
            <a:noFill/>
          </p:spPr>
          <p:txBody>
            <a:bodyPr wrap="none" rtlCol="0">
              <a:spAutoFit/>
            </a:bodyPr>
            <a:lstStyle/>
            <a:p>
              <a:r>
                <a:rPr lang="en-US" sz="2400" dirty="0">
                  <a:solidFill>
                    <a:schemeClr val="bg1"/>
                  </a:solidFill>
                </a:rPr>
                <a:t>Mass</a:t>
              </a:r>
            </a:p>
          </p:txBody>
        </p:sp>
        <p:sp>
          <p:nvSpPr>
            <p:cNvPr id="18" name="TextBox 17"/>
            <p:cNvSpPr txBox="1"/>
            <p:nvPr/>
          </p:nvSpPr>
          <p:spPr>
            <a:xfrm rot="16200000">
              <a:off x="-214217" y="3643217"/>
              <a:ext cx="2871299" cy="461665"/>
            </a:xfrm>
            <a:prstGeom prst="rect">
              <a:avLst/>
            </a:prstGeom>
            <a:noFill/>
          </p:spPr>
          <p:txBody>
            <a:bodyPr wrap="none" rtlCol="0">
              <a:spAutoFit/>
            </a:bodyPr>
            <a:lstStyle/>
            <a:p>
              <a:r>
                <a:rPr lang="en-US" sz="2400" dirty="0">
                  <a:solidFill>
                    <a:schemeClr val="bg1"/>
                  </a:solidFill>
                </a:rPr>
                <a:t>Interaction Strength</a:t>
              </a:r>
            </a:p>
          </p:txBody>
        </p:sp>
        <p:cxnSp>
          <p:nvCxnSpPr>
            <p:cNvPr id="3" name="Straight Arrow Connector 2"/>
            <p:cNvCxnSpPr>
              <a:cxnSpLocks/>
            </p:cNvCxnSpPr>
            <p:nvPr/>
          </p:nvCxnSpPr>
          <p:spPr>
            <a:xfrm flipV="1">
              <a:off x="1981200" y="1676400"/>
              <a:ext cx="5638800" cy="26016"/>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cxnSpLocks/>
            </p:cNvCxnSpPr>
            <p:nvPr/>
          </p:nvCxnSpPr>
          <p:spPr>
            <a:xfrm flipV="1">
              <a:off x="1980824" y="1692266"/>
              <a:ext cx="0" cy="5013334"/>
            </a:xfrm>
            <a:prstGeom prst="straightConnector1">
              <a:avLst/>
            </a:prstGeom>
            <a:ln w="38100" cmpd="sng">
              <a:solidFill>
                <a:schemeClr val="bg1"/>
              </a:solidFill>
              <a:headEnd type="arrow"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351776" y="1295400"/>
              <a:ext cx="582424" cy="369332"/>
            </a:xfrm>
            <a:prstGeom prst="rect">
              <a:avLst/>
            </a:prstGeom>
            <a:noFill/>
          </p:spPr>
          <p:txBody>
            <a:bodyPr wrap="none" rtlCol="0">
              <a:spAutoFit/>
            </a:bodyPr>
            <a:lstStyle/>
            <a:p>
              <a:r>
                <a:rPr lang="en-US" dirty="0" err="1">
                  <a:solidFill>
                    <a:schemeClr val="bg1"/>
                  </a:solidFill>
                </a:rPr>
                <a:t>TeV</a:t>
              </a:r>
              <a:endParaRPr lang="en-US" dirty="0">
                <a:solidFill>
                  <a:schemeClr val="bg1"/>
                </a:solidFill>
              </a:endParaRPr>
            </a:p>
          </p:txBody>
        </p:sp>
        <p:sp>
          <p:nvSpPr>
            <p:cNvPr id="25" name="TextBox 24"/>
            <p:cNvSpPr txBox="1"/>
            <p:nvPr/>
          </p:nvSpPr>
          <p:spPr>
            <a:xfrm>
              <a:off x="2419896" y="1295400"/>
              <a:ext cx="659293" cy="369332"/>
            </a:xfrm>
            <a:prstGeom prst="rect">
              <a:avLst/>
            </a:prstGeom>
            <a:noFill/>
          </p:spPr>
          <p:txBody>
            <a:bodyPr wrap="none" rtlCol="0">
              <a:spAutoFit/>
            </a:bodyPr>
            <a:lstStyle/>
            <a:p>
              <a:r>
                <a:rPr lang="en-US" dirty="0">
                  <a:solidFill>
                    <a:schemeClr val="bg1"/>
                  </a:solidFill>
                </a:rPr>
                <a:t>MeV</a:t>
              </a:r>
            </a:p>
          </p:txBody>
        </p:sp>
        <p:sp>
          <p:nvSpPr>
            <p:cNvPr id="26" name="TextBox 25"/>
            <p:cNvSpPr txBox="1"/>
            <p:nvPr/>
          </p:nvSpPr>
          <p:spPr>
            <a:xfrm>
              <a:off x="4392205" y="1295400"/>
              <a:ext cx="646556" cy="369332"/>
            </a:xfrm>
            <a:prstGeom prst="rect">
              <a:avLst/>
            </a:prstGeom>
            <a:noFill/>
          </p:spPr>
          <p:txBody>
            <a:bodyPr wrap="none" rtlCol="0">
              <a:spAutoFit/>
            </a:bodyPr>
            <a:lstStyle/>
            <a:p>
              <a:r>
                <a:rPr lang="en-US" dirty="0" err="1">
                  <a:solidFill>
                    <a:schemeClr val="bg1"/>
                  </a:solidFill>
                </a:rPr>
                <a:t>GeV</a:t>
              </a:r>
              <a:endParaRPr lang="en-US" dirty="0">
                <a:solidFill>
                  <a:schemeClr val="bg1"/>
                </a:solidFill>
              </a:endParaRPr>
            </a:p>
          </p:txBody>
        </p:sp>
        <p:sp>
          <p:nvSpPr>
            <p:cNvPr id="27" name="TextBox 26"/>
            <p:cNvSpPr txBox="1"/>
            <p:nvPr/>
          </p:nvSpPr>
          <p:spPr>
            <a:xfrm>
              <a:off x="1540393" y="1981200"/>
              <a:ext cx="313044" cy="369332"/>
            </a:xfrm>
            <a:prstGeom prst="rect">
              <a:avLst/>
            </a:prstGeom>
            <a:noFill/>
          </p:spPr>
          <p:txBody>
            <a:bodyPr wrap="none" rtlCol="0">
              <a:spAutoFit/>
            </a:bodyPr>
            <a:lstStyle/>
            <a:p>
              <a:r>
                <a:rPr lang="en-US" dirty="0">
                  <a:solidFill>
                    <a:schemeClr val="bg1"/>
                  </a:solidFill>
                </a:rPr>
                <a:t>1</a:t>
              </a:r>
            </a:p>
          </p:txBody>
        </p:sp>
        <p:sp>
          <p:nvSpPr>
            <p:cNvPr id="28" name="TextBox 27"/>
            <p:cNvSpPr txBox="1"/>
            <p:nvPr/>
          </p:nvSpPr>
          <p:spPr>
            <a:xfrm>
              <a:off x="1407789" y="3657600"/>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-3</a:t>
              </a:r>
            </a:p>
          </p:txBody>
        </p:sp>
        <p:sp>
          <p:nvSpPr>
            <p:cNvPr id="29" name="TextBox 28"/>
            <p:cNvSpPr txBox="1"/>
            <p:nvPr/>
          </p:nvSpPr>
          <p:spPr>
            <a:xfrm>
              <a:off x="1407789" y="5390647"/>
              <a:ext cx="578253" cy="369332"/>
            </a:xfrm>
            <a:prstGeom prst="rect">
              <a:avLst/>
            </a:prstGeom>
            <a:noFill/>
          </p:spPr>
          <p:txBody>
            <a:bodyPr wrap="none" rtlCol="0">
              <a:spAutoFit/>
            </a:bodyPr>
            <a:lstStyle/>
            <a:p>
              <a:r>
                <a:rPr lang="en-US" dirty="0">
                  <a:solidFill>
                    <a:schemeClr val="bg1"/>
                  </a:solidFill>
                </a:rPr>
                <a:t>10</a:t>
              </a:r>
              <a:r>
                <a:rPr lang="en-US" baseline="30000" dirty="0">
                  <a:solidFill>
                    <a:schemeClr val="bg1"/>
                  </a:solidFill>
                </a:rPr>
                <a:t>-6</a:t>
              </a:r>
            </a:p>
          </p:txBody>
        </p:sp>
      </p:grpSp>
      <p:grpSp>
        <p:nvGrpSpPr>
          <p:cNvPr id="7" name="Group 6">
            <a:extLst>
              <a:ext uri="{FF2B5EF4-FFF2-40B4-BE49-F238E27FC236}">
                <a16:creationId xmlns:a16="http://schemas.microsoft.com/office/drawing/2014/main" id="{0F367235-3EB3-FB56-C14B-8152F74FE0D1}"/>
              </a:ext>
            </a:extLst>
          </p:cNvPr>
          <p:cNvGrpSpPr/>
          <p:nvPr/>
        </p:nvGrpSpPr>
        <p:grpSpPr>
          <a:xfrm>
            <a:off x="2235526" y="42560"/>
            <a:ext cx="7137075" cy="6586840"/>
            <a:chOff x="711525" y="42560"/>
            <a:chExt cx="7137075" cy="6586840"/>
          </a:xfrm>
        </p:grpSpPr>
        <p:sp>
          <p:nvSpPr>
            <p:cNvPr id="6" name="Rectangle 5">
              <a:extLst>
                <a:ext uri="{FF2B5EF4-FFF2-40B4-BE49-F238E27FC236}">
                  <a16:creationId xmlns:a16="http://schemas.microsoft.com/office/drawing/2014/main" id="{EDEB2FD5-52B5-A2B0-069B-A9F2C6C83BAC}"/>
                </a:ext>
              </a:extLst>
            </p:cNvPr>
            <p:cNvSpPr/>
            <p:nvPr/>
          </p:nvSpPr>
          <p:spPr>
            <a:xfrm>
              <a:off x="1981200" y="1692264"/>
              <a:ext cx="5867400" cy="4937136"/>
            </a:xfrm>
            <a:prstGeom prst="rect">
              <a:avLst/>
            </a:prstGeom>
            <a:gradFill flip="none" rotWithShape="1">
              <a:gsLst>
                <a:gs pos="52000">
                  <a:schemeClr val="tx1">
                    <a:lumMod val="0"/>
                  </a:schemeClr>
                </a:gs>
                <a:gs pos="83000">
                  <a:schemeClr val="bg1">
                    <a:lumMod val="34000"/>
                    <a:lumOff val="66000"/>
                  </a:schemeClr>
                </a:gs>
              </a:gsLst>
              <a:lin ang="135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pic>
          <p:nvPicPr>
            <p:cNvPr id="10" name="Picture 9">
              <a:extLst>
                <a:ext uri="{FF2B5EF4-FFF2-40B4-BE49-F238E27FC236}">
                  <a16:creationId xmlns:a16="http://schemas.microsoft.com/office/drawing/2014/main" id="{1DEBA128-577F-5348-A2F6-E767F9D39C4E}"/>
                </a:ext>
              </a:extLst>
            </p:cNvPr>
            <p:cNvPicPr>
              <a:picLocks noChangeAspect="1"/>
            </p:cNvPicPr>
            <p:nvPr/>
          </p:nvPicPr>
          <p:blipFill rotWithShape="1">
            <a:blip r:embed="rId3"/>
            <a:srcRect t="4414"/>
            <a:stretch/>
          </p:blipFill>
          <p:spPr>
            <a:xfrm>
              <a:off x="711525" y="42560"/>
              <a:ext cx="4851436" cy="4402466"/>
            </a:xfrm>
            <a:prstGeom prst="rect">
              <a:avLst/>
            </a:prstGeom>
          </p:spPr>
        </p:pic>
      </p:grpSp>
      <p:sp>
        <p:nvSpPr>
          <p:cNvPr id="17" name="TextBox 16">
            <a:extLst>
              <a:ext uri="{FF2B5EF4-FFF2-40B4-BE49-F238E27FC236}">
                <a16:creationId xmlns:a16="http://schemas.microsoft.com/office/drawing/2014/main" id="{AA09995B-3F52-3C4C-A3E5-CF7222EBEFED}"/>
              </a:ext>
            </a:extLst>
          </p:cNvPr>
          <p:cNvSpPr txBox="1"/>
          <p:nvPr/>
        </p:nvSpPr>
        <p:spPr>
          <a:xfrm rot="3089523">
            <a:off x="2471973" y="311105"/>
            <a:ext cx="779381" cy="461665"/>
          </a:xfrm>
          <a:prstGeom prst="rect">
            <a:avLst/>
          </a:prstGeom>
          <a:noFill/>
          <a:ln>
            <a:noFill/>
          </a:ln>
        </p:spPr>
        <p:txBody>
          <a:bodyPr wrap="none" rtlCol="0">
            <a:spAutoFit/>
          </a:bodyPr>
          <a:lstStyle/>
          <a:p>
            <a:pPr algn="ctr"/>
            <a:r>
              <a:rPr lang="en-US" sz="1200" dirty="0"/>
              <a:t> Particle</a:t>
            </a:r>
          </a:p>
          <a:p>
            <a:pPr algn="ctr"/>
            <a:r>
              <a:rPr lang="en-US" sz="1200" dirty="0"/>
              <a:t>Colliders</a:t>
            </a:r>
          </a:p>
        </p:txBody>
      </p:sp>
      <p:sp>
        <p:nvSpPr>
          <p:cNvPr id="19" name="TextBox 18"/>
          <p:cNvSpPr txBox="1"/>
          <p:nvPr/>
        </p:nvSpPr>
        <p:spPr>
          <a:xfrm>
            <a:off x="4103776" y="2303503"/>
            <a:ext cx="1339279" cy="646331"/>
          </a:xfrm>
          <a:prstGeom prst="rect">
            <a:avLst/>
          </a:prstGeom>
          <a:noFill/>
        </p:spPr>
        <p:txBody>
          <a:bodyPr wrap="none" rtlCol="0">
            <a:spAutoFit/>
          </a:bodyPr>
          <a:lstStyle/>
          <a:p>
            <a:pPr algn="ctr"/>
            <a:r>
              <a:rPr lang="en-US" dirty="0"/>
              <a:t>Already</a:t>
            </a:r>
          </a:p>
          <a:p>
            <a:pPr algn="ctr"/>
            <a:r>
              <a:rPr lang="en-US" dirty="0"/>
              <a:t>Discovered</a:t>
            </a:r>
          </a:p>
        </p:txBody>
      </p:sp>
      <p:sp>
        <p:nvSpPr>
          <p:cNvPr id="22" name="TextBox 21"/>
          <p:cNvSpPr txBox="1"/>
          <p:nvPr/>
        </p:nvSpPr>
        <p:spPr>
          <a:xfrm>
            <a:off x="6391645" y="4797155"/>
            <a:ext cx="1608134" cy="646331"/>
          </a:xfrm>
          <a:prstGeom prst="rect">
            <a:avLst/>
          </a:prstGeom>
          <a:noFill/>
        </p:spPr>
        <p:txBody>
          <a:bodyPr wrap="none" rtlCol="0">
            <a:spAutoFit/>
          </a:bodyPr>
          <a:lstStyle/>
          <a:p>
            <a:pPr algn="ctr"/>
            <a:r>
              <a:rPr lang="en-US" dirty="0">
                <a:solidFill>
                  <a:schemeClr val="bg1"/>
                </a:solidFill>
              </a:rPr>
              <a:t>Impossible to </a:t>
            </a:r>
          </a:p>
          <a:p>
            <a:pPr algn="ctr"/>
            <a:r>
              <a:rPr lang="en-US" dirty="0">
                <a:solidFill>
                  <a:schemeClr val="bg1"/>
                </a:solidFill>
              </a:rPr>
              <a:t>Discover</a:t>
            </a:r>
          </a:p>
        </p:txBody>
      </p:sp>
      <p:sp>
        <p:nvSpPr>
          <p:cNvPr id="31" name="TextBox 30">
            <a:extLst>
              <a:ext uri="{FF2B5EF4-FFF2-40B4-BE49-F238E27FC236}">
                <a16:creationId xmlns:a16="http://schemas.microsoft.com/office/drawing/2014/main" id="{FE738B09-448A-E241-AA72-04A4B7F5334F}"/>
              </a:ext>
            </a:extLst>
          </p:cNvPr>
          <p:cNvSpPr txBox="1"/>
          <p:nvPr/>
        </p:nvSpPr>
        <p:spPr>
          <a:xfrm>
            <a:off x="3930844" y="2965698"/>
            <a:ext cx="1685141" cy="646331"/>
          </a:xfrm>
          <a:prstGeom prst="rect">
            <a:avLst/>
          </a:prstGeom>
          <a:noFill/>
        </p:spPr>
        <p:txBody>
          <a:bodyPr wrap="none" rtlCol="0">
            <a:spAutoFit/>
          </a:bodyPr>
          <a:lstStyle/>
          <a:p>
            <a:pPr algn="ctr"/>
            <a:r>
              <a:rPr lang="en-US" dirty="0">
                <a:solidFill>
                  <a:srgbClr val="FF0000"/>
                </a:solidFill>
              </a:rPr>
              <a:t>Too Little to be</a:t>
            </a:r>
          </a:p>
          <a:p>
            <a:pPr algn="ctr"/>
            <a:r>
              <a:rPr lang="en-US" dirty="0">
                <a:solidFill>
                  <a:srgbClr val="FF0000"/>
                </a:solidFill>
              </a:rPr>
              <a:t>Dark Matter</a:t>
            </a:r>
          </a:p>
        </p:txBody>
      </p:sp>
      <p:sp>
        <p:nvSpPr>
          <p:cNvPr id="32" name="TextBox 31">
            <a:extLst>
              <a:ext uri="{FF2B5EF4-FFF2-40B4-BE49-F238E27FC236}">
                <a16:creationId xmlns:a16="http://schemas.microsoft.com/office/drawing/2014/main" id="{17A3BD6D-4186-C643-8EBA-7972391D0856}"/>
              </a:ext>
            </a:extLst>
          </p:cNvPr>
          <p:cNvSpPr txBox="1"/>
          <p:nvPr/>
        </p:nvSpPr>
        <p:spPr>
          <a:xfrm>
            <a:off x="6086543" y="5490845"/>
            <a:ext cx="2195896" cy="669827"/>
          </a:xfrm>
          <a:prstGeom prst="rect">
            <a:avLst/>
          </a:prstGeom>
          <a:noFill/>
        </p:spPr>
        <p:txBody>
          <a:bodyPr wrap="square" rtlCol="0">
            <a:spAutoFit/>
          </a:bodyPr>
          <a:lstStyle/>
          <a:p>
            <a:pPr algn="ctr"/>
            <a:r>
              <a:rPr lang="en-US" dirty="0">
                <a:solidFill>
                  <a:srgbClr val="FF0000"/>
                </a:solidFill>
              </a:rPr>
              <a:t>Too Much to be</a:t>
            </a:r>
          </a:p>
          <a:p>
            <a:pPr algn="ctr"/>
            <a:r>
              <a:rPr lang="en-US" dirty="0">
                <a:solidFill>
                  <a:srgbClr val="FF0000"/>
                </a:solidFill>
              </a:rPr>
              <a:t>Dark Matter</a:t>
            </a:r>
          </a:p>
        </p:txBody>
      </p:sp>
      <p:grpSp>
        <p:nvGrpSpPr>
          <p:cNvPr id="37" name="Group 36">
            <a:extLst>
              <a:ext uri="{FF2B5EF4-FFF2-40B4-BE49-F238E27FC236}">
                <a16:creationId xmlns:a16="http://schemas.microsoft.com/office/drawing/2014/main" id="{7BA2D2B3-89CE-0548-902C-8407E5351171}"/>
              </a:ext>
            </a:extLst>
          </p:cNvPr>
          <p:cNvGrpSpPr/>
          <p:nvPr/>
        </p:nvGrpSpPr>
        <p:grpSpPr>
          <a:xfrm>
            <a:off x="3728583" y="1841087"/>
            <a:ext cx="4352402" cy="4315140"/>
            <a:chOff x="2204583" y="1841087"/>
            <a:chExt cx="4352402" cy="4315140"/>
          </a:xfrm>
        </p:grpSpPr>
        <p:sp>
          <p:nvSpPr>
            <p:cNvPr id="4" name="TextBox 3">
              <a:extLst>
                <a:ext uri="{FF2B5EF4-FFF2-40B4-BE49-F238E27FC236}">
                  <a16:creationId xmlns:a16="http://schemas.microsoft.com/office/drawing/2014/main" id="{6F85183C-88D4-4146-BE57-52E2815E79DB}"/>
                </a:ext>
              </a:extLst>
            </p:cNvPr>
            <p:cNvSpPr txBox="1"/>
            <p:nvPr/>
          </p:nvSpPr>
          <p:spPr>
            <a:xfrm rot="18841872">
              <a:off x="3691586" y="3520560"/>
              <a:ext cx="1800678" cy="646331"/>
            </a:xfrm>
            <a:prstGeom prst="rect">
              <a:avLst/>
            </a:prstGeom>
            <a:noFill/>
            <a:ln>
              <a:noFill/>
            </a:ln>
          </p:spPr>
          <p:txBody>
            <a:bodyPr wrap="square" rtlCol="0">
              <a:spAutoFit/>
            </a:bodyPr>
            <a:lstStyle/>
            <a:p>
              <a:pPr algn="ctr"/>
              <a:r>
                <a:rPr lang="en-US" dirty="0">
                  <a:solidFill>
                    <a:srgbClr val="00B050"/>
                  </a:solidFill>
                </a:rPr>
                <a:t>Just Right to </a:t>
              </a:r>
            </a:p>
            <a:p>
              <a:pPr algn="ctr"/>
              <a:r>
                <a:rPr lang="en-US" dirty="0">
                  <a:solidFill>
                    <a:srgbClr val="00B050"/>
                  </a:solidFill>
                </a:rPr>
                <a:t>be Dark Matter</a:t>
              </a:r>
            </a:p>
          </p:txBody>
        </p:sp>
        <p:cxnSp>
          <p:nvCxnSpPr>
            <p:cNvPr id="5" name="Straight Arrow Connector 4">
              <a:extLst>
                <a:ext uri="{FF2B5EF4-FFF2-40B4-BE49-F238E27FC236}">
                  <a16:creationId xmlns:a16="http://schemas.microsoft.com/office/drawing/2014/main" id="{1BCB9AF3-D2F7-3941-8E51-E3BBC6BF9FC9}"/>
                </a:ext>
              </a:extLst>
            </p:cNvPr>
            <p:cNvCxnSpPr>
              <a:cxnSpLocks/>
              <a:stCxn id="4" idx="1"/>
            </p:cNvCxnSpPr>
            <p:nvPr/>
          </p:nvCxnSpPr>
          <p:spPr>
            <a:xfrm flipH="1">
              <a:off x="2204583" y="4491035"/>
              <a:ext cx="1761562" cy="1665192"/>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5C267067-7A89-4049-A264-52F8ADB0DE4C}"/>
                </a:ext>
              </a:extLst>
            </p:cNvPr>
            <p:cNvCxnSpPr>
              <a:cxnSpLocks/>
              <a:stCxn id="4" idx="3"/>
            </p:cNvCxnSpPr>
            <p:nvPr/>
          </p:nvCxnSpPr>
          <p:spPr>
            <a:xfrm flipV="1">
              <a:off x="5217706" y="1841087"/>
              <a:ext cx="1339279" cy="1355330"/>
            </a:xfrm>
            <a:prstGeom prst="straightConnector1">
              <a:avLst/>
            </a:prstGeom>
            <a:ln w="127000">
              <a:solidFill>
                <a:srgbClr val="00B050"/>
              </a:solidFill>
              <a:tailEnd type="triangle"/>
            </a:ln>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108985" y="2303503"/>
            <a:ext cx="2173454" cy="646331"/>
          </a:xfrm>
          <a:prstGeom prst="rect">
            <a:avLst/>
          </a:prstGeom>
          <a:noFill/>
        </p:spPr>
        <p:txBody>
          <a:bodyPr wrap="none" rtlCol="0">
            <a:spAutoFit/>
          </a:bodyPr>
          <a:lstStyle/>
          <a:p>
            <a:pPr algn="ctr"/>
            <a:r>
              <a:rPr lang="en-US" dirty="0">
                <a:solidFill>
                  <a:schemeClr val="bg1"/>
                </a:solidFill>
              </a:rPr>
              <a:t>Strongly Interacting</a:t>
            </a:r>
          </a:p>
          <a:p>
            <a:pPr algn="ctr"/>
            <a:r>
              <a:rPr lang="en-US" dirty="0">
                <a:solidFill>
                  <a:schemeClr val="bg1"/>
                </a:solidFill>
              </a:rPr>
              <a:t>Heavy Particles</a:t>
            </a:r>
          </a:p>
        </p:txBody>
      </p:sp>
      <p:sp>
        <p:nvSpPr>
          <p:cNvPr id="20" name="TextBox 19"/>
          <p:cNvSpPr txBox="1"/>
          <p:nvPr/>
        </p:nvSpPr>
        <p:spPr>
          <a:xfrm>
            <a:off x="3733800" y="4797155"/>
            <a:ext cx="2079228" cy="646331"/>
          </a:xfrm>
          <a:prstGeom prst="rect">
            <a:avLst/>
          </a:prstGeom>
          <a:noFill/>
        </p:spPr>
        <p:txBody>
          <a:bodyPr wrap="none" rtlCol="0">
            <a:spAutoFit/>
          </a:bodyPr>
          <a:lstStyle/>
          <a:p>
            <a:pPr algn="ctr"/>
            <a:r>
              <a:rPr lang="en-US" dirty="0">
                <a:solidFill>
                  <a:schemeClr val="bg1"/>
                </a:solidFill>
              </a:rPr>
              <a:t>Weakly Interacting</a:t>
            </a:r>
          </a:p>
          <a:p>
            <a:pPr algn="ctr"/>
            <a:r>
              <a:rPr lang="en-US" dirty="0">
                <a:solidFill>
                  <a:schemeClr val="bg1"/>
                </a:solidFill>
              </a:rPr>
              <a:t>Light Particles</a:t>
            </a:r>
          </a:p>
        </p:txBody>
      </p:sp>
      <p:sp>
        <p:nvSpPr>
          <p:cNvPr id="2" name="TextBox 1">
            <a:extLst>
              <a:ext uri="{FF2B5EF4-FFF2-40B4-BE49-F238E27FC236}">
                <a16:creationId xmlns:a16="http://schemas.microsoft.com/office/drawing/2014/main" id="{E40FBABD-E46A-6044-AF30-3D387C43BF03}"/>
              </a:ext>
            </a:extLst>
          </p:cNvPr>
          <p:cNvSpPr txBox="1"/>
          <p:nvPr/>
        </p:nvSpPr>
        <p:spPr>
          <a:xfrm>
            <a:off x="8820403" y="5091952"/>
            <a:ext cx="2304797" cy="646331"/>
          </a:xfrm>
          <a:prstGeom prst="rect">
            <a:avLst/>
          </a:prstGeom>
          <a:noFill/>
        </p:spPr>
        <p:txBody>
          <a:bodyPr wrap="none" rtlCol="0">
            <a:spAutoFit/>
          </a:bodyPr>
          <a:lstStyle/>
          <a:p>
            <a:pPr algn="r"/>
            <a:r>
              <a:rPr lang="en-US" sz="1200" dirty="0">
                <a:solidFill>
                  <a:schemeClr val="bg1">
                    <a:lumMod val="65000"/>
                  </a:schemeClr>
                </a:solidFill>
              </a:rPr>
              <a:t>Boehm, </a:t>
            </a:r>
            <a:r>
              <a:rPr lang="en-US" sz="1200" dirty="0" err="1">
                <a:solidFill>
                  <a:schemeClr val="bg1">
                    <a:lumMod val="65000"/>
                  </a:schemeClr>
                </a:solidFill>
              </a:rPr>
              <a:t>Fayet</a:t>
            </a:r>
            <a:r>
              <a:rPr lang="en-US" sz="1200" dirty="0">
                <a:solidFill>
                  <a:schemeClr val="bg1">
                    <a:lumMod val="65000"/>
                  </a:schemeClr>
                </a:solidFill>
              </a:rPr>
              <a:t> (2003)</a:t>
            </a:r>
          </a:p>
          <a:p>
            <a:pPr algn="r"/>
            <a:r>
              <a:rPr lang="en-US" sz="1200" dirty="0" err="1">
                <a:solidFill>
                  <a:schemeClr val="bg1">
                    <a:lumMod val="65000"/>
                  </a:schemeClr>
                </a:solidFill>
              </a:rPr>
              <a:t>Pospelov</a:t>
            </a:r>
            <a:r>
              <a:rPr lang="en-US" sz="1200" dirty="0">
                <a:solidFill>
                  <a:schemeClr val="bg1">
                    <a:lumMod val="65000"/>
                  </a:schemeClr>
                </a:solidFill>
              </a:rPr>
              <a:t>, Ritz, Voloshin (2007)</a:t>
            </a:r>
          </a:p>
          <a:p>
            <a:pPr algn="r"/>
            <a:r>
              <a:rPr lang="en-US" sz="1200" dirty="0">
                <a:solidFill>
                  <a:schemeClr val="bg1">
                    <a:lumMod val="65000"/>
                  </a:schemeClr>
                </a:solidFill>
              </a:rPr>
              <a:t>Feng, Kumar (2008)</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B275D31-3801-DB43-BCE6-19A0CF54C810}"/>
                  </a:ext>
                </a:extLst>
              </p:cNvPr>
              <p:cNvSpPr txBox="1"/>
              <p:nvPr/>
            </p:nvSpPr>
            <p:spPr>
              <a:xfrm>
                <a:off x="10177695" y="2951891"/>
                <a:ext cx="41883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ea typeface="Cambria Math" panose="02040503050406030204" pitchFamily="18" charset="0"/>
                        </a:rPr>
                        <m:t>𝜀</m:t>
                      </m:r>
                    </m:oMath>
                  </m:oMathPara>
                </a14:m>
                <a:endParaRPr lang="en-US" sz="2400" dirty="0"/>
              </a:p>
            </p:txBody>
          </p:sp>
        </mc:Choice>
        <mc:Fallback xmlns="">
          <p:sp>
            <p:nvSpPr>
              <p:cNvPr id="14" name="TextBox 13">
                <a:extLst>
                  <a:ext uri="{FF2B5EF4-FFF2-40B4-BE49-F238E27FC236}">
                    <a16:creationId xmlns:a16="http://schemas.microsoft.com/office/drawing/2014/main" id="{CB275D31-3801-DB43-BCE6-19A0CF54C810}"/>
                  </a:ext>
                </a:extLst>
              </p:cNvPr>
              <p:cNvSpPr txBox="1">
                <a:spLocks noRot="1" noChangeAspect="1" noMove="1" noResize="1" noEditPoints="1" noAdjustHandles="1" noChangeArrowheads="1" noChangeShapeType="1" noTextEdit="1"/>
              </p:cNvSpPr>
              <p:nvPr/>
            </p:nvSpPr>
            <p:spPr>
              <a:xfrm>
                <a:off x="10177695" y="2951891"/>
                <a:ext cx="418833" cy="461665"/>
              </a:xfrm>
              <a:prstGeom prst="rect">
                <a:avLst/>
              </a:prstGeom>
              <a:blipFill>
                <a:blip r:embed="rId4"/>
                <a:stretch>
                  <a:fillRect/>
                </a:stretch>
              </a:blipFill>
            </p:spPr>
            <p:txBody>
              <a:bodyPr/>
              <a:lstStyle/>
              <a:p>
                <a:r>
                  <a:rPr lang="en-US">
                    <a:noFill/>
                  </a:rPr>
                  <a:t> </a:t>
                </a:r>
              </a:p>
            </p:txBody>
          </p:sp>
        </mc:Fallback>
      </mc:AlternateContent>
      <p:sp>
        <p:nvSpPr>
          <p:cNvPr id="36" name="Rectangle 35">
            <a:extLst>
              <a:ext uri="{FF2B5EF4-FFF2-40B4-BE49-F238E27FC236}">
                <a16:creationId xmlns:a16="http://schemas.microsoft.com/office/drawing/2014/main" id="{AAF78752-AB30-F447-8234-B11B7AF5C9EF}"/>
              </a:ext>
            </a:extLst>
          </p:cNvPr>
          <p:cNvSpPr/>
          <p:nvPr/>
        </p:nvSpPr>
        <p:spPr>
          <a:xfrm>
            <a:off x="8997359" y="2667000"/>
            <a:ext cx="2056368" cy="15256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C6B3C8AA-C3F1-5546-9DD3-F814CE82D9EC}"/>
              </a:ext>
            </a:extLst>
          </p:cNvPr>
          <p:cNvGrpSpPr/>
          <p:nvPr/>
        </p:nvGrpSpPr>
        <p:grpSpPr>
          <a:xfrm>
            <a:off x="9102262" y="2673105"/>
            <a:ext cx="1929369" cy="1600199"/>
            <a:chOff x="5752258" y="2166865"/>
            <a:chExt cx="2746652" cy="1722643"/>
          </a:xfrm>
          <a:solidFill>
            <a:schemeClr val="bg1"/>
          </a:solidFill>
        </p:grpSpPr>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F84A6467-98FC-5342-929C-BC9B45B10FEB}"/>
                    </a:ext>
                  </a:extLst>
                </p:cNvPr>
                <p:cNvSpPr txBox="1"/>
                <p:nvPr/>
              </p:nvSpPr>
              <p:spPr>
                <a:xfrm>
                  <a:off x="7879296" y="3315294"/>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39" name="TextBox 38">
                  <a:extLst>
                    <a:ext uri="{FF2B5EF4-FFF2-40B4-BE49-F238E27FC236}">
                      <a16:creationId xmlns:a16="http://schemas.microsoft.com/office/drawing/2014/main" id="{F84A6467-98FC-5342-929C-BC9B45B10FEB}"/>
                    </a:ext>
                  </a:extLst>
                </p:cNvPr>
                <p:cNvSpPr txBox="1">
                  <a:spLocks noRot="1" noChangeAspect="1" noMove="1" noResize="1" noEditPoints="1" noAdjustHandles="1" noChangeArrowheads="1" noChangeShapeType="1" noTextEdit="1"/>
                </p:cNvSpPr>
                <p:nvPr/>
              </p:nvSpPr>
              <p:spPr>
                <a:xfrm>
                  <a:off x="7879296" y="3315294"/>
                  <a:ext cx="610217" cy="49699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C564436-9A1A-2C48-A182-E063F864613F}"/>
                    </a:ext>
                  </a:extLst>
                </p:cNvPr>
                <p:cNvSpPr txBox="1"/>
                <p:nvPr/>
              </p:nvSpPr>
              <p:spPr>
                <a:xfrm>
                  <a:off x="7888693" y="2166865"/>
                  <a:ext cx="610217" cy="496991"/>
                </a:xfrm>
                <a:prstGeom prst="rect">
                  <a:avLst/>
                </a:prstGeom>
                <a:grp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a:latin typeface="Cambria Math" panose="02040503050406030204" pitchFamily="18" charset="0"/>
                          </a:rPr>
                          <m:t>𝑒</m:t>
                        </m:r>
                      </m:oMath>
                    </m:oMathPara>
                  </a14:m>
                  <a:endParaRPr lang="en-US" sz="2400" dirty="0"/>
                </a:p>
              </p:txBody>
            </p:sp>
          </mc:Choice>
          <mc:Fallback xmlns="">
            <p:sp>
              <p:nvSpPr>
                <p:cNvPr id="40" name="TextBox 39">
                  <a:extLst>
                    <a:ext uri="{FF2B5EF4-FFF2-40B4-BE49-F238E27FC236}">
                      <a16:creationId xmlns:a16="http://schemas.microsoft.com/office/drawing/2014/main" id="{4C564436-9A1A-2C48-A182-E063F864613F}"/>
                    </a:ext>
                  </a:extLst>
                </p:cNvPr>
                <p:cNvSpPr txBox="1">
                  <a:spLocks noRot="1" noChangeAspect="1" noMove="1" noResize="1" noEditPoints="1" noAdjustHandles="1" noChangeArrowheads="1" noChangeShapeType="1" noTextEdit="1"/>
                </p:cNvSpPr>
                <p:nvPr/>
              </p:nvSpPr>
              <p:spPr>
                <a:xfrm>
                  <a:off x="7888693" y="2166865"/>
                  <a:ext cx="610217" cy="496991"/>
                </a:xfrm>
                <a:prstGeom prst="rect">
                  <a:avLst/>
                </a:prstGeom>
                <a:blipFill>
                  <a:blip r:embed="rId6"/>
                  <a:stretch>
                    <a:fillRect/>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1B635146-182F-6D4E-823A-456F50F56BDE}"/>
                </a:ext>
              </a:extLst>
            </p:cNvPr>
            <p:cNvSpPr txBox="1"/>
            <p:nvPr/>
          </p:nvSpPr>
          <p:spPr>
            <a:xfrm>
              <a:off x="5787411" y="2248896"/>
              <a:ext cx="717017" cy="364459"/>
            </a:xfrm>
            <a:prstGeom prst="rect">
              <a:avLst/>
            </a:prstGeom>
            <a:grpFill/>
          </p:spPr>
          <p:txBody>
            <a:bodyPr wrap="none" rtlCol="0">
              <a:spAutoFit/>
            </a:bodyPr>
            <a:lstStyle/>
            <a:p>
              <a:r>
                <a:rPr lang="en-US" sz="1600" dirty="0"/>
                <a:t>DM</a:t>
              </a:r>
            </a:p>
          </p:txBody>
        </p:sp>
        <p:sp>
          <p:nvSpPr>
            <p:cNvPr id="43" name="TextBox 42">
              <a:extLst>
                <a:ext uri="{FF2B5EF4-FFF2-40B4-BE49-F238E27FC236}">
                  <a16:creationId xmlns:a16="http://schemas.microsoft.com/office/drawing/2014/main" id="{08717FE1-507F-9C46-BFD6-2AB808A55DBF}"/>
                </a:ext>
              </a:extLst>
            </p:cNvPr>
            <p:cNvSpPr txBox="1"/>
            <p:nvPr/>
          </p:nvSpPr>
          <p:spPr>
            <a:xfrm>
              <a:off x="5752258" y="3525049"/>
              <a:ext cx="717017" cy="364459"/>
            </a:xfrm>
            <a:prstGeom prst="rect">
              <a:avLst/>
            </a:prstGeom>
            <a:grpFill/>
          </p:spPr>
          <p:txBody>
            <a:bodyPr wrap="none" rtlCol="0">
              <a:spAutoFit/>
            </a:bodyPr>
            <a:lstStyle/>
            <a:p>
              <a:r>
                <a:rPr lang="en-US" sz="1600" dirty="0"/>
                <a:t>DM</a:t>
              </a:r>
            </a:p>
          </p:txBody>
        </p:sp>
        <p:grpSp>
          <p:nvGrpSpPr>
            <p:cNvPr id="41" name="Group 40">
              <a:extLst>
                <a:ext uri="{FF2B5EF4-FFF2-40B4-BE49-F238E27FC236}">
                  <a16:creationId xmlns:a16="http://schemas.microsoft.com/office/drawing/2014/main" id="{340489ED-921A-164D-9B47-EEEE35B6B6CB}"/>
                </a:ext>
              </a:extLst>
            </p:cNvPr>
            <p:cNvGrpSpPr/>
            <p:nvPr/>
          </p:nvGrpSpPr>
          <p:grpSpPr>
            <a:xfrm>
              <a:off x="6252318" y="2537419"/>
              <a:ext cx="1653437" cy="1038988"/>
              <a:chOff x="2954057" y="2514604"/>
              <a:chExt cx="2743200" cy="1981200"/>
            </a:xfrm>
            <a:grpFill/>
          </p:grpSpPr>
          <p:pic>
            <p:nvPicPr>
              <p:cNvPr id="45" name="Picture 44">
                <a:extLst>
                  <a:ext uri="{FF2B5EF4-FFF2-40B4-BE49-F238E27FC236}">
                    <a16:creationId xmlns:a16="http://schemas.microsoft.com/office/drawing/2014/main" id="{FC93FE1D-F17E-B34F-B690-0AA2D1DEF1B0}"/>
                  </a:ext>
                </a:extLst>
              </p:cNvPr>
              <p:cNvPicPr>
                <a:picLocks noChangeAspect="1"/>
              </p:cNvPicPr>
              <p:nvPr/>
            </p:nvPicPr>
            <p:blipFill rotWithShape="1">
              <a:blip r:embed="rId7"/>
              <a:srcRect l="34765" t="23437" r="34766" b="20312"/>
              <a:stretch/>
            </p:blipFill>
            <p:spPr>
              <a:xfrm rot="16200000">
                <a:off x="3335057" y="2133604"/>
                <a:ext cx="1981200" cy="2743200"/>
              </a:xfrm>
              <a:prstGeom prst="rect">
                <a:avLst/>
              </a:prstGeom>
              <a:grpFill/>
            </p:spPr>
          </p:pic>
          <p:sp>
            <p:nvSpPr>
              <p:cNvPr id="46" name="Rectangle 45">
                <a:extLst>
                  <a:ext uri="{FF2B5EF4-FFF2-40B4-BE49-F238E27FC236}">
                    <a16:creationId xmlns:a16="http://schemas.microsoft.com/office/drawing/2014/main" id="{C2D301F5-962A-FC4F-9221-2ED78B8AF48B}"/>
                  </a:ext>
                </a:extLst>
              </p:cNvPr>
              <p:cNvSpPr/>
              <p:nvPr/>
            </p:nvSpPr>
            <p:spPr>
              <a:xfrm>
                <a:off x="3964238" y="2590801"/>
                <a:ext cx="609599" cy="762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4B511530-DEA3-8946-A8B8-EF64012816E0}"/>
                  </a:ext>
                </a:extLst>
              </p:cNvPr>
              <p:cNvSpPr txBox="1"/>
              <p:nvPr/>
            </p:nvSpPr>
            <p:spPr>
              <a:xfrm>
                <a:off x="10139328" y="3083921"/>
                <a:ext cx="380361"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i="1" dirty="0">
                          <a:latin typeface="Cambria Math" panose="02040503050406030204" pitchFamily="18" charset="0"/>
                          <a:ea typeface="Cambria Math" panose="02040503050406030204" pitchFamily="18" charset="0"/>
                        </a:rPr>
                        <m:t>𝜀</m:t>
                      </m:r>
                    </m:oMath>
                  </m:oMathPara>
                </a14:m>
                <a:endParaRPr lang="en-US" sz="2000" dirty="0"/>
              </a:p>
            </p:txBody>
          </p:sp>
        </mc:Choice>
        <mc:Fallback xmlns="">
          <p:sp>
            <p:nvSpPr>
              <p:cNvPr id="47" name="TextBox 46">
                <a:extLst>
                  <a:ext uri="{FF2B5EF4-FFF2-40B4-BE49-F238E27FC236}">
                    <a16:creationId xmlns:a16="http://schemas.microsoft.com/office/drawing/2014/main" id="{4B511530-DEA3-8946-A8B8-EF64012816E0}"/>
                  </a:ext>
                </a:extLst>
              </p:cNvPr>
              <p:cNvSpPr txBox="1">
                <a:spLocks noRot="1" noChangeAspect="1" noMove="1" noResize="1" noEditPoints="1" noAdjustHandles="1" noChangeArrowheads="1" noChangeShapeType="1" noTextEdit="1"/>
              </p:cNvSpPr>
              <p:nvPr/>
            </p:nvSpPr>
            <p:spPr>
              <a:xfrm>
                <a:off x="10139328" y="3083921"/>
                <a:ext cx="380361" cy="400110"/>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65146758-45E8-521E-216A-A9DA84E0EF5F}"/>
                  </a:ext>
                </a:extLst>
              </p:cNvPr>
              <p:cNvSpPr txBox="1"/>
              <p:nvPr/>
            </p:nvSpPr>
            <p:spPr>
              <a:xfrm>
                <a:off x="9896602" y="3561838"/>
                <a:ext cx="371519"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oMath>
                  </m:oMathPara>
                </a14:m>
                <a:endParaRPr lang="en-US" dirty="0"/>
              </a:p>
            </p:txBody>
          </p:sp>
        </mc:Choice>
        <mc:Fallback xmlns="">
          <p:sp>
            <p:nvSpPr>
              <p:cNvPr id="48" name="TextBox 47">
                <a:extLst>
                  <a:ext uri="{FF2B5EF4-FFF2-40B4-BE49-F238E27FC236}">
                    <a16:creationId xmlns:a16="http://schemas.microsoft.com/office/drawing/2014/main" id="{65146758-45E8-521E-216A-A9DA84E0EF5F}"/>
                  </a:ext>
                </a:extLst>
              </p:cNvPr>
              <p:cNvSpPr txBox="1">
                <a:spLocks noRot="1" noChangeAspect="1" noMove="1" noResize="1" noEditPoints="1" noAdjustHandles="1" noChangeArrowheads="1" noChangeShapeType="1" noTextEdit="1"/>
              </p:cNvSpPr>
              <p:nvPr/>
            </p:nvSpPr>
            <p:spPr>
              <a:xfrm>
                <a:off x="9896602" y="3561838"/>
                <a:ext cx="371519" cy="276999"/>
              </a:xfrm>
              <a:prstGeom prst="rect">
                <a:avLst/>
              </a:prstGeom>
              <a:blipFill>
                <a:blip r:embed="rId9"/>
                <a:stretch>
                  <a:fillRect l="-3333" r="-3333" b="-13043"/>
                </a:stretch>
              </a:blipFill>
            </p:spPr>
            <p:txBody>
              <a:bodyPr/>
              <a:lstStyle/>
              <a:p>
                <a:r>
                  <a:rPr lang="en-US">
                    <a:noFill/>
                  </a:rPr>
                  <a:t> </a:t>
                </a:r>
              </a:p>
            </p:txBody>
          </p:sp>
        </mc:Fallback>
      </mc:AlternateContent>
      <p:sp>
        <p:nvSpPr>
          <p:cNvPr id="49" name="Rectangle 48">
            <a:extLst>
              <a:ext uri="{FF2B5EF4-FFF2-40B4-BE49-F238E27FC236}">
                <a16:creationId xmlns:a16="http://schemas.microsoft.com/office/drawing/2014/main" id="{5615625A-EB6C-A729-A3A3-4E864F934136}"/>
              </a:ext>
            </a:extLst>
          </p:cNvPr>
          <p:cNvSpPr/>
          <p:nvPr/>
        </p:nvSpPr>
        <p:spPr>
          <a:xfrm>
            <a:off x="8996326" y="4186967"/>
            <a:ext cx="2056369" cy="78129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AD9AAE1-C50F-549F-353A-DFAE375E98B2}"/>
                  </a:ext>
                </a:extLst>
              </p:cNvPr>
              <p:cNvSpPr txBox="1"/>
              <p:nvPr/>
            </p:nvSpPr>
            <p:spPr>
              <a:xfrm>
                <a:off x="9632224" y="4197105"/>
                <a:ext cx="954364" cy="6448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 ~</m:t>
                      </m:r>
                      <m:f>
                        <m:fPr>
                          <m:ctrlPr>
                            <a:rPr lang="en-US" b="0" i="1" smtClean="0">
                              <a:latin typeface="Cambria Math" panose="02040503050406030204" pitchFamily="18" charset="0"/>
                              <a:ea typeface="Cambria Math" panose="02040503050406030204" pitchFamily="18" charset="0"/>
                            </a:rPr>
                          </m:ctrlPr>
                        </m:fPr>
                        <m:num>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𝜀</m:t>
                              </m:r>
                            </m:e>
                            <m:sup>
                              <m:r>
                                <a:rPr lang="en-US" b="0" i="1" smtClean="0">
                                  <a:latin typeface="Cambria Math" panose="02040503050406030204" pitchFamily="18" charset="0"/>
                                  <a:ea typeface="Cambria Math" panose="02040503050406030204" pitchFamily="18" charset="0"/>
                                </a:rPr>
                                <m:t>2</m:t>
                              </m:r>
                            </m:sup>
                          </m:sSup>
                        </m:num>
                        <m:den>
                          <m:sSubSup>
                            <m:sSubSupPr>
                              <m:ctrlPr>
                                <a:rPr lang="en-US" b="0" i="1" smtClean="0">
                                  <a:latin typeface="Cambria Math" panose="02040503050406030204" pitchFamily="18" charset="0"/>
                                  <a:ea typeface="Cambria Math" panose="02040503050406030204" pitchFamily="18" charset="0"/>
                                </a:rPr>
                              </m:ctrlPr>
                            </m:sSubSupPr>
                            <m:e>
                              <m:r>
                                <a:rPr lang="en-US" b="0" i="1" smtClean="0">
                                  <a:latin typeface="Cambria Math" panose="02040503050406030204" pitchFamily="18" charset="0"/>
                                  <a:ea typeface="Cambria Math" panose="02040503050406030204" pitchFamily="18" charset="0"/>
                                </a:rPr>
                                <m:t>𝑚</m:t>
                              </m:r>
                            </m:e>
                            <m:sub>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𝐴</m:t>
                                  </m:r>
                                </m:e>
                                <m:sup>
                                  <m:r>
                                    <a:rPr lang="en-US" b="0" i="1" smtClean="0">
                                      <a:latin typeface="Cambria Math" panose="02040503050406030204" pitchFamily="18" charset="0"/>
                                      <a:ea typeface="Cambria Math" panose="02040503050406030204" pitchFamily="18" charset="0"/>
                                    </a:rPr>
                                    <m:t>′</m:t>
                                  </m:r>
                                </m:sup>
                              </m:sSup>
                            </m:sub>
                            <m:sup>
                              <m:r>
                                <a:rPr lang="en-US" b="0" i="1" smtClean="0">
                                  <a:latin typeface="Cambria Math" panose="02040503050406030204" pitchFamily="18" charset="0"/>
                                  <a:ea typeface="Cambria Math" panose="02040503050406030204" pitchFamily="18" charset="0"/>
                                </a:rPr>
                                <m:t>2</m:t>
                              </m:r>
                            </m:sup>
                          </m:sSubSup>
                        </m:den>
                      </m:f>
                    </m:oMath>
                  </m:oMathPara>
                </a14:m>
                <a:endParaRPr lang="en-US" dirty="0"/>
              </a:p>
            </p:txBody>
          </p:sp>
        </mc:Choice>
        <mc:Fallback xmlns="">
          <p:sp>
            <p:nvSpPr>
              <p:cNvPr id="24" name="TextBox 23">
                <a:extLst>
                  <a:ext uri="{FF2B5EF4-FFF2-40B4-BE49-F238E27FC236}">
                    <a16:creationId xmlns:a16="http://schemas.microsoft.com/office/drawing/2014/main" id="{4AD9AAE1-C50F-549F-353A-DFAE375E98B2}"/>
                  </a:ext>
                </a:extLst>
              </p:cNvPr>
              <p:cNvSpPr txBox="1">
                <a:spLocks noRot="1" noChangeAspect="1" noMove="1" noResize="1" noEditPoints="1" noAdjustHandles="1" noChangeArrowheads="1" noChangeShapeType="1" noTextEdit="1"/>
              </p:cNvSpPr>
              <p:nvPr/>
            </p:nvSpPr>
            <p:spPr>
              <a:xfrm>
                <a:off x="9632224" y="4197105"/>
                <a:ext cx="954364" cy="644857"/>
              </a:xfrm>
              <a:prstGeom prst="rect">
                <a:avLst/>
              </a:prstGeom>
              <a:blipFill>
                <a:blip r:embed="rId10"/>
                <a:stretch>
                  <a:fillRect l="-2632" b="-7692"/>
                </a:stretch>
              </a:blipFill>
            </p:spPr>
            <p:txBody>
              <a:bodyPr/>
              <a:lstStyle/>
              <a:p>
                <a:r>
                  <a:rPr lang="en-US">
                    <a:noFill/>
                  </a:rPr>
                  <a:t> </a:t>
                </a:r>
              </a:p>
            </p:txBody>
          </p:sp>
        </mc:Fallback>
      </mc:AlternateContent>
    </p:spTree>
    <p:extLst>
      <p:ext uri="{BB962C8B-B14F-4D97-AF65-F5344CB8AC3E}">
        <p14:creationId xmlns:p14="http://schemas.microsoft.com/office/powerpoint/2010/main" val="49171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24000" y="228986"/>
            <a:ext cx="9144000" cy="441325"/>
          </a:xfrm>
        </p:spPr>
        <p:txBody>
          <a:bodyPr/>
          <a:lstStyle/>
          <a:p>
            <a:r>
              <a:rPr lang="en-US" dirty="0">
                <a:latin typeface="Arial" charset="0"/>
              </a:rPr>
              <a:t>FORWARD PHYSICS</a:t>
            </a:r>
          </a:p>
        </p:txBody>
      </p:sp>
      <p:sp>
        <p:nvSpPr>
          <p:cNvPr id="21" name="Rectangle 3">
            <a:extLst>
              <a:ext uri="{FF2B5EF4-FFF2-40B4-BE49-F238E27FC236}">
                <a16:creationId xmlns:a16="http://schemas.microsoft.com/office/drawing/2014/main" id="{6DE34699-25EB-534D-A8C2-F03BEAEE77D0}"/>
              </a:ext>
            </a:extLst>
          </p:cNvPr>
          <p:cNvSpPr txBox="1">
            <a:spLocks noChangeArrowheads="1"/>
          </p:cNvSpPr>
          <p:nvPr/>
        </p:nvSpPr>
        <p:spPr bwMode="auto">
          <a:xfrm>
            <a:off x="685800" y="762000"/>
            <a:ext cx="10820400" cy="5943600"/>
          </a:xfrm>
          <a:prstGeom prst="rect">
            <a:avLst/>
          </a:prstGeom>
          <a:noFill/>
          <a:ln>
            <a:noFill/>
          </a:ln>
          <a:extLst>
            <a:ext uri="{909E8E84-426E-40dd-AFC4-6F175D3DCCD1}">
              <a14:hiddenFill xmlns="" xmlns:a14="http://schemas.microsoft.com/office/drawing/2010/main" xmlns:mc="http://schemas.openxmlformats.org/markup-compatibility/2006">
                <a:solidFill>
                  <a:srgbClr val="FFFFFF"/>
                </a:solidFill>
              </a14:hiddenFill>
            </a:ext>
            <a:ext uri="{91240B29-F687-4f45-9708-019B960494DF}">
              <a14:hiddenLine xmlns="" xmlns:a14="http://schemas.microsoft.com/office/drawing/2010/main" xmlns:mc="http://schemas.openxmlformats.org/markup-compatibility/2006" w="9525">
                <a:solidFill>
                  <a:srgbClr val="000000"/>
                </a:solidFill>
                <a:miter lim="800000"/>
                <a:headEnd/>
                <a:tailEnd/>
              </a14:hiddenLine>
            </a:ext>
            <a:ext uri="{FAA26D3D-D897-4be2-8F04-BA451C77F1D7}">
              <ma14:placeholderFlag xmlns:ma14="http://schemas.microsoft.com/office/mac/drawingml/2011/main" xmlns="" xmlns:a14="http://schemas.microsoft.com/office/drawing/2010/main" xmlns:mc="http://schemas.openxmlformats.org/markup-compatibility/2006" val="1"/>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1pPr>
            <a:lvl2pPr marL="742950" indent="-285750" algn="l" defTabSz="457200" rtl="0" fontAlgn="base">
              <a:spcBef>
                <a:spcPct val="20000"/>
              </a:spcBef>
              <a:spcAft>
                <a:spcPct val="0"/>
              </a:spcAft>
              <a:buFont typeface="Arial" charset="0"/>
              <a:buChar char="–"/>
              <a:defRPr sz="2000" kern="1200">
                <a:solidFill>
                  <a:srgbClr val="0000FF"/>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1600" kern="1200">
                <a:solidFill>
                  <a:srgbClr val="0000FF"/>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16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2017, we realized that the large LHC detectors, while beautifully optimized to discover new heavy particles, are also</a:t>
            </a:r>
            <a:r>
              <a:rPr lang="en-US" sz="2000" dirty="0">
                <a:solidFill>
                  <a:srgbClr val="FF0000"/>
                </a:solidFill>
              </a:rPr>
              <a:t> almost optimally configured to miss new light particles. </a:t>
            </a:r>
          </a:p>
          <a:p>
            <a:endParaRPr lang="en-US" sz="1200" dirty="0"/>
          </a:p>
          <a:p>
            <a:endParaRPr lang="en-US" sz="1200" dirty="0"/>
          </a:p>
          <a:p>
            <a:r>
              <a:rPr lang="en-US" sz="2000" dirty="0"/>
              <a:t>Heavy particles (</a:t>
            </a:r>
            <a:r>
              <a:rPr lang="en-US" sz="2000" i="1" dirty="0">
                <a:latin typeface="+mj-lt"/>
                <a:ea typeface="Cambria Math" panose="02040503050406030204" pitchFamily="18" charset="0"/>
              </a:rPr>
              <a:t>W</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Z</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t</a:t>
            </a:r>
            <a:r>
              <a:rPr lang="en-US" sz="2000" dirty="0">
                <a:latin typeface="+mj-lt"/>
                <a:ea typeface="Cambria Math" panose="02040503050406030204" pitchFamily="18" charset="0"/>
              </a:rPr>
              <a:t>, </a:t>
            </a:r>
            <a:r>
              <a:rPr lang="en-US" sz="2000" i="1" dirty="0">
                <a:latin typeface="+mj-lt"/>
                <a:ea typeface="Cambria Math" panose="02040503050406030204" pitchFamily="18" charset="0"/>
              </a:rPr>
              <a:t>h</a:t>
            </a:r>
            <a:r>
              <a:rPr lang="en-US" sz="2000" dirty="0">
                <a:latin typeface="+mj-lt"/>
                <a:ea typeface="Cambria Math" panose="02040503050406030204" pitchFamily="18" charset="0"/>
              </a:rPr>
              <a:t>, </a:t>
            </a:r>
            <a:r>
              <a:rPr lang="en-US" sz="2000" dirty="0"/>
              <a:t>…) are produced at low velocity and decay roughly </a:t>
            </a:r>
            <a:r>
              <a:rPr lang="en-US" sz="2000" dirty="0" err="1"/>
              <a:t>isotropically</a:t>
            </a:r>
            <a:r>
              <a:rPr lang="en-US" sz="2000" dirty="0"/>
              <a:t> to other particles.  </a:t>
            </a:r>
          </a:p>
          <a:p>
            <a:endParaRPr lang="en-US" sz="2000" dirty="0"/>
          </a:p>
          <a:p>
            <a:endParaRPr lang="en-US" sz="2000" dirty="0"/>
          </a:p>
          <a:p>
            <a:endParaRPr lang="en-US" sz="2000" dirty="0"/>
          </a:p>
          <a:p>
            <a:endParaRPr lang="en-US" sz="2000" dirty="0"/>
          </a:p>
          <a:p>
            <a:pPr marL="0" indent="0">
              <a:buNone/>
            </a:pPr>
            <a:endParaRPr lang="en-US" sz="2000" dirty="0"/>
          </a:p>
          <a:p>
            <a:r>
              <a:rPr lang="en-US" sz="2000" dirty="0"/>
              <a:t>But high-energy light particles are dominantly produced in the </a:t>
            </a:r>
            <a:r>
              <a:rPr lang="en-US" sz="2000" dirty="0">
                <a:solidFill>
                  <a:srgbClr val="FF0000"/>
                </a:solidFill>
              </a:rPr>
              <a:t>forward (and far-forward) direction (parallel to the beamline) </a:t>
            </a:r>
            <a:r>
              <a:rPr lang="en-US" sz="2000" dirty="0"/>
              <a:t>and escape through the blind spots of these detectors.</a:t>
            </a:r>
          </a:p>
          <a:p>
            <a:pPr lvl="1"/>
            <a:r>
              <a:rPr lang="en-US" sz="1800" dirty="0"/>
              <a:t>This is true for all known light particles: </a:t>
            </a:r>
            <a:r>
              <a:rPr lang="en-US" sz="1800" dirty="0" err="1"/>
              <a:t>pions</a:t>
            </a:r>
            <a:r>
              <a:rPr lang="en-US" sz="1800" dirty="0"/>
              <a:t>, kaons, </a:t>
            </a:r>
            <a:r>
              <a:rPr lang="en-US" sz="1800" i="1" dirty="0"/>
              <a:t>D</a:t>
            </a:r>
            <a:r>
              <a:rPr lang="en-US" sz="1800" dirty="0"/>
              <a:t> mesons, all neutrinos.</a:t>
            </a:r>
          </a:p>
          <a:p>
            <a:pPr lvl="1"/>
            <a:r>
              <a:rPr lang="en-US" sz="1800" dirty="0"/>
              <a:t>It is also true for new, weakly-interacting particles motivated by neutrino mass and dark matter.</a:t>
            </a:r>
          </a:p>
          <a:p>
            <a:pPr lvl="1"/>
            <a:endParaRPr lang="en-US" sz="800" dirty="0"/>
          </a:p>
          <a:p>
            <a:pPr lvl="1"/>
            <a:endParaRPr lang="en-US" sz="800" dirty="0"/>
          </a:p>
          <a:p>
            <a:pPr lvl="1"/>
            <a:endParaRPr lang="en-US" sz="800" dirty="0"/>
          </a:p>
          <a:p>
            <a:r>
              <a:rPr lang="en-US" sz="2000" dirty="0">
                <a:solidFill>
                  <a:srgbClr val="FF0000"/>
                </a:solidFill>
              </a:rPr>
              <a:t>“These blind spots are the Achilles heels of the large LHC detectors.” – Dave Casper</a:t>
            </a:r>
          </a:p>
        </p:txBody>
      </p:sp>
      <p:grpSp>
        <p:nvGrpSpPr>
          <p:cNvPr id="9" name="Group 8">
            <a:extLst>
              <a:ext uri="{FF2B5EF4-FFF2-40B4-BE49-F238E27FC236}">
                <a16:creationId xmlns:a16="http://schemas.microsoft.com/office/drawing/2014/main" id="{7785F5CD-3107-CD4E-8D0E-C113CD8C33E6}"/>
              </a:ext>
            </a:extLst>
          </p:cNvPr>
          <p:cNvGrpSpPr/>
          <p:nvPr/>
        </p:nvGrpSpPr>
        <p:grpSpPr>
          <a:xfrm>
            <a:off x="2231657" y="2514600"/>
            <a:ext cx="7696200" cy="1828800"/>
            <a:chOff x="686764" y="3235221"/>
            <a:chExt cx="6761940" cy="1633785"/>
          </a:xfrm>
        </p:grpSpPr>
        <p:pic>
          <p:nvPicPr>
            <p:cNvPr id="10" name="Picture 9" descr="0803012_02-A4-at-144-dpi.jpg">
              <a:extLst>
                <a:ext uri="{FF2B5EF4-FFF2-40B4-BE49-F238E27FC236}">
                  <a16:creationId xmlns:a16="http://schemas.microsoft.com/office/drawing/2014/main" id="{6CB1C1D5-5A52-2645-99A9-20AA8248E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7635" y="3393423"/>
              <a:ext cx="2791232" cy="1475583"/>
            </a:xfrm>
            <a:prstGeom prst="rect">
              <a:avLst/>
            </a:prstGeom>
          </p:spPr>
        </p:pic>
        <p:cxnSp>
          <p:nvCxnSpPr>
            <p:cNvPr id="11" name="Straight Arrow Connector 10">
              <a:extLst>
                <a:ext uri="{FF2B5EF4-FFF2-40B4-BE49-F238E27FC236}">
                  <a16:creationId xmlns:a16="http://schemas.microsoft.com/office/drawing/2014/main" id="{7FC6F2BB-959B-464B-90F9-EC1BF2E71D00}"/>
                </a:ext>
              </a:extLst>
            </p:cNvPr>
            <p:cNvCxnSpPr/>
            <p:nvPr/>
          </p:nvCxnSpPr>
          <p:spPr>
            <a:xfrm flipV="1">
              <a:off x="4378325" y="3235221"/>
              <a:ext cx="238125" cy="809730"/>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2837E96-5A11-0E4E-A712-EA7F807F37E5}"/>
                </a:ext>
              </a:extLst>
            </p:cNvPr>
            <p:cNvGrpSpPr/>
            <p:nvPr/>
          </p:nvGrpSpPr>
          <p:grpSpPr>
            <a:xfrm>
              <a:off x="686764" y="4213439"/>
              <a:ext cx="2214348" cy="409266"/>
              <a:chOff x="686764" y="4213439"/>
              <a:chExt cx="2214348" cy="409266"/>
            </a:xfrm>
          </p:grpSpPr>
          <p:cxnSp>
            <p:nvCxnSpPr>
              <p:cNvPr id="22" name="Straight Arrow Connector 21">
                <a:extLst>
                  <a:ext uri="{FF2B5EF4-FFF2-40B4-BE49-F238E27FC236}">
                    <a16:creationId xmlns:a16="http://schemas.microsoft.com/office/drawing/2014/main" id="{DFF8A600-146E-5A4C-9E68-4805ADD38EF1}"/>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2C3E634-CBD8-C94E-ABF6-139FA38905BB}"/>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DB2F2BD-BAA8-ED4C-90E7-C87BF28F7EF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65ECB25-86D2-7246-8313-8A224600660A}"/>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F2ED363-2962-9F40-8BA4-B9452A832EF2}"/>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03535F90-1E71-EC41-9875-F6CB79C79B87}"/>
                </a:ext>
              </a:extLst>
            </p:cNvPr>
            <p:cNvGrpSpPr/>
            <p:nvPr/>
          </p:nvGrpSpPr>
          <p:grpSpPr>
            <a:xfrm rot="10800000">
              <a:off x="5559329" y="3549005"/>
              <a:ext cx="1889375" cy="353694"/>
              <a:chOff x="686764" y="4213439"/>
              <a:chExt cx="2214348" cy="409266"/>
            </a:xfrm>
          </p:grpSpPr>
          <p:cxnSp>
            <p:nvCxnSpPr>
              <p:cNvPr id="16" name="Straight Arrow Connector 15">
                <a:extLst>
                  <a:ext uri="{FF2B5EF4-FFF2-40B4-BE49-F238E27FC236}">
                    <a16:creationId xmlns:a16="http://schemas.microsoft.com/office/drawing/2014/main" id="{31A00D54-E958-7D47-97A3-6637D2BDE939}"/>
                  </a:ext>
                </a:extLst>
              </p:cNvPr>
              <p:cNvCxnSpPr/>
              <p:nvPr/>
            </p:nvCxnSpPr>
            <p:spPr>
              <a:xfrm flipH="1">
                <a:off x="686764" y="4213439"/>
                <a:ext cx="2206310" cy="27042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7855105-D374-CF43-94C6-A76857983D3A}"/>
                  </a:ext>
                </a:extLst>
              </p:cNvPr>
              <p:cNvCxnSpPr/>
              <p:nvPr/>
            </p:nvCxnSpPr>
            <p:spPr>
              <a:xfrm flipH="1">
                <a:off x="694802" y="4284835"/>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D683565-77DD-2D49-B3A8-115825894685}"/>
                  </a:ext>
                </a:extLst>
              </p:cNvPr>
              <p:cNvCxnSpPr/>
              <p:nvPr/>
            </p:nvCxnSpPr>
            <p:spPr>
              <a:xfrm flipH="1">
                <a:off x="686764" y="4240852"/>
                <a:ext cx="2206309" cy="309069"/>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76A8121A-2631-9A47-807A-89DB3EDF0BC0}"/>
                  </a:ext>
                </a:extLst>
              </p:cNvPr>
              <p:cNvCxnSpPr/>
              <p:nvPr/>
            </p:nvCxnSpPr>
            <p:spPr>
              <a:xfrm flipH="1">
                <a:off x="694802" y="4240852"/>
                <a:ext cx="2198272" cy="381853"/>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7E097470-1CB0-544D-8FA4-B08CD287C59B}"/>
                  </a:ext>
                </a:extLst>
              </p:cNvPr>
              <p:cNvCxnSpPr/>
              <p:nvPr/>
            </p:nvCxnSpPr>
            <p:spPr>
              <a:xfrm flipH="1">
                <a:off x="686764" y="4240852"/>
                <a:ext cx="2214348" cy="279762"/>
              </a:xfrm>
              <a:prstGeom prst="straightConnector1">
                <a:avLst/>
              </a:prstGeom>
              <a:ln w="12700" cmpd="sng">
                <a:solidFill>
                  <a:srgbClr val="FF0000"/>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p:cxnSp>
          <p:nvCxnSpPr>
            <p:cNvPr id="14" name="Straight Arrow Connector 13">
              <a:extLst>
                <a:ext uri="{FF2B5EF4-FFF2-40B4-BE49-F238E27FC236}">
                  <a16:creationId xmlns:a16="http://schemas.microsoft.com/office/drawing/2014/main" id="{CBAEF4F6-2AD8-4D47-9D62-9F8E65896E6B}"/>
                </a:ext>
              </a:extLst>
            </p:cNvPr>
            <p:cNvCxnSpPr/>
            <p:nvPr/>
          </p:nvCxnSpPr>
          <p:spPr>
            <a:xfrm flipV="1">
              <a:off x="4182360" y="4016375"/>
              <a:ext cx="434090" cy="62642"/>
            </a:xfrm>
            <a:prstGeom prst="straightConnector1">
              <a:avLst/>
            </a:prstGeom>
            <a:ln w="12700" cmpd="sng">
              <a:solidFill>
                <a:srgbClr val="FF0000"/>
              </a:solidFill>
              <a:headEnd type="none"/>
              <a:tailEnd type="none" w="sm"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EBFBEBA9-8A26-D145-B581-556D5AD1497D}"/>
                </a:ext>
              </a:extLst>
            </p:cNvPr>
            <p:cNvCxnSpPr/>
            <p:nvPr/>
          </p:nvCxnSpPr>
          <p:spPr>
            <a:xfrm>
              <a:off x="4378325" y="4044950"/>
              <a:ext cx="815418" cy="824056"/>
            </a:xfrm>
            <a:prstGeom prst="straightConnector1">
              <a:avLst/>
            </a:prstGeom>
            <a:ln w="12700" cmpd="sng">
              <a:solidFill>
                <a:schemeClr val="tx1"/>
              </a:solidFill>
              <a:headEnd type="none"/>
              <a:tailEnd type="triangle" w="sm" len="lg"/>
            </a:ln>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5B8649F-2704-844F-B7C6-44174E9403FA}"/>
                  </a:ext>
                </a:extLst>
              </p:cNvPr>
              <p:cNvSpPr txBox="1"/>
              <p:nvPr/>
            </p:nvSpPr>
            <p:spPr>
              <a:xfrm rot="21210000">
                <a:off x="2333618" y="3419828"/>
                <a:ext cx="2106154" cy="391646"/>
              </a:xfrm>
              <a:prstGeom prst="rect">
                <a:avLst/>
              </a:prstGeom>
              <a:noFill/>
            </p:spPr>
            <p:txBody>
              <a:bodyPr wrap="none" rtlCol="0">
                <a:spAutoFit/>
              </a:bodyPr>
              <a:lstStyle/>
              <a:p>
                <a:r>
                  <a:rPr lang="en-US" dirty="0">
                    <a:latin typeface="Symbol" pitchFamily="2" charset="2"/>
                  </a:rPr>
                  <a:t>p</a:t>
                </a:r>
                <a:r>
                  <a:rPr lang="en-US" dirty="0"/>
                  <a:t>, </a:t>
                </a:r>
                <a:r>
                  <a:rPr lang="en-US" i="1" dirty="0"/>
                  <a:t>K</a:t>
                </a:r>
                <a:r>
                  <a:rPr lang="en-US" dirty="0"/>
                  <a:t>, </a:t>
                </a:r>
                <a:r>
                  <a:rPr lang="en-US" i="1" dirty="0"/>
                  <a:t>D</a:t>
                </a:r>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i="1" dirty="0">
                            <a:latin typeface="Cambria Math" panose="02040503050406030204" pitchFamily="18" charset="0"/>
                          </a:rPr>
                          <m:t>𝑒</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𝜇</m:t>
                        </m:r>
                      </m:sub>
                    </m:sSub>
                  </m:oMath>
                </a14:m>
                <a:r>
                  <a:rPr lang="en-US" dirty="0"/>
                  <a:t>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ea typeface="Cambria Math" panose="02040503050406030204" pitchFamily="18" charset="0"/>
                          </a:rPr>
                          <m:t>𝜈</m:t>
                        </m:r>
                      </m:e>
                      <m:sub>
                        <m:r>
                          <a:rPr lang="en-US" b="0" i="1" dirty="0" smtClean="0">
                            <a:latin typeface="Cambria Math" panose="02040503050406030204" pitchFamily="18" charset="0"/>
                            <a:ea typeface="Cambria Math" panose="02040503050406030204" pitchFamily="18" charset="0"/>
                          </a:rPr>
                          <m:t>𝜏</m:t>
                        </m:r>
                      </m:sub>
                    </m:sSub>
                  </m:oMath>
                </a14:m>
                <a:r>
                  <a:rPr lang="en-US" dirty="0"/>
                  <a:t> </a:t>
                </a:r>
              </a:p>
            </p:txBody>
          </p:sp>
        </mc:Choice>
        <mc:Fallback xmlns="">
          <p:sp>
            <p:nvSpPr>
              <p:cNvPr id="6" name="TextBox 5">
                <a:extLst>
                  <a:ext uri="{FF2B5EF4-FFF2-40B4-BE49-F238E27FC236}">
                    <a16:creationId xmlns:a16="http://schemas.microsoft.com/office/drawing/2014/main" id="{55B8649F-2704-844F-B7C6-44174E9403FA}"/>
                  </a:ext>
                </a:extLst>
              </p:cNvPr>
              <p:cNvSpPr txBox="1">
                <a:spLocks noRot="1" noChangeAspect="1" noMove="1" noResize="1" noEditPoints="1" noAdjustHandles="1" noChangeArrowheads="1" noChangeShapeType="1" noTextEdit="1"/>
              </p:cNvSpPr>
              <p:nvPr/>
            </p:nvSpPr>
            <p:spPr>
              <a:xfrm rot="21210000">
                <a:off x="2333618" y="3419828"/>
                <a:ext cx="2106154" cy="391646"/>
              </a:xfrm>
              <a:prstGeom prst="rect">
                <a:avLst/>
              </a:prstGeom>
              <a:blipFill>
                <a:blip r:embed="rId3"/>
                <a:stretch>
                  <a:fillRect l="-2367" b="-9804"/>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9B08CB70-5162-CE4B-BA56-057BB224FDAE}"/>
              </a:ext>
            </a:extLst>
          </p:cNvPr>
          <p:cNvSpPr txBox="1"/>
          <p:nvPr/>
        </p:nvSpPr>
        <p:spPr>
          <a:xfrm rot="20973829">
            <a:off x="7850678" y="3087069"/>
            <a:ext cx="2063898" cy="369332"/>
          </a:xfrm>
          <a:prstGeom prst="rect">
            <a:avLst/>
          </a:prstGeom>
          <a:noFill/>
        </p:spPr>
        <p:txBody>
          <a:bodyPr wrap="none" rtlCol="0">
            <a:spAutoFit/>
          </a:bodyPr>
          <a:lstStyle/>
          <a:p>
            <a:r>
              <a:rPr lang="en-US" dirty="0"/>
              <a:t>A’, a, </a:t>
            </a:r>
            <a:r>
              <a:rPr lang="en-US" dirty="0" err="1"/>
              <a:t>mCPs</a:t>
            </a:r>
            <a:r>
              <a:rPr lang="en-US" dirty="0"/>
              <a:t>, </a:t>
            </a:r>
            <a:r>
              <a:rPr lang="en-US" dirty="0">
                <a:latin typeface="Symbol" pitchFamily="2" charset="2"/>
              </a:rPr>
              <a:t>c</a:t>
            </a:r>
            <a:r>
              <a:rPr lang="en-US" dirty="0"/>
              <a:t>, …</a:t>
            </a:r>
          </a:p>
        </p:txBody>
      </p:sp>
      <p:sp>
        <p:nvSpPr>
          <p:cNvPr id="2" name="TextBox 1">
            <a:extLst>
              <a:ext uri="{FF2B5EF4-FFF2-40B4-BE49-F238E27FC236}">
                <a16:creationId xmlns:a16="http://schemas.microsoft.com/office/drawing/2014/main" id="{63D02DC9-1674-F242-6399-205A569F9A03}"/>
              </a:ext>
            </a:extLst>
          </p:cNvPr>
          <p:cNvSpPr txBox="1"/>
          <p:nvPr/>
        </p:nvSpPr>
        <p:spPr>
          <a:xfrm>
            <a:off x="8201059" y="1589161"/>
            <a:ext cx="3278141" cy="307777"/>
          </a:xfrm>
          <a:prstGeom prst="rect">
            <a:avLst/>
          </a:prstGeom>
          <a:noFill/>
        </p:spPr>
        <p:txBody>
          <a:bodyPr wrap="none" rtlCol="0">
            <a:spAutoFit/>
          </a:bodyPr>
          <a:lstStyle/>
          <a:p>
            <a:r>
              <a:rPr lang="en-US" sz="1400" dirty="0"/>
              <a:t>Feng, </a:t>
            </a:r>
            <a:r>
              <a:rPr lang="en-US" sz="1400" dirty="0" err="1"/>
              <a:t>Galon</a:t>
            </a:r>
            <a:r>
              <a:rPr lang="en-US" sz="1400" dirty="0"/>
              <a:t>, Kling, </a:t>
            </a:r>
            <a:r>
              <a:rPr lang="en-US" sz="1400" dirty="0" err="1"/>
              <a:t>Trojanowski</a:t>
            </a:r>
            <a:r>
              <a:rPr lang="en-US" sz="1400" dirty="0"/>
              <a:t> (2017)</a:t>
            </a:r>
          </a:p>
        </p:txBody>
      </p:sp>
      <p:sp>
        <p:nvSpPr>
          <p:cNvPr id="3" name="TextBox 2">
            <a:extLst>
              <a:ext uri="{FF2B5EF4-FFF2-40B4-BE49-F238E27FC236}">
                <a16:creationId xmlns:a16="http://schemas.microsoft.com/office/drawing/2014/main" id="{40CB2DA6-88F1-80D6-98FE-DCC25F4C59A8}"/>
              </a:ext>
            </a:extLst>
          </p:cNvPr>
          <p:cNvSpPr txBox="1"/>
          <p:nvPr/>
        </p:nvSpPr>
        <p:spPr>
          <a:xfrm>
            <a:off x="9389400" y="5788223"/>
            <a:ext cx="2085827" cy="307777"/>
          </a:xfrm>
          <a:prstGeom prst="rect">
            <a:avLst/>
          </a:prstGeom>
          <a:noFill/>
        </p:spPr>
        <p:txBody>
          <a:bodyPr wrap="none" rtlCol="0">
            <a:spAutoFit/>
          </a:bodyPr>
          <a:lstStyle/>
          <a:p>
            <a:r>
              <a:rPr lang="en-US" sz="1400" dirty="0"/>
              <a:t>De </a:t>
            </a:r>
            <a:r>
              <a:rPr lang="en-US" sz="1400" dirty="0" err="1"/>
              <a:t>Rujula</a:t>
            </a:r>
            <a:r>
              <a:rPr lang="en-US" sz="1400" dirty="0"/>
              <a:t>, </a:t>
            </a:r>
            <a:r>
              <a:rPr lang="en-US" sz="1400" dirty="0" err="1"/>
              <a:t>Ruckl</a:t>
            </a:r>
            <a:r>
              <a:rPr lang="en-US" sz="1400" dirty="0"/>
              <a:t> (1984)</a:t>
            </a:r>
          </a:p>
        </p:txBody>
      </p:sp>
    </p:spTree>
    <p:extLst>
      <p:ext uri="{BB962C8B-B14F-4D97-AF65-F5344CB8AC3E}">
        <p14:creationId xmlns:p14="http://schemas.microsoft.com/office/powerpoint/2010/main" val="3579136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2209800" y="104776"/>
            <a:ext cx="7772400" cy="733425"/>
          </a:xfrm>
        </p:spPr>
        <p:txBody>
          <a:bodyPr/>
          <a:lstStyle/>
          <a:p>
            <a:pPr eaLnBrk="1" hangingPunct="1"/>
            <a:r>
              <a:rPr lang="en-US" dirty="0">
                <a:latin typeface="Arial" charset="0"/>
              </a:rPr>
              <a:t>THE FORWARD REGION</a:t>
            </a:r>
            <a:endParaRPr lang="en-US" dirty="0">
              <a:latin typeface="Symbol" pitchFamily="2" charset="2"/>
            </a:endParaRPr>
          </a:p>
        </p:txBody>
      </p:sp>
      <p:pic>
        <p:nvPicPr>
          <p:cNvPr id="10" name="Picture 9">
            <a:extLst>
              <a:ext uri="{FF2B5EF4-FFF2-40B4-BE49-F238E27FC236}">
                <a16:creationId xmlns:a16="http://schemas.microsoft.com/office/drawing/2014/main" id="{A8BFF6B6-0A9D-AA4E-B0FE-35D933067051}"/>
              </a:ext>
            </a:extLst>
          </p:cNvPr>
          <p:cNvPicPr>
            <a:picLocks noChangeAspect="1"/>
          </p:cNvPicPr>
          <p:nvPr/>
        </p:nvPicPr>
        <p:blipFill>
          <a:blip r:embed="rId2"/>
          <a:stretch>
            <a:fillRect/>
          </a:stretch>
        </p:blipFill>
        <p:spPr>
          <a:xfrm>
            <a:off x="2590800" y="887194"/>
            <a:ext cx="6934200" cy="2806268"/>
          </a:xfrm>
          <a:prstGeom prst="rect">
            <a:avLst/>
          </a:prstGeom>
        </p:spPr>
      </p:pic>
      <p:pic>
        <p:nvPicPr>
          <p:cNvPr id="11" name="Obraz 5">
            <a:extLst>
              <a:ext uri="{FF2B5EF4-FFF2-40B4-BE49-F238E27FC236}">
                <a16:creationId xmlns:a16="http://schemas.microsoft.com/office/drawing/2014/main" id="{BFF42797-A462-3C4B-AACE-92314EDFE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3886201"/>
            <a:ext cx="6953250" cy="2596469"/>
          </a:xfrm>
          <a:prstGeom prst="rect">
            <a:avLst/>
          </a:prstGeom>
        </p:spPr>
      </p:pic>
      <p:sp>
        <p:nvSpPr>
          <p:cNvPr id="12" name="pole tekstowe 7">
            <a:extLst>
              <a:ext uri="{FF2B5EF4-FFF2-40B4-BE49-F238E27FC236}">
                <a16:creationId xmlns:a16="http://schemas.microsoft.com/office/drawing/2014/main" id="{1D2B46F5-BF32-1748-9878-347D7298A4B2}"/>
              </a:ext>
            </a:extLst>
          </p:cNvPr>
          <p:cNvSpPr txBox="1"/>
          <p:nvPr/>
        </p:nvSpPr>
        <p:spPr>
          <a:xfrm>
            <a:off x="3276600" y="5576142"/>
            <a:ext cx="3372679" cy="738664"/>
          </a:xfrm>
          <a:prstGeom prst="rect">
            <a:avLst/>
          </a:prstGeom>
          <a:solidFill>
            <a:schemeClr val="bg1"/>
          </a:solidFill>
          <a:ln w="28575">
            <a:solidFill>
              <a:srgbClr val="FF0000"/>
            </a:solidFill>
          </a:ln>
        </p:spPr>
        <p:txBody>
          <a:bodyPr wrap="square" rtlCol="0">
            <a:spAutoFit/>
          </a:bodyPr>
          <a:lstStyle/>
          <a:p>
            <a:pPr algn="ctr"/>
            <a:r>
              <a:rPr lang="pl-PL" sz="1400" dirty="0" err="1">
                <a:solidFill>
                  <a:srgbClr val="FF0000"/>
                </a:solidFill>
              </a:rPr>
              <a:t>Beam</a:t>
            </a:r>
            <a:r>
              <a:rPr lang="pl-PL" sz="1400" dirty="0">
                <a:solidFill>
                  <a:srgbClr val="FF0000"/>
                </a:solidFill>
              </a:rPr>
              <a:t> </a:t>
            </a:r>
            <a:r>
              <a:rPr lang="pl-PL" sz="1400" dirty="0" err="1">
                <a:solidFill>
                  <a:srgbClr val="FF0000"/>
                </a:solidFill>
              </a:rPr>
              <a:t>collision</a:t>
            </a:r>
            <a:r>
              <a:rPr lang="pl-PL" sz="1400" dirty="0">
                <a:solidFill>
                  <a:srgbClr val="FF0000"/>
                </a:solidFill>
              </a:rPr>
              <a:t> </a:t>
            </a:r>
            <a:r>
              <a:rPr lang="pl-PL" sz="1400" dirty="0" err="1">
                <a:solidFill>
                  <a:srgbClr val="FF0000"/>
                </a:solidFill>
              </a:rPr>
              <a:t>axis</a:t>
            </a:r>
            <a:r>
              <a:rPr lang="pl-PL" sz="1400" dirty="0">
                <a:solidFill>
                  <a:srgbClr val="FF0000"/>
                </a:solidFill>
              </a:rPr>
              <a:t>:</a:t>
            </a:r>
          </a:p>
          <a:p>
            <a:pPr algn="ctr"/>
            <a:r>
              <a:rPr lang="pl-PL" sz="1400" dirty="0" err="1">
                <a:solidFill>
                  <a:srgbClr val="FF0000"/>
                </a:solidFill>
              </a:rPr>
              <a:t>Neutrinos</a:t>
            </a:r>
            <a:r>
              <a:rPr lang="pl-PL" sz="1400" dirty="0">
                <a:solidFill>
                  <a:srgbClr val="FF0000"/>
                </a:solidFill>
              </a:rPr>
              <a:t>, and </a:t>
            </a:r>
            <a:r>
              <a:rPr lang="pl-PL" sz="1400" dirty="0" err="1">
                <a:solidFill>
                  <a:srgbClr val="FF0000"/>
                </a:solidFill>
              </a:rPr>
              <a:t>possibly</a:t>
            </a:r>
            <a:r>
              <a:rPr lang="pl-PL" sz="1400" dirty="0">
                <a:solidFill>
                  <a:srgbClr val="FF0000"/>
                </a:solidFill>
              </a:rPr>
              <a:t> </a:t>
            </a:r>
            <a:r>
              <a:rPr lang="pl-PL" sz="1400" dirty="0" err="1">
                <a:solidFill>
                  <a:srgbClr val="FF0000"/>
                </a:solidFill>
              </a:rPr>
              <a:t>new</a:t>
            </a:r>
            <a:r>
              <a:rPr lang="pl-PL" sz="1400" dirty="0">
                <a:solidFill>
                  <a:srgbClr val="FF0000"/>
                </a:solidFill>
              </a:rPr>
              <a:t> </a:t>
            </a:r>
            <a:r>
              <a:rPr lang="pl-PL" sz="1400" dirty="0" err="1">
                <a:solidFill>
                  <a:srgbClr val="FF0000"/>
                </a:solidFill>
              </a:rPr>
              <a:t>particles</a:t>
            </a:r>
            <a:r>
              <a:rPr lang="pl-PL" sz="1400" dirty="0">
                <a:solidFill>
                  <a:srgbClr val="FF0000"/>
                </a:solidFill>
              </a:rPr>
              <a:t>, </a:t>
            </a:r>
            <a:r>
              <a:rPr lang="pl-PL" sz="1400" dirty="0" err="1">
                <a:solidFill>
                  <a:srgbClr val="FF0000"/>
                </a:solidFill>
              </a:rPr>
              <a:t>are</a:t>
            </a:r>
            <a:r>
              <a:rPr lang="pl-PL" sz="1400" dirty="0">
                <a:solidFill>
                  <a:srgbClr val="FF0000"/>
                </a:solidFill>
              </a:rPr>
              <a:t> streaming </a:t>
            </a:r>
            <a:r>
              <a:rPr lang="pl-PL" sz="1400" dirty="0" err="1">
                <a:solidFill>
                  <a:srgbClr val="FF0000"/>
                </a:solidFill>
              </a:rPr>
              <a:t>through</a:t>
            </a:r>
            <a:r>
              <a:rPr lang="pl-PL" sz="1400" dirty="0">
                <a:solidFill>
                  <a:srgbClr val="FF0000"/>
                </a:solidFill>
              </a:rPr>
              <a:t> </a:t>
            </a:r>
            <a:r>
              <a:rPr lang="pl-PL" sz="1400" dirty="0" err="1">
                <a:solidFill>
                  <a:srgbClr val="FF0000"/>
                </a:solidFill>
              </a:rPr>
              <a:t>this</a:t>
            </a:r>
            <a:r>
              <a:rPr lang="pl-PL" sz="1400" dirty="0">
                <a:solidFill>
                  <a:srgbClr val="FF0000"/>
                </a:solidFill>
              </a:rPr>
              <a:t> </a:t>
            </a:r>
            <a:r>
              <a:rPr lang="pl-PL" sz="1400" dirty="0" err="1">
                <a:solidFill>
                  <a:srgbClr val="FF0000"/>
                </a:solidFill>
              </a:rPr>
              <a:t>tunnel</a:t>
            </a:r>
            <a:r>
              <a:rPr lang="pl-PL" sz="1400" dirty="0">
                <a:solidFill>
                  <a:srgbClr val="FF0000"/>
                </a:solidFill>
              </a:rPr>
              <a:t>!</a:t>
            </a:r>
            <a:endParaRPr lang="en-US" sz="1400" dirty="0">
              <a:solidFill>
                <a:srgbClr val="FF0000"/>
              </a:solidFill>
            </a:endParaRPr>
          </a:p>
        </p:txBody>
      </p:sp>
      <p:cxnSp>
        <p:nvCxnSpPr>
          <p:cNvPr id="13" name="Łącznik prosty ze strzałką 9">
            <a:extLst>
              <a:ext uri="{FF2B5EF4-FFF2-40B4-BE49-F238E27FC236}">
                <a16:creationId xmlns:a16="http://schemas.microsoft.com/office/drawing/2014/main" id="{5ECD5B64-A85F-E34F-9C20-5C93971E7370}"/>
              </a:ext>
            </a:extLst>
          </p:cNvPr>
          <p:cNvCxnSpPr>
            <a:cxnSpLocks/>
          </p:cNvCxnSpPr>
          <p:nvPr/>
        </p:nvCxnSpPr>
        <p:spPr>
          <a:xfrm flipV="1">
            <a:off x="4267200" y="5181602"/>
            <a:ext cx="609600" cy="228598"/>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pole tekstowe 7">
            <a:extLst>
              <a:ext uri="{FF2B5EF4-FFF2-40B4-BE49-F238E27FC236}">
                <a16:creationId xmlns:a16="http://schemas.microsoft.com/office/drawing/2014/main" id="{9761C229-B5BE-034A-827C-8B3DA53F7323}"/>
              </a:ext>
            </a:extLst>
          </p:cNvPr>
          <p:cNvSpPr txBox="1"/>
          <p:nvPr/>
        </p:nvSpPr>
        <p:spPr>
          <a:xfrm>
            <a:off x="7604119" y="5633877"/>
            <a:ext cx="1319593" cy="307777"/>
          </a:xfrm>
          <a:prstGeom prst="rect">
            <a:avLst/>
          </a:prstGeom>
          <a:solidFill>
            <a:schemeClr val="bg1"/>
          </a:solidFill>
          <a:ln w="28575">
            <a:solidFill>
              <a:srgbClr val="FF0000"/>
            </a:solidFill>
          </a:ln>
        </p:spPr>
        <p:txBody>
          <a:bodyPr wrap="none" rtlCol="0">
            <a:spAutoFit/>
          </a:bodyPr>
          <a:lstStyle/>
          <a:p>
            <a:pPr algn="ctr"/>
            <a:r>
              <a:rPr lang="pl-PL" sz="1400" dirty="0">
                <a:solidFill>
                  <a:srgbClr val="FF0000"/>
                </a:solidFill>
              </a:rPr>
              <a:t>LHC </a:t>
            </a:r>
            <a:r>
              <a:rPr lang="pl-PL" sz="1400" dirty="0" err="1">
                <a:solidFill>
                  <a:srgbClr val="FF0000"/>
                </a:solidFill>
              </a:rPr>
              <a:t>beamline</a:t>
            </a:r>
            <a:endParaRPr lang="pl-PL" sz="1400" dirty="0">
              <a:solidFill>
                <a:srgbClr val="FF0000"/>
              </a:solidFill>
            </a:endParaRPr>
          </a:p>
        </p:txBody>
      </p:sp>
      <p:sp>
        <p:nvSpPr>
          <p:cNvPr id="17" name="pole tekstowe 7">
            <a:extLst>
              <a:ext uri="{FF2B5EF4-FFF2-40B4-BE49-F238E27FC236}">
                <a16:creationId xmlns:a16="http://schemas.microsoft.com/office/drawing/2014/main" id="{859FB3A7-EDD8-A44D-9CBA-5355CFFAAE0B}"/>
              </a:ext>
            </a:extLst>
          </p:cNvPr>
          <p:cNvSpPr txBox="1"/>
          <p:nvPr/>
        </p:nvSpPr>
        <p:spPr>
          <a:xfrm>
            <a:off x="2584388" y="3962400"/>
            <a:ext cx="4185762" cy="369332"/>
          </a:xfrm>
          <a:prstGeom prst="rect">
            <a:avLst/>
          </a:prstGeom>
          <a:noFill/>
          <a:ln w="28575">
            <a:solidFill>
              <a:schemeClr val="bg1"/>
            </a:solidFill>
          </a:ln>
        </p:spPr>
        <p:txBody>
          <a:bodyPr wrap="none" rtlCol="0">
            <a:spAutoFit/>
          </a:bodyPr>
          <a:lstStyle/>
          <a:p>
            <a:pPr algn="ctr"/>
            <a:r>
              <a:rPr lang="pl-PL" dirty="0">
                <a:solidFill>
                  <a:schemeClr val="bg1"/>
                </a:solidFill>
              </a:rPr>
              <a:t>The </a:t>
            </a:r>
            <a:r>
              <a:rPr lang="pl-PL" dirty="0" err="1">
                <a:solidFill>
                  <a:schemeClr val="bg1"/>
                </a:solidFill>
              </a:rPr>
              <a:t>view</a:t>
            </a:r>
            <a:r>
              <a:rPr lang="pl-PL" dirty="0">
                <a:solidFill>
                  <a:schemeClr val="bg1"/>
                </a:solidFill>
              </a:rPr>
              <a:t> in UJ12 </a:t>
            </a:r>
            <a:r>
              <a:rPr lang="pl-PL" dirty="0" err="1">
                <a:solidFill>
                  <a:schemeClr val="bg1"/>
                </a:solidFill>
              </a:rPr>
              <a:t>looking</a:t>
            </a:r>
            <a:r>
              <a:rPr lang="pl-PL" dirty="0">
                <a:solidFill>
                  <a:schemeClr val="bg1"/>
                </a:solidFill>
              </a:rPr>
              <a:t> west in 2018</a:t>
            </a:r>
            <a:endParaRPr lang="en-US" dirty="0">
              <a:solidFill>
                <a:schemeClr val="bg1"/>
              </a:solidFill>
            </a:endParaRPr>
          </a:p>
        </p:txBody>
      </p:sp>
      <p:cxnSp>
        <p:nvCxnSpPr>
          <p:cNvPr id="20" name="Łącznik prosty ze strzałką 9">
            <a:extLst>
              <a:ext uri="{FF2B5EF4-FFF2-40B4-BE49-F238E27FC236}">
                <a16:creationId xmlns:a16="http://schemas.microsoft.com/office/drawing/2014/main" id="{51AC408F-D673-E643-8BB3-CF6C3F81C156}"/>
              </a:ext>
            </a:extLst>
          </p:cNvPr>
          <p:cNvCxnSpPr>
            <a:cxnSpLocks/>
          </p:cNvCxnSpPr>
          <p:nvPr/>
        </p:nvCxnSpPr>
        <p:spPr>
          <a:xfrm flipH="1" flipV="1">
            <a:off x="6629400" y="5320544"/>
            <a:ext cx="838202" cy="242056"/>
          </a:xfrm>
          <a:prstGeom prst="straightConnector1">
            <a:avLst/>
          </a:prstGeom>
          <a:ln w="28575">
            <a:solidFill>
              <a:srgbClr val="FF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0DACFBE-C91C-9143-AF21-5EA3AADE496A}"/>
              </a:ext>
            </a:extLst>
          </p:cNvPr>
          <p:cNvCxnSpPr/>
          <p:nvPr/>
        </p:nvCxnSpPr>
        <p:spPr>
          <a:xfrm>
            <a:off x="2590800" y="1676400"/>
            <a:ext cx="6934200" cy="1524000"/>
          </a:xfrm>
          <a:prstGeom prst="line">
            <a:avLst/>
          </a:prstGeom>
          <a:ln>
            <a:solidFill>
              <a:srgbClr val="FF0000"/>
            </a:solidFill>
            <a:prstDash val="dash"/>
          </a:ln>
        </p:spPr>
        <p:style>
          <a:lnRef idx="2">
            <a:schemeClr val="accent2"/>
          </a:lnRef>
          <a:fillRef idx="0">
            <a:schemeClr val="accent2"/>
          </a:fillRef>
          <a:effectRef idx="1">
            <a:schemeClr val="accent2"/>
          </a:effectRef>
          <a:fontRef idx="minor">
            <a:schemeClr val="tx1"/>
          </a:fontRef>
        </p:style>
      </p:cxnSp>
      <p:sp>
        <p:nvSpPr>
          <p:cNvPr id="15" name="Rectangle 14">
            <a:extLst>
              <a:ext uri="{FF2B5EF4-FFF2-40B4-BE49-F238E27FC236}">
                <a16:creationId xmlns:a16="http://schemas.microsoft.com/office/drawing/2014/main" id="{F9B00011-361F-7543-886C-D365151E69D1}"/>
              </a:ext>
            </a:extLst>
          </p:cNvPr>
          <p:cNvSpPr/>
          <p:nvPr/>
        </p:nvSpPr>
        <p:spPr>
          <a:xfrm>
            <a:off x="7315200" y="3225800"/>
            <a:ext cx="1524000" cy="304800"/>
          </a:xfrm>
          <a:prstGeom prst="rect">
            <a:avLst/>
          </a:prstGeom>
          <a:solidFill>
            <a:schemeClr val="bg1"/>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rgbClr val="FF0000"/>
                </a:solidFill>
              </a:rPr>
              <a:t>TI12 near UJ12</a:t>
            </a:r>
          </a:p>
        </p:txBody>
      </p:sp>
      <p:sp>
        <p:nvSpPr>
          <p:cNvPr id="19" name="TextBox 18">
            <a:extLst>
              <a:ext uri="{FF2B5EF4-FFF2-40B4-BE49-F238E27FC236}">
                <a16:creationId xmlns:a16="http://schemas.microsoft.com/office/drawing/2014/main" id="{6614B13F-3DFC-3A46-A331-071303C2A09C}"/>
              </a:ext>
            </a:extLst>
          </p:cNvPr>
          <p:cNvSpPr txBox="1"/>
          <p:nvPr/>
        </p:nvSpPr>
        <p:spPr>
          <a:xfrm>
            <a:off x="4724401" y="4648200"/>
            <a:ext cx="646331" cy="369332"/>
          </a:xfrm>
          <a:prstGeom prst="rect">
            <a:avLst/>
          </a:prstGeom>
          <a:noFill/>
        </p:spPr>
        <p:txBody>
          <a:bodyPr wrap="none" rtlCol="0">
            <a:spAutoFit/>
          </a:bodyPr>
          <a:lstStyle/>
          <a:p>
            <a:r>
              <a:rPr lang="en-US" dirty="0">
                <a:solidFill>
                  <a:schemeClr val="bg1"/>
                </a:solidFill>
              </a:rPr>
              <a:t>TI12</a:t>
            </a:r>
          </a:p>
        </p:txBody>
      </p:sp>
      <p:sp>
        <p:nvSpPr>
          <p:cNvPr id="21" name="TextBox 20">
            <a:extLst>
              <a:ext uri="{FF2B5EF4-FFF2-40B4-BE49-F238E27FC236}">
                <a16:creationId xmlns:a16="http://schemas.microsoft.com/office/drawing/2014/main" id="{5F1EDD71-5A4E-F541-AC22-C480E5208DB8}"/>
              </a:ext>
            </a:extLst>
          </p:cNvPr>
          <p:cNvSpPr txBox="1"/>
          <p:nvPr/>
        </p:nvSpPr>
        <p:spPr>
          <a:xfrm>
            <a:off x="6324600" y="937736"/>
            <a:ext cx="2895600" cy="738664"/>
          </a:xfrm>
          <a:prstGeom prst="rect">
            <a:avLst/>
          </a:prstGeom>
          <a:solidFill>
            <a:schemeClr val="bg1"/>
          </a:solidFill>
          <a:ln w="28575">
            <a:solidFill>
              <a:srgbClr val="FF0000"/>
            </a:solidFill>
          </a:ln>
        </p:spPr>
        <p:txBody>
          <a:bodyPr wrap="square" rtlCol="0">
            <a:spAutoFit/>
          </a:bodyPr>
          <a:lstStyle/>
          <a:p>
            <a:pPr algn="ctr"/>
            <a:r>
              <a:rPr lang="en-US" sz="1400" dirty="0">
                <a:solidFill>
                  <a:srgbClr val="FF0000"/>
                </a:solidFill>
              </a:rPr>
              <a:t>Beam collision axis passes</a:t>
            </a:r>
          </a:p>
          <a:p>
            <a:pPr algn="ctr"/>
            <a:r>
              <a:rPr lang="en-US" sz="1400" dirty="0">
                <a:solidFill>
                  <a:srgbClr val="FF0000"/>
                </a:solidFill>
              </a:rPr>
              <a:t>through 100 m of rock, emerges in tunnel TI12, 480 m from ATLAS</a:t>
            </a:r>
          </a:p>
        </p:txBody>
      </p:sp>
      <p:sp>
        <p:nvSpPr>
          <p:cNvPr id="2" name="TextBox 1">
            <a:extLst>
              <a:ext uri="{FF2B5EF4-FFF2-40B4-BE49-F238E27FC236}">
                <a16:creationId xmlns:a16="http://schemas.microsoft.com/office/drawing/2014/main" id="{ADB2F5AF-00C0-F34F-A7DB-57B4E479597D}"/>
              </a:ext>
            </a:extLst>
          </p:cNvPr>
          <p:cNvSpPr txBox="1"/>
          <p:nvPr/>
        </p:nvSpPr>
        <p:spPr>
          <a:xfrm>
            <a:off x="8716525" y="2618602"/>
            <a:ext cx="550151" cy="276999"/>
          </a:xfrm>
          <a:prstGeom prst="rect">
            <a:avLst/>
          </a:prstGeom>
          <a:solidFill>
            <a:schemeClr val="bg1"/>
          </a:solidFill>
          <a:ln w="19050">
            <a:solidFill>
              <a:schemeClr val="tx1"/>
            </a:solidFill>
          </a:ln>
        </p:spPr>
        <p:txBody>
          <a:bodyPr wrap="none" rtlCol="0">
            <a:spAutoFit/>
          </a:bodyPr>
          <a:lstStyle/>
          <a:p>
            <a:r>
              <a:rPr lang="en-US" sz="1200" b="1" dirty="0"/>
              <a:t>UJ12</a:t>
            </a:r>
          </a:p>
        </p:txBody>
      </p:sp>
    </p:spTree>
    <p:extLst>
      <p:ext uri="{BB962C8B-B14F-4D97-AF65-F5344CB8AC3E}">
        <p14:creationId xmlns:p14="http://schemas.microsoft.com/office/powerpoint/2010/main" val="2190176884"/>
      </p:ext>
    </p:extLst>
  </p:cSld>
  <p:clrMapOvr>
    <a:masterClrMapping/>
  </p:clrMapOvr>
  <p:transition/>
</p:sld>
</file>

<file path=ppt/theme/theme1.xml><?xml version="1.0" encoding="utf-8"?>
<a:theme xmlns:a="http://schemas.openxmlformats.org/drawingml/2006/main" name="office_ar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74900</TotalTime>
  <Words>3501</Words>
  <Application>Microsoft Macintosh PowerPoint</Application>
  <PresentationFormat>Widescreen</PresentationFormat>
  <Paragraphs>422</Paragraphs>
  <Slides>44</Slides>
  <Notes>8</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-apple-system</vt:lpstr>
      <vt:lpstr>Arial</vt:lpstr>
      <vt:lpstr>Calibri</vt:lpstr>
      <vt:lpstr>Cambria Math</vt:lpstr>
      <vt:lpstr>Open Sans</vt:lpstr>
      <vt:lpstr>Symbol</vt:lpstr>
      <vt:lpstr>Verdana</vt:lpstr>
      <vt:lpstr>Wingdings</vt:lpstr>
      <vt:lpstr>office_arial</vt:lpstr>
      <vt:lpstr>PowerPoint Presentation</vt:lpstr>
      <vt:lpstr>PowerPoint Presentation</vt:lpstr>
      <vt:lpstr>PowerPoint Presentation</vt:lpstr>
      <vt:lpstr>FORWARD PHYSICS AT FERMILAB</vt:lpstr>
      <vt:lpstr>PowerPoint Presentation</vt:lpstr>
      <vt:lpstr>THE PARTICLE LANDSCAPE</vt:lpstr>
      <vt:lpstr>THE THERMAL RELIC LANDSCAPE</vt:lpstr>
      <vt:lpstr>FORWARD PHYSICS</vt:lpstr>
      <vt:lpstr>THE FORWARD REGION</vt:lpstr>
      <vt:lpstr>HISTORICAL PRECEDENT</vt:lpstr>
      <vt:lpstr>PowerPoint Presentation</vt:lpstr>
      <vt:lpstr>FASER TIMELINE</vt:lpstr>
      <vt:lpstr>FASER COLLABORATION</vt:lpstr>
      <vt:lpstr>FASER AND THE LHC</vt:lpstr>
      <vt:lpstr>THE FASER DETECTOR</vt:lpstr>
      <vt:lpstr>PowerPoint Presentation</vt:lpstr>
      <vt:lpstr>PowerPoint Presentation</vt:lpstr>
      <vt:lpstr>FIRST COLLIDER NEUTRINO CANDIDATES</vt:lpstr>
      <vt:lpstr>FASER COLLIDER NEUTRINO SEARCH</vt:lpstr>
      <vt:lpstr>FIRST DIRECT OBSERVATION OF COLLIDER NEUTRINOS</vt:lpstr>
      <vt:lpstr>FASERn</vt:lpstr>
      <vt:lpstr>FIRST DETECTION OF COLLIDER ELECTRON NEUTRINOS</vt:lpstr>
      <vt:lpstr>TEV NEUTRINO STUDIES</vt:lpstr>
      <vt:lpstr>PowerPoint Presentation</vt:lpstr>
      <vt:lpstr>PowerPoint Presentation</vt:lpstr>
      <vt:lpstr>NEW PARTICLE SEARCHES</vt:lpstr>
      <vt:lpstr>DARK PHOTON SEARCH</vt:lpstr>
      <vt:lpstr>MORE NEW PARTICLE SEARCHES</vt:lpstr>
      <vt:lpstr>QUIRK SEARCH</vt:lpstr>
      <vt:lpstr>PowerPoint Presentation</vt:lpstr>
      <vt:lpstr>FASER AT LHC RUN 4</vt:lpstr>
      <vt:lpstr>FORTVNE</vt:lpstr>
      <vt:lpstr>FLOUNDER</vt:lpstr>
      <vt:lpstr>PowerPoint Presentation</vt:lpstr>
      <vt:lpstr>FORWARD PHYSICS FACILITY</vt:lpstr>
      <vt:lpstr>FORWARD PHYSICS FACILITY</vt:lpstr>
      <vt:lpstr>FORWARD PHYSICS FACILITY: SAFETY DESIGN</vt:lpstr>
      <vt:lpstr>FORWARD PHYSICS FACILITY</vt:lpstr>
      <vt:lpstr>PowerPoint Presentation</vt:lpstr>
      <vt:lpstr>PowerPoint Presentation</vt:lpstr>
      <vt:lpstr>PROLOGUE</vt:lpstr>
      <vt:lpstr>WHERE WE ARE</vt:lpstr>
      <vt:lpstr>WHERE WE’RE GOING</vt:lpstr>
      <vt:lpstr>A FEW SUGGESTIONS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Jonathan Lee Feng</cp:lastModifiedBy>
  <cp:revision>1605</cp:revision>
  <cp:lastPrinted>2019-09-06T01:34:01Z</cp:lastPrinted>
  <dcterms:created xsi:type="dcterms:W3CDTF">2011-05-01T15:38:23Z</dcterms:created>
  <dcterms:modified xsi:type="dcterms:W3CDTF">2026-07-06T06:40:45Z</dcterms:modified>
</cp:coreProperties>
</file>