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29"/>
  </p:notesMasterIdLst>
  <p:handoutMasterIdLst>
    <p:handoutMasterId r:id="rId30"/>
  </p:handoutMasterIdLst>
  <p:sldIdLst>
    <p:sldId id="3038" r:id="rId2"/>
    <p:sldId id="3031" r:id="rId3"/>
    <p:sldId id="3040" r:id="rId4"/>
    <p:sldId id="3041" r:id="rId5"/>
    <p:sldId id="3042" r:id="rId6"/>
    <p:sldId id="920" r:id="rId7"/>
    <p:sldId id="2965" r:id="rId8"/>
    <p:sldId id="3049" r:id="rId9"/>
    <p:sldId id="3050" r:id="rId10"/>
    <p:sldId id="2981" r:id="rId11"/>
    <p:sldId id="3051" r:id="rId12"/>
    <p:sldId id="3052" r:id="rId13"/>
    <p:sldId id="931" r:id="rId14"/>
    <p:sldId id="2982" r:id="rId15"/>
    <p:sldId id="2984" r:id="rId16"/>
    <p:sldId id="2993" r:id="rId17"/>
    <p:sldId id="3058" r:id="rId18"/>
    <p:sldId id="2995" r:id="rId19"/>
    <p:sldId id="1002" r:id="rId20"/>
    <p:sldId id="3054" r:id="rId21"/>
    <p:sldId id="2998" r:id="rId22"/>
    <p:sldId id="336" r:id="rId23"/>
    <p:sldId id="3059" r:id="rId24"/>
    <p:sldId id="3043" r:id="rId25"/>
    <p:sldId id="3044" r:id="rId26"/>
    <p:sldId id="3023" r:id="rId27"/>
    <p:sldId id="3056" r:id="rId2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FF00"/>
    <a:srgbClr val="FF0000"/>
    <a:srgbClr val="0000FF"/>
    <a:srgbClr val="000000"/>
    <a:srgbClr val="0B4499"/>
    <a:srgbClr val="009999"/>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61" autoAdjust="0"/>
    <p:restoredTop sz="50000" autoAdjust="0"/>
  </p:normalViewPr>
  <p:slideViewPr>
    <p:cSldViewPr snapToObjects="1">
      <p:cViewPr varScale="1">
        <p:scale>
          <a:sx n="109" d="100"/>
          <a:sy n="109" d="100"/>
        </p:scale>
        <p:origin x="184"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3/24/25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3/24/25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16</a:t>
            </a:fld>
            <a:endParaRPr lang="en-GB"/>
          </a:p>
        </p:txBody>
      </p:sp>
    </p:spTree>
    <p:extLst>
      <p:ext uri="{BB962C8B-B14F-4D97-AF65-F5344CB8AC3E}">
        <p14:creationId xmlns:p14="http://schemas.microsoft.com/office/powerpoint/2010/main" val="254834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811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24/03/2025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798262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24 Mar 2025</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chemeClr val="tx1">
                    <a:lumMod val="50000"/>
                    <a:lumOff val="50000"/>
                  </a:schemeClr>
                </a:solidFill>
              </a:rPr>
              <a:t>Feng</a:t>
            </a:r>
            <a:r>
              <a:rPr lang="en-US" sz="1200" dirty="0">
                <a:solidFill>
                  <a:schemeClr val="tx1">
                    <a:lumMod val="50000"/>
                    <a:lumOff val="50000"/>
                  </a:schemeClr>
                </a:solidFill>
              </a:rPr>
              <a:t>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abs/2308.05587"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hyperlink" Target="https://arxiv.org/abs/2410.10363" TargetMode="Externa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cds.cern.ch/record/2851822" TargetMode="Externa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hyperlink" Target="https://arxiv.org/abs/2411.04175"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49.png"/><Relationship Id="rId7" Type="http://schemas.openxmlformats.org/officeDocument/2006/relationships/image" Target="../media/image210.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200.png"/><Relationship Id="rId9"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abs/2405.13778"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0.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video" Target="https://www.youtube.com/embed/SbWg-mozGsU?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UCLA Dark Matter 2025</a:t>
            </a:r>
          </a:p>
          <a:p>
            <a:pPr algn="ctr"/>
            <a:endParaRPr lang="en-US" sz="800" dirty="0"/>
          </a:p>
          <a:p>
            <a:pPr algn="ctr"/>
            <a:r>
              <a:rPr lang="en-US" sz="2000" dirty="0"/>
              <a:t>Jonathan Feng, UC Irvine, 24 March 2025</a:t>
            </a:r>
            <a:endParaRPr lang="en-US" sz="1200" dirty="0"/>
          </a:p>
        </p:txBody>
      </p:sp>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3"/>
          <a:stretch>
            <a:fillRect/>
          </a:stretch>
        </p:blipFill>
        <p:spPr>
          <a:xfrm>
            <a:off x="3369512" y="5530048"/>
            <a:ext cx="2931092" cy="556680"/>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4"/>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5"/>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6"/>
          <a:srcRect r="7550"/>
          <a:stretch/>
        </p:blipFill>
        <p:spPr>
          <a:xfrm>
            <a:off x="6529940"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1295400"/>
            <a:ext cx="91440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1200" b="1" dirty="0"/>
          </a:p>
          <a:p>
            <a:pPr algn="ctr"/>
            <a:r>
              <a:rPr lang="en-US" sz="6000" b="1" dirty="0"/>
              <a:t>DARK MATTER </a:t>
            </a:r>
          </a:p>
          <a:p>
            <a:pPr algn="ctr"/>
            <a:r>
              <a:rPr lang="en-US" sz="6000" b="1" dirty="0"/>
              <a:t>AT COLLIDERS</a:t>
            </a:r>
          </a:p>
        </p:txBody>
      </p:sp>
      <p:pic>
        <p:nvPicPr>
          <p:cNvPr id="4" name="Picture 3" descr="A blue and black logo&#10;&#10;AI-generated content may be incorrect.">
            <a:extLst>
              <a:ext uri="{FF2B5EF4-FFF2-40B4-BE49-F238E27FC236}">
                <a16:creationId xmlns:a16="http://schemas.microsoft.com/office/drawing/2014/main" id="{B96778C6-F034-0CB4-7D53-3C161FBEFC53}"/>
              </a:ext>
            </a:extLst>
          </p:cNvPr>
          <p:cNvPicPr>
            <a:picLocks noChangeAspect="1"/>
          </p:cNvPicPr>
          <p:nvPr/>
        </p:nvPicPr>
        <p:blipFill>
          <a:blip r:embed="rId7"/>
          <a:stretch>
            <a:fillRect/>
          </a:stretch>
        </p:blipFill>
        <p:spPr>
          <a:xfrm>
            <a:off x="1219936" y="5486131"/>
            <a:ext cx="1920240" cy="644514"/>
          </a:xfrm>
          <a:prstGeom prst="rect">
            <a:avLst/>
          </a:prstGeom>
        </p:spPr>
      </p:pic>
    </p:spTree>
    <p:extLst>
      <p:ext uri="{BB962C8B-B14F-4D97-AF65-F5344CB8AC3E}">
        <p14:creationId xmlns:p14="http://schemas.microsoft.com/office/powerpoint/2010/main" val="3179481660"/>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DETECTING FORWARD PARTICLES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81000" y="990600"/>
            <a:ext cx="8458200" cy="3905048"/>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Energetic </a:t>
            </a:r>
            <a:r>
              <a:rPr lang="en-US" sz="2000" dirty="0" err="1"/>
              <a:t>pions</a:t>
            </a:r>
            <a:r>
              <a:rPr lang="en-US" sz="2000" dirty="0"/>
              <a:t> and other light particles are produced in the forward direction along the beamline, where ATLAS and CMS have holes to let the protons in.</a:t>
            </a:r>
          </a:p>
          <a:p>
            <a:endParaRPr lang="en-US" sz="2000" dirty="0"/>
          </a:p>
          <a:p>
            <a:r>
              <a:rPr lang="en-US" sz="2000" dirty="0"/>
              <a:t>Problem: We can’t just put a new detector there: they will block the protons from coming in.</a:t>
            </a:r>
          </a:p>
          <a:p>
            <a:pPr lvl="1"/>
            <a:endParaRPr lang="en-US" sz="800" dirty="0">
              <a:solidFill>
                <a:schemeClr val="tx1"/>
              </a:solidFill>
            </a:endParaRP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Solution: The LHC is a circular collider!  If we go far enough away, the LHC proton beam will curl away, while all the light, weakly-interacting particles we are looking for will go straight. </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34290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624999" y="43342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624999" y="4334228"/>
                <a:ext cx="2106154" cy="391646"/>
              </a:xfrm>
              <a:prstGeom prst="rect">
                <a:avLst/>
              </a:prstGeom>
              <a:blipFill>
                <a:blip r:embed="rId3"/>
                <a:stretch>
                  <a:fillRect l="-2959"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40014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3" name="Cube 2">
            <a:extLst>
              <a:ext uri="{FF2B5EF4-FFF2-40B4-BE49-F238E27FC236}">
                <a16:creationId xmlns:a16="http://schemas.microsoft.com/office/drawing/2014/main" id="{847E76D6-F41C-1FCE-EE78-D0781CE0419F}"/>
              </a:ext>
            </a:extLst>
          </p:cNvPr>
          <p:cNvSpPr/>
          <p:nvPr/>
        </p:nvSpPr>
        <p:spPr>
          <a:xfrm rot="10331162">
            <a:off x="2683630" y="4399544"/>
            <a:ext cx="762000" cy="350885"/>
          </a:xfrm>
          <a:prstGeom prst="cube">
            <a:avLst>
              <a:gd name="adj" fmla="val 28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83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855DB-C73B-4CFF-93B6-E7089711C6A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BECDA32B-B193-02BF-5946-88AADE2728DD}"/>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2" name="Picture 1">
            <a:extLst>
              <a:ext uri="{FF2B5EF4-FFF2-40B4-BE49-F238E27FC236}">
                <a16:creationId xmlns:a16="http://schemas.microsoft.com/office/drawing/2014/main" id="{AA84AFFC-2818-C238-5529-81E984BCE8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19200"/>
            <a:ext cx="7315200" cy="5197906"/>
          </a:xfrm>
          <a:prstGeom prst="rect">
            <a:avLst/>
          </a:prstGeom>
        </p:spPr>
      </p:pic>
      <p:grpSp>
        <p:nvGrpSpPr>
          <p:cNvPr id="22" name="Group 21">
            <a:extLst>
              <a:ext uri="{FF2B5EF4-FFF2-40B4-BE49-F238E27FC236}">
                <a16:creationId xmlns:a16="http://schemas.microsoft.com/office/drawing/2014/main" id="{570625AB-EC58-462E-AC11-1871798B9DD8}"/>
              </a:ext>
            </a:extLst>
          </p:cNvPr>
          <p:cNvGrpSpPr/>
          <p:nvPr/>
        </p:nvGrpSpPr>
        <p:grpSpPr>
          <a:xfrm>
            <a:off x="1066800" y="1636644"/>
            <a:ext cx="6493566" cy="4422912"/>
            <a:chOff x="1066800" y="1636644"/>
            <a:chExt cx="6493566" cy="4422912"/>
          </a:xfrm>
        </p:grpSpPr>
        <p:cxnSp>
          <p:nvCxnSpPr>
            <p:cNvPr id="4" name="Straight Arrow Connector 3">
              <a:extLst>
                <a:ext uri="{FF2B5EF4-FFF2-40B4-BE49-F238E27FC236}">
                  <a16:creationId xmlns:a16="http://schemas.microsoft.com/office/drawing/2014/main" id="{91F4706F-435E-892B-F384-B44ABEA6F095}"/>
                </a:ext>
              </a:extLst>
            </p:cNvPr>
            <p:cNvCxnSpPr>
              <a:cxnSpLocks/>
            </p:cNvCxnSpPr>
            <p:nvPr/>
          </p:nvCxnSpPr>
          <p:spPr>
            <a:xfrm>
              <a:off x="4403034" y="1636644"/>
              <a:ext cx="2590800" cy="705678"/>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423B9A6-A8EE-D3C0-7EEF-D02E6371C5F7}"/>
                </a:ext>
              </a:extLst>
            </p:cNvPr>
            <p:cNvCxnSpPr>
              <a:cxnSpLocks/>
            </p:cNvCxnSpPr>
            <p:nvPr/>
          </p:nvCxnSpPr>
          <p:spPr>
            <a:xfrm>
              <a:off x="1066800" y="4419600"/>
              <a:ext cx="1401417" cy="1295400"/>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B24C35D0-3344-BC46-7755-2E11DB915D1E}"/>
                </a:ext>
              </a:extLst>
            </p:cNvPr>
            <p:cNvCxnSpPr>
              <a:cxnSpLocks/>
            </p:cNvCxnSpPr>
            <p:nvPr/>
          </p:nvCxnSpPr>
          <p:spPr>
            <a:xfrm>
              <a:off x="2733261" y="5744817"/>
              <a:ext cx="2209800" cy="314739"/>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808846C-AD74-E31A-BFFB-41295E83CD18}"/>
                </a:ext>
              </a:extLst>
            </p:cNvPr>
            <p:cNvCxnSpPr>
              <a:cxnSpLocks/>
            </p:cNvCxnSpPr>
            <p:nvPr/>
          </p:nvCxnSpPr>
          <p:spPr>
            <a:xfrm flipV="1">
              <a:off x="5426766" y="5145156"/>
              <a:ext cx="2133600" cy="884583"/>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8489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CC68-10CF-6661-8D46-21532C0A273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80528A72-8E9F-E5DB-DFE5-868CC08333D9}"/>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a:extLst>
              <a:ext uri="{FF2B5EF4-FFF2-40B4-BE49-F238E27FC236}">
                <a16:creationId xmlns:a16="http://schemas.microsoft.com/office/drawing/2014/main" id="{7B9EA62A-1A2A-C75A-BDBA-BB6EABB64B3E}"/>
              </a:ext>
            </a:extLst>
          </p:cNvPr>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0500" y="1540555"/>
            <a:ext cx="8763000" cy="4953000"/>
          </a:xfrm>
          <a:prstGeom prst="rect">
            <a:avLst/>
          </a:prstGeom>
        </p:spPr>
      </p:pic>
      <p:grpSp>
        <p:nvGrpSpPr>
          <p:cNvPr id="15" name="Group 14">
            <a:extLst>
              <a:ext uri="{FF2B5EF4-FFF2-40B4-BE49-F238E27FC236}">
                <a16:creationId xmlns:a16="http://schemas.microsoft.com/office/drawing/2014/main" id="{789F4B21-4E42-C905-808D-B1BDEE7815AD}"/>
              </a:ext>
            </a:extLst>
          </p:cNvPr>
          <p:cNvGrpSpPr/>
          <p:nvPr/>
        </p:nvGrpSpPr>
        <p:grpSpPr>
          <a:xfrm>
            <a:off x="3097695" y="1249017"/>
            <a:ext cx="4005021" cy="3948077"/>
            <a:chOff x="3128477" y="1309723"/>
            <a:chExt cx="4005021" cy="3948077"/>
          </a:xfrm>
        </p:grpSpPr>
        <p:cxnSp>
          <p:nvCxnSpPr>
            <p:cNvPr id="7" name="Straight Arrow Connector 6">
              <a:extLst>
                <a:ext uri="{FF2B5EF4-FFF2-40B4-BE49-F238E27FC236}">
                  <a16:creationId xmlns:a16="http://schemas.microsoft.com/office/drawing/2014/main" id="{4D211895-394D-0EFB-BB39-5C3A17A34157}"/>
                </a:ext>
              </a:extLst>
            </p:cNvPr>
            <p:cNvCxnSpPr>
              <a:cxnSpLocks/>
            </p:cNvCxnSpPr>
            <p:nvPr/>
          </p:nvCxnSpPr>
          <p:spPr>
            <a:xfrm>
              <a:off x="6400800" y="1771388"/>
              <a:ext cx="732698" cy="34864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AB5BEF-F486-2B13-88C0-5E14DC994870}"/>
                </a:ext>
              </a:extLst>
            </p:cNvPr>
            <p:cNvSpPr txBox="1"/>
            <p:nvPr/>
          </p:nvSpPr>
          <p:spPr>
            <a:xfrm>
              <a:off x="5872600" y="1309723"/>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DCFCDC53-3AE0-AD8F-7D92-5F750EDC778F}"/>
                </a:ext>
              </a:extLst>
            </p:cNvPr>
            <p:cNvCxnSpPr>
              <a:cxnSpLocks/>
            </p:cNvCxnSpPr>
            <p:nvPr/>
          </p:nvCxnSpPr>
          <p:spPr>
            <a:xfrm flipH="1">
              <a:off x="3128477" y="1771388"/>
              <a:ext cx="2967523" cy="29530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2908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057499" y="5576142"/>
            <a:ext cx="3067779" cy="738664"/>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r>
              <a:rPr lang="pl-PL" sz="1400" dirty="0">
                <a:solidFill>
                  <a:srgbClr val="FF0000"/>
                </a:solidFill>
              </a:rPr>
              <a:t>:</a:t>
            </a:r>
          </a:p>
          <a:p>
            <a:pPr algn="ctr"/>
            <a:r>
              <a:rPr lang="pl-PL" sz="1400" dirty="0" err="1">
                <a:solidFill>
                  <a:srgbClr val="FF0000"/>
                </a:solidFill>
              </a:rPr>
              <a:t>dark</a:t>
            </a:r>
            <a:r>
              <a:rPr lang="pl-PL" sz="1400" dirty="0">
                <a:solidFill>
                  <a:srgbClr val="FF0000"/>
                </a:solidFill>
              </a:rPr>
              <a:t> </a:t>
            </a:r>
            <a:r>
              <a:rPr lang="pl-PL" sz="1400" dirty="0" err="1">
                <a:solidFill>
                  <a:srgbClr val="FF0000"/>
                </a:solidFill>
              </a:rPr>
              <a:t>matter</a:t>
            </a:r>
            <a:r>
              <a:rPr lang="pl-PL" sz="1400" dirty="0">
                <a:solidFill>
                  <a:srgbClr val="FF0000"/>
                </a:solidFill>
              </a:rPr>
              <a:t>, </a:t>
            </a:r>
            <a:r>
              <a:rPr lang="pl-PL" sz="1400" dirty="0" err="1">
                <a:solidFill>
                  <a:srgbClr val="FF0000"/>
                </a:solidFill>
              </a:rPr>
              <a:t>new</a:t>
            </a:r>
            <a:r>
              <a:rPr lang="pl-PL" sz="1400" dirty="0">
                <a:solidFill>
                  <a:srgbClr val="FF0000"/>
                </a:solidFill>
              </a:rPr>
              <a:t> </a:t>
            </a:r>
            <a:r>
              <a:rPr lang="pl-PL" sz="1400" dirty="0" err="1">
                <a:solidFill>
                  <a:srgbClr val="FF0000"/>
                </a:solidFill>
              </a:rPr>
              <a:t>particles</a:t>
            </a:r>
            <a:r>
              <a:rPr lang="pl-PL" sz="1400" dirty="0">
                <a:solidFill>
                  <a:srgbClr val="FF0000"/>
                </a:solidFill>
              </a:rPr>
              <a:t> </a:t>
            </a:r>
            <a:r>
              <a:rPr lang="pl-PL" sz="1400" dirty="0" err="1">
                <a:solidFill>
                  <a:srgbClr val="FF0000"/>
                </a:solidFill>
              </a:rPr>
              <a:t>could</a:t>
            </a:r>
            <a:r>
              <a:rPr lang="pl-PL" sz="1400" dirty="0">
                <a:solidFill>
                  <a:srgbClr val="FF0000"/>
                </a:solidFill>
              </a:rPr>
              <a:t> be streaming </a:t>
            </a:r>
            <a:r>
              <a:rPr lang="pl-PL" sz="1400" dirty="0" err="1">
                <a:solidFill>
                  <a:srgbClr val="FF0000"/>
                </a:solidFill>
              </a:rPr>
              <a:t>through</a:t>
            </a:r>
            <a:r>
              <a:rPr lang="pl-PL" sz="1400" dirty="0">
                <a:solidFill>
                  <a:srgbClr val="FF0000"/>
                </a:solidFill>
              </a:rPr>
              <a:t> </a:t>
            </a:r>
            <a:r>
              <a:rPr lang="pl-PL" sz="1400" dirty="0" err="1">
                <a:solidFill>
                  <a:srgbClr val="FF0000"/>
                </a:solidFill>
              </a:rPr>
              <a:t>this</a:t>
            </a:r>
            <a:r>
              <a:rPr lang="pl-PL" sz="1400" dirty="0">
                <a:solidFill>
                  <a:srgbClr val="FF0000"/>
                </a:solidFill>
              </a:rPr>
              <a:t> </a:t>
            </a:r>
            <a:r>
              <a:rPr lang="pl-PL" sz="1400" dirty="0" err="1">
                <a:solidFill>
                  <a:srgbClr val="FF0000"/>
                </a:solidFill>
              </a:rPr>
              <a:t>tunnel</a:t>
            </a:r>
            <a:r>
              <a:rPr lang="pl-PL" sz="1400" dirty="0">
                <a:solidFill>
                  <a:srgbClr val="FF0000"/>
                </a:solidFill>
              </a:rPr>
              <a:t>!</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AT THE LHC</a:t>
            </a:r>
          </a:p>
        </p:txBody>
      </p:sp>
      <p:sp>
        <p:nvSpPr>
          <p:cNvPr id="3" name="TextBox 2">
            <a:extLst>
              <a:ext uri="{FF2B5EF4-FFF2-40B4-BE49-F238E27FC236}">
                <a16:creationId xmlns:a16="http://schemas.microsoft.com/office/drawing/2014/main" id="{F6E9D5BA-81BE-A283-290D-8800439E065C}"/>
              </a:ext>
            </a:extLst>
          </p:cNvPr>
          <p:cNvSpPr txBox="1"/>
          <p:nvPr/>
        </p:nvSpPr>
        <p:spPr>
          <a:xfrm>
            <a:off x="431170" y="5602069"/>
            <a:ext cx="8434488" cy="923330"/>
          </a:xfrm>
          <a:prstGeom prst="rect">
            <a:avLst/>
          </a:prstGeom>
          <a:noFill/>
        </p:spPr>
        <p:txBody>
          <a:bodyPr wrap="none" rtlCol="0">
            <a:spAutoFit/>
          </a:bodyPr>
          <a:lstStyle/>
          <a:p>
            <a:pPr algn="ctr"/>
            <a:r>
              <a:rPr lang="en-US" dirty="0">
                <a:solidFill>
                  <a:schemeClr val="bg1"/>
                </a:solidFill>
              </a:rPr>
              <a:t>The FASER detector was constructed and installed along the beam collision </a:t>
            </a:r>
          </a:p>
          <a:p>
            <a:pPr algn="ctr"/>
            <a:r>
              <a:rPr lang="en-US" dirty="0">
                <a:solidFill>
                  <a:schemeClr val="bg1"/>
                </a:solidFill>
              </a:rPr>
              <a:t>axis near ATLAS from 2019-2021and has been collecting data since 2022.</a:t>
            </a:r>
          </a:p>
          <a:p>
            <a:pPr algn="ctr"/>
            <a:r>
              <a:rPr lang="en-US" dirty="0">
                <a:solidFill>
                  <a:schemeClr val="bg1"/>
                </a:solidFill>
              </a:rPr>
              <a:t>Also </a:t>
            </a:r>
            <a:r>
              <a:rPr lang="en-US" dirty="0" err="1">
                <a:solidFill>
                  <a:schemeClr val="bg1"/>
                </a:solidFill>
              </a:rPr>
              <a:t>FASER</a:t>
            </a:r>
            <a:r>
              <a:rPr lang="en-US" dirty="0" err="1">
                <a:solidFill>
                  <a:schemeClr val="bg1"/>
                </a:solidFill>
                <a:latin typeface="Symbol" pitchFamily="2" charset="2"/>
              </a:rPr>
              <a:t>n</a:t>
            </a:r>
            <a:r>
              <a:rPr lang="en-US" dirty="0">
                <a:solidFill>
                  <a:schemeClr val="bg1"/>
                </a:solidFill>
              </a:rPr>
              <a:t> and SND@LHC, focused on detecting and studying TeV neutrinos.</a:t>
            </a:r>
          </a:p>
        </p:txBody>
      </p:sp>
    </p:spTree>
    <p:extLst>
      <p:ext uri="{BB962C8B-B14F-4D97-AF65-F5344CB8AC3E}">
        <p14:creationId xmlns:p14="http://schemas.microsoft.com/office/powerpoint/2010/main" val="3191518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DARK PHOTON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228600" y="854075"/>
                <a:ext cx="8686800" cy="5622925"/>
              </a:xfrm>
            </p:spPr>
            <p:txBody>
              <a:bodyPr/>
              <a:lstStyle/>
              <a:p>
                <a:r>
                  <a:rPr lang="en-US" sz="2000" dirty="0"/>
                  <a:t>Focus on masses in the 10-100 MeV range.</a:t>
                </a:r>
              </a:p>
              <a:p>
                <a:endParaRPr lang="en-US" sz="1200" dirty="0"/>
              </a:p>
              <a:p>
                <a:r>
                  <a:rPr lang="en-US" sz="2000" dirty="0"/>
                  <a:t>Produced through meson decay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𝜂</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𝛾</m:t>
                    </m:r>
                  </m:oMath>
                </a14:m>
                <a:r>
                  <a:rPr lang="en-US" sz="2000" dirty="0"/>
                  <a:t> or “dark bremsstrahlung” </a:t>
                </a:r>
                <a14:m>
                  <m:oMath xmlns:m="http://schemas.openxmlformats.org/officeDocument/2006/math">
                    <m:r>
                      <a:rPr lang="en-US" sz="2000" i="1">
                        <a:latin typeface="Cambria Math" panose="02040503050406030204" pitchFamily="18" charset="0"/>
                      </a:rPr>
                      <m:t>𝑝𝑝</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𝑝𝑝𝐴</m:t>
                        </m:r>
                      </m:e>
                      <m:sup>
                        <m:r>
                          <a:rPr lang="en-US" sz="2000" i="1">
                            <a:latin typeface="Cambria Math" panose="02040503050406030204" pitchFamily="18" charset="0"/>
                          </a:rPr>
                          <m:t>′</m:t>
                        </m:r>
                      </m:sup>
                    </m:sSup>
                  </m:oMath>
                </a14:m>
                <a:r>
                  <a:rPr lang="en-US" sz="2000" dirty="0"/>
                  <a:t>.</a:t>
                </a:r>
              </a:p>
              <a:p>
                <a:endParaRPr lang="en-US" sz="1200" dirty="0"/>
              </a:p>
              <a:p>
                <a:r>
                  <a:rPr lang="en-US" sz="2000" dirty="0"/>
                  <a:t>Travel straight and unimpeded through 480 m of rock/concrete.</a:t>
                </a:r>
              </a:p>
              <a:p>
                <a:endParaRPr lang="en-US" sz="1200" dirty="0"/>
              </a:p>
              <a:p>
                <a:r>
                  <a:rPr lang="en-US" sz="2000" dirty="0"/>
                  <a:t>Then decay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sym typeface="Wingdings" pitchFamily="2" charset="2"/>
                  </a:rPr>
                  <a:t>.  </a:t>
                </a:r>
              </a:p>
              <a:p>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pPr marL="0" indent="0">
                  <a:buNone/>
                </a:pPr>
                <a:endParaRPr lang="en-US" sz="2000" dirty="0">
                  <a:sym typeface="Wingdings" pitchFamily="2" charset="2"/>
                </a:endParaRPr>
              </a:p>
              <a:p>
                <a:pPr marL="0" indent="0">
                  <a:buNone/>
                </a:pPr>
                <a:endParaRPr lang="en-US" sz="2000" dirty="0">
                  <a:sym typeface="Wingdings" pitchFamily="2" charset="2"/>
                </a:endParaRPr>
              </a:p>
              <a:p>
                <a:r>
                  <a:rPr lang="en-US" sz="2000" dirty="0">
                    <a:sym typeface="Wingdings" pitchFamily="2" charset="2"/>
                  </a:rPr>
                  <a:t>The signal is no charged particle passing through the upstream veto scintillator detectors, followed by two very energetic (100s of GeV – TeV) charged tracks in downstream trackers. Tracks are very collimated, but magnet splits them sufficiently to be seen as 2 tracks in trackers.</a:t>
                </a:r>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228600" y="854075"/>
                <a:ext cx="8686800" cy="5622925"/>
              </a:xfrm>
              <a:blipFill>
                <a:blip r:embed="rId3"/>
                <a:stretch>
                  <a:fillRect l="-730" t="-676" r="-1314" b="-90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2CF12FE-C391-426D-E542-C17A6E042205}"/>
              </a:ext>
            </a:extLst>
          </p:cNvPr>
          <p:cNvPicPr>
            <a:picLocks noChangeAspect="1"/>
          </p:cNvPicPr>
          <p:nvPr/>
        </p:nvPicPr>
        <p:blipFill>
          <a:blip r:embed="rId4"/>
          <a:stretch>
            <a:fillRect/>
          </a:stretch>
        </p:blipFill>
        <p:spPr>
          <a:xfrm>
            <a:off x="685800" y="3373472"/>
            <a:ext cx="7772400" cy="1443003"/>
          </a:xfrm>
          <a:prstGeom prst="rect">
            <a:avLst/>
          </a:prstGeom>
        </p:spPr>
      </p:pic>
    </p:spTree>
    <p:extLst>
      <p:ext uri="{BB962C8B-B14F-4D97-AF65-F5344CB8AC3E}">
        <p14:creationId xmlns:p14="http://schemas.microsoft.com/office/powerpoint/2010/main" val="500746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990593"/>
            <a:ext cx="4495800" cy="5257807"/>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(along with NA62) of the parameter space favored by dark matter from low coupling since the 1990’s.  </a:t>
            </a:r>
          </a:p>
          <a:p>
            <a:endParaRPr lang="en-US" sz="1200" dirty="0"/>
          </a:p>
          <a:p>
            <a:r>
              <a:rPr lang="en-US" sz="2000" dirty="0"/>
              <a:t>Bodes well for the future</a:t>
            </a:r>
          </a:p>
          <a:p>
            <a:pPr lvl="1"/>
            <a:r>
              <a:rPr lang="en-US" sz="1800" dirty="0"/>
              <a:t>Background-free analysis</a:t>
            </a:r>
          </a:p>
          <a:p>
            <a:pPr lvl="1"/>
            <a:r>
              <a:rPr lang="en-US" sz="1800" dirty="0"/>
              <a:t>Started probing new parameter space with the first day of data</a:t>
            </a:r>
          </a:p>
          <a:p>
            <a:pPr lvl="1"/>
            <a:r>
              <a:rPr lang="en-US" sz="1800" dirty="0"/>
              <a:t>Ended up ~100 times more sensitive than previous experiments</a:t>
            </a:r>
          </a:p>
          <a:p>
            <a:pPr lvl="1"/>
            <a:r>
              <a:rPr lang="en-US" sz="1800" dirty="0"/>
              <a:t>Improvements in analysis and 40 times more data to come</a:t>
            </a:r>
          </a:p>
          <a:p>
            <a:pPr marL="457200" lvl="1" indent="0">
              <a:buNone/>
            </a:pPr>
            <a:endParaRPr lang="en-GB" dirty="0"/>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2"/>
          <a:stretch>
            <a:fillRect/>
          </a:stretch>
        </p:blipFill>
        <p:spPr>
          <a:xfrm rot="5400000">
            <a:off x="4436748" y="1430648"/>
            <a:ext cx="4724412"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181600" y="13716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A12AB4C5-DC4B-4707-0DAB-6770DCEBB919}"/>
              </a:ext>
            </a:extLst>
          </p:cNvPr>
          <p:cNvSpPr txBox="1"/>
          <p:nvPr/>
        </p:nvSpPr>
        <p:spPr>
          <a:xfrm>
            <a:off x="5092524" y="6026717"/>
            <a:ext cx="3412857"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solidFill>
                  <a:srgbClr val="0050B3"/>
                </a:solidFill>
                <a:effectLst/>
                <a:latin typeface="-apple-system"/>
                <a:hlinkClick r:id="rId3"/>
              </a:rPr>
              <a:t>2308.05587</a:t>
            </a:r>
            <a:r>
              <a:rPr lang="en-US" sz="1400" dirty="0"/>
              <a:t>, PLB)</a:t>
            </a:r>
          </a:p>
        </p:txBody>
      </p:sp>
    </p:spTree>
    <p:extLst>
      <p:ext uri="{BB962C8B-B14F-4D97-AF65-F5344CB8AC3E}">
        <p14:creationId xmlns:p14="http://schemas.microsoft.com/office/powerpoint/2010/main" val="762918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MORE DARK SECTOR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87549" y="838200"/>
            <a:ext cx="8923791"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Also many other search results: axion-like particles with </a:t>
            </a:r>
            <a:r>
              <a:rPr lang="en-US" sz="1800" i="1" dirty="0"/>
              <a:t>W</a:t>
            </a:r>
            <a:r>
              <a:rPr lang="en-US" sz="1800" dirty="0"/>
              <a:t>, photon, gluon couplings, U(1)</a:t>
            </a:r>
            <a:r>
              <a:rPr lang="en-US" sz="1800" i="1" baseline="-25000" dirty="0"/>
              <a:t>B</a:t>
            </a:r>
            <a:r>
              <a:rPr lang="en-US" sz="1800" dirty="0"/>
              <a:t> gauge bosons, up-</a:t>
            </a:r>
            <a:r>
              <a:rPr lang="en-US" sz="1800" dirty="0" err="1"/>
              <a:t>philic</a:t>
            </a:r>
            <a:r>
              <a:rPr lang="en-US" sz="1800" dirty="0"/>
              <a:t> scalars, two Higgs doublet models. </a:t>
            </a:r>
          </a:p>
          <a:p>
            <a:endParaRPr lang="en-US" sz="2000" dirty="0"/>
          </a:p>
          <a:p>
            <a:endParaRPr lang="en-US" sz="1200" dirty="0"/>
          </a:p>
          <a:p>
            <a:endParaRPr lang="en-US" sz="2000" baseline="30000" dirty="0"/>
          </a:p>
          <a:p>
            <a:endParaRPr lang="en-CH" sz="1200" baseline="30000" dirty="0"/>
          </a:p>
          <a:p>
            <a:endParaRPr lang="en-US" sz="12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1524000"/>
            <a:ext cx="8751651"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Qualitatively different signals: some with charged tracks, some with only photons, some mainly produced in </a:t>
            </a:r>
            <a:r>
              <a:rPr lang="en-US" sz="1800" dirty="0">
                <a:latin typeface="Symbol" pitchFamily="2" charset="2"/>
              </a:rPr>
              <a:t>p</a:t>
            </a:r>
            <a:r>
              <a:rPr lang="en-US" sz="1800" dirty="0"/>
              <a:t> decay, some mainly produced in </a:t>
            </a:r>
            <a:r>
              <a:rPr lang="en-US" sz="1800" i="1" dirty="0"/>
              <a:t>B</a:t>
            </a:r>
            <a:r>
              <a:rPr lang="en-US" sz="1800" dirty="0"/>
              <a:t> decay.  Shows the characteristic versatility of searches at high-energy colliders.</a:t>
            </a:r>
          </a:p>
        </p:txBody>
      </p:sp>
      <p:sp>
        <p:nvSpPr>
          <p:cNvPr id="14" name="TextBox 13">
            <a:extLst>
              <a:ext uri="{FF2B5EF4-FFF2-40B4-BE49-F238E27FC236}">
                <a16:creationId xmlns:a16="http://schemas.microsoft.com/office/drawing/2014/main" id="{9EEAC13C-54B4-A6C4-86EC-1777079BCE42}"/>
              </a:ext>
            </a:extLst>
          </p:cNvPr>
          <p:cNvSpPr txBox="1"/>
          <p:nvPr/>
        </p:nvSpPr>
        <p:spPr>
          <a:xfrm>
            <a:off x="3178964" y="6421446"/>
            <a:ext cx="2930161"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2"/>
              </a:rPr>
              <a:t>2410.10363</a:t>
            </a:r>
            <a:r>
              <a:rPr lang="en-US" sz="1200" b="0" i="0" u="none" strike="noStrike" dirty="0">
                <a:effectLst/>
                <a:latin typeface="-apple-system"/>
              </a:rPr>
              <a:t> , JHEP)</a:t>
            </a:r>
            <a:endParaRPr lang="en-US" sz="1200" dirty="0"/>
          </a:p>
        </p:txBody>
      </p:sp>
      <p:pic>
        <p:nvPicPr>
          <p:cNvPr id="18" name="Picture 17" descr="A graph of a scale&#10;&#10;Description automatically generated with medium confidence">
            <a:extLst>
              <a:ext uri="{FF2B5EF4-FFF2-40B4-BE49-F238E27FC236}">
                <a16:creationId xmlns:a16="http://schemas.microsoft.com/office/drawing/2014/main" id="{F076930A-8E3E-9044-BF4E-80E9B68ED206}"/>
              </a:ext>
            </a:extLst>
          </p:cNvPr>
          <p:cNvPicPr>
            <a:picLocks noChangeAspect="1"/>
          </p:cNvPicPr>
          <p:nvPr/>
        </p:nvPicPr>
        <p:blipFill>
          <a:blip r:embed="rId3"/>
          <a:stretch>
            <a:fillRect/>
          </a:stretch>
        </p:blipFill>
        <p:spPr>
          <a:xfrm>
            <a:off x="6019800" y="4520850"/>
            <a:ext cx="2773122" cy="1900596"/>
          </a:xfrm>
          <a:prstGeom prst="rect">
            <a:avLst/>
          </a:prstGeom>
        </p:spPr>
      </p:pic>
      <p:pic>
        <p:nvPicPr>
          <p:cNvPr id="20" name="Picture 19" descr="A graph of a scale&#10;&#10;Description automatically generated with medium confidence">
            <a:extLst>
              <a:ext uri="{FF2B5EF4-FFF2-40B4-BE49-F238E27FC236}">
                <a16:creationId xmlns:a16="http://schemas.microsoft.com/office/drawing/2014/main" id="{C86B8138-F773-1F37-9F53-980D08C0D045}"/>
              </a:ext>
            </a:extLst>
          </p:cNvPr>
          <p:cNvPicPr>
            <a:picLocks noChangeAspect="1"/>
          </p:cNvPicPr>
          <p:nvPr/>
        </p:nvPicPr>
        <p:blipFill>
          <a:blip r:embed="rId4"/>
          <a:stretch>
            <a:fillRect/>
          </a:stretch>
        </p:blipFill>
        <p:spPr>
          <a:xfrm>
            <a:off x="3021041" y="4509964"/>
            <a:ext cx="2773122" cy="1967036"/>
          </a:xfrm>
          <a:prstGeom prst="rect">
            <a:avLst/>
          </a:prstGeom>
        </p:spPr>
      </p:pic>
      <p:pic>
        <p:nvPicPr>
          <p:cNvPr id="22" name="Picture 21" descr="A graph showing a curve&#10;&#10;Description automatically generated with medium confidence">
            <a:extLst>
              <a:ext uri="{FF2B5EF4-FFF2-40B4-BE49-F238E27FC236}">
                <a16:creationId xmlns:a16="http://schemas.microsoft.com/office/drawing/2014/main" id="{8EA19FD6-D657-5155-D0EA-77CA0769373F}"/>
              </a:ext>
            </a:extLst>
          </p:cNvPr>
          <p:cNvPicPr>
            <a:picLocks noChangeAspect="1"/>
          </p:cNvPicPr>
          <p:nvPr/>
        </p:nvPicPr>
        <p:blipFill>
          <a:blip r:embed="rId5"/>
          <a:stretch>
            <a:fillRect/>
          </a:stretch>
        </p:blipFill>
        <p:spPr>
          <a:xfrm>
            <a:off x="152399" y="4473612"/>
            <a:ext cx="2616899" cy="1947834"/>
          </a:xfrm>
          <a:prstGeom prst="rect">
            <a:avLst/>
          </a:prstGeom>
        </p:spPr>
      </p:pic>
      <p:pic>
        <p:nvPicPr>
          <p:cNvPr id="24" name="Picture 23" descr="A graph of a graph showing the amount of a number of points&#10;&#10;Description automatically generated with medium confidence">
            <a:extLst>
              <a:ext uri="{FF2B5EF4-FFF2-40B4-BE49-F238E27FC236}">
                <a16:creationId xmlns:a16="http://schemas.microsoft.com/office/drawing/2014/main" id="{8BCD3C8C-02D0-FDD9-BC4E-55BD54DC0EC2}"/>
              </a:ext>
            </a:extLst>
          </p:cNvPr>
          <p:cNvPicPr>
            <a:picLocks noChangeAspect="1"/>
          </p:cNvPicPr>
          <p:nvPr/>
        </p:nvPicPr>
        <p:blipFill>
          <a:blip r:embed="rId6"/>
          <a:stretch>
            <a:fillRect/>
          </a:stretch>
        </p:blipFill>
        <p:spPr>
          <a:xfrm>
            <a:off x="6004133" y="2573890"/>
            <a:ext cx="2856838" cy="1899722"/>
          </a:xfrm>
          <a:prstGeom prst="rect">
            <a:avLst/>
          </a:prstGeom>
        </p:spPr>
      </p:pic>
      <p:pic>
        <p:nvPicPr>
          <p:cNvPr id="26" name="Picture 25" descr="A graph of a number of objects&#10;&#10;Description automatically generated with medium confidence">
            <a:extLst>
              <a:ext uri="{FF2B5EF4-FFF2-40B4-BE49-F238E27FC236}">
                <a16:creationId xmlns:a16="http://schemas.microsoft.com/office/drawing/2014/main" id="{D26DD518-EB64-0927-7383-97EF2CA978B5}"/>
              </a:ext>
            </a:extLst>
          </p:cNvPr>
          <p:cNvPicPr>
            <a:picLocks noChangeAspect="1"/>
          </p:cNvPicPr>
          <p:nvPr/>
        </p:nvPicPr>
        <p:blipFill>
          <a:blip r:embed="rId7"/>
          <a:stretch>
            <a:fillRect/>
          </a:stretch>
        </p:blipFill>
        <p:spPr>
          <a:xfrm>
            <a:off x="3031819" y="2559657"/>
            <a:ext cx="2773122" cy="1924841"/>
          </a:xfrm>
          <a:prstGeom prst="rect">
            <a:avLst/>
          </a:prstGeom>
        </p:spPr>
      </p:pic>
      <p:pic>
        <p:nvPicPr>
          <p:cNvPr id="28" name="Picture 27" descr="A graph of a speed test&#10;&#10;Description automatically generated with medium confidence">
            <a:extLst>
              <a:ext uri="{FF2B5EF4-FFF2-40B4-BE49-F238E27FC236}">
                <a16:creationId xmlns:a16="http://schemas.microsoft.com/office/drawing/2014/main" id="{AA227F45-B269-F8C5-284E-567B5E5A72A3}"/>
              </a:ext>
            </a:extLst>
          </p:cNvPr>
          <p:cNvPicPr>
            <a:picLocks noChangeAspect="1"/>
          </p:cNvPicPr>
          <p:nvPr/>
        </p:nvPicPr>
        <p:blipFill>
          <a:blip r:embed="rId8"/>
          <a:stretch>
            <a:fillRect/>
          </a:stretch>
        </p:blipFill>
        <p:spPr>
          <a:xfrm>
            <a:off x="87549" y="2536664"/>
            <a:ext cx="2656137" cy="1947834"/>
          </a:xfrm>
          <a:prstGeom prst="rect">
            <a:avLst/>
          </a:prstGeom>
        </p:spPr>
      </p:pic>
    </p:spTree>
    <p:extLst>
      <p:ext uri="{BB962C8B-B14F-4D97-AF65-F5344CB8AC3E}">
        <p14:creationId xmlns:p14="http://schemas.microsoft.com/office/powerpoint/2010/main" val="298310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228600" y="990599"/>
            <a:ext cx="8610598" cy="1750093"/>
          </a:xfrm>
        </p:spPr>
        <p:txBody>
          <a:bodyPr/>
          <a:lstStyle/>
          <a:p>
            <a:r>
              <a:rPr lang="en-US" altLang="en-US" sz="2000" dirty="0"/>
              <a:t>This is my second time at UCLA in two months.</a:t>
            </a:r>
          </a:p>
          <a:p>
            <a:endParaRPr lang="en-US" altLang="en-US" sz="1400" dirty="0"/>
          </a:p>
          <a:p>
            <a:r>
              <a:rPr lang="en-US" altLang="en-US" sz="2000" dirty="0"/>
              <a:t>But the last time, I was not visiting Physics and Astronomy, but was a 10 minute walk from here having a golf ball-sized brain tumor removed by the wonderful people at UCLA’s Ronald Reagan Medical Center.</a:t>
            </a:r>
          </a:p>
          <a:p>
            <a:endParaRPr lang="en-US" altLang="en-US" sz="2000" dirty="0"/>
          </a:p>
          <a:p>
            <a:endParaRPr lang="en-US" altLang="en-US" sz="2000" dirty="0"/>
          </a:p>
          <a:p>
            <a:endParaRPr lang="en-US" altLang="en-US" sz="800" dirty="0"/>
          </a:p>
          <a:p>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GRAY MATTER</a:t>
            </a:r>
          </a:p>
        </p:txBody>
      </p:sp>
      <p:sp>
        <p:nvSpPr>
          <p:cNvPr id="11" name="Content Placeholder 2">
            <a:extLst>
              <a:ext uri="{FF2B5EF4-FFF2-40B4-BE49-F238E27FC236}">
                <a16:creationId xmlns:a16="http://schemas.microsoft.com/office/drawing/2014/main" id="{10849AAA-A3E5-F7B5-1CE9-6E7F3A7ECDBA}"/>
              </a:ext>
            </a:extLst>
          </p:cNvPr>
          <p:cNvSpPr txBox="1">
            <a:spLocks noChangeArrowheads="1"/>
          </p:cNvSpPr>
          <p:nvPr/>
        </p:nvSpPr>
        <p:spPr bwMode="auto">
          <a:xfrm>
            <a:off x="304802" y="5943600"/>
            <a:ext cx="8381998"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So please excuse me if I say something crazy (and the hat).</a:t>
            </a:r>
          </a:p>
          <a:p>
            <a:endParaRPr lang="en-US" altLang="en-US" sz="1200" dirty="0"/>
          </a:p>
        </p:txBody>
      </p:sp>
      <p:pic>
        <p:nvPicPr>
          <p:cNvPr id="3" name="Picture 2" descr="A map of a city&#10;&#10;AI-generated content may be incorrect.">
            <a:extLst>
              <a:ext uri="{FF2B5EF4-FFF2-40B4-BE49-F238E27FC236}">
                <a16:creationId xmlns:a16="http://schemas.microsoft.com/office/drawing/2014/main" id="{66252078-5FDA-1782-A0C6-6DA134900335}"/>
              </a:ext>
            </a:extLst>
          </p:cNvPr>
          <p:cNvPicPr>
            <a:picLocks noChangeAspect="1"/>
          </p:cNvPicPr>
          <p:nvPr/>
        </p:nvPicPr>
        <p:blipFill>
          <a:blip r:embed="rId2"/>
          <a:stretch>
            <a:fillRect/>
          </a:stretch>
        </p:blipFill>
        <p:spPr>
          <a:xfrm>
            <a:off x="1063488" y="2971800"/>
            <a:ext cx="3184678" cy="2743200"/>
          </a:xfrm>
          <a:prstGeom prst="rect">
            <a:avLst/>
          </a:prstGeom>
        </p:spPr>
      </p:pic>
      <p:pic>
        <p:nvPicPr>
          <p:cNvPr id="5" name="Picture 4" descr="A mri of a brain&#10;&#10;AI-generated content may be incorrect.">
            <a:extLst>
              <a:ext uri="{FF2B5EF4-FFF2-40B4-BE49-F238E27FC236}">
                <a16:creationId xmlns:a16="http://schemas.microsoft.com/office/drawing/2014/main" id="{CE10DCDD-8EC5-7174-3762-44FD4B0E6F33}"/>
              </a:ext>
            </a:extLst>
          </p:cNvPr>
          <p:cNvPicPr>
            <a:picLocks noChangeAspect="1"/>
          </p:cNvPicPr>
          <p:nvPr/>
        </p:nvPicPr>
        <p:blipFill>
          <a:blip r:embed="rId3"/>
          <a:stretch>
            <a:fillRect/>
          </a:stretch>
        </p:blipFill>
        <p:spPr>
          <a:xfrm>
            <a:off x="4800600" y="2969293"/>
            <a:ext cx="3276599" cy="2745707"/>
          </a:xfrm>
          <a:prstGeom prst="rect">
            <a:avLst/>
          </a:prstGeom>
        </p:spPr>
      </p:pic>
    </p:spTree>
    <p:extLst>
      <p:ext uri="{BB962C8B-B14F-4D97-AF65-F5344CB8AC3E}">
        <p14:creationId xmlns:p14="http://schemas.microsoft.com/office/powerpoint/2010/main" val="125494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152400" y="960646"/>
            <a:ext cx="8763000" cy="1029808"/>
          </a:xfrm>
        </p:spPr>
        <p:txBody>
          <a:bodyPr>
            <a:noAutofit/>
          </a:bodyPr>
          <a:lstStyle/>
          <a:p>
            <a:pPr marL="0" indent="0" algn="ctr" eaLnBrk="1" hangingPunct="1">
              <a:buNone/>
            </a:pPr>
            <a:r>
              <a:rPr lang="en-US" sz="2000" dirty="0">
                <a:solidFill>
                  <a:schemeClr val="bg1"/>
                </a:solidFill>
                <a:latin typeface="Arial" charset="0"/>
              </a:rPr>
              <a:t>Following the results of FASER, </a:t>
            </a:r>
            <a:r>
              <a:rPr lang="en-US" sz="2000" dirty="0" err="1">
                <a:solidFill>
                  <a:schemeClr val="bg1"/>
                </a:solidFill>
                <a:latin typeface="Arial" charset="0"/>
              </a:rPr>
              <a:t>FASER</a:t>
            </a:r>
            <a:r>
              <a:rPr lang="en-US" sz="2000" dirty="0" err="1">
                <a:solidFill>
                  <a:schemeClr val="bg1"/>
                </a:solidFill>
                <a:latin typeface="Symbol" pitchFamily="2" charset="2"/>
              </a:rPr>
              <a:t>n</a:t>
            </a:r>
            <a:r>
              <a:rPr lang="en-US" sz="2000" dirty="0">
                <a:solidFill>
                  <a:schemeClr val="bg1"/>
                </a:solidFill>
                <a:latin typeface="Arial" charset="0"/>
              </a:rPr>
              <a:t>, and SND@LHC, CERN is considering the possibility of creating a dedicated Forward Physics Facility to house far-forward experiments for the rest of the LHC era until the 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675306" y="2365532"/>
            <a:ext cx="2008362" cy="1629936"/>
            <a:chOff x="992681" y="2289331"/>
            <a:chExt cx="1436076" cy="1595046"/>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308619" cy="1465849"/>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992681" y="2289331"/>
              <a:ext cx="607520" cy="155270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4"/>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3657600"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6"/>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7"/>
          <a:stretch>
            <a:fillRect/>
          </a:stretch>
        </p:blipFill>
        <p:spPr>
          <a:xfrm rot="1011043">
            <a:off x="2815156" y="2511333"/>
            <a:ext cx="429949" cy="429949"/>
          </a:xfrm>
          <a:prstGeom prst="rect">
            <a:avLst/>
          </a:prstGeom>
        </p:spPr>
      </p:pic>
      <p:pic>
        <p:nvPicPr>
          <p:cNvPr id="9" name="Picture 8">
            <a:extLst>
              <a:ext uri="{FF2B5EF4-FFF2-40B4-BE49-F238E27FC236}">
                <a16:creationId xmlns:a16="http://schemas.microsoft.com/office/drawing/2014/main" id="{83F87707-3725-6E8E-C887-639728EF7689}"/>
              </a:ext>
            </a:extLst>
          </p:cNvPr>
          <p:cNvPicPr>
            <a:picLocks noChangeAspect="1"/>
          </p:cNvPicPr>
          <p:nvPr/>
        </p:nvPicPr>
        <p:blipFill>
          <a:blip r:embed="rId8"/>
          <a:srcRect t="7741" b="8004"/>
          <a:stretch/>
        </p:blipFill>
        <p:spPr>
          <a:xfrm>
            <a:off x="675305" y="3986969"/>
            <a:ext cx="2008363" cy="2394608"/>
          </a:xfrm>
          <a:prstGeom prst="rect">
            <a:avLst/>
          </a:prstGeom>
          <a:ln w="19050">
            <a:solidFill>
              <a:schemeClr val="bg1"/>
            </a:solidFill>
          </a:ln>
        </p:spPr>
      </p:pic>
    </p:spTree>
    <p:extLst>
      <p:ext uri="{BB962C8B-B14F-4D97-AF65-F5344CB8AC3E}">
        <p14:creationId xmlns:p14="http://schemas.microsoft.com/office/powerpoint/2010/main" val="33345674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multicolored electrical system&#10;&#10;Description automatically generated">
            <a:extLst>
              <a:ext uri="{FF2B5EF4-FFF2-40B4-BE49-F238E27FC236}">
                <a16:creationId xmlns:a16="http://schemas.microsoft.com/office/drawing/2014/main" id="{0E4993A3-88AF-9651-1206-3A7F2C6AAF4D}"/>
              </a:ext>
            </a:extLst>
          </p:cNvPr>
          <p:cNvPicPr>
            <a:picLocks noChangeAspect="1"/>
          </p:cNvPicPr>
          <p:nvPr/>
        </p:nvPicPr>
        <p:blipFill>
          <a:blip r:embed="rId2"/>
          <a:stretch>
            <a:fillRect/>
          </a:stretch>
        </p:blipFill>
        <p:spPr>
          <a:xfrm>
            <a:off x="838200" y="4006357"/>
            <a:ext cx="6912445" cy="2484387"/>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FPF AND ITS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52400" y="838200"/>
            <a:ext cx="8763000" cy="212023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At present there are 4 experiments being designed for the FPF</a:t>
            </a:r>
            <a:endParaRPr lang="en-US" sz="1800" dirty="0">
              <a:sym typeface="Wingdings" pitchFamily="2" charset="2"/>
            </a:endParaRPr>
          </a:p>
          <a:p>
            <a:pPr lvl="1"/>
            <a:r>
              <a:rPr lang="en-US" sz="1400" dirty="0">
                <a:sym typeface="Wingdings" pitchFamily="2" charset="2"/>
              </a:rPr>
              <a:t>FASER2: magnetized spectrometer for BSM searches</a:t>
            </a:r>
          </a:p>
          <a:p>
            <a:pPr lvl="1"/>
            <a:r>
              <a:rPr lang="en-US" sz="1400" dirty="0">
                <a:sym typeface="Wingdings" pitchFamily="2" charset="2"/>
              </a:rPr>
              <a:t>FASER</a:t>
            </a:r>
            <a:r>
              <a:rPr lang="en-US" sz="1400" dirty="0">
                <a:latin typeface="Symbol" pitchFamily="2" charset="2"/>
                <a:sym typeface="Wingdings" pitchFamily="2" charset="2"/>
              </a:rPr>
              <a:t>n</a:t>
            </a:r>
            <a:r>
              <a:rPr lang="en-US" sz="1400" dirty="0">
                <a:sym typeface="Wingdings" pitchFamily="2" charset="2"/>
              </a:rPr>
              <a:t>2: emulsion-based neutrino detector</a:t>
            </a:r>
          </a:p>
          <a:p>
            <a:pPr lvl="1"/>
            <a:r>
              <a:rPr lang="en-US" sz="1400" dirty="0" err="1">
                <a:sym typeface="Wingdings" pitchFamily="2" charset="2"/>
              </a:rPr>
              <a:t>FLArE</a:t>
            </a:r>
            <a:r>
              <a:rPr lang="en-US" sz="1400" dirty="0">
                <a:sym typeface="Wingdings" pitchFamily="2" charset="2"/>
              </a:rPr>
              <a:t>: </a:t>
            </a:r>
            <a:r>
              <a:rPr lang="en-US" sz="1400" dirty="0" err="1">
                <a:sym typeface="Wingdings" pitchFamily="2" charset="2"/>
              </a:rPr>
              <a:t>LArTPC</a:t>
            </a:r>
            <a:r>
              <a:rPr lang="en-US" sz="1400" dirty="0">
                <a:sym typeface="Wingdings" pitchFamily="2" charset="2"/>
              </a:rPr>
              <a:t> neutrino detector</a:t>
            </a:r>
          </a:p>
          <a:p>
            <a:pPr lvl="1"/>
            <a:r>
              <a:rPr lang="en-US" sz="1400" dirty="0">
                <a:sym typeface="Wingdings" pitchFamily="2" charset="2"/>
              </a:rPr>
              <a:t>FORMOSA: scintillator array for BSM searches (successor to </a:t>
            </a:r>
            <a:r>
              <a:rPr lang="en-US" sz="1400" dirty="0" err="1">
                <a:sym typeface="Wingdings" pitchFamily="2" charset="2"/>
              </a:rPr>
              <a:t>MilliQan</a:t>
            </a:r>
            <a:r>
              <a:rPr lang="en-US" sz="1400" dirty="0">
                <a:sym typeface="Wingdings" pitchFamily="2" charset="2"/>
              </a:rPr>
              <a:t>)</a:t>
            </a:r>
          </a:p>
          <a:p>
            <a:pPr lvl="1"/>
            <a:endParaRPr lang="en-US" sz="800" dirty="0">
              <a:sym typeface="Wingdings" pitchFamily="2" charset="2"/>
            </a:endParaRPr>
          </a:p>
          <a:p>
            <a:r>
              <a:rPr lang="en-US" sz="1800" dirty="0">
                <a:sym typeface="Wingdings" pitchFamily="2" charset="2"/>
              </a:rPr>
              <a:t>These experiments will probe dark sector models with 10</a:t>
            </a:r>
            <a:r>
              <a:rPr lang="en-US" sz="1800" baseline="30000" dirty="0">
                <a:sym typeface="Wingdings" pitchFamily="2" charset="2"/>
              </a:rPr>
              <a:t>4</a:t>
            </a:r>
            <a:r>
              <a:rPr lang="en-US" sz="1800" dirty="0">
                <a:sym typeface="Wingdings" pitchFamily="2" charset="2"/>
              </a:rPr>
              <a:t> times the sensitivity of current experiments and detect 10</a:t>
            </a:r>
            <a:r>
              <a:rPr lang="en-US" sz="1800" baseline="30000" dirty="0">
                <a:sym typeface="Wingdings" pitchFamily="2" charset="2"/>
              </a:rPr>
              <a:t>6</a:t>
            </a:r>
            <a:r>
              <a:rPr lang="en-US" sz="1800" dirty="0">
                <a:sym typeface="Wingdings" pitchFamily="2" charset="2"/>
              </a:rPr>
              <a:t> TeV neutrinos, including 10</a:t>
            </a:r>
            <a:r>
              <a:rPr lang="en-US" sz="1800" baseline="30000" dirty="0">
                <a:sym typeface="Wingdings" pitchFamily="2" charset="2"/>
              </a:rPr>
              <a:t>4 </a:t>
            </a:r>
            <a:r>
              <a:rPr lang="en-US" sz="1800" dirty="0">
                <a:sym typeface="Wingdings" pitchFamily="2" charset="2"/>
              </a:rPr>
              <a:t>tau neutrinos. </a:t>
            </a:r>
          </a:p>
          <a:p>
            <a:endParaRPr lang="en-US" sz="800" dirty="0">
              <a:sym typeface="Wingdings" pitchFamily="2" charset="2"/>
            </a:endParaRPr>
          </a:p>
          <a:p>
            <a:r>
              <a:rPr lang="en-US" sz="1800" dirty="0">
                <a:sym typeface="Wingdings" pitchFamily="2" charset="2"/>
              </a:rPr>
              <a:t>CERN PBC has produced a detailed design.  Estimated cost (Class 4) is 35 MCHF for Facility, core costs of the experiments vary from 2 to 15 MCHF. </a:t>
            </a:r>
          </a:p>
        </p:txBody>
      </p:sp>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5029200" y="4006357"/>
            <a:ext cx="2778359" cy="819815"/>
          </a:xfrm>
          <a:prstGeom prst="rect">
            <a:avLst/>
          </a:prstGeom>
        </p:spPr>
      </p:pic>
      <p:sp>
        <p:nvSpPr>
          <p:cNvPr id="3" name="TextBox 2">
            <a:extLst>
              <a:ext uri="{FF2B5EF4-FFF2-40B4-BE49-F238E27FC236}">
                <a16:creationId xmlns:a16="http://schemas.microsoft.com/office/drawing/2014/main" id="{3E46914A-36A0-FA8C-E3F6-C30AC401DEB8}"/>
              </a:ext>
            </a:extLst>
          </p:cNvPr>
          <p:cNvSpPr txBox="1"/>
          <p:nvPr/>
        </p:nvSpPr>
        <p:spPr>
          <a:xfrm>
            <a:off x="3062471" y="6336855"/>
            <a:ext cx="2942857" cy="307777"/>
          </a:xfrm>
          <a:prstGeom prst="rect">
            <a:avLst/>
          </a:prstGeom>
          <a:noFill/>
        </p:spPr>
        <p:txBody>
          <a:bodyPr wrap="none" rtlCol="0">
            <a:spAutoFit/>
          </a:bodyPr>
          <a:lstStyle/>
          <a:p>
            <a:r>
              <a:rPr lang="en-US" sz="1400" dirty="0"/>
              <a:t>FPF Working Groups, </a:t>
            </a:r>
            <a:r>
              <a:rPr lang="en-US" sz="1400" dirty="0">
                <a:hlinkClick r:id="rId4"/>
              </a:rPr>
              <a:t>2411.04175</a:t>
            </a:r>
            <a:r>
              <a:rPr lang="en-US" sz="1400" dirty="0"/>
              <a:t> </a:t>
            </a:r>
          </a:p>
        </p:txBody>
      </p:sp>
    </p:spTree>
    <p:extLst>
      <p:ext uri="{BB962C8B-B14F-4D97-AF65-F5344CB8AC3E}">
        <p14:creationId xmlns:p14="http://schemas.microsoft.com/office/powerpoint/2010/main" val="412797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8B4E-DA76-16B5-93F9-112583CC6480}"/>
              </a:ext>
            </a:extLst>
          </p:cNvPr>
          <p:cNvSpPr>
            <a:spLocks noGrp="1"/>
          </p:cNvSpPr>
          <p:nvPr>
            <p:ph type="title"/>
          </p:nvPr>
        </p:nvSpPr>
        <p:spPr>
          <a:xfrm>
            <a:off x="1295400" y="244475"/>
            <a:ext cx="6858000" cy="441325"/>
          </a:xfrm>
        </p:spPr>
        <p:txBody>
          <a:bodyPr>
            <a:noAutofit/>
          </a:bodyPr>
          <a:lstStyle/>
          <a:p>
            <a:r>
              <a:rPr lang="en-GB" sz="2800" dirty="0"/>
              <a:t>SUMMARY</a:t>
            </a:r>
          </a:p>
        </p:txBody>
      </p:sp>
      <p:sp>
        <p:nvSpPr>
          <p:cNvPr id="3" name="Content Placeholder 2">
            <a:extLst>
              <a:ext uri="{FF2B5EF4-FFF2-40B4-BE49-F238E27FC236}">
                <a16:creationId xmlns:a16="http://schemas.microsoft.com/office/drawing/2014/main" id="{C12E6029-2A3D-31F0-8554-C54EE51C5BDC}"/>
              </a:ext>
            </a:extLst>
          </p:cNvPr>
          <p:cNvSpPr>
            <a:spLocks noGrp="1"/>
          </p:cNvSpPr>
          <p:nvPr>
            <p:ph idx="1"/>
          </p:nvPr>
        </p:nvSpPr>
        <p:spPr>
          <a:xfrm>
            <a:off x="152400" y="1066800"/>
            <a:ext cx="4800600" cy="3505200"/>
          </a:xfrm>
        </p:spPr>
        <p:txBody>
          <a:bodyPr/>
          <a:lstStyle/>
          <a:p>
            <a:r>
              <a:rPr lang="en-GB" sz="2000" dirty="0"/>
              <a:t>DM at colliders is an extremely diverse and active topic.  Thermal relic targets are especially interesting.</a:t>
            </a:r>
          </a:p>
          <a:p>
            <a:endParaRPr lang="en-GB" sz="1000" dirty="0"/>
          </a:p>
          <a:p>
            <a:r>
              <a:rPr lang="en-GB" sz="2000" dirty="0"/>
              <a:t>Heavy DM, ~10 GeV–TeV, WIMPs</a:t>
            </a:r>
          </a:p>
          <a:p>
            <a:pPr lvl="1"/>
            <a:endParaRPr lang="en-GB" sz="800" dirty="0"/>
          </a:p>
          <a:p>
            <a:pPr lvl="1"/>
            <a:r>
              <a:rPr lang="en-GB" sz="1800" dirty="0"/>
              <a:t>missing </a:t>
            </a:r>
            <a:r>
              <a:rPr lang="en-GB" sz="1800" i="1" dirty="0"/>
              <a:t>E</a:t>
            </a:r>
            <a:r>
              <a:rPr lang="en-GB" sz="1800" i="1" baseline="-25000" dirty="0"/>
              <a:t>T</a:t>
            </a:r>
            <a:r>
              <a:rPr lang="en-GB" sz="1800" dirty="0"/>
              <a:t> , mono-</a:t>
            </a:r>
            <a:r>
              <a:rPr lang="en-GB" sz="1800" i="1" dirty="0"/>
              <a:t>X</a:t>
            </a:r>
            <a:r>
              <a:rPr lang="en-GB" sz="1800" dirty="0"/>
              <a:t> searches will continue at the LHC now through the 2040s. </a:t>
            </a:r>
          </a:p>
          <a:p>
            <a:pPr lvl="1"/>
            <a:endParaRPr lang="en-GB" sz="800" dirty="0"/>
          </a:p>
          <a:p>
            <a:pPr lvl="1"/>
            <a:r>
              <a:rPr lang="en-GB" sz="1800" dirty="0"/>
              <a:t>Many more exotic, LLP signals also being studied with great activity.</a:t>
            </a:r>
          </a:p>
          <a:p>
            <a:endParaRPr lang="en-GB" sz="1200" dirty="0"/>
          </a:p>
        </p:txBody>
      </p:sp>
      <p:pic>
        <p:nvPicPr>
          <p:cNvPr id="7" name="Picture 6">
            <a:extLst>
              <a:ext uri="{FF2B5EF4-FFF2-40B4-BE49-F238E27FC236}">
                <a16:creationId xmlns:a16="http://schemas.microsoft.com/office/drawing/2014/main" id="{22763475-FFBE-C1D3-57C8-E9F63D703220}"/>
              </a:ext>
            </a:extLst>
          </p:cNvPr>
          <p:cNvPicPr>
            <a:picLocks noChangeAspect="1"/>
          </p:cNvPicPr>
          <p:nvPr/>
        </p:nvPicPr>
        <p:blipFill>
          <a:blip r:embed="rId2"/>
          <a:stretch>
            <a:fillRect/>
          </a:stretch>
        </p:blipFill>
        <p:spPr>
          <a:xfrm>
            <a:off x="5029200" y="1066800"/>
            <a:ext cx="3786704" cy="3369587"/>
          </a:xfrm>
          <a:prstGeom prst="rect">
            <a:avLst/>
          </a:prstGeom>
        </p:spPr>
      </p:pic>
      <p:sp>
        <p:nvSpPr>
          <p:cNvPr id="8" name="Content Placeholder 2">
            <a:extLst>
              <a:ext uri="{FF2B5EF4-FFF2-40B4-BE49-F238E27FC236}">
                <a16:creationId xmlns:a16="http://schemas.microsoft.com/office/drawing/2014/main" id="{E6D803BC-6163-DD8D-9B41-1F222379F469}"/>
              </a:ext>
            </a:extLst>
          </p:cNvPr>
          <p:cNvSpPr txBox="1">
            <a:spLocks/>
          </p:cNvSpPr>
          <p:nvPr/>
        </p:nvSpPr>
        <p:spPr bwMode="auto">
          <a:xfrm>
            <a:off x="152400" y="4572000"/>
            <a:ext cx="8739704"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Light DM, ~ MeV – GeV, Dark Sectors</a:t>
            </a:r>
          </a:p>
          <a:p>
            <a:pPr lvl="1"/>
            <a:endParaRPr lang="en-GB" sz="800" dirty="0"/>
          </a:p>
          <a:p>
            <a:pPr lvl="1"/>
            <a:r>
              <a:rPr lang="en-GB" sz="1800" dirty="0"/>
              <a:t>New ideas have motivated novel collider experiments, which are already probing new models and thermal targets, with much more to come.</a:t>
            </a:r>
          </a:p>
          <a:p>
            <a:pPr lvl="1"/>
            <a:endParaRPr lang="en-GB" sz="800" dirty="0"/>
          </a:p>
          <a:p>
            <a:pPr lvl="1"/>
            <a:r>
              <a:rPr lang="en-GB" sz="1800" dirty="0"/>
              <a:t>These also have motivated work on a new underground facility: the Forward Physics Facility at CERN.</a:t>
            </a:r>
          </a:p>
        </p:txBody>
      </p:sp>
    </p:spTree>
    <p:extLst>
      <p:ext uri="{BB962C8B-B14F-4D97-AF65-F5344CB8AC3E}">
        <p14:creationId xmlns:p14="http://schemas.microsoft.com/office/powerpoint/2010/main" val="4168585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96DA08-D1D8-4E14-4544-826AA27B160C}"/>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BACKUP</a:t>
            </a:r>
          </a:p>
        </p:txBody>
      </p:sp>
      <p:sp>
        <p:nvSpPr>
          <p:cNvPr id="4" name="Date Placeholder 3">
            <a:extLst>
              <a:ext uri="{FF2B5EF4-FFF2-40B4-BE49-F238E27FC236}">
                <a16:creationId xmlns:a16="http://schemas.microsoft.com/office/drawing/2014/main" id="{FA86E426-B528-5227-A456-8C3CC2EB8CF9}"/>
              </a:ext>
            </a:extLst>
          </p:cNvPr>
          <p:cNvSpPr>
            <a:spLocks noGrp="1"/>
          </p:cNvSpPr>
          <p:nvPr>
            <p:ph type="dt" sz="half" idx="10"/>
          </p:nvPr>
        </p:nvSpPr>
        <p:spPr/>
        <p:txBody>
          <a:bodyPr/>
          <a:lstStyle/>
          <a:p>
            <a:endParaRPr lang="en-GB" dirty="0"/>
          </a:p>
        </p:txBody>
      </p:sp>
    </p:spTree>
    <p:extLst>
      <p:ext uri="{BB962C8B-B14F-4D97-AF65-F5344CB8AC3E}">
        <p14:creationId xmlns:p14="http://schemas.microsoft.com/office/powerpoint/2010/main" val="3653714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400" y="1042255"/>
            <a:ext cx="4280552" cy="5479916"/>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Is it really possible that a collider is making new particles, and we are missing them simply because we are looking in the wrong place?</a:t>
            </a:r>
          </a:p>
          <a:p>
            <a:endParaRPr lang="en-US" sz="800" dirty="0"/>
          </a:p>
          <a:p>
            <a:r>
              <a:rPr lang="en-US" sz="2000" dirty="0"/>
              <a:t>Yes.  In fact, it happened before at CERN.</a:t>
            </a:r>
          </a:p>
          <a:p>
            <a:endParaRPr lang="en-US" sz="800" dirty="0"/>
          </a:p>
          <a:p>
            <a:r>
              <a:rPr lang="en-US" sz="2000" dirty="0"/>
              <a:t>In 1971, the first hadron collider, CERN’s Intersecting Storage Rings (ISR), began operation.  </a:t>
            </a:r>
          </a:p>
          <a:p>
            <a:endParaRPr lang="en-US" sz="800" dirty="0"/>
          </a:p>
          <a:p>
            <a:r>
              <a:rPr lang="en-US" sz="2000" dirty="0"/>
              <a:t>It had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3"/>
          <a:srcRect l="7992" t="2402" r="5701" b="4362"/>
          <a:stretch/>
        </p:blipFill>
        <p:spPr>
          <a:xfrm>
            <a:off x="7391400" y="1219200"/>
            <a:ext cx="1252022" cy="900291"/>
          </a:xfrm>
          <a:prstGeom prst="rect">
            <a:avLst/>
          </a:prstGeom>
        </p:spPr>
      </p:pic>
    </p:spTree>
    <p:extLst>
      <p:ext uri="{BB962C8B-B14F-4D97-AF65-F5344CB8AC3E}">
        <p14:creationId xmlns:p14="http://schemas.microsoft.com/office/powerpoint/2010/main" val="3063870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400" y="685800"/>
            <a:ext cx="6553200" cy="6019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During ISR’s 50</a:t>
            </a:r>
            <a:r>
              <a:rPr lang="en-US" sz="1800" baseline="30000" dirty="0"/>
              <a:t>th</a:t>
            </a:r>
            <a:r>
              <a:rPr lang="en-US" sz="1800" dirty="0"/>
              <a:t> anniversary, there were many fascinating articles and talks by eminent physicists</a:t>
            </a:r>
          </a:p>
          <a:p>
            <a:endParaRPr lang="en-US" sz="800" dirty="0"/>
          </a:p>
          <a:p>
            <a:pPr lvl="1"/>
            <a:r>
              <a:rPr lang="en-US" sz="1400" dirty="0"/>
              <a:t>“Enormous impact on accelerator physics, but sadly little effect on particle physics.” – Steve Myers, talk at “The 50th Anniversary of Hadron Colliders at CERN,” October 2021.</a:t>
            </a:r>
          </a:p>
          <a:p>
            <a:endParaRPr lang="en-US" sz="800" dirty="0"/>
          </a:p>
          <a:p>
            <a:pPr lvl="1"/>
            <a:r>
              <a:rPr lang="en-US" sz="14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400" dirty="0"/>
              <a:t>ψ</a:t>
            </a:r>
            <a:r>
              <a:rPr lang="en-US" sz="1400" dirty="0"/>
              <a:t> discoveries at Brookhaven and SLAC .” – Lyn Evans and Peter Jenni, “Discovery Machines,” CERN Courier (2021).</a:t>
            </a:r>
          </a:p>
          <a:p>
            <a:endParaRPr lang="en-US" sz="800" dirty="0"/>
          </a:p>
          <a:p>
            <a:r>
              <a:rPr lang="en-US" sz="1800" dirty="0"/>
              <a:t>Bottom line: The collider was creating charm quarks, but, based on theoretical prejudice, experimentalists focused on the forward region and so missed them. </a:t>
            </a:r>
          </a:p>
          <a:p>
            <a:endParaRPr lang="en-US" sz="800" dirty="0"/>
          </a:p>
          <a:p>
            <a:r>
              <a:rPr lang="en-US" sz="1800" dirty="0">
                <a:solidFill>
                  <a:srgbClr val="FF0000"/>
                </a:solidFill>
              </a:rPr>
              <a:t>Since that time, forward physics at colliders has been almost completely ignored for new particle searches.  </a:t>
            </a:r>
          </a:p>
          <a:p>
            <a:endParaRPr lang="en-US" sz="800" dirty="0">
              <a:solidFill>
                <a:srgbClr val="FF0000"/>
              </a:solidFill>
            </a:endParaRPr>
          </a:p>
          <a:p>
            <a:r>
              <a:rPr lang="en-US" sz="1800" dirty="0">
                <a:solidFill>
                  <a:srgbClr val="FF0000"/>
                </a:solidFill>
              </a:rPr>
              <a:t>But are we making the same mistake now (in reverse)? And could there be another November revolution waiting for us in the forward direction?</a:t>
            </a:r>
            <a:endParaRPr lang="en-US" sz="1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74311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INELASTIC DARK MATTER</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228599" y="990600"/>
            <a:ext cx="4267201" cy="55626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can discover dark matter in scenarios that cannot be probed anywhere else.  </a:t>
            </a:r>
          </a:p>
          <a:p>
            <a:endParaRPr lang="en-US" sz="1200" dirty="0"/>
          </a:p>
          <a:p>
            <a:r>
              <a:rPr lang="en-US" sz="1800" dirty="0"/>
              <a:t>E.g., one generic DM possibility that is infamously hard to detect: inelastic dark matter, where there are two nearly-degenerate dark states with off-diagonal couplings to the SM.</a:t>
            </a:r>
            <a:endParaRPr lang="en-US" sz="1000" dirty="0"/>
          </a:p>
          <a:p>
            <a:endParaRPr lang="en-US" sz="800" dirty="0"/>
          </a:p>
          <a:p>
            <a:r>
              <a:rPr lang="en-US" sz="1800" dirty="0"/>
              <a:t>These generically lead to long-lived particles, but with soft decay products, and so are invisible at ATLAS/CMS, </a:t>
            </a:r>
            <a:r>
              <a:rPr lang="en-US" sz="1800" dirty="0" err="1"/>
              <a:t>SHiP</a:t>
            </a:r>
            <a:r>
              <a:rPr lang="en-US" sz="1800" dirty="0"/>
              <a:t>, and other fixed target </a:t>
            </a:r>
            <a:r>
              <a:rPr lang="en-US" sz="1800" dirty="0" err="1"/>
              <a:t>expts</a:t>
            </a:r>
            <a:r>
              <a:rPr lang="en-US" sz="1800" dirty="0"/>
              <a:t>, direct and indirect DM searches.</a:t>
            </a:r>
          </a:p>
          <a:p>
            <a:endParaRPr lang="en-US" sz="800" dirty="0"/>
          </a:p>
          <a:p>
            <a:r>
              <a:rPr lang="en-US" sz="1800" dirty="0"/>
              <a:t>At the FPF, however, these are highly boosted to observable energies, can probe thermal target.</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877514" y="4629586"/>
            <a:ext cx="1951175" cy="276999"/>
          </a:xfrm>
          <a:prstGeom prst="rect">
            <a:avLst/>
          </a:prstGeom>
          <a:noFill/>
        </p:spPr>
        <p:txBody>
          <a:bodyPr wrap="none" rtlCol="0">
            <a:spAutoFit/>
          </a:bodyPr>
          <a:lstStyle/>
          <a:p>
            <a:r>
              <a:rPr lang="en-US" sz="1200" dirty="0"/>
              <a:t>Dienes, </a:t>
            </a:r>
            <a:r>
              <a:rPr lang="en-US" sz="1200" dirty="0" err="1"/>
              <a:t>Fieg</a:t>
            </a:r>
            <a:r>
              <a:rPr lang="en-US" sz="1200" dirty="0"/>
              <a:t>, et al. (2023)</a:t>
            </a:r>
          </a:p>
        </p:txBody>
      </p:sp>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2"/>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3"/>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04BAF780-5BF3-261E-F965-E48C39691409}"/>
              </a:ext>
            </a:extLst>
          </p:cNvPr>
          <p:cNvPicPr>
            <a:picLocks noChangeAspect="1"/>
          </p:cNvPicPr>
          <p:nvPr/>
        </p:nvPicPr>
        <p:blipFill>
          <a:blip r:embed="rId9"/>
          <a:stretch>
            <a:fillRect/>
          </a:stretch>
        </p:blipFill>
        <p:spPr>
          <a:xfrm>
            <a:off x="4800600" y="3117928"/>
            <a:ext cx="3980181" cy="3434071"/>
          </a:xfrm>
          <a:prstGeom prst="rect">
            <a:avLst/>
          </a:prstGeom>
        </p:spPr>
      </p:pic>
    </p:spTree>
    <p:extLst>
      <p:ext uri="{BB962C8B-B14F-4D97-AF65-F5344CB8AC3E}">
        <p14:creationId xmlns:p14="http://schemas.microsoft.com/office/powerpoint/2010/main" val="1325895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QUIRKS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628388" cy="2667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By looking for 2 coincident slow or delayed tracks (out of time with the bunch crossing), FPF experiments can discover quirks with masses up to ~</a:t>
            </a:r>
            <a:r>
              <a:rPr lang="en-US" sz="1800" dirty="0" err="1"/>
              <a:t>TeV</a:t>
            </a:r>
            <a:r>
              <a:rPr lang="en-US" sz="1800" dirty="0"/>
              <a:t>, as motivated by neutral naturalness solutions to the gauge hierarchy problem.</a:t>
            </a:r>
          </a:p>
          <a:p>
            <a:endParaRPr lang="en-US" sz="1200" dirty="0"/>
          </a:p>
          <a:p>
            <a:r>
              <a:rPr lang="en-US" sz="1800" dirty="0"/>
              <a:t>Unique discovery potential at the FPF: very challenging at ATLAS/CMS, impossible at fixed target experiments.</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609696" y="4533905"/>
            <a:ext cx="2182008" cy="276999"/>
          </a:xfrm>
          <a:prstGeom prst="rect">
            <a:avLst/>
          </a:prstGeom>
          <a:noFill/>
        </p:spPr>
        <p:txBody>
          <a:bodyPr wrap="none" rtlCol="0">
            <a:spAutoFit/>
          </a:bodyPr>
          <a:lstStyle/>
          <a:p>
            <a:r>
              <a:rPr lang="en-US" sz="1200" dirty="0"/>
              <a:t>Feng, Li, Liao, Ni, Pei (2024) </a:t>
            </a:r>
          </a:p>
        </p:txBody>
      </p:sp>
      <p:grpSp>
        <p:nvGrpSpPr>
          <p:cNvPr id="28" name="Group 27">
            <a:extLst>
              <a:ext uri="{FF2B5EF4-FFF2-40B4-BE49-F238E27FC236}">
                <a16:creationId xmlns:a16="http://schemas.microsoft.com/office/drawing/2014/main" id="{51807D59-13CD-5AB7-7EA5-FBD71FD51400}"/>
              </a:ext>
            </a:extLst>
          </p:cNvPr>
          <p:cNvGrpSpPr/>
          <p:nvPr/>
        </p:nvGrpSpPr>
        <p:grpSpPr>
          <a:xfrm>
            <a:off x="4781586" y="1318577"/>
            <a:ext cx="3746061" cy="1043623"/>
            <a:chOff x="5106198" y="2020882"/>
            <a:chExt cx="3746061" cy="1043623"/>
          </a:xfrm>
        </p:grpSpPr>
        <p:pic>
          <p:nvPicPr>
            <p:cNvPr id="7" name="Picture 6" descr="0803012_02-A4-at-144-dpi.jpg">
              <a:extLst>
                <a:ext uri="{FF2B5EF4-FFF2-40B4-BE49-F238E27FC236}">
                  <a16:creationId xmlns:a16="http://schemas.microsoft.com/office/drawing/2014/main" id="{D06F9497-60E7-B274-B07A-10C2920E7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801" y="2020882"/>
              <a:ext cx="2116458" cy="1043623"/>
            </a:xfrm>
            <a:prstGeom prst="rect">
              <a:avLst/>
            </a:prstGeom>
          </p:spPr>
        </p:pic>
        <p:pic>
          <p:nvPicPr>
            <p:cNvPr id="3" name="Picture 2">
              <a:extLst>
                <a:ext uri="{FF2B5EF4-FFF2-40B4-BE49-F238E27FC236}">
                  <a16:creationId xmlns:a16="http://schemas.microsoft.com/office/drawing/2014/main" id="{3C2591E3-699B-54B6-7B07-DFDC158B8581}"/>
                </a:ext>
              </a:extLst>
            </p:cNvPr>
            <p:cNvPicPr>
              <a:picLocks noChangeAspect="1"/>
            </p:cNvPicPr>
            <p:nvPr/>
          </p:nvPicPr>
          <p:blipFill rotWithShape="1">
            <a:blip r:embed="rId3"/>
            <a:srcRect l="33496" t="25441" r="25412" b="26602"/>
            <a:stretch/>
          </p:blipFill>
          <p:spPr>
            <a:xfrm rot="21276302">
              <a:off x="5106198" y="2660135"/>
              <a:ext cx="1832123" cy="103289"/>
            </a:xfrm>
            <a:prstGeom prst="rect">
              <a:avLst/>
            </a:prstGeom>
          </p:spPr>
        </p:pic>
      </p:grpSp>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6553200" cy="29718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There may be another strong (non-Abelian) force.  </a:t>
                </a:r>
              </a:p>
              <a:p>
                <a:endParaRPr lang="en-US" sz="800" dirty="0"/>
              </a:p>
              <a:p>
                <a:r>
                  <a:rPr lang="en-US" sz="1800" dirty="0"/>
                  <a:t>Quirks are particles charged under both the SM and another strong force, with </a:t>
                </a:r>
                <a14:m>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Λ</m:t>
                    </m:r>
                  </m:oMath>
                </a14:m>
                <a:r>
                  <a:rPr lang="en-US" sz="1800" dirty="0">
                    <a:sym typeface="Wingdings" pitchFamily="2" charset="2"/>
                  </a:rPr>
                  <a:t>. </a:t>
                </a:r>
              </a:p>
              <a:p>
                <a:endParaRPr lang="en-US" sz="800" dirty="0">
                  <a:sym typeface="Wingdings" pitchFamily="2" charset="2"/>
                </a:endParaRPr>
              </a:p>
              <a:p>
                <a:r>
                  <a:rPr lang="en-US" sz="1800" dirty="0">
                    <a:sym typeface="Wingdings" pitchFamily="2" charset="2"/>
                  </a:rPr>
                  <a:t>Quirks </a:t>
                </a:r>
                <a:r>
                  <a:rPr lang="en-US" sz="1800" dirty="0"/>
                  <a:t>can be pair-produced at the LHC, but then are bound by a color string, oscillate about their center-of-mass and travel down the beamline.   </a:t>
                </a:r>
              </a:p>
            </p:txBody>
          </p:sp>
        </mc:Choice>
        <mc:Fallback xmlns="">
          <p:sp>
            <p:nvSpPr>
              <p:cNvPr id="16" name="Rectangle 3">
                <a:extLst>
                  <a:ext uri="{FF2B5EF4-FFF2-40B4-BE49-F238E27FC236}">
                    <a16:creationId xmlns:a16="http://schemas.microsoft.com/office/drawing/2014/main" id="{4ADFC492-F81A-9449-AADF-15E8874A726A}"/>
                  </a:ext>
                </a:extLst>
              </p:cNvPr>
              <p:cNvSpPr txBox="1">
                <a:spLocks noRot="1" noChangeAspect="1" noMove="1" noResize="1" noEditPoints="1" noAdjustHandles="1" noChangeArrowheads="1" noChangeShapeType="1" noTextEdit="1"/>
              </p:cNvSpPr>
              <p:nvPr/>
            </p:nvSpPr>
            <p:spPr bwMode="auto">
              <a:xfrm>
                <a:off x="152400" y="914400"/>
                <a:ext cx="6553200" cy="2971800"/>
              </a:xfrm>
              <a:prstGeom prst="rect">
                <a:avLst/>
              </a:prstGeom>
              <a:blipFill>
                <a:blip r:embed="rId4"/>
                <a:stretch>
                  <a:fillRect l="-581" t="-851" r="-135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72C2D175-169C-5A8F-2459-F6C5B3185A08}"/>
              </a:ext>
            </a:extLst>
          </p:cNvPr>
          <p:cNvPicPr>
            <a:picLocks noChangeAspect="1"/>
          </p:cNvPicPr>
          <p:nvPr/>
        </p:nvPicPr>
        <p:blipFill>
          <a:blip r:embed="rId5"/>
          <a:stretch>
            <a:fillRect/>
          </a:stretch>
        </p:blipFill>
        <p:spPr>
          <a:xfrm>
            <a:off x="4828400" y="3139690"/>
            <a:ext cx="3828748" cy="3337310"/>
          </a:xfrm>
          <a:prstGeom prst="rect">
            <a:avLst/>
          </a:prstGeom>
        </p:spPr>
      </p:pic>
    </p:spTree>
    <p:extLst>
      <p:ext uri="{BB962C8B-B14F-4D97-AF65-F5344CB8AC3E}">
        <p14:creationId xmlns:p14="http://schemas.microsoft.com/office/powerpoint/2010/main" val="1515863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A107B-0020-4C2A-77FB-EFF3ECF73D61}"/>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D22D9D82-DBB2-EDB9-1802-A05DFD218345}"/>
              </a:ext>
            </a:extLst>
          </p:cNvPr>
          <p:cNvSpPr>
            <a:spLocks noGrp="1"/>
          </p:cNvSpPr>
          <p:nvPr>
            <p:ph type="title"/>
          </p:nvPr>
        </p:nvSpPr>
        <p:spPr>
          <a:xfrm>
            <a:off x="685800" y="104775"/>
            <a:ext cx="7772400" cy="733425"/>
          </a:xfrm>
        </p:spPr>
        <p:txBody>
          <a:bodyPr/>
          <a:lstStyle/>
          <a:p>
            <a:pPr eaLnBrk="1" hangingPunct="1"/>
            <a:r>
              <a:rPr lang="en-US" dirty="0">
                <a:latin typeface="Arial" charset="0"/>
              </a:rPr>
              <a:t>INTRODUCTION</a:t>
            </a:r>
          </a:p>
        </p:txBody>
      </p:sp>
      <mc:AlternateContent xmlns:mc="http://schemas.openxmlformats.org/markup-compatibility/2006" xmlns:a14="http://schemas.microsoft.com/office/drawing/2010/main">
        <mc:Choice Requires="a14">
          <p:sp>
            <p:nvSpPr>
              <p:cNvPr id="5123" name="Content Placeholder 2">
                <a:extLst>
                  <a:ext uri="{FF2B5EF4-FFF2-40B4-BE49-F238E27FC236}">
                    <a16:creationId xmlns:a16="http://schemas.microsoft.com/office/drawing/2014/main" id="{4EDD756C-7A3F-B291-CA9D-62AE2A773C7C}"/>
                  </a:ext>
                </a:extLst>
              </p:cNvPr>
              <p:cNvSpPr>
                <a:spLocks noGrp="1"/>
              </p:cNvSpPr>
              <p:nvPr>
                <p:ph idx="1"/>
              </p:nvPr>
            </p:nvSpPr>
            <p:spPr>
              <a:xfrm>
                <a:off x="152400" y="914400"/>
                <a:ext cx="8610600" cy="5638800"/>
              </a:xfrm>
            </p:spPr>
            <p:txBody>
              <a:bodyPr/>
              <a:lstStyle/>
              <a:p>
                <a:r>
                  <a:rPr lang="en-US" sz="2000" dirty="0">
                    <a:latin typeface="Arial" charset="0"/>
                    <a:sym typeface="Wingdings"/>
                  </a:rPr>
                  <a:t>The existence of dark matter is now one of the strongest reasons to expect that new particles exist.  </a:t>
                </a:r>
              </a:p>
              <a:p>
                <a:endParaRPr lang="en-US" sz="1200" dirty="0">
                  <a:latin typeface="Arial" charset="0"/>
                  <a:sym typeface="Wingdings"/>
                </a:endParaRPr>
              </a:p>
              <a:p>
                <a:r>
                  <a:rPr lang="en-US" sz="2000" dirty="0">
                    <a:latin typeface="Arial" charset="0"/>
                    <a:sym typeface="Wingdings"/>
                  </a:rPr>
                  <a:t>It is also one of the strongest reasons to hope that new particles will appear at particle colliders.</a:t>
                </a:r>
              </a:p>
              <a:p>
                <a:endParaRPr lang="en-US" sz="1200" dirty="0">
                  <a:latin typeface="Arial" charset="0"/>
                  <a:sym typeface="Wingdings"/>
                </a:endParaRPr>
              </a:p>
              <a:p>
                <a:r>
                  <a:rPr lang="en-US" sz="2000" dirty="0">
                    <a:latin typeface="Arial" charset="0"/>
                    <a:sym typeface="Wingdings"/>
                  </a:rPr>
                  <a:t>In the past, the implications of dark matter for particle colliders were relatively straightforward:</a:t>
                </a:r>
              </a:p>
              <a:p>
                <a:pPr lvl="1"/>
                <a:r>
                  <a:rPr lang="en-US" sz="1800" dirty="0">
                    <a:latin typeface="Arial" charset="0"/>
                    <a:sym typeface="Wingdings"/>
                  </a:rPr>
                  <a:t>WIMPs: missing </a:t>
                </a:r>
                <a14:m>
                  <m:oMath xmlns:m="http://schemas.openxmlformats.org/officeDocument/2006/math">
                    <m:sSub>
                      <m:sSubPr>
                        <m:ctrlPr>
                          <a:rPr lang="en-US" sz="1800" i="1" smtClean="0">
                            <a:latin typeface="Cambria Math" panose="02040503050406030204" pitchFamily="18" charset="0"/>
                            <a:sym typeface="Wingdings"/>
                          </a:rPr>
                        </m:ctrlPr>
                      </m:sSubPr>
                      <m:e>
                        <m:r>
                          <a:rPr lang="en-US" sz="1800" b="0" i="1" smtClean="0">
                            <a:latin typeface="Cambria Math" panose="02040503050406030204" pitchFamily="18" charset="0"/>
                            <a:sym typeface="Wingdings"/>
                          </a:rPr>
                          <m:t>𝐸</m:t>
                        </m:r>
                      </m:e>
                      <m:sub>
                        <m:r>
                          <a:rPr lang="en-US" sz="1800" b="0" i="1" smtClean="0">
                            <a:latin typeface="Cambria Math" panose="02040503050406030204" pitchFamily="18" charset="0"/>
                            <a:sym typeface="Wingdings"/>
                          </a:rPr>
                          <m:t>𝑇</m:t>
                        </m:r>
                      </m:sub>
                    </m:sSub>
                  </m:oMath>
                </a14:m>
                <a:endParaRPr lang="en-US" sz="1800" i="1" dirty="0">
                  <a:latin typeface="Arial" charset="0"/>
                  <a:sym typeface="Wingdings"/>
                </a:endParaRPr>
              </a:p>
              <a:p>
                <a:pPr lvl="1"/>
                <a:r>
                  <a:rPr lang="en-US" sz="1800" dirty="0">
                    <a:latin typeface="Arial" charset="0"/>
                    <a:sym typeface="Wingdings"/>
                  </a:rPr>
                  <a:t>Axions: impossible to see</a:t>
                </a:r>
              </a:p>
              <a:p>
                <a:pPr lvl="1"/>
                <a:r>
                  <a:rPr lang="en-US" sz="1800" dirty="0">
                    <a:latin typeface="Arial" charset="0"/>
                    <a:sym typeface="Wingdings"/>
                  </a:rPr>
                  <a:t>Sterile neutrinos: impossible to see</a:t>
                </a:r>
              </a:p>
              <a:p>
                <a:pPr lvl="1"/>
                <a:endParaRPr lang="en-US" sz="1200" dirty="0">
                  <a:latin typeface="Arial" charset="0"/>
                  <a:sym typeface="Wingdings"/>
                </a:endParaRPr>
              </a:p>
              <a:p>
                <a:r>
                  <a:rPr lang="en-US" sz="2000" dirty="0">
                    <a:latin typeface="Arial" charset="0"/>
                    <a:sym typeface="Wingdings"/>
                  </a:rPr>
                  <a:t>But in the last few years, dark matter, generalized to dark sectors, has motivated an enormous number of new ideas, leading not only to new signatures at existing collider detectors, but also completely new collider experiments, and a proposal for a new underground facility or laboratory, similar to Gran Sasso and SNOLAB.  </a:t>
                </a:r>
              </a:p>
            </p:txBody>
          </p:sp>
        </mc:Choice>
        <mc:Fallback xmlns="">
          <p:sp>
            <p:nvSpPr>
              <p:cNvPr id="5123" name="Content Placeholder 2">
                <a:extLst>
                  <a:ext uri="{FF2B5EF4-FFF2-40B4-BE49-F238E27FC236}">
                    <a16:creationId xmlns:a16="http://schemas.microsoft.com/office/drawing/2014/main" id="{4EDD756C-7A3F-B291-CA9D-62AE2A773C7C}"/>
                  </a:ext>
                </a:extLst>
              </p:cNvPr>
              <p:cNvSpPr>
                <a:spLocks noGrp="1" noRot="1" noChangeAspect="1" noMove="1" noResize="1" noEditPoints="1" noAdjustHandles="1" noChangeArrowheads="1" noChangeShapeType="1" noTextEdit="1"/>
              </p:cNvSpPr>
              <p:nvPr>
                <p:ph idx="1"/>
              </p:nvPr>
            </p:nvSpPr>
            <p:spPr>
              <a:xfrm>
                <a:off x="152400" y="914400"/>
                <a:ext cx="8610600" cy="5638800"/>
              </a:xfrm>
              <a:blipFill>
                <a:blip r:embed="rId2"/>
                <a:stretch>
                  <a:fillRect l="-589" t="-676"/>
                </a:stretch>
              </a:blipFill>
            </p:spPr>
            <p:txBody>
              <a:bodyPr/>
              <a:lstStyle/>
              <a:p>
                <a:r>
                  <a:rPr lang="en-US">
                    <a:noFill/>
                  </a:rPr>
                  <a:t> </a:t>
                </a:r>
              </a:p>
            </p:txBody>
          </p:sp>
        </mc:Fallback>
      </mc:AlternateContent>
    </p:spTree>
    <p:extLst>
      <p:ext uri="{BB962C8B-B14F-4D97-AF65-F5344CB8AC3E}">
        <p14:creationId xmlns:p14="http://schemas.microsoft.com/office/powerpoint/2010/main" val="19817486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D2075-971A-3BAC-6C23-FDF6856E8C94}"/>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2EC1E2B6-BEAE-38C6-136E-6B5EE08120FD}"/>
              </a:ext>
            </a:extLst>
          </p:cNvPr>
          <p:cNvSpPr>
            <a:spLocks noGrp="1"/>
          </p:cNvSpPr>
          <p:nvPr>
            <p:ph type="title"/>
          </p:nvPr>
        </p:nvSpPr>
        <p:spPr>
          <a:xfrm>
            <a:off x="0" y="104775"/>
            <a:ext cx="9144000" cy="733425"/>
          </a:xfrm>
        </p:spPr>
        <p:txBody>
          <a:bodyPr/>
          <a:lstStyle/>
          <a:p>
            <a:pPr eaLnBrk="1" hangingPunct="1"/>
            <a:r>
              <a:rPr lang="en-US" dirty="0">
                <a:latin typeface="Arial" charset="0"/>
              </a:rPr>
              <a:t>THE MULTITUDE OF DARK MATTER SCENARIOS</a:t>
            </a:r>
          </a:p>
        </p:txBody>
      </p:sp>
      <p:pic>
        <p:nvPicPr>
          <p:cNvPr id="3" name="Content Placeholder 2">
            <a:extLst>
              <a:ext uri="{FF2B5EF4-FFF2-40B4-BE49-F238E27FC236}">
                <a16:creationId xmlns:a16="http://schemas.microsoft.com/office/drawing/2014/main" id="{FE29986F-CFD4-CBD0-73F9-46E8E45D6840}"/>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65652" y="1013147"/>
            <a:ext cx="8610600" cy="4831705"/>
          </a:xfrm>
        </p:spPr>
      </p:pic>
      <p:sp>
        <p:nvSpPr>
          <p:cNvPr id="4" name="TextBox 3">
            <a:extLst>
              <a:ext uri="{FF2B5EF4-FFF2-40B4-BE49-F238E27FC236}">
                <a16:creationId xmlns:a16="http://schemas.microsoft.com/office/drawing/2014/main" id="{C15DCCC5-D72D-98A9-D7F1-AAFA601573B9}"/>
              </a:ext>
            </a:extLst>
          </p:cNvPr>
          <p:cNvSpPr txBox="1"/>
          <p:nvPr/>
        </p:nvSpPr>
        <p:spPr>
          <a:xfrm>
            <a:off x="182056" y="5953780"/>
            <a:ext cx="8647752" cy="523220"/>
          </a:xfrm>
          <a:prstGeom prst="rect">
            <a:avLst/>
          </a:prstGeom>
          <a:noFill/>
        </p:spPr>
        <p:txBody>
          <a:bodyPr wrap="none" rtlCol="0">
            <a:spAutoFit/>
          </a:bodyPr>
          <a:lstStyle/>
          <a:p>
            <a:pPr algn="ctr"/>
            <a:r>
              <a:rPr lang="en-US" sz="1400" b="0" i="0" u="none" strike="noStrike" dirty="0">
                <a:effectLst/>
                <a:latin typeface="+mj-lt"/>
              </a:rPr>
              <a:t>CMS Collaboration, </a:t>
            </a:r>
            <a:r>
              <a:rPr lang="en-US" sz="1400" b="0" i="0" u="none" strike="noStrike" dirty="0">
                <a:effectLst/>
                <a:latin typeface="+mj-lt"/>
                <a:hlinkClick r:id="rId3"/>
              </a:rPr>
              <a:t>2405.13778 </a:t>
            </a:r>
            <a:r>
              <a:rPr lang="en-US" sz="1400" b="0" i="0" u="none" strike="noStrike" dirty="0">
                <a:effectLst/>
                <a:latin typeface="+mj-lt"/>
              </a:rPr>
              <a:t>(to appear in Physics Reports special volume, “CMS Physics Results </a:t>
            </a:r>
          </a:p>
          <a:p>
            <a:pPr algn="ctr"/>
            <a:r>
              <a:rPr lang="en-US" sz="1400" b="0" i="0" u="none" strike="noStrike" dirty="0">
                <a:effectLst/>
                <a:latin typeface="+mj-lt"/>
              </a:rPr>
              <a:t>from the First Decade of LHC Data,” with an accompanying ATLAS special volume, eds. Feng, </a:t>
            </a:r>
            <a:r>
              <a:rPr lang="en-US" sz="1400" b="0" i="0" u="none" strike="noStrike" dirty="0" err="1">
                <a:effectLst/>
                <a:latin typeface="+mj-lt"/>
              </a:rPr>
              <a:t>Zanderighi</a:t>
            </a:r>
            <a:r>
              <a:rPr lang="en-US" sz="1400" b="0" i="0" u="none" strike="noStrike" dirty="0">
                <a:effectLst/>
                <a:latin typeface="+mj-lt"/>
              </a:rPr>
              <a:t>)</a:t>
            </a:r>
            <a:endParaRPr lang="en-US" sz="1400" dirty="0">
              <a:latin typeface="+mj-lt"/>
            </a:endParaRPr>
          </a:p>
        </p:txBody>
      </p:sp>
    </p:spTree>
    <p:extLst>
      <p:ext uri="{BB962C8B-B14F-4D97-AF65-F5344CB8AC3E}">
        <p14:creationId xmlns:p14="http://schemas.microsoft.com/office/powerpoint/2010/main" val="371320577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BCF6A-D1C2-5FB1-A70F-8ACFCAA1EB4D}"/>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4B2FD9E6-C3C5-AA82-ADF3-4A3C74B6B5E1}"/>
              </a:ext>
            </a:extLst>
          </p:cNvPr>
          <p:cNvSpPr>
            <a:spLocks noGrp="1"/>
          </p:cNvSpPr>
          <p:nvPr>
            <p:ph type="title"/>
          </p:nvPr>
        </p:nvSpPr>
        <p:spPr>
          <a:xfrm>
            <a:off x="685800" y="104775"/>
            <a:ext cx="7772400" cy="733425"/>
          </a:xfrm>
        </p:spPr>
        <p:txBody>
          <a:bodyPr/>
          <a:lstStyle/>
          <a:p>
            <a:pPr eaLnBrk="1" hangingPunct="1"/>
            <a:r>
              <a:rPr lang="en-US" dirty="0">
                <a:latin typeface="Arial" charset="0"/>
              </a:rPr>
              <a:t>LARGE HADRON COLLIDER</a:t>
            </a:r>
          </a:p>
        </p:txBody>
      </p:sp>
      <p:sp>
        <p:nvSpPr>
          <p:cNvPr id="5123" name="Content Placeholder 2">
            <a:extLst>
              <a:ext uri="{FF2B5EF4-FFF2-40B4-BE49-F238E27FC236}">
                <a16:creationId xmlns:a16="http://schemas.microsoft.com/office/drawing/2014/main" id="{EBE2CCB3-30CE-F10A-58C8-02A7FA3C581C}"/>
              </a:ext>
            </a:extLst>
          </p:cNvPr>
          <p:cNvSpPr>
            <a:spLocks noGrp="1"/>
          </p:cNvSpPr>
          <p:nvPr>
            <p:ph idx="1"/>
          </p:nvPr>
        </p:nvSpPr>
        <p:spPr>
          <a:xfrm>
            <a:off x="152400" y="838200"/>
            <a:ext cx="8610600" cy="5638800"/>
          </a:xfrm>
        </p:spPr>
        <p:txBody>
          <a:bodyPr/>
          <a:lstStyle/>
          <a:p>
            <a:r>
              <a:rPr lang="en-US" sz="2000" dirty="0">
                <a:latin typeface="Arial" charset="0"/>
                <a:sym typeface="Wingdings"/>
              </a:rPr>
              <a:t>To keep this talk manageable, focus on particle colliders (two colliding beams, so not fixed target experiments), and in fact, the LHC.  There are other important colliders; for Belle II, see talk by </a:t>
            </a:r>
            <a:r>
              <a:rPr lang="en-US" sz="2000" b="0" u="none" strike="noStrike" dirty="0">
                <a:effectLst/>
                <a:latin typeface="Liberation Sans"/>
              </a:rPr>
              <a:t>Cristina </a:t>
            </a:r>
            <a:r>
              <a:rPr lang="en-US" sz="2000" b="0" u="none" strike="noStrike" dirty="0" err="1">
                <a:effectLst/>
                <a:latin typeface="Liberation Sans"/>
              </a:rPr>
              <a:t>Martellini</a:t>
            </a:r>
            <a:r>
              <a:rPr lang="en-US" sz="2000" b="0" u="none" strike="noStrike" dirty="0">
                <a:effectLst/>
                <a:latin typeface="Liberation Sans"/>
              </a:rPr>
              <a:t>.</a:t>
            </a:r>
            <a:endParaRPr lang="en-US" sz="1200" b="0" u="none" strike="noStrike" dirty="0">
              <a:effectLst/>
              <a:latin typeface="Arial" charset="0"/>
              <a:sym typeface="Wingdings"/>
            </a:endParaRPr>
          </a:p>
          <a:p>
            <a:endParaRPr lang="en-US" sz="2000" dirty="0">
              <a:latin typeface="Arial" charset="0"/>
              <a:sym typeface="Wingdings"/>
            </a:endParaRPr>
          </a:p>
        </p:txBody>
      </p:sp>
      <p:pic>
        <p:nvPicPr>
          <p:cNvPr id="3" name="Picture 2" descr="A screenshot of a graph&#10;&#10;AI-generated content may be incorrect.">
            <a:extLst>
              <a:ext uri="{FF2B5EF4-FFF2-40B4-BE49-F238E27FC236}">
                <a16:creationId xmlns:a16="http://schemas.microsoft.com/office/drawing/2014/main" id="{7E3282B1-5F1F-BAAE-EBF5-44B3A9FDCC04}"/>
              </a:ext>
            </a:extLst>
          </p:cNvPr>
          <p:cNvPicPr>
            <a:picLocks noChangeAspect="1"/>
          </p:cNvPicPr>
          <p:nvPr/>
        </p:nvPicPr>
        <p:blipFill>
          <a:blip r:embed="rId2"/>
          <a:stretch>
            <a:fillRect/>
          </a:stretch>
        </p:blipFill>
        <p:spPr>
          <a:xfrm>
            <a:off x="609733" y="4267200"/>
            <a:ext cx="3865193" cy="1651451"/>
          </a:xfrm>
          <a:prstGeom prst="rect">
            <a:avLst/>
          </a:prstGeom>
        </p:spPr>
      </p:pic>
      <p:sp>
        <p:nvSpPr>
          <p:cNvPr id="4" name="Content Placeholder 2">
            <a:extLst>
              <a:ext uri="{FF2B5EF4-FFF2-40B4-BE49-F238E27FC236}">
                <a16:creationId xmlns:a16="http://schemas.microsoft.com/office/drawing/2014/main" id="{DD0861C0-909E-0C82-94CF-AC59CF0EC25B}"/>
              </a:ext>
            </a:extLst>
          </p:cNvPr>
          <p:cNvSpPr txBox="1">
            <a:spLocks noChangeArrowheads="1"/>
          </p:cNvSpPr>
          <p:nvPr/>
        </p:nvSpPr>
        <p:spPr bwMode="auto">
          <a:xfrm>
            <a:off x="152400" y="1981200"/>
            <a:ext cx="4593008"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LHC started running in 2010 and is scheduled to run to ~2041.</a:t>
            </a:r>
          </a:p>
          <a:p>
            <a:pPr lvl="1"/>
            <a:r>
              <a:rPr lang="en-US" altLang="en-US" sz="1800" dirty="0"/>
              <a:t>Middle-aged in terms of years</a:t>
            </a:r>
          </a:p>
          <a:p>
            <a:pPr lvl="1"/>
            <a:r>
              <a:rPr lang="en-US" altLang="en-US" sz="1800" dirty="0"/>
              <a:t>But a 4</a:t>
            </a:r>
            <a:r>
              <a:rPr lang="en-US" altLang="en-US" sz="1800" baseline="30000" dirty="0"/>
              <a:t>th</a:t>
            </a:r>
            <a:r>
              <a:rPr lang="en-US" altLang="en-US" sz="1800" dirty="0"/>
              <a:t> grader in terms of integrated luminosity</a:t>
            </a:r>
            <a:endParaRPr lang="en-US" altLang="en-US" sz="1200" dirty="0"/>
          </a:p>
          <a:p>
            <a:endParaRPr lang="en-US" altLang="en-US" sz="1200" dirty="0"/>
          </a:p>
          <a:p>
            <a:r>
              <a:rPr lang="en-US" altLang="en-US" sz="2000" dirty="0"/>
              <a:t>The schedule was revised in 2024:</a:t>
            </a:r>
          </a:p>
          <a:p>
            <a:endParaRPr lang="en-US" altLang="en-US" sz="2000" dirty="0"/>
          </a:p>
          <a:p>
            <a:endParaRPr lang="en-US" altLang="en-US" sz="2000" dirty="0"/>
          </a:p>
          <a:p>
            <a:endParaRPr lang="en-US" altLang="en-US" sz="2000" dirty="0"/>
          </a:p>
          <a:p>
            <a:endParaRPr lang="en-US" altLang="en-US" sz="2000" dirty="0"/>
          </a:p>
          <a:p>
            <a:endParaRPr lang="en-US" altLang="en-US" sz="2000" dirty="0"/>
          </a:p>
          <a:p>
            <a:r>
              <a:rPr lang="en-US" altLang="en-US" sz="2000" dirty="0"/>
              <a:t>In addition, focus on thermal relics.</a:t>
            </a:r>
          </a:p>
        </p:txBody>
      </p:sp>
      <p:grpSp>
        <p:nvGrpSpPr>
          <p:cNvPr id="5" name="Group 4">
            <a:extLst>
              <a:ext uri="{FF2B5EF4-FFF2-40B4-BE49-F238E27FC236}">
                <a16:creationId xmlns:a16="http://schemas.microsoft.com/office/drawing/2014/main" id="{1B4B11A5-1FD9-3719-7A3A-06ADD10B56AE}"/>
              </a:ext>
            </a:extLst>
          </p:cNvPr>
          <p:cNvGrpSpPr/>
          <p:nvPr/>
        </p:nvGrpSpPr>
        <p:grpSpPr>
          <a:xfrm>
            <a:off x="4745408" y="2057400"/>
            <a:ext cx="4114800" cy="4572000"/>
            <a:chOff x="4191000" y="1905000"/>
            <a:chExt cx="4669208" cy="4572000"/>
          </a:xfrm>
        </p:grpSpPr>
        <p:pic>
          <p:nvPicPr>
            <p:cNvPr id="6" name="Picture 5">
              <a:extLst>
                <a:ext uri="{FF2B5EF4-FFF2-40B4-BE49-F238E27FC236}">
                  <a16:creationId xmlns:a16="http://schemas.microsoft.com/office/drawing/2014/main" id="{B06AC70D-F089-A253-ED59-63EAB0AECDD8}"/>
                </a:ext>
              </a:extLst>
            </p:cNvPr>
            <p:cNvPicPr>
              <a:picLocks noChangeAspect="1"/>
            </p:cNvPicPr>
            <p:nvPr/>
          </p:nvPicPr>
          <p:blipFill rotWithShape="1">
            <a:blip r:embed="rId3"/>
            <a:srcRect l="1613" t="5555" r="1613" b="3704"/>
            <a:stretch/>
          </p:blipFill>
          <p:spPr>
            <a:xfrm>
              <a:off x="4191000" y="1905000"/>
              <a:ext cx="4669208" cy="4572000"/>
            </a:xfrm>
            <a:prstGeom prst="rect">
              <a:avLst/>
            </a:prstGeom>
          </p:spPr>
        </p:pic>
        <p:pic>
          <p:nvPicPr>
            <p:cNvPr id="7" name="Picture 6">
              <a:extLst>
                <a:ext uri="{FF2B5EF4-FFF2-40B4-BE49-F238E27FC236}">
                  <a16:creationId xmlns:a16="http://schemas.microsoft.com/office/drawing/2014/main" id="{20C1A31E-6514-CD8D-C8D0-42E13C8E8382}"/>
                </a:ext>
              </a:extLst>
            </p:cNvPr>
            <p:cNvPicPr>
              <a:picLocks noChangeAspect="1"/>
            </p:cNvPicPr>
            <p:nvPr/>
          </p:nvPicPr>
          <p:blipFill rotWithShape="1">
            <a:blip r:embed="rId3"/>
            <a:srcRect l="44690" t="85457" r="9510" b="10007"/>
            <a:stretch/>
          </p:blipFill>
          <p:spPr>
            <a:xfrm>
              <a:off x="6154368" y="5932730"/>
              <a:ext cx="2209800" cy="228600"/>
            </a:xfrm>
            <a:prstGeom prst="rect">
              <a:avLst/>
            </a:prstGeom>
          </p:spPr>
        </p:pic>
      </p:grpSp>
      <p:sp>
        <p:nvSpPr>
          <p:cNvPr id="8" name="TextBox 7">
            <a:extLst>
              <a:ext uri="{FF2B5EF4-FFF2-40B4-BE49-F238E27FC236}">
                <a16:creationId xmlns:a16="http://schemas.microsoft.com/office/drawing/2014/main" id="{3EDE2EC5-6EA8-59BB-7CC9-D817306A8BCD}"/>
              </a:ext>
            </a:extLst>
          </p:cNvPr>
          <p:cNvSpPr txBox="1"/>
          <p:nvPr/>
        </p:nvSpPr>
        <p:spPr>
          <a:xfrm rot="5400000">
            <a:off x="6197162" y="6495240"/>
            <a:ext cx="510076" cy="215444"/>
          </a:xfrm>
          <a:prstGeom prst="rect">
            <a:avLst/>
          </a:prstGeom>
          <a:noFill/>
        </p:spPr>
        <p:txBody>
          <a:bodyPr wrap="none" rtlCol="0">
            <a:spAutoFit/>
          </a:bodyPr>
          <a:lstStyle/>
          <a:p>
            <a:r>
              <a:rPr lang="en-US" sz="800" dirty="0"/>
              <a:t>COVID</a:t>
            </a:r>
          </a:p>
        </p:txBody>
      </p:sp>
      <p:cxnSp>
        <p:nvCxnSpPr>
          <p:cNvPr id="9" name="Straight Arrow Connector 8">
            <a:extLst>
              <a:ext uri="{FF2B5EF4-FFF2-40B4-BE49-F238E27FC236}">
                <a16:creationId xmlns:a16="http://schemas.microsoft.com/office/drawing/2014/main" id="{33917D63-D9D4-31B9-B8B7-6D277631C98C}"/>
              </a:ext>
            </a:extLst>
          </p:cNvPr>
          <p:cNvCxnSpPr/>
          <p:nvPr/>
        </p:nvCxnSpPr>
        <p:spPr>
          <a:xfrm flipV="1">
            <a:off x="6452200" y="62484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2276514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688110" y="2303502"/>
            <a:ext cx="1967205" cy="646331"/>
          </a:xfrm>
          <a:prstGeom prst="rect">
            <a:avLst/>
          </a:prstGeom>
          <a:noFill/>
        </p:spPr>
        <p:txBody>
          <a:bodyPr wrap="none" rtlCol="0">
            <a:spAutoFit/>
          </a:bodyPr>
          <a:lstStyle/>
          <a:p>
            <a:pPr algn="ctr"/>
            <a:r>
              <a:rPr lang="en-US" dirty="0">
                <a:solidFill>
                  <a:schemeClr val="bg1"/>
                </a:solidFill>
              </a:rPr>
              <a:t>WIMPs and other</a:t>
            </a:r>
          </a:p>
          <a:p>
            <a:pPr algn="ctr"/>
            <a:r>
              <a:rPr lang="en-US" dirty="0">
                <a:solidFill>
                  <a:schemeClr val="bg1"/>
                </a:solidFill>
              </a:rPr>
              <a:t>Heavy Particles</a:t>
            </a:r>
          </a:p>
        </p:txBody>
      </p:sp>
      <p:sp>
        <p:nvSpPr>
          <p:cNvPr id="20" name="TextBox 19"/>
          <p:cNvSpPr txBox="1"/>
          <p:nvPr/>
        </p:nvSpPr>
        <p:spPr>
          <a:xfrm>
            <a:off x="1970861" y="4797154"/>
            <a:ext cx="2557110" cy="646331"/>
          </a:xfrm>
          <a:prstGeom prst="rect">
            <a:avLst/>
          </a:prstGeom>
          <a:noFill/>
        </p:spPr>
        <p:txBody>
          <a:bodyPr wrap="none" rtlCol="0">
            <a:spAutoFit/>
          </a:bodyPr>
          <a:lstStyle/>
          <a:p>
            <a:pPr algn="ctr"/>
            <a:r>
              <a:rPr lang="en-US" dirty="0">
                <a:solidFill>
                  <a:schemeClr val="bg1"/>
                </a:solidFill>
              </a:rPr>
              <a:t>Dark Sectors and other</a:t>
            </a:r>
          </a:p>
          <a:p>
            <a:pPr algn="ctr"/>
            <a:r>
              <a:rPr lang="en-US" dirty="0">
                <a:solidFill>
                  <a:schemeClr val="bg1"/>
                </a:solidFill>
              </a:rPr>
              <a:t>Light Particles</a:t>
            </a:r>
          </a:p>
        </p:txBody>
      </p:sp>
    </p:spTree>
    <p:extLst>
      <p:ext uri="{BB962C8B-B14F-4D97-AF65-F5344CB8AC3E}">
        <p14:creationId xmlns:p14="http://schemas.microsoft.com/office/powerpoint/2010/main" val="21189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0" y="244475"/>
            <a:ext cx="9144000" cy="441325"/>
          </a:xfrm>
        </p:spPr>
        <p:txBody>
          <a:bodyPr/>
          <a:lstStyle/>
          <a:p>
            <a:r>
              <a:rPr lang="en-US" dirty="0"/>
              <a:t>WIMPS AND OTHER HEAVY PARTICLES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228600" y="831384"/>
                <a:ext cx="8596700" cy="838200"/>
              </a:xfrm>
            </p:spPr>
            <p:txBody>
              <a:bodyPr/>
              <a:lstStyle/>
              <a:p>
                <a:r>
                  <a:rPr lang="en-US" sz="2000" dirty="0"/>
                  <a:t>Many, many results, but e.g.: ATLAS/CMS have considered simplified models with various mediators (</a:t>
                </a:r>
                <a14:m>
                  <m:oMath xmlns:m="http://schemas.openxmlformats.org/officeDocument/2006/math">
                    <m:r>
                      <a:rPr lang="en-US" sz="2000" i="1" smtClean="0">
                        <a:latin typeface="Cambria Math" panose="02040503050406030204" pitchFamily="18" charset="0"/>
                        <a:ea typeface="Cambria Math" panose="02040503050406030204" pitchFamily="18" charset="0"/>
                      </a:rPr>
                      <m:t>𝜙</m:t>
                    </m:r>
                  </m:oMath>
                </a14:m>
                <a:r>
                  <a:rPr lang="en-US" sz="2000" dirty="0"/>
                  <a:t>, </a:t>
                </a:r>
                <a:r>
                  <a:rPr lang="en-US" sz="2000" i="1" dirty="0"/>
                  <a:t>a</a:t>
                </a:r>
                <a:r>
                  <a:rPr lang="en-US" sz="2000" dirty="0"/>
                  <a:t>, </a:t>
                </a:r>
                <a:r>
                  <a:rPr lang="en-US" sz="2000" i="1" dirty="0"/>
                  <a:t>V</a:t>
                </a:r>
                <a:r>
                  <a:rPr lang="en-US" sz="2000" dirty="0"/>
                  <a:t>, </a:t>
                </a:r>
                <a:r>
                  <a:rPr lang="en-US" sz="2000" i="1" dirty="0"/>
                  <a:t>A</a:t>
                </a:r>
                <a:r>
                  <a:rPr lang="en-US" sz="2000" dirty="0"/>
                  <a:t>) and Dirac fermion DM </a:t>
                </a:r>
                <a14:m>
                  <m:oMath xmlns:m="http://schemas.openxmlformats.org/officeDocument/2006/math">
                    <m:r>
                      <a:rPr lang="en-US" sz="2000" i="1" smtClean="0">
                        <a:latin typeface="Cambria Math" panose="02040503050406030204" pitchFamily="18" charset="0"/>
                        <a:ea typeface="Cambria Math" panose="02040503050406030204" pitchFamily="18" charset="0"/>
                      </a:rPr>
                      <m:t>𝜒</m:t>
                    </m:r>
                  </m:oMath>
                </a14:m>
                <a:r>
                  <a:rPr lang="en-US" sz="2000" dirty="0"/>
                  <a:t>.  </a:t>
                </a:r>
              </a:p>
            </p:txBody>
          </p:sp>
        </mc:Choice>
        <mc:Fallback xmlns="">
          <p:sp>
            <p:nvSpPr>
              <p:cNvPr id="3" name="Content Placeholder 2">
                <a:extLst>
                  <a:ext uri="{FF2B5EF4-FFF2-40B4-BE49-F238E27FC236}">
                    <a16:creationId xmlns:a16="http://schemas.microsoft.com/office/drawing/2014/main" id="{530433B2-A7F3-CF67-BEC7-7A377E21B95B}"/>
                  </a:ext>
                </a:extLst>
              </p:cNvPr>
              <p:cNvSpPr>
                <a:spLocks noGrp="1" noRot="1" noChangeAspect="1" noMove="1" noResize="1" noEditPoints="1" noAdjustHandles="1" noChangeArrowheads="1" noChangeShapeType="1" noTextEdit="1"/>
              </p:cNvSpPr>
              <p:nvPr>
                <p:ph idx="1"/>
              </p:nvPr>
            </p:nvSpPr>
            <p:spPr>
              <a:xfrm>
                <a:off x="228600" y="831384"/>
                <a:ext cx="8596700" cy="838200"/>
              </a:xfrm>
              <a:blipFill>
                <a:blip r:embed="rId2"/>
                <a:stretch>
                  <a:fillRect l="-737" t="-447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4F71F7B-986A-18DC-4397-78DE154550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91200" y="1682565"/>
            <a:ext cx="3151983" cy="1670235"/>
          </a:xfrm>
          <a:prstGeom prst="rect">
            <a:avLst/>
          </a:prstGeo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508E06FE-5BC7-16D4-34D7-2C9F2EDBF185}"/>
                  </a:ext>
                </a:extLst>
              </p:cNvPr>
              <p:cNvSpPr txBox="1">
                <a:spLocks/>
              </p:cNvSpPr>
              <p:nvPr/>
            </p:nvSpPr>
            <p:spPr bwMode="auto">
              <a:xfrm>
                <a:off x="228600" y="1669583"/>
                <a:ext cx="5638800" cy="167023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E.g., for </a:t>
                </a:r>
                <a:r>
                  <a:rPr lang="en-US" sz="2000" i="1" dirty="0"/>
                  <a:t>V/A</a:t>
                </a:r>
                <a:r>
                  <a:rPr lang="en-US" sz="2000" dirty="0"/>
                  <a:t>, signatures are mono-(</a:t>
                </a:r>
                <a:r>
                  <a:rPr lang="en-US" sz="2000" dirty="0" err="1">
                    <a:latin typeface="Symbol" pitchFamily="2" charset="2"/>
                  </a:rPr>
                  <a:t>g</a:t>
                </a:r>
                <a:r>
                  <a:rPr lang="en-US" sz="2000" dirty="0" err="1"/>
                  <a:t>,</a:t>
                </a:r>
                <a:r>
                  <a:rPr lang="en-US" sz="2000" i="1" dirty="0" err="1"/>
                  <a:t>W</a:t>
                </a:r>
                <a:r>
                  <a:rPr lang="en-US" sz="2000" dirty="0"/>
                  <a:t>, </a:t>
                </a:r>
                <a:r>
                  <a:rPr lang="en-US" sz="2000" i="1" dirty="0"/>
                  <a:t>Z</a:t>
                </a:r>
                <a:r>
                  <a:rPr lang="en-US" sz="2000" dirty="0"/>
                  <a:t>, jet), and di-jet and di-lepton resonances.</a:t>
                </a:r>
              </a:p>
              <a:p>
                <a:endParaRPr lang="en-US" sz="1200" dirty="0"/>
              </a:p>
              <a:p>
                <a:r>
                  <a:rPr lang="en-US" sz="2000" dirty="0"/>
                  <a:t>Parameters: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rPr>
                          <m:t>𝑚</m:t>
                        </m:r>
                      </m:e>
                      <m:sub>
                        <m:r>
                          <m:rPr>
                            <m:sty m:val="p"/>
                          </m:rPr>
                          <a:rPr lang="en-US" sz="2000" i="0" smtClean="0">
                            <a:latin typeface="Cambria Math" panose="02040503050406030204" pitchFamily="18" charset="0"/>
                          </a:rPr>
                          <m:t>med</m:t>
                        </m:r>
                      </m:sub>
                    </m:sSub>
                    <m:r>
                      <a:rPr lang="en-US" sz="2000" i="1"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i="1" smtClean="0">
                            <a:latin typeface="Cambria Math" panose="02040503050406030204" pitchFamily="18" charset="0"/>
                          </a:rPr>
                          <m:t>𝑚</m:t>
                        </m:r>
                      </m:e>
                      <m:sub>
                        <m:r>
                          <a:rPr lang="en-US" sz="2000" i="1">
                            <a:latin typeface="Cambria Math" panose="02040503050406030204" pitchFamily="18" charset="0"/>
                            <a:ea typeface="Cambria Math" panose="02040503050406030204" pitchFamily="18" charset="0"/>
                          </a:rPr>
                          <m:t>𝜒</m:t>
                        </m:r>
                      </m:sub>
                    </m:sSub>
                    <m:r>
                      <a:rPr lang="en-US" sz="2000" i="1"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i="1" smtClean="0">
                            <a:latin typeface="Cambria Math" panose="02040503050406030204" pitchFamily="18" charset="0"/>
                          </a:rPr>
                          <m:t>𝑔</m:t>
                        </m:r>
                      </m:e>
                      <m:sub>
                        <m:r>
                          <a:rPr lang="en-US" sz="2000" i="1" smtClean="0">
                            <a:latin typeface="Cambria Math" panose="02040503050406030204" pitchFamily="18" charset="0"/>
                          </a:rPr>
                          <m:t>𝑞</m:t>
                        </m:r>
                      </m:sub>
                    </m:sSub>
                    <m:r>
                      <a:rPr lang="en-US" sz="2000" i="1"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i="1" smtClean="0">
                            <a:latin typeface="Cambria Math" panose="02040503050406030204" pitchFamily="18" charset="0"/>
                          </a:rPr>
                          <m:t>𝑔</m:t>
                        </m:r>
                      </m:e>
                      <m:sub>
                        <m:r>
                          <a:rPr lang="en-US" sz="2000" i="1" smtClean="0">
                            <a:latin typeface="Cambria Math" panose="02040503050406030204" pitchFamily="18" charset="0"/>
                          </a:rPr>
                          <m:t>𝑙</m:t>
                        </m:r>
                      </m:sub>
                    </m:sSub>
                    <m:r>
                      <a:rPr lang="en-US" sz="2000" i="1"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i="1" smtClean="0">
                            <a:latin typeface="Cambria Math" panose="02040503050406030204" pitchFamily="18" charset="0"/>
                          </a:rPr>
                          <m:t>𝑔</m:t>
                        </m:r>
                      </m:e>
                      <m:sub>
                        <m:r>
                          <a:rPr lang="en-US" sz="2000" i="1">
                            <a:latin typeface="Cambria Math" panose="02040503050406030204" pitchFamily="18" charset="0"/>
                            <a:ea typeface="Cambria Math" panose="02040503050406030204" pitchFamily="18" charset="0"/>
                          </a:rPr>
                          <m:t>𝜒</m:t>
                        </m:r>
                      </m:sub>
                    </m:sSub>
                    <m:r>
                      <a:rPr lang="en-US" sz="2000" i="1" smtClean="0">
                        <a:latin typeface="Cambria Math" panose="02040503050406030204" pitchFamily="18" charset="0"/>
                      </a:rPr>
                      <m:t> . </m:t>
                    </m:r>
                    <m:r>
                      <a:rPr lang="en-US" sz="2000" b="0" i="1" smtClean="0">
                        <a:latin typeface="Cambria Math" panose="02040503050406030204" pitchFamily="18" charset="0"/>
                      </a:rPr>
                      <m:t> </m:t>
                    </m:r>
                  </m:oMath>
                </a14:m>
                <a:r>
                  <a:rPr lang="en-US" sz="2000" dirty="0"/>
                  <a:t>Results presented for different parameter slices and compared to direct detection.</a:t>
                </a:r>
              </a:p>
              <a:p>
                <a:pPr marL="0" indent="0">
                  <a:buNone/>
                </a:pPr>
                <a:endParaRPr lang="en-US" sz="2000" dirty="0"/>
              </a:p>
            </p:txBody>
          </p:sp>
        </mc:Choice>
        <mc:Fallback xmlns="">
          <p:sp>
            <p:nvSpPr>
              <p:cNvPr id="6" name="Content Placeholder 2">
                <a:extLst>
                  <a:ext uri="{FF2B5EF4-FFF2-40B4-BE49-F238E27FC236}">
                    <a16:creationId xmlns:a16="http://schemas.microsoft.com/office/drawing/2014/main" id="{508E06FE-5BC7-16D4-34D7-2C9F2EDBF185}"/>
                  </a:ext>
                </a:extLst>
              </p:cNvPr>
              <p:cNvSpPr txBox="1">
                <a:spLocks noRot="1" noChangeAspect="1" noMove="1" noResize="1" noEditPoints="1" noAdjustHandles="1" noChangeArrowheads="1" noChangeShapeType="1" noTextEdit="1"/>
              </p:cNvSpPr>
              <p:nvPr/>
            </p:nvSpPr>
            <p:spPr bwMode="auto">
              <a:xfrm>
                <a:off x="228600" y="1669583"/>
                <a:ext cx="5638800" cy="1670235"/>
              </a:xfrm>
              <a:prstGeom prst="rect">
                <a:avLst/>
              </a:prstGeom>
              <a:blipFill>
                <a:blip r:embed="rId4"/>
                <a:stretch>
                  <a:fillRect l="-1124" t="-3008" b="-2180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8" name="Picture 7">
            <a:extLst>
              <a:ext uri="{FF2B5EF4-FFF2-40B4-BE49-F238E27FC236}">
                <a16:creationId xmlns:a16="http://schemas.microsoft.com/office/drawing/2014/main" id="{7C22B0E0-77D3-3850-9029-0293B955DA9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5800" y="3684563"/>
            <a:ext cx="7772400" cy="2487637"/>
          </a:xfrm>
          <a:prstGeom prst="rect">
            <a:avLst/>
          </a:prstGeom>
        </p:spPr>
      </p:pic>
      <p:sp>
        <p:nvSpPr>
          <p:cNvPr id="9" name="Content Placeholder 2">
            <a:extLst>
              <a:ext uri="{FF2B5EF4-FFF2-40B4-BE49-F238E27FC236}">
                <a16:creationId xmlns:a16="http://schemas.microsoft.com/office/drawing/2014/main" id="{B4C4C0CD-E30F-1D80-567A-783D88DFB4D2}"/>
              </a:ext>
            </a:extLst>
          </p:cNvPr>
          <p:cNvSpPr txBox="1">
            <a:spLocks/>
          </p:cNvSpPr>
          <p:nvPr/>
        </p:nvSpPr>
        <p:spPr bwMode="auto">
          <a:xfrm>
            <a:off x="228600" y="6172200"/>
            <a:ext cx="8382000" cy="49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Highly model-dependent, but colliders typically do well for light DM.</a:t>
            </a:r>
          </a:p>
          <a:p>
            <a:pPr marL="0" indent="0">
              <a:buNone/>
            </a:pPr>
            <a:endParaRPr lang="en-US" sz="2000" dirty="0"/>
          </a:p>
        </p:txBody>
      </p:sp>
      <p:sp>
        <p:nvSpPr>
          <p:cNvPr id="11" name="TextBox 10">
            <a:extLst>
              <a:ext uri="{FF2B5EF4-FFF2-40B4-BE49-F238E27FC236}">
                <a16:creationId xmlns:a16="http://schemas.microsoft.com/office/drawing/2014/main" id="{6EA65F73-28FA-2CEA-3F4F-AEEA31B280EC}"/>
              </a:ext>
            </a:extLst>
          </p:cNvPr>
          <p:cNvSpPr txBox="1"/>
          <p:nvPr/>
        </p:nvSpPr>
        <p:spPr>
          <a:xfrm rot="5400000">
            <a:off x="7437195" y="4834655"/>
            <a:ext cx="2499210" cy="276999"/>
          </a:xfrm>
          <a:prstGeom prst="rect">
            <a:avLst/>
          </a:prstGeom>
          <a:noFill/>
        </p:spPr>
        <p:txBody>
          <a:bodyPr wrap="none" rtlCol="0">
            <a:spAutoFit/>
          </a:bodyPr>
          <a:lstStyle/>
          <a:p>
            <a:r>
              <a:rPr lang="en-US" sz="1200" dirty="0"/>
              <a:t>ATLAS Collaboration, 2404.15930</a:t>
            </a:r>
          </a:p>
        </p:txBody>
      </p:sp>
    </p:spTree>
    <p:extLst>
      <p:ext uri="{BB962C8B-B14F-4D97-AF65-F5344CB8AC3E}">
        <p14:creationId xmlns:p14="http://schemas.microsoft.com/office/powerpoint/2010/main" val="3089247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DARK SECTORS AND OTHER LIGHT PARTICLES</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1524000"/>
            <a:ext cx="3737628" cy="3276600"/>
          </a:xfrm>
        </p:spPr>
      </p:pic>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304800" y="4903304"/>
            <a:ext cx="4163038" cy="1726095"/>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BSM searches have focused on heavy particles, processes with </a:t>
            </a:r>
            <a:r>
              <a:rPr lang="en-US" sz="1800" dirty="0">
                <a:latin typeface="Symbol" pitchFamily="2" charset="2"/>
              </a:rPr>
              <a:t>s</a:t>
            </a:r>
            <a:r>
              <a:rPr lang="en-US" sz="1800" dirty="0">
                <a:latin typeface="Arial" charset="0"/>
              </a:rPr>
              <a:t> ~ fb, pb.</a:t>
            </a:r>
          </a:p>
          <a:p>
            <a:endParaRPr lang="en-US" sz="1200" dirty="0">
              <a:latin typeface="Arial" charset="0"/>
            </a:endParaRPr>
          </a:p>
          <a:p>
            <a:r>
              <a:rPr lang="en-US" sz="1800" dirty="0">
                <a:latin typeface="Arial" charset="0"/>
              </a:rPr>
              <a:t>E.g., we can look for </a:t>
            </a:r>
            <a:r>
              <a:rPr lang="en-US" sz="1800" i="1" dirty="0">
                <a:latin typeface="Arial" charset="0"/>
              </a:rPr>
              <a:t>h</a:t>
            </a:r>
            <a:r>
              <a:rPr lang="en-US" sz="1800" dirty="0">
                <a:latin typeface="Arial" charset="0"/>
              </a:rPr>
              <a:t> </a:t>
            </a:r>
            <a:r>
              <a:rPr lang="en-US" sz="1800" dirty="0">
                <a:latin typeface="Arial" charset="0"/>
                <a:sym typeface="Wingdings" pitchFamily="2" charset="2"/>
              </a:rPr>
              <a:t> </a:t>
            </a:r>
            <a:r>
              <a:rPr lang="en-US" sz="1800" dirty="0">
                <a:latin typeface="Symbol" pitchFamily="2" charset="2"/>
                <a:sym typeface="Wingdings" pitchFamily="2" charset="2"/>
              </a:rPr>
              <a:t>g</a:t>
            </a:r>
            <a:r>
              <a:rPr lang="en-US" sz="1800" dirty="0">
                <a:latin typeface="Arial" charset="0"/>
                <a:sym typeface="Wingdings" pitchFamily="2" charset="2"/>
              </a:rPr>
              <a:t> </a:t>
            </a:r>
            <a:r>
              <a:rPr lang="en-US" sz="1800" i="1" dirty="0">
                <a:latin typeface="Arial" charset="0"/>
                <a:sym typeface="Wingdings" pitchFamily="2" charset="2"/>
              </a:rPr>
              <a:t>A’, </a:t>
            </a:r>
            <a:r>
              <a:rPr lang="en-US" sz="1800" dirty="0">
                <a:latin typeface="Arial" charset="0"/>
                <a:sym typeface="Wingdings" pitchFamily="2" charset="2"/>
              </a:rPr>
              <a:t>where </a:t>
            </a:r>
            <a:r>
              <a:rPr lang="en-US" sz="1800" i="1" dirty="0">
                <a:latin typeface="Arial" charset="0"/>
                <a:sym typeface="Wingdings" pitchFamily="2" charset="2"/>
              </a:rPr>
              <a:t>A’ </a:t>
            </a:r>
            <a:r>
              <a:rPr lang="en-US" sz="1800" dirty="0">
                <a:latin typeface="Arial" charset="0"/>
                <a:sym typeface="Wingdings" pitchFamily="2" charset="2"/>
              </a:rPr>
              <a:t>is a 100 MeV dark photon.</a:t>
            </a:r>
            <a:endParaRPr lang="en-US" sz="1800" dirty="0">
              <a:latin typeface="Arial" charset="0"/>
            </a:endParaRPr>
          </a:p>
          <a:p>
            <a:endParaRPr lang="en-US" sz="800" dirty="0">
              <a:latin typeface="Arial" charset="0"/>
            </a:endParaRPr>
          </a:p>
          <a:p>
            <a:endParaRPr lang="en-US" sz="2000" dirty="0">
              <a:latin typeface="Arial" charset="0"/>
            </a:endParaRPr>
          </a:p>
        </p:txBody>
      </p:sp>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3"/>
          <a:stretch>
            <a:fillRect/>
          </a:stretch>
        </p:blipFill>
        <p:spPr>
          <a:xfrm>
            <a:off x="4572965" y="1492101"/>
            <a:ext cx="3737628" cy="3537099"/>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903305"/>
            <a:ext cx="4447561" cy="1828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But why go to all the trouble of making a Higgs boson?  </a:t>
            </a:r>
          </a:p>
          <a:p>
            <a:endParaRPr lang="en-US" sz="1200" dirty="0">
              <a:latin typeface="Arial" charset="0"/>
            </a:endParaRPr>
          </a:p>
          <a:p>
            <a:r>
              <a:rPr lang="en-US" sz="1800" dirty="0">
                <a:latin typeface="Arial" charset="0"/>
              </a:rPr>
              <a:t>Such dark photons can be created in pion decays, </a:t>
            </a:r>
            <a:r>
              <a:rPr lang="en-US" sz="1800" dirty="0">
                <a:latin typeface="Symbol" pitchFamily="2" charset="2"/>
              </a:rPr>
              <a:t>p</a:t>
            </a:r>
            <a:r>
              <a:rPr lang="en-US" sz="1800" dirty="0">
                <a:latin typeface="Arial" charset="0"/>
              </a:rPr>
              <a:t> </a:t>
            </a:r>
            <a:r>
              <a:rPr lang="en-US" sz="1800" dirty="0">
                <a:latin typeface="Arial" charset="0"/>
                <a:sym typeface="Wingdings" pitchFamily="2" charset="2"/>
              </a:rPr>
              <a:t> </a:t>
            </a:r>
            <a:r>
              <a:rPr lang="en-US" sz="1800" dirty="0">
                <a:latin typeface="Symbol" pitchFamily="2" charset="2"/>
                <a:sym typeface="Wingdings" pitchFamily="2" charset="2"/>
              </a:rPr>
              <a:t>g</a:t>
            </a:r>
            <a:r>
              <a:rPr lang="en-US" sz="1800" dirty="0">
                <a:latin typeface="Arial" charset="0"/>
                <a:sym typeface="Wingdings" pitchFamily="2" charset="2"/>
              </a:rPr>
              <a:t> </a:t>
            </a:r>
            <a:r>
              <a:rPr lang="en-US" sz="1800" i="1" dirty="0">
                <a:latin typeface="Arial" charset="0"/>
                <a:sym typeface="Wingdings" pitchFamily="2" charset="2"/>
              </a:rPr>
              <a:t>A’, </a:t>
            </a:r>
            <a:r>
              <a:rPr lang="en-US" sz="1800" dirty="0">
                <a:latin typeface="Arial" charset="0"/>
                <a:sym typeface="Wingdings" pitchFamily="2" charset="2"/>
              </a:rPr>
              <a:t>and</a:t>
            </a:r>
            <a:r>
              <a:rPr lang="en-US" sz="1800" i="1" dirty="0">
                <a:latin typeface="Arial" charset="0"/>
                <a:sym typeface="Wingdings" pitchFamily="2" charset="2"/>
              </a:rPr>
              <a:t> </a:t>
            </a:r>
            <a:r>
              <a:rPr lang="en-US" sz="1800" dirty="0">
                <a:latin typeface="Arial" charset="0"/>
              </a:rPr>
              <a:t>the cross section for </a:t>
            </a:r>
            <a:r>
              <a:rPr lang="en-US" sz="1800" dirty="0">
                <a:latin typeface="Symbol" pitchFamily="2" charset="2"/>
              </a:rPr>
              <a:t>p</a:t>
            </a:r>
            <a:r>
              <a:rPr lang="en-US" sz="1800" dirty="0">
                <a:latin typeface="Arial" charset="0"/>
              </a:rPr>
              <a:t> production is ~ 100 mb.</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79249" y="3019261"/>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2" name="Content Placeholder 2">
            <a:extLst>
              <a:ext uri="{FF2B5EF4-FFF2-40B4-BE49-F238E27FC236}">
                <a16:creationId xmlns:a16="http://schemas.microsoft.com/office/drawing/2014/main" id="{9F8746A5-617E-EDFE-DEF5-6B2ADE5FFF7A}"/>
              </a:ext>
            </a:extLst>
          </p:cNvPr>
          <p:cNvSpPr txBox="1">
            <a:spLocks/>
          </p:cNvSpPr>
          <p:nvPr/>
        </p:nvSpPr>
        <p:spPr bwMode="auto">
          <a:xfrm>
            <a:off x="458990" y="829478"/>
            <a:ext cx="8456409" cy="89975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if DM is light, with mass ~MeV to GeV?  It turns out this merits a complete re-think of how to search for DM and BSM physics.</a:t>
            </a:r>
            <a:endParaRPr lang="en-US" sz="2000" dirty="0">
              <a:latin typeface="Arial" charset="0"/>
            </a:endParaRPr>
          </a:p>
        </p:txBody>
      </p:sp>
    </p:spTree>
    <p:extLst>
      <p:ext uri="{BB962C8B-B14F-4D97-AF65-F5344CB8AC3E}">
        <p14:creationId xmlns:p14="http://schemas.microsoft.com/office/powerpoint/2010/main" val="378894986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3F09A-B6FF-2E58-574E-C6D75B77510E}"/>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4C898F28-849F-D0FE-79DF-CBAA62FBFBC1}"/>
              </a:ext>
            </a:extLst>
          </p:cNvPr>
          <p:cNvSpPr>
            <a:spLocks noGrp="1"/>
          </p:cNvSpPr>
          <p:nvPr>
            <p:ph type="title"/>
          </p:nvPr>
        </p:nvSpPr>
        <p:spPr>
          <a:xfrm>
            <a:off x="0" y="104775"/>
            <a:ext cx="9144000" cy="733425"/>
          </a:xfrm>
        </p:spPr>
        <p:txBody>
          <a:bodyPr/>
          <a:lstStyle/>
          <a:p>
            <a:pPr eaLnBrk="1" hangingPunct="1"/>
            <a:r>
              <a:rPr lang="en-US" dirty="0">
                <a:latin typeface="Arial" charset="0"/>
              </a:rPr>
              <a:t>A HOLLYWOOD ANALOGY</a:t>
            </a:r>
          </a:p>
        </p:txBody>
      </p:sp>
      <p:pic>
        <p:nvPicPr>
          <p:cNvPr id="11" name="Online Media 10" descr="Toll Booth in Blazing Saddles">
            <a:hlinkClick r:id="" action="ppaction://media"/>
            <a:extLst>
              <a:ext uri="{FF2B5EF4-FFF2-40B4-BE49-F238E27FC236}">
                <a16:creationId xmlns:a16="http://schemas.microsoft.com/office/drawing/2014/main" id="{690B18E3-FAC5-1D45-F96B-EABA291E9B3E}"/>
              </a:ext>
            </a:extLst>
          </p:cNvPr>
          <p:cNvPicPr>
            <a:picLocks noRot="1" noChangeAspect="1"/>
          </p:cNvPicPr>
          <p:nvPr>
            <a:videoFile r:link="rId1"/>
          </p:nvPr>
        </p:nvPicPr>
        <p:blipFill>
          <a:blip r:embed="rId3"/>
          <a:stretch>
            <a:fillRect/>
          </a:stretch>
        </p:blipFill>
        <p:spPr>
          <a:xfrm>
            <a:off x="1625600" y="2133600"/>
            <a:ext cx="5892800" cy="4419600"/>
          </a:xfrm>
          <a:prstGeom prst="rect">
            <a:avLst/>
          </a:prstGeom>
        </p:spPr>
      </p:pic>
      <p:sp>
        <p:nvSpPr>
          <p:cNvPr id="2" name="Rectangle 3">
            <a:extLst>
              <a:ext uri="{FF2B5EF4-FFF2-40B4-BE49-F238E27FC236}">
                <a16:creationId xmlns:a16="http://schemas.microsoft.com/office/drawing/2014/main" id="{5DB60E7C-215F-C1B4-2DBC-6CBF5BC3E3F2}"/>
              </a:ext>
            </a:extLst>
          </p:cNvPr>
          <p:cNvSpPr txBox="1">
            <a:spLocks noChangeArrowheads="1"/>
          </p:cNvSpPr>
          <p:nvPr/>
        </p:nvSpPr>
        <p:spPr bwMode="auto">
          <a:xfrm>
            <a:off x="228600" y="914400"/>
            <a:ext cx="8686800" cy="3905048"/>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A scene from </a:t>
            </a:r>
            <a:r>
              <a:rPr lang="en-US" sz="2000" i="1" dirty="0"/>
              <a:t>Blazing Saddles, </a:t>
            </a:r>
            <a:r>
              <a:rPr lang="en-US" sz="2000" dirty="0"/>
              <a:t>a 1974 absurd, Western comedy classic, in which Gene Wilder’s character is being chased by a bunch of bad guys through the desert and devises an ingenious method to slow them down. </a:t>
            </a:r>
          </a:p>
        </p:txBody>
      </p:sp>
    </p:spTree>
    <p:extLst>
      <p:ext uri="{BB962C8B-B14F-4D97-AF65-F5344CB8AC3E}">
        <p14:creationId xmlns:p14="http://schemas.microsoft.com/office/powerpoint/2010/main" val="488103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68920</TotalTime>
  <Words>2028</Words>
  <Application>Microsoft Macintosh PowerPoint</Application>
  <PresentationFormat>On-screen Show (4:3)</PresentationFormat>
  <Paragraphs>238</Paragraphs>
  <Slides>27</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-apple-system</vt:lpstr>
      <vt:lpstr>Liberation Sans</vt:lpstr>
      <vt:lpstr>Arial</vt:lpstr>
      <vt:lpstr>Calibri</vt:lpstr>
      <vt:lpstr>Cambria Math</vt:lpstr>
      <vt:lpstr>Open Sans</vt:lpstr>
      <vt:lpstr>Symbol</vt:lpstr>
      <vt:lpstr>Wingdings</vt:lpstr>
      <vt:lpstr>office_arial</vt:lpstr>
      <vt:lpstr>PowerPoint Presentation</vt:lpstr>
      <vt:lpstr>PowerPoint Presentation</vt:lpstr>
      <vt:lpstr>INTRODUCTION</vt:lpstr>
      <vt:lpstr>THE MULTITUDE OF DARK MATTER SCENARIOS</vt:lpstr>
      <vt:lpstr>LARGE HADRON COLLIDER</vt:lpstr>
      <vt:lpstr>THE THERMAL RELIC LANDSCAPE</vt:lpstr>
      <vt:lpstr>WIMPS AND OTHER HEAVY PARTICLES</vt:lpstr>
      <vt:lpstr>DARK SECTORS AND OTHER LIGHT PARTICLES</vt:lpstr>
      <vt:lpstr>A HOLLYWOOD ANALOGY</vt:lpstr>
      <vt:lpstr>DETECTING FORWARD PARTICLES</vt:lpstr>
      <vt:lpstr>MAP OF LHC</vt:lpstr>
      <vt:lpstr>MAP OF LHC</vt:lpstr>
      <vt:lpstr>THE FORWARD REGION</vt:lpstr>
      <vt:lpstr>FASER AT THE LHC</vt:lpstr>
      <vt:lpstr>THE FASER DETECTOR</vt:lpstr>
      <vt:lpstr>DARK PHOTON SEARCH</vt:lpstr>
      <vt:lpstr>DARK PHOTON RESULTS</vt:lpstr>
      <vt:lpstr>MORE DARK SECTOR RESULTS</vt:lpstr>
      <vt:lpstr>PowerPoint Presentation</vt:lpstr>
      <vt:lpstr>FORWARD PHYSICS FACILITY</vt:lpstr>
      <vt:lpstr>THE FPF AND ITS EXPERIMENTS</vt:lpstr>
      <vt:lpstr>SUMMARY</vt:lpstr>
      <vt:lpstr>PowerPoint Presentation</vt:lpstr>
      <vt:lpstr>A CAUTIONARY TALE</vt:lpstr>
      <vt:lpstr>A CAUTIONARY TALE</vt:lpstr>
      <vt:lpstr>INELASTIC DARK MATTER</vt:lpstr>
      <vt:lpstr>QUIRKS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1532</cp:revision>
  <cp:lastPrinted>2025-03-24T16:12:42Z</cp:lastPrinted>
  <dcterms:created xsi:type="dcterms:W3CDTF">2011-05-01T15:38:23Z</dcterms:created>
  <dcterms:modified xsi:type="dcterms:W3CDTF">2025-03-24T22:22:13Z</dcterms:modified>
</cp:coreProperties>
</file>