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46"/>
  </p:notesMasterIdLst>
  <p:handoutMasterIdLst>
    <p:handoutMasterId r:id="rId47"/>
  </p:handoutMasterIdLst>
  <p:sldIdLst>
    <p:sldId id="889" r:id="rId2"/>
    <p:sldId id="1052" r:id="rId3"/>
    <p:sldId id="2973" r:id="rId4"/>
    <p:sldId id="937" r:id="rId5"/>
    <p:sldId id="1049" r:id="rId6"/>
    <p:sldId id="1112" r:id="rId7"/>
    <p:sldId id="717" r:id="rId8"/>
    <p:sldId id="931" r:id="rId9"/>
    <p:sldId id="940" r:id="rId10"/>
    <p:sldId id="2969" r:id="rId11"/>
    <p:sldId id="789" r:id="rId12"/>
    <p:sldId id="751" r:id="rId13"/>
    <p:sldId id="1014" r:id="rId14"/>
    <p:sldId id="2931" r:id="rId15"/>
    <p:sldId id="2980" r:id="rId16"/>
    <p:sldId id="1122" r:id="rId17"/>
    <p:sldId id="2979" r:id="rId18"/>
    <p:sldId id="2966" r:id="rId19"/>
    <p:sldId id="2958" r:id="rId20"/>
    <p:sldId id="2960" r:id="rId21"/>
    <p:sldId id="1025" r:id="rId22"/>
    <p:sldId id="335" r:id="rId23"/>
    <p:sldId id="2981" r:id="rId24"/>
    <p:sldId id="944" r:id="rId25"/>
    <p:sldId id="860" r:id="rId26"/>
    <p:sldId id="315" r:id="rId27"/>
    <p:sldId id="325" r:id="rId28"/>
    <p:sldId id="2982" r:id="rId29"/>
    <p:sldId id="1002" r:id="rId30"/>
    <p:sldId id="2962" r:id="rId31"/>
    <p:sldId id="2963" r:id="rId32"/>
    <p:sldId id="2984" r:id="rId33"/>
    <p:sldId id="2965" r:id="rId34"/>
    <p:sldId id="1117" r:id="rId35"/>
    <p:sldId id="2964" r:id="rId36"/>
    <p:sldId id="1057" r:id="rId37"/>
    <p:sldId id="3026" r:id="rId38"/>
    <p:sldId id="3022" r:id="rId39"/>
    <p:sldId id="1085" r:id="rId40"/>
    <p:sldId id="1108" r:id="rId41"/>
    <p:sldId id="3023" r:id="rId42"/>
    <p:sldId id="1044" r:id="rId43"/>
    <p:sldId id="1050" r:id="rId44"/>
    <p:sldId id="2947" r:id="rId4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B050"/>
    <a:srgbClr val="FF0000"/>
    <a:srgbClr val="000000"/>
    <a:srgbClr val="0B4499"/>
    <a:srgbClr val="009999"/>
    <a:srgbClr val="00FF00"/>
    <a:srgbClr val="4A7EBB"/>
    <a:srgbClr val="F2E9D7"/>
    <a:srgbClr val="173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673" autoAdjust="0"/>
    <p:restoredTop sz="50000" autoAdjust="0"/>
  </p:normalViewPr>
  <p:slideViewPr>
    <p:cSldViewPr snapToObjects="1">
      <p:cViewPr varScale="1">
        <p:scale>
          <a:sx n="143" d="100"/>
          <a:sy n="143" d="100"/>
        </p:scale>
        <p:origin x="44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5/13/24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5/13/24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289031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E058F47-4F34-0441-830E-9AC59C39D30F}" type="datetime1">
              <a:rPr lang="en-US" smtClean="0"/>
              <a:pPr/>
              <a:t>5/13/24</a:t>
            </a:fld>
            <a:endParaRPr lang="en-US"/>
          </a:p>
        </p:txBody>
      </p:sp>
      <p:sp>
        <p:nvSpPr>
          <p:cNvPr id="5" name="Slide Number Placeholder 4"/>
          <p:cNvSpPr>
            <a:spLocks noGrp="1"/>
          </p:cNvSpPr>
          <p:nvPr>
            <p:ph type="sldNum" sz="quarter" idx="5"/>
          </p:nvPr>
        </p:nvSpPr>
        <p:spPr/>
        <p:txBody>
          <a:bodyPr/>
          <a:lstStyle/>
          <a:p>
            <a:fld id="{B8571E1E-6B02-6C4B-9263-FC8901A7D6F6}" type="slidenum">
              <a:rPr lang="en-US" smtClean="0"/>
              <a:pPr/>
              <a:t>40</a:t>
            </a:fld>
            <a:endParaRPr lang="en-US"/>
          </a:p>
        </p:txBody>
      </p:sp>
    </p:spTree>
    <p:extLst>
      <p:ext uri="{BB962C8B-B14F-4D97-AF65-F5344CB8AC3E}">
        <p14:creationId xmlns:p14="http://schemas.microsoft.com/office/powerpoint/2010/main" val="167946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F6F9E314-5CA5-9043-97DF-2DA186874F47}" type="datetime1">
              <a:rPr lang="en-US" smtClean="0"/>
              <a:pPr/>
              <a:t>5/13/24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4</a:t>
            </a:fld>
            <a:endParaRPr lang="en-US"/>
          </a:p>
        </p:txBody>
      </p:sp>
    </p:spTree>
    <p:extLst>
      <p:ext uri="{BB962C8B-B14F-4D97-AF65-F5344CB8AC3E}">
        <p14:creationId xmlns:p14="http://schemas.microsoft.com/office/powerpoint/2010/main" val="2430368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17</a:t>
            </a:fld>
            <a:endParaRPr lang="en-GB"/>
          </a:p>
        </p:txBody>
      </p:sp>
    </p:spTree>
    <p:extLst>
      <p:ext uri="{BB962C8B-B14F-4D97-AF65-F5344CB8AC3E}">
        <p14:creationId xmlns:p14="http://schemas.microsoft.com/office/powerpoint/2010/main" val="305470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19</a:t>
            </a:fld>
            <a:endParaRPr lang="en-GB"/>
          </a:p>
        </p:txBody>
      </p:sp>
    </p:spTree>
    <p:extLst>
      <p:ext uri="{BB962C8B-B14F-4D97-AF65-F5344CB8AC3E}">
        <p14:creationId xmlns:p14="http://schemas.microsoft.com/office/powerpoint/2010/main" val="311085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5/13/24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21</a:t>
            </a:fld>
            <a:endParaRPr lang="en-US"/>
          </a:p>
        </p:txBody>
      </p:sp>
    </p:spTree>
    <p:extLst>
      <p:ext uri="{BB962C8B-B14F-4D97-AF65-F5344CB8AC3E}">
        <p14:creationId xmlns:p14="http://schemas.microsoft.com/office/powerpoint/2010/main" val="2268751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5/13/24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24</a:t>
            </a:fld>
            <a:endParaRPr lang="en-US"/>
          </a:p>
        </p:txBody>
      </p:sp>
    </p:spTree>
    <p:extLst>
      <p:ext uri="{BB962C8B-B14F-4D97-AF65-F5344CB8AC3E}">
        <p14:creationId xmlns:p14="http://schemas.microsoft.com/office/powerpoint/2010/main" val="46184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u="none" strike="noStrike" dirty="0">
                <a:solidFill>
                  <a:srgbClr val="3F4350"/>
                </a:solidFill>
                <a:effectLst/>
                <a:latin typeface="Open Sans" panose="020B0606030504020204" pitchFamily="34" charset="0"/>
              </a:rPr>
              <a:t>typical A’ that decays in FASER has ~</a:t>
            </a:r>
            <a:r>
              <a:rPr lang="en-GB" b="0" i="0" u="none" strike="noStrike" dirty="0" err="1">
                <a:solidFill>
                  <a:srgbClr val="3F4350"/>
                </a:solidFill>
                <a:effectLst/>
                <a:latin typeface="Open Sans" panose="020B0606030504020204" pitchFamily="34" charset="0"/>
              </a:rPr>
              <a:t>TeV</a:t>
            </a:r>
            <a:r>
              <a:rPr lang="en-GB" b="0" i="0" u="none" strike="noStrike" dirty="0">
                <a:solidFill>
                  <a:srgbClr val="3F4350"/>
                </a:solidFill>
                <a:effectLst/>
                <a:latin typeface="Open Sans" panose="020B0606030504020204" pitchFamily="34" charset="0"/>
              </a:rPr>
              <a:t> energy</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D4BBD6A1-8BC1-D143-AC14-3460D1BD1A4C}" type="slidenum">
              <a:rPr lang="en-GB" smtClean="0"/>
              <a:t>26</a:t>
            </a:fld>
            <a:endParaRPr lang="en-GB"/>
          </a:p>
        </p:txBody>
      </p:sp>
    </p:spTree>
    <p:extLst>
      <p:ext uri="{BB962C8B-B14F-4D97-AF65-F5344CB8AC3E}">
        <p14:creationId xmlns:p14="http://schemas.microsoft.com/office/powerpoint/2010/main" val="2548343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5/13/24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36</a:t>
            </a:fld>
            <a:endParaRPr lang="en-US"/>
          </a:p>
        </p:txBody>
      </p:sp>
    </p:spTree>
    <p:extLst>
      <p:ext uri="{BB962C8B-B14F-4D97-AF65-F5344CB8AC3E}">
        <p14:creationId xmlns:p14="http://schemas.microsoft.com/office/powerpoint/2010/main" val="2515067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F6F9E314-5CA5-9043-97DF-2DA186874F47}" type="datetime1">
              <a:rPr lang="en-US" smtClean="0"/>
              <a:pPr/>
              <a:t>5/13/24</a:t>
            </a:fld>
            <a:endParaRPr lang="en-US"/>
          </a:p>
        </p:txBody>
      </p:sp>
      <p:sp>
        <p:nvSpPr>
          <p:cNvPr id="5" name="Slide Number Placeholder 4"/>
          <p:cNvSpPr>
            <a:spLocks noGrp="1"/>
          </p:cNvSpPr>
          <p:nvPr>
            <p:ph type="sldNum" sz="quarter" idx="5"/>
          </p:nvPr>
        </p:nvSpPr>
        <p:spPr/>
        <p:txBody>
          <a:bodyPr/>
          <a:lstStyle/>
          <a:p>
            <a:fld id="{1E4DC66B-5A4D-704C-951F-C2EEB6AF22EF}" type="slidenum">
              <a:rPr lang="en-US" smtClean="0"/>
              <a:pPr/>
              <a:t>37</a:t>
            </a:fld>
            <a:endParaRPr lang="en-US"/>
          </a:p>
        </p:txBody>
      </p:sp>
    </p:spTree>
    <p:extLst>
      <p:ext uri="{BB962C8B-B14F-4D97-AF65-F5344CB8AC3E}">
        <p14:creationId xmlns:p14="http://schemas.microsoft.com/office/powerpoint/2010/main" val="2710799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55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GB"/>
              <a:t>Click to edit Master title style</a:t>
            </a:r>
            <a:endParaRPr lang="en-GB" dirty="0"/>
          </a:p>
        </p:txBody>
      </p:sp>
      <p:sp>
        <p:nvSpPr>
          <p:cNvPr id="3" name="Content Placeholder 2"/>
          <p:cNvSpPr>
            <a:spLocks noGrp="1"/>
          </p:cNvSpPr>
          <p:nvPr>
            <p:ph idx="1"/>
          </p:nvPr>
        </p:nvSpPr>
        <p:spPr/>
        <p:txBody>
          <a:bodyPr/>
          <a:lstStyle>
            <a:lvl1pPr>
              <a:buClr>
                <a:schemeClr val="accent4"/>
              </a:buClr>
              <a:defRPr/>
            </a:lvl1pPr>
            <a:lvl2pPr>
              <a:buClr>
                <a:schemeClr val="accent4"/>
              </a:buClr>
              <a:defRPr/>
            </a:lvl2pPr>
            <a:lvl3pPr>
              <a:buClr>
                <a:schemeClr val="accent4"/>
              </a:buClr>
              <a:defRPr>
                <a:solidFill>
                  <a:schemeClr val="accent3">
                    <a:lumMod val="75000"/>
                  </a:schemeClr>
                </a:solidFill>
              </a:defRPr>
            </a:lvl3pPr>
          </a:lstStyle>
          <a:p>
            <a:pPr lvl="0"/>
            <a:r>
              <a:rPr lang="en-GB" dirty="0"/>
              <a:t>Click to edit Master text styles</a:t>
            </a:r>
          </a:p>
          <a:p>
            <a:pPr lvl="1"/>
            <a:r>
              <a:rPr lang="en-GB" dirty="0"/>
              <a:t>Second level</a:t>
            </a:r>
          </a:p>
          <a:p>
            <a:pPr lvl="2"/>
            <a:r>
              <a:rPr lang="en-GB" dirty="0"/>
              <a:t>Third level</a:t>
            </a:r>
          </a:p>
        </p:txBody>
      </p:sp>
      <p:sp>
        <p:nvSpPr>
          <p:cNvPr id="4" name="Date Placeholder 3"/>
          <p:cNvSpPr>
            <a:spLocks noGrp="1"/>
          </p:cNvSpPr>
          <p:nvPr>
            <p:ph type="dt" sz="half" idx="10"/>
          </p:nvPr>
        </p:nvSpPr>
        <p:spPr/>
        <p:txBody>
          <a:bodyPr/>
          <a:lstStyle/>
          <a:p>
            <a:fld id="{46DB246B-C8AA-AE43-942F-96B1506A1296}" type="datetime1">
              <a:rPr lang="en-GB" smtClean="0"/>
              <a:t>13/05/2024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CD9598-3AC8-0F44-9366-CD3A2FEFAADC}" type="slidenum">
              <a:rPr lang="en-GB" smtClean="0"/>
              <a:t>‹#›</a:t>
            </a:fld>
            <a:endParaRPr lang="en-GB"/>
          </a:p>
        </p:txBody>
      </p:sp>
      <p:sp>
        <p:nvSpPr>
          <p:cNvPr id="7" name="Subtitle 2"/>
          <p:cNvSpPr>
            <a:spLocks noGrp="1"/>
          </p:cNvSpPr>
          <p:nvPr>
            <p:ph type="subTitle" idx="13"/>
          </p:nvPr>
        </p:nvSpPr>
        <p:spPr>
          <a:xfrm>
            <a:off x="55183" y="591176"/>
            <a:ext cx="8939043" cy="239142"/>
          </a:xfrm>
        </p:spPr>
        <p:txBody>
          <a:bodyPr>
            <a:normAutofit/>
          </a:bodyPr>
          <a:lstStyle>
            <a:lvl1pPr marL="0" indent="0" algn="l">
              <a:buNone/>
              <a:defRPr sz="1050">
                <a:solidFill>
                  <a:schemeClr val="accent4"/>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358179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13514"/>
            <a:ext cx="1905000" cy="32226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solidFill>
                  <a:schemeClr val="tx1">
                    <a:lumMod val="50000"/>
                    <a:lumOff val="50000"/>
                  </a:schemeClr>
                </a:solidFill>
                <a:latin typeface="+mn-lt"/>
                <a:ea typeface="+mn-ea"/>
                <a:cs typeface="+mn-cs"/>
              </a:rPr>
              <a:t>8 May 2024</a:t>
            </a:r>
            <a:endParaRPr lang="en-US" dirty="0">
              <a:solidFill>
                <a:schemeClr val="tx1">
                  <a:lumMod val="50000"/>
                  <a:lumOff val="50000"/>
                </a:schemeClr>
              </a:solidFill>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a:solidFill>
                  <a:schemeClr val="tx1">
                    <a:lumMod val="50000"/>
                    <a:lumOff val="50000"/>
                  </a:schemeClr>
                </a:solidFill>
              </a:rPr>
              <a:t>Feng </a:t>
            </a:r>
            <a:fld id="{F817A6DC-7C87-374F-AFE6-43B3D5E1F40F}" type="slidenum">
              <a:rPr lang="en-US" sz="1200" smtClean="0">
                <a:solidFill>
                  <a:schemeClr val="tx1">
                    <a:lumMod val="50000"/>
                    <a:lumOff val="50000"/>
                  </a:schemeClr>
                </a:solidFill>
              </a:rPr>
              <a:pPr algn="r"/>
              <a:t>‹#›</a:t>
            </a:fld>
            <a:endParaRPr lang="en-US" sz="1200" dirty="0">
              <a:solidFill>
                <a:schemeClr val="tx1">
                  <a:lumMod val="50000"/>
                  <a:lumOff val="50000"/>
                </a:schemeClr>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4" r:id="rId2"/>
    <p:sldLayoutId id="2147483725" r:id="rId3"/>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3.tiff"/><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5.tiff"/><Relationship Id="rId21" Type="http://schemas.openxmlformats.org/officeDocument/2006/relationships/image" Target="../media/image46.png"/><Relationship Id="rId7" Type="http://schemas.openxmlformats.org/officeDocument/2006/relationships/image" Target="../media/image32.tiff"/><Relationship Id="rId12" Type="http://schemas.openxmlformats.org/officeDocument/2006/relationships/image" Target="../media/image37.tiff"/><Relationship Id="rId17" Type="http://schemas.openxmlformats.org/officeDocument/2006/relationships/image" Target="../media/image42.jpg"/><Relationship Id="rId25" Type="http://schemas.openxmlformats.org/officeDocument/2006/relationships/image" Target="../media/image50.png"/><Relationship Id="rId2" Type="http://schemas.openxmlformats.org/officeDocument/2006/relationships/image" Target="../media/image29.png"/><Relationship Id="rId16" Type="http://schemas.openxmlformats.org/officeDocument/2006/relationships/image" Target="../media/image41.png"/><Relationship Id="rId20" Type="http://schemas.openxmlformats.org/officeDocument/2006/relationships/image" Target="../media/image45.jpg"/><Relationship Id="rId1" Type="http://schemas.openxmlformats.org/officeDocument/2006/relationships/slideLayout" Target="../slideLayouts/slideLayout1.xml"/><Relationship Id="rId6" Type="http://schemas.openxmlformats.org/officeDocument/2006/relationships/image" Target="../media/image31.tiff"/><Relationship Id="rId11" Type="http://schemas.openxmlformats.org/officeDocument/2006/relationships/image" Target="../media/image36.tiff"/><Relationship Id="rId24" Type="http://schemas.openxmlformats.org/officeDocument/2006/relationships/image" Target="../media/image49.png"/><Relationship Id="rId5" Type="http://schemas.openxmlformats.org/officeDocument/2006/relationships/image" Target="../media/image30.tiff"/><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tiff"/><Relationship Id="rId19" Type="http://schemas.openxmlformats.org/officeDocument/2006/relationships/image" Target="../media/image44.png"/><Relationship Id="rId4" Type="http://schemas.openxmlformats.org/officeDocument/2006/relationships/image" Target="../media/image4.tiff"/><Relationship Id="rId9" Type="http://schemas.openxmlformats.org/officeDocument/2006/relationships/image" Target="../media/image34.tiff"/><Relationship Id="rId14" Type="http://schemas.openxmlformats.org/officeDocument/2006/relationships/image" Target="../media/image39.tiff"/><Relationship Id="rId22"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1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hyperlink" Target="https://arxiv.org/abs/2207.11427" TargetMode="Externa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arxiv.org/abs/2303.14185" TargetMode="Externa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hyperlink" Target="https://arxiv.org/abs/2303.14185"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3.jpg"/><Relationship Id="rId7" Type="http://schemas.openxmlformats.org/officeDocument/2006/relationships/image" Target="../media/image77.jpg"/><Relationship Id="rId12" Type="http://schemas.openxmlformats.org/officeDocument/2006/relationships/image" Target="../media/image8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6.jpg"/><Relationship Id="rId11" Type="http://schemas.openxmlformats.org/officeDocument/2006/relationships/image" Target="../media/image81.jpeg"/><Relationship Id="rId5" Type="http://schemas.openxmlformats.org/officeDocument/2006/relationships/image" Target="../media/image75.jpg"/><Relationship Id="rId15" Type="http://schemas.openxmlformats.org/officeDocument/2006/relationships/image" Target="../media/image85.png"/><Relationship Id="rId10" Type="http://schemas.openxmlformats.org/officeDocument/2006/relationships/image" Target="../media/image80.jpg"/><Relationship Id="rId4" Type="http://schemas.openxmlformats.org/officeDocument/2006/relationships/image" Target="../media/image74.jpg"/><Relationship Id="rId9" Type="http://schemas.openxmlformats.org/officeDocument/2006/relationships/image" Target="../media/image79.jpg"/><Relationship Id="rId14" Type="http://schemas.openxmlformats.org/officeDocument/2006/relationships/image" Target="../media/image84.jpeg"/></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93.pn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 Id="rId9" Type="http://schemas.openxmlformats.org/officeDocument/2006/relationships/hyperlink" Target="https://arxiv.org/abs/2403.1252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hyperlink" Target="https://arxiv.org/abs/2403.1252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abs/1908.0231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4.png"/><Relationship Id="rId1" Type="http://schemas.openxmlformats.org/officeDocument/2006/relationships/slideLayout" Target="../slideLayouts/slideLayout3.xml"/><Relationship Id="rId4" Type="http://schemas.openxmlformats.org/officeDocument/2006/relationships/hyperlink" Target="https://arxiv.org/abs/2308.05587"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hyperlink" Target="https://cds.cern.ch/record/2892328/files/CERN-FASER-CONF-2024-001.pdf" TargetMode="External"/><Relationship Id="rId5" Type="http://schemas.openxmlformats.org/officeDocument/2006/relationships/image" Target="../media/image106.png"/><Relationship Id="rId4" Type="http://schemas.openxmlformats.org/officeDocument/2006/relationships/image" Target="../media/image108.png"/></Relationships>
</file>

<file path=ppt/slides/_rels/slide2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1.png"/><Relationship Id="rId18" Type="http://schemas.openxmlformats.org/officeDocument/2006/relationships/image" Target="../media/image25.png"/><Relationship Id="rId3" Type="http://schemas.openxmlformats.org/officeDocument/2006/relationships/image" Target="../media/image8.jpg"/><Relationship Id="rId21" Type="http://schemas.openxmlformats.org/officeDocument/2006/relationships/image" Target="../media/image280.png"/><Relationship Id="rId7" Type="http://schemas.openxmlformats.org/officeDocument/2006/relationships/image" Target="../media/image14.png"/><Relationship Id="rId12" Type="http://schemas.openxmlformats.org/officeDocument/2006/relationships/image" Target="../media/image190.png"/><Relationship Id="rId17" Type="http://schemas.openxmlformats.org/officeDocument/2006/relationships/image" Target="../media/image24.png"/><Relationship Id="rId25" Type="http://schemas.openxmlformats.org/officeDocument/2006/relationships/image" Target="../media/image320.png"/><Relationship Id="rId2" Type="http://schemas.openxmlformats.org/officeDocument/2006/relationships/image" Target="../media/image7.png"/><Relationship Id="rId16" Type="http://schemas.openxmlformats.org/officeDocument/2006/relationships/image" Target="../media/image23.png"/><Relationship Id="rId20" Type="http://schemas.openxmlformats.org/officeDocument/2006/relationships/image" Target="../media/image270.png"/><Relationship Id="rId1" Type="http://schemas.openxmlformats.org/officeDocument/2006/relationships/slideLayout" Target="../slideLayouts/slideLayout1.xml"/><Relationship Id="rId6" Type="http://schemas.openxmlformats.org/officeDocument/2006/relationships/image" Target="../media/image130.png"/><Relationship Id="rId11" Type="http://schemas.openxmlformats.org/officeDocument/2006/relationships/image" Target="../media/image18.png"/><Relationship Id="rId24" Type="http://schemas.openxmlformats.org/officeDocument/2006/relationships/image" Target="../media/image311.png"/><Relationship Id="rId5" Type="http://schemas.openxmlformats.org/officeDocument/2006/relationships/image" Target="../media/image120.png"/><Relationship Id="rId15" Type="http://schemas.openxmlformats.org/officeDocument/2006/relationships/image" Target="../media/image22.png"/><Relationship Id="rId23" Type="http://schemas.openxmlformats.org/officeDocument/2006/relationships/image" Target="../media/image300.png"/><Relationship Id="rId10" Type="http://schemas.openxmlformats.org/officeDocument/2006/relationships/image" Target="../media/image170.png"/><Relationship Id="rId19" Type="http://schemas.openxmlformats.org/officeDocument/2006/relationships/image" Target="../media/image260.png"/><Relationship Id="rId4" Type="http://schemas.openxmlformats.org/officeDocument/2006/relationships/image" Target="../media/image9.jpeg"/><Relationship Id="rId9" Type="http://schemas.openxmlformats.org/officeDocument/2006/relationships/image" Target="../media/image16.png"/><Relationship Id="rId14" Type="http://schemas.openxmlformats.org/officeDocument/2006/relationships/image" Target="../media/image102.png"/><Relationship Id="rId22" Type="http://schemas.openxmlformats.org/officeDocument/2006/relationships/image" Target="../media/image290.png"/></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openxmlformats.org/officeDocument/2006/relationships/image" Target="../media/image107.png"/><Relationship Id="rId2"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hyperlink" Target="https://cds.cern.ch/record/2851822" TargetMode="External"/><Relationship Id="rId5" Type="http://schemas.openxmlformats.org/officeDocument/2006/relationships/image" Target="../media/image112.jpg"/><Relationship Id="rId4" Type="http://schemas.openxmlformats.org/officeDocument/2006/relationships/image" Target="../media/image111.png"/></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hyperlink" Target="https://indico.cern.ch/event/1275380/timetable/#all.detailed" TargetMode="External"/><Relationship Id="rId3" Type="http://schemas.openxmlformats.org/officeDocument/2006/relationships/hyperlink" Target="https://indico.cern.ch/event/955956" TargetMode="External"/><Relationship Id="rId7" Type="http://schemas.openxmlformats.org/officeDocument/2006/relationships/hyperlink" Target="https://indico.cern.ch/event/1196506" TargetMode="External"/><Relationship Id="rId2" Type="http://schemas.openxmlformats.org/officeDocument/2006/relationships/image" Target="../media/image118.emf"/><Relationship Id="rId1" Type="http://schemas.openxmlformats.org/officeDocument/2006/relationships/slideLayout" Target="../slideLayouts/slideLayout1.xml"/><Relationship Id="rId6" Type="http://schemas.openxmlformats.org/officeDocument/2006/relationships/hyperlink" Target="https://indico.cern.ch/event/1110746" TargetMode="External"/><Relationship Id="rId11" Type="http://schemas.openxmlformats.org/officeDocument/2006/relationships/hyperlink" Target="https://arxiv.org/abs/2203.05090" TargetMode="External"/><Relationship Id="rId5" Type="http://schemas.openxmlformats.org/officeDocument/2006/relationships/hyperlink" Target="https://indico.cern.ch/event/1076733" TargetMode="External"/><Relationship Id="rId10" Type="http://schemas.openxmlformats.org/officeDocument/2006/relationships/hyperlink" Target="https://arxiv.org/abs/2109.10905" TargetMode="External"/><Relationship Id="rId4" Type="http://schemas.openxmlformats.org/officeDocument/2006/relationships/hyperlink" Target="https://indico.cern.ch/event/1022352" TargetMode="External"/><Relationship Id="rId9" Type="http://schemas.openxmlformats.org/officeDocument/2006/relationships/hyperlink" Target="https://indico.cern.ch/event/1358966"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70.png"/><Relationship Id="rId2" Type="http://schemas.openxmlformats.org/officeDocument/2006/relationships/image" Target="../media/image121.png"/><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0.png"/><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9.png"/><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60.png"/><Relationship Id="rId5" Type="http://schemas.openxmlformats.org/officeDocument/2006/relationships/image" Target="../media/image550.png"/><Relationship Id="rId10" Type="http://schemas.openxmlformats.org/officeDocument/2006/relationships/image" Target="../media/image340.png"/><Relationship Id="rId4" Type="http://schemas.openxmlformats.org/officeDocument/2006/relationships/image" Target="../media/image310.png"/><Relationship Id="rId9" Type="http://schemas.openxmlformats.org/officeDocument/2006/relationships/image" Target="../media/image900.png"/></Relationships>
</file>

<file path=ppt/slides/_rels/slide4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480.png"/></Relationships>
</file>

<file path=ppt/slides/_rels/slide41.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38.png"/><Relationship Id="rId7" Type="http://schemas.openxmlformats.org/officeDocument/2006/relationships/image" Target="../media/image210.png"/><Relationship Id="rId2" Type="http://schemas.openxmlformats.org/officeDocument/2006/relationships/image" Target="../media/image164.png"/><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140.png"/><Relationship Id="rId4" Type="http://schemas.openxmlformats.org/officeDocument/2006/relationships/image" Target="../media/image139.png"/></Relationships>
</file>

<file path=ppt/slides/_rels/slide4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1.xml"/><Relationship Id="rId4" Type="http://schemas.openxmlformats.org/officeDocument/2006/relationships/image" Target="../media/image143.jpg"/></Relationships>
</file>

<file path=ppt/slides/_rels/slide43.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eg"/><Relationship Id="rId1" Type="http://schemas.openxmlformats.org/officeDocument/2006/relationships/slideLayout" Target="../slideLayouts/slideLayout1.xml"/><Relationship Id="rId4" Type="http://schemas.openxmlformats.org/officeDocument/2006/relationships/image" Target="../media/image146.jpg"/></Relationships>
</file>

<file path=ppt/slides/_rels/slide4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4160836"/>
            <a:ext cx="9144000" cy="86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2000" dirty="0"/>
              <a:t>Maryland Johns Hopkins Joint Particle Physics Seminar</a:t>
            </a:r>
          </a:p>
          <a:p>
            <a:pPr algn="ctr"/>
            <a:endParaRPr lang="en-US" sz="800" dirty="0"/>
          </a:p>
          <a:p>
            <a:pPr algn="ctr"/>
            <a:r>
              <a:rPr lang="en-US" sz="2000" dirty="0"/>
              <a:t>Jonathan Feng, UC Irvine, 8 May 2024</a:t>
            </a:r>
            <a:endParaRPr lang="en-US" sz="1200" dirty="0"/>
          </a:p>
        </p:txBody>
      </p:sp>
      <p:pic>
        <p:nvPicPr>
          <p:cNvPr id="14" name="Picture 13">
            <a:extLst>
              <a:ext uri="{FF2B5EF4-FFF2-40B4-BE49-F238E27FC236}">
                <a16:creationId xmlns:a16="http://schemas.microsoft.com/office/drawing/2014/main" id="{1B69DA5E-5C56-6B49-9A2D-BB6032CAABC1}"/>
              </a:ext>
            </a:extLst>
          </p:cNvPr>
          <p:cNvPicPr>
            <a:picLocks noChangeAspect="1"/>
          </p:cNvPicPr>
          <p:nvPr/>
        </p:nvPicPr>
        <p:blipFill>
          <a:blip r:embed="rId3"/>
          <a:stretch>
            <a:fillRect/>
          </a:stretch>
        </p:blipFill>
        <p:spPr>
          <a:xfrm>
            <a:off x="1321301" y="5563915"/>
            <a:ext cx="1711308" cy="488946"/>
          </a:xfrm>
          <a:prstGeom prst="rect">
            <a:avLst/>
          </a:prstGeom>
        </p:spPr>
      </p:pic>
      <p:pic>
        <p:nvPicPr>
          <p:cNvPr id="15" name="Picture 14">
            <a:extLst>
              <a:ext uri="{FF2B5EF4-FFF2-40B4-BE49-F238E27FC236}">
                <a16:creationId xmlns:a16="http://schemas.microsoft.com/office/drawing/2014/main" id="{2A0B97C5-96DE-E94A-A393-2C22EA2F0247}"/>
              </a:ext>
            </a:extLst>
          </p:cNvPr>
          <p:cNvPicPr>
            <a:picLocks noChangeAspect="1"/>
          </p:cNvPicPr>
          <p:nvPr/>
        </p:nvPicPr>
        <p:blipFill>
          <a:blip r:embed="rId4"/>
          <a:stretch>
            <a:fillRect/>
          </a:stretch>
        </p:blipFill>
        <p:spPr>
          <a:xfrm>
            <a:off x="3363309" y="5548711"/>
            <a:ext cx="2734564" cy="519355"/>
          </a:xfrm>
          <a:prstGeom prst="rect">
            <a:avLst/>
          </a:prstGeom>
        </p:spPr>
      </p:pic>
      <p:pic>
        <p:nvPicPr>
          <p:cNvPr id="17" name="Picture 16">
            <a:extLst>
              <a:ext uri="{FF2B5EF4-FFF2-40B4-BE49-F238E27FC236}">
                <a16:creationId xmlns:a16="http://schemas.microsoft.com/office/drawing/2014/main" id="{3DEF246E-C0F0-284D-9F72-F701A6ED6D6B}"/>
              </a:ext>
            </a:extLst>
          </p:cNvPr>
          <p:cNvPicPr>
            <a:picLocks noChangeAspect="1"/>
          </p:cNvPicPr>
          <p:nvPr/>
        </p:nvPicPr>
        <p:blipFill>
          <a:blip r:embed="rId5"/>
          <a:stretch>
            <a:fillRect/>
          </a:stretch>
        </p:blipFill>
        <p:spPr>
          <a:xfrm>
            <a:off x="295577" y="5460877"/>
            <a:ext cx="695023" cy="695023"/>
          </a:xfrm>
          <a:prstGeom prst="rect">
            <a:avLst/>
          </a:prstGeom>
        </p:spPr>
      </p:pic>
      <p:pic>
        <p:nvPicPr>
          <p:cNvPr id="18" name="Picture 17">
            <a:extLst>
              <a:ext uri="{FF2B5EF4-FFF2-40B4-BE49-F238E27FC236}">
                <a16:creationId xmlns:a16="http://schemas.microsoft.com/office/drawing/2014/main" id="{416522FC-1E4F-E042-8855-BD3B6CBA0350}"/>
              </a:ext>
            </a:extLst>
          </p:cNvPr>
          <p:cNvPicPr>
            <a:picLocks noChangeAspect="1"/>
          </p:cNvPicPr>
          <p:nvPr/>
        </p:nvPicPr>
        <p:blipFill>
          <a:blip r:embed="rId6"/>
          <a:stretch>
            <a:fillRect/>
          </a:stretch>
        </p:blipFill>
        <p:spPr>
          <a:xfrm>
            <a:off x="8153400" y="5535880"/>
            <a:ext cx="545017" cy="545017"/>
          </a:xfrm>
          <a:prstGeom prst="rect">
            <a:avLst/>
          </a:prstGeom>
        </p:spPr>
      </p:pic>
      <p:pic>
        <p:nvPicPr>
          <p:cNvPr id="19" name="Picture 18">
            <a:extLst>
              <a:ext uri="{FF2B5EF4-FFF2-40B4-BE49-F238E27FC236}">
                <a16:creationId xmlns:a16="http://schemas.microsoft.com/office/drawing/2014/main" id="{7181E317-B8D8-BA43-9A3A-5399C6C49F45}"/>
              </a:ext>
            </a:extLst>
          </p:cNvPr>
          <p:cNvPicPr>
            <a:picLocks noChangeAspect="1"/>
          </p:cNvPicPr>
          <p:nvPr/>
        </p:nvPicPr>
        <p:blipFill rotWithShape="1">
          <a:blip r:embed="rId7"/>
          <a:srcRect r="7550"/>
          <a:stretch/>
        </p:blipFill>
        <p:spPr>
          <a:xfrm>
            <a:off x="6428573" y="5455458"/>
            <a:ext cx="1394126" cy="705861"/>
          </a:xfrm>
          <a:prstGeom prst="rect">
            <a:avLst/>
          </a:prstGeom>
        </p:spPr>
      </p:pic>
      <p:sp>
        <p:nvSpPr>
          <p:cNvPr id="3" name="Rectangle 3">
            <a:extLst>
              <a:ext uri="{FF2B5EF4-FFF2-40B4-BE49-F238E27FC236}">
                <a16:creationId xmlns:a16="http://schemas.microsoft.com/office/drawing/2014/main" id="{6DD03BBC-D6F4-C99B-568F-8A7F8CCF6C2B}"/>
              </a:ext>
            </a:extLst>
          </p:cNvPr>
          <p:cNvSpPr>
            <a:spLocks noChangeArrowheads="1"/>
          </p:cNvSpPr>
          <p:nvPr/>
        </p:nvSpPr>
        <p:spPr bwMode="auto">
          <a:xfrm>
            <a:off x="-38100" y="2192892"/>
            <a:ext cx="9144000" cy="629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400" b="1" dirty="0"/>
              <a:t>THE DAWN OF </a:t>
            </a:r>
          </a:p>
          <a:p>
            <a:pPr algn="ctr"/>
            <a:r>
              <a:rPr lang="en-US" sz="4400" b="1" dirty="0"/>
              <a:t>MULTI-MESSENGER </a:t>
            </a:r>
          </a:p>
          <a:p>
            <a:pPr algn="ctr"/>
            <a:r>
              <a:rPr lang="en-US" sz="4400" b="1" dirty="0"/>
              <a:t>COLLIDER PHYSICS</a:t>
            </a:r>
          </a:p>
        </p:txBody>
      </p:sp>
    </p:spTree>
    <p:extLst>
      <p:ext uri="{BB962C8B-B14F-4D97-AF65-F5344CB8AC3E}">
        <p14:creationId xmlns:p14="http://schemas.microsoft.com/office/powerpoint/2010/main" val="748183728"/>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AND </a:t>
            </a:r>
            <a:r>
              <a:rPr lang="en-US" dirty="0" err="1"/>
              <a:t>FASER</a:t>
            </a:r>
            <a:r>
              <a:rPr lang="en-US" dirty="0" err="1">
                <a:latin typeface="Symbol" pitchFamily="2" charset="2"/>
              </a:rPr>
              <a:t>n</a:t>
            </a:r>
            <a:r>
              <a:rPr lang="en-US" dirty="0"/>
              <a:t> TIMELINE</a:t>
            </a:r>
          </a:p>
        </p:txBody>
      </p:sp>
      <p:sp>
        <p:nvSpPr>
          <p:cNvPr id="8" name="TextBox 7">
            <a:extLst>
              <a:ext uri="{FF2B5EF4-FFF2-40B4-BE49-F238E27FC236}">
                <a16:creationId xmlns:a16="http://schemas.microsoft.com/office/drawing/2014/main" id="{D22103B8-2083-82A7-7C88-B3F67E8F4B31}"/>
              </a:ext>
            </a:extLst>
          </p:cNvPr>
          <p:cNvSpPr txBox="1"/>
          <p:nvPr/>
        </p:nvSpPr>
        <p:spPr>
          <a:xfrm rot="18563558">
            <a:off x="-635152" y="4175446"/>
            <a:ext cx="3443122" cy="276999"/>
          </a:xfrm>
          <a:prstGeom prst="rect">
            <a:avLst/>
          </a:prstGeom>
          <a:noFill/>
        </p:spPr>
        <p:txBody>
          <a:bodyPr wrap="none" rtlCol="0">
            <a:spAutoFit/>
          </a:bodyPr>
          <a:lstStyle/>
          <a:p>
            <a:pPr algn="r"/>
            <a:r>
              <a:rPr lang="en-US" sz="1200" dirty="0">
                <a:solidFill>
                  <a:srgbClr val="FF0000"/>
                </a:solidFill>
              </a:rPr>
              <a:t>Concept paper</a:t>
            </a:r>
            <a:r>
              <a:rPr lang="en-US" sz="1200" dirty="0">
                <a:solidFill>
                  <a:srgbClr val="00B050"/>
                </a:solidFill>
              </a:rPr>
              <a:t> Feng, </a:t>
            </a:r>
            <a:r>
              <a:rPr lang="en-US" sz="1200" dirty="0" err="1">
                <a:solidFill>
                  <a:srgbClr val="00B050"/>
                </a:solidFill>
              </a:rPr>
              <a:t>Galon</a:t>
            </a:r>
            <a:r>
              <a:rPr lang="en-US" sz="1200" dirty="0">
                <a:solidFill>
                  <a:srgbClr val="00B050"/>
                </a:solidFill>
              </a:rPr>
              <a:t>, Kling, </a:t>
            </a:r>
            <a:r>
              <a:rPr lang="en-US" sz="1200" dirty="0" err="1">
                <a:solidFill>
                  <a:srgbClr val="00B050"/>
                </a:solidFill>
              </a:rPr>
              <a:t>Trojanowski</a:t>
            </a:r>
            <a:endParaRPr lang="en-US" sz="1200" dirty="0">
              <a:solidFill>
                <a:srgbClr val="00B050"/>
              </a:solidFill>
            </a:endParaRPr>
          </a:p>
        </p:txBody>
      </p:sp>
      <p:sp>
        <p:nvSpPr>
          <p:cNvPr id="9" name="TextBox 8">
            <a:extLst>
              <a:ext uri="{FF2B5EF4-FFF2-40B4-BE49-F238E27FC236}">
                <a16:creationId xmlns:a16="http://schemas.microsoft.com/office/drawing/2014/main" id="{348CF97A-8D38-7D7D-06CE-FB2218C2B213}"/>
              </a:ext>
            </a:extLst>
          </p:cNvPr>
          <p:cNvSpPr txBox="1"/>
          <p:nvPr/>
        </p:nvSpPr>
        <p:spPr>
          <a:xfrm rot="18563558">
            <a:off x="879784" y="3699423"/>
            <a:ext cx="2250937" cy="276999"/>
          </a:xfrm>
          <a:prstGeom prst="rect">
            <a:avLst/>
          </a:prstGeom>
          <a:noFill/>
        </p:spPr>
        <p:txBody>
          <a:bodyPr wrap="none" rtlCol="0">
            <a:spAutoFit/>
          </a:bodyPr>
          <a:lstStyle/>
          <a:p>
            <a:pPr algn="r"/>
            <a:r>
              <a:rPr lang="en-US" sz="1200" dirty="0">
                <a:solidFill>
                  <a:srgbClr val="00B050"/>
                </a:solidFill>
              </a:rPr>
              <a:t>LOI submitted to CERN LHCC</a:t>
            </a:r>
          </a:p>
        </p:txBody>
      </p:sp>
      <p:sp>
        <p:nvSpPr>
          <p:cNvPr id="10" name="TextBox 9">
            <a:extLst>
              <a:ext uri="{FF2B5EF4-FFF2-40B4-BE49-F238E27FC236}">
                <a16:creationId xmlns:a16="http://schemas.microsoft.com/office/drawing/2014/main" id="{61150AF9-C40C-E1E0-0F80-9526D246853D}"/>
              </a:ext>
            </a:extLst>
          </p:cNvPr>
          <p:cNvSpPr txBox="1"/>
          <p:nvPr/>
        </p:nvSpPr>
        <p:spPr>
          <a:xfrm rot="18563558">
            <a:off x="-506570" y="4449284"/>
            <a:ext cx="4191532" cy="276999"/>
          </a:xfrm>
          <a:prstGeom prst="rect">
            <a:avLst/>
          </a:prstGeom>
          <a:noFill/>
        </p:spPr>
        <p:txBody>
          <a:bodyPr wrap="none" rtlCol="0">
            <a:spAutoFit/>
          </a:bodyPr>
          <a:lstStyle/>
          <a:p>
            <a:pPr algn="r"/>
            <a:r>
              <a:rPr lang="en-US" sz="1200" dirty="0">
                <a:solidFill>
                  <a:srgbClr val="00B050"/>
                </a:solidFill>
              </a:rPr>
              <a:t>Spare detector parts from </a:t>
            </a:r>
            <a:r>
              <a:rPr lang="en-US" sz="1200" dirty="0">
                <a:solidFill>
                  <a:srgbClr val="FF0000"/>
                </a:solidFill>
              </a:rPr>
              <a:t>ATLAS</a:t>
            </a:r>
            <a:r>
              <a:rPr lang="en-US" sz="1200" dirty="0">
                <a:solidFill>
                  <a:srgbClr val="00B050"/>
                </a:solidFill>
              </a:rPr>
              <a:t> and </a:t>
            </a:r>
            <a:r>
              <a:rPr lang="en-US" sz="1200" dirty="0" err="1">
                <a:solidFill>
                  <a:srgbClr val="FF0000"/>
                </a:solidFill>
              </a:rPr>
              <a:t>LHCb</a:t>
            </a:r>
            <a:r>
              <a:rPr lang="en-US" sz="1200" dirty="0">
                <a:solidFill>
                  <a:srgbClr val="00B050"/>
                </a:solidFill>
              </a:rPr>
              <a:t> Collaborations</a:t>
            </a:r>
          </a:p>
        </p:txBody>
      </p:sp>
      <p:sp>
        <p:nvSpPr>
          <p:cNvPr id="11" name="TextBox 10">
            <a:extLst>
              <a:ext uri="{FF2B5EF4-FFF2-40B4-BE49-F238E27FC236}">
                <a16:creationId xmlns:a16="http://schemas.microsoft.com/office/drawing/2014/main" id="{801F7FAE-7129-4D73-48B8-D27A7D98B8AB}"/>
              </a:ext>
            </a:extLst>
          </p:cNvPr>
          <p:cNvSpPr txBox="1"/>
          <p:nvPr/>
        </p:nvSpPr>
        <p:spPr>
          <a:xfrm rot="18563558">
            <a:off x="439863" y="4100406"/>
            <a:ext cx="3288657" cy="276999"/>
          </a:xfrm>
          <a:prstGeom prst="rect">
            <a:avLst/>
          </a:prstGeom>
          <a:noFill/>
        </p:spPr>
        <p:txBody>
          <a:bodyPr wrap="none" rtlCol="0">
            <a:spAutoFit/>
          </a:bodyPr>
          <a:lstStyle/>
          <a:p>
            <a:pPr algn="r"/>
            <a:r>
              <a:rPr lang="en-US" sz="1200" dirty="0">
                <a:solidFill>
                  <a:srgbClr val="00B050"/>
                </a:solidFill>
              </a:rPr>
              <a:t>Technical Proposal submitted to CERN LHCC</a:t>
            </a:r>
          </a:p>
        </p:txBody>
      </p:sp>
      <p:sp>
        <p:nvSpPr>
          <p:cNvPr id="12" name="TextBox 11">
            <a:extLst>
              <a:ext uri="{FF2B5EF4-FFF2-40B4-BE49-F238E27FC236}">
                <a16:creationId xmlns:a16="http://schemas.microsoft.com/office/drawing/2014/main" id="{2AFA854B-72EA-5EF4-B2C4-672A905949A2}"/>
              </a:ext>
            </a:extLst>
          </p:cNvPr>
          <p:cNvSpPr txBox="1"/>
          <p:nvPr/>
        </p:nvSpPr>
        <p:spPr>
          <a:xfrm rot="18563558">
            <a:off x="101527" y="4353523"/>
            <a:ext cx="3943708" cy="276999"/>
          </a:xfrm>
          <a:prstGeom prst="rect">
            <a:avLst/>
          </a:prstGeom>
          <a:noFill/>
        </p:spPr>
        <p:txBody>
          <a:bodyPr wrap="none" rtlCol="0">
            <a:spAutoFit/>
          </a:bodyPr>
          <a:lstStyle/>
          <a:p>
            <a:pPr algn="r"/>
            <a:r>
              <a:rPr lang="en-US" sz="1200" dirty="0">
                <a:solidFill>
                  <a:srgbClr val="00B050"/>
                </a:solidFill>
              </a:rPr>
              <a:t>Funding from </a:t>
            </a:r>
            <a:r>
              <a:rPr lang="en-US" sz="1200" dirty="0" err="1">
                <a:solidFill>
                  <a:srgbClr val="FF0000"/>
                </a:solidFill>
              </a:rPr>
              <a:t>Heising</a:t>
            </a:r>
            <a:r>
              <a:rPr lang="en-US" sz="1200" dirty="0">
                <a:solidFill>
                  <a:srgbClr val="FF0000"/>
                </a:solidFill>
              </a:rPr>
              <a:t>-Simons </a:t>
            </a:r>
            <a:r>
              <a:rPr lang="en-US" sz="1200" dirty="0">
                <a:solidFill>
                  <a:srgbClr val="00B050"/>
                </a:solidFill>
              </a:rPr>
              <a:t>and</a:t>
            </a:r>
            <a:r>
              <a:rPr lang="en-US" sz="1200" dirty="0">
                <a:solidFill>
                  <a:srgbClr val="FF0000"/>
                </a:solidFill>
              </a:rPr>
              <a:t> Simons Foundations</a:t>
            </a:r>
          </a:p>
        </p:txBody>
      </p:sp>
      <p:sp>
        <p:nvSpPr>
          <p:cNvPr id="13" name="TextBox 12">
            <a:extLst>
              <a:ext uri="{FF2B5EF4-FFF2-40B4-BE49-F238E27FC236}">
                <a16:creationId xmlns:a16="http://schemas.microsoft.com/office/drawing/2014/main" id="{2DAE9675-89CC-1799-E660-C46A5A904535}"/>
              </a:ext>
            </a:extLst>
          </p:cNvPr>
          <p:cNvSpPr txBox="1"/>
          <p:nvPr/>
        </p:nvSpPr>
        <p:spPr>
          <a:xfrm rot="18563558">
            <a:off x="757511" y="4151421"/>
            <a:ext cx="3420680" cy="276999"/>
          </a:xfrm>
          <a:prstGeom prst="rect">
            <a:avLst/>
          </a:prstGeom>
          <a:noFill/>
        </p:spPr>
        <p:txBody>
          <a:bodyPr wrap="none" rtlCol="0">
            <a:spAutoFit/>
          </a:bodyPr>
          <a:lstStyle/>
          <a:p>
            <a:pPr algn="r"/>
            <a:r>
              <a:rPr lang="en-US" sz="1200" dirty="0">
                <a:solidFill>
                  <a:srgbClr val="00B050"/>
                </a:solidFill>
              </a:rPr>
              <a:t>FASER approved as 8</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4" name="TextBox 13">
            <a:extLst>
              <a:ext uri="{FF2B5EF4-FFF2-40B4-BE49-F238E27FC236}">
                <a16:creationId xmlns:a16="http://schemas.microsoft.com/office/drawing/2014/main" id="{90E3FA3D-8C77-9F1A-E96E-82E4B9A1BD52}"/>
              </a:ext>
            </a:extLst>
          </p:cNvPr>
          <p:cNvSpPr txBox="1"/>
          <p:nvPr/>
        </p:nvSpPr>
        <p:spPr>
          <a:xfrm rot="18563558">
            <a:off x="1217938" y="4182391"/>
            <a:ext cx="3500830" cy="276999"/>
          </a:xfrm>
          <a:prstGeom prst="rect">
            <a:avLst/>
          </a:prstGeom>
          <a:noFill/>
        </p:spPr>
        <p:txBody>
          <a:bodyPr wrap="none" rtlCol="0">
            <a:spAutoFit/>
          </a:bodyPr>
          <a:lstStyle/>
          <a:p>
            <a:pPr algn="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approved as 9</a:t>
            </a:r>
            <a:r>
              <a:rPr lang="en-US" sz="1200" baseline="30000" dirty="0">
                <a:solidFill>
                  <a:srgbClr val="00B050"/>
                </a:solidFill>
              </a:rPr>
              <a:t>th</a:t>
            </a:r>
            <a:r>
              <a:rPr lang="en-US" sz="1200" dirty="0">
                <a:solidFill>
                  <a:srgbClr val="00B050"/>
                </a:solidFill>
              </a:rPr>
              <a:t> LHC detector by </a:t>
            </a:r>
            <a:r>
              <a:rPr lang="en-US" sz="1200" dirty="0">
                <a:solidFill>
                  <a:srgbClr val="FF0000"/>
                </a:solidFill>
              </a:rPr>
              <a:t>CERN</a:t>
            </a:r>
          </a:p>
        </p:txBody>
      </p:sp>
      <p:sp>
        <p:nvSpPr>
          <p:cNvPr id="15" name="TextBox 14">
            <a:extLst>
              <a:ext uri="{FF2B5EF4-FFF2-40B4-BE49-F238E27FC236}">
                <a16:creationId xmlns:a16="http://schemas.microsoft.com/office/drawing/2014/main" id="{BEBE0F74-099D-CEB3-E264-DA5B4269C4C9}"/>
              </a:ext>
            </a:extLst>
          </p:cNvPr>
          <p:cNvSpPr txBox="1"/>
          <p:nvPr/>
        </p:nvSpPr>
        <p:spPr>
          <a:xfrm rot="18563558">
            <a:off x="2871838" y="3890029"/>
            <a:ext cx="2744213" cy="276999"/>
          </a:xfrm>
          <a:prstGeom prst="rect">
            <a:avLst/>
          </a:prstGeom>
          <a:noFill/>
        </p:spPr>
        <p:txBody>
          <a:bodyPr wrap="none" rtlCol="0">
            <a:spAutoFit/>
          </a:bodyPr>
          <a:lstStyle/>
          <a:p>
            <a:pPr algn="r"/>
            <a:r>
              <a:rPr lang="en-US" sz="1200" dirty="0">
                <a:solidFill>
                  <a:srgbClr val="FF0000"/>
                </a:solidFill>
              </a:rPr>
              <a:t>FASER fully constructed </a:t>
            </a:r>
            <a:r>
              <a:rPr lang="en-US" sz="1200" dirty="0">
                <a:solidFill>
                  <a:srgbClr val="00B050"/>
                </a:solidFill>
              </a:rPr>
              <a:t>and installed</a:t>
            </a:r>
          </a:p>
        </p:txBody>
      </p:sp>
      <p:sp>
        <p:nvSpPr>
          <p:cNvPr id="16" name="TextBox 15">
            <a:extLst>
              <a:ext uri="{FF2B5EF4-FFF2-40B4-BE49-F238E27FC236}">
                <a16:creationId xmlns:a16="http://schemas.microsoft.com/office/drawing/2014/main" id="{5B7DE7CF-E76D-BA3A-ACC8-D1DD686DA404}"/>
              </a:ext>
            </a:extLst>
          </p:cNvPr>
          <p:cNvSpPr txBox="1"/>
          <p:nvPr/>
        </p:nvSpPr>
        <p:spPr>
          <a:xfrm rot="18563558">
            <a:off x="2941143" y="4249115"/>
            <a:ext cx="3673506" cy="276999"/>
          </a:xfrm>
          <a:prstGeom prst="rect">
            <a:avLst/>
          </a:prstGeom>
          <a:noFill/>
        </p:spPr>
        <p:txBody>
          <a:bodyPr wrap="none" rtlCol="0">
            <a:spAutoFit/>
          </a:bodyPr>
          <a:lstStyle/>
          <a:p>
            <a:pPr algn="r"/>
            <a:r>
              <a:rPr lang="en-US" sz="1200" dirty="0">
                <a:solidFill>
                  <a:srgbClr val="00B050"/>
                </a:solidFill>
              </a:rPr>
              <a:t>FASER and </a:t>
            </a:r>
            <a:r>
              <a:rPr lang="en-US" sz="1200" dirty="0" err="1">
                <a:solidFill>
                  <a:srgbClr val="00B050"/>
                </a:solidFill>
              </a:rPr>
              <a:t>FASER</a:t>
            </a:r>
            <a:r>
              <a:rPr lang="en-US" sz="1200" dirty="0" err="1">
                <a:solidFill>
                  <a:srgbClr val="00B050"/>
                </a:solidFill>
                <a:latin typeface="Symbol" pitchFamily="2" charset="2"/>
              </a:rPr>
              <a:t>n</a:t>
            </a:r>
            <a:r>
              <a:rPr lang="en-US" sz="1200" dirty="0">
                <a:solidFill>
                  <a:srgbClr val="00B050"/>
                </a:solidFill>
              </a:rPr>
              <a:t> begin collecting data in Run 3</a:t>
            </a:r>
          </a:p>
        </p:txBody>
      </p:sp>
      <p:sp>
        <p:nvSpPr>
          <p:cNvPr id="29" name="TextBox 28">
            <a:extLst>
              <a:ext uri="{FF2B5EF4-FFF2-40B4-BE49-F238E27FC236}">
                <a16:creationId xmlns:a16="http://schemas.microsoft.com/office/drawing/2014/main" id="{BA7E0595-7E3A-1CC3-9F1E-118FC37820C6}"/>
              </a:ext>
            </a:extLst>
          </p:cNvPr>
          <p:cNvSpPr txBox="1"/>
          <p:nvPr/>
        </p:nvSpPr>
        <p:spPr>
          <a:xfrm rot="18563558">
            <a:off x="3324868" y="3920999"/>
            <a:ext cx="2824363" cy="276999"/>
          </a:xfrm>
          <a:prstGeom prst="rect">
            <a:avLst/>
          </a:prstGeom>
          <a:noFill/>
        </p:spPr>
        <p:txBody>
          <a:bodyPr wrap="none" rtlCol="0">
            <a:spAutoFit/>
          </a:bodyPr>
          <a:lstStyle/>
          <a:p>
            <a:pPr algn="r"/>
            <a:r>
              <a:rPr lang="en-US" sz="1200" dirty="0" err="1">
                <a:solidFill>
                  <a:srgbClr val="FF0000"/>
                </a:solidFill>
              </a:rPr>
              <a:t>FASER</a:t>
            </a:r>
            <a:r>
              <a:rPr lang="en-US" sz="1200" dirty="0" err="1">
                <a:solidFill>
                  <a:srgbClr val="FF0000"/>
                </a:solidFill>
                <a:latin typeface="Symbol" pitchFamily="2" charset="2"/>
              </a:rPr>
              <a:t>n</a:t>
            </a:r>
            <a:r>
              <a:rPr lang="en-US" sz="1200" dirty="0">
                <a:solidFill>
                  <a:srgbClr val="FF0000"/>
                </a:solidFill>
              </a:rPr>
              <a:t> fully constructed </a:t>
            </a:r>
            <a:r>
              <a:rPr lang="en-US" sz="1200" dirty="0">
                <a:solidFill>
                  <a:srgbClr val="00B050"/>
                </a:solidFill>
              </a:rPr>
              <a:t>and installed</a:t>
            </a:r>
          </a:p>
        </p:txBody>
      </p:sp>
      <p:cxnSp>
        <p:nvCxnSpPr>
          <p:cNvPr id="18" name="Straight Arrow Connector 17">
            <a:extLst>
              <a:ext uri="{FF2B5EF4-FFF2-40B4-BE49-F238E27FC236}">
                <a16:creationId xmlns:a16="http://schemas.microsoft.com/office/drawing/2014/main" id="{2F97227B-8E00-8035-AE3B-A3EC29EE6118}"/>
              </a:ext>
            </a:extLst>
          </p:cNvPr>
          <p:cNvCxnSpPr>
            <a:cxnSpLocks/>
          </p:cNvCxnSpPr>
          <p:nvPr/>
        </p:nvCxnSpPr>
        <p:spPr>
          <a:xfrm>
            <a:off x="212371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1F32F07B-F0BF-5567-8538-B2F78C252A12}"/>
              </a:ext>
            </a:extLst>
          </p:cNvPr>
          <p:cNvCxnSpPr>
            <a:cxnSpLocks/>
          </p:cNvCxnSpPr>
          <p:nvPr/>
        </p:nvCxnSpPr>
        <p:spPr>
          <a:xfrm>
            <a:off x="2779776"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F5720EAE-917B-6C84-0C51-24F8E9C81E60}"/>
              </a:ext>
            </a:extLst>
          </p:cNvPr>
          <p:cNvCxnSpPr>
            <a:cxnSpLocks/>
          </p:cNvCxnSpPr>
          <p:nvPr/>
        </p:nvCxnSpPr>
        <p:spPr>
          <a:xfrm>
            <a:off x="2913888"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24C547DE-6CBB-7B56-A534-5CEDC2050B5F}"/>
              </a:ext>
            </a:extLst>
          </p:cNvPr>
          <p:cNvCxnSpPr>
            <a:cxnSpLocks/>
          </p:cNvCxnSpPr>
          <p:nvPr/>
        </p:nvCxnSpPr>
        <p:spPr>
          <a:xfrm>
            <a:off x="300824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1EA73E62-C1DB-3142-4CA5-3D02B88B2123}"/>
              </a:ext>
            </a:extLst>
          </p:cNvPr>
          <p:cNvCxnSpPr>
            <a:cxnSpLocks/>
          </p:cNvCxnSpPr>
          <p:nvPr/>
        </p:nvCxnSpPr>
        <p:spPr>
          <a:xfrm>
            <a:off x="3262774"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BDBEF01A-CB8C-89A7-FFCF-43E9DA1441E9}"/>
              </a:ext>
            </a:extLst>
          </p:cNvPr>
          <p:cNvCxnSpPr>
            <a:cxnSpLocks/>
          </p:cNvCxnSpPr>
          <p:nvPr/>
        </p:nvCxnSpPr>
        <p:spPr>
          <a:xfrm>
            <a:off x="3410712"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B72A1AE7-8EA5-0B6C-A35F-566183BE1B8A}"/>
              </a:ext>
            </a:extLst>
          </p:cNvPr>
          <p:cNvCxnSpPr>
            <a:cxnSpLocks/>
          </p:cNvCxnSpPr>
          <p:nvPr/>
        </p:nvCxnSpPr>
        <p:spPr>
          <a:xfrm>
            <a:off x="3962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89BF49F2-FB77-637B-1E30-A94822DCB290}"/>
              </a:ext>
            </a:extLst>
          </p:cNvPr>
          <p:cNvCxnSpPr>
            <a:cxnSpLocks/>
          </p:cNvCxnSpPr>
          <p:nvPr/>
        </p:nvCxnSpPr>
        <p:spPr>
          <a:xfrm>
            <a:off x="50292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CF29AD41-2F81-B36C-5DC1-2F0AFA321136}"/>
              </a:ext>
            </a:extLst>
          </p:cNvPr>
          <p:cNvCxnSpPr>
            <a:cxnSpLocks/>
          </p:cNvCxnSpPr>
          <p:nvPr/>
        </p:nvCxnSpPr>
        <p:spPr>
          <a:xfrm>
            <a:off x="5836675"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2D2FD0D9-ACB9-62CD-18BC-EA40A2E7ACA1}"/>
              </a:ext>
            </a:extLst>
          </p:cNvPr>
          <p:cNvCxnSpPr>
            <a:cxnSpLocks/>
          </p:cNvCxnSpPr>
          <p:nvPr/>
        </p:nvCxnSpPr>
        <p:spPr>
          <a:xfrm>
            <a:off x="5570113"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 name="Straight Arrow Connector 2">
            <a:extLst>
              <a:ext uri="{FF2B5EF4-FFF2-40B4-BE49-F238E27FC236}">
                <a16:creationId xmlns:a16="http://schemas.microsoft.com/office/drawing/2014/main" id="{6352CEB9-14FB-35A6-6951-E3BB68D7B30D}"/>
              </a:ext>
            </a:extLst>
          </p:cNvPr>
          <p:cNvCxnSpPr>
            <a:cxnSpLocks/>
          </p:cNvCxnSpPr>
          <p:nvPr/>
        </p:nvCxnSpPr>
        <p:spPr>
          <a:xfrm>
            <a:off x="6629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5" name="TextBox 4">
            <a:extLst>
              <a:ext uri="{FF2B5EF4-FFF2-40B4-BE49-F238E27FC236}">
                <a16:creationId xmlns:a16="http://schemas.microsoft.com/office/drawing/2014/main" id="{CB697E09-E7CA-0F3E-6B84-78326D931D6E}"/>
              </a:ext>
            </a:extLst>
          </p:cNvPr>
          <p:cNvSpPr txBox="1"/>
          <p:nvPr/>
        </p:nvSpPr>
        <p:spPr>
          <a:xfrm rot="18563558">
            <a:off x="2631562" y="4792554"/>
            <a:ext cx="5040162" cy="276999"/>
          </a:xfrm>
          <a:prstGeom prst="rect">
            <a:avLst/>
          </a:prstGeom>
          <a:noFill/>
        </p:spPr>
        <p:txBody>
          <a:bodyPr wrap="none" rtlCol="0">
            <a:spAutoFit/>
          </a:bodyPr>
          <a:lstStyle/>
          <a:p>
            <a:pPr algn="r"/>
            <a:r>
              <a:rPr lang="en-US" sz="1200" dirty="0">
                <a:solidFill>
                  <a:srgbClr val="FF0000"/>
                </a:solidFill>
              </a:rPr>
              <a:t>First physics results </a:t>
            </a:r>
            <a:r>
              <a:rPr lang="en-US" sz="1200" dirty="0">
                <a:solidFill>
                  <a:srgbClr val="00B050"/>
                </a:solidFill>
              </a:rPr>
              <a:t>Discovery of collider neutrinos, dark photon search</a:t>
            </a:r>
          </a:p>
        </p:txBody>
      </p:sp>
      <p:pic>
        <p:nvPicPr>
          <p:cNvPr id="7" name="Picture 6">
            <a:extLst>
              <a:ext uri="{FF2B5EF4-FFF2-40B4-BE49-F238E27FC236}">
                <a16:creationId xmlns:a16="http://schemas.microsoft.com/office/drawing/2014/main" id="{6568B32F-6F1C-6658-D2E7-67937423B58C}"/>
              </a:ext>
            </a:extLst>
          </p:cNvPr>
          <p:cNvPicPr>
            <a:picLocks noChangeAspect="1"/>
          </p:cNvPicPr>
          <p:nvPr/>
        </p:nvPicPr>
        <p:blipFill>
          <a:blip r:embed="rId2"/>
          <a:stretch>
            <a:fillRect/>
          </a:stretch>
        </p:blipFill>
        <p:spPr>
          <a:xfrm>
            <a:off x="174651" y="966371"/>
            <a:ext cx="8709441" cy="1515524"/>
          </a:xfrm>
          <a:prstGeom prst="rect">
            <a:avLst/>
          </a:prstGeom>
        </p:spPr>
      </p:pic>
      <p:sp>
        <p:nvSpPr>
          <p:cNvPr id="19" name="TextBox 18">
            <a:extLst>
              <a:ext uri="{FF2B5EF4-FFF2-40B4-BE49-F238E27FC236}">
                <a16:creationId xmlns:a16="http://schemas.microsoft.com/office/drawing/2014/main" id="{F8A29F59-3EBA-BFAE-3337-740365323AD1}"/>
              </a:ext>
            </a:extLst>
          </p:cNvPr>
          <p:cNvSpPr txBox="1"/>
          <p:nvPr/>
        </p:nvSpPr>
        <p:spPr>
          <a:xfrm rot="18563558">
            <a:off x="4391643" y="4356711"/>
            <a:ext cx="3912225" cy="276999"/>
          </a:xfrm>
          <a:prstGeom prst="rect">
            <a:avLst/>
          </a:prstGeom>
          <a:noFill/>
        </p:spPr>
        <p:txBody>
          <a:bodyPr wrap="none" rtlCol="0">
            <a:spAutoFit/>
          </a:bodyPr>
          <a:lstStyle/>
          <a:p>
            <a:pPr algn="r"/>
            <a:r>
              <a:rPr lang="en-US" sz="1200" dirty="0" err="1">
                <a:solidFill>
                  <a:srgbClr val="00B050"/>
                </a:solidFill>
              </a:rPr>
              <a:t>TeV</a:t>
            </a:r>
            <a:r>
              <a:rPr lang="en-US" sz="1200" dirty="0">
                <a:solidFill>
                  <a:srgbClr val="00B050"/>
                </a:solidFill>
              </a:rPr>
              <a:t> neutrino cross section measurements, ALP search</a:t>
            </a:r>
          </a:p>
        </p:txBody>
      </p:sp>
      <p:sp>
        <p:nvSpPr>
          <p:cNvPr id="30" name="TextBox 29">
            <a:extLst>
              <a:ext uri="{FF2B5EF4-FFF2-40B4-BE49-F238E27FC236}">
                <a16:creationId xmlns:a16="http://schemas.microsoft.com/office/drawing/2014/main" id="{48E443BD-D2C5-DEB7-7D60-C464A0E2DE96}"/>
              </a:ext>
            </a:extLst>
          </p:cNvPr>
          <p:cNvSpPr txBox="1"/>
          <p:nvPr/>
        </p:nvSpPr>
        <p:spPr>
          <a:xfrm rot="18563558">
            <a:off x="4862362" y="3907810"/>
            <a:ext cx="2750497" cy="276999"/>
          </a:xfrm>
          <a:prstGeom prst="rect">
            <a:avLst/>
          </a:prstGeom>
          <a:noFill/>
        </p:spPr>
        <p:txBody>
          <a:bodyPr wrap="none" rtlCol="0">
            <a:spAutoFit/>
          </a:bodyPr>
          <a:lstStyle/>
          <a:p>
            <a:pPr algn="r"/>
            <a:r>
              <a:rPr lang="en-US" sz="1200" dirty="0">
                <a:solidFill>
                  <a:srgbClr val="00B050"/>
                </a:solidFill>
              </a:rPr>
              <a:t>Observation of </a:t>
            </a:r>
            <a:r>
              <a:rPr lang="en-US" sz="1200" dirty="0" err="1">
                <a:solidFill>
                  <a:srgbClr val="00B050"/>
                </a:solidFill>
              </a:rPr>
              <a:t>TeV</a:t>
            </a:r>
            <a:r>
              <a:rPr lang="en-US" sz="1200" dirty="0">
                <a:solidFill>
                  <a:srgbClr val="00B050"/>
                </a:solidFill>
              </a:rPr>
              <a:t> electron neutrinos</a:t>
            </a:r>
          </a:p>
        </p:txBody>
      </p:sp>
      <p:cxnSp>
        <p:nvCxnSpPr>
          <p:cNvPr id="31" name="Straight Arrow Connector 30">
            <a:extLst>
              <a:ext uri="{FF2B5EF4-FFF2-40B4-BE49-F238E27FC236}">
                <a16:creationId xmlns:a16="http://schemas.microsoft.com/office/drawing/2014/main" id="{8756E134-40B9-A2DC-D36C-6B7CF59AFCEF}"/>
              </a:ext>
            </a:extLst>
          </p:cNvPr>
          <p:cNvCxnSpPr>
            <a:cxnSpLocks/>
          </p:cNvCxnSpPr>
          <p:nvPr/>
        </p:nvCxnSpPr>
        <p:spPr>
          <a:xfrm>
            <a:off x="70104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24242BBE-38A3-FAF0-781C-A47887606DF3}"/>
              </a:ext>
            </a:extLst>
          </p:cNvPr>
          <p:cNvCxnSpPr>
            <a:cxnSpLocks/>
          </p:cNvCxnSpPr>
          <p:nvPr/>
        </p:nvCxnSpPr>
        <p:spPr>
          <a:xfrm>
            <a:off x="7467600" y="2514600"/>
            <a:ext cx="0" cy="427920"/>
          </a:xfrm>
          <a:prstGeom prst="straightConnector1">
            <a:avLst/>
          </a:prstGeom>
          <a:ln>
            <a:solidFill>
              <a:srgbClr val="00B050"/>
            </a:solidFill>
            <a:headEnd type="triangle" w="med" len="med"/>
            <a:tailEnd type="none" w="med" len="med"/>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345471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207" y="3084017"/>
            <a:ext cx="1775535" cy="613847"/>
          </a:xfrm>
          <a:prstGeom prst="rect">
            <a:avLst/>
          </a:prstGeom>
        </p:spPr>
      </p:pic>
      <p:sp>
        <p:nvSpPr>
          <p:cNvPr id="6" name="Prostokąt 5"/>
          <p:cNvSpPr/>
          <p:nvPr/>
        </p:nvSpPr>
        <p:spPr>
          <a:xfrm>
            <a:off x="8034760" y="762000"/>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0" y="244475"/>
            <a:ext cx="9144000" cy="441325"/>
          </a:xfrm>
        </p:spPr>
        <p:txBody>
          <a:bodyPr/>
          <a:lstStyle/>
          <a:p>
            <a:r>
              <a:rPr lang="en-US" dirty="0"/>
              <a:t>THE FASER COLABORATION NOW</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76178" y="1219200"/>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81860" y="1360908"/>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672423" y="238046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675598" y="1418613"/>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405221" y="3200484"/>
            <a:ext cx="1888303" cy="351312"/>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77847" y="235143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82213" y="228600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2628190" y="1418613"/>
            <a:ext cx="1442364" cy="480788"/>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1"/>
          <a:stretch>
            <a:fillRect/>
          </a:stretch>
        </p:blipFill>
        <p:spPr>
          <a:xfrm>
            <a:off x="6790404" y="2361160"/>
            <a:ext cx="1757141" cy="36390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2"/>
          <a:srcRect l="12870" t="29888" r="7965" b="26822"/>
          <a:stretch/>
        </p:blipFill>
        <p:spPr>
          <a:xfrm>
            <a:off x="5405537" y="3998740"/>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3"/>
          <a:srcRect t="27269" b="31132"/>
          <a:stretch/>
        </p:blipFill>
        <p:spPr>
          <a:xfrm>
            <a:off x="298369" y="3145176"/>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4"/>
          <a:srcRect l="10581" t="26736" r="10119" b="26793"/>
          <a:stretch/>
        </p:blipFill>
        <p:spPr>
          <a:xfrm>
            <a:off x="4588697" y="3048000"/>
            <a:ext cx="1888303" cy="620119"/>
          </a:xfrm>
          <a:prstGeom prst="rect">
            <a:avLst/>
          </a:prstGeom>
        </p:spPr>
      </p:pic>
      <p:pic>
        <p:nvPicPr>
          <p:cNvPr id="22" name="Picture 21">
            <a:extLst>
              <a:ext uri="{FF2B5EF4-FFF2-40B4-BE49-F238E27FC236}">
                <a16:creationId xmlns:a16="http://schemas.microsoft.com/office/drawing/2014/main" id="{B5236A89-CDAC-5140-B1AD-7959397B1E39}"/>
              </a:ext>
            </a:extLst>
          </p:cNvPr>
          <p:cNvPicPr>
            <a:picLocks noChangeAspect="1"/>
          </p:cNvPicPr>
          <p:nvPr/>
        </p:nvPicPr>
        <p:blipFill>
          <a:blip r:embed="rId15"/>
          <a:stretch>
            <a:fillRect/>
          </a:stretch>
        </p:blipFill>
        <p:spPr>
          <a:xfrm>
            <a:off x="1756636" y="3972033"/>
            <a:ext cx="1143000" cy="668511"/>
          </a:xfrm>
          <a:prstGeom prst="rect">
            <a:avLst/>
          </a:prstGeom>
        </p:spPr>
      </p:pic>
      <p:pic>
        <p:nvPicPr>
          <p:cNvPr id="23" name="Picture 22">
            <a:extLst>
              <a:ext uri="{FF2B5EF4-FFF2-40B4-BE49-F238E27FC236}">
                <a16:creationId xmlns:a16="http://schemas.microsoft.com/office/drawing/2014/main" id="{E9EB9334-B73B-8E42-9AA7-73F85C6F544B}"/>
              </a:ext>
            </a:extLst>
          </p:cNvPr>
          <p:cNvPicPr>
            <a:picLocks noChangeAspect="1"/>
          </p:cNvPicPr>
          <p:nvPr/>
        </p:nvPicPr>
        <p:blipFill>
          <a:blip r:embed="rId16"/>
          <a:stretch>
            <a:fillRect/>
          </a:stretch>
        </p:blipFill>
        <p:spPr>
          <a:xfrm>
            <a:off x="2467963" y="5779610"/>
            <a:ext cx="1517028" cy="583108"/>
          </a:xfrm>
          <a:prstGeom prst="rect">
            <a:avLst/>
          </a:prstGeom>
        </p:spPr>
      </p:pic>
      <p:pic>
        <p:nvPicPr>
          <p:cNvPr id="30" name="Picture 29">
            <a:extLst>
              <a:ext uri="{FF2B5EF4-FFF2-40B4-BE49-F238E27FC236}">
                <a16:creationId xmlns:a16="http://schemas.microsoft.com/office/drawing/2014/main" id="{436928E1-DE72-D84C-84E8-6903CE2A85FC}"/>
              </a:ext>
            </a:extLst>
          </p:cNvPr>
          <p:cNvPicPr>
            <a:picLocks noChangeAspect="1"/>
          </p:cNvPicPr>
          <p:nvPr/>
        </p:nvPicPr>
        <p:blipFill>
          <a:blip r:embed="rId17"/>
          <a:stretch>
            <a:fillRect/>
          </a:stretch>
        </p:blipFill>
        <p:spPr>
          <a:xfrm>
            <a:off x="7377981" y="4016485"/>
            <a:ext cx="1169564" cy="579607"/>
          </a:xfrm>
          <a:prstGeom prst="rect">
            <a:avLst/>
          </a:prstGeom>
        </p:spPr>
      </p:pic>
      <p:pic>
        <p:nvPicPr>
          <p:cNvPr id="31" name="Picture 30">
            <a:extLst>
              <a:ext uri="{FF2B5EF4-FFF2-40B4-BE49-F238E27FC236}">
                <a16:creationId xmlns:a16="http://schemas.microsoft.com/office/drawing/2014/main" id="{1730FFFA-8DEE-F843-AA19-849818302E02}"/>
              </a:ext>
            </a:extLst>
          </p:cNvPr>
          <p:cNvPicPr>
            <a:picLocks noChangeAspect="1"/>
          </p:cNvPicPr>
          <p:nvPr/>
        </p:nvPicPr>
        <p:blipFill>
          <a:blip r:embed="rId18"/>
          <a:stretch>
            <a:fillRect/>
          </a:stretch>
        </p:blipFill>
        <p:spPr>
          <a:xfrm>
            <a:off x="2341671" y="4897058"/>
            <a:ext cx="1859349" cy="472149"/>
          </a:xfrm>
          <a:prstGeom prst="rect">
            <a:avLst/>
          </a:prstGeom>
        </p:spPr>
      </p:pic>
      <p:pic>
        <p:nvPicPr>
          <p:cNvPr id="32" name="Picture 31">
            <a:extLst>
              <a:ext uri="{FF2B5EF4-FFF2-40B4-BE49-F238E27FC236}">
                <a16:creationId xmlns:a16="http://schemas.microsoft.com/office/drawing/2014/main" id="{A712BDAD-1F96-814A-9045-4F0CE5570442}"/>
              </a:ext>
            </a:extLst>
          </p:cNvPr>
          <p:cNvPicPr>
            <a:picLocks noChangeAspect="1"/>
          </p:cNvPicPr>
          <p:nvPr/>
        </p:nvPicPr>
        <p:blipFill>
          <a:blip r:embed="rId19"/>
          <a:stretch>
            <a:fillRect/>
          </a:stretch>
        </p:blipFill>
        <p:spPr>
          <a:xfrm>
            <a:off x="7014104" y="4950571"/>
            <a:ext cx="1542638" cy="365122"/>
          </a:xfrm>
          <a:prstGeom prst="rect">
            <a:avLst/>
          </a:prstGeom>
        </p:spPr>
      </p:pic>
      <p:pic>
        <p:nvPicPr>
          <p:cNvPr id="33" name="Picture 32">
            <a:extLst>
              <a:ext uri="{FF2B5EF4-FFF2-40B4-BE49-F238E27FC236}">
                <a16:creationId xmlns:a16="http://schemas.microsoft.com/office/drawing/2014/main" id="{3F98651D-7589-D341-947B-E1509A3CB4CF}"/>
              </a:ext>
            </a:extLst>
          </p:cNvPr>
          <p:cNvPicPr>
            <a:picLocks noChangeAspect="1"/>
          </p:cNvPicPr>
          <p:nvPr/>
        </p:nvPicPr>
        <p:blipFill>
          <a:blip r:embed="rId20"/>
          <a:stretch>
            <a:fillRect/>
          </a:stretch>
        </p:blipFill>
        <p:spPr>
          <a:xfrm>
            <a:off x="5325722" y="4830024"/>
            <a:ext cx="1458564" cy="606216"/>
          </a:xfrm>
          <a:prstGeom prst="rect">
            <a:avLst/>
          </a:prstGeom>
        </p:spPr>
      </p:pic>
      <p:sp>
        <p:nvSpPr>
          <p:cNvPr id="24" name="Content Placeholder 2">
            <a:extLst>
              <a:ext uri="{FF2B5EF4-FFF2-40B4-BE49-F238E27FC236}">
                <a16:creationId xmlns:a16="http://schemas.microsoft.com/office/drawing/2014/main" id="{FB4A737A-D10E-2443-9C35-71DE9461BE38}"/>
              </a:ext>
            </a:extLst>
          </p:cNvPr>
          <p:cNvSpPr txBox="1">
            <a:spLocks/>
          </p:cNvSpPr>
          <p:nvPr/>
        </p:nvSpPr>
        <p:spPr>
          <a:xfrm>
            <a:off x="0" y="835206"/>
            <a:ext cx="9144000" cy="46019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lgn="ctr" fontAlgn="auto">
              <a:spcAft>
                <a:spcPts val="0"/>
              </a:spcAft>
              <a:buNone/>
              <a:defRPr/>
            </a:pPr>
            <a:r>
              <a:rPr lang="en-US" sz="1800" dirty="0"/>
              <a:t>97 collaborators, 26 institutions, 10 countries</a:t>
            </a:r>
            <a:endParaRPr lang="en-US" sz="1800" dirty="0">
              <a:latin typeface="Arial" charset="0"/>
              <a:sym typeface="Wingdings"/>
            </a:endParaRPr>
          </a:p>
        </p:txBody>
      </p:sp>
      <p:pic>
        <p:nvPicPr>
          <p:cNvPr id="9" name="Picture 8">
            <a:extLst>
              <a:ext uri="{FF2B5EF4-FFF2-40B4-BE49-F238E27FC236}">
                <a16:creationId xmlns:a16="http://schemas.microsoft.com/office/drawing/2014/main" id="{ED42ABBF-5CB5-F540-ADC6-3CE4225FE323}"/>
              </a:ext>
            </a:extLst>
          </p:cNvPr>
          <p:cNvPicPr>
            <a:picLocks noChangeAspect="1"/>
          </p:cNvPicPr>
          <p:nvPr/>
        </p:nvPicPr>
        <p:blipFill>
          <a:blip r:embed="rId21"/>
          <a:stretch>
            <a:fillRect/>
          </a:stretch>
        </p:blipFill>
        <p:spPr>
          <a:xfrm>
            <a:off x="6743559" y="5689552"/>
            <a:ext cx="1803986" cy="763225"/>
          </a:xfrm>
          <a:prstGeom prst="rect">
            <a:avLst/>
          </a:prstGeom>
        </p:spPr>
      </p:pic>
      <p:pic>
        <p:nvPicPr>
          <p:cNvPr id="16" name="Picture 15">
            <a:extLst>
              <a:ext uri="{FF2B5EF4-FFF2-40B4-BE49-F238E27FC236}">
                <a16:creationId xmlns:a16="http://schemas.microsoft.com/office/drawing/2014/main" id="{5DCE0465-919B-3F47-92EF-52982166C13C}"/>
              </a:ext>
            </a:extLst>
          </p:cNvPr>
          <p:cNvPicPr>
            <a:picLocks noChangeAspect="1"/>
          </p:cNvPicPr>
          <p:nvPr/>
        </p:nvPicPr>
        <p:blipFill>
          <a:blip r:embed="rId22"/>
          <a:stretch>
            <a:fillRect/>
          </a:stretch>
        </p:blipFill>
        <p:spPr>
          <a:xfrm>
            <a:off x="655543" y="3950888"/>
            <a:ext cx="710800" cy="710800"/>
          </a:xfrm>
          <a:prstGeom prst="rect">
            <a:avLst/>
          </a:prstGeom>
        </p:spPr>
      </p:pic>
      <p:pic>
        <p:nvPicPr>
          <p:cNvPr id="10" name="Picture 9">
            <a:extLst>
              <a:ext uri="{FF2B5EF4-FFF2-40B4-BE49-F238E27FC236}">
                <a16:creationId xmlns:a16="http://schemas.microsoft.com/office/drawing/2014/main" id="{ECE79E9A-003F-6DD4-7F80-E54C83548DBF}"/>
              </a:ext>
            </a:extLst>
          </p:cNvPr>
          <p:cNvPicPr>
            <a:picLocks noChangeAspect="1"/>
          </p:cNvPicPr>
          <p:nvPr/>
        </p:nvPicPr>
        <p:blipFill>
          <a:blip r:embed="rId23"/>
          <a:stretch>
            <a:fillRect/>
          </a:stretch>
        </p:blipFill>
        <p:spPr>
          <a:xfrm>
            <a:off x="228600" y="4856294"/>
            <a:ext cx="1883252" cy="553676"/>
          </a:xfrm>
          <a:prstGeom prst="rect">
            <a:avLst/>
          </a:prstGeom>
        </p:spPr>
      </p:pic>
      <p:pic>
        <p:nvPicPr>
          <p:cNvPr id="13" name="Picture 12">
            <a:extLst>
              <a:ext uri="{FF2B5EF4-FFF2-40B4-BE49-F238E27FC236}">
                <a16:creationId xmlns:a16="http://schemas.microsoft.com/office/drawing/2014/main" id="{12CBBE21-29C5-90DA-E998-33B39BE0F363}"/>
              </a:ext>
            </a:extLst>
          </p:cNvPr>
          <p:cNvPicPr>
            <a:picLocks noChangeAspect="1"/>
          </p:cNvPicPr>
          <p:nvPr/>
        </p:nvPicPr>
        <p:blipFill>
          <a:blip r:embed="rId24"/>
          <a:stretch>
            <a:fillRect/>
          </a:stretch>
        </p:blipFill>
        <p:spPr>
          <a:xfrm>
            <a:off x="633031" y="5775864"/>
            <a:ext cx="1318306" cy="590601"/>
          </a:xfrm>
          <a:prstGeom prst="rect">
            <a:avLst/>
          </a:prstGeom>
        </p:spPr>
      </p:pic>
      <p:sp>
        <p:nvSpPr>
          <p:cNvPr id="3" name="TextBox 2">
            <a:extLst>
              <a:ext uri="{FF2B5EF4-FFF2-40B4-BE49-F238E27FC236}">
                <a16:creationId xmlns:a16="http://schemas.microsoft.com/office/drawing/2014/main" id="{F8F7B97C-947C-E76A-0306-EB22C3D82679}"/>
              </a:ext>
            </a:extLst>
          </p:cNvPr>
          <p:cNvSpPr txBox="1"/>
          <p:nvPr/>
        </p:nvSpPr>
        <p:spPr>
          <a:xfrm>
            <a:off x="3289929" y="4029289"/>
            <a:ext cx="1725315" cy="553998"/>
          </a:xfrm>
          <a:prstGeom prst="rect">
            <a:avLst/>
          </a:prstGeom>
          <a:noFill/>
        </p:spPr>
        <p:txBody>
          <a:bodyPr wrap="square" rtlCol="0">
            <a:spAutoFit/>
          </a:bodyPr>
          <a:lstStyle/>
          <a:p>
            <a:pPr algn="ctr"/>
            <a:r>
              <a:rPr lang="en-US" sz="1000" dirty="0">
                <a:effectLst/>
                <a:latin typeface="+mj-lt"/>
              </a:rPr>
              <a:t>International laboratory covered by a cooperation agreement with CERN </a:t>
            </a:r>
            <a:endParaRPr lang="en-US" sz="1000" dirty="0">
              <a:latin typeface="+mj-lt"/>
            </a:endParaRPr>
          </a:p>
        </p:txBody>
      </p:sp>
      <p:pic>
        <p:nvPicPr>
          <p:cNvPr id="12" name="Picture 11">
            <a:extLst>
              <a:ext uri="{FF2B5EF4-FFF2-40B4-BE49-F238E27FC236}">
                <a16:creationId xmlns:a16="http://schemas.microsoft.com/office/drawing/2014/main" id="{A5F5BEA6-A5B5-6739-03AC-07EEC0CA42B9}"/>
              </a:ext>
            </a:extLst>
          </p:cNvPr>
          <p:cNvPicPr>
            <a:picLocks noChangeAspect="1"/>
          </p:cNvPicPr>
          <p:nvPr/>
        </p:nvPicPr>
        <p:blipFill>
          <a:blip r:embed="rId25"/>
          <a:stretch>
            <a:fillRect/>
          </a:stretch>
        </p:blipFill>
        <p:spPr>
          <a:xfrm>
            <a:off x="4501617" y="5735686"/>
            <a:ext cx="1725315" cy="670956"/>
          </a:xfrm>
          <a:prstGeom prst="rect">
            <a:avLst/>
          </a:prstGeom>
        </p:spPr>
      </p:pic>
      <p:pic>
        <p:nvPicPr>
          <p:cNvPr id="21" name="Picture 20">
            <a:extLst>
              <a:ext uri="{FF2B5EF4-FFF2-40B4-BE49-F238E27FC236}">
                <a16:creationId xmlns:a16="http://schemas.microsoft.com/office/drawing/2014/main" id="{63C50283-72E8-7F67-3E9D-4348FFF80893}"/>
              </a:ext>
            </a:extLst>
          </p:cNvPr>
          <p:cNvPicPr>
            <a:picLocks noChangeAspect="1"/>
          </p:cNvPicPr>
          <p:nvPr/>
        </p:nvPicPr>
        <p:blipFill>
          <a:blip r:embed="rId26"/>
          <a:stretch>
            <a:fillRect/>
          </a:stretch>
        </p:blipFill>
        <p:spPr>
          <a:xfrm>
            <a:off x="4430839" y="4800600"/>
            <a:ext cx="665064" cy="665064"/>
          </a:xfrm>
          <a:prstGeom prst="rect">
            <a:avLst/>
          </a:prstGeom>
        </p:spPr>
      </p:pic>
    </p:spTree>
    <p:extLst>
      <p:ext uri="{BB962C8B-B14F-4D97-AF65-F5344CB8AC3E}">
        <p14:creationId xmlns:p14="http://schemas.microsoft.com/office/powerpoint/2010/main" val="3747654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1025037"/>
            <a:ext cx="8686800" cy="2556363"/>
          </a:xfrm>
        </p:spPr>
        <p:txBody>
          <a:bodyPr/>
          <a:lstStyle/>
          <a:p>
            <a:pPr>
              <a:buFontTx/>
              <a:buChar char="•"/>
            </a:pPr>
            <a:r>
              <a:rPr lang="en-US" sz="2000" dirty="0"/>
              <a:t>The beam collision axis or line of sight (LOS) was located to mm accuracy by the CERN survey department.  To place FASER on this axis, a trench was required to lower the floor by 46 cm.</a:t>
            </a:r>
          </a:p>
          <a:p>
            <a:pPr>
              <a:buFontTx/>
              <a:buChar char="•"/>
            </a:pPr>
            <a:endParaRPr lang="en-US" sz="1200" dirty="0"/>
          </a:p>
          <a:p>
            <a:pPr>
              <a:buFontTx/>
              <a:buChar char="•"/>
            </a:pPr>
            <a:r>
              <a:rPr lang="en-US" sz="2000" dirty="0"/>
              <a:t>The trench was completed by an Italian firm just hours before COVID shut down CERN in March 2020.</a:t>
            </a:r>
          </a:p>
          <a:p>
            <a:pPr marL="0" indent="0" eaLnBrk="1" hangingPunct="1">
              <a:buNone/>
            </a:pPr>
            <a:endParaRPr lang="en-US" sz="2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marL="0" indent="0">
              <a:buNone/>
            </a:pPr>
            <a:endParaRPr lang="en-US" dirty="0">
              <a:solidFill>
                <a:srgbClr val="000000"/>
              </a:solidFill>
            </a:endParaRP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PREPARATION OF THE FASER LOCATION</a:t>
            </a:r>
          </a:p>
        </p:txBody>
      </p:sp>
      <p:pic>
        <p:nvPicPr>
          <p:cNvPr id="3" name="Picture 2">
            <a:extLst>
              <a:ext uri="{FF2B5EF4-FFF2-40B4-BE49-F238E27FC236}">
                <a16:creationId xmlns:a16="http://schemas.microsoft.com/office/drawing/2014/main" id="{AA4F60B4-C76E-4244-B935-316A138F84D2}"/>
              </a:ext>
            </a:extLst>
          </p:cNvPr>
          <p:cNvPicPr>
            <a:picLocks noChangeAspect="1"/>
          </p:cNvPicPr>
          <p:nvPr/>
        </p:nvPicPr>
        <p:blipFill>
          <a:blip r:embed="rId2"/>
          <a:stretch>
            <a:fillRect/>
          </a:stretch>
        </p:blipFill>
        <p:spPr>
          <a:xfrm>
            <a:off x="228600" y="3200401"/>
            <a:ext cx="2946400" cy="2362200"/>
          </a:xfrm>
          <a:prstGeom prst="rect">
            <a:avLst/>
          </a:prstGeom>
          <a:ln w="19050">
            <a:solidFill>
              <a:schemeClr val="tx1"/>
            </a:solidFill>
          </a:ln>
        </p:spPr>
      </p:pic>
      <p:pic>
        <p:nvPicPr>
          <p:cNvPr id="4" name="Picture 3">
            <a:extLst>
              <a:ext uri="{FF2B5EF4-FFF2-40B4-BE49-F238E27FC236}">
                <a16:creationId xmlns:a16="http://schemas.microsoft.com/office/drawing/2014/main" id="{129881CD-0BCE-E942-A70D-A8A41236154E}"/>
              </a:ext>
            </a:extLst>
          </p:cNvPr>
          <p:cNvPicPr>
            <a:picLocks noChangeAspect="1"/>
          </p:cNvPicPr>
          <p:nvPr/>
        </p:nvPicPr>
        <p:blipFill>
          <a:blip r:embed="rId3"/>
          <a:stretch>
            <a:fillRect/>
          </a:stretch>
        </p:blipFill>
        <p:spPr>
          <a:xfrm rot="5400000">
            <a:off x="2916766" y="3611033"/>
            <a:ext cx="3285067" cy="2463800"/>
          </a:xfrm>
          <a:prstGeom prst="rect">
            <a:avLst/>
          </a:prstGeom>
          <a:ln w="19050">
            <a:solidFill>
              <a:schemeClr val="tx1"/>
            </a:solidFill>
          </a:ln>
        </p:spPr>
      </p:pic>
      <p:pic>
        <p:nvPicPr>
          <p:cNvPr id="6" name="Picture 5">
            <a:extLst>
              <a:ext uri="{FF2B5EF4-FFF2-40B4-BE49-F238E27FC236}">
                <a16:creationId xmlns:a16="http://schemas.microsoft.com/office/drawing/2014/main" id="{211902B7-EA6F-3240-9AD2-CD9034A794A5}"/>
              </a:ext>
            </a:extLst>
          </p:cNvPr>
          <p:cNvPicPr>
            <a:picLocks noChangeAspect="1"/>
          </p:cNvPicPr>
          <p:nvPr/>
        </p:nvPicPr>
        <p:blipFill>
          <a:blip r:embed="rId4"/>
          <a:stretch>
            <a:fillRect/>
          </a:stretch>
        </p:blipFill>
        <p:spPr>
          <a:xfrm>
            <a:off x="6006300" y="3962400"/>
            <a:ext cx="2837668" cy="2556363"/>
          </a:xfrm>
          <a:prstGeom prst="rect">
            <a:avLst/>
          </a:prstGeom>
          <a:ln w="19050">
            <a:solidFill>
              <a:schemeClr val="tx1"/>
            </a:solidFill>
          </a:ln>
        </p:spPr>
      </p:pic>
      <p:sp>
        <p:nvSpPr>
          <p:cNvPr id="7" name="TextBox 6">
            <a:extLst>
              <a:ext uri="{FF2B5EF4-FFF2-40B4-BE49-F238E27FC236}">
                <a16:creationId xmlns:a16="http://schemas.microsoft.com/office/drawing/2014/main" id="{65B712F3-7538-BB43-8602-5B25BBFA2CD4}"/>
              </a:ext>
            </a:extLst>
          </p:cNvPr>
          <p:cNvSpPr txBox="1"/>
          <p:nvPr/>
        </p:nvSpPr>
        <p:spPr>
          <a:xfrm>
            <a:off x="1352986" y="5193269"/>
            <a:ext cx="697627" cy="369332"/>
          </a:xfrm>
          <a:prstGeom prst="rect">
            <a:avLst/>
          </a:prstGeom>
          <a:noFill/>
        </p:spPr>
        <p:txBody>
          <a:bodyPr wrap="none" rtlCol="0">
            <a:spAutoFit/>
          </a:bodyPr>
          <a:lstStyle/>
          <a:p>
            <a:r>
              <a:rPr lang="en-US" dirty="0">
                <a:solidFill>
                  <a:schemeClr val="bg1"/>
                </a:solidFill>
              </a:rPr>
              <a:t>2019</a:t>
            </a:r>
          </a:p>
        </p:txBody>
      </p:sp>
      <p:sp>
        <p:nvSpPr>
          <p:cNvPr id="11" name="TextBox 10">
            <a:extLst>
              <a:ext uri="{FF2B5EF4-FFF2-40B4-BE49-F238E27FC236}">
                <a16:creationId xmlns:a16="http://schemas.microsoft.com/office/drawing/2014/main" id="{54D0A933-022F-6A4D-BF23-AA80674E7201}"/>
              </a:ext>
            </a:extLst>
          </p:cNvPr>
          <p:cNvSpPr txBox="1"/>
          <p:nvPr/>
        </p:nvSpPr>
        <p:spPr>
          <a:xfrm>
            <a:off x="6608243" y="6106067"/>
            <a:ext cx="1633781" cy="369332"/>
          </a:xfrm>
          <a:prstGeom prst="rect">
            <a:avLst/>
          </a:prstGeom>
          <a:noFill/>
        </p:spPr>
        <p:txBody>
          <a:bodyPr wrap="none" rtlCol="0">
            <a:spAutoFit/>
          </a:bodyPr>
          <a:lstStyle/>
          <a:p>
            <a:r>
              <a:rPr lang="en-US" dirty="0">
                <a:solidFill>
                  <a:schemeClr val="bg1"/>
                </a:solidFill>
              </a:rPr>
              <a:t>Summer 2020</a:t>
            </a:r>
          </a:p>
        </p:txBody>
      </p:sp>
      <p:sp>
        <p:nvSpPr>
          <p:cNvPr id="12" name="TextBox 11">
            <a:extLst>
              <a:ext uri="{FF2B5EF4-FFF2-40B4-BE49-F238E27FC236}">
                <a16:creationId xmlns:a16="http://schemas.microsoft.com/office/drawing/2014/main" id="{8665DE4B-CCDF-DF44-B03A-8BBD5DB386A4}"/>
              </a:ext>
            </a:extLst>
          </p:cNvPr>
          <p:cNvSpPr txBox="1"/>
          <p:nvPr/>
        </p:nvSpPr>
        <p:spPr>
          <a:xfrm>
            <a:off x="3857702" y="6040315"/>
            <a:ext cx="1428596" cy="369332"/>
          </a:xfrm>
          <a:prstGeom prst="rect">
            <a:avLst/>
          </a:prstGeom>
          <a:noFill/>
        </p:spPr>
        <p:txBody>
          <a:bodyPr wrap="none" rtlCol="0">
            <a:spAutoFit/>
          </a:bodyPr>
          <a:lstStyle/>
          <a:p>
            <a:r>
              <a:rPr lang="en-US" dirty="0">
                <a:solidFill>
                  <a:schemeClr val="bg1"/>
                </a:solidFill>
              </a:rPr>
              <a:t>Spring 2020</a:t>
            </a:r>
          </a:p>
        </p:txBody>
      </p:sp>
    </p:spTree>
    <p:extLst>
      <p:ext uri="{BB962C8B-B14F-4D97-AF65-F5344CB8AC3E}">
        <p14:creationId xmlns:p14="http://schemas.microsoft.com/office/powerpoint/2010/main" val="135751386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E91C2E-A085-294C-A481-1F7B1635CC90}"/>
              </a:ext>
            </a:extLst>
          </p:cNvPr>
          <p:cNvPicPr>
            <a:picLocks noChangeAspect="1"/>
          </p:cNvPicPr>
          <p:nvPr/>
        </p:nvPicPr>
        <p:blipFill rotWithShape="1">
          <a:blip r:embed="rId2"/>
          <a:srcRect l="11567" r="13204"/>
          <a:stretch/>
        </p:blipFill>
        <p:spPr>
          <a:xfrm>
            <a:off x="1" y="1571"/>
            <a:ext cx="9144000" cy="6856429"/>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bg1"/>
                </a:solidFill>
              </a:rPr>
              <a:t>FASER AND THE LHC</a:t>
            </a:r>
          </a:p>
        </p:txBody>
      </p:sp>
    </p:spTree>
    <p:extLst>
      <p:ext uri="{BB962C8B-B14F-4D97-AF65-F5344CB8AC3E}">
        <p14:creationId xmlns:p14="http://schemas.microsoft.com/office/powerpoint/2010/main" val="3916162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indoor, ceiling, people&#10;&#10;Description automatically generated">
            <a:extLst>
              <a:ext uri="{FF2B5EF4-FFF2-40B4-BE49-F238E27FC236}">
                <a16:creationId xmlns:a16="http://schemas.microsoft.com/office/drawing/2014/main" id="{3F80241D-418F-194C-B379-1651345EC900}"/>
              </a:ext>
            </a:extLst>
          </p:cNvPr>
          <p:cNvPicPr>
            <a:picLocks noChangeAspect="1"/>
          </p:cNvPicPr>
          <p:nvPr/>
        </p:nvPicPr>
        <p:blipFill>
          <a:blip r:embed="rId2"/>
          <a:stretch>
            <a:fillRect/>
          </a:stretch>
        </p:blipFill>
        <p:spPr>
          <a:xfrm>
            <a:off x="4664400" y="889134"/>
            <a:ext cx="3691288" cy="2768466"/>
          </a:xfrm>
          <a:prstGeom prst="rect">
            <a:avLst/>
          </a:prstGeom>
        </p:spPr>
      </p:pic>
      <p:pic>
        <p:nvPicPr>
          <p:cNvPr id="7" name="Picture 6" descr="A picture containing floor, person, indoor&#10;&#10;Description automatically generated">
            <a:extLst>
              <a:ext uri="{FF2B5EF4-FFF2-40B4-BE49-F238E27FC236}">
                <a16:creationId xmlns:a16="http://schemas.microsoft.com/office/drawing/2014/main" id="{6C9BE78D-E90B-174D-8268-7FE1DB1102B1}"/>
              </a:ext>
            </a:extLst>
          </p:cNvPr>
          <p:cNvPicPr>
            <a:picLocks noChangeAspect="1"/>
          </p:cNvPicPr>
          <p:nvPr/>
        </p:nvPicPr>
        <p:blipFill>
          <a:blip r:embed="rId3"/>
          <a:stretch>
            <a:fillRect/>
          </a:stretch>
        </p:blipFill>
        <p:spPr>
          <a:xfrm>
            <a:off x="700097" y="886240"/>
            <a:ext cx="3695147" cy="2771360"/>
          </a:xfrm>
          <a:prstGeom prst="rect">
            <a:avLst/>
          </a:prstGeom>
        </p:spPr>
      </p:pic>
      <p:pic>
        <p:nvPicPr>
          <p:cNvPr id="8" name="Picture 7" descr="A picture containing person, outdoor&#10;&#10;Description automatically generated">
            <a:extLst>
              <a:ext uri="{FF2B5EF4-FFF2-40B4-BE49-F238E27FC236}">
                <a16:creationId xmlns:a16="http://schemas.microsoft.com/office/drawing/2014/main" id="{15B2D673-AC1E-B349-8121-A72FF27763AE}"/>
              </a:ext>
            </a:extLst>
          </p:cNvPr>
          <p:cNvPicPr>
            <a:picLocks noChangeAspect="1"/>
          </p:cNvPicPr>
          <p:nvPr/>
        </p:nvPicPr>
        <p:blipFill>
          <a:blip r:embed="rId4"/>
          <a:stretch>
            <a:fillRect/>
          </a:stretch>
        </p:blipFill>
        <p:spPr>
          <a:xfrm>
            <a:off x="700097" y="3781840"/>
            <a:ext cx="3695147" cy="2771360"/>
          </a:xfrm>
          <a:prstGeom prst="rect">
            <a:avLst/>
          </a:prstGeom>
        </p:spPr>
      </p:pic>
      <p:pic>
        <p:nvPicPr>
          <p:cNvPr id="9" name="Picture 8">
            <a:extLst>
              <a:ext uri="{FF2B5EF4-FFF2-40B4-BE49-F238E27FC236}">
                <a16:creationId xmlns:a16="http://schemas.microsoft.com/office/drawing/2014/main" id="{BB19E1D1-32EF-184C-8F72-6300506EF499}"/>
              </a:ext>
            </a:extLst>
          </p:cNvPr>
          <p:cNvPicPr>
            <a:picLocks noChangeAspect="1"/>
          </p:cNvPicPr>
          <p:nvPr/>
        </p:nvPicPr>
        <p:blipFill>
          <a:blip r:embed="rId5"/>
          <a:stretch>
            <a:fillRect/>
          </a:stretch>
        </p:blipFill>
        <p:spPr>
          <a:xfrm>
            <a:off x="4664400" y="3765000"/>
            <a:ext cx="3695147" cy="2771360"/>
          </a:xfrm>
          <a:prstGeom prst="rect">
            <a:avLst/>
          </a:prstGeom>
        </p:spPr>
      </p:pic>
      <p:sp>
        <p:nvSpPr>
          <p:cNvPr id="10" name="Title 1">
            <a:extLst>
              <a:ext uri="{FF2B5EF4-FFF2-40B4-BE49-F238E27FC236}">
                <a16:creationId xmlns:a16="http://schemas.microsoft.com/office/drawing/2014/main" id="{13546B29-EBDF-6340-80A6-126DE9486272}"/>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latin typeface="Arial" charset="0"/>
              </a:rPr>
              <a:t>FASER INSTALLATION</a:t>
            </a:r>
          </a:p>
        </p:txBody>
      </p:sp>
    </p:spTree>
    <p:extLst>
      <p:ext uri="{BB962C8B-B14F-4D97-AF65-F5344CB8AC3E}">
        <p14:creationId xmlns:p14="http://schemas.microsoft.com/office/powerpoint/2010/main" val="3940987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0C7B6-E094-EC51-D7D7-0B7C4EDDF731}"/>
              </a:ext>
            </a:extLst>
          </p:cNvPr>
          <p:cNvPicPr>
            <a:picLocks noChangeAspect="1"/>
          </p:cNvPicPr>
          <p:nvPr/>
        </p:nvPicPr>
        <p:blipFill>
          <a:blip r:embed="rId2"/>
          <a:stretch>
            <a:fillRect/>
          </a:stretch>
        </p:blipFill>
        <p:spPr>
          <a:xfrm>
            <a:off x="0" y="-3313"/>
            <a:ext cx="9144000" cy="6864626"/>
          </a:xfrm>
          <a:prstGeom prst="rect">
            <a:avLst/>
          </a:prstGeom>
        </p:spPr>
      </p:pic>
      <p:sp>
        <p:nvSpPr>
          <p:cNvPr id="2" name="Title 1">
            <a:extLst>
              <a:ext uri="{FF2B5EF4-FFF2-40B4-BE49-F238E27FC236}">
                <a16:creationId xmlns:a16="http://schemas.microsoft.com/office/drawing/2014/main" id="{DFF2F7F6-7B19-224F-8C58-B82240562EA1}"/>
              </a:ext>
            </a:extLst>
          </p:cNvPr>
          <p:cNvSpPr>
            <a:spLocks noGrp="1"/>
          </p:cNvSpPr>
          <p:nvPr>
            <p:ph type="title"/>
          </p:nvPr>
        </p:nvSpPr>
        <p:spPr/>
        <p:txBody>
          <a:bodyPr/>
          <a:lstStyle/>
          <a:p>
            <a:r>
              <a:rPr lang="en-US" dirty="0">
                <a:solidFill>
                  <a:schemeClr val="tx1"/>
                </a:solidFill>
              </a:rPr>
              <a:t>THE FASER DETECTOR</a:t>
            </a:r>
          </a:p>
        </p:txBody>
      </p:sp>
    </p:spTree>
    <p:extLst>
      <p:ext uri="{BB962C8B-B14F-4D97-AF65-F5344CB8AC3E}">
        <p14:creationId xmlns:p14="http://schemas.microsoft.com/office/powerpoint/2010/main" val="2056074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9CD2EC3-FCEA-0243-96CB-89AE4160DAB9}"/>
              </a:ext>
            </a:extLst>
          </p:cNvPr>
          <p:cNvSpPr txBox="1">
            <a:spLocks/>
          </p:cNvSpPr>
          <p:nvPr/>
        </p:nvSpPr>
        <p:spPr>
          <a:xfrm>
            <a:off x="685800" y="180975"/>
            <a:ext cx="77724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THE </a:t>
            </a:r>
            <a:r>
              <a:rPr lang="en-CH">
                <a:solidFill>
                  <a:schemeClr val="tx1"/>
                </a:solidFill>
              </a:rPr>
              <a:t>FASER </a:t>
            </a:r>
            <a:r>
              <a:rPr lang="en-CH" dirty="0">
                <a:solidFill>
                  <a:schemeClr val="tx1"/>
                </a:solidFill>
              </a:rPr>
              <a:t>DETECTOR</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9AA7B994-C262-294B-9479-78F7A5BD992F}"/>
                  </a:ext>
                </a:extLst>
              </p:cNvPr>
              <p:cNvSpPr txBox="1">
                <a:spLocks/>
              </p:cNvSpPr>
              <p:nvPr/>
            </p:nvSpPr>
            <p:spPr>
              <a:xfrm>
                <a:off x="76201" y="847837"/>
                <a:ext cx="8991599" cy="2657363"/>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400" dirty="0"/>
                  <a:t>Total length ~ 5 m, decay volume: R = 10 cm, L = 1.5 m.</a:t>
                </a:r>
              </a:p>
              <a:p>
                <a:endParaRPr lang="en-GB" sz="800" dirty="0"/>
              </a:p>
              <a:p>
                <a:r>
                  <a:rPr lang="en-GB" sz="1400" dirty="0"/>
                  <a:t>3 permanent dipole magnets, Halbach design, constructed at CERN, 0.57 T, deflects charged particles in </a:t>
                </a:r>
                <a14:m>
                  <m:oMath xmlns:m="http://schemas.openxmlformats.org/officeDocument/2006/math">
                    <m:r>
                      <a:rPr lang="en-US" sz="1400" b="0" i="1" smtClean="0">
                        <a:latin typeface="Cambria Math" panose="02040503050406030204" pitchFamily="18" charset="0"/>
                      </a:rPr>
                      <m:t>𝑦</m:t>
                    </m:r>
                  </m:oMath>
                </a14:m>
                <a:r>
                  <a:rPr lang="en-GB" sz="1400" dirty="0"/>
                  <a:t>.</a:t>
                </a:r>
              </a:p>
              <a:p>
                <a:endParaRPr lang="en-GB" sz="800" dirty="0"/>
              </a:p>
              <a:p>
                <a:r>
                  <a:rPr lang="en-GB" sz="1400" dirty="0"/>
                  <a:t>Tracker: 4 stations x 3 layers x 8 mod. = 96 ATLAS SCT modules.  Resolution = 16 </a:t>
                </a:r>
                <a14:m>
                  <m:oMath xmlns:m="http://schemas.openxmlformats.org/officeDocument/2006/math">
                    <m:r>
                      <a:rPr lang="en-GB" sz="1400" i="1">
                        <a:latin typeface="Cambria Math" panose="02040503050406030204" pitchFamily="18" charset="0"/>
                        <a:ea typeface="Cambria Math" panose="02040503050406030204" pitchFamily="18" charset="0"/>
                      </a:rPr>
                      <m:t>𝜇</m:t>
                    </m:r>
                    <m:r>
                      <m:rPr>
                        <m:sty m:val="p"/>
                      </m:rPr>
                      <a:rPr lang="en-US" sz="1400">
                        <a:latin typeface="Cambria Math" panose="02040503050406030204" pitchFamily="18" charset="0"/>
                        <a:ea typeface="Cambria Math" panose="02040503050406030204" pitchFamily="18" charset="0"/>
                      </a:rPr>
                      <m:t>m</m:t>
                    </m:r>
                  </m:oMath>
                </a14:m>
                <a:r>
                  <a:rPr lang="en-GB" sz="1400" dirty="0"/>
                  <a:t> in </a:t>
                </a:r>
                <a14:m>
                  <m:oMath xmlns:m="http://schemas.openxmlformats.org/officeDocument/2006/math">
                    <m:r>
                      <a:rPr lang="en-US" sz="1400" b="0" i="1" smtClean="0">
                        <a:latin typeface="Cambria Math" panose="02040503050406030204" pitchFamily="18" charset="0"/>
                      </a:rPr>
                      <m:t>𝑦</m:t>
                    </m:r>
                  </m:oMath>
                </a14:m>
                <a:r>
                  <a:rPr lang="en-GB" sz="1400" dirty="0"/>
                  <a:t>, 820 </a:t>
                </a:r>
                <a14:m>
                  <m:oMath xmlns:m="http://schemas.openxmlformats.org/officeDocument/2006/math">
                    <m:r>
                      <a:rPr lang="en-GB" sz="1400" i="1" smtClean="0">
                        <a:latin typeface="Cambria Math" panose="02040503050406030204" pitchFamily="18" charset="0"/>
                        <a:ea typeface="Cambria Math" panose="02040503050406030204" pitchFamily="18" charset="0"/>
                      </a:rPr>
                      <m:t>𝜇</m:t>
                    </m:r>
                    <m:r>
                      <m:rPr>
                        <m:sty m:val="p"/>
                      </m:rPr>
                      <a:rPr lang="en-US" sz="1400" b="0" i="0" smtClean="0">
                        <a:latin typeface="Cambria Math" panose="02040503050406030204" pitchFamily="18" charset="0"/>
                        <a:ea typeface="Cambria Math" panose="02040503050406030204" pitchFamily="18" charset="0"/>
                      </a:rPr>
                      <m:t>m</m:t>
                    </m:r>
                  </m:oMath>
                </a14:m>
                <a:r>
                  <a:rPr lang="en-GB" sz="1400" dirty="0"/>
                  <a:t> in </a:t>
                </a:r>
                <a14:m>
                  <m:oMath xmlns:m="http://schemas.openxmlformats.org/officeDocument/2006/math">
                    <m:r>
                      <a:rPr lang="en-US" sz="1400" b="0" i="1" smtClean="0">
                        <a:latin typeface="Cambria Math" panose="02040503050406030204" pitchFamily="18" charset="0"/>
                      </a:rPr>
                      <m:t>𝑥</m:t>
                    </m:r>
                  </m:oMath>
                </a14:m>
                <a:r>
                  <a:rPr lang="en-GB" sz="1400" dirty="0"/>
                  <a:t>.</a:t>
                </a:r>
              </a:p>
              <a:p>
                <a:endParaRPr lang="en-GB" sz="800" dirty="0"/>
              </a:p>
              <a:p>
                <a:r>
                  <a:rPr lang="en-GB" sz="1400" dirty="0"/>
                  <a:t>Calorimeter: 2 x 2 </a:t>
                </a:r>
                <a:r>
                  <a:rPr lang="en-GB" sz="1400" dirty="0" err="1"/>
                  <a:t>LHCb</a:t>
                </a:r>
                <a:r>
                  <a:rPr lang="en-GB" sz="1400" dirty="0"/>
                  <a:t> ECAL modules.</a:t>
                </a:r>
              </a:p>
              <a:p>
                <a:endParaRPr lang="en-GB" sz="800" dirty="0"/>
              </a:p>
              <a:p>
                <a:r>
                  <a:rPr lang="en-GB" sz="1400" dirty="0"/>
                  <a:t>Scintillators: 4 stations, multiple layers, each 2 cm thick, &gt;99.999% efficient.  4-layer veto ~ </a:t>
                </a:r>
                <a14:m>
                  <m:oMath xmlns:m="http://schemas.openxmlformats.org/officeDocument/2006/math">
                    <m:d>
                      <m:dPr>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e>
                    </m:d>
                    <m:r>
                      <a:rPr lang="en-US" sz="1400" b="0" i="1" baseline="30000" smtClean="0">
                        <a:latin typeface="Cambria Math" panose="02040503050406030204" pitchFamily="18" charset="0"/>
                      </a:rPr>
                      <m:t>4</m:t>
                    </m:r>
                    <m:r>
                      <a:rPr lang="en-US" sz="1400" b="0" i="1" smtClean="0">
                        <a:latin typeface="Cambria Math" panose="02040503050406030204" pitchFamily="18" charset="0"/>
                      </a:rPr>
                      <m:t> ~</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m:t>
                        </m:r>
                        <m:r>
                          <a:rPr lang="en-US" sz="1400" b="0" i="1" smtClean="0">
                            <a:latin typeface="Cambria Math" panose="02040503050406030204" pitchFamily="18" charset="0"/>
                          </a:rPr>
                          <m:t>20</m:t>
                        </m:r>
                      </m:sup>
                    </m:sSup>
                    <m:r>
                      <a:rPr lang="en-US" sz="1400" b="0" i="1" smtClean="0">
                        <a:latin typeface="Cambria Math" panose="02040503050406030204" pitchFamily="18" charset="0"/>
                      </a:rPr>
                      <m:t>.</m:t>
                    </m:r>
                  </m:oMath>
                </a14:m>
                <a:endParaRPr lang="en-US" sz="1400" b="0" dirty="0"/>
              </a:p>
              <a:p>
                <a:endParaRPr lang="en-GB" sz="800" dirty="0"/>
              </a:p>
              <a:p>
                <a:r>
                  <a:rPr lang="en-GB" sz="1400" dirty="0" err="1"/>
                  <a:t>FASER</a:t>
                </a:r>
                <a:r>
                  <a:rPr lang="en-GB" sz="1400" dirty="0" err="1">
                    <a:latin typeface="Symbol" pitchFamily="2" charset="2"/>
                  </a:rPr>
                  <a:t>n</a:t>
                </a:r>
                <a:r>
                  <a:rPr lang="en-GB" sz="1400" dirty="0"/>
                  <a:t>: 770 interleaved sheets of tungsten + emulsion. 1 m long, 1.1 ton total mass. Micron-level spatial resolution, but no timing. Becomes over-exposed from muon tracks after ~20-30 fb</a:t>
                </a:r>
                <a:r>
                  <a:rPr lang="en-GB" sz="1400" baseline="30000" dirty="0"/>
                  <a:t>-1</a:t>
                </a:r>
                <a:r>
                  <a:rPr lang="en-GB" sz="1400" dirty="0"/>
                  <a:t>, must be replaced.</a:t>
                </a:r>
              </a:p>
            </p:txBody>
          </p:sp>
        </mc:Choice>
        <mc:Fallback xmlns="">
          <p:sp>
            <p:nvSpPr>
              <p:cNvPr id="4" name="Content Placeholder 2">
                <a:extLst>
                  <a:ext uri="{FF2B5EF4-FFF2-40B4-BE49-F238E27FC236}">
                    <a16:creationId xmlns:a16="http://schemas.microsoft.com/office/drawing/2014/main" id="{9AA7B994-C262-294B-9479-78F7A5BD992F}"/>
                  </a:ext>
                </a:extLst>
              </p:cNvPr>
              <p:cNvSpPr txBox="1">
                <a:spLocks noRot="1" noChangeAspect="1" noMove="1" noResize="1" noEditPoints="1" noAdjustHandles="1" noChangeArrowheads="1" noChangeShapeType="1" noTextEdit="1"/>
              </p:cNvSpPr>
              <p:nvPr/>
            </p:nvSpPr>
            <p:spPr>
              <a:xfrm>
                <a:off x="76201" y="847837"/>
                <a:ext cx="8991599" cy="2657363"/>
              </a:xfrm>
              <a:prstGeom prst="rect">
                <a:avLst/>
              </a:prstGeom>
              <a:blipFill>
                <a:blip r:embed="rId2"/>
                <a:stretch>
                  <a:fillRect l="-282" t="-476"/>
                </a:stretch>
              </a:blipFill>
            </p:spPr>
            <p:txBody>
              <a:bodyPr/>
              <a:lstStyle/>
              <a:p>
                <a:r>
                  <a:rPr lang="en-US">
                    <a:noFill/>
                  </a:rPr>
                  <a:t> </a:t>
                </a:r>
              </a:p>
            </p:txBody>
          </p:sp>
        </mc:Fallback>
      </mc:AlternateContent>
      <p:pic>
        <p:nvPicPr>
          <p:cNvPr id="5" name="Picture 2">
            <a:extLst>
              <a:ext uri="{FF2B5EF4-FFF2-40B4-BE49-F238E27FC236}">
                <a16:creationId xmlns:a16="http://schemas.microsoft.com/office/drawing/2014/main" id="{32D92D8B-8081-AA15-05CA-2BC418D85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3505200"/>
            <a:ext cx="8991599" cy="332033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4A3A4EF-77CC-589E-F419-CD62EBC94974}"/>
              </a:ext>
            </a:extLst>
          </p:cNvPr>
          <p:cNvSpPr txBox="1">
            <a:spLocks/>
          </p:cNvSpPr>
          <p:nvPr/>
        </p:nvSpPr>
        <p:spPr>
          <a:xfrm>
            <a:off x="3276600" y="3505200"/>
            <a:ext cx="5562599" cy="1447801"/>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GB" sz="1400" dirty="0"/>
              <a:t>88 m underground, shielded from ATLAS by 100 m of rock and concrete </a:t>
            </a:r>
            <a:r>
              <a:rPr lang="en-GB" sz="1400" dirty="0">
                <a:sym typeface="Wingdings" pitchFamily="2" charset="2"/>
              </a:rPr>
              <a:t> e</a:t>
            </a:r>
            <a:r>
              <a:rPr lang="en-GB" sz="1400" dirty="0"/>
              <a:t>xtremely quiet environment.  Trigger on everything, ~kHz trigger rate dominated by muons </a:t>
            </a:r>
          </a:p>
          <a:p>
            <a:pPr marL="0" indent="0" algn="r">
              <a:buNone/>
            </a:pPr>
            <a:r>
              <a:rPr lang="en-GB" sz="1400" dirty="0"/>
              <a:t>produced at the ATLAS IP, also some beam </a:t>
            </a:r>
          </a:p>
          <a:p>
            <a:pPr marL="0" indent="0" algn="r">
              <a:buNone/>
            </a:pPr>
            <a:r>
              <a:rPr lang="en-GB" sz="1400" dirty="0"/>
              <a:t>backgrounds, cosmic muons.</a:t>
            </a:r>
          </a:p>
        </p:txBody>
      </p:sp>
      <p:grpSp>
        <p:nvGrpSpPr>
          <p:cNvPr id="20" name="Group 19">
            <a:extLst>
              <a:ext uri="{FF2B5EF4-FFF2-40B4-BE49-F238E27FC236}">
                <a16:creationId xmlns:a16="http://schemas.microsoft.com/office/drawing/2014/main" id="{AF62C210-8A1B-113D-590C-7E8EAA139F08}"/>
              </a:ext>
            </a:extLst>
          </p:cNvPr>
          <p:cNvGrpSpPr/>
          <p:nvPr/>
        </p:nvGrpSpPr>
        <p:grpSpPr>
          <a:xfrm>
            <a:off x="1066800" y="5029200"/>
            <a:ext cx="915648" cy="1219628"/>
            <a:chOff x="884463" y="4683632"/>
            <a:chExt cx="915648" cy="1219628"/>
          </a:xfrm>
        </p:grpSpPr>
        <p:cxnSp>
          <p:nvCxnSpPr>
            <p:cNvPr id="8" name="Straight Arrow Connector 7">
              <a:extLst>
                <a:ext uri="{FF2B5EF4-FFF2-40B4-BE49-F238E27FC236}">
                  <a16:creationId xmlns:a16="http://schemas.microsoft.com/office/drawing/2014/main" id="{FC3EAFAE-D5C2-239B-28A7-AFE6D9E4E5FF}"/>
                </a:ext>
              </a:extLst>
            </p:cNvPr>
            <p:cNvCxnSpPr>
              <a:cxnSpLocks/>
            </p:cNvCxnSpPr>
            <p:nvPr/>
          </p:nvCxnSpPr>
          <p:spPr>
            <a:xfrm flipV="1">
              <a:off x="1066800" y="5029200"/>
              <a:ext cx="0" cy="53340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852A511-089D-5245-C8EA-E3E7CAE72E62}"/>
                </a:ext>
              </a:extLst>
            </p:cNvPr>
            <p:cNvCxnSpPr>
              <a:cxnSpLocks/>
            </p:cNvCxnSpPr>
            <p:nvPr/>
          </p:nvCxnSpPr>
          <p:spPr>
            <a:xfrm>
              <a:off x="1066800" y="5562600"/>
              <a:ext cx="457200" cy="15240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60281DE-509C-F110-E722-FB644BC717B3}"/>
                </a:ext>
              </a:extLst>
            </p:cNvPr>
            <p:cNvCxnSpPr>
              <a:cxnSpLocks/>
            </p:cNvCxnSpPr>
            <p:nvPr/>
          </p:nvCxnSpPr>
          <p:spPr>
            <a:xfrm flipV="1">
              <a:off x="1066800" y="5334000"/>
              <a:ext cx="304799" cy="22860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600E328-D3F8-6505-DEE9-3B33EF78356B}"/>
                    </a:ext>
                  </a:extLst>
                </p:cNvPr>
                <p:cNvSpPr txBox="1"/>
                <p:nvPr/>
              </p:nvSpPr>
              <p:spPr>
                <a:xfrm>
                  <a:off x="1276032" y="5056557"/>
                  <a:ext cx="3792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7" name="TextBox 16">
                  <a:extLst>
                    <a:ext uri="{FF2B5EF4-FFF2-40B4-BE49-F238E27FC236}">
                      <a16:creationId xmlns:a16="http://schemas.microsoft.com/office/drawing/2014/main" id="{5600E328-D3F8-6505-DEE9-3B33EF78356B}"/>
                    </a:ext>
                  </a:extLst>
                </p:cNvPr>
                <p:cNvSpPr txBox="1">
                  <a:spLocks noRot="1" noChangeAspect="1" noMove="1" noResize="1" noEditPoints="1" noAdjustHandles="1" noChangeArrowheads="1" noChangeShapeType="1" noTextEdit="1"/>
                </p:cNvSpPr>
                <p:nvPr/>
              </p:nvSpPr>
              <p:spPr>
                <a:xfrm>
                  <a:off x="1276032" y="5056557"/>
                  <a:ext cx="379206"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543A3B6-983B-5EF2-5AB9-F8CCC7BFE837}"/>
                    </a:ext>
                  </a:extLst>
                </p:cNvPr>
                <p:cNvSpPr txBox="1"/>
                <p:nvPr/>
              </p:nvSpPr>
              <p:spPr>
                <a:xfrm>
                  <a:off x="884463" y="4683632"/>
                  <a:ext cx="382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8" name="TextBox 17">
                  <a:extLst>
                    <a:ext uri="{FF2B5EF4-FFF2-40B4-BE49-F238E27FC236}">
                      <a16:creationId xmlns:a16="http://schemas.microsoft.com/office/drawing/2014/main" id="{F543A3B6-983B-5EF2-5AB9-F8CCC7BFE837}"/>
                    </a:ext>
                  </a:extLst>
                </p:cNvPr>
                <p:cNvSpPr txBox="1">
                  <a:spLocks noRot="1" noChangeAspect="1" noMove="1" noResize="1" noEditPoints="1" noAdjustHandles="1" noChangeArrowheads="1" noChangeShapeType="1" noTextEdit="1"/>
                </p:cNvSpPr>
                <p:nvPr/>
              </p:nvSpPr>
              <p:spPr>
                <a:xfrm>
                  <a:off x="884463" y="4683632"/>
                  <a:ext cx="382604" cy="369332"/>
                </a:xfrm>
                <a:prstGeom prst="rect">
                  <a:avLst/>
                </a:prstGeom>
                <a:blipFill>
                  <a:blip r:embed="rId5"/>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34F79AA-ACFE-C44C-E89E-FA0EA4880E1C}"/>
                    </a:ext>
                  </a:extLst>
                </p:cNvPr>
                <p:cNvSpPr txBox="1"/>
                <p:nvPr/>
              </p:nvSpPr>
              <p:spPr>
                <a:xfrm>
                  <a:off x="1435139" y="5533928"/>
                  <a:ext cx="3649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dirty="0"/>
                </a:p>
              </p:txBody>
            </p:sp>
          </mc:Choice>
          <mc:Fallback xmlns="">
            <p:sp>
              <p:nvSpPr>
                <p:cNvPr id="19" name="TextBox 18">
                  <a:extLst>
                    <a:ext uri="{FF2B5EF4-FFF2-40B4-BE49-F238E27FC236}">
                      <a16:creationId xmlns:a16="http://schemas.microsoft.com/office/drawing/2014/main" id="{034F79AA-ACFE-C44C-E89E-FA0EA4880E1C}"/>
                    </a:ext>
                  </a:extLst>
                </p:cNvPr>
                <p:cNvSpPr txBox="1">
                  <a:spLocks noRot="1" noChangeAspect="1" noMove="1" noResize="1" noEditPoints="1" noAdjustHandles="1" noChangeArrowheads="1" noChangeShapeType="1" noTextEdit="1"/>
                </p:cNvSpPr>
                <p:nvPr/>
              </p:nvSpPr>
              <p:spPr>
                <a:xfrm>
                  <a:off x="1435139" y="5533928"/>
                  <a:ext cx="364972" cy="369332"/>
                </a:xfrm>
                <a:prstGeom prst="rect">
                  <a:avLst/>
                </a:prstGeom>
                <a:blipFill>
                  <a:blip r:embed="rId6"/>
                  <a:stretch>
                    <a:fillRect/>
                  </a:stretch>
                </a:blipFill>
              </p:spPr>
              <p:txBody>
                <a:bodyPr/>
                <a:lstStyle/>
                <a:p>
                  <a:r>
                    <a:rPr lang="en-US">
                      <a:noFill/>
                    </a:rPr>
                    <a:t> </a:t>
                  </a:r>
                </a:p>
              </p:txBody>
            </p:sp>
          </mc:Fallback>
        </mc:AlternateContent>
      </p:grpSp>
      <p:sp>
        <p:nvSpPr>
          <p:cNvPr id="2" name="TextBox 1">
            <a:extLst>
              <a:ext uri="{FF2B5EF4-FFF2-40B4-BE49-F238E27FC236}">
                <a16:creationId xmlns:a16="http://schemas.microsoft.com/office/drawing/2014/main" id="{894A04A9-E606-624B-83A9-435D9EE22A1B}"/>
              </a:ext>
            </a:extLst>
          </p:cNvPr>
          <p:cNvSpPr txBox="1"/>
          <p:nvPr/>
        </p:nvSpPr>
        <p:spPr>
          <a:xfrm>
            <a:off x="2286000" y="6262109"/>
            <a:ext cx="3004092" cy="307777"/>
          </a:xfrm>
          <a:prstGeom prst="rect">
            <a:avLst/>
          </a:prstGeom>
          <a:noFill/>
        </p:spPr>
        <p:txBody>
          <a:bodyPr wrap="none" rtlCol="0">
            <a:spAutoFit/>
          </a:bodyPr>
          <a:lstStyle/>
          <a:p>
            <a:r>
              <a:rPr lang="en-US" sz="1400" dirty="0">
                <a:latin typeface="+mj-lt"/>
              </a:rPr>
              <a:t>FASER Collaboration (</a:t>
            </a:r>
            <a:r>
              <a:rPr lang="en-US" sz="1400" b="0" i="0" u="none" strike="noStrike" dirty="0">
                <a:solidFill>
                  <a:srgbClr val="0050B3"/>
                </a:solidFill>
                <a:effectLst/>
                <a:latin typeface="+mj-lt"/>
                <a:hlinkClick r:id="rId7"/>
              </a:rPr>
              <a:t>2207.11427</a:t>
            </a:r>
            <a:r>
              <a:rPr lang="en-US" sz="1400" dirty="0">
                <a:latin typeface="+mj-lt"/>
              </a:rPr>
              <a:t>)</a:t>
            </a:r>
          </a:p>
        </p:txBody>
      </p:sp>
    </p:spTree>
    <p:extLst>
      <p:ext uri="{BB962C8B-B14F-4D97-AF65-F5344CB8AC3E}">
        <p14:creationId xmlns:p14="http://schemas.microsoft.com/office/powerpoint/2010/main" val="808914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357F1-4782-2509-E318-92F0965A72CD}"/>
              </a:ext>
            </a:extLst>
          </p:cNvPr>
          <p:cNvSpPr>
            <a:spLocks noGrp="1"/>
          </p:cNvSpPr>
          <p:nvPr>
            <p:ph type="title"/>
          </p:nvPr>
        </p:nvSpPr>
        <p:spPr>
          <a:xfrm>
            <a:off x="0" y="244475"/>
            <a:ext cx="9144000" cy="441325"/>
          </a:xfrm>
        </p:spPr>
        <p:txBody>
          <a:bodyPr>
            <a:noAutofit/>
          </a:bodyPr>
          <a:lstStyle/>
          <a:p>
            <a:r>
              <a:rPr lang="en-GB" sz="2800" dirty="0"/>
              <a:t>FASER DATA TAKING IN 2022 AND 2023</a:t>
            </a:r>
          </a:p>
        </p:txBody>
      </p:sp>
      <p:sp>
        <p:nvSpPr>
          <p:cNvPr id="3" name="Content Placeholder 2">
            <a:extLst>
              <a:ext uri="{FF2B5EF4-FFF2-40B4-BE49-F238E27FC236}">
                <a16:creationId xmlns:a16="http://schemas.microsoft.com/office/drawing/2014/main" id="{CB0CF4F0-44D4-6554-5ED4-B5FEDBD63F72}"/>
              </a:ext>
            </a:extLst>
          </p:cNvPr>
          <p:cNvSpPr>
            <a:spLocks noGrp="1"/>
          </p:cNvSpPr>
          <p:nvPr>
            <p:ph idx="1"/>
          </p:nvPr>
        </p:nvSpPr>
        <p:spPr>
          <a:xfrm>
            <a:off x="76201" y="1000237"/>
            <a:ext cx="3809999" cy="5629163"/>
          </a:xfrm>
        </p:spPr>
        <p:txBody>
          <a:bodyPr/>
          <a:lstStyle/>
          <a:p>
            <a:r>
              <a:rPr lang="en-GB" sz="2000" dirty="0"/>
              <a:t>FASER was ready to go in early 2021, and saw its first cosmic ray event on 18 March 2021.  </a:t>
            </a:r>
          </a:p>
          <a:p>
            <a:endParaRPr lang="en-GB" sz="2000" dirty="0"/>
          </a:p>
          <a:p>
            <a:r>
              <a:rPr lang="en-GB" sz="2000" dirty="0"/>
              <a:t>After LS2 from 2018-2021, the LHC started running again from Jul to Nov 2022 and Apr to Jul 2023.</a:t>
            </a:r>
          </a:p>
          <a:p>
            <a:endParaRPr lang="en-GB" sz="1200" dirty="0"/>
          </a:p>
          <a:p>
            <a:r>
              <a:rPr lang="en-GB" sz="2000" dirty="0"/>
              <a:t>FASER began recording data immediately.</a:t>
            </a:r>
          </a:p>
          <a:p>
            <a:pPr lvl="1"/>
            <a:r>
              <a:rPr lang="en-GB" sz="1800" dirty="0"/>
              <a:t>Recorded 97% of total </a:t>
            </a:r>
            <a:r>
              <a:rPr lang="en-GB" sz="1800" dirty="0" err="1"/>
              <a:t>lumi</a:t>
            </a:r>
            <a:r>
              <a:rPr lang="en-GB" sz="1800" dirty="0"/>
              <a:t>.</a:t>
            </a:r>
          </a:p>
          <a:p>
            <a:pPr lvl="1"/>
            <a:r>
              <a:rPr lang="en-GB" sz="1800" dirty="0"/>
              <a:t>Largely automated: no control room, 2 shifters controlling and monitoring the </a:t>
            </a:r>
            <a:r>
              <a:rPr lang="en-GB" sz="1800" dirty="0" err="1"/>
              <a:t>expt</a:t>
            </a:r>
            <a:r>
              <a:rPr lang="en-GB" sz="1800" dirty="0"/>
              <a:t> from their laptops.</a:t>
            </a:r>
          </a:p>
        </p:txBody>
      </p:sp>
      <p:pic>
        <p:nvPicPr>
          <p:cNvPr id="5" name="Picture 4">
            <a:extLst>
              <a:ext uri="{FF2B5EF4-FFF2-40B4-BE49-F238E27FC236}">
                <a16:creationId xmlns:a16="http://schemas.microsoft.com/office/drawing/2014/main" id="{EAA40BEF-4307-6A73-1134-0D1D86D50B1E}"/>
              </a:ext>
            </a:extLst>
          </p:cNvPr>
          <p:cNvPicPr>
            <a:picLocks noChangeAspect="1"/>
          </p:cNvPicPr>
          <p:nvPr/>
        </p:nvPicPr>
        <p:blipFill>
          <a:blip r:embed="rId3"/>
          <a:stretch>
            <a:fillRect/>
          </a:stretch>
        </p:blipFill>
        <p:spPr>
          <a:xfrm>
            <a:off x="3886200" y="914400"/>
            <a:ext cx="5283740" cy="4191000"/>
          </a:xfrm>
          <a:prstGeom prst="rect">
            <a:avLst/>
          </a:prstGeom>
        </p:spPr>
      </p:pic>
      <p:sp>
        <p:nvSpPr>
          <p:cNvPr id="6" name="Content Placeholder 2">
            <a:extLst>
              <a:ext uri="{FF2B5EF4-FFF2-40B4-BE49-F238E27FC236}">
                <a16:creationId xmlns:a16="http://schemas.microsoft.com/office/drawing/2014/main" id="{898ADFCC-1C9A-13D2-E00F-A46F8BE7056D}"/>
              </a:ext>
            </a:extLst>
          </p:cNvPr>
          <p:cNvSpPr txBox="1">
            <a:spLocks/>
          </p:cNvSpPr>
          <p:nvPr/>
        </p:nvSpPr>
        <p:spPr bwMode="auto">
          <a:xfrm>
            <a:off x="3886740" y="4876800"/>
            <a:ext cx="5028660" cy="1230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GB" sz="1200" dirty="0">
              <a:sym typeface="Wingdings" pitchFamily="2" charset="2"/>
            </a:endParaRPr>
          </a:p>
          <a:p>
            <a:r>
              <a:rPr lang="en-GB" sz="2000" dirty="0" err="1">
                <a:sym typeface="Wingdings" pitchFamily="2" charset="2"/>
              </a:rPr>
              <a:t>FASER</a:t>
            </a:r>
            <a:r>
              <a:rPr lang="en-GB" sz="2000" dirty="0" err="1">
                <a:latin typeface="Symbol" pitchFamily="2" charset="2"/>
                <a:sym typeface="Wingdings" pitchFamily="2" charset="2"/>
              </a:rPr>
              <a:t>n</a:t>
            </a:r>
            <a:r>
              <a:rPr lang="en-GB" sz="2000" dirty="0">
                <a:sym typeface="Wingdings" pitchFamily="2" charset="2"/>
              </a:rPr>
              <a:t> emulsion exchanged periodically to prevent overexposure</a:t>
            </a:r>
          </a:p>
          <a:p>
            <a:pPr lvl="1"/>
            <a:r>
              <a:rPr lang="en-GB" sz="1800" dirty="0">
                <a:sym typeface="Wingdings" pitchFamily="2" charset="2"/>
              </a:rPr>
              <a:t>3 boxes in 2022 (0.5, 10, 30 fb</a:t>
            </a:r>
            <a:r>
              <a:rPr lang="en-GB" sz="1800" baseline="30000" dirty="0">
                <a:sym typeface="Wingdings" pitchFamily="2" charset="2"/>
              </a:rPr>
              <a:t>-1</a:t>
            </a:r>
            <a:r>
              <a:rPr lang="en-GB" sz="1800" dirty="0">
                <a:sym typeface="Wingdings" pitchFamily="2" charset="2"/>
              </a:rPr>
              <a:t>)</a:t>
            </a:r>
          </a:p>
          <a:p>
            <a:pPr lvl="1"/>
            <a:r>
              <a:rPr lang="en-GB" sz="1800" dirty="0">
                <a:sym typeface="Wingdings" pitchFamily="2" charset="2"/>
              </a:rPr>
              <a:t>2 boxes in 2023 (20, 10 fb</a:t>
            </a:r>
            <a:r>
              <a:rPr lang="en-GB" sz="1800" baseline="30000" dirty="0">
                <a:sym typeface="Wingdings" pitchFamily="2" charset="2"/>
              </a:rPr>
              <a:t>-1</a:t>
            </a:r>
            <a:r>
              <a:rPr lang="en-GB" sz="1800" dirty="0">
                <a:sym typeface="Wingdings" pitchFamily="2" charset="2"/>
              </a:rPr>
              <a:t>)</a:t>
            </a:r>
          </a:p>
          <a:p>
            <a:pPr lvl="1"/>
            <a:endParaRPr lang="en-GB" dirty="0"/>
          </a:p>
        </p:txBody>
      </p:sp>
      <p:pic>
        <p:nvPicPr>
          <p:cNvPr id="7" name="Picture 6">
            <a:extLst>
              <a:ext uri="{FF2B5EF4-FFF2-40B4-BE49-F238E27FC236}">
                <a16:creationId xmlns:a16="http://schemas.microsoft.com/office/drawing/2014/main" id="{57953140-23CE-3FA6-7C8F-2597D70D05A6}"/>
              </a:ext>
            </a:extLst>
          </p:cNvPr>
          <p:cNvPicPr>
            <a:picLocks noChangeAspect="1"/>
          </p:cNvPicPr>
          <p:nvPr/>
        </p:nvPicPr>
        <p:blipFill>
          <a:blip r:embed="rId4"/>
          <a:stretch>
            <a:fillRect/>
          </a:stretch>
        </p:blipFill>
        <p:spPr>
          <a:xfrm>
            <a:off x="8440230" y="3477598"/>
            <a:ext cx="603250" cy="795281"/>
          </a:xfrm>
          <a:prstGeom prst="rect">
            <a:avLst/>
          </a:prstGeom>
        </p:spPr>
      </p:pic>
    </p:spTree>
    <p:extLst>
      <p:ext uri="{BB962C8B-B14F-4D97-AF65-F5344CB8AC3E}">
        <p14:creationId xmlns:p14="http://schemas.microsoft.com/office/powerpoint/2010/main" val="963984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COLLIDER NEUTRINOS</a:t>
            </a:r>
          </a:p>
        </p:txBody>
      </p:sp>
      <p:sp>
        <p:nvSpPr>
          <p:cNvPr id="5123" name="Content Placeholder 2"/>
          <p:cNvSpPr>
            <a:spLocks noGrp="1"/>
          </p:cNvSpPr>
          <p:nvPr>
            <p:ph idx="1"/>
          </p:nvPr>
        </p:nvSpPr>
        <p:spPr>
          <a:xfrm>
            <a:off x="403654" y="990600"/>
            <a:ext cx="3330146" cy="3429000"/>
          </a:xfrm>
        </p:spPr>
        <p:txBody>
          <a:bodyPr/>
          <a:lstStyle/>
          <a:p>
            <a:pPr algn="l"/>
            <a:r>
              <a:rPr lang="en-US" sz="2000" b="0" i="0" u="none" strike="noStrike" dirty="0">
                <a:solidFill>
                  <a:srgbClr val="222222"/>
                </a:solidFill>
                <a:effectLst/>
                <a:latin typeface="Arial" panose="020B0604020202020204" pitchFamily="34" charset="0"/>
              </a:rPr>
              <a:t>Neutrinos </a:t>
            </a:r>
            <a:r>
              <a:rPr lang="en-US" sz="2000" dirty="0">
                <a:solidFill>
                  <a:srgbClr val="222222"/>
                </a:solidFill>
                <a:latin typeface="Arial" panose="020B0604020202020204" pitchFamily="34" charset="0"/>
              </a:rPr>
              <a:t>are the least understood of all known particles, and the only ones with confirmed BSM properties.</a:t>
            </a:r>
          </a:p>
          <a:p>
            <a:pPr algn="l"/>
            <a:endParaRPr lang="en-US" sz="1200" dirty="0">
              <a:solidFill>
                <a:srgbClr val="222222"/>
              </a:solidFill>
              <a:latin typeface="Arial" panose="020B0604020202020204" pitchFamily="34" charset="0"/>
            </a:endParaRPr>
          </a:p>
          <a:p>
            <a:pPr algn="l"/>
            <a:r>
              <a:rPr lang="en-US" sz="2000" dirty="0">
                <a:solidFill>
                  <a:srgbClr val="222222"/>
                </a:solidFill>
                <a:latin typeface="Arial" panose="020B0604020202020204" pitchFamily="34" charset="0"/>
              </a:rPr>
              <a:t>They </a:t>
            </a:r>
            <a:r>
              <a:rPr lang="en-US" sz="2000" b="0" i="0" u="none" strike="noStrike" dirty="0">
                <a:solidFill>
                  <a:srgbClr val="222222"/>
                </a:solidFill>
                <a:effectLst/>
                <a:latin typeface="Arial" panose="020B0604020202020204" pitchFamily="34" charset="0"/>
              </a:rPr>
              <a:t>have been discovered from many sources, each time with stunning implications for particle physics, astrophysics, and cosmology.</a:t>
            </a:r>
            <a:endParaRPr lang="en-US" sz="2000" dirty="0">
              <a:latin typeface="Arial" charset="0"/>
            </a:endParaRPr>
          </a:p>
        </p:txBody>
      </p:sp>
      <p:pic>
        <p:nvPicPr>
          <p:cNvPr id="3" name="Picture 2">
            <a:extLst>
              <a:ext uri="{FF2B5EF4-FFF2-40B4-BE49-F238E27FC236}">
                <a16:creationId xmlns:a16="http://schemas.microsoft.com/office/drawing/2014/main" id="{FB30D5C8-5292-BC01-5324-7505F8CD7A0E}"/>
              </a:ext>
            </a:extLst>
          </p:cNvPr>
          <p:cNvPicPr>
            <a:picLocks noChangeAspect="1"/>
          </p:cNvPicPr>
          <p:nvPr/>
        </p:nvPicPr>
        <p:blipFill>
          <a:blip r:embed="rId2"/>
          <a:stretch>
            <a:fillRect/>
          </a:stretch>
        </p:blipFill>
        <p:spPr>
          <a:xfrm>
            <a:off x="3744582" y="990600"/>
            <a:ext cx="4713618" cy="4114799"/>
          </a:xfrm>
          <a:prstGeom prst="rect">
            <a:avLst/>
          </a:prstGeom>
        </p:spPr>
      </p:pic>
      <p:sp>
        <p:nvSpPr>
          <p:cNvPr id="4" name="Content Placeholder 2">
            <a:extLst>
              <a:ext uri="{FF2B5EF4-FFF2-40B4-BE49-F238E27FC236}">
                <a16:creationId xmlns:a16="http://schemas.microsoft.com/office/drawing/2014/main" id="{5CCC5478-2D64-5AB8-9A57-018506595092}"/>
              </a:ext>
            </a:extLst>
          </p:cNvPr>
          <p:cNvSpPr txBox="1">
            <a:spLocks/>
          </p:cNvSpPr>
          <p:nvPr/>
        </p:nvSpPr>
        <p:spPr bwMode="auto">
          <a:xfrm>
            <a:off x="403654" y="5217423"/>
            <a:ext cx="8206946" cy="1259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222222"/>
                </a:solidFill>
                <a:latin typeface="Arial" panose="020B0604020202020204" pitchFamily="34" charset="0"/>
              </a:rPr>
              <a:t>But before FASER, neutrinos produced at particle colliders had never been direct observed before: they interact very weakly, and the highest energy ones pass through the blind spots of existing detectors.  </a:t>
            </a:r>
            <a:endParaRPr lang="en-US" sz="2000" dirty="0">
              <a:latin typeface="Arial" charset="0"/>
            </a:endParaRPr>
          </a:p>
        </p:txBody>
      </p:sp>
      <p:sp>
        <p:nvSpPr>
          <p:cNvPr id="5" name="TextBox 4">
            <a:extLst>
              <a:ext uri="{FF2B5EF4-FFF2-40B4-BE49-F238E27FC236}">
                <a16:creationId xmlns:a16="http://schemas.microsoft.com/office/drawing/2014/main" id="{EF70D479-19BE-9D7C-6430-9F2A990BA57A}"/>
              </a:ext>
            </a:extLst>
          </p:cNvPr>
          <p:cNvSpPr txBox="1"/>
          <p:nvPr/>
        </p:nvSpPr>
        <p:spPr>
          <a:xfrm>
            <a:off x="6096000" y="4191000"/>
            <a:ext cx="2151551" cy="307777"/>
          </a:xfrm>
          <a:prstGeom prst="rect">
            <a:avLst/>
          </a:prstGeom>
          <a:noFill/>
        </p:spPr>
        <p:txBody>
          <a:bodyPr wrap="none" rtlCol="0">
            <a:spAutoFit/>
          </a:bodyPr>
          <a:lstStyle/>
          <a:p>
            <a:r>
              <a:rPr lang="en-US" sz="1400" dirty="0" err="1"/>
              <a:t>Formaggio</a:t>
            </a:r>
            <a:r>
              <a:rPr lang="en-US" sz="1400" dirty="0"/>
              <a:t>, Zeller (2012)</a:t>
            </a:r>
          </a:p>
        </p:txBody>
      </p:sp>
    </p:spTree>
    <p:extLst>
      <p:ext uri="{BB962C8B-B14F-4D97-AF65-F5344CB8AC3E}">
        <p14:creationId xmlns:p14="http://schemas.microsoft.com/office/powerpoint/2010/main" val="68150551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COLLIDER NEUTRINO SEARCH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181303" y="762000"/>
                <a:ext cx="8812923" cy="5072555"/>
              </a:xfrm>
            </p:spPr>
            <p:txBody>
              <a:bodyPr/>
              <a:lstStyle/>
              <a:p>
                <a:r>
                  <a:rPr lang="en-US" sz="2000" dirty="0"/>
                  <a:t>Neutrinos produced at the ATLAS IP travel 480 m and pass through </a:t>
                </a:r>
                <a:r>
                  <a:rPr lang="en-US" sz="2000" dirty="0" err="1"/>
                  <a:t>FASER</a:t>
                </a:r>
                <a:r>
                  <a:rPr lang="en-US" sz="2000" dirty="0" err="1">
                    <a:latin typeface="Symbol" pitchFamily="2" charset="2"/>
                  </a:rPr>
                  <a:t>n</a:t>
                </a:r>
                <a:r>
                  <a:rPr lang="en-US" sz="2000" dirty="0"/>
                  <a:t>.  Occasionally, they can interact through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ea typeface="Cambria Math" panose="02040503050406030204" pitchFamily="18" charset="0"/>
                          </a:rPr>
                          <m:t>𝜇</m:t>
                        </m:r>
                      </m:sub>
                    </m:sSub>
                    <m:r>
                      <a:rPr lang="en-US" sz="2000" b="0" i="1" smtClean="0">
                        <a:latin typeface="Cambria Math" panose="02040503050406030204" pitchFamily="18" charset="0"/>
                        <a:ea typeface="Cambria Math" panose="02040503050406030204" pitchFamily="18" charset="0"/>
                      </a:rPr>
                      <m:t>𝑁</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𝑋</m:t>
                    </m:r>
                  </m:oMath>
                </a14:m>
                <a:r>
                  <a:rPr lang="en-US" sz="2000" dirty="0"/>
                  <a:t>, producing a high-energy muon, which travels through the rest of the detector.</a:t>
                </a:r>
              </a:p>
              <a:p>
                <a:endParaRPr lang="en-US" sz="2000" baseline="-25000" dirty="0"/>
              </a:p>
              <a:p>
                <a:endParaRPr lang="en-US" sz="2000" baseline="-25000" dirty="0"/>
              </a:p>
              <a:p>
                <a:endParaRPr lang="en-US" sz="2000" dirty="0"/>
              </a:p>
              <a:p>
                <a:endParaRPr lang="en-US" sz="2000" dirty="0">
                  <a:sym typeface="Wingdings" pitchFamily="2" charset="2"/>
                </a:endParaRPr>
              </a:p>
              <a:p>
                <a:endParaRPr lang="en-US" sz="2000" dirty="0">
                  <a:sym typeface="Wingdings" pitchFamily="2" charset="2"/>
                </a:endParaRPr>
              </a:p>
              <a:p>
                <a:pPr marL="0" indent="0">
                  <a:buNone/>
                </a:pPr>
                <a:endParaRPr lang="en-US" sz="1800" dirty="0">
                  <a:sym typeface="Wingdings" pitchFamily="2" charset="2"/>
                </a:endParaRPr>
              </a:p>
              <a:p>
                <a:r>
                  <a:rPr lang="en-US" sz="2000" dirty="0">
                    <a:sym typeface="Wingdings" pitchFamily="2" charset="2"/>
                  </a:rPr>
                  <a:t>The signal is no charged particle passing through the upstream veto scintillator detectors, hits in the downstream scintillators, and a single charged track, &gt;100 GeV, in the central region of downstream trackers. </a:t>
                </a:r>
              </a:p>
              <a:p>
                <a:endParaRPr lang="en-US" sz="1200" dirty="0">
                  <a:sym typeface="Wingdings" pitchFamily="2" charset="2"/>
                </a:endParaRPr>
              </a:p>
              <a:p>
                <a:r>
                  <a:rPr lang="en-US" sz="2000" dirty="0">
                    <a:sym typeface="Wingdings" pitchFamily="2" charset="2"/>
                  </a:rPr>
                  <a:t>Leading backgrounds from neutral hadrons produced in the rock, muons that enter from the side, or beam 1 background contribute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US" sz="2000" dirty="0">
                    <a:sym typeface="Wingdings" pitchFamily="2" charset="2"/>
                  </a:rPr>
                  <a:t> 1 event.</a:t>
                </a:r>
              </a:p>
              <a:p>
                <a:endParaRPr lang="en-GB" sz="1200" dirty="0"/>
              </a:p>
              <a:p>
                <a:r>
                  <a:rPr lang="en-GB" sz="2000" dirty="0"/>
                  <a:t>Expect 151 </a:t>
                </a:r>
                <a14:m>
                  <m:oMath xmlns:m="http://schemas.openxmlformats.org/officeDocument/2006/math">
                    <m:r>
                      <a:rPr lang="en-GB" sz="2000" i="1" smtClean="0">
                        <a:latin typeface="Cambria Math" panose="02040503050406030204" pitchFamily="18" charset="0"/>
                        <a:ea typeface="Cambria Math" panose="02040503050406030204" pitchFamily="18" charset="0"/>
                      </a:rPr>
                      <m:t>±</m:t>
                    </m:r>
                  </m:oMath>
                </a14:m>
                <a:r>
                  <a:rPr lang="en-GB" sz="2000" dirty="0"/>
                  <a:t> 41 events from simulations, with the large uncertainty arising from the poorly understood flux of forward hadrons. </a:t>
                </a:r>
              </a:p>
              <a:p>
                <a:pPr lvl="1"/>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181303" y="762000"/>
                <a:ext cx="8812923" cy="5072555"/>
              </a:xfrm>
              <a:blipFill>
                <a:blip r:embed="rId3"/>
                <a:stretch>
                  <a:fillRect l="-576" t="-750" r="-288" b="-145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AE97B4B5-89A1-BB2C-7DAB-401C57DBD2F3}"/>
              </a:ext>
            </a:extLst>
          </p:cNvPr>
          <p:cNvPicPr>
            <a:picLocks noChangeAspect="1"/>
          </p:cNvPicPr>
          <p:nvPr/>
        </p:nvPicPr>
        <p:blipFill>
          <a:blip r:embed="rId4"/>
          <a:stretch>
            <a:fillRect/>
          </a:stretch>
        </p:blipFill>
        <p:spPr>
          <a:xfrm>
            <a:off x="233744" y="1828800"/>
            <a:ext cx="8676512" cy="1462541"/>
          </a:xfrm>
          <a:prstGeom prst="rect">
            <a:avLst/>
          </a:prstGeom>
        </p:spPr>
      </p:pic>
      <p:sp>
        <p:nvSpPr>
          <p:cNvPr id="4" name="TextBox 3">
            <a:extLst>
              <a:ext uri="{FF2B5EF4-FFF2-40B4-BE49-F238E27FC236}">
                <a16:creationId xmlns:a16="http://schemas.microsoft.com/office/drawing/2014/main" id="{F1847DDE-D37A-ABFE-50DD-3BF94D0BC1A7}"/>
              </a:ext>
            </a:extLst>
          </p:cNvPr>
          <p:cNvSpPr txBox="1"/>
          <p:nvPr/>
        </p:nvSpPr>
        <p:spPr>
          <a:xfrm>
            <a:off x="5994506" y="3298277"/>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5"/>
              </a:rPr>
              <a:t>2303.14185</a:t>
            </a:r>
            <a:r>
              <a:rPr lang="en-US" sz="1200" dirty="0"/>
              <a:t>, PRL)</a:t>
            </a:r>
          </a:p>
        </p:txBody>
      </p:sp>
    </p:spTree>
    <p:extLst>
      <p:ext uri="{BB962C8B-B14F-4D97-AF65-F5344CB8AC3E}">
        <p14:creationId xmlns:p14="http://schemas.microsoft.com/office/powerpoint/2010/main" val="212792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96ADB308-312E-E049-BDD6-FA53AE40E736}"/>
              </a:ext>
            </a:extLst>
          </p:cNvPr>
          <p:cNvSpPr>
            <a:spLocks noGrp="1" noChangeArrowheads="1"/>
          </p:cNvSpPr>
          <p:nvPr>
            <p:ph sz="half" idx="4294967295"/>
          </p:nvPr>
        </p:nvSpPr>
        <p:spPr>
          <a:xfrm>
            <a:off x="152400" y="990600"/>
            <a:ext cx="8610600" cy="1566006"/>
          </a:xfrm>
        </p:spPr>
        <p:txBody>
          <a:bodyPr/>
          <a:lstStyle/>
          <a:p>
            <a:r>
              <a:rPr lang="en-US" altLang="en-US" sz="2000" dirty="0"/>
              <a:t>The LHC has been a focus of particle physics for as long as most of us can remember.  Its lifetime is my (professional) lifetime:</a:t>
            </a:r>
          </a:p>
          <a:p>
            <a:pPr lvl="1"/>
            <a:r>
              <a:rPr lang="en-US" altLang="en-US" sz="1600" dirty="0"/>
              <a:t>1993 SSC canceled.</a:t>
            </a:r>
          </a:p>
          <a:p>
            <a:pPr lvl="1"/>
            <a:r>
              <a:rPr lang="en-US" altLang="en-US" sz="1600" dirty="0"/>
              <a:t>2010: LHC starts.</a:t>
            </a:r>
          </a:p>
          <a:p>
            <a:pPr lvl="1"/>
            <a:r>
              <a:rPr lang="en-US" altLang="en-US" sz="1600" dirty="0"/>
              <a:t>2040s: LHC ends.</a:t>
            </a:r>
            <a:endParaRPr lang="en-US" altLang="en-US" sz="1200" dirty="0"/>
          </a:p>
        </p:txBody>
      </p:sp>
      <p:sp>
        <p:nvSpPr>
          <p:cNvPr id="19" name="Title 1">
            <a:extLst>
              <a:ext uri="{FF2B5EF4-FFF2-40B4-BE49-F238E27FC236}">
                <a16:creationId xmlns:a16="http://schemas.microsoft.com/office/drawing/2014/main" id="{28105B7E-1C8D-A64E-9F00-14F16E625802}"/>
              </a:ext>
            </a:extLst>
          </p:cNvPr>
          <p:cNvSpPr txBox="1">
            <a:spLocks noChangeArrowheads="1"/>
          </p:cNvSpPr>
          <p:nvPr/>
        </p:nvSpPr>
        <p:spPr bwMode="auto">
          <a:xfrm>
            <a:off x="0" y="195263"/>
            <a:ext cx="91440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en-US" dirty="0">
                <a:solidFill>
                  <a:schemeClr val="tx1"/>
                </a:solidFill>
              </a:rPr>
              <a:t>LIFETIME OF THE LHC</a:t>
            </a:r>
          </a:p>
        </p:txBody>
      </p:sp>
      <p:sp>
        <p:nvSpPr>
          <p:cNvPr id="6" name="Content Placeholder 2">
            <a:extLst>
              <a:ext uri="{FF2B5EF4-FFF2-40B4-BE49-F238E27FC236}">
                <a16:creationId xmlns:a16="http://schemas.microsoft.com/office/drawing/2014/main" id="{0B26CAA5-3409-7A49-BBF7-3353BDC05AFB}"/>
              </a:ext>
            </a:extLst>
          </p:cNvPr>
          <p:cNvSpPr txBox="1">
            <a:spLocks noChangeArrowheads="1"/>
          </p:cNvSpPr>
          <p:nvPr/>
        </p:nvSpPr>
        <p:spPr bwMode="auto">
          <a:xfrm>
            <a:off x="152400" y="2895600"/>
            <a:ext cx="3810000" cy="288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2000" dirty="0"/>
              <a:t>But the LHC is still in its youth!</a:t>
            </a:r>
          </a:p>
          <a:p>
            <a:pPr lvl="1"/>
            <a:r>
              <a:rPr lang="en-US" altLang="en-US" sz="1800" dirty="0"/>
              <a:t>a postdoc in terms of years</a:t>
            </a:r>
          </a:p>
          <a:p>
            <a:pPr lvl="1"/>
            <a:r>
              <a:rPr lang="en-US" altLang="en-US" sz="1800" dirty="0"/>
              <a:t>a kindergartener in terms of integrated luminosity</a:t>
            </a:r>
          </a:p>
          <a:p>
            <a:endParaRPr lang="en-US" altLang="en-US" sz="1200" dirty="0"/>
          </a:p>
          <a:p>
            <a:r>
              <a:rPr lang="en-US" altLang="en-US" sz="2000" dirty="0"/>
              <a:t>Are we using the LHC to its full potential?  If not, what can we do to enhance its discovery prospects?</a:t>
            </a:r>
          </a:p>
        </p:txBody>
      </p:sp>
      <p:grpSp>
        <p:nvGrpSpPr>
          <p:cNvPr id="3" name="Group 2">
            <a:extLst>
              <a:ext uri="{FF2B5EF4-FFF2-40B4-BE49-F238E27FC236}">
                <a16:creationId xmlns:a16="http://schemas.microsoft.com/office/drawing/2014/main" id="{83E88BD4-5CAA-D72F-51D2-6228E5500DCD}"/>
              </a:ext>
            </a:extLst>
          </p:cNvPr>
          <p:cNvGrpSpPr/>
          <p:nvPr/>
        </p:nvGrpSpPr>
        <p:grpSpPr>
          <a:xfrm>
            <a:off x="4038600" y="1905000"/>
            <a:ext cx="4669208" cy="4572000"/>
            <a:chOff x="4191000" y="1905000"/>
            <a:chExt cx="4669208" cy="4572000"/>
          </a:xfrm>
        </p:grpSpPr>
        <p:pic>
          <p:nvPicPr>
            <p:cNvPr id="4" name="Picture 3">
              <a:extLst>
                <a:ext uri="{FF2B5EF4-FFF2-40B4-BE49-F238E27FC236}">
                  <a16:creationId xmlns:a16="http://schemas.microsoft.com/office/drawing/2014/main" id="{28EF32CF-7923-E84C-B269-3903A8D28376}"/>
                </a:ext>
              </a:extLst>
            </p:cNvPr>
            <p:cNvPicPr>
              <a:picLocks noChangeAspect="1"/>
            </p:cNvPicPr>
            <p:nvPr/>
          </p:nvPicPr>
          <p:blipFill rotWithShape="1">
            <a:blip r:embed="rId2"/>
            <a:srcRect l="1613" t="5555" r="1613" b="3704"/>
            <a:stretch/>
          </p:blipFill>
          <p:spPr>
            <a:xfrm>
              <a:off x="4191000" y="1905000"/>
              <a:ext cx="4669208" cy="4572000"/>
            </a:xfrm>
            <a:prstGeom prst="rect">
              <a:avLst/>
            </a:prstGeom>
          </p:spPr>
        </p:pic>
        <p:pic>
          <p:nvPicPr>
            <p:cNvPr id="2" name="Picture 1">
              <a:extLst>
                <a:ext uri="{FF2B5EF4-FFF2-40B4-BE49-F238E27FC236}">
                  <a16:creationId xmlns:a16="http://schemas.microsoft.com/office/drawing/2014/main" id="{7DFCCA4F-486B-CE6F-F398-CA40AB051EB6}"/>
                </a:ext>
              </a:extLst>
            </p:cNvPr>
            <p:cNvPicPr>
              <a:picLocks noChangeAspect="1"/>
            </p:cNvPicPr>
            <p:nvPr/>
          </p:nvPicPr>
          <p:blipFill rotWithShape="1">
            <a:blip r:embed="rId2"/>
            <a:srcRect l="44690" t="85457" r="9510" b="10007"/>
            <a:stretch/>
          </p:blipFill>
          <p:spPr>
            <a:xfrm>
              <a:off x="6154368" y="5932730"/>
              <a:ext cx="2209800" cy="228600"/>
            </a:xfrm>
            <a:prstGeom prst="rect">
              <a:avLst/>
            </a:prstGeom>
          </p:spPr>
        </p:pic>
      </p:grpSp>
      <p:sp>
        <p:nvSpPr>
          <p:cNvPr id="5" name="TextBox 4">
            <a:extLst>
              <a:ext uri="{FF2B5EF4-FFF2-40B4-BE49-F238E27FC236}">
                <a16:creationId xmlns:a16="http://schemas.microsoft.com/office/drawing/2014/main" id="{7559354C-3648-085D-294A-583DAF170402}"/>
              </a:ext>
            </a:extLst>
          </p:cNvPr>
          <p:cNvSpPr txBox="1"/>
          <p:nvPr/>
        </p:nvSpPr>
        <p:spPr>
          <a:xfrm rot="5400000">
            <a:off x="5728670" y="6342840"/>
            <a:ext cx="510076" cy="215444"/>
          </a:xfrm>
          <a:prstGeom prst="rect">
            <a:avLst/>
          </a:prstGeom>
          <a:noFill/>
        </p:spPr>
        <p:txBody>
          <a:bodyPr wrap="none" rtlCol="0">
            <a:spAutoFit/>
          </a:bodyPr>
          <a:lstStyle/>
          <a:p>
            <a:r>
              <a:rPr lang="en-US" sz="800" dirty="0"/>
              <a:t>COVID</a:t>
            </a:r>
          </a:p>
        </p:txBody>
      </p:sp>
      <p:cxnSp>
        <p:nvCxnSpPr>
          <p:cNvPr id="8" name="Straight Arrow Connector 7">
            <a:extLst>
              <a:ext uri="{FF2B5EF4-FFF2-40B4-BE49-F238E27FC236}">
                <a16:creationId xmlns:a16="http://schemas.microsoft.com/office/drawing/2014/main" id="{9C1E82A5-4F58-A7D0-38AC-EC9870FC2A96}"/>
              </a:ext>
            </a:extLst>
          </p:cNvPr>
          <p:cNvCxnSpPr/>
          <p:nvPr/>
        </p:nvCxnSpPr>
        <p:spPr>
          <a:xfrm flipV="1">
            <a:off x="5983708" y="6096000"/>
            <a:ext cx="0" cy="173403"/>
          </a:xfrm>
          <a:prstGeom prst="straightConnector1">
            <a:avLst/>
          </a:prstGeom>
          <a:ln w="12700">
            <a:tailEnd type="triangle"/>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798743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COLLIDER NEUTRINO RESULTS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1006475"/>
                <a:ext cx="3733800" cy="539432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we </a:t>
                </a:r>
                <a:r>
                  <a:rPr lang="en-GB" sz="2000" dirty="0"/>
                  <a:t>found 153 signal events</a:t>
                </a:r>
              </a:p>
              <a:p>
                <a:endParaRPr lang="en-GB" sz="1000" dirty="0"/>
              </a:p>
              <a:p>
                <a:r>
                  <a:rPr lang="en-GB" sz="2000" dirty="0"/>
                  <a:t>1st direct detection of collider neutrinos</a:t>
                </a:r>
              </a:p>
              <a:p>
                <a:pPr lvl="1"/>
                <a:r>
                  <a:rPr lang="en-GB" sz="1800" dirty="0"/>
                  <a:t>Signal significance of ~16</a:t>
                </a:r>
                <a:r>
                  <a:rPr lang="el-GR" sz="1800" dirty="0"/>
                  <a:t>σ</a:t>
                </a:r>
                <a:endParaRPr lang="en-US" sz="1800" dirty="0"/>
              </a:p>
              <a:p>
                <a:pPr lvl="1"/>
                <a:r>
                  <a:rPr lang="en-US" sz="1800" dirty="0"/>
                  <a:t>Muon charge </a:t>
                </a:r>
                <a:r>
                  <a:rPr lang="en-US" sz="1800" dirty="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endParaRPr lang="en-US" sz="1800" dirty="0">
                  <a:sym typeface="Wingdings" pitchFamily="2" charset="2"/>
                </a:endParaRPr>
              </a:p>
              <a:p>
                <a:pPr lvl="1"/>
                <a:r>
                  <a:rPr lang="en-US" sz="1800" dirty="0"/>
                  <a:t>These include the highest energy</a:t>
                </a:r>
                <a:r>
                  <a:rPr lang="en-US" sz="1800" dirty="0">
                    <a:ea typeface="Cambria Math" panose="02040503050406030204" pitchFamily="18" charset="0"/>
                    <a:sym typeface="Wingdings" pitchFamily="2" charset="2"/>
                  </a:rPr>
                  <a:t>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𝜈</m:t>
                    </m:r>
                  </m:oMath>
                </a14:m>
                <a:r>
                  <a:rPr lang="en-US" sz="1800" dirty="0">
                    <a:sym typeface="Wingdings" pitchFamily="2" charset="2"/>
                  </a:rPr>
                  <a:t> and </a:t>
                </a:r>
                <a14:m>
                  <m:oMath xmlns:m="http://schemas.openxmlformats.org/officeDocument/2006/math">
                    <m:acc>
                      <m:accPr>
                        <m:chr m:val="̅"/>
                        <m:ctrlPr>
                          <a:rPr lang="en-US" sz="1800" i="1" smtClean="0">
                            <a:latin typeface="Cambria Math" panose="02040503050406030204" pitchFamily="18" charset="0"/>
                            <a:sym typeface="Wingdings" pitchFamily="2" charset="2"/>
                          </a:rPr>
                        </m:ctrlPr>
                      </m:accPr>
                      <m:e>
                        <m:r>
                          <a:rPr lang="en-US" sz="1800" i="1" smtClean="0">
                            <a:latin typeface="Cambria Math" panose="02040503050406030204" pitchFamily="18" charset="0"/>
                            <a:ea typeface="Cambria Math" panose="02040503050406030204" pitchFamily="18" charset="0"/>
                            <a:sym typeface="Wingdings" pitchFamily="2" charset="2"/>
                          </a:rPr>
                          <m:t>𝜈</m:t>
                        </m:r>
                      </m:e>
                    </m:acc>
                  </m:oMath>
                </a14:m>
                <a:r>
                  <a:rPr lang="en-US" sz="1800" dirty="0"/>
                  <a:t> interactions ever observed from a human source </a:t>
                </a:r>
              </a:p>
              <a:p>
                <a:endParaRPr lang="en-US" sz="1000" dirty="0"/>
              </a:p>
              <a:p>
                <a:r>
                  <a:rPr lang="en-US" sz="2000" dirty="0"/>
                  <a:t>Following the FASER observation, SND@LHC, a complementary experiment  in the “other” forward direction, discovered an additional 8 neutrinos.</a:t>
                </a:r>
              </a:p>
            </p:txBody>
          </p:sp>
        </mc:Choice>
        <mc:Fallback xmlns="">
          <p:sp>
            <p:nvSpPr>
              <p:cNvPr id="6" name="Content Placeholder 2">
                <a:extLst>
                  <a:ext uri="{FF2B5EF4-FFF2-40B4-BE49-F238E27FC236}">
                    <a16:creationId xmlns:a16="http://schemas.microsoft.com/office/drawing/2014/main" id="{A543F802-8ADE-4362-ABCB-3AC281B917C8}"/>
                  </a:ext>
                </a:extLst>
              </p:cNvPr>
              <p:cNvSpPr txBox="1">
                <a:spLocks noRot="1" noChangeAspect="1" noMove="1" noResize="1" noEditPoints="1" noAdjustHandles="1" noChangeArrowheads="1" noChangeShapeType="1" noTextEdit="1"/>
              </p:cNvSpPr>
              <p:nvPr/>
            </p:nvSpPr>
            <p:spPr bwMode="auto">
              <a:xfrm>
                <a:off x="152400" y="1006475"/>
                <a:ext cx="3733800" cy="5394325"/>
              </a:xfrm>
              <a:prstGeom prst="rect">
                <a:avLst/>
              </a:prstGeom>
              <a:blipFill>
                <a:blip r:embed="rId2"/>
                <a:stretch>
                  <a:fillRect l="-1356" t="-704" r="-1356" b="-258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E7AFAC19-CA5B-1A8A-D4B6-E89320ACF51E}"/>
              </a:ext>
            </a:extLst>
          </p:cNvPr>
          <p:cNvPicPr>
            <a:picLocks noChangeAspect="1"/>
          </p:cNvPicPr>
          <p:nvPr/>
        </p:nvPicPr>
        <p:blipFill>
          <a:blip r:embed="rId3"/>
          <a:stretch>
            <a:fillRect/>
          </a:stretch>
        </p:blipFill>
        <p:spPr>
          <a:xfrm>
            <a:off x="3810000" y="1151935"/>
            <a:ext cx="5181600" cy="4922884"/>
          </a:xfrm>
          <a:prstGeom prst="rect">
            <a:avLst/>
          </a:prstGeom>
        </p:spPr>
      </p:pic>
      <p:sp>
        <p:nvSpPr>
          <p:cNvPr id="17" name="TextBox 16">
            <a:extLst>
              <a:ext uri="{FF2B5EF4-FFF2-40B4-BE49-F238E27FC236}">
                <a16:creationId xmlns:a16="http://schemas.microsoft.com/office/drawing/2014/main" id="{125FFE62-1C9D-C8DE-C0B9-8070D927B456}"/>
              </a:ext>
            </a:extLst>
          </p:cNvPr>
          <p:cNvSpPr txBox="1"/>
          <p:nvPr/>
        </p:nvSpPr>
        <p:spPr>
          <a:xfrm>
            <a:off x="4946138" y="6123801"/>
            <a:ext cx="2909323"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u="none" strike="noStrike" dirty="0">
                <a:solidFill>
                  <a:srgbClr val="0050B3"/>
                </a:solidFill>
                <a:effectLst/>
                <a:latin typeface="-apple-system"/>
                <a:hlinkClick r:id="rId4"/>
              </a:rPr>
              <a:t>2303.14185</a:t>
            </a:r>
            <a:r>
              <a:rPr lang="en-US" sz="1200" dirty="0"/>
              <a:t>, PRL)</a:t>
            </a:r>
          </a:p>
        </p:txBody>
      </p:sp>
    </p:spTree>
    <p:extLst>
      <p:ext uri="{BB962C8B-B14F-4D97-AF65-F5344CB8AC3E}">
        <p14:creationId xmlns:p14="http://schemas.microsoft.com/office/powerpoint/2010/main" val="3058030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986C959-D748-0742-ACD1-681CB52D4CBA}"/>
              </a:ext>
            </a:extLst>
          </p:cNvPr>
          <p:cNvPicPr>
            <a:picLocks noChangeAspect="1"/>
          </p:cNvPicPr>
          <p:nvPr/>
        </p:nvPicPr>
        <p:blipFill>
          <a:blip r:embed="rId3"/>
          <a:stretch>
            <a:fillRect/>
          </a:stretch>
        </p:blipFill>
        <p:spPr>
          <a:xfrm>
            <a:off x="970978" y="2594679"/>
            <a:ext cx="7106222" cy="3673819"/>
          </a:xfrm>
          <a:prstGeom prst="rect">
            <a:avLst/>
          </a:prstGeom>
        </p:spPr>
      </p:pic>
      <p:sp>
        <p:nvSpPr>
          <p:cNvPr id="5122" name="Title 1"/>
          <p:cNvSpPr>
            <a:spLocks noGrp="1"/>
          </p:cNvSpPr>
          <p:nvPr>
            <p:ph type="title"/>
          </p:nvPr>
        </p:nvSpPr>
        <p:spPr>
          <a:xfrm>
            <a:off x="0" y="302202"/>
            <a:ext cx="9144000" cy="334462"/>
          </a:xfrm>
        </p:spPr>
        <p:txBody>
          <a:bodyPr/>
          <a:lstStyle/>
          <a:p>
            <a:pPr eaLnBrk="1" hangingPunct="1"/>
            <a:r>
              <a:rPr lang="en-US" dirty="0">
                <a:solidFill>
                  <a:schemeClr val="tx1"/>
                </a:solidFill>
                <a:latin typeface="Arial" charset="0"/>
              </a:rPr>
              <a:t>LOCATION, LOCATION, LOCATION</a:t>
            </a:r>
          </a:p>
        </p:txBody>
      </p:sp>
      <p:grpSp>
        <p:nvGrpSpPr>
          <p:cNvPr id="42" name="Group 41">
            <a:extLst>
              <a:ext uri="{FF2B5EF4-FFF2-40B4-BE49-F238E27FC236}">
                <a16:creationId xmlns:a16="http://schemas.microsoft.com/office/drawing/2014/main" id="{FD841723-4191-6D44-BF1E-02350EE49D9D}"/>
              </a:ext>
            </a:extLst>
          </p:cNvPr>
          <p:cNvGrpSpPr/>
          <p:nvPr/>
        </p:nvGrpSpPr>
        <p:grpSpPr>
          <a:xfrm>
            <a:off x="5247290" y="762000"/>
            <a:ext cx="2719001" cy="2737010"/>
            <a:chOff x="4670989" y="831027"/>
            <a:chExt cx="4144012" cy="4047051"/>
          </a:xfrm>
        </p:grpSpPr>
        <p:sp>
          <p:nvSpPr>
            <p:cNvPr id="36" name="TextBox 35">
              <a:extLst>
                <a:ext uri="{FF2B5EF4-FFF2-40B4-BE49-F238E27FC236}">
                  <a16:creationId xmlns:a16="http://schemas.microsoft.com/office/drawing/2014/main" id="{FABD2291-7CF6-CE47-B656-E6EA299D2591}"/>
                </a:ext>
              </a:extLst>
            </p:cNvPr>
            <p:cNvSpPr txBox="1"/>
            <p:nvPr/>
          </p:nvSpPr>
          <p:spPr>
            <a:xfrm>
              <a:off x="6443511" y="831027"/>
              <a:ext cx="633258" cy="546109"/>
            </a:xfrm>
            <a:prstGeom prst="rect">
              <a:avLst/>
            </a:prstGeom>
            <a:noFill/>
          </p:spPr>
          <p:txBody>
            <a:bodyPr wrap="none" rtlCol="0">
              <a:spAutoFit/>
            </a:bodyPr>
            <a:lstStyle/>
            <a:p>
              <a:r>
                <a:rPr lang="en-US" dirty="0"/>
                <a:t>…</a:t>
              </a:r>
            </a:p>
          </p:txBody>
        </p:sp>
        <p:grpSp>
          <p:nvGrpSpPr>
            <p:cNvPr id="3" name="Group 2">
              <a:extLst>
                <a:ext uri="{FF2B5EF4-FFF2-40B4-BE49-F238E27FC236}">
                  <a16:creationId xmlns:a16="http://schemas.microsoft.com/office/drawing/2014/main" id="{A72FEAE6-5A12-5042-AF1E-4B367610C40C}"/>
                </a:ext>
              </a:extLst>
            </p:cNvPr>
            <p:cNvGrpSpPr/>
            <p:nvPr/>
          </p:nvGrpSpPr>
          <p:grpSpPr>
            <a:xfrm>
              <a:off x="4685392" y="1281716"/>
              <a:ext cx="1243038" cy="883822"/>
              <a:chOff x="4628455" y="1533608"/>
              <a:chExt cx="1657384" cy="1178428"/>
            </a:xfrm>
          </p:grpSpPr>
          <p:pic>
            <p:nvPicPr>
              <p:cNvPr id="33" name="Picture 32">
                <a:extLst>
                  <a:ext uri="{FF2B5EF4-FFF2-40B4-BE49-F238E27FC236}">
                    <a16:creationId xmlns:a16="http://schemas.microsoft.com/office/drawing/2014/main" id="{69AC15B9-700B-654D-9B7E-112D2EDD8964}"/>
                  </a:ext>
                </a:extLst>
              </p:cNvPr>
              <p:cNvPicPr>
                <a:picLocks noChangeAspect="1"/>
              </p:cNvPicPr>
              <p:nvPr/>
            </p:nvPicPr>
            <p:blipFill>
              <a:blip r:embed="rId4"/>
              <a:stretch>
                <a:fillRect/>
              </a:stretch>
            </p:blipFill>
            <p:spPr>
              <a:xfrm>
                <a:off x="4628455" y="1533608"/>
                <a:ext cx="1657384" cy="1104923"/>
              </a:xfrm>
              <a:prstGeom prst="rect">
                <a:avLst/>
              </a:prstGeom>
            </p:spPr>
          </p:pic>
          <p:sp>
            <p:nvSpPr>
              <p:cNvPr id="2" name="TextBox 1">
                <a:extLst>
                  <a:ext uri="{FF2B5EF4-FFF2-40B4-BE49-F238E27FC236}">
                    <a16:creationId xmlns:a16="http://schemas.microsoft.com/office/drawing/2014/main" id="{B7ECDCD4-3E91-7F4B-9659-15BDB9C582FB}"/>
                  </a:ext>
                </a:extLst>
              </p:cNvPr>
              <p:cNvSpPr txBox="1"/>
              <p:nvPr/>
            </p:nvSpPr>
            <p:spPr>
              <a:xfrm>
                <a:off x="4943099" y="2211436"/>
                <a:ext cx="1166837" cy="500600"/>
              </a:xfrm>
              <a:prstGeom prst="rect">
                <a:avLst/>
              </a:prstGeom>
              <a:noFill/>
            </p:spPr>
            <p:txBody>
              <a:bodyPr wrap="none" rtlCol="0">
                <a:spAutoFit/>
              </a:bodyPr>
              <a:lstStyle/>
              <a:p>
                <a:r>
                  <a:rPr lang="en-US" sz="1050" dirty="0">
                    <a:solidFill>
                      <a:schemeClr val="bg1"/>
                    </a:solidFill>
                  </a:rPr>
                  <a:t>ALICE</a:t>
                </a:r>
              </a:p>
            </p:txBody>
          </p:sp>
        </p:grpSp>
        <p:grpSp>
          <p:nvGrpSpPr>
            <p:cNvPr id="37" name="Group 36">
              <a:extLst>
                <a:ext uri="{FF2B5EF4-FFF2-40B4-BE49-F238E27FC236}">
                  <a16:creationId xmlns:a16="http://schemas.microsoft.com/office/drawing/2014/main" id="{305A77EB-9A11-BE45-9457-3C7C20D381E1}"/>
                </a:ext>
              </a:extLst>
            </p:cNvPr>
            <p:cNvGrpSpPr/>
            <p:nvPr/>
          </p:nvGrpSpPr>
          <p:grpSpPr>
            <a:xfrm>
              <a:off x="7518448" y="4007908"/>
              <a:ext cx="1243037" cy="870170"/>
              <a:chOff x="8405862" y="5168525"/>
              <a:chExt cx="1657383" cy="1160224"/>
            </a:xfrm>
          </p:grpSpPr>
          <p:pic>
            <p:nvPicPr>
              <p:cNvPr id="21" name="Picture 20">
                <a:extLst>
                  <a:ext uri="{FF2B5EF4-FFF2-40B4-BE49-F238E27FC236}">
                    <a16:creationId xmlns:a16="http://schemas.microsoft.com/office/drawing/2014/main" id="{185C2627-55D9-8344-A264-07D6B904599D}"/>
                  </a:ext>
                </a:extLst>
              </p:cNvPr>
              <p:cNvPicPr>
                <a:picLocks noChangeAspect="1"/>
              </p:cNvPicPr>
              <p:nvPr/>
            </p:nvPicPr>
            <p:blipFill>
              <a:blip r:embed="rId5"/>
              <a:stretch>
                <a:fillRect/>
              </a:stretch>
            </p:blipFill>
            <p:spPr>
              <a:xfrm>
                <a:off x="8405862" y="5168525"/>
                <a:ext cx="1657383" cy="1057686"/>
              </a:xfrm>
              <a:prstGeom prst="rect">
                <a:avLst/>
              </a:prstGeom>
            </p:spPr>
          </p:pic>
          <p:sp>
            <p:nvSpPr>
              <p:cNvPr id="18" name="TextBox 17">
                <a:extLst>
                  <a:ext uri="{FF2B5EF4-FFF2-40B4-BE49-F238E27FC236}">
                    <a16:creationId xmlns:a16="http://schemas.microsoft.com/office/drawing/2014/main" id="{1552457D-E234-734C-AB5C-0A86EE3F9FE2}"/>
                  </a:ext>
                </a:extLst>
              </p:cNvPr>
              <p:cNvSpPr txBox="1"/>
              <p:nvPr/>
            </p:nvSpPr>
            <p:spPr>
              <a:xfrm>
                <a:off x="8745713" y="5828149"/>
                <a:ext cx="1104946" cy="500600"/>
              </a:xfrm>
              <a:prstGeom prst="rect">
                <a:avLst/>
              </a:prstGeom>
              <a:noFill/>
            </p:spPr>
            <p:txBody>
              <a:bodyPr wrap="none" rtlCol="0">
                <a:spAutoFit/>
              </a:bodyPr>
              <a:lstStyle/>
              <a:p>
                <a:r>
                  <a:rPr lang="en-US" sz="1050" dirty="0">
                    <a:solidFill>
                      <a:schemeClr val="bg1"/>
                    </a:solidFill>
                  </a:rPr>
                  <a:t>OPAL</a:t>
                </a:r>
              </a:p>
            </p:txBody>
          </p:sp>
        </p:grpSp>
        <p:grpSp>
          <p:nvGrpSpPr>
            <p:cNvPr id="35" name="Group 34">
              <a:extLst>
                <a:ext uri="{FF2B5EF4-FFF2-40B4-BE49-F238E27FC236}">
                  <a16:creationId xmlns:a16="http://schemas.microsoft.com/office/drawing/2014/main" id="{1A357FBC-793C-BA46-B7CA-FD4D94C72EBD}"/>
                </a:ext>
              </a:extLst>
            </p:cNvPr>
            <p:cNvGrpSpPr/>
            <p:nvPr/>
          </p:nvGrpSpPr>
          <p:grpSpPr>
            <a:xfrm>
              <a:off x="7518448" y="3049221"/>
              <a:ext cx="1257441" cy="903173"/>
              <a:chOff x="8405862" y="3890280"/>
              <a:chExt cx="1676588" cy="1204229"/>
            </a:xfrm>
          </p:grpSpPr>
          <p:pic>
            <p:nvPicPr>
              <p:cNvPr id="23" name="Picture 22">
                <a:extLst>
                  <a:ext uri="{FF2B5EF4-FFF2-40B4-BE49-F238E27FC236}">
                    <a16:creationId xmlns:a16="http://schemas.microsoft.com/office/drawing/2014/main" id="{26B80ABB-185B-FF44-A9BF-239D8E7EBBC5}"/>
                  </a:ext>
                </a:extLst>
              </p:cNvPr>
              <p:cNvPicPr>
                <a:picLocks noChangeAspect="1"/>
              </p:cNvPicPr>
              <p:nvPr/>
            </p:nvPicPr>
            <p:blipFill>
              <a:blip r:embed="rId6"/>
              <a:stretch>
                <a:fillRect/>
              </a:stretch>
            </p:blipFill>
            <p:spPr>
              <a:xfrm>
                <a:off x="8405862" y="3890280"/>
                <a:ext cx="1676588" cy="1123702"/>
              </a:xfrm>
              <a:prstGeom prst="rect">
                <a:avLst/>
              </a:prstGeom>
            </p:spPr>
          </p:pic>
          <p:sp>
            <p:nvSpPr>
              <p:cNvPr id="20" name="TextBox 19">
                <a:extLst>
                  <a:ext uri="{FF2B5EF4-FFF2-40B4-BE49-F238E27FC236}">
                    <a16:creationId xmlns:a16="http://schemas.microsoft.com/office/drawing/2014/main" id="{BD4FB225-4A20-A742-8AD9-A46608C9B161}"/>
                  </a:ext>
                </a:extLst>
              </p:cNvPr>
              <p:cNvSpPr txBox="1"/>
              <p:nvPr/>
            </p:nvSpPr>
            <p:spPr>
              <a:xfrm>
                <a:off x="8879306" y="4593909"/>
                <a:ext cx="681469" cy="500600"/>
              </a:xfrm>
              <a:prstGeom prst="rect">
                <a:avLst/>
              </a:prstGeom>
              <a:noFill/>
            </p:spPr>
            <p:txBody>
              <a:bodyPr wrap="none" rtlCol="0">
                <a:spAutoFit/>
              </a:bodyPr>
              <a:lstStyle/>
              <a:p>
                <a:r>
                  <a:rPr lang="en-US" sz="1050" dirty="0">
                    <a:solidFill>
                      <a:schemeClr val="bg1"/>
                    </a:solidFill>
                  </a:rPr>
                  <a:t>L3</a:t>
                </a:r>
              </a:p>
            </p:txBody>
          </p:sp>
        </p:grpSp>
        <p:grpSp>
          <p:nvGrpSpPr>
            <p:cNvPr id="16" name="Group 15">
              <a:extLst>
                <a:ext uri="{FF2B5EF4-FFF2-40B4-BE49-F238E27FC236}">
                  <a16:creationId xmlns:a16="http://schemas.microsoft.com/office/drawing/2014/main" id="{E8D2724B-DEBD-194D-9AFF-F099589BEFC9}"/>
                </a:ext>
              </a:extLst>
            </p:cNvPr>
            <p:cNvGrpSpPr/>
            <p:nvPr/>
          </p:nvGrpSpPr>
          <p:grpSpPr>
            <a:xfrm>
              <a:off x="7537925" y="2100524"/>
              <a:ext cx="1257441" cy="890971"/>
              <a:chOff x="8431832" y="2625350"/>
              <a:chExt cx="1676588" cy="1187960"/>
            </a:xfrm>
          </p:grpSpPr>
          <p:pic>
            <p:nvPicPr>
              <p:cNvPr id="25" name="Picture 24">
                <a:extLst>
                  <a:ext uri="{FF2B5EF4-FFF2-40B4-BE49-F238E27FC236}">
                    <a16:creationId xmlns:a16="http://schemas.microsoft.com/office/drawing/2014/main" id="{247BC8C3-259F-804A-8513-00B0C0BC4E5F}"/>
                  </a:ext>
                </a:extLst>
              </p:cNvPr>
              <p:cNvPicPr>
                <a:picLocks noChangeAspect="1"/>
              </p:cNvPicPr>
              <p:nvPr/>
            </p:nvPicPr>
            <p:blipFill>
              <a:blip r:embed="rId7"/>
              <a:stretch>
                <a:fillRect/>
              </a:stretch>
            </p:blipFill>
            <p:spPr>
              <a:xfrm>
                <a:off x="8431832" y="2625350"/>
                <a:ext cx="1676588" cy="1118271"/>
              </a:xfrm>
              <a:prstGeom prst="rect">
                <a:avLst/>
              </a:prstGeom>
            </p:spPr>
          </p:pic>
          <p:sp>
            <p:nvSpPr>
              <p:cNvPr id="22" name="TextBox 21">
                <a:extLst>
                  <a:ext uri="{FF2B5EF4-FFF2-40B4-BE49-F238E27FC236}">
                    <a16:creationId xmlns:a16="http://schemas.microsoft.com/office/drawing/2014/main" id="{90553B08-25B3-BE40-8ADE-F3EC76EAADBD}"/>
                  </a:ext>
                </a:extLst>
              </p:cNvPr>
              <p:cNvSpPr txBox="1"/>
              <p:nvPr/>
            </p:nvSpPr>
            <p:spPr>
              <a:xfrm>
                <a:off x="8654083" y="3312710"/>
                <a:ext cx="1365545" cy="500600"/>
              </a:xfrm>
              <a:prstGeom prst="rect">
                <a:avLst/>
              </a:prstGeom>
              <a:noFill/>
            </p:spPr>
            <p:txBody>
              <a:bodyPr wrap="none" rtlCol="0">
                <a:spAutoFit/>
              </a:bodyPr>
              <a:lstStyle/>
              <a:p>
                <a:r>
                  <a:rPr lang="en-US" sz="1050" dirty="0">
                    <a:solidFill>
                      <a:schemeClr val="bg1"/>
                    </a:solidFill>
                  </a:rPr>
                  <a:t>DELPHI</a:t>
                </a:r>
              </a:p>
            </p:txBody>
          </p:sp>
        </p:grpSp>
        <p:grpSp>
          <p:nvGrpSpPr>
            <p:cNvPr id="15" name="Group 14">
              <a:extLst>
                <a:ext uri="{FF2B5EF4-FFF2-40B4-BE49-F238E27FC236}">
                  <a16:creationId xmlns:a16="http://schemas.microsoft.com/office/drawing/2014/main" id="{C54858FD-C529-374E-8590-27949ECCC151}"/>
                </a:ext>
              </a:extLst>
            </p:cNvPr>
            <p:cNvGrpSpPr/>
            <p:nvPr/>
          </p:nvGrpSpPr>
          <p:grpSpPr>
            <a:xfrm>
              <a:off x="7537925" y="1127958"/>
              <a:ext cx="1277076" cy="924602"/>
              <a:chOff x="8431832" y="1328599"/>
              <a:chExt cx="1702768" cy="1232800"/>
            </a:xfrm>
          </p:grpSpPr>
          <p:pic>
            <p:nvPicPr>
              <p:cNvPr id="19" name="Picture 18">
                <a:extLst>
                  <a:ext uri="{FF2B5EF4-FFF2-40B4-BE49-F238E27FC236}">
                    <a16:creationId xmlns:a16="http://schemas.microsoft.com/office/drawing/2014/main" id="{ECA4B147-E205-9441-82B0-EB6B646EC8BE}"/>
                  </a:ext>
                </a:extLst>
              </p:cNvPr>
              <p:cNvPicPr>
                <a:picLocks noChangeAspect="1"/>
              </p:cNvPicPr>
              <p:nvPr/>
            </p:nvPicPr>
            <p:blipFill>
              <a:blip r:embed="rId8"/>
              <a:stretch>
                <a:fillRect/>
              </a:stretch>
            </p:blipFill>
            <p:spPr>
              <a:xfrm>
                <a:off x="8431832" y="1328599"/>
                <a:ext cx="1702768" cy="1168690"/>
              </a:xfrm>
              <a:prstGeom prst="rect">
                <a:avLst/>
              </a:prstGeom>
            </p:spPr>
          </p:pic>
          <p:sp>
            <p:nvSpPr>
              <p:cNvPr id="24" name="TextBox 23">
                <a:extLst>
                  <a:ext uri="{FF2B5EF4-FFF2-40B4-BE49-F238E27FC236}">
                    <a16:creationId xmlns:a16="http://schemas.microsoft.com/office/drawing/2014/main" id="{D894FA06-9876-E74D-AA56-77423B5FF884}"/>
                  </a:ext>
                </a:extLst>
              </p:cNvPr>
              <p:cNvSpPr txBox="1"/>
              <p:nvPr/>
            </p:nvSpPr>
            <p:spPr>
              <a:xfrm>
                <a:off x="8683740" y="2060800"/>
                <a:ext cx="1274335" cy="500599"/>
              </a:xfrm>
              <a:prstGeom prst="rect">
                <a:avLst/>
              </a:prstGeom>
              <a:noFill/>
            </p:spPr>
            <p:txBody>
              <a:bodyPr wrap="none" rtlCol="0">
                <a:spAutoFit/>
              </a:bodyPr>
              <a:lstStyle/>
              <a:p>
                <a:r>
                  <a:rPr lang="en-US" sz="1050" dirty="0">
                    <a:solidFill>
                      <a:schemeClr val="bg1"/>
                    </a:solidFill>
                  </a:rPr>
                  <a:t>ALEPH</a:t>
                </a:r>
              </a:p>
            </p:txBody>
          </p:sp>
        </p:grpSp>
        <p:grpSp>
          <p:nvGrpSpPr>
            <p:cNvPr id="14" name="Group 13">
              <a:extLst>
                <a:ext uri="{FF2B5EF4-FFF2-40B4-BE49-F238E27FC236}">
                  <a16:creationId xmlns:a16="http://schemas.microsoft.com/office/drawing/2014/main" id="{F1AE3DCC-84DA-394C-BDEB-4A40CEBE9057}"/>
                </a:ext>
              </a:extLst>
            </p:cNvPr>
            <p:cNvGrpSpPr/>
            <p:nvPr/>
          </p:nvGrpSpPr>
          <p:grpSpPr>
            <a:xfrm>
              <a:off x="6135992" y="3609424"/>
              <a:ext cx="1198070" cy="1240615"/>
              <a:chOff x="6562588" y="4637214"/>
              <a:chExt cx="1597426" cy="1654150"/>
            </a:xfrm>
          </p:grpSpPr>
          <p:pic>
            <p:nvPicPr>
              <p:cNvPr id="27" name="Picture 26">
                <a:extLst>
                  <a:ext uri="{FF2B5EF4-FFF2-40B4-BE49-F238E27FC236}">
                    <a16:creationId xmlns:a16="http://schemas.microsoft.com/office/drawing/2014/main" id="{0CEB08F0-43F5-7E45-AC71-C68FCC80E690}"/>
                  </a:ext>
                </a:extLst>
              </p:cNvPr>
              <p:cNvPicPr>
                <a:picLocks noChangeAspect="1"/>
              </p:cNvPicPr>
              <p:nvPr/>
            </p:nvPicPr>
            <p:blipFill>
              <a:blip r:embed="rId9"/>
              <a:stretch>
                <a:fillRect/>
              </a:stretch>
            </p:blipFill>
            <p:spPr>
              <a:xfrm>
                <a:off x="6562588" y="4637214"/>
                <a:ext cx="1597426" cy="1606842"/>
              </a:xfrm>
              <a:prstGeom prst="rect">
                <a:avLst/>
              </a:prstGeom>
            </p:spPr>
          </p:pic>
          <p:sp>
            <p:nvSpPr>
              <p:cNvPr id="26" name="TextBox 25">
                <a:extLst>
                  <a:ext uri="{FF2B5EF4-FFF2-40B4-BE49-F238E27FC236}">
                    <a16:creationId xmlns:a16="http://schemas.microsoft.com/office/drawing/2014/main" id="{721D363F-9F72-7949-BB1E-2036BB54ADAC}"/>
                  </a:ext>
                </a:extLst>
              </p:cNvPr>
              <p:cNvSpPr txBox="1"/>
              <p:nvPr/>
            </p:nvSpPr>
            <p:spPr>
              <a:xfrm>
                <a:off x="6897167" y="5790765"/>
                <a:ext cx="909493" cy="500599"/>
              </a:xfrm>
              <a:prstGeom prst="rect">
                <a:avLst/>
              </a:prstGeom>
              <a:noFill/>
            </p:spPr>
            <p:txBody>
              <a:bodyPr wrap="none" rtlCol="0">
                <a:spAutoFit/>
              </a:bodyPr>
              <a:lstStyle/>
              <a:p>
                <a:r>
                  <a:rPr lang="en-US" sz="1050" dirty="0">
                    <a:solidFill>
                      <a:schemeClr val="bg1"/>
                    </a:solidFill>
                  </a:rPr>
                  <a:t>SLD</a:t>
                </a:r>
              </a:p>
            </p:txBody>
          </p:sp>
        </p:grpSp>
        <p:grpSp>
          <p:nvGrpSpPr>
            <p:cNvPr id="12" name="Group 11">
              <a:extLst>
                <a:ext uri="{FF2B5EF4-FFF2-40B4-BE49-F238E27FC236}">
                  <a16:creationId xmlns:a16="http://schemas.microsoft.com/office/drawing/2014/main" id="{62470662-B8C5-0B40-BEB7-213C6A111A13}"/>
                </a:ext>
              </a:extLst>
            </p:cNvPr>
            <p:cNvGrpSpPr/>
            <p:nvPr/>
          </p:nvGrpSpPr>
          <p:grpSpPr>
            <a:xfrm>
              <a:off x="6132295" y="2433923"/>
              <a:ext cx="1201768" cy="1084034"/>
              <a:chOff x="6557658" y="3069877"/>
              <a:chExt cx="1602357" cy="1445374"/>
            </a:xfrm>
          </p:grpSpPr>
          <p:pic>
            <p:nvPicPr>
              <p:cNvPr id="17" name="Picture 16">
                <a:extLst>
                  <a:ext uri="{FF2B5EF4-FFF2-40B4-BE49-F238E27FC236}">
                    <a16:creationId xmlns:a16="http://schemas.microsoft.com/office/drawing/2014/main" id="{09A835DA-C64C-8F4A-9C10-C1B03FA86BB9}"/>
                  </a:ext>
                </a:extLst>
              </p:cNvPr>
              <p:cNvPicPr>
                <a:picLocks noChangeAspect="1"/>
              </p:cNvPicPr>
              <p:nvPr/>
            </p:nvPicPr>
            <p:blipFill>
              <a:blip r:embed="rId10"/>
              <a:stretch>
                <a:fillRect/>
              </a:stretch>
            </p:blipFill>
            <p:spPr>
              <a:xfrm>
                <a:off x="6557658" y="3069877"/>
                <a:ext cx="1602357" cy="1399392"/>
              </a:xfrm>
              <a:prstGeom prst="rect">
                <a:avLst/>
              </a:prstGeom>
            </p:spPr>
          </p:pic>
          <p:sp>
            <p:nvSpPr>
              <p:cNvPr id="28" name="TextBox 27">
                <a:extLst>
                  <a:ext uri="{FF2B5EF4-FFF2-40B4-BE49-F238E27FC236}">
                    <a16:creationId xmlns:a16="http://schemas.microsoft.com/office/drawing/2014/main" id="{DB838E90-9557-BB46-8D97-B1D4E61B4EBA}"/>
                  </a:ext>
                </a:extLst>
              </p:cNvPr>
              <p:cNvSpPr txBox="1"/>
              <p:nvPr/>
            </p:nvSpPr>
            <p:spPr>
              <a:xfrm>
                <a:off x="6973368" y="4014650"/>
                <a:ext cx="727074" cy="500601"/>
              </a:xfrm>
              <a:prstGeom prst="rect">
                <a:avLst/>
              </a:prstGeom>
              <a:noFill/>
            </p:spPr>
            <p:txBody>
              <a:bodyPr wrap="none" rtlCol="0">
                <a:spAutoFit/>
              </a:bodyPr>
              <a:lstStyle/>
              <a:p>
                <a:r>
                  <a:rPr lang="en-US" sz="1050" dirty="0">
                    <a:solidFill>
                      <a:schemeClr val="bg1"/>
                    </a:solidFill>
                  </a:rPr>
                  <a:t>D0</a:t>
                </a:r>
              </a:p>
            </p:txBody>
          </p:sp>
        </p:grpSp>
        <p:grpSp>
          <p:nvGrpSpPr>
            <p:cNvPr id="10" name="Group 9">
              <a:extLst>
                <a:ext uri="{FF2B5EF4-FFF2-40B4-BE49-F238E27FC236}">
                  <a16:creationId xmlns:a16="http://schemas.microsoft.com/office/drawing/2014/main" id="{34E3D672-C964-0A42-8212-DC0837805662}"/>
                </a:ext>
              </a:extLst>
            </p:cNvPr>
            <p:cNvGrpSpPr/>
            <p:nvPr/>
          </p:nvGrpSpPr>
          <p:grpSpPr>
            <a:xfrm>
              <a:off x="6132295" y="1394389"/>
              <a:ext cx="1201768" cy="942398"/>
              <a:chOff x="6557658" y="1683841"/>
              <a:chExt cx="1602357" cy="1256530"/>
            </a:xfrm>
          </p:grpSpPr>
          <p:pic>
            <p:nvPicPr>
              <p:cNvPr id="11" name="Picture 10">
                <a:extLst>
                  <a:ext uri="{FF2B5EF4-FFF2-40B4-BE49-F238E27FC236}">
                    <a16:creationId xmlns:a16="http://schemas.microsoft.com/office/drawing/2014/main" id="{AAF94372-B391-514B-B669-3914C41FC54C}"/>
                  </a:ext>
                </a:extLst>
              </p:cNvPr>
              <p:cNvPicPr>
                <a:picLocks noChangeAspect="1"/>
              </p:cNvPicPr>
              <p:nvPr/>
            </p:nvPicPr>
            <p:blipFill>
              <a:blip r:embed="rId11"/>
              <a:stretch>
                <a:fillRect/>
              </a:stretch>
            </p:blipFill>
            <p:spPr>
              <a:xfrm>
                <a:off x="6557658" y="1683841"/>
                <a:ext cx="1602357" cy="1200219"/>
              </a:xfrm>
              <a:prstGeom prst="rect">
                <a:avLst/>
              </a:prstGeom>
            </p:spPr>
          </p:pic>
          <p:sp>
            <p:nvSpPr>
              <p:cNvPr id="29" name="TextBox 28">
                <a:extLst>
                  <a:ext uri="{FF2B5EF4-FFF2-40B4-BE49-F238E27FC236}">
                    <a16:creationId xmlns:a16="http://schemas.microsoft.com/office/drawing/2014/main" id="{F48A83F0-0B1F-6E4C-9ACD-2FF690426FB5}"/>
                  </a:ext>
                </a:extLst>
              </p:cNvPr>
              <p:cNvSpPr txBox="1"/>
              <p:nvPr/>
            </p:nvSpPr>
            <p:spPr>
              <a:xfrm>
                <a:off x="6897169" y="2439771"/>
                <a:ext cx="938813" cy="500600"/>
              </a:xfrm>
              <a:prstGeom prst="rect">
                <a:avLst/>
              </a:prstGeom>
              <a:noFill/>
            </p:spPr>
            <p:txBody>
              <a:bodyPr wrap="none" rtlCol="0">
                <a:spAutoFit/>
              </a:bodyPr>
              <a:lstStyle/>
              <a:p>
                <a:r>
                  <a:rPr lang="en-US" sz="1050" dirty="0">
                    <a:solidFill>
                      <a:schemeClr val="bg1"/>
                    </a:solidFill>
                  </a:rPr>
                  <a:t>CDF</a:t>
                </a:r>
              </a:p>
            </p:txBody>
          </p:sp>
        </p:grpSp>
        <p:grpSp>
          <p:nvGrpSpPr>
            <p:cNvPr id="9" name="Group 8">
              <a:extLst>
                <a:ext uri="{FF2B5EF4-FFF2-40B4-BE49-F238E27FC236}">
                  <a16:creationId xmlns:a16="http://schemas.microsoft.com/office/drawing/2014/main" id="{B064474F-A5DC-7141-A7CC-6B851A549374}"/>
                </a:ext>
              </a:extLst>
            </p:cNvPr>
            <p:cNvGrpSpPr/>
            <p:nvPr/>
          </p:nvGrpSpPr>
          <p:grpSpPr>
            <a:xfrm>
              <a:off x="4685392" y="4044021"/>
              <a:ext cx="1243038" cy="824650"/>
              <a:chOff x="4628455" y="5216675"/>
              <a:chExt cx="1657384" cy="1099531"/>
            </a:xfrm>
          </p:grpSpPr>
          <p:pic>
            <p:nvPicPr>
              <p:cNvPr id="31" name="Picture 30">
                <a:extLst>
                  <a:ext uri="{FF2B5EF4-FFF2-40B4-BE49-F238E27FC236}">
                    <a16:creationId xmlns:a16="http://schemas.microsoft.com/office/drawing/2014/main" id="{21243A4A-B69D-604C-83A4-1FDA54ABA6E6}"/>
                  </a:ext>
                </a:extLst>
              </p:cNvPr>
              <p:cNvPicPr>
                <a:picLocks noChangeAspect="1"/>
              </p:cNvPicPr>
              <p:nvPr/>
            </p:nvPicPr>
            <p:blipFill>
              <a:blip r:embed="rId12"/>
              <a:stretch>
                <a:fillRect/>
              </a:stretch>
            </p:blipFill>
            <p:spPr>
              <a:xfrm>
                <a:off x="4628455" y="5216675"/>
                <a:ext cx="1657384" cy="1048422"/>
              </a:xfrm>
              <a:prstGeom prst="rect">
                <a:avLst/>
              </a:prstGeom>
            </p:spPr>
          </p:pic>
          <p:sp>
            <p:nvSpPr>
              <p:cNvPr id="30" name="TextBox 29">
                <a:extLst>
                  <a:ext uri="{FF2B5EF4-FFF2-40B4-BE49-F238E27FC236}">
                    <a16:creationId xmlns:a16="http://schemas.microsoft.com/office/drawing/2014/main" id="{1F8C758E-D778-0943-8489-605C4D53F632}"/>
                  </a:ext>
                </a:extLst>
              </p:cNvPr>
              <p:cNvSpPr txBox="1"/>
              <p:nvPr/>
            </p:nvSpPr>
            <p:spPr>
              <a:xfrm>
                <a:off x="4973560" y="5815604"/>
                <a:ext cx="1078885" cy="500602"/>
              </a:xfrm>
              <a:prstGeom prst="rect">
                <a:avLst/>
              </a:prstGeom>
              <a:noFill/>
            </p:spPr>
            <p:txBody>
              <a:bodyPr wrap="none" rtlCol="0">
                <a:spAutoFit/>
              </a:bodyPr>
              <a:lstStyle/>
              <a:p>
                <a:r>
                  <a:rPr lang="en-US" sz="1050" dirty="0" err="1">
                    <a:solidFill>
                      <a:schemeClr val="bg1"/>
                    </a:solidFill>
                  </a:rPr>
                  <a:t>LHCb</a:t>
                </a:r>
                <a:endParaRPr lang="en-US" sz="1050" dirty="0">
                  <a:solidFill>
                    <a:schemeClr val="bg1"/>
                  </a:solidFill>
                </a:endParaRPr>
              </a:p>
            </p:txBody>
          </p:sp>
        </p:grpSp>
        <p:grpSp>
          <p:nvGrpSpPr>
            <p:cNvPr id="7" name="Group 6">
              <a:extLst>
                <a:ext uri="{FF2B5EF4-FFF2-40B4-BE49-F238E27FC236}">
                  <a16:creationId xmlns:a16="http://schemas.microsoft.com/office/drawing/2014/main" id="{A4200C76-76D2-054C-9926-6FB8F4831209}"/>
                </a:ext>
              </a:extLst>
            </p:cNvPr>
            <p:cNvGrpSpPr/>
            <p:nvPr/>
          </p:nvGrpSpPr>
          <p:grpSpPr>
            <a:xfrm>
              <a:off x="4670989" y="3123714"/>
              <a:ext cx="1257441" cy="820187"/>
              <a:chOff x="4609251" y="3989608"/>
              <a:chExt cx="1676588" cy="1093582"/>
            </a:xfrm>
          </p:grpSpPr>
          <p:pic>
            <p:nvPicPr>
              <p:cNvPr id="8" name="Picture 7">
                <a:extLst>
                  <a:ext uri="{FF2B5EF4-FFF2-40B4-BE49-F238E27FC236}">
                    <a16:creationId xmlns:a16="http://schemas.microsoft.com/office/drawing/2014/main" id="{AFE598F3-70DA-A84F-A402-10948DAD9629}"/>
                  </a:ext>
                </a:extLst>
              </p:cNvPr>
              <p:cNvPicPr>
                <a:picLocks noChangeAspect="1"/>
              </p:cNvPicPr>
              <p:nvPr/>
            </p:nvPicPr>
            <p:blipFill>
              <a:blip r:embed="rId13"/>
              <a:stretch>
                <a:fillRect/>
              </a:stretch>
            </p:blipFill>
            <p:spPr>
              <a:xfrm>
                <a:off x="4609251" y="3989608"/>
                <a:ext cx="1676588" cy="1041249"/>
              </a:xfrm>
              <a:prstGeom prst="rect">
                <a:avLst/>
              </a:prstGeom>
            </p:spPr>
          </p:pic>
          <p:sp>
            <p:nvSpPr>
              <p:cNvPr id="32" name="TextBox 31">
                <a:extLst>
                  <a:ext uri="{FF2B5EF4-FFF2-40B4-BE49-F238E27FC236}">
                    <a16:creationId xmlns:a16="http://schemas.microsoft.com/office/drawing/2014/main" id="{D0D0B90B-C9D5-B948-AB96-84DB1BBF3F5D}"/>
                  </a:ext>
                </a:extLst>
              </p:cNvPr>
              <p:cNvSpPr txBox="1"/>
              <p:nvPr/>
            </p:nvSpPr>
            <p:spPr>
              <a:xfrm>
                <a:off x="5003213" y="4582590"/>
                <a:ext cx="984418" cy="500600"/>
              </a:xfrm>
              <a:prstGeom prst="rect">
                <a:avLst/>
              </a:prstGeom>
              <a:noFill/>
            </p:spPr>
            <p:txBody>
              <a:bodyPr wrap="none" rtlCol="0">
                <a:spAutoFit/>
              </a:bodyPr>
              <a:lstStyle/>
              <a:p>
                <a:r>
                  <a:rPr lang="en-US" sz="1050" dirty="0">
                    <a:solidFill>
                      <a:schemeClr val="bg1"/>
                    </a:solidFill>
                  </a:rPr>
                  <a:t>CMS</a:t>
                </a:r>
              </a:p>
            </p:txBody>
          </p:sp>
        </p:grpSp>
        <p:grpSp>
          <p:nvGrpSpPr>
            <p:cNvPr id="5" name="Group 4">
              <a:extLst>
                <a:ext uri="{FF2B5EF4-FFF2-40B4-BE49-F238E27FC236}">
                  <a16:creationId xmlns:a16="http://schemas.microsoft.com/office/drawing/2014/main" id="{B4336B33-C0FD-4E44-BF2C-D19E4F5DF2F8}"/>
                </a:ext>
              </a:extLst>
            </p:cNvPr>
            <p:cNvGrpSpPr/>
            <p:nvPr/>
          </p:nvGrpSpPr>
          <p:grpSpPr>
            <a:xfrm>
              <a:off x="4670989" y="2249775"/>
              <a:ext cx="1257441" cy="760182"/>
              <a:chOff x="4609251" y="2824349"/>
              <a:chExt cx="1676588" cy="1013574"/>
            </a:xfrm>
          </p:grpSpPr>
          <p:pic>
            <p:nvPicPr>
              <p:cNvPr id="6" name="Picture 5">
                <a:extLst>
                  <a:ext uri="{FF2B5EF4-FFF2-40B4-BE49-F238E27FC236}">
                    <a16:creationId xmlns:a16="http://schemas.microsoft.com/office/drawing/2014/main" id="{D72B1968-6DDC-674C-8072-464D90A7DAC8}"/>
                  </a:ext>
                </a:extLst>
              </p:cNvPr>
              <p:cNvPicPr>
                <a:picLocks noChangeAspect="1"/>
              </p:cNvPicPr>
              <p:nvPr/>
            </p:nvPicPr>
            <p:blipFill>
              <a:blip r:embed="rId14"/>
              <a:stretch>
                <a:fillRect/>
              </a:stretch>
            </p:blipFill>
            <p:spPr>
              <a:xfrm>
                <a:off x="4609251" y="2824349"/>
                <a:ext cx="1676588" cy="938890"/>
              </a:xfrm>
              <a:prstGeom prst="rect">
                <a:avLst/>
              </a:prstGeom>
            </p:spPr>
          </p:pic>
          <p:sp>
            <p:nvSpPr>
              <p:cNvPr id="34" name="TextBox 33">
                <a:extLst>
                  <a:ext uri="{FF2B5EF4-FFF2-40B4-BE49-F238E27FC236}">
                    <a16:creationId xmlns:a16="http://schemas.microsoft.com/office/drawing/2014/main" id="{171FB102-D0A2-E348-8599-944EBFF7CBA2}"/>
                  </a:ext>
                </a:extLst>
              </p:cNvPr>
              <p:cNvSpPr txBox="1"/>
              <p:nvPr/>
            </p:nvSpPr>
            <p:spPr>
              <a:xfrm>
                <a:off x="4924921" y="3337323"/>
                <a:ext cx="1241760" cy="500600"/>
              </a:xfrm>
              <a:prstGeom prst="rect">
                <a:avLst/>
              </a:prstGeom>
              <a:noFill/>
            </p:spPr>
            <p:txBody>
              <a:bodyPr wrap="none" rtlCol="0">
                <a:spAutoFit/>
              </a:bodyPr>
              <a:lstStyle/>
              <a:p>
                <a:r>
                  <a:rPr lang="en-US" sz="1050" dirty="0">
                    <a:solidFill>
                      <a:schemeClr val="bg1"/>
                    </a:solidFill>
                  </a:rPr>
                  <a:t>ATLAS</a:t>
                </a:r>
              </a:p>
            </p:txBody>
          </p:sp>
        </p:grpSp>
      </p:grpSp>
      <p:sp>
        <p:nvSpPr>
          <p:cNvPr id="38" name="TextBox 37">
            <a:extLst>
              <a:ext uri="{FF2B5EF4-FFF2-40B4-BE49-F238E27FC236}">
                <a16:creationId xmlns:a16="http://schemas.microsoft.com/office/drawing/2014/main" id="{F4642B4F-AA37-3745-923F-D38853484A1D}"/>
              </a:ext>
            </a:extLst>
          </p:cNvPr>
          <p:cNvSpPr txBox="1"/>
          <p:nvPr/>
        </p:nvSpPr>
        <p:spPr>
          <a:xfrm>
            <a:off x="1210639" y="1717516"/>
            <a:ext cx="2485040" cy="1754326"/>
          </a:xfrm>
          <a:prstGeom prst="rect">
            <a:avLst/>
          </a:prstGeom>
          <a:noFill/>
        </p:spPr>
        <p:txBody>
          <a:bodyPr wrap="none" rtlCol="0">
            <a:spAutoFit/>
          </a:bodyPr>
          <a:lstStyle/>
          <a:p>
            <a:pPr algn="ctr"/>
            <a:r>
              <a:rPr lang="en-US" dirty="0"/>
              <a:t>FASER</a:t>
            </a:r>
          </a:p>
          <a:p>
            <a:pPr algn="ctr"/>
            <a:endParaRPr lang="en-US" dirty="0"/>
          </a:p>
          <a:p>
            <a:pPr algn="ctr"/>
            <a:r>
              <a:rPr lang="en-US" dirty="0"/>
              <a:t>“Tabletop,” 18 months,</a:t>
            </a:r>
          </a:p>
          <a:p>
            <a:pPr algn="ctr"/>
            <a:r>
              <a:rPr lang="en-US" dirty="0"/>
              <a:t>~$1M</a:t>
            </a:r>
          </a:p>
          <a:p>
            <a:pPr algn="ctr"/>
            <a:endParaRPr lang="en-US" dirty="0"/>
          </a:p>
          <a:p>
            <a:pPr algn="ctr"/>
            <a:r>
              <a:rPr lang="en-US" dirty="0"/>
              <a:t>153 neutrinos</a:t>
            </a:r>
          </a:p>
        </p:txBody>
      </p:sp>
      <p:sp>
        <p:nvSpPr>
          <p:cNvPr id="40" name="TextBox 39">
            <a:extLst>
              <a:ext uri="{FF2B5EF4-FFF2-40B4-BE49-F238E27FC236}">
                <a16:creationId xmlns:a16="http://schemas.microsoft.com/office/drawing/2014/main" id="{EDCF8F04-78D0-6145-856F-E1BCC6668F65}"/>
              </a:ext>
            </a:extLst>
          </p:cNvPr>
          <p:cNvSpPr txBox="1"/>
          <p:nvPr/>
        </p:nvSpPr>
        <p:spPr>
          <a:xfrm>
            <a:off x="5197606" y="4415375"/>
            <a:ext cx="2970310" cy="2031325"/>
          </a:xfrm>
          <a:prstGeom prst="rect">
            <a:avLst/>
          </a:prstGeom>
          <a:noFill/>
        </p:spPr>
        <p:txBody>
          <a:bodyPr wrap="square" rtlCol="0">
            <a:spAutoFit/>
          </a:bodyPr>
          <a:lstStyle/>
          <a:p>
            <a:pPr algn="ctr"/>
            <a:r>
              <a:rPr lang="en-US" dirty="0"/>
              <a:t>All previous </a:t>
            </a:r>
          </a:p>
          <a:p>
            <a:pPr algn="ctr"/>
            <a:r>
              <a:rPr lang="en-US" dirty="0"/>
              <a:t>collider detectors</a:t>
            </a:r>
          </a:p>
          <a:p>
            <a:pPr algn="ctr"/>
            <a:endParaRPr lang="en-US" dirty="0"/>
          </a:p>
          <a:p>
            <a:pPr algn="ctr"/>
            <a:r>
              <a:rPr lang="en-US" dirty="0"/>
              <a:t>Building-size, decades,</a:t>
            </a:r>
          </a:p>
          <a:p>
            <a:pPr algn="ctr"/>
            <a:r>
              <a:rPr lang="en-US" dirty="0"/>
              <a:t>~$1B</a:t>
            </a:r>
            <a:endParaRPr lang="en-US" baseline="30000" dirty="0"/>
          </a:p>
          <a:p>
            <a:pPr algn="ctr"/>
            <a:endParaRPr lang="en-US" dirty="0"/>
          </a:p>
          <a:p>
            <a:pPr algn="ctr"/>
            <a:r>
              <a:rPr lang="en-US" dirty="0"/>
              <a:t>0 neutrinos</a:t>
            </a:r>
          </a:p>
        </p:txBody>
      </p:sp>
      <p:sp>
        <p:nvSpPr>
          <p:cNvPr id="4" name="Content Placeholder 2">
            <a:extLst>
              <a:ext uri="{FF2B5EF4-FFF2-40B4-BE49-F238E27FC236}">
                <a16:creationId xmlns:a16="http://schemas.microsoft.com/office/drawing/2014/main" id="{C4F224BE-0BFB-BF1B-8070-03F68D44E306}"/>
              </a:ext>
            </a:extLst>
          </p:cNvPr>
          <p:cNvSpPr txBox="1">
            <a:spLocks/>
          </p:cNvSpPr>
          <p:nvPr/>
        </p:nvSpPr>
        <p:spPr bwMode="auto">
          <a:xfrm>
            <a:off x="304800" y="5715000"/>
            <a:ext cx="4185343" cy="683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latin typeface="Symbol" pitchFamily="2" charset="2"/>
              </a:rPr>
              <a:t>16s</a:t>
            </a:r>
            <a:r>
              <a:rPr lang="en-US" sz="1800" dirty="0"/>
              <a:t> discovery, opening a new window at the high energy frontier</a:t>
            </a:r>
            <a:endParaRPr lang="en-US" sz="1800" dirty="0">
              <a:solidFill>
                <a:srgbClr val="FF0000"/>
              </a:solidFill>
            </a:endParaRPr>
          </a:p>
        </p:txBody>
      </p:sp>
      <p:pic>
        <p:nvPicPr>
          <p:cNvPr id="39" name="Picture 38">
            <a:extLst>
              <a:ext uri="{FF2B5EF4-FFF2-40B4-BE49-F238E27FC236}">
                <a16:creationId xmlns:a16="http://schemas.microsoft.com/office/drawing/2014/main" id="{F89C78A3-EC29-1CFB-D70F-B7027BAAB68B}"/>
              </a:ext>
            </a:extLst>
          </p:cNvPr>
          <p:cNvPicPr>
            <a:picLocks noChangeAspect="1"/>
          </p:cNvPicPr>
          <p:nvPr/>
        </p:nvPicPr>
        <p:blipFill rotWithShape="1">
          <a:blip r:embed="rId15"/>
          <a:srcRect l="8333" t="37504" b="17273"/>
          <a:stretch/>
        </p:blipFill>
        <p:spPr>
          <a:xfrm>
            <a:off x="1981200" y="3962400"/>
            <a:ext cx="986741" cy="335608"/>
          </a:xfrm>
          <a:prstGeom prst="rect">
            <a:avLst/>
          </a:prstGeom>
        </p:spPr>
      </p:pic>
    </p:spTree>
    <p:extLst>
      <p:ext uri="{BB962C8B-B14F-4D97-AF65-F5344CB8AC3E}">
        <p14:creationId xmlns:p14="http://schemas.microsoft.com/office/powerpoint/2010/main" val="417502607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51CB636-0394-DB29-25EA-47FFF3464C81}"/>
              </a:ext>
            </a:extLst>
          </p:cNvPr>
          <p:cNvPicPr>
            <a:picLocks noChangeAspect="1"/>
          </p:cNvPicPr>
          <p:nvPr/>
        </p:nvPicPr>
        <p:blipFill>
          <a:blip r:embed="rId2"/>
          <a:stretch>
            <a:fillRect/>
          </a:stretch>
        </p:blipFill>
        <p:spPr>
          <a:xfrm>
            <a:off x="8465297" y="2316219"/>
            <a:ext cx="678704" cy="810403"/>
          </a:xfrm>
          <a:prstGeom prst="rect">
            <a:avLst/>
          </a:prstGeom>
        </p:spPr>
      </p:pic>
      <p:pic>
        <p:nvPicPr>
          <p:cNvPr id="9" name="Picture 8">
            <a:extLst>
              <a:ext uri="{FF2B5EF4-FFF2-40B4-BE49-F238E27FC236}">
                <a16:creationId xmlns:a16="http://schemas.microsoft.com/office/drawing/2014/main" id="{18E97967-658E-ACE6-8B2F-C6B272839CFA}"/>
              </a:ext>
            </a:extLst>
          </p:cNvPr>
          <p:cNvPicPr>
            <a:picLocks noChangeAspect="1"/>
          </p:cNvPicPr>
          <p:nvPr/>
        </p:nvPicPr>
        <p:blipFill>
          <a:blip r:embed="rId2"/>
          <a:stretch>
            <a:fillRect/>
          </a:stretch>
        </p:blipFill>
        <p:spPr>
          <a:xfrm>
            <a:off x="6553567" y="2907030"/>
            <a:ext cx="2590957" cy="3093720"/>
          </a:xfrm>
          <a:prstGeom prst="rect">
            <a:avLst/>
          </a:prstGeom>
        </p:spPr>
      </p:pic>
      <p:pic>
        <p:nvPicPr>
          <p:cNvPr id="8" name="Picture 7">
            <a:extLst>
              <a:ext uri="{FF2B5EF4-FFF2-40B4-BE49-F238E27FC236}">
                <a16:creationId xmlns:a16="http://schemas.microsoft.com/office/drawing/2014/main" id="{066C43A3-D8FE-0249-5730-3BB32789582B}"/>
              </a:ext>
            </a:extLst>
          </p:cNvPr>
          <p:cNvPicPr>
            <a:picLocks noChangeAspect="1"/>
          </p:cNvPicPr>
          <p:nvPr/>
        </p:nvPicPr>
        <p:blipFill>
          <a:blip r:embed="rId2"/>
          <a:stretch>
            <a:fillRect/>
          </a:stretch>
        </p:blipFill>
        <p:spPr>
          <a:xfrm>
            <a:off x="0" y="1468279"/>
            <a:ext cx="9144000" cy="1438750"/>
          </a:xfrm>
          <a:prstGeom prst="rect">
            <a:avLst/>
          </a:prstGeom>
        </p:spPr>
      </p:pic>
      <p:sp>
        <p:nvSpPr>
          <p:cNvPr id="2" name="Title 1">
            <a:extLst>
              <a:ext uri="{FF2B5EF4-FFF2-40B4-BE49-F238E27FC236}">
                <a16:creationId xmlns:a16="http://schemas.microsoft.com/office/drawing/2014/main" id="{95D35BDC-D38B-43FA-8447-1AC8BAE9D718}"/>
              </a:ext>
            </a:extLst>
          </p:cNvPr>
          <p:cNvSpPr>
            <a:spLocks noGrp="1"/>
          </p:cNvSpPr>
          <p:nvPr>
            <p:ph type="title"/>
          </p:nvPr>
        </p:nvSpPr>
        <p:spPr>
          <a:xfrm>
            <a:off x="14681" y="244475"/>
            <a:ext cx="9114638" cy="441325"/>
          </a:xfrm>
        </p:spPr>
        <p:txBody>
          <a:bodyPr>
            <a:noAutofit/>
          </a:bodyPr>
          <a:lstStyle/>
          <a:p>
            <a:r>
              <a:rPr lang="en-US" sz="2800" dirty="0">
                <a:solidFill>
                  <a:schemeClr val="bg1"/>
                </a:solidFill>
              </a:rPr>
              <a:t>NEUTRINOS FROM EMULSION IN </a:t>
            </a:r>
            <a:r>
              <a:rPr lang="en-US" sz="2800" dirty="0" err="1">
                <a:solidFill>
                  <a:schemeClr val="bg1"/>
                </a:solidFill>
              </a:rPr>
              <a:t>FASER</a:t>
            </a:r>
            <a:r>
              <a:rPr lang="en-US" sz="2800" dirty="0" err="1">
                <a:solidFill>
                  <a:schemeClr val="bg1"/>
                </a:solidFill>
                <a:latin typeface="Symbol" pitchFamily="2" charset="2"/>
              </a:rPr>
              <a:t>n</a:t>
            </a:r>
            <a:endParaRPr lang="en-GB" sz="2800" dirty="0">
              <a:solidFill>
                <a:schemeClr val="bg1"/>
              </a:solidFill>
              <a:latin typeface="Symbol" pitchFamily="2" charset="2"/>
            </a:endParaRPr>
          </a:p>
        </p:txBody>
      </p:sp>
      <p:pic>
        <p:nvPicPr>
          <p:cNvPr id="6" name="コンテンツ プレースホルダー 23">
            <a:extLst>
              <a:ext uri="{FF2B5EF4-FFF2-40B4-BE49-F238E27FC236}">
                <a16:creationId xmlns:a16="http://schemas.microsoft.com/office/drawing/2014/main" id="{4ACEE2A3-2D31-888D-5CEA-6E22EFE0F8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81" y="1448426"/>
            <a:ext cx="9114638" cy="5409574"/>
          </a:xfrm>
          <a:prstGeom prst="rect">
            <a:avLst/>
          </a:prstGeom>
        </p:spPr>
      </p:pic>
      <p:pic>
        <p:nvPicPr>
          <p:cNvPr id="7" name="コンテンツ プレースホルダー 12">
            <a:extLst>
              <a:ext uri="{FF2B5EF4-FFF2-40B4-BE49-F238E27FC236}">
                <a16:creationId xmlns:a16="http://schemas.microsoft.com/office/drawing/2014/main" id="{DA6F4EAA-A504-7C55-7F05-9F7442DCF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7752" y="1741890"/>
            <a:ext cx="5577648" cy="1077510"/>
          </a:xfrm>
          <a:prstGeom prst="rect">
            <a:avLst/>
          </a:prstGeom>
        </p:spPr>
      </p:pic>
      <p:sp>
        <p:nvSpPr>
          <p:cNvPr id="11" name="Content Placeholder 2">
            <a:extLst>
              <a:ext uri="{FF2B5EF4-FFF2-40B4-BE49-F238E27FC236}">
                <a16:creationId xmlns:a16="http://schemas.microsoft.com/office/drawing/2014/main" id="{69A43D87-E25C-8F4C-320A-F969D301A059}"/>
              </a:ext>
            </a:extLst>
          </p:cNvPr>
          <p:cNvSpPr txBox="1">
            <a:spLocks/>
          </p:cNvSpPr>
          <p:nvPr/>
        </p:nvSpPr>
        <p:spPr>
          <a:xfrm>
            <a:off x="6099220" y="2907029"/>
            <a:ext cx="2672830" cy="26476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Clr>
                <a:schemeClr val="accent4"/>
              </a:buClr>
              <a:buFont typeface="Arial"/>
              <a:buChar char="•"/>
              <a:defRPr sz="2000" kern="1200">
                <a:solidFill>
                  <a:schemeClr val="tx2"/>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Clr>
                <a:schemeClr val="accent4"/>
              </a:buClr>
              <a:buFont typeface="Arial"/>
              <a:buChar char="•"/>
              <a:defRPr sz="1800" kern="1200">
                <a:solidFill>
                  <a:schemeClr val="accent2"/>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4"/>
              </a:buClr>
              <a:buFont typeface="Arial"/>
              <a:buChar char="•"/>
              <a:defRPr sz="1600" kern="1200">
                <a:solidFill>
                  <a:schemeClr val="accent3">
                    <a:lumMod val="75000"/>
                  </a:schemeClr>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1350" dirty="0"/>
              <a:t>Vertex with 11 tracks</a:t>
            </a:r>
          </a:p>
          <a:p>
            <a:pPr lvl="1"/>
            <a:r>
              <a:rPr lang="en-GB" sz="1200" dirty="0"/>
              <a:t>615 µm inside tungsten</a:t>
            </a:r>
          </a:p>
          <a:p>
            <a:pPr lvl="1"/>
            <a:endParaRPr lang="en-GB" sz="1200" dirty="0"/>
          </a:p>
          <a:p>
            <a:r>
              <a:rPr lang="en-GB" sz="1350" dirty="0"/>
              <a:t>e-like track from vertex</a:t>
            </a:r>
          </a:p>
          <a:p>
            <a:pPr lvl="1"/>
            <a:r>
              <a:rPr lang="en-GB" sz="1200" dirty="0"/>
              <a:t>Single track for 2X</a:t>
            </a:r>
            <a:r>
              <a:rPr lang="en-GB" sz="1200" baseline="-25000" dirty="0"/>
              <a:t>0</a:t>
            </a:r>
            <a:endParaRPr lang="en-GB" sz="1200" dirty="0"/>
          </a:p>
          <a:p>
            <a:pPr lvl="1"/>
            <a:r>
              <a:rPr lang="en-GB" sz="1200" dirty="0"/>
              <a:t>Shower max @ 7.8</a:t>
            </a:r>
            <a:r>
              <a:rPr lang="el-GR" sz="1200" dirty="0"/>
              <a:t>Χ</a:t>
            </a:r>
            <a:r>
              <a:rPr lang="el-GR" sz="1200" baseline="-25000" dirty="0"/>
              <a:t>0</a:t>
            </a:r>
            <a:endParaRPr lang="el-GR" sz="1200" dirty="0"/>
          </a:p>
          <a:p>
            <a:pPr lvl="1"/>
            <a:r>
              <a:rPr lang="el-GR" sz="1200" dirty="0"/>
              <a:t>θ</a:t>
            </a:r>
            <a:r>
              <a:rPr lang="en-GB" sz="1200" baseline="-25000" dirty="0"/>
              <a:t>e</a:t>
            </a:r>
            <a:r>
              <a:rPr lang="en-GB" sz="1200" dirty="0"/>
              <a:t> = 11 </a:t>
            </a:r>
            <a:r>
              <a:rPr lang="en-GB" sz="1200" dirty="0" err="1"/>
              <a:t>mrad</a:t>
            </a:r>
            <a:r>
              <a:rPr lang="en-GB" sz="1200" dirty="0"/>
              <a:t> to beam</a:t>
            </a:r>
          </a:p>
          <a:p>
            <a:pPr lvl="1"/>
            <a:endParaRPr lang="en-GB" sz="1200" dirty="0"/>
          </a:p>
          <a:p>
            <a:r>
              <a:rPr lang="en-GB" sz="1350" dirty="0"/>
              <a:t>Back-to-back topology</a:t>
            </a:r>
          </a:p>
          <a:p>
            <a:pPr lvl="1"/>
            <a:r>
              <a:rPr lang="en-GB" sz="1200" dirty="0"/>
              <a:t>175° between e &amp; rest</a:t>
            </a:r>
          </a:p>
        </p:txBody>
      </p:sp>
      <p:sp>
        <p:nvSpPr>
          <p:cNvPr id="13" name="TextBox 12">
            <a:extLst>
              <a:ext uri="{FF2B5EF4-FFF2-40B4-BE49-F238E27FC236}">
                <a16:creationId xmlns:a16="http://schemas.microsoft.com/office/drawing/2014/main" id="{E5601B90-1B62-7DDA-22B2-E64BBFD67A6A}"/>
              </a:ext>
            </a:extLst>
          </p:cNvPr>
          <p:cNvSpPr txBox="1"/>
          <p:nvPr/>
        </p:nvSpPr>
        <p:spPr>
          <a:xfrm>
            <a:off x="2573848" y="4445923"/>
            <a:ext cx="1398781" cy="369332"/>
          </a:xfrm>
          <a:prstGeom prst="rect">
            <a:avLst/>
          </a:prstGeom>
          <a:noFill/>
        </p:spPr>
        <p:txBody>
          <a:bodyPr wrap="none" rtlCol="0">
            <a:spAutoFit/>
          </a:bodyPr>
          <a:lstStyle/>
          <a:p>
            <a:r>
              <a:rPr lang="en-GB" dirty="0">
                <a:solidFill>
                  <a:schemeClr val="bg2"/>
                </a:solidFill>
              </a:rPr>
              <a:t>Beam View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E51205-1D95-C674-7F47-35FFA2934D9A}"/>
                  </a:ext>
                </a:extLst>
              </p:cNvPr>
              <p:cNvSpPr>
                <a:spLocks noGrp="1"/>
              </p:cNvSpPr>
              <p:nvPr>
                <p:ph idx="1"/>
              </p:nvPr>
            </p:nvSpPr>
            <p:spPr>
              <a:xfrm>
                <a:off x="381000" y="720753"/>
                <a:ext cx="8391050" cy="955647"/>
              </a:xfrm>
            </p:spPr>
            <p:txBody>
              <a:bodyPr/>
              <a:lstStyle/>
              <a:p>
                <a:pPr marL="0" indent="0" algn="ctr">
                  <a:buNone/>
                </a:pPr>
                <a:r>
                  <a:rPr lang="en-US" sz="1800" dirty="0">
                    <a:solidFill>
                      <a:schemeClr val="bg1"/>
                    </a:solidFill>
                  </a:rPr>
                  <a:t>The discovery analysis did not even use the emulsion data!  With the emulsion, we have now observed the first collider electron neutrinos, including the “Pika-</a:t>
                </a:r>
                <a14:m>
                  <m:oMath xmlns:m="http://schemas.openxmlformats.org/officeDocument/2006/math">
                    <m:r>
                      <a:rPr lang="en-US" sz="1800" i="1" dirty="0" smtClean="0">
                        <a:solidFill>
                          <a:schemeClr val="bg1"/>
                        </a:solidFill>
                        <a:latin typeface="Cambria Math" panose="02040503050406030204" pitchFamily="18" charset="0"/>
                        <a:ea typeface="Cambria Math" panose="02040503050406030204" pitchFamily="18" charset="0"/>
                      </a:rPr>
                      <m:t>𝜈</m:t>
                    </m:r>
                  </m:oMath>
                </a14:m>
                <a:r>
                  <a:rPr lang="en-US" sz="1800" dirty="0">
                    <a:solidFill>
                      <a:schemeClr val="bg1"/>
                    </a:solidFill>
                  </a:rPr>
                  <a:t>” event, the highest energy (1.5 </a:t>
                </a:r>
                <a:r>
                  <a:rPr lang="en-US" sz="1800" dirty="0" err="1">
                    <a:solidFill>
                      <a:schemeClr val="bg1"/>
                    </a:solidFill>
                  </a:rPr>
                  <a:t>TeV</a:t>
                </a:r>
                <a:r>
                  <a:rPr lang="en-US" sz="1800" dirty="0">
                    <a:solidFill>
                      <a:schemeClr val="bg1"/>
                    </a:solidFill>
                  </a:rPr>
                  <a:t>) electron neutrino from a lab source.</a:t>
                </a: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1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US" sz="2000" dirty="0">
                  <a:solidFill>
                    <a:schemeClr val="bg1"/>
                  </a:solidFill>
                </a:endParaRPr>
              </a:p>
              <a:p>
                <a:pPr marL="0" indent="0" algn="ctr">
                  <a:buNone/>
                </a:pPr>
                <a:endParaRPr lang="en-GB" sz="2000" dirty="0">
                  <a:solidFill>
                    <a:schemeClr val="bg1"/>
                  </a:solidFill>
                </a:endParaRPr>
              </a:p>
            </p:txBody>
          </p:sp>
        </mc:Choice>
        <mc:Fallback xmlns="">
          <p:sp>
            <p:nvSpPr>
              <p:cNvPr id="3" name="Content Placeholder 2">
                <a:extLst>
                  <a:ext uri="{FF2B5EF4-FFF2-40B4-BE49-F238E27FC236}">
                    <a16:creationId xmlns:a16="http://schemas.microsoft.com/office/drawing/2014/main" id="{28E51205-1D95-C674-7F47-35FFA2934D9A}"/>
                  </a:ext>
                </a:extLst>
              </p:cNvPr>
              <p:cNvSpPr>
                <a:spLocks noGrp="1" noRot="1" noChangeAspect="1" noMove="1" noResize="1" noEditPoints="1" noAdjustHandles="1" noChangeArrowheads="1" noChangeShapeType="1" noTextEdit="1"/>
              </p:cNvSpPr>
              <p:nvPr>
                <p:ph idx="1"/>
              </p:nvPr>
            </p:nvSpPr>
            <p:spPr>
              <a:xfrm>
                <a:off x="381000" y="720753"/>
                <a:ext cx="8391050" cy="955647"/>
              </a:xfrm>
              <a:blipFill>
                <a:blip r:embed="rId7"/>
                <a:stretch>
                  <a:fillRect t="-2632" r="-756" b="-657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A80A940-450B-2FED-D036-B610A0C80CC1}"/>
              </a:ext>
            </a:extLst>
          </p:cNvPr>
          <p:cNvSpPr txBox="1"/>
          <p:nvPr/>
        </p:nvSpPr>
        <p:spPr>
          <a:xfrm>
            <a:off x="5869406" y="2432353"/>
            <a:ext cx="1206421" cy="369332"/>
          </a:xfrm>
          <a:prstGeom prst="rect">
            <a:avLst/>
          </a:prstGeom>
          <a:noFill/>
        </p:spPr>
        <p:txBody>
          <a:bodyPr wrap="none" rtlCol="0">
            <a:spAutoFit/>
          </a:bodyPr>
          <a:lstStyle/>
          <a:p>
            <a:r>
              <a:rPr lang="en-GB" dirty="0">
                <a:solidFill>
                  <a:schemeClr val="bg2"/>
                </a:solidFill>
              </a:rPr>
              <a:t>Side View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296FF9B-68BD-E33A-61FF-CAAB580AF90D}"/>
                  </a:ext>
                </a:extLst>
              </p:cNvPr>
              <p:cNvSpPr txBox="1"/>
              <p:nvPr/>
            </p:nvSpPr>
            <p:spPr>
              <a:xfrm>
                <a:off x="1524000" y="3145759"/>
                <a:ext cx="511102"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bg1"/>
                          </a:solidFill>
                          <a:latin typeface="Cambria Math" panose="02040503050406030204" pitchFamily="18" charset="0"/>
                        </a:rPr>
                        <m:t>𝑒</m:t>
                      </m:r>
                    </m:oMath>
                  </m:oMathPara>
                </a14:m>
                <a:endParaRPr lang="en-US" sz="3200" dirty="0">
                  <a:solidFill>
                    <a:schemeClr val="bg1"/>
                  </a:solidFill>
                </a:endParaRPr>
              </a:p>
            </p:txBody>
          </p:sp>
        </mc:Choice>
        <mc:Fallback xmlns="">
          <p:sp>
            <p:nvSpPr>
              <p:cNvPr id="14" name="TextBox 13">
                <a:extLst>
                  <a:ext uri="{FF2B5EF4-FFF2-40B4-BE49-F238E27FC236}">
                    <a16:creationId xmlns:a16="http://schemas.microsoft.com/office/drawing/2014/main" id="{7296FF9B-68BD-E33A-61FF-CAAB580AF90D}"/>
                  </a:ext>
                </a:extLst>
              </p:cNvPr>
              <p:cNvSpPr txBox="1">
                <a:spLocks noRot="1" noChangeAspect="1" noMove="1" noResize="1" noEditPoints="1" noAdjustHandles="1" noChangeArrowheads="1" noChangeShapeType="1" noTextEdit="1"/>
              </p:cNvSpPr>
              <p:nvPr/>
            </p:nvSpPr>
            <p:spPr>
              <a:xfrm>
                <a:off x="1524000" y="3145759"/>
                <a:ext cx="511102" cy="584775"/>
              </a:xfrm>
              <a:prstGeom prst="rect">
                <a:avLst/>
              </a:prstGeom>
              <a:blipFill>
                <a:blip r:embed="rId8"/>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C8C9883-C54C-EFB0-778F-84EE37E782B5}"/>
              </a:ext>
            </a:extLst>
          </p:cNvPr>
          <p:cNvSpPr txBox="1"/>
          <p:nvPr/>
        </p:nvSpPr>
        <p:spPr>
          <a:xfrm>
            <a:off x="2819400" y="6089019"/>
            <a:ext cx="2914324" cy="307777"/>
          </a:xfrm>
          <a:prstGeom prst="rect">
            <a:avLst/>
          </a:prstGeom>
          <a:noFill/>
        </p:spPr>
        <p:txBody>
          <a:bodyPr wrap="none" rtlCol="0">
            <a:spAutoFit/>
          </a:bodyPr>
          <a:lstStyle/>
          <a:p>
            <a:r>
              <a:rPr lang="en-US" sz="1400" dirty="0">
                <a:solidFill>
                  <a:schemeClr val="bg1"/>
                </a:solidFill>
                <a:latin typeface="+mn-lt"/>
              </a:rPr>
              <a:t>FASER</a:t>
            </a:r>
            <a:r>
              <a:rPr lang="en-US" sz="1400" dirty="0">
                <a:solidFill>
                  <a:schemeClr val="bg1"/>
                </a:solidFill>
              </a:rPr>
              <a:t> Collaboration (</a:t>
            </a:r>
            <a:r>
              <a:rPr lang="en-US" sz="1400" b="0" i="0" u="none" strike="noStrike" dirty="0">
                <a:solidFill>
                  <a:schemeClr val="bg1"/>
                </a:solidFill>
                <a:effectLst/>
                <a:latin typeface="-apple-system"/>
                <a:hlinkClick r:id="rId9">
                  <a:extLst>
                    <a:ext uri="{A12FA001-AC4F-418D-AE19-62706E023703}">
                      <ahyp:hlinkClr xmlns:ahyp="http://schemas.microsoft.com/office/drawing/2018/hyperlinkcolor" val="tx"/>
                    </a:ext>
                  </a:extLst>
                </a:hlinkClick>
              </a:rPr>
              <a:t>2403.12520</a:t>
            </a:r>
            <a:r>
              <a:rPr lang="en-US" sz="1400" dirty="0">
                <a:solidFill>
                  <a:schemeClr val="bg1"/>
                </a:solidFill>
              </a:rPr>
              <a:t>)</a:t>
            </a:r>
          </a:p>
        </p:txBody>
      </p:sp>
    </p:spTree>
    <p:extLst>
      <p:ext uri="{BB962C8B-B14F-4D97-AF65-F5344CB8AC3E}">
        <p14:creationId xmlns:p14="http://schemas.microsoft.com/office/powerpoint/2010/main" val="2133481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TEV NEUTRINO CROSS SECTIONS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152400" y="914400"/>
            <a:ext cx="8686800" cy="5638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Following these discoveries, we can then move on to studies, including the first measurement of neutrino cross sections at </a:t>
            </a:r>
            <a:r>
              <a:rPr lang="en-US" sz="2000" dirty="0" err="1"/>
              <a:t>TeV</a:t>
            </a:r>
            <a:r>
              <a:rPr lang="en-US" sz="2000" dirty="0"/>
              <a:t> energies.</a:t>
            </a:r>
          </a:p>
          <a:p>
            <a:endParaRPr lang="en-US" sz="1200" dirty="0"/>
          </a:p>
          <a:p>
            <a:r>
              <a:rPr lang="en-US" sz="2000" dirty="0"/>
              <a:t>Results are consistent with SM DIS predictions.</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pPr marL="0" indent="0">
              <a:buNone/>
            </a:pPr>
            <a:endParaRPr lang="en-US" sz="1200" dirty="0"/>
          </a:p>
          <a:p>
            <a:r>
              <a:rPr lang="en-US" sz="2000" dirty="0"/>
              <a:t>These measurements use only 1.7% of the data already collected in 2022 and 2023.</a:t>
            </a:r>
          </a:p>
          <a:p>
            <a:endParaRPr lang="en-US" sz="2000" dirty="0"/>
          </a:p>
        </p:txBody>
      </p:sp>
      <p:pic>
        <p:nvPicPr>
          <p:cNvPr id="4" name="Picture 3">
            <a:extLst>
              <a:ext uri="{FF2B5EF4-FFF2-40B4-BE49-F238E27FC236}">
                <a16:creationId xmlns:a16="http://schemas.microsoft.com/office/drawing/2014/main" id="{41FBD264-DD47-B348-2A9C-8864611B77A3}"/>
              </a:ext>
            </a:extLst>
          </p:cNvPr>
          <p:cNvPicPr>
            <a:picLocks noChangeAspect="1"/>
          </p:cNvPicPr>
          <p:nvPr/>
        </p:nvPicPr>
        <p:blipFill>
          <a:blip r:embed="rId2"/>
          <a:stretch>
            <a:fillRect/>
          </a:stretch>
        </p:blipFill>
        <p:spPr>
          <a:xfrm>
            <a:off x="3686217" y="2466201"/>
            <a:ext cx="5117124" cy="2743200"/>
          </a:xfrm>
          <a:prstGeom prst="rect">
            <a:avLst/>
          </a:prstGeom>
        </p:spPr>
      </p:pic>
      <p:pic>
        <p:nvPicPr>
          <p:cNvPr id="7" name="Picture 6">
            <a:extLst>
              <a:ext uri="{FF2B5EF4-FFF2-40B4-BE49-F238E27FC236}">
                <a16:creationId xmlns:a16="http://schemas.microsoft.com/office/drawing/2014/main" id="{2F0C671F-1293-DF89-D8BC-E1B2A0186228}"/>
              </a:ext>
            </a:extLst>
          </p:cNvPr>
          <p:cNvPicPr>
            <a:picLocks noChangeAspect="1"/>
          </p:cNvPicPr>
          <p:nvPr/>
        </p:nvPicPr>
        <p:blipFill>
          <a:blip r:embed="rId3"/>
          <a:stretch>
            <a:fillRect/>
          </a:stretch>
        </p:blipFill>
        <p:spPr>
          <a:xfrm>
            <a:off x="304800" y="2466201"/>
            <a:ext cx="2900729" cy="2819400"/>
          </a:xfrm>
          <a:prstGeom prst="rect">
            <a:avLst/>
          </a:prstGeom>
        </p:spPr>
      </p:pic>
      <p:sp>
        <p:nvSpPr>
          <p:cNvPr id="3" name="TextBox 2">
            <a:extLst>
              <a:ext uri="{FF2B5EF4-FFF2-40B4-BE49-F238E27FC236}">
                <a16:creationId xmlns:a16="http://schemas.microsoft.com/office/drawing/2014/main" id="{C9E8C483-A06E-2F5F-DE74-1F715904589B}"/>
              </a:ext>
            </a:extLst>
          </p:cNvPr>
          <p:cNvSpPr txBox="1"/>
          <p:nvPr/>
        </p:nvSpPr>
        <p:spPr>
          <a:xfrm>
            <a:off x="5105400" y="5235107"/>
            <a:ext cx="2914324"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effectLst/>
                <a:latin typeface="-apple-system"/>
                <a:hlinkClick r:id="rId4">
                  <a:extLst>
                    <a:ext uri="{A12FA001-AC4F-418D-AE19-62706E023703}">
                      <ahyp:hlinkClr xmlns:ahyp="http://schemas.microsoft.com/office/drawing/2018/hyperlinkcolor" val="tx"/>
                    </a:ext>
                  </a:extLst>
                </a:hlinkClick>
              </a:rPr>
              <a:t>2403.12520</a:t>
            </a:r>
            <a:r>
              <a:rPr lang="en-US" sz="1400" dirty="0"/>
              <a:t>)</a:t>
            </a:r>
          </a:p>
        </p:txBody>
      </p:sp>
    </p:spTree>
    <p:extLst>
      <p:ext uri="{BB962C8B-B14F-4D97-AF65-F5344CB8AC3E}">
        <p14:creationId xmlns:p14="http://schemas.microsoft.com/office/powerpoint/2010/main" val="2888966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NEUTRINO PROJECTIONS</a:t>
            </a:r>
          </a:p>
        </p:txBody>
      </p:sp>
      <p:sp>
        <p:nvSpPr>
          <p:cNvPr id="5123" name="Content Placeholder 2"/>
          <p:cNvSpPr>
            <a:spLocks noGrp="1"/>
          </p:cNvSpPr>
          <p:nvPr>
            <p:ph idx="1"/>
          </p:nvPr>
        </p:nvSpPr>
        <p:spPr>
          <a:xfrm>
            <a:off x="228600" y="914400"/>
            <a:ext cx="8382000" cy="5867400"/>
          </a:xfrm>
        </p:spPr>
        <p:txBody>
          <a:bodyPr/>
          <a:lstStyle/>
          <a:p>
            <a:r>
              <a:rPr lang="en-US" sz="2000" dirty="0"/>
              <a:t>By the end of Run 3 (~300 fb</a:t>
            </a:r>
            <a:r>
              <a:rPr lang="en-US" sz="2000" baseline="30000" dirty="0"/>
              <a:t>-1</a:t>
            </a:r>
            <a:r>
              <a:rPr lang="en-US" sz="2000" dirty="0"/>
              <a:t>, 2025), we expect to</a:t>
            </a:r>
          </a:p>
          <a:p>
            <a:pPr lvl="1"/>
            <a:r>
              <a:rPr lang="en-US" sz="1800" dirty="0"/>
              <a:t>Record </a:t>
            </a:r>
            <a:r>
              <a:rPr lang="en-US" sz="1800" baseline="-25000" dirty="0">
                <a:latin typeface="Symbol" pitchFamily="2" charset="2"/>
              </a:rPr>
              <a:t> </a:t>
            </a:r>
            <a:r>
              <a:rPr lang="en-US" sz="1800" dirty="0">
                <a:latin typeface="Arial" charset="0"/>
              </a:rPr>
              <a:t>~3000 </a:t>
            </a:r>
            <a:r>
              <a:rPr lang="en-US" sz="1800" dirty="0">
                <a:latin typeface="Symbol" pitchFamily="2" charset="2"/>
                <a:sym typeface="Wingdings" pitchFamily="2" charset="2"/>
              </a:rPr>
              <a:t>n</a:t>
            </a:r>
            <a:r>
              <a:rPr lang="en-US" sz="1800" i="1" baseline="-25000" dirty="0">
                <a:latin typeface="Arial" charset="0"/>
                <a:sym typeface="Wingdings" pitchFamily="2" charset="2"/>
              </a:rPr>
              <a:t>e </a:t>
            </a:r>
            <a:r>
              <a:rPr lang="en-US" sz="1800" i="1" dirty="0">
                <a:latin typeface="Arial" charset="0"/>
                <a:sym typeface="Wingdings" pitchFamily="2" charset="2"/>
              </a:rPr>
              <a:t>, </a:t>
            </a:r>
            <a:r>
              <a:rPr lang="en-US" sz="1800" dirty="0">
                <a:latin typeface="Arial" charset="0"/>
                <a:sym typeface="Wingdings" pitchFamily="2" charset="2"/>
              </a:rPr>
              <a:t>~10,000</a:t>
            </a:r>
            <a:r>
              <a:rPr lang="en-US" sz="1800" dirty="0">
                <a:latin typeface="Arial" charset="0"/>
              </a:rPr>
              <a:t> </a:t>
            </a:r>
            <a:r>
              <a:rPr lang="en-US" sz="1800" dirty="0">
                <a:latin typeface="Symbol" pitchFamily="2" charset="2"/>
                <a:sym typeface="Wingdings" pitchFamily="2" charset="2"/>
              </a:rPr>
              <a:t>n</a:t>
            </a:r>
            <a:r>
              <a:rPr lang="en-US" sz="1800" baseline="-25000" dirty="0">
                <a:latin typeface="Symbol" pitchFamily="2" charset="2"/>
                <a:sym typeface="Wingdings" pitchFamily="2" charset="2"/>
              </a:rPr>
              <a:t>m </a:t>
            </a:r>
            <a:r>
              <a:rPr lang="en-US" sz="1800" dirty="0">
                <a:sym typeface="Wingdings" pitchFamily="2" charset="2"/>
              </a:rPr>
              <a:t>, and ~50 </a:t>
            </a:r>
            <a:r>
              <a:rPr lang="en-US" sz="1800" dirty="0" err="1">
                <a:latin typeface="Symbol" pitchFamily="2" charset="2"/>
                <a:sym typeface="Wingdings" pitchFamily="2" charset="2"/>
              </a:rPr>
              <a:t>n</a:t>
            </a:r>
            <a:r>
              <a:rPr lang="en-US" sz="1800" baseline="-25000" dirty="0" err="1">
                <a:latin typeface="Symbol" pitchFamily="2" charset="2"/>
                <a:sym typeface="Wingdings" pitchFamily="2" charset="2"/>
              </a:rPr>
              <a:t>t</a:t>
            </a:r>
            <a:r>
              <a:rPr lang="en-US" sz="1800" dirty="0">
                <a:sym typeface="Wingdings" pitchFamily="2" charset="2"/>
              </a:rPr>
              <a:t> interactions at </a:t>
            </a:r>
            <a:r>
              <a:rPr lang="en-US" sz="1800" dirty="0" err="1"/>
              <a:t>TeV</a:t>
            </a:r>
            <a:r>
              <a:rPr lang="en-US" sz="1800" dirty="0"/>
              <a:t> energies, the first direct exploration of this energy range for all 3 flavors.</a:t>
            </a:r>
          </a:p>
          <a:p>
            <a:pPr lvl="1"/>
            <a:r>
              <a:rPr lang="en-US" sz="1800" dirty="0"/>
              <a:t>Distinguish muon neutrinos from anti-neutrinos by combining FASER and </a:t>
            </a:r>
            <a:r>
              <a:rPr lang="en-US" sz="1800" dirty="0" err="1"/>
              <a:t>FASER</a:t>
            </a:r>
            <a:r>
              <a:rPr lang="en-US" sz="1800" dirty="0" err="1">
                <a:latin typeface="Symbol" pitchFamily="2" charset="2"/>
              </a:rPr>
              <a:t>n</a:t>
            </a:r>
            <a:r>
              <a:rPr lang="en-US" sz="1800" dirty="0"/>
              <a:t> data, and so measure their cross sections independently.</a:t>
            </a:r>
          </a:p>
          <a:p>
            <a:pPr lvl="1"/>
            <a:r>
              <a:rPr lang="en-US" sz="1800" dirty="0"/>
              <a:t>More than triple the world’s supply of tau neutrinos, and detect the first ant-tau neutrino.</a:t>
            </a:r>
          </a:p>
        </p:txBody>
      </p:sp>
      <p:sp>
        <p:nvSpPr>
          <p:cNvPr id="5" name="TextBox 4">
            <a:extLst>
              <a:ext uri="{FF2B5EF4-FFF2-40B4-BE49-F238E27FC236}">
                <a16:creationId xmlns:a16="http://schemas.microsoft.com/office/drawing/2014/main" id="{78D13815-6D41-A442-A233-33DD17A55E6D}"/>
              </a:ext>
            </a:extLst>
          </p:cNvPr>
          <p:cNvSpPr txBox="1"/>
          <p:nvPr/>
        </p:nvSpPr>
        <p:spPr>
          <a:xfrm>
            <a:off x="2890847" y="6169223"/>
            <a:ext cx="2991268" cy="307777"/>
          </a:xfrm>
          <a:prstGeom prst="rect">
            <a:avLst/>
          </a:prstGeom>
          <a:noFill/>
        </p:spPr>
        <p:txBody>
          <a:bodyPr wrap="none" rtlCol="0">
            <a:spAutoFit/>
          </a:bodyPr>
          <a:lstStyle/>
          <a:p>
            <a:r>
              <a:rPr lang="en-US" sz="1400" dirty="0"/>
              <a:t>FASER Collaboration (</a:t>
            </a:r>
            <a:r>
              <a:rPr lang="en-US" sz="1400" dirty="0">
                <a:hlinkClick r:id="rId3"/>
              </a:rPr>
              <a:t>1908.02310</a:t>
            </a:r>
            <a:r>
              <a:rPr lang="en-US" sz="1400" dirty="0"/>
              <a:t>)</a:t>
            </a:r>
          </a:p>
        </p:txBody>
      </p:sp>
      <p:pic>
        <p:nvPicPr>
          <p:cNvPr id="7" name="Picture 6">
            <a:extLst>
              <a:ext uri="{FF2B5EF4-FFF2-40B4-BE49-F238E27FC236}">
                <a16:creationId xmlns:a16="http://schemas.microsoft.com/office/drawing/2014/main" id="{A51C1235-F1B8-E447-8975-C51FC423AA7D}"/>
              </a:ext>
            </a:extLst>
          </p:cNvPr>
          <p:cNvPicPr>
            <a:picLocks noChangeAspect="1"/>
          </p:cNvPicPr>
          <p:nvPr/>
        </p:nvPicPr>
        <p:blipFill>
          <a:blip r:embed="rId4"/>
          <a:stretch>
            <a:fillRect/>
          </a:stretch>
        </p:blipFill>
        <p:spPr>
          <a:xfrm>
            <a:off x="190499" y="3505200"/>
            <a:ext cx="8869459" cy="2657157"/>
          </a:xfrm>
          <a:prstGeom prst="rect">
            <a:avLst/>
          </a:prstGeom>
        </p:spPr>
      </p:pic>
    </p:spTree>
    <p:extLst>
      <p:ext uri="{BB962C8B-B14F-4D97-AF65-F5344CB8AC3E}">
        <p14:creationId xmlns:p14="http://schemas.microsoft.com/office/powerpoint/2010/main" val="12990769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NEW PARTICLE SEARCHES</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76200" y="762000"/>
                <a:ext cx="8763000" cy="5562600"/>
              </a:xfrm>
            </p:spPr>
            <p:txBody>
              <a:bodyPr/>
              <a:lstStyle/>
              <a:p>
                <a:r>
                  <a:rPr lang="en-US" sz="2000" dirty="0"/>
                  <a:t>Neutrinos are the only known light and weakly-interaction particles.  But such particles appear generically in many BSM theories especially those addressing the neutrino mass and dark matter puzzles.</a:t>
                </a:r>
              </a:p>
              <a:p>
                <a:endParaRPr lang="en-US" sz="1000" dirty="0">
                  <a:latin typeface="Arial" charset="0"/>
                </a:endParaRPr>
              </a:p>
              <a:p>
                <a:pPr eaLnBrk="1" hangingPunct="1"/>
                <a:r>
                  <a:rPr lang="en-US" sz="2000" dirty="0">
                    <a:latin typeface="Arial" charset="0"/>
                  </a:rPr>
                  <a:t>For example: suppose there is a dark sector that contains dark matter X and also a dark force: dark electromagnetism.</a:t>
                </a:r>
              </a:p>
              <a:p>
                <a:pPr eaLnBrk="1" hangingPunct="1"/>
                <a:endParaRPr lang="en-US" sz="1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a:p>
                <a:endParaRPr lang="en-US" sz="2000" dirty="0">
                  <a:latin typeface="Arial" charset="0"/>
                </a:endParaRPr>
              </a:p>
              <a:p>
                <a:r>
                  <a:rPr lang="en-US" sz="2000" dirty="0">
                    <a:latin typeface="Arial" charset="0"/>
                  </a:rPr>
                  <a:t>The result? </a:t>
                </a:r>
                <a:r>
                  <a:rPr lang="en-US" sz="1800" dirty="0">
                    <a:solidFill>
                      <a:srgbClr val="FF0000"/>
                    </a:solidFill>
                    <a:latin typeface="Arial" charset="0"/>
                  </a:rPr>
                  <a:t>Dark photons </a:t>
                </a:r>
                <a14:m>
                  <m:oMath xmlns:m="http://schemas.openxmlformats.org/officeDocument/2006/math">
                    <m:r>
                      <a:rPr lang="en-US" sz="1800" b="0" i="1" smtClean="0">
                        <a:solidFill>
                          <a:srgbClr val="FF0000"/>
                        </a:solidFill>
                        <a:latin typeface="Cambria Math" panose="02040503050406030204" pitchFamily="18" charset="0"/>
                      </a:rPr>
                      <m:t>𝐴</m:t>
                    </m:r>
                    <m:r>
                      <a:rPr lang="en-US" sz="1800" b="0" i="1" smtClean="0">
                        <a:solidFill>
                          <a:srgbClr val="FF0000"/>
                        </a:solidFill>
                        <a:latin typeface="Cambria Math" panose="02040503050406030204" pitchFamily="18" charset="0"/>
                      </a:rPr>
                      <m:t>′</m:t>
                    </m:r>
                  </m:oMath>
                </a14:m>
                <a:r>
                  <a:rPr lang="en-US" sz="1800" dirty="0">
                    <a:solidFill>
                      <a:srgbClr val="FF0000"/>
                    </a:solidFill>
                    <a:latin typeface="Arial" charset="0"/>
                  </a:rPr>
                  <a:t> </a:t>
                </a:r>
                <a:r>
                  <a:rPr lang="en-US" sz="1800" dirty="0">
                    <a:latin typeface="Arial" charset="0"/>
                  </a:rPr>
                  <a:t>, like photons, but with mass </a:t>
                </a:r>
                <a14:m>
                  <m:oMath xmlns:m="http://schemas.openxmlformats.org/officeDocument/2006/math">
                    <m:sSub>
                      <m:sSubPr>
                        <m:ctrlPr>
                          <a:rPr lang="en-US" sz="1800" i="1" smtClean="0">
                            <a:solidFill>
                              <a:srgbClr val="FF0000"/>
                            </a:solidFill>
                            <a:latin typeface="Cambria Math" panose="02040503050406030204" pitchFamily="18" charset="0"/>
                          </a:rPr>
                        </m:ctrlPr>
                      </m:sSubPr>
                      <m:e>
                        <m:r>
                          <a:rPr lang="en-US" sz="1800" b="0" i="1" smtClean="0">
                            <a:solidFill>
                              <a:srgbClr val="FF0000"/>
                            </a:solidFill>
                            <a:latin typeface="Cambria Math" panose="02040503050406030204" pitchFamily="18" charset="0"/>
                          </a:rPr>
                          <m:t>𝑚</m:t>
                        </m:r>
                      </m:e>
                      <m:sub>
                        <m:r>
                          <a:rPr lang="en-US" sz="1800" b="0" i="1" smtClean="0">
                            <a:solidFill>
                              <a:srgbClr val="FF0000"/>
                            </a:solidFill>
                            <a:latin typeface="Cambria Math" panose="02040503050406030204" pitchFamily="18" charset="0"/>
                          </a:rPr>
                          <m:t>𝐴</m:t>
                        </m:r>
                        <m:r>
                          <a:rPr lang="en-US" sz="1800" b="0" i="1" smtClean="0">
                            <a:solidFill>
                              <a:srgbClr val="FF0000"/>
                            </a:solidFill>
                            <a:latin typeface="Cambria Math" panose="02040503050406030204" pitchFamily="18" charset="0"/>
                          </a:rPr>
                          <m:t>′</m:t>
                        </m:r>
                      </m:sub>
                    </m:sSub>
                  </m:oMath>
                </a14:m>
                <a:r>
                  <a:rPr lang="en-US" sz="1800" dirty="0">
                    <a:latin typeface="Arial" charset="0"/>
                  </a:rPr>
                  <a:t>, couplings suppressed by </a:t>
                </a:r>
                <a14:m>
                  <m:oMath xmlns:m="http://schemas.openxmlformats.org/officeDocument/2006/math">
                    <m:r>
                      <a:rPr lang="en-US" sz="1800" i="1" smtClean="0">
                        <a:solidFill>
                          <a:srgbClr val="FF0000"/>
                        </a:solidFill>
                        <a:latin typeface="Cambria Math" panose="02040503050406030204" pitchFamily="18" charset="0"/>
                        <a:ea typeface="Cambria Math" panose="02040503050406030204" pitchFamily="18" charset="0"/>
                      </a:rPr>
                      <m:t>𝜖</m:t>
                    </m:r>
                  </m:oMath>
                </a14:m>
                <a:r>
                  <a:rPr lang="en-US" sz="1800" dirty="0">
                    <a:latin typeface="Arial" charset="0"/>
                  </a:rPr>
                  <a:t>.  </a:t>
                </a:r>
              </a:p>
              <a:p>
                <a:endParaRPr lang="en-US" sz="1200" dirty="0">
                  <a:latin typeface="Arial" charset="0"/>
                </a:endParaRPr>
              </a:p>
              <a:p>
                <a:r>
                  <a:rPr lang="en-US" sz="1800" dirty="0">
                    <a:latin typeface="Arial" charset="0"/>
                  </a:rPr>
                  <a:t>For low </a:t>
                </a:r>
                <a14:m>
                  <m:oMath xmlns:m="http://schemas.openxmlformats.org/officeDocument/2006/math">
                    <m:r>
                      <a:rPr lang="en-US" sz="1800" i="1" smtClean="0">
                        <a:solidFill>
                          <a:srgbClr val="FF0000"/>
                        </a:solidFill>
                        <a:latin typeface="Cambria Math" panose="02040503050406030204" pitchFamily="18" charset="0"/>
                        <a:ea typeface="Cambria Math" panose="02040503050406030204" pitchFamily="18" charset="0"/>
                      </a:rPr>
                      <m:t>𝜖</m:t>
                    </m:r>
                    <m:r>
                      <a:rPr lang="en-US" sz="1800" i="1" smtClean="0">
                        <a:solidFill>
                          <a:srgbClr val="FF0000"/>
                        </a:solidFill>
                        <a:latin typeface="Cambria Math" panose="02040503050406030204" pitchFamily="18" charset="0"/>
                        <a:ea typeface="Cambria Math" panose="02040503050406030204" pitchFamily="18" charset="0"/>
                      </a:rPr>
                      <m:t> </m:t>
                    </m:r>
                  </m:oMath>
                </a14:m>
                <a:r>
                  <a:rPr lang="en-US" sz="1800" dirty="0">
                    <a:latin typeface="Arial" charset="0"/>
                  </a:rPr>
                  <a:t>dark photons are long-lived particles (LLPs), can be produced in ATLAS, pass through rock and magnetic fields unhindered, and decay in FASER.</a:t>
                </a:r>
              </a:p>
              <a:p>
                <a:endParaRPr lang="en-US" sz="1200" dirty="0">
                  <a:latin typeface="Arial" charset="0"/>
                </a:endParaRPr>
              </a:p>
              <a:p>
                <a:r>
                  <a:rPr lang="en-US" sz="1800" dirty="0">
                    <a:latin typeface="Arial" charset="0"/>
                  </a:rPr>
                  <a:t>Many other examples: sterile neutrinos, dark Higgs bosons, axion-like particles, light gauge bosons, light </a:t>
                </a:r>
                <a:r>
                  <a:rPr lang="en-US" sz="1800" dirty="0" err="1">
                    <a:latin typeface="Arial" charset="0"/>
                  </a:rPr>
                  <a:t>Binos</a:t>
                </a:r>
                <a:r>
                  <a:rPr lang="en-US" sz="1800" dirty="0">
                    <a:latin typeface="Arial" charset="0"/>
                  </a:rPr>
                  <a:t>, </a:t>
                </a:r>
                <a:r>
                  <a:rPr lang="en-US" sz="1800" dirty="0" err="1">
                    <a:latin typeface="Arial" charset="0"/>
                  </a:rPr>
                  <a:t>inflatons</a:t>
                </a:r>
                <a:r>
                  <a:rPr lang="en-US" sz="1800" dirty="0">
                    <a:latin typeface="Arial" charset="0"/>
                  </a:rPr>
                  <a:t>, …</a:t>
                </a:r>
              </a:p>
              <a:p>
                <a:endParaRPr lang="en-US" sz="1000" dirty="0">
                  <a:latin typeface="Arial" charset="0"/>
                </a:endParaRPr>
              </a:p>
              <a:p>
                <a:endParaRPr lang="en-US" sz="2000" dirty="0">
                  <a:latin typeface="Arial" charset="0"/>
                </a:endParaRPr>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76200" y="762000"/>
                <a:ext cx="8763000" cy="5562600"/>
              </a:xfrm>
              <a:blipFill>
                <a:blip r:embed="rId2"/>
                <a:stretch>
                  <a:fillRect l="-725" t="-683" r="-290" b="-5695"/>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10CE187-FCCE-C14F-B293-E79C2B768516}"/>
              </a:ext>
            </a:extLst>
          </p:cNvPr>
          <p:cNvSpPr>
            <a:spLocks noChangeArrowheads="1"/>
          </p:cNvSpPr>
          <p:nvPr/>
        </p:nvSpPr>
        <p:spPr bwMode="auto">
          <a:xfrm>
            <a:off x="483132" y="2743200"/>
            <a:ext cx="2236256" cy="1128713"/>
          </a:xfrm>
          <a:prstGeom prst="rect">
            <a:avLst/>
          </a:prstGeom>
          <a:solidFill>
            <a:schemeClr val="accent1"/>
          </a:solidFill>
          <a:ln w="28575">
            <a:solidFill>
              <a:schemeClr val="tx1"/>
            </a:solidFill>
            <a:round/>
            <a:headEnd/>
            <a:tailEnd/>
          </a:ln>
        </p:spPr>
        <p:txBody>
          <a:bodyPr wrap="none" anchor="ctr"/>
          <a:lstStyle/>
          <a:p>
            <a:pPr algn="ctr"/>
            <a:r>
              <a:rPr lang="en-US" sz="3200" dirty="0"/>
              <a:t>SM</a:t>
            </a:r>
          </a:p>
          <a:p>
            <a:pPr algn="ctr"/>
            <a:r>
              <a:rPr lang="en-US" sz="3200" dirty="0"/>
              <a:t>EM</a:t>
            </a:r>
          </a:p>
        </p:txBody>
      </p:sp>
      <p:sp>
        <p:nvSpPr>
          <p:cNvPr id="7" name="Rectangle 6">
            <a:extLst>
              <a:ext uri="{FF2B5EF4-FFF2-40B4-BE49-F238E27FC236}">
                <a16:creationId xmlns:a16="http://schemas.microsoft.com/office/drawing/2014/main" id="{562ED522-A471-1B41-B7A9-0DB03A918840}"/>
              </a:ext>
            </a:extLst>
          </p:cNvPr>
          <p:cNvSpPr>
            <a:spLocks noChangeArrowheads="1"/>
          </p:cNvSpPr>
          <p:nvPr/>
        </p:nvSpPr>
        <p:spPr bwMode="auto">
          <a:xfrm>
            <a:off x="6324600" y="2743200"/>
            <a:ext cx="2286000" cy="1128713"/>
          </a:xfrm>
          <a:prstGeom prst="rect">
            <a:avLst/>
          </a:prstGeom>
          <a:solidFill>
            <a:schemeClr val="accent1"/>
          </a:solidFill>
          <a:ln w="28575">
            <a:solidFill>
              <a:schemeClr val="tx1"/>
            </a:solidFill>
            <a:round/>
            <a:headEnd/>
            <a:tailEnd/>
          </a:ln>
        </p:spPr>
        <p:txBody>
          <a:bodyPr wrap="none" anchor="ctr"/>
          <a:lstStyle/>
          <a:p>
            <a:pPr algn="ctr"/>
            <a:r>
              <a:rPr lang="en-US" sz="3200" dirty="0"/>
              <a:t>Dark Sector</a:t>
            </a:r>
          </a:p>
          <a:p>
            <a:pPr algn="ctr"/>
            <a:r>
              <a:rPr lang="en-US" sz="3200" dirty="0"/>
              <a:t>EM, X</a:t>
            </a:r>
          </a:p>
        </p:txBody>
      </p:sp>
      <p:sp>
        <p:nvSpPr>
          <p:cNvPr id="2" name="TextBox 1">
            <a:extLst>
              <a:ext uri="{FF2B5EF4-FFF2-40B4-BE49-F238E27FC236}">
                <a16:creationId xmlns:a16="http://schemas.microsoft.com/office/drawing/2014/main" id="{3C3809C6-269A-1C4F-8C5D-A1EEED5EEF3A}"/>
              </a:ext>
            </a:extLst>
          </p:cNvPr>
          <p:cNvSpPr txBox="1"/>
          <p:nvPr/>
        </p:nvSpPr>
        <p:spPr>
          <a:xfrm>
            <a:off x="7391400" y="4648200"/>
            <a:ext cx="1367682" cy="307777"/>
          </a:xfrm>
          <a:prstGeom prst="rect">
            <a:avLst/>
          </a:prstGeom>
          <a:noFill/>
        </p:spPr>
        <p:txBody>
          <a:bodyPr wrap="none" rtlCol="0">
            <a:spAutoFit/>
          </a:bodyPr>
          <a:lstStyle/>
          <a:p>
            <a:r>
              <a:rPr lang="en-US" sz="1400" dirty="0"/>
              <a:t>Holdom (1986)</a:t>
            </a:r>
          </a:p>
        </p:txBody>
      </p:sp>
      <p:grpSp>
        <p:nvGrpSpPr>
          <p:cNvPr id="9" name="Group 8">
            <a:extLst>
              <a:ext uri="{FF2B5EF4-FFF2-40B4-BE49-F238E27FC236}">
                <a16:creationId xmlns:a16="http://schemas.microsoft.com/office/drawing/2014/main" id="{674C2BB2-BE67-D945-8878-F6CFFC41A3A2}"/>
              </a:ext>
            </a:extLst>
          </p:cNvPr>
          <p:cNvGrpSpPr/>
          <p:nvPr/>
        </p:nvGrpSpPr>
        <p:grpSpPr>
          <a:xfrm>
            <a:off x="2924947" y="2743200"/>
            <a:ext cx="3194094" cy="1219200"/>
            <a:chOff x="2929286" y="3124200"/>
            <a:chExt cx="3194094" cy="1219200"/>
          </a:xfrm>
        </p:grpSpPr>
        <p:pic>
          <p:nvPicPr>
            <p:cNvPr id="3" name="Picture 2">
              <a:extLst>
                <a:ext uri="{FF2B5EF4-FFF2-40B4-BE49-F238E27FC236}">
                  <a16:creationId xmlns:a16="http://schemas.microsoft.com/office/drawing/2014/main" id="{E1217516-39B6-E046-8519-678BF6B92FEC}"/>
                </a:ext>
              </a:extLst>
            </p:cNvPr>
            <p:cNvPicPr>
              <a:picLocks noChangeAspect="1"/>
            </p:cNvPicPr>
            <p:nvPr/>
          </p:nvPicPr>
          <p:blipFill>
            <a:blip r:embed="rId3"/>
            <a:stretch>
              <a:fillRect/>
            </a:stretch>
          </p:blipFill>
          <p:spPr>
            <a:xfrm>
              <a:off x="3222485" y="3124200"/>
              <a:ext cx="2340115" cy="1219200"/>
            </a:xfrm>
            <a:prstGeom prst="rect">
              <a:avLst/>
            </a:prstGeom>
          </p:spPr>
        </p:pic>
        <p:sp>
          <p:nvSpPr>
            <p:cNvPr id="4" name="TextBox 3">
              <a:extLst>
                <a:ext uri="{FF2B5EF4-FFF2-40B4-BE49-F238E27FC236}">
                  <a16:creationId xmlns:a16="http://schemas.microsoft.com/office/drawing/2014/main" id="{28E126F3-02A1-B848-9C48-40A1260A5D86}"/>
                </a:ext>
              </a:extLst>
            </p:cNvPr>
            <p:cNvSpPr txBox="1"/>
            <p:nvPr/>
          </p:nvSpPr>
          <p:spPr>
            <a:xfrm>
              <a:off x="2929286" y="3472190"/>
              <a:ext cx="423514" cy="523220"/>
            </a:xfrm>
            <a:prstGeom prst="rect">
              <a:avLst/>
            </a:prstGeom>
            <a:noFill/>
          </p:spPr>
          <p:txBody>
            <a:bodyPr wrap="none" rtlCol="0">
              <a:spAutoFit/>
            </a:bodyPr>
            <a:lstStyle/>
            <a:p>
              <a:r>
                <a:rPr lang="en-US" sz="2800" i="1" dirty="0">
                  <a:latin typeface="+mn-lt"/>
                </a:rPr>
                <a:t>A</a:t>
              </a:r>
            </a:p>
          </p:txBody>
        </p:sp>
        <p:sp>
          <p:nvSpPr>
            <p:cNvPr id="13" name="TextBox 12">
              <a:extLst>
                <a:ext uri="{FF2B5EF4-FFF2-40B4-BE49-F238E27FC236}">
                  <a16:creationId xmlns:a16="http://schemas.microsoft.com/office/drawing/2014/main" id="{8224CEBC-65EB-594E-B925-0F499462189F}"/>
                </a:ext>
              </a:extLst>
            </p:cNvPr>
            <p:cNvSpPr txBox="1"/>
            <p:nvPr/>
          </p:nvSpPr>
          <p:spPr>
            <a:xfrm>
              <a:off x="5477049" y="3472190"/>
              <a:ext cx="646331" cy="523220"/>
            </a:xfrm>
            <a:prstGeom prst="rect">
              <a:avLst/>
            </a:prstGeom>
            <a:noFill/>
          </p:spPr>
          <p:txBody>
            <a:bodyPr wrap="none" rtlCol="0">
              <a:spAutoFit/>
            </a:bodyPr>
            <a:lstStyle/>
            <a:p>
              <a:r>
                <a:rPr lang="en-US" sz="2800" i="1" dirty="0"/>
                <a:t>A</a:t>
              </a:r>
              <a:r>
                <a:rPr lang="en-US" sz="3600" i="1" baseline="-25000" dirty="0">
                  <a:latin typeface="+mn-lt"/>
                </a:rPr>
                <a:t>D</a:t>
              </a: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BA97144-9E57-064F-A107-059AF83E5F2E}"/>
                  </a:ext>
                </a:extLst>
              </p:cNvPr>
              <p:cNvSpPr txBox="1"/>
              <p:nvPr/>
            </p:nvSpPr>
            <p:spPr>
              <a:xfrm>
                <a:off x="3919285" y="3176790"/>
                <a:ext cx="943976" cy="352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𝜖</m:t>
                          </m:r>
                          <m:r>
                            <a:rPr lang="en-US" sz="2000" b="0" i="1" smtClean="0">
                              <a:latin typeface="Cambria Math" panose="02040503050406030204" pitchFamily="18" charset="0"/>
                              <a:ea typeface="Cambria Math" panose="02040503050406030204" pitchFamily="18" charset="0"/>
                            </a:rPr>
                            <m:t>𝐹</m:t>
                          </m:r>
                        </m:e>
                        <m:sub>
                          <m:r>
                            <a:rPr lang="en-US" sz="2000" i="1" smtClean="0">
                              <a:latin typeface="Cambria Math" panose="02040503050406030204" pitchFamily="18" charset="0"/>
                              <a:ea typeface="Cambria Math" panose="02040503050406030204" pitchFamily="18" charset="0"/>
                            </a:rPr>
                            <m:t>𝜇𝜈</m:t>
                          </m:r>
                        </m:sub>
                      </m:sSub>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𝐹</m:t>
                          </m:r>
                        </m:e>
                        <m:sub>
                          <m:r>
                            <a:rPr lang="en-US" sz="2000" b="0" i="1" smtClean="0">
                              <a:latin typeface="Cambria Math" panose="02040503050406030204" pitchFamily="18" charset="0"/>
                              <a:ea typeface="Cambria Math" panose="02040503050406030204" pitchFamily="18" charset="0"/>
                            </a:rPr>
                            <m:t>𝐷</m:t>
                          </m:r>
                        </m:sub>
                        <m:sup>
                          <m:r>
                            <a:rPr lang="en-US" sz="2000" i="1" smtClean="0">
                              <a:latin typeface="Cambria Math" panose="02040503050406030204" pitchFamily="18" charset="0"/>
                              <a:ea typeface="Cambria Math" panose="02040503050406030204" pitchFamily="18" charset="0"/>
                            </a:rPr>
                            <m:t>𝜇𝜈</m:t>
                          </m:r>
                        </m:sup>
                      </m:sSubSup>
                    </m:oMath>
                  </m:oMathPara>
                </a14:m>
                <a:endParaRPr lang="en-US" sz="2000" dirty="0"/>
              </a:p>
            </p:txBody>
          </p:sp>
        </mc:Choice>
        <mc:Fallback xmlns="">
          <p:sp>
            <p:nvSpPr>
              <p:cNvPr id="5" name="TextBox 4">
                <a:extLst>
                  <a:ext uri="{FF2B5EF4-FFF2-40B4-BE49-F238E27FC236}">
                    <a16:creationId xmlns:a16="http://schemas.microsoft.com/office/drawing/2014/main" id="{5BA97144-9E57-064F-A107-059AF83E5F2E}"/>
                  </a:ext>
                </a:extLst>
              </p:cNvPr>
              <p:cNvSpPr txBox="1">
                <a:spLocks noRot="1" noChangeAspect="1" noMove="1" noResize="1" noEditPoints="1" noAdjustHandles="1" noChangeArrowheads="1" noChangeShapeType="1" noTextEdit="1"/>
              </p:cNvSpPr>
              <p:nvPr/>
            </p:nvSpPr>
            <p:spPr>
              <a:xfrm>
                <a:off x="3919285" y="3176790"/>
                <a:ext cx="943976" cy="352019"/>
              </a:xfrm>
              <a:prstGeom prst="rect">
                <a:avLst/>
              </a:prstGeom>
              <a:blipFill>
                <a:blip r:embed="rId4"/>
                <a:stretch>
                  <a:fillRect l="-2632" b="-21429"/>
                </a:stretch>
              </a:blipFill>
            </p:spPr>
            <p:txBody>
              <a:bodyPr/>
              <a:lstStyle/>
              <a:p>
                <a:r>
                  <a:rPr lang="en-US">
                    <a:noFill/>
                  </a:rPr>
                  <a:t> </a:t>
                </a:r>
              </a:p>
            </p:txBody>
          </p:sp>
        </mc:Fallback>
      </mc:AlternateContent>
    </p:spTree>
    <p:extLst>
      <p:ext uri="{BB962C8B-B14F-4D97-AF65-F5344CB8AC3E}">
        <p14:creationId xmlns:p14="http://schemas.microsoft.com/office/powerpoint/2010/main" val="10888699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295AC-45B9-E7B5-459F-32BCD51FD010}"/>
              </a:ext>
            </a:extLst>
          </p:cNvPr>
          <p:cNvSpPr>
            <a:spLocks noGrp="1"/>
          </p:cNvSpPr>
          <p:nvPr>
            <p:ph type="title"/>
          </p:nvPr>
        </p:nvSpPr>
        <p:spPr>
          <a:xfrm>
            <a:off x="1295400" y="244475"/>
            <a:ext cx="6858000" cy="441325"/>
          </a:xfrm>
        </p:spPr>
        <p:txBody>
          <a:bodyPr>
            <a:noAutofit/>
          </a:bodyPr>
          <a:lstStyle/>
          <a:p>
            <a:r>
              <a:rPr lang="en-GB" sz="2800" dirty="0"/>
              <a:t>DARK PHOTON SIGNAL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C70E70-2FCB-B464-CC84-33467B813F48}"/>
                  </a:ext>
                </a:extLst>
              </p:cNvPr>
              <p:cNvSpPr>
                <a:spLocks noGrp="1"/>
              </p:cNvSpPr>
              <p:nvPr>
                <p:ph idx="1"/>
              </p:nvPr>
            </p:nvSpPr>
            <p:spPr>
              <a:xfrm>
                <a:off x="457200" y="854075"/>
                <a:ext cx="8305800" cy="5622925"/>
              </a:xfrm>
            </p:spPr>
            <p:txBody>
              <a:bodyPr/>
              <a:lstStyle/>
              <a:p>
                <a:r>
                  <a:rPr lang="en-US" sz="2000" dirty="0"/>
                  <a:t>Focus on masses in the 10-100 MeV range.</a:t>
                </a:r>
              </a:p>
              <a:p>
                <a:endParaRPr lang="en-US" sz="1200" dirty="0"/>
              </a:p>
              <a:p>
                <a:r>
                  <a:rPr lang="en-US" sz="2000" dirty="0"/>
                  <a:t>Produced through meson decay </a:t>
                </a:r>
                <a14:m>
                  <m:oMath xmlns:m="http://schemas.openxmlformats.org/officeDocument/2006/math">
                    <m:r>
                      <a:rPr lang="en-US" sz="2000" i="1">
                        <a:latin typeface="Cambria Math" panose="02040503050406030204" pitchFamily="18" charset="0"/>
                        <a:ea typeface="Cambria Math" panose="02040503050406030204" pitchFamily="18" charset="0"/>
                      </a:rPr>
                      <m:t>𝜋</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𝜂</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𝛾</m:t>
                    </m:r>
                  </m:oMath>
                </a14:m>
                <a:r>
                  <a:rPr lang="en-US" sz="2000" dirty="0"/>
                  <a:t> or “dark bremsstrahlung” </a:t>
                </a:r>
                <a14:m>
                  <m:oMath xmlns:m="http://schemas.openxmlformats.org/officeDocument/2006/math">
                    <m:r>
                      <a:rPr lang="en-US" sz="2000" i="1">
                        <a:latin typeface="Cambria Math" panose="02040503050406030204" pitchFamily="18" charset="0"/>
                      </a:rPr>
                      <m:t>𝑝𝑝</m:t>
                    </m:r>
                    <m:r>
                      <a:rPr lang="en-US" sz="2000" i="1" dirty="0">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𝑝𝑝𝐴</m:t>
                        </m:r>
                      </m:e>
                      <m:sup>
                        <m:r>
                          <a:rPr lang="en-US" sz="2000" i="1">
                            <a:latin typeface="Cambria Math" panose="02040503050406030204" pitchFamily="18" charset="0"/>
                          </a:rPr>
                          <m:t>′</m:t>
                        </m:r>
                      </m:sup>
                    </m:sSup>
                  </m:oMath>
                </a14:m>
                <a:r>
                  <a:rPr lang="en-US" sz="2000" dirty="0"/>
                  <a:t>.</a:t>
                </a:r>
              </a:p>
              <a:p>
                <a:endParaRPr lang="en-US" sz="1200" dirty="0"/>
              </a:p>
              <a:p>
                <a:r>
                  <a:rPr lang="en-US" sz="2000" dirty="0"/>
                  <a:t>Travel straight and unimpeded through 480 m of rock/concrete.</a:t>
                </a:r>
              </a:p>
              <a:p>
                <a:endParaRPr lang="en-US" sz="1200" dirty="0"/>
              </a:p>
              <a:p>
                <a:r>
                  <a:rPr lang="en-US" sz="2000" dirty="0"/>
                  <a:t>Then decay through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𝐴</m:t>
                        </m:r>
                      </m:e>
                      <m:sup>
                        <m:r>
                          <a:rPr lang="en-US" sz="2000" i="1">
                            <a:latin typeface="Cambria Math" panose="02040503050406030204" pitchFamily="18" charset="0"/>
                          </a:rPr>
                          <m:t>′</m:t>
                        </m:r>
                      </m:sup>
                    </m:sSup>
                  </m:oMath>
                </a14:m>
                <a:r>
                  <a:rPr lang="en-US" sz="2000" dirty="0"/>
                  <a:t> </a:t>
                </a:r>
                <a14:m>
                  <m:oMath xmlns:m="http://schemas.openxmlformats.org/officeDocument/2006/math">
                    <m:r>
                      <a:rPr lang="en-US" sz="2000" i="1" dirty="0">
                        <a:latin typeface="Cambria Math" panose="02040503050406030204" pitchFamily="18" charset="0"/>
                        <a:ea typeface="Cambria Math" panose="02040503050406030204" pitchFamily="18" charset="0"/>
                      </a:rPr>
                      <m:t>→ </m:t>
                    </m:r>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sSup>
                      <m:sSupPr>
                        <m:ctrlPr>
                          <a:rPr lang="en-US" sz="2000" i="1" dirty="0">
                            <a:latin typeface="Cambria Math" panose="02040503050406030204" pitchFamily="18" charset="0"/>
                            <a:ea typeface="Cambria Math" panose="02040503050406030204" pitchFamily="18" charset="0"/>
                          </a:rPr>
                        </m:ctrlPr>
                      </m:sSupPr>
                      <m:e>
                        <m:r>
                          <a:rPr lang="en-US" sz="2000" i="1" dirty="0">
                            <a:latin typeface="Cambria Math" panose="02040503050406030204" pitchFamily="18" charset="0"/>
                            <a:ea typeface="Cambria Math" panose="02040503050406030204" pitchFamily="18" charset="0"/>
                          </a:rPr>
                          <m:t>𝑒</m:t>
                        </m:r>
                      </m:e>
                      <m:sup>
                        <m:r>
                          <a:rPr lang="en-US" sz="2000" i="1" dirty="0">
                            <a:latin typeface="Cambria Math" panose="02040503050406030204" pitchFamily="18" charset="0"/>
                            <a:ea typeface="Cambria Math" panose="02040503050406030204" pitchFamily="18" charset="0"/>
                          </a:rPr>
                          <m:t>−</m:t>
                        </m:r>
                      </m:sup>
                    </m:sSup>
                  </m:oMath>
                </a14:m>
                <a:r>
                  <a:rPr lang="en-US" sz="2000" dirty="0">
                    <a:sym typeface="Wingdings" pitchFamily="2" charset="2"/>
                  </a:rPr>
                  <a:t>.  </a:t>
                </a:r>
              </a:p>
              <a:p>
                <a:endParaRPr lang="en-US" sz="2000" dirty="0">
                  <a:sym typeface="Wingdings" pitchFamily="2" charset="2"/>
                </a:endParaRPr>
              </a:p>
              <a:p>
                <a:endParaRPr lang="en-US" sz="2000" dirty="0">
                  <a:sym typeface="Wingdings" pitchFamily="2" charset="2"/>
                </a:endParaRPr>
              </a:p>
              <a:p>
                <a:endParaRPr lang="en-US" sz="2000" dirty="0">
                  <a:sym typeface="Wingdings" pitchFamily="2" charset="2"/>
                </a:endParaRPr>
              </a:p>
              <a:p>
                <a:pPr marL="0" indent="0">
                  <a:buNone/>
                </a:pPr>
                <a:endParaRPr lang="en-US" sz="2000" dirty="0">
                  <a:sym typeface="Wingdings" pitchFamily="2" charset="2"/>
                </a:endParaRPr>
              </a:p>
              <a:p>
                <a:pPr marL="0" indent="0">
                  <a:buNone/>
                </a:pPr>
                <a:endParaRPr lang="en-US" sz="2000" dirty="0">
                  <a:sym typeface="Wingdings" pitchFamily="2" charset="2"/>
                </a:endParaRPr>
              </a:p>
              <a:p>
                <a:r>
                  <a:rPr lang="en-US" sz="2000" dirty="0">
                    <a:sym typeface="Wingdings" pitchFamily="2" charset="2"/>
                  </a:rPr>
                  <a:t>The signal is no charged particle passing through the upstream veto scintillator detectors, followed by two very energetic (100s of GeV) charged tracks in downstream trackers. Tracks are very collimated, but magnet splits them sufficiently to be seen as 2 tracks in trackers.</a:t>
                </a:r>
              </a:p>
            </p:txBody>
          </p:sp>
        </mc:Choice>
        <mc:Fallback xmlns="">
          <p:sp>
            <p:nvSpPr>
              <p:cNvPr id="3" name="Content Placeholder 2">
                <a:extLst>
                  <a:ext uri="{FF2B5EF4-FFF2-40B4-BE49-F238E27FC236}">
                    <a16:creationId xmlns:a16="http://schemas.microsoft.com/office/drawing/2014/main" id="{32C70E70-2FCB-B464-CC84-33467B813F48}"/>
                  </a:ext>
                </a:extLst>
              </p:cNvPr>
              <p:cNvSpPr>
                <a:spLocks noGrp="1" noRot="1" noChangeAspect="1" noMove="1" noResize="1" noEditPoints="1" noAdjustHandles="1" noChangeArrowheads="1" noChangeShapeType="1" noTextEdit="1"/>
              </p:cNvSpPr>
              <p:nvPr>
                <p:ph idx="1"/>
              </p:nvPr>
            </p:nvSpPr>
            <p:spPr>
              <a:xfrm>
                <a:off x="457200" y="854075"/>
                <a:ext cx="8305800" cy="5622925"/>
              </a:xfrm>
              <a:blipFill>
                <a:blip r:embed="rId3"/>
                <a:stretch>
                  <a:fillRect l="-611" t="-676" r="-153" b="-901"/>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92CF12FE-C391-426D-E542-C17A6E042205}"/>
              </a:ext>
            </a:extLst>
          </p:cNvPr>
          <p:cNvPicPr>
            <a:picLocks noChangeAspect="1"/>
          </p:cNvPicPr>
          <p:nvPr/>
        </p:nvPicPr>
        <p:blipFill>
          <a:blip r:embed="rId4"/>
          <a:stretch>
            <a:fillRect/>
          </a:stretch>
        </p:blipFill>
        <p:spPr>
          <a:xfrm>
            <a:off x="685800" y="3373472"/>
            <a:ext cx="7772400" cy="1443003"/>
          </a:xfrm>
          <a:prstGeom prst="rect">
            <a:avLst/>
          </a:prstGeom>
        </p:spPr>
      </p:pic>
    </p:spTree>
    <p:extLst>
      <p:ext uri="{BB962C8B-B14F-4D97-AF65-F5344CB8AC3E}">
        <p14:creationId xmlns:p14="http://schemas.microsoft.com/office/powerpoint/2010/main" val="2132558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DARK PHOTON RESULTS</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76200" y="990593"/>
                <a:ext cx="4724398" cy="4419601"/>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After unblinding, no events seen, FASER sets limits on previously unexplored parameter space. </a:t>
                </a:r>
              </a:p>
              <a:p>
                <a:endParaRPr lang="en-US" sz="1200" dirty="0"/>
              </a:p>
              <a:p>
                <a:r>
                  <a:rPr lang="en-US" sz="2000" dirty="0"/>
                  <a:t>First new probe of the parameter space favored by dark matter from low coupling since the 1990’s.  Started probing new parameter space with the first day of data, ended up ~100 times more sensitive than previous experiments.</a:t>
                </a:r>
              </a:p>
              <a:p>
                <a:endParaRPr lang="en-US" sz="1200" dirty="0"/>
              </a:p>
              <a:p>
                <a:r>
                  <a:rPr lang="en-US" sz="2000" dirty="0"/>
                  <a:t>Background-free analysis; contrary to conventional wisdom, </a:t>
                </a:r>
                <a14:m>
                  <m:oMath xmlns:m="http://schemas.openxmlformats.org/officeDocument/2006/math">
                    <m:r>
                      <a:rPr lang="en-US" sz="2000" b="0" i="1" smtClean="0">
                        <a:latin typeface="Cambria Math" panose="02040503050406030204" pitchFamily="18" charset="0"/>
                      </a:rPr>
                      <m:t>𝑁</m:t>
                    </m:r>
                    <m:r>
                      <a:rPr lang="en-US" sz="2000" b="0" i="1" smtClean="0">
                        <a:latin typeface="Cambria Math" panose="02040503050406030204" pitchFamily="18" charset="0"/>
                      </a:rPr>
                      <m:t>=3</m:t>
                    </m:r>
                  </m:oMath>
                </a14:m>
                <a:r>
                  <a:rPr lang="en-US" sz="2000" dirty="0"/>
                  <a:t> contours are conservative.  </a:t>
                </a:r>
              </a:p>
              <a:p>
                <a:endParaRPr lang="en-US" sz="2000" dirty="0"/>
              </a:p>
              <a:p>
                <a:pPr marL="457200" lvl="1" indent="0">
                  <a:buNone/>
                </a:pPr>
                <a:endParaRPr lang="en-GB" dirty="0"/>
              </a:p>
            </p:txBody>
          </p:sp>
        </mc:Choice>
        <mc:Fallback xmlns="">
          <p:sp>
            <p:nvSpPr>
              <p:cNvPr id="6" name="Content Placeholder 2">
                <a:extLst>
                  <a:ext uri="{FF2B5EF4-FFF2-40B4-BE49-F238E27FC236}">
                    <a16:creationId xmlns:a16="http://schemas.microsoft.com/office/drawing/2014/main" id="{A543F802-8ADE-4362-ABCB-3AC281B917C8}"/>
                  </a:ext>
                </a:extLst>
              </p:cNvPr>
              <p:cNvSpPr txBox="1">
                <a:spLocks noRot="1" noChangeAspect="1" noMove="1" noResize="1" noEditPoints="1" noAdjustHandles="1" noChangeArrowheads="1" noChangeShapeType="1" noTextEdit="1"/>
              </p:cNvSpPr>
              <p:nvPr/>
            </p:nvSpPr>
            <p:spPr bwMode="auto">
              <a:xfrm>
                <a:off x="76200" y="990593"/>
                <a:ext cx="4724398" cy="4419601"/>
              </a:xfrm>
              <a:prstGeom prst="rect">
                <a:avLst/>
              </a:prstGeom>
              <a:blipFill>
                <a:blip r:embed="rId2"/>
                <a:stretch>
                  <a:fillRect l="-1344" t="-573" r="-538" b="-7163"/>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ABF98E29-DAA5-6268-C942-DBA3375386BD}"/>
              </a:ext>
            </a:extLst>
          </p:cNvPr>
          <p:cNvSpPr txBox="1">
            <a:spLocks/>
          </p:cNvSpPr>
          <p:nvPr/>
        </p:nvSpPr>
        <p:spPr bwMode="auto">
          <a:xfrm>
            <a:off x="87549" y="5714999"/>
            <a:ext cx="8751651" cy="762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For the future, factor of ~10 more luminosity and other improvements in Run 3 from 2023-25 data.</a:t>
            </a:r>
          </a:p>
        </p:txBody>
      </p:sp>
      <p:pic>
        <p:nvPicPr>
          <p:cNvPr id="8" name="Picture 7">
            <a:extLst>
              <a:ext uri="{FF2B5EF4-FFF2-40B4-BE49-F238E27FC236}">
                <a16:creationId xmlns:a16="http://schemas.microsoft.com/office/drawing/2014/main" id="{4FA99ED0-EFDD-547B-B7D8-9EC48B443C64}"/>
              </a:ext>
            </a:extLst>
          </p:cNvPr>
          <p:cNvPicPr>
            <a:picLocks noChangeAspect="1"/>
          </p:cNvPicPr>
          <p:nvPr/>
        </p:nvPicPr>
        <p:blipFill>
          <a:blip r:embed="rId3"/>
          <a:stretch>
            <a:fillRect/>
          </a:stretch>
        </p:blipFill>
        <p:spPr>
          <a:xfrm rot="5400000">
            <a:off x="4589152" y="1278243"/>
            <a:ext cx="4419603" cy="4149110"/>
          </a:xfrm>
          <a:prstGeom prst="rect">
            <a:avLst/>
          </a:prstGeom>
        </p:spPr>
      </p:pic>
      <p:sp>
        <p:nvSpPr>
          <p:cNvPr id="16" name="TextBox 15">
            <a:extLst>
              <a:ext uri="{FF2B5EF4-FFF2-40B4-BE49-F238E27FC236}">
                <a16:creationId xmlns:a16="http://schemas.microsoft.com/office/drawing/2014/main" id="{30C54A25-3D83-5CD1-DF86-8EB7AA0BD828}"/>
              </a:ext>
            </a:extLst>
          </p:cNvPr>
          <p:cNvSpPr txBox="1"/>
          <p:nvPr/>
        </p:nvSpPr>
        <p:spPr>
          <a:xfrm>
            <a:off x="5334000" y="1219200"/>
            <a:ext cx="990600" cy="553998"/>
          </a:xfrm>
          <a:prstGeom prst="rect">
            <a:avLst/>
          </a:prstGeom>
          <a:noFill/>
        </p:spPr>
        <p:txBody>
          <a:bodyPr wrap="square" rtlCol="0">
            <a:spAutoFit/>
          </a:bodyPr>
          <a:lstStyle/>
          <a:p>
            <a:r>
              <a:rPr lang="en-US" sz="1000" dirty="0">
                <a:solidFill>
                  <a:schemeClr val="tx1">
                    <a:lumMod val="50000"/>
                    <a:lumOff val="50000"/>
                  </a:schemeClr>
                </a:solidFill>
              </a:rPr>
              <a:t>Existing bounds from </a:t>
            </a:r>
            <a:r>
              <a:rPr lang="en-US" sz="1000" dirty="0" err="1">
                <a:solidFill>
                  <a:schemeClr val="tx1">
                    <a:lumMod val="50000"/>
                    <a:lumOff val="50000"/>
                  </a:schemeClr>
                </a:solidFill>
              </a:rPr>
              <a:t>DarkCast</a:t>
            </a:r>
            <a:endParaRPr lang="en-US" sz="1000" dirty="0">
              <a:solidFill>
                <a:schemeClr val="tx1">
                  <a:lumMod val="50000"/>
                  <a:lumOff val="50000"/>
                </a:schemeClr>
              </a:solidFill>
            </a:endParaRPr>
          </a:p>
        </p:txBody>
      </p:sp>
      <p:sp>
        <p:nvSpPr>
          <p:cNvPr id="3" name="TextBox 2">
            <a:extLst>
              <a:ext uri="{FF2B5EF4-FFF2-40B4-BE49-F238E27FC236}">
                <a16:creationId xmlns:a16="http://schemas.microsoft.com/office/drawing/2014/main" id="{A12AB4C5-DC4B-4707-0DAB-6770DCEBB919}"/>
              </a:ext>
            </a:extLst>
          </p:cNvPr>
          <p:cNvSpPr txBox="1"/>
          <p:nvPr/>
        </p:nvSpPr>
        <p:spPr>
          <a:xfrm>
            <a:off x="5045343" y="5410200"/>
            <a:ext cx="3412857" cy="307777"/>
          </a:xfrm>
          <a:prstGeom prst="rect">
            <a:avLst/>
          </a:prstGeom>
          <a:noFill/>
        </p:spPr>
        <p:txBody>
          <a:bodyPr wrap="none" rtlCol="0">
            <a:spAutoFit/>
          </a:bodyPr>
          <a:lstStyle/>
          <a:p>
            <a:r>
              <a:rPr lang="en-US" sz="1400" dirty="0">
                <a:latin typeface="+mn-lt"/>
              </a:rPr>
              <a:t>FASER</a:t>
            </a:r>
            <a:r>
              <a:rPr lang="en-US" sz="1400" dirty="0"/>
              <a:t> Collaboration (</a:t>
            </a:r>
            <a:r>
              <a:rPr lang="en-US" sz="1400" b="0" i="0" u="none" strike="noStrike" dirty="0">
                <a:solidFill>
                  <a:srgbClr val="0050B3"/>
                </a:solidFill>
                <a:effectLst/>
                <a:latin typeface="-apple-system"/>
                <a:hlinkClick r:id="rId4"/>
              </a:rPr>
              <a:t>2308.05587</a:t>
            </a:r>
            <a:r>
              <a:rPr lang="en-US" sz="1400" dirty="0"/>
              <a:t>, PLB)</a:t>
            </a:r>
          </a:p>
        </p:txBody>
      </p:sp>
    </p:spTree>
    <p:extLst>
      <p:ext uri="{BB962C8B-B14F-4D97-AF65-F5344CB8AC3E}">
        <p14:creationId xmlns:p14="http://schemas.microsoft.com/office/powerpoint/2010/main" val="667201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15CF-DE8D-46A5-85FA-E2B545FB632E}"/>
              </a:ext>
            </a:extLst>
          </p:cNvPr>
          <p:cNvSpPr>
            <a:spLocks noGrp="1"/>
          </p:cNvSpPr>
          <p:nvPr>
            <p:ph type="title"/>
          </p:nvPr>
        </p:nvSpPr>
        <p:spPr>
          <a:xfrm>
            <a:off x="1295400" y="244475"/>
            <a:ext cx="6858000" cy="441325"/>
          </a:xfrm>
        </p:spPr>
        <p:txBody>
          <a:bodyPr>
            <a:noAutofit/>
          </a:bodyPr>
          <a:lstStyle/>
          <a:p>
            <a:r>
              <a:rPr lang="en-GB" sz="2800" dirty="0"/>
              <a:t>ALP-W SEARCH RESULTS</a:t>
            </a:r>
          </a:p>
        </p:txBody>
      </p:sp>
      <p:sp>
        <p:nvSpPr>
          <p:cNvPr id="6" name="Content Placeholder 2">
            <a:extLst>
              <a:ext uri="{FF2B5EF4-FFF2-40B4-BE49-F238E27FC236}">
                <a16:creationId xmlns:a16="http://schemas.microsoft.com/office/drawing/2014/main" id="{A543F802-8ADE-4362-ABCB-3AC281B917C8}"/>
              </a:ext>
            </a:extLst>
          </p:cNvPr>
          <p:cNvSpPr txBox="1">
            <a:spLocks/>
          </p:cNvSpPr>
          <p:nvPr/>
        </p:nvSpPr>
        <p:spPr bwMode="auto">
          <a:xfrm>
            <a:off x="87549" y="838200"/>
            <a:ext cx="8839200" cy="557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Can also look for LLPs with purely photonic final states. E.g., ALP-Ws </a:t>
            </a:r>
          </a:p>
          <a:p>
            <a:endParaRPr lang="en-US" sz="2000" dirty="0"/>
          </a:p>
          <a:p>
            <a:endParaRPr lang="en-US" sz="1200" dirty="0"/>
          </a:p>
          <a:p>
            <a:endParaRPr lang="en-US" sz="2000" baseline="30000" dirty="0"/>
          </a:p>
          <a:p>
            <a:endParaRPr lang="en-CH" sz="1200" baseline="30000" dirty="0"/>
          </a:p>
          <a:p>
            <a:endParaRPr lang="en-US" sz="1200" dirty="0"/>
          </a:p>
          <a:p>
            <a:pPr marL="457200" lvl="1" indent="0">
              <a:buNone/>
            </a:pPr>
            <a:endParaRPr lang="en-GB" dirty="0"/>
          </a:p>
        </p:txBody>
      </p:sp>
      <p:sp>
        <p:nvSpPr>
          <p:cNvPr id="4" name="Content Placeholder 2">
            <a:extLst>
              <a:ext uri="{FF2B5EF4-FFF2-40B4-BE49-F238E27FC236}">
                <a16:creationId xmlns:a16="http://schemas.microsoft.com/office/drawing/2014/main" id="{ABF98E29-DAA5-6268-C942-DBA3375386BD}"/>
              </a:ext>
            </a:extLst>
          </p:cNvPr>
          <p:cNvSpPr txBox="1">
            <a:spLocks/>
          </p:cNvSpPr>
          <p:nvPr/>
        </p:nvSpPr>
        <p:spPr bwMode="auto">
          <a:xfrm>
            <a:off x="87549" y="5105400"/>
            <a:ext cx="8751651" cy="1524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Future BSM searches: factor of ~10 more luminosity, improved analyses, hardware upgrades (high resolution </a:t>
            </a:r>
            <a:r>
              <a:rPr lang="en-US" sz="1800" dirty="0" err="1"/>
              <a:t>preshower</a:t>
            </a:r>
            <a:r>
              <a:rPr lang="en-US" sz="1800" dirty="0"/>
              <a:t> calorimeter).</a:t>
            </a:r>
          </a:p>
          <a:p>
            <a:r>
              <a:rPr lang="en-US" sz="1800" dirty="0"/>
              <a:t>Improved sensitivity for all of these models, as well as many more particles to look for: U(1)</a:t>
            </a:r>
            <a:r>
              <a:rPr lang="en-US" sz="1800" baseline="-25000" dirty="0"/>
              <a:t>B</a:t>
            </a:r>
            <a:r>
              <a:rPr lang="en-US" sz="1800" dirty="0"/>
              <a:t>, </a:t>
            </a:r>
            <a:r>
              <a:rPr lang="en-US" sz="1800" dirty="0" err="1"/>
              <a:t>protophobic</a:t>
            </a:r>
            <a:r>
              <a:rPr lang="en-US" sz="1800" dirty="0"/>
              <a:t> gauge bosons, ALP-</a:t>
            </a:r>
            <a:r>
              <a:rPr lang="en-US" sz="1800" dirty="0">
                <a:latin typeface="Symbol" pitchFamily="2" charset="2"/>
              </a:rPr>
              <a:t>g</a:t>
            </a:r>
            <a:r>
              <a:rPr lang="en-US" sz="1800" dirty="0"/>
              <a:t>, ALP-g, up-</a:t>
            </a:r>
            <a:r>
              <a:rPr lang="en-US" sz="1800" dirty="0" err="1"/>
              <a:t>philic</a:t>
            </a:r>
            <a:r>
              <a:rPr lang="en-US" sz="1800" dirty="0"/>
              <a:t> scalar, light-shining through walls axions, quirks, etc. </a:t>
            </a:r>
          </a:p>
        </p:txBody>
      </p:sp>
      <p:pic>
        <p:nvPicPr>
          <p:cNvPr id="3" name="図 11">
            <a:extLst>
              <a:ext uri="{FF2B5EF4-FFF2-40B4-BE49-F238E27FC236}">
                <a16:creationId xmlns:a16="http://schemas.microsoft.com/office/drawing/2014/main" id="{1688257E-A3ED-067A-7FF0-BD5D94F8B930}"/>
              </a:ext>
            </a:extLst>
          </p:cNvPr>
          <p:cNvPicPr>
            <a:picLocks noChangeAspect="1"/>
          </p:cNvPicPr>
          <p:nvPr/>
        </p:nvPicPr>
        <p:blipFill>
          <a:blip r:embed="rId2"/>
          <a:stretch>
            <a:fillRect/>
          </a:stretch>
        </p:blipFill>
        <p:spPr>
          <a:xfrm>
            <a:off x="1803265" y="1278027"/>
            <a:ext cx="2257628" cy="835421"/>
          </a:xfrm>
          <a:prstGeom prst="rect">
            <a:avLst/>
          </a:prstGeom>
        </p:spPr>
      </p:pic>
      <p:pic>
        <p:nvPicPr>
          <p:cNvPr id="5" name="図 16">
            <a:extLst>
              <a:ext uri="{FF2B5EF4-FFF2-40B4-BE49-F238E27FC236}">
                <a16:creationId xmlns:a16="http://schemas.microsoft.com/office/drawing/2014/main" id="{45BEBA56-556F-F60A-37BB-507EFE6AF5C8}"/>
              </a:ext>
            </a:extLst>
          </p:cNvPr>
          <p:cNvPicPr>
            <a:picLocks noChangeAspect="1"/>
          </p:cNvPicPr>
          <p:nvPr/>
        </p:nvPicPr>
        <p:blipFill>
          <a:blip r:embed="rId3"/>
          <a:stretch>
            <a:fillRect/>
          </a:stretch>
        </p:blipFill>
        <p:spPr>
          <a:xfrm>
            <a:off x="5562600" y="1221979"/>
            <a:ext cx="2257628" cy="835421"/>
          </a:xfrm>
          <a:prstGeom prst="rect">
            <a:avLst/>
          </a:prstGeom>
        </p:spPr>
      </p:pic>
      <p:sp>
        <p:nvSpPr>
          <p:cNvPr id="7" name="テキスト ボックス 17">
            <a:extLst>
              <a:ext uri="{FF2B5EF4-FFF2-40B4-BE49-F238E27FC236}">
                <a16:creationId xmlns:a16="http://schemas.microsoft.com/office/drawing/2014/main" id="{C063602B-2EF8-E69B-F7DD-1CC92D38094F}"/>
              </a:ext>
            </a:extLst>
          </p:cNvPr>
          <p:cNvSpPr txBox="1"/>
          <p:nvPr/>
        </p:nvSpPr>
        <p:spPr>
          <a:xfrm>
            <a:off x="486192" y="1415533"/>
            <a:ext cx="1389798" cy="369332"/>
          </a:xfrm>
          <a:prstGeom prst="rect">
            <a:avLst/>
          </a:prstGeom>
          <a:noFill/>
        </p:spPr>
        <p:txBody>
          <a:bodyPr wrap="square" rtlCol="0">
            <a:spAutoFit/>
          </a:bodyPr>
          <a:lstStyle/>
          <a:p>
            <a:r>
              <a:rPr lang="en-US" dirty="0">
                <a:solidFill>
                  <a:srgbClr val="000000"/>
                </a:solidFill>
              </a:rPr>
              <a:t>production</a:t>
            </a:r>
            <a:endParaRPr lang="en-CH" dirty="0">
              <a:solidFill>
                <a:srgbClr val="000000"/>
              </a:solidFill>
            </a:endParaRPr>
          </a:p>
        </p:txBody>
      </p:sp>
      <p:sp>
        <p:nvSpPr>
          <p:cNvPr id="9" name="テキスト ボックス 18">
            <a:extLst>
              <a:ext uri="{FF2B5EF4-FFF2-40B4-BE49-F238E27FC236}">
                <a16:creationId xmlns:a16="http://schemas.microsoft.com/office/drawing/2014/main" id="{93E0A985-7F43-BAFE-AC40-8A68319259D3}"/>
              </a:ext>
            </a:extLst>
          </p:cNvPr>
          <p:cNvSpPr txBox="1"/>
          <p:nvPr/>
        </p:nvSpPr>
        <p:spPr>
          <a:xfrm>
            <a:off x="4495800" y="1471581"/>
            <a:ext cx="1618398" cy="369332"/>
          </a:xfrm>
          <a:prstGeom prst="rect">
            <a:avLst/>
          </a:prstGeom>
          <a:noFill/>
        </p:spPr>
        <p:txBody>
          <a:bodyPr wrap="square" rtlCol="0">
            <a:spAutoFit/>
          </a:bodyPr>
          <a:lstStyle/>
          <a:p>
            <a:r>
              <a:rPr lang="en-US" dirty="0">
                <a:solidFill>
                  <a:srgbClr val="000000"/>
                </a:solidFill>
              </a:rPr>
              <a:t>decay</a:t>
            </a:r>
            <a:endParaRPr lang="en-CH" dirty="0">
              <a:solidFill>
                <a:srgbClr val="000000"/>
              </a:solidFill>
            </a:endParaRP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01F5A4A0-1394-8B23-6A0A-83C02347DB6D}"/>
                  </a:ext>
                </a:extLst>
              </p:cNvPr>
              <p:cNvSpPr txBox="1">
                <a:spLocks/>
              </p:cNvSpPr>
              <p:nvPr/>
            </p:nvSpPr>
            <p:spPr bwMode="auto">
              <a:xfrm>
                <a:off x="93730" y="2369882"/>
                <a:ext cx="4706869" cy="2647205"/>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Clr>
                    <a:schemeClr val="accent4"/>
                  </a:buClr>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Clr>
                    <a:schemeClr val="accent4"/>
                  </a:buClr>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Clr>
                    <a:schemeClr val="accent4"/>
                  </a:buClr>
                  <a:buFont typeface="Arial" charset="0"/>
                  <a:buChar char="•"/>
                  <a:defRPr kern="1200">
                    <a:solidFill>
                      <a:schemeClr val="accent3">
                        <a:lumMod val="75000"/>
                      </a:schemeClr>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Signal is no hits in veto scintillators, &gt;1 </a:t>
                </a:r>
                <a:r>
                  <a:rPr lang="en-US" sz="1800" dirty="0" err="1"/>
                  <a:t>TeV</a:t>
                </a:r>
                <a:r>
                  <a:rPr lang="en-US" sz="1800" dirty="0"/>
                  <a:t> energy deposit in ECAL. </a:t>
                </a:r>
              </a:p>
              <a:p>
                <a:endParaRPr lang="en-US" sz="1200" dirty="0"/>
              </a:p>
              <a:p>
                <a:r>
                  <a:rPr lang="en-US" sz="1800" dirty="0"/>
                  <a:t>Background: Expect 0.42 </a:t>
                </a:r>
                <a14:m>
                  <m:oMath xmlns:m="http://schemas.openxmlformats.org/officeDocument/2006/math">
                    <m:r>
                      <a:rPr lang="en-US" sz="1800" b="0" i="1" smtClean="0">
                        <a:latin typeface="Cambria Math" panose="02040503050406030204" pitchFamily="18" charset="0"/>
                      </a:rPr>
                      <m:t>±</m:t>
                    </m:r>
                  </m:oMath>
                </a14:m>
                <a:r>
                  <a:rPr lang="en-US" sz="1800" dirty="0"/>
                  <a:t> 0.32 from </a:t>
                </a:r>
                <a14:m>
                  <m:oMath xmlns:m="http://schemas.openxmlformats.org/officeDocument/2006/math">
                    <m:r>
                      <a:rPr lang="en-US" sz="1800" b="0" i="1" smtClean="0">
                        <a:latin typeface="Cambria Math" panose="02040503050406030204" pitchFamily="18" charset="0"/>
                      </a:rPr>
                      <m:t>𝜈</m:t>
                    </m:r>
                  </m:oMath>
                </a14:m>
                <a:r>
                  <a:rPr lang="en-US" sz="1800" dirty="0"/>
                  <a:t> interactions in 58 fb</a:t>
                </a:r>
                <a:r>
                  <a:rPr lang="en-US" sz="1800" baseline="30000" dirty="0"/>
                  <a:t>-1</a:t>
                </a:r>
                <a:r>
                  <a:rPr lang="en-US" sz="1800" dirty="0"/>
                  <a:t>.</a:t>
                </a:r>
              </a:p>
              <a:p>
                <a:endParaRPr lang="en-US" sz="1200" dirty="0"/>
              </a:p>
              <a:p>
                <a:r>
                  <a:rPr lang="en-US" sz="1800" dirty="0"/>
                  <a:t>1 event seen, excludes new parameter space.  Benefits from LHC’s high energy, lots of B’s. </a:t>
                </a:r>
              </a:p>
            </p:txBody>
          </p:sp>
        </mc:Choice>
        <mc:Fallback xmlns="">
          <p:sp>
            <p:nvSpPr>
              <p:cNvPr id="10" name="Content Placeholder 2">
                <a:extLst>
                  <a:ext uri="{FF2B5EF4-FFF2-40B4-BE49-F238E27FC236}">
                    <a16:creationId xmlns:a16="http://schemas.microsoft.com/office/drawing/2014/main" id="{01F5A4A0-1394-8B23-6A0A-83C02347DB6D}"/>
                  </a:ext>
                </a:extLst>
              </p:cNvPr>
              <p:cNvSpPr txBox="1">
                <a:spLocks noRot="1" noChangeAspect="1" noMove="1" noResize="1" noEditPoints="1" noAdjustHandles="1" noChangeArrowheads="1" noChangeShapeType="1" noTextEdit="1"/>
              </p:cNvSpPr>
              <p:nvPr/>
            </p:nvSpPr>
            <p:spPr bwMode="auto">
              <a:xfrm>
                <a:off x="93730" y="2369882"/>
                <a:ext cx="4706869" cy="2647205"/>
              </a:xfrm>
              <a:prstGeom prst="rect">
                <a:avLst/>
              </a:prstGeom>
              <a:blipFill>
                <a:blip r:embed="rId4"/>
                <a:stretch>
                  <a:fillRect l="-809" t="-952" r="-161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5FED7933-D14A-9990-7F60-9FD02B36FAE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4400" y="2133600"/>
            <a:ext cx="3817679" cy="2978806"/>
          </a:xfrm>
          <a:prstGeom prst="rect">
            <a:avLst/>
          </a:prstGeom>
        </p:spPr>
      </p:pic>
      <p:sp>
        <p:nvSpPr>
          <p:cNvPr id="8" name="TextBox 7">
            <a:extLst>
              <a:ext uri="{FF2B5EF4-FFF2-40B4-BE49-F238E27FC236}">
                <a16:creationId xmlns:a16="http://schemas.microsoft.com/office/drawing/2014/main" id="{8C723BCF-C4FA-233B-C8EF-FF75884D99F3}"/>
              </a:ext>
            </a:extLst>
          </p:cNvPr>
          <p:cNvSpPr txBox="1"/>
          <p:nvPr/>
        </p:nvSpPr>
        <p:spPr>
          <a:xfrm rot="5400000">
            <a:off x="6848284" y="3465583"/>
            <a:ext cx="3954031" cy="276999"/>
          </a:xfrm>
          <a:prstGeom prst="rect">
            <a:avLst/>
          </a:prstGeom>
          <a:noFill/>
        </p:spPr>
        <p:txBody>
          <a:bodyPr wrap="none" rtlCol="0">
            <a:spAutoFit/>
          </a:bodyPr>
          <a:lstStyle/>
          <a:p>
            <a:r>
              <a:rPr lang="en-US" sz="1200" dirty="0">
                <a:latin typeface="+mn-lt"/>
              </a:rPr>
              <a:t>FASER</a:t>
            </a:r>
            <a:r>
              <a:rPr lang="en-US" sz="1200" dirty="0"/>
              <a:t> Collaboration (</a:t>
            </a:r>
            <a:r>
              <a:rPr lang="en-US" sz="1200" b="0" i="0" dirty="0">
                <a:effectLst/>
                <a:latin typeface="arial" panose="020B0604020202020204" pitchFamily="34" charset="0"/>
                <a:hlinkClick r:id="rId6"/>
              </a:rPr>
              <a:t>CERN-FASER-CONF-2024-001</a:t>
            </a:r>
            <a:r>
              <a:rPr lang="en-US" sz="1200" dirty="0"/>
              <a:t>)</a:t>
            </a:r>
          </a:p>
        </p:txBody>
      </p:sp>
    </p:spTree>
    <p:extLst>
      <p:ext uri="{BB962C8B-B14F-4D97-AF65-F5344CB8AC3E}">
        <p14:creationId xmlns:p14="http://schemas.microsoft.com/office/powerpoint/2010/main" val="3712400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B7F57-2E3D-A642-AA27-FBCD3AB53B05}"/>
              </a:ext>
            </a:extLst>
          </p:cNvPr>
          <p:cNvSpPr>
            <a:spLocks noChangeArrowheads="1"/>
          </p:cNvSpPr>
          <p:nvPr/>
        </p:nvSpPr>
        <p:spPr bwMode="auto">
          <a:xfrm>
            <a:off x="304800" y="6211888"/>
            <a:ext cx="8458200" cy="46037"/>
          </a:xfrm>
          <a:prstGeom prst="rect">
            <a:avLst/>
          </a:prstGeom>
          <a:solidFill>
            <a:srgbClr val="0B4499"/>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5" name="Picture 4">
            <a:extLst>
              <a:ext uri="{FF2B5EF4-FFF2-40B4-BE49-F238E27FC236}">
                <a16:creationId xmlns:a16="http://schemas.microsoft.com/office/drawing/2014/main" id="{47F00FA0-8B67-9E41-BBB6-3715058602A9}"/>
              </a:ext>
            </a:extLst>
          </p:cNvPr>
          <p:cNvPicPr>
            <a:picLocks noChangeAspect="1"/>
          </p:cNvPicPr>
          <p:nvPr/>
        </p:nvPicPr>
        <p:blipFill>
          <a:blip r:embed="rId2"/>
          <a:stretch>
            <a:fillRect/>
          </a:stretch>
        </p:blipFill>
        <p:spPr>
          <a:xfrm>
            <a:off x="1066800" y="2703597"/>
            <a:ext cx="6910905" cy="1920959"/>
          </a:xfrm>
          <a:prstGeom prst="rect">
            <a:avLst/>
          </a:prstGeom>
        </p:spPr>
      </p:pic>
    </p:spTree>
    <p:extLst>
      <p:ext uri="{BB962C8B-B14F-4D97-AF65-F5344CB8AC3E}">
        <p14:creationId xmlns:p14="http://schemas.microsoft.com/office/powerpoint/2010/main" val="1118946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64007" y="311104"/>
            <a:ext cx="747319" cy="461665"/>
          </a:xfrm>
          <a:prstGeom prst="rect">
            <a:avLst/>
          </a:prstGeom>
          <a:noFill/>
          <a:ln>
            <a:noFill/>
          </a:ln>
        </p:spPr>
        <p:txBody>
          <a:bodyPr wrap="none" rtlCol="0">
            <a:spAutoFit/>
          </a:bodyPr>
          <a:lstStyle/>
          <a:p>
            <a:pPr algn="ctr"/>
            <a:r>
              <a:rPr lang="en-US" sz="1200" dirty="0"/>
              <a:t> Particle</a:t>
            </a:r>
          </a:p>
          <a:p>
            <a:pPr algn="ctr"/>
            <a:r>
              <a:rPr lang="en-US" sz="1200" dirty="0" err="1"/>
              <a:t>Expts</a:t>
            </a:r>
            <a:endParaRPr lang="en-US" sz="1200" dirty="0"/>
          </a:p>
        </p:txBody>
      </p:sp>
      <p:sp>
        <p:nvSpPr>
          <p:cNvPr id="19" name="TextBox 18"/>
          <p:cNvSpPr txBox="1"/>
          <p:nvPr/>
        </p:nvSpPr>
        <p:spPr>
          <a:xfrm>
            <a:off x="2470721" y="2554069"/>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554069"/>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grpSp>
        <p:nvGrpSpPr>
          <p:cNvPr id="46" name="Group 45">
            <a:extLst>
              <a:ext uri="{FF2B5EF4-FFF2-40B4-BE49-F238E27FC236}">
                <a16:creationId xmlns:a16="http://schemas.microsoft.com/office/drawing/2014/main" id="{1916D1F4-A433-8672-8B53-25AD5B85DE1E}"/>
              </a:ext>
            </a:extLst>
          </p:cNvPr>
          <p:cNvGrpSpPr/>
          <p:nvPr/>
        </p:nvGrpSpPr>
        <p:grpSpPr>
          <a:xfrm>
            <a:off x="1890301" y="1943772"/>
            <a:ext cx="4289716" cy="3025678"/>
            <a:chOff x="1890301" y="1943772"/>
            <a:chExt cx="4289716" cy="3025678"/>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7D848D-F0C0-9F10-9424-760560C10C49}"/>
                    </a:ext>
                  </a:extLst>
                </p:cNvPr>
                <p:cNvSpPr txBox="1"/>
                <p:nvPr/>
              </p:nvSpPr>
              <p:spPr>
                <a:xfrm>
                  <a:off x="2576996" y="2203940"/>
                  <a:ext cx="1829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𝑒</m:t>
                        </m:r>
                      </m:oMath>
                    </m:oMathPara>
                  </a14:m>
                  <a:endParaRPr lang="en-US" dirty="0">
                    <a:solidFill>
                      <a:srgbClr val="0000FF"/>
                    </a:solidFill>
                  </a:endParaRPr>
                </a:p>
              </p:txBody>
            </p:sp>
          </mc:Choice>
          <mc:Fallback xmlns="">
            <p:sp>
              <p:nvSpPr>
                <p:cNvPr id="5" name="TextBox 4">
                  <a:extLst>
                    <a:ext uri="{FF2B5EF4-FFF2-40B4-BE49-F238E27FC236}">
                      <a16:creationId xmlns:a16="http://schemas.microsoft.com/office/drawing/2014/main" id="{077D848D-F0C0-9F10-9424-760560C10C49}"/>
                    </a:ext>
                  </a:extLst>
                </p:cNvPr>
                <p:cNvSpPr txBox="1">
                  <a:spLocks noRot="1" noChangeAspect="1" noMove="1" noResize="1" noEditPoints="1" noAdjustHandles="1" noChangeArrowheads="1" noChangeShapeType="1" noTextEdit="1"/>
                </p:cNvSpPr>
                <p:nvPr/>
              </p:nvSpPr>
              <p:spPr>
                <a:xfrm>
                  <a:off x="2576996" y="2203940"/>
                  <a:ext cx="182999" cy="276999"/>
                </a:xfrm>
                <a:prstGeom prst="rect">
                  <a:avLst/>
                </a:prstGeom>
                <a:blipFill>
                  <a:blip r:embed="rId5"/>
                  <a:stretch>
                    <a:fillRect l="-20000" r="-66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A00EF0-7987-6B35-667D-9457BA616EDE}"/>
                    </a:ext>
                  </a:extLst>
                </p:cNvPr>
                <p:cNvSpPr txBox="1"/>
                <p:nvPr/>
              </p:nvSpPr>
              <p:spPr>
                <a:xfrm>
                  <a:off x="38623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𝑠</m:t>
                        </m:r>
                      </m:oMath>
                    </m:oMathPara>
                  </a14:m>
                  <a:endParaRPr lang="en-US" dirty="0">
                    <a:solidFill>
                      <a:srgbClr val="FF0000"/>
                    </a:solidFill>
                  </a:endParaRPr>
                </a:p>
              </p:txBody>
            </p:sp>
          </mc:Choice>
          <mc:Fallback xmlns="">
            <p:sp>
              <p:nvSpPr>
                <p:cNvPr id="6" name="TextBox 5">
                  <a:extLst>
                    <a:ext uri="{FF2B5EF4-FFF2-40B4-BE49-F238E27FC236}">
                      <a16:creationId xmlns:a16="http://schemas.microsoft.com/office/drawing/2014/main" id="{85A00EF0-7987-6B35-667D-9457BA616EDE}"/>
                    </a:ext>
                  </a:extLst>
                </p:cNvPr>
                <p:cNvSpPr txBox="1">
                  <a:spLocks noRot="1" noChangeAspect="1" noMove="1" noResize="1" noEditPoints="1" noAdjustHandles="1" noChangeArrowheads="1" noChangeShapeType="1" noTextEdit="1"/>
                </p:cNvSpPr>
                <p:nvPr/>
              </p:nvSpPr>
              <p:spPr>
                <a:xfrm>
                  <a:off x="3862334" y="1943772"/>
                  <a:ext cx="176266" cy="276999"/>
                </a:xfrm>
                <a:prstGeom prst="rect">
                  <a:avLst/>
                </a:prstGeom>
                <a:blipFill>
                  <a:blip r:embed="rId6"/>
                  <a:stretch>
                    <a:fillRect l="-20000" r="-6667"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6FAACF9-4DA2-3CB9-684E-01A46E167361}"/>
                    </a:ext>
                  </a:extLst>
                </p:cNvPr>
                <p:cNvSpPr txBox="1"/>
                <p:nvPr/>
              </p:nvSpPr>
              <p:spPr>
                <a:xfrm>
                  <a:off x="4852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𝑐</m:t>
                        </m:r>
                      </m:oMath>
                    </m:oMathPara>
                  </a14:m>
                  <a:endParaRPr lang="en-US" dirty="0">
                    <a:solidFill>
                      <a:srgbClr val="FF0000"/>
                    </a:solidFill>
                  </a:endParaRPr>
                </a:p>
              </p:txBody>
            </p:sp>
          </mc:Choice>
          <mc:Fallback xmlns="">
            <p:sp>
              <p:nvSpPr>
                <p:cNvPr id="7" name="TextBox 6">
                  <a:extLst>
                    <a:ext uri="{FF2B5EF4-FFF2-40B4-BE49-F238E27FC236}">
                      <a16:creationId xmlns:a16="http://schemas.microsoft.com/office/drawing/2014/main" id="{66FAACF9-4DA2-3CB9-684E-01A46E167361}"/>
                    </a:ext>
                  </a:extLst>
                </p:cNvPr>
                <p:cNvSpPr txBox="1">
                  <a:spLocks noRot="1" noChangeAspect="1" noMove="1" noResize="1" noEditPoints="1" noAdjustHandles="1" noChangeArrowheads="1" noChangeShapeType="1" noTextEdit="1"/>
                </p:cNvSpPr>
                <p:nvPr/>
              </p:nvSpPr>
              <p:spPr>
                <a:xfrm>
                  <a:off x="4852934" y="1943772"/>
                  <a:ext cx="176266" cy="276999"/>
                </a:xfrm>
                <a:prstGeom prst="rect">
                  <a:avLst/>
                </a:prstGeom>
                <a:blipFill>
                  <a:blip r:embed="rId7"/>
                  <a:stretch>
                    <a:fillRect l="-21429" r="-14286"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DE081A0-79BD-B0A6-0E1C-3B7695CE942B}"/>
                    </a:ext>
                  </a:extLst>
                </p:cNvPr>
                <p:cNvSpPr txBox="1"/>
                <p:nvPr/>
              </p:nvSpPr>
              <p:spPr>
                <a:xfrm>
                  <a:off x="27955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oMath>
                    </m:oMathPara>
                  </a14:m>
                  <a:endParaRPr lang="en-US" dirty="0">
                    <a:solidFill>
                      <a:srgbClr val="FF0000"/>
                    </a:solidFill>
                  </a:endParaRPr>
                </a:p>
              </p:txBody>
            </p:sp>
          </mc:Choice>
          <mc:Fallback xmlns="">
            <p:sp>
              <p:nvSpPr>
                <p:cNvPr id="9" name="TextBox 8">
                  <a:extLst>
                    <a:ext uri="{FF2B5EF4-FFF2-40B4-BE49-F238E27FC236}">
                      <a16:creationId xmlns:a16="http://schemas.microsoft.com/office/drawing/2014/main" id="{0DE081A0-79BD-B0A6-0E1C-3B7695CE942B}"/>
                    </a:ext>
                  </a:extLst>
                </p:cNvPr>
                <p:cNvSpPr txBox="1">
                  <a:spLocks noRot="1" noChangeAspect="1" noMove="1" noResize="1" noEditPoints="1" noAdjustHandles="1" noChangeArrowheads="1" noChangeShapeType="1" noTextEdit="1"/>
                </p:cNvSpPr>
                <p:nvPr/>
              </p:nvSpPr>
              <p:spPr>
                <a:xfrm>
                  <a:off x="2795534" y="1943772"/>
                  <a:ext cx="176266" cy="276999"/>
                </a:xfrm>
                <a:prstGeom prst="rect">
                  <a:avLst/>
                </a:prstGeom>
                <a:blipFill>
                  <a:blip r:embed="rId8"/>
                  <a:stretch>
                    <a:fillRect l="-26667" r="-13333"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B74C5AC-2EED-C3E4-3DE9-7AF05FFDB04E}"/>
                    </a:ext>
                  </a:extLst>
                </p:cNvPr>
                <p:cNvSpPr txBox="1"/>
                <p:nvPr/>
              </p:nvSpPr>
              <p:spPr>
                <a:xfrm>
                  <a:off x="29479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𝑑</m:t>
                        </m:r>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FB74C5AC-2EED-C3E4-3DE9-7AF05FFDB04E}"/>
                    </a:ext>
                  </a:extLst>
                </p:cNvPr>
                <p:cNvSpPr txBox="1">
                  <a:spLocks noRot="1" noChangeAspect="1" noMove="1" noResize="1" noEditPoints="1" noAdjustHandles="1" noChangeArrowheads="1" noChangeShapeType="1" noTextEdit="1"/>
                </p:cNvSpPr>
                <p:nvPr/>
              </p:nvSpPr>
              <p:spPr>
                <a:xfrm>
                  <a:off x="2947934" y="1943772"/>
                  <a:ext cx="176266" cy="276999"/>
                </a:xfrm>
                <a:prstGeom prst="rect">
                  <a:avLst/>
                </a:prstGeom>
                <a:blipFill>
                  <a:blip r:embed="rId9"/>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A807F8-0F07-1D99-D4EF-CE5ED6D017BB}"/>
                    </a:ext>
                  </a:extLst>
                </p:cNvPr>
                <p:cNvSpPr txBox="1"/>
                <p:nvPr/>
              </p:nvSpPr>
              <p:spPr>
                <a:xfrm>
                  <a:off x="51577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𝑏</m:t>
                        </m:r>
                      </m:oMath>
                    </m:oMathPara>
                  </a14:m>
                  <a:endParaRPr lang="en-US" dirty="0">
                    <a:solidFill>
                      <a:srgbClr val="FF0000"/>
                    </a:solidFill>
                  </a:endParaRPr>
                </a:p>
              </p:txBody>
            </p:sp>
          </mc:Choice>
          <mc:Fallback xmlns="">
            <p:sp>
              <p:nvSpPr>
                <p:cNvPr id="14" name="TextBox 13">
                  <a:extLst>
                    <a:ext uri="{FF2B5EF4-FFF2-40B4-BE49-F238E27FC236}">
                      <a16:creationId xmlns:a16="http://schemas.microsoft.com/office/drawing/2014/main" id="{FEA807F8-0F07-1D99-D4EF-CE5ED6D017BB}"/>
                    </a:ext>
                  </a:extLst>
                </p:cNvPr>
                <p:cNvSpPr txBox="1">
                  <a:spLocks noRot="1" noChangeAspect="1" noMove="1" noResize="1" noEditPoints="1" noAdjustHandles="1" noChangeArrowheads="1" noChangeShapeType="1" noTextEdit="1"/>
                </p:cNvSpPr>
                <p:nvPr/>
              </p:nvSpPr>
              <p:spPr>
                <a:xfrm>
                  <a:off x="5157734" y="1943772"/>
                  <a:ext cx="176266" cy="276999"/>
                </a:xfrm>
                <a:prstGeom prst="rect">
                  <a:avLst/>
                </a:prstGeom>
                <a:blipFill>
                  <a:blip r:embed="rId10"/>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6E3C33A-EF65-8DCC-6C3E-44FA4264F673}"/>
                    </a:ext>
                  </a:extLst>
                </p:cNvPr>
                <p:cNvSpPr txBox="1"/>
                <p:nvPr/>
              </p:nvSpPr>
              <p:spPr>
                <a:xfrm>
                  <a:off x="600375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𝑡</m:t>
                        </m:r>
                      </m:oMath>
                    </m:oMathPara>
                  </a14:m>
                  <a:endParaRPr lang="en-US" dirty="0">
                    <a:solidFill>
                      <a:srgbClr val="FF0000"/>
                    </a:solidFill>
                  </a:endParaRPr>
                </a:p>
              </p:txBody>
            </p:sp>
          </mc:Choice>
          <mc:Fallback xmlns="">
            <p:sp>
              <p:nvSpPr>
                <p:cNvPr id="16" name="TextBox 15">
                  <a:extLst>
                    <a:ext uri="{FF2B5EF4-FFF2-40B4-BE49-F238E27FC236}">
                      <a16:creationId xmlns:a16="http://schemas.microsoft.com/office/drawing/2014/main" id="{26E3C33A-EF65-8DCC-6C3E-44FA4264F673}"/>
                    </a:ext>
                  </a:extLst>
                </p:cNvPr>
                <p:cNvSpPr txBox="1">
                  <a:spLocks noRot="1" noChangeAspect="1" noMove="1" noResize="1" noEditPoints="1" noAdjustHandles="1" noChangeArrowheads="1" noChangeShapeType="1" noTextEdit="1"/>
                </p:cNvSpPr>
                <p:nvPr/>
              </p:nvSpPr>
              <p:spPr>
                <a:xfrm>
                  <a:off x="6003751" y="1943772"/>
                  <a:ext cx="176266" cy="276999"/>
                </a:xfrm>
                <a:prstGeom prst="rect">
                  <a:avLst/>
                </a:prstGeom>
                <a:blipFill>
                  <a:blip r:embed="rId11"/>
                  <a:stretch>
                    <a:fillRect l="-20000" r="-13333"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A43E74B-5D1B-B459-374C-E83DE3AD651D}"/>
                    </a:ext>
                  </a:extLst>
                </p:cNvPr>
                <p:cNvSpPr txBox="1"/>
                <p:nvPr/>
              </p:nvSpPr>
              <p:spPr>
                <a:xfrm>
                  <a:off x="5919734" y="22245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h</m:t>
                        </m:r>
                      </m:oMath>
                    </m:oMathPara>
                  </a14:m>
                  <a:endParaRPr lang="en-US" dirty="0">
                    <a:solidFill>
                      <a:srgbClr val="FF0000"/>
                    </a:solidFill>
                  </a:endParaRPr>
                </a:p>
              </p:txBody>
            </p:sp>
          </mc:Choice>
          <mc:Fallback xmlns="">
            <p:sp>
              <p:nvSpPr>
                <p:cNvPr id="24" name="TextBox 23">
                  <a:extLst>
                    <a:ext uri="{FF2B5EF4-FFF2-40B4-BE49-F238E27FC236}">
                      <a16:creationId xmlns:a16="http://schemas.microsoft.com/office/drawing/2014/main" id="{1A43E74B-5D1B-B459-374C-E83DE3AD651D}"/>
                    </a:ext>
                  </a:extLst>
                </p:cNvPr>
                <p:cNvSpPr txBox="1">
                  <a:spLocks noRot="1" noChangeAspect="1" noMove="1" noResize="1" noEditPoints="1" noAdjustHandles="1" noChangeArrowheads="1" noChangeShapeType="1" noTextEdit="1"/>
                </p:cNvSpPr>
                <p:nvPr/>
              </p:nvSpPr>
              <p:spPr>
                <a:xfrm>
                  <a:off x="5919734" y="2224538"/>
                  <a:ext cx="176266" cy="276999"/>
                </a:xfrm>
                <a:prstGeom prst="rect">
                  <a:avLst/>
                </a:prstGeom>
                <a:blipFill>
                  <a:blip r:embed="rId12"/>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E224529-7B45-4289-82BE-64E14B85D88C}"/>
                    </a:ext>
                  </a:extLst>
                </p:cNvPr>
                <p:cNvSpPr txBox="1"/>
                <p:nvPr/>
              </p:nvSpPr>
              <p:spPr>
                <a:xfrm>
                  <a:off x="3812820" y="2203939"/>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𝜇</m:t>
                        </m:r>
                      </m:oMath>
                    </m:oMathPara>
                  </a14:m>
                  <a:endParaRPr lang="en-US" dirty="0">
                    <a:solidFill>
                      <a:srgbClr val="FF0000"/>
                    </a:solidFill>
                  </a:endParaRPr>
                </a:p>
              </p:txBody>
            </p:sp>
          </mc:Choice>
          <mc:Fallback xmlns="">
            <p:sp>
              <p:nvSpPr>
                <p:cNvPr id="30" name="TextBox 29">
                  <a:extLst>
                    <a:ext uri="{FF2B5EF4-FFF2-40B4-BE49-F238E27FC236}">
                      <a16:creationId xmlns:a16="http://schemas.microsoft.com/office/drawing/2014/main" id="{CE224529-7B45-4289-82BE-64E14B85D88C}"/>
                    </a:ext>
                  </a:extLst>
                </p:cNvPr>
                <p:cNvSpPr txBox="1">
                  <a:spLocks noRot="1" noChangeAspect="1" noMove="1" noResize="1" noEditPoints="1" noAdjustHandles="1" noChangeArrowheads="1" noChangeShapeType="1" noTextEdit="1"/>
                </p:cNvSpPr>
                <p:nvPr/>
              </p:nvSpPr>
              <p:spPr>
                <a:xfrm>
                  <a:off x="3812820" y="2203939"/>
                  <a:ext cx="176266" cy="276999"/>
                </a:xfrm>
                <a:prstGeom prst="rect">
                  <a:avLst/>
                </a:prstGeom>
                <a:blipFill>
                  <a:blip r:embed="rId13"/>
                  <a:stretch>
                    <a:fillRect l="-35714" r="-35714"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E334358-D101-F0E9-89F2-435D5A89FA2E}"/>
                    </a:ext>
                  </a:extLst>
                </p:cNvPr>
                <p:cNvSpPr txBox="1"/>
                <p:nvPr/>
              </p:nvSpPr>
              <p:spPr>
                <a:xfrm>
                  <a:off x="4876800" y="2203938"/>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ea typeface="Cambria Math" panose="02040503050406030204" pitchFamily="18" charset="0"/>
                          </a:rPr>
                          <m:t>𝜏</m:t>
                        </m:r>
                      </m:oMath>
                    </m:oMathPara>
                  </a14:m>
                  <a:endParaRPr lang="en-US" dirty="0">
                    <a:solidFill>
                      <a:srgbClr val="FF0000"/>
                    </a:solidFill>
                  </a:endParaRPr>
                </a:p>
              </p:txBody>
            </p:sp>
          </mc:Choice>
          <mc:Fallback xmlns="">
            <p:sp>
              <p:nvSpPr>
                <p:cNvPr id="31" name="TextBox 30">
                  <a:extLst>
                    <a:ext uri="{FF2B5EF4-FFF2-40B4-BE49-F238E27FC236}">
                      <a16:creationId xmlns:a16="http://schemas.microsoft.com/office/drawing/2014/main" id="{FE334358-D101-F0E9-89F2-435D5A89FA2E}"/>
                    </a:ext>
                  </a:extLst>
                </p:cNvPr>
                <p:cNvSpPr txBox="1">
                  <a:spLocks noRot="1" noChangeAspect="1" noMove="1" noResize="1" noEditPoints="1" noAdjustHandles="1" noChangeArrowheads="1" noChangeShapeType="1" noTextEdit="1"/>
                </p:cNvSpPr>
                <p:nvPr/>
              </p:nvSpPr>
              <p:spPr>
                <a:xfrm>
                  <a:off x="4876800" y="2203938"/>
                  <a:ext cx="176266" cy="276999"/>
                </a:xfrm>
                <a:prstGeom prst="rect">
                  <a:avLst/>
                </a:prstGeom>
                <a:blipFill>
                  <a:blip r:embed="rId14"/>
                  <a:stretch>
                    <a:fillRect l="-14286"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C1D59C-151B-DDA5-F968-A40280F854A4}"/>
                    </a:ext>
                  </a:extLst>
                </p:cNvPr>
                <p:cNvSpPr txBox="1"/>
                <p:nvPr/>
              </p:nvSpPr>
              <p:spPr>
                <a:xfrm>
                  <a:off x="2262134" y="220394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𝛾</m:t>
                        </m:r>
                      </m:oMath>
                    </m:oMathPara>
                  </a14:m>
                  <a:endParaRPr lang="en-US" dirty="0">
                    <a:solidFill>
                      <a:srgbClr val="FF0000"/>
                    </a:solidFill>
                  </a:endParaRPr>
                </a:p>
              </p:txBody>
            </p:sp>
          </mc:Choice>
          <mc:Fallback xmlns="">
            <p:sp>
              <p:nvSpPr>
                <p:cNvPr id="32" name="TextBox 31">
                  <a:extLst>
                    <a:ext uri="{FF2B5EF4-FFF2-40B4-BE49-F238E27FC236}">
                      <a16:creationId xmlns:a16="http://schemas.microsoft.com/office/drawing/2014/main" id="{54C1D59C-151B-DDA5-F968-A40280F854A4}"/>
                    </a:ext>
                  </a:extLst>
                </p:cNvPr>
                <p:cNvSpPr txBox="1">
                  <a:spLocks noRot="1" noChangeAspect="1" noMove="1" noResize="1" noEditPoints="1" noAdjustHandles="1" noChangeArrowheads="1" noChangeShapeType="1" noTextEdit="1"/>
                </p:cNvSpPr>
                <p:nvPr/>
              </p:nvSpPr>
              <p:spPr>
                <a:xfrm>
                  <a:off x="2262134" y="2203941"/>
                  <a:ext cx="176266" cy="276999"/>
                </a:xfrm>
                <a:prstGeom prst="rect">
                  <a:avLst/>
                </a:prstGeom>
                <a:blipFill>
                  <a:blip r:embed="rId15"/>
                  <a:stretch>
                    <a:fillRect l="-35714" r="-35714"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B7C414B-B47A-0234-E802-35333513F2A2}"/>
                    </a:ext>
                  </a:extLst>
                </p:cNvPr>
                <p:cNvSpPr txBox="1"/>
                <p:nvPr/>
              </p:nvSpPr>
              <p:spPr>
                <a:xfrm>
                  <a:off x="2261041"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𝑔</m:t>
                        </m:r>
                      </m:oMath>
                    </m:oMathPara>
                  </a14:m>
                  <a:endParaRPr lang="en-US" dirty="0">
                    <a:solidFill>
                      <a:srgbClr val="FF0000"/>
                    </a:solidFill>
                  </a:endParaRPr>
                </a:p>
              </p:txBody>
            </p:sp>
          </mc:Choice>
          <mc:Fallback xmlns="">
            <p:sp>
              <p:nvSpPr>
                <p:cNvPr id="33" name="TextBox 32">
                  <a:extLst>
                    <a:ext uri="{FF2B5EF4-FFF2-40B4-BE49-F238E27FC236}">
                      <a16:creationId xmlns:a16="http://schemas.microsoft.com/office/drawing/2014/main" id="{CB7C414B-B47A-0234-E802-35333513F2A2}"/>
                    </a:ext>
                  </a:extLst>
                </p:cNvPr>
                <p:cNvSpPr txBox="1">
                  <a:spLocks noRot="1" noChangeAspect="1" noMove="1" noResize="1" noEditPoints="1" noAdjustHandles="1" noChangeArrowheads="1" noChangeShapeType="1" noTextEdit="1"/>
                </p:cNvSpPr>
                <p:nvPr/>
              </p:nvSpPr>
              <p:spPr>
                <a:xfrm>
                  <a:off x="2261041" y="1943772"/>
                  <a:ext cx="176266" cy="276999"/>
                </a:xfrm>
                <a:prstGeom prst="rect">
                  <a:avLst/>
                </a:prstGeom>
                <a:blipFill>
                  <a:blip r:embed="rId16"/>
                  <a:stretch>
                    <a:fillRect l="-42857" r="-42857"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D1915D0-50E0-10A6-09BF-03BFFB2B9BF1}"/>
                    </a:ext>
                  </a:extLst>
                </p:cNvPr>
                <p:cNvSpPr txBox="1"/>
                <p:nvPr/>
              </p:nvSpPr>
              <p:spPr>
                <a:xfrm>
                  <a:off x="5722578" y="222453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𝑍</m:t>
                        </m:r>
                      </m:oMath>
                    </m:oMathPara>
                  </a14:m>
                  <a:endParaRPr lang="en-US" dirty="0">
                    <a:solidFill>
                      <a:srgbClr val="FF0000"/>
                    </a:solidFill>
                  </a:endParaRPr>
                </a:p>
              </p:txBody>
            </p:sp>
          </mc:Choice>
          <mc:Fallback xmlns="">
            <p:sp>
              <p:nvSpPr>
                <p:cNvPr id="34" name="TextBox 33">
                  <a:extLst>
                    <a:ext uri="{FF2B5EF4-FFF2-40B4-BE49-F238E27FC236}">
                      <a16:creationId xmlns:a16="http://schemas.microsoft.com/office/drawing/2014/main" id="{6D1915D0-50E0-10A6-09BF-03BFFB2B9BF1}"/>
                    </a:ext>
                  </a:extLst>
                </p:cNvPr>
                <p:cNvSpPr txBox="1">
                  <a:spLocks noRot="1" noChangeAspect="1" noMove="1" noResize="1" noEditPoints="1" noAdjustHandles="1" noChangeArrowheads="1" noChangeShapeType="1" noTextEdit="1"/>
                </p:cNvSpPr>
                <p:nvPr/>
              </p:nvSpPr>
              <p:spPr>
                <a:xfrm>
                  <a:off x="5722578" y="2224537"/>
                  <a:ext cx="176266" cy="276999"/>
                </a:xfrm>
                <a:prstGeom prst="rect">
                  <a:avLst/>
                </a:prstGeom>
                <a:blipFill>
                  <a:blip r:embed="rId17"/>
                  <a:stretch>
                    <a:fillRect l="-33333" r="-26667"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3ACCCC3-83DC-BABA-7075-5DA6FB816B49}"/>
                    </a:ext>
                  </a:extLst>
                </p:cNvPr>
                <p:cNvSpPr txBox="1"/>
                <p:nvPr/>
              </p:nvSpPr>
              <p:spPr>
                <a:xfrm>
                  <a:off x="5486400" y="2237601"/>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𝑊</m:t>
                        </m:r>
                      </m:oMath>
                    </m:oMathPara>
                  </a14:m>
                  <a:endParaRPr lang="en-US" dirty="0">
                    <a:solidFill>
                      <a:srgbClr val="FF0000"/>
                    </a:solidFill>
                  </a:endParaRPr>
                </a:p>
              </p:txBody>
            </p:sp>
          </mc:Choice>
          <mc:Fallback xmlns="">
            <p:sp>
              <p:nvSpPr>
                <p:cNvPr id="35" name="TextBox 34">
                  <a:extLst>
                    <a:ext uri="{FF2B5EF4-FFF2-40B4-BE49-F238E27FC236}">
                      <a16:creationId xmlns:a16="http://schemas.microsoft.com/office/drawing/2014/main" id="{A3ACCCC3-83DC-BABA-7075-5DA6FB816B49}"/>
                    </a:ext>
                  </a:extLst>
                </p:cNvPr>
                <p:cNvSpPr txBox="1">
                  <a:spLocks noRot="1" noChangeAspect="1" noMove="1" noResize="1" noEditPoints="1" noAdjustHandles="1" noChangeArrowheads="1" noChangeShapeType="1" noTextEdit="1"/>
                </p:cNvSpPr>
                <p:nvPr/>
              </p:nvSpPr>
              <p:spPr>
                <a:xfrm>
                  <a:off x="5486400" y="2237601"/>
                  <a:ext cx="176266" cy="276999"/>
                </a:xfrm>
                <a:prstGeom prst="rect">
                  <a:avLst/>
                </a:prstGeom>
                <a:blipFill>
                  <a:blip r:embed="rId18"/>
                  <a:stretch>
                    <a:fillRect l="-50000" r="-71429"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3778C26-030D-D899-C6D0-534D235FC1C7}"/>
                    </a:ext>
                  </a:extLst>
                </p:cNvPr>
                <p:cNvSpPr txBox="1"/>
                <p:nvPr/>
              </p:nvSpPr>
              <p:spPr>
                <a:xfrm>
                  <a:off x="2512528" y="4501287"/>
                  <a:ext cx="176266" cy="29931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𝜇</m:t>
                            </m:r>
                          </m:sub>
                        </m:sSub>
                      </m:oMath>
                    </m:oMathPara>
                  </a14:m>
                  <a:endParaRPr lang="en-US" dirty="0">
                    <a:solidFill>
                      <a:srgbClr val="FF0000"/>
                    </a:solidFill>
                  </a:endParaRPr>
                </a:p>
              </p:txBody>
            </p:sp>
          </mc:Choice>
          <mc:Fallback xmlns="">
            <p:sp>
              <p:nvSpPr>
                <p:cNvPr id="36" name="TextBox 35">
                  <a:extLst>
                    <a:ext uri="{FF2B5EF4-FFF2-40B4-BE49-F238E27FC236}">
                      <a16:creationId xmlns:a16="http://schemas.microsoft.com/office/drawing/2014/main" id="{03778C26-030D-D899-C6D0-534D235FC1C7}"/>
                    </a:ext>
                  </a:extLst>
                </p:cNvPr>
                <p:cNvSpPr txBox="1">
                  <a:spLocks noRot="1" noChangeAspect="1" noMove="1" noResize="1" noEditPoints="1" noAdjustHandles="1" noChangeArrowheads="1" noChangeShapeType="1" noTextEdit="1"/>
                </p:cNvSpPr>
                <p:nvPr/>
              </p:nvSpPr>
              <p:spPr>
                <a:xfrm>
                  <a:off x="2512528" y="4501287"/>
                  <a:ext cx="176266" cy="299313"/>
                </a:xfrm>
                <a:prstGeom prst="rect">
                  <a:avLst/>
                </a:prstGeom>
                <a:blipFill>
                  <a:blip r:embed="rId19"/>
                  <a:stretch>
                    <a:fillRect l="-33333" r="-4666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2BBE9E1-8AA3-A825-49C3-4071724C30E1}"/>
                    </a:ext>
                  </a:extLst>
                </p:cNvPr>
                <p:cNvSpPr txBox="1"/>
                <p:nvPr/>
              </p:nvSpPr>
              <p:spPr>
                <a:xfrm>
                  <a:off x="2795534"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𝜏</m:t>
                            </m:r>
                          </m:sub>
                        </m:sSub>
                      </m:oMath>
                    </m:oMathPara>
                  </a14:m>
                  <a:endParaRPr lang="en-US" dirty="0">
                    <a:solidFill>
                      <a:srgbClr val="FF0000"/>
                    </a:solidFill>
                  </a:endParaRPr>
                </a:p>
              </p:txBody>
            </p:sp>
          </mc:Choice>
          <mc:Fallback xmlns="">
            <p:sp>
              <p:nvSpPr>
                <p:cNvPr id="39" name="TextBox 38">
                  <a:extLst>
                    <a:ext uri="{FF2B5EF4-FFF2-40B4-BE49-F238E27FC236}">
                      <a16:creationId xmlns:a16="http://schemas.microsoft.com/office/drawing/2014/main" id="{C2BBE9E1-8AA3-A825-49C3-4071724C30E1}"/>
                    </a:ext>
                  </a:extLst>
                </p:cNvPr>
                <p:cNvSpPr txBox="1">
                  <a:spLocks noRot="1" noChangeAspect="1" noMove="1" noResize="1" noEditPoints="1" noAdjustHandles="1" noChangeArrowheads="1" noChangeShapeType="1" noTextEdit="1"/>
                </p:cNvSpPr>
                <p:nvPr/>
              </p:nvSpPr>
              <p:spPr>
                <a:xfrm>
                  <a:off x="2795534" y="4501287"/>
                  <a:ext cx="176266" cy="276999"/>
                </a:xfrm>
                <a:prstGeom prst="rect">
                  <a:avLst/>
                </a:prstGeom>
                <a:blipFill>
                  <a:blip r:embed="rId20"/>
                  <a:stretch>
                    <a:fillRect l="-33333" r="-2666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80C0173-6776-7FF7-0938-925563513A92}"/>
                    </a:ext>
                  </a:extLst>
                </p:cNvPr>
                <p:cNvSpPr txBox="1"/>
                <p:nvPr/>
              </p:nvSpPr>
              <p:spPr>
                <a:xfrm>
                  <a:off x="2243459" y="4501287"/>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𝜈</m:t>
                            </m:r>
                          </m:e>
                          <m:sub>
                            <m:r>
                              <a:rPr lang="en-US" b="0" i="1" smtClean="0">
                                <a:solidFill>
                                  <a:srgbClr val="FF0000"/>
                                </a:solidFill>
                                <a:latin typeface="Cambria Math" panose="02040503050406030204" pitchFamily="18" charset="0"/>
                                <a:ea typeface="Cambria Math" panose="02040503050406030204" pitchFamily="18" charset="0"/>
                              </a:rPr>
                              <m:t>𝑒</m:t>
                            </m:r>
                          </m:sub>
                        </m:sSub>
                      </m:oMath>
                    </m:oMathPara>
                  </a14:m>
                  <a:endParaRPr lang="en-US" dirty="0">
                    <a:solidFill>
                      <a:srgbClr val="FF0000"/>
                    </a:solidFill>
                  </a:endParaRPr>
                </a:p>
              </p:txBody>
            </p:sp>
          </mc:Choice>
          <mc:Fallback xmlns="">
            <p:sp>
              <p:nvSpPr>
                <p:cNvPr id="40" name="TextBox 39">
                  <a:extLst>
                    <a:ext uri="{FF2B5EF4-FFF2-40B4-BE49-F238E27FC236}">
                      <a16:creationId xmlns:a16="http://schemas.microsoft.com/office/drawing/2014/main" id="{B80C0173-6776-7FF7-0938-925563513A92}"/>
                    </a:ext>
                  </a:extLst>
                </p:cNvPr>
                <p:cNvSpPr txBox="1">
                  <a:spLocks noRot="1" noChangeAspect="1" noMove="1" noResize="1" noEditPoints="1" noAdjustHandles="1" noChangeArrowheads="1" noChangeShapeType="1" noTextEdit="1"/>
                </p:cNvSpPr>
                <p:nvPr/>
              </p:nvSpPr>
              <p:spPr>
                <a:xfrm>
                  <a:off x="2243459" y="4501287"/>
                  <a:ext cx="176266" cy="276999"/>
                </a:xfrm>
                <a:prstGeom prst="rect">
                  <a:avLst/>
                </a:prstGeom>
                <a:blipFill>
                  <a:blip r:embed="rId21"/>
                  <a:stretch>
                    <a:fillRect l="-33333" r="-3333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10C2B31-4138-FC89-3B6D-872DFC37457B}"/>
                    </a:ext>
                  </a:extLst>
                </p:cNvPr>
                <p:cNvSpPr txBox="1"/>
                <p:nvPr/>
              </p:nvSpPr>
              <p:spPr>
                <a:xfrm>
                  <a:off x="2022106" y="1943772"/>
                  <a:ext cx="25808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1" name="TextBox 40">
                  <a:extLst>
                    <a:ext uri="{FF2B5EF4-FFF2-40B4-BE49-F238E27FC236}">
                      <a16:creationId xmlns:a16="http://schemas.microsoft.com/office/drawing/2014/main" id="{310C2B31-4138-FC89-3B6D-872DFC37457B}"/>
                    </a:ext>
                  </a:extLst>
                </p:cNvPr>
                <p:cNvSpPr txBox="1">
                  <a:spLocks noRot="1" noChangeAspect="1" noMove="1" noResize="1" noEditPoints="1" noAdjustHandles="1" noChangeArrowheads="1" noChangeShapeType="1" noTextEdit="1"/>
                </p:cNvSpPr>
                <p:nvPr/>
              </p:nvSpPr>
              <p:spPr>
                <a:xfrm>
                  <a:off x="2022106" y="1943772"/>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6760860-78F1-29F7-CD77-C0B1A0C8FF1E}"/>
                    </a:ext>
                  </a:extLst>
                </p:cNvPr>
                <p:cNvSpPr txBox="1"/>
                <p:nvPr/>
              </p:nvSpPr>
              <p:spPr>
                <a:xfrm>
                  <a:off x="2022106" y="2222809"/>
                  <a:ext cx="2580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2" name="TextBox 41">
                  <a:extLst>
                    <a:ext uri="{FF2B5EF4-FFF2-40B4-BE49-F238E27FC236}">
                      <a16:creationId xmlns:a16="http://schemas.microsoft.com/office/drawing/2014/main" id="{B6760860-78F1-29F7-CD77-C0B1A0C8FF1E}"/>
                    </a:ext>
                  </a:extLst>
                </p:cNvPr>
                <p:cNvSpPr txBox="1">
                  <a:spLocks noRot="1" noChangeAspect="1" noMove="1" noResize="1" noEditPoints="1" noAdjustHandles="1" noChangeArrowheads="1" noChangeShapeType="1" noTextEdit="1"/>
                </p:cNvSpPr>
                <p:nvPr/>
              </p:nvSpPr>
              <p:spPr>
                <a:xfrm>
                  <a:off x="2022106" y="2222809"/>
                  <a:ext cx="258083" cy="276999"/>
                </a:xfrm>
                <a:prstGeom prst="rect">
                  <a:avLst/>
                </a:prstGeom>
                <a:blipFill>
                  <a:blip r:embed="rId22"/>
                  <a:stretch>
                    <a:fillRect l="-14286" r="-9524"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AD8CF09-2B02-5A8E-3E4C-FAF0183C69EA}"/>
                    </a:ext>
                  </a:extLst>
                </p:cNvPr>
                <p:cNvSpPr txBox="1"/>
                <p:nvPr/>
              </p:nvSpPr>
              <p:spPr>
                <a:xfrm rot="19167046">
                  <a:off x="1890301" y="4692451"/>
                  <a:ext cx="52056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m:t>
                        </m:r>
                      </m:oMath>
                    </m:oMathPara>
                  </a14:m>
                  <a:endParaRPr lang="en-US" dirty="0">
                    <a:solidFill>
                      <a:srgbClr val="FF0000"/>
                    </a:solidFill>
                  </a:endParaRPr>
                </a:p>
              </p:txBody>
            </p:sp>
          </mc:Choice>
          <mc:Fallback xmlns="">
            <p:sp>
              <p:nvSpPr>
                <p:cNvPr id="43" name="TextBox 42">
                  <a:extLst>
                    <a:ext uri="{FF2B5EF4-FFF2-40B4-BE49-F238E27FC236}">
                      <a16:creationId xmlns:a16="http://schemas.microsoft.com/office/drawing/2014/main" id="{DAD8CF09-2B02-5A8E-3E4C-FAF0183C69EA}"/>
                    </a:ext>
                  </a:extLst>
                </p:cNvPr>
                <p:cNvSpPr txBox="1">
                  <a:spLocks noRot="1" noChangeAspect="1" noMove="1" noResize="1" noEditPoints="1" noAdjustHandles="1" noChangeArrowheads="1" noChangeShapeType="1" noTextEdit="1"/>
                </p:cNvSpPr>
                <p:nvPr/>
              </p:nvSpPr>
              <p:spPr>
                <a:xfrm rot="19167046">
                  <a:off x="1890301" y="4692451"/>
                  <a:ext cx="520568" cy="276999"/>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F1EDB38-F19E-FB96-D7F0-1075C085F4F0}"/>
                    </a:ext>
                  </a:extLst>
                </p:cNvPr>
                <p:cNvSpPr txBox="1"/>
                <p:nvPr/>
              </p:nvSpPr>
              <p:spPr>
                <a:xfrm>
                  <a:off x="4495800"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𝑝</m:t>
                        </m:r>
                      </m:oMath>
                    </m:oMathPara>
                  </a14:m>
                  <a:endParaRPr lang="en-US" dirty="0">
                    <a:solidFill>
                      <a:srgbClr val="0000FF"/>
                    </a:solidFill>
                  </a:endParaRPr>
                </a:p>
              </p:txBody>
            </p:sp>
          </mc:Choice>
          <mc:Fallback xmlns="">
            <p:sp>
              <p:nvSpPr>
                <p:cNvPr id="44" name="TextBox 43">
                  <a:extLst>
                    <a:ext uri="{FF2B5EF4-FFF2-40B4-BE49-F238E27FC236}">
                      <a16:creationId xmlns:a16="http://schemas.microsoft.com/office/drawing/2014/main" id="{8F1EDB38-F19E-FB96-D7F0-1075C085F4F0}"/>
                    </a:ext>
                  </a:extLst>
                </p:cNvPr>
                <p:cNvSpPr txBox="1">
                  <a:spLocks noRot="1" noChangeAspect="1" noMove="1" noResize="1" noEditPoints="1" noAdjustHandles="1" noChangeArrowheads="1" noChangeShapeType="1" noTextEdit="1"/>
                </p:cNvSpPr>
                <p:nvPr/>
              </p:nvSpPr>
              <p:spPr>
                <a:xfrm>
                  <a:off x="4495800" y="1943772"/>
                  <a:ext cx="176266" cy="276999"/>
                </a:xfrm>
                <a:prstGeom prst="rect">
                  <a:avLst/>
                </a:prstGeom>
                <a:blipFill>
                  <a:blip r:embed="rId24"/>
                  <a:stretch>
                    <a:fillRect l="-42857" r="-35714" b="-3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0A9C86D-B8F4-7D2C-61D7-FE5BA1540A14}"/>
                    </a:ext>
                  </a:extLst>
                </p:cNvPr>
                <p:cNvSpPr txBox="1"/>
                <p:nvPr/>
              </p:nvSpPr>
              <p:spPr>
                <a:xfrm>
                  <a:off x="4644834" y="1943772"/>
                  <a:ext cx="17626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00FF"/>
                            </a:solidFill>
                            <a:latin typeface="Cambria Math" panose="02040503050406030204" pitchFamily="18" charset="0"/>
                          </a:rPr>
                          <m:t>𝑛</m:t>
                        </m:r>
                      </m:oMath>
                    </m:oMathPara>
                  </a14:m>
                  <a:endParaRPr lang="en-US" dirty="0">
                    <a:solidFill>
                      <a:srgbClr val="0000FF"/>
                    </a:solidFill>
                  </a:endParaRPr>
                </a:p>
              </p:txBody>
            </p:sp>
          </mc:Choice>
          <mc:Fallback xmlns="">
            <p:sp>
              <p:nvSpPr>
                <p:cNvPr id="45" name="TextBox 44">
                  <a:extLst>
                    <a:ext uri="{FF2B5EF4-FFF2-40B4-BE49-F238E27FC236}">
                      <a16:creationId xmlns:a16="http://schemas.microsoft.com/office/drawing/2014/main" id="{80A9C86D-B8F4-7D2C-61D7-FE5BA1540A14}"/>
                    </a:ext>
                  </a:extLst>
                </p:cNvPr>
                <p:cNvSpPr txBox="1">
                  <a:spLocks noRot="1" noChangeAspect="1" noMove="1" noResize="1" noEditPoints="1" noAdjustHandles="1" noChangeArrowheads="1" noChangeShapeType="1" noTextEdit="1"/>
                </p:cNvSpPr>
                <p:nvPr/>
              </p:nvSpPr>
              <p:spPr>
                <a:xfrm>
                  <a:off x="4644834" y="1943772"/>
                  <a:ext cx="176266" cy="276999"/>
                </a:xfrm>
                <a:prstGeom prst="rect">
                  <a:avLst/>
                </a:prstGeom>
                <a:blipFill>
                  <a:blip r:embed="rId25"/>
                  <a:stretch>
                    <a:fillRect l="-20000" r="-20000" b="-4545"/>
                  </a:stretch>
                </a:blipFill>
              </p:spPr>
              <p:txBody>
                <a:bodyPr/>
                <a:lstStyle/>
                <a:p>
                  <a:r>
                    <a:rPr lang="en-US">
                      <a:noFill/>
                    </a:rPr>
                    <a:t> </a:t>
                  </a:r>
                </a:p>
              </p:txBody>
            </p:sp>
          </mc:Fallback>
        </mc:AlternateContent>
      </p:grpSp>
    </p:spTree>
    <p:extLst>
      <p:ext uri="{BB962C8B-B14F-4D97-AF65-F5344CB8AC3E}">
        <p14:creationId xmlns:p14="http://schemas.microsoft.com/office/powerpoint/2010/main" val="39209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dissolve">
                                      <p:cBhvr>
                                        <p:cTn id="28" dur="10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dissolv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dissolve">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594DD-8B53-E74B-92F9-32ABD0752186}"/>
              </a:ext>
            </a:extLst>
          </p:cNvPr>
          <p:cNvPicPr>
            <a:picLocks noChangeAspect="1"/>
          </p:cNvPicPr>
          <p:nvPr/>
        </p:nvPicPr>
        <p:blipFill rotWithShape="1">
          <a:blip r:embed="rId2"/>
          <a:srcRect l="6522" t="218" r="6522" b="218"/>
          <a:stretch/>
        </p:blipFill>
        <p:spPr>
          <a:xfrm>
            <a:off x="0" y="0"/>
            <a:ext cx="9144000" cy="685800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FORWARD PHYSICS FACILITY</a:t>
            </a:r>
          </a:p>
        </p:txBody>
      </p:sp>
      <p:sp>
        <p:nvSpPr>
          <p:cNvPr id="12" name="Content Placeholder 2">
            <a:extLst>
              <a:ext uri="{FF2B5EF4-FFF2-40B4-BE49-F238E27FC236}">
                <a16:creationId xmlns:a16="http://schemas.microsoft.com/office/drawing/2014/main" id="{6BE6C834-17E4-F444-8010-3EAA697C8497}"/>
              </a:ext>
            </a:extLst>
          </p:cNvPr>
          <p:cNvSpPr>
            <a:spLocks noGrp="1"/>
          </p:cNvSpPr>
          <p:nvPr>
            <p:ph idx="1"/>
          </p:nvPr>
        </p:nvSpPr>
        <p:spPr>
          <a:xfrm>
            <a:off x="240583" y="960646"/>
            <a:ext cx="8598617" cy="1029808"/>
          </a:xfrm>
        </p:spPr>
        <p:txBody>
          <a:bodyPr>
            <a:noAutofit/>
          </a:bodyPr>
          <a:lstStyle/>
          <a:p>
            <a:pPr eaLnBrk="1" hangingPunct="1"/>
            <a:r>
              <a:rPr lang="en-US" sz="2000" dirty="0">
                <a:solidFill>
                  <a:schemeClr val="bg1"/>
                </a:solidFill>
                <a:latin typeface="Arial" charset="0"/>
              </a:rPr>
              <a:t>Following the results of FASER and SND@LHC, CERN is considering the possibility of creating a dedicated Forward Physics Facility to house far-forward experiments for the rest of the LHC era from 2028-2040s.</a:t>
            </a:r>
          </a:p>
        </p:txBody>
      </p:sp>
      <p:sp>
        <p:nvSpPr>
          <p:cNvPr id="17" name="Rectangle 16">
            <a:extLst>
              <a:ext uri="{FF2B5EF4-FFF2-40B4-BE49-F238E27FC236}">
                <a16:creationId xmlns:a16="http://schemas.microsoft.com/office/drawing/2014/main" id="{ACD743A4-797F-474C-A516-35911E38D727}"/>
              </a:ext>
            </a:extLst>
          </p:cNvPr>
          <p:cNvSpPr>
            <a:spLocks noChangeArrowheads="1"/>
          </p:cNvSpPr>
          <p:nvPr/>
        </p:nvSpPr>
        <p:spPr bwMode="auto">
          <a:xfrm>
            <a:off x="304800" y="687389"/>
            <a:ext cx="8458200" cy="46037"/>
          </a:xfrm>
          <a:prstGeom prst="rect">
            <a:avLst/>
          </a:prstGeom>
          <a:solidFill>
            <a:schemeClr val="bg1"/>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13" name="TextBox 12">
            <a:extLst>
              <a:ext uri="{FF2B5EF4-FFF2-40B4-BE49-F238E27FC236}">
                <a16:creationId xmlns:a16="http://schemas.microsoft.com/office/drawing/2014/main" id="{CF9B4014-3C7F-D84B-A9D1-E10AF9EA8BFF}"/>
              </a:ext>
            </a:extLst>
          </p:cNvPr>
          <p:cNvSpPr txBox="1"/>
          <p:nvPr/>
        </p:nvSpPr>
        <p:spPr>
          <a:xfrm>
            <a:off x="4165375" y="6438180"/>
            <a:ext cx="928459" cy="276999"/>
          </a:xfrm>
          <a:prstGeom prst="rect">
            <a:avLst/>
          </a:prstGeom>
          <a:noFill/>
        </p:spPr>
        <p:txBody>
          <a:bodyPr wrap="none" rtlCol="0">
            <a:spAutoFit/>
          </a:bodyPr>
          <a:lstStyle/>
          <a:p>
            <a:r>
              <a:rPr lang="en-US" sz="1200" dirty="0">
                <a:solidFill>
                  <a:schemeClr val="bg1"/>
                </a:solidFill>
              </a:rPr>
              <a:t>CERN GIS</a:t>
            </a:r>
          </a:p>
        </p:txBody>
      </p:sp>
      <p:grpSp>
        <p:nvGrpSpPr>
          <p:cNvPr id="47" name="Group 46">
            <a:extLst>
              <a:ext uri="{FF2B5EF4-FFF2-40B4-BE49-F238E27FC236}">
                <a16:creationId xmlns:a16="http://schemas.microsoft.com/office/drawing/2014/main" id="{85192246-5633-3F48-AD61-F21CCB13CECB}"/>
              </a:ext>
            </a:extLst>
          </p:cNvPr>
          <p:cNvGrpSpPr/>
          <p:nvPr/>
        </p:nvGrpSpPr>
        <p:grpSpPr>
          <a:xfrm>
            <a:off x="457200" y="2365531"/>
            <a:ext cx="3032505" cy="1561607"/>
            <a:chOff x="836725" y="2289331"/>
            <a:chExt cx="2168388" cy="1528180"/>
          </a:xfrm>
        </p:grpSpPr>
        <p:cxnSp>
          <p:nvCxnSpPr>
            <p:cNvPr id="33" name="Straight Arrow Connector 32">
              <a:extLst>
                <a:ext uri="{FF2B5EF4-FFF2-40B4-BE49-F238E27FC236}">
                  <a16:creationId xmlns:a16="http://schemas.microsoft.com/office/drawing/2014/main" id="{52BEE6B2-D03C-1843-9323-1BF59A853FF2}"/>
                </a:ext>
              </a:extLst>
            </p:cNvPr>
            <p:cNvCxnSpPr>
              <a:cxnSpLocks/>
            </p:cNvCxnSpPr>
            <p:nvPr/>
          </p:nvCxnSpPr>
          <p:spPr>
            <a:xfrm>
              <a:off x="2120138" y="2418528"/>
              <a:ext cx="884975" cy="1398983"/>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8CB67C81-B5D1-6546-94BD-112CA3B4D842}"/>
                </a:ext>
              </a:extLst>
            </p:cNvPr>
            <p:cNvCxnSpPr>
              <a:cxnSpLocks/>
            </p:cNvCxnSpPr>
            <p:nvPr/>
          </p:nvCxnSpPr>
          <p:spPr>
            <a:xfrm flipH="1">
              <a:off x="836725" y="2289331"/>
              <a:ext cx="763476" cy="1503662"/>
            </a:xfrm>
            <a:prstGeom prst="straightConnector1">
              <a:avLst/>
            </a:prstGeom>
            <a:ln>
              <a:solidFill>
                <a:schemeClr val="bg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8" name="Group 7">
            <a:extLst>
              <a:ext uri="{FF2B5EF4-FFF2-40B4-BE49-F238E27FC236}">
                <a16:creationId xmlns:a16="http://schemas.microsoft.com/office/drawing/2014/main" id="{8B7DEE3C-850E-7246-BBC9-991FC1AE5975}"/>
              </a:ext>
            </a:extLst>
          </p:cNvPr>
          <p:cNvGrpSpPr/>
          <p:nvPr/>
        </p:nvGrpSpPr>
        <p:grpSpPr>
          <a:xfrm>
            <a:off x="2709347" y="2181312"/>
            <a:ext cx="6291899" cy="1495393"/>
            <a:chOff x="2709347" y="2181312"/>
            <a:chExt cx="6291899" cy="1495393"/>
          </a:xfrm>
        </p:grpSpPr>
        <p:sp>
          <p:nvSpPr>
            <p:cNvPr id="22" name="TextBox 21">
              <a:extLst>
                <a:ext uri="{FF2B5EF4-FFF2-40B4-BE49-F238E27FC236}">
                  <a16:creationId xmlns:a16="http://schemas.microsoft.com/office/drawing/2014/main" id="{92066663-F8B2-5A46-9A88-3EF70364E6E9}"/>
                </a:ext>
              </a:extLst>
            </p:cNvPr>
            <p:cNvSpPr txBox="1"/>
            <p:nvPr/>
          </p:nvSpPr>
          <p:spPr>
            <a:xfrm rot="20008101">
              <a:off x="7794623" y="2565583"/>
              <a:ext cx="49244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SPS</a:t>
              </a:r>
            </a:p>
          </p:txBody>
        </p:sp>
        <p:sp>
          <p:nvSpPr>
            <p:cNvPr id="28" name="TextBox 27">
              <a:extLst>
                <a:ext uri="{FF2B5EF4-FFF2-40B4-BE49-F238E27FC236}">
                  <a16:creationId xmlns:a16="http://schemas.microsoft.com/office/drawing/2014/main" id="{F6CD53B6-5A3A-084F-AE8F-0FD7758D5449}"/>
                </a:ext>
              </a:extLst>
            </p:cNvPr>
            <p:cNvSpPr txBox="1"/>
            <p:nvPr/>
          </p:nvSpPr>
          <p:spPr>
            <a:xfrm rot="812331">
              <a:off x="5116723" y="2641784"/>
              <a:ext cx="686213"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ATLAS</a:t>
              </a:r>
            </a:p>
          </p:txBody>
        </p:sp>
        <p:sp>
          <p:nvSpPr>
            <p:cNvPr id="29" name="TextBox 28">
              <a:extLst>
                <a:ext uri="{FF2B5EF4-FFF2-40B4-BE49-F238E27FC236}">
                  <a16:creationId xmlns:a16="http://schemas.microsoft.com/office/drawing/2014/main" id="{C0D891B6-10E7-894D-8728-A4AB1B79135D}"/>
                </a:ext>
              </a:extLst>
            </p:cNvPr>
            <p:cNvSpPr txBox="1"/>
            <p:nvPr/>
          </p:nvSpPr>
          <p:spPr>
            <a:xfrm rot="857532">
              <a:off x="2709347" y="2181312"/>
              <a:ext cx="550151"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UJ18</a:t>
              </a:r>
            </a:p>
          </p:txBody>
        </p:sp>
        <p:sp>
          <p:nvSpPr>
            <p:cNvPr id="49" name="TextBox 48">
              <a:extLst>
                <a:ext uri="{FF2B5EF4-FFF2-40B4-BE49-F238E27FC236}">
                  <a16:creationId xmlns:a16="http://schemas.microsoft.com/office/drawing/2014/main" id="{230F6796-8DD0-5549-BF0B-1C43B7C56DC7}"/>
                </a:ext>
              </a:extLst>
            </p:cNvPr>
            <p:cNvSpPr txBox="1"/>
            <p:nvPr/>
          </p:nvSpPr>
          <p:spPr>
            <a:xfrm rot="377558">
              <a:off x="8500788" y="3399706"/>
              <a:ext cx="500458" cy="276999"/>
            </a:xfrm>
            <a:prstGeom prst="rect">
              <a:avLst/>
            </a:prstGeom>
            <a:solidFill>
              <a:schemeClr val="bg1"/>
            </a:solidFill>
            <a:ln w="19050">
              <a:solidFill>
                <a:srgbClr val="73B2FF"/>
              </a:solidFill>
            </a:ln>
          </p:spPr>
          <p:txBody>
            <a:bodyPr wrap="none" rtlCol="0">
              <a:spAutoFit/>
            </a:bodyPr>
            <a:lstStyle/>
            <a:p>
              <a:r>
                <a:rPr lang="en-US" sz="1200" b="1" dirty="0">
                  <a:solidFill>
                    <a:srgbClr val="73B2FF"/>
                  </a:solidFill>
                </a:rPr>
                <a:t>LHC</a:t>
              </a:r>
            </a:p>
          </p:txBody>
        </p:sp>
      </p:grpSp>
      <p:grpSp>
        <p:nvGrpSpPr>
          <p:cNvPr id="50" name="Group 49">
            <a:extLst>
              <a:ext uri="{FF2B5EF4-FFF2-40B4-BE49-F238E27FC236}">
                <a16:creationId xmlns:a16="http://schemas.microsoft.com/office/drawing/2014/main" id="{198A2D57-094E-ED4C-A87F-6E6E129C8FDF}"/>
              </a:ext>
            </a:extLst>
          </p:cNvPr>
          <p:cNvGrpSpPr/>
          <p:nvPr/>
        </p:nvGrpSpPr>
        <p:grpSpPr>
          <a:xfrm>
            <a:off x="0" y="1961744"/>
            <a:ext cx="9144000" cy="2185449"/>
            <a:chOff x="0" y="1961744"/>
            <a:chExt cx="9144000" cy="2185449"/>
          </a:xfrm>
        </p:grpSpPr>
        <p:cxnSp>
          <p:nvCxnSpPr>
            <p:cNvPr id="19" name="Straight Connector 18">
              <a:extLst>
                <a:ext uri="{FF2B5EF4-FFF2-40B4-BE49-F238E27FC236}">
                  <a16:creationId xmlns:a16="http://schemas.microsoft.com/office/drawing/2014/main" id="{835B6DAB-EE64-C342-B511-2C5C5D0E3B8B}"/>
                </a:ext>
              </a:extLst>
            </p:cNvPr>
            <p:cNvCxnSpPr>
              <a:cxnSpLocks/>
            </p:cNvCxnSpPr>
            <p:nvPr/>
          </p:nvCxnSpPr>
          <p:spPr>
            <a:xfrm>
              <a:off x="0" y="1961744"/>
              <a:ext cx="9144000" cy="19812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48" name="TextBox 47">
              <a:extLst>
                <a:ext uri="{FF2B5EF4-FFF2-40B4-BE49-F238E27FC236}">
                  <a16:creationId xmlns:a16="http://schemas.microsoft.com/office/drawing/2014/main" id="{FBC70F72-7DF7-344E-A713-3BB3B2291809}"/>
                </a:ext>
              </a:extLst>
            </p:cNvPr>
            <p:cNvSpPr txBox="1"/>
            <p:nvPr/>
          </p:nvSpPr>
          <p:spPr>
            <a:xfrm rot="584831">
              <a:off x="8487115" y="3839416"/>
              <a:ext cx="543739" cy="307777"/>
            </a:xfrm>
            <a:prstGeom prst="rect">
              <a:avLst/>
            </a:prstGeom>
            <a:noFill/>
          </p:spPr>
          <p:txBody>
            <a:bodyPr wrap="none" rtlCol="0">
              <a:spAutoFit/>
            </a:bodyPr>
            <a:lstStyle/>
            <a:p>
              <a:r>
                <a:rPr lang="en-US" sz="1400" dirty="0">
                  <a:solidFill>
                    <a:srgbClr val="FF0000"/>
                  </a:solidFill>
                </a:rPr>
                <a:t>LOS</a:t>
              </a:r>
            </a:p>
          </p:txBody>
        </p:sp>
      </p:grpSp>
      <p:pic>
        <p:nvPicPr>
          <p:cNvPr id="25" name="Picture 24">
            <a:extLst>
              <a:ext uri="{FF2B5EF4-FFF2-40B4-BE49-F238E27FC236}">
                <a16:creationId xmlns:a16="http://schemas.microsoft.com/office/drawing/2014/main" id="{B41DB2CA-57E6-EA4F-8A5F-E4F150CA839D}"/>
              </a:ext>
            </a:extLst>
          </p:cNvPr>
          <p:cNvPicPr>
            <a:picLocks noChangeAspect="1"/>
          </p:cNvPicPr>
          <p:nvPr/>
        </p:nvPicPr>
        <p:blipFill>
          <a:blip r:embed="rId3"/>
          <a:stretch>
            <a:fillRect/>
          </a:stretch>
        </p:blipFill>
        <p:spPr>
          <a:xfrm rot="535170">
            <a:off x="7322155" y="3489415"/>
            <a:ext cx="807284" cy="269095"/>
          </a:xfrm>
          <a:prstGeom prst="rect">
            <a:avLst/>
          </a:prstGeom>
        </p:spPr>
      </p:pic>
      <p:pic>
        <p:nvPicPr>
          <p:cNvPr id="2" name="Picture 1">
            <a:extLst>
              <a:ext uri="{FF2B5EF4-FFF2-40B4-BE49-F238E27FC236}">
                <a16:creationId xmlns:a16="http://schemas.microsoft.com/office/drawing/2014/main" id="{2F93DA4F-0036-363F-B014-75F06EF02A0F}"/>
              </a:ext>
            </a:extLst>
          </p:cNvPr>
          <p:cNvPicPr>
            <a:picLocks noChangeAspect="1"/>
          </p:cNvPicPr>
          <p:nvPr/>
        </p:nvPicPr>
        <p:blipFill rotWithShape="1">
          <a:blip r:embed="rId4"/>
          <a:srcRect l="12337" r="25759"/>
          <a:stretch/>
        </p:blipFill>
        <p:spPr>
          <a:xfrm>
            <a:off x="457200" y="3927137"/>
            <a:ext cx="3032504" cy="2400729"/>
          </a:xfrm>
          <a:prstGeom prst="rect">
            <a:avLst/>
          </a:prstGeom>
          <a:ln w="19050">
            <a:solidFill>
              <a:schemeClr val="bg1"/>
            </a:solidFill>
          </a:ln>
        </p:spPr>
      </p:pic>
      <p:pic>
        <p:nvPicPr>
          <p:cNvPr id="6" name="Picture 5">
            <a:extLst>
              <a:ext uri="{FF2B5EF4-FFF2-40B4-BE49-F238E27FC236}">
                <a16:creationId xmlns:a16="http://schemas.microsoft.com/office/drawing/2014/main" id="{F94982FA-D7EA-E222-8A86-6995368C7101}"/>
              </a:ext>
            </a:extLst>
          </p:cNvPr>
          <p:cNvPicPr>
            <a:picLocks noChangeAspect="1"/>
          </p:cNvPicPr>
          <p:nvPr/>
        </p:nvPicPr>
        <p:blipFill rotWithShape="1">
          <a:blip r:embed="rId5"/>
          <a:srcRect b="13119"/>
          <a:stretch/>
        </p:blipFill>
        <p:spPr>
          <a:xfrm>
            <a:off x="6487476" y="4116774"/>
            <a:ext cx="2116815" cy="2452129"/>
          </a:xfrm>
          <a:prstGeom prst="rect">
            <a:avLst/>
          </a:prstGeom>
          <a:ln w="19050">
            <a:solidFill>
              <a:schemeClr val="bg1"/>
            </a:solidFill>
          </a:ln>
        </p:spPr>
      </p:pic>
      <p:sp>
        <p:nvSpPr>
          <p:cNvPr id="7" name="TextBox 6">
            <a:extLst>
              <a:ext uri="{FF2B5EF4-FFF2-40B4-BE49-F238E27FC236}">
                <a16:creationId xmlns:a16="http://schemas.microsoft.com/office/drawing/2014/main" id="{B001FDB2-4BE7-1633-F3CF-442D49FB5D96}"/>
              </a:ext>
            </a:extLst>
          </p:cNvPr>
          <p:cNvSpPr txBox="1"/>
          <p:nvPr/>
        </p:nvSpPr>
        <p:spPr>
          <a:xfrm>
            <a:off x="4099161" y="4385219"/>
            <a:ext cx="1842386" cy="1815882"/>
          </a:xfrm>
          <a:prstGeom prst="rect">
            <a:avLst/>
          </a:prstGeom>
          <a:solidFill>
            <a:schemeClr val="accent3">
              <a:lumMod val="60000"/>
              <a:lumOff val="40000"/>
            </a:schemeClr>
          </a:solidFill>
          <a:ln w="19050">
            <a:solidFill>
              <a:schemeClr val="bg1"/>
            </a:solidFill>
          </a:ln>
        </p:spPr>
        <p:txBody>
          <a:bodyPr wrap="square" rtlCol="0">
            <a:spAutoFit/>
          </a:bodyPr>
          <a:lstStyle/>
          <a:p>
            <a:pPr algn="ctr"/>
            <a:r>
              <a:rPr lang="en-US" sz="1600" dirty="0"/>
              <a:t>FPF site selection study and  core study have identified an ideal site in France just outside the CERN main gate</a:t>
            </a:r>
          </a:p>
        </p:txBody>
      </p:sp>
      <p:sp>
        <p:nvSpPr>
          <p:cNvPr id="4" name="TextBox 3">
            <a:extLst>
              <a:ext uri="{FF2B5EF4-FFF2-40B4-BE49-F238E27FC236}">
                <a16:creationId xmlns:a16="http://schemas.microsoft.com/office/drawing/2014/main" id="{F02A00A8-6ADC-7140-6248-85163CA08B29}"/>
              </a:ext>
            </a:extLst>
          </p:cNvPr>
          <p:cNvSpPr txBox="1"/>
          <p:nvPr/>
        </p:nvSpPr>
        <p:spPr>
          <a:xfrm>
            <a:off x="687421" y="6085685"/>
            <a:ext cx="2069797" cy="230832"/>
          </a:xfrm>
          <a:prstGeom prst="rect">
            <a:avLst/>
          </a:prstGeom>
          <a:noFill/>
        </p:spPr>
        <p:txBody>
          <a:bodyPr wrap="none" rtlCol="0">
            <a:spAutoFit/>
          </a:bodyPr>
          <a:lstStyle/>
          <a:p>
            <a:r>
              <a:rPr lang="en-US" sz="900" b="0" i="0" u="none" strike="noStrike" dirty="0">
                <a:solidFill>
                  <a:schemeClr val="bg1"/>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https://cds.cern.ch/record/2851822</a:t>
            </a:r>
            <a:endParaRPr lang="en-US" sz="900" dirty="0">
              <a:solidFill>
                <a:schemeClr val="bg1"/>
              </a:solidFill>
            </a:endParaRPr>
          </a:p>
        </p:txBody>
      </p:sp>
      <p:pic>
        <p:nvPicPr>
          <p:cNvPr id="5" name="Picture 4">
            <a:extLst>
              <a:ext uri="{FF2B5EF4-FFF2-40B4-BE49-F238E27FC236}">
                <a16:creationId xmlns:a16="http://schemas.microsoft.com/office/drawing/2014/main" id="{FD348966-FC02-AFF1-DDE1-7C5AE9807E67}"/>
              </a:ext>
            </a:extLst>
          </p:cNvPr>
          <p:cNvPicPr>
            <a:picLocks noChangeAspect="1"/>
          </p:cNvPicPr>
          <p:nvPr/>
        </p:nvPicPr>
        <p:blipFill>
          <a:blip r:embed="rId7"/>
          <a:stretch>
            <a:fillRect/>
          </a:stretch>
        </p:blipFill>
        <p:spPr>
          <a:xfrm>
            <a:off x="777013" y="5765813"/>
            <a:ext cx="999239" cy="277749"/>
          </a:xfrm>
          <a:prstGeom prst="rect">
            <a:avLst/>
          </a:prstGeom>
        </p:spPr>
      </p:pic>
      <p:pic>
        <p:nvPicPr>
          <p:cNvPr id="10" name="Picture 9">
            <a:extLst>
              <a:ext uri="{FF2B5EF4-FFF2-40B4-BE49-F238E27FC236}">
                <a16:creationId xmlns:a16="http://schemas.microsoft.com/office/drawing/2014/main" id="{CBE581FB-9AE0-C765-F939-C2E76E701D1B}"/>
              </a:ext>
            </a:extLst>
          </p:cNvPr>
          <p:cNvPicPr>
            <a:picLocks noChangeAspect="1"/>
          </p:cNvPicPr>
          <p:nvPr/>
        </p:nvPicPr>
        <p:blipFill>
          <a:blip r:embed="rId8"/>
          <a:stretch>
            <a:fillRect/>
          </a:stretch>
        </p:blipFill>
        <p:spPr>
          <a:xfrm rot="1011043">
            <a:off x="2815156" y="2511333"/>
            <a:ext cx="429949" cy="429949"/>
          </a:xfrm>
          <a:prstGeom prst="rect">
            <a:avLst/>
          </a:prstGeom>
        </p:spPr>
      </p:pic>
    </p:spTree>
    <p:extLst>
      <p:ext uri="{BB962C8B-B14F-4D97-AF65-F5344CB8AC3E}">
        <p14:creationId xmlns:p14="http://schemas.microsoft.com/office/powerpoint/2010/main" val="391595665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THE FACILITY</a:t>
            </a:r>
          </a:p>
        </p:txBody>
      </p:sp>
      <p:pic>
        <p:nvPicPr>
          <p:cNvPr id="5" name="Picture 4" descr="A schedule with colorful squares and text&#10;&#10;Description automatically generated with medium confidence">
            <a:extLst>
              <a:ext uri="{FF2B5EF4-FFF2-40B4-BE49-F238E27FC236}">
                <a16:creationId xmlns:a16="http://schemas.microsoft.com/office/drawing/2014/main" id="{27549035-814D-B546-5E1A-4D43A0099EFA}"/>
              </a:ext>
            </a:extLst>
          </p:cNvPr>
          <p:cNvPicPr>
            <a:picLocks noChangeAspect="1"/>
          </p:cNvPicPr>
          <p:nvPr/>
        </p:nvPicPr>
        <p:blipFill>
          <a:blip r:embed="rId2"/>
          <a:stretch>
            <a:fillRect/>
          </a:stretch>
        </p:blipFill>
        <p:spPr>
          <a:xfrm>
            <a:off x="3733802" y="3606286"/>
            <a:ext cx="5181600" cy="2812506"/>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079C108E-8AB8-5979-4F2A-D6F7AD9084E8}"/>
                  </a:ext>
                </a:extLst>
              </p:cNvPr>
              <p:cNvSpPr txBox="1">
                <a:spLocks/>
              </p:cNvSpPr>
              <p:nvPr/>
            </p:nvSpPr>
            <p:spPr bwMode="auto">
              <a:xfrm>
                <a:off x="152399" y="980328"/>
                <a:ext cx="3200401" cy="557287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ym typeface="Wingdings" pitchFamily="2" charset="2"/>
                  </a:rPr>
                  <a:t>A cylindrical cavern surrounding the LOS, 620-695 m west of the ATLAS IP.</a:t>
                </a:r>
              </a:p>
              <a:p>
                <a:endParaRPr lang="en-US" sz="1000" dirty="0">
                  <a:sym typeface="Wingdings" pitchFamily="2" charset="2"/>
                </a:endParaRPr>
              </a:p>
              <a:p>
                <a:r>
                  <a:rPr lang="en-US" sz="1800" dirty="0">
                    <a:sym typeface="Wingdings" pitchFamily="2" charset="2"/>
                  </a:rPr>
                  <a:t>75 m long, 12.5 m in diameter, covers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𝜂</m:t>
                    </m:r>
                    <m:r>
                      <a:rPr lang="en-US" sz="1800" b="0" i="1" smtClean="0">
                        <a:latin typeface="Cambria Math" panose="02040503050406030204" pitchFamily="18" charset="0"/>
                        <a:ea typeface="Cambria Math" panose="02040503050406030204" pitchFamily="18" charset="0"/>
                        <a:sym typeface="Wingdings" pitchFamily="2" charset="2"/>
                      </a:rPr>
                      <m:t>&gt;5.1</m:t>
                    </m:r>
                  </m:oMath>
                </a14:m>
                <a:r>
                  <a:rPr lang="en-US" sz="1800" dirty="0">
                    <a:sym typeface="Wingdings" pitchFamily="2" charset="2"/>
                  </a:rPr>
                  <a:t>.</a:t>
                </a:r>
              </a:p>
              <a:p>
                <a:endParaRPr lang="en-US" sz="1000" dirty="0">
                  <a:sym typeface="Wingdings" pitchFamily="2" charset="2"/>
                </a:endParaRPr>
              </a:p>
              <a:p>
                <a:r>
                  <a:rPr lang="en-US" sz="1800" dirty="0">
                    <a:sym typeface="Wingdings" pitchFamily="2" charset="2"/>
                  </a:rPr>
                  <a:t>Preliminary (Class 4) cost estimate: 30 MCHF.</a:t>
                </a:r>
              </a:p>
              <a:p>
                <a:endParaRPr lang="en-US" sz="1000" dirty="0">
                  <a:sym typeface="Wingdings" pitchFamily="2" charset="2"/>
                </a:endParaRPr>
              </a:p>
              <a:p>
                <a:r>
                  <a:rPr lang="en-US" sz="1800" dirty="0">
                    <a:sym typeface="Wingdings" pitchFamily="2" charset="2"/>
                  </a:rPr>
                  <a:t>Can be constructed independently of the LHC, does not disrupt LHC running.</a:t>
                </a:r>
              </a:p>
              <a:p>
                <a:endParaRPr lang="en-US" sz="1000" dirty="0">
                  <a:sym typeface="Wingdings" pitchFamily="2" charset="2"/>
                </a:endParaRPr>
              </a:p>
              <a:p>
                <a:r>
                  <a:rPr lang="en-US" sz="1800" dirty="0">
                    <a:sym typeface="Wingdings" pitchFamily="2" charset="2"/>
                  </a:rPr>
                  <a:t>Timeline: construct in LS3/early Run 4, physics starts in late Run 4/Run5.</a:t>
                </a:r>
              </a:p>
            </p:txBody>
          </p:sp>
        </mc:Choice>
        <mc:Fallback xmlns="">
          <p:sp>
            <p:nvSpPr>
              <p:cNvPr id="9" name="Content Placeholder 2">
                <a:extLst>
                  <a:ext uri="{FF2B5EF4-FFF2-40B4-BE49-F238E27FC236}">
                    <a16:creationId xmlns:a16="http://schemas.microsoft.com/office/drawing/2014/main" id="{079C108E-8AB8-5979-4F2A-D6F7AD9084E8}"/>
                  </a:ext>
                </a:extLst>
              </p:cNvPr>
              <p:cNvSpPr txBox="1">
                <a:spLocks noRot="1" noChangeAspect="1" noMove="1" noResize="1" noEditPoints="1" noAdjustHandles="1" noChangeArrowheads="1" noChangeShapeType="1" noTextEdit="1"/>
              </p:cNvSpPr>
              <p:nvPr/>
            </p:nvSpPr>
            <p:spPr bwMode="auto">
              <a:xfrm>
                <a:off x="152399" y="980328"/>
                <a:ext cx="3200401" cy="5572872"/>
              </a:xfrm>
              <a:prstGeom prst="rect">
                <a:avLst/>
              </a:prstGeom>
              <a:blipFill>
                <a:blip r:embed="rId3"/>
                <a:stretch>
                  <a:fillRect l="-1190" t="-683" r="-794"/>
                </a:stretch>
              </a:blip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a14="http://schemas.microsoft.com/office/drawing/2010/main" xmlns:ma14="http://schemas.microsoft.com/office/mac/drawingml/2011/main" xmlns="" val="1"/>
                </a:ext>
              </a:extLst>
            </p:spPr>
            <p:txBody>
              <a:bodyPr/>
              <a:lstStyle/>
              <a:p>
                <a:r>
                  <a:rPr lang="en-US">
                    <a:noFill/>
                  </a:rPr>
                  <a:t> </a:t>
                </a:r>
              </a:p>
            </p:txBody>
          </p:sp>
        </mc:Fallback>
      </mc:AlternateContent>
      <p:pic>
        <p:nvPicPr>
          <p:cNvPr id="12" name="Picture 11">
            <a:extLst>
              <a:ext uri="{FF2B5EF4-FFF2-40B4-BE49-F238E27FC236}">
                <a16:creationId xmlns:a16="http://schemas.microsoft.com/office/drawing/2014/main" id="{47FC70C0-1354-A0F4-78C1-B9E24EAE7594}"/>
              </a:ext>
            </a:extLst>
          </p:cNvPr>
          <p:cNvPicPr>
            <a:picLocks noChangeAspect="1"/>
          </p:cNvPicPr>
          <p:nvPr/>
        </p:nvPicPr>
        <p:blipFill rotWithShape="1">
          <a:blip r:embed="rId4">
            <a:extLst>
              <a:ext uri="{28A0092B-C50C-407E-A947-70E740481C1C}">
                <a14:useLocalDpi xmlns:a14="http://schemas.microsoft.com/office/drawing/2010/main" val="0"/>
              </a:ext>
            </a:extLst>
          </a:blip>
          <a:srcRect l="-1" t="-202" r="-1591" b="-1619"/>
          <a:stretch/>
        </p:blipFill>
        <p:spPr>
          <a:xfrm>
            <a:off x="3733802" y="985845"/>
            <a:ext cx="4952998" cy="2489272"/>
          </a:xfrm>
          <a:prstGeom prst="rect">
            <a:avLst/>
          </a:prstGeom>
          <a:ln w="57150">
            <a:noFill/>
          </a:ln>
        </p:spPr>
      </p:pic>
      <p:sp>
        <p:nvSpPr>
          <p:cNvPr id="11" name="TextBox 10">
            <a:extLst>
              <a:ext uri="{FF2B5EF4-FFF2-40B4-BE49-F238E27FC236}">
                <a16:creationId xmlns:a16="http://schemas.microsoft.com/office/drawing/2014/main" id="{D09226B2-6084-2E2B-7427-0171CC166CA1}"/>
              </a:ext>
            </a:extLst>
          </p:cNvPr>
          <p:cNvSpPr txBox="1"/>
          <p:nvPr/>
        </p:nvSpPr>
        <p:spPr>
          <a:xfrm>
            <a:off x="3962404" y="3167340"/>
            <a:ext cx="4952998" cy="307777"/>
          </a:xfrm>
          <a:prstGeom prst="rect">
            <a:avLst/>
          </a:prstGeom>
          <a:noFill/>
        </p:spPr>
        <p:txBody>
          <a:bodyPr wrap="square">
            <a:spAutoFit/>
          </a:bodyPr>
          <a:lstStyle/>
          <a:p>
            <a:r>
              <a:rPr lang="en-GB" sz="1400" dirty="0"/>
              <a:t>Bud, </a:t>
            </a:r>
            <a:r>
              <a:rPr lang="en-US" sz="1400" dirty="0" err="1"/>
              <a:t>Magazinik</a:t>
            </a:r>
            <a:r>
              <a:rPr lang="en-US" sz="1400" dirty="0"/>
              <a:t>, </a:t>
            </a:r>
            <a:r>
              <a:rPr lang="en-GB" sz="1400" dirty="0"/>
              <a:t>P</a:t>
            </a:r>
            <a:r>
              <a:rPr lang="hu-HU" sz="1400" dirty="0"/>
              <a:t>ál</a:t>
            </a:r>
            <a:r>
              <a:rPr lang="en-US" sz="1400" dirty="0"/>
              <a:t>, </a:t>
            </a:r>
            <a:r>
              <a:rPr lang="hu-HU" sz="1400" dirty="0" err="1"/>
              <a:t>Osborne</a:t>
            </a:r>
            <a:r>
              <a:rPr lang="hu-HU" sz="1400" dirty="0"/>
              <a:t>, </a:t>
            </a:r>
            <a:r>
              <a:rPr lang="hu-HU" sz="1400" dirty="0" err="1"/>
              <a:t>et</a:t>
            </a:r>
            <a:r>
              <a:rPr lang="hu-HU" sz="1400" dirty="0"/>
              <a:t> </a:t>
            </a:r>
            <a:r>
              <a:rPr lang="hu-HU" sz="1400" dirty="0" err="1"/>
              <a:t>al</a:t>
            </a:r>
            <a:r>
              <a:rPr lang="hu-HU" sz="1400" dirty="0"/>
              <a:t>. CERN CE (2024) </a:t>
            </a:r>
            <a:endParaRPr lang="en-US" sz="1400" dirty="0"/>
          </a:p>
        </p:txBody>
      </p:sp>
    </p:spTree>
    <p:extLst>
      <p:ext uri="{BB962C8B-B14F-4D97-AF65-F5344CB8AC3E}">
        <p14:creationId xmlns:p14="http://schemas.microsoft.com/office/powerpoint/2010/main" val="1946940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FPF EXPERIMENTS</a:t>
            </a:r>
          </a:p>
        </p:txBody>
      </p:sp>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381000" y="838200"/>
            <a:ext cx="8258339" cy="2120233"/>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At present there are 4 experiments being designed for the FPF</a:t>
            </a:r>
            <a:endParaRPr lang="en-US" sz="2000" dirty="0">
              <a:sym typeface="Wingdings" pitchFamily="2" charset="2"/>
            </a:endParaRPr>
          </a:p>
          <a:p>
            <a:pPr lvl="1"/>
            <a:r>
              <a:rPr lang="en-US" sz="1600" dirty="0">
                <a:sym typeface="Wingdings" pitchFamily="2" charset="2"/>
              </a:rPr>
              <a:t>FASER2: magnetized spectrometer for BSM searches</a:t>
            </a:r>
          </a:p>
          <a:p>
            <a:pPr lvl="1"/>
            <a:r>
              <a:rPr lang="en-US" sz="1600" dirty="0">
                <a:sym typeface="Wingdings" pitchFamily="2" charset="2"/>
              </a:rPr>
              <a:t>FASER</a:t>
            </a:r>
            <a:r>
              <a:rPr lang="en-US" sz="1600" dirty="0">
                <a:latin typeface="Symbol" pitchFamily="2" charset="2"/>
                <a:sym typeface="Wingdings" pitchFamily="2" charset="2"/>
              </a:rPr>
              <a:t>n</a:t>
            </a:r>
            <a:r>
              <a:rPr lang="en-US" sz="1600" dirty="0">
                <a:sym typeface="Wingdings" pitchFamily="2" charset="2"/>
              </a:rPr>
              <a:t>2: emulsion-based neutrino detector</a:t>
            </a:r>
          </a:p>
          <a:p>
            <a:pPr lvl="1"/>
            <a:r>
              <a:rPr lang="en-US" sz="1600" dirty="0" err="1">
                <a:sym typeface="Wingdings" pitchFamily="2" charset="2"/>
              </a:rPr>
              <a:t>FLArE</a:t>
            </a:r>
            <a:r>
              <a:rPr lang="en-US" sz="1600" dirty="0">
                <a:sym typeface="Wingdings" pitchFamily="2" charset="2"/>
              </a:rPr>
              <a:t>: </a:t>
            </a:r>
            <a:r>
              <a:rPr lang="en-US" sz="1600" dirty="0" err="1">
                <a:sym typeface="Wingdings" pitchFamily="2" charset="2"/>
              </a:rPr>
              <a:t>LArTPC</a:t>
            </a:r>
            <a:r>
              <a:rPr lang="en-US" sz="1600" dirty="0">
                <a:sym typeface="Wingdings" pitchFamily="2" charset="2"/>
              </a:rPr>
              <a:t> neutrino detector</a:t>
            </a:r>
          </a:p>
          <a:p>
            <a:pPr lvl="1"/>
            <a:r>
              <a:rPr lang="en-US" sz="1600" dirty="0">
                <a:sym typeface="Wingdings" pitchFamily="2" charset="2"/>
              </a:rPr>
              <a:t>FORMOSA: scintillator array for BSM searches (successor to </a:t>
            </a:r>
            <a:r>
              <a:rPr lang="en-US" sz="1600" dirty="0" err="1">
                <a:sym typeface="Wingdings" pitchFamily="2" charset="2"/>
              </a:rPr>
              <a:t>MilliQan</a:t>
            </a:r>
            <a:r>
              <a:rPr lang="en-US" sz="1600" dirty="0">
                <a:sym typeface="Wingdings" pitchFamily="2" charset="2"/>
              </a:rPr>
              <a:t>)</a:t>
            </a:r>
          </a:p>
        </p:txBody>
      </p:sp>
      <p:grpSp>
        <p:nvGrpSpPr>
          <p:cNvPr id="5" name="Group 4">
            <a:extLst>
              <a:ext uri="{FF2B5EF4-FFF2-40B4-BE49-F238E27FC236}">
                <a16:creationId xmlns:a16="http://schemas.microsoft.com/office/drawing/2014/main" id="{B1FC074B-F7DE-1D78-BB6E-6B7E93B437E7}"/>
              </a:ext>
            </a:extLst>
          </p:cNvPr>
          <p:cNvGrpSpPr/>
          <p:nvPr/>
        </p:nvGrpSpPr>
        <p:grpSpPr>
          <a:xfrm>
            <a:off x="914400" y="2523792"/>
            <a:ext cx="6840072" cy="2962608"/>
            <a:chOff x="3962400" y="2674590"/>
            <a:chExt cx="5392272" cy="2220012"/>
          </a:xfrm>
        </p:grpSpPr>
        <p:pic>
          <p:nvPicPr>
            <p:cNvPr id="3" name="Picture 2">
              <a:extLst>
                <a:ext uri="{FF2B5EF4-FFF2-40B4-BE49-F238E27FC236}">
                  <a16:creationId xmlns:a16="http://schemas.microsoft.com/office/drawing/2014/main" id="{7FFC8E63-6B32-5581-B252-D2EE9DF72E4A}"/>
                </a:ext>
              </a:extLst>
            </p:cNvPr>
            <p:cNvPicPr>
              <a:picLocks noChangeAspect="1"/>
            </p:cNvPicPr>
            <p:nvPr/>
          </p:nvPicPr>
          <p:blipFill rotWithShape="1">
            <a:blip r:embed="rId2">
              <a:extLst>
                <a:ext uri="{28A0092B-C50C-407E-A947-70E740481C1C}">
                  <a14:useLocalDpi xmlns:a14="http://schemas.microsoft.com/office/drawing/2010/main" val="0"/>
                </a:ext>
              </a:extLst>
            </a:blip>
            <a:srcRect l="15917" t="16173" r="1667" b="16167"/>
            <a:stretch/>
          </p:blipFill>
          <p:spPr>
            <a:xfrm>
              <a:off x="3962400" y="2674590"/>
              <a:ext cx="5392272" cy="2220012"/>
            </a:xfrm>
            <a:prstGeom prst="rect">
              <a:avLst/>
            </a:prstGeom>
            <a:ln w="19050">
              <a:solidFill>
                <a:schemeClr val="bg1"/>
              </a:solidFill>
            </a:ln>
          </p:spPr>
        </p:pic>
        <p:pic>
          <p:nvPicPr>
            <p:cNvPr id="2" name="Picture 1">
              <a:extLst>
                <a:ext uri="{FF2B5EF4-FFF2-40B4-BE49-F238E27FC236}">
                  <a16:creationId xmlns:a16="http://schemas.microsoft.com/office/drawing/2014/main" id="{1D4D2E4B-455D-A657-3E3B-B0EA16827C6D}"/>
                </a:ext>
              </a:extLst>
            </p:cNvPr>
            <p:cNvPicPr>
              <a:picLocks noChangeAspect="1"/>
            </p:cNvPicPr>
            <p:nvPr/>
          </p:nvPicPr>
          <p:blipFill>
            <a:blip r:embed="rId3"/>
            <a:stretch>
              <a:fillRect/>
            </a:stretch>
          </p:blipFill>
          <p:spPr>
            <a:xfrm>
              <a:off x="7162800" y="2846451"/>
              <a:ext cx="2095798" cy="582549"/>
            </a:xfrm>
            <a:prstGeom prst="rect">
              <a:avLst/>
            </a:prstGeom>
          </p:spPr>
        </p:pic>
      </p:grpSp>
      <p:sp>
        <p:nvSpPr>
          <p:cNvPr id="4" name="Content Placeholder 2">
            <a:extLst>
              <a:ext uri="{FF2B5EF4-FFF2-40B4-BE49-F238E27FC236}">
                <a16:creationId xmlns:a16="http://schemas.microsoft.com/office/drawing/2014/main" id="{762584D4-9F59-B09F-BEDC-9C8CA80516D2}"/>
              </a:ext>
            </a:extLst>
          </p:cNvPr>
          <p:cNvSpPr txBox="1">
            <a:spLocks/>
          </p:cNvSpPr>
          <p:nvPr/>
        </p:nvSpPr>
        <p:spPr bwMode="auto">
          <a:xfrm>
            <a:off x="442830" y="5410201"/>
            <a:ext cx="8258339" cy="1066800"/>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These represent a huge jump relative to the existing experiments:</a:t>
            </a:r>
          </a:p>
          <a:p>
            <a:pPr lvl="1"/>
            <a:r>
              <a:rPr lang="en-US" sz="1600" dirty="0">
                <a:sym typeface="Wingdings" pitchFamily="2" charset="2"/>
              </a:rPr>
              <a:t>10,000 times greater (decay volume * luminosity) for BSM searches.</a:t>
            </a:r>
          </a:p>
          <a:p>
            <a:pPr lvl="1"/>
            <a:r>
              <a:rPr lang="en-US" sz="1600" dirty="0">
                <a:sym typeface="Wingdings" pitchFamily="2" charset="2"/>
              </a:rPr>
              <a:t>Will detect </a:t>
            </a:r>
            <a:r>
              <a:rPr lang="en-US" sz="1600" dirty="0" err="1">
                <a:sym typeface="Wingdings" pitchFamily="2" charset="2"/>
              </a:rPr>
              <a:t>miilions</a:t>
            </a:r>
            <a:r>
              <a:rPr lang="en-US" sz="1600" dirty="0">
                <a:sym typeface="Wingdings" pitchFamily="2" charset="2"/>
              </a:rPr>
              <a:t> of </a:t>
            </a:r>
            <a:r>
              <a:rPr lang="en-US" sz="1600" dirty="0" err="1">
                <a:sym typeface="Wingdings" pitchFamily="2" charset="2"/>
              </a:rPr>
              <a:t>TeV</a:t>
            </a:r>
            <a:r>
              <a:rPr lang="en-US" sz="1600" dirty="0">
                <a:sym typeface="Wingdings" pitchFamily="2" charset="2"/>
              </a:rPr>
              <a:t> neutrinos (~1000 neutrinos/day).</a:t>
            </a:r>
          </a:p>
          <a:p>
            <a:pPr lvl="1"/>
            <a:endParaRPr lang="en-US" sz="1600" dirty="0">
              <a:sym typeface="Wingdings" pitchFamily="2" charset="2"/>
            </a:endParaRPr>
          </a:p>
        </p:txBody>
      </p:sp>
    </p:spTree>
    <p:extLst>
      <p:ext uri="{BB962C8B-B14F-4D97-AF65-F5344CB8AC3E}">
        <p14:creationId xmlns:p14="http://schemas.microsoft.com/office/powerpoint/2010/main" val="412797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2B04D-871E-03DA-F177-1D391B64F27E}"/>
              </a:ext>
            </a:extLst>
          </p:cNvPr>
          <p:cNvPicPr>
            <a:picLocks noChangeAspect="1"/>
          </p:cNvPicPr>
          <p:nvPr/>
        </p:nvPicPr>
        <p:blipFill>
          <a:blip r:embed="rId2"/>
          <a:stretch>
            <a:fillRect/>
          </a:stretch>
        </p:blipFill>
        <p:spPr>
          <a:xfrm>
            <a:off x="4678680" y="1447800"/>
            <a:ext cx="4160520" cy="3955060"/>
          </a:xfrm>
          <a:prstGeom prst="rect">
            <a:avLst/>
          </a:prstGeom>
        </p:spPr>
      </p:pic>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FORWARD PHYSICS FACILITY</a:t>
            </a:r>
          </a:p>
        </p:txBody>
      </p:sp>
      <p:sp>
        <p:nvSpPr>
          <p:cNvPr id="5123" name="Content Placeholder 2"/>
          <p:cNvSpPr>
            <a:spLocks noGrp="1"/>
          </p:cNvSpPr>
          <p:nvPr>
            <p:ph idx="1"/>
          </p:nvPr>
        </p:nvSpPr>
        <p:spPr>
          <a:xfrm>
            <a:off x="76200" y="838200"/>
            <a:ext cx="8839200" cy="733425"/>
          </a:xfrm>
        </p:spPr>
        <p:txBody>
          <a:bodyPr/>
          <a:lstStyle/>
          <a:p>
            <a:pPr eaLnBrk="1" hangingPunct="1"/>
            <a:r>
              <a:rPr lang="en-US" sz="2000" dirty="0">
                <a:latin typeface="Arial" charset="0"/>
              </a:rPr>
              <a:t>The physics program in the far-forward region has been developed in a series of meetings and papers.</a:t>
            </a:r>
          </a:p>
        </p:txBody>
      </p:sp>
      <p:sp>
        <p:nvSpPr>
          <p:cNvPr id="2" name="Content Placeholder 2">
            <a:extLst>
              <a:ext uri="{FF2B5EF4-FFF2-40B4-BE49-F238E27FC236}">
                <a16:creationId xmlns:a16="http://schemas.microsoft.com/office/drawing/2014/main" id="{7C94C4FF-CAB5-0144-5F8B-E39A284E026D}"/>
              </a:ext>
            </a:extLst>
          </p:cNvPr>
          <p:cNvSpPr txBox="1">
            <a:spLocks/>
          </p:cNvSpPr>
          <p:nvPr/>
        </p:nvSpPr>
        <p:spPr bwMode="auto">
          <a:xfrm>
            <a:off x="76200" y="1524000"/>
            <a:ext cx="48768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FPF Meetings</a:t>
            </a:r>
          </a:p>
          <a:p>
            <a:pPr lvl="1"/>
            <a:r>
              <a:rPr lang="en-US" sz="1600" dirty="0">
                <a:hlinkClick r:id="rId3"/>
              </a:rPr>
              <a:t>FPF Kickoff Meeting</a:t>
            </a:r>
            <a:r>
              <a:rPr lang="en-US" sz="1600" dirty="0"/>
              <a:t>, 9-10 Nov 2020</a:t>
            </a:r>
          </a:p>
          <a:p>
            <a:pPr lvl="1"/>
            <a:r>
              <a:rPr lang="en-US" sz="1600" dirty="0">
                <a:hlinkClick r:id="rId4"/>
              </a:rPr>
              <a:t>FPF2 Meeting</a:t>
            </a:r>
            <a:r>
              <a:rPr lang="en-US" sz="1600" dirty="0"/>
              <a:t>, 27-28 May 2021</a:t>
            </a:r>
          </a:p>
          <a:p>
            <a:pPr lvl="1"/>
            <a:r>
              <a:rPr lang="en-US" sz="1600" dirty="0">
                <a:hlinkClick r:id="rId5"/>
              </a:rPr>
              <a:t>FPF3 Meeting</a:t>
            </a:r>
            <a:r>
              <a:rPr lang="en-US" sz="1600" dirty="0"/>
              <a:t>, 25-26 Oct 2021</a:t>
            </a:r>
          </a:p>
          <a:p>
            <a:pPr lvl="1"/>
            <a:r>
              <a:rPr lang="en-US" sz="1600" dirty="0">
                <a:hlinkClick r:id="rId6"/>
              </a:rPr>
              <a:t>FPF4 Meeting</a:t>
            </a:r>
            <a:r>
              <a:rPr lang="en-US" sz="1600" dirty="0"/>
              <a:t>, 31 Jan - 1 Feb 2022</a:t>
            </a:r>
          </a:p>
          <a:p>
            <a:pPr lvl="1"/>
            <a:r>
              <a:rPr lang="en-US" sz="1600" dirty="0">
                <a:hlinkClick r:id="rId7">
                  <a:extLst>
                    <a:ext uri="{A12FA001-AC4F-418D-AE19-62706E023703}">
                      <ahyp:hlinkClr xmlns:ahyp="http://schemas.microsoft.com/office/drawing/2018/hyperlinkcolor" val="tx"/>
                    </a:ext>
                  </a:extLst>
                </a:hlinkClick>
              </a:rPr>
              <a:t>FPF5 Meeting</a:t>
            </a:r>
            <a:r>
              <a:rPr lang="en-US" sz="1600" dirty="0"/>
              <a:t>, 15-16 Nov 2022</a:t>
            </a:r>
          </a:p>
          <a:p>
            <a:pPr lvl="1"/>
            <a:r>
              <a:rPr lang="en-US" sz="1600" dirty="0">
                <a:hlinkClick r:id="rId8"/>
              </a:rPr>
              <a:t>FPF6 Meeting</a:t>
            </a:r>
            <a:r>
              <a:rPr lang="en-US" sz="1600" dirty="0"/>
              <a:t>, 8-9 Jun 2023</a:t>
            </a:r>
          </a:p>
          <a:p>
            <a:pPr lvl="1"/>
            <a:r>
              <a:rPr lang="en-US" sz="1600" dirty="0">
                <a:hlinkClick r:id="rId9"/>
              </a:rPr>
              <a:t>FPF7 Meeting</a:t>
            </a:r>
            <a:r>
              <a:rPr lang="en-US" sz="1600" dirty="0"/>
              <a:t>, 29 Feb – 1 Mar 2024</a:t>
            </a:r>
          </a:p>
          <a:p>
            <a:r>
              <a:rPr lang="en-US" sz="2000" dirty="0"/>
              <a:t>FPF Papers</a:t>
            </a:r>
          </a:p>
          <a:p>
            <a:pPr lvl="1"/>
            <a:r>
              <a:rPr lang="en-US" sz="1600" dirty="0"/>
              <a:t>FPF “Short” Paper: 75 pages, 80 authors, Phys. Rept. 968, 1 (2022), </a:t>
            </a:r>
            <a:r>
              <a:rPr lang="en-US" sz="1600" dirty="0">
                <a:hlinkClick r:id="rId10"/>
              </a:rPr>
              <a:t>2109.10905</a:t>
            </a:r>
            <a:r>
              <a:rPr lang="en-US" sz="1600" dirty="0"/>
              <a:t>.</a:t>
            </a:r>
          </a:p>
          <a:p>
            <a:pPr lvl="1"/>
            <a:r>
              <a:rPr lang="en-US" sz="1600" dirty="0"/>
              <a:t>FPF White Paper: 429 pages, 392 </a:t>
            </a:r>
            <a:r>
              <a:rPr lang="en-US" sz="1600" dirty="0" err="1"/>
              <a:t>authors+endorsers</a:t>
            </a:r>
            <a:r>
              <a:rPr lang="en-US" sz="1600" dirty="0"/>
              <a:t> representing over 200 institutions, J. Phys. G (2023), </a:t>
            </a:r>
            <a:r>
              <a:rPr lang="en-US" sz="1600" dirty="0">
                <a:hlinkClick r:id="rId11"/>
              </a:rPr>
              <a:t>2203.05090</a:t>
            </a:r>
            <a:r>
              <a:rPr lang="en-US" sz="1600" dirty="0"/>
              <a:t>. </a:t>
            </a:r>
          </a:p>
          <a:p>
            <a:endParaRPr lang="en-US" sz="800" dirty="0"/>
          </a:p>
        </p:txBody>
      </p:sp>
      <p:sp>
        <p:nvSpPr>
          <p:cNvPr id="4" name="Content Placeholder 2">
            <a:extLst>
              <a:ext uri="{FF2B5EF4-FFF2-40B4-BE49-F238E27FC236}">
                <a16:creationId xmlns:a16="http://schemas.microsoft.com/office/drawing/2014/main" id="{540A1B8B-6A9D-68DB-DA83-6D188B8027E2}"/>
              </a:ext>
            </a:extLst>
          </p:cNvPr>
          <p:cNvSpPr txBox="1">
            <a:spLocks/>
          </p:cNvSpPr>
          <p:nvPr/>
        </p:nvSpPr>
        <p:spPr bwMode="auto">
          <a:xfrm>
            <a:off x="76200" y="5638800"/>
            <a:ext cx="86868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Snowmass 2022: “</a:t>
            </a:r>
            <a:r>
              <a:rPr lang="en-US" sz="1800" dirty="0">
                <a:latin typeface="+mn-lt"/>
                <a:cs typeface="Times New Roman" panose="02020603050405020304" pitchFamily="18" charset="0"/>
              </a:rPr>
              <a:t>Our highest immediate priority accelerator and project is the HL-LHC, … including the construction of auxiliary experiments that extend the reach of HL-LHC in kinematic regions uncovered by the detector upgrades.” </a:t>
            </a:r>
          </a:p>
        </p:txBody>
      </p:sp>
    </p:spTree>
    <p:extLst>
      <p:ext uri="{BB962C8B-B14F-4D97-AF65-F5344CB8AC3E}">
        <p14:creationId xmlns:p14="http://schemas.microsoft.com/office/powerpoint/2010/main" val="257817786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C393C-3665-C9BB-6488-50FDC1990A0E}"/>
              </a:ext>
            </a:extLst>
          </p:cNvPr>
          <p:cNvSpPr>
            <a:spLocks noGrp="1"/>
          </p:cNvSpPr>
          <p:nvPr>
            <p:ph type="title"/>
          </p:nvPr>
        </p:nvSpPr>
        <p:spPr>
          <a:xfrm>
            <a:off x="1143000" y="228600"/>
            <a:ext cx="6858000" cy="441325"/>
          </a:xfrm>
        </p:spPr>
        <p:txBody>
          <a:bodyPr/>
          <a:lstStyle/>
          <a:p>
            <a:r>
              <a:rPr lang="en-US" dirty="0"/>
              <a:t>NEW PHYSICS AT THE FPF</a:t>
            </a:r>
          </a:p>
        </p:txBody>
      </p:sp>
      <p:sp>
        <p:nvSpPr>
          <p:cNvPr id="3" name="Content Placeholder 2">
            <a:extLst>
              <a:ext uri="{FF2B5EF4-FFF2-40B4-BE49-F238E27FC236}">
                <a16:creationId xmlns:a16="http://schemas.microsoft.com/office/drawing/2014/main" id="{04049091-26DC-03B1-72C8-9F773151C2D0}"/>
              </a:ext>
            </a:extLst>
          </p:cNvPr>
          <p:cNvSpPr>
            <a:spLocks noGrp="1"/>
          </p:cNvSpPr>
          <p:nvPr>
            <p:ph idx="1"/>
          </p:nvPr>
        </p:nvSpPr>
        <p:spPr>
          <a:xfrm>
            <a:off x="152400" y="914400"/>
            <a:ext cx="8657934" cy="5392738"/>
          </a:xfrm>
        </p:spPr>
        <p:txBody>
          <a:bodyPr/>
          <a:lstStyle/>
          <a:p>
            <a:r>
              <a:rPr lang="en-US" sz="1800" dirty="0"/>
              <a:t>The FPF is proposed to run at the HL-LHC with implications for</a:t>
            </a:r>
          </a:p>
          <a:p>
            <a:pPr lvl="1"/>
            <a:r>
              <a:rPr lang="en-US" sz="1800" dirty="0"/>
              <a:t>New physics in neutrino properties: neutrino blind </a:t>
            </a:r>
            <a:r>
              <a:rPr lang="en-US" sz="1800" dirty="0">
                <a:sym typeface="Wingdings" pitchFamily="2" charset="2"/>
              </a:rPr>
              <a:t> neutrino factory (10</a:t>
            </a:r>
            <a:r>
              <a:rPr lang="en-US" sz="1800" baseline="30000" dirty="0">
                <a:sym typeface="Wingdings" pitchFamily="2" charset="2"/>
              </a:rPr>
              <a:t>6</a:t>
            </a:r>
            <a:r>
              <a:rPr lang="en-US" sz="1800" dirty="0">
                <a:sym typeface="Wingdings" pitchFamily="2" charset="2"/>
              </a:rPr>
              <a:t> neutrinos at the highest human-made energies ever).</a:t>
            </a:r>
          </a:p>
          <a:p>
            <a:pPr lvl="1"/>
            <a:r>
              <a:rPr lang="en-US" sz="1800" dirty="0">
                <a:sym typeface="Wingdings" pitchFamily="2" charset="2"/>
              </a:rPr>
              <a:t>New particles: dark matter, dark sectors, milli-charged particles, new force particles, new Higgs-like particles, sterile neutrinos, quirks, …</a:t>
            </a:r>
            <a:endParaRPr lang="en-US" sz="1800" dirty="0"/>
          </a:p>
        </p:txBody>
      </p:sp>
      <p:pic>
        <p:nvPicPr>
          <p:cNvPr id="5" name="Picture 4">
            <a:extLst>
              <a:ext uri="{FF2B5EF4-FFF2-40B4-BE49-F238E27FC236}">
                <a16:creationId xmlns:a16="http://schemas.microsoft.com/office/drawing/2014/main" id="{7D32F2B2-3C2A-E74D-8740-60A1F5ABB676}"/>
              </a:ext>
            </a:extLst>
          </p:cNvPr>
          <p:cNvPicPr>
            <a:picLocks noChangeAspect="1"/>
          </p:cNvPicPr>
          <p:nvPr/>
        </p:nvPicPr>
        <p:blipFill>
          <a:blip r:embed="rId2"/>
          <a:stretch>
            <a:fillRect/>
          </a:stretch>
        </p:blipFill>
        <p:spPr>
          <a:xfrm>
            <a:off x="1447800" y="2730237"/>
            <a:ext cx="6019800" cy="3576901"/>
          </a:xfrm>
          <a:prstGeom prst="rect">
            <a:avLst/>
          </a:prstGeom>
        </p:spPr>
      </p:pic>
    </p:spTree>
    <p:extLst>
      <p:ext uri="{BB962C8B-B14F-4D97-AF65-F5344CB8AC3E}">
        <p14:creationId xmlns:p14="http://schemas.microsoft.com/office/powerpoint/2010/main" val="3404545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NEUTRINOS AT THE FPF</a:t>
            </a:r>
          </a:p>
        </p:txBody>
      </p:sp>
      <mc:AlternateContent xmlns:mc="http://schemas.openxmlformats.org/markup-compatibility/2006" xmlns:a14="http://schemas.microsoft.com/office/drawing/2010/main">
        <mc:Choice Requires="a14">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49032" y="2895599"/>
                <a:ext cx="3127568" cy="3886201"/>
              </a:xfrm>
            </p:spPr>
            <p:txBody>
              <a:bodyPr/>
              <a:lstStyle/>
              <a:p>
                <a:r>
                  <a:rPr lang="en-US" sz="1800" dirty="0">
                    <a:sym typeface="Wingdings" pitchFamily="2" charset="2"/>
                  </a:rPr>
                  <a:t>Neutrinos are produced by forward hadron production: </a:t>
                </a:r>
                <a14:m>
                  <m:oMath xmlns:m="http://schemas.openxmlformats.org/officeDocument/2006/math">
                    <m:r>
                      <a:rPr lang="en-US" sz="1800" i="1" smtClean="0">
                        <a:latin typeface="Cambria Math" panose="02040503050406030204" pitchFamily="18" charset="0"/>
                        <a:ea typeface="Cambria Math" panose="02040503050406030204" pitchFamily="18" charset="0"/>
                        <a:sym typeface="Wingdings" pitchFamily="2" charset="2"/>
                      </a:rPr>
                      <m:t>𝜋</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𝐾</m:t>
                    </m:r>
                    <m:r>
                      <a:rPr lang="en-US" sz="1800" b="0" i="1" smtClean="0">
                        <a:latin typeface="Cambria Math" panose="02040503050406030204" pitchFamily="18" charset="0"/>
                        <a:ea typeface="Cambria Math" panose="02040503050406030204" pitchFamily="18" charset="0"/>
                        <a:sym typeface="Wingdings" pitchFamily="2" charset="2"/>
                      </a:rPr>
                      <m:t>, </m:t>
                    </m:r>
                    <m:r>
                      <a:rPr lang="en-US" sz="1800" b="0" i="1" smtClean="0">
                        <a:latin typeface="Cambria Math" panose="02040503050406030204" pitchFamily="18" charset="0"/>
                        <a:ea typeface="Cambria Math" panose="02040503050406030204" pitchFamily="18" charset="0"/>
                        <a:sym typeface="Wingdings" pitchFamily="2" charset="2"/>
                      </a:rPr>
                      <m:t>𝐷</m:t>
                    </m:r>
                    <m:r>
                      <a:rPr lang="en-US" sz="1800" b="0" i="1" smtClean="0">
                        <a:latin typeface="Cambria Math" panose="02040503050406030204" pitchFamily="18" charset="0"/>
                        <a:ea typeface="Cambria Math" panose="02040503050406030204" pitchFamily="18" charset="0"/>
                        <a:sym typeface="Wingdings" pitchFamily="2" charset="2"/>
                      </a:rPr>
                      <m:t>, …</m:t>
                    </m:r>
                  </m:oMath>
                </a14:m>
                <a:r>
                  <a:rPr lang="en-US" sz="1800" dirty="0">
                    <a:sym typeface="Wingdings" pitchFamily="2" charset="2"/>
                  </a:rPr>
                  <a:t>. Dependence on E, </a:t>
                </a:r>
                <a14:m>
                  <m:oMath xmlns:m="http://schemas.openxmlformats.org/officeDocument/2006/math">
                    <m:r>
                      <a:rPr lang="en-US" sz="2000" i="1" smtClean="0">
                        <a:latin typeface="Cambria Math" panose="02040503050406030204" pitchFamily="18" charset="0"/>
                        <a:ea typeface="Cambria Math" panose="02040503050406030204" pitchFamily="18" charset="0"/>
                        <a:sym typeface="Wingdings" pitchFamily="2" charset="2"/>
                      </a:rPr>
                      <m:t>𝜂</m:t>
                    </m:r>
                  </m:oMath>
                </a14:m>
                <a:r>
                  <a:rPr lang="en-US" sz="2000" dirty="0">
                    <a:sym typeface="Wingdings" pitchFamily="2" charset="2"/>
                  </a:rPr>
                  <a:t> </a:t>
                </a:r>
                <a:r>
                  <a:rPr lang="en-US" sz="1800" dirty="0">
                    <a:sym typeface="Wingdings" pitchFamily="2" charset="2"/>
                  </a:rPr>
                  <a:t>will inform</a:t>
                </a:r>
              </a:p>
              <a:p>
                <a:pPr lvl="1"/>
                <a:r>
                  <a:rPr lang="en-US" sz="1600" dirty="0" err="1">
                    <a:sym typeface="Wingdings" pitchFamily="2" charset="2"/>
                  </a:rPr>
                  <a:t>Astroparticle</a:t>
                </a:r>
                <a:r>
                  <a:rPr lang="en-US" sz="1600" dirty="0">
                    <a:sym typeface="Wingdings" pitchFamily="2" charset="2"/>
                  </a:rPr>
                  <a:t> physics: muon puzzle, …</a:t>
                </a:r>
              </a:p>
              <a:p>
                <a:pPr lvl="1"/>
                <a:r>
                  <a:rPr lang="en-US" sz="1600" dirty="0">
                    <a:sym typeface="Wingdings" pitchFamily="2" charset="2"/>
                  </a:rPr>
                  <a:t>QCD: pdfs at x </a:t>
                </a:r>
                <a14:m>
                  <m:oMath xmlns:m="http://schemas.openxmlformats.org/officeDocument/2006/math">
                    <m:r>
                      <a:rPr lang="en-US" sz="1600" i="1">
                        <a:latin typeface="Cambria Math" panose="02040503050406030204" pitchFamily="18" charset="0"/>
                        <a:ea typeface="Cambria Math" panose="02040503050406030204" pitchFamily="18" charset="0"/>
                        <a:sym typeface="Wingdings" pitchFamily="2" charset="2"/>
                      </a:rPr>
                      <m:t>~ </m:t>
                    </m:r>
                    <m:sSup>
                      <m:sSupPr>
                        <m:ctrlPr>
                          <a:rPr lang="en-US" sz="1600" i="1">
                            <a:latin typeface="Cambria Math" panose="02040503050406030204" pitchFamily="18" charset="0"/>
                            <a:ea typeface="Cambria Math" panose="02040503050406030204" pitchFamily="18" charset="0"/>
                            <a:sym typeface="Wingdings" pitchFamily="2" charset="2"/>
                          </a:rPr>
                        </m:ctrlPr>
                      </m:sSupPr>
                      <m:e>
                        <m:r>
                          <a:rPr lang="en-US" sz="1600" i="1">
                            <a:latin typeface="Cambria Math" panose="02040503050406030204" pitchFamily="18" charset="0"/>
                            <a:ea typeface="Cambria Math" panose="02040503050406030204" pitchFamily="18" charset="0"/>
                            <a:sym typeface="Wingdings" pitchFamily="2" charset="2"/>
                          </a:rPr>
                          <m:t>10</m:t>
                        </m:r>
                      </m:e>
                      <m:sup>
                        <m:r>
                          <a:rPr lang="en-US" sz="1600" i="1">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1</m:t>
                        </m:r>
                      </m:sup>
                    </m:sSup>
                  </m:oMath>
                </a14:m>
                <a:r>
                  <a:rPr lang="en-US" sz="1600" dirty="0">
                    <a:sym typeface="Wingdings" pitchFamily="2" charset="2"/>
                  </a:rPr>
                  <a:t>, x </a:t>
                </a:r>
                <a14:m>
                  <m:oMath xmlns:m="http://schemas.openxmlformats.org/officeDocument/2006/math">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−7</m:t>
                        </m:r>
                      </m:sup>
                    </m:sSup>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intrinsic charm, small-x gluon saturation, …</a:t>
                </a:r>
              </a:p>
              <a:p>
                <a:pPr lvl="1"/>
                <a:r>
                  <a:rPr lang="en-US" sz="1600" dirty="0">
                    <a:sym typeface="Wingdings" pitchFamily="2" charset="2"/>
                  </a:rPr>
                  <a:t>Neutrino oscillations: </a:t>
                </a:r>
                <a14:m>
                  <m:oMath xmlns:m="http://schemas.openxmlformats.org/officeDocument/2006/math">
                    <m:sSub>
                      <m:sSubPr>
                        <m:ctrlPr>
                          <a:rPr lang="en-US" sz="1600" i="1" smtClean="0">
                            <a:solidFill>
                              <a:srgbClr val="0000FF"/>
                            </a:solidFill>
                            <a:latin typeface="Cambria Math" panose="02040503050406030204" pitchFamily="18" charset="0"/>
                          </a:rPr>
                        </m:ctrlPr>
                      </m:sSubPr>
                      <m:e>
                        <m:r>
                          <a:rPr lang="en-US" sz="1600" i="1">
                            <a:solidFill>
                              <a:srgbClr val="0000FF"/>
                            </a:solidFill>
                            <a:latin typeface="Cambria Math" panose="02040503050406030204" pitchFamily="18" charset="0"/>
                            <a:ea typeface="Cambria Math" panose="02040503050406030204" pitchFamily="18" charset="0"/>
                          </a:rPr>
                          <m:t>𝜈</m:t>
                        </m:r>
                      </m:e>
                      <m:sub>
                        <m:r>
                          <a:rPr lang="en-US" sz="1600" b="0" i="1" smtClean="0">
                            <a:solidFill>
                              <a:srgbClr val="0000FF"/>
                            </a:solidFill>
                            <a:latin typeface="Cambria Math" panose="02040503050406030204" pitchFamily="18" charset="0"/>
                            <a:ea typeface="Cambria Math" panose="02040503050406030204" pitchFamily="18" charset="0"/>
                          </a:rPr>
                          <m:t>𝑠</m:t>
                        </m:r>
                      </m:sub>
                    </m:sSub>
                  </m:oMath>
                </a14:m>
                <a:r>
                  <a:rPr lang="en-US" sz="1600" dirty="0">
                    <a:sym typeface="Wingdings" pitchFamily="2" charset="2"/>
                  </a:rPr>
                  <a:t> with </a:t>
                </a:r>
                <a14:m>
                  <m:oMath xmlns:m="http://schemas.openxmlformats.org/officeDocument/2006/math">
                    <m:r>
                      <a:rPr lang="en-US" sz="1600" i="1" smtClean="0">
                        <a:latin typeface="Cambria Math" panose="02040503050406030204" pitchFamily="18" charset="0"/>
                        <a:ea typeface="Cambria Math" panose="02040503050406030204" pitchFamily="18" charset="0"/>
                        <a:sym typeface="Wingdings" pitchFamily="2" charset="2"/>
                      </a:rPr>
                      <m:t>∆</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𝑚</m:t>
                        </m:r>
                      </m:e>
                      <m:sup>
                        <m:r>
                          <a:rPr lang="en-US" sz="1600" b="0" i="1" smtClean="0">
                            <a:latin typeface="Cambria Math" panose="02040503050406030204" pitchFamily="18" charset="0"/>
                            <a:ea typeface="Cambria Math" panose="02040503050406030204" pitchFamily="18" charset="0"/>
                            <a:sym typeface="Wingdings" pitchFamily="2" charset="2"/>
                          </a:rPr>
                          <m:t>2</m:t>
                        </m:r>
                      </m:sup>
                    </m:sSup>
                    <m:r>
                      <a:rPr lang="en-US" sz="1600" b="0" i="1" smtClean="0">
                        <a:latin typeface="Cambria Math" panose="02040503050406030204" pitchFamily="18" charset="0"/>
                        <a:ea typeface="Cambria Math" panose="02040503050406030204" pitchFamily="18" charset="0"/>
                        <a:sym typeface="Wingdings" pitchFamily="2" charset="2"/>
                      </a:rPr>
                      <m:t>~ </m:t>
                    </m:r>
                    <m:sSup>
                      <m:sSupPr>
                        <m:ctrlPr>
                          <a:rPr lang="en-US" sz="1600" b="0" i="1" smtClean="0">
                            <a:latin typeface="Cambria Math" panose="02040503050406030204" pitchFamily="18" charset="0"/>
                            <a:ea typeface="Cambria Math" panose="02040503050406030204" pitchFamily="18" charset="0"/>
                            <a:sym typeface="Wingdings" pitchFamily="2" charset="2"/>
                          </a:rPr>
                        </m:ctrlPr>
                      </m:sSupPr>
                      <m:e>
                        <m:r>
                          <a:rPr lang="en-US" sz="1600" b="0" i="1" smtClean="0">
                            <a:latin typeface="Cambria Math" panose="02040503050406030204" pitchFamily="18" charset="0"/>
                            <a:ea typeface="Cambria Math" panose="02040503050406030204" pitchFamily="18" charset="0"/>
                            <a:sym typeface="Wingdings" pitchFamily="2" charset="2"/>
                          </a:rPr>
                          <m:t>10</m:t>
                        </m:r>
                      </m:e>
                      <m:sup>
                        <m:r>
                          <a:rPr lang="en-US" sz="1600" b="0" i="1" smtClean="0">
                            <a:latin typeface="Cambria Math" panose="02040503050406030204" pitchFamily="18" charset="0"/>
                            <a:ea typeface="Cambria Math" panose="02040503050406030204" pitchFamily="18" charset="0"/>
                            <a:sym typeface="Wingdings" pitchFamily="2" charset="2"/>
                          </a:rPr>
                          <m:t>3</m:t>
                        </m:r>
                      </m:sup>
                    </m:sSup>
                  </m:oMath>
                </a14:m>
                <a:r>
                  <a:rPr lang="en-US" sz="1600" dirty="0">
                    <a:sym typeface="Wingdings" pitchFamily="2" charset="2"/>
                  </a:rPr>
                  <a:t> </a:t>
                </a:r>
                <a14:m>
                  <m:oMath xmlns:m="http://schemas.openxmlformats.org/officeDocument/2006/math">
                    <m:sSup>
                      <m:sSupPr>
                        <m:ctrlPr>
                          <a:rPr lang="en-US" sz="1600" i="1" dirty="0" smtClean="0">
                            <a:latin typeface="Cambria Math" panose="02040503050406030204" pitchFamily="18" charset="0"/>
                            <a:sym typeface="Wingdings" pitchFamily="2" charset="2"/>
                          </a:rPr>
                        </m:ctrlPr>
                      </m:sSupPr>
                      <m:e>
                        <m:r>
                          <m:rPr>
                            <m:sty m:val="p"/>
                          </m:rPr>
                          <a:rPr lang="en-US" sz="1600" b="0" i="0" dirty="0" smtClean="0">
                            <a:latin typeface="Cambria Math" panose="02040503050406030204" pitchFamily="18" charset="0"/>
                            <a:sym typeface="Wingdings" pitchFamily="2" charset="2"/>
                          </a:rPr>
                          <m:t>eV</m:t>
                        </m:r>
                      </m:e>
                      <m:sup>
                        <m:r>
                          <a:rPr lang="en-US" sz="1600" b="0" i="1" dirty="0" smtClean="0">
                            <a:latin typeface="Cambria Math" panose="02040503050406030204" pitchFamily="18" charset="0"/>
                            <a:sym typeface="Wingdings" pitchFamily="2" charset="2"/>
                          </a:rPr>
                          <m:t>2</m:t>
                        </m:r>
                      </m:sup>
                    </m:sSup>
                  </m:oMath>
                </a14:m>
                <a:endParaRPr lang="en-US" sz="1600" dirty="0">
                  <a:sym typeface="Wingdings" pitchFamily="2" charset="2"/>
                </a:endParaRPr>
              </a:p>
            </p:txBody>
          </p:sp>
        </mc:Choice>
        <mc:Fallback xmlns="">
          <p:sp>
            <p:nvSpPr>
              <p:cNvPr id="22" name="Content Placeholder 2">
                <a:extLst>
                  <a:ext uri="{FF2B5EF4-FFF2-40B4-BE49-F238E27FC236}">
                    <a16:creationId xmlns:a16="http://schemas.microsoft.com/office/drawing/2014/main" id="{BA5E0E92-AA52-6A4E-851E-4E3A34E4640E}"/>
                  </a:ext>
                </a:extLst>
              </p:cNvPr>
              <p:cNvSpPr>
                <a:spLocks noGrp="1" noRot="1" noChangeAspect="1" noMove="1" noResize="1" noEditPoints="1" noAdjustHandles="1" noChangeArrowheads="1" noChangeShapeType="1" noTextEdit="1"/>
              </p:cNvSpPr>
              <p:nvPr>
                <p:ph idx="1"/>
              </p:nvPr>
            </p:nvSpPr>
            <p:spPr>
              <a:xfrm>
                <a:off x="149032" y="2895599"/>
                <a:ext cx="3127568" cy="3886201"/>
              </a:xfrm>
              <a:blipFill>
                <a:blip r:embed="rId2"/>
                <a:stretch>
                  <a:fillRect l="-1210" t="-6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8A2BC16F-9089-B0FD-7AF0-9F6635C21096}"/>
                  </a:ext>
                </a:extLst>
              </p:cNvPr>
              <p:cNvSpPr txBox="1">
                <a:spLocks/>
              </p:cNvSpPr>
              <p:nvPr/>
            </p:nvSpPr>
            <p:spPr bwMode="auto">
              <a:xfrm>
                <a:off x="149032" y="914399"/>
                <a:ext cx="3051368" cy="1676399"/>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 FPF experiments will see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b="0" i="1" smtClean="0">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5</m:t>
                        </m:r>
                      </m:sup>
                    </m:sSup>
                    <m:r>
                      <a:rPr lang="en-US" sz="1800" b="0" i="1" smtClean="0">
                        <a:solidFill>
                          <a:srgbClr val="0000FF"/>
                        </a:solidFill>
                        <a:latin typeface="Cambria Math" panose="02040503050406030204" pitchFamily="18" charset="0"/>
                      </a:rPr>
                      <m:t> </m:t>
                    </m:r>
                    <m:sSub>
                      <m:sSubPr>
                        <m:ctrlPr>
                          <a:rPr lang="en-US" sz="1800" b="0" i="1" smtClean="0">
                            <a:solidFill>
                              <a:srgbClr val="0000FF"/>
                            </a:solidFill>
                            <a:latin typeface="Cambria Math" panose="02040503050406030204" pitchFamily="18" charset="0"/>
                          </a:rPr>
                        </m:ctrlPr>
                      </m:sSubPr>
                      <m:e>
                        <m:r>
                          <a:rPr lang="en-US" sz="1800" b="0" i="1" smtClean="0">
                            <a:solidFill>
                              <a:srgbClr val="0000FF"/>
                            </a:solidFill>
                            <a:latin typeface="Cambria Math" panose="02040503050406030204" pitchFamily="18" charset="0"/>
                            <a:ea typeface="Cambria Math" panose="02040503050406030204" pitchFamily="18" charset="0"/>
                          </a:rPr>
                          <m:t>𝜈</m:t>
                        </m:r>
                      </m:e>
                      <m:sub>
                        <m:r>
                          <a:rPr lang="en-US" sz="1800" b="0" i="1" smtClean="0">
                            <a:solidFill>
                              <a:srgbClr val="0000FF"/>
                            </a:solidFill>
                            <a:latin typeface="Cambria Math" panose="02040503050406030204" pitchFamily="18" charset="0"/>
                          </a:rPr>
                          <m:t>𝑒</m:t>
                        </m:r>
                      </m:sub>
                    </m:sSub>
                  </m:oMath>
                </a14:m>
                <a:r>
                  <a:rPr lang="en-US" sz="1800" dirty="0"/>
                  <a:t>,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6</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𝜇</m:t>
                        </m:r>
                      </m:sub>
                    </m:sSub>
                  </m:oMath>
                </a14:m>
                <a:r>
                  <a:rPr lang="en-US" sz="1800" dirty="0"/>
                  <a:t>, and </a:t>
                </a:r>
                <a14:m>
                  <m:oMath xmlns:m="http://schemas.openxmlformats.org/officeDocument/2006/math">
                    <m:sSup>
                      <m:sSupPr>
                        <m:ctrlPr>
                          <a:rPr lang="en-US" sz="1800" i="1" smtClean="0">
                            <a:solidFill>
                              <a:srgbClr val="0000FF"/>
                            </a:solidFill>
                            <a:latin typeface="Cambria Math" panose="02040503050406030204" pitchFamily="18" charset="0"/>
                          </a:rPr>
                        </m:ctrlPr>
                      </m:sSupPr>
                      <m:e>
                        <m:r>
                          <a:rPr lang="en-US" sz="1800" i="1">
                            <a:solidFill>
                              <a:srgbClr val="0000FF"/>
                            </a:solidFill>
                            <a:latin typeface="Cambria Math" panose="02040503050406030204" pitchFamily="18" charset="0"/>
                          </a:rPr>
                          <m:t>10</m:t>
                        </m:r>
                      </m:e>
                      <m:sup>
                        <m:r>
                          <a:rPr lang="en-US" sz="1800" b="0" i="1" smtClean="0">
                            <a:solidFill>
                              <a:srgbClr val="0000FF"/>
                            </a:solidFill>
                            <a:latin typeface="Cambria Math" panose="02040503050406030204" pitchFamily="18" charset="0"/>
                          </a:rPr>
                          <m:t>4</m:t>
                        </m:r>
                      </m:sup>
                    </m:sSup>
                    <m:r>
                      <a:rPr lang="en-US" sz="1800" i="1">
                        <a:solidFill>
                          <a:srgbClr val="0000FF"/>
                        </a:solidFill>
                        <a:latin typeface="Cambria Math" panose="02040503050406030204" pitchFamily="18" charset="0"/>
                      </a:rPr>
                      <m:t> </m:t>
                    </m:r>
                    <m:sSub>
                      <m:sSubPr>
                        <m:ctrlPr>
                          <a:rPr lang="en-US" sz="1800" i="1">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ea typeface="Cambria Math" panose="02040503050406030204" pitchFamily="18" charset="0"/>
                          </a:rPr>
                          <m:t>𝜈</m:t>
                        </m:r>
                      </m:e>
                      <m:sub>
                        <m:r>
                          <a:rPr lang="en-US" sz="1800" i="1" smtClean="0">
                            <a:solidFill>
                              <a:srgbClr val="0000FF"/>
                            </a:solidFill>
                            <a:latin typeface="Cambria Math" panose="02040503050406030204" pitchFamily="18" charset="0"/>
                            <a:ea typeface="Cambria Math" panose="02040503050406030204" pitchFamily="18" charset="0"/>
                          </a:rPr>
                          <m:t>𝜏</m:t>
                        </m:r>
                      </m:sub>
                    </m:sSub>
                  </m:oMath>
                </a14:m>
                <a:r>
                  <a:rPr lang="en-US" sz="1800" dirty="0">
                    <a:solidFill>
                      <a:srgbClr val="0000FF"/>
                    </a:solidFill>
                    <a:sym typeface="Wingdings" pitchFamily="2" charset="2"/>
                  </a:rPr>
                  <a:t> </a:t>
                </a:r>
                <a:r>
                  <a:rPr lang="en-US" sz="1800" dirty="0">
                    <a:sym typeface="Wingdings" pitchFamily="2" charset="2"/>
                  </a:rPr>
                  <a:t>interactions at ~ </a:t>
                </a:r>
                <a:r>
                  <a:rPr lang="en-US" sz="1800" dirty="0" err="1">
                    <a:sym typeface="Wingdings" pitchFamily="2" charset="2"/>
                  </a:rPr>
                  <a:t>TeV</a:t>
                </a:r>
                <a:r>
                  <a:rPr lang="en-US" sz="1800" dirty="0">
                    <a:sym typeface="Wingdings" pitchFamily="2" charset="2"/>
                  </a:rPr>
                  <a:t> energies where there is currently almost no data.</a:t>
                </a:r>
              </a:p>
            </p:txBody>
          </p:sp>
        </mc:Choice>
        <mc:Fallback xmlns="">
          <p:sp>
            <p:nvSpPr>
              <p:cNvPr id="25" name="Content Placeholder 2">
                <a:extLst>
                  <a:ext uri="{FF2B5EF4-FFF2-40B4-BE49-F238E27FC236}">
                    <a16:creationId xmlns:a16="http://schemas.microsoft.com/office/drawing/2014/main" id="{8A2BC16F-9089-B0FD-7AF0-9F6635C21096}"/>
                  </a:ext>
                </a:extLst>
              </p:cNvPr>
              <p:cNvSpPr txBox="1">
                <a:spLocks noRot="1" noChangeAspect="1" noMove="1" noResize="1" noEditPoints="1" noAdjustHandles="1" noChangeArrowheads="1" noChangeShapeType="1" noTextEdit="1"/>
              </p:cNvSpPr>
              <p:nvPr/>
            </p:nvSpPr>
            <p:spPr bwMode="auto">
              <a:xfrm>
                <a:off x="149032" y="914399"/>
                <a:ext cx="3051368" cy="1676399"/>
              </a:xfrm>
              <a:prstGeom prst="rect">
                <a:avLst/>
              </a:prstGeom>
              <a:blipFill>
                <a:blip r:embed="rId3"/>
                <a:stretch>
                  <a:fillRect l="-1240" t="-1504" r="-1653" b="-10526"/>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pic>
        <p:nvPicPr>
          <p:cNvPr id="26" name="Picture 25">
            <a:extLst>
              <a:ext uri="{FF2B5EF4-FFF2-40B4-BE49-F238E27FC236}">
                <a16:creationId xmlns:a16="http://schemas.microsoft.com/office/drawing/2014/main" id="{7B059AC2-52E0-9BBB-FC12-D0AE3AC3EFC0}"/>
              </a:ext>
            </a:extLst>
          </p:cNvPr>
          <p:cNvPicPr>
            <a:picLocks noChangeAspect="1"/>
          </p:cNvPicPr>
          <p:nvPr/>
        </p:nvPicPr>
        <p:blipFill>
          <a:blip r:embed="rId4"/>
          <a:stretch>
            <a:fillRect/>
          </a:stretch>
        </p:blipFill>
        <p:spPr>
          <a:xfrm>
            <a:off x="3585572" y="1188291"/>
            <a:ext cx="5160523" cy="1575184"/>
          </a:xfrm>
          <a:prstGeom prst="rect">
            <a:avLst/>
          </a:prstGeom>
        </p:spPr>
      </p:pic>
      <p:pic>
        <p:nvPicPr>
          <p:cNvPr id="28" name="Picture 27">
            <a:extLst>
              <a:ext uri="{FF2B5EF4-FFF2-40B4-BE49-F238E27FC236}">
                <a16:creationId xmlns:a16="http://schemas.microsoft.com/office/drawing/2014/main" id="{FCF924A5-61BD-043B-8A00-AD7CBDD27F64}"/>
              </a:ext>
            </a:extLst>
          </p:cNvPr>
          <p:cNvPicPr>
            <a:picLocks noChangeAspect="1"/>
          </p:cNvPicPr>
          <p:nvPr/>
        </p:nvPicPr>
        <p:blipFill>
          <a:blip r:embed="rId5"/>
          <a:stretch>
            <a:fillRect/>
          </a:stretch>
        </p:blipFill>
        <p:spPr>
          <a:xfrm>
            <a:off x="3352800" y="3113567"/>
            <a:ext cx="5380890" cy="3429000"/>
          </a:xfrm>
          <a:prstGeom prst="rect">
            <a:avLst/>
          </a:prstGeom>
        </p:spPr>
      </p:pic>
      <p:sp>
        <p:nvSpPr>
          <p:cNvPr id="32" name="Oval 31">
            <a:extLst>
              <a:ext uri="{FF2B5EF4-FFF2-40B4-BE49-F238E27FC236}">
                <a16:creationId xmlns:a16="http://schemas.microsoft.com/office/drawing/2014/main" id="{BEE9FCD0-1FB5-A32E-AB1D-AD825E82A7E8}"/>
              </a:ext>
            </a:extLst>
          </p:cNvPr>
          <p:cNvSpPr/>
          <p:nvPr/>
        </p:nvSpPr>
        <p:spPr>
          <a:xfrm>
            <a:off x="7543800" y="3505200"/>
            <a:ext cx="1106269" cy="457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0528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DF5F5E-20BD-324A-AA06-9D7C7CD6FEAB}"/>
              </a:ext>
            </a:extLst>
          </p:cNvPr>
          <p:cNvPicPr>
            <a:picLocks noChangeAspect="1"/>
          </p:cNvPicPr>
          <p:nvPr/>
        </p:nvPicPr>
        <p:blipFill>
          <a:blip r:embed="rId3"/>
          <a:stretch>
            <a:fillRect/>
          </a:stretch>
        </p:blipFill>
        <p:spPr>
          <a:xfrm>
            <a:off x="4951146" y="947246"/>
            <a:ext cx="3964254" cy="2481754"/>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QCD AT THE FPF</a:t>
            </a:r>
          </a:p>
        </p:txBody>
      </p:sp>
      <p:sp>
        <p:nvSpPr>
          <p:cNvPr id="5123" name="Content Placeholder 2"/>
          <p:cNvSpPr>
            <a:spLocks noGrp="1"/>
          </p:cNvSpPr>
          <p:nvPr>
            <p:ph idx="1"/>
          </p:nvPr>
        </p:nvSpPr>
        <p:spPr>
          <a:xfrm>
            <a:off x="304801" y="838200"/>
            <a:ext cx="4882888" cy="2901656"/>
          </a:xfrm>
        </p:spPr>
        <p:txBody>
          <a:bodyPr/>
          <a:lstStyle/>
          <a:p>
            <a:r>
              <a:rPr lang="en-US" sz="1800" dirty="0"/>
              <a:t>The FPF will enable a rich program of QCD and hadron structure studies.</a:t>
            </a:r>
          </a:p>
          <a:p>
            <a:endParaRPr lang="en-US" sz="1000" dirty="0"/>
          </a:p>
          <a:p>
            <a:r>
              <a:rPr lang="en-US" sz="1800" dirty="0"/>
              <a:t>Forward neutrino production is a probe of forward hadron production, BFKL dynamics, intrinsic charm, and proton structure at ultra small x ~ 10</a:t>
            </a:r>
            <a:r>
              <a:rPr lang="en-US" sz="1800" baseline="30000" dirty="0"/>
              <a:t>-7 </a:t>
            </a:r>
            <a:r>
              <a:rPr lang="en-US" sz="1800" dirty="0"/>
              <a:t>to 10</a:t>
            </a:r>
            <a:r>
              <a:rPr lang="en-US" sz="1800" baseline="30000" dirty="0"/>
              <a:t>-6</a:t>
            </a:r>
            <a:r>
              <a:rPr lang="en-US" sz="1800" dirty="0"/>
              <a:t>.</a:t>
            </a:r>
          </a:p>
          <a:p>
            <a:endParaRPr lang="en-US" sz="1000" dirty="0"/>
          </a:p>
          <a:p>
            <a:r>
              <a:rPr lang="en-US" sz="1800" dirty="0"/>
              <a:t>Important implications for UHE cosmic ray experiments, ATLAS/CMS at HL-LHC, …</a:t>
            </a:r>
          </a:p>
        </p:txBody>
      </p:sp>
      <p:pic>
        <p:nvPicPr>
          <p:cNvPr id="6" name="Picture 5">
            <a:extLst>
              <a:ext uri="{FF2B5EF4-FFF2-40B4-BE49-F238E27FC236}">
                <a16:creationId xmlns:a16="http://schemas.microsoft.com/office/drawing/2014/main" id="{881F8CEF-B044-E563-D0B4-0A6D45F5292D}"/>
              </a:ext>
            </a:extLst>
          </p:cNvPr>
          <p:cNvPicPr>
            <a:picLocks noChangeAspect="1"/>
          </p:cNvPicPr>
          <p:nvPr/>
        </p:nvPicPr>
        <p:blipFill>
          <a:blip r:embed="rId4"/>
          <a:stretch>
            <a:fillRect/>
          </a:stretch>
        </p:blipFill>
        <p:spPr>
          <a:xfrm>
            <a:off x="539327" y="3643135"/>
            <a:ext cx="4016674" cy="2856486"/>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835B229-63A6-8A67-7CBC-21A00A166E9F}"/>
                  </a:ext>
                </a:extLst>
              </p:cNvPr>
              <p:cNvSpPr txBox="1"/>
              <p:nvPr/>
            </p:nvSpPr>
            <p:spPr>
              <a:xfrm>
                <a:off x="914400" y="3768431"/>
                <a:ext cx="134902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4</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𝑚</m:t>
                          </m:r>
                        </m:e>
                        <m:sub>
                          <m:r>
                            <a:rPr lang="en-US" sz="1600" b="0" i="1" smtClean="0">
                              <a:latin typeface="Cambria Math" panose="02040503050406030204" pitchFamily="18" charset="0"/>
                            </a:rPr>
                            <m:t>𝑐</m:t>
                          </m:r>
                        </m:sub>
                        <m:sup>
                          <m:r>
                            <a:rPr lang="en-US" sz="1600" b="0" i="1" smtClean="0">
                              <a:latin typeface="Cambria Math" panose="02040503050406030204" pitchFamily="18" charset="0"/>
                            </a:rPr>
                            <m:t>2 </m:t>
                          </m:r>
                        </m:sup>
                      </m:sSubSup>
                      <m:r>
                        <a:rPr lang="en-US" sz="1600" b="0" i="1" smtClean="0">
                          <a:latin typeface="Cambria Math" panose="02040503050406030204" pitchFamily="18" charset="0"/>
                          <a:ea typeface="Cambria Math" panose="02040503050406030204" pitchFamily="18" charset="0"/>
                        </a:rPr>
                        <m:t>~ </m:t>
                      </m:r>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1</m:t>
                          </m:r>
                        </m:sub>
                      </m:sSub>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𝑥</m:t>
                          </m:r>
                        </m:e>
                        <m:sub>
                          <m:r>
                            <a:rPr lang="en-US" sz="1600" b="0" i="1" smtClean="0">
                              <a:latin typeface="Cambria Math" panose="02040503050406030204" pitchFamily="18" charset="0"/>
                              <a:ea typeface="Cambria Math" panose="02040503050406030204" pitchFamily="18" charset="0"/>
                            </a:rPr>
                            <m:t>2</m:t>
                          </m:r>
                        </m:sub>
                      </m:sSub>
                      <m:r>
                        <a:rPr lang="en-US" sz="1600" b="0" i="1" smtClean="0">
                          <a:latin typeface="Cambria Math" panose="02040503050406030204" pitchFamily="18" charset="0"/>
                          <a:ea typeface="Cambria Math" panose="02040503050406030204" pitchFamily="18" charset="0"/>
                        </a:rPr>
                        <m:t>𝑠</m:t>
                      </m:r>
                    </m:oMath>
                  </m:oMathPara>
                </a14:m>
                <a:endParaRPr lang="en-US" sz="1600" dirty="0"/>
              </a:p>
            </p:txBody>
          </p:sp>
        </mc:Choice>
        <mc:Fallback xmlns="">
          <p:sp>
            <p:nvSpPr>
              <p:cNvPr id="2" name="TextBox 1">
                <a:extLst>
                  <a:ext uri="{FF2B5EF4-FFF2-40B4-BE49-F238E27FC236}">
                    <a16:creationId xmlns:a16="http://schemas.microsoft.com/office/drawing/2014/main" id="{6835B229-63A6-8A67-7CBC-21A00A166E9F}"/>
                  </a:ext>
                </a:extLst>
              </p:cNvPr>
              <p:cNvSpPr txBox="1">
                <a:spLocks noRot="1" noChangeAspect="1" noMove="1" noResize="1" noEditPoints="1" noAdjustHandles="1" noChangeArrowheads="1" noChangeShapeType="1" noTextEdit="1"/>
              </p:cNvSpPr>
              <p:nvPr/>
            </p:nvSpPr>
            <p:spPr>
              <a:xfrm>
                <a:off x="914400" y="3768431"/>
                <a:ext cx="1349023" cy="338554"/>
              </a:xfrm>
              <a:prstGeom prst="rect">
                <a:avLst/>
              </a:prstGeom>
              <a:blipFill>
                <a:blip r:embed="rId6"/>
                <a:stretch>
                  <a:fillRect b="-17857"/>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B7C3978-6EAD-FF0D-A1B1-04784A999F03}"/>
              </a:ext>
            </a:extLst>
          </p:cNvPr>
          <p:cNvPicPr>
            <a:picLocks noChangeAspect="1"/>
          </p:cNvPicPr>
          <p:nvPr/>
        </p:nvPicPr>
        <p:blipFill>
          <a:blip r:embed="rId7"/>
          <a:stretch>
            <a:fillRect/>
          </a:stretch>
        </p:blipFill>
        <p:spPr>
          <a:xfrm>
            <a:off x="4588001" y="3640317"/>
            <a:ext cx="4403599" cy="2908458"/>
          </a:xfrm>
          <a:prstGeom prst="rect">
            <a:avLst/>
          </a:prstGeom>
        </p:spPr>
      </p:pic>
      <p:sp>
        <p:nvSpPr>
          <p:cNvPr id="5" name="TextBox 4">
            <a:extLst>
              <a:ext uri="{FF2B5EF4-FFF2-40B4-BE49-F238E27FC236}">
                <a16:creationId xmlns:a16="http://schemas.microsoft.com/office/drawing/2014/main" id="{8F5DF30B-D16D-F045-8ABC-E1D363FE7A7B}"/>
              </a:ext>
            </a:extLst>
          </p:cNvPr>
          <p:cNvSpPr txBox="1"/>
          <p:nvPr/>
        </p:nvSpPr>
        <p:spPr>
          <a:xfrm>
            <a:off x="2866891" y="6452315"/>
            <a:ext cx="3847272" cy="307777"/>
          </a:xfrm>
          <a:prstGeom prst="rect">
            <a:avLst/>
          </a:prstGeom>
          <a:noFill/>
        </p:spPr>
        <p:txBody>
          <a:bodyPr wrap="none" rtlCol="0">
            <a:spAutoFit/>
          </a:bodyPr>
          <a:lstStyle/>
          <a:p>
            <a:r>
              <a:rPr lang="en-US" sz="1400" dirty="0"/>
              <a:t>FASER White Paper (2022); Rojo et al. (2024)</a:t>
            </a:r>
          </a:p>
        </p:txBody>
      </p:sp>
    </p:spTree>
    <p:extLst>
      <p:ext uri="{BB962C8B-B14F-4D97-AF65-F5344CB8AC3E}">
        <p14:creationId xmlns:p14="http://schemas.microsoft.com/office/powerpoint/2010/main" val="299837262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52400"/>
            <a:ext cx="9144000" cy="657225"/>
          </a:xfrm>
        </p:spPr>
        <p:txBody>
          <a:bodyPr/>
          <a:lstStyle/>
          <a:p>
            <a:pPr eaLnBrk="1" hangingPunct="1"/>
            <a:r>
              <a:rPr lang="en-US" dirty="0">
                <a:latin typeface="Arial" charset="0"/>
              </a:rPr>
              <a:t>COMPLEMENTARITY WITH HIGH PT PHYSICS</a:t>
            </a:r>
          </a:p>
        </p:txBody>
      </p:sp>
      <p:sp>
        <p:nvSpPr>
          <p:cNvPr id="5123" name="Content Placeholder 2"/>
          <p:cNvSpPr>
            <a:spLocks noGrp="1"/>
          </p:cNvSpPr>
          <p:nvPr>
            <p:ph idx="1"/>
          </p:nvPr>
        </p:nvSpPr>
        <p:spPr>
          <a:xfrm>
            <a:off x="152400" y="990600"/>
            <a:ext cx="2743200" cy="4953000"/>
          </a:xfrm>
        </p:spPr>
        <p:txBody>
          <a:bodyPr/>
          <a:lstStyle/>
          <a:p>
            <a:r>
              <a:rPr lang="en-US" sz="1800" dirty="0"/>
              <a:t>The FPF will provide new constraints on pdfs that will sharpen studies at ATLAS and CMS.</a:t>
            </a:r>
          </a:p>
          <a:p>
            <a:endParaRPr lang="en-US" sz="1800" dirty="0"/>
          </a:p>
          <a:p>
            <a:r>
              <a:rPr lang="en-US" sz="1800" dirty="0"/>
              <a:t>For example, W, Z, and Higgs boson studies.</a:t>
            </a:r>
          </a:p>
          <a:p>
            <a:endParaRPr lang="en-US" sz="1800" dirty="0"/>
          </a:p>
          <a:p>
            <a:r>
              <a:rPr lang="en-US" sz="1800" dirty="0"/>
              <a:t>Will also remove degeneracies between pdfs and new physics (fitting away new physics), enhancing the reach for, e.g., new resonance searches.</a:t>
            </a:r>
          </a:p>
          <a:p>
            <a:pPr marL="0" indent="0" algn="r">
              <a:buNone/>
            </a:pPr>
            <a:r>
              <a:rPr lang="en-US" sz="1800" baseline="-25000" dirty="0" err="1"/>
              <a:t>Ubiali</a:t>
            </a:r>
            <a:r>
              <a:rPr lang="en-US" sz="1800" baseline="-25000" dirty="0"/>
              <a:t> et al., in progress</a:t>
            </a:r>
          </a:p>
          <a:p>
            <a:endParaRPr lang="en-US" sz="1000" dirty="0"/>
          </a:p>
        </p:txBody>
      </p:sp>
      <p:sp>
        <p:nvSpPr>
          <p:cNvPr id="5" name="TextBox 4">
            <a:extLst>
              <a:ext uri="{FF2B5EF4-FFF2-40B4-BE49-F238E27FC236}">
                <a16:creationId xmlns:a16="http://schemas.microsoft.com/office/drawing/2014/main" id="{8F5DF30B-D16D-F045-8ABC-E1D363FE7A7B}"/>
              </a:ext>
            </a:extLst>
          </p:cNvPr>
          <p:cNvSpPr txBox="1"/>
          <p:nvPr/>
        </p:nvSpPr>
        <p:spPr>
          <a:xfrm>
            <a:off x="3097306" y="3273623"/>
            <a:ext cx="5963492" cy="307777"/>
          </a:xfrm>
          <a:prstGeom prst="rect">
            <a:avLst/>
          </a:prstGeom>
          <a:noFill/>
        </p:spPr>
        <p:txBody>
          <a:bodyPr wrap="none" rtlCol="0">
            <a:spAutoFit/>
          </a:bodyPr>
          <a:lstStyle/>
          <a:p>
            <a:r>
              <a:rPr lang="en-US" sz="1400" dirty="0">
                <a:latin typeface="+mj-lt"/>
              </a:rPr>
              <a:t>Cruz-Martinez, </a:t>
            </a:r>
            <a:r>
              <a:rPr lang="en-US" sz="1400" dirty="0" err="1">
                <a:latin typeface="+mj-lt"/>
              </a:rPr>
              <a:t>Fieg</a:t>
            </a:r>
            <a:r>
              <a:rPr lang="en-US" sz="1400" dirty="0">
                <a:latin typeface="+mj-lt"/>
              </a:rPr>
              <a:t>, </a:t>
            </a:r>
            <a:r>
              <a:rPr lang="en-US" sz="1400" dirty="0" err="1">
                <a:latin typeface="+mj-lt"/>
              </a:rPr>
              <a:t>Giani</a:t>
            </a:r>
            <a:r>
              <a:rPr lang="en-US" sz="1400" dirty="0">
                <a:latin typeface="+mj-lt"/>
              </a:rPr>
              <a:t>, </a:t>
            </a:r>
            <a:r>
              <a:rPr lang="en-US" sz="1400" dirty="0" err="1">
                <a:latin typeface="+mj-lt"/>
              </a:rPr>
              <a:t>Krack</a:t>
            </a:r>
            <a:r>
              <a:rPr lang="en-US" sz="1400" dirty="0">
                <a:latin typeface="+mj-lt"/>
              </a:rPr>
              <a:t>, </a:t>
            </a:r>
            <a:r>
              <a:rPr lang="en-US" sz="1400" dirty="0" err="1">
                <a:latin typeface="+mj-lt"/>
              </a:rPr>
              <a:t>Makela</a:t>
            </a:r>
            <a:r>
              <a:rPr lang="en-US" sz="1400" dirty="0">
                <a:latin typeface="+mj-lt"/>
              </a:rPr>
              <a:t>, </a:t>
            </a:r>
            <a:r>
              <a:rPr lang="en-US" sz="1400" b="0" i="0" u="none" strike="noStrike" dirty="0" err="1">
                <a:effectLst/>
                <a:latin typeface="+mj-lt"/>
              </a:rPr>
              <a:t>Rabemananjara</a:t>
            </a:r>
            <a:r>
              <a:rPr lang="en-US" sz="1400" b="0" i="0" u="none" strike="noStrike" dirty="0">
                <a:effectLst/>
                <a:latin typeface="+mj-lt"/>
              </a:rPr>
              <a:t>, </a:t>
            </a:r>
            <a:r>
              <a:rPr lang="en-US" sz="1400" dirty="0">
                <a:latin typeface="+mj-lt"/>
              </a:rPr>
              <a:t>Rojo (2023) </a:t>
            </a:r>
          </a:p>
        </p:txBody>
      </p:sp>
      <p:pic>
        <p:nvPicPr>
          <p:cNvPr id="8" name="Picture 7" descr="A graph of a graph of a wave&#10;&#10;Description automatically generated with medium confidence">
            <a:extLst>
              <a:ext uri="{FF2B5EF4-FFF2-40B4-BE49-F238E27FC236}">
                <a16:creationId xmlns:a16="http://schemas.microsoft.com/office/drawing/2014/main" id="{2ADEF7F6-A8D3-B0F4-E050-28EF69AF743C}"/>
              </a:ext>
            </a:extLst>
          </p:cNvPr>
          <p:cNvPicPr>
            <a:picLocks noChangeAspect="1"/>
          </p:cNvPicPr>
          <p:nvPr/>
        </p:nvPicPr>
        <p:blipFill>
          <a:blip r:embed="rId3"/>
          <a:stretch>
            <a:fillRect/>
          </a:stretch>
        </p:blipFill>
        <p:spPr>
          <a:xfrm>
            <a:off x="3097306" y="1298389"/>
            <a:ext cx="5715000" cy="1843335"/>
          </a:xfrm>
          <a:prstGeom prst="rect">
            <a:avLst/>
          </a:prstGeom>
        </p:spPr>
      </p:pic>
      <p:pic>
        <p:nvPicPr>
          <p:cNvPr id="10" name="Picture 9">
            <a:extLst>
              <a:ext uri="{FF2B5EF4-FFF2-40B4-BE49-F238E27FC236}">
                <a16:creationId xmlns:a16="http://schemas.microsoft.com/office/drawing/2014/main" id="{854B3C3C-657A-8FBC-8C22-E8B49AFDA52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92506" y="4102882"/>
            <a:ext cx="6019800" cy="2145518"/>
          </a:xfrm>
          <a:prstGeom prst="rect">
            <a:avLst/>
          </a:prstGeom>
        </p:spPr>
      </p:pic>
    </p:spTree>
    <p:extLst>
      <p:ext uri="{BB962C8B-B14F-4D97-AF65-F5344CB8AC3E}">
        <p14:creationId xmlns:p14="http://schemas.microsoft.com/office/powerpoint/2010/main" val="302059463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0FDA47-6AAE-9E63-D5EB-362498735BA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228398" y="2819400"/>
            <a:ext cx="4365582" cy="3728080"/>
          </a:xfrm>
          <a:prstGeom prst="rect">
            <a:avLst/>
          </a:prstGeom>
        </p:spPr>
      </p:pic>
      <p:sp>
        <p:nvSpPr>
          <p:cNvPr id="3074" name="Title 1"/>
          <p:cNvSpPr>
            <a:spLocks noGrp="1"/>
          </p:cNvSpPr>
          <p:nvPr>
            <p:ph type="title"/>
          </p:nvPr>
        </p:nvSpPr>
        <p:spPr>
          <a:xfrm>
            <a:off x="0" y="228985"/>
            <a:ext cx="9144000" cy="441325"/>
          </a:xfrm>
        </p:spPr>
        <p:txBody>
          <a:bodyPr/>
          <a:lstStyle/>
          <a:p>
            <a:r>
              <a:rPr lang="en-US" sz="2400" dirty="0">
                <a:latin typeface="Arial" charset="0"/>
              </a:rPr>
              <a:t>QUIRKS: STRONGLY-INTERACTING DARK SECTORS</a:t>
            </a:r>
          </a:p>
        </p:txBody>
      </p:sp>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52400" y="3276600"/>
            <a:ext cx="4125963" cy="2971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By looking for 2 coincident slow or delayed tracks (out of time with the bunch crossing), FASER and FASER2 can discover quirks with masses up to ~ hundreds of GeV to </a:t>
            </a:r>
            <a:r>
              <a:rPr lang="en-US" sz="1800" dirty="0" err="1"/>
              <a:t>TeV</a:t>
            </a:r>
            <a:r>
              <a:rPr lang="en-US" sz="1800" dirty="0"/>
              <a:t>, as motivated by neutral naturalness solutions to the gauge hierarchy problem.</a:t>
            </a:r>
          </a:p>
          <a:p>
            <a:endParaRPr lang="en-US" sz="1800" dirty="0"/>
          </a:p>
          <a:p>
            <a:r>
              <a:rPr lang="en-US" sz="1800" dirty="0"/>
              <a:t>Only possible at the EF, not at fixed target experiments.</a:t>
            </a:r>
          </a:p>
        </p:txBody>
      </p:sp>
      <p:sp>
        <p:nvSpPr>
          <p:cNvPr id="8" name="TextBox 7">
            <a:extLst>
              <a:ext uri="{FF2B5EF4-FFF2-40B4-BE49-F238E27FC236}">
                <a16:creationId xmlns:a16="http://schemas.microsoft.com/office/drawing/2014/main" id="{16A9FD55-5991-B743-447F-3DC33E0D441F}"/>
              </a:ext>
            </a:extLst>
          </p:cNvPr>
          <p:cNvSpPr txBox="1"/>
          <p:nvPr/>
        </p:nvSpPr>
        <p:spPr>
          <a:xfrm rot="5400000">
            <a:off x="7505696" y="4533905"/>
            <a:ext cx="2182008" cy="276999"/>
          </a:xfrm>
          <a:prstGeom prst="rect">
            <a:avLst/>
          </a:prstGeom>
          <a:noFill/>
        </p:spPr>
        <p:txBody>
          <a:bodyPr wrap="none" rtlCol="0">
            <a:spAutoFit/>
          </a:bodyPr>
          <a:lstStyle/>
          <a:p>
            <a:r>
              <a:rPr lang="en-US" sz="1200" dirty="0"/>
              <a:t>Feng, Li, Liao, Ni, Pei (2024) </a:t>
            </a:r>
          </a:p>
        </p:txBody>
      </p:sp>
      <p:grpSp>
        <p:nvGrpSpPr>
          <p:cNvPr id="28" name="Group 27">
            <a:extLst>
              <a:ext uri="{FF2B5EF4-FFF2-40B4-BE49-F238E27FC236}">
                <a16:creationId xmlns:a16="http://schemas.microsoft.com/office/drawing/2014/main" id="{51807D59-13CD-5AB7-7EA5-FBD71FD51400}"/>
              </a:ext>
            </a:extLst>
          </p:cNvPr>
          <p:cNvGrpSpPr/>
          <p:nvPr/>
        </p:nvGrpSpPr>
        <p:grpSpPr>
          <a:xfrm>
            <a:off x="4781586" y="929831"/>
            <a:ext cx="3746061" cy="1043623"/>
            <a:chOff x="5106198" y="2020882"/>
            <a:chExt cx="3746061" cy="1043623"/>
          </a:xfrm>
        </p:grpSpPr>
        <p:pic>
          <p:nvPicPr>
            <p:cNvPr id="7" name="Picture 6" descr="0803012_02-A4-at-144-dpi.jpg">
              <a:extLst>
                <a:ext uri="{FF2B5EF4-FFF2-40B4-BE49-F238E27FC236}">
                  <a16:creationId xmlns:a16="http://schemas.microsoft.com/office/drawing/2014/main" id="{D06F9497-60E7-B274-B07A-10C2920E7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5801" y="2020882"/>
              <a:ext cx="2116458" cy="1043623"/>
            </a:xfrm>
            <a:prstGeom prst="rect">
              <a:avLst/>
            </a:prstGeom>
          </p:spPr>
        </p:pic>
        <p:pic>
          <p:nvPicPr>
            <p:cNvPr id="3" name="Picture 2">
              <a:extLst>
                <a:ext uri="{FF2B5EF4-FFF2-40B4-BE49-F238E27FC236}">
                  <a16:creationId xmlns:a16="http://schemas.microsoft.com/office/drawing/2014/main" id="{3C2591E3-699B-54B6-7B07-DFDC158B8581}"/>
                </a:ext>
              </a:extLst>
            </p:cNvPr>
            <p:cNvPicPr>
              <a:picLocks noChangeAspect="1"/>
            </p:cNvPicPr>
            <p:nvPr/>
          </p:nvPicPr>
          <p:blipFill rotWithShape="1">
            <a:blip r:embed="rId4"/>
            <a:srcRect l="33496" t="25441" r="25412" b="26602"/>
            <a:stretch/>
          </p:blipFill>
          <p:spPr>
            <a:xfrm rot="21276302">
              <a:off x="5106198" y="2660135"/>
              <a:ext cx="1832123" cy="103289"/>
            </a:xfrm>
            <a:prstGeom prst="rect">
              <a:avLst/>
            </a:prstGeom>
          </p:spPr>
        </p:pic>
      </p:grpSp>
      <mc:AlternateContent xmlns:mc="http://schemas.openxmlformats.org/markup-compatibility/2006" xmlns:a14="http://schemas.microsoft.com/office/drawing/2010/main">
        <mc:Choice Requires="a14">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914400"/>
                <a:ext cx="6553200" cy="198120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Quirks are particles charged under both the SM and a strong-interacting dark force, with </a:t>
                </a:r>
                <a14:m>
                  <m:oMath xmlns:m="http://schemas.openxmlformats.org/officeDocument/2006/math">
                    <m:r>
                      <a:rPr lang="en-US" sz="2000" b="0" i="1" smtClean="0">
                        <a:latin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r>
                      <m:rPr>
                        <m:sty m:val="p"/>
                      </m:rPr>
                      <a:rPr lang="el-GR" sz="2000" b="0" i="1" smtClean="0">
                        <a:latin typeface="Cambria Math" panose="02040503050406030204" pitchFamily="18" charset="0"/>
                        <a:ea typeface="Cambria Math" panose="02040503050406030204" pitchFamily="18" charset="0"/>
                      </a:rPr>
                      <m:t>Λ</m:t>
                    </m:r>
                  </m:oMath>
                </a14:m>
                <a:r>
                  <a:rPr lang="en-US" sz="1800" dirty="0">
                    <a:sym typeface="Wingdings" pitchFamily="2" charset="2"/>
                  </a:rPr>
                  <a:t>. </a:t>
                </a:r>
              </a:p>
              <a:p>
                <a:endParaRPr lang="en-US" sz="1800" dirty="0">
                  <a:sym typeface="Wingdings" pitchFamily="2" charset="2"/>
                </a:endParaRPr>
              </a:p>
              <a:p>
                <a:r>
                  <a:rPr lang="en-US" sz="1800" dirty="0">
                    <a:sym typeface="Wingdings" pitchFamily="2" charset="2"/>
                  </a:rPr>
                  <a:t>Quirks </a:t>
                </a:r>
                <a:r>
                  <a:rPr lang="en-US" sz="1800" dirty="0"/>
                  <a:t>can be pair-produced at the LHC, but the quirk-anti-quirk pair is bound together and has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𝑝</m:t>
                        </m:r>
                      </m:e>
                      <m:sub>
                        <m:r>
                          <a:rPr lang="en-US" sz="1800" b="0" i="1" smtClean="0">
                            <a:latin typeface="Cambria Math" panose="02040503050406030204" pitchFamily="18" charset="0"/>
                          </a:rPr>
                          <m:t>𝑇</m:t>
                        </m:r>
                      </m:sub>
                    </m:sSub>
                    <m:r>
                      <a:rPr lang="en-US" sz="1800" b="0" i="1" smtClean="0">
                        <a:latin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≈0.  </m:t>
                    </m:r>
                  </m:oMath>
                </a14:m>
                <a:r>
                  <a:rPr lang="en-US" sz="1800" dirty="0"/>
                  <a:t> They therefore preferentially travel down the beampipe, and may pass through FPF detectors.</a:t>
                </a:r>
              </a:p>
            </p:txBody>
          </p:sp>
        </mc:Choice>
        <mc:Fallback xmlns="">
          <p:sp>
            <p:nvSpPr>
              <p:cNvPr id="16" name="Rectangle 3">
                <a:extLst>
                  <a:ext uri="{FF2B5EF4-FFF2-40B4-BE49-F238E27FC236}">
                    <a16:creationId xmlns:a16="http://schemas.microsoft.com/office/drawing/2014/main" id="{4ADFC492-F81A-9449-AADF-15E8874A726A}"/>
                  </a:ext>
                </a:extLst>
              </p:cNvPr>
              <p:cNvSpPr txBox="1">
                <a:spLocks noRot="1" noChangeAspect="1" noMove="1" noResize="1" noEditPoints="1" noAdjustHandles="1" noChangeArrowheads="1" noChangeShapeType="1" noTextEdit="1"/>
              </p:cNvSpPr>
              <p:nvPr/>
            </p:nvSpPr>
            <p:spPr bwMode="auto">
              <a:xfrm>
                <a:off x="152400" y="914400"/>
                <a:ext cx="6553200" cy="1981200"/>
              </a:xfrm>
              <a:prstGeom prst="rect">
                <a:avLst/>
              </a:prstGeom>
              <a:blipFill>
                <a:blip r:embed="rId5"/>
                <a:stretch>
                  <a:fillRect l="-581" t="-1274" r="-969" b="-12739"/>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Tree>
    <p:extLst>
      <p:ext uri="{BB962C8B-B14F-4D97-AF65-F5344CB8AC3E}">
        <p14:creationId xmlns:p14="http://schemas.microsoft.com/office/powerpoint/2010/main" val="3789563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solidFill>
                  <a:schemeClr val="tx1"/>
                </a:solidFill>
                <a:latin typeface="Arial" charset="0"/>
              </a:rPr>
              <a:t>MILLI-CHARGED PARTICLES AT THE FPF</a:t>
            </a:r>
          </a:p>
        </p:txBody>
      </p:sp>
      <p:sp>
        <p:nvSpPr>
          <p:cNvPr id="5123" name="Content Placeholder 2"/>
          <p:cNvSpPr>
            <a:spLocks noGrp="1"/>
          </p:cNvSpPr>
          <p:nvPr>
            <p:ph idx="1"/>
          </p:nvPr>
        </p:nvSpPr>
        <p:spPr>
          <a:xfrm>
            <a:off x="228600" y="914400"/>
            <a:ext cx="8763000" cy="5638491"/>
          </a:xfrm>
        </p:spPr>
        <p:txBody>
          <a:bodyPr/>
          <a:lstStyle/>
          <a:p>
            <a:pPr eaLnBrk="1" hangingPunct="1"/>
            <a:r>
              <a:rPr lang="en-US" sz="1800" dirty="0">
                <a:latin typeface="Arial" charset="0"/>
              </a:rPr>
              <a:t>A completely generic possibility motivated by dark matter, dark sectors. Currently the target of the </a:t>
            </a:r>
            <a:r>
              <a:rPr lang="en-US" sz="1800" dirty="0" err="1">
                <a:latin typeface="Arial" charset="0"/>
              </a:rPr>
              <a:t>MilliQan</a:t>
            </a:r>
            <a:r>
              <a:rPr lang="en-US" sz="1800" dirty="0">
                <a:latin typeface="Arial" charset="0"/>
              </a:rPr>
              <a:t> experiment, located at the LHC near the CMS experiment in a “non-forward” tunnel.</a:t>
            </a:r>
          </a:p>
          <a:p>
            <a:pPr eaLnBrk="1" hangingPunct="1"/>
            <a:endParaRPr lang="en-US" sz="1200" dirty="0">
              <a:latin typeface="Arial" charset="0"/>
            </a:endParaRPr>
          </a:p>
          <a:p>
            <a:pPr eaLnBrk="1" hangingPunct="1"/>
            <a:r>
              <a:rPr lang="en-US" sz="1800" dirty="0">
                <a:latin typeface="Arial" charset="0"/>
              </a:rPr>
              <a:t>The </a:t>
            </a:r>
            <a:r>
              <a:rPr lang="en-US" sz="1800" dirty="0" err="1">
                <a:latin typeface="Arial" charset="0"/>
              </a:rPr>
              <a:t>MilliQan</a:t>
            </a:r>
            <a:r>
              <a:rPr lang="en-US" sz="1800" dirty="0">
                <a:latin typeface="Arial" charset="0"/>
              </a:rPr>
              <a:t> Demonstrator (Proto-</a:t>
            </a:r>
            <a:r>
              <a:rPr lang="en-US" sz="1800" dirty="0" err="1">
                <a:latin typeface="Arial" charset="0"/>
              </a:rPr>
              <a:t>MilliQan</a:t>
            </a:r>
            <a:r>
              <a:rPr lang="en-US" sz="1800" dirty="0">
                <a:latin typeface="Arial" charset="0"/>
              </a:rPr>
              <a:t>) already probes new region.  Full </a:t>
            </a:r>
            <a:r>
              <a:rPr lang="en-US" sz="1800" dirty="0" err="1">
                <a:latin typeface="Arial" charset="0"/>
              </a:rPr>
              <a:t>MilliQan</a:t>
            </a:r>
            <a:r>
              <a:rPr lang="en-US" sz="1800" dirty="0">
                <a:latin typeface="Arial" charset="0"/>
              </a:rPr>
              <a:t> can also run in this location in the HL-LHC era, but the sensitivity may be improved significantly by moving it to the FPF (FORMOSA).</a:t>
            </a: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eaLnBrk="1" hangingPunct="1"/>
            <a:endParaRPr lang="en-US" sz="2000" dirty="0">
              <a:latin typeface="Arial" charset="0"/>
            </a:endParaRPr>
          </a:p>
          <a:p>
            <a:pPr marL="0" indent="0" eaLnBrk="1" hangingPunct="1">
              <a:buNone/>
            </a:pPr>
            <a:endParaRPr lang="en-US" sz="2000" dirty="0">
              <a:latin typeface="Arial" charset="0"/>
            </a:endParaRPr>
          </a:p>
        </p:txBody>
      </p:sp>
      <p:pic>
        <p:nvPicPr>
          <p:cNvPr id="9" name="Picture 8">
            <a:extLst>
              <a:ext uri="{FF2B5EF4-FFF2-40B4-BE49-F238E27FC236}">
                <a16:creationId xmlns:a16="http://schemas.microsoft.com/office/drawing/2014/main" id="{2802895D-6F06-5640-8A02-313DF8FD65CA}"/>
              </a:ext>
            </a:extLst>
          </p:cNvPr>
          <p:cNvPicPr>
            <a:picLocks noChangeAspect="1"/>
          </p:cNvPicPr>
          <p:nvPr/>
        </p:nvPicPr>
        <p:blipFill>
          <a:blip r:embed="rId2"/>
          <a:stretch>
            <a:fillRect/>
          </a:stretch>
        </p:blipFill>
        <p:spPr>
          <a:xfrm>
            <a:off x="641574" y="3068026"/>
            <a:ext cx="3615169" cy="3480465"/>
          </a:xfrm>
          <a:prstGeom prst="rect">
            <a:avLst/>
          </a:prstGeom>
        </p:spPr>
      </p:pic>
      <p:pic>
        <p:nvPicPr>
          <p:cNvPr id="3" name="Picture 2">
            <a:extLst>
              <a:ext uri="{FF2B5EF4-FFF2-40B4-BE49-F238E27FC236}">
                <a16:creationId xmlns:a16="http://schemas.microsoft.com/office/drawing/2014/main" id="{50F0149B-1DA3-324A-8C93-3D886A6934C8}"/>
              </a:ext>
            </a:extLst>
          </p:cNvPr>
          <p:cNvPicPr>
            <a:picLocks noChangeAspect="1"/>
          </p:cNvPicPr>
          <p:nvPr/>
        </p:nvPicPr>
        <p:blipFill>
          <a:blip r:embed="rId3"/>
          <a:stretch>
            <a:fillRect/>
          </a:stretch>
        </p:blipFill>
        <p:spPr>
          <a:xfrm>
            <a:off x="4518848" y="2971800"/>
            <a:ext cx="4091751" cy="3581400"/>
          </a:xfrm>
          <a:prstGeom prst="rect">
            <a:avLst/>
          </a:prstGeom>
        </p:spPr>
      </p:pic>
      <p:sp>
        <p:nvSpPr>
          <p:cNvPr id="4" name="TextBox 3">
            <a:extLst>
              <a:ext uri="{FF2B5EF4-FFF2-40B4-BE49-F238E27FC236}">
                <a16:creationId xmlns:a16="http://schemas.microsoft.com/office/drawing/2014/main" id="{CF2E3E8F-6B70-BE4C-9BC0-EF8A5379A9DD}"/>
              </a:ext>
            </a:extLst>
          </p:cNvPr>
          <p:cNvSpPr txBox="1"/>
          <p:nvPr/>
        </p:nvSpPr>
        <p:spPr>
          <a:xfrm>
            <a:off x="5000834" y="3068027"/>
            <a:ext cx="2466766" cy="276999"/>
          </a:xfrm>
          <a:prstGeom prst="rect">
            <a:avLst/>
          </a:prstGeom>
          <a:noFill/>
        </p:spPr>
        <p:txBody>
          <a:bodyPr wrap="none" rtlCol="0">
            <a:spAutoFit/>
          </a:bodyPr>
          <a:lstStyle/>
          <a:p>
            <a:r>
              <a:rPr lang="en-US" sz="1200" dirty="0"/>
              <a:t>Foroughi-</a:t>
            </a:r>
            <a:r>
              <a:rPr lang="en-US" sz="1200" dirty="0" err="1"/>
              <a:t>Abari</a:t>
            </a:r>
            <a:r>
              <a:rPr lang="en-US" sz="1200" dirty="0"/>
              <a:t>, Kling, Tsai (2020)</a:t>
            </a:r>
          </a:p>
        </p:txBody>
      </p:sp>
    </p:spTree>
    <p:extLst>
      <p:ext uri="{BB962C8B-B14F-4D97-AF65-F5344CB8AC3E}">
        <p14:creationId xmlns:p14="http://schemas.microsoft.com/office/powerpoint/2010/main" val="129057208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COSMOLOGICAL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3"/>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406843" y="2965697"/>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62543" y="5490844"/>
            <a:ext cx="2195896" cy="669827"/>
          </a:xfrm>
          <a:prstGeom prst="rect">
            <a:avLst/>
          </a:prstGeom>
          <a:noFill/>
        </p:spPr>
        <p:txBody>
          <a:bodyPr wrap="square" rtlCol="0">
            <a:spAutoFit/>
          </a:bodyPr>
          <a:lstStyle/>
          <a:p>
            <a:pPr algn="ctr"/>
            <a:r>
              <a:rPr lang="en-US" dirty="0">
                <a:solidFill>
                  <a:srgbClr val="FF0000"/>
                </a:solidFill>
              </a:rPr>
              <a:t>Too Much to be</a:t>
            </a:r>
          </a:p>
          <a:p>
            <a:pPr algn="ctr"/>
            <a:r>
              <a:rPr lang="en-US" dirty="0">
                <a:solidFill>
                  <a:srgbClr val="FF0000"/>
                </a:solidFill>
              </a:rPr>
              <a:t>Dark Matter</a:t>
            </a:r>
          </a:p>
        </p:txBody>
      </p:sp>
      <p:grpSp>
        <p:nvGrpSpPr>
          <p:cNvPr id="37" name="Group 36">
            <a:extLst>
              <a:ext uri="{FF2B5EF4-FFF2-40B4-BE49-F238E27FC236}">
                <a16:creationId xmlns:a16="http://schemas.microsoft.com/office/drawing/2014/main" id="{7BA2D2B3-89CE-0548-902C-8407E5351171}"/>
              </a:ext>
            </a:extLst>
          </p:cNvPr>
          <p:cNvGrpSpPr/>
          <p:nvPr/>
        </p:nvGrpSpPr>
        <p:grpSpPr>
          <a:xfrm>
            <a:off x="2204583" y="1841087"/>
            <a:ext cx="4352402" cy="4315140"/>
            <a:chOff x="2204583" y="1841087"/>
            <a:chExt cx="4352402" cy="4315140"/>
          </a:xfrm>
        </p:grpSpPr>
        <p:sp>
          <p:nvSpPr>
            <p:cNvPr id="4" name="TextBox 3">
              <a:extLst>
                <a:ext uri="{FF2B5EF4-FFF2-40B4-BE49-F238E27FC236}">
                  <a16:creationId xmlns:a16="http://schemas.microsoft.com/office/drawing/2014/main" id="{6F85183C-88D4-4146-BE57-52E2815E79DB}"/>
                </a:ext>
              </a:extLst>
            </p:cNvPr>
            <p:cNvSpPr txBox="1"/>
            <p:nvPr/>
          </p:nvSpPr>
          <p:spPr>
            <a:xfrm rot="18841872">
              <a:off x="3691586" y="3520560"/>
              <a:ext cx="1800678" cy="646331"/>
            </a:xfrm>
            <a:prstGeom prst="rect">
              <a:avLst/>
            </a:prstGeom>
            <a:noFill/>
            <a:ln>
              <a:noFill/>
            </a:ln>
          </p:spPr>
          <p:txBody>
            <a:bodyPr wrap="square" rtlCol="0">
              <a:spAutoFit/>
            </a:bodyPr>
            <a:lstStyle/>
            <a:p>
              <a:pPr algn="ctr"/>
              <a:r>
                <a:rPr lang="en-US" dirty="0">
                  <a:solidFill>
                    <a:srgbClr val="00B050"/>
                  </a:solidFill>
                </a:rPr>
                <a:t>Just Right to </a:t>
              </a:r>
            </a:p>
            <a:p>
              <a:pPr algn="ctr"/>
              <a:r>
                <a:rPr lang="en-US" dirty="0">
                  <a:solidFill>
                    <a:srgbClr val="00B050"/>
                  </a:solidFill>
                </a:rPr>
                <a:t>be Dark Matter</a:t>
              </a:r>
            </a:p>
          </p:txBody>
        </p:sp>
        <p:cxnSp>
          <p:nvCxnSpPr>
            <p:cNvPr id="5" name="Straight Arrow Connector 4">
              <a:extLst>
                <a:ext uri="{FF2B5EF4-FFF2-40B4-BE49-F238E27FC236}">
                  <a16:creationId xmlns:a16="http://schemas.microsoft.com/office/drawing/2014/main" id="{1BCB9AF3-D2F7-3941-8E51-E3BBC6BF9FC9}"/>
                </a:ext>
              </a:extLst>
            </p:cNvPr>
            <p:cNvCxnSpPr>
              <a:cxnSpLocks/>
              <a:stCxn id="4" idx="1"/>
            </p:cNvCxnSpPr>
            <p:nvPr/>
          </p:nvCxnSpPr>
          <p:spPr>
            <a:xfrm flipH="1">
              <a:off x="2204583" y="4491035"/>
              <a:ext cx="1761562" cy="1665192"/>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C267067-7A89-4049-A264-52F8ADB0DE4C}"/>
                </a:ext>
              </a:extLst>
            </p:cNvPr>
            <p:cNvCxnSpPr>
              <a:cxnSpLocks/>
              <a:stCxn id="4" idx="3"/>
            </p:cNvCxnSpPr>
            <p:nvPr/>
          </p:nvCxnSpPr>
          <p:spPr>
            <a:xfrm flipV="1">
              <a:off x="5217706" y="1841087"/>
              <a:ext cx="1339279" cy="1355330"/>
            </a:xfrm>
            <a:prstGeom prst="straightConnector1">
              <a:avLst/>
            </a:prstGeom>
            <a:ln w="1270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 name="TextBox 1">
            <a:extLst>
              <a:ext uri="{FF2B5EF4-FFF2-40B4-BE49-F238E27FC236}">
                <a16:creationId xmlns:a16="http://schemas.microsoft.com/office/drawing/2014/main" id="{E40FBABD-E46A-6044-AF30-3D387C43BF03}"/>
              </a:ext>
            </a:extLst>
          </p:cNvPr>
          <p:cNvSpPr txBox="1"/>
          <p:nvPr/>
        </p:nvSpPr>
        <p:spPr>
          <a:xfrm>
            <a:off x="6758275" y="5390647"/>
            <a:ext cx="2304797" cy="646331"/>
          </a:xfrm>
          <a:prstGeom prst="rect">
            <a:avLst/>
          </a:prstGeom>
          <a:noFill/>
        </p:spPr>
        <p:txBody>
          <a:bodyPr wrap="none" rtlCol="0">
            <a:spAutoFit/>
          </a:bodyPr>
          <a:lstStyle/>
          <a:p>
            <a:pPr algn="r"/>
            <a:r>
              <a:rPr lang="en-US" sz="1200" dirty="0">
                <a:solidFill>
                  <a:schemeClr val="bg1">
                    <a:lumMod val="65000"/>
                  </a:schemeClr>
                </a:solidFill>
              </a:rPr>
              <a:t>Boehm, </a:t>
            </a:r>
            <a:r>
              <a:rPr lang="en-US" sz="1200" dirty="0" err="1">
                <a:solidFill>
                  <a:schemeClr val="bg1">
                    <a:lumMod val="65000"/>
                  </a:schemeClr>
                </a:solidFill>
              </a:rPr>
              <a:t>Fayet</a:t>
            </a:r>
            <a:r>
              <a:rPr lang="en-US" sz="1200" dirty="0">
                <a:solidFill>
                  <a:schemeClr val="bg1">
                    <a:lumMod val="65000"/>
                  </a:schemeClr>
                </a:solidFill>
              </a:rPr>
              <a:t> (2003)</a:t>
            </a:r>
          </a:p>
          <a:p>
            <a:pPr algn="r"/>
            <a:r>
              <a:rPr lang="en-US" sz="1200" dirty="0" err="1">
                <a:solidFill>
                  <a:schemeClr val="bg1">
                    <a:lumMod val="65000"/>
                  </a:schemeClr>
                </a:solidFill>
              </a:rPr>
              <a:t>Pospelov</a:t>
            </a:r>
            <a:r>
              <a:rPr lang="en-US" sz="1200" dirty="0">
                <a:solidFill>
                  <a:schemeClr val="bg1">
                    <a:lumMod val="65000"/>
                  </a:schemeClr>
                </a:solidFill>
              </a:rPr>
              <a:t>, Ritz, Voloshin (2007)</a:t>
            </a:r>
          </a:p>
          <a:p>
            <a:pPr algn="r"/>
            <a:r>
              <a:rPr lang="en-US" sz="1200" dirty="0">
                <a:solidFill>
                  <a:schemeClr val="bg1">
                    <a:lumMod val="65000"/>
                  </a:schemeClr>
                </a:solidFill>
              </a:rPr>
              <a:t>Feng, Kumar (2008)</a:t>
            </a:r>
          </a:p>
        </p:txBody>
      </p:sp>
      <p:grpSp>
        <p:nvGrpSpPr>
          <p:cNvPr id="6" name="Group 5">
            <a:extLst>
              <a:ext uri="{FF2B5EF4-FFF2-40B4-BE49-F238E27FC236}">
                <a16:creationId xmlns:a16="http://schemas.microsoft.com/office/drawing/2014/main" id="{7E197838-20A5-774D-84CD-F0C4E3CAE4CB}"/>
              </a:ext>
            </a:extLst>
          </p:cNvPr>
          <p:cNvGrpSpPr/>
          <p:nvPr/>
        </p:nvGrpSpPr>
        <p:grpSpPr>
          <a:xfrm>
            <a:off x="6934199" y="3048000"/>
            <a:ext cx="2056368" cy="2261476"/>
            <a:chOff x="6934199" y="3048000"/>
            <a:chExt cx="2056368" cy="2261476"/>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B275D31-3801-DB43-BCE6-19A0CF54C810}"/>
                    </a:ext>
                  </a:extLst>
                </p:cNvPr>
                <p:cNvSpPr txBox="1"/>
                <p:nvPr/>
              </p:nvSpPr>
              <p:spPr>
                <a:xfrm>
                  <a:off x="8115567" y="3250586"/>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14" name="TextBox 13">
                  <a:extLst>
                    <a:ext uri="{FF2B5EF4-FFF2-40B4-BE49-F238E27FC236}">
                      <a16:creationId xmlns:a16="http://schemas.microsoft.com/office/drawing/2014/main" id="{CB275D31-3801-DB43-BCE6-19A0CF54C810}"/>
                    </a:ext>
                  </a:extLst>
                </p:cNvPr>
                <p:cNvSpPr txBox="1">
                  <a:spLocks noRot="1" noChangeAspect="1" noMove="1" noResize="1" noEditPoints="1" noAdjustHandles="1" noChangeArrowheads="1" noChangeShapeType="1" noTextEdit="1"/>
                </p:cNvSpPr>
                <p:nvPr/>
              </p:nvSpPr>
              <p:spPr>
                <a:xfrm>
                  <a:off x="8115567" y="3250586"/>
                  <a:ext cx="418833" cy="461665"/>
                </a:xfrm>
                <a:prstGeom prst="rect">
                  <a:avLst/>
                </a:prstGeom>
                <a:blipFill>
                  <a:blip r:embed="rId4"/>
                  <a:stretch>
                    <a:fillRect/>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D8C2B5E7-0FA1-3840-B8AF-DA76E1A7B3D5}"/>
                </a:ext>
              </a:extLst>
            </p:cNvPr>
            <p:cNvGrpSpPr/>
            <p:nvPr/>
          </p:nvGrpSpPr>
          <p:grpSpPr>
            <a:xfrm>
              <a:off x="6934199" y="3048000"/>
              <a:ext cx="2056368" cy="2261476"/>
              <a:chOff x="6619869" y="3217861"/>
              <a:chExt cx="2370699" cy="2346708"/>
            </a:xfrm>
          </p:grpSpPr>
          <p:grpSp>
            <p:nvGrpSpPr>
              <p:cNvPr id="34" name="Group 33">
                <a:extLst>
                  <a:ext uri="{FF2B5EF4-FFF2-40B4-BE49-F238E27FC236}">
                    <a16:creationId xmlns:a16="http://schemas.microsoft.com/office/drawing/2014/main" id="{6F79A2F3-A4EC-3B4A-9A80-E48056D80010}"/>
                  </a:ext>
                </a:extLst>
              </p:cNvPr>
              <p:cNvGrpSpPr/>
              <p:nvPr/>
            </p:nvGrpSpPr>
            <p:grpSpPr>
              <a:xfrm>
                <a:off x="6619869" y="3217861"/>
                <a:ext cx="2370699" cy="1497788"/>
                <a:chOff x="2917204" y="7177364"/>
                <a:chExt cx="2353420" cy="1473617"/>
              </a:xfrm>
            </p:grpSpPr>
            <p:sp>
              <p:nvSpPr>
                <p:cNvPr id="36" name="Rectangle 35">
                  <a:extLst>
                    <a:ext uri="{FF2B5EF4-FFF2-40B4-BE49-F238E27FC236}">
                      <a16:creationId xmlns:a16="http://schemas.microsoft.com/office/drawing/2014/main" id="{AAF78752-AB30-F447-8234-B11B7AF5C9EF}"/>
                    </a:ext>
                  </a:extLst>
                </p:cNvPr>
                <p:cNvSpPr/>
                <p:nvPr/>
              </p:nvSpPr>
              <p:spPr>
                <a:xfrm>
                  <a:off x="2917204" y="7177364"/>
                  <a:ext cx="2353420" cy="14736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C6B3C8AA-C3F1-5546-9DD3-F814CE82D9EC}"/>
                    </a:ext>
                  </a:extLst>
                </p:cNvPr>
                <p:cNvGrpSpPr/>
                <p:nvPr/>
              </p:nvGrpSpPr>
              <p:grpSpPr>
                <a:xfrm>
                  <a:off x="3004413" y="7230486"/>
                  <a:ext cx="2245831" cy="1414644"/>
                  <a:chOff x="5711199" y="2304913"/>
                  <a:chExt cx="2793615" cy="1491652"/>
                </a:xfrm>
                <a:solidFill>
                  <a:schemeClr val="bg1"/>
                </a:solidFill>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4A6467-98FC-5342-929C-BC9B45B10FEB}"/>
                          </a:ext>
                        </a:extLst>
                      </p:cNvPr>
                      <p:cNvSpPr txBox="1"/>
                      <p:nvPr/>
                    </p:nvSpPr>
                    <p:spPr>
                      <a:xfrm>
                        <a:off x="7962225" y="3309769"/>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𝑒</m:t>
                              </m:r>
                            </m:oMath>
                          </m:oMathPara>
                        </a14:m>
                        <a:endParaRPr lang="en-US" sz="2400" dirty="0"/>
                      </a:p>
                    </p:txBody>
                  </p:sp>
                </mc:Choice>
                <mc:Fallback xmlns="">
                  <p:sp>
                    <p:nvSpPr>
                      <p:cNvPr id="38" name="TextBox 37">
                        <a:extLst>
                          <a:ext uri="{FF2B5EF4-FFF2-40B4-BE49-F238E27FC236}">
                            <a16:creationId xmlns:a16="http://schemas.microsoft.com/office/drawing/2014/main" id="{C0C57E18-927C-C74A-A8CE-B5DDF0E5B8AB}"/>
                          </a:ext>
                        </a:extLst>
                      </p:cNvPr>
                      <p:cNvSpPr txBox="1">
                        <a:spLocks noRot="1" noChangeAspect="1" noMove="1" noResize="1" noEditPoints="1" noAdjustHandles="1" noChangeArrowheads="1" noChangeShapeType="1" noTextEdit="1"/>
                      </p:cNvSpPr>
                      <p:nvPr/>
                    </p:nvSpPr>
                    <p:spPr>
                      <a:xfrm>
                        <a:off x="7962225" y="3309769"/>
                        <a:ext cx="533194" cy="48679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4C564436-9A1A-2C48-A182-E063F864613F}"/>
                          </a:ext>
                        </a:extLst>
                      </p:cNvPr>
                      <p:cNvSpPr txBox="1"/>
                      <p:nvPr/>
                    </p:nvSpPr>
                    <p:spPr>
                      <a:xfrm>
                        <a:off x="7971620" y="2304913"/>
                        <a:ext cx="533194" cy="486796"/>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rPr>
                                <m:t>𝑒</m:t>
                              </m:r>
                            </m:oMath>
                          </m:oMathPara>
                        </a14:m>
                        <a:endParaRPr lang="en-US" sz="2400" dirty="0"/>
                      </a:p>
                    </p:txBody>
                  </p:sp>
                </mc:Choice>
                <mc:Fallback xmlns="">
                  <p:sp>
                    <p:nvSpPr>
                      <p:cNvPr id="39" name="TextBox 38">
                        <a:extLst>
                          <a:ext uri="{FF2B5EF4-FFF2-40B4-BE49-F238E27FC236}">
                            <a16:creationId xmlns:a16="http://schemas.microsoft.com/office/drawing/2014/main" id="{3B6EBCB0-66CF-E845-B9E7-217FA41857C9}"/>
                          </a:ext>
                        </a:extLst>
                      </p:cNvPr>
                      <p:cNvSpPr txBox="1">
                        <a:spLocks noRot="1" noChangeAspect="1" noMove="1" noResize="1" noEditPoints="1" noAdjustHandles="1" noChangeArrowheads="1" noChangeShapeType="1" noTextEdit="1"/>
                      </p:cNvSpPr>
                      <p:nvPr/>
                    </p:nvSpPr>
                    <p:spPr>
                      <a:xfrm>
                        <a:off x="7971620" y="2304913"/>
                        <a:ext cx="533194" cy="486796"/>
                      </a:xfrm>
                      <a:prstGeom prst="rect">
                        <a:avLst/>
                      </a:prstGeom>
                      <a:blipFill>
                        <a:blip r:embed="rId6"/>
                        <a:stretch>
                          <a:fillRect/>
                        </a:stretch>
                      </a:blipFill>
                    </p:spPr>
                    <p:txBody>
                      <a:bodyPr/>
                      <a:lstStyle/>
                      <a:p>
                        <a:r>
                          <a:rPr lang="en-US">
                            <a:noFill/>
                          </a:rPr>
                          <a:t> </a:t>
                        </a:r>
                      </a:p>
                    </p:txBody>
                  </p:sp>
                </mc:Fallback>
              </mc:AlternateContent>
              <p:grpSp>
                <p:nvGrpSpPr>
                  <p:cNvPr id="41" name="Group 40">
                    <a:extLst>
                      <a:ext uri="{FF2B5EF4-FFF2-40B4-BE49-F238E27FC236}">
                        <a16:creationId xmlns:a16="http://schemas.microsoft.com/office/drawing/2014/main" id="{340489ED-921A-164D-9B47-EEEE35B6B6CB}"/>
                      </a:ext>
                    </a:extLst>
                  </p:cNvPr>
                  <p:cNvGrpSpPr/>
                  <p:nvPr/>
                </p:nvGrpSpPr>
                <p:grpSpPr>
                  <a:xfrm>
                    <a:off x="6400799" y="2537415"/>
                    <a:ext cx="1653437" cy="1038988"/>
                    <a:chOff x="3200400" y="2514600"/>
                    <a:chExt cx="2743200" cy="1981200"/>
                  </a:xfrm>
                  <a:grpFill/>
                </p:grpSpPr>
                <p:pic>
                  <p:nvPicPr>
                    <p:cNvPr id="45" name="Picture 44">
                      <a:extLst>
                        <a:ext uri="{FF2B5EF4-FFF2-40B4-BE49-F238E27FC236}">
                          <a16:creationId xmlns:a16="http://schemas.microsoft.com/office/drawing/2014/main" id="{FC93FE1D-F17E-B34F-B690-0AA2D1DEF1B0}"/>
                        </a:ext>
                      </a:extLst>
                    </p:cNvPr>
                    <p:cNvPicPr>
                      <a:picLocks noChangeAspect="1"/>
                    </p:cNvPicPr>
                    <p:nvPr/>
                  </p:nvPicPr>
                  <p:blipFill rotWithShape="1">
                    <a:blip r:embed="rId7"/>
                    <a:srcRect l="34765" t="23437" r="34766" b="20312"/>
                    <a:stretch/>
                  </p:blipFill>
                  <p:spPr>
                    <a:xfrm rot="16200000">
                      <a:off x="3581400" y="2133600"/>
                      <a:ext cx="1981200" cy="2743200"/>
                    </a:xfrm>
                    <a:prstGeom prst="rect">
                      <a:avLst/>
                    </a:prstGeom>
                    <a:grpFill/>
                  </p:spPr>
                </p:pic>
                <p:sp>
                  <p:nvSpPr>
                    <p:cNvPr id="46" name="Rectangle 45">
                      <a:extLst>
                        <a:ext uri="{FF2B5EF4-FFF2-40B4-BE49-F238E27FC236}">
                          <a16:creationId xmlns:a16="http://schemas.microsoft.com/office/drawing/2014/main" id="{C2D301F5-962A-FC4F-9221-2ED78B8AF48B}"/>
                        </a:ext>
                      </a:extLst>
                    </p:cNvPr>
                    <p:cNvSpPr/>
                    <p:nvPr/>
                  </p:nvSpPr>
                  <p:spPr>
                    <a:xfrm>
                      <a:off x="4267200" y="2590800"/>
                      <a:ext cx="609600" cy="762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1B635146-182F-6D4E-823A-456F50F56BDE}"/>
                      </a:ext>
                    </a:extLst>
                  </p:cNvPr>
                  <p:cNvSpPr txBox="1"/>
                  <p:nvPr/>
                </p:nvSpPr>
                <p:spPr>
                  <a:xfrm>
                    <a:off x="5711199" y="2387711"/>
                    <a:ext cx="543738" cy="369332"/>
                  </a:xfrm>
                  <a:prstGeom prst="rect">
                    <a:avLst/>
                  </a:prstGeom>
                  <a:grpFill/>
                </p:spPr>
                <p:txBody>
                  <a:bodyPr wrap="none" rtlCol="0">
                    <a:spAutoFit/>
                  </a:bodyPr>
                  <a:lstStyle/>
                  <a:p>
                    <a:r>
                      <a:rPr lang="en-US" dirty="0"/>
                      <a:t>DM</a:t>
                    </a:r>
                  </a:p>
                </p:txBody>
              </p:sp>
              <p:sp>
                <p:nvSpPr>
                  <p:cNvPr id="43" name="TextBox 42">
                    <a:extLst>
                      <a:ext uri="{FF2B5EF4-FFF2-40B4-BE49-F238E27FC236}">
                        <a16:creationId xmlns:a16="http://schemas.microsoft.com/office/drawing/2014/main" id="{08717FE1-507F-9C46-BFD6-2AB808A55DBF}"/>
                      </a:ext>
                    </a:extLst>
                  </p:cNvPr>
                  <p:cNvSpPr txBox="1"/>
                  <p:nvPr/>
                </p:nvSpPr>
                <p:spPr>
                  <a:xfrm>
                    <a:off x="5711199" y="3362469"/>
                    <a:ext cx="543738" cy="369332"/>
                  </a:xfrm>
                  <a:prstGeom prst="rect">
                    <a:avLst/>
                  </a:prstGeom>
                  <a:grpFill/>
                </p:spPr>
                <p:txBody>
                  <a:bodyPr wrap="none" rtlCol="0">
                    <a:spAutoFit/>
                  </a:bodyPr>
                  <a:lstStyle/>
                  <a:p>
                    <a:r>
                      <a:rPr lang="en-US" dirty="0"/>
                      <a:t>DM</a:t>
                    </a: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0B7776B-4BD5-5E48-9E38-F0B127625A23}"/>
                          </a:ext>
                        </a:extLst>
                      </p:cNvPr>
                      <p:cNvSpPr txBox="1"/>
                      <p:nvPr/>
                    </p:nvSpPr>
                    <p:spPr>
                      <a:xfrm>
                        <a:off x="6992829" y="2569734"/>
                        <a:ext cx="554729" cy="389437"/>
                      </a:xfrm>
                      <a:prstGeom prst="rect">
                        <a:avLst/>
                      </a:prstGeom>
                      <a:grp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oMath>
                          </m:oMathPara>
                        </a14:m>
                        <a:endParaRPr lang="en-US" dirty="0"/>
                      </a:p>
                    </p:txBody>
                  </p:sp>
                </mc:Choice>
                <mc:Fallback xmlns="">
                  <p:sp>
                    <p:nvSpPr>
                      <p:cNvPr id="44" name="TextBox 43">
                        <a:extLst>
                          <a:ext uri="{FF2B5EF4-FFF2-40B4-BE49-F238E27FC236}">
                            <a16:creationId xmlns:a16="http://schemas.microsoft.com/office/drawing/2014/main" id="{F0B7776B-4BD5-5E48-9E38-F0B127625A23}"/>
                          </a:ext>
                        </a:extLst>
                      </p:cNvPr>
                      <p:cNvSpPr txBox="1">
                        <a:spLocks noRot="1" noChangeAspect="1" noMove="1" noResize="1" noEditPoints="1" noAdjustHandles="1" noChangeArrowheads="1" noChangeShapeType="1" noTextEdit="1"/>
                      </p:cNvSpPr>
                      <p:nvPr/>
                    </p:nvSpPr>
                    <p:spPr>
                      <a:xfrm>
                        <a:off x="6992829" y="2569734"/>
                        <a:ext cx="554729" cy="389437"/>
                      </a:xfrm>
                      <a:prstGeom prst="rect">
                        <a:avLst/>
                      </a:prstGeom>
                      <a:blipFill>
                        <a:blip r:embed="rId8"/>
                        <a:stretch>
                          <a:fillRect/>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284DC2F8-DE94-BE4B-9E94-F7DB5B367C0D}"/>
                      </a:ext>
                    </a:extLst>
                  </p:cNvPr>
                  <p:cNvSpPr txBox="1"/>
                  <p:nvPr/>
                </p:nvSpPr>
                <p:spPr>
                  <a:xfrm>
                    <a:off x="6625885" y="4691341"/>
                    <a:ext cx="2360405" cy="873228"/>
                  </a:xfrm>
                  <a:prstGeom prst="rect">
                    <a:avLst/>
                  </a:prstGeom>
                  <a:solidFill>
                    <a:schemeClr val="bg1"/>
                  </a:solidFill>
                </p:spPr>
                <p:txBody>
                  <a:bodyPr wrap="square" rtlCol="0">
                    <a:spAutoFit/>
                  </a:bodyPr>
                  <a:lstStyle/>
                  <a:p>
                    <a:pPr algn="ctr"/>
                    <a:r>
                      <a:rPr lang="en-US" sz="2800" dirty="0"/>
                      <a:t>&lt;</a:t>
                    </a:r>
                    <a14:m>
                      <m:oMath xmlns:m="http://schemas.openxmlformats.org/officeDocument/2006/math">
                        <m:r>
                          <a:rPr lang="en-US" sz="2800" i="1" dirty="0" smtClean="0">
                            <a:latin typeface="Cambria Math" panose="02040503050406030204" pitchFamily="18" charset="0"/>
                            <a:ea typeface="Cambria Math" panose="02040503050406030204" pitchFamily="18" charset="0"/>
                          </a:rPr>
                          <m:t>𝜎</m:t>
                        </m:r>
                        <m:r>
                          <a:rPr lang="en-US" sz="2800" i="1" dirty="0" smtClean="0">
                            <a:latin typeface="Cambria Math" panose="02040503050406030204" pitchFamily="18" charset="0"/>
                          </a:rPr>
                          <m:t>𝑣</m:t>
                        </m:r>
                      </m:oMath>
                    </a14:m>
                    <a:r>
                      <a:rPr lang="en-US" sz="2800" dirty="0"/>
                      <a:t>&gt; ~ </a:t>
                    </a:r>
                    <a14:m>
                      <m:oMath xmlns:m="http://schemas.openxmlformats.org/officeDocument/2006/math">
                        <m:f>
                          <m:fPr>
                            <m:ctrlPr>
                              <a:rPr lang="en-US" sz="2800" b="0" i="1" smtClean="0">
                                <a:latin typeface="Cambria Math" panose="02040503050406030204" pitchFamily="18" charset="0"/>
                              </a:rPr>
                            </m:ctrlPr>
                          </m:fPr>
                          <m:num>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𝜀</m:t>
                                </m:r>
                              </m:e>
                              <m:sup>
                                <m:r>
                                  <a:rPr lang="en-US" sz="2800" b="0" i="1" smtClean="0">
                                    <a:latin typeface="Cambria Math" panose="02040503050406030204" pitchFamily="18" charset="0"/>
                                  </a:rPr>
                                  <m:t>2</m:t>
                                </m:r>
                              </m:sup>
                            </m:sSup>
                          </m:num>
                          <m:den>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𝑚</m:t>
                                </m:r>
                              </m:e>
                              <m:sub>
                                <m:r>
                                  <a:rPr lang="en-US" sz="2800" b="0" i="1" smtClean="0">
                                    <a:latin typeface="Cambria Math" panose="02040503050406030204" pitchFamily="18" charset="0"/>
                                  </a:rPr>
                                  <m:t>𝐴</m:t>
                                </m:r>
                                <m:r>
                                  <a:rPr lang="en-US" sz="2800" b="0" i="1" smtClean="0">
                                    <a:latin typeface="Cambria Math" panose="02040503050406030204" pitchFamily="18" charset="0"/>
                                  </a:rPr>
                                  <m:t>′</m:t>
                                </m:r>
                              </m:sub>
                              <m:sup>
                                <m:r>
                                  <a:rPr lang="en-US" sz="2800" b="0" i="1" smtClean="0">
                                    <a:latin typeface="Cambria Math" panose="02040503050406030204" pitchFamily="18" charset="0"/>
                                  </a:rPr>
                                  <m:t>2</m:t>
                                </m:r>
                              </m:sup>
                            </m:sSubSup>
                          </m:den>
                        </m:f>
                      </m:oMath>
                    </a14:m>
                    <a:endParaRPr lang="en-US" sz="2800" dirty="0"/>
                  </a:p>
                </p:txBody>
              </p:sp>
            </mc:Choice>
            <mc:Fallback xmlns="">
              <p:sp>
                <p:nvSpPr>
                  <p:cNvPr id="11" name="TextBox 10">
                    <a:extLst>
                      <a:ext uri="{FF2B5EF4-FFF2-40B4-BE49-F238E27FC236}">
                        <a16:creationId xmlns:a16="http://schemas.microsoft.com/office/drawing/2014/main" id="{022D72D5-4DF6-DD4B-A9C8-5839AB347467}"/>
                      </a:ext>
                    </a:extLst>
                  </p:cNvPr>
                  <p:cNvSpPr txBox="1">
                    <a:spLocks noRot="1" noChangeAspect="1" noMove="1" noResize="1" noEditPoints="1" noAdjustHandles="1" noChangeArrowheads="1" noChangeShapeType="1" noTextEdit="1"/>
                  </p:cNvSpPr>
                  <p:nvPr/>
                </p:nvSpPr>
                <p:spPr>
                  <a:xfrm>
                    <a:off x="6625885" y="4691341"/>
                    <a:ext cx="2360405" cy="873228"/>
                  </a:xfrm>
                  <a:prstGeom prst="rect">
                    <a:avLst/>
                  </a:prstGeom>
                  <a:blipFill>
                    <a:blip r:embed="rId9"/>
                    <a:stretch>
                      <a:fillRect l="-3086" b="-298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4B511530-DEA3-8946-A8B8-EF64012816E0}"/>
                    </a:ext>
                  </a:extLst>
                </p:cNvPr>
                <p:cNvSpPr txBox="1"/>
                <p:nvPr/>
              </p:nvSpPr>
              <p:spPr>
                <a:xfrm>
                  <a:off x="8205959" y="3336913"/>
                  <a:ext cx="4188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dirty="0" smtClean="0">
                            <a:latin typeface="Cambria Math" panose="02040503050406030204" pitchFamily="18" charset="0"/>
                            <a:ea typeface="Cambria Math" panose="02040503050406030204" pitchFamily="18" charset="0"/>
                          </a:rPr>
                          <m:t>𝜀</m:t>
                        </m:r>
                      </m:oMath>
                    </m:oMathPara>
                  </a14:m>
                  <a:endParaRPr lang="en-US" sz="2400" dirty="0"/>
                </a:p>
              </p:txBody>
            </p:sp>
          </mc:Choice>
          <mc:Fallback xmlns="">
            <p:sp>
              <p:nvSpPr>
                <p:cNvPr id="47" name="TextBox 46">
                  <a:extLst>
                    <a:ext uri="{FF2B5EF4-FFF2-40B4-BE49-F238E27FC236}">
                      <a16:creationId xmlns:a16="http://schemas.microsoft.com/office/drawing/2014/main" id="{4B511530-DEA3-8946-A8B8-EF64012816E0}"/>
                    </a:ext>
                  </a:extLst>
                </p:cNvPr>
                <p:cNvSpPr txBox="1">
                  <a:spLocks noRot="1" noChangeAspect="1" noMove="1" noResize="1" noEditPoints="1" noAdjustHandles="1" noChangeArrowheads="1" noChangeShapeType="1" noTextEdit="1"/>
                </p:cNvSpPr>
                <p:nvPr/>
              </p:nvSpPr>
              <p:spPr>
                <a:xfrm>
                  <a:off x="8205959" y="3336913"/>
                  <a:ext cx="418833" cy="461665"/>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65077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fltVal val="0"/>
                                          </p:val>
                                        </p:tav>
                                        <p:tav tm="100000">
                                          <p:val>
                                            <p:strVal val="#ppt_w"/>
                                          </p:val>
                                        </p:tav>
                                      </p:tavLst>
                                    </p:anim>
                                    <p:anim calcmode="lin" valueType="num">
                                      <p:cBhvr>
                                        <p:cTn id="16" dur="1000" fill="hold"/>
                                        <p:tgtEl>
                                          <p:spTgt spid="31"/>
                                        </p:tgtEl>
                                        <p:attrNameLst>
                                          <p:attrName>ppt_h</p:attrName>
                                        </p:attrNameLst>
                                      </p:cBhvr>
                                      <p:tavLst>
                                        <p:tav tm="0">
                                          <p:val>
                                            <p:fltVal val="0"/>
                                          </p:val>
                                        </p:tav>
                                        <p:tav tm="100000">
                                          <p:val>
                                            <p:strVal val="#ppt_h"/>
                                          </p:val>
                                        </p:tav>
                                      </p:tavLst>
                                    </p:anim>
                                    <p:anim calcmode="lin" valueType="num">
                                      <p:cBhvr>
                                        <p:cTn id="17" dur="1000" fill="hold"/>
                                        <p:tgtEl>
                                          <p:spTgt spid="31"/>
                                        </p:tgtEl>
                                        <p:attrNameLst>
                                          <p:attrName>style.rotation</p:attrName>
                                        </p:attrNameLst>
                                      </p:cBhvr>
                                      <p:tavLst>
                                        <p:tav tm="0">
                                          <p:val>
                                            <p:fltVal val="90"/>
                                          </p:val>
                                        </p:tav>
                                        <p:tav tm="100000">
                                          <p:val>
                                            <p:fltVal val="0"/>
                                          </p:val>
                                        </p:tav>
                                      </p:tavLst>
                                    </p:anim>
                                    <p:animEffect transition="in" filter="fade">
                                      <p:cBhvr>
                                        <p:cTn id="18" dur="10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1000" fill="hold"/>
                                        <p:tgtEl>
                                          <p:spTgt spid="32"/>
                                        </p:tgtEl>
                                        <p:attrNameLst>
                                          <p:attrName>ppt_w</p:attrName>
                                        </p:attrNameLst>
                                      </p:cBhvr>
                                      <p:tavLst>
                                        <p:tav tm="0">
                                          <p:val>
                                            <p:fltVal val="0"/>
                                          </p:val>
                                        </p:tav>
                                        <p:tav tm="100000">
                                          <p:val>
                                            <p:strVal val="#ppt_w"/>
                                          </p:val>
                                        </p:tav>
                                      </p:tavLst>
                                    </p:anim>
                                    <p:anim calcmode="lin" valueType="num">
                                      <p:cBhvr>
                                        <p:cTn id="24" dur="1000" fill="hold"/>
                                        <p:tgtEl>
                                          <p:spTgt spid="32"/>
                                        </p:tgtEl>
                                        <p:attrNameLst>
                                          <p:attrName>ppt_h</p:attrName>
                                        </p:attrNameLst>
                                      </p:cBhvr>
                                      <p:tavLst>
                                        <p:tav tm="0">
                                          <p:val>
                                            <p:fltVal val="0"/>
                                          </p:val>
                                        </p:tav>
                                        <p:tav tm="100000">
                                          <p:val>
                                            <p:strVal val="#ppt_h"/>
                                          </p:val>
                                        </p:tav>
                                      </p:tavLst>
                                    </p:anim>
                                    <p:anim calcmode="lin" valueType="num">
                                      <p:cBhvr>
                                        <p:cTn id="25" dur="1000" fill="hold"/>
                                        <p:tgtEl>
                                          <p:spTgt spid="32"/>
                                        </p:tgtEl>
                                        <p:attrNameLst>
                                          <p:attrName>style.rotation</p:attrName>
                                        </p:attrNameLst>
                                      </p:cBhvr>
                                      <p:tavLst>
                                        <p:tav tm="0">
                                          <p:val>
                                            <p:fltVal val="90"/>
                                          </p:val>
                                        </p:tav>
                                        <p:tav tm="100000">
                                          <p:val>
                                            <p:fltVal val="0"/>
                                          </p:val>
                                        </p:tav>
                                      </p:tavLst>
                                    </p:anim>
                                    <p:animEffect transition="in" filter="fade">
                                      <p:cBhvr>
                                        <p:cTn id="26" dur="1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1000" fill="hold"/>
                                        <p:tgtEl>
                                          <p:spTgt spid="37"/>
                                        </p:tgtEl>
                                        <p:attrNameLst>
                                          <p:attrName>ppt_w</p:attrName>
                                        </p:attrNameLst>
                                      </p:cBhvr>
                                      <p:tavLst>
                                        <p:tav tm="0">
                                          <p:val>
                                            <p:fltVal val="0"/>
                                          </p:val>
                                        </p:tav>
                                        <p:tav tm="100000">
                                          <p:val>
                                            <p:strVal val="#ppt_w"/>
                                          </p:val>
                                        </p:tav>
                                      </p:tavLst>
                                    </p:anim>
                                    <p:anim calcmode="lin" valueType="num">
                                      <p:cBhvr>
                                        <p:cTn id="32" dur="1000" fill="hold"/>
                                        <p:tgtEl>
                                          <p:spTgt spid="37"/>
                                        </p:tgtEl>
                                        <p:attrNameLst>
                                          <p:attrName>ppt_h</p:attrName>
                                        </p:attrNameLst>
                                      </p:cBhvr>
                                      <p:tavLst>
                                        <p:tav tm="0">
                                          <p:val>
                                            <p:fltVal val="0"/>
                                          </p:val>
                                        </p:tav>
                                        <p:tav tm="100000">
                                          <p:val>
                                            <p:strVal val="#ppt_h"/>
                                          </p:val>
                                        </p:tav>
                                      </p:tavLst>
                                    </p:anim>
                                    <p:anim calcmode="lin" valueType="num">
                                      <p:cBhvr>
                                        <p:cTn id="33" dur="1000" fill="hold"/>
                                        <p:tgtEl>
                                          <p:spTgt spid="37"/>
                                        </p:tgtEl>
                                        <p:attrNameLst>
                                          <p:attrName>style.rotation</p:attrName>
                                        </p:attrNameLst>
                                      </p:cBhvr>
                                      <p:tavLst>
                                        <p:tav tm="0">
                                          <p:val>
                                            <p:fltVal val="90"/>
                                          </p:val>
                                        </p:tav>
                                        <p:tav tm="100000">
                                          <p:val>
                                            <p:fltVal val="0"/>
                                          </p:val>
                                        </p:tav>
                                      </p:tavLst>
                                    </p:anim>
                                    <p:animEffect transition="in" filter="fade">
                                      <p:cBhvr>
                                        <p:cTn id="34"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BA2172A-3A91-F14E-A87D-19FC3401F1C6}"/>
              </a:ext>
            </a:extLst>
          </p:cNvPr>
          <p:cNvSpPr>
            <a:spLocks noGrp="1"/>
          </p:cNvSpPr>
          <p:nvPr>
            <p:ph type="title"/>
          </p:nvPr>
        </p:nvSpPr>
        <p:spPr>
          <a:xfrm>
            <a:off x="0" y="244475"/>
            <a:ext cx="9144000" cy="441325"/>
          </a:xfrm>
        </p:spPr>
        <p:txBody>
          <a:bodyPr/>
          <a:lstStyle/>
          <a:p>
            <a:r>
              <a:rPr lang="en-US" dirty="0">
                <a:solidFill>
                  <a:schemeClr val="tx1"/>
                </a:solidFill>
              </a:rPr>
              <a:t>ASTROPARTICLE PHYSICS AT THE FPF</a:t>
            </a:r>
          </a:p>
        </p:txBody>
      </p:sp>
      <p:sp>
        <p:nvSpPr>
          <p:cNvPr id="22" name="Content Placeholder 2">
            <a:extLst>
              <a:ext uri="{FF2B5EF4-FFF2-40B4-BE49-F238E27FC236}">
                <a16:creationId xmlns:a16="http://schemas.microsoft.com/office/drawing/2014/main" id="{BA5E0E92-AA52-6A4E-851E-4E3A34E4640E}"/>
              </a:ext>
            </a:extLst>
          </p:cNvPr>
          <p:cNvSpPr>
            <a:spLocks noGrp="1"/>
          </p:cNvSpPr>
          <p:nvPr>
            <p:ph idx="1"/>
          </p:nvPr>
        </p:nvSpPr>
        <p:spPr>
          <a:xfrm>
            <a:off x="152401" y="915693"/>
            <a:ext cx="5638799" cy="2513307"/>
          </a:xfrm>
        </p:spPr>
        <p:txBody>
          <a:bodyPr/>
          <a:lstStyle/>
          <a:p>
            <a:r>
              <a:rPr lang="en-US" sz="2000" dirty="0">
                <a:sym typeface="Wingdings" pitchFamily="2" charset="2"/>
              </a:rPr>
              <a:t>The current </a:t>
            </a:r>
            <a:r>
              <a:rPr lang="en-US" sz="2000" dirty="0" err="1">
                <a:sym typeface="Wingdings" pitchFamily="2" charset="2"/>
              </a:rPr>
              <a:t>IceCube</a:t>
            </a:r>
            <a:r>
              <a:rPr lang="en-US" sz="2000" dirty="0">
                <a:sym typeface="Wingdings" pitchFamily="2" charset="2"/>
              </a:rPr>
              <a:t> cosmic nu flux can be fit by a power law, a power law with cutoff, ...</a:t>
            </a:r>
          </a:p>
          <a:p>
            <a:endParaRPr lang="en-US" sz="1200" dirty="0">
              <a:sym typeface="Wingdings" pitchFamily="2" charset="2"/>
            </a:endParaRPr>
          </a:p>
          <a:p>
            <a:r>
              <a:rPr lang="en-US" sz="2000" dirty="0">
                <a:sym typeface="Wingdings" pitchFamily="2" charset="2"/>
              </a:rPr>
              <a:t>More data may be able to distinguish these, but only if the atmospheric neutrino background from charm is better determined.</a:t>
            </a:r>
          </a:p>
          <a:p>
            <a:endParaRPr lang="en-US" sz="2000" dirty="0">
              <a:sym typeface="Wingdings" pitchFamily="2" charset="2"/>
            </a:endParaRPr>
          </a:p>
          <a:p>
            <a:endParaRPr lang="en-US" sz="2000" dirty="0">
              <a:sym typeface="Wingdings" pitchFamily="2" charset="2"/>
            </a:endParaRPr>
          </a:p>
        </p:txBody>
      </p:sp>
      <p:pic>
        <p:nvPicPr>
          <p:cNvPr id="3" name="Picture 2">
            <a:extLst>
              <a:ext uri="{FF2B5EF4-FFF2-40B4-BE49-F238E27FC236}">
                <a16:creationId xmlns:a16="http://schemas.microsoft.com/office/drawing/2014/main" id="{0E7FE53D-2BD8-1F07-234B-3FC7220FC217}"/>
              </a:ext>
            </a:extLst>
          </p:cNvPr>
          <p:cNvPicPr>
            <a:picLocks noChangeAspect="1"/>
          </p:cNvPicPr>
          <p:nvPr/>
        </p:nvPicPr>
        <p:blipFill>
          <a:blip r:embed="rId3"/>
          <a:stretch>
            <a:fillRect/>
          </a:stretch>
        </p:blipFill>
        <p:spPr>
          <a:xfrm>
            <a:off x="5715000" y="915693"/>
            <a:ext cx="3052901" cy="2213844"/>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6620ECD1-ACAB-F4A7-3B89-E79894695119}"/>
                  </a:ext>
                </a:extLst>
              </p:cNvPr>
              <p:cNvSpPr txBox="1">
                <a:spLocks/>
              </p:cNvSpPr>
              <p:nvPr/>
            </p:nvSpPr>
            <p:spPr bwMode="auto">
              <a:xfrm>
                <a:off x="152400" y="5302039"/>
                <a:ext cx="8839200" cy="125116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rgbClr val="1919D2"/>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600" kern="1200">
                    <a:solidFill>
                      <a:srgbClr val="1919D2"/>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ym typeface="Wingdings" pitchFamily="2" charset="2"/>
                  </a:rPr>
                  <a:t>This can be measured in the controlled environment of a particle collider if</a:t>
                </a:r>
              </a:p>
              <a:p>
                <a:pPr lvl="1"/>
                <a14:m>
                  <m:oMath xmlns:m="http://schemas.openxmlformats.org/officeDocument/2006/math">
                    <m:rad>
                      <m:radPr>
                        <m:degHide m:val="on"/>
                        <m:ctrlPr>
                          <a:rPr lang="en-US" sz="160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r>
                      <a:rPr lang="en-US" sz="1600" b="0" i="1" smtClean="0">
                        <a:latin typeface="Cambria Math" panose="02040503050406030204" pitchFamily="18" charset="0"/>
                        <a:sym typeface="Wingdings" pitchFamily="2" charset="2"/>
                      </a:rPr>
                      <m:t> ~ </m:t>
                    </m:r>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2</m:t>
                        </m:r>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b="0" i="1" smtClean="0">
                                <a:latin typeface="Cambria Math" panose="02040503050406030204" pitchFamily="18" charset="0"/>
                                <a:ea typeface="Cambria Math" panose="02040503050406030204" pitchFamily="18" charset="0"/>
                                <a:sym typeface="Wingdings" pitchFamily="2" charset="2"/>
                              </a:rPr>
                              <m:t>𝜈</m:t>
                            </m:r>
                          </m:sub>
                        </m:sSub>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𝑝</m:t>
                            </m:r>
                          </m:sub>
                        </m:sSub>
                      </m:e>
                    </m:rad>
                    <m:r>
                      <a:rPr lang="en-US" sz="1600" b="0" i="1" smtClean="0">
                        <a:latin typeface="Cambria Math" panose="02040503050406030204" pitchFamily="18" charset="0"/>
                        <a:sym typeface="Wingdings" pitchFamily="2" charset="2"/>
                      </a:rPr>
                      <m:t>  ~ </m:t>
                    </m:r>
                  </m:oMath>
                </a14:m>
                <a:r>
                  <a:rPr lang="en-US" sz="1600" dirty="0">
                    <a:sym typeface="Wingdings" pitchFamily="2" charset="2"/>
                  </a:rPr>
                  <a:t>10 </a:t>
                </a:r>
                <a:r>
                  <a:rPr lang="en-US" sz="1600" dirty="0" err="1">
                    <a:sym typeface="Wingdings" pitchFamily="2" charset="2"/>
                  </a:rPr>
                  <a:t>TeV</a:t>
                </a:r>
                <a:r>
                  <a:rPr lang="en-US" sz="1600" dirty="0">
                    <a:sym typeface="Wingdings" pitchFamily="2" charset="2"/>
                  </a:rPr>
                  <a:t> for </a:t>
                </a:r>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𝐸</m:t>
                        </m:r>
                      </m:e>
                      <m:sub>
                        <m:r>
                          <a:rPr lang="en-US" sz="1600" i="1" smtClean="0">
                            <a:latin typeface="Cambria Math" panose="02040503050406030204" pitchFamily="18" charset="0"/>
                            <a:ea typeface="Cambria Math" panose="02040503050406030204" pitchFamily="18" charset="0"/>
                            <a:sym typeface="Wingdings" pitchFamily="2" charset="2"/>
                          </a:rPr>
                          <m:t>𝜈</m:t>
                        </m:r>
                      </m:sub>
                    </m:sSub>
                    <m:r>
                      <a:rPr lang="en-US" sz="1600" b="0" i="1" smtClean="0">
                        <a:latin typeface="Cambria Math" panose="02040503050406030204" pitchFamily="18" charset="0"/>
                        <a:sym typeface="Wingdings" pitchFamily="2" charset="2"/>
                      </a:rPr>
                      <m:t> ~ </m:t>
                    </m:r>
                  </m:oMath>
                </a14:m>
                <a:r>
                  <a:rPr lang="en-US" sz="1600" dirty="0">
                    <a:sym typeface="Wingdings" pitchFamily="2" charset="2"/>
                  </a:rPr>
                  <a:t>10</a:t>
                </a:r>
                <a:r>
                  <a:rPr lang="en-US" sz="1600" baseline="30000" dirty="0">
                    <a:sym typeface="Wingdings" pitchFamily="2" charset="2"/>
                  </a:rPr>
                  <a:t>7</a:t>
                </a:r>
                <a:r>
                  <a:rPr lang="en-US" sz="1600" dirty="0">
                    <a:sym typeface="Wingdings" pitchFamily="2" charset="2"/>
                  </a:rPr>
                  <a:t> GeV</a:t>
                </a:r>
                <a:r>
                  <a:rPr lang="en-US" sz="800" dirty="0">
                    <a:sym typeface="Wingdings" pitchFamily="2" charset="2"/>
                  </a:rPr>
                  <a:t> </a:t>
                </a:r>
                <a:r>
                  <a:rPr lang="en-US" sz="1600" dirty="0">
                    <a:sym typeface="Wingdings" pitchFamily="2" charset="2"/>
                  </a:rPr>
                  <a:t>: Requires the energy of the LHC </a:t>
                </a:r>
              </a:p>
              <a:p>
                <a:pPr lvl="1"/>
                <a14:m>
                  <m:oMath xmlns:m="http://schemas.openxmlformats.org/officeDocument/2006/math">
                    <m:sSub>
                      <m:sSubPr>
                        <m:ctrlPr>
                          <a:rPr lang="en-US" sz="160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𝑥</m:t>
                        </m:r>
                      </m:e>
                      <m:sub>
                        <m:r>
                          <a:rPr lang="en-US" sz="1600" b="0" i="1" smtClean="0">
                            <a:latin typeface="Cambria Math" panose="02040503050406030204" pitchFamily="18" charset="0"/>
                            <a:sym typeface="Wingdings" pitchFamily="2" charset="2"/>
                          </a:rPr>
                          <m:t>1,2</m:t>
                        </m:r>
                      </m:sub>
                    </m:sSub>
                    <m:r>
                      <a:rPr lang="en-US" sz="1600" b="0" i="1" smtClean="0">
                        <a:latin typeface="Cambria Math" panose="02040503050406030204" pitchFamily="18" charset="0"/>
                        <a:sym typeface="Wingdings" pitchFamily="2" charset="2"/>
                      </a:rPr>
                      <m:t> ~ </m:t>
                    </m:r>
                    <m:f>
                      <m:fPr>
                        <m:ctrlPr>
                          <a:rPr lang="en-US" sz="1600" b="0" i="1" smtClean="0">
                            <a:latin typeface="Cambria Math" panose="02040503050406030204" pitchFamily="18" charset="0"/>
                            <a:sym typeface="Wingdings" pitchFamily="2" charset="2"/>
                          </a:rPr>
                        </m:ctrlPr>
                      </m:fPr>
                      <m:num>
                        <m:sSub>
                          <m:sSubPr>
                            <m:ctrlPr>
                              <a:rPr lang="en-US" sz="1600" b="0" i="1" smtClean="0">
                                <a:latin typeface="Cambria Math" panose="02040503050406030204" pitchFamily="18" charset="0"/>
                                <a:sym typeface="Wingdings" pitchFamily="2" charset="2"/>
                              </a:rPr>
                            </m:ctrlPr>
                          </m:sSubPr>
                          <m:e>
                            <m:r>
                              <a:rPr lang="en-US" sz="1600" b="0" i="1" smtClean="0">
                                <a:latin typeface="Cambria Math" panose="02040503050406030204" pitchFamily="18" charset="0"/>
                                <a:sym typeface="Wingdings" pitchFamily="2" charset="2"/>
                              </a:rPr>
                              <m:t>𝑚</m:t>
                            </m:r>
                          </m:e>
                          <m:sub>
                            <m:r>
                              <a:rPr lang="en-US" sz="1600" b="0" i="1" smtClean="0">
                                <a:latin typeface="Cambria Math" panose="02040503050406030204" pitchFamily="18" charset="0"/>
                                <a:sym typeface="Wingdings" pitchFamily="2" charset="2"/>
                              </a:rPr>
                              <m:t>𝑐</m:t>
                            </m:r>
                          </m:sub>
                        </m:sSub>
                      </m:num>
                      <m:den>
                        <m:rad>
                          <m:radPr>
                            <m:degHide m:val="on"/>
                            <m:ctrlPr>
                              <a:rPr lang="en-US" sz="1600" b="0" i="1" smtClean="0">
                                <a:latin typeface="Cambria Math" panose="02040503050406030204" pitchFamily="18" charset="0"/>
                                <a:sym typeface="Wingdings" pitchFamily="2" charset="2"/>
                              </a:rPr>
                            </m:ctrlPr>
                          </m:radPr>
                          <m:deg/>
                          <m:e>
                            <m:r>
                              <a:rPr lang="en-US" sz="1600" b="0" i="1" smtClean="0">
                                <a:latin typeface="Cambria Math" panose="02040503050406030204" pitchFamily="18" charset="0"/>
                                <a:sym typeface="Wingdings" pitchFamily="2" charset="2"/>
                              </a:rPr>
                              <m:t>𝑠</m:t>
                            </m:r>
                          </m:e>
                        </m:rad>
                      </m:den>
                    </m:f>
                    <m:r>
                      <a:rPr lang="en-US" sz="1600" b="0" i="1" smtClean="0">
                        <a:latin typeface="Cambria Math" panose="02040503050406030204" pitchFamily="18" charset="0"/>
                        <a:sym typeface="Wingdings" pitchFamily="2" charset="2"/>
                      </a:rPr>
                      <m:t> </m:t>
                    </m:r>
                    <m:sSup>
                      <m:sSupPr>
                        <m:ctrlPr>
                          <a:rPr lang="en-US" sz="1600" b="0" i="1" smtClean="0">
                            <a:latin typeface="Cambria Math" panose="02040503050406030204" pitchFamily="18" charset="0"/>
                            <a:sym typeface="Wingdings" pitchFamily="2" charset="2"/>
                          </a:rPr>
                        </m:ctrlPr>
                      </m:sSupPr>
                      <m:e>
                        <m:r>
                          <a:rPr lang="en-US" sz="1600" b="0" i="1" smtClean="0">
                            <a:latin typeface="Cambria Math" panose="02040503050406030204" pitchFamily="18" charset="0"/>
                            <a:sym typeface="Wingdings" pitchFamily="2" charset="2"/>
                          </a:rPr>
                          <m:t>𝑒</m:t>
                        </m:r>
                      </m:e>
                      <m:sup>
                        <m:r>
                          <a:rPr lang="en-US" sz="1600" b="0" i="1" smtClean="0">
                            <a:latin typeface="Cambria Math" panose="02040503050406030204" pitchFamily="18" charset="0"/>
                            <a:ea typeface="Cambria Math" panose="02040503050406030204" pitchFamily="18" charset="0"/>
                            <a:sym typeface="Wingdings" pitchFamily="2" charset="2"/>
                          </a:rPr>
                          <m:t>±</m:t>
                        </m:r>
                        <m:r>
                          <a:rPr lang="en-US" sz="1600" b="0" i="1" smtClean="0">
                            <a:latin typeface="Cambria Math" panose="02040503050406030204" pitchFamily="18" charset="0"/>
                            <a:ea typeface="Cambria Math" panose="02040503050406030204" pitchFamily="18" charset="0"/>
                            <a:sym typeface="Wingdings" pitchFamily="2" charset="2"/>
                          </a:rPr>
                          <m:t>𝜂</m:t>
                        </m:r>
                      </m:sup>
                    </m:sSup>
                    <m:r>
                      <a:rPr lang="en-US" sz="1600" b="0" i="1" smtClean="0">
                        <a:latin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 </m:t>
                    </m:r>
                    <m:r>
                      <a:rPr lang="en-US" sz="1600" b="0" i="1" smtClean="0">
                        <a:latin typeface="Cambria Math" panose="02040503050406030204" pitchFamily="18" charset="0"/>
                        <a:ea typeface="Cambria Math" panose="02040503050406030204" pitchFamily="18" charset="0"/>
                        <a:sym typeface="Wingdings" pitchFamily="2" charset="2"/>
                      </a:rPr>
                      <m:t>𝜂</m:t>
                    </m:r>
                    <m:r>
                      <a:rPr lang="en-US" sz="1600" b="0" i="1" smtClean="0">
                        <a:latin typeface="Cambria Math" panose="02040503050406030204" pitchFamily="18" charset="0"/>
                        <a:ea typeface="Cambria Math" panose="02040503050406030204" pitchFamily="18" charset="0"/>
                        <a:sym typeface="Wingdings" pitchFamily="2" charset="2"/>
                      </a:rPr>
                      <m:t> ~</m:t>
                    </m:r>
                  </m:oMath>
                </a14:m>
                <a:r>
                  <a:rPr lang="en-US" sz="1600" dirty="0">
                    <a:sym typeface="Wingdings" pitchFamily="2" charset="2"/>
                  </a:rPr>
                  <a:t> 7 to 9</a:t>
                </a:r>
                <a:r>
                  <a:rPr lang="en-US" sz="800" dirty="0">
                    <a:sym typeface="Wingdings" pitchFamily="2" charset="2"/>
                  </a:rPr>
                  <a:t> </a:t>
                </a:r>
                <a:r>
                  <a:rPr lang="en-US" sz="1600" dirty="0">
                    <a:sym typeface="Wingdings" pitchFamily="2" charset="2"/>
                  </a:rPr>
                  <a:t>: Requires the far forward angular coverage of the FPF</a:t>
                </a:r>
              </a:p>
            </p:txBody>
          </p:sp>
        </mc:Choice>
        <mc:Fallback xmlns="">
          <p:sp>
            <p:nvSpPr>
              <p:cNvPr id="10" name="Content Placeholder 2">
                <a:extLst>
                  <a:ext uri="{FF2B5EF4-FFF2-40B4-BE49-F238E27FC236}">
                    <a16:creationId xmlns:a16="http://schemas.microsoft.com/office/drawing/2014/main" id="{6620ECD1-ACAB-F4A7-3B89-E79894695119}"/>
                  </a:ext>
                </a:extLst>
              </p:cNvPr>
              <p:cNvSpPr txBox="1">
                <a:spLocks noRot="1" noChangeAspect="1" noMove="1" noResize="1" noEditPoints="1" noAdjustHandles="1" noChangeArrowheads="1" noChangeShapeType="1" noTextEdit="1"/>
              </p:cNvSpPr>
              <p:nvPr/>
            </p:nvSpPr>
            <p:spPr bwMode="auto">
              <a:xfrm>
                <a:off x="152400" y="5302039"/>
                <a:ext cx="8839200" cy="1251162"/>
              </a:xfrm>
              <a:prstGeom prst="rect">
                <a:avLst/>
              </a:prstGeom>
              <a:blipFill>
                <a:blip r:embed="rId4"/>
                <a:stretch>
                  <a:fillRect l="-575" t="-3030" r="-57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noFill/>
                  </a:rPr>
                  <a:t> </a:t>
                </a:r>
              </a:p>
            </p:txBody>
          </p:sp>
        </mc:Fallback>
      </mc:AlternateContent>
      <p:pic>
        <p:nvPicPr>
          <p:cNvPr id="6" name="Picture 5">
            <a:extLst>
              <a:ext uri="{FF2B5EF4-FFF2-40B4-BE49-F238E27FC236}">
                <a16:creationId xmlns:a16="http://schemas.microsoft.com/office/drawing/2014/main" id="{D94E5CAC-059A-C783-265F-6F96A09DF24B}"/>
              </a:ext>
            </a:extLst>
          </p:cNvPr>
          <p:cNvPicPr>
            <a:picLocks noChangeAspect="1"/>
          </p:cNvPicPr>
          <p:nvPr/>
        </p:nvPicPr>
        <p:blipFill>
          <a:blip r:embed="rId5"/>
          <a:stretch>
            <a:fillRect/>
          </a:stretch>
        </p:blipFill>
        <p:spPr>
          <a:xfrm>
            <a:off x="1035701" y="3152267"/>
            <a:ext cx="3356386" cy="2180017"/>
          </a:xfrm>
          <a:prstGeom prst="rect">
            <a:avLst/>
          </a:prstGeom>
        </p:spPr>
      </p:pic>
      <p:pic>
        <p:nvPicPr>
          <p:cNvPr id="12" name="Picture 11">
            <a:extLst>
              <a:ext uri="{FF2B5EF4-FFF2-40B4-BE49-F238E27FC236}">
                <a16:creationId xmlns:a16="http://schemas.microsoft.com/office/drawing/2014/main" id="{5324662F-6BFB-AD16-6328-88C47335F200}"/>
              </a:ext>
            </a:extLst>
          </p:cNvPr>
          <p:cNvPicPr>
            <a:picLocks noChangeAspect="1"/>
          </p:cNvPicPr>
          <p:nvPr/>
        </p:nvPicPr>
        <p:blipFill>
          <a:blip r:embed="rId6"/>
          <a:stretch>
            <a:fillRect/>
          </a:stretch>
        </p:blipFill>
        <p:spPr>
          <a:xfrm>
            <a:off x="4701788" y="3152349"/>
            <a:ext cx="3356386" cy="2181651"/>
          </a:xfrm>
          <a:prstGeom prst="rect">
            <a:avLst/>
          </a:prstGeom>
        </p:spPr>
      </p:pic>
      <p:sp>
        <p:nvSpPr>
          <p:cNvPr id="16" name="TextBox 15">
            <a:extLst>
              <a:ext uri="{FF2B5EF4-FFF2-40B4-BE49-F238E27FC236}">
                <a16:creationId xmlns:a16="http://schemas.microsoft.com/office/drawing/2014/main" id="{8689D301-4D05-5D1C-CD17-E5FDC87FA60E}"/>
              </a:ext>
            </a:extLst>
          </p:cNvPr>
          <p:cNvSpPr txBox="1"/>
          <p:nvPr/>
        </p:nvSpPr>
        <p:spPr>
          <a:xfrm rot="5400000">
            <a:off x="8046374" y="1707226"/>
            <a:ext cx="1710251" cy="276999"/>
          </a:xfrm>
          <a:prstGeom prst="rect">
            <a:avLst/>
          </a:prstGeom>
          <a:solidFill>
            <a:schemeClr val="bg1"/>
          </a:solidFill>
        </p:spPr>
        <p:txBody>
          <a:bodyPr wrap="square" rtlCol="0">
            <a:spAutoFit/>
          </a:bodyPr>
          <a:lstStyle/>
          <a:p>
            <a:r>
              <a:rPr lang="en-US" sz="1200" dirty="0" err="1"/>
              <a:t>IceCube</a:t>
            </a:r>
            <a:r>
              <a:rPr lang="en-US" sz="1200" dirty="0"/>
              <a:t> 2001.09520</a:t>
            </a:r>
          </a:p>
        </p:txBody>
      </p:sp>
      <p:sp>
        <p:nvSpPr>
          <p:cNvPr id="2" name="TextBox 1">
            <a:extLst>
              <a:ext uri="{FF2B5EF4-FFF2-40B4-BE49-F238E27FC236}">
                <a16:creationId xmlns:a16="http://schemas.microsoft.com/office/drawing/2014/main" id="{BA938566-FC6C-50DA-BA8B-49B67C5DF2ED}"/>
              </a:ext>
            </a:extLst>
          </p:cNvPr>
          <p:cNvSpPr txBox="1"/>
          <p:nvPr/>
        </p:nvSpPr>
        <p:spPr>
          <a:xfrm rot="5400000">
            <a:off x="7431949" y="4035497"/>
            <a:ext cx="1710251" cy="461665"/>
          </a:xfrm>
          <a:prstGeom prst="rect">
            <a:avLst/>
          </a:prstGeom>
          <a:solidFill>
            <a:schemeClr val="bg1"/>
          </a:solidFill>
        </p:spPr>
        <p:txBody>
          <a:bodyPr wrap="square" rtlCol="0">
            <a:spAutoFit/>
          </a:bodyPr>
          <a:lstStyle/>
          <a:p>
            <a:r>
              <a:rPr lang="en-US" sz="1200" dirty="0"/>
              <a:t>Bhattacharya et al. (1502.01076)</a:t>
            </a:r>
          </a:p>
        </p:txBody>
      </p:sp>
      <p:sp>
        <p:nvSpPr>
          <p:cNvPr id="4" name="TextBox 3">
            <a:extLst>
              <a:ext uri="{FF2B5EF4-FFF2-40B4-BE49-F238E27FC236}">
                <a16:creationId xmlns:a16="http://schemas.microsoft.com/office/drawing/2014/main" id="{35163C0B-F9FF-98E9-1F3A-4C97CB9E89FD}"/>
              </a:ext>
            </a:extLst>
          </p:cNvPr>
          <p:cNvSpPr txBox="1"/>
          <p:nvPr/>
        </p:nvSpPr>
        <p:spPr>
          <a:xfrm>
            <a:off x="6576824" y="6414701"/>
            <a:ext cx="1710251" cy="276999"/>
          </a:xfrm>
          <a:prstGeom prst="rect">
            <a:avLst/>
          </a:prstGeom>
          <a:solidFill>
            <a:schemeClr val="bg1"/>
          </a:solidFill>
        </p:spPr>
        <p:txBody>
          <a:bodyPr wrap="square" rtlCol="0">
            <a:spAutoFit/>
          </a:bodyPr>
          <a:lstStyle/>
          <a:p>
            <a:r>
              <a:rPr lang="en-US" sz="1200" dirty="0" err="1"/>
              <a:t>Anchordoqui</a:t>
            </a:r>
            <a:r>
              <a:rPr lang="en-US" sz="1200" dirty="0"/>
              <a:t> (2022)</a:t>
            </a:r>
          </a:p>
        </p:txBody>
      </p:sp>
      <p:sp>
        <p:nvSpPr>
          <p:cNvPr id="5" name="TextBox 4">
            <a:extLst>
              <a:ext uri="{FF2B5EF4-FFF2-40B4-BE49-F238E27FC236}">
                <a16:creationId xmlns:a16="http://schemas.microsoft.com/office/drawing/2014/main" id="{1168E74D-D948-F353-1A6B-3A8918CCB5B1}"/>
              </a:ext>
            </a:extLst>
          </p:cNvPr>
          <p:cNvSpPr txBox="1"/>
          <p:nvPr/>
        </p:nvSpPr>
        <p:spPr>
          <a:xfrm>
            <a:off x="3284567" y="3397802"/>
            <a:ext cx="891591" cy="276999"/>
          </a:xfrm>
          <a:prstGeom prst="rect">
            <a:avLst/>
          </a:prstGeom>
          <a:noFill/>
        </p:spPr>
        <p:txBody>
          <a:bodyPr wrap="none" rtlCol="0">
            <a:spAutoFit/>
          </a:bodyPr>
          <a:lstStyle/>
          <a:p>
            <a:r>
              <a:rPr lang="en-US" sz="1200" dirty="0">
                <a:solidFill>
                  <a:schemeClr val="tx1">
                    <a:lumMod val="65000"/>
                    <a:lumOff val="35000"/>
                  </a:schemeClr>
                </a:solidFill>
              </a:rPr>
              <a:t>Power law</a:t>
            </a:r>
          </a:p>
        </p:txBody>
      </p:sp>
      <p:sp>
        <p:nvSpPr>
          <p:cNvPr id="7" name="TextBox 6">
            <a:extLst>
              <a:ext uri="{FF2B5EF4-FFF2-40B4-BE49-F238E27FC236}">
                <a16:creationId xmlns:a16="http://schemas.microsoft.com/office/drawing/2014/main" id="{7E3DC856-6744-FCA3-4046-D933CA9449C3}"/>
              </a:ext>
            </a:extLst>
          </p:cNvPr>
          <p:cNvSpPr txBox="1"/>
          <p:nvPr/>
        </p:nvSpPr>
        <p:spPr>
          <a:xfrm>
            <a:off x="7083703" y="3267290"/>
            <a:ext cx="934871" cy="461665"/>
          </a:xfrm>
          <a:prstGeom prst="rect">
            <a:avLst/>
          </a:prstGeom>
          <a:noFill/>
        </p:spPr>
        <p:txBody>
          <a:bodyPr wrap="none" rtlCol="0">
            <a:spAutoFit/>
          </a:bodyPr>
          <a:lstStyle/>
          <a:p>
            <a:r>
              <a:rPr lang="en-US" sz="1200" dirty="0">
                <a:solidFill>
                  <a:schemeClr val="tx1">
                    <a:lumMod val="65000"/>
                    <a:lumOff val="35000"/>
                  </a:schemeClr>
                </a:solidFill>
              </a:rPr>
              <a:t>Power law </a:t>
            </a:r>
          </a:p>
          <a:p>
            <a:r>
              <a:rPr lang="en-US" sz="1200" dirty="0">
                <a:solidFill>
                  <a:schemeClr val="tx1">
                    <a:lumMod val="65000"/>
                    <a:lumOff val="35000"/>
                  </a:schemeClr>
                </a:solidFill>
              </a:rPr>
              <a:t>with cutoff</a:t>
            </a:r>
          </a:p>
        </p:txBody>
      </p:sp>
    </p:spTree>
    <p:extLst>
      <p:ext uri="{BB962C8B-B14F-4D97-AF65-F5344CB8AC3E}">
        <p14:creationId xmlns:p14="http://schemas.microsoft.com/office/powerpoint/2010/main" val="444950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LLPS FROM COMPRESSED SPECTRA </a:t>
            </a:r>
          </a:p>
        </p:txBody>
      </p:sp>
      <p:sp>
        <p:nvSpPr>
          <p:cNvPr id="16" name="Rectangle 3">
            <a:extLst>
              <a:ext uri="{FF2B5EF4-FFF2-40B4-BE49-F238E27FC236}">
                <a16:creationId xmlns:a16="http://schemas.microsoft.com/office/drawing/2014/main" id="{4ADFC492-F81A-9449-AADF-15E8874A726A}"/>
              </a:ext>
            </a:extLst>
          </p:cNvPr>
          <p:cNvSpPr txBox="1">
            <a:spLocks noChangeArrowheads="1"/>
          </p:cNvSpPr>
          <p:nvPr/>
        </p:nvSpPr>
        <p:spPr bwMode="auto">
          <a:xfrm>
            <a:off x="152400" y="914400"/>
            <a:ext cx="5005884" cy="1827753"/>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xmlns:mc="http://schemas.openxmlformats.org/markup-compatibility/2006"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LLPs can result from weak couplings.</a:t>
            </a:r>
          </a:p>
          <a:p>
            <a:endParaRPr lang="en-US" sz="1000" dirty="0"/>
          </a:p>
          <a:p>
            <a:r>
              <a:rPr lang="en-US" sz="1800" dirty="0"/>
              <a:t>But they can also arise generically from compressed spectra (e.g., inelastic DM), where decays are phase-space suppressed by degeneracies.</a:t>
            </a:r>
          </a:p>
          <a:p>
            <a:endParaRPr lang="en-US" sz="1000" dirty="0">
              <a:sym typeface="Wingdings" pitchFamily="2" charset="2"/>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A4713EA-7CF4-FE0E-A421-C6AF91C9E9BD}"/>
                  </a:ext>
                </a:extLst>
              </p:cNvPr>
              <p:cNvSpPr txBox="1">
                <a:spLocks noChangeArrowheads="1"/>
              </p:cNvSpPr>
              <p:nvPr/>
            </p:nvSpPr>
            <p:spPr bwMode="auto">
              <a:xfrm>
                <a:off x="141236" y="2819399"/>
                <a:ext cx="3668764" cy="3776687"/>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ym typeface="Wingdings" pitchFamily="2" charset="2"/>
                  </a:rPr>
                  <a:t>In this case, decays </a:t>
                </a:r>
                <a14:m>
                  <m:oMath xmlns:m="http://schemas.openxmlformats.org/officeDocument/2006/math">
                    <m:sSub>
                      <m:sSubPr>
                        <m:ctrlPr>
                          <a:rPr lang="en-US" sz="1800" i="1">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a14:m>
                <a:r>
                  <a:rPr lang="en-US" sz="1800" dirty="0">
                    <a:sym typeface="Wingdings" pitchFamily="2" charset="2"/>
                  </a:rPr>
                  <a:t> lead to very soft photons that can be difficult to detect.</a:t>
                </a:r>
              </a:p>
              <a:p>
                <a:endParaRPr lang="en-US" sz="1000" dirty="0"/>
              </a:p>
              <a:p>
                <a:r>
                  <a:rPr lang="en-US" sz="1800" dirty="0"/>
                  <a:t>But these are boosted at the LHC by </a:t>
                </a:r>
                <a14:m>
                  <m:oMath xmlns:m="http://schemas.openxmlformats.org/officeDocument/2006/math">
                    <m:r>
                      <a:rPr lang="en-US" sz="1800" b="0" i="0" smtClean="0">
                        <a:latin typeface="Cambria Math" panose="02040503050406030204" pitchFamily="18" charset="0"/>
                        <a:ea typeface="Cambria Math" panose="02040503050406030204" pitchFamily="18" charset="0"/>
                      </a:rPr>
                      <m:t> </m:t>
                    </m:r>
                    <m:r>
                      <a:rPr lang="el-GR" sz="1800" i="1" smtClean="0">
                        <a:latin typeface="Cambria Math" panose="02040503050406030204" pitchFamily="18" charset="0"/>
                        <a:ea typeface="Cambria Math" panose="02040503050406030204" pitchFamily="18" charset="0"/>
                      </a:rPr>
                      <m:t>𝛾</m:t>
                    </m:r>
                    <m:r>
                      <a:rPr lang="en-US" sz="1800" b="0" i="1" smtClean="0">
                        <a:latin typeface="Cambria Math" panose="02040503050406030204" pitchFamily="18" charset="0"/>
                        <a:ea typeface="Cambria Math" panose="02040503050406030204" pitchFamily="18" charset="0"/>
                      </a:rPr>
                      <m:t> </m:t>
                    </m:r>
                    <m:r>
                      <a:rPr lang="el-GR"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 1000</m:t>
                    </m:r>
                  </m:oMath>
                </a14:m>
                <a:r>
                  <a:rPr lang="en-US" sz="1800" dirty="0"/>
                  <a:t>, FASER2 can detect GeV particles with even ~MeV mass </a:t>
                </a:r>
                <a:r>
                  <a:rPr lang="en-US" sz="1800" dirty="0" err="1"/>
                  <a:t>splittings</a:t>
                </a:r>
                <a:r>
                  <a:rPr lang="en-US" sz="1800" dirty="0"/>
                  <a:t>, thermal relic target.</a:t>
                </a:r>
              </a:p>
              <a:p>
                <a:endParaRPr lang="en-US" sz="1000" dirty="0"/>
              </a:p>
              <a:p>
                <a:r>
                  <a:rPr lang="en-US" sz="1800" dirty="0"/>
                  <a:t>Difficult at </a:t>
                </a:r>
                <a:r>
                  <a:rPr lang="en-US" sz="1800" dirty="0" err="1"/>
                  <a:t>SHiP</a:t>
                </a:r>
                <a:r>
                  <a:rPr lang="en-US" sz="1800" dirty="0"/>
                  <a:t> (sensitivity contour assumes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ea typeface="Cambria Math" panose="02040503050406030204" pitchFamily="18" charset="0"/>
                          </a:rPr>
                          <m:t>𝛾</m:t>
                        </m:r>
                      </m:sub>
                    </m:sSub>
                  </m:oMath>
                </a14:m>
                <a:r>
                  <a:rPr lang="en-US" sz="1800" dirty="0"/>
                  <a:t> threshold of 300 MeV, 2 10</a:t>
                </a:r>
                <a:r>
                  <a:rPr lang="en-US" sz="1800" baseline="30000" dirty="0"/>
                  <a:t>20</a:t>
                </a:r>
                <a:r>
                  <a:rPr lang="en-US" sz="1800" dirty="0"/>
                  <a:t> POT).</a:t>
                </a:r>
              </a:p>
            </p:txBody>
          </p:sp>
        </mc:Choice>
        <mc:Fallback xmlns="">
          <p:sp>
            <p:nvSpPr>
              <p:cNvPr id="4" name="Rectangle 3">
                <a:extLst>
                  <a:ext uri="{FF2B5EF4-FFF2-40B4-BE49-F238E27FC236}">
                    <a16:creationId xmlns:a16="http://schemas.microsoft.com/office/drawing/2014/main" id="{9A4713EA-7CF4-FE0E-A421-C6AF91C9E9BD}"/>
                  </a:ext>
                </a:extLst>
              </p:cNvPr>
              <p:cNvSpPr txBox="1">
                <a:spLocks noRot="1" noChangeAspect="1" noMove="1" noResize="1" noEditPoints="1" noAdjustHandles="1" noChangeArrowheads="1" noChangeShapeType="1" noTextEdit="1"/>
              </p:cNvSpPr>
              <p:nvPr/>
            </p:nvSpPr>
            <p:spPr bwMode="auto">
              <a:xfrm>
                <a:off x="141236" y="2819399"/>
                <a:ext cx="3668764" cy="3776687"/>
              </a:xfrm>
              <a:prstGeom prst="rect">
                <a:avLst/>
              </a:prstGeom>
              <a:blipFill>
                <a:blip r:embed="rId2"/>
                <a:stretch>
                  <a:fillRect l="-1038" t="-669" r="-69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sp>
        <p:nvSpPr>
          <p:cNvPr id="8" name="TextBox 7">
            <a:extLst>
              <a:ext uri="{FF2B5EF4-FFF2-40B4-BE49-F238E27FC236}">
                <a16:creationId xmlns:a16="http://schemas.microsoft.com/office/drawing/2014/main" id="{16A9FD55-5991-B743-447F-3DC33E0D441F}"/>
              </a:ext>
            </a:extLst>
          </p:cNvPr>
          <p:cNvSpPr txBox="1"/>
          <p:nvPr/>
        </p:nvSpPr>
        <p:spPr>
          <a:xfrm rot="5400000">
            <a:off x="8069873" y="4629586"/>
            <a:ext cx="1566454" cy="276999"/>
          </a:xfrm>
          <a:prstGeom prst="rect">
            <a:avLst/>
          </a:prstGeom>
          <a:noFill/>
        </p:spPr>
        <p:txBody>
          <a:bodyPr wrap="none" rtlCol="0">
            <a:spAutoFit/>
          </a:bodyPr>
          <a:lstStyle/>
          <a:p>
            <a:r>
              <a:rPr lang="en-US" sz="1200" dirty="0"/>
              <a:t>Dienes et al. (2023)</a:t>
            </a:r>
          </a:p>
        </p:txBody>
      </p:sp>
      <p:pic>
        <p:nvPicPr>
          <p:cNvPr id="5" name="Picture 4" descr="A graph of different types of data&#10;&#10;Description automatically generated with medium confidence">
            <a:extLst>
              <a:ext uri="{FF2B5EF4-FFF2-40B4-BE49-F238E27FC236}">
                <a16:creationId xmlns:a16="http://schemas.microsoft.com/office/drawing/2014/main" id="{BF5E88C3-863F-3EDA-62A3-F93C7A5B9004}"/>
              </a:ext>
            </a:extLst>
          </p:cNvPr>
          <p:cNvPicPr>
            <a:picLocks noChangeAspect="1"/>
          </p:cNvPicPr>
          <p:nvPr/>
        </p:nvPicPr>
        <p:blipFill>
          <a:blip r:embed="rId3"/>
          <a:stretch>
            <a:fillRect/>
          </a:stretch>
        </p:blipFill>
        <p:spPr>
          <a:xfrm>
            <a:off x="3657601" y="3200400"/>
            <a:ext cx="5110084" cy="3395687"/>
          </a:xfrm>
          <a:prstGeom prst="rect">
            <a:avLst/>
          </a:prstGeom>
        </p:spPr>
      </p:pic>
      <p:pic>
        <p:nvPicPr>
          <p:cNvPr id="9" name="Picture 8" descr="A mathematical equation with numbers and symbols&#10;&#10;Description automatically generated">
            <a:extLst>
              <a:ext uri="{FF2B5EF4-FFF2-40B4-BE49-F238E27FC236}">
                <a16:creationId xmlns:a16="http://schemas.microsoft.com/office/drawing/2014/main" id="{E7119895-F4D9-FD4A-9AB1-14D952314CC7}"/>
              </a:ext>
            </a:extLst>
          </p:cNvPr>
          <p:cNvPicPr>
            <a:picLocks noChangeAspect="1"/>
          </p:cNvPicPr>
          <p:nvPr/>
        </p:nvPicPr>
        <p:blipFill>
          <a:blip r:embed="rId4"/>
          <a:stretch>
            <a:fillRect/>
          </a:stretch>
        </p:blipFill>
        <p:spPr>
          <a:xfrm>
            <a:off x="6714022" y="2326560"/>
            <a:ext cx="1949462" cy="416640"/>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1F4B855D-C7BD-943E-A680-29D3AE44176E}"/>
              </a:ext>
            </a:extLst>
          </p:cNvPr>
          <p:cNvPicPr>
            <a:picLocks noChangeAspect="1"/>
          </p:cNvPicPr>
          <p:nvPr/>
        </p:nvPicPr>
        <p:blipFill>
          <a:blip r:embed="rId5"/>
          <a:stretch>
            <a:fillRect/>
          </a:stretch>
        </p:blipFill>
        <p:spPr>
          <a:xfrm>
            <a:off x="6650812" y="1544044"/>
            <a:ext cx="2116873" cy="513356"/>
          </a:xfrm>
          <a:prstGeom prst="rect">
            <a:avLst/>
          </a:prstGeom>
        </p:spPr>
      </p:pic>
      <p:cxnSp>
        <p:nvCxnSpPr>
          <p:cNvPr id="7" name="Straight Connector 6">
            <a:extLst>
              <a:ext uri="{FF2B5EF4-FFF2-40B4-BE49-F238E27FC236}">
                <a16:creationId xmlns:a16="http://schemas.microsoft.com/office/drawing/2014/main" id="{03B49D0C-6E57-595A-19D1-2989B9B7A08F}"/>
              </a:ext>
            </a:extLst>
          </p:cNvPr>
          <p:cNvCxnSpPr>
            <a:cxnSpLocks/>
          </p:cNvCxnSpPr>
          <p:nvPr/>
        </p:nvCxnSpPr>
        <p:spPr>
          <a:xfrm>
            <a:off x="5791200" y="2743200"/>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3C631B40-CCCF-7647-E2F1-7B58303E50A8}"/>
              </a:ext>
            </a:extLst>
          </p:cNvPr>
          <p:cNvCxnSpPr>
            <a:cxnSpLocks/>
          </p:cNvCxnSpPr>
          <p:nvPr/>
        </p:nvCxnSpPr>
        <p:spPr>
          <a:xfrm>
            <a:off x="5791200" y="1128556"/>
            <a:ext cx="685799" cy="0"/>
          </a:xfrm>
          <a:prstGeom prst="line">
            <a:avLst/>
          </a:prstGeom>
          <a:effectLst/>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92D25AF1-E1A3-BC3E-BEC9-24ABD3D221BF}"/>
              </a:ext>
            </a:extLst>
          </p:cNvPr>
          <p:cNvCxnSpPr>
            <a:cxnSpLocks/>
          </p:cNvCxnSpPr>
          <p:nvPr/>
        </p:nvCxnSpPr>
        <p:spPr>
          <a:xfrm>
            <a:off x="5791199" y="1404082"/>
            <a:ext cx="685799" cy="0"/>
          </a:xfrm>
          <a:prstGeom prst="line">
            <a:avLst/>
          </a:prstGeom>
          <a:effectLst/>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30B2555-0FF9-D97B-5344-4A49F2676CBE}"/>
                  </a:ext>
                </a:extLst>
              </p:cNvPr>
              <p:cNvSpPr txBox="1"/>
              <p:nvPr/>
            </p:nvSpPr>
            <p:spPr>
              <a:xfrm>
                <a:off x="5336661" y="990057"/>
                <a:ext cx="3600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oMath>
                  </m:oMathPara>
                </a14:m>
                <a:endParaRPr lang="en-US" dirty="0"/>
              </a:p>
            </p:txBody>
          </p:sp>
        </mc:Choice>
        <mc:Fallback xmlns="">
          <p:sp>
            <p:nvSpPr>
              <p:cNvPr id="14" name="TextBox 13">
                <a:extLst>
                  <a:ext uri="{FF2B5EF4-FFF2-40B4-BE49-F238E27FC236}">
                    <a16:creationId xmlns:a16="http://schemas.microsoft.com/office/drawing/2014/main" id="{130B2555-0FF9-D97B-5344-4A49F2676CBE}"/>
                  </a:ext>
                </a:extLst>
              </p:cNvPr>
              <p:cNvSpPr txBox="1">
                <a:spLocks noRot="1" noChangeAspect="1" noMove="1" noResize="1" noEditPoints="1" noAdjustHandles="1" noChangeArrowheads="1" noChangeShapeType="1" noTextEdit="1"/>
              </p:cNvSpPr>
              <p:nvPr/>
            </p:nvSpPr>
            <p:spPr>
              <a:xfrm>
                <a:off x="5336661" y="990057"/>
                <a:ext cx="360099" cy="276999"/>
              </a:xfrm>
              <a:prstGeom prst="rect">
                <a:avLst/>
              </a:prstGeom>
              <a:blipFill>
                <a:blip r:embed="rId6"/>
                <a:stretch>
                  <a:fillRect l="-6897" r="-3448"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076BC42-4409-5A43-84CE-08A41E978A33}"/>
                  </a:ext>
                </a:extLst>
              </p:cNvPr>
              <p:cNvSpPr txBox="1"/>
              <p:nvPr/>
            </p:nvSpPr>
            <p:spPr>
              <a:xfrm>
                <a:off x="5334000" y="1265583"/>
                <a:ext cx="3654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0</m:t>
                          </m:r>
                        </m:sub>
                      </m:sSub>
                    </m:oMath>
                  </m:oMathPara>
                </a14:m>
                <a:endParaRPr lang="en-US" dirty="0"/>
              </a:p>
            </p:txBody>
          </p:sp>
        </mc:Choice>
        <mc:Fallback xmlns="">
          <p:sp>
            <p:nvSpPr>
              <p:cNvPr id="15" name="TextBox 14">
                <a:extLst>
                  <a:ext uri="{FF2B5EF4-FFF2-40B4-BE49-F238E27FC236}">
                    <a16:creationId xmlns:a16="http://schemas.microsoft.com/office/drawing/2014/main" id="{8076BC42-4409-5A43-84CE-08A41E978A33}"/>
                  </a:ext>
                </a:extLst>
              </p:cNvPr>
              <p:cNvSpPr txBox="1">
                <a:spLocks noRot="1" noChangeAspect="1" noMove="1" noResize="1" noEditPoints="1" noAdjustHandles="1" noChangeArrowheads="1" noChangeShapeType="1" noTextEdit="1"/>
              </p:cNvSpPr>
              <p:nvPr/>
            </p:nvSpPr>
            <p:spPr>
              <a:xfrm>
                <a:off x="5334000" y="1265583"/>
                <a:ext cx="365420" cy="276999"/>
              </a:xfrm>
              <a:prstGeom prst="rect">
                <a:avLst/>
              </a:prstGeom>
              <a:blipFill>
                <a:blip r:embed="rId7"/>
                <a:stretch>
                  <a:fillRect l="-6897" r="-3448" b="-1739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B9A4F5D0-CE84-D2C5-CC5D-3C4DDCF41F7E}"/>
              </a:ext>
            </a:extLst>
          </p:cNvPr>
          <p:cNvSpPr txBox="1"/>
          <p:nvPr/>
        </p:nvSpPr>
        <p:spPr>
          <a:xfrm>
            <a:off x="5452590" y="2603111"/>
            <a:ext cx="128240" cy="276999"/>
          </a:xfrm>
          <a:prstGeom prst="rect">
            <a:avLst/>
          </a:prstGeom>
          <a:noFill/>
        </p:spPr>
        <p:txBody>
          <a:bodyPr wrap="none" lIns="0" tIns="0" rIns="0" bIns="0" rtlCol="0">
            <a:spAutoFit/>
          </a:bodyPr>
          <a:lstStyle/>
          <a:p>
            <a:r>
              <a:rPr lang="en-US" dirty="0"/>
              <a:t>0</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AF26B66-DC33-0995-CA8B-EEF486015107}"/>
                  </a:ext>
                </a:extLst>
              </p:cNvPr>
              <p:cNvSpPr txBox="1"/>
              <p:nvPr/>
            </p:nvSpPr>
            <p:spPr>
              <a:xfrm>
                <a:off x="6772609" y="1051311"/>
                <a:ext cx="122001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sym typeface="Wingdings" pitchFamily="2" charset="2"/>
                            </a:rPr>
                            <m:t>1</m:t>
                          </m:r>
                        </m:sub>
                      </m:sSub>
                      <m:r>
                        <a:rPr lang="en-US" sz="1800" i="1">
                          <a:latin typeface="Cambria Math" panose="02040503050406030204" pitchFamily="18" charset="0"/>
                          <a:sym typeface="Wingdings" pitchFamily="2" charset="2"/>
                        </a:rPr>
                        <m:t> </m:t>
                      </m:r>
                      <m:r>
                        <a:rPr lang="en-US" sz="1800" i="1">
                          <a:latin typeface="Cambria Math" panose="02040503050406030204" pitchFamily="18" charset="0"/>
                          <a:ea typeface="Cambria Math" panose="02040503050406030204" pitchFamily="18" charset="0"/>
                          <a:sym typeface="Wingdings" pitchFamily="2" charset="2"/>
                        </a:rPr>
                        <m:t>→</m:t>
                      </m:r>
                      <m:sSub>
                        <m:sSubPr>
                          <m:ctrlPr>
                            <a:rPr lang="en-US" sz="1800" i="1">
                              <a:latin typeface="Cambria Math" panose="02040503050406030204" pitchFamily="18" charset="0"/>
                              <a:ea typeface="Cambria Math" panose="02040503050406030204" pitchFamily="18" charset="0"/>
                              <a:sym typeface="Wingdings" pitchFamily="2" charset="2"/>
                            </a:rPr>
                          </m:ctrlPr>
                        </m:sSubPr>
                        <m:e>
                          <m:r>
                            <a:rPr lang="en-US" sz="1800" i="1">
                              <a:latin typeface="Cambria Math" panose="02040503050406030204" pitchFamily="18" charset="0"/>
                              <a:ea typeface="Cambria Math" panose="02040503050406030204" pitchFamily="18" charset="0"/>
                              <a:sym typeface="Wingdings" pitchFamily="2" charset="2"/>
                            </a:rPr>
                            <m:t>𝜒</m:t>
                          </m:r>
                        </m:e>
                        <m:sub>
                          <m:r>
                            <a:rPr lang="en-US" sz="1800" i="1">
                              <a:latin typeface="Cambria Math" panose="02040503050406030204" pitchFamily="18" charset="0"/>
                              <a:ea typeface="Cambria Math" panose="02040503050406030204" pitchFamily="18" charset="0"/>
                              <a:sym typeface="Wingdings" pitchFamily="2" charset="2"/>
                            </a:rPr>
                            <m:t>0</m:t>
                          </m:r>
                        </m:sub>
                      </m:sSub>
                      <m:r>
                        <a:rPr lang="en-US" sz="1800" i="1">
                          <a:latin typeface="Cambria Math" panose="02040503050406030204" pitchFamily="18" charset="0"/>
                          <a:ea typeface="Cambria Math" panose="02040503050406030204" pitchFamily="18" charset="0"/>
                          <a:sym typeface="Wingdings" pitchFamily="2" charset="2"/>
                        </a:rPr>
                        <m:t>𝛾</m:t>
                      </m:r>
                    </m:oMath>
                  </m:oMathPara>
                </a14:m>
                <a:endParaRPr lang="en-US" dirty="0"/>
              </a:p>
            </p:txBody>
          </p:sp>
        </mc:Choice>
        <mc:Fallback xmlns="">
          <p:sp>
            <p:nvSpPr>
              <p:cNvPr id="3" name="TextBox 2">
                <a:extLst>
                  <a:ext uri="{FF2B5EF4-FFF2-40B4-BE49-F238E27FC236}">
                    <a16:creationId xmlns:a16="http://schemas.microsoft.com/office/drawing/2014/main" id="{0AF26B66-DC33-0995-CA8B-EEF486015107}"/>
                  </a:ext>
                </a:extLst>
              </p:cNvPr>
              <p:cNvSpPr txBox="1">
                <a:spLocks noRot="1" noChangeAspect="1" noMove="1" noResize="1" noEditPoints="1" noAdjustHandles="1" noChangeArrowheads="1" noChangeShapeType="1" noTextEdit="1"/>
              </p:cNvSpPr>
              <p:nvPr/>
            </p:nvSpPr>
            <p:spPr>
              <a:xfrm>
                <a:off x="6772609" y="1051311"/>
                <a:ext cx="1220014" cy="369332"/>
              </a:xfrm>
              <a:prstGeom prst="rect">
                <a:avLst/>
              </a:prstGeom>
              <a:blipFill>
                <a:blip r:embed="rId8"/>
                <a:stretch>
                  <a:fillRect b="-20000"/>
                </a:stretch>
              </a:blipFill>
            </p:spPr>
            <p:txBody>
              <a:bodyPr/>
              <a:lstStyle/>
              <a:p>
                <a:r>
                  <a:rPr lang="en-US">
                    <a:noFill/>
                  </a:rPr>
                  <a:t> </a:t>
                </a:r>
              </a:p>
            </p:txBody>
          </p:sp>
        </mc:Fallback>
      </mc:AlternateContent>
      <p:sp>
        <p:nvSpPr>
          <p:cNvPr id="6" name="Arc 5">
            <a:extLst>
              <a:ext uri="{FF2B5EF4-FFF2-40B4-BE49-F238E27FC236}">
                <a16:creationId xmlns:a16="http://schemas.microsoft.com/office/drawing/2014/main" id="{5041FDAC-48D7-24D3-5A51-D3D268EC4EA9}"/>
              </a:ext>
            </a:extLst>
          </p:cNvPr>
          <p:cNvSpPr/>
          <p:nvPr/>
        </p:nvSpPr>
        <p:spPr>
          <a:xfrm>
            <a:off x="6407186" y="1126312"/>
            <a:ext cx="365423" cy="276999"/>
          </a:xfrm>
          <a:prstGeom prst="arc">
            <a:avLst>
              <a:gd name="adj1" fmla="val 16200000"/>
              <a:gd name="adj2" fmla="val 5547644"/>
            </a:avLst>
          </a:prstGeom>
          <a:ln>
            <a:headEnd type="none" w="med" len="med"/>
            <a:tailEnd type="triangle" w="med"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89898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A CAUTIONARY TALE</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152399" y="914400"/>
            <a:ext cx="4419601" cy="2971800"/>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Sometimes to look forward, it pays to first look back.</a:t>
            </a:r>
          </a:p>
          <a:p>
            <a:endParaRPr lang="en-US" sz="800" dirty="0"/>
          </a:p>
          <a:p>
            <a:r>
              <a:rPr lang="en-US" sz="2000" dirty="0"/>
              <a:t>2021 was the 50</a:t>
            </a:r>
            <a:r>
              <a:rPr lang="en-US" sz="2000" baseline="30000" dirty="0"/>
              <a:t>th</a:t>
            </a:r>
            <a:r>
              <a:rPr lang="en-US" sz="2000" dirty="0"/>
              <a:t> anniversary of the birth of hadron colliders.</a:t>
            </a:r>
          </a:p>
          <a:p>
            <a:endParaRPr lang="en-US" sz="800" dirty="0"/>
          </a:p>
          <a:p>
            <a:r>
              <a:rPr lang="en-US" sz="2000" dirty="0"/>
              <a:t>In 1971, CERN’s Intersecting Storage Rings (ISR), with a circumference of ~1 km, collided protons with protons at center-of-mass energy 30 GeV.</a:t>
            </a:r>
            <a:endParaRPr lang="en-US" sz="1600" dirty="0"/>
          </a:p>
          <a:p>
            <a:endParaRPr lang="en-US" sz="2000" dirty="0"/>
          </a:p>
        </p:txBody>
      </p:sp>
      <p:pic>
        <p:nvPicPr>
          <p:cNvPr id="8" name="Picture 7">
            <a:extLst>
              <a:ext uri="{FF2B5EF4-FFF2-40B4-BE49-F238E27FC236}">
                <a16:creationId xmlns:a16="http://schemas.microsoft.com/office/drawing/2014/main" id="{D747E3EA-3559-C948-BF95-9A98BEC93D82}"/>
              </a:ext>
            </a:extLst>
          </p:cNvPr>
          <p:cNvPicPr>
            <a:picLocks noChangeAspect="1"/>
          </p:cNvPicPr>
          <p:nvPr/>
        </p:nvPicPr>
        <p:blipFill>
          <a:blip r:embed="rId2"/>
          <a:stretch>
            <a:fillRect/>
          </a:stretch>
        </p:blipFill>
        <p:spPr>
          <a:xfrm>
            <a:off x="4628730" y="1053830"/>
            <a:ext cx="4210470" cy="5340486"/>
          </a:xfrm>
          <a:prstGeom prst="rect">
            <a:avLst/>
          </a:prstGeom>
        </p:spPr>
      </p:pic>
      <p:pic>
        <p:nvPicPr>
          <p:cNvPr id="10" name="Picture 9">
            <a:extLst>
              <a:ext uri="{FF2B5EF4-FFF2-40B4-BE49-F238E27FC236}">
                <a16:creationId xmlns:a16="http://schemas.microsoft.com/office/drawing/2014/main" id="{243334B8-CCAC-644C-9EB9-B54360CF3DC1}"/>
              </a:ext>
            </a:extLst>
          </p:cNvPr>
          <p:cNvPicPr>
            <a:picLocks noChangeAspect="1"/>
          </p:cNvPicPr>
          <p:nvPr/>
        </p:nvPicPr>
        <p:blipFill>
          <a:blip r:embed="rId3"/>
          <a:stretch>
            <a:fillRect/>
          </a:stretch>
        </p:blipFill>
        <p:spPr>
          <a:xfrm>
            <a:off x="471791" y="4254230"/>
            <a:ext cx="3566809" cy="2140086"/>
          </a:xfrm>
          <a:prstGeom prst="rect">
            <a:avLst/>
          </a:prstGeom>
        </p:spPr>
      </p:pic>
      <p:pic>
        <p:nvPicPr>
          <p:cNvPr id="6" name="Picture 5">
            <a:extLst>
              <a:ext uri="{FF2B5EF4-FFF2-40B4-BE49-F238E27FC236}">
                <a16:creationId xmlns:a16="http://schemas.microsoft.com/office/drawing/2014/main" id="{301576F1-795F-BE44-A83F-ED33A6B3A8DC}"/>
              </a:ext>
            </a:extLst>
          </p:cNvPr>
          <p:cNvPicPr>
            <a:picLocks noChangeAspect="1"/>
          </p:cNvPicPr>
          <p:nvPr/>
        </p:nvPicPr>
        <p:blipFill rotWithShape="1">
          <a:blip r:embed="rId4"/>
          <a:srcRect l="7992" t="2402" r="5701" b="4362"/>
          <a:stretch/>
        </p:blipFill>
        <p:spPr>
          <a:xfrm>
            <a:off x="2643914" y="4357509"/>
            <a:ext cx="1252022" cy="900291"/>
          </a:xfrm>
          <a:prstGeom prst="rect">
            <a:avLst/>
          </a:prstGeom>
        </p:spPr>
      </p:pic>
    </p:spTree>
    <p:extLst>
      <p:ext uri="{BB962C8B-B14F-4D97-AF65-F5344CB8AC3E}">
        <p14:creationId xmlns:p14="http://schemas.microsoft.com/office/powerpoint/2010/main" val="24756978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ISR’S LEGACY</a:t>
            </a:r>
          </a:p>
        </p:txBody>
      </p:sp>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838200"/>
            <a:ext cx="6477000" cy="5763569"/>
          </a:xfrm>
          <a:prstGeom prst="rect">
            <a:avLst/>
          </a:prstGeom>
          <a:noFill/>
          <a:ln>
            <a:noFill/>
          </a:ln>
          <a:extLst>
            <a:ext uri="{909E8E84-426E-40dd-AFC4-6F175D3DCCD1}">
              <a14:hiddenFill xmlns:mc="http://schemas.openxmlformats.org/markup-compatibility/2006" xmlns:a14="http://schemas.microsoft.com/office/drawing/2010/main" xmlns="">
                <a:solidFill>
                  <a:srgbClr val="FFFFFF"/>
                </a:solidFill>
              </a14:hiddenFill>
            </a:ext>
            <a:ext uri="{91240B29-F687-4f45-9708-019B960494DF}">
              <a14:hiddenLine xmlns:mc="http://schemas.openxmlformats.org/markup-compatibility/2006"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a14="http://schemas.microsoft.com/office/drawing/2010/main"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During ISR’s 50</a:t>
            </a:r>
            <a:r>
              <a:rPr lang="en-US" sz="2000" baseline="30000" dirty="0"/>
              <a:t>th</a:t>
            </a:r>
            <a:r>
              <a:rPr lang="en-US" sz="2000" dirty="0"/>
              <a:t> anniversary, there were many fascinating articles and talks by eminent physicists looking back on the ISR’s legacy.</a:t>
            </a:r>
          </a:p>
          <a:p>
            <a:endParaRPr lang="en-US" sz="1000" dirty="0"/>
          </a:p>
          <a:p>
            <a:pPr lvl="1"/>
            <a:r>
              <a:rPr lang="en-US" sz="1600" dirty="0"/>
              <a:t>“Enormous impact on accelerator physics, but sadly little effect on particle physics.” – Steve Myers, talk at “The 50th Anniversary of Hadron Colliders at CERN,” October 2021.</a:t>
            </a:r>
          </a:p>
          <a:p>
            <a:endParaRPr lang="en-US" sz="1200" dirty="0"/>
          </a:p>
          <a:p>
            <a:pPr lvl="1"/>
            <a:r>
              <a:rPr lang="en-US" sz="1600" dirty="0"/>
              <a:t> “There was initially a broad belief that physics action would be in the forward directions at a hadron collider…. It is easy to say after the fact, still with regrets, that with an earlier availability of more complete… experiments at the ISR, CERN would not have been left as a spectator during the famous November revolution of 1974 with the J/</a:t>
            </a:r>
            <a:r>
              <a:rPr lang="el-GR" sz="1600" dirty="0"/>
              <a:t>ψ</a:t>
            </a:r>
            <a:r>
              <a:rPr lang="en-US" sz="1600" dirty="0"/>
              <a:t> discoveries at Brookhaven and SLAC .” – Lyn Evans and Peter Jenni, “Discovery Machines,” CERN Courier (2021).</a:t>
            </a:r>
          </a:p>
          <a:p>
            <a:endParaRPr lang="en-US" sz="1000" dirty="0"/>
          </a:p>
          <a:p>
            <a:r>
              <a:rPr lang="en-US" sz="2000" dirty="0"/>
              <a:t>Bottom line: The collider was creating new forms of matter (charm), but the detectors focused on the forward region (along the beamline) and so missed them. Let’s not follow this precedent!</a:t>
            </a:r>
          </a:p>
          <a:p>
            <a:endParaRPr lang="en-US" sz="800" dirty="0"/>
          </a:p>
          <a:p>
            <a:pPr lvl="1"/>
            <a:endParaRPr lang="en-US" sz="1600" dirty="0"/>
          </a:p>
          <a:p>
            <a:endParaRPr lang="en-US" sz="2000" dirty="0"/>
          </a:p>
        </p:txBody>
      </p:sp>
      <p:pic>
        <p:nvPicPr>
          <p:cNvPr id="3" name="Picture 2">
            <a:extLst>
              <a:ext uri="{FF2B5EF4-FFF2-40B4-BE49-F238E27FC236}">
                <a16:creationId xmlns:a16="http://schemas.microsoft.com/office/drawing/2014/main" id="{EEB4C364-B9FF-4643-BB1E-B4723636417F}"/>
              </a:ext>
            </a:extLst>
          </p:cNvPr>
          <p:cNvPicPr>
            <a:picLocks noChangeAspect="1"/>
          </p:cNvPicPr>
          <p:nvPr/>
        </p:nvPicPr>
        <p:blipFill>
          <a:blip r:embed="rId2"/>
          <a:stretch>
            <a:fillRect/>
          </a:stretch>
        </p:blipFill>
        <p:spPr>
          <a:xfrm>
            <a:off x="6856247" y="2740833"/>
            <a:ext cx="1967542" cy="1752600"/>
          </a:xfrm>
          <a:prstGeom prst="rect">
            <a:avLst/>
          </a:prstGeom>
        </p:spPr>
      </p:pic>
      <p:pic>
        <p:nvPicPr>
          <p:cNvPr id="5" name="Picture 4">
            <a:extLst>
              <a:ext uri="{FF2B5EF4-FFF2-40B4-BE49-F238E27FC236}">
                <a16:creationId xmlns:a16="http://schemas.microsoft.com/office/drawing/2014/main" id="{CB45BE6F-C370-A94E-87F2-56C0BCA2F39B}"/>
              </a:ext>
            </a:extLst>
          </p:cNvPr>
          <p:cNvPicPr>
            <a:picLocks noChangeAspect="1"/>
          </p:cNvPicPr>
          <p:nvPr/>
        </p:nvPicPr>
        <p:blipFill>
          <a:blip r:embed="rId3"/>
          <a:stretch>
            <a:fillRect/>
          </a:stretch>
        </p:blipFill>
        <p:spPr>
          <a:xfrm>
            <a:off x="6886966" y="4608067"/>
            <a:ext cx="1937679" cy="1945133"/>
          </a:xfrm>
          <a:prstGeom prst="rect">
            <a:avLst/>
          </a:prstGeom>
        </p:spPr>
      </p:pic>
      <p:pic>
        <p:nvPicPr>
          <p:cNvPr id="4" name="Picture 3">
            <a:extLst>
              <a:ext uri="{FF2B5EF4-FFF2-40B4-BE49-F238E27FC236}">
                <a16:creationId xmlns:a16="http://schemas.microsoft.com/office/drawing/2014/main" id="{B63C9183-E9AF-8C4C-BAA1-BCCE7AED67E3}"/>
              </a:ext>
            </a:extLst>
          </p:cNvPr>
          <p:cNvPicPr>
            <a:picLocks noChangeAspect="1"/>
          </p:cNvPicPr>
          <p:nvPr/>
        </p:nvPicPr>
        <p:blipFill rotWithShape="1">
          <a:blip r:embed="rId4"/>
          <a:srcRect t="8334" r="18750" b="43750"/>
          <a:stretch/>
        </p:blipFill>
        <p:spPr>
          <a:xfrm>
            <a:off x="6858000" y="865037"/>
            <a:ext cx="1981200" cy="1752600"/>
          </a:xfrm>
          <a:prstGeom prst="rect">
            <a:avLst/>
          </a:prstGeom>
        </p:spPr>
      </p:pic>
    </p:spTree>
    <p:extLst>
      <p:ext uri="{BB962C8B-B14F-4D97-AF65-F5344CB8AC3E}">
        <p14:creationId xmlns:p14="http://schemas.microsoft.com/office/powerpoint/2010/main" val="1107721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5F24F58-C0E9-F941-A9CF-2826476CCC4B}"/>
              </a:ext>
            </a:extLst>
          </p:cNvPr>
          <p:cNvSpPr txBox="1">
            <a:spLocks/>
          </p:cNvSpPr>
          <p:nvPr/>
        </p:nvSpPr>
        <p:spPr>
          <a:xfrm>
            <a:off x="0" y="257175"/>
            <a:ext cx="9144000" cy="733425"/>
          </a:xfrm>
          <a:prstGeom prst="rect">
            <a:avLst/>
          </a:prstGeom>
        </p:spPr>
        <p:txBody>
          <a:bodyPr/>
          <a:lst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solidFill>
                  <a:schemeClr val="tx1"/>
                </a:solidFill>
                <a:latin typeface="Arial" charset="0"/>
              </a:rPr>
              <a:t>CONCLUSIONS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5538E97F-AA0B-784A-8F53-E9E92DCF15CD}"/>
                  </a:ext>
                </a:extLst>
              </p:cNvPr>
              <p:cNvSpPr txBox="1">
                <a:spLocks/>
              </p:cNvSpPr>
              <p:nvPr/>
            </p:nvSpPr>
            <p:spPr>
              <a:xfrm>
                <a:off x="533400" y="1143000"/>
                <a:ext cx="7848600" cy="5105400"/>
              </a:xfrm>
              <a:prstGeom prst="rect">
                <a:avLst/>
              </a:prstGeom>
            </p:spPr>
            <p:txBody>
              <a:bodyPr>
                <a:noAutofit/>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000" dirty="0"/>
                  <a:t>In the last year, we have directly detected collider neutrinos for the first time, opening up a new window at the energy frontier.</a:t>
                </a:r>
              </a:p>
              <a:p>
                <a:pPr>
                  <a:buFontTx/>
                  <a:buChar char="•"/>
                </a:pPr>
                <a:endParaRPr lang="en-US" sz="2000" dirty="0"/>
              </a:p>
              <a:p>
                <a:pPr>
                  <a:buFontTx/>
                  <a:buChar char="•"/>
                </a:pPr>
                <a:r>
                  <a:rPr lang="en-US" sz="2000" dirty="0"/>
                  <a:t>Forward experiments have a broad physics program</a:t>
                </a:r>
              </a:p>
              <a:p>
                <a:pPr lvl="1">
                  <a:buFontTx/>
                  <a:buChar char="•"/>
                </a:pPr>
                <a:r>
                  <a:rPr lang="en-US" sz="1800" dirty="0"/>
                  <a:t>The study of collider neutrinos at </a:t>
                </a:r>
                <a:r>
                  <a:rPr lang="en-US" sz="1800" dirty="0" err="1"/>
                  <a:t>TeV</a:t>
                </a:r>
                <a:r>
                  <a:rPr lang="en-US" sz="1800" dirty="0"/>
                  <a:t> energies, with implications for neutrinos, QCD, </a:t>
                </a:r>
                <a:r>
                  <a:rPr lang="en-US" sz="1800" dirty="0" err="1"/>
                  <a:t>astroparticle</a:t>
                </a:r>
                <a:r>
                  <a:rPr lang="en-US" sz="1800" dirty="0"/>
                  <a:t> physics, and high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oMath>
                </a14:m>
                <a:r>
                  <a:rPr lang="en-US" sz="1800" dirty="0"/>
                  <a:t> physics.</a:t>
                </a:r>
              </a:p>
              <a:p>
                <a:pPr lvl="1">
                  <a:buFontTx/>
                  <a:buChar char="•"/>
                </a:pPr>
                <a:r>
                  <a:rPr lang="en-US" sz="1800" dirty="0"/>
                  <a:t>Searches for light (and also heavy), weakly-interacting BSM particles, including many motivated by dark matter.</a:t>
                </a:r>
              </a:p>
              <a:p>
                <a:pPr marL="0" indent="0">
                  <a:buNone/>
                </a:pPr>
                <a:endParaRPr lang="en-US" sz="2000" dirty="0"/>
              </a:p>
              <a:p>
                <a:pPr>
                  <a:buFontTx/>
                  <a:buChar char="•"/>
                </a:pPr>
                <a:r>
                  <a:rPr lang="en-US" sz="2000" dirty="0"/>
                  <a:t>I have no doubt that neutrino detectors will be included in all future collider plans, just like trackers and calorimeters.  It would be good to do this for the HL-LHC as well.  The Forward Physics Facility is now being considered for the HL-LHC (2028-2040s).</a:t>
                </a:r>
              </a:p>
              <a:p>
                <a:pPr marL="0" indent="0">
                  <a:buNone/>
                </a:pPr>
                <a:endParaRPr lang="en-US" sz="2000" dirty="0"/>
              </a:p>
              <a:p>
                <a:endParaRPr lang="en-US" sz="2000" dirty="0"/>
              </a:p>
              <a:p>
                <a:endParaRPr lang="en-US" sz="2000" dirty="0"/>
              </a:p>
              <a:p>
                <a:pPr marL="0" indent="0">
                  <a:buNone/>
                </a:pPr>
                <a:endParaRPr lang="en-US" sz="2000" dirty="0"/>
              </a:p>
              <a:p>
                <a:endParaRPr lang="en-US" sz="2000" dirty="0"/>
              </a:p>
              <a:p>
                <a:endParaRPr lang="en-US" sz="2000" dirty="0"/>
              </a:p>
              <a:p>
                <a:endParaRPr lang="en-US" sz="2000" dirty="0"/>
              </a:p>
              <a:p>
                <a:pPr marL="0" indent="0">
                  <a:buFont typeface="Arial" charset="0"/>
                  <a:buNone/>
                </a:pPr>
                <a:endParaRPr lang="en-US" sz="1200" dirty="0"/>
              </a:p>
            </p:txBody>
          </p:sp>
        </mc:Choice>
        <mc:Fallback xmlns="">
          <p:sp>
            <p:nvSpPr>
              <p:cNvPr id="8" name="Content Placeholder 2">
                <a:extLst>
                  <a:ext uri="{FF2B5EF4-FFF2-40B4-BE49-F238E27FC236}">
                    <a16:creationId xmlns:a16="http://schemas.microsoft.com/office/drawing/2014/main" id="{5538E97F-AA0B-784A-8F53-E9E92DCF15CD}"/>
                  </a:ext>
                </a:extLst>
              </p:cNvPr>
              <p:cNvSpPr txBox="1">
                <a:spLocks noRot="1" noChangeAspect="1" noMove="1" noResize="1" noEditPoints="1" noAdjustHandles="1" noChangeArrowheads="1" noChangeShapeType="1" noTextEdit="1"/>
              </p:cNvSpPr>
              <p:nvPr/>
            </p:nvSpPr>
            <p:spPr>
              <a:xfrm>
                <a:off x="533400" y="1143000"/>
                <a:ext cx="7848600" cy="5105400"/>
              </a:xfrm>
              <a:prstGeom prst="rect">
                <a:avLst/>
              </a:prstGeom>
              <a:blipFill>
                <a:blip r:embed="rId2"/>
                <a:stretch>
                  <a:fillRect l="-809" t="-744" r="-647"/>
                </a:stretch>
              </a:blipFill>
            </p:spPr>
            <p:txBody>
              <a:bodyPr/>
              <a:lstStyle/>
              <a:p>
                <a:r>
                  <a:rPr lang="en-US">
                    <a:noFill/>
                  </a:rPr>
                  <a:t> </a:t>
                </a:r>
              </a:p>
            </p:txBody>
          </p:sp>
        </mc:Fallback>
      </mc:AlternateContent>
    </p:spTree>
    <p:extLst>
      <p:ext uri="{BB962C8B-B14F-4D97-AF65-F5344CB8AC3E}">
        <p14:creationId xmlns:p14="http://schemas.microsoft.com/office/powerpoint/2010/main" val="2894170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latin typeface="Arial" charset="0"/>
              </a:rPr>
              <a:t>FORWARD PHYSICS</a:t>
            </a:r>
          </a:p>
        </p:txBody>
      </p:sp>
      <mc:AlternateContent xmlns:mc="http://schemas.openxmlformats.org/markup-compatibility/2006" xmlns:a14="http://schemas.microsoft.com/office/drawing/2010/main">
        <mc:Choice Requires="a14">
          <p:sp>
            <p:nvSpPr>
              <p:cNvPr id="21" name="Rectangle 3">
                <a:extLst>
                  <a:ext uri="{FF2B5EF4-FFF2-40B4-BE49-F238E27FC236}">
                    <a16:creationId xmlns:a16="http://schemas.microsoft.com/office/drawing/2014/main" id="{6DE34699-25EB-534D-A8C2-F03BEAEE77D0}"/>
                  </a:ext>
                </a:extLst>
              </p:cNvPr>
              <p:cNvSpPr txBox="1">
                <a:spLocks noChangeArrowheads="1"/>
              </p:cNvSpPr>
              <p:nvPr/>
            </p:nvSpPr>
            <p:spPr bwMode="auto">
              <a:xfrm>
                <a:off x="228600" y="762000"/>
                <a:ext cx="8839200" cy="3905048"/>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In 2017, we realized that the large LHC detectors, while beautifully optimized to discover new heavy particles, are also </a:t>
                </a:r>
                <a:r>
                  <a:rPr lang="en-US" sz="2000" dirty="0">
                    <a:solidFill>
                      <a:srgbClr val="FF0000"/>
                    </a:solidFill>
                  </a:rPr>
                  <a:t>perfectly configured to miss new light particles. </a:t>
                </a:r>
              </a:p>
              <a:p>
                <a:endParaRPr lang="en-US" sz="1200" dirty="0"/>
              </a:p>
              <a:p>
                <a:r>
                  <a:rPr lang="en-US" sz="2000" dirty="0">
                    <a:solidFill>
                      <a:srgbClr val="00B050"/>
                    </a:solidFill>
                  </a:rPr>
                  <a:t>Heavy particles are produced at low velocity and then decay roughly </a:t>
                </a:r>
                <a:r>
                  <a:rPr lang="en-US" sz="2000" dirty="0" err="1">
                    <a:solidFill>
                      <a:srgbClr val="00B050"/>
                    </a:solidFill>
                  </a:rPr>
                  <a:t>isotropically</a:t>
                </a:r>
                <a:r>
                  <a:rPr lang="en-US" sz="2000" dirty="0">
                    <a:solidFill>
                      <a:srgbClr val="00B050"/>
                    </a:solidFill>
                  </a:rPr>
                  <a:t> to other particles.  </a:t>
                </a:r>
              </a:p>
              <a:p>
                <a:endParaRPr lang="en-US" sz="2000" dirty="0"/>
              </a:p>
              <a:p>
                <a:endParaRPr lang="en-US" sz="2000" dirty="0"/>
              </a:p>
              <a:p>
                <a:endParaRPr lang="en-US" sz="2000" dirty="0"/>
              </a:p>
              <a:p>
                <a:endParaRPr lang="en-US" sz="2000" dirty="0"/>
              </a:p>
              <a:p>
                <a:pPr marL="0" indent="0">
                  <a:buNone/>
                </a:pPr>
                <a:endParaRPr lang="en-US" sz="2000" dirty="0"/>
              </a:p>
              <a:p>
                <a:r>
                  <a:rPr lang="en-US" sz="2000" dirty="0">
                    <a:solidFill>
                      <a:srgbClr val="0000FF"/>
                    </a:solidFill>
                  </a:rPr>
                  <a:t>But high-energy light particles are dominantly produced in the forward direction and escape through the blind spots of existing detectors.</a:t>
                </a:r>
              </a:p>
              <a:p>
                <a:pPr lvl="1"/>
                <a:r>
                  <a:rPr lang="en-US" sz="1800" dirty="0"/>
                  <a:t>This is true for all known light particles: </a:t>
                </a:r>
                <a:r>
                  <a:rPr lang="en-US" sz="1800" dirty="0" err="1"/>
                  <a:t>pions</a:t>
                </a:r>
                <a:r>
                  <a:rPr lang="en-US" sz="1800" dirty="0"/>
                  <a:t>, kaons, </a:t>
                </a:r>
                <a14:m>
                  <m:oMath xmlns:m="http://schemas.openxmlformats.org/officeDocument/2006/math">
                    <m:r>
                      <a:rPr lang="en-US" b="0" i="1" smtClean="0">
                        <a:latin typeface="Cambria Math" panose="02040503050406030204" pitchFamily="18" charset="0"/>
                      </a:rPr>
                      <m:t>𝐷</m:t>
                    </m:r>
                  </m:oMath>
                </a14:m>
                <a:r>
                  <a:rPr lang="en-US" dirty="0"/>
                  <a:t> </a:t>
                </a:r>
                <a:r>
                  <a:rPr lang="en-US" sz="1800" dirty="0"/>
                  <a:t>mesons, neutrinos.</a:t>
                </a:r>
              </a:p>
              <a:p>
                <a:pPr lvl="1"/>
                <a:r>
                  <a:rPr lang="en-US" sz="1800" dirty="0"/>
                  <a:t>It is also true for many hypothetical new particles, especially those motivated by neutrino mass and dark matter.</a:t>
                </a:r>
              </a:p>
              <a:p>
                <a:pPr lvl="1"/>
                <a:endParaRPr lang="en-US" sz="800" dirty="0"/>
              </a:p>
              <a:p>
                <a:r>
                  <a:rPr lang="en-US" sz="2000" dirty="0">
                    <a:solidFill>
                      <a:srgbClr val="FF0000"/>
                    </a:solidFill>
                  </a:rPr>
                  <a:t>These blind spots are the Achilles heels of the large LHC detectors.</a:t>
                </a:r>
              </a:p>
            </p:txBody>
          </p:sp>
        </mc:Choice>
        <mc:Fallback xmlns="">
          <p:sp>
            <p:nvSpPr>
              <p:cNvPr id="21" name="Rectangle 3">
                <a:extLst>
                  <a:ext uri="{FF2B5EF4-FFF2-40B4-BE49-F238E27FC236}">
                    <a16:creationId xmlns:a16="http://schemas.microsoft.com/office/drawing/2014/main" id="{6DE34699-25EB-534D-A8C2-F03BEAEE77D0}"/>
                  </a:ext>
                </a:extLst>
              </p:cNvPr>
              <p:cNvSpPr txBox="1">
                <a:spLocks noRot="1" noChangeAspect="1" noMove="1" noResize="1" noEditPoints="1" noAdjustHandles="1" noChangeArrowheads="1" noChangeShapeType="1" noTextEdit="1"/>
              </p:cNvSpPr>
              <p:nvPr/>
            </p:nvSpPr>
            <p:spPr bwMode="auto">
              <a:xfrm>
                <a:off x="228600" y="762000"/>
                <a:ext cx="8839200" cy="3905048"/>
              </a:xfrm>
              <a:prstGeom prst="rect">
                <a:avLst/>
              </a:prstGeom>
              <a:blipFill>
                <a:blip r:embed="rId2"/>
                <a:stretch>
                  <a:fillRect l="-717" t="-974" r="-1148" b="-5324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a14="http://schemas.microsoft.com/office/drawing/2010/main" val="1"/>
                </a:ext>
              </a:extLst>
            </p:spPr>
            <p:txBody>
              <a:bodyPr/>
              <a:lstStyle/>
              <a:p>
                <a:r>
                  <a:rPr lang="en-US">
                    <a:noFill/>
                  </a:rPr>
                  <a:t> </a:t>
                </a:r>
              </a:p>
            </p:txBody>
          </p:sp>
        </mc:Fallback>
      </mc:AlternateContent>
      <p:grpSp>
        <p:nvGrpSpPr>
          <p:cNvPr id="9" name="Group 8">
            <a:extLst>
              <a:ext uri="{FF2B5EF4-FFF2-40B4-BE49-F238E27FC236}">
                <a16:creationId xmlns:a16="http://schemas.microsoft.com/office/drawing/2014/main" id="{7785F5CD-3107-CD4E-8D0E-C113CD8C33E6}"/>
              </a:ext>
            </a:extLst>
          </p:cNvPr>
          <p:cNvGrpSpPr/>
          <p:nvPr/>
        </p:nvGrpSpPr>
        <p:grpSpPr>
          <a:xfrm>
            <a:off x="707657" y="2667000"/>
            <a:ext cx="7696200" cy="1828800"/>
            <a:chOff x="686764" y="3235221"/>
            <a:chExt cx="6761940" cy="1633785"/>
          </a:xfrm>
        </p:grpSpPr>
        <p:pic>
          <p:nvPicPr>
            <p:cNvPr id="10" name="Picture 9" descr="0803012_02-A4-at-144-dpi.jpg">
              <a:extLst>
                <a:ext uri="{FF2B5EF4-FFF2-40B4-BE49-F238E27FC236}">
                  <a16:creationId xmlns:a16="http://schemas.microsoft.com/office/drawing/2014/main" id="{6CB1C1D5-5A52-2645-99A9-20AA8248E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11" name="Straight Arrow Connector 10">
              <a:extLst>
                <a:ext uri="{FF2B5EF4-FFF2-40B4-BE49-F238E27FC236}">
                  <a16:creationId xmlns:a16="http://schemas.microsoft.com/office/drawing/2014/main" id="{7FC6F2BB-959B-464B-90F9-EC1BF2E71D00}"/>
                </a:ext>
              </a:extLst>
            </p:cNvPr>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72837E96-5A11-0E4E-A712-EA7F807F37E5}"/>
                </a:ext>
              </a:extLst>
            </p:cNvPr>
            <p:cNvGrpSpPr/>
            <p:nvPr/>
          </p:nvGrpSpPr>
          <p:grpSpPr>
            <a:xfrm>
              <a:off x="686764" y="4213439"/>
              <a:ext cx="2214348" cy="409266"/>
              <a:chOff x="686764" y="4213439"/>
              <a:chExt cx="2214348" cy="409266"/>
            </a:xfrm>
          </p:grpSpPr>
          <p:cxnSp>
            <p:nvCxnSpPr>
              <p:cNvPr id="22" name="Straight Arrow Connector 21">
                <a:extLst>
                  <a:ext uri="{FF2B5EF4-FFF2-40B4-BE49-F238E27FC236}">
                    <a16:creationId xmlns:a16="http://schemas.microsoft.com/office/drawing/2014/main" id="{DFF8A600-146E-5A4C-9E68-4805ADD38EF1}"/>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2C3E634-CBD8-C94E-ABF6-139FA38905BB}"/>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DB2F2BD-BAA8-ED4C-90E7-C87BF28F7EF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65ECB25-86D2-7246-8313-8A224600660A}"/>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F2ED363-2962-9F40-8BA4-B9452A832EF2}"/>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03535F90-1E71-EC41-9875-F6CB79C79B87}"/>
                </a:ext>
              </a:extLst>
            </p:cNvPr>
            <p:cNvGrpSpPr/>
            <p:nvPr/>
          </p:nvGrpSpPr>
          <p:grpSpPr>
            <a:xfrm rot="10800000">
              <a:off x="5559329" y="3549005"/>
              <a:ext cx="1889375" cy="353694"/>
              <a:chOff x="686764" y="4213439"/>
              <a:chExt cx="2214348" cy="409266"/>
            </a:xfrm>
          </p:grpSpPr>
          <p:cxnSp>
            <p:nvCxnSpPr>
              <p:cNvPr id="16" name="Straight Arrow Connector 15">
                <a:extLst>
                  <a:ext uri="{FF2B5EF4-FFF2-40B4-BE49-F238E27FC236}">
                    <a16:creationId xmlns:a16="http://schemas.microsoft.com/office/drawing/2014/main" id="{31A00D54-E958-7D47-97A3-6637D2BDE939}"/>
                  </a:ext>
                </a:extLst>
              </p:cNvPr>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7855105-D374-CF43-94C6-A76857983D3A}"/>
                  </a:ext>
                </a:extLst>
              </p:cNvPr>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D683565-77DD-2D49-B3A8-115825894685}"/>
                  </a:ext>
                </a:extLst>
              </p:cNvPr>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76A8121A-2631-9A47-807A-89DB3EDF0BC0}"/>
                  </a:ext>
                </a:extLst>
              </p:cNvPr>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E097470-1CB0-544D-8FA4-B08CD287C59B}"/>
                  </a:ext>
                </a:extLst>
              </p:cNvPr>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CBAEF4F6-2AD8-4D47-9D62-9F8E65896E6B}"/>
                </a:ext>
              </a:extLst>
            </p:cNvPr>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EBFBEBA9-8A26-D145-B581-556D5AD1497D}"/>
                </a:ext>
              </a:extLst>
            </p:cNvPr>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B8649F-2704-844F-B7C6-44174E9403FA}"/>
                  </a:ext>
                </a:extLst>
              </p:cNvPr>
              <p:cNvSpPr txBox="1"/>
              <p:nvPr/>
            </p:nvSpPr>
            <p:spPr>
              <a:xfrm rot="21210000">
                <a:off x="809618" y="3572228"/>
                <a:ext cx="2106154" cy="391646"/>
              </a:xfrm>
              <a:prstGeom prst="rect">
                <a:avLst/>
              </a:prstGeom>
              <a:noFill/>
            </p:spPr>
            <p:txBody>
              <a:bodyPr wrap="none" rtlCol="0">
                <a:spAutoFit/>
              </a:bodyPr>
              <a:lstStyle/>
              <a:p>
                <a:r>
                  <a:rPr lang="en-US" dirty="0">
                    <a:solidFill>
                      <a:srgbClr val="0000FF"/>
                    </a:solidFill>
                    <a:latin typeface="Symbol" pitchFamily="2" charset="2"/>
                  </a:rPr>
                  <a:t>p</a:t>
                </a:r>
                <a:r>
                  <a:rPr lang="en-US" dirty="0">
                    <a:solidFill>
                      <a:srgbClr val="0000FF"/>
                    </a:solidFill>
                  </a:rPr>
                  <a:t>, K, D, </a:t>
                </a:r>
                <a14:m>
                  <m:oMath xmlns:m="http://schemas.openxmlformats.org/officeDocument/2006/math">
                    <m:sSub>
                      <m:sSubPr>
                        <m:ctrlPr>
                          <a:rPr lang="en-US" i="1" dirty="0">
                            <a:solidFill>
                              <a:srgbClr val="0000FF"/>
                            </a:solidFill>
                            <a:latin typeface="Cambria Math" panose="02040503050406030204" pitchFamily="18" charset="0"/>
                          </a:rPr>
                        </m:ctrlPr>
                      </m:sSubPr>
                      <m:e>
                        <m:r>
                          <a:rPr lang="en-US" i="1" dirty="0">
                            <a:solidFill>
                              <a:srgbClr val="0000FF"/>
                            </a:solidFill>
                            <a:latin typeface="Cambria Math" panose="02040503050406030204" pitchFamily="18" charset="0"/>
                            <a:ea typeface="Cambria Math" panose="02040503050406030204" pitchFamily="18" charset="0"/>
                          </a:rPr>
                          <m:t>𝜈</m:t>
                        </m:r>
                      </m:e>
                      <m:sub>
                        <m:r>
                          <a:rPr lang="en-US" i="1" dirty="0">
                            <a:solidFill>
                              <a:srgbClr val="0000FF"/>
                            </a:solidFill>
                            <a:latin typeface="Cambria Math" panose="02040503050406030204" pitchFamily="18" charset="0"/>
                          </a:rPr>
                          <m:t>𝑒</m:t>
                        </m:r>
                      </m:sub>
                    </m:sSub>
                  </m:oMath>
                </a14:m>
                <a:r>
                  <a:rPr lang="en-US" dirty="0">
                    <a:solidFill>
                      <a:srgbClr val="0000FF"/>
                    </a:solidFill>
                  </a:rPr>
                  <a:t> , </a:t>
                </a:r>
                <a14:m>
                  <m:oMath xmlns:m="http://schemas.openxmlformats.org/officeDocument/2006/math">
                    <m:sSub>
                      <m:sSubPr>
                        <m:ctrlPr>
                          <a:rPr lang="en-US" i="1" dirty="0">
                            <a:solidFill>
                              <a:srgbClr val="0000FF"/>
                            </a:solidFill>
                            <a:latin typeface="Cambria Math" panose="02040503050406030204" pitchFamily="18" charset="0"/>
                          </a:rPr>
                        </m:ctrlPr>
                      </m:sSubPr>
                      <m:e>
                        <m:r>
                          <a:rPr lang="en-US" i="1" dirty="0">
                            <a:solidFill>
                              <a:srgbClr val="0000FF"/>
                            </a:solidFill>
                            <a:latin typeface="Cambria Math" panose="02040503050406030204" pitchFamily="18" charset="0"/>
                            <a:ea typeface="Cambria Math" panose="02040503050406030204" pitchFamily="18" charset="0"/>
                          </a:rPr>
                          <m:t>𝜈</m:t>
                        </m:r>
                      </m:e>
                      <m:sub>
                        <m:r>
                          <a:rPr lang="en-US" b="0" i="1" dirty="0" smtClean="0">
                            <a:solidFill>
                              <a:srgbClr val="0000FF"/>
                            </a:solidFill>
                            <a:latin typeface="Cambria Math" panose="02040503050406030204" pitchFamily="18" charset="0"/>
                            <a:ea typeface="Cambria Math" panose="02040503050406030204" pitchFamily="18" charset="0"/>
                          </a:rPr>
                          <m:t>𝜇</m:t>
                        </m:r>
                      </m:sub>
                    </m:sSub>
                  </m:oMath>
                </a14:m>
                <a:r>
                  <a:rPr lang="en-US" dirty="0">
                    <a:solidFill>
                      <a:srgbClr val="0000FF"/>
                    </a:solidFill>
                  </a:rPr>
                  <a:t> , </a:t>
                </a:r>
                <a14:m>
                  <m:oMath xmlns:m="http://schemas.openxmlformats.org/officeDocument/2006/math">
                    <m:sSub>
                      <m:sSubPr>
                        <m:ctrlPr>
                          <a:rPr lang="en-US" i="1" dirty="0">
                            <a:solidFill>
                              <a:srgbClr val="0000FF"/>
                            </a:solidFill>
                            <a:latin typeface="Cambria Math" panose="02040503050406030204" pitchFamily="18" charset="0"/>
                          </a:rPr>
                        </m:ctrlPr>
                      </m:sSubPr>
                      <m:e>
                        <m:r>
                          <a:rPr lang="en-US" i="1" dirty="0">
                            <a:solidFill>
                              <a:srgbClr val="0000FF"/>
                            </a:solidFill>
                            <a:latin typeface="Cambria Math" panose="02040503050406030204" pitchFamily="18" charset="0"/>
                            <a:ea typeface="Cambria Math" panose="02040503050406030204" pitchFamily="18" charset="0"/>
                          </a:rPr>
                          <m:t>𝜈</m:t>
                        </m:r>
                      </m:e>
                      <m:sub>
                        <m:r>
                          <a:rPr lang="en-US" b="0" i="1" dirty="0" smtClean="0">
                            <a:solidFill>
                              <a:srgbClr val="0000FF"/>
                            </a:solidFill>
                            <a:latin typeface="Cambria Math" panose="02040503050406030204" pitchFamily="18" charset="0"/>
                            <a:ea typeface="Cambria Math" panose="02040503050406030204" pitchFamily="18" charset="0"/>
                          </a:rPr>
                          <m:t>𝜏</m:t>
                        </m:r>
                      </m:sub>
                    </m:sSub>
                  </m:oMath>
                </a14:m>
                <a:r>
                  <a:rPr lang="en-US" dirty="0">
                    <a:solidFill>
                      <a:srgbClr val="0000FF"/>
                    </a:solidFill>
                  </a:rPr>
                  <a:t> </a:t>
                </a:r>
              </a:p>
            </p:txBody>
          </p:sp>
        </mc:Choice>
        <mc:Fallback xmlns="">
          <p:sp>
            <p:nvSpPr>
              <p:cNvPr id="6" name="TextBox 5">
                <a:extLst>
                  <a:ext uri="{FF2B5EF4-FFF2-40B4-BE49-F238E27FC236}">
                    <a16:creationId xmlns:a16="http://schemas.microsoft.com/office/drawing/2014/main" id="{55B8649F-2704-844F-B7C6-44174E9403FA}"/>
                  </a:ext>
                </a:extLst>
              </p:cNvPr>
              <p:cNvSpPr txBox="1">
                <a:spLocks noRot="1" noChangeAspect="1" noMove="1" noResize="1" noEditPoints="1" noAdjustHandles="1" noChangeArrowheads="1" noChangeShapeType="1" noTextEdit="1"/>
              </p:cNvSpPr>
              <p:nvPr/>
            </p:nvSpPr>
            <p:spPr>
              <a:xfrm rot="21210000">
                <a:off x="809618" y="3572228"/>
                <a:ext cx="2106154" cy="391646"/>
              </a:xfrm>
              <a:prstGeom prst="rect">
                <a:avLst/>
              </a:prstGeom>
              <a:blipFill>
                <a:blip r:embed="rId4"/>
                <a:stretch>
                  <a:fillRect l="-2367" b="-9804"/>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9B08CB70-5162-CE4B-BA56-057BB224FDAE}"/>
              </a:ext>
            </a:extLst>
          </p:cNvPr>
          <p:cNvSpPr txBox="1"/>
          <p:nvPr/>
        </p:nvSpPr>
        <p:spPr>
          <a:xfrm rot="20973829">
            <a:off x="6326678" y="3239469"/>
            <a:ext cx="2063898" cy="369332"/>
          </a:xfrm>
          <a:prstGeom prst="rect">
            <a:avLst/>
          </a:prstGeom>
          <a:noFill/>
        </p:spPr>
        <p:txBody>
          <a:bodyPr wrap="none" rtlCol="0">
            <a:spAutoFit/>
          </a:bodyPr>
          <a:lstStyle/>
          <a:p>
            <a:r>
              <a:rPr lang="en-US" dirty="0">
                <a:solidFill>
                  <a:srgbClr val="0000FF"/>
                </a:solidFill>
              </a:rPr>
              <a:t>A’, a, </a:t>
            </a:r>
            <a:r>
              <a:rPr lang="en-US" dirty="0" err="1">
                <a:solidFill>
                  <a:srgbClr val="0000FF"/>
                </a:solidFill>
              </a:rPr>
              <a:t>mCPs</a:t>
            </a:r>
            <a:r>
              <a:rPr lang="en-US" dirty="0">
                <a:solidFill>
                  <a:srgbClr val="0000FF"/>
                </a:solidFill>
              </a:rPr>
              <a:t>, </a:t>
            </a:r>
            <a:r>
              <a:rPr lang="en-US" dirty="0">
                <a:solidFill>
                  <a:srgbClr val="0000FF"/>
                </a:solidFill>
                <a:latin typeface="Symbol" pitchFamily="2" charset="2"/>
              </a:rPr>
              <a:t>c</a:t>
            </a:r>
            <a:r>
              <a:rPr lang="en-US" dirty="0">
                <a:solidFill>
                  <a:srgbClr val="0000FF"/>
                </a:solidFill>
              </a:rPr>
              <a:t>, …</a:t>
            </a:r>
          </a:p>
        </p:txBody>
      </p:sp>
      <p:sp>
        <p:nvSpPr>
          <p:cNvPr id="2" name="TextBox 1">
            <a:extLst>
              <a:ext uri="{FF2B5EF4-FFF2-40B4-BE49-F238E27FC236}">
                <a16:creationId xmlns:a16="http://schemas.microsoft.com/office/drawing/2014/main" id="{63D02DC9-1674-F242-6399-205A569F9A03}"/>
              </a:ext>
            </a:extLst>
          </p:cNvPr>
          <p:cNvSpPr txBox="1"/>
          <p:nvPr/>
        </p:nvSpPr>
        <p:spPr>
          <a:xfrm>
            <a:off x="5561059" y="1536428"/>
            <a:ext cx="3278141" cy="307777"/>
          </a:xfrm>
          <a:prstGeom prst="rect">
            <a:avLst/>
          </a:prstGeom>
          <a:noFill/>
        </p:spPr>
        <p:txBody>
          <a:bodyPr wrap="none" rtlCol="0">
            <a:spAutoFit/>
          </a:bodyPr>
          <a:lstStyle/>
          <a:p>
            <a:r>
              <a:rPr lang="en-US" sz="1400" dirty="0"/>
              <a:t>Feng, </a:t>
            </a:r>
            <a:r>
              <a:rPr lang="en-US" sz="1400" dirty="0" err="1"/>
              <a:t>Galon</a:t>
            </a:r>
            <a:r>
              <a:rPr lang="en-US" sz="1400" dirty="0"/>
              <a:t>, Kling, </a:t>
            </a:r>
            <a:r>
              <a:rPr lang="en-US" sz="1400" dirty="0" err="1"/>
              <a:t>Trojanowski</a:t>
            </a:r>
            <a:r>
              <a:rPr lang="en-US" sz="1400" dirty="0"/>
              <a:t> (2017)</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5244D97-F294-59A4-6BC7-8D1A613318F9}"/>
                  </a:ext>
                </a:extLst>
              </p:cNvPr>
              <p:cNvSpPr txBox="1"/>
              <p:nvPr/>
            </p:nvSpPr>
            <p:spPr>
              <a:xfrm>
                <a:off x="4648200" y="2373868"/>
                <a:ext cx="110825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𝑊</m:t>
                      </m:r>
                      <m:r>
                        <a:rPr lang="en-US" b="0" i="1" smtClean="0">
                          <a:solidFill>
                            <a:srgbClr val="00B050"/>
                          </a:solidFill>
                          <a:latin typeface="Cambria Math" panose="02040503050406030204" pitchFamily="18" charset="0"/>
                        </a:rPr>
                        <m:t>, </m:t>
                      </m:r>
                      <m:r>
                        <a:rPr lang="en-US" b="0" i="1" smtClean="0">
                          <a:solidFill>
                            <a:srgbClr val="00B050"/>
                          </a:solidFill>
                          <a:latin typeface="Cambria Math" panose="02040503050406030204" pitchFamily="18" charset="0"/>
                        </a:rPr>
                        <m:t>𝑍</m:t>
                      </m:r>
                      <m:r>
                        <a:rPr lang="en-US" b="0" i="1" smtClean="0">
                          <a:solidFill>
                            <a:srgbClr val="00B050"/>
                          </a:solidFill>
                          <a:latin typeface="Cambria Math" panose="02040503050406030204" pitchFamily="18" charset="0"/>
                        </a:rPr>
                        <m:t>, </m:t>
                      </m:r>
                      <m:r>
                        <a:rPr lang="en-US" b="0" i="1" smtClean="0">
                          <a:solidFill>
                            <a:srgbClr val="00B050"/>
                          </a:solidFill>
                          <a:latin typeface="Cambria Math" panose="02040503050406030204" pitchFamily="18" charset="0"/>
                        </a:rPr>
                        <m:t>𝑡</m:t>
                      </m:r>
                      <m:r>
                        <a:rPr lang="en-US" b="0" i="1" smtClean="0">
                          <a:solidFill>
                            <a:srgbClr val="00B050"/>
                          </a:solidFill>
                          <a:latin typeface="Cambria Math" panose="02040503050406030204" pitchFamily="18" charset="0"/>
                        </a:rPr>
                        <m:t>, </m:t>
                      </m:r>
                      <m:r>
                        <a:rPr lang="en-US" b="0" i="1" smtClean="0">
                          <a:solidFill>
                            <a:srgbClr val="00B050"/>
                          </a:solidFill>
                          <a:latin typeface="Cambria Math" panose="02040503050406030204" pitchFamily="18" charset="0"/>
                        </a:rPr>
                        <m:t>h</m:t>
                      </m:r>
                    </m:oMath>
                  </m:oMathPara>
                </a14:m>
                <a:endParaRPr lang="en-US" dirty="0">
                  <a:solidFill>
                    <a:srgbClr val="00B050"/>
                  </a:solidFill>
                </a:endParaRPr>
              </a:p>
            </p:txBody>
          </p:sp>
        </mc:Choice>
        <mc:Fallback xmlns="">
          <p:sp>
            <p:nvSpPr>
              <p:cNvPr id="3" name="TextBox 2">
                <a:extLst>
                  <a:ext uri="{FF2B5EF4-FFF2-40B4-BE49-F238E27FC236}">
                    <a16:creationId xmlns:a16="http://schemas.microsoft.com/office/drawing/2014/main" id="{45244D97-F294-59A4-6BC7-8D1A613318F9}"/>
                  </a:ext>
                </a:extLst>
              </p:cNvPr>
              <p:cNvSpPr txBox="1">
                <a:spLocks noRot="1" noChangeAspect="1" noMove="1" noResize="1" noEditPoints="1" noAdjustHandles="1" noChangeArrowheads="1" noChangeShapeType="1" noTextEdit="1"/>
              </p:cNvSpPr>
              <p:nvPr/>
            </p:nvSpPr>
            <p:spPr>
              <a:xfrm>
                <a:off x="4648200" y="2373868"/>
                <a:ext cx="1108252" cy="369332"/>
              </a:xfrm>
              <a:prstGeom prst="rect">
                <a:avLst/>
              </a:prstGeom>
              <a:blipFill>
                <a:blip r:embed="rId5"/>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5BD996B-B698-A288-F68E-51FBA7AF655F}"/>
              </a:ext>
            </a:extLst>
          </p:cNvPr>
          <p:cNvSpPr txBox="1"/>
          <p:nvPr/>
        </p:nvSpPr>
        <p:spPr>
          <a:xfrm>
            <a:off x="6753373" y="5863362"/>
            <a:ext cx="2085827" cy="307777"/>
          </a:xfrm>
          <a:prstGeom prst="rect">
            <a:avLst/>
          </a:prstGeom>
          <a:noFill/>
        </p:spPr>
        <p:txBody>
          <a:bodyPr wrap="none" rtlCol="0">
            <a:spAutoFit/>
          </a:bodyPr>
          <a:lstStyle/>
          <a:p>
            <a:r>
              <a:rPr lang="en-US" sz="1400" dirty="0"/>
              <a:t>De </a:t>
            </a:r>
            <a:r>
              <a:rPr lang="en-US" sz="1400" dirty="0" err="1"/>
              <a:t>Rujula</a:t>
            </a:r>
            <a:r>
              <a:rPr lang="en-US" sz="1400" dirty="0"/>
              <a:t>, </a:t>
            </a:r>
            <a:r>
              <a:rPr lang="en-US" sz="1400" dirty="0" err="1"/>
              <a:t>Ruckl</a:t>
            </a:r>
            <a:r>
              <a:rPr lang="en-US" sz="1400" dirty="0"/>
              <a:t> (1984)</a:t>
            </a:r>
          </a:p>
        </p:txBody>
      </p:sp>
    </p:spTree>
    <p:extLst>
      <p:ext uri="{BB962C8B-B14F-4D97-AF65-F5344CB8AC3E}">
        <p14:creationId xmlns:p14="http://schemas.microsoft.com/office/powerpoint/2010/main" val="3579136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LIGHT PARTICLES AT THE LHC</a:t>
            </a:r>
          </a:p>
        </p:txBody>
      </p:sp>
      <p:pic>
        <p:nvPicPr>
          <p:cNvPr id="3" name="Content Placeholder 2">
            <a:extLst>
              <a:ext uri="{FF2B5EF4-FFF2-40B4-BE49-F238E27FC236}">
                <a16:creationId xmlns:a16="http://schemas.microsoft.com/office/drawing/2014/main" id="{E6CA3D40-59D9-6058-18FD-8A1F0122D5FD}"/>
              </a:ext>
            </a:extLst>
          </p:cNvPr>
          <p:cNvPicPr>
            <a:picLocks noGrp="1" noChangeAspect="1"/>
          </p:cNvPicPr>
          <p:nvPr>
            <p:ph idx="1"/>
          </p:nvPr>
        </p:nvPicPr>
        <p:blipFill>
          <a:blip r:embed="rId2"/>
          <a:stretch>
            <a:fillRect/>
          </a:stretch>
        </p:blipFill>
        <p:spPr>
          <a:xfrm>
            <a:off x="459129" y="838200"/>
            <a:ext cx="3737628" cy="3962400"/>
          </a:xfrm>
        </p:spPr>
      </p:pic>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61CC15F0-5B28-F394-7751-18D05C91AF50}"/>
                  </a:ext>
                </a:extLst>
              </p:cNvPr>
              <p:cNvSpPr txBox="1">
                <a:spLocks/>
              </p:cNvSpPr>
              <p:nvPr/>
            </p:nvSpPr>
            <p:spPr bwMode="auto">
              <a:xfrm>
                <a:off x="439635" y="4876800"/>
                <a:ext cx="3907581" cy="899750"/>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Most searches have focused on processes with </a:t>
                </a:r>
                <a:r>
                  <a:rPr lang="en-US" sz="1800" dirty="0">
                    <a:latin typeface="Symbol" pitchFamily="2" charset="2"/>
                  </a:rPr>
                  <a:t>s</a:t>
                </a:r>
                <a:r>
                  <a:rPr lang="en-US" sz="1800" dirty="0">
                    <a:latin typeface="Arial" charset="0"/>
                  </a:rPr>
                  <a:t> ~ fb, pb.</a:t>
                </a:r>
              </a:p>
              <a:p>
                <a:endParaRPr lang="en-US" sz="1000" dirty="0">
                  <a:latin typeface="Arial" charset="0"/>
                </a:endParaRPr>
              </a:p>
              <a:p>
                <a:r>
                  <a:rPr lang="en-US" sz="1800" dirty="0">
                    <a:latin typeface="Arial" charset="0"/>
                  </a:rPr>
                  <a:t>But the total cross section is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m:rPr>
                            <m:sty m:val="p"/>
                          </m:rPr>
                          <a:rPr lang="en-US" sz="2000" b="0" i="0" smtClean="0">
                            <a:latin typeface="Cambria Math" panose="02040503050406030204" pitchFamily="18" charset="0"/>
                          </a:rPr>
                          <m:t>tot</m:t>
                        </m:r>
                      </m:sub>
                    </m:sSub>
                    <m:r>
                      <a:rPr lang="en-US" sz="2000" b="0" i="1" smtClean="0">
                        <a:latin typeface="Cambria Math" panose="02040503050406030204" pitchFamily="18" charset="0"/>
                      </a:rPr>
                      <m:t> </m:t>
                    </m:r>
                  </m:oMath>
                </a14:m>
                <a:r>
                  <a:rPr lang="en-US" sz="1800" dirty="0">
                    <a:latin typeface="Arial" charset="0"/>
                  </a:rPr>
                  <a:t>~ 100 mb, which is typically wasted in new physics searches.</a:t>
                </a:r>
              </a:p>
              <a:p>
                <a:endParaRPr lang="en-US" sz="2000" dirty="0">
                  <a:latin typeface="Arial" charset="0"/>
                </a:endParaRPr>
              </a:p>
            </p:txBody>
          </p:sp>
        </mc:Choice>
        <mc:Fallback xmlns="">
          <p:sp>
            <p:nvSpPr>
              <p:cNvPr id="6" name="Content Placeholder 2">
                <a:extLst>
                  <a:ext uri="{FF2B5EF4-FFF2-40B4-BE49-F238E27FC236}">
                    <a16:creationId xmlns:a16="http://schemas.microsoft.com/office/drawing/2014/main" id="{61CC15F0-5B28-F394-7751-18D05C91AF50}"/>
                  </a:ext>
                </a:extLst>
              </p:cNvPr>
              <p:cNvSpPr txBox="1">
                <a:spLocks noRot="1" noChangeAspect="1" noMove="1" noResize="1" noEditPoints="1" noAdjustHandles="1" noChangeArrowheads="1" noChangeShapeType="1" noTextEdit="1"/>
              </p:cNvSpPr>
              <p:nvPr/>
            </p:nvSpPr>
            <p:spPr bwMode="auto">
              <a:xfrm>
                <a:off x="439635" y="4876800"/>
                <a:ext cx="3907581" cy="899750"/>
              </a:xfrm>
              <a:prstGeom prst="rect">
                <a:avLst/>
              </a:prstGeom>
              <a:blipFill>
                <a:blip r:embed="rId3"/>
                <a:stretch>
                  <a:fillRect l="-971" t="-2778" b="-100000"/>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xmlns:a14="http://schemas.microsoft.com/office/drawing/2010/main" val="1"/>
                </a:ext>
              </a:extLst>
            </p:spPr>
            <p:txBody>
              <a:bodyPr/>
              <a:lstStyle/>
              <a:p>
                <a:r>
                  <a:rPr lang="en-US">
                    <a:noFill/>
                  </a:rPr>
                  <a:t> </a:t>
                </a:r>
              </a:p>
            </p:txBody>
          </p:sp>
        </mc:Fallback>
      </mc:AlternateContent>
      <p:pic>
        <p:nvPicPr>
          <p:cNvPr id="5" name="Picture 4">
            <a:extLst>
              <a:ext uri="{FF2B5EF4-FFF2-40B4-BE49-F238E27FC236}">
                <a16:creationId xmlns:a16="http://schemas.microsoft.com/office/drawing/2014/main" id="{49DB0637-B6D3-1EDD-1226-69E31AB33298}"/>
              </a:ext>
            </a:extLst>
          </p:cNvPr>
          <p:cNvPicPr>
            <a:picLocks noChangeAspect="1"/>
          </p:cNvPicPr>
          <p:nvPr/>
        </p:nvPicPr>
        <p:blipFill>
          <a:blip r:embed="rId4"/>
          <a:stretch>
            <a:fillRect/>
          </a:stretch>
        </p:blipFill>
        <p:spPr>
          <a:xfrm>
            <a:off x="4572965" y="838201"/>
            <a:ext cx="3737628" cy="4191000"/>
          </a:xfrm>
          <a:prstGeom prst="rect">
            <a:avLst/>
          </a:prstGeom>
        </p:spPr>
      </p:pic>
      <p:sp>
        <p:nvSpPr>
          <p:cNvPr id="9" name="Content Placeholder 2">
            <a:extLst>
              <a:ext uri="{FF2B5EF4-FFF2-40B4-BE49-F238E27FC236}">
                <a16:creationId xmlns:a16="http://schemas.microsoft.com/office/drawing/2014/main" id="{95CD5B66-254D-F48E-B425-994BA487B953}"/>
              </a:ext>
            </a:extLst>
          </p:cNvPr>
          <p:cNvSpPr txBox="1">
            <a:spLocks/>
          </p:cNvSpPr>
          <p:nvPr/>
        </p:nvSpPr>
        <p:spPr bwMode="auto">
          <a:xfrm>
            <a:off x="4467838" y="4876800"/>
            <a:ext cx="4447561" cy="89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Arial" charset="0"/>
              </a:rPr>
              <a:t>What do these events look like? Consider </a:t>
            </a:r>
            <a:r>
              <a:rPr lang="en-US" sz="1800" dirty="0" err="1">
                <a:latin typeface="Arial" charset="0"/>
              </a:rPr>
              <a:t>pions</a:t>
            </a:r>
            <a:r>
              <a:rPr lang="en-US" sz="1800" dirty="0">
                <a:latin typeface="Arial" charset="0"/>
              </a:rPr>
              <a:t>.</a:t>
            </a:r>
          </a:p>
          <a:p>
            <a:endParaRPr lang="en-US" sz="1000" dirty="0">
              <a:latin typeface="Arial" charset="0"/>
            </a:endParaRPr>
          </a:p>
          <a:p>
            <a:r>
              <a:rPr lang="en-US" sz="1800" dirty="0">
                <a:latin typeface="Arial" charset="0"/>
              </a:rPr>
              <a:t>Enormous event rates.  Typical </a:t>
            </a:r>
            <a:r>
              <a:rPr lang="en-US" sz="1800" i="1" dirty="0" err="1">
                <a:latin typeface="Arial" charset="0"/>
              </a:rPr>
              <a:t>p</a:t>
            </a:r>
            <a:r>
              <a:rPr lang="en-US" sz="1800" baseline="-25000" dirty="0" err="1">
                <a:latin typeface="Arial" charset="0"/>
              </a:rPr>
              <a:t>T</a:t>
            </a:r>
            <a:r>
              <a:rPr lang="en-US" sz="1800" dirty="0">
                <a:latin typeface="Arial" charset="0"/>
              </a:rPr>
              <a:t> ~ 250 MeV, but many with </a:t>
            </a:r>
            <a:r>
              <a:rPr lang="en-US" sz="1800" i="1" dirty="0">
                <a:latin typeface="Arial" charset="0"/>
              </a:rPr>
              <a:t>p</a:t>
            </a:r>
            <a:r>
              <a:rPr lang="en-US" sz="1800" dirty="0">
                <a:latin typeface="Arial" charset="0"/>
              </a:rPr>
              <a:t> ~ </a:t>
            </a:r>
            <a:r>
              <a:rPr lang="en-US" sz="1800" dirty="0" err="1">
                <a:latin typeface="Arial" charset="0"/>
              </a:rPr>
              <a:t>TeV</a:t>
            </a:r>
            <a:r>
              <a:rPr lang="en-US" sz="1800" dirty="0">
                <a:latin typeface="Arial" charset="0"/>
              </a:rPr>
              <a:t> within 1 </a:t>
            </a:r>
            <a:r>
              <a:rPr lang="en-US" sz="1800" dirty="0" err="1">
                <a:latin typeface="Arial" charset="0"/>
              </a:rPr>
              <a:t>mrad</a:t>
            </a:r>
            <a:r>
              <a:rPr lang="en-US" sz="1800" dirty="0">
                <a:latin typeface="Arial" charset="0"/>
              </a:rPr>
              <a:t>  (</a:t>
            </a:r>
            <a:r>
              <a:rPr lang="en-US" sz="1800" dirty="0">
                <a:latin typeface="Symbol" pitchFamily="2" charset="2"/>
              </a:rPr>
              <a:t>h</a:t>
            </a:r>
            <a:r>
              <a:rPr lang="en-US" sz="1800" dirty="0">
                <a:latin typeface="Arial" charset="0"/>
              </a:rPr>
              <a:t> &gt; 7.6) of the beamline.</a:t>
            </a:r>
          </a:p>
        </p:txBody>
      </p:sp>
      <p:sp>
        <p:nvSpPr>
          <p:cNvPr id="7" name="TextBox 6">
            <a:extLst>
              <a:ext uri="{FF2B5EF4-FFF2-40B4-BE49-F238E27FC236}">
                <a16:creationId xmlns:a16="http://schemas.microsoft.com/office/drawing/2014/main" id="{6306D47C-8F8C-B81E-2431-6C87253B3393}"/>
              </a:ext>
            </a:extLst>
          </p:cNvPr>
          <p:cNvSpPr txBox="1"/>
          <p:nvPr/>
        </p:nvSpPr>
        <p:spPr>
          <a:xfrm rot="5400000">
            <a:off x="6979248" y="2772196"/>
            <a:ext cx="2837187" cy="276999"/>
          </a:xfrm>
          <a:prstGeom prst="rect">
            <a:avLst/>
          </a:prstGeom>
          <a:noFill/>
        </p:spPr>
        <p:txBody>
          <a:bodyPr wrap="none" rtlCol="0">
            <a:spAutoFit/>
          </a:bodyPr>
          <a:lstStyle/>
          <a:p>
            <a:r>
              <a:rPr lang="en-US" sz="1200" dirty="0"/>
              <a:t>Feng, </a:t>
            </a:r>
            <a:r>
              <a:rPr lang="en-US" sz="1200" dirty="0" err="1"/>
              <a:t>Galon</a:t>
            </a:r>
            <a:r>
              <a:rPr lang="en-US" sz="1200" dirty="0"/>
              <a:t>, Kling, </a:t>
            </a:r>
            <a:r>
              <a:rPr lang="en-US" sz="1200" dirty="0" err="1"/>
              <a:t>Trojanowski</a:t>
            </a:r>
            <a:r>
              <a:rPr lang="en-US" sz="1200" dirty="0"/>
              <a:t> (2017)</a:t>
            </a:r>
          </a:p>
        </p:txBody>
      </p:sp>
      <p:sp>
        <p:nvSpPr>
          <p:cNvPr id="8" name="TextBox 7">
            <a:extLst>
              <a:ext uri="{FF2B5EF4-FFF2-40B4-BE49-F238E27FC236}">
                <a16:creationId xmlns:a16="http://schemas.microsoft.com/office/drawing/2014/main" id="{F8B2D80A-2708-F7C5-293A-FA673BE75620}"/>
              </a:ext>
            </a:extLst>
          </p:cNvPr>
          <p:cNvSpPr txBox="1"/>
          <p:nvPr/>
        </p:nvSpPr>
        <p:spPr>
          <a:xfrm>
            <a:off x="7315200" y="1524000"/>
            <a:ext cx="788999" cy="307777"/>
          </a:xfrm>
          <a:prstGeom prst="rect">
            <a:avLst/>
          </a:prstGeom>
          <a:noFill/>
        </p:spPr>
        <p:txBody>
          <a:bodyPr wrap="none" rtlCol="0">
            <a:spAutoFit/>
          </a:bodyPr>
          <a:lstStyle/>
          <a:p>
            <a:r>
              <a:rPr lang="en-US" sz="1400" dirty="0"/>
              <a:t>300 fb</a:t>
            </a:r>
            <a:r>
              <a:rPr lang="en-US" sz="1400" baseline="30000" dirty="0"/>
              <a:t>-1</a:t>
            </a:r>
          </a:p>
        </p:txBody>
      </p:sp>
    </p:spTree>
    <p:extLst>
      <p:ext uri="{BB962C8B-B14F-4D97-AF65-F5344CB8AC3E}">
        <p14:creationId xmlns:p14="http://schemas.microsoft.com/office/powerpoint/2010/main" val="27797830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MAP OF THE LHC</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grpSp>
        <p:nvGrpSpPr>
          <p:cNvPr id="15" name="Group 14">
            <a:extLst>
              <a:ext uri="{FF2B5EF4-FFF2-40B4-BE49-F238E27FC236}">
                <a16:creationId xmlns:a16="http://schemas.microsoft.com/office/drawing/2014/main" id="{B6D5700E-D7C3-ADEE-8D69-8487898D6424}"/>
              </a:ext>
            </a:extLst>
          </p:cNvPr>
          <p:cNvGrpSpPr/>
          <p:nvPr/>
        </p:nvGrpSpPr>
        <p:grpSpPr>
          <a:xfrm>
            <a:off x="2322202" y="4724400"/>
            <a:ext cx="4811296" cy="1752583"/>
            <a:chOff x="2322202" y="4724400"/>
            <a:chExt cx="4811296" cy="1752583"/>
          </a:xfrm>
        </p:grpSpPr>
        <p:cxnSp>
          <p:nvCxnSpPr>
            <p:cNvPr id="7" name="Straight Arrow Connector 6"/>
            <p:cNvCxnSpPr>
              <a:cxnSpLocks/>
              <a:stCxn id="8" idx="3"/>
            </p:cNvCxnSpPr>
            <p:nvPr/>
          </p:nvCxnSpPr>
          <p:spPr>
            <a:xfrm flipV="1">
              <a:off x="3101583" y="5257800"/>
              <a:ext cx="4031915" cy="98835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322202" y="6015318"/>
              <a:ext cx="779381" cy="461665"/>
            </a:xfrm>
            <a:prstGeom prst="rect">
              <a:avLst/>
            </a:prstGeom>
            <a:noFill/>
            <a:ln w="38100" cmpd="sng">
              <a:solidFill>
                <a:srgbClr val="0000FF"/>
              </a:solidFill>
            </a:ln>
          </p:spPr>
          <p:txBody>
            <a:bodyPr wrap="none" rtlCol="0">
              <a:spAutoFit/>
            </a:bodyPr>
            <a:lstStyle/>
            <a:p>
              <a:r>
                <a:rPr lang="en-US" sz="2400" dirty="0">
                  <a:solidFill>
                    <a:srgbClr val="0000FF"/>
                  </a:solidFill>
                </a:rPr>
                <a:t>  !!!  </a:t>
              </a:r>
            </a:p>
          </p:txBody>
        </p:sp>
        <p:cxnSp>
          <p:nvCxnSpPr>
            <p:cNvPr id="2" name="Straight Arrow Connector 1">
              <a:extLst>
                <a:ext uri="{FF2B5EF4-FFF2-40B4-BE49-F238E27FC236}">
                  <a16:creationId xmlns:a16="http://schemas.microsoft.com/office/drawing/2014/main" id="{6C41A03D-3EDF-B6F4-0D71-302156B8DFAD}"/>
                </a:ext>
              </a:extLst>
            </p:cNvPr>
            <p:cNvCxnSpPr>
              <a:cxnSpLocks/>
            </p:cNvCxnSpPr>
            <p:nvPr/>
          </p:nvCxnSpPr>
          <p:spPr>
            <a:xfrm flipV="1">
              <a:off x="2711892" y="4724400"/>
              <a:ext cx="416585" cy="129091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89623B02-14AD-B696-4894-6FCD43B6BF7D}"/>
              </a:ext>
            </a:extLst>
          </p:cNvPr>
          <p:cNvSpPr txBox="1"/>
          <p:nvPr/>
        </p:nvSpPr>
        <p:spPr>
          <a:xfrm>
            <a:off x="3276600" y="914400"/>
            <a:ext cx="5486400" cy="923330"/>
          </a:xfrm>
          <a:prstGeom prst="rect">
            <a:avLst/>
          </a:prstGeom>
          <a:noFill/>
        </p:spPr>
        <p:txBody>
          <a:bodyPr wrap="square" rtlCol="0">
            <a:spAutoFit/>
          </a:bodyPr>
          <a:lstStyle/>
          <a:p>
            <a:r>
              <a:rPr lang="en-US" dirty="0"/>
              <a:t>To instrument the forward region, one can’t simply plug up the holes – we need to let the protons in. But the LHC is a circular collider!</a:t>
            </a:r>
          </a:p>
        </p:txBody>
      </p:sp>
    </p:spTree>
    <p:extLst>
      <p:ext uri="{BB962C8B-B14F-4D97-AF65-F5344CB8AC3E}">
        <p14:creationId xmlns:p14="http://schemas.microsoft.com/office/powerpoint/2010/main" val="629895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THE FORWARD REGION</a:t>
            </a:r>
            <a:endParaRPr lang="en-US" dirty="0">
              <a:latin typeface="Symbol" pitchFamily="2" charset="2"/>
            </a:endParaRP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392000" y="5633876"/>
            <a:ext cx="2332400" cy="307777"/>
          </a:xfrm>
          <a:prstGeom prst="rect">
            <a:avLst/>
          </a:prstGeom>
          <a:solidFill>
            <a:schemeClr val="bg1"/>
          </a:solidFill>
          <a:ln w="28575">
            <a:solidFill>
              <a:srgbClr val="FF0000"/>
            </a:solidFill>
          </a:ln>
        </p:spPr>
        <p:txBody>
          <a:bodyPr wrap="square" rtlCol="0">
            <a:spAutoFit/>
          </a:bodyPr>
          <a:lstStyle/>
          <a:p>
            <a:pPr algn="ctr"/>
            <a:r>
              <a:rPr lang="pl-PL" sz="1400" dirty="0" err="1">
                <a:solidFill>
                  <a:srgbClr val="FF0000"/>
                </a:solidFill>
              </a:rPr>
              <a:t>Beam</a:t>
            </a:r>
            <a:r>
              <a:rPr lang="pl-PL" sz="1400" dirty="0">
                <a:solidFill>
                  <a:srgbClr val="FF0000"/>
                </a:solidFill>
              </a:rPr>
              <a:t> </a:t>
            </a:r>
            <a:r>
              <a:rPr lang="pl-PL" sz="1400" dirty="0" err="1">
                <a:solidFill>
                  <a:srgbClr val="FF0000"/>
                </a:solidFill>
              </a:rPr>
              <a:t>collision</a:t>
            </a:r>
            <a:r>
              <a:rPr lang="pl-PL" sz="1400" dirty="0">
                <a:solidFill>
                  <a:srgbClr val="FF0000"/>
                </a:solidFill>
              </a:rPr>
              <a:t> </a:t>
            </a:r>
            <a:r>
              <a:rPr lang="pl-PL" sz="1400" dirty="0" err="1">
                <a:solidFill>
                  <a:srgbClr val="FF0000"/>
                </a:solidFill>
              </a:rPr>
              <a:t>axis</a:t>
            </a:r>
            <a:endParaRPr lang="en-US" sz="1400"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2743200" y="5181602"/>
            <a:ext cx="609600" cy="228598"/>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80118" y="5633876"/>
            <a:ext cx="1319593" cy="307777"/>
          </a:xfrm>
          <a:prstGeom prst="rect">
            <a:avLst/>
          </a:prstGeom>
          <a:solidFill>
            <a:schemeClr val="bg1"/>
          </a:solidFill>
          <a:ln w="28575">
            <a:solidFill>
              <a:srgbClr val="FF0000"/>
            </a:solidFill>
          </a:ln>
        </p:spPr>
        <p:txBody>
          <a:bodyPr wrap="none" rtlCol="0">
            <a:spAutoFit/>
          </a:bodyPr>
          <a:lstStyle/>
          <a:p>
            <a:pPr algn="ctr"/>
            <a:r>
              <a:rPr lang="pl-PL" sz="1400" dirty="0">
                <a:solidFill>
                  <a:srgbClr val="FF0000"/>
                </a:solidFill>
              </a:rPr>
              <a:t>LHC </a:t>
            </a:r>
            <a:r>
              <a:rPr lang="pl-PL" sz="1400" dirty="0" err="1">
                <a:solidFill>
                  <a:srgbClr val="FF0000"/>
                </a:solidFill>
              </a:rPr>
              <a:t>beamline</a:t>
            </a:r>
            <a:endParaRPr lang="pl-PL" sz="1400"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060388" y="3962400"/>
            <a:ext cx="4185762"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in UJ12 </a:t>
            </a:r>
            <a:r>
              <a:rPr lang="pl-PL" dirty="0" err="1">
                <a:solidFill>
                  <a:schemeClr val="bg1"/>
                </a:solidFill>
              </a:rPr>
              <a:t>looking</a:t>
            </a:r>
            <a:r>
              <a:rPr lang="pl-PL" dirty="0">
                <a:solidFill>
                  <a:schemeClr val="bg1"/>
                </a:solidFill>
              </a:rPr>
              <a:t> west in 2018</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320544"/>
            <a:ext cx="838202" cy="242056"/>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A0DACFBE-C91C-9143-AF21-5EA3AADE496A}"/>
              </a:ext>
            </a:extLst>
          </p:cNvPr>
          <p:cNvCxnSpPr/>
          <p:nvPr/>
        </p:nvCxnSpPr>
        <p:spPr>
          <a:xfrm>
            <a:off x="1066800" y="1676400"/>
            <a:ext cx="6934200" cy="1524000"/>
          </a:xfrm>
          <a:prstGeom prst="line">
            <a:avLst/>
          </a:prstGeom>
          <a:ln>
            <a:solidFill>
              <a:srgbClr val="FF0000"/>
            </a:solidFill>
            <a:prstDash val="dash"/>
          </a:ln>
        </p:spPr>
        <p:style>
          <a:lnRef idx="2">
            <a:schemeClr val="accent2"/>
          </a:lnRef>
          <a:fillRef idx="0">
            <a:schemeClr val="accent2"/>
          </a:fillRef>
          <a:effectRef idx="1">
            <a:schemeClr val="accent2"/>
          </a:effectRef>
          <a:fontRef idx="minor">
            <a:schemeClr val="tx1"/>
          </a:fontRef>
        </p:style>
      </p:cxnSp>
      <p:sp>
        <p:nvSpPr>
          <p:cNvPr id="15" name="Rectangle 14">
            <a:extLst>
              <a:ext uri="{FF2B5EF4-FFF2-40B4-BE49-F238E27FC236}">
                <a16:creationId xmlns:a16="http://schemas.microsoft.com/office/drawing/2014/main" id="{F9B00011-361F-7543-886C-D365151E69D1}"/>
              </a:ext>
            </a:extLst>
          </p:cNvPr>
          <p:cNvSpPr/>
          <p:nvPr/>
        </p:nvSpPr>
        <p:spPr>
          <a:xfrm>
            <a:off x="5791200" y="3225800"/>
            <a:ext cx="1524000" cy="304800"/>
          </a:xfrm>
          <a:prstGeom prst="rect">
            <a:avLst/>
          </a:prstGeom>
          <a:solidFill>
            <a:schemeClr val="bg1"/>
          </a:solid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FF0000"/>
                </a:solidFill>
              </a:rPr>
              <a:t>TI12 near UJ12</a:t>
            </a:r>
          </a:p>
        </p:txBody>
      </p:sp>
      <p:sp>
        <p:nvSpPr>
          <p:cNvPr id="19" name="TextBox 18">
            <a:extLst>
              <a:ext uri="{FF2B5EF4-FFF2-40B4-BE49-F238E27FC236}">
                <a16:creationId xmlns:a16="http://schemas.microsoft.com/office/drawing/2014/main" id="{6614B13F-3DFC-3A46-A331-071303C2A09C}"/>
              </a:ext>
            </a:extLst>
          </p:cNvPr>
          <p:cNvSpPr txBox="1"/>
          <p:nvPr/>
        </p:nvSpPr>
        <p:spPr>
          <a:xfrm>
            <a:off x="3200400" y="4648200"/>
            <a:ext cx="646331" cy="369332"/>
          </a:xfrm>
          <a:prstGeom prst="rect">
            <a:avLst/>
          </a:prstGeom>
          <a:noFill/>
        </p:spPr>
        <p:txBody>
          <a:bodyPr wrap="none" rtlCol="0">
            <a:spAutoFit/>
          </a:bodyPr>
          <a:lstStyle/>
          <a:p>
            <a:r>
              <a:rPr lang="en-US" dirty="0">
                <a:solidFill>
                  <a:schemeClr val="bg1"/>
                </a:solidFill>
              </a:rPr>
              <a:t>TI12</a:t>
            </a:r>
          </a:p>
        </p:txBody>
      </p:sp>
      <p:sp>
        <p:nvSpPr>
          <p:cNvPr id="21" name="TextBox 20">
            <a:extLst>
              <a:ext uri="{FF2B5EF4-FFF2-40B4-BE49-F238E27FC236}">
                <a16:creationId xmlns:a16="http://schemas.microsoft.com/office/drawing/2014/main" id="{5F1EDD71-5A4E-F541-AC22-C480E5208DB8}"/>
              </a:ext>
            </a:extLst>
          </p:cNvPr>
          <p:cNvSpPr txBox="1"/>
          <p:nvPr/>
        </p:nvSpPr>
        <p:spPr>
          <a:xfrm>
            <a:off x="4800600" y="937736"/>
            <a:ext cx="2895600" cy="738664"/>
          </a:xfrm>
          <a:prstGeom prst="rect">
            <a:avLst/>
          </a:prstGeom>
          <a:solidFill>
            <a:schemeClr val="bg1"/>
          </a:solidFill>
          <a:ln w="28575">
            <a:solidFill>
              <a:srgbClr val="FF0000"/>
            </a:solidFill>
          </a:ln>
        </p:spPr>
        <p:txBody>
          <a:bodyPr wrap="square" rtlCol="0">
            <a:spAutoFit/>
          </a:bodyPr>
          <a:lstStyle/>
          <a:p>
            <a:pPr algn="ctr"/>
            <a:r>
              <a:rPr lang="en-US" sz="1400" dirty="0">
                <a:solidFill>
                  <a:srgbClr val="FF0000"/>
                </a:solidFill>
              </a:rPr>
              <a:t>Beam collision axis passes</a:t>
            </a:r>
          </a:p>
          <a:p>
            <a:pPr algn="ctr"/>
            <a:r>
              <a:rPr lang="en-US" sz="1400" dirty="0">
                <a:solidFill>
                  <a:srgbClr val="FF0000"/>
                </a:solidFill>
              </a:rPr>
              <a:t>through 100 m of rock, emerges in tunnel TI12, 480 m from ATLAS</a:t>
            </a:r>
          </a:p>
        </p:txBody>
      </p:sp>
      <p:sp>
        <p:nvSpPr>
          <p:cNvPr id="2" name="TextBox 1">
            <a:extLst>
              <a:ext uri="{FF2B5EF4-FFF2-40B4-BE49-F238E27FC236}">
                <a16:creationId xmlns:a16="http://schemas.microsoft.com/office/drawing/2014/main" id="{ADB2F5AF-00C0-F34F-A7DB-57B4E479597D}"/>
              </a:ext>
            </a:extLst>
          </p:cNvPr>
          <p:cNvSpPr txBox="1"/>
          <p:nvPr/>
        </p:nvSpPr>
        <p:spPr>
          <a:xfrm>
            <a:off x="7192524" y="2618601"/>
            <a:ext cx="550151" cy="276999"/>
          </a:xfrm>
          <a:prstGeom prst="rect">
            <a:avLst/>
          </a:prstGeom>
          <a:solidFill>
            <a:schemeClr val="bg1"/>
          </a:solidFill>
          <a:ln w="19050">
            <a:solidFill>
              <a:schemeClr val="tx1"/>
            </a:solidFill>
          </a:ln>
        </p:spPr>
        <p:txBody>
          <a:bodyPr wrap="none" rtlCol="0">
            <a:spAutoFit/>
          </a:bodyPr>
          <a:lstStyle/>
          <a:p>
            <a:r>
              <a:rPr lang="en-US" sz="1200" b="1" dirty="0"/>
              <a:t>UJ12</a:t>
            </a:r>
          </a:p>
        </p:txBody>
      </p:sp>
    </p:spTree>
    <p:extLst>
      <p:ext uri="{BB962C8B-B14F-4D97-AF65-F5344CB8AC3E}">
        <p14:creationId xmlns:p14="http://schemas.microsoft.com/office/powerpoint/2010/main" val="21901768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3400" y="4800600"/>
            <a:ext cx="7848600" cy="1905000"/>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HOW BIG DOES THE DETECTOR HAVE TO BE?</a:t>
            </a:r>
          </a:p>
        </p:txBody>
      </p:sp>
      <p:sp>
        <p:nvSpPr>
          <p:cNvPr id="5123" name="Content Placeholder 2"/>
          <p:cNvSpPr>
            <a:spLocks noGrp="1"/>
          </p:cNvSpPr>
          <p:nvPr>
            <p:ph idx="1"/>
          </p:nvPr>
        </p:nvSpPr>
        <p:spPr>
          <a:xfrm>
            <a:off x="76200" y="2362200"/>
            <a:ext cx="5943600" cy="3810000"/>
          </a:xfrm>
        </p:spPr>
        <p:txBody>
          <a:bodyPr/>
          <a:lstStyle/>
          <a:p>
            <a:pPr eaLnBrk="1" hangingPunct="1"/>
            <a:r>
              <a:rPr lang="en-US" sz="1800" dirty="0">
                <a:latin typeface="Arial" charset="0"/>
              </a:rPr>
              <a:t>The opening angle is 0.2 </a:t>
            </a:r>
            <a:r>
              <a:rPr lang="en-US" sz="1800" dirty="0" err="1">
                <a:latin typeface="Arial" charset="0"/>
              </a:rPr>
              <a:t>mrad</a:t>
            </a:r>
            <a:r>
              <a:rPr lang="en-US" sz="1800" dirty="0">
                <a:latin typeface="Arial" charset="0"/>
              </a:rPr>
              <a:t> (the moon is 7 </a:t>
            </a:r>
            <a:r>
              <a:rPr lang="en-US" sz="1800" dirty="0" err="1">
                <a:latin typeface="Arial" charset="0"/>
              </a:rPr>
              <a:t>mrad</a:t>
            </a:r>
            <a:r>
              <a:rPr lang="en-US" sz="1800" dirty="0">
                <a:latin typeface="Arial" charset="0"/>
              </a:rPr>
              <a:t>). Even 480 m away, most of the signal passes through an 8.5” x 11” (A4) sheet of paper.</a:t>
            </a:r>
          </a:p>
          <a:p>
            <a:pPr eaLnBrk="1" hangingPunct="1"/>
            <a:endParaRPr lang="en-US" sz="1000" dirty="0">
              <a:latin typeface="Arial" charset="0"/>
            </a:endParaRPr>
          </a:p>
          <a:p>
            <a:pPr eaLnBrk="1" hangingPunct="1"/>
            <a:r>
              <a:rPr lang="en-US" sz="1800" dirty="0">
                <a:latin typeface="Arial" charset="0"/>
              </a:rPr>
              <a:t>Neutrinos and many new particles are therefore far more collimated than shown below, motivating a relatively small, fast, and inexpensive experiment at the LHC: the </a:t>
            </a:r>
            <a:r>
              <a:rPr lang="en-US" sz="1800" dirty="0" err="1">
                <a:latin typeface="Arial" charset="0"/>
              </a:rPr>
              <a:t>ForwArd</a:t>
            </a:r>
            <a:r>
              <a:rPr lang="en-US" sz="1800" dirty="0">
                <a:latin typeface="Arial" charset="0"/>
              </a:rPr>
              <a:t> Search </a:t>
            </a:r>
            <a:r>
              <a:rPr lang="en-US" sz="1800" dirty="0" err="1">
                <a:latin typeface="Arial" charset="0"/>
              </a:rPr>
              <a:t>ExpeRiment</a:t>
            </a:r>
            <a:r>
              <a:rPr lang="en-US" sz="1800" dirty="0">
                <a:latin typeface="Arial" charset="0"/>
              </a:rPr>
              <a:t> (FASER).</a:t>
            </a:r>
          </a:p>
          <a:p>
            <a:pPr marL="0" indent="0">
              <a:buNone/>
            </a:pPr>
            <a:endParaRPr lang="en-US" sz="1800" dirty="0">
              <a:latin typeface="Arial" charset="0"/>
              <a:sym typeface="Wingdings"/>
            </a:endParaRPr>
          </a:p>
        </p:txBody>
      </p:sp>
      <p:grpSp>
        <p:nvGrpSpPr>
          <p:cNvPr id="26" name="Group 25">
            <a:extLst>
              <a:ext uri="{FF2B5EF4-FFF2-40B4-BE49-F238E27FC236}">
                <a16:creationId xmlns:a16="http://schemas.microsoft.com/office/drawing/2014/main" id="{181B191D-F803-9C4D-A6C9-00F320A823EE}"/>
              </a:ext>
            </a:extLst>
          </p:cNvPr>
          <p:cNvGrpSpPr/>
          <p:nvPr/>
        </p:nvGrpSpPr>
        <p:grpSpPr>
          <a:xfrm>
            <a:off x="2092404" y="914400"/>
            <a:ext cx="6899196" cy="682342"/>
            <a:chOff x="1524000" y="937736"/>
            <a:chExt cx="6899196" cy="682342"/>
          </a:xfrm>
        </p:grpSpPr>
        <p:sp>
          <p:nvSpPr>
            <p:cNvPr id="24" name="Right Triangle 23">
              <a:extLst>
                <a:ext uri="{FF2B5EF4-FFF2-40B4-BE49-F238E27FC236}">
                  <a16:creationId xmlns:a16="http://schemas.microsoft.com/office/drawing/2014/main" id="{4FE59E8B-E92F-794C-AF14-0A88B906D80A}"/>
                </a:ext>
              </a:extLst>
            </p:cNvPr>
            <p:cNvSpPr/>
            <p:nvPr/>
          </p:nvSpPr>
          <p:spPr>
            <a:xfrm flipH="1">
              <a:off x="1524000" y="985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 name="TextBox 1">
              <a:extLst>
                <a:ext uri="{FF2B5EF4-FFF2-40B4-BE49-F238E27FC236}">
                  <a16:creationId xmlns:a16="http://schemas.microsoft.com/office/drawing/2014/main" id="{B3F55DAF-3D4C-6940-AB96-689D07D61F8E}"/>
                </a:ext>
              </a:extLst>
            </p:cNvPr>
            <p:cNvSpPr txBox="1"/>
            <p:nvPr/>
          </p:nvSpPr>
          <p:spPr>
            <a:xfrm>
              <a:off x="7315200" y="937736"/>
              <a:ext cx="1107996" cy="369332"/>
            </a:xfrm>
            <a:prstGeom prst="rect">
              <a:avLst/>
            </a:prstGeom>
            <a:noFill/>
          </p:spPr>
          <p:txBody>
            <a:bodyPr wrap="none" rtlCol="0">
              <a:spAutoFit/>
            </a:bodyPr>
            <a:lstStyle/>
            <a:p>
              <a:r>
                <a:rPr lang="en-US" dirty="0"/>
                <a:t>250 MeV</a:t>
              </a:r>
            </a:p>
          </p:txBody>
        </p:sp>
        <p:sp>
          <p:nvSpPr>
            <p:cNvPr id="25" name="TextBox 24">
              <a:extLst>
                <a:ext uri="{FF2B5EF4-FFF2-40B4-BE49-F238E27FC236}">
                  <a16:creationId xmlns:a16="http://schemas.microsoft.com/office/drawing/2014/main" id="{2EA00274-F9DA-064E-981B-A9BD85DB6488}"/>
                </a:ext>
              </a:extLst>
            </p:cNvPr>
            <p:cNvSpPr txBox="1"/>
            <p:nvPr/>
          </p:nvSpPr>
          <p:spPr>
            <a:xfrm>
              <a:off x="3979902" y="1250746"/>
              <a:ext cx="770467" cy="369332"/>
            </a:xfrm>
            <a:prstGeom prst="rect">
              <a:avLst/>
            </a:prstGeom>
            <a:noFill/>
          </p:spPr>
          <p:txBody>
            <a:bodyPr wrap="none" rtlCol="0">
              <a:spAutoFit/>
            </a:bodyPr>
            <a:lstStyle/>
            <a:p>
              <a:r>
                <a:rPr lang="en-US" dirty="0"/>
                <a:t>1 </a:t>
              </a:r>
              <a:r>
                <a:rPr lang="en-US" dirty="0" err="1"/>
                <a:t>TeV</a:t>
              </a:r>
              <a:endParaRPr lang="en-US" dirty="0"/>
            </a:p>
          </p:txBody>
        </p:sp>
        <p:cxnSp>
          <p:nvCxnSpPr>
            <p:cNvPr id="4" name="Straight Arrow Connector 3">
              <a:extLst>
                <a:ext uri="{FF2B5EF4-FFF2-40B4-BE49-F238E27FC236}">
                  <a16:creationId xmlns:a16="http://schemas.microsoft.com/office/drawing/2014/main" id="{20428D0E-F856-0E44-BBF4-58FDE0DFF9A4}"/>
                </a:ext>
              </a:extLst>
            </p:cNvPr>
            <p:cNvCxnSpPr>
              <a:cxnSpLocks/>
              <a:stCxn id="24" idx="4"/>
            </p:cNvCxnSpPr>
            <p:nvPr/>
          </p:nvCxnSpPr>
          <p:spPr>
            <a:xfrm flipV="1">
              <a:off x="1524000" y="985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E9B382F7-F053-0F41-9E8F-74D67C7B38FF}"/>
              </a:ext>
            </a:extLst>
          </p:cNvPr>
          <p:cNvGrpSpPr/>
          <p:nvPr/>
        </p:nvGrpSpPr>
        <p:grpSpPr>
          <a:xfrm>
            <a:off x="2082557" y="1600200"/>
            <a:ext cx="6604243" cy="670674"/>
            <a:chOff x="1524000" y="1699736"/>
            <a:chExt cx="6604243" cy="670674"/>
          </a:xfrm>
        </p:grpSpPr>
        <p:sp>
          <p:nvSpPr>
            <p:cNvPr id="28" name="Right Triangle 27">
              <a:extLst>
                <a:ext uri="{FF2B5EF4-FFF2-40B4-BE49-F238E27FC236}">
                  <a16:creationId xmlns:a16="http://schemas.microsoft.com/office/drawing/2014/main" id="{1AE17763-7130-FD4F-AFD5-5D567502D4AD}"/>
                </a:ext>
              </a:extLst>
            </p:cNvPr>
            <p:cNvSpPr/>
            <p:nvPr/>
          </p:nvSpPr>
          <p:spPr>
            <a:xfrm flipH="1">
              <a:off x="1524000" y="1747525"/>
              <a:ext cx="5791200" cy="304800"/>
            </a:xfrm>
            <a:prstGeom prst="rtTriangle">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chemeClr val="tx1"/>
                  </a:solidFill>
                </a:ln>
                <a:solidFill>
                  <a:schemeClr val="bg1">
                    <a:lumMod val="50000"/>
                  </a:schemeClr>
                </a:solidFill>
              </a:endParaRPr>
            </a:p>
          </p:txBody>
        </p:sp>
        <p:sp>
          <p:nvSpPr>
            <p:cNvPr id="29" name="TextBox 28">
              <a:extLst>
                <a:ext uri="{FF2B5EF4-FFF2-40B4-BE49-F238E27FC236}">
                  <a16:creationId xmlns:a16="http://schemas.microsoft.com/office/drawing/2014/main" id="{0656A45B-0E13-2C4C-8BEC-2F6124BFFF37}"/>
                </a:ext>
              </a:extLst>
            </p:cNvPr>
            <p:cNvSpPr txBox="1"/>
            <p:nvPr/>
          </p:nvSpPr>
          <p:spPr>
            <a:xfrm>
              <a:off x="7315200" y="1699736"/>
              <a:ext cx="813043" cy="369332"/>
            </a:xfrm>
            <a:prstGeom prst="rect">
              <a:avLst/>
            </a:prstGeom>
            <a:noFill/>
          </p:spPr>
          <p:txBody>
            <a:bodyPr wrap="none" rtlCol="0">
              <a:spAutoFit/>
            </a:bodyPr>
            <a:lstStyle/>
            <a:p>
              <a:r>
                <a:rPr lang="en-US" dirty="0"/>
                <a:t>12 cm</a:t>
              </a:r>
            </a:p>
          </p:txBody>
        </p:sp>
        <p:sp>
          <p:nvSpPr>
            <p:cNvPr id="30" name="TextBox 29">
              <a:extLst>
                <a:ext uri="{FF2B5EF4-FFF2-40B4-BE49-F238E27FC236}">
                  <a16:creationId xmlns:a16="http://schemas.microsoft.com/office/drawing/2014/main" id="{BDD42622-95FA-9B4E-94C4-CCB6C822731C}"/>
                </a:ext>
              </a:extLst>
            </p:cNvPr>
            <p:cNvSpPr txBox="1"/>
            <p:nvPr/>
          </p:nvSpPr>
          <p:spPr>
            <a:xfrm>
              <a:off x="3979902" y="2001078"/>
              <a:ext cx="825867" cy="369332"/>
            </a:xfrm>
            <a:prstGeom prst="rect">
              <a:avLst/>
            </a:prstGeom>
            <a:noFill/>
          </p:spPr>
          <p:txBody>
            <a:bodyPr wrap="none" rtlCol="0">
              <a:spAutoFit/>
            </a:bodyPr>
            <a:lstStyle/>
            <a:p>
              <a:r>
                <a:rPr lang="en-US" dirty="0"/>
                <a:t>480 m</a:t>
              </a:r>
            </a:p>
          </p:txBody>
        </p:sp>
        <p:cxnSp>
          <p:nvCxnSpPr>
            <p:cNvPr id="31" name="Straight Arrow Connector 30">
              <a:extLst>
                <a:ext uri="{FF2B5EF4-FFF2-40B4-BE49-F238E27FC236}">
                  <a16:creationId xmlns:a16="http://schemas.microsoft.com/office/drawing/2014/main" id="{D77A8E3A-9E56-FF4F-9E5F-D314B1F8623E}"/>
                </a:ext>
              </a:extLst>
            </p:cNvPr>
            <p:cNvCxnSpPr>
              <a:cxnSpLocks/>
              <a:stCxn id="28" idx="4"/>
            </p:cNvCxnSpPr>
            <p:nvPr/>
          </p:nvCxnSpPr>
          <p:spPr>
            <a:xfrm flipV="1">
              <a:off x="1524000" y="1747524"/>
              <a:ext cx="5791200" cy="304801"/>
            </a:xfrm>
            <a:prstGeom prst="straightConnector1">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pic>
        <p:nvPicPr>
          <p:cNvPr id="32" name="Picture 31">
            <a:extLst>
              <a:ext uri="{FF2B5EF4-FFF2-40B4-BE49-F238E27FC236}">
                <a16:creationId xmlns:a16="http://schemas.microsoft.com/office/drawing/2014/main" id="{C6744B45-BD85-9B42-ABEB-762331C8470E}"/>
              </a:ext>
            </a:extLst>
          </p:cNvPr>
          <p:cNvPicPr>
            <a:picLocks noChangeAspect="1"/>
          </p:cNvPicPr>
          <p:nvPr/>
        </p:nvPicPr>
        <p:blipFill>
          <a:blip r:embed="rId3"/>
          <a:stretch>
            <a:fillRect/>
          </a:stretch>
        </p:blipFill>
        <p:spPr>
          <a:xfrm>
            <a:off x="6262200" y="2629900"/>
            <a:ext cx="2577000" cy="1601771"/>
          </a:xfrm>
          <a:prstGeom prst="rect">
            <a:avLst/>
          </a:prstGeom>
        </p:spPr>
      </p:pic>
      <p:sp>
        <p:nvSpPr>
          <p:cNvPr id="34" name="Content Placeholder 2">
            <a:extLst>
              <a:ext uri="{FF2B5EF4-FFF2-40B4-BE49-F238E27FC236}">
                <a16:creationId xmlns:a16="http://schemas.microsoft.com/office/drawing/2014/main" id="{428ACA36-A0DA-2F40-BF44-DFA5BBC33FEC}"/>
              </a:ext>
            </a:extLst>
          </p:cNvPr>
          <p:cNvSpPr txBox="1">
            <a:spLocks/>
          </p:cNvSpPr>
          <p:nvPr/>
        </p:nvSpPr>
        <p:spPr bwMode="auto">
          <a:xfrm>
            <a:off x="266701" y="880787"/>
            <a:ext cx="4952999" cy="160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rPr>
              <a:t>Momentum:</a:t>
            </a:r>
          </a:p>
          <a:p>
            <a:endParaRPr lang="en-US" sz="2000" dirty="0">
              <a:latin typeface="Arial" charset="0"/>
              <a:sym typeface="Wingdings"/>
            </a:endParaRPr>
          </a:p>
          <a:p>
            <a:r>
              <a:rPr lang="en-US" sz="2000" dirty="0">
                <a:latin typeface="Arial" charset="0"/>
                <a:sym typeface="Wingdings"/>
              </a:rPr>
              <a:t>Space:</a:t>
            </a:r>
            <a:endParaRPr lang="en-US" dirty="0">
              <a:latin typeface="Arial" charset="0"/>
              <a:sym typeface="Wingdings"/>
            </a:endParaRPr>
          </a:p>
          <a:p>
            <a:endParaRPr lang="en-US" dirty="0">
              <a:latin typeface="Arial" charset="0"/>
              <a:sym typeface="Wingdings"/>
            </a:endParaRPr>
          </a:p>
        </p:txBody>
      </p:sp>
    </p:spTree>
    <p:extLst>
      <p:ext uri="{BB962C8B-B14F-4D97-AF65-F5344CB8AC3E}">
        <p14:creationId xmlns:p14="http://schemas.microsoft.com/office/powerpoint/2010/main" val="622011396"/>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69949</TotalTime>
  <Words>3844</Words>
  <Application>Microsoft Macintosh PowerPoint</Application>
  <PresentationFormat>On-screen Show (4:3)</PresentationFormat>
  <Paragraphs>539</Paragraphs>
  <Slides>44</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-apple-system</vt:lpstr>
      <vt:lpstr>arial</vt:lpstr>
      <vt:lpstr>arial</vt:lpstr>
      <vt:lpstr>Calibri</vt:lpstr>
      <vt:lpstr>Cambria Math</vt:lpstr>
      <vt:lpstr>Open Sans</vt:lpstr>
      <vt:lpstr>Symbol</vt:lpstr>
      <vt:lpstr>Wingdings</vt:lpstr>
      <vt:lpstr>office_arial</vt:lpstr>
      <vt:lpstr>PowerPoint Presentation</vt:lpstr>
      <vt:lpstr>PowerPoint Presentation</vt:lpstr>
      <vt:lpstr>THE PARTICLE LANDSCAPE</vt:lpstr>
      <vt:lpstr>THE COSMOLOGICAL LANDSCAPE</vt:lpstr>
      <vt:lpstr>FORWARD PHYSICS</vt:lpstr>
      <vt:lpstr>LIGHT PARTICLES AT THE LHC</vt:lpstr>
      <vt:lpstr>MAP OF THE LHC</vt:lpstr>
      <vt:lpstr>THE FORWARD REGION</vt:lpstr>
      <vt:lpstr>HOW BIG DOES THE DETECTOR HAVE TO BE?</vt:lpstr>
      <vt:lpstr>FASER AND FASERn TIMELINE</vt:lpstr>
      <vt:lpstr>THE FASER COLABORATION NOW</vt:lpstr>
      <vt:lpstr>PREPARATION OF THE FASER LOCATION</vt:lpstr>
      <vt:lpstr>FASER AND THE LHC</vt:lpstr>
      <vt:lpstr>PowerPoint Presentation</vt:lpstr>
      <vt:lpstr>THE FASER DETECTOR</vt:lpstr>
      <vt:lpstr>PowerPoint Presentation</vt:lpstr>
      <vt:lpstr>FASER DATA TAKING IN 2022 AND 2023</vt:lpstr>
      <vt:lpstr>COLLIDER NEUTRINOS</vt:lpstr>
      <vt:lpstr>COLLIDER NEUTRINO SEARCH</vt:lpstr>
      <vt:lpstr>COLLIDER NEUTRINO RESULTS</vt:lpstr>
      <vt:lpstr>LOCATION, LOCATION, LOCATION</vt:lpstr>
      <vt:lpstr>NEUTRINOS FROM EMULSION IN FASERn</vt:lpstr>
      <vt:lpstr>TEV NEUTRINO CROSS SECTIONS</vt:lpstr>
      <vt:lpstr>NEUTRINO PROJECTIONS</vt:lpstr>
      <vt:lpstr>NEW PARTICLE SEARCHES</vt:lpstr>
      <vt:lpstr>DARK PHOTON SIGNAL</vt:lpstr>
      <vt:lpstr>DARK PHOTON RESULTS</vt:lpstr>
      <vt:lpstr>ALP-W SEARCH RESULTS</vt:lpstr>
      <vt:lpstr>PowerPoint Presentation</vt:lpstr>
      <vt:lpstr>FORWARD PHYSICS FACILITY</vt:lpstr>
      <vt:lpstr>THE FACILITY</vt:lpstr>
      <vt:lpstr>FPF EXPERIMENTS</vt:lpstr>
      <vt:lpstr>FORWARD PHYSICS FACILITY</vt:lpstr>
      <vt:lpstr>NEW PHYSICS AT THE FPF</vt:lpstr>
      <vt:lpstr>NEUTRINOS AT THE FPF</vt:lpstr>
      <vt:lpstr>QCD AT THE FPF</vt:lpstr>
      <vt:lpstr>COMPLEMENTARITY WITH HIGH PT PHYSICS</vt:lpstr>
      <vt:lpstr>QUIRKS: STRONGLY-INTERACTING DARK SECTORS</vt:lpstr>
      <vt:lpstr>MILLI-CHARGED PARTICLES AT THE FPF</vt:lpstr>
      <vt:lpstr>ASTROPARTICLE PHYSICS AT THE FPF</vt:lpstr>
      <vt:lpstr>LLPS FROM COMPRESSED SPECTRA </vt:lpstr>
      <vt:lpstr>A CAUTIONARY TALE</vt:lpstr>
      <vt:lpstr>ISR’S LEGACY</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Jonathan Lee Feng</cp:lastModifiedBy>
  <cp:revision>1510</cp:revision>
  <cp:lastPrinted>2019-09-06T01:34:01Z</cp:lastPrinted>
  <dcterms:created xsi:type="dcterms:W3CDTF">2011-05-01T15:38:23Z</dcterms:created>
  <dcterms:modified xsi:type="dcterms:W3CDTF">2024-05-14T06:39:44Z</dcterms:modified>
</cp:coreProperties>
</file>