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14"/>
  </p:notesMasterIdLst>
  <p:handoutMasterIdLst>
    <p:handoutMasterId r:id="rId15"/>
  </p:handoutMasterIdLst>
  <p:sldIdLst>
    <p:sldId id="889" r:id="rId2"/>
    <p:sldId id="851" r:id="rId3"/>
    <p:sldId id="950" r:id="rId4"/>
    <p:sldId id="940" r:id="rId5"/>
    <p:sldId id="2986" r:id="rId6"/>
    <p:sldId id="931" r:id="rId7"/>
    <p:sldId id="2994" r:id="rId8"/>
    <p:sldId id="2951" r:id="rId9"/>
    <p:sldId id="2990" r:id="rId10"/>
    <p:sldId id="2960" r:id="rId11"/>
    <p:sldId id="325" r:id="rId12"/>
    <p:sldId id="2947" r:id="rId1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1919D2"/>
    <a:srgbClr val="191AD2"/>
    <a:srgbClr val="0A0BAB"/>
    <a:srgbClr val="1919C8"/>
    <a:srgbClr val="3232D2"/>
    <a:srgbClr val="0926B1"/>
    <a:srgbClr val="0A27B1"/>
    <a:srgbClr val="0943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34" autoAdjust="0"/>
    <p:restoredTop sz="94737" autoAdjust="0"/>
  </p:normalViewPr>
  <p:slideViewPr>
    <p:cSldViewPr snapToObjects="1">
      <p:cViewPr varScale="1">
        <p:scale>
          <a:sx n="135" d="100"/>
          <a:sy n="135" d="100"/>
        </p:scale>
        <p:origin x="192" y="4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58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Objects="1">
      <p:cViewPr varScale="1">
        <p:scale>
          <a:sx n="64" d="100"/>
          <a:sy n="64" d="100"/>
        </p:scale>
        <p:origin x="-2040" y="-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B7BB71DE-E4E2-D740-9B0C-BCAB2D8C950C}" type="datetime1">
              <a:rPr lang="en-US"/>
              <a:pPr/>
              <a:t>8/25/23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AF94FE53-22EF-054E-B544-A70BD85E07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943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3E058F47-4F34-0441-830E-9AC59C39D30F}" type="datetime1">
              <a:rPr lang="en-US"/>
              <a:pPr/>
              <a:t>8/25/23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B8571E1E-6B02-6C4B-9263-FC8901A7D6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7403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1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318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5556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55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>
                <a:solidFill>
                  <a:schemeClr val="accent3">
                    <a:lumMod val="75000"/>
                  </a:schemeClr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246B-C8AA-AE43-942F-96B1506A1296}" type="datetime1">
              <a:rPr lang="en-GB" smtClean="0"/>
              <a:t>25/08/2023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5183" y="591176"/>
            <a:ext cx="8939043" cy="239142"/>
          </a:xfrm>
        </p:spPr>
        <p:txBody>
          <a:bodyPr>
            <a:normAutofit/>
          </a:bodyPr>
          <a:lstStyle>
            <a:lvl1pPr marL="0" indent="0" algn="l">
              <a:buNone/>
              <a:defRPr sz="1050">
                <a:solidFill>
                  <a:schemeClr val="accent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0900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926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168275"/>
            <a:ext cx="6858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Text Box 23"/>
          <p:cNvSpPr txBox="1">
            <a:spLocks noChangeArrowheads="1"/>
          </p:cNvSpPr>
          <p:nvPr/>
        </p:nvSpPr>
        <p:spPr bwMode="auto">
          <a:xfrm>
            <a:off x="8162925" y="6138863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defRPr/>
            </a:pPr>
            <a:endParaRPr lang="en-US" sz="1000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29" name="Line 28"/>
          <p:cNvSpPr>
            <a:spLocks noChangeShapeType="1"/>
          </p:cNvSpPr>
          <p:nvPr/>
        </p:nvSpPr>
        <p:spPr bwMode="auto">
          <a:xfrm>
            <a:off x="304800" y="715963"/>
            <a:ext cx="8474075" cy="0"/>
          </a:xfrm>
          <a:prstGeom prst="line">
            <a:avLst/>
          </a:prstGeom>
          <a:noFill/>
          <a:ln w="57150">
            <a:solidFill>
              <a:srgbClr val="1919D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01600" y="6553200"/>
            <a:ext cx="1905000" cy="282575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25 Aug 2023</a:t>
            </a: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2971800" y="6542088"/>
            <a:ext cx="2895600" cy="29051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7023100" y="6535738"/>
            <a:ext cx="1905000" cy="322262"/>
          </a:xfrm>
          <a:prstGeom prst="rect">
            <a:avLst/>
          </a:prstGeom>
          <a:ln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Feng  </a:t>
            </a:r>
            <a:fld id="{5A108418-F3A5-8041-ACE4-7A8CB0D9A6BF}" type="slidenum">
              <a:rPr lang="en-US" sz="1000">
                <a:solidFill>
                  <a:schemeClr val="bg1">
                    <a:lumMod val="50000"/>
                  </a:schemeClr>
                </a:solidFill>
              </a:rPr>
              <a:pPr algn="r" eaLnBrk="1" hangingPunct="1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</p:sldLayoutIdLst>
  <p:hf sldNum="0"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000000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919D2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1919D2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303.14185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173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b="0" i="0" u="none" strike="noStrike" dirty="0">
                <a:effectLst/>
                <a:latin typeface="Roboto" panose="02000000000000000000" pitchFamily="2" charset="0"/>
              </a:rPr>
              <a:t>52nd International Symposium on </a:t>
            </a:r>
            <a:r>
              <a:rPr lang="en-US" b="0" i="0" u="none" strike="noStrike" dirty="0">
                <a:effectLst/>
                <a:latin typeface="+mj-lt"/>
              </a:rPr>
              <a:t>Multiparticle</a:t>
            </a:r>
            <a:r>
              <a:rPr lang="en-US" b="0" i="0" u="none" strike="noStrike" dirty="0">
                <a:effectLst/>
                <a:latin typeface="Roboto" panose="02000000000000000000" pitchFamily="2" charset="0"/>
              </a:rPr>
              <a:t> Dynamics</a:t>
            </a:r>
          </a:p>
          <a:p>
            <a:pPr algn="ctr"/>
            <a:r>
              <a:rPr lang="en-US" b="0" i="0" u="none" strike="noStrike" dirty="0" err="1">
                <a:effectLst/>
                <a:latin typeface="Roboto" panose="02000000000000000000" pitchFamily="2" charset="0"/>
              </a:rPr>
              <a:t>Gyöngyös</a:t>
            </a:r>
            <a:r>
              <a:rPr lang="en-US" b="0" i="0" u="none" strike="noStrike" dirty="0">
                <a:effectLst/>
                <a:latin typeface="Roboto" panose="02000000000000000000" pitchFamily="2" charset="0"/>
              </a:rPr>
              <a:t>, Hungary</a:t>
            </a:r>
            <a:r>
              <a:rPr lang="en-US" dirty="0"/>
              <a:t>, 25 August 2023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Jonathan Feng, University of California, Irvine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69DA5E-5C56-6B49-9A2D-BB6032CAA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301" y="5563915"/>
            <a:ext cx="1711308" cy="4889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0B97C5-96DE-E94A-A393-2C22EA2F0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309" y="5548711"/>
            <a:ext cx="2734564" cy="5193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EF246E-C0F0-284D-9F72-F701A6ED6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77" y="5460877"/>
            <a:ext cx="695023" cy="6950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6522FC-1E4F-E042-8855-BD3B6CBA0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5535880"/>
            <a:ext cx="545017" cy="5450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81E317-B8D8-BA43-9A3A-5399C6C49F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550"/>
          <a:stretch/>
        </p:blipFill>
        <p:spPr>
          <a:xfrm>
            <a:off x="6428573" y="5455458"/>
            <a:ext cx="1394126" cy="705861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6DD03BBC-D6F4-C99B-568F-8A7F8CCF6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6800"/>
            <a:ext cx="9144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b="1" i="0" u="none" strike="noStrike" dirty="0">
                <a:effectLst/>
                <a:latin typeface="Roboto" panose="02000000000000000000" pitchFamily="2" charset="0"/>
              </a:rPr>
              <a:t>COLLIDER SEARCHES FOR X17 AND OTHER LIGHT GAUGE BOSONS</a:t>
            </a:r>
          </a:p>
        </p:txBody>
      </p:sp>
    </p:spTree>
    <p:extLst>
      <p:ext uri="{BB962C8B-B14F-4D97-AF65-F5344CB8AC3E}">
        <p14:creationId xmlns:p14="http://schemas.microsoft.com/office/powerpoint/2010/main" val="748183728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615CF-DE8D-46A5-85FA-E2B545FB6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>
            <a:noAutofit/>
          </a:bodyPr>
          <a:lstStyle/>
          <a:p>
            <a:r>
              <a:rPr lang="en-GB" sz="2800" dirty="0"/>
              <a:t>COLLIDER NEUTRINO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543F802-8ADE-4362-ABCB-3AC281B917C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6200" y="930275"/>
                <a:ext cx="4302332" cy="5775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4"/>
                  </a:buClr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4"/>
                  </a:buClr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4"/>
                  </a:buClr>
                  <a:buFont typeface="Arial" charset="0"/>
                  <a:buChar char="•"/>
                  <a:defRPr kern="1200">
                    <a:solidFill>
                      <a:schemeClr val="accent3">
                        <a:lumMod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Neutrinos provide a proof of principle for BSM searches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l-GR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→ 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sz="1800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l-GR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→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17, …</m:t>
                    </m:r>
                  </m:oMath>
                </a14:m>
                <a:endParaRPr lang="en-US" sz="1800" dirty="0"/>
              </a:p>
              <a:p>
                <a:endParaRPr lang="en-US" sz="1200" dirty="0"/>
              </a:p>
              <a:p>
                <a:r>
                  <a:rPr lang="en-US" sz="2000" dirty="0"/>
                  <a:t>After unblinding 2022 data, we </a:t>
                </a:r>
                <a:r>
                  <a:rPr lang="en-GB" sz="2000" dirty="0"/>
                  <a:t>found 153 neutrino signal events</a:t>
                </a:r>
              </a:p>
              <a:p>
                <a:pPr lvl="1"/>
                <a:r>
                  <a:rPr lang="en-GB" sz="1800" dirty="0"/>
                  <a:t>Estimated background: &lt; 1 event</a:t>
                </a:r>
                <a:endParaRPr lang="en-GB" sz="1000" dirty="0"/>
              </a:p>
              <a:p>
                <a:endParaRPr lang="en-GB" sz="1200" dirty="0"/>
              </a:p>
              <a:p>
                <a:r>
                  <a:rPr lang="en-GB" sz="2000" dirty="0"/>
                  <a:t>1st direct observation of collider neutrinos; of great interest on their own</a:t>
                </a:r>
              </a:p>
              <a:p>
                <a:pPr lvl="1"/>
                <a:r>
                  <a:rPr lang="en-GB" sz="1800" dirty="0"/>
                  <a:t>Signal significance of ~16</a:t>
                </a:r>
                <a:r>
                  <a:rPr lang="el-GR" sz="1800" dirty="0"/>
                  <a:t>σ</a:t>
                </a:r>
                <a:endParaRPr lang="en-US" sz="1800" dirty="0"/>
              </a:p>
              <a:p>
                <a:pPr lvl="1"/>
                <a:r>
                  <a:rPr lang="en-US" sz="1800" dirty="0"/>
                  <a:t>Muon charge </a:t>
                </a:r>
                <a:r>
                  <a:rPr lang="en-US" sz="1800" dirty="0">
                    <a:sym typeface="Wingdings" pitchFamily="2" charset="2"/>
                  </a:rPr>
                  <a:t> both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𝜈</m:t>
                    </m:r>
                  </m:oMath>
                </a14:m>
                <a:r>
                  <a:rPr lang="en-US" sz="1800" dirty="0">
                    <a:sym typeface="Wingdings" pitchFamily="2" charset="2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8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𝜈</m:t>
                        </m:r>
                      </m:e>
                    </m:acc>
                  </m:oMath>
                </a14:m>
                <a:endParaRPr lang="en-US" sz="1800" dirty="0">
                  <a:sym typeface="Wingdings" pitchFamily="2" charset="2"/>
                </a:endParaRPr>
              </a:p>
              <a:p>
                <a:pPr lvl="1"/>
                <a:r>
                  <a:rPr lang="en-US" sz="1800" dirty="0"/>
                  <a:t>These include the highest energy</a:t>
                </a:r>
                <a:r>
                  <a:rPr lang="en-US" sz="1800" dirty="0">
                    <a:ea typeface="Cambria Math" panose="02040503050406030204" pitchFamily="18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𝜈</m:t>
                    </m:r>
                  </m:oMath>
                </a14:m>
                <a:r>
                  <a:rPr lang="en-US" sz="1800" dirty="0">
                    <a:sym typeface="Wingdings" pitchFamily="2" charset="2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8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sz="1800" dirty="0"/>
                  <a:t> interactions ever observed from a human source 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543F802-8ADE-4362-ABCB-3AC281B91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" y="930275"/>
                <a:ext cx="4302332" cy="5775325"/>
              </a:xfrm>
              <a:prstGeom prst="rect">
                <a:avLst/>
              </a:prstGeom>
              <a:blipFill>
                <a:blip r:embed="rId2"/>
                <a:stretch>
                  <a:fillRect l="-1475" t="-659" r="-885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E7AFAC19-CA5B-1A8A-D4B6-E89320ACF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151935"/>
            <a:ext cx="4648200" cy="49228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5FFE62-1C9D-C8DE-C0B9-8070D927B456}"/>
              </a:ext>
            </a:extLst>
          </p:cNvPr>
          <p:cNvSpPr txBox="1"/>
          <p:nvPr/>
        </p:nvSpPr>
        <p:spPr>
          <a:xfrm>
            <a:off x="4516334" y="6074819"/>
            <a:ext cx="4302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FASER</a:t>
            </a:r>
            <a:r>
              <a:rPr lang="en-US" sz="1200" dirty="0"/>
              <a:t> Collaboration (</a:t>
            </a:r>
            <a:r>
              <a:rPr lang="en-US" sz="1200" b="0" i="0" u="none" strike="noStrike" dirty="0">
                <a:solidFill>
                  <a:srgbClr val="0050B3"/>
                </a:solidFill>
                <a:effectLst/>
                <a:latin typeface="-apple-system"/>
                <a:hlinkClick r:id="rId4"/>
              </a:rPr>
              <a:t>2303.14185</a:t>
            </a:r>
            <a:r>
              <a:rPr lang="en-US" sz="1200" dirty="0"/>
              <a:t>, Physical Review Letters)</a:t>
            </a:r>
          </a:p>
        </p:txBody>
      </p:sp>
    </p:spTree>
    <p:extLst>
      <p:ext uri="{BB962C8B-B14F-4D97-AF65-F5344CB8AC3E}">
        <p14:creationId xmlns:p14="http://schemas.microsoft.com/office/powerpoint/2010/main" val="3058030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615CF-DE8D-46A5-85FA-E2B545FB6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>
            <a:noAutofit/>
          </a:bodyPr>
          <a:lstStyle/>
          <a:p>
            <a:r>
              <a:rPr lang="en-GB" sz="2800" dirty="0"/>
              <a:t>LIGHT GAUGE BOSON RESULTS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43F802-8ADE-4362-ABCB-3AC281B917C8}"/>
              </a:ext>
            </a:extLst>
          </p:cNvPr>
          <p:cNvSpPr txBox="1">
            <a:spLocks/>
          </p:cNvSpPr>
          <p:nvPr/>
        </p:nvSpPr>
        <p:spPr bwMode="auto">
          <a:xfrm>
            <a:off x="76200" y="761999"/>
            <a:ext cx="8915399" cy="198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Arial" charset="0"/>
              <a:buChar char="•"/>
              <a:defRPr kern="1200">
                <a:solidFill>
                  <a:schemeClr val="accent3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After unblinding 2022 data, no events seen, FASER excluded previously unexplored parameter space for both dark photons and B-L gauge bosons. </a:t>
            </a:r>
          </a:p>
          <a:p>
            <a:endParaRPr lang="en-US" sz="1000" dirty="0"/>
          </a:p>
          <a:p>
            <a:r>
              <a:rPr lang="en-US" sz="2000" dirty="0"/>
              <a:t>First new probe of light </a:t>
            </a:r>
            <a:r>
              <a:rPr lang="en-US" sz="2000" dirty="0" err="1"/>
              <a:t>gageug</a:t>
            </a:r>
            <a:r>
              <a:rPr lang="en-US" sz="2000" dirty="0"/>
              <a:t> bosons from low coupling since the 1990’s (roughly 30 times the sensitivity of previous experiments).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457200" lvl="1" indent="0">
              <a:buNone/>
            </a:pP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BF98E29-DAA5-6268-C942-DBA3375386B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52401" y="5181600"/>
                <a:ext cx="8762999" cy="10509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4"/>
                  </a:buClr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4"/>
                  </a:buClr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4"/>
                  </a:buClr>
                  <a:buFont typeface="Arial" charset="0"/>
                  <a:buChar char="•"/>
                  <a:defRPr kern="1200">
                    <a:solidFill>
                      <a:schemeClr val="accent3">
                        <a:lumMod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These searches rely on production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000" dirty="0"/>
                  <a:t> decay,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2000" dirty="0"/>
                  <a:t> decay, and bremsstrahlung off protons.  For the </a:t>
                </a:r>
                <a:r>
                  <a:rPr lang="en-US" sz="2000" dirty="0" err="1"/>
                  <a:t>protophobic</a:t>
                </a:r>
                <a:r>
                  <a:rPr lang="en-US" sz="2000" dirty="0"/>
                  <a:t> X17, only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2000" dirty="0"/>
                  <a:t> decay is operative, and we do not yet probe new parameter space, but ~10 times more luminosity and other improvements are expected by 2025.  </a:t>
                </a:r>
              </a:p>
              <a:p>
                <a:pPr marL="457200" lvl="1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BF98E29-DAA5-6268-C942-DBA337538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1" y="5181600"/>
                <a:ext cx="8762999" cy="1050926"/>
              </a:xfrm>
              <a:prstGeom prst="rect">
                <a:avLst/>
              </a:prstGeom>
              <a:blipFill>
                <a:blip r:embed="rId2"/>
                <a:stretch>
                  <a:fillRect l="-579" t="-3614" b="-3494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A44F949-4D92-9D73-A249-8347B98E69B3}"/>
              </a:ext>
            </a:extLst>
          </p:cNvPr>
          <p:cNvSpPr txBox="1"/>
          <p:nvPr/>
        </p:nvSpPr>
        <p:spPr>
          <a:xfrm rot="5400000">
            <a:off x="7176701" y="3615353"/>
            <a:ext cx="25907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FASER Collaboration, 2308.05587 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1FBD27-996C-CD46-F127-918A9A55B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65" y="2393418"/>
            <a:ext cx="3611710" cy="27119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85F754-EA00-3F8A-5412-905BDF596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181" y="2362200"/>
            <a:ext cx="3643378" cy="27431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01BB0A-D814-B4E1-211B-BB21C616A116}"/>
              </a:ext>
            </a:extLst>
          </p:cNvPr>
          <p:cNvSpPr txBox="1"/>
          <p:nvPr/>
        </p:nvSpPr>
        <p:spPr>
          <a:xfrm rot="5400000">
            <a:off x="2881700" y="3595300"/>
            <a:ext cx="25907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FASER Collaboration, 2308.05587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67201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F24F58-C0E9-F941-A9CF-2826476CCC4B}"/>
              </a:ext>
            </a:extLst>
          </p:cNvPr>
          <p:cNvSpPr txBox="1">
            <a:spLocks/>
          </p:cNvSpPr>
          <p:nvPr/>
        </p:nvSpPr>
        <p:spPr>
          <a:xfrm>
            <a:off x="685800" y="180975"/>
            <a:ext cx="7772400" cy="733425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Arial" charset="0"/>
              </a:rPr>
              <a:t>SUMMARY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538E97F-AA0B-784A-8F53-E9E92DCF15CD}"/>
              </a:ext>
            </a:extLst>
          </p:cNvPr>
          <p:cNvSpPr txBox="1">
            <a:spLocks/>
          </p:cNvSpPr>
          <p:nvPr/>
        </p:nvSpPr>
        <p:spPr>
          <a:xfrm>
            <a:off x="381000" y="881448"/>
            <a:ext cx="8229600" cy="574795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 ATOMKI </a:t>
            </a:r>
            <a:r>
              <a:rPr lang="en-US" sz="2000" baseline="30000" dirty="0"/>
              <a:t>8</a:t>
            </a:r>
            <a:r>
              <a:rPr lang="en-US" sz="2000" dirty="0"/>
              <a:t>Be is the most interesting anomaly to appear in the last several years.</a:t>
            </a:r>
          </a:p>
          <a:p>
            <a:pPr lvl="1">
              <a:buFontTx/>
              <a:buChar char="•"/>
            </a:pPr>
            <a:endParaRPr lang="en-US" sz="1200" dirty="0"/>
          </a:p>
          <a:p>
            <a:pPr>
              <a:buFontTx/>
              <a:buChar char="•"/>
            </a:pPr>
            <a:r>
              <a:rPr lang="en-US" sz="2000" dirty="0"/>
              <a:t>The original anomaly is now supported by additional observations in </a:t>
            </a:r>
            <a:r>
              <a:rPr lang="en-US" sz="2000" baseline="30000" dirty="0"/>
              <a:t>4</a:t>
            </a:r>
            <a:r>
              <a:rPr lang="en-US" sz="2000" dirty="0"/>
              <a:t>He, </a:t>
            </a:r>
            <a:r>
              <a:rPr lang="en-US" sz="2000" baseline="30000" dirty="0"/>
              <a:t>12</a:t>
            </a:r>
            <a:r>
              <a:rPr lang="en-US" sz="2000" dirty="0"/>
              <a:t>C, and at another facility.</a:t>
            </a:r>
          </a:p>
          <a:p>
            <a:pPr>
              <a:buFontTx/>
              <a:buChar char="•"/>
            </a:pPr>
            <a:endParaRPr lang="en-US" sz="1200" dirty="0"/>
          </a:p>
          <a:p>
            <a:pPr>
              <a:buFontTx/>
              <a:buChar char="•"/>
            </a:pPr>
            <a:r>
              <a:rPr lang="en-US" sz="2000" dirty="0"/>
              <a:t>Tests from other sources, other approaches are of paramount importance; see the many other talks at this conference.</a:t>
            </a:r>
          </a:p>
          <a:p>
            <a:pPr>
              <a:buFontTx/>
              <a:buChar char="•"/>
            </a:pPr>
            <a:endParaRPr lang="en-US" sz="1200" dirty="0"/>
          </a:p>
          <a:p>
            <a:pPr>
              <a:buFontTx/>
              <a:buChar char="•"/>
            </a:pPr>
            <a:r>
              <a:rPr lang="en-US" sz="2000" dirty="0"/>
              <a:t>Collider searches for new light gauge bosons are now underway at the LHC at the FASER experiment.</a:t>
            </a:r>
          </a:p>
          <a:p>
            <a:pPr>
              <a:buFontTx/>
              <a:buChar char="•"/>
            </a:pPr>
            <a:endParaRPr lang="en-US" sz="1200" dirty="0"/>
          </a:p>
          <a:p>
            <a:pPr>
              <a:buFontTx/>
              <a:buChar char="•"/>
            </a:pPr>
            <a:r>
              <a:rPr lang="en-US" sz="2000" dirty="0"/>
              <a:t>Based on 2022 data, new bounds on light dark photons and B-L gauge bosons have been announced recently by FASER.  </a:t>
            </a:r>
          </a:p>
          <a:p>
            <a:pPr>
              <a:buFontTx/>
              <a:buChar char="•"/>
            </a:pPr>
            <a:endParaRPr lang="en-US" sz="1200" dirty="0"/>
          </a:p>
          <a:p>
            <a:pPr>
              <a:buFontTx/>
              <a:buChar char="•"/>
            </a:pPr>
            <a:r>
              <a:rPr lang="en-US" sz="2000" dirty="0"/>
              <a:t>For the </a:t>
            </a:r>
            <a:r>
              <a:rPr lang="en-US" sz="2000" dirty="0" err="1"/>
              <a:t>protophobic</a:t>
            </a:r>
            <a:r>
              <a:rPr lang="en-US" sz="2000" dirty="0"/>
              <a:t> X17, we do not yet probe new parameter space, but we expect ~10 times more luminosity and other improvements in LHC Run 3 by 2025.</a:t>
            </a:r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Font typeface="Arial" charset="0"/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94170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14E285-80AF-A440-A29D-8A002E832D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3" t="2875" r="36521"/>
          <a:stretch/>
        </p:blipFill>
        <p:spPr>
          <a:xfrm>
            <a:off x="5181599" y="1066800"/>
            <a:ext cx="3715473" cy="46738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31E8F9-5801-0744-ADB6-A0EB654ED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54231"/>
            <a:ext cx="6858000" cy="441325"/>
          </a:xfrm>
        </p:spPr>
        <p:txBody>
          <a:bodyPr/>
          <a:lstStyle/>
          <a:p>
            <a:r>
              <a:rPr lang="en-US" dirty="0"/>
              <a:t>THE ATOMKI ANOMALY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10B3E-F1D7-3549-8EEC-A00702D16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990600"/>
            <a:ext cx="4803340" cy="5334000"/>
          </a:xfrm>
        </p:spPr>
        <p:txBody>
          <a:bodyPr/>
          <a:lstStyle/>
          <a:p>
            <a:r>
              <a:rPr lang="en-US" sz="2000" dirty="0"/>
              <a:t>The ATOMKI </a:t>
            </a:r>
            <a:r>
              <a:rPr lang="en-US" sz="2000" baseline="30000" dirty="0"/>
              <a:t>8</a:t>
            </a:r>
            <a:r>
              <a:rPr lang="en-US" sz="2000" dirty="0"/>
              <a:t>Be is the most interesting anomaly to appear in the last several years.</a:t>
            </a:r>
          </a:p>
          <a:p>
            <a:endParaRPr lang="en-US" sz="1000" dirty="0"/>
          </a:p>
          <a:p>
            <a:r>
              <a:rPr lang="en-US" sz="2000" dirty="0"/>
              <a:t>Key considerations for a BSM theorist</a:t>
            </a:r>
          </a:p>
          <a:p>
            <a:pPr lvl="1"/>
            <a:r>
              <a:rPr lang="en-US" sz="1800" dirty="0">
                <a:latin typeface="Symbol" pitchFamily="2" charset="2"/>
              </a:rPr>
              <a:t>~7s</a:t>
            </a:r>
            <a:r>
              <a:rPr lang="en-US" sz="1800" dirty="0"/>
              <a:t> statistical significance – not likely to disappear with more data</a:t>
            </a:r>
          </a:p>
          <a:p>
            <a:pPr lvl="1"/>
            <a:r>
              <a:rPr lang="en-US" sz="1800" dirty="0"/>
              <a:t>A bump, not a general excess</a:t>
            </a:r>
          </a:p>
          <a:p>
            <a:pPr lvl="1"/>
            <a:r>
              <a:rPr lang="en-US" sz="1800" dirty="0"/>
              <a:t>Rises and falls as one goes through resonance</a:t>
            </a:r>
          </a:p>
          <a:p>
            <a:pPr lvl="1"/>
            <a:r>
              <a:rPr lang="en-US" sz="1800" dirty="0"/>
              <a:t>Fit improves drastically with the introduction of a new particle </a:t>
            </a:r>
          </a:p>
          <a:p>
            <a:pPr lvl="1"/>
            <a:r>
              <a:rPr lang="en-US" sz="1800" dirty="0"/>
              <a:t>No compelling SM explanation</a:t>
            </a:r>
          </a:p>
          <a:p>
            <a:pPr lvl="1"/>
            <a:endParaRPr lang="en-US" sz="800" dirty="0"/>
          </a:p>
          <a:p>
            <a:pPr lvl="1"/>
            <a:r>
              <a:rPr lang="en-US" sz="1800" dirty="0"/>
              <a:t>No experimental problem identified</a:t>
            </a:r>
          </a:p>
          <a:p>
            <a:pPr lvl="1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50A7D70-1809-964D-8E1B-96E933D8581E}"/>
              </a:ext>
            </a:extLst>
          </p:cNvPr>
          <p:cNvSpPr txBox="1">
            <a:spLocks/>
          </p:cNvSpPr>
          <p:nvPr/>
        </p:nvSpPr>
        <p:spPr bwMode="auto">
          <a:xfrm>
            <a:off x="152400" y="5883275"/>
            <a:ext cx="8763000" cy="72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1919D2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1919D2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And last, in general terms, it fits beautifully with current ideas for BSM physics and cosmology that motivate weakly interacting, light particles.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6E3743-DAEE-A94B-A75E-37A75E8AD8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5" r="95989" b="78748"/>
          <a:stretch/>
        </p:blipFill>
        <p:spPr>
          <a:xfrm>
            <a:off x="5054380" y="3200400"/>
            <a:ext cx="254438" cy="8506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80E0FC-E568-2A4A-82EB-48FE5C34149C}"/>
              </a:ext>
            </a:extLst>
          </p:cNvPr>
          <p:cNvSpPr txBox="1"/>
          <p:nvPr/>
        </p:nvSpPr>
        <p:spPr>
          <a:xfrm>
            <a:off x="5534677" y="4828716"/>
            <a:ext cx="2390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Krasznahorkay</a:t>
            </a:r>
            <a:r>
              <a:rPr lang="en-US" sz="1400" dirty="0"/>
              <a:t> et al. (2015)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840B1E-3827-F340-BD9D-5C3FB86C2BE9}"/>
              </a:ext>
            </a:extLst>
          </p:cNvPr>
          <p:cNvSpPr txBox="1"/>
          <p:nvPr/>
        </p:nvSpPr>
        <p:spPr>
          <a:xfrm>
            <a:off x="1985815" y="4904601"/>
            <a:ext cx="3040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Zhang, Miller (2017); Viviani et al. (2021)</a:t>
            </a:r>
          </a:p>
        </p:txBody>
      </p:sp>
    </p:spTree>
    <p:extLst>
      <p:ext uri="{BB962C8B-B14F-4D97-AF65-F5344CB8AC3E}">
        <p14:creationId xmlns:p14="http://schemas.microsoft.com/office/powerpoint/2010/main" val="1814069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1E8F9-5801-0744-ADB6-A0EB654ED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4231"/>
            <a:ext cx="9144000" cy="441325"/>
          </a:xfrm>
        </p:spPr>
        <p:txBody>
          <a:bodyPr/>
          <a:lstStyle/>
          <a:p>
            <a:r>
              <a:rPr lang="en-US" dirty="0"/>
              <a:t>CONFIRMATIONS OF THE ATOMKI ANOMALY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10B3E-F1D7-3549-8EEC-A00702D16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779925"/>
            <a:ext cx="5562600" cy="3124200"/>
          </a:xfrm>
        </p:spPr>
        <p:txBody>
          <a:bodyPr/>
          <a:lstStyle/>
          <a:p>
            <a:r>
              <a:rPr lang="en-US" sz="2000" dirty="0"/>
              <a:t>The </a:t>
            </a:r>
            <a:r>
              <a:rPr lang="en-US" sz="2000" baseline="30000" dirty="0"/>
              <a:t>8</a:t>
            </a:r>
            <a:r>
              <a:rPr lang="en-US" sz="2000" dirty="0"/>
              <a:t>Be anomaly has now been strengthened by supporting observations in other nuclear decays, and other experiments </a:t>
            </a:r>
          </a:p>
          <a:p>
            <a:pPr lvl="1"/>
            <a:r>
              <a:rPr lang="en-US" sz="1800" baseline="30000" dirty="0"/>
              <a:t>4</a:t>
            </a:r>
            <a:r>
              <a:rPr lang="en-US" sz="1800" dirty="0"/>
              <a:t>He from ATOMKI 2019</a:t>
            </a:r>
          </a:p>
          <a:p>
            <a:pPr lvl="1"/>
            <a:r>
              <a:rPr lang="en-US" sz="1800" baseline="30000" dirty="0"/>
              <a:t>12</a:t>
            </a:r>
            <a:r>
              <a:rPr lang="en-US" sz="1800" dirty="0"/>
              <a:t>C from ATOMKI 2022</a:t>
            </a:r>
          </a:p>
          <a:p>
            <a:pPr lvl="1"/>
            <a:r>
              <a:rPr lang="en-US" sz="1800" baseline="30000" dirty="0"/>
              <a:t>8</a:t>
            </a:r>
            <a:r>
              <a:rPr lang="en-US" sz="1800" dirty="0"/>
              <a:t>Be from HUS 2023 (reported here!)</a:t>
            </a:r>
          </a:p>
          <a:p>
            <a:pPr marL="457200" lvl="1" indent="0" algn="r">
              <a:buNone/>
            </a:pPr>
            <a:r>
              <a:rPr lang="en-US" sz="1800" baseline="-25000" dirty="0">
                <a:solidFill>
                  <a:schemeClr val="tx1"/>
                </a:solidFill>
              </a:rPr>
              <a:t>See talks of </a:t>
            </a:r>
            <a:r>
              <a:rPr lang="en-US" sz="1800" baseline="-25000" dirty="0" err="1">
                <a:solidFill>
                  <a:schemeClr val="tx1"/>
                </a:solidFill>
              </a:rPr>
              <a:t>Kraznahorkay</a:t>
            </a:r>
            <a:r>
              <a:rPr lang="en-US" sz="1800" baseline="-25000" dirty="0">
                <a:solidFill>
                  <a:schemeClr val="tx1"/>
                </a:solidFill>
              </a:rPr>
              <a:t>, Anh</a:t>
            </a:r>
          </a:p>
          <a:p>
            <a:pPr lvl="1"/>
            <a:endParaRPr lang="en-US" sz="800" dirty="0"/>
          </a:p>
          <a:p>
            <a:pPr lvl="1"/>
            <a:r>
              <a:rPr lang="en-US" sz="1800" dirty="0"/>
              <a:t>The opening angle excess changes exactly as required for the X17 explanation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50A7D70-1809-964D-8E1B-96E933D8581E}"/>
              </a:ext>
            </a:extLst>
          </p:cNvPr>
          <p:cNvSpPr txBox="1">
            <a:spLocks/>
          </p:cNvSpPr>
          <p:nvPr/>
        </p:nvSpPr>
        <p:spPr bwMode="auto">
          <a:xfrm>
            <a:off x="76200" y="3886200"/>
            <a:ext cx="5791200" cy="210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1919D2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1919D2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 </a:t>
            </a:r>
            <a:r>
              <a:rPr lang="en-US" sz="2000" baseline="30000" dirty="0"/>
              <a:t>8</a:t>
            </a:r>
            <a:r>
              <a:rPr lang="en-US" sz="2000" dirty="0"/>
              <a:t>Be anomaly has also generated many works on possible BSM interpretations</a:t>
            </a:r>
          </a:p>
          <a:p>
            <a:pPr lvl="1"/>
            <a:r>
              <a:rPr lang="en-US" sz="1800" dirty="0"/>
              <a:t>It is not at all easy to explain all of these data without violating 70 years of constraints on ~17 MeV particles</a:t>
            </a:r>
          </a:p>
          <a:p>
            <a:pPr lvl="1"/>
            <a:r>
              <a:rPr lang="en-US" sz="1800" dirty="0"/>
              <a:t>X cannot be a scalar</a:t>
            </a:r>
          </a:p>
          <a:p>
            <a:pPr lvl="1"/>
            <a:r>
              <a:rPr lang="en-US" sz="1800" dirty="0"/>
              <a:t>X cannot be a dark photon</a:t>
            </a:r>
          </a:p>
          <a:p>
            <a:pPr marL="457200" lvl="1" indent="0">
              <a:buNone/>
            </a:pPr>
            <a:r>
              <a:rPr lang="en-US" sz="1800" baseline="-25000" dirty="0"/>
              <a:t>Feng, </a:t>
            </a:r>
            <a:r>
              <a:rPr lang="en-US" sz="1800" baseline="-25000" dirty="0" err="1"/>
              <a:t>Fornal</a:t>
            </a:r>
            <a:r>
              <a:rPr lang="en-US" sz="1800" baseline="-25000" dirty="0"/>
              <a:t>, </a:t>
            </a:r>
            <a:r>
              <a:rPr lang="en-US" sz="1800" baseline="-25000" dirty="0" err="1"/>
              <a:t>Galon</a:t>
            </a:r>
            <a:r>
              <a:rPr lang="en-US" sz="1800" baseline="-25000" dirty="0"/>
              <a:t>, Gardner, Smolinsky, Tait, </a:t>
            </a:r>
            <a:r>
              <a:rPr lang="en-US" sz="1800" baseline="-25000" dirty="0" err="1"/>
              <a:t>Tanedo</a:t>
            </a:r>
            <a:r>
              <a:rPr lang="en-US" sz="1800" baseline="-25000" dirty="0"/>
              <a:t>, 1604.07411, </a:t>
            </a:r>
            <a:r>
              <a:rPr lang="en-US" sz="1800" i="1" baseline="-25000" dirty="0"/>
              <a:t>Phys. Rev. Lett. 117, 071803 (2016); </a:t>
            </a:r>
            <a:r>
              <a:rPr lang="en-US" sz="1800" baseline="-25000" dirty="0"/>
              <a:t>1608.03591, </a:t>
            </a:r>
            <a:r>
              <a:rPr lang="en-US" sz="1800" i="1" baseline="-25000" dirty="0"/>
              <a:t>Phys. Rev. D 95, 035017 (2017)</a:t>
            </a:r>
          </a:p>
          <a:p>
            <a:pPr lvl="1"/>
            <a:endParaRPr lang="en-US" sz="1800" dirty="0"/>
          </a:p>
          <a:p>
            <a:pPr lvl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5CB9BF-3BD7-1342-AF64-6579037008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71"/>
          <a:stretch/>
        </p:blipFill>
        <p:spPr>
          <a:xfrm>
            <a:off x="5943600" y="3747963"/>
            <a:ext cx="2546837" cy="2616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4CD377-1554-B679-E06B-292C8FE17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999" y="914400"/>
            <a:ext cx="2853951" cy="26164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592055-0876-54BC-CCF5-AAF8F3C2E8D0}"/>
              </a:ext>
            </a:extLst>
          </p:cNvPr>
          <p:cNvSpPr txBox="1"/>
          <p:nvPr/>
        </p:nvSpPr>
        <p:spPr>
          <a:xfrm rot="5400000">
            <a:off x="7632651" y="2072550"/>
            <a:ext cx="21360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Feng, Tait, </a:t>
            </a:r>
            <a:r>
              <a:rPr lang="en-US" sz="1200" dirty="0" err="1"/>
              <a:t>Verhaaren</a:t>
            </a:r>
            <a:r>
              <a:rPr lang="en-US" sz="1200" dirty="0"/>
              <a:t> (2020)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0FF626-8E50-736E-9DB4-25B6DFDF7F6C}"/>
              </a:ext>
            </a:extLst>
          </p:cNvPr>
          <p:cNvSpPr txBox="1"/>
          <p:nvPr/>
        </p:nvSpPr>
        <p:spPr>
          <a:xfrm rot="5400000">
            <a:off x="8095019" y="4917679"/>
            <a:ext cx="1172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Tanedo</a:t>
            </a:r>
            <a:r>
              <a:rPr lang="en-US" sz="1200" dirty="0"/>
              <a:t> (2016)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1F235D-B8A0-61A0-578B-480969DB26FB}"/>
              </a:ext>
            </a:extLst>
          </p:cNvPr>
          <p:cNvCxnSpPr/>
          <p:nvPr/>
        </p:nvCxnSpPr>
        <p:spPr>
          <a:xfrm>
            <a:off x="7620000" y="3026736"/>
            <a:ext cx="22860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577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762000"/>
                <a:ext cx="8534400" cy="5699125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/>
                  <a:t>One explanation that does work is the </a:t>
                </a:r>
                <a:r>
                  <a:rPr lang="en-US" sz="2000" dirty="0" err="1"/>
                  <a:t>protophobic</a:t>
                </a:r>
                <a:r>
                  <a:rPr lang="en-US" sz="2000" dirty="0"/>
                  <a:t> gauge boson.</a:t>
                </a:r>
              </a:p>
              <a:p>
                <a:r>
                  <a:rPr lang="en-US" sz="2000" dirty="0"/>
                  <a:t>Among the dominant constraints on 17 MeV particles are null results from searches for exotic pion decays </a:t>
                </a:r>
                <a:r>
                  <a:rPr lang="en-US" sz="2000" dirty="0">
                    <a:latin typeface="Symbol" charset="2"/>
                    <a:cs typeface="Symbol" charset="2"/>
                  </a:rPr>
                  <a:t>p</a:t>
                </a:r>
                <a:r>
                  <a:rPr lang="en-US" sz="2000" baseline="30000" dirty="0"/>
                  <a:t>0</a:t>
                </a:r>
                <a:r>
                  <a:rPr lang="en-US" sz="2000" dirty="0"/>
                  <a:t> </a:t>
                </a:r>
                <a:r>
                  <a:rPr lang="en-US" sz="2000" dirty="0">
                    <a:sym typeface="Wingdings"/>
                  </a:rPr>
                  <a:t> X </a:t>
                </a:r>
                <a:r>
                  <a:rPr lang="en-US" sz="2000" dirty="0">
                    <a:latin typeface="Symbol" charset="2"/>
                    <a:cs typeface="Symbol" charset="2"/>
                    <a:sym typeface="Wingdings"/>
                  </a:rPr>
                  <a:t>g</a:t>
                </a:r>
                <a:r>
                  <a:rPr lang="en-US" sz="2000" dirty="0">
                    <a:sym typeface="Wingdings"/>
                  </a:rPr>
                  <a:t> </a:t>
                </a:r>
                <a:r>
                  <a:rPr lang="en-US" sz="2000" dirty="0"/>
                  <a:t> e</a:t>
                </a:r>
                <a:r>
                  <a:rPr lang="en-US" sz="2000" baseline="30000" dirty="0"/>
                  <a:t>+</a:t>
                </a:r>
                <a:r>
                  <a:rPr lang="en-US" sz="2000" dirty="0"/>
                  <a:t> e</a:t>
                </a:r>
                <a:r>
                  <a:rPr lang="en-US" sz="2000" baseline="30000" dirty="0"/>
                  <a:t>-</a:t>
                </a:r>
                <a:r>
                  <a:rPr lang="en-US" sz="2000" dirty="0"/>
                  <a:t> </a:t>
                </a:r>
                <a:r>
                  <a:rPr lang="en-US" sz="2000" dirty="0">
                    <a:latin typeface="Symbol" charset="2"/>
                    <a:cs typeface="Symbol" charset="2"/>
                  </a:rPr>
                  <a:t>g.</a:t>
                </a:r>
              </a:p>
              <a:p>
                <a:endParaRPr lang="en-US" dirty="0">
                  <a:latin typeface="Symbol" charset="2"/>
                  <a:cs typeface="Symbol" charset="2"/>
                </a:endParaRPr>
              </a:p>
              <a:p>
                <a:endParaRPr lang="en-US" dirty="0">
                  <a:latin typeface="Symbol" charset="2"/>
                  <a:cs typeface="Symbol" charset="2"/>
                </a:endParaRPr>
              </a:p>
              <a:p>
                <a:endParaRPr lang="en-US" dirty="0">
                  <a:latin typeface="Symbol" charset="2"/>
                  <a:cs typeface="Symbol" charset="2"/>
                </a:endParaRPr>
              </a:p>
              <a:p>
                <a:endParaRPr lang="en-US" dirty="0">
                  <a:latin typeface="Symbol" charset="2"/>
                  <a:cs typeface="Symbol" charset="2"/>
                </a:endParaRPr>
              </a:p>
              <a:p>
                <a:endParaRPr lang="en-US" sz="1200" dirty="0">
                  <a:latin typeface="Symbol" charset="2"/>
                  <a:cs typeface="Symbol" charset="2"/>
                </a:endParaRPr>
              </a:p>
              <a:p>
                <a:pPr marL="0" indent="0">
                  <a:buNone/>
                </a:pPr>
                <a:endParaRPr lang="en-US" sz="1200" dirty="0">
                  <a:latin typeface="Symbol" charset="2"/>
                  <a:cs typeface="Symbol" charset="2"/>
                </a:endParaRPr>
              </a:p>
              <a:p>
                <a:pPr marL="0" indent="0">
                  <a:buNone/>
                </a:pPr>
                <a:endParaRPr lang="en-US" sz="2000" dirty="0"/>
              </a:p>
              <a:p>
                <a:r>
                  <a:rPr lang="en-US" sz="2000" dirty="0"/>
                  <a:t>This is eliminated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2000" i="1" dirty="0"/>
                  <a:t>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2000" i="1" dirty="0"/>
                  <a:t> </a:t>
                </a:r>
                <a:r>
                  <a:rPr lang="en-US" sz="2000" dirty="0"/>
                  <a:t>≈ 0 or </a:t>
                </a:r>
                <a:r>
                  <a:rPr lang="en-US" sz="2000" i="1" dirty="0">
                    <a:sym typeface="Wingdings"/>
                  </a:rPr>
                  <a:t>2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2000" i="1" dirty="0">
                    <a:sym typeface="Wingdings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2000" dirty="0"/>
                  <a:t>≈ 0 or</a:t>
                </a:r>
                <a:r>
                  <a:rPr lang="en-US" sz="2000" dirty="0">
                    <a:sym typeface="Wingding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2000" dirty="0"/>
                  <a:t> ≈ 0.</a:t>
                </a:r>
                <a:endParaRPr lang="en-US" sz="2000" dirty="0">
                  <a:sym typeface="Wingdings"/>
                </a:endParaRPr>
              </a:p>
              <a:p>
                <a:endParaRPr lang="en-US" sz="1200" dirty="0">
                  <a:sym typeface="Wingdings"/>
                </a:endParaRPr>
              </a:p>
              <a:p>
                <a:r>
                  <a:rPr lang="en-US" sz="2000" dirty="0">
                    <a:sym typeface="Wingdings"/>
                  </a:rPr>
                  <a:t>A </a:t>
                </a:r>
                <a:r>
                  <a:rPr lang="en-US" sz="2000" dirty="0" err="1">
                    <a:sym typeface="Wingdings"/>
                  </a:rPr>
                  <a:t>protophobic</a:t>
                </a:r>
                <a:r>
                  <a:rPr lang="en-US" sz="2000" dirty="0">
                    <a:sym typeface="Wingdings"/>
                  </a:rPr>
                  <a:t> gauge boson with couplings to neutrons and electrons, but suppressed couplings to protons and </a:t>
                </a:r>
                <a:r>
                  <a:rPr lang="en-US" sz="2000" dirty="0" err="1">
                    <a:sym typeface="Wingdings"/>
                  </a:rPr>
                  <a:t>pions</a:t>
                </a:r>
                <a:r>
                  <a:rPr lang="en-US" sz="2000" dirty="0">
                    <a:sym typeface="Wingdings"/>
                  </a:rPr>
                  <a:t>, can explain the </a:t>
                </a:r>
                <a:r>
                  <a:rPr lang="en-US" sz="2000" baseline="30000" dirty="0">
                    <a:sym typeface="Wingdings"/>
                  </a:rPr>
                  <a:t>8</a:t>
                </a:r>
                <a:r>
                  <a:rPr lang="en-US" sz="2000" dirty="0">
                    <a:sym typeface="Wingdings"/>
                  </a:rPr>
                  <a:t>Be signal without violating other constraints, and it simultaneously explains both the location of the </a:t>
                </a:r>
                <a:r>
                  <a:rPr lang="en-US" sz="2000" baseline="30000" dirty="0">
                    <a:sym typeface="Wingdings"/>
                  </a:rPr>
                  <a:t>4</a:t>
                </a:r>
                <a:r>
                  <a:rPr lang="en-US" sz="2000" dirty="0">
                    <a:sym typeface="Wingdings"/>
                  </a:rPr>
                  <a:t>He excess </a:t>
                </a:r>
                <a:r>
                  <a:rPr lang="en-US" sz="2000" i="1" dirty="0">
                    <a:sym typeface="Wingdings"/>
                  </a:rPr>
                  <a:t>and</a:t>
                </a:r>
                <a:r>
                  <a:rPr lang="en-US" sz="2000" dirty="0">
                    <a:sym typeface="Wingdings"/>
                  </a:rPr>
                  <a:t> the size of the excess.</a:t>
                </a:r>
              </a:p>
              <a:p>
                <a:pPr marL="0" indent="0" algn="r">
                  <a:buNone/>
                </a:pPr>
                <a:r>
                  <a:rPr lang="en-US" sz="2000" baseline="-25000" dirty="0"/>
                  <a:t>Feng, </a:t>
                </a:r>
                <a:r>
                  <a:rPr lang="en-US" sz="2000" baseline="-25000" dirty="0" err="1"/>
                  <a:t>Fornal</a:t>
                </a:r>
                <a:r>
                  <a:rPr lang="en-US" sz="2000" baseline="-25000" dirty="0"/>
                  <a:t>, </a:t>
                </a:r>
                <a:r>
                  <a:rPr lang="en-US" sz="2000" baseline="-25000" dirty="0" err="1"/>
                  <a:t>Galon</a:t>
                </a:r>
                <a:r>
                  <a:rPr lang="en-US" sz="2000" baseline="-25000" dirty="0"/>
                  <a:t>, Gardner, Smolinsky, Tait, </a:t>
                </a:r>
                <a:r>
                  <a:rPr lang="en-US" sz="2000" baseline="-25000" dirty="0" err="1"/>
                  <a:t>Tanedo</a:t>
                </a:r>
                <a:r>
                  <a:rPr lang="en-US" sz="2000" baseline="-25000" dirty="0"/>
                  <a:t> (2016); Feng, Tait, </a:t>
                </a:r>
                <a:r>
                  <a:rPr lang="en-US" sz="2000" baseline="-25000" dirty="0" err="1"/>
                  <a:t>Verhaaren</a:t>
                </a:r>
                <a:r>
                  <a:rPr lang="en-US" sz="2000" baseline="-25000" dirty="0"/>
                  <a:t> (2020)</a:t>
                </a:r>
                <a:endParaRPr lang="en-US" sz="2000" i="1" baseline="-25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4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762000"/>
                <a:ext cx="8534400" cy="5699125"/>
              </a:xfrm>
              <a:blipFill>
                <a:blip r:embed="rId2"/>
                <a:stretch>
                  <a:fillRect l="-743" t="-668" r="-1337" b="-3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2" name="Title 4"/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PROTOPHOBIC GAUGE BOSON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533587" y="1971833"/>
            <a:ext cx="2657413" cy="2235200"/>
            <a:chOff x="1533587" y="2041367"/>
            <a:chExt cx="2657413" cy="22352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3587" y="2041367"/>
              <a:ext cx="2470026" cy="22352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416806" y="2928135"/>
              <a:ext cx="7741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/>
                <a:t>u, d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705838" y="1905000"/>
            <a:ext cx="2773956" cy="2368866"/>
            <a:chOff x="4705838" y="1974534"/>
            <a:chExt cx="2773956" cy="23688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5838" y="1974534"/>
              <a:ext cx="2607589" cy="236886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705600" y="2928135"/>
              <a:ext cx="7741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/>
                <a:t>p, 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F421FB-9F3D-A246-A719-13276DC563DA}"/>
                  </a:ext>
                </a:extLst>
              </p:cNvPr>
              <p:cNvSpPr txBox="1"/>
              <p:nvPr/>
            </p:nvSpPr>
            <p:spPr>
              <a:xfrm>
                <a:off x="3045549" y="2161018"/>
                <a:ext cx="333746" cy="3989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F421FB-9F3D-A246-A719-13276DC56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5549" y="2161018"/>
                <a:ext cx="333746" cy="398955"/>
              </a:xfrm>
              <a:prstGeom prst="rect">
                <a:avLst/>
              </a:prstGeom>
              <a:blipFill>
                <a:blip r:embed="rId5"/>
                <a:stretch>
                  <a:fillRect l="-30769" r="-26923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D0283F2-40CC-C044-8970-54B65311E95C}"/>
                  </a:ext>
                </a:extLst>
              </p:cNvPr>
              <p:cNvSpPr txBox="1"/>
              <p:nvPr/>
            </p:nvSpPr>
            <p:spPr>
              <a:xfrm>
                <a:off x="6315289" y="3556844"/>
                <a:ext cx="333746" cy="3989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D0283F2-40CC-C044-8970-54B65311E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289" y="3556844"/>
                <a:ext cx="333746" cy="398955"/>
              </a:xfrm>
              <a:prstGeom prst="rect">
                <a:avLst/>
              </a:prstGeom>
              <a:blipFill>
                <a:blip r:embed="rId6"/>
                <a:stretch>
                  <a:fillRect l="-37037" r="-29630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A49E617-7273-5F40-8AD3-86D36DF7FDD7}"/>
                  </a:ext>
                </a:extLst>
              </p:cNvPr>
              <p:cNvSpPr txBox="1"/>
              <p:nvPr/>
            </p:nvSpPr>
            <p:spPr>
              <a:xfrm>
                <a:off x="3046386" y="3490301"/>
                <a:ext cx="333746" cy="3989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A49E617-7273-5F40-8AD3-86D36DF7F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6386" y="3490301"/>
                <a:ext cx="333746" cy="398955"/>
              </a:xfrm>
              <a:prstGeom prst="rect">
                <a:avLst/>
              </a:prstGeom>
              <a:blipFill>
                <a:blip r:embed="rId7"/>
                <a:stretch>
                  <a:fillRect l="-42308" r="-3461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51925DB-A934-D441-9530-D8923238DEE5}"/>
                  </a:ext>
                </a:extLst>
              </p:cNvPr>
              <p:cNvSpPr txBox="1"/>
              <p:nvPr/>
            </p:nvSpPr>
            <p:spPr>
              <a:xfrm>
                <a:off x="6315289" y="2132490"/>
                <a:ext cx="333746" cy="3989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51925DB-A934-D441-9530-D8923238DE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289" y="2132490"/>
                <a:ext cx="333746" cy="398955"/>
              </a:xfrm>
              <a:prstGeom prst="rect">
                <a:avLst/>
              </a:prstGeom>
              <a:blipFill>
                <a:blip r:embed="rId8"/>
                <a:stretch>
                  <a:fillRect l="-29630" r="-22222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4029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LIGHT GAUGE BOSONS AT COLLIDERS?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6DE34699-25EB-534D-A8C2-F03BEAEE7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8839200" cy="390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X17 and other light, weakly interacting gauge bosons are produced in large numbers at the LHC and other colliders.</a:t>
            </a:r>
          </a:p>
          <a:p>
            <a:endParaRPr lang="en-US" sz="800" dirty="0"/>
          </a:p>
          <a:p>
            <a:r>
              <a:rPr lang="en-US" sz="2000" dirty="0"/>
              <a:t>Unfortunately, ATLAS, CMS, and the other large detectors are optimized to detect heavy particles, which are produced at low velocity and then decay roughly </a:t>
            </a:r>
            <a:r>
              <a:rPr lang="en-US" sz="2000" dirty="0" err="1"/>
              <a:t>isotropically</a:t>
            </a:r>
            <a:r>
              <a:rPr lang="en-US" sz="2000" dirty="0"/>
              <a:t> to other particles. 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But high-energy light particles are dominantly produced in the forward direction and escape through the blind spots of these detectors.</a:t>
            </a:r>
          </a:p>
          <a:p>
            <a:pPr lvl="1"/>
            <a:r>
              <a:rPr lang="en-US" sz="1800" dirty="0"/>
              <a:t>This is true for all known light particles: </a:t>
            </a:r>
            <a:r>
              <a:rPr lang="en-US" sz="1800" dirty="0" err="1"/>
              <a:t>pions</a:t>
            </a:r>
            <a:r>
              <a:rPr lang="en-US" sz="1800" dirty="0"/>
              <a:t>, kaons, D mesons, neutrinos.</a:t>
            </a:r>
          </a:p>
          <a:p>
            <a:pPr lvl="1"/>
            <a:r>
              <a:rPr lang="en-US" sz="1800" dirty="0"/>
              <a:t>It is also true for many hypothetical new particles: X17 gauge bosons, dark photons, dark scalars, HNLs, ALPs, milli-charged particles, dark matter, …</a:t>
            </a:r>
          </a:p>
          <a:p>
            <a:pPr lvl="1"/>
            <a:endParaRPr lang="en-US" sz="800" dirty="0"/>
          </a:p>
          <a:p>
            <a:r>
              <a:rPr lang="en-US" sz="2000" dirty="0">
                <a:solidFill>
                  <a:srgbClr val="FF0000"/>
                </a:solidFill>
              </a:rPr>
              <a:t>These blind spots are the Achilles heels of the large LHC detectors.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785F5CD-3107-CD4E-8D0E-C113CD8C33E6}"/>
              </a:ext>
            </a:extLst>
          </p:cNvPr>
          <p:cNvGrpSpPr/>
          <p:nvPr/>
        </p:nvGrpSpPr>
        <p:grpSpPr>
          <a:xfrm>
            <a:off x="707657" y="2514600"/>
            <a:ext cx="7696200" cy="1828800"/>
            <a:chOff x="686764" y="3235221"/>
            <a:chExt cx="6761940" cy="1633785"/>
          </a:xfrm>
        </p:grpSpPr>
        <p:pic>
          <p:nvPicPr>
            <p:cNvPr id="10" name="Picture 9" descr="0803012_02-A4-at-144-dpi.jpg">
              <a:extLst>
                <a:ext uri="{FF2B5EF4-FFF2-40B4-BE49-F238E27FC236}">
                  <a16:creationId xmlns:a16="http://schemas.microsoft.com/office/drawing/2014/main" id="{6CB1C1D5-5A52-2645-99A9-20AA8248E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FC6F2BB-959B-464B-90F9-EC1BF2E71D00}"/>
                </a:ext>
              </a:extLst>
            </p:cNvPr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2837E96-5A11-0E4E-A712-EA7F807F37E5}"/>
                </a:ext>
              </a:extLst>
            </p:cNvPr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DFF8A600-146E-5A4C-9E68-4805ADD38EF1}"/>
                  </a:ext>
                </a:extLst>
              </p:cNvPr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F2C3E634-CBD8-C94E-ABF6-139FA38905BB}"/>
                  </a:ext>
                </a:extLst>
              </p:cNvPr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3DB2F2BD-BAA8-ED4C-90E7-C87BF28F7EF5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265ECB25-86D2-7246-8313-8A224600660A}"/>
                  </a:ext>
                </a:extLst>
              </p:cNvPr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8F2ED363-2962-9F40-8BA4-B9452A832EF2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3535F90-1E71-EC41-9875-F6CB79C79B87}"/>
                </a:ext>
              </a:extLst>
            </p:cNvPr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31A00D54-E958-7D47-97A3-6637D2BDE939}"/>
                  </a:ext>
                </a:extLst>
              </p:cNvPr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87855105-D374-CF43-94C6-A76857983D3A}"/>
                  </a:ext>
                </a:extLst>
              </p:cNvPr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ED683565-77DD-2D49-B3A8-115825894685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76A8121A-2631-9A47-807A-89DB3EDF0BC0}"/>
                  </a:ext>
                </a:extLst>
              </p:cNvPr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7E097470-1CB0-544D-8FA4-B08CD287C59B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BAEF4F6-2AD8-4D47-9D62-9F8E65896E6B}"/>
                </a:ext>
              </a:extLst>
            </p:cNvPr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BFBEBA9-8A26-D145-B581-556D5AD1497D}"/>
                </a:ext>
              </a:extLst>
            </p:cNvPr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B8649F-2704-844F-B7C6-44174E9403FA}"/>
                  </a:ext>
                </a:extLst>
              </p:cNvPr>
              <p:cNvSpPr txBox="1"/>
              <p:nvPr/>
            </p:nvSpPr>
            <p:spPr>
              <a:xfrm rot="21210000">
                <a:off x="809618" y="3419828"/>
                <a:ext cx="2106154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Symbol" pitchFamily="2" charset="2"/>
                  </a:rPr>
                  <a:t>p</a:t>
                </a:r>
                <a:r>
                  <a:rPr lang="en-US" dirty="0"/>
                  <a:t>, K, 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B8649F-2704-844F-B7C6-44174E940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10000">
                <a:off x="809618" y="3419828"/>
                <a:ext cx="2106154" cy="391646"/>
              </a:xfrm>
              <a:prstGeom prst="rect">
                <a:avLst/>
              </a:prstGeom>
              <a:blipFill>
                <a:blip r:embed="rId3"/>
                <a:stretch>
                  <a:fillRect l="-2367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9B08CB70-5162-CE4B-BA56-057BB224FDAE}"/>
              </a:ext>
            </a:extLst>
          </p:cNvPr>
          <p:cNvSpPr txBox="1"/>
          <p:nvPr/>
        </p:nvSpPr>
        <p:spPr>
          <a:xfrm rot="20973829">
            <a:off x="6301011" y="3087069"/>
            <a:ext cx="2525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X17, A’, a, </a:t>
            </a:r>
            <a:r>
              <a:rPr lang="en-US" dirty="0" err="1"/>
              <a:t>mCPs</a:t>
            </a:r>
            <a:r>
              <a:rPr lang="en-US" dirty="0"/>
              <a:t>, </a:t>
            </a:r>
            <a:r>
              <a:rPr lang="en-US" dirty="0">
                <a:latin typeface="Symbol" pitchFamily="2" charset="2"/>
              </a:rPr>
              <a:t>c</a:t>
            </a:r>
            <a:r>
              <a:rPr lang="en-US" dirty="0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2064814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FASER: FORWARD SEARCH EXPERIMENT</a:t>
            </a:r>
            <a:endParaRPr lang="en-US" dirty="0">
              <a:latin typeface="Symbol" pitchFamily="2" charset="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BFF6B6-0A9D-AA4E-B0FE-35D933067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87194"/>
            <a:ext cx="6934200" cy="2806268"/>
          </a:xfrm>
          <a:prstGeom prst="rect">
            <a:avLst/>
          </a:prstGeom>
        </p:spPr>
      </p:pic>
      <p:pic>
        <p:nvPicPr>
          <p:cNvPr id="11" name="Obraz 5">
            <a:extLst>
              <a:ext uri="{FF2B5EF4-FFF2-40B4-BE49-F238E27FC236}">
                <a16:creationId xmlns:a16="http://schemas.microsoft.com/office/drawing/2014/main" id="{BFF42797-A462-3C4B-AACE-92314EDFE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886200"/>
            <a:ext cx="6953250" cy="2596469"/>
          </a:xfrm>
          <a:prstGeom prst="rect">
            <a:avLst/>
          </a:prstGeom>
        </p:spPr>
      </p:pic>
      <p:sp>
        <p:nvSpPr>
          <p:cNvPr id="12" name="pole tekstowe 7">
            <a:extLst>
              <a:ext uri="{FF2B5EF4-FFF2-40B4-BE49-F238E27FC236}">
                <a16:creationId xmlns:a16="http://schemas.microsoft.com/office/drawing/2014/main" id="{1D2B46F5-BF32-1748-9878-347D7298A4B2}"/>
              </a:ext>
            </a:extLst>
          </p:cNvPr>
          <p:cNvSpPr txBox="1"/>
          <p:nvPr/>
        </p:nvSpPr>
        <p:spPr>
          <a:xfrm>
            <a:off x="2392000" y="5633876"/>
            <a:ext cx="2332400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 err="1">
                <a:solidFill>
                  <a:srgbClr val="FF0000"/>
                </a:solidFill>
              </a:rPr>
              <a:t>Beam</a:t>
            </a:r>
            <a:r>
              <a:rPr lang="pl-PL" sz="1400" dirty="0">
                <a:solidFill>
                  <a:srgbClr val="FF0000"/>
                </a:solidFill>
              </a:rPr>
              <a:t> </a:t>
            </a:r>
            <a:r>
              <a:rPr lang="pl-PL" sz="1400" dirty="0" err="1">
                <a:solidFill>
                  <a:srgbClr val="FF0000"/>
                </a:solidFill>
              </a:rPr>
              <a:t>collision</a:t>
            </a:r>
            <a:r>
              <a:rPr lang="pl-PL" sz="1400" dirty="0">
                <a:solidFill>
                  <a:srgbClr val="FF0000"/>
                </a:solidFill>
              </a:rPr>
              <a:t> </a:t>
            </a:r>
            <a:r>
              <a:rPr lang="pl-PL" sz="1400" dirty="0" err="1">
                <a:solidFill>
                  <a:srgbClr val="FF0000"/>
                </a:solidFill>
              </a:rPr>
              <a:t>axis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3" name="Łącznik prosty ze strzałką 9">
            <a:extLst>
              <a:ext uri="{FF2B5EF4-FFF2-40B4-BE49-F238E27FC236}">
                <a16:creationId xmlns:a16="http://schemas.microsoft.com/office/drawing/2014/main" id="{5ECD5B64-A85F-E34F-9C20-5C93971E7370}"/>
              </a:ext>
            </a:extLst>
          </p:cNvPr>
          <p:cNvCxnSpPr>
            <a:cxnSpLocks/>
          </p:cNvCxnSpPr>
          <p:nvPr/>
        </p:nvCxnSpPr>
        <p:spPr>
          <a:xfrm flipV="1">
            <a:off x="2743200" y="5181602"/>
            <a:ext cx="609600" cy="228598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7">
            <a:extLst>
              <a:ext uri="{FF2B5EF4-FFF2-40B4-BE49-F238E27FC236}">
                <a16:creationId xmlns:a16="http://schemas.microsoft.com/office/drawing/2014/main" id="{9761C229-B5BE-034A-827C-8B3DA53F7323}"/>
              </a:ext>
            </a:extLst>
          </p:cNvPr>
          <p:cNvSpPr txBox="1"/>
          <p:nvPr/>
        </p:nvSpPr>
        <p:spPr>
          <a:xfrm>
            <a:off x="6080118" y="5633876"/>
            <a:ext cx="1319593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sz="1400" dirty="0">
                <a:solidFill>
                  <a:srgbClr val="FF0000"/>
                </a:solidFill>
              </a:rPr>
              <a:t>LHC </a:t>
            </a:r>
            <a:r>
              <a:rPr lang="pl-PL" sz="1400" dirty="0" err="1">
                <a:solidFill>
                  <a:srgbClr val="FF0000"/>
                </a:solidFill>
              </a:rPr>
              <a:t>beamline</a:t>
            </a:r>
            <a:endParaRPr lang="pl-PL" sz="1400" dirty="0">
              <a:solidFill>
                <a:srgbClr val="FF0000"/>
              </a:solidFill>
            </a:endParaRPr>
          </a:p>
        </p:txBody>
      </p:sp>
      <p:sp>
        <p:nvSpPr>
          <p:cNvPr id="17" name="pole tekstowe 7">
            <a:extLst>
              <a:ext uri="{FF2B5EF4-FFF2-40B4-BE49-F238E27FC236}">
                <a16:creationId xmlns:a16="http://schemas.microsoft.com/office/drawing/2014/main" id="{859FB3A7-EDD8-A44D-9CBA-5355CFFAAE0B}"/>
              </a:ext>
            </a:extLst>
          </p:cNvPr>
          <p:cNvSpPr txBox="1"/>
          <p:nvPr/>
        </p:nvSpPr>
        <p:spPr>
          <a:xfrm>
            <a:off x="1143744" y="3962400"/>
            <a:ext cx="4019049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The </a:t>
            </a:r>
            <a:r>
              <a:rPr lang="pl-PL" dirty="0" err="1">
                <a:solidFill>
                  <a:schemeClr val="bg1"/>
                </a:solidFill>
              </a:rPr>
              <a:t>view</a:t>
            </a:r>
            <a:r>
              <a:rPr lang="pl-PL" dirty="0">
                <a:solidFill>
                  <a:schemeClr val="bg1"/>
                </a:solidFill>
              </a:rPr>
              <a:t> in UJ12 </a:t>
            </a:r>
            <a:r>
              <a:rPr lang="pl-PL" dirty="0" err="1">
                <a:solidFill>
                  <a:schemeClr val="bg1"/>
                </a:solidFill>
              </a:rPr>
              <a:t>looking</a:t>
            </a:r>
            <a:r>
              <a:rPr lang="pl-PL" dirty="0">
                <a:solidFill>
                  <a:schemeClr val="bg1"/>
                </a:solidFill>
              </a:rPr>
              <a:t> west (2018)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Łącznik prosty ze strzałką 9">
            <a:extLst>
              <a:ext uri="{FF2B5EF4-FFF2-40B4-BE49-F238E27FC236}">
                <a16:creationId xmlns:a16="http://schemas.microsoft.com/office/drawing/2014/main" id="{51AC408F-D673-E643-8BB3-CF6C3F81C156}"/>
              </a:ext>
            </a:extLst>
          </p:cNvPr>
          <p:cNvCxnSpPr>
            <a:cxnSpLocks/>
          </p:cNvCxnSpPr>
          <p:nvPr/>
        </p:nvCxnSpPr>
        <p:spPr>
          <a:xfrm flipH="1" flipV="1">
            <a:off x="5105400" y="5320544"/>
            <a:ext cx="838202" cy="242056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DACFBE-C91C-9143-AF21-5EA3AADE496A}"/>
              </a:ext>
            </a:extLst>
          </p:cNvPr>
          <p:cNvCxnSpPr/>
          <p:nvPr/>
        </p:nvCxnSpPr>
        <p:spPr>
          <a:xfrm>
            <a:off x="1066800" y="1676400"/>
            <a:ext cx="6934200" cy="15240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9B00011-361F-7543-886C-D365151E69D1}"/>
              </a:ext>
            </a:extLst>
          </p:cNvPr>
          <p:cNvSpPr/>
          <p:nvPr/>
        </p:nvSpPr>
        <p:spPr>
          <a:xfrm>
            <a:off x="5791200" y="3225800"/>
            <a:ext cx="1524000" cy="3048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FASER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14B13F-3DFC-3A46-A331-071303C2A09C}"/>
              </a:ext>
            </a:extLst>
          </p:cNvPr>
          <p:cNvSpPr txBox="1"/>
          <p:nvPr/>
        </p:nvSpPr>
        <p:spPr>
          <a:xfrm>
            <a:off x="3200400" y="46482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1EDD71-5A4E-F541-AC22-C480E5208DB8}"/>
              </a:ext>
            </a:extLst>
          </p:cNvPr>
          <p:cNvSpPr txBox="1"/>
          <p:nvPr/>
        </p:nvSpPr>
        <p:spPr>
          <a:xfrm>
            <a:off x="4800600" y="937736"/>
            <a:ext cx="2895600" cy="73866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Beam collision axis passes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through 100 m of rock, emerges in tunnel TI12, 480 m from ATLAS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B2F5AF-00C0-F34F-A7DB-57B4E479597D}"/>
              </a:ext>
            </a:extLst>
          </p:cNvPr>
          <p:cNvSpPr txBox="1"/>
          <p:nvPr/>
        </p:nvSpPr>
        <p:spPr>
          <a:xfrm>
            <a:off x="7192524" y="2618601"/>
            <a:ext cx="550151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UJ12</a:t>
            </a:r>
          </a:p>
        </p:txBody>
      </p:sp>
    </p:spTree>
    <p:extLst>
      <p:ext uri="{BB962C8B-B14F-4D97-AF65-F5344CB8AC3E}">
        <p14:creationId xmlns:p14="http://schemas.microsoft.com/office/powerpoint/2010/main" val="219017688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E91C2E-A085-294C-A481-1F7B1635CC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7" r="13204"/>
          <a:stretch/>
        </p:blipFill>
        <p:spPr>
          <a:xfrm>
            <a:off x="1" y="1571"/>
            <a:ext cx="9144000" cy="6834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FASER AND THE LHC</a:t>
            </a:r>
          </a:p>
        </p:txBody>
      </p:sp>
    </p:spTree>
    <p:extLst>
      <p:ext uri="{BB962C8B-B14F-4D97-AF65-F5344CB8AC3E}">
        <p14:creationId xmlns:p14="http://schemas.microsoft.com/office/powerpoint/2010/main" val="2820901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F3C239-9BEB-F94B-8FD8-A26D8911AE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3"/>
          <a:stretch/>
        </p:blipFill>
        <p:spPr>
          <a:xfrm>
            <a:off x="0" y="0"/>
            <a:ext cx="9144000" cy="687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FULLY INSTALLED FASER DETECTOR</a:t>
            </a:r>
          </a:p>
        </p:txBody>
      </p:sp>
    </p:spTree>
    <p:extLst>
      <p:ext uri="{BB962C8B-B14F-4D97-AF65-F5344CB8AC3E}">
        <p14:creationId xmlns:p14="http://schemas.microsoft.com/office/powerpoint/2010/main" val="4212632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200" y="762000"/>
                <a:ext cx="8686800" cy="5392738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/>
                  <a:t>Light gauge bosons: Nothing incoming and 2 ~</a:t>
                </a:r>
                <a:r>
                  <a:rPr lang="en-US" sz="1800" dirty="0" err="1"/>
                  <a:t>TeV</a:t>
                </a:r>
                <a:r>
                  <a:rPr lang="en-US" sz="1800" dirty="0"/>
                  <a:t>, e+/e- tracks pointing back to the ATLAS IP: a “light shining through (100 m-thick) wall” experiment.</a:t>
                </a:r>
              </a:p>
              <a:p>
                <a:endParaRPr lang="en-US" sz="800" dirty="0"/>
              </a:p>
              <a:p>
                <a:r>
                  <a:rPr lang="en-US" sz="1800" dirty="0"/>
                  <a:t>Collider neutrinos: Nothing incoming and a high energy lepton seen in the  detector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1800" dirty="0"/>
                  <a:t>.</a:t>
                </a:r>
              </a:p>
              <a:p>
                <a:endParaRPr lang="en-US" sz="800" dirty="0"/>
              </a:p>
              <a:p>
                <a:r>
                  <a:rPr lang="en-US" sz="1800" dirty="0"/>
                  <a:t>Scintillators veto incoming charged tracks (muons), magnets split the charged tracks, which are detected by tracking stations and a calorimeter.</a:t>
                </a:r>
              </a:p>
              <a:p>
                <a:endParaRPr lang="en-US" sz="18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pPr marL="0" indent="0">
                  <a:buNone/>
                </a:pPr>
                <a:endParaRPr lang="en-US" sz="12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762000"/>
                <a:ext cx="8686800" cy="5392738"/>
              </a:xfrm>
              <a:blipFill>
                <a:blip r:embed="rId2"/>
                <a:stretch>
                  <a:fillRect l="-584" t="-471" r="-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44475"/>
            <a:ext cx="8991600" cy="441325"/>
          </a:xfrm>
        </p:spPr>
        <p:txBody>
          <a:bodyPr/>
          <a:lstStyle/>
          <a:p>
            <a:r>
              <a:rPr lang="en-US" dirty="0">
                <a:latin typeface="+mn-lt"/>
              </a:rPr>
              <a:t>SIGNALS AT FASER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22907A-7E36-B44F-BF5D-05C04AA53BDD}"/>
              </a:ext>
            </a:extLst>
          </p:cNvPr>
          <p:cNvGrpSpPr/>
          <p:nvPr/>
        </p:nvGrpSpPr>
        <p:grpSpPr>
          <a:xfrm>
            <a:off x="723900" y="2971800"/>
            <a:ext cx="7696200" cy="3505200"/>
            <a:chOff x="1181100" y="2964550"/>
            <a:chExt cx="6781799" cy="35814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113D7CF-9EE7-664D-8629-21B1A4538C42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2964550"/>
              <a:ext cx="6781799" cy="3581401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96E24C9-DA85-C743-9FA3-2D2A645CCA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8000" y="4267200"/>
              <a:ext cx="533400" cy="228600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026DBFE-20B9-F344-826D-02185889DB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4152900"/>
              <a:ext cx="1295400" cy="512762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E1C025B-AC29-F84F-B158-258598ED20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4665662"/>
              <a:ext cx="3276600" cy="1049338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A4AC172-FFA9-3B4A-BE5A-ADBFA13688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4665662"/>
              <a:ext cx="3276600" cy="1201738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8B89462-A2C7-644D-9A09-814112655532}"/>
                </a:ext>
              </a:extLst>
            </p:cNvPr>
            <p:cNvSpPr txBox="1"/>
            <p:nvPr/>
          </p:nvSpPr>
          <p:spPr>
            <a:xfrm>
              <a:off x="7364243" y="404774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latin typeface="Symbol" pitchFamily="2" charset="2"/>
                </a:rPr>
                <a:t>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28D9A1-8A21-3847-8DCF-2A7A770C8EFF}"/>
                </a:ext>
              </a:extLst>
            </p:cNvPr>
            <p:cNvSpPr txBox="1"/>
            <p:nvPr/>
          </p:nvSpPr>
          <p:spPr>
            <a:xfrm>
              <a:off x="7124700" y="3859014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LLP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8BD851-55AD-8F4F-8804-44A40BCDBC0D}"/>
                </a:ext>
              </a:extLst>
            </p:cNvPr>
            <p:cNvSpPr txBox="1"/>
            <p:nvPr/>
          </p:nvSpPr>
          <p:spPr>
            <a:xfrm>
              <a:off x="2895456" y="5333583"/>
              <a:ext cx="3882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e</a:t>
              </a:r>
              <a:r>
                <a:rPr lang="en-US" baseline="30000" dirty="0">
                  <a:solidFill>
                    <a:srgbClr val="FFFF00"/>
                  </a:solidFill>
                  <a:latin typeface="+mj-lt"/>
                </a:rPr>
                <a:t>+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13AF53-D9BB-4340-B4BE-D3B156E90B55}"/>
                </a:ext>
              </a:extLst>
            </p:cNvPr>
            <p:cNvSpPr txBox="1"/>
            <p:nvPr/>
          </p:nvSpPr>
          <p:spPr>
            <a:xfrm>
              <a:off x="2911486" y="5707663"/>
              <a:ext cx="356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e</a:t>
              </a:r>
              <a:r>
                <a:rPr lang="en-US" sz="2000" baseline="30000" dirty="0">
                  <a:solidFill>
                    <a:srgbClr val="FFFF00"/>
                  </a:solidFill>
                  <a:latin typeface="+mj-lt"/>
                </a:rPr>
                <a:t>-</a:t>
              </a:r>
            </a:p>
          </p:txBody>
        </p:sp>
        <p:sp>
          <p:nvSpPr>
            <p:cNvPr id="22" name="Teardrop 21">
              <a:extLst>
                <a:ext uri="{FF2B5EF4-FFF2-40B4-BE49-F238E27FC236}">
                  <a16:creationId xmlns:a16="http://schemas.microsoft.com/office/drawing/2014/main" id="{0BCC65C2-E8A9-DD43-B6CF-5BD01D4F1810}"/>
                </a:ext>
              </a:extLst>
            </p:cNvPr>
            <p:cNvSpPr/>
            <p:nvPr/>
          </p:nvSpPr>
          <p:spPr>
            <a:xfrm rot="1678285">
              <a:off x="6839756" y="4376870"/>
              <a:ext cx="152400" cy="169277"/>
            </a:xfrm>
            <a:prstGeom prst="teardrop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7106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_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59407</TotalTime>
  <Words>1085</Words>
  <Application>Microsoft Macintosh PowerPoint</Application>
  <PresentationFormat>On-screen Show (4:3)</PresentationFormat>
  <Paragraphs>134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-apple-system</vt:lpstr>
      <vt:lpstr>Arial</vt:lpstr>
      <vt:lpstr>Arial</vt:lpstr>
      <vt:lpstr>Calibri</vt:lpstr>
      <vt:lpstr>Cambria Math</vt:lpstr>
      <vt:lpstr>Roboto</vt:lpstr>
      <vt:lpstr>Symbol</vt:lpstr>
      <vt:lpstr>office_arial</vt:lpstr>
      <vt:lpstr>PowerPoint Presentation</vt:lpstr>
      <vt:lpstr>THE ATOMKI ANOMALY</vt:lpstr>
      <vt:lpstr>CONFIRMATIONS OF THE ATOMKI ANOMALY</vt:lpstr>
      <vt:lpstr>THE PROTOPHOBIC GAUGE BOSON</vt:lpstr>
      <vt:lpstr>LIGHT GAUGE BOSONS AT COLLIDERS?</vt:lpstr>
      <vt:lpstr>FASER: FORWARD SEARCH EXPERIMENT</vt:lpstr>
      <vt:lpstr>FASER AND THE LHC</vt:lpstr>
      <vt:lpstr>FULLY INSTALLED FASER DETECTOR</vt:lpstr>
      <vt:lpstr>SIGNALS AT FASER</vt:lpstr>
      <vt:lpstr>COLLIDER NEUTRINO RESULTS</vt:lpstr>
      <vt:lpstr>LIGHT GAUGE BOSON RESULTS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</dc:creator>
  <cp:lastModifiedBy>Microsoft Office User</cp:lastModifiedBy>
  <cp:revision>1201</cp:revision>
  <cp:lastPrinted>2013-07-29T03:23:30Z</cp:lastPrinted>
  <dcterms:created xsi:type="dcterms:W3CDTF">2011-05-01T15:38:23Z</dcterms:created>
  <dcterms:modified xsi:type="dcterms:W3CDTF">2023-08-25T12:40:45Z</dcterms:modified>
</cp:coreProperties>
</file>