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4"/>
  </p:notesMasterIdLst>
  <p:handoutMasterIdLst>
    <p:handoutMasterId r:id="rId15"/>
  </p:handoutMasterIdLst>
  <p:sldIdLst>
    <p:sldId id="1087" r:id="rId2"/>
    <p:sldId id="2998" r:id="rId3"/>
    <p:sldId id="3000" r:id="rId4"/>
    <p:sldId id="1067" r:id="rId5"/>
    <p:sldId id="3001" r:id="rId6"/>
    <p:sldId id="3003" r:id="rId7"/>
    <p:sldId id="2965" r:id="rId8"/>
    <p:sldId id="3002" r:id="rId9"/>
    <p:sldId id="3004" r:id="rId10"/>
    <p:sldId id="3005" r:id="rId11"/>
    <p:sldId id="1134" r:id="rId12"/>
    <p:sldId id="1133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FF0000"/>
    <a:srgbClr val="00FF00"/>
    <a:srgbClr val="000000"/>
    <a:srgbClr val="0B4499"/>
    <a:srgbClr val="009999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50000" autoAdjust="0"/>
  </p:normalViewPr>
  <p:slideViewPr>
    <p:cSldViewPr snapToObjects="1">
      <p:cViewPr varScale="1">
        <p:scale>
          <a:sx n="131" d="100"/>
          <a:sy n="131" d="100"/>
        </p:scale>
        <p:origin x="6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6/7/23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6/7/23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37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8 June 2023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ern.zoom.us/j/67095358166?pwd=RXZaMnVzWStsVjRoTW1XSFVmc05Jdz09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75380" TargetMode="External"/><Relationship Id="rId3" Type="http://schemas.openxmlformats.org/officeDocument/2006/relationships/hyperlink" Target="https://indico.cern.ch/event/955956" TargetMode="External"/><Relationship Id="rId7" Type="http://schemas.openxmlformats.org/officeDocument/2006/relationships/hyperlink" Target="https://indico.cern.ch/event/1196506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cern.ch/event/1110746" TargetMode="External"/><Relationship Id="rId5" Type="http://schemas.openxmlformats.org/officeDocument/2006/relationships/hyperlink" Target="https://indico.cern.ch/event/1076733" TargetMode="External"/><Relationship Id="rId10" Type="http://schemas.openxmlformats.org/officeDocument/2006/relationships/hyperlink" Target="https://arxiv.org/abs/2203.05090" TargetMode="External"/><Relationship Id="rId4" Type="http://schemas.openxmlformats.org/officeDocument/2006/relationships/hyperlink" Target="https://indico.cern.ch/event/1022352" TargetMode="External"/><Relationship Id="rId9" Type="http://schemas.openxmlformats.org/officeDocument/2006/relationships/hyperlink" Target="https://arxiv.org/abs/2109.1090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bc.web.cern.ch/fpf-mandat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s.cern.ch/record/2853210" TargetMode="External"/><Relationship Id="rId5" Type="http://schemas.openxmlformats.org/officeDocument/2006/relationships/hyperlink" Target="https://arxiv.org/abs/2303.14185" TargetMode="External"/><Relationship Id="rId4" Type="http://schemas.openxmlformats.org/officeDocument/2006/relationships/hyperlink" Target="https://arxiv.org/abs/2305.0938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cds.cern.ch/record/2851822?ln=e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hyperlink" Target="https://cds.cern.ch/record/28518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4846637"/>
            <a:ext cx="9144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dirty="0"/>
              <a:t>6</a:t>
            </a:r>
            <a:r>
              <a:rPr lang="en-US" sz="2000" baseline="30000" dirty="0"/>
              <a:t>th</a:t>
            </a:r>
            <a:r>
              <a:rPr lang="en-US" sz="2000" dirty="0"/>
              <a:t> Forward Physics Facility Meeting, CERN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/>
              <a:t>Jonathan Feng, UC Irvine, 8 June 2023</a:t>
            </a:r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9144000" cy="112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/>
              <a:t>WELCOME AND 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1476D1-204A-2083-2F42-8B957E58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073" y="1243844"/>
            <a:ext cx="4845854" cy="13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29333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SINCE FPF5: BUDGETS AND TIMELINES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95400"/>
            <a:ext cx="7467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To fully realize the LHC’s potential, the FPF and its experiments should be ready for physics in the HL-LHC era as early as possible in Run 4 (2029-32).  </a:t>
            </a:r>
          </a:p>
          <a:p>
            <a:endParaRPr lang="en-US" sz="2000" dirty="0"/>
          </a:p>
          <a:p>
            <a:r>
              <a:rPr lang="en-US" sz="2000" dirty="0"/>
              <a:t>Preliminary budget profile and timeline have been developed and presented to P5:</a:t>
            </a:r>
          </a:p>
          <a:p>
            <a:pPr lvl="1"/>
            <a:r>
              <a:rPr lang="en-US" sz="1600" dirty="0"/>
              <a:t>Build FPF during Long Shutdown 3 from 2026-28.</a:t>
            </a:r>
          </a:p>
          <a:p>
            <a:pPr lvl="1"/>
            <a:r>
              <a:rPr lang="en-US" sz="1600" dirty="0"/>
              <a:t>Install support services and experiments starting in 2029.</a:t>
            </a:r>
          </a:p>
          <a:p>
            <a:pPr lvl="1"/>
            <a:r>
              <a:rPr lang="en-US" sz="1600" dirty="0"/>
              <a:t>Experiments begin taking data not long after the beginning of Run 4.</a:t>
            </a:r>
            <a:endParaRPr lang="en-US" sz="1600" dirty="0">
              <a:sym typeface="Wingdings" pitchFamily="2" charset="2"/>
            </a:endParaRPr>
          </a:p>
          <a:p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371E1-CA24-AA97-551D-8FB1A916F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935"/>
          <a:stretch/>
        </p:blipFill>
        <p:spPr>
          <a:xfrm>
            <a:off x="419100" y="4584018"/>
            <a:ext cx="8305800" cy="10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1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FPF6 THURSDAY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All sessions are hybrid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Same Zoom </a:t>
            </a:r>
            <a:r>
              <a:rPr lang="en-US" sz="1800" dirty="0">
                <a:solidFill>
                  <a:srgbClr val="00B050"/>
                </a:solidFill>
                <a:hlinkClick r:id="rId2"/>
              </a:rPr>
              <a:t>link</a:t>
            </a:r>
            <a:r>
              <a:rPr lang="en-US" sz="1800" dirty="0">
                <a:solidFill>
                  <a:srgbClr val="00B050"/>
                </a:solidFill>
              </a:rPr>
              <a:t>; not recorded, use microphones so online people can hear questions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Different rooms </a:t>
            </a:r>
          </a:p>
          <a:p>
            <a:endParaRPr lang="en-US" sz="1200" dirty="0"/>
          </a:p>
          <a:p>
            <a:r>
              <a:rPr lang="en-US" sz="2000" dirty="0"/>
              <a:t>Morning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IT 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Amph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: 31/3-004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Update from CERN PBC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News from WG0: Facilities, Core Study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First physics results from FASER, SND@LHC, </a:t>
            </a:r>
            <a:r>
              <a:rPr lang="en-US" sz="1800" dirty="0" err="1">
                <a:solidFill>
                  <a:srgbClr val="00B050"/>
                </a:solidFill>
              </a:rPr>
              <a:t>MilliQan</a:t>
            </a:r>
            <a:endParaRPr lang="en-US" sz="1800" dirty="0">
              <a:solidFill>
                <a:srgbClr val="00B050"/>
              </a:solidFill>
            </a:endParaRP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Discussion</a:t>
            </a:r>
          </a:p>
          <a:p>
            <a:pPr lvl="2"/>
            <a:endParaRPr lang="en-US" sz="1200" dirty="0"/>
          </a:p>
          <a:p>
            <a:r>
              <a:rPr lang="en-US" sz="2000" dirty="0"/>
              <a:t>Afternoon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BE 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Aud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: 6/2-024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Updates from </a:t>
            </a:r>
            <a:r>
              <a:rPr lang="en-US" sz="1800" dirty="0" err="1">
                <a:solidFill>
                  <a:srgbClr val="00B050"/>
                </a:solidFill>
              </a:rPr>
              <a:t>Expt</a:t>
            </a:r>
            <a:r>
              <a:rPr lang="en-US" sz="1800" dirty="0">
                <a:solidFill>
                  <a:srgbClr val="00B050"/>
                </a:solidFill>
              </a:rPr>
              <a:t> WGs 5-9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Discussion: synergies between experiments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3C05C-053C-3DA3-E148-50FE8C89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942" y="866998"/>
            <a:ext cx="3806458" cy="553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7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FPF6 FRIDAY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10" y="1295015"/>
            <a:ext cx="4461599" cy="495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Morning 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+mj-lt"/>
              </a:rPr>
              <a:t>Salle Dirac: 40/S2-D01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pPr lvl="1"/>
            <a:r>
              <a:rPr lang="en-US" sz="1800" dirty="0">
                <a:solidFill>
                  <a:srgbClr val="00B050"/>
                </a:solidFill>
                <a:latin typeface="+mj-lt"/>
              </a:rPr>
              <a:t>Reports from Physics WGs 1-4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  <a:latin typeface="+mj-lt"/>
              </a:rPr>
              <a:t>Discussion: Planned studies for pre-CDR, publications, theory day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Afternoon 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+mj-lt"/>
              </a:rPr>
              <a:t>Salle Dirac: 40/S2-D01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pPr lvl="1"/>
            <a:r>
              <a:rPr lang="en-US" sz="1800" dirty="0">
                <a:latin typeface="+mj-lt"/>
              </a:rPr>
              <a:t>14:15: Group photo by the blue magnet outside Restaurant 1 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  <a:latin typeface="+mj-lt"/>
              </a:rPr>
              <a:t>Discussions </a:t>
            </a:r>
          </a:p>
          <a:p>
            <a:pPr lvl="2"/>
            <a:r>
              <a:rPr lang="en-US" dirty="0">
                <a:solidFill>
                  <a:srgbClr val="00B050"/>
                </a:solidFill>
                <a:latin typeface="+mj-lt"/>
              </a:rPr>
              <a:t>Budget profile, timeline</a:t>
            </a:r>
          </a:p>
          <a:p>
            <a:pPr lvl="2"/>
            <a:r>
              <a:rPr lang="en-US" dirty="0">
                <a:solidFill>
                  <a:srgbClr val="00B050"/>
                </a:solidFill>
                <a:latin typeface="+mj-lt"/>
              </a:rPr>
              <a:t>Funding sources, project management</a:t>
            </a:r>
          </a:p>
          <a:p>
            <a:pPr lvl="2"/>
            <a:r>
              <a:rPr lang="en-US" dirty="0">
                <a:solidFill>
                  <a:srgbClr val="00B050"/>
                </a:solidFill>
                <a:latin typeface="+mj-lt"/>
              </a:rPr>
              <a:t>Proto-collaboration structure</a:t>
            </a:r>
          </a:p>
          <a:p>
            <a:pPr lvl="2"/>
            <a:r>
              <a:rPr lang="en-US" dirty="0">
                <a:solidFill>
                  <a:srgbClr val="00B050"/>
                </a:solidFill>
                <a:latin typeface="+mj-lt"/>
              </a:rPr>
              <a:t>New ideas, next steps</a:t>
            </a:r>
          </a:p>
          <a:p>
            <a:pPr lvl="2"/>
            <a:endParaRPr lang="en-US" sz="16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004AA-2D20-C826-54E2-FD7009BAA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398" y="838200"/>
            <a:ext cx="367592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6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2B04D-871E-03DA-F177-1D391B64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80" y="2514599"/>
            <a:ext cx="4160520" cy="395506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WELCOME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733425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This is the 6</a:t>
            </a:r>
            <a:r>
              <a:rPr lang="en-US" sz="2000" baseline="30000" dirty="0">
                <a:latin typeface="Arial" charset="0"/>
              </a:rPr>
              <a:t>th </a:t>
            </a:r>
            <a:r>
              <a:rPr lang="en-US" sz="2000" dirty="0">
                <a:latin typeface="Arial" charset="0"/>
              </a:rPr>
              <a:t>in a series of meetings held every ~6 months since 2020.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4C4FF-CAB5-0144-5F8B-E39A284E026D}"/>
              </a:ext>
            </a:extLst>
          </p:cNvPr>
          <p:cNvSpPr txBox="1">
            <a:spLocks/>
          </p:cNvSpPr>
          <p:nvPr/>
        </p:nvSpPr>
        <p:spPr bwMode="auto">
          <a:xfrm>
            <a:off x="152400" y="24384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FPF Meetings</a:t>
            </a:r>
          </a:p>
          <a:p>
            <a:pPr lvl="1"/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 Kickoff Meeting</a:t>
            </a:r>
            <a:r>
              <a:rPr lang="en-US" sz="1600" dirty="0"/>
              <a:t>, 9-10 Nov 2020</a:t>
            </a:r>
          </a:p>
          <a:p>
            <a:pPr lvl="1"/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FPF2 Meeting</a:t>
            </a:r>
            <a:r>
              <a:rPr lang="en-US" sz="1600" dirty="0"/>
              <a:t>, 27-28 May 2021</a:t>
            </a:r>
          </a:p>
          <a:p>
            <a:pPr lvl="1"/>
            <a:r>
              <a:rPr lang="en-US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FPF3 Meeting</a:t>
            </a:r>
            <a:r>
              <a:rPr lang="en-US" sz="1600" dirty="0"/>
              <a:t>, 25-26 Oct 2021</a:t>
            </a:r>
          </a:p>
          <a:p>
            <a:pPr lvl="1"/>
            <a:r>
              <a:rPr lang="en-US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FPF4 Meeting</a:t>
            </a:r>
            <a:r>
              <a:rPr lang="en-US" sz="1600" dirty="0"/>
              <a:t>, 31 Jan-1 Feb 2022</a:t>
            </a:r>
          </a:p>
          <a:p>
            <a:pPr lvl="1"/>
            <a:r>
              <a:rPr lang="en-US" sz="1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FPF5 Meeting</a:t>
            </a:r>
            <a:r>
              <a:rPr lang="en-US" sz="1600" dirty="0"/>
              <a:t>, 15-16 Nov 2022</a:t>
            </a:r>
          </a:p>
          <a:p>
            <a:pPr lvl="1"/>
            <a:r>
              <a:rPr lang="en-US" sz="16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FPF6 Meeting</a:t>
            </a:r>
            <a:r>
              <a:rPr lang="en-US" sz="1600" dirty="0"/>
              <a:t>, 8-9 June 2023</a:t>
            </a:r>
          </a:p>
          <a:p>
            <a:pPr lvl="1"/>
            <a:endParaRPr lang="en-US" sz="1200" dirty="0"/>
          </a:p>
          <a:p>
            <a:r>
              <a:rPr lang="en-US" sz="2000" dirty="0"/>
              <a:t>FPF Papers</a:t>
            </a:r>
          </a:p>
          <a:p>
            <a:pPr lvl="1"/>
            <a:r>
              <a:rPr lang="en-US" sz="1600" dirty="0"/>
              <a:t>FPF “Short” Paper: 75 pages, 80 authors, Phys. Rept. 968, 1 (2022), </a:t>
            </a:r>
            <a:r>
              <a:rPr lang="en-US" sz="16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2109.10905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FPF White Paper: 429 pp, 392 authors + endorsers representing over 200 institutes, J. Phys. G 3, 030501 (2023), </a:t>
            </a:r>
            <a:r>
              <a:rPr lang="en-US" sz="1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2203.05090</a:t>
            </a:r>
            <a:r>
              <a:rPr lang="en-US" sz="1600" dirty="0"/>
              <a:t>. </a:t>
            </a:r>
          </a:p>
          <a:p>
            <a:endParaRPr lang="en-US" sz="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33C3B8-A012-45F9-4E8D-EDD8141BFB35}"/>
              </a:ext>
            </a:extLst>
          </p:cNvPr>
          <p:cNvSpPr txBox="1">
            <a:spLocks/>
          </p:cNvSpPr>
          <p:nvPr/>
        </p:nvSpPr>
        <p:spPr bwMode="auto">
          <a:xfrm>
            <a:off x="152400" y="1347785"/>
            <a:ext cx="88392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These meetings bring together the large, rapidly growing FPF community, including multiple CERN technical teams, ~300 experimentalists on pathfinder experiments, and ~200 theorists with important contributions.</a:t>
            </a:r>
          </a:p>
        </p:txBody>
      </p:sp>
    </p:spTree>
    <p:extLst>
      <p:ext uri="{BB962C8B-B14F-4D97-AF65-F5344CB8AC3E}">
        <p14:creationId xmlns:p14="http://schemas.microsoft.com/office/powerpoint/2010/main" val="14532809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WELCOME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FF7F98-45B9-2FB5-E3B6-600485061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8686800" cy="153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Many opportunities for new participants, new ideas. The meeting is organized to catalyze discussion and interaction; please ask questions, reach out.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See 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  <a:hlinkClick r:id="rId2"/>
              </a:rPr>
              <a:t>https://pbc.web.cern.ch/fpf-mandate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 for documents, Slack, meetings, etc. </a:t>
            </a:r>
            <a:endParaRPr lang="en-US" sz="1800" i="0" u="none" strike="noStrike" dirty="0">
              <a:solidFill>
                <a:srgbClr val="00B05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AF79E5-FC6F-EAE7-32D5-2FCC9FEBF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15660"/>
              </p:ext>
            </p:extLst>
          </p:nvPr>
        </p:nvGraphicFramePr>
        <p:xfrm>
          <a:off x="620181" y="4268233"/>
          <a:ext cx="7714548" cy="2208767"/>
        </p:xfrm>
        <a:graphic>
          <a:graphicData uri="http://schemas.openxmlformats.org/drawingml/2006/table">
            <a:tbl>
              <a:tblPr/>
              <a:tblGrid>
                <a:gridCol w="1285758">
                  <a:extLst>
                    <a:ext uri="{9D8B030D-6E8A-4147-A177-3AD203B41FA5}">
                      <a16:colId xmlns:a16="http://schemas.microsoft.com/office/drawing/2014/main" val="2355721252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393663758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1207291171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898148969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3041341143"/>
                    </a:ext>
                  </a:extLst>
                </a:gridCol>
                <a:gridCol w="1285758">
                  <a:extLst>
                    <a:ext uri="{9D8B030D-6E8A-4147-A177-3AD203B41FA5}">
                      <a16:colId xmlns:a16="http://schemas.microsoft.com/office/drawing/2014/main" val="3023684567"/>
                    </a:ext>
                  </a:extLst>
                </a:gridCol>
              </a:tblGrid>
              <a:tr h="3596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dirty="0">
                          <a:effectLst/>
                        </a:rPr>
                        <a:t>WG Liaisons</a:t>
                      </a: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WG5 FASER2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WG6 FASERnu2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WG7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FLArE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WG8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AdvSND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WG9 FORMOSA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878420"/>
                  </a:ext>
                </a:extLst>
              </a:tr>
              <a:tr h="4244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WG1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Josh McFayden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Aki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Tomoko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Linden, Wenjie Wu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Antonia Di Crescenzo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Matthew Citron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954266"/>
                  </a:ext>
                </a:extLst>
              </a:tr>
              <a:tr h="4244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WG2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Josh McFayden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Aki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Tomoko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Linden, Wenjie Wu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Antonia Di Crescenzo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Matthew Citron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334940"/>
                  </a:ext>
                </a:extLst>
              </a:tr>
              <a:tr h="4244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WG3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Josh McFayden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Aki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Tomoko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Linden, Wenjie Wu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Antonia Di Crescenzo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Matthew Citron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314938"/>
                  </a:ext>
                </a:extLst>
              </a:tr>
              <a:tr h="4244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WG4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Josh McFayden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Aki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Tomoko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Ariga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Steve Linden, Wenjie Wu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Cristovao Vilela</a:t>
                      </a:r>
                      <a:endParaRPr lang="en-US" sz="110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Matthew Citron</a:t>
                      </a:r>
                      <a:endParaRPr lang="en-US" sz="110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801028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1FADF986-C66A-0169-D8CA-A3A41043D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617116"/>
            <a:ext cx="3908045" cy="144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WG5 FASER2: </a:t>
            </a:r>
            <a:r>
              <a:rPr lang="en-US" sz="1200" i="0" u="none" strike="noStrike" dirty="0">
                <a:solidFill>
                  <a:srgbClr val="0000FF"/>
                </a:solidFill>
                <a:effectLst/>
              </a:rPr>
              <a:t>Alan Barr, Josh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McFayden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, Hide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Otono</a:t>
            </a:r>
            <a:endParaRPr lang="en-US" sz="12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WG6 FASERnu2: 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Aki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Ariga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, Tomoko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Ariga</a:t>
            </a:r>
            <a:endParaRPr lang="en-US" sz="12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WG7 </a:t>
            </a:r>
            <a:r>
              <a:rPr lang="en-US" sz="1200" b="1" i="0" u="none" strike="noStrike" dirty="0" err="1">
                <a:solidFill>
                  <a:srgbClr val="0000FF"/>
                </a:solidFill>
                <a:effectLst/>
              </a:rPr>
              <a:t>FLArE</a:t>
            </a: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: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Jianming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Bian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, Milind Diwan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WG8 </a:t>
            </a:r>
            <a:r>
              <a:rPr lang="en-US" sz="1200" b="1" i="0" u="none" strike="noStrike" dirty="0" err="1">
                <a:solidFill>
                  <a:srgbClr val="0000FF"/>
                </a:solidFill>
                <a:effectLst/>
              </a:rPr>
              <a:t>AdvSND</a:t>
            </a: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: 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Giovanni De </a:t>
            </a:r>
            <a:r>
              <a:rPr lang="en-US" sz="1200" b="0" i="0" u="none" strike="noStrike" dirty="0" err="1">
                <a:solidFill>
                  <a:srgbClr val="0000FF"/>
                </a:solidFill>
                <a:effectLst/>
              </a:rPr>
              <a:t>Lellis</a:t>
            </a:r>
            <a:endParaRPr lang="en-US" sz="12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0000FF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FF"/>
                </a:solidFill>
                <a:effectLst/>
              </a:rPr>
              <a:t>WG9 FORMOSA: </a:t>
            </a:r>
            <a:r>
              <a:rPr lang="en-US" sz="1200" b="0" i="0" u="none" strike="noStrike" dirty="0">
                <a:solidFill>
                  <a:srgbClr val="0000FF"/>
                </a:solidFill>
                <a:effectLst/>
              </a:rPr>
              <a:t>Matthew Citron, Chris Hill</a:t>
            </a:r>
            <a:br>
              <a:rPr lang="en-US" sz="1200" dirty="0">
                <a:solidFill>
                  <a:srgbClr val="0000FF"/>
                </a:solidFill>
              </a:rPr>
            </a:br>
            <a:br>
              <a:rPr lang="en-US" sz="1600" dirty="0">
                <a:solidFill>
                  <a:srgbClr val="0000FF"/>
                </a:solidFill>
              </a:rPr>
            </a:br>
            <a:endParaRPr lang="en-US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0989D8C-F665-487B-7478-848EA14F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9800"/>
            <a:ext cx="655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</a:rPr>
              <a:t>Steering Committee: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Jamie Boyd, Albert De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</a:rPr>
              <a:t>Roeck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</a:rPr>
              <a:t>, Milind Diwan, Jonathan Feng, Felix Kling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FF0000"/>
                </a:solidFill>
                <a:effectLst/>
              </a:rPr>
              <a:t>WG0 Facility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</a:rPr>
              <a:t>: Jamie Boyd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B050"/>
                </a:solidFill>
                <a:effectLst/>
              </a:rPr>
              <a:t>WG1 Neutrino Interactions: 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Juan Rojo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1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B050"/>
                </a:solidFill>
                <a:effectLst/>
              </a:rPr>
              <a:t>WG2 Charm Production: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Hallsie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 Reno, Anna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Stasto</a:t>
            </a:r>
            <a:endParaRPr lang="en-US" sz="1200" b="0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1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B050"/>
                </a:solidFill>
                <a:effectLst/>
              </a:rPr>
              <a:t>WG3 Light Hadron Prod: 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Luis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Anchordoqui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, Dennis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Soldin</a:t>
            </a:r>
            <a:endParaRPr lang="en-US" sz="1200" b="0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1" i="0" u="none" strike="noStrike" dirty="0">
              <a:solidFill>
                <a:srgbClr val="00B050"/>
              </a:solidFill>
              <a:effectLst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dirty="0">
                <a:solidFill>
                  <a:srgbClr val="00B050"/>
                </a:solidFill>
                <a:effectLst/>
              </a:rPr>
              <a:t>WG4 BSM: 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Brian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Batell</a:t>
            </a:r>
            <a:r>
              <a:rPr lang="en-US" sz="1200" b="0" i="0" u="none" strike="noStrike" dirty="0">
                <a:solidFill>
                  <a:srgbClr val="00B050"/>
                </a:solidFill>
                <a:effectLst/>
              </a:rPr>
              <a:t>, Sebastian </a:t>
            </a:r>
            <a:r>
              <a:rPr lang="en-US" sz="1200" b="0" i="0" u="none" strike="noStrike" dirty="0" err="1">
                <a:solidFill>
                  <a:srgbClr val="00B050"/>
                </a:solidFill>
                <a:effectLst/>
              </a:rPr>
              <a:t>Trojanowski</a:t>
            </a:r>
            <a:endParaRPr lang="en-US" sz="1200" b="0" i="0" u="none" strike="noStrike" dirty="0">
              <a:solidFill>
                <a:srgbClr val="00B05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B3174-9A18-47AA-E8BA-1BB5DAF61475}"/>
              </a:ext>
            </a:extLst>
          </p:cNvPr>
          <p:cNvSpPr txBox="1"/>
          <p:nvPr/>
        </p:nvSpPr>
        <p:spPr>
          <a:xfrm rot="16200000">
            <a:off x="-212546" y="3363063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Physics WGs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5C299-E216-43B5-B553-EA7CFF370A25}"/>
              </a:ext>
            </a:extLst>
          </p:cNvPr>
          <p:cNvSpPr txBox="1"/>
          <p:nvPr/>
        </p:nvSpPr>
        <p:spPr>
          <a:xfrm rot="16200000">
            <a:off x="4194796" y="3199253"/>
            <a:ext cx="1336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Detector WGs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D834CB8-3AAD-3B70-0290-C75359360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57609"/>
            <a:ext cx="8763000" cy="4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i="0" u="none" strike="noStrike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7086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28600" y="800912"/>
            <a:ext cx="8610600" cy="4800600"/>
          </a:xfrm>
        </p:spPr>
        <p:txBody>
          <a:bodyPr/>
          <a:lstStyle/>
          <a:p>
            <a:r>
              <a:rPr lang="en-US" altLang="en-US" sz="1800" dirty="0"/>
              <a:t>The FPF will greatly enhance the HL-LHC physics program.</a:t>
            </a:r>
          </a:p>
          <a:p>
            <a:pPr lvl="1"/>
            <a:r>
              <a:rPr lang="en-US" sz="1400" dirty="0">
                <a:effectLst/>
              </a:rPr>
              <a:t>Neutrinos: </a:t>
            </a:r>
            <a:r>
              <a:rPr lang="en-US" sz="1400" dirty="0"/>
              <a:t>Neutrino b</a:t>
            </a:r>
            <a:r>
              <a:rPr lang="en-US" sz="1400" dirty="0">
                <a:effectLst/>
              </a:rPr>
              <a:t>lind </a:t>
            </a:r>
            <a:r>
              <a:rPr lang="en-US" sz="1400" dirty="0">
                <a:sym typeface="Wingdings" pitchFamily="2" charset="2"/>
              </a:rPr>
              <a:t> Neutrino factory, insights into neutrinos, QCD, </a:t>
            </a:r>
            <a:r>
              <a:rPr lang="en-US" sz="1400" dirty="0" err="1">
                <a:sym typeface="Wingdings" pitchFamily="2" charset="2"/>
              </a:rPr>
              <a:t>astroparticle</a:t>
            </a:r>
            <a:r>
              <a:rPr lang="en-US" sz="1400" dirty="0">
                <a:sym typeface="Wingdings" pitchFamily="2" charset="2"/>
              </a:rPr>
              <a:t> physics. </a:t>
            </a:r>
          </a:p>
          <a:p>
            <a:pPr lvl="1"/>
            <a:r>
              <a:rPr lang="en-US" sz="1400" dirty="0">
                <a:effectLst/>
                <a:sym typeface="Wingdings" pitchFamily="2" charset="2"/>
              </a:rPr>
              <a:t>BSM: Modest extension of weak-scale searches </a:t>
            </a:r>
            <a:r>
              <a:rPr lang="en-US" sz="1400" dirty="0">
                <a:sym typeface="Wingdings" pitchFamily="2" charset="2"/>
              </a:rPr>
              <a:t> New sensitivity to MeV-GeV FIPs, LLPs, milli-charged particles, quirks, light dark matter, and many other groundbreaking discoveries.</a:t>
            </a:r>
          </a:p>
          <a:p>
            <a:pPr lvl="1"/>
            <a:endParaRPr lang="en-US" sz="800" dirty="0"/>
          </a:p>
          <a:p>
            <a:r>
              <a:rPr lang="en-US" sz="1800" dirty="0">
                <a:effectLst/>
              </a:rPr>
              <a:t>Much of this physics program relies essentially on the LHC’s high center-of-mass energy, is inaccessible at fixed target experiments and unique to the FPF, and will disappear for decades (or forever) if not explored at the HL-LHC.</a:t>
            </a:r>
          </a:p>
          <a:p>
            <a:pPr marL="0" indent="0">
              <a:buNone/>
            </a:pPr>
            <a:endParaRPr lang="en-US" sz="800" dirty="0">
              <a:effectLst/>
            </a:endParaRPr>
          </a:p>
          <a:p>
            <a:r>
              <a:rPr lang="en-US" altLang="en-US" sz="1800" dirty="0"/>
              <a:t>The FPF could not be better aligned with the highest priority EPPSU and Snowmass recommendations.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CONCLUSIONS CIRCA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A36C35-56C6-2299-375B-81F412037581}"/>
              </a:ext>
            </a:extLst>
          </p:cNvPr>
          <p:cNvSpPr txBox="1"/>
          <p:nvPr/>
        </p:nvSpPr>
        <p:spPr>
          <a:xfrm>
            <a:off x="3809999" y="3721656"/>
            <a:ext cx="4953002" cy="283154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  <a:cs typeface="Times New Roman" panose="02020603050405020304" pitchFamily="18" charset="0"/>
              </a:rPr>
              <a:t>2022 Snowmass Energy Frontier Summary</a:t>
            </a:r>
          </a:p>
          <a:p>
            <a:endParaRPr lang="en-US" sz="1000" b="1" dirty="0">
              <a:latin typeface="+mn-lt"/>
              <a:cs typeface="Times New Roman" panose="02020603050405020304" pitchFamily="18" charset="0"/>
            </a:endParaRPr>
          </a:p>
          <a:p>
            <a:r>
              <a:rPr lang="en-US" sz="1400" dirty="0"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Our highest immediate priority accelerator and project is the HL-LHC</a:t>
            </a:r>
            <a:r>
              <a:rPr lang="en-US" sz="1400" dirty="0">
                <a:latin typeface="+mn-lt"/>
                <a:cs typeface="Times New Roman" panose="02020603050405020304" pitchFamily="18" charset="0"/>
              </a:rPr>
              <a:t>, the successful completion of the detector upgrades, operations of the detectors at the HL-LHC, data taking and analysis, </a:t>
            </a:r>
            <a:r>
              <a:rPr lang="en-US" sz="1400" dirty="0"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including the construction of auxiliary experiments that extend the reach of HL-LHC in kinematic regions uncovered by the detector upgrades</a:t>
            </a:r>
            <a:r>
              <a:rPr lang="en-US" sz="1400" dirty="0">
                <a:latin typeface="+mn-lt"/>
                <a:cs typeface="Times New Roman" panose="02020603050405020304" pitchFamily="18" charset="0"/>
              </a:rPr>
              <a:t>. </a:t>
            </a:r>
          </a:p>
          <a:p>
            <a:endParaRPr lang="en-US" sz="1000" b="1" dirty="0">
              <a:latin typeface="+mn-lt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+mn-lt"/>
              </a:rPr>
              <a:t>Resource needs and plan for the 5-year period starting 2025: </a:t>
            </a:r>
          </a:p>
          <a:p>
            <a:r>
              <a:rPr lang="en-US" sz="1400" dirty="0">
                <a:latin typeface="+mn-lt"/>
              </a:rPr>
              <a:t>1. </a:t>
            </a:r>
            <a:r>
              <a:rPr lang="en-US" sz="1400" dirty="0">
                <a:highlight>
                  <a:srgbClr val="FFFF00"/>
                </a:highlight>
                <a:latin typeface="+mn-lt"/>
              </a:rPr>
              <a:t>Prioritize HL-LHC physics program, including auxiliary experiments.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A8F96-D91E-70E3-49F5-1024AEB835C6}"/>
              </a:ext>
            </a:extLst>
          </p:cNvPr>
          <p:cNvSpPr txBox="1"/>
          <p:nvPr/>
        </p:nvSpPr>
        <p:spPr>
          <a:xfrm>
            <a:off x="381000" y="3718413"/>
            <a:ext cx="3124200" cy="283154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/>
                <a:latin typeface="+mn-lt"/>
              </a:rPr>
              <a:t>2020 EPPSU</a:t>
            </a:r>
            <a:r>
              <a:rPr lang="en-US" sz="1400" b="1" dirty="0">
                <a:latin typeface="+mn-lt"/>
              </a:rPr>
              <a:t> 1st Recommendation</a:t>
            </a:r>
          </a:p>
          <a:p>
            <a:endParaRPr lang="en-US" sz="1000" b="1" dirty="0">
              <a:latin typeface="+mn-lt"/>
            </a:endParaRPr>
          </a:p>
          <a:p>
            <a:r>
              <a:rPr lang="en-US" sz="1400" dirty="0">
                <a:effectLst/>
                <a:highlight>
                  <a:srgbClr val="FFFF00"/>
                </a:highlight>
                <a:latin typeface="+mn-lt"/>
              </a:rPr>
              <a:t>The successful completion of the high-luminosity upgrade of the machine and detectors should remain the focal point of European particle physics</a:t>
            </a:r>
            <a:r>
              <a:rPr lang="en-US" sz="1400" dirty="0">
                <a:effectLst/>
                <a:latin typeface="+mn-lt"/>
              </a:rPr>
              <a:t>, together with continued innovation in experimental techniques. </a:t>
            </a:r>
            <a:r>
              <a:rPr lang="en-US" sz="1400" dirty="0">
                <a:effectLst/>
                <a:highlight>
                  <a:srgbClr val="FFFF00"/>
                </a:highlight>
                <a:latin typeface="+mn-lt"/>
              </a:rPr>
              <a:t>The full physics potential of the LHC and the HL-LHC</a:t>
            </a:r>
            <a:r>
              <a:rPr lang="en-US" sz="1400" dirty="0">
                <a:effectLst/>
                <a:latin typeface="+mn-lt"/>
              </a:rPr>
              <a:t>, including the study of </a:t>
            </a:r>
            <a:r>
              <a:rPr lang="en-US" sz="1400" dirty="0" err="1">
                <a:effectLst/>
                <a:latin typeface="+mn-lt"/>
              </a:rPr>
              <a:t>flavour</a:t>
            </a:r>
            <a:r>
              <a:rPr lang="en-US" sz="1400" dirty="0">
                <a:effectLst/>
                <a:latin typeface="+mn-lt"/>
              </a:rPr>
              <a:t> physics and the quark-gluon plasma, </a:t>
            </a:r>
            <a:r>
              <a:rPr lang="en-US" sz="1400" dirty="0">
                <a:effectLst/>
                <a:highlight>
                  <a:srgbClr val="FFFF00"/>
                </a:highlight>
                <a:latin typeface="+mn-lt"/>
              </a:rPr>
              <a:t>should be exploited</a:t>
            </a:r>
            <a:r>
              <a:rPr lang="en-US" sz="1400" dirty="0">
                <a:effectLst/>
                <a:latin typeface="+mn-lt"/>
              </a:rPr>
              <a:t>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880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NEW DEVELOPMENTS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24000"/>
            <a:ext cx="685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Since FPF5 in November 2022, there has been great progress on all fronts</a:t>
            </a:r>
          </a:p>
          <a:p>
            <a:pPr marL="0" indent="0">
              <a:buNone/>
            </a:pPr>
            <a:endParaRPr lang="en-US" sz="1400" dirty="0"/>
          </a:p>
          <a:p>
            <a:pPr lvl="1"/>
            <a:r>
              <a:rPr lang="en-US" dirty="0"/>
              <a:t>First physics results from FASER and SND@LHC</a:t>
            </a:r>
          </a:p>
          <a:p>
            <a:pPr lvl="1"/>
            <a:endParaRPr lang="en-US" sz="1400" dirty="0"/>
          </a:p>
          <a:p>
            <a:pPr lvl="1"/>
            <a:r>
              <a:rPr lang="en-US" dirty="0"/>
              <a:t>The facility</a:t>
            </a:r>
          </a:p>
          <a:p>
            <a:pPr lvl="1"/>
            <a:endParaRPr lang="en-US" sz="1400" dirty="0"/>
          </a:p>
          <a:p>
            <a:pPr lvl="1"/>
            <a:r>
              <a:rPr lang="en-US" dirty="0"/>
              <a:t>Physics studies</a:t>
            </a:r>
          </a:p>
          <a:p>
            <a:pPr lvl="1"/>
            <a:endParaRPr lang="en-US" sz="1400" dirty="0"/>
          </a:p>
          <a:p>
            <a:pPr lvl="1"/>
            <a:r>
              <a:rPr lang="en-US" dirty="0"/>
              <a:t>Experiments</a:t>
            </a:r>
          </a:p>
          <a:p>
            <a:pPr lvl="1"/>
            <a:endParaRPr lang="en-US" sz="1400" dirty="0"/>
          </a:p>
          <a:p>
            <a:pPr lvl="1"/>
            <a:r>
              <a:rPr lang="en-US" dirty="0"/>
              <a:t>Budgets and timelines</a:t>
            </a:r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84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SINCE FPF5: FIRST PHYSICS RESULTS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382000" cy="30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Pathfinder experiments (FASER, SND@LHC) have demonstrated the ability of small far-forward experiments to do groundbreaking physics. </a:t>
            </a:r>
          </a:p>
          <a:p>
            <a:endParaRPr lang="en-US" sz="1400" dirty="0"/>
          </a:p>
          <a:p>
            <a:r>
              <a:rPr lang="en-US" sz="2000" dirty="0"/>
              <a:t>With 2022 data (only ~30 fb</a:t>
            </a:r>
            <a:r>
              <a:rPr lang="en-US" sz="2000" baseline="30000" dirty="0"/>
              <a:t>-1</a:t>
            </a:r>
            <a:r>
              <a:rPr lang="en-US" sz="2000" dirty="0"/>
              <a:t>):</a:t>
            </a:r>
          </a:p>
          <a:p>
            <a:pPr lvl="1"/>
            <a:r>
              <a:rPr lang="en-US" sz="1800" dirty="0"/>
              <a:t>First direct observation of collider neutrinos at the highest energies ever from a human source: 153 events (FASER) + 8 events (SND@LHC), ~0 background.</a:t>
            </a:r>
          </a:p>
          <a:p>
            <a:pPr lvl="1"/>
            <a:r>
              <a:rPr lang="en-US" sz="1800" dirty="0"/>
              <a:t>World-leading bounds on dark photons, first new probe of dark photon thermal target parameter space from low coupling in 30 years.</a:t>
            </a:r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60CCF-F9DA-F462-8DC8-8783BB07A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85034"/>
            <a:ext cx="2390695" cy="2087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ED4F3F-DA3D-54FF-496E-A50076F02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459" y="4240039"/>
            <a:ext cx="2538016" cy="1887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39247C-3725-98C7-FD79-2EC6DBB940A9}"/>
              </a:ext>
            </a:extLst>
          </p:cNvPr>
          <p:cNvSpPr txBox="1"/>
          <p:nvPr/>
        </p:nvSpPr>
        <p:spPr>
          <a:xfrm>
            <a:off x="3836226" y="6127383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4"/>
              </a:rPr>
              <a:t>2305.09383</a:t>
            </a:r>
            <a:r>
              <a:rPr lang="en-US" sz="1400" b="0" i="0" u="none" strike="noStrike" dirty="0">
                <a:effectLst/>
                <a:latin typeface="-apple-system"/>
              </a:rPr>
              <a:t> 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C2DCA-905F-6860-7263-94426BC3A349}"/>
              </a:ext>
            </a:extLst>
          </p:cNvPr>
          <p:cNvSpPr txBox="1"/>
          <p:nvPr/>
        </p:nvSpPr>
        <p:spPr>
          <a:xfrm>
            <a:off x="951073" y="6127382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5"/>
              </a:rPr>
              <a:t>2303.14185</a:t>
            </a:r>
            <a:r>
              <a:rPr lang="en-US" sz="1400" b="0" i="0" u="none" strike="noStrike" dirty="0">
                <a:solidFill>
                  <a:srgbClr val="0050B3"/>
                </a:solidFill>
                <a:effectLst/>
                <a:latin typeface="-apple-system"/>
              </a:rPr>
              <a:t>, </a:t>
            </a:r>
            <a:r>
              <a:rPr lang="en-US" sz="1400" b="0" i="0" u="none" strike="noStrike" dirty="0">
                <a:solidFill>
                  <a:srgbClr val="0000FF"/>
                </a:solidFill>
                <a:effectLst/>
                <a:latin typeface="-apple-system"/>
              </a:rPr>
              <a:t>PRL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55E9F5-7BC4-2F61-2475-451CDF1D1AA9}"/>
              </a:ext>
            </a:extLst>
          </p:cNvPr>
          <p:cNvSpPr txBox="1"/>
          <p:nvPr/>
        </p:nvSpPr>
        <p:spPr>
          <a:xfrm>
            <a:off x="5870845" y="6127384"/>
            <a:ext cx="2765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effectLst/>
                <a:latin typeface="arial" panose="020B0604020202020204" pitchFamily="34" charset="0"/>
                <a:hlinkClick r:id="rId6"/>
              </a:rPr>
              <a:t>CERN-FASER-CONF-2023-001</a:t>
            </a:r>
            <a:r>
              <a:rPr lang="en-US" sz="1400" b="0" i="0" u="none" strike="noStrike" dirty="0">
                <a:effectLst/>
                <a:latin typeface="-apple-system"/>
              </a:rPr>
              <a:t> 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E8627-BF17-205B-F17E-967A13CA6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019" y="4085034"/>
            <a:ext cx="2208381" cy="21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62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SINCE FPF5: THE FACILITY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102980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Continued strong support from Physics Beyond Colliders at CERN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New results on civil engineering, ventilation, background particle rate, radiation protection studies, vibration studies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100 m-deep core sample taken to study geology at the site </a:t>
            </a:r>
          </a:p>
          <a:p>
            <a:pPr marL="0" indent="0" eaLnBrk="1" hangingPunct="1">
              <a:buNone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5116723" y="2565583"/>
            <a:ext cx="3884523" cy="1111122"/>
            <a:chOff x="5116723" y="2565583"/>
            <a:chExt cx="3884523" cy="11111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D0F63E-4389-3703-BF7A-D164F1B4602C}"/>
              </a:ext>
            </a:extLst>
          </p:cNvPr>
          <p:cNvGrpSpPr/>
          <p:nvPr/>
        </p:nvGrpSpPr>
        <p:grpSpPr>
          <a:xfrm>
            <a:off x="304800" y="2365531"/>
            <a:ext cx="3032504" cy="4002936"/>
            <a:chOff x="304800" y="2365531"/>
            <a:chExt cx="3032504" cy="4002936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384324" y="2495505"/>
              <a:ext cx="952980" cy="147223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800" y="2365531"/>
              <a:ext cx="1415696" cy="1591199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F93DA4F-0036-363F-B014-75F06EF02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37" r="25759"/>
            <a:stretch/>
          </p:blipFill>
          <p:spPr>
            <a:xfrm>
              <a:off x="304800" y="3967738"/>
              <a:ext cx="3032504" cy="240072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2A00A8-6ADC-7140-6248-85163CA08B29}"/>
                </a:ext>
              </a:extLst>
            </p:cNvPr>
            <p:cNvSpPr txBox="1"/>
            <p:nvPr/>
          </p:nvSpPr>
          <p:spPr>
            <a:xfrm>
              <a:off x="304800" y="6085685"/>
              <a:ext cx="20697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0" i="0" u="none" strike="noStrike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https://cds.cern.ch/record/2851822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5468F2F-6E85-0B50-71E3-6193EDDC88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19"/>
          <a:stretch/>
        </p:blipFill>
        <p:spPr>
          <a:xfrm>
            <a:off x="3817187" y="3988561"/>
            <a:ext cx="2050213" cy="237497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662C7-A96E-5CF1-930A-264139DD4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3984405"/>
            <a:ext cx="2123247" cy="2379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EA853-A9BE-2101-AD98-27F971C0ECBE}"/>
              </a:ext>
            </a:extLst>
          </p:cNvPr>
          <p:cNvSpPr txBox="1"/>
          <p:nvPr/>
        </p:nvSpPr>
        <p:spPr>
          <a:xfrm>
            <a:off x="5867695" y="2133600"/>
            <a:ext cx="281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TeXGyreTerme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CERN-PBC-Notes-2023- 002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36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SINCE FPF5: PHYSICS STUDIES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New quantitative results from SM studies, guaranteed interesting physics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400" dirty="0"/>
          </a:p>
          <a:p>
            <a:endParaRPr lang="en-US" sz="2000" dirty="0"/>
          </a:p>
          <a:p>
            <a:r>
              <a:rPr lang="en-US" sz="2000" dirty="0"/>
              <a:t>New BSM studies, including models where the FPF is uniquely sensitive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63981-58C6-7F3D-A23B-5A15152D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3327400" cy="2294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338ED6-79D6-EF1E-EE75-9C82BA39F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857" y="4335996"/>
            <a:ext cx="4876800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5A3387-7765-6DCD-FA4D-EDD77E101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72973"/>
            <a:ext cx="4343400" cy="2200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015A6-8D6B-3AFF-240B-D19AD5FCA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843" y="1447800"/>
            <a:ext cx="235834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3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SINCE FPF5: EXPERIMENTS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143000"/>
            <a:ext cx="746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Continued progress in defining the design of 5 proposed FPF experiments, diverse detectors for a broad physics program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93A9D0-2A74-BBDC-B32F-35506689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085" y="4674300"/>
            <a:ext cx="5165886" cy="1319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7812B3-291F-AF68-0F5A-E94D53CE9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402757"/>
            <a:ext cx="2378147" cy="1823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2B807-FD42-D785-79E4-964C83DEF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73" y="4648200"/>
            <a:ext cx="2988428" cy="1326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3D3D6-9F7B-FCDE-91DE-4DD802093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73" y="2366728"/>
            <a:ext cx="3445627" cy="1823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01E0E-1A70-0297-2723-780999008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058" y="2428188"/>
            <a:ext cx="2218883" cy="1823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1958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67149</TotalTime>
  <Words>1110</Words>
  <Application>Microsoft Macintosh PowerPoint</Application>
  <PresentationFormat>On-screen Show (4:3)</PresentationFormat>
  <Paragraphs>200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-apple-system</vt:lpstr>
      <vt:lpstr>TeXGyreTermes</vt:lpstr>
      <vt:lpstr>Arial</vt:lpstr>
      <vt:lpstr>Arial</vt:lpstr>
      <vt:lpstr>Calibri</vt:lpstr>
      <vt:lpstr>Open Sans</vt:lpstr>
      <vt:lpstr>Roboto</vt:lpstr>
      <vt:lpstr>office_arial</vt:lpstr>
      <vt:lpstr>PowerPoint Presentation</vt:lpstr>
      <vt:lpstr>WELCOME</vt:lpstr>
      <vt:lpstr>WELCOME</vt:lpstr>
      <vt:lpstr>PowerPoint Presentation</vt:lpstr>
      <vt:lpstr>NEW DEVELOPMENTS</vt:lpstr>
      <vt:lpstr>SINCE FPF5: FIRST PHYSICS RESULTS</vt:lpstr>
      <vt:lpstr>SINCE FPF5: THE FACILITY</vt:lpstr>
      <vt:lpstr>SINCE FPF5: PHYSICS STUDIES</vt:lpstr>
      <vt:lpstr>SINCE FPF5: EXPERIMENTS</vt:lpstr>
      <vt:lpstr>SINCE FPF5: BUDGETS AND TIMELINES</vt:lpstr>
      <vt:lpstr>FPF6 THURSDAY</vt:lpstr>
      <vt:lpstr>FPF6 FRIDAY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1474</cp:revision>
  <cp:lastPrinted>2019-09-06T01:34:01Z</cp:lastPrinted>
  <dcterms:created xsi:type="dcterms:W3CDTF">2011-05-01T15:38:23Z</dcterms:created>
  <dcterms:modified xsi:type="dcterms:W3CDTF">2023-06-07T20:50:11Z</dcterms:modified>
</cp:coreProperties>
</file>