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1"/>
  </p:notesMasterIdLst>
  <p:handoutMasterIdLst>
    <p:handoutMasterId r:id="rId32"/>
  </p:handoutMasterIdLst>
  <p:sldIdLst>
    <p:sldId id="2953" r:id="rId2"/>
    <p:sldId id="1049" r:id="rId3"/>
    <p:sldId id="2965" r:id="rId4"/>
    <p:sldId id="2966" r:id="rId5"/>
    <p:sldId id="2967" r:id="rId6"/>
    <p:sldId id="2972" r:id="rId7"/>
    <p:sldId id="2979" r:id="rId8"/>
    <p:sldId id="2971" r:id="rId9"/>
    <p:sldId id="2973" r:id="rId10"/>
    <p:sldId id="2976" r:id="rId11"/>
    <p:sldId id="2989" r:id="rId12"/>
    <p:sldId id="2964" r:id="rId13"/>
    <p:sldId id="2974" r:id="rId14"/>
    <p:sldId id="2994" r:id="rId15"/>
    <p:sldId id="2993" r:id="rId16"/>
    <p:sldId id="2992" r:id="rId17"/>
    <p:sldId id="2991" r:id="rId18"/>
    <p:sldId id="2982" r:id="rId19"/>
    <p:sldId id="2985" r:id="rId20"/>
    <p:sldId id="2986" r:id="rId21"/>
    <p:sldId id="1071" r:id="rId22"/>
    <p:sldId id="2995" r:id="rId23"/>
    <p:sldId id="1082" r:id="rId24"/>
    <p:sldId id="2990" r:id="rId25"/>
    <p:sldId id="1086" r:id="rId26"/>
    <p:sldId id="1057" r:id="rId27"/>
    <p:sldId id="1108" r:id="rId28"/>
    <p:sldId id="2952" r:id="rId29"/>
    <p:sldId id="1132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3537E"/>
    <a:srgbClr val="3D3D6E"/>
    <a:srgbClr val="424271"/>
    <a:srgbClr val="404070"/>
    <a:srgbClr val="6C6C91"/>
    <a:srgbClr val="FF0000"/>
    <a:srgbClr val="B32221"/>
    <a:srgbClr val="2090FF"/>
    <a:srgbClr val="34C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02" autoAdjust="0"/>
    <p:restoredTop sz="50000" autoAdjust="0"/>
  </p:normalViewPr>
  <p:slideViewPr>
    <p:cSldViewPr snapToObjects="1">
      <p:cViewPr varScale="1">
        <p:scale>
          <a:sx n="134" d="100"/>
          <a:sy n="134" d="100"/>
        </p:scale>
        <p:origin x="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4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343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4/12/23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2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4/12/23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3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8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12 April 2023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31" r:id="rId2"/>
    <p:sldLayoutId id="2147483742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hyperlink" Target="https://arxiv.org/abs/2303.14185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hyperlink" Target="https://arxiv.org/abs/2005.0651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hyperlink" Target="https://cds.cern.ch/record/28532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75380" TargetMode="External"/><Relationship Id="rId3" Type="http://schemas.openxmlformats.org/officeDocument/2006/relationships/hyperlink" Target="https://indico.cern.ch/event/955956" TargetMode="External"/><Relationship Id="rId7" Type="http://schemas.openxmlformats.org/officeDocument/2006/relationships/hyperlink" Target="https://indico.cern.ch/event/1196506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110746" TargetMode="External"/><Relationship Id="rId5" Type="http://schemas.openxmlformats.org/officeDocument/2006/relationships/hyperlink" Target="https://indico.cern.ch/event/1076733" TargetMode="External"/><Relationship Id="rId10" Type="http://schemas.openxmlformats.org/officeDocument/2006/relationships/hyperlink" Target="https://arxiv.org/abs/2203.05090" TargetMode="External"/><Relationship Id="rId4" Type="http://schemas.openxmlformats.org/officeDocument/2006/relationships/hyperlink" Target="https://indico.cern.ch/event/1022352" TargetMode="External"/><Relationship Id="rId9" Type="http://schemas.openxmlformats.org/officeDocument/2006/relationships/hyperlink" Target="https://arxiv.org/abs/2109.10905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hyperlink" Target="https://cds.cern.ch/record/28518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303.14185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rxiv.org/abs/2203.05090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940" y="3505200"/>
            <a:ext cx="9041860" cy="254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i="1" dirty="0"/>
              <a:t>Jonathan Feng, UC Irvine </a:t>
            </a:r>
          </a:p>
          <a:p>
            <a:pPr algn="ctr"/>
            <a:endParaRPr lang="en-US" sz="800" i="1" dirty="0"/>
          </a:p>
          <a:p>
            <a:pPr algn="ctr"/>
            <a:r>
              <a:rPr lang="en-US" i="1" dirty="0"/>
              <a:t>on behalf of the FPF Working Groups</a:t>
            </a:r>
          </a:p>
          <a:p>
            <a:pPr algn="ctr"/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dirty="0"/>
              <a:t>P5 Town Hall Meeting on the Future of High Energy Physics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Brookhaven National Laboratory, 12 April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A7B35-B81C-A3AE-9C39-F9FD1AE3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80" y="1447800"/>
            <a:ext cx="5923640" cy="1646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F99E2-800A-4E62-D4DC-0F805384A79A}"/>
              </a:ext>
            </a:extLst>
          </p:cNvPr>
          <p:cNvSpPr txBox="1"/>
          <p:nvPr/>
        </p:nvSpPr>
        <p:spPr>
          <a:xfrm>
            <a:off x="2641600" y="6351827"/>
            <a:ext cx="38608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Captions</a:t>
            </a:r>
          </a:p>
        </p:txBody>
      </p:sp>
    </p:spTree>
    <p:extLst>
      <p:ext uri="{BB962C8B-B14F-4D97-AF65-F5344CB8AC3E}">
        <p14:creationId xmlns:p14="http://schemas.microsoft.com/office/powerpoint/2010/main" val="3611011260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790281"/>
                <a:ext cx="5029200" cy="3505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The FPF will greatly expand the HL-LHC’s potential for groundbreaking discoveries at the energy frontier.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rgbClr val="0000FF"/>
                    </a:solidFill>
                    <a:ea typeface="PMingLiU" panose="02020500000000000000" pitchFamily="18" charset="-120"/>
                    <a:cs typeface="Times New Roman" panose="02020603050405020304" pitchFamily="18" charset="0"/>
                  </a:rPr>
                  <a:t>Guaranteed SM progress from </a:t>
                </a:r>
                <a:r>
                  <a:rPr lang="en-US" sz="1600" dirty="0">
                    <a:solidFill>
                      <a:srgbClr val="0000FF"/>
                    </a:solidFill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the 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00FF"/>
                    </a:solidFill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at ~</a:t>
                </a:r>
                <a:r>
                  <a:rPr lang="en-US" sz="1600" dirty="0" err="1"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TeV</a:t>
                </a:r>
                <a:r>
                  <a:rPr lang="en-US" sz="1600" dirty="0"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 energies.</a:t>
                </a:r>
                <a:endParaRPr lang="en-US" sz="1600" dirty="0"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Rich program of BSM physics.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dirty="0"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ea typeface="PMingLiU" panose="02020500000000000000" pitchFamily="18" charset="-120"/>
                    <a:cs typeface="Times New Roman" panose="02020603050405020304" pitchFamily="18" charset="0"/>
                  </a:rPr>
                  <a:t>The FPF is built on a large and growing community, including collaborations that have already demonstrated the ability to take ideas from concept to world-leading physics results on budget and on time. </a:t>
                </a:r>
                <a:endParaRPr lang="en-US" sz="1800" dirty="0"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790281"/>
                <a:ext cx="5029200" cy="3505201"/>
              </a:xfrm>
              <a:prstGeom prst="rect">
                <a:avLst/>
              </a:prstGeom>
              <a:blipFill>
                <a:blip r:embed="rId2"/>
                <a:stretch>
                  <a:fillRect l="-756" t="-72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526BEE-2E44-F0AF-52FE-31A330361E4A}"/>
              </a:ext>
            </a:extLst>
          </p:cNvPr>
          <p:cNvSpPr txBox="1">
            <a:spLocks/>
          </p:cNvSpPr>
          <p:nvPr/>
        </p:nvSpPr>
        <p:spPr bwMode="auto">
          <a:xfrm>
            <a:off x="152400" y="4162425"/>
            <a:ext cx="8839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The FPF is a sustainable program, requiring no modifications to the LHC and no additional energy for the beam beyond the existing LHC program.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The FPF is a mid-scale project composed of smaller experiments that can be realized on short timescales, with new ideas possible and very welcome.  It will provide a multitude of scientific and leadership opportunities for junior researchers, who can make important contributions from construction to data analysis in a single graduate student lifetime.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87924-D530-BAA0-68C1-D83334DA8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209" y="914400"/>
            <a:ext cx="3314192" cy="31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63D3-DC22-D4DA-77FD-F8ABCE5A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D6733-DF00-3DB9-A749-57A510FE4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74791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 PATHFINDER EXPERIMENTS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40107"/>
            <a:ext cx="8991600" cy="11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Four detectors have recently demonstrated the potential to do ground-breaking science in the far-forward region with small, fast, and inexpensive detectors.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200" dirty="0"/>
          </a:p>
          <a:p>
            <a:r>
              <a:rPr lang="en-US" sz="1800" dirty="0"/>
              <a:t>Exciting results </a:t>
            </a:r>
            <a:r>
              <a:rPr lang="en-US" sz="1800" dirty="0">
                <a:solidFill>
                  <a:srgbClr val="FF0000"/>
                </a:solidFill>
              </a:rPr>
              <a:t>now</a:t>
            </a:r>
            <a:r>
              <a:rPr lang="en-US" sz="1800" dirty="0"/>
              <a:t>, demonstrate technical readiness of FPF </a:t>
            </a:r>
            <a:r>
              <a:rPr lang="en-US" sz="1800" dirty="0" err="1"/>
              <a:t>expts</a:t>
            </a:r>
            <a:r>
              <a:rPr lang="en-US" sz="1800" dirty="0"/>
              <a:t>, provide a base for the large and growing FPF user community (~300 people from ~60 institutions).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380CE-9377-4A5A-CB7E-1FF3B5A654A6}"/>
              </a:ext>
            </a:extLst>
          </p:cNvPr>
          <p:cNvSpPr txBox="1"/>
          <p:nvPr/>
        </p:nvSpPr>
        <p:spPr>
          <a:xfrm>
            <a:off x="7066289" y="778898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 </a:t>
            </a:r>
            <a:r>
              <a:rPr lang="en-US" sz="1200" dirty="0" err="1"/>
              <a:t>Rujula</a:t>
            </a:r>
            <a:r>
              <a:rPr lang="en-US" sz="1200" dirty="0"/>
              <a:t> et al. (1984)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40D6ED-6684-85E3-730F-5A1EA46B0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3" t="14036" r="6238"/>
          <a:stretch/>
        </p:blipFill>
        <p:spPr>
          <a:xfrm>
            <a:off x="6934200" y="1985838"/>
            <a:ext cx="1808721" cy="13669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5B8FA5-0549-8827-D076-6813134D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987" y="2001737"/>
            <a:ext cx="1981201" cy="1320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14223E-53F5-1286-A14E-254EAFDE7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17" r="15217" b="10619"/>
          <a:stretch/>
        </p:blipFill>
        <p:spPr>
          <a:xfrm>
            <a:off x="361544" y="2008033"/>
            <a:ext cx="1928158" cy="13447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77472C-EE88-36F0-36C3-FCF0130A3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43590"/>
          <a:stretch/>
        </p:blipFill>
        <p:spPr>
          <a:xfrm>
            <a:off x="2483714" y="2001737"/>
            <a:ext cx="2081261" cy="1320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E3F5F0D-B2CA-0AFC-3F39-6B3D6D87A942}"/>
              </a:ext>
            </a:extLst>
          </p:cNvPr>
          <p:cNvSpPr txBox="1"/>
          <p:nvPr/>
        </p:nvSpPr>
        <p:spPr>
          <a:xfrm>
            <a:off x="914400" y="1689662"/>
            <a:ext cx="854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FASER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AB4EFE-CE9A-F134-3121-5086C727A53A}"/>
              </a:ext>
            </a:extLst>
          </p:cNvPr>
          <p:cNvSpPr txBox="1"/>
          <p:nvPr/>
        </p:nvSpPr>
        <p:spPr>
          <a:xfrm>
            <a:off x="3049001" y="1689662"/>
            <a:ext cx="961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endParaRPr lang="en-US" sz="1600" dirty="0">
              <a:latin typeface="Symbol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8E57F0-C1A6-C4A0-4F5B-F287B27F2390}"/>
              </a:ext>
            </a:extLst>
          </p:cNvPr>
          <p:cNvSpPr txBox="1"/>
          <p:nvPr/>
        </p:nvSpPr>
        <p:spPr>
          <a:xfrm>
            <a:off x="5125197" y="1689662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SND@LHC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F86510-7D18-9E9E-9DB9-E6845E946991}"/>
              </a:ext>
            </a:extLst>
          </p:cNvPr>
          <p:cNvSpPr txBox="1"/>
          <p:nvPr/>
        </p:nvSpPr>
        <p:spPr>
          <a:xfrm>
            <a:off x="7388897" y="1689662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milliQan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93395D-B9A9-1FF8-C354-9DC6DC48AC4A}"/>
              </a:ext>
            </a:extLst>
          </p:cNvPr>
          <p:cNvSpPr txBox="1"/>
          <p:nvPr/>
        </p:nvSpPr>
        <p:spPr>
          <a:xfrm>
            <a:off x="0" y="5204936"/>
            <a:ext cx="270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new probe of dark photon thermal target from low </a:t>
            </a:r>
            <a:r>
              <a:rPr lang="en-US" sz="1200" dirty="0">
                <a:latin typeface="Symbol" pitchFamily="2" charset="2"/>
              </a:rPr>
              <a:t>e</a:t>
            </a:r>
            <a:r>
              <a:rPr lang="en-US" sz="1200" dirty="0"/>
              <a:t> in 30 years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BC5903-5C35-108A-04E7-E9AB9AFEF3F7}"/>
              </a:ext>
            </a:extLst>
          </p:cNvPr>
          <p:cNvSpPr txBox="1"/>
          <p:nvPr/>
        </p:nvSpPr>
        <p:spPr>
          <a:xfrm>
            <a:off x="2968287" y="520493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direct observation of collider neutrinos and the highest energy neutrinos from a human 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82D103-79EC-D059-F8B9-4237B98A14DE}"/>
              </a:ext>
            </a:extLst>
          </p:cNvPr>
          <p:cNvSpPr txBox="1"/>
          <p:nvPr/>
        </p:nvSpPr>
        <p:spPr>
          <a:xfrm>
            <a:off x="6817008" y="5204936"/>
            <a:ext cx="213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Leading bound on ~GeV milli-charged particles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8D7EDDA-0450-4988-0A97-BCE0F6A25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325" y="3514285"/>
            <a:ext cx="2000675" cy="1746664"/>
          </a:xfrm>
          <a:prstGeom prst="rect">
            <a:avLst/>
          </a:prstGeom>
        </p:spPr>
      </p:pic>
      <p:pic>
        <p:nvPicPr>
          <p:cNvPr id="44" name="コンテンツ プレースホルダー 23">
            <a:extLst>
              <a:ext uri="{FF2B5EF4-FFF2-40B4-BE49-F238E27FC236}">
                <a16:creationId xmlns:a16="http://schemas.microsoft.com/office/drawing/2014/main" id="{775ECF17-5886-AA45-8596-5F9E131277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2006"/>
          <a:stretch/>
        </p:blipFill>
        <p:spPr>
          <a:xfrm>
            <a:off x="4758987" y="3632531"/>
            <a:ext cx="1981201" cy="14328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C1BF4E3-BBA2-A3E0-35AE-C382513FE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8898" y="3599408"/>
            <a:ext cx="1889705" cy="14659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CEE965-E311-BAC5-9D94-B267E2B14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2418" y="3654490"/>
            <a:ext cx="1922854" cy="13447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E6400C-1723-C7EB-3053-87F8BD427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402" y="3606484"/>
            <a:ext cx="2004665" cy="149073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1C097FB-469E-B692-7F76-EB690BF681B8}"/>
              </a:ext>
            </a:extLst>
          </p:cNvPr>
          <p:cNvSpPr txBox="1"/>
          <p:nvPr/>
        </p:nvSpPr>
        <p:spPr>
          <a:xfrm>
            <a:off x="7925659" y="4624866"/>
            <a:ext cx="10308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50B3"/>
                </a:solidFill>
                <a:effectLst/>
                <a:latin typeface="+mn-lt"/>
                <a:hlinkClick r:id="rId12"/>
              </a:rPr>
              <a:t>2005.06518</a:t>
            </a:r>
            <a:endParaRPr lang="en-US" sz="1000" dirty="0"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A77699-3308-DA11-6847-82F22F91D151}"/>
              </a:ext>
            </a:extLst>
          </p:cNvPr>
          <p:cNvSpPr txBox="1"/>
          <p:nvPr/>
        </p:nvSpPr>
        <p:spPr>
          <a:xfrm>
            <a:off x="2866628" y="4819140"/>
            <a:ext cx="914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13"/>
              </a:rPr>
              <a:t>2303.14185</a:t>
            </a:r>
            <a:endParaRPr lang="en-US" sz="1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576B6-FB0C-FE80-1675-8C199526A3ED}"/>
              </a:ext>
            </a:extLst>
          </p:cNvPr>
          <p:cNvSpPr txBox="1"/>
          <p:nvPr/>
        </p:nvSpPr>
        <p:spPr>
          <a:xfrm>
            <a:off x="472311" y="4726806"/>
            <a:ext cx="20990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effectLst/>
                <a:latin typeface="arial" panose="020B0604020202020204" pitchFamily="34" charset="0"/>
                <a:hlinkClick r:id="rId14"/>
              </a:rPr>
              <a:t>CERN-FASER-CONF-2023-001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4431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FASER2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152400" y="914400"/>
            <a:ext cx="5105398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On-axis magnetic spectrometer</a:t>
            </a:r>
          </a:p>
          <a:p>
            <a:pPr lvl="1"/>
            <a:r>
              <a:rPr lang="en-US" sz="1800" dirty="0"/>
              <a:t>Superconducting magnet with 4 Tm bending power</a:t>
            </a:r>
          </a:p>
          <a:p>
            <a:pPr lvl="1"/>
            <a:r>
              <a:rPr lang="en-US" sz="1800" dirty="0"/>
              <a:t>Trackers based on </a:t>
            </a:r>
            <a:r>
              <a:rPr lang="en-US" sz="1800" dirty="0" err="1"/>
              <a:t>LHCb’s</a:t>
            </a:r>
            <a:r>
              <a:rPr lang="en-US" sz="1800" dirty="0"/>
              <a:t> </a:t>
            </a:r>
            <a:r>
              <a:rPr lang="en-US" sz="1800" dirty="0" err="1"/>
              <a:t>SciFi</a:t>
            </a:r>
            <a:r>
              <a:rPr lang="en-US" sz="1800" dirty="0"/>
              <a:t> detector</a:t>
            </a:r>
          </a:p>
          <a:p>
            <a:endParaRPr lang="en-US" sz="1000" dirty="0"/>
          </a:p>
          <a:p>
            <a:r>
              <a:rPr lang="en-US" sz="2000" dirty="0"/>
              <a:t>FASER </a:t>
            </a:r>
            <a:r>
              <a:rPr lang="en-US" sz="2000" dirty="0">
                <a:sym typeface="Wingdings" pitchFamily="2" charset="2"/>
              </a:rPr>
              <a:t> FASER2</a:t>
            </a:r>
          </a:p>
          <a:p>
            <a:pPr lvl="1"/>
            <a:r>
              <a:rPr lang="en-US" sz="1600" dirty="0"/>
              <a:t>R = 10 cm, L = 1.5 m (V = 0.05 m</a:t>
            </a:r>
            <a:r>
              <a:rPr lang="en-US" sz="1600" baseline="30000" dirty="0"/>
              <a:t>3</a:t>
            </a:r>
            <a:r>
              <a:rPr lang="en-US" sz="1600" dirty="0"/>
              <a:t>) </a:t>
            </a:r>
            <a:r>
              <a:rPr lang="en-US" sz="1600" dirty="0">
                <a:sym typeface="Wingdings" pitchFamily="2" charset="2"/>
              </a:rPr>
              <a:t> 3 m x 1 m x 10 m (V = 30 m</a:t>
            </a:r>
            <a:r>
              <a:rPr lang="en-US" sz="1600" baseline="30000" dirty="0">
                <a:sym typeface="Wingdings" pitchFamily="2" charset="2"/>
              </a:rPr>
              <a:t>3</a:t>
            </a:r>
            <a:r>
              <a:rPr lang="en-US" sz="1600" dirty="0">
                <a:sym typeface="Wingdings" pitchFamily="2" charset="2"/>
              </a:rPr>
              <a:t>)</a:t>
            </a:r>
          </a:p>
          <a:p>
            <a:pPr lvl="1"/>
            <a:r>
              <a:rPr lang="en-US" sz="1600" dirty="0"/>
              <a:t>Luminosity ~ 30 fb</a:t>
            </a:r>
            <a:r>
              <a:rPr lang="en-US" sz="1600" baseline="30000" dirty="0"/>
              <a:t>-1 </a:t>
            </a:r>
            <a:r>
              <a:rPr lang="en-US" sz="1600" dirty="0">
                <a:sym typeface="Wingdings" pitchFamily="2" charset="2"/>
              </a:rPr>
              <a:t> 3 ab</a:t>
            </a:r>
            <a:r>
              <a:rPr lang="en-US" sz="1600" baseline="30000" dirty="0">
                <a:sym typeface="Wingdings" pitchFamily="2" charset="2"/>
              </a:rPr>
              <a:t>-1</a:t>
            </a:r>
          </a:p>
          <a:p>
            <a:pPr lvl="1"/>
            <a:r>
              <a:rPr lang="en-US" sz="1600" dirty="0">
                <a:sym typeface="Wingdings" pitchFamily="2" charset="2"/>
              </a:rPr>
              <a:t>Sensitivity increases over current bounds by ~60,000 for many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2F1BE-5179-AB0C-D65D-7C725692E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5334000" y="1093046"/>
            <a:ext cx="3420035" cy="2572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CCDF2-B7C7-B8FB-A442-8B8CBC35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343400"/>
            <a:ext cx="7772400" cy="1985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1392E-0E22-E059-67EF-89CED2AA33F7}"/>
              </a:ext>
            </a:extLst>
          </p:cNvPr>
          <p:cNvSpPr txBox="1"/>
          <p:nvPr/>
        </p:nvSpPr>
        <p:spPr>
          <a:xfrm>
            <a:off x="6573343" y="3244334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C0A6C-828C-CC92-4DDA-A46C524DC4CD}"/>
              </a:ext>
            </a:extLst>
          </p:cNvPr>
          <p:cNvSpPr txBox="1"/>
          <p:nvPr/>
        </p:nvSpPr>
        <p:spPr>
          <a:xfrm rot="5400000">
            <a:off x="8103590" y="5071740"/>
            <a:ext cx="106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FASER2</a:t>
            </a:r>
          </a:p>
        </p:txBody>
      </p:sp>
    </p:spTree>
    <p:extLst>
      <p:ext uri="{BB962C8B-B14F-4D97-AF65-F5344CB8AC3E}">
        <p14:creationId xmlns:p14="http://schemas.microsoft.com/office/powerpoint/2010/main" val="80540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E85BB0-058A-A0A0-B131-DF265AE2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74701"/>
            <a:ext cx="7437783" cy="5702299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88857" y="838200"/>
            <a:ext cx="8366286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1800" dirty="0"/>
              <a:t>On-axis tungsten/emulsion detector</a:t>
            </a:r>
          </a:p>
          <a:p>
            <a:pPr lvl="1"/>
            <a:r>
              <a:rPr lang="en-US" sz="1600" dirty="0">
                <a:sym typeface="Wingdings" pitchFamily="2" charset="2"/>
              </a:rPr>
              <a:t>Scaled up version of </a:t>
            </a:r>
            <a:r>
              <a:rPr lang="en-US" sz="1600" dirty="0" err="1">
                <a:sym typeface="Wingdings" pitchFamily="2" charset="2"/>
              </a:rPr>
              <a:t>FASER</a:t>
            </a:r>
            <a:r>
              <a:rPr lang="en-US" sz="1600" dirty="0" err="1">
                <a:latin typeface="Symbol" pitchFamily="2" charset="2"/>
                <a:sym typeface="Wingdings" pitchFamily="2" charset="2"/>
              </a:rPr>
              <a:t>n</a:t>
            </a:r>
            <a:endParaRPr lang="en-US" sz="1600" dirty="0">
              <a:latin typeface="Symbol" pitchFamily="2" charset="2"/>
              <a:sym typeface="Wingdings" pitchFamily="2" charset="2"/>
            </a:endParaRPr>
          </a:p>
          <a:p>
            <a:pPr lvl="1"/>
            <a:r>
              <a:rPr lang="en-US" sz="1600" dirty="0">
                <a:sym typeface="Wingdings" pitchFamily="2" charset="2"/>
              </a:rPr>
              <a:t>40 cm x 40 cm x 6.6 m, 20 ton tungsten target</a:t>
            </a:r>
          </a:p>
          <a:p>
            <a:pPr lvl="1"/>
            <a:r>
              <a:rPr lang="en-US" sz="1600" dirty="0">
                <a:sym typeface="Wingdings" pitchFamily="2" charset="2"/>
              </a:rPr>
              <a:t>Intrinsic position resolution ~50 nm</a:t>
            </a:r>
          </a:p>
        </p:txBody>
      </p:sp>
    </p:spTree>
    <p:extLst>
      <p:ext uri="{BB962C8B-B14F-4D97-AF65-F5344CB8AC3E}">
        <p14:creationId xmlns:p14="http://schemas.microsoft.com/office/powerpoint/2010/main" val="1757108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ADVANCED SND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20514" y="914400"/>
            <a:ext cx="8074186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Off-axis electronic neutrino detector</a:t>
            </a:r>
          </a:p>
          <a:p>
            <a:r>
              <a:rPr lang="en-US" sz="2000" dirty="0">
                <a:sym typeface="Wingdings" pitchFamily="2" charset="2"/>
              </a:rPr>
              <a:t>Magnet to identify lepton charge, distinguish muon and tau neutrinos from anti-neutrinos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777A8-DA19-CDCE-0B50-223DD45E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5" y="2219685"/>
            <a:ext cx="8631031" cy="38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8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FLARE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20514" y="1047030"/>
            <a:ext cx="3184686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On-axis </a:t>
            </a:r>
            <a:r>
              <a:rPr lang="en-US" sz="2000" dirty="0" err="1"/>
              <a:t>LArTPC</a:t>
            </a:r>
            <a:r>
              <a:rPr lang="en-US" sz="2000" dirty="0"/>
              <a:t> neutrino and light DM detector</a:t>
            </a:r>
          </a:p>
          <a:p>
            <a:r>
              <a:rPr lang="en-US" sz="2000" dirty="0">
                <a:sym typeface="Wingdings" pitchFamily="2" charset="2"/>
              </a:rPr>
              <a:t>1.8 m x 1.8 m x 7 m, ~10 ton </a:t>
            </a:r>
            <a:r>
              <a:rPr lang="en-US" sz="2000" dirty="0" err="1">
                <a:sym typeface="Wingdings" pitchFamily="2" charset="2"/>
              </a:rPr>
              <a:t>LAr</a:t>
            </a:r>
            <a:r>
              <a:rPr lang="en-US" sz="2000" dirty="0">
                <a:sym typeface="Wingdings" pitchFamily="2" charset="2"/>
              </a:rPr>
              <a:t>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28A71-B096-754D-65DE-C5EF0EE4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0"/>
            <a:ext cx="6019800" cy="3185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9B0CF-FCD7-C8E2-4CC8-9A061BABE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02391"/>
            <a:ext cx="4953000" cy="191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4C4A2-4CA5-C5C2-837F-5457F314AC38}"/>
              </a:ext>
            </a:extLst>
          </p:cNvPr>
          <p:cNvSpPr txBox="1"/>
          <p:nvPr/>
        </p:nvSpPr>
        <p:spPr>
          <a:xfrm rot="5400000">
            <a:off x="6446199" y="4362775"/>
            <a:ext cx="192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FLArE</a:t>
            </a:r>
            <a:r>
              <a:rPr lang="en-US" sz="1400" dirty="0"/>
              <a:t> with simulated </a:t>
            </a:r>
          </a:p>
          <a:p>
            <a:r>
              <a:rPr lang="en-US" sz="1400" dirty="0"/>
              <a:t>500 GeV tau neutrino</a:t>
            </a:r>
          </a:p>
        </p:txBody>
      </p:sp>
    </p:spTree>
    <p:extLst>
      <p:ext uri="{BB962C8B-B14F-4D97-AF65-F5344CB8AC3E}">
        <p14:creationId xmlns:p14="http://schemas.microsoft.com/office/powerpoint/2010/main" val="133094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49E60B-C9CD-94FD-522C-CC379ADC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78586"/>
            <a:ext cx="6629400" cy="544734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FORMOSA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20514" y="914400"/>
            <a:ext cx="3641886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4 layers, each containing 20 x 20 array of 5 cm x 5 cm x 1 m scintillator bars (blue) connected to PMTs (black)</a:t>
            </a:r>
            <a:endParaRPr lang="en-US" sz="2200" dirty="0">
              <a:sym typeface="Wingdings" pitchFamily="2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81F69F-8AAE-9811-98C4-45E5FF9B6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383024"/>
            <a:ext cx="2611617" cy="19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0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>
            <a:noAutofit/>
          </a:bodyPr>
          <a:lstStyle/>
          <a:p>
            <a:r>
              <a:rPr lang="en-GB" sz="2800" dirty="0"/>
              <a:t>FIRST OBSERVATION OF 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75859"/>
                <a:ext cx="5092638" cy="373380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sz="1800" dirty="0"/>
                  <a:t>Signal: ~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neutrinos produced in meson decays, interact in </a:t>
                </a:r>
                <a:r>
                  <a:rPr lang="en-US" sz="1800" dirty="0" err="1"/>
                  <a:t>FASER</a:t>
                </a:r>
                <a:r>
                  <a:rPr lang="en-US" sz="1800" dirty="0" err="1">
                    <a:latin typeface="Symbol" pitchFamily="2" charset="2"/>
                  </a:rPr>
                  <a:t>n</a:t>
                </a:r>
                <a:r>
                  <a:rPr lang="en-US" sz="1800" dirty="0"/>
                  <a:t>. Focus on CC interactions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, producing a high-energy muon.</a:t>
                </a:r>
              </a:p>
              <a:p>
                <a:pPr>
                  <a:buClr>
                    <a:schemeClr val="tx1"/>
                  </a:buClr>
                </a:pPr>
                <a:endParaRPr lang="en-US" sz="1000" dirty="0"/>
              </a:p>
              <a:p>
                <a:pPr>
                  <a:buClr>
                    <a:schemeClr val="tx1"/>
                  </a:buClr>
                </a:pPr>
                <a:r>
                  <a:rPr lang="en-US" sz="1800" dirty="0"/>
                  <a:t>After unblinding, </a:t>
                </a:r>
                <a:r>
                  <a:rPr lang="en-GB" sz="1800" dirty="0"/>
                  <a:t>find 153 signal events with ~0 background (+ 8 from SND@LHC)</a:t>
                </a:r>
              </a:p>
              <a:p>
                <a:pPr>
                  <a:buClr>
                    <a:schemeClr val="tx1"/>
                  </a:buClr>
                </a:pPr>
                <a:endParaRPr lang="en-GB" sz="1000" dirty="0"/>
              </a:p>
              <a:p>
                <a:pPr>
                  <a:buClr>
                    <a:schemeClr val="tx1"/>
                  </a:buClr>
                </a:pPr>
                <a:r>
                  <a:rPr lang="en-GB" sz="1800" dirty="0"/>
                  <a:t>1st direct observation of collider neutrinos</a:t>
                </a:r>
              </a:p>
              <a:p>
                <a:pPr lvl="1"/>
                <a:r>
                  <a:rPr lang="en-GB" sz="1800" dirty="0"/>
                  <a:t>Signal significance of ~16</a:t>
                </a:r>
                <a:r>
                  <a:rPr lang="el-GR" sz="1800" dirty="0"/>
                  <a:t>σ</a:t>
                </a:r>
                <a:endParaRPr lang="en-US" sz="1800" dirty="0"/>
              </a:p>
              <a:p>
                <a:pPr lvl="1"/>
                <a:r>
                  <a:rPr lang="en-US" sz="1800" dirty="0"/>
                  <a:t>Muon charge </a:t>
                </a:r>
                <a:r>
                  <a:rPr lang="en-US" sz="1800" dirty="0">
                    <a:sym typeface="Wingdings" pitchFamily="2" charset="2"/>
                  </a:rPr>
                  <a:t> both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/>
                  <a:t>Almost certainly the highest energy</a:t>
                </a:r>
                <a:r>
                  <a:rPr lang="en-US" sz="1800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/>
                  <a:t> from a human source</a:t>
                </a:r>
              </a:p>
              <a:p>
                <a:endParaRPr lang="en-US" sz="1800" dirty="0">
                  <a:sym typeface="Wingdings" pitchFamily="2" charset="2"/>
                </a:endParaRPr>
              </a:p>
              <a:p>
                <a:endParaRPr lang="en-US" sz="1800" dirty="0">
                  <a:sym typeface="Wingdings" pitchFamily="2" charset="2"/>
                </a:endParaRPr>
              </a:p>
              <a:p>
                <a:endParaRPr lang="en-US" sz="1800" dirty="0">
                  <a:sym typeface="Wingdings" pitchFamily="2" charset="2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75859"/>
                <a:ext cx="5092638" cy="3733800"/>
              </a:xfrm>
              <a:blipFill>
                <a:blip r:embed="rId3"/>
                <a:stretch>
                  <a:fillRect l="-995" t="-676"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E97B4B5-89A1-BB2C-7DAB-401C57DB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4" y="4862059"/>
            <a:ext cx="8676512" cy="1462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775E7-4590-CA23-8A49-E2DCDDC73359}"/>
              </a:ext>
            </a:extLst>
          </p:cNvPr>
          <p:cNvSpPr txBox="1"/>
          <p:nvPr/>
        </p:nvSpPr>
        <p:spPr>
          <a:xfrm>
            <a:off x="5791200" y="4264223"/>
            <a:ext cx="299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(2303.14185)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E2BFC-9493-A28B-415A-501C83FBB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238" y="1062836"/>
            <a:ext cx="3670362" cy="32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1CB636-0394-DB29-25EA-47FFF346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97" y="2316219"/>
            <a:ext cx="678704" cy="810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97967-658E-ACE6-8B2F-C6B27283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567" y="2907030"/>
            <a:ext cx="2590957" cy="309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C43A3-D8FE-0249-5730-3BB32789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279"/>
            <a:ext cx="9144000" cy="143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35BDC-D38B-43FA-8447-1AC8BAE9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" y="244475"/>
            <a:ext cx="9114638" cy="4413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NEUTRINOS FROM EMULSION IN </a:t>
            </a:r>
            <a:r>
              <a:rPr lang="en-US" sz="2800" dirty="0" err="1">
                <a:solidFill>
                  <a:schemeClr val="bg1"/>
                </a:solidFill>
              </a:rPr>
              <a:t>FASER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endParaRPr lang="en-GB" sz="2800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6" name="コンテンツ プレースホルダー 23">
            <a:extLst>
              <a:ext uri="{FF2B5EF4-FFF2-40B4-BE49-F238E27FC236}">
                <a16:creationId xmlns:a16="http://schemas.microsoft.com/office/drawing/2014/main" id="{4ACEE2A3-2D31-888D-5CEA-6E22EFE0F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81" y="1448426"/>
            <a:ext cx="9114638" cy="5409574"/>
          </a:xfrm>
          <a:prstGeom prst="rect">
            <a:avLst/>
          </a:prstGeom>
        </p:spPr>
      </p:pic>
      <p:pic>
        <p:nvPicPr>
          <p:cNvPr id="7" name="コンテンツ プレースホルダー 12">
            <a:extLst>
              <a:ext uri="{FF2B5EF4-FFF2-40B4-BE49-F238E27FC236}">
                <a16:creationId xmlns:a16="http://schemas.microsoft.com/office/drawing/2014/main" id="{DA6F4EAA-A504-7C55-7F05-9F7442DCF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7752" y="1741890"/>
            <a:ext cx="5577648" cy="10775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A43D87-E25C-8F4C-320A-F969D301A059}"/>
              </a:ext>
            </a:extLst>
          </p:cNvPr>
          <p:cNvSpPr txBox="1">
            <a:spLocks/>
          </p:cNvSpPr>
          <p:nvPr/>
        </p:nvSpPr>
        <p:spPr>
          <a:xfrm>
            <a:off x="6099220" y="2907029"/>
            <a:ext cx="2672830" cy="26476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50" dirty="0"/>
              <a:t>Vertex with 11 tracks</a:t>
            </a:r>
          </a:p>
          <a:p>
            <a:pPr lvl="1"/>
            <a:r>
              <a:rPr lang="en-GB" sz="1200" dirty="0"/>
              <a:t>615 µm inside tungsten</a:t>
            </a:r>
          </a:p>
          <a:p>
            <a:pPr lvl="1"/>
            <a:endParaRPr lang="en-GB" sz="1200" dirty="0"/>
          </a:p>
          <a:p>
            <a:r>
              <a:rPr lang="en-GB" sz="1350" dirty="0"/>
              <a:t>e-like track from vertex</a:t>
            </a:r>
          </a:p>
          <a:p>
            <a:pPr lvl="1"/>
            <a:r>
              <a:rPr lang="en-GB" sz="1200" dirty="0"/>
              <a:t>Single track for 2X</a:t>
            </a:r>
            <a:r>
              <a:rPr lang="en-GB" sz="1200" baseline="-25000" dirty="0"/>
              <a:t>0</a:t>
            </a:r>
            <a:endParaRPr lang="en-GB" sz="1200" dirty="0"/>
          </a:p>
          <a:p>
            <a:pPr lvl="1"/>
            <a:r>
              <a:rPr lang="en-GB" sz="1200" dirty="0"/>
              <a:t>Shower max @ 7.8</a:t>
            </a:r>
            <a:r>
              <a:rPr lang="el-GR" sz="1200" dirty="0"/>
              <a:t>Χ</a:t>
            </a:r>
            <a:r>
              <a:rPr lang="el-GR" sz="1200" baseline="-25000" dirty="0"/>
              <a:t>0</a:t>
            </a:r>
            <a:endParaRPr lang="el-GR" sz="1200" dirty="0"/>
          </a:p>
          <a:p>
            <a:pPr lvl="1"/>
            <a:r>
              <a:rPr lang="el-GR" sz="1200" dirty="0"/>
              <a:t>θ</a:t>
            </a:r>
            <a:r>
              <a:rPr lang="en-GB" sz="1200" baseline="-25000" dirty="0"/>
              <a:t>e</a:t>
            </a:r>
            <a:r>
              <a:rPr lang="en-GB" sz="1200" dirty="0"/>
              <a:t> = 11 </a:t>
            </a:r>
            <a:r>
              <a:rPr lang="en-GB" sz="1200" dirty="0" err="1"/>
              <a:t>mrad</a:t>
            </a:r>
            <a:r>
              <a:rPr lang="en-GB" sz="1200" dirty="0"/>
              <a:t> to beam</a:t>
            </a:r>
          </a:p>
          <a:p>
            <a:pPr lvl="1"/>
            <a:endParaRPr lang="en-GB" sz="1200" dirty="0"/>
          </a:p>
          <a:p>
            <a:r>
              <a:rPr lang="en-GB" sz="1350" dirty="0"/>
              <a:t>Back-to-back topology</a:t>
            </a:r>
          </a:p>
          <a:p>
            <a:pPr lvl="1"/>
            <a:r>
              <a:rPr lang="en-GB" sz="1200" dirty="0"/>
              <a:t>175° between e &amp; rest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01B90-1B62-7DDA-22B2-E64BBFD67A6A}"/>
              </a:ext>
            </a:extLst>
          </p:cNvPr>
          <p:cNvSpPr txBox="1"/>
          <p:nvPr/>
        </p:nvSpPr>
        <p:spPr>
          <a:xfrm>
            <a:off x="2573848" y="4445923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Beam 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E4073-476A-8FFB-F6A1-81D8EB096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21" y="4195828"/>
            <a:ext cx="1781907" cy="946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Much more to come: 1</a:t>
                </a:r>
                <a:r>
                  <a:rPr lang="en-US" sz="1800" baseline="30000" dirty="0">
                    <a:solidFill>
                      <a:schemeClr val="bg1"/>
                    </a:solidFill>
                  </a:rPr>
                  <a:t>st</a:t>
                </a:r>
                <a:r>
                  <a:rPr lang="en-US" sz="1800" dirty="0">
                    <a:solidFill>
                      <a:schemeClr val="bg1"/>
                    </a:solidFill>
                  </a:rPr>
                  <a:t> direct observation does not even use the emulsion data!  Analysis underway, but already many neutrino candidates, including this highly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–like (and very high energy) CC event</a:t>
                </a: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  <a:blipFill>
                <a:blip r:embed="rId8"/>
                <a:stretch>
                  <a:fillRect l="-151" t="-2632" r="-1664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A80A940-450B-2FED-D036-B610A0C80CC1}"/>
              </a:ext>
            </a:extLst>
          </p:cNvPr>
          <p:cNvSpPr txBox="1"/>
          <p:nvPr/>
        </p:nvSpPr>
        <p:spPr>
          <a:xfrm>
            <a:off x="5869406" y="2432353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88016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NEED FOR FORWARD-LOOKING PHYSICS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33719"/>
            <a:ext cx="8839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Collisions at the LHC produce an enormous number of particles along the beam collision axis line of sight (LOS), which escape existing LHC detectors.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000" dirty="0"/>
          </a:p>
          <a:p>
            <a:r>
              <a:rPr lang="en-US" sz="1800" dirty="0"/>
              <a:t>We now know that, without new detectors, the LHC is blind to a beautiful program of SM and BSM physics in the far-forward direction.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/>
              <a:t>The Forward Physics Facility is a proposal to build a new underground cavern to host a suite of far-forward experiments to capture this physics and greatly enhance the LHC’s potential for groundbreaking discoveries in the HL-LHC era.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13716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733419" y="2271009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733419" y="2271009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53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26678" y="1944069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E844C-335C-065F-DD7D-9E045BC4A985}"/>
              </a:ext>
            </a:extLst>
          </p:cNvPr>
          <p:cNvSpPr txBox="1"/>
          <p:nvPr/>
        </p:nvSpPr>
        <p:spPr>
          <a:xfrm>
            <a:off x="304800" y="4953001"/>
            <a:ext cx="5181600" cy="132343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Our highest immediate priority accelerator and project is the HL-LHC, …including the construction of auxiliary experiments that extend the reach of HL-LHC in kinematic regions uncovered by the detector upgrades. 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– 2022 Snowmass Energy Frontier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24B6A-45BF-AEC8-A541-4445B83C9358}"/>
              </a:ext>
            </a:extLst>
          </p:cNvPr>
          <p:cNvSpPr txBox="1"/>
          <p:nvPr/>
        </p:nvSpPr>
        <p:spPr>
          <a:xfrm>
            <a:off x="5724544" y="4953000"/>
            <a:ext cx="3048000" cy="132343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/>
                <a:highlight>
                  <a:srgbClr val="FFFF00"/>
                </a:highlight>
                <a:latin typeface="Helvetica" pitchFamily="2" charset="0"/>
              </a:rPr>
              <a:t>The full physics potential of the LHC and the HL-LHC...should be exploited. </a:t>
            </a:r>
            <a:r>
              <a:rPr lang="en-US" sz="1600" dirty="0">
                <a:effectLst/>
                <a:latin typeface="Helvetica" pitchFamily="2" charset="0"/>
              </a:rPr>
              <a:t>— 1st recommendation of the 2020 European Strategy Update</a:t>
            </a:r>
          </a:p>
        </p:txBody>
      </p:sp>
    </p:spTree>
    <p:extLst>
      <p:ext uri="{BB962C8B-B14F-4D97-AF65-F5344CB8AC3E}">
        <p14:creationId xmlns:p14="http://schemas.microsoft.com/office/powerpoint/2010/main" val="3579136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NEW DARK PHOTON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303" y="914400"/>
                <a:ext cx="8810297" cy="5699125"/>
              </a:xfrm>
            </p:spPr>
            <p:txBody>
              <a:bodyPr/>
              <a:lstStyle/>
              <a:p>
                <a:r>
                  <a:rPr lang="en-US" sz="1800" dirty="0"/>
                  <a:t>Signal: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𝑝𝑝𝐴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travels 476 m through rock/concrete, then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ym typeface="Wingdings" pitchFamily="2" charset="2"/>
                  </a:rPr>
                  <a:t>.  Probes </a:t>
                </a:r>
                <a:r>
                  <a:rPr lang="en-US" sz="1800" dirty="0"/>
                  <a:t>thermal target: m ~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10−100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MeV,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sym typeface="Wingdings" pitchFamily="2" charset="2"/>
                </a:endParaRPr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303" y="914400"/>
                <a:ext cx="8810297" cy="5699125"/>
              </a:xfrm>
              <a:blipFill>
                <a:blip r:embed="rId3"/>
                <a:stretch>
                  <a:fillRect l="-432" t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2CF12FE-C391-426D-E542-C17A6E04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04997"/>
            <a:ext cx="7772400" cy="1443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BF0A9-F174-A362-DDE3-24C5927DA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15"/>
          <a:stretch/>
        </p:blipFill>
        <p:spPr>
          <a:xfrm>
            <a:off x="5029200" y="3200400"/>
            <a:ext cx="3711866" cy="30749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BE5DD6-0BB7-F679-3788-48D1E8AE69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0976" y="3390900"/>
                <a:ext cx="5000624" cy="2628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kern="120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After unblinding, no events seen in signal region. Background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800" dirty="0"/>
                  <a:t> events, FASER sets limits on previously unexplored parameter space.</a:t>
                </a:r>
              </a:p>
              <a:p>
                <a:endParaRPr lang="en-US" sz="1000" dirty="0"/>
              </a:p>
              <a:p>
                <a:r>
                  <a:rPr lang="en-US" sz="1800" dirty="0"/>
                  <a:t>First incursion (with NA62) into the thermal target from low coupling since the 1990’s.</a:t>
                </a:r>
              </a:p>
              <a:p>
                <a:endParaRPr lang="en-US" sz="1000" dirty="0"/>
              </a:p>
              <a:p>
                <a:r>
                  <a:rPr lang="en-US" sz="1800" dirty="0"/>
                  <a:t>Background-free, bodes well for the future: FASER2 has ~60,000 better sensitivity.</a:t>
                </a:r>
                <a:endParaRPr lang="en-GB" sz="18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BE5DD6-0BB7-F679-3788-48D1E8AE6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976" y="3390900"/>
                <a:ext cx="5000624" cy="2628900"/>
              </a:xfrm>
              <a:prstGeom prst="rect">
                <a:avLst/>
              </a:prstGeom>
              <a:blipFill>
                <a:blip r:embed="rId6"/>
                <a:stretch>
                  <a:fillRect l="-759" t="-957" b="-861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80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LIGHT, WEAKLY INTERACTING PARTICLES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CA3D40-59D9-6058-18FD-8A1F0122D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29" y="990600"/>
            <a:ext cx="3737628" cy="3048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CC15F0-5B28-F394-7751-18D05C91AF50}"/>
              </a:ext>
            </a:extLst>
          </p:cNvPr>
          <p:cNvSpPr txBox="1">
            <a:spLocks/>
          </p:cNvSpPr>
          <p:nvPr/>
        </p:nvSpPr>
        <p:spPr bwMode="auto">
          <a:xfrm>
            <a:off x="228601" y="4038600"/>
            <a:ext cx="42392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charset="0"/>
              </a:rPr>
              <a:t>Most BSM searches focus on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Arial" charset="0"/>
              </a:rPr>
              <a:t> ~ fb, pb.</a:t>
            </a:r>
          </a:p>
          <a:p>
            <a:endParaRPr lang="en-US" sz="8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But if the new particles are </a:t>
            </a:r>
          </a:p>
          <a:p>
            <a:pPr lvl="1"/>
            <a:r>
              <a:rPr lang="en-US" sz="1600" dirty="0">
                <a:latin typeface="Arial" charset="0"/>
              </a:rPr>
              <a:t>light </a:t>
            </a:r>
            <a:r>
              <a:rPr lang="en-US" sz="1600" dirty="0">
                <a:latin typeface="Arial" charset="0"/>
                <a:sym typeface="Wingdings" pitchFamily="2" charset="2"/>
              </a:rPr>
              <a:t></a:t>
            </a:r>
            <a:r>
              <a:rPr lang="en-US" sz="1600" dirty="0">
                <a:latin typeface="Arial" charset="0"/>
              </a:rPr>
              <a:t> can be produced in decays of light SM particles.</a:t>
            </a:r>
          </a:p>
          <a:p>
            <a:pPr lvl="1"/>
            <a:r>
              <a:rPr lang="en-US" sz="1600" dirty="0">
                <a:latin typeface="Arial" charset="0"/>
              </a:rPr>
              <a:t>weakly-interacting </a:t>
            </a:r>
            <a:r>
              <a:rPr lang="en-US" sz="1600" dirty="0">
                <a:latin typeface="Arial" charset="0"/>
                <a:sym typeface="Wingdings" pitchFamily="2" charset="2"/>
              </a:rPr>
              <a:t> </a:t>
            </a:r>
            <a:r>
              <a:rPr lang="en-US" sz="1600" dirty="0">
                <a:latin typeface="Arial" charset="0"/>
              </a:rPr>
              <a:t>need large numbers of SM particles to see rare processes.</a:t>
            </a:r>
          </a:p>
          <a:p>
            <a:pPr lvl="1"/>
            <a:endParaRPr lang="en-US" sz="1600" dirty="0">
              <a:latin typeface="Arial" charset="0"/>
            </a:endParaRPr>
          </a:p>
          <a:p>
            <a:endParaRPr lang="en-US" sz="1600" dirty="0"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B0637-B6D3-1EDD-1226-69E31AB3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65" y="838202"/>
            <a:ext cx="3737628" cy="3209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5CD5B66-254D-F48E-B425-994BA487B9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67838" y="4053249"/>
                <a:ext cx="4447561" cy="247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charset="0"/>
                  </a:rPr>
                  <a:t>These considerations strongly motivate considering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charset="0"/>
                  </a:rPr>
                  <a:t>~100 mb, the typically “wasted” cross section for BSM searches.</a:t>
                </a:r>
              </a:p>
              <a:p>
                <a:endParaRPr lang="en-US" sz="800" dirty="0">
                  <a:latin typeface="Arial" charset="0"/>
                </a:endParaRPr>
              </a:p>
              <a:p>
                <a:r>
                  <a:rPr lang="en-US" sz="1600" dirty="0">
                    <a:latin typeface="Arial" charset="0"/>
                  </a:rPr>
                  <a:t>Typically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charset="0"/>
                  </a:rPr>
                  <a:t>, but possibly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latin typeface="Arial" charset="0"/>
                  </a:rPr>
                  <a:t>.</a:t>
                </a:r>
              </a:p>
              <a:p>
                <a:endParaRPr lang="en-US" sz="800" dirty="0">
                  <a:latin typeface="Arial" charset="0"/>
                </a:endParaRPr>
              </a:p>
              <a:p>
                <a:r>
                  <a:rPr lang="en-US" sz="1600" dirty="0">
                    <a:latin typeface="Arial" charset="0"/>
                  </a:rPr>
                  <a:t>The most energetic particles are very far forward. E.g., for </a:t>
                </a:r>
                <a:r>
                  <a:rPr lang="en-US" sz="1600" dirty="0" err="1">
                    <a:latin typeface="Arial" charset="0"/>
                  </a:rPr>
                  <a:t>pions</a:t>
                </a:r>
                <a:r>
                  <a:rPr lang="en-US" sz="1600" dirty="0">
                    <a:latin typeface="Arial" charset="0"/>
                  </a:rPr>
                  <a:t>, enormous rates with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latin typeface="Arial" charset="0"/>
                  </a:rPr>
                  <a:t> ~ </a:t>
                </a:r>
                <a:r>
                  <a:rPr lang="en-US" sz="1600" dirty="0" err="1">
                    <a:latin typeface="Arial" charset="0"/>
                  </a:rPr>
                  <a:t>TeV</a:t>
                </a:r>
                <a:r>
                  <a:rPr lang="en-US" sz="1600" dirty="0">
                    <a:latin typeface="Arial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1600" dirty="0">
                    <a:latin typeface="Arial" charset="0"/>
                  </a:rPr>
                  <a:t> 1 </a:t>
                </a:r>
                <a:r>
                  <a:rPr lang="en-US" sz="1600" dirty="0" err="1">
                    <a:latin typeface="Arial" charset="0"/>
                  </a:rPr>
                  <a:t>mrad</a:t>
                </a:r>
                <a:r>
                  <a:rPr lang="en-US" sz="1600" dirty="0">
                    <a:latin typeface="Arial" charset="0"/>
                  </a:rPr>
                  <a:t> (</a:t>
                </a:r>
                <a:r>
                  <a:rPr lang="en-US" sz="1600" dirty="0">
                    <a:latin typeface="Symbol" pitchFamily="2" charset="2"/>
                  </a:rPr>
                  <a:t>h</a:t>
                </a:r>
                <a:r>
                  <a:rPr lang="en-US" sz="1600" dirty="0"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sz="1600" dirty="0">
                    <a:latin typeface="Arial" charset="0"/>
                  </a:rPr>
                  <a:t> 7.6).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5CD5B66-254D-F48E-B425-994BA487B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7838" y="4053249"/>
                <a:ext cx="4447561" cy="2471375"/>
              </a:xfrm>
              <a:prstGeom prst="rect">
                <a:avLst/>
              </a:prstGeom>
              <a:blipFill>
                <a:blip r:embed="rId4"/>
                <a:stretch>
                  <a:fillRect l="-570" t="-102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306D47C-8F8C-B81E-2431-6C87253B3393}"/>
              </a:ext>
            </a:extLst>
          </p:cNvPr>
          <p:cNvSpPr txBox="1"/>
          <p:nvPr/>
        </p:nvSpPr>
        <p:spPr>
          <a:xfrm rot="5400000">
            <a:off x="6970388" y="2270694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Feng, </a:t>
            </a:r>
            <a:r>
              <a:rPr lang="en-US" sz="1200" dirty="0" err="1"/>
              <a:t>Galon</a:t>
            </a:r>
            <a:r>
              <a:rPr lang="en-US" sz="1200" dirty="0"/>
              <a:t>, Kling, </a:t>
            </a:r>
            <a:r>
              <a:rPr lang="en-US" sz="1200" dirty="0" err="1"/>
              <a:t>Trojanowski</a:t>
            </a:r>
            <a:r>
              <a:rPr lang="en-US" sz="1200" dirty="0"/>
              <a:t>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2D80A-2708-F7C5-293A-FA673BE75620}"/>
              </a:ext>
            </a:extLst>
          </p:cNvPr>
          <p:cNvSpPr txBox="1"/>
          <p:nvPr/>
        </p:nvSpPr>
        <p:spPr>
          <a:xfrm>
            <a:off x="7315200" y="1524000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890438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MUON FLUX AT THE FPF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20514" y="838200"/>
            <a:ext cx="8442486" cy="26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Muons from ATLAS IP are the main background for most FPF signals.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FLUKA results for the LHC have been validated to ~30% in Run 3 by FASER and SND@LHC.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FLUKA results for the HL-LHC are 0.6 Hz/cm</a:t>
            </a:r>
            <a:r>
              <a:rPr lang="en-US" sz="2000" baseline="30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 at LOS, much larger at some locations ~1 m from the LOS; easy to veto for most FPF signals.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46192-1216-1E05-BA58-B7421F7F0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2"/>
          <a:stretch/>
        </p:blipFill>
        <p:spPr>
          <a:xfrm>
            <a:off x="228600" y="3041823"/>
            <a:ext cx="4419600" cy="3321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9034B-CE33-6D94-3951-EB40F396B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3"/>
          <a:stretch/>
        </p:blipFill>
        <p:spPr>
          <a:xfrm>
            <a:off x="4267200" y="3019425"/>
            <a:ext cx="4587714" cy="33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1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DARK SECTOR SEARCHES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915BC-9EEB-E242-A8F4-09C09D8E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4419600" cy="2971800"/>
          </a:xfrm>
        </p:spPr>
        <p:txBody>
          <a:bodyPr/>
          <a:lstStyle/>
          <a:p>
            <a:r>
              <a:rPr lang="en-US" sz="1800" dirty="0">
                <a:sym typeface="Wingdings" pitchFamily="2" charset="2"/>
              </a:rPr>
              <a:t>FPF detectors have significant discovery potential for a wide variety of BSM/LLP models: dark photons; B-L and related gauge bosons; dark Higgs bosons; HNLs with couplings to e, mu, tau; ALPs with photon, gluon, fermion couplings; light neutralinos, </a:t>
            </a:r>
            <a:r>
              <a:rPr lang="en-US" sz="1800" dirty="0" err="1">
                <a:sym typeface="Wingdings" pitchFamily="2" charset="2"/>
              </a:rPr>
              <a:t>inflatons</a:t>
            </a:r>
            <a:r>
              <a:rPr lang="en-US" sz="1800" dirty="0">
                <a:sym typeface="Wingdings" pitchFamily="2" charset="2"/>
              </a:rPr>
              <a:t>, relaxions, and many others.</a:t>
            </a:r>
            <a:r>
              <a:rPr lang="en-US" sz="1000" dirty="0">
                <a:sym typeface="Wingdings" pitchFamily="2" charset="2"/>
              </a:rPr>
              <a:t>       </a:t>
            </a:r>
          </a:p>
          <a:p>
            <a:pPr marL="0" indent="0" algn="r">
              <a:buNone/>
            </a:pPr>
            <a:r>
              <a:rPr lang="en-US" sz="1800" baseline="-25000" dirty="0">
                <a:sym typeface="Wingdings" pitchFamily="2" charset="2"/>
              </a:rPr>
              <a:t>FPF White Paper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90A95-A719-AE16-4741-6E4D44A7D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979993"/>
            <a:ext cx="4114799" cy="244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7004B-86DA-B13C-298B-58CFAE52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78" y="3765017"/>
            <a:ext cx="4114799" cy="2480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13B1A-52D4-F22B-9D8E-F846D0739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4114800" cy="2588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FE29D1-F0A6-901E-448D-349345FEB801}"/>
              </a:ext>
            </a:extLst>
          </p:cNvPr>
          <p:cNvSpPr txBox="1"/>
          <p:nvPr/>
        </p:nvSpPr>
        <p:spPr>
          <a:xfrm>
            <a:off x="6248400" y="3275111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Photon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D6AF5-70C2-8DA3-F5D1-DD6D644059F2}"/>
              </a:ext>
            </a:extLst>
          </p:cNvPr>
          <p:cNvSpPr txBox="1"/>
          <p:nvPr/>
        </p:nvSpPr>
        <p:spPr>
          <a:xfrm>
            <a:off x="6237171" y="6019800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Scalar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EA3A7-5DE4-2C3F-0B4E-2DD9A4FD8698}"/>
              </a:ext>
            </a:extLst>
          </p:cNvPr>
          <p:cNvSpPr txBox="1"/>
          <p:nvPr/>
        </p:nvSpPr>
        <p:spPr>
          <a:xfrm>
            <a:off x="1932104" y="602060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Fermion</a:t>
            </a:r>
          </a:p>
        </p:txBody>
      </p:sp>
    </p:spTree>
    <p:extLst>
      <p:ext uri="{BB962C8B-B14F-4D97-AF65-F5344CB8AC3E}">
        <p14:creationId xmlns:p14="http://schemas.microsoft.com/office/powerpoint/2010/main" val="351751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BSM SEARCHES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228600" y="91440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itchFamily="2" charset="2"/>
              </a:rPr>
              <a:t>Complementarity of high energy and fixed target experiments.  High energy experiments probe</a:t>
            </a:r>
          </a:p>
          <a:p>
            <a:pPr lvl="1"/>
            <a:r>
              <a:rPr lang="en-US" sz="1800" dirty="0">
                <a:sym typeface="Wingdings" pitchFamily="2" charset="2"/>
              </a:rPr>
              <a:t>High mass states (e.g., quirks)</a:t>
            </a:r>
          </a:p>
          <a:p>
            <a:pPr lvl="1"/>
            <a:r>
              <a:rPr lang="en-US" sz="1800" dirty="0">
                <a:sym typeface="Wingdings" pitchFamily="2" charset="2"/>
              </a:rPr>
              <a:t>High mass mediators</a:t>
            </a:r>
          </a:p>
          <a:p>
            <a:pPr lvl="1"/>
            <a:r>
              <a:rPr lang="en-US" sz="1800" dirty="0">
                <a:sym typeface="Wingdings" pitchFamily="2" charset="2"/>
              </a:rPr>
              <a:t>Compressed spectra by boosting soft decay products to high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4F6A2-89FE-28DC-D0D8-7BCE2E75C6AC}"/>
              </a:ext>
            </a:extLst>
          </p:cNvPr>
          <p:cNvSpPr txBox="1"/>
          <p:nvPr/>
        </p:nvSpPr>
        <p:spPr>
          <a:xfrm rot="5400000">
            <a:off x="7493305" y="2157199"/>
            <a:ext cx="239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Li, Pei, Ran, Zhang, 2108.06748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AA140-BCCC-665F-E4BB-30DEE5DE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5"/>
          <a:stretch/>
        </p:blipFill>
        <p:spPr>
          <a:xfrm>
            <a:off x="4645392" y="853902"/>
            <a:ext cx="3906216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A5575-B6A3-77E1-00A0-1632B3E8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1482799" cy="481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A1733-86F9-70DC-6912-62A677B22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47" y="3657600"/>
            <a:ext cx="3830512" cy="2633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DBEC7-0472-3777-14C7-F2B593536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657600"/>
            <a:ext cx="4056774" cy="2633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71F00F-F96D-C70C-6028-8AA1967A7713}"/>
              </a:ext>
            </a:extLst>
          </p:cNvPr>
          <p:cNvSpPr txBox="1"/>
          <p:nvPr/>
        </p:nvSpPr>
        <p:spPr>
          <a:xfrm rot="5400000">
            <a:off x="7724137" y="4709885"/>
            <a:ext cx="1931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Dienes et al., 2301.05252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3AABB-F970-4BCA-FADA-78CAA553FE2E}"/>
              </a:ext>
            </a:extLst>
          </p:cNvPr>
          <p:cNvSpPr txBox="1"/>
          <p:nvPr/>
        </p:nvSpPr>
        <p:spPr>
          <a:xfrm rot="5400000">
            <a:off x="3332764" y="4688661"/>
            <a:ext cx="1896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Berlin, Kling, 1810.01879</a:t>
            </a:r>
          </a:p>
        </p:txBody>
      </p:sp>
    </p:spTree>
    <p:extLst>
      <p:ext uri="{BB962C8B-B14F-4D97-AF65-F5344CB8AC3E}">
        <p14:creationId xmlns:p14="http://schemas.microsoft.com/office/powerpoint/2010/main" val="889723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DARK MATTER DIRECT DETECTION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029200" cy="1676463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Light DM with masses at the GeV scale and below is famously hard to detect.</a:t>
            </a:r>
          </a:p>
          <a:p>
            <a:pPr lvl="1"/>
            <a:r>
              <a:rPr lang="en-US" sz="1600" dirty="0">
                <a:latin typeface="Arial" charset="0"/>
              </a:rPr>
              <a:t>Galactic halo velocity ~ 10</a:t>
            </a:r>
            <a:r>
              <a:rPr lang="en-US" sz="1600" baseline="30000" dirty="0">
                <a:latin typeface="Arial" charset="0"/>
              </a:rPr>
              <a:t>-3 </a:t>
            </a:r>
            <a:r>
              <a:rPr lang="en-US" sz="1600" dirty="0">
                <a:latin typeface="Arial" charset="0"/>
              </a:rPr>
              <a:t>c, so kinetic energy ~ keV or below.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381000" y="4495800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4149761" cy="7002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CD01C0-9278-3A4B-920C-0E1AAE0C1E5D}"/>
              </a:ext>
            </a:extLst>
          </p:cNvPr>
          <p:cNvSpPr txBox="1">
            <a:spLocks/>
          </p:cNvSpPr>
          <p:nvPr/>
        </p:nvSpPr>
        <p:spPr bwMode="auto">
          <a:xfrm>
            <a:off x="75292" y="2286000"/>
            <a:ext cx="48015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At the LHC, we can produce DM at high energies, look for the resulting DM to scatter in </a:t>
            </a:r>
            <a:r>
              <a:rPr lang="en-US" sz="1800" dirty="0" err="1">
                <a:latin typeface="Arial" charset="0"/>
              </a:rPr>
              <a:t>FLArE</a:t>
            </a:r>
            <a:r>
              <a:rPr lang="en-US" sz="1800" dirty="0">
                <a:latin typeface="Arial" charset="0"/>
              </a:rPr>
              <a:t>, Forward Liquid Argon Experiment, a proposed 10 to 100 </a:t>
            </a:r>
            <a:r>
              <a:rPr lang="en-US" sz="1800" dirty="0" err="1">
                <a:latin typeface="Arial" charset="0"/>
              </a:rPr>
              <a:t>tonne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LArTPC</a:t>
            </a:r>
            <a:r>
              <a:rPr lang="en-US" sz="1800" dirty="0">
                <a:latin typeface="Arial" charset="0"/>
              </a:rPr>
              <a:t>. </a:t>
            </a: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FLArE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is powerful in the region favored/allowed by thermal freezeout.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1508" y="2590800"/>
            <a:ext cx="4072654" cy="3733800"/>
            <a:chOff x="4911763" y="2450410"/>
            <a:chExt cx="4072654" cy="403424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182671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5365C1-F298-9D4D-9BA0-B8F2B347B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894347"/>
            <a:ext cx="2971799" cy="17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6368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5F5E-20BD-324A-AA06-9D7C7CD6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46" y="947246"/>
            <a:ext cx="3964254" cy="2481754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QCD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1" y="838200"/>
            <a:ext cx="4882888" cy="2901656"/>
          </a:xfrm>
        </p:spPr>
        <p:txBody>
          <a:bodyPr/>
          <a:lstStyle/>
          <a:p>
            <a:r>
              <a:rPr lang="en-US" sz="1800" dirty="0"/>
              <a:t>The FPF will also support a rich program of QCD and hadron structure studies.</a:t>
            </a:r>
          </a:p>
          <a:p>
            <a:endParaRPr lang="en-US" sz="800" dirty="0"/>
          </a:p>
          <a:p>
            <a:r>
              <a:rPr lang="en-US" sz="1800" dirty="0"/>
              <a:t>Forward neutrino production is a probe of forward hadron production, BFKL dynamics, intrinsic charm, and proton structure at ultra small x ~ 10</a:t>
            </a:r>
            <a:r>
              <a:rPr lang="en-US" sz="1800" baseline="30000" dirty="0"/>
              <a:t>-7 </a:t>
            </a:r>
            <a:r>
              <a:rPr lang="en-US" sz="1800" dirty="0"/>
              <a:t>to 10</a:t>
            </a:r>
            <a:r>
              <a:rPr lang="en-US" sz="1800" baseline="30000" dirty="0"/>
              <a:t>-6</a:t>
            </a:r>
            <a:r>
              <a:rPr lang="en-US" sz="1800" dirty="0"/>
              <a:t>.</a:t>
            </a:r>
          </a:p>
          <a:p>
            <a:endParaRPr lang="en-US" sz="800" dirty="0"/>
          </a:p>
          <a:p>
            <a:r>
              <a:rPr lang="en-US" sz="1800" dirty="0"/>
              <a:t>Fully differential DIS cross sections will improve PDF constraints by factor of ~2.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DF30B-D16D-F045-8ABC-E1D363FE7A7B}"/>
              </a:ext>
            </a:extLst>
          </p:cNvPr>
          <p:cNvSpPr txBox="1"/>
          <p:nvPr/>
        </p:nvSpPr>
        <p:spPr>
          <a:xfrm>
            <a:off x="5838287" y="33498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F8CEF-B044-E563-D0B4-0A6D45F52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7" y="3634572"/>
            <a:ext cx="4016674" cy="2650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/>
              <p:nvPr/>
            </p:nvSpPr>
            <p:spPr>
              <a:xfrm>
                <a:off x="914400" y="3768431"/>
                <a:ext cx="13490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68431"/>
                <a:ext cx="1349023" cy="338554"/>
              </a:xfrm>
              <a:prstGeom prst="rect">
                <a:avLst/>
              </a:prstGeom>
              <a:blipFill>
                <a:blip r:embed="rId6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76D7909-8636-5777-B7C4-060774D62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71"/>
          <a:stretch/>
        </p:blipFill>
        <p:spPr>
          <a:xfrm>
            <a:off x="4876801" y="3673686"/>
            <a:ext cx="3505200" cy="2650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47BE3-6E8D-7D2D-0773-5C55CF9D5627}"/>
              </a:ext>
            </a:extLst>
          </p:cNvPr>
          <p:cNvSpPr txBox="1"/>
          <p:nvPr/>
        </p:nvSpPr>
        <p:spPr>
          <a:xfrm rot="5400000">
            <a:off x="7738421" y="4845255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Rojo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3134277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ASTROPARTICLE PHYSICS: COSMIC NEUTRINOS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15693"/>
            <a:ext cx="5638799" cy="2513307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The current </a:t>
            </a:r>
            <a:r>
              <a:rPr lang="en-US" sz="2000" dirty="0" err="1">
                <a:sym typeface="Wingdings" pitchFamily="2" charset="2"/>
              </a:rPr>
              <a:t>IceCube</a:t>
            </a:r>
            <a:r>
              <a:rPr lang="en-US" sz="2000" dirty="0">
                <a:sym typeface="Wingdings" pitchFamily="2" charset="2"/>
              </a:rPr>
              <a:t> cosmic nu flux can be fit by a power law, a power law with cutoff, ...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More data may be able to distinguish these, but only if the atmospheric neutrino background from charm is better determined.</a:t>
            </a: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FE53D-2BD8-1F07-234B-3FC7220FC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15693"/>
            <a:ext cx="3052901" cy="2213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620ECD1-ACAB-F4A7-3B89-E7989469511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5225838"/>
                <a:ext cx="8839200" cy="125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1919D2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1919D2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ym typeface="Wingdings" pitchFamily="2" charset="2"/>
                  </a:rPr>
                  <a:t>This can be measured in the controlled environment of a particle collider if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𝑝</m:t>
                            </m:r>
                          </m:sub>
                        </m:sSub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 </a:t>
                </a:r>
                <a:r>
                  <a:rPr lang="en-US" sz="1600" dirty="0" err="1">
                    <a:sym typeface="Wingdings" pitchFamily="2" charset="2"/>
                  </a:rPr>
                  <a:t>TeV</a:t>
                </a:r>
                <a:r>
                  <a:rPr lang="en-US" sz="1600" dirty="0">
                    <a:sym typeface="Wingdings" pitchFamily="2" charset="2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</a:t>
                </a:r>
                <a:r>
                  <a:rPr lang="en-US" sz="1600" baseline="30000" dirty="0">
                    <a:sym typeface="Wingdings" pitchFamily="2" charset="2"/>
                  </a:rPr>
                  <a:t>7</a:t>
                </a:r>
                <a:r>
                  <a:rPr lang="en-US" sz="1600" dirty="0">
                    <a:sym typeface="Wingdings" pitchFamily="2" charset="2"/>
                  </a:rPr>
                  <a:t> GeV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energy of the LHC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1,2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e>
                        </m:rad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𝜂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⇒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𝜂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~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7 to 9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far forward angular coverage of the FPF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620ECD1-ACAB-F4A7-3B89-E7989469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5225838"/>
                <a:ext cx="8839200" cy="1251162"/>
              </a:xfrm>
              <a:prstGeom prst="rect">
                <a:avLst/>
              </a:prstGeom>
              <a:blipFill>
                <a:blip r:embed="rId4"/>
                <a:stretch>
                  <a:fillRect l="-575" t="-3000" r="-5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94E5CAC-059A-C783-265F-6F96A09DF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01" y="3048000"/>
            <a:ext cx="3356386" cy="2180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662F-6BFB-AD16-6328-88C47335F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788" y="3048082"/>
            <a:ext cx="3356386" cy="2181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89D301-4D05-5D1C-CD17-E5FDC87FA60E}"/>
              </a:ext>
            </a:extLst>
          </p:cNvPr>
          <p:cNvSpPr txBox="1"/>
          <p:nvPr/>
        </p:nvSpPr>
        <p:spPr>
          <a:xfrm rot="5400000">
            <a:off x="7997975" y="1825775"/>
            <a:ext cx="1710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IceCube</a:t>
            </a:r>
            <a:r>
              <a:rPr lang="en-US" sz="1200" dirty="0"/>
              <a:t> 2001.09520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38566-FC6C-50DA-BA8B-49B67C5DF2ED}"/>
              </a:ext>
            </a:extLst>
          </p:cNvPr>
          <p:cNvSpPr txBox="1"/>
          <p:nvPr/>
        </p:nvSpPr>
        <p:spPr>
          <a:xfrm rot="5400000">
            <a:off x="7431949" y="3931230"/>
            <a:ext cx="17102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Bhattacharya et al. (1502.01076)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63C0B-F9FF-98E9-1F3A-4C97CB9E89FD}"/>
              </a:ext>
            </a:extLst>
          </p:cNvPr>
          <p:cNvSpPr txBox="1"/>
          <p:nvPr/>
        </p:nvSpPr>
        <p:spPr>
          <a:xfrm>
            <a:off x="6824149" y="6324600"/>
            <a:ext cx="1710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Anchordoqui</a:t>
            </a:r>
            <a:r>
              <a:rPr lang="en-US" sz="1200" dirty="0"/>
              <a:t> (2022)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8E74D-D948-F353-1A6B-3A8918CCB5B1}"/>
              </a:ext>
            </a:extLst>
          </p:cNvPr>
          <p:cNvSpPr txBox="1"/>
          <p:nvPr/>
        </p:nvSpPr>
        <p:spPr>
          <a:xfrm>
            <a:off x="3284567" y="329353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law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DC856-6744-FCA3-4046-D933CA9449C3}"/>
              </a:ext>
            </a:extLst>
          </p:cNvPr>
          <p:cNvSpPr txBox="1"/>
          <p:nvPr/>
        </p:nvSpPr>
        <p:spPr>
          <a:xfrm>
            <a:off x="7083703" y="3163023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law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cutoff</a:t>
            </a:r>
          </a:p>
        </p:txBody>
      </p:sp>
    </p:spTree>
    <p:extLst>
      <p:ext uri="{BB962C8B-B14F-4D97-AF65-F5344CB8AC3E}">
        <p14:creationId xmlns:p14="http://schemas.microsoft.com/office/powerpoint/2010/main" val="2437760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2B04D-871E-03DA-F177-1D391B64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1295400"/>
            <a:ext cx="4160520" cy="395506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FPF MEETINGS AND PAPERS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839200" cy="7334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physics program in the far-forward region has been developed in a series of meetings and papers.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4C4FF-CAB5-0144-5F8B-E39A284E026D}"/>
              </a:ext>
            </a:extLst>
          </p:cNvPr>
          <p:cNvSpPr txBox="1">
            <a:spLocks/>
          </p:cNvSpPr>
          <p:nvPr/>
        </p:nvSpPr>
        <p:spPr bwMode="auto">
          <a:xfrm>
            <a:off x="76200" y="14478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FPF Meetings</a:t>
            </a:r>
          </a:p>
          <a:p>
            <a:pPr lvl="1"/>
            <a:r>
              <a:rPr lang="en-US" sz="1600" dirty="0">
                <a:hlinkClick r:id="rId3"/>
              </a:rPr>
              <a:t>FPF Kickoff Meeting</a:t>
            </a:r>
            <a:r>
              <a:rPr lang="en-US" sz="1600" dirty="0"/>
              <a:t>, 9-10 Nov 2020</a:t>
            </a:r>
          </a:p>
          <a:p>
            <a:pPr lvl="1"/>
            <a:r>
              <a:rPr lang="en-US" sz="1600" dirty="0">
                <a:hlinkClick r:id="rId4"/>
              </a:rPr>
              <a:t>FPF2 Meeting</a:t>
            </a:r>
            <a:r>
              <a:rPr lang="en-US" sz="1600" dirty="0"/>
              <a:t>, 27-28 May 2021</a:t>
            </a:r>
          </a:p>
          <a:p>
            <a:pPr lvl="1"/>
            <a:r>
              <a:rPr lang="en-US" sz="1600" dirty="0">
                <a:hlinkClick r:id="rId5"/>
              </a:rPr>
              <a:t>FPF3 Meeting</a:t>
            </a:r>
            <a:r>
              <a:rPr lang="en-US" sz="1600" dirty="0"/>
              <a:t>, 25-26 Oct 2021</a:t>
            </a:r>
          </a:p>
          <a:p>
            <a:pPr lvl="1"/>
            <a:r>
              <a:rPr lang="en-US" sz="1600" dirty="0">
                <a:hlinkClick r:id="rId6"/>
              </a:rPr>
              <a:t>FPF4 Meeting</a:t>
            </a:r>
            <a:r>
              <a:rPr lang="en-US" sz="1600" dirty="0"/>
              <a:t>, 31 Jan-1 Feb 2022</a:t>
            </a:r>
          </a:p>
          <a:p>
            <a:pPr lvl="1"/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FPF5 Meeting</a:t>
            </a:r>
            <a:r>
              <a:rPr lang="en-US" sz="1600" dirty="0"/>
              <a:t>, 15-16 Nov 2022</a:t>
            </a:r>
          </a:p>
          <a:p>
            <a:pPr lvl="1"/>
            <a:r>
              <a:rPr lang="en-US" sz="1600" dirty="0">
                <a:hlinkClick r:id="rId8"/>
              </a:rPr>
              <a:t>FPF6 Meeting</a:t>
            </a:r>
            <a:r>
              <a:rPr lang="en-US" sz="1600" dirty="0"/>
              <a:t>, 8-9 June 2023</a:t>
            </a:r>
          </a:p>
          <a:p>
            <a:pPr marL="457200" lvl="1" indent="0">
              <a:buFont typeface="Arial" charset="0"/>
              <a:buNone/>
            </a:pPr>
            <a:endParaRPr lang="en-US" sz="1000" dirty="0"/>
          </a:p>
          <a:p>
            <a:r>
              <a:rPr lang="en-US" sz="2000" dirty="0"/>
              <a:t>FPF Papers</a:t>
            </a:r>
          </a:p>
          <a:p>
            <a:pPr lvl="1"/>
            <a:r>
              <a:rPr lang="en-US" sz="1600" dirty="0"/>
              <a:t>FPF “Short” Paper: 75 pages, 80 authors, Phys. Rept. 968, 1 (2022), </a:t>
            </a:r>
            <a:r>
              <a:rPr lang="en-US" sz="1600" dirty="0">
                <a:hlinkClick r:id="rId9"/>
              </a:rPr>
              <a:t>2109.10905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FPF White Paper: 429 pages, 392 </a:t>
            </a:r>
            <a:r>
              <a:rPr lang="en-US" sz="1600" dirty="0" err="1"/>
              <a:t>authors+endorsers</a:t>
            </a:r>
            <a:r>
              <a:rPr lang="en-US" sz="1600" dirty="0"/>
              <a:t> representing over 200 institutions, J. Phys. G (2023), </a:t>
            </a:r>
            <a:r>
              <a:rPr lang="en-US" sz="1600" dirty="0">
                <a:hlinkClick r:id="rId10"/>
              </a:rPr>
              <a:t>2203.05090</a:t>
            </a:r>
            <a:r>
              <a:rPr lang="en-US" sz="1600" dirty="0"/>
              <a:t>. </a:t>
            </a:r>
          </a:p>
          <a:p>
            <a:endParaRPr lang="en-US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A1B8B-6A9D-68DB-DA83-6D188B8027E2}"/>
              </a:ext>
            </a:extLst>
          </p:cNvPr>
          <p:cNvSpPr txBox="1">
            <a:spLocks/>
          </p:cNvSpPr>
          <p:nvPr/>
        </p:nvSpPr>
        <p:spPr bwMode="auto">
          <a:xfrm>
            <a:off x="76200" y="5486400"/>
            <a:ext cx="8686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Snowmass 2022: “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Our highest immediate priority accelerator and project is the HL-LHC, …including the construction of auxiliary experiments that extend the reach of HL-LHC in kinematic regions uncovered by the detector upgrades.” </a:t>
            </a:r>
          </a:p>
        </p:txBody>
      </p:sp>
    </p:spTree>
    <p:extLst>
      <p:ext uri="{BB962C8B-B14F-4D97-AF65-F5344CB8AC3E}">
        <p14:creationId xmlns:p14="http://schemas.microsoft.com/office/powerpoint/2010/main" val="13309651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ORGANIZATIONAL INFRASTRUCTURE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FF7F98-45B9-2FB5-E3B6-60048506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10" y="914400"/>
            <a:ext cx="841869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</a:rPr>
              <a:t>FPF 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orking </a:t>
            </a:r>
            <a:r>
              <a:rPr lang="en-US" sz="1800" dirty="0">
                <a:solidFill>
                  <a:srgbClr val="000000"/>
                </a:solidFill>
              </a:rPr>
              <a:t>G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roup structure established to </a:t>
            </a:r>
            <a:r>
              <a:rPr lang="en-US" sz="1800" dirty="0">
                <a:solidFill>
                  <a:srgbClr val="000000"/>
                </a:solidFill>
              </a:rPr>
              <a:t>organize the work and provide contact names for new people interested in the FPF.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AF79E5-FC6F-EAE7-32D5-2FCC9FEBF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649968"/>
              </p:ext>
            </p:extLst>
          </p:nvPr>
        </p:nvGraphicFramePr>
        <p:xfrm>
          <a:off x="696381" y="3886200"/>
          <a:ext cx="7714548" cy="2398619"/>
        </p:xfrm>
        <a:graphic>
          <a:graphicData uri="http://schemas.openxmlformats.org/drawingml/2006/table">
            <a:tbl>
              <a:tblPr/>
              <a:tblGrid>
                <a:gridCol w="1285758">
                  <a:extLst>
                    <a:ext uri="{9D8B030D-6E8A-4147-A177-3AD203B41FA5}">
                      <a16:colId xmlns:a16="http://schemas.microsoft.com/office/drawing/2014/main" val="2355721252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93663758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1207291171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898148969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041341143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023684567"/>
                    </a:ext>
                  </a:extLst>
                </a:gridCol>
              </a:tblGrid>
              <a:tr h="45135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dirty="0">
                          <a:effectLst/>
                        </a:rPr>
                        <a:t>Exp/Th Liaisons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WG5 FASER2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WG6 FASERnu2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WG7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FLArE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WG8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AdvSND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WG9 FORMOSA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878420"/>
                  </a:ext>
                </a:extLst>
              </a:tr>
              <a:tr h="48681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WG1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954266"/>
                  </a:ext>
                </a:extLst>
              </a:tr>
              <a:tr h="48681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WG2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334940"/>
                  </a:ext>
                </a:extLst>
              </a:tr>
              <a:tr h="48681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WG3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314938"/>
                  </a:ext>
                </a:extLst>
              </a:tr>
              <a:tr h="48681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WG4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Cristovao Vilela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801028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1FADF986-C66A-0169-D8CA-A3A41043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910" y="2133600"/>
            <a:ext cx="3618090" cy="144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WG5 FASER2: </a:t>
            </a:r>
            <a:r>
              <a:rPr lang="en-US" sz="1200" dirty="0">
                <a:solidFill>
                  <a:srgbClr val="0000FF"/>
                </a:solidFill>
              </a:rPr>
              <a:t>A</a:t>
            </a:r>
            <a:r>
              <a:rPr lang="en-US" sz="1200" i="0" u="none" strike="noStrike" dirty="0">
                <a:solidFill>
                  <a:srgbClr val="0000FF"/>
                </a:solidFill>
                <a:effectLst/>
              </a:rPr>
              <a:t>lan Barr,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Josh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McFayden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WG6 FASERnu2: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Aki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Ariga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, Tomoko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Ariga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WG7 </a:t>
            </a:r>
            <a:r>
              <a:rPr lang="en-US" sz="1200" b="1" i="0" u="none" strike="noStrike" dirty="0" err="1">
                <a:solidFill>
                  <a:srgbClr val="0000FF"/>
                </a:solidFill>
                <a:effectLst/>
              </a:rPr>
              <a:t>FLArE</a:t>
            </a: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: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Jianming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Bian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, Milind Diwan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WG8 </a:t>
            </a:r>
            <a:r>
              <a:rPr lang="en-US" sz="1200" b="1" i="0" u="none" strike="noStrike" dirty="0" err="1">
                <a:solidFill>
                  <a:srgbClr val="0000FF"/>
                </a:solidFill>
                <a:effectLst/>
              </a:rPr>
              <a:t>AdvSND</a:t>
            </a: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Giovanni De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Lellis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WG9 FORMOSA: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Matthew Citron, Chris Hill</a:t>
            </a:r>
            <a:br>
              <a:rPr lang="en-US" sz="1200" dirty="0">
                <a:solidFill>
                  <a:srgbClr val="0000FF"/>
                </a:solidFill>
              </a:rPr>
            </a:br>
            <a:br>
              <a:rPr lang="en-US" sz="1600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0989D8C-F665-487B-7478-848EA14F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55" y="1726284"/>
            <a:ext cx="7848600" cy="31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</a:rPr>
              <a:t>Steering Committee: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Jamie Boyd, Albert De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Roeck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, Milind Diwan, Jonathan Feng, Felix Kling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FF0000"/>
                </a:solidFill>
                <a:effectLst/>
              </a:rPr>
              <a:t>WG0 Facility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</a:rPr>
              <a:t>: Jamie Boyd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WG1 Neutrino Interactions: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Juan Rojo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WG2 Charm Production: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Hallsie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 Reno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WG3 Light Hadron Prod: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Luis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Anchordoqui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, Dennis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Soldin</a:t>
            </a:r>
            <a:endParaRPr lang="en-US" sz="1200" b="0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WG4 BSM: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Brian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Batell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, Sebastian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Trojanowski</a:t>
            </a:r>
            <a:endParaRPr lang="en-US" sz="1200" b="0" i="0" u="none" strike="noStrike" dirty="0">
              <a:solidFill>
                <a:srgbClr val="00B05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B3174-9A18-47AA-E8BA-1BB5DAF61475}"/>
              </a:ext>
            </a:extLst>
          </p:cNvPr>
          <p:cNvSpPr txBox="1"/>
          <p:nvPr/>
        </p:nvSpPr>
        <p:spPr>
          <a:xfrm rot="16200000">
            <a:off x="70409" y="2879547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Physics WGs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5C299-E216-43B5-B553-EA7CFF370A25}"/>
              </a:ext>
            </a:extLst>
          </p:cNvPr>
          <p:cNvSpPr txBox="1"/>
          <p:nvPr/>
        </p:nvSpPr>
        <p:spPr>
          <a:xfrm rot="16200000">
            <a:off x="4725626" y="2715737"/>
            <a:ext cx="13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Detector WGs</a:t>
            </a:r>
          </a:p>
        </p:txBody>
      </p:sp>
    </p:spTree>
    <p:extLst>
      <p:ext uri="{BB962C8B-B14F-4D97-AF65-F5344CB8AC3E}">
        <p14:creationId xmlns:p14="http://schemas.microsoft.com/office/powerpoint/2010/main" val="213472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102980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 comprehensive site selection study by the CERN Civil Engineering group has identified an ideal location ~600 m west of ATLAS.</a:t>
            </a:r>
          </a:p>
          <a:p>
            <a:pPr marL="0" indent="0" eaLnBrk="1" hangingPunct="1">
              <a:buNone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5116723" y="2565583"/>
            <a:ext cx="3884523" cy="1111122"/>
            <a:chOff x="5116723" y="2565583"/>
            <a:chExt cx="3884523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D0F63E-4389-3703-BF7A-D164F1B4602C}"/>
              </a:ext>
            </a:extLst>
          </p:cNvPr>
          <p:cNvGrpSpPr/>
          <p:nvPr/>
        </p:nvGrpSpPr>
        <p:grpSpPr>
          <a:xfrm>
            <a:off x="304800" y="2365531"/>
            <a:ext cx="3032504" cy="4002936"/>
            <a:chOff x="304800" y="2365531"/>
            <a:chExt cx="3032504" cy="400293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384324" y="2495505"/>
              <a:ext cx="952980" cy="147223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" y="2365531"/>
              <a:ext cx="1415696" cy="1591199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F93DA4F-0036-363F-B014-75F06EF02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37" r="25759"/>
            <a:stretch/>
          </p:blipFill>
          <p:spPr>
            <a:xfrm>
              <a:off x="304800" y="3967738"/>
              <a:ext cx="3032504" cy="240072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2A00A8-6ADC-7140-6248-85163CA08B29}"/>
                </a:ext>
              </a:extLst>
            </p:cNvPr>
            <p:cNvSpPr txBox="1"/>
            <p:nvPr/>
          </p:nvSpPr>
          <p:spPr>
            <a:xfrm>
              <a:off x="304800" y="6085685"/>
              <a:ext cx="20697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i="0" u="none" strike="noStrike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https://cds.cern.ch/record/2851822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A17F0-D7F3-2CF8-E610-B85B4E4EF232}"/>
              </a:ext>
            </a:extLst>
          </p:cNvPr>
          <p:cNvGrpSpPr/>
          <p:nvPr/>
        </p:nvGrpSpPr>
        <p:grpSpPr>
          <a:xfrm>
            <a:off x="6084333" y="1321899"/>
            <a:ext cx="2050213" cy="2374977"/>
            <a:chOff x="6103187" y="1435023"/>
            <a:chExt cx="2050213" cy="23749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468F2F-6E85-0B50-71E3-6193EDDC8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119"/>
            <a:stretch/>
          </p:blipFill>
          <p:spPr>
            <a:xfrm>
              <a:off x="6103187" y="1435023"/>
              <a:ext cx="2050213" cy="237497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FF0F1E-CA78-C459-0C25-AF7E36C286D9}"/>
                </a:ext>
              </a:extLst>
            </p:cNvPr>
            <p:cNvSpPr txBox="1"/>
            <p:nvPr/>
          </p:nvSpPr>
          <p:spPr>
            <a:xfrm>
              <a:off x="7283443" y="1525083"/>
              <a:ext cx="775679" cy="1015663"/>
            </a:xfrm>
            <a:prstGeom prst="rect">
              <a:avLst/>
            </a:prstGeom>
            <a:solidFill>
              <a:srgbClr val="53537E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FPF core sample to study site geology, just completed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7D18135-D269-8D7B-0D5D-94E1314D6704}"/>
              </a:ext>
            </a:extLst>
          </p:cNvPr>
          <p:cNvSpPr txBox="1">
            <a:spLocks/>
          </p:cNvSpPr>
          <p:nvPr/>
        </p:nvSpPr>
        <p:spPr bwMode="auto">
          <a:xfrm>
            <a:off x="4165375" y="3979936"/>
            <a:ext cx="3977597" cy="2388531"/>
          </a:xfrm>
          <a:prstGeom prst="rect">
            <a:avLst/>
          </a:prstGeom>
          <a:solidFill>
            <a:srgbClr val="53537E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The site is </a:t>
            </a:r>
            <a:r>
              <a:rPr lang="en-GB" sz="1400" dirty="0">
                <a:solidFill>
                  <a:schemeClr val="bg1"/>
                </a:solidFill>
              </a:rPr>
              <a:t>on CERN land in France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 cavern is 65 m-long, 9 m-wide/high</a:t>
            </a:r>
          </a:p>
          <a:p>
            <a:r>
              <a:rPr lang="en-GB" sz="1400" dirty="0">
                <a:solidFill>
                  <a:schemeClr val="bg1"/>
                </a:solidFill>
              </a:rPr>
              <a:t>Shielded from ATLAS by 200m of rock</a:t>
            </a:r>
          </a:p>
          <a:p>
            <a:r>
              <a:rPr lang="en-GB" sz="1400" dirty="0">
                <a:solidFill>
                  <a:schemeClr val="bg1"/>
                </a:solidFill>
              </a:rPr>
              <a:t>Disconnected from LHC tunnel</a:t>
            </a:r>
          </a:p>
          <a:p>
            <a:r>
              <a:rPr lang="en-GB" sz="1400" dirty="0">
                <a:solidFill>
                  <a:schemeClr val="bg1"/>
                </a:solidFill>
              </a:rPr>
              <a:t>Vibration, safety studies: can construct FPF without disrupting LHC operations</a:t>
            </a:r>
          </a:p>
          <a:p>
            <a:r>
              <a:rPr lang="en-GB" sz="1400" dirty="0">
                <a:solidFill>
                  <a:schemeClr val="bg1"/>
                </a:solidFill>
              </a:rPr>
              <a:t>Radiation studies: can work in FPF while LHC is running (HL-LHC starts 2029)</a:t>
            </a:r>
          </a:p>
        </p:txBody>
      </p:sp>
    </p:spTree>
    <p:extLst>
      <p:ext uri="{BB962C8B-B14F-4D97-AF65-F5344CB8AC3E}">
        <p14:creationId xmlns:p14="http://schemas.microsoft.com/office/powerpoint/2010/main" val="3449636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34DF7-A414-6624-4628-8C32A153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8" y="2209800"/>
            <a:ext cx="8730564" cy="401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318" y="914400"/>
                <a:ext cx="9035364" cy="2680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At present there are 5 experiments being designed for the FPF.</a:t>
                </a:r>
              </a:p>
              <a:p>
                <a:r>
                  <a:rPr lang="en-US" sz="2000" dirty="0"/>
                  <a:t>Diverse technologies optimized for particular SM and BSM topics</a:t>
                </a:r>
                <a:r>
                  <a:rPr lang="en-US" sz="2000" dirty="0">
                    <a:sym typeface="Wingdings" pitchFamily="2" charset="2"/>
                  </a:rPr>
                  <a:t>. 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FPF covers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&gt; 5.5, experiments on LOS cover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≳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7.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18" y="914400"/>
                <a:ext cx="9035364" cy="2680368"/>
              </a:xfrm>
              <a:prstGeom prst="rect">
                <a:avLst/>
              </a:prstGeom>
              <a:blipFill>
                <a:blip r:embed="rId3"/>
                <a:stretch>
                  <a:fillRect l="-562" t="-141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88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FPF NEUTRINO PROGRAM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200" y="914400"/>
                <a:ext cx="3276600" cy="54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Pathfinder experiments </a:t>
                </a:r>
                <a:r>
                  <a:rPr lang="en-US" sz="1800" dirty="0" err="1"/>
                  <a:t>FASER</a:t>
                </a:r>
                <a:r>
                  <a:rPr lang="en-US" sz="1800" dirty="0" err="1">
                    <a:latin typeface="Symbol" pitchFamily="2" charset="2"/>
                  </a:rPr>
                  <a:t>n</a:t>
                </a:r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/>
                  <a:t>and SND@LHC have recently directly observed collider neutrinos for the first time.  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FPF experiments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FLArE</a:t>
                </a:r>
                <a:r>
                  <a:rPr lang="en-US" sz="1800" dirty="0"/>
                  <a:t>, </a:t>
                </a:r>
                <a:r>
                  <a:rPr lang="en-US" sz="1800" dirty="0">
                    <a:solidFill>
                      <a:srgbClr val="FF0000"/>
                    </a:solidFill>
                  </a:rPr>
                  <a:t>FASER</a:t>
                </a:r>
                <a:r>
                  <a:rPr lang="en-US" sz="1800" dirty="0">
                    <a:solidFill>
                      <a:srgbClr val="FF0000"/>
                    </a:solidFill>
                    <a:latin typeface="Symbol" pitchFamily="2" charset="2"/>
                  </a:rPr>
                  <a:t>n</a:t>
                </a:r>
                <a:r>
                  <a:rPr lang="en-US" sz="1800" dirty="0">
                    <a:solidFill>
                      <a:srgbClr val="FF0000"/>
                    </a:solidFill>
                  </a:rPr>
                  <a:t>2</a:t>
                </a:r>
                <a:r>
                  <a:rPr lang="en-US" sz="1800" dirty="0"/>
                  <a:t>, and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AdvSND</a:t>
                </a:r>
                <a:r>
                  <a:rPr lang="en-US" sz="1800" dirty="0"/>
                  <a:t> will see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34CC3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34CC3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i="1">
                        <a:solidFill>
                          <a:srgbClr val="209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209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i="1">
                        <a:solidFill>
                          <a:srgbClr val="B3222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B322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B322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interactions at ~</a:t>
                </a:r>
                <a:r>
                  <a:rPr lang="en-US" sz="1800" dirty="0" err="1">
                    <a:sym typeface="Wingdings" pitchFamily="2" charset="2"/>
                  </a:rPr>
                  <a:t>TeV</a:t>
                </a:r>
                <a:r>
                  <a:rPr lang="en-US" sz="1800" dirty="0">
                    <a:sym typeface="Wingdings" pitchFamily="2" charset="2"/>
                  </a:rPr>
                  <a:t> energies.</a:t>
                </a:r>
              </a:p>
              <a:p>
                <a:endParaRPr lang="en-US" sz="1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Implications for </a:t>
                </a:r>
              </a:p>
              <a:p>
                <a:pPr lvl="1"/>
                <a:r>
                  <a:rPr lang="en-US" sz="1600" dirty="0">
                    <a:solidFill>
                      <a:srgbClr val="33CD32"/>
                    </a:solidFill>
                    <a:sym typeface="Wingdings" pitchFamily="2" charset="2"/>
                  </a:rPr>
                  <a:t>neutrino properties</a:t>
                </a:r>
                <a:endParaRPr lang="en-US" sz="1600" dirty="0">
                  <a:sym typeface="Wingdings" pitchFamily="2" charset="2"/>
                </a:endParaRPr>
              </a:p>
              <a:p>
                <a:pPr lvl="1"/>
                <a:r>
                  <a:rPr lang="en-US" sz="1600" dirty="0">
                    <a:solidFill>
                      <a:srgbClr val="4269E1"/>
                    </a:solidFill>
                    <a:sym typeface="Wingdings" pitchFamily="2" charset="2"/>
                  </a:rPr>
                  <a:t>QCD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4269E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1600" b="0" i="1" smtClean="0">
                        <a:solidFill>
                          <a:srgbClr val="4269E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4269E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4269E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4269E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−7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4269E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−0.1</m:t>
                    </m:r>
                  </m:oMath>
                </a14:m>
                <a:r>
                  <a:rPr lang="en-US" sz="1600" dirty="0">
                    <a:solidFill>
                      <a:srgbClr val="4269E1"/>
                    </a:solidFill>
                    <a:sym typeface="Wingdings" pitchFamily="2" charset="2"/>
                  </a:rPr>
                  <a:t>, DIS)</a:t>
                </a:r>
                <a:endParaRPr lang="en-US" sz="1600" dirty="0">
                  <a:sym typeface="Wingdings" pitchFamily="2" charset="2"/>
                </a:endParaRPr>
              </a:p>
              <a:p>
                <a:pPr lvl="1"/>
                <a:r>
                  <a:rPr lang="en-US" sz="1600" dirty="0" err="1">
                    <a:solidFill>
                      <a:srgbClr val="B32221"/>
                    </a:solidFill>
                    <a:sym typeface="Wingdings" pitchFamily="2" charset="2"/>
                  </a:rPr>
                  <a:t>astroparticle</a:t>
                </a:r>
                <a:r>
                  <a:rPr lang="en-US" sz="1600" dirty="0">
                    <a:solidFill>
                      <a:srgbClr val="B32221"/>
                    </a:solidFill>
                    <a:sym typeface="Wingdings" pitchFamily="2" charset="2"/>
                  </a:rPr>
                  <a:t> physics</a:t>
                </a:r>
                <a:endParaRPr lang="en-US" sz="1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914400"/>
                <a:ext cx="3276600" cy="5410200"/>
              </a:xfrm>
              <a:prstGeom prst="rect">
                <a:avLst/>
              </a:prstGeom>
              <a:blipFill>
                <a:blip r:embed="rId2"/>
                <a:stretch>
                  <a:fillRect l="-1550" t="-468" r="-310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FCF924A5-61BD-043B-8A00-AD7CBDD2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429000"/>
            <a:ext cx="5565968" cy="28194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EE9FCD0-1FB5-A32E-AB1D-AD825E82A7E8}"/>
              </a:ext>
            </a:extLst>
          </p:cNvPr>
          <p:cNvSpPr/>
          <p:nvPr/>
        </p:nvSpPr>
        <p:spPr>
          <a:xfrm>
            <a:off x="7679569" y="3533481"/>
            <a:ext cx="1274323" cy="705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E453E-FB43-53E6-DD4F-4DBB4EBB8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988978"/>
            <a:ext cx="5253061" cy="2211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ED1B0-8888-DD64-73A8-63B20802929B}"/>
              </a:ext>
            </a:extLst>
          </p:cNvPr>
          <p:cNvSpPr txBox="1"/>
          <p:nvPr/>
        </p:nvSpPr>
        <p:spPr>
          <a:xfrm>
            <a:off x="2130229" y="2362200"/>
            <a:ext cx="1260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Moriond 2023 2303.14185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82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FPF BSM PROGRAM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152399" y="762000"/>
            <a:ext cx="88392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itchFamily="2" charset="2"/>
              </a:rPr>
              <a:t>Wide variety of BSM probes: new physics in neutrino production, propagation, and interaction, FIPs, LLPs, DM scattering, inelastic DM, and dark sectors.</a:t>
            </a:r>
          </a:p>
          <a:p>
            <a:endParaRPr lang="en-US" sz="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The FPF detectors each have unique capabilities to probe BSM topics. E.g.: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/>
              <a:t>Pathfinder experiment FASER has recently set new limits on dark photons, extended sensitivity in the thermal target region from low coupling for the first time in 3 decades.  </a:t>
            </a:r>
          </a:p>
          <a:p>
            <a:pPr marL="457200" lvl="1" indent="0">
              <a:buNone/>
            </a:pPr>
            <a:r>
              <a:rPr lang="en-US" sz="1600" dirty="0"/>
              <a:t>     FPF experiment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FASER2</a:t>
            </a:r>
            <a:r>
              <a:rPr lang="en-US" sz="1600" dirty="0">
                <a:sym typeface="Wingdings" pitchFamily="2" charset="2"/>
              </a:rPr>
              <a:t> increases sensitivity by ~60,000 for many particles.</a:t>
            </a:r>
          </a:p>
          <a:p>
            <a:pPr marL="457200" lvl="1" indent="0">
              <a:buNone/>
            </a:pPr>
            <a:endParaRPr lang="en-US" sz="800" dirty="0">
              <a:sym typeface="Wingdings" pitchFamily="2" charset="2"/>
            </a:endParaRPr>
          </a:p>
          <a:p>
            <a:pPr lvl="1"/>
            <a:r>
              <a:rPr lang="en-US" sz="1600" dirty="0">
                <a:sym typeface="Wingdings" pitchFamily="2" charset="2"/>
              </a:rPr>
              <a:t>Pathfinder experiment </a:t>
            </a:r>
            <a:r>
              <a:rPr lang="en-US" sz="1600" dirty="0" err="1">
                <a:sym typeface="Wingdings" pitchFamily="2" charset="2"/>
              </a:rPr>
              <a:t>milliQan</a:t>
            </a:r>
            <a:r>
              <a:rPr lang="en-US" sz="1600" dirty="0">
                <a:sym typeface="Wingdings" pitchFamily="2" charset="2"/>
              </a:rPr>
              <a:t> has already set stringent bounds on </a:t>
            </a:r>
            <a:r>
              <a:rPr lang="en-US" sz="1600" dirty="0" err="1">
                <a:sym typeface="Wingdings" pitchFamily="2" charset="2"/>
              </a:rPr>
              <a:t>mCPs</a:t>
            </a:r>
            <a:r>
              <a:rPr lang="en-US" sz="1600" dirty="0">
                <a:sym typeface="Wingdings" pitchFamily="2" charset="2"/>
              </a:rPr>
              <a:t> for m ~ GeV.</a:t>
            </a:r>
          </a:p>
          <a:p>
            <a:pPr marL="457200" lvl="1" indent="0">
              <a:buNone/>
            </a:pPr>
            <a:r>
              <a:rPr lang="en-US" sz="1600" dirty="0">
                <a:sym typeface="Wingdings" pitchFamily="2" charset="2"/>
              </a:rPr>
              <a:t>     FPF experiment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FORMOSA </a:t>
            </a:r>
            <a:r>
              <a:rPr lang="en-US" sz="1600" dirty="0">
                <a:sym typeface="Wingdings" pitchFamily="2" charset="2"/>
              </a:rPr>
              <a:t>will extend to leading sensitivity for m</a:t>
            </a:r>
            <a:r>
              <a:rPr lang="en-US" sz="800" dirty="0"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~</a:t>
            </a:r>
            <a:r>
              <a:rPr lang="en-US" sz="800" dirty="0"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100 MeV–100 GeV.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4B4EC-C870-D0E0-7B6E-E49750B2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08" y="3724204"/>
            <a:ext cx="3538301" cy="2632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402B3-273A-FB95-1BBD-A8DE4FDE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724204"/>
            <a:ext cx="4069344" cy="25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FPF USER COMMUNITY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4114801" cy="5486400"/>
          </a:xfrm>
        </p:spPr>
        <p:txBody>
          <a:bodyPr/>
          <a:lstStyle/>
          <a:p>
            <a:pPr eaLnBrk="1" hangingPunct="1"/>
            <a:r>
              <a:rPr lang="en-US" sz="1800" dirty="0"/>
              <a:t>The FPF user community is large, vibrant, and growing.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/>
              <a:t>Strong base provided by the collaborations of the current pathfinder detectors (FASER, </a:t>
            </a:r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, SND@LHC, </a:t>
            </a:r>
            <a:r>
              <a:rPr lang="en-US" sz="1600" dirty="0" err="1"/>
              <a:t>milliQan</a:t>
            </a:r>
            <a:r>
              <a:rPr lang="en-US" sz="1600" dirty="0"/>
              <a:t>) and the </a:t>
            </a:r>
            <a:r>
              <a:rPr lang="en-US" sz="1600" dirty="0" err="1"/>
              <a:t>FLArE</a:t>
            </a:r>
            <a:r>
              <a:rPr lang="en-US" sz="1600" dirty="0"/>
              <a:t> working group, ~300 people, over 60 institutions.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/>
              <a:t>FPF White Paper: 429 pages, 392 </a:t>
            </a:r>
            <a:r>
              <a:rPr lang="en-US" sz="1600" dirty="0" err="1"/>
              <a:t>authors+endorsers</a:t>
            </a:r>
            <a:r>
              <a:rPr lang="en-US" sz="1600" dirty="0"/>
              <a:t>, over 200 institutions, J. Phys. G, </a:t>
            </a:r>
            <a:r>
              <a:rPr lang="en-US" sz="1600" dirty="0">
                <a:hlinkClick r:id="rId2"/>
              </a:rPr>
              <a:t>2203.05090</a:t>
            </a:r>
            <a:r>
              <a:rPr lang="en-US" sz="1600" dirty="0"/>
              <a:t>.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/>
              <a:t>5 dedicated FPF meetings since 2020; exciting exchange of ideas across frontiers; rapid progress; new ideas, new experiments welcome.</a:t>
            </a:r>
          </a:p>
          <a:p>
            <a:pPr lvl="1"/>
            <a:endParaRPr lang="en-US" sz="800" dirty="0"/>
          </a:p>
          <a:p>
            <a:pPr lvl="1"/>
            <a:r>
              <a:rPr lang="en-US" sz="1600" dirty="0"/>
              <a:t>Fully international.</a:t>
            </a:r>
            <a:endParaRPr lang="en-US" sz="16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B03A8-7DC7-22FB-178D-C53CA60DF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87251"/>
            <a:ext cx="4267200" cy="52611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71879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76200" y="848465"/>
            <a:ext cx="899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Very preliminary budget and schedule assembled by CERN groups and experiment proponents.  For details, see the FPF Summary document submitted to P5.</a:t>
            </a:r>
          </a:p>
          <a:p>
            <a:pPr lvl="1"/>
            <a:endParaRPr lang="en-US" sz="1000" dirty="0">
              <a:latin typeface="Arial" charset="0"/>
            </a:endParaRPr>
          </a:p>
          <a:p>
            <a:pPr lvl="1"/>
            <a:r>
              <a:rPr lang="en-US" sz="1600" dirty="0">
                <a:latin typeface="Arial" charset="0"/>
              </a:rPr>
              <a:t>Facility Costs: civil construction and outfitting costs (electrical service, safety, ventilation, transportation, and lift service) provided by CERN civil engineering and technical infrastructure groups, respectively. Class 4 estimate based on HL-LHC experience.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600" dirty="0">
                <a:latin typeface="Arial" charset="0"/>
              </a:rPr>
              <a:t>International Experiment Costs: FASER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dirty="0">
                <a:latin typeface="Arial" charset="0"/>
              </a:rPr>
              <a:t>2, </a:t>
            </a:r>
            <a:r>
              <a:rPr lang="en-US" sz="1600" dirty="0" err="1">
                <a:latin typeface="Arial" charset="0"/>
              </a:rPr>
              <a:t>AdvSND</a:t>
            </a:r>
            <a:r>
              <a:rPr lang="en-US" sz="1600" dirty="0">
                <a:latin typeface="Arial" charset="0"/>
              </a:rPr>
              <a:t>, and a share of FASER2.  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600" dirty="0">
                <a:latin typeface="Arial" charset="0"/>
              </a:rPr>
              <a:t>US Experiment Costs: </a:t>
            </a:r>
            <a:r>
              <a:rPr lang="en-US" sz="1600" dirty="0" err="1">
                <a:latin typeface="Arial" charset="0"/>
              </a:rPr>
              <a:t>FLArE</a:t>
            </a:r>
            <a:r>
              <a:rPr lang="en-US" sz="1600" dirty="0">
                <a:latin typeface="Arial" charset="0"/>
              </a:rPr>
              <a:t>, FORMOSA, and a share of FASER2. US-style accounting, includes labor, overhead, contingency.  Range depends on technical decisions.</a:t>
            </a:r>
            <a:endParaRPr lang="en-US" sz="1400" dirty="0">
              <a:sym typeface="Wingdings" pitchFamily="2" charset="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BC4A3-0C92-9F1E-ED89-42080C41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733800"/>
            <a:ext cx="6629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SCHEDULE AND BUDGET PROFILE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228600" y="838200"/>
            <a:ext cx="853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All of the planned experiments are relatively small and inexpensive, require limited R&amp;D, and can be constructed in a timely way. </a:t>
            </a:r>
          </a:p>
          <a:p>
            <a:endParaRPr lang="en-US" sz="800" dirty="0"/>
          </a:p>
          <a:p>
            <a:r>
              <a:rPr lang="en-US" sz="1800" dirty="0"/>
              <a:t>To fully realize the LHC’s potential, the FPF and its experiments should be ready for physics in the HL-LHC era as early as possible in Run 4 (2029-32).  </a:t>
            </a:r>
          </a:p>
          <a:p>
            <a:endParaRPr lang="en-US" sz="800" dirty="0"/>
          </a:p>
          <a:p>
            <a:r>
              <a:rPr lang="en-US" sz="1800" dirty="0"/>
              <a:t>A possible timeline:</a:t>
            </a:r>
          </a:p>
          <a:p>
            <a:pPr lvl="1"/>
            <a:r>
              <a:rPr lang="en-US" sz="1600" dirty="0"/>
              <a:t>Build FPF during Long Shutdown 3 from 2026-28.</a:t>
            </a:r>
          </a:p>
          <a:p>
            <a:pPr lvl="1"/>
            <a:r>
              <a:rPr lang="en-US" sz="1600" dirty="0"/>
              <a:t>Install support services and experiments starting in 2029.</a:t>
            </a:r>
          </a:p>
          <a:p>
            <a:pPr lvl="1"/>
            <a:r>
              <a:rPr lang="en-US" sz="1600" dirty="0"/>
              <a:t>Experiments begin taking data not long after the beginning of Run 4.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69A40-0B8A-31F1-4C05-4376DC0FB360}"/>
              </a:ext>
            </a:extLst>
          </p:cNvPr>
          <p:cNvSpPr txBox="1"/>
          <p:nvPr/>
        </p:nvSpPr>
        <p:spPr>
          <a:xfrm>
            <a:off x="2431830" y="6016823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Budget profile based on the maximum cost estimate.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95AB9-2728-65BB-5902-82CE65F8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01" y="3802372"/>
            <a:ext cx="8334397" cy="22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69262</TotalTime>
  <Words>2599</Words>
  <Application>Microsoft Macintosh PowerPoint</Application>
  <PresentationFormat>On-screen Show (4:3)</PresentationFormat>
  <Paragraphs>362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-apple-system</vt:lpstr>
      <vt:lpstr>Arial</vt:lpstr>
      <vt:lpstr>Arial</vt:lpstr>
      <vt:lpstr>Calibri</vt:lpstr>
      <vt:lpstr>Cambria Math</vt:lpstr>
      <vt:lpstr>Helvetica</vt:lpstr>
      <vt:lpstr>Open Sans</vt:lpstr>
      <vt:lpstr>Symbol</vt:lpstr>
      <vt:lpstr>office_arial</vt:lpstr>
      <vt:lpstr>PowerPoint Presentation</vt:lpstr>
      <vt:lpstr>THE NEED FOR FORWARD-LOOKING PHYSICS</vt:lpstr>
      <vt:lpstr>FORWARD PHYSICS FACILITY</vt:lpstr>
      <vt:lpstr>FPF EXPERIMENTS</vt:lpstr>
      <vt:lpstr>THE FPF NEUTRINO PROGRAM</vt:lpstr>
      <vt:lpstr>THE FPF BSM PROGRAM</vt:lpstr>
      <vt:lpstr>FPF USER COMMUNITY</vt:lpstr>
      <vt:lpstr>COST</vt:lpstr>
      <vt:lpstr>SCHEDULE AND BUDGET PROFILE</vt:lpstr>
      <vt:lpstr>FPF SUMMARY</vt:lpstr>
      <vt:lpstr>PowerPoint Presentation</vt:lpstr>
      <vt:lpstr>FPF PATHFINDER EXPERIMENTS</vt:lpstr>
      <vt:lpstr>FASER2</vt:lpstr>
      <vt:lpstr>FASERn2</vt:lpstr>
      <vt:lpstr>ADVANCED SND</vt:lpstr>
      <vt:lpstr>FLARE</vt:lpstr>
      <vt:lpstr>FORMOSA</vt:lpstr>
      <vt:lpstr>FIRST OBSERVATION OF COLLIDER NEUTRINOS</vt:lpstr>
      <vt:lpstr>NEUTRINOS FROM EMULSION IN FASERn</vt:lpstr>
      <vt:lpstr>NEW DARK PHOTON RESULTS</vt:lpstr>
      <vt:lpstr>LIGHT, WEAKLY INTERACTING PARTICLES</vt:lpstr>
      <vt:lpstr>MUON FLUX AT THE FPF</vt:lpstr>
      <vt:lpstr>DARK SECTOR SEARCHES</vt:lpstr>
      <vt:lpstr>FPF BSM SEARCHES</vt:lpstr>
      <vt:lpstr>DARK MATTER DIRECT DETECTION</vt:lpstr>
      <vt:lpstr>QCD</vt:lpstr>
      <vt:lpstr>ASTROPARTICLE PHYSICS: COSMIC NEUTRINOS</vt:lpstr>
      <vt:lpstr>FPF MEETINGS AND PAPERS</vt:lpstr>
      <vt:lpstr>ORGANIZATIONAL INFRASTRUCTURE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1502</cp:revision>
  <cp:lastPrinted>2019-09-06T01:34:01Z</cp:lastPrinted>
  <dcterms:created xsi:type="dcterms:W3CDTF">2011-05-01T15:38:23Z</dcterms:created>
  <dcterms:modified xsi:type="dcterms:W3CDTF">2023-04-12T11:37:43Z</dcterms:modified>
</cp:coreProperties>
</file>