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1"/>
  </p:notesMasterIdLst>
  <p:handoutMasterIdLst>
    <p:handoutMasterId r:id="rId32"/>
  </p:handoutMasterIdLst>
  <p:sldIdLst>
    <p:sldId id="1076" r:id="rId2"/>
    <p:sldId id="836" r:id="rId3"/>
    <p:sldId id="1044" r:id="rId4"/>
    <p:sldId id="1050" r:id="rId5"/>
    <p:sldId id="633" r:id="rId6"/>
    <p:sldId id="1069" r:id="rId7"/>
    <p:sldId id="1023" r:id="rId8"/>
    <p:sldId id="1068" r:id="rId9"/>
    <p:sldId id="1077" r:id="rId10"/>
    <p:sldId id="1011" r:id="rId11"/>
    <p:sldId id="751" r:id="rId12"/>
    <p:sldId id="942" r:id="rId13"/>
    <p:sldId id="999" r:id="rId14"/>
    <p:sldId id="1012" r:id="rId15"/>
    <p:sldId id="1014" r:id="rId16"/>
    <p:sldId id="1075" r:id="rId17"/>
    <p:sldId id="1002" r:id="rId18"/>
    <p:sldId id="1026" r:id="rId19"/>
    <p:sldId id="1027" r:id="rId20"/>
    <p:sldId id="1064" r:id="rId21"/>
    <p:sldId id="1066" r:id="rId22"/>
    <p:sldId id="1078" r:id="rId23"/>
    <p:sldId id="883" r:id="rId24"/>
    <p:sldId id="940" r:id="rId25"/>
    <p:sldId id="914" r:id="rId26"/>
    <p:sldId id="1001" r:id="rId27"/>
    <p:sldId id="1025" r:id="rId28"/>
    <p:sldId id="944" r:id="rId29"/>
    <p:sldId id="1062"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052" autoAdjust="0"/>
    <p:restoredTop sz="50000" autoAdjust="0"/>
  </p:normalViewPr>
  <p:slideViewPr>
    <p:cSldViewPr snapToObjects="1">
      <p:cViewPr varScale="1">
        <p:scale>
          <a:sx n="107" d="100"/>
          <a:sy n="107" d="100"/>
        </p:scale>
        <p:origin x="176" y="10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2/22/23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2/22/23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2/22/23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26</a:t>
            </a:fld>
            <a:endParaRPr lang="en-US"/>
          </a:p>
        </p:txBody>
      </p:sp>
    </p:spTree>
    <p:extLst>
      <p:ext uri="{BB962C8B-B14F-4D97-AF65-F5344CB8AC3E}">
        <p14:creationId xmlns:p14="http://schemas.microsoft.com/office/powerpoint/2010/main" val="109906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2/22/23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27</a:t>
            </a:fld>
            <a:endParaRPr lang="en-US"/>
          </a:p>
        </p:txBody>
      </p:sp>
    </p:spTree>
    <p:extLst>
      <p:ext uri="{BB962C8B-B14F-4D97-AF65-F5344CB8AC3E}">
        <p14:creationId xmlns:p14="http://schemas.microsoft.com/office/powerpoint/2010/main" val="147356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2/22/23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28</a:t>
            </a:fld>
            <a:endParaRPr lang="en-US"/>
          </a:p>
        </p:txBody>
      </p:sp>
    </p:spTree>
    <p:extLst>
      <p:ext uri="{BB962C8B-B14F-4D97-AF65-F5344CB8AC3E}">
        <p14:creationId xmlns:p14="http://schemas.microsoft.com/office/powerpoint/2010/main" val="1169798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22 Feb 2023</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arxiv.org/abs/2203.05090" TargetMode="External"/><Relationship Id="rId3" Type="http://schemas.openxmlformats.org/officeDocument/2006/relationships/hyperlink" Target="https://indico.cern.ch/event/1022352" TargetMode="External"/><Relationship Id="rId7" Type="http://schemas.openxmlformats.org/officeDocument/2006/relationships/hyperlink" Target="https://arxiv.org/abs/2109.10905"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indico.cern.ch/event/1196506" TargetMode="External"/><Relationship Id="rId5" Type="http://schemas.openxmlformats.org/officeDocument/2006/relationships/hyperlink" Target="https://indico.cern.ch/event/1110746" TargetMode="External"/><Relationship Id="rId4" Type="http://schemas.openxmlformats.org/officeDocument/2006/relationships/hyperlink" Target="https://indico.cern.ch/event/107673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g"/><Relationship Id="rId3" Type="http://schemas.openxmlformats.org/officeDocument/2006/relationships/image" Target="../media/image62.jpg"/><Relationship Id="rId7" Type="http://schemas.openxmlformats.org/officeDocument/2006/relationships/image" Target="../media/image65.jpg"/><Relationship Id="rId12"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4.jpg"/><Relationship Id="rId11" Type="http://schemas.openxmlformats.org/officeDocument/2006/relationships/image" Target="../media/image69.jpg"/><Relationship Id="rId5" Type="http://schemas.openxmlformats.org/officeDocument/2006/relationships/image" Target="../media/image63.jpg"/><Relationship Id="rId15" Type="http://schemas.openxmlformats.org/officeDocument/2006/relationships/image" Target="../media/image73.jpeg"/><Relationship Id="rId10" Type="http://schemas.openxmlformats.org/officeDocument/2006/relationships/image" Target="../media/image68.jpg"/><Relationship Id="rId4" Type="http://schemas.openxmlformats.org/officeDocument/2006/relationships/image" Target="../media/image59.png"/><Relationship Id="rId9" Type="http://schemas.openxmlformats.org/officeDocument/2006/relationships/image" Target="../media/image67.jpeg"/><Relationship Id="rId1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0.png"/><Relationship Id="rId2"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tiff"/><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5.tiff"/><Relationship Id="rId21" Type="http://schemas.openxmlformats.org/officeDocument/2006/relationships/image" Target="../media/image34.png"/><Relationship Id="rId7" Type="http://schemas.openxmlformats.org/officeDocument/2006/relationships/image" Target="../media/image20.tiff"/><Relationship Id="rId12" Type="http://schemas.openxmlformats.org/officeDocument/2006/relationships/image" Target="../media/image25.tiff"/><Relationship Id="rId17" Type="http://schemas.openxmlformats.org/officeDocument/2006/relationships/image" Target="../media/image30.jpg"/><Relationship Id="rId2" Type="http://schemas.openxmlformats.org/officeDocument/2006/relationships/image" Target="../media/image17.png"/><Relationship Id="rId16" Type="http://schemas.openxmlformats.org/officeDocument/2006/relationships/image" Target="../media/image29.png"/><Relationship Id="rId20"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tiff"/><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tiff"/><Relationship Id="rId19" Type="http://schemas.openxmlformats.org/officeDocument/2006/relationships/image" Target="../media/image32.png"/><Relationship Id="rId4" Type="http://schemas.openxmlformats.org/officeDocument/2006/relationships/image" Target="../media/image4.tiff"/><Relationship Id="rId9" Type="http://schemas.openxmlformats.org/officeDocument/2006/relationships/image" Target="../media/image22.tiff"/><Relationship Id="rId14" Type="http://schemas.openxmlformats.org/officeDocument/2006/relationships/image" Target="../media/image27.tiff"/><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505200"/>
            <a:ext cx="9144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Jonathan Feng</a:t>
            </a:r>
          </a:p>
          <a:p>
            <a:pPr algn="ctr"/>
            <a:endParaRPr lang="en-US" sz="2000" dirty="0"/>
          </a:p>
          <a:p>
            <a:pPr algn="ctr"/>
            <a:r>
              <a:rPr lang="en-US" sz="2000" dirty="0"/>
              <a:t>Ting Mini-Symposium, 22 February 2023</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pic>
        <p:nvPicPr>
          <p:cNvPr id="2" name="Picture 1">
            <a:extLst>
              <a:ext uri="{FF2B5EF4-FFF2-40B4-BE49-F238E27FC236}">
                <a16:creationId xmlns:a16="http://schemas.microsoft.com/office/drawing/2014/main" id="{79A6D403-3748-472F-2A57-D4F9BFC19B26}"/>
              </a:ext>
            </a:extLst>
          </p:cNvPr>
          <p:cNvPicPr>
            <a:picLocks noChangeAspect="1"/>
          </p:cNvPicPr>
          <p:nvPr/>
        </p:nvPicPr>
        <p:blipFill>
          <a:blip r:embed="rId8"/>
          <a:stretch>
            <a:fillRect/>
          </a:stretch>
        </p:blipFill>
        <p:spPr>
          <a:xfrm>
            <a:off x="1924668" y="1371600"/>
            <a:ext cx="5294664" cy="1764888"/>
          </a:xfrm>
          <a:prstGeom prst="rect">
            <a:avLst/>
          </a:prstGeom>
        </p:spPr>
      </p:pic>
    </p:spTree>
    <p:extLst>
      <p:ext uri="{BB962C8B-B14F-4D97-AF65-F5344CB8AC3E}">
        <p14:creationId xmlns:p14="http://schemas.microsoft.com/office/powerpoint/2010/main" val="4128333627"/>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8991600" cy="5392738"/>
          </a:xfrm>
        </p:spPr>
        <p:txBody>
          <a:bodyPr>
            <a:noAutofit/>
          </a:bodyPr>
          <a:lstStyle/>
          <a:p>
            <a:r>
              <a:rPr lang="en-US" sz="1800" dirty="0"/>
              <a:t>Neutrino signal: nothing incoming, detect CC or NC interaction.</a:t>
            </a:r>
          </a:p>
          <a:p>
            <a:endParaRPr lang="en-US" sz="1000" dirty="0"/>
          </a:p>
          <a:p>
            <a:r>
              <a:rPr lang="en-US" sz="1800" dirty="0"/>
              <a:t>BSM signal: nothing incoming, and 2 ~</a:t>
            </a:r>
            <a:r>
              <a:rPr lang="en-US" sz="1800" dirty="0" err="1"/>
              <a:t>TeV</a:t>
            </a:r>
            <a:r>
              <a:rPr lang="en-US" sz="1800" dirty="0"/>
              <a:t>, opposite-sign charged tracks pointing back to the ATLAS IP: a “light shining through (100 m-thick) wall” experiment.</a:t>
            </a:r>
          </a:p>
          <a:p>
            <a:endParaRPr lang="en-US" sz="1000" dirty="0"/>
          </a:p>
          <a:p>
            <a:r>
              <a:rPr lang="en-US" sz="1800" dirty="0"/>
              <a:t>Scintillators veto incoming charged tracks (muons), magnets split the charged tracks, which are detected by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304800" y="2743200"/>
            <a:ext cx="8534400" cy="3794125"/>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0122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Spring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0894528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25378846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76200" y="1008062"/>
            <a:ext cx="8915400" cy="5392738"/>
          </a:xfrm>
        </p:spPr>
        <p:txBody>
          <a:bodyPr>
            <a:noAutofit/>
          </a:bodyPr>
          <a:lstStyle/>
          <a:p>
            <a:r>
              <a:rPr lang="en-US" sz="2000" dirty="0"/>
              <a:t>ATLAS tracker consists of ~3000 SCT modules.</a:t>
            </a:r>
          </a:p>
          <a:p>
            <a:endParaRPr lang="en-US" sz="800" dirty="0"/>
          </a:p>
          <a:p>
            <a:r>
              <a:rPr lang="en-US" sz="2000" dirty="0"/>
              <a:t>~300 spares were never used.  ~100 of these were generously donated to FASER: 8 modules x 3 tracking planes x 4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879600" y="2514600"/>
            <a:ext cx="5384800" cy="4038600"/>
          </a:xfrm>
          <a:prstGeom prst="rect">
            <a:avLst/>
          </a:prstGeom>
        </p:spPr>
      </p:pic>
    </p:spTree>
    <p:extLst>
      <p:ext uri="{BB962C8B-B14F-4D97-AF65-F5344CB8AC3E}">
        <p14:creationId xmlns:p14="http://schemas.microsoft.com/office/powerpoint/2010/main" val="32396751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SCINTILLATORS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304800" y="855662"/>
            <a:ext cx="8458200" cy="5392738"/>
          </a:xfrm>
        </p:spPr>
        <p:txBody>
          <a:bodyPr>
            <a:noAutofit/>
          </a:bodyPr>
          <a:lstStyle/>
          <a:p>
            <a:r>
              <a:rPr lang="en-US" sz="2000" dirty="0"/>
              <a:t>4 veto scintillators, each 2cm x 30cm x 30cm. Efficiency of each one is &gt; 99.99%, reduces muon background by (10</a:t>
            </a:r>
            <a:r>
              <a:rPr lang="en-US" sz="2000" baseline="30000" dirty="0"/>
              <a:t>-4</a:t>
            </a:r>
            <a:r>
              <a:rPr lang="en-US" sz="2000" dirty="0"/>
              <a:t>)</a:t>
            </a:r>
            <a:r>
              <a:rPr lang="en-US" sz="2000" baseline="30000" dirty="0"/>
              <a:t>4</a:t>
            </a:r>
            <a:r>
              <a:rPr lang="en-US" sz="2000" dirty="0"/>
              <a:t>, makes negligible. </a:t>
            </a:r>
          </a:p>
          <a:p>
            <a:endParaRPr lang="en-US" sz="800" dirty="0"/>
          </a:p>
          <a:p>
            <a:r>
              <a:rPr lang="en-US" sz="2000" dirty="0"/>
              <a:t>Additional beam backgrounds, simulated with FLUKA and validated with pilot detectors in 2018, are also expected to be negligible.</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B16B4F0-50DE-BB4E-93A5-3B8C8E08DB40}"/>
              </a:ext>
            </a:extLst>
          </p:cNvPr>
          <p:cNvPicPr>
            <a:picLocks noChangeAspect="1"/>
          </p:cNvPicPr>
          <p:nvPr/>
        </p:nvPicPr>
        <p:blipFill>
          <a:blip r:embed="rId2"/>
          <a:stretch>
            <a:fillRect/>
          </a:stretch>
        </p:blipFill>
        <p:spPr>
          <a:xfrm>
            <a:off x="1936750" y="2676525"/>
            <a:ext cx="5270500" cy="3952875"/>
          </a:xfrm>
          <a:prstGeom prst="rect">
            <a:avLst/>
          </a:prstGeom>
        </p:spPr>
      </p:pic>
    </p:spTree>
    <p:extLst>
      <p:ext uri="{BB962C8B-B14F-4D97-AF65-F5344CB8AC3E}">
        <p14:creationId xmlns:p14="http://schemas.microsoft.com/office/powerpoint/2010/main" val="14811910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CF82A-2985-35BA-2530-7FA275595D3D}"/>
              </a:ext>
            </a:extLst>
          </p:cNvPr>
          <p:cNvPicPr>
            <a:picLocks noChangeAspect="1"/>
          </p:cNvPicPr>
          <p:nvPr/>
        </p:nvPicPr>
        <p:blipFill>
          <a:blip r:embed="rId2"/>
          <a:stretch>
            <a:fillRect/>
          </a:stretch>
        </p:blipFill>
        <p:spPr>
          <a:xfrm>
            <a:off x="16932" y="28222"/>
            <a:ext cx="9127067" cy="684530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135379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pic>
        <p:nvPicPr>
          <p:cNvPr id="3" name="Picture 2">
            <a:extLst>
              <a:ext uri="{FF2B5EF4-FFF2-40B4-BE49-F238E27FC236}">
                <a16:creationId xmlns:a16="http://schemas.microsoft.com/office/drawing/2014/main" id="{FA3948B5-6993-10C7-3A8A-9FCDB9E40D2E}"/>
              </a:ext>
            </a:extLst>
          </p:cNvPr>
          <p:cNvPicPr>
            <a:picLocks noChangeAspect="1"/>
          </p:cNvPicPr>
          <p:nvPr/>
        </p:nvPicPr>
        <p:blipFill>
          <a:blip r:embed="rId3"/>
          <a:stretch>
            <a:fillRect/>
          </a:stretch>
        </p:blipFill>
        <p:spPr>
          <a:xfrm>
            <a:off x="5604552" y="5562600"/>
            <a:ext cx="3274032" cy="953221"/>
          </a:xfrm>
          <a:prstGeom prst="rect">
            <a:avLst/>
          </a:prstGeom>
          <a:ln w="12700">
            <a:solidFill>
              <a:schemeClr val="tx1"/>
            </a:solidFill>
          </a:ln>
        </p:spPr>
      </p:pic>
      <p:sp>
        <p:nvSpPr>
          <p:cNvPr id="11" name="Content Placeholder 2">
            <a:extLst>
              <a:ext uri="{FF2B5EF4-FFF2-40B4-BE49-F238E27FC236}">
                <a16:creationId xmlns:a16="http://schemas.microsoft.com/office/drawing/2014/main" id="{ECFDDB1A-9F8B-417C-9F52-14662BC12C8F}"/>
              </a:ext>
            </a:extLst>
          </p:cNvPr>
          <p:cNvSpPr txBox="1">
            <a:spLocks/>
          </p:cNvSpPr>
          <p:nvPr/>
        </p:nvSpPr>
        <p:spPr bwMode="auto">
          <a:xfrm>
            <a:off x="265415" y="1093957"/>
            <a:ext cx="8613169" cy="88724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002060"/>
                </a:solidFill>
                <a:sym typeface="Wingdings" pitchFamily="2" charset="2"/>
              </a:rPr>
              <a:t>FASER collected data during LHC Run 3 from July – November 2022. </a:t>
            </a:r>
          </a:p>
          <a:p>
            <a:pPr marL="0" indent="0">
              <a:buNone/>
            </a:pPr>
            <a:r>
              <a:rPr lang="en-US" sz="1600" dirty="0">
                <a:solidFill>
                  <a:srgbClr val="002060"/>
                </a:solidFill>
                <a:sym typeface="Wingdings" pitchFamily="2" charset="2"/>
              </a:rPr>
              <a:t>FASER performed well, collected enough data to detect 100s of </a:t>
            </a:r>
            <a:r>
              <a:rPr lang="en-US" sz="1600" dirty="0" err="1">
                <a:solidFill>
                  <a:srgbClr val="002060"/>
                </a:solidFill>
                <a:sym typeface="Wingdings" pitchFamily="2" charset="2"/>
              </a:rPr>
              <a:t>TeV</a:t>
            </a:r>
            <a:r>
              <a:rPr lang="en-US" sz="1600" dirty="0">
                <a:solidFill>
                  <a:srgbClr val="002060"/>
                </a:solidFill>
                <a:sym typeface="Wingdings" pitchFamily="2" charset="2"/>
              </a:rPr>
              <a:t> neutrinos and probe new regions of parameter space in many BSM models. Analyses are currently underway.</a:t>
            </a:r>
          </a:p>
        </p:txBody>
      </p:sp>
    </p:spTree>
    <p:extLst>
      <p:ext uri="{BB962C8B-B14F-4D97-AF65-F5344CB8AC3E}">
        <p14:creationId xmlns:p14="http://schemas.microsoft.com/office/powerpoint/2010/main" val="28177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7583004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152400" y="838200"/>
            <a:ext cx="8991600" cy="5638800"/>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other proposed far-forward detectors are currently highly constrained by 1980’s infrastructure (LEP!) that was never intended to support experiments. </a:t>
            </a:r>
          </a:p>
          <a:p>
            <a:pPr eaLnBrk="1" hangingPunct="1"/>
            <a:endParaRPr lang="en-US" sz="1200" dirty="0">
              <a:latin typeface="Arial" charset="0"/>
            </a:endParaRPr>
          </a:p>
          <a:p>
            <a:pPr eaLnBrk="1" hangingPunct="1"/>
            <a:r>
              <a:rPr lang="en-US" sz="2000" dirty="0">
                <a:latin typeface="Arial" charset="0"/>
              </a:rPr>
              <a:t>The rich physics program in the far-forward region therefore strongly motivates creating a dedicated Forward Physics Facility to house far-forward experiments for the HL-LHC era from 2029-40.</a:t>
            </a:r>
          </a:p>
          <a:p>
            <a:pPr eaLnBrk="1" hangingPunct="1"/>
            <a:endParaRPr lang="en-US" sz="1200" dirty="0">
              <a:latin typeface="Arial" charset="0"/>
            </a:endParaRPr>
          </a:p>
          <a:p>
            <a:pPr eaLnBrk="1" hangingPunct="1"/>
            <a:r>
              <a:rPr lang="en-US" sz="2000" dirty="0">
                <a:latin typeface="Arial" charset="0"/>
              </a:rPr>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dirty="0"/>
          </a:p>
          <a:p>
            <a:pPr lvl="1"/>
            <a:r>
              <a:rPr lang="en-US" sz="1800" dirty="0"/>
              <a:t>FPF3 Meeting, 25-26 Oct 2021, </a:t>
            </a:r>
            <a:r>
              <a:rPr lang="en-US" sz="1800" dirty="0">
                <a:hlinkClick r:id="rId4"/>
              </a:rPr>
              <a:t>https://indico.cern.ch/event/1076733</a:t>
            </a:r>
            <a:endParaRPr lang="en-US" sz="1800" dirty="0"/>
          </a:p>
          <a:p>
            <a:pPr lvl="1"/>
            <a:r>
              <a:rPr lang="en-US" sz="1800" dirty="0"/>
              <a:t>FPF4 Meeting, 31 Jan-1 Feb 2022, </a:t>
            </a:r>
            <a:r>
              <a:rPr lang="en-US" sz="1800" dirty="0">
                <a:hlinkClick r:id="rId5"/>
              </a:rPr>
              <a:t>https://indico.cern.ch/event/1110746</a:t>
            </a:r>
            <a:endParaRPr lang="en-US" sz="1800" dirty="0"/>
          </a:p>
          <a:p>
            <a:pPr lvl="1"/>
            <a:r>
              <a:rPr lang="en-US" sz="1800" dirty="0"/>
              <a:t>FPF5 Meeting, 15-16 Nov 2022, </a:t>
            </a:r>
            <a:r>
              <a:rPr lang="en-US" sz="1800" dirty="0">
                <a:hlinkClick r:id="rId6"/>
              </a:rPr>
              <a:t>https://</a:t>
            </a:r>
            <a:r>
              <a:rPr lang="en-US" sz="1800" dirty="0" err="1">
                <a:hlinkClick r:id="rId6"/>
              </a:rPr>
              <a:t>indico.cern.ch</a:t>
            </a:r>
            <a:r>
              <a:rPr lang="en-US" sz="1800" dirty="0">
                <a:hlinkClick r:id="rId6"/>
              </a:rPr>
              <a:t>/event/1196506</a:t>
            </a:r>
            <a:endParaRPr lang="en-US" sz="1800" dirty="0"/>
          </a:p>
          <a:p>
            <a:pPr marL="457200" lvl="1" indent="0">
              <a:buNone/>
            </a:pPr>
            <a:endParaRPr lang="en-US" sz="1200" dirty="0"/>
          </a:p>
          <a:p>
            <a:r>
              <a:rPr lang="en-US" sz="2000" dirty="0"/>
              <a:t>FPF Papers</a:t>
            </a:r>
          </a:p>
          <a:p>
            <a:pPr lvl="1"/>
            <a:r>
              <a:rPr lang="en-US" sz="1800" dirty="0"/>
              <a:t>“Short” Paper: 75 pages, 80 authors (</a:t>
            </a:r>
            <a:r>
              <a:rPr lang="en-US" sz="1800" dirty="0">
                <a:hlinkClick r:id="rId7"/>
              </a:rPr>
              <a:t>2109.10905</a:t>
            </a:r>
            <a:r>
              <a:rPr lang="en-US" sz="1800" dirty="0"/>
              <a:t>, Phys. Rept. 968, 1 (2022)).</a:t>
            </a:r>
          </a:p>
          <a:p>
            <a:pPr lvl="1"/>
            <a:r>
              <a:rPr lang="en-US" sz="1800" dirty="0"/>
              <a:t>White Paper: 429 pages, 392-authors+endorsers (</a:t>
            </a:r>
            <a:r>
              <a:rPr lang="en-US" sz="1800" dirty="0">
                <a:hlinkClick r:id="rId8"/>
              </a:rPr>
              <a:t>2203.05090</a:t>
            </a:r>
            <a:r>
              <a:rPr lang="en-US" sz="1800" dirty="0"/>
              <a:t>, J. Phys. G). </a:t>
            </a:r>
          </a:p>
          <a:p>
            <a:pPr eaLnBrk="1" hangingPunct="1"/>
            <a:endParaRPr lang="en-US" sz="800" dirty="0"/>
          </a:p>
        </p:txBody>
      </p:sp>
    </p:spTree>
    <p:extLst>
      <p:ext uri="{BB962C8B-B14F-4D97-AF65-F5344CB8AC3E}">
        <p14:creationId xmlns:p14="http://schemas.microsoft.com/office/powerpoint/2010/main" val="29174570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FPF LOCATION</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Site selected: ~612 m to the west of ATLAS on CERN land in France.</a:t>
            </a:r>
          </a:p>
          <a:p>
            <a:pPr marL="0" indent="0">
              <a:buNone/>
            </a:pPr>
            <a:endParaRPr lang="en-US" sz="1200" dirty="0">
              <a:sym typeface="Wingdings" pitchFamily="2" charset="2"/>
            </a:endParaRPr>
          </a:p>
          <a:p>
            <a:pPr marL="0" indent="0">
              <a:buNone/>
            </a:pPr>
            <a:r>
              <a:rPr lang="en-US" sz="2000" dirty="0">
                <a:solidFill>
                  <a:schemeClr val="bg1"/>
                </a:solidFill>
                <a:sym typeface="Wingdings" pitchFamily="2" charset="2"/>
              </a:rPr>
              <a:t>Cavern: 65m long, 8m wide/high.  Shaft: 88m-deep, 9.1m-diameter. </a:t>
            </a:r>
          </a:p>
          <a:p>
            <a:pPr marL="0" indent="0">
              <a:buNone/>
            </a:pPr>
            <a:endParaRPr lang="en-US" sz="2000" dirty="0">
              <a:solidFill>
                <a:schemeClr val="bg1"/>
              </a:solidFill>
            </a:endParaRP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721259" y="2365531"/>
            <a:ext cx="3032504" cy="1584135"/>
            <a:chOff x="542450" y="2289331"/>
            <a:chExt cx="3558758"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981070"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542450" y="2289331"/>
              <a:ext cx="1057752" cy="1552268"/>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4" name="TextBox 3">
            <a:extLst>
              <a:ext uri="{FF2B5EF4-FFF2-40B4-BE49-F238E27FC236}">
                <a16:creationId xmlns:a16="http://schemas.microsoft.com/office/drawing/2014/main" id="{EEF61490-5DFC-504D-BB08-3CB122F5068F}"/>
              </a:ext>
            </a:extLst>
          </p:cNvPr>
          <p:cNvSpPr txBox="1"/>
          <p:nvPr/>
        </p:nvSpPr>
        <p:spPr>
          <a:xfrm>
            <a:off x="5923528" y="5696718"/>
            <a:ext cx="2563587" cy="477054"/>
          </a:xfrm>
          <a:prstGeom prst="rect">
            <a:avLst/>
          </a:prstGeom>
          <a:noFill/>
        </p:spPr>
        <p:txBody>
          <a:bodyPr wrap="none" rtlCol="0">
            <a:spAutoFit/>
          </a:bodyPr>
          <a:lstStyle/>
          <a:p>
            <a:pPr marL="0" indent="0" algn="r">
              <a:buNone/>
            </a:pPr>
            <a:endParaRPr lang="en-US" sz="900" dirty="0">
              <a:highlight>
                <a:srgbClr val="F2E9D7"/>
              </a:highlight>
            </a:endParaRPr>
          </a:p>
          <a:p>
            <a:pPr marL="0" indent="0" algn="r">
              <a:buNone/>
            </a:pPr>
            <a:r>
              <a:rPr lang="en-US" sz="1600" dirty="0" err="1">
                <a:highlight>
                  <a:srgbClr val="F2E9D7"/>
                </a:highlight>
              </a:rPr>
              <a:t>Kincso</a:t>
            </a:r>
            <a:r>
              <a:rPr lang="en-US" sz="1600" dirty="0">
                <a:highlight>
                  <a:srgbClr val="F2E9D7"/>
                </a:highlight>
              </a:rPr>
              <a:t> </a:t>
            </a:r>
            <a:r>
              <a:rPr lang="en-US" sz="1600" dirty="0" err="1">
                <a:highlight>
                  <a:srgbClr val="F2E9D7"/>
                </a:highlight>
              </a:rPr>
              <a:t>Balazs</a:t>
            </a:r>
            <a:r>
              <a:rPr lang="en-US" sz="1600" dirty="0">
                <a:highlight>
                  <a:srgbClr val="F2E9D7"/>
                </a:highlight>
              </a:rPr>
              <a:t>, CERN CE</a:t>
            </a:r>
          </a:p>
        </p:txBody>
      </p:sp>
      <p:pic>
        <p:nvPicPr>
          <p:cNvPr id="2" name="Picture 1">
            <a:extLst>
              <a:ext uri="{FF2B5EF4-FFF2-40B4-BE49-F238E27FC236}">
                <a16:creationId xmlns:a16="http://schemas.microsoft.com/office/drawing/2014/main" id="{34231449-0E54-F118-D98E-04253D69F844}"/>
              </a:ext>
            </a:extLst>
          </p:cNvPr>
          <p:cNvPicPr>
            <a:picLocks noChangeAspect="1"/>
          </p:cNvPicPr>
          <p:nvPr/>
        </p:nvPicPr>
        <p:blipFill rotWithShape="1">
          <a:blip r:embed="rId3"/>
          <a:srcRect l="12337" r="25759"/>
          <a:stretch/>
        </p:blipFill>
        <p:spPr>
          <a:xfrm>
            <a:off x="721258" y="3927137"/>
            <a:ext cx="3032504" cy="2400729"/>
          </a:xfrm>
          <a:prstGeom prst="rect">
            <a:avLst/>
          </a:prstGeom>
          <a:ln>
            <a:solidFill>
              <a:schemeClr val="bg1"/>
            </a:solidFill>
          </a:ln>
        </p:spPr>
      </p:pic>
    </p:spTree>
    <p:extLst>
      <p:ext uri="{BB962C8B-B14F-4D97-AF65-F5344CB8AC3E}">
        <p14:creationId xmlns:p14="http://schemas.microsoft.com/office/powerpoint/2010/main" val="5807822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NOW</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228600" y="1143000"/>
            <a:ext cx="3810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This is a critical time in particle physics: many outstanding problems (neutrino masses, dark matter, …)</a:t>
            </a:r>
          </a:p>
          <a:p>
            <a:endParaRPr lang="en-US" altLang="en-US" sz="1000" dirty="0"/>
          </a:p>
          <a:p>
            <a:r>
              <a:rPr lang="en-US" altLang="en-US" sz="2000" dirty="0"/>
              <a:t>At the energy frontier, the Large Hadron Collider at CERN started running again in 2022 and will run until ~2040. </a:t>
            </a:r>
          </a:p>
          <a:p>
            <a:endParaRPr lang="en-US" altLang="en-US" sz="1000" dirty="0"/>
          </a:p>
          <a:p>
            <a:r>
              <a:rPr lang="en-US" altLang="en-US" sz="2000" dirty="0"/>
              <a:t>What can we do to enhance the LHC’s prospects for discovering new particles and shedding light on the many outstanding problems?</a:t>
            </a:r>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038600" y="1149029"/>
            <a:ext cx="4800600" cy="5198269"/>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COST AND TIMELINE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8610600" cy="2970507"/>
              </a:xfrm>
            </p:spPr>
            <p:txBody>
              <a:bodyPr/>
              <a:lstStyle/>
              <a:p>
                <a:r>
                  <a:rPr lang="en-US" sz="2000" dirty="0">
                    <a:sym typeface="Wingdings" pitchFamily="2" charset="2"/>
                  </a:rPr>
                  <a:t>Very preliminary (class 4) cost estimate: 23 MCHF (CE) + 15 MCHF (services)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40 MCHF (+50%/-30%).  Experiments will be another ~50 MCHF, so total cost is ~100 MCHF.</a:t>
                </a:r>
              </a:p>
              <a:p>
                <a:endParaRPr lang="en-US" sz="1200" dirty="0">
                  <a:sym typeface="Wingdings" pitchFamily="2" charset="2"/>
                </a:endParaRPr>
              </a:p>
              <a:p>
                <a:r>
                  <a:rPr lang="en-US" sz="2000" dirty="0">
                    <a:sym typeface="Wingdings" pitchFamily="2" charset="2"/>
                  </a:rPr>
                  <a:t>Timeline considerations </a:t>
                </a:r>
              </a:p>
              <a:p>
                <a:pPr lvl="1"/>
                <a:r>
                  <a:rPr lang="en-US" sz="1800" dirty="0">
                    <a:sym typeface="Wingdings" pitchFamily="2" charset="2"/>
                  </a:rPr>
                  <a:t>Can construct and service the FPF and its experiments while the LHC is running.</a:t>
                </a:r>
              </a:p>
              <a:p>
                <a:pPr lvl="1"/>
                <a:r>
                  <a:rPr lang="en-US" sz="1800" dirty="0">
                    <a:sym typeface="Wingdings" pitchFamily="2" charset="2"/>
                  </a:rPr>
                  <a:t>Timeline set by the HL-LHC. </a:t>
                </a:r>
              </a:p>
              <a:p>
                <a:pPr lvl="1"/>
                <a:r>
                  <a:rPr lang="en-US" sz="1800" dirty="0">
                    <a:sym typeface="Wingdings" pitchFamily="2" charset="2"/>
                  </a:rPr>
                  <a:t>Possible timeline presented at Chamonix (Jan 2022) allowing physics from 2031-42:</a:t>
                </a:r>
                <a:endParaRPr lang="en-US" sz="2000" dirty="0">
                  <a:sym typeface="Wingdings" pitchFamily="2" charset="2"/>
                </a:endParaRPr>
              </a:p>
            </p:txBody>
          </p:sp>
        </mc:Choice>
        <mc:Fallback xmlns="">
          <p:sp>
            <p:nvSpPr>
              <p:cNvPr id="10" name="Content Placeholder 2">
                <a:extLst>
                  <a:ext uri="{FF2B5EF4-FFF2-40B4-BE49-F238E27FC236}">
                    <a16:creationId xmlns:a16="http://schemas.microsoft.com/office/drawing/2014/main" id="{B9D915BC-9EEB-E242-A8F4-09C09D8EC022}"/>
                  </a:ext>
                </a:extLst>
              </p:cNvPr>
              <p:cNvSpPr>
                <a:spLocks noGrp="1" noRot="1" noChangeAspect="1" noMove="1" noResize="1" noEditPoints="1" noAdjustHandles="1" noChangeArrowheads="1" noChangeShapeType="1" noTextEdit="1"/>
              </p:cNvSpPr>
              <p:nvPr>
                <p:ph idx="1"/>
              </p:nvPr>
            </p:nvSpPr>
            <p:spPr>
              <a:xfrm>
                <a:off x="304800" y="914400"/>
                <a:ext cx="8610600" cy="2970507"/>
              </a:xfrm>
              <a:blipFill>
                <a:blip r:embed="rId2"/>
                <a:stretch>
                  <a:fillRect l="-589" t="-1282" b="-8547"/>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26857589-99D7-364D-88AD-D79600AB8760}"/>
              </a:ext>
            </a:extLst>
          </p:cNvPr>
          <p:cNvGrpSpPr/>
          <p:nvPr/>
        </p:nvGrpSpPr>
        <p:grpSpPr>
          <a:xfrm>
            <a:off x="152399" y="4267200"/>
            <a:ext cx="8763001" cy="1430788"/>
            <a:chOff x="152399" y="3962400"/>
            <a:chExt cx="8763001" cy="1430788"/>
          </a:xfrm>
        </p:grpSpPr>
        <p:pic>
          <p:nvPicPr>
            <p:cNvPr id="5" name="Picture 4">
              <a:extLst>
                <a:ext uri="{FF2B5EF4-FFF2-40B4-BE49-F238E27FC236}">
                  <a16:creationId xmlns:a16="http://schemas.microsoft.com/office/drawing/2014/main" id="{72DF270F-0C9D-B93F-06CF-C76AC552572A}"/>
                </a:ext>
              </a:extLst>
            </p:cNvPr>
            <p:cNvPicPr>
              <a:picLocks noChangeAspect="1"/>
            </p:cNvPicPr>
            <p:nvPr/>
          </p:nvPicPr>
          <p:blipFill rotWithShape="1">
            <a:blip r:embed="rId3"/>
            <a:srcRect l="9504" t="21991" b="55788"/>
            <a:stretch/>
          </p:blipFill>
          <p:spPr>
            <a:xfrm>
              <a:off x="152399" y="3975100"/>
              <a:ext cx="4353603" cy="1371600"/>
            </a:xfrm>
            <a:prstGeom prst="rect">
              <a:avLst/>
            </a:prstGeom>
          </p:spPr>
        </p:pic>
        <p:pic>
          <p:nvPicPr>
            <p:cNvPr id="6" name="Picture 5">
              <a:extLst>
                <a:ext uri="{FF2B5EF4-FFF2-40B4-BE49-F238E27FC236}">
                  <a16:creationId xmlns:a16="http://schemas.microsoft.com/office/drawing/2014/main" id="{63900408-8120-C6A3-8C9F-EB4AB540C809}"/>
                </a:ext>
              </a:extLst>
            </p:cNvPr>
            <p:cNvPicPr>
              <a:picLocks noChangeAspect="1"/>
            </p:cNvPicPr>
            <p:nvPr/>
          </p:nvPicPr>
          <p:blipFill rotWithShape="1">
            <a:blip r:embed="rId3"/>
            <a:srcRect l="2350" t="44445" r="1977" b="34444"/>
            <a:stretch/>
          </p:blipFill>
          <p:spPr>
            <a:xfrm>
              <a:off x="3861475" y="3962400"/>
              <a:ext cx="5053925" cy="1430788"/>
            </a:xfrm>
            <a:prstGeom prst="rect">
              <a:avLst/>
            </a:prstGeom>
            <a:effectLst>
              <a:outerShdw blurRad="50800" dist="50800" dir="5400000" sx="50000" sy="50000" algn="ctr" rotWithShape="0">
                <a:srgbClr val="000000">
                  <a:alpha val="43137"/>
                </a:srgbClr>
              </a:outerShdw>
            </a:effectLst>
          </p:spPr>
        </p:pic>
      </p:grpSp>
      <p:sp>
        <p:nvSpPr>
          <p:cNvPr id="13" name="TextBox 12">
            <a:extLst>
              <a:ext uri="{FF2B5EF4-FFF2-40B4-BE49-F238E27FC236}">
                <a16:creationId xmlns:a16="http://schemas.microsoft.com/office/drawing/2014/main" id="{0EFB30DA-ECA7-41AF-78AA-F8A0CC7A9FA7}"/>
              </a:ext>
            </a:extLst>
          </p:cNvPr>
          <p:cNvSpPr txBox="1"/>
          <p:nvPr/>
        </p:nvSpPr>
        <p:spPr>
          <a:xfrm>
            <a:off x="2948238" y="5774188"/>
            <a:ext cx="1090362" cy="830997"/>
          </a:xfrm>
          <a:prstGeom prst="rect">
            <a:avLst/>
          </a:prstGeom>
          <a:solidFill>
            <a:schemeClr val="bg1"/>
          </a:solidFill>
        </p:spPr>
        <p:txBody>
          <a:bodyPr wrap="square" rtlCol="0">
            <a:spAutoFit/>
          </a:bodyPr>
          <a:lstStyle/>
          <a:p>
            <a:pPr algn="ctr"/>
            <a:r>
              <a:rPr lang="en-US" sz="1200" dirty="0"/>
              <a:t>Installation </a:t>
            </a:r>
          </a:p>
          <a:p>
            <a:pPr algn="ctr"/>
            <a:r>
              <a:rPr lang="en-US" sz="1200" dirty="0"/>
              <a:t>of services</a:t>
            </a:r>
          </a:p>
          <a:p>
            <a:pPr algn="ctr"/>
            <a:r>
              <a:rPr lang="en-US" sz="1200" dirty="0"/>
              <a:t>by CERN </a:t>
            </a:r>
          </a:p>
          <a:p>
            <a:pPr algn="ctr"/>
            <a:r>
              <a:rPr lang="en-US" sz="1200" dirty="0"/>
              <a:t>teams</a:t>
            </a:r>
          </a:p>
        </p:txBody>
      </p:sp>
      <p:sp>
        <p:nvSpPr>
          <p:cNvPr id="14" name="TextBox 13">
            <a:extLst>
              <a:ext uri="{FF2B5EF4-FFF2-40B4-BE49-F238E27FC236}">
                <a16:creationId xmlns:a16="http://schemas.microsoft.com/office/drawing/2014/main" id="{00E0DA12-BF64-7E71-3C56-66E594CB8A71}"/>
              </a:ext>
            </a:extLst>
          </p:cNvPr>
          <p:cNvSpPr txBox="1"/>
          <p:nvPr/>
        </p:nvSpPr>
        <p:spPr>
          <a:xfrm>
            <a:off x="3886200" y="5774188"/>
            <a:ext cx="1090363" cy="830997"/>
          </a:xfrm>
          <a:prstGeom prst="rect">
            <a:avLst/>
          </a:prstGeom>
          <a:solidFill>
            <a:schemeClr val="bg1"/>
          </a:solidFill>
        </p:spPr>
        <p:txBody>
          <a:bodyPr wrap="square" rtlCol="0">
            <a:spAutoFit/>
          </a:bodyPr>
          <a:lstStyle/>
          <a:p>
            <a:pPr algn="ctr"/>
            <a:r>
              <a:rPr lang="en-US" sz="1200" dirty="0"/>
              <a:t>Installation,</a:t>
            </a:r>
          </a:p>
          <a:p>
            <a:pPr algn="ctr"/>
            <a:r>
              <a:rPr lang="en-US" sz="1200" dirty="0"/>
              <a:t>Commission-</a:t>
            </a:r>
            <a:r>
              <a:rPr lang="en-US" sz="1200" dirty="0" err="1"/>
              <a:t>ing</a:t>
            </a:r>
            <a:r>
              <a:rPr lang="en-US" sz="1200" dirty="0"/>
              <a:t> of experiments</a:t>
            </a:r>
          </a:p>
        </p:txBody>
      </p:sp>
      <p:sp>
        <p:nvSpPr>
          <p:cNvPr id="15" name="TextBox 14">
            <a:extLst>
              <a:ext uri="{FF2B5EF4-FFF2-40B4-BE49-F238E27FC236}">
                <a16:creationId xmlns:a16="http://schemas.microsoft.com/office/drawing/2014/main" id="{0F9BC02D-F169-96C8-CD07-9F1B8B86C926}"/>
              </a:ext>
            </a:extLst>
          </p:cNvPr>
          <p:cNvSpPr txBox="1"/>
          <p:nvPr/>
        </p:nvSpPr>
        <p:spPr>
          <a:xfrm>
            <a:off x="6172200" y="5774188"/>
            <a:ext cx="803425" cy="276999"/>
          </a:xfrm>
          <a:prstGeom prst="rect">
            <a:avLst/>
          </a:prstGeom>
          <a:solidFill>
            <a:schemeClr val="bg1"/>
          </a:solidFill>
        </p:spPr>
        <p:txBody>
          <a:bodyPr wrap="square" rtlCol="0">
            <a:spAutoFit/>
          </a:bodyPr>
          <a:lstStyle/>
          <a:p>
            <a:pPr algn="ctr"/>
            <a:r>
              <a:rPr lang="en-US" sz="1200" dirty="0"/>
              <a:t>Physics</a:t>
            </a:r>
          </a:p>
        </p:txBody>
      </p:sp>
      <p:sp>
        <p:nvSpPr>
          <p:cNvPr id="16" name="TextBox 15">
            <a:extLst>
              <a:ext uri="{FF2B5EF4-FFF2-40B4-BE49-F238E27FC236}">
                <a16:creationId xmlns:a16="http://schemas.microsoft.com/office/drawing/2014/main" id="{52B68732-9751-29C3-6EAC-C3B7CD6AEDFC}"/>
              </a:ext>
            </a:extLst>
          </p:cNvPr>
          <p:cNvSpPr txBox="1"/>
          <p:nvPr/>
        </p:nvSpPr>
        <p:spPr>
          <a:xfrm>
            <a:off x="556695" y="5774188"/>
            <a:ext cx="2415105" cy="461665"/>
          </a:xfrm>
          <a:prstGeom prst="rect">
            <a:avLst/>
          </a:prstGeom>
          <a:solidFill>
            <a:schemeClr val="bg1"/>
          </a:solidFill>
        </p:spPr>
        <p:txBody>
          <a:bodyPr wrap="square" rtlCol="0">
            <a:spAutoFit/>
          </a:bodyPr>
          <a:lstStyle/>
          <a:p>
            <a:pPr algn="ctr"/>
            <a:r>
              <a:rPr lang="en-US" sz="1200" dirty="0"/>
              <a:t>Pure CE works</a:t>
            </a:r>
          </a:p>
          <a:p>
            <a:pPr algn="ctr"/>
            <a:r>
              <a:rPr lang="en-US" sz="1200" dirty="0"/>
              <a:t>Construction of experiments</a:t>
            </a:r>
          </a:p>
        </p:txBody>
      </p:sp>
      <p:cxnSp>
        <p:nvCxnSpPr>
          <p:cNvPr id="17" name="Straight Arrow Connector 16">
            <a:extLst>
              <a:ext uri="{FF2B5EF4-FFF2-40B4-BE49-F238E27FC236}">
                <a16:creationId xmlns:a16="http://schemas.microsoft.com/office/drawing/2014/main" id="{1DA76A70-A7A4-688D-00E2-6497496146A0}"/>
              </a:ext>
            </a:extLst>
          </p:cNvPr>
          <p:cNvCxnSpPr>
            <a:cxnSpLocks/>
          </p:cNvCxnSpPr>
          <p:nvPr/>
        </p:nvCxnSpPr>
        <p:spPr>
          <a:xfrm>
            <a:off x="3062923" y="5771219"/>
            <a:ext cx="798552" cy="0"/>
          </a:xfrm>
          <a:prstGeom prst="straightConnector1">
            <a:avLst/>
          </a:prstGeom>
          <a:ln>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B49B2F0-3CCB-73AD-B97A-490BF3D30388}"/>
              </a:ext>
            </a:extLst>
          </p:cNvPr>
          <p:cNvCxnSpPr>
            <a:cxnSpLocks/>
          </p:cNvCxnSpPr>
          <p:nvPr/>
        </p:nvCxnSpPr>
        <p:spPr>
          <a:xfrm>
            <a:off x="3962400" y="5771219"/>
            <a:ext cx="864766" cy="0"/>
          </a:xfrm>
          <a:prstGeom prst="straightConnector1">
            <a:avLst/>
          </a:prstGeom>
          <a:ln>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8F31784-D4C3-5C15-0CC4-3DD889EFFA99}"/>
              </a:ext>
            </a:extLst>
          </p:cNvPr>
          <p:cNvCxnSpPr>
            <a:cxnSpLocks/>
          </p:cNvCxnSpPr>
          <p:nvPr/>
        </p:nvCxnSpPr>
        <p:spPr>
          <a:xfrm>
            <a:off x="4953000" y="5771219"/>
            <a:ext cx="3962400" cy="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D3137E7-75B5-45A8-F269-300075352B7A}"/>
              </a:ext>
            </a:extLst>
          </p:cNvPr>
          <p:cNvCxnSpPr>
            <a:cxnSpLocks/>
          </p:cNvCxnSpPr>
          <p:nvPr/>
        </p:nvCxnSpPr>
        <p:spPr>
          <a:xfrm>
            <a:off x="228600" y="5771219"/>
            <a:ext cx="2743200" cy="0"/>
          </a:xfrm>
          <a:prstGeom prst="straightConnector1">
            <a:avLst/>
          </a:prstGeom>
          <a:ln cap="sq">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791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152400" y="838200"/>
            <a:ext cx="8763000" cy="5486401"/>
          </a:xfrm>
        </p:spPr>
        <p:txBody>
          <a:bodyPr/>
          <a:lstStyle/>
          <a:p>
            <a:r>
              <a:rPr lang="en-US" sz="2000" dirty="0"/>
              <a:t>SM and new physics opportunities are currently being missed in the far-forward region at the LHC.</a:t>
            </a:r>
          </a:p>
          <a:p>
            <a:endParaRPr lang="en-US" sz="2000" dirty="0"/>
          </a:p>
          <a:p>
            <a:endParaRPr lang="en-US" sz="2000" dirty="0"/>
          </a:p>
          <a:p>
            <a:endParaRPr lang="en-US" sz="2000" dirty="0"/>
          </a:p>
          <a:p>
            <a:endParaRPr lang="en-US" sz="2000" dirty="0"/>
          </a:p>
          <a:p>
            <a:endParaRPr lang="en-US" sz="2000" dirty="0"/>
          </a:p>
          <a:p>
            <a:endParaRPr lang="en-US" sz="2000" dirty="0"/>
          </a:p>
          <a:p>
            <a:pPr>
              <a:buFontTx/>
              <a:buChar char="•"/>
            </a:pPr>
            <a:r>
              <a:rPr lang="en-US" sz="2000" dirty="0"/>
              <a:t>Modest investment in a few small experiments can solve this problem.</a:t>
            </a:r>
          </a:p>
          <a:p>
            <a:pPr>
              <a:buFontTx/>
              <a:buChar char="•"/>
            </a:pPr>
            <a:endParaRPr lang="en-US" sz="2000" dirty="0"/>
          </a:p>
          <a:p>
            <a:pPr>
              <a:buFontTx/>
              <a:buChar char="•"/>
            </a:pPr>
            <a:r>
              <a:rPr lang="en-US" sz="2000" dirty="0"/>
              <a:t>FASER and </a:t>
            </a:r>
            <a:r>
              <a:rPr lang="en-US" sz="2000" dirty="0" err="1"/>
              <a:t>FASER</a:t>
            </a:r>
            <a:r>
              <a:rPr lang="en-US" sz="2000" dirty="0" err="1">
                <a:latin typeface="Symbol" pitchFamily="2" charset="2"/>
              </a:rPr>
              <a:t>n</a:t>
            </a:r>
            <a:r>
              <a:rPr lang="en-US" sz="2000" dirty="0"/>
              <a:t>: 5 m long, ~$2M.  Along with SND@LHC, will soon create the new field of LHC neutrino physics, and also look for many new particles. </a:t>
            </a:r>
          </a:p>
          <a:p>
            <a:pPr>
              <a:buFontTx/>
              <a:buChar char="•"/>
            </a:pPr>
            <a:endParaRPr lang="en-US" sz="1400" dirty="0"/>
          </a:p>
          <a:p>
            <a:r>
              <a:rPr lang="en-US" sz="2000" dirty="0"/>
              <a:t>In the future, the FPF and its experiments are being planned to carry this research program into the High Luminosity LHC era.  </a:t>
            </a:r>
          </a:p>
        </p:txBody>
      </p:sp>
      <p:grpSp>
        <p:nvGrpSpPr>
          <p:cNvPr id="4" name="Group 3">
            <a:extLst>
              <a:ext uri="{FF2B5EF4-FFF2-40B4-BE49-F238E27FC236}">
                <a16:creationId xmlns:a16="http://schemas.microsoft.com/office/drawing/2014/main" id="{F917B7F2-CEC0-0B4E-B262-C35E9AE6E4D1}"/>
              </a:ext>
            </a:extLst>
          </p:cNvPr>
          <p:cNvGrpSpPr/>
          <p:nvPr/>
        </p:nvGrpSpPr>
        <p:grpSpPr>
          <a:xfrm>
            <a:off x="707657" y="1600200"/>
            <a:ext cx="7696200" cy="1828800"/>
            <a:chOff x="686764" y="3235221"/>
            <a:chExt cx="6761940" cy="1633785"/>
          </a:xfrm>
        </p:grpSpPr>
        <p:pic>
          <p:nvPicPr>
            <p:cNvPr id="5" name="Picture 4" descr="0803012_02-A4-at-144-dpi.jpg">
              <a:extLst>
                <a:ext uri="{FF2B5EF4-FFF2-40B4-BE49-F238E27FC236}">
                  <a16:creationId xmlns:a16="http://schemas.microsoft.com/office/drawing/2014/main" id="{89369FD7-CF48-6B42-B650-CDE0C89B8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6" name="Straight Arrow Connector 5">
              <a:extLst>
                <a:ext uri="{FF2B5EF4-FFF2-40B4-BE49-F238E27FC236}">
                  <a16:creationId xmlns:a16="http://schemas.microsoft.com/office/drawing/2014/main" id="{0BDB11C9-DD09-FB4A-83FB-FEE2F909BE0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E41ED87-6F66-1C41-A1D7-F55CA1502B15}"/>
                </a:ext>
              </a:extLst>
            </p:cNvPr>
            <p:cNvGrpSpPr/>
            <p:nvPr/>
          </p:nvGrpSpPr>
          <p:grpSpPr>
            <a:xfrm>
              <a:off x="686764" y="4213439"/>
              <a:ext cx="2214348" cy="409266"/>
              <a:chOff x="686764" y="4213439"/>
              <a:chExt cx="2214348" cy="409266"/>
            </a:xfrm>
          </p:grpSpPr>
          <p:cxnSp>
            <p:nvCxnSpPr>
              <p:cNvPr id="16" name="Straight Arrow Connector 15">
                <a:extLst>
                  <a:ext uri="{FF2B5EF4-FFF2-40B4-BE49-F238E27FC236}">
                    <a16:creationId xmlns:a16="http://schemas.microsoft.com/office/drawing/2014/main" id="{A0E05B3E-19DB-8644-9DFB-2EF71B632CBF}"/>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0CB90DA-3AEA-CE4B-8B4A-0CDDA1DBA9F1}"/>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1B9B651-770D-0D4A-9ABB-646CB618BBA6}"/>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605985B-5B5E-064C-A6F4-4BA76C030009}"/>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8507150-6095-2241-B22A-30B8A5FB3B77}"/>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4D11657F-9C9B-8443-B3F1-F920B4354D14}"/>
                </a:ext>
              </a:extLst>
            </p:cNvPr>
            <p:cNvGrpSpPr/>
            <p:nvPr/>
          </p:nvGrpSpPr>
          <p:grpSpPr>
            <a:xfrm rot="10800000">
              <a:off x="5559329" y="3549005"/>
              <a:ext cx="1889375" cy="353694"/>
              <a:chOff x="686764" y="4213439"/>
              <a:chExt cx="2214348" cy="409266"/>
            </a:xfrm>
          </p:grpSpPr>
          <p:cxnSp>
            <p:nvCxnSpPr>
              <p:cNvPr id="11" name="Straight Arrow Connector 10">
                <a:extLst>
                  <a:ext uri="{FF2B5EF4-FFF2-40B4-BE49-F238E27FC236}">
                    <a16:creationId xmlns:a16="http://schemas.microsoft.com/office/drawing/2014/main" id="{1C5F0927-D1E9-2243-8833-16500D515F4B}"/>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5794912-C0CA-BC43-B9AF-9423C2FED12C}"/>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308F3E0-CCD6-8C4B-A80B-DD247C1298B4}"/>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3416233-76BD-C743-BF40-D1F8C13E229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87478A-EB15-414C-B57B-A6994D5E096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9" name="Straight Arrow Connector 8">
              <a:extLst>
                <a:ext uri="{FF2B5EF4-FFF2-40B4-BE49-F238E27FC236}">
                  <a16:creationId xmlns:a16="http://schemas.microsoft.com/office/drawing/2014/main" id="{A82AD12C-9BA2-214B-9DCA-34149651DF89}"/>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DA40B7A-8970-504F-8597-D6151D2744D0}"/>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7765FCB-9965-CB44-8F77-EA415B63EAF6}"/>
                  </a:ext>
                </a:extLst>
              </p:cNvPr>
              <p:cNvSpPr txBox="1"/>
              <p:nvPr/>
            </p:nvSpPr>
            <p:spPr>
              <a:xfrm rot="21210000">
                <a:off x="809618" y="25054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21" name="TextBox 20">
                <a:extLst>
                  <a:ext uri="{FF2B5EF4-FFF2-40B4-BE49-F238E27FC236}">
                    <a16:creationId xmlns:a16="http://schemas.microsoft.com/office/drawing/2014/main" id="{17765FCB-9965-CB44-8F77-EA415B63EAF6}"/>
                  </a:ext>
                </a:extLst>
              </p:cNvPr>
              <p:cNvSpPr txBox="1">
                <a:spLocks noRot="1" noChangeAspect="1" noMove="1" noResize="1" noEditPoints="1" noAdjustHandles="1" noChangeArrowheads="1" noChangeShapeType="1" noTextEdit="1"/>
              </p:cNvSpPr>
              <p:nvPr/>
            </p:nvSpPr>
            <p:spPr>
              <a:xfrm rot="21210000">
                <a:off x="809618" y="25054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74F35589-60D2-184B-9A25-C75872CF019C}"/>
              </a:ext>
            </a:extLst>
          </p:cNvPr>
          <p:cNvSpPr txBox="1"/>
          <p:nvPr/>
        </p:nvSpPr>
        <p:spPr>
          <a:xfrm rot="21143793">
            <a:off x="6242520" y="2193217"/>
            <a:ext cx="2232214" cy="369332"/>
          </a:xfrm>
          <a:prstGeom prst="rect">
            <a:avLst/>
          </a:prstGeom>
          <a:noFill/>
        </p:spPr>
        <p:txBody>
          <a:bodyPr wrap="none" rtlCol="0">
            <a:spAutoFit/>
          </a:bodyPr>
          <a:lstStyle/>
          <a:p>
            <a:r>
              <a:rPr lang="en-US" dirty="0"/>
              <a:t>A’, a, </a:t>
            </a:r>
            <a:r>
              <a:rPr lang="en-US" dirty="0" err="1"/>
              <a:t>mCPs</a:t>
            </a:r>
            <a:r>
              <a:rPr lang="en-US" dirty="0"/>
              <a:t>, DM, …</a:t>
            </a:r>
          </a:p>
        </p:txBody>
      </p:sp>
    </p:spTree>
    <p:extLst>
      <p:ext uri="{BB962C8B-B14F-4D97-AF65-F5344CB8AC3E}">
        <p14:creationId xmlns:p14="http://schemas.microsoft.com/office/powerpoint/2010/main" val="2615665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94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6143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The opening angle is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Most of the signal passes through 1 sheet of paper at 480 m.</a:t>
            </a:r>
          </a:p>
          <a:p>
            <a:pPr eaLnBrk="1" hangingPunct="1"/>
            <a:endParaRPr lang="en-US" sz="1200" dirty="0">
              <a:latin typeface="Arial" charset="0"/>
            </a:endParaRPr>
          </a:p>
          <a:p>
            <a:pPr eaLnBrk="1" hangingPunct="1"/>
            <a:r>
              <a:rPr lang="en-US" sz="2000" dirty="0" err="1">
                <a:latin typeface="Arial" charset="0"/>
              </a:rPr>
              <a:t>TeV</a:t>
            </a:r>
            <a:r>
              <a:rPr lang="en-US" sz="2000" dirty="0">
                <a:latin typeface="Arial" charset="0"/>
              </a:rPr>
              <a:t> dark photons (or any other new 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far more collimated than shown below, motivating a new, small, fast, cheap experiment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390108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118986"/>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86493" y="1038225"/>
            <a:ext cx="8628907"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has collected 10 fb</a:t>
            </a:r>
            <a:r>
              <a:rPr lang="en-US" sz="2000" baseline="30000" dirty="0">
                <a:latin typeface="Arial" charset="0"/>
                <a:sym typeface="Wingdings"/>
              </a:rPr>
              <a:t>-1</a:t>
            </a:r>
            <a:r>
              <a:rPr lang="en-US" sz="2000" dirty="0">
                <a:latin typeface="Arial" charset="0"/>
                <a:sym typeface="Wingdings"/>
              </a:rPr>
              <a:t> and has started probing many new models.</a:t>
            </a:r>
          </a:p>
          <a:p>
            <a:endParaRPr lang="en-US" sz="1000" dirty="0">
              <a:latin typeface="Arial" charset="0"/>
              <a:sym typeface="Wingdings"/>
            </a:endParaRPr>
          </a:p>
          <a:p>
            <a:r>
              <a:rPr lang="en-US" sz="2000" dirty="0">
                <a:latin typeface="Arial" charset="0"/>
                <a:sym typeface="Wingdings"/>
              </a:rPr>
              <a:t>Without upgrade, HL-LHC extends (Luminosity*Vol) by factor of 3000 – could detect as many as 10,000 dark photons.  </a:t>
            </a:r>
          </a:p>
          <a:p>
            <a:endParaRPr lang="en-US" sz="1000" dirty="0">
              <a:latin typeface="Arial" charset="0"/>
              <a:sym typeface="Wingdings"/>
            </a:endParaRPr>
          </a:p>
          <a:p>
            <a:r>
              <a:rPr lang="en-US" sz="2000" dirty="0">
                <a:latin typeface="Arial" charset="0"/>
                <a:sym typeface="Wingdings"/>
              </a:rPr>
              <a:t>Possible upgrade to FASER 2 (R=1m, L=20m) extends (Luminosity*Vol) by factor of ~10</a:t>
            </a:r>
            <a:r>
              <a:rPr lang="en-US" sz="2000" baseline="30000" dirty="0">
                <a:latin typeface="Arial" charset="0"/>
                <a:sym typeface="Wingdings"/>
              </a:rPr>
              <a:t>6 </a:t>
            </a:r>
            <a:r>
              <a:rPr lang="en-US" sz="2000" dirty="0">
                <a:latin typeface="Arial" charset="0"/>
                <a:sym typeface="Wingdings"/>
              </a:rPr>
              <a:t>– could detect as many as 3 x 10</a:t>
            </a:r>
            <a:r>
              <a:rPr lang="en-US" sz="2000" baseline="30000" dirty="0">
                <a:latin typeface="Arial" charset="0"/>
                <a:sym typeface="Wingdings"/>
              </a:rPr>
              <a:t>6</a:t>
            </a:r>
            <a:r>
              <a:rPr lang="en-US" sz="2000" dirty="0">
                <a:latin typeface="Arial" charset="0"/>
                <a:sym typeface="Wingdings"/>
              </a:rPr>
              <a:t> dark photons.</a:t>
            </a:r>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435948"/>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790714"/>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975380"/>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81822"/>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2642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2209801" y="3887704"/>
            <a:ext cx="3369428" cy="2665496"/>
          </a:xfrm>
          <a:prstGeom prst="rect">
            <a:avLst/>
          </a:prstGeom>
        </p:spPr>
      </p:pic>
      <p:sp>
        <p:nvSpPr>
          <p:cNvPr id="8" name="Content Placeholder 2">
            <a:extLst>
              <a:ext uri="{FF2B5EF4-FFF2-40B4-BE49-F238E27FC236}">
                <a16:creationId xmlns:a16="http://schemas.microsoft.com/office/drawing/2014/main" id="{67B10C32-7DFE-7146-8438-346C2B29E9C9}"/>
              </a:ext>
            </a:extLst>
          </p:cNvPr>
          <p:cNvSpPr txBox="1">
            <a:spLocks/>
          </p:cNvSpPr>
          <p:nvPr/>
        </p:nvSpPr>
        <p:spPr bwMode="auto">
          <a:xfrm>
            <a:off x="230313" y="3874278"/>
            <a:ext cx="1979487" cy="2221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This opens up a new field: neutrino physics at colliders.</a:t>
            </a:r>
            <a:endParaRPr lang="en-US" sz="2000" dirty="0">
              <a:solidFill>
                <a:srgbClr val="FF0000"/>
              </a:solidFill>
            </a:endParaRPr>
          </a:p>
        </p:txBody>
      </p:sp>
    </p:spTree>
    <p:extLst>
      <p:ext uri="{BB962C8B-B14F-4D97-AF65-F5344CB8AC3E}">
        <p14:creationId xmlns:p14="http://schemas.microsoft.com/office/powerpoint/2010/main" val="1388928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Tree>
    <p:extLst>
      <p:ext uri="{BB962C8B-B14F-4D97-AF65-F5344CB8AC3E}">
        <p14:creationId xmlns:p14="http://schemas.microsoft.com/office/powerpoint/2010/main" val="25925706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(2022-24), the goals of </a:t>
            </a:r>
            <a:r>
              <a:rPr lang="en-US" sz="2000" dirty="0" err="1"/>
              <a:t>FASER</a:t>
            </a:r>
            <a:r>
              <a:rPr lang="en-US" sz="2000" dirty="0" err="1">
                <a:latin typeface="Symbol" pitchFamily="2" charset="2"/>
              </a:rPr>
              <a:t>n</a:t>
            </a:r>
            <a:r>
              <a:rPr lang="en-US" sz="2000" dirty="0"/>
              <a:t> are to </a:t>
            </a:r>
          </a:p>
          <a:p>
            <a:pPr lvl="1"/>
            <a:r>
              <a:rPr lang="en-US" sz="1800" dirty="0"/>
              <a:t>Detect the first collider neutrino.</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204620374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167268"/>
            <a:ext cx="8305800" cy="4419600"/>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382000" cy="2669606"/>
          </a:xfrm>
        </p:spPr>
        <p:txBody>
          <a:bodyPr/>
          <a:lstStyle/>
          <a:p>
            <a:r>
              <a:rPr lang="en-US" sz="2000" dirty="0">
                <a:sym typeface="Wingdings" pitchFamily="2" charset="2"/>
              </a:rPr>
              <a:t>Cavern: 65m long, 8m wide/high.  Shaft: 88m-deep, 9.1m-diameter. </a:t>
            </a:r>
          </a:p>
          <a:p>
            <a:endParaRPr lang="en-US" sz="800" dirty="0">
              <a:sym typeface="Wingdings" pitchFamily="2" charset="2"/>
            </a:endParaRPr>
          </a:p>
          <a:p>
            <a:r>
              <a:rPr lang="en-US" sz="2000" dirty="0">
                <a:sym typeface="Wingdings" pitchFamily="2" charset="2"/>
              </a:rPr>
              <a:t>The FPF is completely decoupled from the LHC (as of today, no need for a safety corridor connecting FPF to the LHC).</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429000" y="2138488"/>
            <a:ext cx="4953000" cy="2669606"/>
          </a:xfrm>
          <a:prstGeom prst="rect">
            <a:avLst/>
          </a:prstGeom>
        </p:spPr>
      </p:pic>
    </p:spTree>
    <p:extLst>
      <p:ext uri="{BB962C8B-B14F-4D97-AF65-F5344CB8AC3E}">
        <p14:creationId xmlns:p14="http://schemas.microsoft.com/office/powerpoint/2010/main" val="107787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SOME HISTORY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They seem to be saying that the collider was creating new forms of matter (charm), but the detectors focused on the forward region (along the beamline) and so missed them.</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FORWARD PHYSICS</a:t>
            </a:r>
          </a:p>
        </p:txBody>
      </p:sp>
      <p:sp>
        <p:nvSpPr>
          <p:cNvPr id="5123" name="Content Placeholder 2"/>
          <p:cNvSpPr>
            <a:spLocks noGrp="1"/>
          </p:cNvSpPr>
          <p:nvPr>
            <p:ph idx="1"/>
          </p:nvPr>
        </p:nvSpPr>
        <p:spPr>
          <a:xfrm>
            <a:off x="76201" y="838200"/>
            <a:ext cx="8915400" cy="5562600"/>
          </a:xfrm>
        </p:spPr>
        <p:txBody>
          <a:bodyPr/>
          <a:lstStyle/>
          <a:p>
            <a:r>
              <a:rPr lang="en-US" sz="1800" dirty="0">
                <a:latin typeface="+mj-lt"/>
              </a:rPr>
              <a:t>Are we now making a similar mistake at the LHC?  </a:t>
            </a:r>
            <a:r>
              <a:rPr lang="en-US" sz="1800" dirty="0">
                <a:solidFill>
                  <a:srgbClr val="FF0000"/>
                </a:solidFill>
                <a:latin typeface="+mj-lt"/>
              </a:rPr>
              <a:t>Yes! </a:t>
            </a:r>
            <a:r>
              <a:rPr lang="en-US" sz="1800" dirty="0">
                <a:latin typeface="+mj-lt"/>
              </a:rPr>
              <a:t>We are now so focused on the transverse direction, that we are missing opportunities in the forward direction.</a:t>
            </a:r>
          </a:p>
          <a:p>
            <a:endParaRPr lang="en-US" sz="1200" dirty="0">
              <a:latin typeface="+mj-lt"/>
            </a:endParaRPr>
          </a:p>
          <a:p>
            <a:r>
              <a:rPr lang="en-US" sz="1800" dirty="0">
                <a:latin typeface="+mj-lt"/>
              </a:rPr>
              <a:t>Existing detectors are designed to find new </a:t>
            </a:r>
            <a:r>
              <a:rPr lang="en-US" sz="1800" dirty="0">
                <a:solidFill>
                  <a:srgbClr val="FF0000"/>
                </a:solidFill>
                <a:latin typeface="+mj-lt"/>
              </a:rPr>
              <a:t>heavy</a:t>
            </a:r>
            <a:r>
              <a:rPr lang="en-US" sz="1800" dirty="0">
                <a:latin typeface="+mj-lt"/>
              </a:rPr>
              <a:t> particles.  These particles are produced at low velocities and decay roughly </a:t>
            </a:r>
            <a:r>
              <a:rPr lang="en-US" sz="1800" dirty="0" err="1">
                <a:latin typeface="+mj-lt"/>
              </a:rPr>
              <a:t>isotropically</a:t>
            </a:r>
            <a:r>
              <a:rPr lang="en-US" sz="1800" dirty="0">
                <a:latin typeface="+mj-lt"/>
              </a:rPr>
              <a:t>.</a:t>
            </a:r>
          </a:p>
          <a:p>
            <a:pPr marL="0" indent="0" eaLnBrk="1" hangingPunct="1">
              <a:buNone/>
            </a:pPr>
            <a:endParaRPr lang="en-US" sz="1200" dirty="0">
              <a:latin typeface="+mj-lt"/>
            </a:endParaRPr>
          </a:p>
          <a:p>
            <a:pPr eaLnBrk="1" hangingPunct="1"/>
            <a:r>
              <a:rPr lang="en-US" sz="1800" dirty="0">
                <a:latin typeface="+mj-lt"/>
              </a:rPr>
              <a:t>But if new particles are </a:t>
            </a:r>
            <a:r>
              <a:rPr lang="en-US" sz="1800" dirty="0">
                <a:solidFill>
                  <a:srgbClr val="FF0000"/>
                </a:solidFill>
                <a:latin typeface="+mj-lt"/>
              </a:rPr>
              <a:t>light</a:t>
            </a:r>
            <a:r>
              <a:rPr lang="en-US" sz="1800" dirty="0">
                <a:latin typeface="+mj-lt"/>
              </a:rPr>
              <a:t> and </a:t>
            </a:r>
            <a:r>
              <a:rPr lang="en-US" sz="1800" dirty="0">
                <a:solidFill>
                  <a:srgbClr val="FF0000"/>
                </a:solidFill>
                <a:latin typeface="+mj-lt"/>
              </a:rPr>
              <a:t>weakly interacting</a:t>
            </a:r>
            <a:r>
              <a:rPr lang="en-US" sz="1800" dirty="0">
                <a:latin typeface="+mj-lt"/>
              </a:rPr>
              <a:t>, they are dominantly produced along the beam axis, and the existing big LHC detectors are perfectly designed NOT to see them.</a:t>
            </a:r>
          </a:p>
          <a:p>
            <a:pPr eaLnBrk="1" hangingPunct="1"/>
            <a:endParaRPr lang="en-US" sz="1800" dirty="0">
              <a:latin typeface="+mj-lt"/>
            </a:endParaRPr>
          </a:p>
          <a:p>
            <a:pPr eaLnBrk="1" hangingPunct="1"/>
            <a:endParaRPr lang="en-US" sz="1800" dirty="0">
              <a:latin typeface="+mj-lt"/>
            </a:endParaRPr>
          </a:p>
          <a:p>
            <a:pPr eaLnBrk="1" hangingPunct="1"/>
            <a:endParaRPr lang="en-US" sz="1800" dirty="0">
              <a:latin typeface="+mj-lt"/>
            </a:endParaRPr>
          </a:p>
          <a:p>
            <a:pPr eaLnBrk="1" hangingPunct="1"/>
            <a:endParaRPr lang="en-US" sz="1800" dirty="0">
              <a:latin typeface="+mj-lt"/>
            </a:endParaRPr>
          </a:p>
          <a:p>
            <a:pPr eaLnBrk="1" hangingPunct="1"/>
            <a:endParaRPr lang="en-US" sz="1800" dirty="0">
              <a:latin typeface="+mj-lt"/>
            </a:endParaRPr>
          </a:p>
          <a:p>
            <a:pPr eaLnBrk="1" hangingPunct="1"/>
            <a:endParaRPr lang="en-US" sz="1800" dirty="0">
              <a:latin typeface="+mj-lt"/>
            </a:endParaRPr>
          </a:p>
          <a:p>
            <a:pPr eaLnBrk="1" hangingPunct="1"/>
            <a:endParaRPr lang="en-US" sz="1800" dirty="0">
              <a:latin typeface="+mj-lt"/>
            </a:endParaRPr>
          </a:p>
          <a:p>
            <a:pPr eaLnBrk="1" hangingPunct="1"/>
            <a:r>
              <a:rPr lang="en-US" sz="1800" dirty="0">
                <a:latin typeface="+mj-lt"/>
              </a:rPr>
              <a:t>We are missing both SM and BSM opportunities: we need a detector to exploit the “wasted” </a:t>
            </a:r>
            <a:r>
              <a:rPr lang="en-US" sz="1800" dirty="0" err="1">
                <a:latin typeface="Symbol" pitchFamily="2" charset="2"/>
              </a:rPr>
              <a:t>s</a:t>
            </a:r>
            <a:r>
              <a:rPr lang="en-US" sz="1800" baseline="-25000" dirty="0" err="1">
                <a:latin typeface="+mj-lt"/>
              </a:rPr>
              <a:t>inelastic</a:t>
            </a:r>
            <a:r>
              <a:rPr lang="en-US" sz="1800" baseline="-25000" dirty="0">
                <a:latin typeface="+mj-lt"/>
              </a:rPr>
              <a:t> </a:t>
            </a:r>
            <a:r>
              <a:rPr lang="en-US" sz="1800" dirty="0">
                <a:latin typeface="+mj-lt"/>
              </a:rPr>
              <a:t>~ 100 mb and cover these “blind spots” in the </a:t>
            </a:r>
            <a:r>
              <a:rPr lang="en-US" sz="1800" dirty="0">
                <a:solidFill>
                  <a:srgbClr val="FF0000"/>
                </a:solidFill>
                <a:latin typeface="+mj-lt"/>
              </a:rPr>
              <a:t>far-forward region</a:t>
            </a:r>
            <a:r>
              <a:rPr lang="en-US" sz="1800" dirty="0">
                <a:latin typeface="+mj-lt"/>
              </a:rPr>
              <a:t>.  </a:t>
            </a:r>
            <a:endParaRPr lang="en-US" sz="1800" dirty="0">
              <a:latin typeface="+mj-lt"/>
              <a:sym typeface="Wingdings"/>
            </a:endParaRPr>
          </a:p>
          <a:p>
            <a:pPr eaLnBrk="1" hangingPunct="1"/>
            <a:endParaRPr lang="en-US" sz="2000" dirty="0">
              <a:latin typeface="Arial" charset="0"/>
              <a:sym typeface="Wingdings"/>
            </a:endParaRPr>
          </a:p>
        </p:txBody>
      </p:sp>
      <p:grpSp>
        <p:nvGrpSpPr>
          <p:cNvPr id="24" name="Group 23">
            <a:extLst>
              <a:ext uri="{FF2B5EF4-FFF2-40B4-BE49-F238E27FC236}">
                <a16:creationId xmlns:a16="http://schemas.microsoft.com/office/drawing/2014/main" id="{ABA05AE5-5368-1E41-54A4-CCAD042C16A4}"/>
              </a:ext>
            </a:extLst>
          </p:cNvPr>
          <p:cNvGrpSpPr/>
          <p:nvPr/>
        </p:nvGrpSpPr>
        <p:grpSpPr>
          <a:xfrm>
            <a:off x="707657" y="3429000"/>
            <a:ext cx="7696200" cy="1828800"/>
            <a:chOff x="686764" y="3235221"/>
            <a:chExt cx="6761940" cy="1633785"/>
          </a:xfrm>
        </p:grpSpPr>
        <p:pic>
          <p:nvPicPr>
            <p:cNvPr id="25" name="Picture 24" descr="0803012_02-A4-at-144-dpi.jpg">
              <a:extLst>
                <a:ext uri="{FF2B5EF4-FFF2-40B4-BE49-F238E27FC236}">
                  <a16:creationId xmlns:a16="http://schemas.microsoft.com/office/drawing/2014/main" id="{453E9D64-B590-314D-F071-59CF8FE4A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26" name="Straight Arrow Connector 25">
              <a:extLst>
                <a:ext uri="{FF2B5EF4-FFF2-40B4-BE49-F238E27FC236}">
                  <a16:creationId xmlns:a16="http://schemas.microsoft.com/office/drawing/2014/main" id="{31369CC4-2490-64F5-868C-B2D2DB2F133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22A804A-CE9E-EC95-E21D-6C778A48318C}"/>
                </a:ext>
              </a:extLst>
            </p:cNvPr>
            <p:cNvGrpSpPr/>
            <p:nvPr/>
          </p:nvGrpSpPr>
          <p:grpSpPr>
            <a:xfrm>
              <a:off x="686764" y="4213439"/>
              <a:ext cx="2214348" cy="409266"/>
              <a:chOff x="686764" y="4213439"/>
              <a:chExt cx="2214348" cy="409266"/>
            </a:xfrm>
          </p:grpSpPr>
          <p:cxnSp>
            <p:nvCxnSpPr>
              <p:cNvPr id="36" name="Straight Arrow Connector 35">
                <a:extLst>
                  <a:ext uri="{FF2B5EF4-FFF2-40B4-BE49-F238E27FC236}">
                    <a16:creationId xmlns:a16="http://schemas.microsoft.com/office/drawing/2014/main" id="{63875C7A-01A4-C108-72E3-DF5573994E13}"/>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6383164-3C72-D03C-DAD0-E750DBD049B2}"/>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9A1A02A-45E1-51F4-1597-62992913099B}"/>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BEF6C76-7A92-CA75-FBA5-E18751D786EF}"/>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BB8BA00-22E4-2256-CDCB-CB6CECDF6863}"/>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89ADCC25-5F53-B0CF-4AFF-18EEFD97901D}"/>
                </a:ext>
              </a:extLst>
            </p:cNvPr>
            <p:cNvGrpSpPr/>
            <p:nvPr/>
          </p:nvGrpSpPr>
          <p:grpSpPr>
            <a:xfrm rot="10800000">
              <a:off x="5559329" y="3549005"/>
              <a:ext cx="1889375" cy="353694"/>
              <a:chOff x="686764" y="4213439"/>
              <a:chExt cx="2214348" cy="409266"/>
            </a:xfrm>
          </p:grpSpPr>
          <p:cxnSp>
            <p:nvCxnSpPr>
              <p:cNvPr id="31" name="Straight Arrow Connector 30">
                <a:extLst>
                  <a:ext uri="{FF2B5EF4-FFF2-40B4-BE49-F238E27FC236}">
                    <a16:creationId xmlns:a16="http://schemas.microsoft.com/office/drawing/2014/main" id="{1D45063D-01EA-107C-CD88-BC873B9BEAD3}"/>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CC800EB-7D4D-2F6D-253E-9FED08B72B5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74803E5-C873-3A6F-7AEF-6E04CCF4026F}"/>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C844F641-F194-7666-6E2D-2B787702750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E0CBCBC-F3DB-4883-5974-E90F8175AA35}"/>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2C228F02-4D61-67B5-96EA-9DE5B4F14D2D}"/>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07136BE-0858-FFA9-3176-A6E83BF74B9A}"/>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E43B20C-6285-C18E-A4B4-FD45987B88D2}"/>
                  </a:ext>
                </a:extLst>
              </p:cNvPr>
              <p:cNvSpPr txBox="1"/>
              <p:nvPr/>
            </p:nvSpPr>
            <p:spPr>
              <a:xfrm rot="21210000">
                <a:off x="809618" y="43342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41" name="TextBox 40">
                <a:extLst>
                  <a:ext uri="{FF2B5EF4-FFF2-40B4-BE49-F238E27FC236}">
                    <a16:creationId xmlns:a16="http://schemas.microsoft.com/office/drawing/2014/main" id="{7E43B20C-6285-C18E-A4B4-FD45987B88D2}"/>
                  </a:ext>
                </a:extLst>
              </p:cNvPr>
              <p:cNvSpPr txBox="1">
                <a:spLocks noRot="1" noChangeAspect="1" noMove="1" noResize="1" noEditPoints="1" noAdjustHandles="1" noChangeArrowheads="1" noChangeShapeType="1" noTextEdit="1"/>
              </p:cNvSpPr>
              <p:nvPr/>
            </p:nvSpPr>
            <p:spPr>
              <a:xfrm rot="21210000">
                <a:off x="809618" y="43342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44EEB1A9-D3CE-55DE-8E6E-5E7D37BDFDDB}"/>
              </a:ext>
            </a:extLst>
          </p:cNvPr>
          <p:cNvSpPr txBox="1"/>
          <p:nvPr/>
        </p:nvSpPr>
        <p:spPr>
          <a:xfrm rot="21126514">
            <a:off x="6248932" y="40014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p:spTree>
    <p:extLst>
      <p:ext uri="{BB962C8B-B14F-4D97-AF65-F5344CB8AC3E}">
        <p14:creationId xmlns:p14="http://schemas.microsoft.com/office/powerpoint/2010/main" val="10014985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3048000" cy="1169551"/>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New particle A’ is produced at ATLAS, travels along the beam collision axis and through 100 m of rock, and finally decays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369231" y="3158270"/>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38942F-D6E2-9F45-82A0-22F7D238A4C0}"/>
                  </a:ext>
                </a:extLst>
              </p:cNvPr>
              <p:cNvSpPr txBox="1"/>
              <p:nvPr/>
            </p:nvSpPr>
            <p:spPr>
              <a:xfrm rot="702885">
                <a:off x="2035794" y="1697185"/>
                <a:ext cx="602665" cy="184666"/>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i="1" smtClean="0">
                            <a:solidFill>
                              <a:srgbClr val="FF0000"/>
                            </a:solidFill>
                            <a:latin typeface="Cambria Math" panose="02040503050406030204" pitchFamily="18" charset="0"/>
                            <a:ea typeface="Cambria Math" panose="02040503050406030204" pitchFamily="18" charset="0"/>
                          </a:rPr>
                          <m:t>𝜋</m:t>
                        </m:r>
                      </m:e>
                      <m:sup>
                        <m:r>
                          <a:rPr lang="en-US" sz="1200" b="0" i="1" smtClean="0">
                            <a:solidFill>
                              <a:srgbClr val="FF0000"/>
                            </a:solidFill>
                            <a:latin typeface="Cambria Math" panose="02040503050406030204" pitchFamily="18" charset="0"/>
                          </a:rPr>
                          <m:t>0</m:t>
                        </m:r>
                      </m:sup>
                    </m:sSup>
                  </m:oMath>
                </a14:m>
                <a:r>
                  <a:rPr lang="en-US" sz="1200" dirty="0">
                    <a:solidFill>
                      <a:srgbClr val="FF0000"/>
                    </a:solidFill>
                  </a:rPr>
                  <a:t>→ </a:t>
                </a:r>
                <a14:m>
                  <m:oMath xmlns:m="http://schemas.openxmlformats.org/officeDocument/2006/math">
                    <m:r>
                      <a:rPr lang="en-US" sz="1200" i="1" dirty="0" smtClean="0">
                        <a:solidFill>
                          <a:srgbClr val="FF0000"/>
                        </a:solidFill>
                        <a:latin typeface="Cambria Math" panose="02040503050406030204" pitchFamily="18" charset="0"/>
                        <a:ea typeface="Cambria Math" panose="02040503050406030204" pitchFamily="18" charset="0"/>
                      </a:rPr>
                      <m:t>𝛾</m:t>
                    </m:r>
                  </m:oMath>
                </a14:m>
                <a:r>
                  <a:rPr lang="en-US" sz="1200" dirty="0">
                    <a:solidFill>
                      <a:srgbClr val="FF0000"/>
                    </a:solidFill>
                    <a:latin typeface="Cambria Math" panose="02040503050406030204" pitchFamily="18" charset="0"/>
                    <a:ea typeface="Cambria Math" panose="02040503050406030204" pitchFamily="18" charset="0"/>
                  </a:rPr>
                  <a:t>A’ </a:t>
                </a:r>
              </a:p>
            </p:txBody>
          </p:sp>
        </mc:Choice>
        <mc:Fallback xmlns="">
          <p:sp>
            <p:nvSpPr>
              <p:cNvPr id="4" name="TextBox 3">
                <a:extLst>
                  <a:ext uri="{FF2B5EF4-FFF2-40B4-BE49-F238E27FC236}">
                    <a16:creationId xmlns:a16="http://schemas.microsoft.com/office/drawing/2014/main" id="{E738942F-D6E2-9F45-82A0-22F7D238A4C0}"/>
                  </a:ext>
                </a:extLst>
              </p:cNvPr>
              <p:cNvSpPr txBox="1">
                <a:spLocks noRot="1" noChangeAspect="1" noMove="1" noResize="1" noEditPoints="1" noAdjustHandles="1" noChangeArrowheads="1" noChangeShapeType="1" noTextEdit="1"/>
              </p:cNvSpPr>
              <p:nvPr/>
            </p:nvSpPr>
            <p:spPr>
              <a:xfrm rot="702885">
                <a:off x="2035794" y="1697185"/>
                <a:ext cx="602665" cy="184666"/>
              </a:xfrm>
              <a:prstGeom prst="rect">
                <a:avLst/>
              </a:prstGeom>
              <a:blipFill>
                <a:blip r:embed="rId4"/>
                <a:stretch>
                  <a:fillRect l="-3922" t="-11538" r="-15686" b="-2692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4F76865-AE4C-D946-86D2-E72605032751}"/>
              </a:ext>
            </a:extLst>
          </p:cNvPr>
          <p:cNvSpPr txBox="1"/>
          <p:nvPr/>
        </p:nvSpPr>
        <p:spPr>
          <a:xfrm rot="750086">
            <a:off x="4660241" y="2274761"/>
            <a:ext cx="620426" cy="184666"/>
          </a:xfrm>
          <a:prstGeom prst="rect">
            <a:avLst/>
          </a:prstGeom>
          <a:solidFill>
            <a:schemeClr val="bg1"/>
          </a:solidFill>
        </p:spPr>
        <p:txBody>
          <a:bodyPr wrap="none" lIns="0" tIns="0" rIns="0" bIns="0" rtlCol="0">
            <a:spAutoFit/>
          </a:bodyPr>
          <a:lstStyle/>
          <a:p>
            <a:r>
              <a:rPr lang="en-US" sz="1200" dirty="0">
                <a:solidFill>
                  <a:srgbClr val="FF0000"/>
                </a:solidFill>
              </a:rPr>
              <a:t> →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E08D49-EE50-0545-AD75-C78915B81904}"/>
                  </a:ext>
                </a:extLst>
              </p:cNvPr>
              <p:cNvSpPr txBox="1"/>
              <p:nvPr/>
            </p:nvSpPr>
            <p:spPr>
              <a:xfrm rot="514515">
                <a:off x="6863889" y="2723376"/>
                <a:ext cx="770019" cy="184666"/>
              </a:xfrm>
              <a:prstGeom prst="rect">
                <a:avLst/>
              </a:prstGeom>
              <a:solidFill>
                <a:schemeClr val="bg1"/>
              </a:solidFill>
            </p:spPr>
            <p:txBody>
              <a:bodyPr wrap="none" lIns="0" tIns="0" rIns="0" bIns="0" rtlCol="0">
                <a:spAutoFit/>
              </a:bodyPr>
              <a:lstStyle/>
              <a:p>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2" name="TextBox 21">
                <a:extLst>
                  <a:ext uri="{FF2B5EF4-FFF2-40B4-BE49-F238E27FC236}">
                    <a16:creationId xmlns:a16="http://schemas.microsoft.com/office/drawing/2014/main" id="{2CE08D49-EE50-0545-AD75-C78915B81904}"/>
                  </a:ext>
                </a:extLst>
              </p:cNvPr>
              <p:cNvSpPr txBox="1">
                <a:spLocks noRot="1" noChangeAspect="1" noMove="1" noResize="1" noEditPoints="1" noAdjustHandles="1" noChangeArrowheads="1" noChangeShapeType="1" noTextEdit="1"/>
              </p:cNvSpPr>
              <p:nvPr/>
            </p:nvSpPr>
            <p:spPr>
              <a:xfrm rot="514515">
                <a:off x="6863889" y="2723376"/>
                <a:ext cx="770019" cy="184666"/>
              </a:xfrm>
              <a:prstGeom prst="rect">
                <a:avLst/>
              </a:prstGeom>
              <a:blipFill>
                <a:blip r:embed="rId5"/>
                <a:stretch>
                  <a:fillRect l="-7937" t="-16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C47B11-457F-D44F-A8B7-0FAC9C030BE2}"/>
                  </a:ext>
                </a:extLst>
              </p:cNvPr>
              <p:cNvSpPr txBox="1"/>
              <p:nvPr/>
            </p:nvSpPr>
            <p:spPr>
              <a:xfrm>
                <a:off x="2912696" y="5030469"/>
                <a:ext cx="2070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m:oMathPara>
                </a14:m>
                <a:endParaRPr lang="en-US" sz="1200" dirty="0">
                  <a:solidFill>
                    <a:srgbClr val="FF0000"/>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9C47B11-457F-D44F-A8B7-0FAC9C030BE2}"/>
                  </a:ext>
                </a:extLst>
              </p:cNvPr>
              <p:cNvSpPr txBox="1">
                <a:spLocks noRot="1" noChangeAspect="1" noMove="1" noResize="1" noEditPoints="1" noAdjustHandles="1" noChangeArrowheads="1" noChangeShapeType="1" noTextEdit="1"/>
              </p:cNvSpPr>
              <p:nvPr/>
            </p:nvSpPr>
            <p:spPr>
              <a:xfrm>
                <a:off x="2912696" y="5030469"/>
                <a:ext cx="207044" cy="184666"/>
              </a:xfrm>
              <a:prstGeom prst="rect">
                <a:avLst/>
              </a:prstGeom>
              <a:blipFill>
                <a:blip r:embed="rId6"/>
                <a:stretch>
                  <a:fillRect l="-11765"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B73107-42C1-7E4F-B96E-EE9795A219B0}"/>
                  </a:ext>
                </a:extLst>
              </p:cNvPr>
              <p:cNvSpPr txBox="1"/>
              <p:nvPr/>
            </p:nvSpPr>
            <p:spPr>
              <a:xfrm>
                <a:off x="3153268" y="5295901"/>
                <a:ext cx="250325" cy="184666"/>
              </a:xfrm>
              <a:prstGeom prst="rect">
                <a:avLst/>
              </a:prstGeom>
              <a:noFill/>
            </p:spPr>
            <p:txBody>
              <a:bodyPr wrap="none" lIns="0" tIns="0" rIns="0" bIns="0" rtlCol="0">
                <a:spAutoFit/>
              </a:bodyPr>
              <a:lstStyle/>
              <a:p>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4" name="TextBox 23">
                <a:extLst>
                  <a:ext uri="{FF2B5EF4-FFF2-40B4-BE49-F238E27FC236}">
                    <a16:creationId xmlns:a16="http://schemas.microsoft.com/office/drawing/2014/main" id="{C4B73107-42C1-7E4F-B96E-EE9795A219B0}"/>
                  </a:ext>
                </a:extLst>
              </p:cNvPr>
              <p:cNvSpPr txBox="1">
                <a:spLocks noRot="1" noChangeAspect="1" noMove="1" noResize="1" noEditPoints="1" noAdjustHandles="1" noChangeArrowheads="1" noChangeShapeType="1" noTextEdit="1"/>
              </p:cNvSpPr>
              <p:nvPr/>
            </p:nvSpPr>
            <p:spPr>
              <a:xfrm>
                <a:off x="3153268" y="5295901"/>
                <a:ext cx="250325" cy="184666"/>
              </a:xfrm>
              <a:prstGeom prst="rect">
                <a:avLst/>
              </a:prstGeom>
              <a:blipFill>
                <a:blip r:embed="rId7"/>
                <a:stretch>
                  <a:fillRect/>
                </a:stretch>
              </a:blipFill>
            </p:spPr>
            <p:txBody>
              <a:bodyPr/>
              <a:lstStyle/>
              <a:p>
                <a:r>
                  <a:rPr lang="en-US">
                    <a:noFill/>
                  </a:rPr>
                  <a:t> </a:t>
                </a:r>
              </a:p>
            </p:txBody>
          </p:sp>
        </mc:Fallback>
      </mc:AlternateContent>
      <p:cxnSp>
        <p:nvCxnSpPr>
          <p:cNvPr id="25" name="Łącznik prosty ze strzałką 9">
            <a:extLst>
              <a:ext uri="{FF2B5EF4-FFF2-40B4-BE49-F238E27FC236}">
                <a16:creationId xmlns:a16="http://schemas.microsoft.com/office/drawing/2014/main" id="{29F05DFD-8F69-C74D-98A9-6DAE6D391255}"/>
              </a:ext>
            </a:extLst>
          </p:cNvPr>
          <p:cNvCxnSpPr>
            <a:cxnSpLocks/>
          </p:cNvCxnSpPr>
          <p:nvPr/>
        </p:nvCxnSpPr>
        <p:spPr>
          <a:xfrm flipV="1">
            <a:off x="2781300" y="5173741"/>
            <a:ext cx="571500" cy="27455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7853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762000"/>
            <a:ext cx="8610600" cy="5638800"/>
          </a:xfrm>
        </p:spPr>
        <p:txBody>
          <a:bodyPr/>
          <a:lstStyle/>
          <a:p>
            <a:r>
              <a:rPr lang="en-US" sz="1800" dirty="0"/>
              <a:t>September 2017: Initial proposal (Feng, </a:t>
            </a:r>
            <a:r>
              <a:rPr lang="en-US" sz="1800" dirty="0" err="1"/>
              <a:t>Galon</a:t>
            </a:r>
            <a:r>
              <a:rPr lang="en-US" sz="1800" dirty="0"/>
              <a:t>, Kling, </a:t>
            </a:r>
            <a:r>
              <a:rPr lang="en-US" sz="1800" dirty="0" err="1"/>
              <a:t>Trojanowski</a:t>
            </a:r>
            <a:r>
              <a:rPr lang="en-US" sz="1800" dirty="0"/>
              <a:t>)</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approved as 8</a:t>
            </a:r>
            <a:r>
              <a:rPr lang="en-US" sz="1800" baseline="30000" dirty="0"/>
              <a:t>th</a:t>
            </a:r>
            <a:r>
              <a:rPr lang="en-US" sz="1800" dirty="0"/>
              <a:t> LHC detector by </a:t>
            </a:r>
            <a:r>
              <a:rPr lang="en-US" sz="1800" dirty="0">
                <a:solidFill>
                  <a:srgbClr val="0000FF"/>
                </a:solidFill>
              </a:rPr>
              <a:t>CERN</a:t>
            </a:r>
          </a:p>
          <a:p>
            <a:endParaRPr lang="en-US" sz="800" dirty="0"/>
          </a:p>
          <a:p>
            <a:r>
              <a:rPr lang="en-US" sz="1800" dirty="0"/>
              <a:t>December 2019: </a:t>
            </a:r>
            <a:r>
              <a:rPr lang="en-US" sz="1800" dirty="0" err="1"/>
              <a:t>FASER</a:t>
            </a:r>
            <a:r>
              <a:rPr lang="en-US" sz="1800" dirty="0" err="1">
                <a:latin typeface="Symbol" pitchFamily="2" charset="2"/>
              </a:rPr>
              <a:t>n</a:t>
            </a:r>
            <a:r>
              <a:rPr lang="en-US" sz="1800" dirty="0"/>
              <a:t> approved as 9</a:t>
            </a:r>
            <a:r>
              <a:rPr lang="en-US" sz="1800" baseline="30000" dirty="0"/>
              <a:t>th</a:t>
            </a:r>
            <a:r>
              <a:rPr lang="en-US" sz="1800" dirty="0"/>
              <a:t> LHC detector by </a:t>
            </a:r>
            <a:r>
              <a:rPr lang="en-US" sz="1800" dirty="0">
                <a:solidFill>
                  <a:srgbClr val="0000FF"/>
                </a:solidFill>
              </a:rPr>
              <a:t>CERN</a:t>
            </a:r>
            <a:endParaRPr lang="en-US" sz="1800" dirty="0"/>
          </a:p>
          <a:p>
            <a:pPr marL="0" indent="0">
              <a:buNone/>
            </a:pPr>
            <a:endParaRPr lang="en-US" sz="800" dirty="0"/>
          </a:p>
          <a:p>
            <a:r>
              <a:rPr lang="en-US" sz="1800" dirty="0"/>
              <a:t>March 2021: FASER fully installed, commissioning of the detector begins</a:t>
            </a:r>
          </a:p>
          <a:p>
            <a:endParaRPr lang="en-US" sz="800" dirty="0"/>
          </a:p>
          <a:p>
            <a:r>
              <a:rPr lang="en-US" sz="1800" dirty="0"/>
              <a:t>May 2021: </a:t>
            </a:r>
            <a:r>
              <a:rPr lang="en-US" sz="1800" dirty="0" err="1"/>
              <a:t>FASER</a:t>
            </a:r>
            <a:r>
              <a:rPr lang="en-US" sz="1800" dirty="0" err="1">
                <a:latin typeface="Symbol" pitchFamily="2" charset="2"/>
              </a:rPr>
              <a:t>n</a:t>
            </a:r>
            <a:r>
              <a:rPr lang="en-US" sz="1800" dirty="0"/>
              <a:t> announces first candidate collider neutrinos</a:t>
            </a:r>
          </a:p>
          <a:p>
            <a:endParaRPr lang="en-US" sz="800" dirty="0"/>
          </a:p>
          <a:p>
            <a:r>
              <a:rPr lang="en-US" sz="1800" dirty="0"/>
              <a:t>June 2022: FASER</a:t>
            </a:r>
            <a:r>
              <a:rPr lang="en-US" sz="1800" dirty="0">
                <a:latin typeface="+mj-lt"/>
              </a:rPr>
              <a:t> and </a:t>
            </a:r>
            <a:r>
              <a:rPr lang="en-US" sz="1800" dirty="0" err="1"/>
              <a:t>FASER</a:t>
            </a:r>
            <a:r>
              <a:rPr lang="en-US" sz="1800" dirty="0" err="1">
                <a:latin typeface="Symbol" pitchFamily="2" charset="2"/>
              </a:rPr>
              <a:t>n</a:t>
            </a:r>
            <a:r>
              <a:rPr lang="en-US" sz="1800" dirty="0">
                <a:latin typeface="Symbol" pitchFamily="2" charset="2"/>
              </a:rPr>
              <a:t> </a:t>
            </a:r>
            <a:r>
              <a:rPr lang="en-US" sz="1800" dirty="0"/>
              <a:t>collected data in Run 3</a:t>
            </a:r>
          </a:p>
          <a:p>
            <a:endParaRPr lang="en-US" sz="800" dirty="0"/>
          </a:p>
          <a:p>
            <a:r>
              <a:rPr lang="en-US" sz="1800" dirty="0"/>
              <a:t>March 2023: First physics results presented at </a:t>
            </a:r>
            <a:r>
              <a:rPr lang="en-US" sz="1800" dirty="0" err="1"/>
              <a:t>Moriond</a:t>
            </a:r>
            <a:r>
              <a:rPr lang="en-US" sz="1800" dirty="0"/>
              <a:t> (expected!)</a:t>
            </a:r>
            <a:endParaRPr lang="en-US" sz="2000" dirty="0"/>
          </a:p>
          <a:p>
            <a:endParaRPr lang="en-US" sz="2000" dirty="0"/>
          </a:p>
          <a:p>
            <a:endParaRPr lang="en-US" sz="2000" dirty="0"/>
          </a:p>
        </p:txBody>
      </p:sp>
    </p:spTree>
    <p:extLst>
      <p:ext uri="{BB962C8B-B14F-4D97-AF65-F5344CB8AC3E}">
        <p14:creationId xmlns:p14="http://schemas.microsoft.com/office/powerpoint/2010/main" val="4187781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800"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741773" y="4035239"/>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2859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2777872" y="4008532"/>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547745" y="40512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10618" y="4899759"/>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419698" y="4943834"/>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6848324" y="4997348"/>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4803566" y="4876800"/>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80 collaborators, 22 institutions, 9 countries</a:t>
            </a:r>
            <a:endParaRPr lang="en-US" sz="1800" dirty="0">
              <a:latin typeface="Arial" charset="0"/>
              <a:sym typeface="Wingdings"/>
            </a:endParaRPr>
          </a:p>
        </p:txBody>
      </p:sp>
      <p:pic>
        <p:nvPicPr>
          <p:cNvPr id="5" name="Picture 4">
            <a:extLst>
              <a:ext uri="{FF2B5EF4-FFF2-40B4-BE49-F238E27FC236}">
                <a16:creationId xmlns:a16="http://schemas.microsoft.com/office/drawing/2014/main" id="{9806E146-7311-154C-83F9-DC2199EC1693}"/>
              </a:ext>
            </a:extLst>
          </p:cNvPr>
          <p:cNvPicPr>
            <a:picLocks noChangeAspect="1"/>
          </p:cNvPicPr>
          <p:nvPr/>
        </p:nvPicPr>
        <p:blipFill>
          <a:blip r:embed="rId21"/>
          <a:stretch>
            <a:fillRect/>
          </a:stretch>
        </p:blipFill>
        <p:spPr>
          <a:xfrm>
            <a:off x="5146783" y="5634944"/>
            <a:ext cx="772131" cy="668512"/>
          </a:xfrm>
          <a:prstGeom prst="rect">
            <a:avLst/>
          </a:prstGeom>
        </p:spPr>
      </p:pic>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2"/>
          <a:stretch>
            <a:fillRect/>
          </a:stretch>
        </p:blipFill>
        <p:spPr>
          <a:xfrm>
            <a:off x="6753349" y="39611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3"/>
          <a:stretch>
            <a:fillRect/>
          </a:stretch>
        </p:blipFill>
        <p:spPr>
          <a:xfrm>
            <a:off x="2993972" y="5613800"/>
            <a:ext cx="710800" cy="710800"/>
          </a:xfrm>
          <a:prstGeom prst="rect">
            <a:avLst/>
          </a:prstGeom>
        </p:spPr>
      </p:pic>
    </p:spTree>
    <p:extLst>
      <p:ext uri="{BB962C8B-B14F-4D97-AF65-F5344CB8AC3E}">
        <p14:creationId xmlns:p14="http://schemas.microsoft.com/office/powerpoint/2010/main" val="275158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VIP TOUR OF FASER, JANUARY 2023</a:t>
            </a:r>
          </a:p>
        </p:txBody>
      </p:sp>
      <p:pic>
        <p:nvPicPr>
          <p:cNvPr id="7" name="Picture 6">
            <a:extLst>
              <a:ext uri="{FF2B5EF4-FFF2-40B4-BE49-F238E27FC236}">
                <a16:creationId xmlns:a16="http://schemas.microsoft.com/office/drawing/2014/main" id="{7448364B-203F-070A-FF73-C4E80523E13A}"/>
              </a:ext>
            </a:extLst>
          </p:cNvPr>
          <p:cNvPicPr>
            <a:picLocks noChangeAspect="1"/>
          </p:cNvPicPr>
          <p:nvPr/>
        </p:nvPicPr>
        <p:blipFill>
          <a:blip r:embed="rId2"/>
          <a:stretch>
            <a:fillRect/>
          </a:stretch>
        </p:blipFill>
        <p:spPr>
          <a:xfrm>
            <a:off x="203198" y="914400"/>
            <a:ext cx="5960533" cy="3352800"/>
          </a:xfrm>
          <a:prstGeom prst="rect">
            <a:avLst/>
          </a:prstGeom>
        </p:spPr>
      </p:pic>
      <p:sp>
        <p:nvSpPr>
          <p:cNvPr id="8" name="TextBox 7">
            <a:extLst>
              <a:ext uri="{FF2B5EF4-FFF2-40B4-BE49-F238E27FC236}">
                <a16:creationId xmlns:a16="http://schemas.microsoft.com/office/drawing/2014/main" id="{423DC7B2-76D9-AB47-CF46-079E906D2195}"/>
              </a:ext>
            </a:extLst>
          </p:cNvPr>
          <p:cNvSpPr txBox="1"/>
          <p:nvPr/>
        </p:nvSpPr>
        <p:spPr>
          <a:xfrm>
            <a:off x="152401" y="4419600"/>
            <a:ext cx="6011330" cy="2062103"/>
          </a:xfrm>
          <a:prstGeom prst="rect">
            <a:avLst/>
          </a:prstGeom>
          <a:noFill/>
        </p:spPr>
        <p:txBody>
          <a:bodyPr wrap="square" rtlCol="0">
            <a:spAutoFit/>
          </a:bodyPr>
          <a:lstStyle/>
          <a:p>
            <a:r>
              <a:rPr lang="en-US" sz="1600" dirty="0"/>
              <a:t>Left to Right: </a:t>
            </a:r>
          </a:p>
          <a:p>
            <a:r>
              <a:rPr lang="en-US" sz="1600" dirty="0"/>
              <a:t>Jamie Boyd FASER Co-Spokesperson</a:t>
            </a:r>
          </a:p>
          <a:p>
            <a:r>
              <a:rPr lang="en-US" sz="1600" dirty="0"/>
              <a:t>Mike Lamont CERN Director of Accelerators and Technology</a:t>
            </a:r>
          </a:p>
          <a:p>
            <a:r>
              <a:rPr lang="en-US" sz="1600" dirty="0"/>
              <a:t>Mark </a:t>
            </a:r>
            <a:r>
              <a:rPr lang="en-US" sz="1600" dirty="0" err="1"/>
              <a:t>Heising</a:t>
            </a:r>
            <a:r>
              <a:rPr lang="en-US" sz="1600" dirty="0"/>
              <a:t>, </a:t>
            </a:r>
            <a:r>
              <a:rPr lang="en-US" sz="1600" dirty="0" err="1"/>
              <a:t>Heising</a:t>
            </a:r>
            <a:r>
              <a:rPr lang="en-US" sz="1600" dirty="0"/>
              <a:t>-Simons Foundation</a:t>
            </a:r>
          </a:p>
          <a:p>
            <a:r>
              <a:rPr lang="en-US" sz="1600" dirty="0"/>
              <a:t>Joachim </a:t>
            </a:r>
            <a:r>
              <a:rPr lang="en-US" sz="1600" dirty="0" err="1"/>
              <a:t>Mnich</a:t>
            </a:r>
            <a:r>
              <a:rPr lang="en-US" sz="1600" dirty="0"/>
              <a:t>, CERN Director of Research and Computing</a:t>
            </a:r>
          </a:p>
          <a:p>
            <a:r>
              <a:rPr lang="en-US" sz="1600" dirty="0"/>
              <a:t>Jim Simons, Simons Foundation</a:t>
            </a:r>
          </a:p>
          <a:p>
            <a:r>
              <a:rPr lang="en-US" sz="1600" dirty="0"/>
              <a:t>Jonathan Feng, FASER Co-Spokesperson</a:t>
            </a:r>
          </a:p>
          <a:p>
            <a:r>
              <a:rPr lang="en-US" sz="1600" dirty="0"/>
              <a:t>Greg </a:t>
            </a:r>
            <a:r>
              <a:rPr lang="en-US" sz="1600" dirty="0" err="1"/>
              <a:t>Gabadadze</a:t>
            </a:r>
            <a:r>
              <a:rPr lang="en-US" sz="1600" dirty="0"/>
              <a:t>, Associate Director, Simons Foundation</a:t>
            </a:r>
          </a:p>
        </p:txBody>
      </p:sp>
      <p:pic>
        <p:nvPicPr>
          <p:cNvPr id="12" name="Picture 11">
            <a:extLst>
              <a:ext uri="{FF2B5EF4-FFF2-40B4-BE49-F238E27FC236}">
                <a16:creationId xmlns:a16="http://schemas.microsoft.com/office/drawing/2014/main" id="{4233CA23-A14C-3045-7B3A-73C3C866C4E0}"/>
              </a:ext>
            </a:extLst>
          </p:cNvPr>
          <p:cNvPicPr>
            <a:picLocks noChangeAspect="1"/>
          </p:cNvPicPr>
          <p:nvPr/>
        </p:nvPicPr>
        <p:blipFill>
          <a:blip r:embed="rId3"/>
          <a:stretch>
            <a:fillRect/>
          </a:stretch>
        </p:blipFill>
        <p:spPr>
          <a:xfrm>
            <a:off x="6324599" y="914400"/>
            <a:ext cx="2514601" cy="3339704"/>
          </a:xfrm>
          <a:prstGeom prst="rect">
            <a:avLst/>
          </a:prstGeom>
        </p:spPr>
      </p:pic>
      <p:sp>
        <p:nvSpPr>
          <p:cNvPr id="13" name="TextBox 12">
            <a:extLst>
              <a:ext uri="{FF2B5EF4-FFF2-40B4-BE49-F238E27FC236}">
                <a16:creationId xmlns:a16="http://schemas.microsoft.com/office/drawing/2014/main" id="{669C6860-9455-A2D3-9B18-620B999D0BE4}"/>
              </a:ext>
            </a:extLst>
          </p:cNvPr>
          <p:cNvSpPr txBox="1"/>
          <p:nvPr/>
        </p:nvSpPr>
        <p:spPr>
          <a:xfrm>
            <a:off x="6369755" y="4495800"/>
            <a:ext cx="2317045" cy="1815882"/>
          </a:xfrm>
          <a:prstGeom prst="rect">
            <a:avLst/>
          </a:prstGeom>
          <a:noFill/>
        </p:spPr>
        <p:txBody>
          <a:bodyPr wrap="square" rtlCol="0">
            <a:spAutoFit/>
          </a:bodyPr>
          <a:lstStyle/>
          <a:p>
            <a:r>
              <a:rPr lang="en-US" sz="1600" dirty="0"/>
              <a:t>Left to Right: </a:t>
            </a:r>
          </a:p>
          <a:p>
            <a:r>
              <a:rPr lang="en-US" sz="1600" dirty="0"/>
              <a:t>Mark </a:t>
            </a:r>
            <a:r>
              <a:rPr lang="en-US" sz="1600" dirty="0" err="1"/>
              <a:t>Heising</a:t>
            </a:r>
            <a:r>
              <a:rPr lang="en-US" sz="1600" dirty="0"/>
              <a:t>, </a:t>
            </a:r>
            <a:r>
              <a:rPr lang="en-US" sz="1600" dirty="0" err="1"/>
              <a:t>Heising</a:t>
            </a:r>
            <a:r>
              <a:rPr lang="en-US" sz="1600" dirty="0"/>
              <a:t>-Simons Foundation</a:t>
            </a:r>
          </a:p>
          <a:p>
            <a:r>
              <a:rPr lang="en-US" sz="1600" dirty="0"/>
              <a:t>Fabiola </a:t>
            </a:r>
            <a:r>
              <a:rPr lang="en-US" sz="1600" dirty="0" err="1"/>
              <a:t>Gianotti</a:t>
            </a:r>
            <a:r>
              <a:rPr lang="en-US" sz="1600" dirty="0"/>
              <a:t>, CERN Director General</a:t>
            </a:r>
          </a:p>
          <a:p>
            <a:r>
              <a:rPr lang="en-US" sz="1600" dirty="0"/>
              <a:t>Jim Simons, Simons Foundation</a:t>
            </a:r>
          </a:p>
        </p:txBody>
      </p:sp>
    </p:spTree>
    <p:extLst>
      <p:ext uri="{BB962C8B-B14F-4D97-AF65-F5344CB8AC3E}">
        <p14:creationId xmlns:p14="http://schemas.microsoft.com/office/powerpoint/2010/main" val="1975012426"/>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66143</TotalTime>
  <Words>2001</Words>
  <Application>Microsoft Macintosh PowerPoint</Application>
  <PresentationFormat>On-screen Show (4:3)</PresentationFormat>
  <Paragraphs>327</Paragraphs>
  <Slides>29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 Math</vt:lpstr>
      <vt:lpstr>Symbol</vt:lpstr>
      <vt:lpstr>office_arial</vt:lpstr>
      <vt:lpstr>PowerPoint Presentation</vt:lpstr>
      <vt:lpstr>PowerPoint Presentation</vt:lpstr>
      <vt:lpstr>SOME HISTORY</vt:lpstr>
      <vt:lpstr>ISR’S LEGACY</vt:lpstr>
      <vt:lpstr>FORWARD PHYSICS</vt:lpstr>
      <vt:lpstr>THE FAR-FORWARD REGION</vt:lpstr>
      <vt:lpstr>FASER TIMELINE</vt:lpstr>
      <vt:lpstr>FASER COLLABORATION TODAY</vt:lpstr>
      <vt:lpstr>VIP TOUR OF FASER, JANUARY 2023</vt:lpstr>
      <vt:lpstr>THE FASER DETECTOR</vt:lpstr>
      <vt:lpstr>FASER IN TUNNEL TI12</vt:lpstr>
      <vt:lpstr>MAGNETS</vt:lpstr>
      <vt:lpstr>TRACKERS</vt:lpstr>
      <vt:lpstr>SCINTILLATORS</vt:lpstr>
      <vt:lpstr>FASER CURRENT STATUS</vt:lpstr>
      <vt:lpstr>FASER CURRENT STATUS</vt:lpstr>
      <vt:lpstr>PowerPoint Presentation</vt:lpstr>
      <vt:lpstr>FORWARD PHYSICS FACILITY</vt:lpstr>
      <vt:lpstr>FPF LOCATION</vt:lpstr>
      <vt:lpstr>COST AND TIMELINE</vt:lpstr>
      <vt:lpstr>SUMMARY</vt:lpstr>
      <vt:lpstr>PowerPoint Presentation</vt:lpstr>
      <vt:lpstr>THE NEW PARTICLE LANDSCAPE</vt:lpstr>
      <vt:lpstr>HOW BIG DOES THE DETECTOR HAVE TO BE?</vt:lpstr>
      <vt:lpstr>DARK PHOTON SENSITIVITY REACH</vt:lpstr>
      <vt:lpstr>FIRST COLLIDER NEUTRINOS</vt:lpstr>
      <vt:lpstr>LOCATION, LOCATION, LOCATION</vt:lpstr>
      <vt:lpstr>NEUTRINO PHYSICS</vt:lpstr>
      <vt:lpstr>CAVERN AND SHAFT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1452</cp:revision>
  <cp:lastPrinted>2019-09-06T01:34:01Z</cp:lastPrinted>
  <dcterms:created xsi:type="dcterms:W3CDTF">2011-05-01T15:38:23Z</dcterms:created>
  <dcterms:modified xsi:type="dcterms:W3CDTF">2023-02-22T19:59:58Z</dcterms:modified>
</cp:coreProperties>
</file>