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notesMasterIdLst>
    <p:notesMasterId r:id="rId38"/>
  </p:notesMasterIdLst>
  <p:handoutMasterIdLst>
    <p:handoutMasterId r:id="rId39"/>
  </p:handoutMasterIdLst>
  <p:sldIdLst>
    <p:sldId id="889" r:id="rId2"/>
    <p:sldId id="836" r:id="rId3"/>
    <p:sldId id="1052" r:id="rId4"/>
    <p:sldId id="921" r:id="rId5"/>
    <p:sldId id="825" r:id="rId6"/>
    <p:sldId id="1049" r:id="rId7"/>
    <p:sldId id="897" r:id="rId8"/>
    <p:sldId id="717" r:id="rId9"/>
    <p:sldId id="931" r:id="rId10"/>
    <p:sldId id="751" r:id="rId11"/>
    <p:sldId id="1014" r:id="rId12"/>
    <p:sldId id="993" r:id="rId13"/>
    <p:sldId id="906" r:id="rId14"/>
    <p:sldId id="1001" r:id="rId15"/>
    <p:sldId id="1025" r:id="rId16"/>
    <p:sldId id="1118" r:id="rId17"/>
    <p:sldId id="1029" r:id="rId18"/>
    <p:sldId id="944" r:id="rId19"/>
    <p:sldId id="865" r:id="rId20"/>
    <p:sldId id="1002" r:id="rId21"/>
    <p:sldId id="1117" r:id="rId22"/>
    <p:sldId id="1027" r:id="rId23"/>
    <p:sldId id="883" r:id="rId24"/>
    <p:sldId id="860" r:id="rId25"/>
    <p:sldId id="937" r:id="rId26"/>
    <p:sldId id="896" r:id="rId27"/>
    <p:sldId id="633" r:id="rId28"/>
    <p:sldId id="940" r:id="rId29"/>
    <p:sldId id="1023" r:id="rId30"/>
    <p:sldId id="867" r:id="rId31"/>
    <p:sldId id="1011" r:id="rId32"/>
    <p:sldId id="942" r:id="rId33"/>
    <p:sldId id="999" r:id="rId34"/>
    <p:sldId id="1012" r:id="rId35"/>
    <p:sldId id="914" r:id="rId36"/>
    <p:sldId id="1024" r:id="rId3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0000FF"/>
    <a:srgbClr val="FF0000"/>
    <a:srgbClr val="000000"/>
    <a:srgbClr val="0B4499"/>
    <a:srgbClr val="009999"/>
    <a:srgbClr val="00FF00"/>
    <a:srgbClr val="4A7EBB"/>
    <a:srgbClr val="F2E9D7"/>
    <a:srgbClr val="173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5991" autoAdjust="0"/>
    <p:restoredTop sz="50000" autoAdjust="0"/>
  </p:normalViewPr>
  <p:slideViewPr>
    <p:cSldViewPr snapToObjects="1">
      <p:cViewPr varScale="1">
        <p:scale>
          <a:sx n="104" d="100"/>
          <a:sy n="104" d="100"/>
        </p:scale>
        <p:origin x="216" y="7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5832"/>
    </p:cViewPr>
  </p:sorterViewPr>
  <p:notesViewPr>
    <p:cSldViewPr snapToObjects="1">
      <p:cViewPr varScale="1">
        <p:scale>
          <a:sx n="78" d="100"/>
          <a:sy n="78" d="100"/>
        </p:scale>
        <p:origin x="-268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615F4BDE-EB1E-5245-960C-40D7243C402E}" type="datetime1">
              <a:rPr lang="en-US"/>
              <a:pPr/>
              <a:t>11/18/22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D6FDA90A-D940-C24D-B8BA-FEF64AE6C9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0180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F6F9E314-5CA5-9043-97DF-2DA186874F47}" type="datetime1">
              <a:rPr lang="en-US"/>
              <a:pPr/>
              <a:t>11/18/22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E4DC66B-5A4D-704C-951F-C2EEB6AF22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8480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1F641B-6BBA-8347-9F4F-072BA9C2AE85}" type="slidenum">
              <a:rPr lang="en-US">
                <a:latin typeface="Calibri" charset="0"/>
              </a:rPr>
              <a:pPr eaLnBrk="1" hangingPunct="1"/>
              <a:t>1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318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>
            <a:extLst>
              <a:ext uri="{FF2B5EF4-FFF2-40B4-BE49-F238E27FC236}">
                <a16:creationId xmlns:a16="http://schemas.microsoft.com/office/drawing/2014/main" id="{2691AD68-C999-F446-9257-1A263005E7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2" name="Notes Placeholder 2">
            <a:extLst>
              <a:ext uri="{FF2B5EF4-FFF2-40B4-BE49-F238E27FC236}">
                <a16:creationId xmlns:a16="http://schemas.microsoft.com/office/drawing/2014/main" id="{F1A164B7-65B4-F44F-B3D3-C3B88762D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4" rIns="91426" bIns="45714"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0963" name="Slide Number Placeholder 3">
            <a:extLst>
              <a:ext uri="{FF2B5EF4-FFF2-40B4-BE49-F238E27FC236}">
                <a16:creationId xmlns:a16="http://schemas.microsoft.com/office/drawing/2014/main" id="{375881B7-B4A3-BC4B-9071-BE2CF3B3A939}"/>
              </a:ext>
            </a:extLst>
          </p:cNvPr>
          <p:cNvSpPr txBox="1">
            <a:spLocks noGrp="1"/>
          </p:cNvSpPr>
          <p:nvPr/>
        </p:nvSpPr>
        <p:spPr bwMode="auto">
          <a:xfrm>
            <a:off x="3987800" y="8724900"/>
            <a:ext cx="3049588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4" rIns="91426" bIns="45714" anchor="b"/>
          <a:lstStyle>
            <a:lvl1pPr algn="ctr" defTabSz="876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 indent="-274638" algn="ctr" defTabSz="876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5375" indent="-219075" algn="ctr" defTabSz="876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5113" indent="-219075" algn="ctr" defTabSz="876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73263" indent="-219075" algn="ctr" defTabSz="876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30463" indent="-219075" algn="ctr" defTabSz="876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87663" indent="-219075" algn="ctr" defTabSz="876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44863" indent="-219075" algn="ctr" defTabSz="876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02063" indent="-219075" algn="ctr" defTabSz="876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9C2FD9B-2875-9F47-9F4B-4D1EA17513D7}" type="slidenum">
              <a:rPr lang="en-US" altLang="en-US" sz="1200"/>
              <a:pPr algn="r" eaLnBrk="1" hangingPunct="1"/>
              <a:t>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182889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EC30C5AB-02AD-EB44-B021-F4AD0FE6FBF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87800" y="8724900"/>
            <a:ext cx="3049588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FD72F09-5D9C-AA4B-9FE8-0928E6888B7C}" type="slidenum">
              <a:rPr lang="en-US" altLang="en-US" sz="1200"/>
              <a:pPr algn="r" eaLnBrk="1" hangingPunct="1"/>
              <a:t>5</a:t>
            </a:fld>
            <a:endParaRPr lang="en-US" altLang="en-US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1941CC0A-4E14-E045-A55D-3B538AADD2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3963" y="688975"/>
            <a:ext cx="4592637" cy="3444875"/>
          </a:xfrm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AEE132D8-58EB-6D44-BB57-0A5CF04C5F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70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11/18/22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863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11/18/22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46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11/18/22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86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11/18/22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24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0049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555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95400" y="168275"/>
            <a:ext cx="6858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8162925" y="6138863"/>
            <a:ext cx="450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>
              <a:defRPr/>
            </a:pPr>
            <a:endParaRPr lang="en-US" sz="1000">
              <a:solidFill>
                <a:srgbClr val="000000"/>
              </a:solidFill>
              <a:latin typeface="+mn-lt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8" name="Line 28"/>
          <p:cNvSpPr>
            <a:spLocks noChangeShapeType="1"/>
          </p:cNvSpPr>
          <p:nvPr/>
        </p:nvSpPr>
        <p:spPr bwMode="auto">
          <a:xfrm>
            <a:off x="304800" y="715963"/>
            <a:ext cx="8474075" cy="0"/>
          </a:xfrm>
          <a:prstGeom prst="line">
            <a:avLst/>
          </a:prstGeom>
          <a:noFill/>
          <a:ln w="57150">
            <a:solidFill>
              <a:srgbClr val="0B4599"/>
            </a:solidFill>
            <a:round/>
            <a:headEnd/>
            <a:tailEnd/>
          </a:ln>
          <a:effectLst/>
        </p:spPr>
        <p:txBody>
          <a:bodyPr/>
          <a:lstStyle/>
          <a:p>
            <a:pPr algn="ctr" defTabSz="914400">
              <a:defRPr/>
            </a:pPr>
            <a:endParaRPr lang="en-US">
              <a:solidFill>
                <a:srgbClr val="000000"/>
              </a:solidFill>
              <a:latin typeface="+mn-lt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101600" y="6513514"/>
            <a:ext cx="1905000" cy="322262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18 Nov 2022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3962400" y="6542088"/>
            <a:ext cx="2895600" cy="290512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>
          <a:xfrm>
            <a:off x="7023100" y="6535738"/>
            <a:ext cx="1905000" cy="322262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Feng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fld id="{F817A6DC-7C87-374F-AFE6-43B3D5E1F40F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24" r:id="rId2"/>
  </p:sldLayoutIdLst>
  <p:hf sldNum="0" hdr="0" ftr="0"/>
  <p:txStyles>
    <p:titleStyle>
      <a:lvl1pPr algn="ctr" defTabSz="457200" rtl="0" fontAlgn="base">
        <a:spcBef>
          <a:spcPct val="0"/>
        </a:spcBef>
        <a:spcAft>
          <a:spcPct val="0"/>
        </a:spcAft>
        <a:defRPr sz="2800" b="1" kern="12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FF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0000FF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image" Target="../media/image35.jpg"/><Relationship Id="rId3" Type="http://schemas.openxmlformats.org/officeDocument/2006/relationships/image" Target="../media/image26.jpg"/><Relationship Id="rId7" Type="http://schemas.openxmlformats.org/officeDocument/2006/relationships/image" Target="../media/image29.jp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11" Type="http://schemas.openxmlformats.org/officeDocument/2006/relationships/image" Target="../media/image33.jpg"/><Relationship Id="rId5" Type="http://schemas.openxmlformats.org/officeDocument/2006/relationships/image" Target="../media/image27.jpg"/><Relationship Id="rId15" Type="http://schemas.openxmlformats.org/officeDocument/2006/relationships/image" Target="../media/image37.jpeg"/><Relationship Id="rId10" Type="http://schemas.openxmlformats.org/officeDocument/2006/relationships/image" Target="../media/image32.jpg"/><Relationship Id="rId4" Type="http://schemas.openxmlformats.org/officeDocument/2006/relationships/image" Target="../media/image23.pn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0.png"/><Relationship Id="rId5" Type="http://schemas.openxmlformats.org/officeDocument/2006/relationships/image" Target="../media/image550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000" b="1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008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3505200"/>
            <a:ext cx="914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000" dirty="0"/>
              <a:t>Jonathan Feng and Dave Casper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Pizza Seminar, 18 November </a:t>
            </a:r>
            <a:r>
              <a:rPr lang="en-US" sz="2000" dirty="0">
                <a:sym typeface="Wingdings"/>
              </a:rPr>
              <a:t>2022</a:t>
            </a:r>
            <a:endParaRPr lang="en-US" sz="1200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65D3E203-E15B-5547-8523-0698518C9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295400"/>
            <a:ext cx="8077200" cy="213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 b="1" dirty="0"/>
              <a:t>PARTICLE THEORY AND EXPERIMENT:</a:t>
            </a:r>
          </a:p>
          <a:p>
            <a:pPr algn="ctr"/>
            <a:r>
              <a:rPr lang="en-US" sz="2800" b="1" dirty="0"/>
              <a:t>FORWARD PHYSICS, FASER, AND THE FPF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69DA5E-5C56-6B49-9A2D-BB6032CAA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301" y="5563915"/>
            <a:ext cx="1711308" cy="4889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0B97C5-96DE-E94A-A393-2C22EA2F0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309" y="5548711"/>
            <a:ext cx="2734564" cy="5193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EF246E-C0F0-284D-9F72-F701A6ED6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77" y="5460877"/>
            <a:ext cx="695023" cy="6950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6522FC-1E4F-E042-8855-BD3B6CBA03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5535880"/>
            <a:ext cx="545017" cy="5450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81E317-B8D8-BA43-9A3A-5399C6C49F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550"/>
          <a:stretch/>
        </p:blipFill>
        <p:spPr>
          <a:xfrm>
            <a:off x="6428573" y="5455458"/>
            <a:ext cx="1394126" cy="70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83728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1352E5A-71D5-5045-BCF4-77B511DA5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025037"/>
            <a:ext cx="8686800" cy="25563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000" dirty="0"/>
              <a:t>The beam collision axis was located to mm accuracy by the CERN survey department.  To place FASER on this axis, a trench was required to lower the floor by 46 cm.</a:t>
            </a:r>
          </a:p>
          <a:p>
            <a:pPr>
              <a:buFontTx/>
              <a:buChar char="•"/>
            </a:pPr>
            <a:endParaRPr lang="en-US" sz="1200" dirty="0"/>
          </a:p>
          <a:p>
            <a:pPr>
              <a:buFontTx/>
              <a:buChar char="•"/>
            </a:pPr>
            <a:r>
              <a:rPr lang="en-US" sz="2000" dirty="0"/>
              <a:t>The trench was completed by an Italian firm just hours before COVID shut down CERN in Spring 2020.</a:t>
            </a: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000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sz="1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400" dirty="0">
              <a:latin typeface="Arial" charset="0"/>
            </a:endParaRPr>
          </a:p>
          <a:p>
            <a:pPr>
              <a:buFontTx/>
              <a:buChar char="•"/>
            </a:pPr>
            <a:endParaRPr lang="en-US" sz="1200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FASER IN TUNNEL TI12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4F60B4-C76E-4244-B935-316A138F8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200401"/>
            <a:ext cx="2946400" cy="2362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881CD-0BCE-E942-A70D-A8A412361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916766" y="3611033"/>
            <a:ext cx="3285067" cy="24638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1902B7-EA6F-3240-9AD2-CD9034A79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6300" y="3962400"/>
            <a:ext cx="2837668" cy="255636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B712F3-7538-BB43-8602-5B25BBFA2CD4}"/>
              </a:ext>
            </a:extLst>
          </p:cNvPr>
          <p:cNvSpPr txBox="1"/>
          <p:nvPr/>
        </p:nvSpPr>
        <p:spPr>
          <a:xfrm>
            <a:off x="1352986" y="519326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D0A933-022F-6A4D-BF23-AA80674E7201}"/>
              </a:ext>
            </a:extLst>
          </p:cNvPr>
          <p:cNvSpPr txBox="1"/>
          <p:nvPr/>
        </p:nvSpPr>
        <p:spPr>
          <a:xfrm>
            <a:off x="6608243" y="6106067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Summer 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65DE4B-CCDF-DF44-B03A-8BBD5DB386A4}"/>
              </a:ext>
            </a:extLst>
          </p:cNvPr>
          <p:cNvSpPr txBox="1"/>
          <p:nvPr/>
        </p:nvSpPr>
        <p:spPr>
          <a:xfrm>
            <a:off x="3857702" y="6040315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Spring 2020</a:t>
            </a:r>
          </a:p>
        </p:txBody>
      </p:sp>
    </p:spTree>
    <p:extLst>
      <p:ext uri="{BB962C8B-B14F-4D97-AF65-F5344CB8AC3E}">
        <p14:creationId xmlns:p14="http://schemas.microsoft.com/office/powerpoint/2010/main" val="305754444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E91C2E-A085-294C-A481-1F7B1635CC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67" r="13204"/>
          <a:stretch/>
        </p:blipFill>
        <p:spPr>
          <a:xfrm>
            <a:off x="1" y="1571"/>
            <a:ext cx="9144000" cy="68348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F2F7F6-7B19-224F-8C58-B82240562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FASER CURRENT STATUS</a:t>
            </a:r>
          </a:p>
        </p:txBody>
      </p:sp>
    </p:spTree>
    <p:extLst>
      <p:ext uri="{BB962C8B-B14F-4D97-AF65-F5344CB8AC3E}">
        <p14:creationId xmlns:p14="http://schemas.microsoft.com/office/powerpoint/2010/main" val="3132624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F3C239-9BEB-F94B-8FD8-A26D8911AE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3"/>
          <a:stretch/>
        </p:blipFill>
        <p:spPr>
          <a:xfrm>
            <a:off x="0" y="0"/>
            <a:ext cx="9144000" cy="687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F2F7F6-7B19-224F-8C58-B82240562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FASER CURRENT STATUS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B80C6F8-3ADE-AF4B-8AB6-CBED5C415F07}"/>
              </a:ext>
            </a:extLst>
          </p:cNvPr>
          <p:cNvGrpSpPr/>
          <p:nvPr/>
        </p:nvGrpSpPr>
        <p:grpSpPr>
          <a:xfrm>
            <a:off x="5410200" y="5486400"/>
            <a:ext cx="3581400" cy="1316655"/>
            <a:chOff x="5410200" y="5486400"/>
            <a:chExt cx="3581400" cy="131665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25EB41A-C864-6840-99FF-465D02C09C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00" r="1667" b="5113"/>
            <a:stretch/>
          </p:blipFill>
          <p:spPr>
            <a:xfrm>
              <a:off x="5410200" y="5486400"/>
              <a:ext cx="3581400" cy="131665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EA0ED69-97FF-8B43-BC35-AB41C0B647E2}"/>
                </a:ext>
              </a:extLst>
            </p:cNvPr>
            <p:cNvSpPr txBox="1"/>
            <p:nvPr/>
          </p:nvSpPr>
          <p:spPr>
            <a:xfrm>
              <a:off x="7771394" y="6331662"/>
              <a:ext cx="12202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</a:t>
              </a:r>
              <a:r>
                <a:rPr lang="en-US" sz="1200" baseline="30000" dirty="0">
                  <a:solidFill>
                    <a:schemeClr val="bg1"/>
                  </a:solidFill>
                </a:rPr>
                <a:t>st</a:t>
              </a:r>
              <a:r>
                <a:rPr lang="en-US" sz="1200" dirty="0">
                  <a:solidFill>
                    <a:schemeClr val="bg1"/>
                  </a:solidFill>
                </a:rPr>
                <a:t> Cosmic Ray</a:t>
              </a:r>
            </a:p>
            <a:p>
              <a:r>
                <a:rPr lang="en-US" sz="1200" dirty="0">
                  <a:solidFill>
                    <a:schemeClr val="bg1"/>
                  </a:solidFill>
                </a:rPr>
                <a:t>18 March 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469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C21ABED-F62C-2B41-AB55-6BE05A438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6E252B-C65F-4143-9A01-9C57FD4EC6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4444" r="20000" b="63333"/>
          <a:stretch/>
        </p:blipFill>
        <p:spPr>
          <a:xfrm>
            <a:off x="1295400" y="2585905"/>
            <a:ext cx="6078263" cy="2448190"/>
          </a:xfrm>
          <a:prstGeom prst="rect">
            <a:avLst/>
          </a:prstGeom>
        </p:spPr>
      </p:pic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6201432" y="2438400"/>
            <a:ext cx="914400" cy="15240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8800" b="1" i="1" dirty="0">
                <a:latin typeface="Symbol" pitchFamily="2" charset="2"/>
              </a:rPr>
              <a:t>n</a:t>
            </a:r>
          </a:p>
          <a:p>
            <a:pPr marL="0" indent="0" eaLnBrk="1" hangingPunct="1">
              <a:buNone/>
            </a:pPr>
            <a:endParaRPr lang="en-US" sz="8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09897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572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FIRST COLLIDER NEUTRINOS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52412" y="838200"/>
            <a:ext cx="5326816" cy="3429000"/>
          </a:xfrm>
        </p:spPr>
        <p:txBody>
          <a:bodyPr/>
          <a:lstStyle/>
          <a:p>
            <a:r>
              <a:rPr lang="en-US" sz="2000" dirty="0"/>
              <a:t>In 2018 a FASER pilot emulsion detector with 11 kg fiducial mass collected 12.2 fb</a:t>
            </a:r>
            <a:r>
              <a:rPr lang="en-US" sz="2000" baseline="30000" dirty="0"/>
              <a:t>-1</a:t>
            </a:r>
            <a:r>
              <a:rPr lang="en-US" sz="2000" dirty="0"/>
              <a:t> on the beam collision axis (installed and removed during Technical Stops).</a:t>
            </a:r>
          </a:p>
          <a:p>
            <a:endParaRPr lang="en-US" sz="1200" dirty="0"/>
          </a:p>
          <a:p>
            <a:r>
              <a:rPr lang="en-US" sz="2000" dirty="0"/>
              <a:t>In May 2021, the FASER Collaboration announced the direct detection of 6 candidate neutrinos above 12 expected neutral hadron background events (2.7</a:t>
            </a:r>
            <a:r>
              <a:rPr lang="en-US" sz="2000" dirty="0">
                <a:latin typeface="Symbol" pitchFamily="2" charset="2"/>
              </a:rPr>
              <a:t>s</a:t>
            </a:r>
            <a:r>
              <a:rPr lang="en-US" sz="2000" dirty="0"/>
              <a:t>). 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277A46-8B86-C042-9276-2BFF5EB60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217" y="2667000"/>
            <a:ext cx="2133600" cy="1678567"/>
          </a:xfrm>
          <a:prstGeom prst="rect">
            <a:avLst/>
          </a:prstGeom>
        </p:spPr>
      </p:pic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DE018A3E-7A99-BB41-83DC-E1291A3EAA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79660" y="2111639"/>
            <a:ext cx="5647267" cy="31765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16131C-DC6A-EA44-A736-9FB11E84A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245" y="5120558"/>
            <a:ext cx="1783343" cy="14030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5A58F9-4311-CF43-920B-DCB9FD897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9501" y="3784626"/>
            <a:ext cx="3499728" cy="276857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7B10C32-7DFE-7146-8438-346C2B29E9C9}"/>
              </a:ext>
            </a:extLst>
          </p:cNvPr>
          <p:cNvSpPr txBox="1">
            <a:spLocks/>
          </p:cNvSpPr>
          <p:nvPr/>
        </p:nvSpPr>
        <p:spPr bwMode="auto">
          <a:xfrm>
            <a:off x="230313" y="3874278"/>
            <a:ext cx="1713417" cy="222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Not the discovery of collider neutrinos, but a sign of things to come.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10437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986C959-D748-0742-ACD1-681CB52D4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78" y="2594679"/>
            <a:ext cx="7106222" cy="3673819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302202"/>
            <a:ext cx="9144000" cy="334462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</a:rPr>
              <a:t>LOCATION, LOCATION, LOCATION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16131C-DC6A-EA44-A736-9FB11E84A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4074947"/>
            <a:ext cx="304800" cy="239795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FD841723-4191-6D44-BF1E-02350EE49D9D}"/>
              </a:ext>
            </a:extLst>
          </p:cNvPr>
          <p:cNvGrpSpPr/>
          <p:nvPr/>
        </p:nvGrpSpPr>
        <p:grpSpPr>
          <a:xfrm>
            <a:off x="5247290" y="762000"/>
            <a:ext cx="2719001" cy="2737010"/>
            <a:chOff x="4670989" y="831027"/>
            <a:chExt cx="4144012" cy="4047051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ABD2291-7CF6-CE47-B656-E6EA299D2591}"/>
                </a:ext>
              </a:extLst>
            </p:cNvPr>
            <p:cNvSpPr txBox="1"/>
            <p:nvPr/>
          </p:nvSpPr>
          <p:spPr>
            <a:xfrm>
              <a:off x="6443511" y="831027"/>
              <a:ext cx="633258" cy="546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72FEAE6-5A12-5042-AF1E-4B367610C40C}"/>
                </a:ext>
              </a:extLst>
            </p:cNvPr>
            <p:cNvGrpSpPr/>
            <p:nvPr/>
          </p:nvGrpSpPr>
          <p:grpSpPr>
            <a:xfrm>
              <a:off x="4685392" y="1281716"/>
              <a:ext cx="1243038" cy="883822"/>
              <a:chOff x="4628455" y="1533608"/>
              <a:chExt cx="1657384" cy="1178428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69AC15B9-700B-654D-9B7E-112D2EDD89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28455" y="1533608"/>
                <a:ext cx="1657384" cy="1104923"/>
              </a:xfrm>
              <a:prstGeom prst="rect">
                <a:avLst/>
              </a:prstGeom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ECDCD4-3E91-7F4B-9659-15BDB9C582FB}"/>
                  </a:ext>
                </a:extLst>
              </p:cNvPr>
              <p:cNvSpPr txBox="1"/>
              <p:nvPr/>
            </p:nvSpPr>
            <p:spPr>
              <a:xfrm>
                <a:off x="4943099" y="2211436"/>
                <a:ext cx="1166837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ALICE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05A77EB-9A11-BE45-9457-3C7C20D381E1}"/>
                </a:ext>
              </a:extLst>
            </p:cNvPr>
            <p:cNvGrpSpPr/>
            <p:nvPr/>
          </p:nvGrpSpPr>
          <p:grpSpPr>
            <a:xfrm>
              <a:off x="7518448" y="4007908"/>
              <a:ext cx="1243037" cy="870170"/>
              <a:chOff x="8405862" y="5168525"/>
              <a:chExt cx="1657383" cy="116022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185C2627-55D9-8344-A264-07D6B90459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05862" y="5168525"/>
                <a:ext cx="1657383" cy="1057686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552457D-E234-734C-AB5C-0A86EE3F9FE2}"/>
                  </a:ext>
                </a:extLst>
              </p:cNvPr>
              <p:cNvSpPr txBox="1"/>
              <p:nvPr/>
            </p:nvSpPr>
            <p:spPr>
              <a:xfrm>
                <a:off x="8745713" y="5828149"/>
                <a:ext cx="1104946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OPAL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A357FBC-793C-BA46-B7CA-FD4D94C72EBD}"/>
                </a:ext>
              </a:extLst>
            </p:cNvPr>
            <p:cNvGrpSpPr/>
            <p:nvPr/>
          </p:nvGrpSpPr>
          <p:grpSpPr>
            <a:xfrm>
              <a:off x="7518448" y="3049221"/>
              <a:ext cx="1257441" cy="903173"/>
              <a:chOff x="8405862" y="3890280"/>
              <a:chExt cx="1676588" cy="1204229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26B80ABB-185B-FF44-A9BF-239D8E7EB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05862" y="3890280"/>
                <a:ext cx="1676588" cy="1123702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D4FB225-4A20-A742-8AD9-A46608C9B161}"/>
                  </a:ext>
                </a:extLst>
              </p:cNvPr>
              <p:cNvSpPr txBox="1"/>
              <p:nvPr/>
            </p:nvSpPr>
            <p:spPr>
              <a:xfrm>
                <a:off x="8879306" y="4593909"/>
                <a:ext cx="681469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L3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8D2724B-DEBD-194D-9AFF-F099589BEFC9}"/>
                </a:ext>
              </a:extLst>
            </p:cNvPr>
            <p:cNvGrpSpPr/>
            <p:nvPr/>
          </p:nvGrpSpPr>
          <p:grpSpPr>
            <a:xfrm>
              <a:off x="7537925" y="2100524"/>
              <a:ext cx="1257441" cy="890971"/>
              <a:chOff x="8431832" y="2625350"/>
              <a:chExt cx="1676588" cy="1187960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247BC8C3-259F-804A-8513-00B0C0BC4E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31832" y="2625350"/>
                <a:ext cx="1676588" cy="1118271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0553B08-25B3-BE40-8ADE-F3EC76EAADBD}"/>
                  </a:ext>
                </a:extLst>
              </p:cNvPr>
              <p:cNvSpPr txBox="1"/>
              <p:nvPr/>
            </p:nvSpPr>
            <p:spPr>
              <a:xfrm>
                <a:off x="8654083" y="3312710"/>
                <a:ext cx="1365545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DELPHI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54858FD-C529-374E-8590-27949ECCC151}"/>
                </a:ext>
              </a:extLst>
            </p:cNvPr>
            <p:cNvGrpSpPr/>
            <p:nvPr/>
          </p:nvGrpSpPr>
          <p:grpSpPr>
            <a:xfrm>
              <a:off x="7537925" y="1127958"/>
              <a:ext cx="1277076" cy="924602"/>
              <a:chOff x="8431832" y="1328599"/>
              <a:chExt cx="1702768" cy="123280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CA4B147-E205-9441-82B0-EB6B646EC8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31832" y="1328599"/>
                <a:ext cx="1702768" cy="1168690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94FA06-9876-E74D-AA56-77423B5FF884}"/>
                  </a:ext>
                </a:extLst>
              </p:cNvPr>
              <p:cNvSpPr txBox="1"/>
              <p:nvPr/>
            </p:nvSpPr>
            <p:spPr>
              <a:xfrm>
                <a:off x="8683740" y="2060800"/>
                <a:ext cx="1274335" cy="5005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ALEPH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1AE3DCC-84DA-394C-BDEB-4A40CEBE9057}"/>
                </a:ext>
              </a:extLst>
            </p:cNvPr>
            <p:cNvGrpSpPr/>
            <p:nvPr/>
          </p:nvGrpSpPr>
          <p:grpSpPr>
            <a:xfrm>
              <a:off x="6135992" y="3609424"/>
              <a:ext cx="1198070" cy="1240615"/>
              <a:chOff x="6562588" y="4637214"/>
              <a:chExt cx="1597426" cy="1654150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0CEB08F0-43F5-7E45-AC71-C68FCC80E6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62588" y="4637214"/>
                <a:ext cx="1597426" cy="1606842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21D363F-9F72-7949-BB1E-2036BB54ADAC}"/>
                  </a:ext>
                </a:extLst>
              </p:cNvPr>
              <p:cNvSpPr txBox="1"/>
              <p:nvPr/>
            </p:nvSpPr>
            <p:spPr>
              <a:xfrm>
                <a:off x="6897167" y="5790765"/>
                <a:ext cx="909493" cy="5005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SLD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2470662-B8C5-0B40-BEB7-213C6A111A13}"/>
                </a:ext>
              </a:extLst>
            </p:cNvPr>
            <p:cNvGrpSpPr/>
            <p:nvPr/>
          </p:nvGrpSpPr>
          <p:grpSpPr>
            <a:xfrm>
              <a:off x="6132295" y="2433923"/>
              <a:ext cx="1201768" cy="1084034"/>
              <a:chOff x="6557658" y="3069877"/>
              <a:chExt cx="1602357" cy="1445374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9A835DA-C64C-8F4A-9C10-C1B03FA86B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57658" y="3069877"/>
                <a:ext cx="1602357" cy="1399392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B838E90-9557-BB46-8D97-B1D4E61B4EBA}"/>
                  </a:ext>
                </a:extLst>
              </p:cNvPr>
              <p:cNvSpPr txBox="1"/>
              <p:nvPr/>
            </p:nvSpPr>
            <p:spPr>
              <a:xfrm>
                <a:off x="6973368" y="4014650"/>
                <a:ext cx="727074" cy="5006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D0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4E3D672-C964-0A42-8212-DC0837805662}"/>
                </a:ext>
              </a:extLst>
            </p:cNvPr>
            <p:cNvGrpSpPr/>
            <p:nvPr/>
          </p:nvGrpSpPr>
          <p:grpSpPr>
            <a:xfrm>
              <a:off x="6132295" y="1394389"/>
              <a:ext cx="1201768" cy="942398"/>
              <a:chOff x="6557658" y="1683841"/>
              <a:chExt cx="1602357" cy="125653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AF94372-B391-514B-B669-3914C41FC5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557658" y="1683841"/>
                <a:ext cx="1602357" cy="1200219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48A83F0-0B1F-6E4C-9ACD-2FF690426FB5}"/>
                  </a:ext>
                </a:extLst>
              </p:cNvPr>
              <p:cNvSpPr txBox="1"/>
              <p:nvPr/>
            </p:nvSpPr>
            <p:spPr>
              <a:xfrm>
                <a:off x="6897169" y="2439771"/>
                <a:ext cx="938813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CDF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64474F-A5DC-7141-A7CC-6B851A549374}"/>
                </a:ext>
              </a:extLst>
            </p:cNvPr>
            <p:cNvGrpSpPr/>
            <p:nvPr/>
          </p:nvGrpSpPr>
          <p:grpSpPr>
            <a:xfrm>
              <a:off x="4685392" y="4044021"/>
              <a:ext cx="1243038" cy="824650"/>
              <a:chOff x="4628455" y="5216675"/>
              <a:chExt cx="1657384" cy="109953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21243A4A-B69D-604C-83A4-1FDA54ABA6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628455" y="5216675"/>
                <a:ext cx="1657384" cy="1048422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F8C758E-D778-0943-8489-605C4D53F632}"/>
                  </a:ext>
                </a:extLst>
              </p:cNvPr>
              <p:cNvSpPr txBox="1"/>
              <p:nvPr/>
            </p:nvSpPr>
            <p:spPr>
              <a:xfrm>
                <a:off x="4973560" y="5815604"/>
                <a:ext cx="1078885" cy="5006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err="1">
                    <a:solidFill>
                      <a:schemeClr val="bg1"/>
                    </a:solidFill>
                  </a:rPr>
                  <a:t>LHCb</a:t>
                </a:r>
                <a:endParaRPr lang="en-US" sz="105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4200C76-76D2-054C-9926-6FB8F4831209}"/>
                </a:ext>
              </a:extLst>
            </p:cNvPr>
            <p:cNvGrpSpPr/>
            <p:nvPr/>
          </p:nvGrpSpPr>
          <p:grpSpPr>
            <a:xfrm>
              <a:off x="4670989" y="3123714"/>
              <a:ext cx="1257441" cy="820187"/>
              <a:chOff x="4609251" y="3989608"/>
              <a:chExt cx="1676588" cy="109358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FE598F3-70DA-A84F-A402-10948DAD96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609251" y="3989608"/>
                <a:ext cx="1676588" cy="1041249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0D0B90B-C9D5-B948-AB96-84DB1BBF3F5D}"/>
                  </a:ext>
                </a:extLst>
              </p:cNvPr>
              <p:cNvSpPr txBox="1"/>
              <p:nvPr/>
            </p:nvSpPr>
            <p:spPr>
              <a:xfrm>
                <a:off x="5003213" y="4582590"/>
                <a:ext cx="984418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CMS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4336B33-C0FD-4E44-BF2C-D19E4F5DF2F8}"/>
                </a:ext>
              </a:extLst>
            </p:cNvPr>
            <p:cNvGrpSpPr/>
            <p:nvPr/>
          </p:nvGrpSpPr>
          <p:grpSpPr>
            <a:xfrm>
              <a:off x="4670989" y="2249775"/>
              <a:ext cx="1257441" cy="760182"/>
              <a:chOff x="4609251" y="2824349"/>
              <a:chExt cx="1676588" cy="1013574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72B1968-6DDC-674C-8072-464D90A7DA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609251" y="2824349"/>
                <a:ext cx="1676588" cy="938890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71FB102-D0A2-E348-8599-944EBFF7CBA2}"/>
                  </a:ext>
                </a:extLst>
              </p:cNvPr>
              <p:cNvSpPr txBox="1"/>
              <p:nvPr/>
            </p:nvSpPr>
            <p:spPr>
              <a:xfrm>
                <a:off x="4924921" y="3337323"/>
                <a:ext cx="1241760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ATLAS</a:t>
                </a: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4642B4F-AA37-3745-923F-D38853484A1D}"/>
              </a:ext>
            </a:extLst>
          </p:cNvPr>
          <p:cNvSpPr txBox="1"/>
          <p:nvPr/>
        </p:nvSpPr>
        <p:spPr>
          <a:xfrm>
            <a:off x="1187427" y="1717516"/>
            <a:ext cx="253146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FASER Pilot Detector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Suitcase-size, 4 weeks</a:t>
            </a:r>
          </a:p>
          <a:p>
            <a:pPr algn="ctr"/>
            <a:r>
              <a:rPr lang="en-US" dirty="0"/>
              <a:t>$0 (recycled parts)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6 candidate neutrinos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DCF8F04-78D0-6145-856F-E1BCC6668F65}"/>
              </a:ext>
            </a:extLst>
          </p:cNvPr>
          <p:cNvSpPr txBox="1"/>
          <p:nvPr/>
        </p:nvSpPr>
        <p:spPr>
          <a:xfrm>
            <a:off x="5197606" y="4415375"/>
            <a:ext cx="29703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All previous </a:t>
            </a:r>
          </a:p>
          <a:p>
            <a:pPr algn="ctr"/>
            <a:r>
              <a:rPr lang="en-US" dirty="0"/>
              <a:t>collider detectors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Building-size, decades</a:t>
            </a:r>
          </a:p>
          <a:p>
            <a:pPr algn="ctr"/>
            <a:r>
              <a:rPr lang="en-US" dirty="0"/>
              <a:t>~$10</a:t>
            </a:r>
            <a:r>
              <a:rPr lang="en-US" baseline="30000" dirty="0"/>
              <a:t>9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0 candidate neutrinos</a:t>
            </a:r>
          </a:p>
        </p:txBody>
      </p:sp>
    </p:spTree>
    <p:extLst>
      <p:ext uri="{BB962C8B-B14F-4D97-AF65-F5344CB8AC3E}">
        <p14:creationId xmlns:p14="http://schemas.microsoft.com/office/powerpoint/2010/main" val="6749404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992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382000" cy="5334000"/>
          </a:xfrm>
        </p:spPr>
        <p:txBody>
          <a:bodyPr>
            <a:noAutofit/>
          </a:bodyPr>
          <a:lstStyle/>
          <a:p>
            <a:pPr>
              <a:buFontTx/>
              <a:buChar char="•"/>
            </a:pPr>
            <a:r>
              <a:rPr lang="en-US" sz="2000" dirty="0"/>
              <a:t>Forward physics provides a new frontier in high energy particle physics, many new opportunities for fundamental discoveries</a:t>
            </a:r>
          </a:p>
          <a:p>
            <a:pPr>
              <a:buFontTx/>
              <a:buChar char="•"/>
            </a:pPr>
            <a:endParaRPr lang="en-US" sz="800" dirty="0"/>
          </a:p>
          <a:p>
            <a:pPr lvl="1"/>
            <a:r>
              <a:rPr lang="en-US" sz="1800" dirty="0"/>
              <a:t>Standard Model: opens a new field of neutrino physics at colliders, with ~1000 </a:t>
            </a:r>
            <a:r>
              <a:rPr lang="en-US" sz="1800" dirty="0">
                <a:latin typeface="Symbol" pitchFamily="2" charset="2"/>
              </a:rPr>
              <a:t>n</a:t>
            </a:r>
            <a:r>
              <a:rPr lang="en-US" sz="1800" baseline="-25000" dirty="0"/>
              <a:t>e</a:t>
            </a:r>
            <a:r>
              <a:rPr lang="en-US" sz="1800" dirty="0"/>
              <a:t>, ~10,000 </a:t>
            </a:r>
            <a:r>
              <a:rPr lang="en-US" sz="1800" dirty="0">
                <a:latin typeface="Symbol" pitchFamily="2" charset="2"/>
              </a:rPr>
              <a:t>n</a:t>
            </a:r>
            <a:r>
              <a:rPr lang="en-US" sz="1800" baseline="-25000" dirty="0">
                <a:latin typeface="Symbol" pitchFamily="2" charset="2"/>
              </a:rPr>
              <a:t>m</a:t>
            </a:r>
            <a:r>
              <a:rPr lang="en-US" sz="1800" dirty="0"/>
              <a:t>, ~10 </a:t>
            </a:r>
            <a:r>
              <a:rPr lang="en-US" sz="1800" dirty="0" err="1">
                <a:latin typeface="Symbol" pitchFamily="2" charset="2"/>
              </a:rPr>
              <a:t>n</a:t>
            </a:r>
            <a:r>
              <a:rPr lang="en-US" sz="1800" baseline="-25000" dirty="0" err="1">
                <a:latin typeface="Symbol" pitchFamily="2" charset="2"/>
              </a:rPr>
              <a:t>t</a:t>
            </a:r>
            <a:r>
              <a:rPr lang="en-US" sz="1800" baseline="-25000" dirty="0">
                <a:latin typeface="Symbol" pitchFamily="2" charset="2"/>
              </a:rPr>
              <a:t> </a:t>
            </a:r>
            <a:r>
              <a:rPr lang="en-US" sz="1800" dirty="0"/>
              <a:t>at </a:t>
            </a:r>
            <a:r>
              <a:rPr lang="en-US" sz="1800" dirty="0" err="1"/>
              <a:t>TeV</a:t>
            </a:r>
            <a:r>
              <a:rPr lang="en-US" sz="1800" dirty="0"/>
              <a:t> energies in Run 3, ~100 times more in HL-LHC.  Implications for neutrino properties, forward hadron production, cosmic rays and cosmic neutrino physics.</a:t>
            </a:r>
          </a:p>
          <a:p>
            <a:pPr lvl="1"/>
            <a:endParaRPr lang="en-US" sz="800" dirty="0"/>
          </a:p>
          <a:p>
            <a:pPr lvl="1"/>
            <a:r>
              <a:rPr lang="en-US" sz="1800" dirty="0"/>
              <a:t>Beyond the Standard Model: dark photons, sterile neutrinos, dark scalars, axion-like particles, milli-charged particles, dark matter, new forces.</a:t>
            </a:r>
          </a:p>
          <a:p>
            <a:pPr marL="0" indent="0">
              <a:buNone/>
            </a:pPr>
            <a:endParaRPr lang="en-US" sz="1200" dirty="0"/>
          </a:p>
          <a:p>
            <a:pPr>
              <a:buFontTx/>
              <a:buChar char="•"/>
            </a:pPr>
            <a:r>
              <a:rPr lang="en-US" sz="2000" dirty="0"/>
              <a:t>Many ideas initiated at UC Irvine, research opportunities in both particle theory and experiment with Professors Feng, Casper, and </a:t>
            </a:r>
            <a:r>
              <a:rPr lang="en-US" sz="2000" dirty="0" err="1"/>
              <a:t>Bian</a:t>
            </a:r>
            <a:r>
              <a:rPr lang="en-US" sz="2000" dirty="0"/>
              <a:t>.  Current researchers includes graduate students Max </a:t>
            </a:r>
            <a:r>
              <a:rPr lang="en-US" sz="2000" dirty="0" err="1"/>
              <a:t>Fieg</a:t>
            </a:r>
            <a:r>
              <a:rPr lang="en-US" sz="2000" dirty="0"/>
              <a:t>, Savannah Shively, </a:t>
            </a:r>
            <a:r>
              <a:rPr lang="en-US" sz="2000" dirty="0" err="1"/>
              <a:t>Yiwen</a:t>
            </a:r>
            <a:r>
              <a:rPr lang="en-US" sz="2000" dirty="0"/>
              <a:t> Xiao, Alejandro Yankelevich, as well as several postdocs.</a:t>
            </a:r>
          </a:p>
          <a:p>
            <a:pPr>
              <a:buFontTx/>
              <a:buChar char="•"/>
            </a:pPr>
            <a:endParaRPr lang="en-US" sz="1200" dirty="0"/>
          </a:p>
          <a:p>
            <a:pPr>
              <a:buFontTx/>
              <a:buChar char="•"/>
            </a:pPr>
            <a:r>
              <a:rPr lang="en-US" sz="2000" dirty="0"/>
              <a:t>Typically path includes 234AB, 235AB, reading courses.  Positions available now; see any of the involved faculty for details.</a:t>
            </a: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923078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572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NEUTRINO PHYSICS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915400" cy="5867400"/>
          </a:xfrm>
        </p:spPr>
        <p:txBody>
          <a:bodyPr/>
          <a:lstStyle/>
          <a:p>
            <a:r>
              <a:rPr lang="en-US" sz="2000" dirty="0"/>
              <a:t>In Run 3 (2022-25), </a:t>
            </a:r>
            <a:r>
              <a:rPr lang="en-US" sz="2000" dirty="0" err="1"/>
              <a:t>FASER</a:t>
            </a:r>
            <a:r>
              <a:rPr lang="en-US" sz="2000" dirty="0" err="1">
                <a:latin typeface="Symbol" pitchFamily="2" charset="2"/>
              </a:rPr>
              <a:t>n</a:t>
            </a:r>
            <a:r>
              <a:rPr lang="en-US" sz="2000" dirty="0"/>
              <a:t> will</a:t>
            </a:r>
          </a:p>
          <a:p>
            <a:pPr lvl="1"/>
            <a:r>
              <a:rPr lang="en-US" sz="1800" dirty="0"/>
              <a:t>Detect the first collider neutrino.</a:t>
            </a:r>
          </a:p>
          <a:p>
            <a:pPr lvl="1"/>
            <a:r>
              <a:rPr lang="en-US" sz="1800" dirty="0"/>
              <a:t>Record </a:t>
            </a:r>
            <a:r>
              <a:rPr lang="en-US" sz="1800" baseline="-25000" dirty="0">
                <a:latin typeface="Symbol" pitchFamily="2" charset="2"/>
              </a:rPr>
              <a:t> </a:t>
            </a:r>
            <a:r>
              <a:rPr lang="en-US" sz="1800" dirty="0">
                <a:latin typeface="Arial" charset="0"/>
              </a:rPr>
              <a:t>~1000 </a:t>
            </a:r>
            <a:r>
              <a:rPr lang="en-US" sz="1800" dirty="0">
                <a:latin typeface="Symbol" pitchFamily="2" charset="2"/>
                <a:sym typeface="Wingdings" pitchFamily="2" charset="2"/>
              </a:rPr>
              <a:t>n</a:t>
            </a:r>
            <a:r>
              <a:rPr lang="en-US" sz="1800" i="1" baseline="-25000" dirty="0">
                <a:latin typeface="Arial" charset="0"/>
                <a:sym typeface="Wingdings" pitchFamily="2" charset="2"/>
              </a:rPr>
              <a:t>e </a:t>
            </a:r>
            <a:r>
              <a:rPr lang="en-US" sz="1800" i="1" dirty="0">
                <a:latin typeface="Arial" charset="0"/>
                <a:sym typeface="Wingdings" pitchFamily="2" charset="2"/>
              </a:rPr>
              <a:t>, </a:t>
            </a:r>
            <a:r>
              <a:rPr lang="en-US" sz="1800" dirty="0">
                <a:latin typeface="Arial" charset="0"/>
                <a:sym typeface="Wingdings" pitchFamily="2" charset="2"/>
              </a:rPr>
              <a:t>~10,000</a:t>
            </a:r>
            <a:r>
              <a:rPr lang="en-US" sz="1800" dirty="0">
                <a:latin typeface="Arial" charset="0"/>
              </a:rPr>
              <a:t> </a:t>
            </a:r>
            <a:r>
              <a:rPr lang="en-US" sz="1800" dirty="0">
                <a:latin typeface="Symbol" pitchFamily="2" charset="2"/>
                <a:sym typeface="Wingdings" pitchFamily="2" charset="2"/>
              </a:rPr>
              <a:t>n</a:t>
            </a:r>
            <a:r>
              <a:rPr lang="en-US" sz="1800" baseline="-25000" dirty="0">
                <a:latin typeface="Symbol" pitchFamily="2" charset="2"/>
                <a:sym typeface="Wingdings" pitchFamily="2" charset="2"/>
              </a:rPr>
              <a:t>m </a:t>
            </a:r>
            <a:r>
              <a:rPr lang="en-US" sz="1800" dirty="0">
                <a:sym typeface="Wingdings" pitchFamily="2" charset="2"/>
              </a:rPr>
              <a:t>, and ~10 </a:t>
            </a:r>
            <a:r>
              <a:rPr lang="en-US" sz="1800" dirty="0" err="1">
                <a:latin typeface="Symbol" pitchFamily="2" charset="2"/>
                <a:sym typeface="Wingdings" pitchFamily="2" charset="2"/>
              </a:rPr>
              <a:t>n</a:t>
            </a:r>
            <a:r>
              <a:rPr lang="en-US" sz="1800" baseline="-25000" dirty="0" err="1">
                <a:latin typeface="Symbol" pitchFamily="2" charset="2"/>
                <a:sym typeface="Wingdings" pitchFamily="2" charset="2"/>
              </a:rPr>
              <a:t>t</a:t>
            </a:r>
            <a:r>
              <a:rPr lang="en-US" sz="1800" dirty="0">
                <a:sym typeface="Wingdings" pitchFamily="2" charset="2"/>
              </a:rPr>
              <a:t> interactions at </a:t>
            </a:r>
            <a:r>
              <a:rPr lang="en-US" sz="1800" dirty="0" err="1"/>
              <a:t>TeV</a:t>
            </a:r>
            <a:r>
              <a:rPr lang="en-US" sz="1800" dirty="0"/>
              <a:t> energies, the first direct exploration of this energy range for all 3 flavors.</a:t>
            </a:r>
          </a:p>
          <a:p>
            <a:pPr lvl="1"/>
            <a:r>
              <a:rPr lang="en-US" sz="1800" dirty="0"/>
              <a:t>Distinguish muon neutrinos from anti-neutrinos by combining FASER and </a:t>
            </a:r>
            <a:r>
              <a:rPr lang="en-US" sz="1800" dirty="0" err="1"/>
              <a:t>FASER</a:t>
            </a:r>
            <a:r>
              <a:rPr lang="en-US" sz="1800" dirty="0" err="1">
                <a:latin typeface="Symbol" pitchFamily="2" charset="2"/>
              </a:rPr>
              <a:t>n</a:t>
            </a:r>
            <a:r>
              <a:rPr lang="en-US" sz="1800" dirty="0"/>
              <a:t> data, and so measure their cross sections independently.</a:t>
            </a:r>
          </a:p>
          <a:p>
            <a:pPr lvl="1"/>
            <a:r>
              <a:rPr lang="en-US" sz="1800" dirty="0"/>
              <a:t>Add significantly to the number of </a:t>
            </a:r>
            <a:r>
              <a:rPr lang="en-US" sz="1800" dirty="0" err="1">
                <a:latin typeface="Symbol" pitchFamily="2" charset="2"/>
                <a:sym typeface="Wingdings" pitchFamily="2" charset="2"/>
              </a:rPr>
              <a:t>n</a:t>
            </a:r>
            <a:r>
              <a:rPr lang="en-US" sz="1800" baseline="-25000" dirty="0" err="1">
                <a:latin typeface="Symbol" pitchFamily="2" charset="2"/>
                <a:sym typeface="Wingdings" pitchFamily="2" charset="2"/>
              </a:rPr>
              <a:t>t</a:t>
            </a:r>
            <a:r>
              <a:rPr lang="en-US" sz="1800" baseline="-25000" dirty="0">
                <a:latin typeface="Symbol" pitchFamily="2" charset="2"/>
                <a:sym typeface="Wingdings" pitchFamily="2" charset="2"/>
              </a:rPr>
              <a:t> </a:t>
            </a:r>
            <a:r>
              <a:rPr lang="en-US" sz="1800" dirty="0"/>
              <a:t>and detect the first anti-</a:t>
            </a:r>
            <a:r>
              <a:rPr lang="en-US" sz="1800" dirty="0" err="1">
                <a:latin typeface="Symbol" pitchFamily="2" charset="2"/>
                <a:sym typeface="Wingdings" pitchFamily="2" charset="2"/>
              </a:rPr>
              <a:t>n</a:t>
            </a:r>
            <a:r>
              <a:rPr lang="en-US" sz="1800" baseline="-25000" dirty="0" err="1">
                <a:latin typeface="Symbol" pitchFamily="2" charset="2"/>
                <a:sym typeface="Wingdings" pitchFamily="2" charset="2"/>
              </a:rPr>
              <a:t>t</a:t>
            </a:r>
            <a:r>
              <a:rPr lang="en-US" sz="1800" baseline="-25000" dirty="0">
                <a:latin typeface="Symbol" pitchFamily="2" charset="2"/>
                <a:sym typeface="Wingdings" pitchFamily="2" charset="2"/>
              </a:rPr>
              <a:t> </a:t>
            </a:r>
            <a:r>
              <a:rPr lang="en-US" sz="18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D13815-6D41-A442-A233-33DD17A55E6D}"/>
              </a:ext>
            </a:extLst>
          </p:cNvPr>
          <p:cNvSpPr txBox="1"/>
          <p:nvPr/>
        </p:nvSpPr>
        <p:spPr>
          <a:xfrm>
            <a:off x="2890847" y="6169223"/>
            <a:ext cx="3438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FASER Collaboration 1908.02310 (2019)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1C1235-F1B8-E447-8975-C51FC423A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99" y="3505200"/>
            <a:ext cx="8869459" cy="265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2809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  <a:ln>
            <a:noFill/>
          </a:ln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PARTICLE PATH FROM ATLAS TO TI12</a:t>
            </a:r>
          </a:p>
        </p:txBody>
      </p:sp>
      <p:pic>
        <p:nvPicPr>
          <p:cNvPr id="14" name="FASER">
            <a:hlinkClick r:id="" action="ppaction://media"/>
            <a:extLst>
              <a:ext uri="{FF2B5EF4-FFF2-40B4-BE49-F238E27FC236}">
                <a16:creationId xmlns:a16="http://schemas.microsoft.com/office/drawing/2014/main" id="{7B011B60-7A3F-8D4E-ACFD-3E12744484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3000"/>
          </a:blip>
          <a:stretch>
            <a:fillRect/>
          </a:stretch>
        </p:blipFill>
        <p:spPr>
          <a:xfrm>
            <a:off x="-152400" y="762000"/>
            <a:ext cx="9448799" cy="5791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53B249-6AB6-FC40-8D15-471B7E371595}"/>
              </a:ext>
            </a:extLst>
          </p:cNvPr>
          <p:cNvSpPr txBox="1"/>
          <p:nvPr/>
        </p:nvSpPr>
        <p:spPr>
          <a:xfrm>
            <a:off x="6032099" y="914400"/>
            <a:ext cx="26547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Dougherty, CERN Integration (2019)</a:t>
            </a:r>
          </a:p>
        </p:txBody>
      </p:sp>
    </p:spTree>
    <p:extLst>
      <p:ext uri="{BB962C8B-B14F-4D97-AF65-F5344CB8AC3E}">
        <p14:creationId xmlns:p14="http://schemas.microsoft.com/office/powerpoint/2010/main" val="3379910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65152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96ADB308-312E-E049-BDD6-FA53AE40E736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152400" y="838200"/>
            <a:ext cx="8839200" cy="1676400"/>
          </a:xfrm>
        </p:spPr>
        <p:txBody>
          <a:bodyPr/>
          <a:lstStyle/>
          <a:p>
            <a:r>
              <a:rPr lang="en-US" altLang="en-US" sz="2000" dirty="0"/>
              <a:t>The Higgs boson discovery in 2012, completed the Standard Model of particle physics, but many fundamental questions remain.</a:t>
            </a:r>
          </a:p>
          <a:p>
            <a:pPr marL="0" indent="0">
              <a:buNone/>
            </a:pPr>
            <a:endParaRPr lang="en-US" altLang="en-US" sz="120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8105B7E-1C8D-A64E-9F00-14F16E625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91440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THE STANDARD MODEL OF PARTICLE PHYSICS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B26CAA5-3409-7A49-BBF7-3353BDC05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676400"/>
            <a:ext cx="3352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000" dirty="0"/>
              <a:t>Neutrino Masses</a:t>
            </a:r>
          </a:p>
          <a:p>
            <a:r>
              <a:rPr lang="en-US" altLang="en-US" sz="2000" dirty="0"/>
              <a:t>Dark Matter</a:t>
            </a:r>
          </a:p>
          <a:p>
            <a:r>
              <a:rPr lang="en-US" altLang="en-US" sz="2000" dirty="0"/>
              <a:t>Dark Energy</a:t>
            </a:r>
          </a:p>
          <a:p>
            <a:r>
              <a:rPr lang="en-US" altLang="en-US" sz="2000" dirty="0"/>
              <a:t>Matter–Anti-Matter Asymmetry</a:t>
            </a:r>
          </a:p>
          <a:p>
            <a:pPr marL="0" indent="0">
              <a:buNone/>
            </a:pPr>
            <a:r>
              <a:rPr lang="en-US" altLang="en-US" sz="2000" dirty="0"/>
              <a:t>       …</a:t>
            </a:r>
          </a:p>
          <a:p>
            <a:pPr marL="0" indent="0">
              <a:buNone/>
            </a:pPr>
            <a:endParaRPr lang="en-US" altLang="en-US" sz="2000" dirty="0"/>
          </a:p>
          <a:p>
            <a:pPr marL="0" indent="0">
              <a:buNone/>
            </a:pPr>
            <a:r>
              <a:rPr lang="en-US" altLang="en-US" sz="2000" dirty="0"/>
              <a:t>Many of the most outstanding questions are at the interface of particle physics and cosmology, are concerned with very weakly-interacting particles, and require new particles.</a:t>
            </a:r>
            <a:endParaRPr lang="en-US" alt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A5F43B-FED2-DA4B-99B5-0017DD9DF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898650"/>
            <a:ext cx="4572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39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1B7F57-2E3D-A642-AA27-FBCD3AB53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F00FA0-8B67-9E41-BBB6-371505860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2703597"/>
            <a:ext cx="6910905" cy="192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42882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C393C-3665-C9BB-6488-50FDC1990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PHYSICS FACILITY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49091-26DC-03B1-72C8-9F773151C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914400"/>
            <a:ext cx="8657934" cy="5392738"/>
          </a:xfrm>
        </p:spPr>
        <p:txBody>
          <a:bodyPr/>
          <a:lstStyle/>
          <a:p>
            <a:r>
              <a:rPr lang="en-US" sz="1800" dirty="0"/>
              <a:t>The FPF is proposed to run at the HL-LHC with implications for</a:t>
            </a:r>
          </a:p>
          <a:p>
            <a:pPr lvl="1"/>
            <a:r>
              <a:rPr lang="en-US" sz="1800" dirty="0"/>
              <a:t>Neutrinos: neutrino blind </a:t>
            </a:r>
            <a:r>
              <a:rPr lang="en-US" sz="1800" dirty="0">
                <a:sym typeface="Wingdings" pitchFamily="2" charset="2"/>
              </a:rPr>
              <a:t> neutrino factory (10</a:t>
            </a:r>
            <a:r>
              <a:rPr lang="en-US" sz="1800" baseline="30000" dirty="0">
                <a:sym typeface="Wingdings" pitchFamily="2" charset="2"/>
              </a:rPr>
              <a:t>6</a:t>
            </a:r>
            <a:r>
              <a:rPr lang="en-US" sz="1800" dirty="0">
                <a:sym typeface="Wingdings" pitchFamily="2" charset="2"/>
              </a:rPr>
              <a:t> neutrinos at the highest human-made energies ever).</a:t>
            </a:r>
          </a:p>
          <a:p>
            <a:pPr lvl="1"/>
            <a:r>
              <a:rPr lang="en-US" sz="1800" dirty="0">
                <a:sym typeface="Wingdings" pitchFamily="2" charset="2"/>
              </a:rPr>
              <a:t>New particles: dark matter, dark sectors, milli-charged particles, new force particles, new Higgs-like particles, sterile neutrinos, quirks, …</a:t>
            </a: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D74C39-4411-B687-15E2-127C99D25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333" y="2743200"/>
            <a:ext cx="7667334" cy="380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699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594DD-8B53-E74B-92F9-32ABD07521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2" t="218" r="6522" b="21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FORWARD PHYSICS FACILITY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BE6C834-17E4-F444-8010-3EAA697C8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89956"/>
            <a:ext cx="8278773" cy="1029808"/>
          </a:xfrm>
        </p:spPr>
        <p:txBody>
          <a:bodyPr>
            <a:noAutofit/>
          </a:bodyPr>
          <a:lstStyle/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Arial" charset="0"/>
              </a:rPr>
              <a:t>The rich physics program in the far-forward region therefore strongly motivates creating a dedicated Forward Physics Facility to house far-forward experiments for the HL-LHC era from 2027-37.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D743A4-797F-474C-A516-35911E38D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7389"/>
            <a:ext cx="8458200" cy="460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9B4014-3C7F-D84B-A9D1-E10AF9EA8BFF}"/>
              </a:ext>
            </a:extLst>
          </p:cNvPr>
          <p:cNvSpPr txBox="1"/>
          <p:nvPr/>
        </p:nvSpPr>
        <p:spPr>
          <a:xfrm>
            <a:off x="4165375" y="6438180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CERN GIS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5192246-5633-3F48-AD61-F21CCB13CECB}"/>
              </a:ext>
            </a:extLst>
          </p:cNvPr>
          <p:cNvGrpSpPr/>
          <p:nvPr/>
        </p:nvGrpSpPr>
        <p:grpSpPr>
          <a:xfrm>
            <a:off x="370014" y="2365531"/>
            <a:ext cx="4543635" cy="1584135"/>
            <a:chOff x="542450" y="2289331"/>
            <a:chExt cx="3558758" cy="1574662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2BEE6B2-D03C-1843-9323-1BF59A853FF2}"/>
                </a:ext>
              </a:extLst>
            </p:cNvPr>
            <p:cNvCxnSpPr>
              <a:cxnSpLocks/>
            </p:cNvCxnSpPr>
            <p:nvPr/>
          </p:nvCxnSpPr>
          <p:spPr>
            <a:xfrm>
              <a:off x="2120138" y="2418528"/>
              <a:ext cx="1981070" cy="1445465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8CB67C81-B5D1-6546-94BD-112CA3B4D8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2450" y="2289331"/>
              <a:ext cx="1057752" cy="1552268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B7DEE3C-850E-7246-BBC9-991FC1AE5975}"/>
              </a:ext>
            </a:extLst>
          </p:cNvPr>
          <p:cNvGrpSpPr/>
          <p:nvPr/>
        </p:nvGrpSpPr>
        <p:grpSpPr>
          <a:xfrm>
            <a:off x="2709347" y="2181312"/>
            <a:ext cx="6291899" cy="1495393"/>
            <a:chOff x="2709347" y="2181312"/>
            <a:chExt cx="6291899" cy="149539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0FAF969-9872-C94D-85B5-BC724F5FF118}"/>
                </a:ext>
              </a:extLst>
            </p:cNvPr>
            <p:cNvSpPr txBox="1"/>
            <p:nvPr/>
          </p:nvSpPr>
          <p:spPr>
            <a:xfrm rot="520481">
              <a:off x="7561544" y="3287986"/>
              <a:ext cx="550151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UJ12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2066663-F8B2-5A46-9A88-3EF70364E6E9}"/>
                </a:ext>
              </a:extLst>
            </p:cNvPr>
            <p:cNvSpPr txBox="1"/>
            <p:nvPr/>
          </p:nvSpPr>
          <p:spPr>
            <a:xfrm rot="20008101">
              <a:off x="7794623" y="2565583"/>
              <a:ext cx="492443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SPS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6CD53B6-5A3A-084F-AE8F-0FD7758D5449}"/>
                </a:ext>
              </a:extLst>
            </p:cNvPr>
            <p:cNvSpPr txBox="1"/>
            <p:nvPr/>
          </p:nvSpPr>
          <p:spPr>
            <a:xfrm rot="812331">
              <a:off x="5116723" y="2641784"/>
              <a:ext cx="686213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ATLAS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0D891B6-10E7-894D-8728-A4AB1B79135D}"/>
                </a:ext>
              </a:extLst>
            </p:cNvPr>
            <p:cNvSpPr txBox="1"/>
            <p:nvPr/>
          </p:nvSpPr>
          <p:spPr>
            <a:xfrm rot="857532">
              <a:off x="2709347" y="2181312"/>
              <a:ext cx="550151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UJ18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30F6796-8DD0-5549-BF0B-1C43B7C56DC7}"/>
                </a:ext>
              </a:extLst>
            </p:cNvPr>
            <p:cNvSpPr txBox="1"/>
            <p:nvPr/>
          </p:nvSpPr>
          <p:spPr>
            <a:xfrm rot="377558">
              <a:off x="8500788" y="3399706"/>
              <a:ext cx="500458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LHC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98A2D57-094E-ED4C-A87F-6E6E129C8FDF}"/>
              </a:ext>
            </a:extLst>
          </p:cNvPr>
          <p:cNvGrpSpPr/>
          <p:nvPr/>
        </p:nvGrpSpPr>
        <p:grpSpPr>
          <a:xfrm>
            <a:off x="0" y="1961744"/>
            <a:ext cx="9144000" cy="2185449"/>
            <a:chOff x="0" y="1961744"/>
            <a:chExt cx="9144000" cy="218544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35B6DAB-EE64-C342-B511-2C5C5D0E3B8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961744"/>
              <a:ext cx="9144000" cy="19812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BC70F72-7DF7-344E-A713-3BB3B2291809}"/>
                </a:ext>
              </a:extLst>
            </p:cNvPr>
            <p:cNvSpPr txBox="1"/>
            <p:nvPr/>
          </p:nvSpPr>
          <p:spPr>
            <a:xfrm rot="584831">
              <a:off x="8487115" y="3839416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LOS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EF61490-5DFC-504D-BB08-3CB122F5068F}"/>
              </a:ext>
            </a:extLst>
          </p:cNvPr>
          <p:cNvSpPr txBox="1"/>
          <p:nvPr/>
        </p:nvSpPr>
        <p:spPr>
          <a:xfrm>
            <a:off x="5923528" y="5696718"/>
            <a:ext cx="256358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r">
              <a:buNone/>
            </a:pPr>
            <a:endParaRPr lang="en-US" sz="900" dirty="0">
              <a:highlight>
                <a:srgbClr val="F2E9D7"/>
              </a:highlight>
            </a:endParaRPr>
          </a:p>
          <a:p>
            <a:pPr marL="0" indent="0" algn="r">
              <a:buNone/>
            </a:pPr>
            <a:r>
              <a:rPr lang="en-US" sz="1600" dirty="0" err="1">
                <a:highlight>
                  <a:srgbClr val="F2E9D7"/>
                </a:highlight>
              </a:rPr>
              <a:t>Kincso</a:t>
            </a:r>
            <a:r>
              <a:rPr lang="en-US" sz="1600" dirty="0">
                <a:highlight>
                  <a:srgbClr val="F2E9D7"/>
                </a:highlight>
              </a:rPr>
              <a:t> </a:t>
            </a:r>
            <a:r>
              <a:rPr lang="en-US" sz="1600" dirty="0" err="1">
                <a:highlight>
                  <a:srgbClr val="F2E9D7"/>
                </a:highlight>
              </a:rPr>
              <a:t>Balazs</a:t>
            </a:r>
            <a:r>
              <a:rPr lang="en-US" sz="1600" dirty="0">
                <a:highlight>
                  <a:srgbClr val="F2E9D7"/>
                </a:highlight>
              </a:rPr>
              <a:t>, CERN CE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8B6FD8A-CFB6-C445-9A5B-65420C5B5980}"/>
              </a:ext>
            </a:extLst>
          </p:cNvPr>
          <p:cNvGrpSpPr/>
          <p:nvPr/>
        </p:nvGrpSpPr>
        <p:grpSpPr>
          <a:xfrm>
            <a:off x="5825825" y="3648485"/>
            <a:ext cx="2798406" cy="1705828"/>
            <a:chOff x="4504996" y="3648485"/>
            <a:chExt cx="4119235" cy="2140560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8D1E9F0-0942-F240-9F5E-2E0BB5F18F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04996" y="3648485"/>
              <a:ext cx="3115004" cy="755875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3F0BD58-42C7-8F44-86B2-AB279C0AA825}"/>
                </a:ext>
              </a:extLst>
            </p:cNvPr>
            <p:cNvCxnSpPr>
              <a:cxnSpLocks/>
            </p:cNvCxnSpPr>
            <p:nvPr/>
          </p:nvCxnSpPr>
          <p:spPr>
            <a:xfrm>
              <a:off x="7924800" y="3666793"/>
              <a:ext cx="689041" cy="737567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E1B8023-A1B2-1649-9EEA-8A27D1F36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641" t="8694" r="1156"/>
            <a:stretch/>
          </p:blipFill>
          <p:spPr bwMode="auto">
            <a:xfrm>
              <a:off x="4530470" y="4409209"/>
              <a:ext cx="4093761" cy="1379836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53239629-F4FA-A145-85BB-77E6C60B3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949666"/>
            <a:ext cx="4523164" cy="245376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067904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81200" y="1692264"/>
            <a:ext cx="5867400" cy="4937136"/>
          </a:xfrm>
          <a:prstGeom prst="rect">
            <a:avLst/>
          </a:prstGeom>
          <a:gradFill flip="none" rotWithShape="1">
            <a:gsLst>
              <a:gs pos="52000">
                <a:schemeClr val="tx1">
                  <a:lumMod val="0"/>
                </a:schemeClr>
              </a:gs>
              <a:gs pos="83000">
                <a:schemeClr val="bg1">
                  <a:lumMod val="34000"/>
                  <a:lumOff val="66000"/>
                </a:schemeClr>
              </a:gs>
            </a:gsLst>
            <a:lin ang="135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charset="0"/>
              </a:rPr>
              <a:t>THE NEW PARTICLE LANDSCAPE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4E6C81-E638-4942-BF5C-7C1F1B1E5787}"/>
              </a:ext>
            </a:extLst>
          </p:cNvPr>
          <p:cNvGrpSpPr/>
          <p:nvPr/>
        </p:nvGrpSpPr>
        <p:grpSpPr>
          <a:xfrm>
            <a:off x="990600" y="833735"/>
            <a:ext cx="6629400" cy="5871865"/>
            <a:chOff x="990600" y="833735"/>
            <a:chExt cx="6629400" cy="5871865"/>
          </a:xfrm>
        </p:grpSpPr>
        <p:sp>
          <p:nvSpPr>
            <p:cNvPr id="15" name="TextBox 14"/>
            <p:cNvSpPr txBox="1"/>
            <p:nvPr/>
          </p:nvSpPr>
          <p:spPr>
            <a:xfrm>
              <a:off x="4261607" y="833735"/>
              <a:ext cx="9199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Mass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-214217" y="3643217"/>
              <a:ext cx="28712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Interaction Strength</a:t>
              </a:r>
            </a:p>
          </p:txBody>
        </p:sp>
        <p:cxnSp>
          <p:nvCxnSpPr>
            <p:cNvPr id="3" name="Straight Arrow Connector 2"/>
            <p:cNvCxnSpPr>
              <a:cxnSpLocks/>
            </p:cNvCxnSpPr>
            <p:nvPr/>
          </p:nvCxnSpPr>
          <p:spPr>
            <a:xfrm flipV="1">
              <a:off x="1981200" y="1676400"/>
              <a:ext cx="5638800" cy="26016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cxnSpLocks/>
            </p:cNvCxnSpPr>
            <p:nvPr/>
          </p:nvCxnSpPr>
          <p:spPr>
            <a:xfrm flipV="1">
              <a:off x="1980824" y="1692266"/>
              <a:ext cx="0" cy="5013334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351776" y="1295400"/>
              <a:ext cx="582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TeV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19896" y="1295400"/>
              <a:ext cx="6592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MeV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92205" y="1295400"/>
              <a:ext cx="646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GeV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40393" y="1981200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07789" y="3657600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07789" y="5390647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-6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DEBA128-577F-5348-A2F6-E767F9D39C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14"/>
          <a:stretch/>
        </p:blipFill>
        <p:spPr>
          <a:xfrm>
            <a:off x="711525" y="42560"/>
            <a:ext cx="4851436" cy="44024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A09995B-3F52-3C4C-A3E5-CF7222EBEFED}"/>
              </a:ext>
            </a:extLst>
          </p:cNvPr>
          <p:cNvSpPr txBox="1"/>
          <p:nvPr/>
        </p:nvSpPr>
        <p:spPr>
          <a:xfrm rot="3089523">
            <a:off x="947972" y="311104"/>
            <a:ext cx="77938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 Particle</a:t>
            </a:r>
          </a:p>
          <a:p>
            <a:pPr algn="ctr"/>
            <a:r>
              <a:rPr lang="en-US" sz="1200" dirty="0"/>
              <a:t>Colliders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79775" y="2303502"/>
            <a:ext cx="1339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Already</a:t>
            </a:r>
          </a:p>
          <a:p>
            <a:pPr algn="ctr"/>
            <a:r>
              <a:rPr lang="en-US" dirty="0"/>
              <a:t>Discovered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09800" y="4797154"/>
            <a:ext cx="2079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Weakly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Light Particles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84985" y="2303502"/>
            <a:ext cx="217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Strongly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Heavy Particles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67645" y="4797154"/>
            <a:ext cx="1608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Impossible to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Discover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5B9343B-FC1F-554F-A9DD-B27B32C79AE5}"/>
              </a:ext>
            </a:extLst>
          </p:cNvPr>
          <p:cNvGrpSpPr/>
          <p:nvPr/>
        </p:nvGrpSpPr>
        <p:grpSpPr>
          <a:xfrm>
            <a:off x="4708616" y="2949833"/>
            <a:ext cx="2057400" cy="1243272"/>
            <a:chOff x="5928039" y="364736"/>
            <a:chExt cx="2057400" cy="124327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E1C7CC4-B84E-5247-B48F-69CCE2F2734E}"/>
                </a:ext>
              </a:extLst>
            </p:cNvPr>
            <p:cNvSpPr txBox="1"/>
            <p:nvPr/>
          </p:nvSpPr>
          <p:spPr>
            <a:xfrm>
              <a:off x="5928039" y="961677"/>
              <a:ext cx="2057400" cy="64633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Traditional Targets 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</a:rPr>
                <a:t>of Big Science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5847D1F-68B8-D84D-9B0C-795184008A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46642" y="364736"/>
              <a:ext cx="0" cy="62357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441421-4D83-FB40-A9A1-674C8DD360DD}"/>
              </a:ext>
            </a:extLst>
          </p:cNvPr>
          <p:cNvGrpSpPr/>
          <p:nvPr/>
        </p:nvGrpSpPr>
        <p:grpSpPr>
          <a:xfrm>
            <a:off x="2133600" y="3542071"/>
            <a:ext cx="2117815" cy="1178883"/>
            <a:chOff x="2530384" y="3311366"/>
            <a:chExt cx="2117815" cy="117888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BE7B269-3042-E441-8746-F7F7395CBC17}"/>
                </a:ext>
              </a:extLst>
            </p:cNvPr>
            <p:cNvSpPr txBox="1"/>
            <p:nvPr/>
          </p:nvSpPr>
          <p:spPr>
            <a:xfrm>
              <a:off x="2530384" y="3311366"/>
              <a:ext cx="2117815" cy="64633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New Targets of Small Experiments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D82E805-87D9-E74E-B75D-7CC5427C55A2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>
              <a:off x="3589292" y="3957697"/>
              <a:ext cx="0" cy="53255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8149EC9E-7948-2E4E-89E9-A323D04908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18" t="23660" r="34193" b="41590"/>
          <a:stretch/>
        </p:blipFill>
        <p:spPr>
          <a:xfrm>
            <a:off x="6934200" y="2083416"/>
            <a:ext cx="914400" cy="115522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9DD243-07CD-A042-9075-CD281FA1B3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030"/>
          <a:stretch/>
        </p:blipFill>
        <p:spPr>
          <a:xfrm>
            <a:off x="2734174" y="5519685"/>
            <a:ext cx="916668" cy="112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3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/>
      <p:bldP spid="19" grpId="0"/>
      <p:bldP spid="20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AN EXAMPLE: DARK SECTORS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991600" cy="5562600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charset="0"/>
              </a:rPr>
              <a:t>Suppose there is a dark sector that contains dark matter X and also a dark force: dark electromagnetism.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The force carriers of the SM and dark EM will mix </a:t>
            </a:r>
          </a:p>
          <a:p>
            <a:pPr lvl="1"/>
            <a:r>
              <a:rPr lang="en-US" sz="1800" dirty="0">
                <a:latin typeface="Arial" charset="0"/>
              </a:rPr>
              <a:t>perhaps suppressed, but completely generic, since a renormalizable operator</a:t>
            </a: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r>
              <a:rPr lang="en-US" sz="2000" dirty="0">
                <a:latin typeface="Arial" charset="0"/>
              </a:rPr>
              <a:t>The result?  Two possibilities: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  <a:latin typeface="Arial" charset="0"/>
              </a:rPr>
              <a:t>Dark photons A’</a:t>
            </a:r>
            <a:r>
              <a:rPr lang="en-US" sz="1800" dirty="0">
                <a:latin typeface="Arial" charset="0"/>
              </a:rPr>
              <a:t>, like </a:t>
            </a:r>
            <a:r>
              <a:rPr lang="en-US" sz="1800" dirty="0">
                <a:solidFill>
                  <a:srgbClr val="0000FF"/>
                </a:solidFill>
                <a:latin typeface="Arial" charset="0"/>
              </a:rPr>
              <a:t>photons, but </a:t>
            </a:r>
            <a:r>
              <a:rPr lang="en-US" sz="1800" dirty="0">
                <a:latin typeface="Arial" charset="0"/>
              </a:rPr>
              <a:t>with mass 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sz="1800" baseline="-25000" dirty="0">
                <a:solidFill>
                  <a:srgbClr val="FF0000"/>
                </a:solidFill>
                <a:latin typeface="Arial" charset="0"/>
              </a:rPr>
              <a:t>A’</a:t>
            </a:r>
            <a:r>
              <a:rPr lang="en-US" sz="1800" dirty="0">
                <a:latin typeface="Arial" charset="0"/>
              </a:rPr>
              <a:t>, couplings suppressed by </a:t>
            </a:r>
            <a:r>
              <a:rPr lang="en-US" dirty="0">
                <a:solidFill>
                  <a:srgbClr val="FF0000"/>
                </a:solidFill>
                <a:latin typeface="Symbol" pitchFamily="2" charset="2"/>
              </a:rPr>
              <a:t>e</a:t>
            </a:r>
            <a:r>
              <a:rPr lang="en-US" sz="1800" dirty="0">
                <a:latin typeface="Arial" charset="0"/>
              </a:rPr>
              <a:t>.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  <a:latin typeface="Arial" charset="0"/>
              </a:rPr>
              <a:t>Milli-charged particles (</a:t>
            </a:r>
            <a:r>
              <a:rPr lang="en-US" sz="1800" dirty="0" err="1">
                <a:solidFill>
                  <a:srgbClr val="FF0000"/>
                </a:solidFill>
                <a:latin typeface="Arial" charset="0"/>
              </a:rPr>
              <a:t>mCPs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)</a:t>
            </a:r>
            <a:r>
              <a:rPr lang="en-US" sz="1800" dirty="0">
                <a:latin typeface="Arial" charset="0"/>
              </a:rPr>
              <a:t>, with charges suppressed by </a:t>
            </a:r>
            <a:r>
              <a:rPr lang="en-US" dirty="0">
                <a:solidFill>
                  <a:srgbClr val="FF0000"/>
                </a:solidFill>
                <a:latin typeface="Symbol" pitchFamily="2" charset="2"/>
              </a:rPr>
              <a:t>e</a:t>
            </a:r>
            <a:r>
              <a:rPr lang="en-US" sz="1800" dirty="0">
                <a:latin typeface="Symbol" pitchFamily="2" charset="2"/>
              </a:rPr>
              <a:t>.</a:t>
            </a:r>
            <a:endParaRPr lang="en-US" sz="1800" dirty="0">
              <a:latin typeface="Arial" charset="0"/>
            </a:endParaRPr>
          </a:p>
          <a:p>
            <a:pPr marL="0" indent="0">
              <a:buNone/>
            </a:pPr>
            <a:endParaRPr lang="en-US" sz="2000" dirty="0">
              <a:latin typeface="Arial" charset="0"/>
            </a:endParaRPr>
          </a:p>
          <a:p>
            <a:r>
              <a:rPr lang="en-US" sz="2000" dirty="0">
                <a:latin typeface="Arial" charset="0"/>
              </a:rPr>
              <a:t>Finding either of these would imply new fundamental forces or new matter particles, possibly a “portal” to the dark sector.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0CE187-FCCE-C14F-B293-E79C2B768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132" y="2819400"/>
            <a:ext cx="2236256" cy="112871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SM</a:t>
            </a:r>
          </a:p>
          <a:p>
            <a:pPr algn="ctr"/>
            <a:r>
              <a:rPr lang="en-US" sz="3200" dirty="0"/>
              <a:t>EM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2ED522-A471-1B41-B7A9-0DB03A918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2819400"/>
            <a:ext cx="2286000" cy="112871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Dark Sector</a:t>
            </a:r>
          </a:p>
          <a:p>
            <a:pPr algn="ctr"/>
            <a:r>
              <a:rPr lang="en-US" sz="3200" dirty="0"/>
              <a:t>EM, 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3809C6-269A-1C4F-8C5D-A1EEED5EEF3A}"/>
              </a:ext>
            </a:extLst>
          </p:cNvPr>
          <p:cNvSpPr txBox="1"/>
          <p:nvPr/>
        </p:nvSpPr>
        <p:spPr>
          <a:xfrm>
            <a:off x="7391400" y="5254823"/>
            <a:ext cx="136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Holdom (1986)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4C2BB2-BE67-D945-8878-F6CFFC41A3A2}"/>
              </a:ext>
            </a:extLst>
          </p:cNvPr>
          <p:cNvGrpSpPr/>
          <p:nvPr/>
        </p:nvGrpSpPr>
        <p:grpSpPr>
          <a:xfrm>
            <a:off x="2924947" y="2819400"/>
            <a:ext cx="3194094" cy="1219200"/>
            <a:chOff x="2929286" y="3124200"/>
            <a:chExt cx="3194094" cy="12192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1217516-39B6-E046-8519-678BF6B92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22485" y="3124200"/>
              <a:ext cx="2340115" cy="121920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8E126F3-02A1-B848-9C48-40A1260A5D86}"/>
                </a:ext>
              </a:extLst>
            </p:cNvPr>
            <p:cNvSpPr txBox="1"/>
            <p:nvPr/>
          </p:nvSpPr>
          <p:spPr>
            <a:xfrm>
              <a:off x="2929286" y="347219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>
                  <a:latin typeface="+mn-lt"/>
                </a:rPr>
                <a:t>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224CEBC-65EB-594E-B925-0F499462189F}"/>
                </a:ext>
              </a:extLst>
            </p:cNvPr>
            <p:cNvSpPr txBox="1"/>
            <p:nvPr/>
          </p:nvSpPr>
          <p:spPr>
            <a:xfrm>
              <a:off x="5477049" y="3472190"/>
              <a:ext cx="6463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/>
                <a:t>A</a:t>
              </a:r>
              <a:r>
                <a:rPr lang="en-US" sz="3600" i="1" baseline="-25000" dirty="0">
                  <a:latin typeface="+mn-lt"/>
                </a:rPr>
                <a:t>D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BA97144-9E57-064F-A107-059AF83E5F2E}"/>
                  </a:ext>
                </a:extLst>
              </p:cNvPr>
              <p:cNvSpPr txBox="1"/>
              <p:nvPr/>
            </p:nvSpPr>
            <p:spPr>
              <a:xfrm>
                <a:off x="3919285" y="3252990"/>
                <a:ext cx="950517" cy="3520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sSubSup>
                        <m:sSubSupPr>
                          <m:ctrlP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b>
                        <m:sup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𝜇𝜈</m:t>
                          </m:r>
                        </m:sup>
                      </m:sSub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BA97144-9E57-064F-A107-059AF83E5F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9285" y="3252990"/>
                <a:ext cx="950517" cy="352019"/>
              </a:xfrm>
              <a:prstGeom prst="rect">
                <a:avLst/>
              </a:prstGeom>
              <a:blipFill>
                <a:blip r:embed="rId3"/>
                <a:stretch>
                  <a:fillRect l="-2632" r="-1316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9331654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charset="0"/>
              </a:rPr>
              <a:t>THE THERMAL RELIC LANDSCAPE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4E6C81-E638-4942-BF5C-7C1F1B1E5787}"/>
              </a:ext>
            </a:extLst>
          </p:cNvPr>
          <p:cNvGrpSpPr/>
          <p:nvPr/>
        </p:nvGrpSpPr>
        <p:grpSpPr>
          <a:xfrm>
            <a:off x="990600" y="833735"/>
            <a:ext cx="6629400" cy="5871865"/>
            <a:chOff x="990600" y="833735"/>
            <a:chExt cx="6629400" cy="5871865"/>
          </a:xfrm>
        </p:grpSpPr>
        <p:sp>
          <p:nvSpPr>
            <p:cNvPr id="15" name="TextBox 14"/>
            <p:cNvSpPr txBox="1"/>
            <p:nvPr/>
          </p:nvSpPr>
          <p:spPr>
            <a:xfrm>
              <a:off x="4261607" y="833735"/>
              <a:ext cx="9199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Mass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-214217" y="3643217"/>
              <a:ext cx="28712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Interaction Strength</a:t>
              </a:r>
            </a:p>
          </p:txBody>
        </p:sp>
        <p:cxnSp>
          <p:nvCxnSpPr>
            <p:cNvPr id="3" name="Straight Arrow Connector 2"/>
            <p:cNvCxnSpPr>
              <a:cxnSpLocks/>
            </p:cNvCxnSpPr>
            <p:nvPr/>
          </p:nvCxnSpPr>
          <p:spPr>
            <a:xfrm flipV="1">
              <a:off x="1981200" y="1676400"/>
              <a:ext cx="5638800" cy="26016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cxnSpLocks/>
            </p:cNvCxnSpPr>
            <p:nvPr/>
          </p:nvCxnSpPr>
          <p:spPr>
            <a:xfrm flipV="1">
              <a:off x="1980824" y="1692266"/>
              <a:ext cx="0" cy="5013334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351776" y="1295400"/>
              <a:ext cx="582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TeV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19896" y="1295400"/>
              <a:ext cx="6592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MeV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92205" y="1295400"/>
              <a:ext cx="646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GeV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40393" y="1981200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07789" y="3657600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07789" y="5390647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-6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DEBA128-577F-5348-A2F6-E767F9D39C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14"/>
          <a:stretch/>
        </p:blipFill>
        <p:spPr>
          <a:xfrm>
            <a:off x="711525" y="42560"/>
            <a:ext cx="4851436" cy="44024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A09995B-3F52-3C4C-A3E5-CF7222EBEFED}"/>
              </a:ext>
            </a:extLst>
          </p:cNvPr>
          <p:cNvSpPr txBox="1"/>
          <p:nvPr/>
        </p:nvSpPr>
        <p:spPr>
          <a:xfrm rot="3089523">
            <a:off x="947972" y="311104"/>
            <a:ext cx="77938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 Particle</a:t>
            </a:r>
          </a:p>
          <a:p>
            <a:pPr algn="ctr"/>
            <a:r>
              <a:rPr lang="en-US" sz="1200" dirty="0"/>
              <a:t>Colliders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79775" y="2303502"/>
            <a:ext cx="1339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Already</a:t>
            </a:r>
          </a:p>
          <a:p>
            <a:pPr algn="ctr"/>
            <a:r>
              <a:rPr lang="en-US" dirty="0"/>
              <a:t>Discovered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67645" y="4797154"/>
            <a:ext cx="1608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Impossible to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Discover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738B09-448A-E241-AA72-04A4B7F5334F}"/>
              </a:ext>
            </a:extLst>
          </p:cNvPr>
          <p:cNvSpPr txBox="1"/>
          <p:nvPr/>
        </p:nvSpPr>
        <p:spPr>
          <a:xfrm>
            <a:off x="2406843" y="2965697"/>
            <a:ext cx="1685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Too Little to be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Dark Matter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A3BD6D-4186-C643-8EBA-7972391D0856}"/>
              </a:ext>
            </a:extLst>
          </p:cNvPr>
          <p:cNvSpPr txBox="1"/>
          <p:nvPr/>
        </p:nvSpPr>
        <p:spPr>
          <a:xfrm>
            <a:off x="4562543" y="5490844"/>
            <a:ext cx="2195896" cy="669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Too Much to be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Dark Matter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BA2D2B3-89CE-0548-902C-8407E5351171}"/>
              </a:ext>
            </a:extLst>
          </p:cNvPr>
          <p:cNvGrpSpPr/>
          <p:nvPr/>
        </p:nvGrpSpPr>
        <p:grpSpPr>
          <a:xfrm>
            <a:off x="2204583" y="1841087"/>
            <a:ext cx="4352402" cy="4315140"/>
            <a:chOff x="2204583" y="1841087"/>
            <a:chExt cx="4352402" cy="431514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F85183C-88D4-4146-BE57-52E2815E79DB}"/>
                </a:ext>
              </a:extLst>
            </p:cNvPr>
            <p:cNvSpPr txBox="1"/>
            <p:nvPr/>
          </p:nvSpPr>
          <p:spPr>
            <a:xfrm rot="18841872">
              <a:off x="3691586" y="3520560"/>
              <a:ext cx="180067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50"/>
                  </a:solidFill>
                </a:rPr>
                <a:t>Just Right to </a:t>
              </a:r>
            </a:p>
            <a:p>
              <a:pPr algn="ctr"/>
              <a:r>
                <a:rPr lang="en-US" dirty="0">
                  <a:solidFill>
                    <a:srgbClr val="00B050"/>
                  </a:solidFill>
                </a:rPr>
                <a:t>be Dark Matter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BCB9AF3-D2F7-3941-8E51-E3BBC6BF9FC9}"/>
                </a:ext>
              </a:extLst>
            </p:cNvPr>
            <p:cNvCxnSpPr>
              <a:cxnSpLocks/>
              <a:stCxn id="4" idx="1"/>
            </p:cNvCxnSpPr>
            <p:nvPr/>
          </p:nvCxnSpPr>
          <p:spPr>
            <a:xfrm flipH="1">
              <a:off x="2204583" y="4491035"/>
              <a:ext cx="1761562" cy="1665192"/>
            </a:xfrm>
            <a:prstGeom prst="straightConnector1">
              <a:avLst/>
            </a:prstGeom>
            <a:ln w="12700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C267067-7A89-4049-A264-52F8ADB0DE4C}"/>
                </a:ext>
              </a:extLst>
            </p:cNvPr>
            <p:cNvCxnSpPr>
              <a:cxnSpLocks/>
              <a:stCxn id="4" idx="3"/>
            </p:cNvCxnSpPr>
            <p:nvPr/>
          </p:nvCxnSpPr>
          <p:spPr>
            <a:xfrm flipV="1">
              <a:off x="5217706" y="1841087"/>
              <a:ext cx="1339279" cy="1355330"/>
            </a:xfrm>
            <a:prstGeom prst="straightConnector1">
              <a:avLst/>
            </a:prstGeom>
            <a:ln w="12700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4584985" y="2303502"/>
            <a:ext cx="217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Strongly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Heavy Particles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09800" y="4797154"/>
            <a:ext cx="2079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Weakly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Light Particles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0FBABD-E46A-6044-AF30-3D387C43BF03}"/>
              </a:ext>
            </a:extLst>
          </p:cNvPr>
          <p:cNvSpPr txBox="1"/>
          <p:nvPr/>
        </p:nvSpPr>
        <p:spPr>
          <a:xfrm>
            <a:off x="6758275" y="5390647"/>
            <a:ext cx="230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Boehm,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Fayet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(2003)</a:t>
            </a:r>
          </a:p>
          <a:p>
            <a:pPr algn="r"/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Pospelov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Ritz, Voloshin (2007)</a:t>
            </a:r>
          </a:p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Feng, Kumar (2008)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197838-20A5-774D-84CD-F0C4E3CAE4CB}"/>
              </a:ext>
            </a:extLst>
          </p:cNvPr>
          <p:cNvGrpSpPr/>
          <p:nvPr/>
        </p:nvGrpSpPr>
        <p:grpSpPr>
          <a:xfrm>
            <a:off x="6934199" y="3048000"/>
            <a:ext cx="2056368" cy="2261476"/>
            <a:chOff x="6934199" y="3048000"/>
            <a:chExt cx="2056368" cy="22614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B275D31-3801-DB43-BCE6-19A0CF54C810}"/>
                    </a:ext>
                  </a:extLst>
                </p:cNvPr>
                <p:cNvSpPr txBox="1"/>
                <p:nvPr/>
              </p:nvSpPr>
              <p:spPr>
                <a:xfrm>
                  <a:off x="8115567" y="3250586"/>
                  <a:ext cx="41883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B275D31-3801-DB43-BCE6-19A0CF54C8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5567" y="3250586"/>
                  <a:ext cx="418833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8C2B5E7-0FA1-3840-B8AF-DA76E1A7B3D5}"/>
                </a:ext>
              </a:extLst>
            </p:cNvPr>
            <p:cNvGrpSpPr/>
            <p:nvPr/>
          </p:nvGrpSpPr>
          <p:grpSpPr>
            <a:xfrm>
              <a:off x="6934199" y="3048000"/>
              <a:ext cx="2056368" cy="2261476"/>
              <a:chOff x="6619869" y="3217861"/>
              <a:chExt cx="2370699" cy="2346708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6F79A2F3-A4EC-3B4A-9A80-E48056D80010}"/>
                  </a:ext>
                </a:extLst>
              </p:cNvPr>
              <p:cNvGrpSpPr/>
              <p:nvPr/>
            </p:nvGrpSpPr>
            <p:grpSpPr>
              <a:xfrm>
                <a:off x="6619869" y="3217861"/>
                <a:ext cx="2370699" cy="1497788"/>
                <a:chOff x="2917204" y="7177364"/>
                <a:chExt cx="2353420" cy="1473617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AAF78752-AB30-F447-8234-B11B7AF5C9EF}"/>
                    </a:ext>
                  </a:extLst>
                </p:cNvPr>
                <p:cNvSpPr/>
                <p:nvPr/>
              </p:nvSpPr>
              <p:spPr>
                <a:xfrm>
                  <a:off x="2917204" y="7177364"/>
                  <a:ext cx="2353420" cy="14736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C6B3C8AA-C3F1-5546-9DD3-F814CE82D9EC}"/>
                    </a:ext>
                  </a:extLst>
                </p:cNvPr>
                <p:cNvGrpSpPr/>
                <p:nvPr/>
              </p:nvGrpSpPr>
              <p:grpSpPr>
                <a:xfrm>
                  <a:off x="3004413" y="7230486"/>
                  <a:ext cx="2245831" cy="1414644"/>
                  <a:chOff x="5711199" y="2304913"/>
                  <a:chExt cx="2793615" cy="1491652"/>
                </a:xfrm>
                <a:solidFill>
                  <a:schemeClr val="bg1"/>
                </a:solidFill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9" name="TextBox 38">
                        <a:extLst>
                          <a:ext uri="{FF2B5EF4-FFF2-40B4-BE49-F238E27FC236}">
                            <a16:creationId xmlns:a16="http://schemas.microsoft.com/office/drawing/2014/main" id="{F84A6467-98FC-5342-929C-BC9B45B10FE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962225" y="3309769"/>
                        <a:ext cx="533194" cy="486796"/>
                      </a:xfrm>
                      <a:prstGeom prst="rect">
                        <a:avLst/>
                      </a:prstGeom>
                      <a:grp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oMath>
                          </m:oMathPara>
                        </a14:m>
                        <a:endParaRPr lang="en-US" sz="2400" dirty="0"/>
                      </a:p>
                    </p:txBody>
                  </p:sp>
                </mc:Choice>
                <mc:Fallback xmlns="">
                  <p:sp>
                    <p:nvSpPr>
                      <p:cNvPr id="38" name="TextBox 37">
                        <a:extLst>
                          <a:ext uri="{FF2B5EF4-FFF2-40B4-BE49-F238E27FC236}">
                            <a16:creationId xmlns:a16="http://schemas.microsoft.com/office/drawing/2014/main" id="{C0C57E18-927C-C74A-A8CE-B5DDF0E5B8A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962225" y="3309769"/>
                        <a:ext cx="533194" cy="486796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0" name="TextBox 39">
                        <a:extLst>
                          <a:ext uri="{FF2B5EF4-FFF2-40B4-BE49-F238E27FC236}">
                            <a16:creationId xmlns:a16="http://schemas.microsoft.com/office/drawing/2014/main" id="{4C564436-9A1A-2C48-A182-E063F864613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971620" y="2304913"/>
                        <a:ext cx="533194" cy="486796"/>
                      </a:xfrm>
                      <a:prstGeom prst="rect">
                        <a:avLst/>
                      </a:prstGeom>
                      <a:grp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oMath>
                          </m:oMathPara>
                        </a14:m>
                        <a:endParaRPr lang="en-US" sz="2400" dirty="0"/>
                      </a:p>
                    </p:txBody>
                  </p:sp>
                </mc:Choice>
                <mc:Fallback xmlns="">
                  <p:sp>
                    <p:nvSpPr>
                      <p:cNvPr id="39" name="TextBox 38">
                        <a:extLst>
                          <a:ext uri="{FF2B5EF4-FFF2-40B4-BE49-F238E27FC236}">
                            <a16:creationId xmlns:a16="http://schemas.microsoft.com/office/drawing/2014/main" id="{3B6EBCB0-66CF-E845-B9E7-217FA41857C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971620" y="2304913"/>
                        <a:ext cx="533194" cy="486796"/>
                      </a:xfrm>
                      <a:prstGeom prst="rect">
                        <a:avLst/>
                      </a:prstGeom>
                      <a:blipFill>
                        <a:blip r:embed="rId6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340489ED-921A-164D-9B47-EEEE35B6B6CB}"/>
                      </a:ext>
                    </a:extLst>
                  </p:cNvPr>
                  <p:cNvGrpSpPr/>
                  <p:nvPr/>
                </p:nvGrpSpPr>
                <p:grpSpPr>
                  <a:xfrm>
                    <a:off x="6400799" y="2537415"/>
                    <a:ext cx="1653437" cy="1038988"/>
                    <a:chOff x="3200400" y="2514600"/>
                    <a:chExt cx="2743200" cy="1981200"/>
                  </a:xfrm>
                  <a:grpFill/>
                </p:grpSpPr>
                <p:pic>
                  <p:nvPicPr>
                    <p:cNvPr id="45" name="Picture 44">
                      <a:extLst>
                        <a:ext uri="{FF2B5EF4-FFF2-40B4-BE49-F238E27FC236}">
                          <a16:creationId xmlns:a16="http://schemas.microsoft.com/office/drawing/2014/main" id="{FC93FE1D-F17E-B34F-B690-0AA2D1DEF1B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7"/>
                    <a:srcRect l="34765" t="23437" r="34766" b="20312"/>
                    <a:stretch/>
                  </p:blipFill>
                  <p:spPr>
                    <a:xfrm rot="16200000">
                      <a:off x="3581400" y="2133600"/>
                      <a:ext cx="1981200" cy="2743200"/>
                    </a:xfrm>
                    <a:prstGeom prst="rect">
                      <a:avLst/>
                    </a:prstGeom>
                    <a:grpFill/>
                  </p:spPr>
                </p:pic>
                <p:sp>
                  <p:nvSpPr>
                    <p:cNvPr id="46" name="Rectangle 45">
                      <a:extLst>
                        <a:ext uri="{FF2B5EF4-FFF2-40B4-BE49-F238E27FC236}">
                          <a16:creationId xmlns:a16="http://schemas.microsoft.com/office/drawing/2014/main" id="{C2D301F5-962A-FC4F-9221-2ED78B8AF4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67200" y="2590800"/>
                      <a:ext cx="609600" cy="7620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1B635146-182F-6D4E-823A-456F50F56BDE}"/>
                      </a:ext>
                    </a:extLst>
                  </p:cNvPr>
                  <p:cNvSpPr txBox="1"/>
                  <p:nvPr/>
                </p:nvSpPr>
                <p:spPr>
                  <a:xfrm>
                    <a:off x="5711199" y="2387711"/>
                    <a:ext cx="543738" cy="369332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DM</a:t>
                    </a:r>
                  </a:p>
                </p:txBody>
              </p:sp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08717FE1-507F-9C46-BFD6-2AB808A55DBF}"/>
                      </a:ext>
                    </a:extLst>
                  </p:cNvPr>
                  <p:cNvSpPr txBox="1"/>
                  <p:nvPr/>
                </p:nvSpPr>
                <p:spPr>
                  <a:xfrm>
                    <a:off x="5711199" y="3362469"/>
                    <a:ext cx="543738" cy="369332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DM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4" name="TextBox 43">
                        <a:extLst>
                          <a:ext uri="{FF2B5EF4-FFF2-40B4-BE49-F238E27FC236}">
                            <a16:creationId xmlns:a16="http://schemas.microsoft.com/office/drawing/2014/main" id="{F0B7776B-4BD5-5E48-9E38-F0B127625A2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992829" y="2569734"/>
                        <a:ext cx="554729" cy="389437"/>
                      </a:xfrm>
                      <a:prstGeom prst="rect">
                        <a:avLst/>
                      </a:prstGeom>
                      <a:grp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’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44" name="TextBox 43">
                        <a:extLst>
                          <a:ext uri="{FF2B5EF4-FFF2-40B4-BE49-F238E27FC236}">
                            <a16:creationId xmlns:a16="http://schemas.microsoft.com/office/drawing/2014/main" id="{F0B7776B-4BD5-5E48-9E38-F0B127625A2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992829" y="2569734"/>
                        <a:ext cx="554729" cy="389437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284DC2F8-DE94-BE4B-9E94-F7DB5B367C0D}"/>
                      </a:ext>
                    </a:extLst>
                  </p:cNvPr>
                  <p:cNvSpPr txBox="1"/>
                  <p:nvPr/>
                </p:nvSpPr>
                <p:spPr>
                  <a:xfrm>
                    <a:off x="6625885" y="4691341"/>
                    <a:ext cx="2360405" cy="87322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800" dirty="0"/>
                      <a:t>&lt;</a:t>
                    </a:r>
                    <a14:m>
                      <m:oMath xmlns:m="http://schemas.openxmlformats.org/officeDocument/2006/math">
                        <m:r>
                          <a:rPr lang="en-US" sz="2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oMath>
                    </a14:m>
                    <a:r>
                      <a:rPr lang="en-US" sz="2800" dirty="0"/>
                      <a:t>&gt; ~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Sup>
                              <m:sSub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b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oMath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022D72D5-4DF6-DD4B-A9C8-5839AB34746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25885" y="4691341"/>
                    <a:ext cx="2360405" cy="873228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3086" b="-298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4B511530-DEA3-8946-A8B8-EF64012816E0}"/>
                    </a:ext>
                  </a:extLst>
                </p:cNvPr>
                <p:cNvSpPr txBox="1"/>
                <p:nvPr/>
              </p:nvSpPr>
              <p:spPr>
                <a:xfrm>
                  <a:off x="8205959" y="3336913"/>
                  <a:ext cx="41883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4B511530-DEA3-8946-A8B8-EF64012816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05959" y="3336913"/>
                  <a:ext cx="418833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615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637784" y="3124200"/>
            <a:ext cx="5868431" cy="13716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400" b="1" dirty="0"/>
              <a:t>FORWARD PHYSICS</a:t>
            </a:r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EE67FD-0941-7B4E-A269-68DA56980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834582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62000" y="2438400"/>
            <a:ext cx="7162800" cy="1649233"/>
            <a:chOff x="686764" y="3235221"/>
            <a:chExt cx="6761940" cy="1633785"/>
          </a:xfrm>
        </p:grpSpPr>
        <p:pic>
          <p:nvPicPr>
            <p:cNvPr id="6" name="Picture 5" descr="0803012_02-A4-at-144-dpi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635" y="3393423"/>
              <a:ext cx="2791232" cy="1475583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4378325" y="3235221"/>
              <a:ext cx="238125" cy="80973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686764" y="4213439"/>
              <a:ext cx="2214348" cy="409266"/>
              <a:chOff x="686764" y="4213439"/>
              <a:chExt cx="2214348" cy="409266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 rot="10800000">
              <a:off x="5559329" y="3549005"/>
              <a:ext cx="1889375" cy="353694"/>
              <a:chOff x="686764" y="4213439"/>
              <a:chExt cx="2214348" cy="409266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Arrow Connector 9"/>
            <p:cNvCxnSpPr/>
            <p:nvPr/>
          </p:nvCxnSpPr>
          <p:spPr>
            <a:xfrm flipV="1">
              <a:off x="4182360" y="4016375"/>
              <a:ext cx="434090" cy="62642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none"/>
              <a:tailEnd type="non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378325" y="4044950"/>
              <a:ext cx="815418" cy="82405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SEARCHES FOR NEW LIGHT PARTICLES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76201" y="838200"/>
            <a:ext cx="8915400" cy="5562600"/>
          </a:xfrm>
        </p:spPr>
        <p:txBody>
          <a:bodyPr/>
          <a:lstStyle/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Arial" charset="0"/>
              </a:rPr>
              <a:t>If new particles are light and weakly interacting, the existing big LHC detectors are perfectly designed NOT to see them.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Existing detectors are designed to find new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heavy</a:t>
            </a:r>
            <a:r>
              <a:rPr lang="en-US" sz="2000" dirty="0">
                <a:latin typeface="Arial" charset="0"/>
              </a:rPr>
              <a:t> particles.  These particles are produced almost at rest and decay </a:t>
            </a:r>
            <a:r>
              <a:rPr lang="en-US" sz="2000" dirty="0" err="1">
                <a:latin typeface="Arial" charset="0"/>
              </a:rPr>
              <a:t>isotropically</a:t>
            </a:r>
            <a:r>
              <a:rPr lang="en-US" sz="2000" dirty="0">
                <a:latin typeface="Arial" charset="0"/>
              </a:rPr>
              <a:t>.</a:t>
            </a:r>
          </a:p>
          <a:p>
            <a:pPr marL="0" indent="0" eaLnBrk="1" hangingPunct="1">
              <a:buNone/>
            </a:pPr>
            <a:endParaRPr lang="en-US" sz="12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But new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light</a:t>
            </a:r>
            <a:r>
              <a:rPr lang="en-US" sz="2000" dirty="0">
                <a:latin typeface="Arial" charset="0"/>
              </a:rPr>
              <a:t> particles are mainly produced in the decays of light particles: </a:t>
            </a:r>
            <a:r>
              <a:rPr lang="en-US" sz="2000" dirty="0">
                <a:latin typeface="Symbol" pitchFamily="2" charset="2"/>
              </a:rPr>
              <a:t>p</a:t>
            </a:r>
            <a:r>
              <a:rPr lang="en-US" sz="2000" dirty="0">
                <a:latin typeface="Arial" charset="0"/>
              </a:rPr>
              <a:t>, </a:t>
            </a:r>
            <a:r>
              <a:rPr lang="en-US" sz="2000" dirty="0">
                <a:latin typeface="Symbol" pitchFamily="2" charset="2"/>
              </a:rPr>
              <a:t>h</a:t>
            </a:r>
            <a:r>
              <a:rPr lang="en-US" sz="2000" dirty="0">
                <a:latin typeface="Arial" charset="0"/>
              </a:rPr>
              <a:t>, K, D and B mesons.  These are mainly produced along the beamline, and so the new particles disappear through the holes that let the beams in.</a:t>
            </a:r>
          </a:p>
          <a:p>
            <a:pPr eaLnBrk="1" hangingPunct="1"/>
            <a:endParaRPr lang="en-US" sz="1200" dirty="0">
              <a:latin typeface="Arial" charset="0"/>
              <a:sym typeface="Wingdings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Clearly we need a detector to exploit the “wasted” </a:t>
            </a:r>
            <a:r>
              <a:rPr lang="en-US" sz="2000" dirty="0" err="1">
                <a:latin typeface="Symbol" pitchFamily="2" charset="2"/>
              </a:rPr>
              <a:t>s</a:t>
            </a:r>
            <a:r>
              <a:rPr lang="en-US" sz="2000" baseline="-25000" dirty="0" err="1">
                <a:latin typeface="Arial" charset="0"/>
              </a:rPr>
              <a:t>inel</a:t>
            </a:r>
            <a:r>
              <a:rPr lang="en-US" sz="2000" baseline="-25000" dirty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~ 100 mb and cover these “blind spots” in the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forward region</a:t>
            </a:r>
            <a:r>
              <a:rPr lang="en-US" sz="2000" dirty="0">
                <a:latin typeface="Arial" charset="0"/>
              </a:rPr>
              <a:t>.  If </a:t>
            </a:r>
            <a:r>
              <a:rPr lang="en-US" sz="2000" dirty="0">
                <a:latin typeface="Arial" charset="0"/>
                <a:sym typeface="Wingdings"/>
              </a:rPr>
              <a:t>we go far enough away, the proton beams are bent by magnets (it’s a circular collider!), whereas the new light particles will go straight.</a:t>
            </a:r>
            <a:endParaRPr lang="en-US" sz="2000" dirty="0">
              <a:sym typeface="Wingdings"/>
            </a:endParaRPr>
          </a:p>
          <a:p>
            <a:pPr eaLnBrk="1" hangingPunct="1"/>
            <a:endParaRPr lang="en-US" sz="2000" dirty="0">
              <a:latin typeface="Arial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581742787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33400" y="4800600"/>
            <a:ext cx="7848600" cy="1905000"/>
            <a:chOff x="686764" y="3235221"/>
            <a:chExt cx="6761940" cy="1633785"/>
          </a:xfrm>
        </p:grpSpPr>
        <p:pic>
          <p:nvPicPr>
            <p:cNvPr id="6" name="Picture 5" descr="0803012_02-A4-at-144-dpi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635" y="3393423"/>
              <a:ext cx="2791232" cy="1475583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4378325" y="3235221"/>
              <a:ext cx="238125" cy="80973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686764" y="4213439"/>
              <a:ext cx="2214348" cy="409266"/>
              <a:chOff x="686764" y="4213439"/>
              <a:chExt cx="2214348" cy="409266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 rot="10800000">
              <a:off x="5559329" y="3549005"/>
              <a:ext cx="1889375" cy="353694"/>
              <a:chOff x="686764" y="4213439"/>
              <a:chExt cx="2214348" cy="409266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Arrow Connector 9"/>
            <p:cNvCxnSpPr/>
            <p:nvPr/>
          </p:nvCxnSpPr>
          <p:spPr>
            <a:xfrm flipV="1">
              <a:off x="4182360" y="4016375"/>
              <a:ext cx="434090" cy="62642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none"/>
              <a:tailEnd type="non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378325" y="4044950"/>
              <a:ext cx="815418" cy="82405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HOW BIG DOES THE DETECTOR HAVE TO BE?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76200" y="2514600"/>
            <a:ext cx="5333999" cy="3810000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charset="0"/>
              </a:rPr>
              <a:t>The opening angle is 0.2 </a:t>
            </a:r>
            <a:r>
              <a:rPr lang="en-US" sz="2000" dirty="0" err="1">
                <a:latin typeface="Arial" charset="0"/>
              </a:rPr>
              <a:t>mrad</a:t>
            </a:r>
            <a:r>
              <a:rPr lang="en-US" sz="2000" dirty="0">
                <a:latin typeface="Arial" charset="0"/>
              </a:rPr>
              <a:t> (</a:t>
            </a:r>
            <a:r>
              <a:rPr lang="en-US" sz="2000" dirty="0">
                <a:latin typeface="Symbol" pitchFamily="2" charset="2"/>
              </a:rPr>
              <a:t>h</a:t>
            </a:r>
            <a:r>
              <a:rPr lang="en-US" sz="2000" dirty="0">
                <a:latin typeface="Arial" charset="0"/>
              </a:rPr>
              <a:t> ~ 9); cf. the moon (7 </a:t>
            </a:r>
            <a:r>
              <a:rPr lang="en-US" sz="2000" dirty="0" err="1">
                <a:latin typeface="Arial" charset="0"/>
              </a:rPr>
              <a:t>mrad</a:t>
            </a:r>
            <a:r>
              <a:rPr lang="en-US" sz="2000" dirty="0">
                <a:latin typeface="Arial" charset="0"/>
              </a:rPr>
              <a:t>). Most of the signal passes through 1 sheet of paper at 480 m.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sz="2000" dirty="0" err="1">
                <a:latin typeface="Arial" charset="0"/>
              </a:rPr>
              <a:t>TeV</a:t>
            </a:r>
            <a:r>
              <a:rPr lang="en-US" sz="2000" dirty="0">
                <a:latin typeface="Arial" charset="0"/>
              </a:rPr>
              <a:t> dark photons (or any other new particles produced in </a:t>
            </a:r>
            <a:r>
              <a:rPr lang="en-US" sz="2000" dirty="0">
                <a:latin typeface="Symbol" pitchFamily="2" charset="2"/>
              </a:rPr>
              <a:t>p</a:t>
            </a:r>
            <a:r>
              <a:rPr lang="en-US" sz="2000" dirty="0">
                <a:latin typeface="Arial" charset="0"/>
              </a:rPr>
              <a:t>, </a:t>
            </a:r>
            <a:r>
              <a:rPr lang="en-US" sz="2000" dirty="0">
                <a:latin typeface="Symbol" pitchFamily="2" charset="2"/>
              </a:rPr>
              <a:t>h</a:t>
            </a:r>
            <a:r>
              <a:rPr lang="en-US" sz="2000" dirty="0">
                <a:latin typeface="Arial" charset="0"/>
              </a:rPr>
              <a:t>, K, D, B decay) are far more collimated than shown below, motivating a new, small, fast, cheap experiment at the LHC.</a:t>
            </a:r>
          </a:p>
          <a:p>
            <a:pPr marL="0" indent="0">
              <a:buNone/>
            </a:pPr>
            <a:endParaRPr lang="en-US" dirty="0">
              <a:latin typeface="Arial" charset="0"/>
              <a:sym typeface="Wingding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81B191D-F803-9C4D-A6C9-00F320A823EE}"/>
              </a:ext>
            </a:extLst>
          </p:cNvPr>
          <p:cNvGrpSpPr/>
          <p:nvPr/>
        </p:nvGrpSpPr>
        <p:grpSpPr>
          <a:xfrm>
            <a:off x="2092404" y="914400"/>
            <a:ext cx="6899196" cy="682342"/>
            <a:chOff x="1524000" y="937736"/>
            <a:chExt cx="6899196" cy="682342"/>
          </a:xfrm>
        </p:grpSpPr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4FE59E8B-E92F-794C-AF14-0A88B906D80A}"/>
                </a:ext>
              </a:extLst>
            </p:cNvPr>
            <p:cNvSpPr/>
            <p:nvPr/>
          </p:nvSpPr>
          <p:spPr>
            <a:xfrm flipH="1">
              <a:off x="1524000" y="985525"/>
              <a:ext cx="5791200" cy="304800"/>
            </a:xfrm>
            <a:prstGeom prst="rtTriangl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3F55DAF-3D4C-6940-AB96-689D07D61F8E}"/>
                </a:ext>
              </a:extLst>
            </p:cNvPr>
            <p:cNvSpPr txBox="1"/>
            <p:nvPr/>
          </p:nvSpPr>
          <p:spPr>
            <a:xfrm>
              <a:off x="7315200" y="93773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250 MeV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EA00274-F9DA-064E-981B-A9BD85DB6488}"/>
                </a:ext>
              </a:extLst>
            </p:cNvPr>
            <p:cNvSpPr txBox="1"/>
            <p:nvPr/>
          </p:nvSpPr>
          <p:spPr>
            <a:xfrm>
              <a:off x="3979902" y="1250746"/>
              <a:ext cx="7704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</a:t>
              </a:r>
              <a:r>
                <a:rPr lang="en-US" dirty="0" err="1"/>
                <a:t>TeV</a:t>
              </a:r>
              <a:endParaRPr lang="en-US" dirty="0"/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20428D0E-F856-0E44-BBF4-58FDE0DFF9A4}"/>
                </a:ext>
              </a:extLst>
            </p:cNvPr>
            <p:cNvCxnSpPr>
              <a:cxnSpLocks/>
              <a:stCxn id="24" idx="4"/>
            </p:cNvCxnSpPr>
            <p:nvPr/>
          </p:nvCxnSpPr>
          <p:spPr>
            <a:xfrm flipV="1">
              <a:off x="1524000" y="985524"/>
              <a:ext cx="5791200" cy="3048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9B382F7-F053-0F41-9E8F-74D67C7B38FF}"/>
              </a:ext>
            </a:extLst>
          </p:cNvPr>
          <p:cNvGrpSpPr/>
          <p:nvPr/>
        </p:nvGrpSpPr>
        <p:grpSpPr>
          <a:xfrm>
            <a:off x="2082557" y="1600200"/>
            <a:ext cx="6604243" cy="670674"/>
            <a:chOff x="1524000" y="1699736"/>
            <a:chExt cx="6604243" cy="670674"/>
          </a:xfrm>
        </p:grpSpPr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1AE17763-7130-FD4F-AFD5-5D567502D4AD}"/>
                </a:ext>
              </a:extLst>
            </p:cNvPr>
            <p:cNvSpPr/>
            <p:nvPr/>
          </p:nvSpPr>
          <p:spPr>
            <a:xfrm flipH="1">
              <a:off x="1524000" y="1747525"/>
              <a:ext cx="5791200" cy="304800"/>
            </a:xfrm>
            <a:prstGeom prst="rtTriangl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656A45B-0E13-2C4C-8BEC-2F6124BFFF37}"/>
                </a:ext>
              </a:extLst>
            </p:cNvPr>
            <p:cNvSpPr txBox="1"/>
            <p:nvPr/>
          </p:nvSpPr>
          <p:spPr>
            <a:xfrm>
              <a:off x="7315200" y="1699736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12 cm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DD42622-95FA-9B4E-94C4-CCB6C822731C}"/>
                </a:ext>
              </a:extLst>
            </p:cNvPr>
            <p:cNvSpPr txBox="1"/>
            <p:nvPr/>
          </p:nvSpPr>
          <p:spPr>
            <a:xfrm>
              <a:off x="3979902" y="2001078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480 m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77A8E3A-9E56-FF4F-9E5F-D314B1F8623E}"/>
                </a:ext>
              </a:extLst>
            </p:cNvPr>
            <p:cNvCxnSpPr>
              <a:cxnSpLocks/>
              <a:stCxn id="28" idx="4"/>
            </p:cNvCxnSpPr>
            <p:nvPr/>
          </p:nvCxnSpPr>
          <p:spPr>
            <a:xfrm flipV="1">
              <a:off x="1524000" y="1747524"/>
              <a:ext cx="5791200" cy="3048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6744B45-BD85-9B42-ABEB-762331C84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2629900"/>
            <a:ext cx="3034200" cy="1885950"/>
          </a:xfrm>
          <a:prstGeom prst="rect">
            <a:avLst/>
          </a:prstGeom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28ACA36-A0DA-2F40-BF44-DFA5BBC33FEC}"/>
              </a:ext>
            </a:extLst>
          </p:cNvPr>
          <p:cNvSpPr txBox="1">
            <a:spLocks/>
          </p:cNvSpPr>
          <p:nvPr/>
        </p:nvSpPr>
        <p:spPr bwMode="auto">
          <a:xfrm>
            <a:off x="266701" y="880787"/>
            <a:ext cx="4952999" cy="16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charset="0"/>
              </a:rPr>
              <a:t>Momentum:</a:t>
            </a:r>
          </a:p>
          <a:p>
            <a:endParaRPr lang="en-US" sz="2000" dirty="0">
              <a:latin typeface="Arial" charset="0"/>
              <a:sym typeface="Wingdings"/>
            </a:endParaRPr>
          </a:p>
          <a:p>
            <a:r>
              <a:rPr lang="en-US" sz="2000" dirty="0">
                <a:latin typeface="Arial" charset="0"/>
                <a:sym typeface="Wingdings"/>
              </a:rPr>
              <a:t>Space:</a:t>
            </a:r>
            <a:endParaRPr lang="en-US" dirty="0">
              <a:latin typeface="Arial" charset="0"/>
              <a:sym typeface="Wingdings"/>
            </a:endParaRPr>
          </a:p>
          <a:p>
            <a:endParaRPr lang="en-US" dirty="0">
              <a:latin typeface="Arial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15413790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78FD9-5470-CC49-B1E1-378500E2B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/>
              <a:t>FASER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4CE82-5BE0-864A-AFBA-8F8D444C2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08062"/>
            <a:ext cx="8610600" cy="5392738"/>
          </a:xfrm>
        </p:spPr>
        <p:txBody>
          <a:bodyPr/>
          <a:lstStyle/>
          <a:p>
            <a:r>
              <a:rPr lang="en-US" sz="1800" dirty="0"/>
              <a:t>September 2017: Initial proposal (Feng, </a:t>
            </a:r>
            <a:r>
              <a:rPr lang="en-US" sz="1800" dirty="0" err="1"/>
              <a:t>Galon</a:t>
            </a:r>
            <a:r>
              <a:rPr lang="en-US" sz="1800" dirty="0"/>
              <a:t>, Kling, </a:t>
            </a:r>
            <a:r>
              <a:rPr lang="en-US" sz="1800" dirty="0" err="1"/>
              <a:t>Trojanowski</a:t>
            </a:r>
            <a:r>
              <a:rPr lang="en-US" sz="1800" dirty="0"/>
              <a:t>)</a:t>
            </a:r>
          </a:p>
          <a:p>
            <a:endParaRPr lang="en-US" sz="800" dirty="0"/>
          </a:p>
          <a:p>
            <a:r>
              <a:rPr lang="en-US" sz="1800" dirty="0"/>
              <a:t>July 2018: Submitted LOI to CERN LHCC </a:t>
            </a:r>
          </a:p>
          <a:p>
            <a:endParaRPr lang="en-US" sz="800" dirty="0"/>
          </a:p>
          <a:p>
            <a:r>
              <a:rPr lang="en-US" sz="1800" dirty="0"/>
              <a:t>October 2018: Approval from </a:t>
            </a:r>
            <a:r>
              <a:rPr lang="en-US" sz="1800" dirty="0">
                <a:solidFill>
                  <a:srgbClr val="0000FF"/>
                </a:solidFill>
              </a:rPr>
              <a:t>ATLAS SCT </a:t>
            </a:r>
            <a:r>
              <a:rPr lang="en-US" sz="1800" dirty="0"/>
              <a:t>and </a:t>
            </a:r>
            <a:r>
              <a:rPr lang="en-US" sz="1800" dirty="0" err="1">
                <a:solidFill>
                  <a:srgbClr val="0000FF"/>
                </a:solidFill>
              </a:rPr>
              <a:t>LHCb</a:t>
            </a:r>
            <a:r>
              <a:rPr lang="en-US" sz="1800" dirty="0">
                <a:solidFill>
                  <a:srgbClr val="0000FF"/>
                </a:solidFill>
              </a:rPr>
              <a:t> Collaborations </a:t>
            </a:r>
            <a:r>
              <a:rPr lang="en-US" sz="1800" dirty="0"/>
              <a:t>for use of spare detector modules</a:t>
            </a:r>
          </a:p>
          <a:p>
            <a:endParaRPr lang="en-US" sz="800" dirty="0"/>
          </a:p>
          <a:p>
            <a:r>
              <a:rPr lang="en-US" sz="1800" dirty="0"/>
              <a:t>November 2018: Submitted Technical Proposal to LHCC</a:t>
            </a:r>
          </a:p>
          <a:p>
            <a:endParaRPr lang="en-US" sz="800" dirty="0"/>
          </a:p>
          <a:p>
            <a:r>
              <a:rPr lang="en-US" sz="1800" dirty="0"/>
              <a:t>November 2018 – January 2019: Experiment funded by the </a:t>
            </a:r>
            <a:r>
              <a:rPr lang="en-US" sz="1800" dirty="0" err="1">
                <a:solidFill>
                  <a:srgbClr val="0000FF"/>
                </a:solidFill>
              </a:rPr>
              <a:t>Heising</a:t>
            </a:r>
            <a:r>
              <a:rPr lang="en-US" sz="1800" dirty="0">
                <a:solidFill>
                  <a:srgbClr val="0000FF"/>
                </a:solidFill>
              </a:rPr>
              <a:t>-Simons </a:t>
            </a:r>
            <a:r>
              <a:rPr lang="en-US" sz="1800" dirty="0"/>
              <a:t>and </a:t>
            </a:r>
            <a:r>
              <a:rPr lang="en-US" sz="1800" dirty="0">
                <a:solidFill>
                  <a:srgbClr val="0000FF"/>
                </a:solidFill>
              </a:rPr>
              <a:t>Simons Foundations</a:t>
            </a:r>
          </a:p>
          <a:p>
            <a:endParaRPr lang="en-US" sz="800" dirty="0"/>
          </a:p>
          <a:p>
            <a:r>
              <a:rPr lang="en-US" sz="1800" dirty="0"/>
              <a:t>March 2019: FASER approved as 8</a:t>
            </a:r>
            <a:r>
              <a:rPr lang="en-US" sz="1800" baseline="30000" dirty="0"/>
              <a:t>th</a:t>
            </a:r>
            <a:r>
              <a:rPr lang="en-US" sz="1800" dirty="0"/>
              <a:t> LHC detector by </a:t>
            </a:r>
            <a:r>
              <a:rPr lang="en-US" sz="1800" dirty="0">
                <a:solidFill>
                  <a:srgbClr val="0000FF"/>
                </a:solidFill>
              </a:rPr>
              <a:t>CERN</a:t>
            </a:r>
          </a:p>
          <a:p>
            <a:endParaRPr lang="en-US" sz="800" dirty="0"/>
          </a:p>
          <a:p>
            <a:r>
              <a:rPr lang="en-US" sz="1800" dirty="0"/>
              <a:t>December 2019: </a:t>
            </a:r>
            <a:r>
              <a:rPr lang="en-US" sz="1800" dirty="0" err="1"/>
              <a:t>FASER</a:t>
            </a:r>
            <a:r>
              <a:rPr lang="en-US" sz="1800" dirty="0" err="1">
                <a:latin typeface="Symbol" pitchFamily="2" charset="2"/>
              </a:rPr>
              <a:t>n</a:t>
            </a:r>
            <a:r>
              <a:rPr lang="en-US" sz="1800" dirty="0"/>
              <a:t> approved as 9</a:t>
            </a:r>
            <a:r>
              <a:rPr lang="en-US" sz="1800" baseline="30000" dirty="0"/>
              <a:t>th</a:t>
            </a:r>
            <a:r>
              <a:rPr lang="en-US" sz="1800" dirty="0"/>
              <a:t> LHC detector by </a:t>
            </a:r>
            <a:r>
              <a:rPr lang="en-US" sz="1800" dirty="0">
                <a:solidFill>
                  <a:srgbClr val="0000FF"/>
                </a:solidFill>
              </a:rPr>
              <a:t>CERN</a:t>
            </a:r>
            <a:endParaRPr lang="en-US" sz="1800" dirty="0"/>
          </a:p>
          <a:p>
            <a:pPr marL="0" indent="0">
              <a:buNone/>
            </a:pPr>
            <a:endParaRPr lang="en-US" sz="800" dirty="0"/>
          </a:p>
          <a:p>
            <a:r>
              <a:rPr lang="en-US" sz="1800" dirty="0"/>
              <a:t>March 2021: FASER fully installed, commissioning of the detector begins</a:t>
            </a:r>
          </a:p>
          <a:p>
            <a:endParaRPr lang="en-US" sz="800" dirty="0"/>
          </a:p>
          <a:p>
            <a:r>
              <a:rPr lang="en-US" sz="1800" dirty="0"/>
              <a:t>May 2021: </a:t>
            </a:r>
            <a:r>
              <a:rPr lang="en-US" sz="1800" dirty="0" err="1"/>
              <a:t>FASER</a:t>
            </a:r>
            <a:r>
              <a:rPr lang="en-US" sz="1800" dirty="0" err="1">
                <a:latin typeface="Symbol" pitchFamily="2" charset="2"/>
              </a:rPr>
              <a:t>n</a:t>
            </a:r>
            <a:r>
              <a:rPr lang="en-US" sz="1800" dirty="0"/>
              <a:t> announces first candidate collider neutrinos</a:t>
            </a:r>
          </a:p>
          <a:p>
            <a:endParaRPr lang="en-US" sz="800" dirty="0"/>
          </a:p>
          <a:p>
            <a:r>
              <a:rPr lang="en-US" sz="1800" dirty="0"/>
              <a:t>Mid-2022: FASER</a:t>
            </a:r>
            <a:r>
              <a:rPr lang="en-US" sz="1800" dirty="0">
                <a:latin typeface="+mj-lt"/>
              </a:rPr>
              <a:t> and </a:t>
            </a:r>
            <a:r>
              <a:rPr lang="en-US" sz="1800" dirty="0" err="1"/>
              <a:t>FASER</a:t>
            </a:r>
            <a:r>
              <a:rPr lang="en-US" sz="1800" dirty="0" err="1">
                <a:latin typeface="Symbol" pitchFamily="2" charset="2"/>
              </a:rPr>
              <a:t>n</a:t>
            </a:r>
            <a:r>
              <a:rPr lang="en-US" sz="1800" dirty="0">
                <a:latin typeface="Symbol" pitchFamily="2" charset="2"/>
              </a:rPr>
              <a:t> </a:t>
            </a:r>
            <a:r>
              <a:rPr lang="en-US" sz="1800" dirty="0"/>
              <a:t>begin collecting data in Run 3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6616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96ADB308-312E-E049-BDD6-FA53AE40E736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152400" y="838200"/>
            <a:ext cx="8839200" cy="1676400"/>
          </a:xfrm>
        </p:spPr>
        <p:txBody>
          <a:bodyPr/>
          <a:lstStyle/>
          <a:p>
            <a:r>
              <a:rPr lang="en-US" altLang="en-US" sz="2000" dirty="0"/>
              <a:t>Particle colliders have been key to progress for many decades.  The latest and greatest particle collider is the Large Hadron Collider at CERN in Geneva.</a:t>
            </a:r>
          </a:p>
          <a:p>
            <a:pPr marL="0" indent="0">
              <a:buNone/>
            </a:pPr>
            <a:endParaRPr lang="en-US" altLang="en-US" sz="120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8105B7E-1C8D-A64E-9F00-14F16E625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91440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LARGE HADRON COLLIDER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B26CAA5-3409-7A49-BBF7-3353BDC05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146300"/>
            <a:ext cx="29718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000" dirty="0"/>
              <a:t>The LHC started collecting data again in July 2022 and will run until ~2040. Will we find new particles? </a:t>
            </a:r>
          </a:p>
          <a:p>
            <a:endParaRPr lang="en-US" altLang="en-US" sz="2000" dirty="0"/>
          </a:p>
          <a:p>
            <a:r>
              <a:rPr lang="en-US" altLang="en-US" sz="2000" dirty="0"/>
              <a:t>More importantly, what can we do to enhance the prospects for discovering new physics?</a:t>
            </a:r>
          </a:p>
          <a:p>
            <a:pPr marL="0" indent="0">
              <a:buFont typeface="Arial" charset="0"/>
              <a:buNone/>
            </a:pPr>
            <a:endParaRPr lang="en-US" alt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EF32CF-7923-E84C-B269-3903A8D283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" t="5555" r="1613" b="3704"/>
          <a:stretch/>
        </p:blipFill>
        <p:spPr>
          <a:xfrm>
            <a:off x="3048000" y="1752600"/>
            <a:ext cx="5867400" cy="482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467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8034760" y="1298906"/>
            <a:ext cx="641696" cy="1513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5F215AC-523E-DC4F-85B5-47E9AA0CB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4475"/>
            <a:ext cx="8458200" cy="441325"/>
          </a:xfrm>
        </p:spPr>
        <p:txBody>
          <a:bodyPr/>
          <a:lstStyle/>
          <a:p>
            <a:r>
              <a:rPr lang="en-US" dirty="0"/>
              <a:t>FIRST FASER COLLABORATION MEETING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4B07C5-655F-EF4B-AFF6-048676906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36704"/>
            <a:ext cx="7620000" cy="571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28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55662"/>
            <a:ext cx="8991600" cy="5392738"/>
          </a:xfrm>
        </p:spPr>
        <p:txBody>
          <a:bodyPr>
            <a:noAutofit/>
          </a:bodyPr>
          <a:lstStyle/>
          <a:p>
            <a:r>
              <a:rPr lang="en-US" sz="2000" dirty="0"/>
              <a:t>Nothing incoming and 2 ~</a:t>
            </a:r>
            <a:r>
              <a:rPr lang="en-US" sz="2000" dirty="0" err="1"/>
              <a:t>TeV</a:t>
            </a:r>
            <a:r>
              <a:rPr lang="en-US" sz="2000" dirty="0"/>
              <a:t>, opposite-sign charged tracks pointing back to the ATLAS IP: a “light shining through (100 m-thick) wall” experiment.</a:t>
            </a:r>
          </a:p>
          <a:p>
            <a:endParaRPr lang="en-US" sz="800" dirty="0"/>
          </a:p>
          <a:p>
            <a:r>
              <a:rPr lang="en-US" sz="2000" dirty="0"/>
              <a:t>Scintillators veto incoming charged tracks (muons), magnets split the charged tracks, which are detected by tracking stations and a calorimeter.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44475"/>
            <a:ext cx="8991600" cy="441325"/>
          </a:xfrm>
        </p:spPr>
        <p:txBody>
          <a:bodyPr/>
          <a:lstStyle/>
          <a:p>
            <a:r>
              <a:rPr lang="en-US" dirty="0">
                <a:latin typeface="+mn-lt"/>
              </a:rPr>
              <a:t>THE FASER DETECTOR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22907A-7E36-B44F-BF5D-05C04AA53BDD}"/>
              </a:ext>
            </a:extLst>
          </p:cNvPr>
          <p:cNvGrpSpPr/>
          <p:nvPr/>
        </p:nvGrpSpPr>
        <p:grpSpPr>
          <a:xfrm>
            <a:off x="228600" y="2514600"/>
            <a:ext cx="8534400" cy="4038600"/>
            <a:chOff x="1181100" y="2964550"/>
            <a:chExt cx="6781799" cy="35814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113D7CF-9EE7-664D-8629-21B1A4538C42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2964550"/>
              <a:ext cx="6781799" cy="3581401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E96E24C9-DA85-C743-9FA3-2D2A645CCA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8000" y="4267200"/>
              <a:ext cx="533400" cy="228600"/>
            </a:xfrm>
            <a:prstGeom prst="straightConnector1">
              <a:avLst/>
            </a:prstGeom>
            <a:ln w="38100">
              <a:solidFill>
                <a:srgbClr val="FFFF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026DBFE-20B9-F344-826D-02185889DB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0" y="4152900"/>
              <a:ext cx="1295400" cy="512762"/>
            </a:xfrm>
            <a:prstGeom prst="straightConnector1">
              <a:avLst/>
            </a:prstGeom>
            <a:ln w="38100">
              <a:solidFill>
                <a:srgbClr val="FFFF00"/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E1C025B-AC29-F84F-B158-258598ED20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9400" y="4665662"/>
              <a:ext cx="3276600" cy="1049338"/>
            </a:xfrm>
            <a:prstGeom prst="straightConnector1">
              <a:avLst/>
            </a:prstGeom>
            <a:ln w="28575">
              <a:solidFill>
                <a:srgbClr val="FFFF00"/>
              </a:solidFill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A4AC172-FFA9-3B4A-BE5A-ADBFA13688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9400" y="4665662"/>
              <a:ext cx="3276600" cy="1201738"/>
            </a:xfrm>
            <a:prstGeom prst="straightConnector1">
              <a:avLst/>
            </a:prstGeom>
            <a:ln w="28575">
              <a:solidFill>
                <a:srgbClr val="FFFF00"/>
              </a:solidFill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8B89462-A2C7-644D-9A09-814112655532}"/>
                </a:ext>
              </a:extLst>
            </p:cNvPr>
            <p:cNvSpPr txBox="1"/>
            <p:nvPr/>
          </p:nvSpPr>
          <p:spPr>
            <a:xfrm>
              <a:off x="7364243" y="404774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  <a:latin typeface="Symbol" pitchFamily="2" charset="2"/>
                </a:rPr>
                <a:t>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28D9A1-8A21-3847-8DCF-2A7A770C8EFF}"/>
                </a:ext>
              </a:extLst>
            </p:cNvPr>
            <p:cNvSpPr txBox="1"/>
            <p:nvPr/>
          </p:nvSpPr>
          <p:spPr>
            <a:xfrm>
              <a:off x="7124700" y="3859014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  <a:latin typeface="+mj-lt"/>
                </a:rPr>
                <a:t>LLP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A8BD851-55AD-8F4F-8804-44A40BCDBC0D}"/>
                </a:ext>
              </a:extLst>
            </p:cNvPr>
            <p:cNvSpPr txBox="1"/>
            <p:nvPr/>
          </p:nvSpPr>
          <p:spPr>
            <a:xfrm>
              <a:off x="2895456" y="5333583"/>
              <a:ext cx="3882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  <a:latin typeface="+mj-lt"/>
                </a:rPr>
                <a:t>e</a:t>
              </a:r>
              <a:r>
                <a:rPr lang="en-US" baseline="30000" dirty="0">
                  <a:solidFill>
                    <a:srgbClr val="FFFF00"/>
                  </a:solidFill>
                  <a:latin typeface="+mj-lt"/>
                </a:rPr>
                <a:t>+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13AF53-D9BB-4340-B4BE-D3B156E90B55}"/>
                </a:ext>
              </a:extLst>
            </p:cNvPr>
            <p:cNvSpPr txBox="1"/>
            <p:nvPr/>
          </p:nvSpPr>
          <p:spPr>
            <a:xfrm>
              <a:off x="2911486" y="5707663"/>
              <a:ext cx="356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  <a:latin typeface="+mj-lt"/>
                </a:rPr>
                <a:t>e</a:t>
              </a:r>
              <a:r>
                <a:rPr lang="en-US" sz="2000" baseline="30000" dirty="0">
                  <a:solidFill>
                    <a:srgbClr val="FFFF00"/>
                  </a:solidFill>
                  <a:latin typeface="+mj-lt"/>
                </a:rPr>
                <a:t>-</a:t>
              </a:r>
            </a:p>
          </p:txBody>
        </p:sp>
        <p:sp>
          <p:nvSpPr>
            <p:cNvPr id="22" name="Teardrop 21">
              <a:extLst>
                <a:ext uri="{FF2B5EF4-FFF2-40B4-BE49-F238E27FC236}">
                  <a16:creationId xmlns:a16="http://schemas.microsoft.com/office/drawing/2014/main" id="{0BCC65C2-E8A9-DD43-B6CF-5BD01D4F1810}"/>
                </a:ext>
              </a:extLst>
            </p:cNvPr>
            <p:cNvSpPr/>
            <p:nvPr/>
          </p:nvSpPr>
          <p:spPr>
            <a:xfrm rot="1678285">
              <a:off x="6839756" y="4376870"/>
              <a:ext cx="152400" cy="169277"/>
            </a:xfrm>
            <a:prstGeom prst="teardrop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73982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</a:rPr>
              <a:t>MAGNETS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4FFFD57-DE3F-B14F-92DA-FB2136849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855662"/>
            <a:ext cx="8915400" cy="5392738"/>
          </a:xfrm>
        </p:spPr>
        <p:txBody>
          <a:bodyPr>
            <a:noAutofit/>
          </a:bodyPr>
          <a:lstStyle/>
          <a:p>
            <a:r>
              <a:rPr lang="en-US" sz="2000" dirty="0"/>
              <a:t>FASER includes 3 magnets: 1.5 m, 1 m, and 1m long.</a:t>
            </a:r>
          </a:p>
          <a:p>
            <a:r>
              <a:rPr lang="en-US" sz="2000" dirty="0"/>
              <a:t>0.57 T permanent dipoles with an inner diameter of 20 cm, require little maintenance.</a:t>
            </a:r>
          </a:p>
          <a:p>
            <a:r>
              <a:rPr lang="en-US" sz="2000" dirty="0"/>
              <a:t>Constructed by the CERN magnet group.</a:t>
            </a:r>
          </a:p>
          <a:p>
            <a:endParaRPr lang="en-US" sz="2000" dirty="0"/>
          </a:p>
          <a:p>
            <a:endParaRPr lang="en-US" sz="16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97DE7A-8DD1-C042-91B7-EA651C8EA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388467"/>
            <a:ext cx="8534400" cy="401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78955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</a:rPr>
              <a:t>TRACKERS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4FFFD57-DE3F-B14F-92DA-FB2136849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008062"/>
            <a:ext cx="8915400" cy="5392738"/>
          </a:xfrm>
        </p:spPr>
        <p:txBody>
          <a:bodyPr>
            <a:noAutofit/>
          </a:bodyPr>
          <a:lstStyle/>
          <a:p>
            <a:r>
              <a:rPr lang="en-US" sz="2000" dirty="0"/>
              <a:t>ATLAS tracker consists of ~3000 SCT modules.</a:t>
            </a:r>
          </a:p>
          <a:p>
            <a:endParaRPr lang="en-US" sz="800" dirty="0"/>
          </a:p>
          <a:p>
            <a:r>
              <a:rPr lang="en-US" sz="2000" dirty="0"/>
              <a:t>~300 spares were never used.  ~100 of these were generously donated to FASER: 8 modules x 3 tracking planes x 4 tracking stations at FASER.</a:t>
            </a:r>
            <a:endParaRPr lang="en-US" sz="16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0C4B2C-0078-3F45-9E72-29F634D29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600" y="2514600"/>
            <a:ext cx="53848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68407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</a:rPr>
              <a:t>SCINTILLATORS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4FFFD57-DE3F-B14F-92DA-FB2136849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855662"/>
            <a:ext cx="8915400" cy="5392738"/>
          </a:xfrm>
        </p:spPr>
        <p:txBody>
          <a:bodyPr>
            <a:noAutofit/>
          </a:bodyPr>
          <a:lstStyle/>
          <a:p>
            <a:r>
              <a:rPr lang="en-US" sz="2000" dirty="0"/>
              <a:t>4 veto scintillators, each 2cm x 30cm x 30cm, upstream of the detector. Efficiency of each one is &gt; 99.99%, makes muon background negligible. </a:t>
            </a:r>
          </a:p>
          <a:p>
            <a:endParaRPr lang="en-US" sz="800" dirty="0"/>
          </a:p>
          <a:p>
            <a:r>
              <a:rPr lang="en-US" sz="2000" dirty="0"/>
              <a:t>Additional beam backgrounds, simulated with FLUKA and validated with pilot detectors in 2018, are also expected to be negligible.</a:t>
            </a:r>
            <a:endParaRPr lang="en-US" sz="16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16B4F0-50DE-BB4E-93A5-3B8C8E08D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750" y="2590800"/>
            <a:ext cx="5270500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2035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D523CEB-6B28-7249-8362-DC5BCB3BF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68" y="1118986"/>
            <a:ext cx="4073436" cy="3193759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572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DARK PHOTON SENSITIVITY REACH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86493" y="1038225"/>
            <a:ext cx="8628907" cy="5819775"/>
          </a:xfrm>
        </p:spPr>
        <p:txBody>
          <a:bodyPr/>
          <a:lstStyle/>
          <a:p>
            <a:endParaRPr lang="en-US" sz="1000" dirty="0">
              <a:latin typeface="Arial" charset="0"/>
              <a:sym typeface="Wingdings"/>
            </a:endParaRPr>
          </a:p>
          <a:p>
            <a:endParaRPr lang="en-US" sz="1000" dirty="0">
              <a:latin typeface="Arial" charset="0"/>
              <a:sym typeface="Wingdings"/>
            </a:endParaRPr>
          </a:p>
          <a:p>
            <a:endParaRPr lang="en-US" sz="1000" dirty="0">
              <a:latin typeface="Arial" charset="0"/>
              <a:sym typeface="Wingdings"/>
            </a:endParaRPr>
          </a:p>
          <a:p>
            <a:endParaRPr lang="en-US" sz="14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pPr marL="0" indent="0">
              <a:buNone/>
            </a:pPr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pPr marL="0" indent="0">
              <a:buNone/>
            </a:pPr>
            <a:endParaRPr lang="en-US" sz="2000" dirty="0">
              <a:latin typeface="Arial" charset="0"/>
              <a:sym typeface="Wingdings"/>
            </a:endParaRPr>
          </a:p>
          <a:p>
            <a:r>
              <a:rPr lang="en-US" sz="2000" dirty="0">
                <a:latin typeface="Arial" charset="0"/>
                <a:sym typeface="Wingdings"/>
              </a:rPr>
              <a:t>FASER probes new parameter space with just 1 fb</a:t>
            </a:r>
            <a:r>
              <a:rPr lang="en-US" sz="2000" baseline="30000" dirty="0">
                <a:latin typeface="Arial" charset="0"/>
                <a:sym typeface="Wingdings"/>
              </a:rPr>
              <a:t>-1 </a:t>
            </a:r>
            <a:r>
              <a:rPr lang="en-US" sz="2000" dirty="0">
                <a:latin typeface="Arial" charset="0"/>
                <a:sym typeface="Wingdings"/>
              </a:rPr>
              <a:t>starting in 2022.</a:t>
            </a:r>
          </a:p>
          <a:p>
            <a:endParaRPr lang="en-US" sz="1000" dirty="0">
              <a:latin typeface="Arial" charset="0"/>
              <a:sym typeface="Wingdings"/>
            </a:endParaRPr>
          </a:p>
          <a:p>
            <a:r>
              <a:rPr lang="en-US" sz="2000" dirty="0">
                <a:latin typeface="Arial" charset="0"/>
                <a:sym typeface="Wingdings"/>
              </a:rPr>
              <a:t>Without upgrade, HL-LHC extends (Luminosity*Vol) by factor of 3000 – could detect as many as 10,000 dark photons.  </a:t>
            </a:r>
          </a:p>
          <a:p>
            <a:endParaRPr lang="en-US" sz="1000" dirty="0">
              <a:latin typeface="Arial" charset="0"/>
              <a:sym typeface="Wingdings"/>
            </a:endParaRPr>
          </a:p>
          <a:p>
            <a:r>
              <a:rPr lang="en-US" sz="2000" dirty="0">
                <a:latin typeface="Arial" charset="0"/>
                <a:sym typeface="Wingdings"/>
              </a:rPr>
              <a:t>Possible upgrade to FASER 2 (R=1m, L=20m) extends (Luminosity*Vol) by factor of ~10</a:t>
            </a:r>
            <a:r>
              <a:rPr lang="en-US" sz="2000" baseline="30000" dirty="0">
                <a:latin typeface="Arial" charset="0"/>
                <a:sym typeface="Wingdings"/>
              </a:rPr>
              <a:t>6 </a:t>
            </a:r>
            <a:r>
              <a:rPr lang="en-US" sz="2000" dirty="0">
                <a:latin typeface="Arial" charset="0"/>
                <a:sym typeface="Wingdings"/>
              </a:rPr>
              <a:t>– could detect as many as 3 x 10</a:t>
            </a:r>
            <a:r>
              <a:rPr lang="en-US" sz="2000" baseline="30000" dirty="0">
                <a:latin typeface="Arial" charset="0"/>
                <a:sym typeface="Wingdings"/>
              </a:rPr>
              <a:t>6</a:t>
            </a:r>
            <a:r>
              <a:rPr lang="en-US" sz="2000" dirty="0">
                <a:latin typeface="Arial" charset="0"/>
                <a:sym typeface="Wingdings"/>
              </a:rPr>
              <a:t> dark photons.</a:t>
            </a:r>
            <a:endParaRPr lang="en-US" dirty="0">
              <a:latin typeface="Arial" charset="0"/>
              <a:sym typeface="Wingdings"/>
            </a:endParaRPr>
          </a:p>
          <a:p>
            <a:endParaRPr lang="en-US" dirty="0">
              <a:latin typeface="Arial" charset="0"/>
              <a:sym typeface="Wingdings"/>
            </a:endParaRPr>
          </a:p>
          <a:p>
            <a:endParaRPr lang="en-US" dirty="0">
              <a:latin typeface="Arial" charset="0"/>
              <a:sym typeface="Wingdings"/>
            </a:endParaRPr>
          </a:p>
          <a:p>
            <a:pPr marL="0" indent="0">
              <a:buNone/>
            </a:pPr>
            <a:endParaRPr lang="en-US" sz="1000" dirty="0">
              <a:latin typeface="Arial" charset="0"/>
              <a:sym typeface="Wingdings"/>
            </a:endParaRPr>
          </a:p>
          <a:p>
            <a:endParaRPr lang="en-US" dirty="0">
              <a:latin typeface="Arial" charset="0"/>
              <a:sym typeface="Wingding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C0A02A-C6C1-A542-8902-C605E3D0AC32}"/>
              </a:ext>
            </a:extLst>
          </p:cNvPr>
          <p:cNvSpPr txBox="1"/>
          <p:nvPr/>
        </p:nvSpPr>
        <p:spPr>
          <a:xfrm rot="5400000">
            <a:off x="3199939" y="2435948"/>
            <a:ext cx="2162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-25000" dirty="0">
                <a:sym typeface="Wingdings"/>
              </a:rPr>
              <a:t>FASER Collaboration (2018)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7E523C-17B6-AA4C-81AE-395DBBB5BDE0}"/>
              </a:ext>
            </a:extLst>
          </p:cNvPr>
          <p:cNvSpPr txBox="1"/>
          <p:nvPr/>
        </p:nvSpPr>
        <p:spPr>
          <a:xfrm>
            <a:off x="1981200" y="790714"/>
            <a:ext cx="95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FASER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D1FDDD-D0F2-3043-AD12-3BD6FCA604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3" t="5555" r="1613" b="3704"/>
          <a:stretch/>
        </p:blipFill>
        <p:spPr>
          <a:xfrm>
            <a:off x="4610100" y="975380"/>
            <a:ext cx="4115775" cy="3396595"/>
          </a:xfrm>
          <a:prstGeom prst="rect">
            <a:avLst/>
          </a:prstGeo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111FDA47-DD9D-CC48-9BD7-DF5528BDC681}"/>
              </a:ext>
            </a:extLst>
          </p:cNvPr>
          <p:cNvSpPr/>
          <p:nvPr/>
        </p:nvSpPr>
        <p:spPr>
          <a:xfrm rot="13779309">
            <a:off x="6374172" y="3881822"/>
            <a:ext cx="381000" cy="128438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213187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23900" y="2667000"/>
            <a:ext cx="7696200" cy="1828800"/>
            <a:chOff x="686764" y="3235221"/>
            <a:chExt cx="6761940" cy="1633785"/>
          </a:xfrm>
        </p:grpSpPr>
        <p:pic>
          <p:nvPicPr>
            <p:cNvPr id="6" name="Picture 5" descr="0803012_02-A4-at-144-dpi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635" y="3393423"/>
              <a:ext cx="2791232" cy="1475583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4378325" y="3235221"/>
              <a:ext cx="238125" cy="80973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686764" y="4213439"/>
              <a:ext cx="2214348" cy="409266"/>
              <a:chOff x="686764" y="4213439"/>
              <a:chExt cx="2214348" cy="409266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 rot="10800000">
              <a:off x="5559329" y="3549005"/>
              <a:ext cx="1889375" cy="353694"/>
              <a:chOff x="686764" y="4213439"/>
              <a:chExt cx="2214348" cy="409266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Arrow Connector 9"/>
            <p:cNvCxnSpPr/>
            <p:nvPr/>
          </p:nvCxnSpPr>
          <p:spPr>
            <a:xfrm flipV="1">
              <a:off x="4182360" y="4016375"/>
              <a:ext cx="434090" cy="62642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none"/>
              <a:tailEnd type="non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378325" y="4044950"/>
              <a:ext cx="815418" cy="82405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COLLIDER NEUTRINOS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6200" y="840310"/>
                <a:ext cx="8991600" cy="5562600"/>
              </a:xfrm>
            </p:spPr>
            <p:txBody>
              <a:bodyPr/>
              <a:lstStyle/>
              <a:p>
                <a:pPr eaLnBrk="1" hangingPunct="1"/>
                <a:r>
                  <a:rPr lang="en-US" sz="2000" dirty="0">
                    <a:latin typeface="Arial" charset="0"/>
                  </a:rPr>
                  <a:t>In addition to the possibility of hypothetical new light, weakly-interacting particles, there are also known light, weakly-interacting particles: </a:t>
                </a:r>
                <a:r>
                  <a:rPr lang="en-US" sz="2000" dirty="0">
                    <a:solidFill>
                      <a:srgbClr val="FF0000"/>
                    </a:solidFill>
                    <a:latin typeface="Arial" charset="0"/>
                  </a:rPr>
                  <a:t>neutrinos</a:t>
                </a:r>
                <a:r>
                  <a:rPr lang="en-US" sz="2000" dirty="0">
                    <a:latin typeface="Arial" charset="0"/>
                  </a:rPr>
                  <a:t>.</a:t>
                </a:r>
              </a:p>
              <a:p>
                <a:pPr eaLnBrk="1" hangingPunct="1"/>
                <a:endParaRPr lang="en-US" sz="1200" dirty="0">
                  <a:latin typeface="Arial" charset="0"/>
                </a:endParaRPr>
              </a:p>
              <a:p>
                <a:pPr eaLnBrk="1" hangingPunct="1"/>
                <a:r>
                  <a:rPr lang="en-US" sz="2000" dirty="0">
                    <a:latin typeface="Arial" charset="0"/>
                  </a:rPr>
                  <a:t>The high-energy ones, which interact most strongly, are overwhelmingly produced in the far forward direction.  </a:t>
                </a:r>
                <a:r>
                  <a:rPr lang="en-US" sz="2000" dirty="0">
                    <a:solidFill>
                      <a:srgbClr val="FF0000"/>
                    </a:solidFill>
                    <a:latin typeface="Arial" charset="0"/>
                  </a:rPr>
                  <a:t>Before May 2021, no candidate collider neutrino had ever been detected.</a:t>
                </a:r>
              </a:p>
              <a:p>
                <a:pPr eaLnBrk="1" hangingPunct="1"/>
                <a:endParaRPr lang="en-US" sz="1200" b="1" dirty="0">
                  <a:latin typeface="Arial" charset="0"/>
                </a:endParaRPr>
              </a:p>
              <a:p>
                <a:pPr eaLnBrk="1" hangingPunct="1"/>
                <a:endParaRPr lang="en-US" sz="2000" dirty="0">
                  <a:latin typeface="Arial" charset="0"/>
                </a:endParaRPr>
              </a:p>
              <a:p>
                <a:pPr eaLnBrk="1" hangingPunct="1"/>
                <a:endParaRPr lang="en-US" sz="2000" dirty="0">
                  <a:latin typeface="Arial" charset="0"/>
                </a:endParaRPr>
              </a:p>
              <a:p>
                <a:pPr eaLnBrk="1" hangingPunct="1"/>
                <a:endParaRPr lang="en-US" sz="2000" dirty="0">
                  <a:latin typeface="Arial" charset="0"/>
                </a:endParaRPr>
              </a:p>
              <a:p>
                <a:pPr eaLnBrk="1" hangingPunct="1"/>
                <a:endParaRPr lang="en-US" dirty="0">
                  <a:latin typeface="Arial" charset="0"/>
                </a:endParaRPr>
              </a:p>
              <a:p>
                <a:pPr eaLnBrk="1" hangingPunct="1"/>
                <a:r>
                  <a:rPr lang="en-US" sz="2000" dirty="0">
                    <a:latin typeface="Arial" charset="0"/>
                  </a:rPr>
                  <a:t>If they can be detected, there is a fascinating new world of LHC neutrinos that can be explored.</a:t>
                </a:r>
              </a:p>
              <a:p>
                <a:pPr lvl="1"/>
                <a:r>
                  <a:rPr lang="en-US" sz="1800" dirty="0">
                    <a:latin typeface="Arial" charset="0"/>
                  </a:rPr>
                  <a:t>The neutrino energies are ~</a:t>
                </a:r>
                <a:r>
                  <a:rPr lang="en-US" sz="1800" dirty="0" err="1">
                    <a:latin typeface="Arial" charset="0"/>
                  </a:rPr>
                  <a:t>TeV</a:t>
                </a:r>
                <a:r>
                  <a:rPr lang="en-US" sz="1800" dirty="0">
                    <a:latin typeface="Arial" charset="0"/>
                  </a:rPr>
                  <a:t>, highest human-made energies ever.</a:t>
                </a:r>
              </a:p>
              <a:p>
                <a:pPr lvl="1"/>
                <a:r>
                  <a:rPr lang="en-US" sz="1800" dirty="0">
                    <a:latin typeface="Arial" charset="0"/>
                  </a:rPr>
                  <a:t>All flavors are produced (</a:t>
                </a:r>
                <a:r>
                  <a:rPr lang="en-US" sz="1800" dirty="0">
                    <a:latin typeface="Symbol" pitchFamily="2" charset="2"/>
                  </a:rPr>
                  <a:t>p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latin typeface="Symbol" pitchFamily="2" charset="2"/>
                  </a:rPr>
                  <a:t> </a:t>
                </a:r>
                <a:r>
                  <a:rPr lang="en-US" sz="1800" dirty="0"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baseline="-25000" dirty="0">
                    <a:latin typeface="Symbol" pitchFamily="2" charset="2"/>
                    <a:sym typeface="Wingdings" pitchFamily="2" charset="2"/>
                  </a:rPr>
                  <a:t>m </a:t>
                </a:r>
                <a:r>
                  <a:rPr lang="en-US" sz="1800" dirty="0">
                    <a:latin typeface="Arial" charset="0"/>
                    <a:sym typeface="Wingdings" pitchFamily="2" charset="2"/>
                  </a:rPr>
                  <a:t>, </a:t>
                </a:r>
                <a:r>
                  <a:rPr lang="en-US" sz="1800" i="1" dirty="0">
                    <a:latin typeface="Arial" charset="0"/>
                    <a:sym typeface="Wingdings" pitchFamily="2" charset="2"/>
                  </a:rPr>
                  <a:t>K</a:t>
                </a:r>
                <a:r>
                  <a:rPr lang="en-US" sz="1800" dirty="0">
                    <a:latin typeface="Arial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latin typeface="Arial" charset="0"/>
                    <a:sym typeface="Wingdings" pitchFamily="2" charset="2"/>
                  </a:rPr>
                  <a:t> </a:t>
                </a:r>
                <a:r>
                  <a:rPr lang="en-US" sz="1800" dirty="0"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i="1" baseline="-25000" dirty="0">
                    <a:latin typeface="Arial" charset="0"/>
                    <a:sym typeface="Wingdings" pitchFamily="2" charset="2"/>
                  </a:rPr>
                  <a:t>e </a:t>
                </a:r>
                <a:r>
                  <a:rPr lang="en-US" sz="1800" dirty="0">
                    <a:latin typeface="Arial" charset="0"/>
                    <a:sym typeface="Wingdings" pitchFamily="2" charset="2"/>
                  </a:rPr>
                  <a:t>, </a:t>
                </a:r>
                <a:r>
                  <a:rPr lang="en-US" sz="1800" i="1" dirty="0">
                    <a:latin typeface="Arial" charset="0"/>
                    <a:sym typeface="Wingdings" pitchFamily="2" charset="2"/>
                  </a:rPr>
                  <a:t>D</a:t>
                </a:r>
                <a:r>
                  <a:rPr lang="en-US" sz="1800" dirty="0">
                    <a:latin typeface="Arial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latin typeface="Arial" charset="0"/>
                    <a:sym typeface="Wingdings" pitchFamily="2" charset="2"/>
                  </a:rPr>
                  <a:t> </a:t>
                </a:r>
                <a:r>
                  <a:rPr lang="en-US" sz="1800" dirty="0" err="1"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baseline="-25000" dirty="0" err="1">
                    <a:latin typeface="Symbol" pitchFamily="2" charset="2"/>
                    <a:sym typeface="Wingdings" pitchFamily="2" charset="2"/>
                  </a:rPr>
                  <a:t>t</a:t>
                </a:r>
                <a:r>
                  <a:rPr lang="en-US" sz="1800" baseline="-25000" dirty="0">
                    <a:latin typeface="Symbol" pitchFamily="2" charset="2"/>
                    <a:sym typeface="Wingdings" pitchFamily="2" charset="2"/>
                  </a:rPr>
                  <a:t> </a:t>
                </a:r>
                <a:r>
                  <a:rPr lang="en-US" sz="1800" dirty="0">
                    <a:sym typeface="Wingdings" pitchFamily="2" charset="2"/>
                  </a:rPr>
                  <a:t>) and both neutrinos and anti-neutrinos.</a:t>
                </a:r>
                <a:endParaRPr lang="en-US" sz="1800" dirty="0">
                  <a:latin typeface="+mj-lt"/>
                  <a:sym typeface="Wingdings" pitchFamily="2" charset="2"/>
                </a:endParaRPr>
              </a:p>
              <a:p>
                <a:pPr marL="0" indent="0" algn="r">
                  <a:buNone/>
                </a:pPr>
                <a:r>
                  <a:rPr lang="en-US" sz="1400" dirty="0">
                    <a:latin typeface="+mj-lt"/>
                    <a:sym typeface="Wingdings" pitchFamily="2" charset="2"/>
                  </a:rPr>
                  <a:t>De </a:t>
                </a:r>
                <a:r>
                  <a:rPr lang="en-US" sz="1400" dirty="0" err="1">
                    <a:latin typeface="+mj-lt"/>
                    <a:sym typeface="Wingdings" pitchFamily="2" charset="2"/>
                  </a:rPr>
                  <a:t>Rujula</a:t>
                </a:r>
                <a:r>
                  <a:rPr lang="en-US" sz="1400" dirty="0">
                    <a:latin typeface="+mj-lt"/>
                    <a:sym typeface="Wingdings" pitchFamily="2" charset="2"/>
                  </a:rPr>
                  <a:t>, </a:t>
                </a:r>
                <a:r>
                  <a:rPr lang="en-US" sz="1400" dirty="0" err="1">
                    <a:latin typeface="+mj-lt"/>
                    <a:sym typeface="Wingdings" pitchFamily="2" charset="2"/>
                  </a:rPr>
                  <a:t>Ruckl</a:t>
                </a:r>
                <a:r>
                  <a:rPr lang="en-US" sz="1400" dirty="0">
                    <a:latin typeface="+mj-lt"/>
                    <a:sym typeface="Wingdings" pitchFamily="2" charset="2"/>
                  </a:rPr>
                  <a:t> (1984); Winter (1990); </a:t>
                </a:r>
                <a:r>
                  <a:rPr lang="en-US" sz="1400" dirty="0" err="1">
                    <a:latin typeface="+mj-lt"/>
                    <a:sym typeface="Wingdings" pitchFamily="2" charset="2"/>
                  </a:rPr>
                  <a:t>Vannucci</a:t>
                </a:r>
                <a:r>
                  <a:rPr lang="en-US" sz="1400" dirty="0">
                    <a:latin typeface="+mj-lt"/>
                    <a:sym typeface="Wingdings" pitchFamily="2" charset="2"/>
                  </a:rPr>
                  <a:t> (1993)</a:t>
                </a:r>
              </a:p>
            </p:txBody>
          </p:sp>
        </mc:Choice>
        <mc:Fallback xmlns="">
          <p:sp>
            <p:nvSpPr>
              <p:cNvPr id="512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840310"/>
                <a:ext cx="8991600" cy="5562600"/>
              </a:xfrm>
              <a:blipFill>
                <a:blip r:embed="rId3"/>
                <a:stretch>
                  <a:fillRect l="-705" t="-683" r="-141" b="-2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712157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4356B9-2D44-AE46-8CE3-CACA5D330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838200"/>
            <a:ext cx="8763000" cy="5741707"/>
          </a:xfrm>
          <a:prstGeom prst="rect">
            <a:avLst/>
          </a:prstGeom>
        </p:spPr>
      </p:pic>
      <p:sp>
        <p:nvSpPr>
          <p:cNvPr id="39939" name="Rectangle 2">
            <a:extLst>
              <a:ext uri="{FF2B5EF4-FFF2-40B4-BE49-F238E27FC236}">
                <a16:creationId xmlns:a16="http://schemas.microsoft.com/office/drawing/2014/main" id="{30279B46-5D92-8048-B448-D9F2D0AF4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486400"/>
            <a:ext cx="82296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</a:rPr>
              <a:t>  </a:t>
            </a:r>
            <a:r>
              <a:rPr lang="en-US" altLang="en-US" sz="2000" dirty="0">
                <a:solidFill>
                  <a:schemeClr val="bg1"/>
                </a:solidFill>
              </a:rPr>
              <a:t>Now colliding protons at 99.999999% the speed of light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216A9B1-F0A1-A345-952D-E4468E262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91440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THE LARGE HADRON COLLIDER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AD1C6BD-29AB-DA40-A93F-C37613930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849355"/>
            <a:ext cx="8534400" cy="52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The current energy frontier is at the LHC in Geneva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B4C6D4-660D-4D46-BC3E-988059F52344}"/>
              </a:ext>
            </a:extLst>
          </p:cNvPr>
          <p:cNvGrpSpPr/>
          <p:nvPr/>
        </p:nvGrpSpPr>
        <p:grpSpPr>
          <a:xfrm>
            <a:off x="5869657" y="3025775"/>
            <a:ext cx="932105" cy="603151"/>
            <a:chOff x="6030233" y="2636277"/>
            <a:chExt cx="710829" cy="603151"/>
          </a:xfrm>
        </p:grpSpPr>
        <p:cxnSp>
          <p:nvCxnSpPr>
            <p:cNvPr id="9" name="Elbow Connector 8">
              <a:extLst>
                <a:ext uri="{FF2B5EF4-FFF2-40B4-BE49-F238E27FC236}">
                  <a16:creationId xmlns:a16="http://schemas.microsoft.com/office/drawing/2014/main" id="{68DA2ECC-98E3-804D-BECE-F63D3A366CBE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417184" y="2941240"/>
              <a:ext cx="225166" cy="121187"/>
            </a:xfrm>
            <a:prstGeom prst="bentConnector3">
              <a:avLst>
                <a:gd name="adj1" fmla="val 647"/>
              </a:avLst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7B9A542-F7AB-AE4C-81E6-463C1F926DC0}"/>
                </a:ext>
              </a:extLst>
            </p:cNvPr>
            <p:cNvSpPr txBox="1"/>
            <p:nvPr/>
          </p:nvSpPr>
          <p:spPr>
            <a:xfrm>
              <a:off x="6030233" y="2977818"/>
              <a:ext cx="56553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>
                      <a:lumMod val="95000"/>
                    </a:schemeClr>
                  </a:solidFill>
                </a:rPr>
                <a:t>FASER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9A572A9-EC46-4645-9A06-227D52A49173}"/>
                </a:ext>
              </a:extLst>
            </p:cNvPr>
            <p:cNvSpPr txBox="1"/>
            <p:nvPr/>
          </p:nvSpPr>
          <p:spPr>
            <a:xfrm>
              <a:off x="6498688" y="2636277"/>
              <a:ext cx="242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86214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2">
            <a:extLst>
              <a:ext uri="{FF2B5EF4-FFF2-40B4-BE49-F238E27FC236}">
                <a16:creationId xmlns:a16="http://schemas.microsoft.com/office/drawing/2014/main" id="{6406A584-05E5-D242-8567-15DC28351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1913" y="0"/>
            <a:ext cx="93202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B569616-35FA-4D4B-AF3C-38115B193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91440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THE ATLAS DETECTOR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671BBF-0442-9940-A12C-B89845B4E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84" y="1311635"/>
            <a:ext cx="8041716" cy="524156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E0B26F7-82A9-034E-8EE3-A7FE07016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838200"/>
            <a:ext cx="8763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2000" dirty="0"/>
              <a:t>One of several giant detectors that observe particle collisions at the LHC</a:t>
            </a:r>
          </a:p>
        </p:txBody>
      </p:sp>
    </p:spTree>
    <p:extLst>
      <p:ext uri="{BB962C8B-B14F-4D97-AF65-F5344CB8AC3E}">
        <p14:creationId xmlns:p14="http://schemas.microsoft.com/office/powerpoint/2010/main" val="432149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AN OBVIOUS QUESTION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6DE34699-25EB-534D-A8C2-F03BEAEE7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62000"/>
            <a:ext cx="8686800" cy="3905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Are we missing opportunities at the LHC?</a:t>
            </a:r>
            <a:br>
              <a:rPr lang="en-US" sz="2000" dirty="0"/>
            </a:br>
            <a:endParaRPr lang="en-US" sz="1000" dirty="0"/>
          </a:p>
          <a:p>
            <a:r>
              <a:rPr lang="en-US" sz="2000" dirty="0"/>
              <a:t>In the last 5 years, we have discovered that the answer is YES: the LHC is far from operating at full potential.</a:t>
            </a:r>
          </a:p>
          <a:p>
            <a:endParaRPr lang="en-US" sz="1000" dirty="0"/>
          </a:p>
          <a:p>
            <a:r>
              <a:rPr lang="en-US" sz="2000" dirty="0"/>
              <a:t>By far the largest fluxes of high-energy light particles (e.g., </a:t>
            </a:r>
            <a:r>
              <a:rPr lang="en-US" sz="2000" dirty="0" err="1"/>
              <a:t>pions</a:t>
            </a:r>
            <a:r>
              <a:rPr lang="en-US" sz="2000" dirty="0"/>
              <a:t>, kaons, D mesons, neutrinos) are in the far-forward direction.</a:t>
            </a:r>
          </a:p>
          <a:p>
            <a:endParaRPr lang="en-US" sz="1000" dirty="0"/>
          </a:p>
          <a:p>
            <a:r>
              <a:rPr lang="en-US" sz="2000" dirty="0"/>
              <a:t>This may also be true of many interesting new particle candidates: dark photons, axion-like particles, millicharged particles, dark matter, …</a:t>
            </a:r>
          </a:p>
          <a:p>
            <a:endParaRPr lang="en-US" sz="1200" dirty="0"/>
          </a:p>
          <a:p>
            <a:r>
              <a:rPr lang="en-US" sz="2000" dirty="0"/>
              <a:t>All of these particles are dominantly produced along the beamline and escape through the blind spots of existing detectors.</a:t>
            </a:r>
          </a:p>
          <a:p>
            <a:endParaRPr lang="en-US" sz="2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785F5CD-3107-CD4E-8D0E-C113CD8C33E6}"/>
              </a:ext>
            </a:extLst>
          </p:cNvPr>
          <p:cNvGrpSpPr/>
          <p:nvPr/>
        </p:nvGrpSpPr>
        <p:grpSpPr>
          <a:xfrm>
            <a:off x="707657" y="4724400"/>
            <a:ext cx="7696200" cy="1828800"/>
            <a:chOff x="686764" y="3235221"/>
            <a:chExt cx="6761940" cy="1633785"/>
          </a:xfrm>
        </p:grpSpPr>
        <p:pic>
          <p:nvPicPr>
            <p:cNvPr id="10" name="Picture 9" descr="0803012_02-A4-at-144-dpi.jpg">
              <a:extLst>
                <a:ext uri="{FF2B5EF4-FFF2-40B4-BE49-F238E27FC236}">
                  <a16:creationId xmlns:a16="http://schemas.microsoft.com/office/drawing/2014/main" id="{6CB1C1D5-5A52-2645-99A9-20AA8248E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635" y="3393423"/>
              <a:ext cx="2791232" cy="1475583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FC6F2BB-959B-464B-90F9-EC1BF2E71D00}"/>
                </a:ext>
              </a:extLst>
            </p:cNvPr>
            <p:cNvCxnSpPr/>
            <p:nvPr/>
          </p:nvCxnSpPr>
          <p:spPr>
            <a:xfrm flipV="1">
              <a:off x="4378325" y="3235221"/>
              <a:ext cx="238125" cy="80973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2837E96-5A11-0E4E-A712-EA7F807F37E5}"/>
                </a:ext>
              </a:extLst>
            </p:cNvPr>
            <p:cNvGrpSpPr/>
            <p:nvPr/>
          </p:nvGrpSpPr>
          <p:grpSpPr>
            <a:xfrm>
              <a:off x="686764" y="4213439"/>
              <a:ext cx="2214348" cy="409266"/>
              <a:chOff x="686764" y="4213439"/>
              <a:chExt cx="2214348" cy="409266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DFF8A600-146E-5A4C-9E68-4805ADD38EF1}"/>
                  </a:ext>
                </a:extLst>
              </p:cNvPr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F2C3E634-CBD8-C94E-ABF6-139FA38905BB}"/>
                  </a:ext>
                </a:extLst>
              </p:cNvPr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3DB2F2BD-BAA8-ED4C-90E7-C87BF28F7EF5}"/>
                  </a:ext>
                </a:extLst>
              </p:cNvPr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265ECB25-86D2-7246-8313-8A224600660A}"/>
                  </a:ext>
                </a:extLst>
              </p:cNvPr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8F2ED363-2962-9F40-8BA4-B9452A832EF2}"/>
                  </a:ext>
                </a:extLst>
              </p:cNvPr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3535F90-1E71-EC41-9875-F6CB79C79B87}"/>
                </a:ext>
              </a:extLst>
            </p:cNvPr>
            <p:cNvGrpSpPr/>
            <p:nvPr/>
          </p:nvGrpSpPr>
          <p:grpSpPr>
            <a:xfrm rot="10800000">
              <a:off x="5559329" y="3549005"/>
              <a:ext cx="1889375" cy="353694"/>
              <a:chOff x="686764" y="4213439"/>
              <a:chExt cx="2214348" cy="409266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31A00D54-E958-7D47-97A3-6637D2BDE939}"/>
                  </a:ext>
                </a:extLst>
              </p:cNvPr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87855105-D374-CF43-94C6-A76857983D3A}"/>
                  </a:ext>
                </a:extLst>
              </p:cNvPr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ED683565-77DD-2D49-B3A8-115825894685}"/>
                  </a:ext>
                </a:extLst>
              </p:cNvPr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76A8121A-2631-9A47-807A-89DB3EDF0BC0}"/>
                  </a:ext>
                </a:extLst>
              </p:cNvPr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7E097470-1CB0-544D-8FA4-B08CD287C59B}"/>
                  </a:ext>
                </a:extLst>
              </p:cNvPr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BAEF4F6-2AD8-4D47-9D62-9F8E65896E6B}"/>
                </a:ext>
              </a:extLst>
            </p:cNvPr>
            <p:cNvCxnSpPr/>
            <p:nvPr/>
          </p:nvCxnSpPr>
          <p:spPr>
            <a:xfrm flipV="1">
              <a:off x="4182360" y="4016375"/>
              <a:ext cx="434090" cy="62642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none"/>
              <a:tailEnd type="non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BFBEBA9-8A26-D145-B581-556D5AD1497D}"/>
                </a:ext>
              </a:extLst>
            </p:cNvPr>
            <p:cNvCxnSpPr/>
            <p:nvPr/>
          </p:nvCxnSpPr>
          <p:spPr>
            <a:xfrm>
              <a:off x="4378325" y="4044950"/>
              <a:ext cx="815418" cy="82405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B8649F-2704-844F-B7C6-44174E9403FA}"/>
                  </a:ext>
                </a:extLst>
              </p:cNvPr>
              <p:cNvSpPr txBox="1"/>
              <p:nvPr/>
            </p:nvSpPr>
            <p:spPr>
              <a:xfrm rot="21210000">
                <a:off x="809618" y="5629628"/>
                <a:ext cx="2106154" cy="3916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Symbol" pitchFamily="2" charset="2"/>
                  </a:rPr>
                  <a:t>p</a:t>
                </a:r>
                <a:r>
                  <a:rPr lang="en-US" dirty="0"/>
                  <a:t>, K, 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B8649F-2704-844F-B7C6-44174E9403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210000">
                <a:off x="809618" y="5629628"/>
                <a:ext cx="2106154" cy="391646"/>
              </a:xfrm>
              <a:prstGeom prst="rect">
                <a:avLst/>
              </a:prstGeom>
              <a:blipFill>
                <a:blip r:embed="rId3"/>
                <a:stretch>
                  <a:fillRect l="-2367" t="-1961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9B08CB70-5162-CE4B-BA56-057BB224FDAE}"/>
              </a:ext>
            </a:extLst>
          </p:cNvPr>
          <p:cNvSpPr txBox="1"/>
          <p:nvPr/>
        </p:nvSpPr>
        <p:spPr>
          <a:xfrm rot="20973829">
            <a:off x="6326678" y="5296869"/>
            <a:ext cx="2063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A’, a, </a:t>
            </a:r>
            <a:r>
              <a:rPr lang="en-US" dirty="0" err="1"/>
              <a:t>mCPs</a:t>
            </a:r>
            <a:r>
              <a:rPr lang="en-US" dirty="0"/>
              <a:t>, </a:t>
            </a:r>
            <a:r>
              <a:rPr lang="en-US" dirty="0">
                <a:latin typeface="Symbol" pitchFamily="2" charset="2"/>
              </a:rPr>
              <a:t>c</a:t>
            </a:r>
            <a:r>
              <a:rPr lang="en-US" dirty="0"/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579136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9A7B68-9E56-9843-BBAE-89983C22F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8A827D-2C72-8E46-8283-1E9D0BADD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668" y="2743200"/>
            <a:ext cx="5294664" cy="176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5579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MAP OF LHC</a:t>
            </a:r>
          </a:p>
        </p:txBody>
      </p:sp>
      <p:pic>
        <p:nvPicPr>
          <p:cNvPr id="9" name="Picture 8" descr="LHCLayou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2" t="67833" r="41997" b="736"/>
          <a:stretch/>
        </p:blipFill>
        <p:spPr>
          <a:xfrm>
            <a:off x="194272" y="1600200"/>
            <a:ext cx="8763000" cy="4953000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8" idx="0"/>
          </p:cNvCxnSpPr>
          <p:nvPr/>
        </p:nvCxnSpPr>
        <p:spPr>
          <a:xfrm flipV="1">
            <a:off x="6529059" y="5208495"/>
            <a:ext cx="600909" cy="90993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139368" y="6118429"/>
            <a:ext cx="779381" cy="461665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  !!!  </a:t>
            </a:r>
          </a:p>
        </p:txBody>
      </p:sp>
      <p:pic>
        <p:nvPicPr>
          <p:cNvPr id="6" name="Picture 5" descr="LHCLayout.png">
            <a:extLst>
              <a:ext uri="{FF2B5EF4-FFF2-40B4-BE49-F238E27FC236}">
                <a16:creationId xmlns:a16="http://schemas.microsoft.com/office/drawing/2014/main" id="{60D0CE8C-24ED-AC41-9EB4-8793C033C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10" y="838200"/>
            <a:ext cx="2718690" cy="193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04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FAR-FORWARD REGION</a:t>
            </a:r>
            <a:endParaRPr lang="en-US" dirty="0">
              <a:latin typeface="Symbol" pitchFamily="2" charset="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BFF6B6-0A9D-AA4E-B0FE-35D933067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887194"/>
            <a:ext cx="6934200" cy="2806268"/>
          </a:xfrm>
          <a:prstGeom prst="rect">
            <a:avLst/>
          </a:prstGeom>
        </p:spPr>
      </p:pic>
      <p:pic>
        <p:nvPicPr>
          <p:cNvPr id="11" name="Obraz 5">
            <a:extLst>
              <a:ext uri="{FF2B5EF4-FFF2-40B4-BE49-F238E27FC236}">
                <a16:creationId xmlns:a16="http://schemas.microsoft.com/office/drawing/2014/main" id="{BFF42797-A462-3C4B-AACE-92314EDFE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886200"/>
            <a:ext cx="6953250" cy="2596469"/>
          </a:xfrm>
          <a:prstGeom prst="rect">
            <a:avLst/>
          </a:prstGeom>
        </p:spPr>
      </p:pic>
      <p:sp>
        <p:nvSpPr>
          <p:cNvPr id="12" name="pole tekstowe 7">
            <a:extLst>
              <a:ext uri="{FF2B5EF4-FFF2-40B4-BE49-F238E27FC236}">
                <a16:creationId xmlns:a16="http://schemas.microsoft.com/office/drawing/2014/main" id="{1D2B46F5-BF32-1748-9878-347D7298A4B2}"/>
              </a:ext>
            </a:extLst>
          </p:cNvPr>
          <p:cNvSpPr txBox="1"/>
          <p:nvPr/>
        </p:nvSpPr>
        <p:spPr>
          <a:xfrm>
            <a:off x="2392000" y="5633876"/>
            <a:ext cx="2332400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400" dirty="0" err="1">
                <a:solidFill>
                  <a:srgbClr val="FF0000"/>
                </a:solidFill>
              </a:rPr>
              <a:t>Beam</a:t>
            </a:r>
            <a:r>
              <a:rPr lang="pl-PL" sz="1400" dirty="0">
                <a:solidFill>
                  <a:srgbClr val="FF0000"/>
                </a:solidFill>
              </a:rPr>
              <a:t> </a:t>
            </a:r>
            <a:r>
              <a:rPr lang="pl-PL" sz="1400" dirty="0" err="1">
                <a:solidFill>
                  <a:srgbClr val="FF0000"/>
                </a:solidFill>
              </a:rPr>
              <a:t>collision</a:t>
            </a:r>
            <a:r>
              <a:rPr lang="pl-PL" sz="1400" dirty="0">
                <a:solidFill>
                  <a:srgbClr val="FF0000"/>
                </a:solidFill>
              </a:rPr>
              <a:t> </a:t>
            </a:r>
            <a:r>
              <a:rPr lang="pl-PL" sz="1400" dirty="0" err="1">
                <a:solidFill>
                  <a:srgbClr val="FF0000"/>
                </a:solidFill>
              </a:rPr>
              <a:t>axis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3" name="Łącznik prosty ze strzałką 9">
            <a:extLst>
              <a:ext uri="{FF2B5EF4-FFF2-40B4-BE49-F238E27FC236}">
                <a16:creationId xmlns:a16="http://schemas.microsoft.com/office/drawing/2014/main" id="{5ECD5B64-A85F-E34F-9C20-5C93971E7370}"/>
              </a:ext>
            </a:extLst>
          </p:cNvPr>
          <p:cNvCxnSpPr>
            <a:cxnSpLocks/>
          </p:cNvCxnSpPr>
          <p:nvPr/>
        </p:nvCxnSpPr>
        <p:spPr>
          <a:xfrm flipV="1">
            <a:off x="2743200" y="5181602"/>
            <a:ext cx="609600" cy="228598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7">
            <a:extLst>
              <a:ext uri="{FF2B5EF4-FFF2-40B4-BE49-F238E27FC236}">
                <a16:creationId xmlns:a16="http://schemas.microsoft.com/office/drawing/2014/main" id="{9761C229-B5BE-034A-827C-8B3DA53F7323}"/>
              </a:ext>
            </a:extLst>
          </p:cNvPr>
          <p:cNvSpPr txBox="1"/>
          <p:nvPr/>
        </p:nvSpPr>
        <p:spPr>
          <a:xfrm>
            <a:off x="6080118" y="5633876"/>
            <a:ext cx="1319593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l-PL" sz="1400" dirty="0">
                <a:solidFill>
                  <a:srgbClr val="FF0000"/>
                </a:solidFill>
              </a:rPr>
              <a:t>LHC </a:t>
            </a:r>
            <a:r>
              <a:rPr lang="pl-PL" sz="1400" dirty="0" err="1">
                <a:solidFill>
                  <a:srgbClr val="FF0000"/>
                </a:solidFill>
              </a:rPr>
              <a:t>beamline</a:t>
            </a:r>
            <a:endParaRPr lang="pl-PL" sz="1400" dirty="0">
              <a:solidFill>
                <a:srgbClr val="FF0000"/>
              </a:solidFill>
            </a:endParaRPr>
          </a:p>
        </p:txBody>
      </p:sp>
      <p:sp>
        <p:nvSpPr>
          <p:cNvPr id="17" name="pole tekstowe 7">
            <a:extLst>
              <a:ext uri="{FF2B5EF4-FFF2-40B4-BE49-F238E27FC236}">
                <a16:creationId xmlns:a16="http://schemas.microsoft.com/office/drawing/2014/main" id="{859FB3A7-EDD8-A44D-9CBA-5355CFFAAE0B}"/>
              </a:ext>
            </a:extLst>
          </p:cNvPr>
          <p:cNvSpPr txBox="1"/>
          <p:nvPr/>
        </p:nvSpPr>
        <p:spPr>
          <a:xfrm>
            <a:off x="1143744" y="3962400"/>
            <a:ext cx="4019049" cy="3693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The </a:t>
            </a:r>
            <a:r>
              <a:rPr lang="pl-PL" dirty="0" err="1">
                <a:solidFill>
                  <a:schemeClr val="bg1"/>
                </a:solidFill>
              </a:rPr>
              <a:t>view</a:t>
            </a:r>
            <a:r>
              <a:rPr lang="pl-PL" dirty="0">
                <a:solidFill>
                  <a:schemeClr val="bg1"/>
                </a:solidFill>
              </a:rPr>
              <a:t> in UJ12 </a:t>
            </a:r>
            <a:r>
              <a:rPr lang="pl-PL" dirty="0" err="1">
                <a:solidFill>
                  <a:schemeClr val="bg1"/>
                </a:solidFill>
              </a:rPr>
              <a:t>looking</a:t>
            </a:r>
            <a:r>
              <a:rPr lang="pl-PL" dirty="0">
                <a:solidFill>
                  <a:schemeClr val="bg1"/>
                </a:solidFill>
              </a:rPr>
              <a:t> west (2019)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0" name="Łącznik prosty ze strzałką 9">
            <a:extLst>
              <a:ext uri="{FF2B5EF4-FFF2-40B4-BE49-F238E27FC236}">
                <a16:creationId xmlns:a16="http://schemas.microsoft.com/office/drawing/2014/main" id="{51AC408F-D673-E643-8BB3-CF6C3F81C156}"/>
              </a:ext>
            </a:extLst>
          </p:cNvPr>
          <p:cNvCxnSpPr>
            <a:cxnSpLocks/>
          </p:cNvCxnSpPr>
          <p:nvPr/>
        </p:nvCxnSpPr>
        <p:spPr>
          <a:xfrm flipH="1" flipV="1">
            <a:off x="5105400" y="5320544"/>
            <a:ext cx="838202" cy="242056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0DACFBE-C91C-9143-AF21-5EA3AADE496A}"/>
              </a:ext>
            </a:extLst>
          </p:cNvPr>
          <p:cNvCxnSpPr/>
          <p:nvPr/>
        </p:nvCxnSpPr>
        <p:spPr>
          <a:xfrm>
            <a:off x="1066800" y="1676400"/>
            <a:ext cx="6934200" cy="15240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9B00011-361F-7543-886C-D365151E69D1}"/>
              </a:ext>
            </a:extLst>
          </p:cNvPr>
          <p:cNvSpPr/>
          <p:nvPr/>
        </p:nvSpPr>
        <p:spPr>
          <a:xfrm>
            <a:off x="5791200" y="3225800"/>
            <a:ext cx="1524000" cy="3048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TI12 near UJ12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14B13F-3DFC-3A46-A331-071303C2A09C}"/>
              </a:ext>
            </a:extLst>
          </p:cNvPr>
          <p:cNvSpPr txBox="1"/>
          <p:nvPr/>
        </p:nvSpPr>
        <p:spPr>
          <a:xfrm>
            <a:off x="3200400" y="46482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TI12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1EDD71-5A4E-F541-AC22-C480E5208DB8}"/>
              </a:ext>
            </a:extLst>
          </p:cNvPr>
          <p:cNvSpPr txBox="1"/>
          <p:nvPr/>
        </p:nvSpPr>
        <p:spPr>
          <a:xfrm>
            <a:off x="4800600" y="937736"/>
            <a:ext cx="2895600" cy="73866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Beam collision axis passes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through 100 m of rock, emerges in tunnel TI12, 480 m from ATLAS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B2F5AF-00C0-F34F-A7DB-57B4E479597D}"/>
              </a:ext>
            </a:extLst>
          </p:cNvPr>
          <p:cNvSpPr txBox="1"/>
          <p:nvPr/>
        </p:nvSpPr>
        <p:spPr>
          <a:xfrm>
            <a:off x="7192524" y="2618601"/>
            <a:ext cx="550151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/>
              <a:t>UJ12</a:t>
            </a:r>
          </a:p>
        </p:txBody>
      </p:sp>
    </p:spTree>
    <p:extLst>
      <p:ext uri="{BB962C8B-B14F-4D97-AF65-F5344CB8AC3E}">
        <p14:creationId xmlns:p14="http://schemas.microsoft.com/office/powerpoint/2010/main" val="253500793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_ar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65340</TotalTime>
  <Words>1967</Words>
  <Application>Microsoft Macintosh PowerPoint</Application>
  <PresentationFormat>On-screen Show (4:3)</PresentationFormat>
  <Paragraphs>358</Paragraphs>
  <Slides>36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Cambria Math</vt:lpstr>
      <vt:lpstr>Symbol</vt:lpstr>
      <vt:lpstr>office_arial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 OBVIOUS QUESTION</vt:lpstr>
      <vt:lpstr>PowerPoint Presentation</vt:lpstr>
      <vt:lpstr>MAP OF LHC</vt:lpstr>
      <vt:lpstr>THE FAR-FORWARD REGION</vt:lpstr>
      <vt:lpstr>FASER IN TUNNEL TI12</vt:lpstr>
      <vt:lpstr>FASER CURRENT STATUS</vt:lpstr>
      <vt:lpstr>FASER CURRENT STATUS</vt:lpstr>
      <vt:lpstr>PowerPoint Presentation</vt:lpstr>
      <vt:lpstr>FIRST COLLIDER NEUTRINOS</vt:lpstr>
      <vt:lpstr>LOCATION, LOCATION, LOCATION</vt:lpstr>
      <vt:lpstr>PowerPoint Presentation</vt:lpstr>
      <vt:lpstr>SUMMARY</vt:lpstr>
      <vt:lpstr>NEUTRINO PHYSICS</vt:lpstr>
      <vt:lpstr>PARTICLE PATH FROM ATLAS TO TI12</vt:lpstr>
      <vt:lpstr>PowerPoint Presentation</vt:lpstr>
      <vt:lpstr>FORWARD PHYSICS FACILITY</vt:lpstr>
      <vt:lpstr>FORWARD PHYSICS FACILITY</vt:lpstr>
      <vt:lpstr>THE NEW PARTICLE LANDSCAPE</vt:lpstr>
      <vt:lpstr>AN EXAMPLE: DARK SECTORS</vt:lpstr>
      <vt:lpstr>THE THERMAL RELIC LANDSCAPE</vt:lpstr>
      <vt:lpstr>PowerPoint Presentation</vt:lpstr>
      <vt:lpstr>SEARCHES FOR NEW LIGHT PARTICLES</vt:lpstr>
      <vt:lpstr>HOW BIG DOES THE DETECTOR HAVE TO BE?</vt:lpstr>
      <vt:lpstr>FASER TIMELINE</vt:lpstr>
      <vt:lpstr>FIRST FASER COLLABORATION MEETING</vt:lpstr>
      <vt:lpstr>THE FASER DETECTOR</vt:lpstr>
      <vt:lpstr>MAGNETS</vt:lpstr>
      <vt:lpstr>TRACKERS</vt:lpstr>
      <vt:lpstr>SCINTILLATORS</vt:lpstr>
      <vt:lpstr>DARK PHOTON SENSITIVITY REACH</vt:lpstr>
      <vt:lpstr>COLLIDER NEUTRINOS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</dc:creator>
  <cp:lastModifiedBy>Microsoft Office User</cp:lastModifiedBy>
  <cp:revision>1451</cp:revision>
  <cp:lastPrinted>2019-09-06T01:34:01Z</cp:lastPrinted>
  <dcterms:created xsi:type="dcterms:W3CDTF">2011-05-01T15:38:23Z</dcterms:created>
  <dcterms:modified xsi:type="dcterms:W3CDTF">2022-11-18T21:29:22Z</dcterms:modified>
</cp:coreProperties>
</file>