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13" r:id="rId1"/>
  </p:sldMasterIdLst>
  <p:notesMasterIdLst>
    <p:notesMasterId r:id="rId16"/>
  </p:notesMasterIdLst>
  <p:handoutMasterIdLst>
    <p:handoutMasterId r:id="rId17"/>
  </p:handoutMasterIdLst>
  <p:sldIdLst>
    <p:sldId id="889" r:id="rId2"/>
    <p:sldId id="1067" r:id="rId3"/>
    <p:sldId id="1131" r:id="rId4"/>
    <p:sldId id="1046" r:id="rId5"/>
    <p:sldId id="1082" r:id="rId6"/>
    <p:sldId id="1132" r:id="rId7"/>
    <p:sldId id="959" r:id="rId8"/>
    <p:sldId id="1079" r:id="rId9"/>
    <p:sldId id="1080" r:id="rId10"/>
    <p:sldId id="1081" r:id="rId11"/>
    <p:sldId id="1108" r:id="rId12"/>
    <p:sldId id="1128" r:id="rId13"/>
    <p:sldId id="1130" r:id="rId14"/>
    <p:sldId id="1086" r:id="rId15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Arial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Arial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Arial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Arial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Arial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Arial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Arial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Arial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B050"/>
    <a:srgbClr val="FF0000"/>
    <a:srgbClr val="000000"/>
    <a:srgbClr val="0B4499"/>
    <a:srgbClr val="009999"/>
    <a:srgbClr val="00FF00"/>
    <a:srgbClr val="4A7EBB"/>
    <a:srgbClr val="F2E9D7"/>
    <a:srgbClr val="17375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690" autoAdjust="0"/>
    <p:restoredTop sz="50000" autoAdjust="0"/>
  </p:normalViewPr>
  <p:slideViewPr>
    <p:cSldViewPr snapToObjects="1">
      <p:cViewPr varScale="1">
        <p:scale>
          <a:sx n="131" d="100"/>
          <a:sy n="131" d="100"/>
        </p:scale>
        <p:origin x="1296" y="1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11" d="100"/>
        <a:sy n="111" d="100"/>
      </p:scale>
      <p:origin x="0" y="5832"/>
    </p:cViewPr>
  </p:sorterViewPr>
  <p:notesViewPr>
    <p:cSldViewPr snapToObjects="1">
      <p:cViewPr varScale="1">
        <p:scale>
          <a:sx n="78" d="100"/>
          <a:sy n="78" d="100"/>
        </p:scale>
        <p:origin x="-2680" y="-9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</a:defRPr>
            </a:lvl1pPr>
          </a:lstStyle>
          <a:p>
            <a:fld id="{615F4BDE-EB1E-5245-960C-40D7243C402E}" type="datetime1">
              <a:rPr lang="en-US"/>
              <a:pPr/>
              <a:t>11/8/22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</a:defRPr>
            </a:lvl1pPr>
          </a:lstStyle>
          <a:p>
            <a:fld id="{D6FDA90A-D940-C24D-B8BA-FEF64AE6C9F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4401808"/>
      </p:ext>
    </p:extLst>
  </p:cSld>
  <p:clrMap bg1="lt1" tx1="dk1" bg2="lt2" tx2="dk2" accent1="accent1" accent2="accent2" accent3="accent3" accent4="accent4" accent5="accent5" accent6="accent6" hlink="hlink" folHlink="folHlink"/>
  <p:hf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</a:defRPr>
            </a:lvl1pPr>
          </a:lstStyle>
          <a:p>
            <a:fld id="{F6F9E314-5CA5-9043-97DF-2DA186874F47}" type="datetime1">
              <a:rPr lang="en-US"/>
              <a:pPr/>
              <a:t>11/8/22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</a:defRPr>
            </a:lvl1pPr>
          </a:lstStyle>
          <a:p>
            <a:fld id="{1E4DC66B-5A4D-704C-951F-C2EEB6AF22E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5084801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1pPr>
    <a:lvl2pPr marL="4572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89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>
              <a:latin typeface="Calibri" charset="0"/>
            </a:endParaRPr>
          </a:p>
        </p:txBody>
      </p:sp>
      <p:sp>
        <p:nvSpPr>
          <p:cNvPr id="389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5E1F641B-6BBA-8347-9F4F-072BA9C2AE85}" type="slidenum">
              <a:rPr lang="en-US">
                <a:latin typeface="Calibri" charset="0"/>
              </a:rPr>
              <a:pPr eaLnBrk="1" hangingPunct="1"/>
              <a:t>1</a:t>
            </a:fld>
            <a:endParaRPr lang="en-US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03186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F6F9E314-5CA5-9043-97DF-2DA186874F47}" type="datetime1">
              <a:rPr lang="en-US" smtClean="0"/>
              <a:pPr/>
              <a:t>11/8/22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4DC66B-5A4D-704C-951F-C2EEB6AF22EF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64552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F6F9E314-5CA5-9043-97DF-2DA186874F47}" type="datetime1">
              <a:rPr lang="en-US" smtClean="0"/>
              <a:pPr/>
              <a:t>11/8/22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4DC66B-5A4D-704C-951F-C2EEB6AF22EF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97286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3E058F47-4F34-0441-830E-9AC59C39D30F}" type="datetime1">
              <a:rPr lang="en-US" smtClean="0"/>
              <a:pPr/>
              <a:t>11/8/22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571E1E-6B02-6C4B-9263-FC8901A7D6F6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34326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400494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85558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1295400" y="168275"/>
            <a:ext cx="6858000" cy="44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990600"/>
            <a:ext cx="8229600" cy="539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Box 23"/>
          <p:cNvSpPr txBox="1">
            <a:spLocks noChangeArrowheads="1"/>
          </p:cNvSpPr>
          <p:nvPr/>
        </p:nvSpPr>
        <p:spPr bwMode="auto">
          <a:xfrm>
            <a:off x="8162925" y="6138863"/>
            <a:ext cx="45085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defTabSz="914400">
              <a:defRPr/>
            </a:pPr>
            <a:endParaRPr lang="en-US" sz="1000">
              <a:solidFill>
                <a:srgbClr val="000000"/>
              </a:solidFill>
              <a:latin typeface="+mn-lt"/>
              <a:ea typeface="ＭＳ Ｐゴシック" pitchFamily="-108" charset="-128"/>
              <a:cs typeface="ＭＳ Ｐゴシック" pitchFamily="-108" charset="-128"/>
            </a:endParaRPr>
          </a:p>
        </p:txBody>
      </p:sp>
      <p:sp>
        <p:nvSpPr>
          <p:cNvPr id="8" name="Line 28"/>
          <p:cNvSpPr>
            <a:spLocks noChangeShapeType="1"/>
          </p:cNvSpPr>
          <p:nvPr/>
        </p:nvSpPr>
        <p:spPr bwMode="auto">
          <a:xfrm>
            <a:off x="304800" y="715963"/>
            <a:ext cx="8474075" cy="0"/>
          </a:xfrm>
          <a:prstGeom prst="line">
            <a:avLst/>
          </a:prstGeom>
          <a:noFill/>
          <a:ln w="57150">
            <a:solidFill>
              <a:srgbClr val="0B4599"/>
            </a:solidFill>
            <a:round/>
            <a:headEnd/>
            <a:tailEnd/>
          </a:ln>
          <a:effectLst/>
        </p:spPr>
        <p:txBody>
          <a:bodyPr/>
          <a:lstStyle/>
          <a:p>
            <a:pPr algn="ctr" defTabSz="914400">
              <a:defRPr/>
            </a:pPr>
            <a:endParaRPr lang="en-US">
              <a:solidFill>
                <a:srgbClr val="000000"/>
              </a:solidFill>
              <a:latin typeface="+mn-lt"/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9" name="Rectangle 4"/>
          <p:cNvSpPr txBox="1">
            <a:spLocks noChangeArrowheads="1"/>
          </p:cNvSpPr>
          <p:nvPr/>
        </p:nvSpPr>
        <p:spPr>
          <a:xfrm>
            <a:off x="101600" y="6513514"/>
            <a:ext cx="1905000" cy="322262"/>
          </a:xfrm>
          <a:prstGeom prst="rect">
            <a:avLst/>
          </a:prstGeom>
          <a:ln/>
        </p:spPr>
        <p:txBody>
          <a:bodyPr/>
          <a:lstStyle>
            <a:lvl1pPr>
              <a:defRPr sz="1200">
                <a:solidFill>
                  <a:srgbClr val="0000FF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aseline="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rPr>
              <a:t>8 Nov 2022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0" name="Rectangle 5"/>
          <p:cNvSpPr txBox="1">
            <a:spLocks noChangeArrowheads="1"/>
          </p:cNvSpPr>
          <p:nvPr/>
        </p:nvSpPr>
        <p:spPr>
          <a:xfrm>
            <a:off x="3962400" y="6542088"/>
            <a:ext cx="2895600" cy="290512"/>
          </a:xfrm>
          <a:prstGeom prst="rect">
            <a:avLst/>
          </a:prstGeom>
          <a:ln/>
        </p:spPr>
        <p:txBody>
          <a:bodyPr/>
          <a:lstStyle>
            <a:lvl1pPr>
              <a:defRPr sz="1200">
                <a:solidFill>
                  <a:srgbClr val="0000FF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+mn-lt"/>
                <a:ea typeface="+mn-ea"/>
                <a:cs typeface="+mn-cs"/>
              </a:rPr>
              <a:t> </a:t>
            </a:r>
          </a:p>
        </p:txBody>
      </p:sp>
      <p:sp>
        <p:nvSpPr>
          <p:cNvPr id="11" name="Rectangle 6"/>
          <p:cNvSpPr txBox="1">
            <a:spLocks noChangeArrowheads="1"/>
          </p:cNvSpPr>
          <p:nvPr/>
        </p:nvSpPr>
        <p:spPr>
          <a:xfrm>
            <a:off x="7023100" y="6535738"/>
            <a:ext cx="1905000" cy="322262"/>
          </a:xfrm>
          <a:prstGeom prst="rect">
            <a:avLst/>
          </a:prstGeom>
          <a:ln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Feng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fld id="{F817A6DC-7C87-374F-AFE6-43B3D5E1F40F}" type="slidenum">
              <a:rPr lang="en-US" sz="12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 algn="r"/>
              <a:t>‹#›</a:t>
            </a:fld>
            <a:endParaRPr lang="en-US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24" r:id="rId2"/>
  </p:sldLayoutIdLst>
  <p:hf sldNum="0" hdr="0" ftr="0"/>
  <p:txStyles>
    <p:titleStyle>
      <a:lvl1pPr algn="ctr" defTabSz="457200" rtl="0" fontAlgn="base">
        <a:spcBef>
          <a:spcPct val="0"/>
        </a:spcBef>
        <a:spcAft>
          <a:spcPct val="0"/>
        </a:spcAft>
        <a:defRPr sz="2800" b="1" kern="1200">
          <a:solidFill>
            <a:srgbClr val="000000"/>
          </a:solidFill>
          <a:latin typeface="+mj-lt"/>
          <a:ea typeface="ＭＳ Ｐゴシック" charset="0"/>
          <a:cs typeface="+mj-cs"/>
        </a:defRPr>
      </a:lvl1pPr>
      <a:lvl2pPr algn="ctr" defTabSz="457200" rtl="0" fontAlgn="base">
        <a:spcBef>
          <a:spcPct val="0"/>
        </a:spcBef>
        <a:spcAft>
          <a:spcPct val="0"/>
        </a:spcAft>
        <a:defRPr sz="2800" b="1">
          <a:solidFill>
            <a:srgbClr val="000000"/>
          </a:solidFill>
          <a:latin typeface="Arial" charset="0"/>
          <a:ea typeface="ＭＳ Ｐゴシック" charset="0"/>
        </a:defRPr>
      </a:lvl2pPr>
      <a:lvl3pPr algn="ctr" defTabSz="457200" rtl="0" fontAlgn="base">
        <a:spcBef>
          <a:spcPct val="0"/>
        </a:spcBef>
        <a:spcAft>
          <a:spcPct val="0"/>
        </a:spcAft>
        <a:defRPr sz="2800" b="1">
          <a:solidFill>
            <a:srgbClr val="000000"/>
          </a:solidFill>
          <a:latin typeface="Arial" charset="0"/>
          <a:ea typeface="ＭＳ Ｐゴシック" charset="0"/>
        </a:defRPr>
      </a:lvl3pPr>
      <a:lvl4pPr algn="ctr" defTabSz="457200" rtl="0" fontAlgn="base">
        <a:spcBef>
          <a:spcPct val="0"/>
        </a:spcBef>
        <a:spcAft>
          <a:spcPct val="0"/>
        </a:spcAft>
        <a:defRPr sz="2800" b="1">
          <a:solidFill>
            <a:srgbClr val="000000"/>
          </a:solidFill>
          <a:latin typeface="Arial" charset="0"/>
          <a:ea typeface="ＭＳ Ｐゴシック" charset="0"/>
        </a:defRPr>
      </a:lvl4pPr>
      <a:lvl5pPr algn="ctr" defTabSz="457200" rtl="0" fontAlgn="base">
        <a:spcBef>
          <a:spcPct val="0"/>
        </a:spcBef>
        <a:spcAft>
          <a:spcPct val="0"/>
        </a:spcAft>
        <a:defRPr sz="2800" b="1">
          <a:solidFill>
            <a:srgbClr val="000000"/>
          </a:solidFill>
          <a:latin typeface="Arial" charset="0"/>
          <a:ea typeface="ＭＳ Ｐゴシック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1pPr>
      <a:lvl2pPr marL="742950" indent="-28575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rgbClr val="0000FF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0000FF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»"/>
        <a:defRPr sz="16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tiff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s://arxiv.org/abs/2109.10905" TargetMode="External"/><Relationship Id="rId3" Type="http://schemas.openxmlformats.org/officeDocument/2006/relationships/hyperlink" Target="https://indico.cern.ch/event/955956" TargetMode="External"/><Relationship Id="rId7" Type="http://schemas.openxmlformats.org/officeDocument/2006/relationships/hyperlink" Target="https://indico.cern.ch/event/1196506" TargetMode="External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indico.cern.ch/event/1110746" TargetMode="External"/><Relationship Id="rId5" Type="http://schemas.openxmlformats.org/officeDocument/2006/relationships/hyperlink" Target="https://indico.cern.ch/event/1076733" TargetMode="External"/><Relationship Id="rId4" Type="http://schemas.openxmlformats.org/officeDocument/2006/relationships/hyperlink" Target="https://indico.cern.ch/event/1022352" TargetMode="External"/><Relationship Id="rId9" Type="http://schemas.openxmlformats.org/officeDocument/2006/relationships/hyperlink" Target="https://arxiv.org/abs/2203.05090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3"/>
          <p:cNvSpPr>
            <a:spLocks noChangeArrowheads="1"/>
          </p:cNvSpPr>
          <p:nvPr/>
        </p:nvSpPr>
        <p:spPr bwMode="auto">
          <a:xfrm>
            <a:off x="0" y="762000"/>
            <a:ext cx="91440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en-US" sz="4000" b="1" dirty="0"/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304800" y="6211888"/>
            <a:ext cx="8458200" cy="46037"/>
          </a:xfrm>
          <a:prstGeom prst="rect">
            <a:avLst/>
          </a:prstGeom>
          <a:solidFill>
            <a:srgbClr val="0B4499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0" y="6400800"/>
            <a:ext cx="9144000" cy="381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5123" name="Rectangle 3"/>
          <p:cNvSpPr>
            <a:spLocks noChangeArrowheads="1"/>
          </p:cNvSpPr>
          <p:nvPr/>
        </p:nvSpPr>
        <p:spPr bwMode="auto">
          <a:xfrm>
            <a:off x="0" y="4008436"/>
            <a:ext cx="9144000" cy="1020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sz="2000" dirty="0"/>
              <a:t>Physics Beyond Colliders Annual Workshop</a:t>
            </a:r>
          </a:p>
          <a:p>
            <a:pPr algn="ctr"/>
            <a:endParaRPr lang="en-US" sz="800" dirty="0"/>
          </a:p>
          <a:p>
            <a:pPr algn="ctr"/>
            <a:r>
              <a:rPr lang="en-US" sz="2000" dirty="0"/>
              <a:t>Jonathan Feng, UC Irvine, 8 November 2022</a:t>
            </a:r>
            <a:endParaRPr lang="en-US" sz="1200" dirty="0"/>
          </a:p>
        </p:txBody>
      </p:sp>
      <p:sp>
        <p:nvSpPr>
          <p:cNvPr id="13" name="Rectangle 3">
            <a:extLst>
              <a:ext uri="{FF2B5EF4-FFF2-40B4-BE49-F238E27FC236}">
                <a16:creationId xmlns:a16="http://schemas.microsoft.com/office/drawing/2014/main" id="{65D3E203-E15B-5547-8523-0698518C96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914400"/>
            <a:ext cx="9144000" cy="2132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en-US" sz="4000" b="1" dirty="0"/>
          </a:p>
          <a:p>
            <a:pPr algn="ctr"/>
            <a:endParaRPr lang="en-US" sz="4400" b="1" dirty="0"/>
          </a:p>
          <a:p>
            <a:pPr algn="ctr"/>
            <a:endParaRPr lang="en-US" sz="4400" b="1" dirty="0"/>
          </a:p>
          <a:p>
            <a:pPr algn="ctr"/>
            <a:endParaRPr lang="en-US" sz="4400" b="1" dirty="0"/>
          </a:p>
          <a:p>
            <a:pPr algn="ctr"/>
            <a:r>
              <a:rPr lang="en-US" sz="4400" b="1" dirty="0"/>
              <a:t>PHYSICS REACH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B69DA5E-5C56-6B49-9A2D-BB6032CAAB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1301" y="5563915"/>
            <a:ext cx="1711308" cy="48894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A0B97C5-96DE-E94A-A393-2C22EA2F02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63309" y="5548711"/>
            <a:ext cx="2734564" cy="51935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DEF246E-C0F0-284D-9F72-F701A6ED6D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5577" y="5460877"/>
            <a:ext cx="695023" cy="69502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16522FC-1E4F-E042-8855-BD3B6CBA035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53400" y="5535880"/>
            <a:ext cx="545017" cy="54501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181E317-B8D8-BA43-9A3A-5399C6C49F4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7550"/>
          <a:stretch/>
        </p:blipFill>
        <p:spPr>
          <a:xfrm>
            <a:off x="6428573" y="5455458"/>
            <a:ext cx="1394126" cy="70586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F1476D1-204A-2083-2F42-8B957E5827B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64247" y="1167644"/>
            <a:ext cx="5539305" cy="1539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8183728"/>
      </p:ext>
    </p:extLst>
  </p:cSld>
  <p:clrMapOvr>
    <a:masterClrMapping/>
  </p:clrMapOvr>
  <p:transition advClick="0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E71505D-F431-1698-E2B5-C140189792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0246" y="3505200"/>
            <a:ext cx="4002754" cy="31242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EDF5F5E-20BD-324A-AA06-9D7C7CD6FE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4946" y="947246"/>
            <a:ext cx="3964254" cy="2481754"/>
          </a:xfrm>
          <a:prstGeom prst="rect">
            <a:avLst/>
          </a:prstGeom>
        </p:spPr>
      </p:pic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7772400" cy="657225"/>
          </a:xfrm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</a:rPr>
              <a:t>QCD</a:t>
            </a:r>
          </a:p>
        </p:txBody>
      </p:sp>
      <p:sp>
        <p:nvSpPr>
          <p:cNvPr id="5123" name="Content Placeholder 2"/>
          <p:cNvSpPr>
            <a:spLocks noGrp="1"/>
          </p:cNvSpPr>
          <p:nvPr>
            <p:ph idx="1"/>
          </p:nvPr>
        </p:nvSpPr>
        <p:spPr>
          <a:xfrm>
            <a:off x="76200" y="838200"/>
            <a:ext cx="4882888" cy="2901656"/>
          </a:xfrm>
        </p:spPr>
        <p:txBody>
          <a:bodyPr/>
          <a:lstStyle/>
          <a:p>
            <a:r>
              <a:rPr lang="en-US" sz="1800" dirty="0"/>
              <a:t>The FPF will also support a rich program of QCD and hadron structure studies.</a:t>
            </a:r>
          </a:p>
          <a:p>
            <a:endParaRPr lang="en-US" sz="1000" dirty="0"/>
          </a:p>
          <a:p>
            <a:r>
              <a:rPr lang="en-US" sz="1800" dirty="0"/>
              <a:t>Forward neutrino production is a probe of forward hadron production, BFKL dynamics, intrinsic charm, and proton structure at ultra small x ~ 10</a:t>
            </a:r>
            <a:r>
              <a:rPr lang="en-US" sz="1800" baseline="30000" dirty="0"/>
              <a:t>-7 </a:t>
            </a:r>
            <a:r>
              <a:rPr lang="en-US" sz="1800" dirty="0"/>
              <a:t>to 10</a:t>
            </a:r>
            <a:r>
              <a:rPr lang="en-US" sz="1800" baseline="30000" dirty="0"/>
              <a:t>-6</a:t>
            </a:r>
            <a:r>
              <a:rPr lang="en-US" sz="1800" dirty="0"/>
              <a:t>.</a:t>
            </a:r>
          </a:p>
          <a:p>
            <a:endParaRPr lang="en-US" sz="1000" dirty="0"/>
          </a:p>
          <a:p>
            <a:r>
              <a:rPr lang="en-US" sz="1800" dirty="0"/>
              <a:t>Important implications for studies relying on precision pdfs, 100 </a:t>
            </a:r>
            <a:r>
              <a:rPr lang="en-US" sz="1800" dirty="0" err="1"/>
              <a:t>TeV</a:t>
            </a:r>
            <a:r>
              <a:rPr lang="en-US" sz="1800" dirty="0"/>
              <a:t> pp collider, …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F5DF30B-D16D-F045-8ABC-E1D363FE7A7B}"/>
              </a:ext>
            </a:extLst>
          </p:cNvPr>
          <p:cNvSpPr txBox="1"/>
          <p:nvPr/>
        </p:nvSpPr>
        <p:spPr>
          <a:xfrm>
            <a:off x="3384142" y="6474023"/>
            <a:ext cx="23757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FASER White Paper (2022)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81F8CEF-B044-E563-D0B4-0A6D45F529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9327" y="3643135"/>
            <a:ext cx="4016674" cy="285648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6835B229-63A6-8A67-7CBC-21A00A166E9F}"/>
                  </a:ext>
                </a:extLst>
              </p:cNvPr>
              <p:cNvSpPr txBox="1"/>
              <p:nvPr/>
            </p:nvSpPr>
            <p:spPr>
              <a:xfrm>
                <a:off x="914400" y="3768431"/>
                <a:ext cx="1349023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4</m:t>
                      </m:r>
                      <m:sSubSup>
                        <m:sSubSup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  <m:sup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2 </m:t>
                          </m:r>
                        </m:sup>
                      </m:sSubSup>
                      <m:r>
                        <a:rPr lang="en-US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 </m:t>
                      </m:r>
                      <m:sSub>
                        <m:sSubPr>
                          <m:ctrlP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sSub>
                        <m:sSubPr>
                          <m:ctrlP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𝑠</m:t>
                      </m:r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6835B229-63A6-8A67-7CBC-21A00A166E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4400" y="3768431"/>
                <a:ext cx="1349023" cy="338554"/>
              </a:xfrm>
              <a:prstGeom prst="rect">
                <a:avLst/>
              </a:prstGeom>
              <a:blipFill>
                <a:blip r:embed="rId6"/>
                <a:stretch>
                  <a:fillRect b="-178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13427700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1BA2172A-3A91-F14E-A87D-19FC3401F1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44475"/>
            <a:ext cx="9144000" cy="441325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ASTROPARTICLE PHYSICS: COSMIC NEUTRINOS</a:t>
            </a: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BA5E0E92-AA52-6A4E-851E-4E3A34E464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1" y="915693"/>
            <a:ext cx="5638799" cy="2513307"/>
          </a:xfrm>
        </p:spPr>
        <p:txBody>
          <a:bodyPr/>
          <a:lstStyle/>
          <a:p>
            <a:r>
              <a:rPr lang="en-US" sz="2000" dirty="0">
                <a:sym typeface="Wingdings" pitchFamily="2" charset="2"/>
              </a:rPr>
              <a:t>The current </a:t>
            </a:r>
            <a:r>
              <a:rPr lang="en-US" sz="2000" dirty="0" err="1">
                <a:sym typeface="Wingdings" pitchFamily="2" charset="2"/>
              </a:rPr>
              <a:t>IceCube</a:t>
            </a:r>
            <a:r>
              <a:rPr lang="en-US" sz="2000" dirty="0">
                <a:sym typeface="Wingdings" pitchFamily="2" charset="2"/>
              </a:rPr>
              <a:t> cosmic nu flux can be fit by a power law, a power law with cutoff, ...</a:t>
            </a:r>
          </a:p>
          <a:p>
            <a:endParaRPr lang="en-US" sz="1200" dirty="0">
              <a:sym typeface="Wingdings" pitchFamily="2" charset="2"/>
            </a:endParaRPr>
          </a:p>
          <a:p>
            <a:r>
              <a:rPr lang="en-US" sz="2000" dirty="0">
                <a:sym typeface="Wingdings" pitchFamily="2" charset="2"/>
              </a:rPr>
              <a:t>More data may be able to distinguish these, but only if the atmospheric neutrino background from charm is better determined.</a:t>
            </a:r>
          </a:p>
          <a:p>
            <a:endParaRPr lang="en-US" sz="2000" dirty="0">
              <a:sym typeface="Wingdings" pitchFamily="2" charset="2"/>
            </a:endParaRPr>
          </a:p>
          <a:p>
            <a:endParaRPr lang="en-US" sz="2000" dirty="0">
              <a:sym typeface="Wingdings" pitchFamily="2" charset="2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E7FE53D-2BD8-1F07-234B-3FC7220FC2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000" y="915693"/>
            <a:ext cx="3052901" cy="221384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ontent Placeholder 2">
                <a:extLst>
                  <a:ext uri="{FF2B5EF4-FFF2-40B4-BE49-F238E27FC236}">
                    <a16:creationId xmlns:a16="http://schemas.microsoft.com/office/drawing/2014/main" id="{6620ECD1-ACAB-F4A7-3B89-E79894695119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152400" y="5302039"/>
                <a:ext cx="8839200" cy="12511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FAA26D3D-D897-4be2-8F04-BA451C77F1D7}">
                  <ma14:placeholderFlag xmlns="" xmlns:ma14="http://schemas.microsoft.com/office/mac/drawingml/2011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342900" indent="-342900" algn="l" defTabSz="457200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ＭＳ Ｐゴシック" charset="0"/>
                    <a:cs typeface="ＭＳ Ｐゴシック" charset="0"/>
                  </a:defRPr>
                </a:lvl1pPr>
                <a:lvl2pPr marL="742950" indent="-285750" algn="l" defTabSz="457200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–"/>
                  <a:defRPr sz="2000" kern="1200">
                    <a:solidFill>
                      <a:srgbClr val="1919D2"/>
                    </a:solidFill>
                    <a:latin typeface="+mn-lt"/>
                    <a:ea typeface="ＭＳ Ｐゴシック" charset="0"/>
                    <a:cs typeface="+mn-cs"/>
                  </a:defRPr>
                </a:lvl2pPr>
                <a:lvl3pPr marL="1143000" indent="-228600" algn="l" defTabSz="457200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•"/>
                  <a:defRPr kern="1200">
                    <a:solidFill>
                      <a:schemeClr val="tx1"/>
                    </a:solidFill>
                    <a:latin typeface="+mn-lt"/>
                    <a:ea typeface="ＭＳ Ｐゴシック" charset="0"/>
                    <a:cs typeface="+mn-cs"/>
                  </a:defRPr>
                </a:lvl3pPr>
                <a:lvl4pPr marL="1600200" indent="-228600" algn="l" defTabSz="457200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–"/>
                  <a:defRPr sz="1600" kern="1200">
                    <a:solidFill>
                      <a:srgbClr val="1919D2"/>
                    </a:solidFill>
                    <a:latin typeface="+mn-lt"/>
                    <a:ea typeface="ＭＳ Ｐゴシック" charset="0"/>
                    <a:cs typeface="+mn-cs"/>
                  </a:defRPr>
                </a:lvl4pPr>
                <a:lvl5pPr marL="2057400" indent="-228600" algn="l" defTabSz="457200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1600" kern="1200">
                    <a:solidFill>
                      <a:schemeClr val="tx1"/>
                    </a:solidFill>
                    <a:latin typeface="+mn-lt"/>
                    <a:ea typeface="ＭＳ Ｐゴシック" charset="0"/>
                    <a:cs typeface="+mn-cs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2000" dirty="0">
                    <a:sym typeface="Wingdings" pitchFamily="2" charset="2"/>
                  </a:rPr>
                  <a:t>This can be measured in the controlled environment of a particle collider if</a:t>
                </a:r>
              </a:p>
              <a:p>
                <a:pPr lvl="1"/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1600" i="1" smtClean="0">
                            <a:latin typeface="Cambria Math" panose="02040503050406030204" pitchFamily="18" charset="0"/>
                            <a:sym typeface="Wingdings" pitchFamily="2" charset="2"/>
                          </a:rPr>
                        </m:ctrlPr>
                      </m:radPr>
                      <m:deg/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  <a:sym typeface="Wingdings" pitchFamily="2" charset="2"/>
                          </a:rPr>
                          <m:t>𝑠</m:t>
                        </m:r>
                      </m:e>
                    </m:rad>
                    <m:r>
                      <a:rPr lang="en-US" sz="1600" b="0" i="1" smtClean="0">
                        <a:latin typeface="Cambria Math" panose="02040503050406030204" pitchFamily="18" charset="0"/>
                        <a:sym typeface="Wingdings" pitchFamily="2" charset="2"/>
                      </a:rPr>
                      <m:t> ~ </m:t>
                    </m:r>
                    <m:rad>
                      <m:radPr>
                        <m:degHide m:val="on"/>
                        <m:ctrlPr>
                          <a:rPr lang="en-US" sz="1600" b="0" i="1" smtClean="0">
                            <a:latin typeface="Cambria Math" panose="02040503050406030204" pitchFamily="18" charset="0"/>
                            <a:sym typeface="Wingdings" pitchFamily="2" charset="2"/>
                          </a:rPr>
                        </m:ctrlPr>
                      </m:radPr>
                      <m:deg/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  <a:sym typeface="Wingdings" pitchFamily="2" charset="2"/>
                          </a:rPr>
                          <m:t>2</m:t>
                        </m:r>
                        <m:sSub>
                          <m:sSubPr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</m:ctrlPr>
                          </m:sSubPr>
                          <m:e>
                            <m:r>
                              <a:rPr lang="en-US" sz="1600" b="0" i="1" smtClean="0"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  <m:t>𝐸</m:t>
                            </m:r>
                          </m:e>
                          <m:sub>
                            <m:r>
                              <a:rPr lang="en-US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Wingdings" pitchFamily="2" charset="2"/>
                              </a:rPr>
                              <m:t>𝜈</m:t>
                            </m:r>
                          </m:sub>
                        </m:sSub>
                        <m:sSub>
                          <m:sSubPr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</m:ctrlPr>
                          </m:sSubPr>
                          <m:e>
                            <m:r>
                              <a:rPr lang="en-US" sz="1600" b="0" i="1" smtClean="0"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  <m:t>𝑚</m:t>
                            </m:r>
                          </m:e>
                          <m:sub>
                            <m:r>
                              <a:rPr lang="en-US" sz="1600" b="0" i="1" smtClean="0"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  <m:t>𝑝</m:t>
                            </m:r>
                          </m:sub>
                        </m:sSub>
                      </m:e>
                    </m:rad>
                    <m:r>
                      <a:rPr lang="en-US" sz="1600" b="0" i="1" smtClean="0">
                        <a:latin typeface="Cambria Math" panose="02040503050406030204" pitchFamily="18" charset="0"/>
                        <a:sym typeface="Wingdings" pitchFamily="2" charset="2"/>
                      </a:rPr>
                      <m:t>  ~ </m:t>
                    </m:r>
                  </m:oMath>
                </a14:m>
                <a:r>
                  <a:rPr lang="en-US" sz="1600" dirty="0">
                    <a:sym typeface="Wingdings" pitchFamily="2" charset="2"/>
                  </a:rPr>
                  <a:t>10 </a:t>
                </a:r>
                <a:r>
                  <a:rPr lang="en-US" sz="1600" dirty="0" err="1">
                    <a:sym typeface="Wingdings" pitchFamily="2" charset="2"/>
                  </a:rPr>
                  <a:t>TeV</a:t>
                </a:r>
                <a:r>
                  <a:rPr lang="en-US" sz="1600" dirty="0">
                    <a:sym typeface="Wingdings" pitchFamily="2" charset="2"/>
                  </a:rPr>
                  <a:t>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 smtClean="0">
                            <a:latin typeface="Cambria Math" panose="02040503050406030204" pitchFamily="18" charset="0"/>
                            <a:sym typeface="Wingdings" pitchFamily="2" charset="2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  <a:sym typeface="Wingdings" pitchFamily="2" charset="2"/>
                          </a:rPr>
                          <m:t>𝐸</m:t>
                        </m:r>
                      </m:e>
                      <m:sub>
                        <m:r>
                          <a:rPr lang="en-US" sz="16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itchFamily="2" charset="2"/>
                          </a:rPr>
                          <m:t>𝜈</m:t>
                        </m:r>
                      </m:sub>
                    </m:sSub>
                    <m:r>
                      <a:rPr lang="en-US" sz="1600" b="0" i="1" smtClean="0">
                        <a:latin typeface="Cambria Math" panose="02040503050406030204" pitchFamily="18" charset="0"/>
                        <a:sym typeface="Wingdings" pitchFamily="2" charset="2"/>
                      </a:rPr>
                      <m:t> ~ </m:t>
                    </m:r>
                  </m:oMath>
                </a14:m>
                <a:r>
                  <a:rPr lang="en-US" sz="1600" dirty="0">
                    <a:sym typeface="Wingdings" pitchFamily="2" charset="2"/>
                  </a:rPr>
                  <a:t>10</a:t>
                </a:r>
                <a:r>
                  <a:rPr lang="en-US" sz="1600" baseline="30000" dirty="0">
                    <a:sym typeface="Wingdings" pitchFamily="2" charset="2"/>
                  </a:rPr>
                  <a:t>7</a:t>
                </a:r>
                <a:r>
                  <a:rPr lang="en-US" sz="1600" dirty="0">
                    <a:sym typeface="Wingdings" pitchFamily="2" charset="2"/>
                  </a:rPr>
                  <a:t> GeV</a:t>
                </a:r>
                <a:r>
                  <a:rPr lang="en-US" sz="800" dirty="0">
                    <a:sym typeface="Wingdings" pitchFamily="2" charset="2"/>
                  </a:rPr>
                  <a:t> </a:t>
                </a:r>
                <a:r>
                  <a:rPr lang="en-US" sz="1600" dirty="0">
                    <a:sym typeface="Wingdings" pitchFamily="2" charset="2"/>
                  </a:rPr>
                  <a:t>: Requires the energy of the LHC 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 smtClean="0">
                            <a:latin typeface="Cambria Math" panose="02040503050406030204" pitchFamily="18" charset="0"/>
                            <a:sym typeface="Wingdings" pitchFamily="2" charset="2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  <a:sym typeface="Wingdings" pitchFamily="2" charset="2"/>
                          </a:rPr>
                          <m:t>𝑥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  <a:sym typeface="Wingdings" pitchFamily="2" charset="2"/>
                          </a:rPr>
                          <m:t>1,2</m:t>
                        </m:r>
                      </m:sub>
                    </m:sSub>
                    <m:r>
                      <a:rPr lang="en-US" sz="1600" b="0" i="1" smtClean="0">
                        <a:latin typeface="Cambria Math" panose="02040503050406030204" pitchFamily="18" charset="0"/>
                        <a:sym typeface="Wingdings" pitchFamily="2" charset="2"/>
                      </a:rPr>
                      <m:t> ~ </m:t>
                    </m:r>
                    <m:f>
                      <m:fPr>
                        <m:ctrlPr>
                          <a:rPr lang="en-US" sz="1600" b="0" i="1" smtClean="0">
                            <a:latin typeface="Cambria Math" panose="02040503050406030204" pitchFamily="18" charset="0"/>
                            <a:sym typeface="Wingdings" pitchFamily="2" charset="2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</m:ctrlPr>
                          </m:sSubPr>
                          <m:e>
                            <m:r>
                              <a:rPr lang="en-US" sz="1600" b="0" i="1" smtClean="0"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  <m:t>𝑚</m:t>
                            </m:r>
                          </m:e>
                          <m:sub>
                            <m:r>
                              <a:rPr lang="en-US" sz="1600" b="0" i="1" smtClean="0"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  <m:t>𝑐</m:t>
                            </m:r>
                          </m:sub>
                        </m:sSub>
                      </m:num>
                      <m:den>
                        <m:rad>
                          <m:radPr>
                            <m:degHide m:val="on"/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</m:ctrlPr>
                          </m:radPr>
                          <m:deg/>
                          <m:e>
                            <m:r>
                              <a:rPr lang="en-US" sz="1600" b="0" i="1" smtClean="0"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  <m:t>𝑠</m:t>
                            </m:r>
                          </m:e>
                        </m:rad>
                      </m:den>
                    </m:f>
                    <m:r>
                      <a:rPr lang="en-US" sz="1600" b="0" i="1" smtClean="0">
                        <a:latin typeface="Cambria Math" panose="02040503050406030204" pitchFamily="18" charset="0"/>
                        <a:sym typeface="Wingdings" pitchFamily="2" charset="2"/>
                      </a:rPr>
                      <m:t> </m:t>
                    </m:r>
                    <m:sSup>
                      <m:sSupPr>
                        <m:ctrlPr>
                          <a:rPr lang="en-US" sz="1600" b="0" i="1" smtClean="0">
                            <a:latin typeface="Cambria Math" panose="02040503050406030204" pitchFamily="18" charset="0"/>
                            <a:sym typeface="Wingdings" pitchFamily="2" charset="2"/>
                          </a:rPr>
                        </m:ctrlPr>
                      </m:sSup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  <a:sym typeface="Wingdings" pitchFamily="2" charset="2"/>
                          </a:rPr>
                          <m:t>𝑒</m:t>
                        </m:r>
                      </m:e>
                      <m:sup>
                        <m:r>
                          <a:rPr lang="en-US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itchFamily="2" charset="2"/>
                          </a:rPr>
                          <m:t>±</m:t>
                        </m:r>
                        <m:r>
                          <a:rPr lang="en-US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itchFamily="2" charset="2"/>
                          </a:rPr>
                          <m:t>𝜂</m:t>
                        </m:r>
                      </m:sup>
                    </m:sSup>
                    <m:r>
                      <a:rPr lang="en-US" sz="1600" b="0" i="1" smtClean="0">
                        <a:latin typeface="Cambria Math" panose="02040503050406030204" pitchFamily="18" charset="0"/>
                        <a:sym typeface="Wingdings" pitchFamily="2" charset="2"/>
                      </a:rPr>
                      <m:t> </m:t>
                    </m:r>
                    <m:r>
                      <a:rPr lang="en-US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itchFamily="2" charset="2"/>
                      </a:rPr>
                      <m:t>⇒ </m:t>
                    </m:r>
                    <m:r>
                      <a:rPr lang="en-US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itchFamily="2" charset="2"/>
                      </a:rPr>
                      <m:t>𝜂</m:t>
                    </m:r>
                    <m:r>
                      <a:rPr lang="en-US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itchFamily="2" charset="2"/>
                      </a:rPr>
                      <m:t> ~</m:t>
                    </m:r>
                  </m:oMath>
                </a14:m>
                <a:r>
                  <a:rPr lang="en-US" sz="1600" dirty="0">
                    <a:sym typeface="Wingdings" pitchFamily="2" charset="2"/>
                  </a:rPr>
                  <a:t> 7 to 9</a:t>
                </a:r>
                <a:r>
                  <a:rPr lang="en-US" sz="800" dirty="0">
                    <a:sym typeface="Wingdings" pitchFamily="2" charset="2"/>
                  </a:rPr>
                  <a:t> </a:t>
                </a:r>
                <a:r>
                  <a:rPr lang="en-US" sz="1600" dirty="0">
                    <a:sym typeface="Wingdings" pitchFamily="2" charset="2"/>
                  </a:rPr>
                  <a:t>: Requires the far forward angular coverage of the FPF</a:t>
                </a:r>
              </a:p>
            </p:txBody>
          </p:sp>
        </mc:Choice>
        <mc:Fallback xmlns="">
          <p:sp>
            <p:nvSpPr>
              <p:cNvPr id="10" name="Content Placeholder 2">
                <a:extLst>
                  <a:ext uri="{FF2B5EF4-FFF2-40B4-BE49-F238E27FC236}">
                    <a16:creationId xmlns:a16="http://schemas.microsoft.com/office/drawing/2014/main" id="{6620ECD1-ACAB-F4A7-3B89-E798946951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52400" y="5302039"/>
                <a:ext cx="8839200" cy="1251162"/>
              </a:xfrm>
              <a:prstGeom prst="rect">
                <a:avLst/>
              </a:prstGeom>
              <a:blipFill>
                <a:blip r:embed="rId4"/>
                <a:stretch>
                  <a:fillRect l="-575" t="-3030" r="-575"/>
                </a:stretch>
              </a:blipFill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FAA26D3D-D897-4be2-8F04-BA451C77F1D7}">
                  <ma14:placeholderFlag xmlns:ma14="http://schemas.microsoft.com/office/mac/drawingml/2011/main" xmlns="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D94E5CAC-059A-C783-265F-6F96A09DF2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5701" y="3152267"/>
            <a:ext cx="3356386" cy="218001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324662F-6BFB-AD16-6328-88C47335F20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01788" y="3152349"/>
            <a:ext cx="3356386" cy="218165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8689D301-4D05-5D1C-CD17-E5FDC87FA60E}"/>
              </a:ext>
            </a:extLst>
          </p:cNvPr>
          <p:cNvSpPr txBox="1"/>
          <p:nvPr/>
        </p:nvSpPr>
        <p:spPr>
          <a:xfrm>
            <a:off x="6256867" y="1026095"/>
            <a:ext cx="869026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800" dirty="0" err="1"/>
              <a:t>IceCube</a:t>
            </a:r>
            <a:r>
              <a:rPr lang="en-US" sz="800" dirty="0"/>
              <a:t> </a:t>
            </a:r>
          </a:p>
          <a:p>
            <a:r>
              <a:rPr lang="en-US" sz="800" dirty="0"/>
              <a:t>(2001.09520)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A938566-FC6C-50DA-BA8B-49B67C5DF2ED}"/>
              </a:ext>
            </a:extLst>
          </p:cNvPr>
          <p:cNvSpPr txBox="1"/>
          <p:nvPr/>
        </p:nvSpPr>
        <p:spPr>
          <a:xfrm>
            <a:off x="5192333" y="3239939"/>
            <a:ext cx="1851770" cy="2154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Bhattacharya et al. (1502.01076)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5163C0B-F9FF-98E9-1F3A-4C97CB9E89FD}"/>
              </a:ext>
            </a:extLst>
          </p:cNvPr>
          <p:cNvSpPr txBox="1"/>
          <p:nvPr/>
        </p:nvSpPr>
        <p:spPr>
          <a:xfrm>
            <a:off x="6576824" y="6414701"/>
            <a:ext cx="1710251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 err="1"/>
              <a:t>Anchordoqui</a:t>
            </a:r>
            <a:r>
              <a:rPr lang="en-US" sz="1200" dirty="0"/>
              <a:t> (2022)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168E74D-D948-F353-1A6B-3A8918CCB5B1}"/>
              </a:ext>
            </a:extLst>
          </p:cNvPr>
          <p:cNvSpPr txBox="1"/>
          <p:nvPr/>
        </p:nvSpPr>
        <p:spPr>
          <a:xfrm>
            <a:off x="3284567" y="3397802"/>
            <a:ext cx="8915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Power law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E3DC856-6744-FCA3-4046-D933CA9449C3}"/>
              </a:ext>
            </a:extLst>
          </p:cNvPr>
          <p:cNvSpPr txBox="1"/>
          <p:nvPr/>
        </p:nvSpPr>
        <p:spPr>
          <a:xfrm>
            <a:off x="7083703" y="3267290"/>
            <a:ext cx="9348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Power law </a:t>
            </a:r>
          </a:p>
          <a:p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with cutoff</a:t>
            </a:r>
          </a:p>
        </p:txBody>
      </p:sp>
    </p:spTree>
    <p:extLst>
      <p:ext uri="{BB962C8B-B14F-4D97-AF65-F5344CB8AC3E}">
        <p14:creationId xmlns:p14="http://schemas.microsoft.com/office/powerpoint/2010/main" val="24377604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CBF28E-76D4-4667-20FA-FBD822D2B5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0" y="244475"/>
            <a:ext cx="6858000" cy="441325"/>
          </a:xfrm>
        </p:spPr>
        <p:txBody>
          <a:bodyPr/>
          <a:lstStyle/>
          <a:p>
            <a:r>
              <a:rPr lang="en-US" dirty="0"/>
              <a:t>FPF PHYSICS REACH 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2F7511-D3E2-749A-B9CE-BC93751473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8175" y="1295400"/>
            <a:ext cx="7867650" cy="5087938"/>
          </a:xfrm>
        </p:spPr>
        <p:txBody>
          <a:bodyPr/>
          <a:lstStyle/>
          <a:p>
            <a:r>
              <a:rPr lang="en-US" sz="2000" dirty="0">
                <a:solidFill>
                  <a:srgbClr val="0000FF"/>
                </a:solidFill>
              </a:rPr>
              <a:t>The highest priority for the immediate future is that the HL-LHC be exploited to its full potential.</a:t>
            </a:r>
          </a:p>
          <a:p>
            <a:endParaRPr lang="en-US" sz="2000" dirty="0">
              <a:solidFill>
                <a:srgbClr val="0000FF"/>
              </a:solidFill>
            </a:endParaRPr>
          </a:p>
          <a:p>
            <a:r>
              <a:rPr lang="en-US" sz="2000" dirty="0">
                <a:solidFill>
                  <a:srgbClr val="FF0000"/>
                </a:solidFill>
              </a:rPr>
              <a:t>The FPF will bring the HL-LHC much closer to this goal.</a:t>
            </a:r>
          </a:p>
          <a:p>
            <a:endParaRPr lang="en-US" sz="2000" dirty="0"/>
          </a:p>
          <a:p>
            <a:r>
              <a:rPr lang="en-US" sz="2000" dirty="0">
                <a:solidFill>
                  <a:srgbClr val="00B050"/>
                </a:solidFill>
              </a:rPr>
              <a:t>SM: The FPF will transform the HL-LHC from being blind to neutrinos to being a </a:t>
            </a:r>
            <a:r>
              <a:rPr lang="en-US" sz="2000" dirty="0" err="1">
                <a:solidFill>
                  <a:srgbClr val="00B050"/>
                </a:solidFill>
              </a:rPr>
              <a:t>TeV</a:t>
            </a:r>
            <a:r>
              <a:rPr lang="en-US" sz="2000" dirty="0">
                <a:solidFill>
                  <a:srgbClr val="00B050"/>
                </a:solidFill>
              </a:rPr>
              <a:t>-neutrino factory, with guaranteed new results for neutrinos, QCD, and </a:t>
            </a:r>
            <a:r>
              <a:rPr lang="en-US" sz="2000" dirty="0" err="1">
                <a:solidFill>
                  <a:srgbClr val="00B050"/>
                </a:solidFill>
              </a:rPr>
              <a:t>astroparticle</a:t>
            </a:r>
            <a:r>
              <a:rPr lang="en-US" sz="2000" dirty="0">
                <a:solidFill>
                  <a:srgbClr val="00B050"/>
                </a:solidFill>
              </a:rPr>
              <a:t> physics.</a:t>
            </a:r>
          </a:p>
          <a:p>
            <a:endParaRPr lang="en-US" sz="2000" dirty="0">
              <a:solidFill>
                <a:srgbClr val="00B050"/>
              </a:solidFill>
            </a:endParaRPr>
          </a:p>
          <a:p>
            <a:r>
              <a:rPr lang="en-US" sz="2000" dirty="0">
                <a:solidFill>
                  <a:srgbClr val="0000FF"/>
                </a:solidFill>
              </a:rPr>
              <a:t>BSM: The FPF greatly enhances HL-LHC prospects for discovering new physics, e.g., extending its coverage in the ~MeV to GeV mass range, through dedicated searches for LLPs, dark matter, dark sectors, milli-charged particles, quirks, and many other new particles.</a:t>
            </a:r>
          </a:p>
        </p:txBody>
      </p:sp>
    </p:spTree>
    <p:extLst>
      <p:ext uri="{BB962C8B-B14F-4D97-AF65-F5344CB8AC3E}">
        <p14:creationId xmlns:p14="http://schemas.microsoft.com/office/powerpoint/2010/main" val="24968945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1312A6-2992-A09E-2332-1B7A9E4256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029200"/>
          </a:xfrm>
        </p:spPr>
        <p:txBody>
          <a:bodyPr anchor="ctr"/>
          <a:lstStyle/>
          <a:p>
            <a:pPr marL="0" indent="0" algn="ctr">
              <a:buNone/>
            </a:pPr>
            <a:r>
              <a:rPr lang="en-US" b="1" dirty="0"/>
              <a:t>BACKUP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C08FF95-5BD4-5C26-6DAB-3997288752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6211888"/>
            <a:ext cx="8458200" cy="46037"/>
          </a:xfrm>
          <a:prstGeom prst="rect">
            <a:avLst/>
          </a:prstGeom>
          <a:solidFill>
            <a:srgbClr val="0B4499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8343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0" y="104775"/>
            <a:ext cx="9144000" cy="733425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chemeClr val="tx1"/>
                </a:solidFill>
                <a:latin typeface="Arial" charset="0"/>
              </a:rPr>
              <a:t>LIGHT </a:t>
            </a:r>
            <a:r>
              <a:rPr lang="en-US">
                <a:solidFill>
                  <a:schemeClr val="tx1"/>
                </a:solidFill>
                <a:latin typeface="Arial" charset="0"/>
              </a:rPr>
              <a:t>DARK MATTER</a:t>
            </a:r>
            <a:endParaRPr lang="en-US" dirty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5123" name="Content Placeholder 2"/>
          <p:cNvSpPr>
            <a:spLocks noGrp="1"/>
          </p:cNvSpPr>
          <p:nvPr>
            <p:ph idx="1"/>
          </p:nvPr>
        </p:nvSpPr>
        <p:spPr>
          <a:xfrm>
            <a:off x="76200" y="914400"/>
            <a:ext cx="5029200" cy="1676463"/>
          </a:xfrm>
        </p:spPr>
        <p:txBody>
          <a:bodyPr/>
          <a:lstStyle/>
          <a:p>
            <a:pPr eaLnBrk="1" hangingPunct="1"/>
            <a:r>
              <a:rPr lang="en-US" sz="1800" dirty="0">
                <a:latin typeface="Arial" charset="0"/>
              </a:rPr>
              <a:t>Light DM with masses at the GeV scale and below is famously hard to detect.</a:t>
            </a:r>
          </a:p>
          <a:p>
            <a:pPr lvl="1"/>
            <a:r>
              <a:rPr lang="en-US" sz="1600" dirty="0">
                <a:latin typeface="Arial" charset="0"/>
              </a:rPr>
              <a:t>Galactic halo velocity ~ 10</a:t>
            </a:r>
            <a:r>
              <a:rPr lang="en-US" sz="1600" baseline="30000" dirty="0">
                <a:latin typeface="Arial" charset="0"/>
              </a:rPr>
              <a:t>-3 </a:t>
            </a:r>
            <a:r>
              <a:rPr lang="en-US" sz="1600" dirty="0">
                <a:latin typeface="Arial" charset="0"/>
              </a:rPr>
              <a:t>c, so kinetic energy ~ keV or below.</a:t>
            </a:r>
          </a:p>
          <a:p>
            <a:pPr eaLnBrk="1" hangingPunct="1"/>
            <a:endParaRPr lang="en-US" sz="2000" dirty="0">
              <a:latin typeface="Arial" charset="0"/>
            </a:endParaRPr>
          </a:p>
          <a:p>
            <a:pPr eaLnBrk="1" hangingPunct="1"/>
            <a:endParaRPr lang="en-US" sz="2000" dirty="0">
              <a:latin typeface="Arial" charset="0"/>
            </a:endParaRPr>
          </a:p>
          <a:p>
            <a:pPr eaLnBrk="1" hangingPunct="1"/>
            <a:endParaRPr lang="en-US" sz="2000" dirty="0">
              <a:latin typeface="Arial" charset="0"/>
            </a:endParaRPr>
          </a:p>
          <a:p>
            <a:pPr eaLnBrk="1" hangingPunct="1"/>
            <a:endParaRPr lang="en-US" sz="2000" dirty="0">
              <a:latin typeface="Arial" charset="0"/>
            </a:endParaRPr>
          </a:p>
          <a:p>
            <a:pPr eaLnBrk="1" hangingPunct="1"/>
            <a:endParaRPr lang="en-US" sz="2000" dirty="0">
              <a:latin typeface="Arial" charset="0"/>
            </a:endParaRPr>
          </a:p>
          <a:p>
            <a:pPr eaLnBrk="1" hangingPunct="1"/>
            <a:endParaRPr lang="en-US" sz="2000" dirty="0">
              <a:latin typeface="Arial" charset="0"/>
            </a:endParaRPr>
          </a:p>
          <a:p>
            <a:pPr eaLnBrk="1" hangingPunct="1"/>
            <a:endParaRPr lang="en-US" sz="2000" dirty="0">
              <a:latin typeface="Arial" charset="0"/>
            </a:endParaRPr>
          </a:p>
          <a:p>
            <a:pPr marL="0" indent="0" eaLnBrk="1" hangingPunct="1">
              <a:buNone/>
            </a:pPr>
            <a:endParaRPr lang="en-US" sz="2000" dirty="0">
              <a:latin typeface="Arial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4DA1D2E-4B5A-3549-AE32-9B5C908E5A2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9683" r="46255"/>
          <a:stretch/>
        </p:blipFill>
        <p:spPr>
          <a:xfrm>
            <a:off x="381000" y="4495800"/>
            <a:ext cx="4149761" cy="106686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9FCDB86-CF7D-C541-A813-98C5FEE768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3886200"/>
            <a:ext cx="4149761" cy="700287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7DCD01C0-9278-3A4B-920C-0E1AAE0C1E5D}"/>
              </a:ext>
            </a:extLst>
          </p:cNvPr>
          <p:cNvSpPr txBox="1">
            <a:spLocks/>
          </p:cNvSpPr>
          <p:nvPr/>
        </p:nvSpPr>
        <p:spPr bwMode="auto">
          <a:xfrm>
            <a:off x="75292" y="2438400"/>
            <a:ext cx="4801508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c="http://schemas.openxmlformats.org/markup-compatibility/2006" xmlns:a14="http://schemas.microsoft.com/office/drawing/2010/main"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1pPr>
            <a:lvl2pPr marL="742950" indent="-28575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ln>
                  <a:noFill/>
                </a:ln>
                <a:solidFill>
                  <a:srgbClr val="1919C8"/>
                </a:solidFill>
                <a:latin typeface="+mn-lt"/>
                <a:ea typeface="ＭＳ Ｐゴシック" charset="0"/>
                <a:cs typeface="+mn-cs"/>
              </a:defRPr>
            </a:lvl2pPr>
            <a:lvl3pPr marL="11430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6002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ln>
                  <a:noFill/>
                </a:ln>
                <a:solidFill>
                  <a:srgbClr val="1919C8"/>
                </a:solidFill>
                <a:latin typeface="+mn-lt"/>
                <a:ea typeface="ＭＳ Ｐゴシック" charset="0"/>
                <a:cs typeface="+mn-cs"/>
              </a:defRPr>
            </a:lvl4pPr>
            <a:lvl5pPr marL="20574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latin typeface="Arial" charset="0"/>
              </a:rPr>
              <a:t>At the LHC, we can produce DM at high energies, look for the resulting DM to scatter in </a:t>
            </a:r>
            <a:r>
              <a:rPr lang="en-US" sz="1800" dirty="0" err="1">
                <a:latin typeface="Arial" charset="0"/>
              </a:rPr>
              <a:t>FLArE</a:t>
            </a:r>
            <a:r>
              <a:rPr lang="en-US" sz="1800" dirty="0">
                <a:latin typeface="Arial" charset="0"/>
              </a:rPr>
              <a:t>, Forward Liquid Argon Experiment, a proposed 10 to 100 </a:t>
            </a:r>
            <a:r>
              <a:rPr lang="en-US" sz="1800" dirty="0" err="1">
                <a:latin typeface="Arial" charset="0"/>
              </a:rPr>
              <a:t>tonne</a:t>
            </a:r>
            <a:r>
              <a:rPr lang="en-US" sz="1800" dirty="0">
                <a:latin typeface="Arial" charset="0"/>
              </a:rPr>
              <a:t> </a:t>
            </a:r>
            <a:r>
              <a:rPr lang="en-US" sz="1800" dirty="0" err="1">
                <a:latin typeface="Arial" charset="0"/>
              </a:rPr>
              <a:t>LArTPC</a:t>
            </a:r>
            <a:r>
              <a:rPr lang="en-US" sz="1800" dirty="0">
                <a:latin typeface="Arial" charset="0"/>
              </a:rPr>
              <a:t>. </a:t>
            </a:r>
          </a:p>
          <a:p>
            <a:endParaRPr lang="en-US" sz="1800" dirty="0">
              <a:latin typeface="Arial" charset="0"/>
            </a:endParaRPr>
          </a:p>
          <a:p>
            <a:endParaRPr lang="en-US" sz="1800" dirty="0">
              <a:latin typeface="Arial" charset="0"/>
            </a:endParaRPr>
          </a:p>
          <a:p>
            <a:endParaRPr lang="en-US" sz="1800" dirty="0">
              <a:latin typeface="Arial" charset="0"/>
            </a:endParaRPr>
          </a:p>
          <a:p>
            <a:endParaRPr lang="en-US" sz="1800" dirty="0">
              <a:latin typeface="Arial" charset="0"/>
            </a:endParaRPr>
          </a:p>
          <a:p>
            <a:endParaRPr lang="en-US" sz="1800" dirty="0">
              <a:latin typeface="Arial" charset="0"/>
            </a:endParaRPr>
          </a:p>
          <a:p>
            <a:endParaRPr lang="en-US" sz="1000" dirty="0">
              <a:latin typeface="Arial" charset="0"/>
            </a:endParaRPr>
          </a:p>
          <a:p>
            <a:r>
              <a:rPr lang="en-US" sz="1800" dirty="0" err="1">
                <a:solidFill>
                  <a:schemeClr val="tx1"/>
                </a:solidFill>
                <a:latin typeface="Arial" charset="0"/>
              </a:rPr>
              <a:t>FLArE</a:t>
            </a:r>
            <a:r>
              <a:rPr lang="en-US" sz="1800" dirty="0">
                <a:solidFill>
                  <a:schemeClr val="tx1"/>
                </a:solidFill>
                <a:latin typeface="Arial" charset="0"/>
              </a:rPr>
              <a:t> is powerful in the region favored/allowed by thermal freezeout.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22A62A0-1D98-9E45-B449-36344CBFA19F}"/>
              </a:ext>
            </a:extLst>
          </p:cNvPr>
          <p:cNvGrpSpPr/>
          <p:nvPr/>
        </p:nvGrpSpPr>
        <p:grpSpPr>
          <a:xfrm>
            <a:off x="4801508" y="2861443"/>
            <a:ext cx="4072654" cy="3741828"/>
            <a:chOff x="4911763" y="2742831"/>
            <a:chExt cx="4072654" cy="3741828"/>
          </a:xfrm>
        </p:grpSpPr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D321DC03-0F5B-CF41-BCDF-CC6ABB820649}"/>
                </a:ext>
              </a:extLst>
            </p:cNvPr>
            <p:cNvSpPr txBox="1"/>
            <p:nvPr/>
          </p:nvSpPr>
          <p:spPr>
            <a:xfrm rot="5400000">
              <a:off x="6975157" y="4475399"/>
              <a:ext cx="3741521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                 </a:t>
              </a:r>
              <a:r>
                <a:rPr lang="en-US" sz="1200" dirty="0" err="1"/>
                <a:t>Batell</a:t>
              </a:r>
              <a:r>
                <a:rPr lang="en-US" sz="1200" dirty="0"/>
                <a:t>, Feng, </a:t>
              </a:r>
              <a:r>
                <a:rPr lang="en-US" sz="1200" dirty="0" err="1"/>
                <a:t>Trojanowski</a:t>
              </a:r>
              <a:r>
                <a:rPr lang="en-US" sz="1200" dirty="0"/>
                <a:t> (2021)             </a:t>
              </a: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70DF1FED-40BC-DD46-B193-FDAF649BBE2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911763" y="2742831"/>
              <a:ext cx="3823619" cy="3741828"/>
            </a:xfrm>
            <a:prstGeom prst="rect">
              <a:avLst/>
            </a:prstGeom>
          </p:spPr>
        </p:pic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845365C1-F298-9D4D-9BA0-B8F2B347B9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34001" y="894347"/>
            <a:ext cx="2971799" cy="1788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793176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5" name="Content Placeholder 2">
            <a:extLst>
              <a:ext uri="{FF2B5EF4-FFF2-40B4-BE49-F238E27FC236}">
                <a16:creationId xmlns:a16="http://schemas.microsoft.com/office/drawing/2014/main" id="{96ADB308-312E-E049-BDD6-FA53AE40E736}"/>
              </a:ext>
            </a:extLst>
          </p:cNvPr>
          <p:cNvSpPr>
            <a:spLocks noGrp="1" noChangeArrowheads="1"/>
          </p:cNvSpPr>
          <p:nvPr>
            <p:ph sz="half" idx="4294967295"/>
          </p:nvPr>
        </p:nvSpPr>
        <p:spPr>
          <a:xfrm>
            <a:off x="152400" y="838200"/>
            <a:ext cx="8686801" cy="4800600"/>
          </a:xfrm>
        </p:spPr>
        <p:txBody>
          <a:bodyPr/>
          <a:lstStyle/>
          <a:p>
            <a:r>
              <a:rPr lang="en-US" altLang="en-US" sz="1800" dirty="0"/>
              <a:t>The FPF will enhance the LHC physics program through</a:t>
            </a:r>
            <a:r>
              <a:rPr lang="en-US" sz="1800" dirty="0">
                <a:effectLst/>
              </a:rPr>
              <a:t> (1) studies of very high energy neutrinos with guaranteed new insights into neutrinos, QCD, and </a:t>
            </a:r>
            <a:r>
              <a:rPr lang="en-US" sz="1800" dirty="0" err="1">
                <a:effectLst/>
              </a:rPr>
              <a:t>astroparticle</a:t>
            </a:r>
            <a:r>
              <a:rPr lang="en-US" sz="1800" dirty="0">
                <a:effectLst/>
              </a:rPr>
              <a:t> physics, </a:t>
            </a:r>
            <a:r>
              <a:rPr lang="en-US" sz="1800" dirty="0"/>
              <a:t>and </a:t>
            </a:r>
            <a:r>
              <a:rPr lang="en-US" sz="1800" dirty="0">
                <a:effectLst/>
              </a:rPr>
              <a:t>(2) the possibility of groundbreaking BSM discoveries.</a:t>
            </a:r>
          </a:p>
          <a:p>
            <a:endParaRPr lang="en-US" sz="800" dirty="0"/>
          </a:p>
          <a:p>
            <a:r>
              <a:rPr lang="en-US" sz="1800" dirty="0">
                <a:effectLst/>
              </a:rPr>
              <a:t>Many of these opportunities rely essentially on the LHC’s high center-of-mass energy, are unique to the FPF, and will disappear for decades (or forever) if not explored at the HL-LHC.</a:t>
            </a:r>
          </a:p>
          <a:p>
            <a:pPr marL="0" indent="0">
              <a:buNone/>
            </a:pPr>
            <a:endParaRPr lang="en-US" sz="800" dirty="0">
              <a:effectLst/>
            </a:endParaRPr>
          </a:p>
          <a:p>
            <a:r>
              <a:rPr lang="en-US" altLang="en-US" sz="1800" dirty="0"/>
              <a:t>The FPF is well-aligned with the recommendations of EPPSU and Snowmass: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28105B7E-1C8D-A64E-9F00-14F16E6258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95263"/>
            <a:ext cx="9144000" cy="56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200" rtl="0" fontAlgn="base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rgbClr val="000000"/>
                </a:solidFill>
                <a:latin typeface="+mj-lt"/>
                <a:ea typeface="ＭＳ Ｐゴシック" charset="0"/>
                <a:cs typeface="+mj-cs"/>
              </a:defRPr>
            </a:lvl1pPr>
            <a:lvl2pPr algn="ctr" defTabSz="457200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Arial" charset="0"/>
                <a:ea typeface="ＭＳ Ｐゴシック" charset="0"/>
              </a:defRPr>
            </a:lvl2pPr>
            <a:lvl3pPr algn="ctr" defTabSz="457200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Arial" charset="0"/>
                <a:ea typeface="ＭＳ Ｐゴシック" charset="0"/>
              </a:defRPr>
            </a:lvl3pPr>
            <a:lvl4pPr algn="ctr" defTabSz="457200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Arial" charset="0"/>
                <a:ea typeface="ＭＳ Ｐゴシック" charset="0"/>
              </a:defRPr>
            </a:lvl4pPr>
            <a:lvl5pPr algn="ctr" defTabSz="457200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Arial" charset="0"/>
                <a:ea typeface="ＭＳ Ｐゴシック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altLang="en-US" dirty="0">
                <a:solidFill>
                  <a:schemeClr val="tx1"/>
                </a:solidFill>
              </a:rPr>
              <a:t>INTRODUCTION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AA36C35-56C6-2299-375B-81F412037581}"/>
              </a:ext>
            </a:extLst>
          </p:cNvPr>
          <p:cNvSpPr txBox="1"/>
          <p:nvPr/>
        </p:nvSpPr>
        <p:spPr>
          <a:xfrm>
            <a:off x="3809999" y="3432243"/>
            <a:ext cx="4953002" cy="2831544"/>
          </a:xfrm>
          <a:prstGeom prst="rect">
            <a:avLst/>
          </a:prstGeom>
          <a:noFill/>
          <a:ln w="28575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+mn-lt"/>
                <a:cs typeface="Times New Roman" panose="02020603050405020304" pitchFamily="18" charset="0"/>
              </a:rPr>
              <a:t>2022 Snowmass Energy Frontier Summary</a:t>
            </a:r>
          </a:p>
          <a:p>
            <a:endParaRPr lang="en-US" sz="1000" b="1" dirty="0">
              <a:latin typeface="+mn-lt"/>
              <a:cs typeface="Times New Roman" panose="02020603050405020304" pitchFamily="18" charset="0"/>
            </a:endParaRPr>
          </a:p>
          <a:p>
            <a:r>
              <a:rPr lang="en-US" sz="1400" dirty="0">
                <a:highlight>
                  <a:srgbClr val="FFFF00"/>
                </a:highlight>
                <a:latin typeface="+mn-lt"/>
                <a:cs typeface="Times New Roman" panose="02020603050405020304" pitchFamily="18" charset="0"/>
              </a:rPr>
              <a:t>Our highest immediate priority accelerator and project is the HL-LHC</a:t>
            </a:r>
            <a:r>
              <a:rPr lang="en-US" sz="1400" dirty="0">
                <a:latin typeface="+mn-lt"/>
                <a:cs typeface="Times New Roman" panose="02020603050405020304" pitchFamily="18" charset="0"/>
              </a:rPr>
              <a:t>, the successful completion of the detector upgrades, operations of the detectors at the HL-LHC, data taking and analysis, </a:t>
            </a:r>
            <a:r>
              <a:rPr lang="en-US" sz="1400" dirty="0">
                <a:highlight>
                  <a:srgbClr val="FFFF00"/>
                </a:highlight>
                <a:latin typeface="+mn-lt"/>
                <a:cs typeface="Times New Roman" panose="02020603050405020304" pitchFamily="18" charset="0"/>
              </a:rPr>
              <a:t>including the construction of auxiliary experiments that extend the reach of HL-LHC in kinematic regions uncovered by the detector upgrades</a:t>
            </a:r>
            <a:r>
              <a:rPr lang="en-US" sz="1400" dirty="0">
                <a:latin typeface="+mn-lt"/>
                <a:cs typeface="Times New Roman" panose="02020603050405020304" pitchFamily="18" charset="0"/>
              </a:rPr>
              <a:t>. </a:t>
            </a:r>
          </a:p>
          <a:p>
            <a:endParaRPr lang="en-US" sz="1000" b="1" dirty="0">
              <a:latin typeface="+mn-lt"/>
              <a:cs typeface="Times New Roman" panose="02020603050405020304" pitchFamily="18" charset="0"/>
            </a:endParaRPr>
          </a:p>
          <a:p>
            <a:r>
              <a:rPr lang="en-US" sz="1400" b="1" dirty="0">
                <a:latin typeface="+mn-lt"/>
              </a:rPr>
              <a:t>Resource needs and plan for the 5-year period starting 2025: </a:t>
            </a:r>
          </a:p>
          <a:p>
            <a:r>
              <a:rPr lang="en-US" sz="1400" dirty="0">
                <a:latin typeface="+mn-lt"/>
              </a:rPr>
              <a:t>1. </a:t>
            </a:r>
            <a:r>
              <a:rPr lang="en-US" sz="1400" dirty="0">
                <a:highlight>
                  <a:srgbClr val="FFFF00"/>
                </a:highlight>
                <a:latin typeface="+mn-lt"/>
              </a:rPr>
              <a:t>Prioritize HL-LHC physics program, including auxiliary experiments.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EEA8F96-D91E-70E3-49F5-1024AEB835C6}"/>
              </a:ext>
            </a:extLst>
          </p:cNvPr>
          <p:cNvSpPr txBox="1"/>
          <p:nvPr/>
        </p:nvSpPr>
        <p:spPr>
          <a:xfrm>
            <a:off x="381000" y="3429000"/>
            <a:ext cx="3124200" cy="2831544"/>
          </a:xfrm>
          <a:prstGeom prst="rect">
            <a:avLst/>
          </a:prstGeom>
          <a:noFill/>
          <a:ln w="28575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b="1" dirty="0">
                <a:effectLst/>
                <a:latin typeface="+mn-lt"/>
              </a:rPr>
              <a:t>2020 EPPSU</a:t>
            </a:r>
            <a:r>
              <a:rPr lang="en-US" sz="1400" b="1" dirty="0">
                <a:latin typeface="+mn-lt"/>
              </a:rPr>
              <a:t> 1st Recommendation</a:t>
            </a:r>
          </a:p>
          <a:p>
            <a:endParaRPr lang="en-US" sz="1000" b="1" dirty="0">
              <a:latin typeface="+mn-lt"/>
            </a:endParaRPr>
          </a:p>
          <a:p>
            <a:r>
              <a:rPr lang="en-US" sz="1400" dirty="0">
                <a:effectLst/>
                <a:highlight>
                  <a:srgbClr val="FFFF00"/>
                </a:highlight>
                <a:latin typeface="+mn-lt"/>
              </a:rPr>
              <a:t>The successful completion of the high-luminosity upgrade of the machine and detectors should remain the focal point of European particle physics</a:t>
            </a:r>
            <a:r>
              <a:rPr lang="en-US" sz="1400" dirty="0">
                <a:effectLst/>
                <a:latin typeface="+mn-lt"/>
              </a:rPr>
              <a:t>, together with continued innovation in experimental techniques. </a:t>
            </a:r>
            <a:r>
              <a:rPr lang="en-US" sz="1400" dirty="0">
                <a:effectLst/>
                <a:highlight>
                  <a:srgbClr val="FFFF00"/>
                </a:highlight>
                <a:latin typeface="+mn-lt"/>
              </a:rPr>
              <a:t>The full physics potential of the LHC and the HL-LHC</a:t>
            </a:r>
            <a:r>
              <a:rPr lang="en-US" sz="1400" dirty="0">
                <a:effectLst/>
                <a:latin typeface="+mn-lt"/>
              </a:rPr>
              <a:t>, including the study of </a:t>
            </a:r>
            <a:r>
              <a:rPr lang="en-US" sz="1400" dirty="0" err="1">
                <a:effectLst/>
                <a:latin typeface="+mn-lt"/>
              </a:rPr>
              <a:t>flavour</a:t>
            </a:r>
            <a:r>
              <a:rPr lang="en-US" sz="1400" dirty="0">
                <a:effectLst/>
                <a:latin typeface="+mn-lt"/>
              </a:rPr>
              <a:t> physics and the quark-gluon plasma, </a:t>
            </a:r>
            <a:r>
              <a:rPr lang="en-US" sz="1400" dirty="0">
                <a:effectLst/>
                <a:highlight>
                  <a:srgbClr val="FFFF00"/>
                </a:highlight>
                <a:latin typeface="+mn-lt"/>
              </a:rPr>
              <a:t>should be exploited</a:t>
            </a:r>
            <a:r>
              <a:rPr lang="en-US" sz="1400" dirty="0">
                <a:effectLst/>
                <a:latin typeface="+mn-lt"/>
              </a:rPr>
              <a:t>.</a:t>
            </a:r>
            <a:endParaRPr lang="en-US" sz="14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959713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522B04D-871E-03DA-F177-1D391B64F2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8680" y="1676399"/>
            <a:ext cx="4160520" cy="3955060"/>
          </a:xfrm>
          <a:prstGeom prst="rect">
            <a:avLst/>
          </a:prstGeom>
        </p:spPr>
      </p:pic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685800" y="104775"/>
            <a:ext cx="7772400" cy="733425"/>
          </a:xfrm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</a:rPr>
              <a:t>FORWARD PHYSICS FACILITY</a:t>
            </a:r>
          </a:p>
        </p:txBody>
      </p:sp>
      <p:sp>
        <p:nvSpPr>
          <p:cNvPr id="5123" name="Content Placeholder 2"/>
          <p:cNvSpPr>
            <a:spLocks noGrp="1"/>
          </p:cNvSpPr>
          <p:nvPr>
            <p:ph idx="1"/>
          </p:nvPr>
        </p:nvSpPr>
        <p:spPr>
          <a:xfrm>
            <a:off x="76200" y="838200"/>
            <a:ext cx="8839200" cy="733425"/>
          </a:xfrm>
        </p:spPr>
        <p:txBody>
          <a:bodyPr/>
          <a:lstStyle/>
          <a:p>
            <a:pPr eaLnBrk="1" hangingPunct="1"/>
            <a:r>
              <a:rPr lang="en-US" sz="2000" dirty="0">
                <a:latin typeface="Arial" charset="0"/>
              </a:rPr>
              <a:t>The rich physics program in the far-forward region has been developed in a series of meetings and papers – thanks to all participants and authors!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7C94C4FF-CAB5-0144-5F8B-E39A284E026D}"/>
              </a:ext>
            </a:extLst>
          </p:cNvPr>
          <p:cNvSpPr txBox="1">
            <a:spLocks/>
          </p:cNvSpPr>
          <p:nvPr/>
        </p:nvSpPr>
        <p:spPr bwMode="auto">
          <a:xfrm>
            <a:off x="76200" y="1676400"/>
            <a:ext cx="4876800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1pPr>
            <a:lvl2pPr marL="742950" indent="-28575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rgbClr val="0000FF"/>
                </a:solidFill>
                <a:latin typeface="+mn-lt"/>
                <a:ea typeface="ＭＳ Ｐゴシック" charset="0"/>
                <a:cs typeface="+mn-cs"/>
              </a:defRPr>
            </a:lvl2pPr>
            <a:lvl3pPr marL="11430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6002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rgbClr val="0000FF"/>
                </a:solidFill>
                <a:latin typeface="+mn-lt"/>
                <a:ea typeface="ＭＳ Ｐゴシック" charset="0"/>
                <a:cs typeface="+mn-cs"/>
              </a:defRPr>
            </a:lvl4pPr>
            <a:lvl5pPr marL="20574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latin typeface="Arial" charset="0"/>
              </a:rPr>
              <a:t>FPF Meetings</a:t>
            </a:r>
          </a:p>
          <a:p>
            <a:pPr lvl="1"/>
            <a:r>
              <a:rPr lang="en-US" sz="1600" dirty="0">
                <a:hlinkClick r:id="rId3"/>
              </a:rPr>
              <a:t>FPF Kickoff Meeting</a:t>
            </a:r>
            <a:r>
              <a:rPr lang="en-US" sz="1600" dirty="0"/>
              <a:t>, 9-10 Nov 2020</a:t>
            </a:r>
          </a:p>
          <a:p>
            <a:pPr lvl="1"/>
            <a:r>
              <a:rPr lang="en-US" sz="1600" dirty="0">
                <a:hlinkClick r:id="rId4"/>
              </a:rPr>
              <a:t>FPF2 Meeting</a:t>
            </a:r>
            <a:r>
              <a:rPr lang="en-US" sz="1600" dirty="0"/>
              <a:t>, 27-28 May 2021</a:t>
            </a:r>
          </a:p>
          <a:p>
            <a:pPr lvl="1"/>
            <a:r>
              <a:rPr lang="en-US" sz="1600" dirty="0">
                <a:hlinkClick r:id="rId5"/>
              </a:rPr>
              <a:t>FPF3 Meeting</a:t>
            </a:r>
            <a:r>
              <a:rPr lang="en-US" sz="1600" dirty="0"/>
              <a:t>, 25-26 Oct 2021</a:t>
            </a:r>
          </a:p>
          <a:p>
            <a:pPr lvl="1"/>
            <a:r>
              <a:rPr lang="en-US" sz="1600" dirty="0">
                <a:hlinkClick r:id="rId6"/>
              </a:rPr>
              <a:t>FPF4 Meeting</a:t>
            </a:r>
            <a:r>
              <a:rPr lang="en-US" sz="1600" dirty="0"/>
              <a:t>, 31 Jan-1 Feb 2022</a:t>
            </a:r>
          </a:p>
          <a:p>
            <a:pPr lvl="1"/>
            <a:r>
              <a:rPr lang="en-US" sz="1600" dirty="0">
                <a:solidFill>
                  <a:srgbClr val="FF0000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FPF5 Meeting</a:t>
            </a:r>
            <a:r>
              <a:rPr lang="en-US" sz="1600" dirty="0">
                <a:solidFill>
                  <a:srgbClr val="FF0000"/>
                </a:solidFill>
              </a:rPr>
              <a:t>, 15-16 Nov 2022 https://</a:t>
            </a:r>
            <a:r>
              <a:rPr lang="en-US" sz="1600" dirty="0" err="1">
                <a:solidFill>
                  <a:srgbClr val="FF0000"/>
                </a:solidFill>
              </a:rPr>
              <a:t>indico.cern.ch</a:t>
            </a:r>
            <a:r>
              <a:rPr lang="en-US" sz="1600" dirty="0">
                <a:solidFill>
                  <a:srgbClr val="FF0000"/>
                </a:solidFill>
              </a:rPr>
              <a:t>/event/1196506</a:t>
            </a:r>
          </a:p>
          <a:p>
            <a:pPr marL="457200" lvl="1" indent="0">
              <a:buFont typeface="Arial" charset="0"/>
              <a:buNone/>
            </a:pPr>
            <a:endParaRPr lang="en-US" sz="1200" dirty="0"/>
          </a:p>
          <a:p>
            <a:r>
              <a:rPr lang="en-US" sz="2000" dirty="0"/>
              <a:t>FPF Papers</a:t>
            </a:r>
          </a:p>
          <a:p>
            <a:pPr lvl="1"/>
            <a:r>
              <a:rPr lang="en-US" sz="1600" dirty="0"/>
              <a:t>FPF “Short” Paper: 75 pages, 80 authors, Phys. Rept. 968, 1 (2022), </a:t>
            </a:r>
            <a:r>
              <a:rPr lang="en-US" sz="1600" dirty="0">
                <a:hlinkClick r:id="rId8"/>
              </a:rPr>
              <a:t>2109.10905</a:t>
            </a:r>
            <a:r>
              <a:rPr lang="en-US" sz="1600" dirty="0"/>
              <a:t>.</a:t>
            </a:r>
          </a:p>
          <a:p>
            <a:pPr lvl="1"/>
            <a:r>
              <a:rPr lang="en-US" sz="1600" dirty="0"/>
              <a:t>FPF White Paper: 429 pages, 392 </a:t>
            </a:r>
            <a:r>
              <a:rPr lang="en-US" sz="1600" dirty="0" err="1"/>
              <a:t>authors+endorsers</a:t>
            </a:r>
            <a:r>
              <a:rPr lang="en-US" sz="1600" dirty="0"/>
              <a:t> representing over 200 institutions, J. Phys. G (2022), </a:t>
            </a:r>
            <a:r>
              <a:rPr lang="en-US" sz="1600" dirty="0">
                <a:hlinkClick r:id="rId9"/>
              </a:rPr>
              <a:t>2203.05090</a:t>
            </a:r>
            <a:r>
              <a:rPr lang="en-US" sz="1600" dirty="0"/>
              <a:t>. </a:t>
            </a:r>
          </a:p>
          <a:p>
            <a:endParaRPr lang="en-US" sz="800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540A1B8B-6A9D-68DB-DA83-6D188B8027E2}"/>
              </a:ext>
            </a:extLst>
          </p:cNvPr>
          <p:cNvSpPr txBox="1">
            <a:spLocks/>
          </p:cNvSpPr>
          <p:nvPr/>
        </p:nvSpPr>
        <p:spPr bwMode="auto">
          <a:xfrm>
            <a:off x="76200" y="5867400"/>
            <a:ext cx="8686800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1pPr>
            <a:lvl2pPr marL="742950" indent="-28575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rgbClr val="0000FF"/>
                </a:solidFill>
                <a:latin typeface="+mn-lt"/>
                <a:ea typeface="ＭＳ Ｐゴシック" charset="0"/>
                <a:cs typeface="+mn-cs"/>
              </a:defRPr>
            </a:lvl2pPr>
            <a:lvl3pPr marL="11430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6002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rgbClr val="0000FF"/>
                </a:solidFill>
                <a:latin typeface="+mn-lt"/>
                <a:ea typeface="ＭＳ Ｐゴシック" charset="0"/>
                <a:cs typeface="+mn-cs"/>
              </a:defRPr>
            </a:lvl4pPr>
            <a:lvl5pPr marL="20574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latin typeface="Arial" charset="0"/>
              </a:rPr>
              <a:t>There is much work to be done.  We have recently set up infrastructure, including 10 working groups, to catalyze progress toward CDRs in 2023.</a:t>
            </a:r>
          </a:p>
        </p:txBody>
      </p:sp>
    </p:spTree>
    <p:extLst>
      <p:ext uri="{BB962C8B-B14F-4D97-AF65-F5344CB8AC3E}">
        <p14:creationId xmlns:p14="http://schemas.microsoft.com/office/powerpoint/2010/main" val="681505510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1BA2172A-3A91-F14E-A87D-19FC3401F1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44475"/>
            <a:ext cx="9144000" cy="441325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FPF EXPERIMENTS</a:t>
            </a: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BA5E0E92-AA52-6A4E-851E-4E3A34E464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9032" y="3505200"/>
            <a:ext cx="8842568" cy="2133601"/>
          </a:xfrm>
        </p:spPr>
        <p:txBody>
          <a:bodyPr/>
          <a:lstStyle/>
          <a:p>
            <a:r>
              <a:rPr lang="en-US" sz="2000" dirty="0">
                <a:sym typeface="Wingdings" pitchFamily="2" charset="2"/>
              </a:rPr>
              <a:t>Large far-forward fluxes are automatically provided by the LHC and can be exploited with small and inexpensive detectors.  For example,</a:t>
            </a:r>
          </a:p>
          <a:p>
            <a:pPr lvl="1"/>
            <a:r>
              <a:rPr lang="en-US" sz="1600" dirty="0">
                <a:sym typeface="Wingdings" pitchFamily="2" charset="2"/>
              </a:rPr>
              <a:t>~10</a:t>
            </a:r>
            <a:r>
              <a:rPr lang="en-US" sz="1600" baseline="30000" dirty="0">
                <a:sym typeface="Wingdings" pitchFamily="2" charset="2"/>
              </a:rPr>
              <a:t>6</a:t>
            </a:r>
            <a:r>
              <a:rPr lang="en-US" sz="1600" dirty="0">
                <a:sym typeface="Wingdings" pitchFamily="2" charset="2"/>
              </a:rPr>
              <a:t> </a:t>
            </a:r>
            <a:r>
              <a:rPr lang="en-US" sz="1600" dirty="0" err="1">
                <a:sym typeface="Wingdings" pitchFamily="2" charset="2"/>
              </a:rPr>
              <a:t>TeV</a:t>
            </a:r>
            <a:r>
              <a:rPr lang="en-US" sz="1600" dirty="0">
                <a:sym typeface="Wingdings" pitchFamily="2" charset="2"/>
              </a:rPr>
              <a:t>-neutrino interactions per 10 </a:t>
            </a:r>
            <a:r>
              <a:rPr lang="en-US" sz="1600" dirty="0" err="1">
                <a:sym typeface="Wingdings" pitchFamily="2" charset="2"/>
              </a:rPr>
              <a:t>tonnes</a:t>
            </a:r>
            <a:r>
              <a:rPr lang="en-US" sz="1600" dirty="0">
                <a:sym typeface="Wingdings" pitchFamily="2" charset="2"/>
              </a:rPr>
              <a:t>. </a:t>
            </a:r>
          </a:p>
          <a:p>
            <a:pPr lvl="1"/>
            <a:r>
              <a:rPr lang="en-US" sz="1600" dirty="0">
                <a:sym typeface="Wingdings" pitchFamily="2" charset="2"/>
              </a:rPr>
              <a:t>~10</a:t>
            </a:r>
            <a:r>
              <a:rPr lang="en-US" sz="1600" baseline="30000" dirty="0">
                <a:sym typeface="Wingdings" pitchFamily="2" charset="2"/>
              </a:rPr>
              <a:t>6</a:t>
            </a:r>
            <a:r>
              <a:rPr lang="en-US" sz="1600" dirty="0">
                <a:sym typeface="Wingdings" pitchFamily="2" charset="2"/>
              </a:rPr>
              <a:t> dark photon decays can be observed in currently viable regions of param space.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AB34DF7-A414-6624-4628-8C32A1534C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1064" y="990600"/>
            <a:ext cx="5161936" cy="2371097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BC4A59CF-1249-C35F-393E-C151FC137BBF}"/>
              </a:ext>
            </a:extLst>
          </p:cNvPr>
          <p:cNvGrpSpPr/>
          <p:nvPr/>
        </p:nvGrpSpPr>
        <p:grpSpPr>
          <a:xfrm>
            <a:off x="707657" y="4800600"/>
            <a:ext cx="7696200" cy="1828800"/>
            <a:chOff x="686764" y="3235221"/>
            <a:chExt cx="6761940" cy="1633785"/>
          </a:xfrm>
        </p:grpSpPr>
        <p:pic>
          <p:nvPicPr>
            <p:cNvPr id="3" name="Picture 2" descr="0803012_02-A4-at-144-dpi.jpg">
              <a:extLst>
                <a:ext uri="{FF2B5EF4-FFF2-40B4-BE49-F238E27FC236}">
                  <a16:creationId xmlns:a16="http://schemas.microsoft.com/office/drawing/2014/main" id="{DFCAF7E3-D0A7-4F13-95A7-1D46D36A489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27635" y="3393423"/>
              <a:ext cx="2791232" cy="1475583"/>
            </a:xfrm>
            <a:prstGeom prst="rect">
              <a:avLst/>
            </a:prstGeom>
          </p:spPr>
        </p:pic>
        <p:cxnSp>
          <p:nvCxnSpPr>
            <p:cNvPr id="4" name="Straight Arrow Connector 3">
              <a:extLst>
                <a:ext uri="{FF2B5EF4-FFF2-40B4-BE49-F238E27FC236}">
                  <a16:creationId xmlns:a16="http://schemas.microsoft.com/office/drawing/2014/main" id="{035EC437-DC71-BE99-1B7E-12D02A3D6FB0}"/>
                </a:ext>
              </a:extLst>
            </p:cNvPr>
            <p:cNvCxnSpPr/>
            <p:nvPr/>
          </p:nvCxnSpPr>
          <p:spPr>
            <a:xfrm flipV="1">
              <a:off x="4378325" y="3235221"/>
              <a:ext cx="238125" cy="809730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headEnd type="none"/>
              <a:tailEnd type="triangle" w="sm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95DD4836-CB22-6F4A-9341-CA75B712E4F2}"/>
                </a:ext>
              </a:extLst>
            </p:cNvPr>
            <p:cNvGrpSpPr/>
            <p:nvPr/>
          </p:nvGrpSpPr>
          <p:grpSpPr>
            <a:xfrm>
              <a:off x="686764" y="4213439"/>
              <a:ext cx="2214348" cy="409266"/>
              <a:chOff x="686764" y="4213439"/>
              <a:chExt cx="2214348" cy="409266"/>
            </a:xfrm>
          </p:grpSpPr>
          <p:cxnSp>
            <p:nvCxnSpPr>
              <p:cNvPr id="17" name="Straight Arrow Connector 16">
                <a:extLst>
                  <a:ext uri="{FF2B5EF4-FFF2-40B4-BE49-F238E27FC236}">
                    <a16:creationId xmlns:a16="http://schemas.microsoft.com/office/drawing/2014/main" id="{358017AF-7B3E-6E30-88CD-41FCD94CBA7C}"/>
                  </a:ext>
                </a:extLst>
              </p:cNvPr>
              <p:cNvCxnSpPr/>
              <p:nvPr/>
            </p:nvCxnSpPr>
            <p:spPr>
              <a:xfrm flipH="1">
                <a:off x="686764" y="4213439"/>
                <a:ext cx="2206310" cy="270422"/>
              </a:xfrm>
              <a:prstGeom prst="straightConnector1">
                <a:avLst/>
              </a:prstGeom>
              <a:ln w="12700" cmpd="sng">
                <a:solidFill>
                  <a:srgbClr val="FF0000"/>
                </a:solidFill>
                <a:headEnd type="none"/>
                <a:tailEnd type="triangle" w="sm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Arrow Connector 17">
                <a:extLst>
                  <a:ext uri="{FF2B5EF4-FFF2-40B4-BE49-F238E27FC236}">
                    <a16:creationId xmlns:a16="http://schemas.microsoft.com/office/drawing/2014/main" id="{68F92EE3-B2A8-0655-A2DC-E7CEF574F71D}"/>
                  </a:ext>
                </a:extLst>
              </p:cNvPr>
              <p:cNvCxnSpPr/>
              <p:nvPr/>
            </p:nvCxnSpPr>
            <p:spPr>
              <a:xfrm flipH="1">
                <a:off x="694802" y="4284835"/>
                <a:ext cx="2206309" cy="309069"/>
              </a:xfrm>
              <a:prstGeom prst="straightConnector1">
                <a:avLst/>
              </a:prstGeom>
              <a:ln w="12700" cmpd="sng">
                <a:solidFill>
                  <a:srgbClr val="FF0000"/>
                </a:solidFill>
                <a:headEnd type="none"/>
                <a:tailEnd type="triangle" w="sm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Arrow Connector 18">
                <a:extLst>
                  <a:ext uri="{FF2B5EF4-FFF2-40B4-BE49-F238E27FC236}">
                    <a16:creationId xmlns:a16="http://schemas.microsoft.com/office/drawing/2014/main" id="{2075FE11-C542-6F1F-7426-7026CECDCD44}"/>
                  </a:ext>
                </a:extLst>
              </p:cNvPr>
              <p:cNvCxnSpPr/>
              <p:nvPr/>
            </p:nvCxnSpPr>
            <p:spPr>
              <a:xfrm flipH="1">
                <a:off x="686764" y="4240852"/>
                <a:ext cx="2206309" cy="309069"/>
              </a:xfrm>
              <a:prstGeom prst="straightConnector1">
                <a:avLst/>
              </a:prstGeom>
              <a:ln w="12700" cmpd="sng">
                <a:solidFill>
                  <a:srgbClr val="FF0000"/>
                </a:solidFill>
                <a:headEnd type="none"/>
                <a:tailEnd type="triangle" w="sm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Arrow Connector 19">
                <a:extLst>
                  <a:ext uri="{FF2B5EF4-FFF2-40B4-BE49-F238E27FC236}">
                    <a16:creationId xmlns:a16="http://schemas.microsoft.com/office/drawing/2014/main" id="{5F370DAB-26BE-35F8-B7B4-BAA81A426848}"/>
                  </a:ext>
                </a:extLst>
              </p:cNvPr>
              <p:cNvCxnSpPr/>
              <p:nvPr/>
            </p:nvCxnSpPr>
            <p:spPr>
              <a:xfrm flipH="1">
                <a:off x="694802" y="4240852"/>
                <a:ext cx="2198272" cy="381853"/>
              </a:xfrm>
              <a:prstGeom prst="straightConnector1">
                <a:avLst/>
              </a:prstGeom>
              <a:ln w="12700" cmpd="sng">
                <a:solidFill>
                  <a:srgbClr val="FF0000"/>
                </a:solidFill>
                <a:headEnd type="none"/>
                <a:tailEnd type="triangle" w="sm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Arrow Connector 20">
                <a:extLst>
                  <a:ext uri="{FF2B5EF4-FFF2-40B4-BE49-F238E27FC236}">
                    <a16:creationId xmlns:a16="http://schemas.microsoft.com/office/drawing/2014/main" id="{8DBC5934-CE02-63B5-E3D1-77638BDC6854}"/>
                  </a:ext>
                </a:extLst>
              </p:cNvPr>
              <p:cNvCxnSpPr/>
              <p:nvPr/>
            </p:nvCxnSpPr>
            <p:spPr>
              <a:xfrm flipH="1">
                <a:off x="686764" y="4240852"/>
                <a:ext cx="2214348" cy="279762"/>
              </a:xfrm>
              <a:prstGeom prst="straightConnector1">
                <a:avLst/>
              </a:prstGeom>
              <a:ln w="12700" cmpd="sng">
                <a:solidFill>
                  <a:srgbClr val="FF0000"/>
                </a:solidFill>
                <a:headEnd type="none"/>
                <a:tailEnd type="triangle" w="sm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22F70E4F-8ECD-E624-E4FC-B1D65211A19E}"/>
                </a:ext>
              </a:extLst>
            </p:cNvPr>
            <p:cNvGrpSpPr/>
            <p:nvPr/>
          </p:nvGrpSpPr>
          <p:grpSpPr>
            <a:xfrm rot="10800000">
              <a:off x="5559329" y="3549005"/>
              <a:ext cx="1889375" cy="353694"/>
              <a:chOff x="686764" y="4213439"/>
              <a:chExt cx="2214348" cy="409266"/>
            </a:xfrm>
          </p:grpSpPr>
          <p:cxnSp>
            <p:nvCxnSpPr>
              <p:cNvPr id="11" name="Straight Arrow Connector 10">
                <a:extLst>
                  <a:ext uri="{FF2B5EF4-FFF2-40B4-BE49-F238E27FC236}">
                    <a16:creationId xmlns:a16="http://schemas.microsoft.com/office/drawing/2014/main" id="{C53D857A-6DED-2109-1E30-7E0B5AB9874F}"/>
                  </a:ext>
                </a:extLst>
              </p:cNvPr>
              <p:cNvCxnSpPr/>
              <p:nvPr/>
            </p:nvCxnSpPr>
            <p:spPr>
              <a:xfrm flipH="1">
                <a:off x="686764" y="4213439"/>
                <a:ext cx="2206310" cy="270422"/>
              </a:xfrm>
              <a:prstGeom prst="straightConnector1">
                <a:avLst/>
              </a:prstGeom>
              <a:ln w="12700" cmpd="sng">
                <a:solidFill>
                  <a:srgbClr val="FF0000"/>
                </a:solidFill>
                <a:headEnd type="none"/>
                <a:tailEnd type="triangle" w="sm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Arrow Connector 11">
                <a:extLst>
                  <a:ext uri="{FF2B5EF4-FFF2-40B4-BE49-F238E27FC236}">
                    <a16:creationId xmlns:a16="http://schemas.microsoft.com/office/drawing/2014/main" id="{57A6CA6F-DA55-EDA5-6D5B-F1A7D136A2BA}"/>
                  </a:ext>
                </a:extLst>
              </p:cNvPr>
              <p:cNvCxnSpPr/>
              <p:nvPr/>
            </p:nvCxnSpPr>
            <p:spPr>
              <a:xfrm flipH="1">
                <a:off x="694802" y="4284835"/>
                <a:ext cx="2206309" cy="309069"/>
              </a:xfrm>
              <a:prstGeom prst="straightConnector1">
                <a:avLst/>
              </a:prstGeom>
              <a:ln w="12700" cmpd="sng">
                <a:solidFill>
                  <a:srgbClr val="FF0000"/>
                </a:solidFill>
                <a:headEnd type="none"/>
                <a:tailEnd type="triangle" w="sm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Arrow Connector 12">
                <a:extLst>
                  <a:ext uri="{FF2B5EF4-FFF2-40B4-BE49-F238E27FC236}">
                    <a16:creationId xmlns:a16="http://schemas.microsoft.com/office/drawing/2014/main" id="{EC0BB6C9-DD90-633A-9209-FE58C48F1766}"/>
                  </a:ext>
                </a:extLst>
              </p:cNvPr>
              <p:cNvCxnSpPr/>
              <p:nvPr/>
            </p:nvCxnSpPr>
            <p:spPr>
              <a:xfrm flipH="1">
                <a:off x="686764" y="4240852"/>
                <a:ext cx="2206309" cy="309069"/>
              </a:xfrm>
              <a:prstGeom prst="straightConnector1">
                <a:avLst/>
              </a:prstGeom>
              <a:ln w="12700" cmpd="sng">
                <a:solidFill>
                  <a:srgbClr val="FF0000"/>
                </a:solidFill>
                <a:headEnd type="none"/>
                <a:tailEnd type="triangle" w="sm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Arrow Connector 13">
                <a:extLst>
                  <a:ext uri="{FF2B5EF4-FFF2-40B4-BE49-F238E27FC236}">
                    <a16:creationId xmlns:a16="http://schemas.microsoft.com/office/drawing/2014/main" id="{3FB8F9B3-8754-05BB-74D7-0E02BAD8E802}"/>
                  </a:ext>
                </a:extLst>
              </p:cNvPr>
              <p:cNvCxnSpPr/>
              <p:nvPr/>
            </p:nvCxnSpPr>
            <p:spPr>
              <a:xfrm flipH="1">
                <a:off x="694802" y="4240852"/>
                <a:ext cx="2198272" cy="381853"/>
              </a:xfrm>
              <a:prstGeom prst="straightConnector1">
                <a:avLst/>
              </a:prstGeom>
              <a:ln w="12700" cmpd="sng">
                <a:solidFill>
                  <a:srgbClr val="FF0000"/>
                </a:solidFill>
                <a:headEnd type="none"/>
                <a:tailEnd type="triangle" w="sm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Arrow Connector 14">
                <a:extLst>
                  <a:ext uri="{FF2B5EF4-FFF2-40B4-BE49-F238E27FC236}">
                    <a16:creationId xmlns:a16="http://schemas.microsoft.com/office/drawing/2014/main" id="{08464AFA-AF6D-174D-A677-4456D928A3B8}"/>
                  </a:ext>
                </a:extLst>
              </p:cNvPr>
              <p:cNvCxnSpPr/>
              <p:nvPr/>
            </p:nvCxnSpPr>
            <p:spPr>
              <a:xfrm flipH="1">
                <a:off x="686764" y="4240852"/>
                <a:ext cx="2214348" cy="279762"/>
              </a:xfrm>
              <a:prstGeom prst="straightConnector1">
                <a:avLst/>
              </a:prstGeom>
              <a:ln w="12700" cmpd="sng">
                <a:solidFill>
                  <a:srgbClr val="FF0000"/>
                </a:solidFill>
                <a:headEnd type="none"/>
                <a:tailEnd type="triangle" w="sm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0239A774-6E45-683E-1C97-EF99362BF6D4}"/>
                </a:ext>
              </a:extLst>
            </p:cNvPr>
            <p:cNvCxnSpPr/>
            <p:nvPr/>
          </p:nvCxnSpPr>
          <p:spPr>
            <a:xfrm flipV="1">
              <a:off x="4182360" y="4016375"/>
              <a:ext cx="434090" cy="62642"/>
            </a:xfrm>
            <a:prstGeom prst="straightConnector1">
              <a:avLst/>
            </a:prstGeom>
            <a:ln w="12700" cmpd="sng">
              <a:solidFill>
                <a:srgbClr val="FF0000"/>
              </a:solidFill>
              <a:headEnd type="none"/>
              <a:tailEnd type="none" w="sm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F4262975-2D48-09C4-E930-207188EE293D}"/>
                </a:ext>
              </a:extLst>
            </p:cNvPr>
            <p:cNvCxnSpPr/>
            <p:nvPr/>
          </p:nvCxnSpPr>
          <p:spPr>
            <a:xfrm>
              <a:off x="4378325" y="4044950"/>
              <a:ext cx="815418" cy="824056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headEnd type="none"/>
              <a:tailEnd type="triangle" w="sm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8697EE1B-FAA7-47F9-C7E2-F2335915F7FE}"/>
                  </a:ext>
                </a:extLst>
              </p:cNvPr>
              <p:cNvSpPr txBox="1"/>
              <p:nvPr/>
            </p:nvSpPr>
            <p:spPr>
              <a:xfrm rot="21210000">
                <a:off x="809618" y="5705828"/>
                <a:ext cx="2106154" cy="39164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latin typeface="Symbol" pitchFamily="2" charset="2"/>
                  </a:rPr>
                  <a:t>p</a:t>
                </a:r>
                <a:r>
                  <a:rPr lang="en-US" dirty="0"/>
                  <a:t>, K, D,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US" dirty="0"/>
                  <a:t> 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sub>
                    </m:sSub>
                  </m:oMath>
                </a14:m>
                <a:r>
                  <a:rPr lang="en-US" dirty="0"/>
                  <a:t> 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𝜏</m:t>
                        </m:r>
                      </m:sub>
                    </m:sSub>
                  </m:oMath>
                </a14:m>
                <a:r>
                  <a:rPr lang="en-US" dirty="0"/>
                  <a:t> </a:t>
                </a: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8697EE1B-FAA7-47F9-C7E2-F2335915F7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21210000">
                <a:off x="809618" y="5705828"/>
                <a:ext cx="2106154" cy="391646"/>
              </a:xfrm>
              <a:prstGeom prst="rect">
                <a:avLst/>
              </a:prstGeom>
              <a:blipFill>
                <a:blip r:embed="rId4"/>
                <a:stretch>
                  <a:fillRect l="-2367" b="-98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TextBox 23">
            <a:extLst>
              <a:ext uri="{FF2B5EF4-FFF2-40B4-BE49-F238E27FC236}">
                <a16:creationId xmlns:a16="http://schemas.microsoft.com/office/drawing/2014/main" id="{268C4D5B-88FF-9327-E771-257F1D04B0C5}"/>
              </a:ext>
            </a:extLst>
          </p:cNvPr>
          <p:cNvSpPr txBox="1"/>
          <p:nvPr/>
        </p:nvSpPr>
        <p:spPr>
          <a:xfrm rot="21126514">
            <a:off x="6248932" y="5373069"/>
            <a:ext cx="22193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A’, a, </a:t>
            </a:r>
            <a:r>
              <a:rPr lang="en-US" dirty="0" err="1"/>
              <a:t>mCPs</a:t>
            </a:r>
            <a:r>
              <a:rPr lang="en-US" dirty="0"/>
              <a:t>, </a:t>
            </a:r>
            <a:r>
              <a:rPr lang="en-US" dirty="0">
                <a:latin typeface="+mn-lt"/>
              </a:rPr>
              <a:t>DM,</a:t>
            </a:r>
            <a:r>
              <a:rPr lang="en-US" dirty="0"/>
              <a:t> …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Content Placeholder 2">
                <a:extLst>
                  <a:ext uri="{FF2B5EF4-FFF2-40B4-BE49-F238E27FC236}">
                    <a16:creationId xmlns:a16="http://schemas.microsoft.com/office/drawing/2014/main" id="{8A2BC16F-9089-B0FD-7AF0-9F6635C21096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149032" y="1053432"/>
                <a:ext cx="3356168" cy="213360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FAA26D3D-D897-4be2-8F04-BA451C77F1D7}">
                  <ma14:placeholderFlag xmlns="" xmlns:ma14="http://schemas.microsoft.com/office/mac/drawingml/2011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342900" indent="-342900" algn="l" defTabSz="457200" rtl="0" fontAlgn="base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ＭＳ Ｐゴシック" charset="0"/>
                    <a:cs typeface="+mn-cs"/>
                  </a:defRPr>
                </a:lvl1pPr>
                <a:lvl2pPr marL="742950" indent="-285750" algn="l" defTabSz="457200" rtl="0" fontAlgn="base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–"/>
                  <a:defRPr sz="2000" kern="1200">
                    <a:solidFill>
                      <a:srgbClr val="0000FF"/>
                    </a:solidFill>
                    <a:latin typeface="+mn-lt"/>
                    <a:ea typeface="ＭＳ Ｐゴシック" charset="0"/>
                    <a:cs typeface="+mn-cs"/>
                  </a:defRPr>
                </a:lvl2pPr>
                <a:lvl3pPr marL="1143000" indent="-228600" algn="l" defTabSz="457200" rtl="0" fontAlgn="base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•"/>
                  <a:defRPr kern="1200">
                    <a:solidFill>
                      <a:schemeClr val="tx1"/>
                    </a:solidFill>
                    <a:latin typeface="+mn-lt"/>
                    <a:ea typeface="ＭＳ Ｐゴシック" charset="0"/>
                    <a:cs typeface="+mn-cs"/>
                  </a:defRPr>
                </a:lvl3pPr>
                <a:lvl4pPr marL="1600200" indent="-228600" algn="l" defTabSz="457200" rtl="0" fontAlgn="base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–"/>
                  <a:defRPr sz="1600" kern="1200">
                    <a:solidFill>
                      <a:srgbClr val="0000FF"/>
                    </a:solidFill>
                    <a:latin typeface="+mn-lt"/>
                    <a:ea typeface="ＭＳ Ｐゴシック" charset="0"/>
                    <a:cs typeface="+mn-cs"/>
                  </a:defRPr>
                </a:lvl4pPr>
                <a:lvl5pPr marL="2057400" indent="-228600" algn="l" defTabSz="457200" rtl="0" fontAlgn="base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1600" kern="1200">
                    <a:solidFill>
                      <a:schemeClr val="tx1"/>
                    </a:solidFill>
                    <a:latin typeface="+mn-lt"/>
                    <a:ea typeface="ＭＳ Ｐゴシック" charset="0"/>
                    <a:cs typeface="+mn-cs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2000" dirty="0"/>
                  <a:t>At present there are 5 experiments being designed to explore the breadth of SM and BSM topics</a:t>
                </a:r>
                <a:r>
                  <a:rPr lang="en-US" sz="2000" dirty="0">
                    <a:sym typeface="Wingdings" pitchFamily="2" charset="2"/>
                  </a:rPr>
                  <a:t>. FPF covers </a:t>
                </a:r>
                <a:r>
                  <a:rPr lang="en-US" sz="2000" dirty="0">
                    <a:latin typeface="Symbol" pitchFamily="2" charset="2"/>
                    <a:sym typeface="Wingdings" pitchFamily="2" charset="2"/>
                  </a:rPr>
                  <a:t>h</a:t>
                </a:r>
                <a:r>
                  <a:rPr lang="en-US" sz="2000" dirty="0">
                    <a:sym typeface="Wingdings" pitchFamily="2" charset="2"/>
                  </a:rPr>
                  <a:t> &gt; 5.5, experiments on LOS cover </a:t>
                </a:r>
                <a:r>
                  <a:rPr lang="en-US" sz="2000" dirty="0">
                    <a:latin typeface="Symbol" pitchFamily="2" charset="2"/>
                    <a:sym typeface="Wingdings" pitchFamily="2" charset="2"/>
                  </a:rPr>
                  <a:t>h</a:t>
                </a:r>
                <a:r>
                  <a:rPr lang="en-US" sz="2000" dirty="0">
                    <a:sym typeface="Wingdings" pitchFamily="2" charset="2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itchFamily="2" charset="2"/>
                      </a:rPr>
                      <m:t>≳</m:t>
                    </m:r>
                  </m:oMath>
                </a14:m>
                <a:r>
                  <a:rPr lang="en-US" sz="2000" dirty="0">
                    <a:sym typeface="Wingdings" pitchFamily="2" charset="2"/>
                  </a:rPr>
                  <a:t> 7.</a:t>
                </a:r>
              </a:p>
            </p:txBody>
          </p:sp>
        </mc:Choice>
        <mc:Fallback xmlns="">
          <p:sp>
            <p:nvSpPr>
              <p:cNvPr id="25" name="Content Placeholder 2">
                <a:extLst>
                  <a:ext uri="{FF2B5EF4-FFF2-40B4-BE49-F238E27FC236}">
                    <a16:creationId xmlns:a16="http://schemas.microsoft.com/office/drawing/2014/main" id="{8A2BC16F-9089-B0FD-7AF0-9F6635C2109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49032" y="1053432"/>
                <a:ext cx="3356168" cy="2133601"/>
              </a:xfrm>
              <a:prstGeom prst="rect">
                <a:avLst/>
              </a:prstGeom>
              <a:blipFill>
                <a:blip r:embed="rId5"/>
                <a:stretch>
                  <a:fillRect l="-1509" t="-1775" r="-3396" b="-8876"/>
                </a:stretch>
              </a:blipFill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FAA26D3D-D897-4be2-8F04-BA451C77F1D7}">
                  <ma14:placeholderFlag xmlns:ma14="http://schemas.microsoft.com/office/mac/drawingml/2011/main" xmlns="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891184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1BA2172A-3A91-F14E-A87D-19FC3401F1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44475"/>
            <a:ext cx="9144000" cy="441325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MANY TOPICS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23E53AF-698A-8B27-D6BE-4DEEAAE751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1037358"/>
            <a:ext cx="8763000" cy="522796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96BFD0A-4F3C-A79F-0F0A-F6330EC4A296}"/>
              </a:ext>
            </a:extLst>
          </p:cNvPr>
          <p:cNvSpPr txBox="1"/>
          <p:nvPr/>
        </p:nvSpPr>
        <p:spPr>
          <a:xfrm>
            <a:off x="4066893" y="6312084"/>
            <a:ext cx="101021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Kling (2022)</a:t>
            </a:r>
          </a:p>
        </p:txBody>
      </p:sp>
    </p:spTree>
    <p:extLst>
      <p:ext uri="{BB962C8B-B14F-4D97-AF65-F5344CB8AC3E}">
        <p14:creationId xmlns:p14="http://schemas.microsoft.com/office/powerpoint/2010/main" val="15351912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1BA2172A-3A91-F14E-A87D-19FC3401F1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44475"/>
            <a:ext cx="9144000" cy="441325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LONG-LIVED PARTICLES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B9D915BC-9EEB-E242-A8F4-09C09D8EC0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838200"/>
            <a:ext cx="8305800" cy="2971800"/>
          </a:xfrm>
        </p:spPr>
        <p:txBody>
          <a:bodyPr/>
          <a:lstStyle/>
          <a:p>
            <a:pPr marL="0" indent="0">
              <a:buNone/>
            </a:pPr>
            <a:r>
              <a:rPr lang="en-US" sz="1800" dirty="0">
                <a:sym typeface="Wingdings" pitchFamily="2" charset="2"/>
              </a:rPr>
              <a:t>FASER2 has significant discovery potential for a wide variety of LLP models: dark photons; B-L and related gauge bosons; dark Higgs bosons; HNLs with couplings to e, mu, tau; ALPs with photon, gluon, fermion couplings; light neutralinos, </a:t>
            </a:r>
            <a:r>
              <a:rPr lang="en-US" sz="1800" dirty="0" err="1">
                <a:sym typeface="Wingdings" pitchFamily="2" charset="2"/>
              </a:rPr>
              <a:t>inflatons</a:t>
            </a:r>
            <a:r>
              <a:rPr lang="en-US" sz="1800" dirty="0">
                <a:sym typeface="Wingdings" pitchFamily="2" charset="2"/>
              </a:rPr>
              <a:t>, relaxions, and many others.</a:t>
            </a:r>
            <a:r>
              <a:rPr lang="en-US" sz="1000" dirty="0">
                <a:sym typeface="Wingdings" pitchFamily="2" charset="2"/>
              </a:rPr>
              <a:t>          </a:t>
            </a:r>
          </a:p>
          <a:p>
            <a:pPr marL="0" indent="0" algn="r">
              <a:buNone/>
            </a:pPr>
            <a:r>
              <a:rPr lang="en-US" sz="1800" baseline="-25000" dirty="0">
                <a:sym typeface="Wingdings" pitchFamily="2" charset="2"/>
              </a:rPr>
              <a:t>PBC WG Report (2019), FPF White Paper (2022)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16DACFA-2701-E60A-A952-8AF887EF2C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826" y="2438400"/>
            <a:ext cx="4258574" cy="412666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CB82303-EB76-6A2D-A3CB-783DC3CAD3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9600" y="2438400"/>
            <a:ext cx="4665453" cy="4126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2965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0" y="104775"/>
            <a:ext cx="9144000" cy="733425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chemeClr val="tx1"/>
                </a:solidFill>
                <a:latin typeface="Arial" charset="0"/>
              </a:rPr>
              <a:t>MILLI-CHARGED PARTICLES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12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289748" y="914709"/>
                <a:ext cx="8458200" cy="5638491"/>
              </a:xfrm>
            </p:spPr>
            <p:txBody>
              <a:bodyPr/>
              <a:lstStyle/>
              <a:p>
                <a:pPr eaLnBrk="1" hangingPunct="1"/>
                <a:r>
                  <a:rPr lang="en-US" sz="1800" dirty="0">
                    <a:latin typeface="Arial" charset="0"/>
                  </a:rPr>
                  <a:t>A completely generic possibility motivated by dark sectors with </a:t>
                </a:r>
                <a:r>
                  <a:rPr lang="en-US" sz="1800" dirty="0">
                    <a:solidFill>
                      <a:srgbClr val="0000FF"/>
                    </a:solidFill>
                    <a:latin typeface="Arial" charset="0"/>
                  </a:rPr>
                  <a:t>massless dark photons</a:t>
                </a:r>
                <a:r>
                  <a:rPr lang="en-US" sz="1800" dirty="0">
                    <a:latin typeface="Arial" charset="0"/>
                  </a:rPr>
                  <a:t>, new particles with magnetic or electric dipole moments, …</a:t>
                </a:r>
              </a:p>
              <a:p>
                <a:pPr eaLnBrk="1" hangingPunct="1"/>
                <a:endParaRPr lang="en-US" sz="1000" dirty="0">
                  <a:latin typeface="Arial" charset="0"/>
                </a:endParaRPr>
              </a:p>
              <a:p>
                <a:pPr eaLnBrk="1" hangingPunct="1"/>
                <a:r>
                  <a:rPr lang="en-US" sz="1800" dirty="0">
                    <a:latin typeface="Arial" charset="0"/>
                  </a:rPr>
                  <a:t>Currently the target of </a:t>
                </a:r>
                <a:r>
                  <a:rPr lang="en-US" sz="1800" dirty="0" err="1">
                    <a:latin typeface="Arial" charset="0"/>
                  </a:rPr>
                  <a:t>MilliQan</a:t>
                </a:r>
                <a:r>
                  <a:rPr lang="en-US" sz="1800" dirty="0">
                    <a:latin typeface="Arial" charset="0"/>
                  </a:rPr>
                  <a:t>, which is being prepared for Run 3 near CMS in a tunnel at </a:t>
                </a:r>
                <a:r>
                  <a:rPr lang="en-US" sz="1800" dirty="0">
                    <a:latin typeface="Symbol" pitchFamily="2" charset="2"/>
                    <a:sym typeface="Wingdings" pitchFamily="2" charset="2"/>
                  </a:rPr>
                  <a:t>h</a:t>
                </a:r>
                <a:r>
                  <a:rPr lang="en-US" sz="1800" dirty="0">
                    <a:sym typeface="Wingdings" pitchFamily="2" charset="2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itchFamily="2" charset="2"/>
                      </a:rPr>
                      <m:t>≈</m:t>
                    </m:r>
                  </m:oMath>
                </a14:m>
                <a:r>
                  <a:rPr lang="en-US" sz="1800" dirty="0">
                    <a:sym typeface="Wingdings" pitchFamily="2" charset="2"/>
                  </a:rPr>
                  <a:t> 0.1.</a:t>
                </a:r>
                <a:endParaRPr lang="en-US" sz="1800" dirty="0">
                  <a:latin typeface="Arial" charset="0"/>
                </a:endParaRPr>
              </a:p>
              <a:p>
                <a:pPr eaLnBrk="1" hangingPunct="1"/>
                <a:endParaRPr lang="en-US" sz="1000" dirty="0">
                  <a:latin typeface="Arial" charset="0"/>
                </a:endParaRPr>
              </a:p>
              <a:p>
                <a:pPr eaLnBrk="1" hangingPunct="1"/>
                <a:r>
                  <a:rPr lang="en-US" sz="1800" dirty="0">
                    <a:latin typeface="Arial" charset="0"/>
                  </a:rPr>
                  <a:t>Could also run in this location in the HL-LHC era, but significantly better sensitivity if </a:t>
                </a:r>
                <a:r>
                  <a:rPr lang="en-US" sz="1800" dirty="0" err="1">
                    <a:latin typeface="Arial" charset="0"/>
                  </a:rPr>
                  <a:t>MilliQan</a:t>
                </a:r>
                <a:r>
                  <a:rPr lang="en-US" sz="1800" dirty="0">
                    <a:latin typeface="Arial" charset="0"/>
                  </a:rPr>
                  <a:t> is moved to the FPF (FORMOSA).</a:t>
                </a:r>
              </a:p>
              <a:p>
                <a:pPr eaLnBrk="1" hangingPunct="1"/>
                <a:endParaRPr lang="en-US" sz="2000" dirty="0">
                  <a:latin typeface="Arial" charset="0"/>
                </a:endParaRPr>
              </a:p>
              <a:p>
                <a:pPr eaLnBrk="1" hangingPunct="1"/>
                <a:endParaRPr lang="en-US" sz="2000" dirty="0">
                  <a:latin typeface="Arial" charset="0"/>
                </a:endParaRPr>
              </a:p>
              <a:p>
                <a:pPr eaLnBrk="1" hangingPunct="1"/>
                <a:endParaRPr lang="en-US" sz="2000" dirty="0">
                  <a:latin typeface="Arial" charset="0"/>
                </a:endParaRPr>
              </a:p>
              <a:p>
                <a:pPr eaLnBrk="1" hangingPunct="1"/>
                <a:endParaRPr lang="en-US" sz="2000" dirty="0">
                  <a:latin typeface="Arial" charset="0"/>
                </a:endParaRPr>
              </a:p>
              <a:p>
                <a:pPr marL="0" indent="0" eaLnBrk="1" hangingPunct="1">
                  <a:buNone/>
                </a:pPr>
                <a:endParaRPr lang="en-US" sz="2000" dirty="0">
                  <a:latin typeface="Arial" charset="0"/>
                </a:endParaRPr>
              </a:p>
            </p:txBody>
          </p:sp>
        </mc:Choice>
        <mc:Fallback xmlns="">
          <p:sp>
            <p:nvSpPr>
              <p:cNvPr id="512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89748" y="914709"/>
                <a:ext cx="8458200" cy="5638491"/>
              </a:xfrm>
              <a:blipFill>
                <a:blip r:embed="rId2"/>
                <a:stretch>
                  <a:fillRect l="-601" t="-450" r="-1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50F0149B-1DA3-324A-8C93-3D886A6934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8848" y="3200400"/>
            <a:ext cx="4091751" cy="33528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F2E3E8F-6B70-BE4C-9BC0-EF8A5379A9DD}"/>
              </a:ext>
            </a:extLst>
          </p:cNvPr>
          <p:cNvSpPr txBox="1"/>
          <p:nvPr/>
        </p:nvSpPr>
        <p:spPr>
          <a:xfrm>
            <a:off x="6080225" y="5805100"/>
            <a:ext cx="24667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Foroughi-</a:t>
            </a:r>
            <a:r>
              <a:rPr lang="en-US" sz="1200" dirty="0" err="1"/>
              <a:t>Abari</a:t>
            </a:r>
            <a:r>
              <a:rPr lang="en-US" sz="1200" dirty="0"/>
              <a:t>, Kling, Tsai (2020)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AE1DE33-BBCF-7144-CF0B-C079744A79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3276600"/>
            <a:ext cx="3842479" cy="2805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0739893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E008D663-AF98-AC54-8ACB-EEADAEA792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6742" y="3429000"/>
            <a:ext cx="4458658" cy="3170098"/>
          </a:xfrm>
          <a:prstGeom prst="rect">
            <a:avLst/>
          </a:prstGeom>
        </p:spPr>
      </p:pic>
      <p:sp>
        <p:nvSpPr>
          <p:cNvPr id="3074" name="Title 1"/>
          <p:cNvSpPr>
            <a:spLocks noGrp="1"/>
          </p:cNvSpPr>
          <p:nvPr>
            <p:ph type="title"/>
          </p:nvPr>
        </p:nvSpPr>
        <p:spPr>
          <a:xfrm>
            <a:off x="0" y="228985"/>
            <a:ext cx="9144000" cy="441325"/>
          </a:xfrm>
        </p:spPr>
        <p:txBody>
          <a:bodyPr/>
          <a:lstStyle/>
          <a:p>
            <a:r>
              <a:rPr lang="en-US" dirty="0">
                <a:latin typeface="Arial" charset="0"/>
              </a:rPr>
              <a:t>QUIRKS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3">
                <a:extLst>
                  <a:ext uri="{FF2B5EF4-FFF2-40B4-BE49-F238E27FC236}">
                    <a16:creationId xmlns:a16="http://schemas.microsoft.com/office/drawing/2014/main" id="{4ADFC492-F81A-9449-AADF-15E8874A726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52400" y="838200"/>
                <a:ext cx="8616930" cy="68282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FAA26D3D-D897-4be2-8F04-BA451C77F1D7}">
                  <ma14:placeholderFlag xmlns="" xmlns:ma14="http://schemas.microsoft.com/office/mac/drawingml/2011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342900" indent="-342900" algn="l" defTabSz="457200" rtl="0" fontAlgn="base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ＭＳ Ｐゴシック" charset="0"/>
                    <a:cs typeface="+mn-cs"/>
                  </a:defRPr>
                </a:lvl1pPr>
                <a:lvl2pPr marL="742950" indent="-285750" algn="l" defTabSz="457200" rtl="0" fontAlgn="base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–"/>
                  <a:defRPr sz="2000" kern="1200">
                    <a:solidFill>
                      <a:srgbClr val="0000FF"/>
                    </a:solidFill>
                    <a:latin typeface="+mn-lt"/>
                    <a:ea typeface="ＭＳ Ｐゴシック" charset="0"/>
                    <a:cs typeface="+mn-cs"/>
                  </a:defRPr>
                </a:lvl2pPr>
                <a:lvl3pPr marL="1143000" indent="-228600" algn="l" defTabSz="457200" rtl="0" fontAlgn="base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•"/>
                  <a:defRPr kern="1200">
                    <a:solidFill>
                      <a:schemeClr val="tx1"/>
                    </a:solidFill>
                    <a:latin typeface="+mn-lt"/>
                    <a:ea typeface="ＭＳ Ｐゴシック" charset="0"/>
                    <a:cs typeface="+mn-cs"/>
                  </a:defRPr>
                </a:lvl3pPr>
                <a:lvl4pPr marL="1600200" indent="-228600" algn="l" defTabSz="457200" rtl="0" fontAlgn="base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–"/>
                  <a:defRPr sz="1600" kern="1200">
                    <a:solidFill>
                      <a:srgbClr val="0000FF"/>
                    </a:solidFill>
                    <a:latin typeface="+mn-lt"/>
                    <a:ea typeface="ＭＳ Ｐゴシック" charset="0"/>
                    <a:cs typeface="+mn-cs"/>
                  </a:defRPr>
                </a:lvl4pPr>
                <a:lvl5pPr marL="2057400" indent="-228600" algn="l" defTabSz="457200" rtl="0" fontAlgn="base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1600" kern="1200">
                    <a:solidFill>
                      <a:schemeClr val="tx1"/>
                    </a:solidFill>
                    <a:latin typeface="+mn-lt"/>
                    <a:ea typeface="ＭＳ Ｐゴシック" charset="0"/>
                    <a:cs typeface="+mn-cs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2000" dirty="0"/>
                  <a:t>If the hidden force is non-abelian, there may be quirks, matter particles charged under this force with mass m </a:t>
                </a:r>
                <a14:m>
                  <m:oMath xmlns:m="http://schemas.openxmlformats.org/officeDocument/2006/math">
                    <m:r>
                      <a:rPr lang="en-US" sz="1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≫</m:t>
                    </m:r>
                  </m:oMath>
                </a14:m>
                <a:r>
                  <a:rPr lang="en-US" sz="2000" dirty="0"/>
                  <a:t> </a:t>
                </a:r>
                <a:r>
                  <a:rPr lang="en-US" sz="2000" dirty="0">
                    <a:latin typeface="Symbol" pitchFamily="2" charset="2"/>
                  </a:rPr>
                  <a:t>L</a:t>
                </a:r>
                <a:r>
                  <a:rPr lang="en-US" sz="2000" baseline="-25000" dirty="0"/>
                  <a:t>hidden</a:t>
                </a:r>
                <a:r>
                  <a:rPr lang="en-US" sz="1200" dirty="0"/>
                  <a:t> </a:t>
                </a:r>
                <a:r>
                  <a:rPr lang="en-US" sz="2000" dirty="0"/>
                  <a:t>.  </a:t>
                </a:r>
              </a:p>
            </p:txBody>
          </p:sp>
        </mc:Choice>
        <mc:Fallback xmlns="">
          <p:sp>
            <p:nvSpPr>
              <p:cNvPr id="16" name="Rectangle 3">
                <a:extLst>
                  <a:ext uri="{FF2B5EF4-FFF2-40B4-BE49-F238E27FC236}">
                    <a16:creationId xmlns:a16="http://schemas.microsoft.com/office/drawing/2014/main" id="{4ADFC492-F81A-9449-AADF-15E8874A72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52400" y="838200"/>
                <a:ext cx="8616930" cy="682823"/>
              </a:xfrm>
              <a:prstGeom prst="rect">
                <a:avLst/>
              </a:prstGeom>
              <a:blipFill>
                <a:blip r:embed="rId3"/>
                <a:stretch>
                  <a:fillRect l="-589" t="-5455" b="-16364"/>
                </a:stretch>
              </a:blipFill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FAA26D3D-D897-4be2-8F04-BA451C77F1D7}">
                  <ma14:placeholderFlag xmlns:ma14="http://schemas.microsoft.com/office/mac/drawingml/2011/main" xmlns="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C5E0BCFE-52FC-9E42-B9F7-B796B2B4C9A2}"/>
              </a:ext>
            </a:extLst>
          </p:cNvPr>
          <p:cNvSpPr txBox="1"/>
          <p:nvPr/>
        </p:nvSpPr>
        <p:spPr>
          <a:xfrm>
            <a:off x="7162800" y="1219200"/>
            <a:ext cx="140455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Kang, </a:t>
            </a:r>
            <a:r>
              <a:rPr lang="en-US" sz="1200" dirty="0" err="1"/>
              <a:t>Luty</a:t>
            </a:r>
            <a:r>
              <a:rPr lang="en-US" sz="1200" dirty="0"/>
              <a:t> (2008)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C2591E3-699B-54B6-7B07-DFDC158B85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80543" y="1752600"/>
            <a:ext cx="4458658" cy="14478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A4713EA-7CF4-FE0E-A421-C6AF91C9E9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1676400"/>
            <a:ext cx="4085619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c="http://schemas.openxmlformats.org/markup-compatibility/2006" xmlns:a14="http://schemas.microsoft.com/office/drawing/2010/main"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1pPr>
            <a:lvl2pPr marL="742950" indent="-28575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rgbClr val="0000FF"/>
                </a:solidFill>
                <a:latin typeface="+mn-lt"/>
                <a:ea typeface="ＭＳ Ｐゴシック" charset="0"/>
                <a:cs typeface="+mn-cs"/>
              </a:defRPr>
            </a:lvl2pPr>
            <a:lvl3pPr marL="11430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6002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rgbClr val="0000FF"/>
                </a:solidFill>
                <a:latin typeface="+mn-lt"/>
                <a:ea typeface="ＭＳ Ｐゴシック" charset="0"/>
                <a:cs typeface="+mn-cs"/>
              </a:defRPr>
            </a:lvl4pPr>
            <a:lvl5pPr marL="20574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/>
              <a:t>If quirks also have SM charges, they are pair produced at the LHC and then oscillate, connected by a hidden color string. </a:t>
            </a:r>
          </a:p>
          <a:p>
            <a:endParaRPr lang="en-US" sz="1000" dirty="0"/>
          </a:p>
          <a:p>
            <a:r>
              <a:rPr lang="en-US" sz="1800" dirty="0"/>
              <a:t>The quirk bound state has low </a:t>
            </a:r>
            <a:r>
              <a:rPr lang="en-US" sz="1800" dirty="0" err="1"/>
              <a:t>p</a:t>
            </a:r>
            <a:r>
              <a:rPr lang="en-US" sz="1800" baseline="-25000" dirty="0" err="1"/>
              <a:t>T</a:t>
            </a:r>
            <a:r>
              <a:rPr lang="en-US" sz="1800" dirty="0"/>
              <a:t>, travels down the beamline, leaving (strange!) tracks in far-forward detectors. </a:t>
            </a:r>
          </a:p>
          <a:p>
            <a:endParaRPr lang="en-US" sz="1000" dirty="0"/>
          </a:p>
          <a:p>
            <a:r>
              <a:rPr lang="en-US" sz="1800" dirty="0"/>
              <a:t>For some </a:t>
            </a:r>
            <a:r>
              <a:rPr lang="en-US" sz="1800" dirty="0" err="1">
                <a:latin typeface="Symbol" pitchFamily="2" charset="2"/>
              </a:rPr>
              <a:t>L</a:t>
            </a:r>
            <a:r>
              <a:rPr lang="en-US" sz="1800" baseline="-25000" dirty="0" err="1"/>
              <a:t>hidden</a:t>
            </a:r>
            <a:r>
              <a:rPr lang="en-US" sz="1800" dirty="0"/>
              <a:t>, FASER2 extends reach from m ~ 200 GeV to 1 </a:t>
            </a:r>
            <a:r>
              <a:rPr lang="en-US" sz="1800" dirty="0" err="1"/>
              <a:t>TeV</a:t>
            </a:r>
            <a:r>
              <a:rPr lang="en-US" sz="1800" dirty="0"/>
              <a:t>.</a:t>
            </a:r>
          </a:p>
          <a:p>
            <a:endParaRPr lang="en-US" sz="2000" dirty="0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1FF990C1-9FEB-A76D-FC62-87E032D00C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4096" y="5105400"/>
            <a:ext cx="4781885" cy="1268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c="http://schemas.openxmlformats.org/markup-compatibility/2006" xmlns:a14="http://schemas.microsoft.com/office/drawing/2010/main"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1pPr>
            <a:lvl2pPr marL="742950" indent="-28575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rgbClr val="0000FF"/>
                </a:solidFill>
                <a:latin typeface="+mn-lt"/>
                <a:ea typeface="ＭＳ Ｐゴシック" charset="0"/>
                <a:cs typeface="+mn-cs"/>
              </a:defRPr>
            </a:lvl2pPr>
            <a:lvl3pPr marL="11430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6002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rgbClr val="0000FF"/>
                </a:solidFill>
                <a:latin typeface="+mn-lt"/>
                <a:ea typeface="ＭＳ Ｐゴシック" charset="0"/>
                <a:cs typeface="+mn-cs"/>
              </a:defRPr>
            </a:lvl4pPr>
            <a:lvl5pPr marL="20574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Requires</a:t>
            </a:r>
          </a:p>
          <a:p>
            <a:pPr lvl="1"/>
            <a:r>
              <a:rPr lang="en-US" sz="1600" dirty="0"/>
              <a:t>LHC energies to produce ~</a:t>
            </a:r>
            <a:r>
              <a:rPr lang="en-US" sz="1600" dirty="0" err="1"/>
              <a:t>TeV</a:t>
            </a:r>
            <a:r>
              <a:rPr lang="en-US" sz="1600" dirty="0"/>
              <a:t> quirks.</a:t>
            </a:r>
          </a:p>
          <a:p>
            <a:pPr lvl="1"/>
            <a:r>
              <a:rPr lang="en-US" sz="1600" dirty="0"/>
              <a:t>Far-forward detectors to see the low </a:t>
            </a:r>
            <a:r>
              <a:rPr lang="en-US" sz="1600" dirty="0" err="1"/>
              <a:t>p</a:t>
            </a:r>
            <a:r>
              <a:rPr lang="en-US" sz="1600" baseline="-25000" dirty="0" err="1"/>
              <a:t>T</a:t>
            </a:r>
            <a:r>
              <a:rPr lang="en-US" sz="1600" dirty="0"/>
              <a:t> quirk-anti-quirk bound state tracks.</a:t>
            </a:r>
            <a:endParaRPr lang="en-US" sz="2000" dirty="0"/>
          </a:p>
          <a:p>
            <a:endParaRPr lang="en-US" sz="18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6A9FD55-5991-B743-447F-3DC33E0D441F}"/>
              </a:ext>
            </a:extLst>
          </p:cNvPr>
          <p:cNvSpPr txBox="1"/>
          <p:nvPr/>
        </p:nvSpPr>
        <p:spPr>
          <a:xfrm rot="5400000">
            <a:off x="7632081" y="5117481"/>
            <a:ext cx="198483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Li, Pei, Ran, Zhang (2021)</a:t>
            </a:r>
          </a:p>
        </p:txBody>
      </p:sp>
    </p:spTree>
    <p:extLst>
      <p:ext uri="{BB962C8B-B14F-4D97-AF65-F5344CB8AC3E}">
        <p14:creationId xmlns:p14="http://schemas.microsoft.com/office/powerpoint/2010/main" val="42169966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7772400" cy="657225"/>
          </a:xfrm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</a:rPr>
              <a:t>NEUTRINOS</a:t>
            </a:r>
          </a:p>
        </p:txBody>
      </p:sp>
      <p:sp>
        <p:nvSpPr>
          <p:cNvPr id="5123" name="Content Placeholder 2"/>
          <p:cNvSpPr>
            <a:spLocks noGrp="1"/>
          </p:cNvSpPr>
          <p:nvPr>
            <p:ph idx="1"/>
          </p:nvPr>
        </p:nvSpPr>
        <p:spPr>
          <a:xfrm>
            <a:off x="304800" y="838200"/>
            <a:ext cx="8458200" cy="5867400"/>
          </a:xfrm>
        </p:spPr>
        <p:txBody>
          <a:bodyPr/>
          <a:lstStyle/>
          <a:p>
            <a:r>
              <a:rPr lang="en-US" sz="2000" dirty="0"/>
              <a:t>At the FPF, three proposed ~10-ton detectors FASER</a:t>
            </a:r>
            <a:r>
              <a:rPr lang="en-US" sz="2000" dirty="0">
                <a:latin typeface="Symbol" pitchFamily="2" charset="2"/>
              </a:rPr>
              <a:t>n</a:t>
            </a:r>
            <a:r>
              <a:rPr lang="en-US" sz="2000" dirty="0"/>
              <a:t>2, </a:t>
            </a:r>
            <a:r>
              <a:rPr lang="en-US" sz="2000" dirty="0" err="1"/>
              <a:t>AdvSND</a:t>
            </a:r>
            <a:r>
              <a:rPr lang="en-US" sz="2000" dirty="0"/>
              <a:t>, and </a:t>
            </a:r>
            <a:r>
              <a:rPr lang="en-US" sz="2000" dirty="0" err="1"/>
              <a:t>FLArE</a:t>
            </a:r>
            <a:r>
              <a:rPr lang="en-US" sz="2000" dirty="0"/>
              <a:t> will each detect </a:t>
            </a:r>
            <a:r>
              <a:rPr lang="en-US" sz="2000" dirty="0">
                <a:latin typeface="Arial" charset="0"/>
              </a:rPr>
              <a:t>~100,000 </a:t>
            </a:r>
            <a:r>
              <a:rPr lang="en-US" sz="2000" dirty="0">
                <a:latin typeface="Symbol" pitchFamily="2" charset="2"/>
                <a:sym typeface="Wingdings" pitchFamily="2" charset="2"/>
              </a:rPr>
              <a:t>n</a:t>
            </a:r>
            <a:r>
              <a:rPr lang="en-US" sz="2000" i="1" baseline="-25000" dirty="0">
                <a:latin typeface="Arial" charset="0"/>
                <a:sym typeface="Wingdings" pitchFamily="2" charset="2"/>
              </a:rPr>
              <a:t>e </a:t>
            </a:r>
            <a:r>
              <a:rPr lang="en-US" sz="2000" i="1" dirty="0">
                <a:latin typeface="Arial" charset="0"/>
                <a:sym typeface="Wingdings" pitchFamily="2" charset="2"/>
              </a:rPr>
              <a:t>, </a:t>
            </a:r>
            <a:r>
              <a:rPr lang="en-US" sz="2000" dirty="0">
                <a:latin typeface="Arial" charset="0"/>
                <a:sym typeface="Wingdings" pitchFamily="2" charset="2"/>
              </a:rPr>
              <a:t>~1,000,000</a:t>
            </a:r>
            <a:r>
              <a:rPr lang="en-US" sz="2000" dirty="0">
                <a:latin typeface="Arial" charset="0"/>
              </a:rPr>
              <a:t> </a:t>
            </a:r>
            <a:r>
              <a:rPr lang="en-US" sz="2000" dirty="0">
                <a:latin typeface="Symbol" pitchFamily="2" charset="2"/>
                <a:sym typeface="Wingdings" pitchFamily="2" charset="2"/>
              </a:rPr>
              <a:t>n</a:t>
            </a:r>
            <a:r>
              <a:rPr lang="en-US" sz="2000" baseline="-25000" dirty="0">
                <a:latin typeface="Symbol" pitchFamily="2" charset="2"/>
                <a:sym typeface="Wingdings" pitchFamily="2" charset="2"/>
              </a:rPr>
              <a:t>m </a:t>
            </a:r>
            <a:r>
              <a:rPr lang="en-US" sz="2000" dirty="0">
                <a:sym typeface="Wingdings" pitchFamily="2" charset="2"/>
              </a:rPr>
              <a:t>, and ~1000 </a:t>
            </a:r>
            <a:r>
              <a:rPr lang="en-US" sz="2000" dirty="0" err="1">
                <a:latin typeface="Symbol" pitchFamily="2" charset="2"/>
                <a:sym typeface="Wingdings" pitchFamily="2" charset="2"/>
              </a:rPr>
              <a:t>n</a:t>
            </a:r>
            <a:r>
              <a:rPr lang="en-US" sz="2000" baseline="-25000" dirty="0" err="1">
                <a:latin typeface="Symbol" pitchFamily="2" charset="2"/>
                <a:sym typeface="Wingdings" pitchFamily="2" charset="2"/>
              </a:rPr>
              <a:t>t</a:t>
            </a:r>
            <a:r>
              <a:rPr lang="en-US" sz="2000" dirty="0">
                <a:sym typeface="Wingdings" pitchFamily="2" charset="2"/>
              </a:rPr>
              <a:t> interactions at </a:t>
            </a:r>
            <a:r>
              <a:rPr lang="en-US" sz="2000" dirty="0" err="1"/>
              <a:t>TeV</a:t>
            </a:r>
            <a:r>
              <a:rPr lang="en-US" sz="2000" dirty="0"/>
              <a:t> energies, providing high statistics samples for all three flavors in an energy range that has never been directly explored.  </a:t>
            </a:r>
          </a:p>
          <a:p>
            <a:endParaRPr lang="en-US" sz="1200" dirty="0"/>
          </a:p>
          <a:p>
            <a:r>
              <a:rPr lang="en-US" sz="2000" dirty="0"/>
              <a:t>Will enable detailed studies of the tau and anti-tau neutrino, as well as searches for BSM effects in neutrino production, neutrino propagation and oscillation, and non-standard neutrino interactions.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8D13815-6D41-A442-A233-33DD17A55E6D}"/>
              </a:ext>
            </a:extLst>
          </p:cNvPr>
          <p:cNvSpPr txBox="1"/>
          <p:nvPr/>
        </p:nvSpPr>
        <p:spPr>
          <a:xfrm>
            <a:off x="3384142" y="6245423"/>
            <a:ext cx="23757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FASER White Paper (2022)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B4096B4-CB94-CA40-AE22-54E52AC7CC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500" y="3505200"/>
            <a:ext cx="8763000" cy="2716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768755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office_arial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67215</TotalTime>
  <Words>1284</Words>
  <Application>Microsoft Macintosh PowerPoint</Application>
  <PresentationFormat>On-screen Show (4:3)</PresentationFormat>
  <Paragraphs>131</Paragraphs>
  <Slides>14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Arial</vt:lpstr>
      <vt:lpstr>Calibri</vt:lpstr>
      <vt:lpstr>Cambria Math</vt:lpstr>
      <vt:lpstr>Symbol</vt:lpstr>
      <vt:lpstr>office_arial</vt:lpstr>
      <vt:lpstr>PowerPoint Presentation</vt:lpstr>
      <vt:lpstr>PowerPoint Presentation</vt:lpstr>
      <vt:lpstr>FORWARD PHYSICS FACILITY</vt:lpstr>
      <vt:lpstr>FPF EXPERIMENTS</vt:lpstr>
      <vt:lpstr>MANY TOPICS</vt:lpstr>
      <vt:lpstr>LONG-LIVED PARTICLES</vt:lpstr>
      <vt:lpstr>MILLI-CHARGED PARTICLES</vt:lpstr>
      <vt:lpstr>QUIRKS</vt:lpstr>
      <vt:lpstr>NEUTRINOS</vt:lpstr>
      <vt:lpstr>QCD</vt:lpstr>
      <vt:lpstr>ASTROPARTICLE PHYSICS: COSMIC NEUTRINOS</vt:lpstr>
      <vt:lpstr>FPF PHYSICS REACH SUMMARY</vt:lpstr>
      <vt:lpstr>PowerPoint Presentation</vt:lpstr>
      <vt:lpstr>LIGHT DARK MATTER</vt:lpstr>
    </vt:vector>
  </TitlesOfParts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Jon</dc:creator>
  <cp:lastModifiedBy>Microsoft Office User</cp:lastModifiedBy>
  <cp:revision>1467</cp:revision>
  <cp:lastPrinted>2019-09-06T01:34:01Z</cp:lastPrinted>
  <dcterms:created xsi:type="dcterms:W3CDTF">2011-05-01T15:38:23Z</dcterms:created>
  <dcterms:modified xsi:type="dcterms:W3CDTF">2022-11-08T09:32:24Z</dcterms:modified>
</cp:coreProperties>
</file>