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9"/>
  </p:notesMasterIdLst>
  <p:handoutMasterIdLst>
    <p:handoutMasterId r:id="rId50"/>
  </p:handoutMasterIdLst>
  <p:sldIdLst>
    <p:sldId id="889" r:id="rId2"/>
    <p:sldId id="1006" r:id="rId3"/>
    <p:sldId id="1005" r:id="rId4"/>
    <p:sldId id="1067" r:id="rId5"/>
    <p:sldId id="836" r:id="rId6"/>
    <p:sldId id="1044" r:id="rId7"/>
    <p:sldId id="1050" r:id="rId8"/>
    <p:sldId id="1049" r:id="rId9"/>
    <p:sldId id="883" r:id="rId10"/>
    <p:sldId id="937" r:id="rId11"/>
    <p:sldId id="860" r:id="rId12"/>
    <p:sldId id="896" r:id="rId13"/>
    <p:sldId id="633" r:id="rId14"/>
    <p:sldId id="717" r:id="rId15"/>
    <p:sldId id="1069" r:id="rId16"/>
    <p:sldId id="865" r:id="rId17"/>
    <p:sldId id="940" r:id="rId18"/>
    <p:sldId id="897" r:id="rId19"/>
    <p:sldId id="1023" r:id="rId20"/>
    <p:sldId id="1011" r:id="rId21"/>
    <p:sldId id="751" r:id="rId22"/>
    <p:sldId id="942" r:id="rId23"/>
    <p:sldId id="999" r:id="rId24"/>
    <p:sldId id="1012" r:id="rId25"/>
    <p:sldId id="1014" r:id="rId26"/>
    <p:sldId id="1075" r:id="rId27"/>
    <p:sldId id="914" r:id="rId28"/>
    <p:sldId id="906" r:id="rId29"/>
    <p:sldId id="1024" r:id="rId30"/>
    <p:sldId id="1001" r:id="rId31"/>
    <p:sldId id="1025" r:id="rId32"/>
    <p:sldId id="1000" r:id="rId33"/>
    <p:sldId id="944" r:id="rId34"/>
    <p:sldId id="1057" r:id="rId35"/>
    <p:sldId id="1058" r:id="rId36"/>
    <p:sldId id="1002" r:id="rId37"/>
    <p:sldId id="1026" r:id="rId38"/>
    <p:sldId id="1027" r:id="rId39"/>
    <p:sldId id="1062" r:id="rId40"/>
    <p:sldId id="1063" r:id="rId41"/>
    <p:sldId id="1064" r:id="rId42"/>
    <p:sldId id="1052" r:id="rId43"/>
    <p:sldId id="959" r:id="rId44"/>
    <p:sldId id="1021" r:id="rId45"/>
    <p:sldId id="1066" r:id="rId46"/>
    <p:sldId id="867" r:id="rId47"/>
    <p:sldId id="1068" r:id="rId4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050"/>
    <a:srgbClr val="0000FF"/>
    <a:srgbClr val="00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017" autoAdjust="0"/>
    <p:restoredTop sz="50000" autoAdjust="0"/>
  </p:normalViewPr>
  <p:slideViewPr>
    <p:cSldViewPr snapToObjects="1">
      <p:cViewPr varScale="1">
        <p:scale>
          <a:sx n="93" d="100"/>
          <a:sy n="93" d="100"/>
        </p:scale>
        <p:origin x="216"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9/2/22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9/2/22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9/2/22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10</a:t>
            </a:fld>
            <a:endParaRPr lang="en-US"/>
          </a:p>
        </p:txBody>
      </p:sp>
    </p:spTree>
    <p:extLst>
      <p:ext uri="{BB962C8B-B14F-4D97-AF65-F5344CB8AC3E}">
        <p14:creationId xmlns:p14="http://schemas.microsoft.com/office/powerpoint/2010/main" val="2899161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9/2/22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30</a:t>
            </a:fld>
            <a:endParaRPr lang="en-US"/>
          </a:p>
        </p:txBody>
      </p:sp>
    </p:spTree>
    <p:extLst>
      <p:ext uri="{BB962C8B-B14F-4D97-AF65-F5344CB8AC3E}">
        <p14:creationId xmlns:p14="http://schemas.microsoft.com/office/powerpoint/2010/main" val="406286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9/2/22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31</a:t>
            </a:fld>
            <a:endParaRPr lang="en-US"/>
          </a:p>
        </p:txBody>
      </p:sp>
    </p:spTree>
    <p:extLst>
      <p:ext uri="{BB962C8B-B14F-4D97-AF65-F5344CB8AC3E}">
        <p14:creationId xmlns:p14="http://schemas.microsoft.com/office/powerpoint/2010/main" val="219354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9/2/22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33</a:t>
            </a:fld>
            <a:endParaRPr lang="en-US"/>
          </a:p>
        </p:txBody>
      </p:sp>
    </p:spTree>
    <p:extLst>
      <p:ext uri="{BB962C8B-B14F-4D97-AF65-F5344CB8AC3E}">
        <p14:creationId xmlns:p14="http://schemas.microsoft.com/office/powerpoint/2010/main" val="357570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9/2/22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34</a:t>
            </a:fld>
            <a:endParaRPr lang="en-US"/>
          </a:p>
        </p:txBody>
      </p:sp>
    </p:spTree>
    <p:extLst>
      <p:ext uri="{BB962C8B-B14F-4D97-AF65-F5344CB8AC3E}">
        <p14:creationId xmlns:p14="http://schemas.microsoft.com/office/powerpoint/2010/main" val="3444353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9/2/22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35</a:t>
            </a:fld>
            <a:endParaRPr lang="en-US"/>
          </a:p>
        </p:txBody>
      </p:sp>
    </p:spTree>
    <p:extLst>
      <p:ext uri="{BB962C8B-B14F-4D97-AF65-F5344CB8AC3E}">
        <p14:creationId xmlns:p14="http://schemas.microsoft.com/office/powerpoint/2010/main" val="277808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2 Sep 2022</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chemeClr val="tx1">
                    <a:lumMod val="50000"/>
                    <a:lumOff val="50000"/>
                  </a:schemeClr>
                </a:solidFill>
              </a:rPr>
              <a:t>Feng</a:t>
            </a:r>
            <a:r>
              <a:rPr lang="en-US" sz="1200" dirty="0">
                <a:solidFill>
                  <a:schemeClr val="tx1">
                    <a:lumMod val="50000"/>
                    <a:lumOff val="50000"/>
                  </a:schemeClr>
                </a:solidFill>
              </a:rPr>
              <a:t>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60.png"/><Relationship Id="rId5" Type="http://schemas.openxmlformats.org/officeDocument/2006/relationships/image" Target="../media/image550.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0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image" Target="../media/image24.emf"/><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png"/><Relationship Id="rId4" Type="http://schemas.openxmlformats.org/officeDocument/2006/relationships/image" Target="../media/image14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jpg"/><Relationship Id="rId3" Type="http://schemas.openxmlformats.org/officeDocument/2006/relationships/image" Target="../media/image46.jpg"/><Relationship Id="rId7" Type="http://schemas.openxmlformats.org/officeDocument/2006/relationships/image" Target="../media/image49.jpg"/><Relationship Id="rId12"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47.jpg"/><Relationship Id="rId15" Type="http://schemas.openxmlformats.org/officeDocument/2006/relationships/image" Target="../media/image57.jpeg"/><Relationship Id="rId10" Type="http://schemas.openxmlformats.org/officeDocument/2006/relationships/image" Target="../media/image52.jpg"/><Relationship Id="rId4" Type="http://schemas.openxmlformats.org/officeDocument/2006/relationships/image" Target="../media/image43.png"/><Relationship Id="rId9" Type="http://schemas.openxmlformats.org/officeDocument/2006/relationships/image" Target="../media/image51.jpeg"/><Relationship Id="rId14" Type="http://schemas.openxmlformats.org/officeDocument/2006/relationships/image" Target="../media/image56.jpe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indico.cern.ch/event/1022352" TargetMode="External"/><Relationship Id="rId7" Type="http://schemas.openxmlformats.org/officeDocument/2006/relationships/hyperlink" Target="https://arxiv.org/abs/2203.05090" TargetMode="External"/><Relationship Id="rId2" Type="http://schemas.openxmlformats.org/officeDocument/2006/relationships/hyperlink" Target="https://indico.cern.ch/event/955956" TargetMode="External"/><Relationship Id="rId1" Type="http://schemas.openxmlformats.org/officeDocument/2006/relationships/slideLayout" Target="../slideLayouts/slideLayout1.xml"/><Relationship Id="rId6" Type="http://schemas.openxmlformats.org/officeDocument/2006/relationships/hyperlink" Target="https://arxiv.org/abs/2109.10905" TargetMode="External"/><Relationship Id="rId5" Type="http://schemas.openxmlformats.org/officeDocument/2006/relationships/hyperlink" Target="https://indico.cern.ch/event/1110746" TargetMode="External"/><Relationship Id="rId4" Type="http://schemas.openxmlformats.org/officeDocument/2006/relationships/hyperlink" Target="https://indico.cern.ch/event/1076733"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84.tiff"/><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5.tiff"/><Relationship Id="rId21" Type="http://schemas.openxmlformats.org/officeDocument/2006/relationships/image" Target="../media/image97.png"/><Relationship Id="rId7" Type="http://schemas.openxmlformats.org/officeDocument/2006/relationships/image" Target="../media/image83.tiff"/><Relationship Id="rId12" Type="http://schemas.openxmlformats.org/officeDocument/2006/relationships/image" Target="../media/image88.tiff"/><Relationship Id="rId17" Type="http://schemas.openxmlformats.org/officeDocument/2006/relationships/image" Target="../media/image93.jpg"/><Relationship Id="rId2" Type="http://schemas.openxmlformats.org/officeDocument/2006/relationships/image" Target="../media/image80.png"/><Relationship Id="rId16" Type="http://schemas.openxmlformats.org/officeDocument/2006/relationships/image" Target="../media/image92.png"/><Relationship Id="rId20" Type="http://schemas.openxmlformats.org/officeDocument/2006/relationships/image" Target="../media/image96.jpg"/><Relationship Id="rId1" Type="http://schemas.openxmlformats.org/officeDocument/2006/relationships/slideLayout" Target="../slideLayouts/slideLayout1.xml"/><Relationship Id="rId6" Type="http://schemas.openxmlformats.org/officeDocument/2006/relationships/image" Target="../media/image82.tiff"/><Relationship Id="rId11" Type="http://schemas.openxmlformats.org/officeDocument/2006/relationships/image" Target="../media/image87.tiff"/><Relationship Id="rId5" Type="http://schemas.openxmlformats.org/officeDocument/2006/relationships/image" Target="../media/image81.tiff"/><Relationship Id="rId15" Type="http://schemas.openxmlformats.org/officeDocument/2006/relationships/image" Target="../media/image91.png"/><Relationship Id="rId23" Type="http://schemas.openxmlformats.org/officeDocument/2006/relationships/image" Target="../media/image99.png"/><Relationship Id="rId10" Type="http://schemas.openxmlformats.org/officeDocument/2006/relationships/image" Target="../media/image86.tiff"/><Relationship Id="rId19" Type="http://schemas.openxmlformats.org/officeDocument/2006/relationships/image" Target="../media/image95.png"/><Relationship Id="rId4" Type="http://schemas.openxmlformats.org/officeDocument/2006/relationships/image" Target="../media/image4.tiff"/><Relationship Id="rId9" Type="http://schemas.openxmlformats.org/officeDocument/2006/relationships/image" Target="../media/image85.tiff"/><Relationship Id="rId14" Type="http://schemas.openxmlformats.org/officeDocument/2006/relationships/image" Target="../media/image90.tiff"/><Relationship Id="rId22"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505200"/>
            <a:ext cx="91440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2000" dirty="0"/>
          </a:p>
          <a:p>
            <a:pPr algn="ctr"/>
            <a:r>
              <a:rPr lang="en-US" sz="2000" dirty="0"/>
              <a:t>Colloquium, Department of Physics, University of New Mexico</a:t>
            </a:r>
          </a:p>
          <a:p>
            <a:pPr algn="ctr"/>
            <a:endParaRPr lang="en-US" sz="800" dirty="0"/>
          </a:p>
          <a:p>
            <a:pPr algn="ctr"/>
            <a:r>
              <a:rPr lang="en-US" sz="2000" dirty="0"/>
              <a:t>Jonathan Feng, UC Irvine, 2 September 2022</a:t>
            </a:r>
            <a:endParaRPr lang="en-US" sz="1200" dirty="0"/>
          </a:p>
        </p:txBody>
      </p:sp>
      <p:sp>
        <p:nvSpPr>
          <p:cNvPr id="13" name="Rectangle 3">
            <a:extLst>
              <a:ext uri="{FF2B5EF4-FFF2-40B4-BE49-F238E27FC236}">
                <a16:creationId xmlns:a16="http://schemas.microsoft.com/office/drawing/2014/main" id="{65D3E203-E15B-5547-8523-0698518C96E8}"/>
              </a:ext>
            </a:extLst>
          </p:cNvPr>
          <p:cNvSpPr>
            <a:spLocks noChangeArrowheads="1"/>
          </p:cNvSpPr>
          <p:nvPr/>
        </p:nvSpPr>
        <p:spPr bwMode="auto">
          <a:xfrm>
            <a:off x="0" y="1066800"/>
            <a:ext cx="9144000" cy="2132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a:p>
            <a:pPr algn="ctr"/>
            <a:r>
              <a:rPr lang="en-US" sz="4400" b="1" dirty="0"/>
              <a:t>FORWARD-LOOKING </a:t>
            </a:r>
          </a:p>
          <a:p>
            <a:pPr algn="ctr"/>
            <a:r>
              <a:rPr lang="en-US" sz="4400" b="1" dirty="0"/>
              <a:t>PHYSICS AT CERN’S</a:t>
            </a:r>
          </a:p>
          <a:p>
            <a:pPr algn="ctr"/>
            <a:r>
              <a:rPr lang="en-US" sz="4400" b="1" dirty="0"/>
              <a:t>LARGE HADRON COLLIDER</a:t>
            </a:r>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THERMAL RELIC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758275" y="5390647"/>
            <a:ext cx="2304797" cy="830997"/>
          </a:xfrm>
          <a:prstGeom prst="rect">
            <a:avLst/>
          </a:prstGeom>
          <a:noFill/>
        </p:spPr>
        <p:txBody>
          <a:bodyPr wrap="none" rtlCol="0">
            <a:spAutoFit/>
          </a:bodyPr>
          <a:lstStyle/>
          <a:p>
            <a:pPr algn="r"/>
            <a:r>
              <a:rPr lang="en-US" sz="1200" dirty="0">
                <a:solidFill>
                  <a:schemeClr val="bg1">
                    <a:lumMod val="65000"/>
                  </a:schemeClr>
                </a:solidFill>
              </a:rPr>
              <a:t>“The </a:t>
            </a:r>
            <a:r>
              <a:rPr lang="en-US" sz="1200" dirty="0" err="1">
                <a:solidFill>
                  <a:schemeClr val="bg1">
                    <a:lumMod val="65000"/>
                  </a:schemeClr>
                </a:solidFill>
              </a:rPr>
              <a:t>WIMPless</a:t>
            </a:r>
            <a:r>
              <a:rPr lang="en-US" sz="1200" dirty="0">
                <a:solidFill>
                  <a:schemeClr val="bg1">
                    <a:lumMod val="65000"/>
                  </a:schemeClr>
                </a:solidFill>
              </a:rPr>
              <a:t> Miracle”</a:t>
            </a:r>
          </a:p>
          <a:p>
            <a:pPr algn="r"/>
            <a:r>
              <a:rPr lang="en-US" sz="1200" dirty="0">
                <a:solidFill>
                  <a:schemeClr val="bg1">
                    <a:lumMod val="65000"/>
                  </a:schemeClr>
                </a:solidFill>
              </a:rPr>
              <a:t>Feng, Kumar (2008)</a:t>
            </a:r>
          </a:p>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p:txBody>
      </p:sp>
      <p:grpSp>
        <p:nvGrpSpPr>
          <p:cNvPr id="6" name="Group 5">
            <a:extLst>
              <a:ext uri="{FF2B5EF4-FFF2-40B4-BE49-F238E27FC236}">
                <a16:creationId xmlns:a16="http://schemas.microsoft.com/office/drawing/2014/main" id="{7E197838-20A5-774D-84CD-F0C4E3CAE4CB}"/>
              </a:ext>
            </a:extLst>
          </p:cNvPr>
          <p:cNvGrpSpPr/>
          <p:nvPr/>
        </p:nvGrpSpPr>
        <p:grpSpPr>
          <a:xfrm>
            <a:off x="6934199" y="3048000"/>
            <a:ext cx="2056368" cy="2261476"/>
            <a:chOff x="6934199" y="3048000"/>
            <a:chExt cx="2056368" cy="2261476"/>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D8C2B5E7-0FA1-3840-B8AF-DA76E1A7B3D5}"/>
                </a:ext>
              </a:extLst>
            </p:cNvPr>
            <p:cNvGrpSpPr/>
            <p:nvPr/>
          </p:nvGrpSpPr>
          <p:grpSpPr>
            <a:xfrm>
              <a:off x="6934199" y="3048000"/>
              <a:ext cx="2056368" cy="2261476"/>
              <a:chOff x="6619869" y="3217861"/>
              <a:chExt cx="2370699" cy="2346708"/>
            </a:xfrm>
          </p:grpSpPr>
          <p:grpSp>
            <p:nvGrpSpPr>
              <p:cNvPr id="34" name="Group 33">
                <a:extLst>
                  <a:ext uri="{FF2B5EF4-FFF2-40B4-BE49-F238E27FC236}">
                    <a16:creationId xmlns:a16="http://schemas.microsoft.com/office/drawing/2014/main" id="{6F79A2F3-A4EC-3B4A-9A80-E48056D80010}"/>
                  </a:ext>
                </a:extLst>
              </p:cNvPr>
              <p:cNvGrpSpPr/>
              <p:nvPr/>
            </p:nvGrpSpPr>
            <p:grpSpPr>
              <a:xfrm>
                <a:off x="6619869" y="3217861"/>
                <a:ext cx="2370699" cy="1497788"/>
                <a:chOff x="2917204" y="7177364"/>
                <a:chExt cx="2353420" cy="1473617"/>
              </a:xfrm>
            </p:grpSpPr>
            <p:sp>
              <p:nvSpPr>
                <p:cNvPr id="36" name="Rectangle 35">
                  <a:extLst>
                    <a:ext uri="{FF2B5EF4-FFF2-40B4-BE49-F238E27FC236}">
                      <a16:creationId xmlns:a16="http://schemas.microsoft.com/office/drawing/2014/main" id="{AAF78752-AB30-F447-8234-B11B7AF5C9EF}"/>
                    </a:ext>
                  </a:extLst>
                </p:cNvPr>
                <p:cNvSpPr/>
                <p:nvPr/>
              </p:nvSpPr>
              <p:spPr>
                <a:xfrm>
                  <a:off x="2917204" y="7177364"/>
                  <a:ext cx="2353420" cy="1473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3004413" y="7230486"/>
                  <a:ext cx="2245831" cy="1414644"/>
                  <a:chOff x="5711199" y="2304913"/>
                  <a:chExt cx="2793615" cy="1491652"/>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962225" y="3309769"/>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8" name="TextBox 37">
                        <a:extLst>
                          <a:ext uri="{FF2B5EF4-FFF2-40B4-BE49-F238E27FC236}">
                            <a16:creationId xmlns:a16="http://schemas.microsoft.com/office/drawing/2014/main" id="{C0C57E18-927C-C74A-A8CE-B5DDF0E5B8AB}"/>
                          </a:ext>
                        </a:extLst>
                      </p:cNvPr>
                      <p:cNvSpPr txBox="1">
                        <a:spLocks noRot="1" noChangeAspect="1" noMove="1" noResize="1" noEditPoints="1" noAdjustHandles="1" noChangeArrowheads="1" noChangeShapeType="1" noTextEdit="1"/>
                      </p:cNvSpPr>
                      <p:nvPr/>
                    </p:nvSpPr>
                    <p:spPr>
                      <a:xfrm>
                        <a:off x="7962225" y="3309769"/>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971620" y="2304913"/>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3B6EBCB0-66CF-E845-B9E7-217FA41857C9}"/>
                          </a:ext>
                        </a:extLst>
                      </p:cNvPr>
                      <p:cNvSpPr txBox="1">
                        <a:spLocks noRot="1" noChangeAspect="1" noMove="1" noResize="1" noEditPoints="1" noAdjustHandles="1" noChangeArrowheads="1" noChangeShapeType="1" noTextEdit="1"/>
                      </p:cNvSpPr>
                      <p:nvPr/>
                    </p:nvSpPr>
                    <p:spPr>
                      <a:xfrm>
                        <a:off x="7971620" y="2304913"/>
                        <a:ext cx="533194" cy="486796"/>
                      </a:xfrm>
                      <a:prstGeom prst="rect">
                        <a:avLst/>
                      </a:prstGeom>
                      <a:blipFill>
                        <a:blip r:embed="rId6"/>
                        <a:stretch>
                          <a:fillRect/>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340489ED-921A-164D-9B47-EEEE35B6B6CB}"/>
                      </a:ext>
                    </a:extLst>
                  </p:cNvPr>
                  <p:cNvGrpSpPr/>
                  <p:nvPr/>
                </p:nvGrpSpPr>
                <p:grpSpPr>
                  <a:xfrm>
                    <a:off x="6400799" y="2537415"/>
                    <a:ext cx="1653437" cy="1038988"/>
                    <a:chOff x="3200400" y="2514600"/>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581400" y="2133600"/>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4267200" y="2590800"/>
                      <a:ext cx="6096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1B635146-182F-6D4E-823A-456F50F56BDE}"/>
                      </a:ext>
                    </a:extLst>
                  </p:cNvPr>
                  <p:cNvSpPr txBox="1"/>
                  <p:nvPr/>
                </p:nvSpPr>
                <p:spPr>
                  <a:xfrm>
                    <a:off x="5711199" y="2387711"/>
                    <a:ext cx="543738" cy="369332"/>
                  </a:xfrm>
                  <a:prstGeom prst="rect">
                    <a:avLst/>
                  </a:prstGeom>
                  <a:grpFill/>
                </p:spPr>
                <p:txBody>
                  <a:bodyPr wrap="none" rtlCol="0">
                    <a:spAutoFit/>
                  </a:bodyPr>
                  <a:lstStyle/>
                  <a:p>
                    <a:r>
                      <a:rPr lang="en-US"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11199" y="3362469"/>
                    <a:ext cx="543738" cy="369332"/>
                  </a:xfrm>
                  <a:prstGeom prst="rect">
                    <a:avLst/>
                  </a:prstGeom>
                  <a:grpFill/>
                </p:spPr>
                <p:txBody>
                  <a:bodyPr wrap="none" rtlCol="0">
                    <a:spAutoFit/>
                  </a:bodyPr>
                  <a:lstStyle/>
                  <a:p>
                    <a:r>
                      <a:rPr lang="en-US" dirty="0"/>
                      <a:t>DM</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0B7776B-4BD5-5E48-9E38-F0B127625A23}"/>
                          </a:ext>
                        </a:extLst>
                      </p:cNvPr>
                      <p:cNvSpPr txBox="1"/>
                      <p:nvPr/>
                    </p:nvSpPr>
                    <p:spPr>
                      <a:xfrm>
                        <a:off x="6992829" y="2569734"/>
                        <a:ext cx="554729" cy="38943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oMath>
                          </m:oMathPara>
                        </a14:m>
                        <a:endParaRPr lang="en-US" dirty="0"/>
                      </a:p>
                    </p:txBody>
                  </p:sp>
                </mc:Choice>
                <mc:Fallback xmlns="">
                  <p:sp>
                    <p:nvSpPr>
                      <p:cNvPr id="44" name="TextBox 43">
                        <a:extLst>
                          <a:ext uri="{FF2B5EF4-FFF2-40B4-BE49-F238E27FC236}">
                            <a16:creationId xmlns:a16="http://schemas.microsoft.com/office/drawing/2014/main" id="{F0B7776B-4BD5-5E48-9E38-F0B127625A23}"/>
                          </a:ext>
                        </a:extLst>
                      </p:cNvPr>
                      <p:cNvSpPr txBox="1">
                        <a:spLocks noRot="1" noChangeAspect="1" noMove="1" noResize="1" noEditPoints="1" noAdjustHandles="1" noChangeArrowheads="1" noChangeShapeType="1" noTextEdit="1"/>
                      </p:cNvSpPr>
                      <p:nvPr/>
                    </p:nvSpPr>
                    <p:spPr>
                      <a:xfrm>
                        <a:off x="6992829" y="2569734"/>
                        <a:ext cx="554729" cy="389437"/>
                      </a:xfrm>
                      <a:prstGeom prst="rect">
                        <a:avLst/>
                      </a:prstGeom>
                      <a:blipFill>
                        <a:blip r:embed="rId8"/>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84DC2F8-DE94-BE4B-9E94-F7DB5B367C0D}"/>
                      </a:ext>
                    </a:extLst>
                  </p:cNvPr>
                  <p:cNvSpPr txBox="1"/>
                  <p:nvPr/>
                </p:nvSpPr>
                <p:spPr>
                  <a:xfrm>
                    <a:off x="6625885" y="4691341"/>
                    <a:ext cx="2360405" cy="873228"/>
                  </a:xfrm>
                  <a:prstGeom prst="rect">
                    <a:avLst/>
                  </a:prstGeom>
                  <a:solidFill>
                    <a:schemeClr val="bg1"/>
                  </a:solidFill>
                </p:spPr>
                <p:txBody>
                  <a:bodyPr wrap="square" rtlCol="0">
                    <a:spAutoFit/>
                  </a:bodyPr>
                  <a:lstStyle/>
                  <a:p>
                    <a:pPr algn="ctr"/>
                    <a:r>
                      <a:rPr lang="en-US" sz="2800" dirty="0"/>
                      <a:t>&lt;</a:t>
                    </a:r>
                    <a14:m>
                      <m:oMath xmlns:m="http://schemas.openxmlformats.org/officeDocument/2006/math">
                        <m:r>
                          <a:rPr lang="en-US" sz="2800" i="1" dirty="0" smtClean="0">
                            <a:latin typeface="Cambria Math" panose="02040503050406030204" pitchFamily="18" charset="0"/>
                            <a:ea typeface="Cambria Math" panose="02040503050406030204" pitchFamily="18" charset="0"/>
                          </a:rPr>
                          <m:t>𝜎</m:t>
                        </m:r>
                        <m:r>
                          <a:rPr lang="en-US" sz="2800" i="1" dirty="0" smtClean="0">
                            <a:latin typeface="Cambria Math" panose="02040503050406030204" pitchFamily="18" charset="0"/>
                          </a:rPr>
                          <m:t>𝑣</m:t>
                        </m:r>
                      </m:oMath>
                    </a14:m>
                    <a:r>
                      <a:rPr lang="en-US" sz="2800" dirty="0"/>
                      <a:t>&gt; ~ </a:t>
                    </a:r>
                    <a14:m>
                      <m:oMath xmlns:m="http://schemas.openxmlformats.org/officeDocument/2006/math">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𝜀</m:t>
                                </m:r>
                              </m:e>
                              <m:sup>
                                <m:r>
                                  <a:rPr lang="en-US" sz="2800" b="0" i="1" smtClean="0">
                                    <a:latin typeface="Cambria Math" panose="02040503050406030204" pitchFamily="18" charset="0"/>
                                  </a:rPr>
                                  <m:t>2</m:t>
                                </m:r>
                              </m:sup>
                            </m:sSup>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𝑚</m:t>
                                </m:r>
                              </m:e>
                              <m:sub>
                                <m:r>
                                  <a:rPr lang="en-US" sz="2800" b="0" i="1" smtClean="0">
                                    <a:latin typeface="Cambria Math" panose="02040503050406030204" pitchFamily="18" charset="0"/>
                                  </a:rPr>
                                  <m:t>𝐴</m:t>
                                </m:r>
                                <m:r>
                                  <a:rPr lang="en-US" sz="2800" b="0" i="1" smtClean="0">
                                    <a:latin typeface="Cambria Math" panose="02040503050406030204" pitchFamily="18" charset="0"/>
                                  </a:rPr>
                                  <m:t>′</m:t>
                                </m:r>
                              </m:sub>
                              <m:sup>
                                <m:r>
                                  <a:rPr lang="en-US" sz="2800" b="0" i="1" smtClean="0">
                                    <a:latin typeface="Cambria Math" panose="02040503050406030204" pitchFamily="18" charset="0"/>
                                  </a:rPr>
                                  <m:t>2</m:t>
                                </m:r>
                              </m:sup>
                            </m:sSubSup>
                          </m:den>
                        </m:f>
                      </m:oMath>
                    </a14:m>
                    <a:endParaRPr lang="en-US" sz="2800" dirty="0"/>
                  </a:p>
                </p:txBody>
              </p:sp>
            </mc:Choice>
            <mc:Fallback xmlns="">
              <p:sp>
                <p:nvSpPr>
                  <p:cNvPr id="11" name="TextBox 10">
                    <a:extLst>
                      <a:ext uri="{FF2B5EF4-FFF2-40B4-BE49-F238E27FC236}">
                        <a16:creationId xmlns:a16="http://schemas.microsoft.com/office/drawing/2014/main" id="{022D72D5-4DF6-DD4B-A9C8-5839AB347467}"/>
                      </a:ext>
                    </a:extLst>
                  </p:cNvPr>
                  <p:cNvSpPr txBox="1">
                    <a:spLocks noRot="1" noChangeAspect="1" noMove="1" noResize="1" noEditPoints="1" noAdjustHandles="1" noChangeArrowheads="1" noChangeShapeType="1" noTextEdit="1"/>
                  </p:cNvSpPr>
                  <p:nvPr/>
                </p:nvSpPr>
                <p:spPr>
                  <a:xfrm>
                    <a:off x="6625885" y="4691341"/>
                    <a:ext cx="2360405" cy="873228"/>
                  </a:xfrm>
                  <a:prstGeom prst="rect">
                    <a:avLst/>
                  </a:prstGeom>
                  <a:blipFill>
                    <a:blip r:embed="rId9"/>
                    <a:stretch>
                      <a:fillRect l="-3086" b="-298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205959" y="3336913"/>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205959" y="3336913"/>
                  <a:ext cx="418833" cy="461665"/>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7729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fltVal val="0"/>
                                          </p:val>
                                        </p:tav>
                                        <p:tav tm="100000">
                                          <p:val>
                                            <p:strVal val="#ppt_w"/>
                                          </p:val>
                                        </p:tav>
                                      </p:tavLst>
                                    </p:anim>
                                    <p:anim calcmode="lin" valueType="num">
                                      <p:cBhvr>
                                        <p:cTn id="16" dur="1000" fill="hold"/>
                                        <p:tgtEl>
                                          <p:spTgt spid="31"/>
                                        </p:tgtEl>
                                        <p:attrNameLst>
                                          <p:attrName>ppt_h</p:attrName>
                                        </p:attrNameLst>
                                      </p:cBhvr>
                                      <p:tavLst>
                                        <p:tav tm="0">
                                          <p:val>
                                            <p:fltVal val="0"/>
                                          </p:val>
                                        </p:tav>
                                        <p:tav tm="100000">
                                          <p:val>
                                            <p:strVal val="#ppt_h"/>
                                          </p:val>
                                        </p:tav>
                                      </p:tavLst>
                                    </p:anim>
                                    <p:anim calcmode="lin" valueType="num">
                                      <p:cBhvr>
                                        <p:cTn id="17" dur="1000" fill="hold"/>
                                        <p:tgtEl>
                                          <p:spTgt spid="31"/>
                                        </p:tgtEl>
                                        <p:attrNameLst>
                                          <p:attrName>style.rotation</p:attrName>
                                        </p:attrNameLst>
                                      </p:cBhvr>
                                      <p:tavLst>
                                        <p:tav tm="0">
                                          <p:val>
                                            <p:fltVal val="90"/>
                                          </p:val>
                                        </p:tav>
                                        <p:tav tm="100000">
                                          <p:val>
                                            <p:fltVal val="0"/>
                                          </p:val>
                                        </p:tav>
                                      </p:tavLst>
                                    </p:anim>
                                    <p:animEffect transition="in" filter="fade">
                                      <p:cBhvr>
                                        <p:cTn id="18" dur="1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1000" fill="hold"/>
                                        <p:tgtEl>
                                          <p:spTgt spid="32"/>
                                        </p:tgtEl>
                                        <p:attrNameLst>
                                          <p:attrName>ppt_w</p:attrName>
                                        </p:attrNameLst>
                                      </p:cBhvr>
                                      <p:tavLst>
                                        <p:tav tm="0">
                                          <p:val>
                                            <p:fltVal val="0"/>
                                          </p:val>
                                        </p:tav>
                                        <p:tav tm="100000">
                                          <p:val>
                                            <p:strVal val="#ppt_w"/>
                                          </p:val>
                                        </p:tav>
                                      </p:tavLst>
                                    </p:anim>
                                    <p:anim calcmode="lin" valueType="num">
                                      <p:cBhvr>
                                        <p:cTn id="24" dur="1000" fill="hold"/>
                                        <p:tgtEl>
                                          <p:spTgt spid="32"/>
                                        </p:tgtEl>
                                        <p:attrNameLst>
                                          <p:attrName>ppt_h</p:attrName>
                                        </p:attrNameLst>
                                      </p:cBhvr>
                                      <p:tavLst>
                                        <p:tav tm="0">
                                          <p:val>
                                            <p:fltVal val="0"/>
                                          </p:val>
                                        </p:tav>
                                        <p:tav tm="100000">
                                          <p:val>
                                            <p:strVal val="#ppt_h"/>
                                          </p:val>
                                        </p:tav>
                                      </p:tavLst>
                                    </p:anim>
                                    <p:anim calcmode="lin" valueType="num">
                                      <p:cBhvr>
                                        <p:cTn id="25" dur="1000" fill="hold"/>
                                        <p:tgtEl>
                                          <p:spTgt spid="32"/>
                                        </p:tgtEl>
                                        <p:attrNameLst>
                                          <p:attrName>style.rotation</p:attrName>
                                        </p:attrNameLst>
                                      </p:cBhvr>
                                      <p:tavLst>
                                        <p:tav tm="0">
                                          <p:val>
                                            <p:fltVal val="90"/>
                                          </p:val>
                                        </p:tav>
                                        <p:tav tm="100000">
                                          <p:val>
                                            <p:fltVal val="0"/>
                                          </p:val>
                                        </p:tav>
                                      </p:tavLst>
                                    </p:anim>
                                    <p:animEffect transition="in" filter="fade">
                                      <p:cBhvr>
                                        <p:cTn id="26" dur="1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fltVal val="0"/>
                                          </p:val>
                                        </p:tav>
                                        <p:tav tm="100000">
                                          <p:val>
                                            <p:strVal val="#ppt_w"/>
                                          </p:val>
                                        </p:tav>
                                      </p:tavLst>
                                    </p:anim>
                                    <p:anim calcmode="lin" valueType="num">
                                      <p:cBhvr>
                                        <p:cTn id="32" dur="1000" fill="hold"/>
                                        <p:tgtEl>
                                          <p:spTgt spid="37"/>
                                        </p:tgtEl>
                                        <p:attrNameLst>
                                          <p:attrName>ppt_h</p:attrName>
                                        </p:attrNameLst>
                                      </p:cBhvr>
                                      <p:tavLst>
                                        <p:tav tm="0">
                                          <p:val>
                                            <p:fltVal val="0"/>
                                          </p:val>
                                        </p:tav>
                                        <p:tav tm="100000">
                                          <p:val>
                                            <p:strVal val="#ppt_h"/>
                                          </p:val>
                                        </p:tav>
                                      </p:tavLst>
                                    </p:anim>
                                    <p:anim calcmode="lin" valueType="num">
                                      <p:cBhvr>
                                        <p:cTn id="33" dur="1000" fill="hold"/>
                                        <p:tgtEl>
                                          <p:spTgt spid="37"/>
                                        </p:tgtEl>
                                        <p:attrNameLst>
                                          <p:attrName>style.rotation</p:attrName>
                                        </p:attrNameLst>
                                      </p:cBhvr>
                                      <p:tavLst>
                                        <p:tav tm="0">
                                          <p:val>
                                            <p:fltVal val="90"/>
                                          </p:val>
                                        </p:tav>
                                        <p:tav tm="100000">
                                          <p:val>
                                            <p:fltVal val="0"/>
                                          </p:val>
                                        </p:tav>
                                      </p:tavLst>
                                    </p:anim>
                                    <p:animEffect transition="in" filter="fade">
                                      <p:cBhvr>
                                        <p:cTn id="34"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SPECIFIC EXAMPLES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914400"/>
                <a:ext cx="8991600" cy="5562600"/>
              </a:xfrm>
            </p:spPr>
            <p:txBody>
              <a:bodyPr/>
              <a:lstStyle/>
              <a:p>
                <a:pPr eaLnBrk="1" hangingPunct="1"/>
                <a:r>
                  <a:rPr lang="en-US" sz="2000" dirty="0">
                    <a:latin typeface="Arial" charset="0"/>
                  </a:rPr>
                  <a:t>Suppose there is a dark sector that contains dark matter X and also a dark force: dark electromagnetism.</a:t>
                </a:r>
              </a:p>
              <a:p>
                <a:pPr eaLnBrk="1" hangingPunct="1"/>
                <a:endParaRPr lang="en-US" sz="1200" dirty="0">
                  <a:latin typeface="Arial" charset="0"/>
                </a:endParaRPr>
              </a:p>
              <a:p>
                <a:pPr eaLnBrk="1" hangingPunct="1"/>
                <a:r>
                  <a:rPr lang="en-US" sz="2000" dirty="0">
                    <a:latin typeface="Arial" charset="0"/>
                  </a:rPr>
                  <a:t>The force carriers of our sector and the dark sector will mix </a:t>
                </a:r>
              </a:p>
              <a:p>
                <a:pPr lvl="1"/>
                <a:r>
                  <a:rPr lang="en-US" sz="1800" dirty="0">
                    <a:latin typeface="Arial" charset="0"/>
                  </a:rPr>
                  <a:t>perhaps suppressed, but completely generic, since a renormalizable operator</a:t>
                </a:r>
              </a:p>
              <a:p>
                <a:pPr marL="0" indent="0" eaLnBrk="1" hangingPunct="1">
                  <a:buNone/>
                </a:pPr>
                <a:endParaRPr lang="en-US" sz="2000" dirty="0">
                  <a:latin typeface="Arial" charset="0"/>
                </a:endParaRPr>
              </a:p>
              <a:p>
                <a:pPr marL="0" indent="0" eaLnBrk="1" hangingPunct="1">
                  <a:buNone/>
                </a:pPr>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r>
                  <a:rPr lang="en-US" sz="2000" dirty="0">
                    <a:latin typeface="Arial" charset="0"/>
                  </a:rPr>
                  <a:t>The result?  A new particle, the </a:t>
                </a:r>
                <a:r>
                  <a:rPr lang="en-US" sz="2000" dirty="0">
                    <a:solidFill>
                      <a:srgbClr val="FF0000"/>
                    </a:solidFill>
                    <a:latin typeface="Arial" charset="0"/>
                  </a:rPr>
                  <a:t>d</a:t>
                </a:r>
                <a:r>
                  <a:rPr lang="en-US" sz="1800" dirty="0">
                    <a:solidFill>
                      <a:srgbClr val="FF0000"/>
                    </a:solidFill>
                    <a:latin typeface="Arial" charset="0"/>
                  </a:rPr>
                  <a:t>ark photon </a:t>
                </a:r>
                <a14:m>
                  <m:oMath xmlns:m="http://schemas.openxmlformats.org/officeDocument/2006/math">
                    <m:sSup>
                      <m:sSupPr>
                        <m:ctrlPr>
                          <a:rPr lang="en-US" sz="1800" i="1" smtClean="0">
                            <a:solidFill>
                              <a:srgbClr val="FF0000"/>
                            </a:solidFill>
                            <a:latin typeface="Cambria Math" panose="02040503050406030204" pitchFamily="18" charset="0"/>
                            <a:ea typeface="Cambria Math" panose="02040503050406030204" pitchFamily="18" charset="0"/>
                          </a:rPr>
                        </m:ctrlPr>
                      </m:sSupPr>
                      <m:e>
                        <m:r>
                          <a:rPr lang="en-US" sz="1800" i="1">
                            <a:solidFill>
                              <a:srgbClr val="FF0000"/>
                            </a:solidFill>
                            <a:latin typeface="Cambria Math" panose="02040503050406030204" pitchFamily="18" charset="0"/>
                            <a:ea typeface="Cambria Math" panose="02040503050406030204" pitchFamily="18" charset="0"/>
                          </a:rPr>
                          <m:t>𝐴</m:t>
                        </m:r>
                      </m:e>
                      <m:sup>
                        <m:r>
                          <a:rPr lang="en-US" sz="1800" i="1">
                            <a:solidFill>
                              <a:srgbClr val="FF0000"/>
                            </a:solidFill>
                            <a:latin typeface="Cambria Math" panose="02040503050406030204" pitchFamily="18" charset="0"/>
                            <a:ea typeface="Cambria Math" panose="02040503050406030204" pitchFamily="18" charset="0"/>
                          </a:rPr>
                          <m:t>′</m:t>
                        </m:r>
                      </m:sup>
                    </m:sSup>
                  </m:oMath>
                </a14:m>
                <a:r>
                  <a:rPr lang="en-US" sz="1800" dirty="0">
                    <a:latin typeface="Arial" charset="0"/>
                  </a:rPr>
                  <a:t>: like a normal photon, but with a non-zero mass </a:t>
                </a:r>
                <a:r>
                  <a:rPr lang="en-US" sz="1800" dirty="0">
                    <a:solidFill>
                      <a:srgbClr val="FF0000"/>
                    </a:solidFill>
                    <a:latin typeface="Arial" charset="0"/>
                  </a:rPr>
                  <a:t>m</a:t>
                </a:r>
                <a14:m>
                  <m:oMath xmlns:m="http://schemas.openxmlformats.org/officeDocument/2006/math">
                    <m:sSup>
                      <m:sSupPr>
                        <m:ctrlPr>
                          <a:rPr lang="en-US" sz="1800" i="1" baseline="-25000">
                            <a:solidFill>
                              <a:srgbClr val="FF0000"/>
                            </a:solidFill>
                            <a:latin typeface="Cambria Math" panose="02040503050406030204" pitchFamily="18" charset="0"/>
                            <a:ea typeface="Cambria Math" panose="02040503050406030204" pitchFamily="18" charset="0"/>
                          </a:rPr>
                        </m:ctrlPr>
                      </m:sSupPr>
                      <m:e>
                        <m:r>
                          <a:rPr lang="en-US" sz="1800" i="1" baseline="-25000">
                            <a:solidFill>
                              <a:srgbClr val="FF0000"/>
                            </a:solidFill>
                            <a:latin typeface="Cambria Math" panose="02040503050406030204" pitchFamily="18" charset="0"/>
                            <a:ea typeface="Cambria Math" panose="02040503050406030204" pitchFamily="18" charset="0"/>
                          </a:rPr>
                          <m:t>𝐴</m:t>
                        </m:r>
                      </m:e>
                      <m:sup>
                        <m:r>
                          <a:rPr lang="en-US" sz="1800" i="1" baseline="-25000">
                            <a:solidFill>
                              <a:srgbClr val="FF0000"/>
                            </a:solidFill>
                            <a:latin typeface="Cambria Math" panose="02040503050406030204" pitchFamily="18" charset="0"/>
                            <a:ea typeface="Cambria Math" panose="02040503050406030204" pitchFamily="18" charset="0"/>
                          </a:rPr>
                          <m:t>′</m:t>
                        </m:r>
                      </m:sup>
                    </m:sSup>
                  </m:oMath>
                </a14:m>
                <a:r>
                  <a:rPr lang="en-US" sz="1800" baseline="-25000" dirty="0">
                    <a:solidFill>
                      <a:srgbClr val="FF0000"/>
                    </a:solidFill>
                    <a:latin typeface="Arial" charset="0"/>
                  </a:rPr>
                  <a:t> </a:t>
                </a:r>
                <a:r>
                  <a:rPr lang="en-US" sz="1800" dirty="0">
                    <a:latin typeface="Arial" charset="0"/>
                  </a:rPr>
                  <a:t>and couplings suppressed by </a:t>
                </a:r>
                <a:r>
                  <a:rPr lang="en-US" dirty="0">
                    <a:solidFill>
                      <a:srgbClr val="FF0000"/>
                    </a:solidFill>
                    <a:latin typeface="Symbol" pitchFamily="2" charset="2"/>
                  </a:rPr>
                  <a:t>e</a:t>
                </a:r>
                <a:r>
                  <a:rPr lang="en-US" sz="1800" dirty="0">
                    <a:latin typeface="Arial" charset="0"/>
                  </a:rPr>
                  <a:t>.  It travels through matter without interacting, but eventually decays through </a:t>
                </a:r>
                <a14:m>
                  <m:oMath xmlns:m="http://schemas.openxmlformats.org/officeDocument/2006/math">
                    <m:sSup>
                      <m:sSupPr>
                        <m:ctrlPr>
                          <a:rPr lang="en-US" sz="2000" i="1" smtClean="0">
                            <a:solidFill>
                              <a:srgbClr val="FF0000"/>
                            </a:solidFill>
                            <a:latin typeface="Cambria Math" panose="02040503050406030204" pitchFamily="18" charset="0"/>
                            <a:ea typeface="Cambria Math" panose="02040503050406030204" pitchFamily="18" charset="0"/>
                          </a:rPr>
                        </m:ctrlPr>
                      </m:sSupPr>
                      <m:e>
                        <m:r>
                          <a:rPr lang="en-US" sz="2000" b="0" i="1" smtClean="0">
                            <a:solidFill>
                              <a:srgbClr val="FF0000"/>
                            </a:solidFill>
                            <a:latin typeface="Cambria Math" panose="02040503050406030204" pitchFamily="18" charset="0"/>
                            <a:ea typeface="Cambria Math" panose="02040503050406030204" pitchFamily="18" charset="0"/>
                          </a:rPr>
                          <m:t>𝐴</m:t>
                        </m:r>
                      </m:e>
                      <m:sup>
                        <m:r>
                          <a:rPr lang="en-US" sz="2000" b="0" i="1" smtClean="0">
                            <a:solidFill>
                              <a:srgbClr val="FF0000"/>
                            </a:solidFill>
                            <a:latin typeface="Cambria Math" panose="02040503050406030204" pitchFamily="18" charset="0"/>
                            <a:ea typeface="Cambria Math" panose="02040503050406030204" pitchFamily="18" charset="0"/>
                          </a:rPr>
                          <m:t>′</m:t>
                        </m:r>
                      </m:sup>
                    </m:sSup>
                    <m:sSup>
                      <m:sSupPr>
                        <m:ctrlPr>
                          <a:rPr lang="en-US" sz="2000" i="1" smtClean="0">
                            <a:solidFill>
                              <a:srgbClr val="FF0000"/>
                            </a:solidFill>
                            <a:latin typeface="Cambria Math" panose="02040503050406030204" pitchFamily="18" charset="0"/>
                          </a:rPr>
                        </m:ctrlPr>
                      </m:sSupPr>
                      <m:e>
                        <m:r>
                          <a:rPr lang="en-US" sz="2000" i="1" smtClean="0">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rPr>
                          <m:t>𝑒</m:t>
                        </m:r>
                      </m:e>
                      <m:sup>
                        <m:r>
                          <a:rPr lang="en-US" sz="2000" b="0" i="1" smtClean="0">
                            <a:solidFill>
                              <a:srgbClr val="FF0000"/>
                            </a:solidFill>
                            <a:latin typeface="Cambria Math" panose="02040503050406030204" pitchFamily="18" charset="0"/>
                          </a:rPr>
                          <m:t>+</m:t>
                        </m:r>
                      </m:sup>
                    </m:sSup>
                    <m:sSup>
                      <m:sSupPr>
                        <m:ctrlPr>
                          <a:rPr lang="en-US" sz="2000" i="1" smtClean="0">
                            <a:solidFill>
                              <a:srgbClr val="FF0000"/>
                            </a:solidFill>
                            <a:latin typeface="Cambria Math" panose="02040503050406030204" pitchFamily="18" charset="0"/>
                          </a:rPr>
                        </m:ctrlPr>
                      </m:sSupPr>
                      <m:e>
                        <m:r>
                          <a:rPr lang="en-US" sz="2000" b="0" i="1" smtClean="0">
                            <a:solidFill>
                              <a:srgbClr val="FF0000"/>
                            </a:solidFill>
                            <a:latin typeface="Cambria Math" panose="02040503050406030204" pitchFamily="18" charset="0"/>
                          </a:rPr>
                          <m:t>𝑒</m:t>
                        </m:r>
                      </m:e>
                      <m:sup>
                        <m:r>
                          <a:rPr lang="en-US" sz="2000" b="0" i="1" smtClean="0">
                            <a:solidFill>
                              <a:srgbClr val="FF0000"/>
                            </a:solidFill>
                            <a:latin typeface="Cambria Math" panose="02040503050406030204" pitchFamily="18" charset="0"/>
                          </a:rPr>
                          <m:t>−</m:t>
                        </m:r>
                      </m:sup>
                    </m:sSup>
                  </m:oMath>
                </a14:m>
                <a:endParaRPr lang="en-US" sz="2000" dirty="0">
                  <a:latin typeface="Arial" charset="0"/>
                </a:endParaRPr>
              </a:p>
              <a:p>
                <a:endParaRPr lang="en-US" sz="1200" dirty="0">
                  <a:latin typeface="Arial" charset="0"/>
                </a:endParaRPr>
              </a:p>
              <a:p>
                <a:r>
                  <a:rPr lang="en-US" sz="2000" dirty="0">
                    <a:latin typeface="Arial" charset="0"/>
                  </a:rPr>
                  <a:t>Many other similar particles with other signatures: dark Higgs bosons </a:t>
                </a:r>
                <a14:m>
                  <m:oMath xmlns:m="http://schemas.openxmlformats.org/officeDocument/2006/math">
                    <m:r>
                      <a:rPr lang="en-US" sz="2000" b="0" i="1" smtClean="0">
                        <a:solidFill>
                          <a:srgbClr val="FF0000"/>
                        </a:solidFill>
                        <a:latin typeface="Cambria Math" panose="02040503050406030204" pitchFamily="18" charset="0"/>
                        <a:ea typeface="Cambria Math" panose="02040503050406030204" pitchFamily="18" charset="0"/>
                      </a:rPr>
                      <m:t>𝑋</m:t>
                    </m:r>
                    <m:sSup>
                      <m:sSupPr>
                        <m:ctrlPr>
                          <a:rPr lang="en-US" sz="2000" i="1">
                            <a:solidFill>
                              <a:srgbClr val="FF0000"/>
                            </a:solidFill>
                            <a:latin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rPr>
                          <m:t>𝐾</m:t>
                        </m:r>
                      </m:e>
                      <m:sup>
                        <m:r>
                          <a:rPr lang="en-US" sz="2000" i="1">
                            <a:solidFill>
                              <a:srgbClr val="FF0000"/>
                            </a:solidFill>
                            <a:latin typeface="Cambria Math" panose="02040503050406030204" pitchFamily="18" charset="0"/>
                          </a:rPr>
                          <m:t>+</m:t>
                        </m:r>
                      </m:sup>
                    </m:sSup>
                    <m:sSup>
                      <m:sSupPr>
                        <m:ctrlPr>
                          <a:rPr lang="en-US" sz="2000" i="1">
                            <a:solidFill>
                              <a:srgbClr val="FF0000"/>
                            </a:solidFill>
                            <a:latin typeface="Cambria Math" panose="02040503050406030204" pitchFamily="18" charset="0"/>
                          </a:rPr>
                        </m:ctrlPr>
                      </m:sSupPr>
                      <m:e>
                        <m:r>
                          <a:rPr lang="en-US" sz="2000" b="0" i="1" smtClean="0">
                            <a:solidFill>
                              <a:srgbClr val="FF0000"/>
                            </a:solidFill>
                            <a:latin typeface="Cambria Math" panose="02040503050406030204" pitchFamily="18" charset="0"/>
                          </a:rPr>
                          <m:t>𝐾</m:t>
                        </m:r>
                      </m:e>
                      <m:sup>
                        <m:r>
                          <a:rPr lang="en-US" sz="2000" i="1">
                            <a:solidFill>
                              <a:srgbClr val="FF0000"/>
                            </a:solidFill>
                            <a:latin typeface="Cambria Math" panose="02040503050406030204" pitchFamily="18" charset="0"/>
                          </a:rPr>
                          <m:t>−</m:t>
                        </m:r>
                      </m:sup>
                    </m:sSup>
                  </m:oMath>
                </a14:m>
                <a:r>
                  <a:rPr lang="en-US" sz="2000" dirty="0">
                    <a:latin typeface="Arial" charset="0"/>
                  </a:rPr>
                  <a:t> , axion-like particles </a:t>
                </a:r>
                <a:r>
                  <a:rPr lang="en-US" sz="2000" dirty="0">
                    <a:solidFill>
                      <a:srgbClr val="FF0000"/>
                    </a:solidFill>
                    <a:latin typeface="Arial" charset="0"/>
                  </a:rPr>
                  <a:t>a</a:t>
                </a:r>
                <a:r>
                  <a:rPr lang="en-US" sz="2000" dirty="0">
                    <a:solidFill>
                      <a:srgbClr val="FF0000"/>
                    </a:solidFill>
                    <a:ea typeface="Cambria Math" panose="02040503050406030204" pitchFamily="18" charset="0"/>
                  </a:rPr>
                  <a:t> </a:t>
                </a:r>
                <a14:m>
                  <m:oMath xmlns:m="http://schemas.openxmlformats.org/officeDocument/2006/math">
                    <m:r>
                      <a:rPr lang="en-US" sz="2000" i="1">
                        <a:solidFill>
                          <a:srgbClr val="FF0000"/>
                        </a:solidFill>
                        <a:latin typeface="Cambria Math" panose="02040503050406030204" pitchFamily="18" charset="0"/>
                        <a:ea typeface="Cambria Math" panose="02040503050406030204" pitchFamily="18" charset="0"/>
                      </a:rPr>
                      <m:t>→</m:t>
                    </m:r>
                    <m:r>
                      <a:rPr lang="en-US" sz="2000" i="1">
                        <a:solidFill>
                          <a:srgbClr val="FF0000"/>
                        </a:solidFill>
                        <a:latin typeface="Cambria Math" panose="02040503050406030204" pitchFamily="18" charset="0"/>
                        <a:ea typeface="Cambria Math" panose="02040503050406030204" pitchFamily="18" charset="0"/>
                      </a:rPr>
                      <m:t>𝛾𝛾</m:t>
                    </m:r>
                  </m:oMath>
                </a14:m>
                <a:r>
                  <a:rPr lang="en-US" sz="2000" dirty="0">
                    <a:latin typeface="Arial" charset="0"/>
                  </a:rPr>
                  <a:t>, sterile neutrinos </a:t>
                </a:r>
                <a:r>
                  <a:rPr lang="en-US" sz="2000" dirty="0">
                    <a:solidFill>
                      <a:srgbClr val="FF0000"/>
                    </a:solidFill>
                    <a:latin typeface="Arial" charset="0"/>
                  </a:rPr>
                  <a:t>N </a:t>
                </a:r>
                <a14:m>
                  <m:oMath xmlns:m="http://schemas.openxmlformats.org/officeDocument/2006/math">
                    <m:sSup>
                      <m:sSupPr>
                        <m:ctrlPr>
                          <a:rPr lang="en-US" sz="2000" i="1">
                            <a:solidFill>
                              <a:srgbClr val="FF0000"/>
                            </a:solidFill>
                            <a:latin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ea typeface="Cambria Math" panose="02040503050406030204" pitchFamily="18" charset="0"/>
                          </a:rPr>
                          <m:t>𝑙</m:t>
                        </m:r>
                      </m:e>
                      <m:sup>
                        <m:r>
                          <a:rPr lang="en-US" sz="2000" i="1">
                            <a:solidFill>
                              <a:srgbClr val="FF0000"/>
                            </a:solidFill>
                            <a:latin typeface="Cambria Math" panose="02040503050406030204" pitchFamily="18" charset="0"/>
                          </a:rPr>
                          <m:t>+</m:t>
                        </m:r>
                      </m:sup>
                    </m:sSup>
                    <m:sSup>
                      <m:sSupPr>
                        <m:ctrlPr>
                          <a:rPr lang="en-US" sz="2000" i="1">
                            <a:solidFill>
                              <a:srgbClr val="FF0000"/>
                            </a:solidFill>
                            <a:latin typeface="Cambria Math" panose="02040503050406030204" pitchFamily="18" charset="0"/>
                          </a:rPr>
                        </m:ctrlPr>
                      </m:sSupPr>
                      <m:e>
                        <m:r>
                          <a:rPr lang="en-US" sz="2000" b="0" i="1" smtClean="0">
                            <a:solidFill>
                              <a:srgbClr val="FF0000"/>
                            </a:solidFill>
                            <a:latin typeface="Cambria Math" panose="02040503050406030204" pitchFamily="18" charset="0"/>
                          </a:rPr>
                          <m:t>𝑙</m:t>
                        </m:r>
                      </m:e>
                      <m:sup>
                        <m:r>
                          <a:rPr lang="en-US" sz="2000" i="1">
                            <a:solidFill>
                              <a:srgbClr val="FF0000"/>
                            </a:solidFill>
                            <a:latin typeface="Cambria Math" panose="02040503050406030204" pitchFamily="18" charset="0"/>
                          </a:rPr>
                          <m:t>−</m:t>
                        </m:r>
                      </m:sup>
                    </m:sSup>
                    <m:r>
                      <a:rPr lang="en-US" sz="2000" b="0" i="1" smtClean="0">
                        <a:solidFill>
                          <a:srgbClr val="FF0000"/>
                        </a:solidFill>
                        <a:latin typeface="Cambria Math" panose="02040503050406030204" pitchFamily="18" charset="0"/>
                      </a:rPr>
                      <m:t> </m:t>
                    </m:r>
                    <m:r>
                      <a:rPr lang="en-US" sz="2000" i="1" smtClean="0">
                        <a:solidFill>
                          <a:srgbClr val="FF0000"/>
                        </a:solidFill>
                        <a:latin typeface="Cambria Math" panose="02040503050406030204" pitchFamily="18" charset="0"/>
                        <a:ea typeface="Cambria Math" panose="02040503050406030204" pitchFamily="18" charset="0"/>
                      </a:rPr>
                      <m:t>𝜈</m:t>
                    </m:r>
                  </m:oMath>
                </a14:m>
                <a:r>
                  <a:rPr lang="en-US" sz="2000" dirty="0">
                    <a:latin typeface="Arial" charset="0"/>
                  </a:rPr>
                  <a:t> , millicharged particles, …</a:t>
                </a: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914400"/>
                <a:ext cx="8991600" cy="5562600"/>
              </a:xfrm>
              <a:blipFill>
                <a:blip r:embed="rId2"/>
                <a:stretch>
                  <a:fillRect l="-705" t="-683" b="-3872"/>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8194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8194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5254823"/>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8194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3"/>
            <a:stretch>
              <a:fillRect/>
            </a:stretch>
          </p:blipFill>
          <p:spPr>
            <a:xfrm>
              <a:off x="3222485" y="3124200"/>
              <a:ext cx="2340115" cy="1219200"/>
            </a:xfrm>
            <a:prstGeom prst="rect">
              <a:avLst/>
            </a:prstGeom>
          </p:spPr>
        </p:pic>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97144-9E57-064F-A107-059AF83E5F2E}"/>
                  </a:ext>
                </a:extLst>
              </p:cNvPr>
              <p:cNvSpPr txBox="1"/>
              <p:nvPr/>
            </p:nvSpPr>
            <p:spPr>
              <a:xfrm>
                <a:off x="3919285" y="3252990"/>
                <a:ext cx="950517" cy="3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𝜀</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𝐹</m:t>
                          </m:r>
                        </m:e>
                        <m:sub>
                          <m:r>
                            <a:rPr lang="en-US" sz="2000" i="1" smtClean="0">
                              <a:latin typeface="Cambria Math" panose="02040503050406030204" pitchFamily="18" charset="0"/>
                              <a:ea typeface="Cambria Math" panose="02040503050406030204" pitchFamily="18" charset="0"/>
                            </a:rPr>
                            <m:t>𝜇𝜈</m:t>
                          </m:r>
                        </m:sub>
                      </m:sSub>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𝐷</m:t>
                          </m:r>
                        </m:sub>
                        <m:sup>
                          <m:r>
                            <a:rPr lang="en-US" sz="2000" i="1" smtClean="0">
                              <a:latin typeface="Cambria Math" panose="02040503050406030204" pitchFamily="18" charset="0"/>
                              <a:ea typeface="Cambria Math" panose="02040503050406030204" pitchFamily="18" charset="0"/>
                            </a:rPr>
                            <m:t>𝜇𝜈</m:t>
                          </m:r>
                        </m:sup>
                      </m:sSubSup>
                    </m:oMath>
                  </m:oMathPara>
                </a14:m>
                <a:endParaRPr lang="en-US" sz="2000" dirty="0"/>
              </a:p>
            </p:txBody>
          </p:sp>
        </mc:Choice>
        <mc:Fallback xmlns="">
          <p:sp>
            <p:nvSpPr>
              <p:cNvPr id="5" name="TextBox 4">
                <a:extLst>
                  <a:ext uri="{FF2B5EF4-FFF2-40B4-BE49-F238E27FC236}">
                    <a16:creationId xmlns:a16="http://schemas.microsoft.com/office/drawing/2014/main" id="{5BA97144-9E57-064F-A107-059AF83E5F2E}"/>
                  </a:ext>
                </a:extLst>
              </p:cNvPr>
              <p:cNvSpPr txBox="1">
                <a:spLocks noRot="1" noChangeAspect="1" noMove="1" noResize="1" noEditPoints="1" noAdjustHandles="1" noChangeArrowheads="1" noChangeShapeType="1" noTextEdit="1"/>
              </p:cNvSpPr>
              <p:nvPr/>
            </p:nvSpPr>
            <p:spPr>
              <a:xfrm>
                <a:off x="3919285" y="3252990"/>
                <a:ext cx="950517" cy="352019"/>
              </a:xfrm>
              <a:prstGeom prst="rect">
                <a:avLst/>
              </a:prstGeom>
              <a:blipFill>
                <a:blip r:embed="rId4"/>
                <a:stretch>
                  <a:fillRect l="-2632" r="-1316" b="-21429"/>
                </a:stretch>
              </a:blipFill>
            </p:spPr>
            <p:txBody>
              <a:bodyPr/>
              <a:lstStyle/>
              <a:p>
                <a:r>
                  <a:rPr lang="en-US">
                    <a:noFill/>
                  </a:rPr>
                  <a:t> </a:t>
                </a:r>
              </a:p>
            </p:txBody>
          </p:sp>
        </mc:Fallback>
      </mc:AlternateContent>
    </p:spTree>
    <p:extLst>
      <p:ext uri="{BB962C8B-B14F-4D97-AF65-F5344CB8AC3E}">
        <p14:creationId xmlns:p14="http://schemas.microsoft.com/office/powerpoint/2010/main" val="212508677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3124200"/>
            <a:ext cx="5868431" cy="1371600"/>
          </a:xfrm>
        </p:spPr>
        <p:txBody>
          <a:bodyPr/>
          <a:lstStyle/>
          <a:p>
            <a:pPr marL="0" indent="0" algn="ctr" eaLnBrk="1" hangingPunct="1">
              <a:buNone/>
            </a:pPr>
            <a:r>
              <a:rPr lang="en-US" sz="4400" b="1" dirty="0"/>
              <a:t>FORWARD PHYSICS</a:t>
            </a:r>
          </a:p>
          <a:p>
            <a:pPr marL="0" indent="0" eaLnBrk="1" hangingPunct="1">
              <a:buNone/>
            </a:pPr>
            <a:endParaRPr lang="en-US" dirty="0">
              <a:latin typeface="Arial" charset="0"/>
            </a:endParaRPr>
          </a:p>
        </p:txBody>
      </p:sp>
      <p:sp>
        <p:nvSpPr>
          <p:cNvPr id="4" name="Rectangle 3">
            <a:extLst>
              <a:ext uri="{FF2B5EF4-FFF2-40B4-BE49-F238E27FC236}">
                <a16:creationId xmlns:a16="http://schemas.microsoft.com/office/drawing/2014/main" id="{18EE67FD-0941-7B4E-A269-68DA56980529}"/>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4005325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SEARCHES FOR NEW LIGHT PARTICLES</a:t>
            </a:r>
          </a:p>
        </p:txBody>
      </p:sp>
      <p:sp>
        <p:nvSpPr>
          <p:cNvPr id="5123" name="Content Placeholder 2"/>
          <p:cNvSpPr>
            <a:spLocks noGrp="1"/>
          </p:cNvSpPr>
          <p:nvPr>
            <p:ph idx="1"/>
          </p:nvPr>
        </p:nvSpPr>
        <p:spPr>
          <a:xfrm>
            <a:off x="76201" y="762000"/>
            <a:ext cx="8915400" cy="5562600"/>
          </a:xfrm>
        </p:spPr>
        <p:txBody>
          <a:bodyPr/>
          <a:lstStyle/>
          <a:p>
            <a:pPr eaLnBrk="1" hangingPunct="1"/>
            <a:r>
              <a:rPr lang="en-US" sz="2000" dirty="0">
                <a:solidFill>
                  <a:srgbClr val="FF0000"/>
                </a:solidFill>
                <a:latin typeface="Arial" charset="0"/>
              </a:rPr>
              <a:t>If new particles are light and weakly interacting, the existing big LHC detectors are perfectly designed NOT to see them.</a:t>
            </a:r>
          </a:p>
          <a:p>
            <a:pPr eaLnBrk="1" hangingPunct="1"/>
            <a:endParaRPr lang="en-US" sz="800" dirty="0">
              <a:latin typeface="Arial" charset="0"/>
            </a:endParaRPr>
          </a:p>
          <a:p>
            <a:pPr eaLnBrk="1" hangingPunct="1"/>
            <a:r>
              <a:rPr lang="en-US" sz="2000" dirty="0">
                <a:latin typeface="Arial" charset="0"/>
              </a:rPr>
              <a:t>Existing detectors are designed to find new </a:t>
            </a:r>
            <a:r>
              <a:rPr lang="en-US" sz="2000" dirty="0">
                <a:solidFill>
                  <a:srgbClr val="FF0000"/>
                </a:solidFill>
                <a:latin typeface="Arial" charset="0"/>
              </a:rPr>
              <a:t>heavy</a:t>
            </a:r>
            <a:r>
              <a:rPr lang="en-US" sz="2000" dirty="0">
                <a:latin typeface="Arial" charset="0"/>
              </a:rPr>
              <a:t> particles.  These particles are produced at low velocities and decay roughly </a:t>
            </a:r>
            <a:r>
              <a:rPr lang="en-US" sz="2000" dirty="0" err="1">
                <a:latin typeface="Arial" charset="0"/>
              </a:rPr>
              <a:t>isotropically</a:t>
            </a:r>
            <a:r>
              <a:rPr lang="en-US" sz="2000" dirty="0">
                <a:latin typeface="Arial" charset="0"/>
              </a:rPr>
              <a:t>.</a:t>
            </a:r>
          </a:p>
          <a:p>
            <a:pPr marL="0" indent="0" eaLnBrk="1" hangingPunct="1">
              <a:buNone/>
            </a:pPr>
            <a:endParaRPr lang="en-US" sz="1200" dirty="0">
              <a:latin typeface="Arial" charset="0"/>
            </a:endParaRPr>
          </a:p>
          <a:p>
            <a:pPr marL="0" indent="0" eaLnBrk="1" hangingPunct="1">
              <a:buNone/>
            </a:pPr>
            <a:endParaRPr lang="en-US" sz="1200" dirty="0">
              <a:latin typeface="Arial" charset="0"/>
            </a:endParaRPr>
          </a:p>
          <a:p>
            <a:pPr marL="0" indent="0" eaLnBrk="1" hangingPunct="1">
              <a:buNone/>
            </a:pPr>
            <a:endParaRPr lang="en-US" sz="2000" dirty="0">
              <a:latin typeface="Arial" charset="0"/>
            </a:endParaRPr>
          </a:p>
          <a:p>
            <a:pPr marL="0" indent="0" eaLnBrk="1" hangingPunct="1">
              <a:buNone/>
            </a:pPr>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pPr eaLnBrk="1" hangingPunct="1"/>
            <a:r>
              <a:rPr lang="en-US" sz="2000" dirty="0">
                <a:latin typeface="Arial" charset="0"/>
              </a:rPr>
              <a:t>But new </a:t>
            </a:r>
            <a:r>
              <a:rPr lang="en-US" sz="2000" dirty="0">
                <a:solidFill>
                  <a:srgbClr val="FF0000"/>
                </a:solidFill>
                <a:latin typeface="Arial" charset="0"/>
              </a:rPr>
              <a:t>light</a:t>
            </a:r>
            <a:r>
              <a:rPr lang="en-US" sz="2000" dirty="0">
                <a:latin typeface="Arial" charset="0"/>
              </a:rPr>
              <a:t> particles are mainly produced in the decays of light particles: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and B mesons.  These are mainly produced along the beamline, and so the new particles disappear through the holes that let the beams in.</a:t>
            </a:r>
          </a:p>
          <a:p>
            <a:pPr eaLnBrk="1" hangingPunct="1"/>
            <a:endParaRPr lang="en-US" sz="1200" dirty="0">
              <a:latin typeface="Arial" charset="0"/>
              <a:sym typeface="Wingdings"/>
            </a:endParaRPr>
          </a:p>
          <a:p>
            <a:pPr eaLnBrk="1" hangingPunct="1"/>
            <a:r>
              <a:rPr lang="en-US" sz="2000" dirty="0">
                <a:latin typeface="Arial" charset="0"/>
              </a:rPr>
              <a:t>Clearly we need a detector to exploit the “wasted” </a:t>
            </a:r>
            <a:r>
              <a:rPr lang="en-US" sz="2000" dirty="0" err="1">
                <a:latin typeface="Symbol" pitchFamily="2" charset="2"/>
              </a:rPr>
              <a:t>s</a:t>
            </a:r>
            <a:r>
              <a:rPr lang="en-US" sz="2000" baseline="-25000" dirty="0" err="1">
                <a:latin typeface="Arial" charset="0"/>
              </a:rPr>
              <a:t>inel</a:t>
            </a:r>
            <a:r>
              <a:rPr lang="en-US" sz="2000" baseline="-25000" dirty="0">
                <a:latin typeface="Arial" charset="0"/>
              </a:rPr>
              <a:t> </a:t>
            </a:r>
            <a:r>
              <a:rPr lang="en-US" sz="2000" dirty="0">
                <a:latin typeface="Arial" charset="0"/>
              </a:rPr>
              <a:t>~ 100 mb and cover these “blind spots” in the </a:t>
            </a:r>
            <a:r>
              <a:rPr lang="en-US" sz="2000" dirty="0">
                <a:solidFill>
                  <a:srgbClr val="FF0000"/>
                </a:solidFill>
                <a:latin typeface="Arial" charset="0"/>
              </a:rPr>
              <a:t>forward region</a:t>
            </a:r>
            <a:r>
              <a:rPr lang="en-US" sz="2000" dirty="0">
                <a:latin typeface="Arial" charset="0"/>
              </a:rPr>
              <a:t>.  If </a:t>
            </a:r>
            <a:r>
              <a:rPr lang="en-US" sz="2000" dirty="0">
                <a:latin typeface="Arial" charset="0"/>
                <a:sym typeface="Wingdings"/>
              </a:rPr>
              <a:t>we go far enough away, the proton beams are bent by magnets (it’s a circular collider!), whereas the new light particles will go straight.</a:t>
            </a:r>
            <a:endParaRPr lang="en-US" sz="2000" dirty="0">
              <a:sym typeface="Wingdings"/>
            </a:endParaRPr>
          </a:p>
          <a:p>
            <a:pPr eaLnBrk="1" hangingPunct="1"/>
            <a:endParaRPr lang="en-US" sz="2000" dirty="0">
              <a:latin typeface="Arial" charset="0"/>
              <a:sym typeface="Wingdings"/>
            </a:endParaRPr>
          </a:p>
        </p:txBody>
      </p:sp>
      <p:grpSp>
        <p:nvGrpSpPr>
          <p:cNvPr id="24" name="Group 23">
            <a:extLst>
              <a:ext uri="{FF2B5EF4-FFF2-40B4-BE49-F238E27FC236}">
                <a16:creationId xmlns:a16="http://schemas.microsoft.com/office/drawing/2014/main" id="{ABA05AE5-5368-1E41-54A4-CCAD042C16A4}"/>
              </a:ext>
            </a:extLst>
          </p:cNvPr>
          <p:cNvGrpSpPr/>
          <p:nvPr/>
        </p:nvGrpSpPr>
        <p:grpSpPr>
          <a:xfrm>
            <a:off x="707657" y="2286000"/>
            <a:ext cx="7696200" cy="1828800"/>
            <a:chOff x="686764" y="3235221"/>
            <a:chExt cx="6761940" cy="1633785"/>
          </a:xfrm>
        </p:grpSpPr>
        <p:pic>
          <p:nvPicPr>
            <p:cNvPr id="25" name="Picture 24" descr="0803012_02-A4-at-144-dpi.jpg">
              <a:extLst>
                <a:ext uri="{FF2B5EF4-FFF2-40B4-BE49-F238E27FC236}">
                  <a16:creationId xmlns:a16="http://schemas.microsoft.com/office/drawing/2014/main" id="{453E9D64-B590-314D-F071-59CF8FE4A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26" name="Straight Arrow Connector 25">
              <a:extLst>
                <a:ext uri="{FF2B5EF4-FFF2-40B4-BE49-F238E27FC236}">
                  <a16:creationId xmlns:a16="http://schemas.microsoft.com/office/drawing/2014/main" id="{31369CC4-2490-64F5-868C-B2D2DB2F1335}"/>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622A804A-CE9E-EC95-E21D-6C778A48318C}"/>
                </a:ext>
              </a:extLst>
            </p:cNvPr>
            <p:cNvGrpSpPr/>
            <p:nvPr/>
          </p:nvGrpSpPr>
          <p:grpSpPr>
            <a:xfrm>
              <a:off x="686764" y="4213439"/>
              <a:ext cx="2214348" cy="409266"/>
              <a:chOff x="686764" y="4213439"/>
              <a:chExt cx="2214348" cy="409266"/>
            </a:xfrm>
          </p:grpSpPr>
          <p:cxnSp>
            <p:nvCxnSpPr>
              <p:cNvPr id="36" name="Straight Arrow Connector 35">
                <a:extLst>
                  <a:ext uri="{FF2B5EF4-FFF2-40B4-BE49-F238E27FC236}">
                    <a16:creationId xmlns:a16="http://schemas.microsoft.com/office/drawing/2014/main" id="{63875C7A-01A4-C108-72E3-DF5573994E13}"/>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D6383164-3C72-D03C-DAD0-E750DBD049B2}"/>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9A1A02A-45E1-51F4-1597-62992913099B}"/>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9BEF6C76-7A92-CA75-FBA5-E18751D786EF}"/>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5BB8BA00-22E4-2256-CDCB-CB6CECDF6863}"/>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89ADCC25-5F53-B0CF-4AFF-18EEFD97901D}"/>
                </a:ext>
              </a:extLst>
            </p:cNvPr>
            <p:cNvGrpSpPr/>
            <p:nvPr/>
          </p:nvGrpSpPr>
          <p:grpSpPr>
            <a:xfrm rot="10800000">
              <a:off x="5559329" y="3549005"/>
              <a:ext cx="1889375" cy="353694"/>
              <a:chOff x="686764" y="4213439"/>
              <a:chExt cx="2214348" cy="409266"/>
            </a:xfrm>
          </p:grpSpPr>
          <p:cxnSp>
            <p:nvCxnSpPr>
              <p:cNvPr id="31" name="Straight Arrow Connector 30">
                <a:extLst>
                  <a:ext uri="{FF2B5EF4-FFF2-40B4-BE49-F238E27FC236}">
                    <a16:creationId xmlns:a16="http://schemas.microsoft.com/office/drawing/2014/main" id="{1D45063D-01EA-107C-CD88-BC873B9BEAD3}"/>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CC800EB-7D4D-2F6D-253E-9FED08B72B5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C74803E5-C873-3A6F-7AEF-6E04CCF4026F}"/>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C844F641-F194-7666-6E2D-2B787702750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5E0CBCBC-F3DB-4883-5974-E90F8175AA35}"/>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2C228F02-4D61-67B5-96EA-9DE5B4F14D2D}"/>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07136BE-0858-FFA9-3176-A6E83BF74B9A}"/>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E43B20C-6285-C18E-A4B4-FD45987B88D2}"/>
                  </a:ext>
                </a:extLst>
              </p:cNvPr>
              <p:cNvSpPr txBox="1"/>
              <p:nvPr/>
            </p:nvSpPr>
            <p:spPr>
              <a:xfrm rot="21210000">
                <a:off x="809618" y="31912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41" name="TextBox 40">
                <a:extLst>
                  <a:ext uri="{FF2B5EF4-FFF2-40B4-BE49-F238E27FC236}">
                    <a16:creationId xmlns:a16="http://schemas.microsoft.com/office/drawing/2014/main" id="{7E43B20C-6285-C18E-A4B4-FD45987B88D2}"/>
                  </a:ext>
                </a:extLst>
              </p:cNvPr>
              <p:cNvSpPr txBox="1">
                <a:spLocks noRot="1" noChangeAspect="1" noMove="1" noResize="1" noEditPoints="1" noAdjustHandles="1" noChangeArrowheads="1" noChangeShapeType="1" noTextEdit="1"/>
              </p:cNvSpPr>
              <p:nvPr/>
            </p:nvSpPr>
            <p:spPr>
              <a:xfrm rot="21210000">
                <a:off x="809618" y="3191228"/>
                <a:ext cx="2106154" cy="391646"/>
              </a:xfrm>
              <a:prstGeom prst="rect">
                <a:avLst/>
              </a:prstGeom>
              <a:blipFill>
                <a:blip r:embed="rId3"/>
                <a:stretch>
                  <a:fillRect l="-2367" t="-1961" b="-9804"/>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44EEB1A9-D3CE-55DE-8E6E-5E7D37BDFDDB}"/>
              </a:ext>
            </a:extLst>
          </p:cNvPr>
          <p:cNvSpPr txBox="1"/>
          <p:nvPr/>
        </p:nvSpPr>
        <p:spPr>
          <a:xfrm rot="21126514">
            <a:off x="6248932" y="2858469"/>
            <a:ext cx="2219390"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mn-lt"/>
              </a:rPr>
              <a:t>DM,</a:t>
            </a:r>
            <a:r>
              <a:rPr lang="en-US" dirty="0"/>
              <a:t> …</a:t>
            </a:r>
          </a:p>
        </p:txBody>
      </p:sp>
    </p:spTree>
    <p:extLst>
      <p:ext uri="{BB962C8B-B14F-4D97-AF65-F5344CB8AC3E}">
        <p14:creationId xmlns:p14="http://schemas.microsoft.com/office/powerpoint/2010/main" val="260274663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cxnSp>
        <p:nvCxnSpPr>
          <p:cNvPr id="7" name="Straight Arrow Connector 6"/>
          <p:cNvCxnSpPr>
            <a:stCxn id="8" idx="0"/>
          </p:cNvCxnSpPr>
          <p:nvPr/>
        </p:nvCxnSpPr>
        <p:spPr>
          <a:xfrm flipV="1">
            <a:off x="6529059" y="5208495"/>
            <a:ext cx="600909"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D9EB51-2C43-6C5E-AB13-71DB9FEE22FD}"/>
                  </a:ext>
                </a:extLst>
              </p:cNvPr>
              <p:cNvSpPr txBox="1"/>
              <p:nvPr/>
            </p:nvSpPr>
            <p:spPr>
              <a:xfrm>
                <a:off x="2286000" y="3249198"/>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𝐴</m:t>
                          </m:r>
                        </m:e>
                        <m:sup>
                          <m:r>
                            <a:rPr lang="en-US" sz="1800" b="0" i="1" smtClean="0">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10" name="TextBox 9">
                <a:extLst>
                  <a:ext uri="{FF2B5EF4-FFF2-40B4-BE49-F238E27FC236}">
                    <a16:creationId xmlns:a16="http://schemas.microsoft.com/office/drawing/2014/main" id="{C3D9EB51-2C43-6C5E-AB13-71DB9FEE22FD}"/>
                  </a:ext>
                </a:extLst>
              </p:cNvPr>
              <p:cNvSpPr txBox="1">
                <a:spLocks noRot="1" noChangeAspect="1" noMove="1" noResize="1" noEditPoints="1" noAdjustHandles="1" noChangeArrowheads="1" noChangeShapeType="1" noTextEdit="1"/>
              </p:cNvSpPr>
              <p:nvPr/>
            </p:nvSpPr>
            <p:spPr>
              <a:xfrm>
                <a:off x="2286000" y="3249198"/>
                <a:ext cx="457200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6B4BEE7-FC72-4D60-8A25-D7020EF3028A}"/>
                  </a:ext>
                </a:extLst>
              </p:cNvPr>
              <p:cNvSpPr txBox="1"/>
              <p:nvPr/>
            </p:nvSpPr>
            <p:spPr>
              <a:xfrm>
                <a:off x="2286000" y="3249198"/>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𝐴</m:t>
                          </m:r>
                        </m:e>
                        <m:sup>
                          <m:r>
                            <a:rPr lang="en-US" sz="1800" b="0" i="1" smtClean="0">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11" name="TextBox 10">
                <a:extLst>
                  <a:ext uri="{FF2B5EF4-FFF2-40B4-BE49-F238E27FC236}">
                    <a16:creationId xmlns:a16="http://schemas.microsoft.com/office/drawing/2014/main" id="{D6B4BEE7-FC72-4D60-8A25-D7020EF3028A}"/>
                  </a:ext>
                </a:extLst>
              </p:cNvPr>
              <p:cNvSpPr txBox="1">
                <a:spLocks noRot="1" noChangeAspect="1" noMove="1" noResize="1" noEditPoints="1" noAdjustHandles="1" noChangeArrowheads="1" noChangeShapeType="1" noTextEdit="1"/>
              </p:cNvSpPr>
              <p:nvPr/>
            </p:nvSpPr>
            <p:spPr>
              <a:xfrm>
                <a:off x="2286000" y="3249198"/>
                <a:ext cx="4572000" cy="36933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1450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FAR-FORWARD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143744" y="3962400"/>
            <a:ext cx="4019049"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(2019)</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3048000" cy="1169551"/>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New particle A’ is produced at ATLAS, travels along the beam collision axis and through 100 m of rock, and finally decays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369231" y="3158270"/>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738942F-D6E2-9F45-82A0-22F7D238A4C0}"/>
                  </a:ext>
                </a:extLst>
              </p:cNvPr>
              <p:cNvSpPr txBox="1"/>
              <p:nvPr/>
            </p:nvSpPr>
            <p:spPr>
              <a:xfrm rot="702885">
                <a:off x="2035794" y="1697185"/>
                <a:ext cx="602665" cy="184666"/>
              </a:xfrm>
              <a:prstGeom prst="rect">
                <a:avLst/>
              </a:prstGeom>
              <a:solidFill>
                <a:schemeClr val="bg1"/>
              </a:solidFill>
            </p:spPr>
            <p:txBody>
              <a:bodyPr wrap="none" lIns="0" tIns="0" rIns="0" bIns="0" rtlCol="0">
                <a:spAutoFit/>
              </a:bodyPr>
              <a:lstStyle/>
              <a:p>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i="1" smtClean="0">
                            <a:solidFill>
                              <a:srgbClr val="FF0000"/>
                            </a:solidFill>
                            <a:latin typeface="Cambria Math" panose="02040503050406030204" pitchFamily="18" charset="0"/>
                            <a:ea typeface="Cambria Math" panose="02040503050406030204" pitchFamily="18" charset="0"/>
                          </a:rPr>
                          <m:t>𝜋</m:t>
                        </m:r>
                      </m:e>
                      <m:sup>
                        <m:r>
                          <a:rPr lang="en-US" sz="1200" b="0" i="1" smtClean="0">
                            <a:solidFill>
                              <a:srgbClr val="FF0000"/>
                            </a:solidFill>
                            <a:latin typeface="Cambria Math" panose="02040503050406030204" pitchFamily="18" charset="0"/>
                          </a:rPr>
                          <m:t>0</m:t>
                        </m:r>
                      </m:sup>
                    </m:sSup>
                  </m:oMath>
                </a14:m>
                <a:r>
                  <a:rPr lang="en-US" sz="1200" dirty="0">
                    <a:solidFill>
                      <a:srgbClr val="FF0000"/>
                    </a:solidFill>
                  </a:rPr>
                  <a:t>→ </a:t>
                </a:r>
                <a14:m>
                  <m:oMath xmlns:m="http://schemas.openxmlformats.org/officeDocument/2006/math">
                    <m:r>
                      <a:rPr lang="en-US" sz="1200" i="1" dirty="0" smtClean="0">
                        <a:solidFill>
                          <a:srgbClr val="FF0000"/>
                        </a:solidFill>
                        <a:latin typeface="Cambria Math" panose="02040503050406030204" pitchFamily="18" charset="0"/>
                        <a:ea typeface="Cambria Math" panose="02040503050406030204" pitchFamily="18" charset="0"/>
                      </a:rPr>
                      <m:t>𝛾</m:t>
                    </m:r>
                  </m:oMath>
                </a14:m>
                <a:r>
                  <a:rPr lang="en-US" sz="1200" dirty="0">
                    <a:solidFill>
                      <a:srgbClr val="FF0000"/>
                    </a:solidFill>
                    <a:latin typeface="Cambria Math" panose="02040503050406030204" pitchFamily="18" charset="0"/>
                    <a:ea typeface="Cambria Math" panose="02040503050406030204" pitchFamily="18" charset="0"/>
                  </a:rPr>
                  <a:t>A’ </a:t>
                </a:r>
              </a:p>
            </p:txBody>
          </p:sp>
        </mc:Choice>
        <mc:Fallback xmlns="">
          <p:sp>
            <p:nvSpPr>
              <p:cNvPr id="4" name="TextBox 3">
                <a:extLst>
                  <a:ext uri="{FF2B5EF4-FFF2-40B4-BE49-F238E27FC236}">
                    <a16:creationId xmlns:a16="http://schemas.microsoft.com/office/drawing/2014/main" id="{E738942F-D6E2-9F45-82A0-22F7D238A4C0}"/>
                  </a:ext>
                </a:extLst>
              </p:cNvPr>
              <p:cNvSpPr txBox="1">
                <a:spLocks noRot="1" noChangeAspect="1" noMove="1" noResize="1" noEditPoints="1" noAdjustHandles="1" noChangeArrowheads="1" noChangeShapeType="1" noTextEdit="1"/>
              </p:cNvSpPr>
              <p:nvPr/>
            </p:nvSpPr>
            <p:spPr>
              <a:xfrm rot="702885">
                <a:off x="2035794" y="1697185"/>
                <a:ext cx="602665" cy="184666"/>
              </a:xfrm>
              <a:prstGeom prst="rect">
                <a:avLst/>
              </a:prstGeom>
              <a:blipFill>
                <a:blip r:embed="rId4"/>
                <a:stretch>
                  <a:fillRect l="-3922" t="-11538" r="-15686" b="-2692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94F76865-AE4C-D946-86D2-E72605032751}"/>
              </a:ext>
            </a:extLst>
          </p:cNvPr>
          <p:cNvSpPr txBox="1"/>
          <p:nvPr/>
        </p:nvSpPr>
        <p:spPr>
          <a:xfrm rot="750086">
            <a:off x="4660241" y="2274761"/>
            <a:ext cx="620426" cy="184666"/>
          </a:xfrm>
          <a:prstGeom prst="rect">
            <a:avLst/>
          </a:prstGeom>
          <a:solidFill>
            <a:schemeClr val="bg1"/>
          </a:solidFill>
        </p:spPr>
        <p:txBody>
          <a:bodyPr wrap="none" lIns="0" tIns="0" rIns="0" bIns="0" rtlCol="0">
            <a:spAutoFit/>
          </a:bodyPr>
          <a:lstStyle/>
          <a:p>
            <a:r>
              <a:rPr lang="en-US" sz="1200" dirty="0">
                <a:solidFill>
                  <a:srgbClr val="FF0000"/>
                </a:solidFill>
              </a:rPr>
              <a:t> → </a:t>
            </a:r>
            <a:r>
              <a:rPr lang="en-US" sz="1200" dirty="0">
                <a:solidFill>
                  <a:srgbClr val="FF0000"/>
                </a:solidFill>
                <a:latin typeface="Cambria Math" panose="02040503050406030204" pitchFamily="18" charset="0"/>
                <a:ea typeface="Cambria Math" panose="02040503050406030204" pitchFamily="18" charset="0"/>
              </a:rPr>
              <a:t>A’ </a:t>
            </a:r>
            <a:r>
              <a:rPr lang="en-US" sz="1200" dirty="0">
                <a:solidFill>
                  <a:srgbClr val="FF0000"/>
                </a:solidFill>
              </a:rPr>
              <a:t>→ </a:t>
            </a:r>
            <a:r>
              <a:rPr lang="en-US" sz="1200" dirty="0">
                <a:solidFill>
                  <a:srgbClr val="FF0000"/>
                </a:solidFill>
                <a:latin typeface="Cambria Math" panose="02040503050406030204" pitchFamily="18" charset="0"/>
                <a:ea typeface="Cambria Math" panose="02040503050406030204" pitchFamily="18" charset="0"/>
              </a:rPr>
              <a:t> </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CE08D49-EE50-0545-AD75-C78915B81904}"/>
                  </a:ext>
                </a:extLst>
              </p:cNvPr>
              <p:cNvSpPr txBox="1"/>
              <p:nvPr/>
            </p:nvSpPr>
            <p:spPr>
              <a:xfrm rot="514515">
                <a:off x="6863889" y="2723376"/>
                <a:ext cx="770019" cy="184666"/>
              </a:xfrm>
              <a:prstGeom prst="rect">
                <a:avLst/>
              </a:prstGeom>
              <a:solidFill>
                <a:schemeClr val="bg1"/>
              </a:solidFill>
            </p:spPr>
            <p:txBody>
              <a:bodyPr wrap="none" lIns="0" tIns="0" rIns="0" bIns="0" rtlCol="0">
                <a:spAutoFit/>
              </a:bodyPr>
              <a:lstStyle/>
              <a:p>
                <a:r>
                  <a:rPr lang="en-US" sz="1200" dirty="0">
                    <a:solidFill>
                      <a:srgbClr val="FF0000"/>
                    </a:solidFill>
                  </a:rPr>
                  <a:t> </a:t>
                </a:r>
                <a:r>
                  <a:rPr lang="en-US" sz="1200" dirty="0">
                    <a:solidFill>
                      <a:srgbClr val="FF0000"/>
                    </a:solidFill>
                    <a:latin typeface="Cambria Math" panose="02040503050406030204" pitchFamily="18" charset="0"/>
                    <a:ea typeface="Cambria Math" panose="02040503050406030204" pitchFamily="18" charset="0"/>
                  </a:rPr>
                  <a:t>A’ </a:t>
                </a:r>
                <a:r>
                  <a:rPr lang="en-US" sz="1200" dirty="0">
                    <a:solidFill>
                      <a:srgbClr val="FF0000"/>
                    </a:solidFill>
                  </a:rPr>
                  <a:t>→ </a:t>
                </a:r>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a14:m>
                <a:r>
                  <a:rPr lang="en-US" sz="1200" dirty="0">
                    <a:solidFill>
                      <a:srgbClr val="FF0000"/>
                    </a:solidFill>
                    <a:latin typeface="Cambria Math" panose="02040503050406030204" pitchFamily="18" charset="0"/>
                    <a:ea typeface="Cambria Math" panose="02040503050406030204" pitchFamily="18" charset="0"/>
                  </a:rPr>
                  <a:t> </a:t>
                </a:r>
              </a:p>
            </p:txBody>
          </p:sp>
        </mc:Choice>
        <mc:Fallback xmlns="">
          <p:sp>
            <p:nvSpPr>
              <p:cNvPr id="22" name="TextBox 21">
                <a:extLst>
                  <a:ext uri="{FF2B5EF4-FFF2-40B4-BE49-F238E27FC236}">
                    <a16:creationId xmlns:a16="http://schemas.microsoft.com/office/drawing/2014/main" id="{2CE08D49-EE50-0545-AD75-C78915B81904}"/>
                  </a:ext>
                </a:extLst>
              </p:cNvPr>
              <p:cNvSpPr txBox="1">
                <a:spLocks noRot="1" noChangeAspect="1" noMove="1" noResize="1" noEditPoints="1" noAdjustHandles="1" noChangeArrowheads="1" noChangeShapeType="1" noTextEdit="1"/>
              </p:cNvSpPr>
              <p:nvPr/>
            </p:nvSpPr>
            <p:spPr>
              <a:xfrm rot="514515">
                <a:off x="6863889" y="2723376"/>
                <a:ext cx="770019" cy="184666"/>
              </a:xfrm>
              <a:prstGeom prst="rect">
                <a:avLst/>
              </a:prstGeom>
              <a:blipFill>
                <a:blip r:embed="rId5"/>
                <a:stretch>
                  <a:fillRect l="-7937" t="-16000"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9C47B11-457F-D44F-A8B7-0FAC9C030BE2}"/>
                  </a:ext>
                </a:extLst>
              </p:cNvPr>
              <p:cNvSpPr txBox="1"/>
              <p:nvPr/>
            </p:nvSpPr>
            <p:spPr>
              <a:xfrm>
                <a:off x="2912696" y="5030469"/>
                <a:ext cx="20704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m:oMathPara>
                </a14:m>
                <a:endParaRPr lang="en-US" sz="1200" dirty="0">
                  <a:solidFill>
                    <a:srgbClr val="FF0000"/>
                  </a:solidFill>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89C47B11-457F-D44F-A8B7-0FAC9C030BE2}"/>
                  </a:ext>
                </a:extLst>
              </p:cNvPr>
              <p:cNvSpPr txBox="1">
                <a:spLocks noRot="1" noChangeAspect="1" noMove="1" noResize="1" noEditPoints="1" noAdjustHandles="1" noChangeArrowheads="1" noChangeShapeType="1" noTextEdit="1"/>
              </p:cNvSpPr>
              <p:nvPr/>
            </p:nvSpPr>
            <p:spPr>
              <a:xfrm>
                <a:off x="2912696" y="5030469"/>
                <a:ext cx="207044" cy="184666"/>
              </a:xfrm>
              <a:prstGeom prst="rect">
                <a:avLst/>
              </a:prstGeom>
              <a:blipFill>
                <a:blip r:embed="rId6"/>
                <a:stretch>
                  <a:fillRect l="-11765" r="-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4B73107-42C1-7E4F-B96E-EE9795A219B0}"/>
                  </a:ext>
                </a:extLst>
              </p:cNvPr>
              <p:cNvSpPr txBox="1"/>
              <p:nvPr/>
            </p:nvSpPr>
            <p:spPr>
              <a:xfrm>
                <a:off x="3153268" y="5295901"/>
                <a:ext cx="250325" cy="184666"/>
              </a:xfrm>
              <a:prstGeom prst="rect">
                <a:avLst/>
              </a:prstGeom>
              <a:noFill/>
            </p:spPr>
            <p:txBody>
              <a:bodyPr wrap="none" lIns="0" tIns="0" rIns="0" bIns="0" rtlCol="0">
                <a:spAutoFit/>
              </a:bodyPr>
              <a:lstStyle/>
              <a:p>
                <a:r>
                  <a:rPr lang="en-US" sz="1200" dirty="0">
                    <a:solidFill>
                      <a:srgbClr val="FF0000"/>
                    </a:solidFill>
                  </a:rPr>
                  <a:t> </a:t>
                </a:r>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a14:m>
                <a:r>
                  <a:rPr lang="en-US" sz="1200" dirty="0">
                    <a:solidFill>
                      <a:srgbClr val="FF0000"/>
                    </a:solidFill>
                    <a:latin typeface="Cambria Math" panose="02040503050406030204" pitchFamily="18" charset="0"/>
                    <a:ea typeface="Cambria Math" panose="02040503050406030204" pitchFamily="18" charset="0"/>
                  </a:rPr>
                  <a:t> </a:t>
                </a:r>
              </a:p>
            </p:txBody>
          </p:sp>
        </mc:Choice>
        <mc:Fallback xmlns="">
          <p:sp>
            <p:nvSpPr>
              <p:cNvPr id="24" name="TextBox 23">
                <a:extLst>
                  <a:ext uri="{FF2B5EF4-FFF2-40B4-BE49-F238E27FC236}">
                    <a16:creationId xmlns:a16="http://schemas.microsoft.com/office/drawing/2014/main" id="{C4B73107-42C1-7E4F-B96E-EE9795A219B0}"/>
                  </a:ext>
                </a:extLst>
              </p:cNvPr>
              <p:cNvSpPr txBox="1">
                <a:spLocks noRot="1" noChangeAspect="1" noMove="1" noResize="1" noEditPoints="1" noAdjustHandles="1" noChangeArrowheads="1" noChangeShapeType="1" noTextEdit="1"/>
              </p:cNvSpPr>
              <p:nvPr/>
            </p:nvSpPr>
            <p:spPr>
              <a:xfrm>
                <a:off x="3153268" y="5295901"/>
                <a:ext cx="250325" cy="184666"/>
              </a:xfrm>
              <a:prstGeom prst="rect">
                <a:avLst/>
              </a:prstGeom>
              <a:blipFill>
                <a:blip r:embed="rId7"/>
                <a:stretch>
                  <a:fillRect/>
                </a:stretch>
              </a:blipFill>
            </p:spPr>
            <p:txBody>
              <a:bodyPr/>
              <a:lstStyle/>
              <a:p>
                <a:r>
                  <a:rPr lang="en-US">
                    <a:noFill/>
                  </a:rPr>
                  <a:t> </a:t>
                </a:r>
              </a:p>
            </p:txBody>
          </p:sp>
        </mc:Fallback>
      </mc:AlternateContent>
      <p:cxnSp>
        <p:nvCxnSpPr>
          <p:cNvPr id="25" name="Łącznik prosty ze strzałką 9">
            <a:extLst>
              <a:ext uri="{FF2B5EF4-FFF2-40B4-BE49-F238E27FC236}">
                <a16:creationId xmlns:a16="http://schemas.microsoft.com/office/drawing/2014/main" id="{29F05DFD-8F69-C74D-98A9-6DAE6D391255}"/>
              </a:ext>
            </a:extLst>
          </p:cNvPr>
          <p:cNvCxnSpPr>
            <a:cxnSpLocks/>
          </p:cNvCxnSpPr>
          <p:nvPr/>
        </p:nvCxnSpPr>
        <p:spPr>
          <a:xfrm flipV="1">
            <a:off x="2781300" y="5173741"/>
            <a:ext cx="571500" cy="274558"/>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78539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a:ln>
            <a:noFill/>
          </a:ln>
        </p:spPr>
        <p:txBody>
          <a:bodyPr/>
          <a:lstStyle/>
          <a:p>
            <a:pPr eaLnBrk="1" hangingPunct="1"/>
            <a:r>
              <a:rPr lang="en-US" dirty="0">
                <a:solidFill>
                  <a:schemeClr val="bg1"/>
                </a:solidFill>
                <a:latin typeface="Arial" charset="0"/>
              </a:rPr>
              <a:t>PARTICLE PATH FROM ATLAS TO TI12</a:t>
            </a:r>
          </a:p>
        </p:txBody>
      </p:sp>
      <p:pic>
        <p:nvPicPr>
          <p:cNvPr id="14" name="FASER">
            <a:hlinkClick r:id="" action="ppaction://media"/>
            <a:extLst>
              <a:ext uri="{FF2B5EF4-FFF2-40B4-BE49-F238E27FC236}">
                <a16:creationId xmlns:a16="http://schemas.microsoft.com/office/drawing/2014/main" id="{7B011B60-7A3F-8D4E-ACFD-3E1274448473}"/>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3000"/>
          </a:blip>
          <a:stretch>
            <a:fillRect/>
          </a:stretch>
        </p:blipFill>
        <p:spPr>
          <a:xfrm>
            <a:off x="-152400" y="762000"/>
            <a:ext cx="9448799" cy="5791200"/>
          </a:xfrm>
          <a:prstGeom prst="rect">
            <a:avLst/>
          </a:prstGeom>
        </p:spPr>
      </p:pic>
      <p:sp>
        <p:nvSpPr>
          <p:cNvPr id="5" name="TextBox 4">
            <a:extLst>
              <a:ext uri="{FF2B5EF4-FFF2-40B4-BE49-F238E27FC236}">
                <a16:creationId xmlns:a16="http://schemas.microsoft.com/office/drawing/2014/main" id="{5053B249-6AB6-FC40-8D15-471B7E371595}"/>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77666575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65152">
                <p:cTn id="7" fill="hold" display="0">
                  <p:stCondLst>
                    <p:cond delay="indefinite"/>
                  </p:stCondLst>
                </p:cTn>
                <p:tgtEl>
                  <p:spTgt spid="1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514600"/>
            <a:ext cx="5333999" cy="3810000"/>
          </a:xfrm>
        </p:spPr>
        <p:txBody>
          <a:bodyPr/>
          <a:lstStyle/>
          <a:p>
            <a:pPr eaLnBrk="1" hangingPunct="1"/>
            <a:r>
              <a:rPr lang="en-US" sz="2000" dirty="0">
                <a:latin typeface="Arial" charset="0"/>
              </a:rPr>
              <a:t>The opening angle is 0.2 </a:t>
            </a:r>
            <a:r>
              <a:rPr lang="en-US" sz="2000" dirty="0" err="1">
                <a:latin typeface="Arial" charset="0"/>
              </a:rPr>
              <a:t>mrad</a:t>
            </a:r>
            <a:r>
              <a:rPr lang="en-US" sz="2000" dirty="0">
                <a:latin typeface="Arial" charset="0"/>
              </a:rPr>
              <a:t> (</a:t>
            </a:r>
            <a:r>
              <a:rPr lang="en-US" sz="2000" dirty="0">
                <a:latin typeface="Symbol" pitchFamily="2" charset="2"/>
              </a:rPr>
              <a:t>h</a:t>
            </a:r>
            <a:r>
              <a:rPr lang="en-US" sz="2000" dirty="0">
                <a:latin typeface="Arial" charset="0"/>
              </a:rPr>
              <a:t> ~ 9); cf. the moon (7 </a:t>
            </a:r>
            <a:r>
              <a:rPr lang="en-US" sz="2000" dirty="0" err="1">
                <a:latin typeface="Arial" charset="0"/>
              </a:rPr>
              <a:t>mrad</a:t>
            </a:r>
            <a:r>
              <a:rPr lang="en-US" sz="2000" dirty="0">
                <a:latin typeface="Arial" charset="0"/>
              </a:rPr>
              <a:t>). Most of the signal passes through 1 sheet of paper at 480 m.</a:t>
            </a:r>
          </a:p>
          <a:p>
            <a:pPr eaLnBrk="1" hangingPunct="1"/>
            <a:endParaRPr lang="en-US" sz="1200" dirty="0">
              <a:latin typeface="Arial" charset="0"/>
            </a:endParaRPr>
          </a:p>
          <a:p>
            <a:pPr eaLnBrk="1" hangingPunct="1"/>
            <a:r>
              <a:rPr lang="en-US" sz="2000" dirty="0" err="1">
                <a:latin typeface="Arial" charset="0"/>
              </a:rPr>
              <a:t>TeV</a:t>
            </a:r>
            <a:r>
              <a:rPr lang="en-US" sz="2000" dirty="0">
                <a:latin typeface="Arial" charset="0"/>
              </a:rPr>
              <a:t> dark photons (or any other new particles produced in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B decay) are far more collimated than shown below, motivating a new, small, fast, cheap experiment at the LHC.</a:t>
            </a:r>
          </a:p>
          <a:p>
            <a:pPr marL="0" indent="0">
              <a:buNone/>
            </a:pPr>
            <a:endParaRPr lang="en-US"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5638800" y="2629900"/>
            <a:ext cx="3034200" cy="1885950"/>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30258747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9A7B68-9E56-9843-BBAE-89983C22FC2C}"/>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B08A827D-2C72-8E46-8283-1E9D0BADD2A8}"/>
              </a:ext>
            </a:extLst>
          </p:cNvPr>
          <p:cNvPicPr>
            <a:picLocks noChangeAspect="1"/>
          </p:cNvPicPr>
          <p:nvPr/>
        </p:nvPicPr>
        <p:blipFill>
          <a:blip r:embed="rId2"/>
          <a:stretch>
            <a:fillRect/>
          </a:stretch>
        </p:blipFill>
        <p:spPr>
          <a:xfrm>
            <a:off x="1924668" y="2743200"/>
            <a:ext cx="5294664" cy="1764888"/>
          </a:xfrm>
          <a:prstGeom prst="rect">
            <a:avLst/>
          </a:prstGeom>
        </p:spPr>
      </p:pic>
    </p:spTree>
    <p:extLst>
      <p:ext uri="{BB962C8B-B14F-4D97-AF65-F5344CB8AC3E}">
        <p14:creationId xmlns:p14="http://schemas.microsoft.com/office/powerpoint/2010/main" val="184872209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228600" y="1008062"/>
            <a:ext cx="8610600" cy="5392738"/>
          </a:xfrm>
        </p:spPr>
        <p:txBody>
          <a:bodyPr/>
          <a:lstStyle/>
          <a:p>
            <a:r>
              <a:rPr lang="en-US" sz="1800" dirty="0"/>
              <a:t>September 2017: Initial proposal (Feng, </a:t>
            </a:r>
            <a:r>
              <a:rPr lang="en-US" sz="1800" dirty="0" err="1"/>
              <a:t>Galon</a:t>
            </a:r>
            <a:r>
              <a:rPr lang="en-US" sz="1800" dirty="0"/>
              <a:t>, Kling, </a:t>
            </a:r>
            <a:r>
              <a:rPr lang="en-US" sz="1800" dirty="0" err="1"/>
              <a:t>Trojanowski</a:t>
            </a:r>
            <a:r>
              <a:rPr lang="en-US" sz="1800" dirty="0"/>
              <a:t>)</a:t>
            </a:r>
          </a:p>
          <a:p>
            <a:endParaRPr lang="en-US" sz="800" dirty="0"/>
          </a:p>
          <a:p>
            <a:r>
              <a:rPr lang="en-US" sz="1800" dirty="0"/>
              <a:t>July 2018: Submitted LOI to CERN LHCC </a:t>
            </a:r>
          </a:p>
          <a:p>
            <a:endParaRPr lang="en-US" sz="800" dirty="0"/>
          </a:p>
          <a:p>
            <a:r>
              <a:rPr lang="en-US" sz="1800" dirty="0"/>
              <a:t>October 2018: Approval from </a:t>
            </a:r>
            <a:r>
              <a:rPr lang="en-US" sz="1800" dirty="0">
                <a:solidFill>
                  <a:srgbClr val="0000FF"/>
                </a:solidFill>
              </a:rPr>
              <a:t>ATLAS SCT </a:t>
            </a:r>
            <a:r>
              <a:rPr lang="en-US" sz="1800" dirty="0"/>
              <a:t>and </a:t>
            </a:r>
            <a:r>
              <a:rPr lang="en-US" sz="1800" dirty="0" err="1">
                <a:solidFill>
                  <a:srgbClr val="0000FF"/>
                </a:solidFill>
              </a:rPr>
              <a:t>LHCb</a:t>
            </a:r>
            <a:r>
              <a:rPr lang="en-US" sz="1800" dirty="0">
                <a:solidFill>
                  <a:srgbClr val="0000FF"/>
                </a:solidFill>
              </a:rPr>
              <a:t> Collaborations </a:t>
            </a:r>
            <a:r>
              <a:rPr lang="en-US" sz="1800" dirty="0"/>
              <a:t>for use of spare detector modules</a:t>
            </a:r>
          </a:p>
          <a:p>
            <a:endParaRPr lang="en-US" sz="800" dirty="0"/>
          </a:p>
          <a:p>
            <a:r>
              <a:rPr lang="en-US" sz="1800" dirty="0"/>
              <a:t>November 2018: Submitted Technical Proposal to LHCC</a:t>
            </a:r>
          </a:p>
          <a:p>
            <a:endParaRPr lang="en-US" sz="800" dirty="0"/>
          </a:p>
          <a:p>
            <a:r>
              <a:rPr lang="en-US" sz="1800" dirty="0"/>
              <a:t>November 2018 – January 2019: Experiment funded by the </a:t>
            </a:r>
            <a:r>
              <a:rPr lang="en-US" sz="1800" dirty="0" err="1">
                <a:solidFill>
                  <a:srgbClr val="0000FF"/>
                </a:solidFill>
              </a:rPr>
              <a:t>Heising</a:t>
            </a:r>
            <a:r>
              <a:rPr lang="en-US" sz="1800" dirty="0">
                <a:solidFill>
                  <a:srgbClr val="0000FF"/>
                </a:solidFill>
              </a:rPr>
              <a:t>-Simons </a:t>
            </a:r>
            <a:r>
              <a:rPr lang="en-US" sz="1800" dirty="0"/>
              <a:t>and </a:t>
            </a:r>
            <a:r>
              <a:rPr lang="en-US" sz="1800" dirty="0">
                <a:solidFill>
                  <a:srgbClr val="0000FF"/>
                </a:solidFill>
              </a:rPr>
              <a:t>Simons Foundations</a:t>
            </a:r>
          </a:p>
          <a:p>
            <a:endParaRPr lang="en-US" sz="800" dirty="0"/>
          </a:p>
          <a:p>
            <a:r>
              <a:rPr lang="en-US" sz="1800" dirty="0"/>
              <a:t>March 2019: FASER approved as 8</a:t>
            </a:r>
            <a:r>
              <a:rPr lang="en-US" sz="1800" baseline="30000" dirty="0"/>
              <a:t>th</a:t>
            </a:r>
            <a:r>
              <a:rPr lang="en-US" sz="1800" dirty="0"/>
              <a:t> LHC detector by </a:t>
            </a:r>
            <a:r>
              <a:rPr lang="en-US" sz="1800" dirty="0">
                <a:solidFill>
                  <a:srgbClr val="0000FF"/>
                </a:solidFill>
              </a:rPr>
              <a:t>CERN</a:t>
            </a:r>
          </a:p>
          <a:p>
            <a:endParaRPr lang="en-US" sz="800" dirty="0"/>
          </a:p>
          <a:p>
            <a:r>
              <a:rPr lang="en-US" sz="1800" dirty="0"/>
              <a:t>December 2019: </a:t>
            </a:r>
            <a:r>
              <a:rPr lang="en-US" sz="1800" dirty="0" err="1"/>
              <a:t>FASER</a:t>
            </a:r>
            <a:r>
              <a:rPr lang="en-US" sz="1800" dirty="0" err="1">
                <a:latin typeface="Symbol" pitchFamily="2" charset="2"/>
              </a:rPr>
              <a:t>n</a:t>
            </a:r>
            <a:r>
              <a:rPr lang="en-US" sz="1800" dirty="0"/>
              <a:t> approved as 9</a:t>
            </a:r>
            <a:r>
              <a:rPr lang="en-US" sz="1800" baseline="30000" dirty="0"/>
              <a:t>th</a:t>
            </a:r>
            <a:r>
              <a:rPr lang="en-US" sz="1800" dirty="0"/>
              <a:t> LHC detector by </a:t>
            </a:r>
            <a:r>
              <a:rPr lang="en-US" sz="1800" dirty="0">
                <a:solidFill>
                  <a:srgbClr val="0000FF"/>
                </a:solidFill>
              </a:rPr>
              <a:t>CERN</a:t>
            </a:r>
            <a:endParaRPr lang="en-US" sz="1800" dirty="0"/>
          </a:p>
          <a:p>
            <a:pPr marL="0" indent="0">
              <a:buNone/>
            </a:pPr>
            <a:endParaRPr lang="en-US" sz="800" dirty="0"/>
          </a:p>
          <a:p>
            <a:r>
              <a:rPr lang="en-US" sz="1800" dirty="0"/>
              <a:t>March 2021: FASER fully installed, commissioning of the detector begins</a:t>
            </a:r>
          </a:p>
          <a:p>
            <a:endParaRPr lang="en-US" sz="800" dirty="0"/>
          </a:p>
          <a:p>
            <a:r>
              <a:rPr lang="en-US" sz="1800" dirty="0"/>
              <a:t>May 2021: </a:t>
            </a:r>
            <a:r>
              <a:rPr lang="en-US" sz="1800" dirty="0" err="1"/>
              <a:t>FASER</a:t>
            </a:r>
            <a:r>
              <a:rPr lang="en-US" sz="1800" dirty="0" err="1">
                <a:latin typeface="Symbol" pitchFamily="2" charset="2"/>
              </a:rPr>
              <a:t>n</a:t>
            </a:r>
            <a:r>
              <a:rPr lang="en-US" sz="1800" dirty="0"/>
              <a:t> announces first candidate collider neutrinos</a:t>
            </a:r>
          </a:p>
          <a:p>
            <a:endParaRPr lang="en-US" sz="800" dirty="0"/>
          </a:p>
          <a:p>
            <a:r>
              <a:rPr lang="en-US" sz="1800" dirty="0"/>
              <a:t>June 2022: FASER</a:t>
            </a:r>
            <a:r>
              <a:rPr lang="en-US" sz="1800" dirty="0">
                <a:latin typeface="+mj-lt"/>
              </a:rPr>
              <a:t> and </a:t>
            </a:r>
            <a:r>
              <a:rPr lang="en-US" sz="1800" dirty="0" err="1"/>
              <a:t>FASER</a:t>
            </a:r>
            <a:r>
              <a:rPr lang="en-US" sz="1800" dirty="0" err="1">
                <a:latin typeface="Symbol" pitchFamily="2" charset="2"/>
              </a:rPr>
              <a:t>n</a:t>
            </a:r>
            <a:r>
              <a:rPr lang="en-US" sz="1800" dirty="0">
                <a:latin typeface="Symbol" pitchFamily="2" charset="2"/>
              </a:rPr>
              <a:t> </a:t>
            </a:r>
            <a:r>
              <a:rPr lang="en-US" sz="1800" dirty="0"/>
              <a:t>begin collecting data in Run 3</a:t>
            </a:r>
            <a:endParaRPr lang="en-US" sz="2000" dirty="0"/>
          </a:p>
          <a:p>
            <a:endParaRPr lang="en-US" sz="2000" dirty="0"/>
          </a:p>
          <a:p>
            <a:endParaRPr lang="en-US" sz="2000" dirty="0"/>
          </a:p>
        </p:txBody>
      </p:sp>
    </p:spTree>
    <p:extLst>
      <p:ext uri="{BB962C8B-B14F-4D97-AF65-F5344CB8AC3E}">
        <p14:creationId xmlns:p14="http://schemas.microsoft.com/office/powerpoint/2010/main" val="2000065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sz="3200" dirty="0">
                <a:solidFill>
                  <a:schemeClr val="tx1"/>
                </a:solidFill>
                <a:latin typeface="Arial" charset="0"/>
              </a:rPr>
              <a:t>OUTLINE</a:t>
            </a:r>
          </a:p>
        </p:txBody>
      </p:sp>
      <p:sp>
        <p:nvSpPr>
          <p:cNvPr id="5123" name="Content Placeholder 2"/>
          <p:cNvSpPr>
            <a:spLocks noGrp="1"/>
          </p:cNvSpPr>
          <p:nvPr>
            <p:ph idx="1"/>
          </p:nvPr>
        </p:nvSpPr>
        <p:spPr>
          <a:xfrm>
            <a:off x="457200" y="1143000"/>
            <a:ext cx="8153400" cy="5029200"/>
          </a:xfrm>
        </p:spPr>
        <p:txBody>
          <a:bodyPr/>
          <a:lstStyle/>
          <a:p>
            <a:pPr marL="0" indent="0" algn="ctr" eaLnBrk="1" hangingPunct="1">
              <a:buNone/>
            </a:pPr>
            <a:endParaRPr lang="en-US" b="1" dirty="0"/>
          </a:p>
          <a:p>
            <a:pPr marL="0" indent="0" algn="ctr" eaLnBrk="1" hangingPunct="1">
              <a:buNone/>
            </a:pPr>
            <a:r>
              <a:rPr lang="en-US" b="1" dirty="0"/>
              <a:t>MOTIVATIONS</a:t>
            </a:r>
          </a:p>
          <a:p>
            <a:pPr marL="0" indent="0" algn="ctr" eaLnBrk="1" hangingPunct="1">
              <a:buNone/>
            </a:pPr>
            <a:endParaRPr lang="en-US" sz="1200" b="1" dirty="0"/>
          </a:p>
          <a:p>
            <a:pPr marL="0" indent="0" algn="ctr" eaLnBrk="1" hangingPunct="1">
              <a:buNone/>
            </a:pPr>
            <a:r>
              <a:rPr lang="en-US" b="1" dirty="0"/>
              <a:t>FORWARD PHYSICS</a:t>
            </a:r>
          </a:p>
          <a:p>
            <a:pPr marL="0" indent="0" algn="ctr" eaLnBrk="1" hangingPunct="1">
              <a:buNone/>
            </a:pPr>
            <a:endParaRPr lang="en-US" sz="1200" b="1" dirty="0"/>
          </a:p>
          <a:p>
            <a:pPr marL="0" indent="0" algn="ctr" eaLnBrk="1" hangingPunct="1">
              <a:buNone/>
            </a:pPr>
            <a:r>
              <a:rPr lang="en-US" b="1" dirty="0"/>
              <a:t>CURRENT: FASER AND </a:t>
            </a:r>
            <a:r>
              <a:rPr lang="en-US" b="1" dirty="0" err="1"/>
              <a:t>FASER</a:t>
            </a:r>
            <a:r>
              <a:rPr lang="en-US" b="1" dirty="0" err="1">
                <a:latin typeface="Symbol" pitchFamily="2" charset="2"/>
              </a:rPr>
              <a:t>n</a:t>
            </a:r>
            <a:endParaRPr lang="en-US" b="1" dirty="0">
              <a:latin typeface="Symbol" pitchFamily="2" charset="2"/>
            </a:endParaRPr>
          </a:p>
          <a:p>
            <a:pPr marL="0" indent="0" algn="ctr" eaLnBrk="1" hangingPunct="1">
              <a:buNone/>
            </a:pPr>
            <a:endParaRPr lang="en-US" sz="1200" b="1" dirty="0"/>
          </a:p>
          <a:p>
            <a:pPr marL="0" indent="0" algn="ctr" eaLnBrk="1" hangingPunct="1">
              <a:buNone/>
            </a:pPr>
            <a:r>
              <a:rPr lang="en-US" b="1" dirty="0"/>
              <a:t>THE FUTURE: FORWARD PHYSICS FACILITY</a:t>
            </a:r>
          </a:p>
          <a:p>
            <a:pPr marL="0" indent="0" algn="ctr" eaLnBrk="1" hangingPunct="1">
              <a:buNone/>
            </a:pPr>
            <a:endParaRPr lang="en-US" sz="1200" b="1" dirty="0"/>
          </a:p>
          <a:p>
            <a:pPr marL="0" indent="0" algn="ctr" eaLnBrk="1" hangingPunct="1">
              <a:buNone/>
            </a:pPr>
            <a:r>
              <a:rPr lang="en-US" b="1" dirty="0"/>
              <a:t>SUMMARY</a:t>
            </a:r>
          </a:p>
          <a:p>
            <a:pPr eaLnBrk="1" hangingPunct="1"/>
            <a:endParaRPr lang="en-US" dirty="0"/>
          </a:p>
          <a:p>
            <a:pPr marL="0" indent="0" eaLnBrk="1" hangingPunct="1">
              <a:buNone/>
            </a:pPr>
            <a:endParaRPr lang="en-US" dirty="0">
              <a:latin typeface="Arial" charset="0"/>
            </a:endParaRPr>
          </a:p>
        </p:txBody>
      </p:sp>
    </p:spTree>
    <p:extLst>
      <p:ext uri="{BB962C8B-B14F-4D97-AF65-F5344CB8AC3E}">
        <p14:creationId xmlns:p14="http://schemas.microsoft.com/office/powerpoint/2010/main" val="11584434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5662"/>
            <a:ext cx="8991600" cy="5392738"/>
          </a:xfrm>
        </p:spPr>
        <p:txBody>
          <a:bodyPr>
            <a:noAutofit/>
          </a:bodyPr>
          <a:lstStyle/>
          <a:p>
            <a:r>
              <a:rPr lang="en-US" sz="2000" dirty="0"/>
              <a:t>Nothing incoming and 2 ~</a:t>
            </a:r>
            <a:r>
              <a:rPr lang="en-US" sz="2000" dirty="0" err="1"/>
              <a:t>TeV</a:t>
            </a:r>
            <a:r>
              <a:rPr lang="en-US" sz="2000" dirty="0"/>
              <a:t>, opposite-sign charged tracks pointing back to the ATLAS IP: a “light shining through (100 m-thick) wall” experiment.</a:t>
            </a:r>
          </a:p>
          <a:p>
            <a:endParaRPr lang="en-US" sz="800" dirty="0"/>
          </a:p>
          <a:p>
            <a:r>
              <a:rPr lang="en-US" sz="2000" dirty="0"/>
              <a:t>Scintillators veto incoming charged tracks (muons), magnets split the charged tracks, which are detected by tracking stations and a calorimeter.</a:t>
            </a:r>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FASER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228600" y="2514600"/>
            <a:ext cx="8534400" cy="4038600"/>
            <a:chOff x="1181100" y="2964550"/>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2964550"/>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7100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1025037"/>
            <a:ext cx="8686800" cy="2556363"/>
          </a:xfrm>
        </p:spPr>
        <p:txBody>
          <a:bodyPr/>
          <a:lstStyle/>
          <a:p>
            <a:pPr>
              <a:buFontTx/>
              <a:buChar char="•"/>
            </a:pPr>
            <a:r>
              <a:rPr lang="en-US" sz="2000" dirty="0"/>
              <a:t>The beam collision axis was located to mm accuracy by the CERN survey department.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Spring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IN TUNNEL TI12</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30575444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MAGNETS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FASER includes 3 magnets: 1.5 m, 1 m, and 1m long.</a:t>
            </a:r>
          </a:p>
          <a:p>
            <a:r>
              <a:rPr lang="en-US" sz="2000" dirty="0"/>
              <a:t>0.57 T permanent dipoles with an inner diameter of 20 cm, require little maintenance.</a:t>
            </a:r>
          </a:p>
          <a:p>
            <a:r>
              <a:rPr lang="en-US" sz="2000" dirty="0"/>
              <a:t>Constructed by the CERN magnet group.</a:t>
            </a:r>
          </a:p>
          <a:p>
            <a:endParaRPr lang="en-US" sz="2000" dirty="0"/>
          </a:p>
          <a:p>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3" name="Picture 2">
            <a:extLst>
              <a:ext uri="{FF2B5EF4-FFF2-40B4-BE49-F238E27FC236}">
                <a16:creationId xmlns:a16="http://schemas.microsoft.com/office/drawing/2014/main" id="{0197DE7A-8DD1-C042-91B7-EA651C8EA034}"/>
              </a:ext>
            </a:extLst>
          </p:cNvPr>
          <p:cNvPicPr>
            <a:picLocks noChangeAspect="1"/>
          </p:cNvPicPr>
          <p:nvPr/>
        </p:nvPicPr>
        <p:blipFill>
          <a:blip r:embed="rId2"/>
          <a:stretch>
            <a:fillRect/>
          </a:stretch>
        </p:blipFill>
        <p:spPr>
          <a:xfrm>
            <a:off x="304800" y="2388467"/>
            <a:ext cx="8534400" cy="4012333"/>
          </a:xfrm>
          <a:prstGeom prst="rect">
            <a:avLst/>
          </a:prstGeom>
        </p:spPr>
      </p:pic>
    </p:spTree>
    <p:extLst>
      <p:ext uri="{BB962C8B-B14F-4D97-AF65-F5344CB8AC3E}">
        <p14:creationId xmlns:p14="http://schemas.microsoft.com/office/powerpoint/2010/main" val="55738139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TRACKERS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76200" y="1008062"/>
            <a:ext cx="8915400" cy="5392738"/>
          </a:xfrm>
        </p:spPr>
        <p:txBody>
          <a:bodyPr>
            <a:noAutofit/>
          </a:bodyPr>
          <a:lstStyle/>
          <a:p>
            <a:r>
              <a:rPr lang="en-US" sz="2000" dirty="0"/>
              <a:t>ATLAS tracker consists of ~3000 SCT modules.</a:t>
            </a:r>
          </a:p>
          <a:p>
            <a:endParaRPr lang="en-US" sz="800" dirty="0"/>
          </a:p>
          <a:p>
            <a:r>
              <a:rPr lang="en-US" sz="2000" dirty="0"/>
              <a:t>~300 spares were never used.  ~100 of these were generously donated to FASER: 8 modules x 3 tracking planes x 4 tracking stations at FASER.</a:t>
            </a:r>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5" name="Picture 4">
            <a:extLst>
              <a:ext uri="{FF2B5EF4-FFF2-40B4-BE49-F238E27FC236}">
                <a16:creationId xmlns:a16="http://schemas.microsoft.com/office/drawing/2014/main" id="{9E0C4B2C-0078-3F45-9E72-29F634D2979C}"/>
              </a:ext>
            </a:extLst>
          </p:cNvPr>
          <p:cNvPicPr>
            <a:picLocks noChangeAspect="1"/>
          </p:cNvPicPr>
          <p:nvPr/>
        </p:nvPicPr>
        <p:blipFill>
          <a:blip r:embed="rId2"/>
          <a:stretch>
            <a:fillRect/>
          </a:stretch>
        </p:blipFill>
        <p:spPr>
          <a:xfrm>
            <a:off x="1879600" y="2514600"/>
            <a:ext cx="5384800" cy="4038600"/>
          </a:xfrm>
          <a:prstGeom prst="rect">
            <a:avLst/>
          </a:prstGeom>
        </p:spPr>
      </p:pic>
    </p:spTree>
    <p:extLst>
      <p:ext uri="{BB962C8B-B14F-4D97-AF65-F5344CB8AC3E}">
        <p14:creationId xmlns:p14="http://schemas.microsoft.com/office/powerpoint/2010/main" val="149322557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SCINTILLATORS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4 veto scintillators, each 2cm x 30cm x 30cm, upstream of the detector. Efficiency of each one is &gt; 99.99%, makes muon background negligible. </a:t>
            </a:r>
          </a:p>
          <a:p>
            <a:endParaRPr lang="en-US" sz="800" dirty="0"/>
          </a:p>
          <a:p>
            <a:r>
              <a:rPr lang="en-US" sz="2000" dirty="0"/>
              <a:t>Additional beam backgrounds, simulated with FLUKA and validated with pilot detectors in 2018, are also expected to be negligible.</a:t>
            </a:r>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3" name="Picture 2">
            <a:extLst>
              <a:ext uri="{FF2B5EF4-FFF2-40B4-BE49-F238E27FC236}">
                <a16:creationId xmlns:a16="http://schemas.microsoft.com/office/drawing/2014/main" id="{0B16B4F0-50DE-BB4E-93A5-3B8C8E08DB40}"/>
              </a:ext>
            </a:extLst>
          </p:cNvPr>
          <p:cNvPicPr>
            <a:picLocks noChangeAspect="1"/>
          </p:cNvPicPr>
          <p:nvPr/>
        </p:nvPicPr>
        <p:blipFill>
          <a:blip r:embed="rId2"/>
          <a:stretch>
            <a:fillRect/>
          </a:stretch>
        </p:blipFill>
        <p:spPr>
          <a:xfrm>
            <a:off x="1936750" y="2590800"/>
            <a:ext cx="5270500" cy="3952875"/>
          </a:xfrm>
          <a:prstGeom prst="rect">
            <a:avLst/>
          </a:prstGeom>
        </p:spPr>
      </p:pic>
    </p:spTree>
    <p:extLst>
      <p:ext uri="{BB962C8B-B14F-4D97-AF65-F5344CB8AC3E}">
        <p14:creationId xmlns:p14="http://schemas.microsoft.com/office/powerpoint/2010/main" val="177209270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34881"/>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spTree>
    <p:extLst>
      <p:ext uri="{BB962C8B-B14F-4D97-AF65-F5344CB8AC3E}">
        <p14:creationId xmlns:p14="http://schemas.microsoft.com/office/powerpoint/2010/main" val="3132624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3C239-9BEB-F94B-8FD8-A26D8911AE82}"/>
              </a:ext>
            </a:extLst>
          </p:cNvPr>
          <p:cNvPicPr>
            <a:picLocks noChangeAspect="1"/>
          </p:cNvPicPr>
          <p:nvPr/>
        </p:nvPicPr>
        <p:blipFill rotWithShape="1">
          <a:blip r:embed="rId2"/>
          <a:srcRect l="8333"/>
          <a:stretch/>
        </p:blipFill>
        <p:spPr>
          <a:xfrm>
            <a:off x="0" y="0"/>
            <a:ext cx="9144000" cy="6877050"/>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pic>
        <p:nvPicPr>
          <p:cNvPr id="3" name="Picture 2">
            <a:extLst>
              <a:ext uri="{FF2B5EF4-FFF2-40B4-BE49-F238E27FC236}">
                <a16:creationId xmlns:a16="http://schemas.microsoft.com/office/drawing/2014/main" id="{FA3948B5-6993-10C7-3A8A-9FCDB9E40D2E}"/>
              </a:ext>
            </a:extLst>
          </p:cNvPr>
          <p:cNvPicPr>
            <a:picLocks noChangeAspect="1"/>
          </p:cNvPicPr>
          <p:nvPr/>
        </p:nvPicPr>
        <p:blipFill>
          <a:blip r:embed="rId3"/>
          <a:stretch>
            <a:fillRect/>
          </a:stretch>
        </p:blipFill>
        <p:spPr>
          <a:xfrm>
            <a:off x="5604552" y="5562600"/>
            <a:ext cx="3274032" cy="953221"/>
          </a:xfrm>
          <a:prstGeom prst="rect">
            <a:avLst/>
          </a:prstGeom>
          <a:ln w="12700">
            <a:solidFill>
              <a:schemeClr val="tx1"/>
            </a:solidFill>
          </a:ln>
        </p:spPr>
      </p:pic>
      <p:sp>
        <p:nvSpPr>
          <p:cNvPr id="11" name="Content Placeholder 2">
            <a:extLst>
              <a:ext uri="{FF2B5EF4-FFF2-40B4-BE49-F238E27FC236}">
                <a16:creationId xmlns:a16="http://schemas.microsoft.com/office/drawing/2014/main" id="{ECFDDB1A-9F8B-417C-9F52-14662BC12C8F}"/>
              </a:ext>
            </a:extLst>
          </p:cNvPr>
          <p:cNvSpPr txBox="1">
            <a:spLocks/>
          </p:cNvSpPr>
          <p:nvPr/>
        </p:nvSpPr>
        <p:spPr bwMode="auto">
          <a:xfrm>
            <a:off x="265415" y="1093957"/>
            <a:ext cx="8613169" cy="81104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002060"/>
                </a:solidFill>
                <a:sym typeface="Wingdings" pitchFamily="2" charset="2"/>
              </a:rPr>
              <a:t>LHC Run 3 started (officially) on 5 July 2022. Muon backgrounds are within ~30% of expectations (i.e., negligible), and FASER already has enough data to exclude or discover proposed LLPs in new regions parameter space. </a:t>
            </a:r>
          </a:p>
        </p:txBody>
      </p:sp>
    </p:spTree>
    <p:extLst>
      <p:ext uri="{BB962C8B-B14F-4D97-AF65-F5344CB8AC3E}">
        <p14:creationId xmlns:p14="http://schemas.microsoft.com/office/powerpoint/2010/main" val="93301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523CEB-6B28-7249-8362-DC5BCB3BFAB5}"/>
              </a:ext>
            </a:extLst>
          </p:cNvPr>
          <p:cNvPicPr>
            <a:picLocks noChangeAspect="1"/>
          </p:cNvPicPr>
          <p:nvPr/>
        </p:nvPicPr>
        <p:blipFill>
          <a:blip r:embed="rId2"/>
          <a:stretch>
            <a:fillRect/>
          </a:stretch>
        </p:blipFill>
        <p:spPr>
          <a:xfrm>
            <a:off x="96968" y="1118986"/>
            <a:ext cx="4073436" cy="3193759"/>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286493" y="1038225"/>
            <a:ext cx="8628907" cy="5819775"/>
          </a:xfrm>
        </p:spPr>
        <p:txBody>
          <a:bodyPr/>
          <a:lstStyle/>
          <a:p>
            <a:endParaRPr lang="en-US" sz="1000" dirty="0">
              <a:latin typeface="Arial" charset="0"/>
              <a:sym typeface="Wingdings"/>
            </a:endParaRPr>
          </a:p>
          <a:p>
            <a:endParaRPr lang="en-US" sz="1000" dirty="0">
              <a:latin typeface="Arial" charset="0"/>
              <a:sym typeface="Wingdings"/>
            </a:endParaRPr>
          </a:p>
          <a:p>
            <a:endParaRPr lang="en-US" sz="10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FASER has collected 10 fb</a:t>
            </a:r>
            <a:r>
              <a:rPr lang="en-US" sz="2000" baseline="30000" dirty="0">
                <a:latin typeface="Arial" charset="0"/>
                <a:sym typeface="Wingdings"/>
              </a:rPr>
              <a:t>-1</a:t>
            </a:r>
            <a:r>
              <a:rPr lang="en-US" sz="2000" dirty="0">
                <a:latin typeface="Arial" charset="0"/>
                <a:sym typeface="Wingdings"/>
              </a:rPr>
              <a:t> and has started probing many new models.</a:t>
            </a:r>
          </a:p>
          <a:p>
            <a:endParaRPr lang="en-US" sz="1000" dirty="0">
              <a:latin typeface="Arial" charset="0"/>
              <a:sym typeface="Wingdings"/>
            </a:endParaRPr>
          </a:p>
          <a:p>
            <a:r>
              <a:rPr lang="en-US" sz="2000" dirty="0">
                <a:latin typeface="Arial" charset="0"/>
                <a:sym typeface="Wingdings"/>
              </a:rPr>
              <a:t>Without upgrade, HL-LHC extends (Luminosity*Vol) by factor of 3000 – could detect as many as 10,000 dark photons.  </a:t>
            </a:r>
          </a:p>
          <a:p>
            <a:endParaRPr lang="en-US" sz="1000" dirty="0">
              <a:latin typeface="Arial" charset="0"/>
              <a:sym typeface="Wingdings"/>
            </a:endParaRPr>
          </a:p>
          <a:p>
            <a:r>
              <a:rPr lang="en-US" sz="2000" dirty="0">
                <a:latin typeface="Arial" charset="0"/>
                <a:sym typeface="Wingdings"/>
              </a:rPr>
              <a:t>Possible upgrade to FASER 2 (R=1m, L=20m) extends (Luminosity*Vol) by factor of ~10</a:t>
            </a:r>
            <a:r>
              <a:rPr lang="en-US" sz="2000" baseline="30000" dirty="0">
                <a:latin typeface="Arial" charset="0"/>
                <a:sym typeface="Wingdings"/>
              </a:rPr>
              <a:t>6 </a:t>
            </a:r>
            <a:r>
              <a:rPr lang="en-US" sz="2000" dirty="0">
                <a:latin typeface="Arial" charset="0"/>
                <a:sym typeface="Wingdings"/>
              </a:rPr>
              <a:t>– could detect as many as 3 x 10</a:t>
            </a:r>
            <a:r>
              <a:rPr lang="en-US" sz="2000" baseline="30000" dirty="0">
                <a:latin typeface="Arial" charset="0"/>
                <a:sym typeface="Wingdings"/>
              </a:rPr>
              <a:t>6</a:t>
            </a:r>
            <a:r>
              <a:rPr lang="en-US" sz="2000" dirty="0">
                <a:latin typeface="Arial" charset="0"/>
                <a:sym typeface="Wingdings"/>
              </a:rPr>
              <a:t> dark photons.</a:t>
            </a:r>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pPr marL="0" indent="0">
              <a:buNone/>
            </a:pPr>
            <a:endParaRPr lang="en-US" sz="1000" dirty="0">
              <a:latin typeface="Arial" charset="0"/>
              <a:sym typeface="Wingdings"/>
            </a:endParaRPr>
          </a:p>
          <a:p>
            <a:endParaRPr lang="en-US" dirty="0">
              <a:latin typeface="Arial" charset="0"/>
              <a:sym typeface="Wingdings"/>
            </a:endParaRPr>
          </a:p>
        </p:txBody>
      </p:sp>
      <p:sp>
        <p:nvSpPr>
          <p:cNvPr id="8" name="TextBox 7">
            <a:extLst>
              <a:ext uri="{FF2B5EF4-FFF2-40B4-BE49-F238E27FC236}">
                <a16:creationId xmlns:a16="http://schemas.microsoft.com/office/drawing/2014/main" id="{00C0A02A-C6C1-A542-8902-C605E3D0AC32}"/>
              </a:ext>
            </a:extLst>
          </p:cNvPr>
          <p:cNvSpPr txBox="1"/>
          <p:nvPr/>
        </p:nvSpPr>
        <p:spPr>
          <a:xfrm rot="5400000">
            <a:off x="3199939" y="2435948"/>
            <a:ext cx="2162323" cy="276999"/>
          </a:xfrm>
          <a:prstGeom prst="rect">
            <a:avLst/>
          </a:prstGeom>
          <a:noFill/>
        </p:spPr>
        <p:txBody>
          <a:bodyPr wrap="none" rtlCol="0">
            <a:spAutoFit/>
          </a:bodyPr>
          <a:lstStyle/>
          <a:p>
            <a:r>
              <a:rPr lang="en-US" baseline="-25000" dirty="0">
                <a:sym typeface="Wingdings"/>
              </a:rPr>
              <a:t>FASER Collaboration (2018)</a:t>
            </a:r>
          </a:p>
        </p:txBody>
      </p:sp>
      <p:sp>
        <p:nvSpPr>
          <p:cNvPr id="9" name="TextBox 8">
            <a:extLst>
              <a:ext uri="{FF2B5EF4-FFF2-40B4-BE49-F238E27FC236}">
                <a16:creationId xmlns:a16="http://schemas.microsoft.com/office/drawing/2014/main" id="{DB7E523C-17B6-AA4C-81AE-395DBBB5BDE0}"/>
              </a:ext>
            </a:extLst>
          </p:cNvPr>
          <p:cNvSpPr txBox="1"/>
          <p:nvPr/>
        </p:nvSpPr>
        <p:spPr>
          <a:xfrm>
            <a:off x="1981200" y="790714"/>
            <a:ext cx="954172" cy="369332"/>
          </a:xfrm>
          <a:prstGeom prst="rect">
            <a:avLst/>
          </a:prstGeom>
          <a:noFill/>
        </p:spPr>
        <p:txBody>
          <a:bodyPr wrap="none" rtlCol="0">
            <a:spAutoFit/>
          </a:bodyPr>
          <a:lstStyle/>
          <a:p>
            <a:r>
              <a:rPr lang="en-US" b="1" dirty="0"/>
              <a:t>FASER</a:t>
            </a:r>
          </a:p>
        </p:txBody>
      </p:sp>
      <p:pic>
        <p:nvPicPr>
          <p:cNvPr id="16" name="Picture 15">
            <a:extLst>
              <a:ext uri="{FF2B5EF4-FFF2-40B4-BE49-F238E27FC236}">
                <a16:creationId xmlns:a16="http://schemas.microsoft.com/office/drawing/2014/main" id="{5AD1FDDD-D0F2-3043-AD12-3BD6FCA6044F}"/>
              </a:ext>
            </a:extLst>
          </p:cNvPr>
          <p:cNvPicPr>
            <a:picLocks noChangeAspect="1"/>
          </p:cNvPicPr>
          <p:nvPr/>
        </p:nvPicPr>
        <p:blipFill rotWithShape="1">
          <a:blip r:embed="rId3"/>
          <a:srcRect l="1613" t="5555" r="1613" b="3704"/>
          <a:stretch/>
        </p:blipFill>
        <p:spPr>
          <a:xfrm>
            <a:off x="4610100" y="975380"/>
            <a:ext cx="4115775" cy="3396595"/>
          </a:xfrm>
          <a:prstGeom prst="rect">
            <a:avLst/>
          </a:prstGeom>
        </p:spPr>
      </p:pic>
      <p:sp>
        <p:nvSpPr>
          <p:cNvPr id="2" name="Right Arrow 1">
            <a:extLst>
              <a:ext uri="{FF2B5EF4-FFF2-40B4-BE49-F238E27FC236}">
                <a16:creationId xmlns:a16="http://schemas.microsoft.com/office/drawing/2014/main" id="{111FDA47-DD9D-CC48-9BD7-DF5528BDC681}"/>
              </a:ext>
            </a:extLst>
          </p:cNvPr>
          <p:cNvSpPr/>
          <p:nvPr/>
        </p:nvSpPr>
        <p:spPr>
          <a:xfrm rot="13779309">
            <a:off x="6374172" y="3881822"/>
            <a:ext cx="381000" cy="12843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62770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21ABED-F62C-2B41-AB55-6BE05A438D99}"/>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3" name="Picture 2">
            <a:extLst>
              <a:ext uri="{FF2B5EF4-FFF2-40B4-BE49-F238E27FC236}">
                <a16:creationId xmlns:a16="http://schemas.microsoft.com/office/drawing/2014/main" id="{F06E252B-C65F-4143-9A01-9C57FD4EC61D}"/>
              </a:ext>
            </a:extLst>
          </p:cNvPr>
          <p:cNvPicPr>
            <a:picLocks noChangeAspect="1"/>
          </p:cNvPicPr>
          <p:nvPr/>
        </p:nvPicPr>
        <p:blipFill rotWithShape="1">
          <a:blip r:embed="rId2"/>
          <a:srcRect l="20000" t="4444" r="20000" b="63333"/>
          <a:stretch/>
        </p:blipFill>
        <p:spPr>
          <a:xfrm>
            <a:off x="1295400" y="2585905"/>
            <a:ext cx="6078263" cy="2448190"/>
          </a:xfrm>
          <a:prstGeom prst="rect">
            <a:avLst/>
          </a:prstGeom>
        </p:spPr>
      </p:pic>
      <p:sp>
        <p:nvSpPr>
          <p:cNvPr id="5123" name="Content Placeholder 2"/>
          <p:cNvSpPr>
            <a:spLocks noGrp="1"/>
          </p:cNvSpPr>
          <p:nvPr>
            <p:ph idx="1"/>
          </p:nvPr>
        </p:nvSpPr>
        <p:spPr>
          <a:xfrm>
            <a:off x="6201432" y="2438400"/>
            <a:ext cx="914400" cy="1524000"/>
          </a:xfrm>
        </p:spPr>
        <p:txBody>
          <a:bodyPr/>
          <a:lstStyle/>
          <a:p>
            <a:pPr marL="0" indent="0" algn="ctr" eaLnBrk="1" hangingPunct="1">
              <a:buNone/>
            </a:pPr>
            <a:r>
              <a:rPr lang="en-US" sz="8800" b="1" i="1" dirty="0">
                <a:latin typeface="Symbol" pitchFamily="2" charset="2"/>
              </a:rPr>
              <a:t>n</a:t>
            </a:r>
          </a:p>
          <a:p>
            <a:pPr marL="0" indent="0" eaLnBrk="1" hangingPunct="1">
              <a:buNone/>
            </a:pPr>
            <a:endParaRPr lang="en-US" sz="8800" dirty="0">
              <a:latin typeface="Arial" charset="0"/>
            </a:endParaRPr>
          </a:p>
        </p:txBody>
      </p:sp>
    </p:spTree>
    <p:extLst>
      <p:ext uri="{BB962C8B-B14F-4D97-AF65-F5344CB8AC3E}">
        <p14:creationId xmlns:p14="http://schemas.microsoft.com/office/powerpoint/2010/main" val="75009897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3900" y="2667000"/>
            <a:ext cx="7696200" cy="18288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COLLIDER NEUTRINOS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840310"/>
                <a:ext cx="8991600" cy="5562600"/>
              </a:xfrm>
            </p:spPr>
            <p:txBody>
              <a:bodyPr/>
              <a:lstStyle/>
              <a:p>
                <a:pPr eaLnBrk="1" hangingPunct="1"/>
                <a:r>
                  <a:rPr lang="en-US" sz="2000" dirty="0">
                    <a:latin typeface="Arial" charset="0"/>
                  </a:rPr>
                  <a:t>In addition to the possibility of hypothetical new light, weakly-interacting particles, there are also known light, weakly-interacting particles: </a:t>
                </a:r>
                <a:r>
                  <a:rPr lang="en-US" sz="2000" dirty="0">
                    <a:solidFill>
                      <a:srgbClr val="FF0000"/>
                    </a:solidFill>
                    <a:latin typeface="Arial" charset="0"/>
                  </a:rPr>
                  <a:t>neutrinos</a:t>
                </a:r>
                <a:r>
                  <a:rPr lang="en-US" sz="2000" dirty="0">
                    <a:latin typeface="Arial" charset="0"/>
                  </a:rPr>
                  <a:t>.</a:t>
                </a:r>
              </a:p>
              <a:p>
                <a:pPr eaLnBrk="1" hangingPunct="1"/>
                <a:endParaRPr lang="en-US" sz="1200" dirty="0">
                  <a:latin typeface="Arial" charset="0"/>
                </a:endParaRPr>
              </a:p>
              <a:p>
                <a:pPr eaLnBrk="1" hangingPunct="1"/>
                <a:r>
                  <a:rPr lang="en-US" sz="2000" dirty="0">
                    <a:latin typeface="Arial" charset="0"/>
                  </a:rPr>
                  <a:t>The high-energy ones, which interact most strongly, are overwhelmingly produced in the far forward direction.  </a:t>
                </a:r>
                <a:r>
                  <a:rPr lang="en-US" sz="2000" dirty="0">
                    <a:solidFill>
                      <a:srgbClr val="FF0000"/>
                    </a:solidFill>
                    <a:latin typeface="Arial" charset="0"/>
                  </a:rPr>
                  <a:t>Before May 2021, no candidate collider neutrino had ever been detected.</a:t>
                </a:r>
              </a:p>
              <a:p>
                <a:pPr eaLnBrk="1" hangingPunct="1"/>
                <a:endParaRPr lang="en-US" sz="1200" b="1"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dirty="0">
                  <a:latin typeface="Arial" charset="0"/>
                </a:endParaRPr>
              </a:p>
              <a:p>
                <a:pPr eaLnBrk="1" hangingPunct="1"/>
                <a:r>
                  <a:rPr lang="en-US" sz="2000" dirty="0">
                    <a:latin typeface="Arial" charset="0"/>
                  </a:rPr>
                  <a:t>If they can be detected, there is a fascinating new world of LHC neutrinos that can be explored.</a:t>
                </a:r>
              </a:p>
              <a:p>
                <a:pPr lvl="1"/>
                <a:r>
                  <a:rPr lang="en-US" sz="1800" dirty="0">
                    <a:latin typeface="Arial" charset="0"/>
                  </a:rPr>
                  <a:t>The neutrino energies are ~</a:t>
                </a:r>
                <a:r>
                  <a:rPr lang="en-US" sz="1800" dirty="0" err="1">
                    <a:latin typeface="Arial" charset="0"/>
                  </a:rPr>
                  <a:t>TeV</a:t>
                </a:r>
                <a:r>
                  <a:rPr lang="en-US" sz="1800" dirty="0">
                    <a:latin typeface="Arial" charset="0"/>
                  </a:rPr>
                  <a:t>, highest human-made energies ever.</a:t>
                </a:r>
              </a:p>
              <a:p>
                <a:pPr lvl="1"/>
                <a:r>
                  <a:rPr lang="en-US" sz="1800" dirty="0">
                    <a:latin typeface="Arial" charset="0"/>
                  </a:rPr>
                  <a:t>All flavors are produced (</a:t>
                </a:r>
                <a:r>
                  <a:rPr lang="en-US" sz="1800" dirty="0">
                    <a:latin typeface="Symbol" pitchFamily="2" charset="2"/>
                  </a:rPr>
                  <a:t>p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Symbol" pitchFamily="2" charset="2"/>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latin typeface="Arial" charset="0"/>
                    <a:sym typeface="Wingdings" pitchFamily="2" charset="2"/>
                  </a:rPr>
                  <a:t>, </a:t>
                </a:r>
                <a:r>
                  <a:rPr lang="en-US" sz="1800" i="1" dirty="0">
                    <a:latin typeface="Arial" charset="0"/>
                    <a:sym typeface="Wingdings" pitchFamily="2" charset="2"/>
                  </a:rPr>
                  <a:t>K</a:t>
                </a:r>
                <a:r>
                  <a:rPr lang="en-US" sz="1800" dirty="0">
                    <a:latin typeface="Arial" charset="0"/>
                    <a:sym typeface="Wingdings" pitchFamily="2" charset="2"/>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dirty="0">
                    <a:latin typeface="Arial" charset="0"/>
                    <a:sym typeface="Wingdings" pitchFamily="2" charset="2"/>
                  </a:rPr>
                  <a:t>, </a:t>
                </a:r>
                <a:r>
                  <a:rPr lang="en-US" sz="1800" i="1" dirty="0">
                    <a:latin typeface="Arial" charset="0"/>
                    <a:sym typeface="Wingdings" pitchFamily="2" charset="2"/>
                  </a:rPr>
                  <a:t>D</a:t>
                </a:r>
                <a:r>
                  <a:rPr lang="en-US" sz="1800" dirty="0">
                    <a:latin typeface="Arial" charset="0"/>
                    <a:sym typeface="Wingdings" pitchFamily="2" charset="2"/>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sym typeface="Wingdings" pitchFamily="2" charset="2"/>
                  </a:rPr>
                  <a:t>) and both neutrinos and anti-neutrinos.</a:t>
                </a:r>
                <a:endParaRPr lang="en-US" sz="1800" dirty="0">
                  <a:latin typeface="+mj-lt"/>
                  <a:sym typeface="Wingdings" pitchFamily="2" charset="2"/>
                </a:endParaRPr>
              </a:p>
              <a:p>
                <a:pPr marL="0" indent="0" algn="r">
                  <a:buNone/>
                </a:pPr>
                <a:r>
                  <a:rPr lang="en-US" sz="1400" dirty="0">
                    <a:latin typeface="+mj-lt"/>
                    <a:sym typeface="Wingdings" pitchFamily="2" charset="2"/>
                  </a:rPr>
                  <a:t>De </a:t>
                </a:r>
                <a:r>
                  <a:rPr lang="en-US" sz="1400" dirty="0" err="1">
                    <a:latin typeface="+mj-lt"/>
                    <a:sym typeface="Wingdings" pitchFamily="2" charset="2"/>
                  </a:rPr>
                  <a:t>Rujula</a:t>
                </a:r>
                <a:r>
                  <a:rPr lang="en-US" sz="1400" dirty="0">
                    <a:latin typeface="+mj-lt"/>
                    <a:sym typeface="Wingdings" pitchFamily="2" charset="2"/>
                  </a:rPr>
                  <a:t>, </a:t>
                </a:r>
                <a:r>
                  <a:rPr lang="en-US" sz="1400" dirty="0" err="1">
                    <a:latin typeface="+mj-lt"/>
                    <a:sym typeface="Wingdings" pitchFamily="2" charset="2"/>
                  </a:rPr>
                  <a:t>Ruckl</a:t>
                </a:r>
                <a:r>
                  <a:rPr lang="en-US" sz="1400" dirty="0">
                    <a:latin typeface="+mj-lt"/>
                    <a:sym typeface="Wingdings" pitchFamily="2" charset="2"/>
                  </a:rPr>
                  <a:t> (1984); Winter (1990); </a:t>
                </a:r>
                <a:r>
                  <a:rPr lang="en-US" sz="1400" dirty="0" err="1">
                    <a:latin typeface="+mj-lt"/>
                    <a:sym typeface="Wingdings" pitchFamily="2" charset="2"/>
                  </a:rPr>
                  <a:t>Vannucci</a:t>
                </a:r>
                <a:r>
                  <a:rPr lang="en-US" sz="1400" dirty="0">
                    <a:latin typeface="+mj-lt"/>
                    <a:sym typeface="Wingdings" pitchFamily="2" charset="2"/>
                  </a:rPr>
                  <a:t> (1993)</a:t>
                </a: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840310"/>
                <a:ext cx="8991600" cy="5562600"/>
              </a:xfrm>
              <a:blipFill>
                <a:blip r:embed="rId3"/>
                <a:stretch>
                  <a:fillRect l="-705" t="-683" r="-141" b="-228"/>
                </a:stretch>
              </a:blipFill>
            </p:spPr>
            <p:txBody>
              <a:bodyPr/>
              <a:lstStyle/>
              <a:p>
                <a:r>
                  <a:rPr lang="en-US">
                    <a:noFill/>
                  </a:rPr>
                  <a:t> </a:t>
                </a:r>
              </a:p>
            </p:txBody>
          </p:sp>
        </mc:Fallback>
      </mc:AlternateContent>
    </p:spTree>
    <p:extLst>
      <p:ext uri="{BB962C8B-B14F-4D97-AF65-F5344CB8AC3E}">
        <p14:creationId xmlns:p14="http://schemas.microsoft.com/office/powerpoint/2010/main" val="34889758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228600" y="2895600"/>
            <a:ext cx="8610600" cy="1371600"/>
          </a:xfrm>
        </p:spPr>
        <p:txBody>
          <a:bodyPr/>
          <a:lstStyle/>
          <a:p>
            <a:pPr marL="0" indent="0" algn="ctr" eaLnBrk="1" hangingPunct="1">
              <a:buNone/>
            </a:pPr>
            <a:r>
              <a:rPr lang="en-US" sz="4400" b="1" dirty="0"/>
              <a:t>MOTIVATIONS</a:t>
            </a:r>
          </a:p>
          <a:p>
            <a:pPr marL="0" indent="0" eaLnBrk="1" hangingPunct="1">
              <a:buNone/>
            </a:pPr>
            <a:endParaRPr lang="en-US" dirty="0">
              <a:latin typeface="Arial" charset="0"/>
            </a:endParaRPr>
          </a:p>
        </p:txBody>
      </p:sp>
      <p:sp>
        <p:nvSpPr>
          <p:cNvPr id="5" name="Rectangle 4">
            <a:extLst>
              <a:ext uri="{FF2B5EF4-FFF2-40B4-BE49-F238E27FC236}">
                <a16:creationId xmlns:a16="http://schemas.microsoft.com/office/drawing/2014/main" id="{49BDBBCE-DC34-344F-88E0-FE1006AB9CC7}"/>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77650812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FIRST COLLIDER NEUTRINOS</a:t>
            </a:r>
          </a:p>
        </p:txBody>
      </p:sp>
      <p:sp>
        <p:nvSpPr>
          <p:cNvPr id="5123" name="Content Placeholder 2"/>
          <p:cNvSpPr>
            <a:spLocks noGrp="1"/>
          </p:cNvSpPr>
          <p:nvPr>
            <p:ph idx="1"/>
          </p:nvPr>
        </p:nvSpPr>
        <p:spPr>
          <a:xfrm>
            <a:off x="252412" y="838200"/>
            <a:ext cx="5326816" cy="3429000"/>
          </a:xfrm>
        </p:spPr>
        <p:txBody>
          <a:bodyPr/>
          <a:lstStyle/>
          <a:p>
            <a:r>
              <a:rPr lang="en-US" sz="2000" dirty="0"/>
              <a:t>In 2018 a FASER pilot emulsion detector with 11 kg fiducial mass collected 12.2 fb</a:t>
            </a:r>
            <a:r>
              <a:rPr lang="en-US" sz="2000" baseline="30000" dirty="0"/>
              <a:t>-1</a:t>
            </a:r>
            <a:r>
              <a:rPr lang="en-US" sz="2000" dirty="0"/>
              <a:t> on the beam collision axis (installed and removed during Technical Stops).</a:t>
            </a:r>
          </a:p>
          <a:p>
            <a:endParaRPr lang="en-US" sz="1200" dirty="0"/>
          </a:p>
          <a:p>
            <a:r>
              <a:rPr lang="en-US" sz="2000" dirty="0"/>
              <a:t>In May 2021, the FASER Collaboration announced the direct detection of 6 candidate neutrinos above 12 expected neutral hadron background events (2.7</a:t>
            </a:r>
            <a:r>
              <a:rPr lang="en-US" sz="2000" dirty="0">
                <a:latin typeface="Symbol" pitchFamily="2" charset="2"/>
              </a:rPr>
              <a:t>s</a:t>
            </a:r>
            <a:r>
              <a:rPr lang="en-US" sz="2000" dirty="0"/>
              <a:t>). </a:t>
            </a:r>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pic>
        <p:nvPicPr>
          <p:cNvPr id="11" name="Picture 10">
            <a:extLst>
              <a:ext uri="{FF2B5EF4-FFF2-40B4-BE49-F238E27FC236}">
                <a16:creationId xmlns:a16="http://schemas.microsoft.com/office/drawing/2014/main" id="{315A58F9-4311-CF43-920B-DCB9FD897A48}"/>
              </a:ext>
            </a:extLst>
          </p:cNvPr>
          <p:cNvPicPr>
            <a:picLocks noChangeAspect="1"/>
          </p:cNvPicPr>
          <p:nvPr/>
        </p:nvPicPr>
        <p:blipFill>
          <a:blip r:embed="rId5"/>
          <a:stretch>
            <a:fillRect/>
          </a:stretch>
        </p:blipFill>
        <p:spPr>
          <a:xfrm>
            <a:off x="2209801" y="3887704"/>
            <a:ext cx="3369428" cy="2665496"/>
          </a:xfrm>
          <a:prstGeom prst="rect">
            <a:avLst/>
          </a:prstGeom>
        </p:spPr>
      </p:pic>
      <p:sp>
        <p:nvSpPr>
          <p:cNvPr id="8" name="Content Placeholder 2">
            <a:extLst>
              <a:ext uri="{FF2B5EF4-FFF2-40B4-BE49-F238E27FC236}">
                <a16:creationId xmlns:a16="http://schemas.microsoft.com/office/drawing/2014/main" id="{67B10C32-7DFE-7146-8438-346C2B29E9C9}"/>
              </a:ext>
            </a:extLst>
          </p:cNvPr>
          <p:cNvSpPr txBox="1">
            <a:spLocks/>
          </p:cNvSpPr>
          <p:nvPr/>
        </p:nvSpPr>
        <p:spPr bwMode="auto">
          <a:xfrm>
            <a:off x="230313" y="3874278"/>
            <a:ext cx="1979487" cy="2221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This opens up a new field: neutrino physics at colliders.</a:t>
            </a:r>
            <a:endParaRPr lang="en-US" sz="2000" dirty="0">
              <a:solidFill>
                <a:srgbClr val="FF0000"/>
              </a:solidFill>
            </a:endParaRPr>
          </a:p>
        </p:txBody>
      </p:sp>
    </p:spTree>
    <p:extLst>
      <p:ext uri="{BB962C8B-B14F-4D97-AF65-F5344CB8AC3E}">
        <p14:creationId xmlns:p14="http://schemas.microsoft.com/office/powerpoint/2010/main" val="252410437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4"/>
          <a:stretch>
            <a:fillRect/>
          </a:stretch>
        </p:blipFill>
        <p:spPr>
          <a:xfrm>
            <a:off x="2286000" y="4074947"/>
            <a:ext cx="304800" cy="239795"/>
          </a:xfrm>
          <a:prstGeom prst="rect">
            <a:avLst/>
          </a:prstGeom>
        </p:spPr>
      </p:pic>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5"/>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6"/>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7"/>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8"/>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9"/>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10"/>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1"/>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2"/>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3"/>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4"/>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5"/>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187427" y="1717516"/>
            <a:ext cx="2531462" cy="1754326"/>
          </a:xfrm>
          <a:prstGeom prst="rect">
            <a:avLst/>
          </a:prstGeom>
          <a:noFill/>
        </p:spPr>
        <p:txBody>
          <a:bodyPr wrap="none" rtlCol="0">
            <a:spAutoFit/>
          </a:bodyPr>
          <a:lstStyle/>
          <a:p>
            <a:pPr algn="ctr"/>
            <a:r>
              <a:rPr lang="en-US" dirty="0"/>
              <a:t>FASER Pilot Detector</a:t>
            </a:r>
          </a:p>
          <a:p>
            <a:pPr algn="ctr"/>
            <a:endParaRPr lang="en-US" dirty="0"/>
          </a:p>
          <a:p>
            <a:pPr algn="ctr"/>
            <a:r>
              <a:rPr lang="en-US" dirty="0"/>
              <a:t>Suitcase-size, 4 weeks</a:t>
            </a:r>
          </a:p>
          <a:p>
            <a:pPr algn="ctr"/>
            <a:r>
              <a:rPr lang="en-US" dirty="0"/>
              <a:t>$0 (recycled parts)</a:t>
            </a:r>
          </a:p>
          <a:p>
            <a:pPr algn="ctr"/>
            <a:endParaRPr lang="en-US" dirty="0"/>
          </a:p>
          <a:p>
            <a:pPr algn="ctr"/>
            <a:r>
              <a:rPr lang="en-US" dirty="0"/>
              <a:t>6 candidate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~$10</a:t>
            </a:r>
            <a:r>
              <a:rPr lang="en-US" baseline="30000" dirty="0"/>
              <a:t>9</a:t>
            </a:r>
          </a:p>
          <a:p>
            <a:pPr algn="ctr"/>
            <a:endParaRPr lang="en-US" dirty="0"/>
          </a:p>
          <a:p>
            <a:pPr algn="ctr"/>
            <a:r>
              <a:rPr lang="en-US" dirty="0"/>
              <a:t>0 candidate neutrinos</a:t>
            </a:r>
          </a:p>
        </p:txBody>
      </p:sp>
    </p:spTree>
    <p:extLst>
      <p:ext uri="{BB962C8B-B14F-4D97-AF65-F5344CB8AC3E}">
        <p14:creationId xmlns:p14="http://schemas.microsoft.com/office/powerpoint/2010/main" val="6749404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5662"/>
            <a:ext cx="8915400" cy="5392738"/>
          </a:xfrm>
        </p:spPr>
        <p:txBody>
          <a:bodyPr>
            <a:noAutofit/>
          </a:bodyPr>
          <a:lstStyle/>
          <a:p>
            <a:r>
              <a:rPr lang="en-US" sz="2000" dirty="0" err="1"/>
              <a:t>FASER</a:t>
            </a:r>
            <a:r>
              <a:rPr lang="en-US" sz="2000" dirty="0" err="1">
                <a:latin typeface="Symbol" pitchFamily="2" charset="2"/>
              </a:rPr>
              <a:t>n</a:t>
            </a:r>
            <a:r>
              <a:rPr lang="en-US" sz="2000" dirty="0"/>
              <a:t> is designed to detect neutrinos of all flavors. </a:t>
            </a:r>
          </a:p>
          <a:p>
            <a:pPr lvl="1"/>
            <a:r>
              <a:rPr lang="en-US" sz="1800" dirty="0"/>
              <a:t>25cm x 30cm x 1.1m detector consisting of 770 emulsion layers interleaved with 1 mm-thick tungsten plates; target mass = 1.1 </a:t>
            </a:r>
            <a:r>
              <a:rPr lang="en-US" sz="1800" dirty="0" err="1"/>
              <a:t>tonnes</a:t>
            </a:r>
            <a:r>
              <a:rPr lang="en-US" sz="1800" dirty="0"/>
              <a:t>.</a:t>
            </a:r>
          </a:p>
          <a:p>
            <a:pPr lvl="1"/>
            <a:r>
              <a:rPr lang="en-US" sz="1800" dirty="0"/>
              <a:t>Emulsion swapped out every ~10-30 fb</a:t>
            </a:r>
            <a:r>
              <a:rPr lang="en-US" sz="1800" baseline="30000" dirty="0"/>
              <a:t>-1</a:t>
            </a:r>
            <a:r>
              <a:rPr lang="en-US" sz="1800" dirty="0"/>
              <a:t>, total 10 sets of emulsion for Run 3.</a:t>
            </a: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a:t>
            </a:r>
            <a:r>
              <a:rPr lang="en-US" dirty="0" err="1">
                <a:latin typeface="+mn-lt"/>
              </a:rPr>
              <a:t>FASER</a:t>
            </a:r>
            <a:r>
              <a:rPr lang="en-US" dirty="0" err="1">
                <a:latin typeface="Symbol" pitchFamily="2" charset="2"/>
              </a:rPr>
              <a:t>n</a:t>
            </a:r>
            <a:r>
              <a:rPr lang="en-US" dirty="0">
                <a:latin typeface="+mn-lt"/>
              </a:rPr>
              <a:t>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304800" y="2438400"/>
            <a:ext cx="8534400" cy="4038600"/>
            <a:chOff x="1181100" y="3032124"/>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3032124"/>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8286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a:t>
            </a:r>
          </a:p>
        </p:txBody>
      </p:sp>
      <p:sp>
        <p:nvSpPr>
          <p:cNvPr id="5123" name="Content Placeholder 2"/>
          <p:cNvSpPr>
            <a:spLocks noGrp="1"/>
          </p:cNvSpPr>
          <p:nvPr>
            <p:ph idx="1"/>
          </p:nvPr>
        </p:nvSpPr>
        <p:spPr>
          <a:xfrm>
            <a:off x="76200" y="914400"/>
            <a:ext cx="8915400" cy="5867400"/>
          </a:xfrm>
        </p:spPr>
        <p:txBody>
          <a:bodyPr/>
          <a:lstStyle/>
          <a:p>
            <a:r>
              <a:rPr lang="en-US" sz="2000" dirty="0"/>
              <a:t>In Run 3 (2022-24), the goals of </a:t>
            </a:r>
            <a:r>
              <a:rPr lang="en-US" sz="2000" dirty="0" err="1"/>
              <a:t>FASER</a:t>
            </a:r>
            <a:r>
              <a:rPr lang="en-US" sz="2000" dirty="0" err="1">
                <a:latin typeface="Symbol" pitchFamily="2" charset="2"/>
              </a:rPr>
              <a:t>n</a:t>
            </a:r>
            <a:r>
              <a:rPr lang="en-US" sz="2000" dirty="0"/>
              <a:t> are to </a:t>
            </a:r>
          </a:p>
          <a:p>
            <a:pPr lvl="1"/>
            <a:r>
              <a:rPr lang="en-US" sz="1800" dirty="0"/>
              <a:t>Detect the first collider neutrino.</a:t>
            </a:r>
          </a:p>
          <a:p>
            <a:pPr lvl="1"/>
            <a:r>
              <a:rPr lang="en-US" sz="1800" dirty="0"/>
              <a:t>Record </a:t>
            </a:r>
            <a:r>
              <a:rPr lang="en-US" sz="1800" baseline="-25000" dirty="0">
                <a:latin typeface="Symbol" pitchFamily="2" charset="2"/>
              </a:rPr>
              <a:t> </a:t>
            </a:r>
            <a:r>
              <a:rPr lang="en-US" sz="1800" dirty="0">
                <a:latin typeface="Arial" charset="0"/>
              </a:rPr>
              <a:t>~1000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~10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sym typeface="Wingdings" pitchFamily="2" charset="2"/>
              </a:rPr>
              <a:t> interactions at </a:t>
            </a:r>
            <a:r>
              <a:rPr lang="en-US" sz="1800" dirty="0" err="1"/>
              <a:t>TeV</a:t>
            </a:r>
            <a:r>
              <a:rPr lang="en-US" sz="1800" dirty="0"/>
              <a:t> energies, the first direct exploration of this energy range for all 3 flavors.</a:t>
            </a:r>
          </a:p>
          <a:p>
            <a:pPr lvl="1"/>
            <a:r>
              <a:rPr lang="en-US" sz="1800" dirty="0"/>
              <a:t>Distinguish muon neutrinos from anti-neutrinos by combining FASER and </a:t>
            </a:r>
            <a:r>
              <a:rPr lang="en-US" sz="1800" dirty="0" err="1"/>
              <a:t>FASER</a:t>
            </a:r>
            <a:r>
              <a:rPr lang="en-US" sz="1800" dirty="0" err="1">
                <a:latin typeface="Symbol" pitchFamily="2" charset="2"/>
              </a:rPr>
              <a:t>n</a:t>
            </a:r>
            <a:r>
              <a:rPr lang="en-US" sz="1800" dirty="0"/>
              <a:t> data, and so measure their cross sections independently.</a:t>
            </a:r>
          </a:p>
          <a:p>
            <a:pPr lvl="1"/>
            <a:r>
              <a:rPr lang="en-US" sz="1800" dirty="0"/>
              <a:t>Add significantly to the number of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and detect the first anti-</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t>
            </a:r>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6169223"/>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190499" y="3505200"/>
            <a:ext cx="8869459" cy="2657157"/>
          </a:xfrm>
          <a:prstGeom prst="rect">
            <a:avLst/>
          </a:prstGeom>
        </p:spPr>
      </p:pic>
    </p:spTree>
    <p:extLst>
      <p:ext uri="{BB962C8B-B14F-4D97-AF65-F5344CB8AC3E}">
        <p14:creationId xmlns:p14="http://schemas.microsoft.com/office/powerpoint/2010/main" val="190921334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a:t>
            </a:r>
          </a:p>
        </p:txBody>
      </p:sp>
      <p:sp>
        <p:nvSpPr>
          <p:cNvPr id="5123" name="Content Placeholder 2"/>
          <p:cNvSpPr>
            <a:spLocks noGrp="1"/>
          </p:cNvSpPr>
          <p:nvPr>
            <p:ph idx="1"/>
          </p:nvPr>
        </p:nvSpPr>
        <p:spPr>
          <a:xfrm>
            <a:off x="304800" y="838200"/>
            <a:ext cx="8686800" cy="5867400"/>
          </a:xfrm>
        </p:spPr>
        <p:txBody>
          <a:bodyPr/>
          <a:lstStyle/>
          <a:p>
            <a:r>
              <a:rPr lang="en-US" sz="1800" dirty="0"/>
              <a:t>FASER will also have a rich program of QCD and hadron structure studies.</a:t>
            </a:r>
          </a:p>
          <a:p>
            <a:endParaRPr lang="en-US" sz="1200" dirty="0"/>
          </a:p>
          <a:p>
            <a:r>
              <a:rPr lang="en-US" sz="1800" dirty="0"/>
              <a:t>Forward neutrino production is a a probe of forward hadron production, BFKL dynamics, intrinsic charm, ultra small x proton structure, with important implications for UHE cosmic ray experiments.</a:t>
            </a:r>
          </a:p>
          <a:p>
            <a:endParaRPr lang="en-US" sz="1200" dirty="0"/>
          </a:p>
          <a:p>
            <a:r>
              <a:rPr lang="en-US" sz="1800" dirty="0"/>
              <a:t>Neutrino interactions will probe DIS at the </a:t>
            </a:r>
            <a:r>
              <a:rPr lang="en-US" sz="1800" dirty="0" err="1"/>
              <a:t>TeV</a:t>
            </a:r>
            <a:r>
              <a:rPr lang="en-US" sz="1800" dirty="0"/>
              <a:t>-scale, constrain proton and nuclear structure, pdfs.</a:t>
            </a:r>
          </a:p>
        </p:txBody>
      </p:sp>
      <p:pic>
        <p:nvPicPr>
          <p:cNvPr id="4" name="Picture 3">
            <a:extLst>
              <a:ext uri="{FF2B5EF4-FFF2-40B4-BE49-F238E27FC236}">
                <a16:creationId xmlns:a16="http://schemas.microsoft.com/office/drawing/2014/main" id="{2EDF5F5E-20BD-324A-AA06-9D7C7CD6FEAB}"/>
              </a:ext>
            </a:extLst>
          </p:cNvPr>
          <p:cNvPicPr>
            <a:picLocks noChangeAspect="1"/>
          </p:cNvPicPr>
          <p:nvPr/>
        </p:nvPicPr>
        <p:blipFill>
          <a:blip r:embed="rId3"/>
          <a:stretch>
            <a:fillRect/>
          </a:stretch>
        </p:blipFill>
        <p:spPr>
          <a:xfrm>
            <a:off x="1676400" y="3048000"/>
            <a:ext cx="5477347" cy="3429000"/>
          </a:xfrm>
          <a:prstGeom prst="rect">
            <a:avLst/>
          </a:prstGeom>
        </p:spPr>
      </p:pic>
      <p:sp>
        <p:nvSpPr>
          <p:cNvPr id="5" name="TextBox 4">
            <a:extLst>
              <a:ext uri="{FF2B5EF4-FFF2-40B4-BE49-F238E27FC236}">
                <a16:creationId xmlns:a16="http://schemas.microsoft.com/office/drawing/2014/main" id="{8F5DF30B-D16D-F045-8ABC-E1D363FE7A7B}"/>
              </a:ext>
            </a:extLst>
          </p:cNvPr>
          <p:cNvSpPr txBox="1"/>
          <p:nvPr/>
        </p:nvSpPr>
        <p:spPr>
          <a:xfrm>
            <a:off x="3384142" y="6474023"/>
            <a:ext cx="2124299" cy="307777"/>
          </a:xfrm>
          <a:prstGeom prst="rect">
            <a:avLst/>
          </a:prstGeom>
          <a:noFill/>
        </p:spPr>
        <p:txBody>
          <a:bodyPr wrap="none" rtlCol="0">
            <a:spAutoFit/>
          </a:bodyPr>
          <a:lstStyle/>
          <a:p>
            <a:r>
              <a:rPr lang="en-US" sz="1400" dirty="0"/>
              <a:t>FPF White Paper (2022)</a:t>
            </a:r>
          </a:p>
        </p:txBody>
      </p:sp>
    </p:spTree>
    <p:extLst>
      <p:ext uri="{BB962C8B-B14F-4D97-AF65-F5344CB8AC3E}">
        <p14:creationId xmlns:p14="http://schemas.microsoft.com/office/powerpoint/2010/main" val="93861303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228600" y="914400"/>
                <a:ext cx="8575400" cy="2999534"/>
              </a:xfrm>
            </p:spPr>
            <p:txBody>
              <a:bodyPr/>
              <a:lstStyle/>
              <a:p>
                <a:r>
                  <a:rPr lang="en-US" sz="2000" dirty="0"/>
                  <a:t>FASER and </a:t>
                </a:r>
                <a:r>
                  <a:rPr lang="en-US" sz="2000" dirty="0" err="1"/>
                  <a:t>FASER</a:t>
                </a:r>
                <a:r>
                  <a:rPr lang="en-US" sz="2000" dirty="0" err="1">
                    <a:latin typeface="Symbol" pitchFamily="2" charset="2"/>
                  </a:rPr>
                  <a:t>n</a:t>
                </a:r>
                <a:r>
                  <a:rPr lang="en-US" sz="2000" dirty="0"/>
                  <a:t> will probe proton structure at ultra small x ~ 10</a:t>
                </a:r>
                <a:r>
                  <a:rPr lang="en-US" sz="2000" baseline="30000" dirty="0"/>
                  <a:t>-7</a:t>
                </a:r>
                <a:r>
                  <a:rPr lang="en-US" sz="2000" dirty="0"/>
                  <a:t> (and also high x ~ 1).</a:t>
                </a:r>
              </a:p>
              <a:p>
                <a:endParaRPr lang="en-US" sz="2000" dirty="0"/>
              </a:p>
              <a:p>
                <a:r>
                  <a:rPr lang="en-US" sz="2000" dirty="0"/>
                  <a:t>In addition to the intrinsic interest in QCD, ultra small-x physics will become more and more important at higher energies, for example, in making precise predictions for </a:t>
                </a:r>
                <a14:m>
                  <m:oMath xmlns:m="http://schemas.openxmlformats.org/officeDocument/2006/math">
                    <m:r>
                      <a:rPr lang="en-US" sz="2000" i="1">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rPr>
                      <m:t>(</m:t>
                    </m:r>
                    <m:r>
                      <a:rPr lang="en-US" sz="2000" b="0" i="1" smtClean="0">
                        <a:latin typeface="Cambria Math" panose="02040503050406030204" pitchFamily="18" charset="0"/>
                      </a:rPr>
                      <m:t>𝑔𝑔</m:t>
                    </m:r>
                    <m:r>
                      <a:rPr lang="en-US" sz="2000" b="0" i="1" smtClean="0">
                        <a:latin typeface="Cambria Math" panose="02040503050406030204" pitchFamily="18" charset="0"/>
                        <a:ea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h</m:t>
                    </m:r>
                  </m:oMath>
                </a14:m>
                <a:r>
                  <a:rPr lang="en-US" sz="2000" dirty="0"/>
                  <a:t>) at a </a:t>
                </a:r>
                <a:r>
                  <a:rPr lang="en-US" sz="2000" dirty="0">
                    <a:sym typeface="Wingdings" pitchFamily="2" charset="2"/>
                  </a:rPr>
                  <a:t>100 </a:t>
                </a:r>
                <a:r>
                  <a:rPr lang="en-US" sz="2000" dirty="0" err="1">
                    <a:sym typeface="Wingdings" pitchFamily="2" charset="2"/>
                  </a:rPr>
                  <a:t>TeV</a:t>
                </a:r>
                <a:r>
                  <a:rPr lang="en-US" sz="2000" dirty="0">
                    <a:sym typeface="Wingdings" pitchFamily="2" charset="2"/>
                  </a:rPr>
                  <a:t> pp collider.</a:t>
                </a:r>
                <a:endParaRPr lang="en-US" sz="2000"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228600" y="914400"/>
                <a:ext cx="8575400" cy="2999534"/>
              </a:xfrm>
              <a:blipFill>
                <a:blip r:embed="rId3"/>
                <a:stretch>
                  <a:fillRect l="-740" t="-168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07138E52-D4B6-B348-910B-A539A6F07B44}"/>
              </a:ext>
            </a:extLst>
          </p:cNvPr>
          <p:cNvPicPr>
            <a:picLocks noChangeAspect="1"/>
          </p:cNvPicPr>
          <p:nvPr/>
        </p:nvPicPr>
        <p:blipFill>
          <a:blip r:embed="rId4"/>
          <a:stretch>
            <a:fillRect/>
          </a:stretch>
        </p:blipFill>
        <p:spPr>
          <a:xfrm>
            <a:off x="340000" y="3293759"/>
            <a:ext cx="4217823" cy="2999534"/>
          </a:xfrm>
          <a:prstGeom prst="rect">
            <a:avLst/>
          </a:prstGeom>
        </p:spPr>
      </p:pic>
      <p:pic>
        <p:nvPicPr>
          <p:cNvPr id="5" name="Picture 4">
            <a:extLst>
              <a:ext uri="{FF2B5EF4-FFF2-40B4-BE49-F238E27FC236}">
                <a16:creationId xmlns:a16="http://schemas.microsoft.com/office/drawing/2014/main" id="{48578D4C-C037-4949-98ED-0FB0BEFB674A}"/>
              </a:ext>
            </a:extLst>
          </p:cNvPr>
          <p:cNvPicPr>
            <a:picLocks noChangeAspect="1"/>
          </p:cNvPicPr>
          <p:nvPr/>
        </p:nvPicPr>
        <p:blipFill>
          <a:blip r:embed="rId5"/>
          <a:stretch>
            <a:fillRect/>
          </a:stretch>
        </p:blipFill>
        <p:spPr>
          <a:xfrm>
            <a:off x="4535170" y="3100925"/>
            <a:ext cx="4227830" cy="3299875"/>
          </a:xfrm>
          <a:prstGeom prst="rect">
            <a:avLst/>
          </a:prstGeom>
        </p:spPr>
      </p:pic>
      <p:sp>
        <p:nvSpPr>
          <p:cNvPr id="6" name="TextBox 5">
            <a:extLst>
              <a:ext uri="{FF2B5EF4-FFF2-40B4-BE49-F238E27FC236}">
                <a16:creationId xmlns:a16="http://schemas.microsoft.com/office/drawing/2014/main" id="{85C542BF-F05F-D44B-A52F-6D0581D40604}"/>
              </a:ext>
            </a:extLst>
          </p:cNvPr>
          <p:cNvSpPr txBox="1"/>
          <p:nvPr/>
        </p:nvSpPr>
        <p:spPr>
          <a:xfrm>
            <a:off x="3384142" y="6321623"/>
            <a:ext cx="2124299" cy="307777"/>
          </a:xfrm>
          <a:prstGeom prst="rect">
            <a:avLst/>
          </a:prstGeom>
          <a:noFill/>
        </p:spPr>
        <p:txBody>
          <a:bodyPr wrap="none" rtlCol="0">
            <a:spAutoFit/>
          </a:bodyPr>
          <a:lstStyle/>
          <a:p>
            <a:r>
              <a:rPr lang="en-US" sz="1400" dirty="0"/>
              <a:t>FPF White Paper (2022)</a:t>
            </a:r>
          </a:p>
        </p:txBody>
      </p:sp>
    </p:spTree>
    <p:extLst>
      <p:ext uri="{BB962C8B-B14F-4D97-AF65-F5344CB8AC3E}">
        <p14:creationId xmlns:p14="http://schemas.microsoft.com/office/powerpoint/2010/main" val="9954550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319642882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152400" y="838200"/>
            <a:ext cx="8991600" cy="5486400"/>
          </a:xfrm>
        </p:spPr>
        <p:txBody>
          <a:bodyPr/>
          <a:lstStyle/>
          <a:p>
            <a:pPr eaLnBrk="1" hangingPunct="1"/>
            <a:r>
              <a:rPr lang="en-US" sz="2000" dirty="0">
                <a:latin typeface="Arial" charset="0"/>
              </a:rPr>
              <a:t>FASER, </a:t>
            </a:r>
            <a:r>
              <a:rPr lang="en-US" sz="2000" dirty="0" err="1">
                <a:latin typeface="Arial" charset="0"/>
              </a:rPr>
              <a:t>FASER</a:t>
            </a:r>
            <a:r>
              <a:rPr lang="en-US" sz="2000" dirty="0" err="1">
                <a:latin typeface="Symbol" pitchFamily="2" charset="2"/>
              </a:rPr>
              <a:t>n</a:t>
            </a:r>
            <a:r>
              <a:rPr lang="en-US" sz="2000" dirty="0">
                <a:latin typeface="Arial" charset="0"/>
              </a:rPr>
              <a:t>, and other proposed far-forward detectors are currently highly constrained by 1980’s infrastructure that was never intended to support experiments. </a:t>
            </a:r>
          </a:p>
          <a:p>
            <a:pPr eaLnBrk="1" hangingPunct="1"/>
            <a:endParaRPr lang="en-US" sz="1200" dirty="0">
              <a:latin typeface="Arial" charset="0"/>
            </a:endParaRPr>
          </a:p>
          <a:p>
            <a:pPr eaLnBrk="1" hangingPunct="1"/>
            <a:r>
              <a:rPr lang="en-US" sz="2000" dirty="0">
                <a:latin typeface="Arial" charset="0"/>
              </a:rPr>
              <a:t>The rich physics program in the far-forward region therefore strongly motivates creating a dedicated Forward Physics Facility to house far-forward experiments for the HL-LHC era from 2029-40.</a:t>
            </a:r>
          </a:p>
          <a:p>
            <a:pPr eaLnBrk="1" hangingPunct="1"/>
            <a:endParaRPr lang="en-US" sz="1200" dirty="0">
              <a:latin typeface="Arial" charset="0"/>
            </a:endParaRPr>
          </a:p>
          <a:p>
            <a:pPr eaLnBrk="1" hangingPunct="1"/>
            <a:r>
              <a:rPr lang="en-US" sz="2000" dirty="0">
                <a:latin typeface="Arial" charset="0"/>
              </a:rPr>
              <a:t>FPF Meetings</a:t>
            </a:r>
          </a:p>
          <a:p>
            <a:pPr lvl="1"/>
            <a:r>
              <a:rPr lang="en-US" sz="1800" dirty="0"/>
              <a:t>FPF Kickoff Meeting, 9-10 Nov 2020, </a:t>
            </a:r>
            <a:r>
              <a:rPr lang="en-US" sz="1800" dirty="0">
                <a:hlinkClick r:id="rId2"/>
              </a:rPr>
              <a:t>https://indico.cern.ch/event/955956</a:t>
            </a:r>
            <a:endParaRPr lang="en-US" sz="1800" dirty="0"/>
          </a:p>
          <a:p>
            <a:pPr lvl="1"/>
            <a:r>
              <a:rPr lang="en-US" sz="1800" dirty="0"/>
              <a:t>FPF2 Meeting, 27-28 May 2021, </a:t>
            </a:r>
            <a:r>
              <a:rPr lang="en-US" sz="1800" dirty="0">
                <a:hlinkClick r:id="rId3"/>
              </a:rPr>
              <a:t>https://indico.cern.ch/event/1022352</a:t>
            </a:r>
            <a:endParaRPr lang="en-US" dirty="0"/>
          </a:p>
          <a:p>
            <a:pPr lvl="1"/>
            <a:r>
              <a:rPr lang="en-US" sz="1800" dirty="0"/>
              <a:t>FPF3 Meeting, 25-26 Oct 2021, </a:t>
            </a:r>
            <a:r>
              <a:rPr lang="en-US" sz="1800" dirty="0">
                <a:hlinkClick r:id="rId4"/>
              </a:rPr>
              <a:t>https://indico.cern.ch/event/1076733</a:t>
            </a:r>
            <a:endParaRPr lang="en-US" sz="1800" dirty="0"/>
          </a:p>
          <a:p>
            <a:pPr lvl="1"/>
            <a:r>
              <a:rPr lang="en-US" sz="1800" dirty="0"/>
              <a:t>FPF4 Meeting, 31 Jan-1 Feb 2022, </a:t>
            </a:r>
            <a:r>
              <a:rPr lang="en-US" sz="1800" dirty="0">
                <a:hlinkClick r:id="rId5"/>
              </a:rPr>
              <a:t>https://</a:t>
            </a:r>
            <a:r>
              <a:rPr lang="en-US" sz="1800" dirty="0" err="1">
                <a:hlinkClick r:id="rId5"/>
              </a:rPr>
              <a:t>indico.cern.ch</a:t>
            </a:r>
            <a:r>
              <a:rPr lang="en-US" sz="1800" dirty="0">
                <a:hlinkClick r:id="rId5"/>
              </a:rPr>
              <a:t>/event/1110746</a:t>
            </a:r>
            <a:endParaRPr lang="en-US" sz="1800" dirty="0"/>
          </a:p>
          <a:p>
            <a:pPr marL="457200" lvl="1" indent="0">
              <a:buNone/>
            </a:pPr>
            <a:endParaRPr lang="en-US" sz="1200" dirty="0"/>
          </a:p>
          <a:p>
            <a:r>
              <a:rPr lang="en-US" sz="2000" dirty="0"/>
              <a:t>FPF Papers</a:t>
            </a:r>
          </a:p>
          <a:p>
            <a:pPr lvl="1"/>
            <a:r>
              <a:rPr lang="en-US" sz="1800" dirty="0"/>
              <a:t>“Short” Paper: 75 pages, 80 authors (</a:t>
            </a:r>
            <a:r>
              <a:rPr lang="en-US" sz="1800" dirty="0">
                <a:hlinkClick r:id="rId6"/>
              </a:rPr>
              <a:t>2109.10905</a:t>
            </a:r>
            <a:r>
              <a:rPr lang="en-US" sz="1800" dirty="0"/>
              <a:t>, Phys. Rept. 968, 1 (2022)).</a:t>
            </a:r>
          </a:p>
          <a:p>
            <a:pPr lvl="1"/>
            <a:r>
              <a:rPr lang="en-US" sz="1800" dirty="0"/>
              <a:t>Snowmass White Paper: 429 pages, 392-authors+endorsers (</a:t>
            </a:r>
            <a:r>
              <a:rPr lang="en-US" sz="1800" dirty="0">
                <a:hlinkClick r:id="rId7"/>
              </a:rPr>
              <a:t>2203.05090</a:t>
            </a:r>
            <a:r>
              <a:rPr lang="en-US" sz="1800" dirty="0"/>
              <a:t>, J. Phys. G). </a:t>
            </a:r>
          </a:p>
          <a:p>
            <a:pPr eaLnBrk="1" hangingPunct="1"/>
            <a:endParaRPr lang="en-US" sz="800" dirty="0"/>
          </a:p>
        </p:txBody>
      </p:sp>
    </p:spTree>
    <p:extLst>
      <p:ext uri="{BB962C8B-B14F-4D97-AF65-F5344CB8AC3E}">
        <p14:creationId xmlns:p14="http://schemas.microsoft.com/office/powerpoint/2010/main" val="57168998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FPF LOCATION</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381000" y="989956"/>
            <a:ext cx="8278773" cy="1029808"/>
          </a:xfrm>
        </p:spPr>
        <p:txBody>
          <a:bodyPr>
            <a:noAutofit/>
          </a:bodyPr>
          <a:lstStyle/>
          <a:p>
            <a:pPr marL="0" indent="0">
              <a:buNone/>
            </a:pPr>
            <a:r>
              <a:rPr lang="en-US" sz="2000" dirty="0">
                <a:solidFill>
                  <a:schemeClr val="bg1"/>
                </a:solidFill>
              </a:rPr>
              <a:t>Site selected: ~612 m to the west of ATLAS on CERN land in France.</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370014" y="2365531"/>
            <a:ext cx="4543635" cy="1584135"/>
            <a:chOff x="542450" y="2289331"/>
            <a:chExt cx="3558758" cy="1574662"/>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1981070" cy="1445465"/>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542450" y="2289331"/>
              <a:ext cx="1057752" cy="1552268"/>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0" name="TextBox 19">
              <a:extLst>
                <a:ext uri="{FF2B5EF4-FFF2-40B4-BE49-F238E27FC236}">
                  <a16:creationId xmlns:a16="http://schemas.microsoft.com/office/drawing/2014/main" id="{D0FAF969-9872-C94D-85B5-BC724F5FF118}"/>
                </a:ext>
              </a:extLst>
            </p:cNvPr>
            <p:cNvSpPr txBox="1"/>
            <p:nvPr/>
          </p:nvSpPr>
          <p:spPr>
            <a:xfrm rot="520481">
              <a:off x="7561544" y="3287986"/>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UJ12</a:t>
              </a:r>
            </a:p>
          </p:txBody>
        </p:sp>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sp>
        <p:nvSpPr>
          <p:cNvPr id="4" name="TextBox 3">
            <a:extLst>
              <a:ext uri="{FF2B5EF4-FFF2-40B4-BE49-F238E27FC236}">
                <a16:creationId xmlns:a16="http://schemas.microsoft.com/office/drawing/2014/main" id="{EEF61490-5DFC-504D-BB08-3CB122F5068F}"/>
              </a:ext>
            </a:extLst>
          </p:cNvPr>
          <p:cNvSpPr txBox="1"/>
          <p:nvPr/>
        </p:nvSpPr>
        <p:spPr>
          <a:xfrm>
            <a:off x="5923528" y="5696718"/>
            <a:ext cx="2563587" cy="477054"/>
          </a:xfrm>
          <a:prstGeom prst="rect">
            <a:avLst/>
          </a:prstGeom>
          <a:noFill/>
        </p:spPr>
        <p:txBody>
          <a:bodyPr wrap="none" rtlCol="0">
            <a:spAutoFit/>
          </a:bodyPr>
          <a:lstStyle/>
          <a:p>
            <a:pPr marL="0" indent="0" algn="r">
              <a:buNone/>
            </a:pPr>
            <a:endParaRPr lang="en-US" sz="900" dirty="0">
              <a:highlight>
                <a:srgbClr val="F2E9D7"/>
              </a:highlight>
            </a:endParaRPr>
          </a:p>
          <a:p>
            <a:pPr marL="0" indent="0" algn="r">
              <a:buNone/>
            </a:pPr>
            <a:r>
              <a:rPr lang="en-US" sz="1600" dirty="0" err="1">
                <a:highlight>
                  <a:srgbClr val="F2E9D7"/>
                </a:highlight>
              </a:rPr>
              <a:t>Kincso</a:t>
            </a:r>
            <a:r>
              <a:rPr lang="en-US" sz="1600" dirty="0">
                <a:highlight>
                  <a:srgbClr val="F2E9D7"/>
                </a:highlight>
              </a:rPr>
              <a:t> </a:t>
            </a:r>
            <a:r>
              <a:rPr lang="en-US" sz="1600" dirty="0" err="1">
                <a:highlight>
                  <a:srgbClr val="F2E9D7"/>
                </a:highlight>
              </a:rPr>
              <a:t>Balazs</a:t>
            </a:r>
            <a:r>
              <a:rPr lang="en-US" sz="1600" dirty="0">
                <a:highlight>
                  <a:srgbClr val="F2E9D7"/>
                </a:highlight>
              </a:rPr>
              <a:t>, CERN CE</a:t>
            </a:r>
          </a:p>
        </p:txBody>
      </p:sp>
      <p:pic>
        <p:nvPicPr>
          <p:cNvPr id="26" name="Picture 25">
            <a:extLst>
              <a:ext uri="{FF2B5EF4-FFF2-40B4-BE49-F238E27FC236}">
                <a16:creationId xmlns:a16="http://schemas.microsoft.com/office/drawing/2014/main" id="{53239629-F4FA-A145-85BB-77E6C60B3C76}"/>
              </a:ext>
            </a:extLst>
          </p:cNvPr>
          <p:cNvPicPr>
            <a:picLocks noChangeAspect="1"/>
          </p:cNvPicPr>
          <p:nvPr/>
        </p:nvPicPr>
        <p:blipFill>
          <a:blip r:embed="rId3"/>
          <a:stretch>
            <a:fillRect/>
          </a:stretch>
        </p:blipFill>
        <p:spPr>
          <a:xfrm>
            <a:off x="381000" y="3949666"/>
            <a:ext cx="4523164" cy="2453760"/>
          </a:xfrm>
          <a:prstGeom prst="rect">
            <a:avLst/>
          </a:prstGeom>
          <a:ln w="28575">
            <a:solidFill>
              <a:schemeClr val="bg1"/>
            </a:solidFill>
          </a:ln>
        </p:spPr>
      </p:pic>
    </p:spTree>
    <p:extLst>
      <p:ext uri="{BB962C8B-B14F-4D97-AF65-F5344CB8AC3E}">
        <p14:creationId xmlns:p14="http://schemas.microsoft.com/office/powerpoint/2010/main" val="250679042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D84FF-658C-BE4A-8E2C-4CB559F43FF6}"/>
              </a:ext>
            </a:extLst>
          </p:cNvPr>
          <p:cNvPicPr>
            <a:picLocks noChangeAspect="1"/>
          </p:cNvPicPr>
          <p:nvPr/>
        </p:nvPicPr>
        <p:blipFill rotWithShape="1">
          <a:blip r:embed="rId2"/>
          <a:srcRect b="5116"/>
          <a:stretch/>
        </p:blipFill>
        <p:spPr>
          <a:xfrm>
            <a:off x="457200" y="2167268"/>
            <a:ext cx="8305800" cy="4419600"/>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CAVERN AND SHAFT</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381000" y="838200"/>
            <a:ext cx="8382000" cy="2669606"/>
          </a:xfrm>
        </p:spPr>
        <p:txBody>
          <a:bodyPr/>
          <a:lstStyle/>
          <a:p>
            <a:r>
              <a:rPr lang="en-US" sz="2000" dirty="0">
                <a:sym typeface="Wingdings" pitchFamily="2" charset="2"/>
              </a:rPr>
              <a:t>Cavern: 65m long, 8m wide/high.  Shaft: 88m-deep, 9.1m-diameter. </a:t>
            </a:r>
          </a:p>
          <a:p>
            <a:endParaRPr lang="en-US" sz="800" dirty="0">
              <a:sym typeface="Wingdings" pitchFamily="2" charset="2"/>
            </a:endParaRPr>
          </a:p>
          <a:p>
            <a:r>
              <a:rPr lang="en-US" sz="2000" dirty="0">
                <a:sym typeface="Wingdings" pitchFamily="2" charset="2"/>
              </a:rPr>
              <a:t>The FPF is completely decoupled from the LHC (as of today, no need for a safety corridor connecting FPF to the LHC).</a:t>
            </a:r>
          </a:p>
        </p:txBody>
      </p:sp>
      <p:pic>
        <p:nvPicPr>
          <p:cNvPr id="13" name="Picture 12">
            <a:extLst>
              <a:ext uri="{FF2B5EF4-FFF2-40B4-BE49-F238E27FC236}">
                <a16:creationId xmlns:a16="http://schemas.microsoft.com/office/drawing/2014/main" id="{3D48331E-1176-1E40-BBD7-B9F5CF4590BD}"/>
              </a:ext>
            </a:extLst>
          </p:cNvPr>
          <p:cNvPicPr>
            <a:picLocks noChangeAspect="1"/>
          </p:cNvPicPr>
          <p:nvPr/>
        </p:nvPicPr>
        <p:blipFill>
          <a:blip r:embed="rId3"/>
          <a:stretch>
            <a:fillRect/>
          </a:stretch>
        </p:blipFill>
        <p:spPr>
          <a:xfrm>
            <a:off x="3429000" y="2138488"/>
            <a:ext cx="4953000" cy="2669606"/>
          </a:xfrm>
          <a:prstGeom prst="rect">
            <a:avLst/>
          </a:prstGeom>
        </p:spPr>
      </p:pic>
    </p:spTree>
    <p:extLst>
      <p:ext uri="{BB962C8B-B14F-4D97-AF65-F5344CB8AC3E}">
        <p14:creationId xmlns:p14="http://schemas.microsoft.com/office/powerpoint/2010/main" val="4251538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838200"/>
            <a:ext cx="8686800" cy="4800600"/>
          </a:xfrm>
        </p:spPr>
        <p:txBody>
          <a:bodyPr/>
          <a:lstStyle/>
          <a:p>
            <a:r>
              <a:rPr lang="en-US" altLang="en-US" sz="2000" dirty="0"/>
              <a:t>This is a critical time in particle physics</a:t>
            </a:r>
          </a:p>
          <a:p>
            <a:pPr lvl="1"/>
            <a:r>
              <a:rPr lang="en-US" altLang="en-US" sz="1800" dirty="0"/>
              <a:t>the Higgs boson was discovered in 2012, completing the standard model</a:t>
            </a:r>
          </a:p>
          <a:p>
            <a:pPr lvl="1"/>
            <a:r>
              <a:rPr lang="en-US" altLang="en-US" sz="1800" dirty="0"/>
              <a:t>but many fascinating problems remain: dark matter, dark energy, matter–anti-matter asymmetry, strong CP problem, neutrino masses, grand unification, gauge and flavor hierarchy problems, ...</a:t>
            </a:r>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PARTICLE PHYSICS: CURRENT STATUS</a:t>
            </a:r>
          </a:p>
        </p:txBody>
      </p:sp>
      <p:pic>
        <p:nvPicPr>
          <p:cNvPr id="3" name="Picture 2">
            <a:extLst>
              <a:ext uri="{FF2B5EF4-FFF2-40B4-BE49-F238E27FC236}">
                <a16:creationId xmlns:a16="http://schemas.microsoft.com/office/drawing/2014/main" id="{0A2CAC04-4D2A-AE06-679F-6EA17171A620}"/>
              </a:ext>
            </a:extLst>
          </p:cNvPr>
          <p:cNvPicPr>
            <a:picLocks noChangeAspect="1"/>
          </p:cNvPicPr>
          <p:nvPr/>
        </p:nvPicPr>
        <p:blipFill>
          <a:blip r:embed="rId2"/>
          <a:stretch>
            <a:fillRect/>
          </a:stretch>
        </p:blipFill>
        <p:spPr>
          <a:xfrm>
            <a:off x="482228" y="2703668"/>
            <a:ext cx="3905830" cy="3580345"/>
          </a:xfrm>
          <a:prstGeom prst="rect">
            <a:avLst/>
          </a:prstGeom>
        </p:spPr>
      </p:pic>
      <p:pic>
        <p:nvPicPr>
          <p:cNvPr id="7" name="Picture 6">
            <a:extLst>
              <a:ext uri="{FF2B5EF4-FFF2-40B4-BE49-F238E27FC236}">
                <a16:creationId xmlns:a16="http://schemas.microsoft.com/office/drawing/2014/main" id="{ACC0A0F6-7ED3-CD01-A269-EA6A503F18E4}"/>
              </a:ext>
            </a:extLst>
          </p:cNvPr>
          <p:cNvPicPr>
            <a:picLocks noChangeAspect="1"/>
          </p:cNvPicPr>
          <p:nvPr/>
        </p:nvPicPr>
        <p:blipFill>
          <a:blip r:embed="rId3"/>
          <a:stretch>
            <a:fillRect/>
          </a:stretch>
        </p:blipFill>
        <p:spPr>
          <a:xfrm>
            <a:off x="4953000" y="2514600"/>
            <a:ext cx="3661716" cy="3769413"/>
          </a:xfrm>
          <a:prstGeom prst="rect">
            <a:avLst/>
          </a:prstGeom>
        </p:spPr>
      </p:pic>
    </p:spTree>
    <p:extLst>
      <p:ext uri="{BB962C8B-B14F-4D97-AF65-F5344CB8AC3E}">
        <p14:creationId xmlns:p14="http://schemas.microsoft.com/office/powerpoint/2010/main" val="1395971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SURFACE BUILDINGS</a:t>
            </a:r>
          </a:p>
        </p:txBody>
      </p:sp>
      <p:grpSp>
        <p:nvGrpSpPr>
          <p:cNvPr id="9" name="Group 8">
            <a:extLst>
              <a:ext uri="{FF2B5EF4-FFF2-40B4-BE49-F238E27FC236}">
                <a16:creationId xmlns:a16="http://schemas.microsoft.com/office/drawing/2014/main" id="{08A53B1E-8197-A710-90D9-51BB743FC16E}"/>
              </a:ext>
            </a:extLst>
          </p:cNvPr>
          <p:cNvGrpSpPr/>
          <p:nvPr/>
        </p:nvGrpSpPr>
        <p:grpSpPr>
          <a:xfrm>
            <a:off x="914400" y="990600"/>
            <a:ext cx="7543800" cy="5238877"/>
            <a:chOff x="914400" y="990600"/>
            <a:chExt cx="7543800" cy="5238877"/>
          </a:xfrm>
        </p:grpSpPr>
        <p:pic>
          <p:nvPicPr>
            <p:cNvPr id="7" name="Picture 6">
              <a:extLst>
                <a:ext uri="{FF2B5EF4-FFF2-40B4-BE49-F238E27FC236}">
                  <a16:creationId xmlns:a16="http://schemas.microsoft.com/office/drawing/2014/main" id="{CB66DBDF-798C-B94C-8159-C86A91EBE5F7}"/>
                </a:ext>
              </a:extLst>
            </p:cNvPr>
            <p:cNvPicPr>
              <a:picLocks noChangeAspect="1"/>
            </p:cNvPicPr>
            <p:nvPr/>
          </p:nvPicPr>
          <p:blipFill rotWithShape="1">
            <a:blip r:embed="rId2"/>
            <a:srcRect r="25591"/>
            <a:stretch/>
          </p:blipFill>
          <p:spPr>
            <a:xfrm>
              <a:off x="914400" y="990600"/>
              <a:ext cx="7449331" cy="5238877"/>
            </a:xfrm>
            <a:prstGeom prst="rect">
              <a:avLst/>
            </a:prstGeom>
          </p:spPr>
        </p:pic>
        <p:sp>
          <p:nvSpPr>
            <p:cNvPr id="2" name="Rectangle 1">
              <a:extLst>
                <a:ext uri="{FF2B5EF4-FFF2-40B4-BE49-F238E27FC236}">
                  <a16:creationId xmlns:a16="http://schemas.microsoft.com/office/drawing/2014/main" id="{A08397B8-1EE8-6682-89DB-D9FC23199366}"/>
                </a:ext>
              </a:extLst>
            </p:cNvPr>
            <p:cNvSpPr/>
            <p:nvPr/>
          </p:nvSpPr>
          <p:spPr>
            <a:xfrm>
              <a:off x="8019953" y="1078278"/>
              <a:ext cx="438247" cy="2981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9626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COST AND TIMELINE</a:t>
            </a: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304800" y="914400"/>
                <a:ext cx="8610600" cy="2970507"/>
              </a:xfrm>
            </p:spPr>
            <p:txBody>
              <a:bodyPr/>
              <a:lstStyle/>
              <a:p>
                <a:r>
                  <a:rPr lang="en-US" sz="2000" dirty="0">
                    <a:sym typeface="Wingdings" pitchFamily="2" charset="2"/>
                  </a:rPr>
                  <a:t>Very preliminary (class 4) cost estimate: 23 MCHF (CE) + 15 MCHF (services)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m:t>
                    </m:r>
                  </m:oMath>
                </a14:m>
                <a:r>
                  <a:rPr lang="en-US" sz="2000" dirty="0">
                    <a:sym typeface="Wingdings" pitchFamily="2" charset="2"/>
                  </a:rPr>
                  <a:t> 40 MCHF (+50%/-30%), not including experiments.</a:t>
                </a:r>
              </a:p>
              <a:p>
                <a:endParaRPr lang="en-US" sz="1200" dirty="0">
                  <a:sym typeface="Wingdings" pitchFamily="2" charset="2"/>
                </a:endParaRPr>
              </a:p>
              <a:p>
                <a:r>
                  <a:rPr lang="en-US" sz="2000" dirty="0">
                    <a:sym typeface="Wingdings" pitchFamily="2" charset="2"/>
                  </a:rPr>
                  <a:t>Timeline considerations </a:t>
                </a:r>
              </a:p>
              <a:p>
                <a:pPr lvl="1"/>
                <a:r>
                  <a:rPr lang="en-US" sz="1800" dirty="0">
                    <a:sym typeface="Wingdings" pitchFamily="2" charset="2"/>
                  </a:rPr>
                  <a:t>Can construct and service the FPF and its experiments while the LHC is running.</a:t>
                </a:r>
              </a:p>
              <a:p>
                <a:pPr lvl="1"/>
                <a:r>
                  <a:rPr lang="en-US" sz="1800" dirty="0">
                    <a:sym typeface="Wingdings" pitchFamily="2" charset="2"/>
                  </a:rPr>
                  <a:t>Timeline set by the HL-LHC. </a:t>
                </a:r>
              </a:p>
              <a:p>
                <a:pPr lvl="1"/>
                <a:r>
                  <a:rPr lang="en-US" sz="1800" dirty="0">
                    <a:sym typeface="Wingdings" pitchFamily="2" charset="2"/>
                  </a:rPr>
                  <a:t>Possible timeline presented at Chamonix (Jan 2022) allowing physics from 2031-42:</a:t>
                </a:r>
                <a:endParaRPr lang="en-US" sz="2000" dirty="0">
                  <a:sym typeface="Wingdings" pitchFamily="2" charset="2"/>
                </a:endParaRPr>
              </a:p>
            </p:txBody>
          </p:sp>
        </mc:Choice>
        <mc:Fallback xmlns="">
          <p:sp>
            <p:nvSpPr>
              <p:cNvPr id="10" name="Content Placeholder 2">
                <a:extLst>
                  <a:ext uri="{FF2B5EF4-FFF2-40B4-BE49-F238E27FC236}">
                    <a16:creationId xmlns:a16="http://schemas.microsoft.com/office/drawing/2014/main" id="{B9D915BC-9EEB-E242-A8F4-09C09D8EC022}"/>
                  </a:ext>
                </a:extLst>
              </p:cNvPr>
              <p:cNvSpPr>
                <a:spLocks noGrp="1" noRot="1" noChangeAspect="1" noMove="1" noResize="1" noEditPoints="1" noAdjustHandles="1" noChangeArrowheads="1" noChangeShapeType="1" noTextEdit="1"/>
              </p:cNvSpPr>
              <p:nvPr>
                <p:ph idx="1"/>
              </p:nvPr>
            </p:nvSpPr>
            <p:spPr>
              <a:xfrm>
                <a:off x="304800" y="914400"/>
                <a:ext cx="8610600" cy="2970507"/>
              </a:xfrm>
              <a:blipFill>
                <a:blip r:embed="rId2"/>
                <a:stretch>
                  <a:fillRect l="-589" t="-1282"/>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26857589-99D7-364D-88AD-D79600AB8760}"/>
              </a:ext>
            </a:extLst>
          </p:cNvPr>
          <p:cNvGrpSpPr/>
          <p:nvPr/>
        </p:nvGrpSpPr>
        <p:grpSpPr>
          <a:xfrm>
            <a:off x="152399" y="3903212"/>
            <a:ext cx="8763001" cy="1430788"/>
            <a:chOff x="152399" y="3962400"/>
            <a:chExt cx="8763001" cy="1430788"/>
          </a:xfrm>
        </p:grpSpPr>
        <p:pic>
          <p:nvPicPr>
            <p:cNvPr id="5" name="Picture 4">
              <a:extLst>
                <a:ext uri="{FF2B5EF4-FFF2-40B4-BE49-F238E27FC236}">
                  <a16:creationId xmlns:a16="http://schemas.microsoft.com/office/drawing/2014/main" id="{72DF270F-0C9D-B93F-06CF-C76AC552572A}"/>
                </a:ext>
              </a:extLst>
            </p:cNvPr>
            <p:cNvPicPr>
              <a:picLocks noChangeAspect="1"/>
            </p:cNvPicPr>
            <p:nvPr/>
          </p:nvPicPr>
          <p:blipFill rotWithShape="1">
            <a:blip r:embed="rId3"/>
            <a:srcRect l="9504" t="21991" b="55788"/>
            <a:stretch/>
          </p:blipFill>
          <p:spPr>
            <a:xfrm>
              <a:off x="152399" y="3975100"/>
              <a:ext cx="4353603" cy="1371600"/>
            </a:xfrm>
            <a:prstGeom prst="rect">
              <a:avLst/>
            </a:prstGeom>
          </p:spPr>
        </p:pic>
        <p:pic>
          <p:nvPicPr>
            <p:cNvPr id="6" name="Picture 5">
              <a:extLst>
                <a:ext uri="{FF2B5EF4-FFF2-40B4-BE49-F238E27FC236}">
                  <a16:creationId xmlns:a16="http://schemas.microsoft.com/office/drawing/2014/main" id="{63900408-8120-C6A3-8C9F-EB4AB540C809}"/>
                </a:ext>
              </a:extLst>
            </p:cNvPr>
            <p:cNvPicPr>
              <a:picLocks noChangeAspect="1"/>
            </p:cNvPicPr>
            <p:nvPr/>
          </p:nvPicPr>
          <p:blipFill rotWithShape="1">
            <a:blip r:embed="rId3"/>
            <a:srcRect l="2350" t="44445" r="1977" b="34444"/>
            <a:stretch/>
          </p:blipFill>
          <p:spPr>
            <a:xfrm>
              <a:off x="3861475" y="3962400"/>
              <a:ext cx="5053925" cy="1430788"/>
            </a:xfrm>
            <a:prstGeom prst="rect">
              <a:avLst/>
            </a:prstGeom>
            <a:effectLst>
              <a:outerShdw blurRad="50800" dist="50800" dir="5400000" sx="50000" sy="50000" algn="ctr" rotWithShape="0">
                <a:srgbClr val="000000">
                  <a:alpha val="43137"/>
                </a:srgbClr>
              </a:outerShdw>
            </a:effectLst>
          </p:spPr>
        </p:pic>
      </p:grpSp>
      <p:sp>
        <p:nvSpPr>
          <p:cNvPr id="13" name="TextBox 12">
            <a:extLst>
              <a:ext uri="{FF2B5EF4-FFF2-40B4-BE49-F238E27FC236}">
                <a16:creationId xmlns:a16="http://schemas.microsoft.com/office/drawing/2014/main" id="{0EFB30DA-ECA7-41AF-78AA-F8A0CC7A9FA7}"/>
              </a:ext>
            </a:extLst>
          </p:cNvPr>
          <p:cNvSpPr txBox="1"/>
          <p:nvPr/>
        </p:nvSpPr>
        <p:spPr>
          <a:xfrm>
            <a:off x="2948238" y="5410200"/>
            <a:ext cx="1090362" cy="830997"/>
          </a:xfrm>
          <a:prstGeom prst="rect">
            <a:avLst/>
          </a:prstGeom>
          <a:solidFill>
            <a:schemeClr val="bg1"/>
          </a:solidFill>
        </p:spPr>
        <p:txBody>
          <a:bodyPr wrap="square" rtlCol="0">
            <a:spAutoFit/>
          </a:bodyPr>
          <a:lstStyle/>
          <a:p>
            <a:pPr algn="ctr"/>
            <a:r>
              <a:rPr lang="en-US" sz="1200" dirty="0"/>
              <a:t>Installation </a:t>
            </a:r>
          </a:p>
          <a:p>
            <a:pPr algn="ctr"/>
            <a:r>
              <a:rPr lang="en-US" sz="1200" dirty="0"/>
              <a:t>of services</a:t>
            </a:r>
          </a:p>
          <a:p>
            <a:pPr algn="ctr"/>
            <a:r>
              <a:rPr lang="en-US" sz="1200" dirty="0"/>
              <a:t>by CERN </a:t>
            </a:r>
          </a:p>
          <a:p>
            <a:pPr algn="ctr"/>
            <a:r>
              <a:rPr lang="en-US" sz="1200" dirty="0"/>
              <a:t>teams</a:t>
            </a:r>
          </a:p>
        </p:txBody>
      </p:sp>
      <p:sp>
        <p:nvSpPr>
          <p:cNvPr id="14" name="TextBox 13">
            <a:extLst>
              <a:ext uri="{FF2B5EF4-FFF2-40B4-BE49-F238E27FC236}">
                <a16:creationId xmlns:a16="http://schemas.microsoft.com/office/drawing/2014/main" id="{00E0DA12-BF64-7E71-3C56-66E594CB8A71}"/>
              </a:ext>
            </a:extLst>
          </p:cNvPr>
          <p:cNvSpPr txBox="1"/>
          <p:nvPr/>
        </p:nvSpPr>
        <p:spPr>
          <a:xfrm>
            <a:off x="3886200" y="5410200"/>
            <a:ext cx="1090363" cy="830997"/>
          </a:xfrm>
          <a:prstGeom prst="rect">
            <a:avLst/>
          </a:prstGeom>
          <a:solidFill>
            <a:schemeClr val="bg1"/>
          </a:solidFill>
        </p:spPr>
        <p:txBody>
          <a:bodyPr wrap="square" rtlCol="0">
            <a:spAutoFit/>
          </a:bodyPr>
          <a:lstStyle/>
          <a:p>
            <a:pPr algn="ctr"/>
            <a:r>
              <a:rPr lang="en-US" sz="1200" dirty="0"/>
              <a:t>Installation,</a:t>
            </a:r>
          </a:p>
          <a:p>
            <a:pPr algn="ctr"/>
            <a:r>
              <a:rPr lang="en-US" sz="1200" dirty="0"/>
              <a:t>Commission-</a:t>
            </a:r>
            <a:r>
              <a:rPr lang="en-US" sz="1200" dirty="0" err="1"/>
              <a:t>ing</a:t>
            </a:r>
            <a:r>
              <a:rPr lang="en-US" sz="1200" dirty="0"/>
              <a:t> of experiments</a:t>
            </a:r>
          </a:p>
        </p:txBody>
      </p:sp>
      <p:sp>
        <p:nvSpPr>
          <p:cNvPr id="15" name="TextBox 14">
            <a:extLst>
              <a:ext uri="{FF2B5EF4-FFF2-40B4-BE49-F238E27FC236}">
                <a16:creationId xmlns:a16="http://schemas.microsoft.com/office/drawing/2014/main" id="{0F9BC02D-F169-96C8-CD07-9F1B8B86C926}"/>
              </a:ext>
            </a:extLst>
          </p:cNvPr>
          <p:cNvSpPr txBox="1"/>
          <p:nvPr/>
        </p:nvSpPr>
        <p:spPr>
          <a:xfrm>
            <a:off x="6172200" y="5410200"/>
            <a:ext cx="803425" cy="276999"/>
          </a:xfrm>
          <a:prstGeom prst="rect">
            <a:avLst/>
          </a:prstGeom>
          <a:solidFill>
            <a:schemeClr val="bg1"/>
          </a:solidFill>
        </p:spPr>
        <p:txBody>
          <a:bodyPr wrap="square" rtlCol="0">
            <a:spAutoFit/>
          </a:bodyPr>
          <a:lstStyle/>
          <a:p>
            <a:pPr algn="ctr"/>
            <a:r>
              <a:rPr lang="en-US" sz="1200" dirty="0"/>
              <a:t>Physics</a:t>
            </a:r>
          </a:p>
        </p:txBody>
      </p:sp>
      <p:sp>
        <p:nvSpPr>
          <p:cNvPr id="16" name="TextBox 15">
            <a:extLst>
              <a:ext uri="{FF2B5EF4-FFF2-40B4-BE49-F238E27FC236}">
                <a16:creationId xmlns:a16="http://schemas.microsoft.com/office/drawing/2014/main" id="{52B68732-9751-29C3-6EAC-C3B7CD6AEDFC}"/>
              </a:ext>
            </a:extLst>
          </p:cNvPr>
          <p:cNvSpPr txBox="1"/>
          <p:nvPr/>
        </p:nvSpPr>
        <p:spPr>
          <a:xfrm>
            <a:off x="556695" y="5410200"/>
            <a:ext cx="2415105" cy="461665"/>
          </a:xfrm>
          <a:prstGeom prst="rect">
            <a:avLst/>
          </a:prstGeom>
          <a:solidFill>
            <a:schemeClr val="bg1"/>
          </a:solidFill>
        </p:spPr>
        <p:txBody>
          <a:bodyPr wrap="square" rtlCol="0">
            <a:spAutoFit/>
          </a:bodyPr>
          <a:lstStyle/>
          <a:p>
            <a:pPr algn="ctr"/>
            <a:r>
              <a:rPr lang="en-US" sz="1200" dirty="0"/>
              <a:t>Pure CE works</a:t>
            </a:r>
          </a:p>
          <a:p>
            <a:pPr algn="ctr"/>
            <a:r>
              <a:rPr lang="en-US" sz="1200" dirty="0"/>
              <a:t>Construction of experiments</a:t>
            </a:r>
          </a:p>
        </p:txBody>
      </p:sp>
      <p:cxnSp>
        <p:nvCxnSpPr>
          <p:cNvPr id="17" name="Straight Arrow Connector 16">
            <a:extLst>
              <a:ext uri="{FF2B5EF4-FFF2-40B4-BE49-F238E27FC236}">
                <a16:creationId xmlns:a16="http://schemas.microsoft.com/office/drawing/2014/main" id="{1DA76A70-A7A4-688D-00E2-6497496146A0}"/>
              </a:ext>
            </a:extLst>
          </p:cNvPr>
          <p:cNvCxnSpPr>
            <a:cxnSpLocks/>
          </p:cNvCxnSpPr>
          <p:nvPr/>
        </p:nvCxnSpPr>
        <p:spPr>
          <a:xfrm>
            <a:off x="3062923" y="5407231"/>
            <a:ext cx="798552" cy="0"/>
          </a:xfrm>
          <a:prstGeom prst="straightConnector1">
            <a:avLst/>
          </a:prstGeom>
          <a:ln>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B49B2F0-3CCB-73AD-B97A-490BF3D30388}"/>
              </a:ext>
            </a:extLst>
          </p:cNvPr>
          <p:cNvCxnSpPr>
            <a:cxnSpLocks/>
          </p:cNvCxnSpPr>
          <p:nvPr/>
        </p:nvCxnSpPr>
        <p:spPr>
          <a:xfrm>
            <a:off x="3962400" y="5407231"/>
            <a:ext cx="864766" cy="0"/>
          </a:xfrm>
          <a:prstGeom prst="straightConnector1">
            <a:avLst/>
          </a:prstGeom>
          <a:ln>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8F31784-D4C3-5C15-0CC4-3DD889EFFA99}"/>
              </a:ext>
            </a:extLst>
          </p:cNvPr>
          <p:cNvCxnSpPr>
            <a:cxnSpLocks/>
          </p:cNvCxnSpPr>
          <p:nvPr/>
        </p:nvCxnSpPr>
        <p:spPr>
          <a:xfrm>
            <a:off x="4953000" y="5407231"/>
            <a:ext cx="3962400" cy="0"/>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D3137E7-75B5-45A8-F269-300075352B7A}"/>
              </a:ext>
            </a:extLst>
          </p:cNvPr>
          <p:cNvCxnSpPr>
            <a:cxnSpLocks/>
          </p:cNvCxnSpPr>
          <p:nvPr/>
        </p:nvCxnSpPr>
        <p:spPr>
          <a:xfrm>
            <a:off x="228600" y="5407231"/>
            <a:ext cx="2743200" cy="0"/>
          </a:xfrm>
          <a:prstGeom prst="straightConnector1">
            <a:avLst/>
          </a:prstGeom>
          <a:ln cap="sq">
            <a:headEnd type="ova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2769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72831-690D-3A4A-A69C-2C175F2C209A}"/>
              </a:ext>
            </a:extLst>
          </p:cNvPr>
          <p:cNvPicPr>
            <a:picLocks noChangeAspect="1"/>
          </p:cNvPicPr>
          <p:nvPr/>
        </p:nvPicPr>
        <p:blipFill>
          <a:blip r:embed="rId2"/>
          <a:stretch>
            <a:fillRect/>
          </a:stretch>
        </p:blipFill>
        <p:spPr>
          <a:xfrm>
            <a:off x="2171699" y="2057400"/>
            <a:ext cx="4800601" cy="4563534"/>
          </a:xfrm>
          <a:prstGeom prst="rect">
            <a:avLst/>
          </a:prstGeom>
        </p:spPr>
      </p:pic>
      <p:sp>
        <p:nvSpPr>
          <p:cNvPr id="3074" name="Title 1"/>
          <p:cNvSpPr>
            <a:spLocks noGrp="1"/>
          </p:cNvSpPr>
          <p:nvPr>
            <p:ph type="title"/>
          </p:nvPr>
        </p:nvSpPr>
        <p:spPr>
          <a:xfrm>
            <a:off x="0" y="228985"/>
            <a:ext cx="9144000" cy="441325"/>
          </a:xfrm>
        </p:spPr>
        <p:txBody>
          <a:bodyPr/>
          <a:lstStyle/>
          <a:p>
            <a:r>
              <a:rPr lang="en-US" dirty="0">
                <a:latin typeface="Arial" charset="0"/>
              </a:rPr>
              <a:t>FPF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914400"/>
            <a:ext cx="8686800" cy="5334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FPF is a general purpose facility with a broad SM and BSM physics program that expands on the physics of FASER and </a:t>
            </a:r>
            <a:r>
              <a:rPr lang="en-US" sz="2000" dirty="0" err="1"/>
              <a:t>FASER</a:t>
            </a:r>
            <a:r>
              <a:rPr lang="en-US" sz="2000" dirty="0" err="1">
                <a:latin typeface="Symbol" pitchFamily="2" charset="2"/>
              </a:rPr>
              <a:t>n</a:t>
            </a:r>
            <a:r>
              <a:rPr lang="en-US" sz="2000" dirty="0"/>
              <a:t>.  Here I will just give a few additional examples. For more details, see the FPF White Paper.</a:t>
            </a:r>
          </a:p>
        </p:txBody>
      </p:sp>
    </p:spTree>
    <p:extLst>
      <p:ext uri="{BB962C8B-B14F-4D97-AF65-F5344CB8AC3E}">
        <p14:creationId xmlns:p14="http://schemas.microsoft.com/office/powerpoint/2010/main" val="4052767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1200" dirty="0">
              <a:latin typeface="Arial" charset="0"/>
            </a:endParaRPr>
          </a:p>
          <a:p>
            <a:pPr eaLnBrk="1" hangingPunct="1"/>
            <a:r>
              <a:rPr lang="en-US" sz="1800" dirty="0">
                <a:latin typeface="Arial" charset="0"/>
              </a:rPr>
              <a:t>The </a:t>
            </a:r>
            <a:r>
              <a:rPr lang="en-US" sz="1800" dirty="0" err="1">
                <a:latin typeface="Arial" charset="0"/>
              </a:rPr>
              <a:t>MilliQan</a:t>
            </a:r>
            <a:r>
              <a:rPr lang="en-US" sz="1800" dirty="0">
                <a:latin typeface="Arial" charset="0"/>
              </a:rPr>
              <a:t> Demonstrator (Proto-</a:t>
            </a:r>
            <a:r>
              <a:rPr lang="en-US" sz="1800" dirty="0" err="1">
                <a:latin typeface="Arial" charset="0"/>
              </a:rPr>
              <a:t>MilliQan</a:t>
            </a:r>
            <a:r>
              <a:rPr lang="en-US" sz="1800" dirty="0">
                <a:latin typeface="Arial" charset="0"/>
              </a:rPr>
              <a:t>) already probes new region.  Full </a:t>
            </a:r>
            <a:r>
              <a:rPr lang="en-US" sz="1800" dirty="0" err="1">
                <a:latin typeface="Arial" charset="0"/>
              </a:rPr>
              <a:t>MilliQan</a:t>
            </a:r>
            <a:r>
              <a:rPr lang="en-US" sz="1800" dirty="0">
                <a:latin typeface="Arial" charset="0"/>
              </a:rPr>
              <a:t> can also run in this location in the HL-LHC era, but the sensitivity may be improved significantly by moving it to the FPF (FORMOSA).</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9" name="Picture 8">
            <a:extLst>
              <a:ext uri="{FF2B5EF4-FFF2-40B4-BE49-F238E27FC236}">
                <a16:creationId xmlns:a16="http://schemas.microsoft.com/office/drawing/2014/main" id="{2802895D-6F06-5640-8A02-313DF8FD65CA}"/>
              </a:ext>
            </a:extLst>
          </p:cNvPr>
          <p:cNvPicPr>
            <a:picLocks noChangeAspect="1"/>
          </p:cNvPicPr>
          <p:nvPr/>
        </p:nvPicPr>
        <p:blipFill>
          <a:blip r:embed="rId2"/>
          <a:stretch>
            <a:fillRect/>
          </a:stretch>
        </p:blipFill>
        <p:spPr>
          <a:xfrm>
            <a:off x="641574" y="3068026"/>
            <a:ext cx="3615169" cy="3480465"/>
          </a:xfrm>
          <a:prstGeom prst="rect">
            <a:avLst/>
          </a:prstGeom>
        </p:spPr>
      </p:pic>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3"/>
          <a:stretch>
            <a:fillRect/>
          </a:stretch>
        </p:blipFill>
        <p:spPr>
          <a:xfrm>
            <a:off x="4518848" y="2971800"/>
            <a:ext cx="4091751" cy="3581400"/>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a:off x="5000834" y="306802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Tree>
    <p:extLst>
      <p:ext uri="{BB962C8B-B14F-4D97-AF65-F5344CB8AC3E}">
        <p14:creationId xmlns:p14="http://schemas.microsoft.com/office/powerpoint/2010/main" val="274076146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DARK MATTER</a:t>
            </a:r>
          </a:p>
        </p:txBody>
      </p:sp>
      <p:sp>
        <p:nvSpPr>
          <p:cNvPr id="5123" name="Content Placeholder 2"/>
          <p:cNvSpPr>
            <a:spLocks noGrp="1"/>
          </p:cNvSpPr>
          <p:nvPr>
            <p:ph idx="1"/>
          </p:nvPr>
        </p:nvSpPr>
        <p:spPr>
          <a:xfrm>
            <a:off x="76200" y="914400"/>
            <a:ext cx="5029200" cy="1676463"/>
          </a:xfrm>
        </p:spPr>
        <p:txBody>
          <a:bodyPr/>
          <a:lstStyle/>
          <a:p>
            <a:pPr eaLnBrk="1" hangingPunct="1"/>
            <a:r>
              <a:rPr lang="en-US" sz="1800" dirty="0">
                <a:latin typeface="Arial" charset="0"/>
              </a:rPr>
              <a:t>Light DM with masses at the GeV scale and below is famously hard to detect.</a:t>
            </a:r>
          </a:p>
          <a:p>
            <a:pPr lvl="1"/>
            <a:r>
              <a:rPr lang="en-US" sz="1600" dirty="0">
                <a:latin typeface="Arial" charset="0"/>
              </a:rPr>
              <a:t>Galactic halo velocity ~ 10</a:t>
            </a:r>
            <a:r>
              <a:rPr lang="en-US" sz="1600" baseline="30000" dirty="0">
                <a:latin typeface="Arial" charset="0"/>
              </a:rPr>
              <a:t>-3 </a:t>
            </a:r>
            <a:r>
              <a:rPr lang="en-US" sz="1600" dirty="0">
                <a:latin typeface="Arial" charset="0"/>
              </a:rPr>
              <a:t>c, so kinetic energy ~ keV or below.</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rotWithShape="1">
          <a:blip r:embed="rId2"/>
          <a:srcRect t="59683" r="46255"/>
          <a:stretch/>
        </p:blipFill>
        <p:spPr>
          <a:xfrm>
            <a:off x="381000" y="4495800"/>
            <a:ext cx="4149761" cy="1066864"/>
          </a:xfrm>
          <a:prstGeom prst="rect">
            <a:avLst/>
          </a:prstGeom>
        </p:spPr>
      </p:pic>
      <p:pic>
        <p:nvPicPr>
          <p:cNvPr id="3" name="Picture 2">
            <a:extLst>
              <a:ext uri="{FF2B5EF4-FFF2-40B4-BE49-F238E27FC236}">
                <a16:creationId xmlns:a16="http://schemas.microsoft.com/office/drawing/2014/main" id="{79FCDB86-CF7D-C541-A813-98C5FEE7689E}"/>
              </a:ext>
            </a:extLst>
          </p:cNvPr>
          <p:cNvPicPr>
            <a:picLocks noChangeAspect="1"/>
          </p:cNvPicPr>
          <p:nvPr/>
        </p:nvPicPr>
        <p:blipFill>
          <a:blip r:embed="rId3"/>
          <a:stretch>
            <a:fillRect/>
          </a:stretch>
        </p:blipFill>
        <p:spPr>
          <a:xfrm>
            <a:off x="381000" y="3886200"/>
            <a:ext cx="4149761" cy="700287"/>
          </a:xfrm>
          <a:prstGeom prst="rect">
            <a:avLst/>
          </a:prstGeom>
        </p:spPr>
      </p:pic>
      <p:sp>
        <p:nvSpPr>
          <p:cNvPr id="11" name="Content Placeholder 2">
            <a:extLst>
              <a:ext uri="{FF2B5EF4-FFF2-40B4-BE49-F238E27FC236}">
                <a16:creationId xmlns:a16="http://schemas.microsoft.com/office/drawing/2014/main" id="{7DCD01C0-9278-3A4B-920C-0E1AAE0C1E5D}"/>
              </a:ext>
            </a:extLst>
          </p:cNvPr>
          <p:cNvSpPr txBox="1">
            <a:spLocks/>
          </p:cNvSpPr>
          <p:nvPr/>
        </p:nvSpPr>
        <p:spPr bwMode="auto">
          <a:xfrm>
            <a:off x="75292" y="2438400"/>
            <a:ext cx="4801508" cy="2286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At the LHC, we can produce DM at high energies, look for the resulting DM to scatter in </a:t>
            </a:r>
            <a:r>
              <a:rPr lang="en-US" sz="1800" dirty="0" err="1">
                <a:latin typeface="Arial" charset="0"/>
              </a:rPr>
              <a:t>FLArE</a:t>
            </a:r>
            <a:r>
              <a:rPr lang="en-US" sz="1800" dirty="0">
                <a:latin typeface="Arial" charset="0"/>
              </a:rPr>
              <a:t>, Forward Liquid Argon Experiment, a proposed 10 to 100 </a:t>
            </a:r>
            <a:r>
              <a:rPr lang="en-US" sz="1800" dirty="0" err="1">
                <a:latin typeface="Arial" charset="0"/>
              </a:rPr>
              <a:t>tonne</a:t>
            </a:r>
            <a:r>
              <a:rPr lang="en-US" sz="1800" dirty="0">
                <a:latin typeface="Arial" charset="0"/>
              </a:rPr>
              <a:t> </a:t>
            </a:r>
            <a:r>
              <a:rPr lang="en-US" sz="1800" dirty="0" err="1">
                <a:latin typeface="Arial" charset="0"/>
              </a:rPr>
              <a:t>LArTPC</a:t>
            </a:r>
            <a:r>
              <a:rPr lang="en-US" sz="1800" dirty="0">
                <a:latin typeface="Arial" charset="0"/>
              </a:rPr>
              <a:t>. </a:t>
            </a: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000" dirty="0">
              <a:latin typeface="Arial" charset="0"/>
            </a:endParaRPr>
          </a:p>
          <a:p>
            <a:r>
              <a:rPr lang="en-US" sz="1800" dirty="0" err="1">
                <a:solidFill>
                  <a:schemeClr val="tx1"/>
                </a:solidFill>
                <a:latin typeface="Arial" charset="0"/>
              </a:rPr>
              <a:t>FLArE</a:t>
            </a:r>
            <a:r>
              <a:rPr lang="en-US" sz="1800" dirty="0">
                <a:solidFill>
                  <a:schemeClr val="tx1"/>
                </a:solidFill>
                <a:latin typeface="Arial" charset="0"/>
              </a:rPr>
              <a:t> is powerful in the region favored/allowed by thermal freezeout.</a:t>
            </a:r>
          </a:p>
        </p:txBody>
      </p:sp>
      <p:grpSp>
        <p:nvGrpSpPr>
          <p:cNvPr id="2" name="Group 1">
            <a:extLst>
              <a:ext uri="{FF2B5EF4-FFF2-40B4-BE49-F238E27FC236}">
                <a16:creationId xmlns:a16="http://schemas.microsoft.com/office/drawing/2014/main" id="{B22A62A0-1D98-9E45-B449-36344CBFA19F}"/>
              </a:ext>
            </a:extLst>
          </p:cNvPr>
          <p:cNvGrpSpPr/>
          <p:nvPr/>
        </p:nvGrpSpPr>
        <p:grpSpPr>
          <a:xfrm>
            <a:off x="4801508" y="2861443"/>
            <a:ext cx="4072654" cy="3741828"/>
            <a:chOff x="4911763" y="2742831"/>
            <a:chExt cx="4072654" cy="3741828"/>
          </a:xfrm>
        </p:grpSpPr>
        <p:sp>
          <p:nvSpPr>
            <p:cNvPr id="37" name="TextBox 36">
              <a:extLst>
                <a:ext uri="{FF2B5EF4-FFF2-40B4-BE49-F238E27FC236}">
                  <a16:creationId xmlns:a16="http://schemas.microsoft.com/office/drawing/2014/main" id="{D321DC03-0F5B-CF41-BCDF-CC6ABB820649}"/>
                </a:ext>
              </a:extLst>
            </p:cNvPr>
            <p:cNvSpPr txBox="1"/>
            <p:nvPr/>
          </p:nvSpPr>
          <p:spPr>
            <a:xfrm rot="5400000">
              <a:off x="6975157" y="4475399"/>
              <a:ext cx="3741521" cy="276999"/>
            </a:xfrm>
            <a:prstGeom prst="rect">
              <a:avLst/>
            </a:prstGeom>
            <a:solidFill>
              <a:schemeClr val="bg1"/>
            </a:solidFill>
          </p:spPr>
          <p:txBody>
            <a:bodyPr wrap="square" rtlCol="0">
              <a:spAutoFit/>
            </a:bodyPr>
            <a:lstStyle/>
            <a:p>
              <a:r>
                <a:rPr lang="en-US" sz="1200" dirty="0"/>
                <a:t>                 </a:t>
              </a:r>
              <a:r>
                <a:rPr lang="en-US" sz="1200" dirty="0" err="1"/>
                <a:t>Batell</a:t>
              </a:r>
              <a:r>
                <a:rPr lang="en-US" sz="1200" dirty="0"/>
                <a:t>, Feng, </a:t>
              </a:r>
              <a:r>
                <a:rPr lang="en-US" sz="1200" dirty="0" err="1"/>
                <a:t>Trojanowski</a:t>
              </a:r>
              <a:r>
                <a:rPr lang="en-US" sz="1200" dirty="0"/>
                <a:t> (2021)             </a:t>
              </a:r>
            </a:p>
          </p:txBody>
        </p:sp>
        <p:pic>
          <p:nvPicPr>
            <p:cNvPr id="6" name="Picture 5">
              <a:extLst>
                <a:ext uri="{FF2B5EF4-FFF2-40B4-BE49-F238E27FC236}">
                  <a16:creationId xmlns:a16="http://schemas.microsoft.com/office/drawing/2014/main" id="{70DF1FED-40BC-DD46-B193-FDAF649BBE24}"/>
                </a:ext>
              </a:extLst>
            </p:cNvPr>
            <p:cNvPicPr>
              <a:picLocks noChangeAspect="1"/>
            </p:cNvPicPr>
            <p:nvPr/>
          </p:nvPicPr>
          <p:blipFill>
            <a:blip r:embed="rId4"/>
            <a:stretch>
              <a:fillRect/>
            </a:stretch>
          </p:blipFill>
          <p:spPr>
            <a:xfrm>
              <a:off x="4911763" y="2742831"/>
              <a:ext cx="3823619" cy="3741828"/>
            </a:xfrm>
            <a:prstGeom prst="rect">
              <a:avLst/>
            </a:prstGeom>
          </p:spPr>
        </p:pic>
      </p:grpSp>
      <p:pic>
        <p:nvPicPr>
          <p:cNvPr id="7" name="Picture 6">
            <a:extLst>
              <a:ext uri="{FF2B5EF4-FFF2-40B4-BE49-F238E27FC236}">
                <a16:creationId xmlns:a16="http://schemas.microsoft.com/office/drawing/2014/main" id="{845365C1-F298-9D4D-9BA0-B8F2B347B962}"/>
              </a:ext>
            </a:extLst>
          </p:cNvPr>
          <p:cNvPicPr>
            <a:picLocks noChangeAspect="1"/>
          </p:cNvPicPr>
          <p:nvPr/>
        </p:nvPicPr>
        <p:blipFill>
          <a:blip r:embed="rId5"/>
          <a:stretch>
            <a:fillRect/>
          </a:stretch>
        </p:blipFill>
        <p:spPr>
          <a:xfrm>
            <a:off x="5334001" y="894347"/>
            <a:ext cx="2971799" cy="1788293"/>
          </a:xfrm>
          <a:prstGeom prst="rect">
            <a:avLst/>
          </a:prstGeom>
        </p:spPr>
      </p:pic>
    </p:spTree>
    <p:extLst>
      <p:ext uri="{BB962C8B-B14F-4D97-AF65-F5344CB8AC3E}">
        <p14:creationId xmlns:p14="http://schemas.microsoft.com/office/powerpoint/2010/main" val="416032825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933C-7C41-5E43-AB21-CA69B6F0C464}"/>
              </a:ext>
            </a:extLst>
          </p:cNvPr>
          <p:cNvSpPr>
            <a:spLocks noGrp="1"/>
          </p:cNvSpPr>
          <p:nvPr>
            <p:ph type="title"/>
          </p:nvPr>
        </p:nvSpPr>
        <p:spPr>
          <a:xfrm>
            <a:off x="1295400" y="244475"/>
            <a:ext cx="6858000" cy="441325"/>
          </a:xfrm>
        </p:spPr>
        <p:txBody>
          <a:bodyPr/>
          <a:lstStyle/>
          <a:p>
            <a:r>
              <a:rPr lang="en-US" dirty="0"/>
              <a:t>SUMMARY</a:t>
            </a:r>
          </a:p>
        </p:txBody>
      </p:sp>
      <p:sp>
        <p:nvSpPr>
          <p:cNvPr id="3" name="Content Placeholder 2">
            <a:extLst>
              <a:ext uri="{FF2B5EF4-FFF2-40B4-BE49-F238E27FC236}">
                <a16:creationId xmlns:a16="http://schemas.microsoft.com/office/drawing/2014/main" id="{6E443F34-7B57-9742-8EB7-51D260B18ABD}"/>
              </a:ext>
            </a:extLst>
          </p:cNvPr>
          <p:cNvSpPr>
            <a:spLocks noGrp="1"/>
          </p:cNvSpPr>
          <p:nvPr>
            <p:ph idx="1"/>
          </p:nvPr>
        </p:nvSpPr>
        <p:spPr>
          <a:xfrm>
            <a:off x="152400" y="838200"/>
            <a:ext cx="8763000" cy="5486401"/>
          </a:xfrm>
        </p:spPr>
        <p:txBody>
          <a:bodyPr/>
          <a:lstStyle/>
          <a:p>
            <a:r>
              <a:rPr lang="en-US" sz="2000" dirty="0"/>
              <a:t>SM and new physics opportunities are currently being missed in the far-forward region at the LHC.</a:t>
            </a:r>
          </a:p>
          <a:p>
            <a:endParaRPr lang="en-US" sz="2000" dirty="0"/>
          </a:p>
          <a:p>
            <a:endParaRPr lang="en-US" sz="2000" dirty="0"/>
          </a:p>
          <a:p>
            <a:endParaRPr lang="en-US" sz="2000" dirty="0"/>
          </a:p>
          <a:p>
            <a:endParaRPr lang="en-US" sz="2000" dirty="0"/>
          </a:p>
          <a:p>
            <a:endParaRPr lang="en-US" sz="2000" dirty="0"/>
          </a:p>
          <a:p>
            <a:endParaRPr lang="en-US" sz="2000" dirty="0"/>
          </a:p>
          <a:p>
            <a:pPr>
              <a:buFontTx/>
              <a:buChar char="•"/>
            </a:pPr>
            <a:r>
              <a:rPr lang="en-US" sz="2000" dirty="0"/>
              <a:t>Modest investment in a few small experiments can solve this problem</a:t>
            </a:r>
          </a:p>
          <a:p>
            <a:pPr>
              <a:buFontTx/>
              <a:buChar char="•"/>
            </a:pPr>
            <a:endParaRPr lang="en-US" sz="2000" dirty="0"/>
          </a:p>
          <a:p>
            <a:pPr>
              <a:buFontTx/>
              <a:buChar char="•"/>
            </a:pPr>
            <a:r>
              <a:rPr lang="en-US" sz="2000" dirty="0"/>
              <a:t>FASER and </a:t>
            </a:r>
            <a:r>
              <a:rPr lang="en-US" sz="2000" dirty="0" err="1"/>
              <a:t>FASER</a:t>
            </a:r>
            <a:r>
              <a:rPr lang="en-US" sz="2000" dirty="0" err="1">
                <a:latin typeface="Symbol" pitchFamily="2" charset="2"/>
              </a:rPr>
              <a:t>n</a:t>
            </a:r>
            <a:r>
              <a:rPr lang="en-US" sz="2000" dirty="0"/>
              <a:t>: 5 m long, ~$2M.  Along with SND@LHC, will soon create the new field of LHC neutrino physics, and also look for many new particles. </a:t>
            </a:r>
          </a:p>
          <a:p>
            <a:pPr>
              <a:buFontTx/>
              <a:buChar char="•"/>
            </a:pPr>
            <a:endParaRPr lang="en-US" sz="1400" dirty="0"/>
          </a:p>
          <a:p>
            <a:r>
              <a:rPr lang="en-US" sz="2000" dirty="0"/>
              <a:t>In the future, the FPF and its experiments will carry this research program into the 2040’s.  </a:t>
            </a:r>
          </a:p>
        </p:txBody>
      </p:sp>
      <p:grpSp>
        <p:nvGrpSpPr>
          <p:cNvPr id="4" name="Group 3">
            <a:extLst>
              <a:ext uri="{FF2B5EF4-FFF2-40B4-BE49-F238E27FC236}">
                <a16:creationId xmlns:a16="http://schemas.microsoft.com/office/drawing/2014/main" id="{F917B7F2-CEC0-0B4E-B262-C35E9AE6E4D1}"/>
              </a:ext>
            </a:extLst>
          </p:cNvPr>
          <p:cNvGrpSpPr/>
          <p:nvPr/>
        </p:nvGrpSpPr>
        <p:grpSpPr>
          <a:xfrm>
            <a:off x="707657" y="1600200"/>
            <a:ext cx="7696200" cy="1828800"/>
            <a:chOff x="686764" y="3235221"/>
            <a:chExt cx="6761940" cy="1633785"/>
          </a:xfrm>
        </p:grpSpPr>
        <p:pic>
          <p:nvPicPr>
            <p:cNvPr id="5" name="Picture 4" descr="0803012_02-A4-at-144-dpi.jpg">
              <a:extLst>
                <a:ext uri="{FF2B5EF4-FFF2-40B4-BE49-F238E27FC236}">
                  <a16:creationId xmlns:a16="http://schemas.microsoft.com/office/drawing/2014/main" id="{89369FD7-CF48-6B42-B650-CDE0C89B8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6" name="Straight Arrow Connector 5">
              <a:extLst>
                <a:ext uri="{FF2B5EF4-FFF2-40B4-BE49-F238E27FC236}">
                  <a16:creationId xmlns:a16="http://schemas.microsoft.com/office/drawing/2014/main" id="{0BDB11C9-DD09-FB4A-83FB-FEE2F909BE05}"/>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4E41ED87-6F66-1C41-A1D7-F55CA1502B15}"/>
                </a:ext>
              </a:extLst>
            </p:cNvPr>
            <p:cNvGrpSpPr/>
            <p:nvPr/>
          </p:nvGrpSpPr>
          <p:grpSpPr>
            <a:xfrm>
              <a:off x="686764" y="4213439"/>
              <a:ext cx="2214348" cy="409266"/>
              <a:chOff x="686764" y="4213439"/>
              <a:chExt cx="2214348" cy="409266"/>
            </a:xfrm>
          </p:grpSpPr>
          <p:cxnSp>
            <p:nvCxnSpPr>
              <p:cNvPr id="16" name="Straight Arrow Connector 15">
                <a:extLst>
                  <a:ext uri="{FF2B5EF4-FFF2-40B4-BE49-F238E27FC236}">
                    <a16:creationId xmlns:a16="http://schemas.microsoft.com/office/drawing/2014/main" id="{A0E05B3E-19DB-8644-9DFB-2EF71B632CBF}"/>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0CB90DA-3AEA-CE4B-8B4A-0CDDA1DBA9F1}"/>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1B9B651-770D-0D4A-9ABB-646CB618BBA6}"/>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605985B-5B5E-064C-A6F4-4BA76C030009}"/>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8507150-6095-2241-B22A-30B8A5FB3B77}"/>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4D11657F-9C9B-8443-B3F1-F920B4354D14}"/>
                </a:ext>
              </a:extLst>
            </p:cNvPr>
            <p:cNvGrpSpPr/>
            <p:nvPr/>
          </p:nvGrpSpPr>
          <p:grpSpPr>
            <a:xfrm rot="10800000">
              <a:off x="5559329" y="3549005"/>
              <a:ext cx="1889375" cy="353694"/>
              <a:chOff x="686764" y="4213439"/>
              <a:chExt cx="2214348" cy="409266"/>
            </a:xfrm>
          </p:grpSpPr>
          <p:cxnSp>
            <p:nvCxnSpPr>
              <p:cNvPr id="11" name="Straight Arrow Connector 10">
                <a:extLst>
                  <a:ext uri="{FF2B5EF4-FFF2-40B4-BE49-F238E27FC236}">
                    <a16:creationId xmlns:a16="http://schemas.microsoft.com/office/drawing/2014/main" id="{1C5F0927-D1E9-2243-8833-16500D515F4B}"/>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A5794912-C0CA-BC43-B9AF-9423C2FED12C}"/>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308F3E0-CCD6-8C4B-A80B-DD247C1298B4}"/>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3416233-76BD-C743-BF40-D1F8C13E229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887478A-EB15-414C-B57B-A6994D5E096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9" name="Straight Arrow Connector 8">
              <a:extLst>
                <a:ext uri="{FF2B5EF4-FFF2-40B4-BE49-F238E27FC236}">
                  <a16:creationId xmlns:a16="http://schemas.microsoft.com/office/drawing/2014/main" id="{A82AD12C-9BA2-214B-9DCA-34149651DF89}"/>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DA40B7A-8970-504F-8597-D6151D2744D0}"/>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7765FCB-9965-CB44-8F77-EA415B63EAF6}"/>
                  </a:ext>
                </a:extLst>
              </p:cNvPr>
              <p:cNvSpPr txBox="1"/>
              <p:nvPr/>
            </p:nvSpPr>
            <p:spPr>
              <a:xfrm rot="21210000">
                <a:off x="809618" y="25054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21" name="TextBox 20">
                <a:extLst>
                  <a:ext uri="{FF2B5EF4-FFF2-40B4-BE49-F238E27FC236}">
                    <a16:creationId xmlns:a16="http://schemas.microsoft.com/office/drawing/2014/main" id="{17765FCB-9965-CB44-8F77-EA415B63EAF6}"/>
                  </a:ext>
                </a:extLst>
              </p:cNvPr>
              <p:cNvSpPr txBox="1">
                <a:spLocks noRot="1" noChangeAspect="1" noMove="1" noResize="1" noEditPoints="1" noAdjustHandles="1" noChangeArrowheads="1" noChangeShapeType="1" noTextEdit="1"/>
              </p:cNvSpPr>
              <p:nvPr/>
            </p:nvSpPr>
            <p:spPr>
              <a:xfrm rot="21210000">
                <a:off x="809618" y="2505428"/>
                <a:ext cx="2106154" cy="391646"/>
              </a:xfrm>
              <a:prstGeom prst="rect">
                <a:avLst/>
              </a:prstGeom>
              <a:blipFill>
                <a:blip r:embed="rId3"/>
                <a:stretch>
                  <a:fillRect l="-2367" b="-9804"/>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74F35589-60D2-184B-9A25-C75872CF019C}"/>
              </a:ext>
            </a:extLst>
          </p:cNvPr>
          <p:cNvSpPr txBox="1"/>
          <p:nvPr/>
        </p:nvSpPr>
        <p:spPr>
          <a:xfrm rot="21143793">
            <a:off x="6242520" y="2193217"/>
            <a:ext cx="2232214" cy="369332"/>
          </a:xfrm>
          <a:prstGeom prst="rect">
            <a:avLst/>
          </a:prstGeom>
          <a:noFill/>
        </p:spPr>
        <p:txBody>
          <a:bodyPr wrap="none" rtlCol="0">
            <a:spAutoFit/>
          </a:bodyPr>
          <a:lstStyle/>
          <a:p>
            <a:r>
              <a:rPr lang="en-US" dirty="0"/>
              <a:t>A’, a, </a:t>
            </a:r>
            <a:r>
              <a:rPr lang="en-US" dirty="0" err="1"/>
              <a:t>mCPs</a:t>
            </a:r>
            <a:r>
              <a:rPr lang="en-US" dirty="0"/>
              <a:t>, DM, …</a:t>
            </a:r>
          </a:p>
        </p:txBody>
      </p:sp>
    </p:spTree>
    <p:extLst>
      <p:ext uri="{BB962C8B-B14F-4D97-AF65-F5344CB8AC3E}">
        <p14:creationId xmlns:p14="http://schemas.microsoft.com/office/powerpoint/2010/main" val="852380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304800" y="244475"/>
            <a:ext cx="8458200" cy="441325"/>
          </a:xfrm>
        </p:spPr>
        <p:txBody>
          <a:bodyPr/>
          <a:lstStyle/>
          <a:p>
            <a:r>
              <a:rPr lang="en-US" dirty="0"/>
              <a:t>FIRST FASER COLLABORATION MEETING</a:t>
            </a:r>
          </a:p>
        </p:txBody>
      </p:sp>
      <p:pic>
        <p:nvPicPr>
          <p:cNvPr id="9" name="Picture 8">
            <a:extLst>
              <a:ext uri="{FF2B5EF4-FFF2-40B4-BE49-F238E27FC236}">
                <a16:creationId xmlns:a16="http://schemas.microsoft.com/office/drawing/2014/main" id="{164B07C5-655F-EF4B-AFF6-048676906BEB}"/>
              </a:ext>
            </a:extLst>
          </p:cNvPr>
          <p:cNvPicPr>
            <a:picLocks noChangeAspect="1"/>
          </p:cNvPicPr>
          <p:nvPr/>
        </p:nvPicPr>
        <p:blipFill>
          <a:blip r:embed="rId2"/>
          <a:stretch>
            <a:fillRect/>
          </a:stretch>
        </p:blipFill>
        <p:spPr>
          <a:xfrm>
            <a:off x="762000" y="836704"/>
            <a:ext cx="7620000" cy="5716496"/>
          </a:xfrm>
          <a:prstGeom prst="rect">
            <a:avLst/>
          </a:prstGeom>
        </p:spPr>
      </p:pic>
    </p:spTree>
    <p:extLst>
      <p:ext uri="{BB962C8B-B14F-4D97-AF65-F5344CB8AC3E}">
        <p14:creationId xmlns:p14="http://schemas.microsoft.com/office/powerpoint/2010/main" val="2267148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800" y="3084017"/>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FASER COLLABORATION TODAY</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53349"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95935"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67242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67559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405221" y="3200484"/>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77847"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96288"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628190"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81800"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4741773" y="4035239"/>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28599" y="3145176"/>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4"/>
          <a:srcRect l="10581" t="26736" r="10119" b="26793"/>
          <a:stretch/>
        </p:blipFill>
        <p:spPr>
          <a:xfrm>
            <a:off x="4588697" y="3048000"/>
            <a:ext cx="1888303" cy="620119"/>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5"/>
          <a:stretch>
            <a:fillRect/>
          </a:stretch>
        </p:blipFill>
        <p:spPr>
          <a:xfrm>
            <a:off x="2777872" y="4008532"/>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6"/>
          <a:stretch>
            <a:fillRect/>
          </a:stretch>
        </p:blipFill>
        <p:spPr>
          <a:xfrm>
            <a:off x="547745" y="4051233"/>
            <a:ext cx="1517028" cy="583108"/>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7"/>
          <a:stretch>
            <a:fillRect/>
          </a:stretch>
        </p:blipFill>
        <p:spPr>
          <a:xfrm>
            <a:off x="710618" y="4899759"/>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8"/>
          <a:stretch>
            <a:fillRect/>
          </a:stretch>
        </p:blipFill>
        <p:spPr>
          <a:xfrm>
            <a:off x="2419698" y="4943834"/>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9"/>
          <a:stretch>
            <a:fillRect/>
          </a:stretch>
        </p:blipFill>
        <p:spPr>
          <a:xfrm>
            <a:off x="6848324" y="4997348"/>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20"/>
          <a:stretch>
            <a:fillRect/>
          </a:stretch>
        </p:blipFill>
        <p:spPr>
          <a:xfrm>
            <a:off x="4803566" y="4876800"/>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75 collaborators, 22 institutions, 9 countries</a:t>
            </a:r>
            <a:endParaRPr lang="en-US" sz="1800" dirty="0">
              <a:latin typeface="Arial" charset="0"/>
              <a:sym typeface="Wingdings"/>
            </a:endParaRPr>
          </a:p>
        </p:txBody>
      </p:sp>
      <p:pic>
        <p:nvPicPr>
          <p:cNvPr id="5" name="Picture 4">
            <a:extLst>
              <a:ext uri="{FF2B5EF4-FFF2-40B4-BE49-F238E27FC236}">
                <a16:creationId xmlns:a16="http://schemas.microsoft.com/office/drawing/2014/main" id="{9806E146-7311-154C-83F9-DC2199EC1693}"/>
              </a:ext>
            </a:extLst>
          </p:cNvPr>
          <p:cNvPicPr>
            <a:picLocks noChangeAspect="1"/>
          </p:cNvPicPr>
          <p:nvPr/>
        </p:nvPicPr>
        <p:blipFill>
          <a:blip r:embed="rId21"/>
          <a:stretch>
            <a:fillRect/>
          </a:stretch>
        </p:blipFill>
        <p:spPr>
          <a:xfrm>
            <a:off x="5146783" y="5634944"/>
            <a:ext cx="772131" cy="668512"/>
          </a:xfrm>
          <a:prstGeom prst="rect">
            <a:avLst/>
          </a:prstGeom>
        </p:spPr>
      </p:pic>
      <p:pic>
        <p:nvPicPr>
          <p:cNvPr id="9" name="Picture 8">
            <a:extLst>
              <a:ext uri="{FF2B5EF4-FFF2-40B4-BE49-F238E27FC236}">
                <a16:creationId xmlns:a16="http://schemas.microsoft.com/office/drawing/2014/main" id="{ED42ABBF-5CB5-F540-ADC6-3CE4225FE323}"/>
              </a:ext>
            </a:extLst>
          </p:cNvPr>
          <p:cNvPicPr>
            <a:picLocks noChangeAspect="1"/>
          </p:cNvPicPr>
          <p:nvPr/>
        </p:nvPicPr>
        <p:blipFill>
          <a:blip r:embed="rId22"/>
          <a:stretch>
            <a:fillRect/>
          </a:stretch>
        </p:blipFill>
        <p:spPr>
          <a:xfrm>
            <a:off x="6753349" y="3961175"/>
            <a:ext cx="1803986" cy="763225"/>
          </a:xfrm>
          <a:prstGeom prst="rect">
            <a:avLst/>
          </a:prstGeom>
        </p:spPr>
      </p:pic>
      <p:pic>
        <p:nvPicPr>
          <p:cNvPr id="16" name="Picture 15">
            <a:extLst>
              <a:ext uri="{FF2B5EF4-FFF2-40B4-BE49-F238E27FC236}">
                <a16:creationId xmlns:a16="http://schemas.microsoft.com/office/drawing/2014/main" id="{5DCE0465-919B-3F47-92EF-52982166C13C}"/>
              </a:ext>
            </a:extLst>
          </p:cNvPr>
          <p:cNvPicPr>
            <a:picLocks noChangeAspect="1"/>
          </p:cNvPicPr>
          <p:nvPr/>
        </p:nvPicPr>
        <p:blipFill>
          <a:blip r:embed="rId23"/>
          <a:stretch>
            <a:fillRect/>
          </a:stretch>
        </p:blipFill>
        <p:spPr>
          <a:xfrm>
            <a:off x="2993972" y="5613800"/>
            <a:ext cx="710800" cy="710800"/>
          </a:xfrm>
          <a:prstGeom prst="rect">
            <a:avLst/>
          </a:prstGeom>
        </p:spPr>
      </p:pic>
    </p:spTree>
    <p:extLst>
      <p:ext uri="{BB962C8B-B14F-4D97-AF65-F5344CB8AC3E}">
        <p14:creationId xmlns:p14="http://schemas.microsoft.com/office/powerpoint/2010/main" val="3070774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PARTICLE PHYSICS: CURRENT STATUS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228600" y="1447800"/>
            <a:ext cx="3352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At the energy frontier, the Large Hadron Collider at CERN just started running again and will run until the 2040’s. </a:t>
            </a:r>
          </a:p>
          <a:p>
            <a:endParaRPr lang="en-US" altLang="en-US" sz="2000" dirty="0"/>
          </a:p>
          <a:p>
            <a:r>
              <a:rPr lang="en-US" altLang="en-US" sz="2000" dirty="0"/>
              <a:t>What can we do to enhance the prospects for discovering new particles and shedding light on the many outstanding problems?</a:t>
            </a:r>
          </a:p>
          <a:p>
            <a:pPr marL="0" indent="0">
              <a:buFont typeface="Arial" charset="0"/>
              <a:buNone/>
            </a:pPr>
            <a:endParaRPr lang="en-US" altLang="en-US" sz="1200" dirty="0"/>
          </a:p>
        </p:txBody>
      </p:sp>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3810000" y="1149029"/>
            <a:ext cx="5029200" cy="5198269"/>
          </a:xfrm>
          <a:prstGeom prst="rect">
            <a:avLst/>
          </a:prstGeom>
        </p:spPr>
      </p:pic>
    </p:spTree>
    <p:extLst>
      <p:ext uri="{BB962C8B-B14F-4D97-AF65-F5344CB8AC3E}">
        <p14:creationId xmlns:p14="http://schemas.microsoft.com/office/powerpoint/2010/main" val="1636939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SOME HISTORY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399" y="914400"/>
            <a:ext cx="4419601" cy="2971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Sometimes to look forward, it pays to first look back.</a:t>
            </a:r>
          </a:p>
          <a:p>
            <a:endParaRPr lang="en-US" sz="800" dirty="0"/>
          </a:p>
          <a:p>
            <a:r>
              <a:rPr lang="en-US" sz="2000" dirty="0"/>
              <a:t>Last year was the 50</a:t>
            </a:r>
            <a:r>
              <a:rPr lang="en-US" sz="2000" baseline="30000" dirty="0"/>
              <a:t>th</a:t>
            </a:r>
            <a:r>
              <a:rPr lang="en-US" sz="2000" dirty="0"/>
              <a:t> anniversary of the birth of hadron colliders.</a:t>
            </a:r>
          </a:p>
          <a:p>
            <a:endParaRPr lang="en-US" sz="800" dirty="0"/>
          </a:p>
          <a:p>
            <a:r>
              <a:rPr lang="en-US" sz="2000" dirty="0"/>
              <a:t>In 1971, CERN’s Intersecting Storage Rings (ISR), with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10" name="Picture 9">
            <a:extLst>
              <a:ext uri="{FF2B5EF4-FFF2-40B4-BE49-F238E27FC236}">
                <a16:creationId xmlns:a16="http://schemas.microsoft.com/office/drawing/2014/main" id="{243334B8-CCAC-644C-9EB9-B54360CF3DC1}"/>
              </a:ext>
            </a:extLst>
          </p:cNvPr>
          <p:cNvPicPr>
            <a:picLocks noChangeAspect="1"/>
          </p:cNvPicPr>
          <p:nvPr/>
        </p:nvPicPr>
        <p:blipFill>
          <a:blip r:embed="rId3"/>
          <a:stretch>
            <a:fillRect/>
          </a:stretch>
        </p:blipFill>
        <p:spPr>
          <a:xfrm>
            <a:off x="471791" y="4254230"/>
            <a:ext cx="3566809" cy="21400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4"/>
          <a:srcRect l="7992" t="2402" r="5701" b="4362"/>
          <a:stretch/>
        </p:blipFill>
        <p:spPr>
          <a:xfrm>
            <a:off x="2643914" y="4357509"/>
            <a:ext cx="1252022" cy="900291"/>
          </a:xfrm>
          <a:prstGeom prst="rect">
            <a:avLst/>
          </a:prstGeom>
        </p:spPr>
      </p:pic>
    </p:spTree>
    <p:extLst>
      <p:ext uri="{BB962C8B-B14F-4D97-AF65-F5344CB8AC3E}">
        <p14:creationId xmlns:p14="http://schemas.microsoft.com/office/powerpoint/2010/main" val="247569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838200"/>
            <a:ext cx="6324600" cy="5763569"/>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On the occasion of the 50</a:t>
            </a:r>
            <a:r>
              <a:rPr lang="en-US" sz="2000" baseline="30000" dirty="0"/>
              <a:t>th</a:t>
            </a:r>
            <a:r>
              <a:rPr lang="en-US" sz="2000" dirty="0"/>
              <a:t> anniversary of CERN’s ISR, there have been many fascinating articles and talks by eminent physicists looking back on the ISR’s legacy.</a:t>
            </a:r>
          </a:p>
          <a:p>
            <a:endParaRPr lang="en-US" sz="1000" dirty="0"/>
          </a:p>
          <a:p>
            <a:pPr lvl="1"/>
            <a:r>
              <a:rPr lang="en-US" sz="1600" dirty="0"/>
              <a:t>“Enormous impact on accelerator physics, but sadly little effect on particle physics.” – Steve Myers, talk at “The 50th Anniversary of Hadron Colliders at CERN,” October 2021.</a:t>
            </a:r>
          </a:p>
          <a:p>
            <a:pPr lvl="1"/>
            <a:endParaRPr lang="en-US" sz="1600" dirty="0"/>
          </a:p>
          <a:p>
            <a:pPr lvl="1"/>
            <a:r>
              <a:rPr lang="en-US" sz="1600" dirty="0"/>
              <a:t>“There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endParaRPr lang="en-US" sz="1200" dirty="0"/>
          </a:p>
          <a:p>
            <a:r>
              <a:rPr lang="en-US" sz="2000" dirty="0"/>
              <a:t>Bottom line: The collider was creating new forms of matter, but the detectors focused on the forward region (along the beamline) and missed them.</a:t>
            </a:r>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107721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AN OBVIOUS QUESTION</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942031"/>
            <a:ext cx="8686800" cy="3672622"/>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Are we missing opportunities in a similar way at the LHC?</a:t>
            </a:r>
            <a:br>
              <a:rPr lang="en-US" sz="2000" dirty="0"/>
            </a:br>
            <a:endParaRPr lang="en-US" sz="1000" dirty="0"/>
          </a:p>
          <a:p>
            <a:r>
              <a:rPr lang="en-US" sz="2000" dirty="0"/>
              <a:t>In contrast to the ISR days, there is now broad belief that the most interesting physics is at large angles relative to the beamline.  But are we now missing revolutionary discoveries in the forward direction?</a:t>
            </a:r>
          </a:p>
          <a:p>
            <a:endParaRPr lang="en-US" sz="1000" dirty="0"/>
          </a:p>
          <a:p>
            <a:r>
              <a:rPr lang="en-US" sz="2000" dirty="0"/>
              <a:t>By far the largest fluxes of high-energy light particles (e.g., </a:t>
            </a:r>
            <a:r>
              <a:rPr lang="en-US" sz="2000" dirty="0" err="1"/>
              <a:t>pions</a:t>
            </a:r>
            <a:r>
              <a:rPr lang="en-US" sz="2000" dirty="0"/>
              <a:t>, kaons, D mesons, neutrinos of all flavors) are in the far-forward direction.</a:t>
            </a:r>
          </a:p>
          <a:p>
            <a:endParaRPr lang="en-US" sz="1000" dirty="0"/>
          </a:p>
          <a:p>
            <a:r>
              <a:rPr lang="en-US" sz="2000" dirty="0"/>
              <a:t>This may also be true of new particles if they are light: dark photons, axion-like particles, millicharged particles, dark matter, …</a:t>
            </a:r>
          </a:p>
          <a:p>
            <a:endParaRPr lang="en-US" sz="2000" dirty="0"/>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45720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54772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5477228"/>
                <a:ext cx="2106154" cy="391646"/>
              </a:xfrm>
              <a:prstGeom prst="rect">
                <a:avLst/>
              </a:prstGeom>
              <a:blipFill>
                <a:blip r:embed="rId3"/>
                <a:stretch>
                  <a:fillRect l="-2367" t="-1961"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1126514">
            <a:off x="6248932" y="5144469"/>
            <a:ext cx="2219390"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mn-lt"/>
              </a:rPr>
              <a:t>DM,</a:t>
            </a:r>
            <a:r>
              <a:rPr lang="en-US" dirty="0"/>
              <a:t> …</a:t>
            </a:r>
          </a:p>
        </p:txBody>
      </p:sp>
    </p:spTree>
    <p:extLst>
      <p:ext uri="{BB962C8B-B14F-4D97-AF65-F5344CB8AC3E}">
        <p14:creationId xmlns:p14="http://schemas.microsoft.com/office/powerpoint/2010/main" val="357913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11" name="Group 10">
            <a:extLst>
              <a:ext uri="{FF2B5EF4-FFF2-40B4-BE49-F238E27FC236}">
                <a16:creationId xmlns:a16="http://schemas.microsoft.com/office/drawing/2014/main" id="{E5B9343B-FC1F-554F-A9DD-B27B32C79AE5}"/>
              </a:ext>
            </a:extLst>
          </p:cNvPr>
          <p:cNvGrpSpPr/>
          <p:nvPr/>
        </p:nvGrpSpPr>
        <p:grpSpPr>
          <a:xfrm>
            <a:off x="4708616" y="2949833"/>
            <a:ext cx="2057400" cy="1243272"/>
            <a:chOff x="5928039" y="364736"/>
            <a:chExt cx="2057400" cy="1243272"/>
          </a:xfrm>
        </p:grpSpPr>
        <p:sp>
          <p:nvSpPr>
            <p:cNvPr id="2" name="TextBox 1">
              <a:extLst>
                <a:ext uri="{FF2B5EF4-FFF2-40B4-BE49-F238E27FC236}">
                  <a16:creationId xmlns:a16="http://schemas.microsoft.com/office/drawing/2014/main" id="{9E1C7CC4-B84E-5247-B48F-69CCE2F2734E}"/>
                </a:ext>
              </a:extLst>
            </p:cNvPr>
            <p:cNvSpPr txBox="1"/>
            <p:nvPr/>
          </p:nvSpPr>
          <p:spPr>
            <a:xfrm>
              <a:off x="5928039" y="961677"/>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Traditional Targets </a:t>
              </a:r>
            </a:p>
            <a:p>
              <a:pPr algn="ctr"/>
              <a:r>
                <a:rPr lang="en-US" dirty="0">
                  <a:solidFill>
                    <a:srgbClr val="FF0000"/>
                  </a:solidFill>
                </a:rPr>
                <a:t>of Big Science</a:t>
              </a:r>
            </a:p>
          </p:txBody>
        </p:sp>
        <p:cxnSp>
          <p:nvCxnSpPr>
            <p:cNvPr id="5" name="Straight Arrow Connector 4">
              <a:extLst>
                <a:ext uri="{FF2B5EF4-FFF2-40B4-BE49-F238E27FC236}">
                  <a16:creationId xmlns:a16="http://schemas.microsoft.com/office/drawing/2014/main" id="{05847D1F-68B8-D84D-9B0C-795184008A09}"/>
                </a:ext>
              </a:extLst>
            </p:cNvPr>
            <p:cNvCxnSpPr>
              <a:cxnSpLocks/>
            </p:cNvCxnSpPr>
            <p:nvPr/>
          </p:nvCxnSpPr>
          <p:spPr>
            <a:xfrm flipV="1">
              <a:off x="6846642" y="364736"/>
              <a:ext cx="0" cy="62357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133600" y="3542071"/>
            <a:ext cx="2117815" cy="1178883"/>
            <a:chOff x="2530384" y="3311366"/>
            <a:chExt cx="2117815" cy="1178883"/>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New Targets of Small Experiments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0" cy="5325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spTree>
    <p:extLst>
      <p:ext uri="{BB962C8B-B14F-4D97-AF65-F5344CB8AC3E}">
        <p14:creationId xmlns:p14="http://schemas.microsoft.com/office/powerpoint/2010/main" val="410900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66025</TotalTime>
  <Words>2886</Words>
  <Application>Microsoft Macintosh PowerPoint</Application>
  <PresentationFormat>On-screen Show (4:3)</PresentationFormat>
  <Paragraphs>475</Paragraphs>
  <Slides>47</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Cambria Math</vt:lpstr>
      <vt:lpstr>Symbol</vt:lpstr>
      <vt:lpstr>office_arial</vt:lpstr>
      <vt:lpstr>PowerPoint Presentation</vt:lpstr>
      <vt:lpstr>OUTLINE</vt:lpstr>
      <vt:lpstr>PowerPoint Presentation</vt:lpstr>
      <vt:lpstr>PowerPoint Presentation</vt:lpstr>
      <vt:lpstr>PowerPoint Presentation</vt:lpstr>
      <vt:lpstr>SOME HISTORY</vt:lpstr>
      <vt:lpstr>ISR’S LEGACY</vt:lpstr>
      <vt:lpstr>AN OBVIOUS QUESTION</vt:lpstr>
      <vt:lpstr>THE NEW PARTICLE LANDSCAPE</vt:lpstr>
      <vt:lpstr>THE THERMAL RELIC LANDSCAPE</vt:lpstr>
      <vt:lpstr>SPECIFIC EXAMPLES</vt:lpstr>
      <vt:lpstr>PowerPoint Presentation</vt:lpstr>
      <vt:lpstr>SEARCHES FOR NEW LIGHT PARTICLES</vt:lpstr>
      <vt:lpstr>MAP OF LHC</vt:lpstr>
      <vt:lpstr>THE FAR-FORWARD REGION</vt:lpstr>
      <vt:lpstr>PARTICLE PATH FROM ATLAS TO TI12</vt:lpstr>
      <vt:lpstr>HOW BIG DOES THE DETECTOR HAVE TO BE?</vt:lpstr>
      <vt:lpstr>PowerPoint Presentation</vt:lpstr>
      <vt:lpstr>FASER TIMELINE</vt:lpstr>
      <vt:lpstr>THE FASER DETECTOR</vt:lpstr>
      <vt:lpstr>FASER IN TUNNEL TI12</vt:lpstr>
      <vt:lpstr>MAGNETS</vt:lpstr>
      <vt:lpstr>TRACKERS</vt:lpstr>
      <vt:lpstr>SCINTILLATORS</vt:lpstr>
      <vt:lpstr>FASER CURRENT STATUS</vt:lpstr>
      <vt:lpstr>FASER CURRENT STATUS</vt:lpstr>
      <vt:lpstr>DARK PHOTON SENSITIVITY REACH</vt:lpstr>
      <vt:lpstr>PowerPoint Presentation</vt:lpstr>
      <vt:lpstr>COLLIDER NEUTRINOS</vt:lpstr>
      <vt:lpstr>FIRST COLLIDER NEUTRINOS</vt:lpstr>
      <vt:lpstr>LOCATION, LOCATION, LOCATION</vt:lpstr>
      <vt:lpstr>THE FASERn DETECTOR</vt:lpstr>
      <vt:lpstr>NEUTRINO PHYSICS</vt:lpstr>
      <vt:lpstr>QCD</vt:lpstr>
      <vt:lpstr>QCD</vt:lpstr>
      <vt:lpstr>PowerPoint Presentation</vt:lpstr>
      <vt:lpstr>FORWARD PHYSICS FACILITY</vt:lpstr>
      <vt:lpstr>FPF LOCATION</vt:lpstr>
      <vt:lpstr>CAVERN AND SHAFT</vt:lpstr>
      <vt:lpstr>SURFACE BUILDINGS</vt:lpstr>
      <vt:lpstr>COST AND TIMELINE</vt:lpstr>
      <vt:lpstr>FPF PHYSICS</vt:lpstr>
      <vt:lpstr>MILLI-CHARGED PARTICLES</vt:lpstr>
      <vt:lpstr>DARK MATTER</vt:lpstr>
      <vt:lpstr>SUMMARY</vt:lpstr>
      <vt:lpstr>FIRST FASER COLLABORATION MEETING</vt:lpstr>
      <vt:lpstr>FASER COLLABORATION TODAY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1449</cp:revision>
  <cp:lastPrinted>2019-09-06T01:34:01Z</cp:lastPrinted>
  <dcterms:created xsi:type="dcterms:W3CDTF">2011-05-01T15:38:23Z</dcterms:created>
  <dcterms:modified xsi:type="dcterms:W3CDTF">2022-09-02T22:47:11Z</dcterms:modified>
</cp:coreProperties>
</file>