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27"/>
  </p:notesMasterIdLst>
  <p:handoutMasterIdLst>
    <p:handoutMasterId r:id="rId28"/>
  </p:handoutMasterIdLst>
  <p:sldIdLst>
    <p:sldId id="1116" r:id="rId2"/>
    <p:sldId id="633" r:id="rId3"/>
    <p:sldId id="1027" r:id="rId4"/>
    <p:sldId id="1115" r:id="rId5"/>
    <p:sldId id="1046" r:id="rId6"/>
    <p:sldId id="1082" r:id="rId7"/>
    <p:sldId id="1114" r:id="rId8"/>
    <p:sldId id="1084" r:id="rId9"/>
    <p:sldId id="1113" r:id="rId10"/>
    <p:sldId id="1111" r:id="rId11"/>
    <p:sldId id="1112" r:id="rId12"/>
    <p:sldId id="1117" r:id="rId13"/>
    <p:sldId id="1062" r:id="rId14"/>
    <p:sldId id="1089" r:id="rId15"/>
    <p:sldId id="1063" r:id="rId16"/>
    <p:sldId id="1104" r:id="rId17"/>
    <p:sldId id="1050" r:id="rId18"/>
    <p:sldId id="1071" r:id="rId19"/>
    <p:sldId id="1078" r:id="rId20"/>
    <p:sldId id="1079" r:id="rId21"/>
    <p:sldId id="944" r:id="rId22"/>
    <p:sldId id="1057" r:id="rId23"/>
    <p:sldId id="1086" r:id="rId24"/>
    <p:sldId id="1085" r:id="rId25"/>
    <p:sldId id="1108" r:id="rId2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1A19D2"/>
    <a:srgbClr val="00B0F0"/>
    <a:srgbClr val="4DCAFF"/>
    <a:srgbClr val="FF0000"/>
    <a:srgbClr val="00CD46"/>
    <a:srgbClr val="736F63"/>
    <a:srgbClr val="00FF00"/>
    <a:srgbClr val="00E646"/>
    <a:srgbClr val="1919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1758" autoAdjust="0"/>
  </p:normalViewPr>
  <p:slideViewPr>
    <p:cSldViewPr snapToObjects="1">
      <p:cViewPr varScale="1">
        <p:scale>
          <a:sx n="99" d="100"/>
          <a:sy n="99" d="100"/>
        </p:scale>
        <p:origin x="184" y="896"/>
      </p:cViewPr>
      <p:guideLst>
        <p:guide orient="horz" pos="2160"/>
        <p:guide pos="2880"/>
      </p:guideLst>
    </p:cSldViewPr>
  </p:slideViewPr>
  <p:outlineViewPr>
    <p:cViewPr>
      <p:scale>
        <a:sx n="33" d="100"/>
        <a:sy n="33" d="100"/>
      </p:scale>
      <p:origin x="36" y="5802"/>
    </p:cViewPr>
  </p:outlin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64" d="100"/>
          <a:sy n="64" d="100"/>
        </p:scale>
        <p:origin x="-204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B7BB71DE-E4E2-D740-9B0C-BCAB2D8C950C}" type="datetime1">
              <a:rPr lang="en-US"/>
              <a:pPr/>
              <a:t>7/20/22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AF94FE53-22EF-054E-B544-A70BD85E079C}" type="slidenum">
              <a:rPr lang="en-US"/>
              <a:pPr/>
              <a:t>‹#›</a:t>
            </a:fld>
            <a:endParaRPr lang="en-US"/>
          </a:p>
        </p:txBody>
      </p:sp>
    </p:spTree>
    <p:extLst>
      <p:ext uri="{BB962C8B-B14F-4D97-AF65-F5344CB8AC3E}">
        <p14:creationId xmlns:p14="http://schemas.microsoft.com/office/powerpoint/2010/main" val="15877943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3E058F47-4F34-0441-830E-9AC59C39D30F}" type="datetime1">
              <a:rPr lang="en-US"/>
              <a:pPr/>
              <a:t>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8571E1E-6B02-6C4B-9263-FC8901A7D6F6}" type="slidenum">
              <a:rPr lang="en-US"/>
              <a:pPr/>
              <a:t>‹#›</a:t>
            </a:fld>
            <a:endParaRPr lang="en-US"/>
          </a:p>
        </p:txBody>
      </p:sp>
    </p:spTree>
    <p:extLst>
      <p:ext uri="{BB962C8B-B14F-4D97-AF65-F5344CB8AC3E}">
        <p14:creationId xmlns:p14="http://schemas.microsoft.com/office/powerpoint/2010/main" val="4025374034"/>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7/20/22</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3</a:t>
            </a:fld>
            <a:endParaRPr lang="en-US"/>
          </a:p>
        </p:txBody>
      </p:sp>
    </p:spTree>
    <p:extLst>
      <p:ext uri="{BB962C8B-B14F-4D97-AF65-F5344CB8AC3E}">
        <p14:creationId xmlns:p14="http://schemas.microsoft.com/office/powerpoint/2010/main" val="924617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7/20/22</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4</a:t>
            </a:fld>
            <a:endParaRPr lang="en-US"/>
          </a:p>
        </p:txBody>
      </p:sp>
    </p:spTree>
    <p:extLst>
      <p:ext uri="{BB962C8B-B14F-4D97-AF65-F5344CB8AC3E}">
        <p14:creationId xmlns:p14="http://schemas.microsoft.com/office/powerpoint/2010/main" val="233070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7/20/22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16</a:t>
            </a:fld>
            <a:endParaRPr lang="en-US"/>
          </a:p>
        </p:txBody>
      </p:sp>
    </p:spTree>
    <p:extLst>
      <p:ext uri="{BB962C8B-B14F-4D97-AF65-F5344CB8AC3E}">
        <p14:creationId xmlns:p14="http://schemas.microsoft.com/office/powerpoint/2010/main" val="943200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7/20/22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19</a:t>
            </a:fld>
            <a:endParaRPr lang="en-US"/>
          </a:p>
        </p:txBody>
      </p:sp>
    </p:spTree>
    <p:extLst>
      <p:ext uri="{BB962C8B-B14F-4D97-AF65-F5344CB8AC3E}">
        <p14:creationId xmlns:p14="http://schemas.microsoft.com/office/powerpoint/2010/main" val="2076326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7/20/22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20</a:t>
            </a:fld>
            <a:endParaRPr lang="en-US"/>
          </a:p>
        </p:txBody>
      </p:sp>
    </p:spTree>
    <p:extLst>
      <p:ext uri="{BB962C8B-B14F-4D97-AF65-F5344CB8AC3E}">
        <p14:creationId xmlns:p14="http://schemas.microsoft.com/office/powerpoint/2010/main" val="2193546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7/20/22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21</a:t>
            </a:fld>
            <a:endParaRPr lang="en-US"/>
          </a:p>
        </p:txBody>
      </p:sp>
    </p:spTree>
    <p:extLst>
      <p:ext uri="{BB962C8B-B14F-4D97-AF65-F5344CB8AC3E}">
        <p14:creationId xmlns:p14="http://schemas.microsoft.com/office/powerpoint/2010/main" val="1316455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7/20/22</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22</a:t>
            </a:fld>
            <a:endParaRPr lang="en-US"/>
          </a:p>
        </p:txBody>
      </p:sp>
    </p:spTree>
    <p:extLst>
      <p:ext uri="{BB962C8B-B14F-4D97-AF65-F5344CB8AC3E}">
        <p14:creationId xmlns:p14="http://schemas.microsoft.com/office/powerpoint/2010/main" val="116972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7/20/22</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25</a:t>
            </a:fld>
            <a:endParaRPr lang="en-US"/>
          </a:p>
        </p:txBody>
      </p:sp>
    </p:spTree>
    <p:extLst>
      <p:ext uri="{BB962C8B-B14F-4D97-AF65-F5344CB8AC3E}">
        <p14:creationId xmlns:p14="http://schemas.microsoft.com/office/powerpoint/2010/main" val="166343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555687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Text Box 23"/>
          <p:cNvSpPr txBox="1">
            <a:spLocks noChangeArrowheads="1"/>
          </p:cNvSpPr>
          <p:nvPr/>
        </p:nvSpPr>
        <p:spPr bwMode="auto">
          <a:xfrm>
            <a:off x="8162925" y="6138863"/>
            <a:ext cx="450850" cy="244475"/>
          </a:xfrm>
          <a:prstGeom prst="rect">
            <a:avLst/>
          </a:prstGeom>
          <a:noFill/>
          <a:ln w="9525">
            <a:noFill/>
            <a:miter lim="800000"/>
            <a:headEnd/>
            <a:tailEnd/>
          </a:ln>
        </p:spPr>
        <p:txBody>
          <a:bodyPr>
            <a:spAutoFit/>
          </a:bodyPr>
          <a:lstStyle/>
          <a:p>
            <a:pPr algn="ctr" defTabSz="914400">
              <a:defRPr/>
            </a:pPr>
            <a:endParaRPr lang="en-US" sz="1000">
              <a:solidFill>
                <a:srgbClr val="000000"/>
              </a:solidFill>
              <a:latin typeface="Arial" pitchFamily="34" charset="0"/>
              <a:ea typeface="ＭＳ Ｐゴシック" pitchFamily="34" charset="-128"/>
              <a:cs typeface="+mn-cs"/>
            </a:endParaRPr>
          </a:p>
        </p:txBody>
      </p:sp>
      <p:sp>
        <p:nvSpPr>
          <p:cNvPr id="1029" name="Line 28"/>
          <p:cNvSpPr>
            <a:spLocks noChangeShapeType="1"/>
          </p:cNvSpPr>
          <p:nvPr/>
        </p:nvSpPr>
        <p:spPr bwMode="auto">
          <a:xfrm>
            <a:off x="304800" y="715963"/>
            <a:ext cx="8474075" cy="0"/>
          </a:xfrm>
          <a:prstGeom prst="line">
            <a:avLst/>
          </a:prstGeom>
          <a:noFill/>
          <a:ln w="57150">
            <a:solidFill>
              <a:srgbClr val="1919D2"/>
            </a:solidFill>
            <a:round/>
            <a:headEnd/>
            <a:tailEnd/>
          </a:ln>
        </p:spPr>
        <p:txBody>
          <a:bodyPr/>
          <a:lstStyle/>
          <a:p>
            <a:pPr>
              <a:defRPr/>
            </a:pPr>
            <a:endParaRPr lang="en-US">
              <a:latin typeface="Arial" pitchFamily="34" charset="0"/>
              <a:ea typeface="ＭＳ Ｐゴシック" pitchFamily="34" charset="-128"/>
              <a:cs typeface="+mn-cs"/>
            </a:endParaRPr>
          </a:p>
        </p:txBody>
      </p:sp>
      <p:sp>
        <p:nvSpPr>
          <p:cNvPr id="9" name="Rectangle 4"/>
          <p:cNvSpPr txBox="1">
            <a:spLocks noChangeArrowheads="1"/>
          </p:cNvSpPr>
          <p:nvPr/>
        </p:nvSpPr>
        <p:spPr>
          <a:xfrm>
            <a:off x="152400" y="65540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sz="1000" dirty="0">
                <a:solidFill>
                  <a:schemeClr val="bg1">
                    <a:lumMod val="50000"/>
                  </a:schemeClr>
                </a:solidFill>
                <a:latin typeface="+mn-lt"/>
                <a:ea typeface="+mn-ea"/>
                <a:cs typeface="+mn-cs"/>
              </a:rPr>
              <a:t>20 July 2022</a:t>
            </a:r>
          </a:p>
        </p:txBody>
      </p:sp>
      <p:sp>
        <p:nvSpPr>
          <p:cNvPr id="10" name="Rectangle 5"/>
          <p:cNvSpPr txBox="1">
            <a:spLocks noChangeArrowheads="1"/>
          </p:cNvSpPr>
          <p:nvPr/>
        </p:nvSpPr>
        <p:spPr>
          <a:xfrm>
            <a:off x="29718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endParaRPr lang="en-US" dirty="0">
              <a:latin typeface="+mn-lt"/>
              <a:ea typeface="+mn-ea"/>
              <a:cs typeface="+mn-cs"/>
            </a:endParaRPr>
          </a:p>
        </p:txBody>
      </p:sp>
      <p:sp>
        <p:nvSpPr>
          <p:cNvPr id="11" name="Rectangle 6"/>
          <p:cNvSpPr txBox="1">
            <a:spLocks noChangeArrowheads="1"/>
          </p:cNvSpPr>
          <p:nvPr/>
        </p:nvSpPr>
        <p:spPr>
          <a:xfrm>
            <a:off x="7099300" y="6535738"/>
            <a:ext cx="1905000" cy="322262"/>
          </a:xfrm>
          <a:prstGeom prst="rect">
            <a:avLst/>
          </a:prstGeom>
          <a:ln/>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A108418-F3A5-8041-ACE4-7A8CB0D9A6BF}" type="slidenum">
              <a:rPr lang="en-US" sz="1000" smtClean="0">
                <a:solidFill>
                  <a:schemeClr val="bg1">
                    <a:lumMod val="50000"/>
                  </a:schemeClr>
                </a:solidFill>
              </a:rPr>
              <a:pPr algn="r" eaLnBrk="1" hangingPunct="1"/>
              <a:t>‹#›</a:t>
            </a:fld>
            <a:endParaRPr lang="en-US" sz="1000"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983" r:id="rId1"/>
  </p:sldLayoutIdLst>
  <p:hf sldNum="0" hdr="0" ftr="0"/>
  <p:txStyles>
    <p:titleStyle>
      <a:lvl1pPr algn="ctr" defTabSz="457200" rtl="0" eaLnBrk="0" fontAlgn="base" hangingPunct="0">
        <a:spcBef>
          <a:spcPct val="0"/>
        </a:spcBef>
        <a:spcAft>
          <a:spcPct val="0"/>
        </a:spcAft>
        <a:defRPr sz="2800" b="1" kern="1200">
          <a:solidFill>
            <a:srgbClr val="000000"/>
          </a:solidFill>
          <a:latin typeface="+mj-lt"/>
          <a:ea typeface="ＭＳ Ｐゴシック" charset="0"/>
          <a:cs typeface="ＭＳ Ｐゴシック" charset="0"/>
        </a:defRPr>
      </a:lvl1pPr>
      <a:lvl2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3" Type="http://schemas.openxmlformats.org/officeDocument/2006/relationships/image" Target="../media/image34.jpg"/><Relationship Id="rId7" Type="http://schemas.openxmlformats.org/officeDocument/2006/relationships/image" Target="../media/image37.jpg"/><Relationship Id="rId12"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jpg"/><Relationship Id="rId15" Type="http://schemas.openxmlformats.org/officeDocument/2006/relationships/image" Target="../media/image45.jpeg"/><Relationship Id="rId10" Type="http://schemas.openxmlformats.org/officeDocument/2006/relationships/image" Target="../media/image40.jpg"/><Relationship Id="rId4" Type="http://schemas.openxmlformats.org/officeDocument/2006/relationships/image" Target="../media/image32.png"/><Relationship Id="rId9" Type="http://schemas.openxmlformats.org/officeDocument/2006/relationships/image" Target="../media/image39.jpeg"/><Relationship Id="rId1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8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hyperlink" Target="https://arxiv.org/abs/2203.05090" TargetMode="External"/><Relationship Id="rId3" Type="http://schemas.openxmlformats.org/officeDocument/2006/relationships/hyperlink" Target="https://indico.cern.ch/event/955956" TargetMode="External"/><Relationship Id="rId7" Type="http://schemas.openxmlformats.org/officeDocument/2006/relationships/hyperlink" Target="https://arxiv.org/abs/2109.10905" TargetMode="External"/><Relationship Id="rId2" Type="http://schemas.openxmlformats.org/officeDocument/2006/relationships/hyperlink" Target="http://hep.ps.uci.edu/~jlf/research/papers/Snowmass2021/SnowmassLOI_FPF.pdf" TargetMode="External"/><Relationship Id="rId1" Type="http://schemas.openxmlformats.org/officeDocument/2006/relationships/slideLayout" Target="../slideLayouts/slideLayout1.xml"/><Relationship Id="rId6" Type="http://schemas.openxmlformats.org/officeDocument/2006/relationships/hyperlink" Target="https://indico.cern.ch/event/1110746" TargetMode="External"/><Relationship Id="rId5" Type="http://schemas.openxmlformats.org/officeDocument/2006/relationships/hyperlink" Target="https://indico.cern.ch/event/1076733" TargetMode="External"/><Relationship Id="rId10" Type="http://schemas.openxmlformats.org/officeDocument/2006/relationships/hyperlink" Target="https://twiki.cern.ch/twiki/bin/view/FPF/WebHome" TargetMode="External"/><Relationship Id="rId4" Type="http://schemas.openxmlformats.org/officeDocument/2006/relationships/hyperlink" Target="https://indico.cern.ch/event/1022352/" TargetMode="External"/><Relationship Id="rId9" Type="http://schemas.openxmlformats.org/officeDocument/2006/relationships/hyperlink" Target="https://pbc.web.cern.ch/fpf-resource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1A19D2"/>
          </a:solidFill>
          <a:ln>
            <a:solidFill>
              <a:srgbClr val="1A19D2"/>
            </a:solid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1747"/>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409057"/>
            <a:ext cx="9144000" cy="1848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dirty="0"/>
              <a:t>RF-EF Cross Frontier Session: Long-Lived Particles</a:t>
            </a:r>
          </a:p>
          <a:p>
            <a:pPr algn="ctr"/>
            <a:endParaRPr lang="en-US" dirty="0"/>
          </a:p>
          <a:p>
            <a:pPr algn="ctr"/>
            <a:r>
              <a:rPr lang="en-US" i="1" dirty="0"/>
              <a:t>Snowmass, University of Washington</a:t>
            </a:r>
          </a:p>
          <a:p>
            <a:pPr algn="ctr"/>
            <a:endParaRPr lang="en-US" dirty="0"/>
          </a:p>
          <a:p>
            <a:pPr algn="ctr"/>
            <a:r>
              <a:rPr lang="en-US" dirty="0"/>
              <a:t>Jonathan Feng, UC Irvine, 20 July 2022</a:t>
            </a:r>
          </a:p>
        </p:txBody>
      </p:sp>
      <p:sp>
        <p:nvSpPr>
          <p:cNvPr id="13" name="Rectangle 3">
            <a:extLst>
              <a:ext uri="{FF2B5EF4-FFF2-40B4-BE49-F238E27FC236}">
                <a16:creationId xmlns:a16="http://schemas.microsoft.com/office/drawing/2014/main" id="{65D3E203-E15B-5547-8523-0698518C96E8}"/>
              </a:ext>
            </a:extLst>
          </p:cNvPr>
          <p:cNvSpPr>
            <a:spLocks noChangeArrowheads="1"/>
          </p:cNvSpPr>
          <p:nvPr/>
        </p:nvSpPr>
        <p:spPr bwMode="auto">
          <a:xfrm>
            <a:off x="0" y="1066800"/>
            <a:ext cx="9144000" cy="2132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a:p>
            <a:pPr algn="ctr"/>
            <a:endParaRPr lang="en-US" sz="4000" b="1" dirty="0"/>
          </a:p>
          <a:p>
            <a:pPr algn="ctr"/>
            <a:endParaRPr lang="en-US" sz="4000" b="1"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pic>
        <p:nvPicPr>
          <p:cNvPr id="16" name="Picture 15">
            <a:extLst>
              <a:ext uri="{FF2B5EF4-FFF2-40B4-BE49-F238E27FC236}">
                <a16:creationId xmlns:a16="http://schemas.microsoft.com/office/drawing/2014/main" id="{66DFF9EB-7A10-41FE-1279-5E790FA0547C}"/>
              </a:ext>
            </a:extLst>
          </p:cNvPr>
          <p:cNvPicPr>
            <a:picLocks noChangeAspect="1"/>
          </p:cNvPicPr>
          <p:nvPr/>
        </p:nvPicPr>
        <p:blipFill>
          <a:blip r:embed="rId8"/>
          <a:stretch>
            <a:fillRect/>
          </a:stretch>
        </p:blipFill>
        <p:spPr>
          <a:xfrm>
            <a:off x="1376225" y="1271400"/>
            <a:ext cx="6391550" cy="1776600"/>
          </a:xfrm>
          <a:prstGeom prst="rect">
            <a:avLst/>
          </a:prstGeom>
        </p:spPr>
      </p:pic>
    </p:spTree>
    <p:extLst>
      <p:ext uri="{BB962C8B-B14F-4D97-AF65-F5344CB8AC3E}">
        <p14:creationId xmlns:p14="http://schemas.microsoft.com/office/powerpoint/2010/main" val="2863463162"/>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FUNDING AND TIMELINE</a:t>
            </a:r>
          </a:p>
        </p:txBody>
      </p:sp>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152400" y="838200"/>
            <a:ext cx="8915400" cy="5775325"/>
          </a:xfrm>
        </p:spPr>
        <p:txBody>
          <a:bodyPr/>
          <a:lstStyle/>
          <a:p>
            <a:r>
              <a:rPr lang="en-US" sz="1800" dirty="0">
                <a:sym typeface="Wingdings" pitchFamily="2" charset="2"/>
              </a:rPr>
              <a:t>A possible split: CERN supports construction of the facility…</a:t>
            </a:r>
          </a:p>
          <a:p>
            <a:pPr lvl="1"/>
            <a:r>
              <a:rPr lang="en-US" sz="1800" dirty="0">
                <a:sym typeface="Wingdings" pitchFamily="2" charset="2"/>
              </a:rPr>
              <a:t>Very preliminary (class 4) cost estimate: 25 MCHF (CE) + 13 MCHF (services).</a:t>
            </a:r>
          </a:p>
          <a:p>
            <a:endParaRPr lang="en-US" sz="1200" dirty="0">
              <a:sym typeface="Wingdings" pitchFamily="2" charset="2"/>
            </a:endParaRPr>
          </a:p>
          <a:p>
            <a:r>
              <a:rPr lang="en-US" sz="1800" dirty="0">
                <a:sym typeface="Wingdings" pitchFamily="2" charset="2"/>
              </a:rPr>
              <a:t>…other funding agencies support R&amp;D and construction of the experiments.</a:t>
            </a:r>
            <a:endParaRPr lang="en-US" sz="800" dirty="0">
              <a:sym typeface="Wingdings" pitchFamily="2" charset="2"/>
            </a:endParaRPr>
          </a:p>
          <a:p>
            <a:pPr lvl="1"/>
            <a:r>
              <a:rPr lang="en-US" sz="1800" dirty="0"/>
              <a:t>Recently received funding from Brookhaven LDRD and </a:t>
            </a:r>
            <a:r>
              <a:rPr lang="en-US" sz="1800" dirty="0" err="1"/>
              <a:t>Heising</a:t>
            </a:r>
            <a:r>
              <a:rPr lang="en-US" sz="1800" dirty="0"/>
              <a:t>-Simons for </a:t>
            </a:r>
            <a:r>
              <a:rPr lang="en-US" sz="1800" dirty="0" err="1"/>
              <a:t>FLArE</a:t>
            </a:r>
            <a:r>
              <a:rPr lang="en-US" sz="1800" dirty="0"/>
              <a:t> R&amp;D.</a:t>
            </a:r>
          </a:p>
          <a:p>
            <a:pPr lvl="1"/>
            <a:r>
              <a:rPr lang="en-US" sz="1800" dirty="0"/>
              <a:t>Recently received funding from NSF for FASER and </a:t>
            </a:r>
            <a:r>
              <a:rPr lang="en-US" sz="1800" dirty="0" err="1"/>
              <a:t>FASERnu</a:t>
            </a:r>
            <a:r>
              <a:rPr lang="en-US" sz="1800" dirty="0"/>
              <a:t> operations. Additional funds received from JSPS, Swiss NSF, ERC, etc.  </a:t>
            </a:r>
          </a:p>
          <a:p>
            <a:pPr lvl="1"/>
            <a:endParaRPr lang="en-US" sz="800" dirty="0">
              <a:sym typeface="Wingdings" pitchFamily="2" charset="2"/>
            </a:endParaRPr>
          </a:p>
          <a:p>
            <a:r>
              <a:rPr lang="en-US" sz="1800" dirty="0">
                <a:sym typeface="Wingdings" pitchFamily="2" charset="2"/>
              </a:rPr>
              <a:t>Timeline considerations </a:t>
            </a:r>
          </a:p>
          <a:p>
            <a:pPr lvl="1"/>
            <a:r>
              <a:rPr lang="en-US" sz="1800" dirty="0">
                <a:sym typeface="Wingdings" pitchFamily="2" charset="2"/>
              </a:rPr>
              <a:t>Can access FPF while LHC is running (now with no connector, initial studies show no radiation problems, no vibration interference from FPF construction). </a:t>
            </a:r>
          </a:p>
          <a:p>
            <a:pPr lvl="1"/>
            <a:r>
              <a:rPr lang="en-US" sz="1800" dirty="0">
                <a:sym typeface="Wingdings" pitchFamily="2" charset="2"/>
              </a:rPr>
              <a:t>Experiments can come online a different times with relatively little interference.</a:t>
            </a:r>
          </a:p>
          <a:p>
            <a:pPr lvl="1"/>
            <a:r>
              <a:rPr lang="en-US" sz="1800" dirty="0">
                <a:sym typeface="Wingdings" pitchFamily="2" charset="2"/>
              </a:rPr>
              <a:t>Possible timeline</a:t>
            </a:r>
          </a:p>
          <a:p>
            <a:pPr lvl="2"/>
            <a:r>
              <a:rPr lang="en-US" sz="1600" dirty="0">
                <a:sym typeface="Wingdings" pitchFamily="2" charset="2"/>
              </a:rPr>
              <a:t>LS3 (2026-28): Pure CE works, construction of experiments. (CERN teams busy during LS3, but pure CE works (excavation) is done by outside contractors.)</a:t>
            </a:r>
          </a:p>
          <a:p>
            <a:pPr lvl="2"/>
            <a:r>
              <a:rPr lang="en-US" sz="1600" dirty="0">
                <a:sym typeface="Wingdings" pitchFamily="2" charset="2"/>
              </a:rPr>
              <a:t>Year 1 of Run 4 (2029): Installation of services by CERN teams.</a:t>
            </a:r>
          </a:p>
          <a:p>
            <a:pPr lvl="2"/>
            <a:r>
              <a:rPr lang="en-US" sz="1600" dirty="0">
                <a:sym typeface="Wingdings" pitchFamily="2" charset="2"/>
              </a:rPr>
              <a:t>Year 2 of Run 4 (2030): Installation and commissioning of experiments.</a:t>
            </a:r>
          </a:p>
          <a:p>
            <a:pPr lvl="2"/>
            <a:r>
              <a:rPr lang="en-US" sz="1600" dirty="0">
                <a:sym typeface="Wingdings" pitchFamily="2" charset="2"/>
              </a:rPr>
              <a:t>Year 3 of Run 4 to end of HL-LHC (2031-42): Physics in time to benefit from most of HL-LHC luminosity, impact planning for future colliders.</a:t>
            </a:r>
            <a:endParaRPr lang="en-US" sz="600" dirty="0">
              <a:sym typeface="Wingdings" pitchFamily="2" charset="2"/>
            </a:endParaRPr>
          </a:p>
        </p:txBody>
      </p:sp>
    </p:spTree>
    <p:extLst>
      <p:ext uri="{BB962C8B-B14F-4D97-AF65-F5344CB8AC3E}">
        <p14:creationId xmlns:p14="http://schemas.microsoft.com/office/powerpoint/2010/main" val="509407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NEXT STEPS</a:t>
            </a:r>
          </a:p>
        </p:txBody>
      </p:sp>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228600" y="914400"/>
            <a:ext cx="8534400" cy="5562600"/>
          </a:xfrm>
        </p:spPr>
        <p:txBody>
          <a:bodyPr/>
          <a:lstStyle/>
          <a:p>
            <a:pPr lvl="0"/>
            <a:r>
              <a:rPr lang="en-US" sz="2000" dirty="0"/>
              <a:t>CDRs for FPF and the 5 experiments in the next 6-12 months</a:t>
            </a:r>
          </a:p>
          <a:p>
            <a:pPr lvl="1"/>
            <a:r>
              <a:rPr lang="en-US" sz="1800" dirty="0"/>
              <a:t>FASER2, FASERnu2, </a:t>
            </a:r>
            <a:r>
              <a:rPr lang="en-US" sz="1800" dirty="0" err="1"/>
              <a:t>AdvancedSND</a:t>
            </a:r>
            <a:r>
              <a:rPr lang="en-US" sz="1800" dirty="0"/>
              <a:t>, and FORMOSA (advanced </a:t>
            </a:r>
            <a:r>
              <a:rPr lang="en-US" sz="1800" dirty="0" err="1"/>
              <a:t>MilliQan</a:t>
            </a:r>
            <a:r>
              <a:rPr lang="en-US" sz="1800" dirty="0"/>
              <a:t>) build on existing experiments and existing collaborations.</a:t>
            </a:r>
          </a:p>
          <a:p>
            <a:pPr lvl="1"/>
            <a:r>
              <a:rPr lang="en-US" sz="1800" dirty="0" err="1"/>
              <a:t>FLArE</a:t>
            </a:r>
            <a:r>
              <a:rPr lang="en-US" sz="1800" dirty="0"/>
              <a:t>, the most novel experiment, has active groups working on it (BNL, UCI, …).</a:t>
            </a:r>
          </a:p>
          <a:p>
            <a:pPr lvl="1"/>
            <a:r>
              <a:rPr lang="en-US" sz="1800" dirty="0"/>
              <a:t>All experiments must grow, many opportunities.</a:t>
            </a:r>
          </a:p>
          <a:p>
            <a:pPr lvl="1"/>
            <a:r>
              <a:rPr lang="en-US" sz="1800" dirty="0"/>
              <a:t>CE studies for the Facility can progress quickly once experiments are defined.</a:t>
            </a:r>
          </a:p>
          <a:p>
            <a:pPr lvl="1"/>
            <a:endParaRPr lang="en-US" sz="1200" dirty="0"/>
          </a:p>
          <a:p>
            <a:r>
              <a:rPr lang="en-US" sz="2000" dirty="0"/>
              <a:t>Organizational structure (proto-collaborations) put in place in the next few months. </a:t>
            </a:r>
          </a:p>
          <a:p>
            <a:endParaRPr lang="en-US" sz="1200" dirty="0"/>
          </a:p>
          <a:p>
            <a:r>
              <a:rPr lang="en-US" sz="2000" dirty="0"/>
              <a:t>Submission of Expression of Interest to LHCC under discussion.</a:t>
            </a:r>
          </a:p>
          <a:p>
            <a:endParaRPr lang="en-US" sz="1200" dirty="0"/>
          </a:p>
          <a:p>
            <a:r>
              <a:rPr lang="en-US" sz="2000" dirty="0"/>
              <a:t>Set timeline and structure for review and possible approval of the FPF. HL-LHC sets a hard deadline. June 2022 meeting with CERN Directorate was very useful and encouraging.  Next meeting set for 8 months from now.</a:t>
            </a:r>
          </a:p>
        </p:txBody>
      </p:sp>
    </p:spTree>
    <p:extLst>
      <p:ext uri="{BB962C8B-B14F-4D97-AF65-F5344CB8AC3E}">
        <p14:creationId xmlns:p14="http://schemas.microsoft.com/office/powerpoint/2010/main" val="486714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286000"/>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NEW LIGHT PARTICLES</a:t>
            </a:r>
          </a:p>
        </p:txBody>
      </p:sp>
      <p:sp>
        <p:nvSpPr>
          <p:cNvPr id="5123" name="Content Placeholder 2"/>
          <p:cNvSpPr>
            <a:spLocks noGrp="1"/>
          </p:cNvSpPr>
          <p:nvPr>
            <p:ph idx="1"/>
          </p:nvPr>
        </p:nvSpPr>
        <p:spPr>
          <a:xfrm>
            <a:off x="76201" y="914400"/>
            <a:ext cx="8915400" cy="5562600"/>
          </a:xfrm>
        </p:spPr>
        <p:txBody>
          <a:bodyPr/>
          <a:lstStyle/>
          <a:p>
            <a:pPr eaLnBrk="1" hangingPunct="1"/>
            <a:r>
              <a:rPr lang="en-US" sz="2000" dirty="0">
                <a:latin typeface="Arial" charset="0"/>
              </a:rPr>
              <a:t>The existing large LHC detectors were designed to find </a:t>
            </a:r>
            <a:r>
              <a:rPr lang="en-US" sz="2000" dirty="0">
                <a:solidFill>
                  <a:srgbClr val="FF0000"/>
                </a:solidFill>
                <a:latin typeface="Arial" charset="0"/>
              </a:rPr>
              <a:t>strongly interacting heavy particles</a:t>
            </a:r>
            <a:r>
              <a:rPr lang="en-US" sz="2000" dirty="0">
                <a:latin typeface="Arial" charset="0"/>
              </a:rPr>
              <a:t>. Particles with </a:t>
            </a:r>
            <a:r>
              <a:rPr lang="en-US" sz="2000" dirty="0">
                <a:latin typeface="Symbol" pitchFamily="2" charset="2"/>
              </a:rPr>
              <a:t>h</a:t>
            </a:r>
            <a:r>
              <a:rPr lang="en-US" sz="2000" dirty="0">
                <a:latin typeface="Arial" charset="0"/>
              </a:rPr>
              <a:t> &gt; 4.5 escape down the beampipe.</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r>
              <a:rPr lang="en-US" sz="2000" dirty="0">
                <a:latin typeface="Arial" charset="0"/>
              </a:rPr>
              <a:t>There is therefore a rich and unexplored physics program in the far forward direction for </a:t>
            </a:r>
            <a:r>
              <a:rPr lang="en-US" sz="2000" dirty="0">
                <a:solidFill>
                  <a:srgbClr val="FF0000"/>
                </a:solidFill>
                <a:latin typeface="Arial" charset="0"/>
              </a:rPr>
              <a:t>weakly interacting light particles</a:t>
            </a:r>
            <a:r>
              <a:rPr lang="en-US" sz="2000" dirty="0">
                <a:latin typeface="Arial" charset="0"/>
              </a:rPr>
              <a:t>.</a:t>
            </a:r>
          </a:p>
          <a:p>
            <a:pPr lvl="1" eaLnBrk="1" hangingPunct="1"/>
            <a:r>
              <a:rPr lang="en-US" sz="1800" dirty="0">
                <a:latin typeface="Arial" charset="0"/>
              </a:rPr>
              <a:t>SM: </a:t>
            </a:r>
            <a:r>
              <a:rPr lang="en-US" sz="1800" dirty="0" err="1">
                <a:latin typeface="Arial" charset="0"/>
              </a:rPr>
              <a:t>TeV</a:t>
            </a:r>
            <a:r>
              <a:rPr lang="en-US" sz="1800" dirty="0">
                <a:latin typeface="Arial" charset="0"/>
              </a:rPr>
              <a:t> neutrinos of all flavors at the highest energies from a human-made source.  Neutrinos also enable probes of QCD, proton and nuclear structure. </a:t>
            </a:r>
          </a:p>
          <a:p>
            <a:pPr lvl="1" eaLnBrk="1" hangingPunct="1"/>
            <a:r>
              <a:rPr lang="en-US" sz="1800" dirty="0">
                <a:latin typeface="Arial" charset="0"/>
              </a:rPr>
              <a:t>BSM: world-leading sensitivities to LLPs, FIPs, dark sectors, including dark photons, axion-like particles, milli-charged particles, dark matter, …</a:t>
            </a:r>
            <a:endParaRPr lang="en-US" sz="1800" dirty="0">
              <a:latin typeface="Arial" charset="0"/>
              <a:sym typeface="Wingdings"/>
            </a:endParaRPr>
          </a:p>
        </p:txBody>
      </p:sp>
      <p:sp>
        <p:nvSpPr>
          <p:cNvPr id="24" name="TextBox 23">
            <a:extLst>
              <a:ext uri="{FF2B5EF4-FFF2-40B4-BE49-F238E27FC236}">
                <a16:creationId xmlns:a16="http://schemas.microsoft.com/office/drawing/2014/main" id="{1FCA8254-3E83-FE89-F53E-A0FD53B722A3}"/>
              </a:ext>
            </a:extLst>
          </p:cNvPr>
          <p:cNvSpPr txBox="1"/>
          <p:nvPr/>
        </p:nvSpPr>
        <p:spPr>
          <a:xfrm rot="21126514">
            <a:off x="5978127" y="2793161"/>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2B7C7C2-C51C-8DFA-D537-66FA3D8EAD49}"/>
                  </a:ext>
                </a:extLst>
              </p:cNvPr>
              <p:cNvSpPr txBox="1"/>
              <p:nvPr/>
            </p:nvSpPr>
            <p:spPr>
              <a:xfrm rot="21210000">
                <a:off x="875331" y="3040919"/>
                <a:ext cx="2465227" cy="391646"/>
              </a:xfrm>
              <a:prstGeom prst="rect">
                <a:avLst/>
              </a:prstGeom>
              <a:noFill/>
            </p:spPr>
            <p:txBody>
              <a:bodyPr wrap="none" rtlCol="0">
                <a:spAutoFit/>
              </a:bodyPr>
              <a:lstStyle/>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r>
                  <a:rPr lang="en-US" dirty="0">
                    <a:latin typeface="Symbol" pitchFamily="2" charset="2"/>
                  </a:rPr>
                  <a:t>p</a:t>
                </a:r>
                <a:r>
                  <a:rPr lang="en-US" dirty="0"/>
                  <a:t>, K, D, … </a:t>
                </a:r>
              </a:p>
            </p:txBody>
          </p:sp>
        </mc:Choice>
        <mc:Fallback xmlns="">
          <p:sp>
            <p:nvSpPr>
              <p:cNvPr id="25" name="TextBox 24">
                <a:extLst>
                  <a:ext uri="{FF2B5EF4-FFF2-40B4-BE49-F238E27FC236}">
                    <a16:creationId xmlns:a16="http://schemas.microsoft.com/office/drawing/2014/main" id="{D2B7C7C2-C51C-8DFA-D537-66FA3D8EAD49}"/>
                  </a:ext>
                </a:extLst>
              </p:cNvPr>
              <p:cNvSpPr txBox="1">
                <a:spLocks noRot="1" noChangeAspect="1" noMove="1" noResize="1" noEditPoints="1" noAdjustHandles="1" noChangeArrowheads="1" noChangeShapeType="1" noTextEdit="1"/>
              </p:cNvSpPr>
              <p:nvPr/>
            </p:nvSpPr>
            <p:spPr>
              <a:xfrm rot="21210000">
                <a:off x="875331" y="3040919"/>
                <a:ext cx="2465227" cy="391646"/>
              </a:xfrm>
              <a:prstGeom prst="rect">
                <a:avLst/>
              </a:prstGeom>
              <a:blipFill>
                <a:blip r:embed="rId3"/>
                <a:stretch>
                  <a:fillRect t="-5556" r="-1010" b="-555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8A3DA54B-845C-C060-C8F5-35B8C9EE1D6B}"/>
              </a:ext>
            </a:extLst>
          </p:cNvPr>
          <p:cNvSpPr txBox="1"/>
          <p:nvPr/>
        </p:nvSpPr>
        <p:spPr>
          <a:xfrm>
            <a:off x="3939051" y="1805292"/>
            <a:ext cx="230935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SUSY, top, Higgs, …</a:t>
            </a:r>
          </a:p>
        </p:txBody>
      </p:sp>
    </p:spTree>
    <p:extLst>
      <p:ext uri="{BB962C8B-B14F-4D97-AF65-F5344CB8AC3E}">
        <p14:creationId xmlns:p14="http://schemas.microsoft.com/office/powerpoint/2010/main" val="38886054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6D84FF-658C-BE4A-8E2C-4CB559F43FF6}"/>
              </a:ext>
            </a:extLst>
          </p:cNvPr>
          <p:cNvPicPr>
            <a:picLocks noChangeAspect="1"/>
          </p:cNvPicPr>
          <p:nvPr/>
        </p:nvPicPr>
        <p:blipFill rotWithShape="1">
          <a:blip r:embed="rId2"/>
          <a:srcRect b="5116"/>
          <a:stretch/>
        </p:blipFill>
        <p:spPr>
          <a:xfrm>
            <a:off x="457200" y="2453081"/>
            <a:ext cx="7848600" cy="4176319"/>
          </a:xfrm>
          <a:prstGeom prst="rect">
            <a:avLst/>
          </a:prstGeom>
        </p:spPr>
      </p:pic>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CAVERN AND SHAFT</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381000" y="838200"/>
            <a:ext cx="8610600" cy="2669606"/>
          </a:xfrm>
        </p:spPr>
        <p:txBody>
          <a:bodyPr/>
          <a:lstStyle/>
          <a:p>
            <a:r>
              <a:rPr lang="en-US" sz="1800" dirty="0">
                <a:sym typeface="Wingdings" pitchFamily="2" charset="2"/>
              </a:rPr>
              <a:t>Cavern: 65m long, 8m wide/high.  Shaft: 88m-deep, 9.1m-diameter. </a:t>
            </a:r>
          </a:p>
          <a:p>
            <a:endParaRPr lang="en-US" sz="1200" dirty="0">
              <a:sym typeface="Wingdings" pitchFamily="2" charset="2"/>
            </a:endParaRPr>
          </a:p>
          <a:p>
            <a:r>
              <a:rPr lang="en-US" sz="1800" dirty="0">
                <a:sym typeface="Wingdings" pitchFamily="2" charset="2"/>
              </a:rPr>
              <a:t>The FPF is completely decoupled from the LHC: no need for a safety corridor connecting the FPF to the LHC, preliminary RP and vibration studies indicate that FPF construction will have no significant impact on LHC operation.</a:t>
            </a:r>
          </a:p>
        </p:txBody>
      </p:sp>
      <p:pic>
        <p:nvPicPr>
          <p:cNvPr id="13" name="Picture 12">
            <a:extLst>
              <a:ext uri="{FF2B5EF4-FFF2-40B4-BE49-F238E27FC236}">
                <a16:creationId xmlns:a16="http://schemas.microsoft.com/office/drawing/2014/main" id="{3D48331E-1176-1E40-BBD7-B9F5CF4590BD}"/>
              </a:ext>
            </a:extLst>
          </p:cNvPr>
          <p:cNvPicPr>
            <a:picLocks noChangeAspect="1"/>
          </p:cNvPicPr>
          <p:nvPr/>
        </p:nvPicPr>
        <p:blipFill>
          <a:blip r:embed="rId3"/>
          <a:stretch>
            <a:fillRect/>
          </a:stretch>
        </p:blipFill>
        <p:spPr>
          <a:xfrm>
            <a:off x="3505200" y="2508126"/>
            <a:ext cx="4267200" cy="2299968"/>
          </a:xfrm>
          <a:prstGeom prst="rect">
            <a:avLst/>
          </a:prstGeom>
        </p:spPr>
      </p:pic>
    </p:spTree>
    <p:extLst>
      <p:ext uri="{BB962C8B-B14F-4D97-AF65-F5344CB8AC3E}">
        <p14:creationId xmlns:p14="http://schemas.microsoft.com/office/powerpoint/2010/main" val="2707914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A813-FB00-E25F-D9C7-047DEFA1721C}"/>
              </a:ext>
            </a:extLst>
          </p:cNvPr>
          <p:cNvSpPr>
            <a:spLocks noGrp="1"/>
          </p:cNvSpPr>
          <p:nvPr>
            <p:ph type="title"/>
          </p:nvPr>
        </p:nvSpPr>
        <p:spPr>
          <a:xfrm>
            <a:off x="1295400" y="244475"/>
            <a:ext cx="6858000" cy="441325"/>
          </a:xfrm>
        </p:spPr>
        <p:txBody>
          <a:bodyPr/>
          <a:lstStyle/>
          <a:p>
            <a:r>
              <a:rPr lang="en-US" dirty="0"/>
              <a:t>FPF CIVIL ENGINEERING</a:t>
            </a:r>
          </a:p>
        </p:txBody>
      </p:sp>
      <p:sp>
        <p:nvSpPr>
          <p:cNvPr id="6" name="TextBox 5">
            <a:extLst>
              <a:ext uri="{FF2B5EF4-FFF2-40B4-BE49-F238E27FC236}">
                <a16:creationId xmlns:a16="http://schemas.microsoft.com/office/drawing/2014/main" id="{A629DAE9-B314-792F-63D5-C2BBF9BF9294}"/>
              </a:ext>
            </a:extLst>
          </p:cNvPr>
          <p:cNvSpPr txBox="1"/>
          <p:nvPr/>
        </p:nvSpPr>
        <p:spPr>
          <a:xfrm>
            <a:off x="7078667" y="6071171"/>
            <a:ext cx="1608133" cy="369332"/>
          </a:xfrm>
          <a:prstGeom prst="rect">
            <a:avLst/>
          </a:prstGeom>
          <a:noFill/>
        </p:spPr>
        <p:txBody>
          <a:bodyPr wrap="none" rtlCol="0">
            <a:spAutoFit/>
          </a:bodyPr>
          <a:lstStyle/>
          <a:p>
            <a:r>
              <a:rPr lang="en-US" dirty="0" err="1"/>
              <a:t>Balazs</a:t>
            </a:r>
            <a:r>
              <a:rPr lang="en-US" dirty="0"/>
              <a:t> (2022)</a:t>
            </a:r>
          </a:p>
        </p:txBody>
      </p:sp>
      <p:pic>
        <p:nvPicPr>
          <p:cNvPr id="10" name="Content Placeholder 9">
            <a:extLst>
              <a:ext uri="{FF2B5EF4-FFF2-40B4-BE49-F238E27FC236}">
                <a16:creationId xmlns:a16="http://schemas.microsoft.com/office/drawing/2014/main" id="{2594C9C0-104A-8D0F-F6C3-421832363977}"/>
              </a:ext>
            </a:extLst>
          </p:cNvPr>
          <p:cNvPicPr>
            <a:picLocks noGrp="1" noChangeAspect="1"/>
          </p:cNvPicPr>
          <p:nvPr>
            <p:ph idx="1"/>
          </p:nvPr>
        </p:nvPicPr>
        <p:blipFill>
          <a:blip r:embed="rId2"/>
          <a:stretch>
            <a:fillRect/>
          </a:stretch>
        </p:blipFill>
        <p:spPr>
          <a:xfrm>
            <a:off x="457200" y="990600"/>
            <a:ext cx="8229600" cy="1978194"/>
          </a:xfrm>
        </p:spPr>
      </p:pic>
      <p:pic>
        <p:nvPicPr>
          <p:cNvPr id="12" name="Picture 11">
            <a:extLst>
              <a:ext uri="{FF2B5EF4-FFF2-40B4-BE49-F238E27FC236}">
                <a16:creationId xmlns:a16="http://schemas.microsoft.com/office/drawing/2014/main" id="{479691E0-E18C-1FF2-908C-C15066A4D4C6}"/>
              </a:ext>
            </a:extLst>
          </p:cNvPr>
          <p:cNvPicPr>
            <a:picLocks noChangeAspect="1"/>
          </p:cNvPicPr>
          <p:nvPr/>
        </p:nvPicPr>
        <p:blipFill>
          <a:blip r:embed="rId3"/>
          <a:stretch>
            <a:fillRect/>
          </a:stretch>
        </p:blipFill>
        <p:spPr>
          <a:xfrm>
            <a:off x="2838450" y="3264330"/>
            <a:ext cx="3771900" cy="2991507"/>
          </a:xfrm>
          <a:prstGeom prst="rect">
            <a:avLst/>
          </a:prstGeom>
        </p:spPr>
      </p:pic>
    </p:spTree>
    <p:extLst>
      <p:ext uri="{BB962C8B-B14F-4D97-AF65-F5344CB8AC3E}">
        <p14:creationId xmlns:p14="http://schemas.microsoft.com/office/powerpoint/2010/main" val="3101025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SURFACE BUILDINGS</a:t>
            </a:r>
          </a:p>
        </p:txBody>
      </p:sp>
      <p:pic>
        <p:nvPicPr>
          <p:cNvPr id="7" name="Picture 6">
            <a:extLst>
              <a:ext uri="{FF2B5EF4-FFF2-40B4-BE49-F238E27FC236}">
                <a16:creationId xmlns:a16="http://schemas.microsoft.com/office/drawing/2014/main" id="{CB66DBDF-798C-B94C-8159-C86A91EBE5F7}"/>
              </a:ext>
            </a:extLst>
          </p:cNvPr>
          <p:cNvPicPr>
            <a:picLocks noChangeAspect="1"/>
          </p:cNvPicPr>
          <p:nvPr/>
        </p:nvPicPr>
        <p:blipFill>
          <a:blip r:embed="rId2"/>
          <a:stretch>
            <a:fillRect/>
          </a:stretch>
        </p:blipFill>
        <p:spPr>
          <a:xfrm>
            <a:off x="177059" y="1295400"/>
            <a:ext cx="8876264" cy="4553077"/>
          </a:xfrm>
          <a:prstGeom prst="rect">
            <a:avLst/>
          </a:prstGeom>
        </p:spPr>
      </p:pic>
      <p:sp>
        <p:nvSpPr>
          <p:cNvPr id="2" name="TextBox 1">
            <a:extLst>
              <a:ext uri="{FF2B5EF4-FFF2-40B4-BE49-F238E27FC236}">
                <a16:creationId xmlns:a16="http://schemas.microsoft.com/office/drawing/2014/main" id="{3F56AF79-B9C6-09F1-1FE2-AA39B3E53CFE}"/>
              </a:ext>
            </a:extLst>
          </p:cNvPr>
          <p:cNvSpPr txBox="1"/>
          <p:nvPr/>
        </p:nvSpPr>
        <p:spPr>
          <a:xfrm>
            <a:off x="7086600" y="5105400"/>
            <a:ext cx="1600200" cy="738664"/>
          </a:xfrm>
          <a:prstGeom prst="rect">
            <a:avLst/>
          </a:prstGeom>
          <a:solidFill>
            <a:schemeClr val="bg1"/>
          </a:solidFill>
        </p:spPr>
        <p:txBody>
          <a:bodyPr wrap="square" rtlCol="0">
            <a:spAutoFit/>
          </a:bodyPr>
          <a:lstStyle/>
          <a:p>
            <a:r>
              <a:rPr lang="en-US" sz="1400" dirty="0" err="1"/>
              <a:t>Kincso</a:t>
            </a:r>
            <a:r>
              <a:rPr lang="en-US" sz="1400" dirty="0"/>
              <a:t> </a:t>
            </a:r>
            <a:r>
              <a:rPr lang="en-US" sz="1400" dirty="0" err="1"/>
              <a:t>Balazs</a:t>
            </a:r>
            <a:r>
              <a:rPr lang="en-US" sz="1400" dirty="0"/>
              <a:t>,</a:t>
            </a:r>
          </a:p>
          <a:p>
            <a:r>
              <a:rPr lang="en-US" sz="1400" dirty="0"/>
              <a:t>John Osborne,</a:t>
            </a:r>
          </a:p>
          <a:p>
            <a:r>
              <a:rPr lang="en-US" sz="1400" dirty="0"/>
              <a:t>CERN CE (2022)</a:t>
            </a:r>
          </a:p>
        </p:txBody>
      </p:sp>
    </p:spTree>
    <p:extLst>
      <p:ext uri="{BB962C8B-B14F-4D97-AF65-F5344CB8AC3E}">
        <p14:creationId xmlns:p14="http://schemas.microsoft.com/office/powerpoint/2010/main" val="1173022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BC79F26-4209-6E4E-AC75-B68638036127}"/>
              </a:ext>
            </a:extLst>
          </p:cNvPr>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6882" cy="4407408"/>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412394" y="2303502"/>
            <a:ext cx="2518638" cy="923330"/>
          </a:xfrm>
          <a:prstGeom prst="rect">
            <a:avLst/>
          </a:prstGeom>
          <a:noFill/>
        </p:spPr>
        <p:txBody>
          <a:bodyPr wrap="none" rtlCol="0">
            <a:spAutoFit/>
          </a:bodyPr>
          <a:lstStyle/>
          <a:p>
            <a:pPr algn="ctr"/>
            <a:r>
              <a:rPr lang="en-US" dirty="0">
                <a:solidFill>
                  <a:schemeClr val="bg1"/>
                </a:solidFill>
              </a:rPr>
              <a:t>(1) Strongly Interacting</a:t>
            </a:r>
          </a:p>
          <a:p>
            <a:pPr algn="ctr"/>
            <a:r>
              <a:rPr lang="en-US" dirty="0">
                <a:solidFill>
                  <a:schemeClr val="bg1"/>
                </a:solidFill>
              </a:rPr>
              <a:t>Heavy Particles</a:t>
            </a:r>
          </a:p>
          <a:p>
            <a:pPr algn="ctr"/>
            <a:r>
              <a:rPr lang="en-US" dirty="0">
                <a:solidFill>
                  <a:schemeClr val="bg1"/>
                </a:solidFill>
              </a:rPr>
              <a:t>(Higgs, top, SUSY, …)</a:t>
            </a:r>
          </a:p>
        </p:txBody>
      </p:sp>
      <p:sp>
        <p:nvSpPr>
          <p:cNvPr id="20" name="TextBox 19"/>
          <p:cNvSpPr txBox="1"/>
          <p:nvPr/>
        </p:nvSpPr>
        <p:spPr>
          <a:xfrm>
            <a:off x="2037063" y="4797154"/>
            <a:ext cx="2424703" cy="923330"/>
          </a:xfrm>
          <a:prstGeom prst="rect">
            <a:avLst/>
          </a:prstGeom>
          <a:noFill/>
        </p:spPr>
        <p:txBody>
          <a:bodyPr wrap="none" rtlCol="0">
            <a:spAutoFit/>
          </a:bodyPr>
          <a:lstStyle/>
          <a:p>
            <a:pPr algn="ctr"/>
            <a:r>
              <a:rPr lang="en-US" dirty="0">
                <a:solidFill>
                  <a:schemeClr val="bg1"/>
                </a:solidFill>
              </a:rPr>
              <a:t>(2) Weakly Interacting</a:t>
            </a:r>
          </a:p>
          <a:p>
            <a:pPr algn="ctr"/>
            <a:r>
              <a:rPr lang="en-US" dirty="0">
                <a:solidFill>
                  <a:schemeClr val="bg1"/>
                </a:solidFill>
              </a:rPr>
              <a:t>Light Particles</a:t>
            </a:r>
          </a:p>
          <a:p>
            <a:pPr algn="ctr"/>
            <a:r>
              <a:rPr lang="en-US" dirty="0">
                <a:solidFill>
                  <a:schemeClr val="bg1"/>
                </a:solidFill>
              </a:rPr>
              <a:t>(neutrinos, LLPs, …)</a:t>
            </a:r>
          </a:p>
        </p:txBody>
      </p:sp>
      <p:sp>
        <p:nvSpPr>
          <p:cNvPr id="49" name="TextBox 48">
            <a:extLst>
              <a:ext uri="{FF2B5EF4-FFF2-40B4-BE49-F238E27FC236}">
                <a16:creationId xmlns:a16="http://schemas.microsoft.com/office/drawing/2014/main" id="{C33BC926-3382-D142-9438-0A0F7C9733B1}"/>
              </a:ext>
            </a:extLst>
          </p:cNvPr>
          <p:cNvSpPr txBox="1"/>
          <p:nvPr/>
        </p:nvSpPr>
        <p:spPr>
          <a:xfrm>
            <a:off x="7231066" y="2046506"/>
            <a:ext cx="1608134" cy="4278094"/>
          </a:xfrm>
          <a:prstGeom prst="rect">
            <a:avLst/>
          </a:prstGeom>
          <a:noFill/>
        </p:spPr>
        <p:txBody>
          <a:bodyPr wrap="square" rtlCol="0">
            <a:spAutoFit/>
          </a:bodyPr>
          <a:lstStyle/>
          <a:p>
            <a:r>
              <a:rPr lang="en-US" sz="1600" dirty="0">
                <a:solidFill>
                  <a:srgbClr val="00B0F0"/>
                </a:solidFill>
              </a:rPr>
              <a:t>(1) And (2) both contain SM and BSM opportunities, and both are well motivated by particle physics and cosmology. </a:t>
            </a:r>
          </a:p>
          <a:p>
            <a:endParaRPr lang="en-US" sz="1600" dirty="0">
              <a:solidFill>
                <a:srgbClr val="00B0F0"/>
              </a:solidFill>
            </a:endParaRPr>
          </a:p>
          <a:p>
            <a:r>
              <a:rPr lang="en-US" sz="1600" dirty="0">
                <a:solidFill>
                  <a:srgbClr val="00B0F0"/>
                </a:solidFill>
              </a:rPr>
              <a:t>But only (1) is being investigated well by current LHC detectors. (Cf. ISR and charm.)</a:t>
            </a:r>
            <a:endParaRPr lang="en-US" sz="1600" dirty="0">
              <a:solidFill>
                <a:schemeClr val="bg1"/>
              </a:solidFill>
            </a:endParaRPr>
          </a:p>
        </p:txBody>
      </p:sp>
    </p:spTree>
    <p:extLst>
      <p:ext uri="{BB962C8B-B14F-4D97-AF65-F5344CB8AC3E}">
        <p14:creationId xmlns:p14="http://schemas.microsoft.com/office/powerpoint/2010/main" val="398564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dissolve">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 AND CHARM</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6324600" cy="5763569"/>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For the 50</a:t>
            </a:r>
            <a:r>
              <a:rPr lang="en-US" sz="2000" baseline="30000" dirty="0"/>
              <a:t>th</a:t>
            </a:r>
            <a:r>
              <a:rPr lang="en-US" sz="2000" dirty="0"/>
              <a:t> anniversary of the ISR, there were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pPr lvl="1"/>
            <a:endParaRPr lang="en-US" sz="1000" dirty="0"/>
          </a:p>
          <a:p>
            <a:pPr lvl="1"/>
            <a:r>
              <a:rPr lang="en-US" sz="16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000" dirty="0"/>
          </a:p>
          <a:p>
            <a:r>
              <a:rPr lang="en-US" sz="2000" dirty="0"/>
              <a:t>Bottom line: charm was missed in part because detectors focused on the forward region.</a:t>
            </a:r>
          </a:p>
          <a:p>
            <a:endParaRPr lang="en-US" sz="1000" dirty="0"/>
          </a:p>
          <a:p>
            <a:r>
              <a:rPr lang="en-US" sz="2000" dirty="0"/>
              <a:t>Are we making the same (but opposite) mistake at the LHC?</a:t>
            </a:r>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2954904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LIGHT, WEAKLY INTERACTING PARTICLES</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352800"/>
          </a:xfrm>
        </p:spPr>
      </p:pic>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228601" y="4267200"/>
            <a:ext cx="4239237" cy="2286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Arial" charset="0"/>
              </a:rPr>
              <a:t>Most BSM searches focus on </a:t>
            </a:r>
            <a:r>
              <a:rPr lang="en-US" sz="1600" dirty="0">
                <a:latin typeface="Symbol" pitchFamily="2" charset="2"/>
              </a:rPr>
              <a:t>s</a:t>
            </a:r>
            <a:r>
              <a:rPr lang="en-US" sz="1600" dirty="0">
                <a:latin typeface="Arial" charset="0"/>
              </a:rPr>
              <a:t> ~ fb, pb.</a:t>
            </a:r>
          </a:p>
          <a:p>
            <a:endParaRPr lang="en-US" sz="800" dirty="0">
              <a:latin typeface="Arial" charset="0"/>
            </a:endParaRPr>
          </a:p>
          <a:p>
            <a:r>
              <a:rPr lang="en-US" sz="1600" dirty="0">
                <a:latin typeface="Arial" charset="0"/>
              </a:rPr>
              <a:t>But if the new particles are </a:t>
            </a:r>
          </a:p>
          <a:p>
            <a:pPr lvl="1"/>
            <a:r>
              <a:rPr lang="en-US" sz="1600" dirty="0">
                <a:latin typeface="Arial" charset="0"/>
              </a:rPr>
              <a:t>light </a:t>
            </a:r>
            <a:r>
              <a:rPr lang="en-US" sz="1600" dirty="0">
                <a:latin typeface="Arial" charset="0"/>
                <a:sym typeface="Wingdings" pitchFamily="2" charset="2"/>
              </a:rPr>
              <a:t></a:t>
            </a:r>
            <a:r>
              <a:rPr lang="en-US" sz="1600" dirty="0">
                <a:latin typeface="Arial" charset="0"/>
              </a:rPr>
              <a:t> can be produced in decays of light SM particles.</a:t>
            </a:r>
          </a:p>
          <a:p>
            <a:pPr lvl="1"/>
            <a:r>
              <a:rPr lang="en-US" sz="1600" dirty="0">
                <a:latin typeface="Arial" charset="0"/>
              </a:rPr>
              <a:t>weakly-interacting </a:t>
            </a:r>
            <a:r>
              <a:rPr lang="en-US" sz="1600" dirty="0">
                <a:latin typeface="Arial" charset="0"/>
                <a:sym typeface="Wingdings" pitchFamily="2" charset="2"/>
              </a:rPr>
              <a:t> </a:t>
            </a:r>
            <a:r>
              <a:rPr lang="en-US" sz="1600" dirty="0">
                <a:latin typeface="Arial" charset="0"/>
              </a:rPr>
              <a:t>need large numbers of SM particles to see rare processes.</a:t>
            </a:r>
          </a:p>
          <a:p>
            <a:pPr lvl="1"/>
            <a:endParaRPr lang="en-US" sz="1600" dirty="0">
              <a:latin typeface="Arial" charset="0"/>
            </a:endParaRPr>
          </a:p>
          <a:p>
            <a:endParaRPr lang="en-US" sz="1600" dirty="0">
              <a:latin typeface="Arial" charset="0"/>
            </a:endParaRPr>
          </a:p>
        </p:txBody>
      </p:sp>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3"/>
          <a:stretch>
            <a:fillRect/>
          </a:stretch>
        </p:blipFill>
        <p:spPr>
          <a:xfrm>
            <a:off x="4572965" y="838201"/>
            <a:ext cx="3737628" cy="3581399"/>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281849"/>
                <a:ext cx="4447561" cy="247137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Arial" charset="0"/>
                  </a:rPr>
                  <a:t>These considerations strongly motivate considering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m:rPr>
                            <m:sty m:val="p"/>
                          </m:rPr>
                          <a:rPr lang="en-US" sz="1600">
                            <a:latin typeface="Cambria Math" panose="02040503050406030204" pitchFamily="18" charset="0"/>
                          </a:rPr>
                          <m:t>tot</m:t>
                        </m:r>
                      </m:sub>
                    </m:sSub>
                    <m:r>
                      <a:rPr lang="en-US" sz="1600" i="1">
                        <a:latin typeface="Cambria Math" panose="02040503050406030204" pitchFamily="18" charset="0"/>
                      </a:rPr>
                      <m:t> </m:t>
                    </m:r>
                  </m:oMath>
                </a14:m>
                <a:r>
                  <a:rPr lang="en-US" sz="1600" dirty="0">
                    <a:latin typeface="Arial" charset="0"/>
                  </a:rPr>
                  <a:t>~100 mb, the typically “wasted” cross section for BSM searches.</a:t>
                </a:r>
              </a:p>
              <a:p>
                <a:endParaRPr lang="en-US" sz="800" dirty="0">
                  <a:latin typeface="Arial" charset="0"/>
                </a:endParaRPr>
              </a:p>
              <a:p>
                <a:r>
                  <a:rPr lang="en-US" sz="1600" dirty="0">
                    <a:latin typeface="Arial" charset="0"/>
                  </a:rPr>
                  <a:t>Typically low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𝑇</m:t>
                        </m:r>
                      </m:sub>
                    </m:sSub>
                  </m:oMath>
                </a14:m>
                <a:r>
                  <a:rPr lang="en-US" sz="1600" dirty="0">
                    <a:latin typeface="Arial" charset="0"/>
                  </a:rPr>
                  <a:t>, but possibly high </a:t>
                </a:r>
                <a14:m>
                  <m:oMath xmlns:m="http://schemas.openxmlformats.org/officeDocument/2006/math">
                    <m:r>
                      <a:rPr lang="en-US" sz="1600" b="0" i="1" smtClean="0">
                        <a:latin typeface="Cambria Math" panose="02040503050406030204" pitchFamily="18" charset="0"/>
                      </a:rPr>
                      <m:t>𝑝</m:t>
                    </m:r>
                  </m:oMath>
                </a14:m>
                <a:r>
                  <a:rPr lang="en-US" sz="1600" dirty="0">
                    <a:latin typeface="Arial" charset="0"/>
                  </a:rPr>
                  <a:t>.</a:t>
                </a:r>
              </a:p>
              <a:p>
                <a:endParaRPr lang="en-US" sz="800" dirty="0">
                  <a:latin typeface="Arial" charset="0"/>
                </a:endParaRPr>
              </a:p>
              <a:p>
                <a:r>
                  <a:rPr lang="en-US" sz="1600" dirty="0">
                    <a:latin typeface="Arial" charset="0"/>
                  </a:rPr>
                  <a:t>The most energetic particles, and most easily detected, are very far forward. E.g., for </a:t>
                </a:r>
                <a:r>
                  <a:rPr lang="en-US" sz="1600" dirty="0" err="1">
                    <a:latin typeface="Arial" charset="0"/>
                  </a:rPr>
                  <a:t>pions</a:t>
                </a:r>
                <a:r>
                  <a:rPr lang="en-US" sz="1600" dirty="0">
                    <a:latin typeface="Arial" charset="0"/>
                  </a:rPr>
                  <a:t>, enormous rates with </a:t>
                </a:r>
                <a14:m>
                  <m:oMath xmlns:m="http://schemas.openxmlformats.org/officeDocument/2006/math">
                    <m:r>
                      <a:rPr lang="en-US" sz="1600" i="1">
                        <a:latin typeface="Cambria Math" panose="02040503050406030204" pitchFamily="18" charset="0"/>
                      </a:rPr>
                      <m:t>𝑝</m:t>
                    </m:r>
                  </m:oMath>
                </a14:m>
                <a:r>
                  <a:rPr lang="en-US" sz="1600" dirty="0">
                    <a:latin typeface="Arial" charset="0"/>
                  </a:rPr>
                  <a:t> ~ </a:t>
                </a:r>
                <a:r>
                  <a:rPr lang="en-US" sz="1600" dirty="0" err="1">
                    <a:latin typeface="Arial" charset="0"/>
                  </a:rPr>
                  <a:t>TeV</a:t>
                </a:r>
                <a:r>
                  <a:rPr lang="en-US" sz="1600" dirty="0">
                    <a:latin typeface="Arial" charset="0"/>
                  </a:rPr>
                  <a:t> with </a:t>
                </a:r>
                <a14:m>
                  <m:oMath xmlns:m="http://schemas.openxmlformats.org/officeDocument/2006/math">
                    <m:r>
                      <a:rPr lang="en-US" sz="1600" i="1" smtClean="0">
                        <a:latin typeface="Cambria Math" panose="02040503050406030204" pitchFamily="18" charset="0"/>
                        <a:ea typeface="Cambria Math" panose="02040503050406030204" pitchFamily="18" charset="0"/>
                      </a:rPr>
                      <m:t>𝜃</m:t>
                    </m:r>
                    <m:r>
                      <a:rPr lang="en-US" sz="1600" i="1" smtClean="0">
                        <a:latin typeface="Cambria Math" panose="02040503050406030204" pitchFamily="18" charset="0"/>
                        <a:ea typeface="Cambria Math" panose="02040503050406030204" pitchFamily="18" charset="0"/>
                      </a:rPr>
                      <m:t>≲</m:t>
                    </m:r>
                  </m:oMath>
                </a14:m>
                <a:r>
                  <a:rPr lang="en-US" sz="1600" dirty="0">
                    <a:latin typeface="Arial" charset="0"/>
                  </a:rPr>
                  <a:t> 1 </a:t>
                </a:r>
                <a:r>
                  <a:rPr lang="en-US" sz="1600" dirty="0" err="1">
                    <a:latin typeface="Arial" charset="0"/>
                  </a:rPr>
                  <a:t>mrad</a:t>
                </a:r>
                <a:r>
                  <a:rPr lang="en-US" sz="1600" dirty="0">
                    <a:latin typeface="Arial" charset="0"/>
                  </a:rPr>
                  <a:t> (</a:t>
                </a:r>
                <a:r>
                  <a:rPr lang="en-US" sz="1600" dirty="0">
                    <a:latin typeface="Symbol" pitchFamily="2" charset="2"/>
                  </a:rPr>
                  <a:t>h</a:t>
                </a:r>
                <a:r>
                  <a:rPr lang="en-US" sz="1600" dirty="0">
                    <a:latin typeface="Arial" charset="0"/>
                  </a:rPr>
                  <a:t> </a:t>
                </a:r>
                <a14:m>
                  <m:oMath xmlns:m="http://schemas.openxmlformats.org/officeDocument/2006/math">
                    <m:r>
                      <a:rPr lang="en-US" sz="1600" i="1" dirty="0" smtClean="0">
                        <a:latin typeface="Cambria Math" panose="02040503050406030204" pitchFamily="18" charset="0"/>
                        <a:ea typeface="Cambria Math" panose="02040503050406030204" pitchFamily="18" charset="0"/>
                      </a:rPr>
                      <m:t>≳</m:t>
                    </m:r>
                  </m:oMath>
                </a14:m>
                <a:r>
                  <a:rPr lang="en-US" sz="1600" dirty="0">
                    <a:latin typeface="Arial" charset="0"/>
                  </a:rPr>
                  <a:t> 7.6).</a:t>
                </a:r>
              </a:p>
            </p:txBody>
          </p:sp>
        </mc:Choice>
        <mc:Fallback xmlns="">
          <p:sp>
            <p:nvSpPr>
              <p:cNvPr id="9" name="Content Placeholder 2">
                <a:extLst>
                  <a:ext uri="{FF2B5EF4-FFF2-40B4-BE49-F238E27FC236}">
                    <a16:creationId xmlns:a16="http://schemas.microsoft.com/office/drawing/2014/main" id="{95CD5B66-254D-F48E-B425-994BA487B953}"/>
                  </a:ext>
                </a:extLst>
              </p:cNvPr>
              <p:cNvSpPr txBox="1">
                <a:spLocks noRot="1" noChangeAspect="1" noMove="1" noResize="1" noEditPoints="1" noAdjustHandles="1" noChangeArrowheads="1" noChangeShapeType="1" noTextEdit="1"/>
              </p:cNvSpPr>
              <p:nvPr/>
            </p:nvSpPr>
            <p:spPr bwMode="auto">
              <a:xfrm>
                <a:off x="4467838" y="4281849"/>
                <a:ext cx="4447561" cy="2471375"/>
              </a:xfrm>
              <a:prstGeom prst="rect">
                <a:avLst/>
              </a:prstGeom>
              <a:blipFill>
                <a:blip r:embed="rId4"/>
                <a:stretch>
                  <a:fillRect l="-570" r="-1425" b="-204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6306D47C-8F8C-B81E-2431-6C87253B3393}"/>
              </a:ext>
            </a:extLst>
          </p:cNvPr>
          <p:cNvSpPr txBox="1"/>
          <p:nvPr/>
        </p:nvSpPr>
        <p:spPr>
          <a:xfrm rot="5400000">
            <a:off x="6970388" y="2490400"/>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7890438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657225"/>
          </a:xfrm>
        </p:spPr>
        <p:txBody>
          <a:bodyPr/>
          <a:lstStyle/>
          <a:p>
            <a:pPr eaLnBrk="1" hangingPunct="1"/>
            <a:r>
              <a:rPr lang="en-US" dirty="0">
                <a:latin typeface="Arial" charset="0"/>
              </a:rPr>
              <a:t>PROOF OF PRINCIPLE: 1</a:t>
            </a:r>
            <a:r>
              <a:rPr lang="en-US" baseline="30000" dirty="0">
                <a:latin typeface="Arial" charset="0"/>
              </a:rPr>
              <a:t>ST</a:t>
            </a:r>
            <a:r>
              <a:rPr lang="en-US" dirty="0">
                <a:latin typeface="Arial" charset="0"/>
              </a:rPr>
              <a:t> COLLIDER NEUTRINOS</a:t>
            </a:r>
          </a:p>
        </p:txBody>
      </p:sp>
      <p:sp>
        <p:nvSpPr>
          <p:cNvPr id="5123" name="Content Placeholder 2"/>
          <p:cNvSpPr>
            <a:spLocks noGrp="1"/>
          </p:cNvSpPr>
          <p:nvPr>
            <p:ph idx="1"/>
          </p:nvPr>
        </p:nvSpPr>
        <p:spPr>
          <a:xfrm>
            <a:off x="252412" y="838200"/>
            <a:ext cx="5326816" cy="3429000"/>
          </a:xfrm>
        </p:spPr>
        <p:txBody>
          <a:bodyPr/>
          <a:lstStyle/>
          <a:p>
            <a:r>
              <a:rPr lang="en-US" sz="2000" dirty="0"/>
              <a:t>In 2018 an 11 kg emulsion detector was placed on the beam collision axis for 4 weeks, collecting 12.2 fb</a:t>
            </a:r>
            <a:r>
              <a:rPr lang="en-US" sz="2000" baseline="30000" dirty="0"/>
              <a:t>-1</a:t>
            </a:r>
            <a:r>
              <a:rPr lang="en-US" sz="2000" dirty="0"/>
              <a:t> (installed and removed during TSs).</a:t>
            </a:r>
          </a:p>
          <a:p>
            <a:endParaRPr lang="en-US" sz="1200" dirty="0"/>
          </a:p>
          <a:p>
            <a:r>
              <a:rPr lang="en-US" sz="2000" dirty="0"/>
              <a:t>In May 2021, the FASER Collaboration announced the direct detection of 6 candidate neutrinos above the expected neutral hadron background events (2.7</a:t>
            </a:r>
            <a:r>
              <a:rPr lang="en-US" sz="2000" dirty="0">
                <a:latin typeface="Symbol" pitchFamily="2" charset="2"/>
              </a:rPr>
              <a:t>s</a:t>
            </a:r>
            <a:r>
              <a:rPr lang="en-US" sz="2000" dirty="0"/>
              <a:t>). </a:t>
            </a:r>
            <a:endParaRPr lang="en-US" sz="2000" dirty="0">
              <a:solidFill>
                <a:srgbClr val="FF0000"/>
              </a:solidFill>
            </a:endParaRPr>
          </a:p>
        </p:txBody>
      </p:sp>
      <p:pic>
        <p:nvPicPr>
          <p:cNvPr id="6" name="Picture 5">
            <a:extLst>
              <a:ext uri="{FF2B5EF4-FFF2-40B4-BE49-F238E27FC236}">
                <a16:creationId xmlns:a16="http://schemas.microsoft.com/office/drawing/2014/main" id="{C8277A46-8B86-C042-9276-2BFF5EB60A17}"/>
              </a:ext>
            </a:extLst>
          </p:cNvPr>
          <p:cNvPicPr>
            <a:picLocks noChangeAspect="1"/>
          </p:cNvPicPr>
          <p:nvPr/>
        </p:nvPicPr>
        <p:blipFill>
          <a:blip r:embed="rId3"/>
          <a:stretch>
            <a:fillRect/>
          </a:stretch>
        </p:blipFill>
        <p:spPr>
          <a:xfrm>
            <a:off x="6622217" y="2667000"/>
            <a:ext cx="2133600" cy="1678567"/>
          </a:xfrm>
          <a:prstGeom prst="rect">
            <a:avLst/>
          </a:prstGeom>
        </p:spPr>
      </p:pic>
      <p:pic>
        <p:nvPicPr>
          <p:cNvPr id="14" name="Content Placeholder 3">
            <a:extLst>
              <a:ext uri="{FF2B5EF4-FFF2-40B4-BE49-F238E27FC236}">
                <a16:creationId xmlns:a16="http://schemas.microsoft.com/office/drawing/2014/main" id="{DE018A3E-7A99-BB41-83DC-E1291A3EA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79660" y="2111639"/>
            <a:ext cx="5647267" cy="3176588"/>
          </a:xfrm>
          <a:prstGeom prst="rect">
            <a:avLst/>
          </a:prstGeom>
        </p:spPr>
      </p:pic>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3"/>
          <a:stretch>
            <a:fillRect/>
          </a:stretch>
        </p:blipFill>
        <p:spPr>
          <a:xfrm>
            <a:off x="7108245" y="5120558"/>
            <a:ext cx="1783343" cy="1403009"/>
          </a:xfrm>
          <a:prstGeom prst="rect">
            <a:avLst/>
          </a:prstGeom>
        </p:spPr>
      </p:pic>
      <p:pic>
        <p:nvPicPr>
          <p:cNvPr id="11" name="Picture 10">
            <a:extLst>
              <a:ext uri="{FF2B5EF4-FFF2-40B4-BE49-F238E27FC236}">
                <a16:creationId xmlns:a16="http://schemas.microsoft.com/office/drawing/2014/main" id="{315A58F9-4311-CF43-920B-DCB9FD897A48}"/>
              </a:ext>
            </a:extLst>
          </p:cNvPr>
          <p:cNvPicPr>
            <a:picLocks noChangeAspect="1"/>
          </p:cNvPicPr>
          <p:nvPr/>
        </p:nvPicPr>
        <p:blipFill>
          <a:blip r:embed="rId5"/>
          <a:stretch>
            <a:fillRect/>
          </a:stretch>
        </p:blipFill>
        <p:spPr>
          <a:xfrm>
            <a:off x="1143000" y="3887704"/>
            <a:ext cx="3369428" cy="2665496"/>
          </a:xfrm>
          <a:prstGeom prst="rect">
            <a:avLst/>
          </a:prstGeom>
        </p:spPr>
      </p:pic>
      <p:sp>
        <p:nvSpPr>
          <p:cNvPr id="2" name="TextBox 1">
            <a:extLst>
              <a:ext uri="{FF2B5EF4-FFF2-40B4-BE49-F238E27FC236}">
                <a16:creationId xmlns:a16="http://schemas.microsoft.com/office/drawing/2014/main" id="{E78B5232-5315-5C0F-CE3D-6308096C0A3F}"/>
              </a:ext>
            </a:extLst>
          </p:cNvPr>
          <p:cNvSpPr txBox="1"/>
          <p:nvPr/>
        </p:nvSpPr>
        <p:spPr>
          <a:xfrm rot="5400000">
            <a:off x="3354639" y="5081953"/>
            <a:ext cx="2587118" cy="276999"/>
          </a:xfrm>
          <a:prstGeom prst="rect">
            <a:avLst/>
          </a:prstGeom>
          <a:noFill/>
        </p:spPr>
        <p:txBody>
          <a:bodyPr wrap="none" rtlCol="0">
            <a:spAutoFit/>
          </a:bodyPr>
          <a:lstStyle/>
          <a:p>
            <a:r>
              <a:rPr lang="en-US" sz="1200" dirty="0"/>
              <a:t>FASER Collaboration (2105.06197)</a:t>
            </a:r>
          </a:p>
        </p:txBody>
      </p:sp>
    </p:spTree>
    <p:extLst>
      <p:ext uri="{BB962C8B-B14F-4D97-AF65-F5344CB8AC3E}">
        <p14:creationId xmlns:p14="http://schemas.microsoft.com/office/powerpoint/2010/main" val="13243998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3227567"/>
            <a:ext cx="7162800" cy="1649233"/>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THE BASIC IDEA</a:t>
            </a:r>
          </a:p>
        </p:txBody>
      </p:sp>
      <p:sp>
        <p:nvSpPr>
          <p:cNvPr id="5123" name="Content Placeholder 2"/>
          <p:cNvSpPr>
            <a:spLocks noGrp="1"/>
          </p:cNvSpPr>
          <p:nvPr>
            <p:ph idx="1"/>
          </p:nvPr>
        </p:nvSpPr>
        <p:spPr>
          <a:xfrm>
            <a:off x="152400" y="762000"/>
            <a:ext cx="8839200" cy="5867400"/>
          </a:xfrm>
        </p:spPr>
        <p:txBody>
          <a:bodyPr/>
          <a:lstStyle/>
          <a:p>
            <a:pPr eaLnBrk="1" hangingPunct="1"/>
            <a:r>
              <a:rPr lang="en-US" sz="1800" dirty="0">
                <a:latin typeface="Arial" charset="0"/>
              </a:rPr>
              <a:t>The LHC’s physics potential should be exploited fully.  This was a top recommendation of Snowmass 2013, and it will be of Snowmass 2022.</a:t>
            </a:r>
          </a:p>
          <a:p>
            <a:pPr eaLnBrk="1" hangingPunct="1"/>
            <a:endParaRPr lang="en-US" sz="800" dirty="0">
              <a:latin typeface="Arial" charset="0"/>
            </a:endParaRPr>
          </a:p>
          <a:p>
            <a:pPr eaLnBrk="1" hangingPunct="1"/>
            <a:r>
              <a:rPr lang="en-US" sz="1800" dirty="0">
                <a:latin typeface="Arial" charset="0"/>
              </a:rPr>
              <a:t>New since the last Snowmass: Although the LHC and its detectors are performing beautifully, we now realize that </a:t>
            </a:r>
            <a:r>
              <a:rPr lang="en-US" sz="1800" dirty="0">
                <a:solidFill>
                  <a:srgbClr val="0000FF"/>
                </a:solidFill>
                <a:latin typeface="Arial" charset="0"/>
              </a:rPr>
              <a:t>the LHC is far from operating at its full potential</a:t>
            </a:r>
            <a:r>
              <a:rPr lang="en-US" sz="1800" dirty="0">
                <a:latin typeface="Arial" charset="0"/>
              </a:rPr>
              <a:t>.</a:t>
            </a:r>
          </a:p>
          <a:p>
            <a:pPr eaLnBrk="1" hangingPunct="1"/>
            <a:endParaRPr lang="en-US" sz="800" dirty="0">
              <a:latin typeface="Arial" charset="0"/>
            </a:endParaRPr>
          </a:p>
          <a:p>
            <a:pPr eaLnBrk="1" hangingPunct="1"/>
            <a:r>
              <a:rPr lang="en-US" sz="1800" dirty="0">
                <a:latin typeface="Arial" charset="0"/>
              </a:rPr>
              <a:t>In particular, the existing large LHC detectors were designed to find </a:t>
            </a:r>
            <a:r>
              <a:rPr lang="en-US" sz="1800" dirty="0">
                <a:solidFill>
                  <a:srgbClr val="FF0000"/>
                </a:solidFill>
                <a:latin typeface="Arial" charset="0"/>
              </a:rPr>
              <a:t>strongly-interacting heavy particles</a:t>
            </a:r>
            <a:r>
              <a:rPr lang="en-US" sz="1800" dirty="0">
                <a:latin typeface="Arial" charset="0"/>
              </a:rPr>
              <a:t>. </a:t>
            </a:r>
            <a:endParaRPr lang="en-US" sz="8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marL="0" indent="0" eaLnBrk="1" hangingPunct="1">
              <a:buNone/>
            </a:pPr>
            <a:endParaRPr lang="en-US" sz="18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eaLnBrk="1" hangingPunct="1"/>
            <a:endParaRPr lang="en-US" sz="800" dirty="0">
              <a:latin typeface="Arial" charset="0"/>
            </a:endParaRPr>
          </a:p>
          <a:p>
            <a:pPr eaLnBrk="1" hangingPunct="1"/>
            <a:r>
              <a:rPr lang="en-US" sz="1800" dirty="0">
                <a:latin typeface="Arial" charset="0"/>
              </a:rPr>
              <a:t>But energetic light particles are primarily produced in the far-forward direction, and all particles with </a:t>
            </a:r>
            <a:r>
              <a:rPr lang="en-US" sz="1800" dirty="0">
                <a:latin typeface="Symbol" pitchFamily="2" charset="2"/>
              </a:rPr>
              <a:t>h</a:t>
            </a:r>
            <a:r>
              <a:rPr lang="en-US" sz="1800" dirty="0">
                <a:latin typeface="Arial" charset="0"/>
              </a:rPr>
              <a:t> &gt; 4.5 escape down the beampipe.</a:t>
            </a:r>
          </a:p>
          <a:p>
            <a:pPr lvl="1" eaLnBrk="1" hangingPunct="1"/>
            <a:r>
              <a:rPr lang="en-US" sz="1400" dirty="0">
                <a:latin typeface="Arial" charset="0"/>
              </a:rPr>
              <a:t>1% of </a:t>
            </a:r>
            <a:r>
              <a:rPr lang="en-US" sz="1400" dirty="0" err="1">
                <a:latin typeface="Arial" charset="0"/>
              </a:rPr>
              <a:t>pions</a:t>
            </a:r>
            <a:r>
              <a:rPr lang="en-US" sz="1400" dirty="0">
                <a:latin typeface="Arial" charset="0"/>
              </a:rPr>
              <a:t> with E &gt; 10 GeV are produced in the forward 0.000001% of the solid angle (</a:t>
            </a:r>
            <a:r>
              <a:rPr lang="en-US" sz="1400" dirty="0">
                <a:latin typeface="Symbol" pitchFamily="2" charset="2"/>
              </a:rPr>
              <a:t>h</a:t>
            </a:r>
            <a:r>
              <a:rPr lang="en-US" sz="1400" dirty="0">
                <a:latin typeface="Arial" charset="0"/>
              </a:rPr>
              <a:t> &gt; 9.2). </a:t>
            </a:r>
          </a:p>
          <a:p>
            <a:pPr eaLnBrk="1" hangingPunct="1"/>
            <a:endParaRPr lang="en-US" sz="800" dirty="0">
              <a:latin typeface="Arial" charset="0"/>
            </a:endParaRPr>
          </a:p>
          <a:p>
            <a:pPr eaLnBrk="1" hangingPunct="1"/>
            <a:r>
              <a:rPr lang="en-US" sz="1800" dirty="0">
                <a:latin typeface="Arial" charset="0"/>
              </a:rPr>
              <a:t>There is therefore a rich and unexplored physics program in the far-forward direction for </a:t>
            </a:r>
            <a:r>
              <a:rPr lang="en-US" sz="1800" dirty="0">
                <a:solidFill>
                  <a:srgbClr val="FF0000"/>
                </a:solidFill>
                <a:latin typeface="Arial" charset="0"/>
              </a:rPr>
              <a:t>weakly-interacting light particles: neutrinos, LLPs, dark sectors, ...</a:t>
            </a:r>
            <a:endParaRPr lang="en-US" sz="1800" dirty="0">
              <a:latin typeface="Arial" charset="0"/>
            </a:endParaRPr>
          </a:p>
        </p:txBody>
      </p:sp>
      <p:sp>
        <p:nvSpPr>
          <p:cNvPr id="24" name="TextBox 23">
            <a:extLst>
              <a:ext uri="{FF2B5EF4-FFF2-40B4-BE49-F238E27FC236}">
                <a16:creationId xmlns:a16="http://schemas.microsoft.com/office/drawing/2014/main" id="{1FCA8254-3E83-FE89-F53E-A0FD53B722A3}"/>
              </a:ext>
            </a:extLst>
          </p:cNvPr>
          <p:cNvSpPr txBox="1"/>
          <p:nvPr/>
        </p:nvSpPr>
        <p:spPr>
          <a:xfrm rot="21126514">
            <a:off x="5978127" y="3734728"/>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2B7C7C2-C51C-8DFA-D537-66FA3D8EAD49}"/>
                  </a:ext>
                </a:extLst>
              </p:cNvPr>
              <p:cNvSpPr txBox="1"/>
              <p:nvPr/>
            </p:nvSpPr>
            <p:spPr>
              <a:xfrm rot="21210000">
                <a:off x="875331" y="3982486"/>
                <a:ext cx="2465227" cy="391646"/>
              </a:xfrm>
              <a:prstGeom prst="rect">
                <a:avLst/>
              </a:prstGeom>
              <a:noFill/>
            </p:spPr>
            <p:txBody>
              <a:bodyPr wrap="none" rtlCol="0">
                <a:spAutoFit/>
              </a:bodyPr>
              <a:lstStyle/>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r>
                  <a:rPr lang="en-US" dirty="0">
                    <a:latin typeface="Symbol" pitchFamily="2" charset="2"/>
                  </a:rPr>
                  <a:t>p</a:t>
                </a:r>
                <a:r>
                  <a:rPr lang="en-US" dirty="0"/>
                  <a:t>, K, D, … </a:t>
                </a:r>
              </a:p>
            </p:txBody>
          </p:sp>
        </mc:Choice>
        <mc:Fallback xmlns="">
          <p:sp>
            <p:nvSpPr>
              <p:cNvPr id="25" name="TextBox 24">
                <a:extLst>
                  <a:ext uri="{FF2B5EF4-FFF2-40B4-BE49-F238E27FC236}">
                    <a16:creationId xmlns:a16="http://schemas.microsoft.com/office/drawing/2014/main" id="{D2B7C7C2-C51C-8DFA-D537-66FA3D8EAD49}"/>
                  </a:ext>
                </a:extLst>
              </p:cNvPr>
              <p:cNvSpPr txBox="1">
                <a:spLocks noRot="1" noChangeAspect="1" noMove="1" noResize="1" noEditPoints="1" noAdjustHandles="1" noChangeArrowheads="1" noChangeShapeType="1" noTextEdit="1"/>
              </p:cNvSpPr>
              <p:nvPr/>
            </p:nvSpPr>
            <p:spPr>
              <a:xfrm rot="21210000">
                <a:off x="875331" y="3982486"/>
                <a:ext cx="2465227" cy="391646"/>
              </a:xfrm>
              <a:prstGeom prst="rect">
                <a:avLst/>
              </a:prstGeom>
              <a:blipFill>
                <a:blip r:embed="rId3"/>
                <a:stretch>
                  <a:fillRect t="-5556" r="-1010" b="-555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8A3DA54B-845C-C060-C8F5-35B8C9EE1D6B}"/>
              </a:ext>
            </a:extLst>
          </p:cNvPr>
          <p:cNvSpPr txBox="1"/>
          <p:nvPr/>
        </p:nvSpPr>
        <p:spPr>
          <a:xfrm>
            <a:off x="3939051" y="2895600"/>
            <a:ext cx="230935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SUSY, top, Higgs, …</a:t>
            </a:r>
          </a:p>
        </p:txBody>
      </p:sp>
    </p:spTree>
    <p:extLst>
      <p:ext uri="{BB962C8B-B14F-4D97-AF65-F5344CB8AC3E}">
        <p14:creationId xmlns:p14="http://schemas.microsoft.com/office/powerpoint/2010/main" val="76060306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pic>
        <p:nvPicPr>
          <p:cNvPr id="13" name="Picture 12">
            <a:extLst>
              <a:ext uri="{FF2B5EF4-FFF2-40B4-BE49-F238E27FC236}">
                <a16:creationId xmlns:a16="http://schemas.microsoft.com/office/drawing/2014/main" id="{E616131C-DC6A-EA44-A736-9FB11E84A843}"/>
              </a:ext>
            </a:extLst>
          </p:cNvPr>
          <p:cNvPicPr>
            <a:picLocks noChangeAspect="1"/>
          </p:cNvPicPr>
          <p:nvPr/>
        </p:nvPicPr>
        <p:blipFill>
          <a:blip r:embed="rId4"/>
          <a:stretch>
            <a:fillRect/>
          </a:stretch>
        </p:blipFill>
        <p:spPr>
          <a:xfrm>
            <a:off x="2286000" y="4074947"/>
            <a:ext cx="304800" cy="239795"/>
          </a:xfrm>
          <a:prstGeom prst="rect">
            <a:avLst/>
          </a:prstGeom>
        </p:spPr>
      </p:pic>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5"/>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6"/>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7"/>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8"/>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9"/>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10"/>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1"/>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2"/>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3"/>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4"/>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5"/>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187427" y="1717516"/>
            <a:ext cx="2531462" cy="1754326"/>
          </a:xfrm>
          <a:prstGeom prst="rect">
            <a:avLst/>
          </a:prstGeom>
          <a:noFill/>
        </p:spPr>
        <p:txBody>
          <a:bodyPr wrap="none" rtlCol="0">
            <a:spAutoFit/>
          </a:bodyPr>
          <a:lstStyle/>
          <a:p>
            <a:pPr algn="ctr"/>
            <a:r>
              <a:rPr lang="en-US" dirty="0">
                <a:solidFill>
                  <a:srgbClr val="00B050"/>
                </a:solidFill>
              </a:rPr>
              <a:t>FASER Pilot Detector</a:t>
            </a:r>
          </a:p>
          <a:p>
            <a:pPr algn="ctr"/>
            <a:endParaRPr lang="en-US" dirty="0"/>
          </a:p>
          <a:p>
            <a:pPr algn="ctr"/>
            <a:r>
              <a:rPr lang="en-US" dirty="0"/>
              <a:t>Suitcase-size, 4 weeks</a:t>
            </a:r>
          </a:p>
          <a:p>
            <a:pPr algn="ctr"/>
            <a:r>
              <a:rPr lang="en-US" dirty="0"/>
              <a:t>$0 (recycled parts)</a:t>
            </a:r>
          </a:p>
          <a:p>
            <a:pPr algn="ctr"/>
            <a:endParaRPr lang="en-US" dirty="0"/>
          </a:p>
          <a:p>
            <a:pPr algn="ctr"/>
            <a:r>
              <a:rPr lang="en-US" dirty="0"/>
              <a:t>6 candidate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solidFill>
                  <a:srgbClr val="FF0000"/>
                </a:solidFill>
              </a:rPr>
              <a:t>All previous </a:t>
            </a:r>
          </a:p>
          <a:p>
            <a:pPr algn="ctr"/>
            <a:r>
              <a:rPr lang="en-US" dirty="0">
                <a:solidFill>
                  <a:srgbClr val="FF0000"/>
                </a:solidFill>
              </a:rPr>
              <a:t>collider detectors</a:t>
            </a:r>
          </a:p>
          <a:p>
            <a:pPr algn="ctr"/>
            <a:endParaRPr lang="en-US" dirty="0"/>
          </a:p>
          <a:p>
            <a:pPr algn="ctr"/>
            <a:r>
              <a:rPr lang="en-US" dirty="0"/>
              <a:t>Building-size, decades</a:t>
            </a:r>
          </a:p>
          <a:p>
            <a:pPr algn="ctr"/>
            <a:r>
              <a:rPr lang="en-US" dirty="0"/>
              <a:t>~$10</a:t>
            </a:r>
            <a:r>
              <a:rPr lang="en-US" baseline="30000" dirty="0"/>
              <a:t>9</a:t>
            </a:r>
          </a:p>
          <a:p>
            <a:pPr algn="ctr"/>
            <a:endParaRPr lang="en-US" dirty="0"/>
          </a:p>
          <a:p>
            <a:pPr algn="ctr"/>
            <a:r>
              <a:rPr lang="en-US" dirty="0"/>
              <a:t>0 candidate neutrinos</a:t>
            </a:r>
          </a:p>
        </p:txBody>
      </p:sp>
      <p:sp>
        <p:nvSpPr>
          <p:cNvPr id="43" name="Content Placeholder 2">
            <a:extLst>
              <a:ext uri="{FF2B5EF4-FFF2-40B4-BE49-F238E27FC236}">
                <a16:creationId xmlns:a16="http://schemas.microsoft.com/office/drawing/2014/main" id="{C9FECA47-3A55-E03B-BD9A-A40F6AA8D959}"/>
              </a:ext>
            </a:extLst>
          </p:cNvPr>
          <p:cNvSpPr txBox="1">
            <a:spLocks/>
          </p:cNvSpPr>
          <p:nvPr/>
        </p:nvSpPr>
        <p:spPr bwMode="auto">
          <a:xfrm>
            <a:off x="305656" y="5615418"/>
            <a:ext cx="3960687" cy="742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solidFill>
                  <a:srgbClr val="0000FF"/>
                </a:solidFill>
              </a:rPr>
              <a:t>This opens up a new field: neutrino physics at colliders</a:t>
            </a:r>
          </a:p>
        </p:txBody>
      </p:sp>
    </p:spTree>
    <p:extLst>
      <p:ext uri="{BB962C8B-B14F-4D97-AF65-F5344CB8AC3E}">
        <p14:creationId xmlns:p14="http://schemas.microsoft.com/office/powerpoint/2010/main" val="4270959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NEUTRINOS</a:t>
            </a:r>
          </a:p>
        </p:txBody>
      </p:sp>
      <p:sp>
        <p:nvSpPr>
          <p:cNvPr id="5123" name="Content Placeholder 2"/>
          <p:cNvSpPr>
            <a:spLocks noGrp="1"/>
          </p:cNvSpPr>
          <p:nvPr>
            <p:ph idx="1"/>
          </p:nvPr>
        </p:nvSpPr>
        <p:spPr>
          <a:xfrm>
            <a:off x="304800" y="838200"/>
            <a:ext cx="8458200" cy="5867400"/>
          </a:xfrm>
        </p:spPr>
        <p:txBody>
          <a:bodyPr/>
          <a:lstStyle/>
          <a:p>
            <a:r>
              <a:rPr lang="en-US" sz="2000" dirty="0"/>
              <a:t>At the FPF, three proposed ~10-ton detectors FASER</a:t>
            </a:r>
            <a:r>
              <a:rPr lang="en-US" sz="2000" dirty="0">
                <a:latin typeface="Symbol" pitchFamily="2" charset="2"/>
              </a:rPr>
              <a:t>n</a:t>
            </a:r>
            <a:r>
              <a:rPr lang="en-US" sz="2000" dirty="0"/>
              <a:t>2, </a:t>
            </a:r>
            <a:r>
              <a:rPr lang="en-US" sz="2000" dirty="0" err="1"/>
              <a:t>AdvSND</a:t>
            </a:r>
            <a:r>
              <a:rPr lang="en-US" sz="2000" dirty="0"/>
              <a:t>, and </a:t>
            </a:r>
            <a:r>
              <a:rPr lang="en-US" sz="2000" dirty="0" err="1"/>
              <a:t>FLArE</a:t>
            </a:r>
            <a:r>
              <a:rPr lang="en-US" sz="2000" dirty="0"/>
              <a:t> will each detect </a:t>
            </a:r>
            <a:r>
              <a:rPr lang="en-US" sz="2000" dirty="0">
                <a:latin typeface="Arial" charset="0"/>
              </a:rPr>
              <a:t>~100,000 </a:t>
            </a:r>
            <a:r>
              <a:rPr lang="en-US" sz="2000" dirty="0">
                <a:latin typeface="Symbol" pitchFamily="2" charset="2"/>
                <a:sym typeface="Wingdings" pitchFamily="2" charset="2"/>
              </a:rPr>
              <a:t>n</a:t>
            </a:r>
            <a:r>
              <a:rPr lang="en-US" sz="2000" i="1" baseline="-25000" dirty="0">
                <a:latin typeface="Arial" charset="0"/>
                <a:sym typeface="Wingdings" pitchFamily="2" charset="2"/>
              </a:rPr>
              <a:t>e </a:t>
            </a:r>
            <a:r>
              <a:rPr lang="en-US" sz="2000" i="1" dirty="0">
                <a:latin typeface="Arial" charset="0"/>
                <a:sym typeface="Wingdings" pitchFamily="2" charset="2"/>
              </a:rPr>
              <a:t>, </a:t>
            </a:r>
            <a:r>
              <a:rPr lang="en-US" sz="2000" dirty="0">
                <a:latin typeface="Arial" charset="0"/>
                <a:sym typeface="Wingdings" pitchFamily="2" charset="2"/>
              </a:rPr>
              <a:t>~1,000,000</a:t>
            </a:r>
            <a:r>
              <a:rPr lang="en-US" sz="2000" dirty="0">
                <a:latin typeface="Arial" charset="0"/>
              </a:rPr>
              <a:t> </a:t>
            </a:r>
            <a:r>
              <a:rPr lang="en-US" sz="2000" dirty="0">
                <a:latin typeface="Symbol" pitchFamily="2" charset="2"/>
                <a:sym typeface="Wingdings" pitchFamily="2" charset="2"/>
              </a:rPr>
              <a:t>n</a:t>
            </a:r>
            <a:r>
              <a:rPr lang="en-US" sz="2000" baseline="-25000" dirty="0">
                <a:latin typeface="Symbol" pitchFamily="2" charset="2"/>
                <a:sym typeface="Wingdings" pitchFamily="2" charset="2"/>
              </a:rPr>
              <a:t>m </a:t>
            </a:r>
            <a:r>
              <a:rPr lang="en-US" sz="2000" dirty="0">
                <a:sym typeface="Wingdings" pitchFamily="2" charset="2"/>
              </a:rPr>
              <a:t>, and ~1000 </a:t>
            </a:r>
            <a:r>
              <a:rPr lang="en-US" sz="2000" dirty="0" err="1">
                <a:latin typeface="Symbol" pitchFamily="2" charset="2"/>
                <a:sym typeface="Wingdings" pitchFamily="2" charset="2"/>
              </a:rPr>
              <a:t>n</a:t>
            </a:r>
            <a:r>
              <a:rPr lang="en-US" sz="2000" baseline="-25000" dirty="0" err="1">
                <a:latin typeface="Symbol" pitchFamily="2" charset="2"/>
                <a:sym typeface="Wingdings" pitchFamily="2" charset="2"/>
              </a:rPr>
              <a:t>t</a:t>
            </a:r>
            <a:r>
              <a:rPr lang="en-US" sz="2000" dirty="0">
                <a:sym typeface="Wingdings" pitchFamily="2" charset="2"/>
              </a:rPr>
              <a:t> interactions at </a:t>
            </a:r>
            <a:r>
              <a:rPr lang="en-US" sz="2000" dirty="0" err="1"/>
              <a:t>TeV</a:t>
            </a:r>
            <a:r>
              <a:rPr lang="en-US" sz="2000" dirty="0"/>
              <a:t> energies, providing high statistics samples for all three flavors in an energy range that has never been directly explored.  </a:t>
            </a:r>
          </a:p>
          <a:p>
            <a:endParaRPr lang="en-US" sz="1200" dirty="0"/>
          </a:p>
          <a:p>
            <a:r>
              <a:rPr lang="en-US" sz="2000" dirty="0"/>
              <a:t>Will enable precision studies of the tau neutrino.</a:t>
            </a:r>
          </a:p>
          <a:p>
            <a:endParaRPr lang="en-US" sz="1200" dirty="0"/>
          </a:p>
          <a:p>
            <a:r>
              <a:rPr lang="en-US" sz="2000" dirty="0"/>
              <a:t>Can also distinguish neutrinos and anti-neutrinos for muon and tau.  </a:t>
            </a:r>
          </a:p>
          <a:p>
            <a:endParaRPr lang="en-US" sz="2000" dirty="0"/>
          </a:p>
        </p:txBody>
      </p:sp>
      <p:sp>
        <p:nvSpPr>
          <p:cNvPr id="5" name="TextBox 4">
            <a:extLst>
              <a:ext uri="{FF2B5EF4-FFF2-40B4-BE49-F238E27FC236}">
                <a16:creationId xmlns:a16="http://schemas.microsoft.com/office/drawing/2014/main" id="{78D13815-6D41-A442-A233-33DD17A55E6D}"/>
              </a:ext>
            </a:extLst>
          </p:cNvPr>
          <p:cNvSpPr txBox="1"/>
          <p:nvPr/>
        </p:nvSpPr>
        <p:spPr>
          <a:xfrm>
            <a:off x="3384142" y="6321623"/>
            <a:ext cx="2375715" cy="307777"/>
          </a:xfrm>
          <a:prstGeom prst="rect">
            <a:avLst/>
          </a:prstGeom>
          <a:noFill/>
        </p:spPr>
        <p:txBody>
          <a:bodyPr wrap="none" rtlCol="0">
            <a:spAutoFit/>
          </a:bodyPr>
          <a:lstStyle/>
          <a:p>
            <a:r>
              <a:rPr lang="en-US" sz="1400" dirty="0"/>
              <a:t>FASER White Paper (2022)</a:t>
            </a:r>
          </a:p>
        </p:txBody>
      </p:sp>
      <p:pic>
        <p:nvPicPr>
          <p:cNvPr id="3" name="Picture 2">
            <a:extLst>
              <a:ext uri="{FF2B5EF4-FFF2-40B4-BE49-F238E27FC236}">
                <a16:creationId xmlns:a16="http://schemas.microsoft.com/office/drawing/2014/main" id="{9B4096B4-CB94-CA40-AE22-54E52AC7CC80}"/>
              </a:ext>
            </a:extLst>
          </p:cNvPr>
          <p:cNvPicPr>
            <a:picLocks noChangeAspect="1"/>
          </p:cNvPicPr>
          <p:nvPr/>
        </p:nvPicPr>
        <p:blipFill>
          <a:blip r:embed="rId3"/>
          <a:stretch>
            <a:fillRect/>
          </a:stretch>
        </p:blipFill>
        <p:spPr>
          <a:xfrm>
            <a:off x="190500" y="3684411"/>
            <a:ext cx="8763000" cy="2716389"/>
          </a:xfrm>
          <a:prstGeom prst="rect">
            <a:avLst/>
          </a:prstGeom>
        </p:spPr>
      </p:pic>
    </p:spTree>
    <p:extLst>
      <p:ext uri="{BB962C8B-B14F-4D97-AF65-F5344CB8AC3E}">
        <p14:creationId xmlns:p14="http://schemas.microsoft.com/office/powerpoint/2010/main" val="22047687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71505D-F431-1698-E2B5-C1401897923C}"/>
              </a:ext>
            </a:extLst>
          </p:cNvPr>
          <p:cNvPicPr>
            <a:picLocks noChangeAspect="1"/>
          </p:cNvPicPr>
          <p:nvPr/>
        </p:nvPicPr>
        <p:blipFill>
          <a:blip r:embed="rId3"/>
          <a:stretch>
            <a:fillRect/>
          </a:stretch>
        </p:blipFill>
        <p:spPr>
          <a:xfrm>
            <a:off x="4760246" y="3505200"/>
            <a:ext cx="4002754" cy="3124200"/>
          </a:xfrm>
          <a:prstGeom prst="rect">
            <a:avLst/>
          </a:prstGeom>
        </p:spPr>
      </p:pic>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4"/>
          <a:stretch>
            <a:fillRect/>
          </a:stretch>
        </p:blipFill>
        <p:spPr>
          <a:xfrm>
            <a:off x="4951146" y="947246"/>
            <a:ext cx="3964254" cy="2481754"/>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a:t>
            </a:r>
          </a:p>
        </p:txBody>
      </p:sp>
      <p:sp>
        <p:nvSpPr>
          <p:cNvPr id="5123" name="Content Placeholder 2"/>
          <p:cNvSpPr>
            <a:spLocks noGrp="1"/>
          </p:cNvSpPr>
          <p:nvPr>
            <p:ph idx="1"/>
          </p:nvPr>
        </p:nvSpPr>
        <p:spPr>
          <a:xfrm>
            <a:off x="304801" y="838200"/>
            <a:ext cx="4882888" cy="2901656"/>
          </a:xfrm>
        </p:spPr>
        <p:txBody>
          <a:bodyPr/>
          <a:lstStyle/>
          <a:p>
            <a:r>
              <a:rPr lang="en-US" sz="1800" dirty="0"/>
              <a:t>The FPF will also support a rich program of QCD and hadron structure studies.</a:t>
            </a:r>
          </a:p>
          <a:p>
            <a:endParaRPr lang="en-US" sz="1200" dirty="0"/>
          </a:p>
          <a:p>
            <a:r>
              <a:rPr lang="en-US" sz="1800" dirty="0"/>
              <a:t>Forward neutrino production is a probe of forward hadron production, BFKL dynamics, intrinsic charm, and proton structure at ultra small x ~ 10</a:t>
            </a:r>
            <a:r>
              <a:rPr lang="en-US" sz="1800" baseline="30000" dirty="0"/>
              <a:t>-7 </a:t>
            </a:r>
            <a:r>
              <a:rPr lang="en-US" sz="1800" dirty="0"/>
              <a:t>to 10</a:t>
            </a:r>
            <a:r>
              <a:rPr lang="en-US" sz="1800" baseline="30000" dirty="0"/>
              <a:t>-6</a:t>
            </a:r>
            <a:r>
              <a:rPr lang="en-US" sz="1800" dirty="0"/>
              <a:t>.</a:t>
            </a:r>
          </a:p>
          <a:p>
            <a:r>
              <a:rPr lang="en-US" sz="1800" dirty="0"/>
              <a:t>Important implications for UHE cosmic ray experiments, 100 </a:t>
            </a:r>
            <a:r>
              <a:rPr lang="en-US" sz="1800" dirty="0" err="1"/>
              <a:t>TeV</a:t>
            </a:r>
            <a:r>
              <a:rPr lang="en-US" sz="1800" dirty="0"/>
              <a:t> pp collider, …</a:t>
            </a:r>
          </a:p>
        </p:txBody>
      </p:sp>
      <p:sp>
        <p:nvSpPr>
          <p:cNvPr id="5" name="TextBox 4">
            <a:extLst>
              <a:ext uri="{FF2B5EF4-FFF2-40B4-BE49-F238E27FC236}">
                <a16:creationId xmlns:a16="http://schemas.microsoft.com/office/drawing/2014/main" id="{8F5DF30B-D16D-F045-8ABC-E1D363FE7A7B}"/>
              </a:ext>
            </a:extLst>
          </p:cNvPr>
          <p:cNvSpPr txBox="1"/>
          <p:nvPr/>
        </p:nvSpPr>
        <p:spPr>
          <a:xfrm>
            <a:off x="3384142" y="6474023"/>
            <a:ext cx="2375715" cy="307777"/>
          </a:xfrm>
          <a:prstGeom prst="rect">
            <a:avLst/>
          </a:prstGeom>
          <a:noFill/>
        </p:spPr>
        <p:txBody>
          <a:bodyPr wrap="none" rtlCol="0">
            <a:spAutoFit/>
          </a:bodyPr>
          <a:lstStyle/>
          <a:p>
            <a:r>
              <a:rPr lang="en-US" sz="1400" dirty="0"/>
              <a:t>FASER White Paper (2022)</a:t>
            </a:r>
          </a:p>
        </p:txBody>
      </p:sp>
      <p:pic>
        <p:nvPicPr>
          <p:cNvPr id="6" name="Picture 5">
            <a:extLst>
              <a:ext uri="{FF2B5EF4-FFF2-40B4-BE49-F238E27FC236}">
                <a16:creationId xmlns:a16="http://schemas.microsoft.com/office/drawing/2014/main" id="{881F8CEF-B044-E563-D0B4-0A6D45F5292D}"/>
              </a:ext>
            </a:extLst>
          </p:cNvPr>
          <p:cNvPicPr>
            <a:picLocks noChangeAspect="1"/>
          </p:cNvPicPr>
          <p:nvPr/>
        </p:nvPicPr>
        <p:blipFill>
          <a:blip r:embed="rId5"/>
          <a:stretch>
            <a:fillRect/>
          </a:stretch>
        </p:blipFill>
        <p:spPr>
          <a:xfrm>
            <a:off x="539327" y="3643135"/>
            <a:ext cx="4016674" cy="285648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35B229-63A6-8A67-7CBC-21A00A166E9F}"/>
                  </a:ext>
                </a:extLst>
              </p:cNvPr>
              <p:cNvSpPr txBox="1"/>
              <p:nvPr/>
            </p:nvSpPr>
            <p:spPr>
              <a:xfrm>
                <a:off x="914400" y="3768431"/>
                <a:ext cx="134902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4</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𝑚</m:t>
                          </m:r>
                        </m:e>
                        <m:sub>
                          <m:r>
                            <a:rPr lang="en-US" sz="1600" b="0" i="1" smtClean="0">
                              <a:latin typeface="Cambria Math" panose="02040503050406030204" pitchFamily="18" charset="0"/>
                            </a:rPr>
                            <m:t>𝑐</m:t>
                          </m:r>
                        </m:sub>
                        <m:sup>
                          <m:r>
                            <a:rPr lang="en-US" sz="1600" b="0" i="1" smtClean="0">
                              <a:latin typeface="Cambria Math" panose="02040503050406030204" pitchFamily="18" charset="0"/>
                            </a:rPr>
                            <m:t>2 </m:t>
                          </m:r>
                        </m:sup>
                      </m:sSubSup>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1</m:t>
                          </m:r>
                        </m:sub>
                      </m:s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2</m:t>
                          </m:r>
                        </m:sub>
                      </m:sSub>
                      <m:r>
                        <a:rPr lang="en-US" sz="1600" b="0" i="1" smtClean="0">
                          <a:latin typeface="Cambria Math" panose="02040503050406030204" pitchFamily="18" charset="0"/>
                          <a:ea typeface="Cambria Math" panose="02040503050406030204" pitchFamily="18" charset="0"/>
                        </a:rPr>
                        <m:t>𝑠</m:t>
                      </m:r>
                    </m:oMath>
                  </m:oMathPara>
                </a14:m>
                <a:endParaRPr lang="en-US" sz="1600" dirty="0"/>
              </a:p>
            </p:txBody>
          </p:sp>
        </mc:Choice>
        <mc:Fallback xmlns="">
          <p:sp>
            <p:nvSpPr>
              <p:cNvPr id="2" name="TextBox 1">
                <a:extLst>
                  <a:ext uri="{FF2B5EF4-FFF2-40B4-BE49-F238E27FC236}">
                    <a16:creationId xmlns:a16="http://schemas.microsoft.com/office/drawing/2014/main" id="{6835B229-63A6-8A67-7CBC-21A00A166E9F}"/>
                  </a:ext>
                </a:extLst>
              </p:cNvPr>
              <p:cNvSpPr txBox="1">
                <a:spLocks noRot="1" noChangeAspect="1" noMove="1" noResize="1" noEditPoints="1" noAdjustHandles="1" noChangeArrowheads="1" noChangeShapeType="1" noTextEdit="1"/>
              </p:cNvSpPr>
              <p:nvPr/>
            </p:nvSpPr>
            <p:spPr>
              <a:xfrm>
                <a:off x="914400" y="3768431"/>
                <a:ext cx="1349023" cy="338554"/>
              </a:xfrm>
              <a:prstGeom prst="rect">
                <a:avLst/>
              </a:prstGeom>
              <a:blipFill>
                <a:blip r:embed="rId6"/>
                <a:stretch>
                  <a:fillRect b="-17857"/>
                </a:stretch>
              </a:blipFill>
            </p:spPr>
            <p:txBody>
              <a:bodyPr/>
              <a:lstStyle/>
              <a:p>
                <a:r>
                  <a:rPr lang="en-US">
                    <a:noFill/>
                  </a:rPr>
                  <a:t> </a:t>
                </a:r>
              </a:p>
            </p:txBody>
          </p:sp>
        </mc:Fallback>
      </mc:AlternateContent>
    </p:spTree>
    <p:extLst>
      <p:ext uri="{BB962C8B-B14F-4D97-AF65-F5344CB8AC3E}">
        <p14:creationId xmlns:p14="http://schemas.microsoft.com/office/powerpoint/2010/main" val="23134277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 DIRECT DETECTION</a:t>
            </a:r>
          </a:p>
        </p:txBody>
      </p:sp>
      <p:sp>
        <p:nvSpPr>
          <p:cNvPr id="5123" name="Content Placeholder 2"/>
          <p:cNvSpPr>
            <a:spLocks noGrp="1"/>
          </p:cNvSpPr>
          <p:nvPr>
            <p:ph idx="1"/>
          </p:nvPr>
        </p:nvSpPr>
        <p:spPr>
          <a:xfrm>
            <a:off x="76200" y="914400"/>
            <a:ext cx="5029200" cy="1676463"/>
          </a:xfrm>
        </p:spPr>
        <p:txBody>
          <a:bodyPr/>
          <a:lstStyle/>
          <a:p>
            <a:pPr eaLnBrk="1" hangingPunct="1"/>
            <a:r>
              <a:rPr lang="en-US" sz="1800" dirty="0">
                <a:latin typeface="Arial" charset="0"/>
              </a:rPr>
              <a:t>Light DM with masses at the GeV scale and below is famously hard to detect.</a:t>
            </a:r>
          </a:p>
          <a:p>
            <a:pPr lvl="1"/>
            <a:r>
              <a:rPr lang="en-US" sz="1600" dirty="0">
                <a:latin typeface="Arial" charset="0"/>
              </a:rPr>
              <a:t>Galactic halo velocity ~ 10</a:t>
            </a:r>
            <a:r>
              <a:rPr lang="en-US" sz="1600" baseline="30000" dirty="0">
                <a:latin typeface="Arial" charset="0"/>
              </a:rPr>
              <a:t>-3 </a:t>
            </a:r>
            <a:r>
              <a:rPr lang="en-US" sz="1600" dirty="0">
                <a:latin typeface="Arial" charset="0"/>
              </a:rPr>
              <a:t>c, so kinetic energy ~ keV or below.</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438400"/>
            <a:ext cx="4801508" cy="2286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to 100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is powerful in the region favored/allowed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5334001" y="894347"/>
            <a:ext cx="2971799" cy="1788293"/>
          </a:xfrm>
          <a:prstGeom prst="rect">
            <a:avLst/>
          </a:prstGeom>
        </p:spPr>
      </p:pic>
    </p:spTree>
    <p:extLst>
      <p:ext uri="{BB962C8B-B14F-4D97-AF65-F5344CB8AC3E}">
        <p14:creationId xmlns:p14="http://schemas.microsoft.com/office/powerpoint/2010/main" val="169879317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86088391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ASTROPARTICLE PHYSICS: COSMIC NEUTRINOS</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52401" y="915693"/>
            <a:ext cx="5638799" cy="2513307"/>
          </a:xfrm>
        </p:spPr>
        <p:txBody>
          <a:bodyPr/>
          <a:lstStyle/>
          <a:p>
            <a:r>
              <a:rPr lang="en-US" sz="2000" dirty="0">
                <a:sym typeface="Wingdings" pitchFamily="2" charset="2"/>
              </a:rPr>
              <a:t>The current </a:t>
            </a:r>
            <a:r>
              <a:rPr lang="en-US" sz="2000" dirty="0" err="1">
                <a:sym typeface="Wingdings" pitchFamily="2" charset="2"/>
              </a:rPr>
              <a:t>IceCube</a:t>
            </a:r>
            <a:r>
              <a:rPr lang="en-US" sz="2000" dirty="0">
                <a:sym typeface="Wingdings" pitchFamily="2" charset="2"/>
              </a:rPr>
              <a:t> cosmic nu flux can be fit by a power law, a power law with cutoff, ...</a:t>
            </a:r>
          </a:p>
          <a:p>
            <a:endParaRPr lang="en-US" sz="1200" dirty="0">
              <a:sym typeface="Wingdings" pitchFamily="2" charset="2"/>
            </a:endParaRPr>
          </a:p>
          <a:p>
            <a:r>
              <a:rPr lang="en-US" sz="2000" dirty="0">
                <a:sym typeface="Wingdings" pitchFamily="2" charset="2"/>
              </a:rPr>
              <a:t>More data may be able to distinguish these, but only if the atmospheric neutrino background from charm is better determined.</a:t>
            </a:r>
          </a:p>
          <a:p>
            <a:endParaRPr lang="en-US" sz="2000" dirty="0">
              <a:sym typeface="Wingdings" pitchFamily="2" charset="2"/>
            </a:endParaRPr>
          </a:p>
          <a:p>
            <a:endParaRPr lang="en-US" sz="2000" dirty="0">
              <a:sym typeface="Wingdings" pitchFamily="2" charset="2"/>
            </a:endParaRPr>
          </a:p>
        </p:txBody>
      </p:sp>
      <p:pic>
        <p:nvPicPr>
          <p:cNvPr id="3" name="Picture 2">
            <a:extLst>
              <a:ext uri="{FF2B5EF4-FFF2-40B4-BE49-F238E27FC236}">
                <a16:creationId xmlns:a16="http://schemas.microsoft.com/office/drawing/2014/main" id="{0E7FE53D-2BD8-1F07-234B-3FC7220FC217}"/>
              </a:ext>
            </a:extLst>
          </p:cNvPr>
          <p:cNvPicPr>
            <a:picLocks noChangeAspect="1"/>
          </p:cNvPicPr>
          <p:nvPr/>
        </p:nvPicPr>
        <p:blipFill>
          <a:blip r:embed="rId3"/>
          <a:stretch>
            <a:fillRect/>
          </a:stretch>
        </p:blipFill>
        <p:spPr>
          <a:xfrm>
            <a:off x="5715000" y="915693"/>
            <a:ext cx="3052901" cy="2213844"/>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6620ECD1-ACAB-F4A7-3B89-E79894695119}"/>
                  </a:ext>
                </a:extLst>
              </p:cNvPr>
              <p:cNvSpPr txBox="1">
                <a:spLocks/>
              </p:cNvSpPr>
              <p:nvPr/>
            </p:nvSpPr>
            <p:spPr bwMode="auto">
              <a:xfrm>
                <a:off x="152400" y="5302039"/>
                <a:ext cx="8839200" cy="125116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This can be measured in the controlled environment of a particle collider if</a:t>
                </a:r>
              </a:p>
              <a:p>
                <a:pPr lvl="1"/>
                <a14:m>
                  <m:oMath xmlns:m="http://schemas.openxmlformats.org/officeDocument/2006/math">
                    <m:rad>
                      <m:radPr>
                        <m:degHide m:val="on"/>
                        <m:ctrlPr>
                          <a:rPr lang="en-US" sz="160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r>
                      <a:rPr lang="en-US" sz="1600" b="0" i="1" smtClean="0">
                        <a:latin typeface="Cambria Math" panose="02040503050406030204" pitchFamily="18" charset="0"/>
                        <a:sym typeface="Wingdings" pitchFamily="2" charset="2"/>
                      </a:rPr>
                      <m:t> ~ </m:t>
                    </m:r>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2</m:t>
                        </m:r>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b="0" i="1" smtClean="0">
                                <a:latin typeface="Cambria Math" panose="02040503050406030204" pitchFamily="18" charset="0"/>
                                <a:ea typeface="Cambria Math" panose="02040503050406030204" pitchFamily="18" charset="0"/>
                                <a:sym typeface="Wingdings" pitchFamily="2" charset="2"/>
                              </a:rPr>
                              <m:t>𝜈</m:t>
                            </m:r>
                          </m:sub>
                        </m:sSub>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𝑝</m:t>
                            </m:r>
                          </m:sub>
                        </m:sSub>
                      </m:e>
                    </m:rad>
                    <m:r>
                      <a:rPr lang="en-US" sz="1600" b="0" i="1" smtClean="0">
                        <a:latin typeface="Cambria Math" panose="02040503050406030204" pitchFamily="18" charset="0"/>
                        <a:sym typeface="Wingdings" pitchFamily="2" charset="2"/>
                      </a:rPr>
                      <m:t>  ~ </m:t>
                    </m:r>
                  </m:oMath>
                </a14:m>
                <a:r>
                  <a:rPr lang="en-US" sz="1600" dirty="0">
                    <a:sym typeface="Wingdings" pitchFamily="2" charset="2"/>
                  </a:rPr>
                  <a:t>10 </a:t>
                </a:r>
                <a:r>
                  <a:rPr lang="en-US" sz="1600" dirty="0" err="1">
                    <a:sym typeface="Wingdings" pitchFamily="2" charset="2"/>
                  </a:rPr>
                  <a:t>TeV</a:t>
                </a:r>
                <a:r>
                  <a:rPr lang="en-US" sz="1600" dirty="0">
                    <a:sym typeface="Wingdings" pitchFamily="2" charset="2"/>
                  </a:rPr>
                  <a:t> for </a:t>
                </a:r>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i="1" smtClean="0">
                            <a:latin typeface="Cambria Math" panose="02040503050406030204" pitchFamily="18" charset="0"/>
                            <a:ea typeface="Cambria Math" panose="02040503050406030204" pitchFamily="18" charset="0"/>
                            <a:sym typeface="Wingdings" pitchFamily="2" charset="2"/>
                          </a:rPr>
                          <m:t>𝜈</m:t>
                        </m:r>
                      </m:sub>
                    </m:sSub>
                    <m:r>
                      <a:rPr lang="en-US" sz="1600" b="0" i="1" smtClean="0">
                        <a:latin typeface="Cambria Math" panose="02040503050406030204" pitchFamily="18" charset="0"/>
                        <a:sym typeface="Wingdings" pitchFamily="2" charset="2"/>
                      </a:rPr>
                      <m:t> ~ </m:t>
                    </m:r>
                  </m:oMath>
                </a14:m>
                <a:r>
                  <a:rPr lang="en-US" sz="1600" dirty="0">
                    <a:sym typeface="Wingdings" pitchFamily="2" charset="2"/>
                  </a:rPr>
                  <a:t>10</a:t>
                </a:r>
                <a:r>
                  <a:rPr lang="en-US" sz="1600" baseline="30000" dirty="0">
                    <a:sym typeface="Wingdings" pitchFamily="2" charset="2"/>
                  </a:rPr>
                  <a:t>7</a:t>
                </a:r>
                <a:r>
                  <a:rPr lang="en-US" sz="1600" dirty="0">
                    <a:sym typeface="Wingdings" pitchFamily="2" charset="2"/>
                  </a:rPr>
                  <a:t> GeV</a:t>
                </a:r>
                <a:r>
                  <a:rPr lang="en-US" sz="800" dirty="0">
                    <a:sym typeface="Wingdings" pitchFamily="2" charset="2"/>
                  </a:rPr>
                  <a:t> </a:t>
                </a:r>
                <a:r>
                  <a:rPr lang="en-US" sz="1600" dirty="0">
                    <a:sym typeface="Wingdings" pitchFamily="2" charset="2"/>
                  </a:rPr>
                  <a:t>: Requires the energy of the LHC </a:t>
                </a:r>
              </a:p>
              <a:p>
                <a:pPr lvl="1"/>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𝑥</m:t>
                        </m:r>
                      </m:e>
                      <m:sub>
                        <m:r>
                          <a:rPr lang="en-US" sz="1600" b="0" i="1" smtClean="0">
                            <a:latin typeface="Cambria Math" panose="02040503050406030204" pitchFamily="18" charset="0"/>
                            <a:sym typeface="Wingdings" pitchFamily="2" charset="2"/>
                          </a:rPr>
                          <m:t>1,2</m:t>
                        </m:r>
                      </m:sub>
                    </m:sSub>
                    <m:r>
                      <a:rPr lang="en-US" sz="1600" b="0" i="1" smtClean="0">
                        <a:latin typeface="Cambria Math" panose="02040503050406030204" pitchFamily="18" charset="0"/>
                        <a:sym typeface="Wingdings" pitchFamily="2" charset="2"/>
                      </a:rPr>
                      <m:t> ~ </m:t>
                    </m:r>
                    <m:f>
                      <m:fPr>
                        <m:ctrlPr>
                          <a:rPr lang="en-US" sz="1600" b="0" i="1" smtClean="0">
                            <a:latin typeface="Cambria Math" panose="02040503050406030204" pitchFamily="18" charset="0"/>
                            <a:sym typeface="Wingdings" pitchFamily="2" charset="2"/>
                          </a:rPr>
                        </m:ctrlPr>
                      </m:fPr>
                      <m:num>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𝑐</m:t>
                            </m:r>
                          </m:sub>
                        </m:sSub>
                      </m:num>
                      <m:den>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den>
                    </m:f>
                    <m:r>
                      <a:rPr lang="en-US" sz="1600" b="0" i="1" smtClean="0">
                        <a:latin typeface="Cambria Math" panose="02040503050406030204" pitchFamily="18" charset="0"/>
                        <a:sym typeface="Wingdings" pitchFamily="2" charset="2"/>
                      </a:rPr>
                      <m:t> </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𝑒</m:t>
                        </m:r>
                      </m:e>
                      <m:sup>
                        <m:r>
                          <a:rPr lang="en-US" sz="1600" b="0" i="1" smtClean="0">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𝜂</m:t>
                        </m:r>
                      </m:sup>
                    </m:sSup>
                    <m:r>
                      <a:rPr lang="en-US" sz="1600" b="0" i="1" smtClean="0">
                        <a:latin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𝜂</m:t>
                    </m:r>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7 to 9</a:t>
                </a:r>
                <a:r>
                  <a:rPr lang="en-US" sz="800" dirty="0">
                    <a:sym typeface="Wingdings" pitchFamily="2" charset="2"/>
                  </a:rPr>
                  <a:t> </a:t>
                </a:r>
                <a:r>
                  <a:rPr lang="en-US" sz="1600" dirty="0">
                    <a:sym typeface="Wingdings" pitchFamily="2" charset="2"/>
                  </a:rPr>
                  <a:t>: Requires the far forward angular coverage of the FPF</a:t>
                </a:r>
              </a:p>
            </p:txBody>
          </p:sp>
        </mc:Choice>
        <mc:Fallback xmlns="">
          <p:sp>
            <p:nvSpPr>
              <p:cNvPr id="10" name="Content Placeholder 2">
                <a:extLst>
                  <a:ext uri="{FF2B5EF4-FFF2-40B4-BE49-F238E27FC236}">
                    <a16:creationId xmlns:a16="http://schemas.microsoft.com/office/drawing/2014/main" id="{6620ECD1-ACAB-F4A7-3B89-E79894695119}"/>
                  </a:ext>
                </a:extLst>
              </p:cNvPr>
              <p:cNvSpPr txBox="1">
                <a:spLocks noRot="1" noChangeAspect="1" noMove="1" noResize="1" noEditPoints="1" noAdjustHandles="1" noChangeArrowheads="1" noChangeShapeType="1" noTextEdit="1"/>
              </p:cNvSpPr>
              <p:nvPr/>
            </p:nvSpPr>
            <p:spPr bwMode="auto">
              <a:xfrm>
                <a:off x="152400" y="5302039"/>
                <a:ext cx="8839200" cy="1251162"/>
              </a:xfrm>
              <a:prstGeom prst="rect">
                <a:avLst/>
              </a:prstGeom>
              <a:blipFill>
                <a:blip r:embed="rId4"/>
                <a:stretch>
                  <a:fillRect l="-575" t="-3030" r="-57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pic>
        <p:nvPicPr>
          <p:cNvPr id="6" name="Picture 5">
            <a:extLst>
              <a:ext uri="{FF2B5EF4-FFF2-40B4-BE49-F238E27FC236}">
                <a16:creationId xmlns:a16="http://schemas.microsoft.com/office/drawing/2014/main" id="{D94E5CAC-059A-C783-265F-6F96A09DF24B}"/>
              </a:ext>
            </a:extLst>
          </p:cNvPr>
          <p:cNvPicPr>
            <a:picLocks noChangeAspect="1"/>
          </p:cNvPicPr>
          <p:nvPr/>
        </p:nvPicPr>
        <p:blipFill>
          <a:blip r:embed="rId5"/>
          <a:stretch>
            <a:fillRect/>
          </a:stretch>
        </p:blipFill>
        <p:spPr>
          <a:xfrm>
            <a:off x="1035701" y="3152267"/>
            <a:ext cx="3356386" cy="2180017"/>
          </a:xfrm>
          <a:prstGeom prst="rect">
            <a:avLst/>
          </a:prstGeom>
        </p:spPr>
      </p:pic>
      <p:pic>
        <p:nvPicPr>
          <p:cNvPr id="12" name="Picture 11">
            <a:extLst>
              <a:ext uri="{FF2B5EF4-FFF2-40B4-BE49-F238E27FC236}">
                <a16:creationId xmlns:a16="http://schemas.microsoft.com/office/drawing/2014/main" id="{5324662F-6BFB-AD16-6328-88C47335F200}"/>
              </a:ext>
            </a:extLst>
          </p:cNvPr>
          <p:cNvPicPr>
            <a:picLocks noChangeAspect="1"/>
          </p:cNvPicPr>
          <p:nvPr/>
        </p:nvPicPr>
        <p:blipFill>
          <a:blip r:embed="rId6"/>
          <a:stretch>
            <a:fillRect/>
          </a:stretch>
        </p:blipFill>
        <p:spPr>
          <a:xfrm>
            <a:off x="4701788" y="3152349"/>
            <a:ext cx="3356386" cy="2181651"/>
          </a:xfrm>
          <a:prstGeom prst="rect">
            <a:avLst/>
          </a:prstGeom>
        </p:spPr>
      </p:pic>
      <p:sp>
        <p:nvSpPr>
          <p:cNvPr id="16" name="TextBox 15">
            <a:extLst>
              <a:ext uri="{FF2B5EF4-FFF2-40B4-BE49-F238E27FC236}">
                <a16:creationId xmlns:a16="http://schemas.microsoft.com/office/drawing/2014/main" id="{8689D301-4D05-5D1C-CD17-E5FDC87FA60E}"/>
              </a:ext>
            </a:extLst>
          </p:cNvPr>
          <p:cNvSpPr txBox="1"/>
          <p:nvPr/>
        </p:nvSpPr>
        <p:spPr>
          <a:xfrm rot="5400000">
            <a:off x="8046374" y="1707226"/>
            <a:ext cx="1710251" cy="276999"/>
          </a:xfrm>
          <a:prstGeom prst="rect">
            <a:avLst/>
          </a:prstGeom>
          <a:solidFill>
            <a:schemeClr val="bg1"/>
          </a:solidFill>
        </p:spPr>
        <p:txBody>
          <a:bodyPr wrap="square" rtlCol="0">
            <a:spAutoFit/>
          </a:bodyPr>
          <a:lstStyle/>
          <a:p>
            <a:r>
              <a:rPr lang="en-US" sz="1200" dirty="0" err="1"/>
              <a:t>IceCube</a:t>
            </a:r>
            <a:r>
              <a:rPr lang="en-US" sz="1200" dirty="0"/>
              <a:t> 2001.09520</a:t>
            </a:r>
          </a:p>
        </p:txBody>
      </p:sp>
      <p:sp>
        <p:nvSpPr>
          <p:cNvPr id="2" name="TextBox 1">
            <a:extLst>
              <a:ext uri="{FF2B5EF4-FFF2-40B4-BE49-F238E27FC236}">
                <a16:creationId xmlns:a16="http://schemas.microsoft.com/office/drawing/2014/main" id="{BA938566-FC6C-50DA-BA8B-49B67C5DF2ED}"/>
              </a:ext>
            </a:extLst>
          </p:cNvPr>
          <p:cNvSpPr txBox="1"/>
          <p:nvPr/>
        </p:nvSpPr>
        <p:spPr>
          <a:xfrm rot="5400000">
            <a:off x="7431949" y="4035497"/>
            <a:ext cx="1710251" cy="461665"/>
          </a:xfrm>
          <a:prstGeom prst="rect">
            <a:avLst/>
          </a:prstGeom>
          <a:solidFill>
            <a:schemeClr val="bg1"/>
          </a:solidFill>
        </p:spPr>
        <p:txBody>
          <a:bodyPr wrap="square" rtlCol="0">
            <a:spAutoFit/>
          </a:bodyPr>
          <a:lstStyle/>
          <a:p>
            <a:r>
              <a:rPr lang="en-US" sz="1200" dirty="0"/>
              <a:t>Bhattacharya et al. (1502.01076)</a:t>
            </a:r>
          </a:p>
        </p:txBody>
      </p:sp>
      <p:sp>
        <p:nvSpPr>
          <p:cNvPr id="4" name="TextBox 3">
            <a:extLst>
              <a:ext uri="{FF2B5EF4-FFF2-40B4-BE49-F238E27FC236}">
                <a16:creationId xmlns:a16="http://schemas.microsoft.com/office/drawing/2014/main" id="{35163C0B-F9FF-98E9-1F3A-4C97CB9E89FD}"/>
              </a:ext>
            </a:extLst>
          </p:cNvPr>
          <p:cNvSpPr txBox="1"/>
          <p:nvPr/>
        </p:nvSpPr>
        <p:spPr>
          <a:xfrm>
            <a:off x="6576824" y="6414701"/>
            <a:ext cx="1710251" cy="276999"/>
          </a:xfrm>
          <a:prstGeom prst="rect">
            <a:avLst/>
          </a:prstGeom>
          <a:solidFill>
            <a:schemeClr val="bg1"/>
          </a:solidFill>
        </p:spPr>
        <p:txBody>
          <a:bodyPr wrap="square" rtlCol="0">
            <a:spAutoFit/>
          </a:bodyPr>
          <a:lstStyle/>
          <a:p>
            <a:r>
              <a:rPr lang="en-US" sz="1200" dirty="0" err="1"/>
              <a:t>Anchordoqui</a:t>
            </a:r>
            <a:r>
              <a:rPr lang="en-US" sz="1200" dirty="0"/>
              <a:t> (2022)</a:t>
            </a:r>
          </a:p>
        </p:txBody>
      </p:sp>
      <p:sp>
        <p:nvSpPr>
          <p:cNvPr id="5" name="TextBox 4">
            <a:extLst>
              <a:ext uri="{FF2B5EF4-FFF2-40B4-BE49-F238E27FC236}">
                <a16:creationId xmlns:a16="http://schemas.microsoft.com/office/drawing/2014/main" id="{1168E74D-D948-F353-1A6B-3A8918CCB5B1}"/>
              </a:ext>
            </a:extLst>
          </p:cNvPr>
          <p:cNvSpPr txBox="1"/>
          <p:nvPr/>
        </p:nvSpPr>
        <p:spPr>
          <a:xfrm>
            <a:off x="3284567" y="3397802"/>
            <a:ext cx="891591" cy="276999"/>
          </a:xfrm>
          <a:prstGeom prst="rect">
            <a:avLst/>
          </a:prstGeom>
          <a:noFill/>
        </p:spPr>
        <p:txBody>
          <a:bodyPr wrap="none" rtlCol="0">
            <a:spAutoFit/>
          </a:bodyPr>
          <a:lstStyle/>
          <a:p>
            <a:r>
              <a:rPr lang="en-US" sz="1200" dirty="0">
                <a:solidFill>
                  <a:schemeClr val="tx1">
                    <a:lumMod val="65000"/>
                    <a:lumOff val="35000"/>
                  </a:schemeClr>
                </a:solidFill>
              </a:rPr>
              <a:t>Power law</a:t>
            </a:r>
          </a:p>
        </p:txBody>
      </p:sp>
      <p:sp>
        <p:nvSpPr>
          <p:cNvPr id="7" name="TextBox 6">
            <a:extLst>
              <a:ext uri="{FF2B5EF4-FFF2-40B4-BE49-F238E27FC236}">
                <a16:creationId xmlns:a16="http://schemas.microsoft.com/office/drawing/2014/main" id="{7E3DC856-6744-FCA3-4046-D933CA9449C3}"/>
              </a:ext>
            </a:extLst>
          </p:cNvPr>
          <p:cNvSpPr txBox="1"/>
          <p:nvPr/>
        </p:nvSpPr>
        <p:spPr>
          <a:xfrm>
            <a:off x="7083703" y="3267290"/>
            <a:ext cx="934871" cy="461665"/>
          </a:xfrm>
          <a:prstGeom prst="rect">
            <a:avLst/>
          </a:prstGeom>
          <a:noFill/>
        </p:spPr>
        <p:txBody>
          <a:bodyPr wrap="none" rtlCol="0">
            <a:spAutoFit/>
          </a:bodyPr>
          <a:lstStyle/>
          <a:p>
            <a:r>
              <a:rPr lang="en-US" sz="1200" dirty="0">
                <a:solidFill>
                  <a:schemeClr val="tx1">
                    <a:lumMod val="65000"/>
                    <a:lumOff val="35000"/>
                  </a:schemeClr>
                </a:solidFill>
              </a:rPr>
              <a:t>Power law </a:t>
            </a:r>
          </a:p>
          <a:p>
            <a:r>
              <a:rPr lang="en-US" sz="1200" dirty="0">
                <a:solidFill>
                  <a:schemeClr val="tx1">
                    <a:lumMod val="65000"/>
                    <a:lumOff val="35000"/>
                  </a:schemeClr>
                </a:solidFill>
              </a:rPr>
              <a:t>with cutoff</a:t>
            </a:r>
          </a:p>
        </p:txBody>
      </p:sp>
    </p:spTree>
    <p:extLst>
      <p:ext uri="{BB962C8B-B14F-4D97-AF65-F5344CB8AC3E}">
        <p14:creationId xmlns:p14="http://schemas.microsoft.com/office/powerpoint/2010/main" val="2437760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3"/>
          <a:srcRect l="13892" t="30441" r="-848" b="29084"/>
          <a:stretch/>
        </p:blipFill>
        <p:spPr>
          <a:xfrm>
            <a:off x="0" y="884027"/>
            <a:ext cx="9254643" cy="2821617"/>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tx1"/>
                </a:solidFill>
                <a:latin typeface="Arial" charset="0"/>
              </a:rPr>
              <a:t>CURRENT EXPERIMENTS</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381000" y="4644768"/>
            <a:ext cx="8278773" cy="1029808"/>
          </a:xfrm>
        </p:spPr>
        <p:txBody>
          <a:bodyPr>
            <a:noAutofit/>
          </a:bodyPr>
          <a:lstStyle/>
          <a:p>
            <a:pPr marL="0" indent="0">
              <a:buNone/>
            </a:pPr>
            <a:r>
              <a:rPr lang="en-US" sz="2000" dirty="0">
                <a:solidFill>
                  <a:schemeClr val="bg1"/>
                </a:solidFill>
              </a:rPr>
              <a:t>Baseline location: a dedicated facility ~612 m to the west of ATLAS on CERN land in France.</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457200" y="-609600"/>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581001"/>
            <a:ext cx="928459" cy="276999"/>
          </a:xfrm>
          <a:prstGeom prst="rect">
            <a:avLst/>
          </a:prstGeom>
          <a:noFill/>
        </p:spPr>
        <p:txBody>
          <a:bodyPr wrap="none" rtlCol="0">
            <a:spAutoFit/>
          </a:bodyPr>
          <a:lstStyle/>
          <a:p>
            <a:r>
              <a:rPr lang="en-US" sz="1200" dirty="0">
                <a:solidFill>
                  <a:schemeClr val="bg1"/>
                </a:solidFill>
              </a:rPr>
              <a:t>CERN GIS</a:t>
            </a:r>
          </a:p>
        </p:txBody>
      </p:sp>
      <p:grpSp>
        <p:nvGrpSpPr>
          <p:cNvPr id="8" name="Group 7">
            <a:extLst>
              <a:ext uri="{FF2B5EF4-FFF2-40B4-BE49-F238E27FC236}">
                <a16:creationId xmlns:a16="http://schemas.microsoft.com/office/drawing/2014/main" id="{8B7DEE3C-850E-7246-BBC9-991FC1AE5975}"/>
              </a:ext>
            </a:extLst>
          </p:cNvPr>
          <p:cNvGrpSpPr/>
          <p:nvPr/>
        </p:nvGrpSpPr>
        <p:grpSpPr>
          <a:xfrm>
            <a:off x="1788115" y="1036723"/>
            <a:ext cx="7037412" cy="1488216"/>
            <a:chOff x="2496950" y="2202578"/>
            <a:chExt cx="7037412" cy="1488216"/>
          </a:xfrm>
        </p:grpSpPr>
        <p:sp>
          <p:nvSpPr>
            <p:cNvPr id="20" name="TextBox 19">
              <a:extLst>
                <a:ext uri="{FF2B5EF4-FFF2-40B4-BE49-F238E27FC236}">
                  <a16:creationId xmlns:a16="http://schemas.microsoft.com/office/drawing/2014/main" id="{D0FAF969-9872-C94D-85B5-BC724F5FF118}"/>
                </a:ext>
              </a:extLst>
            </p:cNvPr>
            <p:cNvSpPr txBox="1"/>
            <p:nvPr/>
          </p:nvSpPr>
          <p:spPr>
            <a:xfrm rot="520481">
              <a:off x="7162846" y="3266720"/>
              <a:ext cx="134754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FASER/</a:t>
              </a:r>
              <a:r>
                <a:rPr lang="en-US" sz="1200" b="1" dirty="0" err="1">
                  <a:solidFill>
                    <a:srgbClr val="73B2FF"/>
                  </a:solidFill>
                </a:rPr>
                <a:t>FASER</a:t>
              </a:r>
              <a:r>
                <a:rPr lang="en-US" sz="1200" b="1" dirty="0" err="1">
                  <a:solidFill>
                    <a:srgbClr val="73B2FF"/>
                  </a:solidFill>
                  <a:latin typeface="Symbol" pitchFamily="2" charset="2"/>
                </a:rPr>
                <a:t>n</a:t>
              </a:r>
              <a:endParaRPr lang="en-US" sz="1200" b="1" dirty="0">
                <a:solidFill>
                  <a:srgbClr val="73B2FF"/>
                </a:solidFill>
                <a:latin typeface="Symbol" pitchFamily="2" charset="2"/>
              </a:endParaRPr>
            </a:p>
          </p:txBody>
        </p:sp>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795105">
              <a:off x="2496950" y="2202578"/>
              <a:ext cx="974947"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SND@LHC</a:t>
              </a:r>
            </a:p>
          </p:txBody>
        </p:sp>
        <p:sp>
          <p:nvSpPr>
            <p:cNvPr id="49" name="TextBox 48">
              <a:extLst>
                <a:ext uri="{FF2B5EF4-FFF2-40B4-BE49-F238E27FC236}">
                  <a16:creationId xmlns:a16="http://schemas.microsoft.com/office/drawing/2014/main" id="{230F6796-8DD0-5549-BF0B-1C43B7C56DC7}"/>
                </a:ext>
              </a:extLst>
            </p:cNvPr>
            <p:cNvSpPr txBox="1"/>
            <p:nvPr/>
          </p:nvSpPr>
          <p:spPr>
            <a:xfrm rot="236506">
              <a:off x="9033904" y="3413795"/>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23035" y="914400"/>
            <a:ext cx="9144000" cy="2066938"/>
            <a:chOff x="685800" y="2080255"/>
            <a:chExt cx="9144000" cy="2066938"/>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685800" y="2080255"/>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5" name="Picture 4">
            <a:extLst>
              <a:ext uri="{FF2B5EF4-FFF2-40B4-BE49-F238E27FC236}">
                <a16:creationId xmlns:a16="http://schemas.microsoft.com/office/drawing/2014/main" id="{DC09F4E7-4929-B18A-F80C-67EB9FE43625}"/>
              </a:ext>
            </a:extLst>
          </p:cNvPr>
          <p:cNvPicPr>
            <a:picLocks noChangeAspect="1"/>
          </p:cNvPicPr>
          <p:nvPr/>
        </p:nvPicPr>
        <p:blipFill rotWithShape="1">
          <a:blip r:embed="rId4"/>
          <a:srcRect b="51817"/>
          <a:stretch/>
        </p:blipFill>
        <p:spPr>
          <a:xfrm>
            <a:off x="457200" y="5181600"/>
            <a:ext cx="3581467" cy="1365140"/>
          </a:xfrm>
          <a:prstGeom prst="rect">
            <a:avLst/>
          </a:prstGeom>
        </p:spPr>
      </p:pic>
      <p:sp>
        <p:nvSpPr>
          <p:cNvPr id="6" name="TextBox 5">
            <a:extLst>
              <a:ext uri="{FF2B5EF4-FFF2-40B4-BE49-F238E27FC236}">
                <a16:creationId xmlns:a16="http://schemas.microsoft.com/office/drawing/2014/main" id="{21BB9128-54B4-AEFE-2D9B-A127DCC07889}"/>
              </a:ext>
            </a:extLst>
          </p:cNvPr>
          <p:cNvSpPr txBox="1"/>
          <p:nvPr/>
        </p:nvSpPr>
        <p:spPr>
          <a:xfrm>
            <a:off x="2925918" y="6189601"/>
            <a:ext cx="992579" cy="276999"/>
          </a:xfrm>
          <a:prstGeom prst="rect">
            <a:avLst/>
          </a:prstGeom>
          <a:noFill/>
        </p:spPr>
        <p:txBody>
          <a:bodyPr wrap="none" rtlCol="0">
            <a:spAutoFit/>
          </a:bodyPr>
          <a:lstStyle/>
          <a:p>
            <a:r>
              <a:rPr lang="en-US" sz="1200" dirty="0">
                <a:solidFill>
                  <a:schemeClr val="bg1"/>
                </a:solidFill>
              </a:rPr>
              <a:t>2105.06197</a:t>
            </a:r>
          </a:p>
        </p:txBody>
      </p:sp>
      <p:sp>
        <p:nvSpPr>
          <p:cNvPr id="7" name="Content Placeholder 2">
            <a:extLst>
              <a:ext uri="{FF2B5EF4-FFF2-40B4-BE49-F238E27FC236}">
                <a16:creationId xmlns:a16="http://schemas.microsoft.com/office/drawing/2014/main" id="{06EE63AC-9D3E-A381-3C77-4873826156E9}"/>
              </a:ext>
            </a:extLst>
          </p:cNvPr>
          <p:cNvSpPr txBox="1">
            <a:spLocks/>
          </p:cNvSpPr>
          <p:nvPr/>
        </p:nvSpPr>
        <p:spPr bwMode="auto">
          <a:xfrm>
            <a:off x="152400" y="3769576"/>
            <a:ext cx="4156398" cy="1284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ym typeface="Wingdings" pitchFamily="2" charset="2"/>
              </a:rPr>
              <a:t>SM: The first detection of collider neutrino candidates was in an 11-kg pilot emulsion detector made from recycled parts, taking data in the far-forward region for 4 weeks in 2018.</a:t>
            </a:r>
          </a:p>
        </p:txBody>
      </p:sp>
      <p:sp>
        <p:nvSpPr>
          <p:cNvPr id="9" name="Content Placeholder 2">
            <a:extLst>
              <a:ext uri="{FF2B5EF4-FFF2-40B4-BE49-F238E27FC236}">
                <a16:creationId xmlns:a16="http://schemas.microsoft.com/office/drawing/2014/main" id="{361082C0-D022-D67C-4462-0629F15835E6}"/>
              </a:ext>
            </a:extLst>
          </p:cNvPr>
          <p:cNvSpPr txBox="1">
            <a:spLocks/>
          </p:cNvSpPr>
          <p:nvPr/>
        </p:nvSpPr>
        <p:spPr bwMode="auto">
          <a:xfrm>
            <a:off x="4114800" y="3772904"/>
            <a:ext cx="4942534" cy="2856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ym typeface="Wingdings" pitchFamily="2" charset="2"/>
              </a:rPr>
              <a:t>BSM: LHC Run 3 started (officially) on 5 July 2022. Muon backgrounds are within ~30% of expectations (i.e., negligible), and FASER already has enough data to exclude or discover proposed LLPs in new regions parameter space. </a:t>
            </a:r>
          </a:p>
        </p:txBody>
      </p:sp>
      <p:pic>
        <p:nvPicPr>
          <p:cNvPr id="11" name="Picture 10">
            <a:extLst>
              <a:ext uri="{FF2B5EF4-FFF2-40B4-BE49-F238E27FC236}">
                <a16:creationId xmlns:a16="http://schemas.microsoft.com/office/drawing/2014/main" id="{9CCCF103-DB12-CD26-734F-A5152F0F5349}"/>
              </a:ext>
            </a:extLst>
          </p:cNvPr>
          <p:cNvPicPr>
            <a:picLocks noChangeAspect="1"/>
          </p:cNvPicPr>
          <p:nvPr/>
        </p:nvPicPr>
        <p:blipFill>
          <a:blip r:embed="rId5"/>
          <a:stretch>
            <a:fillRect/>
          </a:stretch>
        </p:blipFill>
        <p:spPr>
          <a:xfrm>
            <a:off x="4454202" y="5220495"/>
            <a:ext cx="4384998" cy="1276674"/>
          </a:xfrm>
          <a:prstGeom prst="rect">
            <a:avLst/>
          </a:prstGeom>
          <a:ln w="12700">
            <a:solidFill>
              <a:schemeClr val="tx1"/>
            </a:solidFill>
          </a:ln>
        </p:spPr>
      </p:pic>
      <p:pic>
        <p:nvPicPr>
          <p:cNvPr id="18" name="Picture 17">
            <a:extLst>
              <a:ext uri="{FF2B5EF4-FFF2-40B4-BE49-F238E27FC236}">
                <a16:creationId xmlns:a16="http://schemas.microsoft.com/office/drawing/2014/main" id="{6E3F1C53-1CDA-6CE2-0197-BF925CC790F4}"/>
              </a:ext>
            </a:extLst>
          </p:cNvPr>
          <p:cNvPicPr>
            <a:picLocks noChangeAspect="1"/>
          </p:cNvPicPr>
          <p:nvPr/>
        </p:nvPicPr>
        <p:blipFill>
          <a:blip r:embed="rId6"/>
          <a:stretch>
            <a:fillRect/>
          </a:stretch>
        </p:blipFill>
        <p:spPr>
          <a:xfrm>
            <a:off x="5974679" y="2629754"/>
            <a:ext cx="1690657" cy="992643"/>
          </a:xfrm>
          <a:prstGeom prst="rect">
            <a:avLst/>
          </a:prstGeom>
          <a:ln w="12700">
            <a:solidFill>
              <a:schemeClr val="bg1"/>
            </a:solidFill>
          </a:ln>
        </p:spPr>
      </p:pic>
      <p:pic>
        <p:nvPicPr>
          <p:cNvPr id="23" name="Picture 22">
            <a:extLst>
              <a:ext uri="{FF2B5EF4-FFF2-40B4-BE49-F238E27FC236}">
                <a16:creationId xmlns:a16="http://schemas.microsoft.com/office/drawing/2014/main" id="{70B41576-E4F4-38B8-992C-4324263ACDA5}"/>
              </a:ext>
            </a:extLst>
          </p:cNvPr>
          <p:cNvPicPr>
            <a:picLocks noChangeAspect="1"/>
          </p:cNvPicPr>
          <p:nvPr/>
        </p:nvPicPr>
        <p:blipFill>
          <a:blip r:embed="rId7"/>
          <a:stretch>
            <a:fillRect/>
          </a:stretch>
        </p:blipFill>
        <p:spPr>
          <a:xfrm>
            <a:off x="966460" y="1676400"/>
            <a:ext cx="1481328" cy="987552"/>
          </a:xfrm>
          <a:prstGeom prst="rect">
            <a:avLst/>
          </a:prstGeom>
          <a:ln w="12700">
            <a:solidFill>
              <a:schemeClr val="bg1"/>
            </a:solidFill>
          </a:ln>
        </p:spPr>
      </p:pic>
    </p:spTree>
    <p:extLst>
      <p:ext uri="{BB962C8B-B14F-4D97-AF65-F5344CB8AC3E}">
        <p14:creationId xmlns:p14="http://schemas.microsoft.com/office/powerpoint/2010/main" val="25067904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FORWARD PHYSICS FACILITY</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228601" y="762000"/>
            <a:ext cx="8686799" cy="5317636"/>
          </a:xfrm>
        </p:spPr>
        <p:txBody>
          <a:bodyPr/>
          <a:lstStyle/>
          <a:p>
            <a:r>
              <a:rPr lang="en-US" sz="1600" dirty="0">
                <a:latin typeface="Arial" charset="0"/>
              </a:rPr>
              <a:t>The rich physics program in the far-forward region strongly motivates creating a dedicated Forward Physics Facility to house far-forward experiments for the HL-LHC era.</a:t>
            </a:r>
          </a:p>
          <a:p>
            <a:endParaRPr lang="en-US" sz="800" dirty="0">
              <a:sym typeface="Wingdings" pitchFamily="2" charset="2"/>
            </a:endParaRPr>
          </a:p>
          <a:p>
            <a:r>
              <a:rPr lang="en-US" sz="1600" dirty="0">
                <a:sym typeface="Wingdings" pitchFamily="2" charset="2"/>
              </a:rPr>
              <a:t>The CERN civil engineering team started with a blank slate, considering al locations around the LHC ring, and identified a preferred location on CERN land in France, 620-685 m west of the ATLAS IP, shielded by ~200 m of rock.  </a:t>
            </a:r>
          </a:p>
          <a:p>
            <a:endParaRPr lang="en-US" sz="800" dirty="0">
              <a:sym typeface="Wingdings" pitchFamily="2" charset="2"/>
            </a:endParaRPr>
          </a:p>
          <a:p>
            <a:r>
              <a:rPr lang="en-US" sz="1600" dirty="0">
                <a:sym typeface="Wingdings" pitchFamily="2" charset="2"/>
              </a:rPr>
              <a:t>Cavern is 65 m-long, 8 m-wide, 10 m from the LHC, and disconnected from it.</a:t>
            </a:r>
          </a:p>
          <a:p>
            <a:endParaRPr lang="en-US" sz="800" dirty="0">
              <a:sym typeface="Wingdings" pitchFamily="2" charset="2"/>
            </a:endParaRPr>
          </a:p>
          <a:p>
            <a:r>
              <a:rPr lang="en-US" sz="1600" dirty="0">
                <a:sym typeface="Wingdings" pitchFamily="2" charset="2"/>
              </a:rPr>
              <a:t>Preliminary (class 4) cost estimate: 25 MCHF (CE) + 13 MCHF (services).</a:t>
            </a:r>
          </a:p>
          <a:p>
            <a:endParaRPr lang="en-US" sz="1600" dirty="0">
              <a:sym typeface="Wingdings" pitchFamily="2" charset="2"/>
            </a:endParaRPr>
          </a:p>
        </p:txBody>
      </p:sp>
      <p:pic>
        <p:nvPicPr>
          <p:cNvPr id="9" name="Picture 8">
            <a:extLst>
              <a:ext uri="{FF2B5EF4-FFF2-40B4-BE49-F238E27FC236}">
                <a16:creationId xmlns:a16="http://schemas.microsoft.com/office/drawing/2014/main" id="{3CFE276A-8823-6945-91D0-AD7BB4DB1873}"/>
              </a:ext>
            </a:extLst>
          </p:cNvPr>
          <p:cNvPicPr>
            <a:picLocks noChangeAspect="1"/>
          </p:cNvPicPr>
          <p:nvPr/>
        </p:nvPicPr>
        <p:blipFill>
          <a:blip r:embed="rId3"/>
          <a:stretch>
            <a:fillRect/>
          </a:stretch>
        </p:blipFill>
        <p:spPr>
          <a:xfrm>
            <a:off x="1192353" y="3352800"/>
            <a:ext cx="6759294" cy="3353599"/>
          </a:xfrm>
          <a:prstGeom prst="rect">
            <a:avLst/>
          </a:prstGeom>
        </p:spPr>
      </p:pic>
      <p:pic>
        <p:nvPicPr>
          <p:cNvPr id="5" name="Picture 4">
            <a:extLst>
              <a:ext uri="{FF2B5EF4-FFF2-40B4-BE49-F238E27FC236}">
                <a16:creationId xmlns:a16="http://schemas.microsoft.com/office/drawing/2014/main" id="{B5E898A0-B035-29BD-6CD8-8517E38055FA}"/>
              </a:ext>
            </a:extLst>
          </p:cNvPr>
          <p:cNvPicPr>
            <a:picLocks noChangeAspect="1"/>
          </p:cNvPicPr>
          <p:nvPr/>
        </p:nvPicPr>
        <p:blipFill rotWithShape="1">
          <a:blip r:embed="rId4"/>
          <a:srcRect l="12337" r="25759"/>
          <a:stretch/>
        </p:blipFill>
        <p:spPr>
          <a:xfrm>
            <a:off x="1310896" y="5102121"/>
            <a:ext cx="1736679" cy="1374869"/>
          </a:xfrm>
          <a:prstGeom prst="rect">
            <a:avLst/>
          </a:prstGeom>
        </p:spPr>
      </p:pic>
      <p:cxnSp>
        <p:nvCxnSpPr>
          <p:cNvPr id="7" name="Straight Connector 6">
            <a:extLst>
              <a:ext uri="{FF2B5EF4-FFF2-40B4-BE49-F238E27FC236}">
                <a16:creationId xmlns:a16="http://schemas.microsoft.com/office/drawing/2014/main" id="{7072A13A-0D7D-622C-F8C7-F4ECAB651E01}"/>
              </a:ext>
            </a:extLst>
          </p:cNvPr>
          <p:cNvCxnSpPr>
            <a:cxnSpLocks/>
          </p:cNvCxnSpPr>
          <p:nvPr/>
        </p:nvCxnSpPr>
        <p:spPr>
          <a:xfrm flipH="1">
            <a:off x="2408243" y="6581236"/>
            <a:ext cx="27317"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52D3306-B454-43DB-2408-8B731C56C4FC}"/>
              </a:ext>
            </a:extLst>
          </p:cNvPr>
          <p:cNvCxnSpPr>
            <a:cxnSpLocks/>
          </p:cNvCxnSpPr>
          <p:nvPr/>
        </p:nvCxnSpPr>
        <p:spPr>
          <a:xfrm flipH="1">
            <a:off x="2213098" y="5196451"/>
            <a:ext cx="1010113" cy="889275"/>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71A2261-80C5-85CF-C73C-54271259DABB}"/>
              </a:ext>
            </a:extLst>
          </p:cNvPr>
          <p:cNvCxnSpPr>
            <a:cxnSpLocks/>
          </p:cNvCxnSpPr>
          <p:nvPr/>
        </p:nvCxnSpPr>
        <p:spPr>
          <a:xfrm flipH="1" flipV="1">
            <a:off x="2689488" y="6405069"/>
            <a:ext cx="556211" cy="16364"/>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9331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806300"/>
            <a:ext cx="8766368" cy="2133601"/>
          </a:xfrm>
        </p:spPr>
        <p:txBody>
          <a:bodyPr/>
          <a:lstStyle/>
          <a:p>
            <a:r>
              <a:rPr lang="en-US" sz="2000" dirty="0"/>
              <a:t>At present there are 5 experiments being developed for the FPF</a:t>
            </a:r>
            <a:r>
              <a:rPr lang="en-US" sz="2000" dirty="0">
                <a:sym typeface="Wingdings" pitchFamily="2" charset="2"/>
              </a:rPr>
              <a:t>.</a:t>
            </a:r>
          </a:p>
          <a:p>
            <a:endParaRPr lang="en-US" sz="1000" dirty="0">
              <a:sym typeface="Wingdings" pitchFamily="2" charset="2"/>
            </a:endParaRPr>
          </a:p>
          <a:p>
            <a:r>
              <a:rPr lang="en-US" sz="2000" dirty="0">
                <a:sym typeface="Wingdings" pitchFamily="2" charset="2"/>
              </a:rPr>
              <a:t>Pseudo-rapidity coverage in the FPF is </a:t>
            </a:r>
            <a:r>
              <a:rPr lang="en-US" sz="2000" dirty="0">
                <a:latin typeface="Symbol" pitchFamily="2" charset="2"/>
                <a:sym typeface="Wingdings" pitchFamily="2" charset="2"/>
              </a:rPr>
              <a:t>h</a:t>
            </a:r>
            <a:r>
              <a:rPr lang="en-US" sz="2000" dirty="0">
                <a:sym typeface="Wingdings" pitchFamily="2" charset="2"/>
              </a:rPr>
              <a:t> &gt; 5.5, with most experiments on the LOS covering </a:t>
            </a:r>
            <a:r>
              <a:rPr lang="en-US" sz="2000" dirty="0">
                <a:latin typeface="Symbol" pitchFamily="2" charset="2"/>
                <a:sym typeface="Wingdings" pitchFamily="2" charset="2"/>
              </a:rPr>
              <a:t>h</a:t>
            </a:r>
            <a:r>
              <a:rPr lang="en-US" sz="2000" dirty="0">
                <a:sym typeface="Wingdings" pitchFamily="2" charset="2"/>
              </a:rPr>
              <a:t> &gt; 7.</a:t>
            </a:r>
          </a:p>
          <a:p>
            <a:pPr lvl="1"/>
            <a:r>
              <a:rPr lang="en-US" sz="1600" dirty="0">
                <a:sym typeface="Wingdings" pitchFamily="2" charset="2"/>
              </a:rPr>
              <a:t>FASER2 increases FASER’s (decay volume * luminosity) by ~10</a:t>
            </a:r>
            <a:r>
              <a:rPr lang="en-US" sz="1600" baseline="30000" dirty="0">
                <a:sym typeface="Wingdings" pitchFamily="2" charset="2"/>
              </a:rPr>
              <a:t>4</a:t>
            </a:r>
            <a:r>
              <a:rPr lang="en-US" sz="1600" dirty="0">
                <a:sym typeface="Wingdings" pitchFamily="2" charset="2"/>
              </a:rPr>
              <a:t>.</a:t>
            </a:r>
          </a:p>
          <a:p>
            <a:pPr lvl="1"/>
            <a:r>
              <a:rPr lang="en-US" sz="1600" dirty="0">
                <a:sym typeface="Wingdings" pitchFamily="2" charset="2"/>
              </a:rPr>
              <a:t>FASER</a:t>
            </a:r>
            <a:r>
              <a:rPr lang="en-US" sz="1600" dirty="0">
                <a:latin typeface="Symbol" pitchFamily="2" charset="2"/>
                <a:sym typeface="Wingdings" pitchFamily="2" charset="2"/>
              </a:rPr>
              <a:t>n</a:t>
            </a:r>
            <a:r>
              <a:rPr lang="en-US" sz="1600" dirty="0">
                <a:sym typeface="Wingdings" pitchFamily="2" charset="2"/>
              </a:rPr>
              <a:t>2/</a:t>
            </a:r>
            <a:r>
              <a:rPr lang="en-US" sz="1600" dirty="0" err="1">
                <a:sym typeface="Wingdings" pitchFamily="2" charset="2"/>
              </a:rPr>
              <a:t>AdvSND</a:t>
            </a:r>
            <a:r>
              <a:rPr lang="en-US" sz="1600" dirty="0">
                <a:sym typeface="Wingdings" pitchFamily="2" charset="2"/>
              </a:rPr>
              <a:t>/FLARE increases </a:t>
            </a:r>
            <a:r>
              <a:rPr lang="en-US" sz="1600" dirty="0" err="1">
                <a:sym typeface="Wingdings" pitchFamily="2" charset="2"/>
              </a:rPr>
              <a:t>FASER</a:t>
            </a:r>
            <a:r>
              <a:rPr lang="en-US" sz="1600" dirty="0" err="1">
                <a:latin typeface="Symbol" pitchFamily="2" charset="2"/>
                <a:sym typeface="Wingdings" pitchFamily="2" charset="2"/>
              </a:rPr>
              <a:t>n</a:t>
            </a:r>
            <a:r>
              <a:rPr lang="en-US" sz="1600" dirty="0">
                <a:sym typeface="Wingdings" pitchFamily="2" charset="2"/>
              </a:rPr>
              <a:t>/SND@LHC’s target mass by ~10</a:t>
            </a:r>
            <a:r>
              <a:rPr lang="en-US" sz="1600" baseline="30000" dirty="0">
                <a:sym typeface="Wingdings" pitchFamily="2" charset="2"/>
              </a:rPr>
              <a:t>2</a:t>
            </a:r>
            <a:r>
              <a:rPr lang="en-US" sz="1600" dirty="0">
                <a:sym typeface="Wingdings" pitchFamily="2" charset="2"/>
              </a:rPr>
              <a:t>.</a:t>
            </a:r>
          </a:p>
        </p:txBody>
      </p:sp>
      <p:pic>
        <p:nvPicPr>
          <p:cNvPr id="6" name="Picture 5">
            <a:extLst>
              <a:ext uri="{FF2B5EF4-FFF2-40B4-BE49-F238E27FC236}">
                <a16:creationId xmlns:a16="http://schemas.microsoft.com/office/drawing/2014/main" id="{1AB34DF7-A414-6624-4628-8C32A1534C1F}"/>
              </a:ext>
            </a:extLst>
          </p:cNvPr>
          <p:cNvPicPr>
            <a:picLocks noChangeAspect="1"/>
          </p:cNvPicPr>
          <p:nvPr/>
        </p:nvPicPr>
        <p:blipFill>
          <a:blip r:embed="rId2"/>
          <a:stretch>
            <a:fillRect/>
          </a:stretch>
        </p:blipFill>
        <p:spPr>
          <a:xfrm>
            <a:off x="149032" y="2688266"/>
            <a:ext cx="8534400" cy="3920213"/>
          </a:xfrm>
          <a:prstGeom prst="rect">
            <a:avLst/>
          </a:prstGeom>
        </p:spPr>
      </p:pic>
      <p:sp>
        <p:nvSpPr>
          <p:cNvPr id="16" name="TextBox 15">
            <a:extLst>
              <a:ext uri="{FF2B5EF4-FFF2-40B4-BE49-F238E27FC236}">
                <a16:creationId xmlns:a16="http://schemas.microsoft.com/office/drawing/2014/main" id="{9F5ED83B-87DA-EBCF-56BB-6BC31288AA92}"/>
              </a:ext>
            </a:extLst>
          </p:cNvPr>
          <p:cNvSpPr txBox="1"/>
          <p:nvPr/>
        </p:nvSpPr>
        <p:spPr>
          <a:xfrm>
            <a:off x="7467600" y="5960724"/>
            <a:ext cx="1010213" cy="276999"/>
          </a:xfrm>
          <a:prstGeom prst="rect">
            <a:avLst/>
          </a:prstGeom>
          <a:noFill/>
        </p:spPr>
        <p:txBody>
          <a:bodyPr wrap="none" rtlCol="0">
            <a:spAutoFit/>
          </a:bodyPr>
          <a:lstStyle/>
          <a:p>
            <a:r>
              <a:rPr lang="en-US" sz="1200" dirty="0"/>
              <a:t>Kling (2022)</a:t>
            </a:r>
          </a:p>
        </p:txBody>
      </p:sp>
    </p:spTree>
    <p:extLst>
      <p:ext uri="{BB962C8B-B14F-4D97-AF65-F5344CB8AC3E}">
        <p14:creationId xmlns:p14="http://schemas.microsoft.com/office/powerpoint/2010/main" val="3384238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LLP SEARCHES</a:t>
            </a:r>
          </a:p>
        </p:txBody>
      </p:sp>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04800" y="914400"/>
            <a:ext cx="4419600" cy="2971800"/>
          </a:xfrm>
        </p:spPr>
        <p:txBody>
          <a:bodyPr/>
          <a:lstStyle/>
          <a:p>
            <a:r>
              <a:rPr lang="en-US" sz="1800" dirty="0">
                <a:sym typeface="Wingdings" pitchFamily="2" charset="2"/>
              </a:rPr>
              <a:t>The dedicated detectors have significant discovery potential for a wide variety of BSM/LLP models: dark photons; B-L and related gauge bosons; dark Higgs bosons; HNLs with couplings to e, mu, tau; ALPs with photon, gluon, fermion couplings; light neutralinos, </a:t>
            </a:r>
            <a:r>
              <a:rPr lang="en-US" sz="1800" dirty="0" err="1">
                <a:sym typeface="Wingdings" pitchFamily="2" charset="2"/>
              </a:rPr>
              <a:t>inflatons</a:t>
            </a:r>
            <a:r>
              <a:rPr lang="en-US" sz="1800" dirty="0">
                <a:sym typeface="Wingdings" pitchFamily="2" charset="2"/>
              </a:rPr>
              <a:t>, relaxions, and many others.</a:t>
            </a:r>
            <a:endParaRPr lang="en-US" sz="1000" dirty="0">
              <a:sym typeface="Wingdings" pitchFamily="2" charset="2"/>
            </a:endParaRPr>
          </a:p>
          <a:p>
            <a:pPr marL="0" indent="0" algn="r">
              <a:buNone/>
            </a:pPr>
            <a:r>
              <a:rPr lang="en-US" sz="1800" baseline="-25000" dirty="0">
                <a:sym typeface="Wingdings" pitchFamily="2" charset="2"/>
              </a:rPr>
              <a:t>FPF White Paper (2022)</a:t>
            </a:r>
          </a:p>
        </p:txBody>
      </p:sp>
      <p:pic>
        <p:nvPicPr>
          <p:cNvPr id="5" name="Picture 4">
            <a:extLst>
              <a:ext uri="{FF2B5EF4-FFF2-40B4-BE49-F238E27FC236}">
                <a16:creationId xmlns:a16="http://schemas.microsoft.com/office/drawing/2014/main" id="{2C890A95-A719-AE16-4741-6E4D44A7D136}"/>
              </a:ext>
            </a:extLst>
          </p:cNvPr>
          <p:cNvPicPr>
            <a:picLocks noChangeAspect="1"/>
          </p:cNvPicPr>
          <p:nvPr/>
        </p:nvPicPr>
        <p:blipFill>
          <a:blip r:embed="rId2"/>
          <a:stretch>
            <a:fillRect/>
          </a:stretch>
        </p:blipFill>
        <p:spPr>
          <a:xfrm>
            <a:off x="4648201" y="979993"/>
            <a:ext cx="4114799" cy="2449007"/>
          </a:xfrm>
          <a:prstGeom prst="rect">
            <a:avLst/>
          </a:prstGeom>
        </p:spPr>
      </p:pic>
      <p:pic>
        <p:nvPicPr>
          <p:cNvPr id="7" name="Picture 6">
            <a:extLst>
              <a:ext uri="{FF2B5EF4-FFF2-40B4-BE49-F238E27FC236}">
                <a16:creationId xmlns:a16="http://schemas.microsoft.com/office/drawing/2014/main" id="{F037004B-86DA-B13C-298B-58CFAE528ABF}"/>
              </a:ext>
            </a:extLst>
          </p:cNvPr>
          <p:cNvPicPr>
            <a:picLocks noChangeAspect="1"/>
          </p:cNvPicPr>
          <p:nvPr/>
        </p:nvPicPr>
        <p:blipFill>
          <a:blip r:embed="rId3"/>
          <a:stretch>
            <a:fillRect/>
          </a:stretch>
        </p:blipFill>
        <p:spPr>
          <a:xfrm>
            <a:off x="4601678" y="3920164"/>
            <a:ext cx="4114799" cy="2480636"/>
          </a:xfrm>
          <a:prstGeom prst="rect">
            <a:avLst/>
          </a:prstGeom>
        </p:spPr>
      </p:pic>
      <p:pic>
        <p:nvPicPr>
          <p:cNvPr id="11" name="Picture 10">
            <a:extLst>
              <a:ext uri="{FF2B5EF4-FFF2-40B4-BE49-F238E27FC236}">
                <a16:creationId xmlns:a16="http://schemas.microsoft.com/office/drawing/2014/main" id="{33B13B1A-52D4-F22B-9D8E-F846D0739098}"/>
              </a:ext>
            </a:extLst>
          </p:cNvPr>
          <p:cNvPicPr>
            <a:picLocks noChangeAspect="1"/>
          </p:cNvPicPr>
          <p:nvPr/>
        </p:nvPicPr>
        <p:blipFill>
          <a:blip r:embed="rId4"/>
          <a:stretch>
            <a:fillRect/>
          </a:stretch>
        </p:blipFill>
        <p:spPr>
          <a:xfrm>
            <a:off x="304800" y="3812747"/>
            <a:ext cx="4114800" cy="2588053"/>
          </a:xfrm>
          <a:prstGeom prst="rect">
            <a:avLst/>
          </a:prstGeom>
        </p:spPr>
      </p:pic>
      <p:sp>
        <p:nvSpPr>
          <p:cNvPr id="12" name="TextBox 11">
            <a:extLst>
              <a:ext uri="{FF2B5EF4-FFF2-40B4-BE49-F238E27FC236}">
                <a16:creationId xmlns:a16="http://schemas.microsoft.com/office/drawing/2014/main" id="{C0FE29D1-F0A6-901E-448D-349345FEB801}"/>
              </a:ext>
            </a:extLst>
          </p:cNvPr>
          <p:cNvSpPr txBox="1"/>
          <p:nvPr/>
        </p:nvSpPr>
        <p:spPr>
          <a:xfrm>
            <a:off x="6248400" y="3275111"/>
            <a:ext cx="1180131" cy="307777"/>
          </a:xfrm>
          <a:prstGeom prst="rect">
            <a:avLst/>
          </a:prstGeom>
          <a:noFill/>
        </p:spPr>
        <p:txBody>
          <a:bodyPr wrap="none" rtlCol="0">
            <a:spAutoFit/>
          </a:bodyPr>
          <a:lstStyle/>
          <a:p>
            <a:r>
              <a:rPr lang="en-US" sz="1400" dirty="0"/>
              <a:t>Dark Photon</a:t>
            </a:r>
          </a:p>
        </p:txBody>
      </p:sp>
      <p:sp>
        <p:nvSpPr>
          <p:cNvPr id="13" name="TextBox 12">
            <a:extLst>
              <a:ext uri="{FF2B5EF4-FFF2-40B4-BE49-F238E27FC236}">
                <a16:creationId xmlns:a16="http://schemas.microsoft.com/office/drawing/2014/main" id="{537D6AF5-70C2-8DA3-F5D1-DD6D644059F2}"/>
              </a:ext>
            </a:extLst>
          </p:cNvPr>
          <p:cNvSpPr txBox="1"/>
          <p:nvPr/>
        </p:nvSpPr>
        <p:spPr>
          <a:xfrm>
            <a:off x="6237171" y="6172200"/>
            <a:ext cx="1120820" cy="307777"/>
          </a:xfrm>
          <a:prstGeom prst="rect">
            <a:avLst/>
          </a:prstGeom>
          <a:noFill/>
        </p:spPr>
        <p:txBody>
          <a:bodyPr wrap="none" rtlCol="0">
            <a:spAutoFit/>
          </a:bodyPr>
          <a:lstStyle/>
          <a:p>
            <a:r>
              <a:rPr lang="en-US" sz="1400" dirty="0"/>
              <a:t>Dark Scalar</a:t>
            </a:r>
          </a:p>
        </p:txBody>
      </p:sp>
      <p:sp>
        <p:nvSpPr>
          <p:cNvPr id="14" name="TextBox 13">
            <a:extLst>
              <a:ext uri="{FF2B5EF4-FFF2-40B4-BE49-F238E27FC236}">
                <a16:creationId xmlns:a16="http://schemas.microsoft.com/office/drawing/2014/main" id="{29BEA3A7-5DE4-2C3F-0B4E-2DD9A4FD8698}"/>
              </a:ext>
            </a:extLst>
          </p:cNvPr>
          <p:cNvSpPr txBox="1"/>
          <p:nvPr/>
        </p:nvSpPr>
        <p:spPr>
          <a:xfrm>
            <a:off x="1932104" y="6173001"/>
            <a:ext cx="1268296" cy="307777"/>
          </a:xfrm>
          <a:prstGeom prst="rect">
            <a:avLst/>
          </a:prstGeom>
          <a:noFill/>
        </p:spPr>
        <p:txBody>
          <a:bodyPr wrap="none" rtlCol="0">
            <a:spAutoFit/>
          </a:bodyPr>
          <a:lstStyle/>
          <a:p>
            <a:r>
              <a:rPr lang="en-US" sz="1400" dirty="0"/>
              <a:t>Dark Fermion</a:t>
            </a:r>
          </a:p>
        </p:txBody>
      </p:sp>
    </p:spTree>
    <p:extLst>
      <p:ext uri="{BB962C8B-B14F-4D97-AF65-F5344CB8AC3E}">
        <p14:creationId xmlns:p14="http://schemas.microsoft.com/office/powerpoint/2010/main" val="186441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FPF AND SNOWMASS</a:t>
            </a:r>
          </a:p>
        </p:txBody>
      </p:sp>
      <p:sp>
        <p:nvSpPr>
          <p:cNvPr id="5123" name="Content Placeholder 2"/>
          <p:cNvSpPr>
            <a:spLocks noGrp="1"/>
          </p:cNvSpPr>
          <p:nvPr>
            <p:ph idx="1"/>
          </p:nvPr>
        </p:nvSpPr>
        <p:spPr>
          <a:xfrm>
            <a:off x="381000" y="762000"/>
            <a:ext cx="8305800" cy="5710881"/>
          </a:xfrm>
        </p:spPr>
        <p:txBody>
          <a:bodyPr/>
          <a:lstStyle/>
          <a:p>
            <a:pPr eaLnBrk="1" hangingPunct="1"/>
            <a:r>
              <a:rPr lang="en-US" sz="1800" dirty="0"/>
              <a:t>August 2020: </a:t>
            </a:r>
            <a:r>
              <a:rPr lang="en-US" sz="1800" dirty="0">
                <a:hlinkClick r:id="rId2"/>
              </a:rPr>
              <a:t>Snowmass LoI</a:t>
            </a:r>
            <a:r>
              <a:rPr lang="en-US" sz="1800" dirty="0"/>
              <a:t> authored by ~15% of Snowmass participants.</a:t>
            </a:r>
          </a:p>
          <a:p>
            <a:pPr eaLnBrk="1" hangingPunct="1"/>
            <a:endParaRPr lang="en-US" sz="800" dirty="0"/>
          </a:p>
          <a:p>
            <a:pPr eaLnBrk="1" hangingPunct="1"/>
            <a:r>
              <a:rPr lang="en-US" sz="1800" dirty="0"/>
              <a:t>Nov 2020 (</a:t>
            </a:r>
            <a:r>
              <a:rPr lang="en-US" sz="1800" dirty="0">
                <a:hlinkClick r:id="rId3"/>
              </a:rPr>
              <a:t>FPF1</a:t>
            </a:r>
            <a:r>
              <a:rPr lang="en-US" sz="1800" dirty="0"/>
              <a:t>), May 2021 (</a:t>
            </a:r>
            <a:r>
              <a:rPr lang="en-US" sz="1800" dirty="0">
                <a:hlinkClick r:id="rId4"/>
              </a:rPr>
              <a:t>FPF2</a:t>
            </a:r>
            <a:r>
              <a:rPr lang="en-US" sz="1800" dirty="0"/>
              <a:t>), Oct 2021 (</a:t>
            </a:r>
            <a:r>
              <a:rPr lang="en-US" sz="1800" dirty="0">
                <a:hlinkClick r:id="rId5"/>
              </a:rPr>
              <a:t>FPF3</a:t>
            </a:r>
            <a:r>
              <a:rPr lang="en-US" sz="1800" dirty="0"/>
              <a:t>), Jan 2022 (</a:t>
            </a:r>
            <a:r>
              <a:rPr lang="en-US" sz="1800" dirty="0">
                <a:hlinkClick r:id="rId6"/>
              </a:rPr>
              <a:t>FPF4</a:t>
            </a:r>
            <a:r>
              <a:rPr lang="en-US" sz="1800" dirty="0"/>
              <a:t>): 4 dedicated, interdisciplinary meetings to develop the FPF’s potential. 5 physics themes: BSM, neutrinos, QCD, DM, and </a:t>
            </a:r>
            <a:r>
              <a:rPr lang="en-US" sz="1800" dirty="0" err="1"/>
              <a:t>astroparticle</a:t>
            </a:r>
            <a:r>
              <a:rPr lang="en-US" sz="1800" dirty="0"/>
              <a:t> physics.</a:t>
            </a:r>
          </a:p>
          <a:p>
            <a:endParaRPr lang="en-US" sz="800" dirty="0"/>
          </a:p>
          <a:p>
            <a:r>
              <a:rPr lang="en-US" sz="1800" dirty="0"/>
              <a:t>FPF Short Paper: 75 pages, 80 authors, </a:t>
            </a:r>
            <a:r>
              <a:rPr lang="en-US" sz="1800" dirty="0" err="1"/>
              <a:t>Anchordoqui</a:t>
            </a:r>
            <a:r>
              <a:rPr lang="en-US" sz="1800" dirty="0"/>
              <a:t> et al., </a:t>
            </a:r>
            <a:r>
              <a:rPr lang="en-US" sz="1800" dirty="0">
                <a:hlinkClick r:id="rId7"/>
              </a:rPr>
              <a:t>2109.10905</a:t>
            </a:r>
            <a:r>
              <a:rPr lang="en-US" sz="1800" dirty="0"/>
              <a:t>, Phys. Rept. 968, 1 (2022).</a:t>
            </a:r>
          </a:p>
          <a:p>
            <a:endParaRPr lang="en-US" sz="800" dirty="0"/>
          </a:p>
          <a:p>
            <a:r>
              <a:rPr lang="en-US" sz="1800" dirty="0"/>
              <a:t>FPF Snowmass White Paper: 429 pages, 392 </a:t>
            </a:r>
            <a:r>
              <a:rPr lang="en-US" sz="1800" dirty="0" err="1"/>
              <a:t>authors+endorsers</a:t>
            </a:r>
            <a:r>
              <a:rPr lang="en-US" sz="1800" dirty="0"/>
              <a:t>, Feng, Kling, Reno, Rojo, </a:t>
            </a:r>
            <a:r>
              <a:rPr lang="en-US" sz="1800" dirty="0" err="1"/>
              <a:t>Soldin</a:t>
            </a:r>
            <a:r>
              <a:rPr lang="en-US" sz="1800" dirty="0"/>
              <a:t> et al., </a:t>
            </a:r>
            <a:r>
              <a:rPr lang="en-US" sz="1800" dirty="0">
                <a:hlinkClick r:id="rId8"/>
              </a:rPr>
              <a:t>2203.05090</a:t>
            </a:r>
            <a:r>
              <a:rPr lang="en-US" sz="1800" dirty="0"/>
              <a:t>, J. Phys. G. </a:t>
            </a:r>
          </a:p>
          <a:p>
            <a:endParaRPr lang="en-US" sz="800" dirty="0"/>
          </a:p>
          <a:p>
            <a:r>
              <a:rPr lang="en-US" sz="1800" dirty="0"/>
              <a:t>Useful Resources (software, old talks, …): </a:t>
            </a:r>
            <a:r>
              <a:rPr lang="en-US" sz="1800" dirty="0">
                <a:hlinkClick r:id="rId9"/>
              </a:rPr>
              <a:t>PBC FPF webpage</a:t>
            </a:r>
            <a:r>
              <a:rPr lang="en-US" sz="1800" dirty="0"/>
              <a:t>; </a:t>
            </a:r>
            <a:r>
              <a:rPr lang="en-US" sz="1800" dirty="0">
                <a:hlinkClick r:id="rId10"/>
              </a:rPr>
              <a:t>FPF Twiki</a:t>
            </a:r>
            <a:r>
              <a:rPr lang="en-US" sz="1800" dirty="0"/>
              <a:t>.</a:t>
            </a:r>
          </a:p>
          <a:p>
            <a:endParaRPr lang="en-US" sz="800" dirty="0"/>
          </a:p>
          <a:p>
            <a:pPr eaLnBrk="1" hangingPunct="1"/>
            <a:r>
              <a:rPr lang="en-US" sz="1800" dirty="0"/>
              <a:t>FPF-related talks at Snowmass</a:t>
            </a:r>
          </a:p>
          <a:p>
            <a:pPr lvl="1" eaLnBrk="1" hangingPunct="1"/>
            <a:r>
              <a:rPr lang="en-US" sz="1600" dirty="0"/>
              <a:t>Monday July 18: EF05-07, </a:t>
            </a:r>
            <a:r>
              <a:rPr lang="en-US" sz="1600" dirty="0" err="1"/>
              <a:t>Hallsie</a:t>
            </a:r>
            <a:r>
              <a:rPr lang="en-US" sz="1600" dirty="0"/>
              <a:t> Reno</a:t>
            </a:r>
          </a:p>
          <a:p>
            <a:pPr lvl="1" eaLnBrk="1" hangingPunct="1"/>
            <a:r>
              <a:rPr lang="en-US" sz="1600" dirty="0"/>
              <a:t>Wednesday, July 20: EF09/RF06, Jonathan Feng</a:t>
            </a:r>
          </a:p>
          <a:p>
            <a:pPr lvl="1" eaLnBrk="1" hangingPunct="1"/>
            <a:r>
              <a:rPr lang="en-US" sz="1600" dirty="0"/>
              <a:t>Thursday, July 21: NF02, Felix Kling</a:t>
            </a:r>
          </a:p>
          <a:p>
            <a:pPr lvl="1" eaLnBrk="1" hangingPunct="1"/>
            <a:r>
              <a:rPr lang="en-US" sz="1600" dirty="0"/>
              <a:t>Friday, July 22: EF/NF: Milind Diwan</a:t>
            </a:r>
          </a:p>
          <a:p>
            <a:pPr lvl="1" eaLnBrk="1" hangingPunct="1"/>
            <a:r>
              <a:rPr lang="en-US" sz="1600" dirty="0"/>
              <a:t>Sunday, July 24: NF04/CF07, Ina </a:t>
            </a:r>
            <a:r>
              <a:rPr lang="en-US" sz="1600" dirty="0" err="1"/>
              <a:t>Sarcevic</a:t>
            </a:r>
            <a:endParaRPr lang="en-US" sz="1600" dirty="0"/>
          </a:p>
          <a:p>
            <a:pPr lvl="1" eaLnBrk="1" hangingPunct="1"/>
            <a:r>
              <a:rPr lang="en-US" sz="1600" dirty="0"/>
              <a:t>Tuesday, July 26: Small- and Mid-Scale Experiments/Facilities, Jonathan Feng</a:t>
            </a:r>
          </a:p>
          <a:p>
            <a:pPr lvl="1" eaLnBrk="1" hangingPunct="1"/>
            <a:r>
              <a:rPr lang="en-US" sz="1600" dirty="0"/>
              <a:t>Summary discussions, talks, panels.</a:t>
            </a:r>
          </a:p>
          <a:p>
            <a:endParaRPr lang="en-US" sz="1800" dirty="0"/>
          </a:p>
        </p:txBody>
      </p:sp>
    </p:spTree>
    <p:extLst>
      <p:ext uri="{BB962C8B-B14F-4D97-AF65-F5344CB8AC3E}">
        <p14:creationId xmlns:p14="http://schemas.microsoft.com/office/powerpoint/2010/main" val="36424663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72831-690D-3A4A-A69C-2C175F2C209A}"/>
              </a:ext>
            </a:extLst>
          </p:cNvPr>
          <p:cNvPicPr>
            <a:picLocks noChangeAspect="1"/>
          </p:cNvPicPr>
          <p:nvPr/>
        </p:nvPicPr>
        <p:blipFill>
          <a:blip r:embed="rId2"/>
          <a:stretch>
            <a:fillRect/>
          </a:stretch>
        </p:blipFill>
        <p:spPr>
          <a:xfrm>
            <a:off x="2608320" y="2972185"/>
            <a:ext cx="3927359" cy="3733415"/>
          </a:xfrm>
          <a:prstGeom prst="rect">
            <a:avLst/>
          </a:prstGeom>
        </p:spPr>
      </p:pic>
      <p:sp>
        <p:nvSpPr>
          <p:cNvPr id="3074" name="Title 1"/>
          <p:cNvSpPr>
            <a:spLocks noGrp="1"/>
          </p:cNvSpPr>
          <p:nvPr>
            <p:ph type="title"/>
          </p:nvPr>
        </p:nvSpPr>
        <p:spPr>
          <a:xfrm>
            <a:off x="0" y="228985"/>
            <a:ext cx="9144000" cy="441325"/>
          </a:xfrm>
        </p:spPr>
        <p:txBody>
          <a:bodyPr/>
          <a:lstStyle/>
          <a:p>
            <a:r>
              <a:rPr lang="en-US" dirty="0">
                <a:latin typeface="Arial" charset="0"/>
              </a:rPr>
              <a:t>SUMMARY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77209" y="838200"/>
            <a:ext cx="8814391" cy="53340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LHC (and existing  detectors) is operating beautifully, but it is not operating at full potential. </a:t>
            </a:r>
          </a:p>
          <a:p>
            <a:endParaRPr lang="en-US" sz="800" dirty="0"/>
          </a:p>
          <a:p>
            <a:r>
              <a:rPr lang="en-US" sz="2000" dirty="0"/>
              <a:t>The FPF will bring it closer to this goal by adding a diverse array of small, inexpensive experiments with guaranteed SM physics results and BSM discovery potential.  Additional examples, funding, timeline, etc. are in the White Paper and backup slides.</a:t>
            </a:r>
          </a:p>
        </p:txBody>
      </p:sp>
    </p:spTree>
    <p:extLst>
      <p:ext uri="{BB962C8B-B14F-4D97-AF65-F5344CB8AC3E}">
        <p14:creationId xmlns:p14="http://schemas.microsoft.com/office/powerpoint/2010/main" val="29058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8FAA9-B82C-4465-F927-E32FB5FD4933}"/>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b="1" dirty="0"/>
              <a:t>BACKUP</a:t>
            </a:r>
          </a:p>
        </p:txBody>
      </p:sp>
      <p:sp>
        <p:nvSpPr>
          <p:cNvPr id="2" name="Rectangle 1">
            <a:extLst>
              <a:ext uri="{FF2B5EF4-FFF2-40B4-BE49-F238E27FC236}">
                <a16:creationId xmlns:a16="http://schemas.microsoft.com/office/drawing/2014/main" id="{C259D97B-AB35-0347-2592-1338D2C5665F}"/>
              </a:ext>
            </a:extLst>
          </p:cNvPr>
          <p:cNvSpPr>
            <a:spLocks noChangeArrowheads="1"/>
          </p:cNvSpPr>
          <p:nvPr/>
        </p:nvSpPr>
        <p:spPr bwMode="auto">
          <a:xfrm>
            <a:off x="304800" y="6211888"/>
            <a:ext cx="8458200" cy="46037"/>
          </a:xfrm>
          <a:prstGeom prst="rect">
            <a:avLst/>
          </a:prstGeom>
          <a:solidFill>
            <a:srgbClr val="1A19D2"/>
          </a:solidFill>
          <a:ln>
            <a:solidFill>
              <a:srgbClr val="1A19D2"/>
            </a:solid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929047358"/>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65299</TotalTime>
  <Words>2431</Words>
  <Application>Microsoft Macintosh PowerPoint</Application>
  <PresentationFormat>On-screen Show (4:3)</PresentationFormat>
  <Paragraphs>297</Paragraphs>
  <Slides>25</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Cambria Math</vt:lpstr>
      <vt:lpstr>Symbol</vt:lpstr>
      <vt:lpstr>office_arial</vt:lpstr>
      <vt:lpstr>PowerPoint Presentation</vt:lpstr>
      <vt:lpstr>THE BASIC IDEA</vt:lpstr>
      <vt:lpstr>CURRENT EXPERIMENTS</vt:lpstr>
      <vt:lpstr>FORWARD PHYSICS FACILITY</vt:lpstr>
      <vt:lpstr>FPF EXPERIMENTS</vt:lpstr>
      <vt:lpstr>LLP SEARCHES</vt:lpstr>
      <vt:lpstr>FPF AND SNOWMASS</vt:lpstr>
      <vt:lpstr>SUMMARY</vt:lpstr>
      <vt:lpstr>PowerPoint Presentation</vt:lpstr>
      <vt:lpstr>FUNDING AND TIMELINE</vt:lpstr>
      <vt:lpstr>NEXT STEPS</vt:lpstr>
      <vt:lpstr>SEARCHES FOR NEW LIGHT PARTICLES</vt:lpstr>
      <vt:lpstr>CAVERN AND SHAFT</vt:lpstr>
      <vt:lpstr>FPF CIVIL ENGINEERING</vt:lpstr>
      <vt:lpstr>SURFACE BUILDINGS</vt:lpstr>
      <vt:lpstr>THE NEW PARTICLE LANDSCAPE</vt:lpstr>
      <vt:lpstr>ISR AND CHARM</vt:lpstr>
      <vt:lpstr>LIGHT, WEAKLY INTERACTING PARTICLES</vt:lpstr>
      <vt:lpstr>PROOF OF PRINCIPLE: 1ST COLLIDER NEUTRINOS</vt:lpstr>
      <vt:lpstr>LOCATION, LOCATION, LOCATION</vt:lpstr>
      <vt:lpstr>NEUTRINOS</vt:lpstr>
      <vt:lpstr>QCD</vt:lpstr>
      <vt:lpstr>DARK MATTER DIRECT DETECTION</vt:lpstr>
      <vt:lpstr>MILLI-CHARGED PARTICLES</vt:lpstr>
      <vt:lpstr>ASTROPARTICLE PHYSICS: COSMIC NEUTRINOS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1304</cp:revision>
  <cp:lastPrinted>2013-07-29T03:23:30Z</cp:lastPrinted>
  <dcterms:created xsi:type="dcterms:W3CDTF">2011-05-01T15:38:23Z</dcterms:created>
  <dcterms:modified xsi:type="dcterms:W3CDTF">2022-07-20T22:51:40Z</dcterms:modified>
</cp:coreProperties>
</file>