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7"/>
  </p:notesMasterIdLst>
  <p:handoutMasterIdLst>
    <p:handoutMasterId r:id="rId28"/>
  </p:handoutMasterIdLst>
  <p:sldIdLst>
    <p:sldId id="1095" r:id="rId2"/>
    <p:sldId id="1103" r:id="rId3"/>
    <p:sldId id="1110" r:id="rId4"/>
    <p:sldId id="1114" r:id="rId5"/>
    <p:sldId id="1115" r:id="rId6"/>
    <p:sldId id="1046" r:id="rId7"/>
    <p:sldId id="1111" r:id="rId8"/>
    <p:sldId id="1112" r:id="rId9"/>
    <p:sldId id="1113" r:id="rId10"/>
    <p:sldId id="1062" r:id="rId11"/>
    <p:sldId id="1089" r:id="rId12"/>
    <p:sldId id="1063" r:id="rId13"/>
    <p:sldId id="1084" r:id="rId14"/>
    <p:sldId id="1104" r:id="rId15"/>
    <p:sldId id="1050" r:id="rId16"/>
    <p:sldId id="1071" r:id="rId17"/>
    <p:sldId id="633" r:id="rId18"/>
    <p:sldId id="1078" r:id="rId19"/>
    <p:sldId id="1079" r:id="rId20"/>
    <p:sldId id="944" r:id="rId21"/>
    <p:sldId id="1057" r:id="rId22"/>
    <p:sldId id="1082" r:id="rId23"/>
    <p:sldId id="1086" r:id="rId24"/>
    <p:sldId id="1085" r:id="rId25"/>
    <p:sldId id="1108"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F0"/>
    <a:srgbClr val="0000FF"/>
    <a:srgbClr val="4DCAFF"/>
    <a:srgbClr val="FF0000"/>
    <a:srgbClr val="00CD46"/>
    <a:srgbClr val="736F63"/>
    <a:srgbClr val="00FF00"/>
    <a:srgbClr val="00E646"/>
    <a:srgbClr val="1919D2"/>
    <a:srgbClr val="1A18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1744" autoAdjust="0"/>
  </p:normalViewPr>
  <p:slideViewPr>
    <p:cSldViewPr snapToObjects="1">
      <p:cViewPr varScale="1">
        <p:scale>
          <a:sx n="120" d="100"/>
          <a:sy n="120" d="100"/>
        </p:scale>
        <p:origin x="936" y="176"/>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7/17/22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7/17/22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7/17/22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5</a:t>
            </a:fld>
            <a:endParaRPr lang="en-US"/>
          </a:p>
        </p:txBody>
      </p:sp>
    </p:spTree>
    <p:extLst>
      <p:ext uri="{BB962C8B-B14F-4D97-AF65-F5344CB8AC3E}">
        <p14:creationId xmlns:p14="http://schemas.microsoft.com/office/powerpoint/2010/main" val="427861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7/17/22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14</a:t>
            </a:fld>
            <a:endParaRPr lang="en-US"/>
          </a:p>
        </p:txBody>
      </p:sp>
    </p:spTree>
    <p:extLst>
      <p:ext uri="{BB962C8B-B14F-4D97-AF65-F5344CB8AC3E}">
        <p14:creationId xmlns:p14="http://schemas.microsoft.com/office/powerpoint/2010/main" val="94320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7/17/22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18</a:t>
            </a:fld>
            <a:endParaRPr lang="en-US"/>
          </a:p>
        </p:txBody>
      </p:sp>
    </p:spTree>
    <p:extLst>
      <p:ext uri="{BB962C8B-B14F-4D97-AF65-F5344CB8AC3E}">
        <p14:creationId xmlns:p14="http://schemas.microsoft.com/office/powerpoint/2010/main" val="207632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7/17/22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19</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7/17/22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20</a:t>
            </a:fld>
            <a:endParaRPr lang="en-US"/>
          </a:p>
        </p:txBody>
      </p:sp>
    </p:spTree>
    <p:extLst>
      <p:ext uri="{BB962C8B-B14F-4D97-AF65-F5344CB8AC3E}">
        <p14:creationId xmlns:p14="http://schemas.microsoft.com/office/powerpoint/2010/main" val="131645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7/17/22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21</a:t>
            </a:fld>
            <a:endParaRPr lang="en-US"/>
          </a:p>
        </p:txBody>
      </p:sp>
    </p:spTree>
    <p:extLst>
      <p:ext uri="{BB962C8B-B14F-4D97-AF65-F5344CB8AC3E}">
        <p14:creationId xmlns:p14="http://schemas.microsoft.com/office/powerpoint/2010/main" val="1169728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7/17/22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25</a:t>
            </a:fld>
            <a:endParaRPr lang="en-US"/>
          </a:p>
        </p:txBody>
      </p:sp>
    </p:spTree>
    <p:extLst>
      <p:ext uri="{BB962C8B-B14F-4D97-AF65-F5344CB8AC3E}">
        <p14:creationId xmlns:p14="http://schemas.microsoft.com/office/powerpoint/2010/main" val="166343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13 July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A108418-F3A5-8041-ACE4-7A8CB0D9A6BF}" type="slidenum">
              <a:rPr lang="en-US" sz="1000" smtClean="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1.jpg"/><Relationship Id="rId7" Type="http://schemas.openxmlformats.org/officeDocument/2006/relationships/image" Target="../media/image24.jpg"/><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eg"/><Relationship Id="rId10" Type="http://schemas.openxmlformats.org/officeDocument/2006/relationships/image" Target="../media/image27.jpg"/><Relationship Id="rId4" Type="http://schemas.openxmlformats.org/officeDocument/2006/relationships/image" Target="../media/image18.png"/><Relationship Id="rId9" Type="http://schemas.openxmlformats.org/officeDocument/2006/relationships/image" Target="../media/image26.jpeg"/><Relationship Id="rId1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arxiv.org/abs/2203.05090" TargetMode="External"/><Relationship Id="rId3" Type="http://schemas.openxmlformats.org/officeDocument/2006/relationships/hyperlink" Target="https://indico.cern.ch/event/955956" TargetMode="External"/><Relationship Id="rId7" Type="http://schemas.openxmlformats.org/officeDocument/2006/relationships/hyperlink" Target="https://arxiv.org/abs/2109.10905" TargetMode="External"/><Relationship Id="rId2" Type="http://schemas.openxmlformats.org/officeDocument/2006/relationships/hyperlink" Target="http://hep.ps.uci.edu/~jlf/research/papers/Snowmass2021/SnowmassLOI_FPF.pdf" TargetMode="External"/><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5" Type="http://schemas.openxmlformats.org/officeDocument/2006/relationships/hyperlink" Target="https://indico.cern.ch/event/1076733" TargetMode="External"/><Relationship Id="rId10" Type="http://schemas.openxmlformats.org/officeDocument/2006/relationships/hyperlink" Target="https://twiki.cern.ch/twiki/bin/view/FPF/WebHome" TargetMode="External"/><Relationship Id="rId4" Type="http://schemas.openxmlformats.org/officeDocument/2006/relationships/hyperlink" Target="https://indico.cern.ch/event/1022352/" TargetMode="External"/><Relationship Id="rId9" Type="http://schemas.openxmlformats.org/officeDocument/2006/relationships/hyperlink" Target="https://pbc.web.cern.ch/fpf-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436409"/>
            <a:ext cx="9144000" cy="2488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dirty="0"/>
              <a:t>CURRENT STATUS</a:t>
            </a:r>
          </a:p>
          <a:p>
            <a:pPr algn="ctr"/>
            <a:endParaRPr lang="en-US" dirty="0"/>
          </a:p>
          <a:p>
            <a:pPr algn="ctr"/>
            <a:endParaRPr lang="en-US" dirty="0"/>
          </a:p>
          <a:p>
            <a:pPr algn="ctr"/>
            <a:endParaRPr lang="en-US" dirty="0"/>
          </a:p>
          <a:p>
            <a:pPr algn="ctr"/>
            <a:endParaRPr lang="en-US" dirty="0"/>
          </a:p>
          <a:p>
            <a:pPr algn="ctr"/>
            <a:r>
              <a:rPr lang="en-US" dirty="0"/>
              <a:t>Jonathan Feng</a:t>
            </a:r>
          </a:p>
          <a:p>
            <a:pPr algn="ctr"/>
            <a:endParaRPr lang="en-US" dirty="0"/>
          </a:p>
          <a:p>
            <a:pPr algn="ctr"/>
            <a:r>
              <a:rPr lang="en-US" dirty="0"/>
              <a:t>13 July 2022</a:t>
            </a:r>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a:p>
            <a:pPr algn="ctr"/>
            <a:endParaRPr lang="en-US" sz="4000" b="1" dirty="0"/>
          </a:p>
          <a:p>
            <a:pPr algn="ctr"/>
            <a:endParaRPr lang="en-US" sz="4000" b="1" dirty="0"/>
          </a:p>
        </p:txBody>
      </p:sp>
      <p:pic>
        <p:nvPicPr>
          <p:cNvPr id="16" name="Picture 15">
            <a:extLst>
              <a:ext uri="{FF2B5EF4-FFF2-40B4-BE49-F238E27FC236}">
                <a16:creationId xmlns:a16="http://schemas.microsoft.com/office/drawing/2014/main" id="{66DFF9EB-7A10-41FE-1279-5E790FA0547C}"/>
              </a:ext>
            </a:extLst>
          </p:cNvPr>
          <p:cNvPicPr>
            <a:picLocks noChangeAspect="1"/>
          </p:cNvPicPr>
          <p:nvPr/>
        </p:nvPicPr>
        <p:blipFill>
          <a:blip r:embed="rId3"/>
          <a:stretch>
            <a:fillRect/>
          </a:stretch>
        </p:blipFill>
        <p:spPr>
          <a:xfrm>
            <a:off x="2174012" y="1600200"/>
            <a:ext cx="4719775" cy="1311912"/>
          </a:xfrm>
          <a:prstGeom prst="rect">
            <a:avLst/>
          </a:prstGeom>
        </p:spPr>
      </p:pic>
    </p:spTree>
    <p:extLst>
      <p:ext uri="{BB962C8B-B14F-4D97-AF65-F5344CB8AC3E}">
        <p14:creationId xmlns:p14="http://schemas.microsoft.com/office/powerpoint/2010/main" val="16099647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453081"/>
            <a:ext cx="7848600" cy="4176319"/>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610600" cy="2669606"/>
          </a:xfrm>
        </p:spPr>
        <p:txBody>
          <a:bodyPr/>
          <a:lstStyle/>
          <a:p>
            <a:r>
              <a:rPr lang="en-US" sz="1800" dirty="0">
                <a:sym typeface="Wingdings" pitchFamily="2" charset="2"/>
              </a:rPr>
              <a:t>Cavern: 65m long, 8m wide/high.  Shaft: 88m-deep, 9.1m-diameter. </a:t>
            </a:r>
          </a:p>
          <a:p>
            <a:endParaRPr lang="en-US" sz="1200" dirty="0">
              <a:sym typeface="Wingdings" pitchFamily="2" charset="2"/>
            </a:endParaRPr>
          </a:p>
          <a:p>
            <a:r>
              <a:rPr lang="en-US" sz="1800" dirty="0">
                <a:sym typeface="Wingdings" pitchFamily="2" charset="2"/>
              </a:rPr>
              <a:t>The FPF is completely decoupled from the LHC: no need for a safety corridor connecting the FPF to the LHC, preliminary RP and vibration studies indicate that FPF construction will have no significant impact on LHC operation.</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505200" y="2508126"/>
            <a:ext cx="4267200" cy="2299968"/>
          </a:xfrm>
          <a:prstGeom prst="rect">
            <a:avLst/>
          </a:prstGeom>
        </p:spPr>
      </p:pic>
    </p:spTree>
    <p:extLst>
      <p:ext uri="{BB962C8B-B14F-4D97-AF65-F5344CB8AC3E}">
        <p14:creationId xmlns:p14="http://schemas.microsoft.com/office/powerpoint/2010/main" val="270791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1295400" y="244475"/>
            <a:ext cx="6858000" cy="441325"/>
          </a:xfrm>
        </p:spPr>
        <p:txBody>
          <a:bodyPr/>
          <a:lstStyle/>
          <a:p>
            <a:r>
              <a:rPr lang="en-US" dirty="0"/>
              <a:t>FPF CIVIL ENGINEERING</a:t>
            </a:r>
          </a:p>
        </p:txBody>
      </p:sp>
      <p:sp>
        <p:nvSpPr>
          <p:cNvPr id="6" name="TextBox 5">
            <a:extLst>
              <a:ext uri="{FF2B5EF4-FFF2-40B4-BE49-F238E27FC236}">
                <a16:creationId xmlns:a16="http://schemas.microsoft.com/office/drawing/2014/main" id="{A629DAE9-B314-792F-63D5-C2BBF9BF9294}"/>
              </a:ext>
            </a:extLst>
          </p:cNvPr>
          <p:cNvSpPr txBox="1"/>
          <p:nvPr/>
        </p:nvSpPr>
        <p:spPr>
          <a:xfrm>
            <a:off x="7078667" y="6071171"/>
            <a:ext cx="1608133" cy="369332"/>
          </a:xfrm>
          <a:prstGeom prst="rect">
            <a:avLst/>
          </a:prstGeom>
          <a:noFill/>
        </p:spPr>
        <p:txBody>
          <a:bodyPr wrap="none" rtlCol="0">
            <a:spAutoFit/>
          </a:bodyPr>
          <a:lstStyle/>
          <a:p>
            <a:r>
              <a:rPr lang="en-US" dirty="0" err="1"/>
              <a:t>Balazs</a:t>
            </a:r>
            <a:r>
              <a:rPr lang="en-US" dirty="0"/>
              <a:t> (2022)</a:t>
            </a:r>
          </a:p>
        </p:txBody>
      </p:sp>
      <p:pic>
        <p:nvPicPr>
          <p:cNvPr id="10" name="Content Placeholder 9">
            <a:extLst>
              <a:ext uri="{FF2B5EF4-FFF2-40B4-BE49-F238E27FC236}">
                <a16:creationId xmlns:a16="http://schemas.microsoft.com/office/drawing/2014/main" id="{2594C9C0-104A-8D0F-F6C3-421832363977}"/>
              </a:ext>
            </a:extLst>
          </p:cNvPr>
          <p:cNvPicPr>
            <a:picLocks noGrp="1" noChangeAspect="1"/>
          </p:cNvPicPr>
          <p:nvPr>
            <p:ph idx="1"/>
          </p:nvPr>
        </p:nvPicPr>
        <p:blipFill>
          <a:blip r:embed="rId2"/>
          <a:stretch>
            <a:fillRect/>
          </a:stretch>
        </p:blipFill>
        <p:spPr>
          <a:xfrm>
            <a:off x="457200" y="990600"/>
            <a:ext cx="8229600" cy="1978194"/>
          </a:xfrm>
        </p:spPr>
      </p:pic>
      <p:pic>
        <p:nvPicPr>
          <p:cNvPr id="12" name="Picture 11">
            <a:extLst>
              <a:ext uri="{FF2B5EF4-FFF2-40B4-BE49-F238E27FC236}">
                <a16:creationId xmlns:a16="http://schemas.microsoft.com/office/drawing/2014/main" id="{479691E0-E18C-1FF2-908C-C15066A4D4C6}"/>
              </a:ext>
            </a:extLst>
          </p:cNvPr>
          <p:cNvPicPr>
            <a:picLocks noChangeAspect="1"/>
          </p:cNvPicPr>
          <p:nvPr/>
        </p:nvPicPr>
        <p:blipFill>
          <a:blip r:embed="rId3"/>
          <a:stretch>
            <a:fillRect/>
          </a:stretch>
        </p:blipFill>
        <p:spPr>
          <a:xfrm>
            <a:off x="2838450" y="3264330"/>
            <a:ext cx="3771900" cy="2991507"/>
          </a:xfrm>
          <a:prstGeom prst="rect">
            <a:avLst/>
          </a:prstGeom>
        </p:spPr>
      </p:pic>
    </p:spTree>
    <p:extLst>
      <p:ext uri="{BB962C8B-B14F-4D97-AF65-F5344CB8AC3E}">
        <p14:creationId xmlns:p14="http://schemas.microsoft.com/office/powerpoint/2010/main" val="310102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295400"/>
            <a:ext cx="8876264" cy="4553077"/>
          </a:xfrm>
          <a:prstGeom prst="rect">
            <a:avLst/>
          </a:prstGeom>
        </p:spPr>
      </p:pic>
      <p:sp>
        <p:nvSpPr>
          <p:cNvPr id="2" name="TextBox 1">
            <a:extLst>
              <a:ext uri="{FF2B5EF4-FFF2-40B4-BE49-F238E27FC236}">
                <a16:creationId xmlns:a16="http://schemas.microsoft.com/office/drawing/2014/main" id="{3F56AF79-B9C6-09F1-1FE2-AA39B3E53CFE}"/>
              </a:ext>
            </a:extLst>
          </p:cNvPr>
          <p:cNvSpPr txBox="1"/>
          <p:nvPr/>
        </p:nvSpPr>
        <p:spPr>
          <a:xfrm>
            <a:off x="7086600" y="5105400"/>
            <a:ext cx="1600200" cy="738664"/>
          </a:xfrm>
          <a:prstGeom prst="rect">
            <a:avLst/>
          </a:prstGeom>
          <a:solidFill>
            <a:schemeClr val="bg1"/>
          </a:solidFill>
        </p:spPr>
        <p:txBody>
          <a:bodyPr wrap="square" rtlCol="0">
            <a:spAutoFit/>
          </a:bodyPr>
          <a:lstStyle/>
          <a:p>
            <a:r>
              <a:rPr lang="en-US" sz="1400" dirty="0" err="1"/>
              <a:t>Kincso</a:t>
            </a:r>
            <a:r>
              <a:rPr lang="en-US" sz="1400" dirty="0"/>
              <a:t> </a:t>
            </a:r>
            <a:r>
              <a:rPr lang="en-US" sz="1400" dirty="0" err="1"/>
              <a:t>Balazs</a:t>
            </a:r>
            <a:r>
              <a:rPr lang="en-US" sz="1400" dirty="0"/>
              <a:t>,</a:t>
            </a:r>
          </a:p>
          <a:p>
            <a:r>
              <a:rPr lang="en-US" sz="1400" dirty="0"/>
              <a:t>John Osborne,</a:t>
            </a:r>
          </a:p>
          <a:p>
            <a:r>
              <a:rPr lang="en-US" sz="1400" dirty="0"/>
              <a:t>CERN CE (2022)</a:t>
            </a:r>
          </a:p>
        </p:txBody>
      </p:sp>
    </p:spTree>
    <p:extLst>
      <p:ext uri="{BB962C8B-B14F-4D97-AF65-F5344CB8AC3E}">
        <p14:creationId xmlns:p14="http://schemas.microsoft.com/office/powerpoint/2010/main" val="1173022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011382" y="1760681"/>
            <a:ext cx="5121235" cy="4868334"/>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FPF PHYSICS SUMMARY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914400"/>
            <a:ext cx="8839200" cy="5334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FPF is a general purpose facility with a broad SM and BSM physics program.  Additional examples are in the White Paper and backup slides.</a:t>
            </a:r>
          </a:p>
        </p:txBody>
      </p:sp>
    </p:spTree>
    <p:extLst>
      <p:ext uri="{BB962C8B-B14F-4D97-AF65-F5344CB8AC3E}">
        <p14:creationId xmlns:p14="http://schemas.microsoft.com/office/powerpoint/2010/main" val="284954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6882" cy="4407408"/>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412394" y="2303502"/>
            <a:ext cx="2518638" cy="923330"/>
          </a:xfrm>
          <a:prstGeom prst="rect">
            <a:avLst/>
          </a:prstGeom>
          <a:noFill/>
        </p:spPr>
        <p:txBody>
          <a:bodyPr wrap="none" rtlCol="0">
            <a:spAutoFit/>
          </a:bodyPr>
          <a:lstStyle/>
          <a:p>
            <a:pPr algn="ctr"/>
            <a:r>
              <a:rPr lang="en-US" dirty="0">
                <a:solidFill>
                  <a:schemeClr val="bg1"/>
                </a:solidFill>
              </a:rPr>
              <a:t>(1) Strongly Interacting</a:t>
            </a:r>
          </a:p>
          <a:p>
            <a:pPr algn="ctr"/>
            <a:r>
              <a:rPr lang="en-US" dirty="0">
                <a:solidFill>
                  <a:schemeClr val="bg1"/>
                </a:solidFill>
              </a:rPr>
              <a:t>Heavy Particles</a:t>
            </a:r>
          </a:p>
          <a:p>
            <a:pPr algn="ctr"/>
            <a:r>
              <a:rPr lang="en-US" dirty="0">
                <a:solidFill>
                  <a:schemeClr val="bg1"/>
                </a:solidFill>
              </a:rPr>
              <a:t>(Higgs, top, SUSY, …)</a:t>
            </a:r>
          </a:p>
        </p:txBody>
      </p:sp>
      <p:sp>
        <p:nvSpPr>
          <p:cNvPr id="20" name="TextBox 19"/>
          <p:cNvSpPr txBox="1"/>
          <p:nvPr/>
        </p:nvSpPr>
        <p:spPr>
          <a:xfrm>
            <a:off x="2037063" y="4797154"/>
            <a:ext cx="2424703" cy="923330"/>
          </a:xfrm>
          <a:prstGeom prst="rect">
            <a:avLst/>
          </a:prstGeom>
          <a:noFill/>
        </p:spPr>
        <p:txBody>
          <a:bodyPr wrap="none" rtlCol="0">
            <a:spAutoFit/>
          </a:bodyPr>
          <a:lstStyle/>
          <a:p>
            <a:pPr algn="ctr"/>
            <a:r>
              <a:rPr lang="en-US" dirty="0">
                <a:solidFill>
                  <a:schemeClr val="bg1"/>
                </a:solidFill>
              </a:rPr>
              <a:t>(2) Weakly Interacting</a:t>
            </a:r>
          </a:p>
          <a:p>
            <a:pPr algn="ctr"/>
            <a:r>
              <a:rPr lang="en-US" dirty="0">
                <a:solidFill>
                  <a:schemeClr val="bg1"/>
                </a:solidFill>
              </a:rPr>
              <a:t>Light Particles</a:t>
            </a:r>
          </a:p>
          <a:p>
            <a:pPr algn="ctr"/>
            <a:r>
              <a:rPr lang="en-US" dirty="0">
                <a:solidFill>
                  <a:schemeClr val="bg1"/>
                </a:solidFill>
              </a:rPr>
              <a:t>(neutrinos, LLPs, …)</a:t>
            </a:r>
          </a:p>
        </p:txBody>
      </p:sp>
      <p:sp>
        <p:nvSpPr>
          <p:cNvPr id="49" name="TextBox 48">
            <a:extLst>
              <a:ext uri="{FF2B5EF4-FFF2-40B4-BE49-F238E27FC236}">
                <a16:creationId xmlns:a16="http://schemas.microsoft.com/office/drawing/2014/main" id="{C33BC926-3382-D142-9438-0A0F7C9733B1}"/>
              </a:ext>
            </a:extLst>
          </p:cNvPr>
          <p:cNvSpPr txBox="1"/>
          <p:nvPr/>
        </p:nvSpPr>
        <p:spPr>
          <a:xfrm>
            <a:off x="7231066" y="2046506"/>
            <a:ext cx="1608134" cy="4278094"/>
          </a:xfrm>
          <a:prstGeom prst="rect">
            <a:avLst/>
          </a:prstGeom>
          <a:noFill/>
        </p:spPr>
        <p:txBody>
          <a:bodyPr wrap="square" rtlCol="0">
            <a:spAutoFit/>
          </a:bodyPr>
          <a:lstStyle/>
          <a:p>
            <a:r>
              <a:rPr lang="en-US" sz="1600" dirty="0">
                <a:solidFill>
                  <a:srgbClr val="00B0F0"/>
                </a:solidFill>
              </a:rPr>
              <a:t>(1) And (2) both contain SM and BSM opportunities, and both are well motivated by particle physics and cosmology. </a:t>
            </a:r>
          </a:p>
          <a:p>
            <a:endParaRPr lang="en-US" sz="1600" dirty="0">
              <a:solidFill>
                <a:srgbClr val="00B0F0"/>
              </a:solidFill>
            </a:endParaRPr>
          </a:p>
          <a:p>
            <a:r>
              <a:rPr lang="en-US" sz="1600" dirty="0">
                <a:solidFill>
                  <a:srgbClr val="00B0F0"/>
                </a:solidFill>
              </a:rPr>
              <a:t>But only (1) is being investigated well by current LHC detectors. (Cf. ISR and charm.)</a:t>
            </a:r>
            <a:endParaRPr lang="en-US" sz="1600" dirty="0">
              <a:solidFill>
                <a:schemeClr val="bg1"/>
              </a:solidFill>
            </a:endParaRPr>
          </a:p>
        </p:txBody>
      </p:sp>
    </p:spTree>
    <p:extLst>
      <p:ext uri="{BB962C8B-B14F-4D97-AF65-F5344CB8AC3E}">
        <p14:creationId xmlns:p14="http://schemas.microsoft.com/office/powerpoint/2010/main" val="39856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 AND CHARM</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63246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For the 50</a:t>
            </a:r>
            <a:r>
              <a:rPr lang="en-US" sz="2000" baseline="30000" dirty="0"/>
              <a:t>th</a:t>
            </a:r>
            <a:r>
              <a:rPr lang="en-US" sz="2000" dirty="0"/>
              <a:t> anniversary of the ISR,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pPr lvl="1"/>
            <a:endParaRPr lang="en-US" sz="1000" dirty="0"/>
          </a:p>
          <a:p>
            <a:pPr lvl="1"/>
            <a:r>
              <a:rPr lang="en-US" sz="16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charm was missed in part because detectors focused on the forward region.</a:t>
            </a:r>
          </a:p>
          <a:p>
            <a:endParaRPr lang="en-US" sz="1000" dirty="0"/>
          </a:p>
          <a:p>
            <a:r>
              <a:rPr lang="en-US" sz="2000" dirty="0"/>
              <a:t>Are we making the same (but opposite) mistake at the LHC?</a:t>
            </a:r>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954904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WEAKLY INTERACTING PARTICLES</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352800"/>
          </a:xfrm>
        </p:spPr>
      </p:pic>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228601" y="4267200"/>
            <a:ext cx="4239237"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Arial" charset="0"/>
              </a:rPr>
              <a:t>Most BSM searches focus on </a:t>
            </a:r>
            <a:r>
              <a:rPr lang="en-US" sz="1600" dirty="0">
                <a:latin typeface="Symbol" pitchFamily="2" charset="2"/>
              </a:rPr>
              <a:t>s</a:t>
            </a:r>
            <a:r>
              <a:rPr lang="en-US" sz="1600" dirty="0">
                <a:latin typeface="Arial" charset="0"/>
              </a:rPr>
              <a:t> ~ fb, pb.</a:t>
            </a:r>
          </a:p>
          <a:p>
            <a:endParaRPr lang="en-US" sz="800" dirty="0">
              <a:latin typeface="Arial" charset="0"/>
            </a:endParaRPr>
          </a:p>
          <a:p>
            <a:r>
              <a:rPr lang="en-US" sz="1600" dirty="0">
                <a:latin typeface="Arial" charset="0"/>
              </a:rPr>
              <a:t>But if the new particles are </a:t>
            </a:r>
          </a:p>
          <a:p>
            <a:pPr lvl="1"/>
            <a:r>
              <a:rPr lang="en-US" sz="1600" dirty="0">
                <a:latin typeface="Arial" charset="0"/>
              </a:rPr>
              <a:t>light </a:t>
            </a:r>
            <a:r>
              <a:rPr lang="en-US" sz="1600" dirty="0">
                <a:latin typeface="Arial" charset="0"/>
                <a:sym typeface="Wingdings" pitchFamily="2" charset="2"/>
              </a:rPr>
              <a:t></a:t>
            </a:r>
            <a:r>
              <a:rPr lang="en-US" sz="1600" dirty="0">
                <a:latin typeface="Arial" charset="0"/>
              </a:rPr>
              <a:t> can be produced in decays of light SM particles.</a:t>
            </a:r>
          </a:p>
          <a:p>
            <a:pPr lvl="1"/>
            <a:r>
              <a:rPr lang="en-US" sz="1600" dirty="0">
                <a:latin typeface="Arial" charset="0"/>
              </a:rPr>
              <a:t>weakly-interacting </a:t>
            </a:r>
            <a:r>
              <a:rPr lang="en-US" sz="1600" dirty="0">
                <a:latin typeface="Arial" charset="0"/>
                <a:sym typeface="Wingdings" pitchFamily="2" charset="2"/>
              </a:rPr>
              <a:t> </a:t>
            </a:r>
            <a:r>
              <a:rPr lang="en-US" sz="1600" dirty="0">
                <a:latin typeface="Arial" charset="0"/>
              </a:rPr>
              <a:t>need large numbers of SM particles to see rare processes.</a:t>
            </a:r>
          </a:p>
          <a:p>
            <a:pPr lvl="1"/>
            <a:endParaRPr lang="en-US" sz="1600" dirty="0">
              <a:latin typeface="Arial" charset="0"/>
            </a:endParaRPr>
          </a:p>
          <a:p>
            <a:endParaRPr lang="en-US" sz="1600" dirty="0">
              <a:latin typeface="Arial" charset="0"/>
            </a:endParaRPr>
          </a:p>
        </p:txBody>
      </p:sp>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3"/>
          <a:stretch>
            <a:fillRect/>
          </a:stretch>
        </p:blipFill>
        <p:spPr>
          <a:xfrm>
            <a:off x="4572965" y="838201"/>
            <a:ext cx="3737628" cy="3581399"/>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281849"/>
                <a:ext cx="4447561" cy="247137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Arial" charset="0"/>
                  </a:rPr>
                  <a:t>These considerations strongly motivate considering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tot</m:t>
                        </m:r>
                      </m:sub>
                    </m:sSub>
                    <m:r>
                      <a:rPr lang="en-US" sz="1600" i="1">
                        <a:latin typeface="Cambria Math" panose="02040503050406030204" pitchFamily="18" charset="0"/>
                      </a:rPr>
                      <m:t> </m:t>
                    </m:r>
                  </m:oMath>
                </a14:m>
                <a:r>
                  <a:rPr lang="en-US" sz="1600" dirty="0">
                    <a:latin typeface="Arial" charset="0"/>
                  </a:rPr>
                  <a:t>~100 mb, the typically “wasted” cross section for BSM searches.</a:t>
                </a:r>
              </a:p>
              <a:p>
                <a:endParaRPr lang="en-US" sz="800" dirty="0">
                  <a:latin typeface="Arial" charset="0"/>
                </a:endParaRPr>
              </a:p>
              <a:p>
                <a:r>
                  <a:rPr lang="en-US" sz="1600" dirty="0">
                    <a:latin typeface="Arial" charset="0"/>
                  </a:rPr>
                  <a:t>Typically low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𝑇</m:t>
                        </m:r>
                      </m:sub>
                    </m:sSub>
                  </m:oMath>
                </a14:m>
                <a:r>
                  <a:rPr lang="en-US" sz="1600" dirty="0">
                    <a:latin typeface="Arial" charset="0"/>
                  </a:rPr>
                  <a:t>, but possibly high </a:t>
                </a:r>
                <a14:m>
                  <m:oMath xmlns:m="http://schemas.openxmlformats.org/officeDocument/2006/math">
                    <m:r>
                      <a:rPr lang="en-US" sz="1600" b="0" i="1" smtClean="0">
                        <a:latin typeface="Cambria Math" panose="02040503050406030204" pitchFamily="18" charset="0"/>
                      </a:rPr>
                      <m:t>𝑝</m:t>
                    </m:r>
                  </m:oMath>
                </a14:m>
                <a:r>
                  <a:rPr lang="en-US" sz="1600" dirty="0">
                    <a:latin typeface="Arial" charset="0"/>
                  </a:rPr>
                  <a:t>.</a:t>
                </a:r>
              </a:p>
              <a:p>
                <a:endParaRPr lang="en-US" sz="800" dirty="0">
                  <a:latin typeface="Arial" charset="0"/>
                </a:endParaRPr>
              </a:p>
              <a:p>
                <a:r>
                  <a:rPr lang="en-US" sz="1600" dirty="0">
                    <a:latin typeface="Arial" charset="0"/>
                  </a:rPr>
                  <a:t>The most energetic particles, and most easily detected, are very far forward. E.g., for </a:t>
                </a:r>
                <a:r>
                  <a:rPr lang="en-US" sz="1600" dirty="0" err="1">
                    <a:latin typeface="Arial" charset="0"/>
                  </a:rPr>
                  <a:t>pions</a:t>
                </a:r>
                <a:r>
                  <a:rPr lang="en-US" sz="1600" dirty="0">
                    <a:latin typeface="Arial" charset="0"/>
                  </a:rPr>
                  <a:t>, enormous rates with </a:t>
                </a:r>
                <a14:m>
                  <m:oMath xmlns:m="http://schemas.openxmlformats.org/officeDocument/2006/math">
                    <m:r>
                      <a:rPr lang="en-US" sz="1600" i="1">
                        <a:latin typeface="Cambria Math" panose="02040503050406030204" pitchFamily="18" charset="0"/>
                      </a:rPr>
                      <m:t>𝑝</m:t>
                    </m:r>
                  </m:oMath>
                </a14:m>
                <a:r>
                  <a:rPr lang="en-US" sz="1600" dirty="0">
                    <a:latin typeface="Arial" charset="0"/>
                  </a:rPr>
                  <a:t> ~ </a:t>
                </a:r>
                <a:r>
                  <a:rPr lang="en-US" sz="1600" dirty="0" err="1">
                    <a:latin typeface="Arial" charset="0"/>
                  </a:rPr>
                  <a:t>TeV</a:t>
                </a:r>
                <a:r>
                  <a:rPr lang="en-US" sz="1600" dirty="0">
                    <a:latin typeface="Arial" charset="0"/>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r>
                      <a:rPr lang="en-US" sz="1600" i="1" smtClean="0">
                        <a:latin typeface="Cambria Math" panose="02040503050406030204" pitchFamily="18" charset="0"/>
                        <a:ea typeface="Cambria Math" panose="02040503050406030204" pitchFamily="18" charset="0"/>
                      </a:rPr>
                      <m:t>≲</m:t>
                    </m:r>
                  </m:oMath>
                </a14:m>
                <a:r>
                  <a:rPr lang="en-US" sz="1600" dirty="0">
                    <a:latin typeface="Arial" charset="0"/>
                  </a:rPr>
                  <a:t> 1 </a:t>
                </a:r>
                <a:r>
                  <a:rPr lang="en-US" sz="1600" dirty="0" err="1">
                    <a:latin typeface="Arial" charset="0"/>
                  </a:rPr>
                  <a:t>mrad</a:t>
                </a:r>
                <a:r>
                  <a:rPr lang="en-US" sz="1600" dirty="0">
                    <a:latin typeface="Arial" charset="0"/>
                  </a:rPr>
                  <a:t> (</a:t>
                </a:r>
                <a:r>
                  <a:rPr lang="en-US" sz="1600" dirty="0">
                    <a:latin typeface="Symbol" pitchFamily="2" charset="2"/>
                  </a:rPr>
                  <a:t>h</a:t>
                </a:r>
                <a:r>
                  <a:rPr lang="en-US" sz="1600" dirty="0">
                    <a:latin typeface="Arial" charset="0"/>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latin typeface="Arial" charset="0"/>
                  </a:rPr>
                  <a:t> 7.6).</a:t>
                </a:r>
              </a:p>
            </p:txBody>
          </p:sp>
        </mc:Choice>
        <mc:Fallback xmlns="">
          <p:sp>
            <p:nvSpPr>
              <p:cNvPr id="9" name="Content Placeholder 2">
                <a:extLst>
                  <a:ext uri="{FF2B5EF4-FFF2-40B4-BE49-F238E27FC236}">
                    <a16:creationId xmlns:a16="http://schemas.microsoft.com/office/drawing/2014/main" id="{95CD5B66-254D-F48E-B425-994BA487B953}"/>
                  </a:ext>
                </a:extLst>
              </p:cNvPr>
              <p:cNvSpPr txBox="1">
                <a:spLocks noRot="1" noChangeAspect="1" noMove="1" noResize="1" noEditPoints="1" noAdjustHandles="1" noChangeArrowheads="1" noChangeShapeType="1" noTextEdit="1"/>
              </p:cNvSpPr>
              <p:nvPr/>
            </p:nvSpPr>
            <p:spPr bwMode="auto">
              <a:xfrm>
                <a:off x="4467838" y="4281849"/>
                <a:ext cx="4447561" cy="2471375"/>
              </a:xfrm>
              <a:prstGeom prst="rect">
                <a:avLst/>
              </a:prstGeom>
              <a:blipFill>
                <a:blip r:embed="rId4"/>
                <a:stretch>
                  <a:fillRect l="-570" r="-1425" b="-20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6306D47C-8F8C-B81E-2431-6C87253B3393}"/>
              </a:ext>
            </a:extLst>
          </p:cNvPr>
          <p:cNvSpPr txBox="1"/>
          <p:nvPr/>
        </p:nvSpPr>
        <p:spPr>
          <a:xfrm rot="5400000">
            <a:off x="6970388" y="2490400"/>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890438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2860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The existing large LHC detectors were designed to find </a:t>
            </a:r>
            <a:r>
              <a:rPr lang="en-US" sz="2000" dirty="0">
                <a:solidFill>
                  <a:srgbClr val="FF0000"/>
                </a:solidFill>
                <a:latin typeface="Arial" charset="0"/>
              </a:rPr>
              <a:t>strongly interacting heavy particles</a:t>
            </a:r>
            <a:r>
              <a:rPr lang="en-US" sz="2000" dirty="0">
                <a:latin typeface="Arial" charset="0"/>
              </a:rPr>
              <a:t>. Particles with </a:t>
            </a:r>
            <a:r>
              <a:rPr lang="en-US" sz="2000" dirty="0">
                <a:latin typeface="Symbol" pitchFamily="2" charset="2"/>
              </a:rPr>
              <a:t>h</a:t>
            </a:r>
            <a:r>
              <a:rPr lang="en-US" sz="2000" dirty="0">
                <a:latin typeface="Arial" charset="0"/>
              </a:rPr>
              <a:t> &gt; 4.5 escape down the beampipe.</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There is therefore a rich and unexplored physics program in the far forward direction for </a:t>
            </a:r>
            <a:r>
              <a:rPr lang="en-US" sz="2000" dirty="0">
                <a:solidFill>
                  <a:srgbClr val="FF0000"/>
                </a:solidFill>
                <a:latin typeface="Arial" charset="0"/>
              </a:rPr>
              <a:t>weakly interacting light particles</a:t>
            </a:r>
            <a:r>
              <a:rPr lang="en-US" sz="2000" dirty="0">
                <a:latin typeface="Arial" charset="0"/>
              </a:rPr>
              <a:t>.</a:t>
            </a:r>
          </a:p>
          <a:p>
            <a:pPr lvl="1" eaLnBrk="1" hangingPunct="1"/>
            <a:r>
              <a:rPr lang="en-US" sz="1800" dirty="0">
                <a:latin typeface="Arial" charset="0"/>
              </a:rPr>
              <a:t>SM: </a:t>
            </a:r>
            <a:r>
              <a:rPr lang="en-US" sz="1800" dirty="0" err="1">
                <a:latin typeface="Arial" charset="0"/>
              </a:rPr>
              <a:t>TeV</a:t>
            </a:r>
            <a:r>
              <a:rPr lang="en-US" sz="1800" dirty="0">
                <a:latin typeface="Arial" charset="0"/>
              </a:rPr>
              <a:t> neutrinos of all flavors at the highest </a:t>
            </a:r>
            <a:r>
              <a:rPr lang="en-US" sz="1800" dirty="0" err="1">
                <a:latin typeface="Arial" charset="0"/>
              </a:rPr>
              <a:t>energyies</a:t>
            </a:r>
            <a:r>
              <a:rPr lang="en-US" sz="1800" dirty="0">
                <a:latin typeface="Arial" charset="0"/>
              </a:rPr>
              <a:t> from a human-made source.  Neutrinos also enable probes of QCD, proton and nuclear structure. </a:t>
            </a:r>
          </a:p>
          <a:p>
            <a:pPr lvl="1" eaLnBrk="1" hangingPunct="1"/>
            <a:r>
              <a:rPr lang="en-US" sz="1800" dirty="0">
                <a:latin typeface="Arial" charset="0"/>
              </a:rPr>
              <a:t>BSM: world-leading sensitivities to LLPs, FIPs, dark sectors, including dark photons, axion-like particles, milli-charged particles, dark matter, …</a:t>
            </a:r>
            <a:endParaRPr lang="en-US" sz="1800" dirty="0">
              <a:latin typeface="Arial" charset="0"/>
              <a:sym typeface="Wingdings"/>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2793161"/>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040919"/>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040919"/>
                <a:ext cx="2465227" cy="391646"/>
              </a:xfrm>
              <a:prstGeom prst="rect">
                <a:avLst/>
              </a:prstGeom>
              <a:blipFill>
                <a:blip r:embed="rId3"/>
                <a:stretch>
                  <a:fillRect t="-5556" r="-1010" b="-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8A3DA54B-845C-C060-C8F5-35B8C9EE1D6B}"/>
              </a:ext>
            </a:extLst>
          </p:cNvPr>
          <p:cNvSpPr txBox="1"/>
          <p:nvPr/>
        </p:nvSpPr>
        <p:spPr>
          <a:xfrm>
            <a:off x="3939051" y="1805292"/>
            <a:ext cx="23093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SUSY, top, Higgs, …</a:t>
            </a:r>
          </a:p>
        </p:txBody>
      </p:sp>
    </p:spTree>
    <p:extLst>
      <p:ext uri="{BB962C8B-B14F-4D97-AF65-F5344CB8AC3E}">
        <p14:creationId xmlns:p14="http://schemas.microsoft.com/office/powerpoint/2010/main" val="10566353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PROOF OF PRINCIPLE: 1</a:t>
            </a:r>
            <a:r>
              <a:rPr lang="en-US" baseline="30000" dirty="0">
                <a:latin typeface="Arial" charset="0"/>
              </a:rPr>
              <a:t>ST</a:t>
            </a:r>
            <a:r>
              <a:rPr lang="en-US" dirty="0">
                <a:latin typeface="Arial" charset="0"/>
              </a:rPr>
              <a: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an 11 kg emulsion detector was placed on the beam collision axis for 4 weeks, collecting 12.2 fb</a:t>
            </a:r>
            <a:r>
              <a:rPr lang="en-US" sz="2000" baseline="30000" dirty="0"/>
              <a:t>-1</a:t>
            </a:r>
            <a:r>
              <a:rPr lang="en-US" sz="2000" dirty="0"/>
              <a:t> (installed and removed during TSs).</a:t>
            </a:r>
          </a:p>
          <a:p>
            <a:endParaRPr lang="en-US" sz="1200" dirty="0"/>
          </a:p>
          <a:p>
            <a:r>
              <a:rPr lang="en-US" sz="2000" dirty="0"/>
              <a:t>In May 2021, the FASER Collaboration announced the direct detection of 6 candidate neutrinos above the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1143000" y="3887704"/>
            <a:ext cx="3369428" cy="2665496"/>
          </a:xfrm>
          <a:prstGeom prst="rect">
            <a:avLst/>
          </a:prstGeom>
        </p:spPr>
      </p:pic>
      <p:sp>
        <p:nvSpPr>
          <p:cNvPr id="2" name="TextBox 1">
            <a:extLst>
              <a:ext uri="{FF2B5EF4-FFF2-40B4-BE49-F238E27FC236}">
                <a16:creationId xmlns:a16="http://schemas.microsoft.com/office/drawing/2014/main" id="{E78B5232-5315-5C0F-CE3D-6308096C0A3F}"/>
              </a:ext>
            </a:extLst>
          </p:cNvPr>
          <p:cNvSpPr txBox="1"/>
          <p:nvPr/>
        </p:nvSpPr>
        <p:spPr>
          <a:xfrm rot="5400000">
            <a:off x="3354639" y="5081953"/>
            <a:ext cx="2587118" cy="276999"/>
          </a:xfrm>
          <a:prstGeom prst="rect">
            <a:avLst/>
          </a:prstGeom>
          <a:noFill/>
        </p:spPr>
        <p:txBody>
          <a:bodyPr wrap="none" rtlCol="0">
            <a:spAutoFit/>
          </a:bodyPr>
          <a:lstStyle/>
          <a:p>
            <a:r>
              <a:rPr lang="en-US" sz="1200" dirty="0"/>
              <a:t>FASER Collaboration (2105.06197)</a:t>
            </a:r>
          </a:p>
        </p:txBody>
      </p:sp>
    </p:spTree>
    <p:extLst>
      <p:ext uri="{BB962C8B-B14F-4D97-AF65-F5344CB8AC3E}">
        <p14:creationId xmlns:p14="http://schemas.microsoft.com/office/powerpoint/2010/main" val="13243998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solidFill>
                  <a:srgbClr val="00B050"/>
                </a:solidFill>
              </a:rPr>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solidFill>
                  <a:srgbClr val="FF0000"/>
                </a:solidFill>
              </a:rPr>
              <a:t>All previous </a:t>
            </a:r>
          </a:p>
          <a:p>
            <a:pPr algn="ctr"/>
            <a:r>
              <a:rPr lang="en-US" dirty="0">
                <a:solidFill>
                  <a:srgbClr val="FF0000"/>
                </a:solidFill>
              </a:rPr>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
        <p:nvSpPr>
          <p:cNvPr id="43" name="Content Placeholder 2">
            <a:extLst>
              <a:ext uri="{FF2B5EF4-FFF2-40B4-BE49-F238E27FC236}">
                <a16:creationId xmlns:a16="http://schemas.microsoft.com/office/drawing/2014/main" id="{C9FECA47-3A55-E03B-BD9A-A40F6AA8D959}"/>
              </a:ext>
            </a:extLst>
          </p:cNvPr>
          <p:cNvSpPr txBox="1">
            <a:spLocks/>
          </p:cNvSpPr>
          <p:nvPr/>
        </p:nvSpPr>
        <p:spPr bwMode="auto">
          <a:xfrm>
            <a:off x="305656" y="5615418"/>
            <a:ext cx="3960687" cy="742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00FF"/>
                </a:solidFill>
              </a:rPr>
              <a:t>This opens up a new field: neutrino physics at colliders</a:t>
            </a:r>
          </a:p>
        </p:txBody>
      </p:sp>
    </p:spTree>
    <p:extLst>
      <p:ext uri="{BB962C8B-B14F-4D97-AF65-F5344CB8AC3E}">
        <p14:creationId xmlns:p14="http://schemas.microsoft.com/office/powerpoint/2010/main" val="4270959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GOALS FOR THIS MEETING</a:t>
            </a:r>
          </a:p>
        </p:txBody>
      </p:sp>
      <p:sp>
        <p:nvSpPr>
          <p:cNvPr id="5123" name="Content Placeholder 2"/>
          <p:cNvSpPr>
            <a:spLocks noGrp="1"/>
          </p:cNvSpPr>
          <p:nvPr>
            <p:ph idx="1"/>
          </p:nvPr>
        </p:nvSpPr>
        <p:spPr>
          <a:xfrm>
            <a:off x="381000" y="838200"/>
            <a:ext cx="8229600" cy="5638800"/>
          </a:xfrm>
        </p:spPr>
        <p:txBody>
          <a:bodyPr/>
          <a:lstStyle/>
          <a:p>
            <a:pPr eaLnBrk="1" hangingPunct="1"/>
            <a:r>
              <a:rPr lang="en-US" sz="2000" dirty="0"/>
              <a:t>Summarize the current status of the FPF.  </a:t>
            </a:r>
          </a:p>
          <a:p>
            <a:pPr eaLnBrk="1" hangingPunct="1"/>
            <a:endParaRPr lang="en-US" sz="1000" dirty="0"/>
          </a:p>
          <a:p>
            <a:pPr eaLnBrk="1" hangingPunct="1"/>
            <a:r>
              <a:rPr lang="en-US" sz="2000" dirty="0"/>
              <a:t>Discuss (mainly) funding, timeline, organization, future plans.</a:t>
            </a:r>
          </a:p>
          <a:p>
            <a:pPr eaLnBrk="1" hangingPunct="1"/>
            <a:endParaRPr lang="en-US" sz="1000" dirty="0"/>
          </a:p>
          <a:p>
            <a:pPr eaLnBrk="1" hangingPunct="1"/>
            <a:r>
              <a:rPr lang="en-US" sz="2000" dirty="0"/>
              <a:t>Provide useful resources (links to previous meetings, papers, talks) for those giving talks or who want to give others more information.</a:t>
            </a:r>
          </a:p>
          <a:p>
            <a:pPr eaLnBrk="1" hangingPunct="1"/>
            <a:endParaRPr lang="en-US" sz="1000" dirty="0"/>
          </a:p>
          <a:p>
            <a:pPr eaLnBrk="1" hangingPunct="1"/>
            <a:r>
              <a:rPr lang="en-US" sz="2000" dirty="0"/>
              <a:t>Very little discussion of the experiments and physics case, but see backup slides here and talks on the </a:t>
            </a:r>
            <a:r>
              <a:rPr lang="en-US" sz="1800" dirty="0"/>
              <a:t>FPF </a:t>
            </a:r>
            <a:r>
              <a:rPr lang="en-US" sz="1800" dirty="0" err="1"/>
              <a:t>Twiki</a:t>
            </a:r>
            <a:r>
              <a:rPr lang="en-US" sz="1800" dirty="0"/>
              <a:t> page</a:t>
            </a:r>
            <a:r>
              <a:rPr lang="en-US" sz="2000" dirty="0"/>
              <a:t>; comments, corrections welcome.</a:t>
            </a:r>
          </a:p>
          <a:p>
            <a:pPr eaLnBrk="1" hangingPunct="1"/>
            <a:endParaRPr lang="en-US" sz="1000" dirty="0"/>
          </a:p>
          <a:p>
            <a:pPr eaLnBrk="1" hangingPunct="1"/>
            <a:r>
              <a:rPr lang="en-US" sz="2000" dirty="0"/>
              <a:t>FPF experiments and physics will be discussed in several talks at Snowmass, including</a:t>
            </a:r>
          </a:p>
          <a:p>
            <a:pPr lvl="1" eaLnBrk="1" hangingPunct="1"/>
            <a:r>
              <a:rPr lang="en-US" sz="1600" dirty="0"/>
              <a:t>Monday July 18: EF05-07, </a:t>
            </a:r>
            <a:r>
              <a:rPr lang="en-US" sz="1600" dirty="0" err="1"/>
              <a:t>Hallsie</a:t>
            </a:r>
            <a:r>
              <a:rPr lang="en-US" sz="1600" dirty="0"/>
              <a:t> Reno</a:t>
            </a:r>
          </a:p>
          <a:p>
            <a:pPr lvl="1" eaLnBrk="1" hangingPunct="1"/>
            <a:r>
              <a:rPr lang="en-US" sz="1600" dirty="0"/>
              <a:t>Wednesday, July 20: EF09/RF06, Jonathan Feng</a:t>
            </a:r>
          </a:p>
          <a:p>
            <a:pPr lvl="1" eaLnBrk="1" hangingPunct="1"/>
            <a:r>
              <a:rPr lang="en-US" sz="1600" dirty="0"/>
              <a:t>Thursday, July 21: NF02, Felix Kling</a:t>
            </a:r>
          </a:p>
          <a:p>
            <a:pPr lvl="1" eaLnBrk="1" hangingPunct="1"/>
            <a:r>
              <a:rPr lang="en-US" sz="1600" dirty="0"/>
              <a:t>Friday, July 22: EF/NF: Milind Diwan</a:t>
            </a:r>
          </a:p>
          <a:p>
            <a:pPr lvl="1" eaLnBrk="1" hangingPunct="1"/>
            <a:r>
              <a:rPr lang="en-US" sz="1600" dirty="0"/>
              <a:t>Sunday, July 24: NF04/CF07, Ina </a:t>
            </a:r>
            <a:r>
              <a:rPr lang="en-US" sz="1600" dirty="0" err="1"/>
              <a:t>Sarcevic</a:t>
            </a:r>
            <a:endParaRPr lang="en-US" sz="1600" dirty="0"/>
          </a:p>
          <a:p>
            <a:pPr lvl="1" eaLnBrk="1" hangingPunct="1"/>
            <a:r>
              <a:rPr lang="en-US" sz="1600" dirty="0"/>
              <a:t>Tuesday, July 26: Small- and Mid-Scale Experiments/Facilities, Jonathan Feng</a:t>
            </a:r>
          </a:p>
          <a:p>
            <a:pPr lvl="1" eaLnBrk="1" hangingPunct="1"/>
            <a:r>
              <a:rPr lang="en-US" sz="1600" dirty="0"/>
              <a:t>Convener, summary discussions, talks, panels.</a:t>
            </a:r>
          </a:p>
          <a:p>
            <a:pPr lvl="1"/>
            <a:endParaRPr lang="en-US" sz="1400" dirty="0"/>
          </a:p>
        </p:txBody>
      </p:sp>
    </p:spTree>
    <p:extLst>
      <p:ext uri="{BB962C8B-B14F-4D97-AF65-F5344CB8AC3E}">
        <p14:creationId xmlns:p14="http://schemas.microsoft.com/office/powerpoint/2010/main" val="39474462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NEUTRINOS</a:t>
            </a:r>
          </a:p>
        </p:txBody>
      </p:sp>
      <p:sp>
        <p:nvSpPr>
          <p:cNvPr id="5123" name="Content Placeholder 2"/>
          <p:cNvSpPr>
            <a:spLocks noGrp="1"/>
          </p:cNvSpPr>
          <p:nvPr>
            <p:ph idx="1"/>
          </p:nvPr>
        </p:nvSpPr>
        <p:spPr>
          <a:xfrm>
            <a:off x="304800" y="838200"/>
            <a:ext cx="8458200" cy="5867400"/>
          </a:xfrm>
        </p:spPr>
        <p:txBody>
          <a:bodyPr/>
          <a:lstStyle/>
          <a:p>
            <a:r>
              <a:rPr lang="en-US" sz="2000" dirty="0"/>
              <a:t>At the FPF, three proposed ~10-ton detectors FASER</a:t>
            </a:r>
            <a:r>
              <a:rPr lang="en-US" sz="2000" dirty="0">
                <a:latin typeface="Symbol" pitchFamily="2" charset="2"/>
              </a:rPr>
              <a:t>n</a:t>
            </a:r>
            <a:r>
              <a:rPr lang="en-US" sz="2000" dirty="0"/>
              <a:t>2, </a:t>
            </a:r>
            <a:r>
              <a:rPr lang="en-US" sz="2000" dirty="0" err="1"/>
              <a:t>AdvSND</a:t>
            </a:r>
            <a:r>
              <a:rPr lang="en-US" sz="2000" dirty="0"/>
              <a:t>, and </a:t>
            </a:r>
            <a:r>
              <a:rPr lang="en-US" sz="2000" dirty="0" err="1"/>
              <a:t>FLArE</a:t>
            </a:r>
            <a:r>
              <a:rPr lang="en-US" sz="2000" dirty="0"/>
              <a:t> will each detect </a:t>
            </a:r>
            <a:r>
              <a:rPr lang="en-US" sz="2000" dirty="0">
                <a:latin typeface="Arial" charset="0"/>
              </a:rPr>
              <a:t>~100,000 </a:t>
            </a:r>
            <a:r>
              <a:rPr lang="en-US" sz="2000" dirty="0">
                <a:latin typeface="Symbol" pitchFamily="2" charset="2"/>
                <a:sym typeface="Wingdings" pitchFamily="2" charset="2"/>
              </a:rPr>
              <a:t>n</a:t>
            </a:r>
            <a:r>
              <a:rPr lang="en-US" sz="2000" i="1" baseline="-25000" dirty="0">
                <a:latin typeface="Arial" charset="0"/>
                <a:sym typeface="Wingdings" pitchFamily="2" charset="2"/>
              </a:rPr>
              <a:t>e </a:t>
            </a:r>
            <a:r>
              <a:rPr lang="en-US" sz="2000" i="1" dirty="0">
                <a:latin typeface="Arial" charset="0"/>
                <a:sym typeface="Wingdings" pitchFamily="2" charset="2"/>
              </a:rPr>
              <a:t>, </a:t>
            </a:r>
            <a:r>
              <a:rPr lang="en-US" sz="2000" dirty="0">
                <a:latin typeface="Arial" charset="0"/>
                <a:sym typeface="Wingdings" pitchFamily="2" charset="2"/>
              </a:rPr>
              <a:t>~1,000,000</a:t>
            </a:r>
            <a:r>
              <a:rPr lang="en-US" sz="2000" dirty="0">
                <a:latin typeface="Arial" charset="0"/>
              </a:rPr>
              <a:t> </a:t>
            </a:r>
            <a:r>
              <a:rPr lang="en-US" sz="2000" dirty="0">
                <a:latin typeface="Symbol" pitchFamily="2" charset="2"/>
                <a:sym typeface="Wingdings" pitchFamily="2" charset="2"/>
              </a:rPr>
              <a:t>n</a:t>
            </a:r>
            <a:r>
              <a:rPr lang="en-US" sz="2000" baseline="-25000" dirty="0">
                <a:latin typeface="Symbol" pitchFamily="2" charset="2"/>
                <a:sym typeface="Wingdings" pitchFamily="2" charset="2"/>
              </a:rPr>
              <a:t>m </a:t>
            </a:r>
            <a:r>
              <a:rPr lang="en-US" sz="2000" dirty="0">
                <a:sym typeface="Wingdings" pitchFamily="2" charset="2"/>
              </a:rPr>
              <a:t>, and ~1000 </a:t>
            </a:r>
            <a:r>
              <a:rPr lang="en-US" sz="2000" dirty="0" err="1">
                <a:latin typeface="Symbol" pitchFamily="2" charset="2"/>
                <a:sym typeface="Wingdings" pitchFamily="2" charset="2"/>
              </a:rPr>
              <a:t>n</a:t>
            </a:r>
            <a:r>
              <a:rPr lang="en-US" sz="2000" baseline="-25000" dirty="0" err="1">
                <a:latin typeface="Symbol" pitchFamily="2" charset="2"/>
                <a:sym typeface="Wingdings" pitchFamily="2" charset="2"/>
              </a:rPr>
              <a:t>t</a:t>
            </a:r>
            <a:r>
              <a:rPr lang="en-US" sz="2000" dirty="0">
                <a:sym typeface="Wingdings" pitchFamily="2" charset="2"/>
              </a:rPr>
              <a:t> interactions at </a:t>
            </a:r>
            <a:r>
              <a:rPr lang="en-US" sz="2000" dirty="0" err="1"/>
              <a:t>TeV</a:t>
            </a:r>
            <a:r>
              <a:rPr lang="en-US" sz="2000" dirty="0"/>
              <a:t> energies, providing high statistics samples for all three flavors in an energy range that has never been directly explored.  </a:t>
            </a:r>
          </a:p>
          <a:p>
            <a:endParaRPr lang="en-US" sz="1200" dirty="0"/>
          </a:p>
          <a:p>
            <a:r>
              <a:rPr lang="en-US" sz="2000" dirty="0"/>
              <a:t>Will enable precision studies of the tau neutrino.</a:t>
            </a:r>
          </a:p>
          <a:p>
            <a:endParaRPr lang="en-US" sz="1200" dirty="0"/>
          </a:p>
          <a:p>
            <a:r>
              <a:rPr lang="en-US" sz="2000" dirty="0"/>
              <a:t>Can also distinguish neutrinos and anti-neutrinos for muon and tau.  </a:t>
            </a:r>
          </a:p>
          <a:p>
            <a:endParaRPr lang="en-US" sz="20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pic>
        <p:nvPicPr>
          <p:cNvPr id="3" name="Picture 2">
            <a:extLst>
              <a:ext uri="{FF2B5EF4-FFF2-40B4-BE49-F238E27FC236}">
                <a16:creationId xmlns:a16="http://schemas.microsoft.com/office/drawing/2014/main" id="{9B4096B4-CB94-CA40-AE22-54E52AC7CC80}"/>
              </a:ext>
            </a:extLst>
          </p:cNvPr>
          <p:cNvPicPr>
            <a:picLocks noChangeAspect="1"/>
          </p:cNvPicPr>
          <p:nvPr/>
        </p:nvPicPr>
        <p:blipFill>
          <a:blip r:embed="rId3"/>
          <a:stretch>
            <a:fillRect/>
          </a:stretch>
        </p:blipFill>
        <p:spPr>
          <a:xfrm>
            <a:off x="190500" y="3684411"/>
            <a:ext cx="8763000" cy="2716389"/>
          </a:xfrm>
          <a:prstGeom prst="rect">
            <a:avLst/>
          </a:prstGeom>
        </p:spPr>
      </p:pic>
    </p:spTree>
    <p:extLst>
      <p:ext uri="{BB962C8B-B14F-4D97-AF65-F5344CB8AC3E}">
        <p14:creationId xmlns:p14="http://schemas.microsoft.com/office/powerpoint/2010/main" val="220476875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71505D-F431-1698-E2B5-C1401897923C}"/>
              </a:ext>
            </a:extLst>
          </p:cNvPr>
          <p:cNvPicPr>
            <a:picLocks noChangeAspect="1"/>
          </p:cNvPicPr>
          <p:nvPr/>
        </p:nvPicPr>
        <p:blipFill>
          <a:blip r:embed="rId3"/>
          <a:stretch>
            <a:fillRect/>
          </a:stretch>
        </p:blipFill>
        <p:spPr>
          <a:xfrm>
            <a:off x="4760246" y="3505200"/>
            <a:ext cx="4002754" cy="3124200"/>
          </a:xfrm>
          <a:prstGeom prst="rect">
            <a:avLst/>
          </a:prstGeom>
        </p:spPr>
      </p:pic>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4"/>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also support a rich program of QCD and hadron structure studies.</a:t>
            </a:r>
          </a:p>
          <a:p>
            <a:endParaRPr lang="en-US" sz="12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r>
              <a:rPr lang="en-US" sz="1800" dirty="0"/>
              <a:t>Important implications for UHE cosmic ray experiments, 100 </a:t>
            </a:r>
            <a:r>
              <a:rPr lang="en-US" sz="1800" dirty="0" err="1"/>
              <a:t>TeV</a:t>
            </a:r>
            <a:r>
              <a:rPr lang="en-US" sz="1800" dirty="0"/>
              <a:t> pp collider, …</a:t>
            </a:r>
          </a:p>
        </p:txBody>
      </p:sp>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5"/>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spTree>
    <p:extLst>
      <p:ext uri="{BB962C8B-B14F-4D97-AF65-F5344CB8AC3E}">
        <p14:creationId xmlns:p14="http://schemas.microsoft.com/office/powerpoint/2010/main" val="23134277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DARK SECTOR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4419600" cy="2971800"/>
          </a:xfrm>
        </p:spPr>
        <p:txBody>
          <a:bodyPr/>
          <a:lstStyle/>
          <a:p>
            <a:r>
              <a:rPr lang="en-US" sz="1800" dirty="0">
                <a:sym typeface="Wingdings" pitchFamily="2" charset="2"/>
              </a:rPr>
              <a:t>The dedicated detectors have significant discovery potential for a wide variety of BSM/LLP models: dark photons; B-L and related gauge bosons; dark Higgs bosons; HNLs with couplings to e, mu, tau; ALPs with photon, gluon, fermion couplings; light neutralinos, </a:t>
            </a:r>
            <a:r>
              <a:rPr lang="en-US" sz="1800" dirty="0" err="1">
                <a:sym typeface="Wingdings" pitchFamily="2" charset="2"/>
              </a:rPr>
              <a:t>inflatons</a:t>
            </a:r>
            <a:r>
              <a:rPr lang="en-US" sz="1800" dirty="0">
                <a:sym typeface="Wingdings" pitchFamily="2" charset="2"/>
              </a:rPr>
              <a:t>, relaxions, and many others.</a:t>
            </a:r>
            <a:endParaRPr lang="en-US" sz="1000" dirty="0">
              <a:sym typeface="Wingdings" pitchFamily="2" charset="2"/>
            </a:endParaRPr>
          </a:p>
          <a:p>
            <a:pPr marL="0" indent="0" algn="r">
              <a:buNone/>
            </a:pPr>
            <a:r>
              <a:rPr lang="en-US" sz="1800" baseline="-25000" dirty="0">
                <a:sym typeface="Wingdings" pitchFamily="2" charset="2"/>
              </a:rPr>
              <a:t>FPF White Paper (2022)</a:t>
            </a:r>
          </a:p>
        </p:txBody>
      </p:sp>
      <p:pic>
        <p:nvPicPr>
          <p:cNvPr id="5" name="Picture 4">
            <a:extLst>
              <a:ext uri="{FF2B5EF4-FFF2-40B4-BE49-F238E27FC236}">
                <a16:creationId xmlns:a16="http://schemas.microsoft.com/office/drawing/2014/main" id="{2C890A95-A719-AE16-4741-6E4D44A7D136}"/>
              </a:ext>
            </a:extLst>
          </p:cNvPr>
          <p:cNvPicPr>
            <a:picLocks noChangeAspect="1"/>
          </p:cNvPicPr>
          <p:nvPr/>
        </p:nvPicPr>
        <p:blipFill>
          <a:blip r:embed="rId2"/>
          <a:stretch>
            <a:fillRect/>
          </a:stretch>
        </p:blipFill>
        <p:spPr>
          <a:xfrm>
            <a:off x="4648201" y="979993"/>
            <a:ext cx="4114799" cy="2449007"/>
          </a:xfrm>
          <a:prstGeom prst="rect">
            <a:avLst/>
          </a:prstGeom>
        </p:spPr>
      </p:pic>
      <p:pic>
        <p:nvPicPr>
          <p:cNvPr id="7" name="Picture 6">
            <a:extLst>
              <a:ext uri="{FF2B5EF4-FFF2-40B4-BE49-F238E27FC236}">
                <a16:creationId xmlns:a16="http://schemas.microsoft.com/office/drawing/2014/main" id="{F037004B-86DA-B13C-298B-58CFAE528ABF}"/>
              </a:ext>
            </a:extLst>
          </p:cNvPr>
          <p:cNvPicPr>
            <a:picLocks noChangeAspect="1"/>
          </p:cNvPicPr>
          <p:nvPr/>
        </p:nvPicPr>
        <p:blipFill>
          <a:blip r:embed="rId3"/>
          <a:stretch>
            <a:fillRect/>
          </a:stretch>
        </p:blipFill>
        <p:spPr>
          <a:xfrm>
            <a:off x="4601678" y="3920164"/>
            <a:ext cx="4114799" cy="2480636"/>
          </a:xfrm>
          <a:prstGeom prst="rect">
            <a:avLst/>
          </a:prstGeom>
        </p:spPr>
      </p:pic>
      <p:pic>
        <p:nvPicPr>
          <p:cNvPr id="11" name="Picture 10">
            <a:extLst>
              <a:ext uri="{FF2B5EF4-FFF2-40B4-BE49-F238E27FC236}">
                <a16:creationId xmlns:a16="http://schemas.microsoft.com/office/drawing/2014/main" id="{33B13B1A-52D4-F22B-9D8E-F846D0739098}"/>
              </a:ext>
            </a:extLst>
          </p:cNvPr>
          <p:cNvPicPr>
            <a:picLocks noChangeAspect="1"/>
          </p:cNvPicPr>
          <p:nvPr/>
        </p:nvPicPr>
        <p:blipFill>
          <a:blip r:embed="rId4"/>
          <a:stretch>
            <a:fillRect/>
          </a:stretch>
        </p:blipFill>
        <p:spPr>
          <a:xfrm>
            <a:off x="304800" y="3812747"/>
            <a:ext cx="4114800" cy="2588053"/>
          </a:xfrm>
          <a:prstGeom prst="rect">
            <a:avLst/>
          </a:prstGeom>
        </p:spPr>
      </p:pic>
      <p:sp>
        <p:nvSpPr>
          <p:cNvPr id="12" name="TextBox 11">
            <a:extLst>
              <a:ext uri="{FF2B5EF4-FFF2-40B4-BE49-F238E27FC236}">
                <a16:creationId xmlns:a16="http://schemas.microsoft.com/office/drawing/2014/main" id="{C0FE29D1-F0A6-901E-448D-349345FEB801}"/>
              </a:ext>
            </a:extLst>
          </p:cNvPr>
          <p:cNvSpPr txBox="1"/>
          <p:nvPr/>
        </p:nvSpPr>
        <p:spPr>
          <a:xfrm>
            <a:off x="6248400" y="3275111"/>
            <a:ext cx="1180131" cy="307777"/>
          </a:xfrm>
          <a:prstGeom prst="rect">
            <a:avLst/>
          </a:prstGeom>
          <a:noFill/>
        </p:spPr>
        <p:txBody>
          <a:bodyPr wrap="none" rtlCol="0">
            <a:spAutoFit/>
          </a:bodyPr>
          <a:lstStyle/>
          <a:p>
            <a:r>
              <a:rPr lang="en-US" sz="1400" dirty="0"/>
              <a:t>Dark Photon</a:t>
            </a:r>
          </a:p>
        </p:txBody>
      </p:sp>
      <p:sp>
        <p:nvSpPr>
          <p:cNvPr id="13" name="TextBox 12">
            <a:extLst>
              <a:ext uri="{FF2B5EF4-FFF2-40B4-BE49-F238E27FC236}">
                <a16:creationId xmlns:a16="http://schemas.microsoft.com/office/drawing/2014/main" id="{537D6AF5-70C2-8DA3-F5D1-DD6D644059F2}"/>
              </a:ext>
            </a:extLst>
          </p:cNvPr>
          <p:cNvSpPr txBox="1"/>
          <p:nvPr/>
        </p:nvSpPr>
        <p:spPr>
          <a:xfrm>
            <a:off x="6237171" y="6172200"/>
            <a:ext cx="1120820" cy="307777"/>
          </a:xfrm>
          <a:prstGeom prst="rect">
            <a:avLst/>
          </a:prstGeom>
          <a:noFill/>
        </p:spPr>
        <p:txBody>
          <a:bodyPr wrap="none" rtlCol="0">
            <a:spAutoFit/>
          </a:bodyPr>
          <a:lstStyle/>
          <a:p>
            <a:r>
              <a:rPr lang="en-US" sz="1400" dirty="0"/>
              <a:t>Dark Scalar</a:t>
            </a:r>
          </a:p>
        </p:txBody>
      </p:sp>
      <p:sp>
        <p:nvSpPr>
          <p:cNvPr id="14" name="TextBox 13">
            <a:extLst>
              <a:ext uri="{FF2B5EF4-FFF2-40B4-BE49-F238E27FC236}">
                <a16:creationId xmlns:a16="http://schemas.microsoft.com/office/drawing/2014/main" id="{29BEA3A7-5DE4-2C3F-0B4E-2DD9A4FD8698}"/>
              </a:ext>
            </a:extLst>
          </p:cNvPr>
          <p:cNvSpPr txBox="1"/>
          <p:nvPr/>
        </p:nvSpPr>
        <p:spPr>
          <a:xfrm>
            <a:off x="1932104" y="6173001"/>
            <a:ext cx="1268296" cy="307777"/>
          </a:xfrm>
          <a:prstGeom prst="rect">
            <a:avLst/>
          </a:prstGeom>
          <a:noFill/>
        </p:spPr>
        <p:txBody>
          <a:bodyPr wrap="none" rtlCol="0">
            <a:spAutoFit/>
          </a:bodyPr>
          <a:lstStyle/>
          <a:p>
            <a:r>
              <a:rPr lang="en-US" sz="1400" dirty="0"/>
              <a:t>Dark Fermion</a:t>
            </a:r>
          </a:p>
        </p:txBody>
      </p:sp>
    </p:spTree>
    <p:extLst>
      <p:ext uri="{BB962C8B-B14F-4D97-AF65-F5344CB8AC3E}">
        <p14:creationId xmlns:p14="http://schemas.microsoft.com/office/powerpoint/2010/main" val="381184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16987931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8608839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COSMIC NEUTRINOS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243776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MEETING WITH CERN DIRECTORATE</a:t>
            </a:r>
          </a:p>
        </p:txBody>
      </p:sp>
      <p:sp>
        <p:nvSpPr>
          <p:cNvPr id="5123" name="Content Placeholder 2"/>
          <p:cNvSpPr>
            <a:spLocks noGrp="1"/>
          </p:cNvSpPr>
          <p:nvPr>
            <p:ph idx="1"/>
          </p:nvPr>
        </p:nvSpPr>
        <p:spPr>
          <a:xfrm>
            <a:off x="228600" y="838200"/>
            <a:ext cx="8610600" cy="5486400"/>
          </a:xfrm>
        </p:spPr>
        <p:txBody>
          <a:bodyPr/>
          <a:lstStyle/>
          <a:p>
            <a:pPr eaLnBrk="1" hangingPunct="1"/>
            <a:r>
              <a:rPr lang="en-US" sz="2000" dirty="0"/>
              <a:t>On June 30, I met with</a:t>
            </a:r>
          </a:p>
          <a:p>
            <a:pPr lvl="1" eaLnBrk="1" hangingPunct="1"/>
            <a:r>
              <a:rPr lang="en-US" sz="1800" dirty="0"/>
              <a:t>Fabiola </a:t>
            </a:r>
            <a:r>
              <a:rPr lang="en-US" sz="1800" dirty="0" err="1"/>
              <a:t>Gianotti</a:t>
            </a:r>
            <a:r>
              <a:rPr lang="en-US" sz="1800" dirty="0"/>
              <a:t>, CERN Director General</a:t>
            </a:r>
          </a:p>
          <a:p>
            <a:pPr lvl="1" eaLnBrk="1" hangingPunct="1"/>
            <a:r>
              <a:rPr lang="en-US" sz="1800" dirty="0"/>
              <a:t>Joachim </a:t>
            </a:r>
            <a:r>
              <a:rPr lang="en-US" sz="1800" dirty="0" err="1"/>
              <a:t>Mnich</a:t>
            </a:r>
            <a:r>
              <a:rPr lang="en-US" sz="1800" dirty="0"/>
              <a:t>, CERN Director for Research and Computing</a:t>
            </a:r>
          </a:p>
          <a:p>
            <a:pPr lvl="1" eaLnBrk="1" hangingPunct="1"/>
            <a:r>
              <a:rPr lang="en-US" sz="1800" dirty="0"/>
              <a:t>Mike Lamont, CERN Director for Accelerators and Technology</a:t>
            </a:r>
          </a:p>
          <a:p>
            <a:pPr lvl="1" eaLnBrk="1" hangingPunct="1"/>
            <a:r>
              <a:rPr lang="en-US" sz="1800" dirty="0"/>
              <a:t>Jamie Boyd, CERN Staff Scientist and PBC FPF Chair</a:t>
            </a:r>
          </a:p>
          <a:p>
            <a:pPr eaLnBrk="1" hangingPunct="1"/>
            <a:endParaRPr lang="en-US" sz="1000" dirty="0"/>
          </a:p>
          <a:p>
            <a:pPr eaLnBrk="1" hangingPunct="1"/>
            <a:r>
              <a:rPr lang="en-US" sz="2000" dirty="0"/>
              <a:t>Following a presentation by Jamie Boyd at the Chamonix meeting in February 2022, this was the first presentation of the FPF directly to CERN management.  </a:t>
            </a:r>
          </a:p>
          <a:p>
            <a:pPr eaLnBrk="1" hangingPunct="1"/>
            <a:endParaRPr lang="en-US" sz="1000" dirty="0"/>
          </a:p>
          <a:p>
            <a:pPr eaLnBrk="1" hangingPunct="1"/>
            <a:r>
              <a:rPr lang="en-US" sz="2000" dirty="0"/>
              <a:t>I presented slides on the origins and development of the FPF so far, the proposed site and civil engineering, the proposed experiments, and the physics case.  There was then a general discussion of funding, timeline, and near-term goals. </a:t>
            </a:r>
          </a:p>
          <a:p>
            <a:pPr eaLnBrk="1" hangingPunct="1"/>
            <a:endParaRPr lang="en-US" sz="1000" dirty="0"/>
          </a:p>
          <a:p>
            <a:pPr eaLnBrk="1" hangingPunct="1"/>
            <a:r>
              <a:rPr lang="en-US" sz="2000" dirty="0"/>
              <a:t>The meeting was very helpful and encouraging, with a number of useful suggestions and comments.  Some of the discussion points and outcomes are included below.</a:t>
            </a:r>
          </a:p>
          <a:p>
            <a:pPr eaLnBrk="1" hangingPunct="1"/>
            <a:endParaRPr lang="en-US" sz="2000" dirty="0"/>
          </a:p>
          <a:p>
            <a:pPr eaLnBrk="1" hangingPunct="1"/>
            <a:endParaRPr lang="en-US" sz="2000" dirty="0"/>
          </a:p>
          <a:p>
            <a:pPr lvl="1" eaLnBrk="1" hangingPunct="1"/>
            <a:endParaRPr lang="en-US" dirty="0"/>
          </a:p>
          <a:p>
            <a:pPr eaLnBrk="1" hangingPunct="1"/>
            <a:endParaRPr lang="en-US" sz="2000" dirty="0"/>
          </a:p>
          <a:p>
            <a:endParaRPr lang="en-US" sz="1800" dirty="0"/>
          </a:p>
        </p:txBody>
      </p:sp>
    </p:spTree>
    <p:extLst>
      <p:ext uri="{BB962C8B-B14F-4D97-AF65-F5344CB8AC3E}">
        <p14:creationId xmlns:p14="http://schemas.microsoft.com/office/powerpoint/2010/main" val="40367775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BRIEF HISTORY OF THE FPF</a:t>
            </a:r>
          </a:p>
        </p:txBody>
      </p:sp>
      <p:sp>
        <p:nvSpPr>
          <p:cNvPr id="5123" name="Content Placeholder 2"/>
          <p:cNvSpPr>
            <a:spLocks noGrp="1"/>
          </p:cNvSpPr>
          <p:nvPr>
            <p:ph idx="1"/>
          </p:nvPr>
        </p:nvSpPr>
        <p:spPr>
          <a:xfrm>
            <a:off x="304800" y="918519"/>
            <a:ext cx="8534400" cy="5710881"/>
          </a:xfrm>
        </p:spPr>
        <p:txBody>
          <a:bodyPr/>
          <a:lstStyle/>
          <a:p>
            <a:pPr eaLnBrk="1" hangingPunct="1"/>
            <a:r>
              <a:rPr lang="en-US" sz="1800" dirty="0"/>
              <a:t>March 2020: COVID shuts down CERN. Director General encourages taking this opportunity to think about the future. </a:t>
            </a:r>
          </a:p>
          <a:p>
            <a:pPr eaLnBrk="1" hangingPunct="1"/>
            <a:endParaRPr lang="en-US" sz="1000" dirty="0"/>
          </a:p>
          <a:p>
            <a:pPr eaLnBrk="1" hangingPunct="1"/>
            <a:r>
              <a:rPr lang="en-US" sz="1800" dirty="0"/>
              <a:t>May 2020: FPF first presented at a FASER “brainstorming” meeting.</a:t>
            </a:r>
          </a:p>
          <a:p>
            <a:pPr eaLnBrk="1" hangingPunct="1"/>
            <a:endParaRPr lang="en-US" sz="1000" dirty="0"/>
          </a:p>
          <a:p>
            <a:pPr eaLnBrk="1" hangingPunct="1"/>
            <a:r>
              <a:rPr lang="en-US" sz="1800" dirty="0"/>
              <a:t>August 2020: </a:t>
            </a:r>
            <a:r>
              <a:rPr lang="en-US" sz="1800" dirty="0">
                <a:hlinkClick r:id="rId2"/>
              </a:rPr>
              <a:t>Snowmass LoI</a:t>
            </a:r>
            <a:r>
              <a:rPr lang="en-US" sz="1800" dirty="0"/>
              <a:t> authored by ~15% of Snowmass participants.</a:t>
            </a:r>
          </a:p>
          <a:p>
            <a:pPr eaLnBrk="1" hangingPunct="1"/>
            <a:endParaRPr lang="en-US" sz="1000" dirty="0"/>
          </a:p>
          <a:p>
            <a:pPr eaLnBrk="1" hangingPunct="1"/>
            <a:r>
              <a:rPr lang="en-US" sz="1800" dirty="0"/>
              <a:t>September 2020: CERN PBC civil engineering studies begin (Physics Beyond Colliders FPF subgroup chaired by Jamie Boyd set up in March 2021).</a:t>
            </a:r>
          </a:p>
          <a:p>
            <a:pPr eaLnBrk="1" hangingPunct="1"/>
            <a:endParaRPr lang="en-US" sz="1000" dirty="0"/>
          </a:p>
          <a:p>
            <a:pPr eaLnBrk="1" hangingPunct="1"/>
            <a:r>
              <a:rPr lang="en-US" sz="1800" dirty="0"/>
              <a:t>Nov 2020 (</a:t>
            </a:r>
            <a:r>
              <a:rPr lang="en-US" sz="1800" dirty="0">
                <a:hlinkClick r:id="rId3"/>
              </a:rPr>
              <a:t>FPF1</a:t>
            </a:r>
            <a:r>
              <a:rPr lang="en-US" sz="1800" dirty="0"/>
              <a:t>), May 2021 (</a:t>
            </a:r>
            <a:r>
              <a:rPr lang="en-US" sz="1800" dirty="0">
                <a:hlinkClick r:id="rId4"/>
              </a:rPr>
              <a:t>FPF2</a:t>
            </a:r>
            <a:r>
              <a:rPr lang="en-US" sz="1800" dirty="0"/>
              <a:t>), Oct 2021 (</a:t>
            </a:r>
            <a:r>
              <a:rPr lang="en-US" sz="1800" dirty="0">
                <a:hlinkClick r:id="rId5"/>
              </a:rPr>
              <a:t>FPF3</a:t>
            </a:r>
            <a:r>
              <a:rPr lang="en-US" sz="1800" dirty="0"/>
              <a:t>), Jan 2022 (</a:t>
            </a:r>
            <a:r>
              <a:rPr lang="en-US" sz="1800" dirty="0">
                <a:hlinkClick r:id="rId6"/>
              </a:rPr>
              <a:t>FPF4</a:t>
            </a:r>
            <a:r>
              <a:rPr lang="en-US" sz="1800" dirty="0"/>
              <a:t>): 4 dedicated, interdisciplinary meetings to develop the FPF’s potential. 5 physics themes emerge: BSM, neutrinos, QCD, DM, and </a:t>
            </a:r>
            <a:r>
              <a:rPr lang="en-US" sz="1800" dirty="0" err="1"/>
              <a:t>astroparticle</a:t>
            </a:r>
            <a:r>
              <a:rPr lang="en-US" sz="1800" dirty="0"/>
              <a:t> physics.</a:t>
            </a:r>
          </a:p>
          <a:p>
            <a:endParaRPr lang="en-US" sz="1000" dirty="0"/>
          </a:p>
          <a:p>
            <a:r>
              <a:rPr lang="en-US" sz="1800" dirty="0"/>
              <a:t>FPF Short Paper: 75 pages, 80 authors, </a:t>
            </a:r>
            <a:r>
              <a:rPr lang="en-US" sz="1800" dirty="0">
                <a:hlinkClick r:id="rId7"/>
              </a:rPr>
              <a:t>2109.10905</a:t>
            </a:r>
            <a:r>
              <a:rPr lang="en-US" sz="1800" dirty="0"/>
              <a:t>, </a:t>
            </a:r>
            <a:r>
              <a:rPr lang="en-US" sz="1800" dirty="0" err="1"/>
              <a:t>Anchordoqui</a:t>
            </a:r>
            <a:r>
              <a:rPr lang="en-US" sz="1800" dirty="0"/>
              <a:t> et al., Phys. Rept. 968, 1 (2022).</a:t>
            </a:r>
          </a:p>
          <a:p>
            <a:endParaRPr lang="en-US" sz="1000" dirty="0"/>
          </a:p>
          <a:p>
            <a:r>
              <a:rPr lang="en-US" sz="1800" dirty="0"/>
              <a:t>FPF Snowmass White Paper: A 429-page, 392-author+endorser summary, Feng, Kling, Reno, Rojo, </a:t>
            </a:r>
            <a:r>
              <a:rPr lang="en-US" sz="1800" dirty="0" err="1"/>
              <a:t>Soldin</a:t>
            </a:r>
            <a:r>
              <a:rPr lang="en-US" sz="1800" dirty="0"/>
              <a:t> et al., </a:t>
            </a:r>
            <a:r>
              <a:rPr lang="en-US" sz="1800" dirty="0">
                <a:hlinkClick r:id="rId8"/>
              </a:rPr>
              <a:t>2203.05090</a:t>
            </a:r>
            <a:r>
              <a:rPr lang="en-US" sz="1800" dirty="0"/>
              <a:t>, to appear in J. Phys. G. </a:t>
            </a:r>
          </a:p>
          <a:p>
            <a:endParaRPr lang="en-US" sz="1000" dirty="0"/>
          </a:p>
          <a:p>
            <a:r>
              <a:rPr lang="en-US" sz="1800" dirty="0"/>
              <a:t>Useful Resources (software, old talks, …): </a:t>
            </a:r>
            <a:r>
              <a:rPr lang="en-US" sz="1800" dirty="0">
                <a:hlinkClick r:id="rId9"/>
              </a:rPr>
              <a:t>PBC FPF webpage</a:t>
            </a:r>
            <a:r>
              <a:rPr lang="en-US" sz="1800" dirty="0"/>
              <a:t>; </a:t>
            </a:r>
            <a:r>
              <a:rPr lang="en-US" sz="1800" dirty="0">
                <a:hlinkClick r:id="rId10"/>
              </a:rPr>
              <a:t>FPF Twiki</a:t>
            </a:r>
            <a:r>
              <a:rPr lang="en-US" sz="1800" dirty="0"/>
              <a:t>.</a:t>
            </a:r>
            <a:endParaRPr lang="en-US" sz="800" dirty="0"/>
          </a:p>
          <a:p>
            <a:endParaRPr lang="en-US" sz="1800" dirty="0"/>
          </a:p>
        </p:txBody>
      </p:sp>
    </p:spTree>
    <p:extLst>
      <p:ext uri="{BB962C8B-B14F-4D97-AF65-F5344CB8AC3E}">
        <p14:creationId xmlns:p14="http://schemas.microsoft.com/office/powerpoint/2010/main" val="27438123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LOCATION</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28601" y="762000"/>
            <a:ext cx="8686799" cy="5562600"/>
          </a:xfrm>
        </p:spPr>
        <p:txBody>
          <a:bodyPr/>
          <a:lstStyle/>
          <a:p>
            <a:r>
              <a:rPr lang="en-US" sz="1600" dirty="0">
                <a:sym typeface="Wingdings" pitchFamily="2" charset="2"/>
              </a:rPr>
              <a:t>The CERN civil engineering team considered many sites around the LHC ring.</a:t>
            </a:r>
          </a:p>
          <a:p>
            <a:r>
              <a:rPr lang="en-US" sz="1600" dirty="0">
                <a:sym typeface="Wingdings" pitchFamily="2" charset="2"/>
              </a:rPr>
              <a:t> A preferred location was been identified on CERN land in France: ~620-680 m west of the ATLAS IP, shielded by ~200 m of rock.  </a:t>
            </a:r>
          </a:p>
          <a:p>
            <a:r>
              <a:rPr lang="en-US" sz="1600" dirty="0">
                <a:sym typeface="Wingdings" pitchFamily="2" charset="2"/>
              </a:rPr>
              <a:t>Cavern is 65 m-long, 8 m-wide, disconnected and 10 m from the LHC. </a:t>
            </a:r>
          </a:p>
          <a:p>
            <a:r>
              <a:rPr lang="en-US" sz="1600" dirty="0">
                <a:sym typeface="Wingdings" pitchFamily="2" charset="2"/>
              </a:rPr>
              <a:t>Preliminary costing (Class 4): 25 MCHF for CE, 13 MCHF for services.</a:t>
            </a:r>
          </a:p>
          <a:p>
            <a:r>
              <a:rPr lang="en-US" sz="1600" dirty="0">
                <a:sym typeface="Wingdings" pitchFamily="2" charset="2"/>
              </a:rPr>
              <a:t>Updates since the FPF white paper: UJ12 Alcove option is no longer under active consideration; safety corridor connecting FPF to LHC is no longer needed; detailed FLUKA results for muon flux at FPF now available (~1.5 Hz/cm</a:t>
            </a:r>
            <a:r>
              <a:rPr lang="en-US" sz="1600" baseline="30000" dirty="0">
                <a:sym typeface="Wingdings" pitchFamily="2" charset="2"/>
              </a:rPr>
              <a:t>2</a:t>
            </a:r>
            <a:r>
              <a:rPr lang="en-US" sz="1600" dirty="0">
                <a:sym typeface="Wingdings" pitchFamily="2" charset="2"/>
              </a:rPr>
              <a:t>); FASER, </a:t>
            </a:r>
            <a:r>
              <a:rPr lang="en-US" sz="1600" dirty="0" err="1">
                <a:sym typeface="Wingdings" pitchFamily="2" charset="2"/>
              </a:rPr>
              <a:t>FASERnu</a:t>
            </a:r>
            <a:r>
              <a:rPr lang="en-US" sz="1600" dirty="0">
                <a:sym typeface="Wingdings" pitchFamily="2" charset="2"/>
              </a:rPr>
              <a:t>, SND@LHC all taking data in Run 3, particle fluxes from IP are within ~30% of expectations.</a:t>
            </a: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3"/>
          <a:stretch>
            <a:fillRect/>
          </a:stretch>
        </p:blipFill>
        <p:spPr>
          <a:xfrm>
            <a:off x="1192353" y="3272331"/>
            <a:ext cx="6759294" cy="3353599"/>
          </a:xfrm>
          <a:prstGeom prst="rect">
            <a:avLst/>
          </a:prstGeom>
        </p:spPr>
      </p:pic>
      <p:pic>
        <p:nvPicPr>
          <p:cNvPr id="5" name="Picture 4">
            <a:extLst>
              <a:ext uri="{FF2B5EF4-FFF2-40B4-BE49-F238E27FC236}">
                <a16:creationId xmlns:a16="http://schemas.microsoft.com/office/drawing/2014/main" id="{B5E898A0-B035-29BD-6CD8-8517E38055FA}"/>
              </a:ext>
            </a:extLst>
          </p:cNvPr>
          <p:cNvPicPr>
            <a:picLocks noChangeAspect="1"/>
          </p:cNvPicPr>
          <p:nvPr/>
        </p:nvPicPr>
        <p:blipFill rotWithShape="1">
          <a:blip r:embed="rId4"/>
          <a:srcRect l="12337" r="25759"/>
          <a:stretch/>
        </p:blipFill>
        <p:spPr>
          <a:xfrm>
            <a:off x="1310896" y="5021652"/>
            <a:ext cx="1736679" cy="1374869"/>
          </a:xfrm>
          <a:prstGeom prst="rect">
            <a:avLst/>
          </a:prstGeom>
        </p:spPr>
      </p:pic>
      <p:cxnSp>
        <p:nvCxnSpPr>
          <p:cNvPr id="7" name="Straight Connector 6">
            <a:extLst>
              <a:ext uri="{FF2B5EF4-FFF2-40B4-BE49-F238E27FC236}">
                <a16:creationId xmlns:a16="http://schemas.microsoft.com/office/drawing/2014/main" id="{7072A13A-0D7D-622C-F8C7-F4ECAB651E01}"/>
              </a:ext>
            </a:extLst>
          </p:cNvPr>
          <p:cNvCxnSpPr>
            <a:cxnSpLocks/>
          </p:cNvCxnSpPr>
          <p:nvPr/>
        </p:nvCxnSpPr>
        <p:spPr>
          <a:xfrm flipH="1">
            <a:off x="2408243" y="6500767"/>
            <a:ext cx="27317"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2D3306-B454-43DB-2408-8B731C56C4FC}"/>
              </a:ext>
            </a:extLst>
          </p:cNvPr>
          <p:cNvCxnSpPr>
            <a:cxnSpLocks/>
          </p:cNvCxnSpPr>
          <p:nvPr/>
        </p:nvCxnSpPr>
        <p:spPr>
          <a:xfrm flipH="1">
            <a:off x="2213098" y="5115982"/>
            <a:ext cx="1010113" cy="8892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71A2261-80C5-85CF-C73C-54271259DABB}"/>
              </a:ext>
            </a:extLst>
          </p:cNvPr>
          <p:cNvCxnSpPr>
            <a:cxnSpLocks/>
          </p:cNvCxnSpPr>
          <p:nvPr/>
        </p:nvCxnSpPr>
        <p:spPr>
          <a:xfrm flipH="1" flipV="1">
            <a:off x="2689488" y="6324600"/>
            <a:ext cx="556211" cy="16364"/>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75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914400"/>
            <a:ext cx="8613968" cy="2133601"/>
          </a:xfrm>
        </p:spPr>
        <p:txBody>
          <a:bodyPr/>
          <a:lstStyle/>
          <a:p>
            <a:r>
              <a:rPr lang="en-US" sz="2000" dirty="0"/>
              <a:t>At present there are 5 experiments being developed for the FPF</a:t>
            </a:r>
            <a:r>
              <a:rPr lang="en-US" sz="2000" dirty="0">
                <a:sym typeface="Wingdings" pitchFamily="2" charset="2"/>
              </a:rPr>
              <a:t>.</a:t>
            </a:r>
          </a:p>
          <a:p>
            <a:endParaRPr lang="en-US" sz="1200" dirty="0">
              <a:sym typeface="Wingdings" pitchFamily="2" charset="2"/>
            </a:endParaRPr>
          </a:p>
          <a:p>
            <a:r>
              <a:rPr lang="en-US" sz="2000" dirty="0">
                <a:sym typeface="Wingdings" pitchFamily="2" charset="2"/>
              </a:rPr>
              <a:t>Pseudo-rapidity coverage in the FPF is </a:t>
            </a:r>
            <a:r>
              <a:rPr lang="en-US" sz="2000" dirty="0">
                <a:latin typeface="Symbol" pitchFamily="2" charset="2"/>
                <a:sym typeface="Wingdings" pitchFamily="2" charset="2"/>
              </a:rPr>
              <a:t>h</a:t>
            </a:r>
            <a:r>
              <a:rPr lang="en-US" sz="2000" dirty="0">
                <a:sym typeface="Wingdings" pitchFamily="2" charset="2"/>
              </a:rPr>
              <a:t> &gt; 5.5, with most experiments on the LOS covering </a:t>
            </a:r>
            <a:r>
              <a:rPr lang="en-US" sz="2000" dirty="0">
                <a:latin typeface="Symbol" pitchFamily="2" charset="2"/>
                <a:sym typeface="Wingdings" pitchFamily="2" charset="2"/>
              </a:rPr>
              <a:t>h</a:t>
            </a:r>
            <a:r>
              <a:rPr lang="en-US" sz="2000" dirty="0">
                <a:sym typeface="Wingdings" pitchFamily="2" charset="2"/>
              </a:rPr>
              <a:t> &gt; 7.</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149032" y="2693312"/>
            <a:ext cx="8534400" cy="3920213"/>
          </a:xfrm>
          <a:prstGeom prst="rect">
            <a:avLst/>
          </a:prstGeom>
        </p:spPr>
      </p:pic>
      <p:sp>
        <p:nvSpPr>
          <p:cNvPr id="16" name="TextBox 15">
            <a:extLst>
              <a:ext uri="{FF2B5EF4-FFF2-40B4-BE49-F238E27FC236}">
                <a16:creationId xmlns:a16="http://schemas.microsoft.com/office/drawing/2014/main" id="{9F5ED83B-87DA-EBCF-56BB-6BC31288AA92}"/>
              </a:ext>
            </a:extLst>
          </p:cNvPr>
          <p:cNvSpPr txBox="1"/>
          <p:nvPr/>
        </p:nvSpPr>
        <p:spPr>
          <a:xfrm>
            <a:off x="7467600" y="5960724"/>
            <a:ext cx="1010213" cy="276999"/>
          </a:xfrm>
          <a:prstGeom prst="rect">
            <a:avLst/>
          </a:prstGeom>
          <a:noFill/>
        </p:spPr>
        <p:txBody>
          <a:bodyPr wrap="none" rtlCol="0">
            <a:spAutoFit/>
          </a:bodyPr>
          <a:lstStyle/>
          <a:p>
            <a:r>
              <a:rPr lang="en-US" sz="1200" dirty="0"/>
              <a:t>Kling (2022)</a:t>
            </a:r>
          </a:p>
        </p:txBody>
      </p:sp>
    </p:spTree>
    <p:extLst>
      <p:ext uri="{BB962C8B-B14F-4D97-AF65-F5344CB8AC3E}">
        <p14:creationId xmlns:p14="http://schemas.microsoft.com/office/powerpoint/2010/main" val="288911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FUNDING AND TIMELINE</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152400" y="838200"/>
            <a:ext cx="8915400" cy="5775325"/>
          </a:xfrm>
        </p:spPr>
        <p:txBody>
          <a:bodyPr/>
          <a:lstStyle/>
          <a:p>
            <a:r>
              <a:rPr lang="en-US" sz="1800" dirty="0">
                <a:sym typeface="Wingdings" pitchFamily="2" charset="2"/>
              </a:rPr>
              <a:t>A possible split: CERN supports construction of the facility…</a:t>
            </a:r>
          </a:p>
          <a:p>
            <a:pPr lvl="1"/>
            <a:r>
              <a:rPr lang="en-US" sz="1800" dirty="0">
                <a:sym typeface="Wingdings" pitchFamily="2" charset="2"/>
              </a:rPr>
              <a:t>Very preliminary (class 4) cost estimate: 25 MCHF (CE) + 13 MCHF (services).</a:t>
            </a:r>
          </a:p>
          <a:p>
            <a:endParaRPr lang="en-US" sz="1200" dirty="0">
              <a:sym typeface="Wingdings" pitchFamily="2" charset="2"/>
            </a:endParaRPr>
          </a:p>
          <a:p>
            <a:r>
              <a:rPr lang="en-US" sz="1800" dirty="0">
                <a:sym typeface="Wingdings" pitchFamily="2" charset="2"/>
              </a:rPr>
              <a:t>…other funding agencies support R&amp;D and construction of the experiments.</a:t>
            </a:r>
            <a:endParaRPr lang="en-US" sz="800" dirty="0">
              <a:sym typeface="Wingdings" pitchFamily="2" charset="2"/>
            </a:endParaRPr>
          </a:p>
          <a:p>
            <a:pPr lvl="1"/>
            <a:r>
              <a:rPr lang="en-US" sz="1800" dirty="0"/>
              <a:t>Recently received funding from Brookhaven LDRD and </a:t>
            </a:r>
            <a:r>
              <a:rPr lang="en-US" sz="1800" dirty="0" err="1"/>
              <a:t>Heising</a:t>
            </a:r>
            <a:r>
              <a:rPr lang="en-US" sz="1800" dirty="0"/>
              <a:t>-Simons for </a:t>
            </a:r>
            <a:r>
              <a:rPr lang="en-US" sz="1800" dirty="0" err="1"/>
              <a:t>FLArE</a:t>
            </a:r>
            <a:r>
              <a:rPr lang="en-US" sz="1800" dirty="0"/>
              <a:t> R&amp;D.</a:t>
            </a:r>
          </a:p>
          <a:p>
            <a:pPr lvl="1"/>
            <a:r>
              <a:rPr lang="en-US" sz="1800" dirty="0"/>
              <a:t>Recently received funding from NSF for FASER and </a:t>
            </a:r>
            <a:r>
              <a:rPr lang="en-US" sz="1800" dirty="0" err="1"/>
              <a:t>FASERnu</a:t>
            </a:r>
            <a:r>
              <a:rPr lang="en-US" sz="1800" dirty="0"/>
              <a:t> operations. Additional funds received from JSPS, Swiss NSF, ERC, etc.  </a:t>
            </a:r>
          </a:p>
          <a:p>
            <a:pPr lvl="1"/>
            <a:endParaRPr lang="en-US" sz="800" dirty="0">
              <a:sym typeface="Wingdings" pitchFamily="2" charset="2"/>
            </a:endParaRPr>
          </a:p>
          <a:p>
            <a:r>
              <a:rPr lang="en-US" sz="1800" dirty="0">
                <a:sym typeface="Wingdings" pitchFamily="2" charset="2"/>
              </a:rPr>
              <a:t>Timeline considerations </a:t>
            </a:r>
          </a:p>
          <a:p>
            <a:pPr lvl="1"/>
            <a:r>
              <a:rPr lang="en-US" sz="1800" dirty="0">
                <a:sym typeface="Wingdings" pitchFamily="2" charset="2"/>
              </a:rPr>
              <a:t>Can access FPF while LHC is running (now with no connector, initial studies show no radiation problems, no vibration interference from FPF construction). </a:t>
            </a:r>
          </a:p>
          <a:p>
            <a:pPr lvl="1"/>
            <a:r>
              <a:rPr lang="en-US" sz="1800" dirty="0">
                <a:sym typeface="Wingdings" pitchFamily="2" charset="2"/>
              </a:rPr>
              <a:t>Experiments can come online a different times with relatively little interference.</a:t>
            </a:r>
          </a:p>
          <a:p>
            <a:pPr lvl="1"/>
            <a:r>
              <a:rPr lang="en-US" sz="1800" dirty="0">
                <a:sym typeface="Wingdings" pitchFamily="2" charset="2"/>
              </a:rPr>
              <a:t>Possible timeline</a:t>
            </a:r>
          </a:p>
          <a:p>
            <a:pPr lvl="2"/>
            <a:r>
              <a:rPr lang="en-US" sz="1600" dirty="0">
                <a:sym typeface="Wingdings" pitchFamily="2" charset="2"/>
              </a:rPr>
              <a:t>LS3 (2026-28): Pure CE works, construction of experiments. (CERN teams busy during LS3, but pure CE works (excavation) is done by outside contractors.)</a:t>
            </a:r>
          </a:p>
          <a:p>
            <a:pPr lvl="2"/>
            <a:r>
              <a:rPr lang="en-US" sz="1600" dirty="0">
                <a:sym typeface="Wingdings" pitchFamily="2" charset="2"/>
              </a:rPr>
              <a:t>Beginning of Run 4 (2029): Installation of services by CERN teams.</a:t>
            </a:r>
          </a:p>
          <a:p>
            <a:pPr lvl="2"/>
            <a:r>
              <a:rPr lang="en-US" sz="1600" dirty="0">
                <a:sym typeface="Wingdings" pitchFamily="2" charset="2"/>
              </a:rPr>
              <a:t>Middle of Run 4 (2030): Installation and commissioning of experiments.</a:t>
            </a:r>
          </a:p>
          <a:p>
            <a:pPr lvl="2"/>
            <a:r>
              <a:rPr lang="en-US" sz="1600" dirty="0">
                <a:sym typeface="Wingdings" pitchFamily="2" charset="2"/>
              </a:rPr>
              <a:t>End of Run 4 to end of HL-LHC (2031-42): Physics in time to benefit from most of HL-LHC luminosity, impact planning for future colliders.</a:t>
            </a:r>
            <a:endParaRPr lang="en-US" sz="600" dirty="0">
              <a:sym typeface="Wingdings" pitchFamily="2" charset="2"/>
            </a:endParaRPr>
          </a:p>
        </p:txBody>
      </p:sp>
    </p:spTree>
    <p:extLst>
      <p:ext uri="{BB962C8B-B14F-4D97-AF65-F5344CB8AC3E}">
        <p14:creationId xmlns:p14="http://schemas.microsoft.com/office/powerpoint/2010/main" val="98474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NEAR-TERM GOALS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152400" y="914400"/>
            <a:ext cx="8839200" cy="5943600"/>
          </a:xfrm>
        </p:spPr>
        <p:txBody>
          <a:bodyPr/>
          <a:lstStyle/>
          <a:p>
            <a:r>
              <a:rPr lang="en-US" sz="2000" dirty="0"/>
              <a:t>The FPF extends HL-LHC potential, a top priority; adds diversity, small experiments, also a priority; is relatively inexpensive; makes essential use of the energy frontier; delivers a broad program with guaranteed physics.</a:t>
            </a:r>
          </a:p>
          <a:p>
            <a:endParaRPr lang="en-US" sz="800" dirty="0"/>
          </a:p>
          <a:p>
            <a:pPr lvl="0"/>
            <a:r>
              <a:rPr lang="en-US" sz="2000" dirty="0"/>
              <a:t>CDRs for FPF and the 5 experiments in the next 6-12 months</a:t>
            </a:r>
          </a:p>
          <a:p>
            <a:pPr lvl="1"/>
            <a:r>
              <a:rPr lang="en-US" sz="1600" dirty="0"/>
              <a:t>FASER2, FASERnu2, </a:t>
            </a:r>
            <a:r>
              <a:rPr lang="en-US" sz="1600" dirty="0" err="1"/>
              <a:t>AdvancedSND</a:t>
            </a:r>
            <a:r>
              <a:rPr lang="en-US" sz="1600" dirty="0"/>
              <a:t>, and FORMOSA (advanced </a:t>
            </a:r>
            <a:r>
              <a:rPr lang="en-US" sz="1600" dirty="0" err="1"/>
              <a:t>MilliQan</a:t>
            </a:r>
            <a:r>
              <a:rPr lang="en-US" sz="1600" dirty="0"/>
              <a:t>) build on existing experiments and existing collaborations.</a:t>
            </a:r>
          </a:p>
          <a:p>
            <a:pPr lvl="1"/>
            <a:r>
              <a:rPr lang="en-US" sz="1600" dirty="0" err="1"/>
              <a:t>FLArE</a:t>
            </a:r>
            <a:r>
              <a:rPr lang="en-US" sz="1600" dirty="0"/>
              <a:t>, the most novel experiment, has active groups working on it (BNL, UCI, …).</a:t>
            </a:r>
          </a:p>
          <a:p>
            <a:pPr lvl="1"/>
            <a:r>
              <a:rPr lang="en-US" sz="1600" dirty="0"/>
              <a:t>All experiments must grow, many opportunities.</a:t>
            </a:r>
          </a:p>
          <a:p>
            <a:pPr lvl="1"/>
            <a:r>
              <a:rPr lang="en-US" sz="1600" dirty="0"/>
              <a:t>CE studies for the Facility can progress quickly once experiments are defined.</a:t>
            </a:r>
          </a:p>
          <a:p>
            <a:pPr lvl="1"/>
            <a:endParaRPr lang="en-US" sz="800" dirty="0"/>
          </a:p>
          <a:p>
            <a:r>
              <a:rPr lang="en-US" sz="2000" dirty="0"/>
              <a:t>Organizational structure (proto-collaborations) put in place in the next few months. Given its origins just 2 years ago, there is a significant and growing potential users community for the FPF.</a:t>
            </a:r>
          </a:p>
          <a:p>
            <a:endParaRPr lang="en-US" sz="800" dirty="0"/>
          </a:p>
          <a:p>
            <a:r>
              <a:rPr lang="en-US" sz="2000" dirty="0"/>
              <a:t>Submission of Expression of Interest to LHCC under discussion.</a:t>
            </a:r>
          </a:p>
          <a:p>
            <a:endParaRPr lang="en-US" sz="800" dirty="0"/>
          </a:p>
          <a:p>
            <a:r>
              <a:rPr lang="en-US" sz="2000" dirty="0"/>
              <a:t>Set timeline and structure for review and possible approval of the FPF. HL-LHC sets a hard deadline. Next meeting with CERN Directorate set for 8 months from now.</a:t>
            </a:r>
          </a:p>
        </p:txBody>
      </p:sp>
    </p:spTree>
    <p:extLst>
      <p:ext uri="{BB962C8B-B14F-4D97-AF65-F5344CB8AC3E}">
        <p14:creationId xmlns:p14="http://schemas.microsoft.com/office/powerpoint/2010/main" val="486714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8FAA9-B82C-4465-F927-E32FB5FD493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dirty="0"/>
              <a:t>EXTRAS</a:t>
            </a:r>
          </a:p>
        </p:txBody>
      </p:sp>
    </p:spTree>
    <p:extLst>
      <p:ext uri="{BB962C8B-B14F-4D97-AF65-F5344CB8AC3E}">
        <p14:creationId xmlns:p14="http://schemas.microsoft.com/office/powerpoint/2010/main" val="929047358"/>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64747</TotalTime>
  <Words>2437</Words>
  <Application>Microsoft Macintosh PowerPoint</Application>
  <PresentationFormat>On-screen Show (4:3)</PresentationFormat>
  <Paragraphs>291</Paragraphs>
  <Slides>25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 Math</vt:lpstr>
      <vt:lpstr>Symbol</vt:lpstr>
      <vt:lpstr>office_arial</vt:lpstr>
      <vt:lpstr>PowerPoint Presentation</vt:lpstr>
      <vt:lpstr>GOALS FOR THIS MEETING</vt:lpstr>
      <vt:lpstr>MEETING WITH CERN DIRECTORATE</vt:lpstr>
      <vt:lpstr>BRIEF HISTORY OF THE FPF</vt:lpstr>
      <vt:lpstr>THE LOCATION</vt:lpstr>
      <vt:lpstr>FPF EXPERIMENTS</vt:lpstr>
      <vt:lpstr>FUNDING AND TIMELINE</vt:lpstr>
      <vt:lpstr>NEAR-TERM GOALS</vt:lpstr>
      <vt:lpstr>PowerPoint Presentation</vt:lpstr>
      <vt:lpstr>CAVERN AND SHAFT</vt:lpstr>
      <vt:lpstr>FPF CIVIL ENGINEERING</vt:lpstr>
      <vt:lpstr>SURFACE BUILDINGS</vt:lpstr>
      <vt:lpstr>FPF PHYSICS SUMMARY</vt:lpstr>
      <vt:lpstr>THE NEW PARTICLE LANDSCAPE</vt:lpstr>
      <vt:lpstr>ISR AND CHARM</vt:lpstr>
      <vt:lpstr>LIGHT, WEAKLY INTERACTING PARTICLES</vt:lpstr>
      <vt:lpstr>SEARCHES FOR NEW LIGHT PARTICLES</vt:lpstr>
      <vt:lpstr>PROOF OF PRINCIPLE: 1ST COLLIDER NEUTRINOS</vt:lpstr>
      <vt:lpstr>LOCATION, LOCATION, LOCATION</vt:lpstr>
      <vt:lpstr>NEUTRINOS</vt:lpstr>
      <vt:lpstr>QCD</vt:lpstr>
      <vt:lpstr>DARK SECTOR SEARCHES</vt:lpstr>
      <vt:lpstr>DARK MATTER DIRECT DETECTION</vt:lpstr>
      <vt:lpstr>MILLI-CHARGED PARTICLES</vt:lpstr>
      <vt:lpstr>ASTROPARTICLE PHYSICS: COSMIC NEUTRINOS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1294</cp:revision>
  <cp:lastPrinted>2013-07-29T03:23:30Z</cp:lastPrinted>
  <dcterms:created xsi:type="dcterms:W3CDTF">2011-05-01T15:38:23Z</dcterms:created>
  <dcterms:modified xsi:type="dcterms:W3CDTF">2022-07-18T00:59:10Z</dcterms:modified>
</cp:coreProperties>
</file>