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7"/>
  </p:notesMasterIdLst>
  <p:handoutMasterIdLst>
    <p:handoutMasterId r:id="rId38"/>
  </p:handoutMasterIdLst>
  <p:sldIdLst>
    <p:sldId id="1095" r:id="rId2"/>
    <p:sldId id="1096" r:id="rId3"/>
    <p:sldId id="836" r:id="rId4"/>
    <p:sldId id="1101" r:id="rId5"/>
    <p:sldId id="1071" r:id="rId6"/>
    <p:sldId id="633" r:id="rId7"/>
    <p:sldId id="717" r:id="rId8"/>
    <p:sldId id="1072" r:id="rId9"/>
    <p:sldId id="940" r:id="rId10"/>
    <p:sldId id="1027" r:id="rId11"/>
    <p:sldId id="1099" r:id="rId12"/>
    <p:sldId id="1011" r:id="rId13"/>
    <p:sldId id="1014" r:id="rId14"/>
    <p:sldId id="1075" r:id="rId15"/>
    <p:sldId id="1076" r:id="rId16"/>
    <p:sldId id="1077" r:id="rId17"/>
    <p:sldId id="1078" r:id="rId18"/>
    <p:sldId id="1079" r:id="rId19"/>
    <p:sldId id="1000" r:id="rId20"/>
    <p:sldId id="1080" r:id="rId21"/>
    <p:sldId id="1002" r:id="rId22"/>
    <p:sldId id="1026" r:id="rId23"/>
    <p:sldId id="1088" r:id="rId24"/>
    <p:sldId id="1062" r:id="rId25"/>
    <p:sldId id="1063" r:id="rId26"/>
    <p:sldId id="1064" r:id="rId27"/>
    <p:sldId id="1046" r:id="rId28"/>
    <p:sldId id="1084" r:id="rId29"/>
    <p:sldId id="1082" r:id="rId30"/>
    <p:sldId id="944" r:id="rId31"/>
    <p:sldId id="1057" r:id="rId32"/>
    <p:sldId id="1058" r:id="rId33"/>
    <p:sldId id="1085" r:id="rId34"/>
    <p:sldId id="1086" r:id="rId35"/>
    <p:sldId id="1053" r:id="rId3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F0"/>
    <a:srgbClr val="0000FF"/>
    <a:srgbClr val="4DCAFF"/>
    <a:srgbClr val="FF0000"/>
    <a:srgbClr val="00CD46"/>
    <a:srgbClr val="736F63"/>
    <a:srgbClr val="00FF00"/>
    <a:srgbClr val="00E646"/>
    <a:srgbClr val="1919D2"/>
    <a:srgbClr val="1A18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220" autoAdjust="0"/>
    <p:restoredTop sz="91667" autoAdjust="0"/>
  </p:normalViewPr>
  <p:slideViewPr>
    <p:cSldViewPr snapToObjects="1">
      <p:cViewPr varScale="1">
        <p:scale>
          <a:sx n="93" d="100"/>
          <a:sy n="93" d="100"/>
        </p:scale>
        <p:origin x="216" y="928"/>
      </p:cViewPr>
      <p:guideLst>
        <p:guide orient="horz" pos="2160"/>
        <p:guide pos="2880"/>
      </p:guideLst>
    </p:cSldViewPr>
  </p:slideViewPr>
  <p:outlineViewPr>
    <p:cViewPr>
      <p:scale>
        <a:sx n="33" d="100"/>
        <a:sy n="33" d="100"/>
      </p:scale>
      <p:origin x="36" y="5802"/>
    </p:cViewPr>
  </p:outlin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4" d="100"/>
          <a:sy n="64" d="100"/>
        </p:scale>
        <p:origin x="-204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7BB71DE-E4E2-D740-9B0C-BCAB2D8C950C}" type="datetime1">
              <a:rPr lang="en-US"/>
              <a:pPr/>
              <a:t>6/10/22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F94FE53-22EF-054E-B544-A70BD85E079C}" type="slidenum">
              <a:rPr lang="en-US"/>
              <a:pPr/>
              <a:t>‹#›</a:t>
            </a:fld>
            <a:endParaRPr lang="en-US"/>
          </a:p>
        </p:txBody>
      </p:sp>
    </p:spTree>
    <p:extLst>
      <p:ext uri="{BB962C8B-B14F-4D97-AF65-F5344CB8AC3E}">
        <p14:creationId xmlns:p14="http://schemas.microsoft.com/office/powerpoint/2010/main" val="15877943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3E058F47-4F34-0441-830E-9AC59C39D30F}" type="datetime1">
              <a:rPr lang="en-US"/>
              <a:pPr/>
              <a:t>6/10/22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8571E1E-6B02-6C4B-9263-FC8901A7D6F6}" type="slidenum">
              <a:rPr lang="en-US"/>
              <a:pPr/>
              <a:t>‹#›</a:t>
            </a:fld>
            <a:endParaRPr lang="en-US"/>
          </a:p>
        </p:txBody>
      </p:sp>
    </p:spTree>
    <p:extLst>
      <p:ext uri="{BB962C8B-B14F-4D97-AF65-F5344CB8AC3E}">
        <p14:creationId xmlns:p14="http://schemas.microsoft.com/office/powerpoint/2010/main" val="4025374034"/>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6/10/22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a:t>
            </a:fld>
            <a:endParaRPr lang="en-US"/>
          </a:p>
        </p:txBody>
      </p:sp>
    </p:spTree>
    <p:extLst>
      <p:ext uri="{BB962C8B-B14F-4D97-AF65-F5344CB8AC3E}">
        <p14:creationId xmlns:p14="http://schemas.microsoft.com/office/powerpoint/2010/main" val="94544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6/10/22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17</a:t>
            </a:fld>
            <a:endParaRPr lang="en-US"/>
          </a:p>
        </p:txBody>
      </p:sp>
    </p:spTree>
    <p:extLst>
      <p:ext uri="{BB962C8B-B14F-4D97-AF65-F5344CB8AC3E}">
        <p14:creationId xmlns:p14="http://schemas.microsoft.com/office/powerpoint/2010/main" val="406286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6/10/22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18</a:t>
            </a:fld>
            <a:endParaRPr lang="en-US"/>
          </a:p>
        </p:txBody>
      </p:sp>
    </p:spTree>
    <p:extLst>
      <p:ext uri="{BB962C8B-B14F-4D97-AF65-F5344CB8AC3E}">
        <p14:creationId xmlns:p14="http://schemas.microsoft.com/office/powerpoint/2010/main" val="219354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6/10/22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20</a:t>
            </a:fld>
            <a:endParaRPr lang="en-US"/>
          </a:p>
        </p:txBody>
      </p:sp>
    </p:spTree>
    <p:extLst>
      <p:ext uri="{BB962C8B-B14F-4D97-AF65-F5344CB8AC3E}">
        <p14:creationId xmlns:p14="http://schemas.microsoft.com/office/powerpoint/2010/main" val="357570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6/10/22</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23</a:t>
            </a:fld>
            <a:endParaRPr lang="en-US"/>
          </a:p>
        </p:txBody>
      </p:sp>
    </p:spTree>
    <p:extLst>
      <p:ext uri="{BB962C8B-B14F-4D97-AF65-F5344CB8AC3E}">
        <p14:creationId xmlns:p14="http://schemas.microsoft.com/office/powerpoint/2010/main" val="88172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6/10/22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30</a:t>
            </a:fld>
            <a:endParaRPr lang="en-US"/>
          </a:p>
        </p:txBody>
      </p:sp>
    </p:spTree>
    <p:extLst>
      <p:ext uri="{BB962C8B-B14F-4D97-AF65-F5344CB8AC3E}">
        <p14:creationId xmlns:p14="http://schemas.microsoft.com/office/powerpoint/2010/main" val="106075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6/10/22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31</a:t>
            </a:fld>
            <a:endParaRPr lang="en-US"/>
          </a:p>
        </p:txBody>
      </p:sp>
    </p:spTree>
    <p:extLst>
      <p:ext uri="{BB962C8B-B14F-4D97-AF65-F5344CB8AC3E}">
        <p14:creationId xmlns:p14="http://schemas.microsoft.com/office/powerpoint/2010/main" val="93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6/10/22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32</a:t>
            </a:fld>
            <a:endParaRPr lang="en-US"/>
          </a:p>
        </p:txBody>
      </p:sp>
    </p:spTree>
    <p:extLst>
      <p:ext uri="{BB962C8B-B14F-4D97-AF65-F5344CB8AC3E}">
        <p14:creationId xmlns:p14="http://schemas.microsoft.com/office/powerpoint/2010/main" val="72556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555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9419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Text Box 23"/>
          <p:cNvSpPr txBox="1">
            <a:spLocks noChangeArrowheads="1"/>
          </p:cNvSpPr>
          <p:nvPr/>
        </p:nvSpPr>
        <p:spPr bwMode="auto">
          <a:xfrm>
            <a:off x="8162925" y="6138863"/>
            <a:ext cx="450850" cy="244475"/>
          </a:xfrm>
          <a:prstGeom prst="rect">
            <a:avLst/>
          </a:prstGeom>
          <a:noFill/>
          <a:ln w="9525">
            <a:noFill/>
            <a:miter lim="800000"/>
            <a:headEnd/>
            <a:tailEnd/>
          </a:ln>
        </p:spPr>
        <p:txBody>
          <a:bodyPr>
            <a:spAutoFit/>
          </a:bodyPr>
          <a:lstStyle/>
          <a:p>
            <a:pPr algn="ctr" defTabSz="914400">
              <a:defRPr/>
            </a:pPr>
            <a:endParaRPr lang="en-US" sz="1000">
              <a:solidFill>
                <a:srgbClr val="000000"/>
              </a:solidFill>
              <a:latin typeface="Arial" pitchFamily="34" charset="0"/>
              <a:ea typeface="ＭＳ Ｐゴシック" pitchFamily="34" charset="-128"/>
              <a:cs typeface="+mn-cs"/>
            </a:endParaRPr>
          </a:p>
        </p:txBody>
      </p:sp>
      <p:sp>
        <p:nvSpPr>
          <p:cNvPr id="1029" name="Line 28"/>
          <p:cNvSpPr>
            <a:spLocks noChangeShapeType="1"/>
          </p:cNvSpPr>
          <p:nvPr/>
        </p:nvSpPr>
        <p:spPr bwMode="auto">
          <a:xfrm>
            <a:off x="304800" y="715963"/>
            <a:ext cx="8474075" cy="0"/>
          </a:xfrm>
          <a:prstGeom prst="line">
            <a:avLst/>
          </a:prstGeom>
          <a:noFill/>
          <a:ln w="57150">
            <a:solidFill>
              <a:srgbClr val="1919D2"/>
            </a:solidFill>
            <a:round/>
            <a:headEnd/>
            <a:tailEnd/>
          </a:ln>
        </p:spPr>
        <p:txBody>
          <a:bodyPr/>
          <a:lstStyle/>
          <a:p>
            <a:pPr>
              <a:defRPr/>
            </a:pPr>
            <a:endParaRPr lang="en-US">
              <a:latin typeface="Arial" pitchFamily="34" charset="0"/>
              <a:ea typeface="ＭＳ Ｐゴシック" pitchFamily="34" charset="-128"/>
              <a:cs typeface="+mn-cs"/>
            </a:endParaRPr>
          </a:p>
        </p:txBody>
      </p:sp>
      <p:sp>
        <p:nvSpPr>
          <p:cNvPr id="9" name="Rectangle 4"/>
          <p:cNvSpPr txBox="1">
            <a:spLocks noChangeArrowheads="1"/>
          </p:cNvSpPr>
          <p:nvPr/>
        </p:nvSpPr>
        <p:spPr>
          <a:xfrm>
            <a:off x="152400" y="65540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sz="1000" dirty="0">
                <a:solidFill>
                  <a:schemeClr val="bg1">
                    <a:lumMod val="50000"/>
                  </a:schemeClr>
                </a:solidFill>
                <a:latin typeface="+mn-lt"/>
                <a:ea typeface="+mn-ea"/>
                <a:cs typeface="+mn-cs"/>
              </a:rPr>
              <a:t>10 June 2022</a:t>
            </a:r>
          </a:p>
        </p:txBody>
      </p:sp>
      <p:sp>
        <p:nvSpPr>
          <p:cNvPr id="10" name="Rectangle 5"/>
          <p:cNvSpPr txBox="1">
            <a:spLocks noChangeArrowheads="1"/>
          </p:cNvSpPr>
          <p:nvPr/>
        </p:nvSpPr>
        <p:spPr>
          <a:xfrm>
            <a:off x="29718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endParaRPr lang="en-US" dirty="0">
              <a:latin typeface="+mn-lt"/>
              <a:ea typeface="+mn-ea"/>
              <a:cs typeface="+mn-cs"/>
            </a:endParaRPr>
          </a:p>
        </p:txBody>
      </p:sp>
      <p:sp>
        <p:nvSpPr>
          <p:cNvPr id="11" name="Rectangle 6"/>
          <p:cNvSpPr txBox="1">
            <a:spLocks noChangeArrowheads="1"/>
          </p:cNvSpPr>
          <p:nvPr/>
        </p:nvSpPr>
        <p:spPr>
          <a:xfrm>
            <a:off x="7099300" y="6535738"/>
            <a:ext cx="1905000" cy="322262"/>
          </a:xfrm>
          <a:prstGeom prst="rect">
            <a:avLst/>
          </a:prstGeom>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000" dirty="0">
                <a:solidFill>
                  <a:schemeClr val="bg1">
                    <a:lumMod val="50000"/>
                  </a:schemeClr>
                </a:solidFill>
              </a:rPr>
              <a:t>Feng  </a:t>
            </a:r>
            <a:fld id="{5A108418-F3A5-8041-ACE4-7A8CB0D9A6BF}" type="slidenum">
              <a:rPr lang="en-US" sz="1000">
                <a:solidFill>
                  <a:schemeClr val="bg1">
                    <a:lumMod val="50000"/>
                  </a:schemeClr>
                </a:solidFill>
              </a:rPr>
              <a:pPr algn="r" eaLnBrk="1" hangingPunct="1"/>
              <a:t>‹#›</a:t>
            </a:fld>
            <a:endParaRPr lang="en-US" sz="10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Lst>
  <p:hf sldNum="0" hdr="0" ftr="0"/>
  <p:txStyles>
    <p:titleStyle>
      <a:lvl1pPr algn="ctr" defTabSz="457200" rtl="0" eaLnBrk="0" fontAlgn="base" hangingPunct="0">
        <a:spcBef>
          <a:spcPct val="0"/>
        </a:spcBef>
        <a:spcAft>
          <a:spcPct val="0"/>
        </a:spcAft>
        <a:defRPr sz="2800" b="1" kern="1200">
          <a:solidFill>
            <a:srgbClr val="000000"/>
          </a:solidFill>
          <a:latin typeface="+mj-lt"/>
          <a:ea typeface="ＭＳ Ｐゴシック" charset="0"/>
          <a:cs typeface="ＭＳ Ｐゴシック" charset="0"/>
        </a:defRPr>
      </a:lvl1pPr>
      <a:lvl2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1.jpg"/><Relationship Id="rId7" Type="http://schemas.openxmlformats.org/officeDocument/2006/relationships/image" Target="../media/image34.jpg"/><Relationship Id="rId12"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5" Type="http://schemas.openxmlformats.org/officeDocument/2006/relationships/image" Target="../media/image42.jpeg"/><Relationship Id="rId10" Type="http://schemas.openxmlformats.org/officeDocument/2006/relationships/image" Target="../media/image37.jpg"/><Relationship Id="rId4" Type="http://schemas.openxmlformats.org/officeDocument/2006/relationships/image" Target="../media/image28.png"/><Relationship Id="rId9" Type="http://schemas.openxmlformats.org/officeDocument/2006/relationships/image" Target="../media/image36.jpeg"/><Relationship Id="rId1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indico.cern.ch/event/1022352" TargetMode="External"/><Relationship Id="rId7" Type="http://schemas.openxmlformats.org/officeDocument/2006/relationships/hyperlink" Target="https://arxiv.org/abs/2203.05090"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 Id="rId6" Type="http://schemas.openxmlformats.org/officeDocument/2006/relationships/hyperlink" Target="https://arxiv.org/abs/2109.10905" TargetMode="External"/><Relationship Id="rId5" Type="http://schemas.openxmlformats.org/officeDocument/2006/relationships/hyperlink" Target="https://indico.cern.ch/event/1110746" TargetMode="External"/><Relationship Id="rId4" Type="http://schemas.openxmlformats.org/officeDocument/2006/relationships/hyperlink" Target="https://indico.cern.ch/event/107673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image" Target="../media/image17.emf"/><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409057"/>
            <a:ext cx="9144000" cy="1848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dirty="0"/>
              <a:t>15th International Conference on Interconnections between </a:t>
            </a:r>
          </a:p>
          <a:p>
            <a:pPr algn="ctr"/>
            <a:r>
              <a:rPr lang="en-US" dirty="0"/>
              <a:t>Particle Physics and Cosmology (PPC 2022)</a:t>
            </a:r>
          </a:p>
          <a:p>
            <a:pPr algn="ctr"/>
            <a:endParaRPr lang="en-US" dirty="0"/>
          </a:p>
          <a:p>
            <a:pPr algn="ctr"/>
            <a:r>
              <a:rPr lang="en-US" i="1" dirty="0"/>
              <a:t>Washington University, St. Louis</a:t>
            </a:r>
          </a:p>
          <a:p>
            <a:pPr algn="ctr"/>
            <a:endParaRPr lang="en-US" dirty="0"/>
          </a:p>
          <a:p>
            <a:pPr algn="ctr"/>
            <a:r>
              <a:rPr lang="en-US" dirty="0"/>
              <a:t>Jonathan Feng, UC Irvine, 10 June 2022</a:t>
            </a:r>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066800"/>
            <a:ext cx="9144000" cy="2132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a:p>
            <a:pPr algn="ctr"/>
            <a:endParaRPr lang="en-US" sz="4000" b="1" dirty="0"/>
          </a:p>
          <a:p>
            <a:pPr algn="ctr"/>
            <a:endParaRPr lang="en-US" sz="4000" b="1"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pic>
        <p:nvPicPr>
          <p:cNvPr id="16" name="Picture 15">
            <a:extLst>
              <a:ext uri="{FF2B5EF4-FFF2-40B4-BE49-F238E27FC236}">
                <a16:creationId xmlns:a16="http://schemas.microsoft.com/office/drawing/2014/main" id="{66DFF9EB-7A10-41FE-1279-5E790FA0547C}"/>
              </a:ext>
            </a:extLst>
          </p:cNvPr>
          <p:cNvPicPr>
            <a:picLocks noChangeAspect="1"/>
          </p:cNvPicPr>
          <p:nvPr/>
        </p:nvPicPr>
        <p:blipFill>
          <a:blip r:embed="rId8"/>
          <a:stretch>
            <a:fillRect/>
          </a:stretch>
        </p:blipFill>
        <p:spPr>
          <a:xfrm>
            <a:off x="1376225" y="1271400"/>
            <a:ext cx="6391550" cy="1776600"/>
          </a:xfrm>
          <a:prstGeom prst="rect">
            <a:avLst/>
          </a:prstGeom>
        </p:spPr>
      </p:pic>
    </p:spTree>
    <p:extLst>
      <p:ext uri="{BB962C8B-B14F-4D97-AF65-F5344CB8AC3E}">
        <p14:creationId xmlns:p14="http://schemas.microsoft.com/office/powerpoint/2010/main" val="16099647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CURRENT FAR FORWARD DETECTORS</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marL="0" indent="0">
              <a:buNone/>
            </a:pPr>
            <a:r>
              <a:rPr lang="en-US" sz="2000" dirty="0">
                <a:solidFill>
                  <a:schemeClr val="bg1"/>
                </a:solidFill>
              </a:rPr>
              <a:t>3 far forward detectors have been constructed and installed and are currently taking data in LHC Run 3: FASER, </a:t>
            </a:r>
            <a:r>
              <a:rPr lang="en-US" sz="2000" dirty="0" err="1">
                <a:solidFill>
                  <a:schemeClr val="bg1"/>
                </a:solidFill>
              </a:rPr>
              <a:t>FASER</a:t>
            </a:r>
            <a:r>
              <a:rPr lang="en-US" sz="2000" dirty="0" err="1">
                <a:solidFill>
                  <a:schemeClr val="bg1"/>
                </a:solidFill>
                <a:latin typeface="Symbol" pitchFamily="2" charset="2"/>
              </a:rPr>
              <a:t>n</a:t>
            </a:r>
            <a:r>
              <a:rPr lang="en-US" sz="2000" dirty="0">
                <a:solidFill>
                  <a:schemeClr val="bg1"/>
                </a:solidFill>
              </a:rPr>
              <a:t>, and SND@LHC.</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21" name="TextBox 20">
            <a:extLst>
              <a:ext uri="{FF2B5EF4-FFF2-40B4-BE49-F238E27FC236}">
                <a16:creationId xmlns:a16="http://schemas.microsoft.com/office/drawing/2014/main" id="{A5E3C006-6A7E-203D-208E-657780B128F6}"/>
              </a:ext>
            </a:extLst>
          </p:cNvPr>
          <p:cNvSpPr txBox="1"/>
          <p:nvPr/>
        </p:nvSpPr>
        <p:spPr>
          <a:xfrm>
            <a:off x="2496948" y="2837743"/>
            <a:ext cx="974947"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SND@LHC</a:t>
            </a:r>
          </a:p>
        </p:txBody>
      </p:sp>
      <p:sp>
        <p:nvSpPr>
          <p:cNvPr id="23" name="TextBox 22">
            <a:extLst>
              <a:ext uri="{FF2B5EF4-FFF2-40B4-BE49-F238E27FC236}">
                <a16:creationId xmlns:a16="http://schemas.microsoft.com/office/drawing/2014/main" id="{D9C74E67-829C-C476-09A6-81B4F5483CD5}"/>
              </a:ext>
            </a:extLst>
          </p:cNvPr>
          <p:cNvSpPr txBox="1"/>
          <p:nvPr/>
        </p:nvSpPr>
        <p:spPr>
          <a:xfrm>
            <a:off x="7249089" y="3836140"/>
            <a:ext cx="791755" cy="461665"/>
          </a:xfrm>
          <a:prstGeom prst="rect">
            <a:avLst/>
          </a:prstGeom>
          <a:solidFill>
            <a:schemeClr val="bg1"/>
          </a:solidFill>
          <a:ln w="19050">
            <a:solidFill>
              <a:srgbClr val="73B2FF"/>
            </a:solidFill>
          </a:ln>
        </p:spPr>
        <p:txBody>
          <a:bodyPr wrap="none" rtlCol="0">
            <a:spAutoFit/>
          </a:bodyPr>
          <a:lstStyle/>
          <a:p>
            <a:pPr algn="ctr"/>
            <a:r>
              <a:rPr lang="en-US" sz="1200" b="1" dirty="0">
                <a:solidFill>
                  <a:srgbClr val="73B2FF"/>
                </a:solidFill>
              </a:rPr>
              <a:t>FASER</a:t>
            </a:r>
          </a:p>
          <a:p>
            <a:pPr algn="ctr"/>
            <a:r>
              <a:rPr lang="en-US" sz="1200" b="1" dirty="0" err="1">
                <a:solidFill>
                  <a:srgbClr val="73B2FF"/>
                </a:solidFill>
              </a:rPr>
              <a:t>FASER</a:t>
            </a:r>
            <a:r>
              <a:rPr lang="en-US" sz="1200" b="1" dirty="0" err="1">
                <a:solidFill>
                  <a:srgbClr val="73B2FF"/>
                </a:solidFill>
                <a:latin typeface="Symbol" pitchFamily="2" charset="2"/>
              </a:rPr>
              <a:t>n</a:t>
            </a:r>
            <a:endParaRPr lang="en-US" sz="1200" b="1" dirty="0">
              <a:solidFill>
                <a:srgbClr val="73B2FF"/>
              </a:solidFill>
              <a:latin typeface="Symbol" pitchFamily="2" charset="2"/>
            </a:endParaRPr>
          </a:p>
        </p:txBody>
      </p:sp>
    </p:spTree>
    <p:extLst>
      <p:ext uri="{BB962C8B-B14F-4D97-AF65-F5344CB8AC3E}">
        <p14:creationId xmlns:p14="http://schemas.microsoft.com/office/powerpoint/2010/main" val="2506790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1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dissolve">
                                      <p:cBhvr>
                                        <p:cTn id="17" dur="10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57A994-CEAF-744B-F82E-A57C41F86F1E}"/>
              </a:ext>
            </a:extLst>
          </p:cNvPr>
          <p:cNvPicPr>
            <a:picLocks noChangeAspect="1"/>
          </p:cNvPicPr>
          <p:nvPr/>
        </p:nvPicPr>
        <p:blipFill>
          <a:blip r:embed="rId2"/>
          <a:stretch>
            <a:fillRect/>
          </a:stretch>
        </p:blipFill>
        <p:spPr>
          <a:xfrm>
            <a:off x="152403" y="4203700"/>
            <a:ext cx="8610595" cy="2120900"/>
          </a:xfrm>
          <a:prstGeom prst="rect">
            <a:avLst/>
          </a:prstGeom>
        </p:spPr>
      </p:pic>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1277266" y="2871735"/>
            <a:ext cx="3274807" cy="276999"/>
          </a:xfrm>
          <a:prstGeom prst="rect">
            <a:avLst/>
          </a:prstGeom>
          <a:noFill/>
        </p:spPr>
        <p:txBody>
          <a:bodyPr wrap="none" rtlCol="0">
            <a:spAutoFit/>
          </a:bodyPr>
          <a:lstStyle/>
          <a:p>
            <a:r>
              <a:rPr lang="en-US" sz="1200" dirty="0">
                <a:solidFill>
                  <a:srgbClr val="FF0000"/>
                </a:solidFill>
              </a:rPr>
              <a:t>First paper: Feng, </a:t>
            </a:r>
            <a:r>
              <a:rPr lang="en-US" sz="1200" dirty="0" err="1">
                <a:solidFill>
                  <a:srgbClr val="FF0000"/>
                </a:solidFill>
              </a:rPr>
              <a:t>Galon</a:t>
            </a:r>
            <a:r>
              <a:rPr lang="en-US" sz="1200" dirty="0">
                <a:solidFill>
                  <a:srgbClr val="FF0000"/>
                </a:solidFill>
              </a:rPr>
              <a:t>, Kling, </a:t>
            </a:r>
            <a:r>
              <a:rPr lang="en-US" sz="1200" dirty="0" err="1">
                <a:solidFill>
                  <a:srgbClr val="FF0000"/>
                </a:solidFill>
              </a:rPr>
              <a:t>Trojanowski</a:t>
            </a:r>
            <a:endParaRPr lang="en-US" sz="1200" dirty="0">
              <a:solidFill>
                <a:srgbClr val="FF000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2058024" y="3233299"/>
            <a:ext cx="2250937" cy="276999"/>
          </a:xfrm>
          <a:prstGeom prst="rect">
            <a:avLst/>
          </a:prstGeom>
          <a:noFill/>
        </p:spPr>
        <p:txBody>
          <a:bodyPr wrap="none" rtlCol="0">
            <a:spAutoFit/>
          </a:bodyPr>
          <a:lstStyle/>
          <a:p>
            <a:r>
              <a:rPr lang="en-US" sz="1200" dirty="0">
                <a:solidFill>
                  <a:srgbClr val="FF000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1877361" y="2483438"/>
            <a:ext cx="4191532" cy="276999"/>
          </a:xfrm>
          <a:prstGeom prst="rect">
            <a:avLst/>
          </a:prstGeom>
          <a:noFill/>
        </p:spPr>
        <p:txBody>
          <a:bodyPr wrap="none" rtlCol="0">
            <a:spAutoFit/>
          </a:bodyPr>
          <a:lstStyle/>
          <a:p>
            <a:r>
              <a:rPr lang="en-US" sz="1200" dirty="0">
                <a:solidFill>
                  <a:srgbClr val="FF0000"/>
                </a:solidFill>
              </a:rPr>
              <a:t>Spare detector parts from ATLAS and </a:t>
            </a:r>
            <a:r>
              <a:rPr lang="en-US" sz="1200" dirty="0" err="1">
                <a:solidFill>
                  <a:srgbClr val="FF0000"/>
                </a:solidFill>
              </a:rPr>
              <a:t>LHCb</a:t>
            </a:r>
            <a:r>
              <a:rPr lang="en-US" sz="1200" dirty="0">
                <a:solidFill>
                  <a:srgbClr val="FF000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2249449" y="2832316"/>
            <a:ext cx="3288657" cy="276999"/>
          </a:xfrm>
          <a:prstGeom prst="rect">
            <a:avLst/>
          </a:prstGeom>
          <a:noFill/>
        </p:spPr>
        <p:txBody>
          <a:bodyPr wrap="none" rtlCol="0">
            <a:spAutoFit/>
          </a:bodyPr>
          <a:lstStyle/>
          <a:p>
            <a:r>
              <a:rPr lang="en-US" sz="1200" dirty="0">
                <a:solidFill>
                  <a:srgbClr val="FF000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2358381" y="2579199"/>
            <a:ext cx="3943708" cy="276999"/>
          </a:xfrm>
          <a:prstGeom prst="rect">
            <a:avLst/>
          </a:prstGeom>
          <a:noFill/>
        </p:spPr>
        <p:txBody>
          <a:bodyPr wrap="none" rtlCol="0">
            <a:spAutoFit/>
          </a:bodyPr>
          <a:lstStyle/>
          <a:p>
            <a:r>
              <a:rPr lang="en-US" sz="1200" dirty="0">
                <a:solidFill>
                  <a:srgbClr val="FF0000"/>
                </a:solidFill>
              </a:rPr>
              <a:t>Funding from </a:t>
            </a:r>
            <a:r>
              <a:rPr lang="en-US" sz="1200" dirty="0" err="1">
                <a:solidFill>
                  <a:srgbClr val="FF0000"/>
                </a:solidFill>
              </a:rPr>
              <a:t>Heising</a:t>
            </a:r>
            <a:r>
              <a:rPr lang="en-US" sz="1200" dirty="0">
                <a:solidFill>
                  <a:srgbClr val="FF0000"/>
                </a:solidFill>
              </a:rPr>
              <a:t>-Simons and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2657318" y="2781301"/>
            <a:ext cx="3420680" cy="276999"/>
          </a:xfrm>
          <a:prstGeom prst="rect">
            <a:avLst/>
          </a:prstGeom>
          <a:noFill/>
        </p:spPr>
        <p:txBody>
          <a:bodyPr wrap="none" rtlCol="0">
            <a:spAutoFit/>
          </a:bodyPr>
          <a:lstStyle/>
          <a:p>
            <a:r>
              <a:rPr lang="en-US" sz="1200" dirty="0">
                <a:solidFill>
                  <a:srgbClr val="FF0000"/>
                </a:solidFill>
              </a:rPr>
              <a:t>FASER approved as 8</a:t>
            </a:r>
            <a:r>
              <a:rPr lang="en-US" sz="1200" baseline="30000" dirty="0">
                <a:solidFill>
                  <a:srgbClr val="FF0000"/>
                </a:solidFill>
              </a:rPr>
              <a:t>th</a:t>
            </a:r>
            <a:r>
              <a:rPr lang="en-US" sz="1200" dirty="0">
                <a:solidFill>
                  <a:srgbClr val="FF0000"/>
                </a:solidFill>
              </a:rPr>
              <a:t> LHC detector by 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3009758" y="2750331"/>
            <a:ext cx="3500830" cy="276999"/>
          </a:xfrm>
          <a:prstGeom prst="rect">
            <a:avLst/>
          </a:prstGeom>
          <a:noFill/>
        </p:spPr>
        <p:txBody>
          <a:bodyPr wrap="none" rtlCol="0">
            <a:spAutoFit/>
          </a:bodyPr>
          <a:lstStyle/>
          <a:p>
            <a:r>
              <a:rPr lang="en-US" sz="1200" dirty="0" err="1">
                <a:solidFill>
                  <a:srgbClr val="FF0000"/>
                </a:solidFill>
              </a:rPr>
              <a:t>FASER</a:t>
            </a:r>
            <a:r>
              <a:rPr lang="en-US" sz="1200" dirty="0" err="1">
                <a:solidFill>
                  <a:srgbClr val="FF0000"/>
                </a:solidFill>
                <a:latin typeface="Symbol" pitchFamily="2" charset="2"/>
              </a:rPr>
              <a:t>n</a:t>
            </a:r>
            <a:r>
              <a:rPr lang="en-US" sz="1200" dirty="0">
                <a:solidFill>
                  <a:srgbClr val="FF0000"/>
                </a:solidFill>
              </a:rPr>
              <a:t> approved as 9</a:t>
            </a:r>
            <a:r>
              <a:rPr lang="en-US" sz="1200" baseline="30000" dirty="0">
                <a:solidFill>
                  <a:srgbClr val="FF0000"/>
                </a:solidFill>
              </a:rPr>
              <a:t>th</a:t>
            </a:r>
            <a:r>
              <a:rPr lang="en-US" sz="1200" dirty="0">
                <a:solidFill>
                  <a:srgbClr val="FF0000"/>
                </a:solidFill>
              </a:rPr>
              <a:t> LHC detector by 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4322984" y="3042693"/>
            <a:ext cx="2744213" cy="276999"/>
          </a:xfrm>
          <a:prstGeom prst="rect">
            <a:avLst/>
          </a:prstGeom>
          <a:noFill/>
        </p:spPr>
        <p:txBody>
          <a:bodyPr wrap="none" rtlCol="0">
            <a:spAutoFit/>
          </a:bodyPr>
          <a:lstStyle/>
          <a:p>
            <a:r>
              <a:rPr lang="en-US" sz="1200" dirty="0">
                <a:solidFill>
                  <a:srgbClr val="FF0000"/>
                </a:solidFill>
              </a:rPr>
              <a:t>FASER fully constructed 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4967751" y="2683607"/>
            <a:ext cx="3673506" cy="276999"/>
          </a:xfrm>
          <a:prstGeom prst="rect">
            <a:avLst/>
          </a:prstGeom>
          <a:noFill/>
        </p:spPr>
        <p:txBody>
          <a:bodyPr wrap="none" rtlCol="0">
            <a:spAutoFit/>
          </a:bodyPr>
          <a:lstStyle/>
          <a:p>
            <a:r>
              <a:rPr lang="en-US" sz="1200" dirty="0">
                <a:solidFill>
                  <a:srgbClr val="FF0000"/>
                </a:solidFill>
              </a:rPr>
              <a:t>FASER and </a:t>
            </a:r>
            <a:r>
              <a:rPr lang="en-US" sz="1200" dirty="0" err="1">
                <a:solidFill>
                  <a:srgbClr val="FF0000"/>
                </a:solidFill>
              </a:rPr>
              <a:t>FASER</a:t>
            </a:r>
            <a:r>
              <a:rPr lang="en-US" sz="1200" dirty="0" err="1">
                <a:solidFill>
                  <a:srgbClr val="FF0000"/>
                </a:solidFill>
                <a:latin typeface="Symbol" pitchFamily="2" charset="2"/>
              </a:rPr>
              <a:t>n</a:t>
            </a:r>
            <a:r>
              <a:rPr lang="en-US" sz="1200" dirty="0">
                <a:solidFill>
                  <a:srgbClr val="FF0000"/>
                </a:solidFill>
              </a:rPr>
              <a:t> begin collecting data in Run 3</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057400" y="425773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667000" y="425773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743200" y="425773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2895600" y="425773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109480" y="425773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290066" y="425773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809106" y="425773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4964028" y="425773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715000" y="425773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62600" y="4227026"/>
            <a:ext cx="0" cy="118317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BA7E0595-7E3A-1CC3-9F1E-118FC37820C6}"/>
              </a:ext>
            </a:extLst>
          </p:cNvPr>
          <p:cNvSpPr txBox="1"/>
          <p:nvPr/>
        </p:nvSpPr>
        <p:spPr>
          <a:xfrm rot="18563558">
            <a:off x="4838810" y="3009481"/>
            <a:ext cx="2824363" cy="276999"/>
          </a:xfrm>
          <a:prstGeom prst="rect">
            <a:avLst/>
          </a:prstGeom>
          <a:noFill/>
        </p:spPr>
        <p:txBody>
          <a:bodyPr wrap="none" rtlCol="0">
            <a:spAutoFit/>
          </a:bodyPr>
          <a:lstStyle/>
          <a:p>
            <a:r>
              <a:rPr lang="en-US" sz="1200" dirty="0" err="1">
                <a:solidFill>
                  <a:srgbClr val="FF0000"/>
                </a:solidFill>
              </a:rPr>
              <a:t>FASER</a:t>
            </a:r>
            <a:r>
              <a:rPr lang="en-US" sz="1200" dirty="0" err="1">
                <a:solidFill>
                  <a:srgbClr val="FF0000"/>
                </a:solidFill>
                <a:latin typeface="Symbol" pitchFamily="2" charset="2"/>
              </a:rPr>
              <a:t>n</a:t>
            </a:r>
            <a:r>
              <a:rPr lang="en-US" sz="1200" dirty="0">
                <a:solidFill>
                  <a:srgbClr val="FF0000"/>
                </a:solidFill>
              </a:rPr>
              <a:t> fully constructed and installed</a:t>
            </a:r>
          </a:p>
        </p:txBody>
      </p:sp>
    </p:spTree>
    <p:extLst>
      <p:ext uri="{BB962C8B-B14F-4D97-AF65-F5344CB8AC3E}">
        <p14:creationId xmlns:p14="http://schemas.microsoft.com/office/powerpoint/2010/main" val="383157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91600" cy="5392738"/>
          </a:xfrm>
        </p:spPr>
        <p:txBody>
          <a:bodyPr>
            <a:noAutofit/>
          </a:bodyPr>
          <a:lstStyle/>
          <a:p>
            <a:r>
              <a:rPr lang="en-US" sz="2000" dirty="0"/>
              <a:t>Nothing incoming and 2 ~</a:t>
            </a:r>
            <a:r>
              <a:rPr lang="en-US" sz="2000" dirty="0" err="1"/>
              <a:t>TeV</a:t>
            </a:r>
            <a:r>
              <a:rPr lang="en-US" sz="2000" dirty="0"/>
              <a:t>, opposite-sign charged tracks pointing back to the ATLAS IP: a “light shining through (100 m-thick) wall” experiment.</a:t>
            </a:r>
          </a:p>
          <a:p>
            <a:endParaRPr lang="en-US" sz="800" dirty="0"/>
          </a:p>
          <a:p>
            <a:r>
              <a:rPr lang="en-US" sz="2000" dirty="0"/>
              <a:t>Scintillators veto incoming charged tracks (muons), magnets split the charged tracks, which are detected by tracking stations and a calorimeter.</a:t>
            </a:r>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FASER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228600" y="2514600"/>
            <a:ext cx="8534400" cy="4038600"/>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710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spTree>
    <p:extLst>
      <p:ext uri="{BB962C8B-B14F-4D97-AF65-F5344CB8AC3E}">
        <p14:creationId xmlns:p14="http://schemas.microsoft.com/office/powerpoint/2010/main" val="2940492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a:stretch/>
        </p:blipFill>
        <p:spPr>
          <a:xfrm>
            <a:off x="0" y="0"/>
            <a:ext cx="9144000" cy="687705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grpSp>
        <p:nvGrpSpPr>
          <p:cNvPr id="8" name="Group 7">
            <a:extLst>
              <a:ext uri="{FF2B5EF4-FFF2-40B4-BE49-F238E27FC236}">
                <a16:creationId xmlns:a16="http://schemas.microsoft.com/office/drawing/2014/main" id="{7B80C6F8-3ADE-AF4B-8AB6-CBED5C415F07}"/>
              </a:ext>
            </a:extLst>
          </p:cNvPr>
          <p:cNvGrpSpPr/>
          <p:nvPr/>
        </p:nvGrpSpPr>
        <p:grpSpPr>
          <a:xfrm>
            <a:off x="228600" y="5409030"/>
            <a:ext cx="3581400" cy="1316655"/>
            <a:chOff x="5410200" y="5486400"/>
            <a:chExt cx="3581400" cy="1316655"/>
          </a:xfrm>
        </p:grpSpPr>
        <p:pic>
          <p:nvPicPr>
            <p:cNvPr id="6" name="Picture 5">
              <a:extLst>
                <a:ext uri="{FF2B5EF4-FFF2-40B4-BE49-F238E27FC236}">
                  <a16:creationId xmlns:a16="http://schemas.microsoft.com/office/drawing/2014/main" id="{E25EB41A-C864-6840-99FF-465D02C09C3C}"/>
                </a:ext>
              </a:extLst>
            </p:cNvPr>
            <p:cNvPicPr>
              <a:picLocks noChangeAspect="1"/>
            </p:cNvPicPr>
            <p:nvPr/>
          </p:nvPicPr>
          <p:blipFill rotWithShape="1">
            <a:blip r:embed="rId3"/>
            <a:srcRect l="2500" r="1667" b="5113"/>
            <a:stretch/>
          </p:blipFill>
          <p:spPr>
            <a:xfrm>
              <a:off x="5410200" y="5486400"/>
              <a:ext cx="3581400" cy="1316655"/>
            </a:xfrm>
            <a:prstGeom prst="rect">
              <a:avLst/>
            </a:prstGeom>
          </p:spPr>
        </p:pic>
        <p:sp>
          <p:nvSpPr>
            <p:cNvPr id="7" name="TextBox 6">
              <a:extLst>
                <a:ext uri="{FF2B5EF4-FFF2-40B4-BE49-F238E27FC236}">
                  <a16:creationId xmlns:a16="http://schemas.microsoft.com/office/drawing/2014/main" id="{AEA0ED69-97FF-8B43-BC35-AB41C0B647E2}"/>
                </a:ext>
              </a:extLst>
            </p:cNvPr>
            <p:cNvSpPr txBox="1"/>
            <p:nvPr/>
          </p:nvSpPr>
          <p:spPr>
            <a:xfrm>
              <a:off x="7771394" y="6331662"/>
              <a:ext cx="1220206" cy="461665"/>
            </a:xfrm>
            <a:prstGeom prst="rect">
              <a:avLst/>
            </a:prstGeom>
            <a:noFill/>
          </p:spPr>
          <p:txBody>
            <a:bodyPr wrap="non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Cosmic Ray</a:t>
              </a:r>
            </a:p>
            <a:p>
              <a:r>
                <a:rPr lang="en-US" sz="1200" dirty="0">
                  <a:solidFill>
                    <a:schemeClr val="bg1"/>
                  </a:solidFill>
                </a:rPr>
                <a:t>18 March 2021</a:t>
              </a:r>
            </a:p>
          </p:txBody>
        </p:sp>
      </p:grpSp>
      <p:grpSp>
        <p:nvGrpSpPr>
          <p:cNvPr id="10" name="Group 9">
            <a:extLst>
              <a:ext uri="{FF2B5EF4-FFF2-40B4-BE49-F238E27FC236}">
                <a16:creationId xmlns:a16="http://schemas.microsoft.com/office/drawing/2014/main" id="{68E67800-26CC-70DB-E60F-C72CA0608EB9}"/>
              </a:ext>
            </a:extLst>
          </p:cNvPr>
          <p:cNvGrpSpPr/>
          <p:nvPr/>
        </p:nvGrpSpPr>
        <p:grpSpPr>
          <a:xfrm>
            <a:off x="5793769" y="4668896"/>
            <a:ext cx="3124200" cy="2034304"/>
            <a:chOff x="5486400" y="4681345"/>
            <a:chExt cx="3352800" cy="2110882"/>
          </a:xfrm>
        </p:grpSpPr>
        <p:pic>
          <p:nvPicPr>
            <p:cNvPr id="4" name="Picture 3">
              <a:extLst>
                <a:ext uri="{FF2B5EF4-FFF2-40B4-BE49-F238E27FC236}">
                  <a16:creationId xmlns:a16="http://schemas.microsoft.com/office/drawing/2014/main" id="{69206392-133A-6E23-01CF-8632827E7096}"/>
                </a:ext>
              </a:extLst>
            </p:cNvPr>
            <p:cNvPicPr>
              <a:picLocks noChangeAspect="1"/>
            </p:cNvPicPr>
            <p:nvPr/>
          </p:nvPicPr>
          <p:blipFill>
            <a:blip r:embed="rId4"/>
            <a:stretch>
              <a:fillRect/>
            </a:stretch>
          </p:blipFill>
          <p:spPr>
            <a:xfrm>
              <a:off x="5486400" y="4681345"/>
              <a:ext cx="3352800" cy="1840883"/>
            </a:xfrm>
            <a:prstGeom prst="rect">
              <a:avLst/>
            </a:prstGeom>
          </p:spPr>
        </p:pic>
        <p:sp>
          <p:nvSpPr>
            <p:cNvPr id="9" name="TextBox 8">
              <a:extLst>
                <a:ext uri="{FF2B5EF4-FFF2-40B4-BE49-F238E27FC236}">
                  <a16:creationId xmlns:a16="http://schemas.microsoft.com/office/drawing/2014/main" id="{98E578DA-7C08-F578-CC9C-2C4F36425E6D}"/>
                </a:ext>
              </a:extLst>
            </p:cNvPr>
            <p:cNvSpPr txBox="1"/>
            <p:nvPr/>
          </p:nvSpPr>
          <p:spPr>
            <a:xfrm>
              <a:off x="5486400" y="6504801"/>
              <a:ext cx="3352800" cy="287426"/>
            </a:xfrm>
            <a:prstGeom prst="rect">
              <a:avLst/>
            </a:prstGeom>
            <a:solidFill>
              <a:schemeClr val="bg1"/>
            </a:solidFill>
          </p:spPr>
          <p:txBody>
            <a:bodyPr wrap="square" rtlCol="0">
              <a:spAutoFit/>
            </a:bodyPr>
            <a:lstStyle/>
            <a:p>
              <a:pPr algn="ctr"/>
              <a:r>
                <a:rPr lang="en-US" sz="1200" dirty="0"/>
                <a:t>Beam splash event 28 April 2022</a:t>
              </a:r>
            </a:p>
          </p:txBody>
        </p:sp>
      </p:grpSp>
    </p:spTree>
    <p:extLst>
      <p:ext uri="{BB962C8B-B14F-4D97-AF65-F5344CB8AC3E}">
        <p14:creationId xmlns:p14="http://schemas.microsoft.com/office/powerpoint/2010/main" val="10213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2"/>
          <a:stretch>
            <a:fillRect/>
          </a:stretch>
        </p:blipFill>
        <p:spPr>
          <a:xfrm>
            <a:off x="96968" y="1090411"/>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173168" y="962025"/>
            <a:ext cx="8818432" cy="5819775"/>
          </a:xfrm>
        </p:spPr>
        <p:txBody>
          <a:bodyPr/>
          <a:lstStyle/>
          <a:p>
            <a:endParaRPr lang="en-US" sz="1000" dirty="0">
              <a:latin typeface="Arial" charset="0"/>
              <a:sym typeface="Wingdings"/>
            </a:endParaRPr>
          </a:p>
          <a:p>
            <a:endParaRPr lang="en-US" sz="1000" dirty="0">
              <a:latin typeface="Arial" charset="0"/>
              <a:sym typeface="Wingdings"/>
            </a:endParaRP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probes new parameter space with just 1 fb</a:t>
            </a:r>
            <a:r>
              <a:rPr lang="en-US" sz="2000" baseline="30000" dirty="0">
                <a:latin typeface="Arial" charset="0"/>
                <a:sym typeface="Wingdings"/>
              </a:rPr>
              <a:t>-1 </a:t>
            </a:r>
            <a:r>
              <a:rPr lang="en-US" sz="2000" dirty="0">
                <a:latin typeface="Arial" charset="0"/>
                <a:sym typeface="Wingdings"/>
              </a:rPr>
              <a:t>starting in July 2022.</a:t>
            </a:r>
          </a:p>
          <a:p>
            <a:endParaRPr lang="en-US" sz="1000" dirty="0">
              <a:latin typeface="Arial" charset="0"/>
              <a:sym typeface="Wingdings"/>
            </a:endParaRPr>
          </a:p>
          <a:p>
            <a:r>
              <a:rPr lang="en-US" sz="2000" dirty="0">
                <a:latin typeface="Arial" charset="0"/>
                <a:sym typeface="Wingdings"/>
              </a:rPr>
              <a:t>In Run 3, will probe the MeV-GeV region favored by </a:t>
            </a:r>
            <a:r>
              <a:rPr lang="en-US" sz="2000" dirty="0" err="1">
                <a:latin typeface="Arial" charset="0"/>
                <a:sym typeface="Wingdings"/>
              </a:rPr>
              <a:t>WIMPless</a:t>
            </a:r>
            <a:r>
              <a:rPr lang="en-US" sz="2000" dirty="0">
                <a:latin typeface="Arial" charset="0"/>
                <a:sym typeface="Wingdings"/>
              </a:rPr>
              <a:t> miracle considerations, muon g-2 explanations, SIDM, ATOMKI anomalies, …</a:t>
            </a:r>
          </a:p>
          <a:p>
            <a:endParaRPr lang="en-US" sz="1000" dirty="0">
              <a:latin typeface="Arial" charset="0"/>
              <a:sym typeface="Wingdings"/>
            </a:endParaRPr>
          </a:p>
          <a:p>
            <a:r>
              <a:rPr lang="en-US" sz="2000" dirty="0">
                <a:latin typeface="Arial" charset="0"/>
                <a:sym typeface="Wingdings"/>
              </a:rPr>
              <a:t>Even without a detector upgrade, the HL-LHC extends (Luminosity*Vol) by factor of 3000 – could detect as many as 10,000 dark photons.  </a:t>
            </a:r>
            <a:endParaRPr lang="en-US" dirty="0">
              <a:latin typeface="Arial" charset="0"/>
              <a:sym typeface="Wingdings"/>
            </a:endParaRP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2407373"/>
            <a:ext cx="2162323" cy="276999"/>
          </a:xfrm>
          <a:prstGeom prst="rect">
            <a:avLst/>
          </a:prstGeom>
          <a:noFill/>
        </p:spPr>
        <p:txBody>
          <a:bodyPr wrap="none" rtlCol="0">
            <a:spAutoFit/>
          </a:bodyPr>
          <a:lstStyle/>
          <a:p>
            <a:r>
              <a:rPr lang="en-US" baseline="-25000" dirty="0">
                <a:sym typeface="Wingdings"/>
              </a:rPr>
              <a:t>FASER Collaboration (2018)</a:t>
            </a:r>
          </a:p>
        </p:txBody>
      </p:sp>
      <p:sp>
        <p:nvSpPr>
          <p:cNvPr id="9" name="TextBox 8">
            <a:extLst>
              <a:ext uri="{FF2B5EF4-FFF2-40B4-BE49-F238E27FC236}">
                <a16:creationId xmlns:a16="http://schemas.microsoft.com/office/drawing/2014/main" id="{DB7E523C-17B6-AA4C-81AE-395DBBB5BDE0}"/>
              </a:ext>
            </a:extLst>
          </p:cNvPr>
          <p:cNvSpPr txBox="1"/>
          <p:nvPr/>
        </p:nvSpPr>
        <p:spPr>
          <a:xfrm>
            <a:off x="1981200" y="762139"/>
            <a:ext cx="954172" cy="369332"/>
          </a:xfrm>
          <a:prstGeom prst="rect">
            <a:avLst/>
          </a:prstGeom>
          <a:noFill/>
        </p:spPr>
        <p:txBody>
          <a:bodyPr wrap="none" rtlCol="0">
            <a:spAutoFit/>
          </a:bodyPr>
          <a:lstStyle/>
          <a:p>
            <a:r>
              <a:rPr lang="en-US" b="1" dirty="0"/>
              <a:t>FASER</a:t>
            </a:r>
          </a:p>
        </p:txBody>
      </p:sp>
      <p:pic>
        <p:nvPicPr>
          <p:cNvPr id="16" name="Picture 15">
            <a:extLst>
              <a:ext uri="{FF2B5EF4-FFF2-40B4-BE49-F238E27FC236}">
                <a16:creationId xmlns:a16="http://schemas.microsoft.com/office/drawing/2014/main" id="{5AD1FDDD-D0F2-3043-AD12-3BD6FCA6044F}"/>
              </a:ext>
            </a:extLst>
          </p:cNvPr>
          <p:cNvPicPr>
            <a:picLocks noChangeAspect="1"/>
          </p:cNvPicPr>
          <p:nvPr/>
        </p:nvPicPr>
        <p:blipFill rotWithShape="1">
          <a:blip r:embed="rId3"/>
          <a:srcRect l="1613" t="5555" r="1613" b="3704"/>
          <a:stretch/>
        </p:blipFill>
        <p:spPr>
          <a:xfrm>
            <a:off x="4610100" y="946805"/>
            <a:ext cx="4115775" cy="3396595"/>
          </a:xfrm>
          <a:prstGeom prst="rect">
            <a:avLst/>
          </a:prstGeom>
        </p:spPr>
      </p:pic>
      <p:sp>
        <p:nvSpPr>
          <p:cNvPr id="2" name="Right Arrow 1">
            <a:extLst>
              <a:ext uri="{FF2B5EF4-FFF2-40B4-BE49-F238E27FC236}">
                <a16:creationId xmlns:a16="http://schemas.microsoft.com/office/drawing/2014/main" id="{111FDA47-DD9D-CC48-9BD7-DF5528BDC681}"/>
              </a:ext>
            </a:extLst>
          </p:cNvPr>
          <p:cNvSpPr/>
          <p:nvPr/>
        </p:nvSpPr>
        <p:spPr>
          <a:xfrm rot="13779309">
            <a:off x="6374172" y="3853247"/>
            <a:ext cx="381000" cy="1284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6277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2667000"/>
            <a:ext cx="7696200" cy="18288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err="1">
                <a:latin typeface="Arial" charset="0"/>
              </a:rPr>
              <a:t>FASER</a:t>
            </a:r>
            <a:r>
              <a:rPr lang="en-US" dirty="0" err="1">
                <a:latin typeface="Symbol" pitchFamily="2" charset="2"/>
              </a:rPr>
              <a:t>n</a:t>
            </a:r>
            <a:endParaRPr lang="en-US" dirty="0">
              <a:latin typeface="Symbol" pitchFamily="2" charset="2"/>
            </a:endParaRP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840310"/>
                <a:ext cx="8991600" cy="5562600"/>
              </a:xfrm>
            </p:spPr>
            <p:txBody>
              <a:bodyPr/>
              <a:lstStyle/>
              <a:p>
                <a:pPr eaLnBrk="1" hangingPunct="1"/>
                <a:r>
                  <a:rPr lang="en-US" sz="2000" dirty="0">
                    <a:latin typeface="Arial" charset="0"/>
                  </a:rPr>
                  <a:t>In addition to the possibility of hypothetical new light, weakly-interacting particles, there are also known light, weakly-interacting particles: </a:t>
                </a:r>
                <a:r>
                  <a:rPr lang="en-US" sz="2000" dirty="0">
                    <a:solidFill>
                      <a:srgbClr val="FF0000"/>
                    </a:solidFill>
                    <a:latin typeface="Arial" charset="0"/>
                  </a:rPr>
                  <a:t>neutrinos</a:t>
                </a:r>
                <a:r>
                  <a:rPr lang="en-US" sz="2000" dirty="0">
                    <a:latin typeface="Arial" charset="0"/>
                  </a:rPr>
                  <a:t>.</a:t>
                </a:r>
              </a:p>
              <a:p>
                <a:pPr eaLnBrk="1" hangingPunct="1"/>
                <a:endParaRPr lang="en-US" sz="1200" dirty="0">
                  <a:latin typeface="Arial" charset="0"/>
                </a:endParaRPr>
              </a:p>
              <a:p>
                <a:pPr eaLnBrk="1" hangingPunct="1"/>
                <a:r>
                  <a:rPr lang="en-US" sz="2000" dirty="0">
                    <a:latin typeface="Arial" charset="0"/>
                  </a:rPr>
                  <a:t>The high-energy ones, which interact most strongly, are overwhelmingly produced in the far forward direction.  </a:t>
                </a:r>
                <a:r>
                  <a:rPr lang="en-US" sz="2000" dirty="0">
                    <a:solidFill>
                      <a:srgbClr val="FF0000"/>
                    </a:solidFill>
                    <a:latin typeface="Arial" charset="0"/>
                  </a:rPr>
                  <a:t>Before May 2021, no candidate collider neutrino had ever been detected.</a:t>
                </a:r>
              </a:p>
              <a:p>
                <a:pPr eaLnBrk="1" hangingPunct="1"/>
                <a:endParaRPr lang="en-US" sz="1200" b="1"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dirty="0">
                  <a:latin typeface="Arial" charset="0"/>
                </a:endParaRPr>
              </a:p>
              <a:p>
                <a:pPr eaLnBrk="1" hangingPunct="1"/>
                <a:r>
                  <a:rPr lang="en-US" sz="2000" dirty="0">
                    <a:latin typeface="Arial" charset="0"/>
                  </a:rPr>
                  <a:t>If they can be detected, there is a fascinating new world of LHC neutrinos that can be explored.</a:t>
                </a:r>
              </a:p>
              <a:p>
                <a:pPr lvl="1"/>
                <a:r>
                  <a:rPr lang="en-US" sz="1800" dirty="0">
                    <a:latin typeface="Arial" charset="0"/>
                  </a:rPr>
                  <a:t>The neutrino energies are ~</a:t>
                </a:r>
                <a:r>
                  <a:rPr lang="en-US" sz="1800" dirty="0" err="1">
                    <a:latin typeface="Arial" charset="0"/>
                  </a:rPr>
                  <a:t>TeV</a:t>
                </a:r>
                <a:r>
                  <a:rPr lang="en-US" sz="1800" dirty="0">
                    <a:latin typeface="Arial" charset="0"/>
                  </a:rPr>
                  <a:t>, highest human-made energies ever.</a:t>
                </a:r>
              </a:p>
              <a:p>
                <a:pPr lvl="1"/>
                <a:r>
                  <a:rPr lang="en-US" sz="1800" dirty="0">
                    <a:latin typeface="Arial" charset="0"/>
                  </a:rPr>
                  <a:t>All flavors are produced (</a:t>
                </a:r>
                <a:r>
                  <a:rPr lang="en-US" sz="1800" dirty="0">
                    <a:latin typeface="Symbol" pitchFamily="2" charset="2"/>
                  </a:rPr>
                  <a:t>p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Symbol" pitchFamily="2" charset="2"/>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latin typeface="Arial" charset="0"/>
                    <a:sym typeface="Wingdings" pitchFamily="2" charset="2"/>
                  </a:rPr>
                  <a:t>, </a:t>
                </a:r>
                <a:r>
                  <a:rPr lang="en-US" sz="1800" i="1" dirty="0">
                    <a:latin typeface="Arial" charset="0"/>
                    <a:sym typeface="Wingdings" pitchFamily="2" charset="2"/>
                  </a:rPr>
                  <a:t>K</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dirty="0">
                    <a:latin typeface="Arial" charset="0"/>
                    <a:sym typeface="Wingdings" pitchFamily="2" charset="2"/>
                  </a:rPr>
                  <a:t>, </a:t>
                </a:r>
                <a:r>
                  <a:rPr lang="en-US" sz="1800" i="1" dirty="0">
                    <a:latin typeface="Arial" charset="0"/>
                    <a:sym typeface="Wingdings" pitchFamily="2" charset="2"/>
                  </a:rPr>
                  <a:t>D</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sym typeface="Wingdings" pitchFamily="2" charset="2"/>
                  </a:rPr>
                  <a:t>) and both neutrinos and anti-neutrinos.</a:t>
                </a:r>
                <a:endParaRPr lang="en-US" sz="1800" dirty="0">
                  <a:latin typeface="+mj-lt"/>
                  <a:sym typeface="Wingdings" pitchFamily="2" charset="2"/>
                </a:endParaRPr>
              </a:p>
              <a:p>
                <a:pPr marL="0" indent="0" algn="r">
                  <a:buNone/>
                </a:pPr>
                <a:r>
                  <a:rPr lang="en-US" sz="1400" dirty="0">
                    <a:latin typeface="+mj-lt"/>
                    <a:sym typeface="Wingdings" pitchFamily="2" charset="2"/>
                  </a:rPr>
                  <a:t>De </a:t>
                </a:r>
                <a:r>
                  <a:rPr lang="en-US" sz="1400" dirty="0" err="1">
                    <a:latin typeface="+mj-lt"/>
                    <a:sym typeface="Wingdings" pitchFamily="2" charset="2"/>
                  </a:rPr>
                  <a:t>Rujula</a:t>
                </a:r>
                <a:r>
                  <a:rPr lang="en-US" sz="1400" dirty="0">
                    <a:latin typeface="+mj-lt"/>
                    <a:sym typeface="Wingdings" pitchFamily="2" charset="2"/>
                  </a:rPr>
                  <a:t>, </a:t>
                </a:r>
                <a:r>
                  <a:rPr lang="en-US" sz="1400" dirty="0" err="1">
                    <a:latin typeface="+mj-lt"/>
                    <a:sym typeface="Wingdings" pitchFamily="2" charset="2"/>
                  </a:rPr>
                  <a:t>Ruckl</a:t>
                </a:r>
                <a:r>
                  <a:rPr lang="en-US" sz="1400" dirty="0">
                    <a:latin typeface="+mj-lt"/>
                    <a:sym typeface="Wingdings" pitchFamily="2" charset="2"/>
                  </a:rPr>
                  <a:t> (1984); Winter (1990); </a:t>
                </a:r>
                <a:r>
                  <a:rPr lang="en-US" sz="1400" dirty="0" err="1">
                    <a:latin typeface="+mj-lt"/>
                    <a:sym typeface="Wingdings" pitchFamily="2" charset="2"/>
                  </a:rPr>
                  <a:t>Vannucci</a:t>
                </a:r>
                <a:r>
                  <a:rPr lang="en-US" sz="1400" dirty="0">
                    <a:latin typeface="+mj-lt"/>
                    <a:sym typeface="Wingdings" pitchFamily="2" charset="2"/>
                  </a:rPr>
                  <a:t> (1993)</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840310"/>
                <a:ext cx="8991600" cy="5562600"/>
              </a:xfrm>
              <a:blipFill>
                <a:blip r:embed="rId3"/>
                <a:stretch>
                  <a:fillRect l="-705" t="-683" r="-141" b="-228"/>
                </a:stretch>
              </a:blipFill>
            </p:spPr>
            <p:txBody>
              <a:bodyPr/>
              <a:lstStyle/>
              <a:p>
                <a:r>
                  <a:rPr lang="en-US">
                    <a:noFill/>
                  </a:rPr>
                  <a:t> </a:t>
                </a:r>
              </a:p>
            </p:txBody>
          </p:sp>
        </mc:Fallback>
      </mc:AlternateContent>
    </p:spTree>
    <p:extLst>
      <p:ext uri="{BB962C8B-B14F-4D97-AF65-F5344CB8AC3E}">
        <p14:creationId xmlns:p14="http://schemas.microsoft.com/office/powerpoint/2010/main" val="8319867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FIRST COLLIDER NEUTRINO CANDIDATES</a:t>
            </a:r>
          </a:p>
        </p:txBody>
      </p:sp>
      <p:sp>
        <p:nvSpPr>
          <p:cNvPr id="5123" name="Content Placeholder 2"/>
          <p:cNvSpPr>
            <a:spLocks noGrp="1"/>
          </p:cNvSpPr>
          <p:nvPr>
            <p:ph idx="1"/>
          </p:nvPr>
        </p:nvSpPr>
        <p:spPr>
          <a:xfrm>
            <a:off x="252412" y="838200"/>
            <a:ext cx="5326816" cy="3429000"/>
          </a:xfrm>
        </p:spPr>
        <p:txBody>
          <a:bodyPr/>
          <a:lstStyle/>
          <a:p>
            <a:r>
              <a:rPr lang="en-US" sz="2000" dirty="0"/>
              <a:t>In 2018 a FASER pilot emulsion detector with 11 kg fiducial mass collected 12.2 fb</a:t>
            </a:r>
            <a:r>
              <a:rPr lang="en-US" sz="2000" baseline="30000" dirty="0"/>
              <a:t>-1</a:t>
            </a:r>
            <a:r>
              <a:rPr lang="en-US" sz="2000" dirty="0"/>
              <a:t> on the beam collision axis (installed and removed during Technical Stops).</a:t>
            </a:r>
          </a:p>
          <a:p>
            <a:endParaRPr lang="en-US" sz="1200" dirty="0"/>
          </a:p>
          <a:p>
            <a:r>
              <a:rPr lang="en-US" sz="2000" dirty="0"/>
              <a:t>In May 2021, the FASER Collaboration announced the direct detection of 6 candidate neutrinos above 12 expected neutral hadron background events (2.7</a:t>
            </a:r>
            <a:r>
              <a:rPr lang="en-US" sz="2000" dirty="0">
                <a:latin typeface="Symbol" pitchFamily="2" charset="2"/>
              </a:rPr>
              <a:t>s</a:t>
            </a:r>
            <a:r>
              <a:rPr lang="en-US" sz="2000" dirty="0"/>
              <a:t>).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1143000" y="3887704"/>
            <a:ext cx="3369428" cy="2665496"/>
          </a:xfrm>
          <a:prstGeom prst="rect">
            <a:avLst/>
          </a:prstGeom>
        </p:spPr>
      </p:pic>
    </p:spTree>
    <p:extLst>
      <p:ext uri="{BB962C8B-B14F-4D97-AF65-F5344CB8AC3E}">
        <p14:creationId xmlns:p14="http://schemas.microsoft.com/office/powerpoint/2010/main" val="9538573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solidFill>
                  <a:srgbClr val="00B050"/>
                </a:solidFill>
              </a:rPr>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solidFill>
                  <a:srgbClr val="FF0000"/>
                </a:solidFill>
              </a:rPr>
              <a:t>All previous </a:t>
            </a:r>
          </a:p>
          <a:p>
            <a:pPr algn="ctr"/>
            <a:r>
              <a:rPr lang="en-US" dirty="0">
                <a:solidFill>
                  <a:srgbClr val="FF0000"/>
                </a:solidFill>
              </a:rPr>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
        <p:nvSpPr>
          <p:cNvPr id="43" name="Content Placeholder 2">
            <a:extLst>
              <a:ext uri="{FF2B5EF4-FFF2-40B4-BE49-F238E27FC236}">
                <a16:creationId xmlns:a16="http://schemas.microsoft.com/office/drawing/2014/main" id="{C9FECA47-3A55-E03B-BD9A-A40F6AA8D959}"/>
              </a:ext>
            </a:extLst>
          </p:cNvPr>
          <p:cNvSpPr txBox="1">
            <a:spLocks/>
          </p:cNvSpPr>
          <p:nvPr/>
        </p:nvSpPr>
        <p:spPr bwMode="auto">
          <a:xfrm>
            <a:off x="305656" y="5615418"/>
            <a:ext cx="3960687" cy="742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solidFill>
                  <a:srgbClr val="0000FF"/>
                </a:solidFill>
              </a:rPr>
              <a:t>This opens up a new field: neutrino physics at colliders</a:t>
            </a:r>
          </a:p>
        </p:txBody>
      </p:sp>
    </p:spTree>
    <p:extLst>
      <p:ext uri="{BB962C8B-B14F-4D97-AF65-F5344CB8AC3E}">
        <p14:creationId xmlns:p14="http://schemas.microsoft.com/office/powerpoint/2010/main" val="4270959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55662"/>
            <a:ext cx="8763000" cy="5392738"/>
          </a:xfrm>
        </p:spPr>
        <p:txBody>
          <a:bodyPr>
            <a:noAutofit/>
          </a:bodyPr>
          <a:lstStyle/>
          <a:p>
            <a:r>
              <a:rPr lang="en-US" sz="2000" dirty="0" err="1"/>
              <a:t>FASER</a:t>
            </a:r>
            <a:r>
              <a:rPr lang="en-US" sz="2000" dirty="0" err="1">
                <a:latin typeface="Symbol" pitchFamily="2" charset="2"/>
              </a:rPr>
              <a:t>n</a:t>
            </a:r>
            <a:r>
              <a:rPr lang="en-US" sz="2000" dirty="0"/>
              <a:t> will detect neutrinos of all flavors; also SND@LHC, a complementary, slightly off-axis experiment on the other side of ATLAS. </a:t>
            </a:r>
          </a:p>
          <a:p>
            <a:pPr lvl="1"/>
            <a:r>
              <a:rPr lang="en-US" sz="1800" dirty="0"/>
              <a:t>25cm x 30cm x 1.1m detector consisting of 770 emulsion layers interleaved with 1 mm-thick tungsten plates; target mass = 1.1 </a:t>
            </a:r>
            <a:r>
              <a:rPr lang="en-US" sz="1800" dirty="0" err="1"/>
              <a:t>tonnes</a:t>
            </a:r>
            <a:r>
              <a:rPr lang="en-US" sz="1800" dirty="0"/>
              <a:t>.</a:t>
            </a:r>
          </a:p>
          <a:p>
            <a:pPr lvl="1"/>
            <a:r>
              <a:rPr lang="en-US" sz="1800" dirty="0"/>
              <a:t>Emulsion swapped out every ~10-30 fb</a:t>
            </a:r>
            <a:r>
              <a:rPr lang="en-US" sz="1800" baseline="30000" dirty="0"/>
              <a:t>-1</a:t>
            </a:r>
            <a:r>
              <a:rPr lang="en-US" sz="1800" dirty="0"/>
              <a:t>, total 10 sets of emulsion for Run 3.</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a:t>
            </a:r>
            <a:r>
              <a:rPr lang="en-US" dirty="0" err="1">
                <a:latin typeface="+mn-lt"/>
              </a:rPr>
              <a:t>FASER</a:t>
            </a:r>
            <a:r>
              <a:rPr lang="en-US" dirty="0" err="1">
                <a:latin typeface="Symbol" pitchFamily="2" charset="2"/>
              </a:rPr>
              <a:t>n</a:t>
            </a:r>
            <a:r>
              <a:rPr lang="en-US" dirty="0">
                <a:latin typeface="+mn-lt"/>
              </a:rPr>
              <a:t>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457200" y="2743200"/>
            <a:ext cx="8229600" cy="3810000"/>
            <a:chOff x="1181100" y="3032124"/>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3032124"/>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286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933C-7C41-5E43-AB21-CA69B6F0C464}"/>
              </a:ext>
            </a:extLst>
          </p:cNvPr>
          <p:cNvSpPr>
            <a:spLocks noGrp="1"/>
          </p:cNvSpPr>
          <p:nvPr>
            <p:ph type="title"/>
          </p:nvPr>
        </p:nvSpPr>
        <p:spPr>
          <a:xfrm>
            <a:off x="1295400" y="244475"/>
            <a:ext cx="6858000" cy="441325"/>
          </a:xfrm>
        </p:spPr>
        <p:txBody>
          <a:bodyPr/>
          <a:lstStyle/>
          <a:p>
            <a:r>
              <a:rPr lang="en-US" dirty="0"/>
              <a:t>SUMMARY</a:t>
            </a:r>
          </a:p>
        </p:txBody>
      </p:sp>
      <p:sp>
        <p:nvSpPr>
          <p:cNvPr id="3" name="Content Placeholder 2">
            <a:extLst>
              <a:ext uri="{FF2B5EF4-FFF2-40B4-BE49-F238E27FC236}">
                <a16:creationId xmlns:a16="http://schemas.microsoft.com/office/drawing/2014/main" id="{6E443F34-7B57-9742-8EB7-51D260B18ABD}"/>
              </a:ext>
            </a:extLst>
          </p:cNvPr>
          <p:cNvSpPr>
            <a:spLocks noGrp="1"/>
          </p:cNvSpPr>
          <p:nvPr>
            <p:ph idx="1"/>
          </p:nvPr>
        </p:nvSpPr>
        <p:spPr>
          <a:xfrm>
            <a:off x="356768" y="1066800"/>
            <a:ext cx="8314621" cy="5181601"/>
          </a:xfrm>
        </p:spPr>
        <p:txBody>
          <a:bodyPr/>
          <a:lstStyle/>
          <a:p>
            <a:r>
              <a:rPr lang="en-US" sz="2000" dirty="0">
                <a:solidFill>
                  <a:srgbClr val="00B050"/>
                </a:solidFill>
              </a:rPr>
              <a:t>We are currently missing half of the physics opportunities at the LHC.</a:t>
            </a:r>
          </a:p>
          <a:p>
            <a:endParaRPr lang="en-US" sz="1400" dirty="0"/>
          </a:p>
          <a:p>
            <a:r>
              <a:rPr lang="en-US" sz="2000" dirty="0">
                <a:solidFill>
                  <a:srgbClr val="0000FF"/>
                </a:solidFill>
              </a:rPr>
              <a:t>This can be rectified by putting experiments in the far forward region to catch particles produced along the beamline.</a:t>
            </a:r>
          </a:p>
          <a:p>
            <a:endParaRPr lang="en-US" sz="1400" dirty="0">
              <a:solidFill>
                <a:srgbClr val="0000FF"/>
              </a:solidFill>
            </a:endParaRPr>
          </a:p>
          <a:p>
            <a:r>
              <a:rPr lang="en-US" sz="2000" dirty="0">
                <a:solidFill>
                  <a:srgbClr val="FF0000"/>
                </a:solidFill>
              </a:rPr>
              <a:t>The Forward Physics Facility is a proposal to do exactly this for the HL-LHC era from 2029-40. </a:t>
            </a: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a:p>
            <a:pPr marL="0" indent="0">
              <a:buNone/>
            </a:pPr>
            <a:endParaRPr lang="en-US" sz="2000" dirty="0"/>
          </a:p>
          <a:p>
            <a:endParaRPr lang="en-US" sz="800" dirty="0">
              <a:solidFill>
                <a:srgbClr val="0000FF"/>
              </a:solidFill>
            </a:endParaRPr>
          </a:p>
          <a:p>
            <a:pPr marL="0" indent="0">
              <a:buNone/>
            </a:pPr>
            <a:endParaRPr lang="en-US" sz="2000" dirty="0"/>
          </a:p>
          <a:p>
            <a:endParaRPr lang="en-US" sz="2000" dirty="0"/>
          </a:p>
          <a:p>
            <a:endParaRPr lang="en-US" sz="2000" dirty="0"/>
          </a:p>
          <a:p>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9D304749-1338-3B75-DB95-45100276054A}"/>
              </a:ext>
            </a:extLst>
          </p:cNvPr>
          <p:cNvPicPr>
            <a:picLocks noChangeAspect="1"/>
          </p:cNvPicPr>
          <p:nvPr/>
        </p:nvPicPr>
        <p:blipFill>
          <a:blip r:embed="rId2"/>
          <a:stretch>
            <a:fillRect/>
          </a:stretch>
        </p:blipFill>
        <p:spPr>
          <a:xfrm>
            <a:off x="5954382" y="3886200"/>
            <a:ext cx="2717007" cy="2582834"/>
          </a:xfrm>
          <a:prstGeom prst="rect">
            <a:avLst/>
          </a:prstGeom>
        </p:spPr>
      </p:pic>
      <p:pic>
        <p:nvPicPr>
          <p:cNvPr id="6" name="Picture 5">
            <a:extLst>
              <a:ext uri="{FF2B5EF4-FFF2-40B4-BE49-F238E27FC236}">
                <a16:creationId xmlns:a16="http://schemas.microsoft.com/office/drawing/2014/main" id="{EDB04DE1-7E88-8379-C840-9EF6D197C52B}"/>
              </a:ext>
            </a:extLst>
          </p:cNvPr>
          <p:cNvPicPr>
            <a:picLocks noChangeAspect="1"/>
          </p:cNvPicPr>
          <p:nvPr/>
        </p:nvPicPr>
        <p:blipFill>
          <a:blip r:embed="rId3"/>
          <a:stretch>
            <a:fillRect/>
          </a:stretch>
        </p:blipFill>
        <p:spPr>
          <a:xfrm>
            <a:off x="533400" y="3967774"/>
            <a:ext cx="5029200" cy="2501260"/>
          </a:xfrm>
          <a:prstGeom prst="rect">
            <a:avLst/>
          </a:prstGeom>
        </p:spPr>
      </p:pic>
    </p:spTree>
    <p:extLst>
      <p:ext uri="{BB962C8B-B14F-4D97-AF65-F5344CB8AC3E}">
        <p14:creationId xmlns:p14="http://schemas.microsoft.com/office/powerpoint/2010/main" val="2702421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76200" y="914400"/>
            <a:ext cx="8915400" cy="5867400"/>
          </a:xfrm>
        </p:spPr>
        <p:txBody>
          <a:bodyPr/>
          <a:lstStyle/>
          <a:p>
            <a:r>
              <a:rPr lang="en-US" sz="2000" dirty="0"/>
              <a:t>In Run 3, the goals of </a:t>
            </a:r>
            <a:r>
              <a:rPr lang="en-US" sz="2000" dirty="0" err="1"/>
              <a:t>FASER</a:t>
            </a:r>
            <a:r>
              <a:rPr lang="en-US" sz="2000" dirty="0" err="1">
                <a:latin typeface="Symbol" pitchFamily="2" charset="2"/>
              </a:rPr>
              <a:t>n</a:t>
            </a:r>
            <a:r>
              <a:rPr lang="en-US" sz="2000" dirty="0"/>
              <a:t> are to </a:t>
            </a:r>
          </a:p>
          <a:p>
            <a:pPr lvl="1"/>
            <a:r>
              <a:rPr lang="en-US" sz="1800" dirty="0"/>
              <a:t>5</a:t>
            </a:r>
            <a:r>
              <a:rPr lang="en-US" sz="1800" dirty="0">
                <a:latin typeface="Symbol" pitchFamily="2" charset="2"/>
              </a:rPr>
              <a:t>s</a:t>
            </a:r>
            <a:r>
              <a:rPr lang="en-US" sz="1800" dirty="0"/>
              <a:t> discovery of collider neutrinos.</a:t>
            </a:r>
          </a:p>
          <a:p>
            <a:pPr lvl="1"/>
            <a:r>
              <a:rPr lang="en-US" sz="1800" dirty="0"/>
              <a:t>Record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and identify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t>
            </a: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17857426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31964288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304800" y="914400"/>
            <a:ext cx="8534400" cy="5486400"/>
          </a:xfrm>
        </p:spPr>
        <p:txBody>
          <a:bodyPr/>
          <a:lstStyle/>
          <a:p>
            <a:pPr eaLnBrk="1" hangingPunct="1"/>
            <a:r>
              <a:rPr lang="en-US" sz="2000" dirty="0">
                <a:latin typeface="Arial" charset="0"/>
              </a:rPr>
              <a:t>FASER, </a:t>
            </a:r>
            <a:r>
              <a:rPr lang="en-US" sz="2000" dirty="0" err="1">
                <a:latin typeface="Arial" charset="0"/>
              </a:rPr>
              <a:t>FASER</a:t>
            </a:r>
            <a:r>
              <a:rPr lang="en-US" sz="2000" dirty="0" err="1">
                <a:latin typeface="Symbol" pitchFamily="2" charset="2"/>
              </a:rPr>
              <a:t>n</a:t>
            </a:r>
            <a:r>
              <a:rPr lang="en-US" sz="2000" dirty="0">
                <a:latin typeface="Arial" charset="0"/>
              </a:rPr>
              <a:t>, and SND@LHC are currently highly constrained by 1980’s (LEP!) infrastructure that was never intended to support experiments. </a:t>
            </a:r>
          </a:p>
          <a:p>
            <a:pPr eaLnBrk="1" hangingPunct="1"/>
            <a:endParaRPr lang="en-US" sz="800" dirty="0">
              <a:latin typeface="Arial" charset="0"/>
            </a:endParaRPr>
          </a:p>
          <a:p>
            <a:pPr eaLnBrk="1" hangingPunct="1"/>
            <a:r>
              <a:rPr lang="en-US" sz="2000" dirty="0">
                <a:latin typeface="Arial" charset="0"/>
              </a:rPr>
              <a:t>The rich physics program in the far-forward region therefore strongly motivates creating a dedicated Forward Physics Facility to house far-forward experiments for the HL-LHC era from 2029-2040.</a:t>
            </a:r>
          </a:p>
          <a:p>
            <a:pPr eaLnBrk="1" hangingPunct="1"/>
            <a:endParaRPr lang="en-US" sz="800" dirty="0">
              <a:latin typeface="Arial" charset="0"/>
            </a:endParaRPr>
          </a:p>
          <a:p>
            <a:pPr eaLnBrk="1" hangingPunct="1"/>
            <a:r>
              <a:rPr lang="en-US" sz="2000" dirty="0">
                <a:latin typeface="Arial" charset="0"/>
              </a:rPr>
              <a:t>FPF Meetings</a:t>
            </a:r>
          </a:p>
          <a:p>
            <a:pPr lvl="1"/>
            <a:r>
              <a:rPr lang="en-US" sz="1800" dirty="0"/>
              <a:t>FPF Kickoff Meeting, 9-10 Nov 2020, </a:t>
            </a:r>
            <a:r>
              <a:rPr lang="en-US" sz="1800" dirty="0">
                <a:hlinkClick r:id="rId2"/>
              </a:rPr>
              <a:t>https://indico.cern.ch/event/955956</a:t>
            </a:r>
            <a:endParaRPr lang="en-US" sz="1800" dirty="0"/>
          </a:p>
          <a:p>
            <a:pPr lvl="1"/>
            <a:r>
              <a:rPr lang="en-US" sz="1800" dirty="0"/>
              <a:t>FPF2 Meeting, 27-28 May 2021, </a:t>
            </a:r>
            <a:r>
              <a:rPr lang="en-US" sz="1800" dirty="0">
                <a:hlinkClick r:id="rId3"/>
              </a:rPr>
              <a:t>https://indico.cern.ch/event/1022352</a:t>
            </a:r>
            <a:endParaRPr lang="en-US" dirty="0"/>
          </a:p>
          <a:p>
            <a:pPr lvl="1"/>
            <a:r>
              <a:rPr lang="en-US" sz="1800" dirty="0"/>
              <a:t>FPF3 Meeting, 25-26 Oct 2021, </a:t>
            </a:r>
            <a:r>
              <a:rPr lang="en-US" sz="1800" dirty="0">
                <a:hlinkClick r:id="rId4"/>
              </a:rPr>
              <a:t>https://indico.cern.ch/event/1076733</a:t>
            </a:r>
            <a:endParaRPr lang="en-US" sz="1800" dirty="0"/>
          </a:p>
          <a:p>
            <a:pPr lvl="1"/>
            <a:r>
              <a:rPr lang="en-US" sz="1800" dirty="0"/>
              <a:t>FPF4 Meeting, 31 Jan-1 Feb 2022, </a:t>
            </a:r>
            <a:r>
              <a:rPr lang="en-US" sz="1800" dirty="0">
                <a:hlinkClick r:id="rId5"/>
              </a:rPr>
              <a:t>https://</a:t>
            </a:r>
            <a:r>
              <a:rPr lang="en-US" sz="1800" dirty="0" err="1">
                <a:hlinkClick r:id="rId5"/>
              </a:rPr>
              <a:t>indico.cern.ch</a:t>
            </a:r>
            <a:r>
              <a:rPr lang="en-US" sz="1800" dirty="0">
                <a:hlinkClick r:id="rId5"/>
              </a:rPr>
              <a:t>/event/1110746</a:t>
            </a:r>
            <a:endParaRPr lang="en-US" sz="1800" dirty="0"/>
          </a:p>
          <a:p>
            <a:pPr marL="457200" lvl="1" indent="0">
              <a:buNone/>
            </a:pPr>
            <a:endParaRPr lang="en-US" sz="800" dirty="0"/>
          </a:p>
          <a:p>
            <a:r>
              <a:rPr lang="en-US" sz="1800" dirty="0"/>
              <a:t>FPF Short Paper: 75 pages, 80 authors completed in Sep 2021 (</a:t>
            </a:r>
            <a:r>
              <a:rPr lang="en-US" sz="1800" dirty="0">
                <a:hlinkClick r:id="rId6"/>
              </a:rPr>
              <a:t>2109.10905</a:t>
            </a:r>
            <a:r>
              <a:rPr lang="en-US" sz="1800" dirty="0"/>
              <a:t>, Physics Reports 968, 1 (2022)).</a:t>
            </a:r>
          </a:p>
          <a:p>
            <a:endParaRPr lang="en-US" sz="800" dirty="0"/>
          </a:p>
          <a:p>
            <a:r>
              <a:rPr lang="en-US" sz="1800" dirty="0"/>
              <a:t>FPF Snowmass White Paper: Feng, Kling, Reno, Rojo, </a:t>
            </a:r>
            <a:r>
              <a:rPr lang="en-US" sz="1800" dirty="0" err="1"/>
              <a:t>Soldin</a:t>
            </a:r>
            <a:r>
              <a:rPr lang="en-US" sz="1800" dirty="0"/>
              <a:t> et al. A comprehensive, 429-page, 392-author+endorser summary (</a:t>
            </a:r>
            <a:r>
              <a:rPr lang="en-US" sz="1800" dirty="0">
                <a:hlinkClick r:id="rId7"/>
              </a:rPr>
              <a:t>2203.05090</a:t>
            </a:r>
            <a:r>
              <a:rPr lang="en-US" sz="1800" dirty="0"/>
              <a:t>). </a:t>
            </a:r>
          </a:p>
        </p:txBody>
      </p:sp>
    </p:spTree>
    <p:extLst>
      <p:ext uri="{BB962C8B-B14F-4D97-AF65-F5344CB8AC3E}">
        <p14:creationId xmlns:p14="http://schemas.microsoft.com/office/powerpoint/2010/main" val="5716899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LOCATION</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242425" y="915693"/>
            <a:ext cx="8596775" cy="5562600"/>
          </a:xfrm>
        </p:spPr>
        <p:txBody>
          <a:bodyPr/>
          <a:lstStyle/>
          <a:p>
            <a:r>
              <a:rPr lang="en-US" sz="2000" dirty="0">
                <a:sym typeface="Wingdings" pitchFamily="2" charset="2"/>
              </a:rPr>
              <a:t>The CERN civil engineering team has considered many sites around the LHC ring that are on the beam collision axis of an IP.</a:t>
            </a:r>
          </a:p>
          <a:p>
            <a:endParaRPr lang="en-US" sz="1200" dirty="0">
              <a:sym typeface="Wingdings" pitchFamily="2" charset="2"/>
            </a:endParaRPr>
          </a:p>
          <a:p>
            <a:r>
              <a:rPr lang="en-US" sz="2000" dirty="0">
                <a:sym typeface="Wingdings" pitchFamily="2" charset="2"/>
              </a:rPr>
              <a:t> A preferred location has been identified ~620-680 m west of the ATLAS IP, shielded by ~200 m of rock.  The site is on CERN land in France.</a:t>
            </a:r>
          </a:p>
        </p:txBody>
      </p:sp>
      <p:pic>
        <p:nvPicPr>
          <p:cNvPr id="9" name="Picture 8">
            <a:extLst>
              <a:ext uri="{FF2B5EF4-FFF2-40B4-BE49-F238E27FC236}">
                <a16:creationId xmlns:a16="http://schemas.microsoft.com/office/drawing/2014/main" id="{3CFE276A-8823-6945-91D0-AD7BB4DB1873}"/>
              </a:ext>
            </a:extLst>
          </p:cNvPr>
          <p:cNvPicPr>
            <a:picLocks noChangeAspect="1"/>
          </p:cNvPicPr>
          <p:nvPr/>
        </p:nvPicPr>
        <p:blipFill>
          <a:blip r:embed="rId3"/>
          <a:stretch>
            <a:fillRect/>
          </a:stretch>
        </p:blipFill>
        <p:spPr>
          <a:xfrm>
            <a:off x="730812" y="2694143"/>
            <a:ext cx="7682375" cy="3811582"/>
          </a:xfrm>
          <a:prstGeom prst="rect">
            <a:avLst/>
          </a:prstGeom>
        </p:spPr>
      </p:pic>
      <p:pic>
        <p:nvPicPr>
          <p:cNvPr id="5" name="Picture 4">
            <a:extLst>
              <a:ext uri="{FF2B5EF4-FFF2-40B4-BE49-F238E27FC236}">
                <a16:creationId xmlns:a16="http://schemas.microsoft.com/office/drawing/2014/main" id="{B5E898A0-B035-29BD-6CD8-8517E38055FA}"/>
              </a:ext>
            </a:extLst>
          </p:cNvPr>
          <p:cNvPicPr>
            <a:picLocks noChangeAspect="1"/>
          </p:cNvPicPr>
          <p:nvPr/>
        </p:nvPicPr>
        <p:blipFill rotWithShape="1">
          <a:blip r:embed="rId4"/>
          <a:srcRect l="12337" r="25759"/>
          <a:stretch/>
        </p:blipFill>
        <p:spPr>
          <a:xfrm>
            <a:off x="831085" y="4648200"/>
            <a:ext cx="2057399" cy="1676399"/>
          </a:xfrm>
          <a:prstGeom prst="rect">
            <a:avLst/>
          </a:prstGeom>
        </p:spPr>
      </p:pic>
      <p:cxnSp>
        <p:nvCxnSpPr>
          <p:cNvPr id="7" name="Straight Connector 6">
            <a:extLst>
              <a:ext uri="{FF2B5EF4-FFF2-40B4-BE49-F238E27FC236}">
                <a16:creationId xmlns:a16="http://schemas.microsoft.com/office/drawing/2014/main" id="{7072A13A-0D7D-622C-F8C7-F4ECAB651E01}"/>
              </a:ext>
            </a:extLst>
          </p:cNvPr>
          <p:cNvCxnSpPr>
            <a:cxnSpLocks/>
          </p:cNvCxnSpPr>
          <p:nvPr/>
        </p:nvCxnSpPr>
        <p:spPr>
          <a:xfrm flipH="1">
            <a:off x="2476500" y="6172200"/>
            <a:ext cx="609600" cy="762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52D3306-B454-43DB-2408-8B731C56C4FC}"/>
              </a:ext>
            </a:extLst>
          </p:cNvPr>
          <p:cNvCxnSpPr>
            <a:cxnSpLocks/>
          </p:cNvCxnSpPr>
          <p:nvPr/>
        </p:nvCxnSpPr>
        <p:spPr>
          <a:xfrm flipH="1">
            <a:off x="1905000" y="4779252"/>
            <a:ext cx="1143000" cy="101194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12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D84FF-658C-BE4A-8E2C-4CB559F43FF6}"/>
              </a:ext>
            </a:extLst>
          </p:cNvPr>
          <p:cNvPicPr>
            <a:picLocks noChangeAspect="1"/>
          </p:cNvPicPr>
          <p:nvPr/>
        </p:nvPicPr>
        <p:blipFill rotWithShape="1">
          <a:blip r:embed="rId2"/>
          <a:srcRect b="5116"/>
          <a:stretch/>
        </p:blipFill>
        <p:spPr>
          <a:xfrm>
            <a:off x="457200" y="2453081"/>
            <a:ext cx="7848600" cy="4176319"/>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CAVERN AND SHAFT</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381000" y="838200"/>
            <a:ext cx="8610600" cy="2669606"/>
          </a:xfrm>
        </p:spPr>
        <p:txBody>
          <a:bodyPr/>
          <a:lstStyle/>
          <a:p>
            <a:r>
              <a:rPr lang="en-US" sz="1800" dirty="0">
                <a:sym typeface="Wingdings" pitchFamily="2" charset="2"/>
              </a:rPr>
              <a:t>Cavern: 65m long, 8m wide/high.  Shaft: 88m-deep, 9.1m-diameter. </a:t>
            </a:r>
          </a:p>
          <a:p>
            <a:endParaRPr lang="en-US" sz="1200" dirty="0">
              <a:sym typeface="Wingdings" pitchFamily="2" charset="2"/>
            </a:endParaRPr>
          </a:p>
          <a:p>
            <a:r>
              <a:rPr lang="en-US" sz="1800" dirty="0">
                <a:sym typeface="Wingdings" pitchFamily="2" charset="2"/>
              </a:rPr>
              <a:t>The FPF is completely decoupled from the LHC: no need for a safety corridor connecting the FPF to the LHC, preliminary RP and vibration studies indicate that FPF construction will have no significant impact on LHC operation.</a:t>
            </a:r>
          </a:p>
        </p:txBody>
      </p:sp>
      <p:pic>
        <p:nvPicPr>
          <p:cNvPr id="13" name="Picture 12">
            <a:extLst>
              <a:ext uri="{FF2B5EF4-FFF2-40B4-BE49-F238E27FC236}">
                <a16:creationId xmlns:a16="http://schemas.microsoft.com/office/drawing/2014/main" id="{3D48331E-1176-1E40-BBD7-B9F5CF4590BD}"/>
              </a:ext>
            </a:extLst>
          </p:cNvPr>
          <p:cNvPicPr>
            <a:picLocks noChangeAspect="1"/>
          </p:cNvPicPr>
          <p:nvPr/>
        </p:nvPicPr>
        <p:blipFill>
          <a:blip r:embed="rId3"/>
          <a:stretch>
            <a:fillRect/>
          </a:stretch>
        </p:blipFill>
        <p:spPr>
          <a:xfrm>
            <a:off x="3505200" y="2508126"/>
            <a:ext cx="4267200" cy="2299968"/>
          </a:xfrm>
          <a:prstGeom prst="rect">
            <a:avLst/>
          </a:prstGeom>
        </p:spPr>
      </p:pic>
    </p:spTree>
    <p:extLst>
      <p:ext uri="{BB962C8B-B14F-4D97-AF65-F5344CB8AC3E}">
        <p14:creationId xmlns:p14="http://schemas.microsoft.com/office/powerpoint/2010/main" val="2734549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SURFACE BUILDINGS</a:t>
            </a:r>
          </a:p>
        </p:txBody>
      </p:sp>
      <p:pic>
        <p:nvPicPr>
          <p:cNvPr id="7" name="Picture 6">
            <a:extLst>
              <a:ext uri="{FF2B5EF4-FFF2-40B4-BE49-F238E27FC236}">
                <a16:creationId xmlns:a16="http://schemas.microsoft.com/office/drawing/2014/main" id="{CB66DBDF-798C-B94C-8159-C86A91EBE5F7}"/>
              </a:ext>
            </a:extLst>
          </p:cNvPr>
          <p:cNvPicPr>
            <a:picLocks noChangeAspect="1"/>
          </p:cNvPicPr>
          <p:nvPr/>
        </p:nvPicPr>
        <p:blipFill>
          <a:blip r:embed="rId2"/>
          <a:stretch>
            <a:fillRect/>
          </a:stretch>
        </p:blipFill>
        <p:spPr>
          <a:xfrm>
            <a:off x="177059" y="1295400"/>
            <a:ext cx="8876264" cy="4553077"/>
          </a:xfrm>
          <a:prstGeom prst="rect">
            <a:avLst/>
          </a:prstGeom>
        </p:spPr>
      </p:pic>
      <p:sp>
        <p:nvSpPr>
          <p:cNvPr id="2" name="TextBox 1">
            <a:extLst>
              <a:ext uri="{FF2B5EF4-FFF2-40B4-BE49-F238E27FC236}">
                <a16:creationId xmlns:a16="http://schemas.microsoft.com/office/drawing/2014/main" id="{3F56AF79-B9C6-09F1-1FE2-AA39B3E53CFE}"/>
              </a:ext>
            </a:extLst>
          </p:cNvPr>
          <p:cNvSpPr txBox="1"/>
          <p:nvPr/>
        </p:nvSpPr>
        <p:spPr>
          <a:xfrm>
            <a:off x="7086600" y="5105400"/>
            <a:ext cx="1600200" cy="738664"/>
          </a:xfrm>
          <a:prstGeom prst="rect">
            <a:avLst/>
          </a:prstGeom>
          <a:solidFill>
            <a:schemeClr val="bg1"/>
          </a:solidFill>
        </p:spPr>
        <p:txBody>
          <a:bodyPr wrap="square" rtlCol="0">
            <a:spAutoFit/>
          </a:bodyPr>
          <a:lstStyle/>
          <a:p>
            <a:r>
              <a:rPr lang="en-US" sz="1400" dirty="0" err="1"/>
              <a:t>Kincso</a:t>
            </a:r>
            <a:r>
              <a:rPr lang="en-US" sz="1400" dirty="0"/>
              <a:t> </a:t>
            </a:r>
            <a:r>
              <a:rPr lang="en-US" sz="1400" dirty="0" err="1"/>
              <a:t>Balazs</a:t>
            </a:r>
            <a:r>
              <a:rPr lang="en-US" sz="1400" dirty="0"/>
              <a:t>,</a:t>
            </a:r>
          </a:p>
          <a:p>
            <a:r>
              <a:rPr lang="en-US" sz="1400" dirty="0"/>
              <a:t>John Osborne,</a:t>
            </a:r>
          </a:p>
          <a:p>
            <a:r>
              <a:rPr lang="en-US" sz="1400" dirty="0"/>
              <a:t>CERN CE (2022)</a:t>
            </a:r>
          </a:p>
        </p:txBody>
      </p:sp>
    </p:spTree>
    <p:extLst>
      <p:ext uri="{BB962C8B-B14F-4D97-AF65-F5344CB8AC3E}">
        <p14:creationId xmlns:p14="http://schemas.microsoft.com/office/powerpoint/2010/main" val="3237036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COST AND TIMELINE</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8610600" cy="2970507"/>
              </a:xfrm>
            </p:spPr>
            <p:txBody>
              <a:bodyPr/>
              <a:lstStyle/>
              <a:p>
                <a:r>
                  <a:rPr lang="en-US" sz="2000" dirty="0">
                    <a:sym typeface="Wingdings" pitchFamily="2" charset="2"/>
                  </a:rPr>
                  <a:t>Very preliminary (class 4) cost estimate: 23 MCHF (CE) + 15 MCHF (services)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m:t>
                    </m:r>
                  </m:oMath>
                </a14:m>
                <a:r>
                  <a:rPr lang="en-US" sz="2000" dirty="0">
                    <a:sym typeface="Wingdings" pitchFamily="2" charset="2"/>
                  </a:rPr>
                  <a:t> 40 MCHF (+50%/-30%), not including experiments.</a:t>
                </a:r>
              </a:p>
              <a:p>
                <a:endParaRPr lang="en-US" sz="1200" dirty="0">
                  <a:sym typeface="Wingdings" pitchFamily="2" charset="2"/>
                </a:endParaRPr>
              </a:p>
              <a:p>
                <a:r>
                  <a:rPr lang="en-US" sz="2000" dirty="0">
                    <a:sym typeface="Wingdings" pitchFamily="2" charset="2"/>
                  </a:rPr>
                  <a:t>Timeline presented at Chamonix workshop (Jamie Boyd, Feb 2022). </a:t>
                </a:r>
              </a:p>
              <a:p>
                <a:endParaRPr lang="en-US" sz="1200" dirty="0">
                  <a:sym typeface="Wingdings" pitchFamily="2" charset="2"/>
                </a:endParaRPr>
              </a:p>
              <a:p>
                <a:r>
                  <a:rPr lang="en-US" sz="2000" dirty="0">
                    <a:sym typeface="Wingdings" pitchFamily="2" charset="2"/>
                  </a:rPr>
                  <a:t>Expect CDRs for FPF and its experiments in the coming 6-12 months.</a:t>
                </a:r>
              </a:p>
              <a:p>
                <a:endParaRPr lang="en-US" sz="1200" dirty="0">
                  <a:sym typeface="Wingdings" pitchFamily="2" charset="2"/>
                </a:endParaRPr>
              </a:p>
              <a:p>
                <a:r>
                  <a:rPr lang="en-US" sz="2000" dirty="0">
                    <a:sym typeface="Wingdings" pitchFamily="2" charset="2"/>
                  </a:rPr>
                  <a:t>Begin CE works, installation of services in LS3, followed by installation and commissioning of experiments in early Run 4. Physics begins in Run 4 and continues to the end of the HL-LHC era.</a:t>
                </a:r>
              </a:p>
            </p:txBody>
          </p:sp>
        </mc:Choice>
        <mc:Fallback xmlns="">
          <p:sp>
            <p:nvSpPr>
              <p:cNvPr id="10" name="Content Placeholder 2">
                <a:extLst>
                  <a:ext uri="{FF2B5EF4-FFF2-40B4-BE49-F238E27FC236}">
                    <a16:creationId xmlns:a16="http://schemas.microsoft.com/office/drawing/2014/main" id="{B9D915BC-9EEB-E242-A8F4-09C09D8EC022}"/>
                  </a:ext>
                </a:extLst>
              </p:cNvPr>
              <p:cNvSpPr>
                <a:spLocks noGrp="1" noRot="1" noChangeAspect="1" noMove="1" noResize="1" noEditPoints="1" noAdjustHandles="1" noChangeArrowheads="1" noChangeShapeType="1" noTextEdit="1"/>
              </p:cNvSpPr>
              <p:nvPr>
                <p:ph idx="1"/>
              </p:nvPr>
            </p:nvSpPr>
            <p:spPr>
              <a:xfrm>
                <a:off x="304800" y="914400"/>
                <a:ext cx="8610600" cy="2970507"/>
              </a:xfrm>
              <a:blipFill>
                <a:blip r:embed="rId2"/>
                <a:stretch>
                  <a:fillRect l="-589" t="-1282" b="-769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9C0CD6C-46C0-CFEF-F65D-E995B08A214C}"/>
              </a:ext>
            </a:extLst>
          </p:cNvPr>
          <p:cNvPicPr>
            <a:picLocks noChangeAspect="1"/>
          </p:cNvPicPr>
          <p:nvPr/>
        </p:nvPicPr>
        <p:blipFill>
          <a:blip r:embed="rId3"/>
          <a:stretch>
            <a:fillRect/>
          </a:stretch>
        </p:blipFill>
        <p:spPr>
          <a:xfrm>
            <a:off x="222250" y="4114800"/>
            <a:ext cx="8699500" cy="2463800"/>
          </a:xfrm>
          <a:prstGeom prst="rect">
            <a:avLst/>
          </a:prstGeom>
        </p:spPr>
      </p:pic>
    </p:spTree>
    <p:extLst>
      <p:ext uri="{BB962C8B-B14F-4D97-AF65-F5344CB8AC3E}">
        <p14:creationId xmlns:p14="http://schemas.microsoft.com/office/powerpoint/2010/main" val="3197112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914400"/>
            <a:ext cx="8613968" cy="2133601"/>
          </a:xfrm>
        </p:spPr>
        <p:txBody>
          <a:bodyPr/>
          <a:lstStyle/>
          <a:p>
            <a:r>
              <a:rPr lang="en-US" sz="2000" dirty="0"/>
              <a:t>At present there are 5 experiments being developed for the FPF</a:t>
            </a:r>
            <a:r>
              <a:rPr lang="en-US" sz="2000" dirty="0">
                <a:sym typeface="Wingdings" pitchFamily="2" charset="2"/>
              </a:rPr>
              <a:t>.</a:t>
            </a:r>
          </a:p>
          <a:p>
            <a:endParaRPr lang="en-US" sz="1200" dirty="0">
              <a:sym typeface="Wingdings" pitchFamily="2" charset="2"/>
            </a:endParaRPr>
          </a:p>
          <a:p>
            <a:r>
              <a:rPr lang="en-US" sz="2000" dirty="0">
                <a:sym typeface="Wingdings" pitchFamily="2" charset="2"/>
              </a:rPr>
              <a:t>Pseudo-rapidity coverage in the FPF is </a:t>
            </a:r>
            <a:r>
              <a:rPr lang="en-US" sz="2000" dirty="0">
                <a:latin typeface="Symbol" pitchFamily="2" charset="2"/>
                <a:sym typeface="Wingdings" pitchFamily="2" charset="2"/>
              </a:rPr>
              <a:t>h</a:t>
            </a:r>
            <a:r>
              <a:rPr lang="en-US" sz="2000" dirty="0">
                <a:sym typeface="Wingdings" pitchFamily="2" charset="2"/>
              </a:rPr>
              <a:t> &gt; 5.5, with most experiments on the LOS covering </a:t>
            </a:r>
            <a:r>
              <a:rPr lang="en-US" sz="2000" dirty="0">
                <a:latin typeface="Symbol" pitchFamily="2" charset="2"/>
                <a:sym typeface="Wingdings" pitchFamily="2" charset="2"/>
              </a:rPr>
              <a:t>h</a:t>
            </a:r>
            <a:r>
              <a:rPr lang="en-US" sz="2000" dirty="0">
                <a:sym typeface="Wingdings" pitchFamily="2" charset="2"/>
              </a:rPr>
              <a:t> &gt; 7.</a:t>
            </a:r>
          </a:p>
        </p:txBody>
      </p:sp>
      <p:pic>
        <p:nvPicPr>
          <p:cNvPr id="6" name="Picture 5">
            <a:extLst>
              <a:ext uri="{FF2B5EF4-FFF2-40B4-BE49-F238E27FC236}">
                <a16:creationId xmlns:a16="http://schemas.microsoft.com/office/drawing/2014/main" id="{1AB34DF7-A414-6624-4628-8C32A1534C1F}"/>
              </a:ext>
            </a:extLst>
          </p:cNvPr>
          <p:cNvPicPr>
            <a:picLocks noChangeAspect="1"/>
          </p:cNvPicPr>
          <p:nvPr/>
        </p:nvPicPr>
        <p:blipFill>
          <a:blip r:embed="rId2"/>
          <a:stretch>
            <a:fillRect/>
          </a:stretch>
        </p:blipFill>
        <p:spPr>
          <a:xfrm>
            <a:off x="149032" y="2693312"/>
            <a:ext cx="8534400" cy="3920213"/>
          </a:xfrm>
          <a:prstGeom prst="rect">
            <a:avLst/>
          </a:prstGeom>
        </p:spPr>
      </p:pic>
      <p:sp>
        <p:nvSpPr>
          <p:cNvPr id="16" name="TextBox 15">
            <a:extLst>
              <a:ext uri="{FF2B5EF4-FFF2-40B4-BE49-F238E27FC236}">
                <a16:creationId xmlns:a16="http://schemas.microsoft.com/office/drawing/2014/main" id="{9F5ED83B-87DA-EBCF-56BB-6BC31288AA92}"/>
              </a:ext>
            </a:extLst>
          </p:cNvPr>
          <p:cNvSpPr txBox="1"/>
          <p:nvPr/>
        </p:nvSpPr>
        <p:spPr>
          <a:xfrm>
            <a:off x="7467600" y="5960724"/>
            <a:ext cx="1010213" cy="276999"/>
          </a:xfrm>
          <a:prstGeom prst="rect">
            <a:avLst/>
          </a:prstGeom>
          <a:noFill/>
        </p:spPr>
        <p:txBody>
          <a:bodyPr wrap="none" rtlCol="0">
            <a:spAutoFit/>
          </a:bodyPr>
          <a:lstStyle/>
          <a:p>
            <a:r>
              <a:rPr lang="en-US" sz="1200" dirty="0"/>
              <a:t>Kling (2022)</a:t>
            </a:r>
          </a:p>
        </p:txBody>
      </p:sp>
    </p:spTree>
    <p:extLst>
      <p:ext uri="{BB962C8B-B14F-4D97-AF65-F5344CB8AC3E}">
        <p14:creationId xmlns:p14="http://schemas.microsoft.com/office/powerpoint/2010/main" val="3196197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72831-690D-3A4A-A69C-2C175F2C209A}"/>
              </a:ext>
            </a:extLst>
          </p:cNvPr>
          <p:cNvPicPr>
            <a:picLocks noChangeAspect="1"/>
          </p:cNvPicPr>
          <p:nvPr/>
        </p:nvPicPr>
        <p:blipFill>
          <a:blip r:embed="rId2"/>
          <a:stretch>
            <a:fillRect/>
          </a:stretch>
        </p:blipFill>
        <p:spPr>
          <a:xfrm>
            <a:off x="2171699" y="2057400"/>
            <a:ext cx="4800601" cy="4563534"/>
          </a:xfrm>
          <a:prstGeom prst="rect">
            <a:avLst/>
          </a:prstGeom>
        </p:spPr>
      </p:pic>
      <p:sp>
        <p:nvSpPr>
          <p:cNvPr id="3074" name="Title 1"/>
          <p:cNvSpPr>
            <a:spLocks noGrp="1"/>
          </p:cNvSpPr>
          <p:nvPr>
            <p:ph type="title"/>
          </p:nvPr>
        </p:nvSpPr>
        <p:spPr>
          <a:xfrm>
            <a:off x="0" y="228985"/>
            <a:ext cx="9144000" cy="441325"/>
          </a:xfrm>
        </p:spPr>
        <p:txBody>
          <a:bodyPr/>
          <a:lstStyle/>
          <a:p>
            <a:r>
              <a:rPr lang="en-US" dirty="0">
                <a:latin typeface="Arial" charset="0"/>
              </a:rPr>
              <a:t>FPF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14400"/>
            <a:ext cx="8686800" cy="5334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FPF is a general purpose facility with a broad SM and BSM physics program that expands on the physics of FASER and </a:t>
            </a:r>
            <a:r>
              <a:rPr lang="en-US" sz="2000" dirty="0" err="1"/>
              <a:t>FASER</a:t>
            </a:r>
            <a:r>
              <a:rPr lang="en-US" sz="2000" dirty="0" err="1">
                <a:latin typeface="Symbol" pitchFamily="2" charset="2"/>
              </a:rPr>
              <a:t>n</a:t>
            </a:r>
            <a:r>
              <a:rPr lang="en-US" sz="2000" dirty="0"/>
              <a:t>.  Here I will just give a few examples. For more, see the FPF White Paper.</a:t>
            </a:r>
          </a:p>
        </p:txBody>
      </p:sp>
    </p:spTree>
    <p:extLst>
      <p:ext uri="{BB962C8B-B14F-4D97-AF65-F5344CB8AC3E}">
        <p14:creationId xmlns:p14="http://schemas.microsoft.com/office/powerpoint/2010/main" val="83705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DARK SECTOR SEARCHES</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4419600" cy="2971800"/>
          </a:xfrm>
        </p:spPr>
        <p:txBody>
          <a:bodyPr/>
          <a:lstStyle/>
          <a:p>
            <a:r>
              <a:rPr lang="en-US" sz="1800" dirty="0">
                <a:sym typeface="Wingdings" pitchFamily="2" charset="2"/>
              </a:rPr>
              <a:t>The dedicated detectors have significant discovery potential for a wide variety of BSM/LLP models: dark photons; B-L and related gauge bosons; dark Higgs bosons; HNLs with couplings to e, mu, tau; ALPs with photon, gluon, fermion couplings; light neutralinos, </a:t>
            </a:r>
            <a:r>
              <a:rPr lang="en-US" sz="1800" dirty="0" err="1">
                <a:sym typeface="Wingdings" pitchFamily="2" charset="2"/>
              </a:rPr>
              <a:t>inflaton</a:t>
            </a:r>
            <a:r>
              <a:rPr lang="en-US" sz="1800" dirty="0">
                <a:sym typeface="Wingdings" pitchFamily="2" charset="2"/>
              </a:rPr>
              <a:t>, relaxion, and many others.</a:t>
            </a:r>
            <a:endParaRPr lang="en-US" sz="1000" dirty="0">
              <a:sym typeface="Wingdings" pitchFamily="2" charset="2"/>
            </a:endParaRPr>
          </a:p>
          <a:p>
            <a:pPr marL="0" indent="0" algn="r">
              <a:buNone/>
            </a:pPr>
            <a:r>
              <a:rPr lang="en-US" sz="1800" baseline="-25000" dirty="0">
                <a:sym typeface="Wingdings" pitchFamily="2" charset="2"/>
              </a:rPr>
              <a:t>FPF White Paper (2022)</a:t>
            </a:r>
          </a:p>
        </p:txBody>
      </p:sp>
      <p:pic>
        <p:nvPicPr>
          <p:cNvPr id="5" name="Picture 4">
            <a:extLst>
              <a:ext uri="{FF2B5EF4-FFF2-40B4-BE49-F238E27FC236}">
                <a16:creationId xmlns:a16="http://schemas.microsoft.com/office/drawing/2014/main" id="{2C890A95-A719-AE16-4741-6E4D44A7D136}"/>
              </a:ext>
            </a:extLst>
          </p:cNvPr>
          <p:cNvPicPr>
            <a:picLocks noChangeAspect="1"/>
          </p:cNvPicPr>
          <p:nvPr/>
        </p:nvPicPr>
        <p:blipFill>
          <a:blip r:embed="rId2"/>
          <a:stretch>
            <a:fillRect/>
          </a:stretch>
        </p:blipFill>
        <p:spPr>
          <a:xfrm>
            <a:off x="4648201" y="979993"/>
            <a:ext cx="4114799" cy="2449007"/>
          </a:xfrm>
          <a:prstGeom prst="rect">
            <a:avLst/>
          </a:prstGeom>
        </p:spPr>
      </p:pic>
      <p:pic>
        <p:nvPicPr>
          <p:cNvPr id="7" name="Picture 6">
            <a:extLst>
              <a:ext uri="{FF2B5EF4-FFF2-40B4-BE49-F238E27FC236}">
                <a16:creationId xmlns:a16="http://schemas.microsoft.com/office/drawing/2014/main" id="{F037004B-86DA-B13C-298B-58CFAE528ABF}"/>
              </a:ext>
            </a:extLst>
          </p:cNvPr>
          <p:cNvPicPr>
            <a:picLocks noChangeAspect="1"/>
          </p:cNvPicPr>
          <p:nvPr/>
        </p:nvPicPr>
        <p:blipFill>
          <a:blip r:embed="rId3"/>
          <a:stretch>
            <a:fillRect/>
          </a:stretch>
        </p:blipFill>
        <p:spPr>
          <a:xfrm>
            <a:off x="4601678" y="3920164"/>
            <a:ext cx="4114799" cy="2480636"/>
          </a:xfrm>
          <a:prstGeom prst="rect">
            <a:avLst/>
          </a:prstGeom>
        </p:spPr>
      </p:pic>
      <p:pic>
        <p:nvPicPr>
          <p:cNvPr id="11" name="Picture 10">
            <a:extLst>
              <a:ext uri="{FF2B5EF4-FFF2-40B4-BE49-F238E27FC236}">
                <a16:creationId xmlns:a16="http://schemas.microsoft.com/office/drawing/2014/main" id="{33B13B1A-52D4-F22B-9D8E-F846D0739098}"/>
              </a:ext>
            </a:extLst>
          </p:cNvPr>
          <p:cNvPicPr>
            <a:picLocks noChangeAspect="1"/>
          </p:cNvPicPr>
          <p:nvPr/>
        </p:nvPicPr>
        <p:blipFill>
          <a:blip r:embed="rId4"/>
          <a:stretch>
            <a:fillRect/>
          </a:stretch>
        </p:blipFill>
        <p:spPr>
          <a:xfrm>
            <a:off x="38100" y="3812747"/>
            <a:ext cx="4114800" cy="2588053"/>
          </a:xfrm>
          <a:prstGeom prst="rect">
            <a:avLst/>
          </a:prstGeom>
        </p:spPr>
      </p:pic>
      <p:sp>
        <p:nvSpPr>
          <p:cNvPr id="12" name="TextBox 11">
            <a:extLst>
              <a:ext uri="{FF2B5EF4-FFF2-40B4-BE49-F238E27FC236}">
                <a16:creationId xmlns:a16="http://schemas.microsoft.com/office/drawing/2014/main" id="{C0FE29D1-F0A6-901E-448D-349345FEB801}"/>
              </a:ext>
            </a:extLst>
          </p:cNvPr>
          <p:cNvSpPr txBox="1"/>
          <p:nvPr/>
        </p:nvSpPr>
        <p:spPr>
          <a:xfrm>
            <a:off x="6248400" y="3275111"/>
            <a:ext cx="1180131" cy="307777"/>
          </a:xfrm>
          <a:prstGeom prst="rect">
            <a:avLst/>
          </a:prstGeom>
          <a:noFill/>
        </p:spPr>
        <p:txBody>
          <a:bodyPr wrap="none" rtlCol="0">
            <a:spAutoFit/>
          </a:bodyPr>
          <a:lstStyle/>
          <a:p>
            <a:r>
              <a:rPr lang="en-US" sz="1400" dirty="0"/>
              <a:t>Dark Photon</a:t>
            </a:r>
          </a:p>
        </p:txBody>
      </p:sp>
      <p:sp>
        <p:nvSpPr>
          <p:cNvPr id="13" name="TextBox 12">
            <a:extLst>
              <a:ext uri="{FF2B5EF4-FFF2-40B4-BE49-F238E27FC236}">
                <a16:creationId xmlns:a16="http://schemas.microsoft.com/office/drawing/2014/main" id="{537D6AF5-70C2-8DA3-F5D1-DD6D644059F2}"/>
              </a:ext>
            </a:extLst>
          </p:cNvPr>
          <p:cNvSpPr txBox="1"/>
          <p:nvPr/>
        </p:nvSpPr>
        <p:spPr>
          <a:xfrm>
            <a:off x="6237171" y="6092222"/>
            <a:ext cx="1120820" cy="307777"/>
          </a:xfrm>
          <a:prstGeom prst="rect">
            <a:avLst/>
          </a:prstGeom>
          <a:noFill/>
        </p:spPr>
        <p:txBody>
          <a:bodyPr wrap="none" rtlCol="0">
            <a:spAutoFit/>
          </a:bodyPr>
          <a:lstStyle/>
          <a:p>
            <a:r>
              <a:rPr lang="en-US" sz="1400" dirty="0"/>
              <a:t>Dark Scalar</a:t>
            </a:r>
          </a:p>
        </p:txBody>
      </p:sp>
      <p:sp>
        <p:nvSpPr>
          <p:cNvPr id="14" name="TextBox 13">
            <a:extLst>
              <a:ext uri="{FF2B5EF4-FFF2-40B4-BE49-F238E27FC236}">
                <a16:creationId xmlns:a16="http://schemas.microsoft.com/office/drawing/2014/main" id="{29BEA3A7-5DE4-2C3F-0B4E-2DD9A4FD8698}"/>
              </a:ext>
            </a:extLst>
          </p:cNvPr>
          <p:cNvSpPr txBox="1"/>
          <p:nvPr/>
        </p:nvSpPr>
        <p:spPr>
          <a:xfrm>
            <a:off x="1490206" y="6093023"/>
            <a:ext cx="1268296" cy="307777"/>
          </a:xfrm>
          <a:prstGeom prst="rect">
            <a:avLst/>
          </a:prstGeom>
          <a:noFill/>
        </p:spPr>
        <p:txBody>
          <a:bodyPr wrap="none" rtlCol="0">
            <a:spAutoFit/>
          </a:bodyPr>
          <a:lstStyle/>
          <a:p>
            <a:r>
              <a:rPr lang="en-US" sz="1400" dirty="0"/>
              <a:t>Dark Fermion</a:t>
            </a:r>
          </a:p>
        </p:txBody>
      </p:sp>
    </p:spTree>
    <p:extLst>
      <p:ext uri="{BB962C8B-B14F-4D97-AF65-F5344CB8AC3E}">
        <p14:creationId xmlns:p14="http://schemas.microsoft.com/office/powerpoint/2010/main" val="223390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762000"/>
            <a:ext cx="8839200" cy="1676400"/>
          </a:xfrm>
        </p:spPr>
        <p:txBody>
          <a:bodyPr/>
          <a:lstStyle/>
          <a:p>
            <a:r>
              <a:rPr lang="en-US" altLang="en-US" sz="2000" dirty="0"/>
              <a:t>This is a critical time in particle physics: the Higgs boson was discovered in 2012, but many fascinating problems remain (dark matter, neutrino masses, gauge and flavor hierarchy problems, …), and we have not discovered any other evidence of new particles.</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PARTICLE PHYSICS: CURRENT STATUS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2209799"/>
            <a:ext cx="3810000" cy="437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At the energy frontier, the LHC has just emerged from Long Shutdown 2.</a:t>
            </a:r>
          </a:p>
          <a:p>
            <a:endParaRPr lang="en-US" altLang="en-US" sz="1200" dirty="0"/>
          </a:p>
          <a:p>
            <a:r>
              <a:rPr lang="en-US" altLang="en-US" sz="2000" dirty="0"/>
              <a:t>Much more to come:</a:t>
            </a:r>
          </a:p>
          <a:p>
            <a:pPr marL="0" indent="0">
              <a:buNone/>
            </a:pPr>
            <a:r>
              <a:rPr lang="en-US" altLang="en-US" sz="2000" dirty="0"/>
              <a:t>     Run 3, 2022-25, 150 fb</a:t>
            </a:r>
            <a:r>
              <a:rPr lang="en-US" altLang="en-US" sz="2000" baseline="30000" dirty="0"/>
              <a:t>-1</a:t>
            </a:r>
          </a:p>
          <a:p>
            <a:pPr marL="0" indent="0">
              <a:buNone/>
            </a:pPr>
            <a:r>
              <a:rPr lang="en-US" altLang="en-US" sz="2000" baseline="30000" dirty="0"/>
              <a:t>       </a:t>
            </a:r>
            <a:r>
              <a:rPr lang="en-US" altLang="en-US" sz="2000" dirty="0"/>
              <a:t>HL-LHC, 2029-40, 3000 fb</a:t>
            </a:r>
            <a:r>
              <a:rPr lang="en-US" altLang="en-US" sz="2000" baseline="30000" dirty="0"/>
              <a:t>-1</a:t>
            </a:r>
          </a:p>
          <a:p>
            <a:endParaRPr lang="en-US" altLang="en-US" sz="1200" dirty="0"/>
          </a:p>
          <a:p>
            <a:r>
              <a:rPr lang="en-US" altLang="en-US" sz="2000" dirty="0"/>
              <a:t>What can we do to enhance the prospects for discovering new physics?</a:t>
            </a:r>
          </a:p>
          <a:p>
            <a:endParaRPr lang="en-US" altLang="en-US" sz="1200" dirty="0"/>
          </a:p>
          <a:p>
            <a:pPr marL="0" indent="0" algn="r">
              <a:buNone/>
            </a:pPr>
            <a:r>
              <a:rPr lang="en-US" altLang="en-US" sz="2000" dirty="0"/>
              <a:t>[Askew, Han, </a:t>
            </a:r>
            <a:r>
              <a:rPr lang="en-US" altLang="en-US" sz="2000" dirty="0" err="1"/>
              <a:t>Westhoff</a:t>
            </a:r>
            <a:r>
              <a:rPr lang="en-US" altLang="en-US" sz="2000" dirty="0"/>
              <a:t> talks]</a:t>
            </a:r>
          </a:p>
          <a:p>
            <a:endParaRPr lang="en-US" altLang="en-US" sz="2000" dirty="0"/>
          </a:p>
          <a:p>
            <a:endParaRPr lang="en-US" altLang="en-US" sz="2000" dirty="0"/>
          </a:p>
          <a:p>
            <a:pPr marL="0" indent="0">
              <a:buFont typeface="Arial" charset="0"/>
              <a:buNone/>
            </a:pPr>
            <a:endParaRPr lang="en-US" altLang="en-US" sz="1200" dirty="0"/>
          </a:p>
        </p:txBody>
      </p:sp>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038600" y="2362200"/>
            <a:ext cx="4739802" cy="4131469"/>
          </a:xfrm>
          <a:prstGeom prst="rect">
            <a:avLst/>
          </a:prstGeom>
        </p:spPr>
      </p:pic>
    </p:spTree>
    <p:extLst>
      <p:ext uri="{BB962C8B-B14F-4D97-AF65-F5344CB8AC3E}">
        <p14:creationId xmlns:p14="http://schemas.microsoft.com/office/powerpoint/2010/main" val="1636939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NEUTRINOS</a:t>
            </a:r>
          </a:p>
        </p:txBody>
      </p:sp>
      <p:sp>
        <p:nvSpPr>
          <p:cNvPr id="5123" name="Content Placeholder 2"/>
          <p:cNvSpPr>
            <a:spLocks noGrp="1"/>
          </p:cNvSpPr>
          <p:nvPr>
            <p:ph idx="1"/>
          </p:nvPr>
        </p:nvSpPr>
        <p:spPr>
          <a:xfrm>
            <a:off x="304800" y="838200"/>
            <a:ext cx="8458200" cy="5867400"/>
          </a:xfrm>
        </p:spPr>
        <p:txBody>
          <a:bodyPr/>
          <a:lstStyle/>
          <a:p>
            <a:r>
              <a:rPr lang="en-US" sz="2000" dirty="0"/>
              <a:t>At the FPF, three proposed ~10-ton detectors FASER</a:t>
            </a:r>
            <a:r>
              <a:rPr lang="en-US" sz="2000" dirty="0">
                <a:latin typeface="Symbol" pitchFamily="2" charset="2"/>
              </a:rPr>
              <a:t>n</a:t>
            </a:r>
            <a:r>
              <a:rPr lang="en-US" sz="2000" dirty="0"/>
              <a:t>2, </a:t>
            </a:r>
            <a:r>
              <a:rPr lang="en-US" sz="2000" dirty="0" err="1"/>
              <a:t>AdvSND</a:t>
            </a:r>
            <a:r>
              <a:rPr lang="en-US" sz="2000" dirty="0"/>
              <a:t>, and </a:t>
            </a:r>
            <a:r>
              <a:rPr lang="en-US" sz="2000" dirty="0" err="1"/>
              <a:t>FLArE</a:t>
            </a:r>
            <a:r>
              <a:rPr lang="en-US" sz="2000" dirty="0"/>
              <a:t> will each detect </a:t>
            </a:r>
            <a:r>
              <a:rPr lang="en-US" sz="2000" dirty="0">
                <a:latin typeface="Arial" charset="0"/>
              </a:rPr>
              <a:t>~100,000 </a:t>
            </a:r>
            <a:r>
              <a:rPr lang="en-US" sz="2000" dirty="0">
                <a:latin typeface="Symbol" pitchFamily="2" charset="2"/>
                <a:sym typeface="Wingdings" pitchFamily="2" charset="2"/>
              </a:rPr>
              <a:t>n</a:t>
            </a:r>
            <a:r>
              <a:rPr lang="en-US" sz="2000" i="1" baseline="-25000" dirty="0">
                <a:latin typeface="Arial" charset="0"/>
                <a:sym typeface="Wingdings" pitchFamily="2" charset="2"/>
              </a:rPr>
              <a:t>e </a:t>
            </a:r>
            <a:r>
              <a:rPr lang="en-US" sz="2000" i="1" dirty="0">
                <a:latin typeface="Arial" charset="0"/>
                <a:sym typeface="Wingdings" pitchFamily="2" charset="2"/>
              </a:rPr>
              <a:t>, </a:t>
            </a:r>
            <a:r>
              <a:rPr lang="en-US" sz="2000" dirty="0">
                <a:latin typeface="Arial" charset="0"/>
                <a:sym typeface="Wingdings" pitchFamily="2" charset="2"/>
              </a:rPr>
              <a:t>~1,000,000</a:t>
            </a:r>
            <a:r>
              <a:rPr lang="en-US" sz="2000" dirty="0">
                <a:latin typeface="Arial" charset="0"/>
              </a:rPr>
              <a:t> </a:t>
            </a:r>
            <a:r>
              <a:rPr lang="en-US" sz="2000" dirty="0">
                <a:latin typeface="Symbol" pitchFamily="2" charset="2"/>
                <a:sym typeface="Wingdings" pitchFamily="2" charset="2"/>
              </a:rPr>
              <a:t>n</a:t>
            </a:r>
            <a:r>
              <a:rPr lang="en-US" sz="2000" baseline="-25000" dirty="0">
                <a:latin typeface="Symbol" pitchFamily="2" charset="2"/>
                <a:sym typeface="Wingdings" pitchFamily="2" charset="2"/>
              </a:rPr>
              <a:t>m </a:t>
            </a:r>
            <a:r>
              <a:rPr lang="en-US" sz="2000" dirty="0">
                <a:sym typeface="Wingdings" pitchFamily="2" charset="2"/>
              </a:rPr>
              <a:t>, and ~1000 </a:t>
            </a:r>
            <a:r>
              <a:rPr lang="en-US" sz="2000" dirty="0" err="1">
                <a:latin typeface="Symbol" pitchFamily="2" charset="2"/>
                <a:sym typeface="Wingdings" pitchFamily="2" charset="2"/>
              </a:rPr>
              <a:t>n</a:t>
            </a:r>
            <a:r>
              <a:rPr lang="en-US" sz="2000" baseline="-25000" dirty="0" err="1">
                <a:latin typeface="Symbol" pitchFamily="2" charset="2"/>
                <a:sym typeface="Wingdings" pitchFamily="2" charset="2"/>
              </a:rPr>
              <a:t>t</a:t>
            </a:r>
            <a:r>
              <a:rPr lang="en-US" sz="2000" dirty="0">
                <a:sym typeface="Wingdings" pitchFamily="2" charset="2"/>
              </a:rPr>
              <a:t> interactions at </a:t>
            </a:r>
            <a:r>
              <a:rPr lang="en-US" sz="2000" dirty="0" err="1"/>
              <a:t>TeV</a:t>
            </a:r>
            <a:r>
              <a:rPr lang="en-US" sz="2000" dirty="0"/>
              <a:t> energies, providing high statistics samples for all three flavors in an energy range that has never been directly explored.  </a:t>
            </a:r>
          </a:p>
          <a:p>
            <a:endParaRPr lang="en-US" sz="1200" dirty="0"/>
          </a:p>
          <a:p>
            <a:r>
              <a:rPr lang="en-US" sz="2000" dirty="0"/>
              <a:t>Will enable precision studies of the tau neutrino.</a:t>
            </a:r>
          </a:p>
          <a:p>
            <a:endParaRPr lang="en-US" sz="1200" dirty="0"/>
          </a:p>
          <a:p>
            <a:r>
              <a:rPr lang="en-US" sz="2000" dirty="0"/>
              <a:t>Can also distinguish neutrinos and anti-neutrinos for muon and tau.  </a:t>
            </a:r>
          </a:p>
          <a:p>
            <a:endParaRPr lang="en-US" sz="2000" dirty="0"/>
          </a:p>
        </p:txBody>
      </p:sp>
      <p:sp>
        <p:nvSpPr>
          <p:cNvPr id="5" name="TextBox 4">
            <a:extLst>
              <a:ext uri="{FF2B5EF4-FFF2-40B4-BE49-F238E27FC236}">
                <a16:creationId xmlns:a16="http://schemas.microsoft.com/office/drawing/2014/main" id="{78D13815-6D41-A442-A233-33DD17A55E6D}"/>
              </a:ext>
            </a:extLst>
          </p:cNvPr>
          <p:cNvSpPr txBox="1"/>
          <p:nvPr/>
        </p:nvSpPr>
        <p:spPr>
          <a:xfrm>
            <a:off x="3384142" y="6321623"/>
            <a:ext cx="2375715" cy="307777"/>
          </a:xfrm>
          <a:prstGeom prst="rect">
            <a:avLst/>
          </a:prstGeom>
          <a:noFill/>
        </p:spPr>
        <p:txBody>
          <a:bodyPr wrap="none" rtlCol="0">
            <a:spAutoFit/>
          </a:bodyPr>
          <a:lstStyle/>
          <a:p>
            <a:r>
              <a:rPr lang="en-US" sz="1400" dirty="0"/>
              <a:t>FASER White Paper (2022)</a:t>
            </a:r>
          </a:p>
        </p:txBody>
      </p:sp>
      <p:pic>
        <p:nvPicPr>
          <p:cNvPr id="3" name="Picture 2">
            <a:extLst>
              <a:ext uri="{FF2B5EF4-FFF2-40B4-BE49-F238E27FC236}">
                <a16:creationId xmlns:a16="http://schemas.microsoft.com/office/drawing/2014/main" id="{9B4096B4-CB94-CA40-AE22-54E52AC7CC80}"/>
              </a:ext>
            </a:extLst>
          </p:cNvPr>
          <p:cNvPicPr>
            <a:picLocks noChangeAspect="1"/>
          </p:cNvPicPr>
          <p:nvPr/>
        </p:nvPicPr>
        <p:blipFill>
          <a:blip r:embed="rId3"/>
          <a:stretch>
            <a:fillRect/>
          </a:stretch>
        </p:blipFill>
        <p:spPr>
          <a:xfrm>
            <a:off x="190500" y="3684411"/>
            <a:ext cx="8763000" cy="2716389"/>
          </a:xfrm>
          <a:prstGeom prst="rect">
            <a:avLst/>
          </a:prstGeom>
        </p:spPr>
      </p:pic>
    </p:spTree>
    <p:extLst>
      <p:ext uri="{BB962C8B-B14F-4D97-AF65-F5344CB8AC3E}">
        <p14:creationId xmlns:p14="http://schemas.microsoft.com/office/powerpoint/2010/main" val="32242976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p:sp>
        <p:nvSpPr>
          <p:cNvPr id="5123" name="Content Placeholder 2"/>
          <p:cNvSpPr>
            <a:spLocks noGrp="1"/>
          </p:cNvSpPr>
          <p:nvPr>
            <p:ph idx="1"/>
          </p:nvPr>
        </p:nvSpPr>
        <p:spPr>
          <a:xfrm>
            <a:off x="304800" y="838200"/>
            <a:ext cx="8686800" cy="5867400"/>
          </a:xfrm>
        </p:spPr>
        <p:txBody>
          <a:bodyPr/>
          <a:lstStyle/>
          <a:p>
            <a:r>
              <a:rPr lang="en-US" sz="1800" dirty="0"/>
              <a:t>The FPF will also support a rich program of QCD and hadron structure studies.</a:t>
            </a:r>
          </a:p>
          <a:p>
            <a:endParaRPr lang="en-US" sz="1200" dirty="0"/>
          </a:p>
          <a:p>
            <a:r>
              <a:rPr lang="en-US" sz="1800" dirty="0"/>
              <a:t>Forward neutrino production is a a probe of forward hadron production, BFKL dynamics, intrinsic charm, ultra small x proton structure, with important implications for UHE cosmic ray experiments.</a:t>
            </a:r>
          </a:p>
          <a:p>
            <a:endParaRPr lang="en-US" sz="1200" dirty="0"/>
          </a:p>
          <a:p>
            <a:r>
              <a:rPr lang="en-US" sz="1800" dirty="0"/>
              <a:t>Neutrino interactions will probe DIS at the </a:t>
            </a:r>
            <a:r>
              <a:rPr lang="en-US" sz="1800" dirty="0" err="1"/>
              <a:t>TeV</a:t>
            </a:r>
            <a:r>
              <a:rPr lang="en-US" sz="1800" dirty="0"/>
              <a:t>-scale, constrain proton and nuclear structure, pdfs.</a:t>
            </a:r>
          </a:p>
        </p:txBody>
      </p:sp>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1676400" y="3048000"/>
            <a:ext cx="5477347" cy="3429000"/>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3384142" y="6474023"/>
            <a:ext cx="2375715" cy="307777"/>
          </a:xfrm>
          <a:prstGeom prst="rect">
            <a:avLst/>
          </a:prstGeom>
          <a:noFill/>
        </p:spPr>
        <p:txBody>
          <a:bodyPr wrap="none" rtlCol="0">
            <a:spAutoFit/>
          </a:bodyPr>
          <a:lstStyle/>
          <a:p>
            <a:r>
              <a:rPr lang="en-US" sz="1400" dirty="0"/>
              <a:t>FASER White Paper (2022)</a:t>
            </a:r>
          </a:p>
        </p:txBody>
      </p:sp>
    </p:spTree>
    <p:extLst>
      <p:ext uri="{BB962C8B-B14F-4D97-AF65-F5344CB8AC3E}">
        <p14:creationId xmlns:p14="http://schemas.microsoft.com/office/powerpoint/2010/main" val="17861895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228600" y="914400"/>
                <a:ext cx="8575400" cy="2999534"/>
              </a:xfrm>
            </p:spPr>
            <p:txBody>
              <a:bodyPr/>
              <a:lstStyle/>
              <a:p>
                <a:r>
                  <a:rPr lang="en-US" sz="2000" dirty="0"/>
                  <a:t>The FPF will probe proton structure at ultra small x ~ 10</a:t>
                </a:r>
                <a:r>
                  <a:rPr lang="en-US" sz="2000" baseline="30000" dirty="0"/>
                  <a:t>-7</a:t>
                </a:r>
                <a:r>
                  <a:rPr lang="en-US" sz="2000" dirty="0"/>
                  <a:t> (and also high x ~ 1).</a:t>
                </a:r>
              </a:p>
              <a:p>
                <a:endParaRPr lang="en-US" sz="2000" dirty="0"/>
              </a:p>
              <a:p>
                <a:r>
                  <a:rPr lang="en-US" sz="2000" dirty="0"/>
                  <a:t>In addition to the intrinsic interest in QCD, ultra small-x physics will become more and more important at higher energies, for example, in making precise predictions for </a:t>
                </a:r>
                <a14:m>
                  <m:oMath xmlns:m="http://schemas.openxmlformats.org/officeDocument/2006/math">
                    <m:r>
                      <a:rPr lang="en-US" sz="2000" i="1">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rPr>
                      <m:t>(</m:t>
                    </m:r>
                    <m:r>
                      <a:rPr lang="en-US" sz="2000" b="0" i="1" smtClean="0">
                        <a:latin typeface="Cambria Math" panose="02040503050406030204" pitchFamily="18" charset="0"/>
                      </a:rPr>
                      <m:t>𝑔𝑔</m:t>
                    </m:r>
                    <m:r>
                      <a:rPr lang="en-US" sz="2000" b="0" i="1" smtClean="0">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h</m:t>
                    </m:r>
                  </m:oMath>
                </a14:m>
                <a:r>
                  <a:rPr lang="en-US" sz="2000" dirty="0"/>
                  <a:t>) at a </a:t>
                </a:r>
                <a:r>
                  <a:rPr lang="en-US" sz="2000" dirty="0">
                    <a:sym typeface="Wingdings" pitchFamily="2" charset="2"/>
                  </a:rPr>
                  <a:t>100 </a:t>
                </a:r>
                <a:r>
                  <a:rPr lang="en-US" sz="2000" dirty="0" err="1">
                    <a:sym typeface="Wingdings" pitchFamily="2" charset="2"/>
                  </a:rPr>
                  <a:t>TeV</a:t>
                </a:r>
                <a:r>
                  <a:rPr lang="en-US" sz="2000" dirty="0">
                    <a:sym typeface="Wingdings" pitchFamily="2" charset="2"/>
                  </a:rPr>
                  <a:t> pp collider.</a:t>
                </a:r>
                <a:endParaRPr lang="en-US" sz="2000"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228600" y="914400"/>
                <a:ext cx="8575400" cy="2999534"/>
              </a:xfrm>
              <a:blipFill>
                <a:blip r:embed="rId3"/>
                <a:stretch>
                  <a:fillRect l="-740" t="-126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07138E52-D4B6-B348-910B-A539A6F07B44}"/>
              </a:ext>
            </a:extLst>
          </p:cNvPr>
          <p:cNvPicPr>
            <a:picLocks noChangeAspect="1"/>
          </p:cNvPicPr>
          <p:nvPr/>
        </p:nvPicPr>
        <p:blipFill>
          <a:blip r:embed="rId4"/>
          <a:stretch>
            <a:fillRect/>
          </a:stretch>
        </p:blipFill>
        <p:spPr>
          <a:xfrm>
            <a:off x="340000" y="3293759"/>
            <a:ext cx="4217823" cy="2999534"/>
          </a:xfrm>
          <a:prstGeom prst="rect">
            <a:avLst/>
          </a:prstGeom>
        </p:spPr>
      </p:pic>
      <p:pic>
        <p:nvPicPr>
          <p:cNvPr id="5" name="Picture 4">
            <a:extLst>
              <a:ext uri="{FF2B5EF4-FFF2-40B4-BE49-F238E27FC236}">
                <a16:creationId xmlns:a16="http://schemas.microsoft.com/office/drawing/2014/main" id="{48578D4C-C037-4949-98ED-0FB0BEFB674A}"/>
              </a:ext>
            </a:extLst>
          </p:cNvPr>
          <p:cNvPicPr>
            <a:picLocks noChangeAspect="1"/>
          </p:cNvPicPr>
          <p:nvPr/>
        </p:nvPicPr>
        <p:blipFill>
          <a:blip r:embed="rId5"/>
          <a:stretch>
            <a:fillRect/>
          </a:stretch>
        </p:blipFill>
        <p:spPr>
          <a:xfrm>
            <a:off x="4535170" y="3100925"/>
            <a:ext cx="4227830" cy="3299875"/>
          </a:xfrm>
          <a:prstGeom prst="rect">
            <a:avLst/>
          </a:prstGeom>
        </p:spPr>
      </p:pic>
      <p:sp>
        <p:nvSpPr>
          <p:cNvPr id="6" name="TextBox 5">
            <a:extLst>
              <a:ext uri="{FF2B5EF4-FFF2-40B4-BE49-F238E27FC236}">
                <a16:creationId xmlns:a16="http://schemas.microsoft.com/office/drawing/2014/main" id="{85C542BF-F05F-D44B-A52F-6D0581D40604}"/>
              </a:ext>
            </a:extLst>
          </p:cNvPr>
          <p:cNvSpPr txBox="1"/>
          <p:nvPr/>
        </p:nvSpPr>
        <p:spPr>
          <a:xfrm>
            <a:off x="3384142" y="6321623"/>
            <a:ext cx="2124299" cy="307777"/>
          </a:xfrm>
          <a:prstGeom prst="rect">
            <a:avLst/>
          </a:prstGeom>
          <a:noFill/>
        </p:spPr>
        <p:txBody>
          <a:bodyPr wrap="none" rtlCol="0">
            <a:spAutoFit/>
          </a:bodyPr>
          <a:lstStyle/>
          <a:p>
            <a:r>
              <a:rPr lang="en-US" sz="1400" dirty="0"/>
              <a:t>FPF White Paper (2022)</a:t>
            </a:r>
          </a:p>
        </p:txBody>
      </p:sp>
    </p:spTree>
    <p:extLst>
      <p:ext uri="{BB962C8B-B14F-4D97-AF65-F5344CB8AC3E}">
        <p14:creationId xmlns:p14="http://schemas.microsoft.com/office/powerpoint/2010/main" val="42344486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279178748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 DIRECT DETECTION</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36697457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933C-7C41-5E43-AB21-CA69B6F0C464}"/>
              </a:ext>
            </a:extLst>
          </p:cNvPr>
          <p:cNvSpPr>
            <a:spLocks noGrp="1"/>
          </p:cNvSpPr>
          <p:nvPr>
            <p:ph type="title"/>
          </p:nvPr>
        </p:nvSpPr>
        <p:spPr>
          <a:xfrm>
            <a:off x="1295400" y="244475"/>
            <a:ext cx="6858000" cy="441325"/>
          </a:xfrm>
        </p:spPr>
        <p:txBody>
          <a:bodyPr/>
          <a:lstStyle/>
          <a:p>
            <a:r>
              <a:rPr lang="en-US" dirty="0"/>
              <a:t>SUMMARY</a:t>
            </a:r>
          </a:p>
        </p:txBody>
      </p:sp>
      <p:sp>
        <p:nvSpPr>
          <p:cNvPr id="3" name="Content Placeholder 2">
            <a:extLst>
              <a:ext uri="{FF2B5EF4-FFF2-40B4-BE49-F238E27FC236}">
                <a16:creationId xmlns:a16="http://schemas.microsoft.com/office/drawing/2014/main" id="{6E443F34-7B57-9742-8EB7-51D260B18ABD}"/>
              </a:ext>
            </a:extLst>
          </p:cNvPr>
          <p:cNvSpPr>
            <a:spLocks noGrp="1"/>
          </p:cNvSpPr>
          <p:nvPr>
            <p:ph idx="1"/>
          </p:nvPr>
        </p:nvSpPr>
        <p:spPr>
          <a:xfrm>
            <a:off x="448379" y="1143000"/>
            <a:ext cx="8217694" cy="5181601"/>
          </a:xfrm>
        </p:spPr>
        <p:txBody>
          <a:bodyPr/>
          <a:lstStyle/>
          <a:p>
            <a:r>
              <a:rPr lang="en-US" sz="2000" dirty="0">
                <a:solidFill>
                  <a:srgbClr val="00B050"/>
                </a:solidFill>
              </a:rPr>
              <a:t>Half of the physics opportunities at the LHC are currently being missed.</a:t>
            </a:r>
          </a:p>
          <a:p>
            <a:endParaRPr lang="en-US" sz="1400" dirty="0"/>
          </a:p>
          <a:p>
            <a:r>
              <a:rPr lang="en-US" sz="2000" dirty="0">
                <a:solidFill>
                  <a:srgbClr val="0000FF"/>
                </a:solidFill>
              </a:rPr>
              <a:t>This can be rectified by putting experiments in the far forward region to catch particles produced along the beamline.</a:t>
            </a:r>
          </a:p>
          <a:p>
            <a:endParaRPr lang="en-US" sz="1400" dirty="0">
              <a:solidFill>
                <a:srgbClr val="0000FF"/>
              </a:solidFill>
            </a:endParaRPr>
          </a:p>
          <a:p>
            <a:r>
              <a:rPr lang="en-US" sz="2000" dirty="0">
                <a:solidFill>
                  <a:srgbClr val="FF0000"/>
                </a:solidFill>
              </a:rPr>
              <a:t>The Forward Physics Facility is a proposal to do exactly this for the HL-LHC era (2029-40). </a:t>
            </a: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a:p>
            <a:pPr marL="0" indent="0">
              <a:buNone/>
            </a:pPr>
            <a:endParaRPr lang="en-US" sz="2000" dirty="0"/>
          </a:p>
          <a:p>
            <a:endParaRPr lang="en-US" sz="800" dirty="0">
              <a:solidFill>
                <a:srgbClr val="0000FF"/>
              </a:solidFill>
            </a:endParaRPr>
          </a:p>
          <a:p>
            <a:pPr marL="0" indent="0">
              <a:buNone/>
            </a:pPr>
            <a:endParaRPr lang="en-US" sz="2000" dirty="0"/>
          </a:p>
          <a:p>
            <a:endParaRPr lang="en-US" sz="2000" dirty="0"/>
          </a:p>
          <a:p>
            <a:endParaRPr lang="en-US" sz="2000" dirty="0"/>
          </a:p>
          <a:p>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9D304749-1338-3B75-DB95-45100276054A}"/>
              </a:ext>
            </a:extLst>
          </p:cNvPr>
          <p:cNvPicPr>
            <a:picLocks noChangeAspect="1"/>
          </p:cNvPicPr>
          <p:nvPr/>
        </p:nvPicPr>
        <p:blipFill>
          <a:blip r:embed="rId2"/>
          <a:stretch>
            <a:fillRect/>
          </a:stretch>
        </p:blipFill>
        <p:spPr>
          <a:xfrm>
            <a:off x="5954382" y="3886200"/>
            <a:ext cx="2717007" cy="2582834"/>
          </a:xfrm>
          <a:prstGeom prst="rect">
            <a:avLst/>
          </a:prstGeom>
        </p:spPr>
      </p:pic>
      <p:pic>
        <p:nvPicPr>
          <p:cNvPr id="6" name="Picture 5">
            <a:extLst>
              <a:ext uri="{FF2B5EF4-FFF2-40B4-BE49-F238E27FC236}">
                <a16:creationId xmlns:a16="http://schemas.microsoft.com/office/drawing/2014/main" id="{EDB04DE1-7E88-8379-C840-9EF6D197C52B}"/>
              </a:ext>
            </a:extLst>
          </p:cNvPr>
          <p:cNvPicPr>
            <a:picLocks noChangeAspect="1"/>
          </p:cNvPicPr>
          <p:nvPr/>
        </p:nvPicPr>
        <p:blipFill>
          <a:blip r:embed="rId3"/>
          <a:stretch>
            <a:fillRect/>
          </a:stretch>
        </p:blipFill>
        <p:spPr>
          <a:xfrm>
            <a:off x="533400" y="3967774"/>
            <a:ext cx="5029200" cy="2501260"/>
          </a:xfrm>
          <a:prstGeom prst="rect">
            <a:avLst/>
          </a:prstGeom>
        </p:spPr>
      </p:pic>
    </p:spTree>
    <p:extLst>
      <p:ext uri="{BB962C8B-B14F-4D97-AF65-F5344CB8AC3E}">
        <p14:creationId xmlns:p14="http://schemas.microsoft.com/office/powerpoint/2010/main" val="113878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BC79F26-4209-6E4E-AC75-B68638036127}"/>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NEW PARTICLES</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686803" y="5410200"/>
            <a:ext cx="2304797" cy="646331"/>
          </a:xfrm>
          <a:prstGeom prst="rect">
            <a:avLst/>
          </a:prstGeom>
          <a:noFill/>
        </p:spPr>
        <p:txBody>
          <a:bodyPr wrap="none" rtlCol="0">
            <a:spAutoFit/>
          </a:bodyPr>
          <a:lstStyle/>
          <a:p>
            <a:pPr algn="r"/>
            <a:r>
              <a:rPr lang="en-US" sz="1200" dirty="0">
                <a:solidFill>
                  <a:schemeClr val="bg1">
                    <a:lumMod val="65000"/>
                  </a:schemeClr>
                </a:solidFill>
              </a:rPr>
              <a:t>Feng, Kumar (2008)</a:t>
            </a:r>
          </a:p>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p:txBody>
      </p:sp>
      <p:sp>
        <p:nvSpPr>
          <p:cNvPr id="49" name="TextBox 48">
            <a:extLst>
              <a:ext uri="{FF2B5EF4-FFF2-40B4-BE49-F238E27FC236}">
                <a16:creationId xmlns:a16="http://schemas.microsoft.com/office/drawing/2014/main" id="{C33BC926-3382-D142-9438-0A0F7C9733B1}"/>
              </a:ext>
            </a:extLst>
          </p:cNvPr>
          <p:cNvSpPr txBox="1"/>
          <p:nvPr/>
        </p:nvSpPr>
        <p:spPr>
          <a:xfrm>
            <a:off x="6979266" y="2533233"/>
            <a:ext cx="1965227" cy="2800767"/>
          </a:xfrm>
          <a:prstGeom prst="rect">
            <a:avLst/>
          </a:prstGeom>
          <a:noFill/>
        </p:spPr>
        <p:txBody>
          <a:bodyPr wrap="square" rtlCol="0">
            <a:spAutoFit/>
          </a:bodyPr>
          <a:lstStyle/>
          <a:p>
            <a:r>
              <a:rPr lang="en-US" sz="1600" dirty="0">
                <a:solidFill>
                  <a:schemeClr val="bg1"/>
                </a:solidFill>
              </a:rPr>
              <a:t>The </a:t>
            </a:r>
            <a:r>
              <a:rPr lang="en-US" sz="1600" dirty="0">
                <a:solidFill>
                  <a:srgbClr val="00B0F0"/>
                </a:solidFill>
              </a:rPr>
              <a:t>WIMP Miracle </a:t>
            </a:r>
            <a:r>
              <a:rPr lang="en-US" sz="1600" dirty="0">
                <a:solidFill>
                  <a:schemeClr val="bg1"/>
                </a:solidFill>
              </a:rPr>
              <a:t>motivates the upper right corner. </a:t>
            </a:r>
          </a:p>
          <a:p>
            <a:endParaRPr lang="en-US" sz="1600" dirty="0">
              <a:solidFill>
                <a:schemeClr val="bg1"/>
              </a:solidFill>
            </a:endParaRPr>
          </a:p>
          <a:p>
            <a:r>
              <a:rPr lang="en-US" sz="1600" dirty="0">
                <a:solidFill>
                  <a:schemeClr val="bg1"/>
                </a:solidFill>
              </a:rPr>
              <a:t>The </a:t>
            </a:r>
            <a:r>
              <a:rPr lang="en-US" sz="1600" dirty="0" err="1">
                <a:solidFill>
                  <a:srgbClr val="00B0F0"/>
                </a:solidFill>
              </a:rPr>
              <a:t>WIMPless</a:t>
            </a:r>
            <a:r>
              <a:rPr lang="en-US" sz="1600" dirty="0">
                <a:solidFill>
                  <a:srgbClr val="00B0F0"/>
                </a:solidFill>
              </a:rPr>
              <a:t> Miracle </a:t>
            </a:r>
            <a:r>
              <a:rPr lang="en-US" sz="1600" dirty="0">
                <a:solidFill>
                  <a:schemeClr val="bg1"/>
                </a:solidFill>
              </a:rPr>
              <a:t>motivates the whole diagonal, including the lower left quadrant (LLPs, FIPs, portals, dark sectors…)</a:t>
            </a:r>
          </a:p>
        </p:txBody>
      </p:sp>
    </p:spTree>
    <p:extLst>
      <p:ext uri="{BB962C8B-B14F-4D97-AF65-F5344CB8AC3E}">
        <p14:creationId xmlns:p14="http://schemas.microsoft.com/office/powerpoint/2010/main" val="386907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dissolve">
                                      <p:cBhvr>
                                        <p:cTn id="31" dur="500"/>
                                        <p:tgtEl>
                                          <p:spTgt spid="4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LHC PARTICLE PRODUCTION</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6" y="4876800"/>
                <a:ext cx="3876714"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searches have focused on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~100 mb, currently wasted in new physics searches.</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6" y="4876800"/>
                <a:ext cx="3876714" cy="899750"/>
              </a:xfrm>
              <a:prstGeom prst="rect">
                <a:avLst/>
              </a:prstGeom>
              <a:blipFill>
                <a:blip r:embed="rId3"/>
                <a:stretch>
                  <a:fillRect l="-980" t="-2778" r="-980" b="-69444"/>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876800"/>
            <a:ext cx="4447561" cy="89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a:t>
            </a:r>
          </a:p>
          <a:p>
            <a:endParaRPr lang="en-US" sz="1000" dirty="0">
              <a:latin typeface="Arial" charset="0"/>
            </a:endParaRPr>
          </a:p>
          <a:p>
            <a:r>
              <a:rPr lang="en-US" sz="1800" dirty="0">
                <a:latin typeface="Arial" charset="0"/>
              </a:rPr>
              <a:t>Enormous event rates.  Typical </a:t>
            </a:r>
            <a:r>
              <a:rPr lang="en-US" sz="1800" i="1" dirty="0" err="1">
                <a:latin typeface="Arial" charset="0"/>
              </a:rPr>
              <a:t>p</a:t>
            </a:r>
            <a:r>
              <a:rPr lang="en-US" sz="1800" baseline="-25000" dirty="0" err="1">
                <a:latin typeface="Arial" charset="0"/>
              </a:rPr>
              <a:t>T</a:t>
            </a:r>
            <a:r>
              <a:rPr lang="en-US" sz="1800" dirty="0">
                <a:latin typeface="Arial" charset="0"/>
              </a:rPr>
              <a:t> ~ 250 MeV, but many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79248"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42551304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2860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76201" y="914400"/>
            <a:ext cx="8915400" cy="5562600"/>
          </a:xfrm>
        </p:spPr>
        <p:txBody>
          <a:bodyPr/>
          <a:lstStyle/>
          <a:p>
            <a:pPr eaLnBrk="1" hangingPunct="1"/>
            <a:r>
              <a:rPr lang="en-US" sz="2000" dirty="0">
                <a:latin typeface="Arial" charset="0"/>
              </a:rPr>
              <a:t>Particles that close to the beamline are not seen by existing large LHC detectors. They were designed to find </a:t>
            </a:r>
            <a:r>
              <a:rPr lang="en-US" sz="2000" dirty="0">
                <a:solidFill>
                  <a:srgbClr val="FF0000"/>
                </a:solidFill>
                <a:latin typeface="Arial" charset="0"/>
              </a:rPr>
              <a:t>strongly-interacting heavy particles</a:t>
            </a:r>
            <a:r>
              <a:rPr lang="en-US" sz="2000" dirty="0">
                <a:latin typeface="Arial" charset="0"/>
              </a:rPr>
              <a:t>.  </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But they are also perfectly designed to </a:t>
            </a:r>
            <a:r>
              <a:rPr lang="en-US" sz="2000" dirty="0">
                <a:solidFill>
                  <a:srgbClr val="FF0000"/>
                </a:solidFill>
                <a:latin typeface="Arial" charset="0"/>
              </a:rPr>
              <a:t>not</a:t>
            </a:r>
            <a:r>
              <a:rPr lang="en-US" sz="2000" dirty="0">
                <a:latin typeface="Arial" charset="0"/>
              </a:rPr>
              <a:t> find </a:t>
            </a:r>
            <a:r>
              <a:rPr lang="en-US" sz="2000" dirty="0">
                <a:solidFill>
                  <a:srgbClr val="FF0000"/>
                </a:solidFill>
                <a:latin typeface="Arial" charset="0"/>
              </a:rPr>
              <a:t>weakly-interacting light particles</a:t>
            </a:r>
            <a:r>
              <a:rPr lang="en-US" sz="2000" dirty="0">
                <a:latin typeface="Arial" charset="0"/>
              </a:rPr>
              <a:t>.  These are dominantly produced in the rare decays of light particles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 along the forward direction, and so the new particles escape through the </a:t>
            </a:r>
            <a:r>
              <a:rPr lang="en-US" sz="2000" dirty="0">
                <a:solidFill>
                  <a:srgbClr val="FF0000"/>
                </a:solidFill>
                <a:latin typeface="Arial" charset="0"/>
              </a:rPr>
              <a:t>blind spots </a:t>
            </a:r>
            <a:r>
              <a:rPr lang="en-US" sz="2000" dirty="0">
                <a:latin typeface="Arial" charset="0"/>
              </a:rPr>
              <a:t>down the beamline. </a:t>
            </a:r>
          </a:p>
          <a:p>
            <a:pPr marL="0" indent="0" eaLnBrk="1" hangingPunct="1">
              <a:buNone/>
            </a:pPr>
            <a:endParaRPr lang="en-US" sz="1200" dirty="0">
              <a:latin typeface="Arial" charset="0"/>
              <a:sym typeface="Wingdings"/>
            </a:endParaRPr>
          </a:p>
          <a:p>
            <a:pPr eaLnBrk="1" hangingPunct="1"/>
            <a:r>
              <a:rPr lang="en-US" sz="2000" dirty="0">
                <a:latin typeface="Arial" charset="0"/>
              </a:rPr>
              <a:t>There are both SM and BSM motivations to explore the “wasted” </a:t>
            </a:r>
            <a:r>
              <a:rPr lang="en-US" sz="2000" dirty="0" err="1">
                <a:latin typeface="Symbol" pitchFamily="2" charset="2"/>
              </a:rPr>
              <a:t>s</a:t>
            </a:r>
            <a:r>
              <a:rPr lang="en-US" sz="2000" baseline="-25000" dirty="0" err="1">
                <a:latin typeface="Arial" charset="0"/>
              </a:rPr>
              <a:t>tot</a:t>
            </a:r>
            <a:r>
              <a:rPr lang="en-US" sz="2000" baseline="-25000" dirty="0">
                <a:latin typeface="Arial" charset="0"/>
              </a:rPr>
              <a:t> </a:t>
            </a:r>
            <a:r>
              <a:rPr lang="en-US" sz="2000" dirty="0">
                <a:latin typeface="Arial" charset="0"/>
              </a:rPr>
              <a:t>~ 100 mb and cover these blind spots in the </a:t>
            </a:r>
            <a:r>
              <a:rPr lang="en-US" sz="2000" dirty="0">
                <a:solidFill>
                  <a:srgbClr val="FF0000"/>
                </a:solidFill>
                <a:latin typeface="Arial" charset="0"/>
              </a:rPr>
              <a:t>far</a:t>
            </a:r>
            <a:r>
              <a:rPr lang="en-US" sz="2000" dirty="0">
                <a:latin typeface="Arial" charset="0"/>
              </a:rPr>
              <a:t> </a:t>
            </a:r>
            <a:r>
              <a:rPr lang="en-US" sz="2000" dirty="0">
                <a:solidFill>
                  <a:srgbClr val="FF0000"/>
                </a:solidFill>
                <a:latin typeface="Arial" charset="0"/>
              </a:rPr>
              <a:t>forward region</a:t>
            </a:r>
            <a:r>
              <a:rPr lang="en-US" sz="2000" dirty="0">
                <a:latin typeface="Arial" charset="0"/>
              </a:rPr>
              <a:t>.  </a:t>
            </a:r>
          </a:p>
          <a:p>
            <a:pPr eaLnBrk="1" hangingPunct="1"/>
            <a:endParaRPr lang="en-US" sz="1000" dirty="0">
              <a:latin typeface="Arial" charset="0"/>
              <a:sym typeface="Wingdings"/>
            </a:endParaRPr>
          </a:p>
          <a:p>
            <a:pPr eaLnBrk="1" hangingPunct="1"/>
            <a:endParaRPr lang="en-US" sz="2000" dirty="0">
              <a:latin typeface="Arial" charset="0"/>
              <a:sym typeface="Wingdings"/>
            </a:endParaRPr>
          </a:p>
        </p:txBody>
      </p:sp>
      <p:sp>
        <p:nvSpPr>
          <p:cNvPr id="24" name="TextBox 23">
            <a:extLst>
              <a:ext uri="{FF2B5EF4-FFF2-40B4-BE49-F238E27FC236}">
                <a16:creationId xmlns:a16="http://schemas.microsoft.com/office/drawing/2014/main" id="{1FCA8254-3E83-FE89-F53E-A0FD53B722A3}"/>
              </a:ext>
            </a:extLst>
          </p:cNvPr>
          <p:cNvSpPr txBox="1"/>
          <p:nvPr/>
        </p:nvSpPr>
        <p:spPr>
          <a:xfrm rot="21126514">
            <a:off x="5978127" y="2793161"/>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B7C7C2-C51C-8DFA-D537-66FA3D8EAD49}"/>
                  </a:ext>
                </a:extLst>
              </p:cNvPr>
              <p:cNvSpPr txBox="1"/>
              <p:nvPr/>
            </p:nvSpPr>
            <p:spPr>
              <a:xfrm rot="21210000">
                <a:off x="875331" y="3040919"/>
                <a:ext cx="2465227" cy="391646"/>
              </a:xfrm>
              <a:prstGeom prst="rect">
                <a:avLst/>
              </a:prstGeom>
              <a:noFill/>
            </p:spPr>
            <p:txBody>
              <a:bodyPr wrap="none" rtlCol="0">
                <a:spAutoFit/>
              </a:bodyPr>
              <a:lstStyle/>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r>
                  <a:rPr lang="en-US" dirty="0">
                    <a:latin typeface="Symbol" pitchFamily="2" charset="2"/>
                  </a:rPr>
                  <a:t>p</a:t>
                </a:r>
                <a:r>
                  <a:rPr lang="en-US" dirty="0"/>
                  <a:t>, K, D, … </a:t>
                </a:r>
              </a:p>
            </p:txBody>
          </p:sp>
        </mc:Choice>
        <mc:Fallback xmlns="">
          <p:sp>
            <p:nvSpPr>
              <p:cNvPr id="25" name="TextBox 24">
                <a:extLst>
                  <a:ext uri="{FF2B5EF4-FFF2-40B4-BE49-F238E27FC236}">
                    <a16:creationId xmlns:a16="http://schemas.microsoft.com/office/drawing/2014/main" id="{D2B7C7C2-C51C-8DFA-D537-66FA3D8EAD49}"/>
                  </a:ext>
                </a:extLst>
              </p:cNvPr>
              <p:cNvSpPr txBox="1">
                <a:spLocks noRot="1" noChangeAspect="1" noMove="1" noResize="1" noEditPoints="1" noAdjustHandles="1" noChangeArrowheads="1" noChangeShapeType="1" noTextEdit="1"/>
              </p:cNvSpPr>
              <p:nvPr/>
            </p:nvSpPr>
            <p:spPr>
              <a:xfrm rot="21210000">
                <a:off x="875331" y="3040919"/>
                <a:ext cx="2465227" cy="391646"/>
              </a:xfrm>
              <a:prstGeom prst="rect">
                <a:avLst/>
              </a:prstGeom>
              <a:blipFill>
                <a:blip r:embed="rId3"/>
                <a:stretch>
                  <a:fillRect t="-5556" r="-1010" b="-555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8A3DA54B-845C-C060-C8F5-35B8C9EE1D6B}"/>
              </a:ext>
            </a:extLst>
          </p:cNvPr>
          <p:cNvSpPr txBox="1"/>
          <p:nvPr/>
        </p:nvSpPr>
        <p:spPr>
          <a:xfrm>
            <a:off x="3939051" y="1805292"/>
            <a:ext cx="23093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SUSY, top, Higgs, …</a:t>
            </a:r>
          </a:p>
        </p:txBody>
      </p:sp>
    </p:spTree>
    <p:extLst>
      <p:ext uri="{BB962C8B-B14F-4D97-AF65-F5344CB8AC3E}">
        <p14:creationId xmlns:p14="http://schemas.microsoft.com/office/powerpoint/2010/main" val="8756273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BASIC IDEA</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529059" y="5208495"/>
            <a:ext cx="600909"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D9EB51-2C43-6C5E-AB13-71DB9FEE22FD}"/>
                  </a:ext>
                </a:extLst>
              </p:cNvPr>
              <p:cNvSpPr txBox="1"/>
              <p:nvPr/>
            </p:nvSpPr>
            <p:spPr>
              <a:xfrm>
                <a:off x="2286000" y="3249198"/>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𝐴</m:t>
                          </m:r>
                        </m:e>
                        <m:sup>
                          <m:r>
                            <a:rPr lang="en-US" sz="1800"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0" name="TextBox 9">
                <a:extLst>
                  <a:ext uri="{FF2B5EF4-FFF2-40B4-BE49-F238E27FC236}">
                    <a16:creationId xmlns:a16="http://schemas.microsoft.com/office/drawing/2014/main" id="{C3D9EB51-2C43-6C5E-AB13-71DB9FEE22FD}"/>
                  </a:ext>
                </a:extLst>
              </p:cNvPr>
              <p:cNvSpPr txBox="1">
                <a:spLocks noRot="1" noChangeAspect="1" noMove="1" noResize="1" noEditPoints="1" noAdjustHandles="1" noChangeArrowheads="1" noChangeShapeType="1" noTextEdit="1"/>
              </p:cNvSpPr>
              <p:nvPr/>
            </p:nvSpPr>
            <p:spPr>
              <a:xfrm>
                <a:off x="2286000" y="3249198"/>
                <a:ext cx="457200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B4BEE7-FC72-4D60-8A25-D7020EF3028A}"/>
                  </a:ext>
                </a:extLst>
              </p:cNvPr>
              <p:cNvSpPr txBox="1"/>
              <p:nvPr/>
            </p:nvSpPr>
            <p:spPr>
              <a:xfrm>
                <a:off x="2286000" y="3249198"/>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𝐴</m:t>
                          </m:r>
                        </m:e>
                        <m:sup>
                          <m:r>
                            <a:rPr lang="en-US" sz="1800"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1" name="TextBox 10">
                <a:extLst>
                  <a:ext uri="{FF2B5EF4-FFF2-40B4-BE49-F238E27FC236}">
                    <a16:creationId xmlns:a16="http://schemas.microsoft.com/office/drawing/2014/main" id="{D6B4BEE7-FC72-4D60-8A25-D7020EF3028A}"/>
                  </a:ext>
                </a:extLst>
              </p:cNvPr>
              <p:cNvSpPr txBox="1">
                <a:spLocks noRot="1" noChangeAspect="1" noMove="1" noResize="1" noEditPoints="1" noAdjustHandles="1" noChangeArrowheads="1" noChangeShapeType="1" noTextEdit="1"/>
              </p:cNvSpPr>
              <p:nvPr/>
            </p:nvSpPr>
            <p:spPr>
              <a:xfrm>
                <a:off x="2286000" y="3249198"/>
                <a:ext cx="4572000" cy="369332"/>
              </a:xfrm>
              <a:prstGeom prst="rect">
                <a:avLst/>
              </a:prstGeom>
              <a:blipFill>
                <a:blip r:embed="rId3"/>
                <a:stretch>
                  <a:fillRect/>
                </a:stretch>
              </a:blipFill>
            </p:spPr>
            <p:txBody>
              <a:bodyPr/>
              <a:lstStyle/>
              <a:p>
                <a:r>
                  <a:rPr lang="en-US">
                    <a:noFill/>
                  </a:rPr>
                  <a:t> </a:t>
                </a:r>
              </a:p>
            </p:txBody>
          </p:sp>
        </mc:Fallback>
      </mc:AlternateContent>
      <p:sp>
        <p:nvSpPr>
          <p:cNvPr id="13" name="Content Placeholder 2">
            <a:extLst>
              <a:ext uri="{FF2B5EF4-FFF2-40B4-BE49-F238E27FC236}">
                <a16:creationId xmlns:a16="http://schemas.microsoft.com/office/drawing/2014/main" id="{60BC7F9A-3682-3ECE-0648-9421172E02CA}"/>
              </a:ext>
            </a:extLst>
          </p:cNvPr>
          <p:cNvSpPr txBox="1">
            <a:spLocks/>
          </p:cNvSpPr>
          <p:nvPr/>
        </p:nvSpPr>
        <p:spPr bwMode="auto">
          <a:xfrm>
            <a:off x="197361" y="5663462"/>
            <a:ext cx="3810000" cy="82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1400" dirty="0">
                <a:latin typeface="Arial" charset="0"/>
              </a:rPr>
              <a:t>Feng, </a:t>
            </a:r>
            <a:r>
              <a:rPr lang="en-US" sz="1400" dirty="0" err="1">
                <a:latin typeface="Arial" charset="0"/>
              </a:rPr>
              <a:t>Galon</a:t>
            </a:r>
            <a:r>
              <a:rPr lang="en-US" sz="1400" dirty="0">
                <a:latin typeface="Arial" charset="0"/>
              </a:rPr>
              <a:t>, Kling, </a:t>
            </a:r>
            <a:r>
              <a:rPr lang="en-US" sz="1400" dirty="0" err="1">
                <a:latin typeface="Arial" charset="0"/>
              </a:rPr>
              <a:t>Trojanowski</a:t>
            </a:r>
            <a:r>
              <a:rPr lang="en-US" sz="1400" dirty="0">
                <a:latin typeface="Arial" charset="0"/>
              </a:rPr>
              <a:t> (2017)</a:t>
            </a:r>
          </a:p>
          <a:p>
            <a:pPr marL="0" indent="0" eaLnBrk="1" hangingPunct="1">
              <a:buNone/>
            </a:pPr>
            <a:r>
              <a:rPr lang="en-US" sz="1400" dirty="0">
                <a:latin typeface="Arial" charset="0"/>
                <a:sym typeface="Wingdings"/>
              </a:rPr>
              <a:t>Kling, </a:t>
            </a:r>
            <a:r>
              <a:rPr lang="en-US" sz="1400" dirty="0" err="1">
                <a:latin typeface="Arial" charset="0"/>
                <a:sym typeface="Wingdings"/>
              </a:rPr>
              <a:t>Trojanowski</a:t>
            </a:r>
            <a:r>
              <a:rPr lang="en-US" sz="1400" dirty="0">
                <a:latin typeface="Arial" charset="0"/>
                <a:sym typeface="Wingdings"/>
              </a:rPr>
              <a:t> (2018)</a:t>
            </a:r>
          </a:p>
          <a:p>
            <a:pPr marL="0" indent="0">
              <a:buNone/>
            </a:pPr>
            <a:r>
              <a:rPr lang="en-US" sz="1400" dirty="0">
                <a:latin typeface="Arial" charset="0"/>
              </a:rPr>
              <a:t>Feng, </a:t>
            </a:r>
            <a:r>
              <a:rPr lang="en-US" sz="1400" dirty="0" err="1">
                <a:latin typeface="Arial" charset="0"/>
              </a:rPr>
              <a:t>Galon</a:t>
            </a:r>
            <a:r>
              <a:rPr lang="en-US" sz="1400" dirty="0">
                <a:latin typeface="Arial" charset="0"/>
              </a:rPr>
              <a:t>, Kling, </a:t>
            </a:r>
            <a:r>
              <a:rPr lang="en-US" sz="1400" dirty="0" err="1">
                <a:latin typeface="Arial" charset="0"/>
              </a:rPr>
              <a:t>Trojanowski</a:t>
            </a:r>
            <a:r>
              <a:rPr lang="en-US" sz="1400" dirty="0">
                <a:latin typeface="Arial" charset="0"/>
              </a:rPr>
              <a:t> (2018)</a:t>
            </a:r>
          </a:p>
        </p:txBody>
      </p:sp>
      <p:sp>
        <p:nvSpPr>
          <p:cNvPr id="12" name="TextBox 11">
            <a:extLst>
              <a:ext uri="{FF2B5EF4-FFF2-40B4-BE49-F238E27FC236}">
                <a16:creationId xmlns:a16="http://schemas.microsoft.com/office/drawing/2014/main" id="{DBB4496D-D87D-9CE1-6904-B345EA955277}"/>
              </a:ext>
            </a:extLst>
          </p:cNvPr>
          <p:cNvSpPr txBox="1"/>
          <p:nvPr/>
        </p:nvSpPr>
        <p:spPr>
          <a:xfrm>
            <a:off x="3390900" y="914400"/>
            <a:ext cx="5448300" cy="923330"/>
          </a:xfrm>
          <a:prstGeom prst="rect">
            <a:avLst/>
          </a:prstGeom>
          <a:noFill/>
        </p:spPr>
        <p:txBody>
          <a:bodyPr wrap="square">
            <a:spAutoFit/>
          </a:bodyPr>
          <a:lstStyle/>
          <a:p>
            <a:pPr eaLnBrk="1" hangingPunct="1"/>
            <a:r>
              <a:rPr lang="en-US" sz="1800" dirty="0">
                <a:latin typeface="Arial" charset="0"/>
              </a:rPr>
              <a:t>We cannot block the beams, but if </a:t>
            </a:r>
            <a:r>
              <a:rPr lang="en-US" sz="1800" dirty="0">
                <a:latin typeface="Arial" charset="0"/>
                <a:sym typeface="Wingdings"/>
              </a:rPr>
              <a:t>we go far away, the proton beams are bent by magnets, whereas light, weakly-interacting particles go straight.</a:t>
            </a:r>
            <a:endParaRPr lang="en-US" sz="1800" dirty="0">
              <a:sym typeface="Wingdings"/>
            </a:endParaRPr>
          </a:p>
        </p:txBody>
      </p:sp>
    </p:spTree>
    <p:extLst>
      <p:ext uri="{BB962C8B-B14F-4D97-AF65-F5344CB8AC3E}">
        <p14:creationId xmlns:p14="http://schemas.microsoft.com/office/powerpoint/2010/main" val="3314504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FAR-FORWARD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(2019)</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3048000" cy="1169551"/>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New particle A’ is produced at ATLAS, travels along the beam collision axis and through 100 m of rock, and finally decays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369231" y="3158270"/>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38942F-D6E2-9F45-82A0-22F7D238A4C0}"/>
                  </a:ext>
                </a:extLst>
              </p:cNvPr>
              <p:cNvSpPr txBox="1"/>
              <p:nvPr/>
            </p:nvSpPr>
            <p:spPr>
              <a:xfrm rot="702885">
                <a:off x="2035794" y="1697185"/>
                <a:ext cx="602665" cy="184666"/>
              </a:xfrm>
              <a:prstGeom prst="rect">
                <a:avLst/>
              </a:prstGeom>
              <a:solidFill>
                <a:schemeClr val="bg1"/>
              </a:solidFill>
            </p:spPr>
            <p:txBody>
              <a:bodyPr wrap="none" lIns="0" tIns="0" rIns="0" bIns="0" rtlCol="0">
                <a:spAutoFit/>
              </a:bodyPr>
              <a:lstStyle/>
              <a:p>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i="1" smtClean="0">
                            <a:solidFill>
                              <a:srgbClr val="FF0000"/>
                            </a:solidFill>
                            <a:latin typeface="Cambria Math" panose="02040503050406030204" pitchFamily="18" charset="0"/>
                            <a:ea typeface="Cambria Math" panose="02040503050406030204" pitchFamily="18" charset="0"/>
                          </a:rPr>
                          <m:t>𝜋</m:t>
                        </m:r>
                      </m:e>
                      <m:sup>
                        <m:r>
                          <a:rPr lang="en-US" sz="1200" b="0" i="1" smtClean="0">
                            <a:solidFill>
                              <a:srgbClr val="FF0000"/>
                            </a:solidFill>
                            <a:latin typeface="Cambria Math" panose="02040503050406030204" pitchFamily="18" charset="0"/>
                          </a:rPr>
                          <m:t>0</m:t>
                        </m:r>
                      </m:sup>
                    </m:sSup>
                  </m:oMath>
                </a14:m>
                <a:r>
                  <a:rPr lang="en-US" sz="1200" dirty="0">
                    <a:solidFill>
                      <a:srgbClr val="FF0000"/>
                    </a:solidFill>
                  </a:rPr>
                  <a:t>→ </a:t>
                </a:r>
                <a14:m>
                  <m:oMath xmlns:m="http://schemas.openxmlformats.org/officeDocument/2006/math">
                    <m:r>
                      <a:rPr lang="en-US" sz="1200" i="1" dirty="0" smtClean="0">
                        <a:solidFill>
                          <a:srgbClr val="FF0000"/>
                        </a:solidFill>
                        <a:latin typeface="Cambria Math" panose="02040503050406030204" pitchFamily="18" charset="0"/>
                        <a:ea typeface="Cambria Math" panose="02040503050406030204" pitchFamily="18" charset="0"/>
                      </a:rPr>
                      <m:t>𝛾</m:t>
                    </m:r>
                  </m:oMath>
                </a14:m>
                <a:r>
                  <a:rPr lang="en-US" sz="1200" dirty="0">
                    <a:solidFill>
                      <a:srgbClr val="FF0000"/>
                    </a:solidFill>
                    <a:latin typeface="Cambria Math" panose="02040503050406030204" pitchFamily="18" charset="0"/>
                    <a:ea typeface="Cambria Math" panose="02040503050406030204" pitchFamily="18" charset="0"/>
                  </a:rPr>
                  <a:t>A’ </a:t>
                </a:r>
              </a:p>
            </p:txBody>
          </p:sp>
        </mc:Choice>
        <mc:Fallback xmlns="">
          <p:sp>
            <p:nvSpPr>
              <p:cNvPr id="4" name="TextBox 3">
                <a:extLst>
                  <a:ext uri="{FF2B5EF4-FFF2-40B4-BE49-F238E27FC236}">
                    <a16:creationId xmlns:a16="http://schemas.microsoft.com/office/drawing/2014/main" id="{E738942F-D6E2-9F45-82A0-22F7D238A4C0}"/>
                  </a:ext>
                </a:extLst>
              </p:cNvPr>
              <p:cNvSpPr txBox="1">
                <a:spLocks noRot="1" noChangeAspect="1" noMove="1" noResize="1" noEditPoints="1" noAdjustHandles="1" noChangeArrowheads="1" noChangeShapeType="1" noTextEdit="1"/>
              </p:cNvSpPr>
              <p:nvPr/>
            </p:nvSpPr>
            <p:spPr>
              <a:xfrm rot="702885">
                <a:off x="2035794" y="1697185"/>
                <a:ext cx="602665" cy="184666"/>
              </a:xfrm>
              <a:prstGeom prst="rect">
                <a:avLst/>
              </a:prstGeom>
              <a:blipFill>
                <a:blip r:embed="rId4"/>
                <a:stretch>
                  <a:fillRect l="-3922" t="-11538" r="-15686" b="-2692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4F76865-AE4C-D946-86D2-E72605032751}"/>
              </a:ext>
            </a:extLst>
          </p:cNvPr>
          <p:cNvSpPr txBox="1"/>
          <p:nvPr/>
        </p:nvSpPr>
        <p:spPr>
          <a:xfrm rot="750086">
            <a:off x="4660241" y="2274761"/>
            <a:ext cx="620426" cy="184666"/>
          </a:xfrm>
          <a:prstGeom prst="rect">
            <a:avLst/>
          </a:prstGeom>
          <a:solidFill>
            <a:schemeClr val="bg1"/>
          </a:solidFill>
        </p:spPr>
        <p:txBody>
          <a:bodyPr wrap="none" lIns="0" tIns="0" rIns="0" bIns="0" rtlCol="0">
            <a:spAutoFit/>
          </a:bodyPr>
          <a:lstStyle/>
          <a:p>
            <a:r>
              <a:rPr lang="en-US" sz="1200" dirty="0">
                <a:solidFill>
                  <a:srgbClr val="FF0000"/>
                </a:solidFill>
              </a:rPr>
              <a:t> →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CE08D49-EE50-0545-AD75-C78915B81904}"/>
                  </a:ext>
                </a:extLst>
              </p:cNvPr>
              <p:cNvSpPr txBox="1"/>
              <p:nvPr/>
            </p:nvSpPr>
            <p:spPr>
              <a:xfrm rot="514515">
                <a:off x="6863889" y="2723376"/>
                <a:ext cx="770019" cy="184666"/>
              </a:xfrm>
              <a:prstGeom prst="rect">
                <a:avLst/>
              </a:prstGeom>
              <a:solidFill>
                <a:schemeClr val="bg1"/>
              </a:solidFill>
            </p:spPr>
            <p:txBody>
              <a:bodyPr wrap="none" lIns="0" tIns="0" rIns="0" bIns="0" rtlCol="0">
                <a:spAutoFit/>
              </a:bodyPr>
              <a:lstStyle/>
              <a:p>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2" name="TextBox 21">
                <a:extLst>
                  <a:ext uri="{FF2B5EF4-FFF2-40B4-BE49-F238E27FC236}">
                    <a16:creationId xmlns:a16="http://schemas.microsoft.com/office/drawing/2014/main" id="{2CE08D49-EE50-0545-AD75-C78915B81904}"/>
                  </a:ext>
                </a:extLst>
              </p:cNvPr>
              <p:cNvSpPr txBox="1">
                <a:spLocks noRot="1" noChangeAspect="1" noMove="1" noResize="1" noEditPoints="1" noAdjustHandles="1" noChangeArrowheads="1" noChangeShapeType="1" noTextEdit="1"/>
              </p:cNvSpPr>
              <p:nvPr/>
            </p:nvSpPr>
            <p:spPr>
              <a:xfrm rot="514515">
                <a:off x="6863889" y="2723376"/>
                <a:ext cx="770019" cy="184666"/>
              </a:xfrm>
              <a:prstGeom prst="rect">
                <a:avLst/>
              </a:prstGeom>
              <a:blipFill>
                <a:blip r:embed="rId5"/>
                <a:stretch>
                  <a:fillRect l="-7937" t="-1600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C47B11-457F-D44F-A8B7-0FAC9C030BE2}"/>
                  </a:ext>
                </a:extLst>
              </p:cNvPr>
              <p:cNvSpPr txBox="1"/>
              <p:nvPr/>
            </p:nvSpPr>
            <p:spPr>
              <a:xfrm>
                <a:off x="2912696" y="5030469"/>
                <a:ext cx="20704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m:oMathPara>
                </a14:m>
                <a:endParaRPr lang="en-US" sz="1200" dirty="0">
                  <a:solidFill>
                    <a:srgbClr val="FF0000"/>
                  </a:solidFill>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89C47B11-457F-D44F-A8B7-0FAC9C030BE2}"/>
                  </a:ext>
                </a:extLst>
              </p:cNvPr>
              <p:cNvSpPr txBox="1">
                <a:spLocks noRot="1" noChangeAspect="1" noMove="1" noResize="1" noEditPoints="1" noAdjustHandles="1" noChangeArrowheads="1" noChangeShapeType="1" noTextEdit="1"/>
              </p:cNvSpPr>
              <p:nvPr/>
            </p:nvSpPr>
            <p:spPr>
              <a:xfrm>
                <a:off x="2912696" y="5030469"/>
                <a:ext cx="207044" cy="184666"/>
              </a:xfrm>
              <a:prstGeom prst="rect">
                <a:avLst/>
              </a:prstGeom>
              <a:blipFill>
                <a:blip r:embed="rId6"/>
                <a:stretch>
                  <a:fillRect l="-11765" r="-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4B73107-42C1-7E4F-B96E-EE9795A219B0}"/>
                  </a:ext>
                </a:extLst>
              </p:cNvPr>
              <p:cNvSpPr txBox="1"/>
              <p:nvPr/>
            </p:nvSpPr>
            <p:spPr>
              <a:xfrm>
                <a:off x="3153268" y="5295901"/>
                <a:ext cx="250325" cy="184666"/>
              </a:xfrm>
              <a:prstGeom prst="rect">
                <a:avLst/>
              </a:prstGeom>
              <a:noFill/>
            </p:spPr>
            <p:txBody>
              <a:bodyPr wrap="none" lIns="0" tIns="0" rIns="0" bIns="0" rtlCol="0">
                <a:spAutoFit/>
              </a:bodyPr>
              <a:lstStyle/>
              <a:p>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4" name="TextBox 23">
                <a:extLst>
                  <a:ext uri="{FF2B5EF4-FFF2-40B4-BE49-F238E27FC236}">
                    <a16:creationId xmlns:a16="http://schemas.microsoft.com/office/drawing/2014/main" id="{C4B73107-42C1-7E4F-B96E-EE9795A219B0}"/>
                  </a:ext>
                </a:extLst>
              </p:cNvPr>
              <p:cNvSpPr txBox="1">
                <a:spLocks noRot="1" noChangeAspect="1" noMove="1" noResize="1" noEditPoints="1" noAdjustHandles="1" noChangeArrowheads="1" noChangeShapeType="1" noTextEdit="1"/>
              </p:cNvSpPr>
              <p:nvPr/>
            </p:nvSpPr>
            <p:spPr>
              <a:xfrm>
                <a:off x="3153268" y="5295901"/>
                <a:ext cx="250325" cy="184666"/>
              </a:xfrm>
              <a:prstGeom prst="rect">
                <a:avLst/>
              </a:prstGeom>
              <a:blipFill>
                <a:blip r:embed="rId7"/>
                <a:stretch>
                  <a:fillRect/>
                </a:stretch>
              </a:blipFill>
            </p:spPr>
            <p:txBody>
              <a:bodyPr/>
              <a:lstStyle/>
              <a:p>
                <a:r>
                  <a:rPr lang="en-US">
                    <a:noFill/>
                  </a:rPr>
                  <a:t> </a:t>
                </a:r>
              </a:p>
            </p:txBody>
          </p:sp>
        </mc:Fallback>
      </mc:AlternateContent>
      <p:cxnSp>
        <p:nvCxnSpPr>
          <p:cNvPr id="25" name="Łącznik prosty ze strzałką 9">
            <a:extLst>
              <a:ext uri="{FF2B5EF4-FFF2-40B4-BE49-F238E27FC236}">
                <a16:creationId xmlns:a16="http://schemas.microsoft.com/office/drawing/2014/main" id="{29F05DFD-8F69-C74D-98A9-6DAE6D391255}"/>
              </a:ext>
            </a:extLst>
          </p:cNvPr>
          <p:cNvCxnSpPr>
            <a:cxnSpLocks/>
          </p:cNvCxnSpPr>
          <p:nvPr/>
        </p:nvCxnSpPr>
        <p:spPr>
          <a:xfrm flipV="1">
            <a:off x="2781300" y="5173741"/>
            <a:ext cx="571500" cy="27455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6352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514600"/>
            <a:ext cx="5333999" cy="3810000"/>
          </a:xfrm>
        </p:spPr>
        <p:txBody>
          <a:bodyPr/>
          <a:lstStyle/>
          <a:p>
            <a:pPr eaLnBrk="1" hangingPunct="1"/>
            <a:r>
              <a:rPr lang="en-US" sz="2000" dirty="0">
                <a:latin typeface="Arial" charset="0"/>
              </a:rPr>
              <a:t>Particles produced in pion decays have </a:t>
            </a:r>
            <a:r>
              <a:rPr lang="en-US" sz="2000" dirty="0">
                <a:latin typeface="Symbol" pitchFamily="2" charset="2"/>
                <a:ea typeface="Cambria Math" panose="02040503050406030204" pitchFamily="18" charset="0"/>
              </a:rPr>
              <a:t>q</a:t>
            </a:r>
            <a:r>
              <a:rPr lang="en-US" sz="2000" dirty="0">
                <a:latin typeface="Arial" charset="0"/>
              </a:rPr>
              <a:t> ~ 0.2 </a:t>
            </a:r>
            <a:r>
              <a:rPr lang="en-US" sz="2000" dirty="0" err="1">
                <a:latin typeface="Arial" charset="0"/>
              </a:rPr>
              <a:t>mrad</a:t>
            </a:r>
            <a:r>
              <a:rPr lang="en-US" sz="2000" dirty="0">
                <a:latin typeface="Arial" charset="0"/>
              </a:rPr>
              <a:t> (</a:t>
            </a:r>
            <a:r>
              <a:rPr lang="en-US" sz="2000" dirty="0">
                <a:latin typeface="Symbol" pitchFamily="2" charset="2"/>
              </a:rPr>
              <a:t>h</a:t>
            </a:r>
            <a:r>
              <a:rPr lang="en-US" sz="2000" dirty="0">
                <a:latin typeface="Arial" charset="0"/>
              </a:rPr>
              <a:t> ~ 9); cf. the moon (7 </a:t>
            </a:r>
            <a:r>
              <a:rPr lang="en-US" sz="2000" dirty="0" err="1">
                <a:latin typeface="Arial" charset="0"/>
              </a:rPr>
              <a:t>mrad</a:t>
            </a:r>
            <a:r>
              <a:rPr lang="en-US" sz="2000" dirty="0">
                <a:latin typeface="Arial" charset="0"/>
              </a:rPr>
              <a:t>). </a:t>
            </a:r>
          </a:p>
          <a:p>
            <a:pPr eaLnBrk="1" hangingPunct="1"/>
            <a:endParaRPr lang="en-US" sz="1200" dirty="0">
              <a:latin typeface="Arial" charset="0"/>
            </a:endParaRPr>
          </a:p>
          <a:p>
            <a:pPr eaLnBrk="1" hangingPunct="1"/>
            <a:r>
              <a:rPr lang="en-US" sz="2000" dirty="0">
                <a:latin typeface="Arial" charset="0"/>
              </a:rPr>
              <a:t>Particles produced in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decay are therefore far more collimated than shown below, motivating new, small, fast, and cheap experiments at the LHC.</a:t>
            </a:r>
          </a:p>
          <a:p>
            <a:pPr marL="0" indent="0">
              <a:buNone/>
            </a:pPr>
            <a:endParaRPr lang="en-US"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5638800" y="2629900"/>
            <a:ext cx="3034200" cy="1885950"/>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3025874773"/>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63961</TotalTime>
  <Words>2443</Words>
  <Application>Microsoft Macintosh PowerPoint</Application>
  <PresentationFormat>On-screen Show (4:3)</PresentationFormat>
  <Paragraphs>376</Paragraphs>
  <Slides>35</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 Math</vt:lpstr>
      <vt:lpstr>Symbol</vt:lpstr>
      <vt:lpstr>office_arial</vt:lpstr>
      <vt:lpstr>PowerPoint Presentation</vt:lpstr>
      <vt:lpstr>SUMMARY</vt:lpstr>
      <vt:lpstr>PowerPoint Presentation</vt:lpstr>
      <vt:lpstr>NEW PARTICLES</vt:lpstr>
      <vt:lpstr>LHC PARTICLE PRODUCTION</vt:lpstr>
      <vt:lpstr>SEARCHES FOR NEW LIGHT PARTICLES</vt:lpstr>
      <vt:lpstr>THE BASIC IDEA</vt:lpstr>
      <vt:lpstr>THE FAR-FORWARD REGION</vt:lpstr>
      <vt:lpstr>HOW BIG DOES THE DETECTOR HAVE TO BE?</vt:lpstr>
      <vt:lpstr>CURRENT FAR FORWARD DETECTORS</vt:lpstr>
      <vt:lpstr>FASER AND FASERn TIMELINE</vt:lpstr>
      <vt:lpstr>THE FASER DETECTOR</vt:lpstr>
      <vt:lpstr>FASER CURRENT STATUS</vt:lpstr>
      <vt:lpstr>FASER CURRENT STATUS</vt:lpstr>
      <vt:lpstr>DARK PHOTON SENSITIVITY REACH</vt:lpstr>
      <vt:lpstr>FASERn</vt:lpstr>
      <vt:lpstr>FIRST COLLIDER NEUTRINO CANDIDATES</vt:lpstr>
      <vt:lpstr>LOCATION, LOCATION, LOCATION</vt:lpstr>
      <vt:lpstr>THE FASERn DETECTOR</vt:lpstr>
      <vt:lpstr>NEUTRINO PHYSICS</vt:lpstr>
      <vt:lpstr>PowerPoint Presentation</vt:lpstr>
      <vt:lpstr>FORWARD PHYSICS FACILITY</vt:lpstr>
      <vt:lpstr>THE LOCATION</vt:lpstr>
      <vt:lpstr>CAVERN AND SHAFT</vt:lpstr>
      <vt:lpstr>SURFACE BUILDINGS</vt:lpstr>
      <vt:lpstr>COST AND TIMELINE</vt:lpstr>
      <vt:lpstr>FPF EXPERIMENTS</vt:lpstr>
      <vt:lpstr>FPF PHYSICS</vt:lpstr>
      <vt:lpstr>DARK SECTOR SEARCHES</vt:lpstr>
      <vt:lpstr>NEUTRINOS</vt:lpstr>
      <vt:lpstr>QCD</vt:lpstr>
      <vt:lpstr>QCD</vt:lpstr>
      <vt:lpstr>MILLI-CHARGED PARTICLES</vt:lpstr>
      <vt:lpstr>DARK MATTER DIRECT DETECTION</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1269</cp:revision>
  <cp:lastPrinted>2013-07-29T03:23:30Z</cp:lastPrinted>
  <dcterms:created xsi:type="dcterms:W3CDTF">2011-05-01T15:38:23Z</dcterms:created>
  <dcterms:modified xsi:type="dcterms:W3CDTF">2022-06-10T15:59:23Z</dcterms:modified>
</cp:coreProperties>
</file>