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</p:sldMasterIdLst>
  <p:notesMasterIdLst>
    <p:notesMasterId r:id="rId48"/>
  </p:notesMasterIdLst>
  <p:handoutMasterIdLst>
    <p:handoutMasterId r:id="rId49"/>
  </p:handoutMasterIdLst>
  <p:sldIdLst>
    <p:sldId id="1095" r:id="rId2"/>
    <p:sldId id="1096" r:id="rId3"/>
    <p:sldId id="1102" r:id="rId4"/>
    <p:sldId id="1005" r:id="rId5"/>
    <p:sldId id="1067" r:id="rId6"/>
    <p:sldId id="836" r:id="rId7"/>
    <p:sldId id="1105" r:id="rId8"/>
    <p:sldId id="673" r:id="rId9"/>
    <p:sldId id="1101" r:id="rId10"/>
    <p:sldId id="860" r:id="rId11"/>
    <p:sldId id="1106" r:id="rId12"/>
    <p:sldId id="259" r:id="rId13"/>
    <p:sldId id="710" r:id="rId14"/>
    <p:sldId id="1107" r:id="rId15"/>
    <p:sldId id="938" r:id="rId16"/>
    <p:sldId id="1108" r:id="rId17"/>
    <p:sldId id="853" r:id="rId18"/>
    <p:sldId id="1109" r:id="rId19"/>
    <p:sldId id="1071" r:id="rId20"/>
    <p:sldId id="1112" r:id="rId21"/>
    <p:sldId id="633" r:id="rId22"/>
    <p:sldId id="717" r:id="rId23"/>
    <p:sldId id="1072" r:id="rId24"/>
    <p:sldId id="940" r:id="rId25"/>
    <p:sldId id="1027" r:id="rId26"/>
    <p:sldId id="1099" r:id="rId27"/>
    <p:sldId id="1011" r:id="rId28"/>
    <p:sldId id="1014" r:id="rId29"/>
    <p:sldId id="1075" r:id="rId30"/>
    <p:sldId id="1076" r:id="rId31"/>
    <p:sldId id="941" r:id="rId32"/>
    <p:sldId id="1077" r:id="rId33"/>
    <p:sldId id="1078" r:id="rId34"/>
    <p:sldId id="1079" r:id="rId35"/>
    <p:sldId id="1002" r:id="rId36"/>
    <p:sldId id="1026" r:id="rId37"/>
    <p:sldId id="1088" r:id="rId38"/>
    <p:sldId id="1062" r:id="rId39"/>
    <p:sldId id="1063" r:id="rId40"/>
    <p:sldId id="1064" r:id="rId41"/>
    <p:sldId id="1046" r:id="rId42"/>
    <p:sldId id="1084" r:id="rId43"/>
    <p:sldId id="944" r:id="rId44"/>
    <p:sldId id="1057" r:id="rId45"/>
    <p:sldId id="1058" r:id="rId46"/>
    <p:sldId id="1053" r:id="rId4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B0F0"/>
    <a:srgbClr val="4DCAFF"/>
    <a:srgbClr val="FF0000"/>
    <a:srgbClr val="00CD46"/>
    <a:srgbClr val="736F63"/>
    <a:srgbClr val="00FF00"/>
    <a:srgbClr val="00E646"/>
    <a:srgbClr val="1919D2"/>
    <a:srgbClr val="1A18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412" autoAdjust="0"/>
    <p:restoredTop sz="91537" autoAdjust="0"/>
  </p:normalViewPr>
  <p:slideViewPr>
    <p:cSldViewPr snapToObjects="1">
      <p:cViewPr varScale="1">
        <p:scale>
          <a:sx n="85" d="100"/>
          <a:sy n="85" d="100"/>
        </p:scale>
        <p:origin x="192" y="7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58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Objects="1">
      <p:cViewPr varScale="1">
        <p:scale>
          <a:sx n="64" d="100"/>
          <a:sy n="64" d="100"/>
        </p:scale>
        <p:origin x="-2040" y="-11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B7BB71DE-E4E2-D740-9B0C-BCAB2D8C950C}" type="datetime1">
              <a:rPr lang="en-US"/>
              <a:pPr/>
              <a:t>6/15/22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AF94FE53-22EF-054E-B544-A70BD85E07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7943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3E058F47-4F34-0441-830E-9AC59C39D30F}" type="datetime1">
              <a:rPr lang="en-US"/>
              <a:pPr/>
              <a:t>6/15/22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B8571E1E-6B02-6C4B-9263-FC8901A7D6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74034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1F641B-6BBA-8347-9F4F-072BA9C2AE85}" type="slidenum">
              <a:rPr lang="en-US">
                <a:latin typeface="Calibri" charset="0"/>
              </a:rPr>
              <a:pPr eaLnBrk="1" hangingPunct="1"/>
              <a:t>1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318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6/15/22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6/15/22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6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6/15/22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583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6/15/22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42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Targets: Freeze-In,</a:t>
            </a:r>
            <a:r>
              <a:rPr lang="en-US" baseline="0" dirty="0"/>
              <a:t> Inflation Mechanism, Misalignment Mechanism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67507-B0DD-0342-8109-D5CB4E8852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29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Slide Image Placeholder 1">
            <a:extLst>
              <a:ext uri="{FF2B5EF4-FFF2-40B4-BE49-F238E27FC236}">
                <a16:creationId xmlns:a16="http://schemas.microsoft.com/office/drawing/2014/main" id="{C81E4707-53F6-1C43-9AE5-ADDF905E6B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0403" name="Notes Placeholder 2">
            <a:extLst>
              <a:ext uri="{FF2B5EF4-FFF2-40B4-BE49-F238E27FC236}">
                <a16:creationId xmlns:a16="http://schemas.microsoft.com/office/drawing/2014/main" id="{6C28C86D-848A-1C46-8C1A-8D28E7AB3E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30404" name="Slide Number Placeholder 3">
            <a:extLst>
              <a:ext uri="{FF2B5EF4-FFF2-40B4-BE49-F238E27FC236}">
                <a16:creationId xmlns:a16="http://schemas.microsoft.com/office/drawing/2014/main" id="{EEB65D83-E354-EF4B-A39B-EA4E5E6E0734}"/>
              </a:ext>
            </a:extLst>
          </p:cNvPr>
          <p:cNvSpPr txBox="1">
            <a:spLocks noGrp="1"/>
          </p:cNvSpPr>
          <p:nvPr/>
        </p:nvSpPr>
        <p:spPr bwMode="auto">
          <a:xfrm>
            <a:off x="3989388" y="8724900"/>
            <a:ext cx="30480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1" tIns="45711" rIns="91421" bIns="45711" anchor="b"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C606CF0C-408D-E44C-8426-68CCF99F4933}" type="slidenum">
              <a:rPr lang="en-US" altLang="en-US" sz="1200"/>
              <a:pPr algn="r"/>
              <a:t>17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274114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6/15/22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863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6/15/22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46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E058F47-4F34-0441-830E-9AC59C39D30F}" type="datetime1">
              <a:rPr lang="en-US" smtClean="0"/>
              <a:pPr/>
              <a:t>6/15/22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571E1E-6B02-6C4B-9263-FC8901A7D6F6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27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6/15/22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754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5556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5941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7AEDB-FDF1-D148-95ED-404B19885871}" type="datetimeFigureOut">
              <a:rPr lang="en-US" smtClean="0"/>
              <a:t>6/15/22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1079A-EA20-314B-8E47-154E88D3F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38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95400" y="168275"/>
            <a:ext cx="6858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Text Box 23"/>
          <p:cNvSpPr txBox="1">
            <a:spLocks noChangeArrowheads="1"/>
          </p:cNvSpPr>
          <p:nvPr/>
        </p:nvSpPr>
        <p:spPr bwMode="auto">
          <a:xfrm>
            <a:off x="8162925" y="6138863"/>
            <a:ext cx="450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defRPr/>
            </a:pPr>
            <a:endParaRPr lang="en-US" sz="1000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029" name="Line 28"/>
          <p:cNvSpPr>
            <a:spLocks noChangeShapeType="1"/>
          </p:cNvSpPr>
          <p:nvPr/>
        </p:nvSpPr>
        <p:spPr bwMode="auto">
          <a:xfrm>
            <a:off x="304800" y="715963"/>
            <a:ext cx="8474075" cy="0"/>
          </a:xfrm>
          <a:prstGeom prst="line">
            <a:avLst/>
          </a:prstGeom>
          <a:noFill/>
          <a:ln w="57150">
            <a:solidFill>
              <a:srgbClr val="1919D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152400" y="6554000"/>
            <a:ext cx="1905000" cy="282575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15 June 2022</a:t>
            </a: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2971800" y="6542088"/>
            <a:ext cx="2895600" cy="290512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>
          <a:xfrm>
            <a:off x="7099300" y="6535738"/>
            <a:ext cx="1905000" cy="322262"/>
          </a:xfrm>
          <a:prstGeom prst="rect">
            <a:avLst/>
          </a:prstGeom>
          <a:ln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Feng  </a:t>
            </a:r>
            <a:fld id="{5A108418-F3A5-8041-ACE4-7A8CB0D9A6BF}" type="slidenum">
              <a:rPr lang="en-US" sz="1000">
                <a:solidFill>
                  <a:schemeClr val="bg1">
                    <a:lumMod val="50000"/>
                  </a:schemeClr>
                </a:solidFill>
              </a:rPr>
              <a:pPr algn="r" eaLnBrk="1" hangingPunct="1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</p:sldLayoutIdLst>
  <p:hf sldNum="0"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rgbClr val="000000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1919D2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1919D2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7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0" Type="http://schemas.openxmlformats.org/officeDocument/2006/relationships/image" Target="../media/image39.png"/><Relationship Id="rId9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17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png"/><Relationship Id="rId5" Type="http://schemas.openxmlformats.org/officeDocument/2006/relationships/image" Target="../media/image150.png"/><Relationship Id="rId4" Type="http://schemas.openxmlformats.org/officeDocument/2006/relationships/image" Target="../media/image1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13" Type="http://schemas.openxmlformats.org/officeDocument/2006/relationships/image" Target="../media/image73.jpg"/><Relationship Id="rId3" Type="http://schemas.openxmlformats.org/officeDocument/2006/relationships/image" Target="../media/image64.jpg"/><Relationship Id="rId7" Type="http://schemas.openxmlformats.org/officeDocument/2006/relationships/image" Target="../media/image67.jpg"/><Relationship Id="rId12" Type="http://schemas.openxmlformats.org/officeDocument/2006/relationships/image" Target="../media/image7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g"/><Relationship Id="rId11" Type="http://schemas.openxmlformats.org/officeDocument/2006/relationships/image" Target="../media/image71.jpg"/><Relationship Id="rId5" Type="http://schemas.openxmlformats.org/officeDocument/2006/relationships/image" Target="../media/image65.jpg"/><Relationship Id="rId15" Type="http://schemas.openxmlformats.org/officeDocument/2006/relationships/image" Target="../media/image75.jpeg"/><Relationship Id="rId10" Type="http://schemas.openxmlformats.org/officeDocument/2006/relationships/image" Target="../media/image70.jpg"/><Relationship Id="rId4" Type="http://schemas.openxmlformats.org/officeDocument/2006/relationships/image" Target="../media/image61.png"/><Relationship Id="rId9" Type="http://schemas.openxmlformats.org/officeDocument/2006/relationships/image" Target="../media/image69.jpeg"/><Relationship Id="rId14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022352" TargetMode="External"/><Relationship Id="rId7" Type="http://schemas.openxmlformats.org/officeDocument/2006/relationships/hyperlink" Target="https://arxiv.org/abs/2203.05090" TargetMode="External"/><Relationship Id="rId2" Type="http://schemas.openxmlformats.org/officeDocument/2006/relationships/hyperlink" Target="https://indico.cern.ch/event/955956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2109.10905" TargetMode="External"/><Relationship Id="rId5" Type="http://schemas.openxmlformats.org/officeDocument/2006/relationships/hyperlink" Target="https://indico.cern.ch/event/1110746" TargetMode="External"/><Relationship Id="rId4" Type="http://schemas.openxmlformats.org/officeDocument/2006/relationships/hyperlink" Target="https://indico.cern.ch/event/1076733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000" b="1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4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008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3409057"/>
            <a:ext cx="9144000" cy="1848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dirty="0"/>
              <a:t>IUPAP WG9 Nuclear Science Symposium</a:t>
            </a:r>
          </a:p>
          <a:p>
            <a:pPr algn="ctr"/>
            <a:endParaRPr lang="en-US" dirty="0"/>
          </a:p>
          <a:p>
            <a:pPr algn="ctr"/>
            <a:r>
              <a:rPr lang="en-US" i="1" dirty="0"/>
              <a:t>15 June 2022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Jonathan Feng, UC Irvine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65D3E203-E15B-5547-8523-0698518C9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66800"/>
            <a:ext cx="9144000" cy="213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000" b="1" dirty="0"/>
          </a:p>
          <a:p>
            <a:pPr algn="ctr"/>
            <a:endParaRPr lang="en-US" sz="4000" b="1" dirty="0"/>
          </a:p>
          <a:p>
            <a:pPr algn="ctr"/>
            <a:endParaRPr lang="en-US" sz="40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69DA5E-5C56-6B49-9A2D-BB6032CAA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301" y="5563915"/>
            <a:ext cx="1711308" cy="4889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0B97C5-96DE-E94A-A393-2C22EA2F0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309" y="5548711"/>
            <a:ext cx="2734564" cy="5193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EF246E-C0F0-284D-9F72-F701A6ED6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77" y="5460877"/>
            <a:ext cx="695023" cy="6950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6522FC-1E4F-E042-8855-BD3B6CBA03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5535880"/>
            <a:ext cx="545017" cy="5450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81E317-B8D8-BA43-9A3A-5399C6C49F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550"/>
          <a:stretch/>
        </p:blipFill>
        <p:spPr>
          <a:xfrm>
            <a:off x="6428573" y="5455458"/>
            <a:ext cx="1394126" cy="705861"/>
          </a:xfrm>
          <a:prstGeom prst="rect">
            <a:avLst/>
          </a:prstGeom>
        </p:spPr>
      </p:pic>
      <p:sp>
        <p:nvSpPr>
          <p:cNvPr id="20" name="Rectangle 3">
            <a:extLst>
              <a:ext uri="{FF2B5EF4-FFF2-40B4-BE49-F238E27FC236}">
                <a16:creationId xmlns:a16="http://schemas.microsoft.com/office/drawing/2014/main" id="{77CF9DAA-2107-3F03-C0D7-F03817376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66801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b="1" dirty="0">
                <a:latin typeface="+mn-lt"/>
              </a:rPr>
              <a:t>CURIOUS RESULTS </a:t>
            </a:r>
          </a:p>
          <a:p>
            <a:pPr algn="ctr"/>
            <a:r>
              <a:rPr lang="en-US" sz="4400" b="1" dirty="0">
                <a:latin typeface="+mn-lt"/>
              </a:rPr>
              <a:t>BEYOND THE STANDARD MODEL AND DARK MATTER</a:t>
            </a:r>
            <a:endParaRPr lang="en-US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0996478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AN EXAMPLE: DARK PHOTONS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6200" y="838200"/>
                <a:ext cx="8915400" cy="5562600"/>
              </a:xfrm>
            </p:spPr>
            <p:txBody>
              <a:bodyPr/>
              <a:lstStyle/>
              <a:p>
                <a:pPr eaLnBrk="1" hangingPunct="1"/>
                <a:r>
                  <a:rPr lang="en-US" sz="1800" dirty="0">
                    <a:latin typeface="Arial" charset="0"/>
                  </a:rPr>
                  <a:t>Suppose there is a dark sector that contains dark matter X and also a dark force: dark electromagnetism.</a:t>
                </a:r>
              </a:p>
              <a:p>
                <a:pPr eaLnBrk="1" hangingPunct="1"/>
                <a:endParaRPr lang="en-US" sz="1400" dirty="0">
                  <a:latin typeface="Arial" charset="0"/>
                </a:endParaRPr>
              </a:p>
              <a:p>
                <a:pPr eaLnBrk="1" hangingPunct="1"/>
                <a:r>
                  <a:rPr lang="en-US" sz="1800" dirty="0">
                    <a:latin typeface="Arial" charset="0"/>
                  </a:rPr>
                  <a:t>The force carriers of our sector and the dark sector will mix </a:t>
                </a:r>
              </a:p>
              <a:p>
                <a:pPr lvl="1"/>
                <a:r>
                  <a:rPr lang="en-US" sz="1800" dirty="0">
                    <a:latin typeface="Arial" charset="0"/>
                  </a:rPr>
                  <a:t>perhaps suppressed, but completely generic, since a renormalizable operator</a:t>
                </a:r>
              </a:p>
              <a:p>
                <a:pPr marL="0" indent="0" eaLnBrk="1" hangingPunct="1">
                  <a:buNone/>
                </a:pPr>
                <a:endParaRPr lang="en-US" sz="2000" dirty="0">
                  <a:latin typeface="Arial" charset="0"/>
                </a:endParaRPr>
              </a:p>
              <a:p>
                <a:pPr marL="0" indent="0" eaLnBrk="1" hangingPunct="1">
                  <a:buNone/>
                </a:pPr>
                <a:endParaRPr lang="en-US" sz="2000" dirty="0">
                  <a:latin typeface="Arial" charset="0"/>
                </a:endParaRPr>
              </a:p>
              <a:p>
                <a:pPr eaLnBrk="1" hangingPunct="1"/>
                <a:endParaRPr lang="en-US" sz="2000" dirty="0">
                  <a:latin typeface="Arial" charset="0"/>
                </a:endParaRPr>
              </a:p>
              <a:p>
                <a:pPr marL="0" indent="0" eaLnBrk="1" hangingPunct="1">
                  <a:buNone/>
                </a:pPr>
                <a:endParaRPr lang="en-US" sz="2000" dirty="0">
                  <a:latin typeface="Arial" charset="0"/>
                </a:endParaRPr>
              </a:p>
              <a:p>
                <a:pPr marL="0" indent="0" eaLnBrk="1" hangingPunct="1">
                  <a:buNone/>
                </a:pPr>
                <a:endParaRPr lang="en-US" sz="1000" dirty="0">
                  <a:latin typeface="Arial" charset="0"/>
                </a:endParaRPr>
              </a:p>
              <a:p>
                <a:r>
                  <a:rPr lang="en-US" sz="1800" dirty="0">
                    <a:latin typeface="Arial" charset="0"/>
                  </a:rPr>
                  <a:t>The result?  A new particle, the </a:t>
                </a:r>
                <a:r>
                  <a:rPr lang="en-US" sz="1800" dirty="0">
                    <a:solidFill>
                      <a:srgbClr val="FF0000"/>
                    </a:solidFill>
                    <a:latin typeface="Arial" charset="0"/>
                  </a:rPr>
                  <a:t>dark photon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1800" dirty="0">
                    <a:latin typeface="Arial" charset="0"/>
                  </a:rPr>
                  <a:t>: like a normal photon, but with an unknown mass </a:t>
                </a:r>
                <a:r>
                  <a:rPr lang="en-US" sz="1800" dirty="0">
                    <a:solidFill>
                      <a:srgbClr val="FF0000"/>
                    </a:solidFill>
                    <a:latin typeface="Arial" charset="0"/>
                  </a:rPr>
                  <a:t>m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baseline="-25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baseline="-25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800" i="1" baseline="-25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1800" baseline="-25000" dirty="0">
                    <a:solidFill>
                      <a:srgbClr val="FF0000"/>
                    </a:solidFill>
                    <a:latin typeface="Arial" charset="0"/>
                  </a:rPr>
                  <a:t> </a:t>
                </a:r>
                <a:r>
                  <a:rPr lang="en-US" sz="1800" dirty="0">
                    <a:latin typeface="Arial" charset="0"/>
                  </a:rPr>
                  <a:t>and couplings suppressed by </a:t>
                </a:r>
                <a:r>
                  <a:rPr lang="en-US" sz="1800" dirty="0">
                    <a:solidFill>
                      <a:srgbClr val="FF0000"/>
                    </a:solidFill>
                    <a:latin typeface="Symbol" pitchFamily="2" charset="2"/>
                  </a:rPr>
                  <a:t>e</a:t>
                </a:r>
                <a:r>
                  <a:rPr lang="en-US" sz="1800" dirty="0">
                    <a:latin typeface="Arial" charset="0"/>
                  </a:rPr>
                  <a:t>.  It travels through matter without interacting, but eventually decays through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800" dirty="0">
                    <a:latin typeface="Arial" charset="0"/>
                  </a:rPr>
                  <a:t>, …</a:t>
                </a:r>
              </a:p>
              <a:p>
                <a:endParaRPr lang="en-US" sz="1800" dirty="0">
                  <a:latin typeface="Arial" charset="0"/>
                </a:endParaRPr>
              </a:p>
              <a:p>
                <a:r>
                  <a:rPr lang="en-US" sz="1800" dirty="0">
                    <a:latin typeface="Arial" charset="0"/>
                  </a:rPr>
                  <a:t>Many other possibilities: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1800" dirty="0">
                    <a:latin typeface="Arial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sz="1800" dirty="0">
                    <a:latin typeface="Arial" charset="0"/>
                  </a:rPr>
                  <a:t> and other light gauge bosons, dark Higgs bosons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sSup>
                      <m:sSupPr>
                        <m:ctrlP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800" dirty="0">
                    <a:latin typeface="Arial" charset="0"/>
                  </a:rPr>
                  <a:t> , axion-like particles </a:t>
                </a:r>
                <a:r>
                  <a:rPr lang="en-US" sz="1800" dirty="0">
                    <a:solidFill>
                      <a:srgbClr val="FF0000"/>
                    </a:solidFill>
                    <a:latin typeface="Arial" charset="0"/>
                  </a:rPr>
                  <a:t>a</a:t>
                </a:r>
                <a:r>
                  <a:rPr lang="en-US" sz="18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𝛾𝛾</m:t>
                    </m:r>
                  </m:oMath>
                </a14:m>
                <a:r>
                  <a:rPr lang="en-US" sz="1800" dirty="0">
                    <a:latin typeface="Arial" charset="0"/>
                  </a:rPr>
                  <a:t>, sterile neutrinos </a:t>
                </a:r>
                <a:r>
                  <a:rPr lang="en-US" sz="1800" dirty="0">
                    <a:solidFill>
                      <a:srgbClr val="FF0000"/>
                    </a:solidFill>
                    <a:latin typeface="Arial" charset="0"/>
                  </a:rPr>
                  <a:t>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1800" dirty="0">
                    <a:latin typeface="Arial" charset="0"/>
                  </a:rPr>
                  <a:t> , millicharged particles, …, aka long-lived particles (LLPs), feebly-interacting particles (FIPs), dark sector particles, portal particles, …</a:t>
                </a:r>
              </a:p>
            </p:txBody>
          </p:sp>
        </mc:Choice>
        <mc:Fallback xmlns="">
          <p:sp>
            <p:nvSpPr>
              <p:cNvPr id="512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838200"/>
                <a:ext cx="8915400" cy="5562600"/>
              </a:xfrm>
              <a:blipFill>
                <a:blip r:embed="rId2"/>
                <a:stretch>
                  <a:fillRect l="-570" t="-683" b="-2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B10CE187-FCCE-C14F-B293-E79C2B768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132" y="2590800"/>
            <a:ext cx="2236256" cy="112871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/>
              <a:t>SM</a:t>
            </a:r>
          </a:p>
          <a:p>
            <a:pPr algn="ctr"/>
            <a:r>
              <a:rPr lang="en-US" sz="3200" dirty="0"/>
              <a:t>EM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2ED522-A471-1B41-B7A9-0DB03A918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2590800"/>
            <a:ext cx="2286000" cy="112871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/>
              <a:t>Dark Sector</a:t>
            </a:r>
          </a:p>
          <a:p>
            <a:pPr algn="ctr"/>
            <a:r>
              <a:rPr lang="en-US" sz="3200" dirty="0"/>
              <a:t>EM, 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3809C6-269A-1C4F-8C5D-A1EEED5EEF3A}"/>
              </a:ext>
            </a:extLst>
          </p:cNvPr>
          <p:cNvSpPr txBox="1"/>
          <p:nvPr/>
        </p:nvSpPr>
        <p:spPr>
          <a:xfrm>
            <a:off x="7391400" y="4800600"/>
            <a:ext cx="136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Holdom (1986)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4C2BB2-BE67-D945-8878-F6CFFC41A3A2}"/>
              </a:ext>
            </a:extLst>
          </p:cNvPr>
          <p:cNvGrpSpPr/>
          <p:nvPr/>
        </p:nvGrpSpPr>
        <p:grpSpPr>
          <a:xfrm>
            <a:off x="2924947" y="2590800"/>
            <a:ext cx="3194094" cy="1219200"/>
            <a:chOff x="2929286" y="3124200"/>
            <a:chExt cx="3194094" cy="12192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1217516-39B6-E046-8519-678BF6B92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22485" y="3124200"/>
              <a:ext cx="2340115" cy="12192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8E126F3-02A1-B848-9C48-40A1260A5D86}"/>
                </a:ext>
              </a:extLst>
            </p:cNvPr>
            <p:cNvSpPr txBox="1"/>
            <p:nvPr/>
          </p:nvSpPr>
          <p:spPr>
            <a:xfrm>
              <a:off x="2929286" y="347219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>
                  <a:latin typeface="+mn-lt"/>
                </a:rPr>
                <a:t>A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224CEBC-65EB-594E-B925-0F499462189F}"/>
                </a:ext>
              </a:extLst>
            </p:cNvPr>
            <p:cNvSpPr txBox="1"/>
            <p:nvPr/>
          </p:nvSpPr>
          <p:spPr>
            <a:xfrm>
              <a:off x="5477049" y="3472190"/>
              <a:ext cx="6463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/>
                <a:t>A</a:t>
              </a:r>
              <a:r>
                <a:rPr lang="en-US" sz="3600" i="1" baseline="-25000" dirty="0">
                  <a:latin typeface="+mn-lt"/>
                </a:rPr>
                <a:t>D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BA97144-9E57-064F-A107-059AF83E5F2E}"/>
                  </a:ext>
                </a:extLst>
              </p:cNvPr>
              <p:cNvSpPr txBox="1"/>
              <p:nvPr/>
            </p:nvSpPr>
            <p:spPr>
              <a:xfrm>
                <a:off x="3919285" y="3024390"/>
                <a:ext cx="950517" cy="3520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sSubSup>
                        <m:sSubSup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  <m:sup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BA97144-9E57-064F-A107-059AF83E5F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9285" y="3024390"/>
                <a:ext cx="950517" cy="352019"/>
              </a:xfrm>
              <a:prstGeom prst="rect">
                <a:avLst/>
              </a:prstGeom>
              <a:blipFill>
                <a:blip r:embed="rId4"/>
                <a:stretch>
                  <a:fillRect l="-2632" r="-1316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508677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28600" y="2895600"/>
            <a:ext cx="8610600" cy="13716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4400" b="1" dirty="0"/>
              <a:t>CURIOUS RESULTS</a:t>
            </a:r>
          </a:p>
          <a:p>
            <a:pPr marL="0" indent="0" eaLnBrk="1" hangingPunct="1">
              <a:buNone/>
            </a:pPr>
            <a:endParaRPr lang="en-US" dirty="0">
              <a:latin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BDBBCE-DC34-344F-88E0-FE1006AB9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4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46220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/>
          <p:cNvGrpSpPr/>
          <p:nvPr/>
        </p:nvGrpSpPr>
        <p:grpSpPr>
          <a:xfrm>
            <a:off x="461797" y="1313698"/>
            <a:ext cx="8157126" cy="4696225"/>
            <a:chOff x="461797" y="1313698"/>
            <a:chExt cx="8157126" cy="4696225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461797" y="1313698"/>
              <a:ext cx="0" cy="4696225"/>
            </a:xfrm>
            <a:prstGeom prst="line">
              <a:avLst/>
            </a:prstGeom>
            <a:ln w="6350" cmpd="sng">
              <a:solidFill>
                <a:schemeClr val="bg1">
                  <a:lumMod val="75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>
              <a:off x="916342" y="1313698"/>
              <a:ext cx="0" cy="4696225"/>
            </a:xfrm>
            <a:prstGeom prst="line">
              <a:avLst/>
            </a:prstGeom>
            <a:ln w="6350" cmpd="sng">
              <a:solidFill>
                <a:schemeClr val="bg1">
                  <a:lumMod val="75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>
              <a:off x="3189067" y="1313698"/>
              <a:ext cx="0" cy="4696225"/>
            </a:xfrm>
            <a:prstGeom prst="line">
              <a:avLst/>
            </a:prstGeom>
            <a:ln w="6350" cmpd="sng">
              <a:solidFill>
                <a:schemeClr val="bg1">
                  <a:lumMod val="75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>
              <a:off x="3643615" y="1313698"/>
              <a:ext cx="0" cy="4696225"/>
            </a:xfrm>
            <a:prstGeom prst="line">
              <a:avLst/>
            </a:prstGeom>
            <a:ln w="6350" cmpd="sng">
              <a:solidFill>
                <a:schemeClr val="bg1">
                  <a:lumMod val="75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 flipH="1">
              <a:off x="4504168" y="1313698"/>
              <a:ext cx="122" cy="4696225"/>
            </a:xfrm>
            <a:prstGeom prst="line">
              <a:avLst/>
            </a:prstGeom>
            <a:ln w="6350" cmpd="sng">
              <a:solidFill>
                <a:schemeClr val="bg1">
                  <a:lumMod val="75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>
              <a:off x="5363193" y="1313698"/>
              <a:ext cx="1269" cy="4696225"/>
            </a:xfrm>
            <a:prstGeom prst="line">
              <a:avLst/>
            </a:prstGeom>
            <a:ln w="6350" cmpd="sng">
              <a:solidFill>
                <a:schemeClr val="bg1">
                  <a:lumMod val="75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>
              <a:off x="6225274" y="1313698"/>
              <a:ext cx="0" cy="4696225"/>
            </a:xfrm>
            <a:prstGeom prst="line">
              <a:avLst/>
            </a:prstGeom>
            <a:ln w="6350" cmpd="sng">
              <a:solidFill>
                <a:schemeClr val="bg1">
                  <a:lumMod val="75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flipH="1">
              <a:off x="7085822" y="1313698"/>
              <a:ext cx="493" cy="4696225"/>
            </a:xfrm>
            <a:prstGeom prst="line">
              <a:avLst/>
            </a:prstGeom>
            <a:ln w="6350" cmpd="sng">
              <a:solidFill>
                <a:schemeClr val="bg1">
                  <a:lumMod val="75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>
              <a:off x="7945026" y="1313698"/>
              <a:ext cx="0" cy="4696225"/>
            </a:xfrm>
            <a:prstGeom prst="line">
              <a:avLst/>
            </a:prstGeom>
            <a:ln w="6350" cmpd="sng">
              <a:solidFill>
                <a:schemeClr val="bg1">
                  <a:lumMod val="75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 flipH="1">
              <a:off x="8609575" y="1313698"/>
              <a:ext cx="9348" cy="4696225"/>
            </a:xfrm>
            <a:prstGeom prst="line">
              <a:avLst/>
            </a:prstGeom>
            <a:ln w="6350" cmpd="sng">
              <a:solidFill>
                <a:schemeClr val="bg1">
                  <a:lumMod val="75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>
            <a:xfrm>
              <a:off x="1370887" y="1313698"/>
              <a:ext cx="0" cy="4696225"/>
            </a:xfrm>
            <a:prstGeom prst="line">
              <a:avLst/>
            </a:prstGeom>
            <a:ln w="6350" cmpd="sng">
              <a:solidFill>
                <a:schemeClr val="bg1">
                  <a:lumMod val="75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>
              <a:off x="1818907" y="1313698"/>
              <a:ext cx="0" cy="4696225"/>
            </a:xfrm>
            <a:prstGeom prst="line">
              <a:avLst/>
            </a:prstGeom>
            <a:ln w="6350" cmpd="sng">
              <a:solidFill>
                <a:schemeClr val="bg1">
                  <a:lumMod val="75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>
              <a:off x="2279977" y="1313698"/>
              <a:ext cx="0" cy="4696225"/>
            </a:xfrm>
            <a:prstGeom prst="line">
              <a:avLst/>
            </a:prstGeom>
            <a:ln w="6350" cmpd="sng">
              <a:solidFill>
                <a:schemeClr val="bg1">
                  <a:lumMod val="75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>
              <a:off x="2729503" y="1313698"/>
              <a:ext cx="6961" cy="4696225"/>
            </a:xfrm>
            <a:prstGeom prst="line">
              <a:avLst/>
            </a:prstGeom>
            <a:ln w="6350" cmpd="sng">
              <a:solidFill>
                <a:schemeClr val="bg1">
                  <a:lumMod val="75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4377095" y="2621125"/>
            <a:ext cx="1543457" cy="311402"/>
            <a:chOff x="4377095" y="2623346"/>
            <a:chExt cx="1543457" cy="311402"/>
          </a:xfrm>
        </p:grpSpPr>
        <p:cxnSp>
          <p:nvCxnSpPr>
            <p:cNvPr id="81" name="Straight Arrow Connector 80"/>
            <p:cNvCxnSpPr/>
            <p:nvPr/>
          </p:nvCxnSpPr>
          <p:spPr>
            <a:xfrm>
              <a:off x="5346362" y="2623346"/>
              <a:ext cx="574190" cy="0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4377095" y="2626971"/>
              <a:ext cx="13206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SIMPs / ELDERS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93920" y="2133872"/>
            <a:ext cx="4210248" cy="307777"/>
            <a:chOff x="293920" y="2149082"/>
            <a:chExt cx="4210248" cy="307777"/>
          </a:xfrm>
        </p:grpSpPr>
        <p:cxnSp>
          <p:nvCxnSpPr>
            <p:cNvPr id="84" name="Straight Arrow Connector 83"/>
            <p:cNvCxnSpPr/>
            <p:nvPr/>
          </p:nvCxnSpPr>
          <p:spPr>
            <a:xfrm flipV="1">
              <a:off x="293920" y="2169723"/>
              <a:ext cx="4210248" cy="1338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1533338" y="2149082"/>
              <a:ext cx="18004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rgbClr val="0000FF"/>
                  </a:solidFill>
                </a:rPr>
                <a:t>Ultralight</a:t>
              </a:r>
              <a:r>
                <a:rPr lang="en-US" sz="1400" dirty="0">
                  <a:solidFill>
                    <a:srgbClr val="0000FF"/>
                  </a:solidFill>
                </a:rPr>
                <a:t> Dark Matter</a:t>
              </a:r>
            </a:p>
          </p:txBody>
        </p:sp>
      </p:grpSp>
      <p:grpSp>
        <p:nvGrpSpPr>
          <p:cNvPr id="285" name="Group 284"/>
          <p:cNvGrpSpPr/>
          <p:nvPr/>
        </p:nvGrpSpPr>
        <p:grpSpPr>
          <a:xfrm>
            <a:off x="293920" y="4505280"/>
            <a:ext cx="3349695" cy="307777"/>
            <a:chOff x="293920" y="4504994"/>
            <a:chExt cx="3349695" cy="307777"/>
          </a:xfrm>
        </p:grpSpPr>
        <p:cxnSp>
          <p:nvCxnSpPr>
            <p:cNvPr id="101" name="Straight Arrow Connector 100"/>
            <p:cNvCxnSpPr/>
            <p:nvPr/>
          </p:nvCxnSpPr>
          <p:spPr>
            <a:xfrm>
              <a:off x="293920" y="4522868"/>
              <a:ext cx="3349695" cy="0"/>
            </a:xfrm>
            <a:prstGeom prst="straightConnector1">
              <a:avLst/>
            </a:prstGeom>
            <a:ln>
              <a:solidFill>
                <a:srgbClr val="008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101"/>
            <p:cNvSpPr txBox="1"/>
            <p:nvPr/>
          </p:nvSpPr>
          <p:spPr>
            <a:xfrm>
              <a:off x="996242" y="4504994"/>
              <a:ext cx="19450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8000"/>
                  </a:solidFill>
                </a:rPr>
                <a:t>Coherent Field Searches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196775" y="3556374"/>
            <a:ext cx="892555" cy="307777"/>
            <a:chOff x="5196775" y="3557076"/>
            <a:chExt cx="892555" cy="307777"/>
          </a:xfrm>
        </p:grpSpPr>
        <p:cxnSp>
          <p:nvCxnSpPr>
            <p:cNvPr id="129" name="Straight Arrow Connector 128"/>
            <p:cNvCxnSpPr/>
            <p:nvPr/>
          </p:nvCxnSpPr>
          <p:spPr>
            <a:xfrm>
              <a:off x="5355957" y="3572414"/>
              <a:ext cx="574190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/>
            <p:cNvSpPr txBox="1"/>
            <p:nvPr/>
          </p:nvSpPr>
          <p:spPr>
            <a:xfrm>
              <a:off x="5196775" y="3557076"/>
              <a:ext cx="8925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rgbClr val="FF0000"/>
                  </a:solidFill>
                </a:rPr>
                <a:t>Muon</a:t>
              </a:r>
              <a:r>
                <a:rPr lang="en-US" sz="1400" dirty="0">
                  <a:solidFill>
                    <a:srgbClr val="FF0000"/>
                  </a:solidFill>
                </a:rPr>
                <a:t> g-2</a:t>
              </a:r>
              <a:endParaRPr lang="en-US" sz="1400" baseline="-25000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787229" y="4030970"/>
            <a:ext cx="1736373" cy="307777"/>
            <a:chOff x="4787229" y="2808218"/>
            <a:chExt cx="1736373" cy="307777"/>
          </a:xfrm>
        </p:grpSpPr>
        <p:cxnSp>
          <p:nvCxnSpPr>
            <p:cNvPr id="131" name="Straight Arrow Connector 130"/>
            <p:cNvCxnSpPr/>
            <p:nvPr/>
          </p:nvCxnSpPr>
          <p:spPr>
            <a:xfrm>
              <a:off x="5364462" y="2822019"/>
              <a:ext cx="574190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TextBox 131"/>
            <p:cNvSpPr txBox="1"/>
            <p:nvPr/>
          </p:nvSpPr>
          <p:spPr>
            <a:xfrm>
              <a:off x="4787229" y="2808218"/>
              <a:ext cx="17363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Small-Scale Structure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937904" y="4505280"/>
            <a:ext cx="1127670" cy="307777"/>
            <a:chOff x="7915089" y="4504994"/>
            <a:chExt cx="1127670" cy="307777"/>
          </a:xfrm>
        </p:grpSpPr>
        <p:cxnSp>
          <p:nvCxnSpPr>
            <p:cNvPr id="140" name="Straight Arrow Connector 139"/>
            <p:cNvCxnSpPr/>
            <p:nvPr/>
          </p:nvCxnSpPr>
          <p:spPr>
            <a:xfrm>
              <a:off x="8435436" y="4522868"/>
              <a:ext cx="299917" cy="0"/>
            </a:xfrm>
            <a:prstGeom prst="straightConnector1">
              <a:avLst/>
            </a:prstGeom>
            <a:ln>
              <a:solidFill>
                <a:srgbClr val="008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TextBox 140"/>
            <p:cNvSpPr txBox="1"/>
            <p:nvPr/>
          </p:nvSpPr>
          <p:spPr>
            <a:xfrm>
              <a:off x="7915089" y="4504994"/>
              <a:ext cx="1127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rgbClr val="008000"/>
                  </a:solidFill>
                </a:rPr>
                <a:t>Microlensing</a:t>
              </a:r>
              <a:endParaRPr lang="en-US" sz="1400" dirty="0">
                <a:solidFill>
                  <a:srgbClr val="008000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" y="22279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Dark Sector Candidates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FF0000"/>
                </a:solidFill>
              </a:rPr>
              <a:t>Anomalies</a:t>
            </a:r>
            <a:r>
              <a:rPr lang="en-US" sz="2400" dirty="0"/>
              <a:t>, and </a:t>
            </a:r>
            <a:r>
              <a:rPr lang="en-US" sz="2400" dirty="0">
                <a:solidFill>
                  <a:srgbClr val="008000"/>
                </a:solidFill>
              </a:rPr>
              <a:t>Search Techniques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4521290" y="2132588"/>
            <a:ext cx="3180376" cy="307777"/>
            <a:chOff x="4521290" y="2149082"/>
            <a:chExt cx="3180376" cy="307777"/>
          </a:xfrm>
        </p:grpSpPr>
        <p:cxnSp>
          <p:nvCxnSpPr>
            <p:cNvPr id="181" name="Straight Arrow Connector 180"/>
            <p:cNvCxnSpPr/>
            <p:nvPr/>
          </p:nvCxnSpPr>
          <p:spPr>
            <a:xfrm flipV="1">
              <a:off x="4521290" y="2169687"/>
              <a:ext cx="3180376" cy="1411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TextBox 181"/>
            <p:cNvSpPr txBox="1"/>
            <p:nvPr/>
          </p:nvSpPr>
          <p:spPr>
            <a:xfrm>
              <a:off x="4613664" y="2149082"/>
              <a:ext cx="29881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FF"/>
                  </a:solidFill>
                </a:rPr>
                <a:t>Hidden Thermal Relics / </a:t>
              </a:r>
              <a:r>
                <a:rPr lang="en-US" sz="1400" dirty="0" err="1">
                  <a:solidFill>
                    <a:srgbClr val="0000FF"/>
                  </a:solidFill>
                </a:rPr>
                <a:t>WIMPless</a:t>
              </a:r>
              <a:r>
                <a:rPr lang="en-US" sz="1400" dirty="0">
                  <a:solidFill>
                    <a:srgbClr val="0000FF"/>
                  </a:solidFill>
                </a:rPr>
                <a:t> DM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4149645" y="4505280"/>
            <a:ext cx="2191475" cy="307777"/>
            <a:chOff x="4149645" y="4504994"/>
            <a:chExt cx="2191475" cy="307777"/>
          </a:xfrm>
        </p:grpSpPr>
        <p:cxnSp>
          <p:nvCxnSpPr>
            <p:cNvPr id="187" name="Straight Arrow Connector 186"/>
            <p:cNvCxnSpPr/>
            <p:nvPr/>
          </p:nvCxnSpPr>
          <p:spPr>
            <a:xfrm flipV="1">
              <a:off x="4769193" y="4521321"/>
              <a:ext cx="952378" cy="3094"/>
            </a:xfrm>
            <a:prstGeom prst="straightConnector1">
              <a:avLst/>
            </a:prstGeom>
            <a:ln>
              <a:solidFill>
                <a:srgbClr val="008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8" name="TextBox 187"/>
            <p:cNvSpPr txBox="1"/>
            <p:nvPr/>
          </p:nvSpPr>
          <p:spPr>
            <a:xfrm>
              <a:off x="4149645" y="4504994"/>
              <a:ext cx="21914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8000"/>
                  </a:solidFill>
                </a:rPr>
                <a:t>Nuclear and Atomic Physics</a:t>
              </a:r>
            </a:p>
          </p:txBody>
        </p:sp>
      </p:grpSp>
      <p:grpSp>
        <p:nvGrpSpPr>
          <p:cNvPr id="286" name="Group 285"/>
          <p:cNvGrpSpPr/>
          <p:nvPr/>
        </p:nvGrpSpPr>
        <p:grpSpPr>
          <a:xfrm>
            <a:off x="2924937" y="4980162"/>
            <a:ext cx="4149543" cy="307777"/>
            <a:chOff x="2924937" y="4968502"/>
            <a:chExt cx="4149543" cy="307777"/>
          </a:xfrm>
        </p:grpSpPr>
        <p:cxnSp>
          <p:nvCxnSpPr>
            <p:cNvPr id="190" name="Straight Arrow Connector 189"/>
            <p:cNvCxnSpPr/>
            <p:nvPr/>
          </p:nvCxnSpPr>
          <p:spPr>
            <a:xfrm flipV="1">
              <a:off x="3170787" y="4983712"/>
              <a:ext cx="3627423" cy="8689"/>
            </a:xfrm>
            <a:prstGeom prst="straightConnector1">
              <a:avLst/>
            </a:prstGeom>
            <a:ln>
              <a:solidFill>
                <a:srgbClr val="008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TextBox 190"/>
            <p:cNvSpPr txBox="1"/>
            <p:nvPr/>
          </p:nvSpPr>
          <p:spPr>
            <a:xfrm>
              <a:off x="2924937" y="4968502"/>
              <a:ext cx="41495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8000"/>
                  </a:solidFill>
                </a:rPr>
                <a:t>Direct Detection (Low-Threshold and Spin-Dependent)</a:t>
              </a:r>
            </a:p>
          </p:txBody>
        </p:sp>
      </p:grpSp>
      <p:grpSp>
        <p:nvGrpSpPr>
          <p:cNvPr id="287" name="Group 286"/>
          <p:cNvGrpSpPr/>
          <p:nvPr/>
        </p:nvGrpSpPr>
        <p:grpSpPr>
          <a:xfrm>
            <a:off x="4504168" y="5454757"/>
            <a:ext cx="1766768" cy="307777"/>
            <a:chOff x="4504168" y="5454757"/>
            <a:chExt cx="1766768" cy="307777"/>
          </a:xfrm>
        </p:grpSpPr>
        <p:cxnSp>
          <p:nvCxnSpPr>
            <p:cNvPr id="193" name="Straight Arrow Connector 192"/>
            <p:cNvCxnSpPr/>
            <p:nvPr/>
          </p:nvCxnSpPr>
          <p:spPr>
            <a:xfrm>
              <a:off x="4504168" y="5478447"/>
              <a:ext cx="1766768" cy="0"/>
            </a:xfrm>
            <a:prstGeom prst="straightConnector1">
              <a:avLst/>
            </a:prstGeom>
            <a:ln>
              <a:solidFill>
                <a:srgbClr val="008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TextBox 193"/>
            <p:cNvSpPr txBox="1"/>
            <p:nvPr/>
          </p:nvSpPr>
          <p:spPr>
            <a:xfrm>
              <a:off x="4839321" y="5454757"/>
              <a:ext cx="1096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8000"/>
                  </a:solidFill>
                </a:rPr>
                <a:t>Accelerators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926987" y="2609404"/>
            <a:ext cx="1464413" cy="307777"/>
            <a:chOff x="5926987" y="2609404"/>
            <a:chExt cx="1464413" cy="307777"/>
          </a:xfrm>
        </p:grpSpPr>
        <p:cxnSp>
          <p:nvCxnSpPr>
            <p:cNvPr id="250" name="Straight Arrow Connector 249"/>
            <p:cNvCxnSpPr/>
            <p:nvPr/>
          </p:nvCxnSpPr>
          <p:spPr>
            <a:xfrm>
              <a:off x="5926987" y="2623346"/>
              <a:ext cx="574190" cy="0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1" name="TextBox 250"/>
            <p:cNvSpPr txBox="1"/>
            <p:nvPr/>
          </p:nvSpPr>
          <p:spPr>
            <a:xfrm>
              <a:off x="6030806" y="2609404"/>
              <a:ext cx="13605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Asymmetric DM</a:t>
              </a:r>
            </a:p>
          </p:txBody>
        </p:sp>
      </p:grpSp>
      <p:grpSp>
        <p:nvGrpSpPr>
          <p:cNvPr id="239" name="Group 238"/>
          <p:cNvGrpSpPr/>
          <p:nvPr/>
        </p:nvGrpSpPr>
        <p:grpSpPr>
          <a:xfrm>
            <a:off x="216332" y="802702"/>
            <a:ext cx="8838278" cy="382134"/>
            <a:chOff x="205554" y="788272"/>
            <a:chExt cx="8838278" cy="382134"/>
          </a:xfrm>
        </p:grpSpPr>
        <p:sp>
          <p:nvSpPr>
            <p:cNvPr id="47" name="TextBox 46"/>
            <p:cNvSpPr txBox="1"/>
            <p:nvPr/>
          </p:nvSpPr>
          <p:spPr>
            <a:xfrm>
              <a:off x="5935520" y="790150"/>
              <a:ext cx="57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GeV</a:t>
              </a:r>
              <a:endParaRPr lang="en-US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816095" y="790150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TeV</a:t>
              </a:r>
              <a:endParaRPr lang="en-US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246868" y="790150"/>
              <a:ext cx="535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keV</a:t>
              </a:r>
              <a:endParaRPr lang="en-US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428370" y="790150"/>
              <a:ext cx="4304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eV</a:t>
              </a:r>
              <a:endParaRPr lang="en-US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966276" y="801074"/>
              <a:ext cx="5517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neV</a:t>
              </a:r>
              <a:endParaRPr lang="en-US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092271" y="801074"/>
              <a:ext cx="5009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feV</a:t>
              </a:r>
              <a:endParaRPr lang="en-US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5554" y="801074"/>
              <a:ext cx="521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zeV</a:t>
              </a:r>
              <a:endParaRPr lang="en-US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053337" y="790150"/>
              <a:ext cx="627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MeV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37879" y="801074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aeV</a:t>
              </a:r>
              <a:endParaRPr lang="en-US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503857" y="801074"/>
              <a:ext cx="5517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peV</a:t>
              </a:r>
              <a:endParaRPr lang="en-US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428695" y="801074"/>
              <a:ext cx="5634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Symbol" charset="2"/>
                  <a:cs typeface="Symbol" charset="2"/>
                </a:rPr>
                <a:t>m</a:t>
              </a:r>
              <a:r>
                <a:rPr lang="en-US" dirty="0" err="1"/>
                <a:t>eV</a:t>
              </a:r>
              <a:endParaRPr lang="en-US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902836" y="801074"/>
              <a:ext cx="614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meV</a:t>
              </a:r>
              <a:endParaRPr lang="en-US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666100" y="790150"/>
              <a:ext cx="5497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PeV</a:t>
              </a:r>
              <a:endParaRPr lang="en-US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273932" y="788272"/>
              <a:ext cx="7699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30M</a:t>
              </a:r>
              <a:r>
                <a:rPr lang="en-US" baseline="-25000" dirty="0"/>
                <a:t>☉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449819" y="1657993"/>
            <a:ext cx="816099" cy="307777"/>
            <a:chOff x="6449819" y="1657993"/>
            <a:chExt cx="816099" cy="307777"/>
          </a:xfrm>
        </p:grpSpPr>
        <p:sp>
          <p:nvSpPr>
            <p:cNvPr id="59" name="TextBox 58"/>
            <p:cNvSpPr txBox="1"/>
            <p:nvPr/>
          </p:nvSpPr>
          <p:spPr>
            <a:xfrm>
              <a:off x="6504822" y="1657993"/>
              <a:ext cx="7060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WIMPs</a:t>
              </a:r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>
              <a:off x="6449819" y="1678207"/>
              <a:ext cx="816099" cy="0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4145262" y="1657993"/>
            <a:ext cx="1344025" cy="307777"/>
            <a:chOff x="4145262" y="1657993"/>
            <a:chExt cx="1344025" cy="307777"/>
          </a:xfrm>
        </p:grpSpPr>
        <p:sp>
          <p:nvSpPr>
            <p:cNvPr id="88" name="TextBox 87"/>
            <p:cNvSpPr txBox="1"/>
            <p:nvPr/>
          </p:nvSpPr>
          <p:spPr>
            <a:xfrm>
              <a:off x="4145262" y="1657993"/>
              <a:ext cx="13440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Sterile</a:t>
              </a:r>
              <a:r>
                <a:rPr lang="en-US" sz="1400" dirty="0">
                  <a:solidFill>
                    <a:srgbClr val="0000FF"/>
                  </a:solidFill>
                  <a:cs typeface="Symbol" charset="2"/>
                </a:rPr>
                <a:t> Neutrino</a:t>
              </a: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>
              <a:off x="4566135" y="1678207"/>
              <a:ext cx="538234" cy="1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1818907" y="1657993"/>
            <a:ext cx="1514924" cy="307777"/>
            <a:chOff x="1818907" y="1657993"/>
            <a:chExt cx="1514924" cy="307777"/>
          </a:xfrm>
        </p:grpSpPr>
        <p:sp>
          <p:nvSpPr>
            <p:cNvPr id="91" name="TextBox 90"/>
            <p:cNvSpPr txBox="1"/>
            <p:nvPr/>
          </p:nvSpPr>
          <p:spPr>
            <a:xfrm>
              <a:off x="2098917" y="1657993"/>
              <a:ext cx="9640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FF"/>
                  </a:solidFill>
                </a:rPr>
                <a:t>QCD </a:t>
              </a:r>
              <a:r>
                <a:rPr lang="en-US" sz="1400" dirty="0" err="1">
                  <a:solidFill>
                    <a:srgbClr val="0000FF"/>
                  </a:solidFill>
                </a:rPr>
                <a:t>Axion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>
              <a:off x="1818907" y="1672908"/>
              <a:ext cx="1514924" cy="10598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129881" y="1101751"/>
            <a:ext cx="8889649" cy="441146"/>
            <a:chOff x="129881" y="1101751"/>
            <a:chExt cx="8889649" cy="441146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129881" y="1313699"/>
              <a:ext cx="888964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61797" y="1162181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825432" y="1162181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734522" y="1162181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504290" y="1162181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7086315" y="1162181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916342" y="1162181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279977" y="1162181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643615" y="1162181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225640" y="1162181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370887" y="1162181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3189067" y="1162181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364965" y="1162181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8618922" y="1181540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/>
            <p:cNvGrpSpPr/>
            <p:nvPr/>
          </p:nvGrpSpPr>
          <p:grpSpPr>
            <a:xfrm>
              <a:off x="7874226" y="1101751"/>
              <a:ext cx="646331" cy="441146"/>
              <a:chOff x="6936794" y="1668196"/>
              <a:chExt cx="646331" cy="441146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308721" y="1745954"/>
                <a:ext cx="51113" cy="3340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 rot="16200000">
                <a:off x="7039387" y="1565603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latin typeface="Symbol" charset="2"/>
                    <a:cs typeface="Symbol" charset="2"/>
                  </a:rPr>
                  <a:t>≈</a:t>
                </a:r>
              </a:p>
            </p:txBody>
          </p:sp>
        </p:grpSp>
        <p:cxnSp>
          <p:nvCxnSpPr>
            <p:cNvPr id="185" name="Straight Connector 184"/>
            <p:cNvCxnSpPr/>
            <p:nvPr/>
          </p:nvCxnSpPr>
          <p:spPr>
            <a:xfrm>
              <a:off x="7947016" y="1162179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/>
            <p:cNvGrpSpPr/>
            <p:nvPr/>
          </p:nvGrpSpPr>
          <p:grpSpPr>
            <a:xfrm>
              <a:off x="3643615" y="1246834"/>
              <a:ext cx="4016062" cy="145647"/>
              <a:chOff x="3643615" y="1246834"/>
              <a:chExt cx="4016062" cy="145647"/>
            </a:xfrm>
          </p:grpSpPr>
          <p:cxnSp>
            <p:nvCxnSpPr>
              <p:cNvPr id="65" name="Straight Connector 64"/>
              <p:cNvCxnSpPr/>
              <p:nvPr/>
            </p:nvCxnSpPr>
            <p:spPr>
              <a:xfrm>
                <a:off x="3643615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3930466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4217317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4504168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4791019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5077870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5364721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5651572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5938423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6225274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6512125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7085822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6798976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7085975" y="1246834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>
                <a:off x="7372826" y="1246834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>
                <a:off x="7659677" y="1246834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5" name="Group 194"/>
          <p:cNvGrpSpPr/>
          <p:nvPr/>
        </p:nvGrpSpPr>
        <p:grpSpPr>
          <a:xfrm>
            <a:off x="216332" y="6104538"/>
            <a:ext cx="8838278" cy="380256"/>
            <a:chOff x="205554" y="790150"/>
            <a:chExt cx="8838278" cy="380256"/>
          </a:xfrm>
        </p:grpSpPr>
        <p:sp>
          <p:nvSpPr>
            <p:cNvPr id="196" name="TextBox 195"/>
            <p:cNvSpPr txBox="1"/>
            <p:nvPr/>
          </p:nvSpPr>
          <p:spPr>
            <a:xfrm>
              <a:off x="5935520" y="790150"/>
              <a:ext cx="57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GeV</a:t>
              </a:r>
              <a:endParaRPr lang="en-US" dirty="0"/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6816095" y="790150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TeV</a:t>
              </a:r>
              <a:endParaRPr lang="en-US" dirty="0"/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4246868" y="790150"/>
              <a:ext cx="535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keV</a:t>
              </a:r>
              <a:endParaRPr lang="en-US" dirty="0"/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3428370" y="790150"/>
              <a:ext cx="4304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eV</a:t>
              </a:r>
              <a:endParaRPr lang="en-US" dirty="0"/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1966276" y="801074"/>
              <a:ext cx="5517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neV</a:t>
              </a:r>
              <a:endParaRPr lang="en-US" dirty="0"/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1092271" y="801074"/>
              <a:ext cx="5009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feV</a:t>
              </a:r>
              <a:endParaRPr lang="en-US" dirty="0"/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205554" y="801074"/>
              <a:ext cx="521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zeV</a:t>
              </a:r>
              <a:endParaRPr lang="en-US" dirty="0"/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5053337" y="790150"/>
              <a:ext cx="627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MeV</a:t>
              </a: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637879" y="801074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aeV</a:t>
              </a:r>
              <a:endParaRPr lang="en-US" dirty="0"/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1503857" y="801074"/>
              <a:ext cx="5517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peV</a:t>
              </a:r>
              <a:endParaRPr lang="en-US" dirty="0"/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2428695" y="801074"/>
              <a:ext cx="5634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Symbol" charset="2"/>
                  <a:cs typeface="Symbol" charset="2"/>
                </a:rPr>
                <a:t>m</a:t>
              </a:r>
              <a:r>
                <a:rPr lang="en-US" dirty="0" err="1"/>
                <a:t>eV</a:t>
              </a:r>
              <a:endParaRPr lang="en-US" dirty="0"/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2902836" y="801074"/>
              <a:ext cx="614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meV</a:t>
              </a:r>
              <a:endParaRPr lang="en-US" dirty="0"/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7666100" y="790150"/>
              <a:ext cx="5497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PeV</a:t>
              </a:r>
              <a:endParaRPr lang="en-US" dirty="0"/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8273932" y="791447"/>
              <a:ext cx="7699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30M</a:t>
              </a:r>
              <a:r>
                <a:rPr lang="en-US" baseline="-25000" dirty="0"/>
                <a:t>☉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129881" y="5800914"/>
            <a:ext cx="8889649" cy="441146"/>
            <a:chOff x="129881" y="5762889"/>
            <a:chExt cx="8889649" cy="441146"/>
          </a:xfrm>
        </p:grpSpPr>
        <p:cxnSp>
          <p:nvCxnSpPr>
            <p:cNvPr id="220" name="Straight Arrow Connector 219"/>
            <p:cNvCxnSpPr/>
            <p:nvPr/>
          </p:nvCxnSpPr>
          <p:spPr>
            <a:xfrm>
              <a:off x="129881" y="5974837"/>
              <a:ext cx="888964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>
              <a:off x="461797" y="5823319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>
              <a:off x="1825432" y="5823319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>
              <a:off x="2734522" y="5823319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>
              <a:off x="4504290" y="5823319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>
              <a:off x="7086315" y="5823319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>
              <a:off x="916342" y="5823319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>
              <a:off x="2279977" y="5823319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/>
            <p:nvPr/>
          </p:nvCxnSpPr>
          <p:spPr>
            <a:xfrm>
              <a:off x="3643615" y="5823319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/>
          </p:nvCxnSpPr>
          <p:spPr>
            <a:xfrm>
              <a:off x="6225640" y="5823319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>
              <a:off x="1370887" y="5823319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>
              <a:off x="3189067" y="5823319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>
              <a:off x="5364965" y="5823319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>
              <a:off x="8618922" y="5842678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6" name="Group 245"/>
            <p:cNvGrpSpPr/>
            <p:nvPr/>
          </p:nvGrpSpPr>
          <p:grpSpPr>
            <a:xfrm>
              <a:off x="7874226" y="5762889"/>
              <a:ext cx="646331" cy="441146"/>
              <a:chOff x="6936794" y="1668196"/>
              <a:chExt cx="646331" cy="441146"/>
            </a:xfrm>
          </p:grpSpPr>
          <p:sp>
            <p:nvSpPr>
              <p:cNvPr id="283" name="Rectangle 282"/>
              <p:cNvSpPr/>
              <p:nvPr/>
            </p:nvSpPr>
            <p:spPr>
              <a:xfrm>
                <a:off x="7308721" y="1745954"/>
                <a:ext cx="51113" cy="3340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TextBox 283"/>
              <p:cNvSpPr txBox="1"/>
              <p:nvPr/>
            </p:nvSpPr>
            <p:spPr>
              <a:xfrm rot="16200000">
                <a:off x="7039387" y="1565603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latin typeface="Symbol" charset="2"/>
                    <a:cs typeface="Symbol" charset="2"/>
                  </a:rPr>
                  <a:t>≈</a:t>
                </a:r>
              </a:p>
            </p:txBody>
          </p:sp>
        </p:grpSp>
        <p:cxnSp>
          <p:nvCxnSpPr>
            <p:cNvPr id="265" name="Straight Connector 264"/>
            <p:cNvCxnSpPr/>
            <p:nvPr/>
          </p:nvCxnSpPr>
          <p:spPr>
            <a:xfrm>
              <a:off x="7947016" y="5823317"/>
              <a:ext cx="0" cy="303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6" name="Group 265"/>
            <p:cNvGrpSpPr/>
            <p:nvPr/>
          </p:nvGrpSpPr>
          <p:grpSpPr>
            <a:xfrm>
              <a:off x="3643615" y="5907972"/>
              <a:ext cx="4016062" cy="145647"/>
              <a:chOff x="3643615" y="1246834"/>
              <a:chExt cx="4016062" cy="145647"/>
            </a:xfrm>
          </p:grpSpPr>
          <p:cxnSp>
            <p:nvCxnSpPr>
              <p:cNvPr id="267" name="Straight Connector 266"/>
              <p:cNvCxnSpPr/>
              <p:nvPr/>
            </p:nvCxnSpPr>
            <p:spPr>
              <a:xfrm>
                <a:off x="3643615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/>
              <p:cNvCxnSpPr/>
              <p:nvPr/>
            </p:nvCxnSpPr>
            <p:spPr>
              <a:xfrm>
                <a:off x="3930466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/>
              <p:cNvCxnSpPr/>
              <p:nvPr/>
            </p:nvCxnSpPr>
            <p:spPr>
              <a:xfrm>
                <a:off x="4217317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/>
              <p:cNvCxnSpPr/>
              <p:nvPr/>
            </p:nvCxnSpPr>
            <p:spPr>
              <a:xfrm>
                <a:off x="4504168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/>
              <p:cNvCxnSpPr/>
              <p:nvPr/>
            </p:nvCxnSpPr>
            <p:spPr>
              <a:xfrm>
                <a:off x="4791019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/>
              <p:cNvCxnSpPr/>
              <p:nvPr/>
            </p:nvCxnSpPr>
            <p:spPr>
              <a:xfrm>
                <a:off x="5077870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/>
              <p:cNvCxnSpPr/>
              <p:nvPr/>
            </p:nvCxnSpPr>
            <p:spPr>
              <a:xfrm>
                <a:off x="5364721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/>
              <p:cNvCxnSpPr/>
              <p:nvPr/>
            </p:nvCxnSpPr>
            <p:spPr>
              <a:xfrm>
                <a:off x="5651572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/>
              <p:cNvCxnSpPr/>
              <p:nvPr/>
            </p:nvCxnSpPr>
            <p:spPr>
              <a:xfrm>
                <a:off x="5938423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/>
              <p:cNvCxnSpPr/>
              <p:nvPr/>
            </p:nvCxnSpPr>
            <p:spPr>
              <a:xfrm>
                <a:off x="6225274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/>
              <p:cNvCxnSpPr/>
              <p:nvPr/>
            </p:nvCxnSpPr>
            <p:spPr>
              <a:xfrm>
                <a:off x="6512125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/>
              <p:cNvCxnSpPr/>
              <p:nvPr/>
            </p:nvCxnSpPr>
            <p:spPr>
              <a:xfrm>
                <a:off x="7085822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/>
              <p:cNvCxnSpPr/>
              <p:nvPr/>
            </p:nvCxnSpPr>
            <p:spPr>
              <a:xfrm>
                <a:off x="6798976" y="1246836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/>
            </p:nvCxnSpPr>
            <p:spPr>
              <a:xfrm>
                <a:off x="7085975" y="1246834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/>
              <p:cNvCxnSpPr/>
              <p:nvPr/>
            </p:nvCxnSpPr>
            <p:spPr>
              <a:xfrm>
                <a:off x="7372826" y="1246834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/>
              <p:cNvCxnSpPr/>
              <p:nvPr/>
            </p:nvCxnSpPr>
            <p:spPr>
              <a:xfrm>
                <a:off x="7659677" y="1246834"/>
                <a:ext cx="0" cy="145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3" name="Group 92"/>
          <p:cNvGrpSpPr/>
          <p:nvPr/>
        </p:nvGrpSpPr>
        <p:grpSpPr>
          <a:xfrm>
            <a:off x="4165643" y="3039896"/>
            <a:ext cx="903600" cy="352369"/>
            <a:chOff x="4165643" y="3039896"/>
            <a:chExt cx="903600" cy="352369"/>
          </a:xfrm>
        </p:grpSpPr>
        <p:sp>
          <p:nvSpPr>
            <p:cNvPr id="212" name="TextBox 211"/>
            <p:cNvSpPr txBox="1"/>
            <p:nvPr/>
          </p:nvSpPr>
          <p:spPr>
            <a:xfrm>
              <a:off x="4165643" y="3084488"/>
              <a:ext cx="9036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X-ray Line</a:t>
              </a:r>
            </a:p>
          </p:txBody>
        </p:sp>
        <p:grpSp>
          <p:nvGrpSpPr>
            <p:cNvPr id="92" name="Group 91"/>
            <p:cNvGrpSpPr/>
            <p:nvPr/>
          </p:nvGrpSpPr>
          <p:grpSpPr>
            <a:xfrm>
              <a:off x="4521670" y="3039896"/>
              <a:ext cx="214273" cy="106607"/>
              <a:chOff x="4521670" y="3039896"/>
              <a:chExt cx="214273" cy="106607"/>
            </a:xfrm>
          </p:grpSpPr>
          <p:cxnSp>
            <p:nvCxnSpPr>
              <p:cNvPr id="211" name="Straight Arrow Connector 210"/>
              <p:cNvCxnSpPr/>
              <p:nvPr/>
            </p:nvCxnSpPr>
            <p:spPr>
              <a:xfrm>
                <a:off x="4521670" y="3095187"/>
                <a:ext cx="214273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Diamond 88"/>
              <p:cNvSpPr/>
              <p:nvPr/>
            </p:nvSpPr>
            <p:spPr>
              <a:xfrm>
                <a:off x="4566135" y="3039896"/>
                <a:ext cx="116825" cy="106607"/>
              </a:xfrm>
              <a:prstGeom prst="diamond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5" name="Group 94"/>
          <p:cNvGrpSpPr/>
          <p:nvPr/>
        </p:nvGrpSpPr>
        <p:grpSpPr>
          <a:xfrm>
            <a:off x="5097615" y="3041883"/>
            <a:ext cx="1022824" cy="350382"/>
            <a:chOff x="5097615" y="3041883"/>
            <a:chExt cx="1022824" cy="350382"/>
          </a:xfrm>
        </p:grpSpPr>
        <p:sp>
          <p:nvSpPr>
            <p:cNvPr id="126" name="TextBox 125"/>
            <p:cNvSpPr txBox="1"/>
            <p:nvPr/>
          </p:nvSpPr>
          <p:spPr>
            <a:xfrm>
              <a:off x="5097615" y="3084488"/>
              <a:ext cx="10228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Beryllium-8</a:t>
              </a:r>
            </a:p>
          </p:txBody>
        </p:sp>
        <p:grpSp>
          <p:nvGrpSpPr>
            <p:cNvPr id="94" name="Group 93"/>
            <p:cNvGrpSpPr/>
            <p:nvPr/>
          </p:nvGrpSpPr>
          <p:grpSpPr>
            <a:xfrm>
              <a:off x="5498150" y="3041883"/>
              <a:ext cx="214273" cy="106607"/>
              <a:chOff x="5498150" y="3041883"/>
              <a:chExt cx="214273" cy="106607"/>
            </a:xfrm>
          </p:grpSpPr>
          <p:cxnSp>
            <p:nvCxnSpPr>
              <p:cNvPr id="125" name="Straight Arrow Connector 124"/>
              <p:cNvCxnSpPr/>
              <p:nvPr/>
            </p:nvCxnSpPr>
            <p:spPr>
              <a:xfrm>
                <a:off x="5498150" y="3095187"/>
                <a:ext cx="214273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0" name="Diamond 289"/>
              <p:cNvSpPr/>
              <p:nvPr/>
            </p:nvSpPr>
            <p:spPr>
              <a:xfrm>
                <a:off x="5548374" y="3041883"/>
                <a:ext cx="130459" cy="106607"/>
              </a:xfrm>
              <a:prstGeom prst="diamond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93" name="Group 292"/>
          <p:cNvGrpSpPr/>
          <p:nvPr/>
        </p:nvGrpSpPr>
        <p:grpSpPr>
          <a:xfrm>
            <a:off x="8062717" y="2102547"/>
            <a:ext cx="1014934" cy="339102"/>
            <a:chOff x="8062717" y="2102547"/>
            <a:chExt cx="1014934" cy="339102"/>
          </a:xfrm>
        </p:grpSpPr>
        <p:sp>
          <p:nvSpPr>
            <p:cNvPr id="137" name="TextBox 136"/>
            <p:cNvSpPr txBox="1"/>
            <p:nvPr/>
          </p:nvSpPr>
          <p:spPr>
            <a:xfrm>
              <a:off x="8062717" y="2133872"/>
              <a:ext cx="10149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Black Holes</a:t>
              </a:r>
            </a:p>
          </p:txBody>
        </p:sp>
        <p:grpSp>
          <p:nvGrpSpPr>
            <p:cNvPr id="292" name="Group 291"/>
            <p:cNvGrpSpPr/>
            <p:nvPr/>
          </p:nvGrpSpPr>
          <p:grpSpPr>
            <a:xfrm>
              <a:off x="8503484" y="2102547"/>
              <a:ext cx="214273" cy="106607"/>
              <a:chOff x="8503484" y="2102547"/>
              <a:chExt cx="214273" cy="106607"/>
            </a:xfrm>
          </p:grpSpPr>
          <p:cxnSp>
            <p:nvCxnSpPr>
              <p:cNvPr id="136" name="Straight Arrow Connector 135"/>
              <p:cNvCxnSpPr/>
              <p:nvPr/>
            </p:nvCxnSpPr>
            <p:spPr>
              <a:xfrm>
                <a:off x="8503484" y="2155182"/>
                <a:ext cx="214273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1" name="Diamond 290"/>
              <p:cNvSpPr/>
              <p:nvPr/>
            </p:nvSpPr>
            <p:spPr>
              <a:xfrm>
                <a:off x="8542783" y="2102547"/>
                <a:ext cx="136459" cy="106607"/>
              </a:xfrm>
              <a:prstGeom prst="diamond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38091C2-3738-174A-9AD3-8B2EF9CA41F8}"/>
              </a:ext>
            </a:extLst>
          </p:cNvPr>
          <p:cNvSpPr txBox="1"/>
          <p:nvPr/>
        </p:nvSpPr>
        <p:spPr>
          <a:xfrm>
            <a:off x="2894472" y="6419994"/>
            <a:ext cx="3245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Cosmic Visions Report (2017)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866DA7F-89CA-D043-B3FE-4758740C86CE}"/>
              </a:ext>
            </a:extLst>
          </p:cNvPr>
          <p:cNvSpPr/>
          <p:nvPr/>
        </p:nvSpPr>
        <p:spPr>
          <a:xfrm>
            <a:off x="4807091" y="1325430"/>
            <a:ext cx="1856151" cy="4555273"/>
          </a:xfrm>
          <a:prstGeom prst="ellipse">
            <a:avLst/>
          </a:prstGeom>
          <a:solidFill>
            <a:srgbClr val="FFFF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27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THE MUON’S ANOMALOUS MAGNETIC MOMENT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3"/>
              <p:cNvSpPr txBox="1">
                <a:spLocks noChangeArrowheads="1"/>
              </p:cNvSpPr>
              <p:nvPr/>
            </p:nvSpPr>
            <p:spPr bwMode="auto">
              <a:xfrm>
                <a:off x="152403" y="908712"/>
                <a:ext cx="4724398" cy="843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The anomalous magnetic moment has a distinguished history. Schwinger’s calculation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800" dirty="0"/>
                  <a:t> helped establish QED.  </a:t>
                </a:r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11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3" y="908712"/>
                <a:ext cx="4724398" cy="843887"/>
              </a:xfrm>
              <a:prstGeom prst="rect">
                <a:avLst/>
              </a:prstGeom>
              <a:blipFill>
                <a:blip r:embed="rId2"/>
                <a:stretch>
                  <a:fillRect l="-806" t="-2985" b="-2089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7F3F7C5-FA1A-89CB-BA4D-A7F45E429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913" y="4104916"/>
            <a:ext cx="3815774" cy="24224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112DD9-4B60-E6A5-E24D-6F3DCAE5E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914400"/>
            <a:ext cx="1314829" cy="638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EB9FE5-31E6-858C-E968-4EFF6755F9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1054936"/>
            <a:ext cx="1721067" cy="3576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E6C8C7-9FA2-2231-57C4-15EF0FB6F7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787"/>
          <a:stretch/>
        </p:blipFill>
        <p:spPr>
          <a:xfrm>
            <a:off x="791302" y="5307408"/>
            <a:ext cx="3446599" cy="8686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7FF789-724E-D0A5-0894-6FD81B027C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2661" y="1787579"/>
            <a:ext cx="3552278" cy="1997513"/>
          </a:xfrm>
          <a:prstGeom prst="rect">
            <a:avLst/>
          </a:prstGeom>
        </p:spPr>
      </p:pic>
      <p:sp>
        <p:nvSpPr>
          <p:cNvPr id="18" name="Rectangle 3">
            <a:extLst>
              <a:ext uri="{FF2B5EF4-FFF2-40B4-BE49-F238E27FC236}">
                <a16:creationId xmlns:a16="http://schemas.microsoft.com/office/drawing/2014/main" id="{B12DE2FF-8C1E-CC0A-7813-034DCD19E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758" y="1981200"/>
            <a:ext cx="4425242" cy="199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a14="http://schemas.microsoft.com/office/drawing/2010/main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In 2021, the Muon g-2 Collaboration announced a high precision measurement that deviates from the SM prediction by 3.3</a:t>
            </a:r>
            <a:r>
              <a:rPr lang="en-US" sz="1800" dirty="0">
                <a:latin typeface="Symbol" pitchFamily="2" charset="2"/>
              </a:rPr>
              <a:t>s</a:t>
            </a:r>
            <a:r>
              <a:rPr lang="en-US" sz="1800" dirty="0"/>
              <a:t>. </a:t>
            </a:r>
          </a:p>
          <a:p>
            <a:endParaRPr lang="en-US" sz="1800" dirty="0"/>
          </a:p>
          <a:p>
            <a:r>
              <a:rPr lang="en-US" sz="1800" dirty="0"/>
              <a:t>It is sensitive to the weak interactions, but unlike other precision probes, it requires neither flavor nor CP violation, and so is a robust probe of new particles that couple to muons.</a:t>
            </a:r>
          </a:p>
        </p:txBody>
      </p:sp>
    </p:spTree>
    <p:extLst>
      <p:ext uri="{BB962C8B-B14F-4D97-AF65-F5344CB8AC3E}">
        <p14:creationId xmlns:p14="http://schemas.microsoft.com/office/powerpoint/2010/main" val="1265813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3903141"/>
            <a:ext cx="3505200" cy="280245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906100" y="2514600"/>
            <a:ext cx="1599000" cy="1369660"/>
            <a:chOff x="914400" y="4820536"/>
            <a:chExt cx="1895094" cy="1742596"/>
          </a:xfrm>
        </p:grpSpPr>
        <p:pic>
          <p:nvPicPr>
            <p:cNvPr id="13" name="Picture 12" descr="fodor_g-2_03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4820536"/>
              <a:ext cx="1895094" cy="147817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1600200" y="6093237"/>
                  <a:ext cx="769815" cy="469895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Symbol" charset="2"/>
                          </a:rPr>
                          <m:t>γ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’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0200" y="6093237"/>
                  <a:ext cx="769815" cy="469895"/>
                </a:xfrm>
                <a:prstGeom prst="rect">
                  <a:avLst/>
                </a:prstGeom>
                <a:blipFill>
                  <a:blip r:embed="rId4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THE MUON’S ANOMALOUS MAGNETIC MOMENT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64649" y="923443"/>
            <a:ext cx="8704525" cy="441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a14="http://schemas.microsoft.com/office/drawing/2010/main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The discrepancy can be resolved by either heavy or light new particles.</a:t>
            </a:r>
            <a:endParaRPr lang="en-US" sz="1800" dirty="0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02231" y="5972889"/>
            <a:ext cx="1627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Boehm, </a:t>
            </a:r>
            <a:r>
              <a:rPr lang="en-US" sz="1200" dirty="0" err="1"/>
              <a:t>Fayet</a:t>
            </a:r>
            <a:r>
              <a:rPr lang="en-US" sz="1200" dirty="0"/>
              <a:t> (2003)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A25527-8B71-6DEC-04B9-C698044057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3903140"/>
            <a:ext cx="3367134" cy="2650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D17714-177C-0B68-6E6D-DB22E9EB09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129"/>
          <a:stretch/>
        </p:blipFill>
        <p:spPr>
          <a:xfrm>
            <a:off x="639412" y="2209799"/>
            <a:ext cx="3513451" cy="14817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8883995-A7F8-B3CA-4FDB-1C29E5D291CE}"/>
              </a:ext>
            </a:extLst>
          </p:cNvPr>
          <p:cNvSpPr txBox="1"/>
          <p:nvPr/>
        </p:nvSpPr>
        <p:spPr>
          <a:xfrm>
            <a:off x="2245305" y="5972889"/>
            <a:ext cx="16866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Feng, </a:t>
            </a:r>
            <a:r>
              <a:rPr lang="en-US" sz="1200" dirty="0" err="1"/>
              <a:t>Matchev</a:t>
            </a:r>
            <a:r>
              <a:rPr lang="en-US" sz="1200" dirty="0"/>
              <a:t> (2001)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EEC1A75E-AF85-9784-DCAB-51CFB3EBF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358" y="1458136"/>
            <a:ext cx="4070041" cy="73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a14="http://schemas.microsoft.com/office/drawing/2010/main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Supersymmetry with </a:t>
            </a:r>
            <a:r>
              <a:rPr lang="en-US" sz="1800" dirty="0" err="1"/>
              <a:t>superpartners</a:t>
            </a:r>
            <a:r>
              <a:rPr lang="en-US" sz="1800" dirty="0"/>
              <a:t> below the </a:t>
            </a:r>
            <a:r>
              <a:rPr lang="en-US" sz="1800" dirty="0" err="1"/>
              <a:t>TeV</a:t>
            </a:r>
            <a:r>
              <a:rPr lang="en-US" sz="1800" dirty="0"/>
              <a:t> scale.</a:t>
            </a:r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12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3">
                <a:extLst>
                  <a:ext uri="{FF2B5EF4-FFF2-40B4-BE49-F238E27FC236}">
                    <a16:creationId xmlns:a16="http://schemas.microsoft.com/office/drawing/2014/main" id="{44A5CA15-D237-63FB-E4CD-5FAAE02886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34547" y="1447800"/>
                <a:ext cx="4292110" cy="13690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Particles with MeV-GeV masses and couplings 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sz="1800" dirty="0"/>
                  <a:t>.  (Dark photon now excluded, but other similar particles remain viable.)</a:t>
                </a:r>
              </a:p>
            </p:txBody>
          </p:sp>
        </mc:Choice>
        <mc:Fallback xmlns="">
          <p:sp>
            <p:nvSpPr>
              <p:cNvPr id="18" name="Rectangle 3">
                <a:extLst>
                  <a:ext uri="{FF2B5EF4-FFF2-40B4-BE49-F238E27FC236}">
                    <a16:creationId xmlns:a16="http://schemas.microsoft.com/office/drawing/2014/main" id="{44A5CA15-D237-63FB-E4CD-5FAAE02886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34547" y="1447800"/>
                <a:ext cx="4292110" cy="1369052"/>
              </a:xfrm>
              <a:prstGeom prst="rect">
                <a:avLst/>
              </a:prstGeom>
              <a:blipFill>
                <a:blip r:embed="rId7"/>
                <a:stretch>
                  <a:fillRect l="-588" t="-2778" r="-117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1594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THE </a:t>
            </a:r>
            <a:r>
              <a:rPr lang="en-US" baseline="30000" dirty="0">
                <a:latin typeface="Arial" charset="0"/>
              </a:rPr>
              <a:t>8</a:t>
            </a:r>
            <a:r>
              <a:rPr lang="en-US" dirty="0">
                <a:latin typeface="Arial" charset="0"/>
              </a:rPr>
              <a:t>Be and </a:t>
            </a:r>
            <a:r>
              <a:rPr lang="en-US" baseline="30000" dirty="0">
                <a:latin typeface="Arial" charset="0"/>
              </a:rPr>
              <a:t>4</a:t>
            </a:r>
            <a:r>
              <a:rPr lang="en-US" dirty="0">
                <a:latin typeface="Arial" charset="0"/>
              </a:rPr>
              <a:t>He ATOMKI ANOMALIES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3">
                <a:extLst>
                  <a:ext uri="{FF2B5EF4-FFF2-40B4-BE49-F238E27FC236}">
                    <a16:creationId xmlns:a16="http://schemas.microsoft.com/office/drawing/2014/main" id="{6DE34699-25EB-534D-A8C2-F03BEAEE77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4781" y="908713"/>
                <a:ext cx="5722619" cy="2520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buFont typeface="Arial"/>
                  <a:buChar char="•"/>
                </a:pPr>
                <a:r>
                  <a:rPr lang="en-US" sz="1800" dirty="0"/>
                  <a:t>New particles at the ~ 10 MeV scale and below can be produced in the decays of excited nuclei. 					</a:t>
                </a:r>
                <a:r>
                  <a:rPr lang="en-US" sz="1800" baseline="-25000" dirty="0" err="1"/>
                  <a:t>Treiman</a:t>
                </a:r>
                <a:r>
                  <a:rPr lang="en-US" sz="1800" baseline="-25000" dirty="0"/>
                  <a:t>, </a:t>
                </a:r>
                <a:r>
                  <a:rPr lang="en-US" sz="1800" baseline="-25000" dirty="0" err="1"/>
                  <a:t>Wilczek</a:t>
                </a:r>
                <a:r>
                  <a:rPr lang="en-US" sz="1800" baseline="-25000" dirty="0"/>
                  <a:t> (1978); Donnelly, Freedman, </a:t>
                </a:r>
                <a:r>
                  <a:rPr lang="en-US" sz="1800" baseline="-25000" dirty="0" err="1"/>
                  <a:t>Lytel</a:t>
                </a:r>
                <a:r>
                  <a:rPr lang="en-US" sz="1800" baseline="-25000" dirty="0"/>
                  <a:t>, Peccei, Schwartz (1978); Savage, McKeown, </a:t>
                </a:r>
                <a:r>
                  <a:rPr lang="en-US" sz="1800" baseline="-25000" dirty="0" err="1"/>
                  <a:t>Filippone</a:t>
                </a:r>
                <a:r>
                  <a:rPr lang="en-US" sz="1800" baseline="-25000" dirty="0"/>
                  <a:t>, Mitchell (1986)</a:t>
                </a:r>
              </a:p>
              <a:p>
                <a:pPr marL="0" indent="0">
                  <a:buNone/>
                </a:pPr>
                <a:endParaRPr lang="en-US" sz="1800" dirty="0"/>
              </a:p>
              <a:p>
                <a:pPr>
                  <a:buFont typeface="Arial"/>
                  <a:buChar char="•"/>
                </a:pPr>
                <a:r>
                  <a:rPr lang="en-US" sz="1800" dirty="0"/>
                  <a:t>In 2015, an ATOMKI group reported a 7</a:t>
                </a:r>
                <a:r>
                  <a:rPr lang="en-US" sz="1800" dirty="0">
                    <a:latin typeface="Symbol" charset="2"/>
                    <a:cs typeface="Symbol" charset="2"/>
                  </a:rPr>
                  <a:t>s</a:t>
                </a:r>
                <a:r>
                  <a:rPr lang="en-US" sz="1800" dirty="0"/>
                  <a:t> excess in </a:t>
                </a:r>
                <a:r>
                  <a:rPr lang="en-US" sz="1800" baseline="30000" dirty="0"/>
                  <a:t>8</a:t>
                </a:r>
                <a:r>
                  <a:rPr lang="en-US" sz="1800" dirty="0"/>
                  <a:t>Be (18.15)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baseline="30000" dirty="0"/>
                  <a:t>8</a:t>
                </a:r>
                <a:r>
                  <a:rPr lang="en-US" sz="1800" dirty="0"/>
                  <a:t>Be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800" dirty="0"/>
                  <a:t> decays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sSup>
                          <m:sSup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≈140°</m:t>
                    </m:r>
                  </m:oMath>
                </a14:m>
                <a:r>
                  <a:rPr lang="en-US" sz="1800" dirty="0"/>
                  <a:t>.</a:t>
                </a:r>
              </a:p>
              <a:p>
                <a:pPr marL="0" indent="0" algn="r">
                  <a:buNone/>
                </a:pPr>
                <a:r>
                  <a:rPr lang="en-US" sz="1800" baseline="-25000" dirty="0" err="1"/>
                  <a:t>Krasznahorkay</a:t>
                </a:r>
                <a:r>
                  <a:rPr lang="en-US" sz="1800" baseline="-25000" dirty="0"/>
                  <a:t> et al., PRL, 1504.01527 [</a:t>
                </a:r>
                <a:r>
                  <a:rPr lang="en-US" sz="1800" baseline="-25000" dirty="0" err="1"/>
                  <a:t>nucl</a:t>
                </a:r>
                <a:r>
                  <a:rPr lang="en-US" sz="1800" baseline="-25000" dirty="0"/>
                  <a:t>-ex]</a:t>
                </a:r>
                <a:endParaRPr lang="en-US" sz="1800" baseline="-25000" dirty="0">
                  <a:solidFill>
                    <a:schemeClr val="tx2"/>
                  </a:solidFill>
                </a:endParaRPr>
              </a:p>
              <a:p>
                <a:endParaRPr lang="en-US" sz="1100" dirty="0"/>
              </a:p>
            </p:txBody>
          </p:sp>
        </mc:Choice>
        <mc:Fallback xmlns="">
          <p:sp>
            <p:nvSpPr>
              <p:cNvPr id="21" name="Rectangle 3">
                <a:extLst>
                  <a:ext uri="{FF2B5EF4-FFF2-40B4-BE49-F238E27FC236}">
                    <a16:creationId xmlns:a16="http://schemas.microsoft.com/office/drawing/2014/main" id="{6DE34699-25EB-534D-A8C2-F03BEAEE77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781" y="908713"/>
                <a:ext cx="5722619" cy="2520287"/>
              </a:xfrm>
              <a:prstGeom prst="rect">
                <a:avLst/>
              </a:prstGeom>
              <a:blipFill>
                <a:blip r:embed="rId2"/>
                <a:stretch>
                  <a:fillRect l="-664" t="-1000" r="-177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67F9FEA7-F9AC-BC9F-A25F-8751E15FD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7561" y="4356431"/>
            <a:ext cx="5093153" cy="212056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6C05574-A261-1B23-3C4C-42C95059CD96}"/>
              </a:ext>
            </a:extLst>
          </p:cNvPr>
          <p:cNvGrpSpPr/>
          <p:nvPr/>
        </p:nvGrpSpPr>
        <p:grpSpPr>
          <a:xfrm>
            <a:off x="144781" y="4198825"/>
            <a:ext cx="3605248" cy="2354375"/>
            <a:chOff x="-1928847" y="3588381"/>
            <a:chExt cx="3605248" cy="23543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A814F51-275F-9BA8-6184-98F75C0D0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875" r="14533"/>
            <a:stretch/>
          </p:blipFill>
          <p:spPr>
            <a:xfrm>
              <a:off x="-1928847" y="3588381"/>
              <a:ext cx="3605248" cy="2354375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C6DB01C-7AED-C7A4-E550-4BA04D55D3C3}"/>
                </a:ext>
              </a:extLst>
            </p:cNvPr>
            <p:cNvSpPr/>
            <p:nvPr/>
          </p:nvSpPr>
          <p:spPr>
            <a:xfrm>
              <a:off x="762000" y="3588381"/>
              <a:ext cx="914401" cy="8312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2E05840-9363-D806-868E-5D75BDF4F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908713"/>
            <a:ext cx="2840210" cy="302344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CE93284-D868-362A-90CE-87783C7295F0}"/>
              </a:ext>
            </a:extLst>
          </p:cNvPr>
          <p:cNvGrpSpPr/>
          <p:nvPr/>
        </p:nvGrpSpPr>
        <p:grpSpPr>
          <a:xfrm>
            <a:off x="2783276" y="3512181"/>
            <a:ext cx="1255324" cy="831219"/>
            <a:chOff x="914400" y="1913461"/>
            <a:chExt cx="2667000" cy="181883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A3E3EF5-C52D-48C9-B7CC-A0CC204A7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4400" y="1913461"/>
              <a:ext cx="2667000" cy="1818837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260707D-8501-4CFA-F6D0-4B56AEB2889E}"/>
                </a:ext>
              </a:extLst>
            </p:cNvPr>
            <p:cNvSpPr/>
            <p:nvPr/>
          </p:nvSpPr>
          <p:spPr>
            <a:xfrm>
              <a:off x="2057400" y="1913461"/>
              <a:ext cx="381000" cy="44873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2A898F1-4EF7-6359-87F5-93BDA0EE54F2}"/>
                </a:ext>
              </a:extLst>
            </p:cNvPr>
            <p:cNvSpPr txBox="1"/>
            <p:nvPr/>
          </p:nvSpPr>
          <p:spPr>
            <a:xfrm>
              <a:off x="1962492" y="1957447"/>
              <a:ext cx="1167713" cy="606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latin typeface="Symbol" pitchFamily="2" charset="2"/>
                </a:rPr>
                <a:t>g</a:t>
              </a:r>
              <a:r>
                <a:rPr lang="en-US" sz="1200" dirty="0" err="1"/>
                <a:t>,X</a:t>
              </a:r>
              <a:endParaRPr lang="en-US" sz="1200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2F5A7655-5C4C-B9E7-4881-3B4CF95BFBBA}"/>
              </a:ext>
            </a:extLst>
          </p:cNvPr>
          <p:cNvSpPr txBox="1"/>
          <p:nvPr/>
        </p:nvSpPr>
        <p:spPr>
          <a:xfrm>
            <a:off x="3751842" y="3554605"/>
            <a:ext cx="179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Symbol" pitchFamily="2" charset="2"/>
              </a:rPr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3764520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THE </a:t>
            </a:r>
            <a:r>
              <a:rPr lang="en-US" baseline="30000" dirty="0">
                <a:latin typeface="Arial" charset="0"/>
              </a:rPr>
              <a:t>8</a:t>
            </a:r>
            <a:r>
              <a:rPr lang="en-US" dirty="0">
                <a:latin typeface="Arial" charset="0"/>
              </a:rPr>
              <a:t>Be and </a:t>
            </a:r>
            <a:r>
              <a:rPr lang="en-US" baseline="30000" dirty="0">
                <a:latin typeface="Arial" charset="0"/>
              </a:rPr>
              <a:t>4</a:t>
            </a:r>
            <a:r>
              <a:rPr lang="en-US" dirty="0">
                <a:latin typeface="Arial" charset="0"/>
              </a:rPr>
              <a:t>He ATOMKI ANOMALIES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92938" y="5791200"/>
            <a:ext cx="2531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Feng, Tait, </a:t>
            </a:r>
            <a:r>
              <a:rPr lang="en-US" sz="1400" dirty="0" err="1"/>
              <a:t>Verhaaren</a:t>
            </a:r>
            <a:r>
              <a:rPr lang="en-US" sz="1400" dirty="0"/>
              <a:t> (2020)</a:t>
            </a:r>
          </a:p>
          <a:p>
            <a:pPr algn="r"/>
            <a:r>
              <a:rPr lang="en-US" sz="1400" dirty="0"/>
              <a:t>See also Zhang, Miller (2020)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3">
                <a:extLst>
                  <a:ext uri="{FF2B5EF4-FFF2-40B4-BE49-F238E27FC236}">
                    <a16:creationId xmlns:a16="http://schemas.microsoft.com/office/drawing/2014/main" id="{6DE34699-25EB-534D-A8C2-F03BEAEE77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4800" y="997813"/>
                <a:ext cx="8161019" cy="1745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/>
                  <a:t>The anomaly in the decays of excited </a:t>
                </a:r>
                <a:r>
                  <a:rPr lang="en-US" sz="2000" baseline="30000" dirty="0"/>
                  <a:t>8</a:t>
                </a:r>
                <a:r>
                  <a:rPr lang="en-US" sz="2000" dirty="0"/>
                  <a:t>Be nuclei can be explained by a new </a:t>
                </a:r>
                <a:r>
                  <a:rPr lang="en-US" sz="2000" dirty="0" err="1"/>
                  <a:t>protophobic</a:t>
                </a:r>
                <a:r>
                  <a:rPr lang="en-US" sz="2000" dirty="0"/>
                  <a:t> gauge boson X with mass 17 MeV and couplings 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2000" baseline="30000" dirty="0"/>
                  <a:t> </a:t>
                </a:r>
                <a:r>
                  <a:rPr lang="en-US" sz="2000" dirty="0"/>
                  <a:t>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nor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 baseline="30000" dirty="0"/>
                      <m:t>8</m:t>
                    </m:r>
                    <m:r>
                      <m:rPr>
                        <m:nor/>
                      </m:rPr>
                      <a:rPr lang="en-US" sz="2000" dirty="0"/>
                      <m:t>Be</m:t>
                    </m:r>
                    <m:r>
                      <m:rPr>
                        <m:nor/>
                      </m:rPr>
                      <a:rPr lang="en-US" sz="2000" dirty="0"/>
                      <m:t> (18.15)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m:rPr>
                        <m:nor/>
                      </m:rPr>
                      <a:rPr lang="en-US" sz="2000" baseline="30000" dirty="0"/>
                      <m:t>8</m:t>
                    </m:r>
                    <m:r>
                      <m:rPr>
                        <m:nor/>
                      </m:rPr>
                      <a:rPr lang="en-US" sz="2000" dirty="0"/>
                      <m:t>Be</m:t>
                    </m:r>
                    <m:r>
                      <m:rPr>
                        <m:nor/>
                      </m:rPr>
                      <a:rPr lang="en-US" sz="2000" b="0" i="0" dirty="0" smtClean="0"/>
                      <m:t> </m:t>
                    </m:r>
                    <m:r>
                      <m:rPr>
                        <m:nor/>
                      </m:rPr>
                      <a:rPr lang="en-US" sz="2000" b="0" i="0" dirty="0" smtClean="0"/>
                      <m:t>X</m:t>
                    </m:r>
                    <m:r>
                      <m:rPr>
                        <m:nor/>
                      </m:rPr>
                      <a:rPr lang="en-US" sz="2000" b="0" i="0" dirty="0" smtClean="0"/>
                      <m:t>, </m:t>
                    </m:r>
                    <m:r>
                      <m:rPr>
                        <m:nor/>
                      </m:rPr>
                      <a:rPr lang="en-US" sz="2000" b="0" i="0" dirty="0" smtClean="0"/>
                      <m:t>followed</m:t>
                    </m:r>
                    <m:r>
                      <m:rPr>
                        <m:nor/>
                      </m:rPr>
                      <a:rPr lang="en-US" sz="2000" b="0" i="0" dirty="0" smtClean="0"/>
                      <m:t> </m:t>
                    </m:r>
                    <m:r>
                      <m:rPr>
                        <m:nor/>
                      </m:rPr>
                      <a:rPr lang="en-US" sz="2000" b="0" i="0" dirty="0" smtClean="0"/>
                      <m:t>by</m:t>
                    </m:r>
                    <m:r>
                      <m:rPr>
                        <m:nor/>
                      </m:rPr>
                      <a:rPr lang="en-US" sz="2000" b="0" i="0" dirty="0" smtClean="0"/>
                      <m:t> </m:t>
                    </m:r>
                    <m:r>
                      <m:rPr>
                        <m:nor/>
                      </m:rPr>
                      <a:rPr lang="en-US" sz="2000" b="0" i="0" dirty="0" smtClean="0"/>
                      <m:t>X</m:t>
                    </m:r>
                    <m:r>
                      <m:rPr>
                        <m:nor/>
                      </m:rPr>
                      <a:rPr lang="en-US" sz="2000" dirty="0"/>
                      <m:t> 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dirty="0"/>
                  <a:t>.</a:t>
                </a:r>
              </a:p>
              <a:p>
                <a:pPr marL="0" indent="0" algn="r">
                  <a:buNone/>
                </a:pPr>
                <a:r>
                  <a:rPr lang="en-US" sz="1800" baseline="-25000" dirty="0"/>
                  <a:t>Feng, </a:t>
                </a:r>
                <a:r>
                  <a:rPr lang="en-US" sz="1800" baseline="-25000" dirty="0" err="1"/>
                  <a:t>Fornal</a:t>
                </a:r>
                <a:r>
                  <a:rPr lang="en-US" sz="1800" baseline="-25000" dirty="0"/>
                  <a:t>, </a:t>
                </a:r>
                <a:r>
                  <a:rPr lang="en-US" sz="1800" baseline="-25000" dirty="0" err="1"/>
                  <a:t>Galon</a:t>
                </a:r>
                <a:r>
                  <a:rPr lang="en-US" sz="1800" baseline="-25000" dirty="0"/>
                  <a:t>, Gardner, Smolinsky, </a:t>
                </a:r>
                <a:r>
                  <a:rPr lang="en-US" sz="1800" baseline="-25000" dirty="0" err="1"/>
                  <a:t>Tanedo</a:t>
                </a:r>
                <a:r>
                  <a:rPr lang="en-US" sz="1800" baseline="-25000" dirty="0"/>
                  <a:t>, Tait (2016)</a:t>
                </a:r>
              </a:p>
              <a:p>
                <a:endParaRPr lang="en-US" sz="8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21" name="Rectangle 3">
                <a:extLst>
                  <a:ext uri="{FF2B5EF4-FFF2-40B4-BE49-F238E27FC236}">
                    <a16:creationId xmlns:a16="http://schemas.microsoft.com/office/drawing/2014/main" id="{6DE34699-25EB-534D-A8C2-F03BEAEE77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4800" y="997813"/>
                <a:ext cx="8161019" cy="1745387"/>
              </a:xfrm>
              <a:prstGeom prst="rect">
                <a:avLst/>
              </a:prstGeom>
              <a:blipFill>
                <a:blip r:embed="rId2"/>
                <a:stretch>
                  <a:fillRect l="-622" t="-2158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D9B3E175-14F3-1843-B8D6-6D44D6773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129" y="2743200"/>
            <a:ext cx="3858856" cy="34778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3">
                <a:extLst>
                  <a:ext uri="{FF2B5EF4-FFF2-40B4-BE49-F238E27FC236}">
                    <a16:creationId xmlns:a16="http://schemas.microsoft.com/office/drawing/2014/main" id="{848917FE-3792-2EE5-2E39-7546438439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4800" y="2667000"/>
                <a:ext cx="4419600" cy="30701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/>
                  <a:t>In 2019 the ATOMKI group reported a new 7</a:t>
                </a:r>
                <a:r>
                  <a:rPr lang="en-US" sz="2000" dirty="0">
                    <a:latin typeface="Symbol" pitchFamily="2" charset="2"/>
                  </a:rPr>
                  <a:t>s</a:t>
                </a:r>
                <a:r>
                  <a:rPr lang="en-US" sz="2000" dirty="0"/>
                  <a:t> excess in the decays of excited </a:t>
                </a:r>
                <a:r>
                  <a:rPr lang="en-US" sz="2000" baseline="30000" dirty="0"/>
                  <a:t>4</a:t>
                </a:r>
                <a:r>
                  <a:rPr lang="en-US" sz="2000" dirty="0"/>
                  <a:t>He (20.49) nuclei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15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/>
                  <a:t>. </a:t>
                </a:r>
              </a:p>
              <a:p>
                <a:pPr marL="0" indent="0" algn="r">
                  <a:buNone/>
                </a:pPr>
                <a:r>
                  <a:rPr lang="en-US" sz="2000" baseline="-25000" dirty="0" err="1"/>
                  <a:t>Krasznahorkay</a:t>
                </a:r>
                <a:r>
                  <a:rPr lang="en-US" sz="2000" baseline="-25000" dirty="0"/>
                  <a:t> et al. (2019)</a:t>
                </a:r>
              </a:p>
              <a:p>
                <a:endParaRPr lang="en-US" sz="1200" dirty="0"/>
              </a:p>
              <a:p>
                <a:r>
                  <a:rPr lang="en-US" sz="2000" dirty="0"/>
                  <a:t>Remarkably, this anomaly can be explained by the same new particle, which can also reduce the muon g-2 discrepancy to 2</a:t>
                </a:r>
                <a:r>
                  <a:rPr lang="en-US" sz="2000" dirty="0">
                    <a:latin typeface="Symbol" pitchFamily="2" charset="2"/>
                  </a:rPr>
                  <a:t>s</a:t>
                </a:r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13" name="Rectangle 3">
                <a:extLst>
                  <a:ext uri="{FF2B5EF4-FFF2-40B4-BE49-F238E27FC236}">
                    <a16:creationId xmlns:a16="http://schemas.microsoft.com/office/drawing/2014/main" id="{848917FE-3792-2EE5-2E39-754643843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4800" y="2667000"/>
                <a:ext cx="4419600" cy="3070191"/>
              </a:xfrm>
              <a:prstGeom prst="rect">
                <a:avLst/>
              </a:prstGeom>
              <a:blipFill>
                <a:blip r:embed="rId4"/>
                <a:stretch>
                  <a:fillRect l="-1149" t="-1240" r="-287" b="-330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4015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7">
            <a:extLst>
              <a:ext uri="{FF2B5EF4-FFF2-40B4-BE49-F238E27FC236}">
                <a16:creationId xmlns:a16="http://schemas.microsoft.com/office/drawing/2014/main" id="{6E4CA630-3DCC-A24F-8249-3FAE1E09C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405" y="2909920"/>
            <a:ext cx="4313442" cy="274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3">
            <a:extLst>
              <a:ext uri="{FF2B5EF4-FFF2-40B4-BE49-F238E27FC236}">
                <a16:creationId xmlns:a16="http://schemas.microsoft.com/office/drawing/2014/main" id="{4B18851C-6A22-3347-914F-CDC22736CE32}"/>
              </a:ext>
            </a:extLst>
          </p:cNvPr>
          <p:cNvSpPr txBox="1">
            <a:spLocks noChangeArrowheads="1"/>
          </p:cNvSpPr>
          <p:nvPr/>
        </p:nvSpPr>
        <p:spPr>
          <a:xfrm>
            <a:off x="123824" y="962025"/>
            <a:ext cx="8675687" cy="5707063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kern="0" dirty="0">
                <a:latin typeface="+mn-lt"/>
              </a:rPr>
              <a:t>There are indications from small-scale structure that dark matter may be strongly self-interacting. 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1200" kern="0" dirty="0"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kern="0" dirty="0"/>
              <a:t>For example, there appear to be halo profiles that are not as </a:t>
            </a:r>
            <a:r>
              <a:rPr lang="en-US" kern="0" dirty="0" err="1"/>
              <a:t>cuspy</a:t>
            </a:r>
            <a:r>
              <a:rPr lang="en-US" kern="0" dirty="0"/>
              <a:t> (high central density) as predicted for standard </a:t>
            </a:r>
            <a:r>
              <a:rPr lang="en-US" kern="0" dirty="0" err="1"/>
              <a:t>collisionless</a:t>
            </a:r>
            <a:r>
              <a:rPr lang="en-US" kern="0" dirty="0"/>
              <a:t> cold dark matter (WIMPs, axions, sterile neutrinos, …).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kern="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kern="0" dirty="0">
              <a:latin typeface="Arial" charset="0"/>
            </a:endParaRPr>
          </a:p>
        </p:txBody>
      </p:sp>
      <p:sp>
        <p:nvSpPr>
          <p:cNvPr id="116741" name="Title 18">
            <a:extLst>
              <a:ext uri="{FF2B5EF4-FFF2-40B4-BE49-F238E27FC236}">
                <a16:creationId xmlns:a16="http://schemas.microsoft.com/office/drawing/2014/main" id="{5D070099-58FA-E048-B9D0-70A2DAE3894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11124"/>
            <a:ext cx="9144000" cy="727075"/>
          </a:xfrm>
        </p:spPr>
        <p:txBody>
          <a:bodyPr/>
          <a:lstStyle/>
          <a:p>
            <a:r>
              <a:rPr lang="en-US" altLang="en-US" dirty="0"/>
              <a:t>SELF-INTERACTING DARK MATTER</a:t>
            </a:r>
          </a:p>
        </p:txBody>
      </p:sp>
      <p:sp>
        <p:nvSpPr>
          <p:cNvPr id="116742" name="TextBox 16">
            <a:extLst>
              <a:ext uri="{FF2B5EF4-FFF2-40B4-BE49-F238E27FC236}">
                <a16:creationId xmlns:a16="http://schemas.microsoft.com/office/drawing/2014/main" id="{299922DA-8C75-5B4D-A80A-7E6963D04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5678269"/>
            <a:ext cx="43672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US" altLang="en-US" sz="1200" dirty="0" err="1"/>
              <a:t>Tulin</a:t>
            </a:r>
            <a:r>
              <a:rPr lang="en-US" altLang="en-US" sz="1200" dirty="0"/>
              <a:t>, Yu (2017)</a:t>
            </a:r>
          </a:p>
          <a:p>
            <a:pPr algn="r"/>
            <a:r>
              <a:rPr lang="en-US" altLang="en-US" sz="1200" dirty="0"/>
              <a:t>Rocha et al. (2012); Peter et al. (2012) </a:t>
            </a:r>
          </a:p>
          <a:p>
            <a:pPr algn="r"/>
            <a:r>
              <a:rPr lang="en-US" altLang="en-US" sz="1200" dirty="0" err="1"/>
              <a:t>Vogelsberger</a:t>
            </a:r>
            <a:r>
              <a:rPr lang="en-US" altLang="en-US" sz="1200" dirty="0"/>
              <a:t> et al. (2012); Zavala et al. (2012)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2D590BE-60D3-8844-9153-9FC0E8C5AB2E}"/>
              </a:ext>
            </a:extLst>
          </p:cNvPr>
          <p:cNvGrpSpPr/>
          <p:nvPr/>
        </p:nvGrpSpPr>
        <p:grpSpPr>
          <a:xfrm>
            <a:off x="1143000" y="3886200"/>
            <a:ext cx="2438400" cy="1371600"/>
            <a:chOff x="3073196" y="7236337"/>
            <a:chExt cx="2351829" cy="141464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D544CE2-5FA3-244A-978A-84C32ED27136}"/>
                </a:ext>
              </a:extLst>
            </p:cNvPr>
            <p:cNvSpPr/>
            <p:nvPr/>
          </p:nvSpPr>
          <p:spPr>
            <a:xfrm>
              <a:off x="3073196" y="7236337"/>
              <a:ext cx="2197428" cy="1414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BCC2640-93BE-1A4F-8789-7DF8DBF6F441}"/>
                </a:ext>
              </a:extLst>
            </p:cNvPr>
            <p:cNvGrpSpPr/>
            <p:nvPr/>
          </p:nvGrpSpPr>
          <p:grpSpPr>
            <a:xfrm>
              <a:off x="3109087" y="7263193"/>
              <a:ext cx="2315938" cy="1302080"/>
              <a:chOff x="5841408" y="2339401"/>
              <a:chExt cx="2880823" cy="1372961"/>
            </a:xfrm>
            <a:solidFill>
              <a:schemeClr val="bg1"/>
            </a:solidFill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6A7DD76C-9207-894D-B407-E31FC0EE8A05}"/>
                      </a:ext>
                    </a:extLst>
                  </p:cNvPr>
                  <p:cNvSpPr txBox="1"/>
                  <p:nvPr/>
                </p:nvSpPr>
                <p:spPr>
                  <a:xfrm>
                    <a:off x="7962226" y="3329210"/>
                    <a:ext cx="750612" cy="383152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dirty="0"/>
                            <m:t>DM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6A7DD76C-9207-894D-B407-E31FC0EE8A0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62226" y="3329210"/>
                    <a:ext cx="750612" cy="38315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89FAC68B-44C3-6142-AF27-E1B152FB820A}"/>
                      </a:ext>
                    </a:extLst>
                  </p:cNvPr>
                  <p:cNvSpPr txBox="1"/>
                  <p:nvPr/>
                </p:nvSpPr>
                <p:spPr>
                  <a:xfrm>
                    <a:off x="7971619" y="2339401"/>
                    <a:ext cx="750612" cy="383152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dirty="0"/>
                            <m:t>DM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89FAC68B-44C3-6142-AF27-E1B152FB820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71619" y="2339401"/>
                    <a:ext cx="750612" cy="38315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28FB84B-DB8B-6742-9090-51013F10E4CF}"/>
                  </a:ext>
                </a:extLst>
              </p:cNvPr>
              <p:cNvGrpSpPr/>
              <p:nvPr/>
            </p:nvGrpSpPr>
            <p:grpSpPr>
              <a:xfrm>
                <a:off x="6400799" y="2537415"/>
                <a:ext cx="1653437" cy="1038988"/>
                <a:chOff x="3200400" y="2514600"/>
                <a:chExt cx="2743200" cy="1981200"/>
              </a:xfrm>
              <a:grpFill/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9F6B2F47-63C6-F345-8636-861EA7995D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34765" t="23437" r="34766" b="20312"/>
                <a:stretch/>
              </p:blipFill>
              <p:spPr>
                <a:xfrm rot="16200000">
                  <a:off x="3581400" y="2133600"/>
                  <a:ext cx="1981200" cy="2743200"/>
                </a:xfrm>
                <a:prstGeom prst="rect">
                  <a:avLst/>
                </a:prstGeom>
                <a:grpFill/>
              </p:spPr>
            </p:pic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E706B6C-1CC7-2741-9B8F-581B2E65D573}"/>
                    </a:ext>
                  </a:extLst>
                </p:cNvPr>
                <p:cNvSpPr/>
                <p:nvPr/>
              </p:nvSpPr>
              <p:spPr>
                <a:xfrm>
                  <a:off x="4267200" y="2590800"/>
                  <a:ext cx="609600" cy="762000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863E07A-03C2-E044-AB8B-A43B7FFC321C}"/>
                  </a:ext>
                </a:extLst>
              </p:cNvPr>
              <p:cNvSpPr txBox="1"/>
              <p:nvPr/>
            </p:nvSpPr>
            <p:spPr>
              <a:xfrm>
                <a:off x="5841408" y="2346311"/>
                <a:ext cx="543740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DM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59685CB-DCBC-CF40-8BC1-69D1395F4876}"/>
                  </a:ext>
                </a:extLst>
              </p:cNvPr>
              <p:cNvSpPr txBox="1"/>
              <p:nvPr/>
            </p:nvSpPr>
            <p:spPr>
              <a:xfrm>
                <a:off x="5841408" y="3336119"/>
                <a:ext cx="543740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DM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D8F47F8E-FE89-3648-8A24-E095C7087B73}"/>
                      </a:ext>
                    </a:extLst>
                  </p:cNvPr>
                  <p:cNvSpPr txBox="1"/>
                  <p:nvPr/>
                </p:nvSpPr>
                <p:spPr>
                  <a:xfrm>
                    <a:off x="6992830" y="2588203"/>
                    <a:ext cx="554729" cy="389437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’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D8F47F8E-FE89-3648-8A24-E095C7087B7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92830" y="2588203"/>
                    <a:ext cx="554729" cy="38943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3">
                <a:extLst>
                  <a:ext uri="{FF2B5EF4-FFF2-40B4-BE49-F238E27FC236}">
                    <a16:creationId xmlns:a16="http://schemas.microsoft.com/office/drawing/2014/main" id="{94676DD5-8A5A-D64B-A337-4324BB98DB2B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151776" y="2667000"/>
                <a:ext cx="4205160" cy="3657600"/>
              </a:xfrm>
              <a:prstGeom prst="rect">
                <a:avLst/>
              </a:prstGeom>
            </p:spPr>
            <p:txBody>
              <a:bodyPr/>
              <a:lstStyle/>
              <a:p>
                <a:pPr marL="285750" indent="-285750">
                  <a:lnSpc>
                    <a:spcPct val="90000"/>
                  </a:lnSpc>
                  <a:spcBef>
                    <a:spcPct val="20000"/>
                  </a:spcBef>
                  <a:buFont typeface="Arial" pitchFamily="34" charset="0"/>
                  <a:buChar char="•"/>
                  <a:defRPr/>
                </a:pPr>
                <a:r>
                  <a:rPr lang="en-US" kern="0" dirty="0"/>
                  <a:t>To smooth out the cusps, need a </a:t>
                </a:r>
                <a:r>
                  <a:rPr lang="en-US" kern="0" dirty="0">
                    <a:latin typeface="Arial" charset="0"/>
                  </a:rPr>
                  <a:t>self-interaction cross section</a:t>
                </a:r>
              </a:p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000" i="1" kern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en-US" sz="2000" b="0" i="1" kern="0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en-US" sz="2000" kern="0" dirty="0"/>
                  <a:t> ~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kern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kern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0" smtClean="0">
                                <a:latin typeface="Cambria Math" panose="02040503050406030204" pitchFamily="18" charset="0"/>
                              </a:rPr>
                              <m:t>cm</m:t>
                            </m:r>
                          </m:e>
                          <m:sup>
                            <m:r>
                              <a:rPr lang="en-US" sz="2000" b="0" i="1" kern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en-US" sz="2000" b="0" i="0" kern="0" smtClean="0">
                            <a:latin typeface="Cambria Math" panose="02040503050406030204" pitchFamily="18" charset="0"/>
                          </a:rPr>
                          <m:t>g</m:t>
                        </m:r>
                      </m:den>
                    </m:f>
                  </m:oMath>
                </a14:m>
                <a:r>
                  <a:rPr lang="en-US" sz="2000" kern="0" dirty="0"/>
                  <a:t> ~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b="0" i="0" kern="0" smtClean="0">
                            <a:latin typeface="Cambria Math" panose="02040503050406030204" pitchFamily="18" charset="0"/>
                          </a:rPr>
                          <m:t>barn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 b="0" i="0" kern="0" smtClean="0">
                            <a:latin typeface="Cambria Math" panose="02040503050406030204" pitchFamily="18" charset="0"/>
                          </a:rPr>
                          <m:t>GeV</m:t>
                        </m:r>
                      </m:den>
                    </m:f>
                  </m:oMath>
                </a14:m>
                <a:r>
                  <a:rPr lang="en-US" sz="2000" kern="0" dirty="0"/>
                  <a:t> 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kern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kern="0" smtClean="0">
                            <a:latin typeface="Cambria Math" panose="02040503050406030204" pitchFamily="18" charset="0"/>
                          </a:rPr>
                          <m:t>(100 </m:t>
                        </m:r>
                        <m:r>
                          <m:rPr>
                            <m:sty m:val="p"/>
                          </m:rPr>
                          <a:rPr lang="en-US" sz="2000" b="0" i="0" kern="0" smtClean="0">
                            <a:latin typeface="Cambria Math" panose="02040503050406030204" pitchFamily="18" charset="0"/>
                          </a:rPr>
                          <m:t>MeV</m:t>
                        </m:r>
                        <m:r>
                          <a:rPr lang="en-US" sz="2000" b="0" i="1" kern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000" b="0" i="1" kern="0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sz="2000" kern="0" dirty="0"/>
              </a:p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defRPr/>
                </a:pPr>
                <a:endParaRPr lang="en-US" sz="2000" kern="0" dirty="0"/>
              </a:p>
              <a:p>
                <a:pPr>
                  <a:lnSpc>
                    <a:spcPct val="90000"/>
                  </a:lnSpc>
                  <a:spcBef>
                    <a:spcPct val="20000"/>
                  </a:spcBef>
                  <a:defRPr/>
                </a:pPr>
                <a:endParaRPr lang="en-US" kern="0" dirty="0"/>
              </a:p>
              <a:p>
                <a:pPr marL="342900" indent="-342900">
                  <a:lnSpc>
                    <a:spcPct val="9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  <a:defRPr/>
                </a:pPr>
                <a:endParaRPr lang="en-US" kern="0" dirty="0"/>
              </a:p>
              <a:p>
                <a:pPr marL="342900" indent="-342900">
                  <a:lnSpc>
                    <a:spcPct val="9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  <a:defRPr/>
                </a:pPr>
                <a:endParaRPr lang="en-US" kern="0" dirty="0"/>
              </a:p>
              <a:p>
                <a:pPr>
                  <a:lnSpc>
                    <a:spcPct val="90000"/>
                  </a:lnSpc>
                  <a:spcBef>
                    <a:spcPct val="20000"/>
                  </a:spcBef>
                  <a:defRPr/>
                </a:pPr>
                <a:endParaRPr lang="en-US" kern="0" dirty="0"/>
              </a:p>
              <a:p>
                <a:pPr marL="342900" indent="-342900">
                  <a:lnSpc>
                    <a:spcPct val="9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US" kern="0" dirty="0"/>
                  <a:t>This can be explained by a dark sector mass scale of ~ 10-100 MeV (“dark neutrons interacting through dark </a:t>
                </a:r>
                <a:r>
                  <a:rPr lang="en-US" kern="0" dirty="0" err="1"/>
                  <a:t>pions</a:t>
                </a:r>
                <a:r>
                  <a:rPr lang="en-US" kern="0" dirty="0"/>
                  <a:t>”).</a:t>
                </a:r>
              </a:p>
            </p:txBody>
          </p:sp>
        </mc:Choice>
        <mc:Fallback xmlns="">
          <p:sp>
            <p:nvSpPr>
              <p:cNvPr id="23" name="Rectangle 3">
                <a:extLst>
                  <a:ext uri="{FF2B5EF4-FFF2-40B4-BE49-F238E27FC236}">
                    <a16:creationId xmlns:a16="http://schemas.microsoft.com/office/drawing/2014/main" id="{94676DD5-8A5A-D64B-A337-4324BB98D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776" y="2667000"/>
                <a:ext cx="4205160" cy="3657600"/>
              </a:xfrm>
              <a:prstGeom prst="rect">
                <a:avLst/>
              </a:prstGeom>
              <a:blipFill>
                <a:blip r:embed="rId10"/>
                <a:stretch>
                  <a:fillRect l="-904" t="-2076" r="-602" b="-44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9809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28600" y="2895600"/>
            <a:ext cx="8610600" cy="13716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4400" b="1" dirty="0"/>
              <a:t>FASER AT THE LHC</a:t>
            </a:r>
            <a:endParaRPr lang="en-US" sz="4400" b="1" dirty="0">
              <a:latin typeface="Symbol" pitchFamily="2" charset="2"/>
            </a:endParaRPr>
          </a:p>
          <a:p>
            <a:pPr marL="0" indent="0" eaLnBrk="1" hangingPunct="1">
              <a:buNone/>
            </a:pPr>
            <a:endParaRPr lang="en-US" dirty="0">
              <a:latin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BDBBCE-DC34-344F-88E0-FE1006AB9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4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4059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8E385F59-86BE-11AE-6D1A-59FCED7C6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75" y="2045157"/>
            <a:ext cx="2206959" cy="276768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NEW SEARCHES FOR LIGHT PARTICLES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2CE1F6-0A46-5B03-5466-92A2EBA7A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14400"/>
            <a:ext cx="8229600" cy="5087938"/>
          </a:xfrm>
        </p:spPr>
        <p:txBody>
          <a:bodyPr/>
          <a:lstStyle/>
          <a:p>
            <a:r>
              <a:rPr lang="en-US" sz="1800" dirty="0"/>
              <a:t>BSM physics has been re-invigorated by new ideas to search for Long-Lived Particles (LLPs), Feebly-Interacting Particles (FIPs), portal particles, dark sectors, 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8A16A1-877C-2212-1271-6E35BFEE1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56" y="2613700"/>
            <a:ext cx="2206959" cy="2743200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8341AA-C585-BD47-9304-C4F56B1B5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537" y="3157758"/>
            <a:ext cx="2137436" cy="274860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FEBC3AC-3A7B-9613-AA88-C82C2755E8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2438400"/>
            <a:ext cx="4520001" cy="3810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66B803-3461-8DCB-E156-14A637D83147}"/>
              </a:ext>
            </a:extLst>
          </p:cNvPr>
          <p:cNvSpPr txBox="1"/>
          <p:nvPr/>
        </p:nvSpPr>
        <p:spPr>
          <a:xfrm>
            <a:off x="5638800" y="6157299"/>
            <a:ext cx="21991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Ilten</a:t>
            </a:r>
            <a:r>
              <a:rPr lang="en-US" sz="1200" dirty="0"/>
              <a:t>, Tran et al. (2206.04220)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F1BD7A-8D31-664F-A2C4-836B9AB84A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6504" y="3794488"/>
            <a:ext cx="2166896" cy="293043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2551304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E933C-7C41-5E43-AB21-CA69B6F0C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43F34-7B57-9742-8EB7-51D260B18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770" y="1066800"/>
            <a:ext cx="3986632" cy="5181601"/>
          </a:xfrm>
        </p:spPr>
        <p:txBody>
          <a:bodyPr/>
          <a:lstStyle/>
          <a:p>
            <a:r>
              <a:rPr lang="en-US" sz="2000" dirty="0">
                <a:solidFill>
                  <a:srgbClr val="00B050"/>
                </a:solidFill>
              </a:rPr>
              <a:t>I am a theorist, working primarily on physics beyond the standard model and dark matter.  Recently I have also become the co-spokesperson of an experiment, FASER at the LHC. 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sz="2000" dirty="0">
                <a:solidFill>
                  <a:srgbClr val="0000FF"/>
                </a:solidFill>
              </a:rPr>
              <a:t>The title of this talk is inspired (as I understand it!) by a short article in Symmetry Magazine.</a:t>
            </a:r>
          </a:p>
          <a:p>
            <a:endParaRPr lang="en-US" sz="14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The article interviewed a number of people about current anomalies and their possible relation to dark matter.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2000" dirty="0"/>
          </a:p>
          <a:p>
            <a:endParaRPr lang="en-US" sz="800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093BDF-3AEC-388C-7908-EDC4DEA45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142997"/>
            <a:ext cx="3784745" cy="52880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02421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LIGHT PARTICLES AT THE LHC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6CA3D40-59D9-6058-18FD-8A1F0122D5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129" y="838200"/>
            <a:ext cx="3737628" cy="39624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61CC15F0-5B28-F394-7751-18D05C91AF5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39636" y="4876800"/>
                <a:ext cx="3876714" cy="899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>
                    <a:latin typeface="Arial" charset="0"/>
                  </a:rPr>
                  <a:t>Most searches have focused on processes with </a:t>
                </a:r>
                <a:r>
                  <a:rPr lang="en-US" sz="1800" dirty="0">
                    <a:latin typeface="Symbol" pitchFamily="2" charset="2"/>
                  </a:rPr>
                  <a:t>s</a:t>
                </a:r>
                <a:r>
                  <a:rPr lang="en-US" sz="1800" dirty="0">
                    <a:latin typeface="Arial" charset="0"/>
                  </a:rPr>
                  <a:t> ~ fb, pb.</a:t>
                </a:r>
              </a:p>
              <a:p>
                <a:endParaRPr lang="en-US" sz="1000" dirty="0">
                  <a:latin typeface="Arial" charset="0"/>
                </a:endParaRPr>
              </a:p>
              <a:p>
                <a:r>
                  <a:rPr lang="en-US" sz="1800" dirty="0">
                    <a:latin typeface="Arial" charset="0"/>
                  </a:rPr>
                  <a:t>But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tot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latin typeface="Arial" charset="0"/>
                  </a:rPr>
                  <a:t>~100 mb, currently wasted in new physics searches.</a:t>
                </a:r>
              </a:p>
              <a:p>
                <a:endParaRPr lang="en-US" sz="20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61CC15F0-5B28-F394-7751-18D05C91A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9636" y="4876800"/>
                <a:ext cx="3876714" cy="899750"/>
              </a:xfrm>
              <a:prstGeom prst="rect">
                <a:avLst/>
              </a:prstGeom>
              <a:blipFill>
                <a:blip r:embed="rId3"/>
                <a:stretch>
                  <a:fillRect l="-980" t="-2778" r="-980" b="-69444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49DB0637-B6D3-1EDD-1226-69E31AB33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965" y="838201"/>
            <a:ext cx="3737628" cy="41910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CD5B66-254D-F48E-B425-994BA487B953}"/>
              </a:ext>
            </a:extLst>
          </p:cNvPr>
          <p:cNvSpPr txBox="1">
            <a:spLocks/>
          </p:cNvSpPr>
          <p:nvPr/>
        </p:nvSpPr>
        <p:spPr bwMode="auto">
          <a:xfrm>
            <a:off x="4467838" y="4876800"/>
            <a:ext cx="4447561" cy="89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charset="0"/>
              </a:rPr>
              <a:t>What do these events look like? Consider </a:t>
            </a:r>
            <a:r>
              <a:rPr lang="en-US" sz="1800" dirty="0" err="1">
                <a:latin typeface="Arial" charset="0"/>
              </a:rPr>
              <a:t>pions</a:t>
            </a:r>
            <a:r>
              <a:rPr lang="en-US" sz="1800" dirty="0">
                <a:latin typeface="Arial" charset="0"/>
              </a:rPr>
              <a:t>.</a:t>
            </a:r>
          </a:p>
          <a:p>
            <a:endParaRPr lang="en-US" sz="1000" dirty="0">
              <a:latin typeface="Arial" charset="0"/>
            </a:endParaRPr>
          </a:p>
          <a:p>
            <a:r>
              <a:rPr lang="en-US" sz="1800" dirty="0">
                <a:latin typeface="Arial" charset="0"/>
              </a:rPr>
              <a:t>Enormous event rates.  Typical </a:t>
            </a:r>
            <a:r>
              <a:rPr lang="en-US" sz="1800" i="1" dirty="0" err="1">
                <a:latin typeface="Arial" charset="0"/>
              </a:rPr>
              <a:t>p</a:t>
            </a:r>
            <a:r>
              <a:rPr lang="en-US" sz="1800" baseline="-25000" dirty="0" err="1">
                <a:latin typeface="Arial" charset="0"/>
              </a:rPr>
              <a:t>T</a:t>
            </a:r>
            <a:r>
              <a:rPr lang="en-US" sz="1800" dirty="0">
                <a:latin typeface="Arial" charset="0"/>
              </a:rPr>
              <a:t> ~ 250 MeV, but many with </a:t>
            </a:r>
            <a:r>
              <a:rPr lang="en-US" sz="1800" i="1" dirty="0">
                <a:latin typeface="Arial" charset="0"/>
              </a:rPr>
              <a:t>p</a:t>
            </a:r>
            <a:r>
              <a:rPr lang="en-US" sz="1800" dirty="0">
                <a:latin typeface="Arial" charset="0"/>
              </a:rPr>
              <a:t> ~ </a:t>
            </a:r>
            <a:r>
              <a:rPr lang="en-US" sz="1800" dirty="0" err="1">
                <a:latin typeface="Arial" charset="0"/>
              </a:rPr>
              <a:t>TeV</a:t>
            </a:r>
            <a:r>
              <a:rPr lang="en-US" sz="1800" dirty="0">
                <a:latin typeface="Arial" charset="0"/>
              </a:rPr>
              <a:t> within 1 </a:t>
            </a:r>
            <a:r>
              <a:rPr lang="en-US" sz="1800" dirty="0" err="1">
                <a:latin typeface="Arial" charset="0"/>
              </a:rPr>
              <a:t>mrad</a:t>
            </a:r>
            <a:r>
              <a:rPr lang="en-US" sz="1800" dirty="0">
                <a:latin typeface="Arial" charset="0"/>
              </a:rPr>
              <a:t>  (</a:t>
            </a:r>
            <a:r>
              <a:rPr lang="en-US" sz="1800" dirty="0">
                <a:latin typeface="Symbol" pitchFamily="2" charset="2"/>
              </a:rPr>
              <a:t>h</a:t>
            </a:r>
            <a:r>
              <a:rPr lang="en-US" sz="1800" dirty="0">
                <a:latin typeface="Arial" charset="0"/>
              </a:rPr>
              <a:t> &gt; 7.6) of the beamline.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06D47C-8F8C-B81E-2431-6C87253B3393}"/>
              </a:ext>
            </a:extLst>
          </p:cNvPr>
          <p:cNvSpPr txBox="1"/>
          <p:nvPr/>
        </p:nvSpPr>
        <p:spPr>
          <a:xfrm rot="5400000">
            <a:off x="6979248" y="2772196"/>
            <a:ext cx="28371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Feng, </a:t>
            </a:r>
            <a:r>
              <a:rPr lang="en-US" sz="1200" dirty="0" err="1"/>
              <a:t>Galon</a:t>
            </a:r>
            <a:r>
              <a:rPr lang="en-US" sz="1200" dirty="0"/>
              <a:t>, Kling, </a:t>
            </a:r>
            <a:r>
              <a:rPr lang="en-US" sz="1200" dirty="0" err="1"/>
              <a:t>Trojanowski</a:t>
            </a:r>
            <a:r>
              <a:rPr lang="en-US" sz="1200" dirty="0"/>
              <a:t> (2017)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B2D80A-2708-F7C5-293A-FA673BE75620}"/>
              </a:ext>
            </a:extLst>
          </p:cNvPr>
          <p:cNvSpPr txBox="1"/>
          <p:nvPr/>
        </p:nvSpPr>
        <p:spPr>
          <a:xfrm>
            <a:off x="7315200" y="1524000"/>
            <a:ext cx="788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300 fb</a:t>
            </a:r>
            <a:r>
              <a:rPr lang="en-US" sz="1400" baseline="30000" dirty="0"/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68632841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62000" y="2286000"/>
            <a:ext cx="7162800" cy="1649233"/>
            <a:chOff x="686764" y="3235221"/>
            <a:chExt cx="6761940" cy="1633785"/>
          </a:xfrm>
        </p:grpSpPr>
        <p:pic>
          <p:nvPicPr>
            <p:cNvPr id="6" name="Picture 5" descr="0803012_02-A4-at-144-dpi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635" y="3393423"/>
              <a:ext cx="2791232" cy="1475583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4378325" y="3235221"/>
              <a:ext cx="238125" cy="80973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686764" y="4213439"/>
              <a:ext cx="2214348" cy="409266"/>
              <a:chOff x="686764" y="4213439"/>
              <a:chExt cx="2214348" cy="409266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 rot="10800000">
              <a:off x="5559329" y="3549005"/>
              <a:ext cx="1889375" cy="353694"/>
              <a:chOff x="686764" y="4213439"/>
              <a:chExt cx="2214348" cy="409266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Arrow Connector 9"/>
            <p:cNvCxnSpPr/>
            <p:nvPr/>
          </p:nvCxnSpPr>
          <p:spPr>
            <a:xfrm flipV="1">
              <a:off x="4182360" y="4016375"/>
              <a:ext cx="434090" cy="62642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headEnd type="none"/>
              <a:tailEnd type="non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378325" y="4044950"/>
              <a:ext cx="815418" cy="82405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SEARCHES FOR NEW LIGHT PARTICLES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76201" y="914400"/>
            <a:ext cx="8915400" cy="5562600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charset="0"/>
              </a:rPr>
              <a:t>At the LHC, the existing large detectors were designed to find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strongly-interacting heavy particles</a:t>
            </a:r>
            <a:r>
              <a:rPr lang="en-US" sz="2000" dirty="0">
                <a:latin typeface="Arial" charset="0"/>
              </a:rPr>
              <a:t>.  </a:t>
            </a:r>
          </a:p>
          <a:p>
            <a:pPr eaLnBrk="1" hangingPunct="1"/>
            <a:endParaRPr lang="en-US" sz="1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r>
              <a:rPr lang="en-US" sz="2000" dirty="0">
                <a:latin typeface="Arial" charset="0"/>
              </a:rPr>
              <a:t>Unfortunately, they are also almost perfectly designed to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not</a:t>
            </a:r>
            <a:r>
              <a:rPr lang="en-US" sz="2000" dirty="0">
                <a:latin typeface="Arial" charset="0"/>
              </a:rPr>
              <a:t> find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weakly-interacting light particles</a:t>
            </a:r>
            <a:r>
              <a:rPr lang="en-US" sz="2000" dirty="0">
                <a:latin typeface="Arial" charset="0"/>
              </a:rPr>
              <a:t>.  These are dominantly produced in the rare decays of light particles (</a:t>
            </a:r>
            <a:r>
              <a:rPr lang="en-US" sz="2000" dirty="0">
                <a:latin typeface="Symbol" pitchFamily="2" charset="2"/>
              </a:rPr>
              <a:t>p</a:t>
            </a:r>
            <a:r>
              <a:rPr lang="en-US" sz="2000" dirty="0">
                <a:latin typeface="Arial" charset="0"/>
              </a:rPr>
              <a:t>, </a:t>
            </a:r>
            <a:r>
              <a:rPr lang="en-US" sz="2000" dirty="0">
                <a:latin typeface="Symbol" pitchFamily="2" charset="2"/>
              </a:rPr>
              <a:t>h</a:t>
            </a:r>
            <a:r>
              <a:rPr lang="en-US" sz="2000" dirty="0">
                <a:latin typeface="Arial" charset="0"/>
              </a:rPr>
              <a:t>, K, D, B, …) along the forward direction, and so the new particles escape through the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blind spots </a:t>
            </a:r>
            <a:r>
              <a:rPr lang="en-US" sz="2000" dirty="0">
                <a:latin typeface="Arial" charset="0"/>
              </a:rPr>
              <a:t>down the beamline. </a:t>
            </a:r>
          </a:p>
          <a:p>
            <a:pPr marL="0" indent="0" eaLnBrk="1" hangingPunct="1">
              <a:buNone/>
            </a:pPr>
            <a:endParaRPr lang="en-US" sz="1200" dirty="0">
              <a:latin typeface="Arial" charset="0"/>
              <a:sym typeface="Wingdings"/>
            </a:endParaRPr>
          </a:p>
          <a:p>
            <a:pPr eaLnBrk="1" hangingPunct="1"/>
            <a:r>
              <a:rPr lang="en-US" sz="2000" dirty="0">
                <a:latin typeface="Arial" charset="0"/>
              </a:rPr>
              <a:t>There are both SM and BSM motivations to explore the “wasted” </a:t>
            </a:r>
            <a:r>
              <a:rPr lang="en-US" sz="2000" dirty="0" err="1">
                <a:latin typeface="Symbol" pitchFamily="2" charset="2"/>
              </a:rPr>
              <a:t>s</a:t>
            </a:r>
            <a:r>
              <a:rPr lang="en-US" sz="2000" baseline="-25000" dirty="0" err="1">
                <a:latin typeface="Arial" charset="0"/>
              </a:rPr>
              <a:t>tot</a:t>
            </a:r>
            <a:r>
              <a:rPr lang="en-US" sz="2000" baseline="-25000" dirty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~ 100 mb and cover these blind spots in the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far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forward region</a:t>
            </a:r>
            <a:r>
              <a:rPr lang="en-US" sz="2000" dirty="0">
                <a:latin typeface="Arial" charset="0"/>
              </a:rPr>
              <a:t>.  </a:t>
            </a:r>
          </a:p>
          <a:p>
            <a:pPr eaLnBrk="1" hangingPunct="1"/>
            <a:endParaRPr lang="en-US" sz="1000" dirty="0">
              <a:latin typeface="Arial" charset="0"/>
              <a:sym typeface="Wingdings"/>
            </a:endParaRPr>
          </a:p>
          <a:p>
            <a:pPr eaLnBrk="1" hangingPunct="1"/>
            <a:endParaRPr lang="en-US" sz="2000" dirty="0">
              <a:latin typeface="Arial" charset="0"/>
              <a:sym typeface="Wingding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CA8254-3E83-FE89-F53E-A0FD53B722A3}"/>
              </a:ext>
            </a:extLst>
          </p:cNvPr>
          <p:cNvSpPr txBox="1"/>
          <p:nvPr/>
        </p:nvSpPr>
        <p:spPr>
          <a:xfrm rot="21126514">
            <a:off x="5978127" y="2793161"/>
            <a:ext cx="2219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A’, a, </a:t>
            </a:r>
            <a:r>
              <a:rPr lang="en-US" dirty="0" err="1"/>
              <a:t>mCPs</a:t>
            </a:r>
            <a:r>
              <a:rPr lang="en-US" dirty="0"/>
              <a:t>, </a:t>
            </a:r>
            <a:r>
              <a:rPr lang="en-US" dirty="0">
                <a:latin typeface="+mn-lt"/>
              </a:rPr>
              <a:t>DM,</a:t>
            </a:r>
            <a:r>
              <a:rPr lang="en-US" dirty="0"/>
              <a:t>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2B7C7C2-C51C-8DFA-D537-66FA3D8EAD49}"/>
                  </a:ext>
                </a:extLst>
              </p:cNvPr>
              <p:cNvSpPr txBox="1"/>
              <p:nvPr/>
            </p:nvSpPr>
            <p:spPr>
              <a:xfrm rot="21210000">
                <a:off x="875331" y="3040919"/>
                <a:ext cx="2465227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:r>
                  <a:rPr lang="en-US" dirty="0">
                    <a:latin typeface="Symbol" pitchFamily="2" charset="2"/>
                  </a:rPr>
                  <a:t>p</a:t>
                </a:r>
                <a:r>
                  <a:rPr lang="en-US" dirty="0"/>
                  <a:t>, K, D, …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2B7C7C2-C51C-8DFA-D537-66FA3D8EAD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210000">
                <a:off x="875331" y="3040919"/>
                <a:ext cx="2465227" cy="391646"/>
              </a:xfrm>
              <a:prstGeom prst="rect">
                <a:avLst/>
              </a:prstGeom>
              <a:blipFill>
                <a:blip r:embed="rId3"/>
                <a:stretch>
                  <a:fillRect t="-5556" r="-1010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8A3DA54B-845C-C060-C8F5-35B8C9EE1D6B}"/>
              </a:ext>
            </a:extLst>
          </p:cNvPr>
          <p:cNvSpPr txBox="1"/>
          <p:nvPr/>
        </p:nvSpPr>
        <p:spPr>
          <a:xfrm>
            <a:off x="3939051" y="1805292"/>
            <a:ext cx="2309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SUSY, top, Higgs, …</a:t>
            </a:r>
          </a:p>
        </p:txBody>
      </p:sp>
    </p:spTree>
    <p:extLst>
      <p:ext uri="{BB962C8B-B14F-4D97-AF65-F5344CB8AC3E}">
        <p14:creationId xmlns:p14="http://schemas.microsoft.com/office/powerpoint/2010/main" val="87562738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THE BASIC IDEA</a:t>
            </a:r>
          </a:p>
        </p:txBody>
      </p:sp>
      <p:pic>
        <p:nvPicPr>
          <p:cNvPr id="9" name="Picture 8" descr="LHCLayou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2" t="67833" r="41997" b="736"/>
          <a:stretch/>
        </p:blipFill>
        <p:spPr>
          <a:xfrm>
            <a:off x="194272" y="1600200"/>
            <a:ext cx="8763000" cy="4953000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8" idx="0"/>
          </p:cNvCxnSpPr>
          <p:nvPr/>
        </p:nvCxnSpPr>
        <p:spPr>
          <a:xfrm flipV="1">
            <a:off x="6529059" y="5208495"/>
            <a:ext cx="600909" cy="90993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139368" y="6118429"/>
            <a:ext cx="779381" cy="461665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  !!!  </a:t>
            </a:r>
          </a:p>
        </p:txBody>
      </p:sp>
      <p:pic>
        <p:nvPicPr>
          <p:cNvPr id="6" name="Picture 5" descr="LHCLayout.png">
            <a:extLst>
              <a:ext uri="{FF2B5EF4-FFF2-40B4-BE49-F238E27FC236}">
                <a16:creationId xmlns:a16="http://schemas.microsoft.com/office/drawing/2014/main" id="{60D0CE8C-24ED-AC41-9EB4-8793C033C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10" y="838200"/>
            <a:ext cx="2718690" cy="1931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3D9EB51-2C43-6C5E-AB13-71DB9FEE22FD}"/>
                  </a:ext>
                </a:extLst>
              </p:cNvPr>
              <p:cNvSpPr txBox="1"/>
              <p:nvPr/>
            </p:nvSpPr>
            <p:spPr>
              <a:xfrm>
                <a:off x="2286000" y="3249198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3D9EB51-2C43-6C5E-AB13-71DB9FEE2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3249198"/>
                <a:ext cx="457200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6B4BEE7-FC72-4D60-8A25-D7020EF3028A}"/>
                  </a:ext>
                </a:extLst>
              </p:cNvPr>
              <p:cNvSpPr txBox="1"/>
              <p:nvPr/>
            </p:nvSpPr>
            <p:spPr>
              <a:xfrm>
                <a:off x="2286000" y="3249198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6B4BEE7-FC72-4D60-8A25-D7020EF30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3249198"/>
                <a:ext cx="457200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0BC7F9A-3682-3ECE-0648-9421172E02CA}"/>
              </a:ext>
            </a:extLst>
          </p:cNvPr>
          <p:cNvSpPr txBox="1">
            <a:spLocks/>
          </p:cNvSpPr>
          <p:nvPr/>
        </p:nvSpPr>
        <p:spPr bwMode="auto">
          <a:xfrm>
            <a:off x="197361" y="5663462"/>
            <a:ext cx="3810000" cy="82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sz="1400" dirty="0">
                <a:latin typeface="Arial" charset="0"/>
              </a:rPr>
              <a:t>Feng, </a:t>
            </a:r>
            <a:r>
              <a:rPr lang="en-US" sz="1400" dirty="0" err="1">
                <a:latin typeface="Arial" charset="0"/>
              </a:rPr>
              <a:t>Galon</a:t>
            </a:r>
            <a:r>
              <a:rPr lang="en-US" sz="1400" dirty="0">
                <a:latin typeface="Arial" charset="0"/>
              </a:rPr>
              <a:t>, Kling, </a:t>
            </a:r>
            <a:r>
              <a:rPr lang="en-US" sz="1400" dirty="0" err="1">
                <a:latin typeface="Arial" charset="0"/>
              </a:rPr>
              <a:t>Trojanowski</a:t>
            </a:r>
            <a:r>
              <a:rPr lang="en-US" sz="1400" dirty="0">
                <a:latin typeface="Arial" charset="0"/>
              </a:rPr>
              <a:t> (2017)</a:t>
            </a:r>
          </a:p>
          <a:p>
            <a:pPr marL="0" indent="0" eaLnBrk="1" hangingPunct="1">
              <a:buNone/>
            </a:pPr>
            <a:r>
              <a:rPr lang="en-US" sz="1400" dirty="0">
                <a:latin typeface="Arial" charset="0"/>
                <a:sym typeface="Wingdings"/>
              </a:rPr>
              <a:t>Kling, </a:t>
            </a:r>
            <a:r>
              <a:rPr lang="en-US" sz="1400" dirty="0" err="1">
                <a:latin typeface="Arial" charset="0"/>
                <a:sym typeface="Wingdings"/>
              </a:rPr>
              <a:t>Trojanowski</a:t>
            </a:r>
            <a:r>
              <a:rPr lang="en-US" sz="1400" dirty="0">
                <a:latin typeface="Arial" charset="0"/>
                <a:sym typeface="Wingdings"/>
              </a:rPr>
              <a:t> (2018)</a:t>
            </a:r>
          </a:p>
          <a:p>
            <a:pPr marL="0" indent="0">
              <a:buNone/>
            </a:pPr>
            <a:r>
              <a:rPr lang="en-US" sz="1400" dirty="0">
                <a:latin typeface="Arial" charset="0"/>
              </a:rPr>
              <a:t>Feng, </a:t>
            </a:r>
            <a:r>
              <a:rPr lang="en-US" sz="1400" dirty="0" err="1">
                <a:latin typeface="Arial" charset="0"/>
              </a:rPr>
              <a:t>Galon</a:t>
            </a:r>
            <a:r>
              <a:rPr lang="en-US" sz="1400" dirty="0">
                <a:latin typeface="Arial" charset="0"/>
              </a:rPr>
              <a:t>, Kling, </a:t>
            </a:r>
            <a:r>
              <a:rPr lang="en-US" sz="1400" dirty="0" err="1">
                <a:latin typeface="Arial" charset="0"/>
              </a:rPr>
              <a:t>Trojanowski</a:t>
            </a:r>
            <a:r>
              <a:rPr lang="en-US" sz="1400" dirty="0">
                <a:latin typeface="Arial" charset="0"/>
              </a:rPr>
              <a:t> (2018)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B4496D-D87D-9CE1-6904-B345EA955277}"/>
              </a:ext>
            </a:extLst>
          </p:cNvPr>
          <p:cNvSpPr txBox="1"/>
          <p:nvPr/>
        </p:nvSpPr>
        <p:spPr>
          <a:xfrm>
            <a:off x="3390900" y="914400"/>
            <a:ext cx="54483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sz="1800" dirty="0">
                <a:latin typeface="Arial" charset="0"/>
              </a:rPr>
              <a:t>We cannot block the beams, but if </a:t>
            </a:r>
            <a:r>
              <a:rPr lang="en-US" sz="1800" dirty="0">
                <a:latin typeface="Arial" charset="0"/>
                <a:sym typeface="Wingdings"/>
              </a:rPr>
              <a:t>we go far away, the proton beams are bent by magnets, whereas light, weakly-interacting particles go straight.</a:t>
            </a:r>
            <a:endParaRPr lang="en-US" sz="1800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314504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THE FAR-FORWARD REGION</a:t>
            </a:r>
            <a:endParaRPr lang="en-US" dirty="0">
              <a:latin typeface="Symbol" pitchFamily="2" charset="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BFF6B6-0A9D-AA4E-B0FE-35D933067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887194"/>
            <a:ext cx="6934200" cy="2806268"/>
          </a:xfrm>
          <a:prstGeom prst="rect">
            <a:avLst/>
          </a:prstGeom>
        </p:spPr>
      </p:pic>
      <p:pic>
        <p:nvPicPr>
          <p:cNvPr id="11" name="Obraz 5">
            <a:extLst>
              <a:ext uri="{FF2B5EF4-FFF2-40B4-BE49-F238E27FC236}">
                <a16:creationId xmlns:a16="http://schemas.microsoft.com/office/drawing/2014/main" id="{BFF42797-A462-3C4B-AACE-92314EDFE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886200"/>
            <a:ext cx="6953250" cy="2596469"/>
          </a:xfrm>
          <a:prstGeom prst="rect">
            <a:avLst/>
          </a:prstGeom>
        </p:spPr>
      </p:pic>
      <p:sp>
        <p:nvSpPr>
          <p:cNvPr id="12" name="pole tekstowe 7">
            <a:extLst>
              <a:ext uri="{FF2B5EF4-FFF2-40B4-BE49-F238E27FC236}">
                <a16:creationId xmlns:a16="http://schemas.microsoft.com/office/drawing/2014/main" id="{1D2B46F5-BF32-1748-9878-347D7298A4B2}"/>
              </a:ext>
            </a:extLst>
          </p:cNvPr>
          <p:cNvSpPr txBox="1"/>
          <p:nvPr/>
        </p:nvSpPr>
        <p:spPr>
          <a:xfrm>
            <a:off x="2392000" y="5633876"/>
            <a:ext cx="2332400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400" dirty="0" err="1">
                <a:solidFill>
                  <a:srgbClr val="FF0000"/>
                </a:solidFill>
              </a:rPr>
              <a:t>Beam</a:t>
            </a:r>
            <a:r>
              <a:rPr lang="pl-PL" sz="1400" dirty="0">
                <a:solidFill>
                  <a:srgbClr val="FF0000"/>
                </a:solidFill>
              </a:rPr>
              <a:t> </a:t>
            </a:r>
            <a:r>
              <a:rPr lang="pl-PL" sz="1400" dirty="0" err="1">
                <a:solidFill>
                  <a:srgbClr val="FF0000"/>
                </a:solidFill>
              </a:rPr>
              <a:t>collision</a:t>
            </a:r>
            <a:r>
              <a:rPr lang="pl-PL" sz="1400" dirty="0">
                <a:solidFill>
                  <a:srgbClr val="FF0000"/>
                </a:solidFill>
              </a:rPr>
              <a:t> </a:t>
            </a:r>
            <a:r>
              <a:rPr lang="pl-PL" sz="1400" dirty="0" err="1">
                <a:solidFill>
                  <a:srgbClr val="FF0000"/>
                </a:solidFill>
              </a:rPr>
              <a:t>axis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3" name="Łącznik prosty ze strzałką 9">
            <a:extLst>
              <a:ext uri="{FF2B5EF4-FFF2-40B4-BE49-F238E27FC236}">
                <a16:creationId xmlns:a16="http://schemas.microsoft.com/office/drawing/2014/main" id="{5ECD5B64-A85F-E34F-9C20-5C93971E7370}"/>
              </a:ext>
            </a:extLst>
          </p:cNvPr>
          <p:cNvCxnSpPr>
            <a:cxnSpLocks/>
          </p:cNvCxnSpPr>
          <p:nvPr/>
        </p:nvCxnSpPr>
        <p:spPr>
          <a:xfrm flipV="1">
            <a:off x="2743200" y="5181602"/>
            <a:ext cx="609600" cy="228598"/>
          </a:xfrm>
          <a:prstGeom prst="straightConnector1">
            <a:avLst/>
          </a:prstGeom>
          <a:ln w="127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7">
            <a:extLst>
              <a:ext uri="{FF2B5EF4-FFF2-40B4-BE49-F238E27FC236}">
                <a16:creationId xmlns:a16="http://schemas.microsoft.com/office/drawing/2014/main" id="{9761C229-B5BE-034A-827C-8B3DA53F7323}"/>
              </a:ext>
            </a:extLst>
          </p:cNvPr>
          <p:cNvSpPr txBox="1"/>
          <p:nvPr/>
        </p:nvSpPr>
        <p:spPr>
          <a:xfrm>
            <a:off x="6080118" y="5633876"/>
            <a:ext cx="1319593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l-PL" sz="1400" dirty="0">
                <a:solidFill>
                  <a:srgbClr val="FF0000"/>
                </a:solidFill>
              </a:rPr>
              <a:t>LHC </a:t>
            </a:r>
            <a:r>
              <a:rPr lang="pl-PL" sz="1400" dirty="0" err="1">
                <a:solidFill>
                  <a:srgbClr val="FF0000"/>
                </a:solidFill>
              </a:rPr>
              <a:t>beamline</a:t>
            </a:r>
            <a:endParaRPr lang="pl-PL" sz="1400" dirty="0">
              <a:solidFill>
                <a:srgbClr val="FF0000"/>
              </a:solidFill>
            </a:endParaRPr>
          </a:p>
        </p:txBody>
      </p:sp>
      <p:sp>
        <p:nvSpPr>
          <p:cNvPr id="17" name="pole tekstowe 7">
            <a:extLst>
              <a:ext uri="{FF2B5EF4-FFF2-40B4-BE49-F238E27FC236}">
                <a16:creationId xmlns:a16="http://schemas.microsoft.com/office/drawing/2014/main" id="{859FB3A7-EDD8-A44D-9CBA-5355CFFAAE0B}"/>
              </a:ext>
            </a:extLst>
          </p:cNvPr>
          <p:cNvSpPr txBox="1"/>
          <p:nvPr/>
        </p:nvSpPr>
        <p:spPr>
          <a:xfrm>
            <a:off x="1143744" y="3962400"/>
            <a:ext cx="4019049" cy="3693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The </a:t>
            </a:r>
            <a:r>
              <a:rPr lang="pl-PL" dirty="0" err="1">
                <a:solidFill>
                  <a:schemeClr val="bg1"/>
                </a:solidFill>
              </a:rPr>
              <a:t>view</a:t>
            </a:r>
            <a:r>
              <a:rPr lang="pl-PL" dirty="0">
                <a:solidFill>
                  <a:schemeClr val="bg1"/>
                </a:solidFill>
              </a:rPr>
              <a:t> in UJ12 </a:t>
            </a:r>
            <a:r>
              <a:rPr lang="pl-PL" dirty="0" err="1">
                <a:solidFill>
                  <a:schemeClr val="bg1"/>
                </a:solidFill>
              </a:rPr>
              <a:t>looking</a:t>
            </a:r>
            <a:r>
              <a:rPr lang="pl-PL" dirty="0">
                <a:solidFill>
                  <a:schemeClr val="bg1"/>
                </a:solidFill>
              </a:rPr>
              <a:t> west (2019)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0" name="Łącznik prosty ze strzałką 9">
            <a:extLst>
              <a:ext uri="{FF2B5EF4-FFF2-40B4-BE49-F238E27FC236}">
                <a16:creationId xmlns:a16="http://schemas.microsoft.com/office/drawing/2014/main" id="{51AC408F-D673-E643-8BB3-CF6C3F81C156}"/>
              </a:ext>
            </a:extLst>
          </p:cNvPr>
          <p:cNvCxnSpPr>
            <a:cxnSpLocks/>
          </p:cNvCxnSpPr>
          <p:nvPr/>
        </p:nvCxnSpPr>
        <p:spPr>
          <a:xfrm flipH="1" flipV="1">
            <a:off x="5105400" y="5320544"/>
            <a:ext cx="838202" cy="242056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0DACFBE-C91C-9143-AF21-5EA3AADE496A}"/>
              </a:ext>
            </a:extLst>
          </p:cNvPr>
          <p:cNvCxnSpPr/>
          <p:nvPr/>
        </p:nvCxnSpPr>
        <p:spPr>
          <a:xfrm>
            <a:off x="1066800" y="1676400"/>
            <a:ext cx="6934200" cy="15240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9B00011-361F-7543-886C-D365151E69D1}"/>
              </a:ext>
            </a:extLst>
          </p:cNvPr>
          <p:cNvSpPr/>
          <p:nvPr/>
        </p:nvSpPr>
        <p:spPr>
          <a:xfrm>
            <a:off x="5791200" y="3225800"/>
            <a:ext cx="1524000" cy="3048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TI12 near UJ12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14B13F-3DFC-3A46-A331-071303C2A09C}"/>
              </a:ext>
            </a:extLst>
          </p:cNvPr>
          <p:cNvSpPr txBox="1"/>
          <p:nvPr/>
        </p:nvSpPr>
        <p:spPr>
          <a:xfrm>
            <a:off x="3200400" y="46482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TI12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1EDD71-5A4E-F541-AC22-C480E5208DB8}"/>
              </a:ext>
            </a:extLst>
          </p:cNvPr>
          <p:cNvSpPr txBox="1"/>
          <p:nvPr/>
        </p:nvSpPr>
        <p:spPr>
          <a:xfrm>
            <a:off x="4800600" y="937736"/>
            <a:ext cx="3048000" cy="116955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New particle A’ is produced at ATLAS, travels along the beam collision axis and through 100 m of rock, and finally decays in tunnel TI12, 480 m from ATLAS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B2F5AF-00C0-F34F-A7DB-57B4E479597D}"/>
              </a:ext>
            </a:extLst>
          </p:cNvPr>
          <p:cNvSpPr txBox="1"/>
          <p:nvPr/>
        </p:nvSpPr>
        <p:spPr>
          <a:xfrm>
            <a:off x="7369231" y="3158270"/>
            <a:ext cx="550151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/>
              <a:t>UJ12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738942F-D6E2-9F45-82A0-22F7D238A4C0}"/>
                  </a:ext>
                </a:extLst>
              </p:cNvPr>
              <p:cNvSpPr txBox="1"/>
              <p:nvPr/>
            </p:nvSpPr>
            <p:spPr>
              <a:xfrm rot="702885">
                <a:off x="2035794" y="1697185"/>
                <a:ext cx="602665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1200" dirty="0">
                    <a:solidFill>
                      <a:srgbClr val="FF0000"/>
                    </a:solidFill>
                  </a:rPr>
                  <a:t>→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2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A’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738942F-D6E2-9F45-82A0-22F7D238A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702885">
                <a:off x="2035794" y="1697185"/>
                <a:ext cx="602665" cy="184666"/>
              </a:xfrm>
              <a:prstGeom prst="rect">
                <a:avLst/>
              </a:prstGeom>
              <a:blipFill>
                <a:blip r:embed="rId4"/>
                <a:stretch>
                  <a:fillRect l="-3922" t="-11538" r="-15686"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94F76865-AE4C-D946-86D2-E72605032751}"/>
              </a:ext>
            </a:extLst>
          </p:cNvPr>
          <p:cNvSpPr txBox="1"/>
          <p:nvPr/>
        </p:nvSpPr>
        <p:spPr>
          <a:xfrm rot="750086">
            <a:off x="4660241" y="2274761"/>
            <a:ext cx="620426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 → </a:t>
            </a:r>
            <a:r>
              <a:rPr lang="en-US" sz="12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A’ </a:t>
            </a:r>
            <a:r>
              <a:rPr lang="en-US" sz="1200" dirty="0">
                <a:solidFill>
                  <a:srgbClr val="FF0000"/>
                </a:solidFill>
              </a:rPr>
              <a:t>→ </a:t>
            </a:r>
            <a:r>
              <a:rPr lang="en-US" sz="12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CE08D49-EE50-0545-AD75-C78915B81904}"/>
                  </a:ext>
                </a:extLst>
              </p:cNvPr>
              <p:cNvSpPr txBox="1"/>
              <p:nvPr/>
            </p:nvSpPr>
            <p:spPr>
              <a:xfrm rot="514515">
                <a:off x="6863889" y="2723376"/>
                <a:ext cx="770019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</a:rPr>
                  <a:t> </a:t>
                </a:r>
                <a:r>
                  <a:rPr lang="en-US" sz="12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A’ </a:t>
                </a:r>
                <a:r>
                  <a:rPr lang="en-US" sz="1200" dirty="0">
                    <a:solidFill>
                      <a:srgbClr val="FF0000"/>
                    </a:solidFill>
                  </a:rPr>
                  <a:t>→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2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CE08D49-EE50-0545-AD75-C78915B81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14515">
                <a:off x="6863889" y="2723376"/>
                <a:ext cx="770019" cy="184666"/>
              </a:xfrm>
              <a:prstGeom prst="rect">
                <a:avLst/>
              </a:prstGeom>
              <a:blipFill>
                <a:blip r:embed="rId5"/>
                <a:stretch>
                  <a:fillRect l="-7937" t="-16000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9C47B11-457F-D44F-A8B7-0FAC9C030BE2}"/>
                  </a:ext>
                </a:extLst>
              </p:cNvPr>
              <p:cNvSpPr txBox="1"/>
              <p:nvPr/>
            </p:nvSpPr>
            <p:spPr>
              <a:xfrm>
                <a:off x="2912696" y="5030469"/>
                <a:ext cx="20704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12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9C47B11-457F-D44F-A8B7-0FAC9C030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2696" y="5030469"/>
                <a:ext cx="207044" cy="184666"/>
              </a:xfrm>
              <a:prstGeom prst="rect">
                <a:avLst/>
              </a:prstGeom>
              <a:blipFill>
                <a:blip r:embed="rId6"/>
                <a:stretch>
                  <a:fillRect l="-11765" r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4B73107-42C1-7E4F-B96E-EE9795A219B0}"/>
                  </a:ext>
                </a:extLst>
              </p:cNvPr>
              <p:cNvSpPr txBox="1"/>
              <p:nvPr/>
            </p:nvSpPr>
            <p:spPr>
              <a:xfrm>
                <a:off x="3153268" y="5295901"/>
                <a:ext cx="250325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2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4B73107-42C1-7E4F-B96E-EE9795A21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268" y="5295901"/>
                <a:ext cx="250325" cy="1846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Łącznik prosty ze strzałką 9">
            <a:extLst>
              <a:ext uri="{FF2B5EF4-FFF2-40B4-BE49-F238E27FC236}">
                <a16:creationId xmlns:a16="http://schemas.microsoft.com/office/drawing/2014/main" id="{29F05DFD-8F69-C74D-98A9-6DAE6D391255}"/>
              </a:ext>
            </a:extLst>
          </p:cNvPr>
          <p:cNvCxnSpPr>
            <a:cxnSpLocks/>
          </p:cNvCxnSpPr>
          <p:nvPr/>
        </p:nvCxnSpPr>
        <p:spPr>
          <a:xfrm flipV="1">
            <a:off x="2781300" y="5173741"/>
            <a:ext cx="571500" cy="274558"/>
          </a:xfrm>
          <a:prstGeom prst="straightConnector1">
            <a:avLst/>
          </a:prstGeom>
          <a:ln w="127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963521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33400" y="4800600"/>
            <a:ext cx="7848600" cy="1905000"/>
            <a:chOff x="686764" y="3235221"/>
            <a:chExt cx="6761940" cy="1633785"/>
          </a:xfrm>
        </p:grpSpPr>
        <p:pic>
          <p:nvPicPr>
            <p:cNvPr id="6" name="Picture 5" descr="0803012_02-A4-at-144-dpi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635" y="3393423"/>
              <a:ext cx="2791232" cy="1475583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4378325" y="3235221"/>
              <a:ext cx="238125" cy="80973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686764" y="4213439"/>
              <a:ext cx="2214348" cy="409266"/>
              <a:chOff x="686764" y="4213439"/>
              <a:chExt cx="2214348" cy="409266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 rot="10800000">
              <a:off x="5559329" y="3549005"/>
              <a:ext cx="1889375" cy="353694"/>
              <a:chOff x="686764" y="4213439"/>
              <a:chExt cx="2214348" cy="409266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Arrow Connector 9"/>
            <p:cNvCxnSpPr/>
            <p:nvPr/>
          </p:nvCxnSpPr>
          <p:spPr>
            <a:xfrm flipV="1">
              <a:off x="4182360" y="4016375"/>
              <a:ext cx="434090" cy="62642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headEnd type="none"/>
              <a:tailEnd type="non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378325" y="4044950"/>
              <a:ext cx="815418" cy="82405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HOW BIG DOES THE DETECTOR HAVE TO BE?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76200" y="2514600"/>
            <a:ext cx="5333999" cy="3810000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charset="0"/>
              </a:rPr>
              <a:t>Particles produced in pion decays have </a:t>
            </a:r>
            <a:r>
              <a:rPr lang="en-US" sz="2000" dirty="0">
                <a:latin typeface="Symbol" pitchFamily="2" charset="2"/>
                <a:ea typeface="Cambria Math" panose="02040503050406030204" pitchFamily="18" charset="0"/>
              </a:rPr>
              <a:t>q</a:t>
            </a:r>
            <a:r>
              <a:rPr lang="en-US" sz="2000" dirty="0">
                <a:latin typeface="Arial" charset="0"/>
              </a:rPr>
              <a:t> ~ 0.2 </a:t>
            </a:r>
            <a:r>
              <a:rPr lang="en-US" sz="2000" dirty="0" err="1">
                <a:latin typeface="Arial" charset="0"/>
              </a:rPr>
              <a:t>mrad</a:t>
            </a:r>
            <a:r>
              <a:rPr lang="en-US" sz="2000" dirty="0">
                <a:latin typeface="Arial" charset="0"/>
              </a:rPr>
              <a:t> (</a:t>
            </a:r>
            <a:r>
              <a:rPr lang="en-US" sz="2000" dirty="0">
                <a:latin typeface="Symbol" pitchFamily="2" charset="2"/>
              </a:rPr>
              <a:t>h</a:t>
            </a:r>
            <a:r>
              <a:rPr lang="en-US" sz="2000" dirty="0">
                <a:latin typeface="Arial" charset="0"/>
              </a:rPr>
              <a:t> ~ 9); cf. the moon (7 </a:t>
            </a:r>
            <a:r>
              <a:rPr lang="en-US" sz="2000" dirty="0" err="1">
                <a:latin typeface="Arial" charset="0"/>
              </a:rPr>
              <a:t>mrad</a:t>
            </a:r>
            <a:r>
              <a:rPr lang="en-US" sz="2000" dirty="0">
                <a:latin typeface="Arial" charset="0"/>
              </a:rPr>
              <a:t>). 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sz="2000" dirty="0">
                <a:latin typeface="Arial" charset="0"/>
              </a:rPr>
              <a:t>Particles produced in </a:t>
            </a:r>
            <a:r>
              <a:rPr lang="en-US" sz="2000" dirty="0">
                <a:latin typeface="Symbol" pitchFamily="2" charset="2"/>
              </a:rPr>
              <a:t>p</a:t>
            </a:r>
            <a:r>
              <a:rPr lang="en-US" sz="2000" dirty="0">
                <a:latin typeface="Arial" charset="0"/>
              </a:rPr>
              <a:t>, </a:t>
            </a:r>
            <a:r>
              <a:rPr lang="en-US" sz="2000" dirty="0">
                <a:latin typeface="Symbol" pitchFamily="2" charset="2"/>
              </a:rPr>
              <a:t>h</a:t>
            </a:r>
            <a:r>
              <a:rPr lang="en-US" sz="2000" dirty="0">
                <a:latin typeface="Arial" charset="0"/>
              </a:rPr>
              <a:t>, K, D, B decay are therefore far more collimated than shown below, motivating new, small, fast, and cheap experiments at the LHC.</a:t>
            </a:r>
          </a:p>
          <a:p>
            <a:pPr marL="0" indent="0">
              <a:buNone/>
            </a:pPr>
            <a:endParaRPr lang="en-US" dirty="0">
              <a:latin typeface="Arial" charset="0"/>
              <a:sym typeface="Wingding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81B191D-F803-9C4D-A6C9-00F320A823EE}"/>
              </a:ext>
            </a:extLst>
          </p:cNvPr>
          <p:cNvGrpSpPr/>
          <p:nvPr/>
        </p:nvGrpSpPr>
        <p:grpSpPr>
          <a:xfrm>
            <a:off x="2092404" y="914400"/>
            <a:ext cx="6899196" cy="682342"/>
            <a:chOff x="1524000" y="937736"/>
            <a:chExt cx="6899196" cy="682342"/>
          </a:xfrm>
        </p:grpSpPr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4FE59E8B-E92F-794C-AF14-0A88B906D80A}"/>
                </a:ext>
              </a:extLst>
            </p:cNvPr>
            <p:cNvSpPr/>
            <p:nvPr/>
          </p:nvSpPr>
          <p:spPr>
            <a:xfrm flipH="1">
              <a:off x="1524000" y="985525"/>
              <a:ext cx="5791200" cy="304800"/>
            </a:xfrm>
            <a:prstGeom prst="rtTriangl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3F55DAF-3D4C-6940-AB96-689D07D61F8E}"/>
                </a:ext>
              </a:extLst>
            </p:cNvPr>
            <p:cNvSpPr txBox="1"/>
            <p:nvPr/>
          </p:nvSpPr>
          <p:spPr>
            <a:xfrm>
              <a:off x="7315200" y="93773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250 MeV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EA00274-F9DA-064E-981B-A9BD85DB6488}"/>
                </a:ext>
              </a:extLst>
            </p:cNvPr>
            <p:cNvSpPr txBox="1"/>
            <p:nvPr/>
          </p:nvSpPr>
          <p:spPr>
            <a:xfrm>
              <a:off x="3979902" y="1250746"/>
              <a:ext cx="7704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 </a:t>
              </a:r>
              <a:r>
                <a:rPr lang="en-US" dirty="0" err="1"/>
                <a:t>TeV</a:t>
              </a:r>
              <a:endParaRPr lang="en-US" dirty="0"/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20428D0E-F856-0E44-BBF4-58FDE0DFF9A4}"/>
                </a:ext>
              </a:extLst>
            </p:cNvPr>
            <p:cNvCxnSpPr>
              <a:cxnSpLocks/>
              <a:stCxn id="24" idx="4"/>
            </p:cNvCxnSpPr>
            <p:nvPr/>
          </p:nvCxnSpPr>
          <p:spPr>
            <a:xfrm flipV="1">
              <a:off x="1524000" y="985524"/>
              <a:ext cx="5791200" cy="30480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9B382F7-F053-0F41-9E8F-74D67C7B38FF}"/>
              </a:ext>
            </a:extLst>
          </p:cNvPr>
          <p:cNvGrpSpPr/>
          <p:nvPr/>
        </p:nvGrpSpPr>
        <p:grpSpPr>
          <a:xfrm>
            <a:off x="2082557" y="1600200"/>
            <a:ext cx="6604243" cy="670674"/>
            <a:chOff x="1524000" y="1699736"/>
            <a:chExt cx="6604243" cy="670674"/>
          </a:xfrm>
        </p:grpSpPr>
        <p:sp>
          <p:nvSpPr>
            <p:cNvPr id="28" name="Right Triangle 27">
              <a:extLst>
                <a:ext uri="{FF2B5EF4-FFF2-40B4-BE49-F238E27FC236}">
                  <a16:creationId xmlns:a16="http://schemas.microsoft.com/office/drawing/2014/main" id="{1AE17763-7130-FD4F-AFD5-5D567502D4AD}"/>
                </a:ext>
              </a:extLst>
            </p:cNvPr>
            <p:cNvSpPr/>
            <p:nvPr/>
          </p:nvSpPr>
          <p:spPr>
            <a:xfrm flipH="1">
              <a:off x="1524000" y="1747525"/>
              <a:ext cx="5791200" cy="304800"/>
            </a:xfrm>
            <a:prstGeom prst="rtTriangl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656A45B-0E13-2C4C-8BEC-2F6124BFFF37}"/>
                </a:ext>
              </a:extLst>
            </p:cNvPr>
            <p:cNvSpPr txBox="1"/>
            <p:nvPr/>
          </p:nvSpPr>
          <p:spPr>
            <a:xfrm>
              <a:off x="7315200" y="1699736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12 cm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DD42622-95FA-9B4E-94C4-CCB6C822731C}"/>
                </a:ext>
              </a:extLst>
            </p:cNvPr>
            <p:cNvSpPr txBox="1"/>
            <p:nvPr/>
          </p:nvSpPr>
          <p:spPr>
            <a:xfrm>
              <a:off x="3979902" y="2001078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480 m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77A8E3A-9E56-FF4F-9E5F-D314B1F8623E}"/>
                </a:ext>
              </a:extLst>
            </p:cNvPr>
            <p:cNvCxnSpPr>
              <a:cxnSpLocks/>
              <a:stCxn id="28" idx="4"/>
            </p:cNvCxnSpPr>
            <p:nvPr/>
          </p:nvCxnSpPr>
          <p:spPr>
            <a:xfrm flipV="1">
              <a:off x="1524000" y="1747524"/>
              <a:ext cx="5791200" cy="30480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C6744B45-BD85-9B42-ABEB-762331C84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2629900"/>
            <a:ext cx="3034200" cy="1885950"/>
          </a:xfrm>
          <a:prstGeom prst="rect">
            <a:avLst/>
          </a:prstGeom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28ACA36-A0DA-2F40-BF44-DFA5BBC33FEC}"/>
              </a:ext>
            </a:extLst>
          </p:cNvPr>
          <p:cNvSpPr txBox="1">
            <a:spLocks/>
          </p:cNvSpPr>
          <p:nvPr/>
        </p:nvSpPr>
        <p:spPr bwMode="auto">
          <a:xfrm>
            <a:off x="266701" y="880787"/>
            <a:ext cx="4952999" cy="160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 charset="0"/>
              </a:rPr>
              <a:t>Momentum:</a:t>
            </a:r>
          </a:p>
          <a:p>
            <a:endParaRPr lang="en-US" sz="2000" dirty="0">
              <a:latin typeface="Arial" charset="0"/>
              <a:sym typeface="Wingdings"/>
            </a:endParaRPr>
          </a:p>
          <a:p>
            <a:r>
              <a:rPr lang="en-US" sz="2000" dirty="0">
                <a:latin typeface="Arial" charset="0"/>
                <a:sym typeface="Wingdings"/>
              </a:rPr>
              <a:t>Space:</a:t>
            </a:r>
            <a:endParaRPr lang="en-US" dirty="0">
              <a:latin typeface="Arial" charset="0"/>
              <a:sym typeface="Wingdings"/>
            </a:endParaRPr>
          </a:p>
          <a:p>
            <a:endParaRPr lang="en-US" dirty="0">
              <a:latin typeface="Arial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02587477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594DD-8B53-E74B-92F9-32ABD07521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2" t="218" r="6522" b="21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CURRENT FAR FORWARD DETECTORS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BE6C834-17E4-F444-8010-3EAA697C8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89956"/>
            <a:ext cx="8278773" cy="10298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3 far forward detectors have been constructed and installed and are currently taking data in LHC Run 3: FASER, </a:t>
            </a:r>
            <a:r>
              <a:rPr lang="en-US" sz="2000" dirty="0" err="1">
                <a:solidFill>
                  <a:schemeClr val="bg1"/>
                </a:solidFill>
              </a:rPr>
              <a:t>FASER</a:t>
            </a:r>
            <a:r>
              <a:rPr lang="en-US" sz="2000" dirty="0" err="1">
                <a:solidFill>
                  <a:schemeClr val="bg1"/>
                </a:solidFill>
                <a:latin typeface="Symbol" pitchFamily="2" charset="2"/>
              </a:rPr>
              <a:t>n</a:t>
            </a:r>
            <a:r>
              <a:rPr lang="en-US" sz="2000" dirty="0">
                <a:solidFill>
                  <a:schemeClr val="bg1"/>
                </a:solidFill>
              </a:rPr>
              <a:t>, and SND@LHC.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D743A4-797F-474C-A516-35911E38D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7389"/>
            <a:ext cx="8458200" cy="460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9B4014-3C7F-D84B-A9D1-E10AF9EA8BFF}"/>
              </a:ext>
            </a:extLst>
          </p:cNvPr>
          <p:cNvSpPr txBox="1"/>
          <p:nvPr/>
        </p:nvSpPr>
        <p:spPr>
          <a:xfrm>
            <a:off x="4165375" y="6438180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CERN GIS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B7DEE3C-850E-7246-BBC9-991FC1AE5975}"/>
              </a:ext>
            </a:extLst>
          </p:cNvPr>
          <p:cNvGrpSpPr/>
          <p:nvPr/>
        </p:nvGrpSpPr>
        <p:grpSpPr>
          <a:xfrm>
            <a:off x="2709347" y="2181312"/>
            <a:ext cx="6291899" cy="1495393"/>
            <a:chOff x="2709347" y="2181312"/>
            <a:chExt cx="6291899" cy="149539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0FAF969-9872-C94D-85B5-BC724F5FF118}"/>
                </a:ext>
              </a:extLst>
            </p:cNvPr>
            <p:cNvSpPr txBox="1"/>
            <p:nvPr/>
          </p:nvSpPr>
          <p:spPr>
            <a:xfrm rot="520481">
              <a:off x="7561544" y="3287986"/>
              <a:ext cx="550151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UJ12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2066663-F8B2-5A46-9A88-3EF70364E6E9}"/>
                </a:ext>
              </a:extLst>
            </p:cNvPr>
            <p:cNvSpPr txBox="1"/>
            <p:nvPr/>
          </p:nvSpPr>
          <p:spPr>
            <a:xfrm rot="20008101">
              <a:off x="7794623" y="2565583"/>
              <a:ext cx="492443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SPS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6CD53B6-5A3A-084F-AE8F-0FD7758D5449}"/>
                </a:ext>
              </a:extLst>
            </p:cNvPr>
            <p:cNvSpPr txBox="1"/>
            <p:nvPr/>
          </p:nvSpPr>
          <p:spPr>
            <a:xfrm rot="812331">
              <a:off x="5116723" y="2641784"/>
              <a:ext cx="686213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ATLAS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0D891B6-10E7-894D-8728-A4AB1B79135D}"/>
                </a:ext>
              </a:extLst>
            </p:cNvPr>
            <p:cNvSpPr txBox="1"/>
            <p:nvPr/>
          </p:nvSpPr>
          <p:spPr>
            <a:xfrm rot="857532">
              <a:off x="2709347" y="2181312"/>
              <a:ext cx="550151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UJ18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30F6796-8DD0-5549-BF0B-1C43B7C56DC7}"/>
                </a:ext>
              </a:extLst>
            </p:cNvPr>
            <p:cNvSpPr txBox="1"/>
            <p:nvPr/>
          </p:nvSpPr>
          <p:spPr>
            <a:xfrm rot="377558">
              <a:off x="8500788" y="3399706"/>
              <a:ext cx="500458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LHC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98A2D57-094E-ED4C-A87F-6E6E129C8FDF}"/>
              </a:ext>
            </a:extLst>
          </p:cNvPr>
          <p:cNvGrpSpPr/>
          <p:nvPr/>
        </p:nvGrpSpPr>
        <p:grpSpPr>
          <a:xfrm>
            <a:off x="0" y="1961744"/>
            <a:ext cx="9144000" cy="2185449"/>
            <a:chOff x="0" y="1961744"/>
            <a:chExt cx="9144000" cy="218544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35B6DAB-EE64-C342-B511-2C5C5D0E3B8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961744"/>
              <a:ext cx="9144000" cy="198120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BC70F72-7DF7-344E-A713-3BB3B2291809}"/>
                </a:ext>
              </a:extLst>
            </p:cNvPr>
            <p:cNvSpPr txBox="1"/>
            <p:nvPr/>
          </p:nvSpPr>
          <p:spPr>
            <a:xfrm rot="584831">
              <a:off x="8487115" y="3839416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LOS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5E3C006-6A7E-203D-208E-657780B128F6}"/>
              </a:ext>
            </a:extLst>
          </p:cNvPr>
          <p:cNvSpPr txBox="1"/>
          <p:nvPr/>
        </p:nvSpPr>
        <p:spPr>
          <a:xfrm>
            <a:off x="2496948" y="2837743"/>
            <a:ext cx="974947" cy="276999"/>
          </a:xfrm>
          <a:prstGeom prst="rect">
            <a:avLst/>
          </a:prstGeom>
          <a:solidFill>
            <a:schemeClr val="bg1"/>
          </a:solidFill>
          <a:ln w="19050">
            <a:solidFill>
              <a:srgbClr val="73B2FF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73B2FF"/>
                </a:solidFill>
              </a:rPr>
              <a:t>SND@LHC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C74E67-829C-C476-09A6-81B4F5483CD5}"/>
              </a:ext>
            </a:extLst>
          </p:cNvPr>
          <p:cNvSpPr txBox="1"/>
          <p:nvPr/>
        </p:nvSpPr>
        <p:spPr>
          <a:xfrm>
            <a:off x="7249089" y="3836140"/>
            <a:ext cx="791755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73B2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3B2FF"/>
                </a:solidFill>
              </a:rPr>
              <a:t>FASER</a:t>
            </a:r>
          </a:p>
          <a:p>
            <a:pPr algn="ctr"/>
            <a:r>
              <a:rPr lang="en-US" sz="1200" b="1" dirty="0" err="1">
                <a:solidFill>
                  <a:srgbClr val="73B2FF"/>
                </a:solidFill>
              </a:rPr>
              <a:t>FASER</a:t>
            </a:r>
            <a:r>
              <a:rPr lang="en-US" sz="1200" b="1" dirty="0" err="1">
                <a:solidFill>
                  <a:srgbClr val="73B2FF"/>
                </a:solidFill>
                <a:latin typeface="Symbol" pitchFamily="2" charset="2"/>
              </a:rPr>
              <a:t>n</a:t>
            </a:r>
            <a:endParaRPr lang="en-US" sz="1200" b="1" dirty="0">
              <a:solidFill>
                <a:srgbClr val="73B2FF"/>
              </a:solidFill>
              <a:latin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067904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21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57A994-CEAF-744B-F82E-A57C41F86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3" y="4203700"/>
            <a:ext cx="8610595" cy="2120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578FD9-5470-CC49-B1E1-378500E2B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/>
              <a:t>FASER AND </a:t>
            </a:r>
            <a:r>
              <a:rPr lang="en-US" dirty="0" err="1"/>
              <a:t>FASER</a:t>
            </a:r>
            <a:r>
              <a:rPr lang="en-US" dirty="0" err="1">
                <a:latin typeface="Symbol" pitchFamily="2" charset="2"/>
              </a:rPr>
              <a:t>n</a:t>
            </a:r>
            <a:r>
              <a:rPr lang="en-US" dirty="0"/>
              <a:t> TIMELINE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2103B8-2083-82A7-7C88-B3F67E8F4B31}"/>
              </a:ext>
            </a:extLst>
          </p:cNvPr>
          <p:cNvSpPr txBox="1"/>
          <p:nvPr/>
        </p:nvSpPr>
        <p:spPr>
          <a:xfrm rot="18563558">
            <a:off x="1277266" y="2871735"/>
            <a:ext cx="32748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First paper: Feng, </a:t>
            </a:r>
            <a:r>
              <a:rPr lang="en-US" sz="1200" dirty="0" err="1">
                <a:solidFill>
                  <a:srgbClr val="FF0000"/>
                </a:solidFill>
              </a:rPr>
              <a:t>Galon</a:t>
            </a:r>
            <a:r>
              <a:rPr lang="en-US" sz="1200" dirty="0">
                <a:solidFill>
                  <a:srgbClr val="FF0000"/>
                </a:solidFill>
              </a:rPr>
              <a:t>, Kling, </a:t>
            </a:r>
            <a:r>
              <a:rPr lang="en-US" sz="1200" dirty="0" err="1">
                <a:solidFill>
                  <a:srgbClr val="FF0000"/>
                </a:solidFill>
              </a:rPr>
              <a:t>Trojanowski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8CF97A-8D38-7D7D-06CE-FB2218C2B213}"/>
              </a:ext>
            </a:extLst>
          </p:cNvPr>
          <p:cNvSpPr txBox="1"/>
          <p:nvPr/>
        </p:nvSpPr>
        <p:spPr>
          <a:xfrm rot="18563558">
            <a:off x="2058024" y="3233299"/>
            <a:ext cx="22509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LOI submitted to CERN LHCC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150AF9-C40C-E1E0-0F80-9526D246853D}"/>
              </a:ext>
            </a:extLst>
          </p:cNvPr>
          <p:cNvSpPr txBox="1"/>
          <p:nvPr/>
        </p:nvSpPr>
        <p:spPr>
          <a:xfrm rot="18563558">
            <a:off x="1877361" y="2483438"/>
            <a:ext cx="41915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Spare detector parts from ATLAS and </a:t>
            </a:r>
            <a:r>
              <a:rPr lang="en-US" sz="1200" dirty="0" err="1">
                <a:solidFill>
                  <a:srgbClr val="FF0000"/>
                </a:solidFill>
              </a:rPr>
              <a:t>LHCb</a:t>
            </a:r>
            <a:r>
              <a:rPr lang="en-US" sz="1200" dirty="0">
                <a:solidFill>
                  <a:srgbClr val="FF0000"/>
                </a:solidFill>
              </a:rPr>
              <a:t> Collaborations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1F7FAE-7129-4D73-48B8-D27A7D98B8AB}"/>
              </a:ext>
            </a:extLst>
          </p:cNvPr>
          <p:cNvSpPr txBox="1"/>
          <p:nvPr/>
        </p:nvSpPr>
        <p:spPr>
          <a:xfrm rot="18563558">
            <a:off x="2249449" y="2832316"/>
            <a:ext cx="3288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Technical Proposal submitted to CERN LHCC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FA854B-72EA-5EF4-B2C4-672A905949A2}"/>
              </a:ext>
            </a:extLst>
          </p:cNvPr>
          <p:cNvSpPr txBox="1"/>
          <p:nvPr/>
        </p:nvSpPr>
        <p:spPr>
          <a:xfrm rot="18563558">
            <a:off x="2358381" y="2579199"/>
            <a:ext cx="39437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Funding from </a:t>
            </a:r>
            <a:r>
              <a:rPr lang="en-US" sz="1200" dirty="0" err="1">
                <a:solidFill>
                  <a:srgbClr val="FF0000"/>
                </a:solidFill>
              </a:rPr>
              <a:t>Heising</a:t>
            </a:r>
            <a:r>
              <a:rPr lang="en-US" sz="1200" dirty="0">
                <a:solidFill>
                  <a:srgbClr val="FF0000"/>
                </a:solidFill>
              </a:rPr>
              <a:t>-Simons and Simons Foundations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AE9675-89CC-1799-E660-C46A5A904535}"/>
              </a:ext>
            </a:extLst>
          </p:cNvPr>
          <p:cNvSpPr txBox="1"/>
          <p:nvPr/>
        </p:nvSpPr>
        <p:spPr>
          <a:xfrm rot="18563558">
            <a:off x="2657318" y="2781301"/>
            <a:ext cx="34206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FASER approved as 8</a:t>
            </a:r>
            <a:r>
              <a:rPr lang="en-US" sz="1200" baseline="30000" dirty="0">
                <a:solidFill>
                  <a:srgbClr val="FF0000"/>
                </a:solidFill>
              </a:rPr>
              <a:t>th</a:t>
            </a:r>
            <a:r>
              <a:rPr lang="en-US" sz="1200" dirty="0">
                <a:solidFill>
                  <a:srgbClr val="FF0000"/>
                </a:solidFill>
              </a:rPr>
              <a:t> LHC detector by CERN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E3FA3D-8C77-9F1A-E96E-82E4B9A1BD52}"/>
              </a:ext>
            </a:extLst>
          </p:cNvPr>
          <p:cNvSpPr txBox="1"/>
          <p:nvPr/>
        </p:nvSpPr>
        <p:spPr>
          <a:xfrm rot="18563558">
            <a:off x="3009758" y="2750331"/>
            <a:ext cx="3500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FF0000"/>
                </a:solidFill>
              </a:rPr>
              <a:t>FASER</a:t>
            </a:r>
            <a:r>
              <a:rPr lang="en-US" sz="1200" dirty="0" err="1">
                <a:solidFill>
                  <a:srgbClr val="FF0000"/>
                </a:solidFill>
                <a:latin typeface="Symbol" pitchFamily="2" charset="2"/>
              </a:rPr>
              <a:t>n</a:t>
            </a:r>
            <a:r>
              <a:rPr lang="en-US" sz="1200" dirty="0">
                <a:solidFill>
                  <a:srgbClr val="FF0000"/>
                </a:solidFill>
              </a:rPr>
              <a:t> approved as 9</a:t>
            </a:r>
            <a:r>
              <a:rPr lang="en-US" sz="1200" baseline="30000" dirty="0">
                <a:solidFill>
                  <a:srgbClr val="FF0000"/>
                </a:solidFill>
              </a:rPr>
              <a:t>th</a:t>
            </a:r>
            <a:r>
              <a:rPr lang="en-US" sz="1200" dirty="0">
                <a:solidFill>
                  <a:srgbClr val="FF0000"/>
                </a:solidFill>
              </a:rPr>
              <a:t> LHC detector by CERN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BE0F74-099D-CEB3-E264-DA5B4269C4C9}"/>
              </a:ext>
            </a:extLst>
          </p:cNvPr>
          <p:cNvSpPr txBox="1"/>
          <p:nvPr/>
        </p:nvSpPr>
        <p:spPr>
          <a:xfrm rot="18563558">
            <a:off x="4322984" y="3042693"/>
            <a:ext cx="2744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FASER fully constructed and installed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7DE7CF-E76D-BA3A-ACC8-D1DD686DA404}"/>
              </a:ext>
            </a:extLst>
          </p:cNvPr>
          <p:cNvSpPr txBox="1"/>
          <p:nvPr/>
        </p:nvSpPr>
        <p:spPr>
          <a:xfrm rot="18563558">
            <a:off x="4967751" y="2683607"/>
            <a:ext cx="3673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FASER and </a:t>
            </a:r>
            <a:r>
              <a:rPr lang="en-US" sz="1200" dirty="0" err="1">
                <a:solidFill>
                  <a:srgbClr val="FF0000"/>
                </a:solidFill>
              </a:rPr>
              <a:t>FASER</a:t>
            </a:r>
            <a:r>
              <a:rPr lang="en-US" sz="1200" dirty="0" err="1">
                <a:solidFill>
                  <a:srgbClr val="FF0000"/>
                </a:solidFill>
                <a:latin typeface="Symbol" pitchFamily="2" charset="2"/>
              </a:rPr>
              <a:t>n</a:t>
            </a:r>
            <a:r>
              <a:rPr lang="en-US" sz="1200" dirty="0">
                <a:solidFill>
                  <a:srgbClr val="FF0000"/>
                </a:solidFill>
              </a:rPr>
              <a:t> begin collecting data in Run 3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F97227B-8E00-8035-AE3B-A3EC29EE6118}"/>
              </a:ext>
            </a:extLst>
          </p:cNvPr>
          <p:cNvCxnSpPr>
            <a:cxnSpLocks/>
          </p:cNvCxnSpPr>
          <p:nvPr/>
        </p:nvCxnSpPr>
        <p:spPr>
          <a:xfrm>
            <a:off x="2057400" y="4257736"/>
            <a:ext cx="0" cy="11831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F32F07B-F0BF-5567-8538-B2F78C252A12}"/>
              </a:ext>
            </a:extLst>
          </p:cNvPr>
          <p:cNvCxnSpPr>
            <a:cxnSpLocks/>
          </p:cNvCxnSpPr>
          <p:nvPr/>
        </p:nvCxnSpPr>
        <p:spPr>
          <a:xfrm>
            <a:off x="2667000" y="4257736"/>
            <a:ext cx="0" cy="11831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5720EAE-917B-6C84-0C51-24F8E9C81E60}"/>
              </a:ext>
            </a:extLst>
          </p:cNvPr>
          <p:cNvCxnSpPr>
            <a:cxnSpLocks/>
          </p:cNvCxnSpPr>
          <p:nvPr/>
        </p:nvCxnSpPr>
        <p:spPr>
          <a:xfrm>
            <a:off x="2743200" y="4257736"/>
            <a:ext cx="0" cy="11831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4C547DE-6CBB-7B56-A534-5CEDC2050B5F}"/>
              </a:ext>
            </a:extLst>
          </p:cNvPr>
          <p:cNvCxnSpPr>
            <a:cxnSpLocks/>
          </p:cNvCxnSpPr>
          <p:nvPr/>
        </p:nvCxnSpPr>
        <p:spPr>
          <a:xfrm>
            <a:off x="2895600" y="4257736"/>
            <a:ext cx="0" cy="11831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EA73E62-C1DB-3142-4CA5-3D02B88B2123}"/>
              </a:ext>
            </a:extLst>
          </p:cNvPr>
          <p:cNvCxnSpPr>
            <a:cxnSpLocks/>
          </p:cNvCxnSpPr>
          <p:nvPr/>
        </p:nvCxnSpPr>
        <p:spPr>
          <a:xfrm>
            <a:off x="3109480" y="4257736"/>
            <a:ext cx="0" cy="11831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DBEF01A-CB8C-89A7-FFCF-43E9DA1441E9}"/>
              </a:ext>
            </a:extLst>
          </p:cNvPr>
          <p:cNvCxnSpPr>
            <a:cxnSpLocks/>
          </p:cNvCxnSpPr>
          <p:nvPr/>
        </p:nvCxnSpPr>
        <p:spPr>
          <a:xfrm>
            <a:off x="3290066" y="4257736"/>
            <a:ext cx="0" cy="11831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72A1AE7-8EA5-0B6C-A35F-566183BE1B8A}"/>
              </a:ext>
            </a:extLst>
          </p:cNvPr>
          <p:cNvCxnSpPr>
            <a:cxnSpLocks/>
          </p:cNvCxnSpPr>
          <p:nvPr/>
        </p:nvCxnSpPr>
        <p:spPr>
          <a:xfrm>
            <a:off x="3809106" y="4257736"/>
            <a:ext cx="0" cy="11831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9BF49F2-FB77-637B-1E30-A94822DCB290}"/>
              </a:ext>
            </a:extLst>
          </p:cNvPr>
          <p:cNvCxnSpPr>
            <a:cxnSpLocks/>
          </p:cNvCxnSpPr>
          <p:nvPr/>
        </p:nvCxnSpPr>
        <p:spPr>
          <a:xfrm>
            <a:off x="4964028" y="4257736"/>
            <a:ext cx="0" cy="11831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F29AD41-2F81-B36C-5DC1-2F0AFA321136}"/>
              </a:ext>
            </a:extLst>
          </p:cNvPr>
          <p:cNvCxnSpPr>
            <a:cxnSpLocks/>
          </p:cNvCxnSpPr>
          <p:nvPr/>
        </p:nvCxnSpPr>
        <p:spPr>
          <a:xfrm>
            <a:off x="5715000" y="4257736"/>
            <a:ext cx="0" cy="11831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D2FD0D9-ACB9-62CD-18BC-EA40A2E7ACA1}"/>
              </a:ext>
            </a:extLst>
          </p:cNvPr>
          <p:cNvCxnSpPr>
            <a:cxnSpLocks/>
          </p:cNvCxnSpPr>
          <p:nvPr/>
        </p:nvCxnSpPr>
        <p:spPr>
          <a:xfrm>
            <a:off x="5562600" y="4227026"/>
            <a:ext cx="0" cy="11831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A7E0595-7E3A-1CC3-9F1E-118FC37820C6}"/>
              </a:ext>
            </a:extLst>
          </p:cNvPr>
          <p:cNvSpPr txBox="1"/>
          <p:nvPr/>
        </p:nvSpPr>
        <p:spPr>
          <a:xfrm rot="18563558">
            <a:off x="4838810" y="3009481"/>
            <a:ext cx="28243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FF0000"/>
                </a:solidFill>
              </a:rPr>
              <a:t>FASER</a:t>
            </a:r>
            <a:r>
              <a:rPr lang="en-US" sz="1200" dirty="0" err="1">
                <a:solidFill>
                  <a:srgbClr val="FF0000"/>
                </a:solidFill>
                <a:latin typeface="Symbol" pitchFamily="2" charset="2"/>
              </a:rPr>
              <a:t>n</a:t>
            </a:r>
            <a:r>
              <a:rPr lang="en-US" sz="1200" dirty="0">
                <a:solidFill>
                  <a:srgbClr val="FF0000"/>
                </a:solidFill>
              </a:rPr>
              <a:t> fully constructed and installed</a:t>
            </a:r>
          </a:p>
        </p:txBody>
      </p:sp>
    </p:spTree>
    <p:extLst>
      <p:ext uri="{BB962C8B-B14F-4D97-AF65-F5344CB8AC3E}">
        <p14:creationId xmlns:p14="http://schemas.microsoft.com/office/powerpoint/2010/main" val="3831570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55662"/>
            <a:ext cx="8991600" cy="5392738"/>
          </a:xfrm>
        </p:spPr>
        <p:txBody>
          <a:bodyPr>
            <a:noAutofit/>
          </a:bodyPr>
          <a:lstStyle/>
          <a:p>
            <a:r>
              <a:rPr lang="en-US" sz="2000" dirty="0"/>
              <a:t>Nothing incoming and 2 ~</a:t>
            </a:r>
            <a:r>
              <a:rPr lang="en-US" sz="2000" dirty="0" err="1"/>
              <a:t>TeV</a:t>
            </a:r>
            <a:r>
              <a:rPr lang="en-US" sz="2000" dirty="0"/>
              <a:t>, opposite-sign charged tracks pointing back to the ATLAS IP: a “light shining through (100 m-thick) wall” experiment.</a:t>
            </a:r>
          </a:p>
          <a:p>
            <a:endParaRPr lang="en-US" sz="800" dirty="0"/>
          </a:p>
          <a:p>
            <a:r>
              <a:rPr lang="en-US" sz="2000" dirty="0"/>
              <a:t>Scintillators veto incoming charged tracks (muons), magnets split the charged tracks, which are detected by tracking stations and a calorimeter.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44475"/>
            <a:ext cx="8991600" cy="441325"/>
          </a:xfrm>
        </p:spPr>
        <p:txBody>
          <a:bodyPr/>
          <a:lstStyle/>
          <a:p>
            <a:r>
              <a:rPr lang="en-US" dirty="0">
                <a:latin typeface="+mn-lt"/>
              </a:rPr>
              <a:t>THE FASER DETECTOR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22907A-7E36-B44F-BF5D-05C04AA53BDD}"/>
              </a:ext>
            </a:extLst>
          </p:cNvPr>
          <p:cNvGrpSpPr/>
          <p:nvPr/>
        </p:nvGrpSpPr>
        <p:grpSpPr>
          <a:xfrm>
            <a:off x="228600" y="2514600"/>
            <a:ext cx="8534400" cy="4038600"/>
            <a:chOff x="1181100" y="2964550"/>
            <a:chExt cx="6781799" cy="35814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113D7CF-9EE7-664D-8629-21B1A4538C42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" y="2964550"/>
              <a:ext cx="6781799" cy="3581401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E96E24C9-DA85-C743-9FA3-2D2A645CCA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8000" y="4267200"/>
              <a:ext cx="533400" cy="228600"/>
            </a:xfrm>
            <a:prstGeom prst="straightConnector1">
              <a:avLst/>
            </a:prstGeom>
            <a:ln w="38100">
              <a:solidFill>
                <a:srgbClr val="FFFF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026DBFE-20B9-F344-826D-02185889DB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0" y="4152900"/>
              <a:ext cx="1295400" cy="512762"/>
            </a:xfrm>
            <a:prstGeom prst="straightConnector1">
              <a:avLst/>
            </a:prstGeom>
            <a:ln w="38100">
              <a:solidFill>
                <a:srgbClr val="FFFF00"/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E1C025B-AC29-F84F-B158-258598ED20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9400" y="4665662"/>
              <a:ext cx="3276600" cy="1049338"/>
            </a:xfrm>
            <a:prstGeom prst="straightConnector1">
              <a:avLst/>
            </a:prstGeom>
            <a:ln w="28575">
              <a:solidFill>
                <a:srgbClr val="FFFF00"/>
              </a:solidFill>
              <a:prstDash val="soli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A4AC172-FFA9-3B4A-BE5A-ADBFA13688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9400" y="4665662"/>
              <a:ext cx="3276600" cy="1201738"/>
            </a:xfrm>
            <a:prstGeom prst="straightConnector1">
              <a:avLst/>
            </a:prstGeom>
            <a:ln w="28575">
              <a:solidFill>
                <a:srgbClr val="FFFF00"/>
              </a:solidFill>
              <a:prstDash val="soli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8B89462-A2C7-644D-9A09-814112655532}"/>
                </a:ext>
              </a:extLst>
            </p:cNvPr>
            <p:cNvSpPr txBox="1"/>
            <p:nvPr/>
          </p:nvSpPr>
          <p:spPr>
            <a:xfrm>
              <a:off x="7364243" y="404774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  <a:latin typeface="Symbol" pitchFamily="2" charset="2"/>
                </a:rPr>
                <a:t>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28D9A1-8A21-3847-8DCF-2A7A770C8EFF}"/>
                </a:ext>
              </a:extLst>
            </p:cNvPr>
            <p:cNvSpPr txBox="1"/>
            <p:nvPr/>
          </p:nvSpPr>
          <p:spPr>
            <a:xfrm>
              <a:off x="7124700" y="3859014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  <a:latin typeface="+mj-lt"/>
                </a:rPr>
                <a:t>LLP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A8BD851-55AD-8F4F-8804-44A40BCDBC0D}"/>
                </a:ext>
              </a:extLst>
            </p:cNvPr>
            <p:cNvSpPr txBox="1"/>
            <p:nvPr/>
          </p:nvSpPr>
          <p:spPr>
            <a:xfrm>
              <a:off x="2895456" y="5333583"/>
              <a:ext cx="3882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  <a:latin typeface="+mj-lt"/>
                </a:rPr>
                <a:t>e</a:t>
              </a:r>
              <a:r>
                <a:rPr lang="en-US" baseline="30000" dirty="0">
                  <a:solidFill>
                    <a:srgbClr val="FFFF00"/>
                  </a:solidFill>
                  <a:latin typeface="+mj-lt"/>
                </a:rPr>
                <a:t>+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13AF53-D9BB-4340-B4BE-D3B156E90B55}"/>
                </a:ext>
              </a:extLst>
            </p:cNvPr>
            <p:cNvSpPr txBox="1"/>
            <p:nvPr/>
          </p:nvSpPr>
          <p:spPr>
            <a:xfrm>
              <a:off x="2911486" y="5707663"/>
              <a:ext cx="3561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  <a:latin typeface="+mj-lt"/>
                </a:rPr>
                <a:t>e</a:t>
              </a:r>
              <a:r>
                <a:rPr lang="en-US" sz="2000" baseline="30000" dirty="0">
                  <a:solidFill>
                    <a:srgbClr val="FFFF00"/>
                  </a:solidFill>
                  <a:latin typeface="+mj-lt"/>
                </a:rPr>
                <a:t>-</a:t>
              </a:r>
            </a:p>
          </p:txBody>
        </p:sp>
        <p:sp>
          <p:nvSpPr>
            <p:cNvPr id="22" name="Teardrop 21">
              <a:extLst>
                <a:ext uri="{FF2B5EF4-FFF2-40B4-BE49-F238E27FC236}">
                  <a16:creationId xmlns:a16="http://schemas.microsoft.com/office/drawing/2014/main" id="{0BCC65C2-E8A9-DD43-B6CF-5BD01D4F1810}"/>
                </a:ext>
              </a:extLst>
            </p:cNvPr>
            <p:cNvSpPr/>
            <p:nvPr/>
          </p:nvSpPr>
          <p:spPr>
            <a:xfrm rot="1678285">
              <a:off x="6839756" y="4376870"/>
              <a:ext cx="152400" cy="169277"/>
            </a:xfrm>
            <a:prstGeom prst="teardrop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771002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E91C2E-A085-294C-A481-1F7B1635CC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67" r="13204"/>
          <a:stretch/>
        </p:blipFill>
        <p:spPr>
          <a:xfrm>
            <a:off x="1" y="1571"/>
            <a:ext cx="9144000" cy="68348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F2F7F6-7B19-224F-8C58-B82240562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FASER CURRENT STATUS</a:t>
            </a:r>
          </a:p>
        </p:txBody>
      </p:sp>
    </p:spTree>
    <p:extLst>
      <p:ext uri="{BB962C8B-B14F-4D97-AF65-F5344CB8AC3E}">
        <p14:creationId xmlns:p14="http://schemas.microsoft.com/office/powerpoint/2010/main" val="29404924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F3C239-9BEB-F94B-8FD8-A26D8911AE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3"/>
          <a:stretch/>
        </p:blipFill>
        <p:spPr>
          <a:xfrm>
            <a:off x="0" y="0"/>
            <a:ext cx="9144000" cy="687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F2F7F6-7B19-224F-8C58-B82240562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FASER CURRENT STATUS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B80C6F8-3ADE-AF4B-8AB6-CBED5C415F07}"/>
              </a:ext>
            </a:extLst>
          </p:cNvPr>
          <p:cNvGrpSpPr/>
          <p:nvPr/>
        </p:nvGrpSpPr>
        <p:grpSpPr>
          <a:xfrm>
            <a:off x="228600" y="5409030"/>
            <a:ext cx="3581400" cy="1316655"/>
            <a:chOff x="5410200" y="5486400"/>
            <a:chExt cx="3581400" cy="131665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25EB41A-C864-6840-99FF-465D02C09C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00" r="1667" b="5113"/>
            <a:stretch/>
          </p:blipFill>
          <p:spPr>
            <a:xfrm>
              <a:off x="5410200" y="5486400"/>
              <a:ext cx="3581400" cy="131665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EA0ED69-97FF-8B43-BC35-AB41C0B647E2}"/>
                </a:ext>
              </a:extLst>
            </p:cNvPr>
            <p:cNvSpPr txBox="1"/>
            <p:nvPr/>
          </p:nvSpPr>
          <p:spPr>
            <a:xfrm>
              <a:off x="7771394" y="6331662"/>
              <a:ext cx="12202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1</a:t>
              </a:r>
              <a:r>
                <a:rPr lang="en-US" sz="1200" baseline="30000" dirty="0">
                  <a:solidFill>
                    <a:schemeClr val="bg1"/>
                  </a:solidFill>
                </a:rPr>
                <a:t>st</a:t>
              </a:r>
              <a:r>
                <a:rPr lang="en-US" sz="1200" dirty="0">
                  <a:solidFill>
                    <a:schemeClr val="bg1"/>
                  </a:solidFill>
                </a:rPr>
                <a:t> Cosmic Ray</a:t>
              </a:r>
            </a:p>
            <a:p>
              <a:r>
                <a:rPr lang="en-US" sz="1200" dirty="0">
                  <a:solidFill>
                    <a:schemeClr val="bg1"/>
                  </a:solidFill>
                </a:rPr>
                <a:t>18 March 2021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8E67800-26CC-70DB-E60F-C72CA0608EB9}"/>
              </a:ext>
            </a:extLst>
          </p:cNvPr>
          <p:cNvGrpSpPr/>
          <p:nvPr/>
        </p:nvGrpSpPr>
        <p:grpSpPr>
          <a:xfrm>
            <a:off x="5793769" y="4668896"/>
            <a:ext cx="3124200" cy="2034304"/>
            <a:chOff x="5486400" y="4681345"/>
            <a:chExt cx="3352800" cy="211088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9206392-133A-6E23-01CF-8632827E7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86400" y="4681345"/>
              <a:ext cx="3352800" cy="184088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E578DA-7C08-F578-CC9C-2C4F36425E6D}"/>
                </a:ext>
              </a:extLst>
            </p:cNvPr>
            <p:cNvSpPr txBox="1"/>
            <p:nvPr/>
          </p:nvSpPr>
          <p:spPr>
            <a:xfrm>
              <a:off x="5486400" y="6504801"/>
              <a:ext cx="3352800" cy="2874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Beam splash event 28 April 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136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E933C-7C41-5E43-AB21-CA69B6F0C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43F34-7B57-9742-8EB7-51D260B18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473" y="1219199"/>
            <a:ext cx="6568263" cy="518160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A SNAPSHOT OF PARTICLE PHYSICS NOW</a:t>
            </a:r>
          </a:p>
          <a:p>
            <a:pPr marL="457200" lvl="1" indent="0" algn="ctr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dirty="0"/>
              <a:t>CURIOUS RESULTS</a:t>
            </a:r>
          </a:p>
          <a:p>
            <a:pPr marL="457200" lvl="1" indent="0" algn="ctr">
              <a:buNone/>
            </a:pPr>
            <a:r>
              <a:rPr lang="en-US" sz="1800" i="1" dirty="0">
                <a:solidFill>
                  <a:schemeClr val="tx1"/>
                </a:solidFill>
              </a:rPr>
              <a:t>Muon g-2</a:t>
            </a:r>
          </a:p>
          <a:p>
            <a:pPr marL="457200" lvl="1" indent="0" algn="ctr">
              <a:buNone/>
            </a:pPr>
            <a:r>
              <a:rPr lang="en-US" sz="1800" i="1" baseline="30000" dirty="0">
                <a:solidFill>
                  <a:schemeClr val="tx1"/>
                </a:solidFill>
              </a:rPr>
              <a:t>8</a:t>
            </a:r>
            <a:r>
              <a:rPr lang="en-US" sz="1800" i="1" dirty="0">
                <a:solidFill>
                  <a:schemeClr val="tx1"/>
                </a:solidFill>
              </a:rPr>
              <a:t>Be and </a:t>
            </a:r>
            <a:r>
              <a:rPr lang="en-US" sz="1800" i="1" baseline="30000" dirty="0">
                <a:solidFill>
                  <a:schemeClr val="tx1"/>
                </a:solidFill>
              </a:rPr>
              <a:t>4</a:t>
            </a:r>
            <a:r>
              <a:rPr lang="en-US" sz="1800" i="1" dirty="0">
                <a:solidFill>
                  <a:schemeClr val="tx1"/>
                </a:solidFill>
              </a:rPr>
              <a:t>He ATOMKI Anomalies</a:t>
            </a:r>
          </a:p>
          <a:p>
            <a:pPr marL="457200" lvl="1" indent="0" algn="ctr">
              <a:buNone/>
            </a:pPr>
            <a:r>
              <a:rPr lang="en-US" sz="1800" i="1" dirty="0">
                <a:solidFill>
                  <a:schemeClr val="tx1"/>
                </a:solidFill>
              </a:rPr>
              <a:t>Strongly-Interacting DM</a:t>
            </a:r>
          </a:p>
          <a:p>
            <a:pPr marL="457200" lvl="1" indent="0" algn="ctr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dirty="0"/>
              <a:t>FASER AT THE LHC</a:t>
            </a:r>
            <a:endParaRPr lang="en-US" dirty="0">
              <a:latin typeface="Symbol" pitchFamily="2" charset="2"/>
            </a:endParaRPr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dirty="0"/>
              <a:t>FORWARD PHYSICS FACILITY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endParaRPr lang="en-US" sz="1200" dirty="0"/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endParaRPr lang="en-US" sz="800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endParaRPr lang="en-US" sz="2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6425B7A-97E2-5C99-D5CB-F76FA7D91B7F}"/>
              </a:ext>
            </a:extLst>
          </p:cNvPr>
          <p:cNvSpPr txBox="1">
            <a:spLocks/>
          </p:cNvSpPr>
          <p:nvPr/>
        </p:nvSpPr>
        <p:spPr bwMode="auto">
          <a:xfrm>
            <a:off x="350605" y="5499100"/>
            <a:ext cx="84427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1919D2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1919D2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rgbClr val="0000FF"/>
                </a:solidFill>
              </a:rPr>
              <a:t>Summary: There has been a sea change in thinking about searches for new particles, with increasing focus on MeV to GeV energies, leading to new synergies between particle physics, cosmology, and nuclear physics.</a:t>
            </a:r>
          </a:p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marL="0" indent="0" algn="ctr">
              <a:buFont typeface="Arial" charset="0"/>
              <a:buNone/>
            </a:pPr>
            <a:endParaRPr lang="en-US" sz="1800" dirty="0"/>
          </a:p>
          <a:p>
            <a:pPr marL="0" indent="0" algn="ctr">
              <a:buFont typeface="Arial" charset="0"/>
              <a:buNone/>
            </a:pPr>
            <a:endParaRPr lang="en-US" sz="1800" dirty="0"/>
          </a:p>
          <a:p>
            <a:pPr algn="ctr"/>
            <a:endParaRPr lang="en-US" sz="1800" dirty="0">
              <a:solidFill>
                <a:srgbClr val="0000FF"/>
              </a:solidFill>
            </a:endParaRPr>
          </a:p>
          <a:p>
            <a:pPr marL="0" indent="0" algn="ctr">
              <a:buFont typeface="Arial" charset="0"/>
              <a:buNone/>
            </a:pPr>
            <a:endParaRPr lang="en-US" sz="1800" dirty="0"/>
          </a:p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marL="0" indent="0" algn="ctr">
              <a:buFont typeface="Arial" charset="0"/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835479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D523CEB-6B28-7249-8362-DC5BCB3BF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68" y="1090411"/>
            <a:ext cx="4073436" cy="3193759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572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DARK PHOTON SENSITIVITY REACH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73168" y="962025"/>
            <a:ext cx="8818432" cy="5819775"/>
          </a:xfrm>
        </p:spPr>
        <p:txBody>
          <a:bodyPr/>
          <a:lstStyle/>
          <a:p>
            <a:endParaRPr lang="en-US" sz="1000" dirty="0">
              <a:latin typeface="Arial" charset="0"/>
              <a:sym typeface="Wingdings"/>
            </a:endParaRPr>
          </a:p>
          <a:p>
            <a:endParaRPr lang="en-US" sz="1000" dirty="0">
              <a:latin typeface="Arial" charset="0"/>
              <a:sym typeface="Wingdings"/>
            </a:endParaRPr>
          </a:p>
          <a:p>
            <a:endParaRPr lang="en-US" sz="1000" dirty="0">
              <a:latin typeface="Arial" charset="0"/>
              <a:sym typeface="Wingdings"/>
            </a:endParaRPr>
          </a:p>
          <a:p>
            <a:endParaRPr lang="en-US" sz="14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pPr marL="0" indent="0">
              <a:buNone/>
            </a:pPr>
            <a:endParaRPr lang="en-US" sz="20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pPr marL="0" indent="0">
              <a:buNone/>
            </a:pPr>
            <a:endParaRPr lang="en-US" sz="2000" dirty="0">
              <a:latin typeface="Arial" charset="0"/>
              <a:sym typeface="Wingdings"/>
            </a:endParaRPr>
          </a:p>
          <a:p>
            <a:r>
              <a:rPr lang="en-US" sz="2000" dirty="0">
                <a:latin typeface="Arial" charset="0"/>
                <a:sym typeface="Wingdings"/>
              </a:rPr>
              <a:t>FASER probes new parameter space with just 1 fb</a:t>
            </a:r>
            <a:r>
              <a:rPr lang="en-US" sz="2000" baseline="30000" dirty="0">
                <a:latin typeface="Arial" charset="0"/>
                <a:sym typeface="Wingdings"/>
              </a:rPr>
              <a:t>-1 </a:t>
            </a:r>
            <a:r>
              <a:rPr lang="en-US" sz="2000" dirty="0">
                <a:latin typeface="Arial" charset="0"/>
                <a:sym typeface="Wingdings"/>
              </a:rPr>
              <a:t>starting in July 2022.</a:t>
            </a:r>
          </a:p>
          <a:p>
            <a:endParaRPr lang="en-US" sz="1000" dirty="0">
              <a:latin typeface="Arial" charset="0"/>
              <a:sym typeface="Wingdings"/>
            </a:endParaRPr>
          </a:p>
          <a:p>
            <a:r>
              <a:rPr lang="en-US" sz="2000" dirty="0">
                <a:latin typeface="Arial" charset="0"/>
                <a:sym typeface="Wingdings"/>
              </a:rPr>
              <a:t>In Run 3, will probe the MeV-GeV region favored by thermal relic considerations, muon g-2 explanations, SIDM, ATOMKI anomalies, …</a:t>
            </a:r>
          </a:p>
          <a:p>
            <a:endParaRPr lang="en-US" sz="1000" dirty="0">
              <a:latin typeface="Arial" charset="0"/>
              <a:sym typeface="Wingdings"/>
            </a:endParaRPr>
          </a:p>
          <a:p>
            <a:r>
              <a:rPr lang="en-US" sz="2000" dirty="0">
                <a:latin typeface="Arial" charset="0"/>
                <a:sym typeface="Wingdings"/>
              </a:rPr>
              <a:t>Even without a detector upgrade, the HL-LHC extends (Luminosity*Vol) by factor of 3000 – could detect as many as 10,000 dark photons.  </a:t>
            </a:r>
            <a:endParaRPr lang="en-US" dirty="0">
              <a:latin typeface="Arial" charset="0"/>
              <a:sym typeface="Wingding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C0A02A-C6C1-A542-8902-C605E3D0AC32}"/>
              </a:ext>
            </a:extLst>
          </p:cNvPr>
          <p:cNvSpPr txBox="1"/>
          <p:nvPr/>
        </p:nvSpPr>
        <p:spPr>
          <a:xfrm rot="5400000">
            <a:off x="3199939" y="2407373"/>
            <a:ext cx="2162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-25000" dirty="0">
                <a:sym typeface="Wingdings"/>
              </a:rPr>
              <a:t>FASER Collaboration (2018)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7E523C-17B6-AA4C-81AE-395DBBB5BDE0}"/>
              </a:ext>
            </a:extLst>
          </p:cNvPr>
          <p:cNvSpPr txBox="1"/>
          <p:nvPr/>
        </p:nvSpPr>
        <p:spPr>
          <a:xfrm>
            <a:off x="1981200" y="762139"/>
            <a:ext cx="954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FASER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D1FDDD-D0F2-3043-AD12-3BD6FCA604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3" t="5555" r="1613" b="3704"/>
          <a:stretch/>
        </p:blipFill>
        <p:spPr>
          <a:xfrm>
            <a:off x="4610100" y="946805"/>
            <a:ext cx="4115775" cy="3396595"/>
          </a:xfrm>
          <a:prstGeom prst="rect">
            <a:avLst/>
          </a:prstGeo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111FDA47-DD9D-CC48-9BD7-DF5528BDC681}"/>
              </a:ext>
            </a:extLst>
          </p:cNvPr>
          <p:cNvSpPr/>
          <p:nvPr/>
        </p:nvSpPr>
        <p:spPr>
          <a:xfrm rot="13779309">
            <a:off x="6374172" y="3853247"/>
            <a:ext cx="381000" cy="128438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2770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TARGETS IN DARK PHOTON PARAMETER SPACE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7C5BF22-248A-4840-A388-F9170F23314C}"/>
              </a:ext>
            </a:extLst>
          </p:cNvPr>
          <p:cNvGrpSpPr/>
          <p:nvPr/>
        </p:nvGrpSpPr>
        <p:grpSpPr>
          <a:xfrm>
            <a:off x="1783270" y="1066800"/>
            <a:ext cx="5362200" cy="5563721"/>
            <a:chOff x="1676400" y="1066800"/>
            <a:chExt cx="5362200" cy="556372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DEBDC86-590B-4E41-8889-D9F3D1F5B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76400" y="1066800"/>
              <a:ext cx="5362200" cy="556372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CB1DDCB-D9E6-F745-B56C-4E8CE5FD0016}"/>
                </a:ext>
              </a:extLst>
            </p:cNvPr>
            <p:cNvSpPr/>
            <p:nvPr/>
          </p:nvSpPr>
          <p:spPr>
            <a:xfrm>
              <a:off x="6553200" y="6324600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7D4B6A5-FFC9-4548-9913-4A764F40B736}"/>
              </a:ext>
            </a:extLst>
          </p:cNvPr>
          <p:cNvSpPr txBox="1"/>
          <p:nvPr/>
        </p:nvSpPr>
        <p:spPr>
          <a:xfrm>
            <a:off x="4678870" y="6345902"/>
            <a:ext cx="2618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Tim Nelson, Snowmass RP6 (2020)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2470905-7567-5043-B29E-E312D44EB493}"/>
              </a:ext>
            </a:extLst>
          </p:cNvPr>
          <p:cNvGrpSpPr/>
          <p:nvPr/>
        </p:nvGrpSpPr>
        <p:grpSpPr>
          <a:xfrm>
            <a:off x="547451" y="1628001"/>
            <a:ext cx="2912219" cy="923330"/>
            <a:chOff x="440581" y="1628001"/>
            <a:chExt cx="2912219" cy="92333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3BAE1F6-B3D5-EA4B-981A-0475D5946FDA}"/>
                </a:ext>
              </a:extLst>
            </p:cNvPr>
            <p:cNvSpPr txBox="1"/>
            <p:nvPr/>
          </p:nvSpPr>
          <p:spPr>
            <a:xfrm>
              <a:off x="440581" y="1628001"/>
              <a:ext cx="1261884" cy="923330"/>
            </a:xfrm>
            <a:prstGeom prst="rect">
              <a:avLst/>
            </a:prstGeom>
            <a:solidFill>
              <a:srgbClr val="92D050">
                <a:alpha val="72000"/>
              </a:srgb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Muon</a:t>
              </a:r>
            </a:p>
            <a:p>
              <a:pPr algn="ctr"/>
              <a:r>
                <a:rPr lang="en-US" dirty="0"/>
                <a:t>g-2 Anomaly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D670AC4-716C-1145-89DB-F506EB821DE0}"/>
                </a:ext>
              </a:extLst>
            </p:cNvPr>
            <p:cNvCxnSpPr>
              <a:cxnSpLocks/>
            </p:cNvCxnSpPr>
            <p:nvPr/>
          </p:nvCxnSpPr>
          <p:spPr>
            <a:xfrm>
              <a:off x="1702465" y="2089666"/>
              <a:ext cx="1650335" cy="138500"/>
            </a:xfrm>
            <a:prstGeom prst="straightConnector1">
              <a:avLst/>
            </a:prstGeom>
            <a:ln>
              <a:solidFill>
                <a:srgbClr val="92D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BA00336-99B2-8C49-A63A-FED660E1BF71}"/>
              </a:ext>
            </a:extLst>
          </p:cNvPr>
          <p:cNvGrpSpPr/>
          <p:nvPr/>
        </p:nvGrpSpPr>
        <p:grpSpPr>
          <a:xfrm>
            <a:off x="4041070" y="1205131"/>
            <a:ext cx="5026730" cy="4281269"/>
            <a:chOff x="3934200" y="196165"/>
            <a:chExt cx="5026730" cy="428126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D3DBCDB-B643-2445-B734-6209E4D534D8}"/>
                </a:ext>
              </a:extLst>
            </p:cNvPr>
            <p:cNvSpPr/>
            <p:nvPr/>
          </p:nvSpPr>
          <p:spPr>
            <a:xfrm>
              <a:off x="3934200" y="196165"/>
              <a:ext cx="1323600" cy="4281269"/>
            </a:xfrm>
            <a:prstGeom prst="rect">
              <a:avLst/>
            </a:prstGeom>
            <a:solidFill>
              <a:srgbClr val="F2E9D7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7906954-03C4-B242-A622-68B59FB42C44}"/>
                </a:ext>
              </a:extLst>
            </p:cNvPr>
            <p:cNvSpPr txBox="1"/>
            <p:nvPr/>
          </p:nvSpPr>
          <p:spPr>
            <a:xfrm>
              <a:off x="7237381" y="3366129"/>
              <a:ext cx="1723549" cy="646331"/>
            </a:xfrm>
            <a:prstGeom prst="rect">
              <a:avLst/>
            </a:prstGeom>
            <a:solidFill>
              <a:srgbClr val="F2E9D7">
                <a:alpha val="72000"/>
              </a:srgb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Self-interacting</a:t>
              </a:r>
            </a:p>
            <a:p>
              <a:pPr algn="ctr"/>
              <a:r>
                <a:rPr lang="en-US" dirty="0"/>
                <a:t>Dark Matter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2092E38B-A560-CA4C-AA39-06F580202002}"/>
                </a:ext>
              </a:extLst>
            </p:cNvPr>
            <p:cNvCxnSpPr>
              <a:cxnSpLocks/>
              <a:stCxn id="25" idx="1"/>
            </p:cNvCxnSpPr>
            <p:nvPr/>
          </p:nvCxnSpPr>
          <p:spPr>
            <a:xfrm flipH="1">
              <a:off x="5257800" y="3689295"/>
              <a:ext cx="1979581" cy="64239"/>
            </a:xfrm>
            <a:prstGeom prst="straightConnector1">
              <a:avLst/>
            </a:prstGeom>
            <a:ln>
              <a:solidFill>
                <a:srgbClr val="F2E9D7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EF6C433-086A-5542-9AD2-27F8BC0583ED}"/>
              </a:ext>
            </a:extLst>
          </p:cNvPr>
          <p:cNvGrpSpPr/>
          <p:nvPr/>
        </p:nvGrpSpPr>
        <p:grpSpPr>
          <a:xfrm>
            <a:off x="4389065" y="1943100"/>
            <a:ext cx="4510469" cy="2819400"/>
            <a:chOff x="4267200" y="1905000"/>
            <a:chExt cx="4492136" cy="2819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A2545A7-E20B-1C41-B66F-482066E6116C}"/>
                </a:ext>
              </a:extLst>
            </p:cNvPr>
            <p:cNvSpPr/>
            <p:nvPr/>
          </p:nvSpPr>
          <p:spPr>
            <a:xfrm>
              <a:off x="4267200" y="1981200"/>
              <a:ext cx="76200" cy="2743200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FD7E35-7104-0C4D-8A80-5B03148EFFEE}"/>
                </a:ext>
              </a:extLst>
            </p:cNvPr>
            <p:cNvSpPr txBox="1"/>
            <p:nvPr/>
          </p:nvSpPr>
          <p:spPr>
            <a:xfrm>
              <a:off x="7256722" y="1905000"/>
              <a:ext cx="1502614" cy="923330"/>
            </a:xfrm>
            <a:prstGeom prst="rect">
              <a:avLst/>
            </a:prstGeom>
            <a:solidFill>
              <a:srgbClr val="FFFF00">
                <a:alpha val="72000"/>
              </a:srgb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baseline="30000" dirty="0"/>
                <a:t>8</a:t>
              </a:r>
              <a:r>
                <a:rPr lang="en-US" dirty="0"/>
                <a:t>Be and </a:t>
              </a:r>
              <a:r>
                <a:rPr lang="en-US" baseline="30000" dirty="0"/>
                <a:t>4</a:t>
              </a:r>
              <a:r>
                <a:rPr lang="en-US" dirty="0"/>
                <a:t>He </a:t>
              </a:r>
            </a:p>
            <a:p>
              <a:pPr algn="ctr"/>
              <a:r>
                <a:rPr lang="en-US" dirty="0"/>
                <a:t>ATOMKI </a:t>
              </a:r>
            </a:p>
            <a:p>
              <a:pPr algn="ctr"/>
              <a:r>
                <a:rPr lang="en-US" dirty="0"/>
                <a:t>Anomalies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EC54844-B9C7-1F4E-89BD-00CC57581EE0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flipH="1">
              <a:off x="4343401" y="2366665"/>
              <a:ext cx="2913321" cy="338435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28DC437-4E2D-FE4E-97BB-0D524E1968CA}"/>
              </a:ext>
            </a:extLst>
          </p:cNvPr>
          <p:cNvGrpSpPr/>
          <p:nvPr/>
        </p:nvGrpSpPr>
        <p:grpSpPr>
          <a:xfrm>
            <a:off x="317663" y="2399022"/>
            <a:ext cx="6761241" cy="3087379"/>
            <a:chOff x="210793" y="2399022"/>
            <a:chExt cx="6761241" cy="308737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E1B5BC4-CC6C-4F4D-81C1-1F1911EF3BB6}"/>
                </a:ext>
              </a:extLst>
            </p:cNvPr>
            <p:cNvSpPr/>
            <p:nvPr/>
          </p:nvSpPr>
          <p:spPr>
            <a:xfrm rot="5400000">
              <a:off x="3287710" y="1802077"/>
              <a:ext cx="3087379" cy="4281269"/>
            </a:xfrm>
            <a:prstGeom prst="rect">
              <a:avLst/>
            </a:prstGeom>
            <a:solidFill>
              <a:srgbClr val="FFC000">
                <a:alpha val="18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CB79A2B-1FDB-DE4A-BCB9-FD71900E0E33}"/>
                </a:ext>
              </a:extLst>
            </p:cNvPr>
            <p:cNvSpPr txBox="1"/>
            <p:nvPr/>
          </p:nvSpPr>
          <p:spPr>
            <a:xfrm>
              <a:off x="210793" y="3783012"/>
              <a:ext cx="1582484" cy="646331"/>
            </a:xfrm>
            <a:prstGeom prst="rect">
              <a:avLst/>
            </a:prstGeom>
            <a:solidFill>
              <a:srgbClr val="FFC000">
                <a:alpha val="72000"/>
              </a:srgb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Loop-induced</a:t>
              </a:r>
            </a:p>
            <a:p>
              <a:pPr algn="ctr"/>
              <a:r>
                <a:rPr lang="en-US" dirty="0"/>
                <a:t>Coupling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A1DC055-0D96-C240-9050-AAB7ADF08EDA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 flipV="1">
              <a:off x="1793277" y="4038600"/>
              <a:ext cx="897488" cy="67578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4FE07B7-7020-F543-BC96-5F8DFBDEFF19}"/>
              </a:ext>
            </a:extLst>
          </p:cNvPr>
          <p:cNvGrpSpPr/>
          <p:nvPr/>
        </p:nvGrpSpPr>
        <p:grpSpPr>
          <a:xfrm>
            <a:off x="138932" y="2945701"/>
            <a:ext cx="4766305" cy="3332227"/>
            <a:chOff x="32062" y="2945701"/>
            <a:chExt cx="4766305" cy="333222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B3D8272-C5A6-C44E-B03E-E217415DE2DC}"/>
                </a:ext>
              </a:extLst>
            </p:cNvPr>
            <p:cNvSpPr/>
            <p:nvPr/>
          </p:nvSpPr>
          <p:spPr>
            <a:xfrm rot="2799091">
              <a:off x="3352800" y="3938533"/>
              <a:ext cx="2438400" cy="452735"/>
            </a:xfrm>
            <a:prstGeom prst="ellipse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11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773C1AD-AC2B-1A4C-9097-374241D058C8}"/>
                </a:ext>
              </a:extLst>
            </p:cNvPr>
            <p:cNvSpPr txBox="1"/>
            <p:nvPr/>
          </p:nvSpPr>
          <p:spPr>
            <a:xfrm>
              <a:off x="32062" y="4800600"/>
              <a:ext cx="1992853" cy="1477328"/>
            </a:xfrm>
            <a:prstGeom prst="rect">
              <a:avLst/>
            </a:prstGeom>
            <a:solidFill>
              <a:srgbClr val="4A7EBB">
                <a:alpha val="72000"/>
              </a:srgb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FASER probes </a:t>
              </a:r>
            </a:p>
            <a:p>
              <a:pPr algn="ctr"/>
              <a:r>
                <a:rPr lang="en-US" dirty="0"/>
                <a:t>an interesting</a:t>
              </a:r>
            </a:p>
            <a:p>
              <a:pPr algn="ctr"/>
              <a:r>
                <a:rPr lang="en-US" dirty="0"/>
                <a:t>region, even with </a:t>
              </a:r>
            </a:p>
            <a:p>
              <a:pPr algn="ctr"/>
              <a:r>
                <a:rPr lang="en-US" dirty="0"/>
                <a:t>the 1</a:t>
              </a:r>
              <a:r>
                <a:rPr lang="en-US" baseline="30000" dirty="0"/>
                <a:t>st</a:t>
              </a:r>
              <a:r>
                <a:rPr lang="en-US" dirty="0"/>
                <a:t> fb</a:t>
              </a:r>
              <a:r>
                <a:rPr lang="en-US" baseline="30000" dirty="0"/>
                <a:t>-1</a:t>
              </a:r>
              <a:r>
                <a:rPr lang="en-US" dirty="0"/>
                <a:t> </a:t>
              </a:r>
            </a:p>
            <a:p>
              <a:pPr algn="ctr"/>
              <a:r>
                <a:rPr lang="en-US" dirty="0"/>
                <a:t>of Run 3 data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02A42EE-B344-F74A-B3C8-A76C988A90B0}"/>
                </a:ext>
              </a:extLst>
            </p:cNvPr>
            <p:cNvCxnSpPr>
              <a:cxnSpLocks/>
              <a:stCxn id="28" idx="3"/>
              <a:endCxn id="15" idx="4"/>
            </p:cNvCxnSpPr>
            <p:nvPr/>
          </p:nvCxnSpPr>
          <p:spPr>
            <a:xfrm flipV="1">
              <a:off x="2024915" y="4320287"/>
              <a:ext cx="2382472" cy="1218977"/>
            </a:xfrm>
            <a:prstGeom prst="straightConnector1">
              <a:avLst/>
            </a:prstGeom>
            <a:ln>
              <a:solidFill>
                <a:srgbClr val="4A7EBB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93626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23900" y="2667000"/>
            <a:ext cx="7696200" cy="1828800"/>
            <a:chOff x="686764" y="3235221"/>
            <a:chExt cx="6761940" cy="1633785"/>
          </a:xfrm>
        </p:grpSpPr>
        <p:pic>
          <p:nvPicPr>
            <p:cNvPr id="6" name="Picture 5" descr="0803012_02-A4-at-144-dpi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635" y="3393423"/>
              <a:ext cx="2791232" cy="1475583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4378325" y="3235221"/>
              <a:ext cx="238125" cy="80973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686764" y="4213439"/>
              <a:ext cx="2214348" cy="409266"/>
              <a:chOff x="686764" y="4213439"/>
              <a:chExt cx="2214348" cy="409266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 rot="10800000">
              <a:off x="5559329" y="3549005"/>
              <a:ext cx="1889375" cy="353694"/>
              <a:chOff x="686764" y="4213439"/>
              <a:chExt cx="2214348" cy="409266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Arrow Connector 9"/>
            <p:cNvCxnSpPr/>
            <p:nvPr/>
          </p:nvCxnSpPr>
          <p:spPr>
            <a:xfrm flipV="1">
              <a:off x="4182360" y="4016375"/>
              <a:ext cx="434090" cy="62642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headEnd type="none"/>
              <a:tailEnd type="non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378325" y="4044950"/>
              <a:ext cx="815418" cy="82405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 err="1">
                <a:latin typeface="Arial" charset="0"/>
              </a:rPr>
              <a:t>FASER</a:t>
            </a:r>
            <a:r>
              <a:rPr lang="en-US" dirty="0" err="1">
                <a:latin typeface="Symbol" pitchFamily="2" charset="2"/>
              </a:rPr>
              <a:t>n</a:t>
            </a:r>
            <a:endParaRPr lang="en-US" dirty="0">
              <a:latin typeface="Symbol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6200" y="840310"/>
                <a:ext cx="8991600" cy="5562600"/>
              </a:xfrm>
            </p:spPr>
            <p:txBody>
              <a:bodyPr/>
              <a:lstStyle/>
              <a:p>
                <a:pPr eaLnBrk="1" hangingPunct="1"/>
                <a:r>
                  <a:rPr lang="en-US" sz="2000" dirty="0">
                    <a:latin typeface="Arial" charset="0"/>
                  </a:rPr>
                  <a:t>In addition to the possibility of hypothetical new light, weakly-interacting particles, there are also known light, weakly-interacting particles: </a:t>
                </a:r>
                <a:r>
                  <a:rPr lang="en-US" sz="2000" dirty="0">
                    <a:solidFill>
                      <a:srgbClr val="FF0000"/>
                    </a:solidFill>
                    <a:latin typeface="Arial" charset="0"/>
                  </a:rPr>
                  <a:t>neutrinos</a:t>
                </a:r>
                <a:r>
                  <a:rPr lang="en-US" sz="2000" dirty="0">
                    <a:latin typeface="Arial" charset="0"/>
                  </a:rPr>
                  <a:t>.</a:t>
                </a:r>
              </a:p>
              <a:p>
                <a:pPr eaLnBrk="1" hangingPunct="1"/>
                <a:endParaRPr lang="en-US" sz="1200" dirty="0">
                  <a:latin typeface="Arial" charset="0"/>
                </a:endParaRPr>
              </a:p>
              <a:p>
                <a:pPr eaLnBrk="1" hangingPunct="1"/>
                <a:r>
                  <a:rPr lang="en-US" sz="2000" dirty="0">
                    <a:latin typeface="Arial" charset="0"/>
                  </a:rPr>
                  <a:t>The high-energy ones, which interact most strongly, are overwhelmingly produced in the far forward direction.  </a:t>
                </a:r>
                <a:r>
                  <a:rPr lang="en-US" sz="2000" dirty="0">
                    <a:solidFill>
                      <a:srgbClr val="FF0000"/>
                    </a:solidFill>
                    <a:latin typeface="Arial" charset="0"/>
                  </a:rPr>
                  <a:t>Before May 2021, no candidate collider neutrino had ever been detected.</a:t>
                </a:r>
              </a:p>
              <a:p>
                <a:pPr eaLnBrk="1" hangingPunct="1"/>
                <a:endParaRPr lang="en-US" sz="1200" b="1" dirty="0">
                  <a:latin typeface="Arial" charset="0"/>
                </a:endParaRPr>
              </a:p>
              <a:p>
                <a:pPr eaLnBrk="1" hangingPunct="1"/>
                <a:endParaRPr lang="en-US" sz="2000" dirty="0">
                  <a:latin typeface="Arial" charset="0"/>
                </a:endParaRPr>
              </a:p>
              <a:p>
                <a:pPr eaLnBrk="1" hangingPunct="1"/>
                <a:endParaRPr lang="en-US" sz="2000" dirty="0">
                  <a:latin typeface="Arial" charset="0"/>
                </a:endParaRPr>
              </a:p>
              <a:p>
                <a:pPr eaLnBrk="1" hangingPunct="1"/>
                <a:endParaRPr lang="en-US" sz="2000" dirty="0">
                  <a:latin typeface="Arial" charset="0"/>
                </a:endParaRPr>
              </a:p>
              <a:p>
                <a:pPr eaLnBrk="1" hangingPunct="1"/>
                <a:endParaRPr lang="en-US" dirty="0">
                  <a:latin typeface="Arial" charset="0"/>
                </a:endParaRPr>
              </a:p>
              <a:p>
                <a:pPr eaLnBrk="1" hangingPunct="1"/>
                <a:r>
                  <a:rPr lang="en-US" sz="2000" dirty="0">
                    <a:latin typeface="Arial" charset="0"/>
                  </a:rPr>
                  <a:t>If they can be detected, there is a fascinating new world of LHC neutrinos that can be explored.</a:t>
                </a:r>
              </a:p>
              <a:p>
                <a:pPr lvl="1"/>
                <a:r>
                  <a:rPr lang="en-US" sz="1800" dirty="0">
                    <a:latin typeface="Arial" charset="0"/>
                  </a:rPr>
                  <a:t>The neutrino energies are ~</a:t>
                </a:r>
                <a:r>
                  <a:rPr lang="en-US" sz="1800" dirty="0" err="1">
                    <a:latin typeface="Arial" charset="0"/>
                  </a:rPr>
                  <a:t>TeV</a:t>
                </a:r>
                <a:r>
                  <a:rPr lang="en-US" sz="1800" dirty="0">
                    <a:latin typeface="Arial" charset="0"/>
                  </a:rPr>
                  <a:t>, highest human-made energies ever.</a:t>
                </a:r>
              </a:p>
              <a:p>
                <a:pPr lvl="1"/>
                <a:r>
                  <a:rPr lang="en-US" sz="1800" dirty="0">
                    <a:latin typeface="Arial" charset="0"/>
                  </a:rPr>
                  <a:t>All flavors are produced (</a:t>
                </a:r>
                <a:r>
                  <a:rPr lang="en-US" sz="1800" dirty="0">
                    <a:latin typeface="Symbol" pitchFamily="2" charset="2"/>
                  </a:rPr>
                  <a:t>p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latin typeface="Symbol" pitchFamily="2" charset="2"/>
                  </a:rPr>
                  <a:t> </a:t>
                </a:r>
                <a:r>
                  <a:rPr lang="en-US" sz="1800" dirty="0"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baseline="-25000" dirty="0">
                    <a:latin typeface="Symbol" pitchFamily="2" charset="2"/>
                    <a:sym typeface="Wingdings" pitchFamily="2" charset="2"/>
                  </a:rPr>
                  <a:t>m </a:t>
                </a:r>
                <a:r>
                  <a:rPr lang="en-US" sz="1800" dirty="0">
                    <a:latin typeface="Arial" charset="0"/>
                    <a:sym typeface="Wingdings" pitchFamily="2" charset="2"/>
                  </a:rPr>
                  <a:t>, </a:t>
                </a:r>
                <a:r>
                  <a:rPr lang="en-US" sz="1800" i="1" dirty="0">
                    <a:latin typeface="Arial" charset="0"/>
                    <a:sym typeface="Wingdings" pitchFamily="2" charset="2"/>
                  </a:rPr>
                  <a:t>K</a:t>
                </a:r>
                <a:r>
                  <a:rPr lang="en-US" sz="1800" dirty="0">
                    <a:latin typeface="Arial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latin typeface="Arial" charset="0"/>
                    <a:sym typeface="Wingdings" pitchFamily="2" charset="2"/>
                  </a:rPr>
                  <a:t> </a:t>
                </a:r>
                <a:r>
                  <a:rPr lang="en-US" sz="1800" dirty="0"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i="1" baseline="-25000" dirty="0">
                    <a:latin typeface="Arial" charset="0"/>
                    <a:sym typeface="Wingdings" pitchFamily="2" charset="2"/>
                  </a:rPr>
                  <a:t>e </a:t>
                </a:r>
                <a:r>
                  <a:rPr lang="en-US" sz="1800" dirty="0">
                    <a:latin typeface="Arial" charset="0"/>
                    <a:sym typeface="Wingdings" pitchFamily="2" charset="2"/>
                  </a:rPr>
                  <a:t>, </a:t>
                </a:r>
                <a:r>
                  <a:rPr lang="en-US" sz="1800" i="1" dirty="0">
                    <a:latin typeface="Arial" charset="0"/>
                    <a:sym typeface="Wingdings" pitchFamily="2" charset="2"/>
                  </a:rPr>
                  <a:t>D</a:t>
                </a:r>
                <a:r>
                  <a:rPr lang="en-US" sz="1800" dirty="0">
                    <a:latin typeface="Arial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latin typeface="Arial" charset="0"/>
                    <a:sym typeface="Wingdings" pitchFamily="2" charset="2"/>
                  </a:rPr>
                  <a:t> </a:t>
                </a:r>
                <a:r>
                  <a:rPr lang="en-US" sz="1800" dirty="0" err="1"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baseline="-25000" dirty="0" err="1">
                    <a:latin typeface="Symbol" pitchFamily="2" charset="2"/>
                    <a:sym typeface="Wingdings" pitchFamily="2" charset="2"/>
                  </a:rPr>
                  <a:t>t</a:t>
                </a:r>
                <a:r>
                  <a:rPr lang="en-US" sz="1800" baseline="-25000" dirty="0">
                    <a:latin typeface="Symbol" pitchFamily="2" charset="2"/>
                    <a:sym typeface="Wingdings" pitchFamily="2" charset="2"/>
                  </a:rPr>
                  <a:t> </a:t>
                </a:r>
                <a:r>
                  <a:rPr lang="en-US" sz="1800" dirty="0">
                    <a:sym typeface="Wingdings" pitchFamily="2" charset="2"/>
                  </a:rPr>
                  <a:t>) and both neutrinos and anti-neutrinos.</a:t>
                </a:r>
                <a:endParaRPr lang="en-US" sz="1800" dirty="0">
                  <a:latin typeface="+mj-lt"/>
                  <a:sym typeface="Wingdings" pitchFamily="2" charset="2"/>
                </a:endParaRPr>
              </a:p>
              <a:p>
                <a:pPr marL="0" indent="0" algn="r">
                  <a:buNone/>
                </a:pPr>
                <a:r>
                  <a:rPr lang="en-US" sz="1400" dirty="0">
                    <a:latin typeface="+mj-lt"/>
                    <a:sym typeface="Wingdings" pitchFamily="2" charset="2"/>
                  </a:rPr>
                  <a:t>De </a:t>
                </a:r>
                <a:r>
                  <a:rPr lang="en-US" sz="1400" dirty="0" err="1">
                    <a:latin typeface="+mj-lt"/>
                    <a:sym typeface="Wingdings" pitchFamily="2" charset="2"/>
                  </a:rPr>
                  <a:t>Rujula</a:t>
                </a:r>
                <a:r>
                  <a:rPr lang="en-US" sz="1400" dirty="0">
                    <a:latin typeface="+mj-lt"/>
                    <a:sym typeface="Wingdings" pitchFamily="2" charset="2"/>
                  </a:rPr>
                  <a:t>, </a:t>
                </a:r>
                <a:r>
                  <a:rPr lang="en-US" sz="1400" dirty="0" err="1">
                    <a:latin typeface="+mj-lt"/>
                    <a:sym typeface="Wingdings" pitchFamily="2" charset="2"/>
                  </a:rPr>
                  <a:t>Ruckl</a:t>
                </a:r>
                <a:r>
                  <a:rPr lang="en-US" sz="1400" dirty="0">
                    <a:latin typeface="+mj-lt"/>
                    <a:sym typeface="Wingdings" pitchFamily="2" charset="2"/>
                  </a:rPr>
                  <a:t> (1984); Winter (1990); </a:t>
                </a:r>
                <a:r>
                  <a:rPr lang="en-US" sz="1400" dirty="0" err="1">
                    <a:latin typeface="+mj-lt"/>
                    <a:sym typeface="Wingdings" pitchFamily="2" charset="2"/>
                  </a:rPr>
                  <a:t>Vannucci</a:t>
                </a:r>
                <a:r>
                  <a:rPr lang="en-US" sz="1400" dirty="0">
                    <a:latin typeface="+mj-lt"/>
                    <a:sym typeface="Wingdings" pitchFamily="2" charset="2"/>
                  </a:rPr>
                  <a:t> (1993)</a:t>
                </a:r>
              </a:p>
            </p:txBody>
          </p:sp>
        </mc:Choice>
        <mc:Fallback xmlns="">
          <p:sp>
            <p:nvSpPr>
              <p:cNvPr id="512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840310"/>
                <a:ext cx="8991600" cy="5562600"/>
              </a:xfrm>
              <a:blipFill>
                <a:blip r:embed="rId3"/>
                <a:stretch>
                  <a:fillRect l="-705" t="-683" r="-141" b="-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1986728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572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FIRST COLLIDER NEUTRINO CANDIDATES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52412" y="838200"/>
            <a:ext cx="5326816" cy="3429000"/>
          </a:xfrm>
        </p:spPr>
        <p:txBody>
          <a:bodyPr/>
          <a:lstStyle/>
          <a:p>
            <a:r>
              <a:rPr lang="en-US" sz="2000" dirty="0"/>
              <a:t>In 2018 a FASER pilot emulsion detector with 11 kg fiducial mass collected 12.2 fb</a:t>
            </a:r>
            <a:r>
              <a:rPr lang="en-US" sz="2000" baseline="30000" dirty="0"/>
              <a:t>-1</a:t>
            </a:r>
            <a:r>
              <a:rPr lang="en-US" sz="2000" dirty="0"/>
              <a:t> on the beam collision axis (installed and removed during Technical Stops).</a:t>
            </a:r>
          </a:p>
          <a:p>
            <a:endParaRPr lang="en-US" sz="1200" dirty="0"/>
          </a:p>
          <a:p>
            <a:r>
              <a:rPr lang="en-US" sz="2000" dirty="0"/>
              <a:t>In May 2021, the FASER Collaboration announced the direct detection of 6 candidate neutrinos above 12 expected neutral hadron background events (2.7</a:t>
            </a:r>
            <a:r>
              <a:rPr lang="en-US" sz="2000" dirty="0">
                <a:latin typeface="Symbol" pitchFamily="2" charset="2"/>
              </a:rPr>
              <a:t>s</a:t>
            </a:r>
            <a:r>
              <a:rPr lang="en-US" sz="2000" dirty="0"/>
              <a:t>). 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277A46-8B86-C042-9276-2BFF5EB60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217" y="2667000"/>
            <a:ext cx="2133600" cy="1678567"/>
          </a:xfrm>
          <a:prstGeom prst="rect">
            <a:avLst/>
          </a:prstGeom>
        </p:spPr>
      </p:pic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DE018A3E-7A99-BB41-83DC-E1291A3EAA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79660" y="2111639"/>
            <a:ext cx="5647267" cy="31765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16131C-DC6A-EA44-A736-9FB11E84A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245" y="5120558"/>
            <a:ext cx="1783343" cy="14030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5A58F9-4311-CF43-920B-DCB9FD897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3887704"/>
            <a:ext cx="3369428" cy="266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857313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986C959-D748-0742-ACD1-681CB52D4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978" y="2594679"/>
            <a:ext cx="7106222" cy="3673819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302202"/>
            <a:ext cx="9144000" cy="334462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Arial" charset="0"/>
              </a:rPr>
              <a:t>LOCATION, LOCATION, LOCATION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16131C-DC6A-EA44-A736-9FB11E84A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4074947"/>
            <a:ext cx="304800" cy="239795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FD841723-4191-6D44-BF1E-02350EE49D9D}"/>
              </a:ext>
            </a:extLst>
          </p:cNvPr>
          <p:cNvGrpSpPr/>
          <p:nvPr/>
        </p:nvGrpSpPr>
        <p:grpSpPr>
          <a:xfrm>
            <a:off x="5247290" y="762000"/>
            <a:ext cx="2719001" cy="2737010"/>
            <a:chOff x="4670989" y="831027"/>
            <a:chExt cx="4144012" cy="4047051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ABD2291-7CF6-CE47-B656-E6EA299D2591}"/>
                </a:ext>
              </a:extLst>
            </p:cNvPr>
            <p:cNvSpPr txBox="1"/>
            <p:nvPr/>
          </p:nvSpPr>
          <p:spPr>
            <a:xfrm>
              <a:off x="6443511" y="831027"/>
              <a:ext cx="633258" cy="546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72FEAE6-5A12-5042-AF1E-4B367610C40C}"/>
                </a:ext>
              </a:extLst>
            </p:cNvPr>
            <p:cNvGrpSpPr/>
            <p:nvPr/>
          </p:nvGrpSpPr>
          <p:grpSpPr>
            <a:xfrm>
              <a:off x="4685392" y="1281716"/>
              <a:ext cx="1243038" cy="883822"/>
              <a:chOff x="4628455" y="1533608"/>
              <a:chExt cx="1657384" cy="1178428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69AC15B9-700B-654D-9B7E-112D2EDD89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28455" y="1533608"/>
                <a:ext cx="1657384" cy="1104923"/>
              </a:xfrm>
              <a:prstGeom prst="rect">
                <a:avLst/>
              </a:prstGeom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ECDCD4-3E91-7F4B-9659-15BDB9C582FB}"/>
                  </a:ext>
                </a:extLst>
              </p:cNvPr>
              <p:cNvSpPr txBox="1"/>
              <p:nvPr/>
            </p:nvSpPr>
            <p:spPr>
              <a:xfrm>
                <a:off x="4943099" y="2211436"/>
                <a:ext cx="1166837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ALICE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05A77EB-9A11-BE45-9457-3C7C20D381E1}"/>
                </a:ext>
              </a:extLst>
            </p:cNvPr>
            <p:cNvGrpSpPr/>
            <p:nvPr/>
          </p:nvGrpSpPr>
          <p:grpSpPr>
            <a:xfrm>
              <a:off x="7518448" y="4007908"/>
              <a:ext cx="1243037" cy="870170"/>
              <a:chOff x="8405862" y="5168525"/>
              <a:chExt cx="1657383" cy="116022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185C2627-55D9-8344-A264-07D6B90459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05862" y="5168525"/>
                <a:ext cx="1657383" cy="1057686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552457D-E234-734C-AB5C-0A86EE3F9FE2}"/>
                  </a:ext>
                </a:extLst>
              </p:cNvPr>
              <p:cNvSpPr txBox="1"/>
              <p:nvPr/>
            </p:nvSpPr>
            <p:spPr>
              <a:xfrm>
                <a:off x="8745713" y="5828149"/>
                <a:ext cx="1104946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OPAL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A357FBC-793C-BA46-B7CA-FD4D94C72EBD}"/>
                </a:ext>
              </a:extLst>
            </p:cNvPr>
            <p:cNvGrpSpPr/>
            <p:nvPr/>
          </p:nvGrpSpPr>
          <p:grpSpPr>
            <a:xfrm>
              <a:off x="7518448" y="3049221"/>
              <a:ext cx="1257441" cy="903173"/>
              <a:chOff x="8405862" y="3890280"/>
              <a:chExt cx="1676588" cy="1204229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26B80ABB-185B-FF44-A9BF-239D8E7EBB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05862" y="3890280"/>
                <a:ext cx="1676588" cy="1123702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D4FB225-4A20-A742-8AD9-A46608C9B161}"/>
                  </a:ext>
                </a:extLst>
              </p:cNvPr>
              <p:cNvSpPr txBox="1"/>
              <p:nvPr/>
            </p:nvSpPr>
            <p:spPr>
              <a:xfrm>
                <a:off x="8879306" y="4593909"/>
                <a:ext cx="681469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L3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8D2724B-DEBD-194D-9AFF-F099589BEFC9}"/>
                </a:ext>
              </a:extLst>
            </p:cNvPr>
            <p:cNvGrpSpPr/>
            <p:nvPr/>
          </p:nvGrpSpPr>
          <p:grpSpPr>
            <a:xfrm>
              <a:off x="7537925" y="2100524"/>
              <a:ext cx="1257441" cy="890971"/>
              <a:chOff x="8431832" y="2625350"/>
              <a:chExt cx="1676588" cy="1187960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247BC8C3-259F-804A-8513-00B0C0BC4E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431832" y="2625350"/>
                <a:ext cx="1676588" cy="1118271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0553B08-25B3-BE40-8ADE-F3EC76EAADBD}"/>
                  </a:ext>
                </a:extLst>
              </p:cNvPr>
              <p:cNvSpPr txBox="1"/>
              <p:nvPr/>
            </p:nvSpPr>
            <p:spPr>
              <a:xfrm>
                <a:off x="8654083" y="3312710"/>
                <a:ext cx="1365545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DELPHI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54858FD-C529-374E-8590-27949ECCC151}"/>
                </a:ext>
              </a:extLst>
            </p:cNvPr>
            <p:cNvGrpSpPr/>
            <p:nvPr/>
          </p:nvGrpSpPr>
          <p:grpSpPr>
            <a:xfrm>
              <a:off x="7537925" y="1127958"/>
              <a:ext cx="1277076" cy="924602"/>
              <a:chOff x="8431832" y="1328599"/>
              <a:chExt cx="1702768" cy="123280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CA4B147-E205-9441-82B0-EB6B646EC8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31832" y="1328599"/>
                <a:ext cx="1702768" cy="1168690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94FA06-9876-E74D-AA56-77423B5FF884}"/>
                  </a:ext>
                </a:extLst>
              </p:cNvPr>
              <p:cNvSpPr txBox="1"/>
              <p:nvPr/>
            </p:nvSpPr>
            <p:spPr>
              <a:xfrm>
                <a:off x="8683740" y="2060800"/>
                <a:ext cx="1274335" cy="5005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ALEPH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1AE3DCC-84DA-394C-BDEB-4A40CEBE9057}"/>
                </a:ext>
              </a:extLst>
            </p:cNvPr>
            <p:cNvGrpSpPr/>
            <p:nvPr/>
          </p:nvGrpSpPr>
          <p:grpSpPr>
            <a:xfrm>
              <a:off x="6135992" y="3609424"/>
              <a:ext cx="1198070" cy="1240615"/>
              <a:chOff x="6562588" y="4637214"/>
              <a:chExt cx="1597426" cy="1654150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0CEB08F0-43F5-7E45-AC71-C68FCC80E6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62588" y="4637214"/>
                <a:ext cx="1597426" cy="1606842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21D363F-9F72-7949-BB1E-2036BB54ADAC}"/>
                  </a:ext>
                </a:extLst>
              </p:cNvPr>
              <p:cNvSpPr txBox="1"/>
              <p:nvPr/>
            </p:nvSpPr>
            <p:spPr>
              <a:xfrm>
                <a:off x="6897167" y="5790765"/>
                <a:ext cx="909493" cy="5005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SLD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2470662-B8C5-0B40-BEB7-213C6A111A13}"/>
                </a:ext>
              </a:extLst>
            </p:cNvPr>
            <p:cNvGrpSpPr/>
            <p:nvPr/>
          </p:nvGrpSpPr>
          <p:grpSpPr>
            <a:xfrm>
              <a:off x="6132295" y="2433923"/>
              <a:ext cx="1201768" cy="1084034"/>
              <a:chOff x="6557658" y="3069877"/>
              <a:chExt cx="1602357" cy="1445374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9A835DA-C64C-8F4A-9C10-C1B03FA86B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557658" y="3069877"/>
                <a:ext cx="1602357" cy="1399392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B838E90-9557-BB46-8D97-B1D4E61B4EBA}"/>
                  </a:ext>
                </a:extLst>
              </p:cNvPr>
              <p:cNvSpPr txBox="1"/>
              <p:nvPr/>
            </p:nvSpPr>
            <p:spPr>
              <a:xfrm>
                <a:off x="6973368" y="4014650"/>
                <a:ext cx="727074" cy="5006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D0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4E3D672-C964-0A42-8212-DC0837805662}"/>
                </a:ext>
              </a:extLst>
            </p:cNvPr>
            <p:cNvGrpSpPr/>
            <p:nvPr/>
          </p:nvGrpSpPr>
          <p:grpSpPr>
            <a:xfrm>
              <a:off x="6132295" y="1394389"/>
              <a:ext cx="1201768" cy="942398"/>
              <a:chOff x="6557658" y="1683841"/>
              <a:chExt cx="1602357" cy="125653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AF94372-B391-514B-B669-3914C41FC5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557658" y="1683841"/>
                <a:ext cx="1602357" cy="1200219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48A83F0-0B1F-6E4C-9ACD-2FF690426FB5}"/>
                  </a:ext>
                </a:extLst>
              </p:cNvPr>
              <p:cNvSpPr txBox="1"/>
              <p:nvPr/>
            </p:nvSpPr>
            <p:spPr>
              <a:xfrm>
                <a:off x="6897169" y="2439771"/>
                <a:ext cx="938813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CDF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64474F-A5DC-7141-A7CC-6B851A549374}"/>
                </a:ext>
              </a:extLst>
            </p:cNvPr>
            <p:cNvGrpSpPr/>
            <p:nvPr/>
          </p:nvGrpSpPr>
          <p:grpSpPr>
            <a:xfrm>
              <a:off x="4685392" y="4044021"/>
              <a:ext cx="1243038" cy="824650"/>
              <a:chOff x="4628455" y="5216675"/>
              <a:chExt cx="1657384" cy="109953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21243A4A-B69D-604C-83A4-1FDA54ABA6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628455" y="5216675"/>
                <a:ext cx="1657384" cy="1048422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F8C758E-D778-0943-8489-605C4D53F632}"/>
                  </a:ext>
                </a:extLst>
              </p:cNvPr>
              <p:cNvSpPr txBox="1"/>
              <p:nvPr/>
            </p:nvSpPr>
            <p:spPr>
              <a:xfrm>
                <a:off x="4973560" y="5815604"/>
                <a:ext cx="1078885" cy="5006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err="1">
                    <a:solidFill>
                      <a:schemeClr val="bg1"/>
                    </a:solidFill>
                  </a:rPr>
                  <a:t>LHCb</a:t>
                </a:r>
                <a:endParaRPr lang="en-US" sz="105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4200C76-76D2-054C-9926-6FB8F4831209}"/>
                </a:ext>
              </a:extLst>
            </p:cNvPr>
            <p:cNvGrpSpPr/>
            <p:nvPr/>
          </p:nvGrpSpPr>
          <p:grpSpPr>
            <a:xfrm>
              <a:off x="4670989" y="3123714"/>
              <a:ext cx="1257441" cy="820187"/>
              <a:chOff x="4609251" y="3989608"/>
              <a:chExt cx="1676588" cy="109358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FE598F3-70DA-A84F-A402-10948DAD96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609251" y="3989608"/>
                <a:ext cx="1676588" cy="1041249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0D0B90B-C9D5-B948-AB96-84DB1BBF3F5D}"/>
                  </a:ext>
                </a:extLst>
              </p:cNvPr>
              <p:cNvSpPr txBox="1"/>
              <p:nvPr/>
            </p:nvSpPr>
            <p:spPr>
              <a:xfrm>
                <a:off x="5003213" y="4582590"/>
                <a:ext cx="984418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CMS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4336B33-C0FD-4E44-BF2C-D19E4F5DF2F8}"/>
                </a:ext>
              </a:extLst>
            </p:cNvPr>
            <p:cNvGrpSpPr/>
            <p:nvPr/>
          </p:nvGrpSpPr>
          <p:grpSpPr>
            <a:xfrm>
              <a:off x="4670989" y="2249775"/>
              <a:ext cx="1257441" cy="760182"/>
              <a:chOff x="4609251" y="2824349"/>
              <a:chExt cx="1676588" cy="1013574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72B1968-6DDC-674C-8072-464D90A7DA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609251" y="2824349"/>
                <a:ext cx="1676588" cy="938890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71FB102-D0A2-E348-8599-944EBFF7CBA2}"/>
                  </a:ext>
                </a:extLst>
              </p:cNvPr>
              <p:cNvSpPr txBox="1"/>
              <p:nvPr/>
            </p:nvSpPr>
            <p:spPr>
              <a:xfrm>
                <a:off x="4924921" y="3337323"/>
                <a:ext cx="1241760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ATLAS</a:t>
                </a: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4642B4F-AA37-3745-923F-D38853484A1D}"/>
              </a:ext>
            </a:extLst>
          </p:cNvPr>
          <p:cNvSpPr txBox="1"/>
          <p:nvPr/>
        </p:nvSpPr>
        <p:spPr>
          <a:xfrm>
            <a:off x="1187427" y="1717516"/>
            <a:ext cx="253146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FASER Pilot Detector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Suitcase-size, 4 weeks</a:t>
            </a:r>
          </a:p>
          <a:p>
            <a:pPr algn="ctr"/>
            <a:r>
              <a:rPr lang="en-US" dirty="0"/>
              <a:t>$0 (recycled parts)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6 candidate neutrinos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DCF8F04-78D0-6145-856F-E1BCC6668F65}"/>
              </a:ext>
            </a:extLst>
          </p:cNvPr>
          <p:cNvSpPr txBox="1"/>
          <p:nvPr/>
        </p:nvSpPr>
        <p:spPr>
          <a:xfrm>
            <a:off x="5197606" y="4415375"/>
            <a:ext cx="29703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All previous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collider detectors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Building-size, decades</a:t>
            </a:r>
          </a:p>
          <a:p>
            <a:pPr algn="ctr"/>
            <a:r>
              <a:rPr lang="en-US" dirty="0"/>
              <a:t>~$10</a:t>
            </a:r>
            <a:r>
              <a:rPr lang="en-US" baseline="30000" dirty="0"/>
              <a:t>9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0 candidate neutrinos</a:t>
            </a: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C9FECA47-3A55-E03B-BD9A-A40F6AA8D959}"/>
              </a:ext>
            </a:extLst>
          </p:cNvPr>
          <p:cNvSpPr txBox="1">
            <a:spLocks/>
          </p:cNvSpPr>
          <p:nvPr/>
        </p:nvSpPr>
        <p:spPr bwMode="auto">
          <a:xfrm>
            <a:off x="305656" y="5615418"/>
            <a:ext cx="3960687" cy="742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0000FF"/>
                </a:solidFill>
              </a:rPr>
              <a:t>This opens up a new field: neutrino physics at colliders</a:t>
            </a:r>
          </a:p>
        </p:txBody>
      </p:sp>
    </p:spTree>
    <p:extLst>
      <p:ext uri="{BB962C8B-B14F-4D97-AF65-F5344CB8AC3E}">
        <p14:creationId xmlns:p14="http://schemas.microsoft.com/office/powerpoint/2010/main" val="42709598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1B7F57-2E3D-A642-AA27-FBCD3AB53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4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F00FA0-8B67-9E41-BBB6-371505860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703597"/>
            <a:ext cx="6910905" cy="192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42882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FORWARD PHYSICS FACILITY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534400" cy="5486400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charset="0"/>
              </a:rPr>
              <a:t>FASER, </a:t>
            </a:r>
            <a:r>
              <a:rPr lang="en-US" sz="2000" dirty="0" err="1">
                <a:latin typeface="Arial" charset="0"/>
              </a:rPr>
              <a:t>FASER</a:t>
            </a:r>
            <a:r>
              <a:rPr lang="en-US" sz="2000" dirty="0" err="1">
                <a:latin typeface="Symbol" pitchFamily="2" charset="2"/>
              </a:rPr>
              <a:t>n</a:t>
            </a:r>
            <a:r>
              <a:rPr lang="en-US" sz="2000" dirty="0">
                <a:latin typeface="Arial" charset="0"/>
              </a:rPr>
              <a:t>, and SND@LHC are currently highly constrained by 1980’s (LEP!) infrastructure that was never intended to support experiments. </a:t>
            </a:r>
          </a:p>
          <a:p>
            <a:pPr eaLnBrk="1" hangingPunct="1"/>
            <a:endParaRPr lang="en-US" sz="800" dirty="0">
              <a:latin typeface="Arial" charset="0"/>
            </a:endParaRPr>
          </a:p>
          <a:p>
            <a:pPr eaLnBrk="1" hangingPunct="1"/>
            <a:r>
              <a:rPr lang="en-US" sz="2000" dirty="0">
                <a:latin typeface="Arial" charset="0"/>
              </a:rPr>
              <a:t>The rich physics program in the far-forward region therefore strongly motivates creating a dedicated Forward Physics Facility to house far-forward experiments for the HL-LHC era from 2029-2040.</a:t>
            </a:r>
          </a:p>
          <a:p>
            <a:pPr eaLnBrk="1" hangingPunct="1"/>
            <a:endParaRPr lang="en-US" sz="800" dirty="0">
              <a:latin typeface="Arial" charset="0"/>
            </a:endParaRPr>
          </a:p>
          <a:p>
            <a:pPr eaLnBrk="1" hangingPunct="1"/>
            <a:r>
              <a:rPr lang="en-US" sz="2000" dirty="0">
                <a:latin typeface="Arial" charset="0"/>
              </a:rPr>
              <a:t>FPF Meetings</a:t>
            </a:r>
          </a:p>
          <a:p>
            <a:pPr lvl="1"/>
            <a:r>
              <a:rPr lang="en-US" sz="1800" dirty="0"/>
              <a:t>FPF Kickoff Meeting, 9-10 Nov 2020, </a:t>
            </a:r>
            <a:r>
              <a:rPr lang="en-US" sz="1800" dirty="0">
                <a:hlinkClick r:id="rId2"/>
              </a:rPr>
              <a:t>https://indico.cern.ch/event/955956</a:t>
            </a:r>
            <a:endParaRPr lang="en-US" sz="1800" dirty="0"/>
          </a:p>
          <a:p>
            <a:pPr lvl="1"/>
            <a:r>
              <a:rPr lang="en-US" sz="1800" dirty="0"/>
              <a:t>FPF2 Meeting, 27-28 May 2021, </a:t>
            </a:r>
            <a:r>
              <a:rPr lang="en-US" sz="1800" dirty="0">
                <a:hlinkClick r:id="rId3"/>
              </a:rPr>
              <a:t>https://indico.cern.ch/event/1022352</a:t>
            </a:r>
            <a:endParaRPr lang="en-US" dirty="0"/>
          </a:p>
          <a:p>
            <a:pPr lvl="1"/>
            <a:r>
              <a:rPr lang="en-US" sz="1800" dirty="0"/>
              <a:t>FPF3 Meeting, 25-26 Oct 2021, </a:t>
            </a:r>
            <a:r>
              <a:rPr lang="en-US" sz="1800" dirty="0">
                <a:hlinkClick r:id="rId4"/>
              </a:rPr>
              <a:t>https://indico.cern.ch/event/1076733</a:t>
            </a:r>
            <a:endParaRPr lang="en-US" sz="1800" dirty="0"/>
          </a:p>
          <a:p>
            <a:pPr lvl="1"/>
            <a:r>
              <a:rPr lang="en-US" sz="1800" dirty="0"/>
              <a:t>FPF4 Meeting, 31 Jan-1 Feb 2022, </a:t>
            </a:r>
            <a:r>
              <a:rPr lang="en-US" sz="1800" dirty="0">
                <a:hlinkClick r:id="rId5"/>
              </a:rPr>
              <a:t>https://</a:t>
            </a:r>
            <a:r>
              <a:rPr lang="en-US" sz="1800" dirty="0" err="1">
                <a:hlinkClick r:id="rId5"/>
              </a:rPr>
              <a:t>indico.cern.ch</a:t>
            </a:r>
            <a:r>
              <a:rPr lang="en-US" sz="1800" dirty="0">
                <a:hlinkClick r:id="rId5"/>
              </a:rPr>
              <a:t>/event/1110746</a:t>
            </a:r>
            <a:endParaRPr lang="en-US" sz="1800" dirty="0"/>
          </a:p>
          <a:p>
            <a:pPr marL="457200" lvl="1" indent="0">
              <a:buNone/>
            </a:pPr>
            <a:endParaRPr lang="en-US" sz="800" dirty="0"/>
          </a:p>
          <a:p>
            <a:r>
              <a:rPr lang="en-US" sz="1800" dirty="0"/>
              <a:t>FPF Short Paper: 75 pages, 80 authors completed in Sep 2021 (</a:t>
            </a:r>
            <a:r>
              <a:rPr lang="en-US" sz="1800" dirty="0">
                <a:hlinkClick r:id="rId6"/>
              </a:rPr>
              <a:t>2109.10905</a:t>
            </a:r>
            <a:r>
              <a:rPr lang="en-US" sz="1800" dirty="0"/>
              <a:t>, Physics Reports 968, 1 (2022)).</a:t>
            </a:r>
          </a:p>
          <a:p>
            <a:endParaRPr lang="en-US" sz="800" dirty="0"/>
          </a:p>
          <a:p>
            <a:r>
              <a:rPr lang="en-US" sz="1800" dirty="0"/>
              <a:t>FPF Snowmass White Paper: Feng, Kling, Reno, Rojo, </a:t>
            </a:r>
            <a:r>
              <a:rPr lang="en-US" sz="1800" dirty="0" err="1"/>
              <a:t>Soldin</a:t>
            </a:r>
            <a:r>
              <a:rPr lang="en-US" sz="1800" dirty="0"/>
              <a:t> et al. A comprehensive, 429-page, 392-author+endorser summary (</a:t>
            </a:r>
            <a:r>
              <a:rPr lang="en-US" sz="1800" dirty="0">
                <a:hlinkClick r:id="rId7"/>
              </a:rPr>
              <a:t>2203.05090</a:t>
            </a:r>
            <a:r>
              <a:rPr lang="en-US" sz="1800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571689983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LOCATION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A5E0E92-AA52-6A4E-851E-4E3A34E46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425" y="915693"/>
            <a:ext cx="8596775" cy="5562600"/>
          </a:xfrm>
        </p:spPr>
        <p:txBody>
          <a:bodyPr/>
          <a:lstStyle/>
          <a:p>
            <a:r>
              <a:rPr lang="en-US" sz="2000" dirty="0">
                <a:sym typeface="Wingdings" pitchFamily="2" charset="2"/>
              </a:rPr>
              <a:t>The CERN civil engineering team has considered many sites around the LHC ring that are on the beam collision axis of an IP.</a:t>
            </a:r>
          </a:p>
          <a:p>
            <a:endParaRPr lang="en-US" sz="1200" dirty="0">
              <a:sym typeface="Wingdings" pitchFamily="2" charset="2"/>
            </a:endParaRPr>
          </a:p>
          <a:p>
            <a:r>
              <a:rPr lang="en-US" sz="2000" dirty="0">
                <a:sym typeface="Wingdings" pitchFamily="2" charset="2"/>
              </a:rPr>
              <a:t> A preferred location has been identified ~620-680 m west of the ATLAS IP, shielded by ~200 m of rock.  The site is on CERN land in France.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FE276A-8823-6945-91D0-AD7BB4DB1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12" y="2694143"/>
            <a:ext cx="7682375" cy="38115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E898A0-B035-29BD-6CD8-8517E38055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37" r="25759"/>
          <a:stretch/>
        </p:blipFill>
        <p:spPr>
          <a:xfrm>
            <a:off x="831085" y="4648200"/>
            <a:ext cx="2057399" cy="167639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72A13A-0D7D-622C-F8C7-F4ECAB651E01}"/>
              </a:ext>
            </a:extLst>
          </p:cNvPr>
          <p:cNvCxnSpPr>
            <a:cxnSpLocks/>
          </p:cNvCxnSpPr>
          <p:nvPr/>
        </p:nvCxnSpPr>
        <p:spPr>
          <a:xfrm flipH="1">
            <a:off x="2476500" y="6172200"/>
            <a:ext cx="609600" cy="762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52D3306-B454-43DB-2408-8B731C56C4FC}"/>
              </a:ext>
            </a:extLst>
          </p:cNvPr>
          <p:cNvCxnSpPr>
            <a:cxnSpLocks/>
          </p:cNvCxnSpPr>
          <p:nvPr/>
        </p:nvCxnSpPr>
        <p:spPr>
          <a:xfrm flipH="1">
            <a:off x="1905000" y="4779252"/>
            <a:ext cx="1143000" cy="101194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121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6D84FF-658C-BE4A-8E2C-4CB559F43F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6"/>
          <a:stretch/>
        </p:blipFill>
        <p:spPr>
          <a:xfrm>
            <a:off x="457200" y="2453081"/>
            <a:ext cx="7848600" cy="417631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CAVERN AND SHAFT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A5E0E92-AA52-6A4E-851E-4E3A34E46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838200"/>
            <a:ext cx="8610600" cy="2669606"/>
          </a:xfrm>
        </p:spPr>
        <p:txBody>
          <a:bodyPr/>
          <a:lstStyle/>
          <a:p>
            <a:r>
              <a:rPr lang="en-US" sz="1800" dirty="0">
                <a:sym typeface="Wingdings" pitchFamily="2" charset="2"/>
              </a:rPr>
              <a:t>Cavern: 65m long, 8m wide/high.  Shaft: 88m-deep, 9.1m-diameter. </a:t>
            </a:r>
          </a:p>
          <a:p>
            <a:endParaRPr lang="en-US" sz="1200" dirty="0">
              <a:sym typeface="Wingdings" pitchFamily="2" charset="2"/>
            </a:endParaRPr>
          </a:p>
          <a:p>
            <a:r>
              <a:rPr lang="en-US" sz="1800" dirty="0">
                <a:sym typeface="Wingdings" pitchFamily="2" charset="2"/>
              </a:rPr>
              <a:t>The FPF is completely decoupled from the LHC: no need for a safety corridor connecting the FPF to the LHC, preliminary RP and vibration studies indicate that FPF construction will have no significant impact on LHC operation.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48331E-1176-1E40-BBD7-B9F5CF459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2508126"/>
            <a:ext cx="4267200" cy="229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2434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SURFACE BUILDINGS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66DBDF-798C-B94C-8159-C86A91EBE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59" y="1295400"/>
            <a:ext cx="8876264" cy="45530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56AF79-B9C6-09F1-1FE2-AA39B3E53CFE}"/>
              </a:ext>
            </a:extLst>
          </p:cNvPr>
          <p:cNvSpPr txBox="1"/>
          <p:nvPr/>
        </p:nvSpPr>
        <p:spPr>
          <a:xfrm>
            <a:off x="7086600" y="5105400"/>
            <a:ext cx="160020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/>
              <a:t>Kincso</a:t>
            </a:r>
            <a:r>
              <a:rPr lang="en-US" sz="1400" dirty="0"/>
              <a:t> </a:t>
            </a:r>
            <a:r>
              <a:rPr lang="en-US" sz="1400" dirty="0" err="1"/>
              <a:t>Balazs</a:t>
            </a:r>
            <a:r>
              <a:rPr lang="en-US" sz="1400" dirty="0"/>
              <a:t>,</a:t>
            </a:r>
          </a:p>
          <a:p>
            <a:r>
              <a:rPr lang="en-US" sz="1400" dirty="0"/>
              <a:t>John Osborne,</a:t>
            </a:r>
          </a:p>
          <a:p>
            <a:r>
              <a:rPr lang="en-US" sz="1400" dirty="0"/>
              <a:t>CERN CE (2022)</a:t>
            </a:r>
          </a:p>
        </p:txBody>
      </p:sp>
    </p:spTree>
    <p:extLst>
      <p:ext uri="{BB962C8B-B14F-4D97-AF65-F5344CB8AC3E}">
        <p14:creationId xmlns:p14="http://schemas.microsoft.com/office/powerpoint/2010/main" val="4226136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28600" y="2667000"/>
            <a:ext cx="8610600" cy="13716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4400" b="1" dirty="0"/>
              <a:t>A SNAPSHOT OF </a:t>
            </a:r>
          </a:p>
          <a:p>
            <a:pPr marL="0" indent="0" algn="ctr" eaLnBrk="1" hangingPunct="1">
              <a:buNone/>
            </a:pPr>
            <a:r>
              <a:rPr lang="en-US" sz="4400" b="1" dirty="0"/>
              <a:t>PARTICLE PHYSICS NOW</a:t>
            </a:r>
          </a:p>
          <a:p>
            <a:pPr marL="0" indent="0" eaLnBrk="1" hangingPunct="1">
              <a:buNone/>
            </a:pPr>
            <a:endParaRPr lang="en-US" dirty="0">
              <a:latin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BDBBCE-DC34-344F-88E0-FE1006AB9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4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508127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COST AND TIMELINE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B9D915BC-9EEB-E242-A8F4-09C09D8EC0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4800" y="914400"/>
                <a:ext cx="8610600" cy="2970507"/>
              </a:xfrm>
            </p:spPr>
            <p:txBody>
              <a:bodyPr/>
              <a:lstStyle/>
              <a:p>
                <a:r>
                  <a:rPr lang="en-US" sz="2000" dirty="0">
                    <a:sym typeface="Wingdings" pitchFamily="2" charset="2"/>
                  </a:rPr>
                  <a:t>Very preliminary (class 4) cost estimate: 23 MCHF (CE) + 15 MCHF (services)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≈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 40 MCHF (+50%/-30%), not including experiments.</a:t>
                </a:r>
              </a:p>
              <a:p>
                <a:endParaRPr lang="en-US" sz="1200" dirty="0">
                  <a:sym typeface="Wingdings" pitchFamily="2" charset="2"/>
                </a:endParaRPr>
              </a:p>
              <a:p>
                <a:r>
                  <a:rPr lang="en-US" sz="2000" dirty="0">
                    <a:sym typeface="Wingdings" pitchFamily="2" charset="2"/>
                  </a:rPr>
                  <a:t>Timeline presented at Chamonix workshop (Jamie Boyd, Feb 2022). </a:t>
                </a:r>
              </a:p>
              <a:p>
                <a:endParaRPr lang="en-US" sz="1200" dirty="0">
                  <a:sym typeface="Wingdings" pitchFamily="2" charset="2"/>
                </a:endParaRPr>
              </a:p>
              <a:p>
                <a:r>
                  <a:rPr lang="en-US" sz="2000" dirty="0">
                    <a:sym typeface="Wingdings" pitchFamily="2" charset="2"/>
                  </a:rPr>
                  <a:t>Expect CDRs for FPF and its experiments in the coming 6-12 months.</a:t>
                </a:r>
              </a:p>
              <a:p>
                <a:endParaRPr lang="en-US" sz="1200" dirty="0">
                  <a:sym typeface="Wingdings" pitchFamily="2" charset="2"/>
                </a:endParaRPr>
              </a:p>
              <a:p>
                <a:r>
                  <a:rPr lang="en-US" sz="2000" dirty="0">
                    <a:sym typeface="Wingdings" pitchFamily="2" charset="2"/>
                  </a:rPr>
                  <a:t>Begin CE works, installation of services in LS3, followed by installation and commissioning of experiments in early Run 4. Physics begins in Run 4 and continues to the end of the HL-LHC era.</a:t>
                </a: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B9D915BC-9EEB-E242-A8F4-09C09D8EC0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914400"/>
                <a:ext cx="8610600" cy="2970507"/>
              </a:xfrm>
              <a:blipFill>
                <a:blip r:embed="rId2"/>
                <a:stretch>
                  <a:fillRect l="-589" t="-1282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9C0CD6C-46C0-CFEF-F65D-E995B08A2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" y="4114800"/>
            <a:ext cx="86995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129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FPF EXPERIMENTS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A5E0E92-AA52-6A4E-851E-4E3A34E46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32" y="914400"/>
            <a:ext cx="8613968" cy="2133601"/>
          </a:xfrm>
        </p:spPr>
        <p:txBody>
          <a:bodyPr/>
          <a:lstStyle/>
          <a:p>
            <a:r>
              <a:rPr lang="en-US" sz="2000" dirty="0"/>
              <a:t>At present there are 5 experiments being developed for the FPF</a:t>
            </a:r>
            <a:r>
              <a:rPr lang="en-US" sz="2000" dirty="0">
                <a:sym typeface="Wingdings" pitchFamily="2" charset="2"/>
              </a:rPr>
              <a:t>.</a:t>
            </a:r>
          </a:p>
          <a:p>
            <a:endParaRPr lang="en-US" sz="1200" dirty="0">
              <a:sym typeface="Wingdings" pitchFamily="2" charset="2"/>
            </a:endParaRPr>
          </a:p>
          <a:p>
            <a:r>
              <a:rPr lang="en-US" sz="2000" dirty="0">
                <a:sym typeface="Wingdings" pitchFamily="2" charset="2"/>
              </a:rPr>
              <a:t>Pseudo-rapidity coverage in the FPF is </a:t>
            </a:r>
            <a:r>
              <a:rPr lang="en-US" sz="2000" dirty="0">
                <a:latin typeface="Symbol" pitchFamily="2" charset="2"/>
                <a:sym typeface="Wingdings" pitchFamily="2" charset="2"/>
              </a:rPr>
              <a:t>h</a:t>
            </a:r>
            <a:r>
              <a:rPr lang="en-US" sz="2000" dirty="0">
                <a:sym typeface="Wingdings" pitchFamily="2" charset="2"/>
              </a:rPr>
              <a:t> &gt; 5.5, with most experiments on the LOS covering </a:t>
            </a:r>
            <a:r>
              <a:rPr lang="en-US" sz="2000" dirty="0">
                <a:latin typeface="Symbol" pitchFamily="2" charset="2"/>
                <a:sym typeface="Wingdings" pitchFamily="2" charset="2"/>
              </a:rPr>
              <a:t>h</a:t>
            </a:r>
            <a:r>
              <a:rPr lang="en-US" sz="2000" dirty="0">
                <a:sym typeface="Wingdings" pitchFamily="2" charset="2"/>
              </a:rPr>
              <a:t> &gt; 7.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B34DF7-A414-6624-4628-8C32A1534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32" y="2693312"/>
            <a:ext cx="8534400" cy="39202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5ED83B-87DA-EBCF-56BB-6BC31288AA92}"/>
              </a:ext>
            </a:extLst>
          </p:cNvPr>
          <p:cNvSpPr txBox="1"/>
          <p:nvPr/>
        </p:nvSpPr>
        <p:spPr>
          <a:xfrm>
            <a:off x="7467600" y="5960724"/>
            <a:ext cx="1010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Kling (2022)</a:t>
            </a:r>
          </a:p>
        </p:txBody>
      </p:sp>
    </p:spTree>
    <p:extLst>
      <p:ext uri="{BB962C8B-B14F-4D97-AF65-F5344CB8AC3E}">
        <p14:creationId xmlns:p14="http://schemas.microsoft.com/office/powerpoint/2010/main" val="31961975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072831-690D-3A4A-A69C-2C175F2C2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699" y="2057400"/>
            <a:ext cx="4800601" cy="4563534"/>
          </a:xfrm>
          <a:prstGeom prst="rect">
            <a:avLst/>
          </a:prstGeom>
        </p:spPr>
      </p:pic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FPF PHYSICS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6DE34699-25EB-534D-A8C2-F03BEAEE7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14400"/>
            <a:ext cx="86868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The FPF is a general purpose facility with a broad SM and BSM physics program that expands on the physics of FASER and </a:t>
            </a:r>
            <a:r>
              <a:rPr lang="en-US" sz="2000" dirty="0" err="1"/>
              <a:t>FASER</a:t>
            </a:r>
            <a:r>
              <a:rPr lang="en-US" sz="2000" dirty="0" err="1">
                <a:latin typeface="Symbol" pitchFamily="2" charset="2"/>
              </a:rPr>
              <a:t>n</a:t>
            </a:r>
            <a:r>
              <a:rPr lang="en-US" sz="2000" dirty="0"/>
              <a:t>.  Here I will just give a few examples. For more, see the FPF White Paper.</a:t>
            </a:r>
          </a:p>
        </p:txBody>
      </p:sp>
    </p:spTree>
    <p:extLst>
      <p:ext uri="{BB962C8B-B14F-4D97-AF65-F5344CB8AC3E}">
        <p14:creationId xmlns:p14="http://schemas.microsoft.com/office/powerpoint/2010/main" val="837051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572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NEUTRINOS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458200" cy="5867400"/>
          </a:xfrm>
        </p:spPr>
        <p:txBody>
          <a:bodyPr/>
          <a:lstStyle/>
          <a:p>
            <a:r>
              <a:rPr lang="en-US" sz="2000" dirty="0"/>
              <a:t>At the FPF, three proposed ~10-ton detectors FASER</a:t>
            </a:r>
            <a:r>
              <a:rPr lang="en-US" sz="2000" dirty="0">
                <a:latin typeface="Symbol" pitchFamily="2" charset="2"/>
              </a:rPr>
              <a:t>n</a:t>
            </a:r>
            <a:r>
              <a:rPr lang="en-US" sz="2000" dirty="0"/>
              <a:t>2, </a:t>
            </a:r>
            <a:r>
              <a:rPr lang="en-US" sz="2000" dirty="0" err="1"/>
              <a:t>AdvSND</a:t>
            </a:r>
            <a:r>
              <a:rPr lang="en-US" sz="2000" dirty="0"/>
              <a:t>, and </a:t>
            </a:r>
            <a:r>
              <a:rPr lang="en-US" sz="2000" dirty="0" err="1"/>
              <a:t>FLArE</a:t>
            </a:r>
            <a:r>
              <a:rPr lang="en-US" sz="2000" dirty="0"/>
              <a:t> will each detect </a:t>
            </a:r>
            <a:r>
              <a:rPr lang="en-US" sz="2000" dirty="0">
                <a:latin typeface="Arial" charset="0"/>
              </a:rPr>
              <a:t>~100,000 </a:t>
            </a:r>
            <a:r>
              <a:rPr lang="en-US" sz="2000" dirty="0">
                <a:latin typeface="Symbol" pitchFamily="2" charset="2"/>
                <a:sym typeface="Wingdings" pitchFamily="2" charset="2"/>
              </a:rPr>
              <a:t>n</a:t>
            </a:r>
            <a:r>
              <a:rPr lang="en-US" sz="2000" i="1" baseline="-25000" dirty="0">
                <a:latin typeface="Arial" charset="0"/>
                <a:sym typeface="Wingdings" pitchFamily="2" charset="2"/>
              </a:rPr>
              <a:t>e </a:t>
            </a:r>
            <a:r>
              <a:rPr lang="en-US" sz="2000" i="1" dirty="0">
                <a:latin typeface="Arial" charset="0"/>
                <a:sym typeface="Wingdings" pitchFamily="2" charset="2"/>
              </a:rPr>
              <a:t>, </a:t>
            </a:r>
            <a:r>
              <a:rPr lang="en-US" sz="2000" dirty="0">
                <a:latin typeface="Arial" charset="0"/>
                <a:sym typeface="Wingdings" pitchFamily="2" charset="2"/>
              </a:rPr>
              <a:t>~1,000,000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>
                <a:latin typeface="Symbol" pitchFamily="2" charset="2"/>
                <a:sym typeface="Wingdings" pitchFamily="2" charset="2"/>
              </a:rPr>
              <a:t>n</a:t>
            </a:r>
            <a:r>
              <a:rPr lang="en-US" sz="2000" baseline="-25000" dirty="0">
                <a:latin typeface="Symbol" pitchFamily="2" charset="2"/>
                <a:sym typeface="Wingdings" pitchFamily="2" charset="2"/>
              </a:rPr>
              <a:t>m </a:t>
            </a:r>
            <a:r>
              <a:rPr lang="en-US" sz="2000" dirty="0">
                <a:sym typeface="Wingdings" pitchFamily="2" charset="2"/>
              </a:rPr>
              <a:t>, and ~1000 </a:t>
            </a:r>
            <a:r>
              <a:rPr lang="en-US" sz="2000" dirty="0" err="1">
                <a:latin typeface="Symbol" pitchFamily="2" charset="2"/>
                <a:sym typeface="Wingdings" pitchFamily="2" charset="2"/>
              </a:rPr>
              <a:t>n</a:t>
            </a:r>
            <a:r>
              <a:rPr lang="en-US" sz="2000" baseline="-25000" dirty="0" err="1">
                <a:latin typeface="Symbol" pitchFamily="2" charset="2"/>
                <a:sym typeface="Wingdings" pitchFamily="2" charset="2"/>
              </a:rPr>
              <a:t>t</a:t>
            </a:r>
            <a:r>
              <a:rPr lang="en-US" sz="2000" dirty="0">
                <a:sym typeface="Wingdings" pitchFamily="2" charset="2"/>
              </a:rPr>
              <a:t> interactions at </a:t>
            </a:r>
            <a:r>
              <a:rPr lang="en-US" sz="2000" dirty="0" err="1"/>
              <a:t>TeV</a:t>
            </a:r>
            <a:r>
              <a:rPr lang="en-US" sz="2000" dirty="0"/>
              <a:t> energies, providing high statistics samples for all three flavors in an energy range that has never been directly explored.  </a:t>
            </a:r>
          </a:p>
          <a:p>
            <a:endParaRPr lang="en-US" sz="1200" dirty="0"/>
          </a:p>
          <a:p>
            <a:r>
              <a:rPr lang="en-US" sz="2000" dirty="0"/>
              <a:t>Will enable precision studies of the tau neutrino.</a:t>
            </a:r>
          </a:p>
          <a:p>
            <a:endParaRPr lang="en-US" sz="1200" dirty="0"/>
          </a:p>
          <a:p>
            <a:r>
              <a:rPr lang="en-US" sz="2000" dirty="0"/>
              <a:t>Can also distinguish neutrinos and anti-neutrinos for muon and tau.  </a:t>
            </a:r>
          </a:p>
          <a:p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D13815-6D41-A442-A233-33DD17A55E6D}"/>
              </a:ext>
            </a:extLst>
          </p:cNvPr>
          <p:cNvSpPr txBox="1"/>
          <p:nvPr/>
        </p:nvSpPr>
        <p:spPr>
          <a:xfrm>
            <a:off x="3384142" y="6321623"/>
            <a:ext cx="2375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FASER White Paper (2022)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4096B4-CB94-CA40-AE22-54E52AC7C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3684411"/>
            <a:ext cx="8763000" cy="271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97699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572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QCD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686800" cy="5867400"/>
          </a:xfrm>
        </p:spPr>
        <p:txBody>
          <a:bodyPr/>
          <a:lstStyle/>
          <a:p>
            <a:r>
              <a:rPr lang="en-US" sz="1800" dirty="0"/>
              <a:t>The FPF will also support a rich program of QCD and hadron structure studies.</a:t>
            </a:r>
          </a:p>
          <a:p>
            <a:endParaRPr lang="en-US" sz="1200" dirty="0"/>
          </a:p>
          <a:p>
            <a:r>
              <a:rPr lang="en-US" sz="1800" dirty="0"/>
              <a:t>Forward neutrino production is a a probe of forward hadron production, BFKL dynamics, intrinsic charm, ultra small x proton structure, with important implications for UHE cosmic ray experiments.</a:t>
            </a:r>
          </a:p>
          <a:p>
            <a:endParaRPr lang="en-US" sz="1200" dirty="0"/>
          </a:p>
          <a:p>
            <a:r>
              <a:rPr lang="en-US" sz="1800" dirty="0"/>
              <a:t>Neutrino interactions will probe DIS at the </a:t>
            </a:r>
            <a:r>
              <a:rPr lang="en-US" sz="1800" dirty="0" err="1"/>
              <a:t>TeV</a:t>
            </a:r>
            <a:r>
              <a:rPr lang="en-US" sz="1800" dirty="0"/>
              <a:t>-scale, constrain proton and nuclear structure, pdfs. Many synergies with the EIC.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DF5F5E-20BD-324A-AA06-9D7C7CD6F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3277874"/>
            <a:ext cx="5105400" cy="31961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5DF30B-D16D-F045-8ABC-E1D363FE7A7B}"/>
              </a:ext>
            </a:extLst>
          </p:cNvPr>
          <p:cNvSpPr txBox="1"/>
          <p:nvPr/>
        </p:nvSpPr>
        <p:spPr>
          <a:xfrm>
            <a:off x="3384142" y="6474023"/>
            <a:ext cx="2375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FASER White Paper (2022)</a:t>
            </a:r>
          </a:p>
        </p:txBody>
      </p:sp>
    </p:spTree>
    <p:extLst>
      <p:ext uri="{BB962C8B-B14F-4D97-AF65-F5344CB8AC3E}">
        <p14:creationId xmlns:p14="http://schemas.microsoft.com/office/powerpoint/2010/main" val="1786189500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572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QCD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914400"/>
                <a:ext cx="8575400" cy="2999534"/>
              </a:xfrm>
            </p:spPr>
            <p:txBody>
              <a:bodyPr/>
              <a:lstStyle/>
              <a:p>
                <a:r>
                  <a:rPr lang="en-US" sz="2000" dirty="0"/>
                  <a:t>The FPF will probe proton structure at ultra small x ~ 10</a:t>
                </a:r>
                <a:r>
                  <a:rPr lang="en-US" sz="2000" baseline="30000" dirty="0"/>
                  <a:t>-7</a:t>
                </a:r>
                <a:r>
                  <a:rPr lang="en-US" sz="2000" dirty="0"/>
                  <a:t> (and also high x ~ 1).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In addition to the intrinsic interest in QCD, ultra small-x physics will become more and more important at higher energies, for example, in making precise predictions for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sz="2000" dirty="0"/>
                  <a:t>) at a </a:t>
                </a:r>
                <a:r>
                  <a:rPr lang="en-US" sz="2000" dirty="0">
                    <a:sym typeface="Wingdings" pitchFamily="2" charset="2"/>
                  </a:rPr>
                  <a:t>100 </a:t>
                </a:r>
                <a:r>
                  <a:rPr lang="en-US" sz="2000" dirty="0" err="1">
                    <a:sym typeface="Wingdings" pitchFamily="2" charset="2"/>
                  </a:rPr>
                  <a:t>TeV</a:t>
                </a:r>
                <a:r>
                  <a:rPr lang="en-US" sz="2000" dirty="0">
                    <a:sym typeface="Wingdings" pitchFamily="2" charset="2"/>
                  </a:rPr>
                  <a:t> pp collider.</a:t>
                </a:r>
                <a:endParaRPr lang="en-US" sz="2000" dirty="0"/>
              </a:p>
            </p:txBody>
          </p:sp>
        </mc:Choice>
        <mc:Fallback xmlns="">
          <p:sp>
            <p:nvSpPr>
              <p:cNvPr id="512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914400"/>
                <a:ext cx="8575400" cy="2999534"/>
              </a:xfrm>
              <a:blipFill>
                <a:blip r:embed="rId3"/>
                <a:stretch>
                  <a:fillRect l="-740" t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7138E52-D4B6-B348-910B-A539A6F07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000" y="3293759"/>
            <a:ext cx="4217823" cy="29995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578D4C-C037-4949-98ED-0FB0BEFB6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5170" y="3100925"/>
            <a:ext cx="4227830" cy="32998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C542BF-F05F-D44B-A52F-6D0581D40604}"/>
              </a:ext>
            </a:extLst>
          </p:cNvPr>
          <p:cNvSpPr txBox="1"/>
          <p:nvPr/>
        </p:nvSpPr>
        <p:spPr>
          <a:xfrm>
            <a:off x="3384142" y="6321623"/>
            <a:ext cx="2124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FPF White Paper (2022)</a:t>
            </a:r>
          </a:p>
        </p:txBody>
      </p:sp>
    </p:spTree>
    <p:extLst>
      <p:ext uri="{BB962C8B-B14F-4D97-AF65-F5344CB8AC3E}">
        <p14:creationId xmlns:p14="http://schemas.microsoft.com/office/powerpoint/2010/main" val="4234448665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E933C-7C41-5E43-AB21-CA69B6F0C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43F34-7B57-9742-8EB7-51D260B18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914400"/>
            <a:ext cx="8915399" cy="5181601"/>
          </a:xfrm>
        </p:spPr>
        <p:txBody>
          <a:bodyPr/>
          <a:lstStyle/>
          <a:p>
            <a:r>
              <a:rPr lang="en-US" sz="2000" dirty="0">
                <a:solidFill>
                  <a:srgbClr val="00B050"/>
                </a:solidFill>
              </a:rPr>
              <a:t>The possibility that new particles may be light and very weakly-interacting opens up new connections between particle physics, cosmology, and nuclear physics.</a:t>
            </a:r>
          </a:p>
          <a:p>
            <a:endParaRPr lang="en-US" sz="1400" dirty="0"/>
          </a:p>
          <a:p>
            <a:r>
              <a:rPr lang="en-US" sz="2000" dirty="0">
                <a:solidFill>
                  <a:srgbClr val="0000FF"/>
                </a:solidFill>
              </a:rPr>
              <a:t>At the LHC, this has led to new interest in building experiments in the far forward region to catch particles produced along the beamline.</a:t>
            </a:r>
          </a:p>
          <a:p>
            <a:endParaRPr lang="en-US" sz="14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The Forward Physics Facility, proposed for the HL-LHC, will enhance the LHC’s potential for new physics searches, </a:t>
            </a:r>
            <a:r>
              <a:rPr lang="en-US" sz="2000">
                <a:solidFill>
                  <a:srgbClr val="FF0000"/>
                </a:solidFill>
              </a:rPr>
              <a:t>neutrinos physics, </a:t>
            </a:r>
            <a:r>
              <a:rPr lang="en-US" sz="2000" dirty="0">
                <a:solidFill>
                  <a:srgbClr val="FF0000"/>
                </a:solidFill>
              </a:rPr>
              <a:t>and QCD.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2000" dirty="0"/>
          </a:p>
          <a:p>
            <a:endParaRPr lang="en-US" sz="800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304749-1338-3B75-DB95-451002760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382" y="3886200"/>
            <a:ext cx="2717007" cy="25828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B04DE1-7E88-8379-C840-9EF6D197C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967774"/>
            <a:ext cx="5029200" cy="250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466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Content Placeholder 2">
            <a:extLst>
              <a:ext uri="{FF2B5EF4-FFF2-40B4-BE49-F238E27FC236}">
                <a16:creationId xmlns:a16="http://schemas.microsoft.com/office/drawing/2014/main" id="{96ADB308-312E-E049-BDD6-FA53AE40E736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152400" y="838200"/>
            <a:ext cx="8686800" cy="4800600"/>
          </a:xfrm>
        </p:spPr>
        <p:txBody>
          <a:bodyPr/>
          <a:lstStyle/>
          <a:p>
            <a:r>
              <a:rPr lang="en-US" altLang="en-US" sz="2000" dirty="0"/>
              <a:t>This is a critical time in particle physics</a:t>
            </a:r>
          </a:p>
          <a:p>
            <a:pPr lvl="1"/>
            <a:r>
              <a:rPr lang="en-US" altLang="en-US" sz="1800" dirty="0"/>
              <a:t>the Higgs boson was discovered in 2012, completing the SM particle content</a:t>
            </a:r>
          </a:p>
          <a:p>
            <a:pPr lvl="1"/>
            <a:r>
              <a:rPr lang="en-US" altLang="en-US" sz="1800" dirty="0"/>
              <a:t>but many fascinating problems remain: dark matter, neutrino masses, dark energy, matter–anti-matter asymmetry, strong CP problem, grand unification, gauge and flavor hierarchy problems, ...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8105B7E-1C8D-A64E-9F00-14F16E625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91440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THE STANDARD MODEL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2CAC04-4D2A-AE06-679F-6EA17171A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28" y="2703668"/>
            <a:ext cx="3905830" cy="3580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C0A0F6-7ED3-CD01-A269-EA6A503F1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2514600"/>
            <a:ext cx="3661716" cy="376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971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Content Placeholder 2">
            <a:extLst>
              <a:ext uri="{FF2B5EF4-FFF2-40B4-BE49-F238E27FC236}">
                <a16:creationId xmlns:a16="http://schemas.microsoft.com/office/drawing/2014/main" id="{96ADB308-312E-E049-BDD6-FA53AE40E736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152400" y="914400"/>
            <a:ext cx="8839200" cy="1676400"/>
          </a:xfrm>
        </p:spPr>
        <p:txBody>
          <a:bodyPr/>
          <a:lstStyle/>
          <a:p>
            <a:r>
              <a:rPr lang="en-US" altLang="en-US" sz="2000" dirty="0"/>
              <a:t>At the energy frontier, following the Higgs boson discovery at the LHC, we have not discovered any other evidence of new particles.</a:t>
            </a:r>
            <a:endParaRPr lang="en-US" altLang="en-US" sz="120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8105B7E-1C8D-A64E-9F00-14F16E625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91440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CURRENT STATUS OF THE LHC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B26CAA5-3409-7A49-BBF7-3353BDC05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871663"/>
            <a:ext cx="3810000" cy="437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000" dirty="0"/>
              <a:t>The LHC has just emerged from Long Shutdown 2. Run 3 started in April 2022 and is ramping up to full power in July 2022.</a:t>
            </a:r>
          </a:p>
          <a:p>
            <a:endParaRPr lang="en-US" altLang="en-US" sz="1400" dirty="0"/>
          </a:p>
          <a:p>
            <a:r>
              <a:rPr lang="en-US" altLang="en-US" sz="2000" dirty="0"/>
              <a:t>Much more to come:</a:t>
            </a:r>
          </a:p>
          <a:p>
            <a:pPr marL="0" indent="0">
              <a:buNone/>
            </a:pPr>
            <a:r>
              <a:rPr lang="en-US" altLang="en-US" sz="2000" dirty="0"/>
              <a:t>    [Run 1/2,	2010-18, 200 fb</a:t>
            </a:r>
            <a:r>
              <a:rPr lang="en-US" altLang="en-US" sz="2000" baseline="30000" dirty="0"/>
              <a:t>-1</a:t>
            </a:r>
            <a:r>
              <a:rPr lang="en-US" altLang="en-US" sz="2000" dirty="0"/>
              <a:t>]</a:t>
            </a:r>
          </a:p>
          <a:p>
            <a:pPr marL="0" indent="0">
              <a:buNone/>
            </a:pPr>
            <a:r>
              <a:rPr lang="en-US" altLang="en-US" sz="2000" dirty="0"/>
              <a:t>     Run 3, 	2022-25, 150 fb</a:t>
            </a:r>
            <a:r>
              <a:rPr lang="en-US" altLang="en-US" sz="2000" baseline="30000" dirty="0"/>
              <a:t>-1</a:t>
            </a:r>
          </a:p>
          <a:p>
            <a:pPr marL="0" indent="0">
              <a:buNone/>
            </a:pPr>
            <a:r>
              <a:rPr lang="en-US" altLang="en-US" sz="2000" baseline="30000" dirty="0"/>
              <a:t>       </a:t>
            </a:r>
            <a:r>
              <a:rPr lang="en-US" altLang="en-US" sz="2000" dirty="0"/>
              <a:t>HL-LHC,	2029-40, 3000 fb</a:t>
            </a:r>
            <a:r>
              <a:rPr lang="en-US" altLang="en-US" sz="2000" baseline="30000" dirty="0"/>
              <a:t>-1</a:t>
            </a:r>
          </a:p>
          <a:p>
            <a:endParaRPr lang="en-US" altLang="en-US" sz="1400" dirty="0"/>
          </a:p>
          <a:p>
            <a:r>
              <a:rPr lang="en-US" altLang="en-US" sz="2000" dirty="0"/>
              <a:t>What can we do to enhance the prospects for discovering new physics?</a:t>
            </a:r>
          </a:p>
          <a:p>
            <a:pPr marL="0" indent="0">
              <a:buNone/>
            </a:pPr>
            <a:endParaRPr lang="en-US" altLang="en-US" sz="2000" dirty="0"/>
          </a:p>
          <a:p>
            <a:endParaRPr lang="en-US" altLang="en-US" sz="2000" dirty="0"/>
          </a:p>
          <a:p>
            <a:pPr marL="0" indent="0">
              <a:buFont typeface="Arial" charset="0"/>
              <a:buNone/>
            </a:pPr>
            <a:endParaRPr lang="en-US" alt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EF32CF-7923-E84C-B269-3903A8D283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" t="5555" r="1613" b="3704"/>
          <a:stretch/>
        </p:blipFill>
        <p:spPr>
          <a:xfrm>
            <a:off x="4038600" y="2040731"/>
            <a:ext cx="4739802" cy="45124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33D4C1-9850-1CEB-1B5F-26485AF035EA}"/>
              </a:ext>
            </a:extLst>
          </p:cNvPr>
          <p:cNvSpPr txBox="1"/>
          <p:nvPr/>
        </p:nvSpPr>
        <p:spPr>
          <a:xfrm>
            <a:off x="4495800" y="1763732"/>
            <a:ext cx="388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LHC Schedule (shift everything over 1 year for COVID)</a:t>
            </a:r>
          </a:p>
        </p:txBody>
      </p:sp>
    </p:spTree>
    <p:extLst>
      <p:ext uri="{BB962C8B-B14F-4D97-AF65-F5344CB8AC3E}">
        <p14:creationId xmlns:p14="http://schemas.microsoft.com/office/powerpoint/2010/main" val="359397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ABC79F26-4209-6E4E-AC75-B68638036127}"/>
              </a:ext>
            </a:extLst>
          </p:cNvPr>
          <p:cNvSpPr/>
          <p:nvPr/>
        </p:nvSpPr>
        <p:spPr>
          <a:xfrm>
            <a:off x="1981200" y="1692264"/>
            <a:ext cx="5867400" cy="4937136"/>
          </a:xfrm>
          <a:prstGeom prst="rect">
            <a:avLst/>
          </a:prstGeom>
          <a:gradFill flip="none" rotWithShape="1">
            <a:gsLst>
              <a:gs pos="52000">
                <a:schemeClr val="tx1">
                  <a:lumMod val="0"/>
                </a:schemeClr>
              </a:gs>
              <a:gs pos="83000">
                <a:schemeClr val="bg1">
                  <a:lumMod val="34000"/>
                  <a:lumOff val="66000"/>
                </a:schemeClr>
              </a:gs>
            </a:gsLst>
            <a:lin ang="135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charset="0"/>
              </a:rPr>
              <a:t>THE NEW PARTICLE LANDSCAPE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4E6C81-E638-4942-BF5C-7C1F1B1E5787}"/>
              </a:ext>
            </a:extLst>
          </p:cNvPr>
          <p:cNvGrpSpPr/>
          <p:nvPr/>
        </p:nvGrpSpPr>
        <p:grpSpPr>
          <a:xfrm>
            <a:off x="990600" y="833735"/>
            <a:ext cx="6629400" cy="5871865"/>
            <a:chOff x="990600" y="833735"/>
            <a:chExt cx="6629400" cy="5871865"/>
          </a:xfrm>
        </p:grpSpPr>
        <p:sp>
          <p:nvSpPr>
            <p:cNvPr id="15" name="TextBox 14"/>
            <p:cNvSpPr txBox="1"/>
            <p:nvPr/>
          </p:nvSpPr>
          <p:spPr>
            <a:xfrm>
              <a:off x="4261607" y="833735"/>
              <a:ext cx="9199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Mass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-214217" y="3643217"/>
              <a:ext cx="28712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Interaction Strength</a:t>
              </a:r>
            </a:p>
          </p:txBody>
        </p:sp>
        <p:cxnSp>
          <p:nvCxnSpPr>
            <p:cNvPr id="3" name="Straight Arrow Connector 2"/>
            <p:cNvCxnSpPr>
              <a:cxnSpLocks/>
            </p:cNvCxnSpPr>
            <p:nvPr/>
          </p:nvCxnSpPr>
          <p:spPr>
            <a:xfrm flipV="1">
              <a:off x="1981200" y="1676400"/>
              <a:ext cx="5638800" cy="26016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cxnSpLocks/>
            </p:cNvCxnSpPr>
            <p:nvPr/>
          </p:nvCxnSpPr>
          <p:spPr>
            <a:xfrm flipV="1">
              <a:off x="1980824" y="1692266"/>
              <a:ext cx="0" cy="5013334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351776" y="1295400"/>
              <a:ext cx="582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TeV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419896" y="1295400"/>
              <a:ext cx="6592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MeV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92205" y="1295400"/>
              <a:ext cx="646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GeV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40393" y="1981200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07789" y="3657600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07789" y="5390647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-6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DEBA128-577F-5348-A2F6-E767F9D39C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14"/>
          <a:stretch/>
        </p:blipFill>
        <p:spPr>
          <a:xfrm>
            <a:off x="711525" y="42560"/>
            <a:ext cx="4851436" cy="44024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A09995B-3F52-3C4C-A3E5-CF7222EBEFED}"/>
              </a:ext>
            </a:extLst>
          </p:cNvPr>
          <p:cNvSpPr txBox="1"/>
          <p:nvPr/>
        </p:nvSpPr>
        <p:spPr>
          <a:xfrm rot="3089523">
            <a:off x="947972" y="311104"/>
            <a:ext cx="77938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 Particle</a:t>
            </a:r>
          </a:p>
          <a:p>
            <a:pPr algn="ctr"/>
            <a:r>
              <a:rPr lang="en-US" sz="1200" dirty="0"/>
              <a:t>Colliders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79775" y="2303502"/>
            <a:ext cx="1339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Already</a:t>
            </a:r>
          </a:p>
          <a:p>
            <a:pPr algn="ctr"/>
            <a:r>
              <a:rPr lang="en-US" dirty="0"/>
              <a:t>Discovered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67645" y="4797154"/>
            <a:ext cx="1608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Impossible to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Discover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84985" y="2303502"/>
            <a:ext cx="217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Strongly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Heavy Particles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09800" y="4797154"/>
            <a:ext cx="2079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Weakly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Light Particles</a:t>
            </a:r>
          </a:p>
        </p:txBody>
      </p:sp>
    </p:spTree>
    <p:extLst>
      <p:ext uri="{BB962C8B-B14F-4D97-AF65-F5344CB8AC3E}">
        <p14:creationId xmlns:p14="http://schemas.microsoft.com/office/powerpoint/2010/main" val="3775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19" grpId="0"/>
      <p:bldP spid="22" grpId="0"/>
      <p:bldP spid="21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DARK MATTER</a:t>
            </a:r>
          </a:p>
        </p:txBody>
      </p:sp>
      <p:sp>
        <p:nvSpPr>
          <p:cNvPr id="54" name="Rectangle 3"/>
          <p:cNvSpPr txBox="1">
            <a:spLocks noChangeArrowheads="1"/>
          </p:cNvSpPr>
          <p:nvPr/>
        </p:nvSpPr>
        <p:spPr bwMode="auto">
          <a:xfrm>
            <a:off x="207967" y="838200"/>
            <a:ext cx="8567616" cy="154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DM is among the most obvious hints for new particles.  In principle, the dark matter mass can be almost anything.</a:t>
            </a:r>
          </a:p>
          <a:p>
            <a:endParaRPr lang="en-US" sz="2000" dirty="0"/>
          </a:p>
        </p:txBody>
      </p:sp>
      <p:pic>
        <p:nvPicPr>
          <p:cNvPr id="10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81099"/>
            <a:ext cx="4191000" cy="283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3"/>
              <p:cNvSpPr txBox="1">
                <a:spLocks noChangeArrowheads="1"/>
              </p:cNvSpPr>
              <p:nvPr/>
            </p:nvSpPr>
            <p:spPr bwMode="auto">
              <a:xfrm>
                <a:off x="241183" y="5627914"/>
                <a:ext cx="8674217" cy="10776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/>
                <a:r>
                  <a:rPr lang="en-US" sz="2000" dirty="0">
                    <a:latin typeface="Arial" charset="0"/>
                  </a:rPr>
                  <a:t>By dimensional analysis,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en-US" sz="2000" dirty="0">
                    <a:latin typeface="Arial" charset="0"/>
                  </a:rPr>
                  <a:t> ~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bSup>
                  </m:oMath>
                </a14:m>
                <a:r>
                  <a:rPr lang="en-US" sz="2000" dirty="0">
                    <a:latin typeface="Arial" charset="0"/>
                  </a:rPr>
                  <a:t>, so the relic density is larger for heavy particles with weak interactions.</a:t>
                </a:r>
                <a:endParaRPr lang="en-US" sz="2000" dirty="0"/>
              </a:p>
            </p:txBody>
          </p:sp>
        </mc:Choice>
        <mc:Fallback xmlns="">
          <p:sp>
            <p:nvSpPr>
              <p:cNvPr id="25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1183" y="5627914"/>
                <a:ext cx="8674217" cy="1077686"/>
              </a:xfrm>
              <a:prstGeom prst="rect">
                <a:avLst/>
              </a:prstGeom>
              <a:blipFill>
                <a:blip r:embed="rId3"/>
                <a:stretch>
                  <a:fillRect l="-731" t="-2353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C37100BA-2EC9-CF41-B221-FDF3414F5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4567412"/>
            <a:ext cx="1321230" cy="823465"/>
          </a:xfrm>
          <a:prstGeom prst="rect">
            <a:avLst/>
          </a:prstGeom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EC450CF7-BF4C-5141-AB94-8139655F24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12"/>
          <a:stretch/>
        </p:blipFill>
        <p:spPr bwMode="auto">
          <a:xfrm>
            <a:off x="4933063" y="4552757"/>
            <a:ext cx="1696337" cy="823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3">
            <a:extLst>
              <a:ext uri="{FF2B5EF4-FFF2-40B4-BE49-F238E27FC236}">
                <a16:creationId xmlns:a16="http://schemas.microsoft.com/office/drawing/2014/main" id="{634699F1-74BB-CAF6-28D1-60327FF19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703" y="1637210"/>
            <a:ext cx="4400485" cy="379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However, there is a simple mechanism for generating dark matter: </a:t>
            </a:r>
            <a:r>
              <a:rPr lang="en-US" sz="2000" dirty="0">
                <a:solidFill>
                  <a:srgbClr val="0000FF"/>
                </a:solidFill>
              </a:rPr>
              <a:t>thermal relic freezeout</a:t>
            </a:r>
            <a:r>
              <a:rPr lang="en-US" sz="2000" dirty="0"/>
              <a:t>.</a:t>
            </a:r>
          </a:p>
          <a:p>
            <a:endParaRPr lang="en-US" sz="1200" dirty="0"/>
          </a:p>
          <a:p>
            <a:r>
              <a:rPr lang="en-US" sz="2000" dirty="0"/>
              <a:t>In the early universe, dark matter pair annihilates until it becomes too dilute and then “freezes out.”</a:t>
            </a:r>
          </a:p>
          <a:p>
            <a:endParaRPr lang="en-US" sz="1200" dirty="0"/>
          </a:p>
          <a:p>
            <a:r>
              <a:rPr lang="en-US" sz="2000" dirty="0"/>
              <a:t>The final abundance is determined by the annihilation rate: the weaker the interaction, the more DM there is now.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DA2724-4643-3CDC-BF83-35BF399CAB2E}"/>
              </a:ext>
            </a:extLst>
          </p:cNvPr>
          <p:cNvSpPr txBox="1"/>
          <p:nvPr/>
        </p:nvSpPr>
        <p:spPr>
          <a:xfrm>
            <a:off x="5029200" y="3917647"/>
            <a:ext cx="8787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Feng (2010)</a:t>
            </a:r>
          </a:p>
        </p:txBody>
      </p:sp>
    </p:spTree>
    <p:extLst>
      <p:ext uri="{BB962C8B-B14F-4D97-AF65-F5344CB8AC3E}">
        <p14:creationId xmlns:p14="http://schemas.microsoft.com/office/powerpoint/2010/main" val="3914217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ABC79F26-4209-6E4E-AC75-B68638036127}"/>
              </a:ext>
            </a:extLst>
          </p:cNvPr>
          <p:cNvSpPr/>
          <p:nvPr/>
        </p:nvSpPr>
        <p:spPr>
          <a:xfrm>
            <a:off x="1981200" y="1692264"/>
            <a:ext cx="5867400" cy="4937136"/>
          </a:xfrm>
          <a:prstGeom prst="rect">
            <a:avLst/>
          </a:prstGeom>
          <a:gradFill flip="none" rotWithShape="1">
            <a:gsLst>
              <a:gs pos="52000">
                <a:schemeClr val="tx1">
                  <a:lumMod val="0"/>
                </a:schemeClr>
              </a:gs>
              <a:gs pos="83000">
                <a:schemeClr val="bg1">
                  <a:lumMod val="34000"/>
                  <a:lumOff val="66000"/>
                </a:schemeClr>
              </a:gs>
            </a:gsLst>
            <a:lin ang="135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charset="0"/>
              </a:rPr>
              <a:t>THE DARK MATTER LANDSCAPE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4E6C81-E638-4942-BF5C-7C1F1B1E5787}"/>
              </a:ext>
            </a:extLst>
          </p:cNvPr>
          <p:cNvGrpSpPr/>
          <p:nvPr/>
        </p:nvGrpSpPr>
        <p:grpSpPr>
          <a:xfrm>
            <a:off x="990600" y="833735"/>
            <a:ext cx="6629400" cy="5871865"/>
            <a:chOff x="990600" y="833735"/>
            <a:chExt cx="6629400" cy="5871865"/>
          </a:xfrm>
        </p:grpSpPr>
        <p:sp>
          <p:nvSpPr>
            <p:cNvPr id="15" name="TextBox 14"/>
            <p:cNvSpPr txBox="1"/>
            <p:nvPr/>
          </p:nvSpPr>
          <p:spPr>
            <a:xfrm>
              <a:off x="4261607" y="833735"/>
              <a:ext cx="9199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Mass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-214217" y="3643217"/>
              <a:ext cx="28712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Interaction Strength</a:t>
              </a:r>
            </a:p>
          </p:txBody>
        </p:sp>
        <p:cxnSp>
          <p:nvCxnSpPr>
            <p:cNvPr id="3" name="Straight Arrow Connector 2"/>
            <p:cNvCxnSpPr>
              <a:cxnSpLocks/>
            </p:cNvCxnSpPr>
            <p:nvPr/>
          </p:nvCxnSpPr>
          <p:spPr>
            <a:xfrm flipV="1">
              <a:off x="1981200" y="1676400"/>
              <a:ext cx="5638800" cy="26016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cxnSpLocks/>
            </p:cNvCxnSpPr>
            <p:nvPr/>
          </p:nvCxnSpPr>
          <p:spPr>
            <a:xfrm flipV="1">
              <a:off x="1980824" y="1692266"/>
              <a:ext cx="0" cy="5013334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351776" y="1295400"/>
              <a:ext cx="582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TeV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419896" y="1295400"/>
              <a:ext cx="6592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MeV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92205" y="1295400"/>
              <a:ext cx="646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GeV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40393" y="1981200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07789" y="3657600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07789" y="5390647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-6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DEBA128-577F-5348-A2F6-E767F9D39C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14"/>
          <a:stretch/>
        </p:blipFill>
        <p:spPr>
          <a:xfrm>
            <a:off x="711525" y="42560"/>
            <a:ext cx="4851436" cy="44024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A09995B-3F52-3C4C-A3E5-CF7222EBEFED}"/>
              </a:ext>
            </a:extLst>
          </p:cNvPr>
          <p:cNvSpPr txBox="1"/>
          <p:nvPr/>
        </p:nvSpPr>
        <p:spPr>
          <a:xfrm rot="3089523">
            <a:off x="947972" y="311104"/>
            <a:ext cx="77938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 Particle</a:t>
            </a:r>
          </a:p>
          <a:p>
            <a:pPr algn="ctr"/>
            <a:r>
              <a:rPr lang="en-US" sz="1200" dirty="0"/>
              <a:t>Colliders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79775" y="2303502"/>
            <a:ext cx="1339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Already</a:t>
            </a:r>
          </a:p>
          <a:p>
            <a:pPr algn="ctr"/>
            <a:r>
              <a:rPr lang="en-US" dirty="0"/>
              <a:t>Discovered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67645" y="4797154"/>
            <a:ext cx="1608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Impossible to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Discover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738B09-448A-E241-AA72-04A4B7F5334F}"/>
              </a:ext>
            </a:extLst>
          </p:cNvPr>
          <p:cNvSpPr txBox="1"/>
          <p:nvPr/>
        </p:nvSpPr>
        <p:spPr>
          <a:xfrm>
            <a:off x="2406843" y="2965697"/>
            <a:ext cx="1685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Too Little to be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Dark Matter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A3BD6D-4186-C643-8EBA-7972391D0856}"/>
              </a:ext>
            </a:extLst>
          </p:cNvPr>
          <p:cNvSpPr txBox="1"/>
          <p:nvPr/>
        </p:nvSpPr>
        <p:spPr>
          <a:xfrm>
            <a:off x="4562543" y="5490844"/>
            <a:ext cx="2195896" cy="669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Too Much to be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Dark Matter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BA2D2B3-89CE-0548-902C-8407E5351171}"/>
              </a:ext>
            </a:extLst>
          </p:cNvPr>
          <p:cNvGrpSpPr/>
          <p:nvPr/>
        </p:nvGrpSpPr>
        <p:grpSpPr>
          <a:xfrm>
            <a:off x="2204583" y="1841087"/>
            <a:ext cx="4352402" cy="4315140"/>
            <a:chOff x="2204583" y="1841087"/>
            <a:chExt cx="4352402" cy="431514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F85183C-88D4-4146-BE57-52E2815E79DB}"/>
                </a:ext>
              </a:extLst>
            </p:cNvPr>
            <p:cNvSpPr txBox="1"/>
            <p:nvPr/>
          </p:nvSpPr>
          <p:spPr>
            <a:xfrm rot="18841872">
              <a:off x="3691586" y="3520560"/>
              <a:ext cx="180067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50"/>
                  </a:solidFill>
                </a:rPr>
                <a:t>Just Right to </a:t>
              </a:r>
            </a:p>
            <a:p>
              <a:pPr algn="ctr"/>
              <a:r>
                <a:rPr lang="en-US" dirty="0">
                  <a:solidFill>
                    <a:srgbClr val="00B050"/>
                  </a:solidFill>
                </a:rPr>
                <a:t>be Dark Matter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BCB9AF3-D2F7-3941-8E51-E3BBC6BF9FC9}"/>
                </a:ext>
              </a:extLst>
            </p:cNvPr>
            <p:cNvCxnSpPr>
              <a:cxnSpLocks/>
              <a:stCxn id="4" idx="1"/>
            </p:cNvCxnSpPr>
            <p:nvPr/>
          </p:nvCxnSpPr>
          <p:spPr>
            <a:xfrm flipH="1">
              <a:off x="2204583" y="4491035"/>
              <a:ext cx="1761562" cy="1665192"/>
            </a:xfrm>
            <a:prstGeom prst="straightConnector1">
              <a:avLst/>
            </a:prstGeom>
            <a:ln w="12700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5C267067-7A89-4049-A264-52F8ADB0DE4C}"/>
                </a:ext>
              </a:extLst>
            </p:cNvPr>
            <p:cNvCxnSpPr>
              <a:cxnSpLocks/>
              <a:stCxn id="4" idx="3"/>
            </p:cNvCxnSpPr>
            <p:nvPr/>
          </p:nvCxnSpPr>
          <p:spPr>
            <a:xfrm flipV="1">
              <a:off x="5217706" y="1841087"/>
              <a:ext cx="1339279" cy="1355330"/>
            </a:xfrm>
            <a:prstGeom prst="straightConnector1">
              <a:avLst/>
            </a:prstGeom>
            <a:ln w="12700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4584985" y="2303502"/>
            <a:ext cx="217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Strongly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Heavy Particles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09800" y="4797154"/>
            <a:ext cx="2079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Weakly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Light Particles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0FBABD-E46A-6044-AF30-3D387C43BF03}"/>
              </a:ext>
            </a:extLst>
          </p:cNvPr>
          <p:cNvSpPr txBox="1"/>
          <p:nvPr/>
        </p:nvSpPr>
        <p:spPr>
          <a:xfrm>
            <a:off x="7433161" y="5895201"/>
            <a:ext cx="15584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Feng, Kumar (2008)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33BC926-3382-D142-9438-0A0F7C9733B1}"/>
              </a:ext>
            </a:extLst>
          </p:cNvPr>
          <p:cNvSpPr txBox="1"/>
          <p:nvPr/>
        </p:nvSpPr>
        <p:spPr>
          <a:xfrm>
            <a:off x="6979266" y="1981200"/>
            <a:ext cx="19652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The coincidence of cosmology and particle physics in the upper right corner is known as the </a:t>
            </a:r>
            <a:r>
              <a:rPr lang="en-US" sz="1600" dirty="0">
                <a:solidFill>
                  <a:srgbClr val="00B0F0"/>
                </a:solidFill>
              </a:rPr>
              <a:t>WIMP Miracle</a:t>
            </a:r>
            <a:r>
              <a:rPr lang="en-US" sz="1600" dirty="0">
                <a:solidFill>
                  <a:schemeClr val="bg1"/>
                </a:solidFill>
              </a:rPr>
              <a:t>.  This has guided the field for decades.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But there is an entire diagonal to explore: the </a:t>
            </a:r>
            <a:r>
              <a:rPr lang="en-US" sz="1600" dirty="0" err="1">
                <a:solidFill>
                  <a:srgbClr val="00B0F0"/>
                </a:solidFill>
              </a:rPr>
              <a:t>WIMPless</a:t>
            </a:r>
            <a:r>
              <a:rPr lang="en-US" sz="1600" dirty="0">
                <a:solidFill>
                  <a:srgbClr val="00B0F0"/>
                </a:solidFill>
              </a:rPr>
              <a:t> Miracle.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A06B8B7-D8D7-6BA4-C4C2-831D39CD62B2}"/>
              </a:ext>
            </a:extLst>
          </p:cNvPr>
          <p:cNvSpPr txBox="1"/>
          <p:nvPr/>
        </p:nvSpPr>
        <p:spPr>
          <a:xfrm>
            <a:off x="7969592" y="4214036"/>
            <a:ext cx="1019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Feng (2001)</a:t>
            </a:r>
          </a:p>
        </p:txBody>
      </p:sp>
    </p:spTree>
    <p:extLst>
      <p:ext uri="{BB962C8B-B14F-4D97-AF65-F5344CB8AC3E}">
        <p14:creationId xmlns:p14="http://schemas.microsoft.com/office/powerpoint/2010/main" val="85373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2" grpId="0"/>
      <p:bldP spid="49" grpId="0"/>
      <p:bldP spid="33" grpId="0"/>
    </p:bldLst>
  </p:timing>
</p:sld>
</file>

<file path=ppt/theme/theme1.xml><?xml version="1.0" encoding="utf-8"?>
<a:theme xmlns:a="http://schemas.openxmlformats.org/drawingml/2006/main" name="office_ari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64665</TotalTime>
  <Words>3214</Words>
  <Application>Microsoft Macintosh PowerPoint</Application>
  <PresentationFormat>On-screen Show (4:3)</PresentationFormat>
  <Paragraphs>535</Paragraphs>
  <Slides>46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Cambria Math</vt:lpstr>
      <vt:lpstr>Symbol</vt:lpstr>
      <vt:lpstr>office_arial</vt:lpstr>
      <vt:lpstr>PowerPoint Presentation</vt:lpstr>
      <vt:lpstr>INTRODUCTION</vt:lpstr>
      <vt:lpstr>OUTLINE</vt:lpstr>
      <vt:lpstr>PowerPoint Presentation</vt:lpstr>
      <vt:lpstr>PowerPoint Presentation</vt:lpstr>
      <vt:lpstr>PowerPoint Presentation</vt:lpstr>
      <vt:lpstr>THE NEW PARTICLE LANDSCAPE</vt:lpstr>
      <vt:lpstr>DARK MATTER</vt:lpstr>
      <vt:lpstr>THE DARK MATTER LANDSCAPE</vt:lpstr>
      <vt:lpstr>AN EXAMPLE: DARK PHOTONS</vt:lpstr>
      <vt:lpstr>PowerPoint Presentation</vt:lpstr>
      <vt:lpstr>PowerPoint Presentation</vt:lpstr>
      <vt:lpstr>THE MUON’S ANOMALOUS MAGNETIC MOMENT</vt:lpstr>
      <vt:lpstr>THE MUON’S ANOMALOUS MAGNETIC MOMENT</vt:lpstr>
      <vt:lpstr>THE 8Be and 4He ATOMKI ANOMALIES</vt:lpstr>
      <vt:lpstr>THE 8Be and 4He ATOMKI ANOMALIES</vt:lpstr>
      <vt:lpstr>SELF-INTERACTING DARK MATTER</vt:lpstr>
      <vt:lpstr>PowerPoint Presentation</vt:lpstr>
      <vt:lpstr>NEW SEARCHES FOR LIGHT PARTICLES</vt:lpstr>
      <vt:lpstr>LIGHT PARTICLES AT THE LHC</vt:lpstr>
      <vt:lpstr>SEARCHES FOR NEW LIGHT PARTICLES</vt:lpstr>
      <vt:lpstr>THE BASIC IDEA</vt:lpstr>
      <vt:lpstr>THE FAR-FORWARD REGION</vt:lpstr>
      <vt:lpstr>HOW BIG DOES THE DETECTOR HAVE TO BE?</vt:lpstr>
      <vt:lpstr>CURRENT FAR FORWARD DETECTORS</vt:lpstr>
      <vt:lpstr>FASER AND FASERn TIMELINE</vt:lpstr>
      <vt:lpstr>THE FASER DETECTOR</vt:lpstr>
      <vt:lpstr>FASER CURRENT STATUS</vt:lpstr>
      <vt:lpstr>FASER CURRENT STATUS</vt:lpstr>
      <vt:lpstr>DARK PHOTON SENSITIVITY REACH</vt:lpstr>
      <vt:lpstr>TARGETS IN DARK PHOTON PARAMETER SPACE</vt:lpstr>
      <vt:lpstr>FASERn</vt:lpstr>
      <vt:lpstr>FIRST COLLIDER NEUTRINO CANDIDATES</vt:lpstr>
      <vt:lpstr>LOCATION, LOCATION, LOCATION</vt:lpstr>
      <vt:lpstr>PowerPoint Presentation</vt:lpstr>
      <vt:lpstr>FORWARD PHYSICS FACILITY</vt:lpstr>
      <vt:lpstr>THE LOCATION</vt:lpstr>
      <vt:lpstr>CAVERN AND SHAFT</vt:lpstr>
      <vt:lpstr>SURFACE BUILDINGS</vt:lpstr>
      <vt:lpstr>COST AND TIMELINE</vt:lpstr>
      <vt:lpstr>FPF EXPERIMENTS</vt:lpstr>
      <vt:lpstr>FPF PHYSICS</vt:lpstr>
      <vt:lpstr>NEUTRINOS</vt:lpstr>
      <vt:lpstr>QCD</vt:lpstr>
      <vt:lpstr>QCD</vt:lpstr>
      <vt:lpstr>SUMMARY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</dc:creator>
  <cp:lastModifiedBy>Microsoft Office User</cp:lastModifiedBy>
  <cp:revision>1277</cp:revision>
  <cp:lastPrinted>2013-07-29T03:23:30Z</cp:lastPrinted>
  <dcterms:created xsi:type="dcterms:W3CDTF">2011-05-01T15:38:23Z</dcterms:created>
  <dcterms:modified xsi:type="dcterms:W3CDTF">2022-06-15T15:58:08Z</dcterms:modified>
</cp:coreProperties>
</file>