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5"/>
  </p:notesMasterIdLst>
  <p:handoutMasterIdLst>
    <p:handoutMasterId r:id="rId56"/>
  </p:handoutMasterIdLst>
  <p:sldIdLst>
    <p:sldId id="889" r:id="rId2"/>
    <p:sldId id="1067" r:id="rId3"/>
    <p:sldId id="1050" r:id="rId4"/>
    <p:sldId id="1049" r:id="rId5"/>
    <p:sldId id="937" r:id="rId6"/>
    <p:sldId id="860" r:id="rId7"/>
    <p:sldId id="633" r:id="rId8"/>
    <p:sldId id="717" r:id="rId9"/>
    <p:sldId id="1072" r:id="rId10"/>
    <p:sldId id="865" r:id="rId11"/>
    <p:sldId id="940" r:id="rId12"/>
    <p:sldId id="897" r:id="rId13"/>
    <p:sldId id="1023" r:id="rId14"/>
    <p:sldId id="867" r:id="rId15"/>
    <p:sldId id="1074" r:id="rId16"/>
    <p:sldId id="1011" r:id="rId17"/>
    <p:sldId id="751" r:id="rId18"/>
    <p:sldId id="942" r:id="rId19"/>
    <p:sldId id="999" r:id="rId20"/>
    <p:sldId id="1012" r:id="rId21"/>
    <p:sldId id="1014" r:id="rId22"/>
    <p:sldId id="1075" r:id="rId23"/>
    <p:sldId id="1076" r:id="rId24"/>
    <p:sldId id="906" r:id="rId25"/>
    <p:sldId id="1077" r:id="rId26"/>
    <p:sldId id="1078" r:id="rId27"/>
    <p:sldId id="1079" r:id="rId28"/>
    <p:sldId id="1000" r:id="rId29"/>
    <p:sldId id="1080" r:id="rId30"/>
    <p:sldId id="1002" r:id="rId31"/>
    <p:sldId id="1026" r:id="rId32"/>
    <p:sldId id="1088" r:id="rId33"/>
    <p:sldId id="1062" r:id="rId34"/>
    <p:sldId id="1063" r:id="rId35"/>
    <p:sldId id="1064" r:id="rId36"/>
    <p:sldId id="1046" r:id="rId37"/>
    <p:sldId id="1092" r:id="rId38"/>
    <p:sldId id="1060" r:id="rId39"/>
    <p:sldId id="1084" r:id="rId40"/>
    <p:sldId id="1082" r:id="rId41"/>
    <p:sldId id="944" r:id="rId42"/>
    <p:sldId id="1057" r:id="rId43"/>
    <p:sldId id="1058" r:id="rId44"/>
    <p:sldId id="1085" r:id="rId45"/>
    <p:sldId id="1086" r:id="rId46"/>
    <p:sldId id="1053" r:id="rId47"/>
    <p:sldId id="1087" r:id="rId48"/>
    <p:sldId id="1089" r:id="rId49"/>
    <p:sldId id="1071" r:id="rId50"/>
    <p:sldId id="1094" r:id="rId51"/>
    <p:sldId id="1093" r:id="rId52"/>
    <p:sldId id="1090" r:id="rId53"/>
    <p:sldId id="1091" r:id="rId5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736F63"/>
    <a:srgbClr val="00FF00"/>
    <a:srgbClr val="4DCAFF"/>
    <a:srgbClr val="00B0F0"/>
    <a:srgbClr val="00E646"/>
    <a:srgbClr val="00CD46"/>
    <a:srgbClr val="FF0000"/>
    <a:srgbClr val="1919D2"/>
    <a:srgbClr val="1A18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1545" autoAdjust="0"/>
  </p:normalViewPr>
  <p:slideViewPr>
    <p:cSldViewPr snapToObjects="1">
      <p:cViewPr varScale="1">
        <p:scale>
          <a:sx n="119" d="100"/>
          <a:sy n="119" d="100"/>
        </p:scale>
        <p:origin x="976" y="192"/>
      </p:cViewPr>
      <p:guideLst>
        <p:guide orient="horz" pos="2160"/>
        <p:guide pos="2880"/>
      </p:guideLst>
    </p:cSldViewPr>
  </p:slideViewPr>
  <p:outlineViewPr>
    <p:cViewPr>
      <p:scale>
        <a:sx n="33" d="100"/>
        <a:sy n="33" d="100"/>
      </p:scale>
      <p:origin x="36" y="5802"/>
    </p:cViewPr>
  </p:outlin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4" d="100"/>
          <a:sy n="64" d="100"/>
        </p:scale>
        <p:origin x="-204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7BB71DE-E4E2-D740-9B0C-BCAB2D8C950C}" type="datetime1">
              <a:rPr lang="en-US"/>
              <a:pPr/>
              <a:t>5/15/22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F94FE53-22EF-054E-B544-A70BD85E079C}" type="slidenum">
              <a:rPr lang="en-US"/>
              <a:pPr/>
              <a:t>‹#›</a:t>
            </a:fld>
            <a:endParaRPr lang="en-US"/>
          </a:p>
        </p:txBody>
      </p:sp>
    </p:spTree>
    <p:extLst>
      <p:ext uri="{BB962C8B-B14F-4D97-AF65-F5344CB8AC3E}">
        <p14:creationId xmlns:p14="http://schemas.microsoft.com/office/powerpoint/2010/main" val="15877943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3E058F47-4F34-0441-830E-9AC59C39D30F}" type="datetime1">
              <a:rPr lang="en-US"/>
              <a:pPr/>
              <a:t>5/15/22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8571E1E-6B02-6C4B-9263-FC8901A7D6F6}" type="slidenum">
              <a:rPr lang="en-US"/>
              <a:pPr/>
              <a:t>‹#›</a:t>
            </a:fld>
            <a:endParaRPr lang="en-US"/>
          </a:p>
        </p:txBody>
      </p:sp>
    </p:spTree>
    <p:extLst>
      <p:ext uri="{BB962C8B-B14F-4D97-AF65-F5344CB8AC3E}">
        <p14:creationId xmlns:p14="http://schemas.microsoft.com/office/powerpoint/2010/main" val="4025374034"/>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5/15/22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a:t>
            </a:fld>
            <a:endParaRPr lang="en-US"/>
          </a:p>
        </p:txBody>
      </p:sp>
    </p:spTree>
    <p:extLst>
      <p:ext uri="{BB962C8B-B14F-4D97-AF65-F5344CB8AC3E}">
        <p14:creationId xmlns:p14="http://schemas.microsoft.com/office/powerpoint/2010/main" val="90320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5/15/22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26</a:t>
            </a:fld>
            <a:endParaRPr lang="en-US"/>
          </a:p>
        </p:txBody>
      </p:sp>
    </p:spTree>
    <p:extLst>
      <p:ext uri="{BB962C8B-B14F-4D97-AF65-F5344CB8AC3E}">
        <p14:creationId xmlns:p14="http://schemas.microsoft.com/office/powerpoint/2010/main" val="406286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5/15/22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27</a:t>
            </a:fld>
            <a:endParaRPr lang="en-US"/>
          </a:p>
        </p:txBody>
      </p:sp>
    </p:spTree>
    <p:extLst>
      <p:ext uri="{BB962C8B-B14F-4D97-AF65-F5344CB8AC3E}">
        <p14:creationId xmlns:p14="http://schemas.microsoft.com/office/powerpoint/2010/main" val="219354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5/15/22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29</a:t>
            </a:fld>
            <a:endParaRPr lang="en-US"/>
          </a:p>
        </p:txBody>
      </p:sp>
    </p:spTree>
    <p:extLst>
      <p:ext uri="{BB962C8B-B14F-4D97-AF65-F5344CB8AC3E}">
        <p14:creationId xmlns:p14="http://schemas.microsoft.com/office/powerpoint/2010/main" val="357570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5/15/22</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32</a:t>
            </a:fld>
            <a:endParaRPr lang="en-US"/>
          </a:p>
        </p:txBody>
      </p:sp>
    </p:spTree>
    <p:extLst>
      <p:ext uri="{BB962C8B-B14F-4D97-AF65-F5344CB8AC3E}">
        <p14:creationId xmlns:p14="http://schemas.microsoft.com/office/powerpoint/2010/main" val="88172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5/15/22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41</a:t>
            </a:fld>
            <a:endParaRPr lang="en-US"/>
          </a:p>
        </p:txBody>
      </p:sp>
    </p:spTree>
    <p:extLst>
      <p:ext uri="{BB962C8B-B14F-4D97-AF65-F5344CB8AC3E}">
        <p14:creationId xmlns:p14="http://schemas.microsoft.com/office/powerpoint/2010/main" val="106075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5/15/22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42</a:t>
            </a:fld>
            <a:endParaRPr lang="en-US"/>
          </a:p>
        </p:txBody>
      </p:sp>
    </p:spTree>
    <p:extLst>
      <p:ext uri="{BB962C8B-B14F-4D97-AF65-F5344CB8AC3E}">
        <p14:creationId xmlns:p14="http://schemas.microsoft.com/office/powerpoint/2010/main" val="93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5/15/22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43</a:t>
            </a:fld>
            <a:endParaRPr lang="en-US"/>
          </a:p>
        </p:txBody>
      </p:sp>
    </p:spTree>
    <p:extLst>
      <p:ext uri="{BB962C8B-B14F-4D97-AF65-F5344CB8AC3E}">
        <p14:creationId xmlns:p14="http://schemas.microsoft.com/office/powerpoint/2010/main" val="72556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55568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Text Box 23"/>
          <p:cNvSpPr txBox="1">
            <a:spLocks noChangeArrowheads="1"/>
          </p:cNvSpPr>
          <p:nvPr/>
        </p:nvSpPr>
        <p:spPr bwMode="auto">
          <a:xfrm>
            <a:off x="8162925" y="6138863"/>
            <a:ext cx="450850" cy="244475"/>
          </a:xfrm>
          <a:prstGeom prst="rect">
            <a:avLst/>
          </a:prstGeom>
          <a:noFill/>
          <a:ln w="9525">
            <a:noFill/>
            <a:miter lim="800000"/>
            <a:headEnd/>
            <a:tailEnd/>
          </a:ln>
        </p:spPr>
        <p:txBody>
          <a:bodyPr>
            <a:spAutoFit/>
          </a:bodyPr>
          <a:lstStyle/>
          <a:p>
            <a:pPr algn="ctr" defTabSz="914400">
              <a:defRPr/>
            </a:pPr>
            <a:endParaRPr lang="en-US" sz="1000">
              <a:solidFill>
                <a:srgbClr val="000000"/>
              </a:solidFill>
              <a:latin typeface="Arial" pitchFamily="34" charset="0"/>
              <a:ea typeface="ＭＳ Ｐゴシック" pitchFamily="34" charset="-128"/>
              <a:cs typeface="+mn-cs"/>
            </a:endParaRPr>
          </a:p>
        </p:txBody>
      </p:sp>
      <p:sp>
        <p:nvSpPr>
          <p:cNvPr id="1029" name="Line 28"/>
          <p:cNvSpPr>
            <a:spLocks noChangeShapeType="1"/>
          </p:cNvSpPr>
          <p:nvPr/>
        </p:nvSpPr>
        <p:spPr bwMode="auto">
          <a:xfrm>
            <a:off x="304800" y="715963"/>
            <a:ext cx="8474075" cy="0"/>
          </a:xfrm>
          <a:prstGeom prst="line">
            <a:avLst/>
          </a:prstGeom>
          <a:noFill/>
          <a:ln w="57150">
            <a:solidFill>
              <a:srgbClr val="1919D2"/>
            </a:solidFill>
            <a:round/>
            <a:headEnd/>
            <a:tailEnd/>
          </a:ln>
        </p:spPr>
        <p:txBody>
          <a:bodyPr/>
          <a:lstStyle/>
          <a:p>
            <a:pPr>
              <a:defRPr/>
            </a:pPr>
            <a:endParaRPr lang="en-US">
              <a:latin typeface="Arial" pitchFamily="34" charset="0"/>
              <a:ea typeface="ＭＳ Ｐゴシック" pitchFamily="34" charset="-128"/>
              <a:cs typeface="+mn-cs"/>
            </a:endParaRPr>
          </a:p>
        </p:txBody>
      </p:sp>
      <p:sp>
        <p:nvSpPr>
          <p:cNvPr id="9" name="Rectangle 4"/>
          <p:cNvSpPr txBox="1">
            <a:spLocks noChangeArrowheads="1"/>
          </p:cNvSpPr>
          <p:nvPr/>
        </p:nvSpPr>
        <p:spPr>
          <a:xfrm>
            <a:off x="152400" y="65540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sz="1000" dirty="0">
                <a:solidFill>
                  <a:schemeClr val="bg1">
                    <a:lumMod val="50000"/>
                  </a:schemeClr>
                </a:solidFill>
                <a:latin typeface="+mn-lt"/>
                <a:ea typeface="+mn-ea"/>
                <a:cs typeface="+mn-cs"/>
              </a:rPr>
              <a:t>13 May 2022</a:t>
            </a:r>
          </a:p>
        </p:txBody>
      </p:sp>
      <p:sp>
        <p:nvSpPr>
          <p:cNvPr id="10" name="Rectangle 5"/>
          <p:cNvSpPr txBox="1">
            <a:spLocks noChangeArrowheads="1"/>
          </p:cNvSpPr>
          <p:nvPr/>
        </p:nvSpPr>
        <p:spPr>
          <a:xfrm>
            <a:off x="29718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endParaRPr lang="en-US" dirty="0">
              <a:latin typeface="+mn-lt"/>
              <a:ea typeface="+mn-ea"/>
              <a:cs typeface="+mn-cs"/>
            </a:endParaRPr>
          </a:p>
        </p:txBody>
      </p:sp>
      <p:sp>
        <p:nvSpPr>
          <p:cNvPr id="11" name="Rectangle 6"/>
          <p:cNvSpPr txBox="1">
            <a:spLocks noChangeArrowheads="1"/>
          </p:cNvSpPr>
          <p:nvPr/>
        </p:nvSpPr>
        <p:spPr>
          <a:xfrm>
            <a:off x="7099300" y="6535738"/>
            <a:ext cx="1905000" cy="322262"/>
          </a:xfrm>
          <a:prstGeom prst="rect">
            <a:avLst/>
          </a:prstGeom>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000" dirty="0">
                <a:solidFill>
                  <a:schemeClr val="bg1">
                    <a:lumMod val="50000"/>
                  </a:schemeClr>
                </a:solidFill>
              </a:rPr>
              <a:t>Feng  </a:t>
            </a:r>
            <a:fld id="{5A108418-F3A5-8041-ACE4-7A8CB0D9A6BF}" type="slidenum">
              <a:rPr lang="en-US" sz="1000">
                <a:solidFill>
                  <a:schemeClr val="bg1">
                    <a:lumMod val="50000"/>
                  </a:schemeClr>
                </a:solidFill>
              </a:rPr>
              <a:pPr algn="r" eaLnBrk="1" hangingPunct="1"/>
              <a:t>‹#›</a:t>
            </a:fld>
            <a:endParaRPr lang="en-US" sz="10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983" r:id="rId1"/>
  </p:sldLayoutIdLst>
  <p:hf sldNum="0" hdr="0" ftr="0"/>
  <p:txStyles>
    <p:titleStyle>
      <a:lvl1pPr algn="ctr" defTabSz="457200" rtl="0" eaLnBrk="0" fontAlgn="base" hangingPunct="0">
        <a:spcBef>
          <a:spcPct val="0"/>
        </a:spcBef>
        <a:spcAft>
          <a:spcPct val="0"/>
        </a:spcAft>
        <a:defRPr sz="2800" b="1" kern="1200">
          <a:solidFill>
            <a:srgbClr val="000000"/>
          </a:solidFill>
          <a:latin typeface="+mj-lt"/>
          <a:ea typeface="ＭＳ Ｐゴシック" charset="0"/>
          <a:cs typeface="ＭＳ Ｐゴシック" charset="0"/>
        </a:defRPr>
      </a:lvl1pPr>
      <a:lvl2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9.tiff"/><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tiff"/><Relationship Id="rId21" Type="http://schemas.openxmlformats.org/officeDocument/2006/relationships/image" Target="../media/image42.png"/><Relationship Id="rId7" Type="http://schemas.openxmlformats.org/officeDocument/2006/relationships/image" Target="../media/image28.tiff"/><Relationship Id="rId12" Type="http://schemas.openxmlformats.org/officeDocument/2006/relationships/image" Target="../media/image33.tiff"/><Relationship Id="rId17" Type="http://schemas.openxmlformats.org/officeDocument/2006/relationships/image" Target="../media/image38.jp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27.tiff"/><Relationship Id="rId11" Type="http://schemas.openxmlformats.org/officeDocument/2006/relationships/image" Target="../media/image32.tiff"/><Relationship Id="rId5" Type="http://schemas.openxmlformats.org/officeDocument/2006/relationships/image" Target="../media/image26.tiff"/><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tiff"/><Relationship Id="rId19" Type="http://schemas.openxmlformats.org/officeDocument/2006/relationships/image" Target="../media/image40.png"/><Relationship Id="rId4" Type="http://schemas.openxmlformats.org/officeDocument/2006/relationships/image" Target="../media/image25.tiff"/><Relationship Id="rId9" Type="http://schemas.openxmlformats.org/officeDocument/2006/relationships/image" Target="../media/image30.tiff"/><Relationship Id="rId14" Type="http://schemas.openxmlformats.org/officeDocument/2006/relationships/image" Target="../media/image35.tiff"/><Relationship Id="rId22"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1.jpg"/><Relationship Id="rId3" Type="http://schemas.openxmlformats.org/officeDocument/2006/relationships/image" Target="../media/image62.jpg"/><Relationship Id="rId7" Type="http://schemas.openxmlformats.org/officeDocument/2006/relationships/image" Target="../media/image65.jpg"/><Relationship Id="rId12"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4.jpg"/><Relationship Id="rId11" Type="http://schemas.openxmlformats.org/officeDocument/2006/relationships/image" Target="../media/image69.jpg"/><Relationship Id="rId5" Type="http://schemas.openxmlformats.org/officeDocument/2006/relationships/image" Target="../media/image63.jpg"/><Relationship Id="rId15" Type="http://schemas.openxmlformats.org/officeDocument/2006/relationships/image" Target="../media/image73.jpeg"/><Relationship Id="rId10" Type="http://schemas.openxmlformats.org/officeDocument/2006/relationships/image" Target="../media/image68.jpg"/><Relationship Id="rId4" Type="http://schemas.openxmlformats.org/officeDocument/2006/relationships/image" Target="../media/image59.png"/><Relationship Id="rId9" Type="http://schemas.openxmlformats.org/officeDocument/2006/relationships/image" Target="../media/image67.jpeg"/><Relationship Id="rId14" Type="http://schemas.openxmlformats.org/officeDocument/2006/relationships/image" Target="../media/image72.jpe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indico.cern.ch/event/1022352" TargetMode="External"/><Relationship Id="rId7" Type="http://schemas.openxmlformats.org/officeDocument/2006/relationships/hyperlink" Target="https://arxiv.org/abs/2203.05090"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 Id="rId6" Type="http://schemas.openxmlformats.org/officeDocument/2006/relationships/hyperlink" Target="https://arxiv.org/abs/2109.10905" TargetMode="External"/><Relationship Id="rId5" Type="http://schemas.openxmlformats.org/officeDocument/2006/relationships/hyperlink" Target="https://indico.cern.ch/event/1110746" TargetMode="External"/><Relationship Id="rId4" Type="http://schemas.openxmlformats.org/officeDocument/2006/relationships/hyperlink" Target="https://indico.cern.ch/event/107673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5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9.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image" Target="../media/image17.emf"/><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1919D2"/>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dirty="0">
              <a:solidFill>
                <a:srgbClr val="1A18D2"/>
              </a:solidFill>
              <a:highlight>
                <a:srgbClr val="0000FF"/>
              </a:highlight>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mn-cs"/>
            </a:endParaRPr>
          </a:p>
        </p:txBody>
      </p:sp>
      <p:sp>
        <p:nvSpPr>
          <p:cNvPr id="5123" name="Rectangle 3"/>
          <p:cNvSpPr>
            <a:spLocks noChangeArrowheads="1"/>
          </p:cNvSpPr>
          <p:nvPr/>
        </p:nvSpPr>
        <p:spPr bwMode="auto">
          <a:xfrm>
            <a:off x="0" y="4343400"/>
            <a:ext cx="9144000" cy="147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000" i="1" dirty="0"/>
              <a:t>Joint Experimental-Theoretical Physics Seminar</a:t>
            </a:r>
          </a:p>
          <a:p>
            <a:pPr algn="ctr"/>
            <a:r>
              <a:rPr lang="en-US" sz="2000" i="1" dirty="0"/>
              <a:t>Fermilab</a:t>
            </a:r>
          </a:p>
          <a:p>
            <a:pPr algn="ctr"/>
            <a:endParaRPr lang="en-US" sz="2000" i="1" dirty="0"/>
          </a:p>
          <a:p>
            <a:pPr algn="ctr"/>
            <a:r>
              <a:rPr lang="en-US" sz="2000" i="1" dirty="0"/>
              <a:t>13 May 2022</a:t>
            </a:r>
          </a:p>
          <a:p>
            <a:pPr algn="ctr"/>
            <a:endParaRPr lang="en-US" sz="2000" dirty="0"/>
          </a:p>
          <a:p>
            <a:pPr algn="ctr"/>
            <a:r>
              <a:rPr lang="en-US" sz="2000" dirty="0"/>
              <a:t>Jonathan Feng, UC Irvine</a:t>
            </a:r>
          </a:p>
        </p:txBody>
      </p:sp>
      <p:pic>
        <p:nvPicPr>
          <p:cNvPr id="11" name="Picture 10">
            <a:extLst>
              <a:ext uri="{FF2B5EF4-FFF2-40B4-BE49-F238E27FC236}">
                <a16:creationId xmlns:a16="http://schemas.microsoft.com/office/drawing/2014/main" id="{FF5F2CB0-DAB0-7E42-88A7-2FC1F16BCBA1}"/>
              </a:ext>
            </a:extLst>
          </p:cNvPr>
          <p:cNvPicPr>
            <a:picLocks noChangeAspect="1"/>
          </p:cNvPicPr>
          <p:nvPr/>
        </p:nvPicPr>
        <p:blipFill>
          <a:blip r:embed="rId3"/>
          <a:stretch>
            <a:fillRect/>
          </a:stretch>
        </p:blipFill>
        <p:spPr>
          <a:xfrm>
            <a:off x="1376225" y="1631852"/>
            <a:ext cx="6391550" cy="1776600"/>
          </a:xfrm>
          <a:prstGeom prst="rect">
            <a:avLst/>
          </a:prstGeom>
        </p:spPr>
      </p:pic>
      <p:pic>
        <p:nvPicPr>
          <p:cNvPr id="5" name="Picture 4">
            <a:extLst>
              <a:ext uri="{FF2B5EF4-FFF2-40B4-BE49-F238E27FC236}">
                <a16:creationId xmlns:a16="http://schemas.microsoft.com/office/drawing/2014/main" id="{6341BC72-4F21-FA61-02F4-68C326818486}"/>
              </a:ext>
            </a:extLst>
          </p:cNvPr>
          <p:cNvPicPr>
            <a:picLocks noChangeAspect="1"/>
          </p:cNvPicPr>
          <p:nvPr/>
        </p:nvPicPr>
        <p:blipFill rotWithShape="1">
          <a:blip r:embed="rId4"/>
          <a:srcRect t="9464"/>
          <a:stretch/>
        </p:blipFill>
        <p:spPr>
          <a:xfrm>
            <a:off x="7004781" y="4724400"/>
            <a:ext cx="1525987" cy="1033948"/>
          </a:xfrm>
          <a:prstGeom prst="rect">
            <a:avLst/>
          </a:prstGeom>
        </p:spPr>
      </p:pic>
      <p:pic>
        <p:nvPicPr>
          <p:cNvPr id="12" name="Picture 11">
            <a:extLst>
              <a:ext uri="{FF2B5EF4-FFF2-40B4-BE49-F238E27FC236}">
                <a16:creationId xmlns:a16="http://schemas.microsoft.com/office/drawing/2014/main" id="{AFBFD513-5A79-7BDF-B043-BD59480341A4}"/>
              </a:ext>
            </a:extLst>
          </p:cNvPr>
          <p:cNvPicPr>
            <a:picLocks noChangeAspect="1"/>
          </p:cNvPicPr>
          <p:nvPr/>
        </p:nvPicPr>
        <p:blipFill>
          <a:blip r:embed="rId5"/>
          <a:stretch>
            <a:fillRect/>
          </a:stretch>
        </p:blipFill>
        <p:spPr>
          <a:xfrm>
            <a:off x="613231" y="4495800"/>
            <a:ext cx="1525987" cy="1332552"/>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PARTICLE PATH FROM ATLAS TO TI12</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77666575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514600"/>
            <a:ext cx="5333999" cy="3810000"/>
          </a:xfrm>
        </p:spPr>
        <p:txBody>
          <a:bodyPr/>
          <a:lstStyle/>
          <a:p>
            <a:pPr eaLnBrk="1" hangingPunct="1"/>
            <a:r>
              <a:rPr lang="en-US" sz="2000" dirty="0">
                <a:latin typeface="Arial" charset="0"/>
              </a:rPr>
              <a:t>From pion decays, the opening angle is 0.2 </a:t>
            </a:r>
            <a:r>
              <a:rPr lang="en-US" sz="2000" dirty="0" err="1">
                <a:latin typeface="Arial" charset="0"/>
              </a:rPr>
              <a:t>mrad</a:t>
            </a:r>
            <a:r>
              <a:rPr lang="en-US" sz="2000" dirty="0">
                <a:latin typeface="Arial" charset="0"/>
              </a:rPr>
              <a:t> (</a:t>
            </a:r>
            <a:r>
              <a:rPr lang="en-US" sz="2000" dirty="0">
                <a:latin typeface="Symbol" pitchFamily="2" charset="2"/>
              </a:rPr>
              <a:t>h</a:t>
            </a:r>
            <a:r>
              <a:rPr lang="en-US" sz="2000" dirty="0">
                <a:latin typeface="Arial" charset="0"/>
              </a:rPr>
              <a:t> ~ 9); cf. the moon (7 </a:t>
            </a:r>
            <a:r>
              <a:rPr lang="en-US" sz="2000" dirty="0" err="1">
                <a:latin typeface="Arial" charset="0"/>
              </a:rPr>
              <a:t>mrad</a:t>
            </a:r>
            <a:r>
              <a:rPr lang="en-US" sz="2000" dirty="0">
                <a:latin typeface="Arial" charset="0"/>
              </a:rPr>
              <a:t>). </a:t>
            </a:r>
          </a:p>
          <a:p>
            <a:pPr eaLnBrk="1" hangingPunct="1"/>
            <a:endParaRPr lang="en-US" sz="1200" dirty="0">
              <a:latin typeface="Arial" charset="0"/>
            </a:endParaRPr>
          </a:p>
          <a:p>
            <a:pPr eaLnBrk="1" hangingPunct="1"/>
            <a:r>
              <a:rPr lang="en-US" sz="2000" dirty="0" err="1">
                <a:latin typeface="Arial" charset="0"/>
              </a:rPr>
              <a:t>TeV</a:t>
            </a:r>
            <a:r>
              <a:rPr lang="en-US" sz="2000" dirty="0">
                <a:latin typeface="Arial" charset="0"/>
              </a:rPr>
              <a:t> dark photons (or any other new particles produced in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decay) are far more collimated than shown below, motivating a new, small, fast, cheap experiment at the LHC.</a:t>
            </a:r>
          </a:p>
          <a:p>
            <a:pPr marL="0" indent="0">
              <a:buNone/>
            </a:pPr>
            <a:endParaRPr lang="en-US"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5638800" y="2629900"/>
            <a:ext cx="3034200" cy="1885950"/>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302587477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9A7B68-9E56-9843-BBAE-89983C22FC2C}"/>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B08A827D-2C72-8E46-8283-1E9D0BADD2A8}"/>
              </a:ext>
            </a:extLst>
          </p:cNvPr>
          <p:cNvPicPr>
            <a:picLocks noChangeAspect="1"/>
          </p:cNvPicPr>
          <p:nvPr/>
        </p:nvPicPr>
        <p:blipFill>
          <a:blip r:embed="rId2"/>
          <a:stretch>
            <a:fillRect/>
          </a:stretch>
        </p:blipFill>
        <p:spPr>
          <a:xfrm>
            <a:off x="1924668" y="2743200"/>
            <a:ext cx="5294664" cy="1764888"/>
          </a:xfrm>
          <a:prstGeom prst="rect">
            <a:avLst/>
          </a:prstGeom>
        </p:spPr>
      </p:pic>
    </p:spTree>
    <p:extLst>
      <p:ext uri="{BB962C8B-B14F-4D97-AF65-F5344CB8AC3E}">
        <p14:creationId xmlns:p14="http://schemas.microsoft.com/office/powerpoint/2010/main" val="18487220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1008062"/>
            <a:ext cx="8610600" cy="5392738"/>
          </a:xfrm>
        </p:spPr>
        <p:txBody>
          <a:bodyPr/>
          <a:lstStyle/>
          <a:p>
            <a:r>
              <a:rPr lang="en-US" sz="1800" dirty="0"/>
              <a:t>September 2017: Initial proposal</a:t>
            </a:r>
          </a:p>
          <a:p>
            <a:endParaRPr lang="en-US" sz="800" dirty="0"/>
          </a:p>
          <a:p>
            <a:r>
              <a:rPr lang="en-US" sz="1800" dirty="0"/>
              <a:t>July 2018: LOI submitted to the CERN LHCC </a:t>
            </a:r>
          </a:p>
          <a:p>
            <a:endParaRPr lang="en-US" sz="800" dirty="0"/>
          </a:p>
          <a:p>
            <a:r>
              <a:rPr lang="en-US" sz="1800" dirty="0"/>
              <a:t>October 2018: Approval from </a:t>
            </a:r>
            <a:r>
              <a:rPr lang="en-US" sz="1800" dirty="0">
                <a:solidFill>
                  <a:srgbClr val="0000FF"/>
                </a:solidFill>
              </a:rPr>
              <a:t>ATLAS SCT </a:t>
            </a:r>
            <a:r>
              <a:rPr lang="en-US" sz="1800" dirty="0"/>
              <a:t>and </a:t>
            </a:r>
            <a:r>
              <a:rPr lang="en-US" sz="1800" dirty="0" err="1">
                <a:solidFill>
                  <a:srgbClr val="0000FF"/>
                </a:solidFill>
              </a:rPr>
              <a:t>LHCb</a:t>
            </a:r>
            <a:r>
              <a:rPr lang="en-US" sz="1800" dirty="0">
                <a:solidFill>
                  <a:srgbClr val="0000FF"/>
                </a:solidFill>
              </a:rPr>
              <a:t> Collaborations </a:t>
            </a:r>
            <a:r>
              <a:rPr lang="en-US" sz="1800" dirty="0"/>
              <a:t>for use of spare detector modules</a:t>
            </a:r>
          </a:p>
          <a:p>
            <a:endParaRPr lang="en-US" sz="800" dirty="0"/>
          </a:p>
          <a:p>
            <a:r>
              <a:rPr lang="en-US" sz="1800" dirty="0"/>
              <a:t>November 2018: Technical Proposal submitted to the LHCC</a:t>
            </a:r>
          </a:p>
          <a:p>
            <a:endParaRPr lang="en-US" sz="800" dirty="0"/>
          </a:p>
          <a:p>
            <a:r>
              <a:rPr lang="en-US" sz="1800" dirty="0"/>
              <a:t>November 2018 – January 2019: Experiment funded by the </a:t>
            </a:r>
            <a:r>
              <a:rPr lang="en-US" sz="1800" dirty="0" err="1">
                <a:solidFill>
                  <a:srgbClr val="0000FF"/>
                </a:solidFill>
              </a:rPr>
              <a:t>Heising</a:t>
            </a:r>
            <a:r>
              <a:rPr lang="en-US" sz="1800" dirty="0">
                <a:solidFill>
                  <a:srgbClr val="0000FF"/>
                </a:solidFill>
              </a:rPr>
              <a:t>-Simons </a:t>
            </a:r>
            <a:r>
              <a:rPr lang="en-US" sz="1800" dirty="0"/>
              <a:t>and </a:t>
            </a:r>
            <a:r>
              <a:rPr lang="en-US" sz="1800" dirty="0">
                <a:solidFill>
                  <a:srgbClr val="0000FF"/>
                </a:solidFill>
              </a:rPr>
              <a:t>Simons Foundations</a:t>
            </a:r>
          </a:p>
          <a:p>
            <a:endParaRPr lang="en-US" sz="800" dirty="0"/>
          </a:p>
          <a:p>
            <a:r>
              <a:rPr lang="en-US" sz="1800" dirty="0"/>
              <a:t>March 2019: FASER approved as 8</a:t>
            </a:r>
            <a:r>
              <a:rPr lang="en-US" sz="1800" baseline="30000" dirty="0"/>
              <a:t>th</a:t>
            </a:r>
            <a:r>
              <a:rPr lang="en-US" sz="1800" dirty="0"/>
              <a:t> LHC detector by </a:t>
            </a:r>
            <a:r>
              <a:rPr lang="en-US" sz="1800" dirty="0">
                <a:solidFill>
                  <a:srgbClr val="0000FF"/>
                </a:solidFill>
              </a:rPr>
              <a:t>CERN</a:t>
            </a:r>
          </a:p>
          <a:p>
            <a:endParaRPr lang="en-US" sz="800" dirty="0"/>
          </a:p>
          <a:p>
            <a:r>
              <a:rPr lang="en-US" sz="1800" dirty="0"/>
              <a:t>December 2019: </a:t>
            </a:r>
            <a:r>
              <a:rPr lang="en-US" sz="1800" dirty="0" err="1"/>
              <a:t>FASER</a:t>
            </a:r>
            <a:r>
              <a:rPr lang="en-US" sz="1800" dirty="0" err="1">
                <a:latin typeface="Symbol" pitchFamily="2" charset="2"/>
              </a:rPr>
              <a:t>n</a:t>
            </a:r>
            <a:r>
              <a:rPr lang="en-US" sz="1800" dirty="0"/>
              <a:t> approved as 9</a:t>
            </a:r>
            <a:r>
              <a:rPr lang="en-US" sz="1800" baseline="30000" dirty="0"/>
              <a:t>th</a:t>
            </a:r>
            <a:r>
              <a:rPr lang="en-US" sz="1800" dirty="0"/>
              <a:t> LHC detector by </a:t>
            </a:r>
            <a:r>
              <a:rPr lang="en-US" sz="1800" dirty="0">
                <a:solidFill>
                  <a:srgbClr val="0000FF"/>
                </a:solidFill>
              </a:rPr>
              <a:t>CERN</a:t>
            </a:r>
            <a:endParaRPr lang="en-US" sz="1800" dirty="0"/>
          </a:p>
          <a:p>
            <a:pPr marL="0" indent="0">
              <a:buNone/>
            </a:pPr>
            <a:endParaRPr lang="en-US" sz="800" dirty="0"/>
          </a:p>
          <a:p>
            <a:r>
              <a:rPr lang="en-US" sz="1800" dirty="0"/>
              <a:t>March 2021: FASER fully installed, commissioning of the detector begins</a:t>
            </a:r>
          </a:p>
          <a:p>
            <a:endParaRPr lang="en-US" sz="800" dirty="0"/>
          </a:p>
          <a:p>
            <a:r>
              <a:rPr lang="en-US" sz="1800" dirty="0"/>
              <a:t>May 2021: </a:t>
            </a:r>
            <a:r>
              <a:rPr lang="en-US" sz="1800" dirty="0" err="1"/>
              <a:t>FASER</a:t>
            </a:r>
            <a:r>
              <a:rPr lang="en-US" sz="1800" dirty="0" err="1">
                <a:latin typeface="Symbol" pitchFamily="2" charset="2"/>
              </a:rPr>
              <a:t>n</a:t>
            </a:r>
            <a:r>
              <a:rPr lang="en-US" sz="1800" dirty="0"/>
              <a:t> finds first candidate collider neutrinos</a:t>
            </a:r>
          </a:p>
          <a:p>
            <a:endParaRPr lang="en-US" sz="800" dirty="0"/>
          </a:p>
          <a:p>
            <a:r>
              <a:rPr lang="en-US" sz="1800" dirty="0"/>
              <a:t>April 2022: FASER</a:t>
            </a:r>
            <a:r>
              <a:rPr lang="en-US" sz="1800" dirty="0">
                <a:latin typeface="+mj-lt"/>
              </a:rPr>
              <a:t> and </a:t>
            </a:r>
            <a:r>
              <a:rPr lang="en-US" sz="1800" dirty="0" err="1"/>
              <a:t>FASER</a:t>
            </a:r>
            <a:r>
              <a:rPr lang="en-US" sz="1800" dirty="0" err="1">
                <a:latin typeface="Symbol" pitchFamily="2" charset="2"/>
              </a:rPr>
              <a:t>n</a:t>
            </a:r>
            <a:r>
              <a:rPr lang="en-US" sz="1800" dirty="0">
                <a:latin typeface="Symbol" pitchFamily="2" charset="2"/>
              </a:rPr>
              <a:t> </a:t>
            </a:r>
            <a:r>
              <a:rPr lang="en-US" sz="1800" dirty="0"/>
              <a:t>begin collecting data in Run 3</a:t>
            </a:r>
            <a:endParaRPr lang="en-US" sz="2000" dirty="0"/>
          </a:p>
          <a:p>
            <a:endParaRPr lang="en-US" sz="2000" dirty="0"/>
          </a:p>
          <a:p>
            <a:endParaRPr lang="en-US" sz="2000" dirty="0"/>
          </a:p>
        </p:txBody>
      </p:sp>
    </p:spTree>
    <p:extLst>
      <p:ext uri="{BB962C8B-B14F-4D97-AF65-F5344CB8AC3E}">
        <p14:creationId xmlns:p14="http://schemas.microsoft.com/office/powerpoint/2010/main" val="200006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400093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800" y="3084017"/>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COLLABORATION TODAY</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05221" y="3200484"/>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81800"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4741773" y="4035239"/>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28599" y="3145176"/>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88697" y="3048000"/>
            <a:ext cx="1888303" cy="620119"/>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5"/>
          <a:stretch>
            <a:fillRect/>
          </a:stretch>
        </p:blipFill>
        <p:spPr>
          <a:xfrm>
            <a:off x="2777872" y="4008532"/>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6"/>
          <a:stretch>
            <a:fillRect/>
          </a:stretch>
        </p:blipFill>
        <p:spPr>
          <a:xfrm>
            <a:off x="547745" y="4051233"/>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7"/>
          <a:stretch>
            <a:fillRect/>
          </a:stretch>
        </p:blipFill>
        <p:spPr>
          <a:xfrm>
            <a:off x="710618" y="4899759"/>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8"/>
          <a:stretch>
            <a:fillRect/>
          </a:stretch>
        </p:blipFill>
        <p:spPr>
          <a:xfrm>
            <a:off x="2419698" y="4943834"/>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9"/>
          <a:stretch>
            <a:fillRect/>
          </a:stretch>
        </p:blipFill>
        <p:spPr>
          <a:xfrm>
            <a:off x="6848324" y="4997348"/>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20"/>
          <a:stretch>
            <a:fillRect/>
          </a:stretch>
        </p:blipFill>
        <p:spPr>
          <a:xfrm>
            <a:off x="4803566" y="4876800"/>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75 collaborators, 22 institutions, 9 countries</a:t>
            </a:r>
            <a:endParaRPr lang="en-US" sz="1800" dirty="0">
              <a:latin typeface="Arial" charset="0"/>
              <a:sym typeface="Wingdings"/>
            </a:endParaRPr>
          </a:p>
        </p:txBody>
      </p:sp>
      <p:pic>
        <p:nvPicPr>
          <p:cNvPr id="5" name="Picture 4">
            <a:extLst>
              <a:ext uri="{FF2B5EF4-FFF2-40B4-BE49-F238E27FC236}">
                <a16:creationId xmlns:a16="http://schemas.microsoft.com/office/drawing/2014/main" id="{9806E146-7311-154C-83F9-DC2199EC1693}"/>
              </a:ext>
            </a:extLst>
          </p:cNvPr>
          <p:cNvPicPr>
            <a:picLocks noChangeAspect="1"/>
          </p:cNvPicPr>
          <p:nvPr/>
        </p:nvPicPr>
        <p:blipFill>
          <a:blip r:embed="rId21"/>
          <a:stretch>
            <a:fillRect/>
          </a:stretch>
        </p:blipFill>
        <p:spPr>
          <a:xfrm>
            <a:off x="5146783" y="5634944"/>
            <a:ext cx="772131" cy="668512"/>
          </a:xfrm>
          <a:prstGeom prst="rect">
            <a:avLst/>
          </a:prstGeom>
        </p:spPr>
      </p:pic>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2"/>
          <a:stretch>
            <a:fillRect/>
          </a:stretch>
        </p:blipFill>
        <p:spPr>
          <a:xfrm>
            <a:off x="6753349" y="3961175"/>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3"/>
          <a:stretch>
            <a:fillRect/>
          </a:stretch>
        </p:blipFill>
        <p:spPr>
          <a:xfrm>
            <a:off x="2993972" y="5613800"/>
            <a:ext cx="710800" cy="710800"/>
          </a:xfrm>
          <a:prstGeom prst="rect">
            <a:avLst/>
          </a:prstGeom>
        </p:spPr>
      </p:pic>
    </p:spTree>
    <p:extLst>
      <p:ext uri="{BB962C8B-B14F-4D97-AF65-F5344CB8AC3E}">
        <p14:creationId xmlns:p14="http://schemas.microsoft.com/office/powerpoint/2010/main" val="4159448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91600" cy="5392738"/>
          </a:xfrm>
        </p:spPr>
        <p:txBody>
          <a:bodyPr>
            <a:noAutofit/>
          </a:bodyPr>
          <a:lstStyle/>
          <a:p>
            <a:r>
              <a:rPr lang="en-US" sz="2000" dirty="0"/>
              <a:t>Nothing incoming and 2 ~</a:t>
            </a:r>
            <a:r>
              <a:rPr lang="en-US" sz="2000" dirty="0" err="1"/>
              <a:t>TeV</a:t>
            </a:r>
            <a:r>
              <a:rPr lang="en-US" sz="2000" dirty="0"/>
              <a:t>, opposite-sign charged tracks pointing back to the ATLAS IP: a “light shining through (100 m-thick) wall” experiment.</a:t>
            </a:r>
          </a:p>
          <a:p>
            <a:endParaRPr lang="en-US" sz="800" dirty="0"/>
          </a:p>
          <a:p>
            <a:r>
              <a:rPr lang="en-US" sz="2000" dirty="0"/>
              <a:t>Scintillators veto incoming charged tracks (muons), magnets split the charged tracks, which are detected by tracking stations and a calorimeter.</a:t>
            </a:r>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FASER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228600" y="2514600"/>
            <a:ext cx="8534400" cy="4038600"/>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7100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was located to mm accuracy by the CERN survey department.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Spring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30575444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MAGNETS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FASER includes 3 magnets: 1.5 m, 1 m, and 1m long.</a:t>
            </a:r>
          </a:p>
          <a:p>
            <a:r>
              <a:rPr lang="en-US" sz="2000" dirty="0"/>
              <a:t>0.57 T permanent dipoles with an inner diameter of 20 cm, require little maintenance.</a:t>
            </a:r>
          </a:p>
          <a:p>
            <a:r>
              <a:rPr lang="en-US" sz="2000" dirty="0"/>
              <a:t>Constructed by the CERN magnet group.</a:t>
            </a:r>
          </a:p>
          <a:p>
            <a:endParaRPr lang="en-US" sz="2000" dirty="0"/>
          </a:p>
          <a:p>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197DE7A-8DD1-C042-91B7-EA651C8EA034}"/>
              </a:ext>
            </a:extLst>
          </p:cNvPr>
          <p:cNvPicPr>
            <a:picLocks noChangeAspect="1"/>
          </p:cNvPicPr>
          <p:nvPr/>
        </p:nvPicPr>
        <p:blipFill>
          <a:blip r:embed="rId2"/>
          <a:stretch>
            <a:fillRect/>
          </a:stretch>
        </p:blipFill>
        <p:spPr>
          <a:xfrm>
            <a:off x="304800" y="2388467"/>
            <a:ext cx="8534400" cy="4012333"/>
          </a:xfrm>
          <a:prstGeom prst="rect">
            <a:avLst/>
          </a:prstGeom>
        </p:spPr>
      </p:pic>
    </p:spTree>
    <p:extLst>
      <p:ext uri="{BB962C8B-B14F-4D97-AF65-F5344CB8AC3E}">
        <p14:creationId xmlns:p14="http://schemas.microsoft.com/office/powerpoint/2010/main" val="55738139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TRACKERS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76200" y="1008062"/>
            <a:ext cx="8915400" cy="5392738"/>
          </a:xfrm>
        </p:spPr>
        <p:txBody>
          <a:bodyPr>
            <a:noAutofit/>
          </a:bodyPr>
          <a:lstStyle/>
          <a:p>
            <a:r>
              <a:rPr lang="en-US" sz="2000" dirty="0"/>
              <a:t>ATLAS tracker consists of ~3000 SCT modules.</a:t>
            </a:r>
          </a:p>
          <a:p>
            <a:endParaRPr lang="en-US" sz="800" dirty="0"/>
          </a:p>
          <a:p>
            <a:r>
              <a:rPr lang="en-US" sz="2000" dirty="0"/>
              <a:t>~300 spares were never used.  ~100 of these were generously donated to FASER: 8 modules x 3 tracking planes x 4 tracking stations at FASER.</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5" name="Picture 4">
            <a:extLst>
              <a:ext uri="{FF2B5EF4-FFF2-40B4-BE49-F238E27FC236}">
                <a16:creationId xmlns:a16="http://schemas.microsoft.com/office/drawing/2014/main" id="{9E0C4B2C-0078-3F45-9E72-29F634D2979C}"/>
              </a:ext>
            </a:extLst>
          </p:cNvPr>
          <p:cNvPicPr>
            <a:picLocks noChangeAspect="1"/>
          </p:cNvPicPr>
          <p:nvPr/>
        </p:nvPicPr>
        <p:blipFill>
          <a:blip r:embed="rId2"/>
          <a:stretch>
            <a:fillRect/>
          </a:stretch>
        </p:blipFill>
        <p:spPr>
          <a:xfrm>
            <a:off x="1879600" y="2514600"/>
            <a:ext cx="5384800" cy="4038600"/>
          </a:xfrm>
          <a:prstGeom prst="rect">
            <a:avLst/>
          </a:prstGeom>
        </p:spPr>
      </p:pic>
    </p:spTree>
    <p:extLst>
      <p:ext uri="{BB962C8B-B14F-4D97-AF65-F5344CB8AC3E}">
        <p14:creationId xmlns:p14="http://schemas.microsoft.com/office/powerpoint/2010/main" val="14932255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HISTORY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04799" y="1066800"/>
            <a:ext cx="3810001" cy="5257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This talk will be very forward looking.  But to look forward, let’s first look back.</a:t>
            </a:r>
          </a:p>
          <a:p>
            <a:endParaRPr lang="en-US" sz="2000" dirty="0"/>
          </a:p>
          <a:p>
            <a:r>
              <a:rPr lang="en-US" sz="2000" dirty="0"/>
              <a:t>Last year was the 50</a:t>
            </a:r>
            <a:r>
              <a:rPr lang="en-US" sz="2000" baseline="30000" dirty="0"/>
              <a:t>th</a:t>
            </a:r>
            <a:r>
              <a:rPr lang="en-US" sz="2000" dirty="0"/>
              <a:t> anniversary of the birth of hadron colliders.</a:t>
            </a:r>
          </a:p>
          <a:p>
            <a:endParaRPr lang="en-US" sz="2000" dirty="0"/>
          </a:p>
          <a:p>
            <a:r>
              <a:rPr lang="en-US" sz="2000" dirty="0"/>
              <a:t>In 1971, CERN’s Intersecting Storage Rings (ISR), with a circumference of ~1 km, began colliding protons with protons at the center-of-mass energy of 30 GeV (later raised to 62 GeV).</a:t>
            </a:r>
          </a:p>
          <a:p>
            <a:pPr lvl="1"/>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419600" y="1053830"/>
            <a:ext cx="4210470" cy="53404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3"/>
          <a:srcRect l="7992" t="2402" r="5701" b="4362"/>
          <a:stretch/>
        </p:blipFill>
        <p:spPr>
          <a:xfrm>
            <a:off x="7037209" y="1295400"/>
            <a:ext cx="1377613" cy="990600"/>
          </a:xfrm>
          <a:prstGeom prst="rect">
            <a:avLst/>
          </a:prstGeom>
        </p:spPr>
      </p:pic>
    </p:spTree>
    <p:extLst>
      <p:ext uri="{BB962C8B-B14F-4D97-AF65-F5344CB8AC3E}">
        <p14:creationId xmlns:p14="http://schemas.microsoft.com/office/powerpoint/2010/main" val="2659337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SCINTILLATORS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4 veto scintillators, each 2cm x 30cm x 30cm, upstream of the detector. Efficiency of each one is &gt; 99.99%, makes muon background negligible. </a:t>
            </a:r>
          </a:p>
          <a:p>
            <a:endParaRPr lang="en-US" sz="800" dirty="0"/>
          </a:p>
          <a:p>
            <a:r>
              <a:rPr lang="en-US" sz="2000" dirty="0"/>
              <a:t>Additional beam backgrounds, simulated with FLUKA and validated with pilot detectors in 2018, are also expected to be negligible.</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B16B4F0-50DE-BB4E-93A5-3B8C8E08DB40}"/>
              </a:ext>
            </a:extLst>
          </p:cNvPr>
          <p:cNvPicPr>
            <a:picLocks noChangeAspect="1"/>
          </p:cNvPicPr>
          <p:nvPr/>
        </p:nvPicPr>
        <p:blipFill>
          <a:blip r:embed="rId2"/>
          <a:stretch>
            <a:fillRect/>
          </a:stretch>
        </p:blipFill>
        <p:spPr>
          <a:xfrm>
            <a:off x="1936750" y="2590800"/>
            <a:ext cx="5270500" cy="3952875"/>
          </a:xfrm>
          <a:prstGeom prst="rect">
            <a:avLst/>
          </a:prstGeom>
        </p:spPr>
      </p:pic>
    </p:spTree>
    <p:extLst>
      <p:ext uri="{BB962C8B-B14F-4D97-AF65-F5344CB8AC3E}">
        <p14:creationId xmlns:p14="http://schemas.microsoft.com/office/powerpoint/2010/main" val="17720927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spTree>
    <p:extLst>
      <p:ext uri="{BB962C8B-B14F-4D97-AF65-F5344CB8AC3E}">
        <p14:creationId xmlns:p14="http://schemas.microsoft.com/office/powerpoint/2010/main" val="3132624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a:stretch/>
        </p:blipFill>
        <p:spPr>
          <a:xfrm>
            <a:off x="0" y="0"/>
            <a:ext cx="9144000" cy="687705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grpSp>
        <p:nvGrpSpPr>
          <p:cNvPr id="8" name="Group 7">
            <a:extLst>
              <a:ext uri="{FF2B5EF4-FFF2-40B4-BE49-F238E27FC236}">
                <a16:creationId xmlns:a16="http://schemas.microsoft.com/office/drawing/2014/main" id="{7B80C6F8-3ADE-AF4B-8AB6-CBED5C415F07}"/>
              </a:ext>
            </a:extLst>
          </p:cNvPr>
          <p:cNvGrpSpPr/>
          <p:nvPr/>
        </p:nvGrpSpPr>
        <p:grpSpPr>
          <a:xfrm>
            <a:off x="228600" y="5409030"/>
            <a:ext cx="3581400" cy="1316655"/>
            <a:chOff x="5410200" y="5486400"/>
            <a:chExt cx="3581400" cy="1316655"/>
          </a:xfrm>
        </p:grpSpPr>
        <p:pic>
          <p:nvPicPr>
            <p:cNvPr id="6" name="Picture 5">
              <a:extLst>
                <a:ext uri="{FF2B5EF4-FFF2-40B4-BE49-F238E27FC236}">
                  <a16:creationId xmlns:a16="http://schemas.microsoft.com/office/drawing/2014/main" id="{E25EB41A-C864-6840-99FF-465D02C09C3C}"/>
                </a:ext>
              </a:extLst>
            </p:cNvPr>
            <p:cNvPicPr>
              <a:picLocks noChangeAspect="1"/>
            </p:cNvPicPr>
            <p:nvPr/>
          </p:nvPicPr>
          <p:blipFill rotWithShape="1">
            <a:blip r:embed="rId3"/>
            <a:srcRect l="2500" r="1667" b="5113"/>
            <a:stretch/>
          </p:blipFill>
          <p:spPr>
            <a:xfrm>
              <a:off x="5410200" y="5486400"/>
              <a:ext cx="3581400" cy="1316655"/>
            </a:xfrm>
            <a:prstGeom prst="rect">
              <a:avLst/>
            </a:prstGeom>
          </p:spPr>
        </p:pic>
        <p:sp>
          <p:nvSpPr>
            <p:cNvPr id="7" name="TextBox 6">
              <a:extLst>
                <a:ext uri="{FF2B5EF4-FFF2-40B4-BE49-F238E27FC236}">
                  <a16:creationId xmlns:a16="http://schemas.microsoft.com/office/drawing/2014/main" id="{AEA0ED69-97FF-8B43-BC35-AB41C0B647E2}"/>
                </a:ext>
              </a:extLst>
            </p:cNvPr>
            <p:cNvSpPr txBox="1"/>
            <p:nvPr/>
          </p:nvSpPr>
          <p:spPr>
            <a:xfrm>
              <a:off x="7771394" y="6331662"/>
              <a:ext cx="1220206" cy="461665"/>
            </a:xfrm>
            <a:prstGeom prst="rect">
              <a:avLst/>
            </a:prstGeom>
            <a:noFill/>
          </p:spPr>
          <p:txBody>
            <a:bodyPr wrap="non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Cosmic Ray</a:t>
              </a:r>
            </a:p>
            <a:p>
              <a:r>
                <a:rPr lang="en-US" sz="1200" dirty="0">
                  <a:solidFill>
                    <a:schemeClr val="bg1"/>
                  </a:solidFill>
                </a:rPr>
                <a:t>18 March 2021</a:t>
              </a:r>
            </a:p>
          </p:txBody>
        </p:sp>
      </p:grpSp>
      <p:grpSp>
        <p:nvGrpSpPr>
          <p:cNvPr id="10" name="Group 9">
            <a:extLst>
              <a:ext uri="{FF2B5EF4-FFF2-40B4-BE49-F238E27FC236}">
                <a16:creationId xmlns:a16="http://schemas.microsoft.com/office/drawing/2014/main" id="{68E67800-26CC-70DB-E60F-C72CA0608EB9}"/>
              </a:ext>
            </a:extLst>
          </p:cNvPr>
          <p:cNvGrpSpPr/>
          <p:nvPr/>
        </p:nvGrpSpPr>
        <p:grpSpPr>
          <a:xfrm>
            <a:off x="5793769" y="4668896"/>
            <a:ext cx="3124200" cy="2034304"/>
            <a:chOff x="5486400" y="4681345"/>
            <a:chExt cx="3352800" cy="2110882"/>
          </a:xfrm>
        </p:grpSpPr>
        <p:pic>
          <p:nvPicPr>
            <p:cNvPr id="4" name="Picture 3">
              <a:extLst>
                <a:ext uri="{FF2B5EF4-FFF2-40B4-BE49-F238E27FC236}">
                  <a16:creationId xmlns:a16="http://schemas.microsoft.com/office/drawing/2014/main" id="{69206392-133A-6E23-01CF-8632827E7096}"/>
                </a:ext>
              </a:extLst>
            </p:cNvPr>
            <p:cNvPicPr>
              <a:picLocks noChangeAspect="1"/>
            </p:cNvPicPr>
            <p:nvPr/>
          </p:nvPicPr>
          <p:blipFill>
            <a:blip r:embed="rId4"/>
            <a:stretch>
              <a:fillRect/>
            </a:stretch>
          </p:blipFill>
          <p:spPr>
            <a:xfrm>
              <a:off x="5486400" y="4681345"/>
              <a:ext cx="3352800" cy="1840883"/>
            </a:xfrm>
            <a:prstGeom prst="rect">
              <a:avLst/>
            </a:prstGeom>
          </p:spPr>
        </p:pic>
        <p:sp>
          <p:nvSpPr>
            <p:cNvPr id="9" name="TextBox 8">
              <a:extLst>
                <a:ext uri="{FF2B5EF4-FFF2-40B4-BE49-F238E27FC236}">
                  <a16:creationId xmlns:a16="http://schemas.microsoft.com/office/drawing/2014/main" id="{98E578DA-7C08-F578-CC9C-2C4F36425E6D}"/>
                </a:ext>
              </a:extLst>
            </p:cNvPr>
            <p:cNvSpPr txBox="1"/>
            <p:nvPr/>
          </p:nvSpPr>
          <p:spPr>
            <a:xfrm>
              <a:off x="5486400" y="6504801"/>
              <a:ext cx="3352800" cy="287426"/>
            </a:xfrm>
            <a:prstGeom prst="rect">
              <a:avLst/>
            </a:prstGeom>
            <a:solidFill>
              <a:schemeClr val="bg1"/>
            </a:solidFill>
          </p:spPr>
          <p:txBody>
            <a:bodyPr wrap="square" rtlCol="0">
              <a:spAutoFit/>
            </a:bodyPr>
            <a:lstStyle/>
            <a:p>
              <a:pPr algn="ctr"/>
              <a:r>
                <a:rPr lang="en-US" sz="1200" dirty="0"/>
                <a:t>Beam splash event 28 April 2022</a:t>
              </a:r>
            </a:p>
          </p:txBody>
        </p:sp>
      </p:grpSp>
    </p:spTree>
    <p:extLst>
      <p:ext uri="{BB962C8B-B14F-4D97-AF65-F5344CB8AC3E}">
        <p14:creationId xmlns:p14="http://schemas.microsoft.com/office/powerpoint/2010/main" val="10213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2"/>
          <a:stretch>
            <a:fillRect/>
          </a:stretch>
        </p:blipFill>
        <p:spPr>
          <a:xfrm>
            <a:off x="96968" y="1090411"/>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173168" y="838200"/>
            <a:ext cx="8818432" cy="5819775"/>
          </a:xfrm>
        </p:spPr>
        <p:txBody>
          <a:bodyPr/>
          <a:lstStyle/>
          <a:p>
            <a:endParaRPr lang="en-US" sz="1000" dirty="0">
              <a:latin typeface="Arial" charset="0"/>
              <a:sym typeface="Wingdings"/>
            </a:endParaRPr>
          </a:p>
          <a:p>
            <a:endParaRPr lang="en-US" sz="1000" dirty="0">
              <a:latin typeface="Arial" charset="0"/>
              <a:sym typeface="Wingdings"/>
            </a:endParaRP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In the coming years, many current and proposed experiments will probe the MeV-GeV region favored by </a:t>
            </a:r>
            <a:r>
              <a:rPr lang="en-US" sz="2000" dirty="0" err="1">
                <a:latin typeface="Arial" charset="0"/>
                <a:sym typeface="Wingdings"/>
              </a:rPr>
              <a:t>WIMPless</a:t>
            </a:r>
            <a:r>
              <a:rPr lang="en-US" sz="2000" dirty="0">
                <a:latin typeface="Arial" charset="0"/>
                <a:sym typeface="Wingdings"/>
              </a:rPr>
              <a:t> miracle considerations, muon g-2 explanations, self-interacting DM, ATOMKI anomalies, …</a:t>
            </a:r>
          </a:p>
          <a:p>
            <a:endParaRPr lang="en-US" sz="1000" dirty="0">
              <a:latin typeface="Arial" charset="0"/>
              <a:sym typeface="Wingdings"/>
            </a:endParaRPr>
          </a:p>
          <a:p>
            <a:r>
              <a:rPr lang="en-US" sz="2000" dirty="0">
                <a:latin typeface="Arial" charset="0"/>
                <a:sym typeface="Wingdings"/>
              </a:rPr>
              <a:t>FASER probes new parameter space with just 1 fb</a:t>
            </a:r>
            <a:r>
              <a:rPr lang="en-US" sz="2000" baseline="30000" dirty="0">
                <a:latin typeface="Arial" charset="0"/>
                <a:sym typeface="Wingdings"/>
              </a:rPr>
              <a:t>-1 </a:t>
            </a:r>
            <a:r>
              <a:rPr lang="en-US" sz="2000" dirty="0">
                <a:latin typeface="Arial" charset="0"/>
                <a:sym typeface="Wingdings"/>
              </a:rPr>
              <a:t>starting in July 2022.</a:t>
            </a:r>
          </a:p>
          <a:p>
            <a:endParaRPr lang="en-US" sz="1000" dirty="0">
              <a:latin typeface="Arial" charset="0"/>
              <a:sym typeface="Wingdings"/>
            </a:endParaRPr>
          </a:p>
          <a:p>
            <a:r>
              <a:rPr lang="en-US" sz="2000" dirty="0">
                <a:latin typeface="Arial" charset="0"/>
                <a:sym typeface="Wingdings"/>
              </a:rPr>
              <a:t>Even without a detector upgrade, the HL-LHC extends (Luminosity*Vol) by factor of 3000 – could detect as many as 10,000 dark photons.  </a:t>
            </a:r>
            <a:endParaRPr lang="en-US" dirty="0">
              <a:latin typeface="Arial" charset="0"/>
              <a:sym typeface="Wingdings"/>
            </a:endParaRP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2407373"/>
            <a:ext cx="2162323" cy="276999"/>
          </a:xfrm>
          <a:prstGeom prst="rect">
            <a:avLst/>
          </a:prstGeom>
          <a:noFill/>
        </p:spPr>
        <p:txBody>
          <a:bodyPr wrap="none" rtlCol="0">
            <a:spAutoFit/>
          </a:bodyPr>
          <a:lstStyle/>
          <a:p>
            <a:r>
              <a:rPr lang="en-US" baseline="-25000" dirty="0">
                <a:sym typeface="Wingdings"/>
              </a:rPr>
              <a:t>FASER Collaboration (2018)</a:t>
            </a:r>
          </a:p>
        </p:txBody>
      </p:sp>
      <p:sp>
        <p:nvSpPr>
          <p:cNvPr id="9" name="TextBox 8">
            <a:extLst>
              <a:ext uri="{FF2B5EF4-FFF2-40B4-BE49-F238E27FC236}">
                <a16:creationId xmlns:a16="http://schemas.microsoft.com/office/drawing/2014/main" id="{DB7E523C-17B6-AA4C-81AE-395DBBB5BDE0}"/>
              </a:ext>
            </a:extLst>
          </p:cNvPr>
          <p:cNvSpPr txBox="1"/>
          <p:nvPr/>
        </p:nvSpPr>
        <p:spPr>
          <a:xfrm>
            <a:off x="1981200" y="762139"/>
            <a:ext cx="954172" cy="369332"/>
          </a:xfrm>
          <a:prstGeom prst="rect">
            <a:avLst/>
          </a:prstGeom>
          <a:noFill/>
        </p:spPr>
        <p:txBody>
          <a:bodyPr wrap="none" rtlCol="0">
            <a:spAutoFit/>
          </a:bodyPr>
          <a:lstStyle/>
          <a:p>
            <a:r>
              <a:rPr lang="en-US" b="1" dirty="0"/>
              <a:t>FASER</a:t>
            </a:r>
          </a:p>
        </p:txBody>
      </p:sp>
      <p:pic>
        <p:nvPicPr>
          <p:cNvPr id="16" name="Picture 15">
            <a:extLst>
              <a:ext uri="{FF2B5EF4-FFF2-40B4-BE49-F238E27FC236}">
                <a16:creationId xmlns:a16="http://schemas.microsoft.com/office/drawing/2014/main" id="{5AD1FDDD-D0F2-3043-AD12-3BD6FCA6044F}"/>
              </a:ext>
            </a:extLst>
          </p:cNvPr>
          <p:cNvPicPr>
            <a:picLocks noChangeAspect="1"/>
          </p:cNvPicPr>
          <p:nvPr/>
        </p:nvPicPr>
        <p:blipFill rotWithShape="1">
          <a:blip r:embed="rId3"/>
          <a:srcRect l="1613" t="5555" r="1613" b="3704"/>
          <a:stretch/>
        </p:blipFill>
        <p:spPr>
          <a:xfrm>
            <a:off x="4610100" y="946805"/>
            <a:ext cx="4115775" cy="3396595"/>
          </a:xfrm>
          <a:prstGeom prst="rect">
            <a:avLst/>
          </a:prstGeom>
        </p:spPr>
      </p:pic>
      <p:sp>
        <p:nvSpPr>
          <p:cNvPr id="2" name="Right Arrow 1">
            <a:extLst>
              <a:ext uri="{FF2B5EF4-FFF2-40B4-BE49-F238E27FC236}">
                <a16:creationId xmlns:a16="http://schemas.microsoft.com/office/drawing/2014/main" id="{111FDA47-DD9D-CC48-9BD7-DF5528BDC681}"/>
              </a:ext>
            </a:extLst>
          </p:cNvPr>
          <p:cNvSpPr/>
          <p:nvPr/>
        </p:nvSpPr>
        <p:spPr>
          <a:xfrm rot="13779309">
            <a:off x="6374172" y="3853247"/>
            <a:ext cx="381000" cy="1284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62770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21ABED-F62C-2B41-AB55-6BE05A438D9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3" name="Picture 2">
            <a:extLst>
              <a:ext uri="{FF2B5EF4-FFF2-40B4-BE49-F238E27FC236}">
                <a16:creationId xmlns:a16="http://schemas.microsoft.com/office/drawing/2014/main" id="{F06E252B-C65F-4143-9A01-9C57FD4EC61D}"/>
              </a:ext>
            </a:extLst>
          </p:cNvPr>
          <p:cNvPicPr>
            <a:picLocks noChangeAspect="1"/>
          </p:cNvPicPr>
          <p:nvPr/>
        </p:nvPicPr>
        <p:blipFill rotWithShape="1">
          <a:blip r:embed="rId2"/>
          <a:srcRect l="20000" t="4444" r="20000" b="63333"/>
          <a:stretch/>
        </p:blipFill>
        <p:spPr>
          <a:xfrm>
            <a:off x="1295400" y="2585905"/>
            <a:ext cx="6078263" cy="2448190"/>
          </a:xfrm>
          <a:prstGeom prst="rect">
            <a:avLst/>
          </a:prstGeom>
        </p:spPr>
      </p:pic>
      <p:sp>
        <p:nvSpPr>
          <p:cNvPr id="5123" name="Content Placeholder 2"/>
          <p:cNvSpPr>
            <a:spLocks noGrp="1"/>
          </p:cNvSpPr>
          <p:nvPr>
            <p:ph idx="1"/>
          </p:nvPr>
        </p:nvSpPr>
        <p:spPr>
          <a:xfrm>
            <a:off x="6201432" y="2438400"/>
            <a:ext cx="914400" cy="1524000"/>
          </a:xfrm>
        </p:spPr>
        <p:txBody>
          <a:bodyPr/>
          <a:lstStyle/>
          <a:p>
            <a:pPr marL="0" indent="0" algn="ctr" eaLnBrk="1" hangingPunct="1">
              <a:buNone/>
            </a:pPr>
            <a:r>
              <a:rPr lang="en-US" sz="8800" b="1" i="1" dirty="0">
                <a:latin typeface="Symbol" pitchFamily="2" charset="2"/>
              </a:rPr>
              <a:t>n</a:t>
            </a:r>
          </a:p>
          <a:p>
            <a:pPr marL="0" indent="0" eaLnBrk="1" hangingPunct="1">
              <a:buNone/>
            </a:pPr>
            <a:endParaRPr lang="en-US" sz="8800" dirty="0">
              <a:latin typeface="Arial" charset="0"/>
            </a:endParaRPr>
          </a:p>
        </p:txBody>
      </p:sp>
    </p:spTree>
    <p:extLst>
      <p:ext uri="{BB962C8B-B14F-4D97-AF65-F5344CB8AC3E}">
        <p14:creationId xmlns:p14="http://schemas.microsoft.com/office/powerpoint/2010/main" val="75009897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2667000"/>
            <a:ext cx="7696200" cy="18288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COLLIDER NEUTRINOS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840310"/>
                <a:ext cx="8991600" cy="5562600"/>
              </a:xfrm>
            </p:spPr>
            <p:txBody>
              <a:bodyPr/>
              <a:lstStyle/>
              <a:p>
                <a:pPr eaLnBrk="1" hangingPunct="1"/>
                <a:r>
                  <a:rPr lang="en-US" sz="2000" dirty="0">
                    <a:latin typeface="Arial" charset="0"/>
                  </a:rPr>
                  <a:t>In addition to the possibility of hypothetical new light, weakly-interacting particles, there are also known light, weakly-interacting particles: </a:t>
                </a:r>
                <a:r>
                  <a:rPr lang="en-US" sz="2000" dirty="0">
                    <a:solidFill>
                      <a:srgbClr val="FF0000"/>
                    </a:solidFill>
                    <a:latin typeface="Arial" charset="0"/>
                  </a:rPr>
                  <a:t>neutrinos</a:t>
                </a:r>
                <a:r>
                  <a:rPr lang="en-US" sz="2000" dirty="0">
                    <a:latin typeface="Arial" charset="0"/>
                  </a:rPr>
                  <a:t>.</a:t>
                </a:r>
              </a:p>
              <a:p>
                <a:pPr eaLnBrk="1" hangingPunct="1"/>
                <a:endParaRPr lang="en-US" sz="1200" dirty="0">
                  <a:latin typeface="Arial" charset="0"/>
                </a:endParaRPr>
              </a:p>
              <a:p>
                <a:pPr eaLnBrk="1" hangingPunct="1"/>
                <a:r>
                  <a:rPr lang="en-US" sz="2000" dirty="0">
                    <a:latin typeface="Arial" charset="0"/>
                  </a:rPr>
                  <a:t>The high-energy ones, which interact most strongly, are overwhelmingly produced in the far forward direction.  </a:t>
                </a:r>
                <a:r>
                  <a:rPr lang="en-US" sz="2000" dirty="0">
                    <a:solidFill>
                      <a:srgbClr val="FF0000"/>
                    </a:solidFill>
                    <a:latin typeface="Arial" charset="0"/>
                  </a:rPr>
                  <a:t>Before May 2021, no candidate collider neutrino had ever been detected.</a:t>
                </a:r>
              </a:p>
              <a:p>
                <a:pPr eaLnBrk="1" hangingPunct="1"/>
                <a:endParaRPr lang="en-US" sz="1200" b="1"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dirty="0">
                  <a:latin typeface="Arial" charset="0"/>
                </a:endParaRPr>
              </a:p>
              <a:p>
                <a:pPr eaLnBrk="1" hangingPunct="1"/>
                <a:r>
                  <a:rPr lang="en-US" sz="2000" dirty="0">
                    <a:latin typeface="Arial" charset="0"/>
                  </a:rPr>
                  <a:t>If they can be detected, there is a fascinating new world of LHC neutrinos that can be explored.</a:t>
                </a:r>
              </a:p>
              <a:p>
                <a:pPr lvl="1"/>
                <a:r>
                  <a:rPr lang="en-US" sz="1800" dirty="0">
                    <a:latin typeface="Arial" charset="0"/>
                  </a:rPr>
                  <a:t>The neutrino energies are ~</a:t>
                </a:r>
                <a:r>
                  <a:rPr lang="en-US" sz="1800" dirty="0" err="1">
                    <a:latin typeface="Arial" charset="0"/>
                  </a:rPr>
                  <a:t>TeV</a:t>
                </a:r>
                <a:r>
                  <a:rPr lang="en-US" sz="1800" dirty="0">
                    <a:latin typeface="Arial" charset="0"/>
                  </a:rPr>
                  <a:t>, highest human-made energies ever.</a:t>
                </a:r>
              </a:p>
              <a:p>
                <a:pPr lvl="1"/>
                <a:r>
                  <a:rPr lang="en-US" sz="1800" dirty="0">
                    <a:latin typeface="Arial" charset="0"/>
                  </a:rPr>
                  <a:t>All flavors are produced (</a:t>
                </a:r>
                <a:r>
                  <a:rPr lang="en-US" sz="1800" dirty="0">
                    <a:latin typeface="Symbol" pitchFamily="2" charset="2"/>
                  </a:rPr>
                  <a:t>p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Symbol" pitchFamily="2" charset="2"/>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latin typeface="Arial" charset="0"/>
                    <a:sym typeface="Wingdings" pitchFamily="2" charset="2"/>
                  </a:rPr>
                  <a:t>, </a:t>
                </a:r>
                <a:r>
                  <a:rPr lang="en-US" sz="1800" i="1" dirty="0">
                    <a:latin typeface="Arial" charset="0"/>
                    <a:sym typeface="Wingdings" pitchFamily="2" charset="2"/>
                  </a:rPr>
                  <a:t>K</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dirty="0">
                    <a:latin typeface="Arial" charset="0"/>
                    <a:sym typeface="Wingdings" pitchFamily="2" charset="2"/>
                  </a:rPr>
                  <a:t>, </a:t>
                </a:r>
                <a:r>
                  <a:rPr lang="en-US" sz="1800" i="1" dirty="0">
                    <a:latin typeface="Arial" charset="0"/>
                    <a:sym typeface="Wingdings" pitchFamily="2" charset="2"/>
                  </a:rPr>
                  <a:t>D</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sym typeface="Wingdings" pitchFamily="2" charset="2"/>
                  </a:rPr>
                  <a:t>) and both neutrinos and anti-neutrinos.</a:t>
                </a:r>
                <a:endParaRPr lang="en-US" sz="1800" dirty="0">
                  <a:latin typeface="+mj-lt"/>
                  <a:sym typeface="Wingdings" pitchFamily="2" charset="2"/>
                </a:endParaRPr>
              </a:p>
              <a:p>
                <a:pPr marL="0" indent="0" algn="r">
                  <a:buNone/>
                </a:pPr>
                <a:r>
                  <a:rPr lang="en-US" sz="1400" dirty="0">
                    <a:latin typeface="+mj-lt"/>
                    <a:sym typeface="Wingdings" pitchFamily="2" charset="2"/>
                  </a:rPr>
                  <a:t>De </a:t>
                </a:r>
                <a:r>
                  <a:rPr lang="en-US" sz="1400" dirty="0" err="1">
                    <a:latin typeface="+mj-lt"/>
                    <a:sym typeface="Wingdings" pitchFamily="2" charset="2"/>
                  </a:rPr>
                  <a:t>Rujula</a:t>
                </a:r>
                <a:r>
                  <a:rPr lang="en-US" sz="1400" dirty="0">
                    <a:latin typeface="+mj-lt"/>
                    <a:sym typeface="Wingdings" pitchFamily="2" charset="2"/>
                  </a:rPr>
                  <a:t>, </a:t>
                </a:r>
                <a:r>
                  <a:rPr lang="en-US" sz="1400" dirty="0" err="1">
                    <a:latin typeface="+mj-lt"/>
                    <a:sym typeface="Wingdings" pitchFamily="2" charset="2"/>
                  </a:rPr>
                  <a:t>Ruckl</a:t>
                </a:r>
                <a:r>
                  <a:rPr lang="en-US" sz="1400" dirty="0">
                    <a:latin typeface="+mj-lt"/>
                    <a:sym typeface="Wingdings" pitchFamily="2" charset="2"/>
                  </a:rPr>
                  <a:t> (1984); Winter (1990); </a:t>
                </a:r>
                <a:r>
                  <a:rPr lang="en-US" sz="1400" dirty="0" err="1">
                    <a:latin typeface="+mj-lt"/>
                    <a:sym typeface="Wingdings" pitchFamily="2" charset="2"/>
                  </a:rPr>
                  <a:t>Vannucci</a:t>
                </a:r>
                <a:r>
                  <a:rPr lang="en-US" sz="1400" dirty="0">
                    <a:latin typeface="+mj-lt"/>
                    <a:sym typeface="Wingdings" pitchFamily="2" charset="2"/>
                  </a:rPr>
                  <a:t> (1993)</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840310"/>
                <a:ext cx="8991600" cy="5562600"/>
              </a:xfrm>
              <a:blipFill>
                <a:blip r:embed="rId3"/>
                <a:stretch>
                  <a:fillRect l="-705" t="-683" r="-141" b="-228"/>
                </a:stretch>
              </a:blipFill>
            </p:spPr>
            <p:txBody>
              <a:bodyPr/>
              <a:lstStyle/>
              <a:p>
                <a:r>
                  <a:rPr lang="en-US">
                    <a:noFill/>
                  </a:rPr>
                  <a:t> </a:t>
                </a:r>
              </a:p>
            </p:txBody>
          </p:sp>
        </mc:Fallback>
      </mc:AlternateContent>
    </p:spTree>
    <p:extLst>
      <p:ext uri="{BB962C8B-B14F-4D97-AF65-F5344CB8AC3E}">
        <p14:creationId xmlns:p14="http://schemas.microsoft.com/office/powerpoint/2010/main" val="8319867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FIRST COLLIDER NEUTRINOS</a:t>
            </a:r>
          </a:p>
        </p:txBody>
      </p:sp>
      <p:sp>
        <p:nvSpPr>
          <p:cNvPr id="5123" name="Content Placeholder 2"/>
          <p:cNvSpPr>
            <a:spLocks noGrp="1"/>
          </p:cNvSpPr>
          <p:nvPr>
            <p:ph idx="1"/>
          </p:nvPr>
        </p:nvSpPr>
        <p:spPr>
          <a:xfrm>
            <a:off x="252412" y="838200"/>
            <a:ext cx="5326816" cy="3429000"/>
          </a:xfrm>
        </p:spPr>
        <p:txBody>
          <a:bodyPr/>
          <a:lstStyle/>
          <a:p>
            <a:r>
              <a:rPr lang="en-US" sz="2000" dirty="0"/>
              <a:t>In 2018 a FASER pilot emulsion detector with 11 kg fiducial mass collected 12.2 fb</a:t>
            </a:r>
            <a:r>
              <a:rPr lang="en-US" sz="2000" baseline="30000" dirty="0"/>
              <a:t>-1</a:t>
            </a:r>
            <a:r>
              <a:rPr lang="en-US" sz="2000" dirty="0"/>
              <a:t> on the beam collision axis (installed and removed during Technical Stops).</a:t>
            </a:r>
          </a:p>
          <a:p>
            <a:endParaRPr lang="en-US" sz="1200" dirty="0"/>
          </a:p>
          <a:p>
            <a:r>
              <a:rPr lang="en-US" sz="2000" dirty="0"/>
              <a:t>In May 2021, the FASER Collaboration announced the direct detection of 6 candidate neutrinos above 12 expected neutral hadron background events (2.7</a:t>
            </a:r>
            <a:r>
              <a:rPr lang="en-US" sz="2000" dirty="0">
                <a:latin typeface="Symbol" pitchFamily="2" charset="2"/>
              </a:rPr>
              <a:t>s</a:t>
            </a:r>
            <a:r>
              <a:rPr lang="en-US" sz="2000" dirty="0"/>
              <a:t>).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1143000" y="3887704"/>
            <a:ext cx="3369428" cy="2665496"/>
          </a:xfrm>
          <a:prstGeom prst="rect">
            <a:avLst/>
          </a:prstGeom>
        </p:spPr>
      </p:pic>
    </p:spTree>
    <p:extLst>
      <p:ext uri="{BB962C8B-B14F-4D97-AF65-F5344CB8AC3E}">
        <p14:creationId xmlns:p14="http://schemas.microsoft.com/office/powerpoint/2010/main" val="95385731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solidFill>
                  <a:srgbClr val="00B050"/>
                </a:solidFill>
              </a:rPr>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solidFill>
                  <a:srgbClr val="FF0000"/>
                </a:solidFill>
              </a:rPr>
              <a:t>All previous </a:t>
            </a:r>
          </a:p>
          <a:p>
            <a:pPr algn="ctr"/>
            <a:r>
              <a:rPr lang="en-US" dirty="0">
                <a:solidFill>
                  <a:srgbClr val="FF0000"/>
                </a:solidFill>
              </a:rPr>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
        <p:nvSpPr>
          <p:cNvPr id="43" name="Content Placeholder 2">
            <a:extLst>
              <a:ext uri="{FF2B5EF4-FFF2-40B4-BE49-F238E27FC236}">
                <a16:creationId xmlns:a16="http://schemas.microsoft.com/office/drawing/2014/main" id="{C9FECA47-3A55-E03B-BD9A-A40F6AA8D959}"/>
              </a:ext>
            </a:extLst>
          </p:cNvPr>
          <p:cNvSpPr txBox="1">
            <a:spLocks/>
          </p:cNvSpPr>
          <p:nvPr/>
        </p:nvSpPr>
        <p:spPr bwMode="auto">
          <a:xfrm>
            <a:off x="305656" y="5615418"/>
            <a:ext cx="3960687" cy="742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solidFill>
                  <a:srgbClr val="0000FF"/>
                </a:solidFill>
              </a:rPr>
              <a:t>This opens up a new field: neutrino physics at colliders</a:t>
            </a:r>
          </a:p>
        </p:txBody>
      </p:sp>
    </p:spTree>
    <p:extLst>
      <p:ext uri="{BB962C8B-B14F-4D97-AF65-F5344CB8AC3E}">
        <p14:creationId xmlns:p14="http://schemas.microsoft.com/office/powerpoint/2010/main" val="4270959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55662"/>
            <a:ext cx="8763000" cy="5392738"/>
          </a:xfrm>
        </p:spPr>
        <p:txBody>
          <a:bodyPr>
            <a:noAutofit/>
          </a:bodyPr>
          <a:lstStyle/>
          <a:p>
            <a:r>
              <a:rPr lang="en-US" sz="2000" dirty="0" err="1"/>
              <a:t>FASER</a:t>
            </a:r>
            <a:r>
              <a:rPr lang="en-US" sz="2000" dirty="0" err="1">
                <a:latin typeface="Symbol" pitchFamily="2" charset="2"/>
              </a:rPr>
              <a:t>n</a:t>
            </a:r>
            <a:r>
              <a:rPr lang="en-US" sz="2000" dirty="0"/>
              <a:t> will detect neutrinos of all flavors; also SND@LHC, a complementary, slightly off-axis experiment on the other side of ATLAS. </a:t>
            </a:r>
          </a:p>
          <a:p>
            <a:pPr lvl="1"/>
            <a:r>
              <a:rPr lang="en-US" sz="1800" dirty="0"/>
              <a:t>25cm x 30cm x 1.1m detector consisting of 770 emulsion layers interleaved with 1 mm-thick tungsten plates; target mass = 1.1 </a:t>
            </a:r>
            <a:r>
              <a:rPr lang="en-US" sz="1800" dirty="0" err="1"/>
              <a:t>tonnes</a:t>
            </a:r>
            <a:r>
              <a:rPr lang="en-US" sz="1800" dirty="0"/>
              <a:t>.</a:t>
            </a:r>
          </a:p>
          <a:p>
            <a:pPr lvl="1"/>
            <a:r>
              <a:rPr lang="en-US" sz="1800" dirty="0"/>
              <a:t>Emulsion swapped out every ~10-30 fb</a:t>
            </a:r>
            <a:r>
              <a:rPr lang="en-US" sz="1800" baseline="30000" dirty="0"/>
              <a:t>-1</a:t>
            </a:r>
            <a:r>
              <a:rPr lang="en-US" sz="1800" dirty="0"/>
              <a:t>, total 10 sets of emulsion for Run 3.</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a:t>
            </a:r>
            <a:r>
              <a:rPr lang="en-US" dirty="0" err="1">
                <a:latin typeface="+mn-lt"/>
              </a:rPr>
              <a:t>FASER</a:t>
            </a:r>
            <a:r>
              <a:rPr lang="en-US" dirty="0" err="1">
                <a:latin typeface="Symbol" pitchFamily="2" charset="2"/>
              </a:rPr>
              <a:t>n</a:t>
            </a:r>
            <a:r>
              <a:rPr lang="en-US" dirty="0">
                <a:latin typeface="+mn-lt"/>
              </a:rPr>
              <a:t>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457200" y="2743200"/>
            <a:ext cx="8229600" cy="3810000"/>
            <a:chOff x="1181100" y="3032124"/>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3032124"/>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286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76200" y="914400"/>
            <a:ext cx="8915400" cy="5867400"/>
          </a:xfrm>
        </p:spPr>
        <p:txBody>
          <a:bodyPr/>
          <a:lstStyle/>
          <a:p>
            <a:r>
              <a:rPr lang="en-US" sz="2000" dirty="0"/>
              <a:t>In Run 3 (2022-25), the goals of </a:t>
            </a:r>
            <a:r>
              <a:rPr lang="en-US" sz="2000" dirty="0" err="1"/>
              <a:t>FASER</a:t>
            </a:r>
            <a:r>
              <a:rPr lang="en-US" sz="2000" dirty="0" err="1">
                <a:latin typeface="Symbol" pitchFamily="2" charset="2"/>
              </a:rPr>
              <a:t>n</a:t>
            </a:r>
            <a:r>
              <a:rPr lang="en-US" sz="2000" dirty="0"/>
              <a:t> are to </a:t>
            </a:r>
          </a:p>
          <a:p>
            <a:pPr lvl="1"/>
            <a:r>
              <a:rPr lang="en-US" sz="1800" dirty="0"/>
              <a:t>Detect the first collider neutrino.</a:t>
            </a:r>
          </a:p>
          <a:p>
            <a:pPr lvl="1"/>
            <a:r>
              <a:rPr lang="en-US" sz="1800" dirty="0"/>
              <a:t>Record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and identify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t>
            </a: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178574261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19354" y="942031"/>
            <a:ext cx="6233845" cy="576356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50</a:t>
            </a:r>
            <a:r>
              <a:rPr lang="en-US" sz="2000" baseline="30000" dirty="0"/>
              <a:t>th </a:t>
            </a:r>
            <a:r>
              <a:rPr lang="en-US" sz="2000" dirty="0"/>
              <a:t>anniversaries are fascinating.  There have been many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pPr lvl="1"/>
            <a:endParaRPr lang="en-US" sz="1600" dirty="0"/>
          </a:p>
          <a:p>
            <a:pPr lvl="1"/>
            <a:r>
              <a:rPr lang="en-US" sz="16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pPr lvl="1"/>
            <a:endParaRPr lang="en-US" sz="1600" dirty="0"/>
          </a:p>
          <a:p>
            <a:r>
              <a:rPr lang="en-US" sz="2000" dirty="0">
                <a:solidFill>
                  <a:srgbClr val="FF0000"/>
                </a:solidFill>
              </a:rPr>
              <a:t>An obvious question: Are we making a similar mistake right now at the LHC?  </a:t>
            </a:r>
          </a:p>
          <a:p>
            <a:pPr lvl="1"/>
            <a:endParaRPr lang="en-US" sz="1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xEl>
                                              <p:pRg st="6" end="6"/>
                                            </p:txEl>
                                          </p:spTgt>
                                        </p:tgtEl>
                                        <p:attrNameLst>
                                          <p:attrName>style.visibility</p:attrName>
                                        </p:attrNameLst>
                                      </p:cBhvr>
                                      <p:to>
                                        <p:strVal val="visible"/>
                                      </p:to>
                                    </p:set>
                                    <p:animEffect transition="in" filter="dissolve">
                                      <p:cBhvr>
                                        <p:cTn id="7"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31964288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304800" y="914400"/>
            <a:ext cx="8534400" cy="5486400"/>
          </a:xfrm>
        </p:spPr>
        <p:txBody>
          <a:bodyPr/>
          <a:lstStyle/>
          <a:p>
            <a:pPr eaLnBrk="1" hangingPunct="1"/>
            <a:r>
              <a:rPr lang="en-US" sz="2000" dirty="0">
                <a:latin typeface="Arial" charset="0"/>
              </a:rPr>
              <a:t>FASER, </a:t>
            </a:r>
            <a:r>
              <a:rPr lang="en-US" sz="2000" dirty="0" err="1">
                <a:latin typeface="Arial" charset="0"/>
              </a:rPr>
              <a:t>FASER</a:t>
            </a:r>
            <a:r>
              <a:rPr lang="en-US" sz="2000" dirty="0" err="1">
                <a:latin typeface="Symbol" pitchFamily="2" charset="2"/>
              </a:rPr>
              <a:t>n</a:t>
            </a:r>
            <a:r>
              <a:rPr lang="en-US" sz="2000" dirty="0">
                <a:latin typeface="Arial" charset="0"/>
              </a:rPr>
              <a:t>, and SND@LHC are currently highly constrained by 1980’s (LEP!) infrastructure that was never intended to support experiments. </a:t>
            </a:r>
          </a:p>
          <a:p>
            <a:pPr eaLnBrk="1" hangingPunct="1"/>
            <a:endParaRPr lang="en-US" sz="800" dirty="0">
              <a:latin typeface="Arial" charset="0"/>
            </a:endParaRPr>
          </a:p>
          <a:p>
            <a:pPr eaLnBrk="1" hangingPunct="1"/>
            <a:r>
              <a:rPr lang="en-US" sz="2000" dirty="0">
                <a:latin typeface="Arial" charset="0"/>
              </a:rPr>
              <a:t>The rich physics program in the far-forward region therefore strongly motivates creating a dedicated Forward Physics Facility to house far-forward experiments for the HL-LHC era from 2029-2040.</a:t>
            </a:r>
          </a:p>
          <a:p>
            <a:pPr eaLnBrk="1" hangingPunct="1"/>
            <a:endParaRPr lang="en-US" sz="800" dirty="0">
              <a:latin typeface="Arial" charset="0"/>
            </a:endParaRPr>
          </a:p>
          <a:p>
            <a:pPr eaLnBrk="1" hangingPunct="1"/>
            <a:r>
              <a:rPr lang="en-US" sz="2000" dirty="0">
                <a:latin typeface="Arial" charset="0"/>
              </a:rPr>
              <a:t>FPF Meetings</a:t>
            </a:r>
          </a:p>
          <a:p>
            <a:pPr lvl="1"/>
            <a:r>
              <a:rPr lang="en-US" sz="1800" dirty="0"/>
              <a:t>FPF Kickoff Meeting, 9-10 Nov 2020, </a:t>
            </a:r>
            <a:r>
              <a:rPr lang="en-US" sz="1800" dirty="0">
                <a:hlinkClick r:id="rId2"/>
              </a:rPr>
              <a:t>https://indico.cern.ch/event/955956</a:t>
            </a:r>
            <a:endParaRPr lang="en-US" sz="1800" dirty="0"/>
          </a:p>
          <a:p>
            <a:pPr lvl="1"/>
            <a:r>
              <a:rPr lang="en-US" sz="1800" dirty="0"/>
              <a:t>FPF2 Meeting, 27-28 May 2021, </a:t>
            </a:r>
            <a:r>
              <a:rPr lang="en-US" sz="1800" dirty="0">
                <a:hlinkClick r:id="rId3"/>
              </a:rPr>
              <a:t>https://indico.cern.ch/event/1022352</a:t>
            </a:r>
            <a:endParaRPr lang="en-US" dirty="0"/>
          </a:p>
          <a:p>
            <a:pPr lvl="1"/>
            <a:r>
              <a:rPr lang="en-US" sz="1800" dirty="0"/>
              <a:t>FPF3 Meeting, 25-26 Oct 2021, </a:t>
            </a:r>
            <a:r>
              <a:rPr lang="en-US" sz="1800" dirty="0">
                <a:hlinkClick r:id="rId4"/>
              </a:rPr>
              <a:t>https://indico.cern.ch/event/1076733</a:t>
            </a:r>
            <a:endParaRPr lang="en-US" sz="1800" dirty="0"/>
          </a:p>
          <a:p>
            <a:pPr lvl="1"/>
            <a:r>
              <a:rPr lang="en-US" sz="1800" dirty="0"/>
              <a:t>FPF4 Meeting, 31 Jan-1 Feb 2022, </a:t>
            </a:r>
            <a:r>
              <a:rPr lang="en-US" sz="1800" dirty="0">
                <a:hlinkClick r:id="rId5"/>
              </a:rPr>
              <a:t>https://</a:t>
            </a:r>
            <a:r>
              <a:rPr lang="en-US" sz="1800" dirty="0" err="1">
                <a:hlinkClick r:id="rId5"/>
              </a:rPr>
              <a:t>indico.cern.ch</a:t>
            </a:r>
            <a:r>
              <a:rPr lang="en-US" sz="1800" dirty="0">
                <a:hlinkClick r:id="rId5"/>
              </a:rPr>
              <a:t>/event/1110746</a:t>
            </a:r>
            <a:endParaRPr lang="en-US" sz="1800" dirty="0"/>
          </a:p>
          <a:p>
            <a:pPr marL="457200" lvl="1" indent="0">
              <a:buNone/>
            </a:pPr>
            <a:endParaRPr lang="en-US" sz="800" dirty="0"/>
          </a:p>
          <a:p>
            <a:r>
              <a:rPr lang="en-US" sz="1800" dirty="0"/>
              <a:t>FPF Short Paper: 75 pages, 80 authors completed in Sep 2021 (</a:t>
            </a:r>
            <a:r>
              <a:rPr lang="en-US" sz="1800" dirty="0">
                <a:hlinkClick r:id="rId6"/>
              </a:rPr>
              <a:t>2109.10905</a:t>
            </a:r>
            <a:r>
              <a:rPr lang="en-US" sz="1800" dirty="0"/>
              <a:t>, Physics Reports 968, 1 (2022)).</a:t>
            </a:r>
          </a:p>
          <a:p>
            <a:endParaRPr lang="en-US" sz="800" dirty="0"/>
          </a:p>
          <a:p>
            <a:r>
              <a:rPr lang="en-US" sz="1800" dirty="0"/>
              <a:t>FPF Snowmass White Paper: Feng, Kling, Reno, Rojo, </a:t>
            </a:r>
            <a:r>
              <a:rPr lang="en-US" sz="1800" dirty="0" err="1"/>
              <a:t>Soldin</a:t>
            </a:r>
            <a:r>
              <a:rPr lang="en-US" sz="1800" dirty="0"/>
              <a:t> et al. A comprehensive, 429-page, 392-author+endorser summary (</a:t>
            </a:r>
            <a:r>
              <a:rPr lang="en-US" sz="1800" dirty="0">
                <a:hlinkClick r:id="rId7"/>
              </a:rPr>
              <a:t>2203.05090</a:t>
            </a:r>
            <a:r>
              <a:rPr lang="en-US" sz="1800" dirty="0"/>
              <a:t>). </a:t>
            </a:r>
          </a:p>
        </p:txBody>
      </p:sp>
    </p:spTree>
    <p:extLst>
      <p:ext uri="{BB962C8B-B14F-4D97-AF65-F5344CB8AC3E}">
        <p14:creationId xmlns:p14="http://schemas.microsoft.com/office/powerpoint/2010/main" val="5716899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LOCATION</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242425" y="915693"/>
            <a:ext cx="8596775" cy="5562600"/>
          </a:xfrm>
        </p:spPr>
        <p:txBody>
          <a:bodyPr/>
          <a:lstStyle/>
          <a:p>
            <a:r>
              <a:rPr lang="en-US" sz="2000" dirty="0">
                <a:sym typeface="Wingdings" pitchFamily="2" charset="2"/>
              </a:rPr>
              <a:t>The CERN civil engineering team has considered many sites around the LHC ring that are on the beam collision axis of an IP.</a:t>
            </a:r>
          </a:p>
          <a:p>
            <a:endParaRPr lang="en-US" sz="1200" dirty="0">
              <a:sym typeface="Wingdings" pitchFamily="2" charset="2"/>
            </a:endParaRPr>
          </a:p>
          <a:p>
            <a:r>
              <a:rPr lang="en-US" sz="2000" dirty="0">
                <a:sym typeface="Wingdings" pitchFamily="2" charset="2"/>
              </a:rPr>
              <a:t> A preferred location has been identified ~620-680 m west of the ATLAS IP, shielded by ~200 m of rock.  The site is on CERN land in France.</a:t>
            </a:r>
          </a:p>
        </p:txBody>
      </p:sp>
      <p:pic>
        <p:nvPicPr>
          <p:cNvPr id="9" name="Picture 8">
            <a:extLst>
              <a:ext uri="{FF2B5EF4-FFF2-40B4-BE49-F238E27FC236}">
                <a16:creationId xmlns:a16="http://schemas.microsoft.com/office/drawing/2014/main" id="{3CFE276A-8823-6945-91D0-AD7BB4DB1873}"/>
              </a:ext>
            </a:extLst>
          </p:cNvPr>
          <p:cNvPicPr>
            <a:picLocks noChangeAspect="1"/>
          </p:cNvPicPr>
          <p:nvPr/>
        </p:nvPicPr>
        <p:blipFill>
          <a:blip r:embed="rId3"/>
          <a:stretch>
            <a:fillRect/>
          </a:stretch>
        </p:blipFill>
        <p:spPr>
          <a:xfrm>
            <a:off x="730812" y="2694143"/>
            <a:ext cx="7682375" cy="3811582"/>
          </a:xfrm>
          <a:prstGeom prst="rect">
            <a:avLst/>
          </a:prstGeom>
        </p:spPr>
      </p:pic>
      <p:pic>
        <p:nvPicPr>
          <p:cNvPr id="5" name="Picture 4">
            <a:extLst>
              <a:ext uri="{FF2B5EF4-FFF2-40B4-BE49-F238E27FC236}">
                <a16:creationId xmlns:a16="http://schemas.microsoft.com/office/drawing/2014/main" id="{B5E898A0-B035-29BD-6CD8-8517E38055FA}"/>
              </a:ext>
            </a:extLst>
          </p:cNvPr>
          <p:cNvPicPr>
            <a:picLocks noChangeAspect="1"/>
          </p:cNvPicPr>
          <p:nvPr/>
        </p:nvPicPr>
        <p:blipFill rotWithShape="1">
          <a:blip r:embed="rId4"/>
          <a:srcRect l="12337" r="25759"/>
          <a:stretch/>
        </p:blipFill>
        <p:spPr>
          <a:xfrm>
            <a:off x="831085" y="4648200"/>
            <a:ext cx="2057399" cy="1676399"/>
          </a:xfrm>
          <a:prstGeom prst="rect">
            <a:avLst/>
          </a:prstGeom>
        </p:spPr>
      </p:pic>
      <p:cxnSp>
        <p:nvCxnSpPr>
          <p:cNvPr id="7" name="Straight Connector 6">
            <a:extLst>
              <a:ext uri="{FF2B5EF4-FFF2-40B4-BE49-F238E27FC236}">
                <a16:creationId xmlns:a16="http://schemas.microsoft.com/office/drawing/2014/main" id="{7072A13A-0D7D-622C-F8C7-F4ECAB651E01}"/>
              </a:ext>
            </a:extLst>
          </p:cNvPr>
          <p:cNvCxnSpPr>
            <a:cxnSpLocks/>
          </p:cNvCxnSpPr>
          <p:nvPr/>
        </p:nvCxnSpPr>
        <p:spPr>
          <a:xfrm flipH="1">
            <a:off x="2476500" y="6172200"/>
            <a:ext cx="609600" cy="762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52D3306-B454-43DB-2408-8B731C56C4FC}"/>
              </a:ext>
            </a:extLst>
          </p:cNvPr>
          <p:cNvCxnSpPr>
            <a:cxnSpLocks/>
          </p:cNvCxnSpPr>
          <p:nvPr/>
        </p:nvCxnSpPr>
        <p:spPr>
          <a:xfrm flipH="1">
            <a:off x="1905000" y="4779252"/>
            <a:ext cx="1143000" cy="101194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12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D84FF-658C-BE4A-8E2C-4CB559F43FF6}"/>
              </a:ext>
            </a:extLst>
          </p:cNvPr>
          <p:cNvPicPr>
            <a:picLocks noChangeAspect="1"/>
          </p:cNvPicPr>
          <p:nvPr/>
        </p:nvPicPr>
        <p:blipFill rotWithShape="1">
          <a:blip r:embed="rId2"/>
          <a:srcRect b="5116"/>
          <a:stretch/>
        </p:blipFill>
        <p:spPr>
          <a:xfrm>
            <a:off x="457200" y="2453081"/>
            <a:ext cx="7848600" cy="4176319"/>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CAVERN AND SHAFT</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381000" y="838200"/>
            <a:ext cx="8610600" cy="2669606"/>
          </a:xfrm>
        </p:spPr>
        <p:txBody>
          <a:bodyPr/>
          <a:lstStyle/>
          <a:p>
            <a:r>
              <a:rPr lang="en-US" sz="1800" dirty="0">
                <a:sym typeface="Wingdings" pitchFamily="2" charset="2"/>
              </a:rPr>
              <a:t>Cavern: 65m long, 8m wide/high.  Shaft: 88m-deep, 9.1m-diameter. </a:t>
            </a:r>
          </a:p>
          <a:p>
            <a:endParaRPr lang="en-US" sz="1200" dirty="0">
              <a:sym typeface="Wingdings" pitchFamily="2" charset="2"/>
            </a:endParaRPr>
          </a:p>
          <a:p>
            <a:r>
              <a:rPr lang="en-US" sz="1800" dirty="0">
                <a:sym typeface="Wingdings" pitchFamily="2" charset="2"/>
              </a:rPr>
              <a:t>The FPF is completely decoupled from the LHC: no need for a safety corridor connecting the FPF to the LHC, preliminary RP and vibration studies indicate that FPF construction will have no significant impact on LHC operation.</a:t>
            </a:r>
          </a:p>
        </p:txBody>
      </p:sp>
      <p:pic>
        <p:nvPicPr>
          <p:cNvPr id="13" name="Picture 12">
            <a:extLst>
              <a:ext uri="{FF2B5EF4-FFF2-40B4-BE49-F238E27FC236}">
                <a16:creationId xmlns:a16="http://schemas.microsoft.com/office/drawing/2014/main" id="{3D48331E-1176-1E40-BBD7-B9F5CF4590BD}"/>
              </a:ext>
            </a:extLst>
          </p:cNvPr>
          <p:cNvPicPr>
            <a:picLocks noChangeAspect="1"/>
          </p:cNvPicPr>
          <p:nvPr/>
        </p:nvPicPr>
        <p:blipFill>
          <a:blip r:embed="rId3"/>
          <a:stretch>
            <a:fillRect/>
          </a:stretch>
        </p:blipFill>
        <p:spPr>
          <a:xfrm>
            <a:off x="3505200" y="2508126"/>
            <a:ext cx="4267200" cy="2299968"/>
          </a:xfrm>
          <a:prstGeom prst="rect">
            <a:avLst/>
          </a:prstGeom>
        </p:spPr>
      </p:pic>
    </p:spTree>
    <p:extLst>
      <p:ext uri="{BB962C8B-B14F-4D97-AF65-F5344CB8AC3E}">
        <p14:creationId xmlns:p14="http://schemas.microsoft.com/office/powerpoint/2010/main" val="2734549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SURFACE BUILDINGS</a:t>
            </a:r>
          </a:p>
        </p:txBody>
      </p:sp>
      <p:pic>
        <p:nvPicPr>
          <p:cNvPr id="7" name="Picture 6">
            <a:extLst>
              <a:ext uri="{FF2B5EF4-FFF2-40B4-BE49-F238E27FC236}">
                <a16:creationId xmlns:a16="http://schemas.microsoft.com/office/drawing/2014/main" id="{CB66DBDF-798C-B94C-8159-C86A91EBE5F7}"/>
              </a:ext>
            </a:extLst>
          </p:cNvPr>
          <p:cNvPicPr>
            <a:picLocks noChangeAspect="1"/>
          </p:cNvPicPr>
          <p:nvPr/>
        </p:nvPicPr>
        <p:blipFill>
          <a:blip r:embed="rId2"/>
          <a:stretch>
            <a:fillRect/>
          </a:stretch>
        </p:blipFill>
        <p:spPr>
          <a:xfrm>
            <a:off x="177059" y="1295400"/>
            <a:ext cx="8876264" cy="4553077"/>
          </a:xfrm>
          <a:prstGeom prst="rect">
            <a:avLst/>
          </a:prstGeom>
        </p:spPr>
      </p:pic>
      <p:sp>
        <p:nvSpPr>
          <p:cNvPr id="2" name="TextBox 1">
            <a:extLst>
              <a:ext uri="{FF2B5EF4-FFF2-40B4-BE49-F238E27FC236}">
                <a16:creationId xmlns:a16="http://schemas.microsoft.com/office/drawing/2014/main" id="{3F56AF79-B9C6-09F1-1FE2-AA39B3E53CFE}"/>
              </a:ext>
            </a:extLst>
          </p:cNvPr>
          <p:cNvSpPr txBox="1"/>
          <p:nvPr/>
        </p:nvSpPr>
        <p:spPr>
          <a:xfrm>
            <a:off x="7086600" y="5105400"/>
            <a:ext cx="1600200" cy="738664"/>
          </a:xfrm>
          <a:prstGeom prst="rect">
            <a:avLst/>
          </a:prstGeom>
          <a:solidFill>
            <a:schemeClr val="bg1"/>
          </a:solidFill>
        </p:spPr>
        <p:txBody>
          <a:bodyPr wrap="square" rtlCol="0">
            <a:spAutoFit/>
          </a:bodyPr>
          <a:lstStyle/>
          <a:p>
            <a:r>
              <a:rPr lang="en-US" sz="1400" dirty="0" err="1"/>
              <a:t>Kincso</a:t>
            </a:r>
            <a:r>
              <a:rPr lang="en-US" sz="1400" dirty="0"/>
              <a:t> </a:t>
            </a:r>
            <a:r>
              <a:rPr lang="en-US" sz="1400" dirty="0" err="1"/>
              <a:t>Balazs</a:t>
            </a:r>
            <a:r>
              <a:rPr lang="en-US" sz="1400" dirty="0"/>
              <a:t>,</a:t>
            </a:r>
          </a:p>
          <a:p>
            <a:r>
              <a:rPr lang="en-US" sz="1400" dirty="0"/>
              <a:t>John Osborne,</a:t>
            </a:r>
          </a:p>
          <a:p>
            <a:r>
              <a:rPr lang="en-US" sz="1400" dirty="0"/>
              <a:t>CERN CE (2022)</a:t>
            </a:r>
          </a:p>
        </p:txBody>
      </p:sp>
    </p:spTree>
    <p:extLst>
      <p:ext uri="{BB962C8B-B14F-4D97-AF65-F5344CB8AC3E}">
        <p14:creationId xmlns:p14="http://schemas.microsoft.com/office/powerpoint/2010/main" val="3237036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COST AND TIMELINE</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8610600" cy="2970507"/>
              </a:xfrm>
            </p:spPr>
            <p:txBody>
              <a:bodyPr/>
              <a:lstStyle/>
              <a:p>
                <a:r>
                  <a:rPr lang="en-US" sz="2000" dirty="0">
                    <a:sym typeface="Wingdings" pitchFamily="2" charset="2"/>
                  </a:rPr>
                  <a:t>Very preliminary (class 4) cost estimate: 23 MCHF (CE) + 15 MCHF (services)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m:t>
                    </m:r>
                  </m:oMath>
                </a14:m>
                <a:r>
                  <a:rPr lang="en-US" sz="2000" dirty="0">
                    <a:sym typeface="Wingdings" pitchFamily="2" charset="2"/>
                  </a:rPr>
                  <a:t> 40 MCHF (+50%/-30%), not including experiments.</a:t>
                </a:r>
              </a:p>
              <a:p>
                <a:endParaRPr lang="en-US" sz="1200" dirty="0">
                  <a:sym typeface="Wingdings" pitchFamily="2" charset="2"/>
                </a:endParaRPr>
              </a:p>
              <a:p>
                <a:r>
                  <a:rPr lang="en-US" sz="2000" dirty="0">
                    <a:sym typeface="Wingdings" pitchFamily="2" charset="2"/>
                  </a:rPr>
                  <a:t>Timeline presented at Chamonix workshop (Feb 2022)</a:t>
                </a:r>
              </a:p>
            </p:txBody>
          </p:sp>
        </mc:Choice>
        <mc:Fallback xmlns="">
          <p:sp>
            <p:nvSpPr>
              <p:cNvPr id="10" name="Content Placeholder 2">
                <a:extLst>
                  <a:ext uri="{FF2B5EF4-FFF2-40B4-BE49-F238E27FC236}">
                    <a16:creationId xmlns:a16="http://schemas.microsoft.com/office/drawing/2014/main" id="{B9D915BC-9EEB-E242-A8F4-09C09D8EC022}"/>
                  </a:ext>
                </a:extLst>
              </p:cNvPr>
              <p:cNvSpPr>
                <a:spLocks noGrp="1" noRot="1" noChangeAspect="1" noMove="1" noResize="1" noEditPoints="1" noAdjustHandles="1" noChangeArrowheads="1" noChangeShapeType="1" noTextEdit="1"/>
              </p:cNvSpPr>
              <p:nvPr>
                <p:ph idx="1"/>
              </p:nvPr>
            </p:nvSpPr>
            <p:spPr>
              <a:xfrm>
                <a:off x="304800" y="914400"/>
                <a:ext cx="8610600" cy="2970507"/>
              </a:xfrm>
              <a:blipFill>
                <a:blip r:embed="rId2"/>
                <a:stretch>
                  <a:fillRect l="-589" t="-128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1BFDFD6-839D-614E-A031-63FEC0DBE0BC}"/>
              </a:ext>
            </a:extLst>
          </p:cNvPr>
          <p:cNvPicPr>
            <a:picLocks noChangeAspect="1"/>
          </p:cNvPicPr>
          <p:nvPr/>
        </p:nvPicPr>
        <p:blipFill>
          <a:blip r:embed="rId3"/>
          <a:stretch>
            <a:fillRect/>
          </a:stretch>
        </p:blipFill>
        <p:spPr>
          <a:xfrm>
            <a:off x="828525" y="2343496"/>
            <a:ext cx="7486950" cy="4134029"/>
          </a:xfrm>
          <a:prstGeom prst="rect">
            <a:avLst/>
          </a:prstGeom>
          <a:ln>
            <a:solidFill>
              <a:schemeClr val="tx1"/>
            </a:solidFill>
          </a:ln>
        </p:spPr>
      </p:pic>
      <p:sp>
        <p:nvSpPr>
          <p:cNvPr id="2" name="TextBox 1">
            <a:extLst>
              <a:ext uri="{FF2B5EF4-FFF2-40B4-BE49-F238E27FC236}">
                <a16:creationId xmlns:a16="http://schemas.microsoft.com/office/drawing/2014/main" id="{CEAB4126-FB1B-444A-8613-3F705CC300BC}"/>
              </a:ext>
            </a:extLst>
          </p:cNvPr>
          <p:cNvSpPr txBox="1"/>
          <p:nvPr/>
        </p:nvSpPr>
        <p:spPr>
          <a:xfrm>
            <a:off x="862195" y="6092244"/>
            <a:ext cx="782587" cy="307777"/>
          </a:xfrm>
          <a:prstGeom prst="rect">
            <a:avLst/>
          </a:prstGeom>
          <a:noFill/>
        </p:spPr>
        <p:txBody>
          <a:bodyPr wrap="none" rtlCol="0">
            <a:spAutoFit/>
          </a:bodyPr>
          <a:lstStyle/>
          <a:p>
            <a:r>
              <a:rPr lang="en-US" sz="1400" dirty="0">
                <a:solidFill>
                  <a:srgbClr val="736F63"/>
                </a:solidFill>
              </a:rPr>
              <a:t>J. Boyd</a:t>
            </a:r>
          </a:p>
        </p:txBody>
      </p:sp>
    </p:spTree>
    <p:extLst>
      <p:ext uri="{BB962C8B-B14F-4D97-AF65-F5344CB8AC3E}">
        <p14:creationId xmlns:p14="http://schemas.microsoft.com/office/powerpoint/2010/main" val="3197112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EXPERIMENTS</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914400"/>
            <a:ext cx="8613968" cy="2133601"/>
          </a:xfrm>
        </p:spPr>
        <p:txBody>
          <a:bodyPr/>
          <a:lstStyle/>
          <a:p>
            <a:r>
              <a:rPr lang="en-US" sz="2000" dirty="0"/>
              <a:t>At present there are 5 experiments being developed for the FPF</a:t>
            </a:r>
            <a:r>
              <a:rPr lang="en-US" sz="2000" dirty="0">
                <a:sym typeface="Wingdings" pitchFamily="2" charset="2"/>
              </a:rPr>
              <a:t>; these are works in progress, with much more work to be done.</a:t>
            </a:r>
          </a:p>
          <a:p>
            <a:endParaRPr lang="en-US" sz="1200" dirty="0">
              <a:sym typeface="Wingdings" pitchFamily="2" charset="2"/>
            </a:endParaRPr>
          </a:p>
          <a:p>
            <a:r>
              <a:rPr lang="en-US" sz="2000" dirty="0">
                <a:sym typeface="Wingdings" pitchFamily="2" charset="2"/>
              </a:rPr>
              <a:t>Pseudo-rapidity coverage in the FPF is </a:t>
            </a:r>
            <a:r>
              <a:rPr lang="en-US" sz="2000" dirty="0">
                <a:latin typeface="Symbol" pitchFamily="2" charset="2"/>
                <a:sym typeface="Wingdings" pitchFamily="2" charset="2"/>
              </a:rPr>
              <a:t>h</a:t>
            </a:r>
            <a:r>
              <a:rPr lang="en-US" sz="2000" dirty="0">
                <a:sym typeface="Wingdings" pitchFamily="2" charset="2"/>
              </a:rPr>
              <a:t> &gt; 5.5, with most experiments on the LOS covering </a:t>
            </a:r>
            <a:r>
              <a:rPr lang="en-US" sz="2000" dirty="0">
                <a:latin typeface="Symbol" pitchFamily="2" charset="2"/>
                <a:sym typeface="Wingdings" pitchFamily="2" charset="2"/>
              </a:rPr>
              <a:t>h</a:t>
            </a:r>
            <a:r>
              <a:rPr lang="en-US" sz="2000" dirty="0">
                <a:sym typeface="Wingdings" pitchFamily="2" charset="2"/>
              </a:rPr>
              <a:t> &gt; 7.</a:t>
            </a:r>
          </a:p>
        </p:txBody>
      </p:sp>
      <p:pic>
        <p:nvPicPr>
          <p:cNvPr id="6" name="Picture 5">
            <a:extLst>
              <a:ext uri="{FF2B5EF4-FFF2-40B4-BE49-F238E27FC236}">
                <a16:creationId xmlns:a16="http://schemas.microsoft.com/office/drawing/2014/main" id="{1AB34DF7-A414-6624-4628-8C32A1534C1F}"/>
              </a:ext>
            </a:extLst>
          </p:cNvPr>
          <p:cNvPicPr>
            <a:picLocks noChangeAspect="1"/>
          </p:cNvPicPr>
          <p:nvPr/>
        </p:nvPicPr>
        <p:blipFill>
          <a:blip r:embed="rId2"/>
          <a:stretch>
            <a:fillRect/>
          </a:stretch>
        </p:blipFill>
        <p:spPr>
          <a:xfrm>
            <a:off x="149032" y="2693312"/>
            <a:ext cx="8534400" cy="3920213"/>
          </a:xfrm>
          <a:prstGeom prst="rect">
            <a:avLst/>
          </a:prstGeom>
        </p:spPr>
      </p:pic>
      <p:sp>
        <p:nvSpPr>
          <p:cNvPr id="16" name="TextBox 15">
            <a:extLst>
              <a:ext uri="{FF2B5EF4-FFF2-40B4-BE49-F238E27FC236}">
                <a16:creationId xmlns:a16="http://schemas.microsoft.com/office/drawing/2014/main" id="{9F5ED83B-87DA-EBCF-56BB-6BC31288AA92}"/>
              </a:ext>
            </a:extLst>
          </p:cNvPr>
          <p:cNvSpPr txBox="1"/>
          <p:nvPr/>
        </p:nvSpPr>
        <p:spPr>
          <a:xfrm>
            <a:off x="7467600" y="5960724"/>
            <a:ext cx="1010213" cy="276999"/>
          </a:xfrm>
          <a:prstGeom prst="rect">
            <a:avLst/>
          </a:prstGeom>
          <a:noFill/>
        </p:spPr>
        <p:txBody>
          <a:bodyPr wrap="none" rtlCol="0">
            <a:spAutoFit/>
          </a:bodyPr>
          <a:lstStyle/>
          <a:p>
            <a:r>
              <a:rPr lang="en-US" sz="1200" dirty="0"/>
              <a:t>Kling (2022)</a:t>
            </a:r>
          </a:p>
        </p:txBody>
      </p:sp>
    </p:spTree>
    <p:extLst>
      <p:ext uri="{BB962C8B-B14F-4D97-AF65-F5344CB8AC3E}">
        <p14:creationId xmlns:p14="http://schemas.microsoft.com/office/powerpoint/2010/main" val="3196197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EXPERIMENTS</a:t>
            </a:r>
          </a:p>
        </p:txBody>
      </p:sp>
      <p:pic>
        <p:nvPicPr>
          <p:cNvPr id="17" name="Picture 16">
            <a:extLst>
              <a:ext uri="{FF2B5EF4-FFF2-40B4-BE49-F238E27FC236}">
                <a16:creationId xmlns:a16="http://schemas.microsoft.com/office/drawing/2014/main" id="{FE3B13E9-5ED4-6B43-8854-FB2366657EA2}"/>
              </a:ext>
            </a:extLst>
          </p:cNvPr>
          <p:cNvPicPr>
            <a:picLocks noChangeAspect="1"/>
          </p:cNvPicPr>
          <p:nvPr/>
        </p:nvPicPr>
        <p:blipFill>
          <a:blip r:embed="rId2"/>
          <a:stretch>
            <a:fillRect/>
          </a:stretch>
        </p:blipFill>
        <p:spPr>
          <a:xfrm>
            <a:off x="4706426" y="1447800"/>
            <a:ext cx="4136142" cy="2133600"/>
          </a:xfrm>
          <a:prstGeom prst="rect">
            <a:avLst/>
          </a:prstGeom>
          <a:ln>
            <a:solidFill>
              <a:schemeClr val="accent1"/>
            </a:solidFill>
          </a:ln>
        </p:spPr>
      </p:pic>
      <p:pic>
        <p:nvPicPr>
          <p:cNvPr id="21" name="Picture 20">
            <a:extLst>
              <a:ext uri="{FF2B5EF4-FFF2-40B4-BE49-F238E27FC236}">
                <a16:creationId xmlns:a16="http://schemas.microsoft.com/office/drawing/2014/main" id="{15FA8B1C-15D8-8249-A061-6E94F09DF487}"/>
              </a:ext>
            </a:extLst>
          </p:cNvPr>
          <p:cNvPicPr>
            <a:picLocks noChangeAspect="1"/>
          </p:cNvPicPr>
          <p:nvPr/>
        </p:nvPicPr>
        <p:blipFill>
          <a:blip r:embed="rId3"/>
          <a:stretch>
            <a:fillRect/>
          </a:stretch>
        </p:blipFill>
        <p:spPr>
          <a:xfrm>
            <a:off x="301433" y="4029232"/>
            <a:ext cx="4011654" cy="2133599"/>
          </a:xfrm>
          <a:prstGeom prst="rect">
            <a:avLst/>
          </a:prstGeom>
          <a:ln>
            <a:solidFill>
              <a:schemeClr val="accent1"/>
            </a:solidFill>
          </a:ln>
        </p:spPr>
      </p:pic>
      <p:sp>
        <p:nvSpPr>
          <p:cNvPr id="28" name="TextBox 27">
            <a:extLst>
              <a:ext uri="{FF2B5EF4-FFF2-40B4-BE49-F238E27FC236}">
                <a16:creationId xmlns:a16="http://schemas.microsoft.com/office/drawing/2014/main" id="{121580DE-9306-C34F-974A-1E883B2056FD}"/>
              </a:ext>
            </a:extLst>
          </p:cNvPr>
          <p:cNvSpPr txBox="1"/>
          <p:nvPr/>
        </p:nvSpPr>
        <p:spPr>
          <a:xfrm>
            <a:off x="4842030" y="1533514"/>
            <a:ext cx="889269" cy="276999"/>
          </a:xfrm>
          <a:prstGeom prst="rect">
            <a:avLst/>
          </a:prstGeom>
          <a:noFill/>
        </p:spPr>
        <p:txBody>
          <a:bodyPr wrap="square" rtlCol="0">
            <a:spAutoFit/>
          </a:bodyPr>
          <a:lstStyle/>
          <a:p>
            <a:r>
              <a:rPr lang="en-US" sz="1200" dirty="0"/>
              <a:t>FASER2</a:t>
            </a:r>
          </a:p>
        </p:txBody>
      </p:sp>
      <p:grpSp>
        <p:nvGrpSpPr>
          <p:cNvPr id="2" name="Group 1">
            <a:extLst>
              <a:ext uri="{FF2B5EF4-FFF2-40B4-BE49-F238E27FC236}">
                <a16:creationId xmlns:a16="http://schemas.microsoft.com/office/drawing/2014/main" id="{0EE6E821-B6B7-234F-8026-A05DAA4AADD8}"/>
              </a:ext>
            </a:extLst>
          </p:cNvPr>
          <p:cNvGrpSpPr/>
          <p:nvPr/>
        </p:nvGrpSpPr>
        <p:grpSpPr>
          <a:xfrm>
            <a:off x="4706426" y="4029233"/>
            <a:ext cx="4136142" cy="2133600"/>
            <a:chOff x="4495800" y="3308478"/>
            <a:chExt cx="4346768" cy="2276633"/>
          </a:xfrm>
        </p:grpSpPr>
        <p:pic>
          <p:nvPicPr>
            <p:cNvPr id="19" name="Picture 18">
              <a:extLst>
                <a:ext uri="{FF2B5EF4-FFF2-40B4-BE49-F238E27FC236}">
                  <a16:creationId xmlns:a16="http://schemas.microsoft.com/office/drawing/2014/main" id="{FDFFF8AC-7584-594A-AD43-E78352650F1B}"/>
                </a:ext>
              </a:extLst>
            </p:cNvPr>
            <p:cNvPicPr>
              <a:picLocks noChangeAspect="1"/>
            </p:cNvPicPr>
            <p:nvPr/>
          </p:nvPicPr>
          <p:blipFill>
            <a:blip r:embed="rId4"/>
            <a:stretch>
              <a:fillRect/>
            </a:stretch>
          </p:blipFill>
          <p:spPr>
            <a:xfrm>
              <a:off x="4495800" y="3308478"/>
              <a:ext cx="4346768" cy="2276633"/>
            </a:xfrm>
            <a:prstGeom prst="rect">
              <a:avLst/>
            </a:prstGeom>
            <a:ln>
              <a:solidFill>
                <a:schemeClr val="accent1"/>
              </a:solidFill>
            </a:ln>
          </p:spPr>
        </p:pic>
        <p:sp>
          <p:nvSpPr>
            <p:cNvPr id="29" name="TextBox 28">
              <a:extLst>
                <a:ext uri="{FF2B5EF4-FFF2-40B4-BE49-F238E27FC236}">
                  <a16:creationId xmlns:a16="http://schemas.microsoft.com/office/drawing/2014/main" id="{81C8B8B8-E236-4D43-882A-13CAC48EC7E2}"/>
                </a:ext>
              </a:extLst>
            </p:cNvPr>
            <p:cNvSpPr txBox="1"/>
            <p:nvPr/>
          </p:nvSpPr>
          <p:spPr>
            <a:xfrm>
              <a:off x="4638309" y="3366707"/>
              <a:ext cx="859081" cy="276999"/>
            </a:xfrm>
            <a:prstGeom prst="rect">
              <a:avLst/>
            </a:prstGeom>
            <a:noFill/>
          </p:spPr>
          <p:txBody>
            <a:bodyPr wrap="none" rtlCol="0">
              <a:spAutoFit/>
            </a:bodyPr>
            <a:lstStyle/>
            <a:p>
              <a:r>
                <a:rPr lang="en-US" sz="1200" dirty="0"/>
                <a:t>FASER</a:t>
              </a:r>
              <a:r>
                <a:rPr lang="en-US" sz="1200" dirty="0">
                  <a:latin typeface="Symbol" pitchFamily="2" charset="2"/>
                </a:rPr>
                <a:t>n</a:t>
              </a:r>
              <a:r>
                <a:rPr lang="en-US" sz="1200" dirty="0"/>
                <a:t>2</a:t>
              </a:r>
            </a:p>
          </p:txBody>
        </p:sp>
      </p:grpSp>
      <p:sp>
        <p:nvSpPr>
          <p:cNvPr id="30" name="TextBox 29">
            <a:extLst>
              <a:ext uri="{FF2B5EF4-FFF2-40B4-BE49-F238E27FC236}">
                <a16:creationId xmlns:a16="http://schemas.microsoft.com/office/drawing/2014/main" id="{D86FAAD1-2F2D-714D-9F89-E480EA3B95D5}"/>
              </a:ext>
            </a:extLst>
          </p:cNvPr>
          <p:cNvSpPr txBox="1"/>
          <p:nvPr/>
        </p:nvSpPr>
        <p:spPr>
          <a:xfrm>
            <a:off x="381000" y="4147494"/>
            <a:ext cx="772969" cy="276999"/>
          </a:xfrm>
          <a:prstGeom prst="rect">
            <a:avLst/>
          </a:prstGeom>
          <a:noFill/>
        </p:spPr>
        <p:txBody>
          <a:bodyPr wrap="none" rtlCol="0">
            <a:spAutoFit/>
          </a:bodyPr>
          <a:lstStyle/>
          <a:p>
            <a:r>
              <a:rPr lang="en-US" sz="1200" dirty="0" err="1"/>
              <a:t>AdvSND</a:t>
            </a:r>
            <a:endParaRPr lang="en-US" sz="1200" dirty="0"/>
          </a:p>
        </p:txBody>
      </p:sp>
      <p:sp>
        <p:nvSpPr>
          <p:cNvPr id="24" name="Content Placeholder 2">
            <a:extLst>
              <a:ext uri="{FF2B5EF4-FFF2-40B4-BE49-F238E27FC236}">
                <a16:creationId xmlns:a16="http://schemas.microsoft.com/office/drawing/2014/main" id="{FCDFCA6E-E8D0-D74A-AEFD-4A1086734F4B}"/>
              </a:ext>
            </a:extLst>
          </p:cNvPr>
          <p:cNvSpPr txBox="1">
            <a:spLocks/>
          </p:cNvSpPr>
          <p:nvPr/>
        </p:nvSpPr>
        <p:spPr bwMode="auto">
          <a:xfrm>
            <a:off x="149032" y="1371600"/>
            <a:ext cx="461343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FASER2: upgraded FASER (tracker + magnetic spectrometer) 20 m long, targeting LLPs.</a:t>
            </a:r>
          </a:p>
          <a:p>
            <a:endParaRPr lang="en-US" sz="1200" dirty="0">
              <a:sym typeface="Wingdings" pitchFamily="2" charset="2"/>
            </a:endParaRPr>
          </a:p>
          <a:p>
            <a:r>
              <a:rPr lang="en-US" sz="2000" dirty="0">
                <a:sym typeface="Wingdings" pitchFamily="2" charset="2"/>
              </a:rPr>
              <a:t>FASER</a:t>
            </a:r>
            <a:r>
              <a:rPr lang="en-US" sz="2000" dirty="0">
                <a:latin typeface="Symbol" pitchFamily="2" charset="2"/>
                <a:sym typeface="Wingdings" pitchFamily="2" charset="2"/>
              </a:rPr>
              <a:t>n</a:t>
            </a:r>
            <a:r>
              <a:rPr lang="en-US" sz="2000" dirty="0">
                <a:sym typeface="Wingdings" pitchFamily="2" charset="2"/>
              </a:rPr>
              <a:t>2, </a:t>
            </a:r>
            <a:r>
              <a:rPr lang="en-US" sz="2000" dirty="0" err="1">
                <a:sym typeface="Wingdings" pitchFamily="2" charset="2"/>
              </a:rPr>
              <a:t>AdvSND</a:t>
            </a:r>
            <a:r>
              <a:rPr lang="en-US" sz="2000" dirty="0">
                <a:sym typeface="Wingdings" pitchFamily="2" charset="2"/>
              </a:rPr>
              <a:t>: successors to </a:t>
            </a:r>
            <a:r>
              <a:rPr lang="en-US" sz="2000" dirty="0" err="1">
                <a:sym typeface="Wingdings" pitchFamily="2" charset="2"/>
              </a:rPr>
              <a:t>FASER</a:t>
            </a:r>
            <a:r>
              <a:rPr lang="en-US" sz="2000" dirty="0" err="1">
                <a:latin typeface="Symbol" pitchFamily="2" charset="2"/>
                <a:sym typeface="Wingdings" pitchFamily="2" charset="2"/>
              </a:rPr>
              <a:t>n</a:t>
            </a:r>
            <a:r>
              <a:rPr lang="en-US" sz="2000" dirty="0">
                <a:sym typeface="Wingdings" pitchFamily="2" charset="2"/>
              </a:rPr>
              <a:t> and SND@LHC, ~few to 20 </a:t>
            </a:r>
            <a:r>
              <a:rPr lang="en-US" sz="2000" dirty="0" err="1">
                <a:sym typeface="Wingdings" pitchFamily="2" charset="2"/>
              </a:rPr>
              <a:t>tonne</a:t>
            </a:r>
            <a:r>
              <a:rPr lang="en-US" sz="2000" dirty="0">
                <a:sym typeface="Wingdings" pitchFamily="2" charset="2"/>
              </a:rPr>
              <a:t> detectors to study </a:t>
            </a:r>
            <a:r>
              <a:rPr lang="en-US" sz="2000" dirty="0" err="1">
                <a:sym typeface="Wingdings" pitchFamily="2" charset="2"/>
              </a:rPr>
              <a:t>TeV</a:t>
            </a:r>
            <a:r>
              <a:rPr lang="en-US" sz="2000" dirty="0">
                <a:sym typeface="Wingdings" pitchFamily="2" charset="2"/>
              </a:rPr>
              <a:t> neutrinos and differentiate flavors.</a:t>
            </a:r>
          </a:p>
        </p:txBody>
      </p:sp>
    </p:spTree>
    <p:extLst>
      <p:ext uri="{BB962C8B-B14F-4D97-AF65-F5344CB8AC3E}">
        <p14:creationId xmlns:p14="http://schemas.microsoft.com/office/powerpoint/2010/main" val="293868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EXPERIMENTS</a:t>
            </a:r>
          </a:p>
        </p:txBody>
      </p:sp>
      <p:pic>
        <p:nvPicPr>
          <p:cNvPr id="23" name="Picture 22">
            <a:extLst>
              <a:ext uri="{FF2B5EF4-FFF2-40B4-BE49-F238E27FC236}">
                <a16:creationId xmlns:a16="http://schemas.microsoft.com/office/drawing/2014/main" id="{7F0B97FE-A6CD-524C-A430-66782203A165}"/>
              </a:ext>
            </a:extLst>
          </p:cNvPr>
          <p:cNvPicPr>
            <a:picLocks noChangeAspect="1"/>
          </p:cNvPicPr>
          <p:nvPr/>
        </p:nvPicPr>
        <p:blipFill>
          <a:blip r:embed="rId2"/>
          <a:stretch>
            <a:fillRect/>
          </a:stretch>
        </p:blipFill>
        <p:spPr>
          <a:xfrm>
            <a:off x="4669540" y="1219200"/>
            <a:ext cx="4175331" cy="2035959"/>
          </a:xfrm>
          <a:prstGeom prst="rect">
            <a:avLst/>
          </a:prstGeom>
          <a:ln>
            <a:solidFill>
              <a:schemeClr val="accent1"/>
            </a:solidFill>
          </a:ln>
        </p:spPr>
      </p:pic>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52400" y="915693"/>
            <a:ext cx="4419600" cy="5562600"/>
          </a:xfrm>
        </p:spPr>
        <p:txBody>
          <a:bodyPr/>
          <a:lstStyle/>
          <a:p>
            <a:r>
              <a:rPr lang="en-US" sz="1800" dirty="0">
                <a:sym typeface="Wingdings" pitchFamily="2" charset="2"/>
              </a:rPr>
              <a:t>FORMOSA: successor to </a:t>
            </a:r>
            <a:r>
              <a:rPr lang="en-US" sz="1800" dirty="0" err="1">
                <a:sym typeface="Wingdings" pitchFamily="2" charset="2"/>
              </a:rPr>
              <a:t>MilliQan</a:t>
            </a:r>
            <a:r>
              <a:rPr lang="en-US" sz="1800" dirty="0">
                <a:sym typeface="Wingdings" pitchFamily="2" charset="2"/>
              </a:rPr>
              <a:t>, 1m x 1m x 5m scintillator bars + PMTs looking for milli-charged particles, particles with EDMs, MDMs, and similar signatures.</a:t>
            </a:r>
          </a:p>
          <a:p>
            <a:endParaRPr lang="en-US" sz="1200" dirty="0">
              <a:sym typeface="Wingdings" pitchFamily="2" charset="2"/>
            </a:endParaRPr>
          </a:p>
          <a:p>
            <a:r>
              <a:rPr lang="en-US" sz="1800" dirty="0" err="1">
                <a:sym typeface="Wingdings" pitchFamily="2" charset="2"/>
              </a:rPr>
              <a:t>FLArE</a:t>
            </a:r>
            <a:r>
              <a:rPr lang="en-US" sz="1800" dirty="0">
                <a:sym typeface="Wingdings" pitchFamily="2" charset="2"/>
              </a:rPr>
              <a:t>: Forward Liquid Argon Experiment, ~1m x 1m x 7m noble liquid (</a:t>
            </a:r>
            <a:r>
              <a:rPr lang="en-US" sz="1800" dirty="0" err="1">
                <a:sym typeface="Wingdings" pitchFamily="2" charset="2"/>
              </a:rPr>
              <a:t>Ar</a:t>
            </a:r>
            <a:r>
              <a:rPr lang="en-US" sz="1800" dirty="0">
                <a:sym typeface="Wingdings" pitchFamily="2" charset="2"/>
              </a:rPr>
              <a:t> or Kr) TPC for neutrino studies, light DM searches.</a:t>
            </a:r>
            <a:endParaRPr lang="en-US" sz="1800" dirty="0"/>
          </a:p>
        </p:txBody>
      </p:sp>
      <p:pic>
        <p:nvPicPr>
          <p:cNvPr id="3" name="Picture 2">
            <a:extLst>
              <a:ext uri="{FF2B5EF4-FFF2-40B4-BE49-F238E27FC236}">
                <a16:creationId xmlns:a16="http://schemas.microsoft.com/office/drawing/2014/main" id="{DE530F8A-0EDC-1848-B1E4-35DF1978373F}"/>
              </a:ext>
            </a:extLst>
          </p:cNvPr>
          <p:cNvPicPr>
            <a:picLocks noChangeAspect="1"/>
          </p:cNvPicPr>
          <p:nvPr/>
        </p:nvPicPr>
        <p:blipFill>
          <a:blip r:embed="rId3"/>
          <a:stretch>
            <a:fillRect/>
          </a:stretch>
        </p:blipFill>
        <p:spPr>
          <a:xfrm>
            <a:off x="558073" y="3886200"/>
            <a:ext cx="3325149" cy="1215587"/>
          </a:xfrm>
          <a:prstGeom prst="rect">
            <a:avLst/>
          </a:prstGeom>
        </p:spPr>
      </p:pic>
      <p:pic>
        <p:nvPicPr>
          <p:cNvPr id="5" name="Picture 4">
            <a:extLst>
              <a:ext uri="{FF2B5EF4-FFF2-40B4-BE49-F238E27FC236}">
                <a16:creationId xmlns:a16="http://schemas.microsoft.com/office/drawing/2014/main" id="{CF7AD10D-549B-CD4B-96BB-B4D458412A02}"/>
              </a:ext>
            </a:extLst>
          </p:cNvPr>
          <p:cNvPicPr>
            <a:picLocks noChangeAspect="1"/>
          </p:cNvPicPr>
          <p:nvPr/>
        </p:nvPicPr>
        <p:blipFill>
          <a:blip r:embed="rId4"/>
          <a:stretch>
            <a:fillRect/>
          </a:stretch>
        </p:blipFill>
        <p:spPr>
          <a:xfrm>
            <a:off x="533400" y="5171655"/>
            <a:ext cx="3325149" cy="1238781"/>
          </a:xfrm>
          <a:prstGeom prst="rect">
            <a:avLst/>
          </a:prstGeom>
        </p:spPr>
      </p:pic>
      <p:pic>
        <p:nvPicPr>
          <p:cNvPr id="7" name="Picture 6">
            <a:extLst>
              <a:ext uri="{FF2B5EF4-FFF2-40B4-BE49-F238E27FC236}">
                <a16:creationId xmlns:a16="http://schemas.microsoft.com/office/drawing/2014/main" id="{062D49F9-2478-8A46-A7E3-45B3D5AD5488}"/>
              </a:ext>
            </a:extLst>
          </p:cNvPr>
          <p:cNvPicPr>
            <a:picLocks noChangeAspect="1"/>
          </p:cNvPicPr>
          <p:nvPr/>
        </p:nvPicPr>
        <p:blipFill>
          <a:blip r:embed="rId5"/>
          <a:stretch>
            <a:fillRect/>
          </a:stretch>
        </p:blipFill>
        <p:spPr>
          <a:xfrm>
            <a:off x="4327730" y="4107481"/>
            <a:ext cx="4343400" cy="2300637"/>
          </a:xfrm>
          <a:prstGeom prst="rect">
            <a:avLst/>
          </a:prstGeom>
          <a:ln>
            <a:solidFill>
              <a:srgbClr val="0070C0"/>
            </a:solidFill>
          </a:ln>
        </p:spPr>
      </p:pic>
      <p:sp>
        <p:nvSpPr>
          <p:cNvPr id="2" name="TextBox 1">
            <a:extLst>
              <a:ext uri="{FF2B5EF4-FFF2-40B4-BE49-F238E27FC236}">
                <a16:creationId xmlns:a16="http://schemas.microsoft.com/office/drawing/2014/main" id="{C175A09F-8CBD-B84B-A151-0ED20FC3D68E}"/>
              </a:ext>
            </a:extLst>
          </p:cNvPr>
          <p:cNvSpPr txBox="1"/>
          <p:nvPr/>
        </p:nvSpPr>
        <p:spPr>
          <a:xfrm>
            <a:off x="2544445" y="4648200"/>
            <a:ext cx="985591" cy="276999"/>
          </a:xfrm>
          <a:prstGeom prst="rect">
            <a:avLst/>
          </a:prstGeom>
          <a:noFill/>
        </p:spPr>
        <p:txBody>
          <a:bodyPr wrap="none" rtlCol="0">
            <a:spAutoFit/>
          </a:bodyPr>
          <a:lstStyle/>
          <a:p>
            <a:r>
              <a:rPr lang="en-US" sz="1200" dirty="0">
                <a:solidFill>
                  <a:srgbClr val="736F63"/>
                </a:solidFill>
              </a:rPr>
              <a:t>1 </a:t>
            </a:r>
            <a:r>
              <a:rPr lang="en-US" sz="1200" dirty="0" err="1">
                <a:solidFill>
                  <a:srgbClr val="736F63"/>
                </a:solidFill>
              </a:rPr>
              <a:t>TeV</a:t>
            </a:r>
            <a:r>
              <a:rPr lang="en-US" sz="1200" dirty="0">
                <a:solidFill>
                  <a:srgbClr val="736F63"/>
                </a:solidFill>
              </a:rPr>
              <a:t> e </a:t>
            </a:r>
            <a:r>
              <a:rPr lang="en-US" sz="1200" dirty="0" err="1">
                <a:solidFill>
                  <a:srgbClr val="736F63"/>
                </a:solidFill>
              </a:rPr>
              <a:t>LAr</a:t>
            </a:r>
            <a:endParaRPr lang="en-US" sz="1200" dirty="0">
              <a:solidFill>
                <a:srgbClr val="736F63"/>
              </a:solidFill>
            </a:endParaRPr>
          </a:p>
        </p:txBody>
      </p:sp>
      <p:sp>
        <p:nvSpPr>
          <p:cNvPr id="9" name="TextBox 8">
            <a:extLst>
              <a:ext uri="{FF2B5EF4-FFF2-40B4-BE49-F238E27FC236}">
                <a16:creationId xmlns:a16="http://schemas.microsoft.com/office/drawing/2014/main" id="{EA964D4B-3822-2448-947D-AF68EC672375}"/>
              </a:ext>
            </a:extLst>
          </p:cNvPr>
          <p:cNvSpPr txBox="1"/>
          <p:nvPr/>
        </p:nvSpPr>
        <p:spPr>
          <a:xfrm>
            <a:off x="2507367" y="5971401"/>
            <a:ext cx="985591" cy="276999"/>
          </a:xfrm>
          <a:prstGeom prst="rect">
            <a:avLst/>
          </a:prstGeom>
          <a:noFill/>
        </p:spPr>
        <p:txBody>
          <a:bodyPr wrap="none" rtlCol="0">
            <a:spAutoFit/>
          </a:bodyPr>
          <a:lstStyle/>
          <a:p>
            <a:r>
              <a:rPr lang="en-US" sz="1200" dirty="0">
                <a:solidFill>
                  <a:srgbClr val="736F63"/>
                </a:solidFill>
              </a:rPr>
              <a:t>1 </a:t>
            </a:r>
            <a:r>
              <a:rPr lang="en-US" sz="1200" dirty="0" err="1">
                <a:solidFill>
                  <a:srgbClr val="736F63"/>
                </a:solidFill>
              </a:rPr>
              <a:t>TeV</a:t>
            </a:r>
            <a:r>
              <a:rPr lang="en-US" sz="1200" dirty="0">
                <a:solidFill>
                  <a:srgbClr val="736F63"/>
                </a:solidFill>
              </a:rPr>
              <a:t> e </a:t>
            </a:r>
            <a:r>
              <a:rPr lang="en-US" sz="1200" dirty="0" err="1">
                <a:solidFill>
                  <a:srgbClr val="736F63"/>
                </a:solidFill>
              </a:rPr>
              <a:t>LKr</a:t>
            </a:r>
            <a:endParaRPr lang="en-US" sz="1200" dirty="0">
              <a:solidFill>
                <a:srgbClr val="736F63"/>
              </a:solidFill>
            </a:endParaRPr>
          </a:p>
        </p:txBody>
      </p:sp>
      <p:sp>
        <p:nvSpPr>
          <p:cNvPr id="6" name="TextBox 5">
            <a:extLst>
              <a:ext uri="{FF2B5EF4-FFF2-40B4-BE49-F238E27FC236}">
                <a16:creationId xmlns:a16="http://schemas.microsoft.com/office/drawing/2014/main" id="{48411BCF-0E49-B51F-DF2A-080E2F99D4A0}"/>
              </a:ext>
            </a:extLst>
          </p:cNvPr>
          <p:cNvSpPr txBox="1"/>
          <p:nvPr/>
        </p:nvSpPr>
        <p:spPr>
          <a:xfrm>
            <a:off x="7157331" y="6161897"/>
            <a:ext cx="1611339" cy="246221"/>
          </a:xfrm>
          <a:prstGeom prst="rect">
            <a:avLst/>
          </a:prstGeom>
          <a:noFill/>
        </p:spPr>
        <p:txBody>
          <a:bodyPr wrap="none" rtlCol="0">
            <a:spAutoFit/>
          </a:bodyPr>
          <a:lstStyle/>
          <a:p>
            <a:r>
              <a:rPr lang="en-US" sz="1000" dirty="0"/>
              <a:t>BNL Group (Diwan et al.)</a:t>
            </a:r>
          </a:p>
        </p:txBody>
      </p:sp>
      <p:sp>
        <p:nvSpPr>
          <p:cNvPr id="12" name="TextBox 11">
            <a:extLst>
              <a:ext uri="{FF2B5EF4-FFF2-40B4-BE49-F238E27FC236}">
                <a16:creationId xmlns:a16="http://schemas.microsoft.com/office/drawing/2014/main" id="{1D482C8C-2C67-5DD4-1870-1C71A28423F9}"/>
              </a:ext>
            </a:extLst>
          </p:cNvPr>
          <p:cNvSpPr txBox="1"/>
          <p:nvPr/>
        </p:nvSpPr>
        <p:spPr>
          <a:xfrm>
            <a:off x="1828800" y="5095747"/>
            <a:ext cx="1747594" cy="276999"/>
          </a:xfrm>
          <a:prstGeom prst="rect">
            <a:avLst/>
          </a:prstGeom>
          <a:noFill/>
        </p:spPr>
        <p:txBody>
          <a:bodyPr wrap="none" rtlCol="0">
            <a:spAutoFit/>
          </a:bodyPr>
          <a:lstStyle/>
          <a:p>
            <a:r>
              <a:rPr lang="en-US" sz="1200" dirty="0"/>
              <a:t>UCI Group (</a:t>
            </a:r>
            <a:r>
              <a:rPr lang="en-US" sz="1200" dirty="0" err="1"/>
              <a:t>Bian</a:t>
            </a:r>
            <a:r>
              <a:rPr lang="en-US" sz="1200" dirty="0"/>
              <a:t> et al.)</a:t>
            </a:r>
          </a:p>
        </p:txBody>
      </p:sp>
    </p:spTree>
    <p:extLst>
      <p:ext uri="{BB962C8B-B14F-4D97-AF65-F5344CB8AC3E}">
        <p14:creationId xmlns:p14="http://schemas.microsoft.com/office/powerpoint/2010/main" val="788183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72831-690D-3A4A-A69C-2C175F2C209A}"/>
              </a:ext>
            </a:extLst>
          </p:cNvPr>
          <p:cNvPicPr>
            <a:picLocks noChangeAspect="1"/>
          </p:cNvPicPr>
          <p:nvPr/>
        </p:nvPicPr>
        <p:blipFill>
          <a:blip r:embed="rId2"/>
          <a:stretch>
            <a:fillRect/>
          </a:stretch>
        </p:blipFill>
        <p:spPr>
          <a:xfrm>
            <a:off x="2171699" y="2057400"/>
            <a:ext cx="4800601" cy="4563534"/>
          </a:xfrm>
          <a:prstGeom prst="rect">
            <a:avLst/>
          </a:prstGeom>
        </p:spPr>
      </p:pic>
      <p:sp>
        <p:nvSpPr>
          <p:cNvPr id="3074" name="Title 1"/>
          <p:cNvSpPr>
            <a:spLocks noGrp="1"/>
          </p:cNvSpPr>
          <p:nvPr>
            <p:ph type="title"/>
          </p:nvPr>
        </p:nvSpPr>
        <p:spPr>
          <a:xfrm>
            <a:off x="0" y="228985"/>
            <a:ext cx="9144000" cy="441325"/>
          </a:xfrm>
        </p:spPr>
        <p:txBody>
          <a:bodyPr/>
          <a:lstStyle/>
          <a:p>
            <a:r>
              <a:rPr lang="en-US" dirty="0">
                <a:latin typeface="Arial" charset="0"/>
              </a:rPr>
              <a:t>FPF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14400"/>
            <a:ext cx="8686800" cy="5334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FPF is a general purpose facility with a broad SM and BSM physics program that expands on the physics of FASER and </a:t>
            </a:r>
            <a:r>
              <a:rPr lang="en-US" sz="2000" dirty="0" err="1"/>
              <a:t>FASER</a:t>
            </a:r>
            <a:r>
              <a:rPr lang="en-US" sz="2000" dirty="0" err="1">
                <a:latin typeface="Symbol" pitchFamily="2" charset="2"/>
              </a:rPr>
              <a:t>n</a:t>
            </a:r>
            <a:r>
              <a:rPr lang="en-US" sz="2000" dirty="0"/>
              <a:t>.  Here I will just give a few examples. For more, see the FPF White Paper.</a:t>
            </a:r>
          </a:p>
        </p:txBody>
      </p:sp>
    </p:spTree>
    <p:extLst>
      <p:ext uri="{BB962C8B-B14F-4D97-AF65-F5344CB8AC3E}">
        <p14:creationId xmlns:p14="http://schemas.microsoft.com/office/powerpoint/2010/main" val="83705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MISSED OPORTUNITIES AT THE LHC</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76200" y="838200"/>
            <a:ext cx="9067800" cy="3672622"/>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Pop quiz: What process produces the highest energy neutrinos at the LHC?</a:t>
            </a:r>
          </a:p>
          <a:p>
            <a:endParaRPr lang="en-US" sz="800" dirty="0"/>
          </a:p>
          <a:p>
            <a:pPr marL="0" indent="0">
              <a:buNone/>
            </a:pPr>
            <a:r>
              <a:rPr lang="en-US" sz="2000" dirty="0"/>
              <a:t>	Answer: It’s not W decays, but pion (and other meson) decays.</a:t>
            </a:r>
            <a:br>
              <a:rPr lang="en-US" sz="2000" dirty="0"/>
            </a:br>
            <a:endParaRPr lang="en-US" sz="1000" dirty="0"/>
          </a:p>
          <a:p>
            <a:r>
              <a:rPr lang="en-US" sz="2000" dirty="0"/>
              <a:t>In contrast to the ISR days, there is now broad belief that the most interesting physics is at high </a:t>
            </a:r>
            <a:r>
              <a:rPr lang="en-US" sz="2000" dirty="0" err="1"/>
              <a:t>p</a:t>
            </a:r>
            <a:r>
              <a:rPr lang="en-US" sz="2000" baseline="-25000" dirty="0" err="1"/>
              <a:t>T</a:t>
            </a:r>
            <a:r>
              <a:rPr lang="en-US" sz="2000" baseline="-25000" dirty="0"/>
              <a:t> </a:t>
            </a:r>
            <a:r>
              <a:rPr lang="en-US" sz="2000" dirty="0"/>
              <a:t>. </a:t>
            </a:r>
          </a:p>
          <a:p>
            <a:endParaRPr lang="en-US" sz="1000" dirty="0"/>
          </a:p>
          <a:p>
            <a:r>
              <a:rPr lang="en-US" sz="2000" dirty="0"/>
              <a:t>But by far the largest fluxes of high-energy light particles (e.g., neutrinos and anti-neutrinos of all flavors, </a:t>
            </a:r>
            <a:r>
              <a:rPr lang="en-US" sz="2000" dirty="0" err="1"/>
              <a:t>pions</a:t>
            </a:r>
            <a:r>
              <a:rPr lang="en-US" sz="2000" dirty="0"/>
              <a:t>, kaons, D mesons, …) are in the far-forward direction. </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2000" dirty="0"/>
          </a:p>
          <a:p>
            <a:r>
              <a:rPr lang="en-US" sz="2000" dirty="0"/>
              <a:t>We are now currently missing a wide variety of SM opportunities to learn about neutrinos, QCD, and </a:t>
            </a:r>
            <a:r>
              <a:rPr lang="en-US" sz="2000" dirty="0" err="1"/>
              <a:t>astroparticle</a:t>
            </a:r>
            <a:r>
              <a:rPr lang="en-US" sz="2000" dirty="0"/>
              <a:t> physics.</a:t>
            </a:r>
          </a:p>
          <a:p>
            <a:pPr marL="0" indent="0">
              <a:buNone/>
            </a:pPr>
            <a:endParaRPr lang="en-US" sz="1200" dirty="0"/>
          </a:p>
          <a:p>
            <a:r>
              <a:rPr lang="en-US" sz="2000" dirty="0"/>
              <a:t>We may also be missing BSM opportunities to discover new particles.</a:t>
            </a:r>
            <a:endParaRPr lang="en-US" sz="1200" dirty="0"/>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35052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630081" y="4410428"/>
                <a:ext cx="2465227" cy="391646"/>
              </a:xfrm>
              <a:prstGeom prst="rect">
                <a:avLst/>
              </a:prstGeom>
              <a:noFill/>
            </p:spPr>
            <p:txBody>
              <a:bodyPr wrap="none" rtlCol="0">
                <a:spAutoFit/>
              </a:bodyPr>
              <a:lstStyle/>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r>
                  <a:rPr lang="en-US" dirty="0">
                    <a:latin typeface="Symbol" pitchFamily="2" charset="2"/>
                  </a:rPr>
                  <a:t>p</a:t>
                </a:r>
                <a:r>
                  <a:rPr lang="en-US" dirty="0"/>
                  <a:t>, K, D, …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630081" y="4410428"/>
                <a:ext cx="2465227" cy="391646"/>
              </a:xfrm>
              <a:prstGeom prst="rect">
                <a:avLst/>
              </a:prstGeom>
              <a:blipFill>
                <a:blip r:embed="rId3"/>
                <a:stretch>
                  <a:fillRect t="-5556" r="-1010" b="-5556"/>
                </a:stretch>
              </a:blipFill>
            </p:spPr>
            <p:txBody>
              <a:bodyPr/>
              <a:lstStyle/>
              <a:p>
                <a:r>
                  <a:rPr lang="en-US">
                    <a:noFill/>
                  </a:rPr>
                  <a:t> </a:t>
                </a:r>
              </a:p>
            </p:txBody>
          </p:sp>
        </mc:Fallback>
      </mc:AlternateContent>
    </p:spTree>
    <p:extLst>
      <p:ext uri="{BB962C8B-B14F-4D97-AF65-F5344CB8AC3E}">
        <p14:creationId xmlns:p14="http://schemas.microsoft.com/office/powerpoint/2010/main" val="357913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animEffect transition="in" filter="dissolve">
                                      <p:cBhvr>
                                        <p:cTn id="7" dur="500"/>
                                        <p:tgtEl>
                                          <p:spTgt spid="2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xEl>
                                              <p:pRg st="3" end="3"/>
                                            </p:txEl>
                                          </p:spTgt>
                                        </p:tgtEl>
                                        <p:attrNameLst>
                                          <p:attrName>style.visibility</p:attrName>
                                        </p:attrNameLst>
                                      </p:cBhvr>
                                      <p:to>
                                        <p:strVal val="visible"/>
                                      </p:to>
                                    </p:set>
                                    <p:animEffect transition="in" filter="dissolve">
                                      <p:cBhvr>
                                        <p:cTn id="12" dur="500"/>
                                        <p:tgtEl>
                                          <p:spTgt spid="21">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1">
                                            <p:txEl>
                                              <p:pRg st="5" end="5"/>
                                            </p:txEl>
                                          </p:spTgt>
                                        </p:tgtEl>
                                        <p:attrNameLst>
                                          <p:attrName>style.visibility</p:attrName>
                                        </p:attrNameLst>
                                      </p:cBhvr>
                                      <p:to>
                                        <p:strVal val="visible"/>
                                      </p:to>
                                    </p:set>
                                    <p:animEffect transition="in" filter="dissolve">
                                      <p:cBhvr>
                                        <p:cTn id="15" dur="500"/>
                                        <p:tgtEl>
                                          <p:spTgt spid="21">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1">
                                            <p:txEl>
                                              <p:pRg st="14" end="14"/>
                                            </p:txEl>
                                          </p:spTgt>
                                        </p:tgtEl>
                                        <p:attrNameLst>
                                          <p:attrName>style.visibility</p:attrName>
                                        </p:attrNameLst>
                                      </p:cBhvr>
                                      <p:to>
                                        <p:strVal val="visible"/>
                                      </p:to>
                                    </p:set>
                                    <p:animEffect transition="in" filter="dissolve">
                                      <p:cBhvr>
                                        <p:cTn id="18" dur="500"/>
                                        <p:tgtEl>
                                          <p:spTgt spid="21">
                                            <p:txEl>
                                              <p:pRg st="14" end="1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21">
                                            <p:txEl>
                                              <p:pRg st="16" end="16"/>
                                            </p:txEl>
                                          </p:spTgt>
                                        </p:tgtEl>
                                        <p:attrNameLst>
                                          <p:attrName>style.visibility</p:attrName>
                                        </p:attrNameLst>
                                      </p:cBhvr>
                                      <p:to>
                                        <p:strVal val="visible"/>
                                      </p:to>
                                    </p:set>
                                    <p:animEffect transition="in" filter="dissolve">
                                      <p:cBhvr>
                                        <p:cTn id="21" dur="500"/>
                                        <p:tgtEl>
                                          <p:spTgt spid="21">
                                            <p:txEl>
                                              <p:pRg st="16" end="1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DARK SECTOR SEARCHES</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4419600" cy="2971800"/>
          </a:xfrm>
        </p:spPr>
        <p:txBody>
          <a:bodyPr/>
          <a:lstStyle/>
          <a:p>
            <a:r>
              <a:rPr lang="en-US" sz="1800" dirty="0">
                <a:sym typeface="Wingdings" pitchFamily="2" charset="2"/>
              </a:rPr>
              <a:t>The dedicated detectors have significant discovery potential for a wide variety of BSM/LLP models: dark photons; B-L and related gauge bosons; dark Higgs bosons; HNLs with couplings to e, mu, tau; ALPs with photon, gluon, fermion couplings; light neutralinos, </a:t>
            </a:r>
            <a:r>
              <a:rPr lang="en-US" sz="1800" dirty="0" err="1">
                <a:sym typeface="Wingdings" pitchFamily="2" charset="2"/>
              </a:rPr>
              <a:t>inflaton</a:t>
            </a:r>
            <a:r>
              <a:rPr lang="en-US" sz="1800" dirty="0">
                <a:sym typeface="Wingdings" pitchFamily="2" charset="2"/>
              </a:rPr>
              <a:t>, relaxion, and many others.</a:t>
            </a:r>
            <a:endParaRPr lang="en-US" sz="1000" dirty="0">
              <a:sym typeface="Wingdings" pitchFamily="2" charset="2"/>
            </a:endParaRPr>
          </a:p>
          <a:p>
            <a:pPr marL="0" indent="0" algn="r">
              <a:buNone/>
            </a:pPr>
            <a:r>
              <a:rPr lang="en-US" sz="1800" baseline="-25000" dirty="0">
                <a:sym typeface="Wingdings" pitchFamily="2" charset="2"/>
              </a:rPr>
              <a:t>FPF White Paper (2022)</a:t>
            </a:r>
          </a:p>
        </p:txBody>
      </p:sp>
      <p:pic>
        <p:nvPicPr>
          <p:cNvPr id="5" name="Picture 4">
            <a:extLst>
              <a:ext uri="{FF2B5EF4-FFF2-40B4-BE49-F238E27FC236}">
                <a16:creationId xmlns:a16="http://schemas.microsoft.com/office/drawing/2014/main" id="{2C890A95-A719-AE16-4741-6E4D44A7D136}"/>
              </a:ext>
            </a:extLst>
          </p:cNvPr>
          <p:cNvPicPr>
            <a:picLocks noChangeAspect="1"/>
          </p:cNvPicPr>
          <p:nvPr/>
        </p:nvPicPr>
        <p:blipFill>
          <a:blip r:embed="rId2"/>
          <a:stretch>
            <a:fillRect/>
          </a:stretch>
        </p:blipFill>
        <p:spPr>
          <a:xfrm>
            <a:off x="4648201" y="979993"/>
            <a:ext cx="4114799" cy="2449007"/>
          </a:xfrm>
          <a:prstGeom prst="rect">
            <a:avLst/>
          </a:prstGeom>
        </p:spPr>
      </p:pic>
      <p:pic>
        <p:nvPicPr>
          <p:cNvPr id="7" name="Picture 6">
            <a:extLst>
              <a:ext uri="{FF2B5EF4-FFF2-40B4-BE49-F238E27FC236}">
                <a16:creationId xmlns:a16="http://schemas.microsoft.com/office/drawing/2014/main" id="{F037004B-86DA-B13C-298B-58CFAE528ABF}"/>
              </a:ext>
            </a:extLst>
          </p:cNvPr>
          <p:cNvPicPr>
            <a:picLocks noChangeAspect="1"/>
          </p:cNvPicPr>
          <p:nvPr/>
        </p:nvPicPr>
        <p:blipFill>
          <a:blip r:embed="rId3"/>
          <a:stretch>
            <a:fillRect/>
          </a:stretch>
        </p:blipFill>
        <p:spPr>
          <a:xfrm>
            <a:off x="4601678" y="3920164"/>
            <a:ext cx="4114799" cy="2480636"/>
          </a:xfrm>
          <a:prstGeom prst="rect">
            <a:avLst/>
          </a:prstGeom>
        </p:spPr>
      </p:pic>
      <p:pic>
        <p:nvPicPr>
          <p:cNvPr id="11" name="Picture 10">
            <a:extLst>
              <a:ext uri="{FF2B5EF4-FFF2-40B4-BE49-F238E27FC236}">
                <a16:creationId xmlns:a16="http://schemas.microsoft.com/office/drawing/2014/main" id="{33B13B1A-52D4-F22B-9D8E-F846D0739098}"/>
              </a:ext>
            </a:extLst>
          </p:cNvPr>
          <p:cNvPicPr>
            <a:picLocks noChangeAspect="1"/>
          </p:cNvPicPr>
          <p:nvPr/>
        </p:nvPicPr>
        <p:blipFill>
          <a:blip r:embed="rId4"/>
          <a:stretch>
            <a:fillRect/>
          </a:stretch>
        </p:blipFill>
        <p:spPr>
          <a:xfrm>
            <a:off x="38100" y="3812747"/>
            <a:ext cx="4114800" cy="2588053"/>
          </a:xfrm>
          <a:prstGeom prst="rect">
            <a:avLst/>
          </a:prstGeom>
        </p:spPr>
      </p:pic>
      <p:sp>
        <p:nvSpPr>
          <p:cNvPr id="12" name="TextBox 11">
            <a:extLst>
              <a:ext uri="{FF2B5EF4-FFF2-40B4-BE49-F238E27FC236}">
                <a16:creationId xmlns:a16="http://schemas.microsoft.com/office/drawing/2014/main" id="{C0FE29D1-F0A6-901E-448D-349345FEB801}"/>
              </a:ext>
            </a:extLst>
          </p:cNvPr>
          <p:cNvSpPr txBox="1"/>
          <p:nvPr/>
        </p:nvSpPr>
        <p:spPr>
          <a:xfrm>
            <a:off x="6248400" y="3275111"/>
            <a:ext cx="1180131" cy="307777"/>
          </a:xfrm>
          <a:prstGeom prst="rect">
            <a:avLst/>
          </a:prstGeom>
          <a:noFill/>
        </p:spPr>
        <p:txBody>
          <a:bodyPr wrap="none" rtlCol="0">
            <a:spAutoFit/>
          </a:bodyPr>
          <a:lstStyle/>
          <a:p>
            <a:r>
              <a:rPr lang="en-US" sz="1400" dirty="0"/>
              <a:t>Dark Photon</a:t>
            </a:r>
          </a:p>
        </p:txBody>
      </p:sp>
      <p:sp>
        <p:nvSpPr>
          <p:cNvPr id="13" name="TextBox 12">
            <a:extLst>
              <a:ext uri="{FF2B5EF4-FFF2-40B4-BE49-F238E27FC236}">
                <a16:creationId xmlns:a16="http://schemas.microsoft.com/office/drawing/2014/main" id="{537D6AF5-70C2-8DA3-F5D1-DD6D644059F2}"/>
              </a:ext>
            </a:extLst>
          </p:cNvPr>
          <p:cNvSpPr txBox="1"/>
          <p:nvPr/>
        </p:nvSpPr>
        <p:spPr>
          <a:xfrm>
            <a:off x="6237171" y="6092222"/>
            <a:ext cx="1120820" cy="307777"/>
          </a:xfrm>
          <a:prstGeom prst="rect">
            <a:avLst/>
          </a:prstGeom>
          <a:noFill/>
        </p:spPr>
        <p:txBody>
          <a:bodyPr wrap="none" rtlCol="0">
            <a:spAutoFit/>
          </a:bodyPr>
          <a:lstStyle/>
          <a:p>
            <a:r>
              <a:rPr lang="en-US" sz="1400" dirty="0"/>
              <a:t>Dark Scalar</a:t>
            </a:r>
          </a:p>
        </p:txBody>
      </p:sp>
      <p:sp>
        <p:nvSpPr>
          <p:cNvPr id="14" name="TextBox 13">
            <a:extLst>
              <a:ext uri="{FF2B5EF4-FFF2-40B4-BE49-F238E27FC236}">
                <a16:creationId xmlns:a16="http://schemas.microsoft.com/office/drawing/2014/main" id="{29BEA3A7-5DE4-2C3F-0B4E-2DD9A4FD8698}"/>
              </a:ext>
            </a:extLst>
          </p:cNvPr>
          <p:cNvSpPr txBox="1"/>
          <p:nvPr/>
        </p:nvSpPr>
        <p:spPr>
          <a:xfrm>
            <a:off x="1490206" y="6093023"/>
            <a:ext cx="1268296" cy="307777"/>
          </a:xfrm>
          <a:prstGeom prst="rect">
            <a:avLst/>
          </a:prstGeom>
          <a:noFill/>
        </p:spPr>
        <p:txBody>
          <a:bodyPr wrap="none" rtlCol="0">
            <a:spAutoFit/>
          </a:bodyPr>
          <a:lstStyle/>
          <a:p>
            <a:r>
              <a:rPr lang="en-US" sz="1400" dirty="0"/>
              <a:t>Dark Fermion</a:t>
            </a:r>
          </a:p>
        </p:txBody>
      </p:sp>
    </p:spTree>
    <p:extLst>
      <p:ext uri="{BB962C8B-B14F-4D97-AF65-F5344CB8AC3E}">
        <p14:creationId xmlns:p14="http://schemas.microsoft.com/office/powerpoint/2010/main" val="2233908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 AT THE FPF</a:t>
            </a:r>
          </a:p>
        </p:txBody>
      </p:sp>
      <p:sp>
        <p:nvSpPr>
          <p:cNvPr id="5123" name="Content Placeholder 2"/>
          <p:cNvSpPr>
            <a:spLocks noGrp="1"/>
          </p:cNvSpPr>
          <p:nvPr>
            <p:ph idx="1"/>
          </p:nvPr>
        </p:nvSpPr>
        <p:spPr>
          <a:xfrm>
            <a:off x="304800" y="838200"/>
            <a:ext cx="8458200" cy="5867400"/>
          </a:xfrm>
        </p:spPr>
        <p:txBody>
          <a:bodyPr/>
          <a:lstStyle/>
          <a:p>
            <a:r>
              <a:rPr lang="en-US" sz="2000" dirty="0"/>
              <a:t>At the FPF, three proposed ~10-ton detectors FASER</a:t>
            </a:r>
            <a:r>
              <a:rPr lang="en-US" sz="2000" dirty="0">
                <a:latin typeface="Symbol" pitchFamily="2" charset="2"/>
              </a:rPr>
              <a:t>n</a:t>
            </a:r>
            <a:r>
              <a:rPr lang="en-US" sz="2000" dirty="0"/>
              <a:t>2, </a:t>
            </a:r>
            <a:r>
              <a:rPr lang="en-US" sz="2000" dirty="0" err="1"/>
              <a:t>AdvSND</a:t>
            </a:r>
            <a:r>
              <a:rPr lang="en-US" sz="2000" dirty="0"/>
              <a:t>, and </a:t>
            </a:r>
            <a:r>
              <a:rPr lang="en-US" sz="2000" dirty="0" err="1"/>
              <a:t>FLArE</a:t>
            </a:r>
            <a:r>
              <a:rPr lang="en-US" sz="2000" dirty="0"/>
              <a:t> will each detect </a:t>
            </a:r>
            <a:r>
              <a:rPr lang="en-US" sz="2000" dirty="0">
                <a:latin typeface="Arial" charset="0"/>
              </a:rPr>
              <a:t>~100,000 </a:t>
            </a:r>
            <a:r>
              <a:rPr lang="en-US" sz="2000" dirty="0">
                <a:latin typeface="Symbol" pitchFamily="2" charset="2"/>
                <a:sym typeface="Wingdings" pitchFamily="2" charset="2"/>
              </a:rPr>
              <a:t>n</a:t>
            </a:r>
            <a:r>
              <a:rPr lang="en-US" sz="2000" i="1" baseline="-25000" dirty="0">
                <a:latin typeface="Arial" charset="0"/>
                <a:sym typeface="Wingdings" pitchFamily="2" charset="2"/>
              </a:rPr>
              <a:t>e </a:t>
            </a:r>
            <a:r>
              <a:rPr lang="en-US" sz="2000" i="1" dirty="0">
                <a:latin typeface="Arial" charset="0"/>
                <a:sym typeface="Wingdings" pitchFamily="2" charset="2"/>
              </a:rPr>
              <a:t>, </a:t>
            </a:r>
            <a:r>
              <a:rPr lang="en-US" sz="2000" dirty="0">
                <a:latin typeface="Arial" charset="0"/>
                <a:sym typeface="Wingdings" pitchFamily="2" charset="2"/>
              </a:rPr>
              <a:t>~1,000,000</a:t>
            </a:r>
            <a:r>
              <a:rPr lang="en-US" sz="2000" dirty="0">
                <a:latin typeface="Arial" charset="0"/>
              </a:rPr>
              <a:t> </a:t>
            </a:r>
            <a:r>
              <a:rPr lang="en-US" sz="2000" dirty="0">
                <a:latin typeface="Symbol" pitchFamily="2" charset="2"/>
                <a:sym typeface="Wingdings" pitchFamily="2" charset="2"/>
              </a:rPr>
              <a:t>n</a:t>
            </a:r>
            <a:r>
              <a:rPr lang="en-US" sz="2000" baseline="-25000" dirty="0">
                <a:latin typeface="Symbol" pitchFamily="2" charset="2"/>
                <a:sym typeface="Wingdings" pitchFamily="2" charset="2"/>
              </a:rPr>
              <a:t>m </a:t>
            </a:r>
            <a:r>
              <a:rPr lang="en-US" sz="2000" dirty="0">
                <a:sym typeface="Wingdings" pitchFamily="2" charset="2"/>
              </a:rPr>
              <a:t>, and ~1000 </a:t>
            </a:r>
            <a:r>
              <a:rPr lang="en-US" sz="2000" dirty="0" err="1">
                <a:latin typeface="Symbol" pitchFamily="2" charset="2"/>
                <a:sym typeface="Wingdings" pitchFamily="2" charset="2"/>
              </a:rPr>
              <a:t>n</a:t>
            </a:r>
            <a:r>
              <a:rPr lang="en-US" sz="2000" baseline="-25000" dirty="0" err="1">
                <a:latin typeface="Symbol" pitchFamily="2" charset="2"/>
                <a:sym typeface="Wingdings" pitchFamily="2" charset="2"/>
              </a:rPr>
              <a:t>t</a:t>
            </a:r>
            <a:r>
              <a:rPr lang="en-US" sz="2000" dirty="0">
                <a:sym typeface="Wingdings" pitchFamily="2" charset="2"/>
              </a:rPr>
              <a:t> interactions at </a:t>
            </a:r>
            <a:r>
              <a:rPr lang="en-US" sz="2000" dirty="0" err="1"/>
              <a:t>TeV</a:t>
            </a:r>
            <a:r>
              <a:rPr lang="en-US" sz="2000" dirty="0"/>
              <a:t> energies, providing high statistics samples for all three flavors in an energy range that has never been directly explored.  </a:t>
            </a:r>
          </a:p>
          <a:p>
            <a:endParaRPr lang="en-US" sz="1200" dirty="0"/>
          </a:p>
          <a:p>
            <a:r>
              <a:rPr lang="en-US" sz="2000" dirty="0"/>
              <a:t>Will enable precision studies of the tau neutrino.</a:t>
            </a:r>
          </a:p>
          <a:p>
            <a:endParaRPr lang="en-US" sz="1200" dirty="0"/>
          </a:p>
          <a:p>
            <a:r>
              <a:rPr lang="en-US" sz="2000" dirty="0"/>
              <a:t>Can also distinguish neutrinos and anti-neutrinos for muon and tau.  </a:t>
            </a:r>
          </a:p>
          <a:p>
            <a:endParaRPr lang="en-US" sz="2000" dirty="0"/>
          </a:p>
        </p:txBody>
      </p:sp>
      <p:sp>
        <p:nvSpPr>
          <p:cNvPr id="5" name="TextBox 4">
            <a:extLst>
              <a:ext uri="{FF2B5EF4-FFF2-40B4-BE49-F238E27FC236}">
                <a16:creationId xmlns:a16="http://schemas.microsoft.com/office/drawing/2014/main" id="{78D13815-6D41-A442-A233-33DD17A55E6D}"/>
              </a:ext>
            </a:extLst>
          </p:cNvPr>
          <p:cNvSpPr txBox="1"/>
          <p:nvPr/>
        </p:nvSpPr>
        <p:spPr>
          <a:xfrm>
            <a:off x="3384142" y="6321623"/>
            <a:ext cx="2375715" cy="307777"/>
          </a:xfrm>
          <a:prstGeom prst="rect">
            <a:avLst/>
          </a:prstGeom>
          <a:noFill/>
        </p:spPr>
        <p:txBody>
          <a:bodyPr wrap="none" rtlCol="0">
            <a:spAutoFit/>
          </a:bodyPr>
          <a:lstStyle/>
          <a:p>
            <a:r>
              <a:rPr lang="en-US" sz="1400" dirty="0"/>
              <a:t>FASER White Paper (2022)</a:t>
            </a:r>
          </a:p>
        </p:txBody>
      </p:sp>
      <p:pic>
        <p:nvPicPr>
          <p:cNvPr id="3" name="Picture 2">
            <a:extLst>
              <a:ext uri="{FF2B5EF4-FFF2-40B4-BE49-F238E27FC236}">
                <a16:creationId xmlns:a16="http://schemas.microsoft.com/office/drawing/2014/main" id="{9B4096B4-CB94-CA40-AE22-54E52AC7CC80}"/>
              </a:ext>
            </a:extLst>
          </p:cNvPr>
          <p:cNvPicPr>
            <a:picLocks noChangeAspect="1"/>
          </p:cNvPicPr>
          <p:nvPr/>
        </p:nvPicPr>
        <p:blipFill>
          <a:blip r:embed="rId3"/>
          <a:stretch>
            <a:fillRect/>
          </a:stretch>
        </p:blipFill>
        <p:spPr>
          <a:xfrm>
            <a:off x="190500" y="3684411"/>
            <a:ext cx="8763000" cy="2716389"/>
          </a:xfrm>
          <a:prstGeom prst="rect">
            <a:avLst/>
          </a:prstGeom>
        </p:spPr>
      </p:pic>
    </p:spTree>
    <p:extLst>
      <p:ext uri="{BB962C8B-B14F-4D97-AF65-F5344CB8AC3E}">
        <p14:creationId xmlns:p14="http://schemas.microsoft.com/office/powerpoint/2010/main" val="322429769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p:sp>
        <p:nvSpPr>
          <p:cNvPr id="5123" name="Content Placeholder 2"/>
          <p:cNvSpPr>
            <a:spLocks noGrp="1"/>
          </p:cNvSpPr>
          <p:nvPr>
            <p:ph idx="1"/>
          </p:nvPr>
        </p:nvSpPr>
        <p:spPr>
          <a:xfrm>
            <a:off x="304800" y="838200"/>
            <a:ext cx="8686800" cy="5867400"/>
          </a:xfrm>
        </p:spPr>
        <p:txBody>
          <a:bodyPr/>
          <a:lstStyle/>
          <a:p>
            <a:r>
              <a:rPr lang="en-US" sz="1800" dirty="0"/>
              <a:t>The FPF will also support a rich program of QCD and hadron structure studies.</a:t>
            </a:r>
          </a:p>
          <a:p>
            <a:endParaRPr lang="en-US" sz="1200" dirty="0"/>
          </a:p>
          <a:p>
            <a:r>
              <a:rPr lang="en-US" sz="1800" dirty="0"/>
              <a:t>Forward neutrino production is a a probe of forward hadron production, BFKL dynamics, intrinsic charm, ultra small x proton structure, with important implications for UHE cosmic ray experiments.</a:t>
            </a:r>
          </a:p>
          <a:p>
            <a:endParaRPr lang="en-US" sz="1200" dirty="0"/>
          </a:p>
          <a:p>
            <a:r>
              <a:rPr lang="en-US" sz="1800" dirty="0"/>
              <a:t>Neutrino interactions will probe DIS at the </a:t>
            </a:r>
            <a:r>
              <a:rPr lang="en-US" sz="1800" dirty="0" err="1"/>
              <a:t>TeV</a:t>
            </a:r>
            <a:r>
              <a:rPr lang="en-US" sz="1800" dirty="0"/>
              <a:t>-scale, constrain proton and nuclear structure, pdfs.</a:t>
            </a:r>
          </a:p>
        </p:txBody>
      </p:sp>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1676400" y="3048000"/>
            <a:ext cx="5477347" cy="3429000"/>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3384142" y="6474023"/>
            <a:ext cx="2375715" cy="307777"/>
          </a:xfrm>
          <a:prstGeom prst="rect">
            <a:avLst/>
          </a:prstGeom>
          <a:noFill/>
        </p:spPr>
        <p:txBody>
          <a:bodyPr wrap="none" rtlCol="0">
            <a:spAutoFit/>
          </a:bodyPr>
          <a:lstStyle/>
          <a:p>
            <a:r>
              <a:rPr lang="en-US" sz="1400" dirty="0"/>
              <a:t>FASER White Paper (2022)</a:t>
            </a:r>
          </a:p>
        </p:txBody>
      </p:sp>
    </p:spTree>
    <p:extLst>
      <p:ext uri="{BB962C8B-B14F-4D97-AF65-F5344CB8AC3E}">
        <p14:creationId xmlns:p14="http://schemas.microsoft.com/office/powerpoint/2010/main" val="178618950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228600" y="914400"/>
                <a:ext cx="8575400" cy="2999534"/>
              </a:xfrm>
            </p:spPr>
            <p:txBody>
              <a:bodyPr/>
              <a:lstStyle/>
              <a:p>
                <a:r>
                  <a:rPr lang="en-US" sz="2000" dirty="0"/>
                  <a:t>The FPF will probe proton structure at ultra small x ~ 10</a:t>
                </a:r>
                <a:r>
                  <a:rPr lang="en-US" sz="2000" baseline="30000" dirty="0"/>
                  <a:t>-7</a:t>
                </a:r>
                <a:r>
                  <a:rPr lang="en-US" sz="2000" dirty="0"/>
                  <a:t> (and also high x ~ 1).</a:t>
                </a:r>
              </a:p>
              <a:p>
                <a:endParaRPr lang="en-US" sz="2000" dirty="0"/>
              </a:p>
              <a:p>
                <a:r>
                  <a:rPr lang="en-US" sz="2000" dirty="0"/>
                  <a:t>In addition to the intrinsic interest in QCD, ultra small-x physics will become more and more important at higher energies, for example, in making precise predictions for </a:t>
                </a:r>
                <a14:m>
                  <m:oMath xmlns:m="http://schemas.openxmlformats.org/officeDocument/2006/math">
                    <m:r>
                      <a:rPr lang="en-US" sz="2000" i="1">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rPr>
                      <m:t>(</m:t>
                    </m:r>
                    <m:r>
                      <a:rPr lang="en-US" sz="2000" b="0" i="1" smtClean="0">
                        <a:latin typeface="Cambria Math" panose="02040503050406030204" pitchFamily="18" charset="0"/>
                      </a:rPr>
                      <m:t>𝑔𝑔</m:t>
                    </m:r>
                    <m:r>
                      <a:rPr lang="en-US" sz="2000" b="0" i="1" smtClean="0">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h</m:t>
                    </m:r>
                  </m:oMath>
                </a14:m>
                <a:r>
                  <a:rPr lang="en-US" sz="2000" dirty="0"/>
                  <a:t>) at a </a:t>
                </a:r>
                <a:r>
                  <a:rPr lang="en-US" sz="2000" dirty="0">
                    <a:sym typeface="Wingdings" pitchFamily="2" charset="2"/>
                  </a:rPr>
                  <a:t>100 </a:t>
                </a:r>
                <a:r>
                  <a:rPr lang="en-US" sz="2000" dirty="0" err="1">
                    <a:sym typeface="Wingdings" pitchFamily="2" charset="2"/>
                  </a:rPr>
                  <a:t>TeV</a:t>
                </a:r>
                <a:r>
                  <a:rPr lang="en-US" sz="2000" dirty="0">
                    <a:sym typeface="Wingdings" pitchFamily="2" charset="2"/>
                  </a:rPr>
                  <a:t> pp collider.</a:t>
                </a:r>
                <a:endParaRPr lang="en-US" sz="2000"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228600" y="914400"/>
                <a:ext cx="8575400" cy="2999534"/>
              </a:xfrm>
              <a:blipFill>
                <a:blip r:embed="rId3"/>
                <a:stretch>
                  <a:fillRect l="-740" t="-126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07138E52-D4B6-B348-910B-A539A6F07B44}"/>
              </a:ext>
            </a:extLst>
          </p:cNvPr>
          <p:cNvPicPr>
            <a:picLocks noChangeAspect="1"/>
          </p:cNvPicPr>
          <p:nvPr/>
        </p:nvPicPr>
        <p:blipFill>
          <a:blip r:embed="rId4"/>
          <a:stretch>
            <a:fillRect/>
          </a:stretch>
        </p:blipFill>
        <p:spPr>
          <a:xfrm>
            <a:off x="340000" y="3293759"/>
            <a:ext cx="4217823" cy="2999534"/>
          </a:xfrm>
          <a:prstGeom prst="rect">
            <a:avLst/>
          </a:prstGeom>
        </p:spPr>
      </p:pic>
      <p:pic>
        <p:nvPicPr>
          <p:cNvPr id="5" name="Picture 4">
            <a:extLst>
              <a:ext uri="{FF2B5EF4-FFF2-40B4-BE49-F238E27FC236}">
                <a16:creationId xmlns:a16="http://schemas.microsoft.com/office/drawing/2014/main" id="{48578D4C-C037-4949-98ED-0FB0BEFB674A}"/>
              </a:ext>
            </a:extLst>
          </p:cNvPr>
          <p:cNvPicPr>
            <a:picLocks noChangeAspect="1"/>
          </p:cNvPicPr>
          <p:nvPr/>
        </p:nvPicPr>
        <p:blipFill>
          <a:blip r:embed="rId5"/>
          <a:stretch>
            <a:fillRect/>
          </a:stretch>
        </p:blipFill>
        <p:spPr>
          <a:xfrm>
            <a:off x="4535170" y="3100925"/>
            <a:ext cx="4227830" cy="3299875"/>
          </a:xfrm>
          <a:prstGeom prst="rect">
            <a:avLst/>
          </a:prstGeom>
        </p:spPr>
      </p:pic>
      <p:sp>
        <p:nvSpPr>
          <p:cNvPr id="6" name="TextBox 5">
            <a:extLst>
              <a:ext uri="{FF2B5EF4-FFF2-40B4-BE49-F238E27FC236}">
                <a16:creationId xmlns:a16="http://schemas.microsoft.com/office/drawing/2014/main" id="{85C542BF-F05F-D44B-A52F-6D0581D40604}"/>
              </a:ext>
            </a:extLst>
          </p:cNvPr>
          <p:cNvSpPr txBox="1"/>
          <p:nvPr/>
        </p:nvSpPr>
        <p:spPr>
          <a:xfrm>
            <a:off x="3384142" y="6321623"/>
            <a:ext cx="2124299" cy="307777"/>
          </a:xfrm>
          <a:prstGeom prst="rect">
            <a:avLst/>
          </a:prstGeom>
          <a:noFill/>
        </p:spPr>
        <p:txBody>
          <a:bodyPr wrap="none" rtlCol="0">
            <a:spAutoFit/>
          </a:bodyPr>
          <a:lstStyle/>
          <a:p>
            <a:r>
              <a:rPr lang="en-US" sz="1400" dirty="0"/>
              <a:t>FPF White Paper (2022)</a:t>
            </a:r>
          </a:p>
        </p:txBody>
      </p:sp>
    </p:spTree>
    <p:extLst>
      <p:ext uri="{BB962C8B-B14F-4D97-AF65-F5344CB8AC3E}">
        <p14:creationId xmlns:p14="http://schemas.microsoft.com/office/powerpoint/2010/main" val="423444866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279178748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 DIRECT DETECTION</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366974579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933C-7C41-5E43-AB21-CA69B6F0C464}"/>
              </a:ext>
            </a:extLst>
          </p:cNvPr>
          <p:cNvSpPr>
            <a:spLocks noGrp="1"/>
          </p:cNvSpPr>
          <p:nvPr>
            <p:ph type="title"/>
          </p:nvPr>
        </p:nvSpPr>
        <p:spPr>
          <a:xfrm>
            <a:off x="1295400" y="244475"/>
            <a:ext cx="6858000" cy="441325"/>
          </a:xfrm>
        </p:spPr>
        <p:txBody>
          <a:bodyPr/>
          <a:lstStyle/>
          <a:p>
            <a:r>
              <a:rPr lang="en-US" dirty="0"/>
              <a:t>SUMMARY</a:t>
            </a:r>
          </a:p>
        </p:txBody>
      </p:sp>
      <p:sp>
        <p:nvSpPr>
          <p:cNvPr id="3" name="Content Placeholder 2">
            <a:extLst>
              <a:ext uri="{FF2B5EF4-FFF2-40B4-BE49-F238E27FC236}">
                <a16:creationId xmlns:a16="http://schemas.microsoft.com/office/drawing/2014/main" id="{6E443F34-7B57-9742-8EB7-51D260B18ABD}"/>
              </a:ext>
            </a:extLst>
          </p:cNvPr>
          <p:cNvSpPr>
            <a:spLocks noGrp="1"/>
          </p:cNvSpPr>
          <p:nvPr>
            <p:ph idx="1"/>
          </p:nvPr>
        </p:nvSpPr>
        <p:spPr>
          <a:xfrm>
            <a:off x="240506" y="838199"/>
            <a:ext cx="8598694" cy="5486401"/>
          </a:xfrm>
        </p:spPr>
        <p:txBody>
          <a:bodyPr/>
          <a:lstStyle/>
          <a:p>
            <a:r>
              <a:rPr lang="en-US" sz="2000" dirty="0">
                <a:solidFill>
                  <a:srgbClr val="00B050"/>
                </a:solidFill>
              </a:rPr>
              <a:t>Colliders can look for heavy, strongly-interacting particles and light, weakly-interacting particles; the LHC is currently missing half of these possibilities.</a:t>
            </a:r>
          </a:p>
          <a:p>
            <a:endParaRPr lang="en-US" sz="1000" dirty="0"/>
          </a:p>
          <a:p>
            <a:r>
              <a:rPr lang="en-US" sz="2000" dirty="0">
                <a:solidFill>
                  <a:srgbClr val="FF0000"/>
                </a:solidFill>
              </a:rPr>
              <a:t>The FPF is uniquely positioned to fully realize the LHC’s physics potential for both SM and BSM physics in the far forward region, greatly extending the LHC physics program for relatively little cost.  </a:t>
            </a:r>
          </a:p>
          <a:p>
            <a:endParaRPr lang="en-US" sz="1000" dirty="0">
              <a:solidFill>
                <a:srgbClr val="0000FF"/>
              </a:solidFill>
            </a:endParaRPr>
          </a:p>
          <a:p>
            <a:r>
              <a:rPr lang="en-US" sz="2000" dirty="0">
                <a:solidFill>
                  <a:srgbClr val="0000FF"/>
                </a:solidFill>
              </a:rPr>
              <a:t>Plan: CDRs for the facility and experiments in the next 12-18 months, construction in LS3, physics in HL-LHC Run 4. Much work to be done!</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a:p>
            <a:pPr marL="0" indent="0">
              <a:buNone/>
            </a:pPr>
            <a:endParaRPr lang="en-US" sz="2000" dirty="0"/>
          </a:p>
          <a:p>
            <a:endParaRPr lang="en-US" sz="800" dirty="0">
              <a:solidFill>
                <a:srgbClr val="0000FF"/>
              </a:solidFill>
            </a:endParaRPr>
          </a:p>
          <a:p>
            <a:pPr marL="0" indent="0">
              <a:buNone/>
            </a:pPr>
            <a:endParaRPr lang="en-US" sz="2000" dirty="0"/>
          </a:p>
          <a:p>
            <a:endParaRPr lang="en-US" sz="2000" dirty="0"/>
          </a:p>
          <a:p>
            <a:endParaRPr lang="en-US" sz="2000" dirty="0"/>
          </a:p>
          <a:p>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9D304749-1338-3B75-DB95-45100276054A}"/>
              </a:ext>
            </a:extLst>
          </p:cNvPr>
          <p:cNvPicPr>
            <a:picLocks noChangeAspect="1"/>
          </p:cNvPicPr>
          <p:nvPr/>
        </p:nvPicPr>
        <p:blipFill>
          <a:blip r:embed="rId2"/>
          <a:stretch>
            <a:fillRect/>
          </a:stretch>
        </p:blipFill>
        <p:spPr>
          <a:xfrm>
            <a:off x="5954382" y="3962400"/>
            <a:ext cx="2717007" cy="2582834"/>
          </a:xfrm>
          <a:prstGeom prst="rect">
            <a:avLst/>
          </a:prstGeom>
        </p:spPr>
      </p:pic>
      <p:pic>
        <p:nvPicPr>
          <p:cNvPr id="6" name="Picture 5">
            <a:extLst>
              <a:ext uri="{FF2B5EF4-FFF2-40B4-BE49-F238E27FC236}">
                <a16:creationId xmlns:a16="http://schemas.microsoft.com/office/drawing/2014/main" id="{EDB04DE1-7E88-8379-C840-9EF6D197C52B}"/>
              </a:ext>
            </a:extLst>
          </p:cNvPr>
          <p:cNvPicPr>
            <a:picLocks noChangeAspect="1"/>
          </p:cNvPicPr>
          <p:nvPr/>
        </p:nvPicPr>
        <p:blipFill>
          <a:blip r:embed="rId3"/>
          <a:stretch>
            <a:fillRect/>
          </a:stretch>
        </p:blipFill>
        <p:spPr>
          <a:xfrm>
            <a:off x="533400" y="4043974"/>
            <a:ext cx="5029200" cy="2501260"/>
          </a:xfrm>
          <a:prstGeom prst="rect">
            <a:avLst/>
          </a:prstGeom>
        </p:spPr>
      </p:pic>
    </p:spTree>
    <p:extLst>
      <p:ext uri="{BB962C8B-B14F-4D97-AF65-F5344CB8AC3E}">
        <p14:creationId xmlns:p14="http://schemas.microsoft.com/office/powerpoint/2010/main" val="113878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A813-FB00-E25F-D9C7-047DEFA172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079073-F00C-9E1A-8849-0F2049B56306}"/>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EXTRAS</a:t>
            </a:r>
          </a:p>
        </p:txBody>
      </p:sp>
    </p:spTree>
    <p:extLst>
      <p:ext uri="{BB962C8B-B14F-4D97-AF65-F5344CB8AC3E}">
        <p14:creationId xmlns:p14="http://schemas.microsoft.com/office/powerpoint/2010/main" val="2216539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A813-FB00-E25F-D9C7-047DEFA1721C}"/>
              </a:ext>
            </a:extLst>
          </p:cNvPr>
          <p:cNvSpPr>
            <a:spLocks noGrp="1"/>
          </p:cNvSpPr>
          <p:nvPr>
            <p:ph type="title"/>
          </p:nvPr>
        </p:nvSpPr>
        <p:spPr>
          <a:xfrm>
            <a:off x="1295400" y="244475"/>
            <a:ext cx="6858000" cy="441325"/>
          </a:xfrm>
        </p:spPr>
        <p:txBody>
          <a:bodyPr/>
          <a:lstStyle/>
          <a:p>
            <a:r>
              <a:rPr lang="en-US" dirty="0"/>
              <a:t>FPF CIVIL ENGINEERING</a:t>
            </a:r>
          </a:p>
        </p:txBody>
      </p:sp>
      <p:sp>
        <p:nvSpPr>
          <p:cNvPr id="6" name="TextBox 5">
            <a:extLst>
              <a:ext uri="{FF2B5EF4-FFF2-40B4-BE49-F238E27FC236}">
                <a16:creationId xmlns:a16="http://schemas.microsoft.com/office/drawing/2014/main" id="{A629DAE9-B314-792F-63D5-C2BBF9BF9294}"/>
              </a:ext>
            </a:extLst>
          </p:cNvPr>
          <p:cNvSpPr txBox="1"/>
          <p:nvPr/>
        </p:nvSpPr>
        <p:spPr>
          <a:xfrm>
            <a:off x="7078667" y="6071171"/>
            <a:ext cx="1608133" cy="369332"/>
          </a:xfrm>
          <a:prstGeom prst="rect">
            <a:avLst/>
          </a:prstGeom>
          <a:noFill/>
        </p:spPr>
        <p:txBody>
          <a:bodyPr wrap="none" rtlCol="0">
            <a:spAutoFit/>
          </a:bodyPr>
          <a:lstStyle/>
          <a:p>
            <a:r>
              <a:rPr lang="en-US" dirty="0" err="1"/>
              <a:t>Balazs</a:t>
            </a:r>
            <a:r>
              <a:rPr lang="en-US" dirty="0"/>
              <a:t> (2022)</a:t>
            </a:r>
          </a:p>
        </p:txBody>
      </p:sp>
      <p:pic>
        <p:nvPicPr>
          <p:cNvPr id="10" name="Content Placeholder 9">
            <a:extLst>
              <a:ext uri="{FF2B5EF4-FFF2-40B4-BE49-F238E27FC236}">
                <a16:creationId xmlns:a16="http://schemas.microsoft.com/office/drawing/2014/main" id="{2594C9C0-104A-8D0F-F6C3-421832363977}"/>
              </a:ext>
            </a:extLst>
          </p:cNvPr>
          <p:cNvPicPr>
            <a:picLocks noGrp="1" noChangeAspect="1"/>
          </p:cNvPicPr>
          <p:nvPr>
            <p:ph idx="1"/>
          </p:nvPr>
        </p:nvPicPr>
        <p:blipFill>
          <a:blip r:embed="rId2"/>
          <a:stretch>
            <a:fillRect/>
          </a:stretch>
        </p:blipFill>
        <p:spPr>
          <a:xfrm>
            <a:off x="457200" y="990600"/>
            <a:ext cx="8229600" cy="1978194"/>
          </a:xfrm>
        </p:spPr>
      </p:pic>
      <p:pic>
        <p:nvPicPr>
          <p:cNvPr id="12" name="Picture 11">
            <a:extLst>
              <a:ext uri="{FF2B5EF4-FFF2-40B4-BE49-F238E27FC236}">
                <a16:creationId xmlns:a16="http://schemas.microsoft.com/office/drawing/2014/main" id="{479691E0-E18C-1FF2-908C-C15066A4D4C6}"/>
              </a:ext>
            </a:extLst>
          </p:cNvPr>
          <p:cNvPicPr>
            <a:picLocks noChangeAspect="1"/>
          </p:cNvPicPr>
          <p:nvPr/>
        </p:nvPicPr>
        <p:blipFill>
          <a:blip r:embed="rId3"/>
          <a:stretch>
            <a:fillRect/>
          </a:stretch>
        </p:blipFill>
        <p:spPr>
          <a:xfrm>
            <a:off x="2838450" y="3264330"/>
            <a:ext cx="3771900" cy="2991507"/>
          </a:xfrm>
          <a:prstGeom prst="rect">
            <a:avLst/>
          </a:prstGeom>
        </p:spPr>
      </p:pic>
    </p:spTree>
    <p:extLst>
      <p:ext uri="{BB962C8B-B14F-4D97-AF65-F5344CB8AC3E}">
        <p14:creationId xmlns:p14="http://schemas.microsoft.com/office/powerpoint/2010/main" val="2597446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WHERE THE PIONS ARE</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44958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57200" y="5577250"/>
                <a:ext cx="3581400"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Enormous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𝑡𝑜𝑡</m:t>
                        </m:r>
                      </m:sub>
                    </m:sSub>
                    <m:r>
                      <a:rPr lang="en-US" sz="2000" b="0" i="1" smtClean="0">
                        <a:latin typeface="Cambria Math" panose="02040503050406030204" pitchFamily="18" charset="0"/>
                      </a:rPr>
                      <m:t> </m:t>
                    </m:r>
                  </m:oMath>
                </a14:m>
                <a:r>
                  <a:rPr lang="en-US" sz="1800" dirty="0">
                    <a:latin typeface="Arial" charset="0"/>
                  </a:rPr>
                  <a:t>~100 mb, currently wasted in BSM searches.</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57200" y="5577250"/>
                <a:ext cx="3581400" cy="899750"/>
              </a:xfrm>
              <a:prstGeom prst="rect">
                <a:avLst/>
              </a:prstGeom>
              <a:blipFill>
                <a:blip r:embed="rId3"/>
                <a:stretch>
                  <a:fillRect l="-1060" t="-1389" b="-13889"/>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0"/>
            <a:ext cx="3737628" cy="4755175"/>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542098" y="5565857"/>
            <a:ext cx="4068502" cy="89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err="1">
                <a:latin typeface="Arial" charset="0"/>
              </a:rPr>
              <a:t>Pions</a:t>
            </a:r>
            <a:r>
              <a:rPr lang="en-US" sz="1800" dirty="0">
                <a:latin typeface="Arial" charset="0"/>
              </a:rPr>
              <a:t> typically have </a:t>
            </a:r>
            <a:r>
              <a:rPr lang="en-US" sz="1800" i="1" dirty="0" err="1">
                <a:latin typeface="Arial" charset="0"/>
              </a:rPr>
              <a:t>p</a:t>
            </a:r>
            <a:r>
              <a:rPr lang="en-US" sz="1800" baseline="-25000" dirty="0" err="1">
                <a:latin typeface="Arial" charset="0"/>
              </a:rPr>
              <a:t>T</a:t>
            </a:r>
            <a:r>
              <a:rPr lang="en-US" sz="1800" dirty="0">
                <a:latin typeface="Arial" charset="0"/>
              </a:rPr>
              <a:t> ~ 250 MeV, but large flux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22866" y="2954534"/>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33302421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BC79F26-4209-6E4E-AC75-B68638036127}"/>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NEW PARTICLES</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686803" y="5410200"/>
            <a:ext cx="2304797" cy="646331"/>
          </a:xfrm>
          <a:prstGeom prst="rect">
            <a:avLst/>
          </a:prstGeom>
          <a:noFill/>
        </p:spPr>
        <p:txBody>
          <a:bodyPr wrap="none" rtlCol="0">
            <a:spAutoFit/>
          </a:bodyPr>
          <a:lstStyle/>
          <a:p>
            <a:pPr algn="r"/>
            <a:r>
              <a:rPr lang="en-US" sz="1200" dirty="0">
                <a:solidFill>
                  <a:schemeClr val="bg1">
                    <a:lumMod val="65000"/>
                  </a:schemeClr>
                </a:solidFill>
              </a:rPr>
              <a:t>Feng, Kumar (2008)</a:t>
            </a:r>
          </a:p>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p:txBody>
      </p:sp>
      <p:sp>
        <p:nvSpPr>
          <p:cNvPr id="49" name="TextBox 48">
            <a:extLst>
              <a:ext uri="{FF2B5EF4-FFF2-40B4-BE49-F238E27FC236}">
                <a16:creationId xmlns:a16="http://schemas.microsoft.com/office/drawing/2014/main" id="{C33BC926-3382-D142-9438-0A0F7C9733B1}"/>
              </a:ext>
            </a:extLst>
          </p:cNvPr>
          <p:cNvSpPr txBox="1"/>
          <p:nvPr/>
        </p:nvSpPr>
        <p:spPr>
          <a:xfrm>
            <a:off x="7046867" y="2457753"/>
            <a:ext cx="1870817" cy="2800767"/>
          </a:xfrm>
          <a:prstGeom prst="rect">
            <a:avLst/>
          </a:prstGeom>
          <a:noFill/>
        </p:spPr>
        <p:txBody>
          <a:bodyPr wrap="square" rtlCol="0">
            <a:spAutoFit/>
          </a:bodyPr>
          <a:lstStyle/>
          <a:p>
            <a:r>
              <a:rPr lang="en-US" sz="1600" dirty="0">
                <a:solidFill>
                  <a:schemeClr val="bg1"/>
                </a:solidFill>
              </a:rPr>
              <a:t>The WIMP Miracle, which motivates new physics in the upper right corner, is a special case of the </a:t>
            </a:r>
            <a:r>
              <a:rPr lang="en-US" sz="1600" dirty="0" err="1">
                <a:solidFill>
                  <a:schemeClr val="bg1"/>
                </a:solidFill>
              </a:rPr>
              <a:t>WIMPless</a:t>
            </a:r>
            <a:r>
              <a:rPr lang="en-US" sz="1600" dirty="0">
                <a:solidFill>
                  <a:schemeClr val="bg1"/>
                </a:solidFill>
              </a:rPr>
              <a:t> Miracle, which motivates new physics along the whole diagonal.</a:t>
            </a:r>
          </a:p>
        </p:txBody>
      </p:sp>
    </p:spTree>
    <p:extLst>
      <p:ext uri="{BB962C8B-B14F-4D97-AF65-F5344CB8AC3E}">
        <p14:creationId xmlns:p14="http://schemas.microsoft.com/office/powerpoint/2010/main" val="9744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1"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dissolve">
                                      <p:cBhvr>
                                        <p:cTn id="31" dur="500"/>
                                        <p:tgtEl>
                                          <p:spTgt spid="49"/>
                                        </p:tgtEl>
                                      </p:cBhvr>
                                    </p:animEffect>
                                  </p:childTnLst>
                                </p:cTn>
                              </p:par>
                              <p:par>
                                <p:cTn id="32" presetID="9" presetClass="entr" presetSubtype="0" fill="hold" grpId="1"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1"/>
      <p:bldP spid="49"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A813-FB00-E25F-D9C7-047DEFA1721C}"/>
              </a:ext>
            </a:extLst>
          </p:cNvPr>
          <p:cNvSpPr>
            <a:spLocks noGrp="1"/>
          </p:cNvSpPr>
          <p:nvPr>
            <p:ph type="title"/>
          </p:nvPr>
        </p:nvSpPr>
        <p:spPr>
          <a:xfrm>
            <a:off x="1295400" y="244475"/>
            <a:ext cx="6858000" cy="441325"/>
          </a:xfrm>
        </p:spPr>
        <p:txBody>
          <a:bodyPr/>
          <a:lstStyle/>
          <a:p>
            <a:r>
              <a:rPr lang="en-US" dirty="0"/>
              <a:t>FPF NEUTRINO DISTRIBUTIONS</a:t>
            </a:r>
          </a:p>
        </p:txBody>
      </p:sp>
      <p:pic>
        <p:nvPicPr>
          <p:cNvPr id="5" name="Content Placeholder 4">
            <a:extLst>
              <a:ext uri="{FF2B5EF4-FFF2-40B4-BE49-F238E27FC236}">
                <a16:creationId xmlns:a16="http://schemas.microsoft.com/office/drawing/2014/main" id="{EF7B68BC-979D-3B4E-0A26-48AACD273F3C}"/>
              </a:ext>
            </a:extLst>
          </p:cNvPr>
          <p:cNvPicPr>
            <a:picLocks noGrp="1" noChangeAspect="1"/>
          </p:cNvPicPr>
          <p:nvPr>
            <p:ph idx="1"/>
          </p:nvPr>
        </p:nvPicPr>
        <p:blipFill>
          <a:blip r:embed="rId2"/>
          <a:stretch>
            <a:fillRect/>
          </a:stretch>
        </p:blipFill>
        <p:spPr>
          <a:xfrm>
            <a:off x="457200" y="1112107"/>
            <a:ext cx="8229600" cy="5149723"/>
          </a:xfrm>
        </p:spPr>
      </p:pic>
      <p:sp>
        <p:nvSpPr>
          <p:cNvPr id="6" name="TextBox 5">
            <a:extLst>
              <a:ext uri="{FF2B5EF4-FFF2-40B4-BE49-F238E27FC236}">
                <a16:creationId xmlns:a16="http://schemas.microsoft.com/office/drawing/2014/main" id="{A629DAE9-B314-792F-63D5-C2BBF9BF9294}"/>
              </a:ext>
            </a:extLst>
          </p:cNvPr>
          <p:cNvSpPr txBox="1"/>
          <p:nvPr/>
        </p:nvSpPr>
        <p:spPr>
          <a:xfrm>
            <a:off x="6477000" y="6255837"/>
            <a:ext cx="1428596" cy="369332"/>
          </a:xfrm>
          <a:prstGeom prst="rect">
            <a:avLst/>
          </a:prstGeom>
          <a:noFill/>
        </p:spPr>
        <p:txBody>
          <a:bodyPr wrap="none" rtlCol="0">
            <a:spAutoFit/>
          </a:bodyPr>
          <a:lstStyle/>
          <a:p>
            <a:r>
              <a:rPr lang="en-US" dirty="0"/>
              <a:t>Kling (2022)</a:t>
            </a:r>
          </a:p>
        </p:txBody>
      </p:sp>
    </p:spTree>
    <p:extLst>
      <p:ext uri="{BB962C8B-B14F-4D97-AF65-F5344CB8AC3E}">
        <p14:creationId xmlns:p14="http://schemas.microsoft.com/office/powerpoint/2010/main" val="983073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A813-FB00-E25F-D9C7-047DEFA1721C}"/>
              </a:ext>
            </a:extLst>
          </p:cNvPr>
          <p:cNvSpPr>
            <a:spLocks noGrp="1"/>
          </p:cNvSpPr>
          <p:nvPr>
            <p:ph type="title"/>
          </p:nvPr>
        </p:nvSpPr>
        <p:spPr>
          <a:xfrm>
            <a:off x="1295400" y="244475"/>
            <a:ext cx="6858000" cy="441325"/>
          </a:xfrm>
        </p:spPr>
        <p:txBody>
          <a:bodyPr/>
          <a:lstStyle/>
          <a:p>
            <a:r>
              <a:rPr lang="en-US" dirty="0"/>
              <a:t>FPF NEUTRINO DISTRIBUTIONS</a:t>
            </a:r>
          </a:p>
        </p:txBody>
      </p:sp>
      <p:sp>
        <p:nvSpPr>
          <p:cNvPr id="6" name="TextBox 5">
            <a:extLst>
              <a:ext uri="{FF2B5EF4-FFF2-40B4-BE49-F238E27FC236}">
                <a16:creationId xmlns:a16="http://schemas.microsoft.com/office/drawing/2014/main" id="{A629DAE9-B314-792F-63D5-C2BBF9BF9294}"/>
              </a:ext>
            </a:extLst>
          </p:cNvPr>
          <p:cNvSpPr txBox="1"/>
          <p:nvPr/>
        </p:nvSpPr>
        <p:spPr>
          <a:xfrm>
            <a:off x="6477000" y="6255837"/>
            <a:ext cx="1428596" cy="369332"/>
          </a:xfrm>
          <a:prstGeom prst="rect">
            <a:avLst/>
          </a:prstGeom>
          <a:noFill/>
        </p:spPr>
        <p:txBody>
          <a:bodyPr wrap="none" rtlCol="0">
            <a:spAutoFit/>
          </a:bodyPr>
          <a:lstStyle/>
          <a:p>
            <a:r>
              <a:rPr lang="en-US" dirty="0"/>
              <a:t>Kling (2022)</a:t>
            </a:r>
          </a:p>
        </p:txBody>
      </p:sp>
      <p:pic>
        <p:nvPicPr>
          <p:cNvPr id="8" name="Content Placeholder 7">
            <a:extLst>
              <a:ext uri="{FF2B5EF4-FFF2-40B4-BE49-F238E27FC236}">
                <a16:creationId xmlns:a16="http://schemas.microsoft.com/office/drawing/2014/main" id="{F4220ADE-FF42-EFFB-B130-93EF84456864}"/>
              </a:ext>
            </a:extLst>
          </p:cNvPr>
          <p:cNvPicPr>
            <a:picLocks noGrp="1" noChangeAspect="1"/>
          </p:cNvPicPr>
          <p:nvPr>
            <p:ph idx="1"/>
          </p:nvPr>
        </p:nvPicPr>
        <p:blipFill>
          <a:blip r:embed="rId2"/>
          <a:stretch>
            <a:fillRect/>
          </a:stretch>
        </p:blipFill>
        <p:spPr>
          <a:xfrm>
            <a:off x="557705" y="990600"/>
            <a:ext cx="7900495" cy="5306698"/>
          </a:xfrm>
        </p:spPr>
      </p:pic>
    </p:spTree>
    <p:extLst>
      <p:ext uri="{BB962C8B-B14F-4D97-AF65-F5344CB8AC3E}">
        <p14:creationId xmlns:p14="http://schemas.microsoft.com/office/powerpoint/2010/main" val="401841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A813-FB00-E25F-D9C7-047DEFA1721C}"/>
              </a:ext>
            </a:extLst>
          </p:cNvPr>
          <p:cNvSpPr>
            <a:spLocks noGrp="1"/>
          </p:cNvSpPr>
          <p:nvPr>
            <p:ph type="title"/>
          </p:nvPr>
        </p:nvSpPr>
        <p:spPr>
          <a:xfrm>
            <a:off x="0" y="244475"/>
            <a:ext cx="9144000" cy="441325"/>
          </a:xfrm>
        </p:spPr>
        <p:txBody>
          <a:bodyPr/>
          <a:lstStyle/>
          <a:p>
            <a:r>
              <a:rPr lang="en-US" dirty="0"/>
              <a:t>FPF MUON BACKGROUND FROM FLUKA</a:t>
            </a:r>
          </a:p>
        </p:txBody>
      </p:sp>
      <p:pic>
        <p:nvPicPr>
          <p:cNvPr id="5" name="Content Placeholder 4">
            <a:extLst>
              <a:ext uri="{FF2B5EF4-FFF2-40B4-BE49-F238E27FC236}">
                <a16:creationId xmlns:a16="http://schemas.microsoft.com/office/drawing/2014/main" id="{6F2F1676-46E6-11B3-22D4-63B38502B729}"/>
              </a:ext>
            </a:extLst>
          </p:cNvPr>
          <p:cNvPicPr>
            <a:picLocks noGrp="1" noChangeAspect="1"/>
          </p:cNvPicPr>
          <p:nvPr>
            <p:ph idx="1"/>
          </p:nvPr>
        </p:nvPicPr>
        <p:blipFill>
          <a:blip r:embed="rId2"/>
          <a:stretch>
            <a:fillRect/>
          </a:stretch>
        </p:blipFill>
        <p:spPr>
          <a:xfrm>
            <a:off x="457200" y="1636069"/>
            <a:ext cx="8229600" cy="4101799"/>
          </a:xfrm>
        </p:spPr>
      </p:pic>
      <p:sp>
        <p:nvSpPr>
          <p:cNvPr id="6" name="TextBox 5">
            <a:extLst>
              <a:ext uri="{FF2B5EF4-FFF2-40B4-BE49-F238E27FC236}">
                <a16:creationId xmlns:a16="http://schemas.microsoft.com/office/drawing/2014/main" id="{A0A69C23-A24E-C32B-CCBF-D9204917393C}"/>
              </a:ext>
            </a:extLst>
          </p:cNvPr>
          <p:cNvSpPr txBox="1"/>
          <p:nvPr/>
        </p:nvSpPr>
        <p:spPr>
          <a:xfrm>
            <a:off x="5334000" y="5867400"/>
            <a:ext cx="3211135" cy="369332"/>
          </a:xfrm>
          <a:prstGeom prst="rect">
            <a:avLst/>
          </a:prstGeom>
          <a:noFill/>
        </p:spPr>
        <p:txBody>
          <a:bodyPr wrap="none" rtlCol="0">
            <a:spAutoFit/>
          </a:bodyPr>
          <a:lstStyle/>
          <a:p>
            <a:r>
              <a:rPr lang="en-US" dirty="0" err="1"/>
              <a:t>Cerutti</a:t>
            </a:r>
            <a:r>
              <a:rPr lang="en-US" dirty="0"/>
              <a:t>, </a:t>
            </a:r>
            <a:r>
              <a:rPr lang="en-US" dirty="0" err="1"/>
              <a:t>Sabate-Gilarte</a:t>
            </a:r>
            <a:r>
              <a:rPr lang="en-US" dirty="0"/>
              <a:t> (2022)</a:t>
            </a:r>
          </a:p>
        </p:txBody>
      </p:sp>
    </p:spTree>
    <p:extLst>
      <p:ext uri="{BB962C8B-B14F-4D97-AF65-F5344CB8AC3E}">
        <p14:creationId xmlns:p14="http://schemas.microsoft.com/office/powerpoint/2010/main" val="1913335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A813-FB00-E25F-D9C7-047DEFA1721C}"/>
              </a:ext>
            </a:extLst>
          </p:cNvPr>
          <p:cNvSpPr>
            <a:spLocks noGrp="1"/>
          </p:cNvSpPr>
          <p:nvPr>
            <p:ph type="title"/>
          </p:nvPr>
        </p:nvSpPr>
        <p:spPr>
          <a:xfrm>
            <a:off x="0" y="244475"/>
            <a:ext cx="9144000" cy="441325"/>
          </a:xfrm>
        </p:spPr>
        <p:txBody>
          <a:bodyPr/>
          <a:lstStyle/>
          <a:p>
            <a:r>
              <a:rPr lang="en-US" dirty="0"/>
              <a:t>FPF MUON BACKGROUND FROM FLUKA</a:t>
            </a:r>
          </a:p>
        </p:txBody>
      </p:sp>
      <p:pic>
        <p:nvPicPr>
          <p:cNvPr id="5" name="Content Placeholder 4">
            <a:extLst>
              <a:ext uri="{FF2B5EF4-FFF2-40B4-BE49-F238E27FC236}">
                <a16:creationId xmlns:a16="http://schemas.microsoft.com/office/drawing/2014/main" id="{F006A9F6-0AFD-74F3-07F6-31B2DE8A6973}"/>
              </a:ext>
            </a:extLst>
          </p:cNvPr>
          <p:cNvPicPr>
            <a:picLocks noGrp="1" noChangeAspect="1"/>
          </p:cNvPicPr>
          <p:nvPr>
            <p:ph idx="1"/>
          </p:nvPr>
        </p:nvPicPr>
        <p:blipFill>
          <a:blip r:embed="rId2"/>
          <a:stretch>
            <a:fillRect/>
          </a:stretch>
        </p:blipFill>
        <p:spPr>
          <a:xfrm>
            <a:off x="457200" y="990600"/>
            <a:ext cx="8229600" cy="4657886"/>
          </a:xfrm>
        </p:spPr>
      </p:pic>
      <p:sp>
        <p:nvSpPr>
          <p:cNvPr id="6" name="TextBox 5">
            <a:extLst>
              <a:ext uri="{FF2B5EF4-FFF2-40B4-BE49-F238E27FC236}">
                <a16:creationId xmlns:a16="http://schemas.microsoft.com/office/drawing/2014/main" id="{B23EB73D-5FC6-85E4-ECBA-59CE26E82659}"/>
              </a:ext>
            </a:extLst>
          </p:cNvPr>
          <p:cNvSpPr txBox="1"/>
          <p:nvPr/>
        </p:nvSpPr>
        <p:spPr>
          <a:xfrm>
            <a:off x="5334000" y="5867400"/>
            <a:ext cx="3211135" cy="369332"/>
          </a:xfrm>
          <a:prstGeom prst="rect">
            <a:avLst/>
          </a:prstGeom>
          <a:noFill/>
        </p:spPr>
        <p:txBody>
          <a:bodyPr wrap="none" rtlCol="0">
            <a:spAutoFit/>
          </a:bodyPr>
          <a:lstStyle/>
          <a:p>
            <a:r>
              <a:rPr lang="en-US" dirty="0" err="1"/>
              <a:t>Cerutti</a:t>
            </a:r>
            <a:r>
              <a:rPr lang="en-US" dirty="0"/>
              <a:t>, </a:t>
            </a:r>
            <a:r>
              <a:rPr lang="en-US" dirty="0" err="1"/>
              <a:t>Sabate-Gilarte</a:t>
            </a:r>
            <a:r>
              <a:rPr lang="en-US" dirty="0"/>
              <a:t> (2022)</a:t>
            </a:r>
          </a:p>
        </p:txBody>
      </p:sp>
    </p:spTree>
    <p:extLst>
      <p:ext uri="{BB962C8B-B14F-4D97-AF65-F5344CB8AC3E}">
        <p14:creationId xmlns:p14="http://schemas.microsoft.com/office/powerpoint/2010/main" val="327088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SPECIFIC EXAMPLES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914400"/>
                <a:ext cx="8915400" cy="5562600"/>
              </a:xfrm>
            </p:spPr>
            <p:txBody>
              <a:bodyPr/>
              <a:lstStyle/>
              <a:p>
                <a:pPr eaLnBrk="1" hangingPunct="1"/>
                <a:r>
                  <a:rPr lang="en-US" sz="2000" dirty="0">
                    <a:latin typeface="Arial" charset="0"/>
                  </a:rPr>
                  <a:t>Suppose there is a dark sector that contains dark matter X and also a dark force: dark electromagnetism.</a:t>
                </a:r>
              </a:p>
              <a:p>
                <a:pPr eaLnBrk="1" hangingPunct="1"/>
                <a:endParaRPr lang="en-US" sz="1200" dirty="0">
                  <a:latin typeface="Arial" charset="0"/>
                </a:endParaRPr>
              </a:p>
              <a:p>
                <a:pPr eaLnBrk="1" hangingPunct="1"/>
                <a:r>
                  <a:rPr lang="en-US" sz="2000" dirty="0">
                    <a:latin typeface="Arial" charset="0"/>
                  </a:rPr>
                  <a:t>The force carriers of our sector and the dark sector will mix </a:t>
                </a:r>
              </a:p>
              <a:p>
                <a:pPr lvl="1"/>
                <a:r>
                  <a:rPr lang="en-US" sz="1800" dirty="0">
                    <a:latin typeface="Arial" charset="0"/>
                  </a:rPr>
                  <a:t>perhaps suppressed, but completely generic, since a renormalizable operator</a:t>
                </a: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r>
                  <a:rPr lang="en-US" sz="2000" dirty="0">
                    <a:latin typeface="Arial" charset="0"/>
                  </a:rPr>
                  <a:t>The result?  A new particle, the </a:t>
                </a:r>
                <a:r>
                  <a:rPr lang="en-US" sz="2000" dirty="0">
                    <a:solidFill>
                      <a:srgbClr val="FF0000"/>
                    </a:solidFill>
                    <a:latin typeface="Arial" charset="0"/>
                  </a:rPr>
                  <a:t>d</a:t>
                </a:r>
                <a:r>
                  <a:rPr lang="en-US" sz="1800" dirty="0">
                    <a:solidFill>
                      <a:srgbClr val="FF0000"/>
                    </a:solidFill>
                    <a:latin typeface="Arial" charset="0"/>
                  </a:rPr>
                  <a:t>ark photon </a:t>
                </a:r>
                <a14:m>
                  <m:oMath xmlns:m="http://schemas.openxmlformats.org/officeDocument/2006/math">
                    <m:sSup>
                      <m:sSupPr>
                        <m:ctrlPr>
                          <a:rPr lang="en-US" sz="1800" i="1" smtClean="0">
                            <a:solidFill>
                              <a:srgbClr val="FF0000"/>
                            </a:solidFill>
                            <a:latin typeface="Cambria Math" panose="02040503050406030204" pitchFamily="18" charset="0"/>
                            <a:ea typeface="Cambria Math" panose="02040503050406030204" pitchFamily="18" charset="0"/>
                          </a:rPr>
                        </m:ctrlPr>
                      </m:sSupPr>
                      <m:e>
                        <m:r>
                          <a:rPr lang="en-US" sz="1800" i="1">
                            <a:solidFill>
                              <a:srgbClr val="FF0000"/>
                            </a:solidFill>
                            <a:latin typeface="Cambria Math" panose="02040503050406030204" pitchFamily="18" charset="0"/>
                            <a:ea typeface="Cambria Math" panose="02040503050406030204" pitchFamily="18" charset="0"/>
                          </a:rPr>
                          <m:t>𝐴</m:t>
                        </m:r>
                      </m:e>
                      <m:sup>
                        <m:r>
                          <a:rPr lang="en-US" sz="1800" i="1">
                            <a:solidFill>
                              <a:srgbClr val="FF0000"/>
                            </a:solidFill>
                            <a:latin typeface="Cambria Math" panose="02040503050406030204" pitchFamily="18" charset="0"/>
                            <a:ea typeface="Cambria Math" panose="02040503050406030204" pitchFamily="18" charset="0"/>
                          </a:rPr>
                          <m:t>′</m:t>
                        </m:r>
                      </m:sup>
                    </m:sSup>
                  </m:oMath>
                </a14:m>
                <a:r>
                  <a:rPr lang="en-US" sz="1800" dirty="0">
                    <a:latin typeface="Arial" charset="0"/>
                  </a:rPr>
                  <a:t>: like a normal photon, but with an unknown mass </a:t>
                </a:r>
                <a:r>
                  <a:rPr lang="en-US" sz="1800" dirty="0">
                    <a:solidFill>
                      <a:srgbClr val="FF0000"/>
                    </a:solidFill>
                    <a:latin typeface="Arial" charset="0"/>
                  </a:rPr>
                  <a:t>m</a:t>
                </a:r>
                <a14:m>
                  <m:oMath xmlns:m="http://schemas.openxmlformats.org/officeDocument/2006/math">
                    <m:sSup>
                      <m:sSupPr>
                        <m:ctrlPr>
                          <a:rPr lang="en-US" sz="1800" i="1" baseline="-25000">
                            <a:solidFill>
                              <a:srgbClr val="FF0000"/>
                            </a:solidFill>
                            <a:latin typeface="Cambria Math" panose="02040503050406030204" pitchFamily="18" charset="0"/>
                            <a:ea typeface="Cambria Math" panose="02040503050406030204" pitchFamily="18" charset="0"/>
                          </a:rPr>
                        </m:ctrlPr>
                      </m:sSupPr>
                      <m:e>
                        <m:r>
                          <a:rPr lang="en-US" sz="1800" i="1" baseline="-25000">
                            <a:solidFill>
                              <a:srgbClr val="FF0000"/>
                            </a:solidFill>
                            <a:latin typeface="Cambria Math" panose="02040503050406030204" pitchFamily="18" charset="0"/>
                            <a:ea typeface="Cambria Math" panose="02040503050406030204" pitchFamily="18" charset="0"/>
                          </a:rPr>
                          <m:t>𝐴</m:t>
                        </m:r>
                      </m:e>
                      <m:sup>
                        <m:r>
                          <a:rPr lang="en-US" sz="1800" i="1" baseline="-25000">
                            <a:solidFill>
                              <a:srgbClr val="FF0000"/>
                            </a:solidFill>
                            <a:latin typeface="Cambria Math" panose="02040503050406030204" pitchFamily="18" charset="0"/>
                            <a:ea typeface="Cambria Math" panose="02040503050406030204" pitchFamily="18" charset="0"/>
                          </a:rPr>
                          <m:t>′</m:t>
                        </m:r>
                      </m:sup>
                    </m:sSup>
                  </m:oMath>
                </a14:m>
                <a:r>
                  <a:rPr lang="en-US" sz="1800" baseline="-25000" dirty="0">
                    <a:solidFill>
                      <a:srgbClr val="FF0000"/>
                    </a:solidFill>
                    <a:latin typeface="Arial" charset="0"/>
                  </a:rPr>
                  <a:t> </a:t>
                </a:r>
                <a:r>
                  <a:rPr lang="en-US" sz="1800" dirty="0">
                    <a:latin typeface="Arial" charset="0"/>
                  </a:rPr>
                  <a:t>and couplings suppressed by </a:t>
                </a:r>
                <a:r>
                  <a:rPr lang="en-US" sz="2000" dirty="0">
                    <a:solidFill>
                      <a:srgbClr val="FF0000"/>
                    </a:solidFill>
                    <a:latin typeface="Symbol" pitchFamily="2" charset="2"/>
                  </a:rPr>
                  <a:t>e</a:t>
                </a:r>
                <a:r>
                  <a:rPr lang="en-US" sz="1800" dirty="0">
                    <a:latin typeface="Arial" charset="0"/>
                  </a:rPr>
                  <a:t>.  It travels through matter without interacting, but eventually decays through </a:t>
                </a:r>
                <a14:m>
                  <m:oMath xmlns:m="http://schemas.openxmlformats.org/officeDocument/2006/math">
                    <m:sSup>
                      <m:sSupPr>
                        <m:ctrlPr>
                          <a:rPr lang="en-US" sz="2000" i="1" smtClean="0">
                            <a:solidFill>
                              <a:srgbClr val="FF0000"/>
                            </a:solidFill>
                            <a:latin typeface="Cambria Math" panose="02040503050406030204" pitchFamily="18" charset="0"/>
                            <a:ea typeface="Cambria Math" panose="02040503050406030204" pitchFamily="18" charset="0"/>
                          </a:rPr>
                        </m:ctrlPr>
                      </m:sSupPr>
                      <m:e>
                        <m:r>
                          <a:rPr lang="en-US" sz="2000" b="0" i="1" smtClean="0">
                            <a:solidFill>
                              <a:srgbClr val="FF0000"/>
                            </a:solidFill>
                            <a:latin typeface="Cambria Math" panose="02040503050406030204" pitchFamily="18" charset="0"/>
                            <a:ea typeface="Cambria Math" panose="02040503050406030204" pitchFamily="18" charset="0"/>
                          </a:rPr>
                          <m:t>𝐴</m:t>
                        </m:r>
                      </m:e>
                      <m:sup>
                        <m:r>
                          <a:rPr lang="en-US" sz="2000" b="0" i="1" smtClean="0">
                            <a:solidFill>
                              <a:srgbClr val="FF0000"/>
                            </a:solidFill>
                            <a:latin typeface="Cambria Math" panose="02040503050406030204" pitchFamily="18" charset="0"/>
                            <a:ea typeface="Cambria Math" panose="02040503050406030204" pitchFamily="18" charset="0"/>
                          </a:rPr>
                          <m:t>′</m:t>
                        </m:r>
                      </m:sup>
                    </m:sSup>
                    <m:sSup>
                      <m:sSupPr>
                        <m:ctrlPr>
                          <a:rPr lang="en-US" sz="2000" i="1" smtClean="0">
                            <a:solidFill>
                              <a:srgbClr val="FF0000"/>
                            </a:solidFill>
                            <a:latin typeface="Cambria Math" panose="02040503050406030204" pitchFamily="18" charset="0"/>
                          </a:rPr>
                        </m:ctrlPr>
                      </m:sSupPr>
                      <m:e>
                        <m:r>
                          <a:rPr lang="en-US" sz="2000" i="1" smtClean="0">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rPr>
                          <m:t>𝑒</m:t>
                        </m:r>
                      </m:e>
                      <m:sup>
                        <m:r>
                          <a:rPr lang="en-US" sz="2000" b="0" i="1" smtClean="0">
                            <a:solidFill>
                              <a:srgbClr val="FF0000"/>
                            </a:solidFill>
                            <a:latin typeface="Cambria Math" panose="02040503050406030204" pitchFamily="18" charset="0"/>
                          </a:rPr>
                          <m:t>+</m:t>
                        </m:r>
                      </m:sup>
                    </m:sSup>
                    <m:sSup>
                      <m:sSupPr>
                        <m:ctrlPr>
                          <a:rPr lang="en-US" sz="2000" i="1" smtClean="0">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𝑒</m:t>
                        </m:r>
                      </m:e>
                      <m:sup>
                        <m:r>
                          <a:rPr lang="en-US" sz="2000" b="0" i="1" smtClean="0">
                            <a:solidFill>
                              <a:srgbClr val="FF0000"/>
                            </a:solidFill>
                            <a:latin typeface="Cambria Math" panose="02040503050406030204" pitchFamily="18" charset="0"/>
                          </a:rPr>
                          <m:t>−</m:t>
                        </m:r>
                      </m:sup>
                    </m:sSup>
                  </m:oMath>
                </a14:m>
                <a:r>
                  <a:rPr lang="en-US" sz="2000" dirty="0">
                    <a:latin typeface="Arial" charset="0"/>
                  </a:rPr>
                  <a:t>, …</a:t>
                </a:r>
              </a:p>
              <a:p>
                <a:endParaRPr lang="en-US" sz="1200" dirty="0">
                  <a:latin typeface="Arial" charset="0"/>
                </a:endParaRPr>
              </a:p>
              <a:p>
                <a:r>
                  <a:rPr lang="en-US" sz="2000" dirty="0">
                    <a:latin typeface="Arial" charset="0"/>
                  </a:rPr>
                  <a:t>Many other similar possibilities (portals, LLPs, FIPs, …): </a:t>
                </a:r>
                <a14:m>
                  <m:oMath xmlns:m="http://schemas.openxmlformats.org/officeDocument/2006/math">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b="0" i="1" smtClean="0">
                        <a:latin typeface="Cambria Math" panose="02040503050406030204" pitchFamily="18" charset="0"/>
                      </a:rPr>
                      <m:t>𝐿</m:t>
                    </m:r>
                  </m:oMath>
                </a14:m>
                <a:r>
                  <a:rPr lang="en-US" sz="2000" dirty="0">
                    <a:latin typeface="Arial" charset="0"/>
                  </a:rPr>
                  <a:t>, </a:t>
                </a:r>
                <a14:m>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ea typeface="Cambria Math" panose="02040503050406030204" pitchFamily="18" charset="0"/>
                          </a:rPr>
                          <m:t>𝜏</m:t>
                        </m:r>
                      </m:sub>
                    </m:sSub>
                  </m:oMath>
                </a14:m>
                <a:r>
                  <a:rPr lang="en-US" sz="2000" dirty="0">
                    <a:latin typeface="Arial" charset="0"/>
                  </a:rPr>
                  <a:t> and other light gauge bosons, dark Higgs bosons </a:t>
                </a:r>
                <a14:m>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𝑋</m:t>
                    </m:r>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rPr>
                          <m:t>𝐾</m:t>
                        </m:r>
                      </m:e>
                      <m:sup>
                        <m:r>
                          <a:rPr lang="en-US" sz="2000" i="1">
                            <a:solidFill>
                              <a:srgbClr val="FF0000"/>
                            </a:solidFill>
                            <a:latin typeface="Cambria Math" panose="02040503050406030204" pitchFamily="18" charset="0"/>
                          </a:rPr>
                          <m:t>+</m:t>
                        </m:r>
                      </m:sup>
                    </m:sSup>
                    <m:sSup>
                      <m:sSupPr>
                        <m:ctrlPr>
                          <a:rPr lang="en-US" sz="2000" i="1">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𝐾</m:t>
                        </m:r>
                      </m:e>
                      <m:sup>
                        <m:r>
                          <a:rPr lang="en-US" sz="2000" i="1">
                            <a:solidFill>
                              <a:srgbClr val="FF0000"/>
                            </a:solidFill>
                            <a:latin typeface="Cambria Math" panose="02040503050406030204" pitchFamily="18" charset="0"/>
                          </a:rPr>
                          <m:t>−</m:t>
                        </m:r>
                      </m:sup>
                    </m:sSup>
                  </m:oMath>
                </a14:m>
                <a:r>
                  <a:rPr lang="en-US" sz="2000" dirty="0">
                    <a:latin typeface="Arial" charset="0"/>
                  </a:rPr>
                  <a:t> , axion-like particles </a:t>
                </a:r>
                <a:r>
                  <a:rPr lang="en-US" sz="2000" dirty="0">
                    <a:solidFill>
                      <a:srgbClr val="FF0000"/>
                    </a:solidFill>
                    <a:latin typeface="Arial" charset="0"/>
                  </a:rPr>
                  <a:t>a</a:t>
                </a:r>
                <a:r>
                  <a:rPr lang="en-US" sz="2000" dirty="0">
                    <a:solidFill>
                      <a:srgbClr val="FF0000"/>
                    </a:solidFill>
                    <a:ea typeface="Cambria Math" panose="02040503050406030204" pitchFamily="18" charset="0"/>
                  </a:rPr>
                  <a:t> </a:t>
                </a:r>
                <a14:m>
                  <m:oMath xmlns:m="http://schemas.openxmlformats.org/officeDocument/2006/math">
                    <m:r>
                      <a:rPr lang="en-US" sz="2000" i="1">
                        <a:solidFill>
                          <a:srgbClr val="FF0000"/>
                        </a:solidFill>
                        <a:latin typeface="Cambria Math" panose="02040503050406030204" pitchFamily="18" charset="0"/>
                        <a:ea typeface="Cambria Math" panose="02040503050406030204" pitchFamily="18" charset="0"/>
                      </a:rPr>
                      <m:t>→</m:t>
                    </m:r>
                    <m:r>
                      <a:rPr lang="en-US" sz="2000" i="1">
                        <a:solidFill>
                          <a:srgbClr val="FF0000"/>
                        </a:solidFill>
                        <a:latin typeface="Cambria Math" panose="02040503050406030204" pitchFamily="18" charset="0"/>
                        <a:ea typeface="Cambria Math" panose="02040503050406030204" pitchFamily="18" charset="0"/>
                      </a:rPr>
                      <m:t>𝛾𝛾</m:t>
                    </m:r>
                  </m:oMath>
                </a14:m>
                <a:r>
                  <a:rPr lang="en-US" sz="2000" dirty="0">
                    <a:latin typeface="Arial" charset="0"/>
                  </a:rPr>
                  <a:t>, sterile neutrinos </a:t>
                </a:r>
                <a:r>
                  <a:rPr lang="en-US" sz="2000" dirty="0">
                    <a:solidFill>
                      <a:srgbClr val="FF0000"/>
                    </a:solidFill>
                    <a:latin typeface="Arial" charset="0"/>
                  </a:rPr>
                  <a:t>N </a:t>
                </a:r>
                <a14:m>
                  <m:oMath xmlns:m="http://schemas.openxmlformats.org/officeDocument/2006/math">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𝑙</m:t>
                        </m:r>
                      </m:e>
                      <m:sup>
                        <m:r>
                          <a:rPr lang="en-US" sz="2000" i="1">
                            <a:solidFill>
                              <a:srgbClr val="FF0000"/>
                            </a:solidFill>
                            <a:latin typeface="Cambria Math" panose="02040503050406030204" pitchFamily="18" charset="0"/>
                          </a:rPr>
                          <m:t>+</m:t>
                        </m:r>
                      </m:sup>
                    </m:sSup>
                    <m:sSup>
                      <m:sSupPr>
                        <m:ctrlPr>
                          <a:rPr lang="en-US" sz="2000" i="1">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𝑙</m:t>
                        </m:r>
                      </m:e>
                      <m:sup>
                        <m:r>
                          <a:rPr lang="en-US" sz="2000" i="1">
                            <a:solidFill>
                              <a:srgbClr val="FF0000"/>
                            </a:solidFill>
                            <a:latin typeface="Cambria Math" panose="02040503050406030204" pitchFamily="18" charset="0"/>
                          </a:rPr>
                          <m:t>−</m:t>
                        </m:r>
                      </m:sup>
                    </m:sSup>
                    <m:r>
                      <a:rPr lang="en-US" sz="2000" b="0" i="1" smtClean="0">
                        <a:solidFill>
                          <a:srgbClr val="FF0000"/>
                        </a:solidFill>
                        <a:latin typeface="Cambria Math" panose="02040503050406030204" pitchFamily="18" charset="0"/>
                      </a:rPr>
                      <m:t> </m:t>
                    </m:r>
                    <m:r>
                      <a:rPr lang="en-US" sz="2000" i="1" smtClean="0">
                        <a:solidFill>
                          <a:srgbClr val="FF0000"/>
                        </a:solidFill>
                        <a:latin typeface="Cambria Math" panose="02040503050406030204" pitchFamily="18" charset="0"/>
                        <a:ea typeface="Cambria Math" panose="02040503050406030204" pitchFamily="18" charset="0"/>
                      </a:rPr>
                      <m:t>𝜈</m:t>
                    </m:r>
                  </m:oMath>
                </a14:m>
                <a:r>
                  <a:rPr lang="en-US" sz="2000" dirty="0">
                    <a:latin typeface="Arial" charset="0"/>
                  </a:rPr>
                  <a:t> , millicharged particles, …</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914400"/>
                <a:ext cx="8915400" cy="5562600"/>
              </a:xfrm>
              <a:blipFill>
                <a:blip r:embed="rId2"/>
                <a:stretch>
                  <a:fillRect l="-712" t="-683" r="-997" b="-3417"/>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8194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8194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5254823"/>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8194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252990"/>
                <a:ext cx="950517"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𝜀</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252990"/>
                <a:ext cx="950517" cy="352019"/>
              </a:xfrm>
              <a:prstGeom prst="rect">
                <a:avLst/>
              </a:prstGeom>
              <a:blipFill>
                <a:blip r:embed="rId4"/>
                <a:stretch>
                  <a:fillRect l="-2632" r="-1316" b="-21429"/>
                </a:stretch>
              </a:blipFill>
            </p:spPr>
            <p:txBody>
              <a:bodyPr/>
              <a:lstStyle/>
              <a:p>
                <a:r>
                  <a:rPr lang="en-US">
                    <a:noFill/>
                  </a:rPr>
                  <a:t> </a:t>
                </a:r>
              </a:p>
            </p:txBody>
          </p:sp>
        </mc:Fallback>
      </mc:AlternateContent>
    </p:spTree>
    <p:extLst>
      <p:ext uri="{BB962C8B-B14F-4D97-AF65-F5344CB8AC3E}">
        <p14:creationId xmlns:p14="http://schemas.microsoft.com/office/powerpoint/2010/main" val="21250867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31242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76201" y="914400"/>
            <a:ext cx="8915400" cy="5562600"/>
          </a:xfrm>
        </p:spPr>
        <p:txBody>
          <a:bodyPr/>
          <a:lstStyle/>
          <a:p>
            <a:pPr eaLnBrk="1" hangingPunct="1"/>
            <a:r>
              <a:rPr lang="en-US" sz="2000" dirty="0">
                <a:latin typeface="Arial" charset="0"/>
              </a:rPr>
              <a:t>The existing large LHC detectors are beautifully designed to find </a:t>
            </a:r>
            <a:r>
              <a:rPr lang="en-US" sz="2000" dirty="0">
                <a:solidFill>
                  <a:srgbClr val="FF0000"/>
                </a:solidFill>
                <a:latin typeface="Arial" charset="0"/>
              </a:rPr>
              <a:t>strongly-interacting heavy particles</a:t>
            </a:r>
            <a:r>
              <a:rPr lang="en-US" sz="2000" dirty="0">
                <a:latin typeface="Arial" charset="0"/>
              </a:rPr>
              <a:t>.  </a:t>
            </a:r>
          </a:p>
          <a:p>
            <a:pPr eaLnBrk="1" hangingPunct="1"/>
            <a:endParaRPr lang="en-US" sz="1000" dirty="0">
              <a:latin typeface="Arial" charset="0"/>
            </a:endParaRPr>
          </a:p>
          <a:p>
            <a:pPr eaLnBrk="1" hangingPunct="1"/>
            <a:r>
              <a:rPr lang="en-US" sz="2000" dirty="0">
                <a:latin typeface="Arial" charset="0"/>
              </a:rPr>
              <a:t>But they are also perfectly designed to </a:t>
            </a:r>
            <a:r>
              <a:rPr lang="en-US" sz="2000" dirty="0">
                <a:solidFill>
                  <a:srgbClr val="FF0000"/>
                </a:solidFill>
                <a:latin typeface="Arial" charset="0"/>
              </a:rPr>
              <a:t>not</a:t>
            </a:r>
            <a:r>
              <a:rPr lang="en-US" sz="2000" dirty="0">
                <a:latin typeface="Arial" charset="0"/>
              </a:rPr>
              <a:t> find </a:t>
            </a:r>
            <a:r>
              <a:rPr lang="en-US" sz="2000" dirty="0">
                <a:solidFill>
                  <a:srgbClr val="FF0000"/>
                </a:solidFill>
                <a:latin typeface="Arial" charset="0"/>
              </a:rPr>
              <a:t>weakly-interacting light particles</a:t>
            </a:r>
            <a:r>
              <a:rPr lang="en-US" sz="2000" dirty="0">
                <a:latin typeface="Arial" charset="0"/>
              </a:rPr>
              <a:t>.  These are dominantly produced in the rare decays of light particles: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and B mesons along the forward direction, and so the new particles escape through the </a:t>
            </a:r>
            <a:r>
              <a:rPr lang="en-US" sz="2000" dirty="0">
                <a:solidFill>
                  <a:srgbClr val="FF0000"/>
                </a:solidFill>
                <a:latin typeface="Arial" charset="0"/>
              </a:rPr>
              <a:t>blind spots </a:t>
            </a:r>
            <a:r>
              <a:rPr lang="en-US" sz="2000" dirty="0">
                <a:latin typeface="Arial" charset="0"/>
              </a:rPr>
              <a:t>down the beamline. </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1200" dirty="0">
              <a:latin typeface="Arial" charset="0"/>
              <a:sym typeface="Wingdings"/>
            </a:endParaRPr>
          </a:p>
          <a:p>
            <a:pPr eaLnBrk="1" hangingPunct="1"/>
            <a:r>
              <a:rPr lang="en-US" sz="2000" dirty="0">
                <a:latin typeface="Arial" charset="0"/>
              </a:rPr>
              <a:t>There are both SM and BSM motivations to explore the “wasted” </a:t>
            </a:r>
            <a:r>
              <a:rPr lang="en-US" sz="2000" dirty="0" err="1">
                <a:latin typeface="Symbol" pitchFamily="2" charset="2"/>
              </a:rPr>
              <a:t>s</a:t>
            </a:r>
            <a:r>
              <a:rPr lang="en-US" sz="2000" baseline="-25000" dirty="0" err="1">
                <a:latin typeface="Arial" charset="0"/>
              </a:rPr>
              <a:t>inel</a:t>
            </a:r>
            <a:r>
              <a:rPr lang="en-US" sz="2000" baseline="-25000" dirty="0">
                <a:latin typeface="Arial" charset="0"/>
              </a:rPr>
              <a:t> </a:t>
            </a:r>
            <a:r>
              <a:rPr lang="en-US" sz="2000" dirty="0">
                <a:latin typeface="Arial" charset="0"/>
              </a:rPr>
              <a:t>~ 100 mb and cover these blind spots in the </a:t>
            </a:r>
            <a:r>
              <a:rPr lang="en-US" sz="2000" dirty="0">
                <a:solidFill>
                  <a:srgbClr val="FF0000"/>
                </a:solidFill>
                <a:latin typeface="Arial" charset="0"/>
              </a:rPr>
              <a:t>far</a:t>
            </a:r>
            <a:r>
              <a:rPr lang="en-US" sz="2000" dirty="0">
                <a:latin typeface="Arial" charset="0"/>
              </a:rPr>
              <a:t> </a:t>
            </a:r>
            <a:r>
              <a:rPr lang="en-US" sz="2000" dirty="0">
                <a:solidFill>
                  <a:srgbClr val="FF0000"/>
                </a:solidFill>
                <a:latin typeface="Arial" charset="0"/>
              </a:rPr>
              <a:t>forward region</a:t>
            </a:r>
            <a:r>
              <a:rPr lang="en-US" sz="2000" dirty="0">
                <a:latin typeface="Arial" charset="0"/>
              </a:rPr>
              <a:t>.  </a:t>
            </a:r>
          </a:p>
          <a:p>
            <a:pPr eaLnBrk="1" hangingPunct="1"/>
            <a:endParaRPr lang="en-US" sz="1000" dirty="0">
              <a:latin typeface="Arial" charset="0"/>
              <a:sym typeface="Wingdings"/>
            </a:endParaRPr>
          </a:p>
          <a:p>
            <a:pPr eaLnBrk="1" hangingPunct="1"/>
            <a:r>
              <a:rPr lang="en-US" sz="2000" dirty="0">
                <a:latin typeface="Arial" charset="0"/>
              </a:rPr>
              <a:t>We cannot block the beams, but if </a:t>
            </a:r>
            <a:r>
              <a:rPr lang="en-US" sz="2000" dirty="0">
                <a:latin typeface="Arial" charset="0"/>
                <a:sym typeface="Wingdings"/>
              </a:rPr>
              <a:t>we go far away, the proton beams are bent by magnets, whereas light, weakly-interacting particles go straight.</a:t>
            </a:r>
            <a:endParaRPr lang="en-US" sz="2000" dirty="0">
              <a:sym typeface="Wingdings"/>
            </a:endParaRPr>
          </a:p>
          <a:p>
            <a:pPr eaLnBrk="1" hangingPunct="1"/>
            <a:endParaRPr lang="en-US" sz="2000" dirty="0">
              <a:latin typeface="Arial" charset="0"/>
              <a:sym typeface="Wingdings"/>
            </a:endParaRPr>
          </a:p>
        </p:txBody>
      </p:sp>
      <p:sp>
        <p:nvSpPr>
          <p:cNvPr id="24" name="TextBox 23">
            <a:extLst>
              <a:ext uri="{FF2B5EF4-FFF2-40B4-BE49-F238E27FC236}">
                <a16:creationId xmlns:a16="http://schemas.microsoft.com/office/drawing/2014/main" id="{1FCA8254-3E83-FE89-F53E-A0FD53B722A3}"/>
              </a:ext>
            </a:extLst>
          </p:cNvPr>
          <p:cNvSpPr txBox="1"/>
          <p:nvPr/>
        </p:nvSpPr>
        <p:spPr>
          <a:xfrm rot="21126514">
            <a:off x="5978127" y="3631361"/>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B7C7C2-C51C-8DFA-D537-66FA3D8EAD49}"/>
                  </a:ext>
                </a:extLst>
              </p:cNvPr>
              <p:cNvSpPr txBox="1"/>
              <p:nvPr/>
            </p:nvSpPr>
            <p:spPr>
              <a:xfrm rot="21210000">
                <a:off x="875331" y="3879119"/>
                <a:ext cx="2465227" cy="391646"/>
              </a:xfrm>
              <a:prstGeom prst="rect">
                <a:avLst/>
              </a:prstGeom>
              <a:noFill/>
            </p:spPr>
            <p:txBody>
              <a:bodyPr wrap="none" rtlCol="0">
                <a:spAutoFit/>
              </a:bodyPr>
              <a:lstStyle/>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r>
                  <a:rPr lang="en-US" dirty="0">
                    <a:latin typeface="Symbol" pitchFamily="2" charset="2"/>
                  </a:rPr>
                  <a:t>p</a:t>
                </a:r>
                <a:r>
                  <a:rPr lang="en-US" dirty="0"/>
                  <a:t>, K, D, … </a:t>
                </a:r>
              </a:p>
            </p:txBody>
          </p:sp>
        </mc:Choice>
        <mc:Fallback xmlns="">
          <p:sp>
            <p:nvSpPr>
              <p:cNvPr id="25" name="TextBox 24">
                <a:extLst>
                  <a:ext uri="{FF2B5EF4-FFF2-40B4-BE49-F238E27FC236}">
                    <a16:creationId xmlns:a16="http://schemas.microsoft.com/office/drawing/2014/main" id="{D2B7C7C2-C51C-8DFA-D537-66FA3D8EAD49}"/>
                  </a:ext>
                </a:extLst>
              </p:cNvPr>
              <p:cNvSpPr txBox="1">
                <a:spLocks noRot="1" noChangeAspect="1" noMove="1" noResize="1" noEditPoints="1" noAdjustHandles="1" noChangeArrowheads="1" noChangeShapeType="1" noTextEdit="1"/>
              </p:cNvSpPr>
              <p:nvPr/>
            </p:nvSpPr>
            <p:spPr>
              <a:xfrm rot="21210000">
                <a:off x="875331" y="3879119"/>
                <a:ext cx="2465227" cy="391646"/>
              </a:xfrm>
              <a:prstGeom prst="rect">
                <a:avLst/>
              </a:prstGeom>
              <a:blipFill>
                <a:blip r:embed="rId3"/>
                <a:stretch>
                  <a:fillRect t="-5556" r="-1010" b="-3704"/>
                </a:stretch>
              </a:blipFill>
            </p:spPr>
            <p:txBody>
              <a:bodyPr/>
              <a:lstStyle/>
              <a:p>
                <a:r>
                  <a:rPr lang="en-US">
                    <a:noFill/>
                  </a:rPr>
                  <a:t> </a:t>
                </a:r>
              </a:p>
            </p:txBody>
          </p:sp>
        </mc:Fallback>
      </mc:AlternateContent>
    </p:spTree>
    <p:extLst>
      <p:ext uri="{BB962C8B-B14F-4D97-AF65-F5344CB8AC3E}">
        <p14:creationId xmlns:p14="http://schemas.microsoft.com/office/powerpoint/2010/main" val="8756273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BASIC IDEA</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529059" y="5208495"/>
            <a:ext cx="600909"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D9EB51-2C43-6C5E-AB13-71DB9FEE22FD}"/>
                  </a:ext>
                </a:extLst>
              </p:cNvPr>
              <p:cNvSpPr txBox="1"/>
              <p:nvPr/>
            </p:nvSpPr>
            <p:spPr>
              <a:xfrm>
                <a:off x="2286000" y="3249198"/>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𝐴</m:t>
                          </m:r>
                        </m:e>
                        <m:sup>
                          <m:r>
                            <a:rPr lang="en-US" sz="1800"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0" name="TextBox 9">
                <a:extLst>
                  <a:ext uri="{FF2B5EF4-FFF2-40B4-BE49-F238E27FC236}">
                    <a16:creationId xmlns:a16="http://schemas.microsoft.com/office/drawing/2014/main" id="{C3D9EB51-2C43-6C5E-AB13-71DB9FEE22FD}"/>
                  </a:ext>
                </a:extLst>
              </p:cNvPr>
              <p:cNvSpPr txBox="1">
                <a:spLocks noRot="1" noChangeAspect="1" noMove="1" noResize="1" noEditPoints="1" noAdjustHandles="1" noChangeArrowheads="1" noChangeShapeType="1" noTextEdit="1"/>
              </p:cNvSpPr>
              <p:nvPr/>
            </p:nvSpPr>
            <p:spPr>
              <a:xfrm>
                <a:off x="2286000" y="3249198"/>
                <a:ext cx="457200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B4BEE7-FC72-4D60-8A25-D7020EF3028A}"/>
                  </a:ext>
                </a:extLst>
              </p:cNvPr>
              <p:cNvSpPr txBox="1"/>
              <p:nvPr/>
            </p:nvSpPr>
            <p:spPr>
              <a:xfrm>
                <a:off x="2286000" y="3249198"/>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𝐴</m:t>
                          </m:r>
                        </m:e>
                        <m:sup>
                          <m:r>
                            <a:rPr lang="en-US" sz="1800"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1" name="TextBox 10">
                <a:extLst>
                  <a:ext uri="{FF2B5EF4-FFF2-40B4-BE49-F238E27FC236}">
                    <a16:creationId xmlns:a16="http://schemas.microsoft.com/office/drawing/2014/main" id="{D6B4BEE7-FC72-4D60-8A25-D7020EF3028A}"/>
                  </a:ext>
                </a:extLst>
              </p:cNvPr>
              <p:cNvSpPr txBox="1">
                <a:spLocks noRot="1" noChangeAspect="1" noMove="1" noResize="1" noEditPoints="1" noAdjustHandles="1" noChangeArrowheads="1" noChangeShapeType="1" noTextEdit="1"/>
              </p:cNvSpPr>
              <p:nvPr/>
            </p:nvSpPr>
            <p:spPr>
              <a:xfrm>
                <a:off x="2286000" y="3249198"/>
                <a:ext cx="4572000" cy="369332"/>
              </a:xfrm>
              <a:prstGeom prst="rect">
                <a:avLst/>
              </a:prstGeom>
              <a:blipFill>
                <a:blip r:embed="rId3"/>
                <a:stretch>
                  <a:fillRect/>
                </a:stretch>
              </a:blipFill>
            </p:spPr>
            <p:txBody>
              <a:bodyPr/>
              <a:lstStyle/>
              <a:p>
                <a:r>
                  <a:rPr lang="en-US">
                    <a:noFill/>
                  </a:rPr>
                  <a:t> </a:t>
                </a:r>
              </a:p>
            </p:txBody>
          </p:sp>
        </mc:Fallback>
      </mc:AlternateContent>
      <p:sp>
        <p:nvSpPr>
          <p:cNvPr id="13" name="Content Placeholder 2">
            <a:extLst>
              <a:ext uri="{FF2B5EF4-FFF2-40B4-BE49-F238E27FC236}">
                <a16:creationId xmlns:a16="http://schemas.microsoft.com/office/drawing/2014/main" id="{60BC7F9A-3682-3ECE-0648-9421172E02CA}"/>
              </a:ext>
            </a:extLst>
          </p:cNvPr>
          <p:cNvSpPr txBox="1">
            <a:spLocks/>
          </p:cNvSpPr>
          <p:nvPr/>
        </p:nvSpPr>
        <p:spPr bwMode="auto">
          <a:xfrm>
            <a:off x="5139728" y="924584"/>
            <a:ext cx="3810000" cy="82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1600" dirty="0">
                <a:latin typeface="Arial" charset="0"/>
              </a:rPr>
              <a:t>Feng, </a:t>
            </a:r>
            <a:r>
              <a:rPr lang="en-US" sz="1600" dirty="0" err="1">
                <a:latin typeface="Arial" charset="0"/>
              </a:rPr>
              <a:t>Galon</a:t>
            </a:r>
            <a:r>
              <a:rPr lang="en-US" sz="1600" dirty="0">
                <a:latin typeface="Arial" charset="0"/>
              </a:rPr>
              <a:t>, Kling, </a:t>
            </a:r>
            <a:r>
              <a:rPr lang="en-US" sz="1600" dirty="0" err="1">
                <a:latin typeface="Arial" charset="0"/>
              </a:rPr>
              <a:t>Trojanowski</a:t>
            </a:r>
            <a:r>
              <a:rPr lang="en-US" sz="1600" dirty="0">
                <a:latin typeface="Arial" charset="0"/>
              </a:rPr>
              <a:t> (2017)</a:t>
            </a:r>
          </a:p>
          <a:p>
            <a:pPr marL="0" indent="0" eaLnBrk="1" hangingPunct="1">
              <a:buNone/>
            </a:pPr>
            <a:r>
              <a:rPr lang="en-US" sz="1600" dirty="0">
                <a:latin typeface="Arial" charset="0"/>
                <a:sym typeface="Wingdings"/>
              </a:rPr>
              <a:t>Kling, </a:t>
            </a:r>
            <a:r>
              <a:rPr lang="en-US" sz="1600" dirty="0" err="1">
                <a:latin typeface="Arial" charset="0"/>
                <a:sym typeface="Wingdings"/>
              </a:rPr>
              <a:t>Trojanowski</a:t>
            </a:r>
            <a:r>
              <a:rPr lang="en-US" sz="1600" dirty="0">
                <a:latin typeface="Arial" charset="0"/>
                <a:sym typeface="Wingdings"/>
              </a:rPr>
              <a:t> (2018)</a:t>
            </a:r>
          </a:p>
          <a:p>
            <a:pPr marL="0" indent="0">
              <a:buNone/>
            </a:pPr>
            <a:r>
              <a:rPr lang="en-US" sz="1600" dirty="0">
                <a:latin typeface="Arial" charset="0"/>
              </a:rPr>
              <a:t>Feng, </a:t>
            </a:r>
            <a:r>
              <a:rPr lang="en-US" sz="1600" dirty="0" err="1">
                <a:latin typeface="Arial" charset="0"/>
              </a:rPr>
              <a:t>Galon</a:t>
            </a:r>
            <a:r>
              <a:rPr lang="en-US" sz="1600" dirty="0">
                <a:latin typeface="Arial" charset="0"/>
              </a:rPr>
              <a:t>, Kling, </a:t>
            </a:r>
            <a:r>
              <a:rPr lang="en-US" sz="1600" dirty="0" err="1">
                <a:latin typeface="Arial" charset="0"/>
              </a:rPr>
              <a:t>Trojanowski</a:t>
            </a:r>
            <a:r>
              <a:rPr lang="en-US" sz="1600" dirty="0">
                <a:latin typeface="Arial" charset="0"/>
              </a:rPr>
              <a:t> (2018)</a:t>
            </a:r>
          </a:p>
        </p:txBody>
      </p:sp>
    </p:spTree>
    <p:extLst>
      <p:ext uri="{BB962C8B-B14F-4D97-AF65-F5344CB8AC3E}">
        <p14:creationId xmlns:p14="http://schemas.microsoft.com/office/powerpoint/2010/main" val="331450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FAR-FORWARD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(2019)</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3048000" cy="1169551"/>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New particle A’ is produced at ATLAS, travels along the beam collision axis and through 100 m of rock, and finally decays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369231" y="3158270"/>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38942F-D6E2-9F45-82A0-22F7D238A4C0}"/>
                  </a:ext>
                </a:extLst>
              </p:cNvPr>
              <p:cNvSpPr txBox="1"/>
              <p:nvPr/>
            </p:nvSpPr>
            <p:spPr>
              <a:xfrm rot="702885">
                <a:off x="2035794" y="1697185"/>
                <a:ext cx="602665" cy="184666"/>
              </a:xfrm>
              <a:prstGeom prst="rect">
                <a:avLst/>
              </a:prstGeom>
              <a:solidFill>
                <a:schemeClr val="bg1"/>
              </a:solidFill>
            </p:spPr>
            <p:txBody>
              <a:bodyPr wrap="none" lIns="0" tIns="0" rIns="0" bIns="0" rtlCol="0">
                <a:spAutoFit/>
              </a:bodyPr>
              <a:lstStyle/>
              <a:p>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i="1" smtClean="0">
                            <a:solidFill>
                              <a:srgbClr val="FF0000"/>
                            </a:solidFill>
                            <a:latin typeface="Cambria Math" panose="02040503050406030204" pitchFamily="18" charset="0"/>
                            <a:ea typeface="Cambria Math" panose="02040503050406030204" pitchFamily="18" charset="0"/>
                          </a:rPr>
                          <m:t>𝜋</m:t>
                        </m:r>
                      </m:e>
                      <m:sup>
                        <m:r>
                          <a:rPr lang="en-US" sz="1200" b="0" i="1" smtClean="0">
                            <a:solidFill>
                              <a:srgbClr val="FF0000"/>
                            </a:solidFill>
                            <a:latin typeface="Cambria Math" panose="02040503050406030204" pitchFamily="18" charset="0"/>
                          </a:rPr>
                          <m:t>0</m:t>
                        </m:r>
                      </m:sup>
                    </m:sSup>
                  </m:oMath>
                </a14:m>
                <a:r>
                  <a:rPr lang="en-US" sz="1200" dirty="0">
                    <a:solidFill>
                      <a:srgbClr val="FF0000"/>
                    </a:solidFill>
                  </a:rPr>
                  <a:t>→ </a:t>
                </a:r>
                <a14:m>
                  <m:oMath xmlns:m="http://schemas.openxmlformats.org/officeDocument/2006/math">
                    <m:r>
                      <a:rPr lang="en-US" sz="1200" i="1" dirty="0" smtClean="0">
                        <a:solidFill>
                          <a:srgbClr val="FF0000"/>
                        </a:solidFill>
                        <a:latin typeface="Cambria Math" panose="02040503050406030204" pitchFamily="18" charset="0"/>
                        <a:ea typeface="Cambria Math" panose="02040503050406030204" pitchFamily="18" charset="0"/>
                      </a:rPr>
                      <m:t>𝛾</m:t>
                    </m:r>
                  </m:oMath>
                </a14:m>
                <a:r>
                  <a:rPr lang="en-US" sz="1200" dirty="0">
                    <a:solidFill>
                      <a:srgbClr val="FF0000"/>
                    </a:solidFill>
                    <a:latin typeface="Cambria Math" panose="02040503050406030204" pitchFamily="18" charset="0"/>
                    <a:ea typeface="Cambria Math" panose="02040503050406030204" pitchFamily="18" charset="0"/>
                  </a:rPr>
                  <a:t>A’ </a:t>
                </a:r>
              </a:p>
            </p:txBody>
          </p:sp>
        </mc:Choice>
        <mc:Fallback xmlns="">
          <p:sp>
            <p:nvSpPr>
              <p:cNvPr id="4" name="TextBox 3">
                <a:extLst>
                  <a:ext uri="{FF2B5EF4-FFF2-40B4-BE49-F238E27FC236}">
                    <a16:creationId xmlns:a16="http://schemas.microsoft.com/office/drawing/2014/main" id="{E738942F-D6E2-9F45-82A0-22F7D238A4C0}"/>
                  </a:ext>
                </a:extLst>
              </p:cNvPr>
              <p:cNvSpPr txBox="1">
                <a:spLocks noRot="1" noChangeAspect="1" noMove="1" noResize="1" noEditPoints="1" noAdjustHandles="1" noChangeArrowheads="1" noChangeShapeType="1" noTextEdit="1"/>
              </p:cNvSpPr>
              <p:nvPr/>
            </p:nvSpPr>
            <p:spPr>
              <a:xfrm rot="702885">
                <a:off x="2035794" y="1697185"/>
                <a:ext cx="602665" cy="184666"/>
              </a:xfrm>
              <a:prstGeom prst="rect">
                <a:avLst/>
              </a:prstGeom>
              <a:blipFill>
                <a:blip r:embed="rId4"/>
                <a:stretch>
                  <a:fillRect l="-3922" t="-11538" r="-15686" b="-2692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4F76865-AE4C-D946-86D2-E72605032751}"/>
              </a:ext>
            </a:extLst>
          </p:cNvPr>
          <p:cNvSpPr txBox="1"/>
          <p:nvPr/>
        </p:nvSpPr>
        <p:spPr>
          <a:xfrm rot="750086">
            <a:off x="4660241" y="2274761"/>
            <a:ext cx="620426" cy="184666"/>
          </a:xfrm>
          <a:prstGeom prst="rect">
            <a:avLst/>
          </a:prstGeom>
          <a:solidFill>
            <a:schemeClr val="bg1"/>
          </a:solidFill>
        </p:spPr>
        <p:txBody>
          <a:bodyPr wrap="none" lIns="0" tIns="0" rIns="0" bIns="0" rtlCol="0">
            <a:spAutoFit/>
          </a:bodyPr>
          <a:lstStyle/>
          <a:p>
            <a:r>
              <a:rPr lang="en-US" sz="1200" dirty="0">
                <a:solidFill>
                  <a:srgbClr val="FF0000"/>
                </a:solidFill>
              </a:rPr>
              <a:t> →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CE08D49-EE50-0545-AD75-C78915B81904}"/>
                  </a:ext>
                </a:extLst>
              </p:cNvPr>
              <p:cNvSpPr txBox="1"/>
              <p:nvPr/>
            </p:nvSpPr>
            <p:spPr>
              <a:xfrm rot="514515">
                <a:off x="6863889" y="2723376"/>
                <a:ext cx="770019" cy="184666"/>
              </a:xfrm>
              <a:prstGeom prst="rect">
                <a:avLst/>
              </a:prstGeom>
              <a:solidFill>
                <a:schemeClr val="bg1"/>
              </a:solidFill>
            </p:spPr>
            <p:txBody>
              <a:bodyPr wrap="none" lIns="0" tIns="0" rIns="0" bIns="0" rtlCol="0">
                <a:spAutoFit/>
              </a:bodyPr>
              <a:lstStyle/>
              <a:p>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2" name="TextBox 21">
                <a:extLst>
                  <a:ext uri="{FF2B5EF4-FFF2-40B4-BE49-F238E27FC236}">
                    <a16:creationId xmlns:a16="http://schemas.microsoft.com/office/drawing/2014/main" id="{2CE08D49-EE50-0545-AD75-C78915B81904}"/>
                  </a:ext>
                </a:extLst>
              </p:cNvPr>
              <p:cNvSpPr txBox="1">
                <a:spLocks noRot="1" noChangeAspect="1" noMove="1" noResize="1" noEditPoints="1" noAdjustHandles="1" noChangeArrowheads="1" noChangeShapeType="1" noTextEdit="1"/>
              </p:cNvSpPr>
              <p:nvPr/>
            </p:nvSpPr>
            <p:spPr>
              <a:xfrm rot="514515">
                <a:off x="6863889" y="2723376"/>
                <a:ext cx="770019" cy="184666"/>
              </a:xfrm>
              <a:prstGeom prst="rect">
                <a:avLst/>
              </a:prstGeom>
              <a:blipFill>
                <a:blip r:embed="rId5"/>
                <a:stretch>
                  <a:fillRect l="-7937" t="-1600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C47B11-457F-D44F-A8B7-0FAC9C030BE2}"/>
                  </a:ext>
                </a:extLst>
              </p:cNvPr>
              <p:cNvSpPr txBox="1"/>
              <p:nvPr/>
            </p:nvSpPr>
            <p:spPr>
              <a:xfrm>
                <a:off x="2912696" y="5030469"/>
                <a:ext cx="20704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m:oMathPara>
                </a14:m>
                <a:endParaRPr lang="en-US" sz="1200" dirty="0">
                  <a:solidFill>
                    <a:srgbClr val="FF0000"/>
                  </a:solidFill>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89C47B11-457F-D44F-A8B7-0FAC9C030BE2}"/>
                  </a:ext>
                </a:extLst>
              </p:cNvPr>
              <p:cNvSpPr txBox="1">
                <a:spLocks noRot="1" noChangeAspect="1" noMove="1" noResize="1" noEditPoints="1" noAdjustHandles="1" noChangeArrowheads="1" noChangeShapeType="1" noTextEdit="1"/>
              </p:cNvSpPr>
              <p:nvPr/>
            </p:nvSpPr>
            <p:spPr>
              <a:xfrm>
                <a:off x="2912696" y="5030469"/>
                <a:ext cx="207044" cy="184666"/>
              </a:xfrm>
              <a:prstGeom prst="rect">
                <a:avLst/>
              </a:prstGeom>
              <a:blipFill>
                <a:blip r:embed="rId6"/>
                <a:stretch>
                  <a:fillRect l="-11765" r="-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4B73107-42C1-7E4F-B96E-EE9795A219B0}"/>
                  </a:ext>
                </a:extLst>
              </p:cNvPr>
              <p:cNvSpPr txBox="1"/>
              <p:nvPr/>
            </p:nvSpPr>
            <p:spPr>
              <a:xfrm>
                <a:off x="3153268" y="5295901"/>
                <a:ext cx="250325" cy="184666"/>
              </a:xfrm>
              <a:prstGeom prst="rect">
                <a:avLst/>
              </a:prstGeom>
              <a:noFill/>
            </p:spPr>
            <p:txBody>
              <a:bodyPr wrap="none" lIns="0" tIns="0" rIns="0" bIns="0" rtlCol="0">
                <a:spAutoFit/>
              </a:bodyPr>
              <a:lstStyle/>
              <a:p>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4" name="TextBox 23">
                <a:extLst>
                  <a:ext uri="{FF2B5EF4-FFF2-40B4-BE49-F238E27FC236}">
                    <a16:creationId xmlns:a16="http://schemas.microsoft.com/office/drawing/2014/main" id="{C4B73107-42C1-7E4F-B96E-EE9795A219B0}"/>
                  </a:ext>
                </a:extLst>
              </p:cNvPr>
              <p:cNvSpPr txBox="1">
                <a:spLocks noRot="1" noChangeAspect="1" noMove="1" noResize="1" noEditPoints="1" noAdjustHandles="1" noChangeArrowheads="1" noChangeShapeType="1" noTextEdit="1"/>
              </p:cNvSpPr>
              <p:nvPr/>
            </p:nvSpPr>
            <p:spPr>
              <a:xfrm>
                <a:off x="3153268" y="5295901"/>
                <a:ext cx="250325" cy="184666"/>
              </a:xfrm>
              <a:prstGeom prst="rect">
                <a:avLst/>
              </a:prstGeom>
              <a:blipFill>
                <a:blip r:embed="rId7"/>
                <a:stretch>
                  <a:fillRect/>
                </a:stretch>
              </a:blipFill>
            </p:spPr>
            <p:txBody>
              <a:bodyPr/>
              <a:lstStyle/>
              <a:p>
                <a:r>
                  <a:rPr lang="en-US">
                    <a:noFill/>
                  </a:rPr>
                  <a:t> </a:t>
                </a:r>
              </a:p>
            </p:txBody>
          </p:sp>
        </mc:Fallback>
      </mc:AlternateContent>
      <p:cxnSp>
        <p:nvCxnSpPr>
          <p:cNvPr id="25" name="Łącznik prosty ze strzałką 9">
            <a:extLst>
              <a:ext uri="{FF2B5EF4-FFF2-40B4-BE49-F238E27FC236}">
                <a16:creationId xmlns:a16="http://schemas.microsoft.com/office/drawing/2014/main" id="{29F05DFD-8F69-C74D-98A9-6DAE6D391255}"/>
              </a:ext>
            </a:extLst>
          </p:cNvPr>
          <p:cNvCxnSpPr>
            <a:cxnSpLocks/>
          </p:cNvCxnSpPr>
          <p:nvPr/>
        </p:nvCxnSpPr>
        <p:spPr>
          <a:xfrm flipV="1">
            <a:off x="2781300" y="5173741"/>
            <a:ext cx="571500" cy="27455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635215"/>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63656</TotalTime>
  <Words>3167</Words>
  <Application>Microsoft Macintosh PowerPoint</Application>
  <PresentationFormat>On-screen Show (4:3)</PresentationFormat>
  <Paragraphs>481</Paragraphs>
  <Slides>53</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Cambria Math</vt:lpstr>
      <vt:lpstr>Symbol</vt:lpstr>
      <vt:lpstr>office_arial</vt:lpstr>
      <vt:lpstr>PowerPoint Presentation</vt:lpstr>
      <vt:lpstr>HISTORY</vt:lpstr>
      <vt:lpstr>ISR’S LEGACY</vt:lpstr>
      <vt:lpstr>MISSED OPORTUNITIES AT THE LHC</vt:lpstr>
      <vt:lpstr>NEW PARTICLES</vt:lpstr>
      <vt:lpstr>SPECIFIC EXAMPLES</vt:lpstr>
      <vt:lpstr>SEARCHES FOR NEW LIGHT PARTICLES</vt:lpstr>
      <vt:lpstr>THE BASIC IDEA</vt:lpstr>
      <vt:lpstr>THE FAR-FORWARD REGION</vt:lpstr>
      <vt:lpstr>PARTICLE PATH FROM ATLAS TO TI12</vt:lpstr>
      <vt:lpstr>HOW BIG DOES THE DETECTOR HAVE TO BE?</vt:lpstr>
      <vt:lpstr>PowerPoint Presentation</vt:lpstr>
      <vt:lpstr>FASER TIMELINE</vt:lpstr>
      <vt:lpstr>FIRST FASER COLLABORATION MEETING</vt:lpstr>
      <vt:lpstr>FASER COLLABORATION TODAY</vt:lpstr>
      <vt:lpstr>THE FASER DETECTOR</vt:lpstr>
      <vt:lpstr>FASER IN TUNNEL TI12</vt:lpstr>
      <vt:lpstr>MAGNETS</vt:lpstr>
      <vt:lpstr>TRACKERS</vt:lpstr>
      <vt:lpstr>SCINTILLATORS</vt:lpstr>
      <vt:lpstr>FASER CURRENT STATUS</vt:lpstr>
      <vt:lpstr>FASER CURRENT STATUS</vt:lpstr>
      <vt:lpstr>DARK PHOTON SENSITIVITY REACH</vt:lpstr>
      <vt:lpstr>PowerPoint Presentation</vt:lpstr>
      <vt:lpstr>COLLIDER NEUTRINOS</vt:lpstr>
      <vt:lpstr>FIRST COLLIDER NEUTRINOS</vt:lpstr>
      <vt:lpstr>LOCATION, LOCATION, LOCATION</vt:lpstr>
      <vt:lpstr>THE FASERn DETECTOR</vt:lpstr>
      <vt:lpstr>NEUTRINO PHYSICS</vt:lpstr>
      <vt:lpstr>PowerPoint Presentation</vt:lpstr>
      <vt:lpstr>FORWARD PHYSICS FACILITY</vt:lpstr>
      <vt:lpstr>THE LOCATION</vt:lpstr>
      <vt:lpstr>CAVERN AND SHAFT</vt:lpstr>
      <vt:lpstr>SURFACE BUILDINGS</vt:lpstr>
      <vt:lpstr>COST AND TIMELINE</vt:lpstr>
      <vt:lpstr>THE EXPERIMENTS</vt:lpstr>
      <vt:lpstr>THE EXPERIMENTS</vt:lpstr>
      <vt:lpstr>THE EXPERIMENTS</vt:lpstr>
      <vt:lpstr>FPF PHYSICS</vt:lpstr>
      <vt:lpstr>DARK SECTOR SEARCHES</vt:lpstr>
      <vt:lpstr>NEUTRINO PHYSICS AT THE FPF</vt:lpstr>
      <vt:lpstr>QCD</vt:lpstr>
      <vt:lpstr>QCD</vt:lpstr>
      <vt:lpstr>MILLI-CHARGED PARTICLES</vt:lpstr>
      <vt:lpstr>DARK MATTER DIRECT DETECTION</vt:lpstr>
      <vt:lpstr>SUMMARY</vt:lpstr>
      <vt:lpstr>PowerPoint Presentation</vt:lpstr>
      <vt:lpstr>FPF CIVIL ENGINEERING</vt:lpstr>
      <vt:lpstr>WHERE THE PIONS ARE</vt:lpstr>
      <vt:lpstr>FPF NEUTRINO DISTRIBUTIONS</vt:lpstr>
      <vt:lpstr>FPF NEUTRINO DISTRIBUTIONS</vt:lpstr>
      <vt:lpstr>FPF MUON BACKGROUND FROM FLUKA</vt:lpstr>
      <vt:lpstr>FPF MUON BACKGROUND FROM FLUKA</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1260</cp:revision>
  <cp:lastPrinted>2013-07-29T03:23:30Z</cp:lastPrinted>
  <dcterms:created xsi:type="dcterms:W3CDTF">2011-05-01T15:38:23Z</dcterms:created>
  <dcterms:modified xsi:type="dcterms:W3CDTF">2022-05-16T06:47:47Z</dcterms:modified>
</cp:coreProperties>
</file>