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</p:sldMasterIdLst>
  <p:notesMasterIdLst>
    <p:notesMasterId r:id="rId27"/>
  </p:notesMasterIdLst>
  <p:handoutMasterIdLst>
    <p:handoutMasterId r:id="rId28"/>
  </p:handoutMasterIdLst>
  <p:sldIdLst>
    <p:sldId id="889" r:id="rId2"/>
    <p:sldId id="1073" r:id="rId3"/>
    <p:sldId id="836" r:id="rId4"/>
    <p:sldId id="896" r:id="rId5"/>
    <p:sldId id="1070" r:id="rId6"/>
    <p:sldId id="1071" r:id="rId7"/>
    <p:sldId id="1069" r:id="rId8"/>
    <p:sldId id="993" r:id="rId9"/>
    <p:sldId id="914" r:id="rId10"/>
    <p:sldId id="1072" r:id="rId11"/>
    <p:sldId id="910" r:id="rId12"/>
    <p:sldId id="1081" r:id="rId13"/>
    <p:sldId id="1061" r:id="rId14"/>
    <p:sldId id="1062" r:id="rId15"/>
    <p:sldId id="1064" r:id="rId16"/>
    <p:sldId id="1082" r:id="rId17"/>
    <p:sldId id="1058" r:id="rId18"/>
    <p:sldId id="1079" r:id="rId19"/>
    <p:sldId id="1083" r:id="rId20"/>
    <p:sldId id="1052" r:id="rId21"/>
    <p:sldId id="1021" r:id="rId22"/>
    <p:sldId id="959" r:id="rId23"/>
    <p:sldId id="1074" r:id="rId24"/>
    <p:sldId id="1075" r:id="rId25"/>
    <p:sldId id="1076" r:id="rId2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00B050"/>
    <a:srgbClr val="000000"/>
    <a:srgbClr val="0B4499"/>
    <a:srgbClr val="009999"/>
    <a:srgbClr val="00FF00"/>
    <a:srgbClr val="4A7EBB"/>
    <a:srgbClr val="F2E9D7"/>
    <a:srgbClr val="1737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908" autoAdjust="0"/>
    <p:restoredTop sz="50000" autoAdjust="0"/>
  </p:normalViewPr>
  <p:slideViewPr>
    <p:cSldViewPr snapToObjects="1">
      <p:cViewPr varScale="1">
        <p:scale>
          <a:sx n="107" d="100"/>
          <a:sy n="107" d="100"/>
        </p:scale>
        <p:origin x="184" y="4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5832"/>
    </p:cViewPr>
  </p:sorterViewPr>
  <p:notesViewPr>
    <p:cSldViewPr snapToObjects="1">
      <p:cViewPr varScale="1">
        <p:scale>
          <a:sx n="78" d="100"/>
          <a:sy n="78" d="100"/>
        </p:scale>
        <p:origin x="-268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615F4BDE-EB1E-5245-960C-40D7243C402E}" type="datetime1">
              <a:rPr lang="en-US"/>
              <a:pPr/>
              <a:t>4/22/22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D6FDA90A-D940-C24D-B8BA-FEF64AE6C9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0180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F6F9E314-5CA5-9043-97DF-2DA186874F47}" type="datetime1">
              <a:rPr lang="en-US"/>
              <a:pPr/>
              <a:t>4/22/22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1E4DC66B-5A4D-704C-951F-C2EEB6AF22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8480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1F641B-6BBA-8347-9F4F-072BA9C2AE85}" type="slidenum">
              <a:rPr lang="en-US">
                <a:latin typeface="Calibri" charset="0"/>
              </a:rPr>
              <a:pPr eaLnBrk="1" hangingPunct="1"/>
              <a:t>1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318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4/22/22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161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>
            <a:extLst>
              <a:ext uri="{FF2B5EF4-FFF2-40B4-BE49-F238E27FC236}">
                <a16:creationId xmlns:a16="http://schemas.microsoft.com/office/drawing/2014/main" id="{73D16E8A-5B65-B54B-847D-E0690473F8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>
            <a:extLst>
              <a:ext uri="{FF2B5EF4-FFF2-40B4-BE49-F238E27FC236}">
                <a16:creationId xmlns:a16="http://schemas.microsoft.com/office/drawing/2014/main" id="{08ACE345-CAEF-C843-9563-BC1337B8F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4" rIns="91426" bIns="45714"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8724" name="Slide Number Placeholder 3">
            <a:extLst>
              <a:ext uri="{FF2B5EF4-FFF2-40B4-BE49-F238E27FC236}">
                <a16:creationId xmlns:a16="http://schemas.microsoft.com/office/drawing/2014/main" id="{CF27FD6A-548A-7044-A826-81BB5ED833AB}"/>
              </a:ext>
            </a:extLst>
          </p:cNvPr>
          <p:cNvSpPr txBox="1">
            <a:spLocks noGrp="1"/>
          </p:cNvSpPr>
          <p:nvPr/>
        </p:nvSpPr>
        <p:spPr bwMode="auto">
          <a:xfrm>
            <a:off x="3987800" y="8724900"/>
            <a:ext cx="3049588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4" rIns="91426" bIns="45714" anchor="b"/>
          <a:lstStyle>
            <a:lvl1pPr defTabSz="8763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2788" indent="-274638" defTabSz="8763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5375" indent="-219075" defTabSz="8763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5113" indent="-219075" defTabSz="8763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73263" indent="-219075" defTabSz="8763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30463" indent="-219075" algn="ctr" defTabSz="8763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87663" indent="-219075" algn="ctr" defTabSz="8763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44863" indent="-219075" algn="ctr" defTabSz="8763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02063" indent="-219075" algn="ctr" defTabSz="8763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318A005D-B53A-A544-AEFD-B7ED97D7B37A}" type="slidenum">
              <a:rPr lang="en-US" altLang="en-US" sz="1200" baseline="0"/>
              <a:pPr algn="r" eaLnBrk="1" hangingPunct="1"/>
              <a:t>11</a:t>
            </a:fld>
            <a:endParaRPr lang="en-US" altLang="en-US" sz="1200" baseline="0"/>
          </a:p>
        </p:txBody>
      </p:sp>
    </p:spTree>
    <p:extLst>
      <p:ext uri="{BB962C8B-B14F-4D97-AF65-F5344CB8AC3E}">
        <p14:creationId xmlns:p14="http://schemas.microsoft.com/office/powerpoint/2010/main" val="2082674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4/22/22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1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4/22/22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65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4/22/22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412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4/22/22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75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0049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555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95400" y="168275"/>
            <a:ext cx="6858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8162925" y="6138863"/>
            <a:ext cx="450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>
              <a:defRPr/>
            </a:pPr>
            <a:endParaRPr lang="en-US" sz="1000">
              <a:solidFill>
                <a:srgbClr val="000000"/>
              </a:solidFill>
              <a:latin typeface="+mn-lt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8" name="Line 28"/>
          <p:cNvSpPr>
            <a:spLocks noChangeShapeType="1"/>
          </p:cNvSpPr>
          <p:nvPr/>
        </p:nvSpPr>
        <p:spPr bwMode="auto">
          <a:xfrm>
            <a:off x="304800" y="715963"/>
            <a:ext cx="8474075" cy="0"/>
          </a:xfrm>
          <a:prstGeom prst="line">
            <a:avLst/>
          </a:prstGeom>
          <a:noFill/>
          <a:ln w="57150">
            <a:solidFill>
              <a:srgbClr val="0B4599"/>
            </a:solidFill>
            <a:round/>
            <a:headEnd/>
            <a:tailEnd/>
          </a:ln>
          <a:effectLst/>
        </p:spPr>
        <p:txBody>
          <a:bodyPr/>
          <a:lstStyle/>
          <a:p>
            <a:pPr algn="ctr" defTabSz="914400">
              <a:defRPr/>
            </a:pPr>
            <a:endParaRPr lang="en-US">
              <a:solidFill>
                <a:srgbClr val="000000"/>
              </a:solidFill>
              <a:latin typeface="+mn-lt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101600" y="6513514"/>
            <a:ext cx="1905000" cy="322262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22 Apr 2022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3962400" y="6542088"/>
            <a:ext cx="2895600" cy="290512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>
          <a:xfrm>
            <a:off x="7023100" y="6535738"/>
            <a:ext cx="1905000" cy="322262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Feng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fld id="{F817A6DC-7C87-374F-AFE6-43B3D5E1F40F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24" r:id="rId2"/>
  </p:sldLayoutIdLst>
  <p:hf sldNum="0" hdr="0" ftr="0"/>
  <p:txStyles>
    <p:titleStyle>
      <a:lvl1pPr algn="ctr" defTabSz="457200" rtl="0" fontAlgn="base">
        <a:spcBef>
          <a:spcPct val="0"/>
        </a:spcBef>
        <a:spcAft>
          <a:spcPct val="0"/>
        </a:spcAft>
        <a:defRPr sz="2800" b="1" kern="12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FF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0000FF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3.04497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203.07316" TargetMode="External"/><Relationship Id="rId5" Type="http://schemas.openxmlformats.org/officeDocument/2006/relationships/hyperlink" Target="https://arxiv.org/abs/2203.08126" TargetMode="Externa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3.05090" TargetMode="External"/><Relationship Id="rId2" Type="http://schemas.openxmlformats.org/officeDocument/2006/relationships/hyperlink" Target="https://arxiv.org/abs/2109.1090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3.04497" TargetMode="External"/><Relationship Id="rId2" Type="http://schemas.openxmlformats.org/officeDocument/2006/relationships/hyperlink" Target="https://arxiv.org/abs/1901.09966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2203.05090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3.05090" TargetMode="External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58.jpg"/><Relationship Id="rId3" Type="http://schemas.openxmlformats.org/officeDocument/2006/relationships/image" Target="../media/image49.jpg"/><Relationship Id="rId7" Type="http://schemas.openxmlformats.org/officeDocument/2006/relationships/image" Target="../media/image52.jp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11" Type="http://schemas.openxmlformats.org/officeDocument/2006/relationships/image" Target="../media/image56.jpg"/><Relationship Id="rId5" Type="http://schemas.openxmlformats.org/officeDocument/2006/relationships/image" Target="../media/image50.jpg"/><Relationship Id="rId15" Type="http://schemas.openxmlformats.org/officeDocument/2006/relationships/image" Target="../media/image60.jpeg"/><Relationship Id="rId10" Type="http://schemas.openxmlformats.org/officeDocument/2006/relationships/image" Target="../media/image55.jpg"/><Relationship Id="rId4" Type="http://schemas.openxmlformats.org/officeDocument/2006/relationships/image" Target="../media/image46.png"/><Relationship Id="rId9" Type="http://schemas.openxmlformats.org/officeDocument/2006/relationships/image" Target="../media/image54.jpeg"/><Relationship Id="rId1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png"/><Relationship Id="rId5" Type="http://schemas.openxmlformats.org/officeDocument/2006/relationships/image" Target="../media/image15.png"/><Relationship Id="rId4" Type="http://schemas.openxmlformats.org/officeDocument/2006/relationships/image" Target="../media/image1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000" b="1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4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008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3505200"/>
            <a:ext cx="914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Accelerator-Based Dark Sector Searches Agora</a:t>
            </a:r>
          </a:p>
          <a:p>
            <a:pPr algn="ctr"/>
            <a:r>
              <a:rPr lang="en-US" sz="2000" dirty="0"/>
              <a:t>Snowmass 2022</a:t>
            </a:r>
          </a:p>
          <a:p>
            <a:pPr algn="ctr"/>
            <a:endParaRPr lang="en-US" sz="1400" dirty="0"/>
          </a:p>
          <a:p>
            <a:pPr algn="ctr"/>
            <a:r>
              <a:rPr lang="en-US" sz="2000" dirty="0"/>
              <a:t>Jonathan Feng, UC Irvine, 22 April 2022</a:t>
            </a:r>
            <a:endParaRPr lang="en-US" sz="1200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65D3E203-E15B-5547-8523-0698518C9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66800"/>
            <a:ext cx="9144000" cy="213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000" b="1" dirty="0"/>
          </a:p>
          <a:p>
            <a:pPr algn="ctr"/>
            <a:r>
              <a:rPr lang="en-US" sz="4400" b="1" dirty="0"/>
              <a:t>CONNECTION TO THE</a:t>
            </a:r>
          </a:p>
          <a:p>
            <a:pPr algn="ctr"/>
            <a:r>
              <a:rPr lang="en-US" sz="4400" b="1" dirty="0"/>
              <a:t>ENERGY FRONTIER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69DA5E-5C56-6B49-9A2D-BB6032CAA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301" y="5563915"/>
            <a:ext cx="1711308" cy="4889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0B97C5-96DE-E94A-A393-2C22EA2F0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309" y="5548711"/>
            <a:ext cx="2734564" cy="5193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EF246E-C0F0-284D-9F72-F701A6ED6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77" y="5460877"/>
            <a:ext cx="695023" cy="6950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6522FC-1E4F-E042-8855-BD3B6CBA03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5535880"/>
            <a:ext cx="545017" cy="5450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81E317-B8D8-BA43-9A3A-5399C6C49F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550"/>
          <a:stretch/>
        </p:blipFill>
        <p:spPr>
          <a:xfrm>
            <a:off x="6428573" y="5455458"/>
            <a:ext cx="1394126" cy="70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83728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637784" y="3124200"/>
            <a:ext cx="5868431" cy="13716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4400" b="1" dirty="0"/>
              <a:t>HL-LHC</a:t>
            </a:r>
          </a:p>
          <a:p>
            <a:pPr marL="0" indent="0" eaLnBrk="1" hangingPunct="1">
              <a:buNone/>
            </a:pPr>
            <a:endParaRPr lang="en-US" dirty="0">
              <a:latin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EE67FD-0941-7B4E-A269-68DA56980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4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66800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9" name="Rectangle 4">
            <a:extLst>
              <a:ext uri="{FF2B5EF4-FFF2-40B4-BE49-F238E27FC236}">
                <a16:creationId xmlns:a16="http://schemas.microsoft.com/office/drawing/2014/main" id="{BD540B0C-4DFE-C24B-8F2F-B8CE72B1A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819658"/>
            <a:ext cx="8686800" cy="1618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000" baseline="0" dirty="0"/>
              <a:t>Dark sectors motivate long-lived particles, which, if produced transverse to the beam, can lead to a dizzying array of spectacular signatures at ATLAS and CMS. 					   </a:t>
            </a:r>
            <a:r>
              <a:rPr lang="en-US" altLang="en-US" sz="2000" dirty="0"/>
              <a:t>See LLP WG study, </a:t>
            </a:r>
            <a:r>
              <a:rPr lang="en-US" sz="2000" dirty="0" err="1">
                <a:sym typeface="Wingdings" pitchFamily="2" charset="2"/>
              </a:rPr>
              <a:t>Alimena</a:t>
            </a:r>
            <a:r>
              <a:rPr lang="en-US" sz="2000" dirty="0">
                <a:sym typeface="Wingdings" pitchFamily="2" charset="2"/>
              </a:rPr>
              <a:t> et al. (</a:t>
            </a:r>
            <a:r>
              <a:rPr lang="en-US" sz="2000" dirty="0">
                <a:hlinkClick r:id="rId3"/>
              </a:rPr>
              <a:t>1903.04497</a:t>
            </a:r>
            <a:r>
              <a:rPr lang="en-US" sz="2000" dirty="0"/>
              <a:t>)</a:t>
            </a:r>
            <a:endParaRPr lang="en-US" altLang="en-US" sz="2000" dirty="0"/>
          </a:p>
          <a:p>
            <a:pPr algn="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en-US" sz="1200" baseline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C224671-F616-FD4F-BA9D-BFE251869605}"/>
              </a:ext>
            </a:extLst>
          </p:cNvPr>
          <p:cNvSpPr txBox="1">
            <a:spLocks/>
          </p:cNvSpPr>
          <p:nvPr/>
        </p:nvSpPr>
        <p:spPr>
          <a:xfrm>
            <a:off x="685800" y="228600"/>
            <a:ext cx="7772400" cy="733425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Arial" charset="0"/>
              </a:rPr>
              <a:t>GENERAL PURPOSE DETECTORS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28FAD0-10ED-E547-B5F1-867946404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700" y="2207583"/>
            <a:ext cx="5562600" cy="43759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5D6238-6546-4847-A642-B341AAE857A7}"/>
              </a:ext>
            </a:extLst>
          </p:cNvPr>
          <p:cNvSpPr txBox="1"/>
          <p:nvPr/>
        </p:nvSpPr>
        <p:spPr>
          <a:xfrm>
            <a:off x="1887564" y="6276201"/>
            <a:ext cx="17700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Credit: Heather Russell</a:t>
            </a:r>
          </a:p>
        </p:txBody>
      </p:sp>
    </p:spTree>
    <p:extLst>
      <p:ext uri="{BB962C8B-B14F-4D97-AF65-F5344CB8AC3E}">
        <p14:creationId xmlns:p14="http://schemas.microsoft.com/office/powerpoint/2010/main" val="965109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Content Placeholder 2">
            <a:extLst>
              <a:ext uri="{FF2B5EF4-FFF2-40B4-BE49-F238E27FC236}">
                <a16:creationId xmlns:a16="http://schemas.microsoft.com/office/drawing/2014/main" id="{96ADB308-312E-E049-BDD6-FA53AE40E736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271024" y="1146010"/>
            <a:ext cx="4605776" cy="2360417"/>
          </a:xfrm>
        </p:spPr>
        <p:txBody>
          <a:bodyPr/>
          <a:lstStyle/>
          <a:p>
            <a:r>
              <a:rPr lang="en-US" altLang="en-US" sz="2000" dirty="0"/>
              <a:t>Many ongoing and proposed detectors dedicated to searching for LLPs and milli-charged particles at large angles to the beamline.</a:t>
            </a:r>
            <a:endParaRPr lang="en-US" altLang="en-US" sz="1800" dirty="0"/>
          </a:p>
          <a:p>
            <a:endParaRPr lang="en-US" altLang="en-US" sz="1800" dirty="0"/>
          </a:p>
          <a:p>
            <a:r>
              <a:rPr lang="en-US" altLang="en-US" sz="1800" dirty="0" err="1"/>
              <a:t>MoeDAL</a:t>
            </a:r>
            <a:r>
              <a:rPr lang="en-US" altLang="en-US" sz="1800" dirty="0"/>
              <a:t>/MAPP, </a:t>
            </a:r>
            <a:r>
              <a:rPr lang="en-US" altLang="en-US" sz="1800" dirty="0" err="1"/>
              <a:t>MilliQan</a:t>
            </a:r>
            <a:r>
              <a:rPr lang="en-US" altLang="en-US" sz="1800" dirty="0"/>
              <a:t>, MATHUSLA, Codex-b, ANUBIS, …</a:t>
            </a:r>
          </a:p>
          <a:p>
            <a:pPr marL="0" indent="0">
              <a:buNone/>
            </a:pPr>
            <a:endParaRPr lang="en-US" altLang="en-US" sz="180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8105B7E-1C8D-A64E-9F00-14F16E625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91440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DEDICATED TRANSVERSE DETECTORS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081FD9-0214-AE4C-A8CA-6580B2EF9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888" y="1066800"/>
            <a:ext cx="3372023" cy="23604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9C9756-FFD6-A74C-822C-35BE88F1B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151" y="2628773"/>
            <a:ext cx="1344849" cy="4087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779F11-480A-C141-91E2-BF9F2E98C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992" y="3566030"/>
            <a:ext cx="4504489" cy="24558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B4AE2ED-B085-2F7E-2EDB-C02CE5DA0D05}"/>
              </a:ext>
            </a:extLst>
          </p:cNvPr>
          <p:cNvSpPr txBox="1"/>
          <p:nvPr/>
        </p:nvSpPr>
        <p:spPr>
          <a:xfrm>
            <a:off x="815957" y="6095142"/>
            <a:ext cx="3287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MATHUSLA White Paper (</a:t>
            </a:r>
            <a:r>
              <a:rPr lang="en-US" sz="1400" dirty="0">
                <a:hlinkClick r:id="rId5"/>
              </a:rPr>
              <a:t>2203.08126</a:t>
            </a:r>
            <a:r>
              <a:rPr lang="en-US" sz="1400" dirty="0"/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AA3C7F-29C2-E62F-3088-9E83415D59F0}"/>
              </a:ext>
            </a:extLst>
          </p:cNvPr>
          <p:cNvSpPr txBox="1"/>
          <p:nvPr/>
        </p:nvSpPr>
        <p:spPr>
          <a:xfrm>
            <a:off x="5304919" y="6095142"/>
            <a:ext cx="3180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CODEX-b White Paper (</a:t>
            </a:r>
            <a:r>
              <a:rPr lang="en-US" sz="1400" dirty="0">
                <a:hlinkClick r:id="rId6"/>
              </a:rPr>
              <a:t>2203.07316</a:t>
            </a:r>
            <a:r>
              <a:rPr lang="en-US" sz="1400"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66CA5B-16D5-C844-E59D-871F80ECA1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3904" y="3546914"/>
            <a:ext cx="3847468" cy="255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13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DEDICATED FORWARD DETECTORS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A5E0E92-AA52-6A4E-851E-4E3A34E46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425" y="915693"/>
            <a:ext cx="8596775" cy="5562600"/>
          </a:xfrm>
        </p:spPr>
        <p:txBody>
          <a:bodyPr/>
          <a:lstStyle/>
          <a:p>
            <a:r>
              <a:rPr lang="en-US" sz="2000" dirty="0">
                <a:sym typeface="Wingdings" pitchFamily="2" charset="2"/>
              </a:rPr>
              <a:t>A suite of dedicated far-forward detectors are proposed to be housed in the Forward Physics Facility. (See also FACET.) </a:t>
            </a:r>
          </a:p>
          <a:p>
            <a:pPr marL="0" indent="0" algn="r">
              <a:buNone/>
            </a:pPr>
            <a:r>
              <a:rPr lang="en-US" sz="2000" baseline="-25000" dirty="0"/>
              <a:t>FPF “Short” Paper (</a:t>
            </a:r>
            <a:r>
              <a:rPr lang="en-US" sz="2000" baseline="-25000" dirty="0">
                <a:hlinkClick r:id="rId2"/>
              </a:rPr>
              <a:t>2109.10905</a:t>
            </a:r>
            <a:r>
              <a:rPr lang="en-US" sz="2000" baseline="-25000" dirty="0"/>
              <a:t>) and White Paper (</a:t>
            </a:r>
            <a:r>
              <a:rPr lang="en-US" sz="2000" baseline="-25000" dirty="0">
                <a:hlinkClick r:id="rId3"/>
              </a:rPr>
              <a:t>2203.05090</a:t>
            </a:r>
            <a:r>
              <a:rPr lang="en-US" sz="2000" baseline="-25000" dirty="0"/>
              <a:t>) </a:t>
            </a:r>
            <a:endParaRPr lang="en-US" sz="2000" baseline="-25000" dirty="0">
              <a:sym typeface="Wingdings" pitchFamily="2" charset="2"/>
            </a:endParaRPr>
          </a:p>
          <a:p>
            <a:endParaRPr lang="en-US" sz="1200" dirty="0">
              <a:sym typeface="Wingdings" pitchFamily="2" charset="2"/>
            </a:endParaRPr>
          </a:p>
          <a:p>
            <a:r>
              <a:rPr lang="en-US" sz="2000" dirty="0">
                <a:sym typeface="Wingdings" pitchFamily="2" charset="2"/>
              </a:rPr>
              <a:t> A preferred location has been identified ~620-680 m west of the ATLAS IP, shielded by ~200 m of rock.  The site is on CERN land in France.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FE276A-8823-6945-91D0-AD7BB4DB1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806" y="2843242"/>
            <a:ext cx="7346388" cy="364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978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6D84FF-658C-BE4A-8E2C-4CB559F43F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6"/>
          <a:stretch/>
        </p:blipFill>
        <p:spPr>
          <a:xfrm>
            <a:off x="457200" y="2167268"/>
            <a:ext cx="8305800" cy="44196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CAVERN AND SHAFT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A5E0E92-AA52-6A4E-851E-4E3A34E46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838200"/>
            <a:ext cx="8382000" cy="2669606"/>
          </a:xfrm>
        </p:spPr>
        <p:txBody>
          <a:bodyPr/>
          <a:lstStyle/>
          <a:p>
            <a:r>
              <a:rPr lang="en-US" sz="2000" dirty="0">
                <a:sym typeface="Wingdings" pitchFamily="2" charset="2"/>
              </a:rPr>
              <a:t>Cavern: 65m long, 8m wide/high.  Shaft: 88m deep, 9.1m diameter. </a:t>
            </a:r>
          </a:p>
          <a:p>
            <a:endParaRPr lang="en-US" sz="800" dirty="0">
              <a:sym typeface="Wingdings" pitchFamily="2" charset="2"/>
            </a:endParaRPr>
          </a:p>
          <a:p>
            <a:r>
              <a:rPr lang="en-US" sz="2000" dirty="0">
                <a:sym typeface="Wingdings" pitchFamily="2" charset="2"/>
              </a:rPr>
              <a:t>The FPF is completely decoupled from the LHC (no connecting tunnel), requires no modifications to the LHC.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FB5E4D-1719-3BF2-B4ED-C89AF9A241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591"/>
          <a:stretch/>
        </p:blipFill>
        <p:spPr>
          <a:xfrm>
            <a:off x="4343400" y="2089274"/>
            <a:ext cx="3810000" cy="267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COST AND TIMELINE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B9D915BC-9EEB-E242-A8F4-09C09D8EC0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4800" y="914400"/>
                <a:ext cx="8610600" cy="2970507"/>
              </a:xfrm>
            </p:spPr>
            <p:txBody>
              <a:bodyPr/>
              <a:lstStyle/>
              <a:p>
                <a:r>
                  <a:rPr lang="en-US" sz="2000" dirty="0">
                    <a:sym typeface="Wingdings" pitchFamily="2" charset="2"/>
                  </a:rPr>
                  <a:t>Very preliminary (class 4) cost estimate: 23 MCHF (CE) + 15 MCHF (services)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≈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 40 MCHF (+50%/-30%), not including experiments.</a:t>
                </a:r>
              </a:p>
              <a:p>
                <a:endParaRPr lang="en-US" sz="1200" dirty="0">
                  <a:sym typeface="Wingdings" pitchFamily="2" charset="2"/>
                </a:endParaRPr>
              </a:p>
              <a:p>
                <a:r>
                  <a:rPr lang="en-US" sz="2000" dirty="0">
                    <a:sym typeface="Wingdings" pitchFamily="2" charset="2"/>
                  </a:rPr>
                  <a:t>Possible timeline presented at Chamonix workshop in February 2022.</a:t>
                </a:r>
              </a:p>
            </p:txBody>
          </p:sp>
        </mc:Choice>
        <mc:Fallback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B9D915BC-9EEB-E242-A8F4-09C09D8EC0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914400"/>
                <a:ext cx="8610600" cy="2970507"/>
              </a:xfrm>
              <a:blipFill>
                <a:blip r:embed="rId2"/>
                <a:stretch>
                  <a:fillRect l="-589" t="-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1BFDFD6-839D-614E-A031-63FEC0DBE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525" y="2343496"/>
            <a:ext cx="7486950" cy="41340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AB4126-FB1B-444A-8613-3F705CC300BC}"/>
              </a:ext>
            </a:extLst>
          </p:cNvPr>
          <p:cNvSpPr txBox="1"/>
          <p:nvPr/>
        </p:nvSpPr>
        <p:spPr>
          <a:xfrm>
            <a:off x="862195" y="6092244"/>
            <a:ext cx="78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36F63"/>
                </a:solidFill>
              </a:rPr>
              <a:t>J. Boyd</a:t>
            </a:r>
          </a:p>
        </p:txBody>
      </p:sp>
    </p:spTree>
    <p:extLst>
      <p:ext uri="{BB962C8B-B14F-4D97-AF65-F5344CB8AC3E}">
        <p14:creationId xmlns:p14="http://schemas.microsoft.com/office/powerpoint/2010/main" val="2192133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DARK SECTOR SEARCHES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9D915BC-9EEB-E242-A8F4-09C09D8EC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14400"/>
            <a:ext cx="4343402" cy="2971800"/>
          </a:xfrm>
        </p:spPr>
        <p:txBody>
          <a:bodyPr/>
          <a:lstStyle/>
          <a:p>
            <a:r>
              <a:rPr lang="en-US" sz="1800" dirty="0">
                <a:sym typeface="Wingdings" pitchFamily="2" charset="2"/>
              </a:rPr>
              <a:t>The dedicated detectors have significant discovery potential for a wide variety of dark sector models.</a:t>
            </a:r>
          </a:p>
          <a:p>
            <a:endParaRPr lang="en-US" sz="1800" dirty="0">
              <a:sym typeface="Wingdings" pitchFamily="2" charset="2"/>
            </a:endParaRPr>
          </a:p>
          <a:p>
            <a:r>
              <a:rPr lang="en-US" sz="1800" dirty="0">
                <a:sym typeface="Wingdings" pitchFamily="2" charset="2"/>
              </a:rPr>
              <a:t>See Physics Beyond Colliders and LLP WG studies (and previous talk of Gaia).</a:t>
            </a:r>
          </a:p>
          <a:p>
            <a:pPr marL="0" indent="0" algn="r">
              <a:buNone/>
            </a:pPr>
            <a:r>
              <a:rPr lang="en-US" sz="2000" baseline="-25000" dirty="0">
                <a:sym typeface="Wingdings" pitchFamily="2" charset="2"/>
              </a:rPr>
              <a:t>Beacham et al. (</a:t>
            </a:r>
            <a:r>
              <a:rPr lang="en-US" sz="2000" baseline="-25000" dirty="0">
                <a:hlinkClick r:id="rId2"/>
              </a:rPr>
              <a:t>1901.09966</a:t>
            </a:r>
            <a:r>
              <a:rPr lang="en-US" sz="2000" baseline="-25000" dirty="0"/>
              <a:t>)</a:t>
            </a:r>
            <a:endParaRPr lang="en-US" sz="2000" baseline="-25000" dirty="0">
              <a:sym typeface="Wingdings" pitchFamily="2" charset="2"/>
            </a:endParaRPr>
          </a:p>
          <a:p>
            <a:pPr marL="0" indent="0" algn="r">
              <a:buNone/>
            </a:pPr>
            <a:r>
              <a:rPr lang="en-US" sz="2000" baseline="-25000" dirty="0" err="1">
                <a:sym typeface="Wingdings" pitchFamily="2" charset="2"/>
              </a:rPr>
              <a:t>Alimena</a:t>
            </a:r>
            <a:r>
              <a:rPr lang="en-US" sz="2000" baseline="-25000" dirty="0">
                <a:sym typeface="Wingdings" pitchFamily="2" charset="2"/>
              </a:rPr>
              <a:t> et al. (</a:t>
            </a:r>
            <a:r>
              <a:rPr lang="en-US" sz="2000" baseline="-25000" dirty="0">
                <a:hlinkClick r:id="rId3"/>
              </a:rPr>
              <a:t>1903.04497</a:t>
            </a:r>
            <a:r>
              <a:rPr lang="en-US" sz="2000" baseline="-25000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890A95-A719-AE16-4741-6E4D44A7D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1" y="979993"/>
            <a:ext cx="4114799" cy="24490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37004B-86DA-B13C-298B-58CFAE528A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1678" y="3898970"/>
            <a:ext cx="4114799" cy="24806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B13B1A-52D4-F22B-9D8E-F846D07390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" y="3791553"/>
            <a:ext cx="4114800" cy="25880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FE29D1-F0A6-901E-448D-349345FEB801}"/>
              </a:ext>
            </a:extLst>
          </p:cNvPr>
          <p:cNvSpPr txBox="1"/>
          <p:nvPr/>
        </p:nvSpPr>
        <p:spPr>
          <a:xfrm>
            <a:off x="6248400" y="3275111"/>
            <a:ext cx="1180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Dark Photon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7D6AF5-70C2-8DA3-F5D1-DD6D644059F2}"/>
              </a:ext>
            </a:extLst>
          </p:cNvPr>
          <p:cNvSpPr txBox="1"/>
          <p:nvPr/>
        </p:nvSpPr>
        <p:spPr>
          <a:xfrm>
            <a:off x="6237171" y="6244622"/>
            <a:ext cx="1120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Dark Scalar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BEA3A7-5DE4-2C3F-0B4E-2DD9A4FD8698}"/>
              </a:ext>
            </a:extLst>
          </p:cNvPr>
          <p:cNvSpPr txBox="1"/>
          <p:nvPr/>
        </p:nvSpPr>
        <p:spPr>
          <a:xfrm>
            <a:off x="1490206" y="6245423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Dark Fermion</a:t>
            </a:r>
          </a:p>
        </p:txBody>
      </p:sp>
    </p:spTree>
    <p:extLst>
      <p:ext uri="{BB962C8B-B14F-4D97-AF65-F5344CB8AC3E}">
        <p14:creationId xmlns:p14="http://schemas.microsoft.com/office/powerpoint/2010/main" val="2233908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572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NEUTRINO AND QCD PHYSICS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2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15022" y="914400"/>
                <a:ext cx="5042778" cy="2985517"/>
              </a:xfrm>
            </p:spPr>
            <p:txBody>
              <a:bodyPr/>
              <a:lstStyle/>
              <a:p>
                <a:r>
                  <a:rPr lang="en-US" sz="1800" dirty="0"/>
                  <a:t>Focused here on dark sectors, but there is a rich, complementary SM physics program.</a:t>
                </a:r>
              </a:p>
              <a:p>
                <a:endParaRPr lang="en-US" sz="800" dirty="0"/>
              </a:p>
              <a:p>
                <a:r>
                  <a:rPr lang="en-US" sz="1800" dirty="0"/>
                  <a:t>Neutrinos: see previous talk of Brian.</a:t>
                </a:r>
              </a:p>
              <a:p>
                <a:endParaRPr lang="en-US" sz="800" dirty="0"/>
              </a:p>
              <a:p>
                <a:r>
                  <a:rPr lang="en-US" sz="1800" dirty="0"/>
                  <a:t>QCD: FPF will probe proton structure at ultra small x ~ 10</a:t>
                </a:r>
                <a:r>
                  <a:rPr lang="en-US" sz="1800" baseline="30000" dirty="0"/>
                  <a:t>-7</a:t>
                </a:r>
                <a:r>
                  <a:rPr lang="en-US" sz="1800" dirty="0"/>
                  <a:t> and also high x ~ 1.  </a:t>
                </a:r>
              </a:p>
              <a:p>
                <a:endParaRPr lang="en-US" sz="800" dirty="0"/>
              </a:p>
              <a:p>
                <a:r>
                  <a:rPr lang="en-US" sz="1800" dirty="0"/>
                  <a:t>Of great interest for </a:t>
                </a:r>
                <a:r>
                  <a:rPr lang="en-US" sz="1800" dirty="0" err="1"/>
                  <a:t>astroparticle</a:t>
                </a:r>
                <a:r>
                  <a:rPr lang="en-US" sz="1800" dirty="0"/>
                  <a:t> physics and future colliders, e.g., in making precise predictions </a:t>
                </a:r>
                <a:r>
                  <a:rPr lang="en-US" sz="2000" dirty="0"/>
                  <a:t>for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𝑔𝑔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sz="2000" dirty="0"/>
                  <a:t>) at a </a:t>
                </a:r>
                <a:r>
                  <a:rPr lang="en-US" sz="2000" dirty="0">
                    <a:sym typeface="Wingdings" pitchFamily="2" charset="2"/>
                  </a:rPr>
                  <a:t>100 </a:t>
                </a:r>
                <a:r>
                  <a:rPr lang="en-US" sz="2000" dirty="0" err="1">
                    <a:sym typeface="Wingdings" pitchFamily="2" charset="2"/>
                  </a:rPr>
                  <a:t>TeV</a:t>
                </a:r>
                <a:r>
                  <a:rPr lang="en-US" sz="2000" dirty="0">
                    <a:sym typeface="Wingdings" pitchFamily="2" charset="2"/>
                  </a:rPr>
                  <a:t>. </a:t>
                </a:r>
                <a:endParaRPr lang="en-US" sz="1800" dirty="0"/>
              </a:p>
            </p:txBody>
          </p:sp>
        </mc:Choice>
        <mc:Fallback>
          <p:sp>
            <p:nvSpPr>
              <p:cNvPr id="512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5022" y="914400"/>
                <a:ext cx="5042778" cy="2985517"/>
              </a:xfrm>
              <a:blipFill>
                <a:blip r:embed="rId3"/>
                <a:stretch>
                  <a:fillRect l="-752" t="-847" r="-1253" b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7138E52-D4B6-B348-910B-A539A6F07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4045460"/>
            <a:ext cx="3497037" cy="24869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578D4C-C037-4949-98ED-0FB0BEFB6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0831" y="3899917"/>
            <a:ext cx="3497038" cy="27294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C542BF-F05F-D44B-A52F-6D0581D40604}"/>
              </a:ext>
            </a:extLst>
          </p:cNvPr>
          <p:cNvSpPr txBox="1"/>
          <p:nvPr/>
        </p:nvSpPr>
        <p:spPr>
          <a:xfrm>
            <a:off x="5729000" y="3196679"/>
            <a:ext cx="2720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FPF White Paper (</a:t>
            </a:r>
            <a:r>
              <a:rPr lang="en-US" sz="1400" dirty="0">
                <a:hlinkClick r:id="rId6"/>
              </a:rPr>
              <a:t>2203.05090</a:t>
            </a:r>
            <a:r>
              <a:rPr lang="en-US" sz="1400" dirty="0"/>
              <a:t>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D5E193-47BA-9682-6881-19BF355906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1378" y="1007417"/>
            <a:ext cx="3497039" cy="218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4571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E933C-7C41-5E43-AB21-CA69B6F0C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43F34-7B57-9742-8EB7-51D260B18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399"/>
            <a:ext cx="8458200" cy="5486401"/>
          </a:xfrm>
        </p:spPr>
        <p:txBody>
          <a:bodyPr/>
          <a:lstStyle/>
          <a:p>
            <a:r>
              <a:rPr lang="en-US" sz="2000" dirty="0"/>
              <a:t>Dark sectors, and weakly-interacting light particles in general, represent half of the discovery potential at the energy frontier.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We are currently missing physics opportunities at the LHC: neutrinos and QCD for sure, and maybe also the discovery of BSM physics.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With timely preparation and relatively small investments, we can cover these blind spots, with potentially strong implications for future plans for all of particle physics.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17B7F2-CEC0-0B4E-B262-C35E9AE6E4D1}"/>
              </a:ext>
            </a:extLst>
          </p:cNvPr>
          <p:cNvGrpSpPr/>
          <p:nvPr/>
        </p:nvGrpSpPr>
        <p:grpSpPr>
          <a:xfrm>
            <a:off x="707657" y="3048000"/>
            <a:ext cx="7696200" cy="1828800"/>
            <a:chOff x="686764" y="3235221"/>
            <a:chExt cx="6761940" cy="1633785"/>
          </a:xfrm>
        </p:grpSpPr>
        <p:pic>
          <p:nvPicPr>
            <p:cNvPr id="5" name="Picture 4" descr="0803012_02-A4-at-144-dpi.jpg">
              <a:extLst>
                <a:ext uri="{FF2B5EF4-FFF2-40B4-BE49-F238E27FC236}">
                  <a16:creationId xmlns:a16="http://schemas.microsoft.com/office/drawing/2014/main" id="{89369FD7-CF48-6B42-B650-CDE0C89B8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635" y="3393423"/>
              <a:ext cx="2791232" cy="1475583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0BDB11C9-DD09-FB4A-83FB-FEE2F909BE05}"/>
                </a:ext>
              </a:extLst>
            </p:cNvPr>
            <p:cNvCxnSpPr/>
            <p:nvPr/>
          </p:nvCxnSpPr>
          <p:spPr>
            <a:xfrm flipV="1">
              <a:off x="4378325" y="3235221"/>
              <a:ext cx="238125" cy="80973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E41ED87-6F66-1C41-A1D7-F55CA1502B15}"/>
                </a:ext>
              </a:extLst>
            </p:cNvPr>
            <p:cNvGrpSpPr/>
            <p:nvPr/>
          </p:nvGrpSpPr>
          <p:grpSpPr>
            <a:xfrm>
              <a:off x="686764" y="4213439"/>
              <a:ext cx="2214348" cy="409266"/>
              <a:chOff x="686764" y="4213439"/>
              <a:chExt cx="2214348" cy="409266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A0E05B3E-19DB-8644-9DFB-2EF71B632CBF}"/>
                  </a:ext>
                </a:extLst>
              </p:cNvPr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50CB90DA-3AEA-CE4B-8B4A-0CDDA1DBA9F1}"/>
                  </a:ext>
                </a:extLst>
              </p:cNvPr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51B9B651-770D-0D4A-9ABB-646CB618BBA6}"/>
                  </a:ext>
                </a:extLst>
              </p:cNvPr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3605985B-5B5E-064C-A6F4-4BA76C030009}"/>
                  </a:ext>
                </a:extLst>
              </p:cNvPr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08507150-6095-2241-B22A-30B8A5FB3B77}"/>
                  </a:ext>
                </a:extLst>
              </p:cNvPr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D11657F-9C9B-8443-B3F1-F920B4354D14}"/>
                </a:ext>
              </a:extLst>
            </p:cNvPr>
            <p:cNvGrpSpPr/>
            <p:nvPr/>
          </p:nvGrpSpPr>
          <p:grpSpPr>
            <a:xfrm rot="10800000">
              <a:off x="5559329" y="3549005"/>
              <a:ext cx="1889375" cy="353694"/>
              <a:chOff x="686764" y="4213439"/>
              <a:chExt cx="2214348" cy="409266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1C5F0927-D1E9-2243-8833-16500D515F4B}"/>
                  </a:ext>
                </a:extLst>
              </p:cNvPr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A5794912-C0CA-BC43-B9AF-9423C2FED12C}"/>
                  </a:ext>
                </a:extLst>
              </p:cNvPr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9308F3E0-CCD6-8C4B-A80B-DD247C1298B4}"/>
                  </a:ext>
                </a:extLst>
              </p:cNvPr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B3416233-76BD-C743-BF40-D1F8C13E2290}"/>
                  </a:ext>
                </a:extLst>
              </p:cNvPr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0887478A-EB15-414C-B57B-A6994D5E0962}"/>
                  </a:ext>
                </a:extLst>
              </p:cNvPr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82AD12C-9BA2-214B-9DCA-34149651DF89}"/>
                </a:ext>
              </a:extLst>
            </p:cNvPr>
            <p:cNvCxnSpPr/>
            <p:nvPr/>
          </p:nvCxnSpPr>
          <p:spPr>
            <a:xfrm flipV="1">
              <a:off x="4182360" y="4016375"/>
              <a:ext cx="434090" cy="62642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headEnd type="none"/>
              <a:tailEnd type="non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DA40B7A-8970-504F-8597-D6151D2744D0}"/>
                </a:ext>
              </a:extLst>
            </p:cNvPr>
            <p:cNvCxnSpPr/>
            <p:nvPr/>
          </p:nvCxnSpPr>
          <p:spPr>
            <a:xfrm>
              <a:off x="4378325" y="4044950"/>
              <a:ext cx="815418" cy="82405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7765FCB-9965-CB44-8F77-EA415B63EAF6}"/>
                  </a:ext>
                </a:extLst>
              </p:cNvPr>
              <p:cNvSpPr txBox="1"/>
              <p:nvPr/>
            </p:nvSpPr>
            <p:spPr>
              <a:xfrm rot="21210000">
                <a:off x="809618" y="3953228"/>
                <a:ext cx="2106154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Symbol" pitchFamily="2" charset="2"/>
                  </a:rPr>
                  <a:t>p</a:t>
                </a:r>
                <a:r>
                  <a:rPr lang="en-US" dirty="0"/>
                  <a:t>, K, 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7765FCB-9965-CB44-8F77-EA415B63EA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210000">
                <a:off x="809618" y="3953228"/>
                <a:ext cx="2106154" cy="391646"/>
              </a:xfrm>
              <a:prstGeom prst="rect">
                <a:avLst/>
              </a:prstGeom>
              <a:blipFill>
                <a:blip r:embed="rId3"/>
                <a:stretch>
                  <a:fillRect l="-2367" t="-1961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74F35589-60D2-184B-9A25-C75872CF019C}"/>
              </a:ext>
            </a:extLst>
          </p:cNvPr>
          <p:cNvSpPr txBox="1"/>
          <p:nvPr/>
        </p:nvSpPr>
        <p:spPr>
          <a:xfrm rot="21143793">
            <a:off x="6242520" y="3641017"/>
            <a:ext cx="2232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A’, a, </a:t>
            </a:r>
            <a:r>
              <a:rPr lang="en-US" dirty="0" err="1"/>
              <a:t>mCPs</a:t>
            </a:r>
            <a:r>
              <a:rPr lang="en-US" dirty="0"/>
              <a:t>, DM, …</a:t>
            </a:r>
          </a:p>
        </p:txBody>
      </p:sp>
    </p:spTree>
    <p:extLst>
      <p:ext uri="{BB962C8B-B14F-4D97-AF65-F5344CB8AC3E}">
        <p14:creationId xmlns:p14="http://schemas.microsoft.com/office/powerpoint/2010/main" val="416715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637784" y="3048000"/>
            <a:ext cx="5868431" cy="9144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4400" b="1" dirty="0"/>
              <a:t>BACKUP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EE67FD-0941-7B4E-A269-68DA56980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4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63132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ABC79F26-4209-6E4E-AC75-B68638036127}"/>
              </a:ext>
            </a:extLst>
          </p:cNvPr>
          <p:cNvSpPr/>
          <p:nvPr/>
        </p:nvSpPr>
        <p:spPr>
          <a:xfrm>
            <a:off x="1422075" y="1692264"/>
            <a:ext cx="5867400" cy="4937136"/>
          </a:xfrm>
          <a:prstGeom prst="rect">
            <a:avLst/>
          </a:prstGeom>
          <a:gradFill flip="none" rotWithShape="1">
            <a:gsLst>
              <a:gs pos="52000">
                <a:schemeClr val="tx1">
                  <a:lumMod val="0"/>
                </a:schemeClr>
              </a:gs>
              <a:gs pos="83000">
                <a:schemeClr val="bg1">
                  <a:lumMod val="34000"/>
                  <a:lumOff val="66000"/>
                </a:schemeClr>
              </a:gs>
            </a:gsLst>
            <a:lin ang="135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charset="0"/>
              </a:rPr>
              <a:t>NEW PARTICLES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4E6C81-E638-4942-BF5C-7C1F1B1E5787}"/>
              </a:ext>
            </a:extLst>
          </p:cNvPr>
          <p:cNvGrpSpPr/>
          <p:nvPr/>
        </p:nvGrpSpPr>
        <p:grpSpPr>
          <a:xfrm>
            <a:off x="431475" y="833735"/>
            <a:ext cx="6629400" cy="5871865"/>
            <a:chOff x="990600" y="833735"/>
            <a:chExt cx="6629400" cy="5871865"/>
          </a:xfrm>
        </p:grpSpPr>
        <p:sp>
          <p:nvSpPr>
            <p:cNvPr id="15" name="TextBox 14"/>
            <p:cNvSpPr txBox="1"/>
            <p:nvPr/>
          </p:nvSpPr>
          <p:spPr>
            <a:xfrm>
              <a:off x="4261607" y="833735"/>
              <a:ext cx="9199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Mass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-214217" y="3643217"/>
              <a:ext cx="28712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Interaction Strength</a:t>
              </a:r>
            </a:p>
          </p:txBody>
        </p:sp>
        <p:cxnSp>
          <p:nvCxnSpPr>
            <p:cNvPr id="3" name="Straight Arrow Connector 2"/>
            <p:cNvCxnSpPr>
              <a:cxnSpLocks/>
            </p:cNvCxnSpPr>
            <p:nvPr/>
          </p:nvCxnSpPr>
          <p:spPr>
            <a:xfrm flipV="1">
              <a:off x="1981200" y="1676400"/>
              <a:ext cx="5638800" cy="26016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cxnSpLocks/>
            </p:cNvCxnSpPr>
            <p:nvPr/>
          </p:nvCxnSpPr>
          <p:spPr>
            <a:xfrm flipV="1">
              <a:off x="1980824" y="1692266"/>
              <a:ext cx="0" cy="5013334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351776" y="1295400"/>
              <a:ext cx="582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TeV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419896" y="1295400"/>
              <a:ext cx="6592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MeV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92205" y="1295400"/>
              <a:ext cx="646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GeV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40393" y="1981200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07789" y="3657600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07789" y="5390647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-6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DEBA128-577F-5348-A2F6-E767F9D39C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14"/>
          <a:stretch/>
        </p:blipFill>
        <p:spPr>
          <a:xfrm>
            <a:off x="152400" y="42560"/>
            <a:ext cx="4851436" cy="44024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A09995B-3F52-3C4C-A3E5-CF7222EBEFED}"/>
              </a:ext>
            </a:extLst>
          </p:cNvPr>
          <p:cNvSpPr txBox="1"/>
          <p:nvPr/>
        </p:nvSpPr>
        <p:spPr>
          <a:xfrm rot="3089523">
            <a:off x="388847" y="311104"/>
            <a:ext cx="77938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 Particle</a:t>
            </a:r>
          </a:p>
          <a:p>
            <a:pPr algn="ctr"/>
            <a:r>
              <a:rPr lang="en-US" sz="1200" dirty="0"/>
              <a:t>Colliders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20650" y="2303502"/>
            <a:ext cx="1339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Already</a:t>
            </a:r>
          </a:p>
          <a:p>
            <a:pPr algn="ctr"/>
            <a:r>
              <a:rPr lang="en-US" dirty="0"/>
              <a:t>Discovered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08520" y="4797154"/>
            <a:ext cx="1608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Impossible to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Discover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738B09-448A-E241-AA72-04A4B7F5334F}"/>
              </a:ext>
            </a:extLst>
          </p:cNvPr>
          <p:cNvSpPr txBox="1"/>
          <p:nvPr/>
        </p:nvSpPr>
        <p:spPr>
          <a:xfrm>
            <a:off x="1847718" y="2965697"/>
            <a:ext cx="1685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Too Little to be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Dark Matter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A3BD6D-4186-C643-8EBA-7972391D0856}"/>
              </a:ext>
            </a:extLst>
          </p:cNvPr>
          <p:cNvSpPr txBox="1"/>
          <p:nvPr/>
        </p:nvSpPr>
        <p:spPr>
          <a:xfrm>
            <a:off x="4003418" y="5490844"/>
            <a:ext cx="2195896" cy="669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Too Much to be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Dark Matter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BA2D2B3-89CE-0548-902C-8407E5351171}"/>
              </a:ext>
            </a:extLst>
          </p:cNvPr>
          <p:cNvGrpSpPr/>
          <p:nvPr/>
        </p:nvGrpSpPr>
        <p:grpSpPr>
          <a:xfrm>
            <a:off x="1645458" y="1841087"/>
            <a:ext cx="4352402" cy="4315140"/>
            <a:chOff x="2204583" y="1841087"/>
            <a:chExt cx="4352402" cy="431514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F85183C-88D4-4146-BE57-52E2815E79DB}"/>
                </a:ext>
              </a:extLst>
            </p:cNvPr>
            <p:cNvSpPr txBox="1"/>
            <p:nvPr/>
          </p:nvSpPr>
          <p:spPr>
            <a:xfrm rot="18841872">
              <a:off x="3691586" y="3520560"/>
              <a:ext cx="180067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50"/>
                  </a:solidFill>
                </a:rPr>
                <a:t>Just Right to </a:t>
              </a:r>
            </a:p>
            <a:p>
              <a:pPr algn="ctr"/>
              <a:r>
                <a:rPr lang="en-US" dirty="0">
                  <a:solidFill>
                    <a:srgbClr val="00B050"/>
                  </a:solidFill>
                </a:rPr>
                <a:t>be Dark Matter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BCB9AF3-D2F7-3941-8E51-E3BBC6BF9FC9}"/>
                </a:ext>
              </a:extLst>
            </p:cNvPr>
            <p:cNvCxnSpPr>
              <a:cxnSpLocks/>
              <a:stCxn id="4" idx="1"/>
            </p:cNvCxnSpPr>
            <p:nvPr/>
          </p:nvCxnSpPr>
          <p:spPr>
            <a:xfrm flipH="1">
              <a:off x="2204583" y="4491035"/>
              <a:ext cx="1761562" cy="1665192"/>
            </a:xfrm>
            <a:prstGeom prst="straightConnector1">
              <a:avLst/>
            </a:prstGeom>
            <a:ln w="12700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5C267067-7A89-4049-A264-52F8ADB0DE4C}"/>
                </a:ext>
              </a:extLst>
            </p:cNvPr>
            <p:cNvCxnSpPr>
              <a:cxnSpLocks/>
              <a:stCxn id="4" idx="3"/>
            </p:cNvCxnSpPr>
            <p:nvPr/>
          </p:nvCxnSpPr>
          <p:spPr>
            <a:xfrm flipV="1">
              <a:off x="5217706" y="1841087"/>
              <a:ext cx="1339279" cy="1355330"/>
            </a:xfrm>
            <a:prstGeom prst="straightConnector1">
              <a:avLst/>
            </a:prstGeom>
            <a:ln w="12700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4025860" y="2303502"/>
            <a:ext cx="217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Strongly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Heavy Particles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30814" y="4797154"/>
            <a:ext cx="21339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Weakly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Light Particles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Dark Sectors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08FE7B98-62A6-0881-E721-5960285A3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5272" y="1981200"/>
            <a:ext cx="2366086" cy="44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1400" dirty="0">
                <a:solidFill>
                  <a:schemeClr val="bg1"/>
                </a:solidFill>
              </a:rPr>
              <a:t>Remarkable overlap of cosmology and the current experimental frontier: the WIMP Miracle (upper right corner), </a:t>
            </a:r>
            <a:r>
              <a:rPr lang="en-US" altLang="en-US" sz="1400" dirty="0" err="1">
                <a:solidFill>
                  <a:schemeClr val="bg1"/>
                </a:solidFill>
              </a:rPr>
              <a:t>WIMPless</a:t>
            </a:r>
            <a:r>
              <a:rPr lang="en-US" altLang="en-US" sz="1400" dirty="0">
                <a:solidFill>
                  <a:schemeClr val="bg1"/>
                </a:solidFill>
              </a:rPr>
              <a:t> Miracle (the entire diagonal).</a:t>
            </a:r>
          </a:p>
          <a:p>
            <a:pPr marL="0" indent="0" algn="r">
              <a:buNone/>
            </a:pPr>
            <a:r>
              <a:rPr lang="en-US" altLang="en-US" sz="1000" dirty="0">
                <a:solidFill>
                  <a:schemeClr val="bg1">
                    <a:lumMod val="85000"/>
                  </a:schemeClr>
                </a:solidFill>
              </a:rPr>
              <a:t>Feng, Kumar (2008)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 algn="r">
              <a:buNone/>
            </a:pPr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Boehm, </a:t>
            </a:r>
            <a:r>
              <a:rPr lang="en-US" sz="1000" dirty="0" err="1">
                <a:solidFill>
                  <a:schemeClr val="bg1">
                    <a:lumMod val="85000"/>
                  </a:schemeClr>
                </a:solidFill>
              </a:rPr>
              <a:t>Fayet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 (2003)</a:t>
            </a:r>
          </a:p>
          <a:p>
            <a:pPr marL="0" indent="0" algn="r">
              <a:buNone/>
            </a:pPr>
            <a:r>
              <a:rPr lang="en-US" sz="1000" dirty="0" err="1">
                <a:solidFill>
                  <a:schemeClr val="bg1">
                    <a:lumMod val="85000"/>
                  </a:schemeClr>
                </a:solidFill>
              </a:rPr>
              <a:t>Pospelov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, Ritz, Voloshin (2007)</a:t>
            </a:r>
            <a:endParaRPr lang="en-US" altLang="en-US" sz="1000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None/>
            </a:pPr>
            <a:endParaRPr lang="en-US" altLang="en-US" sz="1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altLang="en-US" sz="1400" dirty="0">
                <a:solidFill>
                  <a:schemeClr val="bg1"/>
                </a:solidFill>
              </a:rPr>
              <a:t>Why explore dark sectors at EF?  Given the current state of particle physics, we can’t afford to leave half of the EF’s physics potential unexplored.</a:t>
            </a:r>
          </a:p>
          <a:p>
            <a:pPr marL="0" indent="0">
              <a:buNone/>
            </a:pPr>
            <a:endParaRPr lang="en-US" altLang="en-US" sz="1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altLang="en-US" sz="1400" dirty="0">
                <a:solidFill>
                  <a:schemeClr val="bg1"/>
                </a:solidFill>
              </a:rPr>
              <a:t>Cautionary tale: charm  non-discovery at the ISR.</a:t>
            </a:r>
          </a:p>
          <a:p>
            <a:pPr marL="0" indent="0" algn="r">
              <a:buNone/>
            </a:pPr>
            <a:r>
              <a:rPr lang="en-US" altLang="en-US" sz="1000" dirty="0">
                <a:solidFill>
                  <a:schemeClr val="bg1">
                    <a:lumMod val="85000"/>
                  </a:schemeClr>
                </a:solidFill>
              </a:rPr>
              <a:t>Myers (2021)</a:t>
            </a:r>
          </a:p>
          <a:p>
            <a:pPr marL="0" indent="0" algn="r">
              <a:buNone/>
            </a:pPr>
            <a:r>
              <a:rPr lang="en-US" altLang="en-US" sz="1000" dirty="0">
                <a:solidFill>
                  <a:schemeClr val="bg1">
                    <a:lumMod val="85000"/>
                  </a:schemeClr>
                </a:solidFill>
              </a:rPr>
              <a:t>Evans, Jenni (2021)</a:t>
            </a:r>
          </a:p>
        </p:txBody>
      </p:sp>
    </p:spTree>
    <p:extLst>
      <p:ext uri="{BB962C8B-B14F-4D97-AF65-F5344CB8AC3E}">
        <p14:creationId xmlns:p14="http://schemas.microsoft.com/office/powerpoint/2010/main" val="1747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072831-690D-3A4A-A69C-2C175F2C2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699" y="2057400"/>
            <a:ext cx="4800601" cy="4563534"/>
          </a:xfrm>
          <a:prstGeom prst="rect">
            <a:avLst/>
          </a:prstGeom>
        </p:spPr>
      </p:pic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FPF PHYSICS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6DE34699-25EB-534D-A8C2-F03BEAEE7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14400"/>
            <a:ext cx="86868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a14="http://schemas.microsoft.com/office/drawing/2010/main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The FPF is a general purpose facility with a broad SM and BSM physics program that expands on the physics of the current experiments FASER, </a:t>
            </a:r>
            <a:r>
              <a:rPr lang="en-US" sz="2000" dirty="0" err="1"/>
              <a:t>FASER</a:t>
            </a:r>
            <a:r>
              <a:rPr lang="en-US" sz="2000" dirty="0" err="1">
                <a:latin typeface="Symbol" pitchFamily="2" charset="2"/>
              </a:rPr>
              <a:t>n</a:t>
            </a:r>
            <a:r>
              <a:rPr lang="en-US" sz="2000" dirty="0"/>
              <a:t>, and SND@LHC. See the FPF White Paper (</a:t>
            </a:r>
            <a:r>
              <a:rPr lang="en-US" sz="2000" dirty="0">
                <a:hlinkClick r:id="rId3"/>
              </a:rPr>
              <a:t>2203.05090</a:t>
            </a:r>
            <a:r>
              <a:rPr lang="en-US" sz="2000" dirty="0"/>
              <a:t>) .</a:t>
            </a:r>
          </a:p>
        </p:txBody>
      </p:sp>
    </p:spTree>
    <p:extLst>
      <p:ext uri="{BB962C8B-B14F-4D97-AF65-F5344CB8AC3E}">
        <p14:creationId xmlns:p14="http://schemas.microsoft.com/office/powerpoint/2010/main" val="28887497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Arial" charset="0"/>
              </a:rPr>
              <a:t>DARK MATTER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5029200" cy="1676463"/>
          </a:xfrm>
        </p:spPr>
        <p:txBody>
          <a:bodyPr/>
          <a:lstStyle/>
          <a:p>
            <a:pPr eaLnBrk="1" hangingPunct="1"/>
            <a:r>
              <a:rPr lang="en-US" sz="1800" dirty="0">
                <a:latin typeface="Arial" charset="0"/>
              </a:rPr>
              <a:t>Light DM with masses at the GeV scale and below is famously hard to detect.</a:t>
            </a:r>
          </a:p>
          <a:p>
            <a:pPr lvl="1"/>
            <a:r>
              <a:rPr lang="en-US" sz="1600" dirty="0">
                <a:latin typeface="Arial" charset="0"/>
              </a:rPr>
              <a:t>Galactic halo velocity ~ 10</a:t>
            </a:r>
            <a:r>
              <a:rPr lang="en-US" sz="1600" baseline="30000" dirty="0">
                <a:latin typeface="Arial" charset="0"/>
              </a:rPr>
              <a:t>-3 </a:t>
            </a:r>
            <a:r>
              <a:rPr lang="en-US" sz="1600" dirty="0">
                <a:latin typeface="Arial" charset="0"/>
              </a:rPr>
              <a:t>c, so kinetic energy ~ keV or below.</a:t>
            </a: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DA1D2E-4B5A-3549-AE32-9B5C908E5A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683" r="46255"/>
          <a:stretch/>
        </p:blipFill>
        <p:spPr>
          <a:xfrm>
            <a:off x="381000" y="4495800"/>
            <a:ext cx="4149761" cy="10668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FCDB86-CF7D-C541-A813-98C5FEE76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886200"/>
            <a:ext cx="4149761" cy="70028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DCD01C0-9278-3A4B-920C-0E1AAE0C1E5D}"/>
              </a:ext>
            </a:extLst>
          </p:cNvPr>
          <p:cNvSpPr txBox="1">
            <a:spLocks/>
          </p:cNvSpPr>
          <p:nvPr/>
        </p:nvSpPr>
        <p:spPr bwMode="auto">
          <a:xfrm>
            <a:off x="75292" y="2438400"/>
            <a:ext cx="480150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a14="http://schemas.microsoft.com/office/drawing/2010/main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ln>
                  <a:noFill/>
                </a:ln>
                <a:solidFill>
                  <a:srgbClr val="1919C8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ln>
                  <a:noFill/>
                </a:ln>
                <a:solidFill>
                  <a:srgbClr val="1919C8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charset="0"/>
              </a:rPr>
              <a:t>At the LHC, we can produce DM at high energies, look for the resulting DM to scatter in </a:t>
            </a:r>
            <a:r>
              <a:rPr lang="en-US" sz="1800" dirty="0" err="1">
                <a:latin typeface="Arial" charset="0"/>
              </a:rPr>
              <a:t>FLArE</a:t>
            </a:r>
            <a:r>
              <a:rPr lang="en-US" sz="1800" dirty="0">
                <a:latin typeface="Arial" charset="0"/>
              </a:rPr>
              <a:t>, Forward Liquid Argon Experiment, a proposed 10 to 100 </a:t>
            </a:r>
            <a:r>
              <a:rPr lang="en-US" sz="1800" dirty="0" err="1">
                <a:latin typeface="Arial" charset="0"/>
              </a:rPr>
              <a:t>tonne</a:t>
            </a:r>
            <a:r>
              <a:rPr lang="en-US" sz="1800" dirty="0">
                <a:latin typeface="Arial" charset="0"/>
              </a:rPr>
              <a:t> </a:t>
            </a:r>
            <a:r>
              <a:rPr lang="en-US" sz="1800" dirty="0" err="1">
                <a:latin typeface="Arial" charset="0"/>
              </a:rPr>
              <a:t>LArTPC</a:t>
            </a:r>
            <a:r>
              <a:rPr lang="en-US" sz="1800" dirty="0">
                <a:latin typeface="Arial" charset="0"/>
              </a:rPr>
              <a:t>. </a:t>
            </a:r>
          </a:p>
          <a:p>
            <a:endParaRPr lang="en-US" sz="1800" dirty="0">
              <a:latin typeface="Arial" charset="0"/>
            </a:endParaRPr>
          </a:p>
          <a:p>
            <a:endParaRPr lang="en-US" sz="1800" dirty="0">
              <a:latin typeface="Arial" charset="0"/>
            </a:endParaRPr>
          </a:p>
          <a:p>
            <a:endParaRPr lang="en-US" sz="1800" dirty="0">
              <a:latin typeface="Arial" charset="0"/>
            </a:endParaRPr>
          </a:p>
          <a:p>
            <a:endParaRPr lang="en-US" sz="1800" dirty="0">
              <a:latin typeface="Arial" charset="0"/>
            </a:endParaRPr>
          </a:p>
          <a:p>
            <a:endParaRPr lang="en-US" sz="1800" dirty="0">
              <a:latin typeface="Arial" charset="0"/>
            </a:endParaRPr>
          </a:p>
          <a:p>
            <a:endParaRPr lang="en-US" sz="1000" dirty="0">
              <a:latin typeface="Arial" charset="0"/>
            </a:endParaRPr>
          </a:p>
          <a:p>
            <a:r>
              <a:rPr lang="en-US" sz="1800" dirty="0" err="1">
                <a:solidFill>
                  <a:schemeClr val="tx1"/>
                </a:solidFill>
                <a:latin typeface="Arial" charset="0"/>
              </a:rPr>
              <a:t>FLArE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 is powerful in the region favored/allowed by thermal freezeout.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2A62A0-1D98-9E45-B449-36344CBFA19F}"/>
              </a:ext>
            </a:extLst>
          </p:cNvPr>
          <p:cNvGrpSpPr/>
          <p:nvPr/>
        </p:nvGrpSpPr>
        <p:grpSpPr>
          <a:xfrm>
            <a:off x="4801508" y="2861443"/>
            <a:ext cx="4072654" cy="3741828"/>
            <a:chOff x="4911763" y="2742831"/>
            <a:chExt cx="4072654" cy="374182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321DC03-0F5B-CF41-BCDF-CC6ABB820649}"/>
                </a:ext>
              </a:extLst>
            </p:cNvPr>
            <p:cNvSpPr txBox="1"/>
            <p:nvPr/>
          </p:nvSpPr>
          <p:spPr>
            <a:xfrm rot="5400000">
              <a:off x="6975157" y="4475399"/>
              <a:ext cx="374152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                 </a:t>
              </a:r>
              <a:r>
                <a:rPr lang="en-US" sz="1200" dirty="0" err="1"/>
                <a:t>Batell</a:t>
              </a:r>
              <a:r>
                <a:rPr lang="en-US" sz="1200" dirty="0"/>
                <a:t>, Feng, </a:t>
              </a:r>
              <a:r>
                <a:rPr lang="en-US" sz="1200" dirty="0" err="1"/>
                <a:t>Trojanowski</a:t>
              </a:r>
              <a:r>
                <a:rPr lang="en-US" sz="1200" dirty="0"/>
                <a:t> (2021)            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0DF1FED-40BC-DD46-B193-FDAF649BB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11763" y="2742831"/>
              <a:ext cx="3823619" cy="3741828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45365C1-F298-9D4D-9BA0-B8F2B347B9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1" y="894347"/>
            <a:ext cx="2971799" cy="178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6123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Arial" charset="0"/>
              </a:rPr>
              <a:t>MILLI-CHARGED PARTICLES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5638491"/>
          </a:xfrm>
        </p:spPr>
        <p:txBody>
          <a:bodyPr/>
          <a:lstStyle/>
          <a:p>
            <a:pPr eaLnBrk="1" hangingPunct="1"/>
            <a:r>
              <a:rPr lang="en-US" sz="1800" dirty="0">
                <a:latin typeface="Arial" charset="0"/>
              </a:rPr>
              <a:t>A completely generic possibility motivated by dark matter, dark sectors. Currently the target of the </a:t>
            </a:r>
            <a:r>
              <a:rPr lang="en-US" sz="1800" dirty="0" err="1">
                <a:latin typeface="Arial" charset="0"/>
              </a:rPr>
              <a:t>MilliQan</a:t>
            </a:r>
            <a:r>
              <a:rPr lang="en-US" sz="1800" dirty="0">
                <a:latin typeface="Arial" charset="0"/>
              </a:rPr>
              <a:t> experiment, located at the LHC near the CMS experiment in a “non-forward” tunnel.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sz="1800" dirty="0">
                <a:latin typeface="Arial" charset="0"/>
              </a:rPr>
              <a:t>The </a:t>
            </a:r>
            <a:r>
              <a:rPr lang="en-US" sz="1800" dirty="0" err="1">
                <a:latin typeface="Arial" charset="0"/>
              </a:rPr>
              <a:t>MilliQan</a:t>
            </a:r>
            <a:r>
              <a:rPr lang="en-US" sz="1800" dirty="0">
                <a:latin typeface="Arial" charset="0"/>
              </a:rPr>
              <a:t> Demonstrator (Proto-</a:t>
            </a:r>
            <a:r>
              <a:rPr lang="en-US" sz="1800" dirty="0" err="1">
                <a:latin typeface="Arial" charset="0"/>
              </a:rPr>
              <a:t>MilliQan</a:t>
            </a:r>
            <a:r>
              <a:rPr lang="en-US" sz="1800" dirty="0">
                <a:latin typeface="Arial" charset="0"/>
              </a:rPr>
              <a:t>) already probes new region.  Full </a:t>
            </a:r>
            <a:r>
              <a:rPr lang="en-US" sz="1800" dirty="0" err="1">
                <a:latin typeface="Arial" charset="0"/>
              </a:rPr>
              <a:t>MilliQan</a:t>
            </a:r>
            <a:r>
              <a:rPr lang="en-US" sz="1800" dirty="0">
                <a:latin typeface="Arial" charset="0"/>
              </a:rPr>
              <a:t> can also run in this location in the HL-LHC era, but the sensitivity may be improved significantly by moving it to the FPF (FORMOSA).</a:t>
            </a: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02895D-6F06-5640-8A02-313DF8FD6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74" y="3068026"/>
            <a:ext cx="3615169" cy="34804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F0149B-1DA3-324A-8C93-3D886A693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848" y="2971800"/>
            <a:ext cx="4091751" cy="3581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2E3E8F-6B70-BE4C-9BC0-EF8A5379A9DD}"/>
              </a:ext>
            </a:extLst>
          </p:cNvPr>
          <p:cNvSpPr txBox="1"/>
          <p:nvPr/>
        </p:nvSpPr>
        <p:spPr>
          <a:xfrm>
            <a:off x="5000834" y="3068027"/>
            <a:ext cx="24667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Foroughi-</a:t>
            </a:r>
            <a:r>
              <a:rPr lang="en-US" sz="1200" dirty="0" err="1"/>
              <a:t>Abari</a:t>
            </a:r>
            <a:r>
              <a:rPr lang="en-US" sz="1200" dirty="0"/>
              <a:t>, Kling, Tsai (2020)</a:t>
            </a:r>
          </a:p>
        </p:txBody>
      </p:sp>
    </p:spTree>
    <p:extLst>
      <p:ext uri="{BB962C8B-B14F-4D97-AF65-F5344CB8AC3E}">
        <p14:creationId xmlns:p14="http://schemas.microsoft.com/office/powerpoint/2010/main" val="71845801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572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FIRST COLLIDER NEUTRINOS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52412" y="838200"/>
            <a:ext cx="5326816" cy="3429000"/>
          </a:xfrm>
        </p:spPr>
        <p:txBody>
          <a:bodyPr/>
          <a:lstStyle/>
          <a:p>
            <a:r>
              <a:rPr lang="en-US" sz="2000" dirty="0"/>
              <a:t>In 2018 a FASER pilot emulsion detector with 11 kg fiducial mass collected 12.2 fb</a:t>
            </a:r>
            <a:r>
              <a:rPr lang="en-US" sz="2000" baseline="30000" dirty="0"/>
              <a:t>-1</a:t>
            </a:r>
            <a:r>
              <a:rPr lang="en-US" sz="2000" dirty="0"/>
              <a:t> on the beam collision axis (installed and removed during Technical Stops).</a:t>
            </a:r>
          </a:p>
          <a:p>
            <a:endParaRPr lang="en-US" sz="1200" dirty="0"/>
          </a:p>
          <a:p>
            <a:r>
              <a:rPr lang="en-US" sz="2000" dirty="0"/>
              <a:t>In May 2021, the FASER Collaboration announced the direct detection of 6 candidate neutrinos above 12 expected neutral hadron background events (2.7</a:t>
            </a:r>
            <a:r>
              <a:rPr lang="en-US" sz="2000" dirty="0">
                <a:latin typeface="Symbol" pitchFamily="2" charset="2"/>
              </a:rPr>
              <a:t>s</a:t>
            </a:r>
            <a:r>
              <a:rPr lang="en-US" sz="2000" dirty="0"/>
              <a:t>). 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277A46-8B86-C042-9276-2BFF5EB60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217" y="2667000"/>
            <a:ext cx="2133600" cy="1678567"/>
          </a:xfrm>
          <a:prstGeom prst="rect">
            <a:avLst/>
          </a:prstGeom>
        </p:spPr>
      </p:pic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DE018A3E-7A99-BB41-83DC-E1291A3EAA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79660" y="2111639"/>
            <a:ext cx="5647267" cy="31765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16131C-DC6A-EA44-A736-9FB11E84A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245" y="5120558"/>
            <a:ext cx="1783343" cy="14030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5A58F9-4311-CF43-920B-DCB9FD897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7594" y="3962400"/>
            <a:ext cx="3275006" cy="25908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DEDFBF5-C01C-6A48-A7D4-459F6B975646}"/>
              </a:ext>
            </a:extLst>
          </p:cNvPr>
          <p:cNvSpPr txBox="1">
            <a:spLocks/>
          </p:cNvSpPr>
          <p:nvPr/>
        </p:nvSpPr>
        <p:spPr bwMode="auto">
          <a:xfrm>
            <a:off x="252412" y="3810001"/>
            <a:ext cx="2018554" cy="259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1919D2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1919D2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At Run 3, </a:t>
            </a:r>
            <a:r>
              <a:rPr lang="en-US" sz="2000" dirty="0" err="1"/>
              <a:t>FASER</a:t>
            </a:r>
            <a:r>
              <a:rPr lang="en-US" sz="2000" dirty="0" err="1">
                <a:latin typeface="Symbol" pitchFamily="2" charset="2"/>
              </a:rPr>
              <a:t>n</a:t>
            </a:r>
            <a:r>
              <a:rPr lang="en-US" sz="2000" dirty="0"/>
              <a:t> and SND@LHC will open up a completely new field: neutrino physics at the LHC.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47648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986C959-D748-0742-ACD1-681CB52D4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978" y="2594679"/>
            <a:ext cx="7106222" cy="3673819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302202"/>
            <a:ext cx="9144000" cy="334462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Arial" charset="0"/>
              </a:rPr>
              <a:t>LOCATION, LOCATION, LOCATION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16131C-DC6A-EA44-A736-9FB11E84A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4074947"/>
            <a:ext cx="304800" cy="239795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FD841723-4191-6D44-BF1E-02350EE49D9D}"/>
              </a:ext>
            </a:extLst>
          </p:cNvPr>
          <p:cNvGrpSpPr/>
          <p:nvPr/>
        </p:nvGrpSpPr>
        <p:grpSpPr>
          <a:xfrm>
            <a:off x="5247290" y="762000"/>
            <a:ext cx="2719001" cy="2737010"/>
            <a:chOff x="4670989" y="831027"/>
            <a:chExt cx="4144012" cy="4047051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ABD2291-7CF6-CE47-B656-E6EA299D2591}"/>
                </a:ext>
              </a:extLst>
            </p:cNvPr>
            <p:cNvSpPr txBox="1"/>
            <p:nvPr/>
          </p:nvSpPr>
          <p:spPr>
            <a:xfrm>
              <a:off x="6443511" y="831027"/>
              <a:ext cx="633258" cy="546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72FEAE6-5A12-5042-AF1E-4B367610C40C}"/>
                </a:ext>
              </a:extLst>
            </p:cNvPr>
            <p:cNvGrpSpPr/>
            <p:nvPr/>
          </p:nvGrpSpPr>
          <p:grpSpPr>
            <a:xfrm>
              <a:off x="4685392" y="1281716"/>
              <a:ext cx="1243038" cy="883822"/>
              <a:chOff x="4628455" y="1533608"/>
              <a:chExt cx="1657384" cy="1178428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69AC15B9-700B-654D-9B7E-112D2EDD89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28455" y="1533608"/>
                <a:ext cx="1657384" cy="1104923"/>
              </a:xfrm>
              <a:prstGeom prst="rect">
                <a:avLst/>
              </a:prstGeom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ECDCD4-3E91-7F4B-9659-15BDB9C582FB}"/>
                  </a:ext>
                </a:extLst>
              </p:cNvPr>
              <p:cNvSpPr txBox="1"/>
              <p:nvPr/>
            </p:nvSpPr>
            <p:spPr>
              <a:xfrm>
                <a:off x="4943099" y="2211436"/>
                <a:ext cx="1166837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ALICE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05A77EB-9A11-BE45-9457-3C7C20D381E1}"/>
                </a:ext>
              </a:extLst>
            </p:cNvPr>
            <p:cNvGrpSpPr/>
            <p:nvPr/>
          </p:nvGrpSpPr>
          <p:grpSpPr>
            <a:xfrm>
              <a:off x="7518448" y="4007908"/>
              <a:ext cx="1243037" cy="870170"/>
              <a:chOff x="8405862" y="5168525"/>
              <a:chExt cx="1657383" cy="116022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185C2627-55D9-8344-A264-07D6B90459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05862" y="5168525"/>
                <a:ext cx="1657383" cy="1057686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552457D-E234-734C-AB5C-0A86EE3F9FE2}"/>
                  </a:ext>
                </a:extLst>
              </p:cNvPr>
              <p:cNvSpPr txBox="1"/>
              <p:nvPr/>
            </p:nvSpPr>
            <p:spPr>
              <a:xfrm>
                <a:off x="8745713" y="5828149"/>
                <a:ext cx="1104946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OPAL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A357FBC-793C-BA46-B7CA-FD4D94C72EBD}"/>
                </a:ext>
              </a:extLst>
            </p:cNvPr>
            <p:cNvGrpSpPr/>
            <p:nvPr/>
          </p:nvGrpSpPr>
          <p:grpSpPr>
            <a:xfrm>
              <a:off x="7518448" y="3049221"/>
              <a:ext cx="1257441" cy="903173"/>
              <a:chOff x="8405862" y="3890280"/>
              <a:chExt cx="1676588" cy="1204229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26B80ABB-185B-FF44-A9BF-239D8E7EBB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05862" y="3890280"/>
                <a:ext cx="1676588" cy="1123702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D4FB225-4A20-A742-8AD9-A46608C9B161}"/>
                  </a:ext>
                </a:extLst>
              </p:cNvPr>
              <p:cNvSpPr txBox="1"/>
              <p:nvPr/>
            </p:nvSpPr>
            <p:spPr>
              <a:xfrm>
                <a:off x="8879306" y="4593909"/>
                <a:ext cx="681469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L3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8D2724B-DEBD-194D-9AFF-F099589BEFC9}"/>
                </a:ext>
              </a:extLst>
            </p:cNvPr>
            <p:cNvGrpSpPr/>
            <p:nvPr/>
          </p:nvGrpSpPr>
          <p:grpSpPr>
            <a:xfrm>
              <a:off x="7537925" y="2100524"/>
              <a:ext cx="1257441" cy="890971"/>
              <a:chOff x="8431832" y="2625350"/>
              <a:chExt cx="1676588" cy="1187960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247BC8C3-259F-804A-8513-00B0C0BC4E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431832" y="2625350"/>
                <a:ext cx="1676588" cy="1118271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0553B08-25B3-BE40-8ADE-F3EC76EAADBD}"/>
                  </a:ext>
                </a:extLst>
              </p:cNvPr>
              <p:cNvSpPr txBox="1"/>
              <p:nvPr/>
            </p:nvSpPr>
            <p:spPr>
              <a:xfrm>
                <a:off x="8654083" y="3312710"/>
                <a:ext cx="1365545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DELPHI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54858FD-C529-374E-8590-27949ECCC151}"/>
                </a:ext>
              </a:extLst>
            </p:cNvPr>
            <p:cNvGrpSpPr/>
            <p:nvPr/>
          </p:nvGrpSpPr>
          <p:grpSpPr>
            <a:xfrm>
              <a:off x="7537925" y="1127958"/>
              <a:ext cx="1277076" cy="924602"/>
              <a:chOff x="8431832" y="1328599"/>
              <a:chExt cx="1702768" cy="123280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CA4B147-E205-9441-82B0-EB6B646EC8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31832" y="1328599"/>
                <a:ext cx="1702768" cy="1168690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94FA06-9876-E74D-AA56-77423B5FF884}"/>
                  </a:ext>
                </a:extLst>
              </p:cNvPr>
              <p:cNvSpPr txBox="1"/>
              <p:nvPr/>
            </p:nvSpPr>
            <p:spPr>
              <a:xfrm>
                <a:off x="8683740" y="2060800"/>
                <a:ext cx="1274335" cy="5005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ALEPH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1AE3DCC-84DA-394C-BDEB-4A40CEBE9057}"/>
                </a:ext>
              </a:extLst>
            </p:cNvPr>
            <p:cNvGrpSpPr/>
            <p:nvPr/>
          </p:nvGrpSpPr>
          <p:grpSpPr>
            <a:xfrm>
              <a:off x="6135992" y="3609424"/>
              <a:ext cx="1198070" cy="1240615"/>
              <a:chOff x="6562588" y="4637214"/>
              <a:chExt cx="1597426" cy="1654150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0CEB08F0-43F5-7E45-AC71-C68FCC80E6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62588" y="4637214"/>
                <a:ext cx="1597426" cy="1606842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21D363F-9F72-7949-BB1E-2036BB54ADAC}"/>
                  </a:ext>
                </a:extLst>
              </p:cNvPr>
              <p:cNvSpPr txBox="1"/>
              <p:nvPr/>
            </p:nvSpPr>
            <p:spPr>
              <a:xfrm>
                <a:off x="6897167" y="5790765"/>
                <a:ext cx="909493" cy="5005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SLD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2470662-B8C5-0B40-BEB7-213C6A111A13}"/>
                </a:ext>
              </a:extLst>
            </p:cNvPr>
            <p:cNvGrpSpPr/>
            <p:nvPr/>
          </p:nvGrpSpPr>
          <p:grpSpPr>
            <a:xfrm>
              <a:off x="6132295" y="2433923"/>
              <a:ext cx="1201768" cy="1084034"/>
              <a:chOff x="6557658" y="3069877"/>
              <a:chExt cx="1602357" cy="1445374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9A835DA-C64C-8F4A-9C10-C1B03FA86B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557658" y="3069877"/>
                <a:ext cx="1602357" cy="1399392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B838E90-9557-BB46-8D97-B1D4E61B4EBA}"/>
                  </a:ext>
                </a:extLst>
              </p:cNvPr>
              <p:cNvSpPr txBox="1"/>
              <p:nvPr/>
            </p:nvSpPr>
            <p:spPr>
              <a:xfrm>
                <a:off x="6973368" y="4014650"/>
                <a:ext cx="727074" cy="5006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D0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4E3D672-C964-0A42-8212-DC0837805662}"/>
                </a:ext>
              </a:extLst>
            </p:cNvPr>
            <p:cNvGrpSpPr/>
            <p:nvPr/>
          </p:nvGrpSpPr>
          <p:grpSpPr>
            <a:xfrm>
              <a:off x="6132295" y="1394389"/>
              <a:ext cx="1201768" cy="942398"/>
              <a:chOff x="6557658" y="1683841"/>
              <a:chExt cx="1602357" cy="125653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AF94372-B391-514B-B669-3914C41FC5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557658" y="1683841"/>
                <a:ext cx="1602357" cy="1200219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48A83F0-0B1F-6E4C-9ACD-2FF690426FB5}"/>
                  </a:ext>
                </a:extLst>
              </p:cNvPr>
              <p:cNvSpPr txBox="1"/>
              <p:nvPr/>
            </p:nvSpPr>
            <p:spPr>
              <a:xfrm>
                <a:off x="6897169" y="2439771"/>
                <a:ext cx="938813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CDF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64474F-A5DC-7141-A7CC-6B851A549374}"/>
                </a:ext>
              </a:extLst>
            </p:cNvPr>
            <p:cNvGrpSpPr/>
            <p:nvPr/>
          </p:nvGrpSpPr>
          <p:grpSpPr>
            <a:xfrm>
              <a:off x="4685392" y="4044021"/>
              <a:ext cx="1243038" cy="824650"/>
              <a:chOff x="4628455" y="5216675"/>
              <a:chExt cx="1657384" cy="109953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21243A4A-B69D-604C-83A4-1FDA54ABA6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628455" y="5216675"/>
                <a:ext cx="1657384" cy="1048422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F8C758E-D778-0943-8489-605C4D53F632}"/>
                  </a:ext>
                </a:extLst>
              </p:cNvPr>
              <p:cNvSpPr txBox="1"/>
              <p:nvPr/>
            </p:nvSpPr>
            <p:spPr>
              <a:xfrm>
                <a:off x="4973560" y="5815604"/>
                <a:ext cx="1078885" cy="5006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err="1">
                    <a:solidFill>
                      <a:schemeClr val="bg1"/>
                    </a:solidFill>
                  </a:rPr>
                  <a:t>LHCb</a:t>
                </a:r>
                <a:endParaRPr lang="en-US" sz="105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4200C76-76D2-054C-9926-6FB8F4831209}"/>
                </a:ext>
              </a:extLst>
            </p:cNvPr>
            <p:cNvGrpSpPr/>
            <p:nvPr/>
          </p:nvGrpSpPr>
          <p:grpSpPr>
            <a:xfrm>
              <a:off x="4670989" y="3123714"/>
              <a:ext cx="1257441" cy="820187"/>
              <a:chOff x="4609251" y="3989608"/>
              <a:chExt cx="1676588" cy="109358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FE598F3-70DA-A84F-A402-10948DAD96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609251" y="3989608"/>
                <a:ext cx="1676588" cy="1041249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0D0B90B-C9D5-B948-AB96-84DB1BBF3F5D}"/>
                  </a:ext>
                </a:extLst>
              </p:cNvPr>
              <p:cNvSpPr txBox="1"/>
              <p:nvPr/>
            </p:nvSpPr>
            <p:spPr>
              <a:xfrm>
                <a:off x="5003213" y="4582590"/>
                <a:ext cx="984418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CMS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4336B33-C0FD-4E44-BF2C-D19E4F5DF2F8}"/>
                </a:ext>
              </a:extLst>
            </p:cNvPr>
            <p:cNvGrpSpPr/>
            <p:nvPr/>
          </p:nvGrpSpPr>
          <p:grpSpPr>
            <a:xfrm>
              <a:off x="4670989" y="2249775"/>
              <a:ext cx="1257441" cy="760182"/>
              <a:chOff x="4609251" y="2824349"/>
              <a:chExt cx="1676588" cy="1013574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72B1968-6DDC-674C-8072-464D90A7DA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609251" y="2824349"/>
                <a:ext cx="1676588" cy="938890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71FB102-D0A2-E348-8599-944EBFF7CBA2}"/>
                  </a:ext>
                </a:extLst>
              </p:cNvPr>
              <p:cNvSpPr txBox="1"/>
              <p:nvPr/>
            </p:nvSpPr>
            <p:spPr>
              <a:xfrm>
                <a:off x="4924921" y="3337323"/>
                <a:ext cx="1241760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ATLAS</a:t>
                </a: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4642B4F-AA37-3745-923F-D38853484A1D}"/>
              </a:ext>
            </a:extLst>
          </p:cNvPr>
          <p:cNvSpPr txBox="1"/>
          <p:nvPr/>
        </p:nvSpPr>
        <p:spPr>
          <a:xfrm>
            <a:off x="1187427" y="1717516"/>
            <a:ext cx="253146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FASER Pilot Detector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Suitcase-size, 4 weeks</a:t>
            </a:r>
          </a:p>
          <a:p>
            <a:pPr algn="ctr"/>
            <a:r>
              <a:rPr lang="en-US" dirty="0"/>
              <a:t>$0 (recycled parts)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6 candidate neutrinos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DCF8F04-78D0-6145-856F-E1BCC6668F65}"/>
              </a:ext>
            </a:extLst>
          </p:cNvPr>
          <p:cNvSpPr txBox="1"/>
          <p:nvPr/>
        </p:nvSpPr>
        <p:spPr>
          <a:xfrm>
            <a:off x="5197606" y="4415375"/>
            <a:ext cx="29703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All previous </a:t>
            </a:r>
          </a:p>
          <a:p>
            <a:pPr algn="ctr"/>
            <a:r>
              <a:rPr lang="en-US" dirty="0"/>
              <a:t>collider detectors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Building-size, decades</a:t>
            </a:r>
          </a:p>
          <a:p>
            <a:pPr algn="ctr"/>
            <a:r>
              <a:rPr lang="en-US" dirty="0"/>
              <a:t>~$10</a:t>
            </a:r>
            <a:r>
              <a:rPr lang="en-US" baseline="30000" dirty="0"/>
              <a:t>9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0 candidate neutrinos</a:t>
            </a:r>
          </a:p>
        </p:txBody>
      </p:sp>
    </p:spTree>
    <p:extLst>
      <p:ext uri="{BB962C8B-B14F-4D97-AF65-F5344CB8AC3E}">
        <p14:creationId xmlns:p14="http://schemas.microsoft.com/office/powerpoint/2010/main" val="79535918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572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NEUTRINO PHYSICS AT THE FPF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458200" cy="5867400"/>
          </a:xfrm>
        </p:spPr>
        <p:txBody>
          <a:bodyPr/>
          <a:lstStyle/>
          <a:p>
            <a:r>
              <a:rPr lang="en-US" sz="2000" dirty="0"/>
              <a:t>At the FPF, three proposed ~10 </a:t>
            </a:r>
            <a:r>
              <a:rPr lang="en-US" sz="2000" dirty="0" err="1"/>
              <a:t>tonne</a:t>
            </a:r>
            <a:r>
              <a:rPr lang="en-US" sz="2000" dirty="0"/>
              <a:t> detectors FASER</a:t>
            </a:r>
            <a:r>
              <a:rPr lang="en-US" sz="2000" dirty="0">
                <a:latin typeface="Symbol" pitchFamily="2" charset="2"/>
              </a:rPr>
              <a:t>n</a:t>
            </a:r>
            <a:r>
              <a:rPr lang="en-US" sz="2000" dirty="0"/>
              <a:t>2, Advanced SND, and </a:t>
            </a:r>
            <a:r>
              <a:rPr lang="en-US" sz="2000" dirty="0" err="1"/>
              <a:t>FLArE</a:t>
            </a:r>
            <a:r>
              <a:rPr lang="en-US" sz="2000" dirty="0"/>
              <a:t> will each detect </a:t>
            </a:r>
            <a:r>
              <a:rPr lang="en-US" sz="2000" dirty="0">
                <a:latin typeface="Arial" charset="0"/>
              </a:rPr>
              <a:t>~100,000 </a:t>
            </a:r>
            <a:r>
              <a:rPr lang="en-US" sz="2000" dirty="0">
                <a:latin typeface="Symbol" pitchFamily="2" charset="2"/>
                <a:sym typeface="Wingdings" pitchFamily="2" charset="2"/>
              </a:rPr>
              <a:t>n</a:t>
            </a:r>
            <a:r>
              <a:rPr lang="en-US" sz="2000" i="1" baseline="-25000" dirty="0">
                <a:latin typeface="Arial" charset="0"/>
                <a:sym typeface="Wingdings" pitchFamily="2" charset="2"/>
              </a:rPr>
              <a:t>e </a:t>
            </a:r>
            <a:r>
              <a:rPr lang="en-US" sz="2000" i="1" dirty="0">
                <a:latin typeface="Arial" charset="0"/>
                <a:sym typeface="Wingdings" pitchFamily="2" charset="2"/>
              </a:rPr>
              <a:t>, </a:t>
            </a:r>
            <a:r>
              <a:rPr lang="en-US" sz="2000" dirty="0">
                <a:latin typeface="Arial" charset="0"/>
                <a:sym typeface="Wingdings" pitchFamily="2" charset="2"/>
              </a:rPr>
              <a:t>~1,000,000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>
                <a:latin typeface="Symbol" pitchFamily="2" charset="2"/>
                <a:sym typeface="Wingdings" pitchFamily="2" charset="2"/>
              </a:rPr>
              <a:t>n</a:t>
            </a:r>
            <a:r>
              <a:rPr lang="en-US" sz="2000" baseline="-25000" dirty="0">
                <a:latin typeface="Symbol" pitchFamily="2" charset="2"/>
                <a:sym typeface="Wingdings" pitchFamily="2" charset="2"/>
              </a:rPr>
              <a:t>m </a:t>
            </a:r>
            <a:r>
              <a:rPr lang="en-US" sz="2000" dirty="0">
                <a:sym typeface="Wingdings" pitchFamily="2" charset="2"/>
              </a:rPr>
              <a:t>, and ~1000 </a:t>
            </a:r>
            <a:r>
              <a:rPr lang="en-US" sz="2000" dirty="0" err="1">
                <a:latin typeface="Symbol" pitchFamily="2" charset="2"/>
                <a:sym typeface="Wingdings" pitchFamily="2" charset="2"/>
              </a:rPr>
              <a:t>n</a:t>
            </a:r>
            <a:r>
              <a:rPr lang="en-US" sz="2000" baseline="-25000" dirty="0" err="1">
                <a:latin typeface="Symbol" pitchFamily="2" charset="2"/>
                <a:sym typeface="Wingdings" pitchFamily="2" charset="2"/>
              </a:rPr>
              <a:t>t</a:t>
            </a:r>
            <a:r>
              <a:rPr lang="en-US" sz="2000" dirty="0">
                <a:sym typeface="Wingdings" pitchFamily="2" charset="2"/>
              </a:rPr>
              <a:t> interactions at </a:t>
            </a:r>
            <a:r>
              <a:rPr lang="en-US" sz="2000" dirty="0" err="1"/>
              <a:t>TeV</a:t>
            </a:r>
            <a:r>
              <a:rPr lang="en-US" sz="2000" dirty="0"/>
              <a:t> energies, providing high statistics samples for all three flavors in an energy range that has never been directly explored.  </a:t>
            </a:r>
          </a:p>
          <a:p>
            <a:endParaRPr lang="en-US" sz="1200" dirty="0"/>
          </a:p>
          <a:p>
            <a:r>
              <a:rPr lang="en-US" sz="2000" dirty="0"/>
              <a:t>First precision studies of the tau neutrino.</a:t>
            </a:r>
          </a:p>
          <a:p>
            <a:endParaRPr lang="en-US" sz="1200" dirty="0"/>
          </a:p>
          <a:p>
            <a:r>
              <a:rPr lang="en-US" sz="2000" dirty="0"/>
              <a:t>Can also distinguish neutrinos and anti-neutrinos for muon and tau.  </a:t>
            </a:r>
          </a:p>
          <a:p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D13815-6D41-A442-A233-33DD17A55E6D}"/>
              </a:ext>
            </a:extLst>
          </p:cNvPr>
          <p:cNvSpPr txBox="1"/>
          <p:nvPr/>
        </p:nvSpPr>
        <p:spPr>
          <a:xfrm>
            <a:off x="3384142" y="6321623"/>
            <a:ext cx="2375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FASER White Paper (2022)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4096B4-CB94-CA40-AE22-54E52AC7C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3684411"/>
            <a:ext cx="8763000" cy="271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6883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28105B7E-1C8D-A64E-9F00-14F16E625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91440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DARK SECTORS AT THE ENERGY FRONTIER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B26CAA5-3409-7A49-BBF7-3353BDC05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613263"/>
            <a:ext cx="4114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000" dirty="0"/>
              <a:t>LHC Run 3: Existing experiments will soon probe new parameter space.  </a:t>
            </a:r>
            <a:r>
              <a:rPr lang="en-US" altLang="en-US" sz="2000" dirty="0">
                <a:solidFill>
                  <a:srgbClr val="FF0000"/>
                </a:solidFill>
              </a:rPr>
              <a:t>Beams started today! (Right: a beam splash event recorded by FASER 10 hours ago.)</a:t>
            </a:r>
          </a:p>
          <a:p>
            <a:endParaRPr lang="en-US" altLang="en-US" sz="1200" dirty="0"/>
          </a:p>
          <a:p>
            <a:r>
              <a:rPr lang="en-US" altLang="en-US" sz="2000" dirty="0"/>
              <a:t>HL-LHC: More world-leading dark sector searches, with complementary neutrino and QCD studies. </a:t>
            </a:r>
          </a:p>
          <a:p>
            <a:endParaRPr lang="en-US" altLang="en-US" sz="1200" dirty="0"/>
          </a:p>
          <a:p>
            <a:r>
              <a:rPr lang="en-US" altLang="en-US" sz="2000" dirty="0"/>
              <a:t>Future Colliders: Dark sector searches will be an integral part of any future collider program.</a:t>
            </a:r>
          </a:p>
          <a:p>
            <a:pPr marL="0" indent="0">
              <a:buFont typeface="Arial" charset="0"/>
              <a:buNone/>
            </a:pPr>
            <a:endParaRPr lang="en-US" alt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EF32CF-7923-E84C-B269-3903A8D283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" t="5555" r="1613" b="3704"/>
          <a:stretch/>
        </p:blipFill>
        <p:spPr>
          <a:xfrm>
            <a:off x="4267200" y="3757114"/>
            <a:ext cx="4343400" cy="284897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AC79782-C19E-6A94-76BE-F11390826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838200"/>
            <a:ext cx="845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000" dirty="0"/>
              <a:t>Energy frontier colliders provide multiple avenues for probing dark sectors, given timely preparation and relatively small investments.</a:t>
            </a:r>
            <a:endParaRPr lang="en-US" alt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D885C0-44FC-D657-1DAF-F1C877233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597" y="1676400"/>
            <a:ext cx="3720003" cy="199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39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637784" y="3124200"/>
            <a:ext cx="5868431" cy="13716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4400" b="1" dirty="0"/>
              <a:t>LHC RUN 3</a:t>
            </a:r>
          </a:p>
          <a:p>
            <a:pPr marL="0" indent="0" eaLnBrk="1" hangingPunct="1">
              <a:buNone/>
            </a:pPr>
            <a:endParaRPr lang="en-US" dirty="0">
              <a:latin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EE67FD-0941-7B4E-A269-68DA56980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4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63436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SPECIFIC EXAMPLES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2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81000" y="914400"/>
                <a:ext cx="8153400" cy="5762625"/>
              </a:xfrm>
            </p:spPr>
            <p:txBody>
              <a:bodyPr/>
              <a:lstStyle/>
              <a:p>
                <a:pPr eaLnBrk="1" hangingPunct="1"/>
                <a:r>
                  <a:rPr lang="en-US" sz="2000" dirty="0">
                    <a:latin typeface="Arial" charset="0"/>
                  </a:rPr>
                  <a:t>Dark photon: like the photon, but with mass </a:t>
                </a:r>
                <a:r>
                  <a:rPr lang="en-US" dirty="0">
                    <a:solidFill>
                      <a:srgbClr val="FF0000"/>
                    </a:solidFill>
                    <a:latin typeface="Arial" charset="0"/>
                  </a:rPr>
                  <a:t>m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baseline="-25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baseline="-25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i="1" baseline="-25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baseline="-25000" dirty="0">
                    <a:solidFill>
                      <a:srgbClr val="FF0000"/>
                    </a:solidFill>
                    <a:latin typeface="Arial" charset="0"/>
                  </a:rPr>
                  <a:t> </a:t>
                </a:r>
                <a:r>
                  <a:rPr lang="en-US" sz="2000" dirty="0">
                    <a:latin typeface="Arial" charset="0"/>
                  </a:rPr>
                  <a:t>and </a:t>
                </a:r>
                <a:r>
                  <a:rPr lang="en-US" dirty="0">
                    <a:solidFill>
                      <a:srgbClr val="FF0000"/>
                    </a:solidFill>
                    <a:latin typeface="Symbol" pitchFamily="2" charset="2"/>
                  </a:rPr>
                  <a:t>e</a:t>
                </a:r>
                <a:r>
                  <a:rPr lang="en-US" sz="2000" dirty="0">
                    <a:solidFill>
                      <a:srgbClr val="FF0000"/>
                    </a:solidFill>
                    <a:latin typeface="Symbol" pitchFamily="2" charset="2"/>
                  </a:rPr>
                  <a:t> </a:t>
                </a:r>
                <a:r>
                  <a:rPr lang="en-US" sz="2000" dirty="0">
                    <a:latin typeface="Arial" charset="0"/>
                  </a:rPr>
                  <a:t>- suppressed couplings</a:t>
                </a:r>
              </a:p>
              <a:p>
                <a:pPr lvl="1"/>
                <a:r>
                  <a:rPr lang="en-US" dirty="0">
                    <a:solidFill>
                      <a:srgbClr val="0000FF"/>
                    </a:solidFill>
                    <a:latin typeface="Arial" charset="0"/>
                  </a:rPr>
                  <a:t>SM process: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endParaRPr lang="en-US" dirty="0">
                  <a:solidFill>
                    <a:srgbClr val="0000FF"/>
                  </a:solidFill>
                  <a:latin typeface="Arial" charset="0"/>
                </a:endParaRPr>
              </a:p>
              <a:p>
                <a:pPr lvl="1"/>
                <a:r>
                  <a:rPr lang="en-US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BSM process: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sSup>
                      <m:sSupPr>
                        <m:ctrlP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m:rPr>
                        <m:nor/>
                      </m:rPr>
                      <a:rPr lang="en-US" dirty="0">
                        <a:solidFill>
                          <a:srgbClr val="FF0000"/>
                        </a:solidFill>
                        <a:latin typeface="Arial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>
                        <a:latin typeface="Arial" charset="0"/>
                      </a:rPr>
                      <m:t>is</m:t>
                    </m:r>
                    <m:r>
                      <m:rPr>
                        <m:nor/>
                      </m:rPr>
                      <a:rPr lang="en-US" dirty="0">
                        <a:latin typeface="Arial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>
                        <a:latin typeface="Arial" charset="0"/>
                      </a:rPr>
                      <m:t>long</m:t>
                    </m:r>
                    <m:r>
                      <m:rPr>
                        <m:nor/>
                      </m:rPr>
                      <a:rPr lang="en-US" dirty="0">
                        <a:latin typeface="Arial" charset="0"/>
                      </a:rPr>
                      <m:t>−</m:t>
                    </m:r>
                    <m:r>
                      <m:rPr>
                        <m:nor/>
                      </m:rPr>
                      <a:rPr lang="en-US" dirty="0">
                        <a:latin typeface="Arial" charset="0"/>
                      </a:rPr>
                      <m:t>lived</m:t>
                    </m:r>
                    <m:r>
                      <m:rPr>
                        <m:nor/>
                      </m:rPr>
                      <a:rPr lang="en-US" dirty="0">
                        <a:latin typeface="Arial" charset="0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>
                  <a:solidFill>
                    <a:srgbClr val="0000FF"/>
                  </a:solidFill>
                  <a:latin typeface="Arial" charset="0"/>
                </a:endParaRPr>
              </a:p>
              <a:p>
                <a:pPr marL="0" indent="0" eaLnBrk="1" hangingPunct="1">
                  <a:buNone/>
                </a:pPr>
                <a:endParaRPr lang="en-US" sz="1200" dirty="0">
                  <a:latin typeface="Arial" charset="0"/>
                </a:endParaRPr>
              </a:p>
              <a:p>
                <a:pPr eaLnBrk="1" hangingPunct="1"/>
                <a:r>
                  <a:rPr lang="en-US" sz="2000" dirty="0">
                    <a:latin typeface="Arial" charset="0"/>
                  </a:rPr>
                  <a:t>Dark fermion (HNL, sterile neutrino): like a neutrino, but </a:t>
                </a:r>
                <a:r>
                  <a:rPr lang="en-US" sz="2000" dirty="0">
                    <a:latin typeface="+mj-lt"/>
                  </a:rPr>
                  <a:t>with mass </a:t>
                </a:r>
                <a:r>
                  <a:rPr lang="en-US" sz="2000" dirty="0" err="1">
                    <a:solidFill>
                      <a:srgbClr val="FF0000"/>
                    </a:solidFill>
                    <a:latin typeface="+mj-lt"/>
                  </a:rPr>
                  <a:t>m</a:t>
                </a:r>
                <a:r>
                  <a:rPr lang="en-US" sz="2000" i="1" baseline="-25000" dirty="0" err="1">
                    <a:solidFill>
                      <a:srgbClr val="FF0000"/>
                    </a:solidFill>
                    <a:latin typeface="+mj-lt"/>
                  </a:rPr>
                  <a:t>N</a:t>
                </a:r>
                <a:r>
                  <a:rPr lang="en-US" sz="2000" dirty="0">
                    <a:latin typeface="+mj-lt"/>
                    <a:ea typeface="Cambria Math" panose="02040503050406030204" pitchFamily="18" charset="0"/>
                  </a:rPr>
                  <a:t> </a:t>
                </a:r>
                <a:r>
                  <a:rPr lang="en-US" sz="2000" dirty="0">
                    <a:latin typeface="+mj-lt"/>
                  </a:rPr>
                  <a:t>and </a:t>
                </a:r>
                <a:r>
                  <a:rPr lang="en-US" sz="2000" i="1" dirty="0" err="1">
                    <a:solidFill>
                      <a:srgbClr val="FF0000"/>
                    </a:solidFill>
                    <a:latin typeface="Arial" charset="0"/>
                  </a:rPr>
                  <a:t>U</a:t>
                </a:r>
                <a:r>
                  <a:rPr lang="en-US" sz="2000" i="1" baseline="-25000" dirty="0" err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l</a:t>
                </a:r>
                <a:r>
                  <a:rPr lang="en-US" sz="2000" i="1" baseline="-25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000" i="1" baseline="-25000" dirty="0">
                    <a:solidFill>
                      <a:srgbClr val="FF0000"/>
                    </a:solidFill>
                    <a:latin typeface="Arial" charset="0"/>
                  </a:rPr>
                  <a:t>N </a:t>
                </a:r>
                <a:r>
                  <a:rPr lang="en-US" sz="2000" dirty="0">
                    <a:latin typeface="Arial" charset="0"/>
                  </a:rPr>
                  <a:t>- suppressed couplings</a:t>
                </a:r>
              </a:p>
              <a:p>
                <a:pPr lvl="1"/>
                <a:r>
                  <a:rPr lang="en-US" dirty="0">
                    <a:solidFill>
                      <a:srgbClr val="0000FF"/>
                    </a:solidFill>
                    <a:latin typeface="Arial" charset="0"/>
                  </a:rPr>
                  <a:t>SM process: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endParaRPr lang="en-US" dirty="0">
                  <a:solidFill>
                    <a:srgbClr val="0000FF"/>
                  </a:solidFill>
                  <a:latin typeface="Arial" charset="0"/>
                </a:endParaRPr>
              </a:p>
              <a:p>
                <a:pPr lvl="1"/>
                <a:r>
                  <a:rPr lang="en-US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BSM process: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m:rPr>
                        <m:nor/>
                      </m:rP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>
                        <a:latin typeface="Arial" charset="0"/>
                      </a:rPr>
                      <m:t>is</m:t>
                    </m:r>
                    <m:r>
                      <m:rPr>
                        <m:nor/>
                      </m:rPr>
                      <a:rPr lang="en-US" dirty="0">
                        <a:latin typeface="Arial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>
                        <a:latin typeface="Arial" charset="0"/>
                      </a:rPr>
                      <m:t>long</m:t>
                    </m:r>
                    <m:r>
                      <m:rPr>
                        <m:nor/>
                      </m:rPr>
                      <a:rPr lang="en-US" dirty="0">
                        <a:latin typeface="Arial" charset="0"/>
                      </a:rPr>
                      <m:t>−</m:t>
                    </m:r>
                    <m:r>
                      <m:rPr>
                        <m:nor/>
                      </m:rPr>
                      <a:rPr lang="en-US" dirty="0">
                        <a:latin typeface="Arial" charset="0"/>
                      </a:rPr>
                      <m:t>lived</m:t>
                    </m:r>
                    <m:r>
                      <m:rPr>
                        <m:nor/>
                      </m:rPr>
                      <a:rPr lang="en-US" dirty="0">
                        <a:latin typeface="Arial" charset="0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>
                    <a:solidFill>
                      <a:srgbClr val="0000FF"/>
                    </a:solidFill>
                    <a:latin typeface="Arial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>
                    <a:solidFill>
                      <a:srgbClr val="0000FF"/>
                    </a:solidFill>
                    <a:latin typeface="Arial" charset="0"/>
                  </a:rPr>
                  <a:t> </a:t>
                </a:r>
              </a:p>
              <a:p>
                <a:pPr eaLnBrk="1" hangingPunct="1"/>
                <a:endParaRPr lang="en-US" sz="1200" dirty="0">
                  <a:latin typeface="Arial" charset="0"/>
                </a:endParaRPr>
              </a:p>
              <a:p>
                <a:pPr eaLnBrk="1" hangingPunct="1"/>
                <a:r>
                  <a:rPr lang="en-US" sz="2000" dirty="0">
                    <a:latin typeface="Arial" charset="0"/>
                  </a:rPr>
                  <a:t>Clearly, one promising strategy is to exploit the large source of energetic neutral and charged </a:t>
                </a:r>
                <a:r>
                  <a:rPr lang="en-US" sz="2000" dirty="0" err="1">
                    <a:latin typeface="Arial" charset="0"/>
                  </a:rPr>
                  <a:t>pions</a:t>
                </a:r>
                <a:r>
                  <a:rPr lang="en-US" sz="2000" dirty="0">
                    <a:latin typeface="Arial" charset="0"/>
                  </a:rPr>
                  <a:t> at hadron colliders.</a:t>
                </a:r>
              </a:p>
              <a:p>
                <a:pPr eaLnBrk="1" hangingPunct="1"/>
                <a:endParaRPr lang="en-US" sz="1800" dirty="0">
                  <a:latin typeface="Arial" charset="0"/>
                </a:endParaRPr>
              </a:p>
              <a:p>
                <a:pPr marL="0" indent="0">
                  <a:buNone/>
                </a:pPr>
                <a:r>
                  <a:rPr lang="en-US" sz="1800" dirty="0">
                    <a:latin typeface="Arial" charset="0"/>
                  </a:rPr>
                  <a:t>[Many other new particle examples (dark scalars; axion-like particles; light U(1)</a:t>
                </a:r>
                <a:r>
                  <a:rPr lang="en-US" sz="1800" baseline="-25000" dirty="0">
                    <a:latin typeface="Arial" charset="0"/>
                  </a:rPr>
                  <a:t>B</a:t>
                </a:r>
                <a:r>
                  <a:rPr lang="en-US" sz="1800" dirty="0">
                    <a:latin typeface="Arial" charset="0"/>
                  </a:rPr>
                  <a:t>, U(1)</a:t>
                </a:r>
                <a:r>
                  <a:rPr lang="en-US" sz="1800" baseline="-25000" dirty="0">
                    <a:latin typeface="Arial" charset="0"/>
                  </a:rPr>
                  <a:t>B-L</a:t>
                </a:r>
                <a:r>
                  <a:rPr lang="en-US" sz="1800" dirty="0">
                    <a:latin typeface="Arial" charset="0"/>
                  </a:rPr>
                  <a:t>, U(1)</a:t>
                </a:r>
                <a:r>
                  <a:rPr lang="en-US" sz="1800" baseline="-25000" dirty="0">
                    <a:latin typeface="Symbol" pitchFamily="2" charset="2"/>
                  </a:rPr>
                  <a:t>m–t</a:t>
                </a:r>
                <a:r>
                  <a:rPr lang="en-US" sz="1800" dirty="0">
                    <a:latin typeface="Arial" charset="0"/>
                  </a:rPr>
                  <a:t>, </a:t>
                </a:r>
                <a:r>
                  <a:rPr lang="en-US" sz="1800" dirty="0" err="1">
                    <a:latin typeface="Arial" charset="0"/>
                  </a:rPr>
                  <a:t>protophobic</a:t>
                </a:r>
                <a:r>
                  <a:rPr lang="en-US" sz="1800" dirty="0">
                    <a:latin typeface="Arial" charset="0"/>
                  </a:rPr>
                  <a:t> gauge bosons, light neutralinos, …) and many other ways to find them (other accelerator probes, intensity frontier, cosmic frontier, …). See talks of Natalia, Stefania, Gaia, Rodolfo, and Brian.]</a:t>
                </a:r>
              </a:p>
              <a:p>
                <a:pPr eaLnBrk="1" hangingPunct="1"/>
                <a:endParaRPr lang="en-US" sz="2000" dirty="0">
                  <a:latin typeface="Arial" charset="0"/>
                </a:endParaRPr>
              </a:p>
            </p:txBody>
          </p:sp>
        </mc:Choice>
        <mc:Fallback>
          <p:sp>
            <p:nvSpPr>
              <p:cNvPr id="512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914400"/>
                <a:ext cx="8153400" cy="5762625"/>
              </a:xfrm>
              <a:blipFill>
                <a:blip r:embed="rId2"/>
                <a:stretch>
                  <a:fillRect l="-779" t="-1101" r="-1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591634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WHERE THE PIONS ARE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6CA3D40-59D9-6058-18FD-8A1F0122D5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129" y="838200"/>
            <a:ext cx="3737628" cy="4495800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61CC15F0-5B28-F394-7751-18D05C91AF5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57200" y="5577250"/>
                <a:ext cx="3581400" cy="899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>
                    <a:latin typeface="Arial" charset="0"/>
                  </a:rPr>
                  <a:t>Enormous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latin typeface="Arial" charset="0"/>
                  </a:rPr>
                  <a:t>~100 mb, currently wasted in BSM searches.</a:t>
                </a:r>
              </a:p>
              <a:p>
                <a:endParaRPr lang="en-US" sz="2000" dirty="0">
                  <a:latin typeface="Arial" charset="0"/>
                </a:endParaRPr>
              </a:p>
            </p:txBody>
          </p:sp>
        </mc:Choice>
        <mc:Fallback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61CC15F0-5B28-F394-7751-18D05C91A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" y="5577250"/>
                <a:ext cx="3581400" cy="899750"/>
              </a:xfrm>
              <a:prstGeom prst="rect">
                <a:avLst/>
              </a:prstGeom>
              <a:blipFill>
                <a:blip r:embed="rId3"/>
                <a:stretch>
                  <a:fillRect l="-1060" t="-1389" b="-1388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49DB0637-B6D3-1EDD-1226-69E31AB33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965" y="838200"/>
            <a:ext cx="3737628" cy="475517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CD5B66-254D-F48E-B425-994BA487B953}"/>
              </a:ext>
            </a:extLst>
          </p:cNvPr>
          <p:cNvSpPr txBox="1">
            <a:spLocks/>
          </p:cNvSpPr>
          <p:nvPr/>
        </p:nvSpPr>
        <p:spPr bwMode="auto">
          <a:xfrm>
            <a:off x="4542098" y="5565857"/>
            <a:ext cx="4068502" cy="89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atin typeface="Arial" charset="0"/>
              </a:rPr>
              <a:t>Pions</a:t>
            </a:r>
            <a:r>
              <a:rPr lang="en-US" sz="1800" dirty="0">
                <a:latin typeface="Arial" charset="0"/>
              </a:rPr>
              <a:t> typically have </a:t>
            </a:r>
            <a:r>
              <a:rPr lang="en-US" sz="1800" i="1" dirty="0" err="1">
                <a:latin typeface="Arial" charset="0"/>
              </a:rPr>
              <a:t>p</a:t>
            </a:r>
            <a:r>
              <a:rPr lang="en-US" sz="1800" baseline="-25000" dirty="0" err="1">
                <a:latin typeface="Arial" charset="0"/>
              </a:rPr>
              <a:t>T</a:t>
            </a:r>
            <a:r>
              <a:rPr lang="en-US" sz="1800" dirty="0">
                <a:latin typeface="Arial" charset="0"/>
              </a:rPr>
              <a:t> ~ 250 MeV, but large flux with </a:t>
            </a:r>
            <a:r>
              <a:rPr lang="en-US" sz="1800" i="1" dirty="0">
                <a:latin typeface="Arial" charset="0"/>
              </a:rPr>
              <a:t>p</a:t>
            </a:r>
            <a:r>
              <a:rPr lang="en-US" sz="1800" dirty="0">
                <a:latin typeface="Arial" charset="0"/>
              </a:rPr>
              <a:t> ~ </a:t>
            </a:r>
            <a:r>
              <a:rPr lang="en-US" sz="1800" dirty="0" err="1">
                <a:latin typeface="Arial" charset="0"/>
              </a:rPr>
              <a:t>TeV</a:t>
            </a:r>
            <a:r>
              <a:rPr lang="en-US" sz="1800" dirty="0">
                <a:latin typeface="Arial" charset="0"/>
              </a:rPr>
              <a:t> within 1 </a:t>
            </a:r>
            <a:r>
              <a:rPr lang="en-US" sz="1800" dirty="0" err="1">
                <a:latin typeface="Arial" charset="0"/>
              </a:rPr>
              <a:t>mrad</a:t>
            </a:r>
            <a:r>
              <a:rPr lang="en-US" sz="1800" dirty="0">
                <a:latin typeface="Arial" charset="0"/>
              </a:rPr>
              <a:t> (</a:t>
            </a:r>
            <a:r>
              <a:rPr lang="en-US" sz="1800" dirty="0">
                <a:latin typeface="Symbol" pitchFamily="2" charset="2"/>
              </a:rPr>
              <a:t>h</a:t>
            </a:r>
            <a:r>
              <a:rPr lang="en-US" sz="1800" dirty="0">
                <a:latin typeface="Arial" charset="0"/>
              </a:rPr>
              <a:t> &gt; 7.6) of the beamline.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06D47C-8F8C-B81E-2431-6C87253B3393}"/>
              </a:ext>
            </a:extLst>
          </p:cNvPr>
          <p:cNvSpPr txBox="1"/>
          <p:nvPr/>
        </p:nvSpPr>
        <p:spPr>
          <a:xfrm rot="5400000">
            <a:off x="6922866" y="2954534"/>
            <a:ext cx="28371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Feng, </a:t>
            </a:r>
            <a:r>
              <a:rPr lang="en-US" sz="1200" dirty="0" err="1"/>
              <a:t>Galon</a:t>
            </a:r>
            <a:r>
              <a:rPr lang="en-US" sz="1200" dirty="0"/>
              <a:t>, Kling, </a:t>
            </a:r>
            <a:r>
              <a:rPr lang="en-US" sz="1200" dirty="0" err="1"/>
              <a:t>Trojanowski</a:t>
            </a:r>
            <a:r>
              <a:rPr lang="en-US" sz="1200" dirty="0"/>
              <a:t> (2017)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B2D80A-2708-F7C5-293A-FA673BE75620}"/>
              </a:ext>
            </a:extLst>
          </p:cNvPr>
          <p:cNvSpPr txBox="1"/>
          <p:nvPr/>
        </p:nvSpPr>
        <p:spPr>
          <a:xfrm>
            <a:off x="7315200" y="1524000"/>
            <a:ext cx="788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300 fb</a:t>
            </a:r>
            <a:r>
              <a:rPr lang="en-US" sz="1400" baseline="30000" dirty="0"/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426425412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THE FAR-FORWARD REGION</a:t>
            </a:r>
            <a:endParaRPr lang="en-US" dirty="0">
              <a:latin typeface="Symbol" pitchFamily="2" charset="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BFF6B6-0A9D-AA4E-B0FE-35D933067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887194"/>
            <a:ext cx="6934200" cy="2806268"/>
          </a:xfrm>
          <a:prstGeom prst="rect">
            <a:avLst/>
          </a:prstGeom>
        </p:spPr>
      </p:pic>
      <p:pic>
        <p:nvPicPr>
          <p:cNvPr id="11" name="Obraz 5">
            <a:extLst>
              <a:ext uri="{FF2B5EF4-FFF2-40B4-BE49-F238E27FC236}">
                <a16:creationId xmlns:a16="http://schemas.microsoft.com/office/drawing/2014/main" id="{BFF42797-A462-3C4B-AACE-92314EDFE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886200"/>
            <a:ext cx="6953250" cy="2596469"/>
          </a:xfrm>
          <a:prstGeom prst="rect">
            <a:avLst/>
          </a:prstGeom>
        </p:spPr>
      </p:pic>
      <p:sp>
        <p:nvSpPr>
          <p:cNvPr id="12" name="pole tekstowe 7">
            <a:extLst>
              <a:ext uri="{FF2B5EF4-FFF2-40B4-BE49-F238E27FC236}">
                <a16:creationId xmlns:a16="http://schemas.microsoft.com/office/drawing/2014/main" id="{1D2B46F5-BF32-1748-9878-347D7298A4B2}"/>
              </a:ext>
            </a:extLst>
          </p:cNvPr>
          <p:cNvSpPr txBox="1"/>
          <p:nvPr/>
        </p:nvSpPr>
        <p:spPr>
          <a:xfrm>
            <a:off x="2392000" y="5633876"/>
            <a:ext cx="2332400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400" dirty="0" err="1">
                <a:solidFill>
                  <a:srgbClr val="FF0000"/>
                </a:solidFill>
              </a:rPr>
              <a:t>Beam</a:t>
            </a:r>
            <a:r>
              <a:rPr lang="pl-PL" sz="1400" dirty="0">
                <a:solidFill>
                  <a:srgbClr val="FF0000"/>
                </a:solidFill>
              </a:rPr>
              <a:t> </a:t>
            </a:r>
            <a:r>
              <a:rPr lang="pl-PL" sz="1400" dirty="0" err="1">
                <a:solidFill>
                  <a:srgbClr val="FF0000"/>
                </a:solidFill>
              </a:rPr>
              <a:t>collision</a:t>
            </a:r>
            <a:r>
              <a:rPr lang="pl-PL" sz="1400" dirty="0">
                <a:solidFill>
                  <a:srgbClr val="FF0000"/>
                </a:solidFill>
              </a:rPr>
              <a:t> </a:t>
            </a:r>
            <a:r>
              <a:rPr lang="pl-PL" sz="1400" dirty="0" err="1">
                <a:solidFill>
                  <a:srgbClr val="FF0000"/>
                </a:solidFill>
              </a:rPr>
              <a:t>axis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3" name="Łącznik prosty ze strzałką 9">
            <a:extLst>
              <a:ext uri="{FF2B5EF4-FFF2-40B4-BE49-F238E27FC236}">
                <a16:creationId xmlns:a16="http://schemas.microsoft.com/office/drawing/2014/main" id="{5ECD5B64-A85F-E34F-9C20-5C93971E7370}"/>
              </a:ext>
            </a:extLst>
          </p:cNvPr>
          <p:cNvCxnSpPr>
            <a:cxnSpLocks/>
          </p:cNvCxnSpPr>
          <p:nvPr/>
        </p:nvCxnSpPr>
        <p:spPr>
          <a:xfrm flipV="1">
            <a:off x="2743200" y="5181602"/>
            <a:ext cx="609600" cy="228598"/>
          </a:xfrm>
          <a:prstGeom prst="straightConnector1">
            <a:avLst/>
          </a:prstGeom>
          <a:ln w="127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7">
            <a:extLst>
              <a:ext uri="{FF2B5EF4-FFF2-40B4-BE49-F238E27FC236}">
                <a16:creationId xmlns:a16="http://schemas.microsoft.com/office/drawing/2014/main" id="{9761C229-B5BE-034A-827C-8B3DA53F7323}"/>
              </a:ext>
            </a:extLst>
          </p:cNvPr>
          <p:cNvSpPr txBox="1"/>
          <p:nvPr/>
        </p:nvSpPr>
        <p:spPr>
          <a:xfrm>
            <a:off x="6080118" y="5633876"/>
            <a:ext cx="1319593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l-PL" sz="1400" dirty="0">
                <a:solidFill>
                  <a:srgbClr val="FF0000"/>
                </a:solidFill>
              </a:rPr>
              <a:t>LHC </a:t>
            </a:r>
            <a:r>
              <a:rPr lang="pl-PL" sz="1400" dirty="0" err="1">
                <a:solidFill>
                  <a:srgbClr val="FF0000"/>
                </a:solidFill>
              </a:rPr>
              <a:t>beamline</a:t>
            </a:r>
            <a:endParaRPr lang="pl-PL" sz="1400" dirty="0">
              <a:solidFill>
                <a:srgbClr val="FF0000"/>
              </a:solidFill>
            </a:endParaRPr>
          </a:p>
        </p:txBody>
      </p:sp>
      <p:sp>
        <p:nvSpPr>
          <p:cNvPr id="17" name="pole tekstowe 7">
            <a:extLst>
              <a:ext uri="{FF2B5EF4-FFF2-40B4-BE49-F238E27FC236}">
                <a16:creationId xmlns:a16="http://schemas.microsoft.com/office/drawing/2014/main" id="{859FB3A7-EDD8-A44D-9CBA-5355CFFAAE0B}"/>
              </a:ext>
            </a:extLst>
          </p:cNvPr>
          <p:cNvSpPr txBox="1"/>
          <p:nvPr/>
        </p:nvSpPr>
        <p:spPr>
          <a:xfrm>
            <a:off x="1143744" y="3962400"/>
            <a:ext cx="4019049" cy="3693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The </a:t>
            </a:r>
            <a:r>
              <a:rPr lang="pl-PL" dirty="0" err="1">
                <a:solidFill>
                  <a:schemeClr val="bg1"/>
                </a:solidFill>
              </a:rPr>
              <a:t>view</a:t>
            </a:r>
            <a:r>
              <a:rPr lang="pl-PL" dirty="0">
                <a:solidFill>
                  <a:schemeClr val="bg1"/>
                </a:solidFill>
              </a:rPr>
              <a:t> in UJ12 </a:t>
            </a:r>
            <a:r>
              <a:rPr lang="pl-PL" dirty="0" err="1">
                <a:solidFill>
                  <a:schemeClr val="bg1"/>
                </a:solidFill>
              </a:rPr>
              <a:t>looking</a:t>
            </a:r>
            <a:r>
              <a:rPr lang="pl-PL" dirty="0">
                <a:solidFill>
                  <a:schemeClr val="bg1"/>
                </a:solidFill>
              </a:rPr>
              <a:t> west (2019)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0" name="Łącznik prosty ze strzałką 9">
            <a:extLst>
              <a:ext uri="{FF2B5EF4-FFF2-40B4-BE49-F238E27FC236}">
                <a16:creationId xmlns:a16="http://schemas.microsoft.com/office/drawing/2014/main" id="{51AC408F-D673-E643-8BB3-CF6C3F81C156}"/>
              </a:ext>
            </a:extLst>
          </p:cNvPr>
          <p:cNvCxnSpPr>
            <a:cxnSpLocks/>
          </p:cNvCxnSpPr>
          <p:nvPr/>
        </p:nvCxnSpPr>
        <p:spPr>
          <a:xfrm flipH="1" flipV="1">
            <a:off x="5105400" y="5320544"/>
            <a:ext cx="838202" cy="242056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0DACFBE-C91C-9143-AF21-5EA3AADE496A}"/>
              </a:ext>
            </a:extLst>
          </p:cNvPr>
          <p:cNvCxnSpPr/>
          <p:nvPr/>
        </p:nvCxnSpPr>
        <p:spPr>
          <a:xfrm>
            <a:off x="1066800" y="1676400"/>
            <a:ext cx="6934200" cy="15240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9B00011-361F-7543-886C-D365151E69D1}"/>
              </a:ext>
            </a:extLst>
          </p:cNvPr>
          <p:cNvSpPr/>
          <p:nvPr/>
        </p:nvSpPr>
        <p:spPr>
          <a:xfrm>
            <a:off x="5791200" y="3225800"/>
            <a:ext cx="1524000" cy="3048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TI12 near UJ12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14B13F-3DFC-3A46-A331-071303C2A09C}"/>
              </a:ext>
            </a:extLst>
          </p:cNvPr>
          <p:cNvSpPr txBox="1"/>
          <p:nvPr/>
        </p:nvSpPr>
        <p:spPr>
          <a:xfrm>
            <a:off x="3200400" y="46482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TI12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1EDD71-5A4E-F541-AC22-C480E5208DB8}"/>
              </a:ext>
            </a:extLst>
          </p:cNvPr>
          <p:cNvSpPr txBox="1"/>
          <p:nvPr/>
        </p:nvSpPr>
        <p:spPr>
          <a:xfrm>
            <a:off x="4800600" y="937736"/>
            <a:ext cx="3048000" cy="116955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New particle A’ is produced at ATLAS, travels along the beam collision axis and through 100 m of rock, and finally decays in tunnel TI12, 480 m from ATLAS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B2F5AF-00C0-F34F-A7DB-57B4E479597D}"/>
              </a:ext>
            </a:extLst>
          </p:cNvPr>
          <p:cNvSpPr txBox="1"/>
          <p:nvPr/>
        </p:nvSpPr>
        <p:spPr>
          <a:xfrm>
            <a:off x="7369231" y="3158270"/>
            <a:ext cx="550151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/>
              <a:t>UJ12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738942F-D6E2-9F45-82A0-22F7D238A4C0}"/>
                  </a:ext>
                </a:extLst>
              </p:cNvPr>
              <p:cNvSpPr txBox="1"/>
              <p:nvPr/>
            </p:nvSpPr>
            <p:spPr>
              <a:xfrm rot="702885">
                <a:off x="2035794" y="1697185"/>
                <a:ext cx="602665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1200" dirty="0">
                    <a:solidFill>
                      <a:srgbClr val="FF0000"/>
                    </a:solidFill>
                  </a:rPr>
                  <a:t>→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2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A’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738942F-D6E2-9F45-82A0-22F7D238A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702885">
                <a:off x="2035794" y="1697185"/>
                <a:ext cx="602665" cy="184666"/>
              </a:xfrm>
              <a:prstGeom prst="rect">
                <a:avLst/>
              </a:prstGeom>
              <a:blipFill>
                <a:blip r:embed="rId4"/>
                <a:stretch>
                  <a:fillRect l="-3922" t="-11538" r="-15686"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94F76865-AE4C-D946-86D2-E72605032751}"/>
              </a:ext>
            </a:extLst>
          </p:cNvPr>
          <p:cNvSpPr txBox="1"/>
          <p:nvPr/>
        </p:nvSpPr>
        <p:spPr>
          <a:xfrm rot="750086">
            <a:off x="4660241" y="2274761"/>
            <a:ext cx="620426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 → </a:t>
            </a:r>
            <a:r>
              <a:rPr lang="en-US" sz="12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A’ </a:t>
            </a:r>
            <a:r>
              <a:rPr lang="en-US" sz="1200" dirty="0">
                <a:solidFill>
                  <a:srgbClr val="FF0000"/>
                </a:solidFill>
              </a:rPr>
              <a:t>→ </a:t>
            </a:r>
            <a:r>
              <a:rPr lang="en-US" sz="12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CE08D49-EE50-0545-AD75-C78915B81904}"/>
                  </a:ext>
                </a:extLst>
              </p:cNvPr>
              <p:cNvSpPr txBox="1"/>
              <p:nvPr/>
            </p:nvSpPr>
            <p:spPr>
              <a:xfrm rot="514515">
                <a:off x="6863889" y="2723376"/>
                <a:ext cx="770019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</a:rPr>
                  <a:t> </a:t>
                </a:r>
                <a:r>
                  <a:rPr lang="en-US" sz="12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A’ </a:t>
                </a:r>
                <a:r>
                  <a:rPr lang="en-US" sz="1200" dirty="0">
                    <a:solidFill>
                      <a:srgbClr val="FF0000"/>
                    </a:solidFill>
                  </a:rPr>
                  <a:t>→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2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CE08D49-EE50-0545-AD75-C78915B81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14515">
                <a:off x="6863889" y="2723376"/>
                <a:ext cx="770019" cy="184666"/>
              </a:xfrm>
              <a:prstGeom prst="rect">
                <a:avLst/>
              </a:prstGeom>
              <a:blipFill>
                <a:blip r:embed="rId5"/>
                <a:stretch>
                  <a:fillRect l="-7937" t="-16000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9C47B11-457F-D44F-A8B7-0FAC9C030BE2}"/>
                  </a:ext>
                </a:extLst>
              </p:cNvPr>
              <p:cNvSpPr txBox="1"/>
              <p:nvPr/>
            </p:nvSpPr>
            <p:spPr>
              <a:xfrm>
                <a:off x="2912696" y="5030469"/>
                <a:ext cx="20704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12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9C47B11-457F-D44F-A8B7-0FAC9C030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2696" y="5030469"/>
                <a:ext cx="207044" cy="184666"/>
              </a:xfrm>
              <a:prstGeom prst="rect">
                <a:avLst/>
              </a:prstGeom>
              <a:blipFill>
                <a:blip r:embed="rId6"/>
                <a:stretch>
                  <a:fillRect l="-11765" r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4B73107-42C1-7E4F-B96E-EE9795A219B0}"/>
                  </a:ext>
                </a:extLst>
              </p:cNvPr>
              <p:cNvSpPr txBox="1"/>
              <p:nvPr/>
            </p:nvSpPr>
            <p:spPr>
              <a:xfrm>
                <a:off x="3153268" y="5295901"/>
                <a:ext cx="250325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2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4B73107-42C1-7E4F-B96E-EE9795A21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268" y="5295901"/>
                <a:ext cx="250325" cy="1846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Łącznik prosty ze strzałką 9">
            <a:extLst>
              <a:ext uri="{FF2B5EF4-FFF2-40B4-BE49-F238E27FC236}">
                <a16:creationId xmlns:a16="http://schemas.microsoft.com/office/drawing/2014/main" id="{29F05DFD-8F69-C74D-98A9-6DAE6D391255}"/>
              </a:ext>
            </a:extLst>
          </p:cNvPr>
          <p:cNvCxnSpPr>
            <a:cxnSpLocks/>
          </p:cNvCxnSpPr>
          <p:nvPr/>
        </p:nvCxnSpPr>
        <p:spPr>
          <a:xfrm flipV="1">
            <a:off x="2781300" y="5173741"/>
            <a:ext cx="571500" cy="274558"/>
          </a:xfrm>
          <a:prstGeom prst="straightConnector1">
            <a:avLst/>
          </a:prstGeom>
          <a:ln w="127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963521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F3C239-9BEB-F94B-8FD8-A26D8911AE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3"/>
          <a:stretch/>
        </p:blipFill>
        <p:spPr>
          <a:xfrm>
            <a:off x="0" y="0"/>
            <a:ext cx="9144000" cy="687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F2F7F6-7B19-224F-8C58-B82240562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FASER COMPLETED IN 2021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B80C6F8-3ADE-AF4B-8AB6-CBED5C415F07}"/>
              </a:ext>
            </a:extLst>
          </p:cNvPr>
          <p:cNvGrpSpPr/>
          <p:nvPr/>
        </p:nvGrpSpPr>
        <p:grpSpPr>
          <a:xfrm>
            <a:off x="5410200" y="5486400"/>
            <a:ext cx="3581400" cy="1316655"/>
            <a:chOff x="5410200" y="5486400"/>
            <a:chExt cx="3581400" cy="131665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25EB41A-C864-6840-99FF-465D02C09C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00" r="1667" b="5113"/>
            <a:stretch/>
          </p:blipFill>
          <p:spPr>
            <a:xfrm>
              <a:off x="5410200" y="5486400"/>
              <a:ext cx="3581400" cy="131665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EA0ED69-97FF-8B43-BC35-AB41C0B647E2}"/>
                </a:ext>
              </a:extLst>
            </p:cNvPr>
            <p:cNvSpPr txBox="1"/>
            <p:nvPr/>
          </p:nvSpPr>
          <p:spPr>
            <a:xfrm>
              <a:off x="7771394" y="6331662"/>
              <a:ext cx="12202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1</a:t>
              </a:r>
              <a:r>
                <a:rPr lang="en-US" sz="1200" baseline="30000" dirty="0">
                  <a:solidFill>
                    <a:schemeClr val="bg1"/>
                  </a:solidFill>
                </a:rPr>
                <a:t>st</a:t>
              </a:r>
              <a:r>
                <a:rPr lang="en-US" sz="1200" dirty="0">
                  <a:solidFill>
                    <a:schemeClr val="bg1"/>
                  </a:solidFill>
                </a:rPr>
                <a:t> Cosmic Ray</a:t>
              </a:r>
            </a:p>
            <a:p>
              <a:r>
                <a:rPr lang="en-US" sz="1200" dirty="0">
                  <a:solidFill>
                    <a:schemeClr val="bg1"/>
                  </a:solidFill>
                </a:rPr>
                <a:t>18 March 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948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D523CEB-6B28-7249-8362-DC5BCB3BF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68" y="966586"/>
            <a:ext cx="4073436" cy="3193759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572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DARK PHOTON SENSITIVITY REACH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86493" y="809625"/>
            <a:ext cx="8628907" cy="5819775"/>
          </a:xfrm>
        </p:spPr>
        <p:txBody>
          <a:bodyPr/>
          <a:lstStyle/>
          <a:p>
            <a:endParaRPr lang="en-US" sz="1000" dirty="0">
              <a:latin typeface="Arial" charset="0"/>
              <a:sym typeface="Wingdings"/>
            </a:endParaRPr>
          </a:p>
          <a:p>
            <a:endParaRPr lang="en-US" sz="1000" dirty="0">
              <a:latin typeface="Arial" charset="0"/>
              <a:sym typeface="Wingdings"/>
            </a:endParaRPr>
          </a:p>
          <a:p>
            <a:endParaRPr lang="en-US" sz="1000" dirty="0">
              <a:latin typeface="Arial" charset="0"/>
              <a:sym typeface="Wingdings"/>
            </a:endParaRPr>
          </a:p>
          <a:p>
            <a:endParaRPr lang="en-US" sz="14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pPr marL="0" indent="0">
              <a:buNone/>
            </a:pPr>
            <a:endParaRPr lang="en-US" sz="20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pPr marL="0" indent="0">
              <a:buNone/>
            </a:pPr>
            <a:endParaRPr lang="en-US" sz="2000" dirty="0">
              <a:latin typeface="Arial" charset="0"/>
              <a:sym typeface="Wingdings"/>
            </a:endParaRPr>
          </a:p>
          <a:p>
            <a:r>
              <a:rPr lang="en-US" sz="2000" dirty="0">
                <a:latin typeface="Arial" charset="0"/>
                <a:sym typeface="Wingdings"/>
              </a:rPr>
              <a:t>Energy frontier experiments are among the most promising probes of dark photons in the coming years.</a:t>
            </a:r>
          </a:p>
          <a:p>
            <a:endParaRPr lang="en-US" sz="1000" dirty="0">
              <a:latin typeface="Arial" charset="0"/>
              <a:sym typeface="Wingdings"/>
            </a:endParaRPr>
          </a:p>
          <a:p>
            <a:r>
              <a:rPr lang="en-US" sz="2000" dirty="0" err="1">
                <a:latin typeface="Arial" charset="0"/>
                <a:sym typeface="Wingdings"/>
              </a:rPr>
              <a:t>LHCb</a:t>
            </a:r>
            <a:r>
              <a:rPr lang="en-US" sz="2000" dirty="0">
                <a:latin typeface="Arial" charset="0"/>
                <a:sym typeface="Wingdings"/>
              </a:rPr>
              <a:t> probes new parameter space starting at larger couplings.</a:t>
            </a:r>
          </a:p>
          <a:p>
            <a:endParaRPr lang="en-US" sz="1200" dirty="0">
              <a:latin typeface="Arial" charset="0"/>
              <a:sym typeface="Wingdings"/>
            </a:endParaRPr>
          </a:p>
          <a:p>
            <a:endParaRPr lang="en-US" sz="1000" dirty="0">
              <a:latin typeface="Arial" charset="0"/>
              <a:sym typeface="Wingdings"/>
            </a:endParaRPr>
          </a:p>
          <a:p>
            <a:r>
              <a:rPr lang="en-US" sz="2000" dirty="0">
                <a:latin typeface="Arial" charset="0"/>
                <a:sym typeface="Wingdings"/>
              </a:rPr>
              <a:t>FASER probes new parameter space starting at smaller couplings, with  discovery or new limits with just 1 fb</a:t>
            </a:r>
            <a:r>
              <a:rPr lang="en-US" sz="2000" baseline="30000" dirty="0">
                <a:latin typeface="Arial" charset="0"/>
                <a:sym typeface="Wingdings"/>
              </a:rPr>
              <a:t>-1 </a:t>
            </a:r>
            <a:r>
              <a:rPr lang="en-US" sz="2000" dirty="0">
                <a:latin typeface="Arial" charset="0"/>
                <a:sym typeface="Wingdings"/>
              </a:rPr>
              <a:t>starting in June 2022.</a:t>
            </a:r>
            <a:endParaRPr lang="en-US" dirty="0">
              <a:latin typeface="Arial" charset="0"/>
              <a:sym typeface="Wingdings"/>
            </a:endParaRPr>
          </a:p>
          <a:p>
            <a:pPr marL="0" indent="0">
              <a:buNone/>
            </a:pPr>
            <a:endParaRPr lang="en-US" sz="1000" dirty="0">
              <a:latin typeface="Arial" charset="0"/>
              <a:sym typeface="Wingdings"/>
            </a:endParaRPr>
          </a:p>
          <a:p>
            <a:endParaRPr lang="en-US" dirty="0">
              <a:latin typeface="Arial" charset="0"/>
              <a:sym typeface="Wingding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C0A02A-C6C1-A542-8902-C605E3D0AC32}"/>
              </a:ext>
            </a:extLst>
          </p:cNvPr>
          <p:cNvSpPr txBox="1"/>
          <p:nvPr/>
        </p:nvSpPr>
        <p:spPr>
          <a:xfrm rot="5400000">
            <a:off x="3199939" y="2283548"/>
            <a:ext cx="2162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-25000" dirty="0">
                <a:sym typeface="Wingdings"/>
              </a:rPr>
              <a:t>FASER Collaboration (2018)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7E523C-17B6-AA4C-81AE-395DBBB5BDE0}"/>
              </a:ext>
            </a:extLst>
          </p:cNvPr>
          <p:cNvSpPr txBox="1"/>
          <p:nvPr/>
        </p:nvSpPr>
        <p:spPr>
          <a:xfrm rot="391996">
            <a:off x="1630292" y="3008726"/>
            <a:ext cx="774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FASER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D1FDDD-D0F2-3043-AD12-3BD6FCA604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3" t="10974" r="1613" b="3704"/>
          <a:stretch/>
        </p:blipFill>
        <p:spPr>
          <a:xfrm>
            <a:off x="4610100" y="914400"/>
            <a:ext cx="4115775" cy="3193759"/>
          </a:xfrm>
          <a:prstGeom prst="rect">
            <a:avLst/>
          </a:prstGeo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111FDA47-DD9D-CC48-9BD7-DF5528BDC681}"/>
              </a:ext>
            </a:extLst>
          </p:cNvPr>
          <p:cNvSpPr/>
          <p:nvPr/>
        </p:nvSpPr>
        <p:spPr>
          <a:xfrm rot="13779309">
            <a:off x="6374172" y="3618006"/>
            <a:ext cx="381000" cy="128438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098ED1-1AD5-DEBB-96BF-29F4D8959E6F}"/>
              </a:ext>
            </a:extLst>
          </p:cNvPr>
          <p:cNvSpPr txBox="1"/>
          <p:nvPr/>
        </p:nvSpPr>
        <p:spPr>
          <a:xfrm>
            <a:off x="5724195" y="5361801"/>
            <a:ext cx="29819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-25000" dirty="0" err="1">
                <a:sym typeface="Wingdings"/>
              </a:rPr>
              <a:t>Ilten</a:t>
            </a:r>
            <a:r>
              <a:rPr lang="en-US" baseline="-25000" dirty="0">
                <a:sym typeface="Wingdings"/>
              </a:rPr>
              <a:t>, </a:t>
            </a:r>
            <a:r>
              <a:rPr lang="en-US" baseline="-25000" dirty="0" err="1">
                <a:sym typeface="Wingdings"/>
              </a:rPr>
              <a:t>Soreq</a:t>
            </a:r>
            <a:r>
              <a:rPr lang="en-US" baseline="-25000" dirty="0">
                <a:sym typeface="Wingdings"/>
              </a:rPr>
              <a:t>, Thaler, Williams, </a:t>
            </a:r>
            <a:r>
              <a:rPr lang="en-US" baseline="-25000" dirty="0" err="1">
                <a:sym typeface="Wingdings"/>
              </a:rPr>
              <a:t>Xue</a:t>
            </a:r>
            <a:r>
              <a:rPr lang="en-US" baseline="-25000" dirty="0">
                <a:sym typeface="Wingdings"/>
              </a:rPr>
              <a:t> (2016)</a:t>
            </a:r>
          </a:p>
        </p:txBody>
      </p:sp>
    </p:spTree>
    <p:extLst>
      <p:ext uri="{BB962C8B-B14F-4D97-AF65-F5344CB8AC3E}">
        <p14:creationId xmlns:p14="http://schemas.microsoft.com/office/powerpoint/2010/main" val="185354633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_ari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66474</TotalTime>
  <Words>1589</Words>
  <Application>Microsoft Macintosh PowerPoint</Application>
  <PresentationFormat>On-screen Show (4:3)</PresentationFormat>
  <Paragraphs>241</Paragraphs>
  <Slides>25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Cambria Math</vt:lpstr>
      <vt:lpstr>Symbol</vt:lpstr>
      <vt:lpstr>office_arial</vt:lpstr>
      <vt:lpstr>PowerPoint Presentation</vt:lpstr>
      <vt:lpstr>NEW PARTICLES</vt:lpstr>
      <vt:lpstr>PowerPoint Presentation</vt:lpstr>
      <vt:lpstr>PowerPoint Presentation</vt:lpstr>
      <vt:lpstr>SPECIFIC EXAMPLES</vt:lpstr>
      <vt:lpstr>WHERE THE PIONS ARE</vt:lpstr>
      <vt:lpstr>THE FAR-FORWARD REGION</vt:lpstr>
      <vt:lpstr>FASER COMPLETED IN 2021</vt:lpstr>
      <vt:lpstr>DARK PHOTON SENSITIVITY REACH</vt:lpstr>
      <vt:lpstr>PowerPoint Presentation</vt:lpstr>
      <vt:lpstr>PowerPoint Presentation</vt:lpstr>
      <vt:lpstr>PowerPoint Presentation</vt:lpstr>
      <vt:lpstr>DEDICATED FORWARD DETECTORS</vt:lpstr>
      <vt:lpstr>CAVERN AND SHAFT</vt:lpstr>
      <vt:lpstr>COST AND TIMELINE</vt:lpstr>
      <vt:lpstr>DARK SECTOR SEARCHES</vt:lpstr>
      <vt:lpstr>NEUTRINO AND QCD PHYSICS</vt:lpstr>
      <vt:lpstr>SUMMARY</vt:lpstr>
      <vt:lpstr>PowerPoint Presentation</vt:lpstr>
      <vt:lpstr>FPF PHYSICS</vt:lpstr>
      <vt:lpstr>DARK MATTER</vt:lpstr>
      <vt:lpstr>MILLI-CHARGED PARTICLES</vt:lpstr>
      <vt:lpstr>FIRST COLLIDER NEUTRINOS</vt:lpstr>
      <vt:lpstr>LOCATION, LOCATION, LOCATION</vt:lpstr>
      <vt:lpstr>NEUTRINO PHYSICS AT THE FPF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</dc:creator>
  <cp:lastModifiedBy>Microsoft Office User</cp:lastModifiedBy>
  <cp:revision>1454</cp:revision>
  <cp:lastPrinted>2019-09-06T01:34:01Z</cp:lastPrinted>
  <dcterms:created xsi:type="dcterms:W3CDTF">2011-05-01T15:38:23Z</dcterms:created>
  <dcterms:modified xsi:type="dcterms:W3CDTF">2022-04-22T21:11:26Z</dcterms:modified>
</cp:coreProperties>
</file>