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49"/>
  </p:notesMasterIdLst>
  <p:handoutMasterIdLst>
    <p:handoutMasterId r:id="rId50"/>
  </p:handoutMasterIdLst>
  <p:sldIdLst>
    <p:sldId id="889" r:id="rId2"/>
    <p:sldId id="1006" r:id="rId3"/>
    <p:sldId id="1005" r:id="rId4"/>
    <p:sldId id="1067" r:id="rId5"/>
    <p:sldId id="836" r:id="rId6"/>
    <p:sldId id="1044" r:id="rId7"/>
    <p:sldId id="1050" r:id="rId8"/>
    <p:sldId id="1049" r:id="rId9"/>
    <p:sldId id="883" r:id="rId10"/>
    <p:sldId id="937" r:id="rId11"/>
    <p:sldId id="860" r:id="rId12"/>
    <p:sldId id="896" r:id="rId13"/>
    <p:sldId id="633" r:id="rId14"/>
    <p:sldId id="717" r:id="rId15"/>
    <p:sldId id="1069" r:id="rId16"/>
    <p:sldId id="865" r:id="rId17"/>
    <p:sldId id="940" r:id="rId18"/>
    <p:sldId id="897" r:id="rId19"/>
    <p:sldId id="1023" r:id="rId20"/>
    <p:sldId id="867" r:id="rId21"/>
    <p:sldId id="1068" r:id="rId22"/>
    <p:sldId id="1011" r:id="rId23"/>
    <p:sldId id="751" r:id="rId24"/>
    <p:sldId id="942" r:id="rId25"/>
    <p:sldId id="999" r:id="rId26"/>
    <p:sldId id="1012" r:id="rId27"/>
    <p:sldId id="1014" r:id="rId28"/>
    <p:sldId id="993" r:id="rId29"/>
    <p:sldId id="914" r:id="rId30"/>
    <p:sldId id="906" r:id="rId31"/>
    <p:sldId id="1024" r:id="rId32"/>
    <p:sldId id="1001" r:id="rId33"/>
    <p:sldId id="1025" r:id="rId34"/>
    <p:sldId id="1000" r:id="rId35"/>
    <p:sldId id="944" r:id="rId36"/>
    <p:sldId id="1057" r:id="rId37"/>
    <p:sldId id="1058" r:id="rId38"/>
    <p:sldId id="1002" r:id="rId39"/>
    <p:sldId id="1026" r:id="rId40"/>
    <p:sldId id="1027" r:id="rId41"/>
    <p:sldId id="1062" r:id="rId42"/>
    <p:sldId id="1063" r:id="rId43"/>
    <p:sldId id="1064" r:id="rId44"/>
    <p:sldId id="1052" r:id="rId45"/>
    <p:sldId id="959" r:id="rId46"/>
    <p:sldId id="1021" r:id="rId47"/>
    <p:sldId id="1066" r:id="rId4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B050"/>
    <a:srgbClr val="0000FF"/>
    <a:srgbClr val="000000"/>
    <a:srgbClr val="0B4499"/>
    <a:srgbClr val="009999"/>
    <a:srgbClr val="00FF00"/>
    <a:srgbClr val="4A7EBB"/>
    <a:srgbClr val="F2E9D7"/>
    <a:srgbClr val="1737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470" autoAdjust="0"/>
    <p:restoredTop sz="50000" autoAdjust="0"/>
  </p:normalViewPr>
  <p:slideViewPr>
    <p:cSldViewPr snapToObjects="1">
      <p:cViewPr varScale="1">
        <p:scale>
          <a:sx n="94" d="100"/>
          <a:sy n="94" d="100"/>
        </p:scale>
        <p:origin x="200" y="1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1" d="100"/>
        <a:sy n="111" d="100"/>
      </p:scale>
      <p:origin x="0" y="5832"/>
    </p:cViewPr>
  </p:sorterViewPr>
  <p:notesViewPr>
    <p:cSldViewPr snapToObjects="1">
      <p:cViewPr varScale="1">
        <p:scale>
          <a:sx n="78" d="100"/>
          <a:sy n="78" d="100"/>
        </p:scale>
        <p:origin x="-26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615F4BDE-EB1E-5245-960C-40D7243C402E}" type="datetime1">
              <a:rPr lang="en-US"/>
              <a:pPr/>
              <a:t>4/14/22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D6FDA90A-D940-C24D-B8BA-FEF64AE6C9F7}" type="slidenum">
              <a:rPr lang="en-US"/>
              <a:pPr/>
              <a:t>‹#›</a:t>
            </a:fld>
            <a:endParaRPr lang="en-US"/>
          </a:p>
        </p:txBody>
      </p:sp>
    </p:spTree>
    <p:extLst>
      <p:ext uri="{BB962C8B-B14F-4D97-AF65-F5344CB8AC3E}">
        <p14:creationId xmlns:p14="http://schemas.microsoft.com/office/powerpoint/2010/main" val="397440180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F6F9E314-5CA5-9043-97DF-2DA186874F47}" type="datetime1">
              <a:rPr lang="en-US"/>
              <a:pPr/>
              <a:t>4/14/22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E4DC66B-5A4D-704C-951F-C2EEB6AF22EF}" type="slidenum">
              <a:rPr lang="en-US"/>
              <a:pPr/>
              <a:t>‹#›</a:t>
            </a:fld>
            <a:endParaRPr lang="en-US"/>
          </a:p>
        </p:txBody>
      </p:sp>
    </p:spTree>
    <p:extLst>
      <p:ext uri="{BB962C8B-B14F-4D97-AF65-F5344CB8AC3E}">
        <p14:creationId xmlns:p14="http://schemas.microsoft.com/office/powerpoint/2010/main" val="495084801"/>
      </p:ext>
    </p:extLst>
  </p:cSld>
  <p:clrMap bg1="lt1" tx1="dk1" bg2="lt2" tx2="dk2" accent1="accent1" accent2="accent2" accent3="accent3" accent4="accent4" accent5="accent5" accent6="accent6" hlink="hlink" folHlink="folHlink"/>
  <p:hf hdr="0" ftr="0"/>
  <p:notesStyle>
    <a:lvl1pPr algn="l" defTabSz="457200" rtl="0" fontAlgn="base">
      <a:spcBef>
        <a:spcPct val="30000"/>
      </a:spcBef>
      <a:spcAft>
        <a:spcPct val="0"/>
      </a:spcAft>
      <a:defRPr sz="1200" kern="1200">
        <a:solidFill>
          <a:schemeClr val="tx1"/>
        </a:solidFill>
        <a:latin typeface="+mn-lt"/>
        <a:ea typeface="ＭＳ Ｐゴシック" charset="0"/>
        <a:cs typeface="+mn-cs"/>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E1F641B-6BBA-8347-9F4F-072BA9C2AE85}" type="slidenum">
              <a:rPr lang="en-US">
                <a:latin typeface="Calibri" charset="0"/>
              </a:rPr>
              <a:pPr eaLnBrk="1" hangingPunct="1"/>
              <a:t>1</a:t>
            </a:fld>
            <a:endParaRPr lang="en-US">
              <a:latin typeface="Calibri" charset="0"/>
            </a:endParaRPr>
          </a:p>
        </p:txBody>
      </p:sp>
    </p:spTree>
    <p:extLst>
      <p:ext uri="{BB962C8B-B14F-4D97-AF65-F5344CB8AC3E}">
        <p14:creationId xmlns:p14="http://schemas.microsoft.com/office/powerpoint/2010/main" val="2890318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F6F9E314-5CA5-9043-97DF-2DA186874F47}" type="datetime1">
              <a:rPr lang="en-US" smtClean="0"/>
              <a:pPr/>
              <a:t>4/14/22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10</a:t>
            </a:fld>
            <a:endParaRPr lang="en-US"/>
          </a:p>
        </p:txBody>
      </p:sp>
    </p:spTree>
    <p:extLst>
      <p:ext uri="{BB962C8B-B14F-4D97-AF65-F5344CB8AC3E}">
        <p14:creationId xmlns:p14="http://schemas.microsoft.com/office/powerpoint/2010/main" val="2899161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4/14/22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32</a:t>
            </a:fld>
            <a:endParaRPr lang="en-US"/>
          </a:p>
        </p:txBody>
      </p:sp>
    </p:spTree>
    <p:extLst>
      <p:ext uri="{BB962C8B-B14F-4D97-AF65-F5344CB8AC3E}">
        <p14:creationId xmlns:p14="http://schemas.microsoft.com/office/powerpoint/2010/main" val="4062863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4/14/22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33</a:t>
            </a:fld>
            <a:endParaRPr lang="en-US"/>
          </a:p>
        </p:txBody>
      </p:sp>
    </p:spTree>
    <p:extLst>
      <p:ext uri="{BB962C8B-B14F-4D97-AF65-F5344CB8AC3E}">
        <p14:creationId xmlns:p14="http://schemas.microsoft.com/office/powerpoint/2010/main" val="2193546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4/14/22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35</a:t>
            </a:fld>
            <a:endParaRPr lang="en-US"/>
          </a:p>
        </p:txBody>
      </p:sp>
    </p:spTree>
    <p:extLst>
      <p:ext uri="{BB962C8B-B14F-4D97-AF65-F5344CB8AC3E}">
        <p14:creationId xmlns:p14="http://schemas.microsoft.com/office/powerpoint/2010/main" val="3575701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4/14/22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36</a:t>
            </a:fld>
            <a:endParaRPr lang="en-US"/>
          </a:p>
        </p:txBody>
      </p:sp>
    </p:spTree>
    <p:extLst>
      <p:ext uri="{BB962C8B-B14F-4D97-AF65-F5344CB8AC3E}">
        <p14:creationId xmlns:p14="http://schemas.microsoft.com/office/powerpoint/2010/main" val="3444353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4/14/22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37</a:t>
            </a:fld>
            <a:endParaRPr lang="en-US"/>
          </a:p>
        </p:txBody>
      </p:sp>
    </p:spTree>
    <p:extLst>
      <p:ext uri="{BB962C8B-B14F-4D97-AF65-F5344CB8AC3E}">
        <p14:creationId xmlns:p14="http://schemas.microsoft.com/office/powerpoint/2010/main" val="2778085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049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5558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95400" y="168275"/>
            <a:ext cx="6858000"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990600"/>
            <a:ext cx="8229600" cy="539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Box 23"/>
          <p:cNvSpPr txBox="1">
            <a:spLocks noChangeArrowheads="1"/>
          </p:cNvSpPr>
          <p:nvPr/>
        </p:nvSpPr>
        <p:spPr bwMode="auto">
          <a:xfrm>
            <a:off x="8162925" y="6138863"/>
            <a:ext cx="450850" cy="244475"/>
          </a:xfrm>
          <a:prstGeom prst="rect">
            <a:avLst/>
          </a:prstGeom>
          <a:noFill/>
          <a:ln w="9525">
            <a:noFill/>
            <a:miter lim="800000"/>
            <a:headEnd/>
            <a:tailEnd/>
          </a:ln>
          <a:effectLst/>
        </p:spPr>
        <p:txBody>
          <a:bodyPr>
            <a:spAutoFit/>
          </a:bodyPr>
          <a:lstStyle/>
          <a:p>
            <a:pPr algn="ctr" defTabSz="914400">
              <a:defRPr/>
            </a:pPr>
            <a:endParaRPr lang="en-US" sz="1000">
              <a:solidFill>
                <a:srgbClr val="000000"/>
              </a:solidFill>
              <a:latin typeface="+mn-lt"/>
              <a:ea typeface="ＭＳ Ｐゴシック" pitchFamily="-108" charset="-128"/>
              <a:cs typeface="ＭＳ Ｐゴシック" pitchFamily="-108" charset="-128"/>
            </a:endParaRPr>
          </a:p>
        </p:txBody>
      </p:sp>
      <p:sp>
        <p:nvSpPr>
          <p:cNvPr id="8" name="Line 28"/>
          <p:cNvSpPr>
            <a:spLocks noChangeShapeType="1"/>
          </p:cNvSpPr>
          <p:nvPr/>
        </p:nvSpPr>
        <p:spPr bwMode="auto">
          <a:xfrm>
            <a:off x="304800" y="715963"/>
            <a:ext cx="8474075" cy="0"/>
          </a:xfrm>
          <a:prstGeom prst="line">
            <a:avLst/>
          </a:prstGeom>
          <a:noFill/>
          <a:ln w="57150">
            <a:solidFill>
              <a:srgbClr val="0B4599"/>
            </a:solidFill>
            <a:round/>
            <a:headEnd/>
            <a:tailEnd/>
          </a:ln>
          <a:effectLst/>
        </p:spPr>
        <p:txBody>
          <a:bodyPr/>
          <a:lstStyle/>
          <a:p>
            <a:pPr algn="ctr" defTabSz="914400">
              <a:defRPr/>
            </a:pPr>
            <a:endParaRPr lang="en-US">
              <a:solidFill>
                <a:srgbClr val="000000"/>
              </a:solidFill>
              <a:latin typeface="+mn-lt"/>
              <a:ea typeface="ＭＳ Ｐゴシック" pitchFamily="-106" charset="-128"/>
              <a:cs typeface="ＭＳ Ｐゴシック" pitchFamily="-106" charset="-128"/>
            </a:endParaRPr>
          </a:p>
        </p:txBody>
      </p:sp>
      <p:sp>
        <p:nvSpPr>
          <p:cNvPr id="9" name="Rectangle 4"/>
          <p:cNvSpPr txBox="1">
            <a:spLocks noChangeArrowheads="1"/>
          </p:cNvSpPr>
          <p:nvPr/>
        </p:nvSpPr>
        <p:spPr>
          <a:xfrm>
            <a:off x="101600" y="6513514"/>
            <a:ext cx="1905000" cy="32226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baseline="0" dirty="0">
                <a:solidFill>
                  <a:schemeClr val="tx1">
                    <a:lumMod val="50000"/>
                    <a:lumOff val="50000"/>
                  </a:schemeClr>
                </a:solidFill>
                <a:latin typeface="+mn-lt"/>
                <a:ea typeface="+mn-ea"/>
                <a:cs typeface="+mn-cs"/>
              </a:rPr>
              <a:t>14 Apr 2022</a:t>
            </a:r>
            <a:endParaRPr lang="en-US" dirty="0">
              <a:solidFill>
                <a:schemeClr val="tx1">
                  <a:lumMod val="50000"/>
                  <a:lumOff val="50000"/>
                </a:schemeClr>
              </a:solidFill>
              <a:latin typeface="+mn-lt"/>
              <a:ea typeface="+mn-ea"/>
              <a:cs typeface="+mn-cs"/>
            </a:endParaRPr>
          </a:p>
        </p:txBody>
      </p:sp>
      <p:sp>
        <p:nvSpPr>
          <p:cNvPr id="10" name="Rectangle 5"/>
          <p:cNvSpPr txBox="1">
            <a:spLocks noChangeArrowheads="1"/>
          </p:cNvSpPr>
          <p:nvPr/>
        </p:nvSpPr>
        <p:spPr>
          <a:xfrm>
            <a:off x="3962400" y="6542088"/>
            <a:ext cx="2895600" cy="29051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dirty="0">
                <a:latin typeface="+mn-lt"/>
                <a:ea typeface="+mn-ea"/>
                <a:cs typeface="+mn-cs"/>
              </a:rPr>
              <a:t> </a:t>
            </a:r>
          </a:p>
        </p:txBody>
      </p:sp>
      <p:sp>
        <p:nvSpPr>
          <p:cNvPr id="11" name="Rectangle 6"/>
          <p:cNvSpPr txBox="1">
            <a:spLocks noChangeArrowheads="1"/>
          </p:cNvSpPr>
          <p:nvPr/>
        </p:nvSpPr>
        <p:spPr>
          <a:xfrm>
            <a:off x="7023100" y="6535738"/>
            <a:ext cx="1905000" cy="322262"/>
          </a:xfrm>
          <a:prstGeom prst="rect">
            <a:avLst/>
          </a:prstGeom>
          <a:ln/>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US" sz="1200" dirty="0" err="1">
                <a:solidFill>
                  <a:schemeClr val="tx1">
                    <a:lumMod val="50000"/>
                    <a:lumOff val="50000"/>
                  </a:schemeClr>
                </a:solidFill>
              </a:rPr>
              <a:t>Feng</a:t>
            </a:r>
            <a:r>
              <a:rPr lang="en-US" sz="1200" dirty="0">
                <a:solidFill>
                  <a:schemeClr val="tx1">
                    <a:lumMod val="50000"/>
                    <a:lumOff val="50000"/>
                  </a:schemeClr>
                </a:solidFill>
              </a:rPr>
              <a:t> </a:t>
            </a:r>
            <a:fld id="{F817A6DC-7C87-374F-AFE6-43B3D5E1F40F}" type="slidenum">
              <a:rPr lang="en-US" sz="1200" smtClean="0">
                <a:solidFill>
                  <a:schemeClr val="tx1">
                    <a:lumMod val="50000"/>
                    <a:lumOff val="50000"/>
                  </a:schemeClr>
                </a:solidFill>
              </a:rPr>
              <a:pPr algn="r"/>
              <a:t>‹#›</a:t>
            </a:fld>
            <a:endParaRPr lang="en-US" sz="1200" dirty="0">
              <a:solidFill>
                <a:schemeClr val="tx1">
                  <a:lumMod val="50000"/>
                  <a:lumOff val="50000"/>
                </a:schemeClr>
              </a:solidFill>
            </a:endParaRPr>
          </a:p>
        </p:txBody>
      </p:sp>
    </p:spTree>
  </p:cSld>
  <p:clrMap bg1="lt1" tx1="dk1" bg2="lt2" tx2="dk2" accent1="accent1" accent2="accent2" accent3="accent3" accent4="accent4" accent5="accent5" accent6="accent6" hlink="hlink" folHlink="folHlink"/>
  <p:sldLayoutIdLst>
    <p:sldLayoutId id="2147483714" r:id="rId1"/>
    <p:sldLayoutId id="2147483724" r:id="rId2"/>
  </p:sldLayoutIdLst>
  <p:hf sldNum="0" hdr="0" ftr="0"/>
  <p:txStyles>
    <p:title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60.png"/><Relationship Id="rId5" Type="http://schemas.openxmlformats.org/officeDocument/2006/relationships/image" Target="../media/image550.png"/><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9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0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7.png"/><Relationship Id="rId2" Type="http://schemas.openxmlformats.org/officeDocument/2006/relationships/image" Target="../media/image24.emf"/><Relationship Id="rId1" Type="http://schemas.openxmlformats.org/officeDocument/2006/relationships/slideLayout" Target="../slideLayouts/slideLayout1.xml"/><Relationship Id="rId6" Type="http://schemas.openxmlformats.org/officeDocument/2006/relationships/image" Target="../media/image160.png"/><Relationship Id="rId5" Type="http://schemas.openxmlformats.org/officeDocument/2006/relationships/image" Target="../media/image15.png"/><Relationship Id="rId4" Type="http://schemas.openxmlformats.org/officeDocument/2006/relationships/image" Target="../media/image14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34.tiff"/><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5.tiff"/><Relationship Id="rId21" Type="http://schemas.openxmlformats.org/officeDocument/2006/relationships/image" Target="../media/image47.png"/><Relationship Id="rId7" Type="http://schemas.openxmlformats.org/officeDocument/2006/relationships/image" Target="../media/image33.tiff"/><Relationship Id="rId12" Type="http://schemas.openxmlformats.org/officeDocument/2006/relationships/image" Target="../media/image38.tiff"/><Relationship Id="rId17" Type="http://schemas.openxmlformats.org/officeDocument/2006/relationships/image" Target="../media/image43.jpg"/><Relationship Id="rId2" Type="http://schemas.openxmlformats.org/officeDocument/2006/relationships/image" Target="../media/image30.png"/><Relationship Id="rId16" Type="http://schemas.openxmlformats.org/officeDocument/2006/relationships/image" Target="../media/image42.png"/><Relationship Id="rId20" Type="http://schemas.openxmlformats.org/officeDocument/2006/relationships/image" Target="../media/image46.jpg"/><Relationship Id="rId1" Type="http://schemas.openxmlformats.org/officeDocument/2006/relationships/slideLayout" Target="../slideLayouts/slideLayout1.xml"/><Relationship Id="rId6" Type="http://schemas.openxmlformats.org/officeDocument/2006/relationships/image" Target="../media/image32.tiff"/><Relationship Id="rId11" Type="http://schemas.openxmlformats.org/officeDocument/2006/relationships/image" Target="../media/image37.tiff"/><Relationship Id="rId5" Type="http://schemas.openxmlformats.org/officeDocument/2006/relationships/image" Target="../media/image31.tiff"/><Relationship Id="rId15" Type="http://schemas.openxmlformats.org/officeDocument/2006/relationships/image" Target="../media/image41.png"/><Relationship Id="rId23" Type="http://schemas.openxmlformats.org/officeDocument/2006/relationships/image" Target="../media/image49.png"/><Relationship Id="rId10" Type="http://schemas.openxmlformats.org/officeDocument/2006/relationships/image" Target="../media/image36.tiff"/><Relationship Id="rId19" Type="http://schemas.openxmlformats.org/officeDocument/2006/relationships/image" Target="../media/image45.png"/><Relationship Id="rId4" Type="http://schemas.openxmlformats.org/officeDocument/2006/relationships/image" Target="../media/image4.tiff"/><Relationship Id="rId9" Type="http://schemas.openxmlformats.org/officeDocument/2006/relationships/image" Target="../media/image35.tiff"/><Relationship Id="rId14" Type="http://schemas.openxmlformats.org/officeDocument/2006/relationships/image" Target="../media/image40.tiff"/><Relationship Id="rId22" Type="http://schemas.openxmlformats.org/officeDocument/2006/relationships/image" Target="../media/image48.png"/></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0.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jpg"/></Relationships>
</file>

<file path=ppt/slides/_rels/slide33.xml.rels><?xml version="1.0" encoding="UTF-8" standalone="yes"?>
<Relationships xmlns="http://schemas.openxmlformats.org/package/2006/relationships"><Relationship Id="rId8" Type="http://schemas.openxmlformats.org/officeDocument/2006/relationships/image" Target="../media/image70.jpg"/><Relationship Id="rId13" Type="http://schemas.openxmlformats.org/officeDocument/2006/relationships/image" Target="../media/image75.jpg"/><Relationship Id="rId3" Type="http://schemas.openxmlformats.org/officeDocument/2006/relationships/image" Target="../media/image66.jpg"/><Relationship Id="rId7" Type="http://schemas.openxmlformats.org/officeDocument/2006/relationships/image" Target="../media/image69.jpg"/><Relationship Id="rId12" Type="http://schemas.openxmlformats.org/officeDocument/2006/relationships/image" Target="../media/image74.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8.jpg"/><Relationship Id="rId11" Type="http://schemas.openxmlformats.org/officeDocument/2006/relationships/image" Target="../media/image73.jpg"/><Relationship Id="rId5" Type="http://schemas.openxmlformats.org/officeDocument/2006/relationships/image" Target="../media/image67.jpg"/><Relationship Id="rId15" Type="http://schemas.openxmlformats.org/officeDocument/2006/relationships/image" Target="../media/image77.jpeg"/><Relationship Id="rId10" Type="http://schemas.openxmlformats.org/officeDocument/2006/relationships/image" Target="../media/image72.jpg"/><Relationship Id="rId4" Type="http://schemas.openxmlformats.org/officeDocument/2006/relationships/image" Target="../media/image63.png"/><Relationship Id="rId9" Type="http://schemas.openxmlformats.org/officeDocument/2006/relationships/image" Target="../media/image71.jpeg"/><Relationship Id="rId14" Type="http://schemas.openxmlformats.org/officeDocument/2006/relationships/image" Target="../media/image76.jpeg"/></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81.png"/><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hyperlink" Target="https://docs.google.com/forms/d/e/1FAIpQLSenvx6g7mLlTZZe-5I7lOmj18F5RHH9K4B9NrWVAw1zGyxHpg/viewform" TargetMode="External"/><Relationship Id="rId3" Type="http://schemas.openxmlformats.org/officeDocument/2006/relationships/hyperlink" Target="https://indico.cern.ch/event/1022352" TargetMode="External"/><Relationship Id="rId7" Type="http://schemas.openxmlformats.org/officeDocument/2006/relationships/hyperlink" Target="https://arxiv.org/abs/2203.05090" TargetMode="External"/><Relationship Id="rId2" Type="http://schemas.openxmlformats.org/officeDocument/2006/relationships/hyperlink" Target="https://indico.cern.ch/event/955956" TargetMode="External"/><Relationship Id="rId1" Type="http://schemas.openxmlformats.org/officeDocument/2006/relationships/slideLayout" Target="../slideLayouts/slideLayout1.xml"/><Relationship Id="rId6" Type="http://schemas.openxmlformats.org/officeDocument/2006/relationships/hyperlink" Target="https://arxiv.org/abs/2109.10905" TargetMode="External"/><Relationship Id="rId5" Type="http://schemas.openxmlformats.org/officeDocument/2006/relationships/hyperlink" Target="https://indico.cern.ch/event/1110746" TargetMode="External"/><Relationship Id="rId4" Type="http://schemas.openxmlformats.org/officeDocument/2006/relationships/hyperlink" Target="https://indico.cern.ch/event/1076733"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95.png"/></Relationships>
</file>

<file path=ppt/slides/_rels/slide47.xml.rels><?xml version="1.0" encoding="UTF-8" standalone="yes"?>
<Relationships xmlns="http://schemas.openxmlformats.org/package/2006/relationships"><Relationship Id="rId3" Type="http://schemas.openxmlformats.org/officeDocument/2006/relationships/image" Target="../media/image920.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0" y="762000"/>
            <a:ext cx="91440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4000" b="1" dirty="0"/>
          </a:p>
        </p:txBody>
      </p:sp>
      <p:sp>
        <p:nvSpPr>
          <p:cNvPr id="7" name="Rectangle 6"/>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8" name="Rectangle 7"/>
          <p:cNvSpPr>
            <a:spLocks noChangeArrowheads="1"/>
          </p:cNvSpPr>
          <p:nvPr/>
        </p:nvSpPr>
        <p:spPr bwMode="auto">
          <a:xfrm>
            <a:off x="0" y="6400800"/>
            <a:ext cx="9144000" cy="381000"/>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5123" name="Rectangle 3"/>
          <p:cNvSpPr>
            <a:spLocks noChangeArrowheads="1"/>
          </p:cNvSpPr>
          <p:nvPr/>
        </p:nvSpPr>
        <p:spPr bwMode="auto">
          <a:xfrm>
            <a:off x="0" y="3505200"/>
            <a:ext cx="91440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2000" dirty="0"/>
          </a:p>
          <a:p>
            <a:pPr algn="ctr"/>
            <a:r>
              <a:rPr lang="en-US" sz="2000" dirty="0"/>
              <a:t>Colloquium, Department of Physics, University of Florida</a:t>
            </a:r>
          </a:p>
          <a:p>
            <a:pPr algn="ctr"/>
            <a:endParaRPr lang="en-US" sz="800" dirty="0"/>
          </a:p>
          <a:p>
            <a:pPr algn="ctr"/>
            <a:r>
              <a:rPr lang="en-US" sz="2000" dirty="0"/>
              <a:t>Jonathan Feng, UC Irvine, 14 April 2022</a:t>
            </a:r>
            <a:endParaRPr lang="en-US" sz="1200" dirty="0"/>
          </a:p>
        </p:txBody>
      </p:sp>
      <p:sp>
        <p:nvSpPr>
          <p:cNvPr id="13" name="Rectangle 3">
            <a:extLst>
              <a:ext uri="{FF2B5EF4-FFF2-40B4-BE49-F238E27FC236}">
                <a16:creationId xmlns:a16="http://schemas.microsoft.com/office/drawing/2014/main" id="{65D3E203-E15B-5547-8523-0698518C96E8}"/>
              </a:ext>
            </a:extLst>
          </p:cNvPr>
          <p:cNvSpPr>
            <a:spLocks noChangeArrowheads="1"/>
          </p:cNvSpPr>
          <p:nvPr/>
        </p:nvSpPr>
        <p:spPr bwMode="auto">
          <a:xfrm>
            <a:off x="0" y="1066800"/>
            <a:ext cx="9144000" cy="21322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4000" b="1" dirty="0"/>
          </a:p>
          <a:p>
            <a:pPr algn="ctr"/>
            <a:r>
              <a:rPr lang="en-US" sz="4400" b="1" dirty="0"/>
              <a:t>FORWARD-LOOKING </a:t>
            </a:r>
          </a:p>
          <a:p>
            <a:pPr algn="ctr"/>
            <a:r>
              <a:rPr lang="en-US" sz="4400" b="1" dirty="0"/>
              <a:t>PHYSICS AT THE LHC</a:t>
            </a:r>
          </a:p>
        </p:txBody>
      </p:sp>
      <p:pic>
        <p:nvPicPr>
          <p:cNvPr id="14" name="Picture 13">
            <a:extLst>
              <a:ext uri="{FF2B5EF4-FFF2-40B4-BE49-F238E27FC236}">
                <a16:creationId xmlns:a16="http://schemas.microsoft.com/office/drawing/2014/main" id="{1B69DA5E-5C56-6B49-9A2D-BB6032CAABC1}"/>
              </a:ext>
            </a:extLst>
          </p:cNvPr>
          <p:cNvPicPr>
            <a:picLocks noChangeAspect="1"/>
          </p:cNvPicPr>
          <p:nvPr/>
        </p:nvPicPr>
        <p:blipFill>
          <a:blip r:embed="rId3"/>
          <a:stretch>
            <a:fillRect/>
          </a:stretch>
        </p:blipFill>
        <p:spPr>
          <a:xfrm>
            <a:off x="1321301" y="5563915"/>
            <a:ext cx="1711308" cy="488946"/>
          </a:xfrm>
          <a:prstGeom prst="rect">
            <a:avLst/>
          </a:prstGeom>
        </p:spPr>
      </p:pic>
      <p:pic>
        <p:nvPicPr>
          <p:cNvPr id="15" name="Picture 14">
            <a:extLst>
              <a:ext uri="{FF2B5EF4-FFF2-40B4-BE49-F238E27FC236}">
                <a16:creationId xmlns:a16="http://schemas.microsoft.com/office/drawing/2014/main" id="{2A0B97C5-96DE-E94A-A393-2C22EA2F0247}"/>
              </a:ext>
            </a:extLst>
          </p:cNvPr>
          <p:cNvPicPr>
            <a:picLocks noChangeAspect="1"/>
          </p:cNvPicPr>
          <p:nvPr/>
        </p:nvPicPr>
        <p:blipFill>
          <a:blip r:embed="rId4"/>
          <a:stretch>
            <a:fillRect/>
          </a:stretch>
        </p:blipFill>
        <p:spPr>
          <a:xfrm>
            <a:off x="3363309" y="5548711"/>
            <a:ext cx="2734564" cy="519355"/>
          </a:xfrm>
          <a:prstGeom prst="rect">
            <a:avLst/>
          </a:prstGeom>
        </p:spPr>
      </p:pic>
      <p:pic>
        <p:nvPicPr>
          <p:cNvPr id="17" name="Picture 16">
            <a:extLst>
              <a:ext uri="{FF2B5EF4-FFF2-40B4-BE49-F238E27FC236}">
                <a16:creationId xmlns:a16="http://schemas.microsoft.com/office/drawing/2014/main" id="{3DEF246E-C0F0-284D-9F72-F701A6ED6D6B}"/>
              </a:ext>
            </a:extLst>
          </p:cNvPr>
          <p:cNvPicPr>
            <a:picLocks noChangeAspect="1"/>
          </p:cNvPicPr>
          <p:nvPr/>
        </p:nvPicPr>
        <p:blipFill>
          <a:blip r:embed="rId5"/>
          <a:stretch>
            <a:fillRect/>
          </a:stretch>
        </p:blipFill>
        <p:spPr>
          <a:xfrm>
            <a:off x="295577" y="5460877"/>
            <a:ext cx="695023" cy="695023"/>
          </a:xfrm>
          <a:prstGeom prst="rect">
            <a:avLst/>
          </a:prstGeom>
        </p:spPr>
      </p:pic>
      <p:pic>
        <p:nvPicPr>
          <p:cNvPr id="18" name="Picture 17">
            <a:extLst>
              <a:ext uri="{FF2B5EF4-FFF2-40B4-BE49-F238E27FC236}">
                <a16:creationId xmlns:a16="http://schemas.microsoft.com/office/drawing/2014/main" id="{416522FC-1E4F-E042-8855-BD3B6CBA0350}"/>
              </a:ext>
            </a:extLst>
          </p:cNvPr>
          <p:cNvPicPr>
            <a:picLocks noChangeAspect="1"/>
          </p:cNvPicPr>
          <p:nvPr/>
        </p:nvPicPr>
        <p:blipFill>
          <a:blip r:embed="rId6"/>
          <a:stretch>
            <a:fillRect/>
          </a:stretch>
        </p:blipFill>
        <p:spPr>
          <a:xfrm>
            <a:off x="8153400" y="5535880"/>
            <a:ext cx="545017" cy="545017"/>
          </a:xfrm>
          <a:prstGeom prst="rect">
            <a:avLst/>
          </a:prstGeom>
        </p:spPr>
      </p:pic>
      <p:pic>
        <p:nvPicPr>
          <p:cNvPr id="19" name="Picture 18">
            <a:extLst>
              <a:ext uri="{FF2B5EF4-FFF2-40B4-BE49-F238E27FC236}">
                <a16:creationId xmlns:a16="http://schemas.microsoft.com/office/drawing/2014/main" id="{7181E317-B8D8-BA43-9A3A-5399C6C49F45}"/>
              </a:ext>
            </a:extLst>
          </p:cNvPr>
          <p:cNvPicPr>
            <a:picLocks noChangeAspect="1"/>
          </p:cNvPicPr>
          <p:nvPr/>
        </p:nvPicPr>
        <p:blipFill rotWithShape="1">
          <a:blip r:embed="rId7"/>
          <a:srcRect r="7550"/>
          <a:stretch/>
        </p:blipFill>
        <p:spPr>
          <a:xfrm>
            <a:off x="6428573" y="5455458"/>
            <a:ext cx="1394126" cy="705861"/>
          </a:xfrm>
          <a:prstGeom prst="rect">
            <a:avLst/>
          </a:prstGeom>
        </p:spPr>
      </p:pic>
    </p:spTree>
    <p:extLst>
      <p:ext uri="{BB962C8B-B14F-4D97-AF65-F5344CB8AC3E}">
        <p14:creationId xmlns:p14="http://schemas.microsoft.com/office/powerpoint/2010/main" val="748183728"/>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THERMAL RELIC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3"/>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sp>
        <p:nvSpPr>
          <p:cNvPr id="31" name="TextBox 30">
            <a:extLst>
              <a:ext uri="{FF2B5EF4-FFF2-40B4-BE49-F238E27FC236}">
                <a16:creationId xmlns:a16="http://schemas.microsoft.com/office/drawing/2014/main" id="{FE738B09-448A-E241-AA72-04A4B7F5334F}"/>
              </a:ext>
            </a:extLst>
          </p:cNvPr>
          <p:cNvSpPr txBox="1"/>
          <p:nvPr/>
        </p:nvSpPr>
        <p:spPr>
          <a:xfrm>
            <a:off x="2406843" y="2965697"/>
            <a:ext cx="1685141" cy="646331"/>
          </a:xfrm>
          <a:prstGeom prst="rect">
            <a:avLst/>
          </a:prstGeom>
          <a:noFill/>
        </p:spPr>
        <p:txBody>
          <a:bodyPr wrap="none" rtlCol="0">
            <a:spAutoFit/>
          </a:bodyPr>
          <a:lstStyle/>
          <a:p>
            <a:pPr algn="ctr"/>
            <a:r>
              <a:rPr lang="en-US" dirty="0">
                <a:solidFill>
                  <a:srgbClr val="FF0000"/>
                </a:solidFill>
              </a:rPr>
              <a:t>Too Little to be</a:t>
            </a:r>
          </a:p>
          <a:p>
            <a:pPr algn="ctr"/>
            <a:r>
              <a:rPr lang="en-US" dirty="0">
                <a:solidFill>
                  <a:srgbClr val="FF0000"/>
                </a:solidFill>
              </a:rPr>
              <a:t>Dark Matter</a:t>
            </a:r>
          </a:p>
        </p:txBody>
      </p:sp>
      <p:sp>
        <p:nvSpPr>
          <p:cNvPr id="32" name="TextBox 31">
            <a:extLst>
              <a:ext uri="{FF2B5EF4-FFF2-40B4-BE49-F238E27FC236}">
                <a16:creationId xmlns:a16="http://schemas.microsoft.com/office/drawing/2014/main" id="{17A3BD6D-4186-C643-8EBA-7972391D0856}"/>
              </a:ext>
            </a:extLst>
          </p:cNvPr>
          <p:cNvSpPr txBox="1"/>
          <p:nvPr/>
        </p:nvSpPr>
        <p:spPr>
          <a:xfrm>
            <a:off x="4562543" y="5490844"/>
            <a:ext cx="2195896" cy="669827"/>
          </a:xfrm>
          <a:prstGeom prst="rect">
            <a:avLst/>
          </a:prstGeom>
          <a:noFill/>
        </p:spPr>
        <p:txBody>
          <a:bodyPr wrap="square" rtlCol="0">
            <a:spAutoFit/>
          </a:bodyPr>
          <a:lstStyle/>
          <a:p>
            <a:pPr algn="ctr"/>
            <a:r>
              <a:rPr lang="en-US" dirty="0">
                <a:solidFill>
                  <a:srgbClr val="FF0000"/>
                </a:solidFill>
              </a:rPr>
              <a:t>Too Much to be</a:t>
            </a:r>
          </a:p>
          <a:p>
            <a:pPr algn="ctr"/>
            <a:r>
              <a:rPr lang="en-US" dirty="0">
                <a:solidFill>
                  <a:srgbClr val="FF0000"/>
                </a:solidFill>
              </a:rPr>
              <a:t>Dark Matter</a:t>
            </a:r>
          </a:p>
        </p:txBody>
      </p:sp>
      <p:grpSp>
        <p:nvGrpSpPr>
          <p:cNvPr id="37" name="Group 36">
            <a:extLst>
              <a:ext uri="{FF2B5EF4-FFF2-40B4-BE49-F238E27FC236}">
                <a16:creationId xmlns:a16="http://schemas.microsoft.com/office/drawing/2014/main" id="{7BA2D2B3-89CE-0548-902C-8407E5351171}"/>
              </a:ext>
            </a:extLst>
          </p:cNvPr>
          <p:cNvGrpSpPr/>
          <p:nvPr/>
        </p:nvGrpSpPr>
        <p:grpSpPr>
          <a:xfrm>
            <a:off x="2204583" y="1841087"/>
            <a:ext cx="4352402" cy="4315140"/>
            <a:chOff x="2204583" y="1841087"/>
            <a:chExt cx="4352402" cy="4315140"/>
          </a:xfrm>
        </p:grpSpPr>
        <p:sp>
          <p:nvSpPr>
            <p:cNvPr id="4" name="TextBox 3">
              <a:extLst>
                <a:ext uri="{FF2B5EF4-FFF2-40B4-BE49-F238E27FC236}">
                  <a16:creationId xmlns:a16="http://schemas.microsoft.com/office/drawing/2014/main" id="{6F85183C-88D4-4146-BE57-52E2815E79DB}"/>
                </a:ext>
              </a:extLst>
            </p:cNvPr>
            <p:cNvSpPr txBox="1"/>
            <p:nvPr/>
          </p:nvSpPr>
          <p:spPr>
            <a:xfrm rot="18841872">
              <a:off x="3691586" y="3520560"/>
              <a:ext cx="1800678" cy="646331"/>
            </a:xfrm>
            <a:prstGeom prst="rect">
              <a:avLst/>
            </a:prstGeom>
            <a:noFill/>
            <a:ln>
              <a:noFill/>
            </a:ln>
          </p:spPr>
          <p:txBody>
            <a:bodyPr wrap="square" rtlCol="0">
              <a:spAutoFit/>
            </a:bodyPr>
            <a:lstStyle/>
            <a:p>
              <a:pPr algn="ctr"/>
              <a:r>
                <a:rPr lang="en-US" dirty="0">
                  <a:solidFill>
                    <a:srgbClr val="00B050"/>
                  </a:solidFill>
                </a:rPr>
                <a:t>Just Right to </a:t>
              </a:r>
            </a:p>
            <a:p>
              <a:pPr algn="ctr"/>
              <a:r>
                <a:rPr lang="en-US" dirty="0">
                  <a:solidFill>
                    <a:srgbClr val="00B050"/>
                  </a:solidFill>
                </a:rPr>
                <a:t>be Dark Matter</a:t>
              </a:r>
            </a:p>
          </p:txBody>
        </p:sp>
        <p:cxnSp>
          <p:nvCxnSpPr>
            <p:cNvPr id="5" name="Straight Arrow Connector 4">
              <a:extLst>
                <a:ext uri="{FF2B5EF4-FFF2-40B4-BE49-F238E27FC236}">
                  <a16:creationId xmlns:a16="http://schemas.microsoft.com/office/drawing/2014/main" id="{1BCB9AF3-D2F7-3941-8E51-E3BBC6BF9FC9}"/>
                </a:ext>
              </a:extLst>
            </p:cNvPr>
            <p:cNvCxnSpPr>
              <a:cxnSpLocks/>
              <a:stCxn id="4" idx="1"/>
            </p:cNvCxnSpPr>
            <p:nvPr/>
          </p:nvCxnSpPr>
          <p:spPr>
            <a:xfrm flipH="1">
              <a:off x="2204583" y="4491035"/>
              <a:ext cx="1761562" cy="1665192"/>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C267067-7A89-4049-A264-52F8ADB0DE4C}"/>
                </a:ext>
              </a:extLst>
            </p:cNvPr>
            <p:cNvCxnSpPr>
              <a:cxnSpLocks/>
              <a:stCxn id="4" idx="3"/>
            </p:cNvCxnSpPr>
            <p:nvPr/>
          </p:nvCxnSpPr>
          <p:spPr>
            <a:xfrm flipV="1">
              <a:off x="5217706" y="1841087"/>
              <a:ext cx="1339279" cy="1355330"/>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4584985" y="2303502"/>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 name="TextBox 1">
            <a:extLst>
              <a:ext uri="{FF2B5EF4-FFF2-40B4-BE49-F238E27FC236}">
                <a16:creationId xmlns:a16="http://schemas.microsoft.com/office/drawing/2014/main" id="{E40FBABD-E46A-6044-AF30-3D387C43BF03}"/>
              </a:ext>
            </a:extLst>
          </p:cNvPr>
          <p:cNvSpPr txBox="1"/>
          <p:nvPr/>
        </p:nvSpPr>
        <p:spPr>
          <a:xfrm>
            <a:off x="6758275" y="5390647"/>
            <a:ext cx="2304797" cy="830997"/>
          </a:xfrm>
          <a:prstGeom prst="rect">
            <a:avLst/>
          </a:prstGeom>
          <a:noFill/>
        </p:spPr>
        <p:txBody>
          <a:bodyPr wrap="none" rtlCol="0">
            <a:spAutoFit/>
          </a:bodyPr>
          <a:lstStyle/>
          <a:p>
            <a:pPr algn="r"/>
            <a:r>
              <a:rPr lang="en-US" sz="1200" dirty="0">
                <a:solidFill>
                  <a:schemeClr val="bg1">
                    <a:lumMod val="65000"/>
                  </a:schemeClr>
                </a:solidFill>
              </a:rPr>
              <a:t>“The </a:t>
            </a:r>
            <a:r>
              <a:rPr lang="en-US" sz="1200" dirty="0" err="1">
                <a:solidFill>
                  <a:schemeClr val="bg1">
                    <a:lumMod val="65000"/>
                  </a:schemeClr>
                </a:solidFill>
              </a:rPr>
              <a:t>WIMPless</a:t>
            </a:r>
            <a:r>
              <a:rPr lang="en-US" sz="1200" dirty="0">
                <a:solidFill>
                  <a:schemeClr val="bg1">
                    <a:lumMod val="65000"/>
                  </a:schemeClr>
                </a:solidFill>
              </a:rPr>
              <a:t> Miracle”</a:t>
            </a:r>
          </a:p>
          <a:p>
            <a:pPr algn="r"/>
            <a:r>
              <a:rPr lang="en-US" sz="1200" dirty="0">
                <a:solidFill>
                  <a:schemeClr val="bg1">
                    <a:lumMod val="65000"/>
                  </a:schemeClr>
                </a:solidFill>
              </a:rPr>
              <a:t>Feng, Kumar (2008)</a:t>
            </a:r>
          </a:p>
          <a:p>
            <a:pPr algn="r"/>
            <a:r>
              <a:rPr lang="en-US" sz="1200" dirty="0">
                <a:solidFill>
                  <a:schemeClr val="bg1">
                    <a:lumMod val="65000"/>
                  </a:schemeClr>
                </a:solidFill>
              </a:rPr>
              <a:t>Boehm, </a:t>
            </a:r>
            <a:r>
              <a:rPr lang="en-US" sz="1200" dirty="0" err="1">
                <a:solidFill>
                  <a:schemeClr val="bg1">
                    <a:lumMod val="65000"/>
                  </a:schemeClr>
                </a:solidFill>
              </a:rPr>
              <a:t>Fayet</a:t>
            </a:r>
            <a:r>
              <a:rPr lang="en-US" sz="1200" dirty="0">
                <a:solidFill>
                  <a:schemeClr val="bg1">
                    <a:lumMod val="65000"/>
                  </a:schemeClr>
                </a:solidFill>
              </a:rPr>
              <a:t> (2003)</a:t>
            </a:r>
          </a:p>
          <a:p>
            <a:pPr algn="r"/>
            <a:r>
              <a:rPr lang="en-US" sz="1200" dirty="0" err="1">
                <a:solidFill>
                  <a:schemeClr val="bg1">
                    <a:lumMod val="65000"/>
                  </a:schemeClr>
                </a:solidFill>
              </a:rPr>
              <a:t>Pospelov</a:t>
            </a:r>
            <a:r>
              <a:rPr lang="en-US" sz="1200" dirty="0">
                <a:solidFill>
                  <a:schemeClr val="bg1">
                    <a:lumMod val="65000"/>
                  </a:schemeClr>
                </a:solidFill>
              </a:rPr>
              <a:t>, Ritz, Voloshin (2007)</a:t>
            </a:r>
          </a:p>
        </p:txBody>
      </p:sp>
      <p:grpSp>
        <p:nvGrpSpPr>
          <p:cNvPr id="6" name="Group 5">
            <a:extLst>
              <a:ext uri="{FF2B5EF4-FFF2-40B4-BE49-F238E27FC236}">
                <a16:creationId xmlns:a16="http://schemas.microsoft.com/office/drawing/2014/main" id="{7E197838-20A5-774D-84CD-F0C4E3CAE4CB}"/>
              </a:ext>
            </a:extLst>
          </p:cNvPr>
          <p:cNvGrpSpPr/>
          <p:nvPr/>
        </p:nvGrpSpPr>
        <p:grpSpPr>
          <a:xfrm>
            <a:off x="6934199" y="3048000"/>
            <a:ext cx="2056368" cy="2261476"/>
            <a:chOff x="6934199" y="3048000"/>
            <a:chExt cx="2056368" cy="2261476"/>
          </a:xfrm>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B275D31-3801-DB43-BCE6-19A0CF54C810}"/>
                    </a:ext>
                  </a:extLst>
                </p:cNvPr>
                <p:cNvSpPr txBox="1"/>
                <p:nvPr/>
              </p:nvSpPr>
              <p:spPr>
                <a:xfrm>
                  <a:off x="8115567" y="3250586"/>
                  <a:ext cx="41883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ea typeface="Cambria Math" panose="02040503050406030204" pitchFamily="18" charset="0"/>
                          </a:rPr>
                          <m:t>𝜀</m:t>
                        </m:r>
                      </m:oMath>
                    </m:oMathPara>
                  </a14:m>
                  <a:endParaRPr lang="en-US" sz="2400" dirty="0"/>
                </a:p>
              </p:txBody>
            </p:sp>
          </mc:Choice>
          <mc:Fallback xmlns="">
            <p:sp>
              <p:nvSpPr>
                <p:cNvPr id="14" name="TextBox 13">
                  <a:extLst>
                    <a:ext uri="{FF2B5EF4-FFF2-40B4-BE49-F238E27FC236}">
                      <a16:creationId xmlns:a16="http://schemas.microsoft.com/office/drawing/2014/main" id="{CB275D31-3801-DB43-BCE6-19A0CF54C810}"/>
                    </a:ext>
                  </a:extLst>
                </p:cNvPr>
                <p:cNvSpPr txBox="1">
                  <a:spLocks noRot="1" noChangeAspect="1" noMove="1" noResize="1" noEditPoints="1" noAdjustHandles="1" noChangeArrowheads="1" noChangeShapeType="1" noTextEdit="1"/>
                </p:cNvSpPr>
                <p:nvPr/>
              </p:nvSpPr>
              <p:spPr>
                <a:xfrm>
                  <a:off x="8115567" y="3250586"/>
                  <a:ext cx="418833" cy="461665"/>
                </a:xfrm>
                <a:prstGeom prst="rect">
                  <a:avLst/>
                </a:prstGeom>
                <a:blipFill>
                  <a:blip r:embed="rId4"/>
                  <a:stretch>
                    <a:fillRect/>
                  </a:stretch>
                </a:blipFill>
              </p:spPr>
              <p:txBody>
                <a:bodyPr/>
                <a:lstStyle/>
                <a:p>
                  <a:r>
                    <a:rPr lang="en-US">
                      <a:noFill/>
                    </a:rPr>
                    <a:t> </a:t>
                  </a:r>
                </a:p>
              </p:txBody>
            </p:sp>
          </mc:Fallback>
        </mc:AlternateContent>
        <p:grpSp>
          <p:nvGrpSpPr>
            <p:cNvPr id="33" name="Group 32">
              <a:extLst>
                <a:ext uri="{FF2B5EF4-FFF2-40B4-BE49-F238E27FC236}">
                  <a16:creationId xmlns:a16="http://schemas.microsoft.com/office/drawing/2014/main" id="{D8C2B5E7-0FA1-3840-B8AF-DA76E1A7B3D5}"/>
                </a:ext>
              </a:extLst>
            </p:cNvPr>
            <p:cNvGrpSpPr/>
            <p:nvPr/>
          </p:nvGrpSpPr>
          <p:grpSpPr>
            <a:xfrm>
              <a:off x="6934199" y="3048000"/>
              <a:ext cx="2056368" cy="2261476"/>
              <a:chOff x="6619869" y="3217861"/>
              <a:chExt cx="2370699" cy="2346708"/>
            </a:xfrm>
          </p:grpSpPr>
          <p:grpSp>
            <p:nvGrpSpPr>
              <p:cNvPr id="34" name="Group 33">
                <a:extLst>
                  <a:ext uri="{FF2B5EF4-FFF2-40B4-BE49-F238E27FC236}">
                    <a16:creationId xmlns:a16="http://schemas.microsoft.com/office/drawing/2014/main" id="{6F79A2F3-A4EC-3B4A-9A80-E48056D80010}"/>
                  </a:ext>
                </a:extLst>
              </p:cNvPr>
              <p:cNvGrpSpPr/>
              <p:nvPr/>
            </p:nvGrpSpPr>
            <p:grpSpPr>
              <a:xfrm>
                <a:off x="6619869" y="3217861"/>
                <a:ext cx="2370699" cy="1497788"/>
                <a:chOff x="2917204" y="7177364"/>
                <a:chExt cx="2353420" cy="1473617"/>
              </a:xfrm>
            </p:grpSpPr>
            <p:sp>
              <p:nvSpPr>
                <p:cNvPr id="36" name="Rectangle 35">
                  <a:extLst>
                    <a:ext uri="{FF2B5EF4-FFF2-40B4-BE49-F238E27FC236}">
                      <a16:creationId xmlns:a16="http://schemas.microsoft.com/office/drawing/2014/main" id="{AAF78752-AB30-F447-8234-B11B7AF5C9EF}"/>
                    </a:ext>
                  </a:extLst>
                </p:cNvPr>
                <p:cNvSpPr/>
                <p:nvPr/>
              </p:nvSpPr>
              <p:spPr>
                <a:xfrm>
                  <a:off x="2917204" y="7177364"/>
                  <a:ext cx="2353420" cy="14736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C6B3C8AA-C3F1-5546-9DD3-F814CE82D9EC}"/>
                    </a:ext>
                  </a:extLst>
                </p:cNvPr>
                <p:cNvGrpSpPr/>
                <p:nvPr/>
              </p:nvGrpSpPr>
              <p:grpSpPr>
                <a:xfrm>
                  <a:off x="3004413" y="7230486"/>
                  <a:ext cx="2245831" cy="1414644"/>
                  <a:chOff x="5711199" y="2304913"/>
                  <a:chExt cx="2793615" cy="1491652"/>
                </a:xfrm>
                <a:solidFill>
                  <a:schemeClr val="bg1"/>
                </a:solidFill>
              </p:grpSpPr>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F84A6467-98FC-5342-929C-BC9B45B10FEB}"/>
                          </a:ext>
                        </a:extLst>
                      </p:cNvPr>
                      <p:cNvSpPr txBox="1"/>
                      <p:nvPr/>
                    </p:nvSpPr>
                    <p:spPr>
                      <a:xfrm>
                        <a:off x="7962225" y="3309769"/>
                        <a:ext cx="533194" cy="486796"/>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a:latin typeface="Cambria Math" panose="02040503050406030204" pitchFamily="18" charset="0"/>
                                </a:rPr>
                                <m:t>𝑒</m:t>
                              </m:r>
                            </m:oMath>
                          </m:oMathPara>
                        </a14:m>
                        <a:endParaRPr lang="en-US" sz="2400" dirty="0"/>
                      </a:p>
                    </p:txBody>
                  </p:sp>
                </mc:Choice>
                <mc:Fallback xmlns="">
                  <p:sp>
                    <p:nvSpPr>
                      <p:cNvPr id="38" name="TextBox 37">
                        <a:extLst>
                          <a:ext uri="{FF2B5EF4-FFF2-40B4-BE49-F238E27FC236}">
                            <a16:creationId xmlns:a16="http://schemas.microsoft.com/office/drawing/2014/main" id="{C0C57E18-927C-C74A-A8CE-B5DDF0E5B8AB}"/>
                          </a:ext>
                        </a:extLst>
                      </p:cNvPr>
                      <p:cNvSpPr txBox="1">
                        <a:spLocks noRot="1" noChangeAspect="1" noMove="1" noResize="1" noEditPoints="1" noAdjustHandles="1" noChangeArrowheads="1" noChangeShapeType="1" noTextEdit="1"/>
                      </p:cNvSpPr>
                      <p:nvPr/>
                    </p:nvSpPr>
                    <p:spPr>
                      <a:xfrm>
                        <a:off x="7962225" y="3309769"/>
                        <a:ext cx="533194" cy="48679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4C564436-9A1A-2C48-A182-E063F864613F}"/>
                          </a:ext>
                        </a:extLst>
                      </p:cNvPr>
                      <p:cNvSpPr txBox="1"/>
                      <p:nvPr/>
                    </p:nvSpPr>
                    <p:spPr>
                      <a:xfrm>
                        <a:off x="7971620" y="2304913"/>
                        <a:ext cx="533194" cy="486796"/>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𝑒</m:t>
                              </m:r>
                            </m:oMath>
                          </m:oMathPara>
                        </a14:m>
                        <a:endParaRPr lang="en-US" sz="2400" dirty="0"/>
                      </a:p>
                    </p:txBody>
                  </p:sp>
                </mc:Choice>
                <mc:Fallback xmlns="">
                  <p:sp>
                    <p:nvSpPr>
                      <p:cNvPr id="39" name="TextBox 38">
                        <a:extLst>
                          <a:ext uri="{FF2B5EF4-FFF2-40B4-BE49-F238E27FC236}">
                            <a16:creationId xmlns:a16="http://schemas.microsoft.com/office/drawing/2014/main" id="{3B6EBCB0-66CF-E845-B9E7-217FA41857C9}"/>
                          </a:ext>
                        </a:extLst>
                      </p:cNvPr>
                      <p:cNvSpPr txBox="1">
                        <a:spLocks noRot="1" noChangeAspect="1" noMove="1" noResize="1" noEditPoints="1" noAdjustHandles="1" noChangeArrowheads="1" noChangeShapeType="1" noTextEdit="1"/>
                      </p:cNvSpPr>
                      <p:nvPr/>
                    </p:nvSpPr>
                    <p:spPr>
                      <a:xfrm>
                        <a:off x="7971620" y="2304913"/>
                        <a:ext cx="533194" cy="486796"/>
                      </a:xfrm>
                      <a:prstGeom prst="rect">
                        <a:avLst/>
                      </a:prstGeom>
                      <a:blipFill>
                        <a:blip r:embed="rId6"/>
                        <a:stretch>
                          <a:fillRect/>
                        </a:stretch>
                      </a:blipFill>
                    </p:spPr>
                    <p:txBody>
                      <a:bodyPr/>
                      <a:lstStyle/>
                      <a:p>
                        <a:r>
                          <a:rPr lang="en-US">
                            <a:noFill/>
                          </a:rPr>
                          <a:t> </a:t>
                        </a:r>
                      </a:p>
                    </p:txBody>
                  </p:sp>
                </mc:Fallback>
              </mc:AlternateContent>
              <p:grpSp>
                <p:nvGrpSpPr>
                  <p:cNvPr id="41" name="Group 40">
                    <a:extLst>
                      <a:ext uri="{FF2B5EF4-FFF2-40B4-BE49-F238E27FC236}">
                        <a16:creationId xmlns:a16="http://schemas.microsoft.com/office/drawing/2014/main" id="{340489ED-921A-164D-9B47-EEEE35B6B6CB}"/>
                      </a:ext>
                    </a:extLst>
                  </p:cNvPr>
                  <p:cNvGrpSpPr/>
                  <p:nvPr/>
                </p:nvGrpSpPr>
                <p:grpSpPr>
                  <a:xfrm>
                    <a:off x="6400799" y="2537415"/>
                    <a:ext cx="1653437" cy="1038988"/>
                    <a:chOff x="3200400" y="2514600"/>
                    <a:chExt cx="2743200" cy="1981200"/>
                  </a:xfrm>
                  <a:grpFill/>
                </p:grpSpPr>
                <p:pic>
                  <p:nvPicPr>
                    <p:cNvPr id="45" name="Picture 44">
                      <a:extLst>
                        <a:ext uri="{FF2B5EF4-FFF2-40B4-BE49-F238E27FC236}">
                          <a16:creationId xmlns:a16="http://schemas.microsoft.com/office/drawing/2014/main" id="{FC93FE1D-F17E-B34F-B690-0AA2D1DEF1B0}"/>
                        </a:ext>
                      </a:extLst>
                    </p:cNvPr>
                    <p:cNvPicPr>
                      <a:picLocks noChangeAspect="1"/>
                    </p:cNvPicPr>
                    <p:nvPr/>
                  </p:nvPicPr>
                  <p:blipFill rotWithShape="1">
                    <a:blip r:embed="rId7"/>
                    <a:srcRect l="34765" t="23437" r="34766" b="20312"/>
                    <a:stretch/>
                  </p:blipFill>
                  <p:spPr>
                    <a:xfrm rot="16200000">
                      <a:off x="3581400" y="2133600"/>
                      <a:ext cx="1981200" cy="2743200"/>
                    </a:xfrm>
                    <a:prstGeom prst="rect">
                      <a:avLst/>
                    </a:prstGeom>
                    <a:grpFill/>
                  </p:spPr>
                </p:pic>
                <p:sp>
                  <p:nvSpPr>
                    <p:cNvPr id="46" name="Rectangle 45">
                      <a:extLst>
                        <a:ext uri="{FF2B5EF4-FFF2-40B4-BE49-F238E27FC236}">
                          <a16:creationId xmlns:a16="http://schemas.microsoft.com/office/drawing/2014/main" id="{C2D301F5-962A-FC4F-9221-2ED78B8AF48B}"/>
                        </a:ext>
                      </a:extLst>
                    </p:cNvPr>
                    <p:cNvSpPr/>
                    <p:nvPr/>
                  </p:nvSpPr>
                  <p:spPr>
                    <a:xfrm>
                      <a:off x="4267200" y="2590800"/>
                      <a:ext cx="6096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1B635146-182F-6D4E-823A-456F50F56BDE}"/>
                      </a:ext>
                    </a:extLst>
                  </p:cNvPr>
                  <p:cNvSpPr txBox="1"/>
                  <p:nvPr/>
                </p:nvSpPr>
                <p:spPr>
                  <a:xfrm>
                    <a:off x="5711199" y="2387711"/>
                    <a:ext cx="543738" cy="369332"/>
                  </a:xfrm>
                  <a:prstGeom prst="rect">
                    <a:avLst/>
                  </a:prstGeom>
                  <a:grpFill/>
                </p:spPr>
                <p:txBody>
                  <a:bodyPr wrap="none" rtlCol="0">
                    <a:spAutoFit/>
                  </a:bodyPr>
                  <a:lstStyle/>
                  <a:p>
                    <a:r>
                      <a:rPr lang="en-US" dirty="0"/>
                      <a:t>DM</a:t>
                    </a:r>
                  </a:p>
                </p:txBody>
              </p:sp>
              <p:sp>
                <p:nvSpPr>
                  <p:cNvPr id="43" name="TextBox 42">
                    <a:extLst>
                      <a:ext uri="{FF2B5EF4-FFF2-40B4-BE49-F238E27FC236}">
                        <a16:creationId xmlns:a16="http://schemas.microsoft.com/office/drawing/2014/main" id="{08717FE1-507F-9C46-BFD6-2AB808A55DBF}"/>
                      </a:ext>
                    </a:extLst>
                  </p:cNvPr>
                  <p:cNvSpPr txBox="1"/>
                  <p:nvPr/>
                </p:nvSpPr>
                <p:spPr>
                  <a:xfrm>
                    <a:off x="5711199" y="3362469"/>
                    <a:ext cx="543738" cy="369332"/>
                  </a:xfrm>
                  <a:prstGeom prst="rect">
                    <a:avLst/>
                  </a:prstGeom>
                  <a:grpFill/>
                </p:spPr>
                <p:txBody>
                  <a:bodyPr wrap="none" rtlCol="0">
                    <a:spAutoFit/>
                  </a:bodyPr>
                  <a:lstStyle/>
                  <a:p>
                    <a:r>
                      <a:rPr lang="en-US" dirty="0"/>
                      <a:t>DM</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F0B7776B-4BD5-5E48-9E38-F0B127625A23}"/>
                          </a:ext>
                        </a:extLst>
                      </p:cNvPr>
                      <p:cNvSpPr txBox="1"/>
                      <p:nvPr/>
                    </p:nvSpPr>
                    <p:spPr>
                      <a:xfrm>
                        <a:off x="6992829" y="2569734"/>
                        <a:ext cx="554729" cy="389437"/>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𝐴</m:t>
                              </m:r>
                              <m:r>
                                <a:rPr lang="en-US" i="1" dirty="0" smtClean="0">
                                  <a:latin typeface="Cambria Math" panose="02040503050406030204" pitchFamily="18" charset="0"/>
                                </a:rPr>
                                <m:t>’</m:t>
                              </m:r>
                            </m:oMath>
                          </m:oMathPara>
                        </a14:m>
                        <a:endParaRPr lang="en-US" dirty="0"/>
                      </a:p>
                    </p:txBody>
                  </p:sp>
                </mc:Choice>
                <mc:Fallback xmlns="">
                  <p:sp>
                    <p:nvSpPr>
                      <p:cNvPr id="44" name="TextBox 43">
                        <a:extLst>
                          <a:ext uri="{FF2B5EF4-FFF2-40B4-BE49-F238E27FC236}">
                            <a16:creationId xmlns:a16="http://schemas.microsoft.com/office/drawing/2014/main" id="{F0B7776B-4BD5-5E48-9E38-F0B127625A23}"/>
                          </a:ext>
                        </a:extLst>
                      </p:cNvPr>
                      <p:cNvSpPr txBox="1">
                        <a:spLocks noRot="1" noChangeAspect="1" noMove="1" noResize="1" noEditPoints="1" noAdjustHandles="1" noChangeArrowheads="1" noChangeShapeType="1" noTextEdit="1"/>
                      </p:cNvSpPr>
                      <p:nvPr/>
                    </p:nvSpPr>
                    <p:spPr>
                      <a:xfrm>
                        <a:off x="6992829" y="2569734"/>
                        <a:ext cx="554729" cy="389437"/>
                      </a:xfrm>
                      <a:prstGeom prst="rect">
                        <a:avLst/>
                      </a:prstGeom>
                      <a:blipFill>
                        <a:blip r:embed="rId8"/>
                        <a:stretch>
                          <a:fillRect/>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284DC2F8-DE94-BE4B-9E94-F7DB5B367C0D}"/>
                      </a:ext>
                    </a:extLst>
                  </p:cNvPr>
                  <p:cNvSpPr txBox="1"/>
                  <p:nvPr/>
                </p:nvSpPr>
                <p:spPr>
                  <a:xfrm>
                    <a:off x="6625885" y="4691341"/>
                    <a:ext cx="2360405" cy="873228"/>
                  </a:xfrm>
                  <a:prstGeom prst="rect">
                    <a:avLst/>
                  </a:prstGeom>
                  <a:solidFill>
                    <a:schemeClr val="bg1"/>
                  </a:solidFill>
                </p:spPr>
                <p:txBody>
                  <a:bodyPr wrap="square" rtlCol="0">
                    <a:spAutoFit/>
                  </a:bodyPr>
                  <a:lstStyle/>
                  <a:p>
                    <a:pPr algn="ctr"/>
                    <a:r>
                      <a:rPr lang="en-US" sz="2800" dirty="0"/>
                      <a:t>&lt;</a:t>
                    </a:r>
                    <a14:m>
                      <m:oMath xmlns:m="http://schemas.openxmlformats.org/officeDocument/2006/math">
                        <m:r>
                          <a:rPr lang="en-US" sz="2800" i="1" dirty="0" smtClean="0">
                            <a:latin typeface="Cambria Math" panose="02040503050406030204" pitchFamily="18" charset="0"/>
                            <a:ea typeface="Cambria Math" panose="02040503050406030204" pitchFamily="18" charset="0"/>
                          </a:rPr>
                          <m:t>𝜎</m:t>
                        </m:r>
                        <m:r>
                          <a:rPr lang="en-US" sz="2800" i="1" dirty="0" smtClean="0">
                            <a:latin typeface="Cambria Math" panose="02040503050406030204" pitchFamily="18" charset="0"/>
                          </a:rPr>
                          <m:t>𝑣</m:t>
                        </m:r>
                      </m:oMath>
                    </a14:m>
                    <a:r>
                      <a:rPr lang="en-US" sz="2800" dirty="0"/>
                      <a:t>&gt; ~ </a:t>
                    </a:r>
                    <a14:m>
                      <m:oMath xmlns:m="http://schemas.openxmlformats.org/officeDocument/2006/math">
                        <m:f>
                          <m:fPr>
                            <m:ctrlPr>
                              <a:rPr lang="en-US" sz="2800" b="0" i="1" smtClean="0">
                                <a:latin typeface="Cambria Math" panose="02040503050406030204" pitchFamily="18" charset="0"/>
                              </a:rPr>
                            </m:ctrlPr>
                          </m:fPr>
                          <m:num>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𝜀</m:t>
                                </m:r>
                              </m:e>
                              <m:sup>
                                <m:r>
                                  <a:rPr lang="en-US" sz="2800" b="0" i="1" smtClean="0">
                                    <a:latin typeface="Cambria Math" panose="02040503050406030204" pitchFamily="18" charset="0"/>
                                  </a:rPr>
                                  <m:t>2</m:t>
                                </m:r>
                              </m:sup>
                            </m:sSup>
                          </m:num>
                          <m:den>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𝑚</m:t>
                                </m:r>
                              </m:e>
                              <m:sub>
                                <m:r>
                                  <a:rPr lang="en-US" sz="2800" b="0" i="1" smtClean="0">
                                    <a:latin typeface="Cambria Math" panose="02040503050406030204" pitchFamily="18" charset="0"/>
                                  </a:rPr>
                                  <m:t>𝐴</m:t>
                                </m:r>
                                <m:r>
                                  <a:rPr lang="en-US" sz="2800" b="0" i="1" smtClean="0">
                                    <a:latin typeface="Cambria Math" panose="02040503050406030204" pitchFamily="18" charset="0"/>
                                  </a:rPr>
                                  <m:t>′</m:t>
                                </m:r>
                              </m:sub>
                              <m:sup>
                                <m:r>
                                  <a:rPr lang="en-US" sz="2800" b="0" i="1" smtClean="0">
                                    <a:latin typeface="Cambria Math" panose="02040503050406030204" pitchFamily="18" charset="0"/>
                                  </a:rPr>
                                  <m:t>2</m:t>
                                </m:r>
                              </m:sup>
                            </m:sSubSup>
                          </m:den>
                        </m:f>
                      </m:oMath>
                    </a14:m>
                    <a:endParaRPr lang="en-US" sz="2800" dirty="0"/>
                  </a:p>
                </p:txBody>
              </p:sp>
            </mc:Choice>
            <mc:Fallback xmlns="">
              <p:sp>
                <p:nvSpPr>
                  <p:cNvPr id="11" name="TextBox 10">
                    <a:extLst>
                      <a:ext uri="{FF2B5EF4-FFF2-40B4-BE49-F238E27FC236}">
                        <a16:creationId xmlns:a16="http://schemas.microsoft.com/office/drawing/2014/main" id="{022D72D5-4DF6-DD4B-A9C8-5839AB347467}"/>
                      </a:ext>
                    </a:extLst>
                  </p:cNvPr>
                  <p:cNvSpPr txBox="1">
                    <a:spLocks noRot="1" noChangeAspect="1" noMove="1" noResize="1" noEditPoints="1" noAdjustHandles="1" noChangeArrowheads="1" noChangeShapeType="1" noTextEdit="1"/>
                  </p:cNvSpPr>
                  <p:nvPr/>
                </p:nvSpPr>
                <p:spPr>
                  <a:xfrm>
                    <a:off x="6625885" y="4691341"/>
                    <a:ext cx="2360405" cy="873228"/>
                  </a:xfrm>
                  <a:prstGeom prst="rect">
                    <a:avLst/>
                  </a:prstGeom>
                  <a:blipFill>
                    <a:blip r:embed="rId9"/>
                    <a:stretch>
                      <a:fillRect l="-3086" b="-298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4B511530-DEA3-8946-A8B8-EF64012816E0}"/>
                    </a:ext>
                  </a:extLst>
                </p:cNvPr>
                <p:cNvSpPr txBox="1"/>
                <p:nvPr/>
              </p:nvSpPr>
              <p:spPr>
                <a:xfrm>
                  <a:off x="8205959" y="3336913"/>
                  <a:ext cx="41883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ea typeface="Cambria Math" panose="02040503050406030204" pitchFamily="18" charset="0"/>
                          </a:rPr>
                          <m:t>𝜀</m:t>
                        </m:r>
                      </m:oMath>
                    </m:oMathPara>
                  </a14:m>
                  <a:endParaRPr lang="en-US" sz="2400" dirty="0"/>
                </a:p>
              </p:txBody>
            </p:sp>
          </mc:Choice>
          <mc:Fallback xmlns="">
            <p:sp>
              <p:nvSpPr>
                <p:cNvPr id="47" name="TextBox 46">
                  <a:extLst>
                    <a:ext uri="{FF2B5EF4-FFF2-40B4-BE49-F238E27FC236}">
                      <a16:creationId xmlns:a16="http://schemas.microsoft.com/office/drawing/2014/main" id="{4B511530-DEA3-8946-A8B8-EF64012816E0}"/>
                    </a:ext>
                  </a:extLst>
                </p:cNvPr>
                <p:cNvSpPr txBox="1">
                  <a:spLocks noRot="1" noChangeAspect="1" noMove="1" noResize="1" noEditPoints="1" noAdjustHandles="1" noChangeArrowheads="1" noChangeShapeType="1" noTextEdit="1"/>
                </p:cNvSpPr>
                <p:nvPr/>
              </p:nvSpPr>
              <p:spPr>
                <a:xfrm>
                  <a:off x="8205959" y="3336913"/>
                  <a:ext cx="418833" cy="461665"/>
                </a:xfrm>
                <a:prstGeom prst="rect">
                  <a:avLst/>
                </a:prstGeom>
                <a:blipFill>
                  <a:blip r:embed="rId10"/>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77298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1000" fill="hold"/>
                                        <p:tgtEl>
                                          <p:spTgt spid="31"/>
                                        </p:tgtEl>
                                        <p:attrNameLst>
                                          <p:attrName>ppt_w</p:attrName>
                                        </p:attrNameLst>
                                      </p:cBhvr>
                                      <p:tavLst>
                                        <p:tav tm="0">
                                          <p:val>
                                            <p:fltVal val="0"/>
                                          </p:val>
                                        </p:tav>
                                        <p:tav tm="100000">
                                          <p:val>
                                            <p:strVal val="#ppt_w"/>
                                          </p:val>
                                        </p:tav>
                                      </p:tavLst>
                                    </p:anim>
                                    <p:anim calcmode="lin" valueType="num">
                                      <p:cBhvr>
                                        <p:cTn id="16" dur="1000" fill="hold"/>
                                        <p:tgtEl>
                                          <p:spTgt spid="31"/>
                                        </p:tgtEl>
                                        <p:attrNameLst>
                                          <p:attrName>ppt_h</p:attrName>
                                        </p:attrNameLst>
                                      </p:cBhvr>
                                      <p:tavLst>
                                        <p:tav tm="0">
                                          <p:val>
                                            <p:fltVal val="0"/>
                                          </p:val>
                                        </p:tav>
                                        <p:tav tm="100000">
                                          <p:val>
                                            <p:strVal val="#ppt_h"/>
                                          </p:val>
                                        </p:tav>
                                      </p:tavLst>
                                    </p:anim>
                                    <p:anim calcmode="lin" valueType="num">
                                      <p:cBhvr>
                                        <p:cTn id="17" dur="1000" fill="hold"/>
                                        <p:tgtEl>
                                          <p:spTgt spid="31"/>
                                        </p:tgtEl>
                                        <p:attrNameLst>
                                          <p:attrName>style.rotation</p:attrName>
                                        </p:attrNameLst>
                                      </p:cBhvr>
                                      <p:tavLst>
                                        <p:tav tm="0">
                                          <p:val>
                                            <p:fltVal val="90"/>
                                          </p:val>
                                        </p:tav>
                                        <p:tav tm="100000">
                                          <p:val>
                                            <p:fltVal val="0"/>
                                          </p:val>
                                        </p:tav>
                                      </p:tavLst>
                                    </p:anim>
                                    <p:animEffect transition="in" filter="fade">
                                      <p:cBhvr>
                                        <p:cTn id="18" dur="10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p:cTn id="23" dur="1000" fill="hold"/>
                                        <p:tgtEl>
                                          <p:spTgt spid="32"/>
                                        </p:tgtEl>
                                        <p:attrNameLst>
                                          <p:attrName>ppt_w</p:attrName>
                                        </p:attrNameLst>
                                      </p:cBhvr>
                                      <p:tavLst>
                                        <p:tav tm="0">
                                          <p:val>
                                            <p:fltVal val="0"/>
                                          </p:val>
                                        </p:tav>
                                        <p:tav tm="100000">
                                          <p:val>
                                            <p:strVal val="#ppt_w"/>
                                          </p:val>
                                        </p:tav>
                                      </p:tavLst>
                                    </p:anim>
                                    <p:anim calcmode="lin" valueType="num">
                                      <p:cBhvr>
                                        <p:cTn id="24" dur="1000" fill="hold"/>
                                        <p:tgtEl>
                                          <p:spTgt spid="32"/>
                                        </p:tgtEl>
                                        <p:attrNameLst>
                                          <p:attrName>ppt_h</p:attrName>
                                        </p:attrNameLst>
                                      </p:cBhvr>
                                      <p:tavLst>
                                        <p:tav tm="0">
                                          <p:val>
                                            <p:fltVal val="0"/>
                                          </p:val>
                                        </p:tav>
                                        <p:tav tm="100000">
                                          <p:val>
                                            <p:strVal val="#ppt_h"/>
                                          </p:val>
                                        </p:tav>
                                      </p:tavLst>
                                    </p:anim>
                                    <p:anim calcmode="lin" valueType="num">
                                      <p:cBhvr>
                                        <p:cTn id="25" dur="1000" fill="hold"/>
                                        <p:tgtEl>
                                          <p:spTgt spid="32"/>
                                        </p:tgtEl>
                                        <p:attrNameLst>
                                          <p:attrName>style.rotation</p:attrName>
                                        </p:attrNameLst>
                                      </p:cBhvr>
                                      <p:tavLst>
                                        <p:tav tm="0">
                                          <p:val>
                                            <p:fltVal val="90"/>
                                          </p:val>
                                        </p:tav>
                                        <p:tav tm="100000">
                                          <p:val>
                                            <p:fltVal val="0"/>
                                          </p:val>
                                        </p:tav>
                                      </p:tavLst>
                                    </p:anim>
                                    <p:animEffect transition="in" filter="fade">
                                      <p:cBhvr>
                                        <p:cTn id="26" dur="10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p:cTn id="31" dur="1000" fill="hold"/>
                                        <p:tgtEl>
                                          <p:spTgt spid="37"/>
                                        </p:tgtEl>
                                        <p:attrNameLst>
                                          <p:attrName>ppt_w</p:attrName>
                                        </p:attrNameLst>
                                      </p:cBhvr>
                                      <p:tavLst>
                                        <p:tav tm="0">
                                          <p:val>
                                            <p:fltVal val="0"/>
                                          </p:val>
                                        </p:tav>
                                        <p:tav tm="100000">
                                          <p:val>
                                            <p:strVal val="#ppt_w"/>
                                          </p:val>
                                        </p:tav>
                                      </p:tavLst>
                                    </p:anim>
                                    <p:anim calcmode="lin" valueType="num">
                                      <p:cBhvr>
                                        <p:cTn id="32" dur="1000" fill="hold"/>
                                        <p:tgtEl>
                                          <p:spTgt spid="37"/>
                                        </p:tgtEl>
                                        <p:attrNameLst>
                                          <p:attrName>ppt_h</p:attrName>
                                        </p:attrNameLst>
                                      </p:cBhvr>
                                      <p:tavLst>
                                        <p:tav tm="0">
                                          <p:val>
                                            <p:fltVal val="0"/>
                                          </p:val>
                                        </p:tav>
                                        <p:tav tm="100000">
                                          <p:val>
                                            <p:strVal val="#ppt_h"/>
                                          </p:val>
                                        </p:tav>
                                      </p:tavLst>
                                    </p:anim>
                                    <p:anim calcmode="lin" valueType="num">
                                      <p:cBhvr>
                                        <p:cTn id="33" dur="1000" fill="hold"/>
                                        <p:tgtEl>
                                          <p:spTgt spid="37"/>
                                        </p:tgtEl>
                                        <p:attrNameLst>
                                          <p:attrName>style.rotation</p:attrName>
                                        </p:attrNameLst>
                                      </p:cBhvr>
                                      <p:tavLst>
                                        <p:tav tm="0">
                                          <p:val>
                                            <p:fltVal val="90"/>
                                          </p:val>
                                        </p:tav>
                                        <p:tav tm="100000">
                                          <p:val>
                                            <p:fltVal val="0"/>
                                          </p:val>
                                        </p:tav>
                                      </p:tavLst>
                                    </p:anim>
                                    <p:animEffect transition="in" filter="fade">
                                      <p:cBhvr>
                                        <p:cTn id="34"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SPECIFIC EXAMPLES</a:t>
            </a:r>
          </a:p>
        </p:txBody>
      </p:sp>
      <mc:AlternateContent xmlns:mc="http://schemas.openxmlformats.org/markup-compatibility/2006">
        <mc:Choice xmlns:a14="http://schemas.microsoft.com/office/drawing/2010/main" Requires="a14">
          <p:sp>
            <p:nvSpPr>
              <p:cNvPr id="5123" name="Content Placeholder 2"/>
              <p:cNvSpPr>
                <a:spLocks noGrp="1"/>
              </p:cNvSpPr>
              <p:nvPr>
                <p:ph idx="1"/>
              </p:nvPr>
            </p:nvSpPr>
            <p:spPr>
              <a:xfrm>
                <a:off x="76200" y="914400"/>
                <a:ext cx="8991600" cy="5562600"/>
              </a:xfrm>
            </p:spPr>
            <p:txBody>
              <a:bodyPr/>
              <a:lstStyle/>
              <a:p>
                <a:pPr eaLnBrk="1" hangingPunct="1"/>
                <a:r>
                  <a:rPr lang="en-US" sz="2000" dirty="0">
                    <a:latin typeface="Arial" charset="0"/>
                  </a:rPr>
                  <a:t>Suppose there is a dark sector that contains dark matter X and also a dark force: dark electromagnetism.</a:t>
                </a:r>
              </a:p>
              <a:p>
                <a:pPr eaLnBrk="1" hangingPunct="1"/>
                <a:endParaRPr lang="en-US" sz="1200" dirty="0">
                  <a:latin typeface="Arial" charset="0"/>
                </a:endParaRPr>
              </a:p>
              <a:p>
                <a:pPr eaLnBrk="1" hangingPunct="1"/>
                <a:r>
                  <a:rPr lang="en-US" sz="2000" dirty="0">
                    <a:latin typeface="Arial" charset="0"/>
                  </a:rPr>
                  <a:t>The force carriers of our sector and the dark sector will mix </a:t>
                </a:r>
              </a:p>
              <a:p>
                <a:pPr lvl="1"/>
                <a:r>
                  <a:rPr lang="en-US" sz="1800" dirty="0">
                    <a:latin typeface="Arial" charset="0"/>
                  </a:rPr>
                  <a:t>perhaps suppressed, but completely generic, since a renormalizable operator</a:t>
                </a:r>
              </a:p>
              <a:p>
                <a:pPr marL="0" indent="0" eaLnBrk="1" hangingPunct="1">
                  <a:buNone/>
                </a:pPr>
                <a:endParaRPr lang="en-US" sz="2000" dirty="0">
                  <a:latin typeface="Arial" charset="0"/>
                </a:endParaRPr>
              </a:p>
              <a:p>
                <a:pPr marL="0" indent="0" eaLnBrk="1" hangingPunct="1">
                  <a:buNone/>
                </a:pPr>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a:p>
                <a:r>
                  <a:rPr lang="en-US" sz="2000" dirty="0">
                    <a:latin typeface="Arial" charset="0"/>
                  </a:rPr>
                  <a:t>The result?  A new particle, the </a:t>
                </a:r>
                <a:r>
                  <a:rPr lang="en-US" sz="2000" dirty="0">
                    <a:solidFill>
                      <a:srgbClr val="FF0000"/>
                    </a:solidFill>
                    <a:latin typeface="Arial" charset="0"/>
                  </a:rPr>
                  <a:t>d</a:t>
                </a:r>
                <a:r>
                  <a:rPr lang="en-US" sz="1800" dirty="0">
                    <a:solidFill>
                      <a:srgbClr val="FF0000"/>
                    </a:solidFill>
                    <a:latin typeface="Arial" charset="0"/>
                  </a:rPr>
                  <a:t>ark photon </a:t>
                </a:r>
                <a14:m>
                  <m:oMath xmlns:m="http://schemas.openxmlformats.org/officeDocument/2006/math">
                    <m:sSup>
                      <m:sSupPr>
                        <m:ctrlPr>
                          <a:rPr lang="en-US" sz="1800" i="1" smtClean="0">
                            <a:solidFill>
                              <a:srgbClr val="FF0000"/>
                            </a:solidFill>
                            <a:latin typeface="Cambria Math" panose="02040503050406030204" pitchFamily="18" charset="0"/>
                            <a:ea typeface="Cambria Math" panose="02040503050406030204" pitchFamily="18" charset="0"/>
                          </a:rPr>
                        </m:ctrlPr>
                      </m:sSupPr>
                      <m:e>
                        <m:r>
                          <a:rPr lang="en-US" sz="1800" i="1">
                            <a:solidFill>
                              <a:srgbClr val="FF0000"/>
                            </a:solidFill>
                            <a:latin typeface="Cambria Math" panose="02040503050406030204" pitchFamily="18" charset="0"/>
                            <a:ea typeface="Cambria Math" panose="02040503050406030204" pitchFamily="18" charset="0"/>
                          </a:rPr>
                          <m:t>𝐴</m:t>
                        </m:r>
                      </m:e>
                      <m:sup>
                        <m:r>
                          <a:rPr lang="en-US" sz="1800" i="1">
                            <a:solidFill>
                              <a:srgbClr val="FF0000"/>
                            </a:solidFill>
                            <a:latin typeface="Cambria Math" panose="02040503050406030204" pitchFamily="18" charset="0"/>
                            <a:ea typeface="Cambria Math" panose="02040503050406030204" pitchFamily="18" charset="0"/>
                          </a:rPr>
                          <m:t>′</m:t>
                        </m:r>
                      </m:sup>
                    </m:sSup>
                  </m:oMath>
                </a14:m>
                <a:r>
                  <a:rPr lang="en-US" sz="1800" dirty="0">
                    <a:latin typeface="Arial" charset="0"/>
                  </a:rPr>
                  <a:t>: like a normal photon, but with a non-zero mass </a:t>
                </a:r>
                <a:r>
                  <a:rPr lang="en-US" sz="1800" dirty="0">
                    <a:solidFill>
                      <a:srgbClr val="FF0000"/>
                    </a:solidFill>
                    <a:latin typeface="Arial" charset="0"/>
                  </a:rPr>
                  <a:t>m</a:t>
                </a:r>
                <a14:m>
                  <m:oMath xmlns:m="http://schemas.openxmlformats.org/officeDocument/2006/math">
                    <m:sSup>
                      <m:sSupPr>
                        <m:ctrlPr>
                          <a:rPr lang="en-US" sz="1800" i="1" baseline="-25000">
                            <a:solidFill>
                              <a:srgbClr val="FF0000"/>
                            </a:solidFill>
                            <a:latin typeface="Cambria Math" panose="02040503050406030204" pitchFamily="18" charset="0"/>
                            <a:ea typeface="Cambria Math" panose="02040503050406030204" pitchFamily="18" charset="0"/>
                          </a:rPr>
                        </m:ctrlPr>
                      </m:sSupPr>
                      <m:e>
                        <m:r>
                          <a:rPr lang="en-US" sz="1800" i="1" baseline="-25000">
                            <a:solidFill>
                              <a:srgbClr val="FF0000"/>
                            </a:solidFill>
                            <a:latin typeface="Cambria Math" panose="02040503050406030204" pitchFamily="18" charset="0"/>
                            <a:ea typeface="Cambria Math" panose="02040503050406030204" pitchFamily="18" charset="0"/>
                          </a:rPr>
                          <m:t>𝐴</m:t>
                        </m:r>
                      </m:e>
                      <m:sup>
                        <m:r>
                          <a:rPr lang="en-US" sz="1800" i="1" baseline="-25000">
                            <a:solidFill>
                              <a:srgbClr val="FF0000"/>
                            </a:solidFill>
                            <a:latin typeface="Cambria Math" panose="02040503050406030204" pitchFamily="18" charset="0"/>
                            <a:ea typeface="Cambria Math" panose="02040503050406030204" pitchFamily="18" charset="0"/>
                          </a:rPr>
                          <m:t>′</m:t>
                        </m:r>
                      </m:sup>
                    </m:sSup>
                  </m:oMath>
                </a14:m>
                <a:r>
                  <a:rPr lang="en-US" sz="1800" baseline="-25000" dirty="0">
                    <a:solidFill>
                      <a:srgbClr val="FF0000"/>
                    </a:solidFill>
                    <a:latin typeface="Arial" charset="0"/>
                  </a:rPr>
                  <a:t> </a:t>
                </a:r>
                <a:r>
                  <a:rPr lang="en-US" sz="1800" dirty="0">
                    <a:latin typeface="Arial" charset="0"/>
                  </a:rPr>
                  <a:t>and couplings suppressed by </a:t>
                </a:r>
                <a:r>
                  <a:rPr lang="en-US" dirty="0">
                    <a:solidFill>
                      <a:srgbClr val="FF0000"/>
                    </a:solidFill>
                    <a:latin typeface="Symbol" pitchFamily="2" charset="2"/>
                  </a:rPr>
                  <a:t>e</a:t>
                </a:r>
                <a:r>
                  <a:rPr lang="en-US" sz="1800" dirty="0">
                    <a:latin typeface="Arial" charset="0"/>
                  </a:rPr>
                  <a:t>.  It travels through matter without interacting, but eventually decays through </a:t>
                </a:r>
                <a14:m>
                  <m:oMath xmlns:m="http://schemas.openxmlformats.org/officeDocument/2006/math">
                    <m:sSup>
                      <m:sSupPr>
                        <m:ctrlPr>
                          <a:rPr lang="en-US" sz="2000" i="1" smtClean="0">
                            <a:solidFill>
                              <a:srgbClr val="FF0000"/>
                            </a:solidFill>
                            <a:latin typeface="Cambria Math" panose="02040503050406030204" pitchFamily="18" charset="0"/>
                            <a:ea typeface="Cambria Math" panose="02040503050406030204" pitchFamily="18" charset="0"/>
                          </a:rPr>
                        </m:ctrlPr>
                      </m:sSupPr>
                      <m:e>
                        <m:r>
                          <a:rPr lang="en-US" sz="2000" b="0" i="1" smtClean="0">
                            <a:solidFill>
                              <a:srgbClr val="FF0000"/>
                            </a:solidFill>
                            <a:latin typeface="Cambria Math" panose="02040503050406030204" pitchFamily="18" charset="0"/>
                            <a:ea typeface="Cambria Math" panose="02040503050406030204" pitchFamily="18" charset="0"/>
                          </a:rPr>
                          <m:t>𝐴</m:t>
                        </m:r>
                      </m:e>
                      <m:sup>
                        <m:r>
                          <a:rPr lang="en-US" sz="2000" b="0" i="1" smtClean="0">
                            <a:solidFill>
                              <a:srgbClr val="FF0000"/>
                            </a:solidFill>
                            <a:latin typeface="Cambria Math" panose="02040503050406030204" pitchFamily="18" charset="0"/>
                            <a:ea typeface="Cambria Math" panose="02040503050406030204" pitchFamily="18" charset="0"/>
                          </a:rPr>
                          <m:t>′</m:t>
                        </m:r>
                      </m:sup>
                    </m:sSup>
                    <m:sSup>
                      <m:sSupPr>
                        <m:ctrlPr>
                          <a:rPr lang="en-US" sz="2000" i="1" smtClean="0">
                            <a:solidFill>
                              <a:srgbClr val="FF0000"/>
                            </a:solidFill>
                            <a:latin typeface="Cambria Math" panose="02040503050406030204" pitchFamily="18" charset="0"/>
                          </a:rPr>
                        </m:ctrlPr>
                      </m:sSupPr>
                      <m:e>
                        <m:r>
                          <a:rPr lang="en-US" sz="2000" i="1" smtClean="0">
                            <a:solidFill>
                              <a:srgbClr val="FF0000"/>
                            </a:solidFill>
                            <a:latin typeface="Cambria Math" panose="02040503050406030204" pitchFamily="18" charset="0"/>
                            <a:ea typeface="Cambria Math" panose="02040503050406030204" pitchFamily="18" charset="0"/>
                          </a:rPr>
                          <m:t>→</m:t>
                        </m:r>
                        <m:r>
                          <a:rPr lang="en-US" sz="2000" b="0" i="1" smtClean="0">
                            <a:solidFill>
                              <a:srgbClr val="FF0000"/>
                            </a:solidFill>
                            <a:latin typeface="Cambria Math" panose="02040503050406030204" pitchFamily="18" charset="0"/>
                          </a:rPr>
                          <m:t>𝑒</m:t>
                        </m:r>
                      </m:e>
                      <m:sup>
                        <m:r>
                          <a:rPr lang="en-US" sz="2000" b="0" i="1" smtClean="0">
                            <a:solidFill>
                              <a:srgbClr val="FF0000"/>
                            </a:solidFill>
                            <a:latin typeface="Cambria Math" panose="02040503050406030204" pitchFamily="18" charset="0"/>
                          </a:rPr>
                          <m:t>+</m:t>
                        </m:r>
                      </m:sup>
                    </m:sSup>
                    <m:sSup>
                      <m:sSupPr>
                        <m:ctrlPr>
                          <a:rPr lang="en-US" sz="2000" i="1" smtClean="0">
                            <a:solidFill>
                              <a:srgbClr val="FF0000"/>
                            </a:solidFill>
                            <a:latin typeface="Cambria Math" panose="02040503050406030204" pitchFamily="18" charset="0"/>
                          </a:rPr>
                        </m:ctrlPr>
                      </m:sSupPr>
                      <m:e>
                        <m:r>
                          <a:rPr lang="en-US" sz="2000" b="0" i="1" smtClean="0">
                            <a:solidFill>
                              <a:srgbClr val="FF0000"/>
                            </a:solidFill>
                            <a:latin typeface="Cambria Math" panose="02040503050406030204" pitchFamily="18" charset="0"/>
                          </a:rPr>
                          <m:t>𝑒</m:t>
                        </m:r>
                      </m:e>
                      <m:sup>
                        <m:r>
                          <a:rPr lang="en-US" sz="2000" b="0" i="1" smtClean="0">
                            <a:solidFill>
                              <a:srgbClr val="FF0000"/>
                            </a:solidFill>
                            <a:latin typeface="Cambria Math" panose="02040503050406030204" pitchFamily="18" charset="0"/>
                          </a:rPr>
                          <m:t>−</m:t>
                        </m:r>
                      </m:sup>
                    </m:sSup>
                  </m:oMath>
                </a14:m>
                <a:endParaRPr lang="en-US" sz="2000" dirty="0">
                  <a:latin typeface="Arial" charset="0"/>
                </a:endParaRPr>
              </a:p>
              <a:p>
                <a:endParaRPr lang="en-US" sz="1200" dirty="0">
                  <a:latin typeface="Arial" charset="0"/>
                </a:endParaRPr>
              </a:p>
              <a:p>
                <a:r>
                  <a:rPr lang="en-US" sz="2000" dirty="0">
                    <a:latin typeface="Arial" charset="0"/>
                  </a:rPr>
                  <a:t>Many other similar particles with other signatures: dark Higgs bosons </a:t>
                </a:r>
                <a14:m>
                  <m:oMath xmlns:m="http://schemas.openxmlformats.org/officeDocument/2006/math">
                    <m:r>
                      <a:rPr lang="en-US" sz="2000" b="0" i="1" smtClean="0">
                        <a:solidFill>
                          <a:srgbClr val="FF0000"/>
                        </a:solidFill>
                        <a:latin typeface="Cambria Math" panose="02040503050406030204" pitchFamily="18" charset="0"/>
                        <a:ea typeface="Cambria Math" panose="02040503050406030204" pitchFamily="18" charset="0"/>
                      </a:rPr>
                      <m:t>𝑋</m:t>
                    </m:r>
                    <m:sSup>
                      <m:sSupPr>
                        <m:ctrlPr>
                          <a:rPr lang="en-US" sz="2000" i="1">
                            <a:solidFill>
                              <a:srgbClr val="FF0000"/>
                            </a:solidFill>
                            <a:latin typeface="Cambria Math" panose="02040503050406030204" pitchFamily="18" charset="0"/>
                          </a:rPr>
                        </m:ctrlPr>
                      </m:sSupPr>
                      <m:e>
                        <m:r>
                          <a:rPr lang="en-US" sz="2000" i="1">
                            <a:solidFill>
                              <a:srgbClr val="FF0000"/>
                            </a:solidFill>
                            <a:latin typeface="Cambria Math" panose="02040503050406030204" pitchFamily="18" charset="0"/>
                            <a:ea typeface="Cambria Math" panose="02040503050406030204" pitchFamily="18" charset="0"/>
                          </a:rPr>
                          <m:t>→</m:t>
                        </m:r>
                        <m:r>
                          <a:rPr lang="en-US" sz="2000" b="0" i="1" smtClean="0">
                            <a:solidFill>
                              <a:srgbClr val="FF0000"/>
                            </a:solidFill>
                            <a:latin typeface="Cambria Math" panose="02040503050406030204" pitchFamily="18" charset="0"/>
                          </a:rPr>
                          <m:t>𝐾</m:t>
                        </m:r>
                      </m:e>
                      <m:sup>
                        <m:r>
                          <a:rPr lang="en-US" sz="2000" i="1">
                            <a:solidFill>
                              <a:srgbClr val="FF0000"/>
                            </a:solidFill>
                            <a:latin typeface="Cambria Math" panose="02040503050406030204" pitchFamily="18" charset="0"/>
                          </a:rPr>
                          <m:t>+</m:t>
                        </m:r>
                      </m:sup>
                    </m:sSup>
                    <m:sSup>
                      <m:sSupPr>
                        <m:ctrlPr>
                          <a:rPr lang="en-US" sz="2000" i="1">
                            <a:solidFill>
                              <a:srgbClr val="FF0000"/>
                            </a:solidFill>
                            <a:latin typeface="Cambria Math" panose="02040503050406030204" pitchFamily="18" charset="0"/>
                          </a:rPr>
                        </m:ctrlPr>
                      </m:sSupPr>
                      <m:e>
                        <m:r>
                          <a:rPr lang="en-US" sz="2000" b="0" i="1" smtClean="0">
                            <a:solidFill>
                              <a:srgbClr val="FF0000"/>
                            </a:solidFill>
                            <a:latin typeface="Cambria Math" panose="02040503050406030204" pitchFamily="18" charset="0"/>
                          </a:rPr>
                          <m:t>𝐾</m:t>
                        </m:r>
                      </m:e>
                      <m:sup>
                        <m:r>
                          <a:rPr lang="en-US" sz="2000" i="1">
                            <a:solidFill>
                              <a:srgbClr val="FF0000"/>
                            </a:solidFill>
                            <a:latin typeface="Cambria Math" panose="02040503050406030204" pitchFamily="18" charset="0"/>
                          </a:rPr>
                          <m:t>−</m:t>
                        </m:r>
                      </m:sup>
                    </m:sSup>
                  </m:oMath>
                </a14:m>
                <a:r>
                  <a:rPr lang="en-US" sz="2000" dirty="0">
                    <a:latin typeface="Arial" charset="0"/>
                  </a:rPr>
                  <a:t> , axion-like particles </a:t>
                </a:r>
                <a:r>
                  <a:rPr lang="en-US" sz="2000" dirty="0">
                    <a:solidFill>
                      <a:srgbClr val="FF0000"/>
                    </a:solidFill>
                    <a:latin typeface="Arial" charset="0"/>
                  </a:rPr>
                  <a:t>a</a:t>
                </a:r>
                <a:r>
                  <a:rPr lang="en-US" sz="2000" dirty="0">
                    <a:solidFill>
                      <a:srgbClr val="FF0000"/>
                    </a:solidFill>
                    <a:ea typeface="Cambria Math" panose="02040503050406030204" pitchFamily="18" charset="0"/>
                  </a:rPr>
                  <a:t> </a:t>
                </a:r>
                <a14:m>
                  <m:oMath xmlns:m="http://schemas.openxmlformats.org/officeDocument/2006/math">
                    <m:r>
                      <a:rPr lang="en-US" sz="2000" i="1">
                        <a:solidFill>
                          <a:srgbClr val="FF0000"/>
                        </a:solidFill>
                        <a:latin typeface="Cambria Math" panose="02040503050406030204" pitchFamily="18" charset="0"/>
                        <a:ea typeface="Cambria Math" panose="02040503050406030204" pitchFamily="18" charset="0"/>
                      </a:rPr>
                      <m:t>→</m:t>
                    </m:r>
                    <m:r>
                      <a:rPr lang="en-US" sz="2000" i="1">
                        <a:solidFill>
                          <a:srgbClr val="FF0000"/>
                        </a:solidFill>
                        <a:latin typeface="Cambria Math" panose="02040503050406030204" pitchFamily="18" charset="0"/>
                        <a:ea typeface="Cambria Math" panose="02040503050406030204" pitchFamily="18" charset="0"/>
                      </a:rPr>
                      <m:t>𝛾𝛾</m:t>
                    </m:r>
                  </m:oMath>
                </a14:m>
                <a:r>
                  <a:rPr lang="en-US" sz="2000" dirty="0">
                    <a:latin typeface="Arial" charset="0"/>
                  </a:rPr>
                  <a:t>, sterile neutrinos </a:t>
                </a:r>
                <a:r>
                  <a:rPr lang="en-US" sz="2000" dirty="0">
                    <a:solidFill>
                      <a:srgbClr val="FF0000"/>
                    </a:solidFill>
                    <a:latin typeface="Arial" charset="0"/>
                  </a:rPr>
                  <a:t>N </a:t>
                </a:r>
                <a14:m>
                  <m:oMath xmlns:m="http://schemas.openxmlformats.org/officeDocument/2006/math">
                    <m:sSup>
                      <m:sSupPr>
                        <m:ctrlPr>
                          <a:rPr lang="en-US" sz="2000" i="1">
                            <a:solidFill>
                              <a:srgbClr val="FF0000"/>
                            </a:solidFill>
                            <a:latin typeface="Cambria Math" panose="02040503050406030204" pitchFamily="18" charset="0"/>
                          </a:rPr>
                        </m:ctrlPr>
                      </m:sSupPr>
                      <m:e>
                        <m:r>
                          <a:rPr lang="en-US" sz="2000" i="1">
                            <a:solidFill>
                              <a:srgbClr val="FF0000"/>
                            </a:solidFill>
                            <a:latin typeface="Cambria Math" panose="02040503050406030204" pitchFamily="18" charset="0"/>
                            <a:ea typeface="Cambria Math" panose="02040503050406030204" pitchFamily="18" charset="0"/>
                          </a:rPr>
                          <m:t>→</m:t>
                        </m:r>
                        <m:r>
                          <a:rPr lang="en-US" sz="2000" b="0" i="1" smtClean="0">
                            <a:solidFill>
                              <a:srgbClr val="FF0000"/>
                            </a:solidFill>
                            <a:latin typeface="Cambria Math" panose="02040503050406030204" pitchFamily="18" charset="0"/>
                            <a:ea typeface="Cambria Math" panose="02040503050406030204" pitchFamily="18" charset="0"/>
                          </a:rPr>
                          <m:t>𝑙</m:t>
                        </m:r>
                      </m:e>
                      <m:sup>
                        <m:r>
                          <a:rPr lang="en-US" sz="2000" i="1">
                            <a:solidFill>
                              <a:srgbClr val="FF0000"/>
                            </a:solidFill>
                            <a:latin typeface="Cambria Math" panose="02040503050406030204" pitchFamily="18" charset="0"/>
                          </a:rPr>
                          <m:t>+</m:t>
                        </m:r>
                      </m:sup>
                    </m:sSup>
                    <m:sSup>
                      <m:sSupPr>
                        <m:ctrlPr>
                          <a:rPr lang="en-US" sz="2000" i="1">
                            <a:solidFill>
                              <a:srgbClr val="FF0000"/>
                            </a:solidFill>
                            <a:latin typeface="Cambria Math" panose="02040503050406030204" pitchFamily="18" charset="0"/>
                          </a:rPr>
                        </m:ctrlPr>
                      </m:sSupPr>
                      <m:e>
                        <m:r>
                          <a:rPr lang="en-US" sz="2000" b="0" i="1" smtClean="0">
                            <a:solidFill>
                              <a:srgbClr val="FF0000"/>
                            </a:solidFill>
                            <a:latin typeface="Cambria Math" panose="02040503050406030204" pitchFamily="18" charset="0"/>
                          </a:rPr>
                          <m:t>𝑙</m:t>
                        </m:r>
                      </m:e>
                      <m:sup>
                        <m:r>
                          <a:rPr lang="en-US" sz="2000" i="1">
                            <a:solidFill>
                              <a:srgbClr val="FF0000"/>
                            </a:solidFill>
                            <a:latin typeface="Cambria Math" panose="02040503050406030204" pitchFamily="18" charset="0"/>
                          </a:rPr>
                          <m:t>−</m:t>
                        </m:r>
                      </m:sup>
                    </m:sSup>
                    <m:r>
                      <a:rPr lang="en-US" sz="2000" b="0" i="1" smtClean="0">
                        <a:solidFill>
                          <a:srgbClr val="FF0000"/>
                        </a:solidFill>
                        <a:latin typeface="Cambria Math" panose="02040503050406030204" pitchFamily="18" charset="0"/>
                      </a:rPr>
                      <m:t> </m:t>
                    </m:r>
                    <m:r>
                      <a:rPr lang="en-US" sz="2000" i="1" smtClean="0">
                        <a:solidFill>
                          <a:srgbClr val="FF0000"/>
                        </a:solidFill>
                        <a:latin typeface="Cambria Math" panose="02040503050406030204" pitchFamily="18" charset="0"/>
                        <a:ea typeface="Cambria Math" panose="02040503050406030204" pitchFamily="18" charset="0"/>
                      </a:rPr>
                      <m:t>𝜈</m:t>
                    </m:r>
                  </m:oMath>
                </a14:m>
                <a:r>
                  <a:rPr lang="en-US" sz="2000" dirty="0">
                    <a:latin typeface="Arial" charset="0"/>
                  </a:rPr>
                  <a:t> , millicharged particles, …</a:t>
                </a:r>
              </a:p>
            </p:txBody>
          </p:sp>
        </mc:Choice>
        <mc:Fallback>
          <p:sp>
            <p:nvSpPr>
              <p:cNvPr id="5123" name="Content Placeholder 2"/>
              <p:cNvSpPr>
                <a:spLocks noGrp="1" noRot="1" noChangeAspect="1" noMove="1" noResize="1" noEditPoints="1" noAdjustHandles="1" noChangeArrowheads="1" noChangeShapeType="1" noTextEdit="1"/>
              </p:cNvSpPr>
              <p:nvPr>
                <p:ph idx="1"/>
              </p:nvPr>
            </p:nvSpPr>
            <p:spPr>
              <a:xfrm>
                <a:off x="76200" y="914400"/>
                <a:ext cx="8991600" cy="5562600"/>
              </a:xfrm>
              <a:blipFill>
                <a:blip r:embed="rId2"/>
                <a:stretch>
                  <a:fillRect l="-705" t="-683" b="-3872"/>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B10CE187-FCCE-C14F-B293-E79C2B768516}"/>
              </a:ext>
            </a:extLst>
          </p:cNvPr>
          <p:cNvSpPr>
            <a:spLocks noChangeArrowheads="1"/>
          </p:cNvSpPr>
          <p:nvPr/>
        </p:nvSpPr>
        <p:spPr bwMode="auto">
          <a:xfrm>
            <a:off x="483132" y="2819400"/>
            <a:ext cx="2236256" cy="1128713"/>
          </a:xfrm>
          <a:prstGeom prst="rect">
            <a:avLst/>
          </a:prstGeom>
          <a:solidFill>
            <a:schemeClr val="accent1"/>
          </a:solidFill>
          <a:ln w="28575">
            <a:solidFill>
              <a:schemeClr val="tx1"/>
            </a:solidFill>
            <a:round/>
            <a:headEnd/>
            <a:tailEnd/>
          </a:ln>
        </p:spPr>
        <p:txBody>
          <a:bodyPr wrap="none" anchor="ctr"/>
          <a:lstStyle/>
          <a:p>
            <a:pPr algn="ctr"/>
            <a:r>
              <a:rPr lang="en-US" sz="3200" dirty="0"/>
              <a:t>SM</a:t>
            </a:r>
          </a:p>
          <a:p>
            <a:pPr algn="ctr"/>
            <a:r>
              <a:rPr lang="en-US" sz="3200" dirty="0"/>
              <a:t>EM</a:t>
            </a:r>
          </a:p>
        </p:txBody>
      </p:sp>
      <p:sp>
        <p:nvSpPr>
          <p:cNvPr id="7" name="Rectangle 6">
            <a:extLst>
              <a:ext uri="{FF2B5EF4-FFF2-40B4-BE49-F238E27FC236}">
                <a16:creationId xmlns:a16="http://schemas.microsoft.com/office/drawing/2014/main" id="{562ED522-A471-1B41-B7A9-0DB03A918840}"/>
              </a:ext>
            </a:extLst>
          </p:cNvPr>
          <p:cNvSpPr>
            <a:spLocks noChangeArrowheads="1"/>
          </p:cNvSpPr>
          <p:nvPr/>
        </p:nvSpPr>
        <p:spPr bwMode="auto">
          <a:xfrm>
            <a:off x="6324600" y="2819400"/>
            <a:ext cx="2286000" cy="1128713"/>
          </a:xfrm>
          <a:prstGeom prst="rect">
            <a:avLst/>
          </a:prstGeom>
          <a:solidFill>
            <a:schemeClr val="accent1"/>
          </a:solidFill>
          <a:ln w="28575">
            <a:solidFill>
              <a:schemeClr val="tx1"/>
            </a:solidFill>
            <a:round/>
            <a:headEnd/>
            <a:tailEnd/>
          </a:ln>
        </p:spPr>
        <p:txBody>
          <a:bodyPr wrap="none" anchor="ctr"/>
          <a:lstStyle/>
          <a:p>
            <a:pPr algn="ctr"/>
            <a:r>
              <a:rPr lang="en-US" sz="3200" dirty="0"/>
              <a:t>Dark Sector</a:t>
            </a:r>
          </a:p>
          <a:p>
            <a:pPr algn="ctr"/>
            <a:r>
              <a:rPr lang="en-US" sz="3200" dirty="0"/>
              <a:t>EM, X</a:t>
            </a:r>
          </a:p>
        </p:txBody>
      </p:sp>
      <p:sp>
        <p:nvSpPr>
          <p:cNvPr id="2" name="TextBox 1">
            <a:extLst>
              <a:ext uri="{FF2B5EF4-FFF2-40B4-BE49-F238E27FC236}">
                <a16:creationId xmlns:a16="http://schemas.microsoft.com/office/drawing/2014/main" id="{3C3809C6-269A-1C4F-8C5D-A1EEED5EEF3A}"/>
              </a:ext>
            </a:extLst>
          </p:cNvPr>
          <p:cNvSpPr txBox="1"/>
          <p:nvPr/>
        </p:nvSpPr>
        <p:spPr>
          <a:xfrm>
            <a:off x="7391400" y="5254823"/>
            <a:ext cx="1367682" cy="307777"/>
          </a:xfrm>
          <a:prstGeom prst="rect">
            <a:avLst/>
          </a:prstGeom>
          <a:noFill/>
        </p:spPr>
        <p:txBody>
          <a:bodyPr wrap="none" rtlCol="0">
            <a:spAutoFit/>
          </a:bodyPr>
          <a:lstStyle/>
          <a:p>
            <a:r>
              <a:rPr lang="en-US" sz="1400" dirty="0"/>
              <a:t>Holdom (1986)</a:t>
            </a:r>
          </a:p>
        </p:txBody>
      </p:sp>
      <p:grpSp>
        <p:nvGrpSpPr>
          <p:cNvPr id="9" name="Group 8">
            <a:extLst>
              <a:ext uri="{FF2B5EF4-FFF2-40B4-BE49-F238E27FC236}">
                <a16:creationId xmlns:a16="http://schemas.microsoft.com/office/drawing/2014/main" id="{674C2BB2-BE67-D945-8878-F6CFFC41A3A2}"/>
              </a:ext>
            </a:extLst>
          </p:cNvPr>
          <p:cNvGrpSpPr/>
          <p:nvPr/>
        </p:nvGrpSpPr>
        <p:grpSpPr>
          <a:xfrm>
            <a:off x="2924947" y="2819400"/>
            <a:ext cx="3194094" cy="1219200"/>
            <a:chOff x="2929286" y="3124200"/>
            <a:chExt cx="3194094" cy="1219200"/>
          </a:xfrm>
        </p:grpSpPr>
        <p:pic>
          <p:nvPicPr>
            <p:cNvPr id="3" name="Picture 2">
              <a:extLst>
                <a:ext uri="{FF2B5EF4-FFF2-40B4-BE49-F238E27FC236}">
                  <a16:creationId xmlns:a16="http://schemas.microsoft.com/office/drawing/2014/main" id="{E1217516-39B6-E046-8519-678BF6B92FEC}"/>
                </a:ext>
              </a:extLst>
            </p:cNvPr>
            <p:cNvPicPr>
              <a:picLocks noChangeAspect="1"/>
            </p:cNvPicPr>
            <p:nvPr/>
          </p:nvPicPr>
          <p:blipFill>
            <a:blip r:embed="rId3"/>
            <a:stretch>
              <a:fillRect/>
            </a:stretch>
          </p:blipFill>
          <p:spPr>
            <a:xfrm>
              <a:off x="3222485" y="3124200"/>
              <a:ext cx="2340115" cy="1219200"/>
            </a:xfrm>
            <a:prstGeom prst="rect">
              <a:avLst/>
            </a:prstGeom>
          </p:spPr>
        </p:pic>
        <p:sp>
          <p:nvSpPr>
            <p:cNvPr id="4" name="TextBox 3">
              <a:extLst>
                <a:ext uri="{FF2B5EF4-FFF2-40B4-BE49-F238E27FC236}">
                  <a16:creationId xmlns:a16="http://schemas.microsoft.com/office/drawing/2014/main" id="{28E126F3-02A1-B848-9C48-40A1260A5D86}"/>
                </a:ext>
              </a:extLst>
            </p:cNvPr>
            <p:cNvSpPr txBox="1"/>
            <p:nvPr/>
          </p:nvSpPr>
          <p:spPr>
            <a:xfrm>
              <a:off x="2929286" y="3472190"/>
              <a:ext cx="423514" cy="523220"/>
            </a:xfrm>
            <a:prstGeom prst="rect">
              <a:avLst/>
            </a:prstGeom>
            <a:noFill/>
          </p:spPr>
          <p:txBody>
            <a:bodyPr wrap="none" rtlCol="0">
              <a:spAutoFit/>
            </a:bodyPr>
            <a:lstStyle/>
            <a:p>
              <a:r>
                <a:rPr lang="en-US" sz="2800" i="1" dirty="0">
                  <a:latin typeface="+mn-lt"/>
                </a:rPr>
                <a:t>A</a:t>
              </a:r>
            </a:p>
          </p:txBody>
        </p:sp>
        <p:sp>
          <p:nvSpPr>
            <p:cNvPr id="13" name="TextBox 12">
              <a:extLst>
                <a:ext uri="{FF2B5EF4-FFF2-40B4-BE49-F238E27FC236}">
                  <a16:creationId xmlns:a16="http://schemas.microsoft.com/office/drawing/2014/main" id="{8224CEBC-65EB-594E-B925-0F499462189F}"/>
                </a:ext>
              </a:extLst>
            </p:cNvPr>
            <p:cNvSpPr txBox="1"/>
            <p:nvPr/>
          </p:nvSpPr>
          <p:spPr>
            <a:xfrm>
              <a:off x="5477049" y="3472190"/>
              <a:ext cx="646331" cy="523220"/>
            </a:xfrm>
            <a:prstGeom prst="rect">
              <a:avLst/>
            </a:prstGeom>
            <a:noFill/>
          </p:spPr>
          <p:txBody>
            <a:bodyPr wrap="none" rtlCol="0">
              <a:spAutoFit/>
            </a:bodyPr>
            <a:lstStyle/>
            <a:p>
              <a:r>
                <a:rPr lang="en-US" sz="2800" i="1" dirty="0"/>
                <a:t>A</a:t>
              </a:r>
              <a:r>
                <a:rPr lang="en-US" sz="3600" i="1" baseline="-25000" dirty="0">
                  <a:latin typeface="+mn-lt"/>
                </a:rPr>
                <a:t>D</a:t>
              </a: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BA97144-9E57-064F-A107-059AF83E5F2E}"/>
                  </a:ext>
                </a:extLst>
              </p:cNvPr>
              <p:cNvSpPr txBox="1"/>
              <p:nvPr/>
            </p:nvSpPr>
            <p:spPr>
              <a:xfrm>
                <a:off x="3919285" y="3252990"/>
                <a:ext cx="950517" cy="3520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𝜀</m:t>
                      </m:r>
                      <m:sSub>
                        <m:sSubPr>
                          <m:ctrlPr>
                            <a:rPr lang="en-US" sz="200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𝐹</m:t>
                          </m:r>
                        </m:e>
                        <m:sub>
                          <m:r>
                            <a:rPr lang="en-US" sz="2000" i="1" smtClean="0">
                              <a:latin typeface="Cambria Math" panose="02040503050406030204" pitchFamily="18" charset="0"/>
                              <a:ea typeface="Cambria Math" panose="02040503050406030204" pitchFamily="18" charset="0"/>
                            </a:rPr>
                            <m:t>𝜇𝜈</m:t>
                          </m:r>
                        </m:sub>
                      </m:sSub>
                      <m:sSubSup>
                        <m:sSubSupPr>
                          <m:ctrlPr>
                            <a:rPr lang="en-US" sz="2000" i="1" smtClean="0">
                              <a:latin typeface="Cambria Math" panose="02040503050406030204" pitchFamily="18" charset="0"/>
                              <a:ea typeface="Cambria Math" panose="02040503050406030204" pitchFamily="18" charset="0"/>
                            </a:rPr>
                          </m:ctrlPr>
                        </m:sSubSupPr>
                        <m:e>
                          <m:r>
                            <a:rPr lang="en-US" sz="2000" b="0" i="1" smtClean="0">
                              <a:latin typeface="Cambria Math" panose="02040503050406030204" pitchFamily="18" charset="0"/>
                              <a:ea typeface="Cambria Math" panose="02040503050406030204" pitchFamily="18" charset="0"/>
                            </a:rPr>
                            <m:t>𝐹</m:t>
                          </m:r>
                        </m:e>
                        <m:sub>
                          <m:r>
                            <a:rPr lang="en-US" sz="2000" b="0" i="1" smtClean="0">
                              <a:latin typeface="Cambria Math" panose="02040503050406030204" pitchFamily="18" charset="0"/>
                              <a:ea typeface="Cambria Math" panose="02040503050406030204" pitchFamily="18" charset="0"/>
                            </a:rPr>
                            <m:t>𝐷</m:t>
                          </m:r>
                        </m:sub>
                        <m:sup>
                          <m:r>
                            <a:rPr lang="en-US" sz="2000" i="1" smtClean="0">
                              <a:latin typeface="Cambria Math" panose="02040503050406030204" pitchFamily="18" charset="0"/>
                              <a:ea typeface="Cambria Math" panose="02040503050406030204" pitchFamily="18" charset="0"/>
                            </a:rPr>
                            <m:t>𝜇𝜈</m:t>
                          </m:r>
                        </m:sup>
                      </m:sSubSup>
                    </m:oMath>
                  </m:oMathPara>
                </a14:m>
                <a:endParaRPr lang="en-US" sz="2000" dirty="0"/>
              </a:p>
            </p:txBody>
          </p:sp>
        </mc:Choice>
        <mc:Fallback xmlns="">
          <p:sp>
            <p:nvSpPr>
              <p:cNvPr id="5" name="TextBox 4">
                <a:extLst>
                  <a:ext uri="{FF2B5EF4-FFF2-40B4-BE49-F238E27FC236}">
                    <a16:creationId xmlns:a16="http://schemas.microsoft.com/office/drawing/2014/main" id="{5BA97144-9E57-064F-A107-059AF83E5F2E}"/>
                  </a:ext>
                </a:extLst>
              </p:cNvPr>
              <p:cNvSpPr txBox="1">
                <a:spLocks noRot="1" noChangeAspect="1" noMove="1" noResize="1" noEditPoints="1" noAdjustHandles="1" noChangeArrowheads="1" noChangeShapeType="1" noTextEdit="1"/>
              </p:cNvSpPr>
              <p:nvPr/>
            </p:nvSpPr>
            <p:spPr>
              <a:xfrm>
                <a:off x="3919285" y="3252990"/>
                <a:ext cx="950517" cy="352019"/>
              </a:xfrm>
              <a:prstGeom prst="rect">
                <a:avLst/>
              </a:prstGeom>
              <a:blipFill>
                <a:blip r:embed="rId4"/>
                <a:stretch>
                  <a:fillRect l="-2632" r="-1316" b="-21429"/>
                </a:stretch>
              </a:blipFill>
            </p:spPr>
            <p:txBody>
              <a:bodyPr/>
              <a:lstStyle/>
              <a:p>
                <a:r>
                  <a:rPr lang="en-US">
                    <a:noFill/>
                  </a:rPr>
                  <a:t> </a:t>
                </a:r>
              </a:p>
            </p:txBody>
          </p:sp>
        </mc:Fallback>
      </mc:AlternateContent>
    </p:spTree>
    <p:extLst>
      <p:ext uri="{BB962C8B-B14F-4D97-AF65-F5344CB8AC3E}">
        <p14:creationId xmlns:p14="http://schemas.microsoft.com/office/powerpoint/2010/main" val="212508677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1637784" y="3124200"/>
            <a:ext cx="5868431" cy="1371600"/>
          </a:xfrm>
        </p:spPr>
        <p:txBody>
          <a:bodyPr/>
          <a:lstStyle/>
          <a:p>
            <a:pPr marL="0" indent="0" algn="ctr" eaLnBrk="1" hangingPunct="1">
              <a:buNone/>
            </a:pPr>
            <a:r>
              <a:rPr lang="en-US" sz="4400" b="1" dirty="0"/>
              <a:t>FORWARD PHYSICS</a:t>
            </a:r>
          </a:p>
          <a:p>
            <a:pPr marL="0" indent="0" eaLnBrk="1" hangingPunct="1">
              <a:buNone/>
            </a:pPr>
            <a:endParaRPr lang="en-US" dirty="0">
              <a:latin typeface="Arial" charset="0"/>
            </a:endParaRPr>
          </a:p>
        </p:txBody>
      </p:sp>
      <p:sp>
        <p:nvSpPr>
          <p:cNvPr id="4" name="Rectangle 3">
            <a:extLst>
              <a:ext uri="{FF2B5EF4-FFF2-40B4-BE49-F238E27FC236}">
                <a16:creationId xmlns:a16="http://schemas.microsoft.com/office/drawing/2014/main" id="{18EE67FD-0941-7B4E-A269-68DA56980529}"/>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140053253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SEARCHES FOR NEW LIGHT PARTICLES</a:t>
            </a:r>
          </a:p>
        </p:txBody>
      </p:sp>
      <p:sp>
        <p:nvSpPr>
          <p:cNvPr id="5123" name="Content Placeholder 2"/>
          <p:cNvSpPr>
            <a:spLocks noGrp="1"/>
          </p:cNvSpPr>
          <p:nvPr>
            <p:ph idx="1"/>
          </p:nvPr>
        </p:nvSpPr>
        <p:spPr>
          <a:xfrm>
            <a:off x="76201" y="762000"/>
            <a:ext cx="8915400" cy="5562600"/>
          </a:xfrm>
        </p:spPr>
        <p:txBody>
          <a:bodyPr/>
          <a:lstStyle/>
          <a:p>
            <a:pPr eaLnBrk="1" hangingPunct="1"/>
            <a:r>
              <a:rPr lang="en-US" sz="2000" dirty="0">
                <a:solidFill>
                  <a:srgbClr val="FF0000"/>
                </a:solidFill>
                <a:latin typeface="Arial" charset="0"/>
              </a:rPr>
              <a:t>If new particles are light and weakly interacting, the existing big LHC detectors are perfectly designed NOT to see them.</a:t>
            </a:r>
          </a:p>
          <a:p>
            <a:pPr eaLnBrk="1" hangingPunct="1"/>
            <a:endParaRPr lang="en-US" sz="800" dirty="0">
              <a:latin typeface="Arial" charset="0"/>
            </a:endParaRPr>
          </a:p>
          <a:p>
            <a:pPr eaLnBrk="1" hangingPunct="1"/>
            <a:r>
              <a:rPr lang="en-US" sz="2000" dirty="0">
                <a:latin typeface="Arial" charset="0"/>
              </a:rPr>
              <a:t>Existing detectors are designed to find new </a:t>
            </a:r>
            <a:r>
              <a:rPr lang="en-US" sz="2000" dirty="0">
                <a:solidFill>
                  <a:srgbClr val="FF0000"/>
                </a:solidFill>
                <a:latin typeface="Arial" charset="0"/>
              </a:rPr>
              <a:t>heavy</a:t>
            </a:r>
            <a:r>
              <a:rPr lang="en-US" sz="2000" dirty="0">
                <a:latin typeface="Arial" charset="0"/>
              </a:rPr>
              <a:t> particles.  These particles are produced at low velocities and decay roughly </a:t>
            </a:r>
            <a:r>
              <a:rPr lang="en-US" sz="2000" dirty="0" err="1">
                <a:latin typeface="Arial" charset="0"/>
              </a:rPr>
              <a:t>isotropically</a:t>
            </a:r>
            <a:r>
              <a:rPr lang="en-US" sz="2000" dirty="0">
                <a:latin typeface="Arial" charset="0"/>
              </a:rPr>
              <a:t>.</a:t>
            </a:r>
          </a:p>
          <a:p>
            <a:pPr marL="0" indent="0" eaLnBrk="1" hangingPunct="1">
              <a:buNone/>
            </a:pPr>
            <a:endParaRPr lang="en-US" sz="1200" dirty="0">
              <a:latin typeface="Arial" charset="0"/>
            </a:endParaRPr>
          </a:p>
          <a:p>
            <a:pPr marL="0" indent="0" eaLnBrk="1" hangingPunct="1">
              <a:buNone/>
            </a:pPr>
            <a:endParaRPr lang="en-US" sz="1200" dirty="0">
              <a:latin typeface="Arial" charset="0"/>
            </a:endParaRPr>
          </a:p>
          <a:p>
            <a:pPr marL="0" indent="0" eaLnBrk="1" hangingPunct="1">
              <a:buNone/>
            </a:pPr>
            <a:endParaRPr lang="en-US" sz="2000" dirty="0">
              <a:latin typeface="Arial" charset="0"/>
            </a:endParaRPr>
          </a:p>
          <a:p>
            <a:pPr marL="0" indent="0" eaLnBrk="1" hangingPunct="1">
              <a:buNone/>
            </a:pPr>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a:p>
            <a:pPr eaLnBrk="1" hangingPunct="1"/>
            <a:r>
              <a:rPr lang="en-US" sz="2000" dirty="0">
                <a:latin typeface="Arial" charset="0"/>
              </a:rPr>
              <a:t>But new </a:t>
            </a:r>
            <a:r>
              <a:rPr lang="en-US" sz="2000" dirty="0">
                <a:solidFill>
                  <a:srgbClr val="FF0000"/>
                </a:solidFill>
                <a:latin typeface="Arial" charset="0"/>
              </a:rPr>
              <a:t>light</a:t>
            </a:r>
            <a:r>
              <a:rPr lang="en-US" sz="2000" dirty="0">
                <a:latin typeface="Arial" charset="0"/>
              </a:rPr>
              <a:t> particles are mainly produced in the decays of light particles: </a:t>
            </a:r>
            <a:r>
              <a:rPr lang="en-US" sz="2000" dirty="0">
                <a:latin typeface="Symbol" pitchFamily="2" charset="2"/>
              </a:rPr>
              <a:t>p</a:t>
            </a:r>
            <a:r>
              <a:rPr lang="en-US" sz="2000" dirty="0">
                <a:latin typeface="Arial" charset="0"/>
              </a:rPr>
              <a:t>, </a:t>
            </a:r>
            <a:r>
              <a:rPr lang="en-US" sz="2000" dirty="0">
                <a:latin typeface="Symbol" pitchFamily="2" charset="2"/>
              </a:rPr>
              <a:t>h</a:t>
            </a:r>
            <a:r>
              <a:rPr lang="en-US" sz="2000" dirty="0">
                <a:latin typeface="Arial" charset="0"/>
              </a:rPr>
              <a:t>, K, D and B mesons.  These are mainly produced along the beamline, and so the new particles disappear through the holes that let the beams in.</a:t>
            </a:r>
          </a:p>
          <a:p>
            <a:pPr eaLnBrk="1" hangingPunct="1"/>
            <a:endParaRPr lang="en-US" sz="1200" dirty="0">
              <a:latin typeface="Arial" charset="0"/>
              <a:sym typeface="Wingdings"/>
            </a:endParaRPr>
          </a:p>
          <a:p>
            <a:pPr eaLnBrk="1" hangingPunct="1"/>
            <a:r>
              <a:rPr lang="en-US" sz="2000" dirty="0">
                <a:latin typeface="Arial" charset="0"/>
              </a:rPr>
              <a:t>Clearly we need a detector to exploit the “wasted” </a:t>
            </a:r>
            <a:r>
              <a:rPr lang="en-US" sz="2000" dirty="0" err="1">
                <a:latin typeface="Symbol" pitchFamily="2" charset="2"/>
              </a:rPr>
              <a:t>s</a:t>
            </a:r>
            <a:r>
              <a:rPr lang="en-US" sz="2000" baseline="-25000" dirty="0" err="1">
                <a:latin typeface="Arial" charset="0"/>
              </a:rPr>
              <a:t>inel</a:t>
            </a:r>
            <a:r>
              <a:rPr lang="en-US" sz="2000" baseline="-25000" dirty="0">
                <a:latin typeface="Arial" charset="0"/>
              </a:rPr>
              <a:t> </a:t>
            </a:r>
            <a:r>
              <a:rPr lang="en-US" sz="2000" dirty="0">
                <a:latin typeface="Arial" charset="0"/>
              </a:rPr>
              <a:t>~ 100 mb and cover these “blind spots” in the </a:t>
            </a:r>
            <a:r>
              <a:rPr lang="en-US" sz="2000" dirty="0">
                <a:solidFill>
                  <a:srgbClr val="FF0000"/>
                </a:solidFill>
                <a:latin typeface="Arial" charset="0"/>
              </a:rPr>
              <a:t>forward region</a:t>
            </a:r>
            <a:r>
              <a:rPr lang="en-US" sz="2000" dirty="0">
                <a:latin typeface="Arial" charset="0"/>
              </a:rPr>
              <a:t>.  If </a:t>
            </a:r>
            <a:r>
              <a:rPr lang="en-US" sz="2000" dirty="0">
                <a:latin typeface="Arial" charset="0"/>
                <a:sym typeface="Wingdings"/>
              </a:rPr>
              <a:t>we go far enough away, the proton beams are bent by magnets (it’s a circular collider!), whereas the new light particles will go straight.</a:t>
            </a:r>
            <a:endParaRPr lang="en-US" sz="2000" dirty="0">
              <a:sym typeface="Wingdings"/>
            </a:endParaRPr>
          </a:p>
          <a:p>
            <a:pPr eaLnBrk="1" hangingPunct="1"/>
            <a:endParaRPr lang="en-US" sz="2000" dirty="0">
              <a:latin typeface="Arial" charset="0"/>
              <a:sym typeface="Wingdings"/>
            </a:endParaRPr>
          </a:p>
        </p:txBody>
      </p:sp>
      <p:grpSp>
        <p:nvGrpSpPr>
          <p:cNvPr id="24" name="Group 23">
            <a:extLst>
              <a:ext uri="{FF2B5EF4-FFF2-40B4-BE49-F238E27FC236}">
                <a16:creationId xmlns:a16="http://schemas.microsoft.com/office/drawing/2014/main" id="{ABA05AE5-5368-1E41-54A4-CCAD042C16A4}"/>
              </a:ext>
            </a:extLst>
          </p:cNvPr>
          <p:cNvGrpSpPr/>
          <p:nvPr/>
        </p:nvGrpSpPr>
        <p:grpSpPr>
          <a:xfrm>
            <a:off x="707657" y="2286000"/>
            <a:ext cx="7696200" cy="1828800"/>
            <a:chOff x="686764" y="3235221"/>
            <a:chExt cx="6761940" cy="1633785"/>
          </a:xfrm>
        </p:grpSpPr>
        <p:pic>
          <p:nvPicPr>
            <p:cNvPr id="25" name="Picture 24" descr="0803012_02-A4-at-144-dpi.jpg">
              <a:extLst>
                <a:ext uri="{FF2B5EF4-FFF2-40B4-BE49-F238E27FC236}">
                  <a16:creationId xmlns:a16="http://schemas.microsoft.com/office/drawing/2014/main" id="{453E9D64-B590-314D-F071-59CF8FE4A3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26" name="Straight Arrow Connector 25">
              <a:extLst>
                <a:ext uri="{FF2B5EF4-FFF2-40B4-BE49-F238E27FC236}">
                  <a16:creationId xmlns:a16="http://schemas.microsoft.com/office/drawing/2014/main" id="{31369CC4-2490-64F5-868C-B2D2DB2F1335}"/>
                </a:ext>
              </a:extLst>
            </p:cNvPr>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27" name="Group 26">
              <a:extLst>
                <a:ext uri="{FF2B5EF4-FFF2-40B4-BE49-F238E27FC236}">
                  <a16:creationId xmlns:a16="http://schemas.microsoft.com/office/drawing/2014/main" id="{622A804A-CE9E-EC95-E21D-6C778A48318C}"/>
                </a:ext>
              </a:extLst>
            </p:cNvPr>
            <p:cNvGrpSpPr/>
            <p:nvPr/>
          </p:nvGrpSpPr>
          <p:grpSpPr>
            <a:xfrm>
              <a:off x="686764" y="4213439"/>
              <a:ext cx="2214348" cy="409266"/>
              <a:chOff x="686764" y="4213439"/>
              <a:chExt cx="2214348" cy="409266"/>
            </a:xfrm>
          </p:grpSpPr>
          <p:cxnSp>
            <p:nvCxnSpPr>
              <p:cNvPr id="36" name="Straight Arrow Connector 35">
                <a:extLst>
                  <a:ext uri="{FF2B5EF4-FFF2-40B4-BE49-F238E27FC236}">
                    <a16:creationId xmlns:a16="http://schemas.microsoft.com/office/drawing/2014/main" id="{63875C7A-01A4-C108-72E3-DF5573994E13}"/>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D6383164-3C72-D03C-DAD0-E750DBD049B2}"/>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A9A1A02A-45E1-51F4-1597-62992913099B}"/>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9BEF6C76-7A92-CA75-FBA5-E18751D786EF}"/>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5BB8BA00-22E4-2256-CDCB-CB6CECDF6863}"/>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28" name="Group 27">
              <a:extLst>
                <a:ext uri="{FF2B5EF4-FFF2-40B4-BE49-F238E27FC236}">
                  <a16:creationId xmlns:a16="http://schemas.microsoft.com/office/drawing/2014/main" id="{89ADCC25-5F53-B0CF-4AFF-18EEFD97901D}"/>
                </a:ext>
              </a:extLst>
            </p:cNvPr>
            <p:cNvGrpSpPr/>
            <p:nvPr/>
          </p:nvGrpSpPr>
          <p:grpSpPr>
            <a:xfrm rot="10800000">
              <a:off x="5559329" y="3549005"/>
              <a:ext cx="1889375" cy="353694"/>
              <a:chOff x="686764" y="4213439"/>
              <a:chExt cx="2214348" cy="409266"/>
            </a:xfrm>
          </p:grpSpPr>
          <p:cxnSp>
            <p:nvCxnSpPr>
              <p:cNvPr id="31" name="Straight Arrow Connector 30">
                <a:extLst>
                  <a:ext uri="{FF2B5EF4-FFF2-40B4-BE49-F238E27FC236}">
                    <a16:creationId xmlns:a16="http://schemas.microsoft.com/office/drawing/2014/main" id="{1D45063D-01EA-107C-CD88-BC873B9BEAD3}"/>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5CC800EB-7D4D-2F6D-253E-9FED08B72B5B}"/>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C74803E5-C873-3A6F-7AEF-6E04CCF4026F}"/>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C844F641-F194-7666-6E2D-2B7877027500}"/>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5E0CBCBC-F3DB-4883-5974-E90F8175AA35}"/>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29" name="Straight Arrow Connector 28">
              <a:extLst>
                <a:ext uri="{FF2B5EF4-FFF2-40B4-BE49-F238E27FC236}">
                  <a16:creationId xmlns:a16="http://schemas.microsoft.com/office/drawing/2014/main" id="{2C228F02-4D61-67B5-96EA-9DE5B4F14D2D}"/>
                </a:ext>
              </a:extLst>
            </p:cNvPr>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707136BE-0858-FFA9-3176-A6E83BF74B9A}"/>
                </a:ext>
              </a:extLst>
            </p:cNvPr>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mc:Choice xmlns:a14="http://schemas.microsoft.com/office/drawing/2010/main" Requires="a14">
          <p:sp>
            <p:nvSpPr>
              <p:cNvPr id="41" name="TextBox 40">
                <a:extLst>
                  <a:ext uri="{FF2B5EF4-FFF2-40B4-BE49-F238E27FC236}">
                    <a16:creationId xmlns:a16="http://schemas.microsoft.com/office/drawing/2014/main" id="{7E43B20C-6285-C18E-A4B4-FD45987B88D2}"/>
                  </a:ext>
                </a:extLst>
              </p:cNvPr>
              <p:cNvSpPr txBox="1"/>
              <p:nvPr/>
            </p:nvSpPr>
            <p:spPr>
              <a:xfrm rot="21210000">
                <a:off x="809618" y="3191228"/>
                <a:ext cx="2106154" cy="391646"/>
              </a:xfrm>
              <a:prstGeom prst="rect">
                <a:avLst/>
              </a:prstGeom>
              <a:noFill/>
            </p:spPr>
            <p:txBody>
              <a:bodyPr wrap="none" rtlCol="0">
                <a:spAutoFit/>
              </a:bodyPr>
              <a:lstStyle/>
              <a:p>
                <a:r>
                  <a:rPr lang="en-US" dirty="0">
                    <a:latin typeface="Symbol" pitchFamily="2" charset="2"/>
                  </a:rPr>
                  <a:t>p</a:t>
                </a:r>
                <a:r>
                  <a:rPr lang="en-US" dirty="0"/>
                  <a:t>, K, 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i="1" dirty="0">
                            <a:latin typeface="Cambria Math" panose="02040503050406030204" pitchFamily="18" charset="0"/>
                          </a:rPr>
                          <m:t>𝑒</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𝜇</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𝜏</m:t>
                        </m:r>
                      </m:sub>
                    </m:sSub>
                  </m:oMath>
                </a14:m>
                <a:r>
                  <a:rPr lang="en-US" dirty="0"/>
                  <a:t> </a:t>
                </a:r>
              </a:p>
            </p:txBody>
          </p:sp>
        </mc:Choice>
        <mc:Fallback>
          <p:sp>
            <p:nvSpPr>
              <p:cNvPr id="41" name="TextBox 40">
                <a:extLst>
                  <a:ext uri="{FF2B5EF4-FFF2-40B4-BE49-F238E27FC236}">
                    <a16:creationId xmlns:a16="http://schemas.microsoft.com/office/drawing/2014/main" id="{7E43B20C-6285-C18E-A4B4-FD45987B88D2}"/>
                  </a:ext>
                </a:extLst>
              </p:cNvPr>
              <p:cNvSpPr txBox="1">
                <a:spLocks noRot="1" noChangeAspect="1" noMove="1" noResize="1" noEditPoints="1" noAdjustHandles="1" noChangeArrowheads="1" noChangeShapeType="1" noTextEdit="1"/>
              </p:cNvSpPr>
              <p:nvPr/>
            </p:nvSpPr>
            <p:spPr>
              <a:xfrm rot="21210000">
                <a:off x="809618" y="3191228"/>
                <a:ext cx="2106154" cy="391646"/>
              </a:xfrm>
              <a:prstGeom prst="rect">
                <a:avLst/>
              </a:prstGeom>
              <a:blipFill>
                <a:blip r:embed="rId3"/>
                <a:stretch>
                  <a:fillRect l="-2367" t="-1961" b="-9804"/>
                </a:stretch>
              </a:blipFill>
            </p:spPr>
            <p:txBody>
              <a:bodyPr/>
              <a:lstStyle/>
              <a:p>
                <a:r>
                  <a:rPr lang="en-US">
                    <a:noFill/>
                  </a:rPr>
                  <a:t> </a:t>
                </a:r>
              </a:p>
            </p:txBody>
          </p:sp>
        </mc:Fallback>
      </mc:AlternateContent>
      <p:sp>
        <p:nvSpPr>
          <p:cNvPr id="42" name="TextBox 41">
            <a:extLst>
              <a:ext uri="{FF2B5EF4-FFF2-40B4-BE49-F238E27FC236}">
                <a16:creationId xmlns:a16="http://schemas.microsoft.com/office/drawing/2014/main" id="{44EEB1A9-D3CE-55DE-8E6E-5E7D37BDFDDB}"/>
              </a:ext>
            </a:extLst>
          </p:cNvPr>
          <p:cNvSpPr txBox="1"/>
          <p:nvPr/>
        </p:nvSpPr>
        <p:spPr>
          <a:xfrm rot="21126514">
            <a:off x="6248932" y="2858469"/>
            <a:ext cx="2219390" cy="369332"/>
          </a:xfrm>
          <a:prstGeom prst="rect">
            <a:avLst/>
          </a:prstGeom>
          <a:noFill/>
        </p:spPr>
        <p:txBody>
          <a:bodyPr wrap="none" rtlCol="0">
            <a:spAutoFit/>
          </a:bodyPr>
          <a:lstStyle/>
          <a:p>
            <a:r>
              <a:rPr lang="en-US" dirty="0"/>
              <a:t>A’, a, </a:t>
            </a:r>
            <a:r>
              <a:rPr lang="en-US" dirty="0" err="1"/>
              <a:t>mCPs</a:t>
            </a:r>
            <a:r>
              <a:rPr lang="en-US" dirty="0"/>
              <a:t>, </a:t>
            </a:r>
            <a:r>
              <a:rPr lang="en-US" dirty="0">
                <a:latin typeface="+mn-lt"/>
              </a:rPr>
              <a:t>DM,</a:t>
            </a:r>
            <a:r>
              <a:rPr lang="en-US" dirty="0"/>
              <a:t> …</a:t>
            </a:r>
          </a:p>
        </p:txBody>
      </p:sp>
    </p:spTree>
    <p:extLst>
      <p:ext uri="{BB962C8B-B14F-4D97-AF65-F5344CB8AC3E}">
        <p14:creationId xmlns:p14="http://schemas.microsoft.com/office/powerpoint/2010/main" val="260274663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MAP OF LHC</a:t>
            </a:r>
          </a:p>
        </p:txBody>
      </p:sp>
      <p:pic>
        <p:nvPicPr>
          <p:cNvPr id="9" name="Picture 8" descr="LHCLayout.png"/>
          <p:cNvPicPr>
            <a:picLocks noChangeAspect="1"/>
          </p:cNvPicPr>
          <p:nvPr/>
        </p:nvPicPr>
        <p:blipFill rotWithShape="1">
          <a:blip r:embed="rId2">
            <a:extLst>
              <a:ext uri="{28A0092B-C50C-407E-A947-70E740481C1C}">
                <a14:useLocalDpi xmlns:a14="http://schemas.microsoft.com/office/drawing/2010/main" val="0"/>
              </a:ext>
            </a:extLst>
          </a:blip>
          <a:srcRect l="18002" t="67833" r="41997" b="736"/>
          <a:stretch/>
        </p:blipFill>
        <p:spPr>
          <a:xfrm>
            <a:off x="194272" y="1600200"/>
            <a:ext cx="8763000" cy="4953000"/>
          </a:xfrm>
          <a:prstGeom prst="rect">
            <a:avLst/>
          </a:prstGeom>
        </p:spPr>
      </p:pic>
      <p:cxnSp>
        <p:nvCxnSpPr>
          <p:cNvPr id="7" name="Straight Arrow Connector 6"/>
          <p:cNvCxnSpPr>
            <a:stCxn id="8" idx="0"/>
          </p:cNvCxnSpPr>
          <p:nvPr/>
        </p:nvCxnSpPr>
        <p:spPr>
          <a:xfrm flipV="1">
            <a:off x="6529059" y="5208495"/>
            <a:ext cx="600909" cy="909934"/>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139368" y="6118429"/>
            <a:ext cx="779381" cy="461665"/>
          </a:xfrm>
          <a:prstGeom prst="rect">
            <a:avLst/>
          </a:prstGeom>
          <a:noFill/>
          <a:ln w="38100" cmpd="sng">
            <a:solidFill>
              <a:srgbClr val="0000FF"/>
            </a:solidFill>
          </a:ln>
        </p:spPr>
        <p:txBody>
          <a:bodyPr wrap="none" rtlCol="0">
            <a:spAutoFit/>
          </a:bodyPr>
          <a:lstStyle/>
          <a:p>
            <a:r>
              <a:rPr lang="en-US" sz="2400" dirty="0">
                <a:solidFill>
                  <a:srgbClr val="0000FF"/>
                </a:solidFill>
              </a:rPr>
              <a:t>  !!!  </a:t>
            </a:r>
          </a:p>
        </p:txBody>
      </p:sp>
      <p:pic>
        <p:nvPicPr>
          <p:cNvPr id="6" name="Picture 5" descr="LHCLayout.png">
            <a:extLst>
              <a:ext uri="{FF2B5EF4-FFF2-40B4-BE49-F238E27FC236}">
                <a16:creationId xmlns:a16="http://schemas.microsoft.com/office/drawing/2014/main" id="{60D0CE8C-24ED-AC41-9EB4-8793C033C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910" y="838200"/>
            <a:ext cx="2718690" cy="1931799"/>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3D9EB51-2C43-6C5E-AB13-71DB9FEE22FD}"/>
                  </a:ext>
                </a:extLst>
              </p:cNvPr>
              <p:cNvSpPr txBox="1"/>
              <p:nvPr/>
            </p:nvSpPr>
            <p:spPr>
              <a:xfrm>
                <a:off x="2286000" y="3249198"/>
                <a:ext cx="45720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80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𝐴</m:t>
                          </m:r>
                        </m:e>
                        <m:sup>
                          <m:r>
                            <a:rPr lang="en-US" sz="1800" b="0" i="1" smtClean="0">
                              <a:latin typeface="Cambria Math" panose="02040503050406030204" pitchFamily="18" charset="0"/>
                              <a:ea typeface="Cambria Math" panose="02040503050406030204" pitchFamily="18" charset="0"/>
                            </a:rPr>
                            <m:t>′</m:t>
                          </m:r>
                        </m:sup>
                      </m:sSup>
                    </m:oMath>
                  </m:oMathPara>
                </a14:m>
                <a:endParaRPr lang="en-US" dirty="0"/>
              </a:p>
            </p:txBody>
          </p:sp>
        </mc:Choice>
        <mc:Fallback xmlns="">
          <p:sp>
            <p:nvSpPr>
              <p:cNvPr id="10" name="TextBox 9">
                <a:extLst>
                  <a:ext uri="{FF2B5EF4-FFF2-40B4-BE49-F238E27FC236}">
                    <a16:creationId xmlns:a16="http://schemas.microsoft.com/office/drawing/2014/main" id="{C3D9EB51-2C43-6C5E-AB13-71DB9FEE22FD}"/>
                  </a:ext>
                </a:extLst>
              </p:cNvPr>
              <p:cNvSpPr txBox="1">
                <a:spLocks noRot="1" noChangeAspect="1" noMove="1" noResize="1" noEditPoints="1" noAdjustHandles="1" noChangeArrowheads="1" noChangeShapeType="1" noTextEdit="1"/>
              </p:cNvSpPr>
              <p:nvPr/>
            </p:nvSpPr>
            <p:spPr>
              <a:xfrm>
                <a:off x="2286000" y="3249198"/>
                <a:ext cx="4572000"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6B4BEE7-FC72-4D60-8A25-D7020EF3028A}"/>
                  </a:ext>
                </a:extLst>
              </p:cNvPr>
              <p:cNvSpPr txBox="1"/>
              <p:nvPr/>
            </p:nvSpPr>
            <p:spPr>
              <a:xfrm>
                <a:off x="2286000" y="3249198"/>
                <a:ext cx="45720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80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𝐴</m:t>
                          </m:r>
                        </m:e>
                        <m:sup>
                          <m:r>
                            <a:rPr lang="en-US" sz="1800" b="0" i="1" smtClean="0">
                              <a:latin typeface="Cambria Math" panose="02040503050406030204" pitchFamily="18" charset="0"/>
                              <a:ea typeface="Cambria Math" panose="02040503050406030204" pitchFamily="18" charset="0"/>
                            </a:rPr>
                            <m:t>′</m:t>
                          </m:r>
                        </m:sup>
                      </m:sSup>
                    </m:oMath>
                  </m:oMathPara>
                </a14:m>
                <a:endParaRPr lang="en-US" dirty="0"/>
              </a:p>
            </p:txBody>
          </p:sp>
        </mc:Choice>
        <mc:Fallback xmlns="">
          <p:sp>
            <p:nvSpPr>
              <p:cNvPr id="11" name="TextBox 10">
                <a:extLst>
                  <a:ext uri="{FF2B5EF4-FFF2-40B4-BE49-F238E27FC236}">
                    <a16:creationId xmlns:a16="http://schemas.microsoft.com/office/drawing/2014/main" id="{D6B4BEE7-FC72-4D60-8A25-D7020EF3028A}"/>
                  </a:ext>
                </a:extLst>
              </p:cNvPr>
              <p:cNvSpPr txBox="1">
                <a:spLocks noRot="1" noChangeAspect="1" noMove="1" noResize="1" noEditPoints="1" noAdjustHandles="1" noChangeArrowheads="1" noChangeShapeType="1" noTextEdit="1"/>
              </p:cNvSpPr>
              <p:nvPr/>
            </p:nvSpPr>
            <p:spPr>
              <a:xfrm>
                <a:off x="2286000" y="3249198"/>
                <a:ext cx="4572000" cy="369332"/>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14504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THE FAR-FORWARD REGION</a:t>
            </a:r>
            <a:endParaRPr lang="en-US" dirty="0">
              <a:latin typeface="Symbol" pitchFamily="2" charset="2"/>
            </a:endParaRPr>
          </a:p>
        </p:txBody>
      </p:sp>
      <p:pic>
        <p:nvPicPr>
          <p:cNvPr id="10" name="Picture 9">
            <a:extLst>
              <a:ext uri="{FF2B5EF4-FFF2-40B4-BE49-F238E27FC236}">
                <a16:creationId xmlns:a16="http://schemas.microsoft.com/office/drawing/2014/main" id="{A8BFF6B6-0A9D-AA4E-B0FE-35D933067051}"/>
              </a:ext>
            </a:extLst>
          </p:cNvPr>
          <p:cNvPicPr>
            <a:picLocks noChangeAspect="1"/>
          </p:cNvPicPr>
          <p:nvPr/>
        </p:nvPicPr>
        <p:blipFill>
          <a:blip r:embed="rId2"/>
          <a:stretch>
            <a:fillRect/>
          </a:stretch>
        </p:blipFill>
        <p:spPr>
          <a:xfrm>
            <a:off x="1066800" y="887194"/>
            <a:ext cx="6934200" cy="2806268"/>
          </a:xfrm>
          <a:prstGeom prst="rect">
            <a:avLst/>
          </a:prstGeom>
        </p:spPr>
      </p:pic>
      <p:pic>
        <p:nvPicPr>
          <p:cNvPr id="11" name="Obraz 5">
            <a:extLst>
              <a:ext uri="{FF2B5EF4-FFF2-40B4-BE49-F238E27FC236}">
                <a16:creationId xmlns:a16="http://schemas.microsoft.com/office/drawing/2014/main" id="{BFF42797-A462-3C4B-AACE-92314EDFE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886200"/>
            <a:ext cx="6953250" cy="2596469"/>
          </a:xfrm>
          <a:prstGeom prst="rect">
            <a:avLst/>
          </a:prstGeom>
        </p:spPr>
      </p:pic>
      <p:sp>
        <p:nvSpPr>
          <p:cNvPr id="12" name="pole tekstowe 7">
            <a:extLst>
              <a:ext uri="{FF2B5EF4-FFF2-40B4-BE49-F238E27FC236}">
                <a16:creationId xmlns:a16="http://schemas.microsoft.com/office/drawing/2014/main" id="{1D2B46F5-BF32-1748-9878-347D7298A4B2}"/>
              </a:ext>
            </a:extLst>
          </p:cNvPr>
          <p:cNvSpPr txBox="1"/>
          <p:nvPr/>
        </p:nvSpPr>
        <p:spPr>
          <a:xfrm>
            <a:off x="2392000" y="5633876"/>
            <a:ext cx="2332400" cy="307777"/>
          </a:xfrm>
          <a:prstGeom prst="rect">
            <a:avLst/>
          </a:prstGeom>
          <a:solidFill>
            <a:schemeClr val="bg1"/>
          </a:solidFill>
          <a:ln w="28575">
            <a:solidFill>
              <a:srgbClr val="FF0000"/>
            </a:solidFill>
          </a:ln>
        </p:spPr>
        <p:txBody>
          <a:bodyPr wrap="square" rtlCol="0">
            <a:spAutoFit/>
          </a:bodyPr>
          <a:lstStyle/>
          <a:p>
            <a:pPr algn="ctr"/>
            <a:r>
              <a:rPr lang="pl-PL" sz="1400" dirty="0" err="1">
                <a:solidFill>
                  <a:srgbClr val="FF0000"/>
                </a:solidFill>
              </a:rPr>
              <a:t>Beam</a:t>
            </a:r>
            <a:r>
              <a:rPr lang="pl-PL" sz="1400" dirty="0">
                <a:solidFill>
                  <a:srgbClr val="FF0000"/>
                </a:solidFill>
              </a:rPr>
              <a:t> </a:t>
            </a:r>
            <a:r>
              <a:rPr lang="pl-PL" sz="1400" dirty="0" err="1">
                <a:solidFill>
                  <a:srgbClr val="FF0000"/>
                </a:solidFill>
              </a:rPr>
              <a:t>collision</a:t>
            </a:r>
            <a:r>
              <a:rPr lang="pl-PL" sz="1400" dirty="0">
                <a:solidFill>
                  <a:srgbClr val="FF0000"/>
                </a:solidFill>
              </a:rPr>
              <a:t> </a:t>
            </a:r>
            <a:r>
              <a:rPr lang="pl-PL" sz="1400" dirty="0" err="1">
                <a:solidFill>
                  <a:srgbClr val="FF0000"/>
                </a:solidFill>
              </a:rPr>
              <a:t>axis</a:t>
            </a:r>
            <a:endParaRPr lang="en-US" sz="1400" dirty="0">
              <a:solidFill>
                <a:srgbClr val="FF0000"/>
              </a:solidFill>
            </a:endParaRPr>
          </a:p>
        </p:txBody>
      </p:sp>
      <p:cxnSp>
        <p:nvCxnSpPr>
          <p:cNvPr id="13" name="Łącznik prosty ze strzałką 9">
            <a:extLst>
              <a:ext uri="{FF2B5EF4-FFF2-40B4-BE49-F238E27FC236}">
                <a16:creationId xmlns:a16="http://schemas.microsoft.com/office/drawing/2014/main" id="{5ECD5B64-A85F-E34F-9C20-5C93971E7370}"/>
              </a:ext>
            </a:extLst>
          </p:cNvPr>
          <p:cNvCxnSpPr>
            <a:cxnSpLocks/>
          </p:cNvCxnSpPr>
          <p:nvPr/>
        </p:nvCxnSpPr>
        <p:spPr>
          <a:xfrm flipV="1">
            <a:off x="2743200" y="5181602"/>
            <a:ext cx="609600" cy="228598"/>
          </a:xfrm>
          <a:prstGeom prst="straightConnector1">
            <a:avLst/>
          </a:prstGeom>
          <a:ln w="127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pole tekstowe 7">
            <a:extLst>
              <a:ext uri="{FF2B5EF4-FFF2-40B4-BE49-F238E27FC236}">
                <a16:creationId xmlns:a16="http://schemas.microsoft.com/office/drawing/2014/main" id="{9761C229-B5BE-034A-827C-8B3DA53F7323}"/>
              </a:ext>
            </a:extLst>
          </p:cNvPr>
          <p:cNvSpPr txBox="1"/>
          <p:nvPr/>
        </p:nvSpPr>
        <p:spPr>
          <a:xfrm>
            <a:off x="6080118" y="5633876"/>
            <a:ext cx="1319593" cy="307777"/>
          </a:xfrm>
          <a:prstGeom prst="rect">
            <a:avLst/>
          </a:prstGeom>
          <a:solidFill>
            <a:schemeClr val="bg1"/>
          </a:solidFill>
          <a:ln w="28575">
            <a:solidFill>
              <a:srgbClr val="FF0000"/>
            </a:solidFill>
          </a:ln>
        </p:spPr>
        <p:txBody>
          <a:bodyPr wrap="none" rtlCol="0">
            <a:spAutoFit/>
          </a:bodyPr>
          <a:lstStyle/>
          <a:p>
            <a:pPr algn="ctr"/>
            <a:r>
              <a:rPr lang="pl-PL" sz="1400" dirty="0">
                <a:solidFill>
                  <a:srgbClr val="FF0000"/>
                </a:solidFill>
              </a:rPr>
              <a:t>LHC </a:t>
            </a:r>
            <a:r>
              <a:rPr lang="pl-PL" sz="1400" dirty="0" err="1">
                <a:solidFill>
                  <a:srgbClr val="FF0000"/>
                </a:solidFill>
              </a:rPr>
              <a:t>beamline</a:t>
            </a:r>
            <a:endParaRPr lang="pl-PL" sz="1400" dirty="0">
              <a:solidFill>
                <a:srgbClr val="FF0000"/>
              </a:solidFill>
            </a:endParaRPr>
          </a:p>
        </p:txBody>
      </p:sp>
      <p:sp>
        <p:nvSpPr>
          <p:cNvPr id="17" name="pole tekstowe 7">
            <a:extLst>
              <a:ext uri="{FF2B5EF4-FFF2-40B4-BE49-F238E27FC236}">
                <a16:creationId xmlns:a16="http://schemas.microsoft.com/office/drawing/2014/main" id="{859FB3A7-EDD8-A44D-9CBA-5355CFFAAE0B}"/>
              </a:ext>
            </a:extLst>
          </p:cNvPr>
          <p:cNvSpPr txBox="1"/>
          <p:nvPr/>
        </p:nvSpPr>
        <p:spPr>
          <a:xfrm>
            <a:off x="1143744" y="3962400"/>
            <a:ext cx="4019049" cy="369332"/>
          </a:xfrm>
          <a:prstGeom prst="rect">
            <a:avLst/>
          </a:prstGeom>
          <a:noFill/>
          <a:ln w="28575">
            <a:solidFill>
              <a:schemeClr val="bg1"/>
            </a:solidFill>
          </a:ln>
        </p:spPr>
        <p:txBody>
          <a:bodyPr wrap="none" rtlCol="0">
            <a:spAutoFit/>
          </a:bodyPr>
          <a:lstStyle/>
          <a:p>
            <a:pPr algn="ctr"/>
            <a:r>
              <a:rPr lang="pl-PL" dirty="0">
                <a:solidFill>
                  <a:schemeClr val="bg1"/>
                </a:solidFill>
              </a:rPr>
              <a:t>The </a:t>
            </a:r>
            <a:r>
              <a:rPr lang="pl-PL" dirty="0" err="1">
                <a:solidFill>
                  <a:schemeClr val="bg1"/>
                </a:solidFill>
              </a:rPr>
              <a:t>view</a:t>
            </a:r>
            <a:r>
              <a:rPr lang="pl-PL" dirty="0">
                <a:solidFill>
                  <a:schemeClr val="bg1"/>
                </a:solidFill>
              </a:rPr>
              <a:t> in UJ12 </a:t>
            </a:r>
            <a:r>
              <a:rPr lang="pl-PL" dirty="0" err="1">
                <a:solidFill>
                  <a:schemeClr val="bg1"/>
                </a:solidFill>
              </a:rPr>
              <a:t>looking</a:t>
            </a:r>
            <a:r>
              <a:rPr lang="pl-PL" dirty="0">
                <a:solidFill>
                  <a:schemeClr val="bg1"/>
                </a:solidFill>
              </a:rPr>
              <a:t> west (2019)</a:t>
            </a:r>
            <a:endParaRPr lang="en-US" dirty="0">
              <a:solidFill>
                <a:schemeClr val="bg1"/>
              </a:solidFill>
            </a:endParaRPr>
          </a:p>
        </p:txBody>
      </p:sp>
      <p:cxnSp>
        <p:nvCxnSpPr>
          <p:cNvPr id="20" name="Łącznik prosty ze strzałką 9">
            <a:extLst>
              <a:ext uri="{FF2B5EF4-FFF2-40B4-BE49-F238E27FC236}">
                <a16:creationId xmlns:a16="http://schemas.microsoft.com/office/drawing/2014/main" id="{51AC408F-D673-E643-8BB3-CF6C3F81C156}"/>
              </a:ext>
            </a:extLst>
          </p:cNvPr>
          <p:cNvCxnSpPr>
            <a:cxnSpLocks/>
          </p:cNvCxnSpPr>
          <p:nvPr/>
        </p:nvCxnSpPr>
        <p:spPr>
          <a:xfrm flipH="1" flipV="1">
            <a:off x="5105400" y="5320544"/>
            <a:ext cx="838202" cy="242056"/>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0DACFBE-C91C-9143-AF21-5EA3AADE496A}"/>
              </a:ext>
            </a:extLst>
          </p:cNvPr>
          <p:cNvCxnSpPr/>
          <p:nvPr/>
        </p:nvCxnSpPr>
        <p:spPr>
          <a:xfrm>
            <a:off x="1066800" y="1676400"/>
            <a:ext cx="6934200" cy="15240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15" name="Rectangle 14">
            <a:extLst>
              <a:ext uri="{FF2B5EF4-FFF2-40B4-BE49-F238E27FC236}">
                <a16:creationId xmlns:a16="http://schemas.microsoft.com/office/drawing/2014/main" id="{F9B00011-361F-7543-886C-D365151E69D1}"/>
              </a:ext>
            </a:extLst>
          </p:cNvPr>
          <p:cNvSpPr/>
          <p:nvPr/>
        </p:nvSpPr>
        <p:spPr>
          <a:xfrm>
            <a:off x="5791200" y="3225800"/>
            <a:ext cx="1524000" cy="304800"/>
          </a:xfrm>
          <a:prstGeom prst="rect">
            <a:avLst/>
          </a:prstGeom>
          <a:solidFill>
            <a:schemeClr val="bg1"/>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TI12 near UJ12</a:t>
            </a:r>
          </a:p>
        </p:txBody>
      </p:sp>
      <p:sp>
        <p:nvSpPr>
          <p:cNvPr id="19" name="TextBox 18">
            <a:extLst>
              <a:ext uri="{FF2B5EF4-FFF2-40B4-BE49-F238E27FC236}">
                <a16:creationId xmlns:a16="http://schemas.microsoft.com/office/drawing/2014/main" id="{6614B13F-3DFC-3A46-A331-071303C2A09C}"/>
              </a:ext>
            </a:extLst>
          </p:cNvPr>
          <p:cNvSpPr txBox="1"/>
          <p:nvPr/>
        </p:nvSpPr>
        <p:spPr>
          <a:xfrm>
            <a:off x="3200400" y="4648200"/>
            <a:ext cx="646331" cy="369332"/>
          </a:xfrm>
          <a:prstGeom prst="rect">
            <a:avLst/>
          </a:prstGeom>
          <a:noFill/>
        </p:spPr>
        <p:txBody>
          <a:bodyPr wrap="none" rtlCol="0">
            <a:spAutoFit/>
          </a:bodyPr>
          <a:lstStyle/>
          <a:p>
            <a:r>
              <a:rPr lang="en-US" dirty="0">
                <a:solidFill>
                  <a:schemeClr val="bg1"/>
                </a:solidFill>
              </a:rPr>
              <a:t>TI12</a:t>
            </a:r>
          </a:p>
        </p:txBody>
      </p:sp>
      <p:sp>
        <p:nvSpPr>
          <p:cNvPr id="21" name="TextBox 20">
            <a:extLst>
              <a:ext uri="{FF2B5EF4-FFF2-40B4-BE49-F238E27FC236}">
                <a16:creationId xmlns:a16="http://schemas.microsoft.com/office/drawing/2014/main" id="{5F1EDD71-5A4E-F541-AC22-C480E5208DB8}"/>
              </a:ext>
            </a:extLst>
          </p:cNvPr>
          <p:cNvSpPr txBox="1"/>
          <p:nvPr/>
        </p:nvSpPr>
        <p:spPr>
          <a:xfrm>
            <a:off x="4800600" y="937736"/>
            <a:ext cx="3048000" cy="1169551"/>
          </a:xfrm>
          <a:prstGeom prst="rect">
            <a:avLst/>
          </a:prstGeom>
          <a:solidFill>
            <a:schemeClr val="bg1"/>
          </a:solidFill>
          <a:ln w="28575">
            <a:solidFill>
              <a:srgbClr val="FF0000"/>
            </a:solidFill>
          </a:ln>
        </p:spPr>
        <p:txBody>
          <a:bodyPr wrap="square" rtlCol="0">
            <a:spAutoFit/>
          </a:bodyPr>
          <a:lstStyle/>
          <a:p>
            <a:pPr algn="ctr"/>
            <a:r>
              <a:rPr lang="en-US" sz="1400" dirty="0">
                <a:solidFill>
                  <a:srgbClr val="FF0000"/>
                </a:solidFill>
              </a:rPr>
              <a:t>New particle A’ is produced at ATLAS, travels along the beam collision axis and through 100 m of rock, and finally decays in tunnel TI12, 480 m from ATLAS</a:t>
            </a:r>
          </a:p>
        </p:txBody>
      </p:sp>
      <p:sp>
        <p:nvSpPr>
          <p:cNvPr id="2" name="TextBox 1">
            <a:extLst>
              <a:ext uri="{FF2B5EF4-FFF2-40B4-BE49-F238E27FC236}">
                <a16:creationId xmlns:a16="http://schemas.microsoft.com/office/drawing/2014/main" id="{ADB2F5AF-00C0-F34F-A7DB-57B4E479597D}"/>
              </a:ext>
            </a:extLst>
          </p:cNvPr>
          <p:cNvSpPr txBox="1"/>
          <p:nvPr/>
        </p:nvSpPr>
        <p:spPr>
          <a:xfrm>
            <a:off x="7369231" y="3158270"/>
            <a:ext cx="550151" cy="276999"/>
          </a:xfrm>
          <a:prstGeom prst="rect">
            <a:avLst/>
          </a:prstGeom>
          <a:solidFill>
            <a:schemeClr val="bg1"/>
          </a:solidFill>
          <a:ln w="19050">
            <a:solidFill>
              <a:schemeClr val="tx1"/>
            </a:solidFill>
          </a:ln>
        </p:spPr>
        <p:txBody>
          <a:bodyPr wrap="none" rtlCol="0">
            <a:spAutoFit/>
          </a:bodyPr>
          <a:lstStyle/>
          <a:p>
            <a:r>
              <a:rPr lang="en-US" sz="1200" b="1" dirty="0"/>
              <a:t>UJ12</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738942F-D6E2-9F45-82A0-22F7D238A4C0}"/>
                  </a:ext>
                </a:extLst>
              </p:cNvPr>
              <p:cNvSpPr txBox="1"/>
              <p:nvPr/>
            </p:nvSpPr>
            <p:spPr>
              <a:xfrm rot="702885">
                <a:off x="2035794" y="1697185"/>
                <a:ext cx="602665" cy="184666"/>
              </a:xfrm>
              <a:prstGeom prst="rect">
                <a:avLst/>
              </a:prstGeom>
              <a:solidFill>
                <a:schemeClr val="bg1"/>
              </a:solidFill>
            </p:spPr>
            <p:txBody>
              <a:bodyPr wrap="none" lIns="0" tIns="0" rIns="0" bIns="0" rtlCol="0">
                <a:spAutoFit/>
              </a:bodyPr>
              <a:lstStyle/>
              <a:p>
                <a14:m>
                  <m:oMath xmlns:m="http://schemas.openxmlformats.org/officeDocument/2006/math">
                    <m:sSup>
                      <m:sSupPr>
                        <m:ctrlPr>
                          <a:rPr lang="en-US" sz="1200" i="1" smtClean="0">
                            <a:solidFill>
                              <a:srgbClr val="FF0000"/>
                            </a:solidFill>
                            <a:latin typeface="Cambria Math" panose="02040503050406030204" pitchFamily="18" charset="0"/>
                          </a:rPr>
                        </m:ctrlPr>
                      </m:sSupPr>
                      <m:e>
                        <m:r>
                          <a:rPr lang="en-US" sz="1200" i="1" smtClean="0">
                            <a:solidFill>
                              <a:srgbClr val="FF0000"/>
                            </a:solidFill>
                            <a:latin typeface="Cambria Math" panose="02040503050406030204" pitchFamily="18" charset="0"/>
                            <a:ea typeface="Cambria Math" panose="02040503050406030204" pitchFamily="18" charset="0"/>
                          </a:rPr>
                          <m:t>𝜋</m:t>
                        </m:r>
                      </m:e>
                      <m:sup>
                        <m:r>
                          <a:rPr lang="en-US" sz="1200" b="0" i="1" smtClean="0">
                            <a:solidFill>
                              <a:srgbClr val="FF0000"/>
                            </a:solidFill>
                            <a:latin typeface="Cambria Math" panose="02040503050406030204" pitchFamily="18" charset="0"/>
                          </a:rPr>
                          <m:t>0</m:t>
                        </m:r>
                      </m:sup>
                    </m:sSup>
                  </m:oMath>
                </a14:m>
                <a:r>
                  <a:rPr lang="en-US" sz="1200" dirty="0">
                    <a:solidFill>
                      <a:srgbClr val="FF0000"/>
                    </a:solidFill>
                  </a:rPr>
                  <a:t>→ </a:t>
                </a:r>
                <a14:m>
                  <m:oMath xmlns:m="http://schemas.openxmlformats.org/officeDocument/2006/math">
                    <m:r>
                      <a:rPr lang="en-US" sz="1200" i="1" dirty="0" smtClean="0">
                        <a:solidFill>
                          <a:srgbClr val="FF0000"/>
                        </a:solidFill>
                        <a:latin typeface="Cambria Math" panose="02040503050406030204" pitchFamily="18" charset="0"/>
                        <a:ea typeface="Cambria Math" panose="02040503050406030204" pitchFamily="18" charset="0"/>
                      </a:rPr>
                      <m:t>𝛾</m:t>
                    </m:r>
                  </m:oMath>
                </a14:m>
                <a:r>
                  <a:rPr lang="en-US" sz="1200" dirty="0">
                    <a:solidFill>
                      <a:srgbClr val="FF0000"/>
                    </a:solidFill>
                    <a:latin typeface="Cambria Math" panose="02040503050406030204" pitchFamily="18" charset="0"/>
                    <a:ea typeface="Cambria Math" panose="02040503050406030204" pitchFamily="18" charset="0"/>
                  </a:rPr>
                  <a:t>A’ </a:t>
                </a:r>
              </a:p>
            </p:txBody>
          </p:sp>
        </mc:Choice>
        <mc:Fallback xmlns="">
          <p:sp>
            <p:nvSpPr>
              <p:cNvPr id="4" name="TextBox 3">
                <a:extLst>
                  <a:ext uri="{FF2B5EF4-FFF2-40B4-BE49-F238E27FC236}">
                    <a16:creationId xmlns:a16="http://schemas.microsoft.com/office/drawing/2014/main" id="{E738942F-D6E2-9F45-82A0-22F7D238A4C0}"/>
                  </a:ext>
                </a:extLst>
              </p:cNvPr>
              <p:cNvSpPr txBox="1">
                <a:spLocks noRot="1" noChangeAspect="1" noMove="1" noResize="1" noEditPoints="1" noAdjustHandles="1" noChangeArrowheads="1" noChangeShapeType="1" noTextEdit="1"/>
              </p:cNvSpPr>
              <p:nvPr/>
            </p:nvSpPr>
            <p:spPr>
              <a:xfrm rot="702885">
                <a:off x="2035794" y="1697185"/>
                <a:ext cx="602665" cy="184666"/>
              </a:xfrm>
              <a:prstGeom prst="rect">
                <a:avLst/>
              </a:prstGeom>
              <a:blipFill>
                <a:blip r:embed="rId4"/>
                <a:stretch>
                  <a:fillRect l="-3922" t="-11538" r="-15686" b="-26923"/>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94F76865-AE4C-D946-86D2-E72605032751}"/>
              </a:ext>
            </a:extLst>
          </p:cNvPr>
          <p:cNvSpPr txBox="1"/>
          <p:nvPr/>
        </p:nvSpPr>
        <p:spPr>
          <a:xfrm rot="750086">
            <a:off x="4660241" y="2274761"/>
            <a:ext cx="620426" cy="184666"/>
          </a:xfrm>
          <a:prstGeom prst="rect">
            <a:avLst/>
          </a:prstGeom>
          <a:solidFill>
            <a:schemeClr val="bg1"/>
          </a:solidFill>
        </p:spPr>
        <p:txBody>
          <a:bodyPr wrap="none" lIns="0" tIns="0" rIns="0" bIns="0" rtlCol="0">
            <a:spAutoFit/>
          </a:bodyPr>
          <a:lstStyle/>
          <a:p>
            <a:r>
              <a:rPr lang="en-US" sz="1200" dirty="0">
                <a:solidFill>
                  <a:srgbClr val="FF0000"/>
                </a:solidFill>
              </a:rPr>
              <a:t> → </a:t>
            </a:r>
            <a:r>
              <a:rPr lang="en-US" sz="1200" dirty="0">
                <a:solidFill>
                  <a:srgbClr val="FF0000"/>
                </a:solidFill>
                <a:latin typeface="Cambria Math" panose="02040503050406030204" pitchFamily="18" charset="0"/>
                <a:ea typeface="Cambria Math" panose="02040503050406030204" pitchFamily="18" charset="0"/>
              </a:rPr>
              <a:t>A’ </a:t>
            </a:r>
            <a:r>
              <a:rPr lang="en-US" sz="1200" dirty="0">
                <a:solidFill>
                  <a:srgbClr val="FF0000"/>
                </a:solidFill>
              </a:rPr>
              <a:t>→ </a:t>
            </a:r>
            <a:r>
              <a:rPr lang="en-US" sz="1200" dirty="0">
                <a:solidFill>
                  <a:srgbClr val="FF0000"/>
                </a:solidFill>
                <a:latin typeface="Cambria Math" panose="02040503050406030204" pitchFamily="18" charset="0"/>
                <a:ea typeface="Cambria Math" panose="02040503050406030204" pitchFamily="18" charset="0"/>
              </a:rPr>
              <a:t> </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CE08D49-EE50-0545-AD75-C78915B81904}"/>
                  </a:ext>
                </a:extLst>
              </p:cNvPr>
              <p:cNvSpPr txBox="1"/>
              <p:nvPr/>
            </p:nvSpPr>
            <p:spPr>
              <a:xfrm rot="514515">
                <a:off x="6863889" y="2723376"/>
                <a:ext cx="770019" cy="184666"/>
              </a:xfrm>
              <a:prstGeom prst="rect">
                <a:avLst/>
              </a:prstGeom>
              <a:solidFill>
                <a:schemeClr val="bg1"/>
              </a:solidFill>
            </p:spPr>
            <p:txBody>
              <a:bodyPr wrap="none" lIns="0" tIns="0" rIns="0" bIns="0" rtlCol="0">
                <a:spAutoFit/>
              </a:bodyPr>
              <a:lstStyle/>
              <a:p>
                <a:r>
                  <a:rPr lang="en-US" sz="1200" dirty="0">
                    <a:solidFill>
                      <a:srgbClr val="FF0000"/>
                    </a:solidFill>
                  </a:rPr>
                  <a:t> </a:t>
                </a:r>
                <a:r>
                  <a:rPr lang="en-US" sz="1200" dirty="0">
                    <a:solidFill>
                      <a:srgbClr val="FF0000"/>
                    </a:solidFill>
                    <a:latin typeface="Cambria Math" panose="02040503050406030204" pitchFamily="18" charset="0"/>
                    <a:ea typeface="Cambria Math" panose="02040503050406030204" pitchFamily="18" charset="0"/>
                  </a:rPr>
                  <a:t>A’ </a:t>
                </a:r>
                <a:r>
                  <a:rPr lang="en-US" sz="1200" dirty="0">
                    <a:solidFill>
                      <a:srgbClr val="FF0000"/>
                    </a:solidFill>
                  </a:rPr>
                  <a:t>→ </a:t>
                </a:r>
                <a14:m>
                  <m:oMath xmlns:m="http://schemas.openxmlformats.org/officeDocument/2006/math">
                    <m:sSup>
                      <m:sSupPr>
                        <m:ctrlPr>
                          <a:rPr lang="en-US" sz="1200" i="1" smtClean="0">
                            <a:solidFill>
                              <a:srgbClr val="FF0000"/>
                            </a:solidFill>
                            <a:latin typeface="Cambria Math" panose="02040503050406030204" pitchFamily="18" charset="0"/>
                          </a:rPr>
                        </m:ctrlPr>
                      </m:sSupPr>
                      <m:e>
                        <m:r>
                          <a:rPr lang="en-US" sz="1200" b="0" i="1" smtClean="0">
                            <a:solidFill>
                              <a:srgbClr val="FF0000"/>
                            </a:solidFill>
                            <a:latin typeface="Cambria Math" panose="02040503050406030204" pitchFamily="18" charset="0"/>
                          </a:rPr>
                          <m:t>𝑒</m:t>
                        </m:r>
                      </m:e>
                      <m:sup>
                        <m:r>
                          <a:rPr lang="en-US" sz="1200" b="0" i="1" smtClean="0">
                            <a:solidFill>
                              <a:srgbClr val="FF0000"/>
                            </a:solidFill>
                            <a:latin typeface="Cambria Math" panose="02040503050406030204" pitchFamily="18" charset="0"/>
                          </a:rPr>
                          <m:t>+</m:t>
                        </m:r>
                      </m:sup>
                    </m:sSup>
                    <m:sSup>
                      <m:sSupPr>
                        <m:ctrlPr>
                          <a:rPr lang="en-US" sz="1200" i="1" smtClean="0">
                            <a:solidFill>
                              <a:srgbClr val="FF0000"/>
                            </a:solidFill>
                            <a:latin typeface="Cambria Math" panose="02040503050406030204" pitchFamily="18" charset="0"/>
                          </a:rPr>
                        </m:ctrlPr>
                      </m:sSupPr>
                      <m:e>
                        <m:r>
                          <a:rPr lang="en-US" sz="1200" b="0" i="1" smtClean="0">
                            <a:solidFill>
                              <a:srgbClr val="FF0000"/>
                            </a:solidFill>
                            <a:latin typeface="Cambria Math" panose="02040503050406030204" pitchFamily="18" charset="0"/>
                          </a:rPr>
                          <m:t>𝑒</m:t>
                        </m:r>
                      </m:e>
                      <m:sup>
                        <m:r>
                          <a:rPr lang="en-US" sz="1200" b="0" i="1" smtClean="0">
                            <a:solidFill>
                              <a:srgbClr val="FF0000"/>
                            </a:solidFill>
                            <a:latin typeface="Cambria Math" panose="02040503050406030204" pitchFamily="18" charset="0"/>
                          </a:rPr>
                          <m:t>−</m:t>
                        </m:r>
                      </m:sup>
                    </m:sSup>
                  </m:oMath>
                </a14:m>
                <a:r>
                  <a:rPr lang="en-US" sz="1200" dirty="0">
                    <a:solidFill>
                      <a:srgbClr val="FF0000"/>
                    </a:solidFill>
                    <a:latin typeface="Cambria Math" panose="02040503050406030204" pitchFamily="18" charset="0"/>
                    <a:ea typeface="Cambria Math" panose="02040503050406030204" pitchFamily="18" charset="0"/>
                  </a:rPr>
                  <a:t> </a:t>
                </a:r>
              </a:p>
            </p:txBody>
          </p:sp>
        </mc:Choice>
        <mc:Fallback xmlns="">
          <p:sp>
            <p:nvSpPr>
              <p:cNvPr id="22" name="TextBox 21">
                <a:extLst>
                  <a:ext uri="{FF2B5EF4-FFF2-40B4-BE49-F238E27FC236}">
                    <a16:creationId xmlns:a16="http://schemas.microsoft.com/office/drawing/2014/main" id="{2CE08D49-EE50-0545-AD75-C78915B81904}"/>
                  </a:ext>
                </a:extLst>
              </p:cNvPr>
              <p:cNvSpPr txBox="1">
                <a:spLocks noRot="1" noChangeAspect="1" noMove="1" noResize="1" noEditPoints="1" noAdjustHandles="1" noChangeArrowheads="1" noChangeShapeType="1" noTextEdit="1"/>
              </p:cNvSpPr>
              <p:nvPr/>
            </p:nvSpPr>
            <p:spPr>
              <a:xfrm rot="514515">
                <a:off x="6863889" y="2723376"/>
                <a:ext cx="770019" cy="184666"/>
              </a:xfrm>
              <a:prstGeom prst="rect">
                <a:avLst/>
              </a:prstGeom>
              <a:blipFill>
                <a:blip r:embed="rId5"/>
                <a:stretch>
                  <a:fillRect l="-7937" t="-16000"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9C47B11-457F-D44F-A8B7-0FAC9C030BE2}"/>
                  </a:ext>
                </a:extLst>
              </p:cNvPr>
              <p:cNvSpPr txBox="1"/>
              <p:nvPr/>
            </p:nvSpPr>
            <p:spPr>
              <a:xfrm>
                <a:off x="2912696" y="5030469"/>
                <a:ext cx="207044"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200" i="1" smtClean="0">
                              <a:solidFill>
                                <a:srgbClr val="FF0000"/>
                              </a:solidFill>
                              <a:latin typeface="Cambria Math" panose="02040503050406030204" pitchFamily="18" charset="0"/>
                            </a:rPr>
                          </m:ctrlPr>
                        </m:sSupPr>
                        <m:e>
                          <m:r>
                            <a:rPr lang="en-US" sz="1200" b="0" i="1" smtClean="0">
                              <a:solidFill>
                                <a:srgbClr val="FF0000"/>
                              </a:solidFill>
                              <a:latin typeface="Cambria Math" panose="02040503050406030204" pitchFamily="18" charset="0"/>
                            </a:rPr>
                            <m:t>𝑒</m:t>
                          </m:r>
                        </m:e>
                        <m:sup>
                          <m:r>
                            <a:rPr lang="en-US" sz="1200" b="0" i="1" smtClean="0">
                              <a:solidFill>
                                <a:srgbClr val="FF0000"/>
                              </a:solidFill>
                              <a:latin typeface="Cambria Math" panose="02040503050406030204" pitchFamily="18" charset="0"/>
                            </a:rPr>
                            <m:t>+</m:t>
                          </m:r>
                        </m:sup>
                      </m:sSup>
                    </m:oMath>
                  </m:oMathPara>
                </a14:m>
                <a:endParaRPr lang="en-US" sz="1200" dirty="0">
                  <a:solidFill>
                    <a:srgbClr val="FF0000"/>
                  </a:solidFill>
                  <a:latin typeface="Cambria Math" panose="02040503050406030204" pitchFamily="18" charset="0"/>
                  <a:ea typeface="Cambria Math" panose="02040503050406030204" pitchFamily="18" charset="0"/>
                </a:endParaRPr>
              </a:p>
            </p:txBody>
          </p:sp>
        </mc:Choice>
        <mc:Fallback xmlns="">
          <p:sp>
            <p:nvSpPr>
              <p:cNvPr id="23" name="TextBox 22">
                <a:extLst>
                  <a:ext uri="{FF2B5EF4-FFF2-40B4-BE49-F238E27FC236}">
                    <a16:creationId xmlns:a16="http://schemas.microsoft.com/office/drawing/2014/main" id="{89C47B11-457F-D44F-A8B7-0FAC9C030BE2}"/>
                  </a:ext>
                </a:extLst>
              </p:cNvPr>
              <p:cNvSpPr txBox="1">
                <a:spLocks noRot="1" noChangeAspect="1" noMove="1" noResize="1" noEditPoints="1" noAdjustHandles="1" noChangeArrowheads="1" noChangeShapeType="1" noTextEdit="1"/>
              </p:cNvSpPr>
              <p:nvPr/>
            </p:nvSpPr>
            <p:spPr>
              <a:xfrm>
                <a:off x="2912696" y="5030469"/>
                <a:ext cx="207044" cy="184666"/>
              </a:xfrm>
              <a:prstGeom prst="rect">
                <a:avLst/>
              </a:prstGeom>
              <a:blipFill>
                <a:blip r:embed="rId6"/>
                <a:stretch>
                  <a:fillRect l="-11765" r="-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C4B73107-42C1-7E4F-B96E-EE9795A219B0}"/>
                  </a:ext>
                </a:extLst>
              </p:cNvPr>
              <p:cNvSpPr txBox="1"/>
              <p:nvPr/>
            </p:nvSpPr>
            <p:spPr>
              <a:xfrm>
                <a:off x="3153268" y="5295901"/>
                <a:ext cx="250325" cy="184666"/>
              </a:xfrm>
              <a:prstGeom prst="rect">
                <a:avLst/>
              </a:prstGeom>
              <a:noFill/>
            </p:spPr>
            <p:txBody>
              <a:bodyPr wrap="none" lIns="0" tIns="0" rIns="0" bIns="0" rtlCol="0">
                <a:spAutoFit/>
              </a:bodyPr>
              <a:lstStyle/>
              <a:p>
                <a:r>
                  <a:rPr lang="en-US" sz="1200" dirty="0">
                    <a:solidFill>
                      <a:srgbClr val="FF0000"/>
                    </a:solidFill>
                  </a:rPr>
                  <a:t> </a:t>
                </a:r>
                <a14:m>
                  <m:oMath xmlns:m="http://schemas.openxmlformats.org/officeDocument/2006/math">
                    <m:sSup>
                      <m:sSupPr>
                        <m:ctrlPr>
                          <a:rPr lang="en-US" sz="1200" i="1" smtClean="0">
                            <a:solidFill>
                              <a:srgbClr val="FF0000"/>
                            </a:solidFill>
                            <a:latin typeface="Cambria Math" panose="02040503050406030204" pitchFamily="18" charset="0"/>
                          </a:rPr>
                        </m:ctrlPr>
                      </m:sSupPr>
                      <m:e>
                        <m:r>
                          <a:rPr lang="en-US" sz="1200" b="0" i="1" smtClean="0">
                            <a:solidFill>
                              <a:srgbClr val="FF0000"/>
                            </a:solidFill>
                            <a:latin typeface="Cambria Math" panose="02040503050406030204" pitchFamily="18" charset="0"/>
                          </a:rPr>
                          <m:t>𝑒</m:t>
                        </m:r>
                      </m:e>
                      <m:sup>
                        <m:r>
                          <a:rPr lang="en-US" sz="1200" b="0" i="1" smtClean="0">
                            <a:solidFill>
                              <a:srgbClr val="FF0000"/>
                            </a:solidFill>
                            <a:latin typeface="Cambria Math" panose="02040503050406030204" pitchFamily="18" charset="0"/>
                          </a:rPr>
                          <m:t>−</m:t>
                        </m:r>
                      </m:sup>
                    </m:sSup>
                  </m:oMath>
                </a14:m>
                <a:r>
                  <a:rPr lang="en-US" sz="1200" dirty="0">
                    <a:solidFill>
                      <a:srgbClr val="FF0000"/>
                    </a:solidFill>
                    <a:latin typeface="Cambria Math" panose="02040503050406030204" pitchFamily="18" charset="0"/>
                    <a:ea typeface="Cambria Math" panose="02040503050406030204" pitchFamily="18" charset="0"/>
                  </a:rPr>
                  <a:t> </a:t>
                </a:r>
              </a:p>
            </p:txBody>
          </p:sp>
        </mc:Choice>
        <mc:Fallback xmlns="">
          <p:sp>
            <p:nvSpPr>
              <p:cNvPr id="24" name="TextBox 23">
                <a:extLst>
                  <a:ext uri="{FF2B5EF4-FFF2-40B4-BE49-F238E27FC236}">
                    <a16:creationId xmlns:a16="http://schemas.microsoft.com/office/drawing/2014/main" id="{C4B73107-42C1-7E4F-B96E-EE9795A219B0}"/>
                  </a:ext>
                </a:extLst>
              </p:cNvPr>
              <p:cNvSpPr txBox="1">
                <a:spLocks noRot="1" noChangeAspect="1" noMove="1" noResize="1" noEditPoints="1" noAdjustHandles="1" noChangeArrowheads="1" noChangeShapeType="1" noTextEdit="1"/>
              </p:cNvSpPr>
              <p:nvPr/>
            </p:nvSpPr>
            <p:spPr>
              <a:xfrm>
                <a:off x="3153268" y="5295901"/>
                <a:ext cx="250325" cy="184666"/>
              </a:xfrm>
              <a:prstGeom prst="rect">
                <a:avLst/>
              </a:prstGeom>
              <a:blipFill>
                <a:blip r:embed="rId7"/>
                <a:stretch>
                  <a:fillRect/>
                </a:stretch>
              </a:blipFill>
            </p:spPr>
            <p:txBody>
              <a:bodyPr/>
              <a:lstStyle/>
              <a:p>
                <a:r>
                  <a:rPr lang="en-US">
                    <a:noFill/>
                  </a:rPr>
                  <a:t> </a:t>
                </a:r>
              </a:p>
            </p:txBody>
          </p:sp>
        </mc:Fallback>
      </mc:AlternateContent>
      <p:cxnSp>
        <p:nvCxnSpPr>
          <p:cNvPr id="25" name="Łącznik prosty ze strzałką 9">
            <a:extLst>
              <a:ext uri="{FF2B5EF4-FFF2-40B4-BE49-F238E27FC236}">
                <a16:creationId xmlns:a16="http://schemas.microsoft.com/office/drawing/2014/main" id="{29F05DFD-8F69-C74D-98A9-6DAE6D391255}"/>
              </a:ext>
            </a:extLst>
          </p:cNvPr>
          <p:cNvCxnSpPr>
            <a:cxnSpLocks/>
          </p:cNvCxnSpPr>
          <p:nvPr/>
        </p:nvCxnSpPr>
        <p:spPr>
          <a:xfrm flipV="1">
            <a:off x="2781300" y="5173741"/>
            <a:ext cx="571500" cy="274558"/>
          </a:xfrm>
          <a:prstGeom prst="straightConnector1">
            <a:avLst/>
          </a:prstGeom>
          <a:ln w="127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78539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a:ln>
            <a:noFill/>
          </a:ln>
        </p:spPr>
        <p:txBody>
          <a:bodyPr/>
          <a:lstStyle/>
          <a:p>
            <a:pPr eaLnBrk="1" hangingPunct="1"/>
            <a:r>
              <a:rPr lang="en-US" dirty="0">
                <a:solidFill>
                  <a:schemeClr val="bg1"/>
                </a:solidFill>
                <a:latin typeface="Arial" charset="0"/>
              </a:rPr>
              <a:t>PARTICLE PATH FROM ATLAS TO TI12</a:t>
            </a:r>
          </a:p>
        </p:txBody>
      </p:sp>
      <p:pic>
        <p:nvPicPr>
          <p:cNvPr id="14" name="FASER">
            <a:hlinkClick r:id="" action="ppaction://media"/>
            <a:extLst>
              <a:ext uri="{FF2B5EF4-FFF2-40B4-BE49-F238E27FC236}">
                <a16:creationId xmlns:a16="http://schemas.microsoft.com/office/drawing/2014/main" id="{7B011B60-7A3F-8D4E-ACFD-3E1274448473}"/>
              </a:ext>
            </a:extLst>
          </p:cNvPr>
          <p:cNvPicPr>
            <a:picLocks noChangeAspect="1"/>
          </p:cNvPicPr>
          <p:nvPr>
            <a:videoFile r:link="rId2"/>
            <p:extLst>
              <p:ext uri="{DAA4B4D4-6D71-4841-9C94-3DE7FCFB9230}">
                <p14:media xmlns:p14="http://schemas.microsoft.com/office/powerpoint/2010/main" r:embed="rId1"/>
              </p:ext>
            </p:extLst>
          </p:nvPr>
        </p:nvPicPr>
        <p:blipFill>
          <a:blip r:embed="rId4">
            <a:lum bright="3000"/>
          </a:blip>
          <a:stretch>
            <a:fillRect/>
          </a:stretch>
        </p:blipFill>
        <p:spPr>
          <a:xfrm>
            <a:off x="-152400" y="762000"/>
            <a:ext cx="9448799" cy="5791200"/>
          </a:xfrm>
          <a:prstGeom prst="rect">
            <a:avLst/>
          </a:prstGeom>
        </p:spPr>
      </p:pic>
      <p:sp>
        <p:nvSpPr>
          <p:cNvPr id="5" name="TextBox 4">
            <a:extLst>
              <a:ext uri="{FF2B5EF4-FFF2-40B4-BE49-F238E27FC236}">
                <a16:creationId xmlns:a16="http://schemas.microsoft.com/office/drawing/2014/main" id="{5053B249-6AB6-FC40-8D15-471B7E371595}"/>
              </a:ext>
            </a:extLst>
          </p:cNvPr>
          <p:cNvSpPr txBox="1"/>
          <p:nvPr/>
        </p:nvSpPr>
        <p:spPr>
          <a:xfrm>
            <a:off x="6032099" y="914400"/>
            <a:ext cx="2654701" cy="276999"/>
          </a:xfrm>
          <a:prstGeom prst="rect">
            <a:avLst/>
          </a:prstGeom>
          <a:noFill/>
        </p:spPr>
        <p:txBody>
          <a:bodyPr wrap="none" rtlCol="0">
            <a:spAutoFit/>
          </a:bodyPr>
          <a:lstStyle/>
          <a:p>
            <a:r>
              <a:rPr lang="en-US" sz="1200" dirty="0">
                <a:solidFill>
                  <a:schemeClr val="bg1">
                    <a:lumMod val="75000"/>
                  </a:schemeClr>
                </a:solidFill>
              </a:rPr>
              <a:t>Dougherty, CERN Integration (2019)</a:t>
            </a:r>
          </a:p>
        </p:txBody>
      </p:sp>
    </p:spTree>
    <p:extLst>
      <p:ext uri="{BB962C8B-B14F-4D97-AF65-F5344CB8AC3E}">
        <p14:creationId xmlns:p14="http://schemas.microsoft.com/office/powerpoint/2010/main" val="77666575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65152">
                <p:cTn id="7" fill="hold" display="0">
                  <p:stCondLst>
                    <p:cond delay="indefinite"/>
                  </p:stCondLst>
                </p:cTn>
                <p:tgtEl>
                  <p:spTgt spid="1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33400" y="4800600"/>
            <a:ext cx="7848600" cy="1905000"/>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0" y="76200"/>
            <a:ext cx="9144000" cy="733425"/>
          </a:xfrm>
        </p:spPr>
        <p:txBody>
          <a:bodyPr/>
          <a:lstStyle/>
          <a:p>
            <a:pPr eaLnBrk="1" hangingPunct="1"/>
            <a:r>
              <a:rPr lang="en-US" dirty="0">
                <a:latin typeface="Arial" charset="0"/>
              </a:rPr>
              <a:t>HOW BIG DOES THE DETECTOR HAVE TO BE?</a:t>
            </a:r>
          </a:p>
        </p:txBody>
      </p:sp>
      <p:sp>
        <p:nvSpPr>
          <p:cNvPr id="5123" name="Content Placeholder 2"/>
          <p:cNvSpPr>
            <a:spLocks noGrp="1"/>
          </p:cNvSpPr>
          <p:nvPr>
            <p:ph idx="1"/>
          </p:nvPr>
        </p:nvSpPr>
        <p:spPr>
          <a:xfrm>
            <a:off x="76200" y="2514600"/>
            <a:ext cx="5333999" cy="3810000"/>
          </a:xfrm>
        </p:spPr>
        <p:txBody>
          <a:bodyPr/>
          <a:lstStyle/>
          <a:p>
            <a:pPr eaLnBrk="1" hangingPunct="1"/>
            <a:r>
              <a:rPr lang="en-US" sz="2000" dirty="0">
                <a:latin typeface="Arial" charset="0"/>
              </a:rPr>
              <a:t>The opening angle is 0.2 </a:t>
            </a:r>
            <a:r>
              <a:rPr lang="en-US" sz="2000" dirty="0" err="1">
                <a:latin typeface="Arial" charset="0"/>
              </a:rPr>
              <a:t>mrad</a:t>
            </a:r>
            <a:r>
              <a:rPr lang="en-US" sz="2000" dirty="0">
                <a:latin typeface="Arial" charset="0"/>
              </a:rPr>
              <a:t> (</a:t>
            </a:r>
            <a:r>
              <a:rPr lang="en-US" sz="2000" dirty="0">
                <a:latin typeface="Symbol" pitchFamily="2" charset="2"/>
              </a:rPr>
              <a:t>h</a:t>
            </a:r>
            <a:r>
              <a:rPr lang="en-US" sz="2000" dirty="0">
                <a:latin typeface="Arial" charset="0"/>
              </a:rPr>
              <a:t> ~ 9); cf. the moon (7 </a:t>
            </a:r>
            <a:r>
              <a:rPr lang="en-US" sz="2000" dirty="0" err="1">
                <a:latin typeface="Arial" charset="0"/>
              </a:rPr>
              <a:t>mrad</a:t>
            </a:r>
            <a:r>
              <a:rPr lang="en-US" sz="2000" dirty="0">
                <a:latin typeface="Arial" charset="0"/>
              </a:rPr>
              <a:t>). Most of the signal passes through 1 sheet of paper at 480 m.</a:t>
            </a:r>
          </a:p>
          <a:p>
            <a:pPr eaLnBrk="1" hangingPunct="1"/>
            <a:endParaRPr lang="en-US" sz="1200" dirty="0">
              <a:latin typeface="Arial" charset="0"/>
            </a:endParaRPr>
          </a:p>
          <a:p>
            <a:pPr eaLnBrk="1" hangingPunct="1"/>
            <a:r>
              <a:rPr lang="en-US" sz="2000" dirty="0" err="1">
                <a:latin typeface="Arial" charset="0"/>
              </a:rPr>
              <a:t>TeV</a:t>
            </a:r>
            <a:r>
              <a:rPr lang="en-US" sz="2000" dirty="0">
                <a:latin typeface="Arial" charset="0"/>
              </a:rPr>
              <a:t> dark photons (or any other new particles produced in </a:t>
            </a:r>
            <a:r>
              <a:rPr lang="en-US" sz="2000" dirty="0">
                <a:latin typeface="Symbol" pitchFamily="2" charset="2"/>
              </a:rPr>
              <a:t>p</a:t>
            </a:r>
            <a:r>
              <a:rPr lang="en-US" sz="2000" dirty="0">
                <a:latin typeface="Arial" charset="0"/>
              </a:rPr>
              <a:t>, </a:t>
            </a:r>
            <a:r>
              <a:rPr lang="en-US" sz="2000" dirty="0">
                <a:latin typeface="Symbol" pitchFamily="2" charset="2"/>
              </a:rPr>
              <a:t>h</a:t>
            </a:r>
            <a:r>
              <a:rPr lang="en-US" sz="2000" dirty="0">
                <a:latin typeface="Arial" charset="0"/>
              </a:rPr>
              <a:t>, K, D, B decay) are far more collimated than shown below, motivating a new, small, fast, cheap experiment at the LHC.</a:t>
            </a:r>
          </a:p>
          <a:p>
            <a:pPr marL="0" indent="0">
              <a:buNone/>
            </a:pPr>
            <a:endParaRPr lang="en-US" dirty="0">
              <a:latin typeface="Arial" charset="0"/>
              <a:sym typeface="Wingdings"/>
            </a:endParaRPr>
          </a:p>
        </p:txBody>
      </p:sp>
      <p:grpSp>
        <p:nvGrpSpPr>
          <p:cNvPr id="26" name="Group 25">
            <a:extLst>
              <a:ext uri="{FF2B5EF4-FFF2-40B4-BE49-F238E27FC236}">
                <a16:creationId xmlns:a16="http://schemas.microsoft.com/office/drawing/2014/main" id="{181B191D-F803-9C4D-A6C9-00F320A823EE}"/>
              </a:ext>
            </a:extLst>
          </p:cNvPr>
          <p:cNvGrpSpPr/>
          <p:nvPr/>
        </p:nvGrpSpPr>
        <p:grpSpPr>
          <a:xfrm>
            <a:off x="2092404" y="914400"/>
            <a:ext cx="6899196" cy="682342"/>
            <a:chOff x="1524000" y="937736"/>
            <a:chExt cx="6899196" cy="682342"/>
          </a:xfrm>
        </p:grpSpPr>
        <p:sp>
          <p:nvSpPr>
            <p:cNvPr id="24" name="Right Triangle 23">
              <a:extLst>
                <a:ext uri="{FF2B5EF4-FFF2-40B4-BE49-F238E27FC236}">
                  <a16:creationId xmlns:a16="http://schemas.microsoft.com/office/drawing/2014/main" id="{4FE59E8B-E92F-794C-AF14-0A88B906D80A}"/>
                </a:ext>
              </a:extLst>
            </p:cNvPr>
            <p:cNvSpPr/>
            <p:nvPr/>
          </p:nvSpPr>
          <p:spPr>
            <a:xfrm flipH="1">
              <a:off x="1524000" y="985525"/>
              <a:ext cx="5791200" cy="304800"/>
            </a:xfrm>
            <a:prstGeom prst="rtTriangle">
              <a:avLst/>
            </a:prstGeom>
            <a:no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8100">
                  <a:solidFill>
                    <a:schemeClr val="tx1"/>
                  </a:solidFill>
                </a:ln>
                <a:solidFill>
                  <a:schemeClr val="bg1">
                    <a:lumMod val="50000"/>
                  </a:schemeClr>
                </a:solidFill>
              </a:endParaRPr>
            </a:p>
          </p:txBody>
        </p:sp>
        <p:sp>
          <p:nvSpPr>
            <p:cNvPr id="2" name="TextBox 1">
              <a:extLst>
                <a:ext uri="{FF2B5EF4-FFF2-40B4-BE49-F238E27FC236}">
                  <a16:creationId xmlns:a16="http://schemas.microsoft.com/office/drawing/2014/main" id="{B3F55DAF-3D4C-6940-AB96-689D07D61F8E}"/>
                </a:ext>
              </a:extLst>
            </p:cNvPr>
            <p:cNvSpPr txBox="1"/>
            <p:nvPr/>
          </p:nvSpPr>
          <p:spPr>
            <a:xfrm>
              <a:off x="7315200" y="937736"/>
              <a:ext cx="1107996" cy="369332"/>
            </a:xfrm>
            <a:prstGeom prst="rect">
              <a:avLst/>
            </a:prstGeom>
            <a:noFill/>
          </p:spPr>
          <p:txBody>
            <a:bodyPr wrap="none" rtlCol="0">
              <a:spAutoFit/>
            </a:bodyPr>
            <a:lstStyle/>
            <a:p>
              <a:r>
                <a:rPr lang="en-US" dirty="0"/>
                <a:t>250 MeV</a:t>
              </a:r>
            </a:p>
          </p:txBody>
        </p:sp>
        <p:sp>
          <p:nvSpPr>
            <p:cNvPr id="25" name="TextBox 24">
              <a:extLst>
                <a:ext uri="{FF2B5EF4-FFF2-40B4-BE49-F238E27FC236}">
                  <a16:creationId xmlns:a16="http://schemas.microsoft.com/office/drawing/2014/main" id="{2EA00274-F9DA-064E-981B-A9BD85DB6488}"/>
                </a:ext>
              </a:extLst>
            </p:cNvPr>
            <p:cNvSpPr txBox="1"/>
            <p:nvPr/>
          </p:nvSpPr>
          <p:spPr>
            <a:xfrm>
              <a:off x="3979902" y="1250746"/>
              <a:ext cx="770467" cy="369332"/>
            </a:xfrm>
            <a:prstGeom prst="rect">
              <a:avLst/>
            </a:prstGeom>
            <a:noFill/>
          </p:spPr>
          <p:txBody>
            <a:bodyPr wrap="none" rtlCol="0">
              <a:spAutoFit/>
            </a:bodyPr>
            <a:lstStyle/>
            <a:p>
              <a:r>
                <a:rPr lang="en-US" dirty="0"/>
                <a:t>1 </a:t>
              </a:r>
              <a:r>
                <a:rPr lang="en-US" dirty="0" err="1"/>
                <a:t>TeV</a:t>
              </a:r>
              <a:endParaRPr lang="en-US" dirty="0"/>
            </a:p>
          </p:txBody>
        </p:sp>
        <p:cxnSp>
          <p:nvCxnSpPr>
            <p:cNvPr id="4" name="Straight Arrow Connector 3">
              <a:extLst>
                <a:ext uri="{FF2B5EF4-FFF2-40B4-BE49-F238E27FC236}">
                  <a16:creationId xmlns:a16="http://schemas.microsoft.com/office/drawing/2014/main" id="{20428D0E-F856-0E44-BBF4-58FDE0DFF9A4}"/>
                </a:ext>
              </a:extLst>
            </p:cNvPr>
            <p:cNvCxnSpPr>
              <a:cxnSpLocks/>
              <a:stCxn id="24" idx="4"/>
            </p:cNvCxnSpPr>
            <p:nvPr/>
          </p:nvCxnSpPr>
          <p:spPr>
            <a:xfrm flipV="1">
              <a:off x="1524000" y="985524"/>
              <a:ext cx="5791200" cy="304801"/>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E9B382F7-F053-0F41-9E8F-74D67C7B38FF}"/>
              </a:ext>
            </a:extLst>
          </p:cNvPr>
          <p:cNvGrpSpPr/>
          <p:nvPr/>
        </p:nvGrpSpPr>
        <p:grpSpPr>
          <a:xfrm>
            <a:off x="2082557" y="1600200"/>
            <a:ext cx="6604243" cy="670674"/>
            <a:chOff x="1524000" y="1699736"/>
            <a:chExt cx="6604243" cy="670674"/>
          </a:xfrm>
        </p:grpSpPr>
        <p:sp>
          <p:nvSpPr>
            <p:cNvPr id="28" name="Right Triangle 27">
              <a:extLst>
                <a:ext uri="{FF2B5EF4-FFF2-40B4-BE49-F238E27FC236}">
                  <a16:creationId xmlns:a16="http://schemas.microsoft.com/office/drawing/2014/main" id="{1AE17763-7130-FD4F-AFD5-5D567502D4AD}"/>
                </a:ext>
              </a:extLst>
            </p:cNvPr>
            <p:cNvSpPr/>
            <p:nvPr/>
          </p:nvSpPr>
          <p:spPr>
            <a:xfrm flipH="1">
              <a:off x="1524000" y="1747525"/>
              <a:ext cx="5791200" cy="304800"/>
            </a:xfrm>
            <a:prstGeom prst="rtTriangle">
              <a:avLst/>
            </a:prstGeom>
            <a:no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8100">
                  <a:solidFill>
                    <a:schemeClr val="tx1"/>
                  </a:solidFill>
                </a:ln>
                <a:solidFill>
                  <a:schemeClr val="bg1">
                    <a:lumMod val="50000"/>
                  </a:schemeClr>
                </a:solidFill>
              </a:endParaRPr>
            </a:p>
          </p:txBody>
        </p:sp>
        <p:sp>
          <p:nvSpPr>
            <p:cNvPr id="29" name="TextBox 28">
              <a:extLst>
                <a:ext uri="{FF2B5EF4-FFF2-40B4-BE49-F238E27FC236}">
                  <a16:creationId xmlns:a16="http://schemas.microsoft.com/office/drawing/2014/main" id="{0656A45B-0E13-2C4C-8BEC-2F6124BFFF37}"/>
                </a:ext>
              </a:extLst>
            </p:cNvPr>
            <p:cNvSpPr txBox="1"/>
            <p:nvPr/>
          </p:nvSpPr>
          <p:spPr>
            <a:xfrm>
              <a:off x="7315200" y="1699736"/>
              <a:ext cx="813043" cy="369332"/>
            </a:xfrm>
            <a:prstGeom prst="rect">
              <a:avLst/>
            </a:prstGeom>
            <a:noFill/>
          </p:spPr>
          <p:txBody>
            <a:bodyPr wrap="none" rtlCol="0">
              <a:spAutoFit/>
            </a:bodyPr>
            <a:lstStyle/>
            <a:p>
              <a:r>
                <a:rPr lang="en-US" dirty="0"/>
                <a:t>12 cm</a:t>
              </a:r>
            </a:p>
          </p:txBody>
        </p:sp>
        <p:sp>
          <p:nvSpPr>
            <p:cNvPr id="30" name="TextBox 29">
              <a:extLst>
                <a:ext uri="{FF2B5EF4-FFF2-40B4-BE49-F238E27FC236}">
                  <a16:creationId xmlns:a16="http://schemas.microsoft.com/office/drawing/2014/main" id="{BDD42622-95FA-9B4E-94C4-CCB6C822731C}"/>
                </a:ext>
              </a:extLst>
            </p:cNvPr>
            <p:cNvSpPr txBox="1"/>
            <p:nvPr/>
          </p:nvSpPr>
          <p:spPr>
            <a:xfrm>
              <a:off x="3979902" y="2001078"/>
              <a:ext cx="825867" cy="369332"/>
            </a:xfrm>
            <a:prstGeom prst="rect">
              <a:avLst/>
            </a:prstGeom>
            <a:noFill/>
          </p:spPr>
          <p:txBody>
            <a:bodyPr wrap="none" rtlCol="0">
              <a:spAutoFit/>
            </a:bodyPr>
            <a:lstStyle/>
            <a:p>
              <a:r>
                <a:rPr lang="en-US" dirty="0"/>
                <a:t>480 m</a:t>
              </a:r>
            </a:p>
          </p:txBody>
        </p:sp>
        <p:cxnSp>
          <p:nvCxnSpPr>
            <p:cNvPr id="31" name="Straight Arrow Connector 30">
              <a:extLst>
                <a:ext uri="{FF2B5EF4-FFF2-40B4-BE49-F238E27FC236}">
                  <a16:creationId xmlns:a16="http://schemas.microsoft.com/office/drawing/2014/main" id="{D77A8E3A-9E56-FF4F-9E5F-D314B1F8623E}"/>
                </a:ext>
              </a:extLst>
            </p:cNvPr>
            <p:cNvCxnSpPr>
              <a:cxnSpLocks/>
              <a:stCxn id="28" idx="4"/>
            </p:cNvCxnSpPr>
            <p:nvPr/>
          </p:nvCxnSpPr>
          <p:spPr>
            <a:xfrm flipV="1">
              <a:off x="1524000" y="1747524"/>
              <a:ext cx="5791200" cy="304801"/>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32" name="Picture 31">
            <a:extLst>
              <a:ext uri="{FF2B5EF4-FFF2-40B4-BE49-F238E27FC236}">
                <a16:creationId xmlns:a16="http://schemas.microsoft.com/office/drawing/2014/main" id="{C6744B45-BD85-9B42-ABEB-762331C8470E}"/>
              </a:ext>
            </a:extLst>
          </p:cNvPr>
          <p:cNvPicPr>
            <a:picLocks noChangeAspect="1"/>
          </p:cNvPicPr>
          <p:nvPr/>
        </p:nvPicPr>
        <p:blipFill>
          <a:blip r:embed="rId3"/>
          <a:stretch>
            <a:fillRect/>
          </a:stretch>
        </p:blipFill>
        <p:spPr>
          <a:xfrm>
            <a:off x="5638800" y="2629900"/>
            <a:ext cx="3034200" cy="1885950"/>
          </a:xfrm>
          <a:prstGeom prst="rect">
            <a:avLst/>
          </a:prstGeom>
        </p:spPr>
      </p:pic>
      <p:sp>
        <p:nvSpPr>
          <p:cNvPr id="34" name="Content Placeholder 2">
            <a:extLst>
              <a:ext uri="{FF2B5EF4-FFF2-40B4-BE49-F238E27FC236}">
                <a16:creationId xmlns:a16="http://schemas.microsoft.com/office/drawing/2014/main" id="{428ACA36-A0DA-2F40-BF44-DFA5BBC33FEC}"/>
              </a:ext>
            </a:extLst>
          </p:cNvPr>
          <p:cNvSpPr txBox="1">
            <a:spLocks/>
          </p:cNvSpPr>
          <p:nvPr/>
        </p:nvSpPr>
        <p:spPr bwMode="auto">
          <a:xfrm>
            <a:off x="266701" y="880787"/>
            <a:ext cx="4952999" cy="1608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rPr>
              <a:t>Momentum:</a:t>
            </a:r>
          </a:p>
          <a:p>
            <a:endParaRPr lang="en-US" sz="2000" dirty="0">
              <a:latin typeface="Arial" charset="0"/>
              <a:sym typeface="Wingdings"/>
            </a:endParaRPr>
          </a:p>
          <a:p>
            <a:r>
              <a:rPr lang="en-US" sz="2000" dirty="0">
                <a:latin typeface="Arial" charset="0"/>
                <a:sym typeface="Wingdings"/>
              </a:rPr>
              <a:t>Space:</a:t>
            </a:r>
            <a:endParaRPr lang="en-US" dirty="0">
              <a:latin typeface="Arial" charset="0"/>
              <a:sym typeface="Wingdings"/>
            </a:endParaRPr>
          </a:p>
          <a:p>
            <a:endParaRPr lang="en-US" dirty="0">
              <a:latin typeface="Arial" charset="0"/>
              <a:sym typeface="Wingdings"/>
            </a:endParaRPr>
          </a:p>
        </p:txBody>
      </p:sp>
    </p:spTree>
    <p:extLst>
      <p:ext uri="{BB962C8B-B14F-4D97-AF65-F5344CB8AC3E}">
        <p14:creationId xmlns:p14="http://schemas.microsoft.com/office/powerpoint/2010/main" val="302587477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9A7B68-9E56-9843-BBAE-89983C22FC2C}"/>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pic>
        <p:nvPicPr>
          <p:cNvPr id="5" name="Picture 4">
            <a:extLst>
              <a:ext uri="{FF2B5EF4-FFF2-40B4-BE49-F238E27FC236}">
                <a16:creationId xmlns:a16="http://schemas.microsoft.com/office/drawing/2014/main" id="{B08A827D-2C72-8E46-8283-1E9D0BADD2A8}"/>
              </a:ext>
            </a:extLst>
          </p:cNvPr>
          <p:cNvPicPr>
            <a:picLocks noChangeAspect="1"/>
          </p:cNvPicPr>
          <p:nvPr/>
        </p:nvPicPr>
        <p:blipFill>
          <a:blip r:embed="rId2"/>
          <a:stretch>
            <a:fillRect/>
          </a:stretch>
        </p:blipFill>
        <p:spPr>
          <a:xfrm>
            <a:off x="1924668" y="2743200"/>
            <a:ext cx="5294664" cy="1764888"/>
          </a:xfrm>
          <a:prstGeom prst="rect">
            <a:avLst/>
          </a:prstGeom>
        </p:spPr>
      </p:pic>
    </p:spTree>
    <p:extLst>
      <p:ext uri="{BB962C8B-B14F-4D97-AF65-F5344CB8AC3E}">
        <p14:creationId xmlns:p14="http://schemas.microsoft.com/office/powerpoint/2010/main" val="184872209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78FD9-5470-CC49-B1E1-378500E2BC98}"/>
              </a:ext>
            </a:extLst>
          </p:cNvPr>
          <p:cNvSpPr>
            <a:spLocks noGrp="1"/>
          </p:cNvSpPr>
          <p:nvPr>
            <p:ph type="title"/>
          </p:nvPr>
        </p:nvSpPr>
        <p:spPr>
          <a:xfrm>
            <a:off x="1295400" y="244475"/>
            <a:ext cx="6858000" cy="441325"/>
          </a:xfrm>
        </p:spPr>
        <p:txBody>
          <a:bodyPr/>
          <a:lstStyle/>
          <a:p>
            <a:r>
              <a:rPr lang="en-US" dirty="0"/>
              <a:t>FASER TIMELINE</a:t>
            </a:r>
          </a:p>
        </p:txBody>
      </p:sp>
      <p:sp>
        <p:nvSpPr>
          <p:cNvPr id="3" name="Content Placeholder 2">
            <a:extLst>
              <a:ext uri="{FF2B5EF4-FFF2-40B4-BE49-F238E27FC236}">
                <a16:creationId xmlns:a16="http://schemas.microsoft.com/office/drawing/2014/main" id="{D9D4CE82-5BE0-864A-AFBA-8F8D444C2752}"/>
              </a:ext>
            </a:extLst>
          </p:cNvPr>
          <p:cNvSpPr>
            <a:spLocks noGrp="1"/>
          </p:cNvSpPr>
          <p:nvPr>
            <p:ph idx="1"/>
          </p:nvPr>
        </p:nvSpPr>
        <p:spPr>
          <a:xfrm>
            <a:off x="228600" y="1008062"/>
            <a:ext cx="8610600" cy="5392738"/>
          </a:xfrm>
        </p:spPr>
        <p:txBody>
          <a:bodyPr/>
          <a:lstStyle/>
          <a:p>
            <a:r>
              <a:rPr lang="en-US" sz="1800" dirty="0"/>
              <a:t>September 2017: Initial proposal (Feng, </a:t>
            </a:r>
            <a:r>
              <a:rPr lang="en-US" sz="1800" dirty="0" err="1"/>
              <a:t>Galon</a:t>
            </a:r>
            <a:r>
              <a:rPr lang="en-US" sz="1800" dirty="0"/>
              <a:t>, Kling, </a:t>
            </a:r>
            <a:r>
              <a:rPr lang="en-US" sz="1800" dirty="0" err="1"/>
              <a:t>Trojanowski</a:t>
            </a:r>
            <a:r>
              <a:rPr lang="en-US" sz="1800" dirty="0"/>
              <a:t>)</a:t>
            </a:r>
          </a:p>
          <a:p>
            <a:endParaRPr lang="en-US" sz="800" dirty="0"/>
          </a:p>
          <a:p>
            <a:r>
              <a:rPr lang="en-US" sz="1800" dirty="0"/>
              <a:t>July 2018: Submitted LOI to CERN LHCC </a:t>
            </a:r>
          </a:p>
          <a:p>
            <a:endParaRPr lang="en-US" sz="800" dirty="0"/>
          </a:p>
          <a:p>
            <a:r>
              <a:rPr lang="en-US" sz="1800" dirty="0"/>
              <a:t>October 2018: Approval from </a:t>
            </a:r>
            <a:r>
              <a:rPr lang="en-US" sz="1800" dirty="0">
                <a:solidFill>
                  <a:srgbClr val="0000FF"/>
                </a:solidFill>
              </a:rPr>
              <a:t>ATLAS SCT </a:t>
            </a:r>
            <a:r>
              <a:rPr lang="en-US" sz="1800" dirty="0"/>
              <a:t>and </a:t>
            </a:r>
            <a:r>
              <a:rPr lang="en-US" sz="1800" dirty="0" err="1">
                <a:solidFill>
                  <a:srgbClr val="0000FF"/>
                </a:solidFill>
              </a:rPr>
              <a:t>LHCb</a:t>
            </a:r>
            <a:r>
              <a:rPr lang="en-US" sz="1800" dirty="0">
                <a:solidFill>
                  <a:srgbClr val="0000FF"/>
                </a:solidFill>
              </a:rPr>
              <a:t> Collaborations </a:t>
            </a:r>
            <a:r>
              <a:rPr lang="en-US" sz="1800" dirty="0"/>
              <a:t>for use of spare detector modules</a:t>
            </a:r>
          </a:p>
          <a:p>
            <a:endParaRPr lang="en-US" sz="800" dirty="0"/>
          </a:p>
          <a:p>
            <a:r>
              <a:rPr lang="en-US" sz="1800" dirty="0"/>
              <a:t>November 2018: Submitted Technical Proposal to LHCC</a:t>
            </a:r>
          </a:p>
          <a:p>
            <a:endParaRPr lang="en-US" sz="800" dirty="0"/>
          </a:p>
          <a:p>
            <a:r>
              <a:rPr lang="en-US" sz="1800" dirty="0"/>
              <a:t>November 2018 – January 2019: Experiment funded by the </a:t>
            </a:r>
            <a:r>
              <a:rPr lang="en-US" sz="1800" dirty="0" err="1">
                <a:solidFill>
                  <a:srgbClr val="0000FF"/>
                </a:solidFill>
              </a:rPr>
              <a:t>Heising</a:t>
            </a:r>
            <a:r>
              <a:rPr lang="en-US" sz="1800" dirty="0">
                <a:solidFill>
                  <a:srgbClr val="0000FF"/>
                </a:solidFill>
              </a:rPr>
              <a:t>-Simons </a:t>
            </a:r>
            <a:r>
              <a:rPr lang="en-US" sz="1800" dirty="0"/>
              <a:t>and </a:t>
            </a:r>
            <a:r>
              <a:rPr lang="en-US" sz="1800" dirty="0">
                <a:solidFill>
                  <a:srgbClr val="0000FF"/>
                </a:solidFill>
              </a:rPr>
              <a:t>Simons Foundations</a:t>
            </a:r>
          </a:p>
          <a:p>
            <a:endParaRPr lang="en-US" sz="800" dirty="0"/>
          </a:p>
          <a:p>
            <a:r>
              <a:rPr lang="en-US" sz="1800" dirty="0"/>
              <a:t>March 2019: FASER approved as 8</a:t>
            </a:r>
            <a:r>
              <a:rPr lang="en-US" sz="1800" baseline="30000" dirty="0"/>
              <a:t>th</a:t>
            </a:r>
            <a:r>
              <a:rPr lang="en-US" sz="1800" dirty="0"/>
              <a:t> LHC detector by </a:t>
            </a:r>
            <a:r>
              <a:rPr lang="en-US" sz="1800" dirty="0">
                <a:solidFill>
                  <a:srgbClr val="0000FF"/>
                </a:solidFill>
              </a:rPr>
              <a:t>CERN</a:t>
            </a:r>
          </a:p>
          <a:p>
            <a:endParaRPr lang="en-US" sz="800" dirty="0"/>
          </a:p>
          <a:p>
            <a:r>
              <a:rPr lang="en-US" sz="1800" dirty="0"/>
              <a:t>December 2019: </a:t>
            </a:r>
            <a:r>
              <a:rPr lang="en-US" sz="1800" dirty="0" err="1"/>
              <a:t>FASER</a:t>
            </a:r>
            <a:r>
              <a:rPr lang="en-US" sz="1800" dirty="0" err="1">
                <a:latin typeface="Symbol" pitchFamily="2" charset="2"/>
              </a:rPr>
              <a:t>n</a:t>
            </a:r>
            <a:r>
              <a:rPr lang="en-US" sz="1800" dirty="0"/>
              <a:t> approved as 9</a:t>
            </a:r>
            <a:r>
              <a:rPr lang="en-US" sz="1800" baseline="30000" dirty="0"/>
              <a:t>th</a:t>
            </a:r>
            <a:r>
              <a:rPr lang="en-US" sz="1800" dirty="0"/>
              <a:t> LHC detector by </a:t>
            </a:r>
            <a:r>
              <a:rPr lang="en-US" sz="1800" dirty="0">
                <a:solidFill>
                  <a:srgbClr val="0000FF"/>
                </a:solidFill>
              </a:rPr>
              <a:t>CERN</a:t>
            </a:r>
            <a:endParaRPr lang="en-US" sz="1800" dirty="0"/>
          </a:p>
          <a:p>
            <a:pPr marL="0" indent="0">
              <a:buNone/>
            </a:pPr>
            <a:endParaRPr lang="en-US" sz="800" dirty="0"/>
          </a:p>
          <a:p>
            <a:r>
              <a:rPr lang="en-US" sz="1800" dirty="0"/>
              <a:t>March 2021: FASER fully installed, commissioning of the detector begins</a:t>
            </a:r>
          </a:p>
          <a:p>
            <a:endParaRPr lang="en-US" sz="800" dirty="0"/>
          </a:p>
          <a:p>
            <a:r>
              <a:rPr lang="en-US" sz="1800" dirty="0"/>
              <a:t>May 2021: </a:t>
            </a:r>
            <a:r>
              <a:rPr lang="en-US" sz="1800" dirty="0" err="1"/>
              <a:t>FASER</a:t>
            </a:r>
            <a:r>
              <a:rPr lang="en-US" sz="1800" dirty="0" err="1">
                <a:latin typeface="Symbol" pitchFamily="2" charset="2"/>
              </a:rPr>
              <a:t>n</a:t>
            </a:r>
            <a:r>
              <a:rPr lang="en-US" sz="1800" dirty="0"/>
              <a:t> announces first candidate collider neutrinos</a:t>
            </a:r>
          </a:p>
          <a:p>
            <a:endParaRPr lang="en-US" sz="800" dirty="0"/>
          </a:p>
          <a:p>
            <a:r>
              <a:rPr lang="en-US" sz="1800" dirty="0"/>
              <a:t>Mid-2022: FASER</a:t>
            </a:r>
            <a:r>
              <a:rPr lang="en-US" sz="1800" dirty="0">
                <a:latin typeface="+mj-lt"/>
              </a:rPr>
              <a:t> and </a:t>
            </a:r>
            <a:r>
              <a:rPr lang="en-US" sz="1800" dirty="0" err="1"/>
              <a:t>FASER</a:t>
            </a:r>
            <a:r>
              <a:rPr lang="en-US" sz="1800" dirty="0" err="1">
                <a:latin typeface="Symbol" pitchFamily="2" charset="2"/>
              </a:rPr>
              <a:t>n</a:t>
            </a:r>
            <a:r>
              <a:rPr lang="en-US" sz="1800" dirty="0">
                <a:latin typeface="Symbol" pitchFamily="2" charset="2"/>
              </a:rPr>
              <a:t> </a:t>
            </a:r>
            <a:r>
              <a:rPr lang="en-US" sz="1800" dirty="0"/>
              <a:t>begin collecting data in Run 3</a:t>
            </a:r>
            <a:endParaRPr lang="en-US" sz="2000" dirty="0"/>
          </a:p>
          <a:p>
            <a:endParaRPr lang="en-US" sz="2000" dirty="0"/>
          </a:p>
          <a:p>
            <a:endParaRPr lang="en-US" sz="2000" dirty="0"/>
          </a:p>
        </p:txBody>
      </p:sp>
    </p:spTree>
    <p:extLst>
      <p:ext uri="{BB962C8B-B14F-4D97-AF65-F5344CB8AC3E}">
        <p14:creationId xmlns:p14="http://schemas.microsoft.com/office/powerpoint/2010/main" val="2000065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sz="3200" dirty="0">
                <a:solidFill>
                  <a:schemeClr val="tx1"/>
                </a:solidFill>
                <a:latin typeface="Arial" charset="0"/>
              </a:rPr>
              <a:t>OUTLINE</a:t>
            </a:r>
          </a:p>
        </p:txBody>
      </p:sp>
      <p:sp>
        <p:nvSpPr>
          <p:cNvPr id="5123" name="Content Placeholder 2"/>
          <p:cNvSpPr>
            <a:spLocks noGrp="1"/>
          </p:cNvSpPr>
          <p:nvPr>
            <p:ph idx="1"/>
          </p:nvPr>
        </p:nvSpPr>
        <p:spPr>
          <a:xfrm>
            <a:off x="457200" y="1143000"/>
            <a:ext cx="8153400" cy="5029200"/>
          </a:xfrm>
        </p:spPr>
        <p:txBody>
          <a:bodyPr/>
          <a:lstStyle/>
          <a:p>
            <a:pPr marL="0" indent="0" algn="ctr" eaLnBrk="1" hangingPunct="1">
              <a:buNone/>
            </a:pPr>
            <a:endParaRPr lang="en-US" b="1" dirty="0"/>
          </a:p>
          <a:p>
            <a:pPr marL="0" indent="0" algn="ctr" eaLnBrk="1" hangingPunct="1">
              <a:buNone/>
            </a:pPr>
            <a:r>
              <a:rPr lang="en-US" b="1" dirty="0"/>
              <a:t>MOTIVATIONS</a:t>
            </a:r>
          </a:p>
          <a:p>
            <a:pPr marL="0" indent="0" algn="ctr" eaLnBrk="1" hangingPunct="1">
              <a:buNone/>
            </a:pPr>
            <a:endParaRPr lang="en-US" sz="1200" b="1" dirty="0"/>
          </a:p>
          <a:p>
            <a:pPr marL="0" indent="0" algn="ctr" eaLnBrk="1" hangingPunct="1">
              <a:buNone/>
            </a:pPr>
            <a:r>
              <a:rPr lang="en-US" b="1" dirty="0"/>
              <a:t>FORWARD PHYSICS</a:t>
            </a:r>
          </a:p>
          <a:p>
            <a:pPr marL="0" indent="0" algn="ctr" eaLnBrk="1" hangingPunct="1">
              <a:buNone/>
            </a:pPr>
            <a:endParaRPr lang="en-US" sz="1200" b="1" dirty="0"/>
          </a:p>
          <a:p>
            <a:pPr marL="0" indent="0" algn="ctr" eaLnBrk="1" hangingPunct="1">
              <a:buNone/>
            </a:pPr>
            <a:r>
              <a:rPr lang="en-US" b="1" dirty="0"/>
              <a:t>FASER</a:t>
            </a:r>
          </a:p>
          <a:p>
            <a:pPr marL="0" indent="0" algn="ctr" eaLnBrk="1" hangingPunct="1">
              <a:buNone/>
            </a:pPr>
            <a:endParaRPr lang="en-US" sz="1200" b="1" dirty="0"/>
          </a:p>
          <a:p>
            <a:pPr marL="0" indent="0" algn="ctr" eaLnBrk="1" hangingPunct="1">
              <a:buNone/>
            </a:pPr>
            <a:r>
              <a:rPr lang="en-US" b="1" dirty="0" err="1"/>
              <a:t>FASER</a:t>
            </a:r>
            <a:r>
              <a:rPr lang="en-US" b="1" dirty="0" err="1">
                <a:latin typeface="Symbol" pitchFamily="2" charset="2"/>
              </a:rPr>
              <a:t>n</a:t>
            </a:r>
            <a:endParaRPr lang="en-US" b="1" dirty="0">
              <a:latin typeface="Symbol" pitchFamily="2" charset="2"/>
            </a:endParaRPr>
          </a:p>
          <a:p>
            <a:pPr marL="0" indent="0" algn="ctr" eaLnBrk="1" hangingPunct="1">
              <a:buNone/>
            </a:pPr>
            <a:endParaRPr lang="en-US" sz="1200" b="1" dirty="0"/>
          </a:p>
          <a:p>
            <a:pPr marL="0" indent="0" algn="ctr" eaLnBrk="1" hangingPunct="1">
              <a:buNone/>
            </a:pPr>
            <a:r>
              <a:rPr lang="en-US" b="1" dirty="0"/>
              <a:t>FORWARD PHYSICS FACILITY</a:t>
            </a:r>
          </a:p>
          <a:p>
            <a:pPr marL="0" indent="0" algn="ctr" eaLnBrk="1" hangingPunct="1">
              <a:buNone/>
            </a:pPr>
            <a:endParaRPr lang="en-US" sz="1200" b="1" dirty="0"/>
          </a:p>
          <a:p>
            <a:pPr marL="0" indent="0" algn="ctr" eaLnBrk="1" hangingPunct="1">
              <a:buNone/>
            </a:pPr>
            <a:r>
              <a:rPr lang="en-US" b="1" dirty="0"/>
              <a:t>SUMMARY</a:t>
            </a:r>
          </a:p>
          <a:p>
            <a:pPr eaLnBrk="1" hangingPunct="1"/>
            <a:endParaRPr lang="en-US" dirty="0"/>
          </a:p>
          <a:p>
            <a:pPr marL="0" indent="0" eaLnBrk="1" hangingPunct="1">
              <a:buNone/>
            </a:pPr>
            <a:endParaRPr lang="en-US" dirty="0">
              <a:latin typeface="Arial" charset="0"/>
            </a:endParaRPr>
          </a:p>
        </p:txBody>
      </p:sp>
    </p:spTree>
    <p:extLst>
      <p:ext uri="{BB962C8B-B14F-4D97-AF65-F5344CB8AC3E}">
        <p14:creationId xmlns:p14="http://schemas.microsoft.com/office/powerpoint/2010/main" val="115844340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8034760" y="1298906"/>
            <a:ext cx="641696" cy="1513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5F215AC-523E-DC4F-85B5-47E9AA0CB18C}"/>
              </a:ext>
            </a:extLst>
          </p:cNvPr>
          <p:cNvSpPr>
            <a:spLocks noGrp="1"/>
          </p:cNvSpPr>
          <p:nvPr>
            <p:ph type="title"/>
          </p:nvPr>
        </p:nvSpPr>
        <p:spPr>
          <a:xfrm>
            <a:off x="304800" y="244475"/>
            <a:ext cx="8458200" cy="441325"/>
          </a:xfrm>
        </p:spPr>
        <p:txBody>
          <a:bodyPr/>
          <a:lstStyle/>
          <a:p>
            <a:r>
              <a:rPr lang="en-US" dirty="0"/>
              <a:t>FIRST FASER COLLABORATION MEETING</a:t>
            </a:r>
          </a:p>
        </p:txBody>
      </p:sp>
      <p:pic>
        <p:nvPicPr>
          <p:cNvPr id="9" name="Picture 8">
            <a:extLst>
              <a:ext uri="{FF2B5EF4-FFF2-40B4-BE49-F238E27FC236}">
                <a16:creationId xmlns:a16="http://schemas.microsoft.com/office/drawing/2014/main" id="{164B07C5-655F-EF4B-AFF6-048676906BEB}"/>
              </a:ext>
            </a:extLst>
          </p:cNvPr>
          <p:cNvPicPr>
            <a:picLocks noChangeAspect="1"/>
          </p:cNvPicPr>
          <p:nvPr/>
        </p:nvPicPr>
        <p:blipFill>
          <a:blip r:embed="rId2"/>
          <a:stretch>
            <a:fillRect/>
          </a:stretch>
        </p:blipFill>
        <p:spPr>
          <a:xfrm>
            <a:off x="762000" y="836704"/>
            <a:ext cx="7620000" cy="5716496"/>
          </a:xfrm>
          <a:prstGeom prst="rect">
            <a:avLst/>
          </a:prstGeom>
        </p:spPr>
      </p:pic>
    </p:spTree>
    <p:extLst>
      <p:ext uri="{BB962C8B-B14F-4D97-AF65-F5344CB8AC3E}">
        <p14:creationId xmlns:p14="http://schemas.microsoft.com/office/powerpoint/2010/main" val="4000939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p:cNvPicPr>
            <a:picLocks noChangeAspect="1"/>
          </p:cNvPicPr>
          <p:nvPr/>
        </p:nvPicPr>
        <p:blipFill>
          <a:blip r:embed="rId2"/>
          <a:stretch>
            <a:fillRect/>
          </a:stretch>
        </p:blipFill>
        <p:spPr>
          <a:xfrm>
            <a:off x="6781800" y="3084017"/>
            <a:ext cx="1775535" cy="613847"/>
          </a:xfrm>
          <a:prstGeom prst="rect">
            <a:avLst/>
          </a:prstGeom>
        </p:spPr>
      </p:pic>
      <p:sp>
        <p:nvSpPr>
          <p:cNvPr id="6" name="Prostokąt 5"/>
          <p:cNvSpPr/>
          <p:nvPr/>
        </p:nvSpPr>
        <p:spPr>
          <a:xfrm>
            <a:off x="8034760" y="762000"/>
            <a:ext cx="641696" cy="1513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5F215AC-523E-DC4F-85B5-47E9AA0CB18C}"/>
              </a:ext>
            </a:extLst>
          </p:cNvPr>
          <p:cNvSpPr>
            <a:spLocks noGrp="1"/>
          </p:cNvSpPr>
          <p:nvPr>
            <p:ph type="title"/>
          </p:nvPr>
        </p:nvSpPr>
        <p:spPr>
          <a:xfrm>
            <a:off x="0" y="244475"/>
            <a:ext cx="9144000" cy="441325"/>
          </a:xfrm>
        </p:spPr>
        <p:txBody>
          <a:bodyPr/>
          <a:lstStyle/>
          <a:p>
            <a:r>
              <a:rPr lang="en-US" dirty="0"/>
              <a:t>FASER COLLABORATION TODAY</a:t>
            </a:r>
          </a:p>
        </p:txBody>
      </p:sp>
      <p:pic>
        <p:nvPicPr>
          <p:cNvPr id="4" name="Picture 3">
            <a:extLst>
              <a:ext uri="{FF2B5EF4-FFF2-40B4-BE49-F238E27FC236}">
                <a16:creationId xmlns:a16="http://schemas.microsoft.com/office/drawing/2014/main" id="{1C649A50-A72E-AA41-9610-2A4EC510EE4C}"/>
              </a:ext>
            </a:extLst>
          </p:cNvPr>
          <p:cNvPicPr>
            <a:picLocks noChangeAspect="1"/>
          </p:cNvPicPr>
          <p:nvPr/>
        </p:nvPicPr>
        <p:blipFill rotWithShape="1">
          <a:blip r:embed="rId3"/>
          <a:srcRect r="7550"/>
          <a:stretch/>
        </p:blipFill>
        <p:spPr>
          <a:xfrm>
            <a:off x="6753349" y="1219200"/>
            <a:ext cx="1785592" cy="904065"/>
          </a:xfrm>
          <a:prstGeom prst="rect">
            <a:avLst/>
          </a:prstGeom>
        </p:spPr>
      </p:pic>
      <p:pic>
        <p:nvPicPr>
          <p:cNvPr id="7" name="Picture 6">
            <a:extLst>
              <a:ext uri="{FF2B5EF4-FFF2-40B4-BE49-F238E27FC236}">
                <a16:creationId xmlns:a16="http://schemas.microsoft.com/office/drawing/2014/main" id="{11BEEA1F-CBAF-6446-8B6E-5E888FBC6390}"/>
              </a:ext>
            </a:extLst>
          </p:cNvPr>
          <p:cNvPicPr>
            <a:picLocks noChangeAspect="1"/>
          </p:cNvPicPr>
          <p:nvPr/>
        </p:nvPicPr>
        <p:blipFill>
          <a:blip r:embed="rId4"/>
          <a:stretch>
            <a:fillRect/>
          </a:stretch>
        </p:blipFill>
        <p:spPr>
          <a:xfrm>
            <a:off x="995935" y="1360908"/>
            <a:ext cx="620649" cy="620649"/>
          </a:xfrm>
          <a:prstGeom prst="rect">
            <a:avLst/>
          </a:prstGeom>
        </p:spPr>
      </p:pic>
      <p:pic>
        <p:nvPicPr>
          <p:cNvPr id="14" name="Picture 13">
            <a:extLst>
              <a:ext uri="{FF2B5EF4-FFF2-40B4-BE49-F238E27FC236}">
                <a16:creationId xmlns:a16="http://schemas.microsoft.com/office/drawing/2014/main" id="{8AC56B9D-8DB5-4042-8A71-0961701592F3}"/>
              </a:ext>
            </a:extLst>
          </p:cNvPr>
          <p:cNvPicPr>
            <a:picLocks noChangeAspect="1"/>
          </p:cNvPicPr>
          <p:nvPr/>
        </p:nvPicPr>
        <p:blipFill>
          <a:blip r:embed="rId5"/>
          <a:stretch>
            <a:fillRect/>
          </a:stretch>
        </p:blipFill>
        <p:spPr>
          <a:xfrm>
            <a:off x="4672423" y="2380461"/>
            <a:ext cx="1720850" cy="325303"/>
          </a:xfrm>
          <a:prstGeom prst="rect">
            <a:avLst/>
          </a:prstGeom>
        </p:spPr>
      </p:pic>
      <p:pic>
        <p:nvPicPr>
          <p:cNvPr id="15" name="Picture 14">
            <a:extLst>
              <a:ext uri="{FF2B5EF4-FFF2-40B4-BE49-F238E27FC236}">
                <a16:creationId xmlns:a16="http://schemas.microsoft.com/office/drawing/2014/main" id="{C8498E8F-63D1-CE47-8AA0-C7E3EEB91103}"/>
              </a:ext>
            </a:extLst>
          </p:cNvPr>
          <p:cNvPicPr>
            <a:picLocks noChangeAspect="1"/>
          </p:cNvPicPr>
          <p:nvPr/>
        </p:nvPicPr>
        <p:blipFill>
          <a:blip r:embed="rId6"/>
          <a:stretch>
            <a:fillRect/>
          </a:stretch>
        </p:blipFill>
        <p:spPr>
          <a:xfrm>
            <a:off x="4675598" y="1418613"/>
            <a:ext cx="1714500" cy="505239"/>
          </a:xfrm>
          <a:prstGeom prst="rect">
            <a:avLst/>
          </a:prstGeom>
        </p:spPr>
      </p:pic>
      <p:pic>
        <p:nvPicPr>
          <p:cNvPr id="17" name="Picture 16">
            <a:extLst>
              <a:ext uri="{FF2B5EF4-FFF2-40B4-BE49-F238E27FC236}">
                <a16:creationId xmlns:a16="http://schemas.microsoft.com/office/drawing/2014/main" id="{C4898D81-982F-6746-9F8C-224DAB0E6268}"/>
              </a:ext>
            </a:extLst>
          </p:cNvPr>
          <p:cNvPicPr>
            <a:picLocks noChangeAspect="1"/>
          </p:cNvPicPr>
          <p:nvPr/>
        </p:nvPicPr>
        <p:blipFill>
          <a:blip r:embed="rId7"/>
          <a:stretch>
            <a:fillRect/>
          </a:stretch>
        </p:blipFill>
        <p:spPr>
          <a:xfrm>
            <a:off x="2405221" y="3200484"/>
            <a:ext cx="1888303" cy="351312"/>
          </a:xfrm>
          <a:prstGeom prst="rect">
            <a:avLst/>
          </a:prstGeom>
        </p:spPr>
      </p:pic>
      <p:pic>
        <p:nvPicPr>
          <p:cNvPr id="18" name="Picture 17">
            <a:extLst>
              <a:ext uri="{FF2B5EF4-FFF2-40B4-BE49-F238E27FC236}">
                <a16:creationId xmlns:a16="http://schemas.microsoft.com/office/drawing/2014/main" id="{C4E106E6-BCB3-B147-B731-2B119DCB7AF2}"/>
              </a:ext>
            </a:extLst>
          </p:cNvPr>
          <p:cNvPicPr>
            <a:picLocks noChangeAspect="1"/>
          </p:cNvPicPr>
          <p:nvPr/>
        </p:nvPicPr>
        <p:blipFill>
          <a:blip r:embed="rId8"/>
          <a:stretch>
            <a:fillRect/>
          </a:stretch>
        </p:blipFill>
        <p:spPr>
          <a:xfrm>
            <a:off x="2577847" y="2351430"/>
            <a:ext cx="1543050" cy="581806"/>
          </a:xfrm>
          <a:prstGeom prst="rect">
            <a:avLst/>
          </a:prstGeom>
        </p:spPr>
      </p:pic>
      <p:pic>
        <p:nvPicPr>
          <p:cNvPr id="19" name="Picture 18">
            <a:extLst>
              <a:ext uri="{FF2B5EF4-FFF2-40B4-BE49-F238E27FC236}">
                <a16:creationId xmlns:a16="http://schemas.microsoft.com/office/drawing/2014/main" id="{AC01473F-EB02-1948-824B-247882CC607B}"/>
              </a:ext>
            </a:extLst>
          </p:cNvPr>
          <p:cNvPicPr>
            <a:picLocks noChangeAspect="1"/>
          </p:cNvPicPr>
          <p:nvPr/>
        </p:nvPicPr>
        <p:blipFill>
          <a:blip r:embed="rId9"/>
          <a:stretch>
            <a:fillRect/>
          </a:stretch>
        </p:blipFill>
        <p:spPr>
          <a:xfrm>
            <a:off x="396288" y="2286000"/>
            <a:ext cx="1819942" cy="600295"/>
          </a:xfrm>
          <a:prstGeom prst="rect">
            <a:avLst/>
          </a:prstGeom>
        </p:spPr>
      </p:pic>
      <p:pic>
        <p:nvPicPr>
          <p:cNvPr id="20" name="Picture 19">
            <a:extLst>
              <a:ext uri="{FF2B5EF4-FFF2-40B4-BE49-F238E27FC236}">
                <a16:creationId xmlns:a16="http://schemas.microsoft.com/office/drawing/2014/main" id="{C9926144-99CD-174E-BFB0-F1B49A40AB81}"/>
              </a:ext>
            </a:extLst>
          </p:cNvPr>
          <p:cNvPicPr>
            <a:picLocks noChangeAspect="1"/>
          </p:cNvPicPr>
          <p:nvPr/>
        </p:nvPicPr>
        <p:blipFill>
          <a:blip r:embed="rId10"/>
          <a:stretch>
            <a:fillRect/>
          </a:stretch>
        </p:blipFill>
        <p:spPr>
          <a:xfrm>
            <a:off x="2628190" y="1418613"/>
            <a:ext cx="1442364" cy="480788"/>
          </a:xfrm>
          <a:prstGeom prst="rect">
            <a:avLst/>
          </a:prstGeom>
        </p:spPr>
      </p:pic>
      <p:pic>
        <p:nvPicPr>
          <p:cNvPr id="2" name="Picture 1">
            <a:extLst>
              <a:ext uri="{FF2B5EF4-FFF2-40B4-BE49-F238E27FC236}">
                <a16:creationId xmlns:a16="http://schemas.microsoft.com/office/drawing/2014/main" id="{C30FA9A0-CA29-F34B-AC0A-67DC5402ABD8}"/>
              </a:ext>
            </a:extLst>
          </p:cNvPr>
          <p:cNvPicPr>
            <a:picLocks noChangeAspect="1"/>
          </p:cNvPicPr>
          <p:nvPr/>
        </p:nvPicPr>
        <p:blipFill>
          <a:blip r:embed="rId11"/>
          <a:stretch>
            <a:fillRect/>
          </a:stretch>
        </p:blipFill>
        <p:spPr>
          <a:xfrm>
            <a:off x="6781800" y="2361160"/>
            <a:ext cx="1757141" cy="363904"/>
          </a:xfrm>
          <a:prstGeom prst="rect">
            <a:avLst/>
          </a:prstGeom>
        </p:spPr>
      </p:pic>
      <p:pic>
        <p:nvPicPr>
          <p:cNvPr id="25" name="Picture 24">
            <a:extLst>
              <a:ext uri="{FF2B5EF4-FFF2-40B4-BE49-F238E27FC236}">
                <a16:creationId xmlns:a16="http://schemas.microsoft.com/office/drawing/2014/main" id="{B8AB6B7B-A54C-2C40-9AF1-9047E6672F65}"/>
              </a:ext>
            </a:extLst>
          </p:cNvPr>
          <p:cNvPicPr>
            <a:picLocks noChangeAspect="1"/>
          </p:cNvPicPr>
          <p:nvPr/>
        </p:nvPicPr>
        <p:blipFill rotWithShape="1">
          <a:blip r:embed="rId12"/>
          <a:srcRect l="12870" t="29888" r="7965" b="26822"/>
          <a:stretch/>
        </p:blipFill>
        <p:spPr>
          <a:xfrm>
            <a:off x="4741773" y="4035239"/>
            <a:ext cx="1582150" cy="615096"/>
          </a:xfrm>
          <a:prstGeom prst="rect">
            <a:avLst/>
          </a:prstGeom>
        </p:spPr>
      </p:pic>
      <p:pic>
        <p:nvPicPr>
          <p:cNvPr id="27" name="Picture 26">
            <a:extLst>
              <a:ext uri="{FF2B5EF4-FFF2-40B4-BE49-F238E27FC236}">
                <a16:creationId xmlns:a16="http://schemas.microsoft.com/office/drawing/2014/main" id="{E1D0083C-226C-3B47-8776-BC9498C8C402}"/>
              </a:ext>
            </a:extLst>
          </p:cNvPr>
          <p:cNvPicPr>
            <a:picLocks noChangeAspect="1"/>
          </p:cNvPicPr>
          <p:nvPr/>
        </p:nvPicPr>
        <p:blipFill rotWithShape="1">
          <a:blip r:embed="rId13"/>
          <a:srcRect t="27269" b="31132"/>
          <a:stretch/>
        </p:blipFill>
        <p:spPr>
          <a:xfrm>
            <a:off x="228599" y="3145176"/>
            <a:ext cx="1987631" cy="590601"/>
          </a:xfrm>
          <a:prstGeom prst="rect">
            <a:avLst/>
          </a:prstGeom>
        </p:spPr>
      </p:pic>
      <p:pic>
        <p:nvPicPr>
          <p:cNvPr id="28" name="Picture 27">
            <a:extLst>
              <a:ext uri="{FF2B5EF4-FFF2-40B4-BE49-F238E27FC236}">
                <a16:creationId xmlns:a16="http://schemas.microsoft.com/office/drawing/2014/main" id="{D5D336CE-1C83-CC43-AD22-3D47469CAC07}"/>
              </a:ext>
            </a:extLst>
          </p:cNvPr>
          <p:cNvPicPr>
            <a:picLocks noChangeAspect="1"/>
          </p:cNvPicPr>
          <p:nvPr/>
        </p:nvPicPr>
        <p:blipFill rotWithShape="1">
          <a:blip r:embed="rId14"/>
          <a:srcRect l="10581" t="26736" r="10119" b="26793"/>
          <a:stretch/>
        </p:blipFill>
        <p:spPr>
          <a:xfrm>
            <a:off x="4588697" y="3048000"/>
            <a:ext cx="1888303" cy="620119"/>
          </a:xfrm>
          <a:prstGeom prst="rect">
            <a:avLst/>
          </a:prstGeom>
        </p:spPr>
      </p:pic>
      <p:pic>
        <p:nvPicPr>
          <p:cNvPr id="22" name="Picture 21">
            <a:extLst>
              <a:ext uri="{FF2B5EF4-FFF2-40B4-BE49-F238E27FC236}">
                <a16:creationId xmlns:a16="http://schemas.microsoft.com/office/drawing/2014/main" id="{B5236A89-CDAC-5140-B1AD-7959397B1E39}"/>
              </a:ext>
            </a:extLst>
          </p:cNvPr>
          <p:cNvPicPr>
            <a:picLocks noChangeAspect="1"/>
          </p:cNvPicPr>
          <p:nvPr/>
        </p:nvPicPr>
        <p:blipFill>
          <a:blip r:embed="rId15"/>
          <a:stretch>
            <a:fillRect/>
          </a:stretch>
        </p:blipFill>
        <p:spPr>
          <a:xfrm>
            <a:off x="2777872" y="4008532"/>
            <a:ext cx="1143000" cy="668511"/>
          </a:xfrm>
          <a:prstGeom prst="rect">
            <a:avLst/>
          </a:prstGeom>
        </p:spPr>
      </p:pic>
      <p:pic>
        <p:nvPicPr>
          <p:cNvPr id="23" name="Picture 22">
            <a:extLst>
              <a:ext uri="{FF2B5EF4-FFF2-40B4-BE49-F238E27FC236}">
                <a16:creationId xmlns:a16="http://schemas.microsoft.com/office/drawing/2014/main" id="{E9EB9334-B73B-8E42-9AA7-73F85C6F544B}"/>
              </a:ext>
            </a:extLst>
          </p:cNvPr>
          <p:cNvPicPr>
            <a:picLocks noChangeAspect="1"/>
          </p:cNvPicPr>
          <p:nvPr/>
        </p:nvPicPr>
        <p:blipFill>
          <a:blip r:embed="rId16"/>
          <a:stretch>
            <a:fillRect/>
          </a:stretch>
        </p:blipFill>
        <p:spPr>
          <a:xfrm>
            <a:off x="547745" y="4051233"/>
            <a:ext cx="1517028" cy="583108"/>
          </a:xfrm>
          <a:prstGeom prst="rect">
            <a:avLst/>
          </a:prstGeom>
        </p:spPr>
      </p:pic>
      <p:pic>
        <p:nvPicPr>
          <p:cNvPr id="30" name="Picture 29">
            <a:extLst>
              <a:ext uri="{FF2B5EF4-FFF2-40B4-BE49-F238E27FC236}">
                <a16:creationId xmlns:a16="http://schemas.microsoft.com/office/drawing/2014/main" id="{436928E1-DE72-D84C-84E8-6903CE2A85FC}"/>
              </a:ext>
            </a:extLst>
          </p:cNvPr>
          <p:cNvPicPr>
            <a:picLocks noChangeAspect="1"/>
          </p:cNvPicPr>
          <p:nvPr/>
        </p:nvPicPr>
        <p:blipFill>
          <a:blip r:embed="rId17"/>
          <a:stretch>
            <a:fillRect/>
          </a:stretch>
        </p:blipFill>
        <p:spPr>
          <a:xfrm>
            <a:off x="710618" y="4899759"/>
            <a:ext cx="1169564" cy="579607"/>
          </a:xfrm>
          <a:prstGeom prst="rect">
            <a:avLst/>
          </a:prstGeom>
        </p:spPr>
      </p:pic>
      <p:pic>
        <p:nvPicPr>
          <p:cNvPr id="31" name="Picture 30">
            <a:extLst>
              <a:ext uri="{FF2B5EF4-FFF2-40B4-BE49-F238E27FC236}">
                <a16:creationId xmlns:a16="http://schemas.microsoft.com/office/drawing/2014/main" id="{1730FFFA-8DEE-F843-AA19-849818302E02}"/>
              </a:ext>
            </a:extLst>
          </p:cNvPr>
          <p:cNvPicPr>
            <a:picLocks noChangeAspect="1"/>
          </p:cNvPicPr>
          <p:nvPr/>
        </p:nvPicPr>
        <p:blipFill>
          <a:blip r:embed="rId18"/>
          <a:stretch>
            <a:fillRect/>
          </a:stretch>
        </p:blipFill>
        <p:spPr>
          <a:xfrm>
            <a:off x="2419698" y="4943834"/>
            <a:ext cx="1859349" cy="472149"/>
          </a:xfrm>
          <a:prstGeom prst="rect">
            <a:avLst/>
          </a:prstGeom>
        </p:spPr>
      </p:pic>
      <p:pic>
        <p:nvPicPr>
          <p:cNvPr id="32" name="Picture 31">
            <a:extLst>
              <a:ext uri="{FF2B5EF4-FFF2-40B4-BE49-F238E27FC236}">
                <a16:creationId xmlns:a16="http://schemas.microsoft.com/office/drawing/2014/main" id="{A712BDAD-1F96-814A-9045-4F0CE5570442}"/>
              </a:ext>
            </a:extLst>
          </p:cNvPr>
          <p:cNvPicPr>
            <a:picLocks noChangeAspect="1"/>
          </p:cNvPicPr>
          <p:nvPr/>
        </p:nvPicPr>
        <p:blipFill>
          <a:blip r:embed="rId19"/>
          <a:stretch>
            <a:fillRect/>
          </a:stretch>
        </p:blipFill>
        <p:spPr>
          <a:xfrm>
            <a:off x="6848324" y="4997348"/>
            <a:ext cx="1542638" cy="365122"/>
          </a:xfrm>
          <a:prstGeom prst="rect">
            <a:avLst/>
          </a:prstGeom>
        </p:spPr>
      </p:pic>
      <p:pic>
        <p:nvPicPr>
          <p:cNvPr id="33" name="Picture 32">
            <a:extLst>
              <a:ext uri="{FF2B5EF4-FFF2-40B4-BE49-F238E27FC236}">
                <a16:creationId xmlns:a16="http://schemas.microsoft.com/office/drawing/2014/main" id="{3F98651D-7589-D341-947B-E1509A3CB4CF}"/>
              </a:ext>
            </a:extLst>
          </p:cNvPr>
          <p:cNvPicPr>
            <a:picLocks noChangeAspect="1"/>
          </p:cNvPicPr>
          <p:nvPr/>
        </p:nvPicPr>
        <p:blipFill>
          <a:blip r:embed="rId20"/>
          <a:stretch>
            <a:fillRect/>
          </a:stretch>
        </p:blipFill>
        <p:spPr>
          <a:xfrm>
            <a:off x="4803566" y="4876800"/>
            <a:ext cx="1458564" cy="606216"/>
          </a:xfrm>
          <a:prstGeom prst="rect">
            <a:avLst/>
          </a:prstGeom>
        </p:spPr>
      </p:pic>
      <p:sp>
        <p:nvSpPr>
          <p:cNvPr id="24" name="Content Placeholder 2">
            <a:extLst>
              <a:ext uri="{FF2B5EF4-FFF2-40B4-BE49-F238E27FC236}">
                <a16:creationId xmlns:a16="http://schemas.microsoft.com/office/drawing/2014/main" id="{FB4A737A-D10E-2443-9C35-71DE9461BE38}"/>
              </a:ext>
            </a:extLst>
          </p:cNvPr>
          <p:cNvSpPr txBox="1">
            <a:spLocks/>
          </p:cNvSpPr>
          <p:nvPr/>
        </p:nvSpPr>
        <p:spPr>
          <a:xfrm>
            <a:off x="0" y="835206"/>
            <a:ext cx="9144000" cy="460194"/>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fontAlgn="auto">
              <a:spcAft>
                <a:spcPts val="0"/>
              </a:spcAft>
              <a:buNone/>
              <a:defRPr/>
            </a:pPr>
            <a:r>
              <a:rPr lang="en-US" sz="1800" dirty="0"/>
              <a:t>75 collaborators, 22 institutions, 9 countries</a:t>
            </a:r>
            <a:endParaRPr lang="en-US" sz="1800" dirty="0">
              <a:latin typeface="Arial" charset="0"/>
              <a:sym typeface="Wingdings"/>
            </a:endParaRPr>
          </a:p>
        </p:txBody>
      </p:sp>
      <p:pic>
        <p:nvPicPr>
          <p:cNvPr id="5" name="Picture 4">
            <a:extLst>
              <a:ext uri="{FF2B5EF4-FFF2-40B4-BE49-F238E27FC236}">
                <a16:creationId xmlns:a16="http://schemas.microsoft.com/office/drawing/2014/main" id="{9806E146-7311-154C-83F9-DC2199EC1693}"/>
              </a:ext>
            </a:extLst>
          </p:cNvPr>
          <p:cNvPicPr>
            <a:picLocks noChangeAspect="1"/>
          </p:cNvPicPr>
          <p:nvPr/>
        </p:nvPicPr>
        <p:blipFill>
          <a:blip r:embed="rId21"/>
          <a:stretch>
            <a:fillRect/>
          </a:stretch>
        </p:blipFill>
        <p:spPr>
          <a:xfrm>
            <a:off x="5146783" y="5634944"/>
            <a:ext cx="772131" cy="668512"/>
          </a:xfrm>
          <a:prstGeom prst="rect">
            <a:avLst/>
          </a:prstGeom>
        </p:spPr>
      </p:pic>
      <p:pic>
        <p:nvPicPr>
          <p:cNvPr id="9" name="Picture 8">
            <a:extLst>
              <a:ext uri="{FF2B5EF4-FFF2-40B4-BE49-F238E27FC236}">
                <a16:creationId xmlns:a16="http://schemas.microsoft.com/office/drawing/2014/main" id="{ED42ABBF-5CB5-F540-ADC6-3CE4225FE323}"/>
              </a:ext>
            </a:extLst>
          </p:cNvPr>
          <p:cNvPicPr>
            <a:picLocks noChangeAspect="1"/>
          </p:cNvPicPr>
          <p:nvPr/>
        </p:nvPicPr>
        <p:blipFill>
          <a:blip r:embed="rId22"/>
          <a:stretch>
            <a:fillRect/>
          </a:stretch>
        </p:blipFill>
        <p:spPr>
          <a:xfrm>
            <a:off x="6753349" y="3961175"/>
            <a:ext cx="1803986" cy="763225"/>
          </a:xfrm>
          <a:prstGeom prst="rect">
            <a:avLst/>
          </a:prstGeom>
        </p:spPr>
      </p:pic>
      <p:pic>
        <p:nvPicPr>
          <p:cNvPr id="16" name="Picture 15">
            <a:extLst>
              <a:ext uri="{FF2B5EF4-FFF2-40B4-BE49-F238E27FC236}">
                <a16:creationId xmlns:a16="http://schemas.microsoft.com/office/drawing/2014/main" id="{5DCE0465-919B-3F47-92EF-52982166C13C}"/>
              </a:ext>
            </a:extLst>
          </p:cNvPr>
          <p:cNvPicPr>
            <a:picLocks noChangeAspect="1"/>
          </p:cNvPicPr>
          <p:nvPr/>
        </p:nvPicPr>
        <p:blipFill>
          <a:blip r:embed="rId23"/>
          <a:stretch>
            <a:fillRect/>
          </a:stretch>
        </p:blipFill>
        <p:spPr>
          <a:xfrm>
            <a:off x="2993972" y="5613800"/>
            <a:ext cx="710800" cy="710800"/>
          </a:xfrm>
          <a:prstGeom prst="rect">
            <a:avLst/>
          </a:prstGeom>
        </p:spPr>
      </p:pic>
    </p:spTree>
    <p:extLst>
      <p:ext uri="{BB962C8B-B14F-4D97-AF65-F5344CB8AC3E}">
        <p14:creationId xmlns:p14="http://schemas.microsoft.com/office/powerpoint/2010/main" val="4159448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855662"/>
            <a:ext cx="8991600" cy="5392738"/>
          </a:xfrm>
        </p:spPr>
        <p:txBody>
          <a:bodyPr>
            <a:noAutofit/>
          </a:bodyPr>
          <a:lstStyle/>
          <a:p>
            <a:r>
              <a:rPr lang="en-US" sz="2000" dirty="0"/>
              <a:t>Nothing incoming and 2 ~</a:t>
            </a:r>
            <a:r>
              <a:rPr lang="en-US" sz="2000" dirty="0" err="1"/>
              <a:t>TeV</a:t>
            </a:r>
            <a:r>
              <a:rPr lang="en-US" sz="2000" dirty="0"/>
              <a:t>, opposite-sign charged tracks pointing back to the ATLAS IP: a “light shining through (100 m-thick) wall” experiment.</a:t>
            </a:r>
          </a:p>
          <a:p>
            <a:endParaRPr lang="en-US" sz="800" dirty="0"/>
          </a:p>
          <a:p>
            <a:r>
              <a:rPr lang="en-US" sz="2000" dirty="0"/>
              <a:t>Scintillators veto incoming charged tracks (muons), magnets split the charged tracks, which are detected by tracking stations and a calorimeter.</a:t>
            </a:r>
          </a:p>
          <a:p>
            <a:endParaRPr lang="en-US" sz="2000" dirty="0"/>
          </a:p>
          <a:p>
            <a:endParaRPr lang="en-US" sz="2000" dirty="0"/>
          </a:p>
          <a:p>
            <a:endParaRPr lang="en-US" sz="2000" dirty="0"/>
          </a:p>
          <a:p>
            <a:pPr marL="0" indent="0">
              <a:buNone/>
            </a:pPr>
            <a:endParaRPr lang="en-US" sz="1200" dirty="0"/>
          </a:p>
        </p:txBody>
      </p:sp>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76200" y="244475"/>
            <a:ext cx="8991600" cy="441325"/>
          </a:xfrm>
        </p:spPr>
        <p:txBody>
          <a:bodyPr/>
          <a:lstStyle/>
          <a:p>
            <a:r>
              <a:rPr lang="en-US" dirty="0">
                <a:latin typeface="+mn-lt"/>
              </a:rPr>
              <a:t>THE FASER DETECTOR</a:t>
            </a:r>
          </a:p>
        </p:txBody>
      </p:sp>
      <p:grpSp>
        <p:nvGrpSpPr>
          <p:cNvPr id="2" name="Group 1">
            <a:extLst>
              <a:ext uri="{FF2B5EF4-FFF2-40B4-BE49-F238E27FC236}">
                <a16:creationId xmlns:a16="http://schemas.microsoft.com/office/drawing/2014/main" id="{4222907A-7E36-B44F-BF5D-05C04AA53BDD}"/>
              </a:ext>
            </a:extLst>
          </p:cNvPr>
          <p:cNvGrpSpPr/>
          <p:nvPr/>
        </p:nvGrpSpPr>
        <p:grpSpPr>
          <a:xfrm>
            <a:off x="228600" y="2514600"/>
            <a:ext cx="8534400" cy="4038600"/>
            <a:chOff x="1181100" y="2964550"/>
            <a:chExt cx="6781799" cy="3581401"/>
          </a:xfrm>
        </p:grpSpPr>
        <p:pic>
          <p:nvPicPr>
            <p:cNvPr id="4" name="Picture 3">
              <a:extLst>
                <a:ext uri="{FF2B5EF4-FFF2-40B4-BE49-F238E27FC236}">
                  <a16:creationId xmlns:a16="http://schemas.microsoft.com/office/drawing/2014/main" id="{C113D7CF-9EE7-664D-8629-21B1A4538C42}"/>
                </a:ext>
              </a:extLst>
            </p:cNvPr>
            <p:cNvPicPr/>
            <p:nvPr/>
          </p:nvPicPr>
          <p:blipFill>
            <a:blip r:embed="rId2">
              <a:extLst>
                <a:ext uri="{28A0092B-C50C-407E-A947-70E740481C1C}">
                  <a14:useLocalDpi xmlns:a14="http://schemas.microsoft.com/office/drawing/2010/main" val="0"/>
                </a:ext>
              </a:extLst>
            </a:blip>
            <a:stretch>
              <a:fillRect/>
            </a:stretch>
          </p:blipFill>
          <p:spPr>
            <a:xfrm>
              <a:off x="1181100" y="2964550"/>
              <a:ext cx="6781799" cy="3581401"/>
            </a:xfrm>
            <a:prstGeom prst="rect">
              <a:avLst/>
            </a:prstGeom>
          </p:spPr>
        </p:pic>
        <p:cxnSp>
          <p:nvCxnSpPr>
            <p:cNvPr id="5" name="Straight Arrow Connector 4">
              <a:extLst>
                <a:ext uri="{FF2B5EF4-FFF2-40B4-BE49-F238E27FC236}">
                  <a16:creationId xmlns:a16="http://schemas.microsoft.com/office/drawing/2014/main" id="{E96E24C9-DA85-C743-9FA3-2D2A645CCAA6}"/>
                </a:ext>
              </a:extLst>
            </p:cNvPr>
            <p:cNvCxnSpPr>
              <a:cxnSpLocks/>
            </p:cNvCxnSpPr>
            <p:nvPr/>
          </p:nvCxnSpPr>
          <p:spPr>
            <a:xfrm flipH="1">
              <a:off x="6858000" y="4267200"/>
              <a:ext cx="533400" cy="228600"/>
            </a:xfrm>
            <a:prstGeom prst="straightConnector1">
              <a:avLst/>
            </a:prstGeom>
            <a:ln w="38100">
              <a:solidFill>
                <a:srgbClr val="FFFF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D026DBFE-20B9-F344-826D-02185889DB8E}"/>
                </a:ext>
              </a:extLst>
            </p:cNvPr>
            <p:cNvCxnSpPr>
              <a:cxnSpLocks/>
            </p:cNvCxnSpPr>
            <p:nvPr/>
          </p:nvCxnSpPr>
          <p:spPr>
            <a:xfrm flipH="1">
              <a:off x="6096000" y="4152900"/>
              <a:ext cx="1295400" cy="512762"/>
            </a:xfrm>
            <a:prstGeom prst="straightConnector1">
              <a:avLst/>
            </a:prstGeom>
            <a:ln w="38100">
              <a:solidFill>
                <a:srgbClr val="FFFF00"/>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EE1C025B-AC29-F84F-B158-258598ED2012}"/>
                </a:ext>
              </a:extLst>
            </p:cNvPr>
            <p:cNvCxnSpPr>
              <a:cxnSpLocks/>
            </p:cNvCxnSpPr>
            <p:nvPr/>
          </p:nvCxnSpPr>
          <p:spPr>
            <a:xfrm flipH="1">
              <a:off x="2819400" y="4665662"/>
              <a:ext cx="3276600" cy="1049338"/>
            </a:xfrm>
            <a:prstGeom prst="straightConnector1">
              <a:avLst/>
            </a:prstGeom>
            <a:ln w="28575">
              <a:solidFill>
                <a:srgbClr val="FFFF00"/>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9A4AC172-FFA9-3B4A-BE5A-ADBFA13688DB}"/>
                </a:ext>
              </a:extLst>
            </p:cNvPr>
            <p:cNvCxnSpPr>
              <a:cxnSpLocks/>
            </p:cNvCxnSpPr>
            <p:nvPr/>
          </p:nvCxnSpPr>
          <p:spPr>
            <a:xfrm flipH="1">
              <a:off x="2819400" y="4665662"/>
              <a:ext cx="3276600" cy="1201738"/>
            </a:xfrm>
            <a:prstGeom prst="straightConnector1">
              <a:avLst/>
            </a:prstGeom>
            <a:ln w="28575">
              <a:solidFill>
                <a:srgbClr val="FFFF00"/>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48B89462-A2C7-644D-9A09-814112655532}"/>
                </a:ext>
              </a:extLst>
            </p:cNvPr>
            <p:cNvSpPr txBox="1"/>
            <p:nvPr/>
          </p:nvSpPr>
          <p:spPr>
            <a:xfrm>
              <a:off x="7364243" y="4047748"/>
              <a:ext cx="312906" cy="369332"/>
            </a:xfrm>
            <a:prstGeom prst="rect">
              <a:avLst/>
            </a:prstGeom>
            <a:noFill/>
          </p:spPr>
          <p:txBody>
            <a:bodyPr wrap="none" rtlCol="0">
              <a:spAutoFit/>
            </a:bodyPr>
            <a:lstStyle/>
            <a:p>
              <a:r>
                <a:rPr lang="en-US" dirty="0">
                  <a:solidFill>
                    <a:srgbClr val="FFFF00"/>
                  </a:solidFill>
                  <a:latin typeface="Symbol" pitchFamily="2" charset="2"/>
                </a:rPr>
                <a:t>n</a:t>
              </a:r>
            </a:p>
          </p:txBody>
        </p:sp>
        <p:sp>
          <p:nvSpPr>
            <p:cNvPr id="18" name="TextBox 17">
              <a:extLst>
                <a:ext uri="{FF2B5EF4-FFF2-40B4-BE49-F238E27FC236}">
                  <a16:creationId xmlns:a16="http://schemas.microsoft.com/office/drawing/2014/main" id="{6A28D9A1-8A21-3847-8DCF-2A7A770C8EFF}"/>
                </a:ext>
              </a:extLst>
            </p:cNvPr>
            <p:cNvSpPr txBox="1"/>
            <p:nvPr/>
          </p:nvSpPr>
          <p:spPr>
            <a:xfrm>
              <a:off x="7124700" y="3859014"/>
              <a:ext cx="548548" cy="338554"/>
            </a:xfrm>
            <a:prstGeom prst="rect">
              <a:avLst/>
            </a:prstGeom>
            <a:noFill/>
          </p:spPr>
          <p:txBody>
            <a:bodyPr wrap="none" rtlCol="0">
              <a:spAutoFit/>
            </a:bodyPr>
            <a:lstStyle/>
            <a:p>
              <a:r>
                <a:rPr lang="en-US" sz="1600" dirty="0">
                  <a:solidFill>
                    <a:srgbClr val="FFFF00"/>
                  </a:solidFill>
                  <a:latin typeface="+mj-lt"/>
                </a:rPr>
                <a:t>LLP</a:t>
              </a:r>
            </a:p>
          </p:txBody>
        </p:sp>
        <p:sp>
          <p:nvSpPr>
            <p:cNvPr id="19" name="TextBox 18">
              <a:extLst>
                <a:ext uri="{FF2B5EF4-FFF2-40B4-BE49-F238E27FC236}">
                  <a16:creationId xmlns:a16="http://schemas.microsoft.com/office/drawing/2014/main" id="{FA8BD851-55AD-8F4F-8804-44A40BCDBC0D}"/>
                </a:ext>
              </a:extLst>
            </p:cNvPr>
            <p:cNvSpPr txBox="1"/>
            <p:nvPr/>
          </p:nvSpPr>
          <p:spPr>
            <a:xfrm>
              <a:off x="2895456" y="5333583"/>
              <a:ext cx="388248" cy="338554"/>
            </a:xfrm>
            <a:prstGeom prst="rect">
              <a:avLst/>
            </a:prstGeom>
            <a:noFill/>
          </p:spPr>
          <p:txBody>
            <a:bodyPr wrap="none" rtlCol="0">
              <a:spAutoFit/>
            </a:bodyPr>
            <a:lstStyle/>
            <a:p>
              <a:r>
                <a:rPr lang="en-US" sz="1600" dirty="0">
                  <a:solidFill>
                    <a:srgbClr val="FFFF00"/>
                  </a:solidFill>
                  <a:latin typeface="+mj-lt"/>
                </a:rPr>
                <a:t>e</a:t>
              </a:r>
              <a:r>
                <a:rPr lang="en-US" baseline="30000" dirty="0">
                  <a:solidFill>
                    <a:srgbClr val="FFFF00"/>
                  </a:solidFill>
                  <a:latin typeface="+mj-lt"/>
                </a:rPr>
                <a:t>+</a:t>
              </a:r>
            </a:p>
          </p:txBody>
        </p:sp>
        <p:sp>
          <p:nvSpPr>
            <p:cNvPr id="20" name="TextBox 19">
              <a:extLst>
                <a:ext uri="{FF2B5EF4-FFF2-40B4-BE49-F238E27FC236}">
                  <a16:creationId xmlns:a16="http://schemas.microsoft.com/office/drawing/2014/main" id="{1913AF53-D9BB-4340-B4BE-D3B156E90B55}"/>
                </a:ext>
              </a:extLst>
            </p:cNvPr>
            <p:cNvSpPr txBox="1"/>
            <p:nvPr/>
          </p:nvSpPr>
          <p:spPr>
            <a:xfrm>
              <a:off x="2911486" y="5707663"/>
              <a:ext cx="356188" cy="338554"/>
            </a:xfrm>
            <a:prstGeom prst="rect">
              <a:avLst/>
            </a:prstGeom>
            <a:noFill/>
          </p:spPr>
          <p:txBody>
            <a:bodyPr wrap="none" rtlCol="0">
              <a:spAutoFit/>
            </a:bodyPr>
            <a:lstStyle/>
            <a:p>
              <a:r>
                <a:rPr lang="en-US" sz="1600" dirty="0">
                  <a:solidFill>
                    <a:srgbClr val="FFFF00"/>
                  </a:solidFill>
                  <a:latin typeface="+mj-lt"/>
                </a:rPr>
                <a:t>e</a:t>
              </a:r>
              <a:r>
                <a:rPr lang="en-US" sz="2000" baseline="30000" dirty="0">
                  <a:solidFill>
                    <a:srgbClr val="FFFF00"/>
                  </a:solidFill>
                  <a:latin typeface="+mj-lt"/>
                </a:rPr>
                <a:t>-</a:t>
              </a:r>
            </a:p>
          </p:txBody>
        </p:sp>
        <p:sp>
          <p:nvSpPr>
            <p:cNvPr id="22" name="Teardrop 21">
              <a:extLst>
                <a:ext uri="{FF2B5EF4-FFF2-40B4-BE49-F238E27FC236}">
                  <a16:creationId xmlns:a16="http://schemas.microsoft.com/office/drawing/2014/main" id="{0BCC65C2-E8A9-DD43-B6CF-5BD01D4F1810}"/>
                </a:ext>
              </a:extLst>
            </p:cNvPr>
            <p:cNvSpPr/>
            <p:nvPr/>
          </p:nvSpPr>
          <p:spPr>
            <a:xfrm rot="1678285">
              <a:off x="6839756" y="4376870"/>
              <a:ext cx="152400" cy="169277"/>
            </a:xfrm>
            <a:prstGeom prst="teardrop">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771002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D1352E5A-71D5-5045-BCF4-77B511DA54AB}"/>
              </a:ext>
            </a:extLst>
          </p:cNvPr>
          <p:cNvSpPr>
            <a:spLocks noGrp="1"/>
          </p:cNvSpPr>
          <p:nvPr>
            <p:ph idx="1"/>
          </p:nvPr>
        </p:nvSpPr>
        <p:spPr>
          <a:xfrm>
            <a:off x="76200" y="1025037"/>
            <a:ext cx="8686800" cy="2556363"/>
          </a:xfrm>
        </p:spPr>
        <p:txBody>
          <a:bodyPr/>
          <a:lstStyle/>
          <a:p>
            <a:pPr>
              <a:buFontTx/>
              <a:buChar char="•"/>
            </a:pPr>
            <a:r>
              <a:rPr lang="en-US" sz="2000" dirty="0"/>
              <a:t>The beam collision axis was located to mm accuracy by the CERN survey department.  To place FASER on this axis, a trench was required to lower the floor by 46 cm.</a:t>
            </a:r>
          </a:p>
          <a:p>
            <a:pPr>
              <a:buFontTx/>
              <a:buChar char="•"/>
            </a:pPr>
            <a:endParaRPr lang="en-US" sz="1200" dirty="0"/>
          </a:p>
          <a:p>
            <a:pPr>
              <a:buFontTx/>
              <a:buChar char="•"/>
            </a:pPr>
            <a:r>
              <a:rPr lang="en-US" sz="2000" dirty="0"/>
              <a:t>The trench was completed by an Italian firm just hours before COVID shut down CERN in Spring 2020.</a:t>
            </a:r>
          </a:p>
          <a:p>
            <a:pPr marL="0" indent="0" eaLnBrk="1" hangingPunct="1">
              <a:buNone/>
            </a:pPr>
            <a:endParaRPr lang="en-US" sz="2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eaLnBrk="1" hangingPunct="1"/>
            <a:endParaRPr lang="en-US" dirty="0">
              <a:latin typeface="Arial" charset="0"/>
            </a:endParaRPr>
          </a:p>
          <a:p>
            <a:pPr eaLnBrk="1" hangingPunct="1"/>
            <a:endParaRPr lang="en-US" sz="1000" dirty="0">
              <a:latin typeface="Arial" charset="0"/>
            </a:endParaRPr>
          </a:p>
          <a:p>
            <a:pPr marL="0" indent="0" eaLnBrk="1" hangingPunct="1">
              <a:buNone/>
            </a:pPr>
            <a:endParaRPr lang="en-US" dirty="0">
              <a:latin typeface="Arial" charset="0"/>
            </a:endParaRPr>
          </a:p>
          <a:p>
            <a:pPr marL="0" indent="0" eaLnBrk="1" hangingPunct="1">
              <a:buNone/>
            </a:pPr>
            <a:endParaRPr lang="en-US" sz="1400" dirty="0">
              <a:latin typeface="Arial" charset="0"/>
            </a:endParaRPr>
          </a:p>
          <a:p>
            <a:pPr>
              <a:buFontTx/>
              <a:buChar char="•"/>
            </a:pPr>
            <a:endParaRPr lang="en-US" sz="1200" dirty="0">
              <a:solidFill>
                <a:srgbClr val="000000"/>
              </a:solidFill>
            </a:endParaRPr>
          </a:p>
          <a:p>
            <a:pPr>
              <a:buFontTx/>
              <a:buChar char="•"/>
            </a:pPr>
            <a:endParaRPr lang="en-US" dirty="0">
              <a:solidFill>
                <a:srgbClr val="000000"/>
              </a:solidFill>
            </a:endParaRPr>
          </a:p>
          <a:p>
            <a:pPr marL="0" indent="0">
              <a:buNone/>
            </a:pPr>
            <a:endParaRPr lang="en-US" dirty="0">
              <a:solidFill>
                <a:srgbClr val="000000"/>
              </a:solidFill>
            </a:endParaRPr>
          </a:p>
        </p:txBody>
      </p:sp>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FASER IN TUNNEL TI12</a:t>
            </a:r>
          </a:p>
        </p:txBody>
      </p:sp>
      <p:pic>
        <p:nvPicPr>
          <p:cNvPr id="3" name="Picture 2">
            <a:extLst>
              <a:ext uri="{FF2B5EF4-FFF2-40B4-BE49-F238E27FC236}">
                <a16:creationId xmlns:a16="http://schemas.microsoft.com/office/drawing/2014/main" id="{AA4F60B4-C76E-4244-B935-316A138F84D2}"/>
              </a:ext>
            </a:extLst>
          </p:cNvPr>
          <p:cNvPicPr>
            <a:picLocks noChangeAspect="1"/>
          </p:cNvPicPr>
          <p:nvPr/>
        </p:nvPicPr>
        <p:blipFill>
          <a:blip r:embed="rId2"/>
          <a:stretch>
            <a:fillRect/>
          </a:stretch>
        </p:blipFill>
        <p:spPr>
          <a:xfrm>
            <a:off x="228600" y="3200401"/>
            <a:ext cx="2946400" cy="2362200"/>
          </a:xfrm>
          <a:prstGeom prst="rect">
            <a:avLst/>
          </a:prstGeom>
          <a:ln w="19050">
            <a:solidFill>
              <a:schemeClr val="tx1"/>
            </a:solidFill>
          </a:ln>
        </p:spPr>
      </p:pic>
      <p:pic>
        <p:nvPicPr>
          <p:cNvPr id="4" name="Picture 3">
            <a:extLst>
              <a:ext uri="{FF2B5EF4-FFF2-40B4-BE49-F238E27FC236}">
                <a16:creationId xmlns:a16="http://schemas.microsoft.com/office/drawing/2014/main" id="{129881CD-0BCE-E942-A70D-A8A41236154E}"/>
              </a:ext>
            </a:extLst>
          </p:cNvPr>
          <p:cNvPicPr>
            <a:picLocks noChangeAspect="1"/>
          </p:cNvPicPr>
          <p:nvPr/>
        </p:nvPicPr>
        <p:blipFill>
          <a:blip r:embed="rId3"/>
          <a:stretch>
            <a:fillRect/>
          </a:stretch>
        </p:blipFill>
        <p:spPr>
          <a:xfrm rot="5400000">
            <a:off x="2916766" y="3611033"/>
            <a:ext cx="3285067" cy="2463800"/>
          </a:xfrm>
          <a:prstGeom prst="rect">
            <a:avLst/>
          </a:prstGeom>
          <a:ln w="19050">
            <a:solidFill>
              <a:schemeClr val="tx1"/>
            </a:solidFill>
          </a:ln>
        </p:spPr>
      </p:pic>
      <p:pic>
        <p:nvPicPr>
          <p:cNvPr id="6" name="Picture 5">
            <a:extLst>
              <a:ext uri="{FF2B5EF4-FFF2-40B4-BE49-F238E27FC236}">
                <a16:creationId xmlns:a16="http://schemas.microsoft.com/office/drawing/2014/main" id="{211902B7-EA6F-3240-9AD2-CD9034A794A5}"/>
              </a:ext>
            </a:extLst>
          </p:cNvPr>
          <p:cNvPicPr>
            <a:picLocks noChangeAspect="1"/>
          </p:cNvPicPr>
          <p:nvPr/>
        </p:nvPicPr>
        <p:blipFill>
          <a:blip r:embed="rId4"/>
          <a:stretch>
            <a:fillRect/>
          </a:stretch>
        </p:blipFill>
        <p:spPr>
          <a:xfrm>
            <a:off x="6006300" y="3962400"/>
            <a:ext cx="2837668" cy="2556363"/>
          </a:xfrm>
          <a:prstGeom prst="rect">
            <a:avLst/>
          </a:prstGeom>
          <a:ln w="19050">
            <a:solidFill>
              <a:schemeClr val="tx1"/>
            </a:solidFill>
          </a:ln>
        </p:spPr>
      </p:pic>
      <p:sp>
        <p:nvSpPr>
          <p:cNvPr id="7" name="TextBox 6">
            <a:extLst>
              <a:ext uri="{FF2B5EF4-FFF2-40B4-BE49-F238E27FC236}">
                <a16:creationId xmlns:a16="http://schemas.microsoft.com/office/drawing/2014/main" id="{65B712F3-7538-BB43-8602-5B25BBFA2CD4}"/>
              </a:ext>
            </a:extLst>
          </p:cNvPr>
          <p:cNvSpPr txBox="1"/>
          <p:nvPr/>
        </p:nvSpPr>
        <p:spPr>
          <a:xfrm>
            <a:off x="1352986" y="5193269"/>
            <a:ext cx="697627" cy="369332"/>
          </a:xfrm>
          <a:prstGeom prst="rect">
            <a:avLst/>
          </a:prstGeom>
          <a:noFill/>
        </p:spPr>
        <p:txBody>
          <a:bodyPr wrap="none" rtlCol="0">
            <a:spAutoFit/>
          </a:bodyPr>
          <a:lstStyle/>
          <a:p>
            <a:r>
              <a:rPr lang="en-US" dirty="0">
                <a:solidFill>
                  <a:schemeClr val="bg1"/>
                </a:solidFill>
              </a:rPr>
              <a:t>2019</a:t>
            </a:r>
          </a:p>
        </p:txBody>
      </p:sp>
      <p:sp>
        <p:nvSpPr>
          <p:cNvPr id="11" name="TextBox 10">
            <a:extLst>
              <a:ext uri="{FF2B5EF4-FFF2-40B4-BE49-F238E27FC236}">
                <a16:creationId xmlns:a16="http://schemas.microsoft.com/office/drawing/2014/main" id="{54D0A933-022F-6A4D-BF23-AA80674E7201}"/>
              </a:ext>
            </a:extLst>
          </p:cNvPr>
          <p:cNvSpPr txBox="1"/>
          <p:nvPr/>
        </p:nvSpPr>
        <p:spPr>
          <a:xfrm>
            <a:off x="6608243" y="6106067"/>
            <a:ext cx="1633781" cy="369332"/>
          </a:xfrm>
          <a:prstGeom prst="rect">
            <a:avLst/>
          </a:prstGeom>
          <a:noFill/>
        </p:spPr>
        <p:txBody>
          <a:bodyPr wrap="none" rtlCol="0">
            <a:spAutoFit/>
          </a:bodyPr>
          <a:lstStyle/>
          <a:p>
            <a:r>
              <a:rPr lang="en-US" dirty="0">
                <a:solidFill>
                  <a:schemeClr val="bg1"/>
                </a:solidFill>
              </a:rPr>
              <a:t>Summer 2020</a:t>
            </a:r>
          </a:p>
        </p:txBody>
      </p:sp>
      <p:sp>
        <p:nvSpPr>
          <p:cNvPr id="12" name="TextBox 11">
            <a:extLst>
              <a:ext uri="{FF2B5EF4-FFF2-40B4-BE49-F238E27FC236}">
                <a16:creationId xmlns:a16="http://schemas.microsoft.com/office/drawing/2014/main" id="{8665DE4B-CCDF-DF44-B03A-8BBD5DB386A4}"/>
              </a:ext>
            </a:extLst>
          </p:cNvPr>
          <p:cNvSpPr txBox="1"/>
          <p:nvPr/>
        </p:nvSpPr>
        <p:spPr>
          <a:xfrm>
            <a:off x="3857702" y="6040315"/>
            <a:ext cx="1428596" cy="369332"/>
          </a:xfrm>
          <a:prstGeom prst="rect">
            <a:avLst/>
          </a:prstGeom>
          <a:noFill/>
        </p:spPr>
        <p:txBody>
          <a:bodyPr wrap="none" rtlCol="0">
            <a:spAutoFit/>
          </a:bodyPr>
          <a:lstStyle/>
          <a:p>
            <a:r>
              <a:rPr lang="en-US" dirty="0">
                <a:solidFill>
                  <a:schemeClr val="bg1"/>
                </a:solidFill>
              </a:rPr>
              <a:t>Spring 2020</a:t>
            </a:r>
          </a:p>
        </p:txBody>
      </p:sp>
    </p:spTree>
    <p:extLst>
      <p:ext uri="{BB962C8B-B14F-4D97-AF65-F5344CB8AC3E}">
        <p14:creationId xmlns:p14="http://schemas.microsoft.com/office/powerpoint/2010/main" val="305754444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tx1"/>
                </a:solidFill>
                <a:latin typeface="Arial" charset="0"/>
              </a:rPr>
              <a:t>MAGNETS</a:t>
            </a:r>
          </a:p>
        </p:txBody>
      </p:sp>
      <p:sp>
        <p:nvSpPr>
          <p:cNvPr id="6" name="Content Placeholder 2">
            <a:extLst>
              <a:ext uri="{FF2B5EF4-FFF2-40B4-BE49-F238E27FC236}">
                <a16:creationId xmlns:a16="http://schemas.microsoft.com/office/drawing/2014/main" id="{C4FFFD57-DE3F-B14F-92DA-FB2136849894}"/>
              </a:ext>
            </a:extLst>
          </p:cNvPr>
          <p:cNvSpPr>
            <a:spLocks noGrp="1"/>
          </p:cNvSpPr>
          <p:nvPr>
            <p:ph idx="1"/>
          </p:nvPr>
        </p:nvSpPr>
        <p:spPr>
          <a:xfrm>
            <a:off x="152400" y="855662"/>
            <a:ext cx="8915400" cy="5392738"/>
          </a:xfrm>
        </p:spPr>
        <p:txBody>
          <a:bodyPr>
            <a:noAutofit/>
          </a:bodyPr>
          <a:lstStyle/>
          <a:p>
            <a:r>
              <a:rPr lang="en-US" sz="2000" dirty="0"/>
              <a:t>FASER includes 3 magnets: 1.5 m, 1 m, and 1m long.</a:t>
            </a:r>
          </a:p>
          <a:p>
            <a:r>
              <a:rPr lang="en-US" sz="2000" dirty="0"/>
              <a:t>0.57 T permanent dipoles with an inner diameter of 20 cm, require little maintenance.</a:t>
            </a:r>
          </a:p>
          <a:p>
            <a:r>
              <a:rPr lang="en-US" sz="2000" dirty="0"/>
              <a:t>Constructed by the CERN magnet group.</a:t>
            </a:r>
          </a:p>
          <a:p>
            <a:endParaRPr lang="en-US" sz="2000" dirty="0"/>
          </a:p>
          <a:p>
            <a:endParaRPr lang="en-US" sz="16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1200" dirty="0"/>
          </a:p>
        </p:txBody>
      </p:sp>
      <p:pic>
        <p:nvPicPr>
          <p:cNvPr id="3" name="Picture 2">
            <a:extLst>
              <a:ext uri="{FF2B5EF4-FFF2-40B4-BE49-F238E27FC236}">
                <a16:creationId xmlns:a16="http://schemas.microsoft.com/office/drawing/2014/main" id="{0197DE7A-8DD1-C042-91B7-EA651C8EA034}"/>
              </a:ext>
            </a:extLst>
          </p:cNvPr>
          <p:cNvPicPr>
            <a:picLocks noChangeAspect="1"/>
          </p:cNvPicPr>
          <p:nvPr/>
        </p:nvPicPr>
        <p:blipFill>
          <a:blip r:embed="rId2"/>
          <a:stretch>
            <a:fillRect/>
          </a:stretch>
        </p:blipFill>
        <p:spPr>
          <a:xfrm>
            <a:off x="304800" y="2388467"/>
            <a:ext cx="8534400" cy="4012333"/>
          </a:xfrm>
          <a:prstGeom prst="rect">
            <a:avLst/>
          </a:prstGeom>
        </p:spPr>
      </p:pic>
    </p:spTree>
    <p:extLst>
      <p:ext uri="{BB962C8B-B14F-4D97-AF65-F5344CB8AC3E}">
        <p14:creationId xmlns:p14="http://schemas.microsoft.com/office/powerpoint/2010/main" val="55738139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tx1"/>
                </a:solidFill>
                <a:latin typeface="Arial" charset="0"/>
              </a:rPr>
              <a:t>TRACKERS</a:t>
            </a:r>
          </a:p>
        </p:txBody>
      </p:sp>
      <p:sp>
        <p:nvSpPr>
          <p:cNvPr id="6" name="Content Placeholder 2">
            <a:extLst>
              <a:ext uri="{FF2B5EF4-FFF2-40B4-BE49-F238E27FC236}">
                <a16:creationId xmlns:a16="http://schemas.microsoft.com/office/drawing/2014/main" id="{C4FFFD57-DE3F-B14F-92DA-FB2136849894}"/>
              </a:ext>
            </a:extLst>
          </p:cNvPr>
          <p:cNvSpPr>
            <a:spLocks noGrp="1"/>
          </p:cNvSpPr>
          <p:nvPr>
            <p:ph idx="1"/>
          </p:nvPr>
        </p:nvSpPr>
        <p:spPr>
          <a:xfrm>
            <a:off x="76200" y="1008062"/>
            <a:ext cx="8915400" cy="5392738"/>
          </a:xfrm>
        </p:spPr>
        <p:txBody>
          <a:bodyPr>
            <a:noAutofit/>
          </a:bodyPr>
          <a:lstStyle/>
          <a:p>
            <a:r>
              <a:rPr lang="en-US" sz="2000" dirty="0"/>
              <a:t>ATLAS tracker consists of ~3000 SCT modules.</a:t>
            </a:r>
          </a:p>
          <a:p>
            <a:endParaRPr lang="en-US" sz="800" dirty="0"/>
          </a:p>
          <a:p>
            <a:r>
              <a:rPr lang="en-US" sz="2000" dirty="0"/>
              <a:t>~300 spares were never used.  ~100 of these were generously donated to FASER: 8 modules x 3 tracking planes x 4 tracking stations at FASER.</a:t>
            </a:r>
            <a:endParaRPr lang="en-US" sz="16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1200" dirty="0"/>
          </a:p>
        </p:txBody>
      </p:sp>
      <p:pic>
        <p:nvPicPr>
          <p:cNvPr id="5" name="Picture 4">
            <a:extLst>
              <a:ext uri="{FF2B5EF4-FFF2-40B4-BE49-F238E27FC236}">
                <a16:creationId xmlns:a16="http://schemas.microsoft.com/office/drawing/2014/main" id="{9E0C4B2C-0078-3F45-9E72-29F634D2979C}"/>
              </a:ext>
            </a:extLst>
          </p:cNvPr>
          <p:cNvPicPr>
            <a:picLocks noChangeAspect="1"/>
          </p:cNvPicPr>
          <p:nvPr/>
        </p:nvPicPr>
        <p:blipFill>
          <a:blip r:embed="rId2"/>
          <a:stretch>
            <a:fillRect/>
          </a:stretch>
        </p:blipFill>
        <p:spPr>
          <a:xfrm>
            <a:off x="1879600" y="2514600"/>
            <a:ext cx="5384800" cy="4038600"/>
          </a:xfrm>
          <a:prstGeom prst="rect">
            <a:avLst/>
          </a:prstGeom>
        </p:spPr>
      </p:pic>
    </p:spTree>
    <p:extLst>
      <p:ext uri="{BB962C8B-B14F-4D97-AF65-F5344CB8AC3E}">
        <p14:creationId xmlns:p14="http://schemas.microsoft.com/office/powerpoint/2010/main" val="149322557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tx1"/>
                </a:solidFill>
                <a:latin typeface="Arial" charset="0"/>
              </a:rPr>
              <a:t>SCINTILLATORS</a:t>
            </a:r>
          </a:p>
        </p:txBody>
      </p:sp>
      <p:sp>
        <p:nvSpPr>
          <p:cNvPr id="6" name="Content Placeholder 2">
            <a:extLst>
              <a:ext uri="{FF2B5EF4-FFF2-40B4-BE49-F238E27FC236}">
                <a16:creationId xmlns:a16="http://schemas.microsoft.com/office/drawing/2014/main" id="{C4FFFD57-DE3F-B14F-92DA-FB2136849894}"/>
              </a:ext>
            </a:extLst>
          </p:cNvPr>
          <p:cNvSpPr>
            <a:spLocks noGrp="1"/>
          </p:cNvSpPr>
          <p:nvPr>
            <p:ph idx="1"/>
          </p:nvPr>
        </p:nvSpPr>
        <p:spPr>
          <a:xfrm>
            <a:off x="152400" y="855662"/>
            <a:ext cx="8915400" cy="5392738"/>
          </a:xfrm>
        </p:spPr>
        <p:txBody>
          <a:bodyPr>
            <a:noAutofit/>
          </a:bodyPr>
          <a:lstStyle/>
          <a:p>
            <a:r>
              <a:rPr lang="en-US" sz="2000" dirty="0"/>
              <a:t>4 veto scintillators, each 2cm x 30cm x 30cm, upstream of the detector. Efficiency of each one is &gt; 99.99%, makes muon background negligible. </a:t>
            </a:r>
          </a:p>
          <a:p>
            <a:endParaRPr lang="en-US" sz="800" dirty="0"/>
          </a:p>
          <a:p>
            <a:r>
              <a:rPr lang="en-US" sz="2000" dirty="0"/>
              <a:t>Additional beam backgrounds, simulated with FLUKA and validated with pilot detectors in 2018, are also expected to be negligible.</a:t>
            </a:r>
            <a:endParaRPr lang="en-US" sz="16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1200" dirty="0"/>
          </a:p>
        </p:txBody>
      </p:sp>
      <p:pic>
        <p:nvPicPr>
          <p:cNvPr id="3" name="Picture 2">
            <a:extLst>
              <a:ext uri="{FF2B5EF4-FFF2-40B4-BE49-F238E27FC236}">
                <a16:creationId xmlns:a16="http://schemas.microsoft.com/office/drawing/2014/main" id="{0B16B4F0-50DE-BB4E-93A5-3B8C8E08DB40}"/>
              </a:ext>
            </a:extLst>
          </p:cNvPr>
          <p:cNvPicPr>
            <a:picLocks noChangeAspect="1"/>
          </p:cNvPicPr>
          <p:nvPr/>
        </p:nvPicPr>
        <p:blipFill>
          <a:blip r:embed="rId2"/>
          <a:stretch>
            <a:fillRect/>
          </a:stretch>
        </p:blipFill>
        <p:spPr>
          <a:xfrm>
            <a:off x="1936750" y="2590800"/>
            <a:ext cx="5270500" cy="3952875"/>
          </a:xfrm>
          <a:prstGeom prst="rect">
            <a:avLst/>
          </a:prstGeom>
        </p:spPr>
      </p:pic>
    </p:spTree>
    <p:extLst>
      <p:ext uri="{BB962C8B-B14F-4D97-AF65-F5344CB8AC3E}">
        <p14:creationId xmlns:p14="http://schemas.microsoft.com/office/powerpoint/2010/main" val="177209270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E91C2E-A085-294C-A481-1F7B1635CC90}"/>
              </a:ext>
            </a:extLst>
          </p:cNvPr>
          <p:cNvPicPr>
            <a:picLocks noChangeAspect="1"/>
          </p:cNvPicPr>
          <p:nvPr/>
        </p:nvPicPr>
        <p:blipFill rotWithShape="1">
          <a:blip r:embed="rId2"/>
          <a:srcRect l="11567" r="13204"/>
          <a:stretch/>
        </p:blipFill>
        <p:spPr>
          <a:xfrm>
            <a:off x="1" y="1571"/>
            <a:ext cx="9144000" cy="6834881"/>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p:txBody>
          <a:bodyPr/>
          <a:lstStyle/>
          <a:p>
            <a:r>
              <a:rPr lang="en-US" dirty="0">
                <a:solidFill>
                  <a:schemeClr val="bg1"/>
                </a:solidFill>
              </a:rPr>
              <a:t>FASER CURRENT STATUS</a:t>
            </a:r>
          </a:p>
        </p:txBody>
      </p:sp>
    </p:spTree>
    <p:extLst>
      <p:ext uri="{BB962C8B-B14F-4D97-AF65-F5344CB8AC3E}">
        <p14:creationId xmlns:p14="http://schemas.microsoft.com/office/powerpoint/2010/main" val="31326240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F3C239-9BEB-F94B-8FD8-A26D8911AE82}"/>
              </a:ext>
            </a:extLst>
          </p:cNvPr>
          <p:cNvPicPr>
            <a:picLocks noChangeAspect="1"/>
          </p:cNvPicPr>
          <p:nvPr/>
        </p:nvPicPr>
        <p:blipFill rotWithShape="1">
          <a:blip r:embed="rId2"/>
          <a:srcRect l="8333"/>
          <a:stretch/>
        </p:blipFill>
        <p:spPr>
          <a:xfrm>
            <a:off x="0" y="0"/>
            <a:ext cx="9144000" cy="6877050"/>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p:txBody>
          <a:bodyPr/>
          <a:lstStyle/>
          <a:p>
            <a:r>
              <a:rPr lang="en-US" dirty="0">
                <a:solidFill>
                  <a:schemeClr val="bg1"/>
                </a:solidFill>
              </a:rPr>
              <a:t>FASER CURRENT STATUS</a:t>
            </a:r>
          </a:p>
        </p:txBody>
      </p:sp>
      <p:grpSp>
        <p:nvGrpSpPr>
          <p:cNvPr id="8" name="Group 7">
            <a:extLst>
              <a:ext uri="{FF2B5EF4-FFF2-40B4-BE49-F238E27FC236}">
                <a16:creationId xmlns:a16="http://schemas.microsoft.com/office/drawing/2014/main" id="{7B80C6F8-3ADE-AF4B-8AB6-CBED5C415F07}"/>
              </a:ext>
            </a:extLst>
          </p:cNvPr>
          <p:cNvGrpSpPr/>
          <p:nvPr/>
        </p:nvGrpSpPr>
        <p:grpSpPr>
          <a:xfrm>
            <a:off x="5410200" y="5486400"/>
            <a:ext cx="3581400" cy="1316655"/>
            <a:chOff x="5410200" y="5486400"/>
            <a:chExt cx="3581400" cy="1316655"/>
          </a:xfrm>
        </p:grpSpPr>
        <p:pic>
          <p:nvPicPr>
            <p:cNvPr id="6" name="Picture 5">
              <a:extLst>
                <a:ext uri="{FF2B5EF4-FFF2-40B4-BE49-F238E27FC236}">
                  <a16:creationId xmlns:a16="http://schemas.microsoft.com/office/drawing/2014/main" id="{E25EB41A-C864-6840-99FF-465D02C09C3C}"/>
                </a:ext>
              </a:extLst>
            </p:cNvPr>
            <p:cNvPicPr>
              <a:picLocks noChangeAspect="1"/>
            </p:cNvPicPr>
            <p:nvPr/>
          </p:nvPicPr>
          <p:blipFill rotWithShape="1">
            <a:blip r:embed="rId3"/>
            <a:srcRect l="2500" r="1667" b="5113"/>
            <a:stretch/>
          </p:blipFill>
          <p:spPr>
            <a:xfrm>
              <a:off x="5410200" y="5486400"/>
              <a:ext cx="3581400" cy="1316655"/>
            </a:xfrm>
            <a:prstGeom prst="rect">
              <a:avLst/>
            </a:prstGeom>
          </p:spPr>
        </p:pic>
        <p:sp>
          <p:nvSpPr>
            <p:cNvPr id="7" name="TextBox 6">
              <a:extLst>
                <a:ext uri="{FF2B5EF4-FFF2-40B4-BE49-F238E27FC236}">
                  <a16:creationId xmlns:a16="http://schemas.microsoft.com/office/drawing/2014/main" id="{AEA0ED69-97FF-8B43-BC35-AB41C0B647E2}"/>
                </a:ext>
              </a:extLst>
            </p:cNvPr>
            <p:cNvSpPr txBox="1"/>
            <p:nvPr/>
          </p:nvSpPr>
          <p:spPr>
            <a:xfrm>
              <a:off x="7771394" y="6331662"/>
              <a:ext cx="1220206" cy="461665"/>
            </a:xfrm>
            <a:prstGeom prst="rect">
              <a:avLst/>
            </a:prstGeom>
            <a:noFill/>
          </p:spPr>
          <p:txBody>
            <a:bodyPr wrap="none" rtlCol="0">
              <a:spAutoFit/>
            </a:bodyPr>
            <a:lstStyle/>
            <a:p>
              <a:r>
                <a:rPr lang="en-US" sz="1200" dirty="0">
                  <a:solidFill>
                    <a:schemeClr val="bg1"/>
                  </a:solidFill>
                </a:rPr>
                <a:t>1</a:t>
              </a:r>
              <a:r>
                <a:rPr lang="en-US" sz="1200" baseline="30000" dirty="0">
                  <a:solidFill>
                    <a:schemeClr val="bg1"/>
                  </a:solidFill>
                </a:rPr>
                <a:t>st</a:t>
              </a:r>
              <a:r>
                <a:rPr lang="en-US" sz="1200" dirty="0">
                  <a:solidFill>
                    <a:schemeClr val="bg1"/>
                  </a:solidFill>
                </a:rPr>
                <a:t> Cosmic Ray</a:t>
              </a:r>
            </a:p>
            <a:p>
              <a:r>
                <a:rPr lang="en-US" sz="1200" dirty="0">
                  <a:solidFill>
                    <a:schemeClr val="bg1"/>
                  </a:solidFill>
                </a:rPr>
                <a:t>18 March 2021</a:t>
              </a:r>
            </a:p>
          </p:txBody>
        </p:sp>
      </p:grpSp>
    </p:spTree>
    <p:extLst>
      <p:ext uri="{BB962C8B-B14F-4D97-AF65-F5344CB8AC3E}">
        <p14:creationId xmlns:p14="http://schemas.microsoft.com/office/powerpoint/2010/main" val="216469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523CEB-6B28-7249-8362-DC5BCB3BFAB5}"/>
              </a:ext>
            </a:extLst>
          </p:cNvPr>
          <p:cNvPicPr>
            <a:picLocks noChangeAspect="1"/>
          </p:cNvPicPr>
          <p:nvPr/>
        </p:nvPicPr>
        <p:blipFill>
          <a:blip r:embed="rId2"/>
          <a:stretch>
            <a:fillRect/>
          </a:stretch>
        </p:blipFill>
        <p:spPr>
          <a:xfrm>
            <a:off x="96968" y="1118986"/>
            <a:ext cx="4073436" cy="3193759"/>
          </a:xfrm>
          <a:prstGeom prst="rect">
            <a:avLst/>
          </a:prstGeom>
        </p:spPr>
      </p:pic>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DARK PHOTON SENSITIVITY REACH</a:t>
            </a:r>
          </a:p>
        </p:txBody>
      </p:sp>
      <p:sp>
        <p:nvSpPr>
          <p:cNvPr id="5123" name="Content Placeholder 2"/>
          <p:cNvSpPr>
            <a:spLocks noGrp="1"/>
          </p:cNvSpPr>
          <p:nvPr>
            <p:ph idx="1"/>
          </p:nvPr>
        </p:nvSpPr>
        <p:spPr>
          <a:xfrm>
            <a:off x="286493" y="1038225"/>
            <a:ext cx="8628907" cy="5819775"/>
          </a:xfrm>
        </p:spPr>
        <p:txBody>
          <a:bodyPr/>
          <a:lstStyle/>
          <a:p>
            <a:endParaRPr lang="en-US" sz="1000" dirty="0">
              <a:latin typeface="Arial" charset="0"/>
              <a:sym typeface="Wingdings"/>
            </a:endParaRPr>
          </a:p>
          <a:p>
            <a:endParaRPr lang="en-US" sz="1000" dirty="0">
              <a:latin typeface="Arial" charset="0"/>
              <a:sym typeface="Wingdings"/>
            </a:endParaRPr>
          </a:p>
          <a:p>
            <a:endParaRPr lang="en-US" sz="1000" dirty="0">
              <a:latin typeface="Arial" charset="0"/>
              <a:sym typeface="Wingdings"/>
            </a:endParaRPr>
          </a:p>
          <a:p>
            <a:endParaRPr lang="en-US" sz="14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pPr marL="0" indent="0">
              <a:buNone/>
            </a:pPr>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pPr marL="0" indent="0">
              <a:buNone/>
            </a:pPr>
            <a:endParaRPr lang="en-US" sz="2000" dirty="0">
              <a:latin typeface="Arial" charset="0"/>
              <a:sym typeface="Wingdings"/>
            </a:endParaRPr>
          </a:p>
          <a:p>
            <a:r>
              <a:rPr lang="en-US" sz="2000" dirty="0">
                <a:latin typeface="Arial" charset="0"/>
                <a:sym typeface="Wingdings"/>
              </a:rPr>
              <a:t>FASER probes new parameter space with just 1 fb</a:t>
            </a:r>
            <a:r>
              <a:rPr lang="en-US" sz="2000" baseline="30000" dirty="0">
                <a:latin typeface="Arial" charset="0"/>
                <a:sym typeface="Wingdings"/>
              </a:rPr>
              <a:t>-1 </a:t>
            </a:r>
            <a:r>
              <a:rPr lang="en-US" sz="2000" dirty="0">
                <a:latin typeface="Arial" charset="0"/>
                <a:sym typeface="Wingdings"/>
              </a:rPr>
              <a:t>starting in 2022.</a:t>
            </a:r>
          </a:p>
          <a:p>
            <a:endParaRPr lang="en-US" sz="1000" dirty="0">
              <a:latin typeface="Arial" charset="0"/>
              <a:sym typeface="Wingdings"/>
            </a:endParaRPr>
          </a:p>
          <a:p>
            <a:r>
              <a:rPr lang="en-US" sz="2000" dirty="0">
                <a:latin typeface="Arial" charset="0"/>
                <a:sym typeface="Wingdings"/>
              </a:rPr>
              <a:t>Without upgrade, HL-LHC extends (Luminosity*Vol) by factor of 3000 – could detect as many as 10,000 dark photons.  </a:t>
            </a:r>
          </a:p>
          <a:p>
            <a:endParaRPr lang="en-US" sz="1000" dirty="0">
              <a:latin typeface="Arial" charset="0"/>
              <a:sym typeface="Wingdings"/>
            </a:endParaRPr>
          </a:p>
          <a:p>
            <a:r>
              <a:rPr lang="en-US" sz="2000" dirty="0">
                <a:latin typeface="Arial" charset="0"/>
                <a:sym typeface="Wingdings"/>
              </a:rPr>
              <a:t>Possible upgrade to FASER 2 (R=1m, L=20m) extends (Luminosity*Vol) by factor of ~10</a:t>
            </a:r>
            <a:r>
              <a:rPr lang="en-US" sz="2000" baseline="30000" dirty="0">
                <a:latin typeface="Arial" charset="0"/>
                <a:sym typeface="Wingdings"/>
              </a:rPr>
              <a:t>6 </a:t>
            </a:r>
            <a:r>
              <a:rPr lang="en-US" sz="2000" dirty="0">
                <a:latin typeface="Arial" charset="0"/>
                <a:sym typeface="Wingdings"/>
              </a:rPr>
              <a:t>– could detect as many as 3 x 10</a:t>
            </a:r>
            <a:r>
              <a:rPr lang="en-US" sz="2000" baseline="30000" dirty="0">
                <a:latin typeface="Arial" charset="0"/>
                <a:sym typeface="Wingdings"/>
              </a:rPr>
              <a:t>6</a:t>
            </a:r>
            <a:r>
              <a:rPr lang="en-US" sz="2000" dirty="0">
                <a:latin typeface="Arial" charset="0"/>
                <a:sym typeface="Wingdings"/>
              </a:rPr>
              <a:t> dark photons.</a:t>
            </a:r>
            <a:endParaRPr lang="en-US" dirty="0">
              <a:latin typeface="Arial" charset="0"/>
              <a:sym typeface="Wingdings"/>
            </a:endParaRPr>
          </a:p>
          <a:p>
            <a:endParaRPr lang="en-US" dirty="0">
              <a:latin typeface="Arial" charset="0"/>
              <a:sym typeface="Wingdings"/>
            </a:endParaRPr>
          </a:p>
          <a:p>
            <a:endParaRPr lang="en-US" dirty="0">
              <a:latin typeface="Arial" charset="0"/>
              <a:sym typeface="Wingdings"/>
            </a:endParaRPr>
          </a:p>
          <a:p>
            <a:pPr marL="0" indent="0">
              <a:buNone/>
            </a:pPr>
            <a:endParaRPr lang="en-US" sz="1000" dirty="0">
              <a:latin typeface="Arial" charset="0"/>
              <a:sym typeface="Wingdings"/>
            </a:endParaRPr>
          </a:p>
          <a:p>
            <a:endParaRPr lang="en-US" dirty="0">
              <a:latin typeface="Arial" charset="0"/>
              <a:sym typeface="Wingdings"/>
            </a:endParaRPr>
          </a:p>
        </p:txBody>
      </p:sp>
      <p:sp>
        <p:nvSpPr>
          <p:cNvPr id="8" name="TextBox 7">
            <a:extLst>
              <a:ext uri="{FF2B5EF4-FFF2-40B4-BE49-F238E27FC236}">
                <a16:creationId xmlns:a16="http://schemas.microsoft.com/office/drawing/2014/main" id="{00C0A02A-C6C1-A542-8902-C605E3D0AC32}"/>
              </a:ext>
            </a:extLst>
          </p:cNvPr>
          <p:cNvSpPr txBox="1"/>
          <p:nvPr/>
        </p:nvSpPr>
        <p:spPr>
          <a:xfrm rot="5400000">
            <a:off x="3199939" y="2435948"/>
            <a:ext cx="2162323" cy="276999"/>
          </a:xfrm>
          <a:prstGeom prst="rect">
            <a:avLst/>
          </a:prstGeom>
          <a:noFill/>
        </p:spPr>
        <p:txBody>
          <a:bodyPr wrap="none" rtlCol="0">
            <a:spAutoFit/>
          </a:bodyPr>
          <a:lstStyle/>
          <a:p>
            <a:r>
              <a:rPr lang="en-US" baseline="-25000" dirty="0">
                <a:sym typeface="Wingdings"/>
              </a:rPr>
              <a:t>FASER Collaboration (2018)</a:t>
            </a:r>
          </a:p>
        </p:txBody>
      </p:sp>
      <p:sp>
        <p:nvSpPr>
          <p:cNvPr id="9" name="TextBox 8">
            <a:extLst>
              <a:ext uri="{FF2B5EF4-FFF2-40B4-BE49-F238E27FC236}">
                <a16:creationId xmlns:a16="http://schemas.microsoft.com/office/drawing/2014/main" id="{DB7E523C-17B6-AA4C-81AE-395DBBB5BDE0}"/>
              </a:ext>
            </a:extLst>
          </p:cNvPr>
          <p:cNvSpPr txBox="1"/>
          <p:nvPr/>
        </p:nvSpPr>
        <p:spPr>
          <a:xfrm>
            <a:off x="1981200" y="790714"/>
            <a:ext cx="954172" cy="369332"/>
          </a:xfrm>
          <a:prstGeom prst="rect">
            <a:avLst/>
          </a:prstGeom>
          <a:noFill/>
        </p:spPr>
        <p:txBody>
          <a:bodyPr wrap="none" rtlCol="0">
            <a:spAutoFit/>
          </a:bodyPr>
          <a:lstStyle/>
          <a:p>
            <a:r>
              <a:rPr lang="en-US" b="1" dirty="0"/>
              <a:t>FASER</a:t>
            </a:r>
          </a:p>
        </p:txBody>
      </p:sp>
      <p:pic>
        <p:nvPicPr>
          <p:cNvPr id="16" name="Picture 15">
            <a:extLst>
              <a:ext uri="{FF2B5EF4-FFF2-40B4-BE49-F238E27FC236}">
                <a16:creationId xmlns:a16="http://schemas.microsoft.com/office/drawing/2014/main" id="{5AD1FDDD-D0F2-3043-AD12-3BD6FCA6044F}"/>
              </a:ext>
            </a:extLst>
          </p:cNvPr>
          <p:cNvPicPr>
            <a:picLocks noChangeAspect="1"/>
          </p:cNvPicPr>
          <p:nvPr/>
        </p:nvPicPr>
        <p:blipFill rotWithShape="1">
          <a:blip r:embed="rId3"/>
          <a:srcRect l="1613" t="5555" r="1613" b="3704"/>
          <a:stretch/>
        </p:blipFill>
        <p:spPr>
          <a:xfrm>
            <a:off x="4610100" y="975380"/>
            <a:ext cx="4115775" cy="3396595"/>
          </a:xfrm>
          <a:prstGeom prst="rect">
            <a:avLst/>
          </a:prstGeom>
        </p:spPr>
      </p:pic>
      <p:sp>
        <p:nvSpPr>
          <p:cNvPr id="2" name="Right Arrow 1">
            <a:extLst>
              <a:ext uri="{FF2B5EF4-FFF2-40B4-BE49-F238E27FC236}">
                <a16:creationId xmlns:a16="http://schemas.microsoft.com/office/drawing/2014/main" id="{111FDA47-DD9D-CC48-9BD7-DF5528BDC681}"/>
              </a:ext>
            </a:extLst>
          </p:cNvPr>
          <p:cNvSpPr/>
          <p:nvPr/>
        </p:nvSpPr>
        <p:spPr>
          <a:xfrm rot="13779309">
            <a:off x="6374172" y="3881822"/>
            <a:ext cx="381000" cy="128438"/>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362770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228600" y="2895600"/>
            <a:ext cx="8610600" cy="1371600"/>
          </a:xfrm>
        </p:spPr>
        <p:txBody>
          <a:bodyPr/>
          <a:lstStyle/>
          <a:p>
            <a:pPr marL="0" indent="0" algn="ctr" eaLnBrk="1" hangingPunct="1">
              <a:buNone/>
            </a:pPr>
            <a:r>
              <a:rPr lang="en-US" sz="4400" b="1" dirty="0"/>
              <a:t>MOTIVATIONS</a:t>
            </a:r>
          </a:p>
          <a:p>
            <a:pPr marL="0" indent="0" eaLnBrk="1" hangingPunct="1">
              <a:buNone/>
            </a:pPr>
            <a:endParaRPr lang="en-US" dirty="0">
              <a:latin typeface="Arial" charset="0"/>
            </a:endParaRPr>
          </a:p>
        </p:txBody>
      </p:sp>
      <p:sp>
        <p:nvSpPr>
          <p:cNvPr id="5" name="Rectangle 4">
            <a:extLst>
              <a:ext uri="{FF2B5EF4-FFF2-40B4-BE49-F238E27FC236}">
                <a16:creationId xmlns:a16="http://schemas.microsoft.com/office/drawing/2014/main" id="{49BDBBCE-DC34-344F-88E0-FE1006AB9CC7}"/>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177650812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21ABED-F62C-2B41-AB55-6BE05A438D99}"/>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pic>
        <p:nvPicPr>
          <p:cNvPr id="3" name="Picture 2">
            <a:extLst>
              <a:ext uri="{FF2B5EF4-FFF2-40B4-BE49-F238E27FC236}">
                <a16:creationId xmlns:a16="http://schemas.microsoft.com/office/drawing/2014/main" id="{F06E252B-C65F-4143-9A01-9C57FD4EC61D}"/>
              </a:ext>
            </a:extLst>
          </p:cNvPr>
          <p:cNvPicPr>
            <a:picLocks noChangeAspect="1"/>
          </p:cNvPicPr>
          <p:nvPr/>
        </p:nvPicPr>
        <p:blipFill rotWithShape="1">
          <a:blip r:embed="rId2"/>
          <a:srcRect l="20000" t="4444" r="20000" b="63333"/>
          <a:stretch/>
        </p:blipFill>
        <p:spPr>
          <a:xfrm>
            <a:off x="1295400" y="2585905"/>
            <a:ext cx="6078263" cy="2448190"/>
          </a:xfrm>
          <a:prstGeom prst="rect">
            <a:avLst/>
          </a:prstGeom>
        </p:spPr>
      </p:pic>
      <p:sp>
        <p:nvSpPr>
          <p:cNvPr id="5123" name="Content Placeholder 2"/>
          <p:cNvSpPr>
            <a:spLocks noGrp="1"/>
          </p:cNvSpPr>
          <p:nvPr>
            <p:ph idx="1"/>
          </p:nvPr>
        </p:nvSpPr>
        <p:spPr>
          <a:xfrm>
            <a:off x="6201432" y="2438400"/>
            <a:ext cx="914400" cy="1524000"/>
          </a:xfrm>
        </p:spPr>
        <p:txBody>
          <a:bodyPr/>
          <a:lstStyle/>
          <a:p>
            <a:pPr marL="0" indent="0" algn="ctr" eaLnBrk="1" hangingPunct="1">
              <a:buNone/>
            </a:pPr>
            <a:r>
              <a:rPr lang="en-US" sz="8800" b="1" i="1" dirty="0">
                <a:latin typeface="Symbol" pitchFamily="2" charset="2"/>
              </a:rPr>
              <a:t>n</a:t>
            </a:r>
          </a:p>
          <a:p>
            <a:pPr marL="0" indent="0" eaLnBrk="1" hangingPunct="1">
              <a:buNone/>
            </a:pPr>
            <a:endParaRPr lang="en-US" sz="8800" dirty="0">
              <a:latin typeface="Arial" charset="0"/>
            </a:endParaRPr>
          </a:p>
        </p:txBody>
      </p:sp>
    </p:spTree>
    <p:extLst>
      <p:ext uri="{BB962C8B-B14F-4D97-AF65-F5344CB8AC3E}">
        <p14:creationId xmlns:p14="http://schemas.microsoft.com/office/powerpoint/2010/main" val="75009897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23900" y="2667000"/>
            <a:ext cx="7696200" cy="1828800"/>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0" y="76200"/>
            <a:ext cx="9144000" cy="733425"/>
          </a:xfrm>
        </p:spPr>
        <p:txBody>
          <a:bodyPr/>
          <a:lstStyle/>
          <a:p>
            <a:pPr eaLnBrk="1" hangingPunct="1"/>
            <a:r>
              <a:rPr lang="en-US" dirty="0">
                <a:latin typeface="Arial" charset="0"/>
              </a:rPr>
              <a:t>COLLIDER NEUTRINOS</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76200" y="840310"/>
                <a:ext cx="8991600" cy="5562600"/>
              </a:xfrm>
            </p:spPr>
            <p:txBody>
              <a:bodyPr/>
              <a:lstStyle/>
              <a:p>
                <a:pPr eaLnBrk="1" hangingPunct="1"/>
                <a:r>
                  <a:rPr lang="en-US" sz="2000" dirty="0">
                    <a:latin typeface="Arial" charset="0"/>
                  </a:rPr>
                  <a:t>In addition to the possibility of hypothetical new light, weakly-interacting particles, there are also known light, weakly-interacting particles: </a:t>
                </a:r>
                <a:r>
                  <a:rPr lang="en-US" sz="2000" dirty="0">
                    <a:solidFill>
                      <a:srgbClr val="FF0000"/>
                    </a:solidFill>
                    <a:latin typeface="Arial" charset="0"/>
                  </a:rPr>
                  <a:t>neutrinos</a:t>
                </a:r>
                <a:r>
                  <a:rPr lang="en-US" sz="2000" dirty="0">
                    <a:latin typeface="Arial" charset="0"/>
                  </a:rPr>
                  <a:t>.</a:t>
                </a:r>
              </a:p>
              <a:p>
                <a:pPr eaLnBrk="1" hangingPunct="1"/>
                <a:endParaRPr lang="en-US" sz="1200" dirty="0">
                  <a:latin typeface="Arial" charset="0"/>
                </a:endParaRPr>
              </a:p>
              <a:p>
                <a:pPr eaLnBrk="1" hangingPunct="1"/>
                <a:r>
                  <a:rPr lang="en-US" sz="2000" dirty="0">
                    <a:latin typeface="Arial" charset="0"/>
                  </a:rPr>
                  <a:t>The high-energy ones, which interact most strongly, are overwhelmingly produced in the far forward direction.  </a:t>
                </a:r>
                <a:r>
                  <a:rPr lang="en-US" sz="2000" dirty="0">
                    <a:solidFill>
                      <a:srgbClr val="FF0000"/>
                    </a:solidFill>
                    <a:latin typeface="Arial" charset="0"/>
                  </a:rPr>
                  <a:t>Before May 2021, no candidate collider neutrino had ever been detected.</a:t>
                </a:r>
              </a:p>
              <a:p>
                <a:pPr eaLnBrk="1" hangingPunct="1"/>
                <a:endParaRPr lang="en-US" sz="1200" b="1"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dirty="0">
                  <a:latin typeface="Arial" charset="0"/>
                </a:endParaRPr>
              </a:p>
              <a:p>
                <a:pPr eaLnBrk="1" hangingPunct="1"/>
                <a:r>
                  <a:rPr lang="en-US" sz="2000" dirty="0">
                    <a:latin typeface="Arial" charset="0"/>
                  </a:rPr>
                  <a:t>If they can be detected, there is a fascinating new world of LHC neutrinos that can be explored.</a:t>
                </a:r>
              </a:p>
              <a:p>
                <a:pPr lvl="1"/>
                <a:r>
                  <a:rPr lang="en-US" sz="1800" dirty="0">
                    <a:latin typeface="Arial" charset="0"/>
                  </a:rPr>
                  <a:t>The neutrino energies are ~</a:t>
                </a:r>
                <a:r>
                  <a:rPr lang="en-US" sz="1800" dirty="0" err="1">
                    <a:latin typeface="Arial" charset="0"/>
                  </a:rPr>
                  <a:t>TeV</a:t>
                </a:r>
                <a:r>
                  <a:rPr lang="en-US" sz="1800" dirty="0">
                    <a:latin typeface="Arial" charset="0"/>
                  </a:rPr>
                  <a:t>, highest human-made energies ever.</a:t>
                </a:r>
              </a:p>
              <a:p>
                <a:pPr lvl="1"/>
                <a:r>
                  <a:rPr lang="en-US" sz="1800" dirty="0">
                    <a:latin typeface="Arial" charset="0"/>
                  </a:rPr>
                  <a:t>All flavors are produced (</a:t>
                </a:r>
                <a:r>
                  <a:rPr lang="en-US" sz="1800" dirty="0">
                    <a:latin typeface="Symbol" pitchFamily="2" charset="2"/>
                  </a:rPr>
                  <a:t>p </a:t>
                </a:r>
                <a14:m>
                  <m:oMath xmlns:m="http://schemas.openxmlformats.org/officeDocument/2006/math">
                    <m:r>
                      <a:rPr lang="en-US" sz="1800" b="0" i="1" smtClean="0">
                        <a:latin typeface="Cambria Math" panose="02040503050406030204" pitchFamily="18" charset="0"/>
                        <a:ea typeface="Cambria Math" panose="02040503050406030204" pitchFamily="18" charset="0"/>
                      </a:rPr>
                      <m:t>→</m:t>
                    </m:r>
                  </m:oMath>
                </a14:m>
                <a:r>
                  <a:rPr lang="en-US" sz="1800" dirty="0">
                    <a:latin typeface="Symbol" pitchFamily="2" charset="2"/>
                  </a:rPr>
                  <a:t> </a:t>
                </a:r>
                <a:r>
                  <a:rPr lang="en-US" sz="1800" dirty="0">
                    <a:latin typeface="Symbol" pitchFamily="2" charset="2"/>
                    <a:sym typeface="Wingdings" pitchFamily="2" charset="2"/>
                  </a:rPr>
                  <a:t>n</a:t>
                </a:r>
                <a:r>
                  <a:rPr lang="en-US" sz="1800" baseline="-25000" dirty="0">
                    <a:latin typeface="Symbol" pitchFamily="2" charset="2"/>
                    <a:sym typeface="Wingdings" pitchFamily="2" charset="2"/>
                  </a:rPr>
                  <a:t>m </a:t>
                </a:r>
                <a:r>
                  <a:rPr lang="en-US" sz="1800" dirty="0">
                    <a:latin typeface="Arial" charset="0"/>
                    <a:sym typeface="Wingdings" pitchFamily="2" charset="2"/>
                  </a:rPr>
                  <a:t>, </a:t>
                </a:r>
                <a:r>
                  <a:rPr lang="en-US" sz="1800" i="1" dirty="0">
                    <a:latin typeface="Arial" charset="0"/>
                    <a:sym typeface="Wingdings" pitchFamily="2" charset="2"/>
                  </a:rPr>
                  <a:t>K</a:t>
                </a:r>
                <a:r>
                  <a:rPr lang="en-US" sz="1800" dirty="0">
                    <a:latin typeface="Arial" charset="0"/>
                    <a:sym typeface="Wingdings" pitchFamily="2" charset="2"/>
                  </a:rPr>
                  <a:t> </a:t>
                </a:r>
                <a14:m>
                  <m:oMath xmlns:m="http://schemas.openxmlformats.org/officeDocument/2006/math">
                    <m:r>
                      <a:rPr lang="en-US" sz="1800" b="0" i="1" smtClean="0">
                        <a:latin typeface="Cambria Math" panose="02040503050406030204" pitchFamily="18" charset="0"/>
                        <a:ea typeface="Cambria Math" panose="02040503050406030204" pitchFamily="18" charset="0"/>
                      </a:rPr>
                      <m:t>→</m:t>
                    </m:r>
                  </m:oMath>
                </a14:m>
                <a:r>
                  <a:rPr lang="en-US" sz="1800" dirty="0">
                    <a:latin typeface="Arial" charset="0"/>
                    <a:sym typeface="Wingdings" pitchFamily="2" charset="2"/>
                  </a:rPr>
                  <a:t> </a:t>
                </a:r>
                <a:r>
                  <a:rPr lang="en-US" sz="1800" dirty="0">
                    <a:latin typeface="Symbol" pitchFamily="2" charset="2"/>
                    <a:sym typeface="Wingdings" pitchFamily="2" charset="2"/>
                  </a:rPr>
                  <a:t>n</a:t>
                </a:r>
                <a:r>
                  <a:rPr lang="en-US" sz="1800" i="1" baseline="-25000" dirty="0">
                    <a:latin typeface="Arial" charset="0"/>
                    <a:sym typeface="Wingdings" pitchFamily="2" charset="2"/>
                  </a:rPr>
                  <a:t>e </a:t>
                </a:r>
                <a:r>
                  <a:rPr lang="en-US" sz="1800" dirty="0">
                    <a:latin typeface="Arial" charset="0"/>
                    <a:sym typeface="Wingdings" pitchFamily="2" charset="2"/>
                  </a:rPr>
                  <a:t>, </a:t>
                </a:r>
                <a:r>
                  <a:rPr lang="en-US" sz="1800" i="1" dirty="0">
                    <a:latin typeface="Arial" charset="0"/>
                    <a:sym typeface="Wingdings" pitchFamily="2" charset="2"/>
                  </a:rPr>
                  <a:t>D</a:t>
                </a:r>
                <a:r>
                  <a:rPr lang="en-US" sz="1800" dirty="0">
                    <a:latin typeface="Arial" charset="0"/>
                    <a:sym typeface="Wingdings" pitchFamily="2" charset="2"/>
                  </a:rPr>
                  <a:t> </a:t>
                </a:r>
                <a14:m>
                  <m:oMath xmlns:m="http://schemas.openxmlformats.org/officeDocument/2006/math">
                    <m:r>
                      <a:rPr lang="en-US" sz="1800" b="0" i="1" smtClean="0">
                        <a:latin typeface="Cambria Math" panose="02040503050406030204" pitchFamily="18" charset="0"/>
                        <a:ea typeface="Cambria Math" panose="02040503050406030204" pitchFamily="18" charset="0"/>
                      </a:rPr>
                      <m:t>→</m:t>
                    </m:r>
                  </m:oMath>
                </a14:m>
                <a:r>
                  <a:rPr lang="en-US" sz="1800" dirty="0">
                    <a:latin typeface="Arial" charset="0"/>
                    <a:sym typeface="Wingdings" pitchFamily="2" charset="2"/>
                  </a:rPr>
                  <a:t> </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baseline="-25000" dirty="0">
                    <a:latin typeface="Symbol" pitchFamily="2" charset="2"/>
                    <a:sym typeface="Wingdings" pitchFamily="2" charset="2"/>
                  </a:rPr>
                  <a:t> </a:t>
                </a:r>
                <a:r>
                  <a:rPr lang="en-US" sz="1800" dirty="0">
                    <a:sym typeface="Wingdings" pitchFamily="2" charset="2"/>
                  </a:rPr>
                  <a:t>) and both neutrinos and anti-neutrinos.</a:t>
                </a:r>
                <a:endParaRPr lang="en-US" sz="1800" dirty="0">
                  <a:latin typeface="+mj-lt"/>
                  <a:sym typeface="Wingdings" pitchFamily="2" charset="2"/>
                </a:endParaRPr>
              </a:p>
              <a:p>
                <a:pPr marL="0" indent="0" algn="r">
                  <a:buNone/>
                </a:pPr>
                <a:r>
                  <a:rPr lang="en-US" sz="1400" dirty="0">
                    <a:latin typeface="+mj-lt"/>
                    <a:sym typeface="Wingdings" pitchFamily="2" charset="2"/>
                  </a:rPr>
                  <a:t>De </a:t>
                </a:r>
                <a:r>
                  <a:rPr lang="en-US" sz="1400" dirty="0" err="1">
                    <a:latin typeface="+mj-lt"/>
                    <a:sym typeface="Wingdings" pitchFamily="2" charset="2"/>
                  </a:rPr>
                  <a:t>Rujula</a:t>
                </a:r>
                <a:r>
                  <a:rPr lang="en-US" sz="1400" dirty="0">
                    <a:latin typeface="+mj-lt"/>
                    <a:sym typeface="Wingdings" pitchFamily="2" charset="2"/>
                  </a:rPr>
                  <a:t>, </a:t>
                </a:r>
                <a:r>
                  <a:rPr lang="en-US" sz="1400" dirty="0" err="1">
                    <a:latin typeface="+mj-lt"/>
                    <a:sym typeface="Wingdings" pitchFamily="2" charset="2"/>
                  </a:rPr>
                  <a:t>Ruckl</a:t>
                </a:r>
                <a:r>
                  <a:rPr lang="en-US" sz="1400" dirty="0">
                    <a:latin typeface="+mj-lt"/>
                    <a:sym typeface="Wingdings" pitchFamily="2" charset="2"/>
                  </a:rPr>
                  <a:t> (1984); Winter (1990); </a:t>
                </a:r>
                <a:r>
                  <a:rPr lang="en-US" sz="1400" dirty="0" err="1">
                    <a:latin typeface="+mj-lt"/>
                    <a:sym typeface="Wingdings" pitchFamily="2" charset="2"/>
                  </a:rPr>
                  <a:t>Vannucci</a:t>
                </a:r>
                <a:r>
                  <a:rPr lang="en-US" sz="1400" dirty="0">
                    <a:latin typeface="+mj-lt"/>
                    <a:sym typeface="Wingdings" pitchFamily="2" charset="2"/>
                  </a:rPr>
                  <a:t> (1993)</a:t>
                </a:r>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76200" y="840310"/>
                <a:ext cx="8991600" cy="5562600"/>
              </a:xfrm>
              <a:blipFill>
                <a:blip r:embed="rId3"/>
                <a:stretch>
                  <a:fillRect l="-705" t="-683" r="-141" b="-228"/>
                </a:stretch>
              </a:blipFill>
            </p:spPr>
            <p:txBody>
              <a:bodyPr/>
              <a:lstStyle/>
              <a:p>
                <a:r>
                  <a:rPr lang="en-US">
                    <a:noFill/>
                  </a:rPr>
                  <a:t> </a:t>
                </a:r>
              </a:p>
            </p:txBody>
          </p:sp>
        </mc:Fallback>
      </mc:AlternateContent>
    </p:spTree>
    <p:extLst>
      <p:ext uri="{BB962C8B-B14F-4D97-AF65-F5344CB8AC3E}">
        <p14:creationId xmlns:p14="http://schemas.microsoft.com/office/powerpoint/2010/main" val="348897588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FIRST COLLIDER NEUTRINOS</a:t>
            </a:r>
          </a:p>
        </p:txBody>
      </p:sp>
      <p:sp>
        <p:nvSpPr>
          <p:cNvPr id="5123" name="Content Placeholder 2"/>
          <p:cNvSpPr>
            <a:spLocks noGrp="1"/>
          </p:cNvSpPr>
          <p:nvPr>
            <p:ph idx="1"/>
          </p:nvPr>
        </p:nvSpPr>
        <p:spPr>
          <a:xfrm>
            <a:off x="252412" y="838200"/>
            <a:ext cx="5326816" cy="3429000"/>
          </a:xfrm>
        </p:spPr>
        <p:txBody>
          <a:bodyPr/>
          <a:lstStyle/>
          <a:p>
            <a:r>
              <a:rPr lang="en-US" sz="2000" dirty="0"/>
              <a:t>In 2018 a FASER pilot emulsion detector with 11 kg fiducial mass collected 12.2 fb</a:t>
            </a:r>
            <a:r>
              <a:rPr lang="en-US" sz="2000" baseline="30000" dirty="0"/>
              <a:t>-1</a:t>
            </a:r>
            <a:r>
              <a:rPr lang="en-US" sz="2000" dirty="0"/>
              <a:t> on the beam collision axis (installed and removed during Technical Stops).</a:t>
            </a:r>
          </a:p>
          <a:p>
            <a:endParaRPr lang="en-US" sz="1200" dirty="0"/>
          </a:p>
          <a:p>
            <a:r>
              <a:rPr lang="en-US" sz="2000" dirty="0"/>
              <a:t>In May 2021, the FASER Collaboration announced the direct detection of 6 candidate neutrinos above 12 expected neutral hadron background events (2.7</a:t>
            </a:r>
            <a:r>
              <a:rPr lang="en-US" sz="2000" dirty="0">
                <a:latin typeface="Symbol" pitchFamily="2" charset="2"/>
              </a:rPr>
              <a:t>s</a:t>
            </a:r>
            <a:r>
              <a:rPr lang="en-US" sz="2000" dirty="0"/>
              <a:t>). </a:t>
            </a:r>
            <a:endParaRPr lang="en-US" sz="2000" dirty="0">
              <a:solidFill>
                <a:srgbClr val="FF0000"/>
              </a:solidFill>
            </a:endParaRPr>
          </a:p>
        </p:txBody>
      </p:sp>
      <p:pic>
        <p:nvPicPr>
          <p:cNvPr id="6" name="Picture 5">
            <a:extLst>
              <a:ext uri="{FF2B5EF4-FFF2-40B4-BE49-F238E27FC236}">
                <a16:creationId xmlns:a16="http://schemas.microsoft.com/office/drawing/2014/main" id="{C8277A46-8B86-C042-9276-2BFF5EB60A17}"/>
              </a:ext>
            </a:extLst>
          </p:cNvPr>
          <p:cNvPicPr>
            <a:picLocks noChangeAspect="1"/>
          </p:cNvPicPr>
          <p:nvPr/>
        </p:nvPicPr>
        <p:blipFill>
          <a:blip r:embed="rId3"/>
          <a:stretch>
            <a:fillRect/>
          </a:stretch>
        </p:blipFill>
        <p:spPr>
          <a:xfrm>
            <a:off x="6622217" y="2667000"/>
            <a:ext cx="2133600" cy="1678567"/>
          </a:xfrm>
          <a:prstGeom prst="rect">
            <a:avLst/>
          </a:prstGeom>
        </p:spPr>
      </p:pic>
      <p:pic>
        <p:nvPicPr>
          <p:cNvPr id="14" name="Content Placeholder 3">
            <a:extLst>
              <a:ext uri="{FF2B5EF4-FFF2-40B4-BE49-F238E27FC236}">
                <a16:creationId xmlns:a16="http://schemas.microsoft.com/office/drawing/2014/main" id="{DE018A3E-7A99-BB41-83DC-E1291A3EAA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479660" y="2111639"/>
            <a:ext cx="5647267" cy="3176588"/>
          </a:xfrm>
          <a:prstGeom prst="rect">
            <a:avLst/>
          </a:prstGeom>
        </p:spPr>
      </p:pic>
      <p:pic>
        <p:nvPicPr>
          <p:cNvPr id="13" name="Picture 12">
            <a:extLst>
              <a:ext uri="{FF2B5EF4-FFF2-40B4-BE49-F238E27FC236}">
                <a16:creationId xmlns:a16="http://schemas.microsoft.com/office/drawing/2014/main" id="{E616131C-DC6A-EA44-A736-9FB11E84A843}"/>
              </a:ext>
            </a:extLst>
          </p:cNvPr>
          <p:cNvPicPr>
            <a:picLocks noChangeAspect="1"/>
          </p:cNvPicPr>
          <p:nvPr/>
        </p:nvPicPr>
        <p:blipFill>
          <a:blip r:embed="rId3"/>
          <a:stretch>
            <a:fillRect/>
          </a:stretch>
        </p:blipFill>
        <p:spPr>
          <a:xfrm>
            <a:off x="7108245" y="5120558"/>
            <a:ext cx="1783343" cy="1403009"/>
          </a:xfrm>
          <a:prstGeom prst="rect">
            <a:avLst/>
          </a:prstGeom>
        </p:spPr>
      </p:pic>
      <p:pic>
        <p:nvPicPr>
          <p:cNvPr id="11" name="Picture 10">
            <a:extLst>
              <a:ext uri="{FF2B5EF4-FFF2-40B4-BE49-F238E27FC236}">
                <a16:creationId xmlns:a16="http://schemas.microsoft.com/office/drawing/2014/main" id="{315A58F9-4311-CF43-920B-DCB9FD897A48}"/>
              </a:ext>
            </a:extLst>
          </p:cNvPr>
          <p:cNvPicPr>
            <a:picLocks noChangeAspect="1"/>
          </p:cNvPicPr>
          <p:nvPr/>
        </p:nvPicPr>
        <p:blipFill>
          <a:blip r:embed="rId5"/>
          <a:stretch>
            <a:fillRect/>
          </a:stretch>
        </p:blipFill>
        <p:spPr>
          <a:xfrm>
            <a:off x="2209801" y="3887704"/>
            <a:ext cx="3369428" cy="2665496"/>
          </a:xfrm>
          <a:prstGeom prst="rect">
            <a:avLst/>
          </a:prstGeom>
        </p:spPr>
      </p:pic>
      <p:sp>
        <p:nvSpPr>
          <p:cNvPr id="8" name="Content Placeholder 2">
            <a:extLst>
              <a:ext uri="{FF2B5EF4-FFF2-40B4-BE49-F238E27FC236}">
                <a16:creationId xmlns:a16="http://schemas.microsoft.com/office/drawing/2014/main" id="{67B10C32-7DFE-7146-8438-346C2B29E9C9}"/>
              </a:ext>
            </a:extLst>
          </p:cNvPr>
          <p:cNvSpPr txBox="1">
            <a:spLocks/>
          </p:cNvSpPr>
          <p:nvPr/>
        </p:nvSpPr>
        <p:spPr bwMode="auto">
          <a:xfrm>
            <a:off x="230313" y="3874278"/>
            <a:ext cx="1979487" cy="2221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This opens up a new field: neutrino physics at colliders.</a:t>
            </a:r>
            <a:endParaRPr lang="en-US" sz="2000" dirty="0">
              <a:solidFill>
                <a:srgbClr val="FF0000"/>
              </a:solidFill>
            </a:endParaRPr>
          </a:p>
        </p:txBody>
      </p:sp>
    </p:spTree>
    <p:extLst>
      <p:ext uri="{BB962C8B-B14F-4D97-AF65-F5344CB8AC3E}">
        <p14:creationId xmlns:p14="http://schemas.microsoft.com/office/powerpoint/2010/main" val="252410437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986C959-D748-0742-ACD1-681CB52D4CBA}"/>
              </a:ext>
            </a:extLst>
          </p:cNvPr>
          <p:cNvPicPr>
            <a:picLocks noChangeAspect="1"/>
          </p:cNvPicPr>
          <p:nvPr/>
        </p:nvPicPr>
        <p:blipFill>
          <a:blip r:embed="rId3"/>
          <a:stretch>
            <a:fillRect/>
          </a:stretch>
        </p:blipFill>
        <p:spPr>
          <a:xfrm>
            <a:off x="970978" y="2594679"/>
            <a:ext cx="7106222" cy="3673819"/>
          </a:xfrm>
          <a:prstGeom prst="rect">
            <a:avLst/>
          </a:prstGeom>
        </p:spPr>
      </p:pic>
      <p:sp>
        <p:nvSpPr>
          <p:cNvPr id="5122" name="Title 1"/>
          <p:cNvSpPr>
            <a:spLocks noGrp="1"/>
          </p:cNvSpPr>
          <p:nvPr>
            <p:ph type="title"/>
          </p:nvPr>
        </p:nvSpPr>
        <p:spPr>
          <a:xfrm>
            <a:off x="0" y="302202"/>
            <a:ext cx="9144000" cy="334462"/>
          </a:xfrm>
        </p:spPr>
        <p:txBody>
          <a:bodyPr/>
          <a:lstStyle/>
          <a:p>
            <a:pPr eaLnBrk="1" hangingPunct="1"/>
            <a:r>
              <a:rPr lang="en-US" dirty="0">
                <a:solidFill>
                  <a:schemeClr val="tx1"/>
                </a:solidFill>
                <a:latin typeface="Arial" charset="0"/>
              </a:rPr>
              <a:t>LOCATION, LOCATION, LOCATION</a:t>
            </a:r>
          </a:p>
        </p:txBody>
      </p:sp>
      <p:pic>
        <p:nvPicPr>
          <p:cNvPr id="13" name="Picture 12">
            <a:extLst>
              <a:ext uri="{FF2B5EF4-FFF2-40B4-BE49-F238E27FC236}">
                <a16:creationId xmlns:a16="http://schemas.microsoft.com/office/drawing/2014/main" id="{E616131C-DC6A-EA44-A736-9FB11E84A843}"/>
              </a:ext>
            </a:extLst>
          </p:cNvPr>
          <p:cNvPicPr>
            <a:picLocks noChangeAspect="1"/>
          </p:cNvPicPr>
          <p:nvPr/>
        </p:nvPicPr>
        <p:blipFill>
          <a:blip r:embed="rId4"/>
          <a:stretch>
            <a:fillRect/>
          </a:stretch>
        </p:blipFill>
        <p:spPr>
          <a:xfrm>
            <a:off x="2286000" y="4074947"/>
            <a:ext cx="304800" cy="239795"/>
          </a:xfrm>
          <a:prstGeom prst="rect">
            <a:avLst/>
          </a:prstGeom>
        </p:spPr>
      </p:pic>
      <p:grpSp>
        <p:nvGrpSpPr>
          <p:cNvPr id="42" name="Group 41">
            <a:extLst>
              <a:ext uri="{FF2B5EF4-FFF2-40B4-BE49-F238E27FC236}">
                <a16:creationId xmlns:a16="http://schemas.microsoft.com/office/drawing/2014/main" id="{FD841723-4191-6D44-BF1E-02350EE49D9D}"/>
              </a:ext>
            </a:extLst>
          </p:cNvPr>
          <p:cNvGrpSpPr/>
          <p:nvPr/>
        </p:nvGrpSpPr>
        <p:grpSpPr>
          <a:xfrm>
            <a:off x="5247290" y="762000"/>
            <a:ext cx="2719001" cy="2737010"/>
            <a:chOff x="4670989" y="831027"/>
            <a:chExt cx="4144012" cy="4047051"/>
          </a:xfrm>
        </p:grpSpPr>
        <p:sp>
          <p:nvSpPr>
            <p:cNvPr id="36" name="TextBox 35">
              <a:extLst>
                <a:ext uri="{FF2B5EF4-FFF2-40B4-BE49-F238E27FC236}">
                  <a16:creationId xmlns:a16="http://schemas.microsoft.com/office/drawing/2014/main" id="{FABD2291-7CF6-CE47-B656-E6EA299D2591}"/>
                </a:ext>
              </a:extLst>
            </p:cNvPr>
            <p:cNvSpPr txBox="1"/>
            <p:nvPr/>
          </p:nvSpPr>
          <p:spPr>
            <a:xfrm>
              <a:off x="6443511" y="831027"/>
              <a:ext cx="633258" cy="546109"/>
            </a:xfrm>
            <a:prstGeom prst="rect">
              <a:avLst/>
            </a:prstGeom>
            <a:noFill/>
          </p:spPr>
          <p:txBody>
            <a:bodyPr wrap="none" rtlCol="0">
              <a:spAutoFit/>
            </a:bodyPr>
            <a:lstStyle/>
            <a:p>
              <a:r>
                <a:rPr lang="en-US" dirty="0"/>
                <a:t>…</a:t>
              </a:r>
            </a:p>
          </p:txBody>
        </p:sp>
        <p:grpSp>
          <p:nvGrpSpPr>
            <p:cNvPr id="3" name="Group 2">
              <a:extLst>
                <a:ext uri="{FF2B5EF4-FFF2-40B4-BE49-F238E27FC236}">
                  <a16:creationId xmlns:a16="http://schemas.microsoft.com/office/drawing/2014/main" id="{A72FEAE6-5A12-5042-AF1E-4B367610C40C}"/>
                </a:ext>
              </a:extLst>
            </p:cNvPr>
            <p:cNvGrpSpPr/>
            <p:nvPr/>
          </p:nvGrpSpPr>
          <p:grpSpPr>
            <a:xfrm>
              <a:off x="4685392" y="1281716"/>
              <a:ext cx="1243038" cy="883822"/>
              <a:chOff x="4628455" y="1533608"/>
              <a:chExt cx="1657384" cy="1178428"/>
            </a:xfrm>
          </p:grpSpPr>
          <p:pic>
            <p:nvPicPr>
              <p:cNvPr id="33" name="Picture 32">
                <a:extLst>
                  <a:ext uri="{FF2B5EF4-FFF2-40B4-BE49-F238E27FC236}">
                    <a16:creationId xmlns:a16="http://schemas.microsoft.com/office/drawing/2014/main" id="{69AC15B9-700B-654D-9B7E-112D2EDD8964}"/>
                  </a:ext>
                </a:extLst>
              </p:cNvPr>
              <p:cNvPicPr>
                <a:picLocks noChangeAspect="1"/>
              </p:cNvPicPr>
              <p:nvPr/>
            </p:nvPicPr>
            <p:blipFill>
              <a:blip r:embed="rId5"/>
              <a:stretch>
                <a:fillRect/>
              </a:stretch>
            </p:blipFill>
            <p:spPr>
              <a:xfrm>
                <a:off x="4628455" y="1533608"/>
                <a:ext cx="1657384" cy="1104923"/>
              </a:xfrm>
              <a:prstGeom prst="rect">
                <a:avLst/>
              </a:prstGeom>
            </p:spPr>
          </p:pic>
          <p:sp>
            <p:nvSpPr>
              <p:cNvPr id="2" name="TextBox 1">
                <a:extLst>
                  <a:ext uri="{FF2B5EF4-FFF2-40B4-BE49-F238E27FC236}">
                    <a16:creationId xmlns:a16="http://schemas.microsoft.com/office/drawing/2014/main" id="{B7ECDCD4-3E91-7F4B-9659-15BDB9C582FB}"/>
                  </a:ext>
                </a:extLst>
              </p:cNvPr>
              <p:cNvSpPr txBox="1"/>
              <p:nvPr/>
            </p:nvSpPr>
            <p:spPr>
              <a:xfrm>
                <a:off x="4943099" y="2211436"/>
                <a:ext cx="1166837" cy="500600"/>
              </a:xfrm>
              <a:prstGeom prst="rect">
                <a:avLst/>
              </a:prstGeom>
              <a:noFill/>
            </p:spPr>
            <p:txBody>
              <a:bodyPr wrap="none" rtlCol="0">
                <a:spAutoFit/>
              </a:bodyPr>
              <a:lstStyle/>
              <a:p>
                <a:r>
                  <a:rPr lang="en-US" sz="1050" dirty="0">
                    <a:solidFill>
                      <a:schemeClr val="bg1"/>
                    </a:solidFill>
                  </a:rPr>
                  <a:t>ALICE</a:t>
                </a:r>
              </a:p>
            </p:txBody>
          </p:sp>
        </p:grpSp>
        <p:grpSp>
          <p:nvGrpSpPr>
            <p:cNvPr id="37" name="Group 36">
              <a:extLst>
                <a:ext uri="{FF2B5EF4-FFF2-40B4-BE49-F238E27FC236}">
                  <a16:creationId xmlns:a16="http://schemas.microsoft.com/office/drawing/2014/main" id="{305A77EB-9A11-BE45-9457-3C7C20D381E1}"/>
                </a:ext>
              </a:extLst>
            </p:cNvPr>
            <p:cNvGrpSpPr/>
            <p:nvPr/>
          </p:nvGrpSpPr>
          <p:grpSpPr>
            <a:xfrm>
              <a:off x="7518448" y="4007908"/>
              <a:ext cx="1243037" cy="870170"/>
              <a:chOff x="8405862" y="5168525"/>
              <a:chExt cx="1657383" cy="1160224"/>
            </a:xfrm>
          </p:grpSpPr>
          <p:pic>
            <p:nvPicPr>
              <p:cNvPr id="21" name="Picture 20">
                <a:extLst>
                  <a:ext uri="{FF2B5EF4-FFF2-40B4-BE49-F238E27FC236}">
                    <a16:creationId xmlns:a16="http://schemas.microsoft.com/office/drawing/2014/main" id="{185C2627-55D9-8344-A264-07D6B904599D}"/>
                  </a:ext>
                </a:extLst>
              </p:cNvPr>
              <p:cNvPicPr>
                <a:picLocks noChangeAspect="1"/>
              </p:cNvPicPr>
              <p:nvPr/>
            </p:nvPicPr>
            <p:blipFill>
              <a:blip r:embed="rId6"/>
              <a:stretch>
                <a:fillRect/>
              </a:stretch>
            </p:blipFill>
            <p:spPr>
              <a:xfrm>
                <a:off x="8405862" y="5168525"/>
                <a:ext cx="1657383" cy="1057686"/>
              </a:xfrm>
              <a:prstGeom prst="rect">
                <a:avLst/>
              </a:prstGeom>
            </p:spPr>
          </p:pic>
          <p:sp>
            <p:nvSpPr>
              <p:cNvPr id="18" name="TextBox 17">
                <a:extLst>
                  <a:ext uri="{FF2B5EF4-FFF2-40B4-BE49-F238E27FC236}">
                    <a16:creationId xmlns:a16="http://schemas.microsoft.com/office/drawing/2014/main" id="{1552457D-E234-734C-AB5C-0A86EE3F9FE2}"/>
                  </a:ext>
                </a:extLst>
              </p:cNvPr>
              <p:cNvSpPr txBox="1"/>
              <p:nvPr/>
            </p:nvSpPr>
            <p:spPr>
              <a:xfrm>
                <a:off x="8745713" y="5828149"/>
                <a:ext cx="1104946" cy="500600"/>
              </a:xfrm>
              <a:prstGeom prst="rect">
                <a:avLst/>
              </a:prstGeom>
              <a:noFill/>
            </p:spPr>
            <p:txBody>
              <a:bodyPr wrap="none" rtlCol="0">
                <a:spAutoFit/>
              </a:bodyPr>
              <a:lstStyle/>
              <a:p>
                <a:r>
                  <a:rPr lang="en-US" sz="1050" dirty="0">
                    <a:solidFill>
                      <a:schemeClr val="bg1"/>
                    </a:solidFill>
                  </a:rPr>
                  <a:t>OPAL</a:t>
                </a:r>
              </a:p>
            </p:txBody>
          </p:sp>
        </p:grpSp>
        <p:grpSp>
          <p:nvGrpSpPr>
            <p:cNvPr id="35" name="Group 34">
              <a:extLst>
                <a:ext uri="{FF2B5EF4-FFF2-40B4-BE49-F238E27FC236}">
                  <a16:creationId xmlns:a16="http://schemas.microsoft.com/office/drawing/2014/main" id="{1A357FBC-793C-BA46-B7CA-FD4D94C72EBD}"/>
                </a:ext>
              </a:extLst>
            </p:cNvPr>
            <p:cNvGrpSpPr/>
            <p:nvPr/>
          </p:nvGrpSpPr>
          <p:grpSpPr>
            <a:xfrm>
              <a:off x="7518448" y="3049221"/>
              <a:ext cx="1257441" cy="903173"/>
              <a:chOff x="8405862" y="3890280"/>
              <a:chExt cx="1676588" cy="1204229"/>
            </a:xfrm>
          </p:grpSpPr>
          <p:pic>
            <p:nvPicPr>
              <p:cNvPr id="23" name="Picture 22">
                <a:extLst>
                  <a:ext uri="{FF2B5EF4-FFF2-40B4-BE49-F238E27FC236}">
                    <a16:creationId xmlns:a16="http://schemas.microsoft.com/office/drawing/2014/main" id="{26B80ABB-185B-FF44-A9BF-239D8E7EBBC5}"/>
                  </a:ext>
                </a:extLst>
              </p:cNvPr>
              <p:cNvPicPr>
                <a:picLocks noChangeAspect="1"/>
              </p:cNvPicPr>
              <p:nvPr/>
            </p:nvPicPr>
            <p:blipFill>
              <a:blip r:embed="rId7"/>
              <a:stretch>
                <a:fillRect/>
              </a:stretch>
            </p:blipFill>
            <p:spPr>
              <a:xfrm>
                <a:off x="8405862" y="3890280"/>
                <a:ext cx="1676588" cy="1123702"/>
              </a:xfrm>
              <a:prstGeom prst="rect">
                <a:avLst/>
              </a:prstGeom>
            </p:spPr>
          </p:pic>
          <p:sp>
            <p:nvSpPr>
              <p:cNvPr id="20" name="TextBox 19">
                <a:extLst>
                  <a:ext uri="{FF2B5EF4-FFF2-40B4-BE49-F238E27FC236}">
                    <a16:creationId xmlns:a16="http://schemas.microsoft.com/office/drawing/2014/main" id="{BD4FB225-4A20-A742-8AD9-A46608C9B161}"/>
                  </a:ext>
                </a:extLst>
              </p:cNvPr>
              <p:cNvSpPr txBox="1"/>
              <p:nvPr/>
            </p:nvSpPr>
            <p:spPr>
              <a:xfrm>
                <a:off x="8879306" y="4593909"/>
                <a:ext cx="681469" cy="500600"/>
              </a:xfrm>
              <a:prstGeom prst="rect">
                <a:avLst/>
              </a:prstGeom>
              <a:noFill/>
            </p:spPr>
            <p:txBody>
              <a:bodyPr wrap="none" rtlCol="0">
                <a:spAutoFit/>
              </a:bodyPr>
              <a:lstStyle/>
              <a:p>
                <a:r>
                  <a:rPr lang="en-US" sz="1050" dirty="0">
                    <a:solidFill>
                      <a:schemeClr val="bg1"/>
                    </a:solidFill>
                  </a:rPr>
                  <a:t>L3</a:t>
                </a:r>
              </a:p>
            </p:txBody>
          </p:sp>
        </p:grpSp>
        <p:grpSp>
          <p:nvGrpSpPr>
            <p:cNvPr id="16" name="Group 15">
              <a:extLst>
                <a:ext uri="{FF2B5EF4-FFF2-40B4-BE49-F238E27FC236}">
                  <a16:creationId xmlns:a16="http://schemas.microsoft.com/office/drawing/2014/main" id="{E8D2724B-DEBD-194D-9AFF-F099589BEFC9}"/>
                </a:ext>
              </a:extLst>
            </p:cNvPr>
            <p:cNvGrpSpPr/>
            <p:nvPr/>
          </p:nvGrpSpPr>
          <p:grpSpPr>
            <a:xfrm>
              <a:off x="7537925" y="2100524"/>
              <a:ext cx="1257441" cy="890971"/>
              <a:chOff x="8431832" y="2625350"/>
              <a:chExt cx="1676588" cy="1187960"/>
            </a:xfrm>
          </p:grpSpPr>
          <p:pic>
            <p:nvPicPr>
              <p:cNvPr id="25" name="Picture 24">
                <a:extLst>
                  <a:ext uri="{FF2B5EF4-FFF2-40B4-BE49-F238E27FC236}">
                    <a16:creationId xmlns:a16="http://schemas.microsoft.com/office/drawing/2014/main" id="{247BC8C3-259F-804A-8513-00B0C0BC4E5F}"/>
                  </a:ext>
                </a:extLst>
              </p:cNvPr>
              <p:cNvPicPr>
                <a:picLocks noChangeAspect="1"/>
              </p:cNvPicPr>
              <p:nvPr/>
            </p:nvPicPr>
            <p:blipFill>
              <a:blip r:embed="rId8"/>
              <a:stretch>
                <a:fillRect/>
              </a:stretch>
            </p:blipFill>
            <p:spPr>
              <a:xfrm>
                <a:off x="8431832" y="2625350"/>
                <a:ext cx="1676588" cy="1118271"/>
              </a:xfrm>
              <a:prstGeom prst="rect">
                <a:avLst/>
              </a:prstGeom>
            </p:spPr>
          </p:pic>
          <p:sp>
            <p:nvSpPr>
              <p:cNvPr id="22" name="TextBox 21">
                <a:extLst>
                  <a:ext uri="{FF2B5EF4-FFF2-40B4-BE49-F238E27FC236}">
                    <a16:creationId xmlns:a16="http://schemas.microsoft.com/office/drawing/2014/main" id="{90553B08-25B3-BE40-8ADE-F3EC76EAADBD}"/>
                  </a:ext>
                </a:extLst>
              </p:cNvPr>
              <p:cNvSpPr txBox="1"/>
              <p:nvPr/>
            </p:nvSpPr>
            <p:spPr>
              <a:xfrm>
                <a:off x="8654083" y="3312710"/>
                <a:ext cx="1365545" cy="500600"/>
              </a:xfrm>
              <a:prstGeom prst="rect">
                <a:avLst/>
              </a:prstGeom>
              <a:noFill/>
            </p:spPr>
            <p:txBody>
              <a:bodyPr wrap="none" rtlCol="0">
                <a:spAutoFit/>
              </a:bodyPr>
              <a:lstStyle/>
              <a:p>
                <a:r>
                  <a:rPr lang="en-US" sz="1050" dirty="0">
                    <a:solidFill>
                      <a:schemeClr val="bg1"/>
                    </a:solidFill>
                  </a:rPr>
                  <a:t>DELPHI</a:t>
                </a:r>
              </a:p>
            </p:txBody>
          </p:sp>
        </p:grpSp>
        <p:grpSp>
          <p:nvGrpSpPr>
            <p:cNvPr id="15" name="Group 14">
              <a:extLst>
                <a:ext uri="{FF2B5EF4-FFF2-40B4-BE49-F238E27FC236}">
                  <a16:creationId xmlns:a16="http://schemas.microsoft.com/office/drawing/2014/main" id="{C54858FD-C529-374E-8590-27949ECCC151}"/>
                </a:ext>
              </a:extLst>
            </p:cNvPr>
            <p:cNvGrpSpPr/>
            <p:nvPr/>
          </p:nvGrpSpPr>
          <p:grpSpPr>
            <a:xfrm>
              <a:off x="7537925" y="1127958"/>
              <a:ext cx="1277076" cy="924602"/>
              <a:chOff x="8431832" y="1328599"/>
              <a:chExt cx="1702768" cy="1232800"/>
            </a:xfrm>
          </p:grpSpPr>
          <p:pic>
            <p:nvPicPr>
              <p:cNvPr id="19" name="Picture 18">
                <a:extLst>
                  <a:ext uri="{FF2B5EF4-FFF2-40B4-BE49-F238E27FC236}">
                    <a16:creationId xmlns:a16="http://schemas.microsoft.com/office/drawing/2014/main" id="{ECA4B147-E205-9441-82B0-EB6B646EC8BE}"/>
                  </a:ext>
                </a:extLst>
              </p:cNvPr>
              <p:cNvPicPr>
                <a:picLocks noChangeAspect="1"/>
              </p:cNvPicPr>
              <p:nvPr/>
            </p:nvPicPr>
            <p:blipFill>
              <a:blip r:embed="rId9"/>
              <a:stretch>
                <a:fillRect/>
              </a:stretch>
            </p:blipFill>
            <p:spPr>
              <a:xfrm>
                <a:off x="8431832" y="1328599"/>
                <a:ext cx="1702768" cy="1168690"/>
              </a:xfrm>
              <a:prstGeom prst="rect">
                <a:avLst/>
              </a:prstGeom>
            </p:spPr>
          </p:pic>
          <p:sp>
            <p:nvSpPr>
              <p:cNvPr id="24" name="TextBox 23">
                <a:extLst>
                  <a:ext uri="{FF2B5EF4-FFF2-40B4-BE49-F238E27FC236}">
                    <a16:creationId xmlns:a16="http://schemas.microsoft.com/office/drawing/2014/main" id="{D894FA06-9876-E74D-AA56-77423B5FF884}"/>
                  </a:ext>
                </a:extLst>
              </p:cNvPr>
              <p:cNvSpPr txBox="1"/>
              <p:nvPr/>
            </p:nvSpPr>
            <p:spPr>
              <a:xfrm>
                <a:off x="8683740" y="2060800"/>
                <a:ext cx="1274335" cy="500599"/>
              </a:xfrm>
              <a:prstGeom prst="rect">
                <a:avLst/>
              </a:prstGeom>
              <a:noFill/>
            </p:spPr>
            <p:txBody>
              <a:bodyPr wrap="none" rtlCol="0">
                <a:spAutoFit/>
              </a:bodyPr>
              <a:lstStyle/>
              <a:p>
                <a:r>
                  <a:rPr lang="en-US" sz="1050" dirty="0">
                    <a:solidFill>
                      <a:schemeClr val="bg1"/>
                    </a:solidFill>
                  </a:rPr>
                  <a:t>ALEPH</a:t>
                </a:r>
              </a:p>
            </p:txBody>
          </p:sp>
        </p:grpSp>
        <p:grpSp>
          <p:nvGrpSpPr>
            <p:cNvPr id="14" name="Group 13">
              <a:extLst>
                <a:ext uri="{FF2B5EF4-FFF2-40B4-BE49-F238E27FC236}">
                  <a16:creationId xmlns:a16="http://schemas.microsoft.com/office/drawing/2014/main" id="{F1AE3DCC-84DA-394C-BDEB-4A40CEBE9057}"/>
                </a:ext>
              </a:extLst>
            </p:cNvPr>
            <p:cNvGrpSpPr/>
            <p:nvPr/>
          </p:nvGrpSpPr>
          <p:grpSpPr>
            <a:xfrm>
              <a:off x="6135992" y="3609424"/>
              <a:ext cx="1198070" cy="1240615"/>
              <a:chOff x="6562588" y="4637214"/>
              <a:chExt cx="1597426" cy="1654150"/>
            </a:xfrm>
          </p:grpSpPr>
          <p:pic>
            <p:nvPicPr>
              <p:cNvPr id="27" name="Picture 26">
                <a:extLst>
                  <a:ext uri="{FF2B5EF4-FFF2-40B4-BE49-F238E27FC236}">
                    <a16:creationId xmlns:a16="http://schemas.microsoft.com/office/drawing/2014/main" id="{0CEB08F0-43F5-7E45-AC71-C68FCC80E690}"/>
                  </a:ext>
                </a:extLst>
              </p:cNvPr>
              <p:cNvPicPr>
                <a:picLocks noChangeAspect="1"/>
              </p:cNvPicPr>
              <p:nvPr/>
            </p:nvPicPr>
            <p:blipFill>
              <a:blip r:embed="rId10"/>
              <a:stretch>
                <a:fillRect/>
              </a:stretch>
            </p:blipFill>
            <p:spPr>
              <a:xfrm>
                <a:off x="6562588" y="4637214"/>
                <a:ext cx="1597426" cy="1606842"/>
              </a:xfrm>
              <a:prstGeom prst="rect">
                <a:avLst/>
              </a:prstGeom>
            </p:spPr>
          </p:pic>
          <p:sp>
            <p:nvSpPr>
              <p:cNvPr id="26" name="TextBox 25">
                <a:extLst>
                  <a:ext uri="{FF2B5EF4-FFF2-40B4-BE49-F238E27FC236}">
                    <a16:creationId xmlns:a16="http://schemas.microsoft.com/office/drawing/2014/main" id="{721D363F-9F72-7949-BB1E-2036BB54ADAC}"/>
                  </a:ext>
                </a:extLst>
              </p:cNvPr>
              <p:cNvSpPr txBox="1"/>
              <p:nvPr/>
            </p:nvSpPr>
            <p:spPr>
              <a:xfrm>
                <a:off x="6897167" y="5790765"/>
                <a:ext cx="909493" cy="500599"/>
              </a:xfrm>
              <a:prstGeom prst="rect">
                <a:avLst/>
              </a:prstGeom>
              <a:noFill/>
            </p:spPr>
            <p:txBody>
              <a:bodyPr wrap="none" rtlCol="0">
                <a:spAutoFit/>
              </a:bodyPr>
              <a:lstStyle/>
              <a:p>
                <a:r>
                  <a:rPr lang="en-US" sz="1050" dirty="0">
                    <a:solidFill>
                      <a:schemeClr val="bg1"/>
                    </a:solidFill>
                  </a:rPr>
                  <a:t>SLD</a:t>
                </a:r>
              </a:p>
            </p:txBody>
          </p:sp>
        </p:grpSp>
        <p:grpSp>
          <p:nvGrpSpPr>
            <p:cNvPr id="12" name="Group 11">
              <a:extLst>
                <a:ext uri="{FF2B5EF4-FFF2-40B4-BE49-F238E27FC236}">
                  <a16:creationId xmlns:a16="http://schemas.microsoft.com/office/drawing/2014/main" id="{62470662-B8C5-0B40-BEB7-213C6A111A13}"/>
                </a:ext>
              </a:extLst>
            </p:cNvPr>
            <p:cNvGrpSpPr/>
            <p:nvPr/>
          </p:nvGrpSpPr>
          <p:grpSpPr>
            <a:xfrm>
              <a:off x="6132295" y="2433923"/>
              <a:ext cx="1201768" cy="1084034"/>
              <a:chOff x="6557658" y="3069877"/>
              <a:chExt cx="1602357" cy="1445374"/>
            </a:xfrm>
          </p:grpSpPr>
          <p:pic>
            <p:nvPicPr>
              <p:cNvPr id="17" name="Picture 16">
                <a:extLst>
                  <a:ext uri="{FF2B5EF4-FFF2-40B4-BE49-F238E27FC236}">
                    <a16:creationId xmlns:a16="http://schemas.microsoft.com/office/drawing/2014/main" id="{09A835DA-C64C-8F4A-9C10-C1B03FA86BB9}"/>
                  </a:ext>
                </a:extLst>
              </p:cNvPr>
              <p:cNvPicPr>
                <a:picLocks noChangeAspect="1"/>
              </p:cNvPicPr>
              <p:nvPr/>
            </p:nvPicPr>
            <p:blipFill>
              <a:blip r:embed="rId11"/>
              <a:stretch>
                <a:fillRect/>
              </a:stretch>
            </p:blipFill>
            <p:spPr>
              <a:xfrm>
                <a:off x="6557658" y="3069877"/>
                <a:ext cx="1602357" cy="1399392"/>
              </a:xfrm>
              <a:prstGeom prst="rect">
                <a:avLst/>
              </a:prstGeom>
            </p:spPr>
          </p:pic>
          <p:sp>
            <p:nvSpPr>
              <p:cNvPr id="28" name="TextBox 27">
                <a:extLst>
                  <a:ext uri="{FF2B5EF4-FFF2-40B4-BE49-F238E27FC236}">
                    <a16:creationId xmlns:a16="http://schemas.microsoft.com/office/drawing/2014/main" id="{DB838E90-9557-BB46-8D97-B1D4E61B4EBA}"/>
                  </a:ext>
                </a:extLst>
              </p:cNvPr>
              <p:cNvSpPr txBox="1"/>
              <p:nvPr/>
            </p:nvSpPr>
            <p:spPr>
              <a:xfrm>
                <a:off x="6973368" y="4014650"/>
                <a:ext cx="727074" cy="500601"/>
              </a:xfrm>
              <a:prstGeom prst="rect">
                <a:avLst/>
              </a:prstGeom>
              <a:noFill/>
            </p:spPr>
            <p:txBody>
              <a:bodyPr wrap="none" rtlCol="0">
                <a:spAutoFit/>
              </a:bodyPr>
              <a:lstStyle/>
              <a:p>
                <a:r>
                  <a:rPr lang="en-US" sz="1050" dirty="0">
                    <a:solidFill>
                      <a:schemeClr val="bg1"/>
                    </a:solidFill>
                  </a:rPr>
                  <a:t>D0</a:t>
                </a:r>
              </a:p>
            </p:txBody>
          </p:sp>
        </p:grpSp>
        <p:grpSp>
          <p:nvGrpSpPr>
            <p:cNvPr id="10" name="Group 9">
              <a:extLst>
                <a:ext uri="{FF2B5EF4-FFF2-40B4-BE49-F238E27FC236}">
                  <a16:creationId xmlns:a16="http://schemas.microsoft.com/office/drawing/2014/main" id="{34E3D672-C964-0A42-8212-DC0837805662}"/>
                </a:ext>
              </a:extLst>
            </p:cNvPr>
            <p:cNvGrpSpPr/>
            <p:nvPr/>
          </p:nvGrpSpPr>
          <p:grpSpPr>
            <a:xfrm>
              <a:off x="6132295" y="1394389"/>
              <a:ext cx="1201768" cy="942398"/>
              <a:chOff x="6557658" y="1683841"/>
              <a:chExt cx="1602357" cy="1256530"/>
            </a:xfrm>
          </p:grpSpPr>
          <p:pic>
            <p:nvPicPr>
              <p:cNvPr id="11" name="Picture 10">
                <a:extLst>
                  <a:ext uri="{FF2B5EF4-FFF2-40B4-BE49-F238E27FC236}">
                    <a16:creationId xmlns:a16="http://schemas.microsoft.com/office/drawing/2014/main" id="{AAF94372-B391-514B-B669-3914C41FC54C}"/>
                  </a:ext>
                </a:extLst>
              </p:cNvPr>
              <p:cNvPicPr>
                <a:picLocks noChangeAspect="1"/>
              </p:cNvPicPr>
              <p:nvPr/>
            </p:nvPicPr>
            <p:blipFill>
              <a:blip r:embed="rId12"/>
              <a:stretch>
                <a:fillRect/>
              </a:stretch>
            </p:blipFill>
            <p:spPr>
              <a:xfrm>
                <a:off x="6557658" y="1683841"/>
                <a:ext cx="1602357" cy="1200219"/>
              </a:xfrm>
              <a:prstGeom prst="rect">
                <a:avLst/>
              </a:prstGeom>
            </p:spPr>
          </p:pic>
          <p:sp>
            <p:nvSpPr>
              <p:cNvPr id="29" name="TextBox 28">
                <a:extLst>
                  <a:ext uri="{FF2B5EF4-FFF2-40B4-BE49-F238E27FC236}">
                    <a16:creationId xmlns:a16="http://schemas.microsoft.com/office/drawing/2014/main" id="{F48A83F0-0B1F-6E4C-9ACD-2FF690426FB5}"/>
                  </a:ext>
                </a:extLst>
              </p:cNvPr>
              <p:cNvSpPr txBox="1"/>
              <p:nvPr/>
            </p:nvSpPr>
            <p:spPr>
              <a:xfrm>
                <a:off x="6897169" y="2439771"/>
                <a:ext cx="938813" cy="500600"/>
              </a:xfrm>
              <a:prstGeom prst="rect">
                <a:avLst/>
              </a:prstGeom>
              <a:noFill/>
            </p:spPr>
            <p:txBody>
              <a:bodyPr wrap="none" rtlCol="0">
                <a:spAutoFit/>
              </a:bodyPr>
              <a:lstStyle/>
              <a:p>
                <a:r>
                  <a:rPr lang="en-US" sz="1050" dirty="0">
                    <a:solidFill>
                      <a:schemeClr val="bg1"/>
                    </a:solidFill>
                  </a:rPr>
                  <a:t>CDF</a:t>
                </a:r>
              </a:p>
            </p:txBody>
          </p:sp>
        </p:grpSp>
        <p:grpSp>
          <p:nvGrpSpPr>
            <p:cNvPr id="9" name="Group 8">
              <a:extLst>
                <a:ext uri="{FF2B5EF4-FFF2-40B4-BE49-F238E27FC236}">
                  <a16:creationId xmlns:a16="http://schemas.microsoft.com/office/drawing/2014/main" id="{B064474F-A5DC-7141-A7CC-6B851A549374}"/>
                </a:ext>
              </a:extLst>
            </p:cNvPr>
            <p:cNvGrpSpPr/>
            <p:nvPr/>
          </p:nvGrpSpPr>
          <p:grpSpPr>
            <a:xfrm>
              <a:off x="4685392" y="4044021"/>
              <a:ext cx="1243038" cy="824650"/>
              <a:chOff x="4628455" y="5216675"/>
              <a:chExt cx="1657384" cy="1099531"/>
            </a:xfrm>
          </p:grpSpPr>
          <p:pic>
            <p:nvPicPr>
              <p:cNvPr id="31" name="Picture 30">
                <a:extLst>
                  <a:ext uri="{FF2B5EF4-FFF2-40B4-BE49-F238E27FC236}">
                    <a16:creationId xmlns:a16="http://schemas.microsoft.com/office/drawing/2014/main" id="{21243A4A-B69D-604C-83A4-1FDA54ABA6E6}"/>
                  </a:ext>
                </a:extLst>
              </p:cNvPr>
              <p:cNvPicPr>
                <a:picLocks noChangeAspect="1"/>
              </p:cNvPicPr>
              <p:nvPr/>
            </p:nvPicPr>
            <p:blipFill>
              <a:blip r:embed="rId13"/>
              <a:stretch>
                <a:fillRect/>
              </a:stretch>
            </p:blipFill>
            <p:spPr>
              <a:xfrm>
                <a:off x="4628455" y="5216675"/>
                <a:ext cx="1657384" cy="1048422"/>
              </a:xfrm>
              <a:prstGeom prst="rect">
                <a:avLst/>
              </a:prstGeom>
            </p:spPr>
          </p:pic>
          <p:sp>
            <p:nvSpPr>
              <p:cNvPr id="30" name="TextBox 29">
                <a:extLst>
                  <a:ext uri="{FF2B5EF4-FFF2-40B4-BE49-F238E27FC236}">
                    <a16:creationId xmlns:a16="http://schemas.microsoft.com/office/drawing/2014/main" id="{1F8C758E-D778-0943-8489-605C4D53F632}"/>
                  </a:ext>
                </a:extLst>
              </p:cNvPr>
              <p:cNvSpPr txBox="1"/>
              <p:nvPr/>
            </p:nvSpPr>
            <p:spPr>
              <a:xfrm>
                <a:off x="4973560" y="5815604"/>
                <a:ext cx="1078885" cy="500602"/>
              </a:xfrm>
              <a:prstGeom prst="rect">
                <a:avLst/>
              </a:prstGeom>
              <a:noFill/>
            </p:spPr>
            <p:txBody>
              <a:bodyPr wrap="none" rtlCol="0">
                <a:spAutoFit/>
              </a:bodyPr>
              <a:lstStyle/>
              <a:p>
                <a:r>
                  <a:rPr lang="en-US" sz="1050" dirty="0" err="1">
                    <a:solidFill>
                      <a:schemeClr val="bg1"/>
                    </a:solidFill>
                  </a:rPr>
                  <a:t>LHCb</a:t>
                </a:r>
                <a:endParaRPr lang="en-US" sz="1050" dirty="0">
                  <a:solidFill>
                    <a:schemeClr val="bg1"/>
                  </a:solidFill>
                </a:endParaRPr>
              </a:p>
            </p:txBody>
          </p:sp>
        </p:grpSp>
        <p:grpSp>
          <p:nvGrpSpPr>
            <p:cNvPr id="7" name="Group 6">
              <a:extLst>
                <a:ext uri="{FF2B5EF4-FFF2-40B4-BE49-F238E27FC236}">
                  <a16:creationId xmlns:a16="http://schemas.microsoft.com/office/drawing/2014/main" id="{A4200C76-76D2-054C-9926-6FB8F4831209}"/>
                </a:ext>
              </a:extLst>
            </p:cNvPr>
            <p:cNvGrpSpPr/>
            <p:nvPr/>
          </p:nvGrpSpPr>
          <p:grpSpPr>
            <a:xfrm>
              <a:off x="4670989" y="3123714"/>
              <a:ext cx="1257441" cy="820187"/>
              <a:chOff x="4609251" y="3989608"/>
              <a:chExt cx="1676588" cy="1093582"/>
            </a:xfrm>
          </p:grpSpPr>
          <p:pic>
            <p:nvPicPr>
              <p:cNvPr id="8" name="Picture 7">
                <a:extLst>
                  <a:ext uri="{FF2B5EF4-FFF2-40B4-BE49-F238E27FC236}">
                    <a16:creationId xmlns:a16="http://schemas.microsoft.com/office/drawing/2014/main" id="{AFE598F3-70DA-A84F-A402-10948DAD9629}"/>
                  </a:ext>
                </a:extLst>
              </p:cNvPr>
              <p:cNvPicPr>
                <a:picLocks noChangeAspect="1"/>
              </p:cNvPicPr>
              <p:nvPr/>
            </p:nvPicPr>
            <p:blipFill>
              <a:blip r:embed="rId14"/>
              <a:stretch>
                <a:fillRect/>
              </a:stretch>
            </p:blipFill>
            <p:spPr>
              <a:xfrm>
                <a:off x="4609251" y="3989608"/>
                <a:ext cx="1676588" cy="1041249"/>
              </a:xfrm>
              <a:prstGeom prst="rect">
                <a:avLst/>
              </a:prstGeom>
            </p:spPr>
          </p:pic>
          <p:sp>
            <p:nvSpPr>
              <p:cNvPr id="32" name="TextBox 31">
                <a:extLst>
                  <a:ext uri="{FF2B5EF4-FFF2-40B4-BE49-F238E27FC236}">
                    <a16:creationId xmlns:a16="http://schemas.microsoft.com/office/drawing/2014/main" id="{D0D0B90B-C9D5-B948-AB96-84DB1BBF3F5D}"/>
                  </a:ext>
                </a:extLst>
              </p:cNvPr>
              <p:cNvSpPr txBox="1"/>
              <p:nvPr/>
            </p:nvSpPr>
            <p:spPr>
              <a:xfrm>
                <a:off x="5003213" y="4582590"/>
                <a:ext cx="984418" cy="500600"/>
              </a:xfrm>
              <a:prstGeom prst="rect">
                <a:avLst/>
              </a:prstGeom>
              <a:noFill/>
            </p:spPr>
            <p:txBody>
              <a:bodyPr wrap="none" rtlCol="0">
                <a:spAutoFit/>
              </a:bodyPr>
              <a:lstStyle/>
              <a:p>
                <a:r>
                  <a:rPr lang="en-US" sz="1050" dirty="0">
                    <a:solidFill>
                      <a:schemeClr val="bg1"/>
                    </a:solidFill>
                  </a:rPr>
                  <a:t>CMS</a:t>
                </a:r>
              </a:p>
            </p:txBody>
          </p:sp>
        </p:grpSp>
        <p:grpSp>
          <p:nvGrpSpPr>
            <p:cNvPr id="5" name="Group 4">
              <a:extLst>
                <a:ext uri="{FF2B5EF4-FFF2-40B4-BE49-F238E27FC236}">
                  <a16:creationId xmlns:a16="http://schemas.microsoft.com/office/drawing/2014/main" id="{B4336B33-C0FD-4E44-BF2C-D19E4F5DF2F8}"/>
                </a:ext>
              </a:extLst>
            </p:cNvPr>
            <p:cNvGrpSpPr/>
            <p:nvPr/>
          </p:nvGrpSpPr>
          <p:grpSpPr>
            <a:xfrm>
              <a:off x="4670989" y="2249775"/>
              <a:ext cx="1257441" cy="760182"/>
              <a:chOff x="4609251" y="2824349"/>
              <a:chExt cx="1676588" cy="1013574"/>
            </a:xfrm>
          </p:grpSpPr>
          <p:pic>
            <p:nvPicPr>
              <p:cNvPr id="6" name="Picture 5">
                <a:extLst>
                  <a:ext uri="{FF2B5EF4-FFF2-40B4-BE49-F238E27FC236}">
                    <a16:creationId xmlns:a16="http://schemas.microsoft.com/office/drawing/2014/main" id="{D72B1968-6DDC-674C-8072-464D90A7DAC8}"/>
                  </a:ext>
                </a:extLst>
              </p:cNvPr>
              <p:cNvPicPr>
                <a:picLocks noChangeAspect="1"/>
              </p:cNvPicPr>
              <p:nvPr/>
            </p:nvPicPr>
            <p:blipFill>
              <a:blip r:embed="rId15"/>
              <a:stretch>
                <a:fillRect/>
              </a:stretch>
            </p:blipFill>
            <p:spPr>
              <a:xfrm>
                <a:off x="4609251" y="2824349"/>
                <a:ext cx="1676588" cy="938890"/>
              </a:xfrm>
              <a:prstGeom prst="rect">
                <a:avLst/>
              </a:prstGeom>
            </p:spPr>
          </p:pic>
          <p:sp>
            <p:nvSpPr>
              <p:cNvPr id="34" name="TextBox 33">
                <a:extLst>
                  <a:ext uri="{FF2B5EF4-FFF2-40B4-BE49-F238E27FC236}">
                    <a16:creationId xmlns:a16="http://schemas.microsoft.com/office/drawing/2014/main" id="{171FB102-D0A2-E348-8599-944EBFF7CBA2}"/>
                  </a:ext>
                </a:extLst>
              </p:cNvPr>
              <p:cNvSpPr txBox="1"/>
              <p:nvPr/>
            </p:nvSpPr>
            <p:spPr>
              <a:xfrm>
                <a:off x="4924921" y="3337323"/>
                <a:ext cx="1241760" cy="500600"/>
              </a:xfrm>
              <a:prstGeom prst="rect">
                <a:avLst/>
              </a:prstGeom>
              <a:noFill/>
            </p:spPr>
            <p:txBody>
              <a:bodyPr wrap="none" rtlCol="0">
                <a:spAutoFit/>
              </a:bodyPr>
              <a:lstStyle/>
              <a:p>
                <a:r>
                  <a:rPr lang="en-US" sz="1050" dirty="0">
                    <a:solidFill>
                      <a:schemeClr val="bg1"/>
                    </a:solidFill>
                  </a:rPr>
                  <a:t>ATLAS</a:t>
                </a:r>
              </a:p>
            </p:txBody>
          </p:sp>
        </p:grpSp>
      </p:grpSp>
      <p:sp>
        <p:nvSpPr>
          <p:cNvPr id="38" name="TextBox 37">
            <a:extLst>
              <a:ext uri="{FF2B5EF4-FFF2-40B4-BE49-F238E27FC236}">
                <a16:creationId xmlns:a16="http://schemas.microsoft.com/office/drawing/2014/main" id="{F4642B4F-AA37-3745-923F-D38853484A1D}"/>
              </a:ext>
            </a:extLst>
          </p:cNvPr>
          <p:cNvSpPr txBox="1"/>
          <p:nvPr/>
        </p:nvSpPr>
        <p:spPr>
          <a:xfrm>
            <a:off x="1187427" y="1717516"/>
            <a:ext cx="2531462" cy="1754326"/>
          </a:xfrm>
          <a:prstGeom prst="rect">
            <a:avLst/>
          </a:prstGeom>
          <a:noFill/>
        </p:spPr>
        <p:txBody>
          <a:bodyPr wrap="none" rtlCol="0">
            <a:spAutoFit/>
          </a:bodyPr>
          <a:lstStyle/>
          <a:p>
            <a:pPr algn="ctr"/>
            <a:r>
              <a:rPr lang="en-US" dirty="0"/>
              <a:t>FASER Pilot Detector</a:t>
            </a:r>
          </a:p>
          <a:p>
            <a:pPr algn="ctr"/>
            <a:endParaRPr lang="en-US" dirty="0"/>
          </a:p>
          <a:p>
            <a:pPr algn="ctr"/>
            <a:r>
              <a:rPr lang="en-US" dirty="0"/>
              <a:t>Suitcase-size, 4 weeks</a:t>
            </a:r>
          </a:p>
          <a:p>
            <a:pPr algn="ctr"/>
            <a:r>
              <a:rPr lang="en-US" dirty="0"/>
              <a:t>$0 (recycled parts)</a:t>
            </a:r>
          </a:p>
          <a:p>
            <a:pPr algn="ctr"/>
            <a:endParaRPr lang="en-US" dirty="0"/>
          </a:p>
          <a:p>
            <a:pPr algn="ctr"/>
            <a:r>
              <a:rPr lang="en-US" dirty="0"/>
              <a:t>6 candidate neutrinos</a:t>
            </a:r>
          </a:p>
        </p:txBody>
      </p:sp>
      <p:sp>
        <p:nvSpPr>
          <p:cNvPr id="40" name="TextBox 39">
            <a:extLst>
              <a:ext uri="{FF2B5EF4-FFF2-40B4-BE49-F238E27FC236}">
                <a16:creationId xmlns:a16="http://schemas.microsoft.com/office/drawing/2014/main" id="{EDCF8F04-78D0-6145-856F-E1BCC6668F65}"/>
              </a:ext>
            </a:extLst>
          </p:cNvPr>
          <p:cNvSpPr txBox="1"/>
          <p:nvPr/>
        </p:nvSpPr>
        <p:spPr>
          <a:xfrm>
            <a:off x="5197606" y="4415375"/>
            <a:ext cx="2970310" cy="2031325"/>
          </a:xfrm>
          <a:prstGeom prst="rect">
            <a:avLst/>
          </a:prstGeom>
          <a:noFill/>
        </p:spPr>
        <p:txBody>
          <a:bodyPr wrap="square" rtlCol="0">
            <a:spAutoFit/>
          </a:bodyPr>
          <a:lstStyle/>
          <a:p>
            <a:pPr algn="ctr"/>
            <a:r>
              <a:rPr lang="en-US" dirty="0"/>
              <a:t>All previous </a:t>
            </a:r>
          </a:p>
          <a:p>
            <a:pPr algn="ctr"/>
            <a:r>
              <a:rPr lang="en-US" dirty="0"/>
              <a:t>collider detectors</a:t>
            </a:r>
          </a:p>
          <a:p>
            <a:pPr algn="ctr"/>
            <a:endParaRPr lang="en-US" dirty="0"/>
          </a:p>
          <a:p>
            <a:pPr algn="ctr"/>
            <a:r>
              <a:rPr lang="en-US" dirty="0"/>
              <a:t>Building-size, decades</a:t>
            </a:r>
          </a:p>
          <a:p>
            <a:pPr algn="ctr"/>
            <a:r>
              <a:rPr lang="en-US" dirty="0"/>
              <a:t>~$10</a:t>
            </a:r>
            <a:r>
              <a:rPr lang="en-US" baseline="30000" dirty="0"/>
              <a:t>9</a:t>
            </a:r>
          </a:p>
          <a:p>
            <a:pPr algn="ctr"/>
            <a:endParaRPr lang="en-US" dirty="0"/>
          </a:p>
          <a:p>
            <a:pPr algn="ctr"/>
            <a:r>
              <a:rPr lang="en-US" dirty="0"/>
              <a:t>0 candidate neutrinos</a:t>
            </a:r>
          </a:p>
        </p:txBody>
      </p:sp>
    </p:spTree>
    <p:extLst>
      <p:ext uri="{BB962C8B-B14F-4D97-AF65-F5344CB8AC3E}">
        <p14:creationId xmlns:p14="http://schemas.microsoft.com/office/powerpoint/2010/main" val="6749404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855662"/>
            <a:ext cx="8915400" cy="5392738"/>
          </a:xfrm>
        </p:spPr>
        <p:txBody>
          <a:bodyPr>
            <a:noAutofit/>
          </a:bodyPr>
          <a:lstStyle/>
          <a:p>
            <a:r>
              <a:rPr lang="en-US" sz="2000" dirty="0" err="1"/>
              <a:t>FASER</a:t>
            </a:r>
            <a:r>
              <a:rPr lang="en-US" sz="2000" dirty="0" err="1">
                <a:latin typeface="Symbol" pitchFamily="2" charset="2"/>
              </a:rPr>
              <a:t>n</a:t>
            </a:r>
            <a:r>
              <a:rPr lang="en-US" sz="2000" dirty="0"/>
              <a:t> is designed to detect neutrinos of all flavors. </a:t>
            </a:r>
          </a:p>
          <a:p>
            <a:pPr lvl="1"/>
            <a:r>
              <a:rPr lang="en-US" sz="1800" dirty="0"/>
              <a:t>25cm x 30cm x 1.1m detector consisting of 770 emulsion layers interleaved with 1 mm-thick tungsten plates; target mass = 1.1 </a:t>
            </a:r>
            <a:r>
              <a:rPr lang="en-US" sz="1800" dirty="0" err="1"/>
              <a:t>tonnes</a:t>
            </a:r>
            <a:r>
              <a:rPr lang="en-US" sz="1800" dirty="0"/>
              <a:t>.</a:t>
            </a:r>
          </a:p>
          <a:p>
            <a:pPr lvl="1"/>
            <a:r>
              <a:rPr lang="en-US" sz="1800" dirty="0"/>
              <a:t>Emulsion swapped out every ~10-30 fb</a:t>
            </a:r>
            <a:r>
              <a:rPr lang="en-US" sz="1800" baseline="30000" dirty="0"/>
              <a:t>-1</a:t>
            </a:r>
            <a:r>
              <a:rPr lang="en-US" sz="1800" dirty="0"/>
              <a:t>, total 10 sets of emulsion for Run 3.</a:t>
            </a:r>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1200" dirty="0"/>
          </a:p>
        </p:txBody>
      </p:sp>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76200" y="244475"/>
            <a:ext cx="8991600" cy="441325"/>
          </a:xfrm>
        </p:spPr>
        <p:txBody>
          <a:bodyPr/>
          <a:lstStyle/>
          <a:p>
            <a:r>
              <a:rPr lang="en-US" dirty="0">
                <a:latin typeface="+mn-lt"/>
              </a:rPr>
              <a:t>THE </a:t>
            </a:r>
            <a:r>
              <a:rPr lang="en-US" dirty="0" err="1">
                <a:latin typeface="+mn-lt"/>
              </a:rPr>
              <a:t>FASER</a:t>
            </a:r>
            <a:r>
              <a:rPr lang="en-US" dirty="0" err="1">
                <a:latin typeface="Symbol" pitchFamily="2" charset="2"/>
              </a:rPr>
              <a:t>n</a:t>
            </a:r>
            <a:r>
              <a:rPr lang="en-US" dirty="0">
                <a:latin typeface="+mn-lt"/>
              </a:rPr>
              <a:t> DETECTOR</a:t>
            </a:r>
          </a:p>
        </p:txBody>
      </p:sp>
      <p:grpSp>
        <p:nvGrpSpPr>
          <p:cNvPr id="2" name="Group 1">
            <a:extLst>
              <a:ext uri="{FF2B5EF4-FFF2-40B4-BE49-F238E27FC236}">
                <a16:creationId xmlns:a16="http://schemas.microsoft.com/office/drawing/2014/main" id="{4222907A-7E36-B44F-BF5D-05C04AA53BDD}"/>
              </a:ext>
            </a:extLst>
          </p:cNvPr>
          <p:cNvGrpSpPr/>
          <p:nvPr/>
        </p:nvGrpSpPr>
        <p:grpSpPr>
          <a:xfrm>
            <a:off x="304800" y="2438400"/>
            <a:ext cx="8534400" cy="4038600"/>
            <a:chOff x="1181100" y="3032124"/>
            <a:chExt cx="6781799" cy="3581401"/>
          </a:xfrm>
        </p:grpSpPr>
        <p:pic>
          <p:nvPicPr>
            <p:cNvPr id="4" name="Picture 3">
              <a:extLst>
                <a:ext uri="{FF2B5EF4-FFF2-40B4-BE49-F238E27FC236}">
                  <a16:creationId xmlns:a16="http://schemas.microsoft.com/office/drawing/2014/main" id="{C113D7CF-9EE7-664D-8629-21B1A4538C42}"/>
                </a:ext>
              </a:extLst>
            </p:cNvPr>
            <p:cNvPicPr/>
            <p:nvPr/>
          </p:nvPicPr>
          <p:blipFill>
            <a:blip r:embed="rId2">
              <a:extLst>
                <a:ext uri="{28A0092B-C50C-407E-A947-70E740481C1C}">
                  <a14:useLocalDpi xmlns:a14="http://schemas.microsoft.com/office/drawing/2010/main" val="0"/>
                </a:ext>
              </a:extLst>
            </a:blip>
            <a:stretch>
              <a:fillRect/>
            </a:stretch>
          </p:blipFill>
          <p:spPr>
            <a:xfrm>
              <a:off x="1181100" y="3032124"/>
              <a:ext cx="6781799" cy="3581401"/>
            </a:xfrm>
            <a:prstGeom prst="rect">
              <a:avLst/>
            </a:prstGeom>
          </p:spPr>
        </p:pic>
        <p:cxnSp>
          <p:nvCxnSpPr>
            <p:cNvPr id="5" name="Straight Arrow Connector 4">
              <a:extLst>
                <a:ext uri="{FF2B5EF4-FFF2-40B4-BE49-F238E27FC236}">
                  <a16:creationId xmlns:a16="http://schemas.microsoft.com/office/drawing/2014/main" id="{E96E24C9-DA85-C743-9FA3-2D2A645CCAA6}"/>
                </a:ext>
              </a:extLst>
            </p:cNvPr>
            <p:cNvCxnSpPr>
              <a:cxnSpLocks/>
            </p:cNvCxnSpPr>
            <p:nvPr/>
          </p:nvCxnSpPr>
          <p:spPr>
            <a:xfrm flipH="1">
              <a:off x="6858000" y="4267200"/>
              <a:ext cx="533400" cy="228600"/>
            </a:xfrm>
            <a:prstGeom prst="straightConnector1">
              <a:avLst/>
            </a:prstGeom>
            <a:ln w="38100">
              <a:solidFill>
                <a:srgbClr val="FFFF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D026DBFE-20B9-F344-826D-02185889DB8E}"/>
                </a:ext>
              </a:extLst>
            </p:cNvPr>
            <p:cNvCxnSpPr>
              <a:cxnSpLocks/>
            </p:cNvCxnSpPr>
            <p:nvPr/>
          </p:nvCxnSpPr>
          <p:spPr>
            <a:xfrm flipH="1">
              <a:off x="6096000" y="4152900"/>
              <a:ext cx="1295400" cy="512762"/>
            </a:xfrm>
            <a:prstGeom prst="straightConnector1">
              <a:avLst/>
            </a:prstGeom>
            <a:ln w="38100">
              <a:solidFill>
                <a:srgbClr val="FFFF00"/>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EE1C025B-AC29-F84F-B158-258598ED2012}"/>
                </a:ext>
              </a:extLst>
            </p:cNvPr>
            <p:cNvCxnSpPr>
              <a:cxnSpLocks/>
            </p:cNvCxnSpPr>
            <p:nvPr/>
          </p:nvCxnSpPr>
          <p:spPr>
            <a:xfrm flipH="1">
              <a:off x="2819400" y="4665662"/>
              <a:ext cx="3276600" cy="1049338"/>
            </a:xfrm>
            <a:prstGeom prst="straightConnector1">
              <a:avLst/>
            </a:prstGeom>
            <a:ln w="28575">
              <a:solidFill>
                <a:srgbClr val="FFFF00"/>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9A4AC172-FFA9-3B4A-BE5A-ADBFA13688DB}"/>
                </a:ext>
              </a:extLst>
            </p:cNvPr>
            <p:cNvCxnSpPr>
              <a:cxnSpLocks/>
            </p:cNvCxnSpPr>
            <p:nvPr/>
          </p:nvCxnSpPr>
          <p:spPr>
            <a:xfrm flipH="1">
              <a:off x="2819400" y="4665662"/>
              <a:ext cx="3276600" cy="1201738"/>
            </a:xfrm>
            <a:prstGeom prst="straightConnector1">
              <a:avLst/>
            </a:prstGeom>
            <a:ln w="28575">
              <a:solidFill>
                <a:srgbClr val="FFFF00"/>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48B89462-A2C7-644D-9A09-814112655532}"/>
                </a:ext>
              </a:extLst>
            </p:cNvPr>
            <p:cNvSpPr txBox="1"/>
            <p:nvPr/>
          </p:nvSpPr>
          <p:spPr>
            <a:xfrm>
              <a:off x="7364243" y="4047748"/>
              <a:ext cx="312906" cy="369332"/>
            </a:xfrm>
            <a:prstGeom prst="rect">
              <a:avLst/>
            </a:prstGeom>
            <a:noFill/>
          </p:spPr>
          <p:txBody>
            <a:bodyPr wrap="none" rtlCol="0">
              <a:spAutoFit/>
            </a:bodyPr>
            <a:lstStyle/>
            <a:p>
              <a:r>
                <a:rPr lang="en-US" dirty="0">
                  <a:solidFill>
                    <a:srgbClr val="FFFF00"/>
                  </a:solidFill>
                  <a:latin typeface="Symbol" pitchFamily="2" charset="2"/>
                </a:rPr>
                <a:t>n</a:t>
              </a:r>
            </a:p>
          </p:txBody>
        </p:sp>
        <p:sp>
          <p:nvSpPr>
            <p:cNvPr id="18" name="TextBox 17">
              <a:extLst>
                <a:ext uri="{FF2B5EF4-FFF2-40B4-BE49-F238E27FC236}">
                  <a16:creationId xmlns:a16="http://schemas.microsoft.com/office/drawing/2014/main" id="{6A28D9A1-8A21-3847-8DCF-2A7A770C8EFF}"/>
                </a:ext>
              </a:extLst>
            </p:cNvPr>
            <p:cNvSpPr txBox="1"/>
            <p:nvPr/>
          </p:nvSpPr>
          <p:spPr>
            <a:xfrm>
              <a:off x="7124700" y="3859014"/>
              <a:ext cx="548548" cy="338554"/>
            </a:xfrm>
            <a:prstGeom prst="rect">
              <a:avLst/>
            </a:prstGeom>
            <a:noFill/>
          </p:spPr>
          <p:txBody>
            <a:bodyPr wrap="none" rtlCol="0">
              <a:spAutoFit/>
            </a:bodyPr>
            <a:lstStyle/>
            <a:p>
              <a:r>
                <a:rPr lang="en-US" sz="1600" dirty="0">
                  <a:solidFill>
                    <a:srgbClr val="FFFF00"/>
                  </a:solidFill>
                  <a:latin typeface="+mj-lt"/>
                </a:rPr>
                <a:t>LLP</a:t>
              </a:r>
            </a:p>
          </p:txBody>
        </p:sp>
        <p:sp>
          <p:nvSpPr>
            <p:cNvPr id="19" name="TextBox 18">
              <a:extLst>
                <a:ext uri="{FF2B5EF4-FFF2-40B4-BE49-F238E27FC236}">
                  <a16:creationId xmlns:a16="http://schemas.microsoft.com/office/drawing/2014/main" id="{FA8BD851-55AD-8F4F-8804-44A40BCDBC0D}"/>
                </a:ext>
              </a:extLst>
            </p:cNvPr>
            <p:cNvSpPr txBox="1"/>
            <p:nvPr/>
          </p:nvSpPr>
          <p:spPr>
            <a:xfrm>
              <a:off x="2895456" y="5333583"/>
              <a:ext cx="388248" cy="338554"/>
            </a:xfrm>
            <a:prstGeom prst="rect">
              <a:avLst/>
            </a:prstGeom>
            <a:noFill/>
          </p:spPr>
          <p:txBody>
            <a:bodyPr wrap="none" rtlCol="0">
              <a:spAutoFit/>
            </a:bodyPr>
            <a:lstStyle/>
            <a:p>
              <a:r>
                <a:rPr lang="en-US" sz="1600" dirty="0">
                  <a:solidFill>
                    <a:srgbClr val="FFFF00"/>
                  </a:solidFill>
                  <a:latin typeface="+mj-lt"/>
                </a:rPr>
                <a:t>e</a:t>
              </a:r>
              <a:r>
                <a:rPr lang="en-US" baseline="30000" dirty="0">
                  <a:solidFill>
                    <a:srgbClr val="FFFF00"/>
                  </a:solidFill>
                  <a:latin typeface="+mj-lt"/>
                </a:rPr>
                <a:t>+</a:t>
              </a:r>
            </a:p>
          </p:txBody>
        </p:sp>
        <p:sp>
          <p:nvSpPr>
            <p:cNvPr id="20" name="TextBox 19">
              <a:extLst>
                <a:ext uri="{FF2B5EF4-FFF2-40B4-BE49-F238E27FC236}">
                  <a16:creationId xmlns:a16="http://schemas.microsoft.com/office/drawing/2014/main" id="{1913AF53-D9BB-4340-B4BE-D3B156E90B55}"/>
                </a:ext>
              </a:extLst>
            </p:cNvPr>
            <p:cNvSpPr txBox="1"/>
            <p:nvPr/>
          </p:nvSpPr>
          <p:spPr>
            <a:xfrm>
              <a:off x="2911486" y="5707663"/>
              <a:ext cx="356188" cy="338554"/>
            </a:xfrm>
            <a:prstGeom prst="rect">
              <a:avLst/>
            </a:prstGeom>
            <a:noFill/>
          </p:spPr>
          <p:txBody>
            <a:bodyPr wrap="none" rtlCol="0">
              <a:spAutoFit/>
            </a:bodyPr>
            <a:lstStyle/>
            <a:p>
              <a:r>
                <a:rPr lang="en-US" sz="1600" dirty="0">
                  <a:solidFill>
                    <a:srgbClr val="FFFF00"/>
                  </a:solidFill>
                  <a:latin typeface="+mj-lt"/>
                </a:rPr>
                <a:t>e</a:t>
              </a:r>
              <a:r>
                <a:rPr lang="en-US" sz="2000" baseline="30000" dirty="0">
                  <a:solidFill>
                    <a:srgbClr val="FFFF00"/>
                  </a:solidFill>
                  <a:latin typeface="+mj-lt"/>
                </a:rPr>
                <a:t>-</a:t>
              </a:r>
            </a:p>
          </p:txBody>
        </p:sp>
        <p:sp>
          <p:nvSpPr>
            <p:cNvPr id="22" name="Teardrop 21">
              <a:extLst>
                <a:ext uri="{FF2B5EF4-FFF2-40B4-BE49-F238E27FC236}">
                  <a16:creationId xmlns:a16="http://schemas.microsoft.com/office/drawing/2014/main" id="{0BCC65C2-E8A9-DD43-B6CF-5BD01D4F1810}"/>
                </a:ext>
              </a:extLst>
            </p:cNvPr>
            <p:cNvSpPr/>
            <p:nvPr/>
          </p:nvSpPr>
          <p:spPr>
            <a:xfrm rot="1678285">
              <a:off x="6839756" y="4376870"/>
              <a:ext cx="152400" cy="169277"/>
            </a:xfrm>
            <a:prstGeom prst="teardrop">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682860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NEUTRINO PHYSICS</a:t>
            </a:r>
          </a:p>
        </p:txBody>
      </p:sp>
      <p:sp>
        <p:nvSpPr>
          <p:cNvPr id="5123" name="Content Placeholder 2"/>
          <p:cNvSpPr>
            <a:spLocks noGrp="1"/>
          </p:cNvSpPr>
          <p:nvPr>
            <p:ph idx="1"/>
          </p:nvPr>
        </p:nvSpPr>
        <p:spPr>
          <a:xfrm>
            <a:off x="76200" y="914400"/>
            <a:ext cx="8915400" cy="5867400"/>
          </a:xfrm>
        </p:spPr>
        <p:txBody>
          <a:bodyPr/>
          <a:lstStyle/>
          <a:p>
            <a:r>
              <a:rPr lang="en-US" sz="2000" dirty="0"/>
              <a:t>In Run 3 (2022-24), the goals of </a:t>
            </a:r>
            <a:r>
              <a:rPr lang="en-US" sz="2000" dirty="0" err="1"/>
              <a:t>FASER</a:t>
            </a:r>
            <a:r>
              <a:rPr lang="en-US" sz="2000" dirty="0" err="1">
                <a:latin typeface="Symbol" pitchFamily="2" charset="2"/>
              </a:rPr>
              <a:t>n</a:t>
            </a:r>
            <a:r>
              <a:rPr lang="en-US" sz="2000" dirty="0"/>
              <a:t> are to </a:t>
            </a:r>
          </a:p>
          <a:p>
            <a:pPr lvl="1"/>
            <a:r>
              <a:rPr lang="en-US" sz="1800" dirty="0"/>
              <a:t>Detect the first collider neutrino.</a:t>
            </a:r>
          </a:p>
          <a:p>
            <a:pPr lvl="1"/>
            <a:r>
              <a:rPr lang="en-US" sz="1800" dirty="0"/>
              <a:t>Record </a:t>
            </a:r>
            <a:r>
              <a:rPr lang="en-US" sz="1800" baseline="-25000" dirty="0">
                <a:latin typeface="Symbol" pitchFamily="2" charset="2"/>
              </a:rPr>
              <a:t> </a:t>
            </a:r>
            <a:r>
              <a:rPr lang="en-US" sz="1800" dirty="0">
                <a:latin typeface="Arial" charset="0"/>
              </a:rPr>
              <a:t>~1000 </a:t>
            </a:r>
            <a:r>
              <a:rPr lang="en-US" sz="1800" dirty="0">
                <a:latin typeface="Symbol" pitchFamily="2" charset="2"/>
                <a:sym typeface="Wingdings" pitchFamily="2" charset="2"/>
              </a:rPr>
              <a:t>n</a:t>
            </a:r>
            <a:r>
              <a:rPr lang="en-US" sz="1800" i="1" baseline="-25000" dirty="0">
                <a:latin typeface="Arial" charset="0"/>
                <a:sym typeface="Wingdings" pitchFamily="2" charset="2"/>
              </a:rPr>
              <a:t>e </a:t>
            </a:r>
            <a:r>
              <a:rPr lang="en-US" sz="1800" i="1" dirty="0">
                <a:latin typeface="Arial" charset="0"/>
                <a:sym typeface="Wingdings" pitchFamily="2" charset="2"/>
              </a:rPr>
              <a:t>, </a:t>
            </a:r>
            <a:r>
              <a:rPr lang="en-US" sz="1800" dirty="0">
                <a:latin typeface="Arial" charset="0"/>
                <a:sym typeface="Wingdings" pitchFamily="2" charset="2"/>
              </a:rPr>
              <a:t>~10,000</a:t>
            </a:r>
            <a:r>
              <a:rPr lang="en-US" sz="1800" dirty="0">
                <a:latin typeface="Arial" charset="0"/>
              </a:rPr>
              <a:t> </a:t>
            </a:r>
            <a:r>
              <a:rPr lang="en-US" sz="1800" dirty="0">
                <a:latin typeface="Symbol" pitchFamily="2" charset="2"/>
                <a:sym typeface="Wingdings" pitchFamily="2" charset="2"/>
              </a:rPr>
              <a:t>n</a:t>
            </a:r>
            <a:r>
              <a:rPr lang="en-US" sz="1800" baseline="-25000" dirty="0">
                <a:latin typeface="Symbol" pitchFamily="2" charset="2"/>
                <a:sym typeface="Wingdings" pitchFamily="2" charset="2"/>
              </a:rPr>
              <a:t>m </a:t>
            </a:r>
            <a:r>
              <a:rPr lang="en-US" sz="1800" dirty="0">
                <a:sym typeface="Wingdings" pitchFamily="2" charset="2"/>
              </a:rPr>
              <a:t>, and ~10 </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dirty="0">
                <a:sym typeface="Wingdings" pitchFamily="2" charset="2"/>
              </a:rPr>
              <a:t> interactions at </a:t>
            </a:r>
            <a:r>
              <a:rPr lang="en-US" sz="1800" dirty="0" err="1"/>
              <a:t>TeV</a:t>
            </a:r>
            <a:r>
              <a:rPr lang="en-US" sz="1800" dirty="0"/>
              <a:t> energies, the first direct exploration of this energy range for all 3 flavors.</a:t>
            </a:r>
          </a:p>
          <a:p>
            <a:pPr lvl="1"/>
            <a:r>
              <a:rPr lang="en-US" sz="1800" dirty="0"/>
              <a:t>Distinguish muon neutrinos from anti-neutrinos by combining FASER and </a:t>
            </a:r>
            <a:r>
              <a:rPr lang="en-US" sz="1800" dirty="0" err="1"/>
              <a:t>FASER</a:t>
            </a:r>
            <a:r>
              <a:rPr lang="en-US" sz="1800" dirty="0" err="1">
                <a:latin typeface="Symbol" pitchFamily="2" charset="2"/>
              </a:rPr>
              <a:t>n</a:t>
            </a:r>
            <a:r>
              <a:rPr lang="en-US" sz="1800" dirty="0"/>
              <a:t> data, and so measure their cross sections independently.</a:t>
            </a:r>
          </a:p>
          <a:p>
            <a:pPr lvl="1"/>
            <a:r>
              <a:rPr lang="en-US" sz="1800" dirty="0"/>
              <a:t>Add significantly to the number of </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baseline="-25000" dirty="0">
                <a:latin typeface="Symbol" pitchFamily="2" charset="2"/>
                <a:sym typeface="Wingdings" pitchFamily="2" charset="2"/>
              </a:rPr>
              <a:t> </a:t>
            </a:r>
            <a:r>
              <a:rPr lang="en-US" sz="1800" dirty="0"/>
              <a:t>and detect the first anti-</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baseline="-25000" dirty="0">
                <a:latin typeface="Symbol" pitchFamily="2" charset="2"/>
                <a:sym typeface="Wingdings" pitchFamily="2" charset="2"/>
              </a:rPr>
              <a:t> </a:t>
            </a:r>
            <a:r>
              <a:rPr lang="en-US" sz="1800" dirty="0"/>
              <a:t>.</a:t>
            </a:r>
          </a:p>
        </p:txBody>
      </p:sp>
      <p:sp>
        <p:nvSpPr>
          <p:cNvPr id="5" name="TextBox 4">
            <a:extLst>
              <a:ext uri="{FF2B5EF4-FFF2-40B4-BE49-F238E27FC236}">
                <a16:creationId xmlns:a16="http://schemas.microsoft.com/office/drawing/2014/main" id="{78D13815-6D41-A442-A233-33DD17A55E6D}"/>
              </a:ext>
            </a:extLst>
          </p:cNvPr>
          <p:cNvSpPr txBox="1"/>
          <p:nvPr/>
        </p:nvSpPr>
        <p:spPr>
          <a:xfrm>
            <a:off x="2890847" y="6169223"/>
            <a:ext cx="3438505" cy="307777"/>
          </a:xfrm>
          <a:prstGeom prst="rect">
            <a:avLst/>
          </a:prstGeom>
          <a:noFill/>
        </p:spPr>
        <p:txBody>
          <a:bodyPr wrap="none" rtlCol="0">
            <a:spAutoFit/>
          </a:bodyPr>
          <a:lstStyle/>
          <a:p>
            <a:r>
              <a:rPr lang="en-US" sz="1400" dirty="0"/>
              <a:t>FASER Collaboration 1908.02310 (2019)</a:t>
            </a:r>
          </a:p>
        </p:txBody>
      </p:sp>
      <p:pic>
        <p:nvPicPr>
          <p:cNvPr id="7" name="Picture 6">
            <a:extLst>
              <a:ext uri="{FF2B5EF4-FFF2-40B4-BE49-F238E27FC236}">
                <a16:creationId xmlns:a16="http://schemas.microsoft.com/office/drawing/2014/main" id="{A51C1235-F1B8-E447-8975-C51FC423AA7D}"/>
              </a:ext>
            </a:extLst>
          </p:cNvPr>
          <p:cNvPicPr>
            <a:picLocks noChangeAspect="1"/>
          </p:cNvPicPr>
          <p:nvPr/>
        </p:nvPicPr>
        <p:blipFill>
          <a:blip r:embed="rId3"/>
          <a:stretch>
            <a:fillRect/>
          </a:stretch>
        </p:blipFill>
        <p:spPr>
          <a:xfrm>
            <a:off x="190499" y="3505200"/>
            <a:ext cx="8869459" cy="2657157"/>
          </a:xfrm>
          <a:prstGeom prst="rect">
            <a:avLst/>
          </a:prstGeom>
        </p:spPr>
      </p:pic>
    </p:spTree>
    <p:extLst>
      <p:ext uri="{BB962C8B-B14F-4D97-AF65-F5344CB8AC3E}">
        <p14:creationId xmlns:p14="http://schemas.microsoft.com/office/powerpoint/2010/main" val="190921334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QCD</a:t>
            </a:r>
          </a:p>
        </p:txBody>
      </p:sp>
      <p:sp>
        <p:nvSpPr>
          <p:cNvPr id="5123" name="Content Placeholder 2"/>
          <p:cNvSpPr>
            <a:spLocks noGrp="1"/>
          </p:cNvSpPr>
          <p:nvPr>
            <p:ph idx="1"/>
          </p:nvPr>
        </p:nvSpPr>
        <p:spPr>
          <a:xfrm>
            <a:off x="304800" y="838200"/>
            <a:ext cx="8686800" cy="5867400"/>
          </a:xfrm>
        </p:spPr>
        <p:txBody>
          <a:bodyPr/>
          <a:lstStyle/>
          <a:p>
            <a:r>
              <a:rPr lang="en-US" sz="1800" dirty="0"/>
              <a:t>FASER will also have a rich program of QCD and hadron structure studies.</a:t>
            </a:r>
          </a:p>
          <a:p>
            <a:endParaRPr lang="en-US" sz="1200" dirty="0"/>
          </a:p>
          <a:p>
            <a:r>
              <a:rPr lang="en-US" sz="1800" dirty="0"/>
              <a:t>Forward neutrino production is a a probe of forward hadron production, BFKL dynamics, intrinsic charm, ultra small x proton structure, with important implications for UHE cosmic ray experiments.</a:t>
            </a:r>
          </a:p>
          <a:p>
            <a:endParaRPr lang="en-US" sz="1200" dirty="0"/>
          </a:p>
          <a:p>
            <a:r>
              <a:rPr lang="en-US" sz="1800" dirty="0"/>
              <a:t>Neutrino interactions will probe DIS at the </a:t>
            </a:r>
            <a:r>
              <a:rPr lang="en-US" sz="1800" dirty="0" err="1"/>
              <a:t>TeV</a:t>
            </a:r>
            <a:r>
              <a:rPr lang="en-US" sz="1800" dirty="0"/>
              <a:t>-scale, constrain proton and nuclear structure, pdfs.</a:t>
            </a:r>
          </a:p>
        </p:txBody>
      </p:sp>
      <p:pic>
        <p:nvPicPr>
          <p:cNvPr id="4" name="Picture 3">
            <a:extLst>
              <a:ext uri="{FF2B5EF4-FFF2-40B4-BE49-F238E27FC236}">
                <a16:creationId xmlns:a16="http://schemas.microsoft.com/office/drawing/2014/main" id="{2EDF5F5E-20BD-324A-AA06-9D7C7CD6FEAB}"/>
              </a:ext>
            </a:extLst>
          </p:cNvPr>
          <p:cNvPicPr>
            <a:picLocks noChangeAspect="1"/>
          </p:cNvPicPr>
          <p:nvPr/>
        </p:nvPicPr>
        <p:blipFill>
          <a:blip r:embed="rId3"/>
          <a:stretch>
            <a:fillRect/>
          </a:stretch>
        </p:blipFill>
        <p:spPr>
          <a:xfrm>
            <a:off x="1676400" y="3048000"/>
            <a:ext cx="5477347" cy="3429000"/>
          </a:xfrm>
          <a:prstGeom prst="rect">
            <a:avLst/>
          </a:prstGeom>
        </p:spPr>
      </p:pic>
      <p:sp>
        <p:nvSpPr>
          <p:cNvPr id="5" name="TextBox 4">
            <a:extLst>
              <a:ext uri="{FF2B5EF4-FFF2-40B4-BE49-F238E27FC236}">
                <a16:creationId xmlns:a16="http://schemas.microsoft.com/office/drawing/2014/main" id="{8F5DF30B-D16D-F045-8ABC-E1D363FE7A7B}"/>
              </a:ext>
            </a:extLst>
          </p:cNvPr>
          <p:cNvSpPr txBox="1"/>
          <p:nvPr/>
        </p:nvSpPr>
        <p:spPr>
          <a:xfrm>
            <a:off x="3384142" y="6474023"/>
            <a:ext cx="2124299" cy="307777"/>
          </a:xfrm>
          <a:prstGeom prst="rect">
            <a:avLst/>
          </a:prstGeom>
          <a:noFill/>
        </p:spPr>
        <p:txBody>
          <a:bodyPr wrap="none" rtlCol="0">
            <a:spAutoFit/>
          </a:bodyPr>
          <a:lstStyle/>
          <a:p>
            <a:r>
              <a:rPr lang="en-US" sz="1400" dirty="0"/>
              <a:t>FPF White Paper (2022)</a:t>
            </a:r>
          </a:p>
        </p:txBody>
      </p:sp>
    </p:spTree>
    <p:extLst>
      <p:ext uri="{BB962C8B-B14F-4D97-AF65-F5344CB8AC3E}">
        <p14:creationId xmlns:p14="http://schemas.microsoft.com/office/powerpoint/2010/main" val="93861303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QCD</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228600" y="914400"/>
                <a:ext cx="8575400" cy="2999534"/>
              </a:xfrm>
            </p:spPr>
            <p:txBody>
              <a:bodyPr/>
              <a:lstStyle/>
              <a:p>
                <a:r>
                  <a:rPr lang="en-US" sz="2000" dirty="0"/>
                  <a:t>FASER and </a:t>
                </a:r>
                <a:r>
                  <a:rPr lang="en-US" sz="2000" dirty="0" err="1"/>
                  <a:t>FASER</a:t>
                </a:r>
                <a:r>
                  <a:rPr lang="en-US" sz="2000" dirty="0" err="1">
                    <a:latin typeface="Symbol" pitchFamily="2" charset="2"/>
                  </a:rPr>
                  <a:t>n</a:t>
                </a:r>
                <a:r>
                  <a:rPr lang="en-US" sz="2000" dirty="0"/>
                  <a:t> will probe proton structure at ultra small x ~ 10</a:t>
                </a:r>
                <a:r>
                  <a:rPr lang="en-US" sz="2000" baseline="30000" dirty="0"/>
                  <a:t>-7</a:t>
                </a:r>
                <a:r>
                  <a:rPr lang="en-US" sz="2000" dirty="0"/>
                  <a:t> (and also high x ~ 1).</a:t>
                </a:r>
              </a:p>
              <a:p>
                <a:endParaRPr lang="en-US" sz="2000" dirty="0"/>
              </a:p>
              <a:p>
                <a:r>
                  <a:rPr lang="en-US" sz="2000" dirty="0"/>
                  <a:t>In addition to the intrinsic interest in QCD, ultra small-x physics will become more and more important at higher energies, for example, in making precise predictions for </a:t>
                </a:r>
                <a14:m>
                  <m:oMath xmlns:m="http://schemas.openxmlformats.org/officeDocument/2006/math">
                    <m:r>
                      <a:rPr lang="en-US" sz="2000" i="1">
                        <a:latin typeface="Cambria Math" panose="02040503050406030204" pitchFamily="18" charset="0"/>
                        <a:ea typeface="Cambria Math" panose="02040503050406030204" pitchFamily="18" charset="0"/>
                      </a:rPr>
                      <m:t>𝜎</m:t>
                    </m:r>
                    <m:r>
                      <a:rPr lang="en-US" sz="2000" b="0" i="1" smtClean="0">
                        <a:latin typeface="Cambria Math" panose="02040503050406030204" pitchFamily="18" charset="0"/>
                      </a:rPr>
                      <m:t>(</m:t>
                    </m:r>
                    <m:r>
                      <a:rPr lang="en-US" sz="2000" b="0" i="1" smtClean="0">
                        <a:latin typeface="Cambria Math" panose="02040503050406030204" pitchFamily="18" charset="0"/>
                      </a:rPr>
                      <m:t>𝑔𝑔</m:t>
                    </m:r>
                    <m:r>
                      <a:rPr lang="en-US" sz="2000" b="0" i="1" smtClean="0">
                        <a:latin typeface="Cambria Math" panose="02040503050406030204" pitchFamily="18" charset="0"/>
                        <a:ea typeface="Cambria Math" panose="02040503050406030204" pitchFamily="18" charset="0"/>
                      </a:rPr>
                      <m:t>→</m:t>
                    </m:r>
                  </m:oMath>
                </a14:m>
                <a:r>
                  <a:rPr lang="en-US" sz="2000" dirty="0"/>
                  <a:t> </a:t>
                </a:r>
                <a14:m>
                  <m:oMath xmlns:m="http://schemas.openxmlformats.org/officeDocument/2006/math">
                    <m:r>
                      <a:rPr lang="en-US" sz="2000" i="1">
                        <a:latin typeface="Cambria Math" panose="02040503050406030204" pitchFamily="18" charset="0"/>
                      </a:rPr>
                      <m:t>h</m:t>
                    </m:r>
                  </m:oMath>
                </a14:m>
                <a:r>
                  <a:rPr lang="en-US" sz="2000" dirty="0"/>
                  <a:t>) at a </a:t>
                </a:r>
                <a:r>
                  <a:rPr lang="en-US" sz="2000" dirty="0">
                    <a:sym typeface="Wingdings" pitchFamily="2" charset="2"/>
                  </a:rPr>
                  <a:t>100 </a:t>
                </a:r>
                <a:r>
                  <a:rPr lang="en-US" sz="2000" dirty="0" err="1">
                    <a:sym typeface="Wingdings" pitchFamily="2" charset="2"/>
                  </a:rPr>
                  <a:t>TeV</a:t>
                </a:r>
                <a:r>
                  <a:rPr lang="en-US" sz="2000" dirty="0">
                    <a:sym typeface="Wingdings" pitchFamily="2" charset="2"/>
                  </a:rPr>
                  <a:t> pp collider.</a:t>
                </a:r>
                <a:endParaRPr lang="en-US" sz="2000" dirty="0"/>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228600" y="914400"/>
                <a:ext cx="8575400" cy="2999534"/>
              </a:xfrm>
              <a:blipFill>
                <a:blip r:embed="rId3"/>
                <a:stretch>
                  <a:fillRect l="-740" t="-1688"/>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07138E52-D4B6-B348-910B-A539A6F07B44}"/>
              </a:ext>
            </a:extLst>
          </p:cNvPr>
          <p:cNvPicPr>
            <a:picLocks noChangeAspect="1"/>
          </p:cNvPicPr>
          <p:nvPr/>
        </p:nvPicPr>
        <p:blipFill>
          <a:blip r:embed="rId4"/>
          <a:stretch>
            <a:fillRect/>
          </a:stretch>
        </p:blipFill>
        <p:spPr>
          <a:xfrm>
            <a:off x="340000" y="3293759"/>
            <a:ext cx="4217823" cy="2999534"/>
          </a:xfrm>
          <a:prstGeom prst="rect">
            <a:avLst/>
          </a:prstGeom>
        </p:spPr>
      </p:pic>
      <p:pic>
        <p:nvPicPr>
          <p:cNvPr id="5" name="Picture 4">
            <a:extLst>
              <a:ext uri="{FF2B5EF4-FFF2-40B4-BE49-F238E27FC236}">
                <a16:creationId xmlns:a16="http://schemas.microsoft.com/office/drawing/2014/main" id="{48578D4C-C037-4949-98ED-0FB0BEFB674A}"/>
              </a:ext>
            </a:extLst>
          </p:cNvPr>
          <p:cNvPicPr>
            <a:picLocks noChangeAspect="1"/>
          </p:cNvPicPr>
          <p:nvPr/>
        </p:nvPicPr>
        <p:blipFill>
          <a:blip r:embed="rId5"/>
          <a:stretch>
            <a:fillRect/>
          </a:stretch>
        </p:blipFill>
        <p:spPr>
          <a:xfrm>
            <a:off x="4535170" y="3100925"/>
            <a:ext cx="4227830" cy="3299875"/>
          </a:xfrm>
          <a:prstGeom prst="rect">
            <a:avLst/>
          </a:prstGeom>
        </p:spPr>
      </p:pic>
      <p:sp>
        <p:nvSpPr>
          <p:cNvPr id="6" name="TextBox 5">
            <a:extLst>
              <a:ext uri="{FF2B5EF4-FFF2-40B4-BE49-F238E27FC236}">
                <a16:creationId xmlns:a16="http://schemas.microsoft.com/office/drawing/2014/main" id="{85C542BF-F05F-D44B-A52F-6D0581D40604}"/>
              </a:ext>
            </a:extLst>
          </p:cNvPr>
          <p:cNvSpPr txBox="1"/>
          <p:nvPr/>
        </p:nvSpPr>
        <p:spPr>
          <a:xfrm>
            <a:off x="3384142" y="6321623"/>
            <a:ext cx="2124299" cy="307777"/>
          </a:xfrm>
          <a:prstGeom prst="rect">
            <a:avLst/>
          </a:prstGeom>
          <a:noFill/>
        </p:spPr>
        <p:txBody>
          <a:bodyPr wrap="none" rtlCol="0">
            <a:spAutoFit/>
          </a:bodyPr>
          <a:lstStyle/>
          <a:p>
            <a:r>
              <a:rPr lang="en-US" sz="1400" dirty="0"/>
              <a:t>FPF White Paper (2022)</a:t>
            </a:r>
          </a:p>
        </p:txBody>
      </p:sp>
    </p:spTree>
    <p:extLst>
      <p:ext uri="{BB962C8B-B14F-4D97-AF65-F5344CB8AC3E}">
        <p14:creationId xmlns:p14="http://schemas.microsoft.com/office/powerpoint/2010/main" val="9954550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B7F57-2E3D-A642-AA27-FBCD3AB53B05}"/>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pic>
        <p:nvPicPr>
          <p:cNvPr id="5" name="Picture 4">
            <a:extLst>
              <a:ext uri="{FF2B5EF4-FFF2-40B4-BE49-F238E27FC236}">
                <a16:creationId xmlns:a16="http://schemas.microsoft.com/office/drawing/2014/main" id="{47F00FA0-8B67-9E41-BBB6-3715058602A9}"/>
              </a:ext>
            </a:extLst>
          </p:cNvPr>
          <p:cNvPicPr>
            <a:picLocks noChangeAspect="1"/>
          </p:cNvPicPr>
          <p:nvPr/>
        </p:nvPicPr>
        <p:blipFill>
          <a:blip r:embed="rId2"/>
          <a:stretch>
            <a:fillRect/>
          </a:stretch>
        </p:blipFill>
        <p:spPr>
          <a:xfrm>
            <a:off x="1066800" y="2703597"/>
            <a:ext cx="6910905" cy="1920959"/>
          </a:xfrm>
          <a:prstGeom prst="rect">
            <a:avLst/>
          </a:prstGeom>
        </p:spPr>
      </p:pic>
    </p:spTree>
    <p:extLst>
      <p:ext uri="{BB962C8B-B14F-4D97-AF65-F5344CB8AC3E}">
        <p14:creationId xmlns:p14="http://schemas.microsoft.com/office/powerpoint/2010/main" val="319642882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FORWARD PHYSICS FACILITY</a:t>
            </a:r>
          </a:p>
        </p:txBody>
      </p:sp>
      <p:sp>
        <p:nvSpPr>
          <p:cNvPr id="5123" name="Content Placeholder 2"/>
          <p:cNvSpPr>
            <a:spLocks noGrp="1"/>
          </p:cNvSpPr>
          <p:nvPr>
            <p:ph idx="1"/>
          </p:nvPr>
        </p:nvSpPr>
        <p:spPr>
          <a:xfrm>
            <a:off x="304800" y="838200"/>
            <a:ext cx="8534400" cy="5486400"/>
          </a:xfrm>
        </p:spPr>
        <p:txBody>
          <a:bodyPr/>
          <a:lstStyle/>
          <a:p>
            <a:pPr eaLnBrk="1" hangingPunct="1"/>
            <a:r>
              <a:rPr lang="en-US" sz="2000" dirty="0">
                <a:latin typeface="Arial" charset="0"/>
              </a:rPr>
              <a:t>FASER, </a:t>
            </a:r>
            <a:r>
              <a:rPr lang="en-US" sz="2000" dirty="0" err="1">
                <a:latin typeface="Arial" charset="0"/>
              </a:rPr>
              <a:t>FASER</a:t>
            </a:r>
            <a:r>
              <a:rPr lang="en-US" sz="2000" dirty="0" err="1">
                <a:latin typeface="Symbol" pitchFamily="2" charset="2"/>
              </a:rPr>
              <a:t>n</a:t>
            </a:r>
            <a:r>
              <a:rPr lang="en-US" sz="2000" dirty="0">
                <a:latin typeface="Arial" charset="0"/>
              </a:rPr>
              <a:t>, and other proposed far-forward detectors are currently highly constrained by 1980’s infrastructure that was never intended to support experiments. </a:t>
            </a:r>
          </a:p>
          <a:p>
            <a:pPr eaLnBrk="1" hangingPunct="1"/>
            <a:endParaRPr lang="en-US" sz="1200" dirty="0">
              <a:latin typeface="Arial" charset="0"/>
            </a:endParaRPr>
          </a:p>
          <a:p>
            <a:pPr eaLnBrk="1" hangingPunct="1"/>
            <a:r>
              <a:rPr lang="en-US" sz="2000" dirty="0">
                <a:latin typeface="Arial" charset="0"/>
              </a:rPr>
              <a:t>The rich physics program in the far-forward region therefore strongly motivates creating a dedicated Forward Physics Facility to house far-forward experiments for the HL-LHC era from 2029-40.</a:t>
            </a:r>
          </a:p>
          <a:p>
            <a:pPr eaLnBrk="1" hangingPunct="1"/>
            <a:endParaRPr lang="en-US" sz="1200" dirty="0">
              <a:latin typeface="Arial" charset="0"/>
            </a:endParaRPr>
          </a:p>
          <a:p>
            <a:pPr eaLnBrk="1" hangingPunct="1"/>
            <a:r>
              <a:rPr lang="en-US" sz="2000" dirty="0">
                <a:latin typeface="Arial" charset="0"/>
              </a:rPr>
              <a:t>FPF Meetings</a:t>
            </a:r>
          </a:p>
          <a:p>
            <a:pPr lvl="1"/>
            <a:r>
              <a:rPr lang="en-US" sz="1800" dirty="0"/>
              <a:t>FPF Kickoff Meeting, 9-10 Nov 2020, </a:t>
            </a:r>
            <a:r>
              <a:rPr lang="en-US" sz="1800" dirty="0">
                <a:hlinkClick r:id="rId2"/>
              </a:rPr>
              <a:t>https://indico.cern.ch/event/955956</a:t>
            </a:r>
            <a:endParaRPr lang="en-US" sz="1800" dirty="0"/>
          </a:p>
          <a:p>
            <a:pPr lvl="1"/>
            <a:r>
              <a:rPr lang="en-US" sz="1800" dirty="0"/>
              <a:t>FPF2 Meeting, 27-28 May 2021, </a:t>
            </a:r>
            <a:r>
              <a:rPr lang="en-US" sz="1800" dirty="0">
                <a:hlinkClick r:id="rId3"/>
              </a:rPr>
              <a:t>https://indico.cern.ch/event/1022352</a:t>
            </a:r>
            <a:endParaRPr lang="en-US" dirty="0"/>
          </a:p>
          <a:p>
            <a:pPr lvl="1"/>
            <a:r>
              <a:rPr lang="en-US" sz="1800" dirty="0"/>
              <a:t>FPF3 Meeting, 25-26 Oct 2021, </a:t>
            </a:r>
            <a:r>
              <a:rPr lang="en-US" sz="1800" dirty="0">
                <a:hlinkClick r:id="rId4"/>
              </a:rPr>
              <a:t>https://indico.cern.ch/event/1076733</a:t>
            </a:r>
            <a:endParaRPr lang="en-US" sz="1800" dirty="0"/>
          </a:p>
          <a:p>
            <a:pPr lvl="1"/>
            <a:r>
              <a:rPr lang="en-US" sz="1800" dirty="0"/>
              <a:t>FPF4 Meeting, 31 Jan-1 Feb 2022, </a:t>
            </a:r>
            <a:r>
              <a:rPr lang="en-US" sz="1800" dirty="0">
                <a:hlinkClick r:id="rId5"/>
              </a:rPr>
              <a:t>https://</a:t>
            </a:r>
            <a:r>
              <a:rPr lang="en-US" sz="1800" dirty="0" err="1">
                <a:hlinkClick r:id="rId5"/>
              </a:rPr>
              <a:t>indico.cern.ch</a:t>
            </a:r>
            <a:r>
              <a:rPr lang="en-US" sz="1800" dirty="0">
                <a:hlinkClick r:id="rId5"/>
              </a:rPr>
              <a:t>/event/1110746</a:t>
            </a:r>
            <a:endParaRPr lang="en-US" sz="1800" dirty="0"/>
          </a:p>
          <a:p>
            <a:pPr marL="457200" lvl="1" indent="0">
              <a:buNone/>
            </a:pPr>
            <a:endParaRPr lang="en-US" sz="1200" dirty="0"/>
          </a:p>
          <a:p>
            <a:r>
              <a:rPr lang="en-US" sz="1800" dirty="0"/>
              <a:t>FPF Short Paper: 75 pages, 80 authors completed in Sep 2021 (</a:t>
            </a:r>
            <a:r>
              <a:rPr lang="en-US" sz="1800" dirty="0">
                <a:hlinkClick r:id="rId6"/>
              </a:rPr>
              <a:t>2109.10905</a:t>
            </a:r>
            <a:r>
              <a:rPr lang="en-US" sz="1800" dirty="0"/>
              <a:t>).</a:t>
            </a:r>
          </a:p>
          <a:p>
            <a:endParaRPr lang="en-US" sz="1200" dirty="0"/>
          </a:p>
          <a:p>
            <a:r>
              <a:rPr lang="en-US" sz="1800" dirty="0"/>
              <a:t>The FPF Snowmass White Paper, Feng, Kling, Reno, </a:t>
            </a:r>
            <a:r>
              <a:rPr lang="en-US" sz="1800" dirty="0" err="1"/>
              <a:t>Rojo</a:t>
            </a:r>
            <a:r>
              <a:rPr lang="en-US" sz="1800" dirty="0"/>
              <a:t>, </a:t>
            </a:r>
            <a:r>
              <a:rPr lang="en-US" sz="1800" dirty="0" err="1"/>
              <a:t>Soldin</a:t>
            </a:r>
            <a:r>
              <a:rPr lang="en-US" sz="1800" dirty="0"/>
              <a:t> et al. (</a:t>
            </a:r>
            <a:r>
              <a:rPr lang="en-US" sz="1800" dirty="0">
                <a:hlinkClick r:id="rId7"/>
              </a:rPr>
              <a:t>2203.05090</a:t>
            </a:r>
            <a:r>
              <a:rPr lang="en-US" sz="1800" dirty="0"/>
              <a:t>), is now out. It is a comprehensive, 429-page, 392-author+ endorser summary of the status.  Additional endorsers are welcome </a:t>
            </a:r>
            <a:r>
              <a:rPr lang="en-US" sz="1800" dirty="0">
                <a:hlinkClick r:id="rId8"/>
              </a:rPr>
              <a:t>here</a:t>
            </a:r>
            <a:r>
              <a:rPr lang="en-US" sz="1800" dirty="0"/>
              <a:t>.</a:t>
            </a:r>
          </a:p>
        </p:txBody>
      </p:sp>
    </p:spTree>
    <p:extLst>
      <p:ext uri="{BB962C8B-B14F-4D97-AF65-F5344CB8AC3E}">
        <p14:creationId xmlns:p14="http://schemas.microsoft.com/office/powerpoint/2010/main" val="57168998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152400" y="838200"/>
            <a:ext cx="8686800" cy="4800600"/>
          </a:xfrm>
        </p:spPr>
        <p:txBody>
          <a:bodyPr/>
          <a:lstStyle/>
          <a:p>
            <a:r>
              <a:rPr lang="en-US" altLang="en-US" sz="2000" dirty="0"/>
              <a:t>This is a critical time in particle physics</a:t>
            </a:r>
          </a:p>
          <a:p>
            <a:pPr lvl="1"/>
            <a:r>
              <a:rPr lang="en-US" altLang="en-US" sz="1800" dirty="0"/>
              <a:t>the Higgs boson was discovered in 2012, completing the standard model</a:t>
            </a:r>
          </a:p>
          <a:p>
            <a:pPr lvl="1"/>
            <a:r>
              <a:rPr lang="en-US" altLang="en-US" sz="1800" dirty="0"/>
              <a:t>but many fascinating problems remain: dark matter, dark energy, matter–anti-matter asymmetry, strong CP problem, neutrino masses, grand unification, gauge and flavor hierarchy problems, ...</a:t>
            </a:r>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PARTICLE PHYSICS: CURRENT STATUS</a:t>
            </a:r>
          </a:p>
        </p:txBody>
      </p:sp>
      <p:pic>
        <p:nvPicPr>
          <p:cNvPr id="3" name="Picture 2">
            <a:extLst>
              <a:ext uri="{FF2B5EF4-FFF2-40B4-BE49-F238E27FC236}">
                <a16:creationId xmlns:a16="http://schemas.microsoft.com/office/drawing/2014/main" id="{0A2CAC04-4D2A-AE06-679F-6EA17171A620}"/>
              </a:ext>
            </a:extLst>
          </p:cNvPr>
          <p:cNvPicPr>
            <a:picLocks noChangeAspect="1"/>
          </p:cNvPicPr>
          <p:nvPr/>
        </p:nvPicPr>
        <p:blipFill>
          <a:blip r:embed="rId2"/>
          <a:stretch>
            <a:fillRect/>
          </a:stretch>
        </p:blipFill>
        <p:spPr>
          <a:xfrm>
            <a:off x="482228" y="2703668"/>
            <a:ext cx="3905830" cy="3580345"/>
          </a:xfrm>
          <a:prstGeom prst="rect">
            <a:avLst/>
          </a:prstGeom>
        </p:spPr>
      </p:pic>
      <p:pic>
        <p:nvPicPr>
          <p:cNvPr id="7" name="Picture 6">
            <a:extLst>
              <a:ext uri="{FF2B5EF4-FFF2-40B4-BE49-F238E27FC236}">
                <a16:creationId xmlns:a16="http://schemas.microsoft.com/office/drawing/2014/main" id="{ACC0A0F6-7ED3-CD01-A269-EA6A503F18E4}"/>
              </a:ext>
            </a:extLst>
          </p:cNvPr>
          <p:cNvPicPr>
            <a:picLocks noChangeAspect="1"/>
          </p:cNvPicPr>
          <p:nvPr/>
        </p:nvPicPr>
        <p:blipFill>
          <a:blip r:embed="rId3"/>
          <a:stretch>
            <a:fillRect/>
          </a:stretch>
        </p:blipFill>
        <p:spPr>
          <a:xfrm>
            <a:off x="4953000" y="2514600"/>
            <a:ext cx="3661716" cy="3769413"/>
          </a:xfrm>
          <a:prstGeom prst="rect">
            <a:avLst/>
          </a:prstGeom>
        </p:spPr>
      </p:pic>
    </p:spTree>
    <p:extLst>
      <p:ext uri="{BB962C8B-B14F-4D97-AF65-F5344CB8AC3E}">
        <p14:creationId xmlns:p14="http://schemas.microsoft.com/office/powerpoint/2010/main" val="13959713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6594DD-8B53-E74B-92F9-32ABD0752186}"/>
              </a:ext>
            </a:extLst>
          </p:cNvPr>
          <p:cNvPicPr>
            <a:picLocks noChangeAspect="1"/>
          </p:cNvPicPr>
          <p:nvPr/>
        </p:nvPicPr>
        <p:blipFill rotWithShape="1">
          <a:blip r:embed="rId2"/>
          <a:srcRect l="6522" t="218" r="6522" b="218"/>
          <a:stretch/>
        </p:blipFill>
        <p:spPr>
          <a:xfrm>
            <a:off x="0" y="0"/>
            <a:ext cx="9144000" cy="6858000"/>
          </a:xfrm>
          <a:prstGeom prst="rect">
            <a:avLst/>
          </a:prstGeom>
        </p:spPr>
      </p:pic>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bg1"/>
                </a:solidFill>
                <a:latin typeface="Arial" charset="0"/>
              </a:rPr>
              <a:t>FPF LOCATION</a:t>
            </a:r>
          </a:p>
        </p:txBody>
      </p:sp>
      <p:sp>
        <p:nvSpPr>
          <p:cNvPr id="12" name="Content Placeholder 2">
            <a:extLst>
              <a:ext uri="{FF2B5EF4-FFF2-40B4-BE49-F238E27FC236}">
                <a16:creationId xmlns:a16="http://schemas.microsoft.com/office/drawing/2014/main" id="{6BE6C834-17E4-F444-8010-3EAA697C8497}"/>
              </a:ext>
            </a:extLst>
          </p:cNvPr>
          <p:cNvSpPr>
            <a:spLocks noGrp="1"/>
          </p:cNvSpPr>
          <p:nvPr>
            <p:ph idx="1"/>
          </p:nvPr>
        </p:nvSpPr>
        <p:spPr>
          <a:xfrm>
            <a:off x="381000" y="989956"/>
            <a:ext cx="8278773" cy="1029808"/>
          </a:xfrm>
        </p:spPr>
        <p:txBody>
          <a:bodyPr>
            <a:noAutofit/>
          </a:bodyPr>
          <a:lstStyle/>
          <a:p>
            <a:pPr marL="0" indent="0">
              <a:buNone/>
            </a:pPr>
            <a:r>
              <a:rPr lang="en-US" sz="2000" dirty="0">
                <a:solidFill>
                  <a:schemeClr val="bg1"/>
                </a:solidFill>
              </a:rPr>
              <a:t>Baseline location: a dedicated facility ~612 m to the west of ATLAS on CERN land in France.</a:t>
            </a:r>
          </a:p>
        </p:txBody>
      </p:sp>
      <p:sp>
        <p:nvSpPr>
          <p:cNvPr id="17" name="Rectangle 16">
            <a:extLst>
              <a:ext uri="{FF2B5EF4-FFF2-40B4-BE49-F238E27FC236}">
                <a16:creationId xmlns:a16="http://schemas.microsoft.com/office/drawing/2014/main" id="{ACD743A4-797F-474C-A516-35911E38D727}"/>
              </a:ext>
            </a:extLst>
          </p:cNvPr>
          <p:cNvSpPr>
            <a:spLocks noChangeArrowheads="1"/>
          </p:cNvSpPr>
          <p:nvPr/>
        </p:nvSpPr>
        <p:spPr bwMode="auto">
          <a:xfrm>
            <a:off x="304800" y="687389"/>
            <a:ext cx="8458200" cy="46037"/>
          </a:xfrm>
          <a:prstGeom prst="rect">
            <a:avLst/>
          </a:prstGeom>
          <a:solidFill>
            <a:schemeClr val="bg1"/>
          </a:solidFill>
          <a:ln>
            <a:noFill/>
          </a:ln>
          <a:effectLst>
            <a:outerShdw blurRad="63500" dist="23000" dir="5400000" rotWithShape="0">
              <a:srgbClr val="00000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13" name="TextBox 12">
            <a:extLst>
              <a:ext uri="{FF2B5EF4-FFF2-40B4-BE49-F238E27FC236}">
                <a16:creationId xmlns:a16="http://schemas.microsoft.com/office/drawing/2014/main" id="{CF9B4014-3C7F-D84B-A9D1-E10AF9EA8BFF}"/>
              </a:ext>
            </a:extLst>
          </p:cNvPr>
          <p:cNvSpPr txBox="1"/>
          <p:nvPr/>
        </p:nvSpPr>
        <p:spPr>
          <a:xfrm>
            <a:off x="4165375" y="6438180"/>
            <a:ext cx="928459" cy="276999"/>
          </a:xfrm>
          <a:prstGeom prst="rect">
            <a:avLst/>
          </a:prstGeom>
          <a:noFill/>
        </p:spPr>
        <p:txBody>
          <a:bodyPr wrap="none" rtlCol="0">
            <a:spAutoFit/>
          </a:bodyPr>
          <a:lstStyle/>
          <a:p>
            <a:r>
              <a:rPr lang="en-US" sz="1200" dirty="0">
                <a:solidFill>
                  <a:schemeClr val="bg1"/>
                </a:solidFill>
              </a:rPr>
              <a:t>CERN GIS</a:t>
            </a:r>
          </a:p>
        </p:txBody>
      </p:sp>
      <p:grpSp>
        <p:nvGrpSpPr>
          <p:cNvPr id="47" name="Group 46">
            <a:extLst>
              <a:ext uri="{FF2B5EF4-FFF2-40B4-BE49-F238E27FC236}">
                <a16:creationId xmlns:a16="http://schemas.microsoft.com/office/drawing/2014/main" id="{85192246-5633-3F48-AD61-F21CCB13CECB}"/>
              </a:ext>
            </a:extLst>
          </p:cNvPr>
          <p:cNvGrpSpPr/>
          <p:nvPr/>
        </p:nvGrpSpPr>
        <p:grpSpPr>
          <a:xfrm>
            <a:off x="370014" y="2365531"/>
            <a:ext cx="4543635" cy="1584135"/>
            <a:chOff x="542450" y="2289331"/>
            <a:chExt cx="3558758" cy="1574662"/>
          </a:xfrm>
        </p:grpSpPr>
        <p:cxnSp>
          <p:nvCxnSpPr>
            <p:cNvPr id="33" name="Straight Arrow Connector 32">
              <a:extLst>
                <a:ext uri="{FF2B5EF4-FFF2-40B4-BE49-F238E27FC236}">
                  <a16:creationId xmlns:a16="http://schemas.microsoft.com/office/drawing/2014/main" id="{52BEE6B2-D03C-1843-9323-1BF59A853FF2}"/>
                </a:ext>
              </a:extLst>
            </p:cNvPr>
            <p:cNvCxnSpPr>
              <a:cxnSpLocks/>
            </p:cNvCxnSpPr>
            <p:nvPr/>
          </p:nvCxnSpPr>
          <p:spPr>
            <a:xfrm>
              <a:off x="2120138" y="2418528"/>
              <a:ext cx="1981070" cy="1445465"/>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8CB67C81-B5D1-6546-94BD-112CA3B4D842}"/>
                </a:ext>
              </a:extLst>
            </p:cNvPr>
            <p:cNvCxnSpPr>
              <a:cxnSpLocks/>
            </p:cNvCxnSpPr>
            <p:nvPr/>
          </p:nvCxnSpPr>
          <p:spPr>
            <a:xfrm flipH="1">
              <a:off x="542450" y="2289331"/>
              <a:ext cx="1057752" cy="1552268"/>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8" name="Group 7">
            <a:extLst>
              <a:ext uri="{FF2B5EF4-FFF2-40B4-BE49-F238E27FC236}">
                <a16:creationId xmlns:a16="http://schemas.microsoft.com/office/drawing/2014/main" id="{8B7DEE3C-850E-7246-BBC9-991FC1AE5975}"/>
              </a:ext>
            </a:extLst>
          </p:cNvPr>
          <p:cNvGrpSpPr/>
          <p:nvPr/>
        </p:nvGrpSpPr>
        <p:grpSpPr>
          <a:xfrm>
            <a:off x="2709347" y="2181312"/>
            <a:ext cx="6291899" cy="1495393"/>
            <a:chOff x="2709347" y="2181312"/>
            <a:chExt cx="6291899" cy="1495393"/>
          </a:xfrm>
        </p:grpSpPr>
        <p:sp>
          <p:nvSpPr>
            <p:cNvPr id="20" name="TextBox 19">
              <a:extLst>
                <a:ext uri="{FF2B5EF4-FFF2-40B4-BE49-F238E27FC236}">
                  <a16:creationId xmlns:a16="http://schemas.microsoft.com/office/drawing/2014/main" id="{D0FAF969-9872-C94D-85B5-BC724F5FF118}"/>
                </a:ext>
              </a:extLst>
            </p:cNvPr>
            <p:cNvSpPr txBox="1"/>
            <p:nvPr/>
          </p:nvSpPr>
          <p:spPr>
            <a:xfrm rot="520481">
              <a:off x="7561544" y="3287986"/>
              <a:ext cx="550151"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UJ12</a:t>
              </a:r>
            </a:p>
          </p:txBody>
        </p:sp>
        <p:sp>
          <p:nvSpPr>
            <p:cNvPr id="22" name="TextBox 21">
              <a:extLst>
                <a:ext uri="{FF2B5EF4-FFF2-40B4-BE49-F238E27FC236}">
                  <a16:creationId xmlns:a16="http://schemas.microsoft.com/office/drawing/2014/main" id="{92066663-F8B2-5A46-9A88-3EF70364E6E9}"/>
                </a:ext>
              </a:extLst>
            </p:cNvPr>
            <p:cNvSpPr txBox="1"/>
            <p:nvPr/>
          </p:nvSpPr>
          <p:spPr>
            <a:xfrm rot="20008101">
              <a:off x="7794623" y="2565583"/>
              <a:ext cx="49244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SPS</a:t>
              </a:r>
            </a:p>
          </p:txBody>
        </p:sp>
        <p:sp>
          <p:nvSpPr>
            <p:cNvPr id="28" name="TextBox 27">
              <a:extLst>
                <a:ext uri="{FF2B5EF4-FFF2-40B4-BE49-F238E27FC236}">
                  <a16:creationId xmlns:a16="http://schemas.microsoft.com/office/drawing/2014/main" id="{F6CD53B6-5A3A-084F-AE8F-0FD7758D5449}"/>
                </a:ext>
              </a:extLst>
            </p:cNvPr>
            <p:cNvSpPr txBox="1"/>
            <p:nvPr/>
          </p:nvSpPr>
          <p:spPr>
            <a:xfrm rot="812331">
              <a:off x="5116723" y="2641784"/>
              <a:ext cx="68621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ATLAS</a:t>
              </a:r>
            </a:p>
          </p:txBody>
        </p:sp>
        <p:sp>
          <p:nvSpPr>
            <p:cNvPr id="29" name="TextBox 28">
              <a:extLst>
                <a:ext uri="{FF2B5EF4-FFF2-40B4-BE49-F238E27FC236}">
                  <a16:creationId xmlns:a16="http://schemas.microsoft.com/office/drawing/2014/main" id="{C0D891B6-10E7-894D-8728-A4AB1B79135D}"/>
                </a:ext>
              </a:extLst>
            </p:cNvPr>
            <p:cNvSpPr txBox="1"/>
            <p:nvPr/>
          </p:nvSpPr>
          <p:spPr>
            <a:xfrm rot="857532">
              <a:off x="2709347" y="2181312"/>
              <a:ext cx="550151"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UJ18</a:t>
              </a:r>
            </a:p>
          </p:txBody>
        </p:sp>
        <p:sp>
          <p:nvSpPr>
            <p:cNvPr id="49" name="TextBox 48">
              <a:extLst>
                <a:ext uri="{FF2B5EF4-FFF2-40B4-BE49-F238E27FC236}">
                  <a16:creationId xmlns:a16="http://schemas.microsoft.com/office/drawing/2014/main" id="{230F6796-8DD0-5549-BF0B-1C43B7C56DC7}"/>
                </a:ext>
              </a:extLst>
            </p:cNvPr>
            <p:cNvSpPr txBox="1"/>
            <p:nvPr/>
          </p:nvSpPr>
          <p:spPr>
            <a:xfrm rot="377558">
              <a:off x="8500788" y="3399706"/>
              <a:ext cx="500458"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LHC</a:t>
              </a:r>
            </a:p>
          </p:txBody>
        </p:sp>
      </p:grpSp>
      <p:grpSp>
        <p:nvGrpSpPr>
          <p:cNvPr id="50" name="Group 49">
            <a:extLst>
              <a:ext uri="{FF2B5EF4-FFF2-40B4-BE49-F238E27FC236}">
                <a16:creationId xmlns:a16="http://schemas.microsoft.com/office/drawing/2014/main" id="{198A2D57-094E-ED4C-A87F-6E6E129C8FDF}"/>
              </a:ext>
            </a:extLst>
          </p:cNvPr>
          <p:cNvGrpSpPr/>
          <p:nvPr/>
        </p:nvGrpSpPr>
        <p:grpSpPr>
          <a:xfrm>
            <a:off x="0" y="1961744"/>
            <a:ext cx="9144000" cy="2185449"/>
            <a:chOff x="0" y="1961744"/>
            <a:chExt cx="9144000" cy="2185449"/>
          </a:xfrm>
        </p:grpSpPr>
        <p:cxnSp>
          <p:nvCxnSpPr>
            <p:cNvPr id="19" name="Straight Connector 18">
              <a:extLst>
                <a:ext uri="{FF2B5EF4-FFF2-40B4-BE49-F238E27FC236}">
                  <a16:creationId xmlns:a16="http://schemas.microsoft.com/office/drawing/2014/main" id="{835B6DAB-EE64-C342-B511-2C5C5D0E3B8B}"/>
                </a:ext>
              </a:extLst>
            </p:cNvPr>
            <p:cNvCxnSpPr>
              <a:cxnSpLocks/>
            </p:cNvCxnSpPr>
            <p:nvPr/>
          </p:nvCxnSpPr>
          <p:spPr>
            <a:xfrm>
              <a:off x="0" y="1961744"/>
              <a:ext cx="9144000" cy="19812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48" name="TextBox 47">
              <a:extLst>
                <a:ext uri="{FF2B5EF4-FFF2-40B4-BE49-F238E27FC236}">
                  <a16:creationId xmlns:a16="http://schemas.microsoft.com/office/drawing/2014/main" id="{FBC70F72-7DF7-344E-A713-3BB3B2291809}"/>
                </a:ext>
              </a:extLst>
            </p:cNvPr>
            <p:cNvSpPr txBox="1"/>
            <p:nvPr/>
          </p:nvSpPr>
          <p:spPr>
            <a:xfrm rot="584831">
              <a:off x="8487115" y="3839416"/>
              <a:ext cx="543739" cy="307777"/>
            </a:xfrm>
            <a:prstGeom prst="rect">
              <a:avLst/>
            </a:prstGeom>
            <a:noFill/>
          </p:spPr>
          <p:txBody>
            <a:bodyPr wrap="none" rtlCol="0">
              <a:spAutoFit/>
            </a:bodyPr>
            <a:lstStyle/>
            <a:p>
              <a:r>
                <a:rPr lang="en-US" sz="1400" dirty="0">
                  <a:solidFill>
                    <a:srgbClr val="FF0000"/>
                  </a:solidFill>
                </a:rPr>
                <a:t>LOS</a:t>
              </a:r>
            </a:p>
          </p:txBody>
        </p:sp>
      </p:grpSp>
      <p:sp>
        <p:nvSpPr>
          <p:cNvPr id="4" name="TextBox 3">
            <a:extLst>
              <a:ext uri="{FF2B5EF4-FFF2-40B4-BE49-F238E27FC236}">
                <a16:creationId xmlns:a16="http://schemas.microsoft.com/office/drawing/2014/main" id="{EEF61490-5DFC-504D-BB08-3CB122F5068F}"/>
              </a:ext>
            </a:extLst>
          </p:cNvPr>
          <p:cNvSpPr txBox="1"/>
          <p:nvPr/>
        </p:nvSpPr>
        <p:spPr>
          <a:xfrm>
            <a:off x="5923528" y="5696718"/>
            <a:ext cx="2563587" cy="477054"/>
          </a:xfrm>
          <a:prstGeom prst="rect">
            <a:avLst/>
          </a:prstGeom>
          <a:noFill/>
        </p:spPr>
        <p:txBody>
          <a:bodyPr wrap="none" rtlCol="0">
            <a:spAutoFit/>
          </a:bodyPr>
          <a:lstStyle/>
          <a:p>
            <a:pPr marL="0" indent="0" algn="r">
              <a:buNone/>
            </a:pPr>
            <a:endParaRPr lang="en-US" sz="900" dirty="0">
              <a:highlight>
                <a:srgbClr val="F2E9D7"/>
              </a:highlight>
            </a:endParaRPr>
          </a:p>
          <a:p>
            <a:pPr marL="0" indent="0" algn="r">
              <a:buNone/>
            </a:pPr>
            <a:r>
              <a:rPr lang="en-US" sz="1600" dirty="0" err="1">
                <a:highlight>
                  <a:srgbClr val="F2E9D7"/>
                </a:highlight>
              </a:rPr>
              <a:t>Kincso</a:t>
            </a:r>
            <a:r>
              <a:rPr lang="en-US" sz="1600" dirty="0">
                <a:highlight>
                  <a:srgbClr val="F2E9D7"/>
                </a:highlight>
              </a:rPr>
              <a:t> </a:t>
            </a:r>
            <a:r>
              <a:rPr lang="en-US" sz="1600" dirty="0" err="1">
                <a:highlight>
                  <a:srgbClr val="F2E9D7"/>
                </a:highlight>
              </a:rPr>
              <a:t>Balazs</a:t>
            </a:r>
            <a:r>
              <a:rPr lang="en-US" sz="1600" dirty="0">
                <a:highlight>
                  <a:srgbClr val="F2E9D7"/>
                </a:highlight>
              </a:rPr>
              <a:t>, CERN CE</a:t>
            </a:r>
          </a:p>
        </p:txBody>
      </p:sp>
      <p:pic>
        <p:nvPicPr>
          <p:cNvPr id="26" name="Picture 25">
            <a:extLst>
              <a:ext uri="{FF2B5EF4-FFF2-40B4-BE49-F238E27FC236}">
                <a16:creationId xmlns:a16="http://schemas.microsoft.com/office/drawing/2014/main" id="{53239629-F4FA-A145-85BB-77E6C60B3C76}"/>
              </a:ext>
            </a:extLst>
          </p:cNvPr>
          <p:cNvPicPr>
            <a:picLocks noChangeAspect="1"/>
          </p:cNvPicPr>
          <p:nvPr/>
        </p:nvPicPr>
        <p:blipFill>
          <a:blip r:embed="rId3"/>
          <a:stretch>
            <a:fillRect/>
          </a:stretch>
        </p:blipFill>
        <p:spPr>
          <a:xfrm>
            <a:off x="381000" y="3949666"/>
            <a:ext cx="4523164" cy="2453760"/>
          </a:xfrm>
          <a:prstGeom prst="rect">
            <a:avLst/>
          </a:prstGeom>
          <a:ln w="28575">
            <a:solidFill>
              <a:schemeClr val="bg1"/>
            </a:solidFill>
          </a:ln>
        </p:spPr>
      </p:pic>
    </p:spTree>
    <p:extLst>
      <p:ext uri="{BB962C8B-B14F-4D97-AF65-F5344CB8AC3E}">
        <p14:creationId xmlns:p14="http://schemas.microsoft.com/office/powerpoint/2010/main" val="25067904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dissolve">
                                      <p:cBhvr>
                                        <p:cTn id="12" dur="10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dissolve">
                                      <p:cBhvr>
                                        <p:cTn id="17" dur="10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1000"/>
                                        <p:tgtEl>
                                          <p:spTgt spid="4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dissolv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6D84FF-658C-BE4A-8E2C-4CB559F43FF6}"/>
              </a:ext>
            </a:extLst>
          </p:cNvPr>
          <p:cNvPicPr>
            <a:picLocks noChangeAspect="1"/>
          </p:cNvPicPr>
          <p:nvPr/>
        </p:nvPicPr>
        <p:blipFill rotWithShape="1">
          <a:blip r:embed="rId2"/>
          <a:srcRect b="5116"/>
          <a:stretch/>
        </p:blipFill>
        <p:spPr>
          <a:xfrm>
            <a:off x="457200" y="2167268"/>
            <a:ext cx="8305800" cy="4419600"/>
          </a:xfrm>
          <a:prstGeom prst="rect">
            <a:avLst/>
          </a:prstGeom>
        </p:spPr>
      </p:pic>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CAVERN AND SHAFT</a:t>
            </a:r>
          </a:p>
        </p:txBody>
      </p:sp>
      <p:sp>
        <p:nvSpPr>
          <p:cNvPr id="22" name="Content Placeholder 2">
            <a:extLst>
              <a:ext uri="{FF2B5EF4-FFF2-40B4-BE49-F238E27FC236}">
                <a16:creationId xmlns:a16="http://schemas.microsoft.com/office/drawing/2014/main" id="{BA5E0E92-AA52-6A4E-851E-4E3A34E4640E}"/>
              </a:ext>
            </a:extLst>
          </p:cNvPr>
          <p:cNvSpPr>
            <a:spLocks noGrp="1"/>
          </p:cNvSpPr>
          <p:nvPr>
            <p:ph idx="1"/>
          </p:nvPr>
        </p:nvSpPr>
        <p:spPr>
          <a:xfrm>
            <a:off x="381000" y="838200"/>
            <a:ext cx="8382000" cy="2669606"/>
          </a:xfrm>
        </p:spPr>
        <p:txBody>
          <a:bodyPr/>
          <a:lstStyle/>
          <a:p>
            <a:r>
              <a:rPr lang="en-US" sz="2000" dirty="0">
                <a:sym typeface="Wingdings" pitchFamily="2" charset="2"/>
              </a:rPr>
              <a:t>Cavern: 65m long, 8m wide/high.  Shaft: 88m-deep, 9.1m-diameter. </a:t>
            </a:r>
          </a:p>
          <a:p>
            <a:endParaRPr lang="en-US" sz="800" dirty="0">
              <a:sym typeface="Wingdings" pitchFamily="2" charset="2"/>
            </a:endParaRPr>
          </a:p>
          <a:p>
            <a:r>
              <a:rPr lang="en-US" sz="2000" dirty="0">
                <a:sym typeface="Wingdings" pitchFamily="2" charset="2"/>
              </a:rPr>
              <a:t>The FPF is completely decoupled from the LHC (as of today, no need for a safety corridor connecting FPF to the LHC).</a:t>
            </a:r>
          </a:p>
        </p:txBody>
      </p:sp>
      <p:pic>
        <p:nvPicPr>
          <p:cNvPr id="13" name="Picture 12">
            <a:extLst>
              <a:ext uri="{FF2B5EF4-FFF2-40B4-BE49-F238E27FC236}">
                <a16:creationId xmlns:a16="http://schemas.microsoft.com/office/drawing/2014/main" id="{3D48331E-1176-1E40-BBD7-B9F5CF4590BD}"/>
              </a:ext>
            </a:extLst>
          </p:cNvPr>
          <p:cNvPicPr>
            <a:picLocks noChangeAspect="1"/>
          </p:cNvPicPr>
          <p:nvPr/>
        </p:nvPicPr>
        <p:blipFill>
          <a:blip r:embed="rId3"/>
          <a:stretch>
            <a:fillRect/>
          </a:stretch>
        </p:blipFill>
        <p:spPr>
          <a:xfrm>
            <a:off x="3429000" y="2138488"/>
            <a:ext cx="4953000" cy="2669606"/>
          </a:xfrm>
          <a:prstGeom prst="rect">
            <a:avLst/>
          </a:prstGeom>
        </p:spPr>
      </p:pic>
    </p:spTree>
    <p:extLst>
      <p:ext uri="{BB962C8B-B14F-4D97-AF65-F5344CB8AC3E}">
        <p14:creationId xmlns:p14="http://schemas.microsoft.com/office/powerpoint/2010/main" val="42515384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SURFACE BUILDINGS</a:t>
            </a:r>
          </a:p>
        </p:txBody>
      </p:sp>
      <p:grpSp>
        <p:nvGrpSpPr>
          <p:cNvPr id="9" name="Group 8">
            <a:extLst>
              <a:ext uri="{FF2B5EF4-FFF2-40B4-BE49-F238E27FC236}">
                <a16:creationId xmlns:a16="http://schemas.microsoft.com/office/drawing/2014/main" id="{08A53B1E-8197-A710-90D9-51BB743FC16E}"/>
              </a:ext>
            </a:extLst>
          </p:cNvPr>
          <p:cNvGrpSpPr/>
          <p:nvPr/>
        </p:nvGrpSpPr>
        <p:grpSpPr>
          <a:xfrm>
            <a:off x="914400" y="990600"/>
            <a:ext cx="7543800" cy="5238877"/>
            <a:chOff x="914400" y="990600"/>
            <a:chExt cx="7543800" cy="5238877"/>
          </a:xfrm>
        </p:grpSpPr>
        <p:pic>
          <p:nvPicPr>
            <p:cNvPr id="7" name="Picture 6">
              <a:extLst>
                <a:ext uri="{FF2B5EF4-FFF2-40B4-BE49-F238E27FC236}">
                  <a16:creationId xmlns:a16="http://schemas.microsoft.com/office/drawing/2014/main" id="{CB66DBDF-798C-B94C-8159-C86A91EBE5F7}"/>
                </a:ext>
              </a:extLst>
            </p:cNvPr>
            <p:cNvPicPr>
              <a:picLocks noChangeAspect="1"/>
            </p:cNvPicPr>
            <p:nvPr/>
          </p:nvPicPr>
          <p:blipFill rotWithShape="1">
            <a:blip r:embed="rId2"/>
            <a:srcRect r="25591"/>
            <a:stretch/>
          </p:blipFill>
          <p:spPr>
            <a:xfrm>
              <a:off x="914400" y="990600"/>
              <a:ext cx="7449331" cy="5238877"/>
            </a:xfrm>
            <a:prstGeom prst="rect">
              <a:avLst/>
            </a:prstGeom>
          </p:spPr>
        </p:pic>
        <p:sp>
          <p:nvSpPr>
            <p:cNvPr id="2" name="Rectangle 1">
              <a:extLst>
                <a:ext uri="{FF2B5EF4-FFF2-40B4-BE49-F238E27FC236}">
                  <a16:creationId xmlns:a16="http://schemas.microsoft.com/office/drawing/2014/main" id="{A08397B8-1EE8-6682-89DB-D9FC23199366}"/>
                </a:ext>
              </a:extLst>
            </p:cNvPr>
            <p:cNvSpPr/>
            <p:nvPr/>
          </p:nvSpPr>
          <p:spPr>
            <a:xfrm>
              <a:off x="8019953" y="1078278"/>
              <a:ext cx="438247" cy="29810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496260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COST AND TIMELINE</a:t>
            </a:r>
          </a:p>
        </p:txBody>
      </p:sp>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B9D915BC-9EEB-E242-A8F4-09C09D8EC022}"/>
                  </a:ext>
                </a:extLst>
              </p:cNvPr>
              <p:cNvSpPr>
                <a:spLocks noGrp="1"/>
              </p:cNvSpPr>
              <p:nvPr>
                <p:ph idx="1"/>
              </p:nvPr>
            </p:nvSpPr>
            <p:spPr>
              <a:xfrm>
                <a:off x="304800" y="914400"/>
                <a:ext cx="8610600" cy="2970507"/>
              </a:xfrm>
            </p:spPr>
            <p:txBody>
              <a:bodyPr/>
              <a:lstStyle/>
              <a:p>
                <a:r>
                  <a:rPr lang="en-US" sz="2000" dirty="0">
                    <a:sym typeface="Wingdings" pitchFamily="2" charset="2"/>
                  </a:rPr>
                  <a:t>Very preliminary (class 4) cost estimate: 23 MCHF (CE) + 15 MCHF (services) </a:t>
                </a:r>
                <a14:m>
                  <m:oMath xmlns:m="http://schemas.openxmlformats.org/officeDocument/2006/math">
                    <m:r>
                      <a:rPr lang="en-US" sz="2000" i="1" smtClean="0">
                        <a:latin typeface="Cambria Math" panose="02040503050406030204" pitchFamily="18" charset="0"/>
                        <a:ea typeface="Cambria Math" panose="02040503050406030204" pitchFamily="18" charset="0"/>
                        <a:sym typeface="Wingdings" pitchFamily="2" charset="2"/>
                      </a:rPr>
                      <m:t>≈</m:t>
                    </m:r>
                  </m:oMath>
                </a14:m>
                <a:r>
                  <a:rPr lang="en-US" sz="2000" dirty="0">
                    <a:sym typeface="Wingdings" pitchFamily="2" charset="2"/>
                  </a:rPr>
                  <a:t> 40 MCHF (+50%/-30%), not including experiments.</a:t>
                </a:r>
              </a:p>
              <a:p>
                <a:endParaRPr lang="en-US" sz="1200" dirty="0">
                  <a:sym typeface="Wingdings" pitchFamily="2" charset="2"/>
                </a:endParaRPr>
              </a:p>
              <a:p>
                <a:r>
                  <a:rPr lang="en-US" sz="2000" dirty="0">
                    <a:sym typeface="Wingdings" pitchFamily="2" charset="2"/>
                  </a:rPr>
                  <a:t>Timeline presented at Chamonix workshop (Feb 2022)</a:t>
                </a:r>
              </a:p>
            </p:txBody>
          </p:sp>
        </mc:Choice>
        <mc:Fallback xmlns="">
          <p:sp>
            <p:nvSpPr>
              <p:cNvPr id="10" name="Content Placeholder 2">
                <a:extLst>
                  <a:ext uri="{FF2B5EF4-FFF2-40B4-BE49-F238E27FC236}">
                    <a16:creationId xmlns:a16="http://schemas.microsoft.com/office/drawing/2014/main" id="{B9D915BC-9EEB-E242-A8F4-09C09D8EC022}"/>
                  </a:ext>
                </a:extLst>
              </p:cNvPr>
              <p:cNvSpPr>
                <a:spLocks noGrp="1" noRot="1" noChangeAspect="1" noMove="1" noResize="1" noEditPoints="1" noAdjustHandles="1" noChangeArrowheads="1" noChangeShapeType="1" noTextEdit="1"/>
              </p:cNvSpPr>
              <p:nvPr>
                <p:ph idx="1"/>
              </p:nvPr>
            </p:nvSpPr>
            <p:spPr>
              <a:xfrm>
                <a:off x="304800" y="914400"/>
                <a:ext cx="8610600" cy="2970507"/>
              </a:xfrm>
              <a:blipFill>
                <a:blip r:embed="rId2"/>
                <a:stretch>
                  <a:fillRect l="-589" t="-1282"/>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81BFDFD6-839D-614E-A031-63FEC0DBE0BC}"/>
              </a:ext>
            </a:extLst>
          </p:cNvPr>
          <p:cNvPicPr>
            <a:picLocks noChangeAspect="1"/>
          </p:cNvPicPr>
          <p:nvPr/>
        </p:nvPicPr>
        <p:blipFill>
          <a:blip r:embed="rId3"/>
          <a:stretch>
            <a:fillRect/>
          </a:stretch>
        </p:blipFill>
        <p:spPr>
          <a:xfrm>
            <a:off x="828525" y="2343496"/>
            <a:ext cx="7486950" cy="4134029"/>
          </a:xfrm>
          <a:prstGeom prst="rect">
            <a:avLst/>
          </a:prstGeom>
          <a:ln>
            <a:solidFill>
              <a:schemeClr val="tx1"/>
            </a:solidFill>
          </a:ln>
        </p:spPr>
      </p:pic>
      <p:sp>
        <p:nvSpPr>
          <p:cNvPr id="2" name="TextBox 1">
            <a:extLst>
              <a:ext uri="{FF2B5EF4-FFF2-40B4-BE49-F238E27FC236}">
                <a16:creationId xmlns:a16="http://schemas.microsoft.com/office/drawing/2014/main" id="{CEAB4126-FB1B-444A-8613-3F705CC300BC}"/>
              </a:ext>
            </a:extLst>
          </p:cNvPr>
          <p:cNvSpPr txBox="1"/>
          <p:nvPr/>
        </p:nvSpPr>
        <p:spPr>
          <a:xfrm>
            <a:off x="862195" y="6092244"/>
            <a:ext cx="782587" cy="307777"/>
          </a:xfrm>
          <a:prstGeom prst="rect">
            <a:avLst/>
          </a:prstGeom>
          <a:noFill/>
        </p:spPr>
        <p:txBody>
          <a:bodyPr wrap="none" rtlCol="0">
            <a:spAutoFit/>
          </a:bodyPr>
          <a:lstStyle/>
          <a:p>
            <a:r>
              <a:rPr lang="en-US" sz="1400" dirty="0">
                <a:solidFill>
                  <a:srgbClr val="736F63"/>
                </a:solidFill>
              </a:rPr>
              <a:t>J. Boyd</a:t>
            </a:r>
          </a:p>
        </p:txBody>
      </p:sp>
    </p:spTree>
    <p:extLst>
      <p:ext uri="{BB962C8B-B14F-4D97-AF65-F5344CB8AC3E}">
        <p14:creationId xmlns:p14="http://schemas.microsoft.com/office/powerpoint/2010/main" val="7427696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072831-690D-3A4A-A69C-2C175F2C209A}"/>
              </a:ext>
            </a:extLst>
          </p:cNvPr>
          <p:cNvPicPr>
            <a:picLocks noChangeAspect="1"/>
          </p:cNvPicPr>
          <p:nvPr/>
        </p:nvPicPr>
        <p:blipFill>
          <a:blip r:embed="rId2"/>
          <a:stretch>
            <a:fillRect/>
          </a:stretch>
        </p:blipFill>
        <p:spPr>
          <a:xfrm>
            <a:off x="2171699" y="2057400"/>
            <a:ext cx="4800601" cy="4563534"/>
          </a:xfrm>
          <a:prstGeom prst="rect">
            <a:avLst/>
          </a:prstGeom>
        </p:spPr>
      </p:pic>
      <p:sp>
        <p:nvSpPr>
          <p:cNvPr id="3074" name="Title 1"/>
          <p:cNvSpPr>
            <a:spLocks noGrp="1"/>
          </p:cNvSpPr>
          <p:nvPr>
            <p:ph type="title"/>
          </p:nvPr>
        </p:nvSpPr>
        <p:spPr>
          <a:xfrm>
            <a:off x="0" y="228985"/>
            <a:ext cx="9144000" cy="441325"/>
          </a:xfrm>
        </p:spPr>
        <p:txBody>
          <a:bodyPr/>
          <a:lstStyle/>
          <a:p>
            <a:r>
              <a:rPr lang="en-US" dirty="0">
                <a:latin typeface="Arial" charset="0"/>
              </a:rPr>
              <a:t>FPF PHYSICS</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228600" y="914400"/>
            <a:ext cx="8686800" cy="5334000"/>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The FPF is a general purpose facility with a broad SM and BSM physics program that expands on the physics of FASER and </a:t>
            </a:r>
            <a:r>
              <a:rPr lang="en-US" sz="2000" dirty="0" err="1"/>
              <a:t>FASER</a:t>
            </a:r>
            <a:r>
              <a:rPr lang="en-US" sz="2000" dirty="0" err="1">
                <a:latin typeface="Symbol" pitchFamily="2" charset="2"/>
              </a:rPr>
              <a:t>n</a:t>
            </a:r>
            <a:r>
              <a:rPr lang="en-US" sz="2000" dirty="0"/>
              <a:t>.  Here I will just give a few additional examples. For more details, see the FPF White Paper.</a:t>
            </a:r>
          </a:p>
        </p:txBody>
      </p:sp>
    </p:spTree>
    <p:extLst>
      <p:ext uri="{BB962C8B-B14F-4D97-AF65-F5344CB8AC3E}">
        <p14:creationId xmlns:p14="http://schemas.microsoft.com/office/powerpoint/2010/main" val="40527673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solidFill>
                  <a:schemeClr val="tx1"/>
                </a:solidFill>
                <a:latin typeface="Arial" charset="0"/>
              </a:rPr>
              <a:t>MILLI-CHARGED PARTICLES</a:t>
            </a:r>
          </a:p>
        </p:txBody>
      </p:sp>
      <p:sp>
        <p:nvSpPr>
          <p:cNvPr id="5123" name="Content Placeholder 2"/>
          <p:cNvSpPr>
            <a:spLocks noGrp="1"/>
          </p:cNvSpPr>
          <p:nvPr>
            <p:ph idx="1"/>
          </p:nvPr>
        </p:nvSpPr>
        <p:spPr>
          <a:xfrm>
            <a:off x="228600" y="914400"/>
            <a:ext cx="8763000" cy="5638491"/>
          </a:xfrm>
        </p:spPr>
        <p:txBody>
          <a:bodyPr/>
          <a:lstStyle/>
          <a:p>
            <a:pPr eaLnBrk="1" hangingPunct="1"/>
            <a:r>
              <a:rPr lang="en-US" sz="1800" dirty="0">
                <a:latin typeface="Arial" charset="0"/>
              </a:rPr>
              <a:t>A completely generic possibility motivated by dark matter, dark sectors. Currently the target of the </a:t>
            </a:r>
            <a:r>
              <a:rPr lang="en-US" sz="1800" dirty="0" err="1">
                <a:latin typeface="Arial" charset="0"/>
              </a:rPr>
              <a:t>MilliQan</a:t>
            </a:r>
            <a:r>
              <a:rPr lang="en-US" sz="1800" dirty="0">
                <a:latin typeface="Arial" charset="0"/>
              </a:rPr>
              <a:t> experiment, located at the LHC near the CMS experiment in a “non-forward” tunnel.</a:t>
            </a:r>
          </a:p>
          <a:p>
            <a:pPr eaLnBrk="1" hangingPunct="1"/>
            <a:endParaRPr lang="en-US" sz="1200" dirty="0">
              <a:latin typeface="Arial" charset="0"/>
            </a:endParaRPr>
          </a:p>
          <a:p>
            <a:pPr eaLnBrk="1" hangingPunct="1"/>
            <a:r>
              <a:rPr lang="en-US" sz="1800" dirty="0">
                <a:latin typeface="Arial" charset="0"/>
              </a:rPr>
              <a:t>The </a:t>
            </a:r>
            <a:r>
              <a:rPr lang="en-US" sz="1800" dirty="0" err="1">
                <a:latin typeface="Arial" charset="0"/>
              </a:rPr>
              <a:t>MilliQan</a:t>
            </a:r>
            <a:r>
              <a:rPr lang="en-US" sz="1800" dirty="0">
                <a:latin typeface="Arial" charset="0"/>
              </a:rPr>
              <a:t> Demonstrator (Proto-</a:t>
            </a:r>
            <a:r>
              <a:rPr lang="en-US" sz="1800" dirty="0" err="1">
                <a:latin typeface="Arial" charset="0"/>
              </a:rPr>
              <a:t>MilliQan</a:t>
            </a:r>
            <a:r>
              <a:rPr lang="en-US" sz="1800" dirty="0">
                <a:latin typeface="Arial" charset="0"/>
              </a:rPr>
              <a:t>) already probes new region.  Full </a:t>
            </a:r>
            <a:r>
              <a:rPr lang="en-US" sz="1800" dirty="0" err="1">
                <a:latin typeface="Arial" charset="0"/>
              </a:rPr>
              <a:t>MilliQan</a:t>
            </a:r>
            <a:r>
              <a:rPr lang="en-US" sz="1800" dirty="0">
                <a:latin typeface="Arial" charset="0"/>
              </a:rPr>
              <a:t> can also run in this location in the HL-LHC era, but the sensitivity may be improved significantly by moving it to the FPF (FORMOSA).</a:t>
            </a: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p:txBody>
      </p:sp>
      <p:pic>
        <p:nvPicPr>
          <p:cNvPr id="9" name="Picture 8">
            <a:extLst>
              <a:ext uri="{FF2B5EF4-FFF2-40B4-BE49-F238E27FC236}">
                <a16:creationId xmlns:a16="http://schemas.microsoft.com/office/drawing/2014/main" id="{2802895D-6F06-5640-8A02-313DF8FD65CA}"/>
              </a:ext>
            </a:extLst>
          </p:cNvPr>
          <p:cNvPicPr>
            <a:picLocks noChangeAspect="1"/>
          </p:cNvPicPr>
          <p:nvPr/>
        </p:nvPicPr>
        <p:blipFill>
          <a:blip r:embed="rId2"/>
          <a:stretch>
            <a:fillRect/>
          </a:stretch>
        </p:blipFill>
        <p:spPr>
          <a:xfrm>
            <a:off x="641574" y="3068026"/>
            <a:ext cx="3615169" cy="3480465"/>
          </a:xfrm>
          <a:prstGeom prst="rect">
            <a:avLst/>
          </a:prstGeom>
        </p:spPr>
      </p:pic>
      <p:pic>
        <p:nvPicPr>
          <p:cNvPr id="3" name="Picture 2">
            <a:extLst>
              <a:ext uri="{FF2B5EF4-FFF2-40B4-BE49-F238E27FC236}">
                <a16:creationId xmlns:a16="http://schemas.microsoft.com/office/drawing/2014/main" id="{50F0149B-1DA3-324A-8C93-3D886A6934C8}"/>
              </a:ext>
            </a:extLst>
          </p:cNvPr>
          <p:cNvPicPr>
            <a:picLocks noChangeAspect="1"/>
          </p:cNvPicPr>
          <p:nvPr/>
        </p:nvPicPr>
        <p:blipFill>
          <a:blip r:embed="rId3"/>
          <a:stretch>
            <a:fillRect/>
          </a:stretch>
        </p:blipFill>
        <p:spPr>
          <a:xfrm>
            <a:off x="4518848" y="2971800"/>
            <a:ext cx="4091751" cy="3581400"/>
          </a:xfrm>
          <a:prstGeom prst="rect">
            <a:avLst/>
          </a:prstGeom>
        </p:spPr>
      </p:pic>
      <p:sp>
        <p:nvSpPr>
          <p:cNvPr id="4" name="TextBox 3">
            <a:extLst>
              <a:ext uri="{FF2B5EF4-FFF2-40B4-BE49-F238E27FC236}">
                <a16:creationId xmlns:a16="http://schemas.microsoft.com/office/drawing/2014/main" id="{CF2E3E8F-6B70-BE4C-9BC0-EF8A5379A9DD}"/>
              </a:ext>
            </a:extLst>
          </p:cNvPr>
          <p:cNvSpPr txBox="1"/>
          <p:nvPr/>
        </p:nvSpPr>
        <p:spPr>
          <a:xfrm>
            <a:off x="5000834" y="3068027"/>
            <a:ext cx="2466766" cy="276999"/>
          </a:xfrm>
          <a:prstGeom prst="rect">
            <a:avLst/>
          </a:prstGeom>
          <a:noFill/>
        </p:spPr>
        <p:txBody>
          <a:bodyPr wrap="none" rtlCol="0">
            <a:spAutoFit/>
          </a:bodyPr>
          <a:lstStyle/>
          <a:p>
            <a:r>
              <a:rPr lang="en-US" sz="1200" dirty="0"/>
              <a:t>Foroughi-</a:t>
            </a:r>
            <a:r>
              <a:rPr lang="en-US" sz="1200" dirty="0" err="1"/>
              <a:t>Abari</a:t>
            </a:r>
            <a:r>
              <a:rPr lang="en-US" sz="1200" dirty="0"/>
              <a:t>, Kling, Tsai (2020)</a:t>
            </a:r>
          </a:p>
        </p:txBody>
      </p:sp>
    </p:spTree>
    <p:extLst>
      <p:ext uri="{BB962C8B-B14F-4D97-AF65-F5344CB8AC3E}">
        <p14:creationId xmlns:p14="http://schemas.microsoft.com/office/powerpoint/2010/main" val="274076146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solidFill>
                  <a:schemeClr val="tx1"/>
                </a:solidFill>
                <a:latin typeface="Arial" charset="0"/>
              </a:rPr>
              <a:t>DARK MATTER</a:t>
            </a:r>
          </a:p>
        </p:txBody>
      </p:sp>
      <p:sp>
        <p:nvSpPr>
          <p:cNvPr id="5123" name="Content Placeholder 2"/>
          <p:cNvSpPr>
            <a:spLocks noGrp="1"/>
          </p:cNvSpPr>
          <p:nvPr>
            <p:ph idx="1"/>
          </p:nvPr>
        </p:nvSpPr>
        <p:spPr>
          <a:xfrm>
            <a:off x="76200" y="914400"/>
            <a:ext cx="5029200" cy="1676463"/>
          </a:xfrm>
        </p:spPr>
        <p:txBody>
          <a:bodyPr/>
          <a:lstStyle/>
          <a:p>
            <a:pPr eaLnBrk="1" hangingPunct="1"/>
            <a:r>
              <a:rPr lang="en-US" sz="1800" dirty="0">
                <a:latin typeface="Arial" charset="0"/>
              </a:rPr>
              <a:t>Light DM with masses at the GeV scale and below is famously hard to detect.</a:t>
            </a:r>
          </a:p>
          <a:p>
            <a:pPr lvl="1"/>
            <a:r>
              <a:rPr lang="en-US" sz="1600" dirty="0">
                <a:latin typeface="Arial" charset="0"/>
              </a:rPr>
              <a:t>Galactic halo velocity ~ 10</a:t>
            </a:r>
            <a:r>
              <a:rPr lang="en-US" sz="1600" baseline="30000" dirty="0">
                <a:latin typeface="Arial" charset="0"/>
              </a:rPr>
              <a:t>-3 </a:t>
            </a:r>
            <a:r>
              <a:rPr lang="en-US" sz="1600" dirty="0">
                <a:latin typeface="Arial" charset="0"/>
              </a:rPr>
              <a:t>c, so kinetic energy ~ keV or below.</a:t>
            </a: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p:txBody>
      </p:sp>
      <p:pic>
        <p:nvPicPr>
          <p:cNvPr id="4" name="Picture 3">
            <a:extLst>
              <a:ext uri="{FF2B5EF4-FFF2-40B4-BE49-F238E27FC236}">
                <a16:creationId xmlns:a16="http://schemas.microsoft.com/office/drawing/2014/main" id="{C4DA1D2E-4B5A-3549-AE32-9B5C908E5A2D}"/>
              </a:ext>
            </a:extLst>
          </p:cNvPr>
          <p:cNvPicPr>
            <a:picLocks noChangeAspect="1"/>
          </p:cNvPicPr>
          <p:nvPr/>
        </p:nvPicPr>
        <p:blipFill rotWithShape="1">
          <a:blip r:embed="rId2"/>
          <a:srcRect t="59683" r="46255"/>
          <a:stretch/>
        </p:blipFill>
        <p:spPr>
          <a:xfrm>
            <a:off x="381000" y="4495800"/>
            <a:ext cx="4149761" cy="1066864"/>
          </a:xfrm>
          <a:prstGeom prst="rect">
            <a:avLst/>
          </a:prstGeom>
        </p:spPr>
      </p:pic>
      <p:pic>
        <p:nvPicPr>
          <p:cNvPr id="3" name="Picture 2">
            <a:extLst>
              <a:ext uri="{FF2B5EF4-FFF2-40B4-BE49-F238E27FC236}">
                <a16:creationId xmlns:a16="http://schemas.microsoft.com/office/drawing/2014/main" id="{79FCDB86-CF7D-C541-A813-98C5FEE7689E}"/>
              </a:ext>
            </a:extLst>
          </p:cNvPr>
          <p:cNvPicPr>
            <a:picLocks noChangeAspect="1"/>
          </p:cNvPicPr>
          <p:nvPr/>
        </p:nvPicPr>
        <p:blipFill>
          <a:blip r:embed="rId3"/>
          <a:stretch>
            <a:fillRect/>
          </a:stretch>
        </p:blipFill>
        <p:spPr>
          <a:xfrm>
            <a:off x="381000" y="3886200"/>
            <a:ext cx="4149761" cy="700287"/>
          </a:xfrm>
          <a:prstGeom prst="rect">
            <a:avLst/>
          </a:prstGeom>
        </p:spPr>
      </p:pic>
      <p:sp>
        <p:nvSpPr>
          <p:cNvPr id="11" name="Content Placeholder 2">
            <a:extLst>
              <a:ext uri="{FF2B5EF4-FFF2-40B4-BE49-F238E27FC236}">
                <a16:creationId xmlns:a16="http://schemas.microsoft.com/office/drawing/2014/main" id="{7DCD01C0-9278-3A4B-920C-0E1AAE0C1E5D}"/>
              </a:ext>
            </a:extLst>
          </p:cNvPr>
          <p:cNvSpPr txBox="1">
            <a:spLocks/>
          </p:cNvSpPr>
          <p:nvPr/>
        </p:nvSpPr>
        <p:spPr bwMode="auto">
          <a:xfrm>
            <a:off x="75292" y="2438400"/>
            <a:ext cx="4801508" cy="2286000"/>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ln>
                  <a:noFill/>
                </a:ln>
                <a:solidFill>
                  <a:srgbClr val="1919C8"/>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ln>
                  <a:noFill/>
                </a:ln>
                <a:solidFill>
                  <a:srgbClr val="1919C8"/>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At the LHC, we can produce DM at high energies, look for the resulting DM to scatter in </a:t>
            </a:r>
            <a:r>
              <a:rPr lang="en-US" sz="1800" dirty="0" err="1">
                <a:latin typeface="Arial" charset="0"/>
              </a:rPr>
              <a:t>FLArE</a:t>
            </a:r>
            <a:r>
              <a:rPr lang="en-US" sz="1800" dirty="0">
                <a:latin typeface="Arial" charset="0"/>
              </a:rPr>
              <a:t>, Forward Liquid Argon Experiment, a proposed 10 to 100 </a:t>
            </a:r>
            <a:r>
              <a:rPr lang="en-US" sz="1800" dirty="0" err="1">
                <a:latin typeface="Arial" charset="0"/>
              </a:rPr>
              <a:t>tonne</a:t>
            </a:r>
            <a:r>
              <a:rPr lang="en-US" sz="1800" dirty="0">
                <a:latin typeface="Arial" charset="0"/>
              </a:rPr>
              <a:t> </a:t>
            </a:r>
            <a:r>
              <a:rPr lang="en-US" sz="1800" dirty="0" err="1">
                <a:latin typeface="Arial" charset="0"/>
              </a:rPr>
              <a:t>LArTPC</a:t>
            </a:r>
            <a:r>
              <a:rPr lang="en-US" sz="1800" dirty="0">
                <a:latin typeface="Arial" charset="0"/>
              </a:rPr>
              <a:t>. </a:t>
            </a:r>
          </a:p>
          <a:p>
            <a:endParaRPr lang="en-US" sz="1800" dirty="0">
              <a:latin typeface="Arial" charset="0"/>
            </a:endParaRPr>
          </a:p>
          <a:p>
            <a:endParaRPr lang="en-US" sz="1800" dirty="0">
              <a:latin typeface="Arial" charset="0"/>
            </a:endParaRPr>
          </a:p>
          <a:p>
            <a:endParaRPr lang="en-US" sz="1800" dirty="0">
              <a:latin typeface="Arial" charset="0"/>
            </a:endParaRPr>
          </a:p>
          <a:p>
            <a:endParaRPr lang="en-US" sz="1800" dirty="0">
              <a:latin typeface="Arial" charset="0"/>
            </a:endParaRPr>
          </a:p>
          <a:p>
            <a:endParaRPr lang="en-US" sz="1800" dirty="0">
              <a:latin typeface="Arial" charset="0"/>
            </a:endParaRPr>
          </a:p>
          <a:p>
            <a:endParaRPr lang="en-US" sz="1000" dirty="0">
              <a:latin typeface="Arial" charset="0"/>
            </a:endParaRPr>
          </a:p>
          <a:p>
            <a:r>
              <a:rPr lang="en-US" sz="1800" dirty="0" err="1">
                <a:solidFill>
                  <a:schemeClr val="tx1"/>
                </a:solidFill>
                <a:latin typeface="Arial" charset="0"/>
              </a:rPr>
              <a:t>FLArE</a:t>
            </a:r>
            <a:r>
              <a:rPr lang="en-US" sz="1800" dirty="0">
                <a:solidFill>
                  <a:schemeClr val="tx1"/>
                </a:solidFill>
                <a:latin typeface="Arial" charset="0"/>
              </a:rPr>
              <a:t> is powerful in the region favored/allowed by thermal freezeout.</a:t>
            </a:r>
          </a:p>
        </p:txBody>
      </p:sp>
      <p:grpSp>
        <p:nvGrpSpPr>
          <p:cNvPr id="2" name="Group 1">
            <a:extLst>
              <a:ext uri="{FF2B5EF4-FFF2-40B4-BE49-F238E27FC236}">
                <a16:creationId xmlns:a16="http://schemas.microsoft.com/office/drawing/2014/main" id="{B22A62A0-1D98-9E45-B449-36344CBFA19F}"/>
              </a:ext>
            </a:extLst>
          </p:cNvPr>
          <p:cNvGrpSpPr/>
          <p:nvPr/>
        </p:nvGrpSpPr>
        <p:grpSpPr>
          <a:xfrm>
            <a:off x="4801508" y="2861443"/>
            <a:ext cx="4072654" cy="3741828"/>
            <a:chOff x="4911763" y="2742831"/>
            <a:chExt cx="4072654" cy="3741828"/>
          </a:xfrm>
        </p:grpSpPr>
        <p:sp>
          <p:nvSpPr>
            <p:cNvPr id="37" name="TextBox 36">
              <a:extLst>
                <a:ext uri="{FF2B5EF4-FFF2-40B4-BE49-F238E27FC236}">
                  <a16:creationId xmlns:a16="http://schemas.microsoft.com/office/drawing/2014/main" id="{D321DC03-0F5B-CF41-BCDF-CC6ABB820649}"/>
                </a:ext>
              </a:extLst>
            </p:cNvPr>
            <p:cNvSpPr txBox="1"/>
            <p:nvPr/>
          </p:nvSpPr>
          <p:spPr>
            <a:xfrm rot="5400000">
              <a:off x="6975157" y="4475399"/>
              <a:ext cx="3741521" cy="276999"/>
            </a:xfrm>
            <a:prstGeom prst="rect">
              <a:avLst/>
            </a:prstGeom>
            <a:solidFill>
              <a:schemeClr val="bg1"/>
            </a:solidFill>
          </p:spPr>
          <p:txBody>
            <a:bodyPr wrap="square" rtlCol="0">
              <a:spAutoFit/>
            </a:bodyPr>
            <a:lstStyle/>
            <a:p>
              <a:r>
                <a:rPr lang="en-US" sz="1200" dirty="0"/>
                <a:t>                 </a:t>
              </a:r>
              <a:r>
                <a:rPr lang="en-US" sz="1200" dirty="0" err="1"/>
                <a:t>Batell</a:t>
              </a:r>
              <a:r>
                <a:rPr lang="en-US" sz="1200" dirty="0"/>
                <a:t>, Feng, </a:t>
              </a:r>
              <a:r>
                <a:rPr lang="en-US" sz="1200" dirty="0" err="1"/>
                <a:t>Trojanowski</a:t>
              </a:r>
              <a:r>
                <a:rPr lang="en-US" sz="1200" dirty="0"/>
                <a:t> (2021)             </a:t>
              </a:r>
            </a:p>
          </p:txBody>
        </p:sp>
        <p:pic>
          <p:nvPicPr>
            <p:cNvPr id="6" name="Picture 5">
              <a:extLst>
                <a:ext uri="{FF2B5EF4-FFF2-40B4-BE49-F238E27FC236}">
                  <a16:creationId xmlns:a16="http://schemas.microsoft.com/office/drawing/2014/main" id="{70DF1FED-40BC-DD46-B193-FDAF649BBE24}"/>
                </a:ext>
              </a:extLst>
            </p:cNvPr>
            <p:cNvPicPr>
              <a:picLocks noChangeAspect="1"/>
            </p:cNvPicPr>
            <p:nvPr/>
          </p:nvPicPr>
          <p:blipFill>
            <a:blip r:embed="rId4"/>
            <a:stretch>
              <a:fillRect/>
            </a:stretch>
          </p:blipFill>
          <p:spPr>
            <a:xfrm>
              <a:off x="4911763" y="2742831"/>
              <a:ext cx="3823619" cy="3741828"/>
            </a:xfrm>
            <a:prstGeom prst="rect">
              <a:avLst/>
            </a:prstGeom>
          </p:spPr>
        </p:pic>
      </p:grpSp>
      <p:pic>
        <p:nvPicPr>
          <p:cNvPr id="7" name="Picture 6">
            <a:extLst>
              <a:ext uri="{FF2B5EF4-FFF2-40B4-BE49-F238E27FC236}">
                <a16:creationId xmlns:a16="http://schemas.microsoft.com/office/drawing/2014/main" id="{845365C1-F298-9D4D-9BA0-B8F2B347B962}"/>
              </a:ext>
            </a:extLst>
          </p:cNvPr>
          <p:cNvPicPr>
            <a:picLocks noChangeAspect="1"/>
          </p:cNvPicPr>
          <p:nvPr/>
        </p:nvPicPr>
        <p:blipFill>
          <a:blip r:embed="rId5"/>
          <a:stretch>
            <a:fillRect/>
          </a:stretch>
        </p:blipFill>
        <p:spPr>
          <a:xfrm>
            <a:off x="5334001" y="894347"/>
            <a:ext cx="2971799" cy="1788293"/>
          </a:xfrm>
          <a:prstGeom prst="rect">
            <a:avLst/>
          </a:prstGeom>
        </p:spPr>
      </p:pic>
    </p:spTree>
    <p:extLst>
      <p:ext uri="{BB962C8B-B14F-4D97-AF65-F5344CB8AC3E}">
        <p14:creationId xmlns:p14="http://schemas.microsoft.com/office/powerpoint/2010/main" val="416032825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E933C-7C41-5E43-AB21-CA69B6F0C464}"/>
              </a:ext>
            </a:extLst>
          </p:cNvPr>
          <p:cNvSpPr>
            <a:spLocks noGrp="1"/>
          </p:cNvSpPr>
          <p:nvPr>
            <p:ph type="title"/>
          </p:nvPr>
        </p:nvSpPr>
        <p:spPr>
          <a:xfrm>
            <a:off x="1295400" y="244475"/>
            <a:ext cx="6858000" cy="441325"/>
          </a:xfrm>
        </p:spPr>
        <p:txBody>
          <a:bodyPr/>
          <a:lstStyle/>
          <a:p>
            <a:r>
              <a:rPr lang="en-US" dirty="0"/>
              <a:t>SUMMARY</a:t>
            </a:r>
          </a:p>
        </p:txBody>
      </p:sp>
      <p:sp>
        <p:nvSpPr>
          <p:cNvPr id="3" name="Content Placeholder 2">
            <a:extLst>
              <a:ext uri="{FF2B5EF4-FFF2-40B4-BE49-F238E27FC236}">
                <a16:creationId xmlns:a16="http://schemas.microsoft.com/office/drawing/2014/main" id="{6E443F34-7B57-9742-8EB7-51D260B18ABD}"/>
              </a:ext>
            </a:extLst>
          </p:cNvPr>
          <p:cNvSpPr>
            <a:spLocks noGrp="1"/>
          </p:cNvSpPr>
          <p:nvPr>
            <p:ph idx="1"/>
          </p:nvPr>
        </p:nvSpPr>
        <p:spPr>
          <a:xfrm>
            <a:off x="152400" y="838200"/>
            <a:ext cx="8763000" cy="5486401"/>
          </a:xfrm>
        </p:spPr>
        <p:txBody>
          <a:bodyPr/>
          <a:lstStyle/>
          <a:p>
            <a:r>
              <a:rPr lang="en-US" sz="2000" dirty="0"/>
              <a:t>SM and new physics opportunities are currently being missed in the far-forward region at the LHC.</a:t>
            </a:r>
          </a:p>
          <a:p>
            <a:endParaRPr lang="en-US" sz="2000" dirty="0"/>
          </a:p>
          <a:p>
            <a:endParaRPr lang="en-US" sz="2000" dirty="0"/>
          </a:p>
          <a:p>
            <a:endParaRPr lang="en-US" sz="2000" dirty="0"/>
          </a:p>
          <a:p>
            <a:endParaRPr lang="en-US" sz="2000" dirty="0"/>
          </a:p>
          <a:p>
            <a:endParaRPr lang="en-US" sz="2000" dirty="0"/>
          </a:p>
          <a:p>
            <a:endParaRPr lang="en-US" sz="2000" dirty="0"/>
          </a:p>
          <a:p>
            <a:pPr>
              <a:buFontTx/>
              <a:buChar char="•"/>
            </a:pPr>
            <a:r>
              <a:rPr lang="en-US" sz="2000" dirty="0"/>
              <a:t>FASER and </a:t>
            </a:r>
            <a:r>
              <a:rPr lang="en-US" sz="2000" dirty="0" err="1"/>
              <a:t>FASER</a:t>
            </a:r>
            <a:r>
              <a:rPr lang="en-US" sz="2000" dirty="0" err="1">
                <a:latin typeface="Symbol" pitchFamily="2" charset="2"/>
              </a:rPr>
              <a:t>n</a:t>
            </a:r>
            <a:r>
              <a:rPr lang="en-US" sz="2000" dirty="0"/>
              <a:t>: 3.5 years from idea to completion, 5 m long, ~$2M.  Along with SND@LHC, data-taking starts in mid-2022 and will create the new field of LHC neutrino physics, and also look for many new particles. </a:t>
            </a:r>
          </a:p>
          <a:p>
            <a:pPr>
              <a:buFontTx/>
              <a:buChar char="•"/>
            </a:pPr>
            <a:endParaRPr lang="en-US" sz="1400" dirty="0"/>
          </a:p>
          <a:p>
            <a:r>
              <a:rPr lang="en-US" sz="2000" dirty="0"/>
              <a:t>In the future, the FPF is uniquely positioned to fully realize the HL-LHC’s physics potential for both SM </a:t>
            </a:r>
            <a:r>
              <a:rPr lang="en-US" sz="2000"/>
              <a:t>and new </a:t>
            </a:r>
            <a:r>
              <a:rPr lang="en-US" sz="2000" dirty="0"/>
              <a:t>physics in the far-forward region. A very preliminary cost estimate is 40 MCHF + experiments.  The construction can take place separate from the LHC, and no modifications to the LHC are needed.</a:t>
            </a:r>
          </a:p>
        </p:txBody>
      </p:sp>
      <p:grpSp>
        <p:nvGrpSpPr>
          <p:cNvPr id="4" name="Group 3">
            <a:extLst>
              <a:ext uri="{FF2B5EF4-FFF2-40B4-BE49-F238E27FC236}">
                <a16:creationId xmlns:a16="http://schemas.microsoft.com/office/drawing/2014/main" id="{F917B7F2-CEC0-0B4E-B262-C35E9AE6E4D1}"/>
              </a:ext>
            </a:extLst>
          </p:cNvPr>
          <p:cNvGrpSpPr/>
          <p:nvPr/>
        </p:nvGrpSpPr>
        <p:grpSpPr>
          <a:xfrm>
            <a:off x="707657" y="1600200"/>
            <a:ext cx="7696200" cy="1828800"/>
            <a:chOff x="686764" y="3235221"/>
            <a:chExt cx="6761940" cy="1633785"/>
          </a:xfrm>
        </p:grpSpPr>
        <p:pic>
          <p:nvPicPr>
            <p:cNvPr id="5" name="Picture 4" descr="0803012_02-A4-at-144-dpi.jpg">
              <a:extLst>
                <a:ext uri="{FF2B5EF4-FFF2-40B4-BE49-F238E27FC236}">
                  <a16:creationId xmlns:a16="http://schemas.microsoft.com/office/drawing/2014/main" id="{89369FD7-CF48-6B42-B650-CDE0C89B85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6" name="Straight Arrow Connector 5">
              <a:extLst>
                <a:ext uri="{FF2B5EF4-FFF2-40B4-BE49-F238E27FC236}">
                  <a16:creationId xmlns:a16="http://schemas.microsoft.com/office/drawing/2014/main" id="{0BDB11C9-DD09-FB4A-83FB-FEE2F909BE05}"/>
                </a:ext>
              </a:extLst>
            </p:cNvPr>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7" name="Group 6">
              <a:extLst>
                <a:ext uri="{FF2B5EF4-FFF2-40B4-BE49-F238E27FC236}">
                  <a16:creationId xmlns:a16="http://schemas.microsoft.com/office/drawing/2014/main" id="{4E41ED87-6F66-1C41-A1D7-F55CA1502B15}"/>
                </a:ext>
              </a:extLst>
            </p:cNvPr>
            <p:cNvGrpSpPr/>
            <p:nvPr/>
          </p:nvGrpSpPr>
          <p:grpSpPr>
            <a:xfrm>
              <a:off x="686764" y="4213439"/>
              <a:ext cx="2214348" cy="409266"/>
              <a:chOff x="686764" y="4213439"/>
              <a:chExt cx="2214348" cy="409266"/>
            </a:xfrm>
          </p:grpSpPr>
          <p:cxnSp>
            <p:nvCxnSpPr>
              <p:cNvPr id="16" name="Straight Arrow Connector 15">
                <a:extLst>
                  <a:ext uri="{FF2B5EF4-FFF2-40B4-BE49-F238E27FC236}">
                    <a16:creationId xmlns:a16="http://schemas.microsoft.com/office/drawing/2014/main" id="{A0E05B3E-19DB-8644-9DFB-2EF71B632CBF}"/>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50CB90DA-3AEA-CE4B-8B4A-0CDDA1DBA9F1}"/>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51B9B651-770D-0D4A-9ABB-646CB618BBA6}"/>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3605985B-5B5E-064C-A6F4-4BA76C030009}"/>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08507150-6095-2241-B22A-30B8A5FB3B77}"/>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8" name="Group 7">
              <a:extLst>
                <a:ext uri="{FF2B5EF4-FFF2-40B4-BE49-F238E27FC236}">
                  <a16:creationId xmlns:a16="http://schemas.microsoft.com/office/drawing/2014/main" id="{4D11657F-9C9B-8443-B3F1-F920B4354D14}"/>
                </a:ext>
              </a:extLst>
            </p:cNvPr>
            <p:cNvGrpSpPr/>
            <p:nvPr/>
          </p:nvGrpSpPr>
          <p:grpSpPr>
            <a:xfrm rot="10800000">
              <a:off x="5559329" y="3549005"/>
              <a:ext cx="1889375" cy="353694"/>
              <a:chOff x="686764" y="4213439"/>
              <a:chExt cx="2214348" cy="409266"/>
            </a:xfrm>
          </p:grpSpPr>
          <p:cxnSp>
            <p:nvCxnSpPr>
              <p:cNvPr id="11" name="Straight Arrow Connector 10">
                <a:extLst>
                  <a:ext uri="{FF2B5EF4-FFF2-40B4-BE49-F238E27FC236}">
                    <a16:creationId xmlns:a16="http://schemas.microsoft.com/office/drawing/2014/main" id="{1C5F0927-D1E9-2243-8833-16500D515F4B}"/>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A5794912-C0CA-BC43-B9AF-9423C2FED12C}"/>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9308F3E0-CCD6-8C4B-A80B-DD247C1298B4}"/>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B3416233-76BD-C743-BF40-D1F8C13E2290}"/>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887478A-EB15-414C-B57B-A6994D5E0962}"/>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9" name="Straight Arrow Connector 8">
              <a:extLst>
                <a:ext uri="{FF2B5EF4-FFF2-40B4-BE49-F238E27FC236}">
                  <a16:creationId xmlns:a16="http://schemas.microsoft.com/office/drawing/2014/main" id="{A82AD12C-9BA2-214B-9DCA-34149651DF89}"/>
                </a:ext>
              </a:extLst>
            </p:cNvPr>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ADA40B7A-8970-504F-8597-D6151D2744D0}"/>
                </a:ext>
              </a:extLst>
            </p:cNvPr>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7765FCB-9965-CB44-8F77-EA415B63EAF6}"/>
                  </a:ext>
                </a:extLst>
              </p:cNvPr>
              <p:cNvSpPr txBox="1"/>
              <p:nvPr/>
            </p:nvSpPr>
            <p:spPr>
              <a:xfrm rot="21210000">
                <a:off x="809618" y="2505428"/>
                <a:ext cx="2106154" cy="391646"/>
              </a:xfrm>
              <a:prstGeom prst="rect">
                <a:avLst/>
              </a:prstGeom>
              <a:noFill/>
            </p:spPr>
            <p:txBody>
              <a:bodyPr wrap="none" rtlCol="0">
                <a:spAutoFit/>
              </a:bodyPr>
              <a:lstStyle/>
              <a:p>
                <a:r>
                  <a:rPr lang="en-US" dirty="0">
                    <a:latin typeface="Symbol" pitchFamily="2" charset="2"/>
                  </a:rPr>
                  <a:t>p</a:t>
                </a:r>
                <a:r>
                  <a:rPr lang="en-US" dirty="0"/>
                  <a:t>, K, 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i="1" dirty="0">
                            <a:latin typeface="Cambria Math" panose="02040503050406030204" pitchFamily="18" charset="0"/>
                          </a:rPr>
                          <m:t>𝑒</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𝜇</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𝜏</m:t>
                        </m:r>
                      </m:sub>
                    </m:sSub>
                  </m:oMath>
                </a14:m>
                <a:r>
                  <a:rPr lang="en-US" dirty="0"/>
                  <a:t> </a:t>
                </a:r>
              </a:p>
            </p:txBody>
          </p:sp>
        </mc:Choice>
        <mc:Fallback xmlns="">
          <p:sp>
            <p:nvSpPr>
              <p:cNvPr id="21" name="TextBox 20">
                <a:extLst>
                  <a:ext uri="{FF2B5EF4-FFF2-40B4-BE49-F238E27FC236}">
                    <a16:creationId xmlns:a16="http://schemas.microsoft.com/office/drawing/2014/main" id="{17765FCB-9965-CB44-8F77-EA415B63EAF6}"/>
                  </a:ext>
                </a:extLst>
              </p:cNvPr>
              <p:cNvSpPr txBox="1">
                <a:spLocks noRot="1" noChangeAspect="1" noMove="1" noResize="1" noEditPoints="1" noAdjustHandles="1" noChangeArrowheads="1" noChangeShapeType="1" noTextEdit="1"/>
              </p:cNvSpPr>
              <p:nvPr/>
            </p:nvSpPr>
            <p:spPr>
              <a:xfrm rot="21210000">
                <a:off x="809618" y="2505428"/>
                <a:ext cx="2106154" cy="391646"/>
              </a:xfrm>
              <a:prstGeom prst="rect">
                <a:avLst/>
              </a:prstGeom>
              <a:blipFill>
                <a:blip r:embed="rId3"/>
                <a:stretch>
                  <a:fillRect l="-2367" b="-9804"/>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74F35589-60D2-184B-9A25-C75872CF019C}"/>
              </a:ext>
            </a:extLst>
          </p:cNvPr>
          <p:cNvSpPr txBox="1"/>
          <p:nvPr/>
        </p:nvSpPr>
        <p:spPr>
          <a:xfrm rot="21143793">
            <a:off x="6242520" y="2193217"/>
            <a:ext cx="2232214" cy="369332"/>
          </a:xfrm>
          <a:prstGeom prst="rect">
            <a:avLst/>
          </a:prstGeom>
          <a:noFill/>
        </p:spPr>
        <p:txBody>
          <a:bodyPr wrap="none" rtlCol="0">
            <a:spAutoFit/>
          </a:bodyPr>
          <a:lstStyle/>
          <a:p>
            <a:r>
              <a:rPr lang="en-US" dirty="0"/>
              <a:t>A’, a, </a:t>
            </a:r>
            <a:r>
              <a:rPr lang="en-US" dirty="0" err="1"/>
              <a:t>mCPs</a:t>
            </a:r>
            <a:r>
              <a:rPr lang="en-US" dirty="0"/>
              <a:t>, DM, …</a:t>
            </a:r>
          </a:p>
        </p:txBody>
      </p:sp>
    </p:spTree>
    <p:extLst>
      <p:ext uri="{BB962C8B-B14F-4D97-AF65-F5344CB8AC3E}">
        <p14:creationId xmlns:p14="http://schemas.microsoft.com/office/powerpoint/2010/main" val="852380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PARTICLE PHYSICS: CURRENT STATUS</a:t>
            </a:r>
          </a:p>
        </p:txBody>
      </p:sp>
      <p:sp>
        <p:nvSpPr>
          <p:cNvPr id="6" name="Content Placeholder 2">
            <a:extLst>
              <a:ext uri="{FF2B5EF4-FFF2-40B4-BE49-F238E27FC236}">
                <a16:creationId xmlns:a16="http://schemas.microsoft.com/office/drawing/2014/main" id="{0B26CAA5-3409-7A49-BBF7-3353BDC05AFB}"/>
              </a:ext>
            </a:extLst>
          </p:cNvPr>
          <p:cNvSpPr txBox="1">
            <a:spLocks noChangeArrowheads="1"/>
          </p:cNvSpPr>
          <p:nvPr/>
        </p:nvSpPr>
        <p:spPr bwMode="auto">
          <a:xfrm>
            <a:off x="228600" y="1447800"/>
            <a:ext cx="33528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000" dirty="0"/>
              <a:t>At the energy frontier, the Large Hadron Collider at CERN is currently in Long Shutdown 2, but will start up again in a few months and run until ~2040. </a:t>
            </a:r>
          </a:p>
          <a:p>
            <a:endParaRPr lang="en-US" altLang="en-US" sz="2000" dirty="0"/>
          </a:p>
          <a:p>
            <a:r>
              <a:rPr lang="en-US" altLang="en-US" sz="2000" dirty="0"/>
              <a:t>What can we do to enhance the prospects for discovering new particles and shedding light on the many outstanding problems?</a:t>
            </a:r>
          </a:p>
          <a:p>
            <a:pPr marL="0" indent="0">
              <a:buFont typeface="Arial" charset="0"/>
              <a:buNone/>
            </a:pPr>
            <a:endParaRPr lang="en-US" altLang="en-US" sz="1200" dirty="0"/>
          </a:p>
        </p:txBody>
      </p:sp>
      <p:pic>
        <p:nvPicPr>
          <p:cNvPr id="4" name="Picture 3">
            <a:extLst>
              <a:ext uri="{FF2B5EF4-FFF2-40B4-BE49-F238E27FC236}">
                <a16:creationId xmlns:a16="http://schemas.microsoft.com/office/drawing/2014/main" id="{28EF32CF-7923-E84C-B269-3903A8D28376}"/>
              </a:ext>
            </a:extLst>
          </p:cNvPr>
          <p:cNvPicPr>
            <a:picLocks noChangeAspect="1"/>
          </p:cNvPicPr>
          <p:nvPr/>
        </p:nvPicPr>
        <p:blipFill rotWithShape="1">
          <a:blip r:embed="rId2"/>
          <a:srcRect l="1613" t="5555" r="1613" b="3704"/>
          <a:stretch/>
        </p:blipFill>
        <p:spPr>
          <a:xfrm>
            <a:off x="3810000" y="1149029"/>
            <a:ext cx="5029200" cy="5198269"/>
          </a:xfrm>
          <a:prstGeom prst="rect">
            <a:avLst/>
          </a:prstGeom>
        </p:spPr>
      </p:pic>
    </p:spTree>
    <p:extLst>
      <p:ext uri="{BB962C8B-B14F-4D97-AF65-F5344CB8AC3E}">
        <p14:creationId xmlns:p14="http://schemas.microsoft.com/office/powerpoint/2010/main" val="1636939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SOME HISTORY</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152399" y="914400"/>
            <a:ext cx="4419601" cy="29718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Sometimes to look forward, it pays to first look back.</a:t>
            </a:r>
          </a:p>
          <a:p>
            <a:endParaRPr lang="en-US" sz="800" dirty="0"/>
          </a:p>
          <a:p>
            <a:r>
              <a:rPr lang="en-US" sz="2000" dirty="0"/>
              <a:t>Last year was the 50</a:t>
            </a:r>
            <a:r>
              <a:rPr lang="en-US" sz="2000" baseline="30000" dirty="0"/>
              <a:t>th</a:t>
            </a:r>
            <a:r>
              <a:rPr lang="en-US" sz="2000" dirty="0"/>
              <a:t> anniversary of the birth of hadron colliders.</a:t>
            </a:r>
          </a:p>
          <a:p>
            <a:endParaRPr lang="en-US" sz="800" dirty="0"/>
          </a:p>
          <a:p>
            <a:r>
              <a:rPr lang="en-US" sz="2000" dirty="0"/>
              <a:t>In 1971, CERN’s Intersecting Storage Rings (ISR), with a circumference of ~1 km, collided protons with protons at center-of-mass energy 30 GeV.</a:t>
            </a:r>
            <a:endParaRPr lang="en-US" sz="1600" dirty="0"/>
          </a:p>
          <a:p>
            <a:endParaRPr lang="en-US" sz="2000" dirty="0"/>
          </a:p>
        </p:txBody>
      </p:sp>
      <p:pic>
        <p:nvPicPr>
          <p:cNvPr id="8" name="Picture 7">
            <a:extLst>
              <a:ext uri="{FF2B5EF4-FFF2-40B4-BE49-F238E27FC236}">
                <a16:creationId xmlns:a16="http://schemas.microsoft.com/office/drawing/2014/main" id="{D747E3EA-3559-C948-BF95-9A98BEC93D82}"/>
              </a:ext>
            </a:extLst>
          </p:cNvPr>
          <p:cNvPicPr>
            <a:picLocks noChangeAspect="1"/>
          </p:cNvPicPr>
          <p:nvPr/>
        </p:nvPicPr>
        <p:blipFill>
          <a:blip r:embed="rId2"/>
          <a:stretch>
            <a:fillRect/>
          </a:stretch>
        </p:blipFill>
        <p:spPr>
          <a:xfrm>
            <a:off x="4628730" y="1053830"/>
            <a:ext cx="4210470" cy="5340486"/>
          </a:xfrm>
          <a:prstGeom prst="rect">
            <a:avLst/>
          </a:prstGeom>
        </p:spPr>
      </p:pic>
      <p:pic>
        <p:nvPicPr>
          <p:cNvPr id="10" name="Picture 9">
            <a:extLst>
              <a:ext uri="{FF2B5EF4-FFF2-40B4-BE49-F238E27FC236}">
                <a16:creationId xmlns:a16="http://schemas.microsoft.com/office/drawing/2014/main" id="{243334B8-CCAC-644C-9EB9-B54360CF3DC1}"/>
              </a:ext>
            </a:extLst>
          </p:cNvPr>
          <p:cNvPicPr>
            <a:picLocks noChangeAspect="1"/>
          </p:cNvPicPr>
          <p:nvPr/>
        </p:nvPicPr>
        <p:blipFill>
          <a:blip r:embed="rId3"/>
          <a:stretch>
            <a:fillRect/>
          </a:stretch>
        </p:blipFill>
        <p:spPr>
          <a:xfrm>
            <a:off x="471791" y="4254230"/>
            <a:ext cx="3566809" cy="2140086"/>
          </a:xfrm>
          <a:prstGeom prst="rect">
            <a:avLst/>
          </a:prstGeom>
        </p:spPr>
      </p:pic>
      <p:pic>
        <p:nvPicPr>
          <p:cNvPr id="6" name="Picture 5">
            <a:extLst>
              <a:ext uri="{FF2B5EF4-FFF2-40B4-BE49-F238E27FC236}">
                <a16:creationId xmlns:a16="http://schemas.microsoft.com/office/drawing/2014/main" id="{301576F1-795F-BE44-A83F-ED33A6B3A8DC}"/>
              </a:ext>
            </a:extLst>
          </p:cNvPr>
          <p:cNvPicPr>
            <a:picLocks noChangeAspect="1"/>
          </p:cNvPicPr>
          <p:nvPr/>
        </p:nvPicPr>
        <p:blipFill rotWithShape="1">
          <a:blip r:embed="rId4"/>
          <a:srcRect l="7992" t="2402" r="5701" b="4362"/>
          <a:stretch/>
        </p:blipFill>
        <p:spPr>
          <a:xfrm>
            <a:off x="2643914" y="4357509"/>
            <a:ext cx="1252022" cy="900291"/>
          </a:xfrm>
          <a:prstGeom prst="rect">
            <a:avLst/>
          </a:prstGeom>
        </p:spPr>
      </p:pic>
    </p:spTree>
    <p:extLst>
      <p:ext uri="{BB962C8B-B14F-4D97-AF65-F5344CB8AC3E}">
        <p14:creationId xmlns:p14="http://schemas.microsoft.com/office/powerpoint/2010/main" val="2475697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ISR’S LEGACY</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228600" y="838200"/>
            <a:ext cx="6324600" cy="5763569"/>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On the occasion of the 50</a:t>
            </a:r>
            <a:r>
              <a:rPr lang="en-US" sz="2000" baseline="30000" dirty="0"/>
              <a:t>th</a:t>
            </a:r>
            <a:r>
              <a:rPr lang="en-US" sz="2000" dirty="0"/>
              <a:t> anniversary of CERN’s ISR, there have been many fascinating articles and talks by eminent physicists looking back on the ISR’s legacy.</a:t>
            </a:r>
          </a:p>
          <a:p>
            <a:endParaRPr lang="en-US" sz="1000" dirty="0"/>
          </a:p>
          <a:p>
            <a:pPr lvl="1"/>
            <a:r>
              <a:rPr lang="en-US" sz="1600" dirty="0"/>
              <a:t>“Enormous impact on accelerator physics, but sadly little effect on particle physics.” – Steve Myers, talk at “The 50th Anniversary of Hadron Colliders at CERN,” October 2021.</a:t>
            </a:r>
          </a:p>
          <a:p>
            <a:pPr lvl="1"/>
            <a:endParaRPr lang="en-US" sz="1600" dirty="0"/>
          </a:p>
          <a:p>
            <a:pPr lvl="1"/>
            <a:r>
              <a:rPr lang="en-US" sz="1600" dirty="0"/>
              <a:t>“There was initially a broad belief that physics action would be in the forward directions at a hadron collider…. It is easy to say after the fact, still with regrets, that with an earlier availability of more complete… experiments at the ISR, CERN would not have been left as a spectator during the famous November revolution of 1974 with the J/</a:t>
            </a:r>
            <a:r>
              <a:rPr lang="el-GR" sz="1600" dirty="0"/>
              <a:t>ψ</a:t>
            </a:r>
            <a:r>
              <a:rPr lang="en-US" sz="1600" dirty="0"/>
              <a:t> discoveries at Brookhaven and SLAC .” – Lyn Evans and Peter Jenni, “Discovery Machines,” CERN Courier (2021).</a:t>
            </a:r>
          </a:p>
          <a:p>
            <a:endParaRPr lang="en-US" sz="1200" dirty="0"/>
          </a:p>
          <a:p>
            <a:r>
              <a:rPr lang="en-US" sz="2000" dirty="0"/>
              <a:t>Bottom line: The collider was creating new forms of matter, but the detectors focused on the forward region (along the beamline) and missed them.</a:t>
            </a:r>
          </a:p>
          <a:p>
            <a:pPr lvl="1"/>
            <a:endParaRPr lang="en-US" sz="1600" dirty="0"/>
          </a:p>
          <a:p>
            <a:endParaRPr lang="en-US" sz="2000" dirty="0"/>
          </a:p>
        </p:txBody>
      </p:sp>
      <p:pic>
        <p:nvPicPr>
          <p:cNvPr id="3" name="Picture 2">
            <a:extLst>
              <a:ext uri="{FF2B5EF4-FFF2-40B4-BE49-F238E27FC236}">
                <a16:creationId xmlns:a16="http://schemas.microsoft.com/office/drawing/2014/main" id="{EEB4C364-B9FF-4643-BB1E-B4723636417F}"/>
              </a:ext>
            </a:extLst>
          </p:cNvPr>
          <p:cNvPicPr>
            <a:picLocks noChangeAspect="1"/>
          </p:cNvPicPr>
          <p:nvPr/>
        </p:nvPicPr>
        <p:blipFill>
          <a:blip r:embed="rId2"/>
          <a:stretch>
            <a:fillRect/>
          </a:stretch>
        </p:blipFill>
        <p:spPr>
          <a:xfrm>
            <a:off x="6856247" y="2740833"/>
            <a:ext cx="1967542" cy="1752600"/>
          </a:xfrm>
          <a:prstGeom prst="rect">
            <a:avLst/>
          </a:prstGeom>
        </p:spPr>
      </p:pic>
      <p:pic>
        <p:nvPicPr>
          <p:cNvPr id="5" name="Picture 4">
            <a:extLst>
              <a:ext uri="{FF2B5EF4-FFF2-40B4-BE49-F238E27FC236}">
                <a16:creationId xmlns:a16="http://schemas.microsoft.com/office/drawing/2014/main" id="{CB45BE6F-C370-A94E-87F2-56C0BCA2F39B}"/>
              </a:ext>
            </a:extLst>
          </p:cNvPr>
          <p:cNvPicPr>
            <a:picLocks noChangeAspect="1"/>
          </p:cNvPicPr>
          <p:nvPr/>
        </p:nvPicPr>
        <p:blipFill>
          <a:blip r:embed="rId3"/>
          <a:stretch>
            <a:fillRect/>
          </a:stretch>
        </p:blipFill>
        <p:spPr>
          <a:xfrm>
            <a:off x="6886966" y="4608067"/>
            <a:ext cx="1937679" cy="1945133"/>
          </a:xfrm>
          <a:prstGeom prst="rect">
            <a:avLst/>
          </a:prstGeom>
        </p:spPr>
      </p:pic>
      <p:pic>
        <p:nvPicPr>
          <p:cNvPr id="4" name="Picture 3">
            <a:extLst>
              <a:ext uri="{FF2B5EF4-FFF2-40B4-BE49-F238E27FC236}">
                <a16:creationId xmlns:a16="http://schemas.microsoft.com/office/drawing/2014/main" id="{B63C9183-E9AF-8C4C-BAA1-BCCE7AED67E3}"/>
              </a:ext>
            </a:extLst>
          </p:cNvPr>
          <p:cNvPicPr>
            <a:picLocks noChangeAspect="1"/>
          </p:cNvPicPr>
          <p:nvPr/>
        </p:nvPicPr>
        <p:blipFill rotWithShape="1">
          <a:blip r:embed="rId4"/>
          <a:srcRect t="8334" r="18750" b="43750"/>
          <a:stretch/>
        </p:blipFill>
        <p:spPr>
          <a:xfrm>
            <a:off x="6858000" y="865037"/>
            <a:ext cx="1981200" cy="1752600"/>
          </a:xfrm>
          <a:prstGeom prst="rect">
            <a:avLst/>
          </a:prstGeom>
        </p:spPr>
      </p:pic>
    </p:spTree>
    <p:extLst>
      <p:ext uri="{BB962C8B-B14F-4D97-AF65-F5344CB8AC3E}">
        <p14:creationId xmlns:p14="http://schemas.microsoft.com/office/powerpoint/2010/main" val="1107721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AN OBVIOUS QUESTION</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228600" y="942031"/>
            <a:ext cx="8686800" cy="3672622"/>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Are we missing opportunities in a similar way at the LHC?</a:t>
            </a:r>
            <a:br>
              <a:rPr lang="en-US" sz="2000" dirty="0"/>
            </a:br>
            <a:endParaRPr lang="en-US" sz="1000" dirty="0"/>
          </a:p>
          <a:p>
            <a:r>
              <a:rPr lang="en-US" sz="2000" dirty="0"/>
              <a:t>In contrast to the ISR days, there is now broad belief that the most interesting physics is at large angles relative to the beamline.  But are we now missing revolutionary discoveries in the forward direction?</a:t>
            </a:r>
          </a:p>
          <a:p>
            <a:endParaRPr lang="en-US" sz="1000" dirty="0"/>
          </a:p>
          <a:p>
            <a:r>
              <a:rPr lang="en-US" sz="2000" dirty="0"/>
              <a:t>By far the largest fluxes of high-energy light particles (e.g., </a:t>
            </a:r>
            <a:r>
              <a:rPr lang="en-US" sz="2000" dirty="0" err="1"/>
              <a:t>pions</a:t>
            </a:r>
            <a:r>
              <a:rPr lang="en-US" sz="2000" dirty="0"/>
              <a:t>, kaons, D mesons, neutrinos of all flavors) are in the far-forward direction.</a:t>
            </a:r>
          </a:p>
          <a:p>
            <a:endParaRPr lang="en-US" sz="1000" dirty="0"/>
          </a:p>
          <a:p>
            <a:r>
              <a:rPr lang="en-US" sz="2000" dirty="0"/>
              <a:t>This may also be true of new particles if they are light: dark photons, axion-like particles, millicharged particles, dark matter, …</a:t>
            </a:r>
          </a:p>
          <a:p>
            <a:endParaRPr lang="en-US" sz="2000" dirty="0"/>
          </a:p>
        </p:txBody>
      </p:sp>
      <p:grpSp>
        <p:nvGrpSpPr>
          <p:cNvPr id="9" name="Group 8">
            <a:extLst>
              <a:ext uri="{FF2B5EF4-FFF2-40B4-BE49-F238E27FC236}">
                <a16:creationId xmlns:a16="http://schemas.microsoft.com/office/drawing/2014/main" id="{7785F5CD-3107-CD4E-8D0E-C113CD8C33E6}"/>
              </a:ext>
            </a:extLst>
          </p:cNvPr>
          <p:cNvGrpSpPr/>
          <p:nvPr/>
        </p:nvGrpSpPr>
        <p:grpSpPr>
          <a:xfrm>
            <a:off x="707657" y="4572000"/>
            <a:ext cx="7696200" cy="1828800"/>
            <a:chOff x="686764" y="3235221"/>
            <a:chExt cx="6761940" cy="1633785"/>
          </a:xfrm>
        </p:grpSpPr>
        <p:pic>
          <p:nvPicPr>
            <p:cNvPr id="10" name="Picture 9" descr="0803012_02-A4-at-144-dpi.jpg">
              <a:extLst>
                <a:ext uri="{FF2B5EF4-FFF2-40B4-BE49-F238E27FC236}">
                  <a16:creationId xmlns:a16="http://schemas.microsoft.com/office/drawing/2014/main" id="{6CB1C1D5-5A52-2645-99A9-20AA8248E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11" name="Straight Arrow Connector 10">
              <a:extLst>
                <a:ext uri="{FF2B5EF4-FFF2-40B4-BE49-F238E27FC236}">
                  <a16:creationId xmlns:a16="http://schemas.microsoft.com/office/drawing/2014/main" id="{7FC6F2BB-959B-464B-90F9-EC1BF2E71D00}"/>
                </a:ext>
              </a:extLst>
            </p:cNvPr>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72837E96-5A11-0E4E-A712-EA7F807F37E5}"/>
                </a:ext>
              </a:extLst>
            </p:cNvPr>
            <p:cNvGrpSpPr/>
            <p:nvPr/>
          </p:nvGrpSpPr>
          <p:grpSpPr>
            <a:xfrm>
              <a:off x="686764" y="4213439"/>
              <a:ext cx="2214348" cy="409266"/>
              <a:chOff x="686764" y="4213439"/>
              <a:chExt cx="2214348" cy="409266"/>
            </a:xfrm>
          </p:grpSpPr>
          <p:cxnSp>
            <p:nvCxnSpPr>
              <p:cNvPr id="22" name="Straight Arrow Connector 21">
                <a:extLst>
                  <a:ext uri="{FF2B5EF4-FFF2-40B4-BE49-F238E27FC236}">
                    <a16:creationId xmlns:a16="http://schemas.microsoft.com/office/drawing/2014/main" id="{DFF8A600-146E-5A4C-9E68-4805ADD38EF1}"/>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2C3E634-CBD8-C94E-ABF6-139FA38905BB}"/>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DB2F2BD-BAA8-ED4C-90E7-C87BF28F7EF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265ECB25-86D2-7246-8313-8A224600660A}"/>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F2ED363-2962-9F40-8BA4-B9452A832EF2}"/>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03535F90-1E71-EC41-9875-F6CB79C79B87}"/>
                </a:ext>
              </a:extLst>
            </p:cNvPr>
            <p:cNvGrpSpPr/>
            <p:nvPr/>
          </p:nvGrpSpPr>
          <p:grpSpPr>
            <a:xfrm rot="10800000">
              <a:off x="5559329" y="3549005"/>
              <a:ext cx="1889375" cy="353694"/>
              <a:chOff x="686764" y="4213439"/>
              <a:chExt cx="2214348" cy="409266"/>
            </a:xfrm>
          </p:grpSpPr>
          <p:cxnSp>
            <p:nvCxnSpPr>
              <p:cNvPr id="16" name="Straight Arrow Connector 15">
                <a:extLst>
                  <a:ext uri="{FF2B5EF4-FFF2-40B4-BE49-F238E27FC236}">
                    <a16:creationId xmlns:a16="http://schemas.microsoft.com/office/drawing/2014/main" id="{31A00D54-E958-7D47-97A3-6637D2BDE939}"/>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7855105-D374-CF43-94C6-A76857983D3A}"/>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ED683565-77DD-2D49-B3A8-11582589468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76A8121A-2631-9A47-807A-89DB3EDF0BC0}"/>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E097470-1CB0-544D-8FA4-B08CD287C59B}"/>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CBAEF4F6-2AD8-4D47-9D62-9F8E65896E6B}"/>
                </a:ext>
              </a:extLst>
            </p:cNvPr>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EBFBEBA9-8A26-D145-B581-556D5AD1497D}"/>
                </a:ext>
              </a:extLst>
            </p:cNvPr>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5B8649F-2704-844F-B7C6-44174E9403FA}"/>
                  </a:ext>
                </a:extLst>
              </p:cNvPr>
              <p:cNvSpPr txBox="1"/>
              <p:nvPr/>
            </p:nvSpPr>
            <p:spPr>
              <a:xfrm rot="21210000">
                <a:off x="809618" y="5477228"/>
                <a:ext cx="2106154" cy="391646"/>
              </a:xfrm>
              <a:prstGeom prst="rect">
                <a:avLst/>
              </a:prstGeom>
              <a:noFill/>
            </p:spPr>
            <p:txBody>
              <a:bodyPr wrap="none" rtlCol="0">
                <a:spAutoFit/>
              </a:bodyPr>
              <a:lstStyle/>
              <a:p>
                <a:r>
                  <a:rPr lang="en-US" dirty="0">
                    <a:latin typeface="Symbol" pitchFamily="2" charset="2"/>
                  </a:rPr>
                  <a:t>p</a:t>
                </a:r>
                <a:r>
                  <a:rPr lang="en-US" dirty="0"/>
                  <a:t>, K, 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i="1" dirty="0">
                            <a:latin typeface="Cambria Math" panose="02040503050406030204" pitchFamily="18" charset="0"/>
                          </a:rPr>
                          <m:t>𝑒</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𝜇</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𝜏</m:t>
                        </m:r>
                      </m:sub>
                    </m:sSub>
                  </m:oMath>
                </a14:m>
                <a:r>
                  <a:rPr lang="en-US" dirty="0"/>
                  <a:t> </a:t>
                </a:r>
              </a:p>
            </p:txBody>
          </p:sp>
        </mc:Choice>
        <mc:Fallback xmlns="">
          <p:sp>
            <p:nvSpPr>
              <p:cNvPr id="6" name="TextBox 5">
                <a:extLst>
                  <a:ext uri="{FF2B5EF4-FFF2-40B4-BE49-F238E27FC236}">
                    <a16:creationId xmlns:a16="http://schemas.microsoft.com/office/drawing/2014/main" id="{55B8649F-2704-844F-B7C6-44174E9403FA}"/>
                  </a:ext>
                </a:extLst>
              </p:cNvPr>
              <p:cNvSpPr txBox="1">
                <a:spLocks noRot="1" noChangeAspect="1" noMove="1" noResize="1" noEditPoints="1" noAdjustHandles="1" noChangeArrowheads="1" noChangeShapeType="1" noTextEdit="1"/>
              </p:cNvSpPr>
              <p:nvPr/>
            </p:nvSpPr>
            <p:spPr>
              <a:xfrm rot="21210000">
                <a:off x="809618" y="5477228"/>
                <a:ext cx="2106154" cy="391646"/>
              </a:xfrm>
              <a:prstGeom prst="rect">
                <a:avLst/>
              </a:prstGeom>
              <a:blipFill>
                <a:blip r:embed="rId3"/>
                <a:stretch>
                  <a:fillRect l="-2367" t="-1961" b="-9804"/>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9B08CB70-5162-CE4B-BA56-057BB224FDAE}"/>
              </a:ext>
            </a:extLst>
          </p:cNvPr>
          <p:cNvSpPr txBox="1"/>
          <p:nvPr/>
        </p:nvSpPr>
        <p:spPr>
          <a:xfrm rot="21126514">
            <a:off x="6248932" y="5144469"/>
            <a:ext cx="2219390" cy="369332"/>
          </a:xfrm>
          <a:prstGeom prst="rect">
            <a:avLst/>
          </a:prstGeom>
          <a:noFill/>
        </p:spPr>
        <p:txBody>
          <a:bodyPr wrap="none" rtlCol="0">
            <a:spAutoFit/>
          </a:bodyPr>
          <a:lstStyle/>
          <a:p>
            <a:r>
              <a:rPr lang="en-US" dirty="0"/>
              <a:t>A’, a, </a:t>
            </a:r>
            <a:r>
              <a:rPr lang="en-US" dirty="0" err="1"/>
              <a:t>mCPs</a:t>
            </a:r>
            <a:r>
              <a:rPr lang="en-US" dirty="0"/>
              <a:t>, </a:t>
            </a:r>
            <a:r>
              <a:rPr lang="en-US" dirty="0">
                <a:latin typeface="+mn-lt"/>
              </a:rPr>
              <a:t>DM,</a:t>
            </a:r>
            <a:r>
              <a:rPr lang="en-US" dirty="0"/>
              <a:t> …</a:t>
            </a:r>
          </a:p>
        </p:txBody>
      </p:sp>
    </p:spTree>
    <p:extLst>
      <p:ext uri="{BB962C8B-B14F-4D97-AF65-F5344CB8AC3E}">
        <p14:creationId xmlns:p14="http://schemas.microsoft.com/office/powerpoint/2010/main" val="3579136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NEW PARTICLE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2"/>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1" name="TextBox 20"/>
          <p:cNvSpPr txBox="1"/>
          <p:nvPr/>
        </p:nvSpPr>
        <p:spPr>
          <a:xfrm>
            <a:off x="4584985" y="2303502"/>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grpSp>
        <p:nvGrpSpPr>
          <p:cNvPr id="11" name="Group 10">
            <a:extLst>
              <a:ext uri="{FF2B5EF4-FFF2-40B4-BE49-F238E27FC236}">
                <a16:creationId xmlns:a16="http://schemas.microsoft.com/office/drawing/2014/main" id="{E5B9343B-FC1F-554F-A9DD-B27B32C79AE5}"/>
              </a:ext>
            </a:extLst>
          </p:cNvPr>
          <p:cNvGrpSpPr/>
          <p:nvPr/>
        </p:nvGrpSpPr>
        <p:grpSpPr>
          <a:xfrm>
            <a:off x="4708616" y="2949833"/>
            <a:ext cx="2057400" cy="1243272"/>
            <a:chOff x="5928039" y="364736"/>
            <a:chExt cx="2057400" cy="1243272"/>
          </a:xfrm>
        </p:grpSpPr>
        <p:sp>
          <p:nvSpPr>
            <p:cNvPr id="2" name="TextBox 1">
              <a:extLst>
                <a:ext uri="{FF2B5EF4-FFF2-40B4-BE49-F238E27FC236}">
                  <a16:creationId xmlns:a16="http://schemas.microsoft.com/office/drawing/2014/main" id="{9E1C7CC4-B84E-5247-B48F-69CCE2F2734E}"/>
                </a:ext>
              </a:extLst>
            </p:cNvPr>
            <p:cNvSpPr txBox="1"/>
            <p:nvPr/>
          </p:nvSpPr>
          <p:spPr>
            <a:xfrm>
              <a:off x="5928039" y="961677"/>
              <a:ext cx="2057400" cy="646331"/>
            </a:xfrm>
            <a:prstGeom prst="rect">
              <a:avLst/>
            </a:prstGeom>
            <a:noFill/>
            <a:ln w="38100">
              <a:solidFill>
                <a:srgbClr val="FF0000"/>
              </a:solidFill>
            </a:ln>
          </p:spPr>
          <p:txBody>
            <a:bodyPr wrap="square" rtlCol="0">
              <a:spAutoFit/>
            </a:bodyPr>
            <a:lstStyle/>
            <a:p>
              <a:pPr algn="ctr"/>
              <a:r>
                <a:rPr lang="en-US" dirty="0">
                  <a:solidFill>
                    <a:srgbClr val="FF0000"/>
                  </a:solidFill>
                </a:rPr>
                <a:t>Traditional Targets </a:t>
              </a:r>
            </a:p>
            <a:p>
              <a:pPr algn="ctr"/>
              <a:r>
                <a:rPr lang="en-US" dirty="0">
                  <a:solidFill>
                    <a:srgbClr val="FF0000"/>
                  </a:solidFill>
                </a:rPr>
                <a:t>of Big Science</a:t>
              </a:r>
            </a:p>
          </p:txBody>
        </p:sp>
        <p:cxnSp>
          <p:nvCxnSpPr>
            <p:cNvPr id="5" name="Straight Arrow Connector 4">
              <a:extLst>
                <a:ext uri="{FF2B5EF4-FFF2-40B4-BE49-F238E27FC236}">
                  <a16:creationId xmlns:a16="http://schemas.microsoft.com/office/drawing/2014/main" id="{05847D1F-68B8-D84D-9B0C-795184008A09}"/>
                </a:ext>
              </a:extLst>
            </p:cNvPr>
            <p:cNvCxnSpPr>
              <a:cxnSpLocks/>
            </p:cNvCxnSpPr>
            <p:nvPr/>
          </p:nvCxnSpPr>
          <p:spPr>
            <a:xfrm flipV="1">
              <a:off x="6846642" y="364736"/>
              <a:ext cx="0" cy="623573"/>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A2441421-4D83-FB40-A9A1-674C8DD360DD}"/>
              </a:ext>
            </a:extLst>
          </p:cNvPr>
          <p:cNvGrpSpPr/>
          <p:nvPr/>
        </p:nvGrpSpPr>
        <p:grpSpPr>
          <a:xfrm>
            <a:off x="2133600" y="3542071"/>
            <a:ext cx="2117815" cy="1178883"/>
            <a:chOff x="2530384" y="3311366"/>
            <a:chExt cx="2117815" cy="1178883"/>
          </a:xfrm>
        </p:grpSpPr>
        <p:sp>
          <p:nvSpPr>
            <p:cNvPr id="24" name="TextBox 23">
              <a:extLst>
                <a:ext uri="{FF2B5EF4-FFF2-40B4-BE49-F238E27FC236}">
                  <a16:creationId xmlns:a16="http://schemas.microsoft.com/office/drawing/2014/main" id="{ABE7B269-3042-E441-8746-F7F7395CBC17}"/>
                </a:ext>
              </a:extLst>
            </p:cNvPr>
            <p:cNvSpPr txBox="1"/>
            <p:nvPr/>
          </p:nvSpPr>
          <p:spPr>
            <a:xfrm>
              <a:off x="2530384" y="3311366"/>
              <a:ext cx="2117815" cy="646331"/>
            </a:xfrm>
            <a:prstGeom prst="rect">
              <a:avLst/>
            </a:prstGeom>
            <a:noFill/>
            <a:ln w="38100">
              <a:solidFill>
                <a:srgbClr val="FF0000"/>
              </a:solidFill>
            </a:ln>
          </p:spPr>
          <p:txBody>
            <a:bodyPr wrap="square" rtlCol="0">
              <a:spAutoFit/>
            </a:bodyPr>
            <a:lstStyle/>
            <a:p>
              <a:pPr algn="ctr"/>
              <a:r>
                <a:rPr lang="en-US" dirty="0">
                  <a:solidFill>
                    <a:srgbClr val="FF0000"/>
                  </a:solidFill>
                </a:rPr>
                <a:t>New Targets of Small Experiments</a:t>
              </a:r>
            </a:p>
          </p:txBody>
        </p:sp>
        <p:cxnSp>
          <p:nvCxnSpPr>
            <p:cNvPr id="30" name="Straight Arrow Connector 29">
              <a:extLst>
                <a:ext uri="{FF2B5EF4-FFF2-40B4-BE49-F238E27FC236}">
                  <a16:creationId xmlns:a16="http://schemas.microsoft.com/office/drawing/2014/main" id="{8D82E805-87D9-E74E-B75D-7CC5427C55A2}"/>
                </a:ext>
              </a:extLst>
            </p:cNvPr>
            <p:cNvCxnSpPr>
              <a:cxnSpLocks/>
              <a:stCxn id="24" idx="2"/>
            </p:cNvCxnSpPr>
            <p:nvPr/>
          </p:nvCxnSpPr>
          <p:spPr>
            <a:xfrm>
              <a:off x="3589292" y="3957697"/>
              <a:ext cx="0" cy="532552"/>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pic>
        <p:nvPicPr>
          <p:cNvPr id="37" name="Picture 36">
            <a:extLst>
              <a:ext uri="{FF2B5EF4-FFF2-40B4-BE49-F238E27FC236}">
                <a16:creationId xmlns:a16="http://schemas.microsoft.com/office/drawing/2014/main" id="{8149EC9E-7948-2E4E-89E9-A323D0490846}"/>
              </a:ext>
            </a:extLst>
          </p:cNvPr>
          <p:cNvPicPr>
            <a:picLocks noChangeAspect="1"/>
          </p:cNvPicPr>
          <p:nvPr/>
        </p:nvPicPr>
        <p:blipFill rotWithShape="1">
          <a:blip r:embed="rId3"/>
          <a:srcRect l="27518" t="23660" r="34193" b="41590"/>
          <a:stretch/>
        </p:blipFill>
        <p:spPr>
          <a:xfrm>
            <a:off x="6934200" y="2083416"/>
            <a:ext cx="914400" cy="1155223"/>
          </a:xfrm>
          <a:prstGeom prst="rect">
            <a:avLst/>
          </a:prstGeom>
        </p:spPr>
      </p:pic>
      <p:pic>
        <p:nvPicPr>
          <p:cNvPr id="38" name="Picture 37">
            <a:extLst>
              <a:ext uri="{FF2B5EF4-FFF2-40B4-BE49-F238E27FC236}">
                <a16:creationId xmlns:a16="http://schemas.microsoft.com/office/drawing/2014/main" id="{AE9DD243-07CD-A042-9075-CD281FA1B34C}"/>
              </a:ext>
            </a:extLst>
          </p:cNvPr>
          <p:cNvPicPr>
            <a:picLocks noChangeAspect="1"/>
          </p:cNvPicPr>
          <p:nvPr/>
        </p:nvPicPr>
        <p:blipFill rotWithShape="1">
          <a:blip r:embed="rId4"/>
          <a:srcRect b="19030"/>
          <a:stretch/>
        </p:blipFill>
        <p:spPr>
          <a:xfrm>
            <a:off x="2734174" y="5519685"/>
            <a:ext cx="916668" cy="1125579"/>
          </a:xfrm>
          <a:prstGeom prst="rect">
            <a:avLst/>
          </a:prstGeom>
        </p:spPr>
      </p:pic>
    </p:spTree>
    <p:extLst>
      <p:ext uri="{BB962C8B-B14F-4D97-AF65-F5344CB8AC3E}">
        <p14:creationId xmlns:p14="http://schemas.microsoft.com/office/powerpoint/2010/main" val="410900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dissolv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dissolv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dissolv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dissolve">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dissolv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dissolve">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dissolve">
                                      <p:cBhvr>
                                        <p:cTn id="5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19" grpId="0"/>
      <p:bldP spid="20" grpId="0"/>
      <p:bldP spid="21" grpId="0"/>
      <p:bldP spid="22" grpId="0"/>
    </p:bldLst>
  </p:timing>
</p:sld>
</file>

<file path=ppt/theme/theme1.xml><?xml version="1.0" encoding="utf-8"?>
<a:theme xmlns:a="http://schemas.openxmlformats.org/drawingml/2006/main" name="office_a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65912</TotalTime>
  <Words>2864</Words>
  <Application>Microsoft Macintosh PowerPoint</Application>
  <PresentationFormat>On-screen Show (4:3)</PresentationFormat>
  <Paragraphs>464</Paragraphs>
  <Slides>47</Slides>
  <Notes>7</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Calibri</vt:lpstr>
      <vt:lpstr>Cambria Math</vt:lpstr>
      <vt:lpstr>Symbol</vt:lpstr>
      <vt:lpstr>office_arial</vt:lpstr>
      <vt:lpstr>PowerPoint Presentation</vt:lpstr>
      <vt:lpstr>OUTLINE</vt:lpstr>
      <vt:lpstr>PowerPoint Presentation</vt:lpstr>
      <vt:lpstr>PowerPoint Presentation</vt:lpstr>
      <vt:lpstr>PowerPoint Presentation</vt:lpstr>
      <vt:lpstr>SOME HISTORY</vt:lpstr>
      <vt:lpstr>ISR’S LEGACY</vt:lpstr>
      <vt:lpstr>AN OBVIOUS QUESTION</vt:lpstr>
      <vt:lpstr>THE NEW PARTICLE LANDSCAPE</vt:lpstr>
      <vt:lpstr>THE THERMAL RELIC LANDSCAPE</vt:lpstr>
      <vt:lpstr>SPECIFIC EXAMPLES</vt:lpstr>
      <vt:lpstr>PowerPoint Presentation</vt:lpstr>
      <vt:lpstr>SEARCHES FOR NEW LIGHT PARTICLES</vt:lpstr>
      <vt:lpstr>MAP OF LHC</vt:lpstr>
      <vt:lpstr>THE FAR-FORWARD REGION</vt:lpstr>
      <vt:lpstr>PARTICLE PATH FROM ATLAS TO TI12</vt:lpstr>
      <vt:lpstr>HOW BIG DOES THE DETECTOR HAVE TO BE?</vt:lpstr>
      <vt:lpstr>PowerPoint Presentation</vt:lpstr>
      <vt:lpstr>FASER TIMELINE</vt:lpstr>
      <vt:lpstr>FIRST FASER COLLABORATION MEETING</vt:lpstr>
      <vt:lpstr>FASER COLLABORATION TODAY</vt:lpstr>
      <vt:lpstr>THE FASER DETECTOR</vt:lpstr>
      <vt:lpstr>FASER IN TUNNEL TI12</vt:lpstr>
      <vt:lpstr>MAGNETS</vt:lpstr>
      <vt:lpstr>TRACKERS</vt:lpstr>
      <vt:lpstr>SCINTILLATORS</vt:lpstr>
      <vt:lpstr>FASER CURRENT STATUS</vt:lpstr>
      <vt:lpstr>FASER CURRENT STATUS</vt:lpstr>
      <vt:lpstr>DARK PHOTON SENSITIVITY REACH</vt:lpstr>
      <vt:lpstr>PowerPoint Presentation</vt:lpstr>
      <vt:lpstr>COLLIDER NEUTRINOS</vt:lpstr>
      <vt:lpstr>FIRST COLLIDER NEUTRINOS</vt:lpstr>
      <vt:lpstr>LOCATION, LOCATION, LOCATION</vt:lpstr>
      <vt:lpstr>THE FASERn DETECTOR</vt:lpstr>
      <vt:lpstr>NEUTRINO PHYSICS</vt:lpstr>
      <vt:lpstr>QCD</vt:lpstr>
      <vt:lpstr>QCD</vt:lpstr>
      <vt:lpstr>PowerPoint Presentation</vt:lpstr>
      <vt:lpstr>FORWARD PHYSICS FACILITY</vt:lpstr>
      <vt:lpstr>FPF LOCATION</vt:lpstr>
      <vt:lpstr>CAVERN AND SHAFT</vt:lpstr>
      <vt:lpstr>SURFACE BUILDINGS</vt:lpstr>
      <vt:lpstr>COST AND TIMELINE</vt:lpstr>
      <vt:lpstr>FPF PHYSICS</vt:lpstr>
      <vt:lpstr>MILLI-CHARGED PARTICLES</vt:lpstr>
      <vt:lpstr>DARK MATTER</vt:lpstr>
      <vt:lpstr>SUMMARY</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dc:creator>
  <cp:lastModifiedBy>Microsoft Office User</cp:lastModifiedBy>
  <cp:revision>1446</cp:revision>
  <cp:lastPrinted>2019-09-06T01:34:01Z</cp:lastPrinted>
  <dcterms:created xsi:type="dcterms:W3CDTF">2011-05-01T15:38:23Z</dcterms:created>
  <dcterms:modified xsi:type="dcterms:W3CDTF">2022-04-14T23:17:25Z</dcterms:modified>
</cp:coreProperties>
</file>