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8"/>
  </p:notesMasterIdLst>
  <p:handoutMasterIdLst>
    <p:handoutMasterId r:id="rId49"/>
  </p:handoutMasterIdLst>
  <p:sldIdLst>
    <p:sldId id="889" r:id="rId2"/>
    <p:sldId id="916" r:id="rId3"/>
    <p:sldId id="679" r:id="rId4"/>
    <p:sldId id="923" r:id="rId5"/>
    <p:sldId id="924" r:id="rId6"/>
    <p:sldId id="809" r:id="rId7"/>
    <p:sldId id="919" r:id="rId8"/>
    <p:sldId id="851" r:id="rId9"/>
    <p:sldId id="894" r:id="rId10"/>
    <p:sldId id="823" r:id="rId11"/>
    <p:sldId id="921" r:id="rId12"/>
    <p:sldId id="825" r:id="rId13"/>
    <p:sldId id="828" r:id="rId14"/>
    <p:sldId id="829" r:id="rId15"/>
    <p:sldId id="875" r:id="rId16"/>
    <p:sldId id="876" r:id="rId17"/>
    <p:sldId id="877" r:id="rId18"/>
    <p:sldId id="878" r:id="rId19"/>
    <p:sldId id="836" r:id="rId20"/>
    <p:sldId id="895" r:id="rId21"/>
    <p:sldId id="883" r:id="rId22"/>
    <p:sldId id="860" r:id="rId23"/>
    <p:sldId id="885" r:id="rId24"/>
    <p:sldId id="633" r:id="rId25"/>
    <p:sldId id="896" r:id="rId26"/>
    <p:sldId id="749" r:id="rId27"/>
    <p:sldId id="717" r:id="rId28"/>
    <p:sldId id="750" r:id="rId29"/>
    <p:sldId id="865" r:id="rId30"/>
    <p:sldId id="690" r:id="rId31"/>
    <p:sldId id="897" r:id="rId32"/>
    <p:sldId id="872" r:id="rId33"/>
    <p:sldId id="846" r:id="rId34"/>
    <p:sldId id="929" r:id="rId35"/>
    <p:sldId id="867" r:id="rId36"/>
    <p:sldId id="1011" r:id="rId37"/>
    <p:sldId id="902" r:id="rId38"/>
    <p:sldId id="903" r:id="rId39"/>
    <p:sldId id="1014" r:id="rId40"/>
    <p:sldId id="993" r:id="rId41"/>
    <p:sldId id="1015" r:id="rId42"/>
    <p:sldId id="1025" r:id="rId43"/>
    <p:sldId id="1013" r:id="rId44"/>
    <p:sldId id="1001" r:id="rId45"/>
    <p:sldId id="1026" r:id="rId46"/>
    <p:sldId id="873"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E"/>
    <a:srgbClr val="0000FF"/>
    <a:srgbClr val="000000"/>
    <a:srgbClr val="009999"/>
    <a:srgbClr val="00FF00"/>
    <a:srgbClr val="4A7EBB"/>
    <a:srgbClr val="00B050"/>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248" autoAdjust="0"/>
    <p:restoredTop sz="50000" autoAdjust="0"/>
  </p:normalViewPr>
  <p:slideViewPr>
    <p:cSldViewPr snapToObjects="1">
      <p:cViewPr varScale="1">
        <p:scale>
          <a:sx n="150" d="100"/>
          <a:sy n="150" d="100"/>
        </p:scale>
        <p:origin x="2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1/18/22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1/18/22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11</a:t>
            </a:fld>
            <a:endParaRPr lang="en-US" altLang="en-US" sz="1200"/>
          </a:p>
        </p:txBody>
      </p:sp>
    </p:spTree>
    <p:extLst>
      <p:ext uri="{BB962C8B-B14F-4D97-AF65-F5344CB8AC3E}">
        <p14:creationId xmlns:p14="http://schemas.microsoft.com/office/powerpoint/2010/main" val="218288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12</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2070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1/18/22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44</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1/18/22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45</a:t>
            </a:fld>
            <a:endParaRPr lang="en-US"/>
          </a:p>
        </p:txBody>
      </p:sp>
    </p:spTree>
    <p:extLst>
      <p:ext uri="{BB962C8B-B14F-4D97-AF65-F5344CB8AC3E}">
        <p14:creationId xmlns:p14="http://schemas.microsoft.com/office/powerpoint/2010/main" val="219354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0242425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bg1">
                    <a:lumMod val="65000"/>
                  </a:schemeClr>
                </a:solidFill>
                <a:latin typeface="+mn-lt"/>
                <a:ea typeface="+mn-ea"/>
                <a:cs typeface="+mn-cs"/>
              </a:rPr>
              <a:t>18 Jan 2022</a:t>
            </a:r>
            <a:endParaRPr lang="en-US" dirty="0">
              <a:solidFill>
                <a:schemeClr val="bg1">
                  <a:lumMod val="65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bg1">
                    <a:lumMod val="65000"/>
                  </a:schemeClr>
                </a:solidFill>
              </a:rPr>
              <a:t>Feng</a:t>
            </a:r>
            <a:r>
              <a:rPr lang="en-US" sz="1200" dirty="0">
                <a:solidFill>
                  <a:schemeClr val="bg1">
                    <a:lumMod val="65000"/>
                  </a:schemeClr>
                </a:solidFill>
              </a:rPr>
              <a:t> </a:t>
            </a:r>
            <a:fld id="{F817A6DC-7C87-374F-AFE6-43B3D5E1F40F}" type="slidenum">
              <a:rPr lang="en-US" sz="1200" smtClean="0">
                <a:solidFill>
                  <a:schemeClr val="bg1">
                    <a:lumMod val="65000"/>
                  </a:schemeClr>
                </a:solidFill>
              </a:rPr>
              <a:pPr algn="r"/>
              <a:t>‹#›</a:t>
            </a:fld>
            <a:endParaRPr lang="en-US" sz="12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68.jpg"/><Relationship Id="rId3" Type="http://schemas.openxmlformats.org/officeDocument/2006/relationships/image" Target="../media/image59.jpg"/><Relationship Id="rId7" Type="http://schemas.openxmlformats.org/officeDocument/2006/relationships/image" Target="../media/image62.jpg"/><Relationship Id="rId12"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1.jpg"/><Relationship Id="rId11" Type="http://schemas.openxmlformats.org/officeDocument/2006/relationships/image" Target="../media/image66.jpg"/><Relationship Id="rId5" Type="http://schemas.openxmlformats.org/officeDocument/2006/relationships/image" Target="../media/image60.jpg"/><Relationship Id="rId15" Type="http://schemas.openxmlformats.org/officeDocument/2006/relationships/image" Target="../media/image70.jpeg"/><Relationship Id="rId10" Type="http://schemas.openxmlformats.org/officeDocument/2006/relationships/image" Target="../media/image65.jpg"/><Relationship Id="rId4" Type="http://schemas.openxmlformats.org/officeDocument/2006/relationships/image" Target="../media/image56.png"/><Relationship Id="rId9" Type="http://schemas.openxmlformats.org/officeDocument/2006/relationships/image" Target="../media/image64.jpeg"/><Relationship Id="rId1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3.xml"/><Relationship Id="rId4" Type="http://schemas.openxmlformats.org/officeDocument/2006/relationships/image" Target="../media/image73.gif"/></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solidFill>
                <a:schemeClr val="bg1"/>
              </a:solidFill>
            </a:endParaRPr>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bg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bg1"/>
              </a:solidFill>
              <a:latin typeface="+mn-lt"/>
              <a:ea typeface="+mn-ea"/>
              <a:cs typeface="+mn-cs"/>
            </a:endParaRPr>
          </a:p>
        </p:txBody>
      </p:sp>
      <p:sp>
        <p:nvSpPr>
          <p:cNvPr id="5123" name="Rectangle 3"/>
          <p:cNvSpPr>
            <a:spLocks noChangeArrowheads="1"/>
          </p:cNvSpPr>
          <p:nvPr/>
        </p:nvSpPr>
        <p:spPr bwMode="auto">
          <a:xfrm>
            <a:off x="0" y="3072015"/>
            <a:ext cx="9144000" cy="2185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Sigma Xi, Orange County Chapter</a:t>
            </a:r>
          </a:p>
          <a:p>
            <a:pPr algn="ctr"/>
            <a:endParaRPr lang="en-US" sz="800" dirty="0">
              <a:solidFill>
                <a:schemeClr val="bg1"/>
              </a:solidFill>
            </a:endParaRPr>
          </a:p>
          <a:p>
            <a:pPr algn="ctr"/>
            <a:r>
              <a:rPr lang="en-US" sz="2000" dirty="0">
                <a:solidFill>
                  <a:schemeClr val="bg1"/>
                </a:solidFill>
              </a:rPr>
              <a:t>Jonathan Feng, Department of Physics and Astronomy</a:t>
            </a:r>
          </a:p>
          <a:p>
            <a:pPr algn="ctr"/>
            <a:endParaRPr lang="en-US" sz="800" dirty="0">
              <a:solidFill>
                <a:schemeClr val="bg1"/>
              </a:solidFill>
            </a:endParaRPr>
          </a:p>
          <a:p>
            <a:pPr algn="ctr"/>
            <a:r>
              <a:rPr lang="en-US" sz="2000" dirty="0">
                <a:solidFill>
                  <a:schemeClr val="bg1"/>
                </a:solidFill>
                <a:sym typeface="Wingdings"/>
              </a:rPr>
              <a:t>18 January 2022</a:t>
            </a:r>
          </a:p>
          <a:p>
            <a:pPr algn="ctr"/>
            <a:endParaRPr lang="en-US" sz="2000" dirty="0">
              <a:solidFill>
                <a:schemeClr val="bg1"/>
              </a:solidFill>
              <a:sym typeface="Wingdings"/>
            </a:endParaRPr>
          </a:p>
          <a:p>
            <a:pPr algn="ctr"/>
            <a:endParaRPr lang="en-US" sz="2000" dirty="0">
              <a:solidFill>
                <a:schemeClr val="bg1"/>
              </a:solidFill>
              <a:sym typeface="Wingdings"/>
            </a:endParaRPr>
          </a:p>
          <a:p>
            <a:pPr algn="ctr"/>
            <a:endParaRPr lang="en-US" sz="2000" dirty="0">
              <a:solidFill>
                <a:schemeClr val="bg1"/>
              </a:solidFill>
              <a:sym typeface="Wingdings"/>
            </a:endParaRPr>
          </a:p>
          <a:p>
            <a:pPr algn="ctr"/>
            <a:endParaRPr lang="en-US" sz="2000" dirty="0">
              <a:solidFill>
                <a:schemeClr val="bg1"/>
              </a:solidFill>
              <a:sym typeface="Wingdings"/>
            </a:endParaRPr>
          </a:p>
          <a:p>
            <a:pPr algn="ctr"/>
            <a:endParaRPr lang="en-US" sz="1200" dirty="0">
              <a:solidFill>
                <a:schemeClr val="bg1"/>
              </a:solidFill>
            </a:endParaRPr>
          </a:p>
          <a:p>
            <a:pPr algn="ctr"/>
            <a:endParaRPr lang="en-US" sz="1200" dirty="0">
              <a:solidFill>
                <a:schemeClr val="bg1"/>
              </a:solidFill>
            </a:endParaRPr>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295400"/>
            <a:ext cx="9144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1000" b="1" dirty="0">
              <a:solidFill>
                <a:schemeClr val="bg1"/>
              </a:solidFill>
            </a:endParaRPr>
          </a:p>
          <a:p>
            <a:pPr algn="ctr"/>
            <a:r>
              <a:rPr lang="en-US" sz="4000" b="1" dirty="0">
                <a:solidFill>
                  <a:schemeClr val="bg1"/>
                </a:solidFill>
              </a:rPr>
              <a:t>DISCOVERING THE UNIVERSE </a:t>
            </a:r>
          </a:p>
          <a:p>
            <a:pPr algn="ctr"/>
            <a:r>
              <a:rPr lang="en-US" sz="4000" b="1" dirty="0">
                <a:solidFill>
                  <a:schemeClr val="bg1"/>
                </a:solidFill>
              </a:rPr>
              <a:t>ON A SHOESTRING BUDGET</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107862" y="5468363"/>
            <a:ext cx="2083298" cy="595229"/>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80773" y="5464562"/>
            <a:ext cx="3174091" cy="602831"/>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324678" y="5469192"/>
            <a:ext cx="593571" cy="593571"/>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22538" y="5445746"/>
            <a:ext cx="640462" cy="640462"/>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744477" y="5465115"/>
            <a:ext cx="1188449" cy="601724"/>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solidFill>
                  <a:schemeClr val="bg1"/>
                </a:solidFill>
                <a:latin typeface="Arial" charset="0"/>
              </a:rPr>
              <a:t>PARTICLE ACCELERATORS AND COLLIDERS</a:t>
            </a:r>
          </a:p>
        </p:txBody>
      </p:sp>
      <p:sp>
        <p:nvSpPr>
          <p:cNvPr id="5123" name="Content Placeholder 2"/>
          <p:cNvSpPr>
            <a:spLocks noGrp="1"/>
          </p:cNvSpPr>
          <p:nvPr>
            <p:ph idx="1"/>
          </p:nvPr>
        </p:nvSpPr>
        <p:spPr>
          <a:xfrm>
            <a:off x="4191000" y="1018309"/>
            <a:ext cx="4800600" cy="5306292"/>
          </a:xfrm>
        </p:spPr>
        <p:txBody>
          <a:bodyPr/>
          <a:lstStyle/>
          <a:p>
            <a:pPr eaLnBrk="1" hangingPunct="1"/>
            <a:r>
              <a:rPr lang="en-US" sz="2000" dirty="0">
                <a:solidFill>
                  <a:schemeClr val="bg1"/>
                </a:solidFill>
                <a:latin typeface="Arial" charset="0"/>
              </a:rPr>
              <a:t>In the 1930’s, E. O. Lawrence made a cyclotron, which accelerated particles to higher velocities and energies.</a:t>
            </a: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r>
              <a:rPr lang="en-US" sz="2000" dirty="0">
                <a:solidFill>
                  <a:schemeClr val="bg1"/>
                </a:solidFill>
                <a:latin typeface="Arial" charset="0"/>
              </a:rPr>
              <a:t>The first cyclotron was small, but soon, bigger accelerators </a:t>
            </a:r>
            <a:r>
              <a:rPr lang="en-US" sz="2000" dirty="0">
                <a:solidFill>
                  <a:schemeClr val="bg1"/>
                </a:solidFill>
                <a:latin typeface="Arial" charset="0"/>
                <a:sym typeface="Wingdings" pitchFamily="2" charset="2"/>
              </a:rPr>
              <a:t>led to higher energies, which allowed heavier particles to be produced and discovered.</a:t>
            </a:r>
          </a:p>
          <a:p>
            <a:pPr eaLnBrk="1" hangingPunct="1"/>
            <a:endParaRPr lang="en-US" sz="1200" dirty="0">
              <a:solidFill>
                <a:schemeClr val="bg1"/>
              </a:solidFill>
              <a:latin typeface="Arial" charset="0"/>
              <a:sym typeface="Wingdings" pitchFamily="2" charset="2"/>
            </a:endParaRPr>
          </a:p>
        </p:txBody>
      </p:sp>
      <p:pic>
        <p:nvPicPr>
          <p:cNvPr id="4" name="Picture 3">
            <a:extLst>
              <a:ext uri="{FF2B5EF4-FFF2-40B4-BE49-F238E27FC236}">
                <a16:creationId xmlns:a16="http://schemas.microsoft.com/office/drawing/2014/main" id="{33D2C073-39A1-0145-97A5-B66BD50F87AF}"/>
              </a:ext>
            </a:extLst>
          </p:cNvPr>
          <p:cNvPicPr>
            <a:picLocks noChangeAspect="1"/>
          </p:cNvPicPr>
          <p:nvPr/>
        </p:nvPicPr>
        <p:blipFill>
          <a:blip r:embed="rId2"/>
          <a:stretch>
            <a:fillRect/>
          </a:stretch>
        </p:blipFill>
        <p:spPr>
          <a:xfrm>
            <a:off x="381000" y="1066800"/>
            <a:ext cx="3733800" cy="5197450"/>
          </a:xfrm>
          <a:prstGeom prst="rect">
            <a:avLst/>
          </a:prstGeom>
        </p:spPr>
      </p:pic>
      <p:pic>
        <p:nvPicPr>
          <p:cNvPr id="7" name="Picture 6">
            <a:extLst>
              <a:ext uri="{FF2B5EF4-FFF2-40B4-BE49-F238E27FC236}">
                <a16:creationId xmlns:a16="http://schemas.microsoft.com/office/drawing/2014/main" id="{AFFE3EA0-DAB1-6D4D-8CB6-04E8EB4D310F}"/>
              </a:ext>
            </a:extLst>
          </p:cNvPr>
          <p:cNvPicPr>
            <a:picLocks noChangeAspect="1"/>
          </p:cNvPicPr>
          <p:nvPr/>
        </p:nvPicPr>
        <p:blipFill>
          <a:blip r:embed="rId3"/>
          <a:stretch>
            <a:fillRect/>
          </a:stretch>
        </p:blipFill>
        <p:spPr>
          <a:xfrm>
            <a:off x="4958443" y="2362200"/>
            <a:ext cx="3265714" cy="1828800"/>
          </a:xfrm>
          <a:prstGeom prst="rect">
            <a:avLst/>
          </a:prstGeom>
        </p:spPr>
      </p:pic>
    </p:spTree>
    <p:extLst>
      <p:ext uri="{BB962C8B-B14F-4D97-AF65-F5344CB8AC3E}">
        <p14:creationId xmlns:p14="http://schemas.microsoft.com/office/powerpoint/2010/main" val="41499244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152400" y="838200"/>
            <a:ext cx="8763000" cy="5741707"/>
          </a:xfrm>
          <a:prstGeom prst="rect">
            <a:avLst/>
          </a:prstGeom>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486400"/>
            <a:ext cx="8229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chemeClr val="bg1"/>
                </a:solidFill>
              </a:rPr>
              <a:t>  </a:t>
            </a:r>
            <a:r>
              <a:rPr lang="en-US" altLang="en-US" sz="2000" dirty="0">
                <a:solidFill>
                  <a:schemeClr val="bg1"/>
                </a:solidFill>
              </a:rPr>
              <a:t>Now colliding protons at 99.999999% the speed of light</a:t>
            </a: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sp>
        <p:nvSpPr>
          <p:cNvPr id="6" name="Content Placeholder 2">
            <a:extLst>
              <a:ext uri="{FF2B5EF4-FFF2-40B4-BE49-F238E27FC236}">
                <a16:creationId xmlns:a16="http://schemas.microsoft.com/office/drawing/2014/main" id="{5AD1C6BD-29AB-DA40-A93F-C376139307C7}"/>
              </a:ext>
            </a:extLst>
          </p:cNvPr>
          <p:cNvSpPr txBox="1">
            <a:spLocks noChangeArrowheads="1"/>
          </p:cNvSpPr>
          <p:nvPr/>
        </p:nvSpPr>
        <p:spPr bwMode="auto">
          <a:xfrm>
            <a:off x="152400" y="849355"/>
            <a:ext cx="8534400" cy="522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solidFill>
                  <a:schemeClr val="bg1"/>
                </a:solidFill>
              </a:rPr>
              <a:t>The latest realization of Lawrence’s vision is the LHC in Geneva</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5869657" y="3025775"/>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dirty="0">
                  <a:solidFill>
                    <a:schemeClr val="bg1">
                      <a:lumMod val="95000"/>
                    </a:schemeClr>
                  </a:solidFill>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238621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solidFill>
                <a:schemeClr val="bg1"/>
              </a:solidFill>
            </a:endParaRPr>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ATLAS DETECTOR</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568884" y="1311635"/>
            <a:ext cx="8041716" cy="5241565"/>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763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solidFill>
                  <a:schemeClr val="bg1"/>
                </a:solidFill>
              </a:rPr>
              <a:t>One of several giant detectors that observe particle collisions at the LHC</a:t>
            </a:r>
          </a:p>
        </p:txBody>
      </p:sp>
    </p:spTree>
    <p:extLst>
      <p:ext uri="{BB962C8B-B14F-4D97-AF65-F5344CB8AC3E}">
        <p14:creationId xmlns:p14="http://schemas.microsoft.com/office/powerpoint/2010/main" val="432149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98438" y="1066800"/>
            <a:ext cx="8680450" cy="5486400"/>
          </a:xfrm>
        </p:spPr>
        <p:txBody>
          <a:bodyPr/>
          <a:lstStyle/>
          <a:p>
            <a:r>
              <a:rPr lang="en-US" altLang="en-US" sz="2400" dirty="0">
                <a:solidFill>
                  <a:schemeClr val="bg1"/>
                </a:solidFill>
              </a:rPr>
              <a:t>Size: Big. Colliders the size of cities, detectors the size of buildings.</a:t>
            </a:r>
          </a:p>
          <a:p>
            <a:endParaRPr lang="en-US" altLang="en-US" sz="1400" dirty="0">
              <a:solidFill>
                <a:schemeClr val="bg1"/>
              </a:solidFill>
            </a:endParaRPr>
          </a:p>
          <a:p>
            <a:r>
              <a:rPr lang="en-US" altLang="en-US" sz="2400" dirty="0">
                <a:solidFill>
                  <a:schemeClr val="bg1"/>
                </a:solidFill>
              </a:rPr>
              <a:t>Timescale: Long.  The LHC was conceived in the 1980’s.  It was constructed from 1998-2008, and has been running since 2008, with periodic shutdowns to upgrade and fix equipment.</a:t>
            </a:r>
          </a:p>
          <a:p>
            <a:endParaRPr lang="en-US" altLang="en-US" sz="1400" dirty="0">
              <a:solidFill>
                <a:schemeClr val="bg1"/>
              </a:solidFill>
            </a:endParaRPr>
          </a:p>
          <a:p>
            <a:r>
              <a:rPr lang="en-US" altLang="en-US" sz="2400" dirty="0">
                <a:solidFill>
                  <a:schemeClr val="bg1"/>
                </a:solidFill>
              </a:rPr>
              <a:t>Budget: Expensive. The cost of constructing the LHC and the various experiments was roughly $10 billion.  The operations budget of CERN, the host laboratory, is about $1 billion per year, or roughly 1 coffee per year per EU citizen.</a:t>
            </a:r>
          </a:p>
          <a:p>
            <a:endParaRPr lang="en-US" altLang="en-US" sz="1400" dirty="0">
              <a:solidFill>
                <a:schemeClr val="bg1"/>
              </a:solidFill>
            </a:endParaRPr>
          </a:p>
          <a:p>
            <a:r>
              <a:rPr lang="en-US" altLang="en-US" dirty="0">
                <a:solidFill>
                  <a:schemeClr val="bg1"/>
                </a:solidFill>
              </a:rPr>
              <a:t>People</a:t>
            </a:r>
            <a:r>
              <a:rPr lang="en-US" altLang="en-US" sz="2400" dirty="0">
                <a:solidFill>
                  <a:schemeClr val="bg1"/>
                </a:solidFill>
              </a:rPr>
              <a:t>: Many.</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HOW BIG IS BIG SCIENCE?</a:t>
            </a:r>
          </a:p>
        </p:txBody>
      </p:sp>
    </p:spTree>
    <p:extLst>
      <p:ext uri="{BB962C8B-B14F-4D97-AF65-F5344CB8AC3E}">
        <p14:creationId xmlns:p14="http://schemas.microsoft.com/office/powerpoint/2010/main" val="319935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dissolve">
                                      <p:cBhvr>
                                        <p:cTn id="17" dur="500"/>
                                        <p:tgtEl>
                                          <p:spTgt spid="389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915">
                                            <p:txEl>
                                              <p:pRg st="6" end="6"/>
                                            </p:txEl>
                                          </p:spTgt>
                                        </p:tgtEl>
                                        <p:attrNameLst>
                                          <p:attrName>style.visibility</p:attrName>
                                        </p:attrNameLst>
                                      </p:cBhvr>
                                      <p:to>
                                        <p:strVal val="visible"/>
                                      </p:to>
                                    </p:set>
                                    <p:animEffect transition="in" filter="dissolve">
                                      <p:cBhvr>
                                        <p:cTn id="22"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A RECENT CMS AUTHOR LIST</a:t>
            </a:r>
          </a:p>
        </p:txBody>
      </p:sp>
      <p:pic>
        <p:nvPicPr>
          <p:cNvPr id="4" name="Picture 3">
            <a:extLst>
              <a:ext uri="{FF2B5EF4-FFF2-40B4-BE49-F238E27FC236}">
                <a16:creationId xmlns:a16="http://schemas.microsoft.com/office/drawing/2014/main" id="{0A37794A-5CDC-A64B-B8B2-8C216514AF97}"/>
              </a:ext>
            </a:extLst>
          </p:cNvPr>
          <p:cNvPicPr>
            <a:picLocks noChangeAspect="1"/>
          </p:cNvPicPr>
          <p:nvPr/>
        </p:nvPicPr>
        <p:blipFill>
          <a:blip r:embed="rId2"/>
          <a:stretch>
            <a:fillRect/>
          </a:stretch>
        </p:blipFill>
        <p:spPr>
          <a:xfrm>
            <a:off x="2549419" y="914400"/>
            <a:ext cx="4045161" cy="5724413"/>
          </a:xfrm>
          <a:prstGeom prst="rect">
            <a:avLst/>
          </a:prstGeom>
          <a:solidFill>
            <a:schemeClr val="bg1"/>
          </a:solidFill>
          <a:ln w="19050">
            <a:solidFill>
              <a:schemeClr val="tx1"/>
            </a:solidFill>
          </a:ln>
        </p:spPr>
      </p:pic>
    </p:spTree>
    <p:extLst>
      <p:ext uri="{BB962C8B-B14F-4D97-AF65-F5344CB8AC3E}">
        <p14:creationId xmlns:p14="http://schemas.microsoft.com/office/powerpoint/2010/main" val="1786611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A RECENT CMS AUTHOR LIST (CONTINUED)</a:t>
            </a:r>
          </a:p>
        </p:txBody>
      </p:sp>
      <p:pic>
        <p:nvPicPr>
          <p:cNvPr id="3" name="Picture 2">
            <a:extLst>
              <a:ext uri="{FF2B5EF4-FFF2-40B4-BE49-F238E27FC236}">
                <a16:creationId xmlns:a16="http://schemas.microsoft.com/office/drawing/2014/main" id="{8EC5E350-0B46-1745-BEF0-BA6C475D2F69}"/>
              </a:ext>
            </a:extLst>
          </p:cNvPr>
          <p:cNvPicPr>
            <a:picLocks noChangeAspect="1"/>
          </p:cNvPicPr>
          <p:nvPr/>
        </p:nvPicPr>
        <p:blipFill>
          <a:blip r:embed="rId2"/>
          <a:stretch>
            <a:fillRect/>
          </a:stretch>
        </p:blipFill>
        <p:spPr>
          <a:xfrm>
            <a:off x="619224" y="1130622"/>
            <a:ext cx="3724176" cy="5270178"/>
          </a:xfrm>
          <a:prstGeom prst="rect">
            <a:avLst/>
          </a:prstGeom>
          <a:solidFill>
            <a:schemeClr val="bg1"/>
          </a:solidFill>
          <a:ln w="19050">
            <a:solidFill>
              <a:schemeClr val="tx1"/>
            </a:solidFill>
          </a:ln>
        </p:spPr>
      </p:pic>
      <p:pic>
        <p:nvPicPr>
          <p:cNvPr id="6" name="Picture 5">
            <a:extLst>
              <a:ext uri="{FF2B5EF4-FFF2-40B4-BE49-F238E27FC236}">
                <a16:creationId xmlns:a16="http://schemas.microsoft.com/office/drawing/2014/main" id="{FF70C098-BF82-7A46-91F1-DE2938605927}"/>
              </a:ext>
            </a:extLst>
          </p:cNvPr>
          <p:cNvPicPr>
            <a:picLocks noChangeAspect="1"/>
          </p:cNvPicPr>
          <p:nvPr/>
        </p:nvPicPr>
        <p:blipFill>
          <a:blip r:embed="rId3"/>
          <a:stretch>
            <a:fillRect/>
          </a:stretch>
        </p:blipFill>
        <p:spPr>
          <a:xfrm>
            <a:off x="4800600" y="1130622"/>
            <a:ext cx="3724175" cy="5270178"/>
          </a:xfrm>
          <a:prstGeom prst="rect">
            <a:avLst/>
          </a:prstGeom>
          <a:solidFill>
            <a:schemeClr val="bg1"/>
          </a:solidFill>
          <a:ln w="19050">
            <a:solidFill>
              <a:schemeClr val="tx1"/>
            </a:solidFill>
          </a:ln>
        </p:spPr>
      </p:pic>
    </p:spTree>
    <p:extLst>
      <p:ext uri="{BB962C8B-B14F-4D97-AF65-F5344CB8AC3E}">
        <p14:creationId xmlns:p14="http://schemas.microsoft.com/office/powerpoint/2010/main" val="425880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A RECENT CMS AUTHOR LIST (CONTINUED)</a:t>
            </a:r>
          </a:p>
        </p:txBody>
      </p:sp>
      <p:pic>
        <p:nvPicPr>
          <p:cNvPr id="7" name="Picture 6">
            <a:extLst>
              <a:ext uri="{FF2B5EF4-FFF2-40B4-BE49-F238E27FC236}">
                <a16:creationId xmlns:a16="http://schemas.microsoft.com/office/drawing/2014/main" id="{51917808-5F1B-BD47-835B-F19EB6B03265}"/>
              </a:ext>
            </a:extLst>
          </p:cNvPr>
          <p:cNvPicPr>
            <a:picLocks noChangeAspect="1"/>
          </p:cNvPicPr>
          <p:nvPr/>
        </p:nvPicPr>
        <p:blipFill>
          <a:blip r:embed="rId2"/>
          <a:stretch>
            <a:fillRect/>
          </a:stretch>
        </p:blipFill>
        <p:spPr>
          <a:xfrm>
            <a:off x="3172417" y="1752600"/>
            <a:ext cx="2800033" cy="3962400"/>
          </a:xfrm>
          <a:prstGeom prst="rect">
            <a:avLst/>
          </a:prstGeom>
          <a:solidFill>
            <a:schemeClr val="bg1"/>
          </a:solidFill>
          <a:ln w="19050">
            <a:solidFill>
              <a:schemeClr val="tx1"/>
            </a:solidFill>
          </a:ln>
        </p:spPr>
      </p:pic>
      <p:pic>
        <p:nvPicPr>
          <p:cNvPr id="9" name="Picture 8">
            <a:extLst>
              <a:ext uri="{FF2B5EF4-FFF2-40B4-BE49-F238E27FC236}">
                <a16:creationId xmlns:a16="http://schemas.microsoft.com/office/drawing/2014/main" id="{E5F24020-BEE3-994F-B4DC-C4D4E7F37694}"/>
              </a:ext>
            </a:extLst>
          </p:cNvPr>
          <p:cNvPicPr>
            <a:picLocks noChangeAspect="1"/>
          </p:cNvPicPr>
          <p:nvPr/>
        </p:nvPicPr>
        <p:blipFill>
          <a:blip r:embed="rId3"/>
          <a:stretch>
            <a:fillRect/>
          </a:stretch>
        </p:blipFill>
        <p:spPr>
          <a:xfrm>
            <a:off x="6200809" y="2514600"/>
            <a:ext cx="2788811" cy="3946519"/>
          </a:xfrm>
          <a:prstGeom prst="rect">
            <a:avLst/>
          </a:prstGeom>
          <a:solidFill>
            <a:schemeClr val="bg1"/>
          </a:solidFill>
          <a:ln w="19050">
            <a:solidFill>
              <a:schemeClr val="tx1"/>
            </a:solidFill>
          </a:ln>
        </p:spPr>
      </p:pic>
      <p:pic>
        <p:nvPicPr>
          <p:cNvPr id="13" name="Picture 12">
            <a:extLst>
              <a:ext uri="{FF2B5EF4-FFF2-40B4-BE49-F238E27FC236}">
                <a16:creationId xmlns:a16="http://schemas.microsoft.com/office/drawing/2014/main" id="{2E0E2D2A-B2F8-A340-993F-CF7340E11888}"/>
              </a:ext>
            </a:extLst>
          </p:cNvPr>
          <p:cNvPicPr>
            <a:picLocks noChangeAspect="1"/>
          </p:cNvPicPr>
          <p:nvPr/>
        </p:nvPicPr>
        <p:blipFill>
          <a:blip r:embed="rId4"/>
          <a:stretch>
            <a:fillRect/>
          </a:stretch>
        </p:blipFill>
        <p:spPr>
          <a:xfrm>
            <a:off x="144025" y="990601"/>
            <a:ext cx="2800033" cy="3962400"/>
          </a:xfrm>
          <a:prstGeom prst="rect">
            <a:avLst/>
          </a:prstGeom>
          <a:solidFill>
            <a:schemeClr val="bg1"/>
          </a:solidFill>
          <a:ln w="19050">
            <a:solidFill>
              <a:schemeClr val="tx1"/>
            </a:solidFill>
          </a:ln>
        </p:spPr>
      </p:pic>
    </p:spTree>
    <p:extLst>
      <p:ext uri="{BB962C8B-B14F-4D97-AF65-F5344CB8AC3E}">
        <p14:creationId xmlns:p14="http://schemas.microsoft.com/office/powerpoint/2010/main" val="203284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A RECENT CMS AUTHOR LIST (CONTINUED)</a:t>
            </a:r>
          </a:p>
        </p:txBody>
      </p:sp>
      <p:pic>
        <p:nvPicPr>
          <p:cNvPr id="3" name="Picture 2">
            <a:extLst>
              <a:ext uri="{FF2B5EF4-FFF2-40B4-BE49-F238E27FC236}">
                <a16:creationId xmlns:a16="http://schemas.microsoft.com/office/drawing/2014/main" id="{E91817DF-5FA8-D24E-9D20-4B803F50D070}"/>
              </a:ext>
            </a:extLst>
          </p:cNvPr>
          <p:cNvPicPr>
            <a:picLocks noChangeAspect="1"/>
          </p:cNvPicPr>
          <p:nvPr/>
        </p:nvPicPr>
        <p:blipFill>
          <a:blip r:embed="rId2"/>
          <a:stretch>
            <a:fillRect/>
          </a:stretch>
        </p:blipFill>
        <p:spPr>
          <a:xfrm>
            <a:off x="205853" y="1066800"/>
            <a:ext cx="2100024" cy="2971800"/>
          </a:xfrm>
          <a:prstGeom prst="rect">
            <a:avLst/>
          </a:prstGeom>
          <a:solidFill>
            <a:schemeClr val="bg1"/>
          </a:solidFill>
          <a:ln w="19050">
            <a:solidFill>
              <a:schemeClr val="tx1"/>
            </a:solidFill>
          </a:ln>
        </p:spPr>
      </p:pic>
      <p:pic>
        <p:nvPicPr>
          <p:cNvPr id="5" name="Picture 4">
            <a:extLst>
              <a:ext uri="{FF2B5EF4-FFF2-40B4-BE49-F238E27FC236}">
                <a16:creationId xmlns:a16="http://schemas.microsoft.com/office/drawing/2014/main" id="{AA1F2D19-015E-1D4F-833F-1D0E1677BAA9}"/>
              </a:ext>
            </a:extLst>
          </p:cNvPr>
          <p:cNvPicPr>
            <a:picLocks noChangeAspect="1"/>
          </p:cNvPicPr>
          <p:nvPr/>
        </p:nvPicPr>
        <p:blipFill>
          <a:blip r:embed="rId3"/>
          <a:stretch>
            <a:fillRect/>
          </a:stretch>
        </p:blipFill>
        <p:spPr>
          <a:xfrm>
            <a:off x="2422810" y="1878999"/>
            <a:ext cx="2101299" cy="2973604"/>
          </a:xfrm>
          <a:prstGeom prst="rect">
            <a:avLst/>
          </a:prstGeom>
          <a:solidFill>
            <a:schemeClr val="bg1"/>
          </a:solidFill>
          <a:ln w="19050">
            <a:solidFill>
              <a:schemeClr val="tx1"/>
            </a:solidFill>
          </a:ln>
        </p:spPr>
      </p:pic>
      <p:pic>
        <p:nvPicPr>
          <p:cNvPr id="7" name="Picture 6">
            <a:extLst>
              <a:ext uri="{FF2B5EF4-FFF2-40B4-BE49-F238E27FC236}">
                <a16:creationId xmlns:a16="http://schemas.microsoft.com/office/drawing/2014/main" id="{7BB47FE1-CAA3-0641-BD80-7ECA427A1224}"/>
              </a:ext>
            </a:extLst>
          </p:cNvPr>
          <p:cNvPicPr>
            <a:picLocks noChangeAspect="1"/>
          </p:cNvPicPr>
          <p:nvPr/>
        </p:nvPicPr>
        <p:blipFill>
          <a:blip r:embed="rId4"/>
          <a:stretch>
            <a:fillRect/>
          </a:stretch>
        </p:blipFill>
        <p:spPr>
          <a:xfrm>
            <a:off x="4641042" y="2693002"/>
            <a:ext cx="2100025" cy="2971800"/>
          </a:xfrm>
          <a:prstGeom prst="rect">
            <a:avLst/>
          </a:prstGeom>
          <a:solidFill>
            <a:schemeClr val="bg1"/>
          </a:solidFill>
          <a:ln w="19050">
            <a:solidFill>
              <a:schemeClr val="tx1"/>
            </a:solidFill>
          </a:ln>
        </p:spPr>
      </p:pic>
      <p:pic>
        <p:nvPicPr>
          <p:cNvPr id="9" name="Picture 8">
            <a:extLst>
              <a:ext uri="{FF2B5EF4-FFF2-40B4-BE49-F238E27FC236}">
                <a16:creationId xmlns:a16="http://schemas.microsoft.com/office/drawing/2014/main" id="{F25EC8FD-D39C-2246-AF44-C35F8A609E2B}"/>
              </a:ext>
            </a:extLst>
          </p:cNvPr>
          <p:cNvPicPr>
            <a:picLocks noChangeAspect="1"/>
          </p:cNvPicPr>
          <p:nvPr/>
        </p:nvPicPr>
        <p:blipFill>
          <a:blip r:embed="rId5"/>
          <a:stretch>
            <a:fillRect/>
          </a:stretch>
        </p:blipFill>
        <p:spPr>
          <a:xfrm>
            <a:off x="6858000" y="3505200"/>
            <a:ext cx="2106594" cy="2981096"/>
          </a:xfrm>
          <a:prstGeom prst="rect">
            <a:avLst/>
          </a:prstGeom>
          <a:solidFill>
            <a:schemeClr val="bg1"/>
          </a:solidFill>
          <a:ln w="19050">
            <a:solidFill>
              <a:schemeClr val="tx1"/>
            </a:solidFill>
          </a:ln>
        </p:spPr>
      </p:pic>
    </p:spTree>
    <p:extLst>
      <p:ext uri="{BB962C8B-B14F-4D97-AF65-F5344CB8AC3E}">
        <p14:creationId xmlns:p14="http://schemas.microsoft.com/office/powerpoint/2010/main" val="1884972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A RECENT CMS AUTHOR LIST (CONTINUED)</a:t>
            </a:r>
          </a:p>
        </p:txBody>
      </p:sp>
      <p:pic>
        <p:nvPicPr>
          <p:cNvPr id="3" name="Picture 2">
            <a:extLst>
              <a:ext uri="{FF2B5EF4-FFF2-40B4-BE49-F238E27FC236}">
                <a16:creationId xmlns:a16="http://schemas.microsoft.com/office/drawing/2014/main" id="{B0931CF0-A872-C142-834B-303D16C526CE}"/>
              </a:ext>
            </a:extLst>
          </p:cNvPr>
          <p:cNvPicPr>
            <a:picLocks noChangeAspect="1"/>
          </p:cNvPicPr>
          <p:nvPr/>
        </p:nvPicPr>
        <p:blipFill>
          <a:blip r:embed="rId2"/>
          <a:stretch>
            <a:fillRect/>
          </a:stretch>
        </p:blipFill>
        <p:spPr>
          <a:xfrm>
            <a:off x="123168" y="871331"/>
            <a:ext cx="1723098" cy="2438400"/>
          </a:xfrm>
          <a:prstGeom prst="rect">
            <a:avLst/>
          </a:prstGeom>
          <a:solidFill>
            <a:schemeClr val="bg1"/>
          </a:solidFill>
          <a:ln w="19050">
            <a:solidFill>
              <a:schemeClr val="tx1"/>
            </a:solidFill>
          </a:ln>
        </p:spPr>
      </p:pic>
      <p:pic>
        <p:nvPicPr>
          <p:cNvPr id="5" name="Picture 4">
            <a:extLst>
              <a:ext uri="{FF2B5EF4-FFF2-40B4-BE49-F238E27FC236}">
                <a16:creationId xmlns:a16="http://schemas.microsoft.com/office/drawing/2014/main" id="{205A4B89-86FF-CA48-9815-A06E49017213}"/>
              </a:ext>
            </a:extLst>
          </p:cNvPr>
          <p:cNvPicPr>
            <a:picLocks noChangeAspect="1"/>
          </p:cNvPicPr>
          <p:nvPr/>
        </p:nvPicPr>
        <p:blipFill>
          <a:blip r:embed="rId3"/>
          <a:stretch>
            <a:fillRect/>
          </a:stretch>
        </p:blipFill>
        <p:spPr>
          <a:xfrm>
            <a:off x="1935300" y="1554646"/>
            <a:ext cx="1699686" cy="2405270"/>
          </a:xfrm>
          <a:prstGeom prst="rect">
            <a:avLst/>
          </a:prstGeom>
          <a:solidFill>
            <a:schemeClr val="bg1"/>
          </a:solidFill>
          <a:ln w="19050">
            <a:solidFill>
              <a:schemeClr val="tx1"/>
            </a:solidFill>
          </a:ln>
        </p:spPr>
      </p:pic>
      <p:pic>
        <p:nvPicPr>
          <p:cNvPr id="7" name="Picture 6">
            <a:extLst>
              <a:ext uri="{FF2B5EF4-FFF2-40B4-BE49-F238E27FC236}">
                <a16:creationId xmlns:a16="http://schemas.microsoft.com/office/drawing/2014/main" id="{04B427B7-D00E-2F4E-BDA0-DD0C5613F5A9}"/>
              </a:ext>
            </a:extLst>
          </p:cNvPr>
          <p:cNvPicPr>
            <a:picLocks noChangeAspect="1"/>
          </p:cNvPicPr>
          <p:nvPr/>
        </p:nvPicPr>
        <p:blipFill>
          <a:blip r:embed="rId4"/>
          <a:stretch>
            <a:fillRect/>
          </a:stretch>
        </p:blipFill>
        <p:spPr>
          <a:xfrm>
            <a:off x="3724020" y="2204831"/>
            <a:ext cx="1699685" cy="2405269"/>
          </a:xfrm>
          <a:prstGeom prst="rect">
            <a:avLst/>
          </a:prstGeom>
          <a:solidFill>
            <a:schemeClr val="bg1"/>
          </a:solidFill>
          <a:ln w="19050">
            <a:solidFill>
              <a:schemeClr val="tx1"/>
            </a:solidFill>
          </a:ln>
        </p:spPr>
      </p:pic>
      <p:pic>
        <p:nvPicPr>
          <p:cNvPr id="9" name="Picture 8">
            <a:extLst>
              <a:ext uri="{FF2B5EF4-FFF2-40B4-BE49-F238E27FC236}">
                <a16:creationId xmlns:a16="http://schemas.microsoft.com/office/drawing/2014/main" id="{0187984A-0C67-8544-AB9B-30C00BD14CA5}"/>
              </a:ext>
            </a:extLst>
          </p:cNvPr>
          <p:cNvPicPr>
            <a:picLocks noChangeAspect="1"/>
          </p:cNvPicPr>
          <p:nvPr/>
        </p:nvPicPr>
        <p:blipFill>
          <a:blip r:embed="rId5"/>
          <a:stretch>
            <a:fillRect/>
          </a:stretch>
        </p:blipFill>
        <p:spPr>
          <a:xfrm>
            <a:off x="5512739" y="2855015"/>
            <a:ext cx="1699685" cy="2405269"/>
          </a:xfrm>
          <a:prstGeom prst="rect">
            <a:avLst/>
          </a:prstGeom>
          <a:solidFill>
            <a:schemeClr val="bg1"/>
          </a:solidFill>
          <a:ln w="19050">
            <a:solidFill>
              <a:schemeClr val="tx1"/>
            </a:solidFill>
          </a:ln>
        </p:spPr>
      </p:pic>
      <p:pic>
        <p:nvPicPr>
          <p:cNvPr id="13" name="Picture 12">
            <a:extLst>
              <a:ext uri="{FF2B5EF4-FFF2-40B4-BE49-F238E27FC236}">
                <a16:creationId xmlns:a16="http://schemas.microsoft.com/office/drawing/2014/main" id="{FFAA60BE-1779-784F-A51D-B90DA3081145}"/>
              </a:ext>
            </a:extLst>
          </p:cNvPr>
          <p:cNvPicPr>
            <a:picLocks noChangeAspect="1"/>
          </p:cNvPicPr>
          <p:nvPr/>
        </p:nvPicPr>
        <p:blipFill>
          <a:blip r:embed="rId6"/>
          <a:stretch>
            <a:fillRect/>
          </a:stretch>
        </p:blipFill>
        <p:spPr>
          <a:xfrm>
            <a:off x="7301457" y="3505200"/>
            <a:ext cx="1706709" cy="2415208"/>
          </a:xfrm>
          <a:prstGeom prst="rect">
            <a:avLst/>
          </a:prstGeom>
          <a:solidFill>
            <a:schemeClr val="bg1"/>
          </a:solidFill>
          <a:ln w="19050">
            <a:solidFill>
              <a:schemeClr val="tx1"/>
            </a:solidFill>
          </a:ln>
        </p:spPr>
      </p:pic>
      <p:sp>
        <p:nvSpPr>
          <p:cNvPr id="14" name="Rectangle 2">
            <a:extLst>
              <a:ext uri="{FF2B5EF4-FFF2-40B4-BE49-F238E27FC236}">
                <a16:creationId xmlns:a16="http://schemas.microsoft.com/office/drawing/2014/main" id="{551D2C58-3070-5B4C-9A35-E0FA13E6ECBA}"/>
              </a:ext>
            </a:extLst>
          </p:cNvPr>
          <p:cNvSpPr txBox="1">
            <a:spLocks noChangeArrowheads="1"/>
          </p:cNvSpPr>
          <p:nvPr/>
        </p:nvSpPr>
        <p:spPr bwMode="auto">
          <a:xfrm>
            <a:off x="0" y="5979340"/>
            <a:ext cx="9144000" cy="57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solidFill>
                  <a:schemeClr val="bg1"/>
                </a:solidFill>
              </a:rPr>
              <a:t>4000 collaborators from 230 institutions in 51 countries </a:t>
            </a:r>
          </a:p>
        </p:txBody>
      </p:sp>
    </p:spTree>
    <p:extLst>
      <p:ext uri="{BB962C8B-B14F-4D97-AF65-F5344CB8AC3E}">
        <p14:creationId xmlns:p14="http://schemas.microsoft.com/office/powerpoint/2010/main" val="90346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76200" y="914400"/>
            <a:ext cx="8839200" cy="1676400"/>
          </a:xfrm>
        </p:spPr>
        <p:txBody>
          <a:bodyPr/>
          <a:lstStyle/>
          <a:p>
            <a:r>
              <a:rPr lang="en-US" altLang="en-US" dirty="0">
                <a:solidFill>
                  <a:schemeClr val="bg1"/>
                </a:solidFill>
              </a:rPr>
              <a:t>The discovery of the Higgs boson in 2012 completed the standard model of particle physics, an amazing achievement.</a:t>
            </a:r>
          </a:p>
          <a:p>
            <a:endParaRPr lang="en-US" altLang="en-US" sz="1200" dirty="0">
              <a:solidFill>
                <a:schemeClr val="bg1"/>
              </a:solidFill>
            </a:endParaRPr>
          </a:p>
          <a:p>
            <a:r>
              <a:rPr lang="en-US" altLang="en-US" dirty="0">
                <a:solidFill>
                  <a:schemeClr val="bg1"/>
                </a:solidFill>
              </a:rPr>
              <a:t>So far there has been no other evidence for new particles.</a:t>
            </a:r>
          </a:p>
          <a:p>
            <a:pPr marL="0" indent="0">
              <a:buNone/>
            </a:pPr>
            <a:endParaRPr lang="en-US" altLang="en-US" sz="1200" dirty="0">
              <a:solidFill>
                <a:schemeClr val="bg1"/>
              </a:solidFill>
            </a:endParaRP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LHC: CURRENT STATUS</a:t>
            </a:r>
          </a:p>
        </p:txBody>
      </p:sp>
      <p:pic>
        <p:nvPicPr>
          <p:cNvPr id="3" name="Picture 2">
            <a:extLst>
              <a:ext uri="{FF2B5EF4-FFF2-40B4-BE49-F238E27FC236}">
                <a16:creationId xmlns:a16="http://schemas.microsoft.com/office/drawing/2014/main" id="{C6A8515B-AFCB-BA4B-9F3F-CFDF6C1DC1C3}"/>
              </a:ext>
            </a:extLst>
          </p:cNvPr>
          <p:cNvPicPr>
            <a:picLocks noChangeAspect="1"/>
          </p:cNvPicPr>
          <p:nvPr/>
        </p:nvPicPr>
        <p:blipFill rotWithShape="1">
          <a:blip r:embed="rId2"/>
          <a:srcRect l="2648" t="2056" b="8710"/>
          <a:stretch/>
        </p:blipFill>
        <p:spPr>
          <a:xfrm>
            <a:off x="4191000" y="2590800"/>
            <a:ext cx="4654496" cy="3810000"/>
          </a:xfrm>
          <a:prstGeom prst="rect">
            <a:avLst/>
          </a:prstGeom>
        </p:spPr>
      </p:pic>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76200" y="2590800"/>
            <a:ext cx="41148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solidFill>
                  <a:schemeClr val="bg1"/>
                </a:solidFill>
              </a:rPr>
              <a:t>The LHC is currently in Long Shutdown 2, but will start up again in July 2022 and run till ~2037. Will we find new particles then?</a:t>
            </a:r>
          </a:p>
          <a:p>
            <a:endParaRPr lang="en-US" altLang="en-US" sz="1200" dirty="0">
              <a:solidFill>
                <a:schemeClr val="bg1"/>
              </a:solidFill>
            </a:endParaRPr>
          </a:p>
          <a:p>
            <a:r>
              <a:rPr lang="en-US" altLang="en-US" dirty="0">
                <a:solidFill>
                  <a:schemeClr val="bg1"/>
                </a:solidFill>
              </a:rPr>
              <a:t>What other approaches can enhance the prospects for discovering new particles?</a:t>
            </a:r>
          </a:p>
          <a:p>
            <a:pPr marL="0" indent="0">
              <a:buFont typeface="Arial" charset="0"/>
              <a:buNone/>
            </a:pPr>
            <a:endParaRPr lang="en-US" altLang="en-US" sz="1200" dirty="0">
              <a:solidFill>
                <a:schemeClr val="bg1"/>
              </a:solidFill>
            </a:endParaRPr>
          </a:p>
        </p:txBody>
      </p:sp>
    </p:spTree>
    <p:extLst>
      <p:ext uri="{BB962C8B-B14F-4D97-AF65-F5344CB8AC3E}">
        <p14:creationId xmlns:p14="http://schemas.microsoft.com/office/powerpoint/2010/main" val="16369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dissolve">
                                      <p:cBhvr>
                                        <p:cTn id="12" dur="500"/>
                                        <p:tgtEl>
                                          <p:spTgt spid="389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dissolv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838200" y="2895600"/>
            <a:ext cx="7239000" cy="1371600"/>
          </a:xfrm>
        </p:spPr>
        <p:txBody>
          <a:bodyPr/>
          <a:lstStyle/>
          <a:p>
            <a:pPr marL="0" indent="0" algn="ctr" eaLnBrk="1" hangingPunct="1">
              <a:buNone/>
            </a:pPr>
            <a:r>
              <a:rPr lang="en-US" sz="4400" b="1" dirty="0">
                <a:solidFill>
                  <a:schemeClr val="bg1"/>
                </a:solidFill>
              </a:rPr>
              <a:t>THE DARK UNIVERSE</a:t>
            </a:r>
          </a:p>
          <a:p>
            <a:pPr marL="0" indent="0" eaLnBrk="1" hangingPunct="1">
              <a:buNone/>
            </a:pPr>
            <a:endParaRPr lang="en-US" dirty="0">
              <a:solidFill>
                <a:schemeClr val="bg1"/>
              </a:solidFill>
              <a:latin typeface="Arial" charset="0"/>
            </a:endParaRPr>
          </a:p>
        </p:txBody>
      </p:sp>
    </p:spTree>
    <p:extLst>
      <p:ext uri="{BB962C8B-B14F-4D97-AF65-F5344CB8AC3E}">
        <p14:creationId xmlns:p14="http://schemas.microsoft.com/office/powerpoint/2010/main" val="17850439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solidFill>
                  <a:schemeClr val="bg1"/>
                </a:solidFill>
              </a:rPr>
              <a:t>BACK TO THE DRAWING BOARD</a:t>
            </a:r>
          </a:p>
          <a:p>
            <a:pPr marL="0" indent="0" eaLnBrk="1" hangingPunct="1">
              <a:buNone/>
            </a:pPr>
            <a:endParaRPr lang="en-US" dirty="0">
              <a:solidFill>
                <a:schemeClr val="bg1"/>
              </a:solidFill>
              <a:latin typeface="Arial" charset="0"/>
            </a:endParaRPr>
          </a:p>
        </p:txBody>
      </p:sp>
    </p:spTree>
    <p:extLst>
      <p:ext uri="{BB962C8B-B14F-4D97-AF65-F5344CB8AC3E}">
        <p14:creationId xmlns:p14="http://schemas.microsoft.com/office/powerpoint/2010/main" val="8459131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dissolv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bg1"/>
                </a:solidFill>
                <a:latin typeface="Arial" charset="0"/>
              </a:rPr>
              <a:t>DARK SECTORS</a:t>
            </a:r>
          </a:p>
        </p:txBody>
      </p:sp>
      <p:sp>
        <p:nvSpPr>
          <p:cNvPr id="5123" name="Content Placeholder 2"/>
          <p:cNvSpPr>
            <a:spLocks noGrp="1"/>
          </p:cNvSpPr>
          <p:nvPr>
            <p:ph idx="1"/>
          </p:nvPr>
        </p:nvSpPr>
        <p:spPr>
          <a:xfrm>
            <a:off x="76200" y="990600"/>
            <a:ext cx="8991600" cy="5562600"/>
          </a:xfrm>
        </p:spPr>
        <p:txBody>
          <a:bodyPr/>
          <a:lstStyle/>
          <a:p>
            <a:pPr eaLnBrk="1" hangingPunct="1"/>
            <a:r>
              <a:rPr lang="en-US" dirty="0">
                <a:solidFill>
                  <a:schemeClr val="bg1"/>
                </a:solidFill>
                <a:latin typeface="Arial" charset="0"/>
              </a:rPr>
              <a:t>The case for weakly-interacting, light particles has been bolstered recently by the realization that dark matter might not be an isolated particle, but rather part of a dark sector, which contains also other particles and forces.</a:t>
            </a:r>
          </a:p>
          <a:p>
            <a:pPr eaLnBrk="1" hangingPunct="1"/>
            <a:endParaRPr lang="en-US" sz="1400" dirty="0">
              <a:solidFill>
                <a:schemeClr val="bg1"/>
              </a:solidFill>
              <a:latin typeface="Arial" charset="0"/>
            </a:endParaRPr>
          </a:p>
          <a:p>
            <a:pPr eaLnBrk="1" hangingPunct="1"/>
            <a:r>
              <a:rPr lang="en-US" dirty="0">
                <a:solidFill>
                  <a:schemeClr val="bg1"/>
                </a:solidFill>
                <a:latin typeface="Arial" charset="0"/>
              </a:rPr>
              <a:t>With dark sectors, there are generically portal particles that mediate between the visible and dark sectors.  </a:t>
            </a:r>
          </a:p>
          <a:p>
            <a:pPr marL="0" indent="0" eaLnBrk="1" hangingPunct="1">
              <a:buNone/>
            </a:pPr>
            <a:endParaRPr lang="en-US" dirty="0">
              <a:solidFill>
                <a:schemeClr val="bg1"/>
              </a:solidFill>
              <a:latin typeface="Arial" charset="0"/>
            </a:endParaRPr>
          </a:p>
          <a:p>
            <a:pPr eaLnBrk="1" hangingPunct="1"/>
            <a:endParaRPr lang="en-US" dirty="0">
              <a:solidFill>
                <a:schemeClr val="bg1"/>
              </a:solidFill>
              <a:latin typeface="Arial" charset="0"/>
            </a:endParaRPr>
          </a:p>
          <a:p>
            <a:pPr marL="0" indent="0" eaLnBrk="1" hangingPunct="1">
              <a:buNone/>
            </a:pPr>
            <a:endParaRPr lang="en-US" dirty="0">
              <a:solidFill>
                <a:schemeClr val="bg1"/>
              </a:solidFill>
              <a:latin typeface="Arial" charset="0"/>
            </a:endParaRPr>
          </a:p>
          <a:p>
            <a:pPr marL="0" indent="0" eaLnBrk="1" hangingPunct="1">
              <a:buNone/>
            </a:pPr>
            <a:endParaRPr lang="en-US" sz="1000" dirty="0">
              <a:solidFill>
                <a:schemeClr val="bg1"/>
              </a:solidFill>
              <a:latin typeface="Arial" charset="0"/>
            </a:endParaRPr>
          </a:p>
          <a:p>
            <a:r>
              <a:rPr lang="en-US" dirty="0">
                <a:solidFill>
                  <a:schemeClr val="bg1"/>
                </a:solidFill>
                <a:latin typeface="Arial" charset="0"/>
              </a:rPr>
              <a:t>Portal particles are not the dark matter, but they may provide our first glimpse of dark matter, and they are generically weakly-interacting, light particles.</a:t>
            </a:r>
          </a:p>
          <a:p>
            <a:pPr eaLnBrk="1" hangingPunct="1"/>
            <a:endParaRPr lang="en-US" dirty="0">
              <a:solidFill>
                <a:schemeClr val="bg1"/>
              </a:solidFill>
              <a:latin typeface="Arial" charset="0"/>
            </a:endParaRP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3748087"/>
            <a:ext cx="2717268" cy="1128713"/>
          </a:xfrm>
          <a:prstGeom prst="rect">
            <a:avLst/>
          </a:prstGeom>
          <a:solidFill>
            <a:schemeClr val="accent1"/>
          </a:solidFill>
          <a:ln w="28575">
            <a:solidFill>
              <a:schemeClr val="tx1"/>
            </a:solidFill>
            <a:round/>
            <a:headEnd/>
            <a:tailEnd/>
          </a:ln>
        </p:spPr>
        <p:txBody>
          <a:bodyPr wrap="none" anchor="ctr"/>
          <a:lstStyle/>
          <a:p>
            <a:pPr algn="ctr"/>
            <a:r>
              <a:rPr lang="en-US" sz="3200" dirty="0">
                <a:solidFill>
                  <a:schemeClr val="bg1"/>
                </a:solidFill>
              </a:rPr>
              <a:t>Visible Sector</a:t>
            </a:r>
          </a:p>
          <a:p>
            <a:pPr algn="ctr"/>
            <a:r>
              <a:rPr lang="en-US" sz="3200" dirty="0">
                <a:solidFill>
                  <a:schemeClr val="bg1"/>
                </a:solidFill>
              </a:rPr>
              <a:t>q, e</a:t>
            </a:r>
            <a:r>
              <a:rPr lang="en-US" sz="3200" baseline="30000" dirty="0">
                <a:solidFill>
                  <a:schemeClr val="bg1"/>
                </a:solidFill>
              </a:rPr>
              <a:t>-</a:t>
            </a:r>
            <a:r>
              <a:rPr lang="en-US" sz="3200" dirty="0">
                <a:solidFill>
                  <a:schemeClr val="bg1"/>
                </a:solidFill>
              </a:rPr>
              <a:t>, </a:t>
            </a:r>
            <a:r>
              <a:rPr lang="en-US" sz="3200" dirty="0">
                <a:solidFill>
                  <a:schemeClr val="bg1"/>
                </a:solidFill>
                <a:latin typeface="Symbol" pitchFamily="2" charset="2"/>
              </a:rPr>
              <a:t>g</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5715000" y="3748087"/>
            <a:ext cx="2895600" cy="1128713"/>
          </a:xfrm>
          <a:prstGeom prst="rect">
            <a:avLst/>
          </a:prstGeom>
          <a:solidFill>
            <a:schemeClr val="accent1"/>
          </a:solidFill>
          <a:ln w="28575">
            <a:solidFill>
              <a:schemeClr val="tx1"/>
            </a:solidFill>
            <a:round/>
            <a:headEnd/>
            <a:tailEnd/>
          </a:ln>
        </p:spPr>
        <p:txBody>
          <a:bodyPr wrap="none" anchor="ctr"/>
          <a:lstStyle/>
          <a:p>
            <a:pPr algn="ctr"/>
            <a:r>
              <a:rPr lang="en-US" sz="3200" dirty="0">
                <a:solidFill>
                  <a:schemeClr val="bg1"/>
                </a:solidFill>
              </a:rPr>
              <a:t>Dark Sector</a:t>
            </a:r>
          </a:p>
          <a:p>
            <a:pPr algn="ctr"/>
            <a:r>
              <a:rPr lang="en-US" sz="3200" dirty="0">
                <a:solidFill>
                  <a:schemeClr val="bg1"/>
                </a:solidFill>
              </a:rPr>
              <a:t>dark matter X</a:t>
            </a:r>
          </a:p>
        </p:txBody>
      </p:sp>
      <p:cxnSp>
        <p:nvCxnSpPr>
          <p:cNvPr id="3" name="Straight Connector 2">
            <a:extLst>
              <a:ext uri="{FF2B5EF4-FFF2-40B4-BE49-F238E27FC236}">
                <a16:creationId xmlns:a16="http://schemas.microsoft.com/office/drawing/2014/main" id="{AEEA6045-9293-7242-8E3B-7D4EC9700540}"/>
              </a:ext>
            </a:extLst>
          </p:cNvPr>
          <p:cNvCxnSpPr/>
          <p:nvPr/>
        </p:nvCxnSpPr>
        <p:spPr>
          <a:xfrm>
            <a:off x="3200400" y="4267200"/>
            <a:ext cx="2514600" cy="0"/>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8F80BB3-0DDF-0A41-B420-65D05B1F84F4}"/>
              </a:ext>
            </a:extLst>
          </p:cNvPr>
          <p:cNvSpPr txBox="1"/>
          <p:nvPr/>
        </p:nvSpPr>
        <p:spPr>
          <a:xfrm>
            <a:off x="3800440" y="3810000"/>
            <a:ext cx="1383712" cy="954107"/>
          </a:xfrm>
          <a:prstGeom prst="rect">
            <a:avLst/>
          </a:prstGeom>
          <a:noFill/>
        </p:spPr>
        <p:txBody>
          <a:bodyPr wrap="none" rtlCol="0">
            <a:spAutoFit/>
          </a:bodyPr>
          <a:lstStyle/>
          <a:p>
            <a:pPr algn="ctr"/>
            <a:r>
              <a:rPr lang="en-US" sz="2800" dirty="0">
                <a:solidFill>
                  <a:schemeClr val="bg1"/>
                </a:solidFill>
              </a:rPr>
              <a:t>Portal</a:t>
            </a:r>
          </a:p>
          <a:p>
            <a:pPr algn="ctr"/>
            <a:r>
              <a:rPr lang="en-US" sz="2800" dirty="0">
                <a:solidFill>
                  <a:schemeClr val="bg1"/>
                </a:solidFill>
              </a:rPr>
              <a:t>Particle</a:t>
            </a:r>
          </a:p>
        </p:txBody>
      </p:sp>
    </p:spTree>
    <p:extLst>
      <p:ext uri="{BB962C8B-B14F-4D97-AF65-F5344CB8AC3E}">
        <p14:creationId xmlns:p14="http://schemas.microsoft.com/office/powerpoint/2010/main" val="104799494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a:solidFill>
                    <a:schemeClr val="bg1"/>
                  </a:solidFill>
                </a:rPr>
                <a:t>GeV</a:t>
              </a: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346579" y="2319366"/>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12786" y="4826026"/>
            <a:ext cx="2195896" cy="669827"/>
          </a:xfrm>
          <a:prstGeom prst="rect">
            <a:avLst/>
          </a:prstGeom>
          <a:noFill/>
        </p:spPr>
        <p:txBody>
          <a:bodyPr wrap="square" rtlCol="0">
            <a:spAutoFit/>
          </a:bodyPr>
          <a:lstStyle/>
          <a:p>
            <a:pPr algn="ctr"/>
            <a:r>
              <a:rPr lang="en-US" dirty="0">
                <a:solidFill>
                  <a:srgbClr val="FF0000"/>
                </a:solidFill>
              </a:rPr>
              <a:t>Too Much to be Dark Matter</a:t>
            </a:r>
          </a:p>
        </p:txBody>
      </p:sp>
      <p:sp>
        <p:nvSpPr>
          <p:cNvPr id="4" name="TextBox 3">
            <a:extLst>
              <a:ext uri="{FF2B5EF4-FFF2-40B4-BE49-F238E27FC236}">
                <a16:creationId xmlns:a16="http://schemas.microsoft.com/office/drawing/2014/main" id="{6F85183C-88D4-4146-BE57-52E2815E79DB}"/>
              </a:ext>
            </a:extLst>
          </p:cNvPr>
          <p:cNvSpPr txBox="1"/>
          <p:nvPr/>
        </p:nvSpPr>
        <p:spPr>
          <a:xfrm rot="18841872">
            <a:off x="1371379" y="3797559"/>
            <a:ext cx="5929828" cy="646331"/>
          </a:xfrm>
          <a:prstGeom prst="rect">
            <a:avLst/>
          </a:prstGeom>
          <a:solidFill>
            <a:schemeClr val="tx1"/>
          </a:solidFill>
          <a:ln>
            <a:solidFill>
              <a:schemeClr val="bg1"/>
            </a:solidFill>
          </a:ln>
        </p:spPr>
        <p:txBody>
          <a:bodyPr wrap="none" rtlCol="0">
            <a:spAutoFit/>
          </a:bodyPr>
          <a:lstStyle/>
          <a:p>
            <a:r>
              <a:rPr lang="en-US" sz="3600" dirty="0">
                <a:solidFill>
                  <a:srgbClr val="00B050"/>
                </a:solidFill>
              </a:rPr>
              <a:t>Just Right to be Dark Matter</a:t>
            </a:r>
          </a:p>
        </p:txBody>
      </p:sp>
    </p:spTree>
    <p:extLst>
      <p:ext uri="{BB962C8B-B14F-4D97-AF65-F5344CB8AC3E}">
        <p14:creationId xmlns:p14="http://schemas.microsoft.com/office/powerpoint/2010/main" val="419256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9"/>
                                        </p:tgtEl>
                                        <p:attrNameLst>
                                          <p:attrName>ppt_w</p:attrName>
                                        </p:attrNameLst>
                                      </p:cBhvr>
                                      <p:tavLst>
                                        <p:tav tm="0">
                                          <p:val>
                                            <p:strVal val="ppt_w"/>
                                          </p:val>
                                        </p:tav>
                                        <p:tav tm="100000">
                                          <p:val>
                                            <p:fltVal val="0"/>
                                          </p:val>
                                        </p:tav>
                                      </p:tavLst>
                                    </p:anim>
                                    <p:anim calcmode="lin" valueType="num">
                                      <p:cBhvr>
                                        <p:cTn id="7" dur="1000"/>
                                        <p:tgtEl>
                                          <p:spTgt spid="19"/>
                                        </p:tgtEl>
                                        <p:attrNameLst>
                                          <p:attrName>ppt_h</p:attrName>
                                        </p:attrNameLst>
                                      </p:cBhvr>
                                      <p:tavLst>
                                        <p:tav tm="0">
                                          <p:val>
                                            <p:strVal val="ppt_h"/>
                                          </p:val>
                                        </p:tav>
                                        <p:tav tm="100000">
                                          <p:val>
                                            <p:fltVal val="0"/>
                                          </p:val>
                                        </p:tav>
                                      </p:tavLst>
                                    </p:anim>
                                    <p:anim calcmode="lin" valueType="num">
                                      <p:cBhvr>
                                        <p:cTn id="8" dur="1000"/>
                                        <p:tgtEl>
                                          <p:spTgt spid="19"/>
                                        </p:tgtEl>
                                        <p:attrNameLst>
                                          <p:attrName>style.rotation</p:attrName>
                                        </p:attrNameLst>
                                      </p:cBhvr>
                                      <p:tavLst>
                                        <p:tav tm="0">
                                          <p:val>
                                            <p:fltVal val="0"/>
                                          </p:val>
                                        </p:tav>
                                        <p:tav tm="100000">
                                          <p:val>
                                            <p:fltVal val="90"/>
                                          </p:val>
                                        </p:tav>
                                      </p:tavLst>
                                    </p:anim>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fltVal val="0"/>
                                          </p:val>
                                        </p:tav>
                                        <p:tav tm="100000">
                                          <p:val>
                                            <p:strVal val="#ppt_w"/>
                                          </p:val>
                                        </p:tav>
                                      </p:tavLst>
                                    </p:anim>
                                    <p:anim calcmode="lin" valueType="num">
                                      <p:cBhvr>
                                        <p:cTn id="15" dur="1000" fill="hold"/>
                                        <p:tgtEl>
                                          <p:spTgt spid="31"/>
                                        </p:tgtEl>
                                        <p:attrNameLst>
                                          <p:attrName>ppt_h</p:attrName>
                                        </p:attrNameLst>
                                      </p:cBhvr>
                                      <p:tavLst>
                                        <p:tav tm="0">
                                          <p:val>
                                            <p:fltVal val="0"/>
                                          </p:val>
                                        </p:tav>
                                        <p:tav tm="100000">
                                          <p:val>
                                            <p:strVal val="#ppt_h"/>
                                          </p:val>
                                        </p:tav>
                                      </p:tavLst>
                                    </p:anim>
                                    <p:anim calcmode="lin" valueType="num">
                                      <p:cBhvr>
                                        <p:cTn id="16" dur="1000" fill="hold"/>
                                        <p:tgtEl>
                                          <p:spTgt spid="31"/>
                                        </p:tgtEl>
                                        <p:attrNameLst>
                                          <p:attrName>style.rotation</p:attrName>
                                        </p:attrNameLst>
                                      </p:cBhvr>
                                      <p:tavLst>
                                        <p:tav tm="0">
                                          <p:val>
                                            <p:fltVal val="90"/>
                                          </p:val>
                                        </p:tav>
                                        <p:tav tm="100000">
                                          <p:val>
                                            <p:fltVal val="0"/>
                                          </p:val>
                                        </p:tav>
                                      </p:tavLst>
                                    </p:anim>
                                    <p:animEffect transition="in" filter="fade">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grpId="0" nodeType="clickEffect">
                                  <p:stCondLst>
                                    <p:cond delay="0"/>
                                  </p:stCondLst>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anim calcmode="lin" valueType="num">
                                      <p:cBhvr>
                                        <p:cTn id="23" dur="1000"/>
                                        <p:tgtEl>
                                          <p:spTgt spid="22"/>
                                        </p:tgtEl>
                                        <p:attrNameLst>
                                          <p:attrName>style.rotation</p:attrName>
                                        </p:attrNameLst>
                                      </p:cBhvr>
                                      <p:tavLst>
                                        <p:tav tm="0">
                                          <p:val>
                                            <p:fltVal val="0"/>
                                          </p:val>
                                        </p:tav>
                                        <p:tav tm="100000">
                                          <p:val>
                                            <p:fltVal val="90"/>
                                          </p:val>
                                        </p:tav>
                                      </p:tavLst>
                                    </p:anim>
                                    <p:animEffect transition="out" filter="fade">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 calcmode="lin" valueType="num">
                                      <p:cBhvr>
                                        <p:cTn id="29" dur="10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1"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D51796-A9A3-0C4D-B3EA-00A03A6E4EEF}"/>
              </a:ext>
            </a:extLst>
          </p:cNvPr>
          <p:cNvGrpSpPr/>
          <p:nvPr/>
        </p:nvGrpSpPr>
        <p:grpSpPr>
          <a:xfrm>
            <a:off x="533400" y="4495800"/>
            <a:ext cx="8077200" cy="1905000"/>
            <a:chOff x="381000" y="4724400"/>
            <a:chExt cx="8077200" cy="1905000"/>
          </a:xfrm>
        </p:grpSpPr>
        <p:sp>
          <p:nvSpPr>
            <p:cNvPr id="2" name="Rectangle 1">
              <a:extLst>
                <a:ext uri="{FF2B5EF4-FFF2-40B4-BE49-F238E27FC236}">
                  <a16:creationId xmlns:a16="http://schemas.microsoft.com/office/drawing/2014/main" id="{609C5BA2-1BC5-6F40-9A4E-481CDDCAE297}"/>
                </a:ext>
              </a:extLst>
            </p:cNvPr>
            <p:cNvSpPr/>
            <p:nvPr/>
          </p:nvSpPr>
          <p:spPr>
            <a:xfrm>
              <a:off x="381000" y="4724400"/>
              <a:ext cx="8077200" cy="1905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786" y="4987465"/>
              <a:ext cx="2956701" cy="1489535"/>
            </a:xfrm>
            <a:prstGeom prst="rect">
              <a:avLst/>
            </a:prstGeom>
          </p:spPr>
        </p:pic>
        <p:cxnSp>
          <p:nvCxnSpPr>
            <p:cNvPr id="7" name="Straight Arrow Connector 6"/>
            <p:cNvCxnSpPr/>
            <p:nvPr/>
          </p:nvCxnSpPr>
          <p:spPr>
            <a:xfrm flipV="1">
              <a:off x="4672403" y="4827767"/>
              <a:ext cx="252241" cy="81738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762000" y="5815234"/>
              <a:ext cx="2345619" cy="41313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923419" y="5144518"/>
              <a:ext cx="2001381" cy="357038"/>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464821" y="5616307"/>
              <a:ext cx="459824" cy="63234"/>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672403" y="5645152"/>
              <a:ext cx="863757" cy="831848"/>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bg1"/>
                </a:solidFill>
                <a:latin typeface="Arial" charset="0"/>
              </a:rPr>
              <a:t>WEAKLY-INTERACTING, LIGHT PARTICLES</a:t>
            </a:r>
          </a:p>
        </p:txBody>
      </p:sp>
      <p:sp>
        <p:nvSpPr>
          <p:cNvPr id="5123" name="Content Placeholder 2"/>
          <p:cNvSpPr>
            <a:spLocks noGrp="1"/>
          </p:cNvSpPr>
          <p:nvPr>
            <p:ph idx="1"/>
          </p:nvPr>
        </p:nvSpPr>
        <p:spPr>
          <a:xfrm>
            <a:off x="228601" y="838200"/>
            <a:ext cx="8610599" cy="5638800"/>
          </a:xfrm>
        </p:spPr>
        <p:txBody>
          <a:bodyPr/>
          <a:lstStyle/>
          <a:p>
            <a:pPr eaLnBrk="1" hangingPunct="1"/>
            <a:r>
              <a:rPr lang="en-US" dirty="0">
                <a:solidFill>
                  <a:schemeClr val="bg1"/>
                </a:solidFill>
                <a:latin typeface="Arial" charset="0"/>
              </a:rPr>
              <a:t>What are their properties? Assume an interaction strength of ~10</a:t>
            </a:r>
            <a:r>
              <a:rPr lang="en-US" baseline="30000" dirty="0">
                <a:solidFill>
                  <a:schemeClr val="bg1"/>
                </a:solidFill>
                <a:latin typeface="Arial" charset="0"/>
              </a:rPr>
              <a:t>-5</a:t>
            </a:r>
            <a:r>
              <a:rPr lang="en-US" dirty="0">
                <a:solidFill>
                  <a:schemeClr val="bg1"/>
                </a:solidFill>
                <a:latin typeface="Arial" charset="0"/>
              </a:rPr>
              <a:t> and a mass between MeV (the electron’s) and GeV (the proton’s).</a:t>
            </a:r>
          </a:p>
          <a:p>
            <a:pPr lvl="1"/>
            <a:r>
              <a:rPr lang="en-US" dirty="0">
                <a:solidFill>
                  <a:schemeClr val="bg1"/>
                </a:solidFill>
                <a:latin typeface="Arial" charset="0"/>
                <a:sym typeface="Wingdings"/>
              </a:rPr>
              <a:t>They are not bent by electric and magnetic fields</a:t>
            </a:r>
          </a:p>
          <a:p>
            <a:pPr lvl="1"/>
            <a:r>
              <a:rPr lang="en-US" dirty="0">
                <a:solidFill>
                  <a:schemeClr val="bg1"/>
                </a:solidFill>
                <a:latin typeface="Arial" charset="0"/>
                <a:sym typeface="Wingdings"/>
              </a:rPr>
              <a:t>They do not interact in matter</a:t>
            </a:r>
          </a:p>
          <a:p>
            <a:pPr lvl="1"/>
            <a:r>
              <a:rPr lang="en-US" dirty="0">
                <a:solidFill>
                  <a:schemeClr val="bg1"/>
                </a:solidFill>
                <a:latin typeface="Arial" charset="0"/>
                <a:sym typeface="Wingdings"/>
              </a:rPr>
              <a:t>They do decay, for example, to electrons and positrons, but only after traveling hundreds of meters.</a:t>
            </a:r>
          </a:p>
          <a:p>
            <a:pPr lvl="1"/>
            <a:r>
              <a:rPr lang="en-US" dirty="0">
                <a:solidFill>
                  <a:schemeClr val="bg1"/>
                </a:solidFill>
                <a:latin typeface="Arial" charset="0"/>
                <a:sym typeface="Wingdings"/>
              </a:rPr>
              <a:t>They are mainly produced in glancing collisions at the LHC</a:t>
            </a:r>
          </a:p>
          <a:p>
            <a:pPr lvl="1"/>
            <a:endParaRPr lang="en-US" sz="1200" dirty="0">
              <a:solidFill>
                <a:schemeClr val="bg1"/>
              </a:solidFill>
              <a:latin typeface="Arial" charset="0"/>
              <a:sym typeface="Wingdings"/>
            </a:endParaRPr>
          </a:p>
          <a:p>
            <a:r>
              <a:rPr lang="en-US" dirty="0">
                <a:solidFill>
                  <a:schemeClr val="bg1"/>
                </a:solidFill>
                <a:latin typeface="Arial" charset="0"/>
                <a:sym typeface="Wingdings"/>
              </a:rPr>
              <a:t>This is a nightmare for existing detectors at the LHC !</a:t>
            </a:r>
          </a:p>
          <a:p>
            <a:pPr lvl="1"/>
            <a:endParaRPr lang="en-US" dirty="0">
              <a:solidFill>
                <a:schemeClr val="bg1"/>
              </a:solidFill>
              <a:sym typeface="Wingdings"/>
            </a:endParaRPr>
          </a:p>
          <a:p>
            <a:endParaRPr lang="en-US" dirty="0">
              <a:solidFill>
                <a:schemeClr val="bg1"/>
              </a:solidFill>
              <a:latin typeface="Arial" charset="0"/>
              <a:sym typeface="Wingdings"/>
            </a:endParaRPr>
          </a:p>
        </p:txBody>
      </p:sp>
    </p:spTree>
    <p:extLst>
      <p:ext uri="{BB962C8B-B14F-4D97-AF65-F5344CB8AC3E}">
        <p14:creationId xmlns:p14="http://schemas.microsoft.com/office/powerpoint/2010/main" val="26027466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2895600"/>
            <a:ext cx="5868431" cy="1371600"/>
          </a:xfrm>
        </p:spPr>
        <p:txBody>
          <a:bodyPr/>
          <a:lstStyle/>
          <a:p>
            <a:pPr marL="0" indent="0" algn="ctr" eaLnBrk="1" hangingPunct="1">
              <a:buNone/>
            </a:pPr>
            <a:r>
              <a:rPr lang="en-US" sz="4400" b="1" dirty="0">
                <a:solidFill>
                  <a:schemeClr val="bg1"/>
                </a:solidFill>
              </a:rPr>
              <a:t>FASER</a:t>
            </a:r>
          </a:p>
          <a:p>
            <a:pPr marL="0" indent="0" eaLnBrk="1" hangingPunct="1">
              <a:buNone/>
            </a:pPr>
            <a:endParaRPr lang="en-US" dirty="0">
              <a:solidFill>
                <a:schemeClr val="bg1"/>
              </a:solidFill>
              <a:latin typeface="Arial" charset="0"/>
            </a:endParaRPr>
          </a:p>
        </p:txBody>
      </p:sp>
    </p:spTree>
    <p:extLst>
      <p:ext uri="{BB962C8B-B14F-4D97-AF65-F5344CB8AC3E}">
        <p14:creationId xmlns:p14="http://schemas.microsoft.com/office/powerpoint/2010/main" val="14005325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bg1"/>
                </a:solidFill>
                <a:latin typeface="Arial" charset="0"/>
              </a:rPr>
              <a:t>THE BASIC IDEA</a:t>
            </a:r>
          </a:p>
        </p:txBody>
      </p:sp>
      <p:sp>
        <p:nvSpPr>
          <p:cNvPr id="5123" name="Content Placeholder 2"/>
          <p:cNvSpPr>
            <a:spLocks noGrp="1"/>
          </p:cNvSpPr>
          <p:nvPr>
            <p:ph idx="1"/>
          </p:nvPr>
        </p:nvSpPr>
        <p:spPr>
          <a:xfrm>
            <a:off x="152400" y="914400"/>
            <a:ext cx="3338054" cy="3124200"/>
          </a:xfrm>
        </p:spPr>
        <p:txBody>
          <a:bodyPr/>
          <a:lstStyle/>
          <a:p>
            <a:pPr eaLnBrk="1" hangingPunct="1"/>
            <a:r>
              <a:rPr lang="en-US" sz="2000" dirty="0">
                <a:solidFill>
                  <a:schemeClr val="bg1"/>
                </a:solidFill>
                <a:latin typeface="Arial" charset="0"/>
              </a:rPr>
              <a:t>Can we cover the “blind spot” of existing detectors?  A detector on the beamline would block the proton beams. </a:t>
            </a:r>
            <a:endParaRPr lang="en-US" sz="1200" dirty="0">
              <a:solidFill>
                <a:schemeClr val="bg1"/>
              </a:solidFill>
              <a:latin typeface="Arial" charset="0"/>
              <a:sym typeface="Wingdings"/>
            </a:endParaRPr>
          </a:p>
        </p:txBody>
      </p:sp>
      <p:grpSp>
        <p:nvGrpSpPr>
          <p:cNvPr id="6" name="Group 5">
            <a:extLst>
              <a:ext uri="{FF2B5EF4-FFF2-40B4-BE49-F238E27FC236}">
                <a16:creationId xmlns:a16="http://schemas.microsoft.com/office/drawing/2014/main" id="{731B3DCA-DA6E-6540-8D46-40F9A4F94FDB}"/>
              </a:ext>
            </a:extLst>
          </p:cNvPr>
          <p:cNvGrpSpPr/>
          <p:nvPr/>
        </p:nvGrpSpPr>
        <p:grpSpPr>
          <a:xfrm>
            <a:off x="3886200" y="1219200"/>
            <a:ext cx="4572000" cy="1335355"/>
            <a:chOff x="381000" y="4724400"/>
            <a:chExt cx="8077200" cy="1905000"/>
          </a:xfrm>
        </p:grpSpPr>
        <p:sp>
          <p:nvSpPr>
            <p:cNvPr id="7" name="Rectangle 6">
              <a:extLst>
                <a:ext uri="{FF2B5EF4-FFF2-40B4-BE49-F238E27FC236}">
                  <a16:creationId xmlns:a16="http://schemas.microsoft.com/office/drawing/2014/main" id="{66B614F0-5817-6E43-B7DF-A8AF163270AF}"/>
                </a:ext>
              </a:extLst>
            </p:cNvPr>
            <p:cNvSpPr/>
            <p:nvPr/>
          </p:nvSpPr>
          <p:spPr>
            <a:xfrm>
              <a:off x="381000" y="4724400"/>
              <a:ext cx="8077200" cy="1905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0803012_02-A4-at-144-dpi.jpg">
              <a:extLst>
                <a:ext uri="{FF2B5EF4-FFF2-40B4-BE49-F238E27FC236}">
                  <a16:creationId xmlns:a16="http://schemas.microsoft.com/office/drawing/2014/main" id="{844F0538-2BBA-364C-BFC4-16F97C988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786" y="4987465"/>
              <a:ext cx="2956701" cy="1489535"/>
            </a:xfrm>
            <a:prstGeom prst="rect">
              <a:avLst/>
            </a:prstGeom>
          </p:spPr>
        </p:pic>
        <p:cxnSp>
          <p:nvCxnSpPr>
            <p:cNvPr id="9" name="Straight Arrow Connector 8">
              <a:extLst>
                <a:ext uri="{FF2B5EF4-FFF2-40B4-BE49-F238E27FC236}">
                  <a16:creationId xmlns:a16="http://schemas.microsoft.com/office/drawing/2014/main" id="{89F9CA77-E4FE-9541-BEF2-F7FB65C364DC}"/>
                </a:ext>
              </a:extLst>
            </p:cNvPr>
            <p:cNvCxnSpPr/>
            <p:nvPr/>
          </p:nvCxnSpPr>
          <p:spPr>
            <a:xfrm flipV="1">
              <a:off x="4672403" y="4827767"/>
              <a:ext cx="252241" cy="81738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6A58C53A-4312-8742-9DC8-6C14FF1CF415}"/>
                </a:ext>
              </a:extLst>
            </p:cNvPr>
            <p:cNvGrpSpPr/>
            <p:nvPr/>
          </p:nvGrpSpPr>
          <p:grpSpPr>
            <a:xfrm>
              <a:off x="762000" y="5815234"/>
              <a:ext cx="2345619" cy="413136"/>
              <a:chOff x="686764" y="4213439"/>
              <a:chExt cx="2214348" cy="409266"/>
            </a:xfrm>
          </p:grpSpPr>
          <p:cxnSp>
            <p:nvCxnSpPr>
              <p:cNvPr id="19" name="Straight Arrow Connector 18">
                <a:extLst>
                  <a:ext uri="{FF2B5EF4-FFF2-40B4-BE49-F238E27FC236}">
                    <a16:creationId xmlns:a16="http://schemas.microsoft.com/office/drawing/2014/main" id="{310FE2DA-0F62-5948-8FCB-85E250E91344}"/>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2BCDDBF-00B5-B545-A323-8AE8E60A4FF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B822BBD-9F56-2445-9E09-7BB2C702DC07}"/>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E39586E-39DC-AC4E-9886-8ACDD4941F1B}"/>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F7141DD-919C-8C4B-9930-64A46C0FA12D}"/>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32DCC4EE-18A3-FE4B-94A1-222E98F31BE9}"/>
                </a:ext>
              </a:extLst>
            </p:cNvPr>
            <p:cNvGrpSpPr/>
            <p:nvPr/>
          </p:nvGrpSpPr>
          <p:grpSpPr>
            <a:xfrm rot="10800000">
              <a:off x="5923419" y="5144518"/>
              <a:ext cx="2001381" cy="357038"/>
              <a:chOff x="686764" y="4213439"/>
              <a:chExt cx="2214348" cy="409266"/>
            </a:xfrm>
          </p:grpSpPr>
          <p:cxnSp>
            <p:nvCxnSpPr>
              <p:cNvPr id="14" name="Straight Arrow Connector 13">
                <a:extLst>
                  <a:ext uri="{FF2B5EF4-FFF2-40B4-BE49-F238E27FC236}">
                    <a16:creationId xmlns:a16="http://schemas.microsoft.com/office/drawing/2014/main" id="{03FBFA06-9875-1644-A187-F18C89C988E2}"/>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8893751-10B3-944B-9702-920A901EE55C}"/>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87629F2-64DE-EA45-851A-11156FE1C5ED}"/>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67FB128-5D74-864A-AC3E-734C5147F495}"/>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5DEFF86-D55D-1B48-9A92-35D80D882B98}"/>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082D9E98-349F-DF42-BB6C-7AA3E3A38CD4}"/>
                </a:ext>
              </a:extLst>
            </p:cNvPr>
            <p:cNvCxnSpPr/>
            <p:nvPr/>
          </p:nvCxnSpPr>
          <p:spPr>
            <a:xfrm flipV="1">
              <a:off x="4464821" y="5616307"/>
              <a:ext cx="459824" cy="63234"/>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2E31467-ED4D-384C-BE63-D69DC5B847C1}"/>
                </a:ext>
              </a:extLst>
            </p:cNvPr>
            <p:cNvCxnSpPr/>
            <p:nvPr/>
          </p:nvCxnSpPr>
          <p:spPr>
            <a:xfrm>
              <a:off x="4672403" y="5645152"/>
              <a:ext cx="863757" cy="831848"/>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24" name="Content Placeholder 2">
            <a:extLst>
              <a:ext uri="{FF2B5EF4-FFF2-40B4-BE49-F238E27FC236}">
                <a16:creationId xmlns:a16="http://schemas.microsoft.com/office/drawing/2014/main" id="{5550ACB0-C4DA-A441-B6D6-0E0E1176A3AB}"/>
              </a:ext>
            </a:extLst>
          </p:cNvPr>
          <p:cNvSpPr txBox="1">
            <a:spLocks/>
          </p:cNvSpPr>
          <p:nvPr/>
        </p:nvSpPr>
        <p:spPr bwMode="auto">
          <a:xfrm>
            <a:off x="152400" y="2667000"/>
            <a:ext cx="8610600" cy="3539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bg1"/>
                </a:solidFill>
                <a:latin typeface="Arial" charset="0"/>
              </a:rPr>
              <a:t>However, our target particles do not interact; they travel straight.  We can therefore place the detector on the “line of sight,” a few 100 m away, after the LHC curves. Other particles will get stuck in the rock and concrete, but our signal will pass right through. </a:t>
            </a:r>
          </a:p>
          <a:p>
            <a:endParaRPr lang="en-US" sz="1200" dirty="0">
              <a:solidFill>
                <a:schemeClr val="bg1"/>
              </a:solidFill>
              <a:latin typeface="Arial" charset="0"/>
            </a:endParaRPr>
          </a:p>
          <a:p>
            <a:r>
              <a:rPr lang="en-US" sz="2000" dirty="0">
                <a:solidFill>
                  <a:schemeClr val="bg1"/>
                </a:solidFill>
                <a:latin typeface="Arial" charset="0"/>
              </a:rPr>
              <a:t>After hundreds of meters, the particles will decay, and we can look for their decay products, e.g., electrons and positrons.</a:t>
            </a:r>
          </a:p>
          <a:p>
            <a:endParaRPr lang="en-US" sz="1200" dirty="0">
              <a:solidFill>
                <a:schemeClr val="bg1"/>
              </a:solidFill>
              <a:latin typeface="Arial" charset="0"/>
            </a:endParaRPr>
          </a:p>
          <a:p>
            <a:r>
              <a:rPr lang="en-US" sz="2000" dirty="0">
                <a:solidFill>
                  <a:schemeClr val="bg1"/>
                </a:solidFill>
                <a:latin typeface="Arial" charset="0"/>
              </a:rPr>
              <a:t>The new particles are extremely collimated. Even after hundreds of meters, they are still within ~10 to 100 cm apart. </a:t>
            </a:r>
          </a:p>
          <a:p>
            <a:endParaRPr lang="en-US" sz="1200" dirty="0">
              <a:solidFill>
                <a:schemeClr val="bg1"/>
              </a:solidFill>
              <a:latin typeface="Arial" charset="0"/>
              <a:sym typeface="Wingdings"/>
            </a:endParaRPr>
          </a:p>
          <a:p>
            <a:r>
              <a:rPr lang="en-US" sz="2000" dirty="0">
                <a:solidFill>
                  <a:schemeClr val="bg1"/>
                </a:solidFill>
                <a:latin typeface="Arial" charset="0"/>
                <a:sym typeface="Wingdings"/>
              </a:rPr>
              <a:t>These considerations motivate a small, inexpensive experiment placed in the very forward region of ATLAS or CMS, a few 100m downstream.</a:t>
            </a:r>
          </a:p>
        </p:txBody>
      </p:sp>
      <p:sp>
        <p:nvSpPr>
          <p:cNvPr id="25" name="TextBox 24">
            <a:extLst>
              <a:ext uri="{FF2B5EF4-FFF2-40B4-BE49-F238E27FC236}">
                <a16:creationId xmlns:a16="http://schemas.microsoft.com/office/drawing/2014/main" id="{4D075958-5308-E545-B1A7-36AE24FC72DC}"/>
              </a:ext>
            </a:extLst>
          </p:cNvPr>
          <p:cNvSpPr txBox="1"/>
          <p:nvPr/>
        </p:nvSpPr>
        <p:spPr>
          <a:xfrm>
            <a:off x="5410200" y="835223"/>
            <a:ext cx="3337452" cy="307777"/>
          </a:xfrm>
          <a:prstGeom prst="rect">
            <a:avLst/>
          </a:prstGeom>
          <a:noFill/>
        </p:spPr>
        <p:txBody>
          <a:bodyPr wrap="none" rtlCol="0">
            <a:spAutoFit/>
          </a:bodyPr>
          <a:lstStyle/>
          <a:p>
            <a:r>
              <a:rPr lang="en-US" sz="1400" dirty="0">
                <a:solidFill>
                  <a:schemeClr val="bg1"/>
                </a:solidFill>
              </a:rPr>
              <a:t>Feng, </a:t>
            </a:r>
            <a:r>
              <a:rPr lang="en-US" sz="1400" dirty="0" err="1">
                <a:solidFill>
                  <a:schemeClr val="bg1"/>
                </a:solidFill>
              </a:rPr>
              <a:t>Galon</a:t>
            </a:r>
            <a:r>
              <a:rPr lang="en-US" sz="1400" dirty="0">
                <a:solidFill>
                  <a:schemeClr val="bg1"/>
                </a:solidFill>
              </a:rPr>
              <a:t>, Kling, </a:t>
            </a:r>
            <a:r>
              <a:rPr lang="en-US" sz="1400" dirty="0" err="1">
                <a:solidFill>
                  <a:schemeClr val="bg1"/>
                </a:solidFill>
              </a:rPr>
              <a:t>Trojanowski</a:t>
            </a:r>
            <a:r>
              <a:rPr lang="en-US" sz="1400" dirty="0">
                <a:solidFill>
                  <a:schemeClr val="bg1"/>
                </a:solidFill>
              </a:rPr>
              <a:t> (2017)</a:t>
            </a:r>
          </a:p>
        </p:txBody>
      </p:sp>
    </p:spTree>
    <p:extLst>
      <p:ext uri="{BB962C8B-B14F-4D97-AF65-F5344CB8AC3E}">
        <p14:creationId xmlns:p14="http://schemas.microsoft.com/office/powerpoint/2010/main" val="21823934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LOCATION, LOCATION, LOCATION</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838200"/>
            <a:ext cx="8763000" cy="5715000"/>
          </a:xfrm>
          <a:prstGeom prst="rect">
            <a:avLst/>
          </a:prstGeom>
        </p:spPr>
      </p:pic>
      <p:cxnSp>
        <p:nvCxnSpPr>
          <p:cNvPr id="7" name="Straight Arrow Connector 6"/>
          <p:cNvCxnSpPr>
            <a:stCxn id="8" idx="0"/>
          </p:cNvCxnSpPr>
          <p:nvPr/>
        </p:nvCxnSpPr>
        <p:spPr>
          <a:xfrm flipV="1">
            <a:off x="6486579" y="5029200"/>
            <a:ext cx="643389" cy="9099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5939134"/>
            <a:ext cx="694421" cy="461665"/>
          </a:xfrm>
          <a:prstGeom prst="rect">
            <a:avLst/>
          </a:prstGeom>
          <a:solidFill>
            <a:srgbClr val="FF0000"/>
          </a:solidFill>
          <a:ln w="38100" cmpd="sng">
            <a:solidFill>
              <a:srgbClr val="FF0000"/>
            </a:solidFill>
          </a:ln>
        </p:spPr>
        <p:txBody>
          <a:bodyPr wrap="none" rtlCol="0">
            <a:spAutoFit/>
          </a:bodyPr>
          <a:lstStyle/>
          <a:p>
            <a:r>
              <a:rPr lang="en-US" sz="2400" dirty="0">
                <a:solidFill>
                  <a:schemeClr val="bg1"/>
                </a:solidFill>
              </a:rPr>
              <a:t>!!!!!!</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72" y="838200"/>
            <a:ext cx="2252019" cy="1600200"/>
          </a:xfrm>
          <a:prstGeom prst="rect">
            <a:avLst/>
          </a:prstGeom>
        </p:spPr>
      </p:pic>
    </p:spTree>
    <p:extLst>
      <p:ext uri="{BB962C8B-B14F-4D97-AF65-F5344CB8AC3E}">
        <p14:creationId xmlns:p14="http://schemas.microsoft.com/office/powerpoint/2010/main" val="331450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LOCATION, LOCATION, LOCATION</a:t>
            </a: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424055" y="5633876"/>
            <a:ext cx="1659430" cy="646331"/>
          </a:xfrm>
          <a:prstGeom prst="rect">
            <a:avLst/>
          </a:prstGeom>
          <a:solidFill>
            <a:srgbClr val="0000FF"/>
          </a:solidFill>
          <a:ln w="28575">
            <a:solidFill>
              <a:srgbClr val="FF0000"/>
            </a:solidFill>
          </a:ln>
        </p:spPr>
        <p:txBody>
          <a:bodyPr wrap="none" rtlCol="0">
            <a:spAutoFit/>
          </a:bodyPr>
          <a:lstStyle/>
          <a:p>
            <a:pPr algn="ctr"/>
            <a:r>
              <a:rPr lang="pl-PL" dirty="0">
                <a:solidFill>
                  <a:schemeClr val="bg1"/>
                </a:solidFill>
              </a:rPr>
              <a:t>New </a:t>
            </a:r>
            <a:r>
              <a:rPr lang="pl-PL" dirty="0" err="1">
                <a:solidFill>
                  <a:schemeClr val="bg1"/>
                </a:solidFill>
              </a:rPr>
              <a:t>Particles</a:t>
            </a:r>
            <a:endParaRPr lang="pl-PL" dirty="0">
              <a:solidFill>
                <a:schemeClr val="bg1"/>
              </a:solidFill>
            </a:endParaRPr>
          </a:p>
          <a:p>
            <a:pPr algn="ctr"/>
            <a:r>
              <a:rPr lang="pl-PL" dirty="0">
                <a:solidFill>
                  <a:schemeClr val="bg1"/>
                </a:solidFill>
              </a:rPr>
              <a:t>(</a:t>
            </a:r>
            <a:r>
              <a:rPr lang="pl-PL" dirty="0" err="1">
                <a:solidFill>
                  <a:schemeClr val="bg1"/>
                </a:solidFill>
              </a:rPr>
              <a:t>dark</a:t>
            </a:r>
            <a:r>
              <a:rPr lang="pl-PL" dirty="0">
                <a:solidFill>
                  <a:schemeClr val="bg1"/>
                </a:solidFill>
              </a:rPr>
              <a:t> </a:t>
            </a:r>
            <a:r>
              <a:rPr lang="pl-PL" dirty="0" err="1">
                <a:solidFill>
                  <a:schemeClr val="bg1"/>
                </a:solidFill>
              </a:rPr>
              <a:t>partices</a:t>
            </a:r>
            <a:r>
              <a:rPr lang="pl-PL" dirty="0">
                <a:solidFill>
                  <a:schemeClr val="bg1"/>
                </a:solidFill>
              </a:rPr>
              <a:t>)</a:t>
            </a:r>
            <a:endParaRPr lang="en-US" dirty="0">
              <a:solidFill>
                <a:schemeClr val="bg1"/>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3124200" y="5181600"/>
            <a:ext cx="381000" cy="344269"/>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5903788" y="5633876"/>
            <a:ext cx="1672253" cy="646331"/>
          </a:xfrm>
          <a:prstGeom prst="rect">
            <a:avLst/>
          </a:prstGeom>
          <a:solidFill>
            <a:srgbClr val="0000FF"/>
          </a:solidFill>
          <a:ln w="28575">
            <a:solidFill>
              <a:srgbClr val="FF0000"/>
            </a:solidFill>
          </a:ln>
        </p:spPr>
        <p:txBody>
          <a:bodyPr wrap="none" rtlCol="0">
            <a:spAutoFit/>
          </a:bodyPr>
          <a:lstStyle/>
          <a:p>
            <a:pPr algn="ctr"/>
            <a:r>
              <a:rPr lang="pl-PL" dirty="0">
                <a:solidFill>
                  <a:schemeClr val="bg1"/>
                </a:solidFill>
              </a:rPr>
              <a:t>LHC </a:t>
            </a:r>
            <a:r>
              <a:rPr lang="pl-PL" dirty="0" err="1">
                <a:solidFill>
                  <a:schemeClr val="bg1"/>
                </a:solidFill>
              </a:rPr>
              <a:t>Beamline</a:t>
            </a:r>
            <a:endParaRPr lang="pl-PL" dirty="0">
              <a:solidFill>
                <a:schemeClr val="bg1"/>
              </a:solidFill>
            </a:endParaRPr>
          </a:p>
          <a:p>
            <a:pPr algn="ctr"/>
            <a:r>
              <a:rPr lang="pl-PL" dirty="0">
                <a:solidFill>
                  <a:schemeClr val="bg1"/>
                </a:solidFill>
              </a:rPr>
              <a:t>(</a:t>
            </a:r>
            <a:r>
              <a:rPr lang="pl-PL" dirty="0" err="1">
                <a:solidFill>
                  <a:schemeClr val="bg1"/>
                </a:solidFill>
              </a:rPr>
              <a:t>protons</a:t>
            </a:r>
            <a:r>
              <a:rPr lang="pl-PL" dirty="0">
                <a:solidFill>
                  <a:schemeClr val="bg1"/>
                </a:solidFill>
              </a:rPr>
              <a:t>)</a:t>
            </a:r>
            <a:endParaRPr lang="en-US" dirty="0">
              <a:solidFill>
                <a:schemeClr val="bg1"/>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5905" y="407715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389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FASER</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6A39DD-53CA-CF45-BA8F-443CDCE8C4EF}"/>
              </a:ext>
            </a:extLst>
          </p:cNvPr>
          <p:cNvPicPr>
            <a:picLocks noChangeAspect="1"/>
          </p:cNvPicPr>
          <p:nvPr/>
        </p:nvPicPr>
        <p:blipFill rotWithShape="1">
          <a:blip r:embed="rId2"/>
          <a:srcRect t="8832" r="35938"/>
          <a:stretch/>
        </p:blipFill>
        <p:spPr>
          <a:xfrm>
            <a:off x="3581400" y="1790113"/>
            <a:ext cx="5029200" cy="4473156"/>
          </a:xfrm>
          <a:prstGeom prst="rect">
            <a:avLst/>
          </a:prstGeom>
        </p:spPr>
      </p:pic>
      <p:sp>
        <p:nvSpPr>
          <p:cNvPr id="2" name="Title 1">
            <a:extLst>
              <a:ext uri="{FF2B5EF4-FFF2-40B4-BE49-F238E27FC236}">
                <a16:creationId xmlns:a16="http://schemas.microsoft.com/office/drawing/2014/main" id="{BBA5C2B8-C5B4-424A-931A-2A572B6743A5}"/>
              </a:ext>
            </a:extLst>
          </p:cNvPr>
          <p:cNvSpPr>
            <a:spLocks noGrp="1"/>
          </p:cNvSpPr>
          <p:nvPr>
            <p:ph type="title"/>
          </p:nvPr>
        </p:nvSpPr>
        <p:spPr>
          <a:xfrm>
            <a:off x="1295400" y="244475"/>
            <a:ext cx="6858000" cy="441325"/>
          </a:xfrm>
        </p:spPr>
        <p:txBody>
          <a:bodyPr/>
          <a:lstStyle/>
          <a:p>
            <a:r>
              <a:rPr lang="en-US" dirty="0">
                <a:solidFill>
                  <a:schemeClr val="bg1"/>
                </a:solidFill>
              </a:rPr>
              <a:t>THIS IS WATER</a:t>
            </a:r>
          </a:p>
        </p:txBody>
      </p:sp>
      <p:sp>
        <p:nvSpPr>
          <p:cNvPr id="8" name="Content Placeholder 2">
            <a:extLst>
              <a:ext uri="{FF2B5EF4-FFF2-40B4-BE49-F238E27FC236}">
                <a16:creationId xmlns:a16="http://schemas.microsoft.com/office/drawing/2014/main" id="{22AAE96F-3FA7-E345-B8FD-D6EE8B9FF416}"/>
              </a:ext>
            </a:extLst>
          </p:cNvPr>
          <p:cNvSpPr txBox="1">
            <a:spLocks/>
          </p:cNvSpPr>
          <p:nvPr/>
        </p:nvSpPr>
        <p:spPr bwMode="auto">
          <a:xfrm>
            <a:off x="533400" y="1752600"/>
            <a:ext cx="2667000" cy="4640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solidFill>
                  <a:schemeClr val="bg1"/>
                </a:solidFill>
              </a:rPr>
              <a:t>Two young fish are swimming along and they happen to meet an older fish swimming the other way.  </a:t>
            </a:r>
          </a:p>
          <a:p>
            <a:endParaRPr lang="en-US" sz="1200" dirty="0">
              <a:solidFill>
                <a:schemeClr val="bg1"/>
              </a:solidFill>
            </a:endParaRPr>
          </a:p>
          <a:p>
            <a:pPr marL="0" indent="0">
              <a:buNone/>
            </a:pPr>
            <a:r>
              <a:rPr lang="en-US" sz="2000" dirty="0">
                <a:solidFill>
                  <a:schemeClr val="bg1"/>
                </a:solidFill>
              </a:rPr>
              <a:t>The older fish says, “Morning, boys. How’s the water?” </a:t>
            </a:r>
          </a:p>
          <a:p>
            <a:endParaRPr lang="en-US" sz="1200" dirty="0">
              <a:solidFill>
                <a:schemeClr val="bg1"/>
              </a:solidFill>
            </a:endParaRPr>
          </a:p>
          <a:p>
            <a:pPr marL="0" indent="0">
              <a:buNone/>
            </a:pPr>
            <a:r>
              <a:rPr lang="en-US" sz="2000" dirty="0">
                <a:solidFill>
                  <a:schemeClr val="bg1"/>
                </a:solidFill>
              </a:rPr>
              <a:t>The two young fish swim on, and then one says, “What the hell is water?”</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p:txBody>
      </p:sp>
      <p:sp>
        <p:nvSpPr>
          <p:cNvPr id="3" name="Content Placeholder 2">
            <a:extLst>
              <a:ext uri="{FF2B5EF4-FFF2-40B4-BE49-F238E27FC236}">
                <a16:creationId xmlns:a16="http://schemas.microsoft.com/office/drawing/2014/main" id="{0CEECEB5-6B72-E049-A2B0-FDB368332B34}"/>
              </a:ext>
            </a:extLst>
          </p:cNvPr>
          <p:cNvSpPr>
            <a:spLocks noGrp="1"/>
          </p:cNvSpPr>
          <p:nvPr>
            <p:ph idx="1"/>
          </p:nvPr>
        </p:nvSpPr>
        <p:spPr>
          <a:xfrm>
            <a:off x="152400" y="838200"/>
            <a:ext cx="8915400" cy="1143000"/>
          </a:xfrm>
        </p:spPr>
        <p:txBody>
          <a:bodyPr/>
          <a:lstStyle/>
          <a:p>
            <a:r>
              <a:rPr lang="en-US" sz="2000" dirty="0">
                <a:solidFill>
                  <a:schemeClr val="bg1"/>
                </a:solidFill>
              </a:rPr>
              <a:t>In 2005 David Foster Wallace gave a commencement speech, “This is Water,” which some consider one of the best ever. He began with a story:</a:t>
            </a:r>
          </a:p>
        </p:txBody>
      </p:sp>
    </p:spTree>
    <p:extLst>
      <p:ext uri="{BB962C8B-B14F-4D97-AF65-F5344CB8AC3E}">
        <p14:creationId xmlns:p14="http://schemas.microsoft.com/office/powerpoint/2010/main" val="5452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1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10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rgbClr val="FF0000"/>
                </a:solidFill>
                <a:latin typeface="Arial" charset="0"/>
                <a:sym typeface="Wingdings"/>
              </a:rPr>
              <a:t>F</a:t>
            </a:r>
            <a:r>
              <a:rPr lang="en-US" dirty="0">
                <a:solidFill>
                  <a:schemeClr val="bg1"/>
                </a:solidFill>
                <a:latin typeface="Arial" charset="0"/>
                <a:sym typeface="Wingdings"/>
              </a:rPr>
              <a:t>ORW</a:t>
            </a:r>
            <a:r>
              <a:rPr lang="en-US" dirty="0">
                <a:solidFill>
                  <a:srgbClr val="FF0000"/>
                </a:solidFill>
                <a:latin typeface="Arial" charset="0"/>
                <a:sym typeface="Wingdings"/>
              </a:rPr>
              <a:t>A</a:t>
            </a:r>
            <a:r>
              <a:rPr lang="en-US" dirty="0">
                <a:solidFill>
                  <a:schemeClr val="bg1"/>
                </a:solidFill>
                <a:latin typeface="Arial" charset="0"/>
                <a:sym typeface="Wingdings"/>
              </a:rPr>
              <a:t>RD </a:t>
            </a:r>
            <a:r>
              <a:rPr lang="en-US" dirty="0">
                <a:solidFill>
                  <a:srgbClr val="FF0000"/>
                </a:solidFill>
                <a:latin typeface="Arial" charset="0"/>
                <a:sym typeface="Wingdings"/>
              </a:rPr>
              <a:t>S</a:t>
            </a:r>
            <a:r>
              <a:rPr lang="en-US" dirty="0">
                <a:solidFill>
                  <a:schemeClr val="bg1"/>
                </a:solidFill>
                <a:latin typeface="Arial" charset="0"/>
                <a:sym typeface="Wingdings"/>
              </a:rPr>
              <a:t>EARCH </a:t>
            </a:r>
            <a:r>
              <a:rPr lang="en-US" dirty="0">
                <a:solidFill>
                  <a:srgbClr val="FF0000"/>
                </a:solidFill>
                <a:latin typeface="Arial" charset="0"/>
                <a:sym typeface="Wingdings"/>
              </a:rPr>
              <a:t>E</a:t>
            </a:r>
            <a:r>
              <a:rPr lang="en-US" dirty="0">
                <a:solidFill>
                  <a:schemeClr val="bg1"/>
                </a:solidFill>
                <a:latin typeface="Arial" charset="0"/>
                <a:sym typeface="Wingdings"/>
              </a:rPr>
              <a:t>XPE</a:t>
            </a:r>
            <a:r>
              <a:rPr lang="en-US" dirty="0">
                <a:solidFill>
                  <a:srgbClr val="FF0000"/>
                </a:solidFill>
                <a:latin typeface="Arial" charset="0"/>
                <a:sym typeface="Wingdings"/>
              </a:rPr>
              <a:t>R</a:t>
            </a:r>
            <a:r>
              <a:rPr lang="en-US" dirty="0">
                <a:solidFill>
                  <a:schemeClr val="bg1"/>
                </a:solidFill>
                <a:latin typeface="Arial" charset="0"/>
                <a:sym typeface="Wingdings"/>
              </a:rPr>
              <a:t>IMENT</a:t>
            </a:r>
            <a:endParaRPr lang="en-US" dirty="0">
              <a:solidFill>
                <a:schemeClr val="bg1"/>
              </a:solidFill>
              <a:latin typeface="Arial" charset="0"/>
            </a:endParaRPr>
          </a:p>
        </p:txBody>
      </p:sp>
      <p:pic>
        <p:nvPicPr>
          <p:cNvPr id="3" name="Picture 2" descr="Kirk_fires_a_phaser_rifle_at_Mitche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667000"/>
            <a:ext cx="4469779" cy="3581400"/>
          </a:xfrm>
          <a:prstGeom prst="rect">
            <a:avLst/>
          </a:prstGeom>
        </p:spPr>
      </p:pic>
      <p:sp>
        <p:nvSpPr>
          <p:cNvPr id="8" name="Content Placeholder 2">
            <a:extLst>
              <a:ext uri="{FF2B5EF4-FFF2-40B4-BE49-F238E27FC236}">
                <a16:creationId xmlns:a16="http://schemas.microsoft.com/office/drawing/2014/main" id="{A308D912-BBD9-3E4A-98F0-51B5265FCC02}"/>
              </a:ext>
            </a:extLst>
          </p:cNvPr>
          <p:cNvSpPr txBox="1">
            <a:spLocks/>
          </p:cNvSpPr>
          <p:nvPr/>
        </p:nvSpPr>
        <p:spPr bwMode="auto">
          <a:xfrm>
            <a:off x="152400" y="2667000"/>
            <a:ext cx="3505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Arial" charset="0"/>
                <a:sym typeface="Wingdings"/>
              </a:rPr>
              <a:t>“The acronym recalls another marvelous instrument that harnessed highly collimated particles and was used to explore strange new worlds.”</a:t>
            </a:r>
          </a:p>
          <a:p>
            <a:endParaRPr lang="en-US" dirty="0">
              <a:solidFill>
                <a:schemeClr val="bg1"/>
              </a:solidFill>
              <a:latin typeface="Arial" charset="0"/>
              <a:sym typeface="Wingdings"/>
            </a:endParaRPr>
          </a:p>
          <a:p>
            <a:endParaRPr lang="en-US" dirty="0">
              <a:solidFill>
                <a:schemeClr val="bg1"/>
              </a:solidFill>
              <a:latin typeface="Arial" charset="0"/>
              <a:sym typeface="Wingdings"/>
            </a:endParaRPr>
          </a:p>
        </p:txBody>
      </p:sp>
      <p:pic>
        <p:nvPicPr>
          <p:cNvPr id="9" name="Picture 8">
            <a:extLst>
              <a:ext uri="{FF2B5EF4-FFF2-40B4-BE49-F238E27FC236}">
                <a16:creationId xmlns:a16="http://schemas.microsoft.com/office/drawing/2014/main" id="{9C50CDC6-815A-3F43-AF15-BD5D807E7558}"/>
              </a:ext>
            </a:extLst>
          </p:cNvPr>
          <p:cNvPicPr>
            <a:picLocks noChangeAspect="1"/>
          </p:cNvPicPr>
          <p:nvPr/>
        </p:nvPicPr>
        <p:blipFill>
          <a:blip r:embed="rId3"/>
          <a:stretch>
            <a:fillRect/>
          </a:stretch>
        </p:blipFill>
        <p:spPr>
          <a:xfrm>
            <a:off x="2286000" y="990600"/>
            <a:ext cx="4182210" cy="1394069"/>
          </a:xfrm>
          <a:prstGeom prst="rect">
            <a:avLst/>
          </a:prstGeom>
        </p:spPr>
      </p:pic>
      <p:sp>
        <p:nvSpPr>
          <p:cNvPr id="10" name="TextBox 9">
            <a:extLst>
              <a:ext uri="{FF2B5EF4-FFF2-40B4-BE49-F238E27FC236}">
                <a16:creationId xmlns:a16="http://schemas.microsoft.com/office/drawing/2014/main" id="{F819F4B6-AC3E-6947-8C80-97D6CFA6883C}"/>
              </a:ext>
            </a:extLst>
          </p:cNvPr>
          <p:cNvSpPr txBox="1"/>
          <p:nvPr/>
        </p:nvSpPr>
        <p:spPr>
          <a:xfrm>
            <a:off x="609600" y="5791200"/>
            <a:ext cx="3337452" cy="307777"/>
          </a:xfrm>
          <a:prstGeom prst="rect">
            <a:avLst/>
          </a:prstGeom>
          <a:noFill/>
        </p:spPr>
        <p:txBody>
          <a:bodyPr wrap="none" rtlCol="0">
            <a:spAutoFit/>
          </a:bodyPr>
          <a:lstStyle/>
          <a:p>
            <a:r>
              <a:rPr lang="en-US" sz="1400" dirty="0">
                <a:solidFill>
                  <a:schemeClr val="bg1"/>
                </a:solidFill>
              </a:rPr>
              <a:t>Feng, </a:t>
            </a:r>
            <a:r>
              <a:rPr lang="en-US" sz="1400" dirty="0" err="1">
                <a:solidFill>
                  <a:schemeClr val="bg1"/>
                </a:solidFill>
              </a:rPr>
              <a:t>Galon</a:t>
            </a:r>
            <a:r>
              <a:rPr lang="en-US" sz="1400" dirty="0">
                <a:solidFill>
                  <a:schemeClr val="bg1"/>
                </a:solidFill>
              </a:rPr>
              <a:t>, Kling, </a:t>
            </a:r>
            <a:r>
              <a:rPr lang="en-US" sz="1400" dirty="0" err="1">
                <a:solidFill>
                  <a:schemeClr val="bg1"/>
                </a:solidFill>
              </a:rPr>
              <a:t>Trojanowski</a:t>
            </a:r>
            <a:r>
              <a:rPr lang="en-US" sz="1400" dirty="0">
                <a:solidFill>
                  <a:schemeClr val="bg1"/>
                </a:solidFill>
              </a:rPr>
              <a:t> (2017)</a:t>
            </a:r>
          </a:p>
        </p:txBody>
      </p:sp>
    </p:spTree>
    <p:extLst>
      <p:ext uri="{BB962C8B-B14F-4D97-AF65-F5344CB8AC3E}">
        <p14:creationId xmlns:p14="http://schemas.microsoft.com/office/powerpoint/2010/main" val="184971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066800" y="2971800"/>
            <a:ext cx="6896615" cy="1371600"/>
          </a:xfrm>
        </p:spPr>
        <p:txBody>
          <a:bodyPr/>
          <a:lstStyle/>
          <a:p>
            <a:pPr marL="0" indent="0" algn="ctr" eaLnBrk="1" hangingPunct="1">
              <a:buNone/>
            </a:pPr>
            <a:r>
              <a:rPr lang="en-US" sz="4400" b="1" dirty="0">
                <a:solidFill>
                  <a:schemeClr val="bg1"/>
                </a:solidFill>
              </a:rPr>
              <a:t>FASER CONSTRUCTION</a:t>
            </a:r>
          </a:p>
          <a:p>
            <a:pPr marL="0" indent="0" eaLnBrk="1" hangingPunct="1">
              <a:buNone/>
            </a:pPr>
            <a:endParaRPr lang="en-US" dirty="0">
              <a:solidFill>
                <a:schemeClr val="bg1"/>
              </a:solidFill>
              <a:latin typeface="Arial" charset="0"/>
            </a:endParaRPr>
          </a:p>
        </p:txBody>
      </p:sp>
    </p:spTree>
    <p:extLst>
      <p:ext uri="{BB962C8B-B14F-4D97-AF65-F5344CB8AC3E}">
        <p14:creationId xmlns:p14="http://schemas.microsoft.com/office/powerpoint/2010/main" val="184872209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solidFill>
                  <a:schemeClr val="bg1"/>
                </a:solidFill>
              </a:rPr>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855662"/>
            <a:ext cx="8610600" cy="5392738"/>
          </a:xfrm>
        </p:spPr>
        <p:txBody>
          <a:bodyPr/>
          <a:lstStyle/>
          <a:p>
            <a:r>
              <a:rPr lang="en-US" sz="1800" dirty="0">
                <a:solidFill>
                  <a:schemeClr val="bg1"/>
                </a:solidFill>
              </a:rPr>
              <a:t>September 2017: First theory paper</a:t>
            </a:r>
          </a:p>
          <a:p>
            <a:endParaRPr lang="en-US" sz="800" dirty="0">
              <a:solidFill>
                <a:schemeClr val="bg1"/>
              </a:solidFill>
            </a:endParaRPr>
          </a:p>
          <a:p>
            <a:r>
              <a:rPr lang="en-US" sz="1800" dirty="0">
                <a:solidFill>
                  <a:schemeClr val="bg1"/>
                </a:solidFill>
              </a:rPr>
              <a:t>November 2017: Support from the two most famous living physicists</a:t>
            </a:r>
          </a:p>
          <a:p>
            <a:endParaRPr lang="en-US" sz="800" dirty="0">
              <a:solidFill>
                <a:schemeClr val="bg1"/>
              </a:solidFill>
            </a:endParaRP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3125075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bg1"/>
                </a:solidFill>
                <a:latin typeface="Arial" charset="0"/>
              </a:rPr>
              <a:t>FASER ON BIG BANG THEORY</a:t>
            </a:r>
          </a:p>
        </p:txBody>
      </p:sp>
      <p:pic>
        <p:nvPicPr>
          <p:cNvPr id="4" name="Picture 3" descr="Big-Bang-Ga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2" y="1143000"/>
            <a:ext cx="8469088" cy="4757718"/>
          </a:xfrm>
          <a:prstGeom prst="rect">
            <a:avLst/>
          </a:prstGeom>
        </p:spPr>
      </p:pic>
      <p:pic>
        <p:nvPicPr>
          <p:cNvPr id="7" name="Picture 6" descr="2017-10-31 17.57.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630" y="3423050"/>
            <a:ext cx="1852051" cy="2469402"/>
          </a:xfrm>
          <a:prstGeom prst="rect">
            <a:avLst/>
          </a:prstGeom>
          <a:ln w="38100">
            <a:solidFill>
              <a:schemeClr val="bg1"/>
            </a:solidFill>
          </a:ln>
        </p:spPr>
      </p:pic>
      <p:sp>
        <p:nvSpPr>
          <p:cNvPr id="6" name="TextBox 5">
            <a:extLst>
              <a:ext uri="{FF2B5EF4-FFF2-40B4-BE49-F238E27FC236}">
                <a16:creationId xmlns:a16="http://schemas.microsoft.com/office/drawing/2014/main" id="{9525A210-E10D-7647-A89A-20172C02685B}"/>
              </a:ext>
            </a:extLst>
          </p:cNvPr>
          <p:cNvSpPr txBox="1"/>
          <p:nvPr/>
        </p:nvSpPr>
        <p:spPr>
          <a:xfrm>
            <a:off x="1447800" y="6019800"/>
            <a:ext cx="5583067" cy="307777"/>
          </a:xfrm>
          <a:prstGeom prst="rect">
            <a:avLst/>
          </a:prstGeom>
          <a:noFill/>
        </p:spPr>
        <p:txBody>
          <a:bodyPr wrap="none" rtlCol="0">
            <a:spAutoFit/>
          </a:bodyPr>
          <a:lstStyle/>
          <a:p>
            <a:r>
              <a:rPr lang="en-US" sz="1400" dirty="0">
                <a:solidFill>
                  <a:schemeClr val="bg1"/>
                </a:solidFill>
              </a:rPr>
              <a:t>Season 11, Episode 9, “The Bitcoin Entanglement” (November 2017)</a:t>
            </a:r>
          </a:p>
        </p:txBody>
      </p:sp>
      <p:sp>
        <p:nvSpPr>
          <p:cNvPr id="2" name="TextBox 1">
            <a:extLst>
              <a:ext uri="{FF2B5EF4-FFF2-40B4-BE49-F238E27FC236}">
                <a16:creationId xmlns:a16="http://schemas.microsoft.com/office/drawing/2014/main" id="{7FA4ED56-1F04-3743-877C-99FC71ED7F57}"/>
              </a:ext>
            </a:extLst>
          </p:cNvPr>
          <p:cNvSpPr txBox="1"/>
          <p:nvPr/>
        </p:nvSpPr>
        <p:spPr>
          <a:xfrm>
            <a:off x="7010400" y="5622466"/>
            <a:ext cx="1762021" cy="276999"/>
          </a:xfrm>
          <a:prstGeom prst="rect">
            <a:avLst/>
          </a:prstGeom>
          <a:noFill/>
        </p:spPr>
        <p:txBody>
          <a:bodyPr wrap="none" rtlCol="0">
            <a:spAutoFit/>
          </a:bodyPr>
          <a:lstStyle/>
          <a:p>
            <a:r>
              <a:rPr lang="en-US" sz="1200" dirty="0">
                <a:solidFill>
                  <a:schemeClr val="bg1">
                    <a:lumMod val="85000"/>
                  </a:schemeClr>
                </a:solidFill>
              </a:rPr>
              <a:t>Credit: David </a:t>
            </a:r>
            <a:r>
              <a:rPr lang="en-US" sz="1200" dirty="0" err="1">
                <a:solidFill>
                  <a:schemeClr val="bg1">
                    <a:lumMod val="85000"/>
                  </a:schemeClr>
                </a:solidFill>
              </a:rPr>
              <a:t>Saltzberg</a:t>
            </a:r>
            <a:endParaRPr lang="en-US" sz="1200" dirty="0">
              <a:solidFill>
                <a:schemeClr val="bg1">
                  <a:lumMod val="85000"/>
                </a:schemeClr>
              </a:solidFill>
            </a:endParaRPr>
          </a:p>
        </p:txBody>
      </p:sp>
    </p:spTree>
    <p:extLst>
      <p:ext uri="{BB962C8B-B14F-4D97-AF65-F5344CB8AC3E}">
        <p14:creationId xmlns:p14="http://schemas.microsoft.com/office/powerpoint/2010/main" val="2514764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solidFill>
                  <a:schemeClr val="bg1"/>
                </a:solidFill>
              </a:rPr>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855662"/>
            <a:ext cx="8610600" cy="5392738"/>
          </a:xfrm>
        </p:spPr>
        <p:txBody>
          <a:bodyPr/>
          <a:lstStyle/>
          <a:p>
            <a:r>
              <a:rPr lang="en-US" sz="1800" dirty="0">
                <a:solidFill>
                  <a:schemeClr val="bg1"/>
                </a:solidFill>
              </a:rPr>
              <a:t>September 2017: First theory paper</a:t>
            </a:r>
          </a:p>
          <a:p>
            <a:endParaRPr lang="en-US" sz="800" dirty="0">
              <a:solidFill>
                <a:schemeClr val="bg1"/>
              </a:solidFill>
            </a:endParaRPr>
          </a:p>
          <a:p>
            <a:r>
              <a:rPr lang="en-US" sz="1800" dirty="0">
                <a:solidFill>
                  <a:schemeClr val="bg1"/>
                </a:solidFill>
              </a:rPr>
              <a:t>November 2017: Support from the two most famous living physicists</a:t>
            </a:r>
          </a:p>
          <a:p>
            <a:endParaRPr lang="en-US" sz="800" dirty="0">
              <a:solidFill>
                <a:schemeClr val="bg1"/>
              </a:solidFill>
            </a:endParaRPr>
          </a:p>
          <a:p>
            <a:r>
              <a:rPr lang="en-US" sz="1800" dirty="0">
                <a:solidFill>
                  <a:schemeClr val="bg1"/>
                </a:solidFill>
              </a:rPr>
              <a:t>July 2018: Submitted LOI to CERN LHCC </a:t>
            </a:r>
          </a:p>
          <a:p>
            <a:endParaRPr lang="en-US" sz="800" dirty="0">
              <a:solidFill>
                <a:schemeClr val="bg1"/>
              </a:solidFill>
            </a:endParaRPr>
          </a:p>
          <a:p>
            <a:r>
              <a:rPr lang="en-US" sz="1800" dirty="0">
                <a:solidFill>
                  <a:schemeClr val="bg1"/>
                </a:solidFill>
              </a:rPr>
              <a:t>October 2018: Approval from ATLAS SCT and </a:t>
            </a:r>
            <a:r>
              <a:rPr lang="en-US" sz="1800" dirty="0" err="1">
                <a:solidFill>
                  <a:schemeClr val="bg1"/>
                </a:solidFill>
              </a:rPr>
              <a:t>LHCb</a:t>
            </a:r>
            <a:r>
              <a:rPr lang="en-US" sz="1800" dirty="0">
                <a:solidFill>
                  <a:schemeClr val="bg1"/>
                </a:solidFill>
              </a:rPr>
              <a:t> Collaborations for use of spare detector modules</a:t>
            </a:r>
          </a:p>
          <a:p>
            <a:endParaRPr lang="en-US" sz="800" dirty="0">
              <a:solidFill>
                <a:schemeClr val="bg1"/>
              </a:solidFill>
            </a:endParaRPr>
          </a:p>
          <a:p>
            <a:r>
              <a:rPr lang="en-US" sz="1800" dirty="0">
                <a:solidFill>
                  <a:schemeClr val="bg1"/>
                </a:solidFill>
              </a:rPr>
              <a:t>November 2018: Submitted Technical Proposal to LHCC</a:t>
            </a:r>
          </a:p>
          <a:p>
            <a:endParaRPr lang="en-US" sz="800" dirty="0">
              <a:solidFill>
                <a:schemeClr val="bg1"/>
              </a:solidFill>
            </a:endParaRPr>
          </a:p>
          <a:p>
            <a:r>
              <a:rPr lang="en-US" sz="1800" dirty="0">
                <a:solidFill>
                  <a:schemeClr val="bg1"/>
                </a:solidFill>
              </a:rPr>
              <a:t>November 2018 – January 2019: Experiment funded by $1M grants from the </a:t>
            </a:r>
            <a:r>
              <a:rPr lang="en-US" sz="1800" dirty="0" err="1">
                <a:solidFill>
                  <a:schemeClr val="bg1"/>
                </a:solidFill>
              </a:rPr>
              <a:t>Heising</a:t>
            </a:r>
            <a:r>
              <a:rPr lang="en-US" sz="1800" dirty="0">
                <a:solidFill>
                  <a:schemeClr val="bg1"/>
                </a:solidFill>
              </a:rPr>
              <a:t>-Simons and Simons Foundations</a:t>
            </a:r>
          </a:p>
          <a:p>
            <a:endParaRPr lang="en-US" sz="800" dirty="0">
              <a:solidFill>
                <a:schemeClr val="bg1"/>
              </a:solidFill>
            </a:endParaRPr>
          </a:p>
          <a:p>
            <a:r>
              <a:rPr lang="en-US" sz="1800" dirty="0">
                <a:solidFill>
                  <a:schemeClr val="bg1"/>
                </a:solidFill>
              </a:rPr>
              <a:t>March 2019: FASER fully approved by CERN LHCC and Research Board along with support for infrastructure costs</a:t>
            </a:r>
          </a:p>
          <a:p>
            <a:endParaRPr lang="en-US" sz="800" dirty="0">
              <a:solidFill>
                <a:schemeClr val="bg1"/>
              </a:solidFill>
            </a:endParaRPr>
          </a:p>
          <a:p>
            <a:r>
              <a:rPr lang="en-US" sz="1800" dirty="0">
                <a:solidFill>
                  <a:schemeClr val="bg1"/>
                </a:solidFill>
              </a:rPr>
              <a:t>April 2019: 1</a:t>
            </a:r>
            <a:r>
              <a:rPr lang="en-US" sz="1800" baseline="30000" dirty="0">
                <a:solidFill>
                  <a:schemeClr val="bg1"/>
                </a:solidFill>
              </a:rPr>
              <a:t>st</a:t>
            </a:r>
            <a:r>
              <a:rPr lang="en-US" sz="1800" dirty="0">
                <a:solidFill>
                  <a:schemeClr val="bg1"/>
                </a:solidFill>
              </a:rPr>
              <a:t> FASER Collaboration Meeting</a:t>
            </a:r>
          </a:p>
          <a:p>
            <a:pPr marL="0" indent="0">
              <a:buNone/>
            </a:pPr>
            <a:endParaRPr lang="en-US" sz="800" dirty="0">
              <a:solidFill>
                <a:schemeClr val="bg1"/>
              </a:solidFill>
            </a:endParaRPr>
          </a:p>
          <a:p>
            <a:r>
              <a:rPr lang="en-US" sz="1800" dirty="0">
                <a:solidFill>
                  <a:schemeClr val="bg1"/>
                </a:solidFill>
              </a:rPr>
              <a:t>May 2020: Install FASER in tunnel before cool down in Long Shutdown 2, begin commissioning detector, begin collecting data in April 2021</a:t>
            </a:r>
            <a:endParaRPr lang="en-US" sz="2000" dirty="0">
              <a:solidFill>
                <a:schemeClr val="bg1"/>
              </a:solidFill>
            </a:endParaRP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197295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solidFill>
                  <a:schemeClr val="bg1"/>
                </a:solidFill>
              </a:rPr>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1052434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91600" cy="5392738"/>
          </a:xfrm>
        </p:spPr>
        <p:txBody>
          <a:bodyPr>
            <a:noAutofit/>
          </a:bodyPr>
          <a:lstStyle/>
          <a:p>
            <a:r>
              <a:rPr lang="en-US" sz="2000" dirty="0">
                <a:solidFill>
                  <a:schemeClr val="bg1"/>
                </a:solidFill>
              </a:rPr>
              <a:t>1m x 1m x 5m, composed of magnets, trackers, calorimeters, chillers, power supplies, and data acquisition electronics.</a:t>
            </a:r>
          </a:p>
          <a:p>
            <a:endParaRPr lang="en-US" sz="800" dirty="0">
              <a:solidFill>
                <a:schemeClr val="bg1"/>
              </a:solidFill>
            </a:endParaRPr>
          </a:p>
          <a:p>
            <a:r>
              <a:rPr lang="en-US" sz="2000" dirty="0">
                <a:solidFill>
                  <a:schemeClr val="bg1"/>
                </a:solidFill>
              </a:rPr>
              <a:t>The signal: nothing incoming and 2 ~</a:t>
            </a:r>
            <a:r>
              <a:rPr lang="en-US" sz="2000" dirty="0" err="1">
                <a:solidFill>
                  <a:schemeClr val="bg1"/>
                </a:solidFill>
              </a:rPr>
              <a:t>TeV</a:t>
            </a:r>
            <a:r>
              <a:rPr lang="en-US" sz="2000" dirty="0">
                <a:solidFill>
                  <a:schemeClr val="bg1"/>
                </a:solidFill>
              </a:rPr>
              <a:t>, opposite-sign charged tracks pointing back to ATLAS through 100 m of rock and concrete.</a:t>
            </a:r>
          </a:p>
          <a:p>
            <a:endParaRPr lang="en-US" sz="2000" dirty="0">
              <a:solidFill>
                <a:schemeClr val="bg1"/>
              </a:solidFill>
            </a:endParaRPr>
          </a:p>
          <a:p>
            <a:endParaRPr lang="en-US" sz="2000" dirty="0">
              <a:solidFill>
                <a:schemeClr val="bg1"/>
              </a:solidFill>
            </a:endParaRPr>
          </a:p>
          <a:p>
            <a:pPr marL="0" indent="0">
              <a:buNone/>
            </a:pPr>
            <a:endParaRPr lang="en-US" sz="1200" dirty="0">
              <a:solidFill>
                <a:schemeClr val="bg1"/>
              </a:solidFill>
            </a:endParaRPr>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solidFill>
                  <a:schemeClr val="bg1"/>
                </a:solidFill>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7100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295400"/>
            <a:ext cx="9067800" cy="5257800"/>
          </a:xfrm>
        </p:spPr>
        <p:txBody>
          <a:bodyPr/>
          <a:lstStyle/>
          <a:p>
            <a:pPr>
              <a:buFontTx/>
              <a:buChar char="•"/>
            </a:pPr>
            <a:r>
              <a:rPr lang="en-US" dirty="0">
                <a:solidFill>
                  <a:schemeClr val="bg1"/>
                </a:solidFill>
              </a:rPr>
              <a:t>In TI12, unused ventilation ducts, cables, etc. had to be be removed to prepare for FASER trench excavation and installation.</a:t>
            </a:r>
            <a:endParaRPr lang="en-US" sz="1000" dirty="0">
              <a:solidFill>
                <a:schemeClr val="bg1"/>
              </a:solidFill>
              <a:latin typeface="Arial" charset="0"/>
            </a:endParaRPr>
          </a:p>
          <a:p>
            <a:pPr marL="0" indent="0" eaLnBrk="1" hangingPunct="1">
              <a:buNone/>
            </a:pPr>
            <a:endParaRPr lang="en-US" sz="1000" dirty="0">
              <a:solidFill>
                <a:schemeClr val="bg1"/>
              </a:solidFill>
              <a:latin typeface="Arial" charset="0"/>
            </a:endParaRPr>
          </a:p>
          <a:p>
            <a:pPr marL="0" indent="0" eaLnBrk="1" hangingPunct="1">
              <a:buNone/>
            </a:pPr>
            <a:endParaRPr lang="en-US" sz="1000" dirty="0">
              <a:solidFill>
                <a:schemeClr val="bg1"/>
              </a:solidFill>
              <a:latin typeface="Arial" charset="0"/>
            </a:endParaRPr>
          </a:p>
          <a:p>
            <a:pPr marL="0" indent="0" eaLnBrk="1" hangingPunct="1">
              <a:buNone/>
            </a:pPr>
            <a:endParaRPr lang="en-US" sz="1000" dirty="0">
              <a:solidFill>
                <a:schemeClr val="bg1"/>
              </a:solidFill>
              <a:latin typeface="Arial" charset="0"/>
            </a:endParaRPr>
          </a:p>
          <a:p>
            <a:pPr marL="0" indent="0" eaLnBrk="1" hangingPunct="1">
              <a:buNone/>
            </a:pPr>
            <a:endParaRPr lang="en-US" sz="1000" dirty="0">
              <a:solidFill>
                <a:schemeClr val="bg1"/>
              </a:solidFill>
              <a:latin typeface="Arial" charset="0"/>
            </a:endParaRPr>
          </a:p>
          <a:p>
            <a:pPr marL="0" indent="0" eaLnBrk="1" hangingPunct="1">
              <a:buNone/>
            </a:pPr>
            <a:endParaRPr lang="en-US" sz="1000" dirty="0">
              <a:solidFill>
                <a:schemeClr val="bg1"/>
              </a:solidFill>
              <a:latin typeface="Arial" charset="0"/>
            </a:endParaRPr>
          </a:p>
          <a:p>
            <a:pPr eaLnBrk="1" hangingPunct="1"/>
            <a:endParaRPr lang="en-US" dirty="0">
              <a:solidFill>
                <a:schemeClr val="bg1"/>
              </a:solidFill>
              <a:latin typeface="Arial" charset="0"/>
            </a:endParaRPr>
          </a:p>
          <a:p>
            <a:pPr eaLnBrk="1" hangingPunct="1"/>
            <a:endParaRPr lang="en-US" sz="1000" dirty="0">
              <a:solidFill>
                <a:schemeClr val="bg1"/>
              </a:solidFill>
              <a:latin typeface="Arial" charset="0"/>
            </a:endParaRPr>
          </a:p>
          <a:p>
            <a:pPr marL="0" indent="0" eaLnBrk="1" hangingPunct="1">
              <a:buNone/>
            </a:pPr>
            <a:endParaRPr lang="en-US" dirty="0">
              <a:solidFill>
                <a:schemeClr val="bg1"/>
              </a:solidFill>
              <a:latin typeface="Arial" charset="0"/>
            </a:endParaRPr>
          </a:p>
          <a:p>
            <a:pPr marL="0" indent="0" eaLnBrk="1" hangingPunct="1">
              <a:buNone/>
            </a:pPr>
            <a:endParaRPr lang="en-US" sz="1400" dirty="0">
              <a:solidFill>
                <a:schemeClr val="bg1"/>
              </a:solidFill>
              <a:latin typeface="Arial" charset="0"/>
            </a:endParaRPr>
          </a:p>
          <a:p>
            <a:pPr>
              <a:buFontTx/>
              <a:buChar char="•"/>
            </a:pPr>
            <a:endParaRPr lang="en-US" sz="1200" dirty="0">
              <a:solidFill>
                <a:schemeClr val="bg1"/>
              </a:solidFill>
            </a:endParaRPr>
          </a:p>
          <a:p>
            <a:pPr>
              <a:buFontTx/>
              <a:buChar char="•"/>
            </a:pPr>
            <a:endParaRPr lang="en-US" dirty="0">
              <a:solidFill>
                <a:schemeClr val="bg1"/>
              </a:solidFill>
            </a:endParaRPr>
          </a:p>
          <a:p>
            <a:pPr>
              <a:buFontTx/>
              <a:buChar char="•"/>
            </a:pPr>
            <a:endParaRPr lang="en-US" dirty="0">
              <a:solidFill>
                <a:schemeClr val="bg1"/>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PREPARING THE TUNNEL</a:t>
            </a:r>
          </a:p>
        </p:txBody>
      </p:sp>
      <p:pic>
        <p:nvPicPr>
          <p:cNvPr id="3" name="Picture 2">
            <a:extLst>
              <a:ext uri="{FF2B5EF4-FFF2-40B4-BE49-F238E27FC236}">
                <a16:creationId xmlns:a16="http://schemas.microsoft.com/office/drawing/2014/main" id="{6E3DB9F0-1B33-1643-91D6-59AFFC0F0781}"/>
              </a:ext>
            </a:extLst>
          </p:cNvPr>
          <p:cNvPicPr>
            <a:picLocks noChangeAspect="1"/>
          </p:cNvPicPr>
          <p:nvPr/>
        </p:nvPicPr>
        <p:blipFill rotWithShape="1">
          <a:blip r:embed="rId2"/>
          <a:srcRect t="14037" r="1710" b="9293"/>
          <a:stretch/>
        </p:blipFill>
        <p:spPr>
          <a:xfrm>
            <a:off x="152400" y="3200400"/>
            <a:ext cx="8763000" cy="2514600"/>
          </a:xfrm>
          <a:prstGeom prst="rect">
            <a:avLst/>
          </a:prstGeom>
          <a:noFill/>
        </p:spPr>
      </p:pic>
    </p:spTree>
    <p:extLst>
      <p:ext uri="{BB962C8B-B14F-4D97-AF65-F5344CB8AC3E}">
        <p14:creationId xmlns:p14="http://schemas.microsoft.com/office/powerpoint/2010/main" val="15898874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chemeClr val="bg1"/>
                </a:solidFill>
              </a:rPr>
              <a:t>TRACKER</a:t>
            </a:r>
          </a:p>
        </p:txBody>
      </p:sp>
      <p:sp>
        <p:nvSpPr>
          <p:cNvPr id="13" name="Content Placeholder 2">
            <a:extLst>
              <a:ext uri="{FF2B5EF4-FFF2-40B4-BE49-F238E27FC236}">
                <a16:creationId xmlns:a16="http://schemas.microsoft.com/office/drawing/2014/main" id="{420029BE-4D29-C540-B4AB-4A7EE64B98F8}"/>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solidFill>
                  <a:schemeClr val="bg1"/>
                </a:solidFill>
              </a:rPr>
              <a:t>The FASER tracker is composed of spare modules from ATLAS.  About 350 spares were prepared by ATLAS.  They were not needed, and the ATLAS SCT collaboration generously allowed us to use 120 of them. 12 Tracking layers detect charged particles with ~100 </a:t>
            </a:r>
            <a:r>
              <a:rPr lang="en-US" sz="2000" dirty="0">
                <a:solidFill>
                  <a:schemeClr val="bg1"/>
                </a:solidFill>
                <a:latin typeface="Symbol" pitchFamily="2" charset="2"/>
              </a:rPr>
              <a:t>m</a:t>
            </a:r>
            <a:r>
              <a:rPr lang="en-US" sz="2000" dirty="0">
                <a:solidFill>
                  <a:schemeClr val="bg1"/>
                </a:solidFill>
              </a:rPr>
              <a:t>m spatial resolution.</a:t>
            </a:r>
          </a:p>
        </p:txBody>
      </p:sp>
      <p:pic>
        <p:nvPicPr>
          <p:cNvPr id="4" name="Picture 3">
            <a:extLst>
              <a:ext uri="{FF2B5EF4-FFF2-40B4-BE49-F238E27FC236}">
                <a16:creationId xmlns:a16="http://schemas.microsoft.com/office/drawing/2014/main" id="{CDA8E6E2-6F7E-6141-85E3-D00149C980DA}"/>
              </a:ext>
            </a:extLst>
          </p:cNvPr>
          <p:cNvPicPr>
            <a:picLocks noChangeAspect="1"/>
          </p:cNvPicPr>
          <p:nvPr/>
        </p:nvPicPr>
        <p:blipFill>
          <a:blip r:embed="rId2"/>
          <a:stretch>
            <a:fillRect/>
          </a:stretch>
        </p:blipFill>
        <p:spPr>
          <a:xfrm>
            <a:off x="1524000" y="2247900"/>
            <a:ext cx="5943600" cy="4457700"/>
          </a:xfrm>
          <a:prstGeom prst="rect">
            <a:avLst/>
          </a:prstGeom>
        </p:spPr>
      </p:pic>
    </p:spTree>
    <p:extLst>
      <p:ext uri="{BB962C8B-B14F-4D97-AF65-F5344CB8AC3E}">
        <p14:creationId xmlns:p14="http://schemas.microsoft.com/office/powerpoint/2010/main" val="2876786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INSTALLED IN TI12</a:t>
            </a:r>
          </a:p>
        </p:txBody>
      </p:sp>
    </p:spTree>
    <p:extLst>
      <p:ext uri="{BB962C8B-B14F-4D97-AF65-F5344CB8AC3E}">
        <p14:creationId xmlns:p14="http://schemas.microsoft.com/office/powerpoint/2010/main" val="313262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a:hlinkClick r:id="" action="ppaction://media"/>
            <a:extLst>
              <a:ext uri="{FF2B5EF4-FFF2-40B4-BE49-F238E27FC236}">
                <a16:creationId xmlns:a16="http://schemas.microsoft.com/office/drawing/2014/main" id="{9EFDB23E-32B3-5A4D-ABA8-08590F489C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2206661"/>
            <a:ext cx="8001000" cy="4000500"/>
          </a:xfrm>
          <a:prstGeom prst="rect">
            <a:avLst/>
          </a:prstGeom>
        </p:spPr>
      </p:pic>
      <p:sp>
        <p:nvSpPr>
          <p:cNvPr id="9" name="Title 1">
            <a:extLst>
              <a:ext uri="{FF2B5EF4-FFF2-40B4-BE49-F238E27FC236}">
                <a16:creationId xmlns:a16="http://schemas.microsoft.com/office/drawing/2014/main" id="{21D0BADE-1B9C-0145-8925-07B95642526B}"/>
              </a:ext>
            </a:extLst>
          </p:cNvPr>
          <p:cNvSpPr txBox="1">
            <a:spLocks/>
          </p:cNvSpPr>
          <p:nvPr/>
        </p:nvSpPr>
        <p:spPr bwMode="auto">
          <a:xfrm>
            <a:off x="0" y="228985"/>
            <a:ext cx="9144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bg1"/>
                </a:solidFill>
                <a:latin typeface="Arial" charset="0"/>
              </a:rPr>
              <a:t>THIS IS DARK MATTER</a:t>
            </a:r>
          </a:p>
        </p:txBody>
      </p:sp>
      <p:sp>
        <p:nvSpPr>
          <p:cNvPr id="5" name="Text Box 16">
            <a:extLst>
              <a:ext uri="{FF2B5EF4-FFF2-40B4-BE49-F238E27FC236}">
                <a16:creationId xmlns:a16="http://schemas.microsoft.com/office/drawing/2014/main" id="{B840AC26-D59A-E54F-A2A4-E88AE8092797}"/>
              </a:ext>
            </a:extLst>
          </p:cNvPr>
          <p:cNvSpPr txBox="1">
            <a:spLocks noChangeArrowheads="1"/>
          </p:cNvSpPr>
          <p:nvPr/>
        </p:nvSpPr>
        <p:spPr bwMode="auto">
          <a:xfrm>
            <a:off x="152400" y="829708"/>
            <a:ext cx="8839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chemeClr val="bg1"/>
                </a:solidFill>
                <a:cs typeface="Arial" panose="020B0604020202020204" pitchFamily="34" charset="0"/>
              </a:rPr>
              <a:t>In fact, like fish, we are also surrounded by a sea of stuff that many of us don’t even know is there.  This stuff is dark matter.</a:t>
            </a:r>
          </a:p>
          <a:p>
            <a:pPr algn="ctr" eaLnBrk="1" hangingPunct="1">
              <a:spcBef>
                <a:spcPct val="0"/>
              </a:spcBef>
              <a:buFontTx/>
              <a:buNone/>
            </a:pPr>
            <a:endParaRPr lang="en-US" altLang="en-US" sz="1200" dirty="0">
              <a:solidFill>
                <a:schemeClr val="bg1"/>
              </a:solidFill>
              <a:cs typeface="Arial" panose="020B0604020202020204" pitchFamily="34" charset="0"/>
            </a:endParaRPr>
          </a:p>
          <a:p>
            <a:pPr algn="ctr" eaLnBrk="1" hangingPunct="1">
              <a:spcBef>
                <a:spcPct val="0"/>
              </a:spcBef>
              <a:buFontTx/>
              <a:buNone/>
            </a:pPr>
            <a:r>
              <a:rPr lang="en-US" altLang="en-US" sz="2400" dirty="0">
                <a:solidFill>
                  <a:schemeClr val="bg1"/>
                </a:solidFill>
                <a:cs typeface="Arial" panose="020B0604020202020204" pitchFamily="34" charset="0"/>
              </a:rPr>
              <a:t>We can see evidence of this when we observe rotating galaxies</a:t>
            </a:r>
          </a:p>
          <a:p>
            <a:pPr marL="342900" indent="-342900">
              <a:spcBef>
                <a:spcPct val="0"/>
              </a:spcBef>
            </a:pPr>
            <a:endParaRPr lang="en-US" altLang="en-US" sz="1200" dirty="0">
              <a:solidFill>
                <a:schemeClr val="bg1"/>
              </a:solidFill>
              <a:cs typeface="Arial" panose="020B0604020202020204" pitchFamily="34" charset="0"/>
            </a:endParaRPr>
          </a:p>
        </p:txBody>
      </p:sp>
      <p:sp>
        <p:nvSpPr>
          <p:cNvPr id="6" name="Text Box 16">
            <a:extLst>
              <a:ext uri="{FF2B5EF4-FFF2-40B4-BE49-F238E27FC236}">
                <a16:creationId xmlns:a16="http://schemas.microsoft.com/office/drawing/2014/main" id="{3CEE7543-52CA-0746-B9D6-914E7E019A35}"/>
              </a:ext>
            </a:extLst>
          </p:cNvPr>
          <p:cNvSpPr txBox="1">
            <a:spLocks noChangeArrowheads="1"/>
          </p:cNvSpPr>
          <p:nvPr/>
        </p:nvSpPr>
        <p:spPr bwMode="auto">
          <a:xfrm>
            <a:off x="482278" y="6167735"/>
            <a:ext cx="3797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cs typeface="Arial" panose="020B0604020202020204" pitchFamily="34" charset="0"/>
              </a:rPr>
              <a:t>What we expect</a:t>
            </a:r>
          </a:p>
        </p:txBody>
      </p:sp>
      <p:sp>
        <p:nvSpPr>
          <p:cNvPr id="7" name="Text Box 16">
            <a:extLst>
              <a:ext uri="{FF2B5EF4-FFF2-40B4-BE49-F238E27FC236}">
                <a16:creationId xmlns:a16="http://schemas.microsoft.com/office/drawing/2014/main" id="{756B9060-0B01-B148-A68C-3DB604225F97}"/>
              </a:ext>
            </a:extLst>
          </p:cNvPr>
          <p:cNvSpPr txBox="1">
            <a:spLocks noChangeArrowheads="1"/>
          </p:cNvSpPr>
          <p:nvPr/>
        </p:nvSpPr>
        <p:spPr bwMode="auto">
          <a:xfrm>
            <a:off x="4584539" y="6167734"/>
            <a:ext cx="3797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cs typeface="Arial" panose="020B0604020202020204" pitchFamily="34" charset="0"/>
              </a:rPr>
              <a:t>What we see</a:t>
            </a:r>
          </a:p>
        </p:txBody>
      </p:sp>
      <p:sp>
        <p:nvSpPr>
          <p:cNvPr id="8" name="TextBox 7">
            <a:extLst>
              <a:ext uri="{FF2B5EF4-FFF2-40B4-BE49-F238E27FC236}">
                <a16:creationId xmlns:a16="http://schemas.microsoft.com/office/drawing/2014/main" id="{BED646D4-FE0D-9844-BDA7-832173D95C2B}"/>
              </a:ext>
            </a:extLst>
          </p:cNvPr>
          <p:cNvSpPr txBox="1"/>
          <p:nvPr/>
        </p:nvSpPr>
        <p:spPr>
          <a:xfrm rot="5400000">
            <a:off x="7544272" y="4280630"/>
            <a:ext cx="1675459" cy="276999"/>
          </a:xfrm>
          <a:prstGeom prst="rect">
            <a:avLst/>
          </a:prstGeom>
          <a:noFill/>
        </p:spPr>
        <p:txBody>
          <a:bodyPr wrap="none" rtlCol="0">
            <a:spAutoFit/>
          </a:bodyPr>
          <a:lstStyle/>
          <a:p>
            <a:r>
              <a:rPr lang="en-US" sz="1200" dirty="0">
                <a:solidFill>
                  <a:schemeClr val="bg1">
                    <a:lumMod val="85000"/>
                  </a:schemeClr>
                </a:solidFill>
              </a:rPr>
              <a:t>Credit: Paul Robinson</a:t>
            </a:r>
          </a:p>
        </p:txBody>
      </p:sp>
    </p:spTree>
    <p:extLst>
      <p:ext uri="{BB962C8B-B14F-4D97-AF65-F5344CB8AC3E}">
        <p14:creationId xmlns:p14="http://schemas.microsoft.com/office/powerpoint/2010/main" val="332298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INSTALLED IN TI12</a:t>
            </a:r>
          </a:p>
        </p:txBody>
      </p:sp>
      <p:grpSp>
        <p:nvGrpSpPr>
          <p:cNvPr id="8" name="Group 7">
            <a:extLst>
              <a:ext uri="{FF2B5EF4-FFF2-40B4-BE49-F238E27FC236}">
                <a16:creationId xmlns:a16="http://schemas.microsoft.com/office/drawing/2014/main" id="{7B80C6F8-3ADE-AF4B-8AB6-CBED5C415F07}"/>
              </a:ext>
            </a:extLst>
          </p:cNvPr>
          <p:cNvGrpSpPr/>
          <p:nvPr/>
        </p:nvGrpSpPr>
        <p:grpSpPr>
          <a:xfrm>
            <a:off x="5410200" y="5486400"/>
            <a:ext cx="3581400" cy="1316655"/>
            <a:chOff x="5410200" y="5486400"/>
            <a:chExt cx="3581400" cy="1316655"/>
          </a:xfrm>
        </p:grpSpPr>
        <p:pic>
          <p:nvPicPr>
            <p:cNvPr id="6" name="Picture 5">
              <a:extLst>
                <a:ext uri="{FF2B5EF4-FFF2-40B4-BE49-F238E27FC236}">
                  <a16:creationId xmlns:a16="http://schemas.microsoft.com/office/drawing/2014/main" id="{E25EB41A-C864-6840-99FF-465D02C09C3C}"/>
                </a:ext>
              </a:extLst>
            </p:cNvPr>
            <p:cNvPicPr>
              <a:picLocks noChangeAspect="1"/>
            </p:cNvPicPr>
            <p:nvPr/>
          </p:nvPicPr>
          <p:blipFill rotWithShape="1">
            <a:blip r:embed="rId3"/>
            <a:srcRect l="2500" r="1667" b="5113"/>
            <a:stretch/>
          </p:blipFill>
          <p:spPr>
            <a:xfrm>
              <a:off x="5410200" y="5486400"/>
              <a:ext cx="3581400" cy="1316655"/>
            </a:xfrm>
            <a:prstGeom prst="rect">
              <a:avLst/>
            </a:prstGeom>
          </p:spPr>
        </p:pic>
        <p:sp>
          <p:nvSpPr>
            <p:cNvPr id="7" name="TextBox 6">
              <a:extLst>
                <a:ext uri="{FF2B5EF4-FFF2-40B4-BE49-F238E27FC236}">
                  <a16:creationId xmlns:a16="http://schemas.microsoft.com/office/drawing/2014/main" id="{AEA0ED69-97FF-8B43-BC35-AB41C0B647E2}"/>
                </a:ext>
              </a:extLst>
            </p:cNvPr>
            <p:cNvSpPr txBox="1"/>
            <p:nvPr/>
          </p:nvSpPr>
          <p:spPr>
            <a:xfrm>
              <a:off x="7771394" y="6331662"/>
              <a:ext cx="1220206" cy="461665"/>
            </a:xfrm>
            <a:prstGeom prst="rect">
              <a:avLst/>
            </a:prstGeom>
            <a:noFill/>
          </p:spPr>
          <p:txBody>
            <a:bodyPr wrap="non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Cosmic Ray</a:t>
              </a:r>
            </a:p>
            <a:p>
              <a:r>
                <a:rPr lang="en-US" sz="1200" dirty="0">
                  <a:solidFill>
                    <a:schemeClr val="bg1"/>
                  </a:solidFill>
                </a:rPr>
                <a:t>18 March 2021</a:t>
              </a:r>
            </a:p>
          </p:txBody>
        </p:sp>
      </p:grpSp>
    </p:spTree>
    <p:extLst>
      <p:ext uri="{BB962C8B-B14F-4D97-AF65-F5344CB8AC3E}">
        <p14:creationId xmlns:p14="http://schemas.microsoft.com/office/powerpoint/2010/main" val="21646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solidFill>
                  <a:schemeClr val="bg1"/>
                </a:solidFill>
                <a:latin typeface="Arial" charset="0"/>
              </a:rPr>
              <a:t>DARK PHOTON SENSITIVITY REACH</a:t>
            </a:r>
          </a:p>
        </p:txBody>
      </p:sp>
      <p:sp>
        <p:nvSpPr>
          <p:cNvPr id="5123" name="Content Placeholder 2"/>
          <p:cNvSpPr>
            <a:spLocks noGrp="1"/>
          </p:cNvSpPr>
          <p:nvPr>
            <p:ph idx="1"/>
          </p:nvPr>
        </p:nvSpPr>
        <p:spPr>
          <a:xfrm>
            <a:off x="202764" y="989971"/>
            <a:ext cx="8628907" cy="2648493"/>
          </a:xfrm>
        </p:spPr>
        <p:txBody>
          <a:bodyPr/>
          <a:lstStyle/>
          <a:p>
            <a:endParaRPr lang="en-US" sz="1000" dirty="0">
              <a:solidFill>
                <a:schemeClr val="bg1"/>
              </a:solidFill>
              <a:latin typeface="Arial" charset="0"/>
              <a:sym typeface="Wingdings"/>
            </a:endParaRPr>
          </a:p>
          <a:p>
            <a:endParaRPr lang="en-US" sz="1000" dirty="0">
              <a:solidFill>
                <a:schemeClr val="bg1"/>
              </a:solidFill>
              <a:latin typeface="Arial" charset="0"/>
              <a:sym typeface="Wingdings"/>
            </a:endParaRPr>
          </a:p>
          <a:p>
            <a:endParaRPr lang="en-US" sz="1000" dirty="0">
              <a:solidFill>
                <a:schemeClr val="bg1"/>
              </a:solidFill>
              <a:latin typeface="Arial" charset="0"/>
              <a:sym typeface="Wingdings"/>
            </a:endParaRPr>
          </a:p>
          <a:p>
            <a:endParaRPr lang="en-US" sz="1400" dirty="0">
              <a:solidFill>
                <a:schemeClr val="bg1"/>
              </a:solidFill>
              <a:latin typeface="Arial" charset="0"/>
              <a:sym typeface="Wingdings"/>
            </a:endParaRPr>
          </a:p>
          <a:p>
            <a:endParaRPr lang="en-US" sz="2000" dirty="0">
              <a:solidFill>
                <a:schemeClr val="bg1"/>
              </a:solidFill>
              <a:latin typeface="Arial" charset="0"/>
              <a:sym typeface="Wingdings"/>
            </a:endParaRPr>
          </a:p>
          <a:p>
            <a:endParaRPr lang="en-US" sz="2000" dirty="0">
              <a:solidFill>
                <a:schemeClr val="bg1"/>
              </a:solidFill>
              <a:latin typeface="Arial" charset="0"/>
              <a:sym typeface="Wingdings"/>
            </a:endParaRPr>
          </a:p>
          <a:p>
            <a:pPr marL="0" indent="0">
              <a:buNone/>
            </a:pPr>
            <a:endParaRPr lang="en-US" sz="2000" dirty="0">
              <a:solidFill>
                <a:schemeClr val="bg1"/>
              </a:solidFill>
              <a:latin typeface="Arial" charset="0"/>
              <a:sym typeface="Wingdings"/>
            </a:endParaRPr>
          </a:p>
          <a:p>
            <a:endParaRPr lang="en-US" sz="2000" dirty="0">
              <a:solidFill>
                <a:schemeClr val="bg1"/>
              </a:solidFill>
              <a:latin typeface="Arial" charset="0"/>
              <a:sym typeface="Wingdings"/>
            </a:endParaRPr>
          </a:p>
          <a:p>
            <a:endParaRPr lang="en-US" sz="2000" dirty="0">
              <a:solidFill>
                <a:schemeClr val="bg1"/>
              </a:solidFill>
              <a:latin typeface="Arial" charset="0"/>
              <a:sym typeface="Wingdings"/>
            </a:endParaRPr>
          </a:p>
          <a:p>
            <a:endParaRPr lang="en-US" sz="2000" dirty="0">
              <a:solidFill>
                <a:schemeClr val="bg1"/>
              </a:solidFill>
              <a:latin typeface="Arial" charset="0"/>
              <a:sym typeface="Wingdings"/>
            </a:endParaRPr>
          </a:p>
          <a:p>
            <a:pPr marL="0" indent="0">
              <a:buNone/>
            </a:pPr>
            <a:endParaRPr lang="en-US" sz="2000" dirty="0">
              <a:solidFill>
                <a:schemeClr val="bg1"/>
              </a:solidFill>
              <a:latin typeface="Arial" charset="0"/>
              <a:sym typeface="Wingdings"/>
            </a:endParaRPr>
          </a:p>
          <a:p>
            <a:r>
              <a:rPr lang="en-US" sz="2000" dirty="0">
                <a:solidFill>
                  <a:schemeClr val="bg1"/>
                </a:solidFill>
                <a:latin typeface="Arial" charset="0"/>
                <a:sym typeface="Wingdings"/>
              </a:rPr>
              <a:t>FASER probes new parameter space with just the first week of data.</a:t>
            </a:r>
          </a:p>
          <a:p>
            <a:endParaRPr lang="en-US" sz="1000" dirty="0">
              <a:solidFill>
                <a:schemeClr val="bg1"/>
              </a:solidFill>
              <a:latin typeface="Arial" charset="0"/>
              <a:sym typeface="Wingdings"/>
            </a:endParaRPr>
          </a:p>
          <a:p>
            <a:r>
              <a:rPr lang="en-US" sz="2000" dirty="0">
                <a:solidFill>
                  <a:schemeClr val="bg1"/>
                </a:solidFill>
                <a:latin typeface="Arial" charset="0"/>
                <a:sym typeface="Wingdings"/>
              </a:rPr>
              <a:t>If operating through 2037, FASER’s sensitivity will be extended by factor of 3000 – could detect as many as 10,000 dark photons.  </a:t>
            </a:r>
          </a:p>
          <a:p>
            <a:endParaRPr lang="en-US" sz="1000" dirty="0">
              <a:solidFill>
                <a:schemeClr val="bg1"/>
              </a:solidFill>
              <a:latin typeface="Arial" charset="0"/>
              <a:sym typeface="Wingdings"/>
            </a:endParaRPr>
          </a:p>
          <a:p>
            <a:r>
              <a:rPr lang="en-US" sz="2000" dirty="0">
                <a:solidFill>
                  <a:schemeClr val="bg1"/>
                </a:solidFill>
                <a:latin typeface="Arial" charset="0"/>
                <a:sym typeface="Wingdings"/>
              </a:rPr>
              <a:t>Possible upgrade in 2028 will extend FASER’s sensitivity by factor of ~10</a:t>
            </a:r>
            <a:r>
              <a:rPr lang="en-US" sz="2000" baseline="30000" dirty="0">
                <a:solidFill>
                  <a:schemeClr val="bg1"/>
                </a:solidFill>
                <a:latin typeface="Arial" charset="0"/>
                <a:sym typeface="Wingdings"/>
              </a:rPr>
              <a:t>6 </a:t>
            </a:r>
            <a:r>
              <a:rPr lang="en-US" sz="2000" dirty="0">
                <a:solidFill>
                  <a:schemeClr val="bg1"/>
                </a:solidFill>
                <a:latin typeface="Arial" charset="0"/>
                <a:sym typeface="Wingdings"/>
              </a:rPr>
              <a:t>– could detect as many as 3,000,000 dark photons.</a:t>
            </a:r>
            <a:endParaRPr lang="en-US" dirty="0">
              <a:solidFill>
                <a:schemeClr val="bg1"/>
              </a:solidFill>
              <a:latin typeface="Arial" charset="0"/>
              <a:sym typeface="Wingdings"/>
            </a:endParaRPr>
          </a:p>
          <a:p>
            <a:endParaRPr lang="en-US" dirty="0">
              <a:solidFill>
                <a:schemeClr val="bg1"/>
              </a:solidFill>
              <a:latin typeface="Arial" charset="0"/>
              <a:sym typeface="Wingdings"/>
            </a:endParaRPr>
          </a:p>
          <a:p>
            <a:endParaRPr lang="en-US" dirty="0">
              <a:solidFill>
                <a:schemeClr val="bg1"/>
              </a:solidFill>
              <a:latin typeface="Arial" charset="0"/>
              <a:sym typeface="Wingdings"/>
            </a:endParaRPr>
          </a:p>
          <a:p>
            <a:pPr marL="0" indent="0">
              <a:buNone/>
            </a:pPr>
            <a:endParaRPr lang="en-US" sz="1000" dirty="0">
              <a:solidFill>
                <a:schemeClr val="bg1"/>
              </a:solidFill>
              <a:latin typeface="Arial" charset="0"/>
              <a:sym typeface="Wingdings"/>
            </a:endParaRPr>
          </a:p>
          <a:p>
            <a:endParaRPr lang="en-US" dirty="0">
              <a:solidFill>
                <a:schemeClr val="bg1"/>
              </a:solidFill>
              <a:latin typeface="Arial" charset="0"/>
              <a:sym typeface="Wingdings"/>
            </a:endParaRP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2"/>
          <a:srcRect l="1613" t="5555" r="1613" b="3704"/>
          <a:stretch/>
        </p:blipFill>
        <p:spPr>
          <a:xfrm>
            <a:off x="4610100" y="975380"/>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3881822"/>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4" name="Group 3">
            <a:extLst>
              <a:ext uri="{FF2B5EF4-FFF2-40B4-BE49-F238E27FC236}">
                <a16:creationId xmlns:a16="http://schemas.microsoft.com/office/drawing/2014/main" id="{35F77AAB-41BF-DD4A-8678-70A54A5A5497}"/>
              </a:ext>
            </a:extLst>
          </p:cNvPr>
          <p:cNvGrpSpPr/>
          <p:nvPr/>
        </p:nvGrpSpPr>
        <p:grpSpPr>
          <a:xfrm>
            <a:off x="255363" y="975380"/>
            <a:ext cx="4073436" cy="3396594"/>
            <a:chOff x="-258793" y="2555396"/>
            <a:chExt cx="4073436" cy="3212810"/>
          </a:xfrm>
        </p:grpSpPr>
        <p:sp>
          <p:nvSpPr>
            <p:cNvPr id="3" name="Rectangle 2">
              <a:extLst>
                <a:ext uri="{FF2B5EF4-FFF2-40B4-BE49-F238E27FC236}">
                  <a16:creationId xmlns:a16="http://schemas.microsoft.com/office/drawing/2014/main" id="{8DC26ECE-86E5-024C-9123-C51EECC39863}"/>
                </a:ext>
              </a:extLst>
            </p:cNvPr>
            <p:cNvSpPr/>
            <p:nvPr/>
          </p:nvSpPr>
          <p:spPr>
            <a:xfrm>
              <a:off x="-152400" y="2555396"/>
              <a:ext cx="3967043" cy="31937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3"/>
            <a:stretch>
              <a:fillRect/>
            </a:stretch>
          </p:blipFill>
          <p:spPr>
            <a:xfrm>
              <a:off x="-258793" y="2574447"/>
              <a:ext cx="4073436" cy="3193759"/>
            </a:xfrm>
            <a:prstGeom prst="rect">
              <a:avLst/>
            </a:prstGeom>
          </p:spPr>
        </p:pic>
      </p:grpSp>
      <p:sp>
        <p:nvSpPr>
          <p:cNvPr id="8" name="TextBox 7">
            <a:extLst>
              <a:ext uri="{FF2B5EF4-FFF2-40B4-BE49-F238E27FC236}">
                <a16:creationId xmlns:a16="http://schemas.microsoft.com/office/drawing/2014/main" id="{00C0A02A-C6C1-A542-8902-C605E3D0AC32}"/>
              </a:ext>
            </a:extLst>
          </p:cNvPr>
          <p:cNvSpPr txBox="1"/>
          <p:nvPr/>
        </p:nvSpPr>
        <p:spPr>
          <a:xfrm>
            <a:off x="2116268" y="955238"/>
            <a:ext cx="2162323" cy="276999"/>
          </a:xfrm>
          <a:prstGeom prst="rect">
            <a:avLst/>
          </a:prstGeom>
          <a:noFill/>
        </p:spPr>
        <p:txBody>
          <a:bodyPr wrap="none" rtlCol="0">
            <a:spAutoFit/>
          </a:bodyPr>
          <a:lstStyle/>
          <a:p>
            <a:r>
              <a:rPr lang="en-US" baseline="-25000" dirty="0">
                <a:sym typeface="Wingdings"/>
              </a:rPr>
              <a:t>FASER Collaboration (2018)</a:t>
            </a:r>
          </a:p>
        </p:txBody>
      </p:sp>
    </p:spTree>
    <p:extLst>
      <p:ext uri="{BB962C8B-B14F-4D97-AF65-F5344CB8AC3E}">
        <p14:creationId xmlns:p14="http://schemas.microsoft.com/office/powerpoint/2010/main" val="93362770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667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solidFill>
                  <a:schemeClr val="bg1"/>
                </a:solidFill>
                <a:latin typeface="Arial" charset="0"/>
              </a:rPr>
              <a:t>COLLIDER NEUTRINOS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840310"/>
                <a:ext cx="8991600" cy="5562600"/>
              </a:xfrm>
            </p:spPr>
            <p:txBody>
              <a:bodyPr/>
              <a:lstStyle/>
              <a:p>
                <a:pPr eaLnBrk="1" hangingPunct="1"/>
                <a:r>
                  <a:rPr lang="en-US" sz="2000" dirty="0">
                    <a:solidFill>
                      <a:schemeClr val="bg1"/>
                    </a:solidFill>
                    <a:latin typeface="Arial" charset="0"/>
                  </a:rPr>
                  <a:t>In addition to the possibility of hypothetical new light, weakly-interacting particles, there are also known light, weakly-interacting particles: </a:t>
                </a:r>
                <a:r>
                  <a:rPr lang="en-US" sz="2000" dirty="0">
                    <a:solidFill>
                      <a:srgbClr val="FFFF00"/>
                    </a:solidFill>
                    <a:latin typeface="Arial" charset="0"/>
                  </a:rPr>
                  <a:t>neutrinos</a:t>
                </a:r>
                <a:r>
                  <a:rPr lang="en-US" sz="2000" dirty="0">
                    <a:latin typeface="Arial" charset="0"/>
                  </a:rPr>
                  <a:t>.</a:t>
                </a:r>
              </a:p>
              <a:p>
                <a:pPr eaLnBrk="1" hangingPunct="1"/>
                <a:endParaRPr lang="en-US" sz="1200" dirty="0">
                  <a:solidFill>
                    <a:schemeClr val="bg1"/>
                  </a:solidFill>
                  <a:latin typeface="Arial" charset="0"/>
                </a:endParaRPr>
              </a:p>
              <a:p>
                <a:pPr eaLnBrk="1" hangingPunct="1"/>
                <a:r>
                  <a:rPr lang="en-US" sz="2000" dirty="0">
                    <a:solidFill>
                      <a:schemeClr val="bg1"/>
                    </a:solidFill>
                    <a:latin typeface="Arial" charset="0"/>
                  </a:rPr>
                  <a:t>The high-energy ones, which interact most strongly, are overwhelmingly produced in the far forward direction.  </a:t>
                </a:r>
                <a:r>
                  <a:rPr lang="en-US" sz="2000" dirty="0">
                    <a:solidFill>
                      <a:srgbClr val="FFFF00"/>
                    </a:solidFill>
                    <a:latin typeface="Arial" charset="0"/>
                  </a:rPr>
                  <a:t>Before May 2021, no candidate collider neutrino had ever been detected.</a:t>
                </a:r>
              </a:p>
              <a:p>
                <a:pPr eaLnBrk="1" hangingPunct="1"/>
                <a:endParaRPr lang="en-US" sz="1200" b="1"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sz="2000" dirty="0">
                  <a:solidFill>
                    <a:schemeClr val="bg1"/>
                  </a:solidFill>
                  <a:latin typeface="Arial" charset="0"/>
                </a:endParaRPr>
              </a:p>
              <a:p>
                <a:pPr eaLnBrk="1" hangingPunct="1"/>
                <a:endParaRPr lang="en-US" dirty="0">
                  <a:solidFill>
                    <a:schemeClr val="bg1"/>
                  </a:solidFill>
                  <a:latin typeface="Arial" charset="0"/>
                </a:endParaRPr>
              </a:p>
              <a:p>
                <a:pPr eaLnBrk="1" hangingPunct="1"/>
                <a:r>
                  <a:rPr lang="en-US" sz="2000" dirty="0">
                    <a:solidFill>
                      <a:schemeClr val="bg1"/>
                    </a:solidFill>
                    <a:latin typeface="Arial" charset="0"/>
                  </a:rPr>
                  <a:t>If they can be detected, there is a fascinating new world of LHC neutrinos that can be explored.</a:t>
                </a:r>
              </a:p>
              <a:p>
                <a:pPr lvl="1"/>
                <a:r>
                  <a:rPr lang="en-US" sz="1800" dirty="0">
                    <a:solidFill>
                      <a:srgbClr val="FFFF00"/>
                    </a:solidFill>
                    <a:latin typeface="Arial" charset="0"/>
                  </a:rPr>
                  <a:t>The neutrino energies are ~</a:t>
                </a:r>
                <a:r>
                  <a:rPr lang="en-US" sz="1800" dirty="0" err="1">
                    <a:solidFill>
                      <a:srgbClr val="FFFF00"/>
                    </a:solidFill>
                    <a:latin typeface="Arial" charset="0"/>
                  </a:rPr>
                  <a:t>TeV</a:t>
                </a:r>
                <a:r>
                  <a:rPr lang="en-US" sz="1800" dirty="0">
                    <a:solidFill>
                      <a:srgbClr val="FFFF00"/>
                    </a:solidFill>
                    <a:latin typeface="Arial" charset="0"/>
                  </a:rPr>
                  <a:t>, highest human-made energies ever.</a:t>
                </a:r>
              </a:p>
              <a:p>
                <a:pPr lvl="1"/>
                <a:r>
                  <a:rPr lang="en-US" sz="1800" dirty="0">
                    <a:solidFill>
                      <a:srgbClr val="FFFF00"/>
                    </a:solidFill>
                    <a:latin typeface="Arial" charset="0"/>
                  </a:rPr>
                  <a:t>All flavors are produced (</a:t>
                </a:r>
                <a:r>
                  <a:rPr lang="en-US" sz="1800" dirty="0">
                    <a:solidFill>
                      <a:srgbClr val="FFFF00"/>
                    </a:solidFill>
                    <a:latin typeface="Symbol" pitchFamily="2" charset="2"/>
                  </a:rPr>
                  <a:t>p </a:t>
                </a:r>
                <a14:m>
                  <m:oMath xmlns:m="http://schemas.openxmlformats.org/officeDocument/2006/math">
                    <m:r>
                      <a:rPr lang="en-US" sz="1800" b="0" i="1" smtClean="0">
                        <a:solidFill>
                          <a:srgbClr val="FFFF00"/>
                        </a:solidFill>
                        <a:latin typeface="Cambria Math" panose="02040503050406030204" pitchFamily="18" charset="0"/>
                        <a:ea typeface="Cambria Math" panose="02040503050406030204" pitchFamily="18" charset="0"/>
                      </a:rPr>
                      <m:t>→</m:t>
                    </m:r>
                  </m:oMath>
                </a14:m>
                <a:r>
                  <a:rPr lang="en-US" sz="1800" dirty="0">
                    <a:solidFill>
                      <a:srgbClr val="FFFF00"/>
                    </a:solidFill>
                    <a:latin typeface="Symbol" pitchFamily="2" charset="2"/>
                  </a:rPr>
                  <a:t> </a:t>
                </a:r>
                <a:r>
                  <a:rPr lang="en-US" sz="1800" dirty="0">
                    <a:solidFill>
                      <a:srgbClr val="FFFF00"/>
                    </a:solidFill>
                    <a:latin typeface="Symbol" pitchFamily="2" charset="2"/>
                    <a:sym typeface="Wingdings" pitchFamily="2" charset="2"/>
                  </a:rPr>
                  <a:t>n</a:t>
                </a:r>
                <a:r>
                  <a:rPr lang="en-US" sz="1800" baseline="-25000" dirty="0">
                    <a:solidFill>
                      <a:srgbClr val="FFFF00"/>
                    </a:solidFill>
                    <a:latin typeface="Symbol" pitchFamily="2" charset="2"/>
                    <a:sym typeface="Wingdings" pitchFamily="2" charset="2"/>
                  </a:rPr>
                  <a:t>m </a:t>
                </a:r>
                <a:r>
                  <a:rPr lang="en-US" sz="1800" dirty="0">
                    <a:solidFill>
                      <a:srgbClr val="FFFF00"/>
                    </a:solidFill>
                    <a:latin typeface="Arial" charset="0"/>
                    <a:sym typeface="Wingdings" pitchFamily="2" charset="2"/>
                  </a:rPr>
                  <a:t>, </a:t>
                </a:r>
                <a:r>
                  <a:rPr lang="en-US" sz="1800" i="1" dirty="0">
                    <a:solidFill>
                      <a:srgbClr val="FFFF00"/>
                    </a:solidFill>
                    <a:latin typeface="Arial" charset="0"/>
                    <a:sym typeface="Wingdings" pitchFamily="2" charset="2"/>
                  </a:rPr>
                  <a:t>K</a:t>
                </a:r>
                <a:r>
                  <a:rPr lang="en-US" sz="1800" dirty="0">
                    <a:solidFill>
                      <a:srgbClr val="FFFF00"/>
                    </a:solidFill>
                    <a:latin typeface="Arial" charset="0"/>
                    <a:sym typeface="Wingdings" pitchFamily="2" charset="2"/>
                  </a:rPr>
                  <a:t> </a:t>
                </a:r>
                <a14:m>
                  <m:oMath xmlns:m="http://schemas.openxmlformats.org/officeDocument/2006/math">
                    <m:r>
                      <a:rPr lang="en-US" sz="1800" b="0" i="1" smtClean="0">
                        <a:solidFill>
                          <a:srgbClr val="FFFF00"/>
                        </a:solidFill>
                        <a:latin typeface="Cambria Math" panose="02040503050406030204" pitchFamily="18" charset="0"/>
                        <a:ea typeface="Cambria Math" panose="02040503050406030204" pitchFamily="18" charset="0"/>
                      </a:rPr>
                      <m:t>→</m:t>
                    </m:r>
                  </m:oMath>
                </a14:m>
                <a:r>
                  <a:rPr lang="en-US" sz="1800" dirty="0">
                    <a:solidFill>
                      <a:srgbClr val="FFFF00"/>
                    </a:solidFill>
                    <a:latin typeface="Arial" charset="0"/>
                    <a:sym typeface="Wingdings" pitchFamily="2" charset="2"/>
                  </a:rPr>
                  <a:t> </a:t>
                </a:r>
                <a:r>
                  <a:rPr lang="en-US" sz="1800" dirty="0">
                    <a:solidFill>
                      <a:srgbClr val="FFFF00"/>
                    </a:solidFill>
                    <a:latin typeface="Symbol" pitchFamily="2" charset="2"/>
                    <a:sym typeface="Wingdings" pitchFamily="2" charset="2"/>
                  </a:rPr>
                  <a:t>n</a:t>
                </a:r>
                <a:r>
                  <a:rPr lang="en-US" sz="1800" i="1" baseline="-25000" dirty="0">
                    <a:solidFill>
                      <a:srgbClr val="FFFF00"/>
                    </a:solidFill>
                    <a:latin typeface="Arial" charset="0"/>
                    <a:sym typeface="Wingdings" pitchFamily="2" charset="2"/>
                  </a:rPr>
                  <a:t>e </a:t>
                </a:r>
                <a:r>
                  <a:rPr lang="en-US" sz="1800" dirty="0">
                    <a:solidFill>
                      <a:srgbClr val="FFFF00"/>
                    </a:solidFill>
                    <a:latin typeface="Arial" charset="0"/>
                    <a:sym typeface="Wingdings" pitchFamily="2" charset="2"/>
                  </a:rPr>
                  <a:t>, </a:t>
                </a:r>
                <a:r>
                  <a:rPr lang="en-US" sz="1800" i="1" dirty="0">
                    <a:solidFill>
                      <a:srgbClr val="FFFF00"/>
                    </a:solidFill>
                    <a:latin typeface="Arial" charset="0"/>
                    <a:sym typeface="Wingdings" pitchFamily="2" charset="2"/>
                  </a:rPr>
                  <a:t>D</a:t>
                </a:r>
                <a:r>
                  <a:rPr lang="en-US" sz="1800" dirty="0">
                    <a:solidFill>
                      <a:srgbClr val="FFFF00"/>
                    </a:solidFill>
                    <a:latin typeface="Arial" charset="0"/>
                    <a:sym typeface="Wingdings" pitchFamily="2" charset="2"/>
                  </a:rPr>
                  <a:t> </a:t>
                </a:r>
                <a14:m>
                  <m:oMath xmlns:m="http://schemas.openxmlformats.org/officeDocument/2006/math">
                    <m:r>
                      <a:rPr lang="en-US" sz="1800" b="0" i="1" smtClean="0">
                        <a:solidFill>
                          <a:srgbClr val="FFFF00"/>
                        </a:solidFill>
                        <a:latin typeface="Cambria Math" panose="02040503050406030204" pitchFamily="18" charset="0"/>
                        <a:ea typeface="Cambria Math" panose="02040503050406030204" pitchFamily="18" charset="0"/>
                      </a:rPr>
                      <m:t>→</m:t>
                    </m:r>
                  </m:oMath>
                </a14:m>
                <a:r>
                  <a:rPr lang="en-US" sz="1800" dirty="0">
                    <a:solidFill>
                      <a:srgbClr val="FFFF00"/>
                    </a:solidFill>
                    <a:latin typeface="Arial" charset="0"/>
                    <a:sym typeface="Wingdings" pitchFamily="2" charset="2"/>
                  </a:rPr>
                  <a:t> </a:t>
                </a:r>
                <a:r>
                  <a:rPr lang="en-US" sz="1800" dirty="0" err="1">
                    <a:solidFill>
                      <a:srgbClr val="FFFF00"/>
                    </a:solidFill>
                    <a:latin typeface="Symbol" pitchFamily="2" charset="2"/>
                    <a:sym typeface="Wingdings" pitchFamily="2" charset="2"/>
                  </a:rPr>
                  <a:t>n</a:t>
                </a:r>
                <a:r>
                  <a:rPr lang="en-US" sz="1800" baseline="-25000" dirty="0" err="1">
                    <a:solidFill>
                      <a:srgbClr val="FFFF00"/>
                    </a:solidFill>
                    <a:latin typeface="Symbol" pitchFamily="2" charset="2"/>
                    <a:sym typeface="Wingdings" pitchFamily="2" charset="2"/>
                  </a:rPr>
                  <a:t>t</a:t>
                </a:r>
                <a:r>
                  <a:rPr lang="en-US" sz="1800" baseline="-25000" dirty="0">
                    <a:solidFill>
                      <a:srgbClr val="FFFF00"/>
                    </a:solidFill>
                    <a:latin typeface="Symbol" pitchFamily="2" charset="2"/>
                    <a:sym typeface="Wingdings" pitchFamily="2" charset="2"/>
                  </a:rPr>
                  <a:t> </a:t>
                </a:r>
                <a:r>
                  <a:rPr lang="en-US" sz="1800" dirty="0">
                    <a:solidFill>
                      <a:srgbClr val="FFFF00"/>
                    </a:solidFill>
                    <a:sym typeface="Wingdings" pitchFamily="2" charset="2"/>
                  </a:rPr>
                  <a:t>) and both neutrinos and anti-neutrinos.</a:t>
                </a:r>
                <a:endParaRPr lang="en-US" sz="1800" dirty="0">
                  <a:solidFill>
                    <a:srgbClr val="FFFF00"/>
                  </a:solidFill>
                  <a:latin typeface="+mj-lt"/>
                  <a:sym typeface="Wingdings" pitchFamily="2" charset="2"/>
                </a:endParaRPr>
              </a:p>
              <a:p>
                <a:pPr marL="0" indent="0" algn="r">
                  <a:buNone/>
                </a:pPr>
                <a:r>
                  <a:rPr lang="en-US" sz="1400" dirty="0">
                    <a:solidFill>
                      <a:schemeClr val="bg1"/>
                    </a:solidFill>
                    <a:latin typeface="+mj-lt"/>
                    <a:sym typeface="Wingdings" pitchFamily="2" charset="2"/>
                  </a:rPr>
                  <a:t>De </a:t>
                </a:r>
                <a:r>
                  <a:rPr lang="en-US" sz="1400" dirty="0" err="1">
                    <a:solidFill>
                      <a:schemeClr val="bg1"/>
                    </a:solidFill>
                    <a:latin typeface="+mj-lt"/>
                    <a:sym typeface="Wingdings" pitchFamily="2" charset="2"/>
                  </a:rPr>
                  <a:t>Rujula</a:t>
                </a:r>
                <a:r>
                  <a:rPr lang="en-US" sz="1400" dirty="0">
                    <a:solidFill>
                      <a:schemeClr val="bg1"/>
                    </a:solidFill>
                    <a:latin typeface="+mj-lt"/>
                    <a:sym typeface="Wingdings" pitchFamily="2" charset="2"/>
                  </a:rPr>
                  <a:t>, </a:t>
                </a:r>
                <a:r>
                  <a:rPr lang="en-US" sz="1400" dirty="0" err="1">
                    <a:solidFill>
                      <a:schemeClr val="bg1"/>
                    </a:solidFill>
                    <a:latin typeface="+mj-lt"/>
                    <a:sym typeface="Wingdings" pitchFamily="2" charset="2"/>
                  </a:rPr>
                  <a:t>Ruckl</a:t>
                </a:r>
                <a:r>
                  <a:rPr lang="en-US" sz="1400" dirty="0">
                    <a:solidFill>
                      <a:schemeClr val="bg1"/>
                    </a:solidFill>
                    <a:latin typeface="+mj-lt"/>
                    <a:sym typeface="Wingdings" pitchFamily="2" charset="2"/>
                  </a:rPr>
                  <a:t> (1984); Winter (1990); </a:t>
                </a:r>
                <a:r>
                  <a:rPr lang="en-US" sz="1400" dirty="0" err="1">
                    <a:solidFill>
                      <a:schemeClr val="bg1"/>
                    </a:solidFill>
                    <a:latin typeface="+mj-lt"/>
                    <a:sym typeface="Wingdings" pitchFamily="2" charset="2"/>
                  </a:rPr>
                  <a:t>Vannucci</a:t>
                </a:r>
                <a:r>
                  <a:rPr lang="en-US" sz="1400" dirty="0">
                    <a:solidFill>
                      <a:schemeClr val="bg1"/>
                    </a:solidFill>
                    <a:latin typeface="+mj-lt"/>
                    <a:sym typeface="Wingdings" pitchFamily="2" charset="2"/>
                  </a:rPr>
                  <a:t> (1993)</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840310"/>
                <a:ext cx="8991600" cy="5562600"/>
              </a:xfrm>
              <a:blipFill>
                <a:blip r:embed="rId3"/>
                <a:stretch>
                  <a:fillRect l="-705" t="-683" r="-141" b="-228"/>
                </a:stretch>
              </a:blipFill>
            </p:spPr>
            <p:txBody>
              <a:bodyPr/>
              <a:lstStyle/>
              <a:p>
                <a:r>
                  <a:rPr lang="en-US">
                    <a:noFill/>
                  </a:rPr>
                  <a:t> </a:t>
                </a:r>
              </a:p>
            </p:txBody>
          </p:sp>
        </mc:Fallback>
      </mc:AlternateContent>
    </p:spTree>
    <p:extLst>
      <p:ext uri="{BB962C8B-B14F-4D97-AF65-F5344CB8AC3E}">
        <p14:creationId xmlns:p14="http://schemas.microsoft.com/office/powerpoint/2010/main" val="34889758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0" y="104775"/>
            <a:ext cx="9144000" cy="733425"/>
          </a:xfrm>
        </p:spPr>
        <p:txBody>
          <a:bodyPr/>
          <a:lstStyle/>
          <a:p>
            <a:pPr eaLnBrk="1" hangingPunct="1"/>
            <a:r>
              <a:rPr lang="en-US" dirty="0" err="1">
                <a:solidFill>
                  <a:schemeClr val="bg1"/>
                </a:solidFill>
                <a:latin typeface="Arial" charset="0"/>
              </a:rPr>
              <a:t>FASER</a:t>
            </a:r>
            <a:r>
              <a:rPr lang="en-US" dirty="0" err="1">
                <a:solidFill>
                  <a:schemeClr val="bg1"/>
                </a:solidFill>
                <a:latin typeface="Symbol" pitchFamily="2" charset="2"/>
              </a:rPr>
              <a:t>n</a:t>
            </a:r>
            <a:r>
              <a:rPr lang="en-US" dirty="0">
                <a:solidFill>
                  <a:schemeClr val="bg1"/>
                </a:solidFill>
                <a:latin typeface="Arial" charset="0"/>
              </a:rPr>
              <a:t> AND SND@LHC</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grpSp>
        <p:nvGrpSpPr>
          <p:cNvPr id="10" name="Group 9">
            <a:extLst>
              <a:ext uri="{FF2B5EF4-FFF2-40B4-BE49-F238E27FC236}">
                <a16:creationId xmlns:a16="http://schemas.microsoft.com/office/drawing/2014/main" id="{432AD7D8-8876-B74D-B666-8982741E471F}"/>
              </a:ext>
            </a:extLst>
          </p:cNvPr>
          <p:cNvGrpSpPr/>
          <p:nvPr/>
        </p:nvGrpSpPr>
        <p:grpSpPr>
          <a:xfrm>
            <a:off x="5116723" y="2565583"/>
            <a:ext cx="3884523" cy="1111122"/>
            <a:chOff x="5116723" y="2565583"/>
            <a:chExt cx="3884523" cy="1111122"/>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11" name="Group 10">
            <a:extLst>
              <a:ext uri="{FF2B5EF4-FFF2-40B4-BE49-F238E27FC236}">
                <a16:creationId xmlns:a16="http://schemas.microsoft.com/office/drawing/2014/main" id="{6D39EEDE-C2EA-3A4C-8073-6525E23C5012}"/>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2" name="TextBox 1">
            <a:extLst>
              <a:ext uri="{FF2B5EF4-FFF2-40B4-BE49-F238E27FC236}">
                <a16:creationId xmlns:a16="http://schemas.microsoft.com/office/drawing/2014/main" id="{8873A653-6DBD-824F-87EB-853C83BC11BC}"/>
              </a:ext>
            </a:extLst>
          </p:cNvPr>
          <p:cNvSpPr txBox="1"/>
          <p:nvPr/>
        </p:nvSpPr>
        <p:spPr>
          <a:xfrm>
            <a:off x="5825825" y="3839415"/>
            <a:ext cx="2612959" cy="307777"/>
          </a:xfrm>
          <a:prstGeom prst="rect">
            <a:avLst/>
          </a:prstGeom>
          <a:noFill/>
        </p:spPr>
        <p:txBody>
          <a:bodyPr wrap="none" rtlCol="0">
            <a:spAutoFit/>
          </a:bodyPr>
          <a:lstStyle/>
          <a:p>
            <a:r>
              <a:rPr lang="en-US" sz="1400" dirty="0">
                <a:solidFill>
                  <a:schemeClr val="bg1"/>
                </a:solidFill>
              </a:rPr>
              <a:t>FASER: approved March 2019</a:t>
            </a:r>
          </a:p>
        </p:txBody>
      </p:sp>
      <p:sp>
        <p:nvSpPr>
          <p:cNvPr id="31" name="TextBox 30">
            <a:extLst>
              <a:ext uri="{FF2B5EF4-FFF2-40B4-BE49-F238E27FC236}">
                <a16:creationId xmlns:a16="http://schemas.microsoft.com/office/drawing/2014/main" id="{BA837712-F0CD-6449-9430-2E81988D2836}"/>
              </a:ext>
            </a:extLst>
          </p:cNvPr>
          <p:cNvSpPr txBox="1"/>
          <p:nvPr/>
        </p:nvSpPr>
        <p:spPr>
          <a:xfrm>
            <a:off x="5733337" y="4085586"/>
            <a:ext cx="3034549" cy="307777"/>
          </a:xfrm>
          <a:prstGeom prst="rect">
            <a:avLst/>
          </a:prstGeom>
          <a:noFill/>
        </p:spPr>
        <p:txBody>
          <a:bodyPr wrap="none" rtlCol="0">
            <a:spAutoFit/>
          </a:bodyPr>
          <a:lstStyle/>
          <a:p>
            <a:r>
              <a:rPr lang="en-US" sz="1400" dirty="0" err="1">
                <a:solidFill>
                  <a:schemeClr val="bg1"/>
                </a:solidFill>
              </a:rPr>
              <a:t>FASER</a:t>
            </a:r>
            <a:r>
              <a:rPr lang="en-US" sz="1400" dirty="0" err="1">
                <a:solidFill>
                  <a:schemeClr val="bg1"/>
                </a:solidFill>
                <a:latin typeface="Symbol" pitchFamily="2" charset="2"/>
              </a:rPr>
              <a:t>n</a:t>
            </a:r>
            <a:r>
              <a:rPr lang="en-US" sz="1400" dirty="0">
                <a:solidFill>
                  <a:schemeClr val="bg1"/>
                </a:solidFill>
              </a:rPr>
              <a:t>: approved December 2019</a:t>
            </a:r>
          </a:p>
        </p:txBody>
      </p:sp>
      <p:sp>
        <p:nvSpPr>
          <p:cNvPr id="32" name="TextBox 31">
            <a:extLst>
              <a:ext uri="{FF2B5EF4-FFF2-40B4-BE49-F238E27FC236}">
                <a16:creationId xmlns:a16="http://schemas.microsoft.com/office/drawing/2014/main" id="{87ECBC1F-0ECC-2A4E-90F1-C583BBD2A531}"/>
              </a:ext>
            </a:extLst>
          </p:cNvPr>
          <p:cNvSpPr txBox="1"/>
          <p:nvPr/>
        </p:nvSpPr>
        <p:spPr>
          <a:xfrm>
            <a:off x="1447800" y="2729531"/>
            <a:ext cx="2403222" cy="307777"/>
          </a:xfrm>
          <a:prstGeom prst="rect">
            <a:avLst/>
          </a:prstGeom>
          <a:noFill/>
        </p:spPr>
        <p:txBody>
          <a:bodyPr wrap="none" rtlCol="0">
            <a:spAutoFit/>
          </a:bodyPr>
          <a:lstStyle/>
          <a:p>
            <a:r>
              <a:rPr lang="en-US" sz="1400" dirty="0">
                <a:solidFill>
                  <a:schemeClr val="bg1"/>
                </a:solidFill>
              </a:rPr>
              <a:t>SND: approved March 2021</a:t>
            </a:r>
          </a:p>
        </p:txBody>
      </p:sp>
    </p:spTree>
    <p:extLst>
      <p:ext uri="{BB962C8B-B14F-4D97-AF65-F5344CB8AC3E}">
        <p14:creationId xmlns:p14="http://schemas.microsoft.com/office/powerpoint/2010/main" val="32636877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solidFill>
                  <a:schemeClr val="bg1"/>
                </a:solidFill>
                <a:latin typeface="Arial" charset="0"/>
              </a:rPr>
              <a:t>FIRST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solidFill>
                  <a:schemeClr val="bg1"/>
                </a:solidFill>
              </a:rPr>
              <a:t>In 2018 a FASER pilot emulsion detector with 11 kg fiducial mass collected 12.2 fb</a:t>
            </a:r>
            <a:r>
              <a:rPr lang="en-US" sz="2000" baseline="30000" dirty="0">
                <a:solidFill>
                  <a:schemeClr val="bg1"/>
                </a:solidFill>
              </a:rPr>
              <a:t>-1</a:t>
            </a:r>
            <a:r>
              <a:rPr lang="en-US" sz="2000" dirty="0">
                <a:solidFill>
                  <a:schemeClr val="bg1"/>
                </a:solidFill>
              </a:rPr>
              <a:t> on the beam collision axis (installed and removed during Technical Stops).</a:t>
            </a:r>
          </a:p>
          <a:p>
            <a:endParaRPr lang="en-US" sz="1200" dirty="0">
              <a:solidFill>
                <a:schemeClr val="bg1"/>
              </a:solidFill>
            </a:endParaRPr>
          </a:p>
          <a:p>
            <a:r>
              <a:rPr lang="en-US" sz="2000" dirty="0">
                <a:solidFill>
                  <a:schemeClr val="bg1"/>
                </a:solidFill>
              </a:rPr>
              <a:t>In May 2021, the FASER Collaboration announced the direct detection of 6 candidate neutrinos above 12 expected neutral hadron background events (2.7</a:t>
            </a:r>
            <a:r>
              <a:rPr lang="en-US" sz="2000" dirty="0">
                <a:solidFill>
                  <a:schemeClr val="bg1"/>
                </a:solidFill>
                <a:latin typeface="Symbol" pitchFamily="2" charset="2"/>
              </a:rPr>
              <a:t>s</a:t>
            </a:r>
            <a:r>
              <a:rPr lang="en-US" sz="2000" dirty="0">
                <a:solidFill>
                  <a:schemeClr val="bg1"/>
                </a:solidFill>
              </a:rPr>
              <a:t>). </a:t>
            </a: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2079501" y="3784626"/>
            <a:ext cx="3499728" cy="2768574"/>
          </a:xfrm>
          <a:prstGeom prst="rect">
            <a:avLst/>
          </a:prstGeom>
        </p:spPr>
      </p:pic>
      <p:sp>
        <p:nvSpPr>
          <p:cNvPr id="8" name="Content Placeholder 2">
            <a:extLst>
              <a:ext uri="{FF2B5EF4-FFF2-40B4-BE49-F238E27FC236}">
                <a16:creationId xmlns:a16="http://schemas.microsoft.com/office/drawing/2014/main" id="{67B10C32-7DFE-7146-8438-346C2B29E9C9}"/>
              </a:ext>
            </a:extLst>
          </p:cNvPr>
          <p:cNvSpPr txBox="1">
            <a:spLocks/>
          </p:cNvSpPr>
          <p:nvPr/>
        </p:nvSpPr>
        <p:spPr bwMode="auto">
          <a:xfrm>
            <a:off x="230313" y="3874278"/>
            <a:ext cx="1713417" cy="2221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bg1"/>
                </a:solidFill>
              </a:rPr>
              <a:t>Not the 5</a:t>
            </a:r>
            <a:r>
              <a:rPr lang="en-US" sz="2000" dirty="0">
                <a:solidFill>
                  <a:schemeClr val="bg1"/>
                </a:solidFill>
                <a:latin typeface="Symbol" pitchFamily="2" charset="2"/>
              </a:rPr>
              <a:t>s</a:t>
            </a:r>
            <a:r>
              <a:rPr lang="en-US" sz="2000" dirty="0">
                <a:solidFill>
                  <a:schemeClr val="bg1"/>
                </a:solidFill>
              </a:rPr>
              <a:t> discovery of collider neutrinos, but a sign of things to come.</a:t>
            </a:r>
          </a:p>
        </p:txBody>
      </p:sp>
    </p:spTree>
    <p:extLst>
      <p:ext uri="{BB962C8B-B14F-4D97-AF65-F5344CB8AC3E}">
        <p14:creationId xmlns:p14="http://schemas.microsoft.com/office/powerpoint/2010/main" val="25241043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ABD29A-027E-CD43-9ED3-F817D0948EA8}"/>
              </a:ext>
            </a:extLst>
          </p:cNvPr>
          <p:cNvSpPr/>
          <p:nvPr/>
        </p:nvSpPr>
        <p:spPr>
          <a:xfrm>
            <a:off x="152400" y="864443"/>
            <a:ext cx="8839200" cy="56035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bg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Tree>
    <p:extLst>
      <p:ext uri="{BB962C8B-B14F-4D97-AF65-F5344CB8AC3E}">
        <p14:creationId xmlns:p14="http://schemas.microsoft.com/office/powerpoint/2010/main" val="674940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76200" y="838200"/>
            <a:ext cx="89916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dirty="0">
                <a:solidFill>
                  <a:schemeClr val="bg1"/>
                </a:solidFill>
              </a:rPr>
              <a:t>95% of the universe is waiting to be discovered.  </a:t>
            </a:r>
          </a:p>
          <a:p>
            <a:pPr marL="342900" indent="-342900">
              <a:spcBef>
                <a:spcPct val="20000"/>
              </a:spcBef>
              <a:buFontTx/>
              <a:buChar char="•"/>
            </a:pPr>
            <a:endParaRPr lang="en-US" sz="1200" dirty="0">
              <a:solidFill>
                <a:schemeClr val="bg1"/>
              </a:solidFill>
            </a:endParaRPr>
          </a:p>
          <a:p>
            <a:pPr marL="342900" indent="-342900">
              <a:spcBef>
                <a:spcPct val="20000"/>
              </a:spcBef>
              <a:buFontTx/>
              <a:buChar char="•"/>
            </a:pPr>
            <a:r>
              <a:rPr lang="en-US" sz="2000" dirty="0">
                <a:solidFill>
                  <a:schemeClr val="bg1"/>
                </a:solidFill>
              </a:rPr>
              <a:t>Relatively fast, small, cheap experiments can provide world-leading sensitivities and perhaps, our first glimpse of the dark universe.</a:t>
            </a:r>
          </a:p>
          <a:p>
            <a:pPr marL="342900" indent="-342900">
              <a:spcBef>
                <a:spcPct val="20000"/>
              </a:spcBef>
              <a:buFontTx/>
              <a:buChar char="•"/>
            </a:pPr>
            <a:endParaRPr lang="en-US" sz="1200" dirty="0">
              <a:solidFill>
                <a:schemeClr val="bg1"/>
              </a:solidFill>
            </a:endParaRPr>
          </a:p>
          <a:p>
            <a:pPr marL="342900" indent="-342900">
              <a:spcBef>
                <a:spcPct val="20000"/>
              </a:spcBef>
              <a:buFontTx/>
              <a:buChar char="•"/>
            </a:pPr>
            <a:r>
              <a:rPr lang="en-US" sz="2000" dirty="0">
                <a:solidFill>
                  <a:schemeClr val="bg1"/>
                </a:solidFill>
              </a:rPr>
              <a:t>FASER: 18 months from theory paper to beginning of construction, fits on a tabletop, ~$2M for all hardware.  Data-taking begins in July 2022 with neutrino measurements and discovery prospects for new particles.</a:t>
            </a:r>
          </a:p>
          <a:p>
            <a:pPr marL="342900" indent="-342900">
              <a:spcBef>
                <a:spcPct val="20000"/>
              </a:spcBef>
              <a:buFontTx/>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marL="285750" indent="-285750">
              <a:spcBef>
                <a:spcPct val="20000"/>
              </a:spcBef>
              <a:buFont typeface="Cambria Math" panose="02040503050406030204" pitchFamily="18" charset="0"/>
              <a:buChar char="⎯"/>
            </a:pPr>
            <a:endParaRPr lang="en-US" sz="1200" b="1" dirty="0">
              <a:solidFill>
                <a:schemeClr val="bg1"/>
              </a:solidFill>
              <a:sym typeface="Wingdings"/>
            </a:endParaRPr>
          </a:p>
          <a:p>
            <a:pPr>
              <a:spcBef>
                <a:spcPct val="20000"/>
              </a:spcBef>
            </a:pPr>
            <a:endParaRPr lang="en-US" sz="2000" dirty="0">
              <a:solidFill>
                <a:schemeClr val="bg1"/>
              </a:solidFill>
              <a:sym typeface="Wingdings"/>
            </a:endParaRPr>
          </a:p>
          <a:p>
            <a:pPr marL="285750" indent="-285750">
              <a:spcBef>
                <a:spcPct val="20000"/>
              </a:spcBef>
              <a:buFont typeface="Arial" panose="020B0604020202020204" pitchFamily="34" charset="0"/>
              <a:buChar char="•"/>
            </a:pPr>
            <a:r>
              <a:rPr lang="en-US" dirty="0">
                <a:solidFill>
                  <a:schemeClr val="bg1"/>
                </a:solidFill>
                <a:sym typeface="Wingdings"/>
              </a:rPr>
              <a:t>More info:</a:t>
            </a:r>
            <a:r>
              <a:rPr lang="en-US" dirty="0">
                <a:solidFill>
                  <a:schemeClr val="bg1"/>
                </a:solidFill>
              </a:rPr>
              <a:t> https://</a:t>
            </a:r>
            <a:r>
              <a:rPr lang="en-US" dirty="0" err="1">
                <a:solidFill>
                  <a:schemeClr val="bg1"/>
                </a:solidFill>
              </a:rPr>
              <a:t>twiki.cern.ch</a:t>
            </a:r>
            <a:r>
              <a:rPr lang="en-US" dirty="0">
                <a:solidFill>
                  <a:schemeClr val="bg1"/>
                </a:solidFill>
              </a:rPr>
              <a:t>/</a:t>
            </a:r>
            <a:r>
              <a:rPr lang="en-US" dirty="0" err="1">
                <a:solidFill>
                  <a:schemeClr val="bg1"/>
                </a:solidFill>
              </a:rPr>
              <a:t>twiki</a:t>
            </a:r>
            <a:r>
              <a:rPr lang="en-US" dirty="0">
                <a:solidFill>
                  <a:schemeClr val="bg1"/>
                </a:solidFill>
              </a:rPr>
              <a:t>/bin/</a:t>
            </a:r>
            <a:r>
              <a:rPr lang="en-US" dirty="0" err="1">
                <a:solidFill>
                  <a:schemeClr val="bg1"/>
                </a:solidFill>
              </a:rPr>
              <a:t>viewauth</a:t>
            </a:r>
            <a:r>
              <a:rPr lang="en-US" dirty="0">
                <a:solidFill>
                  <a:schemeClr val="bg1"/>
                </a:solidFill>
              </a:rPr>
              <a:t>/FASER/</a:t>
            </a:r>
            <a:r>
              <a:rPr lang="en-US" dirty="0" err="1">
                <a:solidFill>
                  <a:schemeClr val="bg1"/>
                </a:solidFill>
              </a:rPr>
              <a:t>WebHome</a:t>
            </a:r>
            <a:r>
              <a:rPr lang="en-US" dirty="0">
                <a:solidFill>
                  <a:schemeClr val="bg1"/>
                </a:solidFill>
              </a:rPr>
              <a:t>.</a:t>
            </a:r>
            <a:r>
              <a:rPr lang="en-US" dirty="0">
                <a:solidFill>
                  <a:schemeClr val="bg1"/>
                </a:solidFill>
                <a:sym typeface="Wingdings"/>
              </a:rPr>
              <a:t> </a:t>
            </a:r>
            <a:endParaRPr lang="en-US" sz="1200" dirty="0">
              <a:solidFill>
                <a:schemeClr val="bg1"/>
              </a:solidFill>
              <a:sym typeface="Wingdings"/>
            </a:endParaRPr>
          </a:p>
          <a:p>
            <a:pPr marL="742950" lvl="1" indent="-285750">
              <a:spcBef>
                <a:spcPct val="20000"/>
              </a:spcBef>
              <a:buFont typeface="Cambria Math" panose="02040503050406030204" pitchFamily="18" charset="0"/>
              <a:buChar char="⎯"/>
            </a:pPr>
            <a:endParaRPr lang="en-US" dirty="0">
              <a:solidFill>
                <a:schemeClr val="bg1"/>
              </a:solidFill>
            </a:endParaRPr>
          </a:p>
          <a:p>
            <a:pPr marL="1257300" lvl="2" indent="-342900">
              <a:spcBef>
                <a:spcPct val="20000"/>
              </a:spcBef>
              <a:buFontTx/>
              <a:buChar char="•"/>
            </a:pPr>
            <a:endParaRPr lang="en-US" sz="2400" dirty="0">
              <a:solidFill>
                <a:schemeClr val="bg1"/>
              </a:solidFill>
            </a:endParaRPr>
          </a:p>
          <a:p>
            <a:pPr marL="342900" indent="-342900">
              <a:spcBef>
                <a:spcPct val="20000"/>
              </a:spcBef>
              <a:buFontTx/>
              <a:buChar char="•"/>
            </a:pPr>
            <a:endParaRPr lang="en-US" sz="2400" dirty="0">
              <a:solidFill>
                <a:schemeClr val="bg1"/>
              </a:solidFill>
            </a:endParaRPr>
          </a:p>
          <a:p>
            <a:pPr marL="342900" indent="-342900">
              <a:spcBef>
                <a:spcPct val="20000"/>
              </a:spcBef>
              <a:buFontTx/>
              <a:buChar char="•"/>
            </a:pPr>
            <a:endParaRPr lang="en-US" sz="2400" dirty="0">
              <a:solidFill>
                <a:schemeClr val="bg1"/>
              </a:solidFill>
            </a:endParaRPr>
          </a:p>
          <a:p>
            <a:pPr marL="342900" indent="-342900">
              <a:spcBef>
                <a:spcPct val="20000"/>
              </a:spcBef>
              <a:buFontTx/>
              <a:buChar char="•"/>
            </a:pPr>
            <a:endParaRPr lang="en-US" sz="2400" dirty="0">
              <a:solidFill>
                <a:schemeClr val="bg1"/>
              </a:solidFill>
            </a:endParaRPr>
          </a:p>
          <a:p>
            <a:pPr marL="342900" indent="-342900">
              <a:spcBef>
                <a:spcPct val="20000"/>
              </a:spcBef>
              <a:buFontTx/>
              <a:buChar char="•"/>
            </a:pPr>
            <a:endParaRPr lang="en-US" sz="2400" dirty="0">
              <a:solidFill>
                <a:schemeClr val="bg1"/>
              </a:solidFill>
            </a:endParaRPr>
          </a:p>
          <a:p>
            <a:pPr marL="342900" indent="-342900">
              <a:spcBef>
                <a:spcPct val="20000"/>
              </a:spcBef>
              <a:buFontTx/>
              <a:buChar char="•"/>
            </a:pPr>
            <a:endParaRPr lang="en-US" sz="2400" dirty="0">
              <a:solidFill>
                <a:schemeClr val="bg1"/>
              </a:solidFill>
            </a:endParaRPr>
          </a:p>
        </p:txBody>
      </p:sp>
      <p:sp>
        <p:nvSpPr>
          <p:cNvPr id="28676" name="Title 7"/>
          <p:cNvSpPr>
            <a:spLocks noGrp="1"/>
          </p:cNvSpPr>
          <p:nvPr>
            <p:ph type="title"/>
          </p:nvPr>
        </p:nvSpPr>
        <p:spPr>
          <a:xfrm>
            <a:off x="0" y="244475"/>
            <a:ext cx="9144000" cy="441325"/>
          </a:xfrm>
        </p:spPr>
        <p:txBody>
          <a:bodyPr/>
          <a:lstStyle/>
          <a:p>
            <a:r>
              <a:rPr lang="en-US" dirty="0">
                <a:solidFill>
                  <a:schemeClr val="bg1"/>
                </a:solidFill>
                <a:latin typeface="Arial" charset="0"/>
              </a:rPr>
              <a:t>CONCLUSIONS</a:t>
            </a:r>
          </a:p>
        </p:txBody>
      </p:sp>
      <p:pic>
        <p:nvPicPr>
          <p:cNvPr id="5" name="Picture 4">
            <a:extLst>
              <a:ext uri="{FF2B5EF4-FFF2-40B4-BE49-F238E27FC236}">
                <a16:creationId xmlns:a16="http://schemas.microsoft.com/office/drawing/2014/main" id="{6C5FE087-35E8-424C-A78F-5B9C0EE03244}"/>
              </a:ext>
            </a:extLst>
          </p:cNvPr>
          <p:cNvPicPr>
            <a:picLocks noChangeAspect="1"/>
          </p:cNvPicPr>
          <p:nvPr/>
        </p:nvPicPr>
        <p:blipFill>
          <a:blip r:embed="rId2"/>
          <a:stretch>
            <a:fillRect/>
          </a:stretch>
        </p:blipFill>
        <p:spPr>
          <a:xfrm>
            <a:off x="6212081" y="3505200"/>
            <a:ext cx="2550919" cy="2301581"/>
          </a:xfrm>
          <a:prstGeom prst="rect">
            <a:avLst/>
          </a:prstGeom>
        </p:spPr>
      </p:pic>
      <p:pic>
        <p:nvPicPr>
          <p:cNvPr id="7" name="Picture 6">
            <a:extLst>
              <a:ext uri="{FF2B5EF4-FFF2-40B4-BE49-F238E27FC236}">
                <a16:creationId xmlns:a16="http://schemas.microsoft.com/office/drawing/2014/main" id="{A085AF30-B472-3F41-BDC0-B73229D1BB77}"/>
              </a:ext>
            </a:extLst>
          </p:cNvPr>
          <p:cNvPicPr>
            <a:picLocks noChangeAspect="1"/>
          </p:cNvPicPr>
          <p:nvPr/>
        </p:nvPicPr>
        <p:blipFill>
          <a:blip r:embed="rId3"/>
          <a:stretch>
            <a:fillRect/>
          </a:stretch>
        </p:blipFill>
        <p:spPr>
          <a:xfrm>
            <a:off x="208345" y="3505200"/>
            <a:ext cx="2992055" cy="2301581"/>
          </a:xfrm>
          <a:prstGeom prst="rect">
            <a:avLst/>
          </a:prstGeom>
        </p:spPr>
      </p:pic>
      <p:pic>
        <p:nvPicPr>
          <p:cNvPr id="9" name="Picture 8">
            <a:extLst>
              <a:ext uri="{FF2B5EF4-FFF2-40B4-BE49-F238E27FC236}">
                <a16:creationId xmlns:a16="http://schemas.microsoft.com/office/drawing/2014/main" id="{B89B98E6-2945-A143-BE45-4F3F4F6F7022}"/>
              </a:ext>
            </a:extLst>
          </p:cNvPr>
          <p:cNvPicPr>
            <a:picLocks noChangeAspect="1"/>
          </p:cNvPicPr>
          <p:nvPr/>
        </p:nvPicPr>
        <p:blipFill>
          <a:blip r:embed="rId4"/>
          <a:stretch>
            <a:fillRect/>
          </a:stretch>
        </p:blipFill>
        <p:spPr>
          <a:xfrm>
            <a:off x="3392681" y="3505200"/>
            <a:ext cx="2550919" cy="2301581"/>
          </a:xfrm>
          <a:prstGeom prst="rect">
            <a:avLst/>
          </a:prstGeom>
        </p:spPr>
      </p:pic>
      <p:sp>
        <p:nvSpPr>
          <p:cNvPr id="8" name="TextBox 7">
            <a:extLst>
              <a:ext uri="{FF2B5EF4-FFF2-40B4-BE49-F238E27FC236}">
                <a16:creationId xmlns:a16="http://schemas.microsoft.com/office/drawing/2014/main" id="{7AA68D1B-2AD3-964F-B0F6-BA2D231299FE}"/>
              </a:ext>
            </a:extLst>
          </p:cNvPr>
          <p:cNvSpPr txBox="1"/>
          <p:nvPr/>
        </p:nvSpPr>
        <p:spPr>
          <a:xfrm>
            <a:off x="3456907" y="5562600"/>
            <a:ext cx="2334293" cy="246221"/>
          </a:xfrm>
          <a:prstGeom prst="rect">
            <a:avLst/>
          </a:prstGeom>
          <a:noFill/>
        </p:spPr>
        <p:txBody>
          <a:bodyPr wrap="none" rtlCol="0">
            <a:spAutoFit/>
          </a:bodyPr>
          <a:lstStyle/>
          <a:p>
            <a:r>
              <a:rPr lang="en-US" sz="1000" dirty="0">
                <a:solidFill>
                  <a:schemeClr val="bg1"/>
                </a:solidFill>
              </a:rPr>
              <a:t>Branigan, Symmetry Magazine (2019)</a:t>
            </a:r>
          </a:p>
        </p:txBody>
      </p:sp>
    </p:spTree>
    <p:extLst>
      <p:ext uri="{BB962C8B-B14F-4D97-AF65-F5344CB8AC3E}">
        <p14:creationId xmlns:p14="http://schemas.microsoft.com/office/powerpoint/2010/main" val="359655164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D0BADE-1B9C-0145-8925-07B95642526B}"/>
              </a:ext>
            </a:extLst>
          </p:cNvPr>
          <p:cNvSpPr txBox="1">
            <a:spLocks/>
          </p:cNvSpPr>
          <p:nvPr/>
        </p:nvSpPr>
        <p:spPr bwMode="auto">
          <a:xfrm>
            <a:off x="0" y="228985"/>
            <a:ext cx="9144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bg1"/>
                </a:solidFill>
                <a:latin typeface="Arial" charset="0"/>
              </a:rPr>
              <a:t>GALACTIC ROTATION CURVES</a:t>
            </a:r>
          </a:p>
        </p:txBody>
      </p:sp>
      <p:sp>
        <p:nvSpPr>
          <p:cNvPr id="5" name="Text Box 16">
            <a:extLst>
              <a:ext uri="{FF2B5EF4-FFF2-40B4-BE49-F238E27FC236}">
                <a16:creationId xmlns:a16="http://schemas.microsoft.com/office/drawing/2014/main" id="{B840AC26-D59A-E54F-A2A4-E88AE8092797}"/>
              </a:ext>
            </a:extLst>
          </p:cNvPr>
          <p:cNvSpPr txBox="1">
            <a:spLocks noChangeArrowheads="1"/>
          </p:cNvSpPr>
          <p:nvPr/>
        </p:nvSpPr>
        <p:spPr bwMode="auto">
          <a:xfrm>
            <a:off x="228600" y="838200"/>
            <a:ext cx="838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US" altLang="en-US" sz="2400" dirty="0">
                <a:solidFill>
                  <a:schemeClr val="bg1"/>
                </a:solidFill>
                <a:cs typeface="Arial" panose="020B0604020202020204" pitchFamily="34" charset="0"/>
              </a:rPr>
              <a:t>The stars on the outskirts are traveling too fast to be held in their orbits by the gravitational pull of the visible matter.  There must be more matter that we cannot see.</a:t>
            </a:r>
          </a:p>
          <a:p>
            <a:pPr marL="342900" indent="-342900">
              <a:spcBef>
                <a:spcPct val="0"/>
              </a:spcBef>
            </a:pPr>
            <a:endParaRPr lang="en-US" altLang="en-US" sz="1200" dirty="0">
              <a:solidFill>
                <a:schemeClr val="bg1"/>
              </a:solidFill>
              <a:cs typeface="Arial" panose="020B0604020202020204" pitchFamily="34" charset="0"/>
            </a:endParaRPr>
          </a:p>
        </p:txBody>
      </p:sp>
      <p:sp>
        <p:nvSpPr>
          <p:cNvPr id="8" name="Text Box 16">
            <a:extLst>
              <a:ext uri="{FF2B5EF4-FFF2-40B4-BE49-F238E27FC236}">
                <a16:creationId xmlns:a16="http://schemas.microsoft.com/office/drawing/2014/main" id="{91AD6DBC-4331-6E45-8C66-1DC711F671DF}"/>
              </a:ext>
            </a:extLst>
          </p:cNvPr>
          <p:cNvSpPr txBox="1">
            <a:spLocks noChangeArrowheads="1"/>
          </p:cNvSpPr>
          <p:nvPr/>
        </p:nvSpPr>
        <p:spPr bwMode="auto">
          <a:xfrm>
            <a:off x="228600" y="2410667"/>
            <a:ext cx="3810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US" altLang="en-US" sz="2400" dirty="0">
                <a:solidFill>
                  <a:schemeClr val="bg1"/>
                </a:solidFill>
                <a:cs typeface="Arial" panose="020B0604020202020204" pitchFamily="34" charset="0"/>
              </a:rPr>
              <a:t>This is the essential evidence for dark matter provided by Vera Rubin and others in the 1970s and 1980s.</a:t>
            </a:r>
          </a:p>
          <a:p>
            <a:pPr marL="342900" indent="-342900">
              <a:spcBef>
                <a:spcPct val="0"/>
              </a:spcBef>
            </a:pPr>
            <a:endParaRPr lang="en-US" altLang="en-US" sz="2400" dirty="0">
              <a:solidFill>
                <a:schemeClr val="bg1"/>
              </a:solidFill>
              <a:cs typeface="Arial" panose="020B0604020202020204" pitchFamily="34" charset="0"/>
            </a:endParaRPr>
          </a:p>
          <a:p>
            <a:pPr marL="342900" indent="-342900">
              <a:spcBef>
                <a:spcPct val="0"/>
              </a:spcBef>
            </a:pPr>
            <a:r>
              <a:rPr lang="en-US" altLang="en-US" sz="2400" dirty="0">
                <a:solidFill>
                  <a:schemeClr val="bg1"/>
                </a:solidFill>
                <a:cs typeface="Arial" panose="020B0604020202020204" pitchFamily="34" charset="0"/>
              </a:rPr>
              <a:t>All  galaxies ever observed exhibit this property, and we have now “seen” dark matter in many other ways.</a:t>
            </a:r>
          </a:p>
          <a:p>
            <a:pPr marL="342900" indent="-342900">
              <a:spcBef>
                <a:spcPct val="0"/>
              </a:spcBef>
            </a:pPr>
            <a:endParaRPr lang="en-US" altLang="en-US" sz="1200" dirty="0">
              <a:solidFill>
                <a:schemeClr val="bg1"/>
              </a:solidFill>
              <a:cs typeface="Arial" panose="020B0604020202020204" pitchFamily="34" charset="0"/>
            </a:endParaRPr>
          </a:p>
        </p:txBody>
      </p:sp>
      <p:pic>
        <p:nvPicPr>
          <p:cNvPr id="4" name="Picture 3">
            <a:extLst>
              <a:ext uri="{FF2B5EF4-FFF2-40B4-BE49-F238E27FC236}">
                <a16:creationId xmlns:a16="http://schemas.microsoft.com/office/drawing/2014/main" id="{FDB098EF-F35C-2949-8C3B-161A0F405438}"/>
              </a:ext>
            </a:extLst>
          </p:cNvPr>
          <p:cNvPicPr>
            <a:picLocks noChangeAspect="1"/>
          </p:cNvPicPr>
          <p:nvPr/>
        </p:nvPicPr>
        <p:blipFill rotWithShape="1">
          <a:blip r:embed="rId2"/>
          <a:srcRect r="44916"/>
          <a:stretch/>
        </p:blipFill>
        <p:spPr>
          <a:xfrm>
            <a:off x="4800600" y="2374101"/>
            <a:ext cx="3668103" cy="3950265"/>
          </a:xfrm>
          <a:prstGeom prst="rect">
            <a:avLst/>
          </a:prstGeom>
        </p:spPr>
      </p:pic>
    </p:spTree>
    <p:extLst>
      <p:ext uri="{BB962C8B-B14F-4D97-AF65-F5344CB8AC3E}">
        <p14:creationId xmlns:p14="http://schemas.microsoft.com/office/powerpoint/2010/main" val="187011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16">
            <a:extLst>
              <a:ext uri="{FF2B5EF4-FFF2-40B4-BE49-F238E27FC236}">
                <a16:creationId xmlns:a16="http://schemas.microsoft.com/office/drawing/2014/main" id="{0CE242E4-B39C-E44F-9476-4167A7E690E9}"/>
              </a:ext>
            </a:extLst>
          </p:cNvPr>
          <p:cNvSpPr txBox="1">
            <a:spLocks noChangeArrowheads="1"/>
          </p:cNvSpPr>
          <p:nvPr/>
        </p:nvSpPr>
        <p:spPr bwMode="auto">
          <a:xfrm>
            <a:off x="152400" y="4127295"/>
            <a:ext cx="883919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400" dirty="0">
                <a:solidFill>
                  <a:schemeClr val="bg1"/>
                </a:solidFill>
                <a:cs typeface="Arial" panose="020B0604020202020204" pitchFamily="34" charset="0"/>
              </a:rPr>
              <a:t>We now know that the stars we see are just islands in an ocean of invisible dark matter.</a:t>
            </a:r>
          </a:p>
          <a:p>
            <a:pPr marL="342900" indent="-342900" eaLnBrk="1" hangingPunct="1">
              <a:buFont typeface="Arial" panose="020B0604020202020204" pitchFamily="34" charset="0"/>
              <a:buChar char="•"/>
            </a:pPr>
            <a:endParaRPr lang="en-US" altLang="en-US" sz="1000" dirty="0">
              <a:solidFill>
                <a:schemeClr val="bg1"/>
              </a:solidFill>
              <a:cs typeface="Arial" panose="020B0604020202020204" pitchFamily="34" charset="0"/>
            </a:endParaRPr>
          </a:p>
          <a:p>
            <a:pPr marL="342900" indent="-342900" eaLnBrk="1" hangingPunct="1">
              <a:buFont typeface="Arial" panose="020B0604020202020204" pitchFamily="34" charset="0"/>
              <a:buChar char="•"/>
            </a:pPr>
            <a:r>
              <a:rPr lang="en-US" altLang="en-US" sz="2400" dirty="0">
                <a:solidFill>
                  <a:schemeClr val="bg1"/>
                </a:solidFill>
                <a:cs typeface="Arial" panose="020B0604020202020204" pitchFamily="34" charset="0"/>
              </a:rPr>
              <a:t>And it is not just “out there”: in some common dark matter theories, here on Earth, every coffee cup-sized volume contains one dark matter particle traveling at 10</a:t>
            </a:r>
            <a:r>
              <a:rPr lang="en-US" altLang="en-US" sz="2400" baseline="30000" dirty="0">
                <a:solidFill>
                  <a:schemeClr val="bg1"/>
                </a:solidFill>
                <a:cs typeface="Arial" panose="020B0604020202020204" pitchFamily="34" charset="0"/>
              </a:rPr>
              <a:t>-3</a:t>
            </a:r>
            <a:r>
              <a:rPr lang="en-US" altLang="en-US" sz="2400" dirty="0">
                <a:solidFill>
                  <a:schemeClr val="bg1"/>
                </a:solidFill>
                <a:cs typeface="Arial" panose="020B0604020202020204" pitchFamily="34" charset="0"/>
              </a:rPr>
              <a:t> c with a mass ~10</a:t>
            </a:r>
            <a:r>
              <a:rPr lang="en-US" altLang="en-US" sz="2400" baseline="30000" dirty="0">
                <a:solidFill>
                  <a:schemeClr val="bg1"/>
                </a:solidFill>
                <a:cs typeface="Arial" panose="020B0604020202020204" pitchFamily="34" charset="0"/>
              </a:rPr>
              <a:t>3</a:t>
            </a:r>
            <a:r>
              <a:rPr lang="en-US" altLang="en-US" sz="2400" dirty="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m</a:t>
            </a:r>
            <a:r>
              <a:rPr lang="en-US" altLang="en-US" sz="2400" baseline="-25000" dirty="0" err="1">
                <a:solidFill>
                  <a:schemeClr val="bg1"/>
                </a:solidFill>
                <a:cs typeface="Arial" panose="020B0604020202020204" pitchFamily="34" charset="0"/>
              </a:rPr>
              <a:t>proton</a:t>
            </a:r>
            <a:r>
              <a:rPr lang="en-US" altLang="en-US" sz="2400" dirty="0">
                <a:solidFill>
                  <a:schemeClr val="bg1"/>
                </a:solidFill>
                <a:cs typeface="Arial" panose="020B0604020202020204" pitchFamily="34" charset="0"/>
              </a:rPr>
              <a:t> .</a:t>
            </a:r>
          </a:p>
        </p:txBody>
      </p:sp>
      <p:pic>
        <p:nvPicPr>
          <p:cNvPr id="10246" name="Picture 26" descr="The image “http://www.wisconline.com/feature/milkyway.jpg” cannot be displayed, because it contains errors.">
            <a:extLst>
              <a:ext uri="{FF2B5EF4-FFF2-40B4-BE49-F238E27FC236}">
                <a16:creationId xmlns:a16="http://schemas.microsoft.com/office/drawing/2014/main" id="{5F29BA05-36B5-234E-BD74-DDC1CF3BDF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94" b="4521"/>
          <a:stretch/>
        </p:blipFill>
        <p:spPr bwMode="auto">
          <a:xfrm>
            <a:off x="694992" y="838201"/>
            <a:ext cx="3318207" cy="314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 descr="C:\Users\Jonathan\Desktop\a-disk-galaxy.jpg">
            <a:extLst>
              <a:ext uri="{FF2B5EF4-FFF2-40B4-BE49-F238E27FC236}">
                <a16:creationId xmlns:a16="http://schemas.microsoft.com/office/drawing/2014/main" id="{88E70D15-9709-7740-8E00-203AA169F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684"/>
          <a:stretch>
            <a:fillRect/>
          </a:stretch>
        </p:blipFill>
        <p:spPr bwMode="auto">
          <a:xfrm>
            <a:off x="4661260" y="838200"/>
            <a:ext cx="3868377" cy="314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22A34F36-8D39-6345-A22B-0EE4E9669D73}"/>
              </a:ext>
            </a:extLst>
          </p:cNvPr>
          <p:cNvSpPr txBox="1">
            <a:spLocks/>
          </p:cNvSpPr>
          <p:nvPr/>
        </p:nvSpPr>
        <p:spPr bwMode="auto">
          <a:xfrm>
            <a:off x="0" y="244475"/>
            <a:ext cx="9144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ISLANDS IN A SEA OF DARK MATTER</a:t>
            </a:r>
          </a:p>
        </p:txBody>
      </p:sp>
    </p:spTree>
    <p:extLst>
      <p:ext uri="{BB962C8B-B14F-4D97-AF65-F5344CB8AC3E}">
        <p14:creationId xmlns:p14="http://schemas.microsoft.com/office/powerpoint/2010/main" val="2561950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a:extLst>
              <a:ext uri="{FF2B5EF4-FFF2-40B4-BE49-F238E27FC236}">
                <a16:creationId xmlns:a16="http://schemas.microsoft.com/office/drawing/2014/main" id="{D1EE18A6-250F-3843-B99F-CB53D16FCD4E}"/>
              </a:ext>
            </a:extLst>
          </p:cNvPr>
          <p:cNvSpPr>
            <a:spLocks noGrp="1" noChangeArrowheads="1"/>
          </p:cNvSpPr>
          <p:nvPr>
            <p:ph type="title"/>
          </p:nvPr>
        </p:nvSpPr>
        <p:spPr>
          <a:xfrm>
            <a:off x="0" y="152400"/>
            <a:ext cx="9144000" cy="571500"/>
          </a:xfrm>
        </p:spPr>
        <p:txBody>
          <a:bodyPr/>
          <a:lstStyle/>
          <a:p>
            <a:pPr eaLnBrk="1" hangingPunct="1"/>
            <a:r>
              <a:rPr lang="en-US" altLang="en-US" sz="3200" dirty="0">
                <a:solidFill>
                  <a:schemeClr val="bg1"/>
                </a:solidFill>
              </a:rPr>
              <a:t>THE UNIVERSE TODAY</a:t>
            </a:r>
          </a:p>
        </p:txBody>
      </p:sp>
      <p:sp>
        <p:nvSpPr>
          <p:cNvPr id="10245" name="Text Box 16">
            <a:extLst>
              <a:ext uri="{FF2B5EF4-FFF2-40B4-BE49-F238E27FC236}">
                <a16:creationId xmlns:a16="http://schemas.microsoft.com/office/drawing/2014/main" id="{0CE242E4-B39C-E44F-9476-4167A7E690E9}"/>
              </a:ext>
            </a:extLst>
          </p:cNvPr>
          <p:cNvSpPr txBox="1">
            <a:spLocks noChangeArrowheads="1"/>
          </p:cNvSpPr>
          <p:nvPr/>
        </p:nvSpPr>
        <p:spPr bwMode="auto">
          <a:xfrm>
            <a:off x="0" y="4191000"/>
            <a:ext cx="9067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400" dirty="0">
                <a:solidFill>
                  <a:schemeClr val="bg1"/>
                </a:solidFill>
                <a:cs typeface="Arial" panose="020B0604020202020204" pitchFamily="34" charset="0"/>
              </a:rPr>
              <a:t>We now know that the elements of the periodic table make up only 5% of the universe.  27% of the universe is dark matter, and 95% of the universe is still to be discovered.</a:t>
            </a:r>
          </a:p>
          <a:p>
            <a:pPr marL="342900" indent="-342900" eaLnBrk="1" hangingPunct="1">
              <a:buFont typeface="Arial" panose="020B0604020202020204" pitchFamily="34" charset="0"/>
              <a:buChar char="•"/>
            </a:pPr>
            <a:endParaRPr lang="en-US" altLang="en-US" sz="1200" dirty="0">
              <a:solidFill>
                <a:schemeClr val="bg1"/>
              </a:solidFill>
              <a:cs typeface="Arial" panose="020B0604020202020204" pitchFamily="34" charset="0"/>
            </a:endParaRPr>
          </a:p>
          <a:p>
            <a:pPr marL="342900" indent="-342900" eaLnBrk="1" hangingPunct="1">
              <a:buFont typeface="Arial" panose="020B0604020202020204" pitchFamily="34" charset="0"/>
              <a:buChar char="•"/>
            </a:pPr>
            <a:r>
              <a:rPr lang="en-US" altLang="en-US" sz="2400" dirty="0">
                <a:solidFill>
                  <a:schemeClr val="bg1"/>
                </a:solidFill>
                <a:cs typeface="Arial" panose="020B0604020202020204" pitchFamily="34" charset="0"/>
              </a:rPr>
              <a:t>If we want to know where we came from, where we are going, and our place in the world, we need to find out what the dark universe is made of.</a:t>
            </a:r>
          </a:p>
        </p:txBody>
      </p:sp>
      <p:pic>
        <p:nvPicPr>
          <p:cNvPr id="8" name="Picture 7">
            <a:extLst>
              <a:ext uri="{FF2B5EF4-FFF2-40B4-BE49-F238E27FC236}">
                <a16:creationId xmlns:a16="http://schemas.microsoft.com/office/drawing/2014/main" id="{65B27303-8E0F-DD4A-82BB-0F521672B13D}"/>
              </a:ext>
            </a:extLst>
          </p:cNvPr>
          <p:cNvPicPr>
            <a:picLocks noChangeAspect="1"/>
          </p:cNvPicPr>
          <p:nvPr/>
        </p:nvPicPr>
        <p:blipFill rotWithShape="1">
          <a:blip r:embed="rId2"/>
          <a:srcRect t="9302" r="19768" b="9593"/>
          <a:stretch/>
        </p:blipFill>
        <p:spPr>
          <a:xfrm>
            <a:off x="4267200" y="762000"/>
            <a:ext cx="4623347" cy="3505200"/>
          </a:xfrm>
          <a:prstGeom prst="rect">
            <a:avLst/>
          </a:prstGeom>
        </p:spPr>
      </p:pic>
      <p:pic>
        <p:nvPicPr>
          <p:cNvPr id="3" name="Picture 2">
            <a:extLst>
              <a:ext uri="{FF2B5EF4-FFF2-40B4-BE49-F238E27FC236}">
                <a16:creationId xmlns:a16="http://schemas.microsoft.com/office/drawing/2014/main" id="{97D6DF5B-38B9-AE40-A902-3EABD23E8009}"/>
              </a:ext>
            </a:extLst>
          </p:cNvPr>
          <p:cNvPicPr>
            <a:picLocks noChangeAspect="1"/>
          </p:cNvPicPr>
          <p:nvPr/>
        </p:nvPicPr>
        <p:blipFill>
          <a:blip r:embed="rId3"/>
          <a:stretch>
            <a:fillRect/>
          </a:stretch>
        </p:blipFill>
        <p:spPr>
          <a:xfrm>
            <a:off x="304800" y="1066800"/>
            <a:ext cx="3556000" cy="2667000"/>
          </a:xfrm>
          <a:prstGeom prst="rect">
            <a:avLst/>
          </a:prstGeom>
        </p:spPr>
      </p:pic>
      <p:cxnSp>
        <p:nvCxnSpPr>
          <p:cNvPr id="6" name="Straight Connector 5">
            <a:extLst>
              <a:ext uri="{FF2B5EF4-FFF2-40B4-BE49-F238E27FC236}">
                <a16:creationId xmlns:a16="http://schemas.microsoft.com/office/drawing/2014/main" id="{9974D97C-9573-F745-9734-C48701F5A17F}"/>
              </a:ext>
            </a:extLst>
          </p:cNvPr>
          <p:cNvCxnSpPr>
            <a:cxnSpLocks/>
            <a:endCxn id="8" idx="1"/>
          </p:cNvCxnSpPr>
          <p:nvPr/>
        </p:nvCxnSpPr>
        <p:spPr>
          <a:xfrm>
            <a:off x="3860800" y="1066800"/>
            <a:ext cx="406400" cy="1447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8BCFDA7-259D-DA49-A03F-48C74A141860}"/>
              </a:ext>
            </a:extLst>
          </p:cNvPr>
          <p:cNvCxnSpPr>
            <a:cxnSpLocks/>
          </p:cNvCxnSpPr>
          <p:nvPr/>
        </p:nvCxnSpPr>
        <p:spPr>
          <a:xfrm flipV="1">
            <a:off x="3860800" y="3505200"/>
            <a:ext cx="482600" cy="304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2237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295400" y="2819400"/>
            <a:ext cx="6210816" cy="1371600"/>
          </a:xfrm>
        </p:spPr>
        <p:txBody>
          <a:bodyPr/>
          <a:lstStyle/>
          <a:p>
            <a:pPr marL="0" indent="0" algn="ctr" eaLnBrk="1" hangingPunct="1">
              <a:buNone/>
            </a:pPr>
            <a:r>
              <a:rPr lang="en-US" sz="4400" b="1" dirty="0">
                <a:solidFill>
                  <a:schemeClr val="bg1"/>
                </a:solidFill>
              </a:rPr>
              <a:t>A BRIEF HISTORY OF PARTICLE PHYSICS</a:t>
            </a:r>
          </a:p>
          <a:p>
            <a:pPr marL="0" indent="0" eaLnBrk="1" hangingPunct="1">
              <a:buNone/>
            </a:pPr>
            <a:endParaRPr lang="en-US" dirty="0">
              <a:solidFill>
                <a:schemeClr val="bg1"/>
              </a:solidFill>
              <a:latin typeface="Arial" charset="0"/>
            </a:endParaRPr>
          </a:p>
        </p:txBody>
      </p:sp>
    </p:spTree>
    <p:extLst>
      <p:ext uri="{BB962C8B-B14F-4D97-AF65-F5344CB8AC3E}">
        <p14:creationId xmlns:p14="http://schemas.microsoft.com/office/powerpoint/2010/main" val="67353051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solidFill>
                  <a:schemeClr val="bg1"/>
                </a:solidFill>
                <a:latin typeface="Arial" charset="0"/>
              </a:rPr>
              <a:t>A BRIEF HISTORY OF PARTICLE PHYSICS</a:t>
            </a:r>
          </a:p>
        </p:txBody>
      </p:sp>
      <p:sp>
        <p:nvSpPr>
          <p:cNvPr id="5123" name="Content Placeholder 2"/>
          <p:cNvSpPr>
            <a:spLocks noGrp="1"/>
          </p:cNvSpPr>
          <p:nvPr>
            <p:ph idx="1"/>
          </p:nvPr>
        </p:nvSpPr>
        <p:spPr>
          <a:xfrm>
            <a:off x="151369" y="1524000"/>
            <a:ext cx="3887231" cy="3352800"/>
          </a:xfrm>
        </p:spPr>
        <p:txBody>
          <a:bodyPr/>
          <a:lstStyle/>
          <a:p>
            <a:pPr eaLnBrk="1" hangingPunct="1"/>
            <a:r>
              <a:rPr lang="en-US" dirty="0">
                <a:solidFill>
                  <a:schemeClr val="bg1"/>
                </a:solidFill>
              </a:rPr>
              <a:t>In the last century, we have been tremendously successful in discovering new particles and deepening our understanding of the laws of nature and the contents of the Universe.</a:t>
            </a:r>
          </a:p>
          <a:p>
            <a:pPr marL="0" indent="0" eaLnBrk="1" hangingPunct="1">
              <a:buNone/>
            </a:pPr>
            <a:endParaRPr lang="en-US" dirty="0">
              <a:solidFill>
                <a:schemeClr val="bg1"/>
              </a:solidFill>
              <a:latin typeface="Arial" charset="0"/>
            </a:endParaRPr>
          </a:p>
        </p:txBody>
      </p:sp>
      <p:sp>
        <p:nvSpPr>
          <p:cNvPr id="4" name="Content Placeholder 2">
            <a:extLst>
              <a:ext uri="{FF2B5EF4-FFF2-40B4-BE49-F238E27FC236}">
                <a16:creationId xmlns:a16="http://schemas.microsoft.com/office/drawing/2014/main" id="{347DD0F1-5AD3-ED49-8B45-7E1BBED16BC1}"/>
              </a:ext>
            </a:extLst>
          </p:cNvPr>
          <p:cNvSpPr txBox="1">
            <a:spLocks/>
          </p:cNvSpPr>
          <p:nvPr/>
        </p:nvSpPr>
        <p:spPr bwMode="auto">
          <a:xfrm>
            <a:off x="151370" y="5638800"/>
            <a:ext cx="876403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Arial" charset="0"/>
              </a:rPr>
              <a:t>The workhorse tools leading to much of this progress have been particle accelerators and colliders.</a:t>
            </a:r>
          </a:p>
        </p:txBody>
      </p:sp>
      <p:pic>
        <p:nvPicPr>
          <p:cNvPr id="5" name="Picture 4">
            <a:extLst>
              <a:ext uri="{FF2B5EF4-FFF2-40B4-BE49-F238E27FC236}">
                <a16:creationId xmlns:a16="http://schemas.microsoft.com/office/drawing/2014/main" id="{D3159468-6EA3-6B47-A15B-2E850A573C52}"/>
              </a:ext>
            </a:extLst>
          </p:cNvPr>
          <p:cNvPicPr>
            <a:picLocks noChangeAspect="1"/>
          </p:cNvPicPr>
          <p:nvPr/>
        </p:nvPicPr>
        <p:blipFill>
          <a:blip r:embed="rId2"/>
          <a:stretch>
            <a:fillRect/>
          </a:stretch>
        </p:blipFill>
        <p:spPr>
          <a:xfrm>
            <a:off x="4343401" y="1141631"/>
            <a:ext cx="4186586" cy="4192369"/>
          </a:xfrm>
          <a:prstGeom prst="rect">
            <a:avLst/>
          </a:prstGeom>
        </p:spPr>
      </p:pic>
    </p:spTree>
    <p:extLst>
      <p:ext uri="{BB962C8B-B14F-4D97-AF65-F5344CB8AC3E}">
        <p14:creationId xmlns:p14="http://schemas.microsoft.com/office/powerpoint/2010/main" val="1293685443"/>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62969</TotalTime>
  <Words>2063</Words>
  <Application>Microsoft Macintosh PowerPoint</Application>
  <PresentationFormat>On-screen Show (4:3)</PresentationFormat>
  <Paragraphs>345</Paragraphs>
  <Slides>46</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Cambria Math</vt:lpstr>
      <vt:lpstr>Symbol</vt:lpstr>
      <vt:lpstr>office_arial</vt:lpstr>
      <vt:lpstr>PowerPoint Presentation</vt:lpstr>
      <vt:lpstr>PowerPoint Presentation</vt:lpstr>
      <vt:lpstr>THIS IS WATER</vt:lpstr>
      <vt:lpstr>PowerPoint Presentation</vt:lpstr>
      <vt:lpstr>PowerPoint Presentation</vt:lpstr>
      <vt:lpstr>PowerPoint Presentation</vt:lpstr>
      <vt:lpstr>THE UNIVERSE TODAY</vt:lpstr>
      <vt:lpstr>PowerPoint Presentation</vt:lpstr>
      <vt:lpstr>A BRIEF HISTORY OF PARTICLE PHYSICS</vt:lpstr>
      <vt:lpstr>PARTICLE ACCELERATORS AND COLLIDERS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PARTICLE LANDSCAPE</vt:lpstr>
      <vt:lpstr>DARK SECTORS</vt:lpstr>
      <vt:lpstr>THE NEW PARTICLE LANDSCAPE</vt:lpstr>
      <vt:lpstr>WEAKLY-INTERACTING, LIGHT PARTICLES</vt:lpstr>
      <vt:lpstr>PowerPoint Presentation</vt:lpstr>
      <vt:lpstr>THE BASIC IDEA</vt:lpstr>
      <vt:lpstr>LOCATION, LOCATION, LOCATION</vt:lpstr>
      <vt:lpstr>LOCATION, LOCATION, LOCATION</vt:lpstr>
      <vt:lpstr>PARTICLE PATH FROM ATLAS TO FASER</vt:lpstr>
      <vt:lpstr>FORWARD SEARCH EXPERIMENT</vt:lpstr>
      <vt:lpstr>PowerPoint Presentation</vt:lpstr>
      <vt:lpstr>FASER TIMELINE</vt:lpstr>
      <vt:lpstr>FASER ON BIG BANG THEORY</vt:lpstr>
      <vt:lpstr>FASER TIMELINE</vt:lpstr>
      <vt:lpstr>FIRST FASER COLLABORATION MEETING</vt:lpstr>
      <vt:lpstr>THE FASER DETECTOR</vt:lpstr>
      <vt:lpstr>PREPARING THE TUNNEL</vt:lpstr>
      <vt:lpstr>TRACKER</vt:lpstr>
      <vt:lpstr>FASER INSTALLED IN TI12</vt:lpstr>
      <vt:lpstr>FASER INSTALLED IN TI12</vt:lpstr>
      <vt:lpstr>DARK PHOTON SENSITIVITY REACH</vt:lpstr>
      <vt:lpstr>COLLIDER NEUTRINOS</vt:lpstr>
      <vt:lpstr>FASERn AND SND@LHC</vt:lpstr>
      <vt:lpstr>FIRST COLLIDER NEUTRINOS</vt:lpstr>
      <vt:lpstr>LOCATION, LOCATION, LOCATION</vt:lpstr>
      <vt:lpstr>CONCLUSIONS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1375</cp:revision>
  <cp:lastPrinted>2019-09-06T01:34:01Z</cp:lastPrinted>
  <dcterms:created xsi:type="dcterms:W3CDTF">2011-05-01T15:38:23Z</dcterms:created>
  <dcterms:modified xsi:type="dcterms:W3CDTF">2022-01-19T04:06:32Z</dcterms:modified>
</cp:coreProperties>
</file>