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40"/>
  </p:notesMasterIdLst>
  <p:handoutMasterIdLst>
    <p:handoutMasterId r:id="rId41"/>
  </p:handoutMasterIdLst>
  <p:sldIdLst>
    <p:sldId id="889" r:id="rId2"/>
    <p:sldId id="896" r:id="rId3"/>
    <p:sldId id="919" r:id="rId4"/>
    <p:sldId id="633" r:id="rId5"/>
    <p:sldId id="899" r:id="rId6"/>
    <p:sldId id="883" r:id="rId7"/>
    <p:sldId id="900" r:id="rId8"/>
    <p:sldId id="903" r:id="rId9"/>
    <p:sldId id="904" r:id="rId10"/>
    <p:sldId id="905" r:id="rId11"/>
    <p:sldId id="907" r:id="rId12"/>
    <p:sldId id="908" r:id="rId13"/>
    <p:sldId id="909" r:id="rId14"/>
    <p:sldId id="910" r:id="rId15"/>
    <p:sldId id="901" r:id="rId16"/>
    <p:sldId id="937" r:id="rId17"/>
    <p:sldId id="886" r:id="rId18"/>
    <p:sldId id="911" r:id="rId19"/>
    <p:sldId id="1043" r:id="rId20"/>
    <p:sldId id="897" r:id="rId21"/>
    <p:sldId id="939" r:id="rId22"/>
    <p:sldId id="931" r:id="rId23"/>
    <p:sldId id="940" r:id="rId24"/>
    <p:sldId id="1023" r:id="rId25"/>
    <p:sldId id="1011" r:id="rId26"/>
    <p:sldId id="1014" r:id="rId27"/>
    <p:sldId id="993" r:id="rId28"/>
    <p:sldId id="914" r:id="rId29"/>
    <p:sldId id="1025" r:id="rId30"/>
    <p:sldId id="1013" r:id="rId31"/>
    <p:sldId id="1001" r:id="rId32"/>
    <p:sldId id="1026" r:id="rId33"/>
    <p:sldId id="944" r:id="rId34"/>
    <p:sldId id="1002" r:id="rId35"/>
    <p:sldId id="1027" r:id="rId36"/>
    <p:sldId id="422" r:id="rId37"/>
    <p:sldId id="1042" r:id="rId38"/>
    <p:sldId id="1044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4599"/>
    <a:srgbClr val="0B4499"/>
    <a:srgbClr val="FF0000"/>
    <a:srgbClr val="E4E37B"/>
    <a:srgbClr val="F2E9D7"/>
    <a:srgbClr val="00B050"/>
    <a:srgbClr val="4A7EBB"/>
    <a:srgbClr val="1737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50000" autoAdjust="0"/>
  </p:normalViewPr>
  <p:slideViewPr>
    <p:cSldViewPr snapToObjects="1">
      <p:cViewPr varScale="1">
        <p:scale>
          <a:sx n="81" d="100"/>
          <a:sy n="81" d="100"/>
        </p:scale>
        <p:origin x="200" y="1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73D16E8A-5B65-B54B-847D-E0690473F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08ACE345-CAEF-C843-9563-BC1337B8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CF27FD6A-548A-7044-A826-81BB5ED833AB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18A005D-B53A-A544-AEFD-B7ED97D7B37A}" type="slidenum">
              <a:rPr lang="en-US" altLang="en-US" sz="1200" baseline="0"/>
              <a:pPr algn="r" eaLnBrk="1" hangingPunct="1"/>
              <a:t>11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186632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73D16E8A-5B65-B54B-847D-E0690473F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08ACE345-CAEF-C843-9563-BC1337B8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CF27FD6A-548A-7044-A826-81BB5ED833AB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18A005D-B53A-A544-AEFD-B7ED97D7B37A}" type="slidenum">
              <a:rPr lang="en-US" altLang="en-US" sz="1200" baseline="0"/>
              <a:pPr algn="r" eaLnBrk="1" hangingPunct="1"/>
              <a:t>12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710148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73D16E8A-5B65-B54B-847D-E0690473F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08ACE345-CAEF-C843-9563-BC1337B8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CF27FD6A-548A-7044-A826-81BB5ED833AB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18A005D-B53A-A544-AEFD-B7ED97D7B37A}" type="slidenum">
              <a:rPr lang="en-US" altLang="en-US" sz="1200" baseline="0"/>
              <a:pPr algn="r" eaLnBrk="1" hangingPunct="1"/>
              <a:t>13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156841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73D16E8A-5B65-B54B-847D-E0690473F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08ACE345-CAEF-C843-9563-BC1337B8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CF27FD6A-548A-7044-A826-81BB5ED833AB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18A005D-B53A-A544-AEFD-B7ED97D7B37A}" type="slidenum">
              <a:rPr lang="en-US" altLang="en-US" sz="1200" baseline="0"/>
              <a:pPr algn="r" eaLnBrk="1" hangingPunct="1"/>
              <a:t>14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208267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0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12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17 Jan 2022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47.jpg"/><Relationship Id="rId7" Type="http://schemas.openxmlformats.org/officeDocument/2006/relationships/image" Target="../media/image50.jp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5" Type="http://schemas.openxmlformats.org/officeDocument/2006/relationships/image" Target="../media/image58.jpeg"/><Relationship Id="rId10" Type="http://schemas.openxmlformats.org/officeDocument/2006/relationships/image" Target="../media/image53.jpg"/><Relationship Id="rId4" Type="http://schemas.openxmlformats.org/officeDocument/2006/relationships/image" Target="../media/image44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2352" TargetMode="External"/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109.10905" TargetMode="External"/><Relationship Id="rId5" Type="http://schemas.openxmlformats.org/officeDocument/2006/relationships/hyperlink" Target="https://indico.cern.ch/event/1110746" TargetMode="External"/><Relationship Id="rId4" Type="http://schemas.openxmlformats.org/officeDocument/2006/relationships/hyperlink" Target="https://indico.cern.ch/event/1076733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5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1A18D2"/>
              </a:solidFill>
              <a:highlight>
                <a:srgbClr val="0000FF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894922"/>
            <a:ext cx="9144000" cy="136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/>
              <a:t>IAS Program on High Energy Physics (HEP 2022)</a:t>
            </a:r>
            <a:r>
              <a:rPr lang="en-US" sz="2000" dirty="0"/>
              <a:t>, Hong Kong</a:t>
            </a:r>
          </a:p>
          <a:p>
            <a:pPr algn="ctr"/>
            <a:endParaRPr lang="en-US" sz="1200" dirty="0"/>
          </a:p>
          <a:p>
            <a:pPr algn="ctr"/>
            <a:r>
              <a:rPr lang="en-US" sz="2000" i="1" dirty="0"/>
              <a:t>17 January 2022</a:t>
            </a:r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Jonathan Feng, UC Irvine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B80BD42-B92F-3347-A03C-869735750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1905000"/>
            <a:ext cx="9144000" cy="136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/>
              <a:t>LONG-LIVED PARTICLES</a:t>
            </a:r>
          </a:p>
          <a:p>
            <a:pPr algn="ctr"/>
            <a:r>
              <a:rPr lang="en-US" sz="4000" b="1" dirty="0"/>
              <a:t>AT (FUTURE) COLLIDERS</a:t>
            </a:r>
          </a:p>
        </p:txBody>
      </p:sp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LLPs IN SUPERWIMP 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6042" y="1371600"/>
                <a:ext cx="8144601" cy="4757471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altLang="en-US" sz="2000" dirty="0">
                    <a:sym typeface="Wingdings" pitchFamily="2" charset="2"/>
                  </a:rPr>
                  <a:t>In the </a:t>
                </a:r>
                <a:r>
                  <a:rPr lang="en-US" altLang="en-US" sz="2000" i="1" dirty="0">
                    <a:cs typeface="Arial" panose="020B0604020202020204" pitchFamily="34" charset="0"/>
                    <a:sym typeface="Wingdings" pitchFamily="2" charset="2"/>
                  </a:rPr>
                  <a:t>G̃</a:t>
                </a:r>
                <a:r>
                  <a:rPr lang="en-US" altLang="en-US" sz="2000" dirty="0">
                    <a:sym typeface="Wingdings" pitchFamily="2" charset="2"/>
                  </a:rPr>
                  <a:t> LSP scenario, WIMPs freeze out as usual, but then decay to </a:t>
                </a:r>
                <a:r>
                  <a:rPr lang="en-US" altLang="en-US" sz="2000" i="1" dirty="0">
                    <a:cs typeface="Arial" panose="020B0604020202020204" pitchFamily="34" charset="0"/>
                    <a:sym typeface="Wingdings" pitchFamily="2" charset="2"/>
                  </a:rPr>
                  <a:t>G̃</a:t>
                </a:r>
                <a:r>
                  <a:rPr lang="en-US" altLang="en-US" sz="2000" dirty="0">
                    <a:sym typeface="Wingdings" pitchFamily="2" charset="2"/>
                  </a:rPr>
                  <a:t> after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𝑀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𝑃𝑙</m:t>
                        </m:r>
                      </m:sub>
                      <m:sup>
                        <m:r>
                          <a:rPr lang="en-US" alt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/>
                  <a:t>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/>
                  <a:t> ~ seconds to months.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 marL="0" indent="0">
                  <a:buNone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The gravitino is </a:t>
                </a:r>
                <a:r>
                  <a:rPr lang="en-US" altLang="en-US" sz="2000" dirty="0" err="1"/>
                  <a:t>superWIMP</a:t>
                </a:r>
                <a:r>
                  <a:rPr lang="en-US" altLang="en-US" sz="2000" dirty="0"/>
                  <a:t> DM, naturally has the right relic density.  But now the WIMP can be, e.g., a charged </a:t>
                </a:r>
                <a:r>
                  <a:rPr lang="en-US" altLang="en-US" sz="2000" dirty="0" err="1"/>
                  <a:t>slepton</a:t>
                </a:r>
                <a:r>
                  <a:rPr lang="en-US" altLang="en-US" sz="2000" dirty="0"/>
                  <a:t>, implying metastable charged LLPs at colliders.</a:t>
                </a: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6042" y="1371600"/>
                <a:ext cx="8144601" cy="4757471"/>
              </a:xfrm>
              <a:blipFill>
                <a:blip r:embed="rId2"/>
                <a:stretch>
                  <a:fillRect l="-779" t="-800" r="-2336" b="-6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>
            <a:extLst>
              <a:ext uri="{FF2B5EF4-FFF2-40B4-BE49-F238E27FC236}">
                <a16:creationId xmlns:a16="http://schemas.microsoft.com/office/drawing/2014/main" id="{8D8380B1-F745-984B-B432-926EC2D3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294687" cy="308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5">
            <a:extLst>
              <a:ext uri="{FF2B5EF4-FFF2-40B4-BE49-F238E27FC236}">
                <a16:creationId xmlns:a16="http://schemas.microsoft.com/office/drawing/2014/main" id="{C35F181E-A8EF-8C43-A775-166EC4B35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942" y="914400"/>
            <a:ext cx="26372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Feng, </a:t>
            </a:r>
            <a:r>
              <a:rPr lang="en-US" altLang="en-US" dirty="0" err="1"/>
              <a:t>Rajaraman</a:t>
            </a:r>
            <a:r>
              <a:rPr lang="en-US" altLang="en-US" dirty="0"/>
              <a:t>, </a:t>
            </a:r>
            <a:r>
              <a:rPr lang="en-US" altLang="en-US" dirty="0" err="1"/>
              <a:t>Takayama</a:t>
            </a:r>
            <a:r>
              <a:rPr lang="en-US" altLang="en-US" dirty="0"/>
              <a:t> (2003)</a:t>
            </a:r>
          </a:p>
        </p:txBody>
      </p:sp>
    </p:spTree>
    <p:extLst>
      <p:ext uri="{BB962C8B-B14F-4D97-AF65-F5344CB8AC3E}">
        <p14:creationId xmlns:p14="http://schemas.microsoft.com/office/powerpoint/2010/main" val="998876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4">
            <a:extLst>
              <a:ext uri="{FF2B5EF4-FFF2-40B4-BE49-F238E27FC236}">
                <a16:creationId xmlns:a16="http://schemas.microsoft.com/office/drawing/2014/main" id="{BD540B0C-4DFE-C24B-8F2F-B8CE72B1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7" y="990600"/>
            <a:ext cx="5283199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If we see metastable charged LLPs, we know they must decay.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1400" baseline="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We can collect these particles and study their decays.</a:t>
            </a:r>
          </a:p>
          <a:p>
            <a:pPr algn="r" eaLnBrk="1" hangingPunct="1">
              <a:spcBef>
                <a:spcPct val="20000"/>
              </a:spcBef>
            </a:pPr>
            <a:endParaRPr lang="en-US" altLang="en-US" sz="1400" baseline="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Several ideas have been proposed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‒"/>
            </a:pPr>
            <a:endParaRPr lang="en-US" altLang="en-US" sz="1400" baseline="0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en-US" baseline="0" dirty="0">
                <a:solidFill>
                  <a:srgbClr val="0000FF"/>
                </a:solidFill>
              </a:rPr>
              <a:t>Catch </a:t>
            </a:r>
            <a:r>
              <a:rPr lang="en-US" altLang="en-US" baseline="0" dirty="0" err="1">
                <a:solidFill>
                  <a:srgbClr val="0000FF"/>
                </a:solidFill>
              </a:rPr>
              <a:t>sleptons</a:t>
            </a:r>
            <a:r>
              <a:rPr lang="en-US" altLang="en-US" baseline="0" dirty="0">
                <a:solidFill>
                  <a:srgbClr val="0000FF"/>
                </a:solidFill>
              </a:rPr>
              <a:t> in a 1m thick water tank (up to 1000/year) and then move them to a quiet place to observe their decays </a:t>
            </a:r>
            <a:r>
              <a:rPr lang="en-US" altLang="en-US" baseline="0" dirty="0"/>
              <a:t>                             </a:t>
            </a:r>
          </a:p>
          <a:p>
            <a:pPr marL="457200" lvl="1" indent="0" algn="r" eaLnBrk="1" hangingPunct="1">
              <a:spcBef>
                <a:spcPct val="20000"/>
              </a:spcBef>
            </a:pPr>
            <a:r>
              <a:rPr lang="en-US" altLang="en-US" sz="2000" dirty="0"/>
              <a:t>Feng, Smith (2004)</a:t>
            </a:r>
          </a:p>
          <a:p>
            <a:pPr lvl="1" algn="l" eaLnBrk="1" hangingPunct="1">
              <a:spcBef>
                <a:spcPct val="20000"/>
              </a:spcBef>
              <a:buFont typeface="Arial" panose="020B0604020202020204" pitchFamily="34" charset="0"/>
              <a:buChar char="‒"/>
            </a:pPr>
            <a:endParaRPr lang="en-US" altLang="en-US" sz="1400" baseline="0" dirty="0"/>
          </a:p>
          <a:p>
            <a:pPr lvl="1" algn="l" eaLnBrk="1" hangingPunct="1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en-US" baseline="0" dirty="0">
                <a:solidFill>
                  <a:srgbClr val="0000FF"/>
                </a:solidFill>
              </a:rPr>
              <a:t>Catch </a:t>
            </a:r>
            <a:r>
              <a:rPr lang="en-US" altLang="en-US" baseline="0" dirty="0" err="1">
                <a:solidFill>
                  <a:srgbClr val="0000FF"/>
                </a:solidFill>
              </a:rPr>
              <a:t>sleptons</a:t>
            </a:r>
            <a:r>
              <a:rPr lang="en-US" altLang="en-US" baseline="0" dirty="0">
                <a:solidFill>
                  <a:srgbClr val="0000FF"/>
                </a:solidFill>
              </a:rPr>
              <a:t> in LHC detectors</a:t>
            </a:r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000" dirty="0" err="1"/>
              <a:t>Hamaguchi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Kuno</a:t>
            </a:r>
            <a:r>
              <a:rPr lang="en-US" altLang="en-US" sz="2000" dirty="0"/>
              <a:t>, Nakawa, </a:t>
            </a:r>
            <a:r>
              <a:rPr lang="en-US" altLang="en-US" sz="2000" dirty="0" err="1"/>
              <a:t>Nojiri</a:t>
            </a:r>
            <a:r>
              <a:rPr lang="en-US" altLang="en-US" sz="2000" dirty="0"/>
              <a:t> (2004)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‒"/>
            </a:pPr>
            <a:endParaRPr lang="en-US" altLang="en-US" sz="1400" baseline="0" dirty="0"/>
          </a:p>
          <a:p>
            <a:pPr lvl="1" algn="l" eaLnBrk="1" hangingPunct="1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en-US" baseline="0" dirty="0">
                <a:solidFill>
                  <a:srgbClr val="0000FF"/>
                </a:solidFill>
              </a:rPr>
              <a:t>Dig </a:t>
            </a:r>
            <a:r>
              <a:rPr lang="en-US" altLang="en-US" baseline="0" dirty="0" err="1">
                <a:solidFill>
                  <a:srgbClr val="0000FF"/>
                </a:solidFill>
              </a:rPr>
              <a:t>sleptons</a:t>
            </a:r>
            <a:r>
              <a:rPr lang="en-US" altLang="en-US" baseline="0" dirty="0">
                <a:solidFill>
                  <a:srgbClr val="0000FF"/>
                </a:solidFill>
              </a:rPr>
              <a:t> out of detector hall walls</a:t>
            </a:r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De </a:t>
            </a:r>
            <a:r>
              <a:rPr lang="en-US" altLang="en-US" sz="2000" dirty="0" err="1"/>
              <a:t>Roeck</a:t>
            </a:r>
            <a:r>
              <a:rPr lang="en-US" altLang="en-US" sz="2000" dirty="0"/>
              <a:t>, Ellis, </a:t>
            </a:r>
            <a:r>
              <a:rPr lang="en-US" altLang="en-US" sz="2000" dirty="0" err="1"/>
              <a:t>Gianotti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Moortgat</a:t>
            </a:r>
            <a:r>
              <a:rPr lang="en-US" altLang="en-US" sz="2000" dirty="0"/>
              <a:t>, Olive, Pape (2005)</a:t>
            </a:r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baseline="0" dirty="0"/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200" baseline="0" dirty="0"/>
          </a:p>
        </p:txBody>
      </p:sp>
      <p:grpSp>
        <p:nvGrpSpPr>
          <p:cNvPr id="157700" name="Group 4">
            <a:extLst>
              <a:ext uri="{FF2B5EF4-FFF2-40B4-BE49-F238E27FC236}">
                <a16:creationId xmlns:a16="http://schemas.microsoft.com/office/drawing/2014/main" id="{D94663F7-6AEA-8141-B469-92F0CBA7B378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1528763"/>
            <a:ext cx="3082925" cy="4491037"/>
            <a:chOff x="3598" y="1043"/>
            <a:chExt cx="1942" cy="2829"/>
          </a:xfrm>
        </p:grpSpPr>
        <p:sp>
          <p:nvSpPr>
            <p:cNvPr id="157701" name="Line 8">
              <a:extLst>
                <a:ext uri="{FF2B5EF4-FFF2-40B4-BE49-F238E27FC236}">
                  <a16:creationId xmlns:a16="http://schemas.microsoft.com/office/drawing/2014/main" id="{98D4BEDC-1CCD-8E44-9379-9119CC946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2" y="1780"/>
              <a:ext cx="314" cy="8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2" name="AutoShape 6">
              <a:extLst>
                <a:ext uri="{FF2B5EF4-FFF2-40B4-BE49-F238E27FC236}">
                  <a16:creationId xmlns:a16="http://schemas.microsoft.com/office/drawing/2014/main" id="{7E7F073D-3388-F545-A674-AE63A45B87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102950" flipV="1">
              <a:off x="3598" y="2372"/>
              <a:ext cx="1917" cy="331"/>
            </a:xfrm>
            <a:prstGeom prst="cube">
              <a:avLst>
                <a:gd name="adj" fmla="val 749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3" name="Freeform 2">
              <a:extLst>
                <a:ext uri="{FF2B5EF4-FFF2-40B4-BE49-F238E27FC236}">
                  <a16:creationId xmlns:a16="http://schemas.microsoft.com/office/drawing/2014/main" id="{FD1FB2E6-39D7-3141-9DC7-E1C6B5DCBA00}"/>
                </a:ext>
              </a:extLst>
            </p:cNvPr>
            <p:cNvSpPr>
              <a:spLocks/>
            </p:cNvSpPr>
            <p:nvPr/>
          </p:nvSpPr>
          <p:spPr bwMode="auto">
            <a:xfrm rot="-818569">
              <a:off x="3632" y="2863"/>
              <a:ext cx="337" cy="658"/>
            </a:xfrm>
            <a:custGeom>
              <a:avLst/>
              <a:gdLst>
                <a:gd name="T0" fmla="*/ 2147483647 w 1028"/>
                <a:gd name="T1" fmla="*/ 0 h 1959"/>
                <a:gd name="T2" fmla="*/ 2147483647 w 1028"/>
                <a:gd name="T3" fmla="*/ 2147483647 h 1959"/>
                <a:gd name="T4" fmla="*/ 2147483647 w 1028"/>
                <a:gd name="T5" fmla="*/ 2147483647 h 1959"/>
                <a:gd name="T6" fmla="*/ 2147483647 w 1028"/>
                <a:gd name="T7" fmla="*/ 2147483647 h 19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8"/>
                <a:gd name="T13" fmla="*/ 0 h 1959"/>
                <a:gd name="T14" fmla="*/ 1028 w 1028"/>
                <a:gd name="T15" fmla="*/ 1959 h 19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8" h="1959">
                  <a:moveTo>
                    <a:pt x="1028" y="0"/>
                  </a:moveTo>
                  <a:cubicBezTo>
                    <a:pt x="705" y="14"/>
                    <a:pt x="383" y="28"/>
                    <a:pt x="230" y="290"/>
                  </a:cubicBezTo>
                  <a:cubicBezTo>
                    <a:pt x="77" y="552"/>
                    <a:pt x="0" y="1294"/>
                    <a:pt x="109" y="1572"/>
                  </a:cubicBezTo>
                  <a:cubicBezTo>
                    <a:pt x="218" y="1850"/>
                    <a:pt x="550" y="1904"/>
                    <a:pt x="883" y="195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7704" name="Picture 6" descr="Detector">
              <a:extLst>
                <a:ext uri="{FF2B5EF4-FFF2-40B4-BE49-F238E27FC236}">
                  <a16:creationId xmlns:a16="http://schemas.microsoft.com/office/drawing/2014/main" id="{13D0C484-F91C-804A-BE33-957946457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" y="1043"/>
              <a:ext cx="1800" cy="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05" name="Text Box 9">
              <a:extLst>
                <a:ext uri="{FF2B5EF4-FFF2-40B4-BE49-F238E27FC236}">
                  <a16:creationId xmlns:a16="http://schemas.microsoft.com/office/drawing/2014/main" id="{E58239BB-451C-C247-93D4-9065D8D89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58608">
              <a:off x="3831" y="2662"/>
              <a:ext cx="17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Charged particle trap</a:t>
              </a:r>
            </a:p>
          </p:txBody>
        </p:sp>
        <p:sp>
          <p:nvSpPr>
            <p:cNvPr id="157706" name="AutoShape 10">
              <a:extLst>
                <a:ext uri="{FF2B5EF4-FFF2-40B4-BE49-F238E27FC236}">
                  <a16:creationId xmlns:a16="http://schemas.microsoft.com/office/drawing/2014/main" id="{61F148C5-ED06-C24A-BDF7-A933C948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3301"/>
              <a:ext cx="605" cy="571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800" baseline="0"/>
            </a:p>
          </p:txBody>
        </p:sp>
        <p:sp>
          <p:nvSpPr>
            <p:cNvPr id="157707" name="Text Box 11">
              <a:extLst>
                <a:ext uri="{FF2B5EF4-FFF2-40B4-BE49-F238E27FC236}">
                  <a16:creationId xmlns:a16="http://schemas.microsoft.com/office/drawing/2014/main" id="{D3D8CF4E-EBCB-294E-97C2-1AA2FB8D3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" y="3403"/>
              <a:ext cx="8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Reservoir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C224671-F616-FD4F-BA9D-BFE251869605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charset="0"/>
              </a:rPr>
              <a:t>LLPs AND ADD-ON DETECTORS</a:t>
            </a:r>
          </a:p>
        </p:txBody>
      </p:sp>
    </p:spTree>
    <p:extLst>
      <p:ext uri="{BB962C8B-B14F-4D97-AF65-F5344CB8AC3E}">
        <p14:creationId xmlns:p14="http://schemas.microsoft.com/office/powerpoint/2010/main" val="99436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4">
            <a:extLst>
              <a:ext uri="{FF2B5EF4-FFF2-40B4-BE49-F238E27FC236}">
                <a16:creationId xmlns:a16="http://schemas.microsoft.com/office/drawing/2014/main" id="{BD540B0C-4DFE-C24B-8F2F-B8CE72B1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914400"/>
            <a:ext cx="8939212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Scenarios with gauge-mediated SUSY breaking are among the most famous of those predicting LLPs.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2000" baseline="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2000" baseline="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NLSPs decay to light </a:t>
            </a:r>
            <a:r>
              <a:rPr lang="en-US" sz="2000" i="1" baseline="0" dirty="0">
                <a:latin typeface="Arial" charset="0"/>
                <a:sym typeface="Wingdings" pitchFamily="2" charset="2"/>
              </a:rPr>
              <a:t>G</a:t>
            </a:r>
            <a:r>
              <a:rPr lang="en-US" sz="2000" baseline="0" dirty="0">
                <a:latin typeface="Arial" charset="0"/>
                <a:sym typeface="Wingdings" pitchFamily="2" charset="2"/>
              </a:rPr>
              <a:t>̃ </a:t>
            </a:r>
            <a:r>
              <a:rPr lang="en-US" altLang="en-US" sz="2000" baseline="0" dirty="0"/>
              <a:t>LSPs.  The </a:t>
            </a:r>
            <a:r>
              <a:rPr lang="en-US" sz="2000" i="1" baseline="0" dirty="0">
                <a:latin typeface="Arial" charset="0"/>
                <a:sym typeface="Wingdings" pitchFamily="2" charset="2"/>
              </a:rPr>
              <a:t>G</a:t>
            </a:r>
            <a:r>
              <a:rPr lang="en-US" sz="2000" baseline="0" dirty="0">
                <a:latin typeface="Arial" charset="0"/>
                <a:sym typeface="Wingdings" pitchFamily="2" charset="2"/>
              </a:rPr>
              <a:t>̃</a:t>
            </a:r>
            <a:r>
              <a:rPr lang="en-US" altLang="en-US" sz="2000" baseline="0" dirty="0"/>
              <a:t> mass and the NLSP decay length are correlated.  For </a:t>
            </a:r>
            <a:r>
              <a:rPr lang="en-US" sz="2000" i="1" baseline="0" dirty="0">
                <a:latin typeface="Arial" charset="0"/>
                <a:sym typeface="Wingdings" pitchFamily="2" charset="2"/>
              </a:rPr>
              <a:t>G</a:t>
            </a:r>
            <a:r>
              <a:rPr lang="en-US" sz="2000" baseline="0" dirty="0">
                <a:latin typeface="Arial" charset="0"/>
                <a:sym typeface="Wingdings" pitchFamily="2" charset="2"/>
              </a:rPr>
              <a:t>̃</a:t>
            </a:r>
            <a:r>
              <a:rPr lang="en-US" altLang="en-US" sz="2000" baseline="0" dirty="0"/>
              <a:t> masses ~ </a:t>
            </a:r>
            <a:r>
              <a:rPr lang="en-US" altLang="en-US" sz="2000" baseline="0" dirty="0" err="1"/>
              <a:t>keV</a:t>
            </a:r>
            <a:r>
              <a:rPr lang="en-US" altLang="en-US" sz="2000" baseline="0" dirty="0"/>
              <a:t> (motivated, with caveats, by </a:t>
            </a:r>
            <a:r>
              <a:rPr lang="en-US" sz="2000" i="1" baseline="0" dirty="0">
                <a:latin typeface="Arial" charset="0"/>
                <a:sym typeface="Wingdings" pitchFamily="2" charset="2"/>
              </a:rPr>
              <a:t>G</a:t>
            </a:r>
            <a:r>
              <a:rPr lang="en-US" sz="2000" baseline="0" dirty="0">
                <a:latin typeface="Arial" charset="0"/>
                <a:sym typeface="Wingdings" pitchFamily="2" charset="2"/>
              </a:rPr>
              <a:t>̃</a:t>
            </a:r>
            <a:r>
              <a:rPr lang="en-US" altLang="en-US" sz="2000" baseline="0" dirty="0"/>
              <a:t> DM), the decay lengths are macroscopic</a:t>
            </a:r>
            <a:endParaRPr lang="en-US" altLang="en-US" sz="2000" dirty="0"/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baseline="0" dirty="0"/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200" baseline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224671-F616-FD4F-BA9D-BFE251869605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charset="0"/>
              </a:rPr>
              <a:t>LLPs IN GAUGE-MEDIATED SUSY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B75B5AE-7E86-D543-A731-A466B9C0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681"/>
            <a:ext cx="4572000" cy="7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43900E-3996-7A42-90A8-506F3AB53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860413"/>
              </p:ext>
            </p:extLst>
          </p:nvPr>
        </p:nvGraphicFramePr>
        <p:xfrm>
          <a:off x="763471" y="4378960"/>
          <a:ext cx="7617057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019">
                  <a:extLst>
                    <a:ext uri="{9D8B030D-6E8A-4147-A177-3AD203B41FA5}">
                      <a16:colId xmlns:a16="http://schemas.microsoft.com/office/drawing/2014/main" val="4048021367"/>
                    </a:ext>
                  </a:extLst>
                </a:gridCol>
                <a:gridCol w="2539019">
                  <a:extLst>
                    <a:ext uri="{9D8B030D-6E8A-4147-A177-3AD203B41FA5}">
                      <a16:colId xmlns:a16="http://schemas.microsoft.com/office/drawing/2014/main" val="3421653047"/>
                    </a:ext>
                  </a:extLst>
                </a:gridCol>
                <a:gridCol w="2539019">
                  <a:extLst>
                    <a:ext uri="{9D8B030D-6E8A-4147-A177-3AD203B41FA5}">
                      <a16:colId xmlns:a16="http://schemas.microsoft.com/office/drawing/2014/main" val="3842828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Neutralino NLSP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Slepton</a:t>
                      </a:r>
                      <a:r>
                        <a:rPr lang="en-US" dirty="0"/>
                        <a:t> NLSP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352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Prompt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Prompt photons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Multi-leptons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612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Intermediate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Displaced photons Displaced conversion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Displaced lepton </a:t>
                      </a:r>
                    </a:p>
                    <a:p>
                      <a:pPr algn="ctr"/>
                      <a:r>
                        <a:rPr lang="en-US" dirty="0"/>
                        <a:t>Track kinks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96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Long-Lived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Missing </a:t>
                      </a:r>
                      <a:r>
                        <a:rPr lang="en-US" i="1" dirty="0"/>
                        <a:t>E</a:t>
                      </a:r>
                      <a:r>
                        <a:rPr lang="en-US" i="1" baseline="-25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Time-of-flight </a:t>
                      </a:r>
                    </a:p>
                    <a:p>
                      <a:pPr algn="ctr"/>
                      <a:r>
                        <a:rPr lang="en-US" dirty="0"/>
                        <a:t>High </a:t>
                      </a:r>
                      <a:r>
                        <a:rPr lang="en-US" i="1" dirty="0" err="1"/>
                        <a:t>dE</a:t>
                      </a:r>
                      <a:r>
                        <a:rPr lang="en-US" i="0" dirty="0"/>
                        <a:t>/</a:t>
                      </a:r>
                      <a:r>
                        <a:rPr lang="en-US" i="1" dirty="0"/>
                        <a:t>dx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158939"/>
                  </a:ext>
                </a:extLst>
              </a:tr>
            </a:tbl>
          </a:graphicData>
        </a:graphic>
      </p:graphicFrame>
      <p:sp>
        <p:nvSpPr>
          <p:cNvPr id="14" name="Rectangle 10">
            <a:extLst>
              <a:ext uri="{FF2B5EF4-FFF2-40B4-BE49-F238E27FC236}">
                <a16:creationId xmlns:a16="http://schemas.microsoft.com/office/drawing/2014/main" id="{CEAADD0D-A810-894A-AB4D-881DD5975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68" y="1680527"/>
            <a:ext cx="69629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400" baseline="0" dirty="0"/>
              <a:t>Dine, Nelson, Nir, </a:t>
            </a:r>
            <a:r>
              <a:rPr lang="en-US" altLang="en-US" sz="1400" baseline="0" dirty="0" err="1"/>
              <a:t>Shirman</a:t>
            </a:r>
            <a:r>
              <a:rPr lang="en-US" altLang="en-US" sz="1400" baseline="0" dirty="0"/>
              <a:t> (1994, 1995); </a:t>
            </a:r>
            <a:r>
              <a:rPr lang="en-US" altLang="en-US" sz="1400" baseline="0" dirty="0" err="1"/>
              <a:t>Dimopoulos</a:t>
            </a:r>
            <a:r>
              <a:rPr lang="en-US" altLang="en-US" sz="1400" baseline="0" dirty="0"/>
              <a:t>, Dine, Raby, Thomas (1996); …</a:t>
            </a:r>
          </a:p>
        </p:txBody>
      </p:sp>
    </p:spTree>
    <p:extLst>
      <p:ext uri="{BB962C8B-B14F-4D97-AF65-F5344CB8AC3E}">
        <p14:creationId xmlns:p14="http://schemas.microsoft.com/office/powerpoint/2010/main" val="405540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4">
            <a:extLst>
              <a:ext uri="{FF2B5EF4-FFF2-40B4-BE49-F238E27FC236}">
                <a16:creationId xmlns:a16="http://schemas.microsoft.com/office/drawing/2014/main" id="{BD540B0C-4DFE-C24B-8F2F-B8CE72B1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914400"/>
            <a:ext cx="8939212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Scenarios with anomaly-mediated SUSY breaking give additional interesting LLPs signals.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2000" baseline="0" dirty="0"/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200" baseline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224671-F616-FD4F-BA9D-BFE251869605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charset="0"/>
              </a:rPr>
              <a:t>LLPs IN ANOMALY-MEDIATED SUSY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EAADD0D-A810-894A-AB4D-881DD5975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676400"/>
            <a:ext cx="58507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400" baseline="0" dirty="0"/>
              <a:t>Randall, </a:t>
            </a:r>
            <a:r>
              <a:rPr lang="en-US" altLang="en-US" sz="1400" baseline="0" dirty="0" err="1"/>
              <a:t>Sundrum</a:t>
            </a:r>
            <a:r>
              <a:rPr lang="en-US" altLang="en-US" sz="1400" baseline="0" dirty="0"/>
              <a:t> (1998); </a:t>
            </a:r>
            <a:r>
              <a:rPr lang="en-US" altLang="en-US" sz="1400" baseline="0" dirty="0" err="1"/>
              <a:t>Giudice</a:t>
            </a:r>
            <a:r>
              <a:rPr lang="en-US" altLang="en-US" sz="1400" baseline="0" dirty="0"/>
              <a:t>, </a:t>
            </a:r>
            <a:r>
              <a:rPr lang="en-US" altLang="en-US" sz="1400" baseline="0" dirty="0" err="1"/>
              <a:t>Luty</a:t>
            </a:r>
            <a:r>
              <a:rPr lang="en-US" altLang="en-US" sz="1400" baseline="0" dirty="0"/>
              <a:t>, Murayama, Rattazzi (1998); …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CE18B1-790D-A34F-84C5-9C2CCD096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2286000"/>
            <a:ext cx="48434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The LSPs are a highly degenerate Wino triplet with </a:t>
            </a:r>
            <a:r>
              <a:rPr lang="en-US" altLang="en-US" sz="2000" baseline="0" dirty="0" err="1">
                <a:latin typeface="Symbol" pitchFamily="2" charset="2"/>
              </a:rPr>
              <a:t>D</a:t>
            </a:r>
            <a:r>
              <a:rPr lang="en-US" altLang="en-US" sz="2000" baseline="0" dirty="0" err="1"/>
              <a:t>m</a:t>
            </a:r>
            <a:r>
              <a:rPr lang="en-US" altLang="en-US" sz="2000" dirty="0" err="1"/>
              <a:t>loop</a:t>
            </a:r>
            <a:r>
              <a:rPr lang="en-US" altLang="en-US" sz="2000" baseline="0" dirty="0"/>
              <a:t> &gt;&gt; </a:t>
            </a:r>
            <a:r>
              <a:rPr lang="en-US" altLang="en-US" sz="2000" baseline="0" dirty="0" err="1">
                <a:latin typeface="Symbol" pitchFamily="2" charset="2"/>
              </a:rPr>
              <a:t>D</a:t>
            </a:r>
            <a:r>
              <a:rPr lang="en-US" altLang="en-US" sz="2000" baseline="0" dirty="0" err="1"/>
              <a:t>m</a:t>
            </a:r>
            <a:r>
              <a:rPr lang="en-US" altLang="en-US" sz="2000" dirty="0" err="1"/>
              <a:t>tree</a:t>
            </a:r>
            <a:r>
              <a:rPr lang="en-US" altLang="en-US" sz="2000" dirty="0"/>
              <a:t> </a:t>
            </a:r>
            <a:r>
              <a:rPr lang="en-US" altLang="en-US" sz="2000" baseline="0" dirty="0"/>
              <a:t>.</a:t>
            </a:r>
            <a:endParaRPr lang="en-US" altLang="en-US" sz="2000" dirty="0"/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2000" baseline="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Typically, there are 2-body decays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2000" baseline="0" dirty="0"/>
          </a:p>
          <a:p>
            <a:pPr marL="0" indent="0">
              <a:spcBef>
                <a:spcPct val="20000"/>
              </a:spcBef>
            </a:pPr>
            <a:r>
              <a:rPr lang="en-US" altLang="en-US" sz="2000" baseline="0" dirty="0"/>
              <a:t>     </a:t>
            </a:r>
          </a:p>
          <a:p>
            <a:pPr marL="0" indent="0">
              <a:spcBef>
                <a:spcPct val="20000"/>
              </a:spcBef>
            </a:pPr>
            <a:r>
              <a:rPr lang="en-US" altLang="en-US" sz="2000" baseline="0" dirty="0"/>
              <a:t>	and </a:t>
            </a:r>
            <a:r>
              <a:rPr lang="en-US" altLang="en-US" sz="2000" baseline="0" dirty="0">
                <a:solidFill>
                  <a:srgbClr val="0000FF"/>
                </a:solidFill>
              </a:rPr>
              <a:t>disappearing tracks after ~10cm.</a:t>
            </a:r>
          </a:p>
          <a:p>
            <a:pPr marL="0" indent="0">
              <a:spcBef>
                <a:spcPct val="20000"/>
              </a:spcBef>
            </a:pPr>
            <a:endParaRPr lang="en-US" altLang="en-US" sz="2000" baseline="0" dirty="0"/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aseline="0" dirty="0"/>
              <a:t>This is an example of the generic possibility that a symmetry enforces small mass </a:t>
            </a:r>
            <a:r>
              <a:rPr lang="en-US" altLang="en-US" sz="2000" baseline="0" dirty="0" err="1"/>
              <a:t>splittings</a:t>
            </a:r>
            <a:r>
              <a:rPr lang="en-US" altLang="en-US" sz="2000" baseline="0" dirty="0"/>
              <a:t>, leading LLPs.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EC1BA-3DC4-7A41-A6B4-9177FBCC1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3831466"/>
            <a:ext cx="1854200" cy="446167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4426A28A-6676-BB4A-A426-8D30CEF780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34181" y="4102261"/>
            <a:ext cx="3626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400" baseline="0" dirty="0"/>
              <a:t>Feng, </a:t>
            </a:r>
            <a:r>
              <a:rPr lang="en-US" altLang="en-US" sz="1400" baseline="0" dirty="0" err="1"/>
              <a:t>Moroi</a:t>
            </a:r>
            <a:r>
              <a:rPr lang="en-US" altLang="en-US" sz="1400" baseline="0" dirty="0"/>
              <a:t>, Randall, </a:t>
            </a:r>
            <a:r>
              <a:rPr lang="en-US" altLang="en-US" sz="1400" baseline="0" dirty="0" err="1"/>
              <a:t>Strassler</a:t>
            </a:r>
            <a:r>
              <a:rPr lang="en-US" altLang="en-US" sz="1400" baseline="0" dirty="0"/>
              <a:t>, Su (1999)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F9DC21-B71B-5B43-A7A3-532F2CE3CB82}"/>
              </a:ext>
            </a:extLst>
          </p:cNvPr>
          <p:cNvGrpSpPr/>
          <p:nvPr/>
        </p:nvGrpSpPr>
        <p:grpSpPr>
          <a:xfrm>
            <a:off x="4876800" y="2554544"/>
            <a:ext cx="3657600" cy="3770056"/>
            <a:chOff x="5691903" y="2275820"/>
            <a:chExt cx="2935602" cy="22904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6AE425-B827-9A4C-8C49-D043B4555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509"/>
            <a:stretch/>
          </p:blipFill>
          <p:spPr>
            <a:xfrm>
              <a:off x="5691904" y="2275820"/>
              <a:ext cx="2935601" cy="20675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77B634-2619-144F-8870-63B713F03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6269"/>
            <a:stretch/>
          </p:blipFill>
          <p:spPr>
            <a:xfrm>
              <a:off x="5691903" y="4403828"/>
              <a:ext cx="2935601" cy="162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22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4">
            <a:extLst>
              <a:ext uri="{FF2B5EF4-FFF2-40B4-BE49-F238E27FC236}">
                <a16:creationId xmlns:a16="http://schemas.microsoft.com/office/drawing/2014/main" id="{BD540B0C-4DFE-C24B-8F2F-B8CE72B1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44550"/>
            <a:ext cx="8686800" cy="161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By considering a few standard models of weak-scale physics, we have motivated a plethora of possible LLP signatures.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1200" baseline="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Of course, there are many other motivated weak-scale models with LLPs.</a:t>
            </a:r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200" baseline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224671-F616-FD4F-BA9D-BFE251869605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charset="0"/>
              </a:rPr>
              <a:t>LLPs IN OTHER WEAK-SCALE MODELS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C8579A-3230-6A45-8132-3A6FBF72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14600"/>
            <a:ext cx="396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In SUSY: e.g., R-parity violating SUSY and compressed SUSY, which have become more motivated as generic, sub-</a:t>
            </a:r>
            <a:r>
              <a:rPr lang="en-US" altLang="en-US" sz="2000" baseline="0" dirty="0" err="1"/>
              <a:t>TeV</a:t>
            </a:r>
            <a:r>
              <a:rPr lang="en-US" altLang="en-US" sz="2000" baseline="0" dirty="0"/>
              <a:t> SUSY becomes more constrained.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1200" baseline="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Extra dimensional scenarios typically have similar possibilities (e.g., viewing universal extra dimensions as bosonic supersymmetry), and naturally compressed spectra.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sz="1200" baseline="0" dirty="0"/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200" baseline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8FAD0-10ED-E547-B5F1-867946404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463292"/>
            <a:ext cx="4876800" cy="3836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D6238-6546-4847-A642-B341AAE857A7}"/>
              </a:ext>
            </a:extLst>
          </p:cNvPr>
          <p:cNvSpPr txBox="1"/>
          <p:nvPr/>
        </p:nvSpPr>
        <p:spPr>
          <a:xfrm>
            <a:off x="6934200" y="6266473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Heather Russell</a:t>
            </a:r>
          </a:p>
        </p:txBody>
      </p:sp>
    </p:spTree>
    <p:extLst>
      <p:ext uri="{BB962C8B-B14F-4D97-AF65-F5344CB8AC3E}">
        <p14:creationId xmlns:p14="http://schemas.microsoft.com/office/powerpoint/2010/main" val="96510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8610599" cy="56388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algn="ctr">
              <a:buNone/>
            </a:pPr>
            <a:r>
              <a:rPr lang="en-US" sz="4000" b="1" dirty="0">
                <a:latin typeface="Arial" charset="0"/>
                <a:sym typeface="Wingdings"/>
              </a:rPr>
              <a:t>LLPS FROM </a:t>
            </a:r>
          </a:p>
          <a:p>
            <a:pPr marL="0" indent="0" algn="ctr">
              <a:buNone/>
            </a:pPr>
            <a:r>
              <a:rPr lang="en-US" sz="4000" b="1" dirty="0">
                <a:latin typeface="Arial" charset="0"/>
                <a:sym typeface="Wingdings"/>
              </a:rPr>
              <a:t>LIGHT PHYSICS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2EE81A-C6F2-1E42-893D-A2B3579B9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5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1A18D2"/>
              </a:solidFill>
              <a:highlight>
                <a:srgbClr val="0000FF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91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FBABD-E46A-6044-AF30-3D387C43BF03}"/>
              </a:ext>
            </a:extLst>
          </p:cNvPr>
          <p:cNvSpPr txBox="1"/>
          <p:nvPr/>
        </p:nvSpPr>
        <p:spPr>
          <a:xfrm>
            <a:off x="6758210" y="5390647"/>
            <a:ext cx="23048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“The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WIMPless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Miracle”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Feng, Kumar (2008); 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see also Boehm,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Fayet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(2003)</a:t>
            </a:r>
          </a:p>
          <a:p>
            <a:pPr algn="r"/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Pospelov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Ritz, Voloshin (2007)</a:t>
            </a:r>
          </a:p>
          <a:p>
            <a:pPr algn="r"/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97838-20A5-774D-84CD-F0C4E3CAE4CB}"/>
              </a:ext>
            </a:extLst>
          </p:cNvPr>
          <p:cNvGrpSpPr/>
          <p:nvPr/>
        </p:nvGrpSpPr>
        <p:grpSpPr>
          <a:xfrm>
            <a:off x="6934199" y="3048000"/>
            <a:ext cx="2056368" cy="2261476"/>
            <a:chOff x="6934199" y="3048000"/>
            <a:chExt cx="2056368" cy="2261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/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C2B5E7-0FA1-3840-B8AF-DA76E1A7B3D5}"/>
                </a:ext>
              </a:extLst>
            </p:cNvPr>
            <p:cNvGrpSpPr/>
            <p:nvPr/>
          </p:nvGrpSpPr>
          <p:grpSpPr>
            <a:xfrm>
              <a:off x="6934199" y="3048000"/>
              <a:ext cx="2056368" cy="2261476"/>
              <a:chOff x="6619869" y="3217861"/>
              <a:chExt cx="2370699" cy="234670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79A2F3-A4EC-3B4A-9A80-E48056D80010}"/>
                  </a:ext>
                </a:extLst>
              </p:cNvPr>
              <p:cNvGrpSpPr/>
              <p:nvPr/>
            </p:nvGrpSpPr>
            <p:grpSpPr>
              <a:xfrm>
                <a:off x="6619869" y="3217861"/>
                <a:ext cx="2370699" cy="1497788"/>
                <a:chOff x="2917204" y="7177364"/>
                <a:chExt cx="2353420" cy="147361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F78752-AB30-F447-8234-B11B7AF5C9EF}"/>
                    </a:ext>
                  </a:extLst>
                </p:cNvPr>
                <p:cNvSpPr/>
                <p:nvPr/>
              </p:nvSpPr>
              <p:spPr>
                <a:xfrm>
                  <a:off x="2917204" y="7177364"/>
                  <a:ext cx="2353420" cy="14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6B3C8AA-C3F1-5546-9DD3-F814CE82D9EC}"/>
                    </a:ext>
                  </a:extLst>
                </p:cNvPr>
                <p:cNvGrpSpPr/>
                <p:nvPr/>
              </p:nvGrpSpPr>
              <p:grpSpPr>
                <a:xfrm>
                  <a:off x="3004413" y="7230486"/>
                  <a:ext cx="2245831" cy="1414644"/>
                  <a:chOff x="5711199" y="2304913"/>
                  <a:chExt cx="2793615" cy="1491652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F84A6467-98FC-5342-929C-BC9B45B10F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C0C57E18-927C-C74A-A8CE-B5DDF0E5B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C564436-9A1A-2C48-A182-E063F8646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B6EBCB0-66CF-E845-B9E7-217FA41857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340489ED-921A-164D-9B47-EEEE35B6B6CB}"/>
                      </a:ext>
                    </a:extLst>
                  </p:cNvPr>
                  <p:cNvGrpSpPr/>
                  <p:nvPr/>
                </p:nvGrpSpPr>
                <p:grpSpPr>
                  <a:xfrm>
                    <a:off x="6400799" y="2537415"/>
                    <a:ext cx="1653437" cy="1038988"/>
                    <a:chOff x="3200400" y="2514600"/>
                    <a:chExt cx="2743200" cy="1981200"/>
                  </a:xfrm>
                  <a:grpFill/>
                </p:grpSpPr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93FE1D-F17E-B34F-B690-0AA2D1DEF1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4765" t="23437" r="34766" b="20312"/>
                    <a:stretch/>
                  </p:blipFill>
                  <p:spPr>
                    <a:xfrm rot="16200000">
                      <a:off x="3581400" y="2133600"/>
                      <a:ext cx="1981200" cy="2743200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D301F5-962A-FC4F-9221-2ED78B8AF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7200" y="2590800"/>
                      <a:ext cx="609600" cy="762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B635146-182F-6D4E-823A-456F50F56BDE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2387711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8717FE1-507F-9C46-BFD6-2AB808A55DBF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3362469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84DC2F8-DE94-BE4B-9E94-F7DB5B367C0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&lt;</a:t>
                    </a:r>
                    <a14:m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a14:m>
                    <a:r>
                      <a:rPr lang="en-US" sz="2800" dirty="0"/>
                      <a:t>&gt;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22D72D5-4DF6-DD4B-A9C8-5839AB3474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86"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/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29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C43F48-39E7-9E41-A58D-30405770A56D}"/>
              </a:ext>
            </a:extLst>
          </p:cNvPr>
          <p:cNvGrpSpPr/>
          <p:nvPr/>
        </p:nvGrpSpPr>
        <p:grpSpPr>
          <a:xfrm>
            <a:off x="3738154" y="3163788"/>
            <a:ext cx="1915909" cy="1408212"/>
            <a:chOff x="3738154" y="3163788"/>
            <a:chExt cx="1915909" cy="140821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9A6259E-7578-124E-BB84-20B36A9D5509}"/>
                </a:ext>
              </a:extLst>
            </p:cNvPr>
            <p:cNvCxnSpPr/>
            <p:nvPr/>
          </p:nvCxnSpPr>
          <p:spPr>
            <a:xfrm flipH="1">
              <a:off x="3810000" y="3163788"/>
              <a:ext cx="1421697" cy="14082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6811BD-1BF8-AD48-9342-0A475A11907A}"/>
                </a:ext>
              </a:extLst>
            </p:cNvPr>
            <p:cNvSpPr txBox="1"/>
            <p:nvPr/>
          </p:nvSpPr>
          <p:spPr>
            <a:xfrm rot="18968884">
              <a:off x="3738154" y="3329133"/>
              <a:ext cx="191590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MUCH LONGER</a:t>
              </a:r>
            </a:p>
            <a:p>
              <a:pPr algn="ctr"/>
              <a:endParaRPr lang="en-US" sz="1000" dirty="0">
                <a:solidFill>
                  <a:srgbClr val="FF0000"/>
                </a:solidFill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LIFETIMES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3F1EC7-2022-7B4D-BD19-A40C649DA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233" y="3427526"/>
            <a:ext cx="1675756" cy="8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16182"/>
            <a:ext cx="8382000" cy="1762160"/>
          </a:xfrm>
        </p:spPr>
        <p:txBody>
          <a:bodyPr/>
          <a:lstStyle/>
          <a:p>
            <a:r>
              <a:rPr lang="en-US" altLang="en-US" sz="2000" dirty="0"/>
              <a:t>The advent of dark sectors (along with axion-like particles, light gauge bosons, etc.) highlights a new class of LLPs. </a:t>
            </a:r>
          </a:p>
          <a:p>
            <a:endParaRPr lang="en-US" altLang="en-US" sz="1200" dirty="0"/>
          </a:p>
          <a:p>
            <a:r>
              <a:rPr lang="en-US" altLang="en-US" sz="2000" dirty="0"/>
              <a:t>As an example, consider a dark photon A’ with energy </a:t>
            </a:r>
            <a:r>
              <a:rPr lang="en-US" altLang="en-US" sz="2000" i="1" dirty="0"/>
              <a:t>E </a:t>
            </a:r>
            <a:r>
              <a:rPr lang="en-US" altLang="en-US" sz="2000" dirty="0"/>
              <a:t>~ </a:t>
            </a:r>
            <a:r>
              <a:rPr lang="en-US" altLang="en-US" sz="2000" dirty="0" err="1"/>
              <a:t>TeV</a:t>
            </a:r>
            <a:r>
              <a:rPr lang="en-US" altLang="en-US" sz="2000" dirty="0"/>
              <a:t>, mass </a:t>
            </a:r>
            <a:r>
              <a:rPr lang="en-US" altLang="en-US" sz="2000" i="1" dirty="0"/>
              <a:t>m </a:t>
            </a:r>
            <a:r>
              <a:rPr lang="en-US" altLang="en-US" sz="2000" dirty="0"/>
              <a:t>~ 100 MeV, coupling </a:t>
            </a:r>
            <a:r>
              <a:rPr lang="en-US" altLang="en-US" sz="2000" dirty="0">
                <a:latin typeface="Symbol" pitchFamily="2" charset="2"/>
              </a:rPr>
              <a:t>e </a:t>
            </a:r>
            <a:r>
              <a:rPr lang="en-US" altLang="en-US" sz="2000" dirty="0"/>
              <a:t>~ 10</a:t>
            </a:r>
            <a:r>
              <a:rPr lang="en-US" altLang="en-US" sz="2000" baseline="30000" dirty="0"/>
              <a:t>-5 </a:t>
            </a:r>
            <a:r>
              <a:rPr lang="en-US" altLang="en-US" sz="2000" dirty="0"/>
              <a:t>.</a:t>
            </a:r>
          </a:p>
          <a:p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LIGHT LLP PHENOMENOLOGY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2767-D6C9-E84C-8298-6CFAC80E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781" y="5404937"/>
            <a:ext cx="6502400" cy="9958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D26448-0ADA-6B4C-863D-6B2BAD86A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810" y="4125106"/>
            <a:ext cx="2035590" cy="1285094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8F42F8B-662A-F942-BEB1-5429F692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6999"/>
            <a:ext cx="6248400" cy="273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It can be produced in large numbers through the decays of light particles, like </a:t>
            </a:r>
            <a:r>
              <a:rPr lang="en-US" altLang="en-US" sz="2000" dirty="0" err="1"/>
              <a:t>pions</a:t>
            </a:r>
            <a:r>
              <a:rPr lang="en-US" altLang="en-US" sz="2000" dirty="0"/>
              <a:t>.</a:t>
            </a:r>
          </a:p>
          <a:p>
            <a:pPr marL="0" indent="0">
              <a:buNone/>
            </a:pPr>
            <a:endParaRPr lang="en-US" altLang="en-US" sz="1200" dirty="0"/>
          </a:p>
          <a:p>
            <a:r>
              <a:rPr lang="en-US" altLang="en-US" sz="2000" dirty="0"/>
              <a:t>It passes through matter essentially without interacting: radiation length is (10 cm) </a:t>
            </a:r>
            <a:r>
              <a:rPr lang="en-US" altLang="en-US" sz="2000" dirty="0">
                <a:latin typeface="Symbol" pitchFamily="2" charset="2"/>
              </a:rPr>
              <a:t>e</a:t>
            </a:r>
            <a:r>
              <a:rPr lang="en-US" altLang="en-US" sz="2000" baseline="30000" dirty="0"/>
              <a:t>-2</a:t>
            </a:r>
            <a:r>
              <a:rPr lang="en-US" altLang="en-US" sz="2000" dirty="0"/>
              <a:t>  ~ 10</a:t>
            </a:r>
            <a:r>
              <a:rPr lang="en-US" altLang="en-US" sz="2000" baseline="30000" dirty="0"/>
              <a:t>9</a:t>
            </a:r>
            <a:r>
              <a:rPr lang="en-US" altLang="en-US" sz="2000" dirty="0"/>
              <a:t> m, the distance to the moon!</a:t>
            </a:r>
          </a:p>
          <a:p>
            <a:endParaRPr lang="en-US" altLang="en-US" sz="1000" dirty="0"/>
          </a:p>
          <a:p>
            <a:r>
              <a:rPr lang="en-US" altLang="en-US" sz="2000" dirty="0"/>
              <a:t>It decays to visible particles, but only after traveling a long distance.  </a:t>
            </a:r>
            <a:endParaRPr lang="en-US" altLang="en-US" sz="1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C1D0D8-94EA-8E40-BE44-F44D07569842}"/>
              </a:ext>
            </a:extLst>
          </p:cNvPr>
          <p:cNvGrpSpPr/>
          <p:nvPr/>
        </p:nvGrpSpPr>
        <p:grpSpPr>
          <a:xfrm>
            <a:off x="6498810" y="2464521"/>
            <a:ext cx="2150446" cy="1660585"/>
            <a:chOff x="2590800" y="3165013"/>
            <a:chExt cx="3150144" cy="26092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E60313-D7E3-E444-8DAA-F5E4E3C93E7D}"/>
                </a:ext>
              </a:extLst>
            </p:cNvPr>
            <p:cNvGrpSpPr/>
            <p:nvPr/>
          </p:nvGrpSpPr>
          <p:grpSpPr>
            <a:xfrm>
              <a:off x="2590800" y="3165013"/>
              <a:ext cx="3150144" cy="2609221"/>
              <a:chOff x="2876550" y="2682126"/>
              <a:chExt cx="3150144" cy="26092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70C15FB-721B-9348-821C-12C111453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6550" y="2744387"/>
                <a:ext cx="3067050" cy="254696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BF5698-F0FC-5C4C-89BA-F9C3A6E35DCC}"/>
                  </a:ext>
                </a:extLst>
              </p:cNvPr>
              <p:cNvSpPr/>
              <p:nvPr/>
            </p:nvSpPr>
            <p:spPr>
              <a:xfrm>
                <a:off x="2876550" y="4343400"/>
                <a:ext cx="184785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8EB5E8D-A198-4F42-B21D-FB28847FBB5E}"/>
                  </a:ext>
                </a:extLst>
              </p:cNvPr>
              <p:cNvSpPr/>
              <p:nvPr/>
            </p:nvSpPr>
            <p:spPr>
              <a:xfrm>
                <a:off x="5410200" y="3729535"/>
                <a:ext cx="5334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62E60B-C180-0745-AEF0-2F1896CF5042}"/>
                  </a:ext>
                </a:extLst>
              </p:cNvPr>
              <p:cNvSpPr txBox="1"/>
              <p:nvPr/>
            </p:nvSpPr>
            <p:spPr>
              <a:xfrm>
                <a:off x="5467350" y="2682126"/>
                <a:ext cx="559344" cy="5803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A’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0D45C7-9CFD-FF40-8594-4A129747698A}"/>
                </a:ext>
              </a:extLst>
            </p:cNvPr>
            <p:cNvSpPr txBox="1"/>
            <p:nvPr/>
          </p:nvSpPr>
          <p:spPr>
            <a:xfrm>
              <a:off x="4512468" y="3346055"/>
              <a:ext cx="392278" cy="53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ymbol" pitchFamily="2" charset="2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3040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71024" y="1067691"/>
            <a:ext cx="5596376" cy="2360417"/>
          </a:xfrm>
        </p:spPr>
        <p:txBody>
          <a:bodyPr/>
          <a:lstStyle/>
          <a:p>
            <a:r>
              <a:rPr lang="en-US" altLang="en-US" sz="2000" dirty="0"/>
              <a:t>How can we find light LLPs at colliders?</a:t>
            </a:r>
          </a:p>
          <a:p>
            <a:endParaRPr lang="en-US" altLang="en-US" sz="2000" dirty="0"/>
          </a:p>
          <a:p>
            <a:r>
              <a:rPr lang="en-US" altLang="en-US" sz="2000" dirty="0"/>
              <a:t>Many ideas for new detectors at the LHC</a:t>
            </a:r>
          </a:p>
          <a:p>
            <a:pPr lvl="1"/>
            <a:r>
              <a:rPr lang="en-US" altLang="en-US" sz="1800" dirty="0"/>
              <a:t>Transverse detectors: </a:t>
            </a:r>
            <a:r>
              <a:rPr lang="en-US" altLang="en-US" sz="1800" dirty="0" err="1"/>
              <a:t>MoeDAL</a:t>
            </a:r>
            <a:r>
              <a:rPr lang="en-US" altLang="en-US" sz="1800" dirty="0"/>
              <a:t>/MAPP, </a:t>
            </a:r>
            <a:r>
              <a:rPr lang="en-US" altLang="en-US" sz="1800" dirty="0" err="1"/>
              <a:t>MilliQan</a:t>
            </a:r>
            <a:r>
              <a:rPr lang="en-US" altLang="en-US" sz="1800" dirty="0"/>
              <a:t>, MATHUSLA, Codex-b, ANUBIS, …</a:t>
            </a:r>
          </a:p>
          <a:p>
            <a:pPr lvl="1"/>
            <a:r>
              <a:rPr lang="en-US" altLang="en-US" sz="1800" dirty="0"/>
              <a:t>Far-forward detectors: FASER, </a:t>
            </a:r>
            <a:r>
              <a:rPr lang="en-US" altLang="en-US" sz="1800" dirty="0" err="1"/>
              <a:t>FASER</a:t>
            </a:r>
            <a:r>
              <a:rPr lang="en-US" altLang="en-US" sz="1800" dirty="0" err="1">
                <a:latin typeface="Symbol" pitchFamily="2" charset="2"/>
              </a:rPr>
              <a:t>n</a:t>
            </a:r>
            <a:r>
              <a:rPr lang="en-US" altLang="en-US" sz="1800" dirty="0"/>
              <a:t>, SND@LHC</a:t>
            </a:r>
          </a:p>
          <a:p>
            <a:pPr lvl="1"/>
            <a:endParaRPr lang="en-US" altLang="en-US" sz="1600" dirty="0"/>
          </a:p>
          <a:p>
            <a:endParaRPr lang="en-US" altLang="en-US" sz="1200" dirty="0"/>
          </a:p>
          <a:p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LIGHT LLPS AT THE LHC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2EB26-4DA9-B641-9A51-62D08663F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824" y="4268787"/>
            <a:ext cx="2209800" cy="2393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3C795-EA16-D745-AADD-E34B75F6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03" y="4558418"/>
            <a:ext cx="2853447" cy="1859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7C3947-5601-7F41-82D3-51B55B5490B0}"/>
              </a:ext>
            </a:extLst>
          </p:cNvPr>
          <p:cNvGrpSpPr/>
          <p:nvPr/>
        </p:nvGrpSpPr>
        <p:grpSpPr>
          <a:xfrm>
            <a:off x="5622249" y="4760254"/>
            <a:ext cx="3124200" cy="1950415"/>
            <a:chOff x="4800600" y="3733800"/>
            <a:chExt cx="4038600" cy="2636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A5C314-1161-4540-AF08-7CA2DB659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3733800"/>
              <a:ext cx="4038600" cy="26362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780B7D-AB6A-754D-9816-2C53150D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3790545"/>
              <a:ext cx="1270000" cy="42545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081FD9-0214-AE4C-A8CA-6580B2EF9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534" y="914400"/>
            <a:ext cx="2939143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9C9756-FFD6-A74C-822C-35BE88F1B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151" y="2550454"/>
            <a:ext cx="1344849" cy="408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1F6859-167C-2846-8767-4E25DF07E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3073535"/>
            <a:ext cx="2633899" cy="14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EXECUTIVE SUMMARY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467600" cy="4724400"/>
          </a:xfrm>
        </p:spPr>
        <p:txBody>
          <a:bodyPr/>
          <a:lstStyle/>
          <a:p>
            <a:r>
              <a:rPr lang="en-US" sz="2000" dirty="0">
                <a:latin typeface="Arial" charset="0"/>
                <a:sym typeface="Wingdings"/>
              </a:rPr>
              <a:t>Long-Lived Particles (LLPs) are particles that travel macroscopic distances at colliders and then decay.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LLPs have long been considered to be exotica, but they are in fact ubiquitous in new physics models.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The LHC is currently not optimized to discover LLPs, especially light ones; new experiments and the proposed Forward Physics Facility will help.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Future colliders can improve their discovery potential by including LLP capabilities in their plans from the beginning. </a:t>
            </a:r>
          </a:p>
        </p:txBody>
      </p:sp>
    </p:spTree>
    <p:extLst>
      <p:ext uri="{BB962C8B-B14F-4D97-AF65-F5344CB8AC3E}">
        <p14:creationId xmlns:p14="http://schemas.microsoft.com/office/powerpoint/2010/main" val="5663246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9A7B68-9E56-9843-BBAE-89983C22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A827D-2C72-8E46-8283-1E9D0BAD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68" y="2743200"/>
            <a:ext cx="5294664" cy="17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53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4384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8382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If new particles are light and weakly interacting, the existing big LHC detectors are perfectly designed NOT to see them.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Existing detectors are designed to find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heavy</a:t>
            </a:r>
            <a:r>
              <a:rPr lang="en-US" sz="2000" dirty="0">
                <a:latin typeface="Arial" charset="0"/>
              </a:rPr>
              <a:t> particles.  These particles are produced almost at rest and decay </a:t>
            </a:r>
            <a:r>
              <a:rPr lang="en-US" sz="2000" dirty="0" err="1">
                <a:latin typeface="Arial" charset="0"/>
              </a:rPr>
              <a:t>isotropically</a:t>
            </a:r>
            <a:r>
              <a:rPr lang="en-US" sz="20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light</a:t>
            </a:r>
            <a:r>
              <a:rPr lang="en-US" sz="2000" dirty="0">
                <a:latin typeface="Arial" charset="0"/>
              </a:rPr>
              <a:t> particles are mainly produced in the decays of light particles: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 and B mesons.  These are mainly produced along the beamline, and so the new particles disappear through the holes that let the beams in.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Clearly we need a detector to exploit the “wasted”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>
                <a:latin typeface="Arial" charset="0"/>
              </a:rPr>
              <a:t>inel</a:t>
            </a:r>
            <a:r>
              <a:rPr lang="en-US" sz="2000" baseline="-25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~ 100 mb and cover these “blind spots”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If </a:t>
            </a:r>
            <a:r>
              <a:rPr lang="en-US" sz="2000" dirty="0">
                <a:latin typeface="Arial" charset="0"/>
                <a:sym typeface="Wingdings"/>
              </a:rPr>
              <a:t>we go far enough away, the proton beams are bent by magnets (it’s a circular collider!), whereas the new light particles will go straight.</a:t>
            </a:r>
            <a:endParaRPr lang="en-US" sz="2000" dirty="0"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0274663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FAR-FORWARD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5350079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4800600"/>
            <a:ext cx="7848600" cy="1905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5333999" cy="3810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opening angle is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 ~ 9); cf. the moon (7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Most of the signal passes through 1 sheet of paper at 480 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dark photons (or any other new particles produced in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D, B decay) are far more collimated than shown below, motivating a new, small, fast, cheap experiment at the LHC.</a:t>
            </a:r>
          </a:p>
          <a:p>
            <a:pPr marL="0" indent="0">
              <a:buNone/>
            </a:pPr>
            <a:endParaRPr lang="en-US" dirty="0">
              <a:latin typeface="Arial" charset="0"/>
              <a:sym typeface="Wingding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914400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1600200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29900"/>
            <a:ext cx="3034200" cy="188595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880787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2587477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8062"/>
            <a:ext cx="8610600" cy="5392738"/>
          </a:xfrm>
        </p:spPr>
        <p:txBody>
          <a:bodyPr/>
          <a:lstStyle/>
          <a:p>
            <a:r>
              <a:rPr lang="en-US" sz="2000" dirty="0"/>
              <a:t>September 2017: Initial proposal (Feng, </a:t>
            </a:r>
            <a:r>
              <a:rPr lang="en-US" sz="2000" dirty="0" err="1"/>
              <a:t>Galon</a:t>
            </a:r>
            <a:r>
              <a:rPr lang="en-US" sz="2000" dirty="0"/>
              <a:t>, Kling, </a:t>
            </a:r>
            <a:r>
              <a:rPr lang="en-US" sz="2000" dirty="0" err="1"/>
              <a:t>Trojanowski</a:t>
            </a:r>
            <a:r>
              <a:rPr lang="en-US" sz="2000" dirty="0"/>
              <a:t>)</a:t>
            </a:r>
          </a:p>
          <a:p>
            <a:endParaRPr lang="en-US" sz="1200" dirty="0"/>
          </a:p>
          <a:p>
            <a:r>
              <a:rPr lang="en-US" sz="2000" dirty="0"/>
              <a:t>July 2018: Submitted LOI to CERN LHCC </a:t>
            </a:r>
          </a:p>
          <a:p>
            <a:endParaRPr lang="en-US" sz="1200" dirty="0"/>
          </a:p>
          <a:p>
            <a:r>
              <a:rPr lang="en-US" sz="2000" dirty="0"/>
              <a:t>October 2018: Approval from </a:t>
            </a:r>
            <a:r>
              <a:rPr lang="en-US" sz="2000" dirty="0">
                <a:solidFill>
                  <a:srgbClr val="0000FF"/>
                </a:solidFill>
              </a:rPr>
              <a:t>ATLAS SCT </a:t>
            </a:r>
            <a:r>
              <a:rPr lang="en-US" sz="2000" dirty="0"/>
              <a:t>and </a:t>
            </a:r>
            <a:r>
              <a:rPr lang="en-US" sz="2000" dirty="0" err="1">
                <a:solidFill>
                  <a:srgbClr val="0000FF"/>
                </a:solidFill>
              </a:rPr>
              <a:t>LHCb</a:t>
            </a:r>
            <a:r>
              <a:rPr lang="en-US" sz="2000" dirty="0">
                <a:solidFill>
                  <a:srgbClr val="0000FF"/>
                </a:solidFill>
              </a:rPr>
              <a:t> Collaborations </a:t>
            </a:r>
            <a:r>
              <a:rPr lang="en-US" sz="2000" dirty="0"/>
              <a:t>for use of spare detector modules</a:t>
            </a:r>
          </a:p>
          <a:p>
            <a:endParaRPr lang="en-US" sz="1200" dirty="0"/>
          </a:p>
          <a:p>
            <a:r>
              <a:rPr lang="en-US" sz="2000" dirty="0"/>
              <a:t>November 2018: Submitted Technical Proposal to LHCC</a:t>
            </a:r>
          </a:p>
          <a:p>
            <a:endParaRPr lang="en-US" sz="1200" dirty="0"/>
          </a:p>
          <a:p>
            <a:r>
              <a:rPr lang="en-US" sz="2000" dirty="0"/>
              <a:t>November 2018 – January 2019: Experiment funded by the </a:t>
            </a:r>
            <a:r>
              <a:rPr lang="en-US" sz="2000" dirty="0" err="1">
                <a:solidFill>
                  <a:srgbClr val="0000FF"/>
                </a:solidFill>
              </a:rPr>
              <a:t>Heising</a:t>
            </a:r>
            <a:r>
              <a:rPr lang="en-US" sz="2000" dirty="0">
                <a:solidFill>
                  <a:srgbClr val="0000FF"/>
                </a:solidFill>
              </a:rPr>
              <a:t>-Simons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000FF"/>
                </a:solidFill>
              </a:rPr>
              <a:t>Simons Foundations</a:t>
            </a:r>
          </a:p>
          <a:p>
            <a:endParaRPr lang="en-US" sz="1200" dirty="0"/>
          </a:p>
          <a:p>
            <a:r>
              <a:rPr lang="en-US" sz="2000" dirty="0"/>
              <a:t>March 2019: FASER approved as 8</a:t>
            </a:r>
            <a:r>
              <a:rPr lang="en-US" sz="2000" baseline="30000" dirty="0"/>
              <a:t>th</a:t>
            </a:r>
            <a:r>
              <a:rPr lang="en-US" sz="2000" dirty="0"/>
              <a:t> LHC detector by </a:t>
            </a:r>
            <a:r>
              <a:rPr lang="en-US" sz="2000" dirty="0">
                <a:solidFill>
                  <a:srgbClr val="0000FF"/>
                </a:solidFill>
              </a:rPr>
              <a:t>CERN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March 2021: FASER fully installed, commissioning of the detector begins</a:t>
            </a:r>
          </a:p>
          <a:p>
            <a:endParaRPr lang="en-US" sz="1200" dirty="0"/>
          </a:p>
          <a:p>
            <a:r>
              <a:rPr lang="en-US" sz="2000" dirty="0"/>
              <a:t>Mid-2022: FASER</a:t>
            </a:r>
            <a:r>
              <a:rPr lang="en-US" sz="2000" dirty="0">
                <a:latin typeface="+mj-lt"/>
              </a:rPr>
              <a:t> to </a:t>
            </a:r>
            <a:r>
              <a:rPr lang="en-US" sz="2000" dirty="0"/>
              <a:t>begin collecting data in Run 3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0065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91600" cy="5392738"/>
          </a:xfrm>
        </p:spPr>
        <p:txBody>
          <a:bodyPr>
            <a:noAutofit/>
          </a:bodyPr>
          <a:lstStyle/>
          <a:p>
            <a:r>
              <a:rPr lang="en-US" sz="2000" dirty="0"/>
              <a:t>The signal: nothing incoming and 2 ~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ATLAS: a “light shining through (100 m) wall” experiment.</a:t>
            </a:r>
          </a:p>
          <a:p>
            <a:endParaRPr lang="en-US" sz="800" dirty="0"/>
          </a:p>
          <a:p>
            <a:r>
              <a:rPr lang="en-US" sz="2000" dirty="0"/>
              <a:t>Scintillators veto incoming charged tracks (muons), magnets split the charged tracks, which are detected by tracking stations and a calorimeter.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FASER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100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INSTALLED IN TI12</a:t>
            </a:r>
          </a:p>
        </p:txBody>
      </p:sp>
    </p:spTree>
    <p:extLst>
      <p:ext uri="{BB962C8B-B14F-4D97-AF65-F5344CB8AC3E}">
        <p14:creationId xmlns:p14="http://schemas.microsoft.com/office/powerpoint/2010/main" val="3132624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INSTALLED IN TI12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5410200" y="548640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6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118986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86493" y="1038225"/>
            <a:ext cx="8628907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Without upgrade, HL-LHC extends (Luminosity*Vol) by factor of 3000 – could detect as many as 10,000 dark photons.  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Possible upgrade to FASER 2 (R=1m, L=20m) extends (Luminosity*Vol) by factor of ~10</a:t>
            </a:r>
            <a:r>
              <a:rPr lang="en-US" sz="2000" baseline="30000" dirty="0">
                <a:latin typeface="Arial" charset="0"/>
                <a:sym typeface="Wingdings"/>
              </a:rPr>
              <a:t>6 </a:t>
            </a:r>
            <a:r>
              <a:rPr lang="en-US" sz="2000" dirty="0">
                <a:latin typeface="Arial" charset="0"/>
                <a:sym typeface="Wingdings"/>
              </a:rPr>
              <a:t>– could detect as many as 3,000,000 dark photons.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435948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790714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975380"/>
            <a:ext cx="4115775" cy="339659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3881822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770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667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COLLIDER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neutrinos</a:t>
                </a:r>
                <a:r>
                  <a:rPr lang="en-US" sz="2000" dirty="0">
                    <a:latin typeface="Arial" charset="0"/>
                  </a:rPr>
                  <a:t>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The high-energy ones, which interact most strongly, are overwhelmingly produced in the far forward direction. 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Before May 2021, no candidate collider neutrino had ever been detected.</a:t>
                </a:r>
              </a:p>
              <a:p>
                <a:pPr eaLnBrk="1" hangingPunct="1"/>
                <a:endParaRPr lang="en-US" sz="1200" b="1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If they can be detected, there is a fascinating new world of LHC neutrinos that can be explored.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The neutrino energies are ~</a:t>
                </a:r>
                <a:r>
                  <a:rPr lang="en-US" sz="1800" dirty="0" err="1">
                    <a:latin typeface="Arial" charset="0"/>
                  </a:rPr>
                  <a:t>TeV</a:t>
                </a:r>
                <a:r>
                  <a:rPr lang="en-US" sz="1800" dirty="0">
                    <a:latin typeface="Arial" charset="0"/>
                  </a:rPr>
                  <a:t>, highest human-made energies ever.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All flavors are produced 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  <a:endParaRPr lang="en-US" sz="1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(1990);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Vannucci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(1993)</a:t>
                </a: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  <a:blipFill>
                <a:blip r:embed="rId3"/>
                <a:stretch>
                  <a:fillRect l="-705" t="-683" r="-141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89758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LLPS IN OUR PAST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838200"/>
                <a:ext cx="8610599" cy="5638800"/>
              </a:xfrm>
            </p:spPr>
            <p:txBody>
              <a:bodyPr/>
              <a:lstStyle/>
              <a:p>
                <a:pPr eaLnBrk="1" hangingPunct="1"/>
                <a:r>
                  <a:rPr lang="en-US" dirty="0">
                    <a:latin typeface="Arial" charset="0"/>
                    <a:sym typeface="Wingdings"/>
                  </a:rPr>
                  <a:t>We have already discovered many LLPs.</a:t>
                </a: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endParaRPr lang="en-US" dirty="0">
                  <a:latin typeface="Arial" charset="0"/>
                  <a:sym typeface="Wingdings"/>
                </a:endParaRPr>
              </a:p>
              <a:p>
                <a:pPr eaLnBrk="1" hangingPunct="1"/>
                <a:r>
                  <a:rPr lang="en-US" dirty="0">
                    <a:latin typeface="Arial" charset="0"/>
                    <a:sym typeface="Wingdings"/>
                  </a:rPr>
                  <a:t>In fact, LLPs have played an essential role in many of the conceptual breakthroughs that established the standard model of particle physics: </a:t>
                </a:r>
                <a:r>
                  <a:rPr lang="en-US" i="1" dirty="0">
                    <a:latin typeface="Arial" charset="0"/>
                    <a:sym typeface="Wingdings"/>
                  </a:rPr>
                  <a:t>n</a:t>
                </a:r>
                <a:r>
                  <a:rPr lang="en-US" dirty="0">
                    <a:latin typeface="Arial" charset="0"/>
                    <a:sym typeface="Wingdings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𝜇</m:t>
                    </m:r>
                  </m:oMath>
                </a14:m>
                <a:r>
                  <a:rPr lang="en-US" dirty="0">
                    <a:latin typeface="Arial" charset="0"/>
                    <a:sym typeface="Wingding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</m:oMath>
                </a14:m>
                <a:r>
                  <a:rPr lang="en-US" i="1" dirty="0">
                    <a:latin typeface="Arial" charset="0"/>
                    <a:sym typeface="Wingdings"/>
                  </a:rPr>
                  <a:t>, B, …</a:t>
                </a:r>
                <a:endParaRPr lang="en-US" sz="3200" dirty="0">
                  <a:latin typeface="Arial" charset="0"/>
                  <a:sym typeface="Wingdings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38200"/>
                <a:ext cx="8610599" cy="5638800"/>
              </a:xfrm>
              <a:blipFill>
                <a:blip r:embed="rId2"/>
                <a:stretch>
                  <a:fillRect l="-1032" t="-1124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1C71D1C-F818-F045-B577-C6ACCEB7E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39270"/>
            <a:ext cx="6282576" cy="3742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7F92B-19CC-C54F-ABA9-E1DAF03C3247}"/>
              </a:ext>
            </a:extLst>
          </p:cNvPr>
          <p:cNvSpPr txBox="1"/>
          <p:nvPr/>
        </p:nvSpPr>
        <p:spPr>
          <a:xfrm rot="5400000">
            <a:off x="5823211" y="3176201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Alimena</a:t>
            </a:r>
            <a:r>
              <a:rPr lang="en-US" sz="1200" dirty="0"/>
              <a:t> et al. (eds. Beacham, </a:t>
            </a:r>
            <a:r>
              <a:rPr lang="en-US" sz="1200" dirty="0" err="1"/>
              <a:t>Shuve</a:t>
            </a:r>
            <a:r>
              <a:rPr lang="en-US" sz="1200" dirty="0"/>
              <a:t>) (2019)</a:t>
            </a:r>
          </a:p>
        </p:txBody>
      </p:sp>
    </p:spTree>
    <p:extLst>
      <p:ext uri="{BB962C8B-B14F-4D97-AF65-F5344CB8AC3E}">
        <p14:creationId xmlns:p14="http://schemas.microsoft.com/office/powerpoint/2010/main" val="36005209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chemeClr val="bg1"/>
                </a:solidFill>
                <a:latin typeface="Arial" charset="0"/>
              </a:rPr>
              <a:t>FASER</a:t>
            </a:r>
            <a:r>
              <a:rPr lang="en-US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AND SND@LHC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AF969-9872-C94D-85B5-BC724F5FF118}"/>
              </a:ext>
            </a:extLst>
          </p:cNvPr>
          <p:cNvSpPr txBox="1"/>
          <p:nvPr/>
        </p:nvSpPr>
        <p:spPr>
          <a:xfrm rot="520481">
            <a:off x="7561544" y="3287986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891B6-10E7-894D-8728-A4AB1B79135D}"/>
              </a:ext>
            </a:extLst>
          </p:cNvPr>
          <p:cNvSpPr txBox="1"/>
          <p:nvPr/>
        </p:nvSpPr>
        <p:spPr>
          <a:xfrm rot="857532">
            <a:off x="2709347" y="2181312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2AD7D8-8876-B74D-B666-8982741E471F}"/>
              </a:ext>
            </a:extLst>
          </p:cNvPr>
          <p:cNvGrpSpPr/>
          <p:nvPr/>
        </p:nvGrpSpPr>
        <p:grpSpPr>
          <a:xfrm>
            <a:off x="5116723" y="2565583"/>
            <a:ext cx="3884523" cy="1111122"/>
            <a:chOff x="5116723" y="2565583"/>
            <a:chExt cx="3884523" cy="1111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9EEDE-C2EA-3A4C-8073-6525E23C5012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73A653-6DBD-824F-87EB-853C83BC11BC}"/>
              </a:ext>
            </a:extLst>
          </p:cNvPr>
          <p:cNvSpPr txBox="1"/>
          <p:nvPr/>
        </p:nvSpPr>
        <p:spPr>
          <a:xfrm>
            <a:off x="5825825" y="3839415"/>
            <a:ext cx="2612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FASER: approved March 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837712-F0CD-6449-9430-2E81988D2836}"/>
              </a:ext>
            </a:extLst>
          </p:cNvPr>
          <p:cNvSpPr txBox="1"/>
          <p:nvPr/>
        </p:nvSpPr>
        <p:spPr>
          <a:xfrm>
            <a:off x="5733337" y="4085586"/>
            <a:ext cx="3034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FASER</a:t>
            </a:r>
            <a:r>
              <a:rPr lang="en-US" sz="14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1400" dirty="0">
                <a:solidFill>
                  <a:schemeClr val="bg1"/>
                </a:solidFill>
              </a:rPr>
              <a:t>: approved December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ECBC1F-0ECC-2A4E-90F1-C583BBD2A531}"/>
              </a:ext>
            </a:extLst>
          </p:cNvPr>
          <p:cNvSpPr txBox="1"/>
          <p:nvPr/>
        </p:nvSpPr>
        <p:spPr>
          <a:xfrm>
            <a:off x="1447800" y="2729531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SND: approved March 2021</a:t>
            </a:r>
          </a:p>
        </p:txBody>
      </p:sp>
    </p:spTree>
    <p:extLst>
      <p:ext uri="{BB962C8B-B14F-4D97-AF65-F5344CB8AC3E}">
        <p14:creationId xmlns:p14="http://schemas.microsoft.com/office/powerpoint/2010/main" val="326368778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2018 a FASER pilot emulsion detector with 11 kg fiducial mass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In May 2021, the FASER Collaboration announced the direct detection of 6 candidate neutrinos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A58F9-4311-CF43-920B-DCB9FD89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501" y="3784626"/>
            <a:ext cx="3499728" cy="27685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B10C32-7DFE-7146-8438-346C2B29E9C9}"/>
              </a:ext>
            </a:extLst>
          </p:cNvPr>
          <p:cNvSpPr txBox="1">
            <a:spLocks/>
          </p:cNvSpPr>
          <p:nvPr/>
        </p:nvSpPr>
        <p:spPr bwMode="auto">
          <a:xfrm>
            <a:off x="230313" y="3874278"/>
            <a:ext cx="1713417" cy="222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Not the discovery of collider neutrinos, but a sign of things to come.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0437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7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candidate neutrinos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candidate neutrinos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In Run 3 (2022-24), the goals of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are to </a:t>
            </a:r>
          </a:p>
          <a:p>
            <a:pPr lvl="1"/>
            <a:r>
              <a:rPr lang="en-US" sz="1800" dirty="0"/>
              <a:t>Detect the first collider neutrino.</a:t>
            </a:r>
          </a:p>
          <a:p>
            <a:pPr lvl="1"/>
            <a:r>
              <a:rPr lang="en-US" sz="1800" dirty="0"/>
              <a:t>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  <a:p>
            <a:pPr lvl="1"/>
            <a:r>
              <a:rPr lang="en-US" sz="1800" dirty="0"/>
              <a:t>Add significantly to the number of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sz="1800" dirty="0"/>
              <a:t>and detect the first anti-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3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B7F57-2E3D-A642-AA27-FBCD3AB5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00FA0-8B67-9E41-BBB6-37150586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03597"/>
            <a:ext cx="6910905" cy="19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882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The rich physics program in the far-forward region strongly motivates creating a dedicated Forward Physics Facility to house far-forward experiments for the HL-LHC era from 2027-37.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70014" y="2365531"/>
            <a:ext cx="4543635" cy="1584135"/>
            <a:chOff x="542450" y="2289331"/>
            <a:chExt cx="3558758" cy="157466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981070" cy="144546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450" y="2289331"/>
              <a:ext cx="1057752" cy="155226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5923528" y="5696718"/>
            <a:ext cx="25635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highlight>
                <a:srgbClr val="F2E9D7"/>
              </a:highlight>
            </a:endParaRPr>
          </a:p>
          <a:p>
            <a:pPr marL="0" indent="0" algn="r">
              <a:buNone/>
            </a:pPr>
            <a:r>
              <a:rPr lang="en-US" sz="1600" dirty="0" err="1">
                <a:highlight>
                  <a:srgbClr val="F2E9D7"/>
                </a:highlight>
              </a:rPr>
              <a:t>Kincso</a:t>
            </a:r>
            <a:r>
              <a:rPr lang="en-US" sz="1600" dirty="0">
                <a:highlight>
                  <a:srgbClr val="F2E9D7"/>
                </a:highlight>
              </a:rPr>
              <a:t> </a:t>
            </a:r>
            <a:r>
              <a:rPr lang="en-US" sz="1600" dirty="0" err="1">
                <a:highlight>
                  <a:srgbClr val="F2E9D7"/>
                </a:highlight>
              </a:rPr>
              <a:t>Balazs</a:t>
            </a:r>
            <a:r>
              <a:rPr lang="en-US" sz="1600" dirty="0">
                <a:highlight>
                  <a:srgbClr val="F2E9D7"/>
                </a:highlight>
              </a:rPr>
              <a:t>, CERN 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5825825" y="3648485"/>
            <a:ext cx="2798406" cy="1705828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3239629-F4FA-A145-85BB-77E6C60B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949666"/>
            <a:ext cx="4523164" cy="24537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679042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09D56C-A161-D340-AFBD-07093254F3B1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FORWARD PHYSICS FACILITY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1737D-C520-BB4C-8CFC-ED01244C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"/>
          <a:stretch/>
        </p:blipFill>
        <p:spPr bwMode="auto">
          <a:xfrm>
            <a:off x="941368" y="4039199"/>
            <a:ext cx="3733800" cy="2296752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96BA614-B709-0648-ACA1-29C0CBCC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5415712" cy="1901688"/>
          </a:xfrm>
        </p:spPr>
        <p:txBody>
          <a:bodyPr/>
          <a:lstStyle/>
          <a:p>
            <a:r>
              <a:rPr lang="en-US" sz="2000" dirty="0"/>
              <a:t>Currently envisioned to house 5 experiments, including upgrades of FASER, </a:t>
            </a:r>
            <a:r>
              <a:rPr lang="en-US" sz="2000" dirty="0" err="1"/>
              <a:t>FASERnu</a:t>
            </a:r>
            <a:r>
              <a:rPr lang="en-US" sz="2000" dirty="0"/>
              <a:t>, and SND, as well as</a:t>
            </a:r>
          </a:p>
          <a:p>
            <a:pPr lvl="1"/>
            <a:r>
              <a:rPr lang="en-US" sz="1800" dirty="0"/>
              <a:t>FORMOSA, targeting milli-charged particles</a:t>
            </a:r>
          </a:p>
          <a:p>
            <a:pPr lvl="1"/>
            <a:r>
              <a:rPr lang="en-US" sz="1800" dirty="0" err="1"/>
              <a:t>FLArE</a:t>
            </a:r>
            <a:r>
              <a:rPr lang="en-US" sz="1800" dirty="0"/>
              <a:t>, targeting neutrinos and dark matter</a:t>
            </a:r>
          </a:p>
          <a:p>
            <a:endParaRPr lang="en-US" sz="2000" dirty="0"/>
          </a:p>
          <a:p>
            <a:r>
              <a:rPr lang="en-US" sz="2000" dirty="0"/>
              <a:t>Very preliminary (class 4) cost estimate for cavern and services: 40M CHF. 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8B02-94A1-7D43-8246-8A41A18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5" y="2997266"/>
            <a:ext cx="3058322" cy="3616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4459-B7B8-894E-B7AC-96971642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76" y="913403"/>
            <a:ext cx="3420024" cy="19998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8881E-D917-7247-AA2A-5625DEB55B4C}"/>
              </a:ext>
            </a:extLst>
          </p:cNvPr>
          <p:cNvSpPr txBox="1"/>
          <p:nvPr/>
        </p:nvSpPr>
        <p:spPr bwMode="auto">
          <a:xfrm>
            <a:off x="3017134" y="6435377"/>
            <a:ext cx="31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Design by Liam Dougherty (EN-ACE-INT)</a:t>
            </a:r>
          </a:p>
        </p:txBody>
      </p:sp>
    </p:spTree>
    <p:extLst>
      <p:ext uri="{BB962C8B-B14F-4D97-AF65-F5344CB8AC3E}">
        <p14:creationId xmlns:p14="http://schemas.microsoft.com/office/powerpoint/2010/main" val="2072389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FPF PLANS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53439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FPF is being studied in both the Physics Beyond Colliders framework at CERN and as part of the Snowmass community exercise in the US.</a:t>
            </a:r>
          </a:p>
          <a:p>
            <a:endParaRPr lang="en-US" sz="2000" dirty="0"/>
          </a:p>
          <a:p>
            <a:r>
              <a:rPr lang="en-US" sz="2000" dirty="0"/>
              <a:t>FPF meetings</a:t>
            </a:r>
          </a:p>
          <a:p>
            <a:pPr lvl="1"/>
            <a:r>
              <a:rPr lang="en-US" sz="1800" dirty="0"/>
              <a:t>FPF Kickoff Meeting, 9-10 Nov 2020, </a:t>
            </a:r>
            <a:r>
              <a:rPr lang="en-US" sz="1800" dirty="0">
                <a:hlinkClick r:id="rId2"/>
              </a:rPr>
              <a:t>https://indico.cern.ch/event/955956</a:t>
            </a:r>
            <a:endParaRPr lang="en-US" sz="1800" dirty="0"/>
          </a:p>
          <a:p>
            <a:pPr lvl="1"/>
            <a:r>
              <a:rPr lang="en-US" sz="1800" dirty="0"/>
              <a:t>FPF2 Meeting, 27-28 May 2021, </a:t>
            </a:r>
            <a:r>
              <a:rPr lang="en-US" sz="1800" dirty="0">
                <a:hlinkClick r:id="rId3"/>
              </a:rPr>
              <a:t>https://indico.cern.ch/event/1022352</a:t>
            </a:r>
            <a:endParaRPr lang="en-US" sz="2000" dirty="0"/>
          </a:p>
          <a:p>
            <a:pPr lvl="1"/>
            <a:r>
              <a:rPr lang="en-US" sz="1800" dirty="0"/>
              <a:t>FPF3 Meeting, 25-26 Oct 2021, </a:t>
            </a:r>
            <a:r>
              <a:rPr lang="en-US" sz="1800" dirty="0">
                <a:hlinkClick r:id="rId4"/>
              </a:rPr>
              <a:t>https://indico.cern.ch/event/1076733</a:t>
            </a:r>
            <a:endParaRPr lang="en-US" sz="1800" dirty="0"/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FPF4 Meeting, 31 Jan -1 Feb 2022, </a:t>
            </a:r>
            <a:r>
              <a:rPr lang="en-US" sz="18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800" dirty="0" err="1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indico.cern.ch</a:t>
            </a:r>
            <a:r>
              <a:rPr lang="en-US" sz="18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/event/1110746</a:t>
            </a:r>
            <a:endParaRPr lang="en-US" sz="18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r>
              <a:rPr lang="en-US" sz="2000" dirty="0"/>
              <a:t>FPF Short Paper: 75 pages, 80 authors completed in Sept 2021 (</a:t>
            </a:r>
            <a:r>
              <a:rPr lang="en-US" sz="2000" dirty="0">
                <a:hlinkClick r:id="rId6"/>
              </a:rPr>
              <a:t>2109.10905</a:t>
            </a:r>
            <a:r>
              <a:rPr lang="en-US" sz="2000" dirty="0"/>
              <a:t>).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The FPF White Paper (~200-300 pages) is being prepared to be submitted to Snowmass in February-March 2022.</a:t>
            </a:r>
          </a:p>
        </p:txBody>
      </p:sp>
    </p:spTree>
    <p:extLst>
      <p:ext uri="{BB962C8B-B14F-4D97-AF65-F5344CB8AC3E}">
        <p14:creationId xmlns:p14="http://schemas.microsoft.com/office/powerpoint/2010/main" val="1697910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EXECUTIVE SUMMARY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467600" cy="4724400"/>
          </a:xfrm>
        </p:spPr>
        <p:txBody>
          <a:bodyPr/>
          <a:lstStyle/>
          <a:p>
            <a:r>
              <a:rPr lang="en-US" sz="2000" dirty="0">
                <a:latin typeface="Arial" charset="0"/>
                <a:sym typeface="Wingdings"/>
              </a:rPr>
              <a:t>Long-Lived Particles (LLPs) are particles that travel macroscopic distances at colliders and then decay.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LLPs have long been considered to be exotica, but they are in fact ubiquitous in new physics models.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The LHC is currently not optimized to discover LLPs, especially light ones; new experiments and the proposed Forward Physics Facility will help.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Future colliders can improve their discovery potential by including LLP capabilities in their plans from the beginning. </a:t>
            </a:r>
          </a:p>
        </p:txBody>
      </p:sp>
    </p:spTree>
    <p:extLst>
      <p:ext uri="{BB962C8B-B14F-4D97-AF65-F5344CB8AC3E}">
        <p14:creationId xmlns:p14="http://schemas.microsoft.com/office/powerpoint/2010/main" val="249122086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LLPS IN OUR FUTURE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01000" cy="5410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sym typeface="Wingdings"/>
              </a:rPr>
              <a:t>The next breakthrough in particle physics is likely to involve LLPs</a:t>
            </a:r>
          </a:p>
          <a:p>
            <a:pPr eaLnBrk="1" hangingPunct="1"/>
            <a:endParaRPr lang="en-US" sz="1000" dirty="0">
              <a:latin typeface="Arial" charset="0"/>
              <a:sym typeface="Wingdings"/>
            </a:endParaRPr>
          </a:p>
          <a:p>
            <a:pPr lvl="1"/>
            <a:r>
              <a:rPr lang="en-US" dirty="0">
                <a:latin typeface="Arial" charset="0"/>
                <a:sym typeface="Wingdings"/>
              </a:rPr>
              <a:t>LLPs are ubiquitous in BSM theories, especially those with cosmological significance.</a:t>
            </a:r>
          </a:p>
          <a:p>
            <a:pPr lvl="1"/>
            <a:endParaRPr lang="en-US" sz="1000" dirty="0">
              <a:latin typeface="Arial" charset="0"/>
              <a:sym typeface="Wingdings"/>
            </a:endParaRPr>
          </a:p>
          <a:p>
            <a:pPr lvl="1"/>
            <a:r>
              <a:rPr lang="en-US" dirty="0">
                <a:latin typeface="Arial" charset="0"/>
                <a:sym typeface="Wingdings"/>
              </a:rPr>
              <a:t>LLPs can be detected through a huge variety of signatures, many of which are truly spectacular – a few events can be a discovery.</a:t>
            </a:r>
          </a:p>
          <a:p>
            <a:pPr lvl="1"/>
            <a:endParaRPr lang="en-US" sz="1000" dirty="0">
              <a:latin typeface="Arial" charset="0"/>
              <a:sym typeface="Wingdings"/>
            </a:endParaRPr>
          </a:p>
          <a:p>
            <a:pPr lvl="1"/>
            <a:r>
              <a:rPr lang="en-US" dirty="0">
                <a:latin typeface="Arial" charset="0"/>
                <a:sym typeface="Wingdings"/>
              </a:rPr>
              <a:t>At the LHC, we have not yet reached the full LLP discovery potential, but there are many exciting initiatives now underway and proposed.  </a:t>
            </a:r>
          </a:p>
        </p:txBody>
      </p:sp>
    </p:spTree>
    <p:extLst>
      <p:ext uri="{BB962C8B-B14F-4D97-AF65-F5344CB8AC3E}">
        <p14:creationId xmlns:p14="http://schemas.microsoft.com/office/powerpoint/2010/main" val="6151176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CAVEAT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543800" cy="4800600"/>
          </a:xfrm>
        </p:spPr>
        <p:txBody>
          <a:bodyPr/>
          <a:lstStyle/>
          <a:p>
            <a:r>
              <a:rPr lang="en-US" sz="2000" dirty="0">
                <a:latin typeface="Arial" charset="0"/>
                <a:sym typeface="Wingdings"/>
              </a:rPr>
              <a:t>This is by now a huge field, and it is impossible to give a complete overview of either the LLP candidates or the experiments proposed to look for them.</a:t>
            </a: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LLPs can emerge in many scenarios.  In many BSM models, one can tune a coupling or a mass splitting to be very small to create an LLP.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In this talk, however, I will highlight scenarios in which LLPs have some independent reason to be long-lived and particularly focus on those that have some interesting cosmological connections</a:t>
            </a:r>
            <a:r>
              <a:rPr lang="en-US" dirty="0">
                <a:latin typeface="Arial" charset="0"/>
                <a:sym typeface="Wingding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197794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708616" y="2949833"/>
            <a:ext cx="2057400" cy="1243272"/>
            <a:chOff x="5928039" y="364736"/>
            <a:chExt cx="2057400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057400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LLPs from Weak-Scale Physics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42071"/>
            <a:ext cx="2117815" cy="1178883"/>
            <a:chOff x="2530384" y="3311366"/>
            <a:chExt cx="2117815" cy="11788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11366"/>
              <a:ext cx="21178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LLPs from Light Physics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589292" y="3957697"/>
              <a:ext cx="0" cy="532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8610599" cy="56388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marL="0" indent="0" algn="ctr">
              <a:buNone/>
            </a:pPr>
            <a:r>
              <a:rPr lang="en-US" sz="4000" b="1" dirty="0">
                <a:latin typeface="Arial" charset="0"/>
                <a:sym typeface="Wingdings"/>
              </a:rPr>
              <a:t>LLPS FROM </a:t>
            </a:r>
          </a:p>
          <a:p>
            <a:pPr marL="0" indent="0" algn="ctr">
              <a:buNone/>
            </a:pPr>
            <a:r>
              <a:rPr lang="en-US" sz="4000" b="1" dirty="0">
                <a:latin typeface="Arial" charset="0"/>
                <a:sym typeface="Wingdings"/>
              </a:rPr>
              <a:t>WEAK- SCALE PHYSICS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D44BF4-8053-3449-A22B-69EE968E2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5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1A18D2"/>
              </a:solidFill>
              <a:highlight>
                <a:srgbClr val="0000FF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4439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WEAK-SCALE PHYSICS AND COSMOLOGY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8839199" cy="422407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Particles with g ~ O(1) and mass ~ </a:t>
            </a:r>
            <a:r>
              <a:rPr lang="en-US" sz="2000" dirty="0" err="1">
                <a:latin typeface="Arial" charset="0"/>
                <a:sym typeface="Wingdings"/>
              </a:rPr>
              <a:t>m</a:t>
            </a:r>
            <a:r>
              <a:rPr lang="en-US" sz="2000" baseline="-25000" dirty="0" err="1">
                <a:latin typeface="Arial" charset="0"/>
                <a:sym typeface="Wingdings"/>
              </a:rPr>
              <a:t>W</a:t>
            </a:r>
            <a:r>
              <a:rPr lang="en-US" sz="2000" dirty="0">
                <a:latin typeface="Arial" charset="0"/>
                <a:sym typeface="Wingdings"/>
              </a:rPr>
              <a:t> are great DM candidates</a:t>
            </a:r>
            <a:r>
              <a:rPr lang="en-US" dirty="0">
                <a:latin typeface="Arial" charset="0"/>
                <a:sym typeface="Wingdings"/>
              </a:rPr>
              <a:t>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BC9873A-9D5B-9E40-B3CD-9CF7DDBE4BE5}"/>
              </a:ext>
            </a:extLst>
          </p:cNvPr>
          <p:cNvSpPr txBox="1">
            <a:spLocks/>
          </p:cNvSpPr>
          <p:nvPr/>
        </p:nvSpPr>
        <p:spPr bwMode="auto">
          <a:xfrm>
            <a:off x="157335" y="5217648"/>
            <a:ext cx="8834265" cy="14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  <a:sym typeface="Wingdings"/>
              </a:rPr>
              <a:t>This simple coincidence, the WIMP Miracle, ties together weak-scale physics and cosmology, and has led to the notion that BSM searches are largely missing </a:t>
            </a:r>
            <a:r>
              <a:rPr lang="en-US" sz="2000" i="1" dirty="0">
                <a:latin typeface="Arial" charset="0"/>
                <a:sym typeface="Wingdings"/>
              </a:rPr>
              <a:t>E</a:t>
            </a:r>
            <a:r>
              <a:rPr lang="en-US" sz="2000" i="1" baseline="-25000" dirty="0">
                <a:latin typeface="Arial" charset="0"/>
                <a:sym typeface="Wingdings"/>
              </a:rPr>
              <a:t>T</a:t>
            </a:r>
            <a:r>
              <a:rPr lang="en-US" sz="2000" dirty="0">
                <a:latin typeface="Arial" charset="0"/>
                <a:sym typeface="Wingdings"/>
              </a:rPr>
              <a:t> searches at colliders.</a:t>
            </a:r>
          </a:p>
          <a:p>
            <a:endParaRPr lang="en-US" dirty="0">
              <a:latin typeface="Arial" charset="0"/>
              <a:sym typeface="Wingdings"/>
            </a:endParaRPr>
          </a:p>
        </p:txBody>
      </p:sp>
      <p:pic>
        <p:nvPicPr>
          <p:cNvPr id="25" name="Picture 2" descr="C:\Users\Jonathan\Desktop\feng_wimp_araa.jpg">
            <a:extLst>
              <a:ext uri="{FF2B5EF4-FFF2-40B4-BE49-F238E27FC236}">
                <a16:creationId xmlns:a16="http://schemas.microsoft.com/office/drawing/2014/main" id="{9C6EF062-3C5C-3D4C-B5E4-4A81B551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624013"/>
            <a:ext cx="4221162" cy="336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3F26215-1067-1140-AC86-BFEE17551DC8}"/>
              </a:ext>
            </a:extLst>
          </p:cNvPr>
          <p:cNvSpPr txBox="1">
            <a:spLocks/>
          </p:cNvSpPr>
          <p:nvPr/>
        </p:nvSpPr>
        <p:spPr>
          <a:xfrm>
            <a:off x="4359275" y="1746250"/>
            <a:ext cx="4327525" cy="4192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The resulting relic density is</a:t>
            </a:r>
          </a:p>
          <a:p>
            <a:endParaRPr lang="en-US" altLang="en-US" dirty="0"/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i="1" dirty="0"/>
          </a:p>
          <a:p>
            <a:pPr>
              <a:buFontTx/>
              <a:buNone/>
            </a:pPr>
            <a:endParaRPr lang="en-US" altLang="en-US" sz="800" i="1" dirty="0"/>
          </a:p>
          <a:p>
            <a:pPr>
              <a:buFontTx/>
              <a:buNone/>
            </a:pPr>
            <a:endParaRPr lang="en-US" altLang="en-US" i="1" dirty="0"/>
          </a:p>
          <a:p>
            <a:r>
              <a:rPr lang="en-US" altLang="en-US" sz="2000" dirty="0"/>
              <a:t>For a WIMP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m</a:t>
            </a:r>
            <a:r>
              <a:rPr lang="en-US" altLang="en-US" sz="2000" i="1" baseline="-25000" dirty="0" err="1"/>
              <a:t>X</a:t>
            </a:r>
            <a:r>
              <a:rPr lang="en-US" altLang="en-US" sz="2000" dirty="0"/>
              <a:t> ~ 100 GeV and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</a:t>
            </a:r>
            <a:r>
              <a:rPr lang="en-US" altLang="en-US" sz="2000" i="1" baseline="-25000" dirty="0" err="1"/>
              <a:t>X</a:t>
            </a:r>
            <a:r>
              <a:rPr lang="en-US" altLang="en-US" sz="2000" dirty="0"/>
              <a:t> ~ 0.6  </a:t>
            </a:r>
            <a:r>
              <a:rPr lang="en-US" altLang="en-US" sz="2000" dirty="0">
                <a:sym typeface="Wingdings" pitchFamily="2" charset="2"/>
              </a:rPr>
              <a:t> </a:t>
            </a:r>
            <a:r>
              <a:rPr lang="en-US" altLang="en-US" sz="2000" dirty="0">
                <a:latin typeface="Symbol" pitchFamily="2" charset="2"/>
              </a:rPr>
              <a:t>W</a:t>
            </a:r>
            <a:r>
              <a:rPr lang="en-US" altLang="en-US" sz="2000" baseline="-25000" dirty="0"/>
              <a:t> </a:t>
            </a:r>
            <a:r>
              <a:rPr lang="en-US" altLang="en-US" sz="2000" i="1" baseline="-25000" dirty="0"/>
              <a:t>X  </a:t>
            </a:r>
            <a:r>
              <a:rPr lang="en-US" altLang="en-US" sz="2000" dirty="0">
                <a:latin typeface="Symbol" pitchFamily="2" charset="2"/>
              </a:rPr>
              <a:t>~ </a:t>
            </a:r>
            <a:r>
              <a:rPr lang="en-US" altLang="en-US" sz="2000" dirty="0"/>
              <a:t>0.1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5C7D7B7-DAB5-9C49-ADE3-16986E6A3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232025"/>
            <a:ext cx="25114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5">
            <a:extLst>
              <a:ext uri="{FF2B5EF4-FFF2-40B4-BE49-F238E27FC236}">
                <a16:creationId xmlns:a16="http://schemas.microsoft.com/office/drawing/2014/main" id="{0B82F271-BD56-C848-8FDB-8F2497557004}"/>
              </a:ext>
            </a:extLst>
          </p:cNvPr>
          <p:cNvGrpSpPr>
            <a:grpSpLocks/>
          </p:cNvGrpSpPr>
          <p:nvPr/>
        </p:nvGrpSpPr>
        <p:grpSpPr bwMode="auto">
          <a:xfrm>
            <a:off x="5570538" y="3048000"/>
            <a:ext cx="1714500" cy="990600"/>
            <a:chOff x="7034132" y="3145764"/>
            <a:chExt cx="1714159" cy="990431"/>
          </a:xfrm>
        </p:grpSpPr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C8089C65-B336-694C-AE33-249A71512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4132" y="3148638"/>
              <a:ext cx="3385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i="1"/>
                <a:t>X</a:t>
              </a:r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00CAC07C-19C2-3D47-895E-00CE41601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4132" y="3766863"/>
              <a:ext cx="3385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i="1"/>
                <a:t>X</a:t>
              </a:r>
            </a:p>
          </p:txBody>
        </p: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F06E898E-848D-674B-8728-09818A847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9505" y="3145764"/>
              <a:ext cx="2487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i="1"/>
                <a:t>f</a:t>
              </a:r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2383C66B-82F2-764C-9D4C-D5AE94689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9505" y="3763989"/>
              <a:ext cx="2487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i="1"/>
                <a:t>f</a:t>
              </a:r>
              <a:r>
                <a:rPr lang="en-US" altLang="en-US" i="1">
                  <a:cs typeface="Arial" panose="020B0604020202020204" pitchFamily="34" charset="0"/>
                </a:rPr>
                <a:t>̅</a:t>
              </a:r>
              <a:endParaRPr lang="en-US" altLang="en-US" i="1"/>
            </a:p>
          </p:txBody>
        </p:sp>
        <p:grpSp>
          <p:nvGrpSpPr>
            <p:cNvPr id="34" name="Group 24">
              <a:extLst>
                <a:ext uri="{FF2B5EF4-FFF2-40B4-BE49-F238E27FC236}">
                  <a16:creationId xmlns:a16="http://schemas.microsoft.com/office/drawing/2014/main" id="{3CB3D768-FE34-8B47-90C1-E0813CCB8E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35331" y="3286664"/>
              <a:ext cx="1155940" cy="713117"/>
              <a:chOff x="7335331" y="3286664"/>
              <a:chExt cx="1155940" cy="713117"/>
            </a:xfrm>
          </p:grpSpPr>
          <p:cxnSp>
            <p:nvCxnSpPr>
              <p:cNvPr id="35" name="Straight Connector 10">
                <a:extLst>
                  <a:ext uri="{FF2B5EF4-FFF2-40B4-BE49-F238E27FC236}">
                    <a16:creationId xmlns:a16="http://schemas.microsoft.com/office/drawing/2014/main" id="{D35AA5AB-FFC5-5547-A748-FD2FD6884CF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35331" y="3334109"/>
                <a:ext cx="115594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11">
                <a:extLst>
                  <a:ext uri="{FF2B5EF4-FFF2-40B4-BE49-F238E27FC236}">
                    <a16:creationId xmlns:a16="http://schemas.microsoft.com/office/drawing/2014/main" id="{EFF97379-250F-144C-A52A-AB7FBEEF6E0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35331" y="3952336"/>
                <a:ext cx="115594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Connector 14">
                <a:extLst>
                  <a:ext uri="{FF2B5EF4-FFF2-40B4-BE49-F238E27FC236}">
                    <a16:creationId xmlns:a16="http://schemas.microsoft.com/office/drawing/2014/main" id="{FA0E44E5-AC5E-2F4F-93BE-3901AB1A5E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7594118" y="3648970"/>
                <a:ext cx="629733" cy="862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Oval 22">
                <a:extLst>
                  <a:ext uri="{FF2B5EF4-FFF2-40B4-BE49-F238E27FC236}">
                    <a16:creationId xmlns:a16="http://schemas.microsoft.com/office/drawing/2014/main" id="{69F34752-E920-9B43-9AD2-341891F35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5852" y="3286664"/>
                <a:ext cx="86264" cy="94890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Oval 23">
                <a:extLst>
                  <a:ext uri="{FF2B5EF4-FFF2-40B4-BE49-F238E27FC236}">
                    <a16:creationId xmlns:a16="http://schemas.microsoft.com/office/drawing/2014/main" id="{E75C1031-2EC3-0341-B56C-2EC61E85C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5852" y="3904891"/>
                <a:ext cx="86264" cy="94890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02154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LLPS IN STANDARD SUSY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8839199" cy="4224071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sym typeface="Wingdings"/>
              </a:rPr>
              <a:t>But this focus on missing </a:t>
            </a:r>
            <a:r>
              <a:rPr lang="en-US" i="1" dirty="0">
                <a:latin typeface="Arial" charset="0"/>
                <a:sym typeface="Wingdings"/>
              </a:rPr>
              <a:t>E</a:t>
            </a:r>
            <a:r>
              <a:rPr lang="en-US" i="1" baseline="-25000" dirty="0">
                <a:latin typeface="Arial" charset="0"/>
                <a:sym typeface="Wingdings"/>
              </a:rPr>
              <a:t>T</a:t>
            </a:r>
            <a:r>
              <a:rPr lang="en-US" dirty="0">
                <a:latin typeface="Arial" charset="0"/>
                <a:sym typeface="Wingdings"/>
              </a:rPr>
              <a:t> is a vast oversimplification.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r>
              <a:rPr lang="en-US" altLang="en-US" dirty="0">
                <a:sym typeface="Wingdings" pitchFamily="2" charset="2"/>
              </a:rPr>
              <a:t>Consider standard (gravity-mediated) supersymmetry.  The gravitino has mass ~ 100 GeV, couplings ~ </a:t>
            </a:r>
            <a:r>
              <a:rPr lang="en-US" altLang="en-US" i="1" dirty="0">
                <a:sym typeface="Wingdings" pitchFamily="2" charset="2"/>
              </a:rPr>
              <a:t>M</a:t>
            </a:r>
            <a:r>
              <a:rPr lang="en-US" altLang="en-US" baseline="-25000" dirty="0">
                <a:sym typeface="Wingdings" pitchFamily="2" charset="2"/>
              </a:rPr>
              <a:t>W</a:t>
            </a:r>
            <a:r>
              <a:rPr lang="en-US" altLang="en-US" dirty="0">
                <a:sym typeface="Wingdings" pitchFamily="2" charset="2"/>
              </a:rPr>
              <a:t>/</a:t>
            </a:r>
            <a:r>
              <a:rPr lang="en-US" altLang="en-US" i="1" dirty="0" err="1">
                <a:sym typeface="Wingdings" pitchFamily="2" charset="2"/>
              </a:rPr>
              <a:t>M</a:t>
            </a:r>
            <a:r>
              <a:rPr lang="en-US" altLang="en-US" baseline="-25000" dirty="0" err="1">
                <a:sym typeface="Wingdings" pitchFamily="2" charset="2"/>
              </a:rPr>
              <a:t>Pl</a:t>
            </a:r>
            <a:r>
              <a:rPr lang="en-US" altLang="en-US" dirty="0">
                <a:sym typeface="Wingdings" pitchFamily="2" charset="2"/>
              </a:rPr>
              <a:t> ~ 10</a:t>
            </a:r>
            <a:r>
              <a:rPr lang="en-US" altLang="en-US" baseline="30000" dirty="0">
                <a:sym typeface="Wingdings" pitchFamily="2" charset="2"/>
              </a:rPr>
              <a:t>-16</a:t>
            </a:r>
            <a:r>
              <a:rPr lang="en-US" dirty="0">
                <a:latin typeface="Arial" charset="0"/>
                <a:sym typeface="Wingdings"/>
              </a:rPr>
              <a:t> .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E203FCD4-84B9-DE4F-B395-4B3C24D90C4E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798763"/>
            <a:ext cx="4035425" cy="3303587"/>
            <a:chOff x="144" y="1990"/>
            <a:chExt cx="2542" cy="2081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704C0896-63C7-D54F-AF32-0DF237240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990"/>
              <a:ext cx="2542" cy="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r>
                <a:rPr lang="en-US" altLang="en-US" sz="2400" i="1" baseline="0">
                  <a:solidFill>
                    <a:srgbClr val="00BE00"/>
                  </a:solidFill>
                  <a:sym typeface="Wingdings" pitchFamily="2" charset="2"/>
                </a:rPr>
                <a:t>G</a:t>
              </a:r>
              <a:r>
                <a:rPr lang="en-US" altLang="en-US" sz="2400" baseline="0">
                  <a:solidFill>
                    <a:srgbClr val="00BE00"/>
                  </a:solidFill>
                  <a:cs typeface="Arial" panose="020B0604020202020204" pitchFamily="34" charset="0"/>
                  <a:sym typeface="Wingdings" pitchFamily="2" charset="2"/>
                </a:rPr>
                <a:t>̃ not LSP</a:t>
              </a: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00BE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00BE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00BE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00BE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1000" baseline="0">
                <a:solidFill>
                  <a:srgbClr val="00BE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r>
                <a:rPr lang="en-US" altLang="en-US" sz="2400" baseline="0">
                  <a:solidFill>
                    <a:srgbClr val="00BE00"/>
                  </a:solidFill>
                  <a:cs typeface="Arial" panose="020B0604020202020204" pitchFamily="34" charset="0"/>
                  <a:sym typeface="Wingdings" pitchFamily="2" charset="2"/>
                </a:rPr>
                <a:t>Assumption of most of literature</a:t>
              </a:r>
              <a:endParaRPr lang="en-US" altLang="en-US" sz="1000" baseline="0">
                <a:solidFill>
                  <a:srgbClr val="00BE00"/>
                </a:solidFill>
                <a:sym typeface="Wingdings" pitchFamily="2" charset="2"/>
              </a:endParaRPr>
            </a:p>
          </p:txBody>
        </p:sp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id="{F8518B75-729C-9446-91D7-14320D42C9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" y="2378"/>
              <a:ext cx="1790" cy="917"/>
              <a:chOff x="437" y="2112"/>
              <a:chExt cx="1790" cy="1034"/>
            </a:xfrm>
          </p:grpSpPr>
          <p:sp>
            <p:nvSpPr>
              <p:cNvPr id="24" name="Line 6">
                <a:extLst>
                  <a:ext uri="{FF2B5EF4-FFF2-40B4-BE49-F238E27FC236}">
                    <a16:creationId xmlns:a16="http://schemas.microsoft.com/office/drawing/2014/main" id="{66770B95-EBC8-9C4D-8734-FA2106AF6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5" y="2233"/>
                <a:ext cx="557" cy="0"/>
              </a:xfrm>
              <a:prstGeom prst="line">
                <a:avLst/>
              </a:prstGeom>
              <a:noFill/>
              <a:ln w="38100">
                <a:solidFill>
                  <a:srgbClr val="00B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7">
                <a:extLst>
                  <a:ext uri="{FF2B5EF4-FFF2-40B4-BE49-F238E27FC236}">
                    <a16:creationId xmlns:a16="http://schemas.microsoft.com/office/drawing/2014/main" id="{D1BA2B42-5E2B-014F-A78B-083D7AF91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2" y="3007"/>
                <a:ext cx="557" cy="0"/>
              </a:xfrm>
              <a:prstGeom prst="line">
                <a:avLst/>
              </a:prstGeom>
              <a:noFill/>
              <a:ln w="38100">
                <a:solidFill>
                  <a:srgbClr val="00B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CF85EC32-445E-6E46-A1A7-7145D84D3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0" y="2765"/>
                <a:ext cx="557" cy="0"/>
              </a:xfrm>
              <a:prstGeom prst="line">
                <a:avLst/>
              </a:prstGeom>
              <a:noFill/>
              <a:ln w="38100">
                <a:solidFill>
                  <a:srgbClr val="00B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9">
                <a:extLst>
                  <a:ext uri="{FF2B5EF4-FFF2-40B4-BE49-F238E27FC236}">
                    <a16:creationId xmlns:a16="http://schemas.microsoft.com/office/drawing/2014/main" id="{EC5EF6FF-0D02-8A47-AB7B-E9A2DF2FC8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" y="2112"/>
                <a:ext cx="332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baseline="0">
                    <a:solidFill>
                      <a:srgbClr val="00BE00"/>
                    </a:solidFill>
                  </a:rPr>
                  <a:t>SM</a:t>
                </a:r>
              </a:p>
            </p:txBody>
          </p:sp>
          <p:sp>
            <p:nvSpPr>
              <p:cNvPr id="43" name="Text Box 10">
                <a:extLst>
                  <a:ext uri="{FF2B5EF4-FFF2-40B4-BE49-F238E27FC236}">
                    <a16:creationId xmlns:a16="http://schemas.microsoft.com/office/drawing/2014/main" id="{0A103A05-BC1D-1F41-A6D7-B428E637C1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" y="2886"/>
                <a:ext cx="388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baseline="0">
                    <a:solidFill>
                      <a:srgbClr val="00BE00"/>
                    </a:solidFill>
                  </a:rPr>
                  <a:t>LSP</a:t>
                </a:r>
              </a:p>
            </p:txBody>
          </p:sp>
          <p:sp>
            <p:nvSpPr>
              <p:cNvPr id="44" name="Text Box 11">
                <a:extLst>
                  <a:ext uri="{FF2B5EF4-FFF2-40B4-BE49-F238E27FC236}">
                    <a16:creationId xmlns:a16="http://schemas.microsoft.com/office/drawing/2014/main" id="{38A4B3DC-16D0-2042-9E76-9071499CD8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2" y="2776"/>
                <a:ext cx="228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i="1" baseline="0">
                    <a:solidFill>
                      <a:srgbClr val="00BE00"/>
                    </a:solidFill>
                    <a:sym typeface="Wingdings" pitchFamily="2" charset="2"/>
                  </a:rPr>
                  <a:t>G</a:t>
                </a:r>
                <a:r>
                  <a:rPr lang="en-US" altLang="en-US" baseline="0">
                    <a:solidFill>
                      <a:srgbClr val="00BE00"/>
                    </a:solidFill>
                    <a:sym typeface="Wingdings" pitchFamily="2" charset="2"/>
                  </a:rPr>
                  <a:t>̃</a:t>
                </a:r>
              </a:p>
            </p:txBody>
          </p:sp>
          <p:sp>
            <p:nvSpPr>
              <p:cNvPr id="45" name="Line 12">
                <a:extLst>
                  <a:ext uri="{FF2B5EF4-FFF2-40B4-BE49-F238E27FC236}">
                    <a16:creationId xmlns:a16="http://schemas.microsoft.com/office/drawing/2014/main" id="{EE76E8EE-2B99-5442-8A53-BDB7FC8FE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1" y="2305"/>
                <a:ext cx="97" cy="653"/>
              </a:xfrm>
              <a:prstGeom prst="line">
                <a:avLst/>
              </a:prstGeom>
              <a:noFill/>
              <a:ln w="38100">
                <a:solidFill>
                  <a:srgbClr val="00BE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oup 13">
            <a:extLst>
              <a:ext uri="{FF2B5EF4-FFF2-40B4-BE49-F238E27FC236}">
                <a16:creationId xmlns:a16="http://schemas.microsoft.com/office/drawing/2014/main" id="{3A034833-58D0-E84B-8E13-CD1C7D50D257}"/>
              </a:ext>
            </a:extLst>
          </p:cNvPr>
          <p:cNvGrpSpPr>
            <a:grpSpLocks/>
          </p:cNvGrpSpPr>
          <p:nvPr/>
        </p:nvGrpSpPr>
        <p:grpSpPr bwMode="auto">
          <a:xfrm>
            <a:off x="4705350" y="2836863"/>
            <a:ext cx="3979863" cy="3263900"/>
            <a:chOff x="2962" y="2015"/>
            <a:chExt cx="2507" cy="2056"/>
          </a:xfrm>
        </p:grpSpPr>
        <p:sp>
          <p:nvSpPr>
            <p:cNvPr id="47" name="Rectangle 14">
              <a:extLst>
                <a:ext uri="{FF2B5EF4-FFF2-40B4-BE49-F238E27FC236}">
                  <a16:creationId xmlns:a16="http://schemas.microsoft.com/office/drawing/2014/main" id="{039A3798-D32A-9343-8506-AF58B2BA1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2" y="2015"/>
              <a:ext cx="2507" cy="2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r>
                <a:rPr lang="en-US" altLang="en-US" sz="2400" i="1" baseline="0">
                  <a:solidFill>
                    <a:srgbClr val="FF0000"/>
                  </a:solidFill>
                  <a:sym typeface="Wingdings" pitchFamily="2" charset="2"/>
                </a:rPr>
                <a:t>G</a:t>
              </a:r>
              <a:r>
                <a:rPr lang="en-US" altLang="en-US" sz="2400" baseline="0">
                  <a:solidFill>
                    <a:srgbClr val="FF0000"/>
                  </a:solidFill>
                  <a:cs typeface="Arial" panose="020B0604020202020204" pitchFamily="34" charset="0"/>
                  <a:sym typeface="Wingdings" pitchFamily="2" charset="2"/>
                </a:rPr>
                <a:t>̃ LSP</a:t>
              </a: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</a:pPr>
              <a:endParaRPr lang="en-US" altLang="en-US" sz="2400" baseline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2400" baseline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1000" baseline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endParaRPr>
            </a:p>
            <a:p>
              <a:pPr algn="l" eaLnBrk="1" hangingPunct="1">
                <a:spcBef>
                  <a:spcPct val="20000"/>
                </a:spcBef>
                <a:buFontTx/>
                <a:buChar char="•"/>
              </a:pPr>
              <a:r>
                <a:rPr lang="en-US" altLang="en-US" sz="2400" baseline="0">
                  <a:solidFill>
                    <a:srgbClr val="FF0000"/>
                  </a:solidFill>
                  <a:cs typeface="Arial" panose="020B0604020202020204" pitchFamily="34" charset="0"/>
                  <a:sym typeface="Wingdings" pitchFamily="2" charset="2"/>
                </a:rPr>
                <a:t>Completely different cosmology and particle physics</a:t>
              </a:r>
              <a:endParaRPr lang="en-US" altLang="en-US" sz="1000" baseline="0">
                <a:solidFill>
                  <a:srgbClr val="FF0000"/>
                </a:solidFill>
                <a:sym typeface="Wingdings" pitchFamily="2" charset="2"/>
              </a:endParaRPr>
            </a:p>
          </p:txBody>
        </p:sp>
        <p:grpSp>
          <p:nvGrpSpPr>
            <p:cNvPr id="48" name="Group 15">
              <a:extLst>
                <a:ext uri="{FF2B5EF4-FFF2-40B4-BE49-F238E27FC236}">
                  <a16:creationId xmlns:a16="http://schemas.microsoft.com/office/drawing/2014/main" id="{46897AF0-D6DE-5E4F-A19B-4CD9B5300A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6" y="2379"/>
              <a:ext cx="1823" cy="1161"/>
              <a:chOff x="3065" y="2112"/>
              <a:chExt cx="1823" cy="1161"/>
            </a:xfrm>
          </p:grpSpPr>
          <p:sp>
            <p:nvSpPr>
              <p:cNvPr id="49" name="Line 16">
                <a:extLst>
                  <a:ext uri="{FF2B5EF4-FFF2-40B4-BE49-F238E27FC236}">
                    <a16:creationId xmlns:a16="http://schemas.microsoft.com/office/drawing/2014/main" id="{3D8E94CE-B349-A94C-B11B-ACBBDDF8F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6" y="2233"/>
                <a:ext cx="55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17">
                <a:extLst>
                  <a:ext uri="{FF2B5EF4-FFF2-40B4-BE49-F238E27FC236}">
                    <a16:creationId xmlns:a16="http://schemas.microsoft.com/office/drawing/2014/main" id="{552928E0-8E49-3440-B36C-F8D682BBD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3" y="2765"/>
                <a:ext cx="55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18">
                <a:extLst>
                  <a:ext uri="{FF2B5EF4-FFF2-40B4-BE49-F238E27FC236}">
                    <a16:creationId xmlns:a16="http://schemas.microsoft.com/office/drawing/2014/main" id="{B1CDB7C2-FD8A-BE46-A634-D73DC4E59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1" y="3007"/>
                <a:ext cx="55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Text Box 19">
                <a:extLst>
                  <a:ext uri="{FF2B5EF4-FFF2-40B4-BE49-F238E27FC236}">
                    <a16:creationId xmlns:a16="http://schemas.microsoft.com/office/drawing/2014/main" id="{2476D136-E9D9-5A4F-B738-56512854B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8" y="2112"/>
                <a:ext cx="3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baseline="0">
                    <a:solidFill>
                      <a:srgbClr val="FF0000"/>
                    </a:solidFill>
                  </a:rPr>
                  <a:t>SM</a:t>
                </a:r>
              </a:p>
            </p:txBody>
          </p:sp>
          <p:sp>
            <p:nvSpPr>
              <p:cNvPr id="53" name="Text Box 20">
                <a:extLst>
                  <a:ext uri="{FF2B5EF4-FFF2-40B4-BE49-F238E27FC236}">
                    <a16:creationId xmlns:a16="http://schemas.microsoft.com/office/drawing/2014/main" id="{EF4EA0DD-BB8A-B34C-8F73-B41E8776B7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5" y="2644"/>
                <a:ext cx="4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baseline="0">
                    <a:solidFill>
                      <a:srgbClr val="FF0000"/>
                    </a:solidFill>
                  </a:rPr>
                  <a:t>NLSP</a:t>
                </a:r>
              </a:p>
            </p:txBody>
          </p:sp>
          <p:sp>
            <p:nvSpPr>
              <p:cNvPr id="54" name="Text Box 21">
                <a:extLst>
                  <a:ext uri="{FF2B5EF4-FFF2-40B4-BE49-F238E27FC236}">
                    <a16:creationId xmlns:a16="http://schemas.microsoft.com/office/drawing/2014/main" id="{634EA436-99C3-4C40-8185-1DD88FD8F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3" y="3042"/>
                <a:ext cx="2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-25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i="1" baseline="0">
                    <a:solidFill>
                      <a:srgbClr val="FF0000"/>
                    </a:solidFill>
                    <a:sym typeface="Wingdings" pitchFamily="2" charset="2"/>
                  </a:rPr>
                  <a:t>G</a:t>
                </a:r>
                <a:r>
                  <a:rPr lang="en-US" altLang="en-US" baseline="0">
                    <a:solidFill>
                      <a:srgbClr val="FF0000"/>
                    </a:solidFill>
                    <a:sym typeface="Wingdings" pitchFamily="2" charset="2"/>
                  </a:rPr>
                  <a:t>̃</a:t>
                </a:r>
              </a:p>
            </p:txBody>
          </p:sp>
          <p:sp>
            <p:nvSpPr>
              <p:cNvPr id="55" name="Line 22">
                <a:extLst>
                  <a:ext uri="{FF2B5EF4-FFF2-40B4-BE49-F238E27FC236}">
                    <a16:creationId xmlns:a16="http://schemas.microsoft.com/office/drawing/2014/main" id="{984E0D1C-CE93-5040-AF38-16D04BBFF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3" y="2281"/>
                <a:ext cx="96" cy="4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">
                <a:extLst>
                  <a:ext uri="{FF2B5EF4-FFF2-40B4-BE49-F238E27FC236}">
                    <a16:creationId xmlns:a16="http://schemas.microsoft.com/office/drawing/2014/main" id="{7792FD10-5B83-504B-BA59-6207BC46F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75" y="2801"/>
                <a:ext cx="854" cy="1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381761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62710</TotalTime>
  <Words>2529</Words>
  <Application>Microsoft Macintosh PowerPoint</Application>
  <PresentationFormat>On-screen Show (4:3)</PresentationFormat>
  <Paragraphs>456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Cambria Math</vt:lpstr>
      <vt:lpstr>Symbol</vt:lpstr>
      <vt:lpstr>office_arial</vt:lpstr>
      <vt:lpstr>PowerPoint Presentation</vt:lpstr>
      <vt:lpstr>EXECUTIVE SUMMARY</vt:lpstr>
      <vt:lpstr>LLPS IN OUR PAST</vt:lpstr>
      <vt:lpstr>LLPS IN OUR FUTURE</vt:lpstr>
      <vt:lpstr>CAVEAT</vt:lpstr>
      <vt:lpstr>THE NEW PARTICLE LANDSCAPE</vt:lpstr>
      <vt:lpstr>PowerPoint Presentation</vt:lpstr>
      <vt:lpstr>WEAK-SCALE PHYSICS AND COSMOLOGY</vt:lpstr>
      <vt:lpstr>LLPS IN STANDARD SUSY</vt:lpstr>
      <vt:lpstr>LLPs IN SUPERWIMP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THERMAL RELIC LANDSCAPE</vt:lpstr>
      <vt:lpstr>THE NEW PARTICLE LANDSCAPE</vt:lpstr>
      <vt:lpstr>PowerPoint Presentation</vt:lpstr>
      <vt:lpstr>PowerPoint Presentation</vt:lpstr>
      <vt:lpstr>PowerPoint Presentation</vt:lpstr>
      <vt:lpstr>SEARCHES FOR NEW LIGHT PARTICLES</vt:lpstr>
      <vt:lpstr>THE FAR-FORWARD REGION</vt:lpstr>
      <vt:lpstr>HOW BIG DOES THE DETECTOR HAVE TO BE?</vt:lpstr>
      <vt:lpstr>FASER TIMELINE</vt:lpstr>
      <vt:lpstr>THE FASER DETECTOR</vt:lpstr>
      <vt:lpstr>FASER INSTALLED IN TI12</vt:lpstr>
      <vt:lpstr>FASER INSTALLED IN TI12</vt:lpstr>
      <vt:lpstr>DARK PHOTON SENSITIVITY REACH</vt:lpstr>
      <vt:lpstr>COLLIDER NEUTRINOS</vt:lpstr>
      <vt:lpstr>FASERn AND SND@LHC</vt:lpstr>
      <vt:lpstr>FIRST COLLIDER NEUTRINOS</vt:lpstr>
      <vt:lpstr>LOCATION, LOCATION, LOCATION</vt:lpstr>
      <vt:lpstr>NEUTRINO PHYSICS</vt:lpstr>
      <vt:lpstr>PowerPoint Presentation</vt:lpstr>
      <vt:lpstr>FORWARD PHYSICS FACILITY</vt:lpstr>
      <vt:lpstr>PowerPoint Presentation</vt:lpstr>
      <vt:lpstr>FPF PLANS</vt:lpstr>
      <vt:lpstr>EXECUTIVE 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1271</cp:revision>
  <cp:lastPrinted>2019-06-30T03:43:31Z</cp:lastPrinted>
  <dcterms:created xsi:type="dcterms:W3CDTF">2011-05-01T15:38:23Z</dcterms:created>
  <dcterms:modified xsi:type="dcterms:W3CDTF">2022-01-17T22:08:37Z</dcterms:modified>
</cp:coreProperties>
</file>