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78"/>
  </p:notesMasterIdLst>
  <p:handoutMasterIdLst>
    <p:handoutMasterId r:id="rId79"/>
  </p:handoutMasterIdLst>
  <p:sldIdLst>
    <p:sldId id="889" r:id="rId2"/>
    <p:sldId id="955" r:id="rId3"/>
    <p:sldId id="1230" r:id="rId4"/>
    <p:sldId id="1226" r:id="rId5"/>
    <p:sldId id="1234" r:id="rId6"/>
    <p:sldId id="259" r:id="rId7"/>
    <p:sldId id="932" r:id="rId8"/>
    <p:sldId id="587" r:id="rId9"/>
    <p:sldId id="1176" r:id="rId10"/>
    <p:sldId id="591" r:id="rId11"/>
    <p:sldId id="922" r:id="rId12"/>
    <p:sldId id="596" r:id="rId13"/>
    <p:sldId id="695" r:id="rId14"/>
    <p:sldId id="601" r:id="rId15"/>
    <p:sldId id="1207" r:id="rId16"/>
    <p:sldId id="599" r:id="rId17"/>
    <p:sldId id="577" r:id="rId18"/>
    <p:sldId id="1233" r:id="rId19"/>
    <p:sldId id="1209" r:id="rId20"/>
    <p:sldId id="1210" r:id="rId21"/>
    <p:sldId id="1205" r:id="rId22"/>
    <p:sldId id="476" r:id="rId23"/>
    <p:sldId id="1211" r:id="rId24"/>
    <p:sldId id="475" r:id="rId25"/>
    <p:sldId id="1213" r:id="rId26"/>
    <p:sldId id="1212" r:id="rId27"/>
    <p:sldId id="1216" r:id="rId28"/>
    <p:sldId id="1214" r:id="rId29"/>
    <p:sldId id="1215" r:id="rId30"/>
    <p:sldId id="697" r:id="rId31"/>
    <p:sldId id="696" r:id="rId32"/>
    <p:sldId id="1217" r:id="rId33"/>
    <p:sldId id="471" r:id="rId34"/>
    <p:sldId id="803" r:id="rId35"/>
    <p:sldId id="1235" r:id="rId36"/>
    <p:sldId id="702" r:id="rId37"/>
    <p:sldId id="809" r:id="rId38"/>
    <p:sldId id="735" r:id="rId39"/>
    <p:sldId id="736" r:id="rId40"/>
    <p:sldId id="753" r:id="rId41"/>
    <p:sldId id="752" r:id="rId42"/>
    <p:sldId id="754" r:id="rId43"/>
    <p:sldId id="1219" r:id="rId44"/>
    <p:sldId id="806" r:id="rId45"/>
    <p:sldId id="807" r:id="rId46"/>
    <p:sldId id="811" r:id="rId47"/>
    <p:sldId id="818" r:id="rId48"/>
    <p:sldId id="821" r:id="rId49"/>
    <p:sldId id="820" r:id="rId50"/>
    <p:sldId id="819" r:id="rId51"/>
    <p:sldId id="812" r:id="rId52"/>
    <p:sldId id="813" r:id="rId53"/>
    <p:sldId id="814" r:id="rId54"/>
    <p:sldId id="822" r:id="rId55"/>
    <p:sldId id="815" r:id="rId56"/>
    <p:sldId id="748" r:id="rId57"/>
    <p:sldId id="817" r:id="rId58"/>
    <p:sldId id="714" r:id="rId59"/>
    <p:sldId id="611" r:id="rId60"/>
    <p:sldId id="612" r:id="rId61"/>
    <p:sldId id="1236" r:id="rId62"/>
    <p:sldId id="1220" r:id="rId63"/>
    <p:sldId id="1222" r:id="rId64"/>
    <p:sldId id="1221" r:id="rId65"/>
    <p:sldId id="958" r:id="rId66"/>
    <p:sldId id="904" r:id="rId67"/>
    <p:sldId id="785" r:id="rId68"/>
    <p:sldId id="793" r:id="rId69"/>
    <p:sldId id="772" r:id="rId70"/>
    <p:sldId id="791" r:id="rId71"/>
    <p:sldId id="779" r:id="rId72"/>
    <p:sldId id="1224" r:id="rId73"/>
    <p:sldId id="621" r:id="rId74"/>
    <p:sldId id="1231" r:id="rId75"/>
    <p:sldId id="1225" r:id="rId76"/>
    <p:sldId id="1232" r:id="rId7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B050"/>
    <a:srgbClr val="F2E9D7"/>
    <a:srgbClr val="4A7EBB"/>
    <a:srgbClr val="3C5AFF"/>
    <a:srgbClr val="1919C8"/>
    <a:srgbClr val="000000"/>
    <a:srgbClr val="E4E37B"/>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96" autoAdjust="0"/>
    <p:restoredTop sz="50000" autoAdjust="0"/>
  </p:normalViewPr>
  <p:slideViewPr>
    <p:cSldViewPr snapToObjects="1">
      <p:cViewPr varScale="1">
        <p:scale>
          <a:sx n="132" d="100"/>
          <a:sy n="132" d="100"/>
        </p:scale>
        <p:origin x="184" y="51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_rels/viewProps.xml.rels><?xml version="1.0" encoding="UTF-8" standalone="yes"?>
<Relationships xmlns="http://schemas.openxmlformats.org/package/2006/relationships"><Relationship Id="rId8" Type="http://schemas.openxmlformats.org/officeDocument/2006/relationships/slide" Target="slides/slide48.xml"/><Relationship Id="rId3" Type="http://schemas.openxmlformats.org/officeDocument/2006/relationships/slide" Target="slides/slide33.xml"/><Relationship Id="rId7" Type="http://schemas.openxmlformats.org/officeDocument/2006/relationships/slide" Target="slides/slide44.xml"/><Relationship Id="rId12" Type="http://schemas.openxmlformats.org/officeDocument/2006/relationships/slide" Target="slides/slide65.xml"/><Relationship Id="rId2" Type="http://schemas.openxmlformats.org/officeDocument/2006/relationships/slide" Target="slides/slide32.xml"/><Relationship Id="rId1" Type="http://schemas.openxmlformats.org/officeDocument/2006/relationships/slide" Target="slides/slide30.xml"/><Relationship Id="rId6" Type="http://schemas.openxmlformats.org/officeDocument/2006/relationships/slide" Target="slides/slide43.xml"/><Relationship Id="rId11" Type="http://schemas.openxmlformats.org/officeDocument/2006/relationships/slide" Target="slides/slide56.xml"/><Relationship Id="rId5" Type="http://schemas.openxmlformats.org/officeDocument/2006/relationships/slide" Target="slides/slide38.xml"/><Relationship Id="rId10" Type="http://schemas.openxmlformats.org/officeDocument/2006/relationships/slide" Target="slides/slide54.xml"/><Relationship Id="rId4" Type="http://schemas.openxmlformats.org/officeDocument/2006/relationships/slide" Target="slides/slide36.xml"/><Relationship Id="rId9"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8/2/21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8/2/21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164999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A8530C9C-4B1D-6846-8A08-67261B3EF013}"/>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4B7B022B-6D7F-F54A-A29B-7ACD5FB58A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44102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BD3A9718-0A27-234E-B353-0C8C4F47C063}"/>
              </a:ext>
            </a:extLst>
          </p:cNvPr>
          <p:cNvSpPr>
            <a:spLocks noGrp="1" noRot="1" noChangeAspect="1" noChangeArrowheads="1" noTextEdit="1"/>
          </p:cNvSpPr>
          <p:nvPr>
            <p:ph type="sldImg"/>
          </p:nvPr>
        </p:nvSpPr>
        <p:spPr>
          <a:ln/>
        </p:spPr>
      </p:sp>
      <p:sp>
        <p:nvSpPr>
          <p:cNvPr id="228355" name="Rectangle 3">
            <a:extLst>
              <a:ext uri="{FF2B5EF4-FFF2-40B4-BE49-F238E27FC236}">
                <a16:creationId xmlns:a16="http://schemas.microsoft.com/office/drawing/2014/main" id="{84C606A0-3AA6-7848-97AA-3CD4C1E40D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068291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95130D26-95A7-074C-8E6A-2B19809573B4}"/>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41A10114-0F7D-9742-8BF9-48DFB0D38E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110891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98153567-7B2D-CF4E-B182-8C1A91CE5F63}"/>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BE571296-049A-4745-A858-5DF620AB4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33DC9718-771D-254E-A501-08AAE9E346C5}"/>
              </a:ext>
            </a:extLst>
          </p:cNvPr>
          <p:cNvSpPr>
            <a:spLocks noGrp="1" noRot="1" noChangeAspect="1" noTextEdit="1"/>
          </p:cNvSpPr>
          <p:nvPr>
            <p:ph type="sldImg"/>
          </p:nvPr>
        </p:nvSpPr>
        <p:spPr>
          <a:ln/>
        </p:spPr>
      </p:sp>
      <p:sp>
        <p:nvSpPr>
          <p:cNvPr id="167939" name="Notes Placeholder 2">
            <a:extLst>
              <a:ext uri="{FF2B5EF4-FFF2-40B4-BE49-F238E27FC236}">
                <a16:creationId xmlns:a16="http://schemas.microsoft.com/office/drawing/2014/main" id="{6A7F9137-C912-E741-A128-29B0F67482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7940" name="Slide Number Placeholder 3">
            <a:extLst>
              <a:ext uri="{FF2B5EF4-FFF2-40B4-BE49-F238E27FC236}">
                <a16:creationId xmlns:a16="http://schemas.microsoft.com/office/drawing/2014/main" id="{8444A8A0-BC55-3D46-8CB9-49BAE9C5FB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9324EE8F-6BF9-054C-8241-C84ADE7BA0B5}" type="slidenum">
              <a:rPr lang="en-US" altLang="en-US"/>
              <a:pPr/>
              <a:t>31</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98153567-7B2D-CF4E-B182-8C1A91CE5F63}"/>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BE571296-049A-4745-A858-5DF620AB4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664814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8F2091D3-5E4D-4049-8963-216378974C2D}"/>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637F4A5E-D4A9-D048-864C-6EE605BDC6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F566E3F7-9A13-F34D-B5F6-A9532C20144F}"/>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F17D58E8-C05E-184F-A22E-CEEB8E30A9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97089CC7-7A04-0448-A4F1-4899A0530C63}"/>
              </a:ext>
            </a:extLst>
          </p:cNvPr>
          <p:cNvSpPr>
            <a:spLocks noGrp="1" noRot="1" noChangeAspect="1" noTextEdit="1"/>
          </p:cNvSpPr>
          <p:nvPr>
            <p:ph type="sldImg"/>
          </p:nvPr>
        </p:nvSpPr>
        <p:spPr>
          <a:ln/>
        </p:spPr>
      </p:sp>
      <p:sp>
        <p:nvSpPr>
          <p:cNvPr id="176131" name="Notes Placeholder 2">
            <a:extLst>
              <a:ext uri="{FF2B5EF4-FFF2-40B4-BE49-F238E27FC236}">
                <a16:creationId xmlns:a16="http://schemas.microsoft.com/office/drawing/2014/main" id="{CC64E27F-9FDB-CC4F-B8B2-1F4D20D5A8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6132" name="Slide Number Placeholder 3">
            <a:extLst>
              <a:ext uri="{FF2B5EF4-FFF2-40B4-BE49-F238E27FC236}">
                <a16:creationId xmlns:a16="http://schemas.microsoft.com/office/drawing/2014/main" id="{B2FB21E4-7A5E-EE47-B160-C4843597C1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CC04FA23-283F-6B42-A707-C10A257EB8D1}" type="slidenum">
              <a:rPr lang="en-US" altLang="en-US"/>
              <a:pPr/>
              <a:t>36</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06364A30-1B30-A847-A039-DEDE8884493C}"/>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D409A47F-A1B3-6B44-A82B-C128660C46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Targets: Freeze-In,</a:t>
            </a:r>
            <a:r>
              <a:rPr lang="en-US" baseline="0" dirty="0"/>
              <a:t> Inflation Mechanism, Misalignment Mechanism</a:t>
            </a:r>
          </a:p>
        </p:txBody>
      </p:sp>
      <p:sp>
        <p:nvSpPr>
          <p:cNvPr id="4" name="Slide Number Placeholder 3"/>
          <p:cNvSpPr>
            <a:spLocks noGrp="1"/>
          </p:cNvSpPr>
          <p:nvPr>
            <p:ph type="sldNum" sz="quarter" idx="10"/>
          </p:nvPr>
        </p:nvSpPr>
        <p:spPr/>
        <p:txBody>
          <a:bodyPr/>
          <a:lstStyle/>
          <a:p>
            <a:fld id="{93267507-B0DD-0342-8109-D5CB4E88520E}" type="slidenum">
              <a:rPr lang="en-US" smtClean="0"/>
              <a:t>6</a:t>
            </a:fld>
            <a:endParaRPr lang="en-US"/>
          </a:p>
        </p:txBody>
      </p:sp>
    </p:spTree>
    <p:extLst>
      <p:ext uri="{BB962C8B-B14F-4D97-AF65-F5344CB8AC3E}">
        <p14:creationId xmlns:p14="http://schemas.microsoft.com/office/powerpoint/2010/main" val="2749447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7B80725B-DFAE-494A-A1D5-0AB9BCDB6EF2}"/>
              </a:ext>
            </a:extLst>
          </p:cNvPr>
          <p:cNvSpPr>
            <a:spLocks noGrp="1" noRot="1" noChangeAspect="1" noTextEdit="1"/>
          </p:cNvSpPr>
          <p:nvPr>
            <p:ph type="sldImg"/>
          </p:nvPr>
        </p:nvSpPr>
        <p:spPr>
          <a:ln/>
        </p:spPr>
      </p:sp>
      <p:sp>
        <p:nvSpPr>
          <p:cNvPr id="178179" name="Notes Placeholder 2">
            <a:extLst>
              <a:ext uri="{FF2B5EF4-FFF2-40B4-BE49-F238E27FC236}">
                <a16:creationId xmlns:a16="http://schemas.microsoft.com/office/drawing/2014/main" id="{7363E415-F4BD-B447-9531-12A25F20E4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8180" name="Slide Number Placeholder 3">
            <a:extLst>
              <a:ext uri="{FF2B5EF4-FFF2-40B4-BE49-F238E27FC236}">
                <a16:creationId xmlns:a16="http://schemas.microsoft.com/office/drawing/2014/main" id="{31BDF691-1F25-6340-8EFD-A89A1621413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C2D4D6FA-ACBC-4945-8F6D-7E48FF931564}" type="slidenum">
              <a:rPr lang="en-US" altLang="en-US"/>
              <a:pPr/>
              <a:t>38</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5248108-F534-1B4D-B7BC-DCFDE3414B18}"/>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54EB8291-A7E4-C44D-9292-F78B126166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180B241E-96A6-F746-8521-6C78AC856568}"/>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908B5D14-F6AA-D34F-AC5E-DB4E8E12FE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D7C92EE6-3A26-7C4F-AA70-B418A1CD4122}"/>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8F41895D-234B-F341-A21E-796A5BD510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2AA2384-BA7A-204D-8A5E-D4B07A83897B}"/>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E816D124-D298-3348-B73C-813C9470E5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E344509D-F340-0446-A2E1-F7E0E5D9DC08}"/>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E4B8E5D6-E590-8E48-8A94-AC8B0D979C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83300" name="Slide Number Placeholder 3">
            <a:extLst>
              <a:ext uri="{FF2B5EF4-FFF2-40B4-BE49-F238E27FC236}">
                <a16:creationId xmlns:a16="http://schemas.microsoft.com/office/drawing/2014/main" id="{B5C37709-0524-3447-B3F1-4D33E54C67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D657D409-2A22-A841-B188-547AB1AA327E}" type="slidenum">
              <a:rPr lang="en-US" altLang="en-US"/>
              <a:pPr/>
              <a:t>43</a:t>
            </a:fld>
            <a:endParaRPr lang="en-US" altLang="en-US"/>
          </a:p>
        </p:txBody>
      </p:sp>
    </p:spTree>
    <p:extLst>
      <p:ext uri="{BB962C8B-B14F-4D97-AF65-F5344CB8AC3E}">
        <p14:creationId xmlns:p14="http://schemas.microsoft.com/office/powerpoint/2010/main" val="1865682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E344509D-F340-0446-A2E1-F7E0E5D9DC08}"/>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E4B8E5D6-E590-8E48-8A94-AC8B0D979C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83300" name="Slide Number Placeholder 3">
            <a:extLst>
              <a:ext uri="{FF2B5EF4-FFF2-40B4-BE49-F238E27FC236}">
                <a16:creationId xmlns:a16="http://schemas.microsoft.com/office/drawing/2014/main" id="{B5C37709-0524-3447-B3F1-4D33E54C67C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D657D409-2A22-A841-B188-547AB1AA327E}" type="slidenum">
              <a:rPr lang="en-US" altLang="en-US"/>
              <a:pPr/>
              <a:t>44</a:t>
            </a:fld>
            <a:endParaRPr lang="en-US" altLang="en-US"/>
          </a:p>
        </p:txBody>
      </p:sp>
    </p:spTree>
    <p:extLst>
      <p:ext uri="{BB962C8B-B14F-4D97-AF65-F5344CB8AC3E}">
        <p14:creationId xmlns:p14="http://schemas.microsoft.com/office/powerpoint/2010/main" val="2462278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71802E1-1630-AD47-8D55-B3C5BFD8E2B0}"/>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C6A5D617-585C-BC43-95B9-21CE4AA5E5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A6F9B0A0-CB82-A743-98E2-66DFD746666F}"/>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D444AC49-A0F2-0D41-A477-CF1F883735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AB365E4C-50D1-924F-A7A9-41714177CDDA}"/>
              </a:ext>
            </a:extLst>
          </p:cNvPr>
          <p:cNvSpPr>
            <a:spLocks noGrp="1" noRot="1" noChangeAspect="1" noChangeArrowheads="1" noTextEdit="1"/>
          </p:cNvSpPr>
          <p:nvPr>
            <p:ph type="sldImg"/>
          </p:nvPr>
        </p:nvSpPr>
        <p:spPr>
          <a:ln/>
        </p:spPr>
      </p:sp>
      <p:sp>
        <p:nvSpPr>
          <p:cNvPr id="189443" name="Rectangle 3">
            <a:extLst>
              <a:ext uri="{FF2B5EF4-FFF2-40B4-BE49-F238E27FC236}">
                <a16:creationId xmlns:a16="http://schemas.microsoft.com/office/drawing/2014/main" id="{92D2A8F0-4DD7-F340-A344-1AA585C573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1748" name="Slide Number Placeholder 3"/>
          <p:cNvSpPr txBox="1">
            <a:spLocks noGrp="1"/>
          </p:cNvSpPr>
          <p:nvPr/>
        </p:nvSpPr>
        <p:spPr bwMode="auto">
          <a:xfrm>
            <a:off x="3886200" y="8685213"/>
            <a:ext cx="29702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177" tIns="45089" rIns="90177" bIns="45089" anchor="b"/>
          <a:lstStyle>
            <a:lvl1pPr defTabSz="901700" eaLnBrk="0" hangingPunct="0">
              <a:defRPr>
                <a:solidFill>
                  <a:schemeClr val="tx1"/>
                </a:solidFill>
                <a:latin typeface="Arial" charset="0"/>
                <a:ea typeface="ＭＳ Ｐゴシック" charset="0"/>
                <a:cs typeface="Arial" charset="0"/>
              </a:defRPr>
            </a:lvl1pPr>
            <a:lvl2pPr marL="742950" indent="-285750" defTabSz="901700" eaLnBrk="0" hangingPunct="0">
              <a:defRPr>
                <a:solidFill>
                  <a:schemeClr val="tx1"/>
                </a:solidFill>
                <a:latin typeface="Arial" charset="0"/>
                <a:ea typeface="Arial" charset="0"/>
                <a:cs typeface="Arial" charset="0"/>
              </a:defRPr>
            </a:lvl2pPr>
            <a:lvl3pPr marL="1143000" indent="-228600" defTabSz="901700" eaLnBrk="0" hangingPunct="0">
              <a:defRPr>
                <a:solidFill>
                  <a:schemeClr val="tx1"/>
                </a:solidFill>
                <a:latin typeface="Arial" charset="0"/>
                <a:ea typeface="Arial" charset="0"/>
                <a:cs typeface="Arial" charset="0"/>
              </a:defRPr>
            </a:lvl3pPr>
            <a:lvl4pPr marL="1600200" indent="-228600" defTabSz="901700" eaLnBrk="0" hangingPunct="0">
              <a:defRPr>
                <a:solidFill>
                  <a:schemeClr val="tx1"/>
                </a:solidFill>
                <a:latin typeface="Arial" charset="0"/>
                <a:ea typeface="Arial" charset="0"/>
                <a:cs typeface="Arial" charset="0"/>
              </a:defRPr>
            </a:lvl4pPr>
            <a:lvl5pPr marL="2057400" indent="-228600" defTabSz="901700" eaLnBrk="0" hangingPunct="0">
              <a:defRPr>
                <a:solidFill>
                  <a:schemeClr val="tx1"/>
                </a:solidFill>
                <a:latin typeface="Arial" charset="0"/>
                <a:ea typeface="Arial" charset="0"/>
                <a:cs typeface="Arial" charset="0"/>
              </a:defRPr>
            </a:lvl5pPr>
            <a:lvl6pPr marL="2514600" indent="-228600" defTabSz="9017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017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017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017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fld id="{EA61FFCF-B99D-4240-B2FB-7FB766394B69}" type="slidenum">
              <a:rPr lang="en-US" sz="1200"/>
              <a:pPr algn="r" eaLnBrk="1" hangingPunct="1"/>
              <a:t>8</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1133855F-061D-BE4C-9253-BC6D827D4DDE}"/>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DB29F98E-4BC4-2249-B74E-241E8CB124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0B928EFD-A1F9-9042-BE78-F258EA7985CC}"/>
              </a:ext>
            </a:extLst>
          </p:cNvPr>
          <p:cNvSpPr>
            <a:spLocks noGrp="1" noRot="1" noChangeAspect="1" noChangeArrowheads="1" noTextEdit="1"/>
          </p:cNvSpPr>
          <p:nvPr>
            <p:ph type="sldImg"/>
          </p:nvPr>
        </p:nvSpPr>
        <p:spPr>
          <a:ln/>
        </p:spPr>
      </p:sp>
      <p:sp>
        <p:nvSpPr>
          <p:cNvPr id="191491" name="Rectangle 3">
            <a:extLst>
              <a:ext uri="{FF2B5EF4-FFF2-40B4-BE49-F238E27FC236}">
                <a16:creationId xmlns:a16="http://schemas.microsoft.com/office/drawing/2014/main" id="{E3B499DA-0522-894A-8A72-A1B6D128EE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BD2D11AC-4FE2-5F4A-9AFB-679AC27B80FB}"/>
              </a:ext>
            </a:extLst>
          </p:cNvPr>
          <p:cNvSpPr>
            <a:spLocks noGrp="1" noRot="1" noChangeAspect="1" noChangeArrowheads="1" noTextEdit="1"/>
          </p:cNvSpPr>
          <p:nvPr>
            <p:ph type="sldImg"/>
          </p:nvPr>
        </p:nvSpPr>
        <p:spPr>
          <a:ln/>
        </p:spPr>
      </p:sp>
      <p:sp>
        <p:nvSpPr>
          <p:cNvPr id="192515" name="Rectangle 3">
            <a:extLst>
              <a:ext uri="{FF2B5EF4-FFF2-40B4-BE49-F238E27FC236}">
                <a16:creationId xmlns:a16="http://schemas.microsoft.com/office/drawing/2014/main" id="{1A92DD31-C5D6-744A-B281-1B99BC236C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69D100B0-C7A2-EF47-9815-CA3BA1F0FE4C}"/>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AC10C870-6D7C-564F-A654-A9946164A1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9DAAE2E6-2976-5B48-951E-0A3C3269467D}"/>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870242F9-13C5-7D43-9601-3C45DDC8B9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47A28289-A85C-A642-86A3-4DBB1539A68A}"/>
              </a:ext>
            </a:extLst>
          </p:cNvPr>
          <p:cNvSpPr>
            <a:spLocks noGrp="1" noRot="1" noChangeAspect="1" noChangeArrowheads="1" noTextEdit="1"/>
          </p:cNvSpPr>
          <p:nvPr>
            <p:ph type="sldImg"/>
          </p:nvPr>
        </p:nvSpPr>
        <p:spPr>
          <a:ln/>
        </p:spPr>
      </p:sp>
      <p:sp>
        <p:nvSpPr>
          <p:cNvPr id="195587" name="Rectangle 3">
            <a:extLst>
              <a:ext uri="{FF2B5EF4-FFF2-40B4-BE49-F238E27FC236}">
                <a16:creationId xmlns:a16="http://schemas.microsoft.com/office/drawing/2014/main" id="{70F0056F-60D3-9A43-946C-8409D6AC8A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E4F8EB75-2C3E-4E46-A592-05B471D4FEDE}"/>
              </a:ext>
            </a:extLst>
          </p:cNvPr>
          <p:cNvSpPr>
            <a:spLocks noGrp="1" noRot="1" noChangeAspect="1" noChangeArrowheads="1" noTextEdit="1"/>
          </p:cNvSpPr>
          <p:nvPr>
            <p:ph type="sldImg"/>
          </p:nvPr>
        </p:nvSpPr>
        <p:spPr>
          <a:ln/>
        </p:spPr>
      </p:sp>
      <p:sp>
        <p:nvSpPr>
          <p:cNvPr id="196611" name="Rectangle 3">
            <a:extLst>
              <a:ext uri="{FF2B5EF4-FFF2-40B4-BE49-F238E27FC236}">
                <a16:creationId xmlns:a16="http://schemas.microsoft.com/office/drawing/2014/main" id="{4A0665DC-08B3-424B-89D5-5E70D67810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E918C623-D4C9-2449-A4CD-2D8124D335A7}"/>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9652AB7C-41A5-B048-83EC-4578A68E59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F5A7FFD5-38B7-6D41-BAEA-4BA93A8EDA06}"/>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B049B172-777E-764F-88C0-9A9829DACC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9684" name="Slide Number Placeholder 3">
            <a:extLst>
              <a:ext uri="{FF2B5EF4-FFF2-40B4-BE49-F238E27FC236}">
                <a16:creationId xmlns:a16="http://schemas.microsoft.com/office/drawing/2014/main" id="{323A9F0E-0BFD-BF42-9470-B7C2D609A5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55C9B290-4167-9942-A95D-2A8C80A297C6}" type="slidenum">
              <a:rPr lang="en-US" altLang="en-US"/>
              <a:pPr/>
              <a:t>56</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B2F05519-53C5-3544-9D13-D46AA51A4BF8}"/>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9F5DD9BC-444A-AC41-8602-903B3CC607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1988"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A0B63CA-6008-D149-A96E-D2430EC3A9B2}" type="slidenum">
              <a:rPr lang="en-US">
                <a:latin typeface="Calibri" charset="0"/>
              </a:rPr>
              <a:pPr eaLnBrk="1" hangingPunct="1"/>
              <a:t>10</a:t>
            </a:fld>
            <a:endParaRPr lang="en-US">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96539F90-C28B-E245-8AB9-62705D121C72}"/>
              </a:ext>
            </a:extLst>
          </p:cNvPr>
          <p:cNvSpPr>
            <a:spLocks noGrp="1" noRot="1" noChangeAspect="1" noTextEdit="1"/>
          </p:cNvSpPr>
          <p:nvPr>
            <p:ph type="sldImg"/>
          </p:nvPr>
        </p:nvSpPr>
        <p:spPr>
          <a:ln/>
        </p:spPr>
      </p:sp>
      <p:sp>
        <p:nvSpPr>
          <p:cNvPr id="202755" name="Notes Placeholder 2">
            <a:extLst>
              <a:ext uri="{FF2B5EF4-FFF2-40B4-BE49-F238E27FC236}">
                <a16:creationId xmlns:a16="http://schemas.microsoft.com/office/drawing/2014/main" id="{1D8F10F3-1E5F-0C41-9D30-8717D853300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2756" name="Slide Number Placeholder 3">
            <a:extLst>
              <a:ext uri="{FF2B5EF4-FFF2-40B4-BE49-F238E27FC236}">
                <a16:creationId xmlns:a16="http://schemas.microsoft.com/office/drawing/2014/main" id="{BAA509AA-56F2-354F-9332-7029ABC08D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03751B04-BC50-0C46-942D-9567799A4714}" type="slidenum">
              <a:rPr lang="en-US" altLang="en-US"/>
              <a:pPr/>
              <a:t>58</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42762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5140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96E658E5-B5FE-F044-B76C-5EBA7358C2A0}"/>
              </a:ext>
            </a:extLst>
          </p:cNvPr>
          <p:cNvSpPr>
            <a:spLocks noGrp="1" noRot="1" noChangeAspect="1" noTextEdit="1"/>
          </p:cNvSpPr>
          <p:nvPr>
            <p:ph type="sldImg"/>
          </p:nvPr>
        </p:nvSpPr>
        <p:spPr>
          <a:ln/>
        </p:spPr>
      </p:sp>
      <p:sp>
        <p:nvSpPr>
          <p:cNvPr id="186371" name="Notes Placeholder 2">
            <a:extLst>
              <a:ext uri="{FF2B5EF4-FFF2-40B4-BE49-F238E27FC236}">
                <a16:creationId xmlns:a16="http://schemas.microsoft.com/office/drawing/2014/main" id="{4A6E7E3C-96EC-EB41-B93A-AFE70DCF64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6372" name="Slide Number Placeholder 3">
            <a:extLst>
              <a:ext uri="{FF2B5EF4-FFF2-40B4-BE49-F238E27FC236}">
                <a16:creationId xmlns:a16="http://schemas.microsoft.com/office/drawing/2014/main" id="{3BF1FA53-01C4-F14C-9997-470F428627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36128555-BD3E-A841-9D63-9E53863A4405}" type="slidenum">
              <a:rPr lang="en-US" altLang="en-US"/>
              <a:pPr/>
              <a:t>65</a:t>
            </a:fld>
            <a:endParaRPr lang="en-US" altLang="en-US"/>
          </a:p>
        </p:txBody>
      </p:sp>
    </p:spTree>
    <p:extLst>
      <p:ext uri="{BB962C8B-B14F-4D97-AF65-F5344CB8AC3E}">
        <p14:creationId xmlns:p14="http://schemas.microsoft.com/office/powerpoint/2010/main" val="1551097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3422279C-DDE8-9447-AED3-599AADDCAF94}"/>
              </a:ext>
            </a:extLst>
          </p:cNvPr>
          <p:cNvSpPr>
            <a:spLocks noGrp="1" noRot="1" noChangeAspect="1" noTextEdit="1"/>
          </p:cNvSpPr>
          <p:nvPr>
            <p:ph type="sldImg"/>
          </p:nvPr>
        </p:nvSpPr>
        <p:spPr>
          <a:ln/>
        </p:spPr>
      </p:sp>
      <p:sp>
        <p:nvSpPr>
          <p:cNvPr id="220163" name="Notes Placeholder 2">
            <a:extLst>
              <a:ext uri="{FF2B5EF4-FFF2-40B4-BE49-F238E27FC236}">
                <a16:creationId xmlns:a16="http://schemas.microsoft.com/office/drawing/2014/main" id="{5FCE22A0-69AF-FB4F-9549-C99EF98FB4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0164" name="Slide Number Placeholder 3">
            <a:extLst>
              <a:ext uri="{FF2B5EF4-FFF2-40B4-BE49-F238E27FC236}">
                <a16:creationId xmlns:a16="http://schemas.microsoft.com/office/drawing/2014/main" id="{D33EDDE0-BD11-6E42-9315-EDAEBD5EFC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41B4B1DD-55BB-2046-BEDF-3D1F2B26242C}" type="slidenum">
              <a:rPr lang="en-US" altLang="en-US"/>
              <a:pPr/>
              <a:t>67</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64F9EF14-42DF-2140-A328-1D0516288972}"/>
              </a:ext>
            </a:extLst>
          </p:cNvPr>
          <p:cNvSpPr>
            <a:spLocks noGrp="1" noRot="1" noChangeAspect="1" noChangeArrowheads="1" noTextEdit="1"/>
          </p:cNvSpPr>
          <p:nvPr>
            <p:ph type="sldImg"/>
          </p:nvPr>
        </p:nvSpPr>
        <p:spPr>
          <a:ln/>
        </p:spPr>
      </p:sp>
      <p:sp>
        <p:nvSpPr>
          <p:cNvPr id="223235" name="Rectangle 3">
            <a:extLst>
              <a:ext uri="{FF2B5EF4-FFF2-40B4-BE49-F238E27FC236}">
                <a16:creationId xmlns:a16="http://schemas.microsoft.com/office/drawing/2014/main" id="{97C4D96E-9547-CE43-AA5B-0380860D68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54BC1123-EA6C-3842-9965-3B34C330C9E1}"/>
              </a:ext>
            </a:extLst>
          </p:cNvPr>
          <p:cNvSpPr>
            <a:spLocks noGrp="1" noRot="1" noChangeAspect="1" noTextEdit="1"/>
          </p:cNvSpPr>
          <p:nvPr>
            <p:ph type="sldImg"/>
          </p:nvPr>
        </p:nvSpPr>
        <p:spPr>
          <a:ln/>
        </p:spPr>
      </p:sp>
      <p:sp>
        <p:nvSpPr>
          <p:cNvPr id="221187" name="Notes Placeholder 2">
            <a:extLst>
              <a:ext uri="{FF2B5EF4-FFF2-40B4-BE49-F238E27FC236}">
                <a16:creationId xmlns:a16="http://schemas.microsoft.com/office/drawing/2014/main" id="{878A8430-33A7-D945-B505-E75437ACD5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1188" name="Slide Number Placeholder 3">
            <a:extLst>
              <a:ext uri="{FF2B5EF4-FFF2-40B4-BE49-F238E27FC236}">
                <a16:creationId xmlns:a16="http://schemas.microsoft.com/office/drawing/2014/main" id="{461ED5D7-B09F-8348-BE6F-2406439586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fld id="{1569980B-71CA-A74F-8A74-DAB67568C235}" type="slidenum">
              <a:rPr lang="en-US" altLang="en-US"/>
              <a:pPr/>
              <a:t>69</a:t>
            </a:fld>
            <a:endParaRPr lang="en-US" altLang="en-US"/>
          </a:p>
        </p:txBody>
      </p:sp>
    </p:spTree>
    <p:extLst>
      <p:ext uri="{BB962C8B-B14F-4D97-AF65-F5344CB8AC3E}">
        <p14:creationId xmlns:p14="http://schemas.microsoft.com/office/powerpoint/2010/main" val="1349841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FF32CD43-35B2-CF44-87F8-505DB298C486}"/>
              </a:ext>
            </a:extLst>
          </p:cNvPr>
          <p:cNvSpPr>
            <a:spLocks noGrp="1" noRot="1" noChangeAspect="1" noChangeArrowheads="1" noTextEdit="1"/>
          </p:cNvSpPr>
          <p:nvPr>
            <p:ph type="sldImg"/>
          </p:nvPr>
        </p:nvSpPr>
        <p:spPr>
          <a:ln/>
        </p:spPr>
      </p:sp>
      <p:sp>
        <p:nvSpPr>
          <p:cNvPr id="222211" name="Rectangle 3">
            <a:extLst>
              <a:ext uri="{FF2B5EF4-FFF2-40B4-BE49-F238E27FC236}">
                <a16:creationId xmlns:a16="http://schemas.microsoft.com/office/drawing/2014/main" id="{78EF4EE6-488B-FD47-8396-67E6C7ED41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8385358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EF5F37C2-9608-444D-A2AD-C8D9DD8E090A}"/>
              </a:ext>
            </a:extLst>
          </p:cNvPr>
          <p:cNvSpPr>
            <a:spLocks noGrp="1" noRot="1" noChangeAspect="1" noTextEdit="1"/>
          </p:cNvSpPr>
          <p:nvPr>
            <p:ph type="sldImg"/>
          </p:nvPr>
        </p:nvSpPr>
        <p:spPr>
          <a:ln/>
        </p:spPr>
      </p:sp>
      <p:sp>
        <p:nvSpPr>
          <p:cNvPr id="224259" name="Notes Placeholder 2">
            <a:extLst>
              <a:ext uri="{FF2B5EF4-FFF2-40B4-BE49-F238E27FC236}">
                <a16:creationId xmlns:a16="http://schemas.microsoft.com/office/drawing/2014/main" id="{F9CC44C0-B586-8841-9BBE-8C438D3872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lstStyle/>
          <a:p>
            <a:endParaRPr lang="en-US" altLang="en-US">
              <a:latin typeface="Arial" panose="020B0604020202020204" pitchFamily="34" charset="0"/>
            </a:endParaRPr>
          </a:p>
        </p:txBody>
      </p:sp>
      <p:sp>
        <p:nvSpPr>
          <p:cNvPr id="224260" name="Slide Number Placeholder 3">
            <a:extLst>
              <a:ext uri="{FF2B5EF4-FFF2-40B4-BE49-F238E27FC236}">
                <a16:creationId xmlns:a16="http://schemas.microsoft.com/office/drawing/2014/main" id="{E4960391-2660-574F-8EC1-C5C1D07147D0}"/>
              </a:ext>
            </a:extLst>
          </p:cNvPr>
          <p:cNvSpPr txBox="1">
            <a:spLocks noGrp="1"/>
          </p:cNvSpPr>
          <p:nvPr/>
        </p:nvSpPr>
        <p:spPr bwMode="auto">
          <a:xfrm>
            <a:off x="3987800" y="8724900"/>
            <a:ext cx="30495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4" rIns="91426" bIns="45714" anchor="b"/>
          <a:lstStyle>
            <a:lvl1pPr defTabSz="876300">
              <a:defRPr>
                <a:solidFill>
                  <a:schemeClr val="tx1"/>
                </a:solidFill>
                <a:latin typeface="Arial" panose="020B0604020202020204" pitchFamily="34" charset="0"/>
              </a:defRPr>
            </a:lvl1pPr>
            <a:lvl2pPr marL="742950" indent="-285750" defTabSz="876300">
              <a:defRPr>
                <a:solidFill>
                  <a:schemeClr val="tx1"/>
                </a:solidFill>
                <a:latin typeface="Arial" panose="020B0604020202020204" pitchFamily="34" charset="0"/>
              </a:defRPr>
            </a:lvl2pPr>
            <a:lvl3pPr marL="1143000" indent="-228600" defTabSz="876300">
              <a:defRPr>
                <a:solidFill>
                  <a:schemeClr val="tx1"/>
                </a:solidFill>
                <a:latin typeface="Arial" panose="020B0604020202020204" pitchFamily="34" charset="0"/>
              </a:defRPr>
            </a:lvl3pPr>
            <a:lvl4pPr marL="1600200" indent="-228600" defTabSz="876300">
              <a:defRPr>
                <a:solidFill>
                  <a:schemeClr val="tx1"/>
                </a:solidFill>
                <a:latin typeface="Arial" panose="020B0604020202020204" pitchFamily="34" charset="0"/>
              </a:defRPr>
            </a:lvl4pPr>
            <a:lvl5pPr marL="2057400" indent="-228600" defTabSz="876300">
              <a:defRPr>
                <a:solidFill>
                  <a:schemeClr val="tx1"/>
                </a:solidFill>
                <a:latin typeface="Arial" panose="020B0604020202020204" pitchFamily="34" charset="0"/>
              </a:defRPr>
            </a:lvl5pPr>
            <a:lvl6pPr marL="2514600" indent="-228600" algn="ctr" defTabSz="876300"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876300"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876300"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8763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A1CE55A-8E91-9244-9EB5-431E9AADA092}" type="slidenum">
              <a:rPr lang="en-US" altLang="en-US" sz="1200"/>
              <a:pPr algn="r" eaLnBrk="1" hangingPunct="1"/>
              <a:t>71</a:t>
            </a:fld>
            <a:endParaRPr lang="en-US" alt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5060"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6305936-64C5-D34C-A7EF-18FCA4E44CE4}" type="slidenum">
              <a:rPr lang="en-US">
                <a:latin typeface="Calibri" charset="0"/>
              </a:rPr>
              <a:pPr eaLnBrk="1" hangingPunct="1"/>
              <a:t>72</a:t>
            </a:fld>
            <a:endParaRPr lang="en-US">
              <a:latin typeface="Calibri" charset="0"/>
            </a:endParaRPr>
          </a:p>
        </p:txBody>
      </p:sp>
    </p:spTree>
    <p:extLst>
      <p:ext uri="{BB962C8B-B14F-4D97-AF65-F5344CB8AC3E}">
        <p14:creationId xmlns:p14="http://schemas.microsoft.com/office/powerpoint/2010/main" val="265342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880136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5060"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6305936-64C5-D34C-A7EF-18FCA4E44CE4}" type="slidenum">
              <a:rPr lang="en-US">
                <a:latin typeface="Calibri" charset="0"/>
              </a:rPr>
              <a:pPr eaLnBrk="1" hangingPunct="1"/>
              <a:t>73</a:t>
            </a:fld>
            <a:endParaRPr lang="en-US">
              <a:latin typeface="Calibri" charset="0"/>
            </a:endParaRPr>
          </a:p>
        </p:txBody>
      </p:sp>
    </p:spTree>
    <p:extLst>
      <p:ext uri="{BB962C8B-B14F-4D97-AF65-F5344CB8AC3E}">
        <p14:creationId xmlns:p14="http://schemas.microsoft.com/office/powerpoint/2010/main" val="31817188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C81E4707-53F6-1C43-9AE5-ADDF905E6B2F}"/>
              </a:ext>
            </a:extLst>
          </p:cNvPr>
          <p:cNvSpPr>
            <a:spLocks noGrp="1" noRot="1" noChangeAspect="1" noTextEdit="1"/>
          </p:cNvSpPr>
          <p:nvPr>
            <p:ph type="sldImg"/>
          </p:nvPr>
        </p:nvSpPr>
        <p:spPr>
          <a:ln/>
        </p:spPr>
      </p:sp>
      <p:sp>
        <p:nvSpPr>
          <p:cNvPr id="230403" name="Notes Placeholder 2">
            <a:extLst>
              <a:ext uri="{FF2B5EF4-FFF2-40B4-BE49-F238E27FC236}">
                <a16:creationId xmlns:a16="http://schemas.microsoft.com/office/drawing/2014/main" id="{6C28C86D-848A-1C46-8C1A-8D28E7AB3E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0404" name="Slide Number Placeholder 3">
            <a:extLst>
              <a:ext uri="{FF2B5EF4-FFF2-40B4-BE49-F238E27FC236}">
                <a16:creationId xmlns:a16="http://schemas.microsoft.com/office/drawing/2014/main" id="{EEB65D83-E354-EF4B-A39B-EA4E5E6E0734}"/>
              </a:ext>
            </a:extLst>
          </p:cNvPr>
          <p:cNvSpPr txBox="1">
            <a:spLocks noGrp="1"/>
          </p:cNvSpPr>
          <p:nvPr/>
        </p:nvSpPr>
        <p:spPr bwMode="auto">
          <a:xfrm>
            <a:off x="3989388" y="8724900"/>
            <a:ext cx="30480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nchor="b"/>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algn="ctr"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algn="ctr"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algn="ctr"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algn="ctr" defTabSz="912813" eaLnBrk="0" fontAlgn="base" hangingPunct="0">
              <a:spcBef>
                <a:spcPct val="0"/>
              </a:spcBef>
              <a:spcAft>
                <a:spcPct val="0"/>
              </a:spcAft>
              <a:defRPr>
                <a:solidFill>
                  <a:schemeClr val="tx1"/>
                </a:solidFill>
                <a:latin typeface="Arial" panose="020B0604020202020204" pitchFamily="34" charset="0"/>
              </a:defRPr>
            </a:lvl9pPr>
          </a:lstStyle>
          <a:p>
            <a:pPr algn="r"/>
            <a:fld id="{C606CF0C-408D-E44C-8426-68CCF99F4933}" type="slidenum">
              <a:rPr lang="en-US" altLang="en-US" sz="1200"/>
              <a:pPr algn="r"/>
              <a:t>74</a:t>
            </a:fld>
            <a:endParaRPr lang="en-US" altLang="en-US" sz="1200"/>
          </a:p>
        </p:txBody>
      </p:sp>
    </p:spTree>
    <p:extLst>
      <p:ext uri="{BB962C8B-B14F-4D97-AF65-F5344CB8AC3E}">
        <p14:creationId xmlns:p14="http://schemas.microsoft.com/office/powerpoint/2010/main" val="2841697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8/2/21</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75</a:t>
            </a:fld>
            <a:endParaRPr lang="en-US"/>
          </a:p>
        </p:txBody>
      </p:sp>
    </p:spTree>
    <p:extLst>
      <p:ext uri="{BB962C8B-B14F-4D97-AF65-F5344CB8AC3E}">
        <p14:creationId xmlns:p14="http://schemas.microsoft.com/office/powerpoint/2010/main" val="2899161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8AD2FA9A-CD2A-7946-8353-24D87C00FB04}"/>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84AB8F70-F34C-D14D-B079-5E3886FF93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65267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5060"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5E82F53-FD6A-C249-B775-563E236B4B88}" type="slidenum">
              <a:rPr lang="en-US">
                <a:latin typeface="Calibri" charset="0"/>
              </a:rPr>
              <a:pPr eaLnBrk="1" hangingPunct="1"/>
              <a:t>14</a:t>
            </a:fld>
            <a:endParaRPr lang="en-US">
              <a:latin typeface="Calibri" charset="0"/>
            </a:endParaRPr>
          </a:p>
        </p:txBody>
      </p:sp>
    </p:spTree>
    <p:extLst>
      <p:ext uri="{BB962C8B-B14F-4D97-AF65-F5344CB8AC3E}">
        <p14:creationId xmlns:p14="http://schemas.microsoft.com/office/powerpoint/2010/main" val="1132974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5060"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5E82F53-FD6A-C249-B775-563E236B4B88}" type="slidenum">
              <a:rPr lang="en-US">
                <a:latin typeface="Calibri" charset="0"/>
              </a:rPr>
              <a:pPr eaLnBrk="1" hangingPunct="1"/>
              <a:t>15</a:t>
            </a:fld>
            <a:endParaRPr lang="en-US">
              <a:latin typeface="Calibri" charset="0"/>
            </a:endParaRPr>
          </a:p>
        </p:txBody>
      </p:sp>
    </p:spTree>
    <p:extLst>
      <p:ext uri="{BB962C8B-B14F-4D97-AF65-F5344CB8AC3E}">
        <p14:creationId xmlns:p14="http://schemas.microsoft.com/office/powerpoint/2010/main" val="1396870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06588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ln>
                  <a:noFill/>
                </a:ln>
                <a:solidFill>
                  <a:srgbClr val="1919C8"/>
                </a:solidFill>
              </a:defRPr>
            </a:lvl2pPr>
            <a:lvl4pPr>
              <a:defRPr>
                <a:ln>
                  <a:noFill/>
                </a:ln>
                <a:solidFill>
                  <a:srgbClr val="1919C8"/>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12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00213"/>
            <a:ext cx="3810000" cy="449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00213"/>
            <a:ext cx="3810000" cy="449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7475" y="6505575"/>
            <a:ext cx="1905000" cy="352425"/>
          </a:xfrm>
          <a:prstGeom prst="rect">
            <a:avLst/>
          </a:prstGeom>
          <a:ln/>
        </p:spPr>
        <p:txBody>
          <a:bodyPr/>
          <a:lstStyle>
            <a:lvl1pPr>
              <a:defRPr/>
            </a:lvl1pPr>
          </a:lstStyle>
          <a:p>
            <a:pPr>
              <a:defRPr/>
            </a:pPr>
            <a:r>
              <a:rPr lang="en-US"/>
              <a:t>June 2014</a:t>
            </a:r>
          </a:p>
        </p:txBody>
      </p:sp>
      <p:sp>
        <p:nvSpPr>
          <p:cNvPr id="6" name="Footer Placeholder 5"/>
          <p:cNvSpPr>
            <a:spLocks noGrp="1" noChangeArrowheads="1"/>
          </p:cNvSpPr>
          <p:nvPr>
            <p:ph type="ftr" sz="quarter" idx="11"/>
          </p:nvPr>
        </p:nvSpPr>
        <p:spPr>
          <a:xfrm>
            <a:off x="2514600" y="6505575"/>
            <a:ext cx="4191000" cy="352425"/>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816725" y="6505575"/>
            <a:ext cx="2209800" cy="352425"/>
          </a:xfrm>
          <a:prstGeom prst="rect">
            <a:avLst/>
          </a:prstGeom>
          <a:ln/>
        </p:spPr>
        <p:txBody>
          <a:bodyPr/>
          <a:lstStyle>
            <a:lvl1pPr>
              <a:defRPr/>
            </a:lvl1pPr>
          </a:lstStyle>
          <a:p>
            <a:r>
              <a:rPr lang="en-US"/>
              <a:t>Feng    </a:t>
            </a:r>
            <a:fld id="{EBAA8800-5E8B-E848-92E5-4A59ACBFF10B}" type="slidenum">
              <a:rPr lang="en-US"/>
              <a:pPr/>
              <a:t>‹#›</a:t>
            </a:fld>
            <a:endParaRPr lang="en-US"/>
          </a:p>
        </p:txBody>
      </p:sp>
    </p:spTree>
    <p:extLst>
      <p:ext uri="{BB962C8B-B14F-4D97-AF65-F5344CB8AC3E}">
        <p14:creationId xmlns:p14="http://schemas.microsoft.com/office/powerpoint/2010/main" val="2091927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00213"/>
            <a:ext cx="3810000" cy="4494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00213"/>
            <a:ext cx="3810000" cy="4494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ChangeArrowheads="1"/>
          </p:cNvSpPr>
          <p:nvPr>
            <p:ph type="ftr" sz="quarter" idx="11"/>
          </p:nvPr>
        </p:nvSpPr>
        <p:spPr>
          <a:xfrm>
            <a:off x="2514600" y="6505575"/>
            <a:ext cx="4191000" cy="352425"/>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93216567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00213"/>
            <a:ext cx="3810000" cy="449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00213"/>
            <a:ext cx="3810000" cy="4494212"/>
          </a:xfrm>
        </p:spPr>
        <p:txBody>
          <a:bodyPr/>
          <a:lstStyle/>
          <a:p>
            <a:pPr lvl="0"/>
            <a:endParaRPr lang="en-US" noProof="0"/>
          </a:p>
        </p:txBody>
      </p:sp>
      <p:sp>
        <p:nvSpPr>
          <p:cNvPr id="5" name="Rectangle 4">
            <a:extLst>
              <a:ext uri="{FF2B5EF4-FFF2-40B4-BE49-F238E27FC236}">
                <a16:creationId xmlns:a16="http://schemas.microsoft.com/office/drawing/2014/main" id="{0140810E-27EF-B449-B5DD-EA54328FEFEA}"/>
              </a:ext>
            </a:extLst>
          </p:cNvPr>
          <p:cNvSpPr>
            <a:spLocks noGrp="1" noChangeArrowheads="1"/>
          </p:cNvSpPr>
          <p:nvPr>
            <p:ph type="dt" sz="half" idx="10"/>
          </p:nvPr>
        </p:nvSpPr>
        <p:spPr>
          <a:ln/>
        </p:spPr>
        <p:txBody>
          <a:bodyPr/>
          <a:lstStyle>
            <a:lvl1pPr>
              <a:defRPr/>
            </a:lvl1pPr>
          </a:lstStyle>
          <a:p>
            <a:pPr>
              <a:defRPr/>
            </a:pPr>
            <a:r>
              <a:rPr lang="en-US"/>
              <a:t>June 2014</a:t>
            </a:r>
          </a:p>
        </p:txBody>
      </p:sp>
      <p:sp>
        <p:nvSpPr>
          <p:cNvPr id="6" name="Rectangle 5">
            <a:extLst>
              <a:ext uri="{FF2B5EF4-FFF2-40B4-BE49-F238E27FC236}">
                <a16:creationId xmlns:a16="http://schemas.microsoft.com/office/drawing/2014/main" id="{0176744E-207A-A741-AF31-2E6B0433A5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65BFD16-03C2-1543-A554-467C8FA08E65}"/>
              </a:ext>
            </a:extLst>
          </p:cNvPr>
          <p:cNvSpPr>
            <a:spLocks noGrp="1" noChangeArrowheads="1"/>
          </p:cNvSpPr>
          <p:nvPr>
            <p:ph type="sldNum" sz="quarter" idx="12"/>
          </p:nvPr>
        </p:nvSpPr>
        <p:spPr>
          <a:ln/>
        </p:spPr>
        <p:txBody>
          <a:bodyPr/>
          <a:lstStyle>
            <a:lvl1pPr>
              <a:defRPr/>
            </a:lvl1pPr>
          </a:lstStyle>
          <a:p>
            <a:r>
              <a:rPr lang="en-US" altLang="en-US"/>
              <a:t>Feng    </a:t>
            </a:r>
            <a:fld id="{2C9E3E78-A3A1-764E-9915-B4057002DF9B}" type="slidenum">
              <a:rPr lang="en-US" altLang="en-US"/>
              <a:pPr/>
              <a:t>‹#›</a:t>
            </a:fld>
            <a:endParaRPr lang="en-US" altLang="en-US"/>
          </a:p>
        </p:txBody>
      </p:sp>
    </p:spTree>
    <p:extLst>
      <p:ext uri="{BB962C8B-B14F-4D97-AF65-F5344CB8AC3E}">
        <p14:creationId xmlns:p14="http://schemas.microsoft.com/office/powerpoint/2010/main" val="399115456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57AEDB-FDF1-D148-95ED-404B19885871}" type="datetimeFigureOut">
              <a:rPr lang="en-US" smtClean="0"/>
              <a:t>8/2/21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1079A-EA20-314B-8E47-154E88D3F43D}" type="slidenum">
              <a:rPr lang="en-US" smtClean="0"/>
              <a:t>‹#›</a:t>
            </a:fld>
            <a:endParaRPr lang="en-US"/>
          </a:p>
        </p:txBody>
      </p:sp>
    </p:spTree>
    <p:extLst>
      <p:ext uri="{BB962C8B-B14F-4D97-AF65-F5344CB8AC3E}">
        <p14:creationId xmlns:p14="http://schemas.microsoft.com/office/powerpoint/2010/main" val="35259368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1919C8"/>
            </a:solidFill>
            <a:round/>
            <a:headEnd/>
            <a:tailEnd/>
          </a:ln>
          <a:effectLst/>
        </p:spPr>
        <p:txBody>
          <a:bodyPr/>
          <a:lstStyle/>
          <a:p>
            <a:pPr algn="ctr" defTabSz="914400">
              <a:defRPr/>
            </a:pPr>
            <a:endParaRPr lang="en-US">
              <a:ln>
                <a:solidFill>
                  <a:srgbClr val="0000FF"/>
                </a:solidFill>
              </a:ln>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53200"/>
            <a:ext cx="1905000" cy="282575"/>
          </a:xfrm>
          <a:prstGeom prst="rect">
            <a:avLst/>
          </a:prstGeom>
          <a:ln>
            <a:noFill/>
          </a:ln>
        </p:spPr>
        <p:txBody>
          <a:bodyPr/>
          <a:lstStyle>
            <a:lvl1pPr>
              <a:defRPr sz="1200">
                <a:solidFill>
                  <a:srgbClr val="0000FF"/>
                </a:solidFill>
              </a:defRPr>
            </a:lvl1pPr>
          </a:lstStyle>
          <a:p>
            <a:pPr fontAlgn="auto">
              <a:spcBef>
                <a:spcPts val="0"/>
              </a:spcBef>
              <a:spcAft>
                <a:spcPts val="0"/>
              </a:spcAft>
              <a:defRPr/>
            </a:pPr>
            <a:r>
              <a:rPr lang="en-US" baseline="0" dirty="0">
                <a:ln w="3175">
                  <a:noFill/>
                </a:ln>
                <a:solidFill>
                  <a:schemeClr val="bg1">
                    <a:lumMod val="65000"/>
                  </a:schemeClr>
                </a:solidFill>
                <a:effectLst/>
                <a:latin typeface="+mn-lt"/>
                <a:ea typeface="+mn-ea"/>
                <a:cs typeface="+mn-cs"/>
              </a:rPr>
              <a:t>27-29 July 2021</a:t>
            </a:r>
            <a:endParaRPr lang="en-US" dirty="0">
              <a:ln w="3175">
                <a:noFill/>
              </a:ln>
              <a:solidFill>
                <a:schemeClr val="bg1">
                  <a:lumMod val="65000"/>
                </a:schemeClr>
              </a:solidFill>
              <a:effectLst/>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bg1">
                    <a:lumMod val="65000"/>
                  </a:schemeClr>
                </a:solidFill>
              </a:rPr>
              <a:t>Feng  </a:t>
            </a:r>
            <a:fld id="{F817A6DC-7C87-374F-AFE6-43B3D5E1F40F}" type="slidenum">
              <a:rPr lang="en-US" sz="1200" smtClean="0">
                <a:solidFill>
                  <a:schemeClr val="bg1">
                    <a:lumMod val="65000"/>
                  </a:schemeClr>
                </a:solidFill>
              </a:rPr>
              <a:pPr algn="r"/>
              <a:t>‹#›</a:t>
            </a:fld>
            <a:endParaRPr lang="en-US" sz="1200" dirty="0">
              <a:solidFill>
                <a:schemeClr val="bg1">
                  <a:lumMod val="65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 id="2147483726" r:id="rId4"/>
    <p:sldLayoutId id="2147483728" r:id="rId5"/>
    <p:sldLayoutId id="2147483730" r:id="rId6"/>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261.png"/></Relationships>
</file>

<file path=ppt/slides/_rels/slide1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28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0.png"/><Relationship Id="rId7"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5.png"/><Relationship Id="rId4" Type="http://schemas.openxmlformats.org/officeDocument/2006/relationships/image" Target="../media/image11.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32.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51.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1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1060.png"/><Relationship Id="rId1" Type="http://schemas.openxmlformats.org/officeDocument/2006/relationships/slideLayout" Target="../slideLayouts/slideLayout1.xml"/><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image" Target="../media/image300.pn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0.png"/><Relationship Id="rId7"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27.png"/><Relationship Id="rId9" Type="http://schemas.openxmlformats.org/officeDocument/2006/relationships/image" Target="../media/image118.png"/></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7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0.png"/><Relationship Id="rId7" Type="http://schemas.openxmlformats.org/officeDocument/2006/relationships/image" Target="../media/image72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10.png"/><Relationship Id="rId10" Type="http://schemas.openxmlformats.org/officeDocument/2006/relationships/image" Target="../media/image123.png"/><Relationship Id="rId9" Type="http://schemas.openxmlformats.org/officeDocument/2006/relationships/image" Target="../media/image730.png"/></Relationships>
</file>

<file path=ppt/slides/_rels/slide75.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122.png"/><Relationship Id="rId7" Type="http://schemas.openxmlformats.org/officeDocument/2006/relationships/image" Target="../media/image12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560.png"/><Relationship Id="rId5" Type="http://schemas.openxmlformats.org/officeDocument/2006/relationships/image" Target="../media/image550.png"/><Relationship Id="rId10" Type="http://schemas.openxmlformats.org/officeDocument/2006/relationships/image" Target="../media/image340.png"/><Relationship Id="rId4" Type="http://schemas.openxmlformats.org/officeDocument/2006/relationships/image" Target="../media/image311.png"/><Relationship Id="rId9" Type="http://schemas.openxmlformats.org/officeDocument/2006/relationships/image" Target="../media/image90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7"/>
            <a:ext cx="8458200" cy="54864"/>
          </a:xfrm>
          <a:prstGeom prst="rect">
            <a:avLst/>
          </a:prstGeom>
          <a:solidFill>
            <a:srgbClr val="1919C8"/>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072015"/>
            <a:ext cx="9144000" cy="2185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2000" dirty="0"/>
          </a:p>
          <a:p>
            <a:pPr algn="ctr"/>
            <a:r>
              <a:rPr lang="en-US" sz="2000" i="1" dirty="0"/>
              <a:t>Dark Matter</a:t>
            </a:r>
          </a:p>
          <a:p>
            <a:pPr algn="ctr"/>
            <a:endParaRPr lang="en-US" sz="1200" i="1" dirty="0"/>
          </a:p>
          <a:p>
            <a:pPr algn="ctr"/>
            <a:r>
              <a:rPr lang="en-US" sz="2000" i="1" dirty="0"/>
              <a:t>Les </a:t>
            </a:r>
            <a:r>
              <a:rPr lang="en-US" sz="2000" i="1" dirty="0" err="1"/>
              <a:t>Houches</a:t>
            </a:r>
            <a:r>
              <a:rPr lang="en-US" sz="2000" i="1" dirty="0"/>
              <a:t> Summer School</a:t>
            </a:r>
          </a:p>
          <a:p>
            <a:pPr algn="ctr"/>
            <a:endParaRPr lang="en-US" sz="2000" dirty="0"/>
          </a:p>
          <a:p>
            <a:pPr algn="ctr"/>
            <a:r>
              <a:rPr lang="en-US" sz="2000" dirty="0"/>
              <a:t>Jonathan Feng, UC Irvine, 27-29 July 2021</a:t>
            </a:r>
            <a:endParaRPr lang="en-US" sz="1200" dirty="0"/>
          </a:p>
          <a:p>
            <a:pPr algn="ct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634734" y="5594857"/>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990176" y="5579653"/>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6"/>
          <a:srcRect r="7550"/>
          <a:stretch/>
        </p:blipFill>
        <p:spPr>
          <a:xfrm>
            <a:off x="7368874" y="5486400"/>
            <a:ext cx="1394126" cy="705861"/>
          </a:xfrm>
          <a:prstGeom prst="rect">
            <a:avLst/>
          </a:prstGeom>
        </p:spPr>
      </p:pic>
      <p:sp>
        <p:nvSpPr>
          <p:cNvPr id="12" name="Rectangle 3">
            <a:extLst>
              <a:ext uri="{FF2B5EF4-FFF2-40B4-BE49-F238E27FC236}">
                <a16:creationId xmlns:a16="http://schemas.microsoft.com/office/drawing/2014/main" id="{2652BFD4-F3D5-3A41-B9DA-DACF1B2A552B}"/>
              </a:ext>
            </a:extLst>
          </p:cNvPr>
          <p:cNvSpPr>
            <a:spLocks noChangeArrowheads="1"/>
          </p:cNvSpPr>
          <p:nvPr/>
        </p:nvSpPr>
        <p:spPr bwMode="auto">
          <a:xfrm>
            <a:off x="0" y="1128915"/>
            <a:ext cx="91440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800" b="1" dirty="0">
                <a:latin typeface="+mn-lt"/>
              </a:rPr>
              <a:t>STANDARD WIMPS</a:t>
            </a:r>
          </a:p>
        </p:txBody>
      </p:sp>
    </p:spTree>
    <p:extLst>
      <p:ext uri="{BB962C8B-B14F-4D97-AF65-F5344CB8AC3E}">
        <p14:creationId xmlns:p14="http://schemas.microsoft.com/office/powerpoint/2010/main" val="991119721"/>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onathan\Desktop\_61348406_higgs_standard_mod_46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4194175" cy="433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8434" name="Rectangle 2"/>
          <p:cNvSpPr>
            <a:spLocks noChangeArrowheads="1"/>
          </p:cNvSpPr>
          <p:nvPr/>
        </p:nvSpPr>
        <p:spPr bwMode="auto">
          <a:xfrm>
            <a:off x="4230688" y="1293813"/>
            <a:ext cx="4724400" cy="87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42950" lvl="1" indent="-285750">
              <a:spcBef>
                <a:spcPct val="20000"/>
              </a:spcBef>
            </a:pPr>
            <a:r>
              <a:rPr lang="en-US" sz="3200" dirty="0"/>
              <a:t>Known DM properties</a:t>
            </a:r>
          </a:p>
        </p:txBody>
      </p:sp>
      <p:sp>
        <p:nvSpPr>
          <p:cNvPr id="8196" name="Rectangle 4"/>
          <p:cNvSpPr>
            <a:spLocks noGrp="1" noChangeArrowheads="1"/>
          </p:cNvSpPr>
          <p:nvPr>
            <p:ph type="title"/>
          </p:nvPr>
        </p:nvSpPr>
        <p:spPr>
          <a:xfrm>
            <a:off x="685800" y="85725"/>
            <a:ext cx="7772400" cy="752475"/>
          </a:xfrm>
        </p:spPr>
        <p:txBody>
          <a:bodyPr/>
          <a:lstStyle/>
          <a:p>
            <a:pPr eaLnBrk="1" hangingPunct="1"/>
            <a:r>
              <a:rPr lang="en-US">
                <a:latin typeface="Arial" charset="0"/>
              </a:rPr>
              <a:t> </a:t>
            </a:r>
            <a:r>
              <a:rPr lang="en-US" sz="3200">
                <a:latin typeface="Arial" charset="0"/>
              </a:rPr>
              <a:t>DARK MATTER</a:t>
            </a:r>
          </a:p>
        </p:txBody>
      </p:sp>
      <p:sp>
        <p:nvSpPr>
          <p:cNvPr id="658448" name="Rectangle 16"/>
          <p:cNvSpPr>
            <a:spLocks noChangeArrowheads="1"/>
          </p:cNvSpPr>
          <p:nvPr/>
        </p:nvSpPr>
        <p:spPr bwMode="auto">
          <a:xfrm>
            <a:off x="228600" y="5843588"/>
            <a:ext cx="8243888" cy="74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42950" lvl="1" indent="-285750" algn="ctr">
              <a:spcBef>
                <a:spcPct val="20000"/>
              </a:spcBef>
            </a:pPr>
            <a:r>
              <a:rPr lang="en-US" sz="2800" dirty="0"/>
              <a:t>None of the known particles can be cold DM.</a:t>
            </a:r>
          </a:p>
        </p:txBody>
      </p:sp>
      <p:grpSp>
        <p:nvGrpSpPr>
          <p:cNvPr id="2" name="Group 77"/>
          <p:cNvGrpSpPr>
            <a:grpSpLocks/>
          </p:cNvGrpSpPr>
          <p:nvPr/>
        </p:nvGrpSpPr>
        <p:grpSpPr bwMode="auto">
          <a:xfrm>
            <a:off x="966788" y="1712913"/>
            <a:ext cx="7358062" cy="3348037"/>
            <a:chOff x="966788" y="1866106"/>
            <a:chExt cx="7358062" cy="3347567"/>
          </a:xfrm>
        </p:grpSpPr>
        <p:sp>
          <p:nvSpPr>
            <p:cNvPr id="8243" name="Rectangle 18"/>
            <p:cNvSpPr>
              <a:spLocks noChangeArrowheads="1"/>
            </p:cNvSpPr>
            <p:nvPr/>
          </p:nvSpPr>
          <p:spPr bwMode="auto">
            <a:xfrm>
              <a:off x="4530725" y="4340548"/>
              <a:ext cx="3794125" cy="87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42950" lvl="1" indent="-285750">
                <a:spcBef>
                  <a:spcPct val="20000"/>
                </a:spcBef>
                <a:buFontTx/>
                <a:buChar char="•"/>
              </a:pPr>
              <a:r>
                <a:rPr lang="en-US" sz="3200">
                  <a:solidFill>
                    <a:srgbClr val="FF0000"/>
                  </a:solidFill>
                </a:rPr>
                <a:t>Not hot</a:t>
              </a:r>
            </a:p>
          </p:txBody>
        </p:sp>
        <p:grpSp>
          <p:nvGrpSpPr>
            <p:cNvPr id="8244" name="Group 19"/>
            <p:cNvGrpSpPr>
              <a:grpSpLocks/>
            </p:cNvGrpSpPr>
            <p:nvPr/>
          </p:nvGrpSpPr>
          <p:grpSpPr bwMode="auto">
            <a:xfrm>
              <a:off x="3221830" y="1866106"/>
              <a:ext cx="455613" cy="439738"/>
              <a:chOff x="1549" y="3504"/>
              <a:chExt cx="287" cy="277"/>
            </a:xfrm>
          </p:grpSpPr>
          <p:sp>
            <p:nvSpPr>
              <p:cNvPr id="8254" name="Line 20"/>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55" name="Line 21"/>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45" name="Group 22"/>
            <p:cNvGrpSpPr>
              <a:grpSpLocks/>
            </p:cNvGrpSpPr>
            <p:nvPr/>
          </p:nvGrpSpPr>
          <p:grpSpPr bwMode="auto">
            <a:xfrm>
              <a:off x="966788" y="3368675"/>
              <a:ext cx="455613" cy="439738"/>
              <a:chOff x="1549" y="3504"/>
              <a:chExt cx="287" cy="277"/>
            </a:xfrm>
          </p:grpSpPr>
          <p:sp>
            <p:nvSpPr>
              <p:cNvPr id="8252" name="Line 23"/>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53" name="Line 24"/>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46" name="Group 25"/>
            <p:cNvGrpSpPr>
              <a:grpSpLocks/>
            </p:cNvGrpSpPr>
            <p:nvPr/>
          </p:nvGrpSpPr>
          <p:grpSpPr bwMode="auto">
            <a:xfrm>
              <a:off x="2393553" y="3368675"/>
              <a:ext cx="455613" cy="439738"/>
              <a:chOff x="1549" y="3504"/>
              <a:chExt cx="287" cy="277"/>
            </a:xfrm>
          </p:grpSpPr>
          <p:sp>
            <p:nvSpPr>
              <p:cNvPr id="8250" name="Line 26"/>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51" name="Line 27"/>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47" name="Group 28"/>
            <p:cNvGrpSpPr>
              <a:grpSpLocks/>
            </p:cNvGrpSpPr>
            <p:nvPr/>
          </p:nvGrpSpPr>
          <p:grpSpPr bwMode="auto">
            <a:xfrm>
              <a:off x="1679575" y="3368675"/>
              <a:ext cx="455613" cy="439738"/>
              <a:chOff x="1549" y="3504"/>
              <a:chExt cx="287" cy="277"/>
            </a:xfrm>
          </p:grpSpPr>
          <p:sp>
            <p:nvSpPr>
              <p:cNvPr id="8248" name="Line 29"/>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49" name="Line 30"/>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658524" name="Rectangle 92"/>
          <p:cNvSpPr>
            <a:spLocks noChangeArrowheads="1"/>
          </p:cNvSpPr>
          <p:nvPr/>
        </p:nvSpPr>
        <p:spPr bwMode="auto">
          <a:xfrm>
            <a:off x="4538663" y="2139950"/>
            <a:ext cx="3794125" cy="87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42950" lvl="1" indent="-285750">
              <a:spcBef>
                <a:spcPct val="20000"/>
              </a:spcBef>
              <a:buFontTx/>
              <a:buChar char="•"/>
            </a:pPr>
            <a:r>
              <a:rPr lang="en-US" sz="3200" dirty="0">
                <a:solidFill>
                  <a:srgbClr val="FF0000"/>
                </a:solidFill>
              </a:rPr>
              <a:t>Gravitationally interacting</a:t>
            </a:r>
          </a:p>
        </p:txBody>
      </p:sp>
      <p:grpSp>
        <p:nvGrpSpPr>
          <p:cNvPr id="7" name="Group 76"/>
          <p:cNvGrpSpPr>
            <a:grpSpLocks/>
          </p:cNvGrpSpPr>
          <p:nvPr/>
        </p:nvGrpSpPr>
        <p:grpSpPr bwMode="auto">
          <a:xfrm>
            <a:off x="1679575" y="1712913"/>
            <a:ext cx="7083425" cy="3489325"/>
            <a:chOff x="1679575" y="1866106"/>
            <a:chExt cx="7083425" cy="3488385"/>
          </a:xfrm>
        </p:grpSpPr>
        <p:sp>
          <p:nvSpPr>
            <p:cNvPr id="8212" name="Rectangle 32"/>
            <p:cNvSpPr>
              <a:spLocks noChangeArrowheads="1"/>
            </p:cNvSpPr>
            <p:nvPr/>
          </p:nvSpPr>
          <p:spPr bwMode="auto">
            <a:xfrm>
              <a:off x="4511675" y="3546475"/>
              <a:ext cx="4251325" cy="87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42950" lvl="1" indent="-285750">
                <a:spcBef>
                  <a:spcPct val="20000"/>
                </a:spcBef>
                <a:buFontTx/>
                <a:buChar char="•"/>
              </a:pPr>
              <a:r>
                <a:rPr lang="en-US" sz="3200" dirty="0">
                  <a:solidFill>
                    <a:srgbClr val="FF0000"/>
                  </a:solidFill>
                </a:rPr>
                <a:t>Not short-lived</a:t>
              </a:r>
            </a:p>
          </p:txBody>
        </p:sp>
        <p:grpSp>
          <p:nvGrpSpPr>
            <p:cNvPr id="8213" name="Group 45"/>
            <p:cNvGrpSpPr>
              <a:grpSpLocks/>
            </p:cNvGrpSpPr>
            <p:nvPr/>
          </p:nvGrpSpPr>
          <p:grpSpPr bwMode="auto">
            <a:xfrm>
              <a:off x="3221830" y="4065117"/>
              <a:ext cx="455613" cy="439738"/>
              <a:chOff x="1549" y="3504"/>
              <a:chExt cx="287" cy="277"/>
            </a:xfrm>
          </p:grpSpPr>
          <p:sp>
            <p:nvSpPr>
              <p:cNvPr id="8241" name="Line 46"/>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42" name="Line 47"/>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14" name="Group 51"/>
            <p:cNvGrpSpPr>
              <a:grpSpLocks/>
            </p:cNvGrpSpPr>
            <p:nvPr/>
          </p:nvGrpSpPr>
          <p:grpSpPr bwMode="auto">
            <a:xfrm>
              <a:off x="3221830" y="3368675"/>
              <a:ext cx="455613" cy="439738"/>
              <a:chOff x="1549" y="3504"/>
              <a:chExt cx="287" cy="277"/>
            </a:xfrm>
          </p:grpSpPr>
          <p:sp>
            <p:nvSpPr>
              <p:cNvPr id="8239" name="Line 52"/>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40" name="Line 53"/>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15" name="Group 54"/>
            <p:cNvGrpSpPr>
              <a:grpSpLocks/>
            </p:cNvGrpSpPr>
            <p:nvPr/>
          </p:nvGrpSpPr>
          <p:grpSpPr bwMode="auto">
            <a:xfrm>
              <a:off x="3221830" y="2620295"/>
              <a:ext cx="455613" cy="439738"/>
              <a:chOff x="1549" y="3504"/>
              <a:chExt cx="287" cy="277"/>
            </a:xfrm>
          </p:grpSpPr>
          <p:sp>
            <p:nvSpPr>
              <p:cNvPr id="8237" name="Line 55"/>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38" name="Line 56"/>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16" name="Group 33"/>
            <p:cNvGrpSpPr>
              <a:grpSpLocks/>
            </p:cNvGrpSpPr>
            <p:nvPr/>
          </p:nvGrpSpPr>
          <p:grpSpPr bwMode="auto">
            <a:xfrm>
              <a:off x="2393553" y="1866106"/>
              <a:ext cx="455613" cy="439738"/>
              <a:chOff x="1549" y="3504"/>
              <a:chExt cx="287" cy="277"/>
            </a:xfrm>
          </p:grpSpPr>
          <p:sp>
            <p:nvSpPr>
              <p:cNvPr id="8235" name="Line 34"/>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36" name="Line 35"/>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17" name="Group 36"/>
            <p:cNvGrpSpPr>
              <a:grpSpLocks/>
            </p:cNvGrpSpPr>
            <p:nvPr/>
          </p:nvGrpSpPr>
          <p:grpSpPr bwMode="auto">
            <a:xfrm>
              <a:off x="1679575" y="1866106"/>
              <a:ext cx="455613" cy="439738"/>
              <a:chOff x="1549" y="3504"/>
              <a:chExt cx="287" cy="277"/>
            </a:xfrm>
          </p:grpSpPr>
          <p:sp>
            <p:nvSpPr>
              <p:cNvPr id="8233" name="Line 37"/>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34" name="Line 38"/>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18" name="Group 39"/>
            <p:cNvGrpSpPr>
              <a:grpSpLocks/>
            </p:cNvGrpSpPr>
            <p:nvPr/>
          </p:nvGrpSpPr>
          <p:grpSpPr bwMode="auto">
            <a:xfrm>
              <a:off x="1679575" y="4065117"/>
              <a:ext cx="455613" cy="439738"/>
              <a:chOff x="1549" y="3504"/>
              <a:chExt cx="287" cy="277"/>
            </a:xfrm>
          </p:grpSpPr>
          <p:sp>
            <p:nvSpPr>
              <p:cNvPr id="8231" name="Line 40"/>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32" name="Line 41"/>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19" name="Group 42"/>
            <p:cNvGrpSpPr>
              <a:grpSpLocks/>
            </p:cNvGrpSpPr>
            <p:nvPr/>
          </p:nvGrpSpPr>
          <p:grpSpPr bwMode="auto">
            <a:xfrm>
              <a:off x="1679575" y="2620295"/>
              <a:ext cx="455613" cy="439738"/>
              <a:chOff x="1549" y="3504"/>
              <a:chExt cx="287" cy="277"/>
            </a:xfrm>
          </p:grpSpPr>
          <p:sp>
            <p:nvSpPr>
              <p:cNvPr id="8229" name="Line 43"/>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30" name="Line 44"/>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20" name="Group 48"/>
            <p:cNvGrpSpPr>
              <a:grpSpLocks/>
            </p:cNvGrpSpPr>
            <p:nvPr/>
          </p:nvGrpSpPr>
          <p:grpSpPr bwMode="auto">
            <a:xfrm>
              <a:off x="2393553" y="4065117"/>
              <a:ext cx="455613" cy="439738"/>
              <a:chOff x="1549" y="3504"/>
              <a:chExt cx="287" cy="277"/>
            </a:xfrm>
          </p:grpSpPr>
          <p:sp>
            <p:nvSpPr>
              <p:cNvPr id="8227" name="Line 49"/>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28" name="Line 50"/>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21" name="Group 57"/>
            <p:cNvGrpSpPr>
              <a:grpSpLocks/>
            </p:cNvGrpSpPr>
            <p:nvPr/>
          </p:nvGrpSpPr>
          <p:grpSpPr bwMode="auto">
            <a:xfrm>
              <a:off x="2393553" y="2620295"/>
              <a:ext cx="455613" cy="439738"/>
              <a:chOff x="1549" y="3504"/>
              <a:chExt cx="287" cy="277"/>
            </a:xfrm>
          </p:grpSpPr>
          <p:sp>
            <p:nvSpPr>
              <p:cNvPr id="8225" name="Line 58"/>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26" name="Line 59"/>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22" name="Group 45"/>
            <p:cNvGrpSpPr>
              <a:grpSpLocks/>
            </p:cNvGrpSpPr>
            <p:nvPr/>
          </p:nvGrpSpPr>
          <p:grpSpPr bwMode="auto">
            <a:xfrm>
              <a:off x="3221830" y="4914753"/>
              <a:ext cx="455613" cy="439738"/>
              <a:chOff x="1549" y="3504"/>
              <a:chExt cx="287" cy="277"/>
            </a:xfrm>
          </p:grpSpPr>
          <p:sp>
            <p:nvSpPr>
              <p:cNvPr id="8223" name="Line 46"/>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24" name="Line 47"/>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18" name="Group 78"/>
          <p:cNvGrpSpPr>
            <a:grpSpLocks/>
          </p:cNvGrpSpPr>
          <p:nvPr/>
        </p:nvGrpSpPr>
        <p:grpSpPr bwMode="auto">
          <a:xfrm>
            <a:off x="966788" y="1712913"/>
            <a:ext cx="7967662" cy="4459287"/>
            <a:chOff x="966788" y="1866106"/>
            <a:chExt cx="7967662" cy="4458494"/>
          </a:xfrm>
        </p:grpSpPr>
        <p:sp>
          <p:nvSpPr>
            <p:cNvPr id="8202" name="Rectangle 9"/>
            <p:cNvSpPr>
              <a:spLocks noChangeArrowheads="1"/>
            </p:cNvSpPr>
            <p:nvPr/>
          </p:nvSpPr>
          <p:spPr bwMode="auto">
            <a:xfrm>
              <a:off x="4506524" y="5134622"/>
              <a:ext cx="4427926" cy="1189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742950" lvl="1" indent="-285750">
                <a:spcBef>
                  <a:spcPct val="20000"/>
                </a:spcBef>
                <a:buFontTx/>
                <a:buChar char="•"/>
              </a:pPr>
              <a:r>
                <a:rPr lang="en-US" sz="3200" dirty="0">
                  <a:solidFill>
                    <a:srgbClr val="FF0000"/>
                  </a:solidFill>
                </a:rPr>
                <a:t>Not baryonic</a:t>
              </a:r>
            </a:p>
          </p:txBody>
        </p:sp>
        <p:grpSp>
          <p:nvGrpSpPr>
            <p:cNvPr id="8203" name="Group 45"/>
            <p:cNvGrpSpPr>
              <a:grpSpLocks/>
            </p:cNvGrpSpPr>
            <p:nvPr/>
          </p:nvGrpSpPr>
          <p:grpSpPr bwMode="auto">
            <a:xfrm>
              <a:off x="966788" y="4065117"/>
              <a:ext cx="455613" cy="439738"/>
              <a:chOff x="1549" y="3504"/>
              <a:chExt cx="287" cy="277"/>
            </a:xfrm>
          </p:grpSpPr>
          <p:sp>
            <p:nvSpPr>
              <p:cNvPr id="8210" name="Line 46"/>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11" name="Line 47"/>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04" name="Group 45"/>
            <p:cNvGrpSpPr>
              <a:grpSpLocks/>
            </p:cNvGrpSpPr>
            <p:nvPr/>
          </p:nvGrpSpPr>
          <p:grpSpPr bwMode="auto">
            <a:xfrm>
              <a:off x="966788" y="2620295"/>
              <a:ext cx="455613" cy="439738"/>
              <a:chOff x="1549" y="3504"/>
              <a:chExt cx="287" cy="277"/>
            </a:xfrm>
          </p:grpSpPr>
          <p:sp>
            <p:nvSpPr>
              <p:cNvPr id="8208" name="Line 46"/>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9" name="Line 47"/>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205" name="Group 45"/>
            <p:cNvGrpSpPr>
              <a:grpSpLocks/>
            </p:cNvGrpSpPr>
            <p:nvPr/>
          </p:nvGrpSpPr>
          <p:grpSpPr bwMode="auto">
            <a:xfrm>
              <a:off x="966788" y="1866106"/>
              <a:ext cx="455613" cy="439738"/>
              <a:chOff x="1549" y="3504"/>
              <a:chExt cx="287" cy="277"/>
            </a:xfrm>
          </p:grpSpPr>
          <p:sp>
            <p:nvSpPr>
              <p:cNvPr id="8206" name="Line 46"/>
              <p:cNvSpPr>
                <a:spLocks noChangeShapeType="1"/>
              </p:cNvSpPr>
              <p:nvPr/>
            </p:nvSpPr>
            <p:spPr bwMode="auto">
              <a:xfrm>
                <a:off x="1560" y="3504"/>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07" name="Line 47"/>
              <p:cNvSpPr>
                <a:spLocks noChangeShapeType="1"/>
              </p:cNvSpPr>
              <p:nvPr/>
            </p:nvSpPr>
            <p:spPr bwMode="auto">
              <a:xfrm flipH="1">
                <a:off x="1549" y="3505"/>
                <a:ext cx="276" cy="276"/>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spTree>
    <p:extLst>
      <p:ext uri="{BB962C8B-B14F-4D97-AF65-F5344CB8AC3E}">
        <p14:creationId xmlns:p14="http://schemas.microsoft.com/office/powerpoint/2010/main" val="3618499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8434"/>
                                        </p:tgtEl>
                                        <p:attrNameLst>
                                          <p:attrName>style.visibility</p:attrName>
                                        </p:attrNameLst>
                                      </p:cBhvr>
                                      <p:to>
                                        <p:strVal val="visible"/>
                                      </p:to>
                                    </p:set>
                                    <p:animEffect transition="in" filter="dissolve">
                                      <p:cBhvr>
                                        <p:cTn id="7" dur="500"/>
                                        <p:tgtEl>
                                          <p:spTgt spid="6584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8524"/>
                                        </p:tgtEl>
                                        <p:attrNameLst>
                                          <p:attrName>style.visibility</p:attrName>
                                        </p:attrNameLst>
                                      </p:cBhvr>
                                      <p:to>
                                        <p:strVal val="visible"/>
                                      </p:to>
                                    </p:set>
                                    <p:animEffect transition="in" filter="dissolve">
                                      <p:cBhvr>
                                        <p:cTn id="12" dur="500"/>
                                        <p:tgtEl>
                                          <p:spTgt spid="6585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58448"/>
                                        </p:tgtEl>
                                        <p:attrNameLst>
                                          <p:attrName>style.visibility</p:attrName>
                                        </p:attrNameLst>
                                      </p:cBhvr>
                                      <p:to>
                                        <p:strVal val="visible"/>
                                      </p:to>
                                    </p:set>
                                    <p:animEffect transition="in" filter="dissolve">
                                      <p:cBhvr>
                                        <p:cTn id="32" dur="500"/>
                                        <p:tgtEl>
                                          <p:spTgt spid="658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4" grpId="0"/>
      <p:bldP spid="658448" grpId="0"/>
      <p:bldP spid="6585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RELIC DENSITY</a:t>
            </a:r>
          </a:p>
        </p:txBody>
      </p:sp>
      <p:sp>
        <p:nvSpPr>
          <p:cNvPr id="6" name="Rectangle 3">
            <a:extLst>
              <a:ext uri="{FF2B5EF4-FFF2-40B4-BE49-F238E27FC236}">
                <a16:creationId xmlns:a16="http://schemas.microsoft.com/office/drawing/2014/main" id="{52235BEF-E343-E747-AD4C-E82927CC45CE}"/>
              </a:ext>
            </a:extLst>
          </p:cNvPr>
          <p:cNvSpPr txBox="1">
            <a:spLocks noChangeArrowheads="1"/>
          </p:cNvSpPr>
          <p:nvPr/>
        </p:nvSpPr>
        <p:spPr bwMode="auto">
          <a:xfrm>
            <a:off x="228600" y="1066800"/>
            <a:ext cx="8602494" cy="559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charset="0"/>
              </a:rPr>
              <a:t>We know little about dark matter.  We know more about what it isn’t than what it is.</a:t>
            </a:r>
          </a:p>
          <a:p>
            <a:pPr marL="0" indent="0">
              <a:buNone/>
            </a:pPr>
            <a:endParaRPr lang="en-US" dirty="0">
              <a:latin typeface="Arial" charset="0"/>
            </a:endParaRPr>
          </a:p>
        </p:txBody>
      </p:sp>
      <p:pic>
        <p:nvPicPr>
          <p:cNvPr id="4" name="Picture 3">
            <a:extLst>
              <a:ext uri="{FF2B5EF4-FFF2-40B4-BE49-F238E27FC236}">
                <a16:creationId xmlns:a16="http://schemas.microsoft.com/office/drawing/2014/main" id="{475807B0-E1BD-CF49-A5DD-1AA079B5ADB5}"/>
              </a:ext>
            </a:extLst>
          </p:cNvPr>
          <p:cNvPicPr>
            <a:picLocks noChangeAspect="1"/>
          </p:cNvPicPr>
          <p:nvPr/>
        </p:nvPicPr>
        <p:blipFill>
          <a:blip r:embed="rId2"/>
          <a:stretch>
            <a:fillRect/>
          </a:stretch>
        </p:blipFill>
        <p:spPr>
          <a:xfrm>
            <a:off x="4648200" y="2209800"/>
            <a:ext cx="4038600" cy="1991427"/>
          </a:xfrm>
          <a:prstGeom prst="rect">
            <a:avLst/>
          </a:prstGeom>
        </p:spPr>
      </p:pic>
      <p:sp>
        <p:nvSpPr>
          <p:cNvPr id="9" name="Rectangle 3">
            <a:extLst>
              <a:ext uri="{FF2B5EF4-FFF2-40B4-BE49-F238E27FC236}">
                <a16:creationId xmlns:a16="http://schemas.microsoft.com/office/drawing/2014/main" id="{655AAA0A-CB28-C84C-90BC-82140AA08E05}"/>
              </a:ext>
            </a:extLst>
          </p:cNvPr>
          <p:cNvSpPr txBox="1">
            <a:spLocks noChangeArrowheads="1"/>
          </p:cNvSpPr>
          <p:nvPr/>
        </p:nvSpPr>
        <p:spPr bwMode="auto">
          <a:xfrm>
            <a:off x="220494" y="4425616"/>
            <a:ext cx="86106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charset="0"/>
              </a:rPr>
              <a:t>What can we learn from this about dark matter’s particle properties?</a:t>
            </a:r>
          </a:p>
          <a:p>
            <a:pPr lvl="1"/>
            <a:r>
              <a:rPr lang="en-US" dirty="0">
                <a:latin typeface="Arial" charset="0"/>
                <a:sym typeface="Wingdings" charset="0"/>
              </a:rPr>
              <a:t>Generically: nothing.  </a:t>
            </a:r>
          </a:p>
          <a:p>
            <a:pPr lvl="1"/>
            <a:r>
              <a:rPr lang="en-US" dirty="0">
                <a:latin typeface="Arial" charset="0"/>
                <a:sym typeface="Wingdings" charset="0"/>
              </a:rPr>
              <a:t>But if the dark matter now is a surviving relic of the hot Big Bang through thermal freeze out: a lot.</a:t>
            </a:r>
          </a:p>
          <a:p>
            <a:endParaRPr lang="en-US" dirty="0">
              <a:latin typeface="Arial" charset="0"/>
            </a:endParaRPr>
          </a:p>
        </p:txBody>
      </p:sp>
      <mc:AlternateContent xmlns:mc="http://schemas.openxmlformats.org/markup-compatibility/2006" xmlns:a14="http://schemas.microsoft.com/office/drawing/2010/main">
        <mc:Choice Requires="a14">
          <p:sp>
            <p:nvSpPr>
              <p:cNvPr id="10" name="Rectangle 3">
                <a:extLst>
                  <a:ext uri="{FF2B5EF4-FFF2-40B4-BE49-F238E27FC236}">
                    <a16:creationId xmlns:a16="http://schemas.microsoft.com/office/drawing/2014/main" id="{DC4CF9D3-3908-7F4A-862C-B74F6F750DAC}"/>
                  </a:ext>
                </a:extLst>
              </p:cNvPr>
              <p:cNvSpPr txBox="1">
                <a:spLocks noChangeArrowheads="1"/>
              </p:cNvSpPr>
              <p:nvPr/>
            </p:nvSpPr>
            <p:spPr bwMode="auto">
              <a:xfrm>
                <a:off x="231843" y="2164733"/>
                <a:ext cx="4038600" cy="225486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charset="0"/>
                  </a:rPr>
                  <a:t>The one thing we do know </a:t>
                </a:r>
                <a:r>
                  <a:rPr lang="en-US" i="1" dirty="0">
                    <a:latin typeface="Arial" charset="0"/>
                    <a:sym typeface="Wingdings" charset="0"/>
                  </a:rPr>
                  <a:t>precisely</a:t>
                </a:r>
                <a:r>
                  <a:rPr lang="en-US" dirty="0">
                    <a:latin typeface="Arial" charset="0"/>
                    <a:sym typeface="Wingdings" charset="0"/>
                  </a:rPr>
                  <a:t> is the dark matter’s relic density: </a:t>
                </a:r>
                <a14:m>
                  <m:oMath xmlns:m="http://schemas.openxmlformats.org/officeDocument/2006/math">
                    <m:r>
                      <m:rPr>
                        <m:sty m:val="p"/>
                      </m:rPr>
                      <a:rPr lang="el-GR" i="1" dirty="0" smtClean="0">
                        <a:latin typeface="Cambria Math" panose="02040503050406030204" pitchFamily="18" charset="0"/>
                        <a:ea typeface="Cambria Math" panose="02040503050406030204" pitchFamily="18" charset="0"/>
                        <a:sym typeface="Wingdings" charset="0"/>
                      </a:rPr>
                      <m:t>Ω</m:t>
                    </m:r>
                    <m:r>
                      <m:rPr>
                        <m:sty m:val="p"/>
                      </m:rPr>
                      <a:rPr lang="en-US" b="0" i="0" baseline="-25000" dirty="0" smtClean="0">
                        <a:latin typeface="Cambria Math" panose="02040503050406030204" pitchFamily="18" charset="0"/>
                        <a:ea typeface="Cambria Math" panose="02040503050406030204" pitchFamily="18" charset="0"/>
                        <a:sym typeface="Wingdings" charset="0"/>
                      </a:rPr>
                      <m:t>DM</m:t>
                    </m:r>
                    <m:r>
                      <a:rPr lang="en-US" b="0" i="1" dirty="0" smtClean="0">
                        <a:latin typeface="Cambria Math" panose="02040503050406030204" pitchFamily="18" charset="0"/>
                        <a:ea typeface="Cambria Math" panose="02040503050406030204" pitchFamily="18" charset="0"/>
                        <a:sym typeface="Wingdings" charset="0"/>
                      </a:rPr>
                      <m:t>h</m:t>
                    </m:r>
                    <m:r>
                      <a:rPr lang="en-US" b="0" i="1" baseline="30000" dirty="0" smtClean="0">
                        <a:latin typeface="Cambria Math" panose="02040503050406030204" pitchFamily="18" charset="0"/>
                        <a:ea typeface="Cambria Math" panose="02040503050406030204" pitchFamily="18" charset="0"/>
                        <a:sym typeface="Wingdings" charset="0"/>
                      </a:rPr>
                      <m:t>2</m:t>
                    </m:r>
                    <m:r>
                      <a:rPr lang="en-US" b="0" i="1" dirty="0" smtClean="0">
                        <a:latin typeface="Cambria Math" panose="02040503050406030204" pitchFamily="18" charset="0"/>
                        <a:ea typeface="Cambria Math" panose="02040503050406030204" pitchFamily="18" charset="0"/>
                        <a:sym typeface="Wingdings" charset="0"/>
                      </a:rPr>
                      <m:t>=0.1200±0.0012</m:t>
                    </m:r>
                  </m:oMath>
                </a14:m>
                <a:r>
                  <a:rPr lang="en-US" dirty="0">
                    <a:latin typeface="Arial" charset="0"/>
                    <a:sym typeface="Wingdings" charset="0"/>
                  </a:rPr>
                  <a:t>.</a:t>
                </a:r>
              </a:p>
              <a:p>
                <a:pPr marL="0" indent="0" algn="r">
                  <a:buNone/>
                </a:pPr>
                <a:r>
                  <a:rPr lang="en-US" baseline="-25000" dirty="0">
                    <a:latin typeface="Arial" charset="0"/>
                    <a:sym typeface="Wingdings" charset="0"/>
                  </a:rPr>
                  <a:t>Planck Collaboration (2018)</a:t>
                </a:r>
              </a:p>
              <a:p>
                <a:pPr marL="0" indent="0">
                  <a:buNone/>
                </a:pPr>
                <a:endParaRPr lang="en-US" dirty="0">
                  <a:latin typeface="Arial" charset="0"/>
                </a:endParaRPr>
              </a:p>
            </p:txBody>
          </p:sp>
        </mc:Choice>
        <mc:Fallback xmlns="">
          <p:sp>
            <p:nvSpPr>
              <p:cNvPr id="10" name="Rectangle 3">
                <a:extLst>
                  <a:ext uri="{FF2B5EF4-FFF2-40B4-BE49-F238E27FC236}">
                    <a16:creationId xmlns:a16="http://schemas.microsoft.com/office/drawing/2014/main" id="{DC4CF9D3-3908-7F4A-862C-B74F6F750DAC}"/>
                  </a:ext>
                </a:extLst>
              </p:cNvPr>
              <p:cNvSpPr txBox="1">
                <a:spLocks noRot="1" noChangeAspect="1" noMove="1" noResize="1" noEditPoints="1" noAdjustHandles="1" noChangeArrowheads="1" noChangeShapeType="1" noTextEdit="1"/>
              </p:cNvSpPr>
              <p:nvPr/>
            </p:nvSpPr>
            <p:spPr bwMode="auto">
              <a:xfrm>
                <a:off x="231843" y="2164733"/>
                <a:ext cx="4038600" cy="2254867"/>
              </a:xfrm>
              <a:prstGeom prst="rect">
                <a:avLst/>
              </a:prstGeom>
              <a:blipFill>
                <a:blip r:embed="rId3"/>
                <a:stretch>
                  <a:fillRect l="-2194" t="-2247" r="-376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368645446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685800" y="152400"/>
            <a:ext cx="7772400" cy="533400"/>
          </a:xfrm>
        </p:spPr>
        <p:txBody>
          <a:bodyPr/>
          <a:lstStyle/>
          <a:p>
            <a:r>
              <a:rPr lang="en-US" dirty="0">
                <a:latin typeface="Arial" charset="0"/>
              </a:rPr>
              <a:t>THERMAL FREEZE OUT</a:t>
            </a:r>
          </a:p>
        </p:txBody>
      </p:sp>
      <mc:AlternateContent xmlns:mc="http://schemas.openxmlformats.org/markup-compatibility/2006" xmlns:a14="http://schemas.microsoft.com/office/drawing/2010/main">
        <mc:Choice Requires="a14">
          <p:sp>
            <p:nvSpPr>
              <p:cNvPr id="35843" name="Text Placeholder 2"/>
              <p:cNvSpPr>
                <a:spLocks noGrp="1"/>
              </p:cNvSpPr>
              <p:nvPr>
                <p:ph type="body" sz="half" idx="1"/>
              </p:nvPr>
            </p:nvSpPr>
            <p:spPr>
              <a:xfrm>
                <a:off x="315913" y="1362075"/>
                <a:ext cx="4192587" cy="4494213"/>
              </a:xfrm>
            </p:spPr>
            <p:txBody>
              <a:bodyPr/>
              <a:lstStyle/>
              <a:p>
                <a:pPr>
                  <a:buFontTx/>
                  <a:buNone/>
                </a:pPr>
                <a:r>
                  <a:rPr lang="en-US" dirty="0">
                    <a:latin typeface="Arial" charset="0"/>
                  </a:rPr>
                  <a:t>(1) Assume a new heavy particle </a:t>
                </a:r>
                <a:r>
                  <a:rPr lang="en-US" i="1" dirty="0">
                    <a:latin typeface="Arial" charset="0"/>
                  </a:rPr>
                  <a:t>X</a:t>
                </a:r>
                <a:r>
                  <a:rPr lang="en-US" dirty="0">
                    <a:latin typeface="Arial" charset="0"/>
                  </a:rPr>
                  <a:t> is initially in thermal equilibrium:</a:t>
                </a:r>
              </a:p>
              <a:p>
                <a:endParaRPr lang="en-US" sz="800" dirty="0">
                  <a:latin typeface="Arial" charset="0"/>
                </a:endParaRPr>
              </a:p>
              <a:p>
                <a:pPr algn="ctr">
                  <a:buFontTx/>
                  <a:buNone/>
                </a:pPr>
                <a:r>
                  <a:rPr lang="en-US" dirty="0">
                    <a:latin typeface="Arial" charset="0"/>
                  </a:rPr>
                  <a:t> </a:t>
                </a:r>
                <a:r>
                  <a:rPr lang="en-US" i="1" dirty="0">
                    <a:latin typeface="Arial" charset="0"/>
                  </a:rPr>
                  <a:t>XX</a:t>
                </a:r>
                <a:r>
                  <a:rPr lang="en-US" dirty="0">
                    <a:latin typeface="Arial" charset="0"/>
                  </a:rPr>
                  <a:t> </a:t>
                </a:r>
                <a:r>
                  <a:rPr lang="en-US" dirty="0">
                    <a:latin typeface="Arial" charset="0"/>
                    <a:sym typeface="Wingdings" charset="0"/>
                  </a:rPr>
                  <a:t> </a:t>
                </a:r>
                <a:r>
                  <a:rPr lang="en-US" dirty="0">
                    <a:latin typeface="Arial" charset="0"/>
                    <a:cs typeface="Arial" charset="0"/>
                    <a:sym typeface="Wingdings" charset="0"/>
                  </a:rPr>
                  <a:t>↔</a:t>
                </a:r>
                <a:r>
                  <a:rPr lang="en-US" i="1" dirty="0">
                    <a:latin typeface="Arial" charset="0"/>
                    <a:cs typeface="Arial" charset="0"/>
                    <a:sym typeface="Symbol" charset="0"/>
                  </a:rPr>
                  <a:t> </a:t>
                </a:r>
                <a14:m>
                  <m:oMath xmlns:m="http://schemas.openxmlformats.org/officeDocument/2006/math">
                    <m:r>
                      <a:rPr lang="en-US" b="0" i="1" smtClean="0">
                        <a:latin typeface="Cambria Math" panose="02040503050406030204" pitchFamily="18" charset="0"/>
                        <a:sym typeface="Wingdings" charset="0"/>
                      </a:rPr>
                      <m:t>𝑓</m:t>
                    </m:r>
                    <m:acc>
                      <m:accPr>
                        <m:chr m:val="̅"/>
                        <m:ctrlPr>
                          <a:rPr lang="en-US" i="1" smtClean="0">
                            <a:latin typeface="Cambria Math" panose="02040503050406030204" pitchFamily="18" charset="0"/>
                            <a:sym typeface="Wingdings" charset="0"/>
                          </a:rPr>
                        </m:ctrlPr>
                      </m:accPr>
                      <m:e>
                        <m:r>
                          <a:rPr lang="en-US" b="0" i="1" smtClean="0">
                            <a:latin typeface="Cambria Math" panose="02040503050406030204" pitchFamily="18" charset="0"/>
                            <a:sym typeface="Wingdings" charset="0"/>
                          </a:rPr>
                          <m:t>𝑓</m:t>
                        </m:r>
                      </m:e>
                    </m:acc>
                  </m:oMath>
                </a14:m>
                <a:endParaRPr lang="en-US" sz="1400" i="1" dirty="0">
                  <a:latin typeface="Arial" charset="0"/>
                  <a:sym typeface="Wingdings" charset="0"/>
                </a:endParaRPr>
              </a:p>
              <a:p>
                <a:pPr>
                  <a:buFontTx/>
                  <a:buNone/>
                </a:pPr>
                <a:endParaRPr lang="en-US" sz="1400" i="1" dirty="0">
                  <a:latin typeface="Arial" charset="0"/>
                  <a:sym typeface="Wingdings" charset="0"/>
                </a:endParaRPr>
              </a:p>
              <a:p>
                <a:pPr>
                  <a:buFontTx/>
                  <a:buNone/>
                </a:pPr>
                <a:r>
                  <a:rPr lang="en-US" dirty="0">
                    <a:latin typeface="Arial" charset="0"/>
                    <a:sym typeface="Wingdings" charset="0"/>
                  </a:rPr>
                  <a:t>(2) Universe cools:</a:t>
                </a:r>
              </a:p>
              <a:p>
                <a:endParaRPr lang="en-US" sz="800" dirty="0">
                  <a:latin typeface="Arial" charset="0"/>
                  <a:sym typeface="Wingdings" charset="0"/>
                </a:endParaRPr>
              </a:p>
              <a:p>
                <a:pPr algn="ctr">
                  <a:buFontTx/>
                  <a:buNone/>
                </a:pPr>
                <a:r>
                  <a:rPr lang="en-US" dirty="0">
                    <a:latin typeface="Arial" charset="0"/>
                  </a:rPr>
                  <a:t> </a:t>
                </a:r>
                <a:r>
                  <a:rPr lang="en-US" i="1" dirty="0">
                    <a:latin typeface="Arial" charset="0"/>
                  </a:rPr>
                  <a:t>XX </a:t>
                </a:r>
                <a14:m>
                  <m:oMath xmlns:m="http://schemas.openxmlformats.org/officeDocument/2006/math">
                    <m:r>
                      <a:rPr lang="en-US" b="0" i="1" smtClean="0">
                        <a:latin typeface="Cambria Math" panose="02040503050406030204" pitchFamily="18" charset="0"/>
                        <a:sym typeface="Wingdings" charset="0"/>
                      </a:rPr>
                      <m:t>       </m:t>
                    </m:r>
                    <m:r>
                      <a:rPr lang="en-US" i="1">
                        <a:latin typeface="Cambria Math" panose="02040503050406030204" pitchFamily="18" charset="0"/>
                        <a:sym typeface="Wingdings" charset="0"/>
                      </a:rPr>
                      <m:t>𝑓</m:t>
                    </m:r>
                    <m:acc>
                      <m:accPr>
                        <m:chr m:val="̅"/>
                        <m:ctrlPr>
                          <a:rPr lang="en-US" i="1">
                            <a:latin typeface="Cambria Math" panose="02040503050406030204" pitchFamily="18" charset="0"/>
                            <a:sym typeface="Wingdings" charset="0"/>
                          </a:rPr>
                        </m:ctrlPr>
                      </m:accPr>
                      <m:e>
                        <m:r>
                          <a:rPr lang="en-US" i="1">
                            <a:latin typeface="Cambria Math" panose="02040503050406030204" pitchFamily="18" charset="0"/>
                            <a:sym typeface="Wingdings" charset="0"/>
                          </a:rPr>
                          <m:t>𝑓</m:t>
                        </m:r>
                      </m:e>
                    </m:acc>
                  </m:oMath>
                </a14:m>
                <a:endParaRPr lang="en-US" sz="1400" i="1" dirty="0">
                  <a:latin typeface="Arial" charset="0"/>
                  <a:sym typeface="Wingdings" charset="0"/>
                </a:endParaRPr>
              </a:p>
              <a:p>
                <a:pPr>
                  <a:buFontTx/>
                  <a:buNone/>
                </a:pPr>
                <a:endParaRPr lang="en-US" sz="1400" i="1" dirty="0">
                  <a:latin typeface="Arial" charset="0"/>
                  <a:sym typeface="Wingdings" charset="0"/>
                </a:endParaRPr>
              </a:p>
              <a:p>
                <a:pPr>
                  <a:buFontTx/>
                  <a:buNone/>
                </a:pPr>
                <a:r>
                  <a:rPr lang="en-US" dirty="0">
                    <a:latin typeface="Arial" charset="0"/>
                    <a:sym typeface="Wingdings" charset="0"/>
                  </a:rPr>
                  <a:t>(3) Universe expands:</a:t>
                </a:r>
              </a:p>
              <a:p>
                <a:endParaRPr lang="en-US" sz="800" dirty="0">
                  <a:latin typeface="Arial" charset="0"/>
                </a:endParaRPr>
              </a:p>
              <a:p>
                <a:pPr algn="ctr">
                  <a:buFontTx/>
                  <a:buNone/>
                </a:pPr>
                <a:r>
                  <a:rPr lang="en-US" dirty="0">
                    <a:latin typeface="Arial" charset="0"/>
                  </a:rPr>
                  <a:t> </a:t>
                </a:r>
                <a:r>
                  <a:rPr lang="en-US" i="1" dirty="0">
                    <a:latin typeface="Arial" charset="0"/>
                  </a:rPr>
                  <a:t>XX</a:t>
                </a:r>
                <a:r>
                  <a:rPr lang="en-US" dirty="0">
                    <a:latin typeface="Arial" charset="0"/>
                  </a:rPr>
                  <a:t> </a:t>
                </a:r>
                <a14:m>
                  <m:oMath xmlns:m="http://schemas.openxmlformats.org/officeDocument/2006/math">
                    <m:r>
                      <a:rPr lang="en-US" b="0" i="0" smtClean="0">
                        <a:latin typeface="Cambria Math" panose="02040503050406030204" pitchFamily="18" charset="0"/>
                        <a:sym typeface="Wingdings" charset="0"/>
                      </a:rPr>
                      <m:t>       </m:t>
                    </m:r>
                    <m:r>
                      <a:rPr lang="en-US" i="1">
                        <a:latin typeface="Cambria Math" panose="02040503050406030204" pitchFamily="18" charset="0"/>
                        <a:sym typeface="Wingdings" charset="0"/>
                      </a:rPr>
                      <m:t>𝑓</m:t>
                    </m:r>
                    <m:acc>
                      <m:accPr>
                        <m:chr m:val="̅"/>
                        <m:ctrlPr>
                          <a:rPr lang="en-US" i="1">
                            <a:latin typeface="Cambria Math" panose="02040503050406030204" pitchFamily="18" charset="0"/>
                            <a:sym typeface="Wingdings" charset="0"/>
                          </a:rPr>
                        </m:ctrlPr>
                      </m:accPr>
                      <m:e>
                        <m:r>
                          <a:rPr lang="en-US" i="1">
                            <a:latin typeface="Cambria Math" panose="02040503050406030204" pitchFamily="18" charset="0"/>
                            <a:sym typeface="Wingdings" charset="0"/>
                          </a:rPr>
                          <m:t>𝑓</m:t>
                        </m:r>
                      </m:e>
                    </m:acc>
                  </m:oMath>
                </a14:m>
                <a:endParaRPr lang="en-US" dirty="0">
                  <a:latin typeface="Arial" charset="0"/>
                </a:endParaRPr>
              </a:p>
            </p:txBody>
          </p:sp>
        </mc:Choice>
        <mc:Fallback xmlns="">
          <p:sp>
            <p:nvSpPr>
              <p:cNvPr id="35843" name="Text Placeholder 2"/>
              <p:cNvSpPr>
                <a:spLocks noGrp="1" noRot="1" noChangeAspect="1" noMove="1" noResize="1" noEditPoints="1" noAdjustHandles="1" noChangeArrowheads="1" noChangeShapeType="1" noTextEdit="1"/>
              </p:cNvSpPr>
              <p:nvPr>
                <p:ph type="body" sz="half" idx="1"/>
              </p:nvPr>
            </p:nvSpPr>
            <p:spPr>
              <a:xfrm>
                <a:off x="315913" y="1362075"/>
                <a:ext cx="4192587" cy="4494213"/>
              </a:xfrm>
              <a:blipFill>
                <a:blip r:embed="rId3"/>
                <a:stretch>
                  <a:fillRect l="-2108" t="-1127"/>
                </a:stretch>
              </a:blipFill>
            </p:spPr>
            <p:txBody>
              <a:bodyPr/>
              <a:lstStyle/>
              <a:p>
                <a:r>
                  <a:rPr lang="en-US">
                    <a:noFill/>
                  </a:rPr>
                  <a:t> </a:t>
                </a:r>
              </a:p>
            </p:txBody>
          </p:sp>
        </mc:Fallback>
      </mc:AlternateContent>
      <p:grpSp>
        <p:nvGrpSpPr>
          <p:cNvPr id="35845" name="Group 6"/>
          <p:cNvGrpSpPr>
            <a:grpSpLocks/>
          </p:cNvGrpSpPr>
          <p:nvPr/>
        </p:nvGrpSpPr>
        <p:grpSpPr bwMode="auto">
          <a:xfrm>
            <a:off x="2209800" y="3962400"/>
            <a:ext cx="496888" cy="649288"/>
            <a:chOff x="2184400" y="4348163"/>
            <a:chExt cx="496888" cy="649287"/>
          </a:xfrm>
        </p:grpSpPr>
        <p:sp>
          <p:nvSpPr>
            <p:cNvPr id="35860" name="Text Box 10"/>
            <p:cNvSpPr txBox="1">
              <a:spLocks noChangeArrowheads="1"/>
            </p:cNvSpPr>
            <p:nvPr/>
          </p:nvSpPr>
          <p:spPr bwMode="auto">
            <a:xfrm rot="10800000">
              <a:off x="2184400" y="454025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cs typeface="Arial" charset="0"/>
                </a:rPr>
                <a:t>→</a:t>
              </a:r>
            </a:p>
          </p:txBody>
        </p:sp>
        <p:sp>
          <p:nvSpPr>
            <p:cNvPr id="35861" name="Text Box 11"/>
            <p:cNvSpPr txBox="1">
              <a:spLocks noChangeArrowheads="1"/>
            </p:cNvSpPr>
            <p:nvPr/>
          </p:nvSpPr>
          <p:spPr bwMode="auto">
            <a:xfrm rot="10800000">
              <a:off x="2192338" y="4348163"/>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cs typeface="Arial" charset="0"/>
                </a:rPr>
                <a:t>←</a:t>
              </a:r>
            </a:p>
          </p:txBody>
        </p:sp>
        <p:sp>
          <p:nvSpPr>
            <p:cNvPr id="35862" name="Text Box 12"/>
            <p:cNvSpPr txBox="1">
              <a:spLocks noChangeArrowheads="1"/>
            </p:cNvSpPr>
            <p:nvPr/>
          </p:nvSpPr>
          <p:spPr bwMode="auto">
            <a:xfrm rot="10800000">
              <a:off x="2322513" y="4502150"/>
              <a:ext cx="268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t>/</a:t>
              </a:r>
            </a:p>
          </p:txBody>
        </p:sp>
      </p:grpSp>
      <p:grpSp>
        <p:nvGrpSpPr>
          <p:cNvPr id="35846" name="Group 10"/>
          <p:cNvGrpSpPr>
            <a:grpSpLocks/>
          </p:cNvGrpSpPr>
          <p:nvPr/>
        </p:nvGrpSpPr>
        <p:grpSpPr bwMode="auto">
          <a:xfrm>
            <a:off x="2209800" y="5097463"/>
            <a:ext cx="496888" cy="682625"/>
            <a:chOff x="2187575" y="5626100"/>
            <a:chExt cx="496888" cy="682625"/>
          </a:xfrm>
        </p:grpSpPr>
        <p:sp>
          <p:nvSpPr>
            <p:cNvPr id="35856" name="Text Box 14"/>
            <p:cNvSpPr txBox="1">
              <a:spLocks noChangeArrowheads="1"/>
            </p:cNvSpPr>
            <p:nvPr/>
          </p:nvSpPr>
          <p:spPr bwMode="auto">
            <a:xfrm>
              <a:off x="2195513" y="56261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cs typeface="Arial" charset="0"/>
                </a:rPr>
                <a:t>→</a:t>
              </a:r>
            </a:p>
          </p:txBody>
        </p:sp>
        <p:sp>
          <p:nvSpPr>
            <p:cNvPr id="35857" name="Text Box 15"/>
            <p:cNvSpPr txBox="1">
              <a:spLocks noChangeArrowheads="1"/>
            </p:cNvSpPr>
            <p:nvPr/>
          </p:nvSpPr>
          <p:spPr bwMode="auto">
            <a:xfrm>
              <a:off x="2187575" y="5818188"/>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cs typeface="Arial" charset="0"/>
                </a:rPr>
                <a:t>←</a:t>
              </a:r>
            </a:p>
          </p:txBody>
        </p:sp>
        <p:sp>
          <p:nvSpPr>
            <p:cNvPr id="35858" name="Text Box 16"/>
            <p:cNvSpPr txBox="1">
              <a:spLocks noChangeArrowheads="1"/>
            </p:cNvSpPr>
            <p:nvPr/>
          </p:nvSpPr>
          <p:spPr bwMode="auto">
            <a:xfrm>
              <a:off x="2278063" y="5664200"/>
              <a:ext cx="268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t>/</a:t>
              </a:r>
            </a:p>
          </p:txBody>
        </p:sp>
        <p:sp>
          <p:nvSpPr>
            <p:cNvPr id="35859" name="Text Box 17"/>
            <p:cNvSpPr txBox="1">
              <a:spLocks noChangeArrowheads="1"/>
            </p:cNvSpPr>
            <p:nvPr/>
          </p:nvSpPr>
          <p:spPr bwMode="auto">
            <a:xfrm>
              <a:off x="2300288" y="5851525"/>
              <a:ext cx="268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2400"/>
                <a:t>/</a:t>
              </a:r>
            </a:p>
          </p:txBody>
        </p:sp>
      </p:grpSp>
      <p:sp>
        <p:nvSpPr>
          <p:cNvPr id="35847" name="Text Box 18"/>
          <p:cNvSpPr txBox="1">
            <a:spLocks noChangeArrowheads="1"/>
          </p:cNvSpPr>
          <p:nvPr/>
        </p:nvSpPr>
        <p:spPr bwMode="auto">
          <a:xfrm>
            <a:off x="2078038" y="5916613"/>
            <a:ext cx="20256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400"/>
              <a:t>Zeldovich et al. (1960s)</a:t>
            </a:r>
          </a:p>
        </p:txBody>
      </p:sp>
      <p:grpSp>
        <p:nvGrpSpPr>
          <p:cNvPr id="35848" name="Group 23"/>
          <p:cNvGrpSpPr>
            <a:grpSpLocks/>
          </p:cNvGrpSpPr>
          <p:nvPr/>
        </p:nvGrpSpPr>
        <p:grpSpPr bwMode="auto">
          <a:xfrm>
            <a:off x="4383088" y="1143000"/>
            <a:ext cx="4516437" cy="4919663"/>
            <a:chOff x="4382824" y="1355833"/>
            <a:chExt cx="4516007" cy="4918842"/>
          </a:xfrm>
        </p:grpSpPr>
        <p:pic>
          <p:nvPicPr>
            <p:cNvPr id="35850"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2824" y="1355833"/>
              <a:ext cx="4516007" cy="4918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1" name="TextBox 17"/>
            <p:cNvSpPr txBox="1">
              <a:spLocks noChangeArrowheads="1"/>
            </p:cNvSpPr>
            <p:nvPr/>
          </p:nvSpPr>
          <p:spPr bwMode="auto">
            <a:xfrm>
              <a:off x="4415205" y="1781503"/>
              <a:ext cx="46679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a:t>(1)</a:t>
              </a:r>
            </a:p>
          </p:txBody>
        </p:sp>
        <p:sp>
          <p:nvSpPr>
            <p:cNvPr id="35852" name="TextBox 18"/>
            <p:cNvSpPr txBox="1">
              <a:spLocks noChangeArrowheads="1"/>
            </p:cNvSpPr>
            <p:nvPr/>
          </p:nvSpPr>
          <p:spPr bwMode="auto">
            <a:xfrm>
              <a:off x="5418940" y="2596054"/>
              <a:ext cx="46679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a:t>(2)</a:t>
              </a:r>
            </a:p>
          </p:txBody>
        </p:sp>
        <p:sp>
          <p:nvSpPr>
            <p:cNvPr id="35853" name="TextBox 19"/>
            <p:cNvSpPr txBox="1">
              <a:spLocks noChangeArrowheads="1"/>
            </p:cNvSpPr>
            <p:nvPr/>
          </p:nvSpPr>
          <p:spPr bwMode="auto">
            <a:xfrm>
              <a:off x="7189939" y="4293477"/>
              <a:ext cx="46679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a:t>(3)</a:t>
              </a:r>
            </a:p>
          </p:txBody>
        </p:sp>
        <p:sp>
          <p:nvSpPr>
            <p:cNvPr id="35854" name="TextBox 20"/>
            <p:cNvSpPr txBox="1">
              <a:spLocks noChangeArrowheads="1"/>
            </p:cNvSpPr>
            <p:nvPr/>
          </p:nvSpPr>
          <p:spPr bwMode="auto">
            <a:xfrm>
              <a:off x="6628922" y="2301766"/>
              <a:ext cx="1351652"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ctr"/>
              <a:r>
                <a:rPr lang="en-US" dirty="0"/>
                <a:t>Increasing</a:t>
              </a:r>
            </a:p>
            <a:p>
              <a:pPr algn="ctr"/>
              <a:r>
                <a:rPr lang="en-US" dirty="0"/>
                <a:t>annihilation</a:t>
              </a:r>
            </a:p>
            <a:p>
              <a:pPr algn="ctr"/>
              <a:r>
                <a:rPr lang="en-US" dirty="0"/>
                <a:t>strength</a:t>
              </a:r>
            </a:p>
            <a:p>
              <a:pPr algn="ctr"/>
              <a:r>
                <a:rPr lang="en-US" sz="2400" dirty="0"/>
                <a:t>↓</a:t>
              </a:r>
            </a:p>
          </p:txBody>
        </p:sp>
      </p:grpSp>
      <p:sp>
        <p:nvSpPr>
          <p:cNvPr id="2" name="TextBox 1">
            <a:extLst>
              <a:ext uri="{FF2B5EF4-FFF2-40B4-BE49-F238E27FC236}">
                <a16:creationId xmlns:a16="http://schemas.microsoft.com/office/drawing/2014/main" id="{7935A82E-EDA2-4A43-B751-E9AFBFA2B754}"/>
              </a:ext>
            </a:extLst>
          </p:cNvPr>
          <p:cNvSpPr txBox="1"/>
          <p:nvPr/>
        </p:nvSpPr>
        <p:spPr>
          <a:xfrm>
            <a:off x="4882311" y="5369097"/>
            <a:ext cx="1157689" cy="307777"/>
          </a:xfrm>
          <a:prstGeom prst="rect">
            <a:avLst/>
          </a:prstGeom>
          <a:noFill/>
        </p:spPr>
        <p:txBody>
          <a:bodyPr wrap="none" rtlCol="0">
            <a:spAutoFit/>
          </a:bodyPr>
          <a:lstStyle/>
          <a:p>
            <a:r>
              <a:rPr lang="en-US" sz="1400" dirty="0"/>
              <a:t>Feng (2010)</a:t>
            </a:r>
          </a:p>
        </p:txBody>
      </p:sp>
    </p:spTree>
    <p:extLst>
      <p:ext uri="{BB962C8B-B14F-4D97-AF65-F5344CB8AC3E}">
        <p14:creationId xmlns:p14="http://schemas.microsoft.com/office/powerpoint/2010/main" val="2086295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A80F9C-024F-8840-AEE7-F91686ACBB57}"/>
              </a:ext>
            </a:extLst>
          </p:cNvPr>
          <p:cNvPicPr>
            <a:picLocks noChangeAspect="1"/>
          </p:cNvPicPr>
          <p:nvPr/>
        </p:nvPicPr>
        <p:blipFill>
          <a:blip r:embed="rId3"/>
          <a:stretch>
            <a:fillRect/>
          </a:stretch>
        </p:blipFill>
        <p:spPr>
          <a:xfrm>
            <a:off x="3246435" y="777301"/>
            <a:ext cx="3840165" cy="746699"/>
          </a:xfrm>
          <a:prstGeom prst="rect">
            <a:avLst/>
          </a:prstGeom>
        </p:spPr>
      </p:pic>
      <p:pic>
        <p:nvPicPr>
          <p:cNvPr id="5" name="Picture 4">
            <a:extLst>
              <a:ext uri="{FF2B5EF4-FFF2-40B4-BE49-F238E27FC236}">
                <a16:creationId xmlns:a16="http://schemas.microsoft.com/office/drawing/2014/main" id="{5449C6EA-0D8B-4445-B5FB-1A3F4A67B851}"/>
              </a:ext>
            </a:extLst>
          </p:cNvPr>
          <p:cNvPicPr>
            <a:picLocks noChangeAspect="1"/>
          </p:cNvPicPr>
          <p:nvPr/>
        </p:nvPicPr>
        <p:blipFill>
          <a:blip r:embed="rId4"/>
          <a:stretch>
            <a:fillRect/>
          </a:stretch>
        </p:blipFill>
        <p:spPr>
          <a:xfrm>
            <a:off x="1842683" y="3132528"/>
            <a:ext cx="1960961" cy="469814"/>
          </a:xfrm>
          <a:prstGeom prst="rect">
            <a:avLst/>
          </a:prstGeom>
        </p:spPr>
      </p:pic>
      <p:sp>
        <p:nvSpPr>
          <p:cNvPr id="36868" name="Rectangle 3">
            <a:extLst>
              <a:ext uri="{FF2B5EF4-FFF2-40B4-BE49-F238E27FC236}">
                <a16:creationId xmlns:a16="http://schemas.microsoft.com/office/drawing/2014/main" id="{13A3B188-839B-0B4E-A560-01D5C132AD79}"/>
              </a:ext>
            </a:extLst>
          </p:cNvPr>
          <p:cNvSpPr>
            <a:spLocks noGrp="1" noChangeArrowheads="1"/>
          </p:cNvSpPr>
          <p:nvPr>
            <p:ph type="body" idx="1"/>
          </p:nvPr>
        </p:nvSpPr>
        <p:spPr>
          <a:xfrm>
            <a:off x="228600" y="890588"/>
            <a:ext cx="3114675" cy="1014412"/>
          </a:xfrm>
        </p:spPr>
        <p:txBody>
          <a:bodyPr/>
          <a:lstStyle/>
          <a:p>
            <a:pPr eaLnBrk="1" hangingPunct="1"/>
            <a:r>
              <a:rPr lang="en-US" altLang="en-US" sz="2000" dirty="0"/>
              <a:t>The Boltzmann equation:</a:t>
            </a:r>
          </a:p>
        </p:txBody>
      </p:sp>
      <p:sp>
        <p:nvSpPr>
          <p:cNvPr id="36870" name="Text Box 8">
            <a:extLst>
              <a:ext uri="{FF2B5EF4-FFF2-40B4-BE49-F238E27FC236}">
                <a16:creationId xmlns:a16="http://schemas.microsoft.com/office/drawing/2014/main" id="{5A69F152-2CF0-734F-B4A3-89AE76D14C49}"/>
              </a:ext>
            </a:extLst>
          </p:cNvPr>
          <p:cNvSpPr txBox="1">
            <a:spLocks noChangeArrowheads="1"/>
          </p:cNvSpPr>
          <p:nvPr/>
        </p:nvSpPr>
        <p:spPr bwMode="auto">
          <a:xfrm>
            <a:off x="3803650" y="1530350"/>
            <a:ext cx="1466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Dilution from</a:t>
            </a:r>
          </a:p>
          <a:p>
            <a:r>
              <a:rPr lang="en-US" altLang="en-US"/>
              <a:t>expansion</a:t>
            </a:r>
          </a:p>
        </p:txBody>
      </p:sp>
      <mc:AlternateContent xmlns:mc="http://schemas.openxmlformats.org/markup-compatibility/2006" xmlns:a14="http://schemas.microsoft.com/office/drawing/2010/main">
        <mc:Choice Requires="a14">
          <p:sp>
            <p:nvSpPr>
              <p:cNvPr id="36889" name="Text Box 10">
                <a:extLst>
                  <a:ext uri="{FF2B5EF4-FFF2-40B4-BE49-F238E27FC236}">
                    <a16:creationId xmlns:a16="http://schemas.microsoft.com/office/drawing/2014/main" id="{8088487D-B543-DC45-9FF9-8258E5BCBAB4}"/>
                  </a:ext>
                </a:extLst>
              </p:cNvPr>
              <p:cNvSpPr txBox="1">
                <a:spLocks noChangeArrowheads="1"/>
              </p:cNvSpPr>
              <p:nvPr/>
            </p:nvSpPr>
            <p:spPr bwMode="auto">
              <a:xfrm>
                <a:off x="5502275" y="1609725"/>
                <a:ext cx="1162050" cy="4079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dirty="0">
                    <a:latin typeface="Symbol" pitchFamily="2" charset="2"/>
                  </a:rPr>
                  <a:t>cc</a:t>
                </a:r>
                <a:r>
                  <a:rPr lang="en-US" altLang="en-US" sz="2000" dirty="0"/>
                  <a:t> </a:t>
                </a:r>
                <a:r>
                  <a:rPr lang="en-US" altLang="en-US" sz="2000" dirty="0">
                    <a:cs typeface="Arial" panose="020B0604020202020204" pitchFamily="34" charset="0"/>
                    <a:sym typeface="Wingdings" pitchFamily="2" charset="2"/>
                  </a:rPr>
                  <a:t>→</a:t>
                </a:r>
                <a:r>
                  <a:rPr lang="en-US" altLang="en-US" sz="2000" dirty="0">
                    <a:sym typeface="Wingdings" pitchFamily="2" charset="2"/>
                  </a:rPr>
                  <a:t> </a:t>
                </a:r>
                <a14:m>
                  <m:oMath xmlns:m="http://schemas.openxmlformats.org/officeDocument/2006/math">
                    <m:r>
                      <a:rPr lang="en-US" sz="2000" i="1">
                        <a:latin typeface="Cambria Math" panose="02040503050406030204" pitchFamily="18" charset="0"/>
                        <a:sym typeface="Wingdings" charset="0"/>
                      </a:rPr>
                      <m:t>𝑓</m:t>
                    </m:r>
                    <m:acc>
                      <m:accPr>
                        <m:chr m:val="̅"/>
                        <m:ctrlPr>
                          <a:rPr lang="en-US" sz="2000" i="1">
                            <a:latin typeface="Cambria Math" panose="02040503050406030204" pitchFamily="18" charset="0"/>
                            <a:sym typeface="Wingdings" charset="0"/>
                          </a:rPr>
                        </m:ctrlPr>
                      </m:accPr>
                      <m:e>
                        <m:r>
                          <a:rPr lang="en-US" sz="2000" i="1">
                            <a:latin typeface="Cambria Math" panose="02040503050406030204" pitchFamily="18" charset="0"/>
                            <a:sym typeface="Wingdings" charset="0"/>
                          </a:rPr>
                          <m:t>𝑓</m:t>
                        </m:r>
                      </m:e>
                    </m:acc>
                  </m:oMath>
                </a14:m>
                <a:endParaRPr lang="en-US" altLang="en-US" sz="2000" i="1" dirty="0"/>
              </a:p>
            </p:txBody>
          </p:sp>
        </mc:Choice>
        <mc:Fallback xmlns="">
          <p:sp>
            <p:nvSpPr>
              <p:cNvPr id="36889" name="Text Box 10">
                <a:extLst>
                  <a:ext uri="{FF2B5EF4-FFF2-40B4-BE49-F238E27FC236}">
                    <a16:creationId xmlns:a16="http://schemas.microsoft.com/office/drawing/2014/main" id="{8088487D-B543-DC45-9FF9-8258E5BCBAB4}"/>
                  </a:ext>
                </a:extLst>
              </p:cNvPr>
              <p:cNvSpPr txBox="1">
                <a:spLocks noRot="1" noChangeAspect="1" noMove="1" noResize="1" noEditPoints="1" noAdjustHandles="1" noChangeArrowheads="1" noChangeShapeType="1" noTextEdit="1"/>
              </p:cNvSpPr>
              <p:nvPr/>
            </p:nvSpPr>
            <p:spPr bwMode="auto">
              <a:xfrm>
                <a:off x="5502275" y="1609725"/>
                <a:ext cx="1162050" cy="407987"/>
              </a:xfrm>
              <a:prstGeom prst="rect">
                <a:avLst/>
              </a:prstGeom>
              <a:blipFill>
                <a:blip r:embed="rId5"/>
                <a:stretch>
                  <a:fillRect l="-5435" t="-6061" r="-1087" b="-272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887" name="Text Box 13">
                <a:extLst>
                  <a:ext uri="{FF2B5EF4-FFF2-40B4-BE49-F238E27FC236}">
                    <a16:creationId xmlns:a16="http://schemas.microsoft.com/office/drawing/2014/main" id="{11097046-C2D5-8A4C-A56B-F23252B9DBFC}"/>
                  </a:ext>
                </a:extLst>
              </p:cNvPr>
              <p:cNvSpPr txBox="1">
                <a:spLocks noChangeArrowheads="1"/>
              </p:cNvSpPr>
              <p:nvPr/>
            </p:nvSpPr>
            <p:spPr bwMode="auto">
              <a:xfrm>
                <a:off x="6953253" y="1617663"/>
                <a:ext cx="1141413" cy="4079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14:m>
                  <m:oMath xmlns:m="http://schemas.openxmlformats.org/officeDocument/2006/math">
                    <m:r>
                      <a:rPr lang="en-US" sz="2000" i="1">
                        <a:latin typeface="Cambria Math" panose="02040503050406030204" pitchFamily="18" charset="0"/>
                        <a:sym typeface="Wingdings" charset="0"/>
                      </a:rPr>
                      <m:t>𝑓</m:t>
                    </m:r>
                    <m:acc>
                      <m:accPr>
                        <m:chr m:val="̅"/>
                        <m:ctrlPr>
                          <a:rPr lang="en-US" sz="2000" i="1">
                            <a:latin typeface="Cambria Math" panose="02040503050406030204" pitchFamily="18" charset="0"/>
                            <a:sym typeface="Wingdings" charset="0"/>
                          </a:rPr>
                        </m:ctrlPr>
                      </m:accPr>
                      <m:e>
                        <m:r>
                          <a:rPr lang="en-US" sz="2000" i="1">
                            <a:latin typeface="Cambria Math" panose="02040503050406030204" pitchFamily="18" charset="0"/>
                            <a:sym typeface="Wingdings" charset="0"/>
                          </a:rPr>
                          <m:t>𝑓</m:t>
                        </m:r>
                      </m:e>
                    </m:acc>
                    <m:r>
                      <a:rPr lang="en-US" sz="2000" i="1">
                        <a:latin typeface="Cambria Math" panose="02040503050406030204" pitchFamily="18" charset="0"/>
                        <a:sym typeface="Wingdings" charset="0"/>
                      </a:rPr>
                      <m:t> </m:t>
                    </m:r>
                  </m:oMath>
                </a14:m>
                <a:r>
                  <a:rPr lang="en-US" altLang="en-US" sz="2000" dirty="0">
                    <a:cs typeface="Arial" panose="020B0604020202020204" pitchFamily="34" charset="0"/>
                    <a:sym typeface="Wingdings" pitchFamily="2" charset="2"/>
                  </a:rPr>
                  <a:t>→</a:t>
                </a:r>
                <a:r>
                  <a:rPr lang="en-US" altLang="en-US" sz="2000" dirty="0">
                    <a:latin typeface="Symbol" pitchFamily="2" charset="2"/>
                    <a:sym typeface="Wingdings" pitchFamily="2" charset="2"/>
                  </a:rPr>
                  <a:t> </a:t>
                </a:r>
                <a:r>
                  <a:rPr lang="en-US" altLang="en-US" sz="2000" dirty="0">
                    <a:latin typeface="Symbol" pitchFamily="2" charset="2"/>
                  </a:rPr>
                  <a:t>cc</a:t>
                </a:r>
                <a:endParaRPr lang="en-US" altLang="en-US" sz="2000" i="1" dirty="0"/>
              </a:p>
            </p:txBody>
          </p:sp>
        </mc:Choice>
        <mc:Fallback xmlns="">
          <p:sp>
            <p:nvSpPr>
              <p:cNvPr id="36887" name="Text Box 13">
                <a:extLst>
                  <a:ext uri="{FF2B5EF4-FFF2-40B4-BE49-F238E27FC236}">
                    <a16:creationId xmlns:a16="http://schemas.microsoft.com/office/drawing/2014/main" id="{11097046-C2D5-8A4C-A56B-F23252B9DBFC}"/>
                  </a:ext>
                </a:extLst>
              </p:cNvPr>
              <p:cNvSpPr txBox="1">
                <a:spLocks noRot="1" noChangeAspect="1" noMove="1" noResize="1" noEditPoints="1" noAdjustHandles="1" noChangeArrowheads="1" noChangeShapeType="1" noTextEdit="1"/>
              </p:cNvSpPr>
              <p:nvPr/>
            </p:nvSpPr>
            <p:spPr bwMode="auto">
              <a:xfrm>
                <a:off x="6953253" y="1617663"/>
                <a:ext cx="1141413" cy="407988"/>
              </a:xfrm>
              <a:prstGeom prst="rect">
                <a:avLst/>
              </a:prstGeom>
              <a:blipFill>
                <a:blip r:embed="rId6"/>
                <a:stretch>
                  <a:fillRect l="-2198" t="-9091" r="-4396" b="-242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6873" name="Line 15">
            <a:extLst>
              <a:ext uri="{FF2B5EF4-FFF2-40B4-BE49-F238E27FC236}">
                <a16:creationId xmlns:a16="http://schemas.microsoft.com/office/drawing/2014/main" id="{4BCDBEC8-F5B7-2047-938B-FAA0D1C211F0}"/>
              </a:ext>
            </a:extLst>
          </p:cNvPr>
          <p:cNvSpPr>
            <a:spLocks noChangeShapeType="1"/>
          </p:cNvSpPr>
          <p:nvPr/>
        </p:nvSpPr>
        <p:spPr bwMode="auto">
          <a:xfrm flipH="1">
            <a:off x="4572000" y="1292225"/>
            <a:ext cx="0" cy="27622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4" name="Line 16">
            <a:extLst>
              <a:ext uri="{FF2B5EF4-FFF2-40B4-BE49-F238E27FC236}">
                <a16:creationId xmlns:a16="http://schemas.microsoft.com/office/drawing/2014/main" id="{81A631DD-E039-B449-BE9A-86B37AB187DB}"/>
              </a:ext>
            </a:extLst>
          </p:cNvPr>
          <p:cNvSpPr>
            <a:spLocks noChangeShapeType="1"/>
          </p:cNvSpPr>
          <p:nvPr/>
        </p:nvSpPr>
        <p:spPr bwMode="auto">
          <a:xfrm>
            <a:off x="6808788" y="1319213"/>
            <a:ext cx="273050" cy="20002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5" name="Line 17">
            <a:extLst>
              <a:ext uri="{FF2B5EF4-FFF2-40B4-BE49-F238E27FC236}">
                <a16:creationId xmlns:a16="http://schemas.microsoft.com/office/drawing/2014/main" id="{11B8BFA3-493A-2E41-8024-08885C983554}"/>
              </a:ext>
            </a:extLst>
          </p:cNvPr>
          <p:cNvSpPr>
            <a:spLocks noChangeShapeType="1"/>
          </p:cNvSpPr>
          <p:nvPr/>
        </p:nvSpPr>
        <p:spPr bwMode="auto">
          <a:xfrm flipH="1">
            <a:off x="6030913" y="1284288"/>
            <a:ext cx="0" cy="27622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79" name="Line 23">
            <a:extLst>
              <a:ext uri="{FF2B5EF4-FFF2-40B4-BE49-F238E27FC236}">
                <a16:creationId xmlns:a16="http://schemas.microsoft.com/office/drawing/2014/main" id="{AF37918F-9DE4-8542-AEC1-F6199BC328BD}"/>
              </a:ext>
            </a:extLst>
          </p:cNvPr>
          <p:cNvSpPr>
            <a:spLocks noChangeShapeType="1"/>
          </p:cNvSpPr>
          <p:nvPr/>
        </p:nvSpPr>
        <p:spPr bwMode="auto">
          <a:xfrm flipH="1">
            <a:off x="3599656" y="3560763"/>
            <a:ext cx="0" cy="27622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0" name="Line 24">
            <a:extLst>
              <a:ext uri="{FF2B5EF4-FFF2-40B4-BE49-F238E27FC236}">
                <a16:creationId xmlns:a16="http://schemas.microsoft.com/office/drawing/2014/main" id="{C568E02A-9AF6-C142-BD36-9B078196E06D}"/>
              </a:ext>
            </a:extLst>
          </p:cNvPr>
          <p:cNvSpPr>
            <a:spLocks noChangeShapeType="1"/>
          </p:cNvSpPr>
          <p:nvPr/>
        </p:nvSpPr>
        <p:spPr bwMode="auto">
          <a:xfrm flipH="1">
            <a:off x="2068513" y="3568700"/>
            <a:ext cx="0" cy="27622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81" name="Rectangle 28">
            <a:extLst>
              <a:ext uri="{FF2B5EF4-FFF2-40B4-BE49-F238E27FC236}">
                <a16:creationId xmlns:a16="http://schemas.microsoft.com/office/drawing/2014/main" id="{2044049D-20BD-874C-BA1B-36191F8DFCCE}"/>
              </a:ext>
            </a:extLst>
          </p:cNvPr>
          <p:cNvSpPr>
            <a:spLocks noChangeArrowheads="1"/>
          </p:cNvSpPr>
          <p:nvPr/>
        </p:nvSpPr>
        <p:spPr bwMode="auto">
          <a:xfrm>
            <a:off x="228600" y="2301875"/>
            <a:ext cx="4376738"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en-US" altLang="en-US" sz="2000" dirty="0"/>
              <a:t>n </a:t>
            </a:r>
            <a:r>
              <a:rPr lang="en-US" altLang="en-US" sz="2000" dirty="0">
                <a:cs typeface="Arial" panose="020B0604020202020204" pitchFamily="34" charset="0"/>
              </a:rPr>
              <a:t>≈ </a:t>
            </a:r>
            <a:r>
              <a:rPr lang="en-US" altLang="en-US" sz="2000" dirty="0" err="1">
                <a:cs typeface="Arial" panose="020B0604020202020204" pitchFamily="34" charset="0"/>
              </a:rPr>
              <a:t>n</a:t>
            </a:r>
            <a:r>
              <a:rPr lang="en-US" altLang="en-US" sz="2000" baseline="-25000" dirty="0" err="1">
                <a:cs typeface="Arial" panose="020B0604020202020204" pitchFamily="34" charset="0"/>
              </a:rPr>
              <a:t>eq</a:t>
            </a:r>
            <a:r>
              <a:rPr lang="en-US" altLang="en-US" sz="2000" dirty="0">
                <a:cs typeface="Arial" panose="020B0604020202020204" pitchFamily="34" charset="0"/>
              </a:rPr>
              <a:t> until interaction rate drops below expansion rate:</a:t>
            </a:r>
          </a:p>
          <a:p>
            <a:pPr algn="l" eaLnBrk="1" hangingPunct="1">
              <a:spcBef>
                <a:spcPct val="20000"/>
              </a:spcBef>
            </a:pPr>
            <a:endParaRPr lang="en-US" altLang="en-US" sz="2400" dirty="0"/>
          </a:p>
        </p:txBody>
      </p:sp>
      <p:sp>
        <p:nvSpPr>
          <p:cNvPr id="36882" name="Rectangle 29">
            <a:extLst>
              <a:ext uri="{FF2B5EF4-FFF2-40B4-BE49-F238E27FC236}">
                <a16:creationId xmlns:a16="http://schemas.microsoft.com/office/drawing/2014/main" id="{98AFD1BB-DF0A-DE42-B6CD-3A13C647152A}"/>
              </a:ext>
            </a:extLst>
          </p:cNvPr>
          <p:cNvSpPr>
            <a:spLocks noChangeArrowheads="1"/>
          </p:cNvSpPr>
          <p:nvPr/>
        </p:nvSpPr>
        <p:spPr bwMode="auto">
          <a:xfrm>
            <a:off x="228600" y="4754563"/>
            <a:ext cx="868680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Tx/>
              <a:buChar char="•"/>
            </a:pPr>
            <a:r>
              <a:rPr lang="en-US" altLang="en-US" sz="2000" dirty="0"/>
              <a:t>Might expect freeze out shortly after T drops below m, when </a:t>
            </a:r>
            <a:r>
              <a:rPr lang="en-US" altLang="en-US" sz="2000" dirty="0" err="1"/>
              <a:t>n</a:t>
            </a:r>
            <a:r>
              <a:rPr lang="en-US" altLang="en-US" sz="2000" baseline="-25000" dirty="0" err="1"/>
              <a:t>eq</a:t>
            </a:r>
            <a:r>
              <a:rPr lang="en-US" altLang="en-US" sz="2000" dirty="0"/>
              <a:t> becomes exponentially (Boltzmann) suppressed.  But </a:t>
            </a:r>
            <a:r>
              <a:rPr lang="en-US" altLang="en-US" sz="2000" dirty="0" err="1"/>
              <a:t>M</a:t>
            </a:r>
            <a:r>
              <a:rPr lang="en-US" altLang="en-US" sz="2000" baseline="-25000" dirty="0" err="1"/>
              <a:t>Pl</a:t>
            </a:r>
            <a:r>
              <a:rPr lang="en-US" altLang="en-US" sz="2000" dirty="0"/>
              <a:t> is large, and the universe expands </a:t>
            </a:r>
            <a:r>
              <a:rPr lang="en-US" altLang="en-US" sz="2000" i="1" dirty="0"/>
              <a:t>slowly</a:t>
            </a:r>
            <a:r>
              <a:rPr lang="en-US" altLang="en-US" sz="2000" dirty="0"/>
              <a:t>!  First guess is pretty good:</a:t>
            </a:r>
          </a:p>
        </p:txBody>
      </p:sp>
      <p:pic>
        <p:nvPicPr>
          <p:cNvPr id="36883" name="Picture 25">
            <a:extLst>
              <a:ext uri="{FF2B5EF4-FFF2-40B4-BE49-F238E27FC236}">
                <a16:creationId xmlns:a16="http://schemas.microsoft.com/office/drawing/2014/main" id="{4FA7304E-7264-CA49-BF3D-003382958F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9088" y="2185988"/>
            <a:ext cx="331152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4" name="Line 24">
            <a:extLst>
              <a:ext uri="{FF2B5EF4-FFF2-40B4-BE49-F238E27FC236}">
                <a16:creationId xmlns:a16="http://schemas.microsoft.com/office/drawing/2014/main" id="{A0915DE7-09D8-1349-9736-71BDD9FB72B1}"/>
              </a:ext>
            </a:extLst>
          </p:cNvPr>
          <p:cNvSpPr>
            <a:spLocks noChangeShapeType="1"/>
          </p:cNvSpPr>
          <p:nvPr/>
        </p:nvSpPr>
        <p:spPr bwMode="auto">
          <a:xfrm flipH="1">
            <a:off x="2728913" y="3576638"/>
            <a:ext cx="0" cy="276225"/>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Title 1">
            <a:extLst>
              <a:ext uri="{FF2B5EF4-FFF2-40B4-BE49-F238E27FC236}">
                <a16:creationId xmlns:a16="http://schemas.microsoft.com/office/drawing/2014/main" id="{FA15DCC2-8EA5-DE45-8B93-61067B591135}"/>
              </a:ext>
            </a:extLst>
          </p:cNvPr>
          <p:cNvSpPr>
            <a:spLocks noGrp="1"/>
          </p:cNvSpPr>
          <p:nvPr>
            <p:ph type="title"/>
          </p:nvPr>
        </p:nvSpPr>
        <p:spPr>
          <a:xfrm>
            <a:off x="685800" y="152400"/>
            <a:ext cx="7772400" cy="533400"/>
          </a:xfrm>
        </p:spPr>
        <p:txBody>
          <a:bodyPr/>
          <a:lstStyle/>
          <a:p>
            <a:r>
              <a:rPr lang="en-US" dirty="0">
                <a:latin typeface="Arial" charset="0"/>
              </a:rPr>
              <a:t>THERMAL FREEZE OUT</a:t>
            </a:r>
          </a:p>
        </p:txBody>
      </p:sp>
      <p:pic>
        <p:nvPicPr>
          <p:cNvPr id="7" name="Picture 6">
            <a:extLst>
              <a:ext uri="{FF2B5EF4-FFF2-40B4-BE49-F238E27FC236}">
                <a16:creationId xmlns:a16="http://schemas.microsoft.com/office/drawing/2014/main" id="{9875D2FE-4718-F04A-BA02-A3146764CCE8}"/>
              </a:ext>
            </a:extLst>
          </p:cNvPr>
          <p:cNvPicPr>
            <a:picLocks noChangeAspect="1"/>
          </p:cNvPicPr>
          <p:nvPr/>
        </p:nvPicPr>
        <p:blipFill>
          <a:blip r:embed="rId8"/>
          <a:stretch>
            <a:fillRect/>
          </a:stretch>
        </p:blipFill>
        <p:spPr>
          <a:xfrm>
            <a:off x="828037" y="3890640"/>
            <a:ext cx="1588932" cy="406723"/>
          </a:xfrm>
          <a:prstGeom prst="rect">
            <a:avLst/>
          </a:prstGeom>
        </p:spPr>
      </p:pic>
      <p:pic>
        <p:nvPicPr>
          <p:cNvPr id="9" name="Picture 8">
            <a:extLst>
              <a:ext uri="{FF2B5EF4-FFF2-40B4-BE49-F238E27FC236}">
                <a16:creationId xmlns:a16="http://schemas.microsoft.com/office/drawing/2014/main" id="{1D8F6157-E69E-9D48-A453-758DF7AB30A4}"/>
              </a:ext>
            </a:extLst>
          </p:cNvPr>
          <p:cNvPicPr>
            <a:picLocks noChangeAspect="1"/>
          </p:cNvPicPr>
          <p:nvPr/>
        </p:nvPicPr>
        <p:blipFill>
          <a:blip r:embed="rId9"/>
          <a:stretch>
            <a:fillRect/>
          </a:stretch>
        </p:blipFill>
        <p:spPr>
          <a:xfrm>
            <a:off x="2521204" y="3887145"/>
            <a:ext cx="460365" cy="626762"/>
          </a:xfrm>
          <a:prstGeom prst="rect">
            <a:avLst/>
          </a:prstGeom>
        </p:spPr>
      </p:pic>
      <p:pic>
        <p:nvPicPr>
          <p:cNvPr id="11" name="Picture 10">
            <a:extLst>
              <a:ext uri="{FF2B5EF4-FFF2-40B4-BE49-F238E27FC236}">
                <a16:creationId xmlns:a16="http://schemas.microsoft.com/office/drawing/2014/main" id="{5BEAF06F-9D65-204A-9F15-BE3B18F8A934}"/>
              </a:ext>
            </a:extLst>
          </p:cNvPr>
          <p:cNvPicPr>
            <a:picLocks noChangeAspect="1"/>
          </p:cNvPicPr>
          <p:nvPr/>
        </p:nvPicPr>
        <p:blipFill>
          <a:blip r:embed="rId10"/>
          <a:stretch>
            <a:fillRect/>
          </a:stretch>
        </p:blipFill>
        <p:spPr>
          <a:xfrm>
            <a:off x="3352800" y="3900227"/>
            <a:ext cx="493713" cy="600599"/>
          </a:xfrm>
          <a:prstGeom prst="rect">
            <a:avLst/>
          </a:prstGeom>
        </p:spPr>
      </p:pic>
      <p:pic>
        <p:nvPicPr>
          <p:cNvPr id="13" name="Picture 12">
            <a:extLst>
              <a:ext uri="{FF2B5EF4-FFF2-40B4-BE49-F238E27FC236}">
                <a16:creationId xmlns:a16="http://schemas.microsoft.com/office/drawing/2014/main" id="{60BC0F80-C614-204F-943B-CBA21C146052}"/>
              </a:ext>
            </a:extLst>
          </p:cNvPr>
          <p:cNvPicPr>
            <a:picLocks noChangeAspect="1"/>
          </p:cNvPicPr>
          <p:nvPr/>
        </p:nvPicPr>
        <p:blipFill>
          <a:blip r:embed="rId11"/>
          <a:stretch>
            <a:fillRect/>
          </a:stretch>
        </p:blipFill>
        <p:spPr>
          <a:xfrm>
            <a:off x="2416969" y="5825858"/>
            <a:ext cx="4121922" cy="718694"/>
          </a:xfrm>
          <a:prstGeom prst="rect">
            <a:avLst/>
          </a:prstGeom>
        </p:spPr>
      </p:pic>
      <p:pic>
        <p:nvPicPr>
          <p:cNvPr id="15" name="Picture 14">
            <a:extLst>
              <a:ext uri="{FF2B5EF4-FFF2-40B4-BE49-F238E27FC236}">
                <a16:creationId xmlns:a16="http://schemas.microsoft.com/office/drawing/2014/main" id="{DEFEAB6B-B25D-1E46-B840-E42D34A048B7}"/>
              </a:ext>
            </a:extLst>
          </p:cNvPr>
          <p:cNvPicPr>
            <a:picLocks noChangeAspect="1"/>
          </p:cNvPicPr>
          <p:nvPr/>
        </p:nvPicPr>
        <p:blipFill>
          <a:blip r:embed="rId12"/>
          <a:stretch>
            <a:fillRect/>
          </a:stretch>
        </p:blipFill>
        <p:spPr>
          <a:xfrm>
            <a:off x="4477930" y="5886282"/>
            <a:ext cx="969946" cy="231944"/>
          </a:xfrm>
          <a:prstGeom prst="rect">
            <a:avLst/>
          </a:prstGeom>
        </p:spPr>
      </p:pic>
    </p:spTree>
    <p:extLst>
      <p:ext uri="{BB962C8B-B14F-4D97-AF65-F5344CB8AC3E}">
        <p14:creationId xmlns:p14="http://schemas.microsoft.com/office/powerpoint/2010/main" val="304797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3"/>
          <p:cNvSpPr>
            <a:spLocks noGrp="1"/>
          </p:cNvSpPr>
          <p:nvPr>
            <p:ph sz="half" idx="2"/>
          </p:nvPr>
        </p:nvSpPr>
        <p:spPr>
          <a:xfrm>
            <a:off x="4191000" y="904875"/>
            <a:ext cx="4800600" cy="4067690"/>
          </a:xfrm>
        </p:spPr>
        <p:txBody>
          <a:bodyPr/>
          <a:lstStyle/>
          <a:p>
            <a:pPr eaLnBrk="1" hangingPunct="1"/>
            <a:r>
              <a:rPr lang="en-US" sz="2000" dirty="0">
                <a:latin typeface="Arial" charset="0"/>
              </a:rPr>
              <a:t>It turns out that the relation between </a:t>
            </a:r>
            <a:r>
              <a:rPr lang="en-US" sz="2000" dirty="0">
                <a:latin typeface="Symbol" charset="0"/>
              </a:rPr>
              <a:t>W</a:t>
            </a:r>
            <a:r>
              <a:rPr lang="en-US" sz="2000" i="1" baseline="-25000" dirty="0">
                <a:latin typeface="Arial" charset="0"/>
              </a:rPr>
              <a:t>X</a:t>
            </a:r>
            <a:r>
              <a:rPr lang="en-US" sz="2000" dirty="0">
                <a:latin typeface="Arial" charset="0"/>
              </a:rPr>
              <a:t> and annihilation strength is wonderfully simple:</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1200" dirty="0">
              <a:latin typeface="Arial" charset="0"/>
            </a:endParaRPr>
          </a:p>
          <a:p>
            <a:pPr eaLnBrk="1" hangingPunct="1">
              <a:buFontTx/>
              <a:buNone/>
            </a:pPr>
            <a:endParaRPr lang="en-US" sz="2000" dirty="0">
              <a:latin typeface="Arial" charset="0"/>
            </a:endParaRPr>
          </a:p>
          <a:p>
            <a:pPr eaLnBrk="1" hangingPunct="1">
              <a:buFontTx/>
              <a:buNone/>
            </a:pPr>
            <a:r>
              <a:rPr lang="en-US" sz="2000" dirty="0">
                <a:latin typeface="Arial" charset="0"/>
              </a:rPr>
              <a:t>	where we’ve assumed that the annihilation is characterized by a single mass scale.</a:t>
            </a: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288" y="1922978"/>
            <a:ext cx="2511425"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316" name="Content Placeholder 3"/>
              <p:cNvSpPr>
                <a:spLocks noGrp="1"/>
              </p:cNvSpPr>
              <p:nvPr>
                <p:ph sz="half" idx="2"/>
              </p:nvPr>
            </p:nvSpPr>
            <p:spPr>
              <a:xfrm>
                <a:off x="0" y="5123378"/>
                <a:ext cx="9144000" cy="1447800"/>
              </a:xfrm>
            </p:spPr>
            <p:txBody>
              <a:bodyPr/>
              <a:lstStyle/>
              <a:p>
                <a:r>
                  <a:rPr lang="en-US" sz="2000" dirty="0">
                    <a:solidFill>
                      <a:schemeClr val="tx1"/>
                    </a:solidFill>
                    <a:latin typeface="Arial" charset="0"/>
                  </a:rPr>
                  <a:t>Keeping track of the constants, we find </a:t>
                </a:r>
                <a14:m>
                  <m:oMath xmlns:m="http://schemas.openxmlformats.org/officeDocument/2006/math">
                    <m:r>
                      <a:rPr lang="en-US" sz="2000" i="1" dirty="0" smtClean="0">
                        <a:solidFill>
                          <a:schemeClr val="tx1"/>
                        </a:solidFill>
                        <a:latin typeface="Cambria Math" panose="02040503050406030204" pitchFamily="18" charset="0"/>
                      </a:rPr>
                      <m:t>𝑚</m:t>
                    </m:r>
                    <m:r>
                      <a:rPr lang="en-US" sz="2000" i="1" baseline="-25000" dirty="0" err="1">
                        <a:solidFill>
                          <a:schemeClr val="tx1"/>
                        </a:solidFill>
                        <a:latin typeface="Cambria Math" panose="02040503050406030204" pitchFamily="18" charset="0"/>
                      </a:rPr>
                      <m:t>𝑋</m:t>
                    </m:r>
                    <m:r>
                      <a:rPr lang="en-US" sz="2000" i="1" dirty="0">
                        <a:solidFill>
                          <a:schemeClr val="tx1"/>
                        </a:solidFill>
                        <a:latin typeface="Cambria Math" panose="02040503050406030204" pitchFamily="18" charset="0"/>
                      </a:rPr>
                      <m:t> ~ 100 </m:t>
                    </m:r>
                    <m:r>
                      <m:rPr>
                        <m:sty m:val="p"/>
                      </m:rPr>
                      <a:rPr lang="en-US" sz="2000" dirty="0" err="1">
                        <a:solidFill>
                          <a:schemeClr val="tx1"/>
                        </a:solidFill>
                        <a:latin typeface="Cambria Math" panose="02040503050406030204" pitchFamily="18" charset="0"/>
                      </a:rPr>
                      <m:t>GeV</m:t>
                    </m:r>
                    <m:r>
                      <a:rPr lang="en-US" sz="2000" i="1" dirty="0">
                        <a:solidFill>
                          <a:schemeClr val="tx1"/>
                        </a:solidFill>
                        <a:latin typeface="Cambria Math" panose="02040503050406030204" pitchFamily="18" charset="0"/>
                      </a:rPr>
                      <m:t>, </m:t>
                    </m:r>
                    <m:r>
                      <a:rPr lang="en-US" sz="2000" i="1" dirty="0" err="1">
                        <a:solidFill>
                          <a:schemeClr val="tx1"/>
                        </a:solidFill>
                        <a:latin typeface="Cambria Math" panose="02040503050406030204" pitchFamily="18" charset="0"/>
                      </a:rPr>
                      <m:t>𝑔</m:t>
                    </m:r>
                    <m:r>
                      <a:rPr lang="en-US" sz="2000" i="1" baseline="-25000" dirty="0" err="1">
                        <a:solidFill>
                          <a:schemeClr val="tx1"/>
                        </a:solidFill>
                        <a:latin typeface="Cambria Math" panose="02040503050406030204" pitchFamily="18" charset="0"/>
                      </a:rPr>
                      <m:t>𝑋</m:t>
                    </m:r>
                    <m:r>
                      <a:rPr lang="en-US" sz="2000" i="1" dirty="0">
                        <a:solidFill>
                          <a:schemeClr val="tx1"/>
                        </a:solidFill>
                        <a:latin typeface="Cambria Math" panose="02040503050406030204" pitchFamily="18" charset="0"/>
                      </a:rPr>
                      <m:t> ~ 0.6 </m:t>
                    </m:r>
                    <m:r>
                      <a:rPr lang="en-US" sz="2000" i="1" dirty="0">
                        <a:solidFill>
                          <a:schemeClr val="tx1"/>
                        </a:solidFill>
                        <a:latin typeface="Cambria Math" panose="02040503050406030204" pitchFamily="18" charset="0"/>
                        <a:sym typeface="Wingdings" charset="0"/>
                      </a:rPr>
                      <m:t> </m:t>
                    </m:r>
                    <m:r>
                      <m:rPr>
                        <m:sty m:val="p"/>
                      </m:rPr>
                      <a:rPr lang="el-GR" sz="2000" i="1" dirty="0">
                        <a:solidFill>
                          <a:schemeClr val="tx1"/>
                        </a:solidFill>
                        <a:latin typeface="Cambria Math" panose="02040503050406030204" pitchFamily="18" charset="0"/>
                        <a:ea typeface="Cambria Math" panose="02040503050406030204" pitchFamily="18" charset="0"/>
                        <a:sym typeface="Wingdings" charset="0"/>
                      </a:rPr>
                      <m:t>Ω</m:t>
                    </m:r>
                    <m:r>
                      <a:rPr lang="en-US" sz="2000" i="1" baseline="-25000" dirty="0">
                        <a:solidFill>
                          <a:schemeClr val="tx1"/>
                        </a:solidFill>
                        <a:latin typeface="Cambria Math" panose="02040503050406030204" pitchFamily="18" charset="0"/>
                        <a:sym typeface="Wingdings" charset="0"/>
                      </a:rPr>
                      <m:t>𝑋</m:t>
                    </m:r>
                    <m:r>
                      <a:rPr lang="en-US" sz="2000" i="1" dirty="0">
                        <a:solidFill>
                          <a:schemeClr val="tx1"/>
                        </a:solidFill>
                        <a:latin typeface="Cambria Math" panose="02040503050406030204" pitchFamily="18" charset="0"/>
                        <a:sym typeface="Wingdings" charset="0"/>
                      </a:rPr>
                      <m:t> ~ 0.1</m:t>
                    </m:r>
                  </m:oMath>
                </a14:m>
                <a:r>
                  <a:rPr lang="en-US" sz="2000" dirty="0">
                    <a:solidFill>
                      <a:schemeClr val="tx1"/>
                    </a:solidFill>
                    <a:latin typeface="Arial" charset="0"/>
                  </a:rPr>
                  <a:t>.</a:t>
                </a:r>
              </a:p>
              <a:p>
                <a:endParaRPr lang="en-US" sz="1200" dirty="0">
                  <a:solidFill>
                    <a:schemeClr val="tx1"/>
                  </a:solidFill>
                  <a:latin typeface="Arial" charset="0"/>
                </a:endParaRPr>
              </a:p>
              <a:p>
                <a:pPr eaLnBrk="1" hangingPunct="1"/>
                <a:r>
                  <a:rPr lang="en-US" sz="2000" dirty="0">
                    <a:solidFill>
                      <a:srgbClr val="FF0000"/>
                    </a:solidFill>
                    <a:latin typeface="Arial" charset="0"/>
                  </a:rPr>
                  <a:t>A remarkable coincidence: particles with the right thermal relic density are now at the energy frontier!  The LHC is a big DM search experiment.</a:t>
                </a:r>
              </a:p>
            </p:txBody>
          </p:sp>
        </mc:Choice>
        <mc:Fallback xmlns="">
          <p:sp>
            <p:nvSpPr>
              <p:cNvPr id="13316" name="Content Placeholder 3"/>
              <p:cNvSpPr>
                <a:spLocks noGrp="1" noRot="1" noChangeAspect="1" noMove="1" noResize="1" noEditPoints="1" noAdjustHandles="1" noChangeArrowheads="1" noChangeShapeType="1" noTextEdit="1"/>
              </p:cNvSpPr>
              <p:nvPr>
                <p:ph sz="half" idx="2"/>
              </p:nvPr>
            </p:nvSpPr>
            <p:spPr>
              <a:xfrm>
                <a:off x="0" y="5123378"/>
                <a:ext cx="9144000" cy="1447800"/>
              </a:xfrm>
              <a:blipFill>
                <a:blip r:embed="rId4"/>
                <a:stretch>
                  <a:fillRect l="-556" t="-2609"/>
                </a:stretch>
              </a:blipFill>
            </p:spPr>
            <p:txBody>
              <a:bodyPr/>
              <a:lstStyle/>
              <a:p>
                <a:r>
                  <a:rPr lang="en-US">
                    <a:noFill/>
                  </a:rPr>
                  <a:t> </a:t>
                </a:r>
              </a:p>
            </p:txBody>
          </p:sp>
        </mc:Fallback>
      </mc:AlternateContent>
      <p:grpSp>
        <p:nvGrpSpPr>
          <p:cNvPr id="13317" name="Group 23"/>
          <p:cNvGrpSpPr>
            <a:grpSpLocks/>
          </p:cNvGrpSpPr>
          <p:nvPr/>
        </p:nvGrpSpPr>
        <p:grpSpPr bwMode="auto">
          <a:xfrm>
            <a:off x="5721350" y="2761178"/>
            <a:ext cx="1744663" cy="987425"/>
            <a:chOff x="4404" y="1998"/>
            <a:chExt cx="1099" cy="622"/>
          </a:xfrm>
        </p:grpSpPr>
        <p:grpSp>
          <p:nvGrpSpPr>
            <p:cNvPr id="13320" name="Group 25"/>
            <p:cNvGrpSpPr>
              <a:grpSpLocks/>
            </p:cNvGrpSpPr>
            <p:nvPr/>
          </p:nvGrpSpPr>
          <p:grpSpPr bwMode="auto">
            <a:xfrm>
              <a:off x="4404" y="1998"/>
              <a:ext cx="1099" cy="622"/>
              <a:chOff x="7034132" y="3145764"/>
              <a:chExt cx="1744316" cy="987257"/>
            </a:xfrm>
          </p:grpSpPr>
          <p:sp>
            <p:nvSpPr>
              <p:cNvPr id="13322" name="TextBox 17"/>
              <p:cNvSpPr txBox="1">
                <a:spLocks noChangeArrowheads="1"/>
              </p:cNvSpPr>
              <p:nvPr/>
            </p:nvSpPr>
            <p:spPr bwMode="auto">
              <a:xfrm>
                <a:off x="7034132" y="3148938"/>
                <a:ext cx="336483" cy="36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X</a:t>
                </a:r>
              </a:p>
            </p:txBody>
          </p:sp>
          <p:sp>
            <p:nvSpPr>
              <p:cNvPr id="13323" name="TextBox 18"/>
              <p:cNvSpPr txBox="1">
                <a:spLocks noChangeArrowheads="1"/>
              </p:cNvSpPr>
              <p:nvPr/>
            </p:nvSpPr>
            <p:spPr bwMode="auto">
              <a:xfrm>
                <a:off x="7034132" y="3766371"/>
                <a:ext cx="336483" cy="36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X</a:t>
                </a:r>
              </a:p>
            </p:txBody>
          </p:sp>
          <p:sp>
            <p:nvSpPr>
              <p:cNvPr id="13324" name="TextBox 19"/>
              <p:cNvSpPr txBox="1">
                <a:spLocks noChangeArrowheads="1"/>
              </p:cNvSpPr>
              <p:nvPr/>
            </p:nvSpPr>
            <p:spPr bwMode="auto">
              <a:xfrm>
                <a:off x="8467360" y="3145764"/>
                <a:ext cx="311088" cy="36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q</a:t>
                </a:r>
              </a:p>
            </p:txBody>
          </p:sp>
          <p:sp>
            <p:nvSpPr>
              <p:cNvPr id="13325" name="TextBox 20"/>
              <p:cNvSpPr txBox="1">
                <a:spLocks noChangeArrowheads="1"/>
              </p:cNvSpPr>
              <p:nvPr/>
            </p:nvSpPr>
            <p:spPr bwMode="auto">
              <a:xfrm>
                <a:off x="8467360" y="3763196"/>
                <a:ext cx="311088" cy="36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q</a:t>
                </a:r>
              </a:p>
            </p:txBody>
          </p:sp>
          <p:grpSp>
            <p:nvGrpSpPr>
              <p:cNvPr id="13326" name="Group 24"/>
              <p:cNvGrpSpPr>
                <a:grpSpLocks/>
              </p:cNvGrpSpPr>
              <p:nvPr/>
            </p:nvGrpSpPr>
            <p:grpSpPr bwMode="auto">
              <a:xfrm>
                <a:off x="7335331" y="3286664"/>
                <a:ext cx="1155940" cy="713117"/>
                <a:chOff x="7335331" y="3286664"/>
                <a:chExt cx="1155940" cy="713117"/>
              </a:xfrm>
            </p:grpSpPr>
            <p:cxnSp>
              <p:nvCxnSpPr>
                <p:cNvPr id="13327" name="Straight Connector 10"/>
                <p:cNvCxnSpPr>
                  <a:cxnSpLocks noChangeShapeType="1"/>
                </p:cNvCxnSpPr>
                <p:nvPr/>
              </p:nvCxnSpPr>
              <p:spPr bwMode="auto">
                <a:xfrm>
                  <a:off x="7335331" y="3334109"/>
                  <a:ext cx="115594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13328" name="Straight Connector 11"/>
                <p:cNvCxnSpPr>
                  <a:cxnSpLocks noChangeShapeType="1"/>
                </p:cNvCxnSpPr>
                <p:nvPr/>
              </p:nvCxnSpPr>
              <p:spPr bwMode="auto">
                <a:xfrm>
                  <a:off x="7335331" y="3952336"/>
                  <a:ext cx="115594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13329" name="Straight Connector 14"/>
                <p:cNvCxnSpPr>
                  <a:cxnSpLocks noChangeShapeType="1"/>
                </p:cNvCxnSpPr>
                <p:nvPr/>
              </p:nvCxnSpPr>
              <p:spPr bwMode="auto">
                <a:xfrm rot="5400000">
                  <a:off x="7594118" y="3648970"/>
                  <a:ext cx="629733" cy="8624"/>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sp>
              <p:nvSpPr>
                <p:cNvPr id="13330" name="Oval 22"/>
                <p:cNvSpPr>
                  <a:spLocks noChangeArrowheads="1"/>
                </p:cNvSpPr>
                <p:nvPr/>
              </p:nvSpPr>
              <p:spPr bwMode="auto">
                <a:xfrm>
                  <a:off x="7865852" y="3286664"/>
                  <a:ext cx="86264" cy="94890"/>
                </a:xfrm>
                <a:prstGeom prst="ellipse">
                  <a:avLst/>
                </a:prstGeom>
                <a:solidFill>
                  <a:schemeClr val="tx1"/>
                </a:solidFill>
                <a:ln w="9525">
                  <a:solidFill>
                    <a:schemeClr val="tx1"/>
                  </a:solidFill>
                  <a:round/>
                  <a:headEnd/>
                  <a:tailEnd/>
                </a:ln>
              </p:spPr>
              <p:txBody>
                <a:bodyPr wrap="none" anchor="ctr"/>
                <a:lstStyle/>
                <a:p>
                  <a:endParaRPr lang="en-US"/>
                </a:p>
              </p:txBody>
            </p:sp>
            <p:sp>
              <p:nvSpPr>
                <p:cNvPr id="13331" name="Oval 23"/>
                <p:cNvSpPr>
                  <a:spLocks noChangeArrowheads="1"/>
                </p:cNvSpPr>
                <p:nvPr/>
              </p:nvSpPr>
              <p:spPr bwMode="auto">
                <a:xfrm>
                  <a:off x="7865852" y="3904891"/>
                  <a:ext cx="86264" cy="94890"/>
                </a:xfrm>
                <a:prstGeom prst="ellipse">
                  <a:avLst/>
                </a:prstGeom>
                <a:solidFill>
                  <a:schemeClr val="tx1"/>
                </a:solidFill>
                <a:ln w="9525">
                  <a:solidFill>
                    <a:schemeClr val="tx1"/>
                  </a:solidFill>
                  <a:round/>
                  <a:headEnd/>
                  <a:tailEnd/>
                </a:ln>
              </p:spPr>
              <p:txBody>
                <a:bodyPr wrap="none" anchor="ctr"/>
                <a:lstStyle/>
                <a:p>
                  <a:endParaRPr lang="en-US"/>
                </a:p>
              </p:txBody>
            </p:sp>
          </p:grpSp>
        </p:grpSp>
        <p:sp>
          <p:nvSpPr>
            <p:cNvPr id="13321" name="Text Box 22"/>
            <p:cNvSpPr txBox="1">
              <a:spLocks noChangeArrowheads="1"/>
            </p:cNvSpPr>
            <p:nvPr/>
          </p:nvSpPr>
          <p:spPr bwMode="auto">
            <a:xfrm>
              <a:off x="5305" y="2266"/>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_</a:t>
              </a:r>
            </a:p>
          </p:txBody>
        </p:sp>
      </p:grpSp>
      <p:sp>
        <p:nvSpPr>
          <p:cNvPr id="13318" name="Rectangle 4"/>
          <p:cNvSpPr>
            <a:spLocks noChangeArrowheads="1"/>
          </p:cNvSpPr>
          <p:nvPr/>
        </p:nvSpPr>
        <p:spPr bwMode="auto">
          <a:xfrm>
            <a:off x="0" y="1524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800" b="1" dirty="0"/>
              <a:t>THE WIMP MIRACLE</a:t>
            </a:r>
          </a:p>
        </p:txBody>
      </p:sp>
      <p:pic>
        <p:nvPicPr>
          <p:cNvPr id="13319"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138" y="1219200"/>
            <a:ext cx="4095437" cy="3761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2937191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314" name="Content Placeholder 3"/>
              <p:cNvSpPr>
                <a:spLocks noGrp="1"/>
              </p:cNvSpPr>
              <p:nvPr>
                <p:ph sz="half" idx="2"/>
              </p:nvPr>
            </p:nvSpPr>
            <p:spPr>
              <a:xfrm>
                <a:off x="152400" y="914400"/>
                <a:ext cx="5410200" cy="2780227"/>
              </a:xfrm>
            </p:spPr>
            <p:txBody>
              <a:bodyPr/>
              <a:lstStyle/>
              <a:p>
                <a:pPr eaLnBrk="1" hangingPunct="1"/>
                <a:r>
                  <a:rPr lang="en-US" sz="2000" dirty="0">
                    <a:latin typeface="Arial" charset="0"/>
                  </a:rPr>
                  <a:t>In more detail, at freeze out,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𝑚</m:t>
                        </m:r>
                      </m:num>
                      <m:den>
                        <m:r>
                          <a:rPr lang="en-US" sz="2000" b="0" i="1" smtClean="0">
                            <a:latin typeface="Cambria Math" panose="02040503050406030204" pitchFamily="18" charset="0"/>
                          </a:rPr>
                          <m:t>𝑇</m:t>
                        </m:r>
                      </m:den>
                    </m:f>
                  </m:oMath>
                </a14:m>
                <a:r>
                  <a:rPr lang="en-US" sz="2000" dirty="0">
                    <a:latin typeface="Arial" charset="0"/>
                  </a:rPr>
                  <a:t> ~ 20, so</a:t>
                </a:r>
              </a:p>
              <a:p>
                <a:pPr marL="0" indent="0" algn="ctr" eaLnBrk="1" hangingPunct="1">
                  <a:buNone/>
                </a:pPr>
                <a:r>
                  <a:rPr lang="en-US" sz="2000" dirty="0">
                    <a:latin typeface="Arial" charset="0"/>
                  </a:rPr>
                  <a:t> K.E. = </a:t>
                </a:r>
                <a14:m>
                  <m:oMath xmlns:m="http://schemas.openxmlformats.org/officeDocument/2006/math">
                    <m:f>
                      <m:fPr>
                        <m:ctrlPr>
                          <a:rPr lang="en-US" sz="2000" i="1">
                            <a:latin typeface="Cambria Math" panose="02040503050406030204" pitchFamily="18" charset="0"/>
                          </a:rPr>
                        </m:ctrlPr>
                      </m:fPr>
                      <m:num>
                        <m:r>
                          <a:rPr lang="en-US" sz="2000" b="0" i="1" smtClean="0">
                            <a:latin typeface="Cambria Math" panose="02040503050406030204" pitchFamily="18" charset="0"/>
                          </a:rPr>
                          <m:t>3</m:t>
                        </m:r>
                      </m:num>
                      <m:den>
                        <m:r>
                          <a:rPr lang="en-US" sz="2000" b="0" i="1" smtClean="0">
                            <a:latin typeface="Cambria Math" panose="02040503050406030204" pitchFamily="18" charset="0"/>
                          </a:rPr>
                          <m:t>2</m:t>
                        </m:r>
                      </m:den>
                    </m:f>
                  </m:oMath>
                </a14:m>
                <a:r>
                  <a:rPr lang="en-US" sz="2000" dirty="0">
                    <a:latin typeface="Arial" charset="0"/>
                  </a:rPr>
                  <a:t> </a:t>
                </a:r>
                <a14:m>
                  <m:oMath xmlns:m="http://schemas.openxmlformats.org/officeDocument/2006/math">
                    <m:r>
                      <a:rPr lang="en-US" sz="2000" b="0" i="1" smtClean="0">
                        <a:latin typeface="Cambria Math" panose="02040503050406030204" pitchFamily="18" charset="0"/>
                      </a:rPr>
                      <m:t>𝑘</m:t>
                    </m:r>
                    <m:r>
                      <a:rPr lang="en-US" sz="2000" i="1">
                        <a:latin typeface="Cambria Math" panose="02040503050406030204" pitchFamily="18" charset="0"/>
                      </a:rPr>
                      <m:t>𝑇</m:t>
                    </m:r>
                  </m:oMath>
                </a14:m>
                <a:r>
                  <a:rPr lang="en-US" sz="2000" dirty="0">
                    <a:latin typeface="Arial" charset="0"/>
                  </a:rPr>
                  <a:t> </a:t>
                </a:r>
                <a:r>
                  <a:rPr lang="en-US" sz="2000" dirty="0">
                    <a:latin typeface="Arial" charset="0"/>
                    <a:sym typeface="Wingdings" pitchFamily="2" charset="2"/>
                  </a:rPr>
                  <a:t></a:t>
                </a:r>
                <a:r>
                  <a:rPr lang="en-US" sz="2000" dirty="0">
                    <a:latin typeface="Arial" charset="0"/>
                  </a:rPr>
                  <a:t> </a:t>
                </a:r>
                <a14:m>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 </m:t>
                    </m:r>
                  </m:oMath>
                </a14:m>
                <a:r>
                  <a:rPr lang="en-US" sz="2000" dirty="0">
                    <a:latin typeface="Arial" charset="0"/>
                  </a:rPr>
                  <a:t>~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3</m:t>
                        </m:r>
                      </m:den>
                    </m:f>
                  </m:oMath>
                </a14:m>
                <a:r>
                  <a:rPr lang="en-US" sz="2000" dirty="0">
                    <a:latin typeface="Arial" charset="0"/>
                  </a:rPr>
                  <a:t> </a:t>
                </a:r>
                <a14:m>
                  <m:oMath xmlns:m="http://schemas.openxmlformats.org/officeDocument/2006/math">
                    <m:sSup>
                      <m:sSupPr>
                        <m:ctrlPr>
                          <a:rPr lang="en-US" sz="2000" i="1" dirty="0" smtClean="0">
                            <a:latin typeface="Cambria Math" panose="02040503050406030204" pitchFamily="18" charset="0"/>
                          </a:rPr>
                        </m:ctrlPr>
                      </m:sSupPr>
                      <m:e>
                        <m:r>
                          <a:rPr lang="en-US" sz="2000" b="0" i="1" dirty="0" smtClean="0">
                            <a:latin typeface="Cambria Math" panose="02040503050406030204" pitchFamily="18" charset="0"/>
                          </a:rPr>
                          <m:t>𝑚𝑣</m:t>
                        </m:r>
                      </m:e>
                      <m:sup>
                        <m:r>
                          <a:rPr lang="en-US" sz="2000" b="0" i="1" dirty="0" smtClean="0">
                            <a:latin typeface="Cambria Math" panose="02040503050406030204" pitchFamily="18" charset="0"/>
                          </a:rPr>
                          <m:t>2</m:t>
                        </m:r>
                      </m:sup>
                    </m:sSup>
                  </m:oMath>
                </a14:m>
                <a:r>
                  <a:rPr lang="en-US" sz="2000" dirty="0">
                    <a:latin typeface="Arial" charset="0"/>
                  </a:rPr>
                  <a:t>~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20</m:t>
                        </m:r>
                      </m:den>
                    </m:f>
                    <m:r>
                      <a:rPr lang="en-US" sz="2000" b="0" i="1" smtClean="0">
                        <a:latin typeface="Cambria Math" panose="02040503050406030204" pitchFamily="18" charset="0"/>
                      </a:rPr>
                      <m:t> </m:t>
                    </m:r>
                    <m:r>
                      <a:rPr lang="en-US" sz="2000" b="0" i="1" smtClean="0">
                        <a:latin typeface="Cambria Math" panose="02040503050406030204" pitchFamily="18" charset="0"/>
                      </a:rPr>
                      <m:t>𝑚</m:t>
                    </m:r>
                  </m:oMath>
                </a14:m>
                <a:r>
                  <a:rPr lang="en-US" sz="2000" dirty="0">
                    <a:latin typeface="Arial" charset="0"/>
                  </a:rPr>
                  <a:t> </a:t>
                </a:r>
                <a:r>
                  <a:rPr lang="en-US" sz="2000" dirty="0">
                    <a:latin typeface="Arial" charset="0"/>
                    <a:sym typeface="Wingdings" pitchFamily="2" charset="2"/>
                  </a:rPr>
                  <a:t> </a:t>
                </a:r>
                <a14:m>
                  <m:oMath xmlns:m="http://schemas.openxmlformats.org/officeDocument/2006/math">
                    <m:r>
                      <a:rPr lang="en-US" sz="2000" i="1" dirty="0" smtClean="0">
                        <a:latin typeface="Cambria Math" panose="02040503050406030204" pitchFamily="18" charset="0"/>
                        <a:sym typeface="Wingdings" pitchFamily="2" charset="2"/>
                      </a:rPr>
                      <m:t>𝑣</m:t>
                    </m:r>
                  </m:oMath>
                </a14:m>
                <a:r>
                  <a:rPr lang="en-US" sz="2000" dirty="0">
                    <a:latin typeface="Arial" charset="0"/>
                    <a:sym typeface="Wingdings" pitchFamily="2" charset="2"/>
                  </a:rPr>
                  <a:t> ~ </a:t>
                </a:r>
                <a14:m>
                  <m:oMath xmlns:m="http://schemas.openxmlformats.org/officeDocument/2006/math">
                    <m:f>
                      <m:fPr>
                        <m:ctrlPr>
                          <a:rPr lang="en-US" sz="2000" i="1" smtClean="0">
                            <a:latin typeface="Cambria Math" panose="02040503050406030204" pitchFamily="18" charset="0"/>
                            <a:sym typeface="Wingdings" pitchFamily="2" charset="2"/>
                          </a:rPr>
                        </m:ctrlPr>
                      </m:fPr>
                      <m:num>
                        <m:r>
                          <a:rPr lang="en-US" sz="2000" b="0" i="1" smtClean="0">
                            <a:latin typeface="Cambria Math" panose="02040503050406030204" pitchFamily="18" charset="0"/>
                            <a:sym typeface="Wingdings" pitchFamily="2" charset="2"/>
                          </a:rPr>
                          <m:t>1</m:t>
                        </m:r>
                      </m:num>
                      <m:den>
                        <m:r>
                          <a:rPr lang="en-US" sz="2000" b="0" i="1" smtClean="0">
                            <a:latin typeface="Cambria Math" panose="02040503050406030204" pitchFamily="18" charset="0"/>
                            <a:sym typeface="Wingdings" pitchFamily="2" charset="2"/>
                          </a:rPr>
                          <m:t>3</m:t>
                        </m:r>
                      </m:den>
                    </m:f>
                  </m:oMath>
                </a14:m>
                <a:r>
                  <a:rPr lang="en-US" sz="2000" dirty="0">
                    <a:latin typeface="Arial" charset="0"/>
                  </a:rPr>
                  <a:t> .</a:t>
                </a:r>
              </a:p>
              <a:p>
                <a:pPr eaLnBrk="1" hangingPunct="1"/>
                <a:endParaRPr lang="en-US" sz="1200" dirty="0">
                  <a:latin typeface="Arial" charset="0"/>
                </a:endParaRPr>
              </a:p>
              <a:p>
                <a:pPr eaLnBrk="1" hangingPunct="1"/>
                <a:r>
                  <a:rPr lang="en-US" sz="2000" dirty="0">
                    <a:latin typeface="Arial" charset="0"/>
                  </a:rPr>
                  <a:t>At freezeout, dark matter was neither ultra-relativistic, nor non-relativistic.  But it was far more relativistic then than it is now in our neighborhood, where </a:t>
                </a:r>
                <a14:m>
                  <m:oMath xmlns:m="http://schemas.openxmlformats.org/officeDocument/2006/math">
                    <m:r>
                      <a:rPr lang="en-US" sz="2000" i="1" dirty="0">
                        <a:latin typeface="Cambria Math" panose="02040503050406030204" pitchFamily="18" charset="0"/>
                        <a:sym typeface="Wingdings" pitchFamily="2" charset="2"/>
                      </a:rPr>
                      <m:t>𝑣</m:t>
                    </m:r>
                  </m:oMath>
                </a14:m>
                <a:r>
                  <a:rPr lang="en-US" sz="2000" dirty="0">
                    <a:latin typeface="Arial" charset="0"/>
                  </a:rPr>
                  <a:t> ~</a:t>
                </a:r>
                <a14:m>
                  <m:oMath xmlns:m="http://schemas.openxmlformats.org/officeDocument/2006/math">
                    <m:sSup>
                      <m:sSupPr>
                        <m:ctrlPr>
                          <a:rPr lang="en-US" sz="2000" i="1" dirty="0" smtClean="0">
                            <a:latin typeface="Cambria Math" panose="02040503050406030204" pitchFamily="18" charset="0"/>
                          </a:rPr>
                        </m:ctrlPr>
                      </m:sSupPr>
                      <m:e>
                        <m:r>
                          <a:rPr lang="en-US" sz="2000" b="0" i="1" dirty="0" smtClean="0">
                            <a:latin typeface="Cambria Math" panose="02040503050406030204" pitchFamily="18" charset="0"/>
                          </a:rPr>
                          <m:t>10</m:t>
                        </m:r>
                      </m:e>
                      <m:sup>
                        <m:r>
                          <a:rPr lang="en-US" sz="2000" b="0" i="1" dirty="0" smtClean="0">
                            <a:latin typeface="Cambria Math" panose="02040503050406030204" pitchFamily="18" charset="0"/>
                          </a:rPr>
                          <m:t>−3</m:t>
                        </m:r>
                      </m:sup>
                    </m:sSup>
                  </m:oMath>
                </a14:m>
                <a:r>
                  <a:rPr lang="en-US" sz="2000" dirty="0">
                    <a:latin typeface="Arial" charset="0"/>
                  </a:rPr>
                  <a:t>.  This is a key difference to keep in mind!</a:t>
                </a:r>
              </a:p>
              <a:p>
                <a:pPr eaLnBrk="1" hangingPunct="1"/>
                <a:endParaRPr lang="en-US" sz="1200" dirty="0">
                  <a:latin typeface="Arial" charset="0"/>
                </a:endParaRPr>
              </a:p>
            </p:txBody>
          </p:sp>
        </mc:Choice>
        <mc:Fallback xmlns="">
          <p:sp>
            <p:nvSpPr>
              <p:cNvPr id="13314" name="Content Placeholder 3"/>
              <p:cNvSpPr>
                <a:spLocks noGrp="1" noRot="1" noChangeAspect="1" noMove="1" noResize="1" noEditPoints="1" noAdjustHandles="1" noChangeArrowheads="1" noChangeShapeType="1" noTextEdit="1"/>
              </p:cNvSpPr>
              <p:nvPr>
                <p:ph sz="half" idx="2"/>
              </p:nvPr>
            </p:nvSpPr>
            <p:spPr>
              <a:xfrm>
                <a:off x="152400" y="914400"/>
                <a:ext cx="5410200" cy="2780227"/>
              </a:xfrm>
              <a:blipFill>
                <a:blip r:embed="rId3"/>
                <a:stretch>
                  <a:fillRect l="-937" b="-5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16" name="Content Placeholder 3"/>
              <p:cNvSpPr>
                <a:spLocks noGrp="1"/>
              </p:cNvSpPr>
              <p:nvPr>
                <p:ph sz="half" idx="2"/>
              </p:nvPr>
            </p:nvSpPr>
            <p:spPr>
              <a:xfrm>
                <a:off x="152400" y="3886200"/>
                <a:ext cx="8610600" cy="2438400"/>
              </a:xfrm>
            </p:spPr>
            <p:txBody>
              <a:bodyPr/>
              <a:lstStyle/>
              <a:p>
                <a:r>
                  <a:rPr lang="en-US" sz="2000" dirty="0">
                    <a:latin typeface="Arial" charset="0"/>
                  </a:rPr>
                  <a:t>Freeze out is at </a:t>
                </a:r>
                <a14:m>
                  <m:oMath xmlns:m="http://schemas.openxmlformats.org/officeDocument/2006/math">
                    <m:r>
                      <a:rPr lang="en-US" sz="2000" i="1">
                        <a:latin typeface="Cambria Math" panose="02040503050406030204" pitchFamily="18" charset="0"/>
                      </a:rPr>
                      <m:t>𝑇</m:t>
                    </m:r>
                  </m:oMath>
                </a14:m>
                <a:r>
                  <a:rPr lang="en-US" sz="2000" dirty="0">
                    <a:latin typeface="Arial" charset="0"/>
                  </a:rPr>
                  <a:t> ~ 5 GeV and t ~ ns, not at T ~ 100 GeV and t ~ ps. </a:t>
                </a:r>
              </a:p>
              <a:p>
                <a:endParaRPr lang="en-US" sz="1200" dirty="0">
                  <a:solidFill>
                    <a:schemeClr val="tx1"/>
                  </a:solidFill>
                  <a:latin typeface="Arial" charset="0"/>
                </a:endParaRPr>
              </a:p>
              <a:p>
                <a:r>
                  <a:rPr lang="en-US" sz="2000" dirty="0">
                    <a:solidFill>
                      <a:schemeClr val="tx1"/>
                    </a:solidFill>
                    <a:latin typeface="Arial" charset="0"/>
                  </a:rPr>
                  <a:t>This is also called chemical freeze out (no number changing), which is distinct from kinetic freeze out (no energy exchange through </a:t>
                </a:r>
                <a14:m>
                  <m:oMath xmlns:m="http://schemas.openxmlformats.org/officeDocument/2006/math">
                    <m:r>
                      <a:rPr lang="en-US" sz="2000" i="1" dirty="0" smtClean="0">
                        <a:solidFill>
                          <a:schemeClr val="tx1"/>
                        </a:solidFill>
                        <a:latin typeface="Cambria Math" panose="02040503050406030204" pitchFamily="18" charset="0"/>
                      </a:rPr>
                      <m:t>𝑓𝑋</m:t>
                    </m:r>
                  </m:oMath>
                </a14:m>
                <a:r>
                  <a:rPr lang="en-US" sz="2000" dirty="0">
                    <a:solidFill>
                      <a:schemeClr val="tx1"/>
                    </a:solidFill>
                    <a:latin typeface="Arial" charset="0"/>
                  </a:rPr>
                  <a:t> </a:t>
                </a:r>
                <a14:m>
                  <m:oMath xmlns:m="http://schemas.openxmlformats.org/officeDocument/2006/math">
                    <m:r>
                      <a:rPr lang="en-US" sz="2000" i="1" dirty="0" smtClean="0">
                        <a:solidFill>
                          <a:schemeClr val="tx1"/>
                        </a:solidFill>
                        <a:latin typeface="Cambria Math" panose="02040503050406030204" pitchFamily="18" charset="0"/>
                        <a:ea typeface="Cambria Math" panose="02040503050406030204" pitchFamily="18" charset="0"/>
                      </a:rPr>
                      <m:t>→</m:t>
                    </m:r>
                  </m:oMath>
                </a14:m>
                <a:r>
                  <a:rPr lang="en-US" sz="2000" dirty="0">
                    <a:solidFill>
                      <a:schemeClr val="tx1"/>
                    </a:solidFill>
                    <a:latin typeface="Arial" charset="0"/>
                  </a:rPr>
                  <a:t> </a:t>
                </a:r>
                <a14:m>
                  <m:oMath xmlns:m="http://schemas.openxmlformats.org/officeDocument/2006/math">
                    <m:r>
                      <a:rPr lang="en-US" sz="2000" i="1" dirty="0">
                        <a:latin typeface="Cambria Math" panose="02040503050406030204" pitchFamily="18" charset="0"/>
                      </a:rPr>
                      <m:t>𝑓𝑋</m:t>
                    </m:r>
                  </m:oMath>
                </a14:m>
                <a:r>
                  <a:rPr lang="en-US" sz="2000" dirty="0">
                    <a:latin typeface="Arial" charset="0"/>
                  </a:rPr>
                  <a:t>).</a:t>
                </a:r>
              </a:p>
              <a:p>
                <a:endParaRPr lang="en-US" sz="1200" dirty="0">
                  <a:solidFill>
                    <a:schemeClr val="tx1"/>
                  </a:solidFill>
                  <a:latin typeface="Arial" charset="0"/>
                </a:endParaRPr>
              </a:p>
              <a:p>
                <a:r>
                  <a:rPr lang="en-US" sz="2000" dirty="0">
                    <a:solidFill>
                      <a:schemeClr val="tx1"/>
                    </a:solidFill>
                    <a:latin typeface="Arial" charset="0"/>
                  </a:rPr>
                  <a:t>The WIMP miracle</a:t>
                </a:r>
                <a:r>
                  <a:rPr lang="en-US" sz="2000" dirty="0">
                    <a:latin typeface="Arial" charset="0"/>
                  </a:rPr>
                  <a:t> is not a precise coincidence.  But it is tantalizing, and it is our strongest quantitative hint that our attempts to understand the universe on the largest and smallest scales may be related.</a:t>
                </a:r>
                <a:endParaRPr lang="en-US" sz="2000" dirty="0">
                  <a:solidFill>
                    <a:schemeClr val="tx1"/>
                  </a:solidFill>
                  <a:latin typeface="Arial" charset="0"/>
                </a:endParaRPr>
              </a:p>
            </p:txBody>
          </p:sp>
        </mc:Choice>
        <mc:Fallback xmlns="">
          <p:sp>
            <p:nvSpPr>
              <p:cNvPr id="13316" name="Content Placeholder 3"/>
              <p:cNvSpPr>
                <a:spLocks noGrp="1" noRot="1" noChangeAspect="1" noMove="1" noResize="1" noEditPoints="1" noAdjustHandles="1" noChangeArrowheads="1" noChangeShapeType="1" noTextEdit="1"/>
              </p:cNvSpPr>
              <p:nvPr>
                <p:ph sz="half" idx="2"/>
              </p:nvPr>
            </p:nvSpPr>
            <p:spPr>
              <a:xfrm>
                <a:off x="152400" y="3886200"/>
                <a:ext cx="8610600" cy="2438400"/>
              </a:xfrm>
              <a:blipFill>
                <a:blip r:embed="rId4"/>
                <a:stretch>
                  <a:fillRect l="-589" t="-1554" b="-6218"/>
                </a:stretch>
              </a:blipFill>
            </p:spPr>
            <p:txBody>
              <a:bodyPr/>
              <a:lstStyle/>
              <a:p>
                <a:r>
                  <a:rPr lang="en-US">
                    <a:noFill/>
                  </a:rPr>
                  <a:t> </a:t>
                </a:r>
              </a:p>
            </p:txBody>
          </p:sp>
        </mc:Fallback>
      </mc:AlternateContent>
      <p:sp>
        <p:nvSpPr>
          <p:cNvPr id="13318" name="Rectangle 4"/>
          <p:cNvSpPr>
            <a:spLocks noChangeArrowheads="1"/>
          </p:cNvSpPr>
          <p:nvPr/>
        </p:nvSpPr>
        <p:spPr bwMode="auto">
          <a:xfrm>
            <a:off x="0" y="1524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800" b="1" dirty="0"/>
              <a:t>THE WIMP MIRACLE</a:t>
            </a:r>
          </a:p>
        </p:txBody>
      </p:sp>
      <p:pic>
        <p:nvPicPr>
          <p:cNvPr id="13319"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878960"/>
            <a:ext cx="3479800" cy="2780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291172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295400" y="244475"/>
            <a:ext cx="6858000" cy="441325"/>
          </a:xfrm>
        </p:spPr>
        <p:txBody>
          <a:bodyPr/>
          <a:lstStyle/>
          <a:p>
            <a:r>
              <a:rPr lang="en-US" dirty="0">
                <a:latin typeface="Arial" charset="0"/>
              </a:rPr>
              <a:t>WIMP STABILITY</a:t>
            </a:r>
          </a:p>
        </p:txBody>
      </p:sp>
      <p:sp>
        <p:nvSpPr>
          <p:cNvPr id="38915" name="Rectangle 3"/>
          <p:cNvSpPr>
            <a:spLocks noGrp="1" noChangeArrowheads="1"/>
          </p:cNvSpPr>
          <p:nvPr>
            <p:ph type="body" sz="half" idx="1"/>
          </p:nvPr>
        </p:nvSpPr>
        <p:spPr>
          <a:xfrm>
            <a:off x="215899" y="1135242"/>
            <a:ext cx="4175126" cy="4870439"/>
          </a:xfrm>
        </p:spPr>
        <p:txBody>
          <a:bodyPr/>
          <a:lstStyle/>
          <a:p>
            <a:r>
              <a:rPr lang="en-US" sz="2000" dirty="0">
                <a:latin typeface="Arial" charset="0"/>
                <a:sym typeface="Wingdings" charset="0"/>
              </a:rPr>
              <a:t>The WIMP miracle is well appreciated. But its success relies on another less well-advertised “miracle.”</a:t>
            </a:r>
          </a:p>
          <a:p>
            <a:endParaRPr lang="en-US" sz="2000" dirty="0">
              <a:latin typeface="Arial" charset="0"/>
              <a:sym typeface="Wingdings" charset="0"/>
            </a:endParaRPr>
          </a:p>
          <a:p>
            <a:r>
              <a:rPr lang="en-US" sz="2000" dirty="0">
                <a:latin typeface="Arial" charset="0"/>
                <a:sym typeface="Wingdings" charset="0"/>
              </a:rPr>
              <a:t>DM must be stable.</a:t>
            </a:r>
          </a:p>
          <a:p>
            <a:endParaRPr lang="en-US" sz="2000" dirty="0">
              <a:latin typeface="Arial" charset="0"/>
              <a:sym typeface="Wingdings" charset="0"/>
            </a:endParaRPr>
          </a:p>
          <a:p>
            <a:r>
              <a:rPr lang="en-US" sz="2000" dirty="0">
                <a:latin typeface="Arial" charset="0"/>
                <a:sym typeface="Wingdings" charset="0"/>
              </a:rPr>
              <a:t>How natural is this? </a:t>
            </a:r>
            <a:r>
              <a:rPr lang="en-US" sz="2000" i="1" dirty="0">
                <a:latin typeface="Arial" charset="0"/>
                <a:sym typeface="Wingdings" charset="0"/>
              </a:rPr>
              <a:t>A priori</a:t>
            </a:r>
            <a:r>
              <a:rPr lang="en-US" sz="2000" dirty="0">
                <a:latin typeface="Arial" charset="0"/>
                <a:sym typeface="Wingdings" charset="0"/>
              </a:rPr>
              <a:t>, not very: the only stable particles we know about are very light.</a:t>
            </a:r>
          </a:p>
          <a:p>
            <a:endParaRPr lang="en-US" sz="2000" dirty="0">
              <a:latin typeface="Arial" charset="0"/>
              <a:sym typeface="Wingdings" charset="0"/>
            </a:endParaRPr>
          </a:p>
          <a:p>
            <a:r>
              <a:rPr lang="en-US" sz="2000" dirty="0">
                <a:latin typeface="Arial" charset="0"/>
                <a:sym typeface="Wingdings" charset="0"/>
              </a:rPr>
              <a:t>But there are reasons, based on experimental data, to think that at least one weak scale particle might be stable.</a:t>
            </a:r>
          </a:p>
          <a:p>
            <a:endParaRPr lang="en-US" dirty="0">
              <a:latin typeface="Arial" charset="0"/>
            </a:endParaRPr>
          </a:p>
        </p:txBody>
      </p:sp>
      <p:sp>
        <p:nvSpPr>
          <p:cNvPr id="38916" name="Line 4"/>
          <p:cNvSpPr>
            <a:spLocks noChangeShapeType="1"/>
          </p:cNvSpPr>
          <p:nvPr/>
        </p:nvSpPr>
        <p:spPr bwMode="auto">
          <a:xfrm>
            <a:off x="5213350" y="2101850"/>
            <a:ext cx="884237"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17" name="Line 5"/>
          <p:cNvSpPr>
            <a:spLocks noChangeShapeType="1"/>
          </p:cNvSpPr>
          <p:nvPr/>
        </p:nvSpPr>
        <p:spPr bwMode="auto">
          <a:xfrm>
            <a:off x="6370637" y="5135562"/>
            <a:ext cx="884238"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18" name="Line 6"/>
          <p:cNvSpPr>
            <a:spLocks noChangeShapeType="1"/>
          </p:cNvSpPr>
          <p:nvPr/>
        </p:nvSpPr>
        <p:spPr bwMode="auto">
          <a:xfrm>
            <a:off x="6130925" y="3702050"/>
            <a:ext cx="484187" cy="1376362"/>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19" name="Line 7"/>
          <p:cNvSpPr>
            <a:spLocks noChangeShapeType="1"/>
          </p:cNvSpPr>
          <p:nvPr/>
        </p:nvSpPr>
        <p:spPr bwMode="auto">
          <a:xfrm>
            <a:off x="5608637" y="2903537"/>
            <a:ext cx="884238"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0" name="Line 8"/>
          <p:cNvSpPr>
            <a:spLocks noChangeShapeType="1"/>
          </p:cNvSpPr>
          <p:nvPr/>
        </p:nvSpPr>
        <p:spPr bwMode="auto">
          <a:xfrm>
            <a:off x="5648325" y="3603625"/>
            <a:ext cx="884237"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1" name="Line 9"/>
          <p:cNvSpPr>
            <a:spLocks noChangeShapeType="1"/>
          </p:cNvSpPr>
          <p:nvPr/>
        </p:nvSpPr>
        <p:spPr bwMode="auto">
          <a:xfrm>
            <a:off x="7415212" y="2297112"/>
            <a:ext cx="884238"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2" name="Line 10"/>
          <p:cNvSpPr>
            <a:spLocks noChangeShapeType="1"/>
          </p:cNvSpPr>
          <p:nvPr/>
        </p:nvSpPr>
        <p:spPr bwMode="auto">
          <a:xfrm>
            <a:off x="7404100" y="3138487"/>
            <a:ext cx="884237"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3" name="Line 11"/>
          <p:cNvSpPr>
            <a:spLocks noChangeShapeType="1"/>
          </p:cNvSpPr>
          <p:nvPr/>
        </p:nvSpPr>
        <p:spPr bwMode="auto">
          <a:xfrm>
            <a:off x="7608887" y="3836987"/>
            <a:ext cx="884238"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4" name="Line 12"/>
          <p:cNvSpPr>
            <a:spLocks noChangeShapeType="1"/>
          </p:cNvSpPr>
          <p:nvPr/>
        </p:nvSpPr>
        <p:spPr bwMode="auto">
          <a:xfrm>
            <a:off x="7343775" y="4511675"/>
            <a:ext cx="884237" cy="0"/>
          </a:xfrm>
          <a:prstGeom prst="line">
            <a:avLst/>
          </a:prstGeom>
          <a:noFill/>
          <a:ln w="38100">
            <a:solidFill>
              <a:srgbClr val="00BE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25" name="Text Box 13"/>
          <p:cNvSpPr txBox="1">
            <a:spLocks noChangeArrowheads="1"/>
          </p:cNvSpPr>
          <p:nvPr/>
        </p:nvSpPr>
        <p:spPr bwMode="auto">
          <a:xfrm>
            <a:off x="5637212" y="1524000"/>
            <a:ext cx="21780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a:solidFill>
                  <a:srgbClr val="00BE00"/>
                </a:solidFill>
              </a:rPr>
              <a:t>New Particle States</a:t>
            </a:r>
          </a:p>
        </p:txBody>
      </p:sp>
      <p:sp>
        <p:nvSpPr>
          <p:cNvPr id="38926" name="Line 14"/>
          <p:cNvSpPr>
            <a:spLocks noChangeShapeType="1"/>
          </p:cNvSpPr>
          <p:nvPr/>
        </p:nvSpPr>
        <p:spPr bwMode="auto">
          <a:xfrm>
            <a:off x="6043612" y="2941637"/>
            <a:ext cx="1588" cy="588963"/>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27" name="Line 15"/>
          <p:cNvSpPr>
            <a:spLocks noChangeShapeType="1"/>
          </p:cNvSpPr>
          <p:nvPr/>
        </p:nvSpPr>
        <p:spPr bwMode="auto">
          <a:xfrm flipH="1">
            <a:off x="6173787" y="2371725"/>
            <a:ext cx="1624013" cy="1160462"/>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28" name="Line 16"/>
          <p:cNvSpPr>
            <a:spLocks noChangeShapeType="1"/>
          </p:cNvSpPr>
          <p:nvPr/>
        </p:nvSpPr>
        <p:spPr bwMode="auto">
          <a:xfrm>
            <a:off x="5691187" y="2132012"/>
            <a:ext cx="2109788" cy="968375"/>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29" name="Line 17"/>
          <p:cNvSpPr>
            <a:spLocks noChangeShapeType="1"/>
          </p:cNvSpPr>
          <p:nvPr/>
        </p:nvSpPr>
        <p:spPr bwMode="auto">
          <a:xfrm flipH="1">
            <a:off x="6926262" y="3201987"/>
            <a:ext cx="836613" cy="1870075"/>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30" name="Line 18"/>
          <p:cNvSpPr>
            <a:spLocks noChangeShapeType="1"/>
          </p:cNvSpPr>
          <p:nvPr/>
        </p:nvSpPr>
        <p:spPr bwMode="auto">
          <a:xfrm flipH="1">
            <a:off x="7131050" y="4586287"/>
            <a:ext cx="341312" cy="500063"/>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31" name="Line 19"/>
          <p:cNvSpPr>
            <a:spLocks noChangeShapeType="1"/>
          </p:cNvSpPr>
          <p:nvPr/>
        </p:nvSpPr>
        <p:spPr bwMode="auto">
          <a:xfrm flipH="1">
            <a:off x="7513637" y="3940175"/>
            <a:ext cx="303213" cy="512762"/>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32" name="Line 20"/>
          <p:cNvSpPr>
            <a:spLocks noChangeShapeType="1"/>
          </p:cNvSpPr>
          <p:nvPr/>
        </p:nvSpPr>
        <p:spPr bwMode="auto">
          <a:xfrm>
            <a:off x="7894637" y="3189287"/>
            <a:ext cx="1588" cy="627063"/>
          </a:xfrm>
          <a:prstGeom prst="line">
            <a:avLst/>
          </a:prstGeom>
          <a:noFill/>
          <a:ln w="38100">
            <a:solidFill>
              <a:srgbClr val="00BE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33" name="Line 21"/>
          <p:cNvSpPr>
            <a:spLocks noChangeShapeType="1"/>
          </p:cNvSpPr>
          <p:nvPr/>
        </p:nvSpPr>
        <p:spPr bwMode="auto">
          <a:xfrm>
            <a:off x="7367587" y="5637212"/>
            <a:ext cx="88423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4" name="Line 22"/>
          <p:cNvSpPr>
            <a:spLocks noChangeShapeType="1"/>
          </p:cNvSpPr>
          <p:nvPr/>
        </p:nvSpPr>
        <p:spPr bwMode="auto">
          <a:xfrm>
            <a:off x="7521575" y="5791200"/>
            <a:ext cx="884237"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5" name="Line 24"/>
          <p:cNvSpPr>
            <a:spLocks noChangeShapeType="1"/>
          </p:cNvSpPr>
          <p:nvPr/>
        </p:nvSpPr>
        <p:spPr bwMode="auto">
          <a:xfrm>
            <a:off x="6289675" y="5613400"/>
            <a:ext cx="884237"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6" name="Line 25"/>
          <p:cNvSpPr>
            <a:spLocks noChangeShapeType="1"/>
          </p:cNvSpPr>
          <p:nvPr/>
        </p:nvSpPr>
        <p:spPr bwMode="auto">
          <a:xfrm>
            <a:off x="6443662" y="5767387"/>
            <a:ext cx="884238"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8937" name="Text Box 27"/>
          <p:cNvSpPr txBox="1">
            <a:spLocks noChangeArrowheads="1"/>
          </p:cNvSpPr>
          <p:nvPr/>
        </p:nvSpPr>
        <p:spPr bwMode="auto">
          <a:xfrm>
            <a:off x="4495800" y="5487987"/>
            <a:ext cx="17970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a:t>Standard Model</a:t>
            </a:r>
          </a:p>
          <a:p>
            <a:r>
              <a:rPr lang="en-US"/>
              <a:t>Particles</a:t>
            </a:r>
          </a:p>
        </p:txBody>
      </p:sp>
      <p:sp>
        <p:nvSpPr>
          <p:cNvPr id="38938" name="Text Box 28"/>
          <p:cNvSpPr txBox="1">
            <a:spLocks noChangeArrowheads="1"/>
          </p:cNvSpPr>
          <p:nvPr/>
        </p:nvSpPr>
        <p:spPr bwMode="auto">
          <a:xfrm>
            <a:off x="5487987" y="4930775"/>
            <a:ext cx="831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a:solidFill>
                  <a:srgbClr val="00BE00"/>
                </a:solidFill>
              </a:rPr>
              <a:t>Stable</a:t>
            </a:r>
          </a:p>
        </p:txBody>
      </p:sp>
    </p:spTree>
    <p:extLst>
      <p:ext uri="{BB962C8B-B14F-4D97-AF65-F5344CB8AC3E}">
        <p14:creationId xmlns:p14="http://schemas.microsoft.com/office/powerpoint/2010/main" val="108057547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185738"/>
            <a:ext cx="9144000" cy="576262"/>
          </a:xfrm>
        </p:spPr>
        <p:txBody>
          <a:bodyPr/>
          <a:lstStyle/>
          <a:p>
            <a:r>
              <a:rPr lang="en-US" dirty="0">
                <a:latin typeface="Arial" charset="0"/>
              </a:rPr>
              <a:t>THE DISCRETE WIMP MIRACLE</a:t>
            </a:r>
          </a:p>
        </p:txBody>
      </p:sp>
      <p:sp>
        <p:nvSpPr>
          <p:cNvPr id="9219" name="Rectangle 3"/>
          <p:cNvSpPr>
            <a:spLocks noGrp="1" noChangeArrowheads="1"/>
          </p:cNvSpPr>
          <p:nvPr>
            <p:ph type="body" sz="half" idx="1"/>
          </p:nvPr>
        </p:nvSpPr>
        <p:spPr>
          <a:xfrm>
            <a:off x="152400" y="3559175"/>
            <a:ext cx="8812212" cy="2003425"/>
          </a:xfrm>
        </p:spPr>
        <p:txBody>
          <a:bodyPr/>
          <a:lstStyle/>
          <a:p>
            <a:r>
              <a:rPr lang="en-US" sz="2000" dirty="0">
                <a:latin typeface="Arial" charset="0"/>
                <a:sym typeface="Wingdings" charset="0"/>
              </a:rPr>
              <a:t>The 4-point SM interactions are highly constrained by many experiments, notably those at LEP through precision electroweak data.</a:t>
            </a:r>
          </a:p>
          <a:p>
            <a:endParaRPr lang="en-US" sz="1200" dirty="0">
              <a:latin typeface="Arial" charset="0"/>
              <a:sym typeface="Wingdings" charset="0"/>
            </a:endParaRPr>
          </a:p>
          <a:p>
            <a:r>
              <a:rPr lang="en-US" sz="2000" dirty="0">
                <a:latin typeface="Arial" charset="0"/>
                <a:sym typeface="Wingdings" charset="0"/>
              </a:rPr>
              <a:t>Simple solution: impose a discrete parity, so all interactions require </a:t>
            </a:r>
            <a:r>
              <a:rPr lang="en-US" sz="2000" i="1" dirty="0">
                <a:latin typeface="Arial" charset="0"/>
                <a:sym typeface="Wingdings" charset="0"/>
              </a:rPr>
              <a:t>pairs</a:t>
            </a:r>
            <a:r>
              <a:rPr lang="en-US" sz="2000" dirty="0">
                <a:latin typeface="Arial" charset="0"/>
                <a:sym typeface="Wingdings" charset="0"/>
              </a:rPr>
              <a:t> of new particles.  This also makes the lightest new particle stable: Discrete Symmetry </a:t>
            </a:r>
            <a:r>
              <a:rPr lang="en-US" sz="2000" dirty="0">
                <a:latin typeface="Arial" charset="0"/>
                <a:cs typeface="Arial" charset="0"/>
                <a:sym typeface="Wingdings" charset="0"/>
              </a:rPr>
              <a:t>↔</a:t>
            </a:r>
            <a:r>
              <a:rPr lang="en-US" sz="2000" dirty="0">
                <a:latin typeface="Arial" charset="0"/>
                <a:sym typeface="Wingdings" charset="0"/>
              </a:rPr>
              <a:t> Stability. </a:t>
            </a:r>
          </a:p>
        </p:txBody>
      </p:sp>
      <p:grpSp>
        <p:nvGrpSpPr>
          <p:cNvPr id="9221" name="Group 25"/>
          <p:cNvGrpSpPr>
            <a:grpSpLocks/>
          </p:cNvGrpSpPr>
          <p:nvPr/>
        </p:nvGrpSpPr>
        <p:grpSpPr bwMode="auto">
          <a:xfrm>
            <a:off x="541338" y="1371600"/>
            <a:ext cx="3694112" cy="1843088"/>
            <a:chOff x="539" y="989"/>
            <a:chExt cx="2327" cy="1161"/>
          </a:xfrm>
        </p:grpSpPr>
        <p:sp>
          <p:nvSpPr>
            <p:cNvPr id="9235" name="Oval 20"/>
            <p:cNvSpPr>
              <a:spLocks noChangeArrowheads="1"/>
            </p:cNvSpPr>
            <p:nvPr/>
          </p:nvSpPr>
          <p:spPr bwMode="auto">
            <a:xfrm>
              <a:off x="1125" y="989"/>
              <a:ext cx="1142" cy="1161"/>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r>
                <a:rPr lang="en-US">
                  <a:solidFill>
                    <a:srgbClr val="FF0000"/>
                  </a:solidFill>
                </a:rPr>
                <a:t>new</a:t>
              </a:r>
            </a:p>
            <a:p>
              <a:pPr algn="ctr"/>
              <a:r>
                <a:rPr lang="en-US">
                  <a:solidFill>
                    <a:srgbClr val="FF0000"/>
                  </a:solidFill>
                </a:rPr>
                <a:t>particle</a:t>
              </a:r>
            </a:p>
          </p:txBody>
        </p:sp>
        <p:sp>
          <p:nvSpPr>
            <p:cNvPr id="9236" name="Line 21"/>
            <p:cNvSpPr>
              <a:spLocks noChangeShapeType="1"/>
            </p:cNvSpPr>
            <p:nvPr/>
          </p:nvSpPr>
          <p:spPr bwMode="auto">
            <a:xfrm>
              <a:off x="539" y="1582"/>
              <a:ext cx="586" cy="0"/>
            </a:xfrm>
            <a:prstGeom prst="line">
              <a:avLst/>
            </a:prstGeom>
            <a:noFill/>
            <a:ln w="57150">
              <a:solidFill>
                <a:srgbClr val="3333FF"/>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37" name="Line 22"/>
            <p:cNvSpPr>
              <a:spLocks noChangeShapeType="1"/>
            </p:cNvSpPr>
            <p:nvPr/>
          </p:nvSpPr>
          <p:spPr bwMode="auto">
            <a:xfrm>
              <a:off x="2280" y="1571"/>
              <a:ext cx="586" cy="0"/>
            </a:xfrm>
            <a:prstGeom prst="line">
              <a:avLst/>
            </a:prstGeom>
            <a:noFill/>
            <a:ln w="57150">
              <a:solidFill>
                <a:srgbClr val="3333FF"/>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38" name="Text Box 23"/>
            <p:cNvSpPr txBox="1">
              <a:spLocks noChangeArrowheads="1"/>
            </p:cNvSpPr>
            <p:nvPr/>
          </p:nvSpPr>
          <p:spPr bwMode="auto">
            <a:xfrm>
              <a:off x="540" y="1323"/>
              <a:ext cx="48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rgbClr val="3333FF"/>
                  </a:solidFill>
                </a:rPr>
                <a:t>Higgs</a:t>
              </a:r>
            </a:p>
          </p:txBody>
        </p:sp>
        <p:sp>
          <p:nvSpPr>
            <p:cNvPr id="9239" name="Text Box 24"/>
            <p:cNvSpPr txBox="1">
              <a:spLocks noChangeArrowheads="1"/>
            </p:cNvSpPr>
            <p:nvPr/>
          </p:nvSpPr>
          <p:spPr bwMode="auto">
            <a:xfrm>
              <a:off x="2323" y="1322"/>
              <a:ext cx="48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rgbClr val="3333FF"/>
                  </a:solidFill>
                </a:rPr>
                <a:t>Higgs</a:t>
              </a:r>
            </a:p>
          </p:txBody>
        </p:sp>
      </p:grpSp>
      <p:sp>
        <p:nvSpPr>
          <p:cNvPr id="9222" name="Text Box 31"/>
          <p:cNvSpPr txBox="1">
            <a:spLocks noChangeArrowheads="1"/>
          </p:cNvSpPr>
          <p:nvPr/>
        </p:nvSpPr>
        <p:spPr bwMode="auto">
          <a:xfrm>
            <a:off x="533400" y="838200"/>
            <a:ext cx="311976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000" dirty="0"/>
              <a:t>Gauge Hierarchy requires</a:t>
            </a:r>
          </a:p>
        </p:txBody>
      </p:sp>
      <p:grpSp>
        <p:nvGrpSpPr>
          <p:cNvPr id="9223" name="Group 30"/>
          <p:cNvGrpSpPr>
            <a:grpSpLocks/>
          </p:cNvGrpSpPr>
          <p:nvPr/>
        </p:nvGrpSpPr>
        <p:grpSpPr bwMode="auto">
          <a:xfrm>
            <a:off x="5172075" y="1360488"/>
            <a:ext cx="3384550" cy="1931987"/>
            <a:chOff x="3474" y="947"/>
            <a:chExt cx="2132" cy="1217"/>
          </a:xfrm>
        </p:grpSpPr>
        <p:sp>
          <p:nvSpPr>
            <p:cNvPr id="9225" name="Line 8"/>
            <p:cNvSpPr>
              <a:spLocks noChangeShapeType="1"/>
            </p:cNvSpPr>
            <p:nvPr/>
          </p:nvSpPr>
          <p:spPr bwMode="auto">
            <a:xfrm>
              <a:off x="3799" y="1064"/>
              <a:ext cx="386" cy="494"/>
            </a:xfrm>
            <a:prstGeom prst="line">
              <a:avLst/>
            </a:prstGeom>
            <a:noFill/>
            <a:ln w="57150">
              <a:solidFill>
                <a:srgbClr val="3333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6" name="Line 12"/>
            <p:cNvSpPr>
              <a:spLocks noChangeShapeType="1"/>
            </p:cNvSpPr>
            <p:nvPr/>
          </p:nvSpPr>
          <p:spPr bwMode="auto">
            <a:xfrm flipV="1">
              <a:off x="4180" y="1557"/>
              <a:ext cx="736" cy="6"/>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27" name="Text Box 13"/>
            <p:cNvSpPr txBox="1">
              <a:spLocks noChangeArrowheads="1"/>
            </p:cNvSpPr>
            <p:nvPr/>
          </p:nvSpPr>
          <p:spPr bwMode="auto">
            <a:xfrm>
              <a:off x="3474" y="947"/>
              <a:ext cx="33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SM</a:t>
              </a:r>
            </a:p>
          </p:txBody>
        </p:sp>
        <p:sp>
          <p:nvSpPr>
            <p:cNvPr id="9228" name="Text Box 14"/>
            <p:cNvSpPr txBox="1">
              <a:spLocks noChangeArrowheads="1"/>
            </p:cNvSpPr>
            <p:nvPr/>
          </p:nvSpPr>
          <p:spPr bwMode="auto">
            <a:xfrm>
              <a:off x="3474" y="1932"/>
              <a:ext cx="33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SM</a:t>
              </a:r>
            </a:p>
          </p:txBody>
        </p:sp>
        <p:sp>
          <p:nvSpPr>
            <p:cNvPr id="9229" name="Text Box 15"/>
            <p:cNvSpPr txBox="1">
              <a:spLocks noChangeArrowheads="1"/>
            </p:cNvSpPr>
            <p:nvPr/>
          </p:nvSpPr>
          <p:spPr bwMode="auto">
            <a:xfrm>
              <a:off x="5274" y="1933"/>
              <a:ext cx="33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SM</a:t>
              </a:r>
            </a:p>
          </p:txBody>
        </p:sp>
        <p:sp>
          <p:nvSpPr>
            <p:cNvPr id="9230" name="Text Box 16"/>
            <p:cNvSpPr txBox="1">
              <a:spLocks noChangeArrowheads="1"/>
            </p:cNvSpPr>
            <p:nvPr/>
          </p:nvSpPr>
          <p:spPr bwMode="auto">
            <a:xfrm>
              <a:off x="5274" y="947"/>
              <a:ext cx="33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SM</a:t>
              </a:r>
            </a:p>
          </p:txBody>
        </p:sp>
        <p:sp>
          <p:nvSpPr>
            <p:cNvPr id="9231" name="Text Box 17"/>
            <p:cNvSpPr txBox="1">
              <a:spLocks noChangeArrowheads="1"/>
            </p:cNvSpPr>
            <p:nvPr/>
          </p:nvSpPr>
          <p:spPr bwMode="auto">
            <a:xfrm>
              <a:off x="4252" y="1314"/>
              <a:ext cx="580" cy="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a:solidFill>
                    <a:srgbClr val="FF0000"/>
                  </a:solidFill>
                </a:rPr>
                <a:t>new</a:t>
              </a:r>
            </a:p>
            <a:p>
              <a:pPr algn="ctr" eaLnBrk="1" hangingPunct="1"/>
              <a:endParaRPr lang="en-US" sz="800">
                <a:solidFill>
                  <a:srgbClr val="FF0000"/>
                </a:solidFill>
              </a:endParaRPr>
            </a:p>
            <a:p>
              <a:pPr algn="ctr" eaLnBrk="1" hangingPunct="1"/>
              <a:r>
                <a:rPr lang="en-US">
                  <a:solidFill>
                    <a:srgbClr val="FF0000"/>
                  </a:solidFill>
                </a:rPr>
                <a:t>particle</a:t>
              </a:r>
            </a:p>
          </p:txBody>
        </p:sp>
        <p:sp>
          <p:nvSpPr>
            <p:cNvPr id="9232" name="Line 26"/>
            <p:cNvSpPr>
              <a:spLocks noChangeShapeType="1"/>
            </p:cNvSpPr>
            <p:nvPr/>
          </p:nvSpPr>
          <p:spPr bwMode="auto">
            <a:xfrm flipH="1">
              <a:off x="3800" y="1557"/>
              <a:ext cx="386" cy="494"/>
            </a:xfrm>
            <a:prstGeom prst="line">
              <a:avLst/>
            </a:prstGeom>
            <a:noFill/>
            <a:ln w="57150">
              <a:solidFill>
                <a:srgbClr val="3333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33" name="Line 27"/>
            <p:cNvSpPr>
              <a:spLocks noChangeShapeType="1"/>
            </p:cNvSpPr>
            <p:nvPr/>
          </p:nvSpPr>
          <p:spPr bwMode="auto">
            <a:xfrm flipH="1">
              <a:off x="4898" y="1071"/>
              <a:ext cx="386" cy="494"/>
            </a:xfrm>
            <a:prstGeom prst="line">
              <a:avLst/>
            </a:prstGeom>
            <a:noFill/>
            <a:ln w="57150">
              <a:solidFill>
                <a:srgbClr val="3333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34" name="Line 28"/>
            <p:cNvSpPr>
              <a:spLocks noChangeShapeType="1"/>
            </p:cNvSpPr>
            <p:nvPr/>
          </p:nvSpPr>
          <p:spPr bwMode="auto">
            <a:xfrm>
              <a:off x="4899" y="1564"/>
              <a:ext cx="386" cy="494"/>
            </a:xfrm>
            <a:prstGeom prst="line">
              <a:avLst/>
            </a:prstGeom>
            <a:noFill/>
            <a:ln w="57150">
              <a:solidFill>
                <a:srgbClr val="3333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9224" name="Text Box 32"/>
          <p:cNvSpPr txBox="1">
            <a:spLocks noChangeArrowheads="1"/>
          </p:cNvSpPr>
          <p:nvPr/>
        </p:nvSpPr>
        <p:spPr bwMode="auto">
          <a:xfrm>
            <a:off x="5122863" y="849313"/>
            <a:ext cx="296427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000" dirty="0"/>
              <a:t>Precision EW constrains</a:t>
            </a:r>
          </a:p>
        </p:txBody>
      </p:sp>
      <p:sp>
        <p:nvSpPr>
          <p:cNvPr id="24" name="Content Placeholder 3"/>
          <p:cNvSpPr>
            <a:spLocks noGrp="1"/>
          </p:cNvSpPr>
          <p:nvPr>
            <p:ph sz="half" idx="2"/>
          </p:nvPr>
        </p:nvSpPr>
        <p:spPr>
          <a:xfrm>
            <a:off x="179388" y="5715000"/>
            <a:ext cx="8812212" cy="962025"/>
          </a:xfrm>
        </p:spPr>
        <p:txBody>
          <a:bodyPr/>
          <a:lstStyle/>
          <a:p>
            <a:pPr eaLnBrk="1" hangingPunct="1"/>
            <a:r>
              <a:rPr lang="en-US" sz="2000" dirty="0">
                <a:solidFill>
                  <a:srgbClr val="FF0000"/>
                </a:solidFill>
                <a:latin typeface="Arial" charset="0"/>
              </a:rPr>
              <a:t>Remarkable coincidence: particle physics independently motivates particles that are stable enough to be dark matter.</a:t>
            </a:r>
          </a:p>
        </p:txBody>
      </p:sp>
      <p:sp>
        <p:nvSpPr>
          <p:cNvPr id="25" name="Text Box 19">
            <a:extLst>
              <a:ext uri="{FF2B5EF4-FFF2-40B4-BE49-F238E27FC236}">
                <a16:creationId xmlns:a16="http://schemas.microsoft.com/office/drawing/2014/main" id="{19F83DC5-37F6-A546-975D-DA3CCB7539F3}"/>
              </a:ext>
            </a:extLst>
          </p:cNvPr>
          <p:cNvSpPr txBox="1">
            <a:spLocks noChangeArrowheads="1"/>
          </p:cNvSpPr>
          <p:nvPr/>
        </p:nvSpPr>
        <p:spPr bwMode="auto">
          <a:xfrm>
            <a:off x="5917247" y="5300662"/>
            <a:ext cx="292573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dirty="0"/>
              <a:t>Cheng, Low (2003); </a:t>
            </a:r>
            <a:r>
              <a:rPr lang="en-US" sz="1400" dirty="0" err="1"/>
              <a:t>Wudka</a:t>
            </a:r>
            <a:r>
              <a:rPr lang="en-US" sz="1400" dirty="0"/>
              <a:t> (2003)</a:t>
            </a:r>
          </a:p>
        </p:txBody>
      </p:sp>
    </p:spTree>
    <p:extLst>
      <p:ext uri="{BB962C8B-B14F-4D97-AF65-F5344CB8AC3E}">
        <p14:creationId xmlns:p14="http://schemas.microsoft.com/office/powerpoint/2010/main" val="368199258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ED161-A18E-2A46-BCAF-3E92620BE098}"/>
              </a:ext>
            </a:extLst>
          </p:cNvPr>
          <p:cNvSpPr/>
          <p:nvPr/>
        </p:nvSpPr>
        <p:spPr>
          <a:xfrm>
            <a:off x="838200" y="2895600"/>
            <a:ext cx="7391399" cy="106680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1"/>
                </a:solidFill>
              </a:rPr>
              <a:t>II. WIMPS IN SUPERSYMMETRY</a:t>
            </a:r>
          </a:p>
        </p:txBody>
      </p:sp>
      <p:sp>
        <p:nvSpPr>
          <p:cNvPr id="3" name="Rectangle 2">
            <a:extLst>
              <a:ext uri="{FF2B5EF4-FFF2-40B4-BE49-F238E27FC236}">
                <a16:creationId xmlns:a16="http://schemas.microsoft.com/office/drawing/2014/main" id="{A1D4B414-462A-3C4D-8D4E-3672AFB52D08}"/>
              </a:ext>
            </a:extLst>
          </p:cNvPr>
          <p:cNvSpPr>
            <a:spLocks noChangeArrowheads="1"/>
          </p:cNvSpPr>
          <p:nvPr/>
        </p:nvSpPr>
        <p:spPr bwMode="auto">
          <a:xfrm>
            <a:off x="304800" y="6211887"/>
            <a:ext cx="8458200" cy="54864"/>
          </a:xfrm>
          <a:prstGeom prst="rect">
            <a:avLst/>
          </a:prstGeom>
          <a:solidFill>
            <a:srgbClr val="1919C8"/>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42082943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AA4D1-BA18-A741-A15B-1023A627F3B8}"/>
              </a:ext>
            </a:extLst>
          </p:cNvPr>
          <p:cNvSpPr>
            <a:spLocks noGrp="1"/>
          </p:cNvSpPr>
          <p:nvPr>
            <p:ph type="title"/>
          </p:nvPr>
        </p:nvSpPr>
        <p:spPr>
          <a:xfrm>
            <a:off x="1143000" y="228600"/>
            <a:ext cx="6858000" cy="441325"/>
          </a:xfrm>
        </p:spPr>
        <p:txBody>
          <a:bodyPr/>
          <a:lstStyle/>
          <a:p>
            <a:r>
              <a:rPr lang="en-US" dirty="0"/>
              <a:t>WIMPS IN BSM MODELS</a:t>
            </a:r>
          </a:p>
        </p:txBody>
      </p:sp>
      <p:sp>
        <p:nvSpPr>
          <p:cNvPr id="3" name="Content Placeholder 2">
            <a:extLst>
              <a:ext uri="{FF2B5EF4-FFF2-40B4-BE49-F238E27FC236}">
                <a16:creationId xmlns:a16="http://schemas.microsoft.com/office/drawing/2014/main" id="{96BCC567-EA50-4E48-893B-DAF481350373}"/>
              </a:ext>
            </a:extLst>
          </p:cNvPr>
          <p:cNvSpPr>
            <a:spLocks noGrp="1"/>
          </p:cNvSpPr>
          <p:nvPr>
            <p:ph idx="1"/>
          </p:nvPr>
        </p:nvSpPr>
        <p:spPr>
          <a:xfrm>
            <a:off x="457200" y="855662"/>
            <a:ext cx="8382000" cy="5392738"/>
          </a:xfrm>
        </p:spPr>
        <p:txBody>
          <a:bodyPr/>
          <a:lstStyle/>
          <a:p>
            <a:r>
              <a:rPr lang="en-US" dirty="0"/>
              <a:t>For the reasons mentioned above, WIMPs appear generically in many BSM theories</a:t>
            </a:r>
          </a:p>
          <a:p>
            <a:pPr lvl="1"/>
            <a:r>
              <a:rPr lang="en-US" dirty="0"/>
              <a:t>Propose some new weak scale particles.</a:t>
            </a:r>
          </a:p>
          <a:p>
            <a:pPr lvl="1"/>
            <a:r>
              <a:rPr lang="en-US" dirty="0"/>
              <a:t>They help some things, but strain electroweak fits.</a:t>
            </a:r>
          </a:p>
          <a:p>
            <a:pPr lvl="1"/>
            <a:r>
              <a:rPr lang="en-US" dirty="0"/>
              <a:t>Impose a discrete symmetry to improve fits.</a:t>
            </a:r>
          </a:p>
          <a:p>
            <a:pPr lvl="1"/>
            <a:r>
              <a:rPr lang="en-US" dirty="0"/>
              <a:t>An ideal DM candidate emerges!</a:t>
            </a:r>
          </a:p>
          <a:p>
            <a:pPr lvl="1"/>
            <a:endParaRPr lang="en-US" sz="1200" dirty="0"/>
          </a:p>
          <a:p>
            <a:r>
              <a:rPr lang="en-US" dirty="0"/>
              <a:t>Many examples</a:t>
            </a:r>
          </a:p>
          <a:p>
            <a:pPr lvl="1"/>
            <a:r>
              <a:rPr lang="en-US" dirty="0"/>
              <a:t>Neutralinos in supersymmetry</a:t>
            </a:r>
          </a:p>
          <a:p>
            <a:pPr marL="457200" lvl="1" indent="0" algn="r">
              <a:buNone/>
            </a:pPr>
            <a:r>
              <a:rPr lang="en-US" sz="1400" dirty="0">
                <a:solidFill>
                  <a:schemeClr val="tx1"/>
                </a:solidFill>
              </a:rPr>
              <a:t>Goldberg (1983); </a:t>
            </a:r>
            <a:r>
              <a:rPr lang="en-US" sz="1400" dirty="0" err="1">
                <a:solidFill>
                  <a:schemeClr val="tx1"/>
                </a:solidFill>
              </a:rPr>
              <a:t>Elllis</a:t>
            </a:r>
            <a:r>
              <a:rPr lang="en-US" sz="1400" dirty="0">
                <a:solidFill>
                  <a:schemeClr val="tx1"/>
                </a:solidFill>
              </a:rPr>
              <a:t> et al. (1983)</a:t>
            </a:r>
          </a:p>
          <a:p>
            <a:pPr lvl="1"/>
            <a:r>
              <a:rPr lang="en-US" dirty="0"/>
              <a:t>KK B1 (“KK photons”) in universal extra dimensions</a:t>
            </a:r>
          </a:p>
          <a:p>
            <a:pPr marL="457200" lvl="1" indent="0" algn="r">
              <a:buNone/>
            </a:pPr>
            <a:r>
              <a:rPr lang="en-US" sz="1400" dirty="0">
                <a:solidFill>
                  <a:schemeClr val="tx1"/>
                </a:solidFill>
              </a:rPr>
              <a:t>Servant, Tait (2004); Cheng, Feng, </a:t>
            </a:r>
            <a:r>
              <a:rPr lang="en-US" sz="1400" dirty="0" err="1">
                <a:solidFill>
                  <a:schemeClr val="tx1"/>
                </a:solidFill>
              </a:rPr>
              <a:t>Matchev</a:t>
            </a:r>
            <a:r>
              <a:rPr lang="en-US" sz="1400" dirty="0">
                <a:solidFill>
                  <a:schemeClr val="tx1"/>
                </a:solidFill>
              </a:rPr>
              <a:t> (2004)</a:t>
            </a:r>
          </a:p>
          <a:p>
            <a:pPr lvl="1"/>
            <a:r>
              <a:rPr lang="en-US" dirty="0"/>
              <a:t>Lightest T-odd particle in little Higgs theories</a:t>
            </a:r>
          </a:p>
          <a:p>
            <a:pPr marL="457200" lvl="1" indent="0" algn="r">
              <a:buNone/>
            </a:pPr>
            <a:r>
              <a:rPr lang="en-US" sz="1400" dirty="0">
                <a:solidFill>
                  <a:schemeClr val="tx1"/>
                </a:solidFill>
              </a:rPr>
              <a:t>Cheng, Low (2004)</a:t>
            </a:r>
          </a:p>
          <a:p>
            <a:endParaRPr lang="en-US" sz="800" dirty="0"/>
          </a:p>
          <a:p>
            <a:r>
              <a:rPr lang="en-US" dirty="0"/>
              <a:t>Here focus on supersymmetry as an interesting example.</a:t>
            </a:r>
          </a:p>
        </p:txBody>
      </p:sp>
    </p:spTree>
    <p:extLst>
      <p:ext uri="{BB962C8B-B14F-4D97-AF65-F5344CB8AC3E}">
        <p14:creationId xmlns:p14="http://schemas.microsoft.com/office/powerpoint/2010/main" val="3501020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CONGRATULATIONS TO THE ORGANIZERS</a:t>
            </a:r>
          </a:p>
        </p:txBody>
      </p:sp>
      <p:pic>
        <p:nvPicPr>
          <p:cNvPr id="20" name="Picture 19">
            <a:extLst>
              <a:ext uri="{FF2B5EF4-FFF2-40B4-BE49-F238E27FC236}">
                <a16:creationId xmlns:a16="http://schemas.microsoft.com/office/drawing/2014/main" id="{DE3E9364-C398-FD4F-8731-8483CBD616D9}"/>
              </a:ext>
            </a:extLst>
          </p:cNvPr>
          <p:cNvPicPr>
            <a:picLocks noChangeAspect="1"/>
          </p:cNvPicPr>
          <p:nvPr/>
        </p:nvPicPr>
        <p:blipFill>
          <a:blip r:embed="rId2"/>
          <a:stretch>
            <a:fillRect/>
          </a:stretch>
        </p:blipFill>
        <p:spPr>
          <a:xfrm>
            <a:off x="879854" y="3765259"/>
            <a:ext cx="7325096" cy="2772523"/>
          </a:xfrm>
          <a:prstGeom prst="rect">
            <a:avLst/>
          </a:prstGeom>
          <a:ln w="19050">
            <a:solidFill>
              <a:srgbClr val="FF0000"/>
            </a:solidFill>
          </a:ln>
        </p:spPr>
      </p:pic>
      <p:grpSp>
        <p:nvGrpSpPr>
          <p:cNvPr id="24" name="Group 23">
            <a:extLst>
              <a:ext uri="{FF2B5EF4-FFF2-40B4-BE49-F238E27FC236}">
                <a16:creationId xmlns:a16="http://schemas.microsoft.com/office/drawing/2014/main" id="{3F2183FA-3A9C-F34D-9937-47684F8388B1}"/>
              </a:ext>
            </a:extLst>
          </p:cNvPr>
          <p:cNvGrpSpPr/>
          <p:nvPr/>
        </p:nvGrpSpPr>
        <p:grpSpPr>
          <a:xfrm>
            <a:off x="838200" y="802341"/>
            <a:ext cx="7359142" cy="2779059"/>
            <a:chOff x="992550" y="838201"/>
            <a:chExt cx="7359142" cy="2779059"/>
          </a:xfrm>
        </p:grpSpPr>
        <p:grpSp>
          <p:nvGrpSpPr>
            <p:cNvPr id="22" name="Group 21">
              <a:extLst>
                <a:ext uri="{FF2B5EF4-FFF2-40B4-BE49-F238E27FC236}">
                  <a16:creationId xmlns:a16="http://schemas.microsoft.com/office/drawing/2014/main" id="{6452DD46-DA43-F14F-83F5-866FEB8BDE10}"/>
                </a:ext>
              </a:extLst>
            </p:cNvPr>
            <p:cNvGrpSpPr/>
            <p:nvPr/>
          </p:nvGrpSpPr>
          <p:grpSpPr>
            <a:xfrm>
              <a:off x="992550" y="838201"/>
              <a:ext cx="7325096" cy="2772524"/>
              <a:chOff x="908476" y="838200"/>
              <a:chExt cx="7327046" cy="2905125"/>
            </a:xfrm>
          </p:grpSpPr>
          <p:pic>
            <p:nvPicPr>
              <p:cNvPr id="12" name="Picture 11">
                <a:extLst>
                  <a:ext uri="{FF2B5EF4-FFF2-40B4-BE49-F238E27FC236}">
                    <a16:creationId xmlns:a16="http://schemas.microsoft.com/office/drawing/2014/main" id="{2D99FAF0-1164-B447-8127-D035054A5D45}"/>
                  </a:ext>
                </a:extLst>
              </p:cNvPr>
              <p:cNvPicPr>
                <a:picLocks noChangeAspect="1"/>
              </p:cNvPicPr>
              <p:nvPr/>
            </p:nvPicPr>
            <p:blipFill rotWithShape="1">
              <a:blip r:embed="rId3"/>
              <a:srcRect b="76667"/>
              <a:stretch/>
            </p:blipFill>
            <p:spPr>
              <a:xfrm>
                <a:off x="908477" y="838200"/>
                <a:ext cx="7327045" cy="1600200"/>
              </a:xfrm>
              <a:prstGeom prst="rect">
                <a:avLst/>
              </a:prstGeom>
            </p:spPr>
          </p:pic>
          <p:pic>
            <p:nvPicPr>
              <p:cNvPr id="16" name="Picture 15">
                <a:extLst>
                  <a:ext uri="{FF2B5EF4-FFF2-40B4-BE49-F238E27FC236}">
                    <a16:creationId xmlns:a16="http://schemas.microsoft.com/office/drawing/2014/main" id="{3132C0C7-88C1-CF44-AA54-75C4CD75ACDD}"/>
                  </a:ext>
                </a:extLst>
              </p:cNvPr>
              <p:cNvPicPr>
                <a:picLocks noChangeAspect="1"/>
              </p:cNvPicPr>
              <p:nvPr/>
            </p:nvPicPr>
            <p:blipFill rotWithShape="1">
              <a:blip r:embed="rId3"/>
              <a:srcRect t="83333"/>
              <a:stretch/>
            </p:blipFill>
            <p:spPr>
              <a:xfrm>
                <a:off x="908476" y="2600325"/>
                <a:ext cx="7327045" cy="1143000"/>
              </a:xfrm>
              <a:prstGeom prst="rect">
                <a:avLst/>
              </a:prstGeom>
            </p:spPr>
          </p:pic>
          <p:sp>
            <p:nvSpPr>
              <p:cNvPr id="21" name="TextBox 20">
                <a:extLst>
                  <a:ext uri="{FF2B5EF4-FFF2-40B4-BE49-F238E27FC236}">
                    <a16:creationId xmlns:a16="http://schemas.microsoft.com/office/drawing/2014/main" id="{D08AB428-C0D7-0B4B-A96A-ADFBABCF3A9C}"/>
                  </a:ext>
                </a:extLst>
              </p:cNvPr>
              <p:cNvSpPr txBox="1"/>
              <p:nvPr/>
            </p:nvSpPr>
            <p:spPr>
              <a:xfrm>
                <a:off x="4038600" y="2237478"/>
                <a:ext cx="415498" cy="369332"/>
              </a:xfrm>
              <a:prstGeom prst="rect">
                <a:avLst/>
              </a:prstGeom>
              <a:noFill/>
            </p:spPr>
            <p:txBody>
              <a:bodyPr wrap="none" rtlCol="0">
                <a:spAutoFit/>
              </a:bodyPr>
              <a:lstStyle/>
              <a:p>
                <a:r>
                  <a:rPr lang="en-US" dirty="0"/>
                  <a:t>…</a:t>
                </a:r>
              </a:p>
            </p:txBody>
          </p:sp>
        </p:grpSp>
        <p:sp>
          <p:nvSpPr>
            <p:cNvPr id="23" name="TextBox 22">
              <a:extLst>
                <a:ext uri="{FF2B5EF4-FFF2-40B4-BE49-F238E27FC236}">
                  <a16:creationId xmlns:a16="http://schemas.microsoft.com/office/drawing/2014/main" id="{17C37A99-ED41-1C4D-905C-2573E37D55D0}"/>
                </a:ext>
              </a:extLst>
            </p:cNvPr>
            <p:cNvSpPr txBox="1"/>
            <p:nvPr/>
          </p:nvSpPr>
          <p:spPr>
            <a:xfrm>
              <a:off x="1034204" y="875127"/>
              <a:ext cx="7317488" cy="2742133"/>
            </a:xfrm>
            <a:prstGeom prst="rect">
              <a:avLst/>
            </a:prstGeom>
            <a:noFill/>
            <a:ln w="19050">
              <a:solidFill>
                <a:srgbClr val="00B050"/>
              </a:solidFill>
            </a:ln>
          </p:spPr>
          <p:txBody>
            <a:bodyPr wrap="square" rtlCol="0">
              <a:spAutoFit/>
            </a:bodyPr>
            <a:lstStyle/>
            <a:p>
              <a:endParaRPr lang="en-US" dirty="0"/>
            </a:p>
          </p:txBody>
        </p:sp>
      </p:grpSp>
    </p:spTree>
    <p:extLst>
      <p:ext uri="{BB962C8B-B14F-4D97-AF65-F5344CB8AC3E}">
        <p14:creationId xmlns:p14="http://schemas.microsoft.com/office/powerpoint/2010/main" val="2879777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49A8C-5F7E-4B4E-97A3-90B1C4EFF230}"/>
              </a:ext>
            </a:extLst>
          </p:cNvPr>
          <p:cNvSpPr>
            <a:spLocks noGrp="1"/>
          </p:cNvSpPr>
          <p:nvPr>
            <p:ph type="title"/>
          </p:nvPr>
        </p:nvSpPr>
        <p:spPr>
          <a:xfrm>
            <a:off x="1295400" y="168275"/>
            <a:ext cx="6858000" cy="517525"/>
          </a:xfrm>
        </p:spPr>
        <p:txBody>
          <a:bodyPr/>
          <a:lstStyle/>
          <a:p>
            <a:r>
              <a:rPr lang="en-US" dirty="0"/>
              <a:t>SUPERSYMMETRY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526C45B-0454-2747-9418-15F435C7436D}"/>
                  </a:ext>
                </a:extLst>
              </p:cNvPr>
              <p:cNvSpPr>
                <a:spLocks noGrp="1"/>
              </p:cNvSpPr>
              <p:nvPr>
                <p:ph idx="1"/>
              </p:nvPr>
            </p:nvSpPr>
            <p:spPr>
              <a:xfrm>
                <a:off x="457200" y="990600"/>
                <a:ext cx="8458200" cy="5392738"/>
              </a:xfrm>
            </p:spPr>
            <p:txBody>
              <a:bodyPr/>
              <a:lstStyle/>
              <a:p>
                <a:pPr>
                  <a:buFontTx/>
                  <a:buChar char="•"/>
                  <a:defRPr/>
                </a:pPr>
                <a:r>
                  <a:rPr lang="en-US" sz="2000" kern="0" dirty="0"/>
                  <a:t>Supersymmetry predicts a partner particle for every known particle: Spin 0 </a:t>
                </a:r>
                <a14:m>
                  <m:oMath xmlns:m="http://schemas.openxmlformats.org/officeDocument/2006/math">
                    <m:r>
                      <a:rPr lang="en-US" sz="2000" i="1" kern="0">
                        <a:latin typeface="Cambria Math" panose="02040503050406030204" pitchFamily="18" charset="0"/>
                        <a:ea typeface="Cambria Math" panose="02040503050406030204" pitchFamily="18" charset="0"/>
                      </a:rPr>
                      <m:t>↔</m:t>
                    </m:r>
                  </m:oMath>
                </a14:m>
                <a:r>
                  <a:rPr lang="en-US" sz="2000" kern="0" dirty="0"/>
                  <a:t> Spin </a:t>
                </a:r>
                <a14:m>
                  <m:oMath xmlns:m="http://schemas.openxmlformats.org/officeDocument/2006/math">
                    <m:f>
                      <m:fPr>
                        <m:ctrlPr>
                          <a:rPr lang="en-US" sz="2000" i="1" kern="0">
                            <a:latin typeface="Cambria Math" panose="02040503050406030204" pitchFamily="18" charset="0"/>
                          </a:rPr>
                        </m:ctrlPr>
                      </m:fPr>
                      <m:num>
                        <m:r>
                          <a:rPr lang="en-US" sz="2000" i="1" kern="0">
                            <a:latin typeface="Cambria Math" panose="02040503050406030204" pitchFamily="18" charset="0"/>
                          </a:rPr>
                          <m:t>1</m:t>
                        </m:r>
                      </m:num>
                      <m:den>
                        <m:r>
                          <a:rPr lang="en-US" sz="2000" i="1" kern="0">
                            <a:latin typeface="Cambria Math" panose="02040503050406030204" pitchFamily="18" charset="0"/>
                          </a:rPr>
                          <m:t>2</m:t>
                        </m:r>
                      </m:den>
                    </m:f>
                  </m:oMath>
                </a14:m>
                <a:r>
                  <a:rPr lang="en-US" sz="2000" kern="0" dirty="0"/>
                  <a:t> , Spin </a:t>
                </a:r>
                <a14:m>
                  <m:oMath xmlns:m="http://schemas.openxmlformats.org/officeDocument/2006/math">
                    <m:f>
                      <m:fPr>
                        <m:ctrlPr>
                          <a:rPr lang="en-US" sz="2000" i="1" kern="0">
                            <a:latin typeface="Cambria Math" panose="02040503050406030204" pitchFamily="18" charset="0"/>
                          </a:rPr>
                        </m:ctrlPr>
                      </m:fPr>
                      <m:num>
                        <m:r>
                          <a:rPr lang="en-US" sz="2000" i="1" kern="0">
                            <a:latin typeface="Cambria Math" panose="02040503050406030204" pitchFamily="18" charset="0"/>
                          </a:rPr>
                          <m:t>1</m:t>
                        </m:r>
                      </m:num>
                      <m:den>
                        <m:r>
                          <a:rPr lang="en-US" sz="2000" i="1" kern="0">
                            <a:latin typeface="Cambria Math" panose="02040503050406030204" pitchFamily="18" charset="0"/>
                          </a:rPr>
                          <m:t>2</m:t>
                        </m:r>
                      </m:den>
                    </m:f>
                  </m:oMath>
                </a14:m>
                <a:r>
                  <a:rPr lang="en-US" sz="2000" kern="0" dirty="0"/>
                  <a:t> </a:t>
                </a:r>
                <a14:m>
                  <m:oMath xmlns:m="http://schemas.openxmlformats.org/officeDocument/2006/math">
                    <m:r>
                      <a:rPr lang="en-US" sz="2000" i="1" kern="0">
                        <a:latin typeface="Cambria Math" panose="02040503050406030204" pitchFamily="18" charset="0"/>
                        <a:ea typeface="Cambria Math" panose="02040503050406030204" pitchFamily="18" charset="0"/>
                      </a:rPr>
                      <m:t>↔</m:t>
                    </m:r>
                  </m:oMath>
                </a14:m>
                <a:r>
                  <a:rPr lang="en-US" sz="2000" kern="0" dirty="0"/>
                  <a:t> Spin 1.</a:t>
                </a:r>
              </a:p>
              <a:p>
                <a:pPr>
                  <a:buFontTx/>
                  <a:buChar char="•"/>
                  <a:defRPr/>
                </a:pPr>
                <a:endParaRPr lang="en-US" sz="2000" kern="0" dirty="0"/>
              </a:p>
              <a:p>
                <a:r>
                  <a:rPr lang="en-US" sz="2000" dirty="0"/>
                  <a:t>New particles</a:t>
                </a:r>
              </a:p>
              <a:p>
                <a:pPr lvl="1"/>
                <a:r>
                  <a:rPr lang="en-US" dirty="0"/>
                  <a:t>Spin 0 squarks </a:t>
                </a:r>
              </a:p>
              <a:p>
                <a:pPr lvl="1"/>
                <a:r>
                  <a:rPr lang="en-US" dirty="0"/>
                  <a:t>Spin 0 </a:t>
                </a:r>
                <a:r>
                  <a:rPr lang="en-US" dirty="0" err="1"/>
                  <a:t>sleptons</a:t>
                </a:r>
                <a:endParaRPr lang="en-US" dirty="0"/>
              </a:p>
              <a:p>
                <a:pPr lvl="1"/>
                <a:r>
                  <a:rPr lang="en-US" kern="0" dirty="0"/>
                  <a:t>Spin </a:t>
                </a:r>
                <a14:m>
                  <m:oMath xmlns:m="http://schemas.openxmlformats.org/officeDocument/2006/math">
                    <m:f>
                      <m:fPr>
                        <m:ctrlPr>
                          <a:rPr lang="en-US" i="1" kern="0">
                            <a:latin typeface="Cambria Math" panose="02040503050406030204" pitchFamily="18" charset="0"/>
                          </a:rPr>
                        </m:ctrlPr>
                      </m:fPr>
                      <m:num>
                        <m:r>
                          <a:rPr lang="en-US" i="1" kern="0">
                            <a:latin typeface="Cambria Math" panose="02040503050406030204" pitchFamily="18" charset="0"/>
                          </a:rPr>
                          <m:t>1</m:t>
                        </m:r>
                      </m:num>
                      <m:den>
                        <m:r>
                          <a:rPr lang="en-US" i="1" kern="0">
                            <a:latin typeface="Cambria Math" panose="02040503050406030204" pitchFamily="18" charset="0"/>
                          </a:rPr>
                          <m:t>2</m:t>
                        </m:r>
                      </m:den>
                    </m:f>
                    <m:r>
                      <a:rPr lang="en-US" i="1" kern="0">
                        <a:latin typeface="Cambria Math" panose="02040503050406030204" pitchFamily="18" charset="0"/>
                      </a:rPr>
                      <m:t> </m:t>
                    </m:r>
                  </m:oMath>
                </a14:m>
                <a:r>
                  <a:rPr lang="en-US" dirty="0"/>
                  <a:t> </a:t>
                </a:r>
                <a:r>
                  <a:rPr lang="en-US" dirty="0" err="1"/>
                  <a:t>gauginos</a:t>
                </a:r>
                <a:r>
                  <a:rPr lang="en-US" dirty="0"/>
                  <a:t>: </a:t>
                </a:r>
              </a:p>
              <a:p>
                <a:pPr marL="457200" lvl="1" indent="0">
                  <a:buNone/>
                </a:pPr>
                <a:r>
                  <a:rPr lang="en-US" dirty="0"/>
                  <a:t>	Bino, Winos, </a:t>
                </a:r>
                <a:r>
                  <a:rPr lang="en-US" dirty="0" err="1"/>
                  <a:t>gluinos</a:t>
                </a:r>
                <a:endParaRPr lang="en-US" dirty="0"/>
              </a:p>
              <a:p>
                <a:pPr lvl="1"/>
                <a:r>
                  <a:rPr lang="en-US" kern="0" dirty="0"/>
                  <a:t>Spin </a:t>
                </a:r>
                <a14:m>
                  <m:oMath xmlns:m="http://schemas.openxmlformats.org/officeDocument/2006/math">
                    <m:f>
                      <m:fPr>
                        <m:ctrlPr>
                          <a:rPr lang="en-US" i="1" kern="0">
                            <a:latin typeface="Cambria Math" panose="02040503050406030204" pitchFamily="18" charset="0"/>
                          </a:rPr>
                        </m:ctrlPr>
                      </m:fPr>
                      <m:num>
                        <m:r>
                          <a:rPr lang="en-US" i="1" kern="0">
                            <a:latin typeface="Cambria Math" panose="02040503050406030204" pitchFamily="18" charset="0"/>
                          </a:rPr>
                          <m:t>1</m:t>
                        </m:r>
                      </m:num>
                      <m:den>
                        <m:r>
                          <a:rPr lang="en-US" i="1" kern="0">
                            <a:latin typeface="Cambria Math" panose="02040503050406030204" pitchFamily="18" charset="0"/>
                          </a:rPr>
                          <m:t>2</m:t>
                        </m:r>
                      </m:den>
                    </m:f>
                    <m:r>
                      <a:rPr lang="en-US" i="1" kern="0">
                        <a:latin typeface="Cambria Math" panose="02040503050406030204" pitchFamily="18" charset="0"/>
                      </a:rPr>
                      <m:t> </m:t>
                    </m:r>
                  </m:oMath>
                </a14:m>
                <a:r>
                  <a:rPr lang="en-US" dirty="0"/>
                  <a:t> Higgsinos</a:t>
                </a:r>
              </a:p>
              <a:p>
                <a:pPr lvl="1"/>
                <a:endParaRPr lang="en-US" dirty="0"/>
              </a:p>
              <a:p>
                <a:pPr lvl="1"/>
                <a:endParaRPr lang="en-US" sz="1200" dirty="0"/>
              </a:p>
              <a:p>
                <a:pPr>
                  <a:buFontTx/>
                  <a:buChar char="•"/>
                  <a:defRPr/>
                </a:pPr>
                <a:r>
                  <a:rPr lang="en-US" sz="2000" kern="0" dirty="0"/>
                  <a:t>The </a:t>
                </a:r>
                <a:r>
                  <a:rPr lang="en-US" sz="2000" kern="0" dirty="0" err="1"/>
                  <a:t>Higgsino</a:t>
                </a:r>
                <a:r>
                  <a:rPr lang="en-US" sz="2000" kern="0" dirty="0"/>
                  <a:t> partner of the SM Higgs boson is a new fermion that introduces anomalies.  In the Minimal Supersymmetric Standard Model (MSSM), we must add an additional Higgs boson and </a:t>
                </a:r>
                <a:r>
                  <a:rPr lang="en-US" sz="2000" kern="0" dirty="0" err="1"/>
                  <a:t>Higgsino</a:t>
                </a:r>
                <a:r>
                  <a:rPr lang="en-US" sz="2000" kern="0" dirty="0"/>
                  <a:t> to cancel these anomalies, but no more.</a:t>
                </a:r>
              </a:p>
              <a:p>
                <a:endParaRPr lang="en-US" sz="2000" dirty="0"/>
              </a:p>
              <a:p>
                <a:pPr lvl="1"/>
                <a:endParaRPr lang="en-US" dirty="0"/>
              </a:p>
            </p:txBody>
          </p:sp>
        </mc:Choice>
        <mc:Fallback xmlns="">
          <p:sp>
            <p:nvSpPr>
              <p:cNvPr id="3" name="Content Placeholder 2">
                <a:extLst>
                  <a:ext uri="{FF2B5EF4-FFF2-40B4-BE49-F238E27FC236}">
                    <a16:creationId xmlns:a16="http://schemas.microsoft.com/office/drawing/2014/main" id="{8526C45B-0454-2747-9418-15F435C7436D}"/>
                  </a:ext>
                </a:extLst>
              </p:cNvPr>
              <p:cNvSpPr>
                <a:spLocks noGrp="1" noRot="1" noChangeAspect="1" noMove="1" noResize="1" noEditPoints="1" noAdjustHandles="1" noChangeArrowheads="1" noChangeShapeType="1" noTextEdit="1"/>
              </p:cNvSpPr>
              <p:nvPr>
                <p:ph idx="1"/>
              </p:nvPr>
            </p:nvSpPr>
            <p:spPr>
              <a:xfrm>
                <a:off x="457200" y="990600"/>
                <a:ext cx="8458200" cy="5392738"/>
              </a:xfrm>
              <a:blipFill>
                <a:blip r:embed="rId2"/>
                <a:stretch>
                  <a:fillRect l="-600" t="-706" b="-517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C40BE10A-134D-5841-B1CA-15F7C7C0880D}"/>
              </a:ext>
            </a:extLst>
          </p:cNvPr>
          <p:cNvPicPr>
            <a:picLocks noChangeAspect="1"/>
          </p:cNvPicPr>
          <p:nvPr/>
        </p:nvPicPr>
        <p:blipFill>
          <a:blip r:embed="rId3"/>
          <a:stretch>
            <a:fillRect/>
          </a:stretch>
        </p:blipFill>
        <p:spPr>
          <a:xfrm>
            <a:off x="4343400" y="1828800"/>
            <a:ext cx="4191000" cy="3326683"/>
          </a:xfrm>
          <a:prstGeom prst="rect">
            <a:avLst/>
          </a:prstGeom>
        </p:spPr>
      </p:pic>
    </p:spTree>
    <p:extLst>
      <p:ext uri="{BB962C8B-B14F-4D97-AF65-F5344CB8AC3E}">
        <p14:creationId xmlns:p14="http://schemas.microsoft.com/office/powerpoint/2010/main" val="3299332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5" name="Group 4">
            <a:extLst>
              <a:ext uri="{FF2B5EF4-FFF2-40B4-BE49-F238E27FC236}">
                <a16:creationId xmlns:a16="http://schemas.microsoft.com/office/drawing/2014/main" id="{F15EDE2B-0DEF-F445-A6D5-8B350C646404}"/>
              </a:ext>
            </a:extLst>
          </p:cNvPr>
          <p:cNvGrpSpPr>
            <a:grpSpLocks/>
          </p:cNvGrpSpPr>
          <p:nvPr/>
        </p:nvGrpSpPr>
        <p:grpSpPr bwMode="auto">
          <a:xfrm>
            <a:off x="912813" y="1103313"/>
            <a:ext cx="5030787" cy="2938462"/>
            <a:chOff x="575" y="1030"/>
            <a:chExt cx="3169" cy="1851"/>
          </a:xfrm>
        </p:grpSpPr>
        <p:grpSp>
          <p:nvGrpSpPr>
            <p:cNvPr id="10254" name="Group 5">
              <a:extLst>
                <a:ext uri="{FF2B5EF4-FFF2-40B4-BE49-F238E27FC236}">
                  <a16:creationId xmlns:a16="http://schemas.microsoft.com/office/drawing/2014/main" id="{47EBDBBC-1B0B-684D-BC08-FF9B9669BB55}"/>
                </a:ext>
              </a:extLst>
            </p:cNvPr>
            <p:cNvGrpSpPr>
              <a:grpSpLocks/>
            </p:cNvGrpSpPr>
            <p:nvPr/>
          </p:nvGrpSpPr>
          <p:grpSpPr bwMode="auto">
            <a:xfrm>
              <a:off x="648" y="1238"/>
              <a:ext cx="146" cy="1123"/>
              <a:chOff x="848" y="1303"/>
              <a:chExt cx="146" cy="1123"/>
            </a:xfrm>
          </p:grpSpPr>
          <p:sp>
            <p:nvSpPr>
              <p:cNvPr id="10277" name="Line 6">
                <a:extLst>
                  <a:ext uri="{FF2B5EF4-FFF2-40B4-BE49-F238E27FC236}">
                    <a16:creationId xmlns:a16="http://schemas.microsoft.com/office/drawing/2014/main" id="{8304794C-F6F0-1042-A5AF-5A75FA14E2FB}"/>
                  </a:ext>
                </a:extLst>
              </p:cNvPr>
              <p:cNvSpPr>
                <a:spLocks noChangeShapeType="1"/>
              </p:cNvSpPr>
              <p:nvPr/>
            </p:nvSpPr>
            <p:spPr bwMode="auto">
              <a:xfrm>
                <a:off x="920" y="1303"/>
                <a:ext cx="0" cy="112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8" name="Oval 7">
                <a:extLst>
                  <a:ext uri="{FF2B5EF4-FFF2-40B4-BE49-F238E27FC236}">
                    <a16:creationId xmlns:a16="http://schemas.microsoft.com/office/drawing/2014/main" id="{D6196230-FD58-A441-AC81-9D7280959C5C}"/>
                  </a:ext>
                </a:extLst>
              </p:cNvPr>
              <p:cNvSpPr>
                <a:spLocks noChangeArrowheads="1"/>
              </p:cNvSpPr>
              <p:nvPr/>
            </p:nvSpPr>
            <p:spPr bwMode="auto">
              <a:xfrm>
                <a:off x="848" y="1773"/>
                <a:ext cx="146" cy="145"/>
              </a:xfrm>
              <a:prstGeom prst="ellipse">
                <a:avLst/>
              </a:prstGeom>
              <a:solidFill>
                <a:schemeClr val="tx2"/>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10255" name="Group 8">
              <a:extLst>
                <a:ext uri="{FF2B5EF4-FFF2-40B4-BE49-F238E27FC236}">
                  <a16:creationId xmlns:a16="http://schemas.microsoft.com/office/drawing/2014/main" id="{EDDC3B27-C360-1F46-8118-71F26E86C23E}"/>
                </a:ext>
              </a:extLst>
            </p:cNvPr>
            <p:cNvGrpSpPr>
              <a:grpSpLocks/>
            </p:cNvGrpSpPr>
            <p:nvPr/>
          </p:nvGrpSpPr>
          <p:grpSpPr bwMode="auto">
            <a:xfrm>
              <a:off x="1615" y="1030"/>
              <a:ext cx="692" cy="1341"/>
              <a:chOff x="1525" y="829"/>
              <a:chExt cx="692" cy="1341"/>
            </a:xfrm>
          </p:grpSpPr>
          <p:sp>
            <p:nvSpPr>
              <p:cNvPr id="10271" name="Text Box 9">
                <a:extLst>
                  <a:ext uri="{FF2B5EF4-FFF2-40B4-BE49-F238E27FC236}">
                    <a16:creationId xmlns:a16="http://schemas.microsoft.com/office/drawing/2014/main" id="{02BE7458-05A3-9B41-B5EE-3709EFD4044D}"/>
                  </a:ext>
                </a:extLst>
              </p:cNvPr>
              <p:cNvSpPr txBox="1">
                <a:spLocks noChangeArrowheads="1"/>
              </p:cNvSpPr>
              <p:nvPr/>
            </p:nvSpPr>
            <p:spPr bwMode="auto">
              <a:xfrm>
                <a:off x="1525" y="829"/>
                <a:ext cx="6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Classical</a:t>
                </a:r>
              </a:p>
            </p:txBody>
          </p:sp>
          <p:grpSp>
            <p:nvGrpSpPr>
              <p:cNvPr id="10272" name="Group 10">
                <a:extLst>
                  <a:ext uri="{FF2B5EF4-FFF2-40B4-BE49-F238E27FC236}">
                    <a16:creationId xmlns:a16="http://schemas.microsoft.com/office/drawing/2014/main" id="{539DF65E-B712-864C-A736-31D91349299D}"/>
                  </a:ext>
                </a:extLst>
              </p:cNvPr>
              <p:cNvGrpSpPr>
                <a:grpSpLocks/>
              </p:cNvGrpSpPr>
              <p:nvPr/>
            </p:nvGrpSpPr>
            <p:grpSpPr bwMode="auto">
              <a:xfrm>
                <a:off x="1791" y="1047"/>
                <a:ext cx="146" cy="1123"/>
                <a:chOff x="2106" y="1303"/>
                <a:chExt cx="146" cy="1123"/>
              </a:xfrm>
            </p:grpSpPr>
            <p:sp>
              <p:nvSpPr>
                <p:cNvPr id="10273" name="Line 11">
                  <a:extLst>
                    <a:ext uri="{FF2B5EF4-FFF2-40B4-BE49-F238E27FC236}">
                      <a16:creationId xmlns:a16="http://schemas.microsoft.com/office/drawing/2014/main" id="{4131F397-A7A9-6C49-AB11-31FCC64590EF}"/>
                    </a:ext>
                  </a:extLst>
                </p:cNvPr>
                <p:cNvSpPr>
                  <a:spLocks noChangeShapeType="1"/>
                </p:cNvSpPr>
                <p:nvPr/>
              </p:nvSpPr>
              <p:spPr bwMode="auto">
                <a:xfrm>
                  <a:off x="2178" y="1303"/>
                  <a:ext cx="0" cy="112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274" name="Group 12">
                  <a:extLst>
                    <a:ext uri="{FF2B5EF4-FFF2-40B4-BE49-F238E27FC236}">
                      <a16:creationId xmlns:a16="http://schemas.microsoft.com/office/drawing/2014/main" id="{0E41849B-8A80-444F-A30D-6B8F29223230}"/>
                    </a:ext>
                  </a:extLst>
                </p:cNvPr>
                <p:cNvGrpSpPr>
                  <a:grpSpLocks/>
                </p:cNvGrpSpPr>
                <p:nvPr/>
              </p:nvGrpSpPr>
              <p:grpSpPr bwMode="auto">
                <a:xfrm>
                  <a:off x="2106" y="1773"/>
                  <a:ext cx="146" cy="145"/>
                  <a:chOff x="2178" y="1773"/>
                  <a:chExt cx="146" cy="145"/>
                </a:xfrm>
              </p:grpSpPr>
              <p:sp>
                <p:nvSpPr>
                  <p:cNvPr id="10275" name="Line 13">
                    <a:extLst>
                      <a:ext uri="{FF2B5EF4-FFF2-40B4-BE49-F238E27FC236}">
                        <a16:creationId xmlns:a16="http://schemas.microsoft.com/office/drawing/2014/main" id="{F641861A-E67B-EA49-85B8-1479E8706005}"/>
                      </a:ext>
                    </a:extLst>
                  </p:cNvPr>
                  <p:cNvSpPr>
                    <a:spLocks noChangeShapeType="1"/>
                  </p:cNvSpPr>
                  <p:nvPr/>
                </p:nvSpPr>
                <p:spPr bwMode="auto">
                  <a:xfrm>
                    <a:off x="2178" y="1773"/>
                    <a:ext cx="146" cy="14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6" name="Line 14">
                    <a:extLst>
                      <a:ext uri="{FF2B5EF4-FFF2-40B4-BE49-F238E27FC236}">
                        <a16:creationId xmlns:a16="http://schemas.microsoft.com/office/drawing/2014/main" id="{0969CCAA-76D7-6F45-93A4-B5874AF231CA}"/>
                      </a:ext>
                    </a:extLst>
                  </p:cNvPr>
                  <p:cNvSpPr>
                    <a:spLocks noChangeShapeType="1"/>
                  </p:cNvSpPr>
                  <p:nvPr/>
                </p:nvSpPr>
                <p:spPr bwMode="auto">
                  <a:xfrm flipH="1">
                    <a:off x="2178" y="1773"/>
                    <a:ext cx="146" cy="14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10256" name="Text Box 15">
              <a:extLst>
                <a:ext uri="{FF2B5EF4-FFF2-40B4-BE49-F238E27FC236}">
                  <a16:creationId xmlns:a16="http://schemas.microsoft.com/office/drawing/2014/main" id="{11580CFA-C4F9-5B48-ACE7-C09DFECFFD9E}"/>
                </a:ext>
              </a:extLst>
            </p:cNvPr>
            <p:cNvSpPr txBox="1">
              <a:spLocks noChangeArrowheads="1"/>
            </p:cNvSpPr>
            <p:nvPr/>
          </p:nvSpPr>
          <p:spPr bwMode="auto">
            <a:xfrm>
              <a:off x="1175" y="1635"/>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a:t>
              </a:r>
            </a:p>
          </p:txBody>
        </p:sp>
        <p:sp>
          <p:nvSpPr>
            <p:cNvPr id="10257" name="Text Box 16">
              <a:extLst>
                <a:ext uri="{FF2B5EF4-FFF2-40B4-BE49-F238E27FC236}">
                  <a16:creationId xmlns:a16="http://schemas.microsoft.com/office/drawing/2014/main" id="{964CAEA6-FED4-0945-B292-3C22280CE877}"/>
                </a:ext>
              </a:extLst>
            </p:cNvPr>
            <p:cNvSpPr txBox="1">
              <a:spLocks noChangeArrowheads="1"/>
            </p:cNvSpPr>
            <p:nvPr/>
          </p:nvSpPr>
          <p:spPr bwMode="auto">
            <a:xfrm>
              <a:off x="2408" y="1635"/>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a:t>
              </a:r>
            </a:p>
          </p:txBody>
        </p:sp>
        <p:pic>
          <p:nvPicPr>
            <p:cNvPr id="10258" name="Picture 17">
              <a:extLst>
                <a:ext uri="{FF2B5EF4-FFF2-40B4-BE49-F238E27FC236}">
                  <a16:creationId xmlns:a16="http://schemas.microsoft.com/office/drawing/2014/main" id="{F4A0A8E5-7F21-7649-B654-C4196F1EE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 y="2506"/>
              <a:ext cx="368"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18">
              <a:extLst>
                <a:ext uri="{FF2B5EF4-FFF2-40B4-BE49-F238E27FC236}">
                  <a16:creationId xmlns:a16="http://schemas.microsoft.com/office/drawing/2014/main" id="{D422F9F2-2991-D24E-84B7-75D259817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 y="2506"/>
              <a:ext cx="645"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19">
              <a:extLst>
                <a:ext uri="{FF2B5EF4-FFF2-40B4-BE49-F238E27FC236}">
                  <a16:creationId xmlns:a16="http://schemas.microsoft.com/office/drawing/2014/main" id="{3CF019C3-C3DB-8844-B53E-64AE32092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 y="2409"/>
              <a:ext cx="1009"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1" name="Text Box 20">
              <a:extLst>
                <a:ext uri="{FF2B5EF4-FFF2-40B4-BE49-F238E27FC236}">
                  <a16:creationId xmlns:a16="http://schemas.microsoft.com/office/drawing/2014/main" id="{B215133A-A7F5-934B-98FF-BCC2A656E374}"/>
                </a:ext>
              </a:extLst>
            </p:cNvPr>
            <p:cNvSpPr txBox="1">
              <a:spLocks noChangeArrowheads="1"/>
            </p:cNvSpPr>
            <p:nvPr/>
          </p:nvSpPr>
          <p:spPr bwMode="auto">
            <a:xfrm>
              <a:off x="1175" y="2494"/>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a:t>
              </a:r>
            </a:p>
          </p:txBody>
        </p:sp>
        <p:sp>
          <p:nvSpPr>
            <p:cNvPr id="10262" name="Text Box 21">
              <a:extLst>
                <a:ext uri="{FF2B5EF4-FFF2-40B4-BE49-F238E27FC236}">
                  <a16:creationId xmlns:a16="http://schemas.microsoft.com/office/drawing/2014/main" id="{90BA98CE-CAAC-614E-93D8-8453F8B5E2C4}"/>
                </a:ext>
              </a:extLst>
            </p:cNvPr>
            <p:cNvSpPr txBox="1">
              <a:spLocks noChangeArrowheads="1"/>
            </p:cNvSpPr>
            <p:nvPr/>
          </p:nvSpPr>
          <p:spPr bwMode="auto">
            <a:xfrm>
              <a:off x="2386" y="2458"/>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a:t>
              </a:r>
            </a:p>
          </p:txBody>
        </p:sp>
        <p:grpSp>
          <p:nvGrpSpPr>
            <p:cNvPr id="10263" name="Group 22">
              <a:extLst>
                <a:ext uri="{FF2B5EF4-FFF2-40B4-BE49-F238E27FC236}">
                  <a16:creationId xmlns:a16="http://schemas.microsoft.com/office/drawing/2014/main" id="{6C82A760-C805-9A47-A1DB-43E0ED8062D5}"/>
                </a:ext>
              </a:extLst>
            </p:cNvPr>
            <p:cNvGrpSpPr>
              <a:grpSpLocks/>
            </p:cNvGrpSpPr>
            <p:nvPr/>
          </p:nvGrpSpPr>
          <p:grpSpPr bwMode="auto">
            <a:xfrm>
              <a:off x="2894" y="1030"/>
              <a:ext cx="724" cy="1355"/>
              <a:chOff x="2804" y="829"/>
              <a:chExt cx="724" cy="1355"/>
            </a:xfrm>
          </p:grpSpPr>
          <p:sp>
            <p:nvSpPr>
              <p:cNvPr id="10264" name="Text Box 23">
                <a:extLst>
                  <a:ext uri="{FF2B5EF4-FFF2-40B4-BE49-F238E27FC236}">
                    <a16:creationId xmlns:a16="http://schemas.microsoft.com/office/drawing/2014/main" id="{CAAC15CF-02AC-1746-809C-D258D9F0F6FD}"/>
                  </a:ext>
                </a:extLst>
              </p:cNvPr>
              <p:cNvSpPr txBox="1">
                <a:spLocks noChangeArrowheads="1"/>
              </p:cNvSpPr>
              <p:nvPr/>
            </p:nvSpPr>
            <p:spPr bwMode="auto">
              <a:xfrm>
                <a:off x="2820" y="829"/>
                <a:ext cx="7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Quantum</a:t>
                </a:r>
              </a:p>
            </p:txBody>
          </p:sp>
          <p:grpSp>
            <p:nvGrpSpPr>
              <p:cNvPr id="10265" name="Group 24">
                <a:extLst>
                  <a:ext uri="{FF2B5EF4-FFF2-40B4-BE49-F238E27FC236}">
                    <a16:creationId xmlns:a16="http://schemas.microsoft.com/office/drawing/2014/main" id="{A870CAF6-C877-2441-916F-0438A55EB4D7}"/>
                  </a:ext>
                </a:extLst>
              </p:cNvPr>
              <p:cNvGrpSpPr>
                <a:grpSpLocks/>
              </p:cNvGrpSpPr>
              <p:nvPr/>
            </p:nvGrpSpPr>
            <p:grpSpPr bwMode="auto">
              <a:xfrm>
                <a:off x="2808" y="1061"/>
                <a:ext cx="701" cy="1123"/>
                <a:chOff x="3061" y="1303"/>
                <a:chExt cx="701" cy="1123"/>
              </a:xfrm>
            </p:grpSpPr>
            <p:sp>
              <p:nvSpPr>
                <p:cNvPr id="10269" name="Line 25">
                  <a:extLst>
                    <a:ext uri="{FF2B5EF4-FFF2-40B4-BE49-F238E27FC236}">
                      <a16:creationId xmlns:a16="http://schemas.microsoft.com/office/drawing/2014/main" id="{2721E047-F051-824A-A0F3-86DA9F613878}"/>
                    </a:ext>
                  </a:extLst>
                </p:cNvPr>
                <p:cNvSpPr>
                  <a:spLocks noChangeShapeType="1"/>
                </p:cNvSpPr>
                <p:nvPr/>
              </p:nvSpPr>
              <p:spPr bwMode="auto">
                <a:xfrm>
                  <a:off x="3412" y="1303"/>
                  <a:ext cx="0" cy="112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0" name="Oval 26">
                  <a:extLst>
                    <a:ext uri="{FF2B5EF4-FFF2-40B4-BE49-F238E27FC236}">
                      <a16:creationId xmlns:a16="http://schemas.microsoft.com/office/drawing/2014/main" id="{CE3AACC2-37E4-E843-8BBF-4DBE1B66B936}"/>
                    </a:ext>
                  </a:extLst>
                </p:cNvPr>
                <p:cNvSpPr>
                  <a:spLocks noChangeArrowheads="1"/>
                </p:cNvSpPr>
                <p:nvPr/>
              </p:nvSpPr>
              <p:spPr bwMode="auto">
                <a:xfrm>
                  <a:off x="3061" y="1530"/>
                  <a:ext cx="701" cy="678"/>
                </a:xfrm>
                <a:prstGeom prst="ellipse">
                  <a:avLst/>
                </a:prstGeom>
                <a:solidFill>
                  <a:schemeClr val="bg1"/>
                </a:solidFill>
                <a:ln w="381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sp>
            <p:nvSpPr>
              <p:cNvPr id="10266" name="Text Box 27">
                <a:extLst>
                  <a:ext uri="{FF2B5EF4-FFF2-40B4-BE49-F238E27FC236}">
                    <a16:creationId xmlns:a16="http://schemas.microsoft.com/office/drawing/2014/main" id="{CAB3E143-1D1E-DD40-AD8A-133CAA6390BE}"/>
                  </a:ext>
                </a:extLst>
              </p:cNvPr>
              <p:cNvSpPr txBox="1">
                <a:spLocks noChangeArrowheads="1"/>
              </p:cNvSpPr>
              <p:nvPr/>
            </p:nvSpPr>
            <p:spPr bwMode="auto">
              <a:xfrm>
                <a:off x="3049" y="1243"/>
                <a:ext cx="22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Symbol" pitchFamily="2" charset="2"/>
                  </a:rPr>
                  <a:t>l</a:t>
                </a:r>
              </a:p>
            </p:txBody>
          </p:sp>
          <p:sp>
            <p:nvSpPr>
              <p:cNvPr id="10267" name="Text Box 28">
                <a:extLst>
                  <a:ext uri="{FF2B5EF4-FFF2-40B4-BE49-F238E27FC236}">
                    <a16:creationId xmlns:a16="http://schemas.microsoft.com/office/drawing/2014/main" id="{91BF03E7-436F-4F43-93D0-A738EB6136FC}"/>
                  </a:ext>
                </a:extLst>
              </p:cNvPr>
              <p:cNvSpPr txBox="1">
                <a:spLocks noChangeArrowheads="1"/>
              </p:cNvSpPr>
              <p:nvPr/>
            </p:nvSpPr>
            <p:spPr bwMode="auto">
              <a:xfrm>
                <a:off x="3049" y="1700"/>
                <a:ext cx="22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Symbol" pitchFamily="2" charset="2"/>
                  </a:rPr>
                  <a:t>l</a:t>
                </a:r>
              </a:p>
            </p:txBody>
          </p:sp>
          <mc:AlternateContent xmlns:mc="http://schemas.openxmlformats.org/markup-compatibility/2006" xmlns:a14="http://schemas.microsoft.com/office/drawing/2010/main">
            <mc:Choice Requires="a14">
              <p:sp>
                <p:nvSpPr>
                  <p:cNvPr id="10268" name="Text Box 29">
                    <a:extLst>
                      <a:ext uri="{FF2B5EF4-FFF2-40B4-BE49-F238E27FC236}">
                        <a16:creationId xmlns:a16="http://schemas.microsoft.com/office/drawing/2014/main" id="{0958ED47-1304-A341-91D4-485637547F5B}"/>
                      </a:ext>
                    </a:extLst>
                  </p:cNvPr>
                  <p:cNvSpPr txBox="1">
                    <a:spLocks noChangeArrowheads="1"/>
                  </p:cNvSpPr>
                  <p:nvPr/>
                </p:nvSpPr>
                <p:spPr bwMode="auto">
                  <a:xfrm>
                    <a:off x="2804" y="1463"/>
                    <a:ext cx="717" cy="28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14:m>
                      <m:oMathPara xmlns:m="http://schemas.openxmlformats.org/officeDocument/2006/math">
                        <m:oMathParaPr>
                          <m:jc m:val="centerGroup"/>
                        </m:oMathParaPr>
                        <m:oMath xmlns:m="http://schemas.openxmlformats.org/officeDocument/2006/math">
                          <m:r>
                            <a:rPr lang="en-US" altLang="en-US" sz="2400" b="0" i="1" smtClean="0">
                              <a:latin typeface="Cambria Math" panose="02040503050406030204" pitchFamily="18" charset="0"/>
                            </a:rPr>
                            <m:t>𝑓</m:t>
                          </m:r>
                          <m:r>
                            <a:rPr lang="en-US" altLang="en-US" sz="2400" b="0" i="1" smtClean="0">
                              <a:latin typeface="Cambria Math" panose="02040503050406030204" pitchFamily="18" charset="0"/>
                            </a:rPr>
                            <m:t>        </m:t>
                          </m:r>
                          <m:r>
                            <a:rPr lang="en-US" altLang="en-US" sz="2400" b="0" i="1" smtClean="0">
                              <a:latin typeface="Cambria Math" panose="02040503050406030204" pitchFamily="18" charset="0"/>
                            </a:rPr>
                            <m:t>𝑓</m:t>
                          </m:r>
                        </m:oMath>
                      </m:oMathPara>
                    </a14:m>
                    <a:endParaRPr lang="en-US" altLang="en-US" sz="2400" i="1" baseline="-25000" dirty="0"/>
                  </a:p>
                </p:txBody>
              </p:sp>
            </mc:Choice>
            <mc:Fallback xmlns="">
              <p:sp>
                <p:nvSpPr>
                  <p:cNvPr id="10268" name="Text Box 29">
                    <a:extLst>
                      <a:ext uri="{FF2B5EF4-FFF2-40B4-BE49-F238E27FC236}">
                        <a16:creationId xmlns:a16="http://schemas.microsoft.com/office/drawing/2014/main" id="{0958ED47-1304-A341-91D4-485637547F5B}"/>
                      </a:ext>
                    </a:extLst>
                  </p:cNvPr>
                  <p:cNvSpPr txBox="1">
                    <a:spLocks noRot="1" noChangeAspect="1" noMove="1" noResize="1" noEditPoints="1" noAdjustHandles="1" noChangeArrowheads="1" noChangeShapeType="1" noTextEdit="1"/>
                  </p:cNvSpPr>
                  <p:nvPr/>
                </p:nvSpPr>
                <p:spPr bwMode="auto">
                  <a:xfrm>
                    <a:off x="2804" y="1463"/>
                    <a:ext cx="717" cy="285"/>
                  </a:xfrm>
                  <a:prstGeom prst="rect">
                    <a:avLst/>
                  </a:prstGeom>
                  <a:blipFill>
                    <a:blip r:embed="rId5"/>
                    <a:stretch>
                      <a:fillRect l="-1099" r="-1099" b="-2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grpSp>
      <p:pic>
        <p:nvPicPr>
          <p:cNvPr id="10246" name="Picture 30">
            <a:extLst>
              <a:ext uri="{FF2B5EF4-FFF2-40B4-BE49-F238E27FC236}">
                <a16:creationId xmlns:a16="http://schemas.microsoft.com/office/drawing/2014/main" id="{D60D4B00-698F-D240-B136-7DF166E37C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6075" y="3303588"/>
            <a:ext cx="1601788"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31">
            <a:extLst>
              <a:ext uri="{FF2B5EF4-FFF2-40B4-BE49-F238E27FC236}">
                <a16:creationId xmlns:a16="http://schemas.microsoft.com/office/drawing/2014/main" id="{BD93226C-C4D5-B946-B810-30C25C26837E}"/>
              </a:ext>
            </a:extLst>
          </p:cNvPr>
          <p:cNvSpPr txBox="1">
            <a:spLocks noChangeArrowheads="1"/>
          </p:cNvSpPr>
          <p:nvPr/>
        </p:nvSpPr>
        <p:spPr bwMode="auto">
          <a:xfrm>
            <a:off x="6142038" y="3381375"/>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a:t>
            </a:r>
          </a:p>
        </p:txBody>
      </p:sp>
      <p:sp>
        <p:nvSpPr>
          <p:cNvPr id="10248" name="Text Box 32">
            <a:extLst>
              <a:ext uri="{FF2B5EF4-FFF2-40B4-BE49-F238E27FC236}">
                <a16:creationId xmlns:a16="http://schemas.microsoft.com/office/drawing/2014/main" id="{8D7E73D2-DDFD-1542-91CF-76235A8E7AC2}"/>
              </a:ext>
            </a:extLst>
          </p:cNvPr>
          <p:cNvSpPr txBox="1">
            <a:spLocks noChangeArrowheads="1"/>
          </p:cNvSpPr>
          <p:nvPr/>
        </p:nvSpPr>
        <p:spPr bwMode="auto">
          <a:xfrm>
            <a:off x="6973888" y="1114425"/>
            <a:ext cx="1123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Quantum</a:t>
            </a:r>
          </a:p>
        </p:txBody>
      </p:sp>
      <p:sp>
        <p:nvSpPr>
          <p:cNvPr id="10249" name="Line 33">
            <a:extLst>
              <a:ext uri="{FF2B5EF4-FFF2-40B4-BE49-F238E27FC236}">
                <a16:creationId xmlns:a16="http://schemas.microsoft.com/office/drawing/2014/main" id="{45501878-36E5-724C-B117-B823E5293742}"/>
              </a:ext>
            </a:extLst>
          </p:cNvPr>
          <p:cNvSpPr>
            <a:spLocks noChangeShapeType="1"/>
          </p:cNvSpPr>
          <p:nvPr/>
        </p:nvSpPr>
        <p:spPr bwMode="auto">
          <a:xfrm>
            <a:off x="8040688" y="1482725"/>
            <a:ext cx="0" cy="178276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mc:AlternateContent xmlns:mc="http://schemas.openxmlformats.org/markup-compatibility/2006" xmlns:a14="http://schemas.microsoft.com/office/drawing/2010/main">
        <mc:Choice Requires="a14">
          <p:sp>
            <p:nvSpPr>
              <p:cNvPr id="10250" name="Oval 34">
                <a:extLst>
                  <a:ext uri="{FF2B5EF4-FFF2-40B4-BE49-F238E27FC236}">
                    <a16:creationId xmlns:a16="http://schemas.microsoft.com/office/drawing/2014/main" id="{54F1517F-C82E-4242-9935-8359D4D823F9}"/>
                  </a:ext>
                </a:extLst>
              </p:cNvPr>
              <p:cNvSpPr>
                <a:spLocks noChangeArrowheads="1"/>
              </p:cNvSpPr>
              <p:nvPr/>
            </p:nvSpPr>
            <p:spPr bwMode="auto">
              <a:xfrm>
                <a:off x="6911975" y="1843088"/>
                <a:ext cx="1112838" cy="1076325"/>
              </a:xfrm>
              <a:prstGeom prst="ellipse">
                <a:avLst/>
              </a:prstGeom>
              <a:solidFill>
                <a:schemeClr val="bg1"/>
              </a:solidFill>
              <a:ln w="38100">
                <a:solidFill>
                  <a:schemeClr val="tx1"/>
                </a:solidFill>
                <a:prstDash val="dash"/>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dirty="0"/>
                  <a:t>   </a:t>
                </a:r>
                <a14:m>
                  <m:oMath xmlns:m="http://schemas.openxmlformats.org/officeDocument/2006/math">
                    <m:acc>
                      <m:accPr>
                        <m:chr m:val="̃"/>
                        <m:ctrlPr>
                          <a:rPr lang="en-US" altLang="en-US" sz="2400" i="1" dirty="0" smtClean="0">
                            <a:latin typeface="Cambria Math" panose="02040503050406030204" pitchFamily="18" charset="0"/>
                          </a:rPr>
                        </m:ctrlPr>
                      </m:accPr>
                      <m:e>
                        <m:r>
                          <a:rPr lang="en-US" altLang="en-US" sz="2400" b="0" i="1" dirty="0" smtClean="0">
                            <a:latin typeface="Cambria Math" panose="02040503050406030204" pitchFamily="18" charset="0"/>
                          </a:rPr>
                          <m:t>𝑓</m:t>
                        </m:r>
                      </m:e>
                    </m:acc>
                  </m:oMath>
                </a14:m>
                <a:r>
                  <a:rPr lang="en-US" altLang="en-US" sz="2400" i="1" dirty="0"/>
                  <a:t>  </a:t>
                </a:r>
                <a:r>
                  <a:rPr lang="en-US" altLang="en-US" sz="2400" i="1" dirty="0">
                    <a:cs typeface="Arial" panose="020B0604020202020204" pitchFamily="34" charset="0"/>
                  </a:rPr>
                  <a:t>    </a:t>
                </a:r>
                <a:r>
                  <a:rPr lang="en-US" altLang="en-US" sz="2400" i="1" dirty="0">
                    <a:latin typeface="Symbol" pitchFamily="2" charset="2"/>
                    <a:cs typeface="Arial" panose="020B0604020202020204" pitchFamily="34" charset="0"/>
                  </a:rPr>
                  <a:t> </a:t>
                </a:r>
                <a:r>
                  <a:rPr lang="en-US" altLang="en-US" sz="2400" dirty="0">
                    <a:latin typeface="Symbol" pitchFamily="2" charset="2"/>
                    <a:cs typeface="Arial" panose="020B0604020202020204" pitchFamily="34" charset="0"/>
                  </a:rPr>
                  <a:t>l</a:t>
                </a:r>
                <a:r>
                  <a:rPr lang="en-US" altLang="en-US" sz="2400" baseline="30000" dirty="0">
                    <a:cs typeface="Arial" panose="020B0604020202020204" pitchFamily="34" charset="0"/>
                  </a:rPr>
                  <a:t>2   </a:t>
                </a:r>
              </a:p>
            </p:txBody>
          </p:sp>
        </mc:Choice>
        <mc:Fallback xmlns="">
          <p:sp>
            <p:nvSpPr>
              <p:cNvPr id="10250" name="Oval 34">
                <a:extLst>
                  <a:ext uri="{FF2B5EF4-FFF2-40B4-BE49-F238E27FC236}">
                    <a16:creationId xmlns:a16="http://schemas.microsoft.com/office/drawing/2014/main" id="{54F1517F-C82E-4242-9935-8359D4D823F9}"/>
                  </a:ext>
                </a:extLst>
              </p:cNvPr>
              <p:cNvSpPr>
                <a:spLocks noRot="1" noChangeAspect="1" noMove="1" noResize="1" noEditPoints="1" noAdjustHandles="1" noChangeArrowheads="1" noChangeShapeType="1" noTextEdit="1"/>
              </p:cNvSpPr>
              <p:nvPr/>
            </p:nvSpPr>
            <p:spPr bwMode="auto">
              <a:xfrm>
                <a:off x="6911975" y="1843088"/>
                <a:ext cx="1112838" cy="1076325"/>
              </a:xfrm>
              <a:prstGeom prst="ellipse">
                <a:avLst/>
              </a:prstGeom>
              <a:blipFill>
                <a:blip r:embed="rId7"/>
                <a:stretch>
                  <a:fillRect r="-60870"/>
                </a:stretch>
              </a:blipFill>
              <a:ln w="38100">
                <a:solidFill>
                  <a:schemeClr val="tx1"/>
                </a:solidFill>
                <a:prstDash val="dash"/>
                <a:round/>
                <a:headEnd/>
                <a:tailEnd/>
              </a:ln>
            </p:spPr>
            <p:txBody>
              <a:bodyPr/>
              <a:lstStyle/>
              <a:p>
                <a:r>
                  <a:rPr lang="en-US">
                    <a:noFill/>
                  </a:rPr>
                  <a:t> </a:t>
                </a:r>
              </a:p>
            </p:txBody>
          </p:sp>
        </mc:Fallback>
      </mc:AlternateContent>
      <p:sp>
        <p:nvSpPr>
          <p:cNvPr id="10251" name="Text Box 35">
            <a:extLst>
              <a:ext uri="{FF2B5EF4-FFF2-40B4-BE49-F238E27FC236}">
                <a16:creationId xmlns:a16="http://schemas.microsoft.com/office/drawing/2014/main" id="{E62EF386-2EFF-AF4A-A2EA-999D93542D89}"/>
              </a:ext>
            </a:extLst>
          </p:cNvPr>
          <p:cNvSpPr txBox="1">
            <a:spLocks noChangeArrowheads="1"/>
          </p:cNvSpPr>
          <p:nvPr/>
        </p:nvSpPr>
        <p:spPr bwMode="auto">
          <a:xfrm>
            <a:off x="6132513" y="2117725"/>
            <a:ext cx="3921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a:t>
            </a:r>
          </a:p>
        </p:txBody>
      </p:sp>
      <p:pic>
        <p:nvPicPr>
          <p:cNvPr id="10252" name="Picture 36">
            <a:extLst>
              <a:ext uri="{FF2B5EF4-FFF2-40B4-BE49-F238E27FC236}">
                <a16:creationId xmlns:a16="http://schemas.microsoft.com/office/drawing/2014/main" id="{1D0D3B7A-D7CA-3B4F-B8F8-DBA8D4C880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6513" y="4046538"/>
            <a:ext cx="456565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0" name="Content Placeholder 3">
                <a:extLst>
                  <a:ext uri="{FF2B5EF4-FFF2-40B4-BE49-F238E27FC236}">
                    <a16:creationId xmlns:a16="http://schemas.microsoft.com/office/drawing/2014/main" id="{17C24634-C36A-2A43-BCDB-33B669225821}"/>
                  </a:ext>
                </a:extLst>
              </p:cNvPr>
              <p:cNvSpPr txBox="1">
                <a:spLocks/>
              </p:cNvSpPr>
              <p:nvPr/>
            </p:nvSpPr>
            <p:spPr>
              <a:xfrm>
                <a:off x="331788" y="5160963"/>
                <a:ext cx="8580437" cy="1133475"/>
              </a:xfrm>
              <a:prstGeom prst="rect">
                <a:avLst/>
              </a:prstGeom>
            </p:spPr>
            <p:txBody>
              <a:bodyPr/>
              <a:lstStyle/>
              <a:p>
                <a:pPr marL="342900" indent="-342900" algn="l">
                  <a:spcBef>
                    <a:spcPct val="20000"/>
                  </a:spcBef>
                  <a:buFontTx/>
                  <a:buChar char="•"/>
                  <a:defRPr/>
                </a:pPr>
                <a:r>
                  <a:rPr lang="en-US" sz="2000" kern="0" dirty="0">
                    <a:latin typeface="+mn-lt"/>
                  </a:rPr>
                  <a:t>For </a:t>
                </a:r>
                <a:r>
                  <a:rPr lang="en-US" sz="2000" kern="0" dirty="0">
                    <a:latin typeface="Symbol" pitchFamily="18" charset="2"/>
                  </a:rPr>
                  <a:t>L</a:t>
                </a:r>
                <a:r>
                  <a:rPr lang="en-US" sz="2000" kern="0" dirty="0">
                    <a:latin typeface="+mn-lt"/>
                  </a:rPr>
                  <a:t> ~ </a:t>
                </a:r>
                <a:r>
                  <a:rPr lang="en-US" sz="2000" kern="0" dirty="0" err="1">
                    <a:latin typeface="Arial" charset="0"/>
                  </a:rPr>
                  <a:t>m</a:t>
                </a:r>
                <a:r>
                  <a:rPr lang="en-US" sz="2000" kern="0" baseline="-25000" dirty="0" err="1">
                    <a:latin typeface="Arial" charset="0"/>
                  </a:rPr>
                  <a:t>Pl</a:t>
                </a:r>
                <a:r>
                  <a:rPr lang="en-US" sz="2000" kern="0" baseline="-25000" dirty="0">
                    <a:latin typeface="Arial" charset="0"/>
                  </a:rPr>
                  <a:t> </a:t>
                </a:r>
                <a:r>
                  <a:rPr lang="en-US" sz="2000" kern="0" dirty="0">
                    <a:latin typeface="+mn-lt"/>
                  </a:rPr>
                  <a:t>(</a:t>
                </a:r>
                <a:r>
                  <a:rPr lang="en-US" sz="2000" kern="0" dirty="0" err="1">
                    <a:latin typeface="Arial" charset="0"/>
                  </a:rPr>
                  <a:t>m</a:t>
                </a:r>
                <a:r>
                  <a:rPr lang="en-US" sz="2000" kern="0" baseline="-25000" dirty="0" err="1">
                    <a:latin typeface="Arial" charset="0"/>
                  </a:rPr>
                  <a:t>W</a:t>
                </a:r>
                <a:r>
                  <a:rPr lang="en-US" sz="2000" kern="0" dirty="0">
                    <a:latin typeface="+mn-lt"/>
                  </a:rPr>
                  <a:t>), and </a:t>
                </a:r>
                <a14:m>
                  <m:oMath xmlns:m="http://schemas.openxmlformats.org/officeDocument/2006/math">
                    <m:r>
                      <a:rPr lang="en-US" sz="2000" i="1" kern="0" dirty="0" smtClean="0">
                        <a:latin typeface="Cambria Math" panose="02040503050406030204" pitchFamily="18" charset="0"/>
                      </a:rPr>
                      <m:t>𝑓</m:t>
                    </m:r>
                  </m:oMath>
                </a14:m>
                <a:r>
                  <a:rPr lang="en-US" sz="2000" kern="0" dirty="0">
                    <a:latin typeface="+mn-lt"/>
                  </a:rPr>
                  <a:t> = top, 1% fine-tuning </a:t>
                </a:r>
                <a:r>
                  <a:rPr lang="en-US" sz="2000" kern="0" dirty="0">
                    <a:latin typeface="+mn-lt"/>
                    <a:sym typeface="Wingdings" pitchFamily="2" charset="2"/>
                  </a:rPr>
                  <a:t> </a:t>
                </a:r>
                <a:r>
                  <a:rPr lang="en-US" sz="2000" kern="0" dirty="0" err="1">
                    <a:latin typeface="+mn-lt"/>
                    <a:sym typeface="Wingdings" pitchFamily="2" charset="2"/>
                  </a:rPr>
                  <a:t>m</a:t>
                </a:r>
                <a:r>
                  <a:rPr lang="en-US" sz="2000" kern="0" baseline="-25000" dirty="0" err="1">
                    <a:latin typeface="Arial"/>
                    <a:cs typeface="Arial"/>
                    <a:sym typeface="Wingdings" pitchFamily="2" charset="2"/>
                  </a:rPr>
                  <a:t>t</a:t>
                </a:r>
                <a:r>
                  <a:rPr lang="en-US" sz="2000" kern="0" baseline="-25000" dirty="0">
                    <a:latin typeface="Arial"/>
                    <a:cs typeface="Arial"/>
                    <a:sym typeface="Wingdings" pitchFamily="2" charset="2"/>
                  </a:rPr>
                  <a:t>̃</a:t>
                </a:r>
                <a:r>
                  <a:rPr lang="en-US" sz="2000" kern="0" baseline="-25000" dirty="0">
                    <a:latin typeface="+mn-lt"/>
                    <a:sym typeface="Wingdings" pitchFamily="2" charset="2"/>
                  </a:rPr>
                  <a:t> </a:t>
                </a:r>
                <a:r>
                  <a:rPr lang="en-US" sz="2000" kern="0" dirty="0">
                    <a:latin typeface="+mn-lt"/>
                    <a:sym typeface="Wingdings" pitchFamily="2" charset="2"/>
                  </a:rPr>
                  <a:t>&lt; 1 (3) </a:t>
                </a:r>
                <a:r>
                  <a:rPr lang="en-US" sz="2000" kern="0" dirty="0" err="1">
                    <a:latin typeface="+mn-lt"/>
                    <a:sym typeface="Wingdings" pitchFamily="2" charset="2"/>
                  </a:rPr>
                  <a:t>TeV</a:t>
                </a:r>
                <a:endParaRPr lang="en-US" sz="2000" kern="0" dirty="0">
                  <a:latin typeface="+mn-lt"/>
                  <a:sym typeface="Wingdings" pitchFamily="2" charset="2"/>
                </a:endParaRPr>
              </a:p>
              <a:p>
                <a:pPr marL="342900" indent="-342900" algn="l">
                  <a:spcBef>
                    <a:spcPct val="20000"/>
                  </a:spcBef>
                  <a:buFontTx/>
                  <a:buChar char="•"/>
                  <a:defRPr/>
                </a:pPr>
                <a:endParaRPr lang="en-US" sz="800" kern="0" dirty="0">
                  <a:latin typeface="+mn-lt"/>
                </a:endParaRPr>
              </a:p>
              <a:p>
                <a:pPr marL="342900" indent="-342900" algn="l">
                  <a:spcBef>
                    <a:spcPct val="20000"/>
                  </a:spcBef>
                  <a:buFontTx/>
                  <a:buChar char="•"/>
                  <a:defRPr/>
                </a:pPr>
                <a:r>
                  <a:rPr lang="en-US" sz="2000" kern="0" dirty="0">
                    <a:latin typeface="+mn-lt"/>
                  </a:rPr>
                  <a:t>Also, bounds on other </a:t>
                </a:r>
                <a:r>
                  <a:rPr lang="en-US" sz="2000" kern="0" dirty="0" err="1">
                    <a:latin typeface="+mn-lt"/>
                  </a:rPr>
                  <a:t>sfermions</a:t>
                </a:r>
                <a:r>
                  <a:rPr lang="en-US" sz="2000" kern="0" dirty="0">
                    <a:latin typeface="+mn-lt"/>
                  </a:rPr>
                  <a:t> are much weaker: </a:t>
                </a:r>
                <a:r>
                  <a:rPr lang="en-US" sz="2000" kern="0" dirty="0">
                    <a:latin typeface="Arial" charset="0"/>
                    <a:sym typeface="Wingdings" pitchFamily="2" charset="2"/>
                  </a:rPr>
                  <a:t>m</a:t>
                </a:r>
                <a:r>
                  <a:rPr lang="en-US" sz="2000" kern="0" baseline="-25000" dirty="0">
                    <a:latin typeface="Arial"/>
                    <a:cs typeface="Arial"/>
                    <a:sym typeface="Wingdings" pitchFamily="2" charset="2"/>
                  </a:rPr>
                  <a:t>f̃</a:t>
                </a:r>
                <a:r>
                  <a:rPr lang="en-US" sz="2000" kern="0" baseline="-25000" dirty="0">
                    <a:latin typeface="Arial" charset="0"/>
                    <a:sym typeface="Wingdings" pitchFamily="2" charset="2"/>
                  </a:rPr>
                  <a:t> </a:t>
                </a:r>
                <a:r>
                  <a:rPr lang="en-US" sz="2000" kern="0" dirty="0">
                    <a:latin typeface="Arial" charset="0"/>
                    <a:sym typeface="Wingdings" pitchFamily="2" charset="2"/>
                  </a:rPr>
                  <a:t>&lt;</a:t>
                </a:r>
                <a:r>
                  <a:rPr lang="en-US" sz="2000" kern="0" dirty="0">
                    <a:latin typeface="+mn-lt"/>
                    <a:sym typeface="Wingdings" pitchFamily="2" charset="2"/>
                  </a:rPr>
                  <a:t> 1</a:t>
                </a:r>
                <a:r>
                  <a:rPr lang="en-US" sz="2000" kern="0" dirty="0">
                    <a:latin typeface="+mn-lt"/>
                  </a:rPr>
                  <a:t>0 (30) </a:t>
                </a:r>
                <a:r>
                  <a:rPr lang="en-US" sz="2000" kern="0" dirty="0" err="1">
                    <a:latin typeface="+mn-lt"/>
                  </a:rPr>
                  <a:t>TeV</a:t>
                </a:r>
                <a:endParaRPr lang="en-US" sz="2000" kern="0" dirty="0">
                  <a:latin typeface="+mn-lt"/>
                </a:endParaRPr>
              </a:p>
              <a:p>
                <a:pPr marL="342900" indent="-342900" algn="r">
                  <a:spcBef>
                    <a:spcPct val="20000"/>
                  </a:spcBef>
                  <a:defRPr/>
                </a:pPr>
                <a:r>
                  <a:rPr lang="en-US" sz="2000" kern="0" baseline="-25000" dirty="0" err="1">
                    <a:latin typeface="+mn-lt"/>
                  </a:rPr>
                  <a:t>Drees</a:t>
                </a:r>
                <a:r>
                  <a:rPr lang="en-US" sz="2000" kern="0" baseline="-25000" dirty="0">
                    <a:latin typeface="+mn-lt"/>
                  </a:rPr>
                  <a:t> (1986); </a:t>
                </a:r>
                <a:r>
                  <a:rPr lang="en-US" sz="2000" kern="0" baseline="-25000" dirty="0" err="1">
                    <a:latin typeface="+mn-lt"/>
                  </a:rPr>
                  <a:t>Dimopoulos</a:t>
                </a:r>
                <a:r>
                  <a:rPr lang="en-US" sz="2000" kern="0" baseline="-25000" dirty="0">
                    <a:latin typeface="+mn-lt"/>
                  </a:rPr>
                  <a:t>, </a:t>
                </a:r>
                <a:r>
                  <a:rPr lang="en-US" sz="2000" kern="0" baseline="-25000" dirty="0" err="1">
                    <a:latin typeface="+mn-lt"/>
                  </a:rPr>
                  <a:t>Giudice</a:t>
                </a:r>
                <a:r>
                  <a:rPr lang="en-US" sz="2000" kern="0" baseline="-25000" dirty="0">
                    <a:latin typeface="+mn-lt"/>
                  </a:rPr>
                  <a:t> (1995); </a:t>
                </a:r>
                <a:r>
                  <a:rPr lang="en-US" sz="2000" kern="0" baseline="-25000" dirty="0" err="1">
                    <a:latin typeface="+mn-lt"/>
                  </a:rPr>
                  <a:t>Pomoral</a:t>
                </a:r>
                <a:r>
                  <a:rPr lang="en-US" sz="2000" kern="0" baseline="-25000" dirty="0">
                    <a:latin typeface="+mn-lt"/>
                  </a:rPr>
                  <a:t>, </a:t>
                </a:r>
                <a:r>
                  <a:rPr lang="en-US" sz="2000" kern="0" baseline="-25000" dirty="0" err="1">
                    <a:latin typeface="+mn-lt"/>
                  </a:rPr>
                  <a:t>Tomasini</a:t>
                </a:r>
                <a:r>
                  <a:rPr lang="en-US" sz="2000" kern="0" baseline="-25000" dirty="0">
                    <a:latin typeface="+mn-lt"/>
                  </a:rPr>
                  <a:t> (1996)</a:t>
                </a:r>
              </a:p>
            </p:txBody>
          </p:sp>
        </mc:Choice>
        <mc:Fallback xmlns="">
          <p:sp>
            <p:nvSpPr>
              <p:cNvPr id="40" name="Content Placeholder 3">
                <a:extLst>
                  <a:ext uri="{FF2B5EF4-FFF2-40B4-BE49-F238E27FC236}">
                    <a16:creationId xmlns:a16="http://schemas.microsoft.com/office/drawing/2014/main" id="{17C24634-C36A-2A43-BCDB-33B669225821}"/>
                  </a:ext>
                </a:extLst>
              </p:cNvPr>
              <p:cNvSpPr txBox="1">
                <a:spLocks noRot="1" noChangeAspect="1" noMove="1" noResize="1" noEditPoints="1" noAdjustHandles="1" noChangeArrowheads="1" noChangeShapeType="1" noTextEdit="1"/>
              </p:cNvSpPr>
              <p:nvPr/>
            </p:nvSpPr>
            <p:spPr>
              <a:xfrm>
                <a:off x="331788" y="5160963"/>
                <a:ext cx="8580437" cy="1133475"/>
              </a:xfrm>
              <a:prstGeom prst="rect">
                <a:avLst/>
              </a:prstGeom>
              <a:blipFill>
                <a:blip r:embed="rId9"/>
                <a:stretch>
                  <a:fillRect l="-443" t="-4444" r="-148" b="-11111"/>
                </a:stretch>
              </a:blipFill>
            </p:spPr>
            <p:txBody>
              <a:bodyPr/>
              <a:lstStyle/>
              <a:p>
                <a:r>
                  <a:rPr lang="en-US">
                    <a:noFill/>
                  </a:rPr>
                  <a:t> </a:t>
                </a:r>
              </a:p>
            </p:txBody>
          </p:sp>
        </mc:Fallback>
      </mc:AlternateContent>
      <p:sp>
        <p:nvSpPr>
          <p:cNvPr id="41" name="Rectangle 4">
            <a:extLst>
              <a:ext uri="{FF2B5EF4-FFF2-40B4-BE49-F238E27FC236}">
                <a16:creationId xmlns:a16="http://schemas.microsoft.com/office/drawing/2014/main" id="{EAB027E3-E6F4-A74C-AA2A-B212D6A944F2}"/>
              </a:ext>
            </a:extLst>
          </p:cNvPr>
          <p:cNvSpPr txBox="1">
            <a:spLocks noChangeArrowheads="1"/>
          </p:cNvSpPr>
          <p:nvPr/>
        </p:nvSpPr>
        <p:spPr bwMode="auto">
          <a:xfrm>
            <a:off x="0" y="76200"/>
            <a:ext cx="91440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NATURALNESS IN SUPERSYMMETRY</a:t>
            </a:r>
            <a:endParaRPr lang="en-US" baseline="-25000" dirty="0">
              <a:latin typeface="Arial" charset="0"/>
            </a:endParaRPr>
          </a:p>
        </p:txBody>
      </p:sp>
    </p:spTree>
    <p:extLst>
      <p:ext uri="{BB962C8B-B14F-4D97-AF65-F5344CB8AC3E}">
        <p14:creationId xmlns:p14="http://schemas.microsoft.com/office/powerpoint/2010/main" val="608650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a:extLst>
              <a:ext uri="{FF2B5EF4-FFF2-40B4-BE49-F238E27FC236}">
                <a16:creationId xmlns:a16="http://schemas.microsoft.com/office/drawing/2014/main" id="{93FFE2F7-65A8-8549-93C4-A437DD1C488F}"/>
              </a:ext>
            </a:extLst>
          </p:cNvPr>
          <p:cNvSpPr>
            <a:spLocks noGrp="1" noChangeArrowheads="1"/>
          </p:cNvSpPr>
          <p:nvPr>
            <p:ph type="title"/>
          </p:nvPr>
        </p:nvSpPr>
        <p:spPr>
          <a:xfrm>
            <a:off x="290513" y="241301"/>
            <a:ext cx="8591550" cy="465137"/>
          </a:xfrm>
        </p:spPr>
        <p:txBody>
          <a:bodyPr/>
          <a:lstStyle/>
          <a:p>
            <a:pPr eaLnBrk="1" hangingPunct="1">
              <a:defRPr/>
            </a:pPr>
            <a:r>
              <a:rPr lang="en-US" cap="all" dirty="0"/>
              <a:t>R-parity and Stable LSPs</a:t>
            </a:r>
          </a:p>
        </p:txBody>
      </p:sp>
      <mc:AlternateContent xmlns:mc="http://schemas.openxmlformats.org/markup-compatibility/2006" xmlns:a14="http://schemas.microsoft.com/office/drawing/2010/main">
        <mc:Choice Requires="a14">
          <p:sp>
            <p:nvSpPr>
              <p:cNvPr id="46084" name="Rectangle 3">
                <a:extLst>
                  <a:ext uri="{FF2B5EF4-FFF2-40B4-BE49-F238E27FC236}">
                    <a16:creationId xmlns:a16="http://schemas.microsoft.com/office/drawing/2014/main" id="{4C08E9CD-E4D9-0A49-910C-97B639E844EC}"/>
                  </a:ext>
                </a:extLst>
              </p:cNvPr>
              <p:cNvSpPr>
                <a:spLocks noGrp="1" noChangeArrowheads="1"/>
              </p:cNvSpPr>
              <p:nvPr>
                <p:ph type="body" idx="1"/>
              </p:nvPr>
            </p:nvSpPr>
            <p:spPr>
              <a:xfrm>
                <a:off x="228600" y="990600"/>
                <a:ext cx="8686800" cy="692150"/>
              </a:xfrm>
            </p:spPr>
            <p:txBody>
              <a:bodyPr/>
              <a:lstStyle/>
              <a:p>
                <a:pPr eaLnBrk="1" hangingPunct="1"/>
                <a:r>
                  <a:rPr lang="en-US" altLang="en-US" sz="2000" dirty="0"/>
                  <a:t>One immediate problem:  supersymmetric particles mediate proton decay </a:t>
                </a:r>
                <a14:m>
                  <m:oMath xmlns:m="http://schemas.openxmlformats.org/officeDocument/2006/math">
                    <m:r>
                      <a:rPr lang="en-US" altLang="en-US" sz="2000" b="0" i="1" smtClean="0">
                        <a:latin typeface="Cambria Math" panose="02040503050406030204" pitchFamily="18" charset="0"/>
                      </a:rPr>
                      <m:t>𝑝</m:t>
                    </m:r>
                    <m:r>
                      <a:rPr lang="en-US" altLang="en-US" sz="2000" b="0" i="1" smtClean="0">
                        <a:latin typeface="Cambria Math" panose="02040503050406030204" pitchFamily="18" charset="0"/>
                        <a:ea typeface="Cambria Math" panose="02040503050406030204" pitchFamily="18" charset="0"/>
                      </a:rPr>
                      <m:t>→</m:t>
                    </m:r>
                    <m:sSup>
                      <m:sSupPr>
                        <m:ctrlPr>
                          <a:rPr lang="en-US" altLang="en-US" sz="2000" b="0" i="1" smtClean="0">
                            <a:latin typeface="Cambria Math" panose="02040503050406030204" pitchFamily="18" charset="0"/>
                            <a:ea typeface="Cambria Math" panose="02040503050406030204" pitchFamily="18" charset="0"/>
                          </a:rPr>
                        </m:ctrlPr>
                      </m:sSupPr>
                      <m:e>
                        <m:r>
                          <a:rPr lang="en-US" altLang="en-US" sz="2000" i="1">
                            <a:latin typeface="Cambria Math" panose="02040503050406030204" pitchFamily="18" charset="0"/>
                            <a:ea typeface="Cambria Math" panose="02040503050406030204" pitchFamily="18" charset="0"/>
                          </a:rPr>
                          <m:t>𝜋</m:t>
                        </m:r>
                      </m:e>
                      <m:sup>
                        <m:r>
                          <a:rPr lang="en-US" altLang="en-US" sz="2000" b="0" i="1" smtClean="0">
                            <a:latin typeface="Cambria Math" panose="02040503050406030204" pitchFamily="18" charset="0"/>
                            <a:ea typeface="Cambria Math" panose="02040503050406030204" pitchFamily="18" charset="0"/>
                          </a:rPr>
                          <m:t>0</m:t>
                        </m:r>
                      </m:sup>
                    </m:sSup>
                    <m:sSup>
                      <m:sSupPr>
                        <m:ctrlPr>
                          <a:rPr lang="en-US" altLang="en-US" sz="2000" b="0" i="1" smtClean="0">
                            <a:latin typeface="Cambria Math" panose="02040503050406030204" pitchFamily="18" charset="0"/>
                            <a:ea typeface="Cambria Math" panose="02040503050406030204" pitchFamily="18" charset="0"/>
                          </a:rPr>
                        </m:ctrlPr>
                      </m:sSupPr>
                      <m:e>
                        <m:r>
                          <a:rPr lang="en-US" altLang="en-US" sz="2000" b="0" i="1" smtClean="0">
                            <a:latin typeface="Cambria Math" panose="02040503050406030204" pitchFamily="18" charset="0"/>
                            <a:ea typeface="Cambria Math" panose="02040503050406030204" pitchFamily="18" charset="0"/>
                          </a:rPr>
                          <m:t>𝑒</m:t>
                        </m:r>
                      </m:e>
                      <m:sup>
                        <m:r>
                          <a:rPr lang="en-US" altLang="en-US" sz="2000" b="0" i="1" smtClean="0">
                            <a:latin typeface="Cambria Math" panose="02040503050406030204" pitchFamily="18" charset="0"/>
                            <a:ea typeface="Cambria Math" panose="02040503050406030204" pitchFamily="18" charset="0"/>
                          </a:rPr>
                          <m:t>+</m:t>
                        </m:r>
                      </m:sup>
                    </m:sSup>
                    <m:r>
                      <a:rPr lang="en-US" altLang="en-US" sz="2000" b="0" i="1" smtClean="0">
                        <a:latin typeface="Cambria Math" panose="02040503050406030204" pitchFamily="18" charset="0"/>
                        <a:ea typeface="Cambria Math" panose="02040503050406030204" pitchFamily="18" charset="0"/>
                      </a:rPr>
                      <m:t> </m:t>
                    </m:r>
                  </m:oMath>
                </a14:m>
                <a:r>
                  <a:rPr lang="en-US" altLang="en-US" sz="2000" dirty="0"/>
                  <a:t>and similar decay modes.</a:t>
                </a:r>
              </a:p>
            </p:txBody>
          </p:sp>
        </mc:Choice>
        <mc:Fallback xmlns="">
          <p:sp>
            <p:nvSpPr>
              <p:cNvPr id="46084" name="Rectangle 3">
                <a:extLst>
                  <a:ext uri="{FF2B5EF4-FFF2-40B4-BE49-F238E27FC236}">
                    <a16:creationId xmlns:a16="http://schemas.microsoft.com/office/drawing/2014/main" id="{4C08E9CD-E4D9-0A49-910C-97B639E844EC}"/>
                  </a:ext>
                </a:extLst>
              </p:cNvPr>
              <p:cNvSpPr>
                <a:spLocks noGrp="1" noRot="1" noChangeAspect="1" noMove="1" noResize="1" noEditPoints="1" noAdjustHandles="1" noChangeArrowheads="1" noChangeShapeType="1" noTextEdit="1"/>
              </p:cNvSpPr>
              <p:nvPr>
                <p:ph type="body" idx="1"/>
              </p:nvPr>
            </p:nvSpPr>
            <p:spPr>
              <a:xfrm>
                <a:off x="228600" y="990600"/>
                <a:ext cx="8686800" cy="692150"/>
              </a:xfrm>
              <a:blipFill>
                <a:blip r:embed="rId3"/>
                <a:stretch>
                  <a:fillRect l="-730" t="-5455" b="-16364"/>
                </a:stretch>
              </a:blipFill>
            </p:spPr>
            <p:txBody>
              <a:bodyPr/>
              <a:lstStyle/>
              <a:p>
                <a:r>
                  <a:rPr lang="en-US">
                    <a:noFill/>
                  </a:rPr>
                  <a:t> </a:t>
                </a:r>
              </a:p>
            </p:txBody>
          </p:sp>
        </mc:Fallback>
      </mc:AlternateContent>
      <p:grpSp>
        <p:nvGrpSpPr>
          <p:cNvPr id="46085" name="Group 4">
            <a:extLst>
              <a:ext uri="{FF2B5EF4-FFF2-40B4-BE49-F238E27FC236}">
                <a16:creationId xmlns:a16="http://schemas.microsoft.com/office/drawing/2014/main" id="{35BA72E2-C353-FA48-9C3F-589579C9B7AB}"/>
              </a:ext>
            </a:extLst>
          </p:cNvPr>
          <p:cNvGrpSpPr>
            <a:grpSpLocks/>
          </p:cNvGrpSpPr>
          <p:nvPr/>
        </p:nvGrpSpPr>
        <p:grpSpPr bwMode="auto">
          <a:xfrm>
            <a:off x="1068388" y="1857375"/>
            <a:ext cx="6373812" cy="1725613"/>
            <a:chOff x="673" y="1170"/>
            <a:chExt cx="4015" cy="1087"/>
          </a:xfrm>
        </p:grpSpPr>
        <p:grpSp>
          <p:nvGrpSpPr>
            <p:cNvPr id="46088" name="Group 5">
              <a:extLst>
                <a:ext uri="{FF2B5EF4-FFF2-40B4-BE49-F238E27FC236}">
                  <a16:creationId xmlns:a16="http://schemas.microsoft.com/office/drawing/2014/main" id="{3743EE65-E614-EC44-B4EA-7B4045C003BB}"/>
                </a:ext>
              </a:extLst>
            </p:cNvPr>
            <p:cNvGrpSpPr>
              <a:grpSpLocks/>
            </p:cNvGrpSpPr>
            <p:nvPr/>
          </p:nvGrpSpPr>
          <p:grpSpPr bwMode="auto">
            <a:xfrm>
              <a:off x="1477" y="1363"/>
              <a:ext cx="2443" cy="484"/>
              <a:chOff x="1477" y="1410"/>
              <a:chExt cx="2443" cy="484"/>
            </a:xfrm>
          </p:grpSpPr>
          <p:sp>
            <p:nvSpPr>
              <p:cNvPr id="46105" name="Line 6">
                <a:extLst>
                  <a:ext uri="{FF2B5EF4-FFF2-40B4-BE49-F238E27FC236}">
                    <a16:creationId xmlns:a16="http://schemas.microsoft.com/office/drawing/2014/main" id="{B2D9E1B1-574B-D547-BB53-19A5F097DDBE}"/>
                  </a:ext>
                </a:extLst>
              </p:cNvPr>
              <p:cNvSpPr>
                <a:spLocks noChangeShapeType="1"/>
              </p:cNvSpPr>
              <p:nvPr/>
            </p:nvSpPr>
            <p:spPr bwMode="auto">
              <a:xfrm flipV="1">
                <a:off x="1477" y="1652"/>
                <a:ext cx="798"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6" name="Line 7">
                <a:extLst>
                  <a:ext uri="{FF2B5EF4-FFF2-40B4-BE49-F238E27FC236}">
                    <a16:creationId xmlns:a16="http://schemas.microsoft.com/office/drawing/2014/main" id="{FF27AB33-9A9A-AD49-BFE0-671B8C771704}"/>
                  </a:ext>
                </a:extLst>
              </p:cNvPr>
              <p:cNvSpPr>
                <a:spLocks noChangeShapeType="1"/>
              </p:cNvSpPr>
              <p:nvPr/>
            </p:nvSpPr>
            <p:spPr bwMode="auto">
              <a:xfrm>
                <a:off x="1477" y="1410"/>
                <a:ext cx="798"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7" name="Line 8">
                <a:extLst>
                  <a:ext uri="{FF2B5EF4-FFF2-40B4-BE49-F238E27FC236}">
                    <a16:creationId xmlns:a16="http://schemas.microsoft.com/office/drawing/2014/main" id="{ADF63801-07FC-7847-8569-1B58D2C8DBA6}"/>
                  </a:ext>
                </a:extLst>
              </p:cNvPr>
              <p:cNvSpPr>
                <a:spLocks noChangeShapeType="1"/>
              </p:cNvSpPr>
              <p:nvPr/>
            </p:nvSpPr>
            <p:spPr bwMode="auto">
              <a:xfrm flipH="1" flipV="1">
                <a:off x="3122" y="1652"/>
                <a:ext cx="798"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8" name="Line 9">
                <a:extLst>
                  <a:ext uri="{FF2B5EF4-FFF2-40B4-BE49-F238E27FC236}">
                    <a16:creationId xmlns:a16="http://schemas.microsoft.com/office/drawing/2014/main" id="{70F488F6-9B09-1044-A889-AFAD8E7BCEC4}"/>
                  </a:ext>
                </a:extLst>
              </p:cNvPr>
              <p:cNvSpPr>
                <a:spLocks noChangeShapeType="1"/>
              </p:cNvSpPr>
              <p:nvPr/>
            </p:nvSpPr>
            <p:spPr bwMode="auto">
              <a:xfrm flipH="1">
                <a:off x="3122" y="1410"/>
                <a:ext cx="798" cy="24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9" name="Line 10">
                <a:extLst>
                  <a:ext uri="{FF2B5EF4-FFF2-40B4-BE49-F238E27FC236}">
                    <a16:creationId xmlns:a16="http://schemas.microsoft.com/office/drawing/2014/main" id="{227D5393-26D3-1344-8D92-006EDB430561}"/>
                  </a:ext>
                </a:extLst>
              </p:cNvPr>
              <p:cNvSpPr>
                <a:spLocks noChangeShapeType="1"/>
              </p:cNvSpPr>
              <p:nvPr/>
            </p:nvSpPr>
            <p:spPr bwMode="auto">
              <a:xfrm>
                <a:off x="2275" y="1652"/>
                <a:ext cx="847" cy="0"/>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6089" name="Line 11">
              <a:extLst>
                <a:ext uri="{FF2B5EF4-FFF2-40B4-BE49-F238E27FC236}">
                  <a16:creationId xmlns:a16="http://schemas.microsoft.com/office/drawing/2014/main" id="{9A7CD960-3DBB-A346-AEF2-BEEAB5D921CF}"/>
                </a:ext>
              </a:extLst>
            </p:cNvPr>
            <p:cNvSpPr>
              <a:spLocks noChangeShapeType="1"/>
            </p:cNvSpPr>
            <p:nvPr/>
          </p:nvSpPr>
          <p:spPr bwMode="auto">
            <a:xfrm>
              <a:off x="1477" y="2113"/>
              <a:ext cx="244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0" name="Text Box 12">
              <a:extLst>
                <a:ext uri="{FF2B5EF4-FFF2-40B4-BE49-F238E27FC236}">
                  <a16:creationId xmlns:a16="http://schemas.microsoft.com/office/drawing/2014/main" id="{B71EF591-9BEE-D443-AAB9-A90454941843}"/>
                </a:ext>
              </a:extLst>
            </p:cNvPr>
            <p:cNvSpPr txBox="1">
              <a:spLocks noChangeArrowheads="1"/>
            </p:cNvSpPr>
            <p:nvPr/>
          </p:nvSpPr>
          <p:spPr bwMode="auto">
            <a:xfrm>
              <a:off x="1143" y="1246"/>
              <a:ext cx="2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t>d</a:t>
              </a:r>
              <a:r>
                <a:rPr lang="en-US" altLang="en-US" i="1" baseline="-25000"/>
                <a:t>R</a:t>
              </a:r>
            </a:p>
          </p:txBody>
        </p:sp>
        <p:sp>
          <p:nvSpPr>
            <p:cNvPr id="46091" name="Text Box 13">
              <a:extLst>
                <a:ext uri="{FF2B5EF4-FFF2-40B4-BE49-F238E27FC236}">
                  <a16:creationId xmlns:a16="http://schemas.microsoft.com/office/drawing/2014/main" id="{4B0F6F87-417B-B448-9777-85B14BF69CE1}"/>
                </a:ext>
              </a:extLst>
            </p:cNvPr>
            <p:cNvSpPr txBox="1">
              <a:spLocks noChangeArrowheads="1"/>
            </p:cNvSpPr>
            <p:nvPr/>
          </p:nvSpPr>
          <p:spPr bwMode="auto">
            <a:xfrm>
              <a:off x="1143" y="1681"/>
              <a:ext cx="29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t>u</a:t>
              </a:r>
              <a:r>
                <a:rPr lang="en-US" altLang="en-US" i="1" baseline="-25000"/>
                <a:t>R</a:t>
              </a:r>
            </a:p>
          </p:txBody>
        </p:sp>
        <p:sp>
          <p:nvSpPr>
            <p:cNvPr id="46092" name="Text Box 14">
              <a:extLst>
                <a:ext uri="{FF2B5EF4-FFF2-40B4-BE49-F238E27FC236}">
                  <a16:creationId xmlns:a16="http://schemas.microsoft.com/office/drawing/2014/main" id="{23423190-6467-E449-A0C1-D38FDFA431BB}"/>
                </a:ext>
              </a:extLst>
            </p:cNvPr>
            <p:cNvSpPr txBox="1">
              <a:spLocks noChangeArrowheads="1"/>
            </p:cNvSpPr>
            <p:nvPr/>
          </p:nvSpPr>
          <p:spPr bwMode="auto">
            <a:xfrm>
              <a:off x="1178" y="1969"/>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t>u</a:t>
              </a:r>
            </a:p>
          </p:txBody>
        </p:sp>
        <p:sp>
          <p:nvSpPr>
            <p:cNvPr id="46093" name="Text Box 15">
              <a:extLst>
                <a:ext uri="{FF2B5EF4-FFF2-40B4-BE49-F238E27FC236}">
                  <a16:creationId xmlns:a16="http://schemas.microsoft.com/office/drawing/2014/main" id="{585D0047-CC8E-D346-B563-9EA0C6813479}"/>
                </a:ext>
              </a:extLst>
            </p:cNvPr>
            <p:cNvSpPr txBox="1">
              <a:spLocks noChangeArrowheads="1"/>
            </p:cNvSpPr>
            <p:nvPr/>
          </p:nvSpPr>
          <p:spPr bwMode="auto">
            <a:xfrm>
              <a:off x="3897" y="1170"/>
              <a:ext cx="3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t>e</a:t>
              </a:r>
              <a:r>
                <a:rPr lang="en-US" altLang="en-US" sz="2400" i="1" baseline="-25000"/>
                <a:t>L</a:t>
              </a:r>
              <a:r>
                <a:rPr lang="en-US" altLang="en-US" sz="2400" i="1" baseline="30000"/>
                <a:t>+</a:t>
              </a:r>
              <a:endParaRPr lang="en-US" altLang="en-US" sz="2400" i="1" baseline="30000">
                <a:cs typeface="Arial" panose="020B0604020202020204" pitchFamily="34" charset="0"/>
              </a:endParaRPr>
            </a:p>
          </p:txBody>
        </p:sp>
        <p:sp>
          <p:nvSpPr>
            <p:cNvPr id="46094" name="Text Box 16">
              <a:extLst>
                <a:ext uri="{FF2B5EF4-FFF2-40B4-BE49-F238E27FC236}">
                  <a16:creationId xmlns:a16="http://schemas.microsoft.com/office/drawing/2014/main" id="{6E777C70-322F-F842-B927-F10204E4BD97}"/>
                </a:ext>
              </a:extLst>
            </p:cNvPr>
            <p:cNvSpPr txBox="1">
              <a:spLocks noChangeArrowheads="1"/>
            </p:cNvSpPr>
            <p:nvPr/>
          </p:nvSpPr>
          <p:spPr bwMode="auto">
            <a:xfrm>
              <a:off x="4403" y="1822"/>
              <a:ext cx="28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Symbol" pitchFamily="2" charset="2"/>
                </a:rPr>
                <a:t>p</a:t>
              </a:r>
              <a:r>
                <a:rPr lang="en-US" altLang="en-US" sz="2400" baseline="30000">
                  <a:latin typeface="Symbol" pitchFamily="2" charset="2"/>
                </a:rPr>
                <a:t>0</a:t>
              </a:r>
            </a:p>
          </p:txBody>
        </p:sp>
        <p:sp>
          <p:nvSpPr>
            <p:cNvPr id="46095" name="Text Box 17">
              <a:extLst>
                <a:ext uri="{FF2B5EF4-FFF2-40B4-BE49-F238E27FC236}">
                  <a16:creationId xmlns:a16="http://schemas.microsoft.com/office/drawing/2014/main" id="{FD2EF901-4064-7346-83FE-2F62FE241725}"/>
                </a:ext>
              </a:extLst>
            </p:cNvPr>
            <p:cNvSpPr txBox="1">
              <a:spLocks noChangeArrowheads="1"/>
            </p:cNvSpPr>
            <p:nvPr/>
          </p:nvSpPr>
          <p:spPr bwMode="auto">
            <a:xfrm>
              <a:off x="3915" y="1969"/>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t>u</a:t>
              </a:r>
            </a:p>
          </p:txBody>
        </p:sp>
        <p:sp>
          <p:nvSpPr>
            <p:cNvPr id="46096" name="Text Box 18">
              <a:extLst>
                <a:ext uri="{FF2B5EF4-FFF2-40B4-BE49-F238E27FC236}">
                  <a16:creationId xmlns:a16="http://schemas.microsoft.com/office/drawing/2014/main" id="{590D3C46-B8A2-5F48-97E8-FA876AECEFDA}"/>
                </a:ext>
              </a:extLst>
            </p:cNvPr>
            <p:cNvSpPr txBox="1">
              <a:spLocks noChangeArrowheads="1"/>
            </p:cNvSpPr>
            <p:nvPr/>
          </p:nvSpPr>
          <p:spPr bwMode="auto">
            <a:xfrm>
              <a:off x="673" y="1557"/>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t>p</a:t>
              </a:r>
            </a:p>
          </p:txBody>
        </p:sp>
        <p:grpSp>
          <p:nvGrpSpPr>
            <p:cNvPr id="46097" name="Group 19">
              <a:extLst>
                <a:ext uri="{FF2B5EF4-FFF2-40B4-BE49-F238E27FC236}">
                  <a16:creationId xmlns:a16="http://schemas.microsoft.com/office/drawing/2014/main" id="{3B69F04E-9A78-6749-819F-ABDB5B6A7CA8}"/>
                </a:ext>
              </a:extLst>
            </p:cNvPr>
            <p:cNvGrpSpPr>
              <a:grpSpLocks/>
            </p:cNvGrpSpPr>
            <p:nvPr/>
          </p:nvGrpSpPr>
          <p:grpSpPr bwMode="auto">
            <a:xfrm>
              <a:off x="3909" y="1656"/>
              <a:ext cx="294" cy="312"/>
              <a:chOff x="3909" y="1969"/>
              <a:chExt cx="294" cy="312"/>
            </a:xfrm>
          </p:grpSpPr>
          <p:sp>
            <p:nvSpPr>
              <p:cNvPr id="46103" name="Text Box 20">
                <a:extLst>
                  <a:ext uri="{FF2B5EF4-FFF2-40B4-BE49-F238E27FC236}">
                    <a16:creationId xmlns:a16="http://schemas.microsoft.com/office/drawing/2014/main" id="{391C69F1-F754-6840-AB6D-F2627F5EDB5A}"/>
                  </a:ext>
                </a:extLst>
              </p:cNvPr>
              <p:cNvSpPr txBox="1">
                <a:spLocks noChangeArrowheads="1"/>
              </p:cNvSpPr>
              <p:nvPr/>
            </p:nvSpPr>
            <p:spPr bwMode="auto">
              <a:xfrm>
                <a:off x="3909" y="1993"/>
                <a:ext cx="2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cs typeface="Arial" panose="020B0604020202020204" pitchFamily="34" charset="0"/>
                  </a:rPr>
                  <a:t>u</a:t>
                </a:r>
                <a:r>
                  <a:rPr lang="en-US" altLang="en-US" sz="2400" i="1" baseline="-25000">
                    <a:cs typeface="Arial" panose="020B0604020202020204" pitchFamily="34" charset="0"/>
                  </a:rPr>
                  <a:t>L</a:t>
                </a:r>
              </a:p>
            </p:txBody>
          </p:sp>
          <p:sp>
            <p:nvSpPr>
              <p:cNvPr id="46104" name="Text Box 21">
                <a:extLst>
                  <a:ext uri="{FF2B5EF4-FFF2-40B4-BE49-F238E27FC236}">
                    <a16:creationId xmlns:a16="http://schemas.microsoft.com/office/drawing/2014/main" id="{20CB22F5-463E-7D4E-BD1F-A7AC8F444BFA}"/>
                  </a:ext>
                </a:extLst>
              </p:cNvPr>
              <p:cNvSpPr txBox="1">
                <a:spLocks noChangeArrowheads="1"/>
              </p:cNvSpPr>
              <p:nvPr/>
            </p:nvSpPr>
            <p:spPr bwMode="auto">
              <a:xfrm>
                <a:off x="3958" y="1969"/>
                <a:ext cx="18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cs typeface="Arial" panose="020B0604020202020204" pitchFamily="34" charset="0"/>
                  </a:rPr>
                  <a:t>‾</a:t>
                </a:r>
              </a:p>
            </p:txBody>
          </p:sp>
        </p:grpSp>
        <p:grpSp>
          <p:nvGrpSpPr>
            <p:cNvPr id="46098" name="Group 22">
              <a:extLst>
                <a:ext uri="{FF2B5EF4-FFF2-40B4-BE49-F238E27FC236}">
                  <a16:creationId xmlns:a16="http://schemas.microsoft.com/office/drawing/2014/main" id="{DAA739B9-4E86-8746-84B5-F1E0711FC574}"/>
                </a:ext>
              </a:extLst>
            </p:cNvPr>
            <p:cNvGrpSpPr>
              <a:grpSpLocks/>
            </p:cNvGrpSpPr>
            <p:nvPr/>
          </p:nvGrpSpPr>
          <p:grpSpPr bwMode="auto">
            <a:xfrm>
              <a:off x="2549" y="1219"/>
              <a:ext cx="304" cy="386"/>
              <a:chOff x="2549" y="1532"/>
              <a:chExt cx="304" cy="386"/>
            </a:xfrm>
          </p:grpSpPr>
          <p:sp>
            <p:nvSpPr>
              <p:cNvPr id="46101" name="Text Box 23">
                <a:extLst>
                  <a:ext uri="{FF2B5EF4-FFF2-40B4-BE49-F238E27FC236}">
                    <a16:creationId xmlns:a16="http://schemas.microsoft.com/office/drawing/2014/main" id="{F044EA7B-93BA-874A-8357-6F025552E4C1}"/>
                  </a:ext>
                </a:extLst>
              </p:cNvPr>
              <p:cNvSpPr txBox="1">
                <a:spLocks noChangeArrowheads="1"/>
              </p:cNvSpPr>
              <p:nvPr/>
            </p:nvSpPr>
            <p:spPr bwMode="auto">
              <a:xfrm>
                <a:off x="2549" y="1630"/>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t>s</a:t>
                </a:r>
                <a:r>
                  <a:rPr lang="en-US" altLang="en-US" sz="2400" i="1">
                    <a:cs typeface="Arial" panose="020B0604020202020204" pitchFamily="34" charset="0"/>
                  </a:rPr>
                  <a:t>̃</a:t>
                </a:r>
                <a:r>
                  <a:rPr lang="en-US" altLang="en-US" sz="2400" i="1" baseline="-25000">
                    <a:cs typeface="Arial" panose="020B0604020202020204" pitchFamily="34" charset="0"/>
                  </a:rPr>
                  <a:t>R</a:t>
                </a:r>
              </a:p>
            </p:txBody>
          </p:sp>
          <p:sp>
            <p:nvSpPr>
              <p:cNvPr id="46102" name="Text Box 24">
                <a:extLst>
                  <a:ext uri="{FF2B5EF4-FFF2-40B4-BE49-F238E27FC236}">
                    <a16:creationId xmlns:a16="http://schemas.microsoft.com/office/drawing/2014/main" id="{21B6AA93-9E32-6A42-8E50-A9BFF93BFCB6}"/>
                  </a:ext>
                </a:extLst>
              </p:cNvPr>
              <p:cNvSpPr txBox="1">
                <a:spLocks noChangeArrowheads="1"/>
              </p:cNvSpPr>
              <p:nvPr/>
            </p:nvSpPr>
            <p:spPr bwMode="auto">
              <a:xfrm>
                <a:off x="2579" y="1532"/>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dirty="0">
                  <a:cs typeface="Arial" panose="020B0604020202020204" pitchFamily="34" charset="0"/>
                </a:endParaRPr>
              </a:p>
            </p:txBody>
          </p:sp>
        </p:grpSp>
        <p:sp>
          <p:nvSpPr>
            <p:cNvPr id="46099" name="AutoShape 25">
              <a:extLst>
                <a:ext uri="{FF2B5EF4-FFF2-40B4-BE49-F238E27FC236}">
                  <a16:creationId xmlns:a16="http://schemas.microsoft.com/office/drawing/2014/main" id="{9E967B84-B704-6D42-8580-B30F09D9A6A9}"/>
                </a:ext>
              </a:extLst>
            </p:cNvPr>
            <p:cNvSpPr>
              <a:spLocks/>
            </p:cNvSpPr>
            <p:nvPr/>
          </p:nvSpPr>
          <p:spPr bwMode="auto">
            <a:xfrm>
              <a:off x="950" y="1246"/>
              <a:ext cx="164" cy="1011"/>
            </a:xfrm>
            <a:prstGeom prst="leftBrace">
              <a:avLst>
                <a:gd name="adj1" fmla="val 51372"/>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6100" name="AutoShape 26">
              <a:extLst>
                <a:ext uri="{FF2B5EF4-FFF2-40B4-BE49-F238E27FC236}">
                  <a16:creationId xmlns:a16="http://schemas.microsoft.com/office/drawing/2014/main" id="{938991D2-E016-C24D-AA1A-51F175A5A487}"/>
                </a:ext>
              </a:extLst>
            </p:cNvPr>
            <p:cNvSpPr>
              <a:spLocks/>
            </p:cNvSpPr>
            <p:nvPr/>
          </p:nvSpPr>
          <p:spPr bwMode="auto">
            <a:xfrm>
              <a:off x="4162" y="1680"/>
              <a:ext cx="173" cy="577"/>
            </a:xfrm>
            <a:prstGeom prst="rightBrace">
              <a:avLst>
                <a:gd name="adj1" fmla="val 2779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sp>
        <p:nvSpPr>
          <p:cNvPr id="46086" name="Rectangle 27">
            <a:extLst>
              <a:ext uri="{FF2B5EF4-FFF2-40B4-BE49-F238E27FC236}">
                <a16:creationId xmlns:a16="http://schemas.microsoft.com/office/drawing/2014/main" id="{5855CBBF-7000-3E49-8A0E-E007603A064B}"/>
              </a:ext>
            </a:extLst>
          </p:cNvPr>
          <p:cNvSpPr>
            <a:spLocks noChangeArrowheads="1"/>
          </p:cNvSpPr>
          <p:nvPr/>
        </p:nvSpPr>
        <p:spPr bwMode="auto">
          <a:xfrm>
            <a:off x="228600" y="3886200"/>
            <a:ext cx="8839200" cy="253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en-US" altLang="en-US" sz="2000" dirty="0"/>
              <a:t>Forbid this with R-parity conservation: </a:t>
            </a:r>
            <a:r>
              <a:rPr lang="en-US" altLang="en-US" sz="2000" i="1" dirty="0"/>
              <a:t>R</a:t>
            </a:r>
            <a:r>
              <a:rPr lang="en-US" altLang="en-US" sz="2000" i="1" baseline="-25000" dirty="0"/>
              <a:t>p</a:t>
            </a:r>
            <a:r>
              <a:rPr lang="en-US" altLang="en-US" sz="2000" dirty="0"/>
              <a:t> = (</a:t>
            </a:r>
            <a:r>
              <a:rPr lang="en-US" altLang="en-US" sz="2000" dirty="0">
                <a:cs typeface="Arial" panose="020B0604020202020204" pitchFamily="34" charset="0"/>
              </a:rPr>
              <a:t>−</a:t>
            </a:r>
            <a:r>
              <a:rPr lang="en-US" altLang="en-US" sz="2000" dirty="0"/>
              <a:t>1)</a:t>
            </a:r>
            <a:r>
              <a:rPr lang="en-US" altLang="en-US" sz="2000" baseline="30000" dirty="0"/>
              <a:t>3(</a:t>
            </a:r>
            <a:r>
              <a:rPr lang="en-US" altLang="en-US" sz="2000" i="1" baseline="30000" dirty="0"/>
              <a:t>B</a:t>
            </a:r>
            <a:r>
              <a:rPr lang="en-US" altLang="en-US" sz="2000" baseline="30000" dirty="0"/>
              <a:t>-</a:t>
            </a:r>
            <a:r>
              <a:rPr lang="en-US" altLang="en-US" sz="2000" i="1" baseline="30000" dirty="0"/>
              <a:t>L</a:t>
            </a:r>
            <a:r>
              <a:rPr lang="en-US" altLang="en-US" sz="2000" baseline="30000" dirty="0"/>
              <a:t>)+2</a:t>
            </a:r>
            <a:r>
              <a:rPr lang="en-US" altLang="en-US" sz="2000" i="1" baseline="30000" dirty="0"/>
              <a:t>S</a:t>
            </a:r>
          </a:p>
          <a:p>
            <a:pPr lvl="1" algn="l" eaLnBrk="1" hangingPunct="1">
              <a:spcBef>
                <a:spcPct val="20000"/>
              </a:spcBef>
              <a:buFontTx/>
              <a:buChar char="–"/>
            </a:pPr>
            <a:r>
              <a:rPr lang="en-US" altLang="en-US" dirty="0">
                <a:solidFill>
                  <a:srgbClr val="0000FF"/>
                </a:solidFill>
              </a:rPr>
              <a:t>SM particles have </a:t>
            </a:r>
            <a:r>
              <a:rPr lang="en-US" altLang="en-US" i="1" dirty="0">
                <a:solidFill>
                  <a:srgbClr val="0000FF"/>
                </a:solidFill>
              </a:rPr>
              <a:t>R</a:t>
            </a:r>
            <a:r>
              <a:rPr lang="en-US" altLang="en-US" i="1" baseline="-25000" dirty="0">
                <a:solidFill>
                  <a:srgbClr val="0000FF"/>
                </a:solidFill>
              </a:rPr>
              <a:t>p</a:t>
            </a:r>
            <a:r>
              <a:rPr lang="en-US" altLang="en-US" dirty="0">
                <a:solidFill>
                  <a:srgbClr val="0000FF"/>
                </a:solidFill>
              </a:rPr>
              <a:t> = 1, SUSY particles have </a:t>
            </a:r>
            <a:r>
              <a:rPr lang="en-US" altLang="en-US" i="1" dirty="0">
                <a:solidFill>
                  <a:srgbClr val="0000FF"/>
                </a:solidFill>
              </a:rPr>
              <a:t>R</a:t>
            </a:r>
            <a:r>
              <a:rPr lang="en-US" altLang="en-US" i="1" baseline="-25000" dirty="0">
                <a:solidFill>
                  <a:srgbClr val="0000FF"/>
                </a:solidFill>
              </a:rPr>
              <a:t>p</a:t>
            </a:r>
            <a:r>
              <a:rPr lang="en-US" altLang="en-US" dirty="0">
                <a:solidFill>
                  <a:srgbClr val="0000FF"/>
                </a:solidFill>
              </a:rPr>
              <a:t> = </a:t>
            </a:r>
            <a:r>
              <a:rPr lang="en-US" altLang="en-US" dirty="0">
                <a:solidFill>
                  <a:srgbClr val="0000FF"/>
                </a:solidFill>
                <a:cs typeface="Arial" panose="020B0604020202020204" pitchFamily="34" charset="0"/>
              </a:rPr>
              <a:t>−</a:t>
            </a:r>
            <a:r>
              <a:rPr lang="en-US" altLang="en-US" dirty="0">
                <a:solidFill>
                  <a:srgbClr val="0000FF"/>
                </a:solidFill>
              </a:rPr>
              <a:t>1.</a:t>
            </a:r>
          </a:p>
          <a:p>
            <a:pPr lvl="1" algn="l" eaLnBrk="1" hangingPunct="1">
              <a:spcBef>
                <a:spcPct val="20000"/>
              </a:spcBef>
              <a:buFontTx/>
              <a:buChar char="–"/>
            </a:pPr>
            <a:r>
              <a:rPr lang="en-US" altLang="en-US" dirty="0">
                <a:solidFill>
                  <a:srgbClr val="0000FF"/>
                </a:solidFill>
              </a:rPr>
              <a:t>Require </a:t>
            </a:r>
            <a:r>
              <a:rPr lang="en-US" altLang="en-US" dirty="0">
                <a:solidFill>
                  <a:srgbClr val="0000FF"/>
                </a:solidFill>
                <a:latin typeface="Symbol" pitchFamily="2" charset="2"/>
              </a:rPr>
              <a:t>P</a:t>
            </a:r>
            <a:r>
              <a:rPr lang="en-US" altLang="en-US" dirty="0">
                <a:solidFill>
                  <a:srgbClr val="0000FF"/>
                </a:solidFill>
              </a:rPr>
              <a:t> </a:t>
            </a:r>
            <a:r>
              <a:rPr lang="en-US" altLang="en-US" i="1" dirty="0">
                <a:solidFill>
                  <a:srgbClr val="0000FF"/>
                </a:solidFill>
              </a:rPr>
              <a:t>R</a:t>
            </a:r>
            <a:r>
              <a:rPr lang="en-US" altLang="en-US" i="1" baseline="-25000" dirty="0">
                <a:solidFill>
                  <a:srgbClr val="0000FF"/>
                </a:solidFill>
              </a:rPr>
              <a:t>p</a:t>
            </a:r>
            <a:r>
              <a:rPr lang="en-US" altLang="en-US" dirty="0">
                <a:solidFill>
                  <a:srgbClr val="0000FF"/>
                </a:solidFill>
              </a:rPr>
              <a:t> = 1 at all vertices.</a:t>
            </a:r>
          </a:p>
          <a:p>
            <a:pPr lvl="1" algn="l" eaLnBrk="1" hangingPunct="1">
              <a:spcBef>
                <a:spcPct val="20000"/>
              </a:spcBef>
              <a:buFontTx/>
              <a:buChar char="–"/>
            </a:pPr>
            <a:endParaRPr lang="en-US" altLang="en-US" sz="1200" dirty="0"/>
          </a:p>
          <a:p>
            <a:pPr algn="l" eaLnBrk="1" hangingPunct="1">
              <a:spcBef>
                <a:spcPct val="20000"/>
              </a:spcBef>
              <a:buFontTx/>
              <a:buChar char="•"/>
            </a:pPr>
            <a:r>
              <a:rPr lang="en-US" altLang="en-US" sz="2000" dirty="0"/>
              <a:t>Consequences</a:t>
            </a:r>
          </a:p>
          <a:p>
            <a:pPr lvl="1">
              <a:spcBef>
                <a:spcPct val="20000"/>
              </a:spcBef>
              <a:buFontTx/>
              <a:buChar char="•"/>
            </a:pPr>
            <a:r>
              <a:rPr lang="en-US" altLang="en-US" dirty="0">
                <a:solidFill>
                  <a:srgbClr val="0000FF"/>
                </a:solidFill>
              </a:rPr>
              <a:t>This eliminates proton decay and also many troubling 4-point interactions of SM particles.</a:t>
            </a:r>
          </a:p>
          <a:p>
            <a:pPr lvl="1">
              <a:spcBef>
                <a:spcPct val="20000"/>
              </a:spcBef>
              <a:buFontTx/>
              <a:buChar char="•"/>
            </a:pPr>
            <a:r>
              <a:rPr lang="en-US" altLang="en-US" dirty="0">
                <a:solidFill>
                  <a:srgbClr val="0000FF"/>
                </a:solidFill>
              </a:rPr>
              <a:t>The lightest SUSY particle (LSP) is stable and a potential DM candidate.</a:t>
            </a:r>
          </a:p>
        </p:txBody>
      </p:sp>
      <p:sp>
        <p:nvSpPr>
          <p:cNvPr id="28" name="Text Box 19">
            <a:extLst>
              <a:ext uri="{FF2B5EF4-FFF2-40B4-BE49-F238E27FC236}">
                <a16:creationId xmlns:a16="http://schemas.microsoft.com/office/drawing/2014/main" id="{23FC02A5-67BD-B146-B5CE-D4C85882C412}"/>
              </a:ext>
            </a:extLst>
          </p:cNvPr>
          <p:cNvSpPr txBox="1">
            <a:spLocks noChangeArrowheads="1"/>
          </p:cNvSpPr>
          <p:nvPr/>
        </p:nvSpPr>
        <p:spPr bwMode="auto">
          <a:xfrm>
            <a:off x="6607175" y="4876800"/>
            <a:ext cx="182267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400" dirty="0"/>
              <a:t> Farrar, </a:t>
            </a:r>
            <a:r>
              <a:rPr lang="en-US" sz="1400" dirty="0" err="1"/>
              <a:t>Fayet</a:t>
            </a:r>
            <a:r>
              <a:rPr lang="en-US" sz="1400" dirty="0"/>
              <a:t> (1978)</a:t>
            </a:r>
          </a:p>
        </p:txBody>
      </p:sp>
    </p:spTree>
    <p:extLst>
      <p:ext uri="{BB962C8B-B14F-4D97-AF65-F5344CB8AC3E}">
        <p14:creationId xmlns:p14="http://schemas.microsoft.com/office/powerpoint/2010/main" val="1479072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4">
            <a:extLst>
              <a:ext uri="{FF2B5EF4-FFF2-40B4-BE49-F238E27FC236}">
                <a16:creationId xmlns:a16="http://schemas.microsoft.com/office/drawing/2014/main" id="{6BA7B292-3C85-7E47-BA39-F5C4C49B3870}"/>
              </a:ext>
            </a:extLst>
          </p:cNvPr>
          <p:cNvSpPr>
            <a:spLocks noGrp="1" noChangeArrowheads="1"/>
          </p:cNvSpPr>
          <p:nvPr>
            <p:ph type="title"/>
          </p:nvPr>
        </p:nvSpPr>
        <p:spPr>
          <a:xfrm>
            <a:off x="1295400" y="244475"/>
            <a:ext cx="6858000" cy="441325"/>
          </a:xfrm>
        </p:spPr>
        <p:txBody>
          <a:bodyPr/>
          <a:lstStyle/>
          <a:p>
            <a:pPr>
              <a:defRPr/>
            </a:pPr>
            <a:r>
              <a:rPr lang="en-US" cap="all" dirty="0"/>
              <a:t>WHAT IS THE LSP?</a:t>
            </a:r>
          </a:p>
        </p:txBody>
      </p:sp>
      <p:sp>
        <p:nvSpPr>
          <p:cNvPr id="114692" name="Rectangle 5">
            <a:extLst>
              <a:ext uri="{FF2B5EF4-FFF2-40B4-BE49-F238E27FC236}">
                <a16:creationId xmlns:a16="http://schemas.microsoft.com/office/drawing/2014/main" id="{D6B63F1E-AAA5-0D47-B4A2-C3965D40DD21}"/>
              </a:ext>
            </a:extLst>
          </p:cNvPr>
          <p:cNvSpPr>
            <a:spLocks noGrp="1" noChangeArrowheads="1"/>
          </p:cNvSpPr>
          <p:nvPr>
            <p:ph type="body" sz="half" idx="1"/>
          </p:nvPr>
        </p:nvSpPr>
        <p:spPr>
          <a:xfrm>
            <a:off x="228601" y="1676399"/>
            <a:ext cx="4816476" cy="4243725"/>
          </a:xfrm>
        </p:spPr>
        <p:txBody>
          <a:bodyPr/>
          <a:lstStyle/>
          <a:p>
            <a:pPr>
              <a:lnSpc>
                <a:spcPct val="90000"/>
              </a:lnSpc>
            </a:pPr>
            <a:r>
              <a:rPr lang="en-US" altLang="en-US" sz="2000" dirty="0"/>
              <a:t>A colored LSP (say, a </a:t>
            </a:r>
            <a:r>
              <a:rPr lang="en-US" altLang="en-US" sz="2000" dirty="0" err="1"/>
              <a:t>gluino</a:t>
            </a:r>
            <a:r>
              <a:rPr lang="en-US" altLang="en-US" sz="2000" dirty="0"/>
              <a:t>) will bind with quarks to form a color-neutral state.</a:t>
            </a:r>
          </a:p>
          <a:p>
            <a:pPr lvl="1">
              <a:lnSpc>
                <a:spcPct val="90000"/>
              </a:lnSpc>
            </a:pPr>
            <a:endParaRPr lang="en-US" altLang="en-US" sz="1000" dirty="0"/>
          </a:p>
          <a:p>
            <a:pPr lvl="1">
              <a:lnSpc>
                <a:spcPct val="90000"/>
              </a:lnSpc>
            </a:pPr>
            <a:r>
              <a:rPr lang="en-US" altLang="en-US" sz="1800" dirty="0"/>
              <a:t>Yes, but there are severe bounds on exotic nuclei from sea water searches (solid lines and dots in figure), where the constraint is strengthened by testing deep sea water.</a:t>
            </a:r>
          </a:p>
          <a:p>
            <a:pPr>
              <a:lnSpc>
                <a:spcPct val="90000"/>
              </a:lnSpc>
            </a:pPr>
            <a:endParaRPr lang="en-US" altLang="en-US" sz="1200" dirty="0"/>
          </a:p>
          <a:p>
            <a:pPr>
              <a:lnSpc>
                <a:spcPct val="90000"/>
              </a:lnSpc>
            </a:pPr>
            <a:r>
              <a:rPr lang="en-US" altLang="en-US" sz="2000" dirty="0"/>
              <a:t>But inflation can dilute this away.</a:t>
            </a:r>
          </a:p>
          <a:p>
            <a:pPr lvl="1">
              <a:lnSpc>
                <a:spcPct val="90000"/>
              </a:lnSpc>
            </a:pPr>
            <a:endParaRPr lang="en-US" altLang="en-US" sz="1000" dirty="0"/>
          </a:p>
          <a:p>
            <a:pPr lvl="1">
              <a:lnSpc>
                <a:spcPct val="90000"/>
              </a:lnSpc>
            </a:pPr>
            <a:r>
              <a:rPr lang="en-US" altLang="en-US" sz="1800" dirty="0"/>
              <a:t>Yes, but they are regenerated by reheating.  Masses &lt; </a:t>
            </a:r>
            <a:r>
              <a:rPr lang="en-US" altLang="en-US" sz="1800" dirty="0" err="1"/>
              <a:t>TeV</a:t>
            </a:r>
            <a:r>
              <a:rPr lang="en-US" altLang="en-US" sz="1800" dirty="0"/>
              <a:t> are excluded by T</a:t>
            </a:r>
            <a:r>
              <a:rPr lang="en-US" altLang="en-US" sz="1800" baseline="-25000" dirty="0"/>
              <a:t>RH</a:t>
            </a:r>
            <a:r>
              <a:rPr lang="en-US" altLang="en-US" sz="1800" dirty="0"/>
              <a:t> &gt; 1 MeV, but masses &gt; </a:t>
            </a:r>
            <a:r>
              <a:rPr lang="en-US" altLang="en-US" sz="1800" dirty="0" err="1"/>
              <a:t>TeV</a:t>
            </a:r>
            <a:r>
              <a:rPr lang="en-US" altLang="en-US" sz="1800" dirty="0"/>
              <a:t> are allowed. </a:t>
            </a:r>
          </a:p>
        </p:txBody>
      </p:sp>
      <p:pic>
        <p:nvPicPr>
          <p:cNvPr id="114693" name="Picture 7">
            <a:extLst>
              <a:ext uri="{FF2B5EF4-FFF2-40B4-BE49-F238E27FC236}">
                <a16:creationId xmlns:a16="http://schemas.microsoft.com/office/drawing/2014/main" id="{0E0A8C01-82F4-7449-B3AA-C53D8864A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22372"/>
            <a:ext cx="3886200" cy="365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ext Box 8">
            <a:extLst>
              <a:ext uri="{FF2B5EF4-FFF2-40B4-BE49-F238E27FC236}">
                <a16:creationId xmlns:a16="http://schemas.microsoft.com/office/drawing/2014/main" id="{C68C510F-7A76-BA41-BDBE-3C6881B950B6}"/>
              </a:ext>
            </a:extLst>
          </p:cNvPr>
          <p:cNvSpPr txBox="1">
            <a:spLocks noChangeArrowheads="1"/>
          </p:cNvSpPr>
          <p:nvPr/>
        </p:nvSpPr>
        <p:spPr bwMode="auto">
          <a:xfrm>
            <a:off x="6172200" y="5235628"/>
            <a:ext cx="2144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t>Kudo, Yamaguchi (2001)</a:t>
            </a:r>
          </a:p>
        </p:txBody>
      </p:sp>
      <p:sp>
        <p:nvSpPr>
          <p:cNvPr id="114695" name="Rectangle 9">
            <a:extLst>
              <a:ext uri="{FF2B5EF4-FFF2-40B4-BE49-F238E27FC236}">
                <a16:creationId xmlns:a16="http://schemas.microsoft.com/office/drawing/2014/main" id="{13F1514D-CE4A-884E-9A0A-5E421370E3DF}"/>
              </a:ext>
            </a:extLst>
          </p:cNvPr>
          <p:cNvSpPr>
            <a:spLocks noChangeArrowheads="1"/>
          </p:cNvSpPr>
          <p:nvPr/>
        </p:nvSpPr>
        <p:spPr bwMode="auto">
          <a:xfrm>
            <a:off x="192880" y="5920124"/>
            <a:ext cx="879872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Font typeface="Arial" panose="020B0604020202020204" pitchFamily="34" charset="0"/>
              <a:buChar char="•"/>
            </a:pPr>
            <a:r>
              <a:rPr lang="en-US" altLang="en-US" sz="2000" dirty="0"/>
              <a:t>Bottom line: for m &lt; </a:t>
            </a:r>
            <a:r>
              <a:rPr lang="en-US" altLang="en-US" sz="2000" dirty="0" err="1"/>
              <a:t>TeV</a:t>
            </a:r>
            <a:r>
              <a:rPr lang="en-US" altLang="en-US" sz="2000" dirty="0"/>
              <a:t>, the LSP should be color and electrically neutral.</a:t>
            </a:r>
          </a:p>
        </p:txBody>
      </p:sp>
      <p:sp>
        <p:nvSpPr>
          <p:cNvPr id="7" name="Rectangle 5">
            <a:extLst>
              <a:ext uri="{FF2B5EF4-FFF2-40B4-BE49-F238E27FC236}">
                <a16:creationId xmlns:a16="http://schemas.microsoft.com/office/drawing/2014/main" id="{57A1F27B-D6FE-A049-9B13-27A4537BE5A9}"/>
              </a:ext>
            </a:extLst>
          </p:cNvPr>
          <p:cNvSpPr txBox="1">
            <a:spLocks noChangeArrowheads="1"/>
          </p:cNvSpPr>
          <p:nvPr/>
        </p:nvSpPr>
        <p:spPr bwMode="auto">
          <a:xfrm>
            <a:off x="233363" y="914400"/>
            <a:ext cx="8453437"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400" kern="1200">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800" kern="1200">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90000"/>
              </a:lnSpc>
            </a:pPr>
            <a:r>
              <a:rPr lang="en-US" altLang="en-US" sz="2000" dirty="0"/>
              <a:t>Should be neutral.  Yes, but why?  The story is more nuanced and interesting than is commonly appreciated.</a:t>
            </a:r>
          </a:p>
        </p:txBody>
      </p:sp>
    </p:spTree>
    <p:extLst>
      <p:ext uri="{BB962C8B-B14F-4D97-AF65-F5344CB8AC3E}">
        <p14:creationId xmlns:p14="http://schemas.microsoft.com/office/powerpoint/2010/main" val="13077556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506" name="Group 2">
            <a:extLst>
              <a:ext uri="{FF2B5EF4-FFF2-40B4-BE49-F238E27FC236}">
                <a16:creationId xmlns:a16="http://schemas.microsoft.com/office/drawing/2014/main" id="{D4420DB6-222F-A044-A25E-324E62259992}"/>
              </a:ext>
            </a:extLst>
          </p:cNvPr>
          <p:cNvGraphicFramePr>
            <a:graphicFrameLocks noGrp="1"/>
          </p:cNvGraphicFramePr>
          <p:nvPr/>
        </p:nvGraphicFramePr>
        <p:xfrm>
          <a:off x="463550" y="1316038"/>
          <a:ext cx="8140700" cy="4533901"/>
        </p:xfrm>
        <a:graphic>
          <a:graphicData uri="http://schemas.openxmlformats.org/drawingml/2006/table">
            <a:tbl>
              <a:tblPr/>
              <a:tblGrid>
                <a:gridCol w="922338">
                  <a:extLst>
                    <a:ext uri="{9D8B030D-6E8A-4147-A177-3AD203B41FA5}">
                      <a16:colId xmlns:a16="http://schemas.microsoft.com/office/drawing/2014/main" val="20000"/>
                    </a:ext>
                  </a:extLst>
                </a:gridCol>
                <a:gridCol w="998537">
                  <a:extLst>
                    <a:ext uri="{9D8B030D-6E8A-4147-A177-3AD203B41FA5}">
                      <a16:colId xmlns:a16="http://schemas.microsoft.com/office/drawing/2014/main" val="20001"/>
                    </a:ext>
                  </a:extLst>
                </a:gridCol>
                <a:gridCol w="998538">
                  <a:extLst>
                    <a:ext uri="{9D8B030D-6E8A-4147-A177-3AD203B41FA5}">
                      <a16:colId xmlns:a16="http://schemas.microsoft.com/office/drawing/2014/main" val="20002"/>
                    </a:ext>
                  </a:extLst>
                </a:gridCol>
                <a:gridCol w="1306512">
                  <a:extLst>
                    <a:ext uri="{9D8B030D-6E8A-4147-A177-3AD203B41FA5}">
                      <a16:colId xmlns:a16="http://schemas.microsoft.com/office/drawing/2014/main" val="20003"/>
                    </a:ext>
                  </a:extLst>
                </a:gridCol>
                <a:gridCol w="1458913">
                  <a:extLst>
                    <a:ext uri="{9D8B030D-6E8A-4147-A177-3AD203B41FA5}">
                      <a16:colId xmlns:a16="http://schemas.microsoft.com/office/drawing/2014/main" val="20004"/>
                    </a:ext>
                  </a:extLst>
                </a:gridCol>
                <a:gridCol w="1292225">
                  <a:extLst>
                    <a:ext uri="{9D8B030D-6E8A-4147-A177-3AD203B41FA5}">
                      <a16:colId xmlns:a16="http://schemas.microsoft.com/office/drawing/2014/main" val="20005"/>
                    </a:ext>
                  </a:extLst>
                </a:gridCol>
                <a:gridCol w="1163637">
                  <a:extLst>
                    <a:ext uri="{9D8B030D-6E8A-4147-A177-3AD203B41FA5}">
                      <a16:colId xmlns:a16="http://schemas.microsoft.com/office/drawing/2014/main" val="20006"/>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Spin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U(1)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SU(2)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Up-type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Down-type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00BE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25000">
                        <a:ln>
                          <a:noFill/>
                        </a:ln>
                        <a:solidFill>
                          <a:srgbClr val="3333FF"/>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graviton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3/2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3333FF"/>
                        </a:solidFill>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3333FF"/>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39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chemeClr val="tx1"/>
                          </a:solidFill>
                          <a:effectLst/>
                          <a:latin typeface="Arial" charset="0"/>
                        </a:rPr>
                        <a:t>W </a:t>
                      </a:r>
                      <a:r>
                        <a:rPr kumimoji="0" lang="en-US" sz="2000" b="0" i="1" u="none" strike="noStrike" cap="none" normalizeH="0" baseline="3000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1"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1"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88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1/2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FF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Symbol" pitchFamily="18" charset="2"/>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719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chemeClr val="tx1"/>
                          </a:solidFill>
                          <a:effectLst/>
                          <a:latin typeface="Arial" charset="0"/>
                        </a:rPr>
                        <a:t>H</a:t>
                      </a:r>
                      <a:r>
                        <a:rPr kumimoji="0" lang="en-US" sz="2000" b="0" i="1" u="none" strike="noStrike" cap="none" normalizeH="0" baseline="-2500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00BE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31806" name="Rectangle 60">
            <a:extLst>
              <a:ext uri="{FF2B5EF4-FFF2-40B4-BE49-F238E27FC236}">
                <a16:creationId xmlns:a16="http://schemas.microsoft.com/office/drawing/2014/main" id="{91D5ED7C-5AF6-5648-99EF-28E2E0DE4AFF}"/>
              </a:ext>
            </a:extLst>
          </p:cNvPr>
          <p:cNvSpPr>
            <a:spLocks noGrp="1" noChangeArrowheads="1"/>
          </p:cNvSpPr>
          <p:nvPr>
            <p:ph type="title"/>
          </p:nvPr>
        </p:nvSpPr>
        <p:spPr>
          <a:xfrm>
            <a:off x="1295400" y="244475"/>
            <a:ext cx="6858000" cy="441325"/>
          </a:xfrm>
        </p:spPr>
        <p:txBody>
          <a:bodyPr/>
          <a:lstStyle/>
          <a:p>
            <a:pPr eaLnBrk="1" hangingPunct="1">
              <a:defRPr/>
            </a:pPr>
            <a:r>
              <a:rPr lang="en-US" cap="all" dirty="0"/>
              <a:t>Neutral SUSY Particles</a:t>
            </a:r>
          </a:p>
        </p:txBody>
      </p:sp>
      <p:grpSp>
        <p:nvGrpSpPr>
          <p:cNvPr id="2" name="Group 61">
            <a:extLst>
              <a:ext uri="{FF2B5EF4-FFF2-40B4-BE49-F238E27FC236}">
                <a16:creationId xmlns:a16="http://schemas.microsoft.com/office/drawing/2014/main" id="{C50EF284-53DD-8B4C-BBE8-4317F6586D2A}"/>
              </a:ext>
            </a:extLst>
          </p:cNvPr>
          <p:cNvGrpSpPr>
            <a:grpSpLocks/>
          </p:cNvGrpSpPr>
          <p:nvPr/>
        </p:nvGrpSpPr>
        <p:grpSpPr bwMode="auto">
          <a:xfrm>
            <a:off x="1384300" y="3006725"/>
            <a:ext cx="5184775" cy="2117725"/>
            <a:chOff x="872" y="1920"/>
            <a:chExt cx="3266" cy="1334"/>
          </a:xfrm>
        </p:grpSpPr>
        <p:sp>
          <p:nvSpPr>
            <p:cNvPr id="45178" name="Oval 62">
              <a:extLst>
                <a:ext uri="{FF2B5EF4-FFF2-40B4-BE49-F238E27FC236}">
                  <a16:creationId xmlns:a16="http://schemas.microsoft.com/office/drawing/2014/main" id="{AD0F241B-A432-D04B-81FA-465BCB86729D}"/>
                </a:ext>
              </a:extLst>
            </p:cNvPr>
            <p:cNvSpPr>
              <a:spLocks noChangeArrowheads="1"/>
            </p:cNvSpPr>
            <p:nvPr/>
          </p:nvSpPr>
          <p:spPr bwMode="auto">
            <a:xfrm>
              <a:off x="872" y="2545"/>
              <a:ext cx="3000" cy="709"/>
            </a:xfrm>
            <a:prstGeom prst="ellipse">
              <a:avLst/>
            </a:prstGeom>
            <a:gradFill rotWithShape="1">
              <a:gsLst>
                <a:gs pos="0">
                  <a:srgbClr val="FFFF00">
                    <a:alpha val="56000"/>
                  </a:srgbClr>
                </a:gs>
                <a:gs pos="100000">
                  <a:srgbClr val="767600">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179" name="AutoShape 63">
              <a:extLst>
                <a:ext uri="{FF2B5EF4-FFF2-40B4-BE49-F238E27FC236}">
                  <a16:creationId xmlns:a16="http://schemas.microsoft.com/office/drawing/2014/main" id="{66D53CB4-FF17-8E40-8BAC-A5958CDB04E7}"/>
                </a:ext>
              </a:extLst>
            </p:cNvPr>
            <p:cNvSpPr>
              <a:spLocks noChangeArrowheads="1"/>
            </p:cNvSpPr>
            <p:nvPr/>
          </p:nvSpPr>
          <p:spPr bwMode="auto">
            <a:xfrm rot="332459">
              <a:off x="2517" y="2359"/>
              <a:ext cx="290" cy="212"/>
            </a:xfrm>
            <a:prstGeom prst="upArrow">
              <a:avLst>
                <a:gd name="adj1" fmla="val 50000"/>
                <a:gd name="adj2" fmla="val 25000"/>
              </a:avLst>
            </a:prstGeom>
            <a:solidFill>
              <a:srgbClr val="FFFF00">
                <a:alpha val="5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5180" name="Text Box 64">
              <a:extLst>
                <a:ext uri="{FF2B5EF4-FFF2-40B4-BE49-F238E27FC236}">
                  <a16:creationId xmlns:a16="http://schemas.microsoft.com/office/drawing/2014/main" id="{FEF5E44C-259C-6E49-818A-0E208126E4F1}"/>
                </a:ext>
              </a:extLst>
            </p:cNvPr>
            <p:cNvSpPr txBox="1">
              <a:spLocks noChangeArrowheads="1"/>
            </p:cNvSpPr>
            <p:nvPr/>
          </p:nvSpPr>
          <p:spPr bwMode="auto">
            <a:xfrm>
              <a:off x="1590" y="1920"/>
              <a:ext cx="2548"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Neutralinos:</a:t>
              </a:r>
              <a:r>
                <a:rPr lang="en-US" altLang="en-US" sz="2400">
                  <a:latin typeface="Symbol" pitchFamily="2" charset="2"/>
                </a:rPr>
                <a:t> {c</a:t>
              </a:r>
              <a:r>
                <a:rPr lang="en-US" altLang="en-US" sz="2400">
                  <a:latin typeface="Symbol" pitchFamily="2" charset="2"/>
                  <a:sym typeface="Symbol" pitchFamily="2" charset="2"/>
                </a:rPr>
                <a:t>c</a:t>
              </a:r>
              <a:r>
                <a:rPr lang="en-US" altLang="en-US" sz="2400" baseline="-25000">
                  <a:latin typeface="Symbol" pitchFamily="2" charset="2"/>
                  <a:sym typeface="Symbol" pitchFamily="2" charset="2"/>
                </a:rPr>
                <a:t>1</a:t>
              </a:r>
              <a:r>
                <a:rPr lang="en-US" altLang="en-US" sz="2400">
                  <a:latin typeface="Symbol" pitchFamily="2" charset="2"/>
                  <a:sym typeface="Symbol" pitchFamily="2" charset="2"/>
                </a:rPr>
                <a:t>, c</a:t>
              </a:r>
              <a:r>
                <a:rPr lang="en-US" altLang="en-US" sz="2400" baseline="-25000">
                  <a:latin typeface="Symbol" pitchFamily="2" charset="2"/>
                  <a:sym typeface="Symbol" pitchFamily="2" charset="2"/>
                </a:rPr>
                <a:t>2</a:t>
              </a:r>
              <a:r>
                <a:rPr lang="en-US" altLang="en-US" sz="2400">
                  <a:latin typeface="Symbol" pitchFamily="2" charset="2"/>
                  <a:sym typeface="Symbol" pitchFamily="2" charset="2"/>
                </a:rPr>
                <a:t>, c</a:t>
              </a:r>
              <a:r>
                <a:rPr lang="en-US" altLang="en-US" sz="2400" baseline="-25000">
                  <a:latin typeface="Symbol" pitchFamily="2" charset="2"/>
                  <a:sym typeface="Symbol" pitchFamily="2" charset="2"/>
                </a:rPr>
                <a:t>3</a:t>
              </a:r>
              <a:r>
                <a:rPr lang="en-US" altLang="en-US" sz="2400">
                  <a:latin typeface="Symbol" pitchFamily="2" charset="2"/>
                  <a:sym typeface="Symbol" pitchFamily="2" charset="2"/>
                </a:rPr>
                <a:t>, c</a:t>
              </a:r>
              <a:r>
                <a:rPr lang="en-US" altLang="en-US" sz="2400" baseline="-25000">
                  <a:latin typeface="Symbol" pitchFamily="2" charset="2"/>
                  <a:sym typeface="Symbol" pitchFamily="2" charset="2"/>
                </a:rPr>
                <a:t>4</a:t>
              </a:r>
              <a:r>
                <a:rPr lang="en-US" altLang="en-US" sz="2400">
                  <a:latin typeface="Symbol" pitchFamily="2" charset="2"/>
                  <a:sym typeface="Symbol" pitchFamily="2" charset="2"/>
                </a:rPr>
                <a:t>}</a:t>
              </a:r>
            </a:p>
          </p:txBody>
        </p:sp>
      </p:grpSp>
      <p:graphicFrame>
        <p:nvGraphicFramePr>
          <p:cNvPr id="277569" name="Group 65">
            <a:extLst>
              <a:ext uri="{FF2B5EF4-FFF2-40B4-BE49-F238E27FC236}">
                <a16:creationId xmlns:a16="http://schemas.microsoft.com/office/drawing/2014/main" id="{C1F69E5D-0C5F-3B43-ADFE-7C0A298FB530}"/>
              </a:ext>
            </a:extLst>
          </p:cNvPr>
          <p:cNvGraphicFramePr>
            <a:graphicFrameLocks noGrp="1"/>
          </p:cNvGraphicFramePr>
          <p:nvPr/>
        </p:nvGraphicFramePr>
        <p:xfrm>
          <a:off x="463550" y="1316038"/>
          <a:ext cx="8140700" cy="4576763"/>
        </p:xfrm>
        <a:graphic>
          <a:graphicData uri="http://schemas.openxmlformats.org/drawingml/2006/table">
            <a:tbl>
              <a:tblPr/>
              <a:tblGrid>
                <a:gridCol w="922338">
                  <a:extLst>
                    <a:ext uri="{9D8B030D-6E8A-4147-A177-3AD203B41FA5}">
                      <a16:colId xmlns:a16="http://schemas.microsoft.com/office/drawing/2014/main" val="20000"/>
                    </a:ext>
                  </a:extLst>
                </a:gridCol>
                <a:gridCol w="998537">
                  <a:extLst>
                    <a:ext uri="{9D8B030D-6E8A-4147-A177-3AD203B41FA5}">
                      <a16:colId xmlns:a16="http://schemas.microsoft.com/office/drawing/2014/main" val="20001"/>
                    </a:ext>
                  </a:extLst>
                </a:gridCol>
                <a:gridCol w="998538">
                  <a:extLst>
                    <a:ext uri="{9D8B030D-6E8A-4147-A177-3AD203B41FA5}">
                      <a16:colId xmlns:a16="http://schemas.microsoft.com/office/drawing/2014/main" val="20002"/>
                    </a:ext>
                  </a:extLst>
                </a:gridCol>
                <a:gridCol w="1306512">
                  <a:extLst>
                    <a:ext uri="{9D8B030D-6E8A-4147-A177-3AD203B41FA5}">
                      <a16:colId xmlns:a16="http://schemas.microsoft.com/office/drawing/2014/main" val="20003"/>
                    </a:ext>
                  </a:extLst>
                </a:gridCol>
                <a:gridCol w="1458913">
                  <a:extLst>
                    <a:ext uri="{9D8B030D-6E8A-4147-A177-3AD203B41FA5}">
                      <a16:colId xmlns:a16="http://schemas.microsoft.com/office/drawing/2014/main" val="20004"/>
                    </a:ext>
                  </a:extLst>
                </a:gridCol>
                <a:gridCol w="1292225">
                  <a:extLst>
                    <a:ext uri="{9D8B030D-6E8A-4147-A177-3AD203B41FA5}">
                      <a16:colId xmlns:a16="http://schemas.microsoft.com/office/drawing/2014/main" val="20005"/>
                    </a:ext>
                  </a:extLst>
                </a:gridCol>
                <a:gridCol w="1163637">
                  <a:extLst>
                    <a:ext uri="{9D8B030D-6E8A-4147-A177-3AD203B41FA5}">
                      <a16:colId xmlns:a16="http://schemas.microsoft.com/office/drawing/2014/main" val="20006"/>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Spin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U(1)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rgbClr val="FF0000"/>
                          </a:solidFill>
                          <a:effectLst/>
                          <a:latin typeface="Arial" charset="0"/>
                        </a:rPr>
                        <a:t>M</a:t>
                      </a:r>
                      <a:r>
                        <a:rPr kumimoji="0" lang="en-US" sz="2000" b="0" i="0" u="none" strike="noStrike" cap="none" normalizeH="0" baseline="-25000">
                          <a:ln>
                            <a:noFill/>
                          </a:ln>
                          <a:solidFill>
                            <a:srgbClr val="FF0000"/>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SU(2)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rgbClr val="FF0000"/>
                          </a:solidFill>
                          <a:effectLst/>
                          <a:latin typeface="Arial" charset="0"/>
                        </a:rPr>
                        <a:t>M</a:t>
                      </a:r>
                      <a:r>
                        <a:rPr kumimoji="0" lang="en-US" sz="2000" b="0" i="0" u="none" strike="noStrike" cap="none" normalizeH="0" baseline="-25000">
                          <a:ln>
                            <a:noFill/>
                          </a:ln>
                          <a:solidFill>
                            <a:srgbClr val="FF0000"/>
                          </a:solidFill>
                          <a:effectLst/>
                          <a:latin typeface="Arial" charset="0"/>
                        </a:rPr>
                        <a:t>2</a:t>
                      </a:r>
                      <a:endParaRPr kumimoji="0" lang="en-US" sz="2000" b="0" i="0" u="none" strike="noStrike" cap="none" normalizeH="0" baseline="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Up-type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00"/>
                          </a:solidFill>
                          <a:effectLst/>
                          <a:latin typeface="Symbol" pitchFamily="18" charset="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Down-type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00"/>
                          </a:solidFill>
                          <a:effectLst/>
                          <a:latin typeface="Symbol" pitchFamily="18" charset="2"/>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1" u="none" strike="noStrike" cap="none" normalizeH="0" baseline="0">
                        <a:ln>
                          <a:noFill/>
                        </a:ln>
                        <a:solidFill>
                          <a:srgbClr val="00BE00"/>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rgbClr val="00BE00"/>
                          </a:solidFill>
                          <a:effectLst/>
                          <a:latin typeface="Arial" charset="0"/>
                        </a:rPr>
                        <a:t>m</a:t>
                      </a:r>
                      <a:r>
                        <a:rPr kumimoji="0" lang="en-US" sz="2000" b="0" i="0" u="none" strike="noStrike" cap="none" normalizeH="0" baseline="-25000">
                          <a:ln>
                            <a:noFill/>
                          </a:ln>
                          <a:solidFill>
                            <a:srgbClr val="00BE00"/>
                          </a:solidFill>
                          <a:effectLst/>
                          <a:latin typeface="Symbol" pitchFamily="18" charset="2"/>
                        </a:rPr>
                        <a:t>n</a:t>
                      </a:r>
                      <a:r>
                        <a:rPr kumimoji="0" lang="en-US" sz="2000" b="0" i="0" u="none" strike="noStrike" cap="none" normalizeH="0" baseline="-25000">
                          <a:ln>
                            <a:noFill/>
                          </a:ln>
                          <a:solidFill>
                            <a:srgbClr val="00BE00"/>
                          </a:solidFill>
                          <a:effectLst/>
                          <a:latin typeface="Arial" charset="0"/>
                          <a:cs typeface="Arial" charset="0"/>
                        </a:rPr>
                        <a:t>̃</a:t>
                      </a:r>
                      <a:endParaRPr kumimoji="0" lang="en-US" sz="2000" b="0" i="0" u="none" strike="noStrike" cap="none" normalizeH="0" baseline="0">
                        <a:ln>
                          <a:noFill/>
                        </a:ln>
                        <a:solidFill>
                          <a:srgbClr val="00BE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rgbClr val="3333FF"/>
                          </a:solidFill>
                          <a:effectLst/>
                          <a:latin typeface="Arial" charset="0"/>
                        </a:rPr>
                        <a:t>m</a:t>
                      </a:r>
                      <a:r>
                        <a:rPr kumimoji="0" lang="en-US" sz="2000" b="0" i="0" u="none" strike="noStrike" cap="none" normalizeH="0" baseline="-25000">
                          <a:ln>
                            <a:noFill/>
                          </a:ln>
                          <a:solidFill>
                            <a:srgbClr val="3333FF"/>
                          </a:solidFill>
                          <a:effectLst/>
                          <a:latin typeface="Arial" charset="0"/>
                        </a:rPr>
                        <a:t>3/2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graviton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3/2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FF"/>
                          </a:solidFill>
                          <a:effectLst/>
                          <a:latin typeface="Arial" charset="0"/>
                        </a:rPr>
                        <a:t>G</a:t>
                      </a:r>
                      <a:r>
                        <a:rPr kumimoji="0" lang="en-US" sz="2000" b="0" i="0" u="none" strike="noStrike" cap="none" normalizeH="0" baseline="0">
                          <a:ln>
                            <a:noFill/>
                          </a:ln>
                          <a:solidFill>
                            <a:srgbClr val="3333FF"/>
                          </a:solidFill>
                          <a:effectLst/>
                          <a:latin typeface="Arial" charset="0"/>
                          <a:cs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3333FF"/>
                          </a:solidFill>
                          <a:effectLst/>
                          <a:latin typeface="Arial" charset="0"/>
                          <a:cs typeface="Arial" charset="0"/>
                        </a:rPr>
                        <a:t>gravitino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9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chemeClr val="tx1"/>
                          </a:solidFill>
                          <a:effectLst/>
                          <a:latin typeface="Arial" charset="0"/>
                        </a:rPr>
                        <a:t>W </a:t>
                      </a:r>
                      <a:r>
                        <a:rPr kumimoji="0" lang="en-US" sz="2000" b="0" i="1" u="none" strike="noStrike" cap="none" normalizeH="0" baseline="30000">
                          <a:ln>
                            <a:noFill/>
                          </a:ln>
                          <a:solidFill>
                            <a:schemeClr val="tx1"/>
                          </a:solidFill>
                          <a:effectLst/>
                          <a:latin typeface="Arial"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1"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1"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8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1/2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rgbClr val="FF0000"/>
                          </a:solidFill>
                          <a:effectLst/>
                          <a:latin typeface="Arial" charset="0"/>
                        </a:rPr>
                        <a:t>B</a:t>
                      </a:r>
                      <a:r>
                        <a:rPr kumimoji="0" lang="en-US" sz="2000" b="0" i="0" u="none" strike="noStrike" cap="none" normalizeH="0" baseline="0">
                          <a:ln>
                            <a:noFill/>
                          </a:ln>
                          <a:solidFill>
                            <a:srgbClr val="FF0000"/>
                          </a:solidFill>
                          <a:effectLst/>
                          <a:latin typeface="Arial" charset="0"/>
                          <a:cs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00"/>
                          </a:solidFill>
                          <a:effectLst/>
                          <a:latin typeface="Arial" charset="0"/>
                          <a:cs typeface="Arial" charset="0"/>
                        </a:rPr>
                        <a:t>Bino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rgbClr val="FF0000"/>
                          </a:solidFill>
                          <a:effectLst/>
                          <a:latin typeface="Arial" charset="0"/>
                        </a:rPr>
                        <a:t>W</a:t>
                      </a:r>
                      <a:r>
                        <a:rPr kumimoji="0" lang="en-US" sz="2000" b="0" i="1" u="none" strike="noStrike" cap="none" normalizeH="0" baseline="0">
                          <a:ln>
                            <a:noFill/>
                          </a:ln>
                          <a:solidFill>
                            <a:srgbClr val="FF0000"/>
                          </a:solidFill>
                          <a:effectLst/>
                          <a:latin typeface="Arial" charset="0"/>
                          <a:cs typeface="Arial" charset="0"/>
                        </a:rPr>
                        <a:t>̃ </a:t>
                      </a:r>
                      <a:r>
                        <a:rPr kumimoji="0" lang="en-US" sz="2000" b="0" i="0" u="none" strike="noStrike" cap="none" normalizeH="0" baseline="30000">
                          <a:ln>
                            <a:noFill/>
                          </a:ln>
                          <a:solidFill>
                            <a:srgbClr val="FF0000"/>
                          </a:solidFill>
                          <a:effectLst/>
                          <a:latin typeface="Arial" charset="0"/>
                          <a:cs typeface="Arial" charset="0"/>
                        </a:rPr>
                        <a:t>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00"/>
                          </a:solidFill>
                          <a:effectLst/>
                          <a:latin typeface="Arial" charset="0"/>
                          <a:cs typeface="Arial" charset="0"/>
                        </a:rPr>
                        <a:t>Wino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rgbClr val="FF0000"/>
                          </a:solidFill>
                          <a:effectLst/>
                          <a:latin typeface="Arial" charset="0"/>
                          <a:cs typeface="Arial" charset="0"/>
                        </a:rPr>
                        <a:t>H̃</a:t>
                      </a:r>
                      <a:r>
                        <a:rPr kumimoji="0" lang="en-US" sz="2000" b="0" i="1" u="none" strike="noStrike" cap="none" normalizeH="0" baseline="-25000">
                          <a:ln>
                            <a:noFill/>
                          </a:ln>
                          <a:solidFill>
                            <a:srgbClr val="FF0000"/>
                          </a:solidFill>
                          <a:effectLst/>
                          <a:latin typeface="Arial" charset="0"/>
                          <a:cs typeface="Arial" charset="0"/>
                        </a:rPr>
                        <a:t>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00"/>
                          </a:solidFill>
                          <a:effectLst/>
                          <a:latin typeface="Arial" charset="0"/>
                          <a:cs typeface="Arial" charset="0"/>
                        </a:rPr>
                        <a:t>Higgsino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rgbClr val="FF0000"/>
                          </a:solidFill>
                          <a:effectLst/>
                          <a:latin typeface="Arial" charset="0"/>
                        </a:rPr>
                        <a:t>H</a:t>
                      </a:r>
                      <a:r>
                        <a:rPr kumimoji="0" lang="en-US" sz="2000" b="0" i="1" u="none" strike="noStrike" cap="none" normalizeH="0" baseline="0">
                          <a:ln>
                            <a:noFill/>
                          </a:ln>
                          <a:solidFill>
                            <a:srgbClr val="FF0000"/>
                          </a:solidFill>
                          <a:effectLst/>
                          <a:latin typeface="Arial" charset="0"/>
                          <a:cs typeface="Arial" charset="0"/>
                        </a:rPr>
                        <a:t>̃</a:t>
                      </a:r>
                      <a:r>
                        <a:rPr kumimoji="0" lang="en-US" sz="2000" b="0" i="1" u="none" strike="noStrike" cap="none" normalizeH="0" baseline="-25000">
                          <a:ln>
                            <a:noFill/>
                          </a:ln>
                          <a:solidFill>
                            <a:srgbClr val="FF0000"/>
                          </a:solidFill>
                          <a:effectLst/>
                          <a:latin typeface="Arial" charset="0"/>
                        </a:rPr>
                        <a:t>d</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0000"/>
                          </a:solidFill>
                          <a:effectLst/>
                          <a:latin typeface="Arial" charset="0"/>
                          <a:cs typeface="Arial" charset="0"/>
                        </a:rPr>
                        <a:t>Higgsino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Symbol" pitchFamily="18" charset="2"/>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chemeClr val="tx1"/>
                          </a:solidFill>
                          <a:effectLst/>
                          <a:latin typeface="Arial" charset="0"/>
                        </a:rPr>
                        <a:t>H</a:t>
                      </a:r>
                      <a:r>
                        <a:rPr kumimoji="0" lang="en-US" sz="2000" b="0" i="1" u="none" strike="noStrike" cap="none" normalizeH="0" baseline="-25000">
                          <a:ln>
                            <a:noFill/>
                          </a:ln>
                          <a:solidFill>
                            <a:schemeClr val="tx1"/>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1" u="none" strike="noStrike" cap="none" normalizeH="0" baseline="0">
                          <a:ln>
                            <a:noFill/>
                          </a:ln>
                          <a:solidFill>
                            <a:schemeClr val="tx1"/>
                          </a:solidFill>
                          <a:effectLst/>
                          <a:latin typeface="Arial" charset="0"/>
                        </a:rPr>
                        <a:t>H</a:t>
                      </a:r>
                      <a:r>
                        <a:rPr kumimoji="0" lang="en-US" sz="2000" b="0" i="1" u="none" strike="noStrike" cap="none" normalizeH="0" baseline="-2500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BE00"/>
                          </a:solidFill>
                          <a:effectLst/>
                          <a:latin typeface="Symbol" pitchFamily="18" charset="2"/>
                        </a:rPr>
                        <a:t>n</a:t>
                      </a:r>
                      <a:r>
                        <a:rPr kumimoji="0" lang="en-US" sz="2000" b="0" i="0" u="none" strike="noStrike" cap="none" normalizeH="0" baseline="0">
                          <a:ln>
                            <a:noFill/>
                          </a:ln>
                          <a:solidFill>
                            <a:srgbClr val="00BE00"/>
                          </a:solidFill>
                          <a:effectLst/>
                          <a:latin typeface="Arial" charset="0"/>
                          <a:cs typeface="Arial"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00BE00"/>
                          </a:solidFill>
                          <a:effectLst/>
                          <a:latin typeface="Arial" charset="0"/>
                          <a:cs typeface="Arial" charset="0"/>
                        </a:rPr>
                        <a:t>sneutrino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485214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277506"/>
                                        </p:tgtEl>
                                      </p:cBhvr>
                                    </p:animEffect>
                                    <p:set>
                                      <p:cBhvr>
                                        <p:cTn id="7" dur="1" fill="hold">
                                          <p:stCondLst>
                                            <p:cond delay="499"/>
                                          </p:stCondLst>
                                        </p:cTn>
                                        <p:tgtEl>
                                          <p:spTgt spid="277506"/>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277569"/>
                                        </p:tgtEl>
                                        <p:attrNameLst>
                                          <p:attrName>style.visibility</p:attrName>
                                        </p:attrNameLst>
                                      </p:cBhvr>
                                      <p:to>
                                        <p:strVal val="visible"/>
                                      </p:to>
                                    </p:set>
                                    <p:animEffect transition="in" filter="dissolve">
                                      <p:cBhvr>
                                        <p:cTn id="10" dur="2000"/>
                                        <p:tgtEl>
                                          <p:spTgt spid="2775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a:extLst>
              <a:ext uri="{FF2B5EF4-FFF2-40B4-BE49-F238E27FC236}">
                <a16:creationId xmlns:a16="http://schemas.microsoft.com/office/drawing/2014/main" id="{CF2A0D3E-DE54-C34A-9BE3-8428CBECB80D}"/>
              </a:ext>
            </a:extLst>
          </p:cNvPr>
          <p:cNvSpPr>
            <a:spLocks noGrp="1"/>
          </p:cNvSpPr>
          <p:nvPr>
            <p:ph type="title"/>
          </p:nvPr>
        </p:nvSpPr>
        <p:spPr>
          <a:xfrm>
            <a:off x="0" y="168275"/>
            <a:ext cx="9144000" cy="593725"/>
          </a:xfrm>
        </p:spPr>
        <p:txBody>
          <a:bodyPr/>
          <a:lstStyle/>
          <a:p>
            <a:r>
              <a:rPr lang="en-US" altLang="en-US" dirty="0"/>
              <a:t>RENORMALIZATION GROUP EQUATIONS</a:t>
            </a:r>
          </a:p>
        </p:txBody>
      </p:sp>
      <p:sp>
        <p:nvSpPr>
          <p:cNvPr id="28678" name="Content Placeholder 2">
            <a:extLst>
              <a:ext uri="{FF2B5EF4-FFF2-40B4-BE49-F238E27FC236}">
                <a16:creationId xmlns:a16="http://schemas.microsoft.com/office/drawing/2014/main" id="{F32A5AA2-3471-7D4F-9E1E-F616D094D7F7}"/>
              </a:ext>
            </a:extLst>
          </p:cNvPr>
          <p:cNvSpPr>
            <a:spLocks noGrp="1"/>
          </p:cNvSpPr>
          <p:nvPr>
            <p:ph sz="half" idx="1"/>
          </p:nvPr>
        </p:nvSpPr>
        <p:spPr>
          <a:xfrm>
            <a:off x="311150" y="847725"/>
            <a:ext cx="8440738" cy="3800475"/>
          </a:xfrm>
        </p:spPr>
        <p:txBody>
          <a:bodyPr/>
          <a:lstStyle/>
          <a:p>
            <a:r>
              <a:rPr lang="en-US" altLang="en-US" sz="2000" dirty="0"/>
              <a:t>RGEs play a crucial role in all of physics.  </a:t>
            </a:r>
          </a:p>
          <a:p>
            <a:endParaRPr lang="en-US" altLang="en-US" sz="1200" dirty="0"/>
          </a:p>
          <a:p>
            <a:r>
              <a:rPr lang="en-US" altLang="en-US" sz="2000" dirty="0"/>
              <a:t>For gauge couplings, it can be thought of as the effect of putting a charge in a dielectric, where in QFT, the vacuum is the dielectric.</a:t>
            </a:r>
          </a:p>
          <a:p>
            <a:endParaRPr lang="en-US" altLang="en-US" sz="1200" dirty="0"/>
          </a:p>
          <a:p>
            <a:r>
              <a:rPr lang="en-US" altLang="en-US" sz="2000" dirty="0"/>
              <a:t>The most famous example may be the asymptotic freedom of the QCD coupling.	</a:t>
            </a:r>
          </a:p>
        </p:txBody>
      </p:sp>
      <p:pic>
        <p:nvPicPr>
          <p:cNvPr id="3" name="Picture 2">
            <a:extLst>
              <a:ext uri="{FF2B5EF4-FFF2-40B4-BE49-F238E27FC236}">
                <a16:creationId xmlns:a16="http://schemas.microsoft.com/office/drawing/2014/main" id="{495765CD-DE54-C441-98AB-FD79B11C2049}"/>
              </a:ext>
            </a:extLst>
          </p:cNvPr>
          <p:cNvPicPr>
            <a:picLocks noChangeAspect="1"/>
          </p:cNvPicPr>
          <p:nvPr/>
        </p:nvPicPr>
        <p:blipFill>
          <a:blip r:embed="rId2"/>
          <a:stretch>
            <a:fillRect/>
          </a:stretch>
        </p:blipFill>
        <p:spPr>
          <a:xfrm>
            <a:off x="4870450" y="3297836"/>
            <a:ext cx="3282950" cy="3073513"/>
          </a:xfrm>
          <a:prstGeom prst="rect">
            <a:avLst/>
          </a:prstGeom>
        </p:spPr>
      </p:pic>
      <p:pic>
        <p:nvPicPr>
          <p:cNvPr id="9" name="Picture 8">
            <a:extLst>
              <a:ext uri="{FF2B5EF4-FFF2-40B4-BE49-F238E27FC236}">
                <a16:creationId xmlns:a16="http://schemas.microsoft.com/office/drawing/2014/main" id="{7891CE90-93A7-2644-9FD4-D1C880F0C938}"/>
              </a:ext>
            </a:extLst>
          </p:cNvPr>
          <p:cNvPicPr>
            <a:picLocks noChangeAspect="1"/>
          </p:cNvPicPr>
          <p:nvPr/>
        </p:nvPicPr>
        <p:blipFill>
          <a:blip r:embed="rId3"/>
          <a:stretch>
            <a:fillRect/>
          </a:stretch>
        </p:blipFill>
        <p:spPr>
          <a:xfrm>
            <a:off x="802009" y="3322154"/>
            <a:ext cx="3623941" cy="3068035"/>
          </a:xfrm>
          <a:prstGeom prst="rect">
            <a:avLst/>
          </a:prstGeom>
        </p:spPr>
      </p:pic>
    </p:spTree>
    <p:extLst>
      <p:ext uri="{BB962C8B-B14F-4D97-AF65-F5344CB8AC3E}">
        <p14:creationId xmlns:p14="http://schemas.microsoft.com/office/powerpoint/2010/main" val="95214884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a:extLst>
              <a:ext uri="{FF2B5EF4-FFF2-40B4-BE49-F238E27FC236}">
                <a16:creationId xmlns:a16="http://schemas.microsoft.com/office/drawing/2014/main" id="{CF2A0D3E-DE54-C34A-9BE3-8428CBECB80D}"/>
              </a:ext>
            </a:extLst>
          </p:cNvPr>
          <p:cNvSpPr>
            <a:spLocks noGrp="1"/>
          </p:cNvSpPr>
          <p:nvPr>
            <p:ph type="title"/>
          </p:nvPr>
        </p:nvSpPr>
        <p:spPr>
          <a:xfrm>
            <a:off x="1295400" y="168275"/>
            <a:ext cx="6858000" cy="593725"/>
          </a:xfrm>
        </p:spPr>
        <p:txBody>
          <a:bodyPr/>
          <a:lstStyle/>
          <a:p>
            <a:r>
              <a:rPr lang="en-US" altLang="en-US" dirty="0"/>
              <a:t>COUPLING CONSTANT UNIFICATION</a:t>
            </a:r>
          </a:p>
        </p:txBody>
      </p:sp>
      <p:sp>
        <p:nvSpPr>
          <p:cNvPr id="28678" name="Content Placeholder 2">
            <a:extLst>
              <a:ext uri="{FF2B5EF4-FFF2-40B4-BE49-F238E27FC236}">
                <a16:creationId xmlns:a16="http://schemas.microsoft.com/office/drawing/2014/main" id="{F32A5AA2-3471-7D4F-9E1E-F616D094D7F7}"/>
              </a:ext>
            </a:extLst>
          </p:cNvPr>
          <p:cNvSpPr>
            <a:spLocks noGrp="1"/>
          </p:cNvSpPr>
          <p:nvPr>
            <p:ph sz="half" idx="1"/>
          </p:nvPr>
        </p:nvSpPr>
        <p:spPr>
          <a:xfrm>
            <a:off x="311150" y="990600"/>
            <a:ext cx="8451850" cy="5181600"/>
          </a:xfrm>
        </p:spPr>
        <p:txBody>
          <a:bodyPr/>
          <a:lstStyle/>
          <a:p>
            <a:r>
              <a:rPr lang="en-US" altLang="en-US" sz="2000" dirty="0"/>
              <a:t>In supersymmetry, RGEs play an especially important role.</a:t>
            </a:r>
          </a:p>
          <a:p>
            <a:endParaRPr lang="en-US" altLang="en-US" sz="1200" dirty="0"/>
          </a:p>
          <a:p>
            <a:r>
              <a:rPr lang="en-US" altLang="en-US" sz="2000" dirty="0"/>
              <a:t>It is well known that the seemingly arbitrary quantum numbers of matter in the SM can be explained by grand unification.</a:t>
            </a:r>
          </a:p>
          <a:p>
            <a:endParaRPr lang="en-US" altLang="en-US" sz="1200" dirty="0"/>
          </a:p>
          <a:p>
            <a:pPr marL="0" indent="0">
              <a:buNone/>
            </a:pPr>
            <a:r>
              <a:rPr lang="en-US" altLang="en-US" sz="2000" dirty="0"/>
              <a:t>	</a:t>
            </a:r>
            <a:r>
              <a:rPr lang="en-US" altLang="en-US" sz="1800" dirty="0"/>
              <a:t>SU(3) x SU(2) x U(1)                 </a:t>
            </a:r>
            <a:r>
              <a:rPr lang="en-US" altLang="en-US" sz="1800" dirty="0">
                <a:sym typeface="Wingdings" pitchFamily="2" charset="2"/>
              </a:rPr>
              <a:t>SU(5) 		                     SO(10)</a:t>
            </a:r>
            <a:endParaRPr lang="en-US" altLang="en-US" sz="1800" dirty="0"/>
          </a:p>
          <a:p>
            <a:pPr lvl="1"/>
            <a:endParaRPr lang="en-US" altLang="en-US" sz="1600" dirty="0"/>
          </a:p>
        </p:txBody>
      </p:sp>
      <p:pic>
        <p:nvPicPr>
          <p:cNvPr id="5" name="Picture 4">
            <a:extLst>
              <a:ext uri="{FF2B5EF4-FFF2-40B4-BE49-F238E27FC236}">
                <a16:creationId xmlns:a16="http://schemas.microsoft.com/office/drawing/2014/main" id="{0FAEC0E9-D46E-CB4D-8255-A17392F67482}"/>
              </a:ext>
            </a:extLst>
          </p:cNvPr>
          <p:cNvPicPr>
            <a:picLocks noChangeAspect="1"/>
          </p:cNvPicPr>
          <p:nvPr/>
        </p:nvPicPr>
        <p:blipFill rotWithShape="1">
          <a:blip r:embed="rId2"/>
          <a:srcRect l="36204"/>
          <a:stretch/>
        </p:blipFill>
        <p:spPr>
          <a:xfrm>
            <a:off x="2615952" y="4809141"/>
            <a:ext cx="3099048" cy="1577907"/>
          </a:xfrm>
          <a:prstGeom prst="rect">
            <a:avLst/>
          </a:prstGeom>
        </p:spPr>
      </p:pic>
      <p:pic>
        <p:nvPicPr>
          <p:cNvPr id="9" name="Picture 8">
            <a:extLst>
              <a:ext uri="{FF2B5EF4-FFF2-40B4-BE49-F238E27FC236}">
                <a16:creationId xmlns:a16="http://schemas.microsoft.com/office/drawing/2014/main" id="{440EB20F-0873-7642-905B-37236C85B58C}"/>
              </a:ext>
            </a:extLst>
          </p:cNvPr>
          <p:cNvPicPr>
            <a:picLocks noChangeAspect="1"/>
          </p:cNvPicPr>
          <p:nvPr/>
        </p:nvPicPr>
        <p:blipFill rotWithShape="1">
          <a:blip r:embed="rId3"/>
          <a:srcRect b="20993"/>
          <a:stretch/>
        </p:blipFill>
        <p:spPr>
          <a:xfrm>
            <a:off x="685800" y="3214300"/>
            <a:ext cx="2436012" cy="1433900"/>
          </a:xfrm>
          <a:prstGeom prst="rect">
            <a:avLst/>
          </a:prstGeom>
        </p:spPr>
      </p:pic>
      <p:pic>
        <p:nvPicPr>
          <p:cNvPr id="23" name="Picture 22">
            <a:extLst>
              <a:ext uri="{FF2B5EF4-FFF2-40B4-BE49-F238E27FC236}">
                <a16:creationId xmlns:a16="http://schemas.microsoft.com/office/drawing/2014/main" id="{BEE9BF5B-E139-2541-8860-F351548F56EB}"/>
              </a:ext>
            </a:extLst>
          </p:cNvPr>
          <p:cNvPicPr>
            <a:picLocks noChangeAspect="1"/>
          </p:cNvPicPr>
          <p:nvPr/>
        </p:nvPicPr>
        <p:blipFill rotWithShape="1">
          <a:blip r:embed="rId2"/>
          <a:srcRect r="70397"/>
          <a:stretch/>
        </p:blipFill>
        <p:spPr>
          <a:xfrm>
            <a:off x="3564467" y="2996630"/>
            <a:ext cx="1438025" cy="1577907"/>
          </a:xfrm>
          <a:prstGeom prst="rect">
            <a:avLst/>
          </a:prstGeom>
        </p:spPr>
      </p:pic>
      <p:pic>
        <p:nvPicPr>
          <p:cNvPr id="3" name="Picture 2">
            <a:extLst>
              <a:ext uri="{FF2B5EF4-FFF2-40B4-BE49-F238E27FC236}">
                <a16:creationId xmlns:a16="http://schemas.microsoft.com/office/drawing/2014/main" id="{4851C95A-5E16-E74C-99E3-BB16D9A5CE8B}"/>
              </a:ext>
            </a:extLst>
          </p:cNvPr>
          <p:cNvPicPr>
            <a:picLocks noChangeAspect="1"/>
          </p:cNvPicPr>
          <p:nvPr/>
        </p:nvPicPr>
        <p:blipFill>
          <a:blip r:embed="rId4"/>
          <a:stretch>
            <a:fillRect/>
          </a:stretch>
        </p:blipFill>
        <p:spPr>
          <a:xfrm>
            <a:off x="6477000" y="3056541"/>
            <a:ext cx="1362283" cy="3505200"/>
          </a:xfrm>
          <a:prstGeom prst="rect">
            <a:avLst/>
          </a:prstGeom>
        </p:spPr>
      </p:pic>
      <p:sp>
        <p:nvSpPr>
          <p:cNvPr id="4" name="TextBox 3">
            <a:extLst>
              <a:ext uri="{FF2B5EF4-FFF2-40B4-BE49-F238E27FC236}">
                <a16:creationId xmlns:a16="http://schemas.microsoft.com/office/drawing/2014/main" id="{FB3FE510-0DD0-B447-888B-278941D43753}"/>
              </a:ext>
            </a:extLst>
          </p:cNvPr>
          <p:cNvSpPr txBox="1"/>
          <p:nvPr/>
        </p:nvSpPr>
        <p:spPr>
          <a:xfrm>
            <a:off x="798361" y="4648200"/>
            <a:ext cx="2319866"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 N ]                  1                 1                  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765239C-726E-7647-A49C-671674144A99}"/>
                  </a:ext>
                </a:extLst>
              </p:cNvPr>
              <p:cNvSpPr txBox="1"/>
              <p:nvPr/>
            </p:nvSpPr>
            <p:spPr>
              <a:xfrm>
                <a:off x="3966020" y="6423241"/>
                <a:ext cx="788999" cy="276999"/>
              </a:xfrm>
              <a:prstGeom prst="rect">
                <a:avLst/>
              </a:prstGeom>
              <a:noFill/>
            </p:spPr>
            <p:txBody>
              <a:bodyPr wrap="none" rtlCol="0">
                <a:spAutoFit/>
              </a:bodyPr>
              <a:lstStyle/>
              <a:p>
                <a:r>
                  <a:rPr lang="en-US" sz="1200" dirty="0"/>
                  <a:t>[ 1 </a:t>
                </a:r>
                <a14:m>
                  <m:oMath xmlns:m="http://schemas.openxmlformats.org/officeDocument/2006/math">
                    <m:r>
                      <a:rPr lang="en-US" sz="120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 </m:t>
                    </m:r>
                  </m:oMath>
                </a14:m>
                <a:r>
                  <a:rPr lang="en-US" sz="1200" dirty="0"/>
                  <a:t> N ]</a:t>
                </a:r>
              </a:p>
            </p:txBody>
          </p:sp>
        </mc:Choice>
        <mc:Fallback xmlns="">
          <p:sp>
            <p:nvSpPr>
              <p:cNvPr id="10" name="TextBox 9">
                <a:extLst>
                  <a:ext uri="{FF2B5EF4-FFF2-40B4-BE49-F238E27FC236}">
                    <a16:creationId xmlns:a16="http://schemas.microsoft.com/office/drawing/2014/main" id="{8765239C-726E-7647-A49C-671674144A99}"/>
                  </a:ext>
                </a:extLst>
              </p:cNvPr>
              <p:cNvSpPr txBox="1">
                <a:spLocks noRot="1" noChangeAspect="1" noMove="1" noResize="1" noEditPoints="1" noAdjustHandles="1" noChangeArrowheads="1" noChangeShapeType="1" noTextEdit="1"/>
              </p:cNvSpPr>
              <p:nvPr/>
            </p:nvSpPr>
            <p:spPr>
              <a:xfrm>
                <a:off x="3966020" y="6423241"/>
                <a:ext cx="788999" cy="276999"/>
              </a:xfrm>
              <a:prstGeom prst="rect">
                <a:avLst/>
              </a:prstGeom>
              <a:blipFill>
                <a:blip r:embed="rId5"/>
                <a:stretch>
                  <a:fillRect b="-17391"/>
                </a:stretch>
              </a:blipFill>
            </p:spPr>
            <p:txBody>
              <a:bodyPr/>
              <a:lstStyle/>
              <a:p>
                <a:r>
                  <a:rPr lang="en-US">
                    <a:noFill/>
                  </a:rPr>
                  <a:t> </a:t>
                </a:r>
              </a:p>
            </p:txBody>
          </p:sp>
        </mc:Fallback>
      </mc:AlternateContent>
    </p:spTree>
    <p:extLst>
      <p:ext uri="{BB962C8B-B14F-4D97-AF65-F5344CB8AC3E}">
        <p14:creationId xmlns:p14="http://schemas.microsoft.com/office/powerpoint/2010/main" val="37706660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5" name="Group 17">
            <a:extLst>
              <a:ext uri="{FF2B5EF4-FFF2-40B4-BE49-F238E27FC236}">
                <a16:creationId xmlns:a16="http://schemas.microsoft.com/office/drawing/2014/main" id="{D7070DAE-4DF1-4B4F-ACE3-46B2AD0EDA08}"/>
              </a:ext>
            </a:extLst>
          </p:cNvPr>
          <p:cNvGrpSpPr>
            <a:grpSpLocks/>
          </p:cNvGrpSpPr>
          <p:nvPr/>
        </p:nvGrpSpPr>
        <p:grpSpPr bwMode="auto">
          <a:xfrm>
            <a:off x="5303196" y="1219200"/>
            <a:ext cx="3527425" cy="3733800"/>
            <a:chOff x="4799013" y="1485900"/>
            <a:chExt cx="3981450" cy="5019675"/>
          </a:xfrm>
        </p:grpSpPr>
        <p:pic>
          <p:nvPicPr>
            <p:cNvPr id="28683" name="Picture 4">
              <a:extLst>
                <a:ext uri="{FF2B5EF4-FFF2-40B4-BE49-F238E27FC236}">
                  <a16:creationId xmlns:a16="http://schemas.microsoft.com/office/drawing/2014/main" id="{7148FDEB-A093-BF4D-B6B6-086012BE6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013" y="1485900"/>
              <a:ext cx="39814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Text Box 5">
              <a:extLst>
                <a:ext uri="{FF2B5EF4-FFF2-40B4-BE49-F238E27FC236}">
                  <a16:creationId xmlns:a16="http://schemas.microsoft.com/office/drawing/2014/main" id="{1EAB3742-1CC5-8E41-9160-9115BE04B75D}"/>
                </a:ext>
              </a:extLst>
            </p:cNvPr>
            <p:cNvSpPr txBox="1">
              <a:spLocks noChangeArrowheads="1"/>
            </p:cNvSpPr>
            <p:nvPr/>
          </p:nvSpPr>
          <p:spPr bwMode="auto">
            <a:xfrm>
              <a:off x="7500027" y="5378709"/>
              <a:ext cx="108743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Martin (1997)</a:t>
              </a:r>
            </a:p>
          </p:txBody>
        </p:sp>
      </p:grpSp>
      <p:sp>
        <p:nvSpPr>
          <p:cNvPr id="28677" name="Title 1">
            <a:extLst>
              <a:ext uri="{FF2B5EF4-FFF2-40B4-BE49-F238E27FC236}">
                <a16:creationId xmlns:a16="http://schemas.microsoft.com/office/drawing/2014/main" id="{CF2A0D3E-DE54-C34A-9BE3-8428CBECB80D}"/>
              </a:ext>
            </a:extLst>
          </p:cNvPr>
          <p:cNvSpPr>
            <a:spLocks noGrp="1"/>
          </p:cNvSpPr>
          <p:nvPr>
            <p:ph type="title"/>
          </p:nvPr>
        </p:nvSpPr>
        <p:spPr>
          <a:xfrm>
            <a:off x="1295400" y="168275"/>
            <a:ext cx="6858000" cy="593725"/>
          </a:xfrm>
        </p:spPr>
        <p:txBody>
          <a:bodyPr/>
          <a:lstStyle/>
          <a:p>
            <a:r>
              <a:rPr lang="en-US" altLang="en-US" dirty="0"/>
              <a:t>COUPLING CONSTANT UNIFICATION</a:t>
            </a:r>
          </a:p>
        </p:txBody>
      </p:sp>
      <p:sp>
        <p:nvSpPr>
          <p:cNvPr id="28678" name="Content Placeholder 2">
            <a:extLst>
              <a:ext uri="{FF2B5EF4-FFF2-40B4-BE49-F238E27FC236}">
                <a16:creationId xmlns:a16="http://schemas.microsoft.com/office/drawing/2014/main" id="{F32A5AA2-3471-7D4F-9E1E-F616D094D7F7}"/>
              </a:ext>
            </a:extLst>
          </p:cNvPr>
          <p:cNvSpPr>
            <a:spLocks noGrp="1"/>
          </p:cNvSpPr>
          <p:nvPr>
            <p:ph sz="half" idx="1"/>
          </p:nvPr>
        </p:nvSpPr>
        <p:spPr>
          <a:xfrm>
            <a:off x="234950" y="990600"/>
            <a:ext cx="5175250" cy="3876675"/>
          </a:xfrm>
        </p:spPr>
        <p:txBody>
          <a:bodyPr/>
          <a:lstStyle/>
          <a:p>
            <a:r>
              <a:rPr lang="en-US" altLang="en-US" sz="2000" dirty="0"/>
              <a:t>A requirement of grand unification is that the SU(3), SU(2), and U(1) gauge couplings unify at some scale.</a:t>
            </a:r>
          </a:p>
          <a:p>
            <a:endParaRPr lang="en-US" altLang="en-US" sz="1200" dirty="0"/>
          </a:p>
          <a:p>
            <a:r>
              <a:rPr lang="en-US" altLang="en-US" sz="2000" dirty="0"/>
              <a:t>With the SM particle content, they don’t.</a:t>
            </a:r>
          </a:p>
          <a:p>
            <a:endParaRPr lang="en-US" altLang="en-US" sz="1200" dirty="0"/>
          </a:p>
          <a:p>
            <a:r>
              <a:rPr lang="en-US" altLang="en-US" sz="2000" dirty="0"/>
              <a:t>But with the addition of SUSY particles at the ~</a:t>
            </a:r>
            <a:r>
              <a:rPr lang="en-US" altLang="en-US" sz="2000" dirty="0" err="1"/>
              <a:t>TeV</a:t>
            </a:r>
            <a:r>
              <a:rPr lang="en-US" altLang="en-US" sz="2000" dirty="0"/>
              <a:t> scale, they do at Q ~ 10</a:t>
            </a:r>
            <a:r>
              <a:rPr lang="en-US" altLang="en-US" sz="2000" baseline="30000" dirty="0"/>
              <a:t>16</a:t>
            </a:r>
            <a:r>
              <a:rPr lang="en-US" altLang="en-US" sz="2000" dirty="0"/>
              <a:t> GeV.</a:t>
            </a:r>
          </a:p>
          <a:p>
            <a:pPr lvl="1"/>
            <a:r>
              <a:rPr lang="en-US" altLang="en-US" sz="1600" dirty="0"/>
              <a:t>Unifies at a coupling in the perturbative regime.</a:t>
            </a:r>
          </a:p>
          <a:p>
            <a:pPr lvl="1"/>
            <a:r>
              <a:rPr lang="en-US" altLang="en-US" sz="1600" dirty="0"/>
              <a:t>Unifies below the Planck scale.</a:t>
            </a:r>
          </a:p>
          <a:p>
            <a:pPr lvl="1"/>
            <a:r>
              <a:rPr lang="en-US" altLang="en-US" sz="1600" dirty="0"/>
              <a:t>But not too far below the Planck scale to induce too-fast proton decay.</a:t>
            </a:r>
          </a:p>
          <a:p>
            <a:pPr lvl="1"/>
            <a:endParaRPr lang="en-US" altLang="en-US" sz="1600" dirty="0"/>
          </a:p>
        </p:txBody>
      </p:sp>
      <p:sp>
        <p:nvSpPr>
          <p:cNvPr id="13" name="Content Placeholder 2">
            <a:extLst>
              <a:ext uri="{FF2B5EF4-FFF2-40B4-BE49-F238E27FC236}">
                <a16:creationId xmlns:a16="http://schemas.microsoft.com/office/drawing/2014/main" id="{16047D8B-FED2-044C-A98C-CE989E9CD1BF}"/>
              </a:ext>
            </a:extLst>
          </p:cNvPr>
          <p:cNvSpPr txBox="1">
            <a:spLocks/>
          </p:cNvSpPr>
          <p:nvPr/>
        </p:nvSpPr>
        <p:spPr bwMode="auto">
          <a:xfrm>
            <a:off x="152401" y="4876800"/>
            <a:ext cx="82296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400" kern="1200">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800" kern="1200">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lvl="1"/>
            <a:endParaRPr lang="en-US" altLang="en-US" sz="1600" dirty="0"/>
          </a:p>
          <a:p>
            <a:endParaRPr lang="en-US" altLang="en-US" sz="1200" dirty="0"/>
          </a:p>
          <a:p>
            <a:r>
              <a:rPr lang="en-US" altLang="en-US" sz="2000" dirty="0"/>
              <a:t>Coupling constant unification is beautifully consistent with the fact that SM particles fit neatly into GUT </a:t>
            </a:r>
            <a:r>
              <a:rPr lang="en-US" altLang="en-US" sz="2000" dirty="0" err="1"/>
              <a:t>multiplets</a:t>
            </a:r>
            <a:r>
              <a:rPr lang="en-US" altLang="en-US" sz="2000" dirty="0"/>
              <a:t>, and it explains why g</a:t>
            </a:r>
            <a:r>
              <a:rPr lang="en-US" altLang="en-US" sz="2000" baseline="-25000" dirty="0"/>
              <a:t>3</a:t>
            </a:r>
            <a:r>
              <a:rPr lang="en-US" altLang="en-US" sz="2000" dirty="0"/>
              <a:t> &gt; g</a:t>
            </a:r>
            <a:r>
              <a:rPr lang="en-US" altLang="en-US" sz="2000" baseline="-25000" dirty="0"/>
              <a:t>2</a:t>
            </a:r>
            <a:r>
              <a:rPr lang="en-US" altLang="en-US" sz="2000" dirty="0"/>
              <a:t> &gt; g</a:t>
            </a:r>
            <a:r>
              <a:rPr lang="en-US" altLang="en-US" sz="2000" baseline="-25000" dirty="0"/>
              <a:t>1</a:t>
            </a:r>
            <a:r>
              <a:rPr lang="en-US" altLang="en-US" sz="2000" dirty="0"/>
              <a:t>.</a:t>
            </a:r>
          </a:p>
        </p:txBody>
      </p:sp>
      <p:sp>
        <p:nvSpPr>
          <p:cNvPr id="14" name="Text Box 8">
            <a:extLst>
              <a:ext uri="{FF2B5EF4-FFF2-40B4-BE49-F238E27FC236}">
                <a16:creationId xmlns:a16="http://schemas.microsoft.com/office/drawing/2014/main" id="{1B11F913-603F-3F4B-9F7A-C9F3A746CAE5}"/>
              </a:ext>
            </a:extLst>
          </p:cNvPr>
          <p:cNvSpPr txBox="1">
            <a:spLocks noChangeArrowheads="1"/>
          </p:cNvSpPr>
          <p:nvPr/>
        </p:nvSpPr>
        <p:spPr bwMode="auto">
          <a:xfrm>
            <a:off x="2415124" y="4721423"/>
            <a:ext cx="29188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err="1"/>
              <a:t>Dimopoulos</a:t>
            </a:r>
            <a:r>
              <a:rPr lang="en-US" altLang="en-US" sz="1400" dirty="0"/>
              <a:t>, Raby, </a:t>
            </a:r>
            <a:r>
              <a:rPr lang="en-US" altLang="en-US" sz="1400" dirty="0" err="1"/>
              <a:t>Wilczek</a:t>
            </a:r>
            <a:r>
              <a:rPr lang="en-US" altLang="en-US" sz="1400" dirty="0"/>
              <a:t> (1981)</a:t>
            </a:r>
          </a:p>
        </p:txBody>
      </p:sp>
    </p:spTree>
    <p:extLst>
      <p:ext uri="{BB962C8B-B14F-4D97-AF65-F5344CB8AC3E}">
        <p14:creationId xmlns:p14="http://schemas.microsoft.com/office/powerpoint/2010/main" val="131430720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6" name="Group 20">
            <a:extLst>
              <a:ext uri="{FF2B5EF4-FFF2-40B4-BE49-F238E27FC236}">
                <a16:creationId xmlns:a16="http://schemas.microsoft.com/office/drawing/2014/main" id="{B91DA684-99DA-7E47-8223-2E87263B4C12}"/>
              </a:ext>
            </a:extLst>
          </p:cNvPr>
          <p:cNvGrpSpPr>
            <a:grpSpLocks/>
          </p:cNvGrpSpPr>
          <p:nvPr/>
        </p:nvGrpSpPr>
        <p:grpSpPr bwMode="auto">
          <a:xfrm>
            <a:off x="1270000" y="3200400"/>
            <a:ext cx="6030910" cy="3352800"/>
            <a:chOff x="4103688" y="1585913"/>
            <a:chExt cx="4573587" cy="4565650"/>
          </a:xfrm>
        </p:grpSpPr>
        <p:pic>
          <p:nvPicPr>
            <p:cNvPr id="28681" name="Picture 4">
              <a:extLst>
                <a:ext uri="{FF2B5EF4-FFF2-40B4-BE49-F238E27FC236}">
                  <a16:creationId xmlns:a16="http://schemas.microsoft.com/office/drawing/2014/main" id="{C82D63E0-4F98-D740-AA20-1AAC32665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688" y="1585913"/>
              <a:ext cx="4573587"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5">
              <a:extLst>
                <a:ext uri="{FF2B5EF4-FFF2-40B4-BE49-F238E27FC236}">
                  <a16:creationId xmlns:a16="http://schemas.microsoft.com/office/drawing/2014/main" id="{203DDCC8-762E-5A4B-91DF-8C86BAC42825}"/>
                </a:ext>
              </a:extLst>
            </p:cNvPr>
            <p:cNvSpPr txBox="1">
              <a:spLocks noChangeArrowheads="1"/>
            </p:cNvSpPr>
            <p:nvPr/>
          </p:nvSpPr>
          <p:spPr bwMode="auto">
            <a:xfrm>
              <a:off x="7496731" y="5098182"/>
              <a:ext cx="10112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Olive (2003)</a:t>
              </a:r>
            </a:p>
          </p:txBody>
        </p:sp>
      </p:grpSp>
      <p:sp>
        <p:nvSpPr>
          <p:cNvPr id="28677" name="Title 1">
            <a:extLst>
              <a:ext uri="{FF2B5EF4-FFF2-40B4-BE49-F238E27FC236}">
                <a16:creationId xmlns:a16="http://schemas.microsoft.com/office/drawing/2014/main" id="{CF2A0D3E-DE54-C34A-9BE3-8428CBECB80D}"/>
              </a:ext>
            </a:extLst>
          </p:cNvPr>
          <p:cNvSpPr>
            <a:spLocks noGrp="1"/>
          </p:cNvSpPr>
          <p:nvPr>
            <p:ph type="title"/>
          </p:nvPr>
        </p:nvSpPr>
        <p:spPr>
          <a:xfrm>
            <a:off x="1295400" y="168275"/>
            <a:ext cx="6858000" cy="593725"/>
          </a:xfrm>
        </p:spPr>
        <p:txBody>
          <a:bodyPr/>
          <a:lstStyle/>
          <a:p>
            <a:r>
              <a:rPr lang="en-US" altLang="en-US" dirty="0"/>
              <a:t>RGES AND BINO DARK MATTER</a:t>
            </a:r>
          </a:p>
        </p:txBody>
      </p:sp>
      <p:sp>
        <p:nvSpPr>
          <p:cNvPr id="28678" name="Content Placeholder 2">
            <a:extLst>
              <a:ext uri="{FF2B5EF4-FFF2-40B4-BE49-F238E27FC236}">
                <a16:creationId xmlns:a16="http://schemas.microsoft.com/office/drawing/2014/main" id="{F32A5AA2-3471-7D4F-9E1E-F616D094D7F7}"/>
              </a:ext>
            </a:extLst>
          </p:cNvPr>
          <p:cNvSpPr>
            <a:spLocks noGrp="1"/>
          </p:cNvSpPr>
          <p:nvPr>
            <p:ph sz="half" idx="1"/>
          </p:nvPr>
        </p:nvSpPr>
        <p:spPr>
          <a:xfrm>
            <a:off x="155574" y="849346"/>
            <a:ext cx="8832850" cy="5842000"/>
          </a:xfrm>
        </p:spPr>
        <p:txBody>
          <a:bodyPr/>
          <a:lstStyle/>
          <a:p>
            <a:r>
              <a:rPr lang="en-US" altLang="en-US" sz="2000" dirty="0"/>
              <a:t>All other couplings and masses also RG evolve in SUSY.  Essential fact: gauge couplings increase masses, Yukawa couplings decrease masses. </a:t>
            </a:r>
          </a:p>
          <a:p>
            <a:endParaRPr lang="en-US" altLang="en-US" sz="1200" dirty="0"/>
          </a:p>
          <a:p>
            <a:r>
              <a:rPr lang="en-US" altLang="en-US" sz="2000" dirty="0"/>
              <a:t>Depending on the initial conditions at the GUT scale, the lightest </a:t>
            </a:r>
            <a:r>
              <a:rPr lang="en-US" altLang="en-US" sz="2000" dirty="0" err="1"/>
              <a:t>superpartners</a:t>
            </a:r>
            <a:r>
              <a:rPr lang="en-US" altLang="en-US" sz="2000" dirty="0"/>
              <a:t> are typically the </a:t>
            </a:r>
            <a:r>
              <a:rPr lang="en-US" altLang="en-US" sz="2000" dirty="0" err="1"/>
              <a:t>stau</a:t>
            </a:r>
            <a:r>
              <a:rPr lang="en-US" altLang="en-US" sz="2000" dirty="0"/>
              <a:t> and the Bino.  </a:t>
            </a:r>
          </a:p>
          <a:p>
            <a:endParaRPr lang="en-US" altLang="en-US" sz="1200" dirty="0"/>
          </a:p>
          <a:p>
            <a:r>
              <a:rPr lang="en-US" altLang="en-US" sz="2000" dirty="0"/>
              <a:t>The Bino therefore emerges as a neutral, stable, cold DM candidate!</a:t>
            </a:r>
          </a:p>
          <a:p>
            <a:endParaRPr lang="en-US" altLang="en-US" sz="2000" dirty="0"/>
          </a:p>
          <a:p>
            <a:pPr marL="457200" lvl="1" indent="0">
              <a:buNone/>
            </a:pPr>
            <a:endParaRPr lang="en-US" altLang="en-US" sz="1600" dirty="0"/>
          </a:p>
          <a:p>
            <a:pPr lvl="1"/>
            <a:endParaRPr lang="en-US" altLang="en-US" sz="1600" dirty="0"/>
          </a:p>
          <a:p>
            <a:pPr lvl="1"/>
            <a:endParaRPr lang="en-US" altLang="en-US" sz="1600" dirty="0"/>
          </a:p>
          <a:p>
            <a:pPr lvl="1"/>
            <a:endParaRPr lang="en-US" altLang="en-US" sz="1600" dirty="0"/>
          </a:p>
          <a:p>
            <a:pPr lvl="1"/>
            <a:endParaRPr lang="en-US" altLang="en-US" sz="1600" dirty="0"/>
          </a:p>
          <a:p>
            <a:pPr lvl="1"/>
            <a:endParaRPr lang="en-US" altLang="en-US" sz="1600" dirty="0"/>
          </a:p>
          <a:p>
            <a:pPr lvl="1"/>
            <a:endParaRPr lang="en-US" altLang="en-US" sz="1600" dirty="0"/>
          </a:p>
          <a:p>
            <a:pPr lvl="1"/>
            <a:endParaRPr lang="en-US" altLang="en-US" sz="1600" dirty="0"/>
          </a:p>
          <a:p>
            <a:pPr lvl="1"/>
            <a:endParaRPr lang="en-US" altLang="en-US" sz="1600" dirty="0"/>
          </a:p>
        </p:txBody>
      </p:sp>
    </p:spTree>
    <p:extLst>
      <p:ext uri="{BB962C8B-B14F-4D97-AF65-F5344CB8AC3E}">
        <p14:creationId xmlns:p14="http://schemas.microsoft.com/office/powerpoint/2010/main" val="353295715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6" name="Group 20">
            <a:extLst>
              <a:ext uri="{FF2B5EF4-FFF2-40B4-BE49-F238E27FC236}">
                <a16:creationId xmlns:a16="http://schemas.microsoft.com/office/drawing/2014/main" id="{B91DA684-99DA-7E47-8223-2E87263B4C12}"/>
              </a:ext>
            </a:extLst>
          </p:cNvPr>
          <p:cNvGrpSpPr>
            <a:grpSpLocks/>
          </p:cNvGrpSpPr>
          <p:nvPr/>
        </p:nvGrpSpPr>
        <p:grpSpPr bwMode="auto">
          <a:xfrm>
            <a:off x="674690" y="3429000"/>
            <a:ext cx="4572000" cy="3073366"/>
            <a:chOff x="4103688" y="1585913"/>
            <a:chExt cx="4573587" cy="4565650"/>
          </a:xfrm>
        </p:grpSpPr>
        <p:pic>
          <p:nvPicPr>
            <p:cNvPr id="28681" name="Picture 4">
              <a:extLst>
                <a:ext uri="{FF2B5EF4-FFF2-40B4-BE49-F238E27FC236}">
                  <a16:creationId xmlns:a16="http://schemas.microsoft.com/office/drawing/2014/main" id="{C82D63E0-4F98-D740-AA20-1AAC32665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688" y="1585913"/>
              <a:ext cx="4573587"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5">
              <a:extLst>
                <a:ext uri="{FF2B5EF4-FFF2-40B4-BE49-F238E27FC236}">
                  <a16:creationId xmlns:a16="http://schemas.microsoft.com/office/drawing/2014/main" id="{203DDCC8-762E-5A4B-91DF-8C86BAC42825}"/>
                </a:ext>
              </a:extLst>
            </p:cNvPr>
            <p:cNvSpPr txBox="1">
              <a:spLocks noChangeArrowheads="1"/>
            </p:cNvSpPr>
            <p:nvPr/>
          </p:nvSpPr>
          <p:spPr bwMode="auto">
            <a:xfrm>
              <a:off x="7496731" y="5160048"/>
              <a:ext cx="10112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Olive (2003)</a:t>
              </a:r>
            </a:p>
          </p:txBody>
        </p:sp>
      </p:grpSp>
      <p:grpSp>
        <p:nvGrpSpPr>
          <p:cNvPr id="28674" name="Group 14">
            <a:extLst>
              <a:ext uri="{FF2B5EF4-FFF2-40B4-BE49-F238E27FC236}">
                <a16:creationId xmlns:a16="http://schemas.microsoft.com/office/drawing/2014/main" id="{51829659-2C7B-A943-9035-BC1701023746}"/>
              </a:ext>
            </a:extLst>
          </p:cNvPr>
          <p:cNvGrpSpPr>
            <a:grpSpLocks/>
          </p:cNvGrpSpPr>
          <p:nvPr/>
        </p:nvGrpSpPr>
        <p:grpSpPr bwMode="auto">
          <a:xfrm>
            <a:off x="5410200" y="3352800"/>
            <a:ext cx="2971800" cy="3209890"/>
            <a:chOff x="5631543" y="2330160"/>
            <a:chExt cx="3091770" cy="3894428"/>
          </a:xfrm>
        </p:grpSpPr>
        <p:pic>
          <p:nvPicPr>
            <p:cNvPr id="28685" name="Picture 4">
              <a:extLst>
                <a:ext uri="{FF2B5EF4-FFF2-40B4-BE49-F238E27FC236}">
                  <a16:creationId xmlns:a16="http://schemas.microsoft.com/office/drawing/2014/main" id="{55DC359A-466F-F246-A40C-514C291DB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543" y="2330160"/>
              <a:ext cx="3091770" cy="389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5">
              <a:extLst>
                <a:ext uri="{FF2B5EF4-FFF2-40B4-BE49-F238E27FC236}">
                  <a16:creationId xmlns:a16="http://schemas.microsoft.com/office/drawing/2014/main" id="{13C8A09F-077E-AA48-BA80-8C815229C240}"/>
                </a:ext>
              </a:extLst>
            </p:cNvPr>
            <p:cNvSpPr txBox="1">
              <a:spLocks noChangeArrowheads="1"/>
            </p:cNvSpPr>
            <p:nvPr/>
          </p:nvSpPr>
          <p:spPr bwMode="auto">
            <a:xfrm>
              <a:off x="7125095" y="5396112"/>
              <a:ext cx="12811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Polonsky (2001)</a:t>
              </a:r>
            </a:p>
          </p:txBody>
        </p:sp>
      </p:grpSp>
      <p:sp>
        <p:nvSpPr>
          <p:cNvPr id="28677" name="Title 1">
            <a:extLst>
              <a:ext uri="{FF2B5EF4-FFF2-40B4-BE49-F238E27FC236}">
                <a16:creationId xmlns:a16="http://schemas.microsoft.com/office/drawing/2014/main" id="{CF2A0D3E-DE54-C34A-9BE3-8428CBECB80D}"/>
              </a:ext>
            </a:extLst>
          </p:cNvPr>
          <p:cNvSpPr>
            <a:spLocks noGrp="1"/>
          </p:cNvSpPr>
          <p:nvPr>
            <p:ph type="title"/>
          </p:nvPr>
        </p:nvSpPr>
        <p:spPr>
          <a:xfrm>
            <a:off x="0" y="168275"/>
            <a:ext cx="9144000" cy="593725"/>
          </a:xfrm>
        </p:spPr>
        <p:txBody>
          <a:bodyPr/>
          <a:lstStyle/>
          <a:p>
            <a:r>
              <a:rPr lang="en-US" altLang="en-US" dirty="0"/>
              <a:t>OTHER INTERESTING RGE IMPLICATIONS</a:t>
            </a:r>
          </a:p>
        </p:txBody>
      </p:sp>
      <mc:AlternateContent xmlns:mc="http://schemas.openxmlformats.org/markup-compatibility/2006" xmlns:a14="http://schemas.microsoft.com/office/drawing/2010/main">
        <mc:Choice Requires="a14">
          <p:sp>
            <p:nvSpPr>
              <p:cNvPr id="28678" name="Content Placeholder 2">
                <a:extLst>
                  <a:ext uri="{FF2B5EF4-FFF2-40B4-BE49-F238E27FC236}">
                    <a16:creationId xmlns:a16="http://schemas.microsoft.com/office/drawing/2014/main" id="{F32A5AA2-3471-7D4F-9E1E-F616D094D7F7}"/>
                  </a:ext>
                </a:extLst>
              </p:cNvPr>
              <p:cNvSpPr>
                <a:spLocks noGrp="1"/>
              </p:cNvSpPr>
              <p:nvPr>
                <p:ph sz="half" idx="1"/>
              </p:nvPr>
            </p:nvSpPr>
            <p:spPr>
              <a:xfrm>
                <a:off x="155574" y="849346"/>
                <a:ext cx="8832850" cy="2884454"/>
              </a:xfrm>
            </p:spPr>
            <p:txBody>
              <a:bodyPr/>
              <a:lstStyle/>
              <a:p>
                <a:r>
                  <a:rPr lang="en-US" altLang="en-US" sz="2000" dirty="0"/>
                  <a:t>Colored </a:t>
                </a:r>
                <a:r>
                  <a:rPr lang="en-US" altLang="en-US" sz="2000" dirty="0" err="1"/>
                  <a:t>superpartners</a:t>
                </a:r>
                <a:r>
                  <a:rPr lang="en-US" altLang="en-US" sz="2000" dirty="0"/>
                  <a:t> are typically heavier than uncolored </a:t>
                </a:r>
                <a:r>
                  <a:rPr lang="en-US" altLang="en-US" sz="2000" dirty="0" err="1"/>
                  <a:t>superpartners</a:t>
                </a:r>
                <a:r>
                  <a:rPr lang="en-US" altLang="en-US" sz="2000" dirty="0"/>
                  <a:t>.  Squarks are expected to be heavier than </a:t>
                </a:r>
                <a:r>
                  <a:rPr lang="en-US" altLang="en-US" sz="2000" dirty="0" err="1"/>
                  <a:t>sleptons</a:t>
                </a:r>
                <a:r>
                  <a:rPr lang="en-US" altLang="en-US" sz="2000" dirty="0"/>
                  <a:t>.</a:t>
                </a:r>
              </a:p>
              <a:p>
                <a:endParaRPr lang="en-US" altLang="en-US" sz="1200" dirty="0">
                  <a:latin typeface="Symbol" pitchFamily="2" charset="2"/>
                </a:endParaRPr>
              </a:p>
              <a:p>
                <a:r>
                  <a:rPr lang="en-US" altLang="en-US" sz="2000" dirty="0"/>
                  <a:t>The Higgs mass</a:t>
                </a:r>
                <a:r>
                  <a:rPr lang="en-US" altLang="en-US" sz="2000" baseline="30000" dirty="0"/>
                  <a:t>2</a:t>
                </a:r>
                <a:r>
                  <a:rPr lang="en-US" altLang="en-US" sz="2000" dirty="0"/>
                  <a:t> parameter evolves to </a:t>
                </a:r>
                <a:r>
                  <a:rPr lang="en-US" altLang="en-US" sz="2000" dirty="0" err="1"/>
                  <a:t>negatlve</a:t>
                </a:r>
                <a:r>
                  <a:rPr lang="en-US" altLang="en-US" sz="2000" dirty="0"/>
                  <a:t> values, explains why SU(2) is broken, and not SU(3) or U(1), and why </a:t>
                </a:r>
                <a:r>
                  <a:rPr lang="en-US" altLang="en-US" sz="2000" dirty="0" err="1"/>
                  <a:t>m</a:t>
                </a:r>
                <a:r>
                  <a:rPr lang="en-US" altLang="en-US" sz="2000" baseline="-25000" dirty="0" err="1"/>
                  <a:t>W</a:t>
                </a:r>
                <a:r>
                  <a:rPr lang="en-US" altLang="en-US" sz="2000" dirty="0"/>
                  <a:t> &lt;&lt; </a:t>
                </a:r>
                <a:r>
                  <a:rPr lang="en-US" altLang="en-US" sz="2000" dirty="0" err="1"/>
                  <a:t>M</a:t>
                </a:r>
                <a:r>
                  <a:rPr lang="en-US" altLang="en-US" sz="2000" baseline="-25000" dirty="0" err="1"/>
                  <a:t>Pl</a:t>
                </a:r>
                <a:r>
                  <a:rPr lang="en-US" altLang="en-US" sz="2000" baseline="-25000" dirty="0"/>
                  <a:t> </a:t>
                </a:r>
                <a:r>
                  <a:rPr lang="en-US" altLang="en-US" sz="2000" dirty="0"/>
                  <a:t>. </a:t>
                </a:r>
              </a:p>
              <a:p>
                <a:endParaRPr lang="en-US" altLang="en-US" sz="1200" dirty="0"/>
              </a:p>
              <a:p>
                <a:r>
                  <a:rPr lang="en-US" altLang="en-US" sz="2000" dirty="0"/>
                  <a:t>The top quark Yukawa coupling generically runs to </a:t>
                </a:r>
                <a:r>
                  <a:rPr lang="en-US" altLang="en-US" sz="2000" dirty="0">
                    <a:latin typeface="Symbol" pitchFamily="2" charset="2"/>
                  </a:rPr>
                  <a:t>l</a:t>
                </a:r>
                <a:r>
                  <a:rPr lang="en-US" altLang="en-US" sz="2000" dirty="0"/>
                  <a:t> </a:t>
                </a:r>
                <a14:m>
                  <m:oMath xmlns:m="http://schemas.openxmlformats.org/officeDocument/2006/math">
                    <m:r>
                      <a:rPr lang="en-US" altLang="en-US" sz="2000" i="1" smtClean="0">
                        <a:latin typeface="Cambria Math" panose="02040503050406030204" pitchFamily="18" charset="0"/>
                        <a:ea typeface="Cambria Math" panose="02040503050406030204" pitchFamily="18" charset="0"/>
                      </a:rPr>
                      <m:t>≈</m:t>
                    </m:r>
                  </m:oMath>
                </a14:m>
                <a:r>
                  <a:rPr lang="en-US" altLang="en-US" sz="2000" dirty="0"/>
                  <a:t> 1, explains why </a:t>
                </a:r>
                <a14:m>
                  <m:oMath xmlns:m="http://schemas.openxmlformats.org/officeDocument/2006/math">
                    <m:sSub>
                      <m:sSubPr>
                        <m:ctrlPr>
                          <a:rPr lang="en-US" sz="2200" i="1" kern="0">
                            <a:latin typeface="Cambria Math" panose="02040503050406030204" pitchFamily="18" charset="0"/>
                          </a:rPr>
                        </m:ctrlPr>
                      </m:sSubPr>
                      <m:e>
                        <m:r>
                          <a:rPr lang="en-US" sz="2200" i="1" kern="0">
                            <a:latin typeface="Cambria Math" panose="02040503050406030204" pitchFamily="18" charset="0"/>
                          </a:rPr>
                          <m:t>𝑚</m:t>
                        </m:r>
                      </m:e>
                      <m:sub>
                        <m:r>
                          <a:rPr lang="en-US" sz="2200" b="0" i="1" kern="0" smtClean="0">
                            <a:latin typeface="Cambria Math" panose="02040503050406030204" pitchFamily="18" charset="0"/>
                          </a:rPr>
                          <m:t>𝑡</m:t>
                        </m:r>
                      </m:sub>
                    </m:sSub>
                    <m:r>
                      <a:rPr lang="en-US" sz="2000" i="1" kern="0">
                        <a:latin typeface="Cambria Math" panose="02040503050406030204" pitchFamily="18" charset="0"/>
                        <a:ea typeface="Cambria Math" panose="02040503050406030204" pitchFamily="18" charset="0"/>
                      </a:rPr>
                      <m:t>≃ </m:t>
                    </m:r>
                  </m:oMath>
                </a14:m>
                <a:r>
                  <a:rPr lang="en-US" sz="2000" kern="0" dirty="0"/>
                  <a:t>173 GeV</a:t>
                </a:r>
                <a:r>
                  <a:rPr lang="en-US" altLang="en-US" sz="2000" dirty="0"/>
                  <a:t>.</a:t>
                </a:r>
                <a:endParaRPr lang="en-US" altLang="en-US" sz="1600" dirty="0"/>
              </a:p>
            </p:txBody>
          </p:sp>
        </mc:Choice>
        <mc:Fallback xmlns="">
          <p:sp>
            <p:nvSpPr>
              <p:cNvPr id="28678" name="Content Placeholder 2">
                <a:extLst>
                  <a:ext uri="{FF2B5EF4-FFF2-40B4-BE49-F238E27FC236}">
                    <a16:creationId xmlns:a16="http://schemas.microsoft.com/office/drawing/2014/main" id="{F32A5AA2-3471-7D4F-9E1E-F616D094D7F7}"/>
                  </a:ext>
                </a:extLst>
              </p:cNvPr>
              <p:cNvSpPr>
                <a:spLocks noGrp="1" noRot="1" noChangeAspect="1" noMove="1" noResize="1" noEditPoints="1" noAdjustHandles="1" noChangeArrowheads="1" noChangeShapeType="1" noTextEdit="1"/>
              </p:cNvSpPr>
              <p:nvPr>
                <p:ph sz="half" idx="1"/>
              </p:nvPr>
            </p:nvSpPr>
            <p:spPr>
              <a:xfrm>
                <a:off x="155574" y="849346"/>
                <a:ext cx="8832850" cy="2884454"/>
              </a:xfrm>
              <a:blipFill>
                <a:blip r:embed="rId4"/>
                <a:stretch>
                  <a:fillRect l="-575" t="-873" r="-2155"/>
                </a:stretch>
              </a:blipFill>
            </p:spPr>
            <p:txBody>
              <a:bodyPr/>
              <a:lstStyle/>
              <a:p>
                <a:r>
                  <a:rPr lang="en-US">
                    <a:noFill/>
                  </a:rPr>
                  <a:t> </a:t>
                </a:r>
              </a:p>
            </p:txBody>
          </p:sp>
        </mc:Fallback>
      </mc:AlternateContent>
    </p:spTree>
    <p:extLst>
      <p:ext uri="{BB962C8B-B14F-4D97-AF65-F5344CB8AC3E}">
        <p14:creationId xmlns:p14="http://schemas.microsoft.com/office/powerpoint/2010/main" val="24497818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BB0E2-47DB-844E-85AE-4D6F45735904}"/>
              </a:ext>
            </a:extLst>
          </p:cNvPr>
          <p:cNvSpPr>
            <a:spLocks noGrp="1"/>
          </p:cNvSpPr>
          <p:nvPr>
            <p:ph type="title"/>
          </p:nvPr>
        </p:nvSpPr>
        <p:spPr>
          <a:xfrm>
            <a:off x="1295400" y="168275"/>
            <a:ext cx="6858000" cy="517525"/>
          </a:xfrm>
        </p:spPr>
        <p:txBody>
          <a:bodyPr/>
          <a:lstStyle/>
          <a:p>
            <a:r>
              <a:rPr lang="en-US" dirty="0"/>
              <a:t>STEVEN WEINBERG (1933-2021)</a:t>
            </a:r>
          </a:p>
        </p:txBody>
      </p:sp>
      <p:sp>
        <p:nvSpPr>
          <p:cNvPr id="3" name="Content Placeholder 2">
            <a:extLst>
              <a:ext uri="{FF2B5EF4-FFF2-40B4-BE49-F238E27FC236}">
                <a16:creationId xmlns:a16="http://schemas.microsoft.com/office/drawing/2014/main" id="{D74A05C0-275F-5C4F-A5F9-C65A89E748D4}"/>
              </a:ext>
            </a:extLst>
          </p:cNvPr>
          <p:cNvSpPr>
            <a:spLocks noGrp="1"/>
          </p:cNvSpPr>
          <p:nvPr>
            <p:ph idx="1"/>
          </p:nvPr>
        </p:nvSpPr>
        <p:spPr>
          <a:xfrm>
            <a:off x="152400" y="1160462"/>
            <a:ext cx="4419600" cy="5164138"/>
          </a:xfrm>
        </p:spPr>
        <p:txBody>
          <a:bodyPr/>
          <a:lstStyle/>
          <a:p>
            <a:r>
              <a:rPr lang="en-US" sz="2000" dirty="0"/>
              <a:t>His 1987 Loeb Lectures, including the anthropic prediction of the cosmological constant, were the first physics talks I ever attended.</a:t>
            </a:r>
          </a:p>
          <a:p>
            <a:endParaRPr lang="en-US" sz="1200" dirty="0"/>
          </a:p>
          <a:p>
            <a:r>
              <a:rPr lang="en-US" sz="2000" dirty="0"/>
              <a:t>Four Golden Lessons</a:t>
            </a:r>
          </a:p>
          <a:p>
            <a:pPr marL="0" indent="0" algn="r">
              <a:buNone/>
            </a:pPr>
            <a:r>
              <a:rPr lang="en-US" sz="2000" dirty="0"/>
              <a:t>	</a:t>
            </a:r>
            <a:r>
              <a:rPr lang="en-US" sz="2000" baseline="-25000" dirty="0"/>
              <a:t>Weinberg (2003)</a:t>
            </a:r>
          </a:p>
          <a:p>
            <a:pPr marL="0" indent="0">
              <a:buNone/>
            </a:pPr>
            <a:endParaRPr lang="en-US" sz="1200" dirty="0"/>
          </a:p>
          <a:p>
            <a:pPr lvl="1"/>
            <a:r>
              <a:rPr lang="en-US" sz="1800" dirty="0"/>
              <a:t>No one knows everything, and you don't have to.</a:t>
            </a:r>
          </a:p>
          <a:p>
            <a:pPr lvl="1"/>
            <a:endParaRPr lang="en-US" sz="1200" dirty="0"/>
          </a:p>
          <a:p>
            <a:pPr lvl="1"/>
            <a:r>
              <a:rPr lang="en-US" sz="1800" dirty="0"/>
              <a:t>Head for the messes.</a:t>
            </a:r>
          </a:p>
          <a:p>
            <a:pPr lvl="1"/>
            <a:endParaRPr lang="en-US" sz="1200" dirty="0"/>
          </a:p>
          <a:p>
            <a:pPr lvl="1"/>
            <a:r>
              <a:rPr lang="en-US" sz="1800" dirty="0"/>
              <a:t>Forgive yourself for wasting time [working on the wrong questions].</a:t>
            </a:r>
          </a:p>
          <a:p>
            <a:pPr lvl="1"/>
            <a:endParaRPr lang="en-US" sz="1200" dirty="0"/>
          </a:p>
          <a:p>
            <a:pPr lvl="1"/>
            <a:r>
              <a:rPr lang="en-US" sz="1800" dirty="0"/>
              <a:t>Learn some of the history of your field.</a:t>
            </a:r>
          </a:p>
        </p:txBody>
      </p:sp>
      <p:pic>
        <p:nvPicPr>
          <p:cNvPr id="5" name="Picture 4">
            <a:extLst>
              <a:ext uri="{FF2B5EF4-FFF2-40B4-BE49-F238E27FC236}">
                <a16:creationId xmlns:a16="http://schemas.microsoft.com/office/drawing/2014/main" id="{B5EAB086-EE0F-9F4D-AE50-817EFD68CF69}"/>
              </a:ext>
            </a:extLst>
          </p:cNvPr>
          <p:cNvPicPr>
            <a:picLocks noChangeAspect="1"/>
          </p:cNvPicPr>
          <p:nvPr/>
        </p:nvPicPr>
        <p:blipFill rotWithShape="1">
          <a:blip r:embed="rId2"/>
          <a:srcRect l="25886" r="26613"/>
          <a:stretch/>
        </p:blipFill>
        <p:spPr>
          <a:xfrm>
            <a:off x="4724400" y="990600"/>
            <a:ext cx="3767847" cy="5512955"/>
          </a:xfrm>
          <a:prstGeom prst="rect">
            <a:avLst/>
          </a:prstGeom>
        </p:spPr>
      </p:pic>
    </p:spTree>
    <p:extLst>
      <p:ext uri="{BB962C8B-B14F-4D97-AF65-F5344CB8AC3E}">
        <p14:creationId xmlns:p14="http://schemas.microsoft.com/office/powerpoint/2010/main" val="4223966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a:extLst>
              <a:ext uri="{FF2B5EF4-FFF2-40B4-BE49-F238E27FC236}">
                <a16:creationId xmlns:a16="http://schemas.microsoft.com/office/drawing/2014/main" id="{BA34402A-083D-1645-B223-535580D2338B}"/>
              </a:ext>
            </a:extLst>
          </p:cNvPr>
          <p:cNvSpPr>
            <a:spLocks noGrp="1" noChangeArrowheads="1"/>
          </p:cNvSpPr>
          <p:nvPr>
            <p:ph type="title"/>
          </p:nvPr>
        </p:nvSpPr>
        <p:spPr>
          <a:xfrm>
            <a:off x="228600" y="228600"/>
            <a:ext cx="8686800" cy="457200"/>
          </a:xfrm>
        </p:spPr>
        <p:txBody>
          <a:bodyPr/>
          <a:lstStyle/>
          <a:p>
            <a:r>
              <a:rPr lang="en-US" altLang="en-US" dirty="0">
                <a:solidFill>
                  <a:schemeClr val="tx1"/>
                </a:solidFill>
              </a:rPr>
              <a:t>NEUTRALINO RELIC DENSITY</a:t>
            </a:r>
          </a:p>
        </p:txBody>
      </p:sp>
      <p:sp>
        <p:nvSpPr>
          <p:cNvPr id="48132" name="Rectangle 3">
            <a:extLst>
              <a:ext uri="{FF2B5EF4-FFF2-40B4-BE49-F238E27FC236}">
                <a16:creationId xmlns:a16="http://schemas.microsoft.com/office/drawing/2014/main" id="{E7F482CA-432D-DB45-93B8-812A76502934}"/>
              </a:ext>
            </a:extLst>
          </p:cNvPr>
          <p:cNvSpPr>
            <a:spLocks noGrp="1" noChangeArrowheads="1"/>
          </p:cNvSpPr>
          <p:nvPr>
            <p:ph type="body" sz="half" idx="1"/>
          </p:nvPr>
        </p:nvSpPr>
        <p:spPr>
          <a:xfrm>
            <a:off x="381000" y="1066800"/>
            <a:ext cx="8305800" cy="4945062"/>
          </a:xfrm>
        </p:spPr>
        <p:txBody>
          <a:bodyPr/>
          <a:lstStyle/>
          <a:p>
            <a:r>
              <a:rPr lang="en-US" altLang="en-US" sz="2000" dirty="0"/>
              <a:t>If the Bino is WIMP dark matter, we can determine its thermal relic density in a well-defined supersymmetry model.  </a:t>
            </a:r>
          </a:p>
          <a:p>
            <a:endParaRPr lang="en-US" altLang="en-US" sz="2000" dirty="0"/>
          </a:p>
          <a:p>
            <a:r>
              <a:rPr lang="en-US" altLang="en-US" sz="2000" dirty="0"/>
              <a:t>The resulting research program is, then, clear:</a:t>
            </a:r>
          </a:p>
          <a:p>
            <a:endParaRPr lang="en-US" altLang="en-US" sz="1200" dirty="0"/>
          </a:p>
          <a:p>
            <a:pPr lvl="1"/>
            <a:r>
              <a:rPr lang="en-US" altLang="en-US" sz="1800" dirty="0"/>
              <a:t>The regions of parameter space that give too much dark matter are excluded.</a:t>
            </a:r>
          </a:p>
          <a:p>
            <a:endParaRPr lang="en-US" altLang="en-US" sz="1200" dirty="0"/>
          </a:p>
          <a:p>
            <a:pPr lvl="1"/>
            <a:r>
              <a:rPr lang="en-US" altLang="en-US" sz="1800" dirty="0"/>
              <a:t>The regions that give too little are allowed, but </a:t>
            </a:r>
            <a:r>
              <a:rPr lang="en-US" altLang="en-US" sz="1800" dirty="0" err="1"/>
              <a:t>Binos</a:t>
            </a:r>
            <a:r>
              <a:rPr lang="en-US" altLang="en-US" sz="1800" dirty="0"/>
              <a:t> aren’t all the dark matter.</a:t>
            </a:r>
          </a:p>
          <a:p>
            <a:endParaRPr lang="en-US" altLang="en-US" sz="1200" dirty="0"/>
          </a:p>
          <a:p>
            <a:pPr lvl="1"/>
            <a:r>
              <a:rPr lang="en-US" altLang="en-US" sz="1800" dirty="0"/>
              <a:t>The regions that give just the right amount are cosmologically preferred and deserve special attention in search experiments, colliders, etc.</a:t>
            </a:r>
          </a:p>
          <a:p>
            <a:pPr lvl="1"/>
            <a:endParaRPr lang="en-US" altLang="en-US" sz="1600" dirty="0"/>
          </a:p>
          <a:p>
            <a:r>
              <a:rPr lang="en-US" altLang="en-US" sz="2000" dirty="0"/>
              <a:t>We just need to determine how the Bino annihilates, calculate its annihilation rate in the early universe, evolve its number density to the present day, and calculate its thermal relic density.</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a:extLst>
              <a:ext uri="{FF2B5EF4-FFF2-40B4-BE49-F238E27FC236}">
                <a16:creationId xmlns:a16="http://schemas.microsoft.com/office/drawing/2014/main" id="{9FDA5C32-E1AE-1248-AE92-2DA11390BA8B}"/>
              </a:ext>
            </a:extLst>
          </p:cNvPr>
          <p:cNvSpPr>
            <a:spLocks noGrp="1" noChangeArrowheads="1"/>
          </p:cNvSpPr>
          <p:nvPr>
            <p:ph type="title"/>
          </p:nvPr>
        </p:nvSpPr>
        <p:spPr>
          <a:xfrm>
            <a:off x="0" y="257175"/>
            <a:ext cx="9144000" cy="371475"/>
          </a:xfrm>
        </p:spPr>
        <p:txBody>
          <a:bodyPr/>
          <a:lstStyle/>
          <a:p>
            <a:pPr eaLnBrk="1" hangingPunct="1">
              <a:defRPr/>
            </a:pPr>
            <a:r>
              <a:rPr lang="en-US" cap="all" dirty="0"/>
              <a:t>Neutralino Annihilation</a:t>
            </a:r>
          </a:p>
        </p:txBody>
      </p:sp>
      <p:pic>
        <p:nvPicPr>
          <p:cNvPr id="49156" name="Picture 3">
            <a:extLst>
              <a:ext uri="{FF2B5EF4-FFF2-40B4-BE49-F238E27FC236}">
                <a16:creationId xmlns:a16="http://schemas.microsoft.com/office/drawing/2014/main" id="{FB8CC42E-3F78-8740-A13F-C8B6EED544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3997325"/>
            <a:ext cx="25019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a:extLst>
              <a:ext uri="{FF2B5EF4-FFF2-40B4-BE49-F238E27FC236}">
                <a16:creationId xmlns:a16="http://schemas.microsoft.com/office/drawing/2014/main" id="{D89BF597-0863-D040-A191-5B9C0FFFB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2317750"/>
            <a:ext cx="239077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a:extLst>
              <a:ext uri="{FF2B5EF4-FFF2-40B4-BE49-F238E27FC236}">
                <a16:creationId xmlns:a16="http://schemas.microsoft.com/office/drawing/2014/main" id="{E2AA43F0-CC49-924F-A61D-9D1F9393D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7975" y="3282950"/>
            <a:ext cx="192881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6">
            <a:extLst>
              <a:ext uri="{FF2B5EF4-FFF2-40B4-BE49-F238E27FC236}">
                <a16:creationId xmlns:a16="http://schemas.microsoft.com/office/drawing/2014/main" id="{A16E8391-A392-8142-B008-865966C202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7763" y="4967288"/>
            <a:ext cx="1876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7">
            <a:extLst>
              <a:ext uri="{FF2B5EF4-FFF2-40B4-BE49-F238E27FC236}">
                <a16:creationId xmlns:a16="http://schemas.microsoft.com/office/drawing/2014/main" id="{B3930EE3-3462-0443-9139-C009D8CF21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4188" y="4660900"/>
            <a:ext cx="1495425"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8">
            <a:extLst>
              <a:ext uri="{FF2B5EF4-FFF2-40B4-BE49-F238E27FC236}">
                <a16:creationId xmlns:a16="http://schemas.microsoft.com/office/drawing/2014/main" id="{7FD3B3E1-59DA-7E4F-9DDC-2555FE454F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9550" y="1287463"/>
            <a:ext cx="21240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9">
            <a:extLst>
              <a:ext uri="{FF2B5EF4-FFF2-40B4-BE49-F238E27FC236}">
                <a16:creationId xmlns:a16="http://schemas.microsoft.com/office/drawing/2014/main" id="{D2016A7C-85CC-4F4E-8F6A-13DA6C7287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67275" y="3286125"/>
            <a:ext cx="20193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10">
            <a:extLst>
              <a:ext uri="{FF2B5EF4-FFF2-40B4-BE49-F238E27FC236}">
                <a16:creationId xmlns:a16="http://schemas.microsoft.com/office/drawing/2014/main" id="{A7EF0CC5-0A15-BD4D-8532-53AB7CA57E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125" y="1284288"/>
            <a:ext cx="27622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1">
            <a:extLst>
              <a:ext uri="{FF2B5EF4-FFF2-40B4-BE49-F238E27FC236}">
                <a16:creationId xmlns:a16="http://schemas.microsoft.com/office/drawing/2014/main" id="{80ECD452-37CF-D54D-969B-AA4B16D30A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34225" y="1312863"/>
            <a:ext cx="177165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2">
            <a:extLst>
              <a:ext uri="{FF2B5EF4-FFF2-40B4-BE49-F238E27FC236}">
                <a16:creationId xmlns:a16="http://schemas.microsoft.com/office/drawing/2014/main" id="{E7B6B6FD-D975-DE46-BBE0-04415F196D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2313" y="3795713"/>
            <a:ext cx="185737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6" name="Text Box 13">
            <a:extLst>
              <a:ext uri="{FF2B5EF4-FFF2-40B4-BE49-F238E27FC236}">
                <a16:creationId xmlns:a16="http://schemas.microsoft.com/office/drawing/2014/main" id="{9164FD6A-80A6-7D42-B59B-832F86AFB520}"/>
              </a:ext>
            </a:extLst>
          </p:cNvPr>
          <p:cNvSpPr txBox="1">
            <a:spLocks noChangeArrowheads="1"/>
          </p:cNvSpPr>
          <p:nvPr/>
        </p:nvSpPr>
        <p:spPr bwMode="auto">
          <a:xfrm>
            <a:off x="3173413" y="6049963"/>
            <a:ext cx="28368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Jungman, Kamionkowski, Griest (1995)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a:extLst>
              <a:ext uri="{FF2B5EF4-FFF2-40B4-BE49-F238E27FC236}">
                <a16:creationId xmlns:a16="http://schemas.microsoft.com/office/drawing/2014/main" id="{BA34402A-083D-1645-B223-535580D2338B}"/>
              </a:ext>
            </a:extLst>
          </p:cNvPr>
          <p:cNvSpPr>
            <a:spLocks noGrp="1" noChangeArrowheads="1"/>
          </p:cNvSpPr>
          <p:nvPr>
            <p:ph type="title"/>
          </p:nvPr>
        </p:nvSpPr>
        <p:spPr>
          <a:xfrm>
            <a:off x="228600" y="228600"/>
            <a:ext cx="8686800" cy="457200"/>
          </a:xfrm>
        </p:spPr>
        <p:txBody>
          <a:bodyPr/>
          <a:lstStyle/>
          <a:p>
            <a:r>
              <a:rPr lang="en-US" altLang="en-US" dirty="0">
                <a:solidFill>
                  <a:schemeClr val="tx1"/>
                </a:solidFill>
              </a:rPr>
              <a:t>RELIC DENSITY</a:t>
            </a:r>
          </a:p>
        </p:txBody>
      </p:sp>
      <p:sp>
        <p:nvSpPr>
          <p:cNvPr id="48132" name="Rectangle 3">
            <a:extLst>
              <a:ext uri="{FF2B5EF4-FFF2-40B4-BE49-F238E27FC236}">
                <a16:creationId xmlns:a16="http://schemas.microsoft.com/office/drawing/2014/main" id="{E7F482CA-432D-DB45-93B8-812A76502934}"/>
              </a:ext>
            </a:extLst>
          </p:cNvPr>
          <p:cNvSpPr>
            <a:spLocks noGrp="1" noChangeArrowheads="1"/>
          </p:cNvSpPr>
          <p:nvPr>
            <p:ph type="body" sz="half" idx="1"/>
          </p:nvPr>
        </p:nvSpPr>
        <p:spPr>
          <a:xfrm>
            <a:off x="152400" y="914400"/>
            <a:ext cx="8763000" cy="1100137"/>
          </a:xfrm>
        </p:spPr>
        <p:txBody>
          <a:bodyPr/>
          <a:lstStyle/>
          <a:p>
            <a:r>
              <a:rPr lang="en-US" altLang="en-US" sz="2000" dirty="0"/>
              <a:t>This is a mess!  But we can bring order to chaos in the following way. Typically there are two dominant classes of annihilation processes: </a:t>
            </a:r>
          </a:p>
        </p:txBody>
      </p:sp>
      <p:pic>
        <p:nvPicPr>
          <p:cNvPr id="48133" name="Picture 4">
            <a:extLst>
              <a:ext uri="{FF2B5EF4-FFF2-40B4-BE49-F238E27FC236}">
                <a16:creationId xmlns:a16="http://schemas.microsoft.com/office/drawing/2014/main" id="{983018FE-D0CA-AF4E-9CAC-449582725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105" t="15799" r="64035" b="75279"/>
          <a:stretch>
            <a:fillRect/>
          </a:stretch>
        </p:blipFill>
        <p:spPr bwMode="auto">
          <a:xfrm>
            <a:off x="636588" y="3878262"/>
            <a:ext cx="2590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5">
            <a:extLst>
              <a:ext uri="{FF2B5EF4-FFF2-40B4-BE49-F238E27FC236}">
                <a16:creationId xmlns:a16="http://schemas.microsoft.com/office/drawing/2014/main" id="{C1ED69CA-3B0C-DC40-83D0-A1EF88019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069" t="15799" r="37369" b="75279"/>
          <a:stretch>
            <a:fillRect/>
          </a:stretch>
        </p:blipFill>
        <p:spPr bwMode="auto">
          <a:xfrm>
            <a:off x="752475" y="1973262"/>
            <a:ext cx="2667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Rectangle 6">
            <a:extLst>
              <a:ext uri="{FF2B5EF4-FFF2-40B4-BE49-F238E27FC236}">
                <a16:creationId xmlns:a16="http://schemas.microsoft.com/office/drawing/2014/main" id="{DF7F5BDE-88E9-B340-B729-43FEAAF96F50}"/>
              </a:ext>
            </a:extLst>
          </p:cNvPr>
          <p:cNvSpPr>
            <a:spLocks noChangeArrowheads="1"/>
          </p:cNvSpPr>
          <p:nvPr/>
        </p:nvSpPr>
        <p:spPr bwMode="auto">
          <a:xfrm>
            <a:off x="3733800" y="5402262"/>
            <a:ext cx="51054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mc:AlternateContent xmlns:mc="http://schemas.openxmlformats.org/markup-compatibility/2006" xmlns:a14="http://schemas.microsoft.com/office/drawing/2010/main">
        <mc:Choice Requires="a14">
          <p:sp>
            <p:nvSpPr>
              <p:cNvPr id="38921" name="Rectangle 7">
                <a:extLst>
                  <a:ext uri="{FF2B5EF4-FFF2-40B4-BE49-F238E27FC236}">
                    <a16:creationId xmlns:a16="http://schemas.microsoft.com/office/drawing/2014/main" id="{9D897791-5BD2-6B43-B45A-BFF80B119B78}"/>
                  </a:ext>
                </a:extLst>
              </p:cNvPr>
              <p:cNvSpPr>
                <a:spLocks noChangeArrowheads="1"/>
              </p:cNvSpPr>
              <p:nvPr/>
            </p:nvSpPr>
            <p:spPr bwMode="auto">
              <a:xfrm>
                <a:off x="3824288" y="1905000"/>
                <a:ext cx="5091112" cy="4122738"/>
              </a:xfrm>
              <a:prstGeom prst="rect">
                <a:avLst/>
              </a:prstGeom>
              <a:noFill/>
              <a:ln w="9525">
                <a:noFill/>
                <a:miter lim="800000"/>
                <a:headEnd/>
                <a:tailEnd/>
              </a:ln>
            </p:spPr>
            <p:txBody>
              <a:bodyPr/>
              <a:lstStyle/>
              <a:p>
                <a:pPr marL="342900" indent="-342900">
                  <a:spcBef>
                    <a:spcPct val="20000"/>
                  </a:spcBef>
                  <a:buFontTx/>
                  <a:buChar char="•"/>
                  <a:defRPr/>
                </a:pPr>
                <a:r>
                  <a:rPr lang="en-US" sz="2000" dirty="0"/>
                  <a:t>Gauge boson diagrams.  These are </a:t>
                </a:r>
                <a:r>
                  <a:rPr lang="en-US" sz="2000" dirty="0">
                    <a:sym typeface="Wingdings" pitchFamily="2" charset="2"/>
                  </a:rPr>
                  <a:t>absent for </a:t>
                </a:r>
                <a:r>
                  <a:rPr lang="en-US" sz="2000" dirty="0">
                    <a:latin typeface="Symbol" pitchFamily="18" charset="2"/>
                  </a:rPr>
                  <a:t>c</a:t>
                </a:r>
                <a:r>
                  <a:rPr lang="en-US" sz="2000" dirty="0">
                    <a:sym typeface="Wingdings" pitchFamily="2" charset="2"/>
                  </a:rPr>
                  <a:t> ≈ Bino, because U(1) gauge bosons do not have 3- and 4-point self-interactions.</a:t>
                </a:r>
              </a:p>
              <a:p>
                <a:pPr marL="342900" indent="-342900" algn="l" eaLnBrk="1" hangingPunct="1">
                  <a:spcBef>
                    <a:spcPct val="20000"/>
                  </a:spcBef>
                  <a:buFontTx/>
                  <a:buChar char="•"/>
                  <a:defRPr/>
                </a:pPr>
                <a:endParaRPr lang="en-US" sz="2000" dirty="0">
                  <a:latin typeface="+mn-lt"/>
                </a:endParaRPr>
              </a:p>
              <a:p>
                <a:pPr marL="342900" indent="-342900" algn="l" eaLnBrk="1" hangingPunct="1">
                  <a:spcBef>
                    <a:spcPct val="20000"/>
                  </a:spcBef>
                  <a:buFontTx/>
                  <a:buChar char="•"/>
                  <a:defRPr/>
                </a:pPr>
                <a:r>
                  <a:rPr lang="en-US" sz="2000" dirty="0">
                    <a:latin typeface="+mn-lt"/>
                  </a:rPr>
                  <a:t>Fermion diagrams. </a:t>
                </a:r>
                <a:r>
                  <a:rPr lang="en-US" sz="2000" dirty="0">
                    <a:latin typeface="Symbol" pitchFamily="18" charset="2"/>
                  </a:rPr>
                  <a:t>c</a:t>
                </a:r>
                <a:r>
                  <a:rPr lang="en-US" sz="2000" dirty="0">
                    <a:latin typeface="Arial" charset="0"/>
                  </a:rPr>
                  <a:t> are Majorana fermions, so Pauli exclusion </a:t>
                </a:r>
                <a:r>
                  <a:rPr lang="en-US" sz="2000" dirty="0">
                    <a:latin typeface="Arial" charset="0"/>
                    <a:sym typeface="Wingdings" pitchFamily="2" charset="2"/>
                  </a:rPr>
                  <a:t> the initial state has J=0</a:t>
                </a:r>
                <a:r>
                  <a:rPr lang="en-US" sz="2000" dirty="0">
                    <a:sym typeface="Wingdings" pitchFamily="2" charset="2"/>
                  </a:rPr>
                  <a:t>.  T</a:t>
                </a:r>
                <a:r>
                  <a:rPr lang="en-US" sz="2000" dirty="0">
                    <a:latin typeface="Arial" charset="0"/>
                    <a:sym typeface="Wingdings" pitchFamily="2" charset="2"/>
                  </a:rPr>
                  <a:t>he final state therefore cannot be </a:t>
                </a:r>
                <a14:m>
                  <m:oMath xmlns:m="http://schemas.openxmlformats.org/officeDocument/2006/math">
                    <m:sSub>
                      <m:sSubPr>
                        <m:ctrlPr>
                          <a:rPr lang="en-US" sz="2000" i="1" dirty="0" smtClean="0">
                            <a:latin typeface="Cambria Math" panose="02040503050406030204" pitchFamily="18" charset="0"/>
                            <a:sym typeface="Wingdings" pitchFamily="2" charset="2"/>
                          </a:rPr>
                        </m:ctrlPr>
                      </m:sSubPr>
                      <m:e>
                        <m:r>
                          <a:rPr lang="en-US" sz="2000" b="0" i="1" dirty="0" smtClean="0">
                            <a:latin typeface="Cambria Math" panose="02040503050406030204" pitchFamily="18" charset="0"/>
                            <a:sym typeface="Wingdings" pitchFamily="2" charset="2"/>
                          </a:rPr>
                          <m:t>𝑓</m:t>
                        </m:r>
                      </m:e>
                      <m:sub>
                        <m:r>
                          <a:rPr lang="en-US" sz="2000" b="0" i="1" dirty="0" smtClean="0">
                            <a:latin typeface="Cambria Math" panose="02040503050406030204" pitchFamily="18" charset="0"/>
                            <a:sym typeface="Wingdings" pitchFamily="2" charset="2"/>
                          </a:rPr>
                          <m:t>𝐿</m:t>
                        </m:r>
                      </m:sub>
                    </m:sSub>
                  </m:oMath>
                </a14:m>
                <a:r>
                  <a:rPr lang="en-US" sz="2000" dirty="0">
                    <a:latin typeface="Arial" charset="0"/>
                    <a:sym typeface="Wingdings" pitchFamily="2" charset="2"/>
                  </a:rPr>
                  <a:t> + </a:t>
                </a:r>
                <a14:m>
                  <m:oMath xmlns:m="http://schemas.openxmlformats.org/officeDocument/2006/math">
                    <m:sSub>
                      <m:sSubPr>
                        <m:ctrlPr>
                          <a:rPr lang="en-US" sz="2000" i="1" smtClean="0">
                            <a:latin typeface="Cambria Math" panose="02040503050406030204" pitchFamily="18" charset="0"/>
                            <a:sym typeface="Wingdings" pitchFamily="2" charset="2"/>
                          </a:rPr>
                        </m:ctrlPr>
                      </m:sSubPr>
                      <m:e>
                        <m:acc>
                          <m:accPr>
                            <m:chr m:val="̅"/>
                            <m:ctrlPr>
                              <a:rPr lang="en-US" sz="2000" i="1" smtClean="0">
                                <a:latin typeface="Cambria Math" panose="02040503050406030204" pitchFamily="18" charset="0"/>
                                <a:sym typeface="Wingdings" pitchFamily="2" charset="2"/>
                              </a:rPr>
                            </m:ctrlPr>
                          </m:accPr>
                          <m:e>
                            <m:r>
                              <a:rPr lang="en-US" sz="2000" b="0" i="1" smtClean="0">
                                <a:latin typeface="Cambria Math" panose="02040503050406030204" pitchFamily="18" charset="0"/>
                                <a:sym typeface="Wingdings" pitchFamily="2" charset="2"/>
                              </a:rPr>
                              <m:t>𝑓</m:t>
                            </m:r>
                          </m:e>
                        </m:acc>
                      </m:e>
                      <m:sub>
                        <m:r>
                          <a:rPr lang="en-US" sz="2000" b="0" i="1" smtClean="0">
                            <a:latin typeface="Cambria Math" panose="02040503050406030204" pitchFamily="18" charset="0"/>
                            <a:sym typeface="Wingdings" pitchFamily="2" charset="2"/>
                          </a:rPr>
                          <m:t>𝑅</m:t>
                        </m:r>
                      </m:sub>
                    </m:sSub>
                    <m:r>
                      <a:rPr lang="en-US" sz="2000" b="0" i="0" smtClean="0">
                        <a:latin typeface="Cambria Math" panose="02040503050406030204" pitchFamily="18" charset="0"/>
                        <a:sym typeface="Wingdings" pitchFamily="2" charset="2"/>
                      </a:rPr>
                      <m:t> </m:t>
                    </m:r>
                  </m:oMath>
                </a14:m>
                <a:r>
                  <a:rPr lang="en-US" sz="2000" dirty="0">
                    <a:latin typeface="Arial" charset="0"/>
                    <a:sym typeface="Wingdings" pitchFamily="2" charset="2"/>
                  </a:rPr>
                  <a:t>in an </a:t>
                </a:r>
                <a:r>
                  <a:rPr lang="en-US" sz="2000" i="1" dirty="0">
                    <a:latin typeface="Arial" charset="0"/>
                    <a:sym typeface="Wingdings" pitchFamily="2" charset="2"/>
                  </a:rPr>
                  <a:t>S</a:t>
                </a:r>
                <a:r>
                  <a:rPr lang="en-US" sz="2000" dirty="0">
                    <a:latin typeface="Arial" charset="0"/>
                    <a:sym typeface="Wingdings" pitchFamily="2" charset="2"/>
                  </a:rPr>
                  <a:t>-wave. Need</a:t>
                </a:r>
              </a:p>
              <a:p>
                <a:pPr marL="742950" lvl="1" indent="-285750" algn="l" eaLnBrk="1" hangingPunct="1">
                  <a:spcBef>
                    <a:spcPct val="20000"/>
                  </a:spcBef>
                  <a:buFont typeface="Arial" pitchFamily="34" charset="0"/>
                  <a:buChar char="̶"/>
                  <a:defRPr/>
                </a:pPr>
                <a:r>
                  <a:rPr lang="en-US" i="1" dirty="0">
                    <a:latin typeface="Arial" charset="0"/>
                    <a:sym typeface="Wingdings" pitchFamily="2" charset="2"/>
                  </a:rPr>
                  <a:t>P -</a:t>
                </a:r>
                <a:r>
                  <a:rPr lang="en-US" dirty="0">
                    <a:latin typeface="Arial" charset="0"/>
                    <a:sym typeface="Wingdings" pitchFamily="2" charset="2"/>
                  </a:rPr>
                  <a:t>wave: </a:t>
                </a:r>
                <a:r>
                  <a:rPr lang="en-US" dirty="0" err="1">
                    <a:latin typeface="Symbol" pitchFamily="18" charset="2"/>
                    <a:sym typeface="Wingdings" pitchFamily="2" charset="2"/>
                  </a:rPr>
                  <a:t>s</a:t>
                </a:r>
                <a:r>
                  <a:rPr lang="en-US" dirty="0" err="1">
                    <a:latin typeface="Arial" charset="0"/>
                    <a:sym typeface="Wingdings" pitchFamily="2" charset="2"/>
                  </a:rPr>
                  <a:t>v</a:t>
                </a:r>
                <a:r>
                  <a:rPr lang="en-US" dirty="0">
                    <a:latin typeface="Arial" charset="0"/>
                    <a:sym typeface="Wingdings" pitchFamily="2" charset="2"/>
                  </a:rPr>
                  <a:t> ~ </a:t>
                </a:r>
                <a:r>
                  <a:rPr lang="en-US" dirty="0">
                    <a:latin typeface="Symbol" pitchFamily="18" charset="2"/>
                    <a:sym typeface="Wingdings" pitchFamily="2" charset="2"/>
                  </a:rPr>
                  <a:t>s</a:t>
                </a:r>
                <a:r>
                  <a:rPr lang="en-US" baseline="-25000" dirty="0">
                    <a:latin typeface="Arial" charset="0"/>
                    <a:sym typeface="Wingdings" pitchFamily="2" charset="2"/>
                  </a:rPr>
                  <a:t>0</a:t>
                </a:r>
                <a:r>
                  <a:rPr lang="en-US" dirty="0">
                    <a:latin typeface="Arial" charset="0"/>
                    <a:sym typeface="Wingdings" pitchFamily="2" charset="2"/>
                  </a:rPr>
                  <a:t> + </a:t>
                </a:r>
                <a:r>
                  <a:rPr lang="en-US" dirty="0">
                    <a:latin typeface="Symbol" pitchFamily="18" charset="2"/>
                    <a:sym typeface="Wingdings" pitchFamily="2" charset="2"/>
                  </a:rPr>
                  <a:t>s</a:t>
                </a:r>
                <a:r>
                  <a:rPr lang="en-US" baseline="-25000" dirty="0">
                    <a:latin typeface="Arial" charset="0"/>
                    <a:sym typeface="Wingdings" pitchFamily="2" charset="2"/>
                  </a:rPr>
                  <a:t>1</a:t>
                </a:r>
                <a:r>
                  <a:rPr lang="en-US" dirty="0">
                    <a:latin typeface="Arial" charset="0"/>
                    <a:sym typeface="Wingdings" pitchFamily="2" charset="2"/>
                  </a:rPr>
                  <a:t>v</a:t>
                </a:r>
                <a:r>
                  <a:rPr lang="en-US" baseline="30000" dirty="0">
                    <a:latin typeface="Arial" charset="0"/>
                    <a:sym typeface="Wingdings" pitchFamily="2" charset="2"/>
                  </a:rPr>
                  <a:t>2</a:t>
                </a:r>
                <a:r>
                  <a:rPr lang="en-US" dirty="0">
                    <a:latin typeface="Arial" charset="0"/>
                    <a:sym typeface="Wingdings" pitchFamily="2" charset="2"/>
                  </a:rPr>
                  <a:t>, v</a:t>
                </a:r>
                <a:r>
                  <a:rPr lang="en-US" baseline="30000" dirty="0">
                    <a:latin typeface="Arial" charset="0"/>
                    <a:sym typeface="Wingdings" pitchFamily="2" charset="2"/>
                  </a:rPr>
                  <a:t>2</a:t>
                </a:r>
                <a:r>
                  <a:rPr lang="en-US" dirty="0">
                    <a:latin typeface="Arial" charset="0"/>
                    <a:sym typeface="Wingdings" pitchFamily="2" charset="2"/>
                  </a:rPr>
                  <a:t> ~ 0.1, or</a:t>
                </a:r>
              </a:p>
              <a:p>
                <a:pPr marL="742950" lvl="1" indent="-285750" algn="l" eaLnBrk="1" hangingPunct="1">
                  <a:spcBef>
                    <a:spcPct val="20000"/>
                  </a:spcBef>
                  <a:buFont typeface="Arial" pitchFamily="34" charset="0"/>
                  <a:buChar char="̶"/>
                  <a:defRPr/>
                </a:pPr>
                <a:r>
                  <a:rPr lang="en-US" dirty="0">
                    <a:latin typeface="Arial" charset="0"/>
                    <a:sym typeface="Wingdings" pitchFamily="2" charset="2"/>
                  </a:rPr>
                  <a:t>Chiral flip: </a:t>
                </a:r>
                <a:r>
                  <a:rPr lang="en-US" i="1" dirty="0">
                    <a:latin typeface="Arial" charset="0"/>
                    <a:sym typeface="Wingdings" pitchFamily="2" charset="2"/>
                  </a:rPr>
                  <a:t>m</a:t>
                </a:r>
                <a:r>
                  <a:rPr lang="en-US" i="1" baseline="-25000" dirty="0">
                    <a:latin typeface="Arial" charset="0"/>
                    <a:sym typeface="Wingdings" pitchFamily="2" charset="2"/>
                  </a:rPr>
                  <a:t>f </a:t>
                </a:r>
                <a:r>
                  <a:rPr lang="en-US" dirty="0">
                    <a:latin typeface="Arial" charset="0"/>
                    <a:sym typeface="Wingdings" pitchFamily="2" charset="2"/>
                  </a:rPr>
                  <a:t>/</a:t>
                </a:r>
                <a:r>
                  <a:rPr lang="en-US" i="1" dirty="0" err="1">
                    <a:latin typeface="Arial" charset="0"/>
                    <a:sym typeface="Wingdings" pitchFamily="2" charset="2"/>
                  </a:rPr>
                  <a:t>m</a:t>
                </a:r>
                <a:r>
                  <a:rPr lang="en-US" i="1" baseline="-25000" dirty="0" err="1">
                    <a:latin typeface="Arial" charset="0"/>
                    <a:sym typeface="Wingdings" pitchFamily="2" charset="2"/>
                  </a:rPr>
                  <a:t>W</a:t>
                </a:r>
                <a:r>
                  <a:rPr lang="en-US" i="1" baseline="-25000" dirty="0">
                    <a:latin typeface="Arial" charset="0"/>
                    <a:sym typeface="Wingdings" pitchFamily="2" charset="2"/>
                  </a:rPr>
                  <a:t> .</a:t>
                </a:r>
                <a:endParaRPr lang="en-US" dirty="0">
                  <a:latin typeface="Arial" charset="0"/>
                  <a:sym typeface="Wingdings" pitchFamily="2" charset="2"/>
                </a:endParaRPr>
              </a:p>
              <a:p>
                <a:pPr marL="742950" lvl="1" indent="-285750" algn="l" eaLnBrk="1" hangingPunct="1">
                  <a:spcBef>
                    <a:spcPct val="20000"/>
                  </a:spcBef>
                  <a:defRPr/>
                </a:pPr>
                <a:endParaRPr lang="en-US" sz="2000" dirty="0">
                  <a:latin typeface="Arial" charset="0"/>
                </a:endParaRPr>
              </a:p>
            </p:txBody>
          </p:sp>
        </mc:Choice>
        <mc:Fallback xmlns="">
          <p:sp>
            <p:nvSpPr>
              <p:cNvPr id="38921" name="Rectangle 7">
                <a:extLst>
                  <a:ext uri="{FF2B5EF4-FFF2-40B4-BE49-F238E27FC236}">
                    <a16:creationId xmlns:a16="http://schemas.microsoft.com/office/drawing/2014/main" id="{9D897791-5BD2-6B43-B45A-BFF80B119B78}"/>
                  </a:ext>
                </a:extLst>
              </p:cNvPr>
              <p:cNvSpPr>
                <a:spLocks noRot="1" noChangeAspect="1" noMove="1" noResize="1" noEditPoints="1" noAdjustHandles="1" noChangeArrowheads="1" noChangeShapeType="1" noTextEdit="1"/>
              </p:cNvSpPr>
              <p:nvPr/>
            </p:nvSpPr>
            <p:spPr bwMode="auto">
              <a:xfrm>
                <a:off x="3824288" y="1905000"/>
                <a:ext cx="5091112" cy="4122738"/>
              </a:xfrm>
              <a:prstGeom prst="rect">
                <a:avLst/>
              </a:prstGeom>
              <a:blipFill>
                <a:blip r:embed="rId4"/>
                <a:stretch>
                  <a:fillRect l="-744" t="-923" r="-1985"/>
                </a:stretch>
              </a:blipFill>
              <a:ln w="9525">
                <a:noFill/>
                <a:miter lim="800000"/>
                <a:headEnd/>
                <a:tailEnd/>
              </a:ln>
            </p:spPr>
            <p:txBody>
              <a:bodyPr/>
              <a:lstStyle/>
              <a:p>
                <a:r>
                  <a:rPr lang="en-US">
                    <a:noFill/>
                  </a:rPr>
                  <a:t> </a:t>
                </a:r>
              </a:p>
            </p:txBody>
          </p:sp>
        </mc:Fallback>
      </mc:AlternateContent>
      <p:sp>
        <p:nvSpPr>
          <p:cNvPr id="48137" name="Rectangle 8">
            <a:extLst>
              <a:ext uri="{FF2B5EF4-FFF2-40B4-BE49-F238E27FC236}">
                <a16:creationId xmlns:a16="http://schemas.microsoft.com/office/drawing/2014/main" id="{FAD00349-688D-A34D-9E28-36FB7E6E0C4B}"/>
              </a:ext>
            </a:extLst>
          </p:cNvPr>
          <p:cNvSpPr>
            <a:spLocks noChangeArrowheads="1"/>
          </p:cNvSpPr>
          <p:nvPr/>
        </p:nvSpPr>
        <p:spPr bwMode="auto">
          <a:xfrm>
            <a:off x="196850" y="5943600"/>
            <a:ext cx="86407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000" dirty="0">
                <a:sym typeface="Wingdings" pitchFamily="2" charset="2"/>
              </a:rPr>
              <a:t>Bottom line: annihilation is typically suppressed, </a:t>
            </a:r>
            <a:r>
              <a:rPr lang="en-US" altLang="en-US" sz="2000" dirty="0">
                <a:latin typeface="Symbol" pitchFamily="2" charset="2"/>
                <a:sym typeface="Wingdings" pitchFamily="2" charset="2"/>
              </a:rPr>
              <a:t>W</a:t>
            </a:r>
            <a:r>
              <a:rPr lang="en-US" altLang="en-US" sz="2000" baseline="-25000" dirty="0">
                <a:sym typeface="Wingdings" pitchFamily="2" charset="2"/>
              </a:rPr>
              <a:t>DM</a:t>
            </a:r>
            <a:r>
              <a:rPr lang="en-US" altLang="en-US" sz="2000" dirty="0">
                <a:sym typeface="Wingdings" pitchFamily="2" charset="2"/>
              </a:rPr>
              <a:t>h</a:t>
            </a:r>
            <a:r>
              <a:rPr lang="en-US" altLang="en-US" sz="2000" baseline="30000" dirty="0">
                <a:sym typeface="Wingdings" pitchFamily="2" charset="2"/>
              </a:rPr>
              <a:t>2</a:t>
            </a:r>
            <a:r>
              <a:rPr lang="en-US" altLang="en-US" sz="2000" dirty="0">
                <a:sym typeface="Wingdings" pitchFamily="2" charset="2"/>
              </a:rPr>
              <a:t> is typically too high.</a:t>
            </a:r>
            <a:endParaRPr lang="en-US" altLang="en-US" sz="2800" dirty="0"/>
          </a:p>
        </p:txBody>
      </p:sp>
    </p:spTree>
    <p:extLst>
      <p:ext uri="{BB962C8B-B14F-4D97-AF65-F5344CB8AC3E}">
        <p14:creationId xmlns:p14="http://schemas.microsoft.com/office/powerpoint/2010/main" val="7483550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2">
            <a:extLst>
              <a:ext uri="{FF2B5EF4-FFF2-40B4-BE49-F238E27FC236}">
                <a16:creationId xmlns:a16="http://schemas.microsoft.com/office/drawing/2014/main" id="{15F7AC18-0EB1-5E44-9A90-952F7D664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888" y="2371725"/>
            <a:ext cx="467360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8">
            <a:extLst>
              <a:ext uri="{FF2B5EF4-FFF2-40B4-BE49-F238E27FC236}">
                <a16:creationId xmlns:a16="http://schemas.microsoft.com/office/drawing/2014/main" id="{4C83DB73-99C4-0449-8186-059C6F2C0E9E}"/>
              </a:ext>
            </a:extLst>
          </p:cNvPr>
          <p:cNvSpPr txBox="1">
            <a:spLocks noChangeArrowheads="1"/>
          </p:cNvSpPr>
          <p:nvPr/>
        </p:nvSpPr>
        <p:spPr bwMode="auto">
          <a:xfrm>
            <a:off x="4263661" y="4924034"/>
            <a:ext cx="29321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Feng, </a:t>
            </a:r>
            <a:r>
              <a:rPr lang="en-US" altLang="en-US" sz="1200" dirty="0" err="1"/>
              <a:t>Matchev</a:t>
            </a:r>
            <a:r>
              <a:rPr lang="en-US" altLang="en-US" sz="1200" dirty="0"/>
              <a:t>, </a:t>
            </a:r>
            <a:r>
              <a:rPr lang="en-US" altLang="en-US" sz="1200" dirty="0" err="1"/>
              <a:t>Wilczek</a:t>
            </a:r>
            <a:r>
              <a:rPr lang="en-US" altLang="en-US" sz="1200" dirty="0"/>
              <a:t> (2003)</a:t>
            </a:r>
          </a:p>
        </p:txBody>
      </p:sp>
      <p:sp>
        <p:nvSpPr>
          <p:cNvPr id="50181" name="Text Box 19">
            <a:extLst>
              <a:ext uri="{FF2B5EF4-FFF2-40B4-BE49-F238E27FC236}">
                <a16:creationId xmlns:a16="http://schemas.microsoft.com/office/drawing/2014/main" id="{B5D1F484-A13E-DD4B-91D0-D043535EC2F1}"/>
              </a:ext>
            </a:extLst>
          </p:cNvPr>
          <p:cNvSpPr txBox="1">
            <a:spLocks noChangeArrowheads="1"/>
          </p:cNvSpPr>
          <p:nvPr/>
        </p:nvSpPr>
        <p:spPr bwMode="auto">
          <a:xfrm>
            <a:off x="3207796" y="1758641"/>
            <a:ext cx="291573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400" dirty="0"/>
              <a:t>Green: correct relic density</a:t>
            </a:r>
          </a:p>
          <a:p>
            <a:pPr algn="l"/>
            <a:r>
              <a:rPr lang="en-US" altLang="en-US" sz="1400" dirty="0"/>
              <a:t>Yellow: almost correct relic density</a:t>
            </a:r>
          </a:p>
          <a:p>
            <a:pPr algn="l"/>
            <a:r>
              <a:rPr lang="en-US" altLang="en-US" sz="1400" dirty="0"/>
              <a:t>Blue contours: fine tuning</a:t>
            </a:r>
          </a:p>
        </p:txBody>
      </p:sp>
      <p:grpSp>
        <p:nvGrpSpPr>
          <p:cNvPr id="2" name="Group 42">
            <a:extLst>
              <a:ext uri="{FF2B5EF4-FFF2-40B4-BE49-F238E27FC236}">
                <a16:creationId xmlns:a16="http://schemas.microsoft.com/office/drawing/2014/main" id="{3B33FE26-9C83-324B-8056-DC0C302AC8C7}"/>
              </a:ext>
            </a:extLst>
          </p:cNvPr>
          <p:cNvGrpSpPr>
            <a:grpSpLocks/>
          </p:cNvGrpSpPr>
          <p:nvPr/>
        </p:nvGrpSpPr>
        <p:grpSpPr bwMode="auto">
          <a:xfrm>
            <a:off x="5381625" y="2605088"/>
            <a:ext cx="3592443" cy="2376526"/>
            <a:chOff x="5381625" y="2605088"/>
            <a:chExt cx="3592443" cy="2376810"/>
          </a:xfrm>
        </p:grpSpPr>
        <p:sp>
          <p:nvSpPr>
            <p:cNvPr id="50208" name="Line 11">
              <a:extLst>
                <a:ext uri="{FF2B5EF4-FFF2-40B4-BE49-F238E27FC236}">
                  <a16:creationId xmlns:a16="http://schemas.microsoft.com/office/drawing/2014/main" id="{1DB935DA-8A04-1D40-9203-D9C1DFEA07B7}"/>
                </a:ext>
              </a:extLst>
            </p:cNvPr>
            <p:cNvSpPr>
              <a:spLocks noChangeShapeType="1"/>
            </p:cNvSpPr>
            <p:nvPr/>
          </p:nvSpPr>
          <p:spPr bwMode="auto">
            <a:xfrm flipH="1">
              <a:off x="5381625" y="3599543"/>
              <a:ext cx="1556204" cy="49461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50209" name="Picture 23">
              <a:extLst>
                <a:ext uri="{FF2B5EF4-FFF2-40B4-BE49-F238E27FC236}">
                  <a16:creationId xmlns:a16="http://schemas.microsoft.com/office/drawing/2014/main" id="{707414FD-BCDC-1F4B-B3D0-7CFE7A750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069" t="15799" r="37369" b="75279"/>
            <a:stretch>
              <a:fillRect/>
            </a:stretch>
          </p:blipFill>
          <p:spPr bwMode="auto">
            <a:xfrm>
              <a:off x="6908800" y="2605088"/>
              <a:ext cx="17653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10" name="Text Box 35">
              <a:extLst>
                <a:ext uri="{FF2B5EF4-FFF2-40B4-BE49-F238E27FC236}">
                  <a16:creationId xmlns:a16="http://schemas.microsoft.com/office/drawing/2014/main" id="{F58FC1E5-8977-FD4C-B197-C7ACCDFDD2E1}"/>
                </a:ext>
              </a:extLst>
            </p:cNvPr>
            <p:cNvSpPr txBox="1">
              <a:spLocks noChangeArrowheads="1"/>
            </p:cNvSpPr>
            <p:nvPr/>
          </p:nvSpPr>
          <p:spPr bwMode="auto">
            <a:xfrm>
              <a:off x="6925409" y="3781425"/>
              <a:ext cx="2048659" cy="1200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Focus point SUSY: </a:t>
              </a:r>
            </a:p>
            <a:p>
              <a:r>
                <a:rPr lang="en-US" altLang="en-US" dirty="0"/>
                <a:t>Bino mixes with </a:t>
              </a:r>
              <a:r>
                <a:rPr lang="en-US" altLang="en-US" dirty="0" err="1"/>
                <a:t>Higgsinos</a:t>
              </a:r>
              <a:endParaRPr lang="en-US" altLang="en-US" dirty="0"/>
            </a:p>
          </p:txBody>
        </p:sp>
      </p:grpSp>
      <p:sp>
        <p:nvSpPr>
          <p:cNvPr id="50183" name="Rectangle 17">
            <a:extLst>
              <a:ext uri="{FF2B5EF4-FFF2-40B4-BE49-F238E27FC236}">
                <a16:creationId xmlns:a16="http://schemas.microsoft.com/office/drawing/2014/main" id="{87CCDF8C-13CD-E643-B127-C8BD9C0BB526}"/>
              </a:ext>
            </a:extLst>
          </p:cNvPr>
          <p:cNvSpPr>
            <a:spLocks noChangeArrowheads="1"/>
          </p:cNvSpPr>
          <p:nvPr/>
        </p:nvSpPr>
        <p:spPr bwMode="auto">
          <a:xfrm>
            <a:off x="2295525" y="5703888"/>
            <a:ext cx="1611313"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a:sym typeface="Wingdings" pitchFamily="2" charset="2"/>
            </a:endParaRPr>
          </a:p>
        </p:txBody>
      </p:sp>
      <p:grpSp>
        <p:nvGrpSpPr>
          <p:cNvPr id="3" name="Group 41">
            <a:extLst>
              <a:ext uri="{FF2B5EF4-FFF2-40B4-BE49-F238E27FC236}">
                <a16:creationId xmlns:a16="http://schemas.microsoft.com/office/drawing/2014/main" id="{0788D01C-B059-0542-ADB9-50E8F53AD173}"/>
              </a:ext>
            </a:extLst>
          </p:cNvPr>
          <p:cNvGrpSpPr>
            <a:grpSpLocks/>
          </p:cNvGrpSpPr>
          <p:nvPr/>
        </p:nvGrpSpPr>
        <p:grpSpPr bwMode="auto">
          <a:xfrm>
            <a:off x="2917825" y="4919663"/>
            <a:ext cx="5540375" cy="1698625"/>
            <a:chOff x="2278783" y="4919737"/>
            <a:chExt cx="5541662" cy="1698551"/>
          </a:xfrm>
        </p:grpSpPr>
        <p:sp>
          <p:nvSpPr>
            <p:cNvPr id="50205" name="Line 18">
              <a:extLst>
                <a:ext uri="{FF2B5EF4-FFF2-40B4-BE49-F238E27FC236}">
                  <a16:creationId xmlns:a16="http://schemas.microsoft.com/office/drawing/2014/main" id="{F76BE77B-B90F-9C4E-9A5F-ED6B583D3971}"/>
                </a:ext>
              </a:extLst>
            </p:cNvPr>
            <p:cNvSpPr>
              <a:spLocks noChangeShapeType="1"/>
            </p:cNvSpPr>
            <p:nvPr/>
          </p:nvSpPr>
          <p:spPr bwMode="auto">
            <a:xfrm>
              <a:off x="2278783" y="4919737"/>
              <a:ext cx="1030474" cy="711806"/>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0206" name="Picture 22">
              <a:extLst>
                <a:ext uri="{FF2B5EF4-FFF2-40B4-BE49-F238E27FC236}">
                  <a16:creationId xmlns:a16="http://schemas.microsoft.com/office/drawing/2014/main" id="{0435CC54-34A5-D64E-946E-67041EF16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105" t="15799" r="64035" b="75279"/>
            <a:stretch>
              <a:fillRect/>
            </a:stretch>
          </p:blipFill>
          <p:spPr bwMode="auto">
            <a:xfrm>
              <a:off x="2405091" y="5637213"/>
              <a:ext cx="18526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7" name="Text Box 36">
              <a:extLst>
                <a:ext uri="{FF2B5EF4-FFF2-40B4-BE49-F238E27FC236}">
                  <a16:creationId xmlns:a16="http://schemas.microsoft.com/office/drawing/2014/main" id="{720EADC1-F81D-1F48-BDC9-1917AC0E11F4}"/>
                </a:ext>
              </a:extLst>
            </p:cNvPr>
            <p:cNvSpPr txBox="1">
              <a:spLocks noChangeArrowheads="1"/>
            </p:cNvSpPr>
            <p:nvPr/>
          </p:nvSpPr>
          <p:spPr bwMode="auto">
            <a:xfrm>
              <a:off x="4410103" y="5880100"/>
              <a:ext cx="3410342" cy="6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Light SUSY: Bino and </a:t>
              </a:r>
              <a:r>
                <a:rPr lang="en-US" altLang="en-US" dirty="0" err="1"/>
                <a:t>sfermion</a:t>
              </a:r>
              <a:r>
                <a:rPr lang="en-US" altLang="en-US" dirty="0"/>
                <a:t> masses around 100 GeV</a:t>
              </a:r>
            </a:p>
          </p:txBody>
        </p:sp>
      </p:grpSp>
      <p:grpSp>
        <p:nvGrpSpPr>
          <p:cNvPr id="4" name="Group 43">
            <a:extLst>
              <a:ext uri="{FF2B5EF4-FFF2-40B4-BE49-F238E27FC236}">
                <a16:creationId xmlns:a16="http://schemas.microsoft.com/office/drawing/2014/main" id="{F270BFA1-0490-D940-8658-D3674D7E2131}"/>
              </a:ext>
            </a:extLst>
          </p:cNvPr>
          <p:cNvGrpSpPr>
            <a:grpSpLocks/>
          </p:cNvGrpSpPr>
          <p:nvPr/>
        </p:nvGrpSpPr>
        <p:grpSpPr bwMode="auto">
          <a:xfrm>
            <a:off x="163513" y="2895600"/>
            <a:ext cx="2611438" cy="3597670"/>
            <a:chOff x="163513" y="3133725"/>
            <a:chExt cx="2611890" cy="3596843"/>
          </a:xfrm>
        </p:grpSpPr>
        <p:sp>
          <p:nvSpPr>
            <p:cNvPr id="50192" name="Line 14">
              <a:extLst>
                <a:ext uri="{FF2B5EF4-FFF2-40B4-BE49-F238E27FC236}">
                  <a16:creationId xmlns:a16="http://schemas.microsoft.com/office/drawing/2014/main" id="{E8C2573D-C5DA-2E4C-AECF-8C60BC90B881}"/>
                </a:ext>
              </a:extLst>
            </p:cNvPr>
            <p:cNvSpPr>
              <a:spLocks noChangeShapeType="1"/>
            </p:cNvSpPr>
            <p:nvPr/>
          </p:nvSpPr>
          <p:spPr bwMode="auto">
            <a:xfrm flipH="1">
              <a:off x="1988457" y="3296329"/>
              <a:ext cx="786946" cy="477383"/>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0193" name="Group 24">
              <a:extLst>
                <a:ext uri="{FF2B5EF4-FFF2-40B4-BE49-F238E27FC236}">
                  <a16:creationId xmlns:a16="http://schemas.microsoft.com/office/drawing/2014/main" id="{BF1C1109-3D82-A745-92E8-7D6CC42D951D}"/>
                </a:ext>
              </a:extLst>
            </p:cNvPr>
            <p:cNvGrpSpPr>
              <a:grpSpLocks/>
            </p:cNvGrpSpPr>
            <p:nvPr/>
          </p:nvGrpSpPr>
          <p:grpSpPr bwMode="auto">
            <a:xfrm>
              <a:off x="163513" y="3133725"/>
              <a:ext cx="1890712" cy="1230313"/>
              <a:chOff x="335" y="58"/>
              <a:chExt cx="1767" cy="921"/>
            </a:xfrm>
          </p:grpSpPr>
          <p:sp>
            <p:nvSpPr>
              <p:cNvPr id="50195" name="Line 25">
                <a:extLst>
                  <a:ext uri="{FF2B5EF4-FFF2-40B4-BE49-F238E27FC236}">
                    <a16:creationId xmlns:a16="http://schemas.microsoft.com/office/drawing/2014/main" id="{CF5149AF-7E1B-8D42-98E8-C9BB77FC0722}"/>
                  </a:ext>
                </a:extLst>
              </p:cNvPr>
              <p:cNvSpPr>
                <a:spLocks noChangeShapeType="1"/>
              </p:cNvSpPr>
              <p:nvPr/>
            </p:nvSpPr>
            <p:spPr bwMode="auto">
              <a:xfrm flipH="1">
                <a:off x="606" y="515"/>
                <a:ext cx="339" cy="242"/>
              </a:xfrm>
              <a:prstGeom prst="line">
                <a:avLst/>
              </a:prstGeom>
              <a:noFill/>
              <a:ln w="28575">
                <a:solidFill>
                  <a:srgbClr val="00BE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6" name="Line 26">
                <a:extLst>
                  <a:ext uri="{FF2B5EF4-FFF2-40B4-BE49-F238E27FC236}">
                    <a16:creationId xmlns:a16="http://schemas.microsoft.com/office/drawing/2014/main" id="{98BC7D6A-4372-FA46-8D3F-4C08A5FFBF3C}"/>
                  </a:ext>
                </a:extLst>
              </p:cNvPr>
              <p:cNvSpPr>
                <a:spLocks noChangeShapeType="1"/>
              </p:cNvSpPr>
              <p:nvPr/>
            </p:nvSpPr>
            <p:spPr bwMode="auto">
              <a:xfrm>
                <a:off x="945" y="515"/>
                <a:ext cx="556" cy="0"/>
              </a:xfrm>
              <a:prstGeom prst="line">
                <a:avLst/>
              </a:prstGeom>
              <a:noFill/>
              <a:ln w="28575">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7" name="Line 27">
                <a:extLst>
                  <a:ext uri="{FF2B5EF4-FFF2-40B4-BE49-F238E27FC236}">
                    <a16:creationId xmlns:a16="http://schemas.microsoft.com/office/drawing/2014/main" id="{2FDF70E6-FB30-8C46-8246-820AF42BEE94}"/>
                  </a:ext>
                </a:extLst>
              </p:cNvPr>
              <p:cNvSpPr>
                <a:spLocks noChangeShapeType="1"/>
              </p:cNvSpPr>
              <p:nvPr/>
            </p:nvSpPr>
            <p:spPr bwMode="auto">
              <a:xfrm>
                <a:off x="1501" y="515"/>
                <a:ext cx="339" cy="242"/>
              </a:xfrm>
              <a:prstGeom prst="line">
                <a:avLst/>
              </a:prstGeom>
              <a:noFill/>
              <a:ln w="28575">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8" name="Line 28">
                <a:extLst>
                  <a:ext uri="{FF2B5EF4-FFF2-40B4-BE49-F238E27FC236}">
                    <a16:creationId xmlns:a16="http://schemas.microsoft.com/office/drawing/2014/main" id="{A96EE417-2689-DA4B-A1CF-2F05544D395A}"/>
                  </a:ext>
                </a:extLst>
              </p:cNvPr>
              <p:cNvSpPr>
                <a:spLocks noChangeShapeType="1"/>
              </p:cNvSpPr>
              <p:nvPr/>
            </p:nvSpPr>
            <p:spPr bwMode="auto">
              <a:xfrm flipH="1">
                <a:off x="1501" y="273"/>
                <a:ext cx="339" cy="242"/>
              </a:xfrm>
              <a:prstGeom prst="line">
                <a:avLst/>
              </a:prstGeom>
              <a:noFill/>
              <a:ln w="28575">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9" name="Line 29">
                <a:extLst>
                  <a:ext uri="{FF2B5EF4-FFF2-40B4-BE49-F238E27FC236}">
                    <a16:creationId xmlns:a16="http://schemas.microsoft.com/office/drawing/2014/main" id="{7D8F8440-23B7-D541-B4FB-7876922BAF81}"/>
                  </a:ext>
                </a:extLst>
              </p:cNvPr>
              <p:cNvSpPr>
                <a:spLocks noChangeShapeType="1"/>
              </p:cNvSpPr>
              <p:nvPr/>
            </p:nvSpPr>
            <p:spPr bwMode="auto">
              <a:xfrm>
                <a:off x="606" y="273"/>
                <a:ext cx="339" cy="242"/>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0" name="Text Box 30">
                <a:extLst>
                  <a:ext uri="{FF2B5EF4-FFF2-40B4-BE49-F238E27FC236}">
                    <a16:creationId xmlns:a16="http://schemas.microsoft.com/office/drawing/2014/main" id="{94028847-2699-944C-BE1E-81C8230AE265}"/>
                  </a:ext>
                </a:extLst>
              </p:cNvPr>
              <p:cNvSpPr txBox="1">
                <a:spLocks noChangeArrowheads="1"/>
              </p:cNvSpPr>
              <p:nvPr/>
            </p:nvSpPr>
            <p:spPr bwMode="auto">
              <a:xfrm>
                <a:off x="335" y="58"/>
                <a:ext cx="32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3333FF"/>
                    </a:solidFill>
                    <a:latin typeface="Symbol" pitchFamily="2" charset="2"/>
                  </a:rPr>
                  <a:t>c</a:t>
                </a:r>
              </a:p>
            </p:txBody>
          </p:sp>
          <p:sp>
            <p:nvSpPr>
              <p:cNvPr id="50201" name="Text Box 31">
                <a:extLst>
                  <a:ext uri="{FF2B5EF4-FFF2-40B4-BE49-F238E27FC236}">
                    <a16:creationId xmlns:a16="http://schemas.microsoft.com/office/drawing/2014/main" id="{8F8032E9-4CD4-B448-85E9-CE50F8856897}"/>
                  </a:ext>
                </a:extLst>
              </p:cNvPr>
              <p:cNvSpPr txBox="1">
                <a:spLocks noChangeArrowheads="1"/>
              </p:cNvSpPr>
              <p:nvPr/>
            </p:nvSpPr>
            <p:spPr bwMode="auto">
              <a:xfrm>
                <a:off x="1806" y="79"/>
                <a:ext cx="296"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BE00"/>
                    </a:solidFill>
                    <a:latin typeface="Symbol" pitchFamily="2" charset="2"/>
                  </a:rPr>
                  <a:t>t</a:t>
                </a:r>
              </a:p>
            </p:txBody>
          </p:sp>
          <p:sp>
            <p:nvSpPr>
              <p:cNvPr id="50202" name="Text Box 32">
                <a:extLst>
                  <a:ext uri="{FF2B5EF4-FFF2-40B4-BE49-F238E27FC236}">
                    <a16:creationId xmlns:a16="http://schemas.microsoft.com/office/drawing/2014/main" id="{171DC705-7E98-1043-B911-57C7E99C7EDD}"/>
                  </a:ext>
                </a:extLst>
              </p:cNvPr>
              <p:cNvSpPr txBox="1">
                <a:spLocks noChangeArrowheads="1"/>
              </p:cNvSpPr>
              <p:nvPr/>
            </p:nvSpPr>
            <p:spPr bwMode="auto">
              <a:xfrm>
                <a:off x="341" y="637"/>
                <a:ext cx="296"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BE00"/>
                    </a:solidFill>
                    <a:latin typeface="Symbol" pitchFamily="2" charset="2"/>
                  </a:rPr>
                  <a:t>t</a:t>
                </a:r>
                <a:r>
                  <a:rPr lang="en-US" altLang="en-US" sz="2400">
                    <a:solidFill>
                      <a:srgbClr val="00BE00"/>
                    </a:solidFill>
                    <a:cs typeface="Arial" panose="020B0604020202020204" pitchFamily="34" charset="0"/>
                  </a:rPr>
                  <a:t>̃</a:t>
                </a:r>
              </a:p>
            </p:txBody>
          </p:sp>
          <p:sp>
            <p:nvSpPr>
              <p:cNvPr id="50203" name="Text Box 33">
                <a:extLst>
                  <a:ext uri="{FF2B5EF4-FFF2-40B4-BE49-F238E27FC236}">
                    <a16:creationId xmlns:a16="http://schemas.microsoft.com/office/drawing/2014/main" id="{A7D9C2A7-337D-524D-A101-4C34333A130A}"/>
                  </a:ext>
                </a:extLst>
              </p:cNvPr>
              <p:cNvSpPr txBox="1">
                <a:spLocks noChangeArrowheads="1"/>
              </p:cNvSpPr>
              <p:nvPr/>
            </p:nvSpPr>
            <p:spPr bwMode="auto">
              <a:xfrm>
                <a:off x="1806" y="587"/>
                <a:ext cx="289"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Symbol" pitchFamily="2" charset="2"/>
                  </a:rPr>
                  <a:t>g</a:t>
                </a:r>
              </a:p>
            </p:txBody>
          </p:sp>
          <p:sp>
            <p:nvSpPr>
              <p:cNvPr id="50204" name="Text Box 34">
                <a:extLst>
                  <a:ext uri="{FF2B5EF4-FFF2-40B4-BE49-F238E27FC236}">
                    <a16:creationId xmlns:a16="http://schemas.microsoft.com/office/drawing/2014/main" id="{9E6B35FB-1AAF-8047-9360-137EE906CFC4}"/>
                  </a:ext>
                </a:extLst>
              </p:cNvPr>
              <p:cNvSpPr txBox="1">
                <a:spLocks noChangeArrowheads="1"/>
              </p:cNvSpPr>
              <p:nvPr/>
            </p:nvSpPr>
            <p:spPr bwMode="auto">
              <a:xfrm>
                <a:off x="1089" y="252"/>
                <a:ext cx="201"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BE00"/>
                    </a:solidFill>
                    <a:latin typeface="Symbol" pitchFamily="2" charset="2"/>
                  </a:rPr>
                  <a:t>t</a:t>
                </a:r>
              </a:p>
            </p:txBody>
          </p:sp>
        </p:grpSp>
        <p:sp>
          <p:nvSpPr>
            <p:cNvPr id="50194" name="Text Box 37">
              <a:extLst>
                <a:ext uri="{FF2B5EF4-FFF2-40B4-BE49-F238E27FC236}">
                  <a16:creationId xmlns:a16="http://schemas.microsoft.com/office/drawing/2014/main" id="{31EBE599-060E-4C44-B29E-93329A6D0708}"/>
                </a:ext>
              </a:extLst>
            </p:cNvPr>
            <p:cNvSpPr txBox="1">
              <a:spLocks noChangeArrowheads="1"/>
            </p:cNvSpPr>
            <p:nvPr/>
          </p:nvSpPr>
          <p:spPr bwMode="auto">
            <a:xfrm>
              <a:off x="357675" y="4422775"/>
              <a:ext cx="2004906" cy="2307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Co-annihilation:</a:t>
              </a:r>
            </a:p>
            <a:p>
              <a:r>
                <a:rPr lang="en-US" altLang="en-US" dirty="0" err="1"/>
                <a:t>stau</a:t>
              </a:r>
              <a:r>
                <a:rPr lang="en-US" altLang="en-US" dirty="0"/>
                <a:t> </a:t>
              </a:r>
              <a:r>
                <a:rPr lang="en-US" altLang="en-US" dirty="0">
                  <a:latin typeface="+mn-lt"/>
                </a:rPr>
                <a:t>and Bino are 5% </a:t>
              </a:r>
              <a:r>
                <a:rPr lang="en-US" altLang="en-US" dirty="0"/>
                <a:t>degenerate, so </a:t>
              </a:r>
              <a:r>
                <a:rPr lang="en-US" altLang="en-US" dirty="0" err="1"/>
                <a:t>staus</a:t>
              </a:r>
              <a:r>
                <a:rPr lang="en-US" altLang="en-US" dirty="0"/>
                <a:t> are present a freeze out T ~ m/20, help </a:t>
              </a:r>
              <a:r>
                <a:rPr lang="en-US" altLang="en-US" dirty="0" err="1"/>
                <a:t>Binos</a:t>
              </a:r>
              <a:r>
                <a:rPr lang="en-US" altLang="en-US" dirty="0"/>
                <a:t> annihilate.</a:t>
              </a:r>
            </a:p>
          </p:txBody>
        </p:sp>
      </p:grpSp>
      <p:grpSp>
        <p:nvGrpSpPr>
          <p:cNvPr id="6" name="Group 34">
            <a:extLst>
              <a:ext uri="{FF2B5EF4-FFF2-40B4-BE49-F238E27FC236}">
                <a16:creationId xmlns:a16="http://schemas.microsoft.com/office/drawing/2014/main" id="{ED6D7D4C-9423-334F-9207-85EF9706F021}"/>
              </a:ext>
            </a:extLst>
          </p:cNvPr>
          <p:cNvGrpSpPr>
            <a:grpSpLocks/>
          </p:cNvGrpSpPr>
          <p:nvPr/>
        </p:nvGrpSpPr>
        <p:grpSpPr bwMode="auto">
          <a:xfrm>
            <a:off x="1676852" y="1758641"/>
            <a:ext cx="1240973" cy="951674"/>
            <a:chOff x="1733479" y="1766126"/>
            <a:chExt cx="1240973" cy="951674"/>
          </a:xfrm>
        </p:grpSpPr>
        <p:sp>
          <p:nvSpPr>
            <p:cNvPr id="50190" name="Rectangle 38">
              <a:extLst>
                <a:ext uri="{FF2B5EF4-FFF2-40B4-BE49-F238E27FC236}">
                  <a16:creationId xmlns:a16="http://schemas.microsoft.com/office/drawing/2014/main" id="{6625B90A-0119-1B4B-BF8B-DF9816D3D785}"/>
                </a:ext>
              </a:extLst>
            </p:cNvPr>
            <p:cNvSpPr>
              <a:spLocks noChangeArrowheads="1"/>
            </p:cNvSpPr>
            <p:nvPr/>
          </p:nvSpPr>
          <p:spPr bwMode="auto">
            <a:xfrm>
              <a:off x="1733479" y="1766126"/>
              <a:ext cx="1240973"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dirty="0">
                  <a:sym typeface="Wingdings" pitchFamily="2" charset="2"/>
                </a:rPr>
                <a:t>Excluded:</a:t>
              </a:r>
            </a:p>
            <a:p>
              <a:pPr eaLnBrk="1" hangingPunct="1">
                <a:spcBef>
                  <a:spcPct val="20000"/>
                </a:spcBef>
              </a:pPr>
              <a:r>
                <a:rPr lang="en-US" altLang="en-US" dirty="0" err="1">
                  <a:sym typeface="Wingdings" pitchFamily="2" charset="2"/>
                </a:rPr>
                <a:t>Stau</a:t>
              </a:r>
              <a:r>
                <a:rPr lang="en-US" altLang="en-US" dirty="0">
                  <a:sym typeface="Wingdings" pitchFamily="2" charset="2"/>
                </a:rPr>
                <a:t> LSP</a:t>
              </a:r>
            </a:p>
          </p:txBody>
        </p:sp>
        <p:sp>
          <p:nvSpPr>
            <p:cNvPr id="50191" name="Line 39">
              <a:extLst>
                <a:ext uri="{FF2B5EF4-FFF2-40B4-BE49-F238E27FC236}">
                  <a16:creationId xmlns:a16="http://schemas.microsoft.com/office/drawing/2014/main" id="{50D3E294-80AF-894C-9AD4-FABC927565B7}"/>
                </a:ext>
              </a:extLst>
            </p:cNvPr>
            <p:cNvSpPr>
              <a:spLocks noChangeShapeType="1"/>
            </p:cNvSpPr>
            <p:nvPr/>
          </p:nvSpPr>
          <p:spPr bwMode="auto">
            <a:xfrm flipH="1" flipV="1">
              <a:off x="2706688" y="2427288"/>
              <a:ext cx="55562" cy="290512"/>
            </a:xfrm>
            <a:prstGeom prst="line">
              <a:avLst/>
            </a:prstGeom>
            <a:noFill/>
            <a:ln w="2857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0187" name="Text Box 43">
            <a:extLst>
              <a:ext uri="{FF2B5EF4-FFF2-40B4-BE49-F238E27FC236}">
                <a16:creationId xmlns:a16="http://schemas.microsoft.com/office/drawing/2014/main" id="{AF3A7AB0-CF79-B747-AAF0-F95BB0A427A7}"/>
              </a:ext>
            </a:extLst>
          </p:cNvPr>
          <p:cNvSpPr txBox="1">
            <a:spLocks noChangeArrowheads="1"/>
          </p:cNvSpPr>
          <p:nvPr/>
        </p:nvSpPr>
        <p:spPr bwMode="auto">
          <a:xfrm>
            <a:off x="152400" y="929523"/>
            <a:ext cx="87863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There are a number of ways to enhance the annihilation.  3 instructive examples are shown here for the constrained MSSM model, also known as minimal supergravity.</a:t>
            </a:r>
          </a:p>
        </p:txBody>
      </p:sp>
      <p:sp>
        <p:nvSpPr>
          <p:cNvPr id="35" name="Title 1">
            <a:extLst>
              <a:ext uri="{FF2B5EF4-FFF2-40B4-BE49-F238E27FC236}">
                <a16:creationId xmlns:a16="http://schemas.microsoft.com/office/drawing/2014/main" id="{32D65DFE-6451-D94B-B505-AB925A92B095}"/>
              </a:ext>
            </a:extLst>
          </p:cNvPr>
          <p:cNvSpPr txBox="1">
            <a:spLocks/>
          </p:cNvSpPr>
          <p:nvPr/>
        </p:nvSpPr>
        <p:spPr>
          <a:xfrm>
            <a:off x="0" y="213346"/>
            <a:ext cx="9144000" cy="456964"/>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COSMOLOGICALLY-PREFERRED SUSY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3">
            <a:extLst>
              <a:ext uri="{FF2B5EF4-FFF2-40B4-BE49-F238E27FC236}">
                <a16:creationId xmlns:a16="http://schemas.microsoft.com/office/drawing/2014/main" id="{6CCD87D7-BC43-744F-A0CA-B33E815301FC}"/>
              </a:ext>
            </a:extLst>
          </p:cNvPr>
          <p:cNvSpPr>
            <a:spLocks noGrp="1" noChangeArrowheads="1"/>
          </p:cNvSpPr>
          <p:nvPr>
            <p:ph type="body" idx="1"/>
          </p:nvPr>
        </p:nvSpPr>
        <p:spPr>
          <a:xfrm>
            <a:off x="85725" y="1066800"/>
            <a:ext cx="4486275" cy="4267200"/>
          </a:xfrm>
        </p:spPr>
        <p:txBody>
          <a:bodyPr/>
          <a:lstStyle/>
          <a:p>
            <a:pPr eaLnBrk="1" hangingPunct="1">
              <a:lnSpc>
                <a:spcPct val="90000"/>
              </a:lnSpc>
            </a:pPr>
            <a:r>
              <a:rPr lang="en-US" altLang="en-US" sz="2000" dirty="0"/>
              <a:t>Light SUSY: Excluded by collider searches for 100 GeV </a:t>
            </a:r>
            <a:r>
              <a:rPr lang="en-US" altLang="en-US" sz="2000" dirty="0" err="1"/>
              <a:t>sleptons</a:t>
            </a:r>
            <a:r>
              <a:rPr lang="en-US" altLang="en-US" sz="2000" dirty="0"/>
              <a:t>.</a:t>
            </a:r>
          </a:p>
          <a:p>
            <a:pPr eaLnBrk="1" hangingPunct="1">
              <a:lnSpc>
                <a:spcPct val="90000"/>
              </a:lnSpc>
            </a:pPr>
            <a:endParaRPr lang="en-US" altLang="en-US" sz="1200" dirty="0"/>
          </a:p>
          <a:p>
            <a:pPr>
              <a:lnSpc>
                <a:spcPct val="90000"/>
              </a:lnSpc>
            </a:pPr>
            <a:r>
              <a:rPr lang="en-US" altLang="en-US" sz="2000" dirty="0">
                <a:cs typeface="Arial" panose="020B0604020202020204" pitchFamily="34" charset="0"/>
              </a:rPr>
              <a:t>Focus-point DM: Stringently probed by direct detection.</a:t>
            </a:r>
          </a:p>
          <a:p>
            <a:pPr lvl="1" eaLnBrk="1" hangingPunct="1">
              <a:lnSpc>
                <a:spcPct val="90000"/>
              </a:lnSpc>
              <a:buFontTx/>
              <a:buNone/>
            </a:pPr>
            <a:r>
              <a:rPr lang="en-US" altLang="en-US" dirty="0">
                <a:cs typeface="Arial" panose="020B0604020202020204" pitchFamily="34" charset="0"/>
              </a:rPr>
              <a:t>	</a:t>
            </a:r>
            <a:r>
              <a:rPr lang="en-US" altLang="en-US" sz="1800" dirty="0">
                <a:cs typeface="Arial" panose="020B0604020202020204" pitchFamily="34" charset="0"/>
              </a:rPr>
              <a:t>Bino-</a:t>
            </a:r>
            <a:r>
              <a:rPr lang="en-US" altLang="en-US" sz="1800" dirty="0" err="1">
                <a:cs typeface="Arial" panose="020B0604020202020204" pitchFamily="34" charset="0"/>
              </a:rPr>
              <a:t>Higgsino</a:t>
            </a:r>
            <a:r>
              <a:rPr lang="en-US" altLang="en-US" sz="1800" dirty="0">
                <a:cs typeface="Arial" panose="020B0604020202020204" pitchFamily="34" charset="0"/>
              </a:rPr>
              <a:t> mixture, m &lt; 1 </a:t>
            </a:r>
            <a:r>
              <a:rPr lang="en-US" altLang="en-US" sz="1800" dirty="0" err="1">
                <a:cs typeface="Arial" panose="020B0604020202020204" pitchFamily="34" charset="0"/>
              </a:rPr>
              <a:t>TeV</a:t>
            </a:r>
            <a:r>
              <a:rPr lang="en-US" altLang="en-US" sz="1800" dirty="0">
                <a:cs typeface="Arial" panose="020B0604020202020204" pitchFamily="34" charset="0"/>
              </a:rPr>
              <a:t>.</a:t>
            </a:r>
          </a:p>
          <a:p>
            <a:pPr>
              <a:lnSpc>
                <a:spcPct val="90000"/>
              </a:lnSpc>
            </a:pPr>
            <a:endParaRPr lang="en-US" altLang="en-US" sz="1200" dirty="0">
              <a:cs typeface="Arial" panose="020B0604020202020204" pitchFamily="34" charset="0"/>
            </a:endParaRPr>
          </a:p>
          <a:p>
            <a:pPr>
              <a:lnSpc>
                <a:spcPct val="90000"/>
              </a:lnSpc>
            </a:pPr>
            <a:r>
              <a:rPr lang="en-US" altLang="en-US" sz="2000" dirty="0"/>
              <a:t>Co-annihilating DM: still viable.</a:t>
            </a:r>
          </a:p>
          <a:p>
            <a:pPr lvl="1" eaLnBrk="1" hangingPunct="1">
              <a:lnSpc>
                <a:spcPct val="90000"/>
              </a:lnSpc>
              <a:buFontTx/>
              <a:buNone/>
            </a:pPr>
            <a:r>
              <a:rPr lang="en-US" altLang="en-US" dirty="0"/>
              <a:t>	</a:t>
            </a:r>
            <a:r>
              <a:rPr lang="en-US" altLang="en-US" sz="1800" dirty="0">
                <a:latin typeface="Symbol" pitchFamily="2" charset="2"/>
              </a:rPr>
              <a:t>c </a:t>
            </a:r>
            <a:r>
              <a:rPr lang="en-US" altLang="en-US" sz="1800" dirty="0"/>
              <a:t>, </a:t>
            </a:r>
            <a:r>
              <a:rPr lang="en-US" altLang="en-US" sz="1800" dirty="0" err="1">
                <a:latin typeface="Symbol" pitchFamily="2" charset="2"/>
              </a:rPr>
              <a:t>t</a:t>
            </a:r>
            <a:r>
              <a:rPr lang="en-US" altLang="en-US" sz="1800" dirty="0" err="1">
                <a:cs typeface="Arial" panose="020B0604020202020204" pitchFamily="34" charset="0"/>
              </a:rPr>
              <a:t>̃</a:t>
            </a:r>
            <a:r>
              <a:rPr lang="en-US" altLang="en-US" sz="1800" i="1" baseline="-25000" dirty="0" err="1">
                <a:cs typeface="Arial" panose="020B0604020202020204" pitchFamily="34" charset="0"/>
              </a:rPr>
              <a:t>R</a:t>
            </a:r>
            <a:r>
              <a:rPr lang="en-US" altLang="en-US" sz="1800" i="1" baseline="-25000" dirty="0">
                <a:cs typeface="Arial" panose="020B0604020202020204" pitchFamily="34" charset="0"/>
              </a:rPr>
              <a:t> </a:t>
            </a:r>
            <a:r>
              <a:rPr lang="en-US" altLang="en-US" sz="1800" dirty="0">
                <a:cs typeface="Arial" panose="020B0604020202020204" pitchFamily="34" charset="0"/>
              </a:rPr>
              <a:t> degenerate, m &lt; 600 GeV.</a:t>
            </a:r>
          </a:p>
          <a:p>
            <a:pPr lvl="1" eaLnBrk="1" hangingPunct="1">
              <a:lnSpc>
                <a:spcPct val="90000"/>
              </a:lnSpc>
              <a:buFontTx/>
              <a:buNone/>
            </a:pPr>
            <a:r>
              <a:rPr lang="en-US" altLang="en-US" sz="1800" dirty="0">
                <a:cs typeface="Arial" panose="020B0604020202020204" pitchFamily="34" charset="0"/>
              </a:rPr>
              <a:t>	Can explain muon g-2.</a:t>
            </a:r>
          </a:p>
          <a:p>
            <a:pPr lvl="1" eaLnBrk="1" hangingPunct="1">
              <a:lnSpc>
                <a:spcPct val="90000"/>
              </a:lnSpc>
            </a:pPr>
            <a:endParaRPr lang="en-US" altLang="en-US" sz="1200" dirty="0">
              <a:cs typeface="Arial" panose="020B0604020202020204" pitchFamily="34" charset="0"/>
            </a:endParaRPr>
          </a:p>
          <a:p>
            <a:pPr>
              <a:lnSpc>
                <a:spcPct val="90000"/>
              </a:lnSpc>
            </a:pPr>
            <a:r>
              <a:rPr lang="en-US" altLang="en-US" sz="2000" dirty="0">
                <a:cs typeface="Arial" panose="020B0604020202020204" pitchFamily="34" charset="0"/>
              </a:rPr>
              <a:t>Outside of CMSSM: Wino-like DM with m ~ 2.7-3 </a:t>
            </a:r>
            <a:r>
              <a:rPr lang="en-US" altLang="en-US" sz="2000" dirty="0" err="1">
                <a:cs typeface="Arial" panose="020B0604020202020204" pitchFamily="34" charset="0"/>
              </a:rPr>
              <a:t>TeV</a:t>
            </a:r>
            <a:r>
              <a:rPr lang="en-US" altLang="en-US" sz="2000" dirty="0">
                <a:cs typeface="Arial" panose="020B0604020202020204" pitchFamily="34" charset="0"/>
              </a:rPr>
              <a:t>. Stringently probed by indirect detection.</a:t>
            </a:r>
          </a:p>
        </p:txBody>
      </p:sp>
      <p:pic>
        <p:nvPicPr>
          <p:cNvPr id="51205" name="Picture 2">
            <a:extLst>
              <a:ext uri="{FF2B5EF4-FFF2-40B4-BE49-F238E27FC236}">
                <a16:creationId xmlns:a16="http://schemas.microsoft.com/office/drawing/2014/main" id="{BC8A916E-11F9-C94F-9C40-3BE989B0B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23988"/>
            <a:ext cx="4287838"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 Box 8">
            <a:extLst>
              <a:ext uri="{FF2B5EF4-FFF2-40B4-BE49-F238E27FC236}">
                <a16:creationId xmlns:a16="http://schemas.microsoft.com/office/drawing/2014/main" id="{9C281017-5B9C-6F43-89E6-2B4C7C8235CA}"/>
              </a:ext>
            </a:extLst>
          </p:cNvPr>
          <p:cNvSpPr txBox="1">
            <a:spLocks noChangeArrowheads="1"/>
          </p:cNvSpPr>
          <p:nvPr/>
        </p:nvSpPr>
        <p:spPr bwMode="auto">
          <a:xfrm>
            <a:off x="7159625" y="4041775"/>
            <a:ext cx="1585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1200"/>
              <a:t>Hisano et al. (2006)</a:t>
            </a:r>
          </a:p>
        </p:txBody>
      </p:sp>
      <p:pic>
        <p:nvPicPr>
          <p:cNvPr id="51207" name="Picture 2">
            <a:extLst>
              <a:ext uri="{FF2B5EF4-FFF2-40B4-BE49-F238E27FC236}">
                <a16:creationId xmlns:a16="http://schemas.microsoft.com/office/drawing/2014/main" id="{76BA1368-2402-5E42-97B0-256A68764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2567642"/>
            <a:ext cx="1478125" cy="50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Box 11">
            <a:extLst>
              <a:ext uri="{FF2B5EF4-FFF2-40B4-BE49-F238E27FC236}">
                <a16:creationId xmlns:a16="http://schemas.microsoft.com/office/drawing/2014/main" id="{CF642C4D-9536-0441-9C82-81D4439121FF}"/>
              </a:ext>
            </a:extLst>
          </p:cNvPr>
          <p:cNvSpPr txBox="1">
            <a:spLocks noChangeArrowheads="1"/>
          </p:cNvSpPr>
          <p:nvPr/>
        </p:nvSpPr>
        <p:spPr bwMode="auto">
          <a:xfrm>
            <a:off x="5224463" y="2065338"/>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Winos</a:t>
            </a:r>
          </a:p>
        </p:txBody>
      </p:sp>
      <p:sp>
        <p:nvSpPr>
          <p:cNvPr id="12" name="Title 1">
            <a:extLst>
              <a:ext uri="{FF2B5EF4-FFF2-40B4-BE49-F238E27FC236}">
                <a16:creationId xmlns:a16="http://schemas.microsoft.com/office/drawing/2014/main" id="{4896B357-B319-794E-ADCB-84E94DE7A914}"/>
              </a:ext>
            </a:extLst>
          </p:cNvPr>
          <p:cNvSpPr txBox="1">
            <a:spLocks/>
          </p:cNvSpPr>
          <p:nvPr/>
        </p:nvSpPr>
        <p:spPr>
          <a:xfrm>
            <a:off x="0" y="228600"/>
            <a:ext cx="9144000" cy="441710"/>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STATUS OF COSMOLOGICALLY-PREFERRED SUSY</a:t>
            </a:r>
          </a:p>
        </p:txBody>
      </p:sp>
      <p:sp>
        <p:nvSpPr>
          <p:cNvPr id="8" name="Rectangle 3">
            <a:extLst>
              <a:ext uri="{FF2B5EF4-FFF2-40B4-BE49-F238E27FC236}">
                <a16:creationId xmlns:a16="http://schemas.microsoft.com/office/drawing/2014/main" id="{E7EC0410-3E39-E641-8C67-C5249073F4E6}"/>
              </a:ext>
            </a:extLst>
          </p:cNvPr>
          <p:cNvSpPr txBox="1">
            <a:spLocks noChangeArrowheads="1"/>
          </p:cNvSpPr>
          <p:nvPr/>
        </p:nvSpPr>
        <p:spPr bwMode="auto">
          <a:xfrm>
            <a:off x="76200" y="5257800"/>
            <a:ext cx="8828881" cy="1219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ln>
                  <a:noFill/>
                </a:ln>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ln>
                  <a:noFill/>
                </a:ln>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2000" dirty="0">
                <a:cs typeface="Arial" panose="020B0604020202020204" pitchFamily="34" charset="0"/>
              </a:rPr>
              <a:t>Many other interesting scenarios outside of CMSSM. Note that SUSY can always be heavier, but in this context, cosmology provides upper bounds.  This is an essential synergy between particle physics and cosmology – WIMPs cannot be decoupled away without sacrificing the WIMP miracle.</a:t>
            </a:r>
          </a:p>
          <a:p>
            <a:pPr>
              <a:lnSpc>
                <a:spcPct val="90000"/>
              </a:lnSpc>
            </a:pPr>
            <a:endParaRPr lang="en-US" altLang="en-US" sz="1200" dirty="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ED161-A18E-2A46-BCAF-3E92620BE098}"/>
              </a:ext>
            </a:extLst>
          </p:cNvPr>
          <p:cNvSpPr/>
          <p:nvPr/>
        </p:nvSpPr>
        <p:spPr>
          <a:xfrm>
            <a:off x="838200" y="2895600"/>
            <a:ext cx="7391399" cy="106680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1"/>
                </a:solidFill>
              </a:rPr>
              <a:t>III. WIMP DETECTION</a:t>
            </a:r>
          </a:p>
        </p:txBody>
      </p:sp>
      <p:sp>
        <p:nvSpPr>
          <p:cNvPr id="3" name="Rectangle 2">
            <a:extLst>
              <a:ext uri="{FF2B5EF4-FFF2-40B4-BE49-F238E27FC236}">
                <a16:creationId xmlns:a16="http://schemas.microsoft.com/office/drawing/2014/main" id="{A1D4B414-462A-3C4D-8D4E-3672AFB52D08}"/>
              </a:ext>
            </a:extLst>
          </p:cNvPr>
          <p:cNvSpPr>
            <a:spLocks noChangeArrowheads="1"/>
          </p:cNvSpPr>
          <p:nvPr/>
        </p:nvSpPr>
        <p:spPr bwMode="auto">
          <a:xfrm>
            <a:off x="304800" y="6211887"/>
            <a:ext cx="8458200" cy="54864"/>
          </a:xfrm>
          <a:prstGeom prst="rect">
            <a:avLst/>
          </a:prstGeom>
          <a:solidFill>
            <a:srgbClr val="1919C8"/>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286648127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a:extLst>
              <a:ext uri="{FF2B5EF4-FFF2-40B4-BE49-F238E27FC236}">
                <a16:creationId xmlns:a16="http://schemas.microsoft.com/office/drawing/2014/main" id="{0D2D5440-11E2-9142-8646-0D1235CB297B}"/>
              </a:ext>
            </a:extLst>
          </p:cNvPr>
          <p:cNvSpPr>
            <a:spLocks noGrp="1" noChangeArrowheads="1"/>
          </p:cNvSpPr>
          <p:nvPr>
            <p:ph type="title"/>
          </p:nvPr>
        </p:nvSpPr>
        <p:spPr>
          <a:xfrm>
            <a:off x="228600" y="228599"/>
            <a:ext cx="8686800" cy="446197"/>
          </a:xfrm>
        </p:spPr>
        <p:txBody>
          <a:bodyPr/>
          <a:lstStyle/>
          <a:p>
            <a:r>
              <a:rPr lang="en-US" altLang="en-US" dirty="0">
                <a:solidFill>
                  <a:schemeClr val="tx1"/>
                </a:solidFill>
              </a:rPr>
              <a:t>WIMP DETECTION</a:t>
            </a:r>
          </a:p>
        </p:txBody>
      </p:sp>
      <p:sp>
        <p:nvSpPr>
          <p:cNvPr id="57348" name="Rectangle 54">
            <a:extLst>
              <a:ext uri="{FF2B5EF4-FFF2-40B4-BE49-F238E27FC236}">
                <a16:creationId xmlns:a16="http://schemas.microsoft.com/office/drawing/2014/main" id="{7DFB53D1-3743-BE4D-BAFC-9C5A80EB1ADD}"/>
              </a:ext>
            </a:extLst>
          </p:cNvPr>
          <p:cNvSpPr>
            <a:spLocks noGrp="1" noChangeArrowheads="1"/>
          </p:cNvSpPr>
          <p:nvPr>
            <p:ph type="body" idx="1"/>
          </p:nvPr>
        </p:nvSpPr>
        <p:spPr>
          <a:xfrm>
            <a:off x="633413" y="1343025"/>
            <a:ext cx="8439150" cy="612775"/>
          </a:xfrm>
          <a:noFill/>
        </p:spPr>
        <p:txBody>
          <a:bodyPr/>
          <a:lstStyle/>
          <a:p>
            <a:pPr>
              <a:lnSpc>
                <a:spcPct val="90000"/>
              </a:lnSpc>
              <a:buFontTx/>
              <a:buNone/>
            </a:pPr>
            <a:r>
              <a:rPr lang="en-US" altLang="en-US" sz="2800"/>
              <a:t>Correct relic density </a:t>
            </a:r>
            <a:r>
              <a:rPr lang="en-US" altLang="en-US" sz="2800">
                <a:sym typeface="Wingdings" pitchFamily="2" charset="2"/>
              </a:rPr>
              <a:t></a:t>
            </a:r>
            <a:r>
              <a:rPr lang="en-US" altLang="en-US" sz="2800"/>
              <a:t> Efficient annihilation then </a:t>
            </a:r>
          </a:p>
        </p:txBody>
      </p:sp>
      <p:grpSp>
        <p:nvGrpSpPr>
          <p:cNvPr id="57349" name="Group 38">
            <a:extLst>
              <a:ext uri="{FF2B5EF4-FFF2-40B4-BE49-F238E27FC236}">
                <a16:creationId xmlns:a16="http://schemas.microsoft.com/office/drawing/2014/main" id="{50B2A77D-0640-274B-BB47-17663812413B}"/>
              </a:ext>
            </a:extLst>
          </p:cNvPr>
          <p:cNvGrpSpPr>
            <a:grpSpLocks/>
          </p:cNvGrpSpPr>
          <p:nvPr/>
        </p:nvGrpSpPr>
        <p:grpSpPr bwMode="auto">
          <a:xfrm>
            <a:off x="3238500" y="2262188"/>
            <a:ext cx="2740025" cy="2874962"/>
            <a:chOff x="612384" y="1028120"/>
            <a:chExt cx="2739547" cy="2875207"/>
          </a:xfrm>
        </p:grpSpPr>
        <p:sp>
          <p:nvSpPr>
            <p:cNvPr id="57360" name="Text Box 33">
              <a:extLst>
                <a:ext uri="{FF2B5EF4-FFF2-40B4-BE49-F238E27FC236}">
                  <a16:creationId xmlns:a16="http://schemas.microsoft.com/office/drawing/2014/main" id="{2A3EE265-5261-CA47-9B7D-0FB151F36F48}"/>
                </a:ext>
              </a:extLst>
            </p:cNvPr>
            <p:cNvSpPr txBox="1">
              <a:spLocks noChangeArrowheads="1"/>
            </p:cNvSpPr>
            <p:nvPr/>
          </p:nvSpPr>
          <p:spPr bwMode="auto">
            <a:xfrm>
              <a:off x="615470" y="1028120"/>
              <a:ext cx="434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latin typeface="Symbol" pitchFamily="2" charset="2"/>
                </a:rPr>
                <a:t>c</a:t>
              </a:r>
            </a:p>
          </p:txBody>
        </p:sp>
        <p:sp>
          <p:nvSpPr>
            <p:cNvPr id="57361" name="Text Box 34">
              <a:extLst>
                <a:ext uri="{FF2B5EF4-FFF2-40B4-BE49-F238E27FC236}">
                  <a16:creationId xmlns:a16="http://schemas.microsoft.com/office/drawing/2014/main" id="{9F60C682-2424-6545-8906-73AB8F7DC0F8}"/>
                </a:ext>
              </a:extLst>
            </p:cNvPr>
            <p:cNvSpPr txBox="1">
              <a:spLocks noChangeArrowheads="1"/>
            </p:cNvSpPr>
            <p:nvPr/>
          </p:nvSpPr>
          <p:spPr bwMode="auto">
            <a:xfrm>
              <a:off x="2913871" y="1028120"/>
              <a:ext cx="4349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latin typeface="Symbol" pitchFamily="2" charset="2"/>
                </a:rPr>
                <a:t>c</a:t>
              </a:r>
            </a:p>
          </p:txBody>
        </p:sp>
        <p:sp>
          <p:nvSpPr>
            <p:cNvPr id="57362" name="Text Box 35">
              <a:extLst>
                <a:ext uri="{FF2B5EF4-FFF2-40B4-BE49-F238E27FC236}">
                  <a16:creationId xmlns:a16="http://schemas.microsoft.com/office/drawing/2014/main" id="{F607CEF7-EEB8-9848-8DDF-388661ADC0FA}"/>
                </a:ext>
              </a:extLst>
            </p:cNvPr>
            <p:cNvSpPr txBox="1">
              <a:spLocks noChangeArrowheads="1"/>
            </p:cNvSpPr>
            <p:nvPr/>
          </p:nvSpPr>
          <p:spPr bwMode="auto">
            <a:xfrm>
              <a:off x="612384" y="3256996"/>
              <a:ext cx="4411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i="1"/>
                <a:t>q</a:t>
              </a:r>
            </a:p>
          </p:txBody>
        </p:sp>
        <p:sp>
          <p:nvSpPr>
            <p:cNvPr id="57363" name="Text Box 35">
              <a:extLst>
                <a:ext uri="{FF2B5EF4-FFF2-40B4-BE49-F238E27FC236}">
                  <a16:creationId xmlns:a16="http://schemas.microsoft.com/office/drawing/2014/main" id="{D7D6FC3B-4836-8347-9EED-C24217EF5B58}"/>
                </a:ext>
              </a:extLst>
            </p:cNvPr>
            <p:cNvSpPr txBox="1">
              <a:spLocks noChangeArrowheads="1"/>
            </p:cNvSpPr>
            <p:nvPr/>
          </p:nvSpPr>
          <p:spPr bwMode="auto">
            <a:xfrm>
              <a:off x="2910785" y="3256996"/>
              <a:ext cx="4411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i="1"/>
                <a:t>q</a:t>
              </a:r>
            </a:p>
          </p:txBody>
        </p:sp>
        <p:grpSp>
          <p:nvGrpSpPr>
            <p:cNvPr id="57364" name="Group 37">
              <a:extLst>
                <a:ext uri="{FF2B5EF4-FFF2-40B4-BE49-F238E27FC236}">
                  <a16:creationId xmlns:a16="http://schemas.microsoft.com/office/drawing/2014/main" id="{D73655FD-5401-4546-94F2-626E68AD027A}"/>
                </a:ext>
              </a:extLst>
            </p:cNvPr>
            <p:cNvGrpSpPr>
              <a:grpSpLocks/>
            </p:cNvGrpSpPr>
            <p:nvPr/>
          </p:nvGrpSpPr>
          <p:grpSpPr bwMode="auto">
            <a:xfrm>
              <a:off x="1047750" y="1657351"/>
              <a:ext cx="1833673" cy="1883291"/>
              <a:chOff x="1047750" y="1657351"/>
              <a:chExt cx="1833673" cy="1883291"/>
            </a:xfrm>
          </p:grpSpPr>
          <p:sp>
            <p:nvSpPr>
              <p:cNvPr id="57365" name="Line 21">
                <a:extLst>
                  <a:ext uri="{FF2B5EF4-FFF2-40B4-BE49-F238E27FC236}">
                    <a16:creationId xmlns:a16="http://schemas.microsoft.com/office/drawing/2014/main" id="{D4DDF281-7822-6342-87E3-82949519C3B8}"/>
                  </a:ext>
                </a:extLst>
              </p:cNvPr>
              <p:cNvSpPr>
                <a:spLocks noChangeShapeType="1"/>
              </p:cNvSpPr>
              <p:nvPr/>
            </p:nvSpPr>
            <p:spPr bwMode="auto">
              <a:xfrm>
                <a:off x="1047750" y="1657351"/>
                <a:ext cx="1833673" cy="18832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6" name="Line 24">
                <a:extLst>
                  <a:ext uri="{FF2B5EF4-FFF2-40B4-BE49-F238E27FC236}">
                    <a16:creationId xmlns:a16="http://schemas.microsoft.com/office/drawing/2014/main" id="{3B770FF0-835E-BC4E-9E75-C7DD6CC17EE7}"/>
                  </a:ext>
                </a:extLst>
              </p:cNvPr>
              <p:cNvSpPr>
                <a:spLocks noChangeShapeType="1"/>
              </p:cNvSpPr>
              <p:nvPr/>
            </p:nvSpPr>
            <p:spPr bwMode="auto">
              <a:xfrm flipV="1">
                <a:off x="1049097" y="1679944"/>
                <a:ext cx="1821694" cy="173187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67" name="Oval 36">
                <a:extLst>
                  <a:ext uri="{FF2B5EF4-FFF2-40B4-BE49-F238E27FC236}">
                    <a16:creationId xmlns:a16="http://schemas.microsoft.com/office/drawing/2014/main" id="{73636CCE-6A18-8D47-A61E-90FB0620C8EB}"/>
                  </a:ext>
                </a:extLst>
              </p:cNvPr>
              <p:cNvSpPr>
                <a:spLocks noChangeArrowheads="1"/>
              </p:cNvSpPr>
              <p:nvPr/>
            </p:nvSpPr>
            <p:spPr bwMode="auto">
              <a:xfrm>
                <a:off x="1424764" y="2062716"/>
                <a:ext cx="1031358" cy="1010093"/>
              </a:xfrm>
              <a:prstGeom prst="ellipse">
                <a:avLst/>
              </a:prstGeom>
              <a:solidFill>
                <a:schemeClr val="tx1"/>
              </a:solidFill>
              <a:ln w="9525" algn="ctr">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grpSp>
        <p:nvGrpSpPr>
          <p:cNvPr id="4" name="Group 41">
            <a:extLst>
              <a:ext uri="{FF2B5EF4-FFF2-40B4-BE49-F238E27FC236}">
                <a16:creationId xmlns:a16="http://schemas.microsoft.com/office/drawing/2014/main" id="{3CC90E38-4524-D742-8936-5E3ADF275402}"/>
              </a:ext>
            </a:extLst>
          </p:cNvPr>
          <p:cNvGrpSpPr>
            <a:grpSpLocks/>
          </p:cNvGrpSpPr>
          <p:nvPr/>
        </p:nvGrpSpPr>
        <p:grpSpPr bwMode="auto">
          <a:xfrm>
            <a:off x="1416050" y="2163763"/>
            <a:ext cx="1103313" cy="3570287"/>
            <a:chOff x="1415335" y="2301571"/>
            <a:chExt cx="1104582" cy="3571042"/>
          </a:xfrm>
        </p:grpSpPr>
        <p:sp>
          <p:nvSpPr>
            <p:cNvPr id="57358" name="Text Box 37">
              <a:extLst>
                <a:ext uri="{FF2B5EF4-FFF2-40B4-BE49-F238E27FC236}">
                  <a16:creationId xmlns:a16="http://schemas.microsoft.com/office/drawing/2014/main" id="{9F0CD397-1002-224F-90CB-F76FB3449706}"/>
                </a:ext>
              </a:extLst>
            </p:cNvPr>
            <p:cNvSpPr txBox="1">
              <a:spLocks noChangeArrowheads="1"/>
            </p:cNvSpPr>
            <p:nvPr/>
          </p:nvSpPr>
          <p:spPr bwMode="auto">
            <a:xfrm rot="5400000">
              <a:off x="45313" y="3671593"/>
              <a:ext cx="35710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3333FF"/>
                  </a:solidFill>
                </a:rPr>
                <a:t>Efficient annihilation now</a:t>
              </a:r>
            </a:p>
            <a:p>
              <a:r>
                <a:rPr lang="en-US" altLang="en-US" sz="2400">
                  <a:solidFill>
                    <a:srgbClr val="3333FF"/>
                  </a:solidFill>
                </a:rPr>
                <a:t>(Indirect detection)</a:t>
              </a:r>
            </a:p>
          </p:txBody>
        </p:sp>
        <p:cxnSp>
          <p:nvCxnSpPr>
            <p:cNvPr id="41" name="Straight Arrow Connector 40">
              <a:extLst>
                <a:ext uri="{FF2B5EF4-FFF2-40B4-BE49-F238E27FC236}">
                  <a16:creationId xmlns:a16="http://schemas.microsoft.com/office/drawing/2014/main" id="{2BF0016C-5942-EA45-A27A-5BA6D1B1955A}"/>
                </a:ext>
              </a:extLst>
            </p:cNvPr>
            <p:cNvCxnSpPr/>
            <p:nvPr/>
          </p:nvCxnSpPr>
          <p:spPr bwMode="auto">
            <a:xfrm rot="5400000">
              <a:off x="1185336" y="4002931"/>
              <a:ext cx="2658037" cy="11126"/>
            </a:xfrm>
            <a:prstGeom prst="straightConnector1">
              <a:avLst/>
            </a:prstGeom>
            <a:ln>
              <a:solidFill>
                <a:srgbClr val="3333FF"/>
              </a:solidFill>
              <a:headEnd type="none" w="med" len="med"/>
              <a:tailEnd type="arrow"/>
            </a:ln>
          </p:spPr>
          <p:style>
            <a:lnRef idx="3">
              <a:schemeClr val="dk1"/>
            </a:lnRef>
            <a:fillRef idx="0">
              <a:schemeClr val="dk1"/>
            </a:fillRef>
            <a:effectRef idx="2">
              <a:schemeClr val="dk1"/>
            </a:effectRef>
            <a:fontRef idx="minor">
              <a:schemeClr val="tx1"/>
            </a:fontRef>
          </p:style>
        </p:cxnSp>
      </p:grpSp>
      <p:grpSp>
        <p:nvGrpSpPr>
          <p:cNvPr id="5" name="Group 42">
            <a:extLst>
              <a:ext uri="{FF2B5EF4-FFF2-40B4-BE49-F238E27FC236}">
                <a16:creationId xmlns:a16="http://schemas.microsoft.com/office/drawing/2014/main" id="{5C661079-27C2-DE44-B283-5B4B2437A82F}"/>
              </a:ext>
            </a:extLst>
          </p:cNvPr>
          <p:cNvGrpSpPr>
            <a:grpSpLocks/>
          </p:cNvGrpSpPr>
          <p:nvPr/>
        </p:nvGrpSpPr>
        <p:grpSpPr bwMode="auto">
          <a:xfrm rot="-5400000">
            <a:off x="4080669" y="4331494"/>
            <a:ext cx="1104900" cy="3344862"/>
            <a:chOff x="1415337" y="2301570"/>
            <a:chExt cx="1104580" cy="3345019"/>
          </a:xfrm>
        </p:grpSpPr>
        <p:sp>
          <p:nvSpPr>
            <p:cNvPr id="57356" name="Text Box 37">
              <a:extLst>
                <a:ext uri="{FF2B5EF4-FFF2-40B4-BE49-F238E27FC236}">
                  <a16:creationId xmlns:a16="http://schemas.microsoft.com/office/drawing/2014/main" id="{71400D08-3565-004D-8FC8-7E056D93743A}"/>
                </a:ext>
              </a:extLst>
            </p:cNvPr>
            <p:cNvSpPr txBox="1">
              <a:spLocks noChangeArrowheads="1"/>
            </p:cNvSpPr>
            <p:nvPr/>
          </p:nvSpPr>
          <p:spPr bwMode="auto">
            <a:xfrm rot="5400000">
              <a:off x="158326" y="3558581"/>
              <a:ext cx="33450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00BE00"/>
                  </a:solidFill>
                </a:rPr>
                <a:t>Efficient scattering now</a:t>
              </a:r>
            </a:p>
            <a:p>
              <a:r>
                <a:rPr lang="en-US" altLang="en-US" sz="2400">
                  <a:solidFill>
                    <a:srgbClr val="00BE00"/>
                  </a:solidFill>
                </a:rPr>
                <a:t>(Direct detection)</a:t>
              </a:r>
            </a:p>
          </p:txBody>
        </p:sp>
        <p:cxnSp>
          <p:nvCxnSpPr>
            <p:cNvPr id="45" name="Straight Arrow Connector 44">
              <a:extLst>
                <a:ext uri="{FF2B5EF4-FFF2-40B4-BE49-F238E27FC236}">
                  <a16:creationId xmlns:a16="http://schemas.microsoft.com/office/drawing/2014/main" id="{3C1BB9B0-2F8D-DF49-A928-DD996392A2BE}"/>
                </a:ext>
              </a:extLst>
            </p:cNvPr>
            <p:cNvCxnSpPr/>
            <p:nvPr/>
          </p:nvCxnSpPr>
          <p:spPr bwMode="auto">
            <a:xfrm rot="5400000">
              <a:off x="1314113" y="4002658"/>
              <a:ext cx="2657600" cy="11109"/>
            </a:xfrm>
            <a:prstGeom prst="straightConnector1">
              <a:avLst/>
            </a:prstGeom>
            <a:ln>
              <a:solidFill>
                <a:srgbClr val="00BE00"/>
              </a:solidFill>
              <a:headEnd type="none" w="med" len="med"/>
              <a:tailEnd type="arrow"/>
            </a:ln>
          </p:spPr>
          <p:style>
            <a:lnRef idx="3">
              <a:schemeClr val="dk1"/>
            </a:lnRef>
            <a:fillRef idx="0">
              <a:schemeClr val="dk1"/>
            </a:fillRef>
            <a:effectRef idx="2">
              <a:schemeClr val="dk1"/>
            </a:effectRef>
            <a:fontRef idx="minor">
              <a:schemeClr val="tx1"/>
            </a:fontRef>
          </p:style>
        </p:cxnSp>
      </p:grpSp>
      <p:grpSp>
        <p:nvGrpSpPr>
          <p:cNvPr id="6" name="Group 45">
            <a:extLst>
              <a:ext uri="{FF2B5EF4-FFF2-40B4-BE49-F238E27FC236}">
                <a16:creationId xmlns:a16="http://schemas.microsoft.com/office/drawing/2014/main" id="{99BA10A6-CFF9-F646-8BF1-8783A5ABBE19}"/>
              </a:ext>
            </a:extLst>
          </p:cNvPr>
          <p:cNvGrpSpPr>
            <a:grpSpLocks/>
          </p:cNvGrpSpPr>
          <p:nvPr/>
        </p:nvGrpSpPr>
        <p:grpSpPr bwMode="auto">
          <a:xfrm rot="10800000">
            <a:off x="6578600" y="2019300"/>
            <a:ext cx="1104900" cy="3448050"/>
            <a:chOff x="1415333" y="2362485"/>
            <a:chExt cx="1104584" cy="3449214"/>
          </a:xfrm>
        </p:grpSpPr>
        <p:sp>
          <p:nvSpPr>
            <p:cNvPr id="57354" name="Text Box 37">
              <a:extLst>
                <a:ext uri="{FF2B5EF4-FFF2-40B4-BE49-F238E27FC236}">
                  <a16:creationId xmlns:a16="http://schemas.microsoft.com/office/drawing/2014/main" id="{94CDE9BD-E45E-C648-B157-017EC3683307}"/>
                </a:ext>
              </a:extLst>
            </p:cNvPr>
            <p:cNvSpPr txBox="1">
              <a:spLocks noChangeArrowheads="1"/>
            </p:cNvSpPr>
            <p:nvPr/>
          </p:nvSpPr>
          <p:spPr bwMode="auto">
            <a:xfrm rot="5400000">
              <a:off x="106225" y="3671593"/>
              <a:ext cx="34492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rPr>
                <a:t>Efficient production now</a:t>
              </a:r>
            </a:p>
            <a:p>
              <a:r>
                <a:rPr lang="en-US" altLang="en-US" sz="2400">
                  <a:solidFill>
                    <a:srgbClr val="FF0000"/>
                  </a:solidFill>
                </a:rPr>
                <a:t>(Particle colliders)</a:t>
              </a:r>
            </a:p>
          </p:txBody>
        </p:sp>
        <p:cxnSp>
          <p:nvCxnSpPr>
            <p:cNvPr id="48" name="Straight Arrow Connector 47">
              <a:extLst>
                <a:ext uri="{FF2B5EF4-FFF2-40B4-BE49-F238E27FC236}">
                  <a16:creationId xmlns:a16="http://schemas.microsoft.com/office/drawing/2014/main" id="{5E07ECE0-2C38-B54E-A211-0ADFBB001E5C}"/>
                </a:ext>
              </a:extLst>
            </p:cNvPr>
            <p:cNvCxnSpPr/>
            <p:nvPr/>
          </p:nvCxnSpPr>
          <p:spPr bwMode="auto">
            <a:xfrm rot="5400000">
              <a:off x="1360544" y="4131560"/>
              <a:ext cx="2656785" cy="11110"/>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grpSp>
      <p:sp>
        <p:nvSpPr>
          <p:cNvPr id="2" name="TextBox 1">
            <a:extLst>
              <a:ext uri="{FF2B5EF4-FFF2-40B4-BE49-F238E27FC236}">
                <a16:creationId xmlns:a16="http://schemas.microsoft.com/office/drawing/2014/main" id="{EBD4AFAF-89F7-B14D-8490-8863A494C18A}"/>
              </a:ext>
            </a:extLst>
          </p:cNvPr>
          <p:cNvSpPr txBox="1"/>
          <p:nvPr/>
        </p:nvSpPr>
        <p:spPr>
          <a:xfrm>
            <a:off x="6640632" y="5840720"/>
            <a:ext cx="1019831" cy="276999"/>
          </a:xfrm>
          <a:prstGeom prst="rect">
            <a:avLst/>
          </a:prstGeom>
          <a:noFill/>
        </p:spPr>
        <p:txBody>
          <a:bodyPr wrap="none" rtlCol="0">
            <a:spAutoFit/>
          </a:bodyPr>
          <a:lstStyle/>
          <a:p>
            <a:r>
              <a:rPr lang="en-US" sz="1200" dirty="0"/>
              <a:t>Feng (2008)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1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9" descr="WIMPRecoil_Michael_Attisha.jpg">
            <a:extLst>
              <a:ext uri="{FF2B5EF4-FFF2-40B4-BE49-F238E27FC236}">
                <a16:creationId xmlns:a16="http://schemas.microsoft.com/office/drawing/2014/main" id="{DD9FAE50-4722-DF4E-9847-5D8351C76D64}"/>
              </a:ext>
            </a:extLst>
          </p:cNvPr>
          <p:cNvPicPr>
            <a:picLocks noChangeAspect="1"/>
          </p:cNvPicPr>
          <p:nvPr/>
        </p:nvPicPr>
        <p:blipFill>
          <a:blip r:embed="rId3">
            <a:extLst>
              <a:ext uri="{28A0092B-C50C-407E-A947-70E740481C1C}">
                <a14:useLocalDpi xmlns:a14="http://schemas.microsoft.com/office/drawing/2010/main" val="0"/>
              </a:ext>
            </a:extLst>
          </a:blip>
          <a:srcRect t="10497" b="9375"/>
          <a:stretch>
            <a:fillRect/>
          </a:stretch>
        </p:blipFill>
        <p:spPr bwMode="auto">
          <a:xfrm>
            <a:off x="120650" y="838200"/>
            <a:ext cx="8915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a:extLst>
              <a:ext uri="{FF2B5EF4-FFF2-40B4-BE49-F238E27FC236}">
                <a16:creationId xmlns:a16="http://schemas.microsoft.com/office/drawing/2014/main" id="{F1D718B6-1884-FA4A-A8C6-07E0424CDCC0}"/>
              </a:ext>
            </a:extLst>
          </p:cNvPr>
          <p:cNvSpPr>
            <a:spLocks noGrp="1"/>
          </p:cNvSpPr>
          <p:nvPr>
            <p:ph type="title"/>
          </p:nvPr>
        </p:nvSpPr>
        <p:spPr>
          <a:xfrm>
            <a:off x="457200" y="168275"/>
            <a:ext cx="8229600" cy="490538"/>
          </a:xfrm>
        </p:spPr>
        <p:txBody>
          <a:bodyPr/>
          <a:lstStyle/>
          <a:p>
            <a:pPr eaLnBrk="1" hangingPunct="1"/>
            <a:r>
              <a:rPr lang="en-US" altLang="en-US" dirty="0">
                <a:solidFill>
                  <a:schemeClr val="tx1"/>
                </a:solidFill>
              </a:rPr>
              <a:t>DIRECT DETECTION</a:t>
            </a:r>
          </a:p>
        </p:txBody>
      </p:sp>
      <p:sp>
        <p:nvSpPr>
          <p:cNvPr id="58372" name="Content Placeholder 3">
            <a:extLst>
              <a:ext uri="{FF2B5EF4-FFF2-40B4-BE49-F238E27FC236}">
                <a16:creationId xmlns:a16="http://schemas.microsoft.com/office/drawing/2014/main" id="{92E1CD24-B50B-7246-B33D-805B6DF56ACB}"/>
              </a:ext>
            </a:extLst>
          </p:cNvPr>
          <p:cNvSpPr txBox="1">
            <a:spLocks/>
          </p:cNvSpPr>
          <p:nvPr/>
        </p:nvSpPr>
        <p:spPr bwMode="auto">
          <a:xfrm>
            <a:off x="4724400" y="1066800"/>
            <a:ext cx="41100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sz="2400" dirty="0">
                <a:solidFill>
                  <a:schemeClr val="bg1"/>
                </a:solidFill>
              </a:rPr>
              <a:t>	Look for normal matter recoiling from WIMP collisions in detectors deep underground</a:t>
            </a:r>
          </a:p>
          <a:p>
            <a:pPr>
              <a:spcBef>
                <a:spcPct val="20000"/>
              </a:spcBef>
            </a:pPr>
            <a:endParaRPr lang="en-US" altLang="en-US" sz="2400" dirty="0">
              <a:solidFill>
                <a:schemeClr val="bg1"/>
              </a:solidFill>
            </a:endParaRPr>
          </a:p>
          <a:p>
            <a:pPr>
              <a:spcBef>
                <a:spcPct val="20000"/>
              </a:spcBef>
            </a:pPr>
            <a:r>
              <a:rPr lang="en-US" altLang="en-US" sz="2400" dirty="0">
                <a:solidFill>
                  <a:schemeClr val="bg1"/>
                </a:solidFill>
              </a:rPr>
              <a:t>	For dark matter masses   ~ 100 GeV, best is elastic scattering off nuclei</a:t>
            </a:r>
            <a:endParaRPr lang="en-US" altLang="en-US" sz="1400" dirty="0">
              <a:solidFill>
                <a:schemeClr val="bg1"/>
              </a:solidFill>
            </a:endParaRPr>
          </a:p>
          <a:p>
            <a:pPr marL="0" indent="0">
              <a:spcBef>
                <a:spcPct val="20000"/>
              </a:spcBef>
            </a:pPr>
            <a:endParaRPr lang="en-US" altLang="en-US" sz="1400" dirty="0">
              <a:solidFill>
                <a:schemeClr val="bg1"/>
              </a:solidFill>
            </a:endParaRPr>
          </a:p>
          <a:p>
            <a:pPr marL="0" indent="0">
              <a:spcBef>
                <a:spcPct val="20000"/>
              </a:spcBef>
            </a:pPr>
            <a:endParaRPr lang="en-US" altLang="en-US" sz="1400" dirty="0">
              <a:solidFill>
                <a:schemeClr val="bg1"/>
              </a:solidFill>
            </a:endParaRPr>
          </a:p>
          <a:p>
            <a:pPr>
              <a:spcBef>
                <a:spcPct val="20000"/>
              </a:spcBef>
              <a:buFont typeface="Arial" panose="020B0604020202020204" pitchFamily="34" charset="0"/>
              <a:buChar char="•"/>
            </a:pPr>
            <a:endParaRPr lang="en-US" altLang="en-US" sz="1400" dirty="0">
              <a:solidFill>
                <a:schemeClr val="bg1"/>
              </a:solidFill>
            </a:endParaRPr>
          </a:p>
          <a:p>
            <a:pPr>
              <a:spcBef>
                <a:spcPct val="20000"/>
              </a:spcBef>
            </a:pPr>
            <a:r>
              <a:rPr lang="en-US" altLang="en-US" sz="2400" dirty="0">
                <a:solidFill>
                  <a:schemeClr val="bg1"/>
                </a:solidFill>
              </a:rPr>
              <a:t>	Nuclear recoils detected by phonons, scintillation, ionization, …</a:t>
            </a:r>
            <a:r>
              <a:rPr lang="en-US" altLang="en-US" sz="2400" dirty="0"/>
              <a:t>, …</a:t>
            </a:r>
            <a:endParaRPr lang="en-US" altLang="en-US" sz="2400" b="1" dirty="0"/>
          </a:p>
        </p:txBody>
      </p:sp>
      <p:sp>
        <p:nvSpPr>
          <p:cNvPr id="9" name="TextBox 8">
            <a:extLst>
              <a:ext uri="{FF2B5EF4-FFF2-40B4-BE49-F238E27FC236}">
                <a16:creationId xmlns:a16="http://schemas.microsoft.com/office/drawing/2014/main" id="{840E8998-8A39-9949-ADDA-26EC925ADC07}"/>
              </a:ext>
            </a:extLst>
          </p:cNvPr>
          <p:cNvSpPr txBox="1"/>
          <p:nvPr/>
        </p:nvSpPr>
        <p:spPr>
          <a:xfrm>
            <a:off x="4191000" y="4419600"/>
            <a:ext cx="1371600" cy="646113"/>
          </a:xfrm>
          <a:prstGeom prst="rect">
            <a:avLst/>
          </a:prstGeom>
          <a:solidFill>
            <a:schemeClr val="accent6">
              <a:lumMod val="75000"/>
            </a:schemeClr>
          </a:solidFill>
          <a:ln>
            <a:noFill/>
          </a:ln>
        </p:spPr>
        <p:txBody>
          <a:bodyPr>
            <a:spAutoFit/>
          </a:bodyPr>
          <a:lstStyle/>
          <a:p>
            <a:pPr fontAlgn="auto">
              <a:spcBef>
                <a:spcPts val="0"/>
              </a:spcBef>
              <a:spcAft>
                <a:spcPts val="0"/>
              </a:spcAft>
              <a:defRPr/>
            </a:pPr>
            <a:r>
              <a:rPr lang="en-US" sz="3600" dirty="0">
                <a:solidFill>
                  <a:schemeClr val="bg1"/>
                </a:solidFill>
                <a:latin typeface="+mn-lt"/>
              </a:rPr>
              <a:t>e, </a:t>
            </a:r>
            <a:r>
              <a:rPr lang="en-US" sz="3600" dirty="0">
                <a:solidFill>
                  <a:schemeClr val="bg1"/>
                </a:solidFill>
                <a:latin typeface="Symbol" pitchFamily="18" charset="2"/>
              </a:rPr>
              <a:t>g</a:t>
            </a:r>
          </a:p>
        </p:txBody>
      </p:sp>
      <p:sp>
        <p:nvSpPr>
          <p:cNvPr id="58374" name="TextBox 12">
            <a:extLst>
              <a:ext uri="{FF2B5EF4-FFF2-40B4-BE49-F238E27FC236}">
                <a16:creationId xmlns:a16="http://schemas.microsoft.com/office/drawing/2014/main" id="{4B8959B8-335A-1842-890E-8973D570CD22}"/>
              </a:ext>
            </a:extLst>
          </p:cNvPr>
          <p:cNvSpPr txBox="1">
            <a:spLocks noChangeArrowheads="1"/>
          </p:cNvSpPr>
          <p:nvPr/>
        </p:nvSpPr>
        <p:spPr bwMode="auto">
          <a:xfrm>
            <a:off x="1600200" y="3163888"/>
            <a:ext cx="1143000" cy="646112"/>
          </a:xfrm>
          <a:prstGeom prst="rect">
            <a:avLst/>
          </a:prstGeom>
          <a:solidFill>
            <a:srgbClr val="4A7EB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a:solidFill>
                  <a:schemeClr val="bg1"/>
                </a:solidFill>
              </a:rPr>
              <a:t>DM</a:t>
            </a:r>
            <a:endParaRPr lang="en-US" altLang="en-US" sz="3600">
              <a:solidFill>
                <a:schemeClr val="bg1"/>
              </a:solidFill>
              <a:latin typeface="Symbol" pitchFamily="2" charset="2"/>
            </a:endParaRPr>
          </a:p>
        </p:txBody>
      </p:sp>
      <p:sp>
        <p:nvSpPr>
          <p:cNvPr id="58375" name="TextBox 13">
            <a:extLst>
              <a:ext uri="{FF2B5EF4-FFF2-40B4-BE49-F238E27FC236}">
                <a16:creationId xmlns:a16="http://schemas.microsoft.com/office/drawing/2014/main" id="{AC44891F-CA9B-2443-8231-B8CE6B03BAAA}"/>
              </a:ext>
            </a:extLst>
          </p:cNvPr>
          <p:cNvSpPr txBox="1">
            <a:spLocks noChangeArrowheads="1"/>
          </p:cNvSpPr>
          <p:nvPr/>
        </p:nvSpPr>
        <p:spPr bwMode="auto">
          <a:xfrm>
            <a:off x="8101013" y="6172200"/>
            <a:ext cx="733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chemeClr val="bg1"/>
                </a:solidFill>
              </a:rPr>
              <a:t>Attisha</a:t>
            </a:r>
          </a:p>
        </p:txBody>
      </p:sp>
      <p:sp>
        <p:nvSpPr>
          <p:cNvPr id="8" name="Rectangle 3">
            <a:extLst>
              <a:ext uri="{FF2B5EF4-FFF2-40B4-BE49-F238E27FC236}">
                <a16:creationId xmlns:a16="http://schemas.microsoft.com/office/drawing/2014/main" id="{B996A8F1-7973-A147-905C-2A32E7CEC18F}"/>
              </a:ext>
            </a:extLst>
          </p:cNvPr>
          <p:cNvSpPr txBox="1">
            <a:spLocks noChangeArrowheads="1"/>
          </p:cNvSpPr>
          <p:nvPr/>
        </p:nvSpPr>
        <p:spPr bwMode="auto">
          <a:xfrm>
            <a:off x="457200" y="1143000"/>
            <a:ext cx="4191000" cy="4940300"/>
          </a:xfrm>
          <a:prstGeom prst="rect">
            <a:avLst/>
          </a:prstGeom>
          <a:noFill/>
          <a:ln w="9525">
            <a:noFill/>
            <a:miter lim="800000"/>
            <a:headEnd/>
            <a:tailEnd/>
          </a:ln>
        </p:spPr>
        <p:txBody>
          <a:bodyPr/>
          <a:lstStyle/>
          <a:p>
            <a:pPr marL="342900" indent="-342900">
              <a:lnSpc>
                <a:spcPct val="90000"/>
              </a:lnSpc>
              <a:spcBef>
                <a:spcPct val="20000"/>
              </a:spcBef>
              <a:buFont typeface="Arial" charset="0"/>
              <a:buChar char="•"/>
              <a:defRPr/>
            </a:pPr>
            <a:r>
              <a:rPr lang="en-US" sz="2400" dirty="0">
                <a:solidFill>
                  <a:schemeClr val="bg1"/>
                </a:solidFill>
                <a:latin typeface="+mn-lt"/>
              </a:rPr>
              <a:t>WIMP properties</a:t>
            </a:r>
          </a:p>
          <a:p>
            <a:pPr marL="742950" lvl="1" indent="-285750">
              <a:lnSpc>
                <a:spcPct val="90000"/>
              </a:lnSpc>
              <a:spcBef>
                <a:spcPct val="20000"/>
              </a:spcBef>
              <a:buFont typeface="Arial" charset="0"/>
              <a:buChar char="–"/>
              <a:defRPr/>
            </a:pPr>
            <a:r>
              <a:rPr lang="en-US" sz="2000" dirty="0">
                <a:solidFill>
                  <a:schemeClr val="bg1"/>
                </a:solidFill>
                <a:latin typeface="+mn-lt"/>
              </a:rPr>
              <a:t>m ~ 100 GeV, v ~ 10</a:t>
            </a:r>
            <a:r>
              <a:rPr lang="en-US" sz="2000" baseline="30000" dirty="0">
                <a:solidFill>
                  <a:schemeClr val="bg1"/>
                </a:solidFill>
                <a:latin typeface="+mn-lt"/>
              </a:rPr>
              <a:t>-3</a:t>
            </a:r>
          </a:p>
          <a:p>
            <a:pPr marL="742950" lvl="1" indent="-285750">
              <a:lnSpc>
                <a:spcPct val="90000"/>
              </a:lnSpc>
              <a:spcBef>
                <a:spcPct val="20000"/>
              </a:spcBef>
              <a:buFont typeface="Arial" charset="0"/>
              <a:buChar char="–"/>
              <a:defRPr/>
            </a:pPr>
            <a:r>
              <a:rPr lang="en-US" sz="2000" dirty="0">
                <a:solidFill>
                  <a:schemeClr val="bg1"/>
                </a:solidFill>
                <a:latin typeface="+mn-lt"/>
              </a:rPr>
              <a:t>local density is 0.3 GeV/cm</a:t>
            </a:r>
            <a:r>
              <a:rPr lang="en-US" sz="2000" baseline="30000" dirty="0">
                <a:solidFill>
                  <a:schemeClr val="bg1"/>
                </a:solidFill>
                <a:latin typeface="+mn-lt"/>
              </a:rPr>
              <a:t>3</a:t>
            </a:r>
            <a:r>
              <a:rPr lang="en-US" sz="2000" dirty="0">
                <a:solidFill>
                  <a:schemeClr val="bg1"/>
                </a:solidFill>
                <a:latin typeface="+mn-lt"/>
              </a:rPr>
              <a:t>, or ~1 per liter</a:t>
            </a:r>
          </a:p>
          <a:p>
            <a:pPr marL="742950" lvl="1" indent="-285750">
              <a:lnSpc>
                <a:spcPct val="90000"/>
              </a:lnSpc>
              <a:spcBef>
                <a:spcPct val="20000"/>
              </a:spcBef>
              <a:buFont typeface="Arial" charset="0"/>
              <a:buChar char="–"/>
              <a:defRPr/>
            </a:pPr>
            <a:r>
              <a:rPr lang="en-US" sz="2000" dirty="0">
                <a:solidFill>
                  <a:schemeClr val="bg1"/>
                </a:solidFill>
                <a:latin typeface="+mn-lt"/>
              </a:rPr>
              <a:t>K.E. ~ 100 keV</a:t>
            </a:r>
            <a:endParaRPr lang="en-US" sz="2400" dirty="0">
              <a:solidFill>
                <a:schemeClr val="bg1"/>
              </a:solidFill>
              <a:latin typeface="+mn-lt"/>
            </a:endParaRPr>
          </a:p>
          <a:p>
            <a:pPr marL="342900" indent="-342900">
              <a:lnSpc>
                <a:spcPct val="90000"/>
              </a:lnSpc>
              <a:spcBef>
                <a:spcPct val="20000"/>
              </a:spcBef>
              <a:buFont typeface="Arial" charset="0"/>
              <a:buChar char="•"/>
              <a:defRPr/>
            </a:pPr>
            <a:endParaRPr lang="en-US" sz="2400" baseline="-25000" dirty="0">
              <a:solidFill>
                <a:srgbClr val="FF0000"/>
              </a:solidFill>
              <a:latin typeface="+mn-lt"/>
              <a:sym typeface="Wingdings" pitchFamily="2" charset="2"/>
            </a:endParaRPr>
          </a:p>
          <a:p>
            <a:pPr marL="342900" indent="-342900">
              <a:lnSpc>
                <a:spcPct val="90000"/>
              </a:lnSpc>
              <a:spcBef>
                <a:spcPct val="20000"/>
              </a:spcBef>
              <a:defRPr/>
            </a:pPr>
            <a:r>
              <a:rPr lang="en-US" sz="2400" baseline="-25000" dirty="0">
                <a:solidFill>
                  <a:srgbClr val="FF0000"/>
                </a:solidFill>
                <a:latin typeface="+mn-lt"/>
                <a:sym typeface="Wingdings" pitchFamily="2" charset="2"/>
              </a:rPr>
              <a:t>	</a:t>
            </a:r>
            <a:endParaRPr lang="en-US" sz="2400" baseline="-25000" dirty="0">
              <a:solidFill>
                <a:srgbClr val="FF0000"/>
              </a:solidFill>
              <a:latin typeface="+mn-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a:extLst>
              <a:ext uri="{FF2B5EF4-FFF2-40B4-BE49-F238E27FC236}">
                <a16:creationId xmlns:a16="http://schemas.microsoft.com/office/drawing/2014/main" id="{F64B3E17-8E98-2A49-AA31-468C3AC3D47E}"/>
              </a:ext>
            </a:extLst>
          </p:cNvPr>
          <p:cNvSpPr>
            <a:spLocks noGrp="1" noChangeArrowheads="1"/>
          </p:cNvSpPr>
          <p:nvPr>
            <p:ph type="title"/>
          </p:nvPr>
        </p:nvSpPr>
        <p:spPr>
          <a:xfrm>
            <a:off x="228600" y="236538"/>
            <a:ext cx="8686800" cy="449262"/>
          </a:xfrm>
        </p:spPr>
        <p:txBody>
          <a:bodyPr/>
          <a:lstStyle/>
          <a:p>
            <a:pPr eaLnBrk="1" hangingPunct="1"/>
            <a:r>
              <a:rPr lang="en-US" altLang="en-US" dirty="0">
                <a:solidFill>
                  <a:schemeClr val="tx1"/>
                </a:solidFill>
              </a:rPr>
              <a:t>THE BIG PICTURE: UPPER BOUND</a:t>
            </a:r>
          </a:p>
        </p:txBody>
      </p:sp>
      <p:pic>
        <p:nvPicPr>
          <p:cNvPr id="59396" name="Picture 8">
            <a:extLst>
              <a:ext uri="{FF2B5EF4-FFF2-40B4-BE49-F238E27FC236}">
                <a16:creationId xmlns:a16="http://schemas.microsoft.com/office/drawing/2014/main" id="{B2A3C73D-4066-514D-8E6E-D0086DB9F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78088"/>
            <a:ext cx="4689475"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9">
            <a:extLst>
              <a:ext uri="{FF2B5EF4-FFF2-40B4-BE49-F238E27FC236}">
                <a16:creationId xmlns:a16="http://schemas.microsoft.com/office/drawing/2014/main" id="{98F956B1-871E-E34C-BE1E-B95112B08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0263" y="2544763"/>
            <a:ext cx="4164012"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3">
            <a:extLst>
              <a:ext uri="{FF2B5EF4-FFF2-40B4-BE49-F238E27FC236}">
                <a16:creationId xmlns:a16="http://schemas.microsoft.com/office/drawing/2014/main" id="{04349D1D-57E8-8A4F-B904-6DD6AADF2B2E}"/>
              </a:ext>
            </a:extLst>
          </p:cNvPr>
          <p:cNvSpPr>
            <a:spLocks noGrp="1" noChangeArrowheads="1"/>
          </p:cNvSpPr>
          <p:nvPr>
            <p:ph type="body" idx="1"/>
          </p:nvPr>
        </p:nvSpPr>
        <p:spPr>
          <a:xfrm>
            <a:off x="261938" y="1773237"/>
            <a:ext cx="4425950" cy="4246563"/>
          </a:xfrm>
          <a:noFill/>
        </p:spPr>
        <p:txBody>
          <a:bodyPr/>
          <a:lstStyle/>
          <a:p>
            <a:pPr eaLnBrk="1" hangingPunct="1"/>
            <a:r>
              <a:rPr lang="en-US" altLang="en-US" sz="2000" dirty="0"/>
              <a:t>Strongly-interacting DM does not reach underground detectors.</a:t>
            </a:r>
          </a:p>
          <a:p>
            <a:pPr eaLnBrk="1" hangingPunct="1">
              <a:lnSpc>
                <a:spcPct val="80000"/>
              </a:lnSpc>
              <a:buFontTx/>
              <a:buNone/>
            </a:pPr>
            <a:endParaRPr lang="en-US" altLang="en-US" sz="2400" dirty="0"/>
          </a:p>
          <a:p>
            <a:pPr eaLnBrk="1" hangingPunct="1">
              <a:lnSpc>
                <a:spcPct val="80000"/>
              </a:lnSpc>
            </a:pPr>
            <a:endParaRPr lang="en-US" altLang="en-US" sz="2400" dirty="0"/>
          </a:p>
          <a:p>
            <a:pPr eaLnBrk="1" hangingPunct="1">
              <a:lnSpc>
                <a:spcPct val="80000"/>
              </a:lnSpc>
            </a:pPr>
            <a:endParaRPr lang="en-US" altLang="en-US" sz="2400" dirty="0"/>
          </a:p>
          <a:p>
            <a:pPr eaLnBrk="1" hangingPunct="1">
              <a:lnSpc>
                <a:spcPct val="80000"/>
              </a:lnSpc>
            </a:pPr>
            <a:endParaRPr lang="en-US" altLang="en-US" sz="2400" dirty="0"/>
          </a:p>
          <a:p>
            <a:pPr eaLnBrk="1" hangingPunct="1">
              <a:lnSpc>
                <a:spcPct val="80000"/>
              </a:lnSpc>
            </a:pPr>
            <a:endParaRPr lang="en-US" altLang="en-US" sz="2400" dirty="0"/>
          </a:p>
          <a:p>
            <a:pPr eaLnBrk="1" hangingPunct="1">
              <a:lnSpc>
                <a:spcPct val="80000"/>
              </a:lnSpc>
            </a:pPr>
            <a:endParaRPr lang="en-US" altLang="en-US" sz="2400" dirty="0"/>
          </a:p>
          <a:p>
            <a:pPr eaLnBrk="1" hangingPunct="1">
              <a:lnSpc>
                <a:spcPct val="80000"/>
              </a:lnSpc>
            </a:pPr>
            <a:endParaRPr lang="en-US" altLang="en-US" sz="2400" dirty="0"/>
          </a:p>
          <a:p>
            <a:pPr eaLnBrk="1" hangingPunct="1">
              <a:lnSpc>
                <a:spcPct val="80000"/>
              </a:lnSpc>
            </a:pPr>
            <a:endParaRPr lang="en-US" altLang="en-US" sz="2400" dirty="0"/>
          </a:p>
          <a:p>
            <a:pPr eaLnBrk="1" hangingPunct="1">
              <a:lnSpc>
                <a:spcPct val="80000"/>
              </a:lnSpc>
            </a:pPr>
            <a:endParaRPr lang="en-US" altLang="en-US" sz="2400" dirty="0"/>
          </a:p>
          <a:p>
            <a:pPr eaLnBrk="1" hangingPunct="1">
              <a:lnSpc>
                <a:spcPct val="80000"/>
              </a:lnSpc>
            </a:pPr>
            <a:endParaRPr lang="en-US" altLang="en-US" sz="2400" dirty="0"/>
          </a:p>
          <a:p>
            <a:pPr marL="0" indent="0" eaLnBrk="1" hangingPunct="1">
              <a:lnSpc>
                <a:spcPct val="80000"/>
              </a:lnSpc>
              <a:buNone/>
            </a:pPr>
            <a:endParaRPr lang="en-US" altLang="en-US" sz="1200" dirty="0"/>
          </a:p>
          <a:p>
            <a:pPr algn="r" eaLnBrk="1" hangingPunct="1">
              <a:lnSpc>
                <a:spcPct val="80000"/>
              </a:lnSpc>
              <a:buFontTx/>
              <a:buNone/>
            </a:pPr>
            <a:r>
              <a:rPr lang="en-US" altLang="en-US" sz="2400" baseline="-25000" dirty="0"/>
              <a:t>Mack, </a:t>
            </a:r>
            <a:r>
              <a:rPr lang="en-US" altLang="en-US" sz="2400" baseline="-25000" dirty="0" err="1"/>
              <a:t>Beacom</a:t>
            </a:r>
            <a:r>
              <a:rPr lang="en-US" altLang="en-US" sz="2400" baseline="-25000" dirty="0"/>
              <a:t>, Bertone (2007) </a:t>
            </a:r>
          </a:p>
        </p:txBody>
      </p:sp>
      <p:sp>
        <p:nvSpPr>
          <p:cNvPr id="11" name="Rectangle 3">
            <a:extLst>
              <a:ext uri="{FF2B5EF4-FFF2-40B4-BE49-F238E27FC236}">
                <a16:creationId xmlns:a16="http://schemas.microsoft.com/office/drawing/2014/main" id="{5BF5A1F7-A5F2-914C-A35B-BC41A42121DD}"/>
              </a:ext>
            </a:extLst>
          </p:cNvPr>
          <p:cNvSpPr txBox="1">
            <a:spLocks noChangeArrowheads="1"/>
          </p:cNvSpPr>
          <p:nvPr/>
        </p:nvSpPr>
        <p:spPr bwMode="auto">
          <a:xfrm>
            <a:off x="4848225" y="1798637"/>
            <a:ext cx="4059238" cy="4373563"/>
          </a:xfrm>
          <a:prstGeom prst="rect">
            <a:avLst/>
          </a:prstGeom>
          <a:noFill/>
          <a:ln w="9525">
            <a:noFill/>
            <a:miter lim="800000"/>
            <a:headEnd/>
            <a:tailEnd/>
          </a:ln>
        </p:spPr>
        <p:txBody>
          <a:bodyPr/>
          <a:lstStyle/>
          <a:p>
            <a:pPr marL="342900" indent="-342900" algn="l" eaLnBrk="1" hangingPunct="1">
              <a:spcBef>
                <a:spcPct val="20000"/>
              </a:spcBef>
              <a:buFontTx/>
              <a:buChar char="•"/>
              <a:defRPr/>
            </a:pPr>
            <a:r>
              <a:rPr lang="en-US" sz="2000" kern="0" dirty="0">
                <a:latin typeface="+mn-lt"/>
              </a:rPr>
              <a:t>But the strongly-interacting window is now closed.</a:t>
            </a:r>
            <a:endParaRPr lang="en-US" sz="1400" kern="0" dirty="0">
              <a:latin typeface="+mn-lt"/>
            </a:endParaRPr>
          </a:p>
          <a:p>
            <a:pPr marL="342900" indent="-342900" algn="l" eaLnBrk="1" hangingPunct="1">
              <a:spcBef>
                <a:spcPct val="20000"/>
              </a:spcBef>
              <a:defRPr/>
            </a:pPr>
            <a:endParaRPr lang="en-US" sz="1400" kern="0" dirty="0">
              <a:latin typeface="+mn-lt"/>
            </a:endParaRPr>
          </a:p>
          <a:p>
            <a:pPr marL="342900" indent="-342900" algn="l" eaLnBrk="1" hangingPunct="1">
              <a:lnSpc>
                <a:spcPct val="80000"/>
              </a:lnSpc>
              <a:spcBef>
                <a:spcPct val="20000"/>
              </a:spcBef>
              <a:defRPr/>
            </a:pPr>
            <a:endParaRPr lang="en-US" sz="2400" kern="0" dirty="0">
              <a:latin typeface="+mn-lt"/>
            </a:endParaRPr>
          </a:p>
          <a:p>
            <a:pPr marL="342900" indent="-342900" algn="l" eaLnBrk="1" hangingPunct="1">
              <a:lnSpc>
                <a:spcPct val="80000"/>
              </a:lnSpc>
              <a:spcBef>
                <a:spcPct val="20000"/>
              </a:spcBef>
              <a:buFontTx/>
              <a:buChar char="•"/>
              <a:defRPr/>
            </a:pPr>
            <a:endParaRPr lang="en-US" sz="2400" kern="0" dirty="0">
              <a:latin typeface="+mn-lt"/>
            </a:endParaRPr>
          </a:p>
          <a:p>
            <a:pPr marL="342900" indent="-342900" algn="l" eaLnBrk="1" hangingPunct="1">
              <a:lnSpc>
                <a:spcPct val="80000"/>
              </a:lnSpc>
              <a:spcBef>
                <a:spcPct val="20000"/>
              </a:spcBef>
              <a:buFontTx/>
              <a:buChar char="•"/>
              <a:defRPr/>
            </a:pPr>
            <a:endParaRPr lang="en-US" sz="2400" kern="0" dirty="0">
              <a:latin typeface="+mn-lt"/>
            </a:endParaRPr>
          </a:p>
          <a:p>
            <a:pPr marL="342900" indent="-342900" algn="l" eaLnBrk="1" hangingPunct="1">
              <a:lnSpc>
                <a:spcPct val="80000"/>
              </a:lnSpc>
              <a:spcBef>
                <a:spcPct val="20000"/>
              </a:spcBef>
              <a:buFontTx/>
              <a:buChar char="•"/>
              <a:defRPr/>
            </a:pPr>
            <a:endParaRPr lang="en-US" sz="2400" kern="0" dirty="0">
              <a:latin typeface="+mn-lt"/>
            </a:endParaRPr>
          </a:p>
          <a:p>
            <a:pPr marL="342900" indent="-342900" algn="l" eaLnBrk="1" hangingPunct="1">
              <a:lnSpc>
                <a:spcPct val="80000"/>
              </a:lnSpc>
              <a:spcBef>
                <a:spcPct val="20000"/>
              </a:spcBef>
              <a:buFontTx/>
              <a:buChar char="•"/>
              <a:defRPr/>
            </a:pPr>
            <a:endParaRPr lang="en-US" sz="2400" kern="0" dirty="0">
              <a:latin typeface="+mn-lt"/>
            </a:endParaRPr>
          </a:p>
          <a:p>
            <a:pPr marL="342900" indent="-342900" algn="l" eaLnBrk="1" hangingPunct="1">
              <a:lnSpc>
                <a:spcPct val="80000"/>
              </a:lnSpc>
              <a:spcBef>
                <a:spcPct val="20000"/>
              </a:spcBef>
              <a:buFontTx/>
              <a:buChar char="•"/>
              <a:defRPr/>
            </a:pPr>
            <a:endParaRPr lang="en-US" sz="2400" kern="0" dirty="0">
              <a:latin typeface="+mn-lt"/>
            </a:endParaRPr>
          </a:p>
          <a:p>
            <a:pPr marL="342900" indent="-342900" algn="l" eaLnBrk="1" hangingPunct="1">
              <a:lnSpc>
                <a:spcPct val="80000"/>
              </a:lnSpc>
              <a:spcBef>
                <a:spcPct val="20000"/>
              </a:spcBef>
              <a:buFontTx/>
              <a:buChar char="•"/>
              <a:defRPr/>
            </a:pPr>
            <a:endParaRPr lang="en-US" sz="2400" kern="0" dirty="0">
              <a:latin typeface="+mn-lt"/>
            </a:endParaRPr>
          </a:p>
          <a:p>
            <a:pPr marL="342900" indent="-342900" algn="l" eaLnBrk="1" hangingPunct="1">
              <a:lnSpc>
                <a:spcPct val="80000"/>
              </a:lnSpc>
              <a:spcBef>
                <a:spcPct val="20000"/>
              </a:spcBef>
              <a:buFontTx/>
              <a:buChar char="•"/>
              <a:defRPr/>
            </a:pPr>
            <a:endParaRPr lang="en-US" sz="2400" kern="0" dirty="0">
              <a:latin typeface="+mn-lt"/>
            </a:endParaRPr>
          </a:p>
          <a:p>
            <a:pPr marL="342900" indent="-342900" algn="l" eaLnBrk="1" hangingPunct="1">
              <a:lnSpc>
                <a:spcPct val="80000"/>
              </a:lnSpc>
              <a:spcBef>
                <a:spcPct val="20000"/>
              </a:spcBef>
              <a:defRPr/>
            </a:pPr>
            <a:endParaRPr lang="en-US" sz="2400" kern="0" dirty="0">
              <a:latin typeface="+mn-lt"/>
            </a:endParaRPr>
          </a:p>
          <a:p>
            <a:pPr marL="342900" indent="-342900" algn="r" eaLnBrk="1" hangingPunct="1">
              <a:lnSpc>
                <a:spcPct val="80000"/>
              </a:lnSpc>
              <a:spcBef>
                <a:spcPct val="20000"/>
              </a:spcBef>
              <a:defRPr/>
            </a:pPr>
            <a:endParaRPr lang="en-US" sz="2400" kern="0" baseline="-25000" dirty="0">
              <a:latin typeface="+mn-lt"/>
            </a:endParaRPr>
          </a:p>
          <a:p>
            <a:pPr marL="342900" indent="-342900" algn="r" eaLnBrk="1" hangingPunct="1">
              <a:lnSpc>
                <a:spcPct val="80000"/>
              </a:lnSpc>
              <a:spcBef>
                <a:spcPct val="20000"/>
              </a:spcBef>
              <a:defRPr/>
            </a:pPr>
            <a:r>
              <a:rPr lang="en-US" sz="2400" kern="0" baseline="-25000" dirty="0">
                <a:latin typeface="+mn-lt"/>
              </a:rPr>
              <a:t>Albuquerque, de los </a:t>
            </a:r>
            <a:r>
              <a:rPr lang="en-US" sz="2400" kern="0" baseline="-25000" dirty="0" err="1">
                <a:latin typeface="+mn-lt"/>
              </a:rPr>
              <a:t>Heros</a:t>
            </a:r>
            <a:r>
              <a:rPr lang="en-US" sz="2400" kern="0" baseline="-25000" dirty="0">
                <a:latin typeface="+mn-lt"/>
              </a:rPr>
              <a:t> (2010)</a:t>
            </a:r>
          </a:p>
        </p:txBody>
      </p:sp>
      <p:sp>
        <p:nvSpPr>
          <p:cNvPr id="7" name="Rectangle 3">
            <a:extLst>
              <a:ext uri="{FF2B5EF4-FFF2-40B4-BE49-F238E27FC236}">
                <a16:creationId xmlns:a16="http://schemas.microsoft.com/office/drawing/2014/main" id="{162C5878-BCEE-0145-A87E-4012883B4F99}"/>
              </a:ext>
            </a:extLst>
          </p:cNvPr>
          <p:cNvSpPr txBox="1">
            <a:spLocks noChangeArrowheads="1"/>
          </p:cNvSpPr>
          <p:nvPr/>
        </p:nvSpPr>
        <p:spPr bwMode="auto">
          <a:xfrm>
            <a:off x="261937" y="855662"/>
            <a:ext cx="8542337" cy="66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1919C8"/>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1919C8"/>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The event rates depend on the interaction cross section.  What is the upper bound? Another fascinating and underappreciated story.</a:t>
            </a:r>
            <a:endParaRPr lang="en-US" altLang="en-US" sz="2000" baseline="-25000"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558DC866-859A-F747-9D46-A897138D146A}"/>
              </a:ext>
            </a:extLst>
          </p:cNvPr>
          <p:cNvSpPr>
            <a:spLocks noGrp="1"/>
          </p:cNvSpPr>
          <p:nvPr>
            <p:ph type="title"/>
          </p:nvPr>
        </p:nvSpPr>
        <p:spPr>
          <a:xfrm>
            <a:off x="0" y="228600"/>
            <a:ext cx="9144000" cy="428625"/>
          </a:xfrm>
        </p:spPr>
        <p:txBody>
          <a:bodyPr/>
          <a:lstStyle/>
          <a:p>
            <a:r>
              <a:rPr lang="en-US" altLang="en-US" dirty="0"/>
              <a:t>THE BIG PICTURE: LOWER BOUND</a:t>
            </a:r>
          </a:p>
        </p:txBody>
      </p:sp>
      <p:sp>
        <p:nvSpPr>
          <p:cNvPr id="60419" name="Text Placeholder 2">
            <a:extLst>
              <a:ext uri="{FF2B5EF4-FFF2-40B4-BE49-F238E27FC236}">
                <a16:creationId xmlns:a16="http://schemas.microsoft.com/office/drawing/2014/main" id="{3EFFFBE6-5EC0-364D-A2C9-78EFCF2C6BDA}"/>
              </a:ext>
            </a:extLst>
          </p:cNvPr>
          <p:cNvSpPr>
            <a:spLocks noGrp="1"/>
          </p:cNvSpPr>
          <p:nvPr>
            <p:ph type="body" sz="half" idx="1"/>
          </p:nvPr>
        </p:nvSpPr>
        <p:spPr>
          <a:xfrm>
            <a:off x="276225" y="1219200"/>
            <a:ext cx="4292600" cy="4494213"/>
          </a:xfrm>
        </p:spPr>
        <p:txBody>
          <a:bodyPr/>
          <a:lstStyle/>
          <a:p>
            <a:r>
              <a:rPr lang="en-US" altLang="en-US" sz="2000" dirty="0"/>
              <a:t>Is there (effectively) a lower bound?</a:t>
            </a:r>
            <a:endParaRPr lang="en-US" altLang="en-US" sz="1200" dirty="0"/>
          </a:p>
          <a:p>
            <a:endParaRPr lang="en-US" altLang="en-US" sz="1200" dirty="0"/>
          </a:p>
          <a:p>
            <a:r>
              <a:rPr lang="en-US" altLang="en-US" sz="2000" dirty="0"/>
              <a:t>Solar, atmospheric, and diffuse supernova background neutrinos provide a difficult background: the “neutrino floor.”</a:t>
            </a:r>
            <a:endParaRPr lang="en-US" altLang="en-US" sz="1200" dirty="0"/>
          </a:p>
          <a:p>
            <a:endParaRPr lang="en-US" altLang="en-US" sz="1200" dirty="0"/>
          </a:p>
          <a:p>
            <a:r>
              <a:rPr lang="en-US" altLang="en-US" sz="2000" dirty="0"/>
              <a:t>The limits of background-free, non-directional direct detection searches (and also the metric prefix system!) will be reached by ~10 ton experiments probing</a:t>
            </a:r>
          </a:p>
          <a:p>
            <a:endParaRPr lang="en-US" altLang="en-US" sz="1000" dirty="0">
              <a:latin typeface="Symbol" pitchFamily="2" charset="2"/>
            </a:endParaRPr>
          </a:p>
          <a:p>
            <a:pPr algn="ctr">
              <a:buFont typeface="Symbol" pitchFamily="2" charset="2"/>
              <a:buChar char="s"/>
            </a:pPr>
            <a:r>
              <a:rPr lang="en-US" altLang="en-US" sz="2000" dirty="0"/>
              <a:t>~ 1 </a:t>
            </a:r>
            <a:r>
              <a:rPr lang="en-US" altLang="en-US" sz="2000" dirty="0" err="1"/>
              <a:t>yb</a:t>
            </a:r>
            <a:r>
              <a:rPr lang="en-US" altLang="en-US" sz="2000" dirty="0"/>
              <a:t> </a:t>
            </a:r>
          </a:p>
          <a:p>
            <a:pPr marL="0" indent="0" algn="ctr">
              <a:buNone/>
            </a:pPr>
            <a:r>
              <a:rPr lang="en-US" altLang="en-US" sz="2000" dirty="0"/>
              <a:t>(10</a:t>
            </a:r>
            <a:r>
              <a:rPr lang="en-US" altLang="en-US" sz="2000" baseline="30000" dirty="0"/>
              <a:t>-3</a:t>
            </a:r>
            <a:r>
              <a:rPr lang="en-US" altLang="en-US" sz="2000" dirty="0"/>
              <a:t> </a:t>
            </a:r>
            <a:r>
              <a:rPr lang="en-US" altLang="en-US" sz="2000" dirty="0" err="1"/>
              <a:t>zb</a:t>
            </a:r>
            <a:r>
              <a:rPr lang="en-US" altLang="en-US" sz="2000" dirty="0"/>
              <a:t>, 10</a:t>
            </a:r>
            <a:r>
              <a:rPr lang="en-US" altLang="en-US" sz="2000" baseline="30000" dirty="0"/>
              <a:t>-12</a:t>
            </a:r>
            <a:r>
              <a:rPr lang="en-US" altLang="en-US" sz="2000" dirty="0"/>
              <a:t> pb,10</a:t>
            </a:r>
            <a:r>
              <a:rPr lang="en-US" altLang="en-US" sz="2000" baseline="30000" dirty="0"/>
              <a:t>-48</a:t>
            </a:r>
            <a:r>
              <a:rPr lang="en-US" altLang="en-US" sz="2000" dirty="0"/>
              <a:t> cm</a:t>
            </a:r>
            <a:r>
              <a:rPr lang="en-US" altLang="en-US" sz="2000" baseline="30000" dirty="0"/>
              <a:t>2</a:t>
            </a:r>
            <a:r>
              <a:rPr lang="en-US" altLang="en-US" sz="2000" dirty="0"/>
              <a:t>) </a:t>
            </a:r>
          </a:p>
          <a:p>
            <a:pPr>
              <a:buFontTx/>
              <a:buNone/>
            </a:pPr>
            <a:r>
              <a:rPr lang="en-US" altLang="en-US" sz="2000" dirty="0">
                <a:solidFill>
                  <a:srgbClr val="FF0000"/>
                </a:solidFill>
              </a:rPr>
              <a:t>	</a:t>
            </a:r>
          </a:p>
          <a:p>
            <a:pPr>
              <a:buFontTx/>
              <a:buNone/>
            </a:pPr>
            <a:r>
              <a:rPr lang="en-US" altLang="en-US" sz="2000" dirty="0">
                <a:solidFill>
                  <a:srgbClr val="FF0000"/>
                </a:solidFill>
              </a:rPr>
              <a:t>	</a:t>
            </a:r>
          </a:p>
        </p:txBody>
      </p:sp>
      <p:pic>
        <p:nvPicPr>
          <p:cNvPr id="60421" name="Picture 8">
            <a:extLst>
              <a:ext uri="{FF2B5EF4-FFF2-40B4-BE49-F238E27FC236}">
                <a16:creationId xmlns:a16="http://schemas.microsoft.com/office/drawing/2014/main" id="{2EEF9084-5377-D149-8D52-F231A4E90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75" y="1617663"/>
            <a:ext cx="4221163" cy="408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8">
            <a:extLst>
              <a:ext uri="{FF2B5EF4-FFF2-40B4-BE49-F238E27FC236}">
                <a16:creationId xmlns:a16="http://schemas.microsoft.com/office/drawing/2014/main" id="{E7E5E0B6-DB57-6A4F-A530-8F8EB894E57A}"/>
              </a:ext>
            </a:extLst>
          </p:cNvPr>
          <p:cNvSpPr txBox="1">
            <a:spLocks noChangeArrowheads="1"/>
          </p:cNvSpPr>
          <p:nvPr/>
        </p:nvSpPr>
        <p:spPr bwMode="auto">
          <a:xfrm>
            <a:off x="5505450" y="5795963"/>
            <a:ext cx="2987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Strigari (2009); Gutlein et al. (2010)</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OUTLINE</a:t>
            </a:r>
          </a:p>
        </p:txBody>
      </p:sp>
      <p:sp>
        <p:nvSpPr>
          <p:cNvPr id="6" name="Rectangle 3">
            <a:extLst>
              <a:ext uri="{FF2B5EF4-FFF2-40B4-BE49-F238E27FC236}">
                <a16:creationId xmlns:a16="http://schemas.microsoft.com/office/drawing/2014/main" id="{52235BEF-E343-E747-AD4C-E82927CC45CE}"/>
              </a:ext>
            </a:extLst>
          </p:cNvPr>
          <p:cNvSpPr txBox="1">
            <a:spLocks noChangeArrowheads="1"/>
          </p:cNvSpPr>
          <p:nvPr/>
        </p:nvSpPr>
        <p:spPr bwMode="auto">
          <a:xfrm>
            <a:off x="-76200" y="1726331"/>
            <a:ext cx="4572000" cy="4598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dirty="0">
                <a:latin typeface="Arial" charset="0"/>
                <a:sym typeface="Wingdings" charset="0"/>
              </a:rPr>
              <a:t>	I. Why WIMPs?</a:t>
            </a:r>
          </a:p>
          <a:p>
            <a:pPr lvl="2"/>
            <a:r>
              <a:rPr lang="en-US" dirty="0">
                <a:latin typeface="Arial" charset="0"/>
                <a:sym typeface="Wingdings" charset="0"/>
              </a:rPr>
              <a:t>The Weak Scale</a:t>
            </a:r>
          </a:p>
          <a:p>
            <a:pPr lvl="2"/>
            <a:r>
              <a:rPr lang="en-US" dirty="0">
                <a:latin typeface="Arial" charset="0"/>
                <a:sym typeface="Wingdings" charset="0"/>
              </a:rPr>
              <a:t>The WIMP Miracle</a:t>
            </a:r>
          </a:p>
          <a:p>
            <a:pPr lvl="2"/>
            <a:r>
              <a:rPr lang="en-US" dirty="0">
                <a:latin typeface="Arial" charset="0"/>
                <a:sym typeface="Wingdings" charset="0"/>
              </a:rPr>
              <a:t>The Discrete WIMP Miracle</a:t>
            </a:r>
          </a:p>
          <a:p>
            <a:pPr marL="457200" lvl="1" indent="0">
              <a:buNone/>
            </a:pPr>
            <a:endParaRPr lang="en-US" dirty="0">
              <a:latin typeface="Arial" charset="0"/>
              <a:sym typeface="Wingdings" charset="0"/>
            </a:endParaRPr>
          </a:p>
          <a:p>
            <a:pPr marL="457200" lvl="1" indent="0">
              <a:buNone/>
            </a:pPr>
            <a:r>
              <a:rPr lang="en-US" dirty="0">
                <a:latin typeface="Arial" charset="0"/>
                <a:sym typeface="Wingdings" charset="0"/>
              </a:rPr>
              <a:t>	II. WIMPs in Supersymmetry</a:t>
            </a:r>
          </a:p>
          <a:p>
            <a:pPr lvl="2"/>
            <a:r>
              <a:rPr lang="en-US" dirty="0">
                <a:latin typeface="Arial" charset="0"/>
                <a:sym typeface="Wingdings" charset="0"/>
              </a:rPr>
              <a:t>Supersymmetry</a:t>
            </a:r>
          </a:p>
          <a:p>
            <a:pPr lvl="2"/>
            <a:r>
              <a:rPr lang="en-US" dirty="0">
                <a:latin typeface="Arial" charset="0"/>
                <a:sym typeface="Wingdings" charset="0"/>
              </a:rPr>
              <a:t>Stability and LSPs</a:t>
            </a:r>
          </a:p>
          <a:p>
            <a:pPr lvl="2"/>
            <a:r>
              <a:rPr lang="en-US" dirty="0">
                <a:latin typeface="Arial" charset="0"/>
                <a:sym typeface="Wingdings" charset="0"/>
              </a:rPr>
              <a:t>Neutralino Freezeout</a:t>
            </a:r>
          </a:p>
          <a:p>
            <a:pPr lvl="2"/>
            <a:r>
              <a:rPr lang="en-US" dirty="0">
                <a:latin typeface="Arial" charset="0"/>
                <a:sym typeface="Wingdings" charset="0"/>
              </a:rPr>
              <a:t>Cosmologically-Preferred Supersymmetry</a:t>
            </a:r>
            <a:endParaRPr lang="en-US" dirty="0">
              <a:latin typeface="Arial" charset="0"/>
            </a:endParaRPr>
          </a:p>
        </p:txBody>
      </p:sp>
      <p:sp>
        <p:nvSpPr>
          <p:cNvPr id="7" name="Rectangle 3">
            <a:extLst>
              <a:ext uri="{FF2B5EF4-FFF2-40B4-BE49-F238E27FC236}">
                <a16:creationId xmlns:a16="http://schemas.microsoft.com/office/drawing/2014/main" id="{17A2A729-6208-4D4F-913D-89E483291624}"/>
              </a:ext>
            </a:extLst>
          </p:cNvPr>
          <p:cNvSpPr txBox="1">
            <a:spLocks noChangeArrowheads="1"/>
          </p:cNvSpPr>
          <p:nvPr/>
        </p:nvSpPr>
        <p:spPr bwMode="auto">
          <a:xfrm>
            <a:off x="4474304" y="1726330"/>
            <a:ext cx="3927151" cy="4598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dirty="0">
                <a:latin typeface="Arial" charset="0"/>
                <a:sym typeface="Wingdings" charset="0"/>
              </a:rPr>
              <a:t>	III. WIMP Detection</a:t>
            </a:r>
          </a:p>
          <a:p>
            <a:pPr lvl="2"/>
            <a:r>
              <a:rPr lang="en-US" dirty="0">
                <a:latin typeface="Arial" charset="0"/>
                <a:sym typeface="Wingdings" charset="0"/>
              </a:rPr>
              <a:t>Direct Detection</a:t>
            </a:r>
          </a:p>
          <a:p>
            <a:pPr lvl="2"/>
            <a:r>
              <a:rPr lang="en-US" dirty="0">
                <a:latin typeface="Arial" charset="0"/>
                <a:sym typeface="Wingdings" charset="0"/>
              </a:rPr>
              <a:t>Indirect Detection</a:t>
            </a:r>
          </a:p>
          <a:p>
            <a:pPr lvl="2"/>
            <a:r>
              <a:rPr lang="en-US" dirty="0">
                <a:latin typeface="Arial" charset="0"/>
                <a:sym typeface="Wingdings" charset="0"/>
              </a:rPr>
              <a:t>Collider Searches</a:t>
            </a:r>
          </a:p>
          <a:p>
            <a:pPr lvl="1"/>
            <a:endParaRPr lang="en-US" dirty="0">
              <a:latin typeface="Arial" charset="0"/>
              <a:sym typeface="Wingdings" charset="0"/>
            </a:endParaRPr>
          </a:p>
          <a:p>
            <a:pPr marL="457200" lvl="1" indent="0">
              <a:buNone/>
            </a:pPr>
            <a:r>
              <a:rPr lang="en-US" dirty="0">
                <a:latin typeface="Arial" charset="0"/>
                <a:sym typeface="Wingdings" charset="0"/>
              </a:rPr>
              <a:t>	IV. WIMP Variations</a:t>
            </a:r>
          </a:p>
          <a:p>
            <a:pPr lvl="2"/>
            <a:r>
              <a:rPr lang="en-US" dirty="0">
                <a:latin typeface="Arial" charset="0"/>
                <a:sym typeface="Wingdings" charset="0"/>
              </a:rPr>
              <a:t>Inelastic WIMPs</a:t>
            </a:r>
          </a:p>
          <a:p>
            <a:pPr lvl="2"/>
            <a:r>
              <a:rPr lang="en-US" dirty="0">
                <a:latin typeface="Arial" charset="0"/>
                <a:sym typeface="Wingdings" charset="0"/>
              </a:rPr>
              <a:t>Isospin-Violating WIMPs</a:t>
            </a:r>
          </a:p>
          <a:p>
            <a:pPr lvl="2"/>
            <a:r>
              <a:rPr lang="en-US" dirty="0" err="1">
                <a:latin typeface="Arial" charset="0"/>
                <a:sym typeface="Wingdings" charset="0"/>
              </a:rPr>
              <a:t>SuperWIMPs</a:t>
            </a:r>
            <a:endParaRPr lang="en-US" dirty="0">
              <a:latin typeface="Arial" charset="0"/>
              <a:sym typeface="Wingdings" charset="0"/>
            </a:endParaRPr>
          </a:p>
          <a:p>
            <a:pPr lvl="2"/>
            <a:r>
              <a:rPr lang="en-US" dirty="0" err="1">
                <a:latin typeface="Arial" charset="0"/>
                <a:sym typeface="Wingdings" charset="0"/>
              </a:rPr>
              <a:t>WIMPless</a:t>
            </a:r>
            <a:r>
              <a:rPr lang="en-US" dirty="0">
                <a:latin typeface="Arial" charset="0"/>
                <a:sym typeface="Wingdings" charset="0"/>
              </a:rPr>
              <a:t> Dark Matter</a:t>
            </a:r>
          </a:p>
          <a:p>
            <a:pPr lvl="1"/>
            <a:endParaRPr lang="en-US" dirty="0">
              <a:latin typeface="Arial" charset="0"/>
              <a:sym typeface="Wingdings" charset="0"/>
            </a:endParaRPr>
          </a:p>
          <a:p>
            <a:pPr marL="0" indent="0">
              <a:buNone/>
            </a:pPr>
            <a:endParaRPr lang="en-US" dirty="0">
              <a:latin typeface="Arial" charset="0"/>
            </a:endParaRPr>
          </a:p>
        </p:txBody>
      </p:sp>
      <p:sp>
        <p:nvSpPr>
          <p:cNvPr id="8" name="Rectangle 3">
            <a:extLst>
              <a:ext uri="{FF2B5EF4-FFF2-40B4-BE49-F238E27FC236}">
                <a16:creationId xmlns:a16="http://schemas.microsoft.com/office/drawing/2014/main" id="{14ADA266-F3C6-DF41-8AD0-3FFA51B53C0F}"/>
              </a:ext>
            </a:extLst>
          </p:cNvPr>
          <p:cNvSpPr txBox="1">
            <a:spLocks noChangeArrowheads="1"/>
          </p:cNvSpPr>
          <p:nvPr/>
        </p:nvSpPr>
        <p:spPr bwMode="auto">
          <a:xfrm>
            <a:off x="0" y="5867400"/>
            <a:ext cx="84582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a:buNone/>
            </a:pPr>
            <a:r>
              <a:rPr lang="en-US" dirty="0">
                <a:latin typeface="Arial" charset="0"/>
                <a:sym typeface="Wingdings" charset="0"/>
              </a:rPr>
              <a:t>3 90-minute lectures; questions welcome!</a:t>
            </a:r>
            <a:endParaRPr lang="en-US" dirty="0">
              <a:latin typeface="Arial" charset="0"/>
            </a:endParaRPr>
          </a:p>
        </p:txBody>
      </p:sp>
    </p:spTree>
    <p:extLst>
      <p:ext uri="{BB962C8B-B14F-4D97-AF65-F5344CB8AC3E}">
        <p14:creationId xmlns:p14="http://schemas.microsoft.com/office/powerpoint/2010/main" val="144288030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51C28784-0311-834C-AFD4-5DC9C3786CAC}"/>
              </a:ext>
            </a:extLst>
          </p:cNvPr>
          <p:cNvSpPr>
            <a:spLocks noGrp="1"/>
          </p:cNvSpPr>
          <p:nvPr>
            <p:ph type="title"/>
          </p:nvPr>
        </p:nvSpPr>
        <p:spPr>
          <a:xfrm>
            <a:off x="261938" y="228600"/>
            <a:ext cx="8605837" cy="504825"/>
          </a:xfrm>
        </p:spPr>
        <p:txBody>
          <a:bodyPr/>
          <a:lstStyle/>
          <a:p>
            <a:r>
              <a:rPr lang="en-US" altLang="en-US" dirty="0"/>
              <a:t>WIMP SCATTERING</a:t>
            </a:r>
          </a:p>
        </p:txBody>
      </p:sp>
      <mc:AlternateContent xmlns:mc="http://schemas.openxmlformats.org/markup-compatibility/2006" xmlns:a14="http://schemas.microsoft.com/office/drawing/2010/main">
        <mc:Choice Requires="a14">
          <p:sp>
            <p:nvSpPr>
              <p:cNvPr id="61443" name="Text Placeholder 2">
                <a:extLst>
                  <a:ext uri="{FF2B5EF4-FFF2-40B4-BE49-F238E27FC236}">
                    <a16:creationId xmlns:a16="http://schemas.microsoft.com/office/drawing/2014/main" id="{10CEA8DF-61F5-7649-84A9-8105F66F9750}"/>
                  </a:ext>
                </a:extLst>
              </p:cNvPr>
              <p:cNvSpPr>
                <a:spLocks noGrp="1"/>
              </p:cNvSpPr>
              <p:nvPr>
                <p:ph type="body" sz="half" idx="1"/>
              </p:nvPr>
            </p:nvSpPr>
            <p:spPr>
              <a:xfrm>
                <a:off x="685800" y="1700213"/>
                <a:ext cx="7848600" cy="4424362"/>
              </a:xfrm>
            </p:spPr>
            <p:txBody>
              <a:bodyPr/>
              <a:lstStyle/>
              <a:p>
                <a:r>
                  <a:rPr lang="en-US" altLang="en-US" sz="2400" dirty="0"/>
                  <a:t>Consider WIMPs with quark interactions</a:t>
                </a:r>
              </a:p>
              <a:p>
                <a:endParaRPr lang="en-US" altLang="en-US" sz="2000" dirty="0"/>
              </a:p>
              <a:p>
                <a:endParaRPr lang="en-US" altLang="en-US" sz="2000" dirty="0"/>
              </a:p>
              <a:p>
                <a:endParaRPr lang="en-US" altLang="en-US" sz="2400" dirty="0"/>
              </a:p>
              <a:p>
                <a:r>
                  <a:rPr lang="en-US" altLang="en-US" sz="2400" dirty="0"/>
                  <a:t>DM particles now have </a:t>
                </a:r>
                <a14:m>
                  <m:oMath xmlns:m="http://schemas.openxmlformats.org/officeDocument/2006/math">
                    <m:r>
                      <a:rPr lang="en-US" i="1" dirty="0">
                        <a:latin typeface="Cambria Math" panose="02040503050406030204" pitchFamily="18" charset="0"/>
                        <a:sym typeface="Wingdings" pitchFamily="2" charset="2"/>
                      </a:rPr>
                      <m:t>𝑣</m:t>
                    </m:r>
                  </m:oMath>
                </a14:m>
                <a:r>
                  <a:rPr lang="en-US" dirty="0">
                    <a:latin typeface="Arial" charset="0"/>
                  </a:rPr>
                  <a:t> ~</a:t>
                </a:r>
                <a14:m>
                  <m:oMath xmlns:m="http://schemas.openxmlformats.org/officeDocument/2006/math">
                    <m:sSup>
                      <m:sSupPr>
                        <m:ctrlPr>
                          <a:rPr lang="en-US" i="1" dirty="0">
                            <a:latin typeface="Cambria Math" panose="02040503050406030204" pitchFamily="18" charset="0"/>
                          </a:rPr>
                        </m:ctrlPr>
                      </m:sSupPr>
                      <m:e>
                        <m:r>
                          <a:rPr lang="en-US" b="0" i="1" dirty="0" smtClean="0">
                            <a:latin typeface="Cambria Math" panose="02040503050406030204" pitchFamily="18" charset="0"/>
                          </a:rPr>
                          <m:t> </m:t>
                        </m:r>
                        <m:r>
                          <a:rPr lang="en-US" i="1" dirty="0">
                            <a:latin typeface="Cambria Math" panose="02040503050406030204" pitchFamily="18" charset="0"/>
                          </a:rPr>
                          <m:t>10</m:t>
                        </m:r>
                      </m:e>
                      <m:sup>
                        <m:r>
                          <a:rPr lang="en-US" i="1" dirty="0">
                            <a:latin typeface="Cambria Math" panose="02040503050406030204" pitchFamily="18" charset="0"/>
                          </a:rPr>
                          <m:t>−3</m:t>
                        </m:r>
                      </m:sup>
                    </m:sSup>
                  </m:oMath>
                </a14:m>
                <a:r>
                  <a:rPr lang="en-US" altLang="en-US" sz="2400" dirty="0"/>
                  <a:t>.  In the non-relativistic limit, the first terms reduce to spin-spin interactions, and so are called spin-dependent (SD) interactions.</a:t>
                </a:r>
                <a:endParaRPr lang="en-US" altLang="en-US" sz="1200" dirty="0"/>
              </a:p>
              <a:p>
                <a:endParaRPr lang="en-US" altLang="en-US" sz="1200" dirty="0"/>
              </a:p>
              <a:p>
                <a:r>
                  <a:rPr lang="en-US" altLang="en-US" sz="2400" dirty="0"/>
                  <a:t>The second terms are spin-independent (SI) interactions; focus on these here.</a:t>
                </a:r>
              </a:p>
            </p:txBody>
          </p:sp>
        </mc:Choice>
        <mc:Fallback xmlns="">
          <p:sp>
            <p:nvSpPr>
              <p:cNvPr id="61443" name="Text Placeholder 2">
                <a:extLst>
                  <a:ext uri="{FF2B5EF4-FFF2-40B4-BE49-F238E27FC236}">
                    <a16:creationId xmlns:a16="http://schemas.microsoft.com/office/drawing/2014/main" id="{10CEA8DF-61F5-7649-84A9-8105F66F9750}"/>
                  </a:ext>
                </a:extLst>
              </p:cNvPr>
              <p:cNvSpPr>
                <a:spLocks noGrp="1" noRot="1" noChangeAspect="1" noMove="1" noResize="1" noEditPoints="1" noAdjustHandles="1" noChangeArrowheads="1" noChangeShapeType="1" noTextEdit="1"/>
              </p:cNvSpPr>
              <p:nvPr>
                <p:ph type="body" sz="half" idx="1"/>
              </p:nvPr>
            </p:nvSpPr>
            <p:spPr>
              <a:xfrm>
                <a:off x="685800" y="1700213"/>
                <a:ext cx="7848600" cy="4424362"/>
              </a:xfrm>
              <a:blipFill>
                <a:blip r:embed="rId3"/>
                <a:stretch>
                  <a:fillRect l="-1133" t="-857"/>
                </a:stretch>
              </a:blipFill>
            </p:spPr>
            <p:txBody>
              <a:bodyPr/>
              <a:lstStyle/>
              <a:p>
                <a:r>
                  <a:rPr lang="en-US">
                    <a:noFill/>
                  </a:rPr>
                  <a:t> </a:t>
                </a:r>
              </a:p>
            </p:txBody>
          </p:sp>
        </mc:Fallback>
      </mc:AlternateContent>
      <p:pic>
        <p:nvPicPr>
          <p:cNvPr id="61445" name="Picture 2">
            <a:extLst>
              <a:ext uri="{FF2B5EF4-FFF2-40B4-BE49-F238E27FC236}">
                <a16:creationId xmlns:a16="http://schemas.microsoft.com/office/drawing/2014/main" id="{2D4BC9AD-D36D-1247-B91C-BD90DC8C8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363" y="2265363"/>
            <a:ext cx="67532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C0B747EB-92C0-3F49-8462-642B61E3D516}"/>
              </a:ext>
            </a:extLst>
          </p:cNvPr>
          <p:cNvSpPr>
            <a:spLocks noGrp="1"/>
          </p:cNvSpPr>
          <p:nvPr>
            <p:ph type="title"/>
          </p:nvPr>
        </p:nvSpPr>
        <p:spPr>
          <a:xfrm>
            <a:off x="188913" y="234951"/>
            <a:ext cx="8737600" cy="447674"/>
          </a:xfrm>
        </p:spPr>
        <p:txBody>
          <a:bodyPr/>
          <a:lstStyle/>
          <a:p>
            <a:r>
              <a:rPr lang="en-US" altLang="en-US" dirty="0"/>
              <a:t>SPIN-INDEPENDENT THEORY</a:t>
            </a:r>
          </a:p>
        </p:txBody>
      </p:sp>
      <p:sp>
        <p:nvSpPr>
          <p:cNvPr id="62467" name="Text Placeholder 2">
            <a:extLst>
              <a:ext uri="{FF2B5EF4-FFF2-40B4-BE49-F238E27FC236}">
                <a16:creationId xmlns:a16="http://schemas.microsoft.com/office/drawing/2014/main" id="{89D55483-EFC3-6743-A622-257D2A316FAB}"/>
              </a:ext>
            </a:extLst>
          </p:cNvPr>
          <p:cNvSpPr>
            <a:spLocks noGrp="1"/>
          </p:cNvSpPr>
          <p:nvPr>
            <p:ph type="body" sz="half" idx="1"/>
          </p:nvPr>
        </p:nvSpPr>
        <p:spPr>
          <a:xfrm>
            <a:off x="231775" y="1141412"/>
            <a:ext cx="8636000" cy="5106988"/>
          </a:xfrm>
        </p:spPr>
        <p:txBody>
          <a:bodyPr/>
          <a:lstStyle/>
          <a:p>
            <a:r>
              <a:rPr lang="en-US" altLang="en-US" sz="2000" dirty="0"/>
              <a:t>Theories give DM-quark interactions, but experiments measure DM-nucleus cross sections</a:t>
            </a:r>
          </a:p>
          <a:p>
            <a:pPr>
              <a:buFontTx/>
              <a:buNone/>
            </a:pPr>
            <a:r>
              <a:rPr lang="en-US" altLang="en-US" sz="2000" dirty="0"/>
              <a:t>                                                                                              ,</a:t>
            </a:r>
          </a:p>
          <a:p>
            <a:endParaRPr lang="en-US" altLang="en-US" sz="2000" dirty="0"/>
          </a:p>
          <a:p>
            <a:pPr>
              <a:buFontTx/>
              <a:buNone/>
            </a:pPr>
            <a:r>
              <a:rPr lang="en-US" altLang="en-US" sz="2000" dirty="0"/>
              <a:t>	</a:t>
            </a:r>
          </a:p>
          <a:p>
            <a:pPr>
              <a:buFontTx/>
              <a:buNone/>
            </a:pPr>
            <a:r>
              <a:rPr lang="en-US" altLang="en-US" sz="2000" dirty="0"/>
              <a:t>	where                           is the reduced mass, and</a:t>
            </a:r>
          </a:p>
          <a:p>
            <a:pPr>
              <a:buFontTx/>
              <a:buNone/>
            </a:pPr>
            <a:endParaRPr lang="en-US" altLang="en-US" sz="800" dirty="0"/>
          </a:p>
          <a:p>
            <a:pPr>
              <a:buFontTx/>
              <a:buNone/>
            </a:pPr>
            <a:r>
              <a:rPr lang="en-US" altLang="en-US" sz="2000" dirty="0"/>
              <a:t>	is the fraction of the nucleon’s mass carried by quark </a:t>
            </a:r>
            <a:r>
              <a:rPr lang="en-US" altLang="en-US" sz="2000" i="1" dirty="0"/>
              <a:t>q.</a:t>
            </a:r>
            <a:r>
              <a:rPr lang="en-US" altLang="en-US" sz="2000" dirty="0"/>
              <a:t> </a:t>
            </a:r>
          </a:p>
          <a:p>
            <a:pPr>
              <a:buFontTx/>
              <a:buNone/>
            </a:pPr>
            <a:endParaRPr lang="en-US" altLang="en-US" sz="2000" dirty="0"/>
          </a:p>
          <a:p>
            <a:r>
              <a:rPr lang="en-US" altLang="en-US" sz="2000" dirty="0"/>
              <a:t>This may be parameterized by </a:t>
            </a:r>
          </a:p>
          <a:p>
            <a:endParaRPr lang="en-US" altLang="en-US" sz="2000" dirty="0"/>
          </a:p>
          <a:p>
            <a:pPr marL="0" indent="0">
              <a:buNone/>
            </a:pPr>
            <a:r>
              <a:rPr lang="en-US" altLang="en-US" sz="2000" dirty="0"/>
              <a:t>						                                              ,</a:t>
            </a:r>
            <a:endParaRPr lang="en-US" altLang="en-US" sz="800" dirty="0"/>
          </a:p>
          <a:p>
            <a:pPr>
              <a:buFontTx/>
              <a:buNone/>
            </a:pPr>
            <a:endParaRPr lang="en-US" altLang="en-US" sz="800" dirty="0"/>
          </a:p>
          <a:p>
            <a:pPr>
              <a:buFontTx/>
              <a:buNone/>
            </a:pPr>
            <a:endParaRPr lang="en-US" altLang="en-US" sz="800" dirty="0"/>
          </a:p>
          <a:p>
            <a:pPr>
              <a:buFontTx/>
              <a:buNone/>
            </a:pPr>
            <a:r>
              <a:rPr lang="en-US" altLang="en-US" sz="2000" dirty="0"/>
              <a:t>	where </a:t>
            </a:r>
            <a:r>
              <a:rPr lang="en-US" altLang="en-US" sz="2000" dirty="0" err="1"/>
              <a:t>f</a:t>
            </a:r>
            <a:r>
              <a:rPr lang="en-US" altLang="en-US" sz="2000" baseline="-25000" dirty="0" err="1"/>
              <a:t>p,n</a:t>
            </a:r>
            <a:r>
              <a:rPr lang="en-US" altLang="en-US" sz="2000" dirty="0"/>
              <a:t> are the nucleon level couplings.  Note that </a:t>
            </a:r>
            <a:r>
              <a:rPr lang="en-US" altLang="en-US" sz="2000" dirty="0" err="1"/>
              <a:t>f</a:t>
            </a:r>
            <a:r>
              <a:rPr lang="en-US" altLang="en-US" sz="2000" baseline="-25000" dirty="0" err="1"/>
              <a:t>p</a:t>
            </a:r>
            <a:r>
              <a:rPr lang="en-US" altLang="en-US" sz="2000" dirty="0"/>
              <a:t> and </a:t>
            </a:r>
            <a:r>
              <a:rPr lang="en-US" altLang="en-US" sz="2000" baseline="-25000" dirty="0"/>
              <a:t> </a:t>
            </a:r>
            <a:r>
              <a:rPr lang="en-US" altLang="en-US" sz="2000" dirty="0" err="1"/>
              <a:t>f</a:t>
            </a:r>
            <a:r>
              <a:rPr lang="en-US" altLang="en-US" sz="2000" baseline="-25000" dirty="0" err="1"/>
              <a:t>n</a:t>
            </a:r>
            <a:r>
              <a:rPr lang="en-US" altLang="en-US" sz="2000" baseline="-25000" dirty="0"/>
              <a:t> </a:t>
            </a:r>
            <a:r>
              <a:rPr lang="en-US" altLang="en-US" sz="2000" dirty="0"/>
              <a:t>are not necessarily equal.</a:t>
            </a:r>
          </a:p>
        </p:txBody>
      </p:sp>
      <p:pic>
        <p:nvPicPr>
          <p:cNvPr id="62469" name="Picture 6">
            <a:extLst>
              <a:ext uri="{FF2B5EF4-FFF2-40B4-BE49-F238E27FC236}">
                <a16:creationId xmlns:a16="http://schemas.microsoft.com/office/drawing/2014/main" id="{EF3116AD-C327-0745-9F41-FDA9EEC3D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475" y="1979612"/>
            <a:ext cx="45053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7">
            <a:extLst>
              <a:ext uri="{FF2B5EF4-FFF2-40B4-BE49-F238E27FC236}">
                <a16:creationId xmlns:a16="http://schemas.microsoft.com/office/drawing/2014/main" id="{E12722A5-640F-9247-AAEC-9E581E27C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288" y="2809875"/>
            <a:ext cx="1798637"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8">
            <a:extLst>
              <a:ext uri="{FF2B5EF4-FFF2-40B4-BE49-F238E27FC236}">
                <a16:creationId xmlns:a16="http://schemas.microsoft.com/office/drawing/2014/main" id="{2DB697E6-6DD7-524C-ACAE-B6F71A8EA5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5538" y="2752725"/>
            <a:ext cx="24892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4">
            <a:extLst>
              <a:ext uri="{FF2B5EF4-FFF2-40B4-BE49-F238E27FC236}">
                <a16:creationId xmlns:a16="http://schemas.microsoft.com/office/drawing/2014/main" id="{B3CF9B15-04C9-8340-B21A-065E630F20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6243" y="4683125"/>
            <a:ext cx="3167063"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04A9B039-2032-7B49-9A31-E86A38984895}"/>
              </a:ext>
            </a:extLst>
          </p:cNvPr>
          <p:cNvSpPr>
            <a:spLocks noGrp="1"/>
          </p:cNvSpPr>
          <p:nvPr>
            <p:ph type="title"/>
          </p:nvPr>
        </p:nvSpPr>
        <p:spPr>
          <a:xfrm>
            <a:off x="188913" y="140972"/>
            <a:ext cx="8737600" cy="592686"/>
          </a:xfrm>
        </p:spPr>
        <p:txBody>
          <a:bodyPr/>
          <a:lstStyle/>
          <a:p>
            <a:r>
              <a:rPr lang="en-US" altLang="en-US" dirty="0"/>
              <a:t>SPIN-INDEPENDENT EXPERIMENT</a:t>
            </a:r>
          </a:p>
        </p:txBody>
      </p:sp>
      <p:sp>
        <p:nvSpPr>
          <p:cNvPr id="63491" name="Text Placeholder 2">
            <a:extLst>
              <a:ext uri="{FF2B5EF4-FFF2-40B4-BE49-F238E27FC236}">
                <a16:creationId xmlns:a16="http://schemas.microsoft.com/office/drawing/2014/main" id="{34515226-0F35-C34E-B587-5D0795ACEF11}"/>
              </a:ext>
            </a:extLst>
          </p:cNvPr>
          <p:cNvSpPr>
            <a:spLocks noGrp="1"/>
          </p:cNvSpPr>
          <p:nvPr>
            <p:ph type="body" sz="half" idx="1"/>
          </p:nvPr>
        </p:nvSpPr>
        <p:spPr>
          <a:xfrm>
            <a:off x="231775" y="685800"/>
            <a:ext cx="8636000" cy="4410075"/>
          </a:xfrm>
        </p:spPr>
        <p:txBody>
          <a:bodyPr/>
          <a:lstStyle/>
          <a:p>
            <a:pPr>
              <a:buFontTx/>
              <a:buNone/>
            </a:pPr>
            <a:endParaRPr lang="en-US" altLang="en-US" sz="800" dirty="0"/>
          </a:p>
          <a:p>
            <a:r>
              <a:rPr lang="en-US" altLang="en-US" sz="2000" dirty="0"/>
              <a:t>The rate observed in a detector is                     , where</a:t>
            </a:r>
          </a:p>
          <a:p>
            <a:endParaRPr lang="en-US" altLang="en-US" sz="2000" dirty="0"/>
          </a:p>
          <a:p>
            <a:endParaRPr lang="en-US" altLang="en-US" sz="2000" dirty="0"/>
          </a:p>
          <a:p>
            <a:endParaRPr lang="en-US" altLang="en-US" sz="2000" dirty="0"/>
          </a:p>
          <a:p>
            <a:endParaRPr lang="en-US" altLang="en-US" sz="2000" dirty="0"/>
          </a:p>
          <a:p>
            <a:endParaRPr lang="en-US" altLang="en-US" sz="2000" dirty="0"/>
          </a:p>
          <a:p>
            <a:endParaRPr lang="en-US" altLang="en-US" sz="2000" dirty="0"/>
          </a:p>
          <a:p>
            <a:endParaRPr lang="en-US" altLang="en-US" sz="2000" dirty="0"/>
          </a:p>
          <a:p>
            <a:endParaRPr lang="en-US" altLang="en-US" sz="2000" dirty="0"/>
          </a:p>
          <a:p>
            <a:endParaRPr lang="en-US" altLang="en-US" sz="2000" dirty="0"/>
          </a:p>
          <a:p>
            <a:endParaRPr lang="en-US" altLang="en-US" sz="2000" dirty="0"/>
          </a:p>
          <a:p>
            <a:pPr>
              <a:buFontTx/>
              <a:buNone/>
            </a:pPr>
            <a:endParaRPr lang="en-US" altLang="en-US" sz="2800" dirty="0"/>
          </a:p>
          <a:p>
            <a:r>
              <a:rPr lang="en-US" altLang="en-US" sz="2000" dirty="0"/>
              <a:t>Results are typically reported assuming </a:t>
            </a:r>
            <a:r>
              <a:rPr lang="en-US" altLang="en-US" sz="2000" dirty="0" err="1"/>
              <a:t>f</a:t>
            </a:r>
            <a:r>
              <a:rPr lang="en-US" altLang="en-US" sz="2000" baseline="-25000" dirty="0" err="1"/>
              <a:t>p</a:t>
            </a:r>
            <a:r>
              <a:rPr lang="en-US" altLang="en-US" sz="2000" dirty="0"/>
              <a:t>=</a:t>
            </a:r>
            <a:r>
              <a:rPr lang="en-US" altLang="en-US" sz="2000" dirty="0" err="1"/>
              <a:t>f</a:t>
            </a:r>
            <a:r>
              <a:rPr lang="en-US" altLang="en-US" sz="2000" baseline="-25000" dirty="0" err="1"/>
              <a:t>n</a:t>
            </a:r>
            <a:r>
              <a:rPr lang="en-US" altLang="en-US" sz="2000" dirty="0"/>
              <a:t>, so </a:t>
            </a:r>
            <a:r>
              <a:rPr lang="en-US" altLang="en-US" sz="2000" dirty="0" err="1">
                <a:latin typeface="Symbol" pitchFamily="2" charset="2"/>
              </a:rPr>
              <a:t>s</a:t>
            </a:r>
            <a:r>
              <a:rPr lang="en-US" altLang="en-US" sz="2000" baseline="-25000" dirty="0" err="1"/>
              <a:t>A</a:t>
            </a:r>
            <a:r>
              <a:rPr lang="en-US" altLang="en-US" sz="2000" dirty="0"/>
              <a:t> ~ A</a:t>
            </a:r>
            <a:r>
              <a:rPr lang="en-US" altLang="en-US" sz="2000" baseline="30000" dirty="0"/>
              <a:t>2 </a:t>
            </a:r>
            <a:r>
              <a:rPr lang="en-US" altLang="en-US" sz="2000" dirty="0"/>
              <a:t>, and scaled to a single nucleon. DM sees the whole nucleus, doesn’t resolve nucleons, and so in this approximation, bigger nuclei are better.</a:t>
            </a:r>
          </a:p>
        </p:txBody>
      </p:sp>
      <p:pic>
        <p:nvPicPr>
          <p:cNvPr id="63493" name="Picture 14">
            <a:extLst>
              <a:ext uri="{FF2B5EF4-FFF2-40B4-BE49-F238E27FC236}">
                <a16:creationId xmlns:a16="http://schemas.microsoft.com/office/drawing/2014/main" id="{684F96EF-9FBB-D943-84CB-15D44E4FA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1193800"/>
            <a:ext cx="381793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15">
            <a:extLst>
              <a:ext uri="{FF2B5EF4-FFF2-40B4-BE49-F238E27FC236}">
                <a16:creationId xmlns:a16="http://schemas.microsoft.com/office/drawing/2014/main" id="{154EC261-921F-FB47-8DBE-7F6FB14A12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63" y="914400"/>
            <a:ext cx="12954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5" name="Group 41">
            <a:extLst>
              <a:ext uri="{FF2B5EF4-FFF2-40B4-BE49-F238E27FC236}">
                <a16:creationId xmlns:a16="http://schemas.microsoft.com/office/drawing/2014/main" id="{03048C85-81E7-C746-A66E-89B2459AFD78}"/>
              </a:ext>
            </a:extLst>
          </p:cNvPr>
          <p:cNvGrpSpPr>
            <a:grpSpLocks/>
          </p:cNvGrpSpPr>
          <p:nvPr/>
        </p:nvGrpSpPr>
        <p:grpSpPr bwMode="auto">
          <a:xfrm>
            <a:off x="1169988" y="1971675"/>
            <a:ext cx="6715125" cy="3336925"/>
            <a:chOff x="313456" y="2245651"/>
            <a:chExt cx="6714626" cy="3338391"/>
          </a:xfrm>
        </p:grpSpPr>
        <p:pic>
          <p:nvPicPr>
            <p:cNvPr id="63497" name="Picture 16">
              <a:extLst>
                <a:ext uri="{FF2B5EF4-FFF2-40B4-BE49-F238E27FC236}">
                  <a16:creationId xmlns:a16="http://schemas.microsoft.com/office/drawing/2014/main" id="{FAF1DF4E-95C8-5845-B5D6-3DB8A9F59C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0745" y="2245651"/>
              <a:ext cx="57626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498" name="Straight Arrow Connector 16">
              <a:extLst>
                <a:ext uri="{FF2B5EF4-FFF2-40B4-BE49-F238E27FC236}">
                  <a16:creationId xmlns:a16="http://schemas.microsoft.com/office/drawing/2014/main" id="{7BFF1818-2DB4-B448-A647-30C462AA59A4}"/>
                </a:ext>
              </a:extLst>
            </p:cNvPr>
            <p:cNvCxnSpPr>
              <a:cxnSpLocks noChangeShapeType="1"/>
            </p:cNvCxnSpPr>
            <p:nvPr/>
          </p:nvCxnSpPr>
          <p:spPr bwMode="auto">
            <a:xfrm rot="16200000" flipV="1">
              <a:off x="1884024" y="3349972"/>
              <a:ext cx="688634" cy="13725"/>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3499" name="Straight Arrow Connector 17">
              <a:extLst>
                <a:ext uri="{FF2B5EF4-FFF2-40B4-BE49-F238E27FC236}">
                  <a16:creationId xmlns:a16="http://schemas.microsoft.com/office/drawing/2014/main" id="{7D404196-654F-994A-B1D4-56B21DF9B15B}"/>
                </a:ext>
              </a:extLst>
            </p:cNvPr>
            <p:cNvCxnSpPr>
              <a:cxnSpLocks noChangeShapeType="1"/>
            </p:cNvCxnSpPr>
            <p:nvPr/>
          </p:nvCxnSpPr>
          <p:spPr bwMode="auto">
            <a:xfrm rot="16200000" flipV="1">
              <a:off x="1952965" y="3636635"/>
              <a:ext cx="1269209" cy="20976"/>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3500" name="Straight Arrow Connector 18">
              <a:extLst>
                <a:ext uri="{FF2B5EF4-FFF2-40B4-BE49-F238E27FC236}">
                  <a16:creationId xmlns:a16="http://schemas.microsoft.com/office/drawing/2014/main" id="{C26124EC-9D40-744B-A3BB-8D87CE89650A}"/>
                </a:ext>
              </a:extLst>
            </p:cNvPr>
            <p:cNvCxnSpPr>
              <a:cxnSpLocks noChangeShapeType="1"/>
            </p:cNvCxnSpPr>
            <p:nvPr/>
          </p:nvCxnSpPr>
          <p:spPr bwMode="auto">
            <a:xfrm rot="5400000" flipH="1" flipV="1">
              <a:off x="3069771" y="3222180"/>
              <a:ext cx="420914" cy="15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3501" name="Straight Arrow Connector 19">
              <a:extLst>
                <a:ext uri="{FF2B5EF4-FFF2-40B4-BE49-F238E27FC236}">
                  <a16:creationId xmlns:a16="http://schemas.microsoft.com/office/drawing/2014/main" id="{0BE43337-E655-FA4D-B105-E5426D9908DF}"/>
                </a:ext>
              </a:extLst>
            </p:cNvPr>
            <p:cNvCxnSpPr>
              <a:cxnSpLocks noChangeShapeType="1"/>
            </p:cNvCxnSpPr>
            <p:nvPr/>
          </p:nvCxnSpPr>
          <p:spPr bwMode="auto">
            <a:xfrm rot="5400000" flipH="1" flipV="1">
              <a:off x="4702629" y="3222180"/>
              <a:ext cx="420914" cy="15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3502" name="Straight Arrow Connector 20">
              <a:extLst>
                <a:ext uri="{FF2B5EF4-FFF2-40B4-BE49-F238E27FC236}">
                  <a16:creationId xmlns:a16="http://schemas.microsoft.com/office/drawing/2014/main" id="{3CDF4977-0656-1947-AEF6-A44418FFF50E}"/>
                </a:ext>
              </a:extLst>
            </p:cNvPr>
            <p:cNvCxnSpPr>
              <a:cxnSpLocks noChangeShapeType="1"/>
            </p:cNvCxnSpPr>
            <p:nvPr/>
          </p:nvCxnSpPr>
          <p:spPr bwMode="auto">
            <a:xfrm rot="5400000" flipH="1" flipV="1">
              <a:off x="6161314" y="3222180"/>
              <a:ext cx="420914" cy="1588"/>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63503" name="TextBox 21">
              <a:extLst>
                <a:ext uri="{FF2B5EF4-FFF2-40B4-BE49-F238E27FC236}">
                  <a16:creationId xmlns:a16="http://schemas.microsoft.com/office/drawing/2014/main" id="{96ACD235-F333-944C-BC9B-F9FBC1D30170}"/>
                </a:ext>
              </a:extLst>
            </p:cNvPr>
            <p:cNvSpPr txBox="1">
              <a:spLocks noChangeArrowheads="1"/>
            </p:cNvSpPr>
            <p:nvPr/>
          </p:nvSpPr>
          <p:spPr bwMode="auto">
            <a:xfrm>
              <a:off x="313456" y="3091553"/>
              <a:ext cx="1415653" cy="120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Experiment:</a:t>
              </a:r>
            </a:p>
            <a:p>
              <a:r>
                <a:rPr lang="en-US" altLang="en-US"/>
                <a:t>number</a:t>
              </a:r>
            </a:p>
            <a:p>
              <a:r>
                <a:rPr lang="en-US" altLang="en-US"/>
                <a:t>of target</a:t>
              </a:r>
            </a:p>
            <a:p>
              <a:r>
                <a:rPr lang="en-US" altLang="en-US"/>
                <a:t>nuclei</a:t>
              </a:r>
            </a:p>
          </p:txBody>
        </p:sp>
        <p:sp>
          <p:nvSpPr>
            <p:cNvPr id="63504" name="TextBox 24">
              <a:extLst>
                <a:ext uri="{FF2B5EF4-FFF2-40B4-BE49-F238E27FC236}">
                  <a16:creationId xmlns:a16="http://schemas.microsoft.com/office/drawing/2014/main" id="{C7159A16-F3DD-3B4E-BBB8-0BBF28104EAA}"/>
                </a:ext>
              </a:extLst>
            </p:cNvPr>
            <p:cNvSpPr txBox="1">
              <a:spLocks noChangeArrowheads="1"/>
            </p:cNvSpPr>
            <p:nvPr/>
          </p:nvSpPr>
          <p:spPr bwMode="auto">
            <a:xfrm>
              <a:off x="1854017" y="4383325"/>
              <a:ext cx="1556705" cy="120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Astrophysics:</a:t>
              </a:r>
            </a:p>
            <a:p>
              <a:r>
                <a:rPr lang="en-US" altLang="en-US"/>
                <a:t>local DM</a:t>
              </a:r>
            </a:p>
            <a:p>
              <a:r>
                <a:rPr lang="en-US" altLang="en-US"/>
                <a:t>number </a:t>
              </a:r>
            </a:p>
            <a:p>
              <a:r>
                <a:rPr lang="en-US" altLang="en-US"/>
                <a:t>density</a:t>
              </a:r>
            </a:p>
          </p:txBody>
        </p:sp>
        <p:sp>
          <p:nvSpPr>
            <p:cNvPr id="63505" name="TextBox 25">
              <a:extLst>
                <a:ext uri="{FF2B5EF4-FFF2-40B4-BE49-F238E27FC236}">
                  <a16:creationId xmlns:a16="http://schemas.microsoft.com/office/drawing/2014/main" id="{69657B2A-FDE7-744A-8A0F-C44DC5812AD6}"/>
                </a:ext>
              </a:extLst>
            </p:cNvPr>
            <p:cNvSpPr txBox="1">
              <a:spLocks noChangeArrowheads="1"/>
            </p:cNvSpPr>
            <p:nvPr/>
          </p:nvSpPr>
          <p:spPr bwMode="auto">
            <a:xfrm>
              <a:off x="2613971" y="3461667"/>
              <a:ext cx="1415653" cy="92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Experiment:</a:t>
              </a:r>
            </a:p>
            <a:p>
              <a:r>
                <a:rPr lang="en-US" altLang="en-US"/>
                <a:t>recoil</a:t>
              </a:r>
            </a:p>
            <a:p>
              <a:r>
                <a:rPr lang="en-US" altLang="en-US"/>
                <a:t>energy</a:t>
              </a:r>
            </a:p>
          </p:txBody>
        </p:sp>
        <p:sp>
          <p:nvSpPr>
            <p:cNvPr id="63506" name="TextBox 26">
              <a:extLst>
                <a:ext uri="{FF2B5EF4-FFF2-40B4-BE49-F238E27FC236}">
                  <a16:creationId xmlns:a16="http://schemas.microsoft.com/office/drawing/2014/main" id="{576B1171-21E9-D442-BE96-7278E35BDD11}"/>
                </a:ext>
              </a:extLst>
            </p:cNvPr>
            <p:cNvSpPr txBox="1">
              <a:spLocks noChangeArrowheads="1"/>
            </p:cNvSpPr>
            <p:nvPr/>
          </p:nvSpPr>
          <p:spPr bwMode="auto">
            <a:xfrm>
              <a:off x="4132759" y="3454410"/>
              <a:ext cx="1556705" cy="92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Astrophysics:</a:t>
              </a:r>
            </a:p>
            <a:p>
              <a:r>
                <a:rPr lang="en-US" altLang="en-US"/>
                <a:t>DM velocity</a:t>
              </a:r>
            </a:p>
            <a:p>
              <a:r>
                <a:rPr lang="en-US" altLang="en-US"/>
                <a:t>distribution</a:t>
              </a:r>
            </a:p>
          </p:txBody>
        </p:sp>
        <p:sp>
          <p:nvSpPr>
            <p:cNvPr id="63507" name="TextBox 27">
              <a:extLst>
                <a:ext uri="{FF2B5EF4-FFF2-40B4-BE49-F238E27FC236}">
                  <a16:creationId xmlns:a16="http://schemas.microsoft.com/office/drawing/2014/main" id="{99A89CEB-AD0D-4C47-A441-BE84D9E92971}"/>
                </a:ext>
              </a:extLst>
            </p:cNvPr>
            <p:cNvSpPr txBox="1">
              <a:spLocks noChangeArrowheads="1"/>
            </p:cNvSpPr>
            <p:nvPr/>
          </p:nvSpPr>
          <p:spPr bwMode="auto">
            <a:xfrm>
              <a:off x="5740550" y="3403610"/>
              <a:ext cx="12875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Nuclear</a:t>
              </a:r>
            </a:p>
            <a:p>
              <a:r>
                <a:rPr lang="en-US" altLang="en-US"/>
                <a:t>physics:</a:t>
              </a:r>
            </a:p>
            <a:p>
              <a:r>
                <a:rPr lang="en-US" altLang="en-US"/>
                <a:t>form factor</a:t>
              </a:r>
            </a:p>
          </p:txBody>
        </p:sp>
        <p:cxnSp>
          <p:nvCxnSpPr>
            <p:cNvPr id="63508" name="Straight Connector 37">
              <a:extLst>
                <a:ext uri="{FF2B5EF4-FFF2-40B4-BE49-F238E27FC236}">
                  <a16:creationId xmlns:a16="http://schemas.microsoft.com/office/drawing/2014/main" id="{7AA6029B-2E35-A141-AB27-165CE7C57316}"/>
                </a:ext>
              </a:extLst>
            </p:cNvPr>
            <p:cNvCxnSpPr>
              <a:cxnSpLocks noChangeShapeType="1"/>
              <a:endCxn id="63503" idx="3"/>
            </p:cNvCxnSpPr>
            <p:nvPr/>
          </p:nvCxnSpPr>
          <p:spPr bwMode="auto">
            <a:xfrm rot="10800000" flipV="1">
              <a:off x="1729110" y="3686638"/>
              <a:ext cx="491579" cy="5274"/>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Placeholder 11">
            <a:extLst>
              <a:ext uri="{FF2B5EF4-FFF2-40B4-BE49-F238E27FC236}">
                <a16:creationId xmlns:a16="http://schemas.microsoft.com/office/drawing/2014/main" id="{D5D68FC6-94C3-A147-9CE6-1567E0132A54}"/>
              </a:ext>
            </a:extLst>
          </p:cNvPr>
          <p:cNvSpPr>
            <a:spLocks noGrp="1"/>
          </p:cNvSpPr>
          <p:nvPr>
            <p:ph type="body" sz="half" idx="1"/>
          </p:nvPr>
        </p:nvSpPr>
        <p:spPr>
          <a:xfrm>
            <a:off x="0" y="1066800"/>
            <a:ext cx="5181600" cy="2527569"/>
          </a:xfrm>
        </p:spPr>
        <p:txBody>
          <a:bodyPr/>
          <a:lstStyle/>
          <a:p>
            <a:pPr eaLnBrk="1" hangingPunct="1">
              <a:buFontTx/>
              <a:buNone/>
            </a:pPr>
            <a:r>
              <a:rPr lang="en-US" altLang="en-US" dirty="0"/>
              <a:t>	</a:t>
            </a:r>
            <a:r>
              <a:rPr lang="en-US" altLang="en-US" sz="2000" dirty="0"/>
              <a:t>The state-of-the-art: large, underground, background-free experiments, looking for a few events each year.</a:t>
            </a:r>
          </a:p>
          <a:p>
            <a:pPr eaLnBrk="1" hangingPunct="1">
              <a:buFontTx/>
              <a:buNone/>
            </a:pPr>
            <a:endParaRPr lang="en-US" altLang="en-US" sz="1200" dirty="0"/>
          </a:p>
          <a:p>
            <a:pPr eaLnBrk="1" hangingPunct="1">
              <a:buFontTx/>
              <a:buNone/>
            </a:pPr>
            <a:r>
              <a:rPr lang="en-US" altLang="en-US" sz="2000" dirty="0"/>
              <a:t>	Currently leading constraints at </a:t>
            </a:r>
            <a:r>
              <a:rPr lang="en-US" altLang="en-US" sz="2000" dirty="0" err="1"/>
              <a:t>m</a:t>
            </a:r>
            <a:r>
              <a:rPr lang="en-US" altLang="en-US" sz="2000" baseline="-25000" dirty="0" err="1"/>
              <a:t>X</a:t>
            </a:r>
            <a:r>
              <a:rPr lang="en-US" altLang="en-US" sz="2000" dirty="0"/>
              <a:t> ~ 100 GeV are from ~ 1 </a:t>
            </a:r>
            <a:r>
              <a:rPr lang="en-US" altLang="en-US" sz="2000" dirty="0" err="1"/>
              <a:t>tonne</a:t>
            </a:r>
            <a:r>
              <a:rPr lang="en-US" altLang="en-US" sz="2000" dirty="0"/>
              <a:t> experiments using liquid noble gases: XENON, LUX, and </a:t>
            </a:r>
            <a:r>
              <a:rPr lang="en-US" altLang="en-US" sz="2000" dirty="0" err="1"/>
              <a:t>PandaX</a:t>
            </a:r>
            <a:r>
              <a:rPr lang="en-US" altLang="en-US" sz="2000" dirty="0"/>
              <a:t>.</a:t>
            </a:r>
          </a:p>
          <a:p>
            <a:pPr algn="r" eaLnBrk="1" hangingPunct="1">
              <a:buFontTx/>
              <a:buNone/>
            </a:pPr>
            <a:r>
              <a:rPr lang="en-US" altLang="en-US" sz="1200" dirty="0"/>
              <a:t>                       </a:t>
            </a:r>
          </a:p>
        </p:txBody>
      </p:sp>
      <p:sp>
        <p:nvSpPr>
          <p:cNvPr id="64518" name="Rectangle 2">
            <a:extLst>
              <a:ext uri="{FF2B5EF4-FFF2-40B4-BE49-F238E27FC236}">
                <a16:creationId xmlns:a16="http://schemas.microsoft.com/office/drawing/2014/main" id="{0FCEA5FD-7E6D-A747-86C9-EDEE8559D1A2}"/>
              </a:ext>
            </a:extLst>
          </p:cNvPr>
          <p:cNvSpPr>
            <a:spLocks noGrp="1" noChangeArrowheads="1"/>
          </p:cNvSpPr>
          <p:nvPr>
            <p:ph type="title"/>
          </p:nvPr>
        </p:nvSpPr>
        <p:spPr>
          <a:xfrm>
            <a:off x="228600" y="149225"/>
            <a:ext cx="8686800" cy="576263"/>
          </a:xfrm>
        </p:spPr>
        <p:txBody>
          <a:bodyPr/>
          <a:lstStyle/>
          <a:p>
            <a:pPr eaLnBrk="1" hangingPunct="1"/>
            <a:r>
              <a:rPr lang="en-US" altLang="en-US" dirty="0">
                <a:solidFill>
                  <a:schemeClr val="tx1"/>
                </a:solidFill>
              </a:rPr>
              <a:t>DETECTION STRATEGIES</a:t>
            </a:r>
          </a:p>
        </p:txBody>
      </p:sp>
      <p:pic>
        <p:nvPicPr>
          <p:cNvPr id="3" name="Picture 2">
            <a:extLst>
              <a:ext uri="{FF2B5EF4-FFF2-40B4-BE49-F238E27FC236}">
                <a16:creationId xmlns:a16="http://schemas.microsoft.com/office/drawing/2014/main" id="{1C5840E9-8EDC-7142-ABFA-F190671FB470}"/>
              </a:ext>
            </a:extLst>
          </p:cNvPr>
          <p:cNvPicPr>
            <a:picLocks noChangeAspect="1"/>
          </p:cNvPicPr>
          <p:nvPr/>
        </p:nvPicPr>
        <p:blipFill>
          <a:blip r:embed="rId3"/>
          <a:stretch>
            <a:fillRect/>
          </a:stretch>
        </p:blipFill>
        <p:spPr>
          <a:xfrm>
            <a:off x="5290225" y="1074906"/>
            <a:ext cx="3581400" cy="2646632"/>
          </a:xfrm>
          <a:prstGeom prst="rect">
            <a:avLst/>
          </a:prstGeom>
        </p:spPr>
      </p:pic>
      <p:pic>
        <p:nvPicPr>
          <p:cNvPr id="5" name="Picture 4">
            <a:extLst>
              <a:ext uri="{FF2B5EF4-FFF2-40B4-BE49-F238E27FC236}">
                <a16:creationId xmlns:a16="http://schemas.microsoft.com/office/drawing/2014/main" id="{6C211576-BC65-924F-A68F-1E88271549E2}"/>
              </a:ext>
            </a:extLst>
          </p:cNvPr>
          <p:cNvPicPr>
            <a:picLocks noChangeAspect="1"/>
          </p:cNvPicPr>
          <p:nvPr/>
        </p:nvPicPr>
        <p:blipFill>
          <a:blip r:embed="rId4"/>
          <a:stretch>
            <a:fillRect/>
          </a:stretch>
        </p:blipFill>
        <p:spPr>
          <a:xfrm>
            <a:off x="304800" y="3947809"/>
            <a:ext cx="1882374" cy="2527569"/>
          </a:xfrm>
          <a:prstGeom prst="rect">
            <a:avLst/>
          </a:prstGeom>
        </p:spPr>
      </p:pic>
      <p:pic>
        <p:nvPicPr>
          <p:cNvPr id="7" name="Picture 6">
            <a:extLst>
              <a:ext uri="{FF2B5EF4-FFF2-40B4-BE49-F238E27FC236}">
                <a16:creationId xmlns:a16="http://schemas.microsoft.com/office/drawing/2014/main" id="{FE84751F-5F57-B34F-8F94-455278371DB9}"/>
              </a:ext>
            </a:extLst>
          </p:cNvPr>
          <p:cNvPicPr>
            <a:picLocks noChangeAspect="1"/>
          </p:cNvPicPr>
          <p:nvPr/>
        </p:nvPicPr>
        <p:blipFill rotWithShape="1">
          <a:blip r:embed="rId5"/>
          <a:srcRect l="19417" r="12136"/>
          <a:stretch/>
        </p:blipFill>
        <p:spPr>
          <a:xfrm>
            <a:off x="2514600" y="3949430"/>
            <a:ext cx="3112553" cy="2527570"/>
          </a:xfrm>
          <a:prstGeom prst="rect">
            <a:avLst/>
          </a:prstGeom>
        </p:spPr>
      </p:pic>
      <p:pic>
        <p:nvPicPr>
          <p:cNvPr id="9" name="Picture 8">
            <a:extLst>
              <a:ext uri="{FF2B5EF4-FFF2-40B4-BE49-F238E27FC236}">
                <a16:creationId xmlns:a16="http://schemas.microsoft.com/office/drawing/2014/main" id="{F66C98FB-6F80-454F-8C6F-1F0318296A8D}"/>
              </a:ext>
            </a:extLst>
          </p:cNvPr>
          <p:cNvPicPr>
            <a:picLocks noChangeAspect="1"/>
          </p:cNvPicPr>
          <p:nvPr/>
        </p:nvPicPr>
        <p:blipFill rotWithShape="1">
          <a:blip r:embed="rId6"/>
          <a:srcRect l="5463" r="12766"/>
          <a:stretch/>
        </p:blipFill>
        <p:spPr>
          <a:xfrm>
            <a:off x="5905790" y="3970507"/>
            <a:ext cx="2928546" cy="2483104"/>
          </a:xfrm>
          <a:prstGeom prst="rect">
            <a:avLst/>
          </a:prstGeom>
        </p:spPr>
      </p:pic>
      <p:sp>
        <p:nvSpPr>
          <p:cNvPr id="10" name="TextBox 9">
            <a:extLst>
              <a:ext uri="{FF2B5EF4-FFF2-40B4-BE49-F238E27FC236}">
                <a16:creationId xmlns:a16="http://schemas.microsoft.com/office/drawing/2014/main" id="{E8996598-2945-2F4E-8AB9-C26CDF1E9A48}"/>
              </a:ext>
            </a:extLst>
          </p:cNvPr>
          <p:cNvSpPr txBox="1"/>
          <p:nvPr/>
        </p:nvSpPr>
        <p:spPr>
          <a:xfrm>
            <a:off x="7617336" y="3113089"/>
            <a:ext cx="1217000" cy="276999"/>
          </a:xfrm>
          <a:prstGeom prst="rect">
            <a:avLst/>
          </a:prstGeom>
          <a:noFill/>
        </p:spPr>
        <p:txBody>
          <a:bodyPr wrap="none" rtlCol="0">
            <a:spAutoFit/>
          </a:bodyPr>
          <a:lstStyle/>
          <a:p>
            <a:r>
              <a:rPr lang="en-US" sz="1200" dirty="0"/>
              <a:t>XENON (2018)</a:t>
            </a:r>
          </a:p>
        </p:txBody>
      </p:sp>
    </p:spTree>
    <p:extLst>
      <p:ext uri="{BB962C8B-B14F-4D97-AF65-F5344CB8AC3E}">
        <p14:creationId xmlns:p14="http://schemas.microsoft.com/office/powerpoint/2010/main" val="332517676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Placeholder 11">
            <a:extLst>
              <a:ext uri="{FF2B5EF4-FFF2-40B4-BE49-F238E27FC236}">
                <a16:creationId xmlns:a16="http://schemas.microsoft.com/office/drawing/2014/main" id="{D5D68FC6-94C3-A147-9CE6-1567E0132A54}"/>
              </a:ext>
            </a:extLst>
          </p:cNvPr>
          <p:cNvSpPr>
            <a:spLocks noGrp="1"/>
          </p:cNvSpPr>
          <p:nvPr>
            <p:ph type="body" sz="half" idx="1"/>
          </p:nvPr>
        </p:nvSpPr>
        <p:spPr>
          <a:xfrm>
            <a:off x="0" y="1185863"/>
            <a:ext cx="5454650" cy="1927225"/>
          </a:xfrm>
        </p:spPr>
        <p:txBody>
          <a:bodyPr/>
          <a:lstStyle/>
          <a:p>
            <a:pPr eaLnBrk="1" hangingPunct="1">
              <a:buFontTx/>
              <a:buNone/>
            </a:pPr>
            <a:r>
              <a:rPr lang="en-US" altLang="en-US" dirty="0"/>
              <a:t>	</a:t>
            </a:r>
            <a:r>
              <a:rPr lang="en-US" altLang="en-US" sz="2400" dirty="0"/>
              <a:t>An alternative strategy: look for annual modulation, where the </a:t>
            </a:r>
            <a:r>
              <a:rPr lang="en-US" altLang="en-US" dirty="0"/>
              <a:t>c</a:t>
            </a:r>
            <a:r>
              <a:rPr lang="en-US" altLang="en-US" sz="2400" dirty="0"/>
              <a:t>ollision rate changes as the Earth’s velocity adds with the Sun’s.</a:t>
            </a:r>
          </a:p>
          <a:p>
            <a:pPr algn="r" eaLnBrk="1" hangingPunct="1">
              <a:buFontTx/>
              <a:buNone/>
            </a:pPr>
            <a:r>
              <a:rPr lang="en-US" altLang="en-US" sz="1200" dirty="0"/>
              <a:t>                       </a:t>
            </a:r>
            <a:r>
              <a:rPr lang="en-US" altLang="en-US" sz="1200" dirty="0" err="1"/>
              <a:t>Drukier</a:t>
            </a:r>
            <a:r>
              <a:rPr lang="en-US" altLang="en-US" sz="1200" dirty="0"/>
              <a:t>, Freese, </a:t>
            </a:r>
            <a:r>
              <a:rPr lang="en-US" altLang="en-US" sz="1200" dirty="0" err="1"/>
              <a:t>Spergel</a:t>
            </a:r>
            <a:r>
              <a:rPr lang="en-US" altLang="en-US" sz="1200" dirty="0"/>
              <a:t> (1986)</a:t>
            </a:r>
          </a:p>
        </p:txBody>
      </p:sp>
      <p:pic>
        <p:nvPicPr>
          <p:cNvPr id="64515" name="Picture 4">
            <a:extLst>
              <a:ext uri="{FF2B5EF4-FFF2-40B4-BE49-F238E27FC236}">
                <a16:creationId xmlns:a16="http://schemas.microsoft.com/office/drawing/2014/main" id="{2A7D4DF0-0189-9F42-B59B-06E505E6D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013" y="1044575"/>
            <a:ext cx="2886075"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Box 21">
            <a:extLst>
              <a:ext uri="{FF2B5EF4-FFF2-40B4-BE49-F238E27FC236}">
                <a16:creationId xmlns:a16="http://schemas.microsoft.com/office/drawing/2014/main" id="{65E7D395-F3F4-F946-824E-3D23060FFEB6}"/>
              </a:ext>
            </a:extLst>
          </p:cNvPr>
          <p:cNvSpPr txBox="1">
            <a:spLocks noChangeArrowheads="1"/>
          </p:cNvSpPr>
          <p:nvPr/>
        </p:nvSpPr>
        <p:spPr bwMode="auto">
          <a:xfrm rot="5400000">
            <a:off x="7856538" y="4833938"/>
            <a:ext cx="1260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DAMA (2013)</a:t>
            </a:r>
          </a:p>
        </p:txBody>
      </p:sp>
      <p:sp>
        <p:nvSpPr>
          <p:cNvPr id="11" name="Text Placeholder 11">
            <a:extLst>
              <a:ext uri="{FF2B5EF4-FFF2-40B4-BE49-F238E27FC236}">
                <a16:creationId xmlns:a16="http://schemas.microsoft.com/office/drawing/2014/main" id="{4D603226-7CED-7940-9948-1E549445F112}"/>
              </a:ext>
            </a:extLst>
          </p:cNvPr>
          <p:cNvSpPr txBox="1">
            <a:spLocks/>
          </p:cNvSpPr>
          <p:nvPr/>
        </p:nvSpPr>
        <p:spPr bwMode="auto">
          <a:xfrm>
            <a:off x="-152400" y="3343275"/>
            <a:ext cx="9144000" cy="630238"/>
          </a:xfrm>
          <a:prstGeom prst="rect">
            <a:avLst/>
          </a:prstGeom>
          <a:noFill/>
          <a:ln w="9525">
            <a:noFill/>
            <a:miter lim="800000"/>
            <a:headEnd/>
            <a:tailEnd/>
          </a:ln>
        </p:spPr>
        <p:txBody>
          <a:bodyPr/>
          <a:lstStyle/>
          <a:p>
            <a:pPr marL="342900" indent="-342900">
              <a:spcBef>
                <a:spcPct val="20000"/>
              </a:spcBef>
              <a:defRPr/>
            </a:pPr>
            <a:r>
              <a:rPr lang="en-US" sz="2400" kern="0" dirty="0">
                <a:latin typeface="+mn-lt"/>
              </a:rPr>
              <a:t>	DAMA: many </a:t>
            </a:r>
            <a:r>
              <a:rPr lang="en-US" sz="2400" kern="0" dirty="0">
                <a:latin typeface="Symbol" pitchFamily="18" charset="2"/>
              </a:rPr>
              <a:t>s</a:t>
            </a:r>
            <a:r>
              <a:rPr lang="en-US" sz="2400" kern="0" dirty="0">
                <a:latin typeface="+mn-lt"/>
              </a:rPr>
              <a:t> signal with period </a:t>
            </a:r>
            <a:r>
              <a:rPr lang="en-US" sz="2000" kern="0" dirty="0">
                <a:latin typeface="+mn-lt"/>
              </a:rPr>
              <a:t>T ~ 1 year, and maximum ~ June 2</a:t>
            </a:r>
          </a:p>
          <a:p>
            <a:pPr marL="342900" indent="-342900">
              <a:spcBef>
                <a:spcPct val="20000"/>
              </a:spcBef>
              <a:defRPr/>
            </a:pPr>
            <a:endParaRPr lang="en-US" sz="2000" kern="0" dirty="0">
              <a:latin typeface="+mn-lt"/>
            </a:endParaRPr>
          </a:p>
          <a:p>
            <a:pPr marL="342900" indent="-342900">
              <a:spcBef>
                <a:spcPct val="20000"/>
              </a:spcBef>
              <a:defRPr/>
            </a:pPr>
            <a:endParaRPr lang="en-US" sz="2000" kern="0" dirty="0">
              <a:latin typeface="+mn-lt"/>
            </a:endParaRPr>
          </a:p>
          <a:p>
            <a:pPr marL="342900" indent="-342900">
              <a:spcBef>
                <a:spcPct val="20000"/>
              </a:spcBef>
              <a:defRPr/>
            </a:pPr>
            <a:endParaRPr lang="en-US" sz="2000" kern="0" dirty="0">
              <a:latin typeface="+mn-lt"/>
            </a:endParaRPr>
          </a:p>
          <a:p>
            <a:pPr marL="342900" indent="-342900">
              <a:spcBef>
                <a:spcPct val="20000"/>
              </a:spcBef>
              <a:defRPr/>
            </a:pPr>
            <a:endParaRPr lang="en-US" sz="2000" kern="0" dirty="0">
              <a:latin typeface="+mn-lt"/>
            </a:endParaRPr>
          </a:p>
          <a:p>
            <a:pPr marL="342900" indent="-342900">
              <a:spcBef>
                <a:spcPct val="20000"/>
              </a:spcBef>
              <a:defRPr/>
            </a:pPr>
            <a:endParaRPr lang="en-US" sz="2000" kern="0" dirty="0">
              <a:latin typeface="+mn-lt"/>
            </a:endParaRPr>
          </a:p>
          <a:p>
            <a:pPr marL="342900" indent="-342900">
              <a:spcBef>
                <a:spcPct val="20000"/>
              </a:spcBef>
              <a:defRPr/>
            </a:pPr>
            <a:endParaRPr lang="en-US" sz="2000" kern="0" dirty="0">
              <a:latin typeface="+mn-lt"/>
            </a:endParaRPr>
          </a:p>
          <a:p>
            <a:pPr marL="342900" indent="-342900">
              <a:spcBef>
                <a:spcPct val="20000"/>
              </a:spcBef>
              <a:defRPr/>
            </a:pPr>
            <a:endParaRPr lang="en-US" sz="1200" kern="0" dirty="0">
              <a:latin typeface="+mn-lt"/>
            </a:endParaRPr>
          </a:p>
          <a:p>
            <a:pPr marL="342900" indent="-342900" algn="ctr">
              <a:spcBef>
                <a:spcPct val="20000"/>
              </a:spcBef>
              <a:defRPr/>
            </a:pPr>
            <a:r>
              <a:rPr lang="en-US" sz="2000" kern="0" dirty="0">
                <a:latin typeface="+mn-lt"/>
              </a:rPr>
              <a:t>	A few % modulation on top of a large constant background.</a:t>
            </a:r>
          </a:p>
        </p:txBody>
      </p:sp>
      <p:sp>
        <p:nvSpPr>
          <p:cNvPr id="64518" name="Rectangle 2">
            <a:extLst>
              <a:ext uri="{FF2B5EF4-FFF2-40B4-BE49-F238E27FC236}">
                <a16:creationId xmlns:a16="http://schemas.microsoft.com/office/drawing/2014/main" id="{0FCEA5FD-7E6D-A747-86C9-EDEE8559D1A2}"/>
              </a:ext>
            </a:extLst>
          </p:cNvPr>
          <p:cNvSpPr>
            <a:spLocks noGrp="1" noChangeArrowheads="1"/>
          </p:cNvSpPr>
          <p:nvPr>
            <p:ph type="title"/>
          </p:nvPr>
        </p:nvSpPr>
        <p:spPr>
          <a:xfrm>
            <a:off x="228600" y="149225"/>
            <a:ext cx="8686800" cy="576263"/>
          </a:xfrm>
        </p:spPr>
        <p:txBody>
          <a:bodyPr/>
          <a:lstStyle/>
          <a:p>
            <a:pPr eaLnBrk="1" hangingPunct="1"/>
            <a:r>
              <a:rPr lang="en-US" altLang="en-US" dirty="0">
                <a:solidFill>
                  <a:schemeClr val="tx1"/>
                </a:solidFill>
              </a:rPr>
              <a:t>DETECTION STRATEGIES</a:t>
            </a:r>
          </a:p>
        </p:txBody>
      </p:sp>
      <p:pic>
        <p:nvPicPr>
          <p:cNvPr id="64520" name="Picture 10">
            <a:extLst>
              <a:ext uri="{FF2B5EF4-FFF2-40B4-BE49-F238E27FC236}">
                <a16:creationId xmlns:a16="http://schemas.microsoft.com/office/drawing/2014/main" id="{F19FFAC9-1C27-6B4C-9561-E6E043306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3911600"/>
            <a:ext cx="765968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23226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id="{A2DDBC8B-D85F-8844-83F9-683100713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1187450"/>
            <a:ext cx="82296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4ABE5450-AE67-7042-83FC-9A2F2C812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168400"/>
            <a:ext cx="8239125"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1F768B12-0DF1-3648-80C3-17B65BBB1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874713"/>
            <a:ext cx="8221663" cy="571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itle 1">
            <a:extLst>
              <a:ext uri="{FF2B5EF4-FFF2-40B4-BE49-F238E27FC236}">
                <a16:creationId xmlns:a16="http://schemas.microsoft.com/office/drawing/2014/main" id="{363D61FB-33B1-144B-81F1-F350F6A8EB2E}"/>
              </a:ext>
            </a:extLst>
          </p:cNvPr>
          <p:cNvSpPr>
            <a:spLocks noGrp="1"/>
          </p:cNvSpPr>
          <p:nvPr>
            <p:ph type="title"/>
          </p:nvPr>
        </p:nvSpPr>
        <p:spPr>
          <a:xfrm>
            <a:off x="0" y="244475"/>
            <a:ext cx="9144000" cy="441325"/>
          </a:xfrm>
        </p:spPr>
        <p:txBody>
          <a:bodyPr/>
          <a:lstStyle/>
          <a:p>
            <a:pPr eaLnBrk="1" hangingPunct="1"/>
            <a:r>
              <a:rPr lang="en-US" altLang="en-US" sz="2800" dirty="0"/>
              <a:t>FUTURE PROSPECTS</a:t>
            </a:r>
          </a:p>
        </p:txBody>
      </p:sp>
      <p:sp>
        <p:nvSpPr>
          <p:cNvPr id="65542" name="Content Placeholder 3">
            <a:extLst>
              <a:ext uri="{FF2B5EF4-FFF2-40B4-BE49-F238E27FC236}">
                <a16:creationId xmlns:a16="http://schemas.microsoft.com/office/drawing/2014/main" id="{A3AC687D-3055-A745-BA16-6195A36707C4}"/>
              </a:ext>
            </a:extLst>
          </p:cNvPr>
          <p:cNvSpPr txBox="1">
            <a:spLocks/>
          </p:cNvSpPr>
          <p:nvPr/>
        </p:nvSpPr>
        <p:spPr bwMode="auto">
          <a:xfrm>
            <a:off x="228600" y="1143000"/>
            <a:ext cx="44958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Arial" panose="020B0604020202020204" pitchFamily="34" charset="0"/>
              <a:buChar char="•"/>
            </a:pPr>
            <a:endParaRPr lang="en-US" altLang="en-US" sz="2000" b="1"/>
          </a:p>
        </p:txBody>
      </p:sp>
      <p:sp>
        <p:nvSpPr>
          <p:cNvPr id="49" name="Rectangle 48">
            <a:extLst>
              <a:ext uri="{FF2B5EF4-FFF2-40B4-BE49-F238E27FC236}">
                <a16:creationId xmlns:a16="http://schemas.microsoft.com/office/drawing/2014/main" id="{D1F0E782-F8A3-394E-AD62-4E9D4B647F00}"/>
              </a:ext>
            </a:extLst>
          </p:cNvPr>
          <p:cNvSpPr/>
          <p:nvPr/>
        </p:nvSpPr>
        <p:spPr>
          <a:xfrm>
            <a:off x="534353" y="3276600"/>
            <a:ext cx="7923847" cy="2586335"/>
          </a:xfrm>
          <a:prstGeom prst="rect">
            <a:avLst/>
          </a:prstGeom>
          <a:solidFill>
            <a:schemeClr val="tx2">
              <a:lumMod val="75000"/>
              <a:alpha val="20000"/>
            </a:schemeClr>
          </a:solidFill>
          <a:ln>
            <a:noFill/>
          </a:ln>
          <a:effectLst>
            <a:outerShdw blurRad="40000" dist="23000" dir="5400000" rotWithShape="0">
              <a:srgbClr val="000000">
                <a:alpha val="35000"/>
              </a:srgbClr>
            </a:outerShdw>
            <a:softEdge rad="6350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sp>
        <p:nvSpPr>
          <p:cNvPr id="28" name="Rectangle 27">
            <a:extLst>
              <a:ext uri="{FF2B5EF4-FFF2-40B4-BE49-F238E27FC236}">
                <a16:creationId xmlns:a16="http://schemas.microsoft.com/office/drawing/2014/main" id="{A9CDB195-68C1-FE41-B820-388BC3552E61}"/>
              </a:ext>
            </a:extLst>
          </p:cNvPr>
          <p:cNvSpPr/>
          <p:nvPr/>
        </p:nvSpPr>
        <p:spPr>
          <a:xfrm rot="5400000">
            <a:off x="2152650" y="971550"/>
            <a:ext cx="5905500" cy="5181600"/>
          </a:xfrm>
          <a:prstGeom prst="rect">
            <a:avLst/>
          </a:prstGeom>
          <a:solidFill>
            <a:schemeClr val="tx2">
              <a:lumMod val="75000"/>
              <a:alpha val="20000"/>
            </a:schemeClr>
          </a:solidFill>
          <a:ln>
            <a:noFill/>
          </a:ln>
          <a:effectLst>
            <a:outerShdw blurRad="40000" dist="23000" dir="5400000" rotWithShape="0">
              <a:srgbClr val="000000">
                <a:alpha val="35000"/>
              </a:srgbClr>
            </a:outerShdw>
            <a:softEdge rad="6350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pic>
        <p:nvPicPr>
          <p:cNvPr id="1026" name="Picture 2">
            <a:extLst>
              <a:ext uri="{FF2B5EF4-FFF2-40B4-BE49-F238E27FC236}">
                <a16:creationId xmlns:a16="http://schemas.microsoft.com/office/drawing/2014/main" id="{6D79492A-554D-0D43-AEA2-16AC8EABC0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2788" y="4162425"/>
            <a:ext cx="103981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E7AE0750-1B5B-D544-B385-A73E58CBB272}"/>
              </a:ext>
            </a:extLst>
          </p:cNvPr>
          <p:cNvSpPr/>
          <p:nvPr/>
        </p:nvSpPr>
        <p:spPr>
          <a:xfrm>
            <a:off x="2514600" y="3276599"/>
            <a:ext cx="5181600" cy="2586335"/>
          </a:xfrm>
          <a:prstGeom prst="rect">
            <a:avLst/>
          </a:prstGeom>
          <a:solidFill>
            <a:srgbClr val="17375E">
              <a:alpha val="25098"/>
            </a:srgbClr>
          </a:solidFill>
          <a:effectLst>
            <a:outerShdw blurRad="40000" dist="23000" dir="5400000" rotWithShape="0">
              <a:srgbClr val="000000">
                <a:alpha val="35000"/>
              </a:srgbClr>
            </a:outerShdw>
            <a:softEdge rad="635000"/>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p>
        </p:txBody>
      </p:sp>
      <p:pic>
        <p:nvPicPr>
          <p:cNvPr id="1027" name="Picture 3">
            <a:extLst>
              <a:ext uri="{FF2B5EF4-FFF2-40B4-BE49-F238E27FC236}">
                <a16:creationId xmlns:a16="http://schemas.microsoft.com/office/drawing/2014/main" id="{A330BA7A-CB3F-B742-9D49-D70E4B77FA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22037"/>
          <a:stretch>
            <a:fillRect/>
          </a:stretch>
        </p:blipFill>
        <p:spPr bwMode="auto">
          <a:xfrm>
            <a:off x="6629400" y="3938588"/>
            <a:ext cx="106680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ssolve">
                                      <p:cBhvr>
                                        <p:cTn id="12" dur="1000"/>
                                        <p:tgtEl>
                                          <p:spTgt spid="1026"/>
                                        </p:tgtEl>
                                      </p:cBhvr>
                                    </p:animEffect>
                                  </p:childTnLst>
                                </p:cTn>
                              </p:par>
                              <p:par>
                                <p:cTn id="13" presetID="9"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1000"/>
                                        <p:tgtEl>
                                          <p:spTgt spid="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1000"/>
                                        <p:tgtEl>
                                          <p:spTgt spid="1026"/>
                                        </p:tgtEl>
                                      </p:cBhvr>
                                    </p:animEffect>
                                    <p:set>
                                      <p:cBhvr>
                                        <p:cTn id="20" dur="1" fill="hold">
                                          <p:stCondLst>
                                            <p:cond delay="999"/>
                                          </p:stCondLst>
                                        </p:cTn>
                                        <p:tgtEl>
                                          <p:spTgt spid="1026"/>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dissolve">
                                      <p:cBhvr>
                                        <p:cTn id="23" dur="1000"/>
                                        <p:tgtEl>
                                          <p:spTgt spid="1027"/>
                                        </p:tgtEl>
                                      </p:cBhvr>
                                    </p:animEffect>
                                  </p:childTnLst>
                                </p:cTn>
                              </p:par>
                              <p:par>
                                <p:cTn id="24" presetID="9" presetClass="entr" presetSubtype="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dissolve">
                                      <p:cBhvr>
                                        <p:cTn id="26" dur="1000"/>
                                        <p:tgtEl>
                                          <p:spTgt spid="4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1000"/>
                                        <p:tgtEl>
                                          <p:spTgt spid="1027"/>
                                        </p:tgtEl>
                                      </p:cBhvr>
                                    </p:animEffect>
                                    <p:set>
                                      <p:cBhvr>
                                        <p:cTn id="31" dur="1" fill="hold">
                                          <p:stCondLst>
                                            <p:cond delay="999"/>
                                          </p:stCondLst>
                                        </p:cTn>
                                        <p:tgtEl>
                                          <p:spTgt spid="102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49"/>
                                        </p:tgtEl>
                                      </p:cBhvr>
                                    </p:animEffect>
                                    <p:set>
                                      <p:cBhvr>
                                        <p:cTn id="34" dur="1" fill="hold">
                                          <p:stCondLst>
                                            <p:cond delay="999"/>
                                          </p:stCondLst>
                                        </p:cTn>
                                        <p:tgtEl>
                                          <p:spTgt spid="4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28"/>
                                        </p:tgtEl>
                                      </p:cBhvr>
                                    </p:animEffect>
                                    <p:set>
                                      <p:cBhvr>
                                        <p:cTn id="37" dur="1" fill="hold">
                                          <p:stCondLst>
                                            <p:cond delay="999"/>
                                          </p:stCondLst>
                                        </p:cTn>
                                        <p:tgtEl>
                                          <p:spTgt spid="28"/>
                                        </p:tgtEl>
                                        <p:attrNameLst>
                                          <p:attrName>style.visibility</p:attrName>
                                        </p:attrNameLst>
                                      </p:cBhvr>
                                      <p:to>
                                        <p:strVal val="hidden"/>
                                      </p:to>
                                    </p:set>
                                  </p:childTnLst>
                                </p:cTn>
                              </p:par>
                              <p:par>
                                <p:cTn id="38" presetID="9"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dissolve">
                                      <p:cBhvr>
                                        <p:cTn id="40" dur="500"/>
                                        <p:tgtEl>
                                          <p:spTgt spid="1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dissolve">
                                      <p:cBhvr>
                                        <p:cTn id="4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55F50BD7-1DC1-BD4F-A27F-A9D396CB6850}"/>
              </a:ext>
            </a:extLst>
          </p:cNvPr>
          <p:cNvSpPr>
            <a:spLocks noGrp="1"/>
          </p:cNvSpPr>
          <p:nvPr>
            <p:ph type="title"/>
          </p:nvPr>
        </p:nvSpPr>
        <p:spPr>
          <a:xfrm>
            <a:off x="457200" y="168275"/>
            <a:ext cx="8229600" cy="517525"/>
          </a:xfrm>
        </p:spPr>
        <p:txBody>
          <a:bodyPr/>
          <a:lstStyle/>
          <a:p>
            <a:r>
              <a:rPr lang="en-US" altLang="en-US" dirty="0"/>
              <a:t>INDIRECT DETECTION</a:t>
            </a:r>
          </a:p>
        </p:txBody>
      </p:sp>
      <p:sp>
        <p:nvSpPr>
          <p:cNvPr id="69635" name="Content Placeholder 3">
            <a:extLst>
              <a:ext uri="{FF2B5EF4-FFF2-40B4-BE49-F238E27FC236}">
                <a16:creationId xmlns:a16="http://schemas.microsoft.com/office/drawing/2014/main" id="{D8BEF331-F01E-834C-A2F7-21C363BD65C3}"/>
              </a:ext>
            </a:extLst>
          </p:cNvPr>
          <p:cNvSpPr txBox="1">
            <a:spLocks/>
          </p:cNvSpPr>
          <p:nvPr/>
        </p:nvSpPr>
        <p:spPr bwMode="auto">
          <a:xfrm>
            <a:off x="381000" y="1295400"/>
            <a:ext cx="44958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Arial" panose="020B0604020202020204" pitchFamily="34" charset="0"/>
              <a:buChar char="•"/>
            </a:pPr>
            <a:endParaRPr lang="en-US" altLang="en-US" sz="2000" b="1"/>
          </a:p>
        </p:txBody>
      </p:sp>
      <p:pic>
        <p:nvPicPr>
          <p:cNvPr id="8" name="Picture 7">
            <a:extLst>
              <a:ext uri="{FF2B5EF4-FFF2-40B4-BE49-F238E27FC236}">
                <a16:creationId xmlns:a16="http://schemas.microsoft.com/office/drawing/2014/main" id="{442E8A77-3281-CB48-B57B-3AEEB5308031}"/>
              </a:ext>
            </a:extLst>
          </p:cNvPr>
          <p:cNvPicPr>
            <a:picLocks noChangeAspect="1"/>
          </p:cNvPicPr>
          <p:nvPr/>
        </p:nvPicPr>
        <p:blipFill rotWithShape="1">
          <a:blip r:embed="rId3"/>
          <a:srcRect t="6962"/>
          <a:stretch/>
        </p:blipFill>
        <p:spPr>
          <a:xfrm>
            <a:off x="4911725" y="1249363"/>
            <a:ext cx="4030663" cy="4826000"/>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pic>
      <p:sp>
        <p:nvSpPr>
          <p:cNvPr id="69637" name="Content Placeholder 3">
            <a:extLst>
              <a:ext uri="{FF2B5EF4-FFF2-40B4-BE49-F238E27FC236}">
                <a16:creationId xmlns:a16="http://schemas.microsoft.com/office/drawing/2014/main" id="{AC4F9ECD-29DB-084E-8214-EC1DAF6ABE05}"/>
              </a:ext>
            </a:extLst>
          </p:cNvPr>
          <p:cNvSpPr txBox="1">
            <a:spLocks/>
          </p:cNvSpPr>
          <p:nvPr/>
        </p:nvSpPr>
        <p:spPr bwMode="auto">
          <a:xfrm>
            <a:off x="0" y="1219200"/>
            <a:ext cx="4808538"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Arial" panose="020B0604020202020204" pitchFamily="34" charset="0"/>
              <a:buChar char="•"/>
            </a:pPr>
            <a:r>
              <a:rPr lang="en-US" altLang="en-US" sz="2400" dirty="0"/>
              <a:t>Dark matter may pair annihilate in our galactic neighborhood to</a:t>
            </a:r>
          </a:p>
          <a:p>
            <a:pPr lvl="1" algn="l">
              <a:spcBef>
                <a:spcPct val="20000"/>
              </a:spcBef>
              <a:buFont typeface="Arial" panose="020B0604020202020204" pitchFamily="34" charset="0"/>
              <a:buChar char="•"/>
            </a:pPr>
            <a:r>
              <a:rPr lang="en-US" altLang="en-US" sz="2400" dirty="0"/>
              <a:t>Photons</a:t>
            </a:r>
          </a:p>
          <a:p>
            <a:pPr lvl="1" algn="l">
              <a:spcBef>
                <a:spcPct val="20000"/>
              </a:spcBef>
              <a:buFont typeface="Arial" panose="020B0604020202020204" pitchFamily="34" charset="0"/>
              <a:buChar char="•"/>
            </a:pPr>
            <a:r>
              <a:rPr lang="en-US" altLang="en-US" sz="2400" dirty="0"/>
              <a:t>Neutrinos</a:t>
            </a:r>
          </a:p>
          <a:p>
            <a:pPr lvl="1" algn="l">
              <a:spcBef>
                <a:spcPct val="20000"/>
              </a:spcBef>
              <a:buFont typeface="Arial" panose="020B0604020202020204" pitchFamily="34" charset="0"/>
              <a:buChar char="•"/>
            </a:pPr>
            <a:r>
              <a:rPr lang="en-US" altLang="en-US" sz="2400" dirty="0"/>
              <a:t>Positrons</a:t>
            </a:r>
          </a:p>
          <a:p>
            <a:pPr lvl="1" algn="l">
              <a:spcBef>
                <a:spcPct val="20000"/>
              </a:spcBef>
              <a:buFont typeface="Arial" panose="020B0604020202020204" pitchFamily="34" charset="0"/>
              <a:buChar char="•"/>
            </a:pPr>
            <a:r>
              <a:rPr lang="en-US" altLang="en-US" sz="2400" dirty="0"/>
              <a:t>Antiprotons</a:t>
            </a:r>
          </a:p>
          <a:p>
            <a:pPr lvl="1" algn="l">
              <a:spcBef>
                <a:spcPct val="20000"/>
              </a:spcBef>
              <a:buFont typeface="Arial" panose="020B0604020202020204" pitchFamily="34" charset="0"/>
              <a:buChar char="•"/>
            </a:pPr>
            <a:r>
              <a:rPr lang="en-US" altLang="en-US" sz="2400" dirty="0"/>
              <a:t>Antideuterons</a:t>
            </a:r>
          </a:p>
          <a:p>
            <a:pPr lvl="1">
              <a:spcBef>
                <a:spcPct val="20000"/>
              </a:spcBef>
              <a:buFont typeface="Arial" panose="020B0604020202020204" pitchFamily="34" charset="0"/>
              <a:buChar char="•"/>
            </a:pPr>
            <a:endParaRPr lang="en-US" altLang="en-US" sz="2400" dirty="0"/>
          </a:p>
          <a:p>
            <a:pPr algn="l">
              <a:spcBef>
                <a:spcPct val="20000"/>
              </a:spcBef>
              <a:buFont typeface="Arial" panose="020B0604020202020204" pitchFamily="34" charset="0"/>
              <a:buChar char="•"/>
            </a:pPr>
            <a:r>
              <a:rPr lang="en-US" altLang="en-US" sz="2400" dirty="0"/>
              <a:t>The relic density provides a target annihilation cross section </a:t>
            </a:r>
          </a:p>
          <a:p>
            <a:pPr algn="ctr">
              <a:spcBef>
                <a:spcPct val="20000"/>
              </a:spcBef>
            </a:pPr>
            <a:r>
              <a:rPr lang="en-US" altLang="en-US" sz="2400" dirty="0">
                <a:sym typeface="Symbol" pitchFamily="2" charset="2"/>
              </a:rPr>
              <a:t></a:t>
            </a:r>
            <a:r>
              <a:rPr lang="en-US" altLang="en-US" sz="2400" dirty="0" err="1">
                <a:latin typeface="Symbol" pitchFamily="2" charset="2"/>
              </a:rPr>
              <a:t>s</a:t>
            </a:r>
            <a:r>
              <a:rPr lang="en-US" altLang="en-US" sz="2400" baseline="-25000" dirty="0" err="1"/>
              <a:t>A</a:t>
            </a:r>
            <a:r>
              <a:rPr lang="en-US" altLang="en-US" sz="2400" dirty="0"/>
              <a:t> v</a:t>
            </a:r>
            <a:r>
              <a:rPr lang="en-US" altLang="en-US" sz="2400" dirty="0">
                <a:sym typeface="Symbol" pitchFamily="2" charset="2"/>
              </a:rPr>
              <a:t></a:t>
            </a:r>
            <a:r>
              <a:rPr lang="en-US" altLang="en-US" sz="2400" dirty="0"/>
              <a:t> ~ (2 to 3) x 10</a:t>
            </a:r>
            <a:r>
              <a:rPr lang="en-US" altLang="en-US" sz="2400" baseline="30000" dirty="0"/>
              <a:t>-26</a:t>
            </a:r>
            <a:r>
              <a:rPr lang="en-US" altLang="en-US" sz="2400" dirty="0"/>
              <a:t> cm</a:t>
            </a:r>
            <a:r>
              <a:rPr lang="en-US" altLang="en-US" sz="2400" baseline="30000" dirty="0"/>
              <a:t>3</a:t>
            </a:r>
            <a:r>
              <a:rPr lang="en-US" altLang="en-US" sz="2400" dirty="0"/>
              <a:t>/s </a:t>
            </a:r>
            <a:endParaRPr lang="en-US" altLang="en-US" sz="2400" b="1" dirty="0"/>
          </a:p>
        </p:txBody>
      </p:sp>
      <p:pic>
        <p:nvPicPr>
          <p:cNvPr id="69638" name="Picture 2">
            <a:extLst>
              <a:ext uri="{FF2B5EF4-FFF2-40B4-BE49-F238E27FC236}">
                <a16:creationId xmlns:a16="http://schemas.microsoft.com/office/drawing/2014/main" id="{CEE31913-2637-AF47-8484-032B9B2F27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563" b="29880"/>
          <a:stretch>
            <a:fillRect/>
          </a:stretch>
        </p:blipFill>
        <p:spPr bwMode="auto">
          <a:xfrm>
            <a:off x="2743200" y="2163763"/>
            <a:ext cx="1989138"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478C1859-5B61-9549-985A-4EEFA1FD7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38400"/>
            <a:ext cx="6400800" cy="417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2">
            <a:extLst>
              <a:ext uri="{FF2B5EF4-FFF2-40B4-BE49-F238E27FC236}">
                <a16:creationId xmlns:a16="http://schemas.microsoft.com/office/drawing/2014/main" id="{FE8E8551-2585-274E-9DE6-7B9AA7843E94}"/>
              </a:ext>
            </a:extLst>
          </p:cNvPr>
          <p:cNvSpPr txBox="1">
            <a:spLocks noChangeArrowheads="1"/>
          </p:cNvSpPr>
          <p:nvPr/>
        </p:nvSpPr>
        <p:spPr bwMode="auto">
          <a:xfrm>
            <a:off x="1828800" y="2667000"/>
            <a:ext cx="1931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Roszkowski (2013);</a:t>
            </a:r>
          </a:p>
          <a:p>
            <a:r>
              <a:rPr lang="en-US" altLang="en-US" sz="1200" dirty="0"/>
              <a:t>See 1307.1567 for details</a:t>
            </a:r>
          </a:p>
        </p:txBody>
      </p:sp>
      <p:sp>
        <p:nvSpPr>
          <p:cNvPr id="5" name="Title 1">
            <a:extLst>
              <a:ext uri="{FF2B5EF4-FFF2-40B4-BE49-F238E27FC236}">
                <a16:creationId xmlns:a16="http://schemas.microsoft.com/office/drawing/2014/main" id="{DC62D55A-7502-8449-ACCF-83001B6EC7D8}"/>
              </a:ext>
            </a:extLst>
          </p:cNvPr>
          <p:cNvSpPr txBox="1">
            <a:spLocks/>
          </p:cNvSpPr>
          <p:nvPr/>
        </p:nvSpPr>
        <p:spPr>
          <a:xfrm>
            <a:off x="0" y="228600"/>
            <a:ext cx="9144000" cy="441325"/>
          </a:xfrm>
          <a:prstGeom prst="rect">
            <a:avLst/>
          </a:prstGeom>
        </p:spPr>
        <p:txBody>
          <a:bodyPr/>
          <a:lstStyle/>
          <a:p>
            <a:pPr algn="ctr" defTabSz="457200" eaLnBrk="1" hangingPunct="1">
              <a:defRPr/>
            </a:pPr>
            <a:r>
              <a:rPr lang="en-US" sz="2800" b="1" dirty="0">
                <a:solidFill>
                  <a:srgbClr val="000000"/>
                </a:solidFill>
                <a:latin typeface="+mj-lt"/>
                <a:ea typeface="+mj-ea"/>
                <a:cs typeface="+mj-cs"/>
              </a:rPr>
              <a:t>ROBUSTNESS OF THE TARGET CROSS SECTION</a:t>
            </a:r>
          </a:p>
        </p:txBody>
      </p:sp>
      <p:sp>
        <p:nvSpPr>
          <p:cNvPr id="8" name="Content Placeholder 3">
            <a:extLst>
              <a:ext uri="{FF2B5EF4-FFF2-40B4-BE49-F238E27FC236}">
                <a16:creationId xmlns:a16="http://schemas.microsoft.com/office/drawing/2014/main" id="{D96D7E6B-79EC-9440-B138-F7327848852D}"/>
              </a:ext>
            </a:extLst>
          </p:cNvPr>
          <p:cNvSpPr txBox="1">
            <a:spLocks/>
          </p:cNvSpPr>
          <p:nvPr/>
        </p:nvSpPr>
        <p:spPr bwMode="auto">
          <a:xfrm>
            <a:off x="263128" y="852487"/>
            <a:ext cx="8617744"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altLang="en-US" sz="2000" dirty="0"/>
              <a:t>Relative to direct detection, indirect rates typically have smaller particle physics uncertainties (but larger astrophysical uncertainties), since annihilation determines both the relic density and the rate.  The correspondence is not perfect, though, because v ~ 1/3 is not v ~ 10</a:t>
            </a:r>
            <a:r>
              <a:rPr lang="en-US" altLang="en-US" sz="2000" baseline="30000" dirty="0"/>
              <a:t>-3 </a:t>
            </a:r>
            <a:r>
              <a:rPr lang="en-US" altLang="en-US" sz="2000" dirty="0"/>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2">
            <a:extLst>
              <a:ext uri="{FF2B5EF4-FFF2-40B4-BE49-F238E27FC236}">
                <a16:creationId xmlns:a16="http://schemas.microsoft.com/office/drawing/2014/main" id="{DE5D4FF4-4B09-2B47-8151-18F64335BF00}"/>
              </a:ext>
            </a:extLst>
          </p:cNvPr>
          <p:cNvSpPr>
            <a:spLocks noGrp="1" noChangeArrowheads="1"/>
          </p:cNvSpPr>
          <p:nvPr>
            <p:ph type="title"/>
          </p:nvPr>
        </p:nvSpPr>
        <p:spPr>
          <a:xfrm>
            <a:off x="228600" y="228600"/>
            <a:ext cx="8686800" cy="473075"/>
          </a:xfrm>
        </p:spPr>
        <p:txBody>
          <a:bodyPr/>
          <a:lstStyle/>
          <a:p>
            <a:pPr eaLnBrk="1" hangingPunct="1">
              <a:defRPr/>
            </a:pPr>
            <a:r>
              <a:rPr lang="en-US" cap="all" dirty="0">
                <a:solidFill>
                  <a:schemeClr val="tx1"/>
                </a:solidFill>
              </a:rPr>
              <a:t>Indirect Detection</a:t>
            </a:r>
          </a:p>
        </p:txBody>
      </p:sp>
      <p:sp>
        <p:nvSpPr>
          <p:cNvPr id="71684" name="Rectangle 3">
            <a:extLst>
              <a:ext uri="{FF2B5EF4-FFF2-40B4-BE49-F238E27FC236}">
                <a16:creationId xmlns:a16="http://schemas.microsoft.com/office/drawing/2014/main" id="{3F3085B1-BE8A-4E47-876D-04E744A58C92}"/>
              </a:ext>
            </a:extLst>
          </p:cNvPr>
          <p:cNvSpPr>
            <a:spLocks noChangeArrowheads="1"/>
          </p:cNvSpPr>
          <p:nvPr/>
        </p:nvSpPr>
        <p:spPr bwMode="auto">
          <a:xfrm>
            <a:off x="3962400" y="1752600"/>
            <a:ext cx="4953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endParaRPr lang="en-US" altLang="en-US" sz="2400">
              <a:solidFill>
                <a:srgbClr val="00BE00"/>
              </a:solidFill>
              <a:cs typeface="Arial" panose="020B0604020202020204" pitchFamily="34" charset="0"/>
            </a:endParaRPr>
          </a:p>
        </p:txBody>
      </p:sp>
      <p:sp>
        <p:nvSpPr>
          <p:cNvPr id="71685" name="Text Box 4">
            <a:extLst>
              <a:ext uri="{FF2B5EF4-FFF2-40B4-BE49-F238E27FC236}">
                <a16:creationId xmlns:a16="http://schemas.microsoft.com/office/drawing/2014/main" id="{554EE089-F6F4-BA41-8A2C-DA1A4175653B}"/>
              </a:ext>
            </a:extLst>
          </p:cNvPr>
          <p:cNvSpPr txBox="1">
            <a:spLocks noChangeArrowheads="1"/>
          </p:cNvSpPr>
          <p:nvPr/>
        </p:nvSpPr>
        <p:spPr bwMode="auto">
          <a:xfrm>
            <a:off x="569913" y="2006600"/>
            <a:ext cx="8007350" cy="38893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800" dirty="0"/>
          </a:p>
          <a:p>
            <a:pPr algn="ctr"/>
            <a:r>
              <a:rPr lang="en-US" altLang="en-US" sz="3600" dirty="0"/>
              <a:t>FILL IN THE BLANKS</a:t>
            </a:r>
          </a:p>
          <a:p>
            <a:pPr algn="l"/>
            <a:endParaRPr lang="en-US" altLang="en-US" sz="3600" dirty="0"/>
          </a:p>
          <a:p>
            <a:pPr algn="l"/>
            <a:endParaRPr lang="en-US" altLang="en-US" sz="2400" dirty="0"/>
          </a:p>
          <a:p>
            <a:r>
              <a:rPr lang="en-US" altLang="en-US" sz="2400" dirty="0"/>
              <a:t>Dark matter annihilates in ________________ to  </a:t>
            </a:r>
          </a:p>
          <a:p>
            <a:pPr algn="l"/>
            <a:r>
              <a:rPr lang="en-US" altLang="en-US" sz="2400" dirty="0"/>
              <a:t>                                                      </a:t>
            </a:r>
            <a:r>
              <a:rPr lang="en-US" altLang="en-US" sz="2000" dirty="0"/>
              <a:t>a place</a:t>
            </a:r>
          </a:p>
          <a:p>
            <a:pPr algn="l"/>
            <a:endParaRPr lang="en-US" altLang="en-US" sz="800" dirty="0"/>
          </a:p>
          <a:p>
            <a:r>
              <a:rPr lang="en-US" altLang="en-US" sz="2400" dirty="0"/>
              <a:t>__________ , which are detected by _____________ .</a:t>
            </a:r>
          </a:p>
          <a:p>
            <a:pPr algn="l"/>
            <a:r>
              <a:rPr lang="en-US" altLang="en-US" sz="2000" dirty="0"/>
              <a:t>     particles</a:t>
            </a:r>
            <a:r>
              <a:rPr lang="en-US" altLang="en-US" sz="2400" dirty="0"/>
              <a:t>                                                </a:t>
            </a:r>
            <a:r>
              <a:rPr lang="en-US" altLang="en-US" sz="2000" dirty="0"/>
              <a:t>an experiment </a:t>
            </a:r>
          </a:p>
          <a:p>
            <a:pPr algn="l"/>
            <a:endParaRPr lang="en-US" altLang="en-US" sz="2000" dirty="0"/>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2">
            <a:extLst>
              <a:ext uri="{FF2B5EF4-FFF2-40B4-BE49-F238E27FC236}">
                <a16:creationId xmlns:a16="http://schemas.microsoft.com/office/drawing/2014/main" id="{FCBAC397-F90F-3E4E-B474-ACB023F76C33}"/>
              </a:ext>
            </a:extLst>
          </p:cNvPr>
          <p:cNvSpPr txBox="1">
            <a:spLocks noChangeArrowheads="1"/>
          </p:cNvSpPr>
          <p:nvPr/>
        </p:nvSpPr>
        <p:spPr bwMode="auto">
          <a:xfrm>
            <a:off x="287338" y="1165225"/>
            <a:ext cx="8559800" cy="23637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dirty="0"/>
          </a:p>
          <a:p>
            <a:r>
              <a:rPr lang="en-US" altLang="en-US" sz="2400" dirty="0"/>
              <a:t>Dark Matter annihilates in </a:t>
            </a:r>
            <a:r>
              <a:rPr lang="en-US" altLang="en-US" sz="2400" u="sng" dirty="0"/>
              <a:t>  the GC / dwarf galaxies </a:t>
            </a:r>
            <a:r>
              <a:rPr lang="en-US" altLang="en-US" sz="2400" dirty="0"/>
              <a:t>  to  </a:t>
            </a:r>
          </a:p>
          <a:p>
            <a:pPr algn="l"/>
            <a:r>
              <a:rPr lang="en-US" altLang="en-US" sz="2400" dirty="0"/>
              <a:t>                                                               </a:t>
            </a:r>
            <a:r>
              <a:rPr lang="en-US" altLang="en-US" sz="2000" dirty="0"/>
              <a:t>a place</a:t>
            </a:r>
          </a:p>
          <a:p>
            <a:pPr algn="l"/>
            <a:endParaRPr lang="en-US" altLang="en-US" sz="800" dirty="0"/>
          </a:p>
          <a:p>
            <a:r>
              <a:rPr lang="en-US" altLang="en-US" sz="2400" u="sng" dirty="0"/>
              <a:t>   photons   </a:t>
            </a:r>
            <a:r>
              <a:rPr lang="en-US" altLang="en-US" sz="2400" dirty="0"/>
              <a:t> , which are detected by </a:t>
            </a:r>
            <a:r>
              <a:rPr lang="en-US" altLang="en-US" sz="2400" u="sng" dirty="0"/>
              <a:t>   Fermi, CTA, …      </a:t>
            </a:r>
            <a:r>
              <a:rPr lang="en-US" altLang="en-US" sz="2400" dirty="0"/>
              <a:t> .</a:t>
            </a:r>
          </a:p>
          <a:p>
            <a:pPr algn="l"/>
            <a:r>
              <a:rPr lang="en-US" altLang="en-US" sz="2400" dirty="0"/>
              <a:t>  </a:t>
            </a:r>
            <a:r>
              <a:rPr lang="en-US" altLang="en-US" sz="2000" dirty="0"/>
              <a:t>some particles</a:t>
            </a:r>
            <a:r>
              <a:rPr lang="en-US" altLang="en-US" sz="2400" dirty="0"/>
              <a:t>                                              </a:t>
            </a:r>
            <a:r>
              <a:rPr lang="en-US" altLang="en-US" sz="2000" dirty="0"/>
              <a:t>an experiment </a:t>
            </a:r>
          </a:p>
          <a:p>
            <a:pPr algn="l"/>
            <a:endParaRPr lang="en-US" altLang="en-US" sz="2000" dirty="0"/>
          </a:p>
        </p:txBody>
      </p:sp>
      <p:sp>
        <p:nvSpPr>
          <p:cNvPr id="12" name="Rectangle 3">
            <a:extLst>
              <a:ext uri="{FF2B5EF4-FFF2-40B4-BE49-F238E27FC236}">
                <a16:creationId xmlns:a16="http://schemas.microsoft.com/office/drawing/2014/main" id="{C45C7E28-B682-1B48-8497-29B329AEC76D}"/>
              </a:ext>
            </a:extLst>
          </p:cNvPr>
          <p:cNvSpPr txBox="1">
            <a:spLocks noChangeArrowheads="1"/>
          </p:cNvSpPr>
          <p:nvPr/>
        </p:nvSpPr>
        <p:spPr bwMode="auto">
          <a:xfrm>
            <a:off x="203200" y="5319713"/>
            <a:ext cx="8375650" cy="1016000"/>
          </a:xfrm>
          <a:prstGeom prst="rect">
            <a:avLst/>
          </a:prstGeom>
          <a:noFill/>
          <a:ln w="9525">
            <a:noFill/>
            <a:miter lim="800000"/>
            <a:headEnd/>
            <a:tailEnd/>
          </a:ln>
        </p:spPr>
        <p:txBody>
          <a:bodyPr/>
          <a:lstStyle/>
          <a:p>
            <a:pPr marL="342900" indent="-342900" algn="l" eaLnBrk="1" hangingPunct="1">
              <a:lnSpc>
                <a:spcPct val="90000"/>
              </a:lnSpc>
              <a:spcBef>
                <a:spcPct val="20000"/>
              </a:spcBef>
              <a:defRPr/>
            </a:pPr>
            <a:r>
              <a:rPr lang="en-US" sz="2400" kern="0" dirty="0">
                <a:latin typeface="+mn-lt"/>
              </a:rPr>
              <a:t>Particle physics: two kinds of signals</a:t>
            </a:r>
          </a:p>
          <a:p>
            <a:pPr marL="342900" indent="-342900" algn="l" eaLnBrk="1" hangingPunct="1">
              <a:lnSpc>
                <a:spcPct val="90000"/>
              </a:lnSpc>
              <a:spcBef>
                <a:spcPct val="20000"/>
              </a:spcBef>
              <a:buFontTx/>
              <a:buChar char="•"/>
              <a:defRPr/>
            </a:pPr>
            <a:r>
              <a:rPr lang="en-US" sz="2000" kern="0" dirty="0">
                <a:latin typeface="+mn-lt"/>
              </a:rPr>
              <a:t>Lines from XX </a:t>
            </a:r>
            <a:r>
              <a:rPr lang="en-US" sz="2000" kern="0" dirty="0">
                <a:latin typeface="+mn-lt"/>
                <a:sym typeface="Wingdings" pitchFamily="2" charset="2"/>
              </a:rPr>
              <a:t> </a:t>
            </a:r>
            <a:r>
              <a:rPr lang="en-US" sz="2000" kern="0" dirty="0">
                <a:latin typeface="Symbol" pitchFamily="18" charset="2"/>
                <a:sym typeface="Wingdings" pitchFamily="2" charset="2"/>
              </a:rPr>
              <a:t>gg</a:t>
            </a:r>
            <a:r>
              <a:rPr lang="en-US" sz="2000" kern="0" dirty="0">
                <a:latin typeface="+mn-lt"/>
                <a:sym typeface="Wingdings" pitchFamily="2" charset="2"/>
              </a:rPr>
              <a:t>, </a:t>
            </a:r>
            <a:r>
              <a:rPr lang="en-US" sz="2000" kern="0" dirty="0" err="1">
                <a:latin typeface="Symbol" pitchFamily="18" charset="2"/>
                <a:sym typeface="Wingdings" pitchFamily="2" charset="2"/>
              </a:rPr>
              <a:t>g</a:t>
            </a:r>
            <a:r>
              <a:rPr lang="en-US" sz="2000" kern="0" dirty="0" err="1">
                <a:latin typeface="+mn-lt"/>
                <a:sym typeface="Wingdings" pitchFamily="2" charset="2"/>
              </a:rPr>
              <a:t>Z</a:t>
            </a:r>
            <a:r>
              <a:rPr lang="en-US" sz="2000" kern="0" dirty="0">
                <a:latin typeface="+mn-lt"/>
                <a:sym typeface="Wingdings" pitchFamily="2" charset="2"/>
              </a:rPr>
              <a:t>: loop-suppressed rates, but distinctive signal.</a:t>
            </a:r>
          </a:p>
          <a:p>
            <a:pPr marL="342900" indent="-342900" algn="l" eaLnBrk="1" hangingPunct="1">
              <a:lnSpc>
                <a:spcPct val="90000"/>
              </a:lnSpc>
              <a:spcBef>
                <a:spcPct val="20000"/>
              </a:spcBef>
              <a:buFontTx/>
              <a:buChar char="•"/>
              <a:defRPr/>
            </a:pPr>
            <a:r>
              <a:rPr lang="en-US" sz="2000" kern="0" dirty="0">
                <a:latin typeface="+mn-lt"/>
                <a:sym typeface="Wingdings" pitchFamily="2" charset="2"/>
              </a:rPr>
              <a:t>Continuum from XX  ff  </a:t>
            </a:r>
            <a:r>
              <a:rPr lang="en-US" sz="2000" kern="0" dirty="0">
                <a:latin typeface="Symbol" pitchFamily="18" charset="2"/>
                <a:sym typeface="Wingdings" pitchFamily="2" charset="2"/>
              </a:rPr>
              <a:t>g: t</a:t>
            </a:r>
            <a:r>
              <a:rPr lang="en-US" sz="2000" kern="0" dirty="0">
                <a:latin typeface="+mn-lt"/>
                <a:sym typeface="Wingdings" pitchFamily="2" charset="2"/>
              </a:rPr>
              <a:t>ree-level rates, but a broad signal.</a:t>
            </a:r>
            <a:endParaRPr lang="en-US" sz="2000" kern="0" dirty="0">
              <a:latin typeface="+mn-lt"/>
            </a:endParaRPr>
          </a:p>
        </p:txBody>
      </p:sp>
      <p:pic>
        <p:nvPicPr>
          <p:cNvPr id="72709" name="Picture 8">
            <a:extLst>
              <a:ext uri="{FF2B5EF4-FFF2-40B4-BE49-F238E27FC236}">
                <a16:creationId xmlns:a16="http://schemas.microsoft.com/office/drawing/2014/main" id="{2DAF01C4-3BAC-7146-BCF3-D6B140916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742" t="38632" r="27733" b="55028"/>
          <a:stretch>
            <a:fillRect/>
          </a:stretch>
        </p:blipFill>
        <p:spPr bwMode="auto">
          <a:xfrm>
            <a:off x="2743200" y="3725863"/>
            <a:ext cx="38020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AutoShape 9">
            <a:extLst>
              <a:ext uri="{FF2B5EF4-FFF2-40B4-BE49-F238E27FC236}">
                <a16:creationId xmlns:a16="http://schemas.microsoft.com/office/drawing/2014/main" id="{592B6442-9167-BD43-8CF0-F2037B6300D0}"/>
              </a:ext>
            </a:extLst>
          </p:cNvPr>
          <p:cNvSpPr>
            <a:spLocks/>
          </p:cNvSpPr>
          <p:nvPr/>
        </p:nvSpPr>
        <p:spPr bwMode="auto">
          <a:xfrm rot="-5400000">
            <a:off x="4917282" y="3788569"/>
            <a:ext cx="153987" cy="1343025"/>
          </a:xfrm>
          <a:prstGeom prst="leftBrace">
            <a:avLst>
              <a:gd name="adj1" fmla="val 72681"/>
              <a:gd name="adj2" fmla="val 51079"/>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11" name="AutoShape 10">
            <a:extLst>
              <a:ext uri="{FF2B5EF4-FFF2-40B4-BE49-F238E27FC236}">
                <a16:creationId xmlns:a16="http://schemas.microsoft.com/office/drawing/2014/main" id="{899EFA32-E070-CF44-B6A3-BB25D5771F00}"/>
              </a:ext>
            </a:extLst>
          </p:cNvPr>
          <p:cNvSpPr>
            <a:spLocks/>
          </p:cNvSpPr>
          <p:nvPr/>
        </p:nvSpPr>
        <p:spPr bwMode="auto">
          <a:xfrm rot="-5400000">
            <a:off x="6016625" y="4110038"/>
            <a:ext cx="153987" cy="700088"/>
          </a:xfrm>
          <a:prstGeom prst="leftBrace">
            <a:avLst>
              <a:gd name="adj1" fmla="val 37887"/>
              <a:gd name="adj2" fmla="val 51079"/>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72712" name="Text Box 11">
            <a:extLst>
              <a:ext uri="{FF2B5EF4-FFF2-40B4-BE49-F238E27FC236}">
                <a16:creationId xmlns:a16="http://schemas.microsoft.com/office/drawing/2014/main" id="{9410D642-570F-E543-B05F-737E91AC30E2}"/>
              </a:ext>
            </a:extLst>
          </p:cNvPr>
          <p:cNvSpPr txBox="1">
            <a:spLocks noChangeArrowheads="1"/>
          </p:cNvSpPr>
          <p:nvPr/>
        </p:nvSpPr>
        <p:spPr bwMode="auto">
          <a:xfrm>
            <a:off x="4625975" y="4548188"/>
            <a:ext cx="88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Particle</a:t>
            </a:r>
          </a:p>
          <a:p>
            <a:r>
              <a:rPr lang="en-US" altLang="en-US">
                <a:latin typeface="Times New Roman" panose="02020603050405020304" pitchFamily="18" charset="0"/>
              </a:rPr>
              <a:t>Physics</a:t>
            </a:r>
          </a:p>
        </p:txBody>
      </p:sp>
      <p:sp>
        <p:nvSpPr>
          <p:cNvPr id="72713" name="Text Box 12">
            <a:extLst>
              <a:ext uri="{FF2B5EF4-FFF2-40B4-BE49-F238E27FC236}">
                <a16:creationId xmlns:a16="http://schemas.microsoft.com/office/drawing/2014/main" id="{F0932A29-8148-0141-91D0-0C81C7413A8C}"/>
              </a:ext>
            </a:extLst>
          </p:cNvPr>
          <p:cNvSpPr txBox="1">
            <a:spLocks noChangeArrowheads="1"/>
          </p:cNvSpPr>
          <p:nvPr/>
        </p:nvSpPr>
        <p:spPr bwMode="auto">
          <a:xfrm>
            <a:off x="5776913" y="4548188"/>
            <a:ext cx="882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Times New Roman" panose="02020603050405020304" pitchFamily="18" charset="0"/>
              </a:rPr>
              <a:t>Astro-</a:t>
            </a:r>
          </a:p>
          <a:p>
            <a:r>
              <a:rPr lang="en-US" altLang="en-US">
                <a:latin typeface="Times New Roman" panose="02020603050405020304" pitchFamily="18" charset="0"/>
              </a:rPr>
              <a:t>Physics</a:t>
            </a:r>
          </a:p>
        </p:txBody>
      </p:sp>
      <p:sp>
        <p:nvSpPr>
          <p:cNvPr id="13" name="Rectangle 3">
            <a:extLst>
              <a:ext uri="{FF2B5EF4-FFF2-40B4-BE49-F238E27FC236}">
                <a16:creationId xmlns:a16="http://schemas.microsoft.com/office/drawing/2014/main" id="{489FFA76-2A2A-7C49-AC82-DA7916AFED29}"/>
              </a:ext>
            </a:extLst>
          </p:cNvPr>
          <p:cNvSpPr txBox="1">
            <a:spLocks noChangeArrowheads="1"/>
          </p:cNvSpPr>
          <p:nvPr/>
        </p:nvSpPr>
        <p:spPr bwMode="auto">
          <a:xfrm>
            <a:off x="280988" y="3894138"/>
            <a:ext cx="8375650" cy="1016000"/>
          </a:xfrm>
          <a:prstGeom prst="rect">
            <a:avLst/>
          </a:prstGeom>
          <a:noFill/>
          <a:ln w="9525">
            <a:noFill/>
            <a:miter lim="800000"/>
            <a:headEnd/>
            <a:tailEnd/>
          </a:ln>
        </p:spPr>
        <p:txBody>
          <a:bodyPr/>
          <a:lstStyle/>
          <a:p>
            <a:pPr marL="342900" indent="-342900" algn="l" eaLnBrk="1" hangingPunct="1">
              <a:lnSpc>
                <a:spcPct val="90000"/>
              </a:lnSpc>
              <a:spcBef>
                <a:spcPct val="20000"/>
              </a:spcBef>
              <a:defRPr/>
            </a:pPr>
            <a:r>
              <a:rPr lang="en-US" sz="2400" kern="0" dirty="0">
                <a:latin typeface="+mn-lt"/>
              </a:rPr>
              <a:t>The flux factorizes:</a:t>
            </a:r>
            <a:endParaRPr lang="en-US" sz="2000" kern="0" dirty="0">
              <a:latin typeface="+mn-lt"/>
            </a:endParaRPr>
          </a:p>
        </p:txBody>
      </p:sp>
      <p:sp>
        <p:nvSpPr>
          <p:cNvPr id="14" name="Rectangle 2">
            <a:extLst>
              <a:ext uri="{FF2B5EF4-FFF2-40B4-BE49-F238E27FC236}">
                <a16:creationId xmlns:a16="http://schemas.microsoft.com/office/drawing/2014/main" id="{B5A95EBD-41BF-2B46-9CCA-384A3BD02BE8}"/>
              </a:ext>
            </a:extLst>
          </p:cNvPr>
          <p:cNvSpPr>
            <a:spLocks noGrp="1" noChangeArrowheads="1"/>
          </p:cNvSpPr>
          <p:nvPr>
            <p:ph type="title"/>
          </p:nvPr>
        </p:nvSpPr>
        <p:spPr>
          <a:xfrm>
            <a:off x="228600" y="152400"/>
            <a:ext cx="8686800" cy="561976"/>
          </a:xfrm>
        </p:spPr>
        <p:txBody>
          <a:bodyPr/>
          <a:lstStyle/>
          <a:p>
            <a:pPr eaLnBrk="1" hangingPunct="1">
              <a:defRPr/>
            </a:pPr>
            <a:r>
              <a:rPr lang="en-US" cap="all" dirty="0">
                <a:solidFill>
                  <a:schemeClr val="tx1"/>
                </a:solidFill>
              </a:rPr>
              <a:t>PHOTONS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ED161-A18E-2A46-BCAF-3E92620BE098}"/>
              </a:ext>
            </a:extLst>
          </p:cNvPr>
          <p:cNvSpPr/>
          <p:nvPr/>
        </p:nvSpPr>
        <p:spPr>
          <a:xfrm>
            <a:off x="838200" y="2895600"/>
            <a:ext cx="7391399" cy="106680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1"/>
                </a:solidFill>
              </a:rPr>
              <a:t>I. WHY WIMPS?</a:t>
            </a:r>
          </a:p>
        </p:txBody>
      </p:sp>
      <p:sp>
        <p:nvSpPr>
          <p:cNvPr id="3" name="Rectangle 2">
            <a:extLst>
              <a:ext uri="{FF2B5EF4-FFF2-40B4-BE49-F238E27FC236}">
                <a16:creationId xmlns:a16="http://schemas.microsoft.com/office/drawing/2014/main" id="{A1D4B414-462A-3C4D-8D4E-3672AFB52D08}"/>
              </a:ext>
            </a:extLst>
          </p:cNvPr>
          <p:cNvSpPr>
            <a:spLocks noChangeArrowheads="1"/>
          </p:cNvSpPr>
          <p:nvPr/>
        </p:nvSpPr>
        <p:spPr bwMode="auto">
          <a:xfrm>
            <a:off x="304800" y="6211887"/>
            <a:ext cx="8458200" cy="54864"/>
          </a:xfrm>
          <a:prstGeom prst="rect">
            <a:avLst/>
          </a:prstGeom>
          <a:solidFill>
            <a:srgbClr val="1919C8"/>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412247263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04C8E33-6547-F444-8CDB-C2F267C6CA88}"/>
              </a:ext>
            </a:extLst>
          </p:cNvPr>
          <p:cNvSpPr txBox="1">
            <a:spLocks/>
          </p:cNvSpPr>
          <p:nvPr/>
        </p:nvSpPr>
        <p:spPr>
          <a:xfrm>
            <a:off x="0" y="228600"/>
            <a:ext cx="9144000" cy="441325"/>
          </a:xfrm>
          <a:prstGeom prst="rect">
            <a:avLst/>
          </a:prstGeom>
        </p:spPr>
        <p:txBody>
          <a:bodyPr/>
          <a:lstStyle/>
          <a:p>
            <a:pPr algn="ctr" defTabSz="457200" eaLnBrk="1" hangingPunct="1">
              <a:defRPr/>
            </a:pPr>
            <a:r>
              <a:rPr lang="en-US" sz="2800" b="1" dirty="0">
                <a:solidFill>
                  <a:srgbClr val="000000"/>
                </a:solidFill>
                <a:latin typeface="+mj-lt"/>
                <a:ea typeface="+mj-ea"/>
                <a:cs typeface="+mj-cs"/>
              </a:rPr>
              <a:t>HALO PROFILES</a:t>
            </a:r>
          </a:p>
        </p:txBody>
      </p:sp>
      <p:pic>
        <p:nvPicPr>
          <p:cNvPr id="73732" name="Picture 2" descr="C:\Users\jlf\Desktop\medium.png">
            <a:extLst>
              <a:ext uri="{FF2B5EF4-FFF2-40B4-BE49-F238E27FC236}">
                <a16:creationId xmlns:a16="http://schemas.microsoft.com/office/drawing/2014/main" id="{B7719232-EC09-8142-91F8-5CD7761BD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788" y="3430588"/>
            <a:ext cx="4448175"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26E2C074-6A9B-FE4E-9A3E-C6025141D7F9}"/>
              </a:ext>
            </a:extLst>
          </p:cNvPr>
          <p:cNvSpPr txBox="1">
            <a:spLocks noChangeArrowheads="1"/>
          </p:cNvSpPr>
          <p:nvPr/>
        </p:nvSpPr>
        <p:spPr bwMode="auto">
          <a:xfrm>
            <a:off x="539750" y="914400"/>
            <a:ext cx="8375650" cy="1016000"/>
          </a:xfrm>
          <a:prstGeom prst="rect">
            <a:avLst/>
          </a:prstGeom>
          <a:noFill/>
          <a:ln w="9525">
            <a:noFill/>
            <a:miter lim="800000"/>
            <a:headEnd/>
            <a:tailEnd/>
          </a:ln>
        </p:spPr>
        <p:txBody>
          <a:bodyPr/>
          <a:lstStyle/>
          <a:p>
            <a:pPr marL="342900" indent="-342900" algn="l" eaLnBrk="1" hangingPunct="1">
              <a:lnSpc>
                <a:spcPct val="90000"/>
              </a:lnSpc>
              <a:spcBef>
                <a:spcPct val="20000"/>
              </a:spcBef>
              <a:defRPr/>
            </a:pPr>
            <a:r>
              <a:rPr lang="en-US" sz="2400" kern="0" dirty="0">
                <a:latin typeface="+mn-lt"/>
              </a:rPr>
              <a:t>Astrophysics: two kinds of sources</a:t>
            </a:r>
          </a:p>
          <a:p>
            <a:pPr marL="342900" indent="-342900" algn="l" eaLnBrk="1" hangingPunct="1">
              <a:lnSpc>
                <a:spcPct val="90000"/>
              </a:lnSpc>
              <a:spcBef>
                <a:spcPct val="20000"/>
              </a:spcBef>
              <a:buFontTx/>
              <a:buChar char="•"/>
              <a:defRPr/>
            </a:pPr>
            <a:r>
              <a:rPr lang="en-US" sz="2000" kern="0" dirty="0">
                <a:latin typeface="+mn-lt"/>
              </a:rPr>
              <a:t>Galactic Center: close, large signal, but large backgrounds.</a:t>
            </a:r>
          </a:p>
          <a:p>
            <a:pPr marL="342900" indent="-342900" algn="l" eaLnBrk="1" hangingPunct="1">
              <a:spcBef>
                <a:spcPct val="20000"/>
              </a:spcBef>
              <a:buFontTx/>
              <a:buChar char="•"/>
              <a:defRPr/>
            </a:pPr>
            <a:r>
              <a:rPr lang="en-US" sz="2000" kern="0" dirty="0">
                <a:latin typeface="+mn-lt"/>
              </a:rPr>
              <a:t>Dwarf Galaxies: farther and smaller, so smaller signal, but DM dominated, so smaller backgrounds.</a:t>
            </a:r>
          </a:p>
          <a:p>
            <a:pPr marL="342900" indent="-342900" algn="l" eaLnBrk="1" hangingPunct="1">
              <a:lnSpc>
                <a:spcPct val="90000"/>
              </a:lnSpc>
              <a:spcBef>
                <a:spcPct val="20000"/>
              </a:spcBef>
              <a:buFontTx/>
              <a:buChar char="•"/>
              <a:defRPr/>
            </a:pPr>
            <a:endParaRPr lang="en-US" sz="1000" kern="0" dirty="0">
              <a:latin typeface="+mn-lt"/>
            </a:endParaRPr>
          </a:p>
          <a:p>
            <a:pPr marL="342900" indent="-342900" algn="l" eaLnBrk="1" hangingPunct="1">
              <a:lnSpc>
                <a:spcPct val="90000"/>
              </a:lnSpc>
              <a:spcBef>
                <a:spcPct val="20000"/>
              </a:spcBef>
              <a:defRPr/>
            </a:pPr>
            <a:r>
              <a:rPr lang="en-US" sz="2400" kern="0" dirty="0">
                <a:latin typeface="+mn-lt"/>
              </a:rPr>
              <a:t>In both cases, halo profiles are not well-determined at the center, introduces an uncertainty in flux of up to ~100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2817929A-E258-0146-B46C-527F5A49864B}"/>
              </a:ext>
            </a:extLst>
          </p:cNvPr>
          <p:cNvSpPr>
            <a:spLocks noGrp="1"/>
          </p:cNvSpPr>
          <p:nvPr>
            <p:ph type="title"/>
          </p:nvPr>
        </p:nvSpPr>
        <p:spPr>
          <a:xfrm>
            <a:off x="0" y="168275"/>
            <a:ext cx="9144000" cy="517525"/>
          </a:xfrm>
        </p:spPr>
        <p:txBody>
          <a:bodyPr/>
          <a:lstStyle/>
          <a:p>
            <a:r>
              <a:rPr lang="en-US" altLang="en-US" dirty="0"/>
              <a:t>PHOTONS: EXPERIMENTS</a:t>
            </a:r>
          </a:p>
        </p:txBody>
      </p:sp>
      <p:sp>
        <p:nvSpPr>
          <p:cNvPr id="74755" name="Content Placeholder 3">
            <a:extLst>
              <a:ext uri="{FF2B5EF4-FFF2-40B4-BE49-F238E27FC236}">
                <a16:creationId xmlns:a16="http://schemas.microsoft.com/office/drawing/2014/main" id="{C7991F1B-B410-1C4A-BB56-A84737DBC0EB}"/>
              </a:ext>
            </a:extLst>
          </p:cNvPr>
          <p:cNvSpPr txBox="1">
            <a:spLocks/>
          </p:cNvSpPr>
          <p:nvPr/>
        </p:nvSpPr>
        <p:spPr bwMode="auto">
          <a:xfrm>
            <a:off x="457200" y="990600"/>
            <a:ext cx="81534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sz="2800"/>
              <a:t>Veritas, Fermi-LAT, HAWC, and others</a:t>
            </a:r>
          </a:p>
        </p:txBody>
      </p:sp>
      <p:pic>
        <p:nvPicPr>
          <p:cNvPr id="74756" name="Picture 3">
            <a:extLst>
              <a:ext uri="{FF2B5EF4-FFF2-40B4-BE49-F238E27FC236}">
                <a16:creationId xmlns:a16="http://schemas.microsoft.com/office/drawing/2014/main" id="{3E41F636-FA34-BE43-AD10-EC7460D9B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92263"/>
            <a:ext cx="87630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5" descr="C:\Users\jlf\Desktop\FGSTimage.jpg">
            <a:extLst>
              <a:ext uri="{FF2B5EF4-FFF2-40B4-BE49-F238E27FC236}">
                <a16:creationId xmlns:a16="http://schemas.microsoft.com/office/drawing/2014/main" id="{873543E9-2FFA-3E41-A16C-B848F68CA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267200"/>
            <a:ext cx="4179888"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4">
            <a:extLst>
              <a:ext uri="{FF2B5EF4-FFF2-40B4-BE49-F238E27FC236}">
                <a16:creationId xmlns:a16="http://schemas.microsoft.com/office/drawing/2014/main" id="{188275B3-A292-2E42-B8D0-4E25EEC46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9138" y="4267200"/>
            <a:ext cx="4462462"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EE337610-6B27-3440-B56D-EEB8D5F8B265}"/>
              </a:ext>
            </a:extLst>
          </p:cNvPr>
          <p:cNvSpPr>
            <a:spLocks noGrp="1"/>
          </p:cNvSpPr>
          <p:nvPr>
            <p:ph type="title"/>
          </p:nvPr>
        </p:nvSpPr>
        <p:spPr>
          <a:xfrm>
            <a:off x="457200" y="212725"/>
            <a:ext cx="8229600" cy="473075"/>
          </a:xfrm>
        </p:spPr>
        <p:txBody>
          <a:bodyPr/>
          <a:lstStyle/>
          <a:p>
            <a:r>
              <a:rPr lang="en-US" altLang="en-US" dirty="0"/>
              <a:t>PHOTONS: EXPERIMENTS</a:t>
            </a:r>
          </a:p>
        </p:txBody>
      </p:sp>
      <p:sp>
        <p:nvSpPr>
          <p:cNvPr id="75779" name="Content Placeholder 3">
            <a:extLst>
              <a:ext uri="{FF2B5EF4-FFF2-40B4-BE49-F238E27FC236}">
                <a16:creationId xmlns:a16="http://schemas.microsoft.com/office/drawing/2014/main" id="{99BFC2BF-566F-7E41-99A7-80091BC3EB37}"/>
              </a:ext>
            </a:extLst>
          </p:cNvPr>
          <p:cNvSpPr txBox="1">
            <a:spLocks/>
          </p:cNvSpPr>
          <p:nvPr/>
        </p:nvSpPr>
        <p:spPr bwMode="auto">
          <a:xfrm>
            <a:off x="495300" y="838200"/>
            <a:ext cx="81534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en-US" altLang="en-US" sz="2800" dirty="0"/>
              <a:t>Cerenkov Telescope Array</a:t>
            </a:r>
          </a:p>
        </p:txBody>
      </p:sp>
      <p:pic>
        <p:nvPicPr>
          <p:cNvPr id="3" name="Picture 2">
            <a:extLst>
              <a:ext uri="{FF2B5EF4-FFF2-40B4-BE49-F238E27FC236}">
                <a16:creationId xmlns:a16="http://schemas.microsoft.com/office/drawing/2014/main" id="{5B87D6B7-C60E-AC44-B8E7-8E7390E7C7F4}"/>
              </a:ext>
            </a:extLst>
          </p:cNvPr>
          <p:cNvPicPr>
            <a:picLocks noChangeAspect="1"/>
          </p:cNvPicPr>
          <p:nvPr/>
        </p:nvPicPr>
        <p:blipFill>
          <a:blip r:embed="rId3"/>
          <a:stretch>
            <a:fillRect/>
          </a:stretch>
        </p:blipFill>
        <p:spPr>
          <a:xfrm>
            <a:off x="1028700" y="1392339"/>
            <a:ext cx="7010400" cy="52578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CD0F028B-3434-3246-A375-51C6EDE30C76}"/>
              </a:ext>
            </a:extLst>
          </p:cNvPr>
          <p:cNvSpPr>
            <a:spLocks noGrp="1"/>
          </p:cNvSpPr>
          <p:nvPr>
            <p:ph type="title"/>
          </p:nvPr>
        </p:nvSpPr>
        <p:spPr>
          <a:xfrm>
            <a:off x="0" y="257175"/>
            <a:ext cx="9144000" cy="452438"/>
          </a:xfrm>
        </p:spPr>
        <p:txBody>
          <a:bodyPr/>
          <a:lstStyle/>
          <a:p>
            <a:r>
              <a:rPr lang="en-US" altLang="en-US" dirty="0"/>
              <a:t>PHOTONS: STATUS AND PROSPECTS</a:t>
            </a:r>
          </a:p>
        </p:txBody>
      </p:sp>
      <p:pic>
        <p:nvPicPr>
          <p:cNvPr id="76803" name="Picture 2">
            <a:extLst>
              <a:ext uri="{FF2B5EF4-FFF2-40B4-BE49-F238E27FC236}">
                <a16:creationId xmlns:a16="http://schemas.microsoft.com/office/drawing/2014/main" id="{7633298A-5874-E24A-BC3B-C76BFF2D0C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914400"/>
            <a:ext cx="7229475"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Content Placeholder 3">
            <a:extLst>
              <a:ext uri="{FF2B5EF4-FFF2-40B4-BE49-F238E27FC236}">
                <a16:creationId xmlns:a16="http://schemas.microsoft.com/office/drawing/2014/main" id="{3A82C99D-3CA4-C144-B86B-8D2ABB91E348}"/>
              </a:ext>
            </a:extLst>
          </p:cNvPr>
          <p:cNvSpPr txBox="1">
            <a:spLocks/>
          </p:cNvSpPr>
          <p:nvPr/>
        </p:nvSpPr>
        <p:spPr bwMode="auto">
          <a:xfrm>
            <a:off x="228600" y="5105400"/>
            <a:ext cx="86868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Arial" panose="020B0604020202020204" pitchFamily="34" charset="0"/>
              <a:buChar char="•"/>
            </a:pPr>
            <a:r>
              <a:rPr lang="en-US" altLang="en-US" sz="2400"/>
              <a:t>Fermi-LAT has excluded a light WIMP with the target annihilation cross section for certain annihilation channels</a:t>
            </a:r>
          </a:p>
        </p:txBody>
      </p:sp>
      <p:pic>
        <p:nvPicPr>
          <p:cNvPr id="5" name="Picture 3">
            <a:extLst>
              <a:ext uri="{FF2B5EF4-FFF2-40B4-BE49-F238E27FC236}">
                <a16:creationId xmlns:a16="http://schemas.microsoft.com/office/drawing/2014/main" id="{F368ED62-F3F8-D747-9E48-1EC44A44C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5" y="914400"/>
            <a:ext cx="7229475"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3">
            <a:extLst>
              <a:ext uri="{FF2B5EF4-FFF2-40B4-BE49-F238E27FC236}">
                <a16:creationId xmlns:a16="http://schemas.microsoft.com/office/drawing/2014/main" id="{7237B594-AF68-E540-AF59-845DD86E836B}"/>
              </a:ext>
            </a:extLst>
          </p:cNvPr>
          <p:cNvSpPr txBox="1">
            <a:spLocks/>
          </p:cNvSpPr>
          <p:nvPr/>
        </p:nvSpPr>
        <p:spPr bwMode="auto">
          <a:xfrm>
            <a:off x="228600" y="6019800"/>
            <a:ext cx="815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 typeface="Arial" panose="020B0604020202020204" pitchFamily="34" charset="0"/>
              <a:buChar char="•"/>
            </a:pPr>
            <a:r>
              <a:rPr lang="en-US" altLang="en-US" sz="2400" dirty="0"/>
              <a:t>CTA extends the reach to WIMP masses above 10 </a:t>
            </a:r>
            <a:r>
              <a:rPr lang="en-US" altLang="en-US" sz="2400" dirty="0" err="1"/>
              <a:t>TeV</a:t>
            </a:r>
            <a:endParaRPr lang="en-US" altLang="en-US" sz="2400" b="1" dirty="0"/>
          </a:p>
        </p:txBody>
      </p:sp>
      <p:sp>
        <p:nvSpPr>
          <p:cNvPr id="76807" name="TextBox 8">
            <a:extLst>
              <a:ext uri="{FF2B5EF4-FFF2-40B4-BE49-F238E27FC236}">
                <a16:creationId xmlns:a16="http://schemas.microsoft.com/office/drawing/2014/main" id="{C25483AB-F09A-B443-A21F-266AFA0862FE}"/>
              </a:ext>
            </a:extLst>
          </p:cNvPr>
          <p:cNvSpPr txBox="1">
            <a:spLocks noChangeArrowheads="1"/>
          </p:cNvSpPr>
          <p:nvPr/>
        </p:nvSpPr>
        <p:spPr bwMode="auto">
          <a:xfrm>
            <a:off x="5851822" y="4724400"/>
            <a:ext cx="21491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t>Funk (2013), CTA (2020)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1" descr="icecube_scetch">
            <a:extLst>
              <a:ext uri="{FF2B5EF4-FFF2-40B4-BE49-F238E27FC236}">
                <a16:creationId xmlns:a16="http://schemas.microsoft.com/office/drawing/2014/main" id="{34936C84-1A08-5B4A-BF7C-38B93549B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73425"/>
            <a:ext cx="2473325"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tangle 2">
            <a:extLst>
              <a:ext uri="{FF2B5EF4-FFF2-40B4-BE49-F238E27FC236}">
                <a16:creationId xmlns:a16="http://schemas.microsoft.com/office/drawing/2014/main" id="{95C2419B-557F-3D49-A98E-D16860E1E93E}"/>
              </a:ext>
            </a:extLst>
          </p:cNvPr>
          <p:cNvSpPr>
            <a:spLocks noChangeArrowheads="1"/>
          </p:cNvSpPr>
          <p:nvPr/>
        </p:nvSpPr>
        <p:spPr bwMode="auto">
          <a:xfrm>
            <a:off x="3962400" y="1752600"/>
            <a:ext cx="49530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endParaRPr lang="en-US" altLang="en-US" sz="2400">
              <a:solidFill>
                <a:srgbClr val="00BE00"/>
              </a:solidFill>
              <a:cs typeface="Arial" panose="020B0604020202020204" pitchFamily="34" charset="0"/>
            </a:endParaRPr>
          </a:p>
        </p:txBody>
      </p:sp>
      <p:sp>
        <p:nvSpPr>
          <p:cNvPr id="77829" name="Text Box 3">
            <a:extLst>
              <a:ext uri="{FF2B5EF4-FFF2-40B4-BE49-F238E27FC236}">
                <a16:creationId xmlns:a16="http://schemas.microsoft.com/office/drawing/2014/main" id="{EF44454C-5DB0-D94C-A1A3-AB56C445D415}"/>
              </a:ext>
            </a:extLst>
          </p:cNvPr>
          <p:cNvSpPr txBox="1">
            <a:spLocks noChangeArrowheads="1"/>
          </p:cNvSpPr>
          <p:nvPr/>
        </p:nvSpPr>
        <p:spPr bwMode="auto">
          <a:xfrm>
            <a:off x="301625" y="1092200"/>
            <a:ext cx="8559800" cy="236988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dirty="0"/>
          </a:p>
          <a:p>
            <a:r>
              <a:rPr lang="en-US" altLang="en-US" sz="2400" dirty="0"/>
              <a:t>Dark Matter annihilates in </a:t>
            </a:r>
            <a:r>
              <a:rPr lang="en-US" altLang="en-US" sz="2400" u="sng" dirty="0"/>
              <a:t>   the center of the Sun   </a:t>
            </a:r>
            <a:r>
              <a:rPr lang="en-US" altLang="en-US" sz="2400" dirty="0"/>
              <a:t> to   </a:t>
            </a:r>
          </a:p>
          <a:p>
            <a:pPr algn="l"/>
            <a:r>
              <a:rPr lang="en-US" altLang="en-US" sz="2400" dirty="0"/>
              <a:t>                                                                </a:t>
            </a:r>
            <a:r>
              <a:rPr lang="en-US" altLang="en-US" sz="2000" dirty="0"/>
              <a:t>a place</a:t>
            </a:r>
          </a:p>
          <a:p>
            <a:pPr algn="l"/>
            <a:endParaRPr lang="en-US" altLang="en-US" sz="800" dirty="0"/>
          </a:p>
          <a:p>
            <a:r>
              <a:rPr lang="en-US" altLang="en-US" sz="2400" u="sng" dirty="0"/>
              <a:t> neutrinos </a:t>
            </a:r>
            <a:r>
              <a:rPr lang="en-US" altLang="en-US" sz="2400" dirty="0"/>
              <a:t> , which are detected by  </a:t>
            </a:r>
            <a:r>
              <a:rPr lang="en-US" altLang="en-US" sz="2400" u="sng" dirty="0"/>
              <a:t> Ice Cube / </a:t>
            </a:r>
            <a:r>
              <a:rPr lang="en-US" altLang="en-US" sz="2400" u="sng" dirty="0" err="1"/>
              <a:t>DeepCore</a:t>
            </a:r>
            <a:r>
              <a:rPr lang="en-US" altLang="en-US" sz="2400" u="sng" dirty="0"/>
              <a:t>  </a:t>
            </a:r>
            <a:r>
              <a:rPr lang="en-US" altLang="en-US" sz="2400" dirty="0"/>
              <a:t> .</a:t>
            </a:r>
          </a:p>
          <a:p>
            <a:pPr algn="l"/>
            <a:r>
              <a:rPr lang="en-US" altLang="en-US" sz="2400" dirty="0"/>
              <a:t>   </a:t>
            </a:r>
            <a:r>
              <a:rPr lang="en-US" altLang="en-US" sz="2000" dirty="0"/>
              <a:t>some particles</a:t>
            </a:r>
            <a:r>
              <a:rPr lang="en-US" altLang="en-US" sz="2400" dirty="0"/>
              <a:t>                                             </a:t>
            </a:r>
            <a:r>
              <a:rPr lang="en-US" altLang="en-US" sz="2000" dirty="0"/>
              <a:t>an experiment </a:t>
            </a:r>
          </a:p>
          <a:p>
            <a:pPr algn="l"/>
            <a:endParaRPr lang="en-US" altLang="en-US" sz="2000" dirty="0"/>
          </a:p>
        </p:txBody>
      </p:sp>
      <p:pic>
        <p:nvPicPr>
          <p:cNvPr id="77830" name="Picture 12" descr="C:\Users\jlf\Desktop\solarWIMPgraphic.gif">
            <a:extLst>
              <a:ext uri="{FF2B5EF4-FFF2-40B4-BE49-F238E27FC236}">
                <a16:creationId xmlns:a16="http://schemas.microsoft.com/office/drawing/2014/main" id="{95542CAC-CD49-C34E-8A89-FAED47180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475" b="20204"/>
          <a:stretch>
            <a:fillRect/>
          </a:stretch>
        </p:blipFill>
        <p:spPr bwMode="auto">
          <a:xfrm>
            <a:off x="122238" y="3643313"/>
            <a:ext cx="5549900"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itle 1">
            <a:extLst>
              <a:ext uri="{FF2B5EF4-FFF2-40B4-BE49-F238E27FC236}">
                <a16:creationId xmlns:a16="http://schemas.microsoft.com/office/drawing/2014/main" id="{D4397806-08CD-7D48-8CDB-5914702B7E87}"/>
              </a:ext>
            </a:extLst>
          </p:cNvPr>
          <p:cNvSpPr>
            <a:spLocks noGrp="1"/>
          </p:cNvSpPr>
          <p:nvPr>
            <p:ph type="title"/>
          </p:nvPr>
        </p:nvSpPr>
        <p:spPr>
          <a:xfrm>
            <a:off x="0" y="257175"/>
            <a:ext cx="9144000" cy="441325"/>
          </a:xfrm>
        </p:spPr>
        <p:txBody>
          <a:bodyPr/>
          <a:lstStyle/>
          <a:p>
            <a:r>
              <a:rPr lang="en-US" altLang="en-US" dirty="0"/>
              <a:t>INDIRECT DETECTION: NEUTRINOS</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Title 1">
            <a:extLst>
              <a:ext uri="{FF2B5EF4-FFF2-40B4-BE49-F238E27FC236}">
                <a16:creationId xmlns:a16="http://schemas.microsoft.com/office/drawing/2014/main" id="{BE2819FC-0037-BC4F-9069-9844AFA5C678}"/>
              </a:ext>
            </a:extLst>
          </p:cNvPr>
          <p:cNvSpPr>
            <a:spLocks noGrp="1"/>
          </p:cNvSpPr>
          <p:nvPr>
            <p:ph type="title"/>
          </p:nvPr>
        </p:nvSpPr>
        <p:spPr>
          <a:xfrm>
            <a:off x="457200" y="168275"/>
            <a:ext cx="8229600" cy="441325"/>
          </a:xfrm>
        </p:spPr>
        <p:txBody>
          <a:bodyPr/>
          <a:lstStyle/>
          <a:p>
            <a:r>
              <a:rPr lang="en-US" altLang="en-US" dirty="0"/>
              <a:t>NEUTRINOS: EXPERIMENTS</a:t>
            </a:r>
          </a:p>
        </p:txBody>
      </p:sp>
      <p:sp>
        <p:nvSpPr>
          <p:cNvPr id="78852" name="Content Placeholder 3">
            <a:extLst>
              <a:ext uri="{FF2B5EF4-FFF2-40B4-BE49-F238E27FC236}">
                <a16:creationId xmlns:a16="http://schemas.microsoft.com/office/drawing/2014/main" id="{9A171C5F-5AB6-594E-9FAD-161630A677DA}"/>
              </a:ext>
            </a:extLst>
          </p:cNvPr>
          <p:cNvSpPr txBox="1">
            <a:spLocks/>
          </p:cNvSpPr>
          <p:nvPr/>
        </p:nvSpPr>
        <p:spPr bwMode="auto">
          <a:xfrm>
            <a:off x="76200" y="977900"/>
            <a:ext cx="424815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pPr>
            <a:r>
              <a:rPr lang="en-US" altLang="en-US" sz="2400"/>
              <a:t>Current: IceCube/DeepCore, </a:t>
            </a:r>
          </a:p>
          <a:p>
            <a:pPr>
              <a:spcBef>
                <a:spcPct val="20000"/>
              </a:spcBef>
            </a:pPr>
            <a:r>
              <a:rPr lang="en-US" altLang="en-US" sz="2400"/>
              <a:t>ANTARES</a:t>
            </a:r>
          </a:p>
        </p:txBody>
      </p:sp>
      <p:pic>
        <p:nvPicPr>
          <p:cNvPr id="78855" name="Picture 1">
            <a:extLst>
              <a:ext uri="{FF2B5EF4-FFF2-40B4-BE49-F238E27FC236}">
                <a16:creationId xmlns:a16="http://schemas.microsoft.com/office/drawing/2014/main" id="{77AE0F91-F9D8-C041-8239-65C3FB3FF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5325" b="16032"/>
          <a:stretch>
            <a:fillRect/>
          </a:stretch>
        </p:blipFill>
        <p:spPr bwMode="auto">
          <a:xfrm>
            <a:off x="152400" y="1928813"/>
            <a:ext cx="37338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D8886697-0210-EF4D-838B-3CA90A43ED28}"/>
              </a:ext>
            </a:extLst>
          </p:cNvPr>
          <p:cNvSpPr txBox="1">
            <a:spLocks noChangeArrowheads="1"/>
          </p:cNvSpPr>
          <p:nvPr/>
        </p:nvSpPr>
        <p:spPr bwMode="auto">
          <a:xfrm>
            <a:off x="4495800" y="1004480"/>
            <a:ext cx="4248150" cy="5320119"/>
          </a:xfrm>
          <a:prstGeom prst="rect">
            <a:avLst/>
          </a:prstGeom>
          <a:noFill/>
          <a:ln w="9525">
            <a:noFill/>
            <a:miter lim="800000"/>
            <a:headEnd/>
            <a:tailEnd/>
          </a:ln>
        </p:spPr>
        <p:txBody>
          <a:bodyPr/>
          <a:lstStyle/>
          <a:p>
            <a:pPr marL="342900" indent="-342900" algn="l" eaLnBrk="1" hangingPunct="1">
              <a:spcBef>
                <a:spcPct val="20000"/>
              </a:spcBef>
              <a:defRPr/>
            </a:pPr>
            <a:r>
              <a:rPr lang="en-US" sz="2400" kern="0" dirty="0">
                <a:latin typeface="+mn-lt"/>
              </a:rPr>
              <a:t>The Sun is typically in equilibrium</a:t>
            </a:r>
          </a:p>
          <a:p>
            <a:pPr marL="342900" indent="-342900" algn="l" eaLnBrk="1" hangingPunct="1">
              <a:spcBef>
                <a:spcPct val="20000"/>
              </a:spcBef>
              <a:buFont typeface="Arial" pitchFamily="34" charset="0"/>
              <a:buChar char="•"/>
              <a:defRPr/>
            </a:pPr>
            <a:endParaRPr lang="en-US" sz="2000" kern="0" dirty="0">
              <a:latin typeface="+mn-lt"/>
            </a:endParaRPr>
          </a:p>
          <a:p>
            <a:pPr marL="342900" indent="-342900" algn="l" eaLnBrk="1" hangingPunct="1">
              <a:spcBef>
                <a:spcPct val="20000"/>
              </a:spcBef>
              <a:buFont typeface="Arial" pitchFamily="34" charset="0"/>
              <a:buChar char="•"/>
              <a:defRPr/>
            </a:pPr>
            <a:r>
              <a:rPr lang="en-US" sz="2000" kern="0" dirty="0">
                <a:latin typeface="+mn-lt"/>
              </a:rPr>
              <a:t>Spin-dependent scattering off hydrogen </a:t>
            </a:r>
            <a:r>
              <a:rPr lang="en-US" sz="2000" kern="0" dirty="0">
                <a:latin typeface="+mn-lt"/>
                <a:sym typeface="Wingdings" pitchFamily="2" charset="2"/>
              </a:rPr>
              <a:t> capture rate  annihilation rate</a:t>
            </a:r>
          </a:p>
          <a:p>
            <a:pPr marL="342900" indent="-342900" algn="l" eaLnBrk="1" hangingPunct="1">
              <a:spcBef>
                <a:spcPct val="20000"/>
              </a:spcBef>
              <a:buFont typeface="Arial" pitchFamily="34" charset="0"/>
              <a:buChar char="•"/>
              <a:defRPr/>
            </a:pPr>
            <a:endParaRPr lang="en-US" sz="1200" kern="0" dirty="0">
              <a:latin typeface="+mn-lt"/>
              <a:sym typeface="Wingdings" pitchFamily="2" charset="2"/>
            </a:endParaRPr>
          </a:p>
          <a:p>
            <a:pPr marL="342900" indent="-342900" algn="l" eaLnBrk="1" hangingPunct="1">
              <a:spcBef>
                <a:spcPct val="20000"/>
              </a:spcBef>
              <a:buFont typeface="Arial" pitchFamily="34" charset="0"/>
              <a:buChar char="•"/>
              <a:defRPr/>
            </a:pPr>
            <a:r>
              <a:rPr lang="en-US" sz="2000" kern="0" dirty="0">
                <a:latin typeface="+mn-lt"/>
                <a:sym typeface="Wingdings" pitchFamily="2" charset="2"/>
              </a:rPr>
              <a:t>Neutrino indirect detection results are typically plotted in the (</a:t>
            </a:r>
            <a:r>
              <a:rPr lang="en-US" sz="2000" kern="0" dirty="0" err="1">
                <a:latin typeface="+mn-lt"/>
                <a:sym typeface="Wingdings" pitchFamily="2" charset="2"/>
              </a:rPr>
              <a:t>m</a:t>
            </a:r>
            <a:r>
              <a:rPr lang="en-US" sz="2000" kern="0" baseline="-25000" dirty="0" err="1">
                <a:latin typeface="+mn-lt"/>
                <a:sym typeface="Wingdings" pitchFamily="2" charset="2"/>
              </a:rPr>
              <a:t>X</a:t>
            </a:r>
            <a:r>
              <a:rPr lang="en-US" sz="2000" kern="0" dirty="0">
                <a:latin typeface="+mn-lt"/>
                <a:sym typeface="Wingdings" pitchFamily="2" charset="2"/>
              </a:rPr>
              <a:t>, </a:t>
            </a:r>
            <a:r>
              <a:rPr lang="en-US" sz="2000" kern="0" dirty="0" err="1">
                <a:latin typeface="Symbol" pitchFamily="18" charset="2"/>
                <a:sym typeface="Wingdings" pitchFamily="2" charset="2"/>
              </a:rPr>
              <a:t>s</a:t>
            </a:r>
            <a:r>
              <a:rPr lang="en-US" sz="2000" kern="0" baseline="-25000" dirty="0" err="1">
                <a:latin typeface="+mn-lt"/>
                <a:sym typeface="Wingdings" pitchFamily="2" charset="2"/>
              </a:rPr>
              <a:t>SD</a:t>
            </a:r>
            <a:r>
              <a:rPr lang="en-US" sz="2000" kern="0" dirty="0">
                <a:latin typeface="+mn-lt"/>
                <a:sym typeface="Wingdings" pitchFamily="2" charset="2"/>
              </a:rPr>
              <a:t>) plane, compared with direct detection experiments.</a:t>
            </a:r>
          </a:p>
          <a:p>
            <a:pPr marL="342900" indent="-342900" algn="l" eaLnBrk="1" hangingPunct="1">
              <a:spcBef>
                <a:spcPct val="20000"/>
              </a:spcBef>
              <a:buFont typeface="Arial" pitchFamily="34" charset="0"/>
              <a:buChar char="•"/>
              <a:defRPr/>
            </a:pPr>
            <a:endParaRPr lang="en-US" sz="1200" kern="0" dirty="0">
              <a:latin typeface="+mn-lt"/>
              <a:sym typeface="Wingdings" pitchFamily="2" charset="2"/>
            </a:endParaRPr>
          </a:p>
          <a:p>
            <a:pPr marL="342900" indent="-342900">
              <a:spcBef>
                <a:spcPct val="20000"/>
              </a:spcBef>
              <a:buFont typeface="Arial" pitchFamily="34" charset="0"/>
              <a:buChar char="•"/>
              <a:defRPr/>
            </a:pPr>
            <a:r>
              <a:rPr lang="en-US" altLang="en-US" sz="2000" dirty="0"/>
              <a:t>Future experiments may discover the smoking-gun signal of HE neutrinos from the Sun, or set stringent </a:t>
            </a:r>
            <a:r>
              <a:rPr lang="en-US" altLang="en-US" sz="2000" dirty="0" err="1">
                <a:latin typeface="Symbol" pitchFamily="2" charset="2"/>
              </a:rPr>
              <a:t>s</a:t>
            </a:r>
            <a:r>
              <a:rPr lang="en-US" altLang="en-US" sz="2000" baseline="-25000" dirty="0" err="1"/>
              <a:t>SD</a:t>
            </a:r>
            <a:r>
              <a:rPr lang="en-US" altLang="en-US" sz="2000" dirty="0"/>
              <a:t> limits.</a:t>
            </a:r>
            <a:endParaRPr lang="en-US" sz="2000" kern="0" dirty="0">
              <a:latin typeface="+mn-lt"/>
              <a:sym typeface="Wingdings" pitchFamily="2" charset="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
            <a:extLst>
              <a:ext uri="{FF2B5EF4-FFF2-40B4-BE49-F238E27FC236}">
                <a16:creationId xmlns:a16="http://schemas.microsoft.com/office/drawing/2014/main" id="{871114F9-9328-0A4A-8B80-47CEA7CAC31E}"/>
              </a:ext>
            </a:extLst>
          </p:cNvPr>
          <p:cNvSpPr txBox="1">
            <a:spLocks noChangeArrowheads="1"/>
          </p:cNvSpPr>
          <p:nvPr/>
        </p:nvSpPr>
        <p:spPr bwMode="auto">
          <a:xfrm>
            <a:off x="176213" y="3536950"/>
            <a:ext cx="8747125" cy="2787650"/>
          </a:xfrm>
          <a:prstGeom prst="rect">
            <a:avLst/>
          </a:prstGeom>
          <a:noFill/>
          <a:ln w="9525">
            <a:noFill/>
            <a:miter lim="800000"/>
            <a:headEnd/>
            <a:tailEnd/>
          </a:ln>
        </p:spPr>
        <p:txBody>
          <a:bodyPr/>
          <a:lstStyle/>
          <a:p>
            <a:pPr marL="342900" indent="-342900" algn="l" eaLnBrk="1" hangingPunct="1">
              <a:spcBef>
                <a:spcPct val="20000"/>
              </a:spcBef>
              <a:buFont typeface="Arial" pitchFamily="34" charset="0"/>
              <a:buChar char="•"/>
              <a:defRPr/>
            </a:pPr>
            <a:r>
              <a:rPr lang="en-US" sz="2000" kern="0" dirty="0">
                <a:latin typeface="+mn-lt"/>
              </a:rPr>
              <a:t>In contrast to photons and neutrinos, anti-matter does not travel in straight lines, but rather bumps around the local halo before arriving in our detectors.</a:t>
            </a:r>
          </a:p>
          <a:p>
            <a:pPr marL="342900" indent="-342900" algn="l" eaLnBrk="1" hangingPunct="1">
              <a:spcBef>
                <a:spcPct val="20000"/>
              </a:spcBef>
              <a:buFont typeface="Arial" pitchFamily="34" charset="0"/>
              <a:buChar char="•"/>
              <a:defRPr/>
            </a:pPr>
            <a:endParaRPr lang="en-US" sz="1400" kern="0" dirty="0">
              <a:latin typeface="+mn-lt"/>
            </a:endParaRPr>
          </a:p>
          <a:p>
            <a:pPr marL="342900" indent="-342900" algn="l" eaLnBrk="1" hangingPunct="1">
              <a:lnSpc>
                <a:spcPct val="90000"/>
              </a:lnSpc>
              <a:spcBef>
                <a:spcPct val="20000"/>
              </a:spcBef>
              <a:buFont typeface="Arial" pitchFamily="34" charset="0"/>
              <a:buChar char="•"/>
              <a:defRPr/>
            </a:pPr>
            <a:r>
              <a:rPr lang="en-US" sz="2000" kern="0" dirty="0">
                <a:latin typeface="+mn-lt"/>
              </a:rPr>
              <a:t>For example, positrons, created with energy E</a:t>
            </a:r>
            <a:r>
              <a:rPr lang="en-US" sz="2000" kern="0" baseline="-25000" dirty="0">
                <a:latin typeface="+mn-lt"/>
              </a:rPr>
              <a:t>0</a:t>
            </a:r>
            <a:r>
              <a:rPr lang="en-US" sz="2000" kern="0" dirty="0">
                <a:latin typeface="+mn-lt"/>
              </a:rPr>
              <a:t>, detected with energy E</a:t>
            </a:r>
          </a:p>
        </p:txBody>
      </p:sp>
      <p:sp>
        <p:nvSpPr>
          <p:cNvPr id="80900" name="Text Box 3">
            <a:extLst>
              <a:ext uri="{FF2B5EF4-FFF2-40B4-BE49-F238E27FC236}">
                <a16:creationId xmlns:a16="http://schemas.microsoft.com/office/drawing/2014/main" id="{F7BBF0B7-78D7-094A-B1B8-D6B9CE02A4C0}"/>
              </a:ext>
            </a:extLst>
          </p:cNvPr>
          <p:cNvSpPr txBox="1">
            <a:spLocks noChangeArrowheads="1"/>
          </p:cNvSpPr>
          <p:nvPr/>
        </p:nvSpPr>
        <p:spPr bwMode="auto">
          <a:xfrm>
            <a:off x="448469" y="1244600"/>
            <a:ext cx="8353425" cy="18462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000" dirty="0"/>
          </a:p>
          <a:p>
            <a:r>
              <a:rPr lang="en-US" altLang="en-US" sz="2400" dirty="0"/>
              <a:t>Dark Matter annihilates in </a:t>
            </a:r>
            <a:r>
              <a:rPr lang="en-US" altLang="en-US" sz="2400" u="sng" dirty="0"/>
              <a:t>                             </a:t>
            </a:r>
            <a:r>
              <a:rPr lang="en-US" altLang="en-US" sz="2400" dirty="0"/>
              <a:t> to  </a:t>
            </a:r>
          </a:p>
          <a:p>
            <a:pPr algn="l"/>
            <a:r>
              <a:rPr lang="en-US" altLang="en-US" sz="2400" dirty="0"/>
              <a:t>                                                    </a:t>
            </a:r>
            <a:r>
              <a:rPr lang="en-US" altLang="en-US" sz="2000" dirty="0"/>
              <a:t>a place</a:t>
            </a:r>
          </a:p>
          <a:p>
            <a:pPr algn="l"/>
            <a:endParaRPr lang="en-US" altLang="en-US" sz="800" dirty="0"/>
          </a:p>
          <a:p>
            <a:r>
              <a:rPr lang="en-US" altLang="en-US" sz="2400" u="sng" dirty="0"/>
              <a:t>                    </a:t>
            </a:r>
            <a:r>
              <a:rPr lang="en-US" altLang="en-US" sz="2400" dirty="0"/>
              <a:t> , which are detected by </a:t>
            </a:r>
            <a:r>
              <a:rPr lang="en-US" altLang="en-US" sz="2400" u="sng" dirty="0"/>
              <a:t>                                  </a:t>
            </a:r>
            <a:r>
              <a:rPr lang="en-US" altLang="en-US" sz="2400" dirty="0"/>
              <a:t>.</a:t>
            </a:r>
          </a:p>
          <a:p>
            <a:pPr algn="l"/>
            <a:r>
              <a:rPr lang="en-US" altLang="en-US" sz="2400" dirty="0"/>
              <a:t>  </a:t>
            </a:r>
            <a:r>
              <a:rPr lang="en-US" altLang="en-US" sz="2000" dirty="0"/>
              <a:t>some particles </a:t>
            </a:r>
            <a:r>
              <a:rPr lang="en-US" altLang="en-US" sz="2400" dirty="0"/>
              <a:t>                                            </a:t>
            </a:r>
            <a:r>
              <a:rPr lang="en-US" altLang="en-US" sz="2000" dirty="0"/>
              <a:t>an experiment</a:t>
            </a:r>
          </a:p>
        </p:txBody>
      </p:sp>
      <p:sp>
        <p:nvSpPr>
          <p:cNvPr id="80901" name="Rectangle 2">
            <a:extLst>
              <a:ext uri="{FF2B5EF4-FFF2-40B4-BE49-F238E27FC236}">
                <a16:creationId xmlns:a16="http://schemas.microsoft.com/office/drawing/2014/main" id="{9E892366-19F6-A845-8E03-44CB94FDFF0D}"/>
              </a:ext>
            </a:extLst>
          </p:cNvPr>
          <p:cNvSpPr>
            <a:spLocks noGrp="1" noChangeArrowheads="1"/>
          </p:cNvSpPr>
          <p:nvPr>
            <p:ph type="title"/>
          </p:nvPr>
        </p:nvSpPr>
        <p:spPr>
          <a:xfrm>
            <a:off x="228600" y="149225"/>
            <a:ext cx="8686800" cy="582612"/>
          </a:xfrm>
        </p:spPr>
        <p:txBody>
          <a:bodyPr/>
          <a:lstStyle/>
          <a:p>
            <a:pPr eaLnBrk="1" hangingPunct="1"/>
            <a:r>
              <a:rPr lang="en-US" altLang="en-US" dirty="0">
                <a:solidFill>
                  <a:schemeClr val="tx1"/>
                </a:solidFill>
              </a:rPr>
              <a:t>INDIRECT DETECTION: ANTI-MATTER</a:t>
            </a:r>
          </a:p>
        </p:txBody>
      </p:sp>
      <p:sp>
        <p:nvSpPr>
          <p:cNvPr id="80902" name="TextBox 12">
            <a:extLst>
              <a:ext uri="{FF2B5EF4-FFF2-40B4-BE49-F238E27FC236}">
                <a16:creationId xmlns:a16="http://schemas.microsoft.com/office/drawing/2014/main" id="{7E481B35-C476-8C45-A1C8-398C51ABA500}"/>
              </a:ext>
            </a:extLst>
          </p:cNvPr>
          <p:cNvSpPr txBox="1">
            <a:spLocks noChangeArrowheads="1"/>
          </p:cNvSpPr>
          <p:nvPr/>
        </p:nvSpPr>
        <p:spPr bwMode="auto">
          <a:xfrm>
            <a:off x="4694238" y="1371600"/>
            <a:ext cx="1096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dirty="0"/>
              <a:t>the halo</a:t>
            </a:r>
          </a:p>
        </p:txBody>
      </p:sp>
      <p:sp>
        <p:nvSpPr>
          <p:cNvPr id="80903" name="TextBox 13">
            <a:extLst>
              <a:ext uri="{FF2B5EF4-FFF2-40B4-BE49-F238E27FC236}">
                <a16:creationId xmlns:a16="http://schemas.microsoft.com/office/drawing/2014/main" id="{4A408B15-5129-A140-9500-ED1B82AA215A}"/>
              </a:ext>
            </a:extLst>
          </p:cNvPr>
          <p:cNvSpPr txBox="1">
            <a:spLocks noChangeArrowheads="1"/>
          </p:cNvSpPr>
          <p:nvPr/>
        </p:nvSpPr>
        <p:spPr bwMode="auto">
          <a:xfrm>
            <a:off x="858838" y="2236788"/>
            <a:ext cx="122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t>positrons</a:t>
            </a:r>
          </a:p>
        </p:txBody>
      </p:sp>
      <p:sp>
        <p:nvSpPr>
          <p:cNvPr id="80904" name="TextBox 14">
            <a:extLst>
              <a:ext uri="{FF2B5EF4-FFF2-40B4-BE49-F238E27FC236}">
                <a16:creationId xmlns:a16="http://schemas.microsoft.com/office/drawing/2014/main" id="{61B92179-8ED4-A145-B33A-F6522AC538AC}"/>
              </a:ext>
            </a:extLst>
          </p:cNvPr>
          <p:cNvSpPr txBox="1">
            <a:spLocks noChangeArrowheads="1"/>
          </p:cNvSpPr>
          <p:nvPr/>
        </p:nvSpPr>
        <p:spPr bwMode="auto">
          <a:xfrm>
            <a:off x="6161088" y="2251075"/>
            <a:ext cx="1793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t>Fermi/AMS/…</a:t>
            </a:r>
          </a:p>
        </p:txBody>
      </p:sp>
      <p:pic>
        <p:nvPicPr>
          <p:cNvPr id="80905" name="Picture 18">
            <a:extLst>
              <a:ext uri="{FF2B5EF4-FFF2-40B4-BE49-F238E27FC236}">
                <a16:creationId xmlns:a16="http://schemas.microsoft.com/office/drawing/2014/main" id="{719D04CC-0BD3-F246-9361-6036A9EC7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5397500"/>
            <a:ext cx="4953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itle 1">
            <a:extLst>
              <a:ext uri="{FF2B5EF4-FFF2-40B4-BE49-F238E27FC236}">
                <a16:creationId xmlns:a16="http://schemas.microsoft.com/office/drawing/2014/main" id="{AEBCB439-98F7-4F46-B700-313476157540}"/>
              </a:ext>
            </a:extLst>
          </p:cNvPr>
          <p:cNvSpPr>
            <a:spLocks noGrp="1"/>
          </p:cNvSpPr>
          <p:nvPr>
            <p:ph type="title"/>
          </p:nvPr>
        </p:nvSpPr>
        <p:spPr>
          <a:xfrm>
            <a:off x="0" y="244475"/>
            <a:ext cx="9144000" cy="441325"/>
          </a:xfrm>
        </p:spPr>
        <p:txBody>
          <a:bodyPr/>
          <a:lstStyle/>
          <a:p>
            <a:r>
              <a:rPr lang="en-US" altLang="en-US" dirty="0"/>
              <a:t>ANTI-MATTER: EXPERIMENTS</a:t>
            </a:r>
          </a:p>
        </p:txBody>
      </p:sp>
      <p:sp>
        <p:nvSpPr>
          <p:cNvPr id="81924" name="Content Placeholder 3">
            <a:extLst>
              <a:ext uri="{FF2B5EF4-FFF2-40B4-BE49-F238E27FC236}">
                <a16:creationId xmlns:a16="http://schemas.microsoft.com/office/drawing/2014/main" id="{E09D9A40-6F22-B64A-9D7D-FFEB8AD5C022}"/>
              </a:ext>
            </a:extLst>
          </p:cNvPr>
          <p:cNvSpPr txBox="1">
            <a:spLocks/>
          </p:cNvSpPr>
          <p:nvPr/>
        </p:nvSpPr>
        <p:spPr bwMode="auto">
          <a:xfrm>
            <a:off x="228600" y="1143001"/>
            <a:ext cx="8686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spcBef>
                <a:spcPct val="20000"/>
              </a:spcBef>
              <a:buFont typeface="Arial" panose="020B0604020202020204" pitchFamily="34" charset="0"/>
              <a:buChar char="•"/>
            </a:pPr>
            <a:r>
              <a:rPr lang="en-US" altLang="en-US" sz="2400" dirty="0"/>
              <a:t>Positrons (PAMELA, Fermi-LAT, AMS)</a:t>
            </a:r>
          </a:p>
          <a:p>
            <a:pPr algn="l">
              <a:spcBef>
                <a:spcPct val="20000"/>
              </a:spcBef>
            </a:pPr>
            <a:endParaRPr lang="en-US" altLang="en-US" sz="2400" dirty="0"/>
          </a:p>
          <a:p>
            <a:pPr algn="l">
              <a:spcBef>
                <a:spcPct val="20000"/>
              </a:spcBef>
              <a:buFont typeface="Arial" panose="020B0604020202020204" pitchFamily="34" charset="0"/>
              <a:buChar char="•"/>
            </a:pPr>
            <a:r>
              <a:rPr lang="en-US" altLang="en-US" sz="2400" dirty="0"/>
              <a:t>Anti-Protons (PAMELA, AMS)</a:t>
            </a:r>
          </a:p>
          <a:p>
            <a:pPr algn="l">
              <a:spcBef>
                <a:spcPct val="20000"/>
              </a:spcBef>
            </a:pPr>
            <a:endParaRPr lang="en-US" altLang="en-US" sz="2400" dirty="0"/>
          </a:p>
          <a:p>
            <a:pPr algn="l">
              <a:spcBef>
                <a:spcPct val="20000"/>
              </a:spcBef>
              <a:buFont typeface="Arial" panose="020B0604020202020204" pitchFamily="34" charset="0"/>
              <a:buChar char="•"/>
            </a:pPr>
            <a:r>
              <a:rPr lang="en-US" altLang="en-US" sz="2400" dirty="0"/>
              <a:t>Anti-Deuterons (GAPS)</a:t>
            </a:r>
          </a:p>
        </p:txBody>
      </p:sp>
      <p:pic>
        <p:nvPicPr>
          <p:cNvPr id="81925" name="Picture 5" descr="C:\Users\jlf\Desktop\FGSTimage.jpg">
            <a:extLst>
              <a:ext uri="{FF2B5EF4-FFF2-40B4-BE49-F238E27FC236}">
                <a16:creationId xmlns:a16="http://schemas.microsoft.com/office/drawing/2014/main" id="{2C4ABC05-8B29-6D4B-95B0-C11603836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988" y="1733550"/>
            <a:ext cx="3932237"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11" descr="C:\Users\jlf\Desktop\ams4.gif">
            <a:extLst>
              <a:ext uri="{FF2B5EF4-FFF2-40B4-BE49-F238E27FC236}">
                <a16:creationId xmlns:a16="http://schemas.microsoft.com/office/drawing/2014/main" id="{6266C0D5-FA13-8041-98AE-5AD0660E2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488" y="3619500"/>
            <a:ext cx="5983287"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5D46DD1A-885F-D243-82A2-20B6089B52CF}"/>
              </a:ext>
            </a:extLst>
          </p:cNvPr>
          <p:cNvGrpSpPr/>
          <p:nvPr/>
        </p:nvGrpSpPr>
        <p:grpSpPr>
          <a:xfrm>
            <a:off x="304800" y="3619500"/>
            <a:ext cx="2138627" cy="2895598"/>
            <a:chOff x="304800" y="3619500"/>
            <a:chExt cx="2138627" cy="2895598"/>
          </a:xfrm>
        </p:grpSpPr>
        <p:pic>
          <p:nvPicPr>
            <p:cNvPr id="3" name="Picture 2">
              <a:extLst>
                <a:ext uri="{FF2B5EF4-FFF2-40B4-BE49-F238E27FC236}">
                  <a16:creationId xmlns:a16="http://schemas.microsoft.com/office/drawing/2014/main" id="{E87243C4-A9DE-2346-8EB9-ADABA5BA287C}"/>
                </a:ext>
              </a:extLst>
            </p:cNvPr>
            <p:cNvPicPr>
              <a:picLocks noChangeAspect="1"/>
            </p:cNvPicPr>
            <p:nvPr/>
          </p:nvPicPr>
          <p:blipFill>
            <a:blip r:embed="rId5"/>
            <a:stretch>
              <a:fillRect/>
            </a:stretch>
          </p:blipFill>
          <p:spPr>
            <a:xfrm>
              <a:off x="304800" y="3619500"/>
              <a:ext cx="2138627" cy="2895598"/>
            </a:xfrm>
            <a:prstGeom prst="rect">
              <a:avLst/>
            </a:prstGeom>
          </p:spPr>
        </p:pic>
        <p:sp>
          <p:nvSpPr>
            <p:cNvPr id="4" name="TextBox 3">
              <a:extLst>
                <a:ext uri="{FF2B5EF4-FFF2-40B4-BE49-F238E27FC236}">
                  <a16:creationId xmlns:a16="http://schemas.microsoft.com/office/drawing/2014/main" id="{343D6082-4746-FA40-B310-E58BC9412DF1}"/>
                </a:ext>
              </a:extLst>
            </p:cNvPr>
            <p:cNvSpPr txBox="1"/>
            <p:nvPr/>
          </p:nvSpPr>
          <p:spPr>
            <a:xfrm>
              <a:off x="304800" y="6207321"/>
              <a:ext cx="684803" cy="307777"/>
            </a:xfrm>
            <a:prstGeom prst="rect">
              <a:avLst/>
            </a:prstGeom>
            <a:noFill/>
          </p:spPr>
          <p:txBody>
            <a:bodyPr wrap="none" rtlCol="0">
              <a:spAutoFit/>
            </a:bodyPr>
            <a:lstStyle/>
            <a:p>
              <a:r>
                <a:rPr lang="en-US" sz="1400" dirty="0"/>
                <a:t>GAPS</a:t>
              </a: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a:extLst>
              <a:ext uri="{FF2B5EF4-FFF2-40B4-BE49-F238E27FC236}">
                <a16:creationId xmlns:a16="http://schemas.microsoft.com/office/drawing/2014/main" id="{830CE61C-D0A3-E540-BD25-B47467196639}"/>
              </a:ext>
            </a:extLst>
          </p:cNvPr>
          <p:cNvSpPr>
            <a:spLocks noGrp="1" noChangeArrowheads="1"/>
          </p:cNvSpPr>
          <p:nvPr>
            <p:ph type="dt" sz="quarter" idx="10"/>
          </p:nvPr>
        </p:nvSpPr>
        <p:spPr bwMode="auto">
          <a:xfrm>
            <a:off x="117475" y="6505575"/>
            <a:ext cx="1905000" cy="3524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ctr"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ctr"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ctr"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t>June 2014</a:t>
            </a:r>
            <a:endParaRPr lang="en-US" altLang="en-US"/>
          </a:p>
        </p:txBody>
      </p:sp>
      <p:pic>
        <p:nvPicPr>
          <p:cNvPr id="83971" name="Picture 4" descr="http://atlas.kek.jp/sub/photos/CERN/CERN-MontBlanc-letter.jpg">
            <a:extLst>
              <a:ext uri="{FF2B5EF4-FFF2-40B4-BE49-F238E27FC236}">
                <a16:creationId xmlns:a16="http://schemas.microsoft.com/office/drawing/2014/main" id="{2DFB6548-372A-1E45-BA66-60E9BD362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951" b="78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Rectangle 2">
            <a:extLst>
              <a:ext uri="{FF2B5EF4-FFF2-40B4-BE49-F238E27FC236}">
                <a16:creationId xmlns:a16="http://schemas.microsoft.com/office/drawing/2014/main" id="{9A65E950-02D3-724F-B856-D6131CCE60C9}"/>
              </a:ext>
            </a:extLst>
          </p:cNvPr>
          <p:cNvSpPr>
            <a:spLocks noGrp="1" noChangeArrowheads="1"/>
          </p:cNvSpPr>
          <p:nvPr>
            <p:ph type="title"/>
          </p:nvPr>
        </p:nvSpPr>
        <p:spPr>
          <a:xfrm>
            <a:off x="717550" y="549275"/>
            <a:ext cx="7772400" cy="1143000"/>
          </a:xfrm>
        </p:spPr>
        <p:txBody>
          <a:bodyPr/>
          <a:lstStyle/>
          <a:p>
            <a:pPr eaLnBrk="1" hangingPunct="1"/>
            <a:r>
              <a:rPr lang="en-US" altLang="en-US" sz="5400">
                <a:solidFill>
                  <a:srgbClr val="FFFF1A"/>
                </a:solidFill>
              </a:rPr>
              <a:t>PARTICLE COLLIDERS</a:t>
            </a:r>
          </a:p>
        </p:txBody>
      </p:sp>
      <p:sp>
        <p:nvSpPr>
          <p:cNvPr id="83973" name="Slide Number Placeholder 5">
            <a:extLst>
              <a:ext uri="{FF2B5EF4-FFF2-40B4-BE49-F238E27FC236}">
                <a16:creationId xmlns:a16="http://schemas.microsoft.com/office/drawing/2014/main" id="{DC61548C-4006-7A4F-B578-788740237853}"/>
              </a:ext>
            </a:extLst>
          </p:cNvPr>
          <p:cNvSpPr>
            <a:spLocks noGrp="1"/>
          </p:cNvSpPr>
          <p:nvPr>
            <p:ph type="sldNum" sz="quarter" idx="12"/>
          </p:nvPr>
        </p:nvSpPr>
        <p:spPr bwMode="auto">
          <a:xfrm>
            <a:off x="6816725" y="6505575"/>
            <a:ext cx="2209800" cy="3524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tx1"/>
                </a:solidFill>
                <a:latin typeface="Arial" panose="020B0604020202020204" pitchFamily="34" charset="0"/>
                <a:ea typeface="+mn-ea"/>
                <a:cs typeface="+mn-cs"/>
              </a:defRPr>
            </a:lvl1pPr>
            <a:lvl2pPr marL="457200" algn="ctr"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ctr"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ctr"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ctr"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a:t>Feng    </a:t>
            </a:r>
            <a:fld id="{53345A7F-7FBE-2D47-8EA0-5501A651F09F}" type="slidenum">
              <a:rPr lang="en-US" altLang="en-US" smtClean="0"/>
              <a:pPr/>
              <a:t>58</a:t>
            </a:fld>
            <a:endParaRPr lang="en-US"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244475"/>
            <a:ext cx="8229600" cy="441325"/>
          </a:xfrm>
        </p:spPr>
        <p:txBody>
          <a:bodyPr/>
          <a:lstStyle/>
          <a:p>
            <a:pPr eaLnBrk="1" hangingPunct="1"/>
            <a:r>
              <a:rPr lang="en-US" dirty="0">
                <a:latin typeface="Arial" charset="0"/>
              </a:rPr>
              <a:t>FULL MODELS AND SIMPLIFIED MODELS</a:t>
            </a:r>
          </a:p>
        </p:txBody>
      </p:sp>
      <p:pic>
        <p:nvPicPr>
          <p:cNvPr id="84996" name="Picture 2" descr="C:\Users\jlf\Desktop\CMSevent.gif"/>
          <p:cNvPicPr>
            <a:picLocks noChangeAspect="1" noChangeArrowheads="1"/>
          </p:cNvPicPr>
          <p:nvPr/>
        </p:nvPicPr>
        <p:blipFill>
          <a:blip r:embed="rId3">
            <a:extLst>
              <a:ext uri="{28A0092B-C50C-407E-A947-70E740481C1C}">
                <a14:useLocalDpi xmlns:a14="http://schemas.microsoft.com/office/drawing/2010/main" val="0"/>
              </a:ext>
            </a:extLst>
          </a:blip>
          <a:srcRect r="53984"/>
          <a:stretch>
            <a:fillRect/>
          </a:stretch>
        </p:blipFill>
        <p:spPr bwMode="auto">
          <a:xfrm>
            <a:off x="5181600" y="2380643"/>
            <a:ext cx="2829566" cy="334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8" name="Picture 2" descr="C:\Users\jlf\Desktop\pmssm-model-spectrum-health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57400"/>
            <a:ext cx="3581400" cy="4106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D82DFC8E-604F-9B4F-89BD-4C74CAD7637E}"/>
                  </a:ext>
                </a:extLst>
              </p:cNvPr>
              <p:cNvSpPr>
                <a:spLocks noGrp="1"/>
              </p:cNvSpPr>
              <p:nvPr>
                <p:ph idx="1"/>
              </p:nvPr>
            </p:nvSpPr>
            <p:spPr>
              <a:xfrm>
                <a:off x="152400" y="877094"/>
                <a:ext cx="8382000" cy="5103812"/>
              </a:xfrm>
            </p:spPr>
            <p:txBody>
              <a:bodyPr/>
              <a:lstStyle/>
              <a:p>
                <a:pPr eaLnBrk="1" hangingPunct="1"/>
                <a:r>
                  <a:rPr lang="en-US" sz="2000" dirty="0">
                    <a:latin typeface="Arial" charset="0"/>
                  </a:rPr>
                  <a:t>Consider full models (e.g., SUSY), or simplified models (e.g., minimal DM model) that have just a few particles and parameters.  Produce other particles that decay to DM, look for missing </a:t>
                </a:r>
                <a14:m>
                  <m:oMath xmlns:m="http://schemas.openxmlformats.org/officeDocument/2006/math">
                    <m:r>
                      <a:rPr lang="en-US" sz="2000" i="1" dirty="0" smtClean="0">
                        <a:latin typeface="Cambria Math" panose="02040503050406030204" pitchFamily="18" charset="0"/>
                      </a:rPr>
                      <m:t>𝐸</m:t>
                    </m:r>
                    <m:r>
                      <a:rPr lang="en-US" sz="2000" i="1" baseline="-25000" dirty="0">
                        <a:latin typeface="Cambria Math" panose="02040503050406030204" pitchFamily="18" charset="0"/>
                      </a:rPr>
                      <m:t>𝑇</m:t>
                    </m:r>
                  </m:oMath>
                </a14:m>
                <a:r>
                  <a:rPr lang="en-US" sz="2000" dirty="0">
                    <a:latin typeface="Arial" charset="0"/>
                  </a:rPr>
                  <a:t> signatures.</a:t>
                </a:r>
              </a:p>
            </p:txBody>
          </p:sp>
        </mc:Choice>
        <mc:Fallback xmlns="">
          <p:sp>
            <p:nvSpPr>
              <p:cNvPr id="8" name="Content Placeholder 2">
                <a:extLst>
                  <a:ext uri="{FF2B5EF4-FFF2-40B4-BE49-F238E27FC236}">
                    <a16:creationId xmlns:a16="http://schemas.microsoft.com/office/drawing/2014/main" id="{D82DFC8E-604F-9B4F-89BD-4C74CAD7637E}"/>
                  </a:ext>
                </a:extLst>
              </p:cNvPr>
              <p:cNvSpPr>
                <a:spLocks noGrp="1" noRot="1" noChangeAspect="1" noMove="1" noResize="1" noEditPoints="1" noAdjustHandles="1" noChangeArrowheads="1" noChangeShapeType="1" noTextEdit="1"/>
              </p:cNvSpPr>
              <p:nvPr>
                <p:ph idx="1"/>
              </p:nvPr>
            </p:nvSpPr>
            <p:spPr>
              <a:xfrm>
                <a:off x="152400" y="877094"/>
                <a:ext cx="8382000" cy="5103812"/>
              </a:xfrm>
              <a:blipFill>
                <a:blip r:embed="rId5"/>
                <a:stretch>
                  <a:fillRect l="-606" t="-746" r="-606"/>
                </a:stretch>
              </a:blipFill>
            </p:spPr>
            <p:txBody>
              <a:bodyPr/>
              <a:lstStyle/>
              <a:p>
                <a:r>
                  <a:rPr lang="en-US">
                    <a:noFill/>
                  </a:rPr>
                  <a:t> </a:t>
                </a:r>
              </a:p>
            </p:txBody>
          </p:sp>
        </mc:Fallback>
      </mc:AlternateContent>
    </p:spTree>
    <p:extLst>
      <p:ext uri="{BB962C8B-B14F-4D97-AF65-F5344CB8AC3E}">
        <p14:creationId xmlns:p14="http://schemas.microsoft.com/office/powerpoint/2010/main" val="227445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461797" y="1313698"/>
            <a:ext cx="8157126" cy="4696225"/>
            <a:chOff x="461797" y="1313698"/>
            <a:chExt cx="8157126" cy="4696225"/>
          </a:xfrm>
        </p:grpSpPr>
        <p:cxnSp>
          <p:nvCxnSpPr>
            <p:cNvPr id="11" name="Straight Connector 10"/>
            <p:cNvCxnSpPr/>
            <p:nvPr/>
          </p:nvCxnSpPr>
          <p:spPr>
            <a:xfrm>
              <a:off x="46179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916342"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318906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3643615"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H="1">
              <a:off x="4504168" y="1313698"/>
              <a:ext cx="122"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a:off x="5363193" y="1313698"/>
              <a:ext cx="1269"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6225274"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a:off x="7085822" y="1313698"/>
              <a:ext cx="493"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7945026"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H="1">
              <a:off x="8609575" y="1313698"/>
              <a:ext cx="9348"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137088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181890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2279977" y="1313698"/>
              <a:ext cx="0"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2729503" y="1313698"/>
              <a:ext cx="6961" cy="4696225"/>
            </a:xfrm>
            <a:prstGeom prst="line">
              <a:avLst/>
            </a:prstGeom>
            <a:ln w="6350" cmpd="sng">
              <a:solidFill>
                <a:schemeClr val="bg1">
                  <a:lumMod val="75000"/>
                </a:schemeClr>
              </a:solidFill>
              <a:prstDash val="dot"/>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4377095" y="2621125"/>
            <a:ext cx="1543457" cy="311402"/>
            <a:chOff x="4377095" y="2623346"/>
            <a:chExt cx="1543457" cy="311402"/>
          </a:xfrm>
        </p:grpSpPr>
        <p:cxnSp>
          <p:nvCxnSpPr>
            <p:cNvPr id="81" name="Straight Arrow Connector 80"/>
            <p:cNvCxnSpPr/>
            <p:nvPr/>
          </p:nvCxnSpPr>
          <p:spPr>
            <a:xfrm>
              <a:off x="5346362" y="2623346"/>
              <a:ext cx="574190" cy="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4377095" y="2626971"/>
              <a:ext cx="1320619" cy="307777"/>
            </a:xfrm>
            <a:prstGeom prst="rect">
              <a:avLst/>
            </a:prstGeom>
            <a:noFill/>
          </p:spPr>
          <p:txBody>
            <a:bodyPr wrap="none" rtlCol="0">
              <a:spAutoFit/>
            </a:bodyPr>
            <a:lstStyle/>
            <a:p>
              <a:r>
                <a:rPr lang="en-US" sz="1400" dirty="0">
                  <a:solidFill>
                    <a:srgbClr val="0000FF"/>
                  </a:solidFill>
                </a:rPr>
                <a:t>SIMPs / ELDERS</a:t>
              </a:r>
            </a:p>
          </p:txBody>
        </p:sp>
      </p:grpSp>
      <p:grpSp>
        <p:nvGrpSpPr>
          <p:cNvPr id="37" name="Group 36"/>
          <p:cNvGrpSpPr/>
          <p:nvPr/>
        </p:nvGrpSpPr>
        <p:grpSpPr>
          <a:xfrm>
            <a:off x="293920" y="2133872"/>
            <a:ext cx="4210248" cy="307777"/>
            <a:chOff x="293920" y="2149082"/>
            <a:chExt cx="4210248" cy="307777"/>
          </a:xfrm>
        </p:grpSpPr>
        <p:cxnSp>
          <p:nvCxnSpPr>
            <p:cNvPr id="84" name="Straight Arrow Connector 83"/>
            <p:cNvCxnSpPr/>
            <p:nvPr/>
          </p:nvCxnSpPr>
          <p:spPr>
            <a:xfrm flipV="1">
              <a:off x="293920" y="2169723"/>
              <a:ext cx="4210248" cy="1338"/>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1533338" y="2149082"/>
              <a:ext cx="1800493" cy="307777"/>
            </a:xfrm>
            <a:prstGeom prst="rect">
              <a:avLst/>
            </a:prstGeom>
            <a:noFill/>
          </p:spPr>
          <p:txBody>
            <a:bodyPr wrap="none" rtlCol="0">
              <a:spAutoFit/>
            </a:bodyPr>
            <a:lstStyle/>
            <a:p>
              <a:pPr algn="ctr"/>
              <a:r>
                <a:rPr lang="en-US" sz="1400" dirty="0" err="1">
                  <a:solidFill>
                    <a:srgbClr val="0000FF"/>
                  </a:solidFill>
                </a:rPr>
                <a:t>Ultralight</a:t>
              </a:r>
              <a:r>
                <a:rPr lang="en-US" sz="1400" dirty="0">
                  <a:solidFill>
                    <a:srgbClr val="0000FF"/>
                  </a:solidFill>
                </a:rPr>
                <a:t> Dark Matter</a:t>
              </a:r>
            </a:p>
          </p:txBody>
        </p:sp>
      </p:grpSp>
      <p:grpSp>
        <p:nvGrpSpPr>
          <p:cNvPr id="285" name="Group 284"/>
          <p:cNvGrpSpPr/>
          <p:nvPr/>
        </p:nvGrpSpPr>
        <p:grpSpPr>
          <a:xfrm>
            <a:off x="293920" y="4505280"/>
            <a:ext cx="3349695" cy="307777"/>
            <a:chOff x="293920" y="4504994"/>
            <a:chExt cx="3349695" cy="307777"/>
          </a:xfrm>
        </p:grpSpPr>
        <p:cxnSp>
          <p:nvCxnSpPr>
            <p:cNvPr id="101" name="Straight Arrow Connector 100"/>
            <p:cNvCxnSpPr/>
            <p:nvPr/>
          </p:nvCxnSpPr>
          <p:spPr>
            <a:xfrm>
              <a:off x="293920" y="4522868"/>
              <a:ext cx="3349695"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996242" y="4504994"/>
              <a:ext cx="1945051" cy="307777"/>
            </a:xfrm>
            <a:prstGeom prst="rect">
              <a:avLst/>
            </a:prstGeom>
            <a:noFill/>
          </p:spPr>
          <p:txBody>
            <a:bodyPr wrap="none" rtlCol="0">
              <a:spAutoFit/>
            </a:bodyPr>
            <a:lstStyle/>
            <a:p>
              <a:pPr algn="ctr"/>
              <a:r>
                <a:rPr lang="en-US" sz="1400" dirty="0">
                  <a:solidFill>
                    <a:srgbClr val="008000"/>
                  </a:solidFill>
                </a:rPr>
                <a:t>Coherent Field Searches</a:t>
              </a:r>
            </a:p>
          </p:txBody>
        </p:sp>
      </p:grpSp>
      <p:grpSp>
        <p:nvGrpSpPr>
          <p:cNvPr id="45" name="Group 44"/>
          <p:cNvGrpSpPr/>
          <p:nvPr/>
        </p:nvGrpSpPr>
        <p:grpSpPr>
          <a:xfrm>
            <a:off x="5604837" y="3556374"/>
            <a:ext cx="1471923" cy="307777"/>
            <a:chOff x="5355957" y="3557076"/>
            <a:chExt cx="574190" cy="307777"/>
          </a:xfrm>
        </p:grpSpPr>
        <p:cxnSp>
          <p:nvCxnSpPr>
            <p:cNvPr id="129" name="Straight Arrow Connector 128"/>
            <p:cNvCxnSpPr/>
            <p:nvPr/>
          </p:nvCxnSpPr>
          <p:spPr>
            <a:xfrm>
              <a:off x="5355957" y="3572414"/>
              <a:ext cx="57419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5459770" y="3557076"/>
              <a:ext cx="366565" cy="307777"/>
            </a:xfrm>
            <a:prstGeom prst="rect">
              <a:avLst/>
            </a:prstGeom>
            <a:noFill/>
          </p:spPr>
          <p:txBody>
            <a:bodyPr wrap="none" rtlCol="0">
              <a:spAutoFit/>
            </a:bodyPr>
            <a:lstStyle/>
            <a:p>
              <a:pPr algn="ctr"/>
              <a:r>
                <a:rPr lang="en-US" sz="1400" dirty="0" err="1">
                  <a:solidFill>
                    <a:srgbClr val="FF0000"/>
                  </a:solidFill>
                </a:rPr>
                <a:t>Muon</a:t>
              </a:r>
              <a:r>
                <a:rPr lang="en-US" sz="1400" dirty="0">
                  <a:solidFill>
                    <a:srgbClr val="FF0000"/>
                  </a:solidFill>
                </a:rPr>
                <a:t> g-2</a:t>
              </a:r>
              <a:endParaRPr lang="en-US" sz="1400" baseline="-25000" dirty="0">
                <a:solidFill>
                  <a:srgbClr val="FF0000"/>
                </a:solidFill>
                <a:latin typeface="Symbol" charset="2"/>
                <a:cs typeface="Symbol" charset="2"/>
              </a:endParaRPr>
            </a:p>
          </p:txBody>
        </p:sp>
      </p:grpSp>
      <p:grpSp>
        <p:nvGrpSpPr>
          <p:cNvPr id="24" name="Group 23"/>
          <p:cNvGrpSpPr/>
          <p:nvPr/>
        </p:nvGrpSpPr>
        <p:grpSpPr>
          <a:xfrm>
            <a:off x="4787229" y="4030970"/>
            <a:ext cx="1736373" cy="307777"/>
            <a:chOff x="4787229" y="2808218"/>
            <a:chExt cx="1736373" cy="307777"/>
          </a:xfrm>
        </p:grpSpPr>
        <p:cxnSp>
          <p:nvCxnSpPr>
            <p:cNvPr id="131" name="Straight Arrow Connector 130"/>
            <p:cNvCxnSpPr/>
            <p:nvPr/>
          </p:nvCxnSpPr>
          <p:spPr>
            <a:xfrm>
              <a:off x="5364462" y="2822019"/>
              <a:ext cx="57419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4787229" y="2808218"/>
              <a:ext cx="1736373" cy="307777"/>
            </a:xfrm>
            <a:prstGeom prst="rect">
              <a:avLst/>
            </a:prstGeom>
            <a:noFill/>
          </p:spPr>
          <p:txBody>
            <a:bodyPr wrap="none" rtlCol="0">
              <a:spAutoFit/>
            </a:bodyPr>
            <a:lstStyle/>
            <a:p>
              <a:r>
                <a:rPr lang="en-US" sz="1400" dirty="0">
                  <a:solidFill>
                    <a:srgbClr val="FF0000"/>
                  </a:solidFill>
                </a:rPr>
                <a:t>Small-Scale Structure</a:t>
              </a:r>
            </a:p>
          </p:txBody>
        </p:sp>
      </p:grpSp>
      <p:grpSp>
        <p:nvGrpSpPr>
          <p:cNvPr id="46" name="Group 45"/>
          <p:cNvGrpSpPr/>
          <p:nvPr/>
        </p:nvGrpSpPr>
        <p:grpSpPr>
          <a:xfrm>
            <a:off x="7937904" y="4505280"/>
            <a:ext cx="1127670" cy="307777"/>
            <a:chOff x="7915089" y="4504994"/>
            <a:chExt cx="1127670" cy="307777"/>
          </a:xfrm>
        </p:grpSpPr>
        <p:cxnSp>
          <p:nvCxnSpPr>
            <p:cNvPr id="140" name="Straight Arrow Connector 139"/>
            <p:cNvCxnSpPr/>
            <p:nvPr/>
          </p:nvCxnSpPr>
          <p:spPr>
            <a:xfrm>
              <a:off x="8435436" y="4522868"/>
              <a:ext cx="299917"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1" name="TextBox 140"/>
            <p:cNvSpPr txBox="1"/>
            <p:nvPr/>
          </p:nvSpPr>
          <p:spPr>
            <a:xfrm>
              <a:off x="7915089" y="4504994"/>
              <a:ext cx="1127670" cy="307777"/>
            </a:xfrm>
            <a:prstGeom prst="rect">
              <a:avLst/>
            </a:prstGeom>
            <a:noFill/>
          </p:spPr>
          <p:txBody>
            <a:bodyPr wrap="none" rtlCol="0">
              <a:spAutoFit/>
            </a:bodyPr>
            <a:lstStyle/>
            <a:p>
              <a:r>
                <a:rPr lang="en-US" sz="1400" dirty="0" err="1">
                  <a:solidFill>
                    <a:srgbClr val="008000"/>
                  </a:solidFill>
                </a:rPr>
                <a:t>Microlensing</a:t>
              </a:r>
              <a:endParaRPr lang="en-US" sz="1400" dirty="0">
                <a:solidFill>
                  <a:srgbClr val="008000"/>
                </a:solidFill>
              </a:endParaRPr>
            </a:p>
          </p:txBody>
        </p:sp>
      </p:grpSp>
      <p:sp>
        <p:nvSpPr>
          <p:cNvPr id="17" name="TextBox 16"/>
          <p:cNvSpPr txBox="1"/>
          <p:nvPr/>
        </p:nvSpPr>
        <p:spPr>
          <a:xfrm>
            <a:off x="1" y="222794"/>
            <a:ext cx="9144000" cy="523220"/>
          </a:xfrm>
          <a:prstGeom prst="rect">
            <a:avLst/>
          </a:prstGeom>
          <a:noFill/>
        </p:spPr>
        <p:txBody>
          <a:bodyPr wrap="square" rtlCol="0">
            <a:spAutoFit/>
          </a:bodyPr>
          <a:lstStyle/>
          <a:p>
            <a:pPr algn="ctr"/>
            <a:r>
              <a:rPr lang="en-US" sz="2800" b="1" dirty="0"/>
              <a:t>WHY WIMPS?</a:t>
            </a:r>
          </a:p>
        </p:txBody>
      </p:sp>
      <p:grpSp>
        <p:nvGrpSpPr>
          <p:cNvPr id="38" name="Group 37"/>
          <p:cNvGrpSpPr/>
          <p:nvPr/>
        </p:nvGrpSpPr>
        <p:grpSpPr>
          <a:xfrm>
            <a:off x="4521290" y="2132588"/>
            <a:ext cx="3180376" cy="307777"/>
            <a:chOff x="4521290" y="2149082"/>
            <a:chExt cx="3180376" cy="307777"/>
          </a:xfrm>
        </p:grpSpPr>
        <p:cxnSp>
          <p:nvCxnSpPr>
            <p:cNvPr id="181" name="Straight Arrow Connector 180"/>
            <p:cNvCxnSpPr/>
            <p:nvPr/>
          </p:nvCxnSpPr>
          <p:spPr>
            <a:xfrm flipV="1">
              <a:off x="4521290" y="2169687"/>
              <a:ext cx="3180376" cy="141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2" name="TextBox 181"/>
            <p:cNvSpPr txBox="1"/>
            <p:nvPr/>
          </p:nvSpPr>
          <p:spPr>
            <a:xfrm>
              <a:off x="4613664" y="2149082"/>
              <a:ext cx="2988168" cy="307777"/>
            </a:xfrm>
            <a:prstGeom prst="rect">
              <a:avLst/>
            </a:prstGeom>
            <a:noFill/>
          </p:spPr>
          <p:txBody>
            <a:bodyPr wrap="none" rtlCol="0">
              <a:spAutoFit/>
            </a:bodyPr>
            <a:lstStyle/>
            <a:p>
              <a:pPr algn="ctr"/>
              <a:r>
                <a:rPr lang="en-US" sz="1400" dirty="0">
                  <a:solidFill>
                    <a:srgbClr val="0000FF"/>
                  </a:solidFill>
                </a:rPr>
                <a:t>Hidden Thermal Relics / </a:t>
              </a:r>
              <a:r>
                <a:rPr lang="en-US" sz="1400" dirty="0" err="1">
                  <a:solidFill>
                    <a:srgbClr val="0000FF"/>
                  </a:solidFill>
                </a:rPr>
                <a:t>WIMPless</a:t>
              </a:r>
              <a:r>
                <a:rPr lang="en-US" sz="1400" dirty="0">
                  <a:solidFill>
                    <a:srgbClr val="0000FF"/>
                  </a:solidFill>
                </a:rPr>
                <a:t> DM</a:t>
              </a:r>
            </a:p>
          </p:txBody>
        </p:sp>
      </p:grpSp>
      <p:grpSp>
        <p:nvGrpSpPr>
          <p:cNvPr id="60" name="Group 59"/>
          <p:cNvGrpSpPr/>
          <p:nvPr/>
        </p:nvGrpSpPr>
        <p:grpSpPr>
          <a:xfrm>
            <a:off x="4149645" y="4521607"/>
            <a:ext cx="2191475" cy="321726"/>
            <a:chOff x="4149645" y="4521321"/>
            <a:chExt cx="2191475" cy="321726"/>
          </a:xfrm>
        </p:grpSpPr>
        <p:cxnSp>
          <p:nvCxnSpPr>
            <p:cNvPr id="187" name="Straight Arrow Connector 186"/>
            <p:cNvCxnSpPr/>
            <p:nvPr/>
          </p:nvCxnSpPr>
          <p:spPr>
            <a:xfrm flipV="1">
              <a:off x="4769193" y="4521321"/>
              <a:ext cx="952378" cy="3094"/>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8" name="TextBox 187"/>
            <p:cNvSpPr txBox="1"/>
            <p:nvPr/>
          </p:nvSpPr>
          <p:spPr>
            <a:xfrm>
              <a:off x="4149645" y="4535270"/>
              <a:ext cx="2191475" cy="307777"/>
            </a:xfrm>
            <a:prstGeom prst="rect">
              <a:avLst/>
            </a:prstGeom>
            <a:noFill/>
          </p:spPr>
          <p:txBody>
            <a:bodyPr wrap="none" rtlCol="0">
              <a:spAutoFit/>
            </a:bodyPr>
            <a:lstStyle/>
            <a:p>
              <a:r>
                <a:rPr lang="en-US" sz="1400" dirty="0">
                  <a:solidFill>
                    <a:srgbClr val="008000"/>
                  </a:solidFill>
                </a:rPr>
                <a:t>Nuclear and Atomic Physics</a:t>
              </a:r>
            </a:p>
          </p:txBody>
        </p:sp>
      </p:grpSp>
      <p:grpSp>
        <p:nvGrpSpPr>
          <p:cNvPr id="286" name="Group 285"/>
          <p:cNvGrpSpPr/>
          <p:nvPr/>
        </p:nvGrpSpPr>
        <p:grpSpPr>
          <a:xfrm>
            <a:off x="3220705" y="4995372"/>
            <a:ext cx="4363951" cy="318256"/>
            <a:chOff x="3170787" y="4983712"/>
            <a:chExt cx="3627423" cy="318256"/>
          </a:xfrm>
        </p:grpSpPr>
        <p:cxnSp>
          <p:nvCxnSpPr>
            <p:cNvPr id="190" name="Straight Arrow Connector 189"/>
            <p:cNvCxnSpPr/>
            <p:nvPr/>
          </p:nvCxnSpPr>
          <p:spPr>
            <a:xfrm flipV="1">
              <a:off x="3170787" y="4983712"/>
              <a:ext cx="3627423" cy="8689"/>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1" name="TextBox 190"/>
            <p:cNvSpPr txBox="1"/>
            <p:nvPr/>
          </p:nvSpPr>
          <p:spPr>
            <a:xfrm>
              <a:off x="3977320" y="4994191"/>
              <a:ext cx="2030929" cy="307777"/>
            </a:xfrm>
            <a:prstGeom prst="rect">
              <a:avLst/>
            </a:prstGeom>
            <a:noFill/>
          </p:spPr>
          <p:txBody>
            <a:bodyPr wrap="none" rtlCol="0">
              <a:spAutoFit/>
            </a:bodyPr>
            <a:lstStyle/>
            <a:p>
              <a:r>
                <a:rPr lang="en-US" sz="1400" dirty="0">
                  <a:solidFill>
                    <a:srgbClr val="008000"/>
                  </a:solidFill>
                </a:rPr>
                <a:t>Direct and Indirect Detection</a:t>
              </a:r>
            </a:p>
          </p:txBody>
        </p:sp>
      </p:grpSp>
      <p:grpSp>
        <p:nvGrpSpPr>
          <p:cNvPr id="287" name="Group 286"/>
          <p:cNvGrpSpPr/>
          <p:nvPr/>
        </p:nvGrpSpPr>
        <p:grpSpPr>
          <a:xfrm>
            <a:off x="4504167" y="5454757"/>
            <a:ext cx="2568783" cy="307777"/>
            <a:chOff x="4504168" y="5454757"/>
            <a:chExt cx="1766768" cy="307777"/>
          </a:xfrm>
        </p:grpSpPr>
        <p:cxnSp>
          <p:nvCxnSpPr>
            <p:cNvPr id="193" name="Straight Arrow Connector 192"/>
            <p:cNvCxnSpPr/>
            <p:nvPr/>
          </p:nvCxnSpPr>
          <p:spPr>
            <a:xfrm>
              <a:off x="4504168" y="5478447"/>
              <a:ext cx="1766768"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4" name="TextBox 193"/>
            <p:cNvSpPr txBox="1"/>
            <p:nvPr/>
          </p:nvSpPr>
          <p:spPr>
            <a:xfrm>
              <a:off x="4708050" y="5454757"/>
              <a:ext cx="1359627" cy="307777"/>
            </a:xfrm>
            <a:prstGeom prst="rect">
              <a:avLst/>
            </a:prstGeom>
            <a:noFill/>
          </p:spPr>
          <p:txBody>
            <a:bodyPr wrap="none" rtlCol="0">
              <a:spAutoFit/>
            </a:bodyPr>
            <a:lstStyle/>
            <a:p>
              <a:r>
                <a:rPr lang="en-US" sz="1400" dirty="0">
                  <a:solidFill>
                    <a:srgbClr val="008000"/>
                  </a:solidFill>
                </a:rPr>
                <a:t>Accelerators, Colliders</a:t>
              </a:r>
            </a:p>
          </p:txBody>
        </p:sp>
      </p:grpSp>
      <p:grpSp>
        <p:nvGrpSpPr>
          <p:cNvPr id="40" name="Group 39"/>
          <p:cNvGrpSpPr/>
          <p:nvPr/>
        </p:nvGrpSpPr>
        <p:grpSpPr>
          <a:xfrm>
            <a:off x="5926987" y="2609404"/>
            <a:ext cx="1464413" cy="307777"/>
            <a:chOff x="5926987" y="2609404"/>
            <a:chExt cx="1464413" cy="307777"/>
          </a:xfrm>
        </p:grpSpPr>
        <p:cxnSp>
          <p:nvCxnSpPr>
            <p:cNvPr id="250" name="Straight Arrow Connector 249"/>
            <p:cNvCxnSpPr/>
            <p:nvPr/>
          </p:nvCxnSpPr>
          <p:spPr>
            <a:xfrm>
              <a:off x="5926987" y="2623346"/>
              <a:ext cx="574190" cy="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1" name="TextBox 250"/>
            <p:cNvSpPr txBox="1"/>
            <p:nvPr/>
          </p:nvSpPr>
          <p:spPr>
            <a:xfrm>
              <a:off x="6030806" y="2609404"/>
              <a:ext cx="1360594" cy="307777"/>
            </a:xfrm>
            <a:prstGeom prst="rect">
              <a:avLst/>
            </a:prstGeom>
            <a:noFill/>
          </p:spPr>
          <p:txBody>
            <a:bodyPr wrap="none" rtlCol="0">
              <a:spAutoFit/>
            </a:bodyPr>
            <a:lstStyle/>
            <a:p>
              <a:r>
                <a:rPr lang="en-US" sz="1400" dirty="0">
                  <a:solidFill>
                    <a:srgbClr val="0000FF"/>
                  </a:solidFill>
                </a:rPr>
                <a:t>Asymmetric DM</a:t>
              </a:r>
            </a:p>
          </p:txBody>
        </p:sp>
      </p:grpSp>
      <p:grpSp>
        <p:nvGrpSpPr>
          <p:cNvPr id="239" name="Group 238"/>
          <p:cNvGrpSpPr/>
          <p:nvPr/>
        </p:nvGrpSpPr>
        <p:grpSpPr>
          <a:xfrm>
            <a:off x="216332" y="802702"/>
            <a:ext cx="8838278" cy="382134"/>
            <a:chOff x="205554" y="788272"/>
            <a:chExt cx="8838278" cy="382134"/>
          </a:xfrm>
        </p:grpSpPr>
        <p:sp>
          <p:nvSpPr>
            <p:cNvPr id="47" name="TextBox 46"/>
            <p:cNvSpPr txBox="1"/>
            <p:nvPr/>
          </p:nvSpPr>
          <p:spPr>
            <a:xfrm>
              <a:off x="5935520" y="790150"/>
              <a:ext cx="576112" cy="369332"/>
            </a:xfrm>
            <a:prstGeom prst="rect">
              <a:avLst/>
            </a:prstGeom>
            <a:noFill/>
          </p:spPr>
          <p:txBody>
            <a:bodyPr wrap="none" rtlCol="0">
              <a:spAutoFit/>
            </a:bodyPr>
            <a:lstStyle/>
            <a:p>
              <a:r>
                <a:rPr lang="en-US" dirty="0" err="1"/>
                <a:t>GeV</a:t>
              </a:r>
              <a:endParaRPr lang="en-US" dirty="0"/>
            </a:p>
          </p:txBody>
        </p:sp>
        <p:sp>
          <p:nvSpPr>
            <p:cNvPr id="48" name="TextBox 47"/>
            <p:cNvSpPr txBox="1"/>
            <p:nvPr/>
          </p:nvSpPr>
          <p:spPr>
            <a:xfrm>
              <a:off x="6816095" y="790150"/>
              <a:ext cx="543739" cy="369332"/>
            </a:xfrm>
            <a:prstGeom prst="rect">
              <a:avLst/>
            </a:prstGeom>
            <a:noFill/>
          </p:spPr>
          <p:txBody>
            <a:bodyPr wrap="none" rtlCol="0">
              <a:spAutoFit/>
            </a:bodyPr>
            <a:lstStyle/>
            <a:p>
              <a:r>
                <a:rPr lang="en-US" dirty="0" err="1"/>
                <a:t>TeV</a:t>
              </a:r>
              <a:endParaRPr lang="en-US" dirty="0"/>
            </a:p>
          </p:txBody>
        </p:sp>
        <p:sp>
          <p:nvSpPr>
            <p:cNvPr id="49" name="TextBox 48"/>
            <p:cNvSpPr txBox="1"/>
            <p:nvPr/>
          </p:nvSpPr>
          <p:spPr>
            <a:xfrm>
              <a:off x="4246868" y="790150"/>
              <a:ext cx="535423" cy="369332"/>
            </a:xfrm>
            <a:prstGeom prst="rect">
              <a:avLst/>
            </a:prstGeom>
            <a:noFill/>
          </p:spPr>
          <p:txBody>
            <a:bodyPr wrap="none" rtlCol="0">
              <a:spAutoFit/>
            </a:bodyPr>
            <a:lstStyle/>
            <a:p>
              <a:r>
                <a:rPr lang="en-US" dirty="0" err="1"/>
                <a:t>keV</a:t>
              </a:r>
              <a:endParaRPr lang="en-US" dirty="0"/>
            </a:p>
          </p:txBody>
        </p:sp>
        <p:sp>
          <p:nvSpPr>
            <p:cNvPr id="50" name="TextBox 49"/>
            <p:cNvSpPr txBox="1"/>
            <p:nvPr/>
          </p:nvSpPr>
          <p:spPr>
            <a:xfrm>
              <a:off x="3428370" y="790150"/>
              <a:ext cx="430489" cy="369332"/>
            </a:xfrm>
            <a:prstGeom prst="rect">
              <a:avLst/>
            </a:prstGeom>
            <a:noFill/>
          </p:spPr>
          <p:txBody>
            <a:bodyPr wrap="none" rtlCol="0">
              <a:spAutoFit/>
            </a:bodyPr>
            <a:lstStyle/>
            <a:p>
              <a:r>
                <a:rPr lang="en-US" dirty="0" err="1"/>
                <a:t>eV</a:t>
              </a:r>
              <a:endParaRPr lang="en-US" dirty="0"/>
            </a:p>
          </p:txBody>
        </p:sp>
        <p:sp>
          <p:nvSpPr>
            <p:cNvPr id="51" name="TextBox 50"/>
            <p:cNvSpPr txBox="1"/>
            <p:nvPr/>
          </p:nvSpPr>
          <p:spPr>
            <a:xfrm>
              <a:off x="1966276" y="801074"/>
              <a:ext cx="551766" cy="369332"/>
            </a:xfrm>
            <a:prstGeom prst="rect">
              <a:avLst/>
            </a:prstGeom>
            <a:noFill/>
          </p:spPr>
          <p:txBody>
            <a:bodyPr wrap="none" rtlCol="0">
              <a:spAutoFit/>
            </a:bodyPr>
            <a:lstStyle/>
            <a:p>
              <a:r>
                <a:rPr lang="en-US" dirty="0" err="1"/>
                <a:t>neV</a:t>
              </a:r>
              <a:endParaRPr lang="en-US" dirty="0"/>
            </a:p>
          </p:txBody>
        </p:sp>
        <p:sp>
          <p:nvSpPr>
            <p:cNvPr id="52" name="TextBox 51"/>
            <p:cNvSpPr txBox="1"/>
            <p:nvPr/>
          </p:nvSpPr>
          <p:spPr>
            <a:xfrm>
              <a:off x="1092271" y="801074"/>
              <a:ext cx="500933" cy="369332"/>
            </a:xfrm>
            <a:prstGeom prst="rect">
              <a:avLst/>
            </a:prstGeom>
            <a:noFill/>
          </p:spPr>
          <p:txBody>
            <a:bodyPr wrap="none" rtlCol="0">
              <a:spAutoFit/>
            </a:bodyPr>
            <a:lstStyle/>
            <a:p>
              <a:r>
                <a:rPr lang="en-US" dirty="0" err="1"/>
                <a:t>feV</a:t>
              </a:r>
              <a:endParaRPr lang="en-US" dirty="0"/>
            </a:p>
          </p:txBody>
        </p:sp>
        <p:sp>
          <p:nvSpPr>
            <p:cNvPr id="53" name="TextBox 52"/>
            <p:cNvSpPr txBox="1"/>
            <p:nvPr/>
          </p:nvSpPr>
          <p:spPr>
            <a:xfrm>
              <a:off x="205554" y="801074"/>
              <a:ext cx="521672" cy="369332"/>
            </a:xfrm>
            <a:prstGeom prst="rect">
              <a:avLst/>
            </a:prstGeom>
            <a:noFill/>
          </p:spPr>
          <p:txBody>
            <a:bodyPr wrap="none" rtlCol="0">
              <a:spAutoFit/>
            </a:bodyPr>
            <a:lstStyle/>
            <a:p>
              <a:r>
                <a:rPr lang="en-US" dirty="0" err="1"/>
                <a:t>zeV</a:t>
              </a:r>
              <a:endParaRPr lang="en-US" dirty="0"/>
            </a:p>
          </p:txBody>
        </p:sp>
        <p:sp>
          <p:nvSpPr>
            <p:cNvPr id="54" name="TextBox 53"/>
            <p:cNvSpPr txBox="1"/>
            <p:nvPr/>
          </p:nvSpPr>
          <p:spPr>
            <a:xfrm>
              <a:off x="5053337" y="790150"/>
              <a:ext cx="627846" cy="369332"/>
            </a:xfrm>
            <a:prstGeom prst="rect">
              <a:avLst/>
            </a:prstGeom>
            <a:noFill/>
          </p:spPr>
          <p:txBody>
            <a:bodyPr wrap="none" rtlCol="0">
              <a:spAutoFit/>
            </a:bodyPr>
            <a:lstStyle/>
            <a:p>
              <a:r>
                <a:rPr lang="en-US" dirty="0"/>
                <a:t>MeV</a:t>
              </a:r>
            </a:p>
          </p:txBody>
        </p:sp>
        <p:sp>
          <p:nvSpPr>
            <p:cNvPr id="55" name="TextBox 54"/>
            <p:cNvSpPr txBox="1"/>
            <p:nvPr/>
          </p:nvSpPr>
          <p:spPr>
            <a:xfrm>
              <a:off x="637879" y="801074"/>
              <a:ext cx="543739" cy="369332"/>
            </a:xfrm>
            <a:prstGeom prst="rect">
              <a:avLst/>
            </a:prstGeom>
            <a:noFill/>
          </p:spPr>
          <p:txBody>
            <a:bodyPr wrap="none" rtlCol="0">
              <a:spAutoFit/>
            </a:bodyPr>
            <a:lstStyle/>
            <a:p>
              <a:r>
                <a:rPr lang="en-US" dirty="0" err="1"/>
                <a:t>aeV</a:t>
              </a:r>
              <a:endParaRPr lang="en-US" dirty="0"/>
            </a:p>
          </p:txBody>
        </p:sp>
        <p:sp>
          <p:nvSpPr>
            <p:cNvPr id="57" name="TextBox 56"/>
            <p:cNvSpPr txBox="1"/>
            <p:nvPr/>
          </p:nvSpPr>
          <p:spPr>
            <a:xfrm>
              <a:off x="1503857" y="801074"/>
              <a:ext cx="551766" cy="369332"/>
            </a:xfrm>
            <a:prstGeom prst="rect">
              <a:avLst/>
            </a:prstGeom>
            <a:noFill/>
          </p:spPr>
          <p:txBody>
            <a:bodyPr wrap="none" rtlCol="0">
              <a:spAutoFit/>
            </a:bodyPr>
            <a:lstStyle/>
            <a:p>
              <a:r>
                <a:rPr lang="en-US" dirty="0" err="1"/>
                <a:t>peV</a:t>
              </a:r>
              <a:endParaRPr lang="en-US" dirty="0"/>
            </a:p>
          </p:txBody>
        </p:sp>
        <p:sp>
          <p:nvSpPr>
            <p:cNvPr id="58" name="TextBox 57"/>
            <p:cNvSpPr txBox="1"/>
            <p:nvPr/>
          </p:nvSpPr>
          <p:spPr>
            <a:xfrm>
              <a:off x="2428695" y="801074"/>
              <a:ext cx="563488" cy="369332"/>
            </a:xfrm>
            <a:prstGeom prst="rect">
              <a:avLst/>
            </a:prstGeom>
            <a:noFill/>
          </p:spPr>
          <p:txBody>
            <a:bodyPr wrap="none" rtlCol="0">
              <a:spAutoFit/>
            </a:bodyPr>
            <a:lstStyle/>
            <a:p>
              <a:r>
                <a:rPr lang="en-US" dirty="0" err="1">
                  <a:latin typeface="Symbol" charset="2"/>
                  <a:cs typeface="Symbol" charset="2"/>
                </a:rPr>
                <a:t>m</a:t>
              </a:r>
              <a:r>
                <a:rPr lang="en-US" dirty="0" err="1"/>
                <a:t>eV</a:t>
              </a:r>
              <a:endParaRPr lang="en-US" dirty="0"/>
            </a:p>
          </p:txBody>
        </p:sp>
        <p:sp>
          <p:nvSpPr>
            <p:cNvPr id="61" name="TextBox 60"/>
            <p:cNvSpPr txBox="1"/>
            <p:nvPr/>
          </p:nvSpPr>
          <p:spPr>
            <a:xfrm>
              <a:off x="2902836" y="801074"/>
              <a:ext cx="614884" cy="369332"/>
            </a:xfrm>
            <a:prstGeom prst="rect">
              <a:avLst/>
            </a:prstGeom>
            <a:noFill/>
          </p:spPr>
          <p:txBody>
            <a:bodyPr wrap="none" rtlCol="0">
              <a:spAutoFit/>
            </a:bodyPr>
            <a:lstStyle/>
            <a:p>
              <a:r>
                <a:rPr lang="en-US" dirty="0" err="1"/>
                <a:t>meV</a:t>
              </a:r>
              <a:endParaRPr lang="en-US" dirty="0"/>
            </a:p>
          </p:txBody>
        </p:sp>
        <p:sp>
          <p:nvSpPr>
            <p:cNvPr id="62" name="TextBox 61"/>
            <p:cNvSpPr txBox="1"/>
            <p:nvPr/>
          </p:nvSpPr>
          <p:spPr>
            <a:xfrm>
              <a:off x="7666100" y="790150"/>
              <a:ext cx="549737" cy="369332"/>
            </a:xfrm>
            <a:prstGeom prst="rect">
              <a:avLst/>
            </a:prstGeom>
            <a:noFill/>
          </p:spPr>
          <p:txBody>
            <a:bodyPr wrap="none" rtlCol="0">
              <a:spAutoFit/>
            </a:bodyPr>
            <a:lstStyle/>
            <a:p>
              <a:r>
                <a:rPr lang="en-US" dirty="0" err="1"/>
                <a:t>PeV</a:t>
              </a:r>
              <a:endParaRPr lang="en-US" dirty="0"/>
            </a:p>
          </p:txBody>
        </p:sp>
        <p:sp>
          <p:nvSpPr>
            <p:cNvPr id="63" name="TextBox 62"/>
            <p:cNvSpPr txBox="1"/>
            <p:nvPr/>
          </p:nvSpPr>
          <p:spPr>
            <a:xfrm>
              <a:off x="8273932" y="788272"/>
              <a:ext cx="769900" cy="369332"/>
            </a:xfrm>
            <a:prstGeom prst="rect">
              <a:avLst/>
            </a:prstGeom>
            <a:noFill/>
          </p:spPr>
          <p:txBody>
            <a:bodyPr wrap="none" rtlCol="0">
              <a:spAutoFit/>
            </a:bodyPr>
            <a:lstStyle/>
            <a:p>
              <a:r>
                <a:rPr lang="en-US" dirty="0"/>
                <a:t>30M</a:t>
              </a:r>
              <a:r>
                <a:rPr lang="en-US" baseline="-25000" dirty="0"/>
                <a:t>☉</a:t>
              </a:r>
            </a:p>
          </p:txBody>
        </p:sp>
      </p:grpSp>
      <p:grpSp>
        <p:nvGrpSpPr>
          <p:cNvPr id="35" name="Group 34"/>
          <p:cNvGrpSpPr/>
          <p:nvPr/>
        </p:nvGrpSpPr>
        <p:grpSpPr>
          <a:xfrm>
            <a:off x="6449819" y="1657993"/>
            <a:ext cx="816099" cy="307777"/>
            <a:chOff x="6449819" y="1657993"/>
            <a:chExt cx="816099" cy="307777"/>
          </a:xfrm>
        </p:grpSpPr>
        <p:sp>
          <p:nvSpPr>
            <p:cNvPr id="59" name="TextBox 58"/>
            <p:cNvSpPr txBox="1"/>
            <p:nvPr/>
          </p:nvSpPr>
          <p:spPr>
            <a:xfrm>
              <a:off x="6504822" y="1657993"/>
              <a:ext cx="706093" cy="307777"/>
            </a:xfrm>
            <a:prstGeom prst="rect">
              <a:avLst/>
            </a:prstGeom>
            <a:noFill/>
          </p:spPr>
          <p:txBody>
            <a:bodyPr wrap="none" rtlCol="0">
              <a:spAutoFit/>
            </a:bodyPr>
            <a:lstStyle/>
            <a:p>
              <a:r>
                <a:rPr lang="en-US" sz="1400" dirty="0">
                  <a:solidFill>
                    <a:srgbClr val="0000FF"/>
                  </a:solidFill>
                </a:rPr>
                <a:t>WIMPs</a:t>
              </a:r>
            </a:p>
          </p:txBody>
        </p:sp>
        <p:cxnSp>
          <p:nvCxnSpPr>
            <p:cNvPr id="56" name="Straight Arrow Connector 55"/>
            <p:cNvCxnSpPr/>
            <p:nvPr/>
          </p:nvCxnSpPr>
          <p:spPr>
            <a:xfrm>
              <a:off x="6449819" y="1678207"/>
              <a:ext cx="816099" cy="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4145262" y="1657993"/>
            <a:ext cx="1344025" cy="307777"/>
            <a:chOff x="4145262" y="1657993"/>
            <a:chExt cx="1344025" cy="307777"/>
          </a:xfrm>
        </p:grpSpPr>
        <p:sp>
          <p:nvSpPr>
            <p:cNvPr id="88" name="TextBox 87"/>
            <p:cNvSpPr txBox="1"/>
            <p:nvPr/>
          </p:nvSpPr>
          <p:spPr>
            <a:xfrm>
              <a:off x="4145262" y="1657993"/>
              <a:ext cx="1344025" cy="307777"/>
            </a:xfrm>
            <a:prstGeom prst="rect">
              <a:avLst/>
            </a:prstGeom>
            <a:noFill/>
          </p:spPr>
          <p:txBody>
            <a:bodyPr wrap="none" rtlCol="0">
              <a:spAutoFit/>
            </a:bodyPr>
            <a:lstStyle/>
            <a:p>
              <a:r>
                <a:rPr lang="en-US" sz="1400" dirty="0">
                  <a:solidFill>
                    <a:srgbClr val="0000FF"/>
                  </a:solidFill>
                </a:rPr>
                <a:t>Sterile</a:t>
              </a:r>
              <a:r>
                <a:rPr lang="en-US" sz="1400" dirty="0">
                  <a:solidFill>
                    <a:srgbClr val="0000FF"/>
                  </a:solidFill>
                  <a:cs typeface="Symbol" charset="2"/>
                </a:rPr>
                <a:t> Neutrino</a:t>
              </a:r>
            </a:p>
          </p:txBody>
        </p:sp>
        <p:cxnSp>
          <p:nvCxnSpPr>
            <p:cNvPr id="87" name="Straight Arrow Connector 86"/>
            <p:cNvCxnSpPr/>
            <p:nvPr/>
          </p:nvCxnSpPr>
          <p:spPr>
            <a:xfrm>
              <a:off x="4566135" y="1678207"/>
              <a:ext cx="538234" cy="1"/>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1818907" y="1657993"/>
            <a:ext cx="1514924" cy="307777"/>
            <a:chOff x="1818907" y="1657993"/>
            <a:chExt cx="1514924" cy="307777"/>
          </a:xfrm>
        </p:grpSpPr>
        <p:sp>
          <p:nvSpPr>
            <p:cNvPr id="91" name="TextBox 90"/>
            <p:cNvSpPr txBox="1"/>
            <p:nvPr/>
          </p:nvSpPr>
          <p:spPr>
            <a:xfrm>
              <a:off x="2098917" y="1657993"/>
              <a:ext cx="964089" cy="307777"/>
            </a:xfrm>
            <a:prstGeom prst="rect">
              <a:avLst/>
            </a:prstGeom>
            <a:noFill/>
          </p:spPr>
          <p:txBody>
            <a:bodyPr wrap="none" rtlCol="0">
              <a:spAutoFit/>
            </a:bodyPr>
            <a:lstStyle/>
            <a:p>
              <a:pPr algn="ctr"/>
              <a:r>
                <a:rPr lang="en-US" sz="1400" dirty="0">
                  <a:solidFill>
                    <a:srgbClr val="0000FF"/>
                  </a:solidFill>
                </a:rPr>
                <a:t>QCD </a:t>
              </a:r>
              <a:r>
                <a:rPr lang="en-US" sz="1400" dirty="0" err="1">
                  <a:solidFill>
                    <a:srgbClr val="0000FF"/>
                  </a:solidFill>
                </a:rPr>
                <a:t>Axion</a:t>
              </a:r>
              <a:endParaRPr lang="en-US" sz="1400" dirty="0">
                <a:solidFill>
                  <a:srgbClr val="0000FF"/>
                </a:solidFill>
              </a:endParaRPr>
            </a:p>
          </p:txBody>
        </p:sp>
        <p:cxnSp>
          <p:nvCxnSpPr>
            <p:cNvPr id="90" name="Straight Arrow Connector 89"/>
            <p:cNvCxnSpPr/>
            <p:nvPr/>
          </p:nvCxnSpPr>
          <p:spPr>
            <a:xfrm>
              <a:off x="1818907" y="1672908"/>
              <a:ext cx="1514924" cy="10598"/>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129881" y="1101751"/>
            <a:ext cx="8889649" cy="441146"/>
            <a:chOff x="129881" y="1101751"/>
            <a:chExt cx="8889649" cy="441146"/>
          </a:xfrm>
        </p:grpSpPr>
        <p:cxnSp>
          <p:nvCxnSpPr>
            <p:cNvPr id="5" name="Straight Arrow Connector 4"/>
            <p:cNvCxnSpPr/>
            <p:nvPr/>
          </p:nvCxnSpPr>
          <p:spPr>
            <a:xfrm>
              <a:off x="129881" y="1313699"/>
              <a:ext cx="8889649"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1797"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825432"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734522"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504290"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7086315"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16342"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279977"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643615"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225640"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370887"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189067"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364965" y="1162181"/>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8618922" y="1181540"/>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a:off x="7874226" y="1101751"/>
              <a:ext cx="646331" cy="441146"/>
              <a:chOff x="6936794" y="1668196"/>
              <a:chExt cx="646331" cy="441146"/>
            </a:xfrm>
          </p:grpSpPr>
          <p:sp>
            <p:nvSpPr>
              <p:cNvPr id="8" name="Rectangle 7"/>
              <p:cNvSpPr/>
              <p:nvPr/>
            </p:nvSpPr>
            <p:spPr>
              <a:xfrm>
                <a:off x="7308721" y="1745954"/>
                <a:ext cx="51113" cy="334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6200000">
                <a:off x="7039387" y="1565603"/>
                <a:ext cx="441146" cy="646331"/>
              </a:xfrm>
              <a:prstGeom prst="rect">
                <a:avLst/>
              </a:prstGeom>
              <a:noFill/>
            </p:spPr>
            <p:txBody>
              <a:bodyPr wrap="none" rtlCol="0">
                <a:spAutoFit/>
              </a:bodyPr>
              <a:lstStyle/>
              <a:p>
                <a:r>
                  <a:rPr lang="en-US" sz="3600" dirty="0">
                    <a:latin typeface="Symbol" charset="2"/>
                    <a:cs typeface="Symbol" charset="2"/>
                  </a:rPr>
                  <a:t>≈</a:t>
                </a:r>
              </a:p>
            </p:txBody>
          </p:sp>
        </p:grpSp>
        <p:cxnSp>
          <p:nvCxnSpPr>
            <p:cNvPr id="185" name="Straight Connector 184"/>
            <p:cNvCxnSpPr/>
            <p:nvPr/>
          </p:nvCxnSpPr>
          <p:spPr>
            <a:xfrm>
              <a:off x="7947016" y="116217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3643615" y="1246834"/>
              <a:ext cx="4016062" cy="145647"/>
              <a:chOff x="3643615" y="1246834"/>
              <a:chExt cx="4016062" cy="145647"/>
            </a:xfrm>
          </p:grpSpPr>
          <p:cxnSp>
            <p:nvCxnSpPr>
              <p:cNvPr id="65" name="Straight Connector 64"/>
              <p:cNvCxnSpPr/>
              <p:nvPr/>
            </p:nvCxnSpPr>
            <p:spPr>
              <a:xfrm>
                <a:off x="3643615"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930466"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217317"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504168"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791019"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077870"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5364721"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651572"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938423"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6225274"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6512125"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7085822"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6798976"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7085975"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7372826"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7659677"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95" name="Group 194"/>
          <p:cNvGrpSpPr/>
          <p:nvPr/>
        </p:nvGrpSpPr>
        <p:grpSpPr>
          <a:xfrm>
            <a:off x="216332" y="6104538"/>
            <a:ext cx="8838278" cy="380256"/>
            <a:chOff x="205554" y="790150"/>
            <a:chExt cx="8838278" cy="380256"/>
          </a:xfrm>
        </p:grpSpPr>
        <p:sp>
          <p:nvSpPr>
            <p:cNvPr id="196" name="TextBox 195"/>
            <p:cNvSpPr txBox="1"/>
            <p:nvPr/>
          </p:nvSpPr>
          <p:spPr>
            <a:xfrm>
              <a:off x="5935520" y="790150"/>
              <a:ext cx="576112" cy="369332"/>
            </a:xfrm>
            <a:prstGeom prst="rect">
              <a:avLst/>
            </a:prstGeom>
            <a:noFill/>
          </p:spPr>
          <p:txBody>
            <a:bodyPr wrap="none" rtlCol="0">
              <a:spAutoFit/>
            </a:bodyPr>
            <a:lstStyle/>
            <a:p>
              <a:r>
                <a:rPr lang="en-US" dirty="0" err="1"/>
                <a:t>GeV</a:t>
              </a:r>
              <a:endParaRPr lang="en-US" dirty="0"/>
            </a:p>
          </p:txBody>
        </p:sp>
        <p:sp>
          <p:nvSpPr>
            <p:cNvPr id="197" name="TextBox 196"/>
            <p:cNvSpPr txBox="1"/>
            <p:nvPr/>
          </p:nvSpPr>
          <p:spPr>
            <a:xfrm>
              <a:off x="6816095" y="790150"/>
              <a:ext cx="543739" cy="369332"/>
            </a:xfrm>
            <a:prstGeom prst="rect">
              <a:avLst/>
            </a:prstGeom>
            <a:noFill/>
          </p:spPr>
          <p:txBody>
            <a:bodyPr wrap="none" rtlCol="0">
              <a:spAutoFit/>
            </a:bodyPr>
            <a:lstStyle/>
            <a:p>
              <a:r>
                <a:rPr lang="en-US" dirty="0" err="1"/>
                <a:t>TeV</a:t>
              </a:r>
              <a:endParaRPr lang="en-US" dirty="0"/>
            </a:p>
          </p:txBody>
        </p:sp>
        <p:sp>
          <p:nvSpPr>
            <p:cNvPr id="198" name="TextBox 197"/>
            <p:cNvSpPr txBox="1"/>
            <p:nvPr/>
          </p:nvSpPr>
          <p:spPr>
            <a:xfrm>
              <a:off x="4246868" y="790150"/>
              <a:ext cx="535423" cy="369332"/>
            </a:xfrm>
            <a:prstGeom prst="rect">
              <a:avLst/>
            </a:prstGeom>
            <a:noFill/>
          </p:spPr>
          <p:txBody>
            <a:bodyPr wrap="none" rtlCol="0">
              <a:spAutoFit/>
            </a:bodyPr>
            <a:lstStyle/>
            <a:p>
              <a:r>
                <a:rPr lang="en-US" dirty="0" err="1"/>
                <a:t>keV</a:t>
              </a:r>
              <a:endParaRPr lang="en-US" dirty="0"/>
            </a:p>
          </p:txBody>
        </p:sp>
        <p:sp>
          <p:nvSpPr>
            <p:cNvPr id="199" name="TextBox 198"/>
            <p:cNvSpPr txBox="1"/>
            <p:nvPr/>
          </p:nvSpPr>
          <p:spPr>
            <a:xfrm>
              <a:off x="3428370" y="790150"/>
              <a:ext cx="430489" cy="369332"/>
            </a:xfrm>
            <a:prstGeom prst="rect">
              <a:avLst/>
            </a:prstGeom>
            <a:noFill/>
          </p:spPr>
          <p:txBody>
            <a:bodyPr wrap="none" rtlCol="0">
              <a:spAutoFit/>
            </a:bodyPr>
            <a:lstStyle/>
            <a:p>
              <a:r>
                <a:rPr lang="en-US" dirty="0" err="1"/>
                <a:t>eV</a:t>
              </a:r>
              <a:endParaRPr lang="en-US" dirty="0"/>
            </a:p>
          </p:txBody>
        </p:sp>
        <p:sp>
          <p:nvSpPr>
            <p:cNvPr id="200" name="TextBox 199"/>
            <p:cNvSpPr txBox="1"/>
            <p:nvPr/>
          </p:nvSpPr>
          <p:spPr>
            <a:xfrm>
              <a:off x="1966276" y="801074"/>
              <a:ext cx="551766" cy="369332"/>
            </a:xfrm>
            <a:prstGeom prst="rect">
              <a:avLst/>
            </a:prstGeom>
            <a:noFill/>
          </p:spPr>
          <p:txBody>
            <a:bodyPr wrap="none" rtlCol="0">
              <a:spAutoFit/>
            </a:bodyPr>
            <a:lstStyle/>
            <a:p>
              <a:r>
                <a:rPr lang="en-US" dirty="0" err="1"/>
                <a:t>neV</a:t>
              </a:r>
              <a:endParaRPr lang="en-US" dirty="0"/>
            </a:p>
          </p:txBody>
        </p:sp>
        <p:sp>
          <p:nvSpPr>
            <p:cNvPr id="201" name="TextBox 200"/>
            <p:cNvSpPr txBox="1"/>
            <p:nvPr/>
          </p:nvSpPr>
          <p:spPr>
            <a:xfrm>
              <a:off x="1092271" y="801074"/>
              <a:ext cx="500933" cy="369332"/>
            </a:xfrm>
            <a:prstGeom prst="rect">
              <a:avLst/>
            </a:prstGeom>
            <a:noFill/>
          </p:spPr>
          <p:txBody>
            <a:bodyPr wrap="none" rtlCol="0">
              <a:spAutoFit/>
            </a:bodyPr>
            <a:lstStyle/>
            <a:p>
              <a:r>
                <a:rPr lang="en-US" dirty="0" err="1"/>
                <a:t>feV</a:t>
              </a:r>
              <a:endParaRPr lang="en-US" dirty="0"/>
            </a:p>
          </p:txBody>
        </p:sp>
        <p:sp>
          <p:nvSpPr>
            <p:cNvPr id="202" name="TextBox 201"/>
            <p:cNvSpPr txBox="1"/>
            <p:nvPr/>
          </p:nvSpPr>
          <p:spPr>
            <a:xfrm>
              <a:off x="205554" y="801074"/>
              <a:ext cx="521672" cy="369332"/>
            </a:xfrm>
            <a:prstGeom prst="rect">
              <a:avLst/>
            </a:prstGeom>
            <a:noFill/>
          </p:spPr>
          <p:txBody>
            <a:bodyPr wrap="none" rtlCol="0">
              <a:spAutoFit/>
            </a:bodyPr>
            <a:lstStyle/>
            <a:p>
              <a:r>
                <a:rPr lang="en-US" dirty="0" err="1"/>
                <a:t>zeV</a:t>
              </a:r>
              <a:endParaRPr lang="en-US" dirty="0"/>
            </a:p>
          </p:txBody>
        </p:sp>
        <p:sp>
          <p:nvSpPr>
            <p:cNvPr id="203" name="TextBox 202"/>
            <p:cNvSpPr txBox="1"/>
            <p:nvPr/>
          </p:nvSpPr>
          <p:spPr>
            <a:xfrm>
              <a:off x="5053337" y="790150"/>
              <a:ext cx="627846" cy="369332"/>
            </a:xfrm>
            <a:prstGeom prst="rect">
              <a:avLst/>
            </a:prstGeom>
            <a:noFill/>
          </p:spPr>
          <p:txBody>
            <a:bodyPr wrap="none" rtlCol="0">
              <a:spAutoFit/>
            </a:bodyPr>
            <a:lstStyle/>
            <a:p>
              <a:r>
                <a:rPr lang="en-US" dirty="0"/>
                <a:t>MeV</a:t>
              </a:r>
            </a:p>
          </p:txBody>
        </p:sp>
        <p:sp>
          <p:nvSpPr>
            <p:cNvPr id="204" name="TextBox 203"/>
            <p:cNvSpPr txBox="1"/>
            <p:nvPr/>
          </p:nvSpPr>
          <p:spPr>
            <a:xfrm>
              <a:off x="637879" y="801074"/>
              <a:ext cx="543739" cy="369332"/>
            </a:xfrm>
            <a:prstGeom prst="rect">
              <a:avLst/>
            </a:prstGeom>
            <a:noFill/>
          </p:spPr>
          <p:txBody>
            <a:bodyPr wrap="none" rtlCol="0">
              <a:spAutoFit/>
            </a:bodyPr>
            <a:lstStyle/>
            <a:p>
              <a:r>
                <a:rPr lang="en-US" dirty="0" err="1"/>
                <a:t>aeV</a:t>
              </a:r>
              <a:endParaRPr lang="en-US" dirty="0"/>
            </a:p>
          </p:txBody>
        </p:sp>
        <p:sp>
          <p:nvSpPr>
            <p:cNvPr id="205" name="TextBox 204"/>
            <p:cNvSpPr txBox="1"/>
            <p:nvPr/>
          </p:nvSpPr>
          <p:spPr>
            <a:xfrm>
              <a:off x="1503857" y="801074"/>
              <a:ext cx="551766" cy="369332"/>
            </a:xfrm>
            <a:prstGeom prst="rect">
              <a:avLst/>
            </a:prstGeom>
            <a:noFill/>
          </p:spPr>
          <p:txBody>
            <a:bodyPr wrap="none" rtlCol="0">
              <a:spAutoFit/>
            </a:bodyPr>
            <a:lstStyle/>
            <a:p>
              <a:r>
                <a:rPr lang="en-US" dirty="0" err="1"/>
                <a:t>peV</a:t>
              </a:r>
              <a:endParaRPr lang="en-US" dirty="0"/>
            </a:p>
          </p:txBody>
        </p:sp>
        <p:sp>
          <p:nvSpPr>
            <p:cNvPr id="206" name="TextBox 205"/>
            <p:cNvSpPr txBox="1"/>
            <p:nvPr/>
          </p:nvSpPr>
          <p:spPr>
            <a:xfrm>
              <a:off x="2428695" y="801074"/>
              <a:ext cx="563488" cy="369332"/>
            </a:xfrm>
            <a:prstGeom prst="rect">
              <a:avLst/>
            </a:prstGeom>
            <a:noFill/>
          </p:spPr>
          <p:txBody>
            <a:bodyPr wrap="none" rtlCol="0">
              <a:spAutoFit/>
            </a:bodyPr>
            <a:lstStyle/>
            <a:p>
              <a:r>
                <a:rPr lang="en-US" dirty="0" err="1">
                  <a:latin typeface="Symbol" charset="2"/>
                  <a:cs typeface="Symbol" charset="2"/>
                </a:rPr>
                <a:t>m</a:t>
              </a:r>
              <a:r>
                <a:rPr lang="en-US" dirty="0" err="1"/>
                <a:t>eV</a:t>
              </a:r>
              <a:endParaRPr lang="en-US" dirty="0"/>
            </a:p>
          </p:txBody>
        </p:sp>
        <p:sp>
          <p:nvSpPr>
            <p:cNvPr id="207" name="TextBox 206"/>
            <p:cNvSpPr txBox="1"/>
            <p:nvPr/>
          </p:nvSpPr>
          <p:spPr>
            <a:xfrm>
              <a:off x="2902836" y="801074"/>
              <a:ext cx="614884" cy="369332"/>
            </a:xfrm>
            <a:prstGeom prst="rect">
              <a:avLst/>
            </a:prstGeom>
            <a:noFill/>
          </p:spPr>
          <p:txBody>
            <a:bodyPr wrap="none" rtlCol="0">
              <a:spAutoFit/>
            </a:bodyPr>
            <a:lstStyle/>
            <a:p>
              <a:r>
                <a:rPr lang="en-US" dirty="0" err="1"/>
                <a:t>meV</a:t>
              </a:r>
              <a:endParaRPr lang="en-US" dirty="0"/>
            </a:p>
          </p:txBody>
        </p:sp>
        <p:sp>
          <p:nvSpPr>
            <p:cNvPr id="208" name="TextBox 207"/>
            <p:cNvSpPr txBox="1"/>
            <p:nvPr/>
          </p:nvSpPr>
          <p:spPr>
            <a:xfrm>
              <a:off x="7666100" y="790150"/>
              <a:ext cx="549737" cy="369332"/>
            </a:xfrm>
            <a:prstGeom prst="rect">
              <a:avLst/>
            </a:prstGeom>
            <a:noFill/>
          </p:spPr>
          <p:txBody>
            <a:bodyPr wrap="none" rtlCol="0">
              <a:spAutoFit/>
            </a:bodyPr>
            <a:lstStyle/>
            <a:p>
              <a:r>
                <a:rPr lang="en-US" dirty="0" err="1"/>
                <a:t>PeV</a:t>
              </a:r>
              <a:endParaRPr lang="en-US" dirty="0"/>
            </a:p>
          </p:txBody>
        </p:sp>
        <p:sp>
          <p:nvSpPr>
            <p:cNvPr id="213" name="TextBox 212"/>
            <p:cNvSpPr txBox="1"/>
            <p:nvPr/>
          </p:nvSpPr>
          <p:spPr>
            <a:xfrm>
              <a:off x="8273932" y="791447"/>
              <a:ext cx="769900" cy="369332"/>
            </a:xfrm>
            <a:prstGeom prst="rect">
              <a:avLst/>
            </a:prstGeom>
            <a:noFill/>
          </p:spPr>
          <p:txBody>
            <a:bodyPr wrap="none" rtlCol="0">
              <a:spAutoFit/>
            </a:bodyPr>
            <a:lstStyle/>
            <a:p>
              <a:r>
                <a:rPr lang="en-US" dirty="0"/>
                <a:t>30M</a:t>
              </a:r>
              <a:r>
                <a:rPr lang="en-US" baseline="-25000" dirty="0"/>
                <a:t>☉</a:t>
              </a:r>
            </a:p>
          </p:txBody>
        </p:sp>
      </p:grpSp>
      <p:grpSp>
        <p:nvGrpSpPr>
          <p:cNvPr id="86" name="Group 85"/>
          <p:cNvGrpSpPr/>
          <p:nvPr/>
        </p:nvGrpSpPr>
        <p:grpSpPr>
          <a:xfrm>
            <a:off x="129881" y="5800914"/>
            <a:ext cx="8889649" cy="441146"/>
            <a:chOff x="129881" y="5762889"/>
            <a:chExt cx="8889649" cy="441146"/>
          </a:xfrm>
        </p:grpSpPr>
        <p:cxnSp>
          <p:nvCxnSpPr>
            <p:cNvPr id="220" name="Straight Arrow Connector 219"/>
            <p:cNvCxnSpPr/>
            <p:nvPr/>
          </p:nvCxnSpPr>
          <p:spPr>
            <a:xfrm>
              <a:off x="129881" y="5974837"/>
              <a:ext cx="8889649"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1" name="Straight Connector 220"/>
            <p:cNvCxnSpPr/>
            <p:nvPr/>
          </p:nvCxnSpPr>
          <p:spPr>
            <a:xfrm>
              <a:off x="461797"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1825432"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3" name="Straight Connector 222"/>
            <p:cNvCxnSpPr/>
            <p:nvPr/>
          </p:nvCxnSpPr>
          <p:spPr>
            <a:xfrm>
              <a:off x="2734522"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a:off x="4504290"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5" name="Straight Connector 224"/>
            <p:cNvCxnSpPr/>
            <p:nvPr/>
          </p:nvCxnSpPr>
          <p:spPr>
            <a:xfrm>
              <a:off x="7086315"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p:cNvCxnSpPr/>
            <p:nvPr/>
          </p:nvCxnSpPr>
          <p:spPr>
            <a:xfrm>
              <a:off x="916342"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0" name="Straight Connector 229"/>
            <p:cNvCxnSpPr/>
            <p:nvPr/>
          </p:nvCxnSpPr>
          <p:spPr>
            <a:xfrm>
              <a:off x="2279977"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a:off x="3643615"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2" name="Straight Connector 231"/>
            <p:cNvCxnSpPr/>
            <p:nvPr/>
          </p:nvCxnSpPr>
          <p:spPr>
            <a:xfrm>
              <a:off x="6225640"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2" name="Straight Connector 241"/>
            <p:cNvCxnSpPr/>
            <p:nvPr/>
          </p:nvCxnSpPr>
          <p:spPr>
            <a:xfrm>
              <a:off x="1370887"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3" name="Straight Connector 242"/>
            <p:cNvCxnSpPr/>
            <p:nvPr/>
          </p:nvCxnSpPr>
          <p:spPr>
            <a:xfrm>
              <a:off x="3189067"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4" name="Straight Connector 243"/>
            <p:cNvCxnSpPr/>
            <p:nvPr/>
          </p:nvCxnSpPr>
          <p:spPr>
            <a:xfrm>
              <a:off x="5364965" y="5823319"/>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5" name="Straight Connector 244"/>
            <p:cNvCxnSpPr/>
            <p:nvPr/>
          </p:nvCxnSpPr>
          <p:spPr>
            <a:xfrm>
              <a:off x="8618922" y="5842678"/>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46" name="Group 245"/>
            <p:cNvGrpSpPr/>
            <p:nvPr/>
          </p:nvGrpSpPr>
          <p:grpSpPr>
            <a:xfrm>
              <a:off x="7874226" y="5762889"/>
              <a:ext cx="646331" cy="441146"/>
              <a:chOff x="6936794" y="1668196"/>
              <a:chExt cx="646331" cy="441146"/>
            </a:xfrm>
          </p:grpSpPr>
          <p:sp>
            <p:nvSpPr>
              <p:cNvPr id="283" name="Rectangle 282"/>
              <p:cNvSpPr/>
              <p:nvPr/>
            </p:nvSpPr>
            <p:spPr>
              <a:xfrm>
                <a:off x="7308721" y="1745954"/>
                <a:ext cx="51113" cy="334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TextBox 283"/>
              <p:cNvSpPr txBox="1"/>
              <p:nvPr/>
            </p:nvSpPr>
            <p:spPr>
              <a:xfrm rot="16200000">
                <a:off x="7039387" y="1565603"/>
                <a:ext cx="441146" cy="646331"/>
              </a:xfrm>
              <a:prstGeom prst="rect">
                <a:avLst/>
              </a:prstGeom>
              <a:noFill/>
            </p:spPr>
            <p:txBody>
              <a:bodyPr wrap="none" rtlCol="0">
                <a:spAutoFit/>
              </a:bodyPr>
              <a:lstStyle/>
              <a:p>
                <a:r>
                  <a:rPr lang="en-US" sz="3600" dirty="0">
                    <a:latin typeface="Symbol" charset="2"/>
                    <a:cs typeface="Symbol" charset="2"/>
                  </a:rPr>
                  <a:t>≈</a:t>
                </a:r>
              </a:p>
            </p:txBody>
          </p:sp>
        </p:grpSp>
        <p:cxnSp>
          <p:nvCxnSpPr>
            <p:cNvPr id="265" name="Straight Connector 264"/>
            <p:cNvCxnSpPr/>
            <p:nvPr/>
          </p:nvCxnSpPr>
          <p:spPr>
            <a:xfrm>
              <a:off x="7947016" y="5823317"/>
              <a:ext cx="0" cy="3030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66" name="Group 265"/>
            <p:cNvGrpSpPr/>
            <p:nvPr/>
          </p:nvGrpSpPr>
          <p:grpSpPr>
            <a:xfrm>
              <a:off x="3643615" y="5907972"/>
              <a:ext cx="4016062" cy="145647"/>
              <a:chOff x="3643615" y="1246834"/>
              <a:chExt cx="4016062" cy="145647"/>
            </a:xfrm>
          </p:grpSpPr>
          <p:cxnSp>
            <p:nvCxnSpPr>
              <p:cNvPr id="267" name="Straight Connector 266"/>
              <p:cNvCxnSpPr/>
              <p:nvPr/>
            </p:nvCxnSpPr>
            <p:spPr>
              <a:xfrm>
                <a:off x="3643615"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a:off x="3930466"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4217317"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0" name="Straight Connector 269"/>
              <p:cNvCxnSpPr/>
              <p:nvPr/>
            </p:nvCxnSpPr>
            <p:spPr>
              <a:xfrm>
                <a:off x="4504168"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a:off x="4791019"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077870"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3" name="Straight Connector 272"/>
              <p:cNvCxnSpPr/>
              <p:nvPr/>
            </p:nvCxnSpPr>
            <p:spPr>
              <a:xfrm>
                <a:off x="5364721"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4" name="Straight Connector 273"/>
              <p:cNvCxnSpPr/>
              <p:nvPr/>
            </p:nvCxnSpPr>
            <p:spPr>
              <a:xfrm>
                <a:off x="5651572"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5" name="Straight Connector 274"/>
              <p:cNvCxnSpPr/>
              <p:nvPr/>
            </p:nvCxnSpPr>
            <p:spPr>
              <a:xfrm>
                <a:off x="5938423"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6" name="Straight Connector 275"/>
              <p:cNvCxnSpPr/>
              <p:nvPr/>
            </p:nvCxnSpPr>
            <p:spPr>
              <a:xfrm>
                <a:off x="6225274"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6512125"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7085822"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9" name="Straight Connector 278"/>
              <p:cNvCxnSpPr/>
              <p:nvPr/>
            </p:nvCxnSpPr>
            <p:spPr>
              <a:xfrm>
                <a:off x="6798976" y="1246836"/>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7085975"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7372826"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7659677" y="1246834"/>
                <a:ext cx="0" cy="14564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93" name="Group 92"/>
          <p:cNvGrpSpPr/>
          <p:nvPr/>
        </p:nvGrpSpPr>
        <p:grpSpPr>
          <a:xfrm>
            <a:off x="4165643" y="3039896"/>
            <a:ext cx="903600" cy="352369"/>
            <a:chOff x="4165643" y="3039896"/>
            <a:chExt cx="903600" cy="352369"/>
          </a:xfrm>
        </p:grpSpPr>
        <p:sp>
          <p:nvSpPr>
            <p:cNvPr id="212" name="TextBox 211"/>
            <p:cNvSpPr txBox="1"/>
            <p:nvPr/>
          </p:nvSpPr>
          <p:spPr>
            <a:xfrm>
              <a:off x="4165643" y="3084488"/>
              <a:ext cx="903600" cy="307777"/>
            </a:xfrm>
            <a:prstGeom prst="rect">
              <a:avLst/>
            </a:prstGeom>
            <a:noFill/>
          </p:spPr>
          <p:txBody>
            <a:bodyPr wrap="none" rtlCol="0">
              <a:spAutoFit/>
            </a:bodyPr>
            <a:lstStyle/>
            <a:p>
              <a:r>
                <a:rPr lang="en-US" sz="1400" dirty="0">
                  <a:solidFill>
                    <a:srgbClr val="FF0000"/>
                  </a:solidFill>
                </a:rPr>
                <a:t>X-ray Line</a:t>
              </a:r>
            </a:p>
          </p:txBody>
        </p:sp>
        <p:grpSp>
          <p:nvGrpSpPr>
            <p:cNvPr id="92" name="Group 91"/>
            <p:cNvGrpSpPr/>
            <p:nvPr/>
          </p:nvGrpSpPr>
          <p:grpSpPr>
            <a:xfrm>
              <a:off x="4521670" y="3039896"/>
              <a:ext cx="214273" cy="106607"/>
              <a:chOff x="4521670" y="3039896"/>
              <a:chExt cx="214273" cy="106607"/>
            </a:xfrm>
          </p:grpSpPr>
          <p:cxnSp>
            <p:nvCxnSpPr>
              <p:cNvPr id="211" name="Straight Arrow Connector 210"/>
              <p:cNvCxnSpPr/>
              <p:nvPr/>
            </p:nvCxnSpPr>
            <p:spPr>
              <a:xfrm>
                <a:off x="4521670" y="3095187"/>
                <a:ext cx="214273"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9" name="Diamond 88"/>
              <p:cNvSpPr/>
              <p:nvPr/>
            </p:nvSpPr>
            <p:spPr>
              <a:xfrm>
                <a:off x="4566135" y="3039896"/>
                <a:ext cx="116825" cy="106607"/>
              </a:xfrm>
              <a:prstGeom prst="diamond">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95" name="Group 94"/>
          <p:cNvGrpSpPr/>
          <p:nvPr/>
        </p:nvGrpSpPr>
        <p:grpSpPr>
          <a:xfrm>
            <a:off x="5097615" y="3041883"/>
            <a:ext cx="1022824" cy="350382"/>
            <a:chOff x="5097615" y="3041883"/>
            <a:chExt cx="1022824" cy="350382"/>
          </a:xfrm>
        </p:grpSpPr>
        <p:sp>
          <p:nvSpPr>
            <p:cNvPr id="126" name="TextBox 125"/>
            <p:cNvSpPr txBox="1"/>
            <p:nvPr/>
          </p:nvSpPr>
          <p:spPr>
            <a:xfrm>
              <a:off x="5097615" y="3084488"/>
              <a:ext cx="1022824" cy="307777"/>
            </a:xfrm>
            <a:prstGeom prst="rect">
              <a:avLst/>
            </a:prstGeom>
            <a:noFill/>
          </p:spPr>
          <p:txBody>
            <a:bodyPr wrap="none" rtlCol="0">
              <a:spAutoFit/>
            </a:bodyPr>
            <a:lstStyle/>
            <a:p>
              <a:r>
                <a:rPr lang="en-US" sz="1400" dirty="0">
                  <a:solidFill>
                    <a:srgbClr val="FF0000"/>
                  </a:solidFill>
                </a:rPr>
                <a:t>Beryllium-8</a:t>
              </a:r>
            </a:p>
          </p:txBody>
        </p:sp>
        <p:grpSp>
          <p:nvGrpSpPr>
            <p:cNvPr id="94" name="Group 93"/>
            <p:cNvGrpSpPr/>
            <p:nvPr/>
          </p:nvGrpSpPr>
          <p:grpSpPr>
            <a:xfrm>
              <a:off x="5498150" y="3041883"/>
              <a:ext cx="214273" cy="106607"/>
              <a:chOff x="5498150" y="3041883"/>
              <a:chExt cx="214273" cy="106607"/>
            </a:xfrm>
          </p:grpSpPr>
          <p:cxnSp>
            <p:nvCxnSpPr>
              <p:cNvPr id="125" name="Straight Arrow Connector 124"/>
              <p:cNvCxnSpPr/>
              <p:nvPr/>
            </p:nvCxnSpPr>
            <p:spPr>
              <a:xfrm>
                <a:off x="5498150" y="3095187"/>
                <a:ext cx="214273"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90" name="Diamond 289"/>
              <p:cNvSpPr/>
              <p:nvPr/>
            </p:nvSpPr>
            <p:spPr>
              <a:xfrm>
                <a:off x="5548374" y="3041883"/>
                <a:ext cx="130459" cy="106607"/>
              </a:xfrm>
              <a:prstGeom prst="diamond">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93" name="Group 292"/>
          <p:cNvGrpSpPr/>
          <p:nvPr/>
        </p:nvGrpSpPr>
        <p:grpSpPr>
          <a:xfrm>
            <a:off x="8062717" y="2102547"/>
            <a:ext cx="1014934" cy="339102"/>
            <a:chOff x="8062717" y="2102547"/>
            <a:chExt cx="1014934" cy="339102"/>
          </a:xfrm>
        </p:grpSpPr>
        <p:sp>
          <p:nvSpPr>
            <p:cNvPr id="137" name="TextBox 136"/>
            <p:cNvSpPr txBox="1"/>
            <p:nvPr/>
          </p:nvSpPr>
          <p:spPr>
            <a:xfrm>
              <a:off x="8062717" y="2133872"/>
              <a:ext cx="1014934" cy="307777"/>
            </a:xfrm>
            <a:prstGeom prst="rect">
              <a:avLst/>
            </a:prstGeom>
            <a:noFill/>
          </p:spPr>
          <p:txBody>
            <a:bodyPr wrap="none" rtlCol="0">
              <a:spAutoFit/>
            </a:bodyPr>
            <a:lstStyle/>
            <a:p>
              <a:r>
                <a:rPr lang="en-US" sz="1400" dirty="0">
                  <a:solidFill>
                    <a:srgbClr val="0000FF"/>
                  </a:solidFill>
                </a:rPr>
                <a:t>Black Holes</a:t>
              </a:r>
            </a:p>
          </p:txBody>
        </p:sp>
        <p:grpSp>
          <p:nvGrpSpPr>
            <p:cNvPr id="292" name="Group 291"/>
            <p:cNvGrpSpPr/>
            <p:nvPr/>
          </p:nvGrpSpPr>
          <p:grpSpPr>
            <a:xfrm>
              <a:off x="8503484" y="2102547"/>
              <a:ext cx="214273" cy="106607"/>
              <a:chOff x="8503484" y="2102547"/>
              <a:chExt cx="214273" cy="106607"/>
            </a:xfrm>
          </p:grpSpPr>
          <p:cxnSp>
            <p:nvCxnSpPr>
              <p:cNvPr id="136" name="Straight Arrow Connector 135"/>
              <p:cNvCxnSpPr/>
              <p:nvPr/>
            </p:nvCxnSpPr>
            <p:spPr>
              <a:xfrm>
                <a:off x="8503484" y="2155182"/>
                <a:ext cx="214273" cy="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91" name="Diamond 290"/>
              <p:cNvSpPr/>
              <p:nvPr/>
            </p:nvSpPr>
            <p:spPr>
              <a:xfrm>
                <a:off x="8542783" y="2102547"/>
                <a:ext cx="136459" cy="106607"/>
              </a:xfrm>
              <a:prstGeom prst="diamond">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D38091C2-3738-174A-9AD3-8B2EF9CA41F8}"/>
              </a:ext>
            </a:extLst>
          </p:cNvPr>
          <p:cNvSpPr txBox="1"/>
          <p:nvPr/>
        </p:nvSpPr>
        <p:spPr>
          <a:xfrm>
            <a:off x="2006642" y="6427720"/>
            <a:ext cx="5092100" cy="369332"/>
          </a:xfrm>
          <a:prstGeom prst="rect">
            <a:avLst/>
          </a:prstGeom>
          <a:noFill/>
        </p:spPr>
        <p:txBody>
          <a:bodyPr wrap="none" rtlCol="0">
            <a:spAutoFit/>
          </a:bodyPr>
          <a:lstStyle/>
          <a:p>
            <a:r>
              <a:rPr lang="en-US" dirty="0"/>
              <a:t>Modified from the Cosmic Visions Report (2017)</a:t>
            </a:r>
          </a:p>
        </p:txBody>
      </p:sp>
      <p:sp>
        <p:nvSpPr>
          <p:cNvPr id="3" name="Oval 2">
            <a:extLst>
              <a:ext uri="{FF2B5EF4-FFF2-40B4-BE49-F238E27FC236}">
                <a16:creationId xmlns:a16="http://schemas.microsoft.com/office/drawing/2014/main" id="{4866DA7F-89CA-D043-B3FE-4758740C86CE}"/>
              </a:ext>
            </a:extLst>
          </p:cNvPr>
          <p:cNvSpPr/>
          <p:nvPr/>
        </p:nvSpPr>
        <p:spPr>
          <a:xfrm>
            <a:off x="6381223" y="1426118"/>
            <a:ext cx="933977" cy="584982"/>
          </a:xfrm>
          <a:prstGeom prst="ellipse">
            <a:avLst/>
          </a:pr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03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Content Placeholder 3"/>
          <p:cNvSpPr txBox="1">
            <a:spLocks/>
          </p:cNvSpPr>
          <p:nvPr/>
        </p:nvSpPr>
        <p:spPr bwMode="auto">
          <a:xfrm>
            <a:off x="4495800" y="1256506"/>
            <a:ext cx="4191000" cy="515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spcBef>
                <a:spcPct val="20000"/>
              </a:spcBef>
              <a:buFont typeface="Arial" charset="0"/>
              <a:buChar char="•"/>
            </a:pPr>
            <a:endParaRPr lang="en-US" sz="2000" b="1"/>
          </a:p>
          <a:p>
            <a:pPr>
              <a:spcBef>
                <a:spcPct val="20000"/>
              </a:spcBef>
              <a:buFont typeface="Arial" charset="0"/>
              <a:buChar char="•"/>
            </a:pPr>
            <a:endParaRPr lang="en-US" sz="2000" b="1"/>
          </a:p>
        </p:txBody>
      </p:sp>
      <p:pic>
        <p:nvPicPr>
          <p:cNvPr id="86022" name="Picture 2" descr="C:\Users\Jonathan\Desktop\fig_mono-j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6645" y="2209800"/>
            <a:ext cx="2672516" cy="248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8" name="TextBox 27"/>
          <p:cNvSpPr txBox="1">
            <a:spLocks noChangeArrowheads="1"/>
          </p:cNvSpPr>
          <p:nvPr/>
        </p:nvSpPr>
        <p:spPr bwMode="auto">
          <a:xfrm>
            <a:off x="4492334" y="4953000"/>
            <a:ext cx="38147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r"/>
            <a:r>
              <a:rPr lang="en-US" baseline="-25000" dirty="0"/>
              <a:t>Goodman, </a:t>
            </a:r>
            <a:r>
              <a:rPr lang="en-US" baseline="-25000" dirty="0" err="1"/>
              <a:t>Ibe</a:t>
            </a:r>
            <a:r>
              <a:rPr lang="en-US" baseline="-25000" dirty="0"/>
              <a:t>, </a:t>
            </a:r>
            <a:r>
              <a:rPr lang="en-US" baseline="-25000" dirty="0" err="1"/>
              <a:t>Rajaraman</a:t>
            </a:r>
            <a:r>
              <a:rPr lang="en-US" baseline="-25000" dirty="0"/>
              <a:t>, Shepherd, </a:t>
            </a:r>
            <a:r>
              <a:rPr lang="en-US" baseline="-25000" dirty="0" err="1"/>
              <a:t>Tait</a:t>
            </a:r>
            <a:r>
              <a:rPr lang="en-US" baseline="-25000" dirty="0"/>
              <a:t>, Yu (2010)</a:t>
            </a:r>
          </a:p>
          <a:p>
            <a:pPr algn="r"/>
            <a:r>
              <a:rPr lang="en-US" baseline="-25000" dirty="0" err="1"/>
              <a:t>Bai</a:t>
            </a:r>
            <a:r>
              <a:rPr lang="en-US" baseline="-25000" dirty="0"/>
              <a:t>, Fox, </a:t>
            </a:r>
            <a:r>
              <a:rPr lang="en-US" baseline="-25000" dirty="0" err="1"/>
              <a:t>Harnik</a:t>
            </a:r>
            <a:r>
              <a:rPr lang="en-US" baseline="-25000" dirty="0"/>
              <a:t> (2010)</a:t>
            </a:r>
          </a:p>
        </p:txBody>
      </p:sp>
      <p:sp>
        <p:nvSpPr>
          <p:cNvPr id="86029" name="TextBox 28"/>
          <p:cNvSpPr txBox="1">
            <a:spLocks noChangeArrowheads="1"/>
          </p:cNvSpPr>
          <p:nvPr/>
        </p:nvSpPr>
        <p:spPr bwMode="auto">
          <a:xfrm>
            <a:off x="1391146" y="4961024"/>
            <a:ext cx="265371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r"/>
            <a:r>
              <a:rPr lang="en-US" baseline="-25000" dirty="0" err="1"/>
              <a:t>Birkedal</a:t>
            </a:r>
            <a:r>
              <a:rPr lang="en-US" baseline="-25000" dirty="0"/>
              <a:t>, </a:t>
            </a:r>
            <a:r>
              <a:rPr lang="en-US" baseline="-25000" dirty="0" err="1"/>
              <a:t>Matchev</a:t>
            </a:r>
            <a:r>
              <a:rPr lang="en-US" baseline="-25000" dirty="0"/>
              <a:t>, </a:t>
            </a:r>
            <a:r>
              <a:rPr lang="en-US" baseline="-25000" dirty="0" err="1"/>
              <a:t>Perelstein</a:t>
            </a:r>
            <a:r>
              <a:rPr lang="en-US" baseline="-25000" dirty="0"/>
              <a:t> (2004)</a:t>
            </a:r>
          </a:p>
        </p:txBody>
      </p:sp>
      <p:sp>
        <p:nvSpPr>
          <p:cNvPr id="16" name="Title 1">
            <a:extLst>
              <a:ext uri="{FF2B5EF4-FFF2-40B4-BE49-F238E27FC236}">
                <a16:creationId xmlns:a16="http://schemas.microsoft.com/office/drawing/2014/main" id="{8906F69C-41D0-2048-ADD2-7932A475F430}"/>
              </a:ext>
            </a:extLst>
          </p:cNvPr>
          <p:cNvSpPr txBox="1">
            <a:spLocks/>
          </p:cNvSpPr>
          <p:nvPr/>
        </p:nvSpPr>
        <p:spPr bwMode="auto">
          <a:xfrm>
            <a:off x="457200" y="244475"/>
            <a:ext cx="8229600" cy="441325"/>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xmlns:mc="http://schemas.openxmlformats.org/markup-compatibility/2006"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WIMP EFFECTIVE THEORY</a:t>
            </a:r>
            <a:endParaRPr lang="en-US" baseline="-25000" dirty="0">
              <a:latin typeface="Arial" charset="0"/>
            </a:endParaRPr>
          </a:p>
        </p:txBody>
      </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28C733F3-5F38-F740-82E4-B4B861012D8D}"/>
                  </a:ext>
                </a:extLst>
              </p:cNvPr>
              <p:cNvSpPr>
                <a:spLocks noGrp="1"/>
              </p:cNvSpPr>
              <p:nvPr>
                <p:ph idx="1"/>
              </p:nvPr>
            </p:nvSpPr>
            <p:spPr>
              <a:xfrm>
                <a:off x="381000" y="838200"/>
                <a:ext cx="8229600" cy="5943600"/>
              </a:xfrm>
            </p:spPr>
            <p:txBody>
              <a:bodyPr/>
              <a:lstStyle/>
              <a:p>
                <a:r>
                  <a:rPr lang="en-US" sz="2000" dirty="0">
                    <a:latin typeface="Arial" charset="0"/>
                  </a:rPr>
                  <a:t>Alternatively, produce the DM directly, but in association with something else that can be seen.  Model the blob as an effective operator, look for </a:t>
                </a:r>
                <a:r>
                  <a:rPr lang="en-US" sz="2000" dirty="0">
                    <a:latin typeface="+mj-lt"/>
                  </a:rPr>
                  <a:t>mono-</a:t>
                </a:r>
                <a14:m>
                  <m:oMath xmlns:m="http://schemas.openxmlformats.org/officeDocument/2006/math">
                    <m:r>
                      <a:rPr lang="en-US" sz="2000" i="1" dirty="0" smtClean="0">
                        <a:latin typeface="Cambria Math" panose="02040503050406030204" pitchFamily="18" charset="0"/>
                      </a:rPr>
                      <m:t>𝑋</m:t>
                    </m:r>
                  </m:oMath>
                </a14:m>
                <a:r>
                  <a:rPr lang="en-US" sz="2000" dirty="0">
                    <a:latin typeface="+mj-lt"/>
                  </a:rPr>
                  <a:t>, where </a:t>
                </a:r>
                <a14:m>
                  <m:oMath xmlns:m="http://schemas.openxmlformats.org/officeDocument/2006/math">
                    <m:r>
                      <a:rPr lang="en-US" sz="2000" i="1" dirty="0" smtClean="0">
                        <a:latin typeface="Cambria Math" panose="02040503050406030204" pitchFamily="18" charset="0"/>
                      </a:rPr>
                      <m:t>𝑋</m:t>
                    </m:r>
                    <m:r>
                      <a:rPr lang="en-US" sz="2000" i="1" dirty="0" smtClean="0">
                        <a:latin typeface="Cambria Math" panose="02040503050406030204" pitchFamily="18" charset="0"/>
                      </a:rPr>
                      <m:t>=</m:t>
                    </m:r>
                  </m:oMath>
                </a14:m>
                <a:r>
                  <a:rPr lang="en-US" sz="2000" dirty="0">
                    <a:latin typeface="+mj-lt"/>
                  </a:rPr>
                  <a:t> </a:t>
                </a:r>
                <a:r>
                  <a:rPr lang="en-US" sz="2000" b="0" i="0" dirty="0">
                    <a:latin typeface="+mj-lt"/>
                  </a:rPr>
                  <a:t>photon</a:t>
                </a:r>
                <a:r>
                  <a:rPr lang="en-US" sz="2000" dirty="0">
                    <a:latin typeface="Symbol" charset="0"/>
                  </a:rPr>
                  <a:t>, </a:t>
                </a:r>
                <a:r>
                  <a:rPr lang="en-US" sz="2000" dirty="0"/>
                  <a:t>jet, </a:t>
                </a:r>
                <a14:m>
                  <m:oMath xmlns:m="http://schemas.openxmlformats.org/officeDocument/2006/math">
                    <m:r>
                      <a:rPr lang="en-US" sz="2000" i="1" dirty="0" smtClean="0">
                        <a:latin typeface="Cambria Math" panose="02040503050406030204" pitchFamily="18" charset="0"/>
                      </a:rPr>
                      <m:t>𝑊</m:t>
                    </m:r>
                    <m:r>
                      <a:rPr lang="en-US" sz="2000" i="1" dirty="0" smtClean="0">
                        <a:latin typeface="Cambria Math" panose="02040503050406030204" pitchFamily="18" charset="0"/>
                      </a:rPr>
                      <m:t>, </m:t>
                    </m:r>
                    <m:r>
                      <a:rPr lang="en-US" sz="2000" i="1" dirty="0" smtClean="0">
                        <a:latin typeface="Cambria Math" panose="02040503050406030204" pitchFamily="18" charset="0"/>
                      </a:rPr>
                      <m:t>𝑍</m:t>
                    </m:r>
                    <m:r>
                      <a:rPr lang="en-US" sz="2000" i="1" dirty="0" smtClean="0">
                        <a:latin typeface="Cambria Math" panose="02040503050406030204" pitchFamily="18" charset="0"/>
                      </a:rPr>
                      <m:t>, </m:t>
                    </m:r>
                    <m:r>
                      <a:rPr lang="en-US" sz="2000" i="1" dirty="0" smtClean="0">
                        <a:latin typeface="Cambria Math" panose="02040503050406030204" pitchFamily="18" charset="0"/>
                      </a:rPr>
                      <m:t>h</m:t>
                    </m:r>
                    <m:r>
                      <a:rPr lang="en-US" sz="2000" i="1" dirty="0" smtClean="0">
                        <a:latin typeface="Cambria Math" panose="02040503050406030204" pitchFamily="18" charset="0"/>
                      </a:rPr>
                      <m:t>, </m:t>
                    </m:r>
                    <m:r>
                      <a:rPr lang="en-US" sz="2000" i="1" dirty="0" smtClean="0">
                        <a:latin typeface="Cambria Math" panose="02040503050406030204" pitchFamily="18" charset="0"/>
                      </a:rPr>
                      <m:t>𝑏</m:t>
                    </m:r>
                    <m:r>
                      <a:rPr lang="en-US" sz="2000" i="1" dirty="0" smtClean="0">
                        <a:latin typeface="Cambria Math" panose="02040503050406030204" pitchFamily="18" charset="0"/>
                      </a:rPr>
                      <m:t>, </m:t>
                    </m:r>
                    <m:r>
                      <a:rPr lang="en-US" sz="2000" i="1" dirty="0" smtClean="0">
                        <a:latin typeface="Cambria Math" panose="02040503050406030204" pitchFamily="18" charset="0"/>
                      </a:rPr>
                      <m:t>𝑡</m:t>
                    </m:r>
                  </m:oMath>
                </a14:m>
                <a:r>
                  <a:rPr lang="en-US" sz="2000" dirty="0"/>
                  <a:t>, ….</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r>
                  <a:rPr lang="en-US" sz="2000" dirty="0"/>
                  <a:t>Allows comparison of direct detection, indirect detection, and collider searches with various signatures, but requires that the EFT is valid (mediator is heavy), which is not always true for colliders.</a:t>
                </a:r>
              </a:p>
            </p:txBody>
          </p:sp>
        </mc:Choice>
        <mc:Fallback xmlns="">
          <p:sp>
            <p:nvSpPr>
              <p:cNvPr id="17" name="Content Placeholder 2">
                <a:extLst>
                  <a:ext uri="{FF2B5EF4-FFF2-40B4-BE49-F238E27FC236}">
                    <a16:creationId xmlns:a16="http://schemas.microsoft.com/office/drawing/2014/main" id="{28C733F3-5F38-F740-82E4-B4B861012D8D}"/>
                  </a:ext>
                </a:extLst>
              </p:cNvPr>
              <p:cNvSpPr>
                <a:spLocks noGrp="1" noRot="1" noChangeAspect="1" noMove="1" noResize="1" noEditPoints="1" noAdjustHandles="1" noChangeArrowheads="1" noChangeShapeType="1" noTextEdit="1"/>
              </p:cNvSpPr>
              <p:nvPr>
                <p:ph idx="1"/>
              </p:nvPr>
            </p:nvSpPr>
            <p:spPr>
              <a:xfrm>
                <a:off x="381000" y="838200"/>
                <a:ext cx="8229600" cy="5943600"/>
              </a:xfrm>
              <a:blipFill>
                <a:blip r:embed="rId5"/>
                <a:stretch>
                  <a:fillRect l="-770" t="-640" r="-138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A14AFA18-47DA-5B48-88CB-0D3445E6AA70}"/>
              </a:ext>
            </a:extLst>
          </p:cNvPr>
          <p:cNvPicPr>
            <a:picLocks noChangeAspect="1"/>
          </p:cNvPicPr>
          <p:nvPr/>
        </p:nvPicPr>
        <p:blipFill>
          <a:blip r:embed="rId6"/>
          <a:stretch>
            <a:fillRect/>
          </a:stretch>
        </p:blipFill>
        <p:spPr>
          <a:xfrm>
            <a:off x="4682286" y="1932100"/>
            <a:ext cx="3434858" cy="3038900"/>
          </a:xfrm>
          <a:prstGeom prst="rect">
            <a:avLst/>
          </a:prstGeom>
        </p:spPr>
      </p:pic>
    </p:spTree>
    <p:extLst>
      <p:ext uri="{BB962C8B-B14F-4D97-AF65-F5344CB8AC3E}">
        <p14:creationId xmlns:p14="http://schemas.microsoft.com/office/powerpoint/2010/main" val="17075309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ED161-A18E-2A46-BCAF-3E92620BE098}"/>
              </a:ext>
            </a:extLst>
          </p:cNvPr>
          <p:cNvSpPr/>
          <p:nvPr/>
        </p:nvSpPr>
        <p:spPr>
          <a:xfrm>
            <a:off x="838200" y="2895600"/>
            <a:ext cx="7391399" cy="106680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1"/>
                </a:solidFill>
              </a:rPr>
              <a:t>IV. WIMP VARIATIONS</a:t>
            </a:r>
          </a:p>
        </p:txBody>
      </p:sp>
      <p:sp>
        <p:nvSpPr>
          <p:cNvPr id="3" name="Rectangle 2">
            <a:extLst>
              <a:ext uri="{FF2B5EF4-FFF2-40B4-BE49-F238E27FC236}">
                <a16:creationId xmlns:a16="http://schemas.microsoft.com/office/drawing/2014/main" id="{A1D4B414-462A-3C4D-8D4E-3672AFB52D08}"/>
              </a:ext>
            </a:extLst>
          </p:cNvPr>
          <p:cNvSpPr>
            <a:spLocks noChangeArrowheads="1"/>
          </p:cNvSpPr>
          <p:nvPr/>
        </p:nvSpPr>
        <p:spPr bwMode="auto">
          <a:xfrm>
            <a:off x="304800" y="6211887"/>
            <a:ext cx="8458200" cy="54864"/>
          </a:xfrm>
          <a:prstGeom prst="rect">
            <a:avLst/>
          </a:prstGeom>
          <a:solidFill>
            <a:srgbClr val="1919C8"/>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321132220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FF2D-45E0-D147-90B4-9F089E4D3358}"/>
              </a:ext>
            </a:extLst>
          </p:cNvPr>
          <p:cNvSpPr>
            <a:spLocks noGrp="1"/>
          </p:cNvSpPr>
          <p:nvPr>
            <p:ph type="title"/>
          </p:nvPr>
        </p:nvSpPr>
        <p:spPr>
          <a:xfrm>
            <a:off x="1295400" y="168275"/>
            <a:ext cx="6858000" cy="517525"/>
          </a:xfrm>
        </p:spPr>
        <p:txBody>
          <a:bodyPr/>
          <a:lstStyle/>
          <a:p>
            <a:r>
              <a:rPr lang="en-US" dirty="0"/>
              <a:t>WIMP VARIATIONS</a:t>
            </a:r>
          </a:p>
        </p:txBody>
      </p:sp>
      <p:sp>
        <p:nvSpPr>
          <p:cNvPr id="3" name="Content Placeholder 2">
            <a:extLst>
              <a:ext uri="{FF2B5EF4-FFF2-40B4-BE49-F238E27FC236}">
                <a16:creationId xmlns:a16="http://schemas.microsoft.com/office/drawing/2014/main" id="{1BFAAE77-8A88-6C4A-8A10-257FF5DD5F07}"/>
              </a:ext>
            </a:extLst>
          </p:cNvPr>
          <p:cNvSpPr>
            <a:spLocks noGrp="1"/>
          </p:cNvSpPr>
          <p:nvPr>
            <p:ph idx="1"/>
          </p:nvPr>
        </p:nvSpPr>
        <p:spPr>
          <a:xfrm>
            <a:off x="457200" y="855662"/>
            <a:ext cx="8077200" cy="5392738"/>
          </a:xfrm>
        </p:spPr>
        <p:txBody>
          <a:bodyPr/>
          <a:lstStyle/>
          <a:p>
            <a:r>
              <a:rPr lang="en-US" sz="2000" dirty="0"/>
              <a:t>The WIMP paradigm has spawned many spin-offs that preserve the WIMP miracle to various extents, but have vastly different implications for particle physics and astrophysics.</a:t>
            </a:r>
          </a:p>
          <a:p>
            <a:endParaRPr lang="en-US" dirty="0"/>
          </a:p>
          <a:p>
            <a:pPr marL="0" indent="0">
              <a:buNone/>
            </a:pPr>
            <a:endParaRPr lang="en-US" dirty="0"/>
          </a:p>
        </p:txBody>
      </p:sp>
      <p:pic>
        <p:nvPicPr>
          <p:cNvPr id="7" name="Picture 6">
            <a:extLst>
              <a:ext uri="{FF2B5EF4-FFF2-40B4-BE49-F238E27FC236}">
                <a16:creationId xmlns:a16="http://schemas.microsoft.com/office/drawing/2014/main" id="{F7CA2853-850B-BC45-A6C5-8A8D39447EE4}"/>
              </a:ext>
            </a:extLst>
          </p:cNvPr>
          <p:cNvPicPr>
            <a:picLocks noChangeAspect="1"/>
          </p:cNvPicPr>
          <p:nvPr/>
        </p:nvPicPr>
        <p:blipFill>
          <a:blip r:embed="rId2"/>
          <a:stretch>
            <a:fillRect/>
          </a:stretch>
        </p:blipFill>
        <p:spPr>
          <a:xfrm>
            <a:off x="1365463" y="1981200"/>
            <a:ext cx="6413074" cy="4572000"/>
          </a:xfrm>
          <a:prstGeom prst="rect">
            <a:avLst/>
          </a:prstGeom>
        </p:spPr>
      </p:pic>
    </p:spTree>
    <p:extLst>
      <p:ext uri="{BB962C8B-B14F-4D97-AF65-F5344CB8AC3E}">
        <p14:creationId xmlns:p14="http://schemas.microsoft.com/office/powerpoint/2010/main" val="32436921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1773-C426-AF4C-A999-216948FA01A1}"/>
              </a:ext>
            </a:extLst>
          </p:cNvPr>
          <p:cNvSpPr>
            <a:spLocks noGrp="1"/>
          </p:cNvSpPr>
          <p:nvPr>
            <p:ph type="title"/>
          </p:nvPr>
        </p:nvSpPr>
        <p:spPr>
          <a:xfrm>
            <a:off x="1304246" y="216710"/>
            <a:ext cx="6858000" cy="515904"/>
          </a:xfrm>
        </p:spPr>
        <p:txBody>
          <a:bodyPr/>
          <a:lstStyle/>
          <a:p>
            <a:r>
              <a:rPr lang="en-US" dirty="0"/>
              <a:t>INELASTIC DARK MATTER</a:t>
            </a:r>
          </a:p>
        </p:txBody>
      </p:sp>
      <p:sp>
        <p:nvSpPr>
          <p:cNvPr id="3" name="Content Placeholder 2">
            <a:extLst>
              <a:ext uri="{FF2B5EF4-FFF2-40B4-BE49-F238E27FC236}">
                <a16:creationId xmlns:a16="http://schemas.microsoft.com/office/drawing/2014/main" id="{C1FDA64F-7EEC-E549-9050-A080597D7FEC}"/>
              </a:ext>
            </a:extLst>
          </p:cNvPr>
          <p:cNvSpPr>
            <a:spLocks noGrp="1"/>
          </p:cNvSpPr>
          <p:nvPr>
            <p:ph idx="1"/>
          </p:nvPr>
        </p:nvSpPr>
        <p:spPr>
          <a:xfrm>
            <a:off x="381000" y="990600"/>
            <a:ext cx="8382000" cy="5392738"/>
          </a:xfrm>
        </p:spPr>
        <p:txBody>
          <a:bodyPr/>
          <a:lstStyle/>
          <a:p>
            <a:r>
              <a:rPr lang="en-US" sz="2000" dirty="0"/>
              <a:t>The DAMA signal, whatever its ultimate fate, has been a fantastic driver for new ideas in dark matter.</a:t>
            </a:r>
          </a:p>
          <a:p>
            <a:endParaRPr lang="en-US" sz="1200" dirty="0"/>
          </a:p>
          <a:p>
            <a:r>
              <a:rPr lang="en-US" sz="2000" dirty="0"/>
              <a:t>A prominent example: inelastic dark matter.  Grew out of considerations of another SUSY WIMP candidate, the (messenger) </a:t>
            </a:r>
            <a:r>
              <a:rPr lang="en-US" sz="2000" dirty="0" err="1"/>
              <a:t>sneutrino</a:t>
            </a:r>
            <a:r>
              <a:rPr lang="en-US" sz="2000" dirty="0"/>
              <a:t>, a complex scalar, which could be split into two real scalars.</a:t>
            </a:r>
          </a:p>
          <a:p>
            <a:endParaRPr lang="en-US" sz="1200" dirty="0"/>
          </a:p>
          <a:p>
            <a:pPr marL="0" indent="0" algn="r">
              <a:buNone/>
            </a:pPr>
            <a:r>
              <a:rPr lang="en-US" sz="1400" dirty="0"/>
              <a:t>Han, </a:t>
            </a:r>
            <a:r>
              <a:rPr lang="en-US" sz="1400" dirty="0" err="1"/>
              <a:t>Hempfling</a:t>
            </a:r>
            <a:r>
              <a:rPr lang="en-US" sz="1400" dirty="0"/>
              <a:t> (1997); Hall, </a:t>
            </a:r>
            <a:r>
              <a:rPr lang="en-US" sz="1400" dirty="0" err="1"/>
              <a:t>Moroi</a:t>
            </a:r>
            <a:r>
              <a:rPr lang="en-US" sz="1400" dirty="0"/>
              <a:t>, Murayama (1998); Tucker-Smith, Weiner (2001)</a:t>
            </a:r>
          </a:p>
          <a:p>
            <a:endParaRPr lang="en-US" sz="1200" dirty="0"/>
          </a:p>
          <a:p>
            <a:r>
              <a:rPr lang="en-US" sz="2000" dirty="0"/>
              <a:t>Consider two highly-degenerate </a:t>
            </a:r>
            <a:r>
              <a:rPr lang="en-US" sz="2000" dirty="0" err="1"/>
              <a:t>WIMPy</a:t>
            </a:r>
            <a:r>
              <a:rPr lang="en-US" sz="2000" dirty="0"/>
              <a:t> particles X and Y, and assume there are only off-diagonal couplings:</a:t>
            </a:r>
          </a:p>
        </p:txBody>
      </p:sp>
      <p:grpSp>
        <p:nvGrpSpPr>
          <p:cNvPr id="15" name="Group 14">
            <a:extLst>
              <a:ext uri="{FF2B5EF4-FFF2-40B4-BE49-F238E27FC236}">
                <a16:creationId xmlns:a16="http://schemas.microsoft.com/office/drawing/2014/main" id="{EA57BC79-E41F-D14C-9F14-EAFC85020BFC}"/>
              </a:ext>
            </a:extLst>
          </p:cNvPr>
          <p:cNvGrpSpPr/>
          <p:nvPr/>
        </p:nvGrpSpPr>
        <p:grpSpPr>
          <a:xfrm>
            <a:off x="1028830" y="4495800"/>
            <a:ext cx="2193294" cy="1947565"/>
            <a:chOff x="1143000" y="4593967"/>
            <a:chExt cx="2193294" cy="1947565"/>
          </a:xfrm>
        </p:grpSpPr>
        <p:cxnSp>
          <p:nvCxnSpPr>
            <p:cNvPr id="5" name="Straight Connector 4">
              <a:extLst>
                <a:ext uri="{FF2B5EF4-FFF2-40B4-BE49-F238E27FC236}">
                  <a16:creationId xmlns:a16="http://schemas.microsoft.com/office/drawing/2014/main" id="{B64899B7-1F8B-314C-8521-86938547E6EA}"/>
                </a:ext>
              </a:extLst>
            </p:cNvPr>
            <p:cNvCxnSpPr/>
            <p:nvPr/>
          </p:nvCxnSpPr>
          <p:spPr>
            <a:xfrm>
              <a:off x="1447800" y="4876800"/>
              <a:ext cx="762000" cy="60960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4F9A1FA5-2AD5-DC43-912F-C3625DA8DE8F}"/>
                </a:ext>
              </a:extLst>
            </p:cNvPr>
            <p:cNvCxnSpPr>
              <a:cxnSpLocks/>
            </p:cNvCxnSpPr>
            <p:nvPr/>
          </p:nvCxnSpPr>
          <p:spPr>
            <a:xfrm>
              <a:off x="2209800" y="5509098"/>
              <a:ext cx="0" cy="663102"/>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373B25A0-5FA8-4544-B89E-FCCFE11FB034}"/>
                </a:ext>
              </a:extLst>
            </p:cNvPr>
            <p:cNvCxnSpPr>
              <a:cxnSpLocks/>
            </p:cNvCxnSpPr>
            <p:nvPr/>
          </p:nvCxnSpPr>
          <p:spPr>
            <a:xfrm flipV="1">
              <a:off x="2222770" y="4876800"/>
              <a:ext cx="762000" cy="60960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6410E8AC-B346-CE4C-8D77-73A156AE2E85}"/>
                </a:ext>
              </a:extLst>
            </p:cNvPr>
            <p:cNvSpPr txBox="1"/>
            <p:nvPr/>
          </p:nvSpPr>
          <p:spPr>
            <a:xfrm>
              <a:off x="1143000" y="4593967"/>
              <a:ext cx="338554" cy="369332"/>
            </a:xfrm>
            <a:prstGeom prst="rect">
              <a:avLst/>
            </a:prstGeom>
            <a:noFill/>
          </p:spPr>
          <p:txBody>
            <a:bodyPr wrap="none" rtlCol="0">
              <a:spAutoFit/>
            </a:bodyPr>
            <a:lstStyle/>
            <a:p>
              <a:r>
                <a:rPr lang="en-US" dirty="0"/>
                <a:t>X</a:t>
              </a:r>
            </a:p>
          </p:txBody>
        </p:sp>
        <p:sp>
          <p:nvSpPr>
            <p:cNvPr id="13" name="TextBox 12">
              <a:extLst>
                <a:ext uri="{FF2B5EF4-FFF2-40B4-BE49-F238E27FC236}">
                  <a16:creationId xmlns:a16="http://schemas.microsoft.com/office/drawing/2014/main" id="{1379409D-DEF9-D24C-8F81-69231C055EF4}"/>
                </a:ext>
              </a:extLst>
            </p:cNvPr>
            <p:cNvSpPr txBox="1"/>
            <p:nvPr/>
          </p:nvSpPr>
          <p:spPr>
            <a:xfrm>
              <a:off x="2997740" y="4593967"/>
              <a:ext cx="338554" cy="369332"/>
            </a:xfrm>
            <a:prstGeom prst="rect">
              <a:avLst/>
            </a:prstGeom>
            <a:noFill/>
          </p:spPr>
          <p:txBody>
            <a:bodyPr wrap="none" rtlCol="0">
              <a:spAutoFit/>
            </a:bodyPr>
            <a:lstStyle/>
            <a:p>
              <a:r>
                <a:rPr lang="en-US" dirty="0"/>
                <a:t>X</a:t>
              </a:r>
            </a:p>
          </p:txBody>
        </p:sp>
        <p:sp>
          <p:nvSpPr>
            <p:cNvPr id="14" name="TextBox 13">
              <a:extLst>
                <a:ext uri="{FF2B5EF4-FFF2-40B4-BE49-F238E27FC236}">
                  <a16:creationId xmlns:a16="http://schemas.microsoft.com/office/drawing/2014/main" id="{1882F5FC-319E-4C4A-B51B-E5891124555C}"/>
                </a:ext>
              </a:extLst>
            </p:cNvPr>
            <p:cNvSpPr txBox="1"/>
            <p:nvPr/>
          </p:nvSpPr>
          <p:spPr>
            <a:xfrm>
              <a:off x="1957312" y="6172200"/>
              <a:ext cx="530915" cy="369332"/>
            </a:xfrm>
            <a:prstGeom prst="rect">
              <a:avLst/>
            </a:prstGeom>
            <a:noFill/>
          </p:spPr>
          <p:txBody>
            <a:bodyPr wrap="none" rtlCol="0">
              <a:spAutoFit/>
            </a:bodyPr>
            <a:lstStyle/>
            <a:p>
              <a:r>
                <a:rPr lang="en-US" dirty="0"/>
                <a:t>SM</a:t>
              </a:r>
            </a:p>
          </p:txBody>
        </p:sp>
      </p:grpSp>
      <p:grpSp>
        <p:nvGrpSpPr>
          <p:cNvPr id="16" name="Group 15">
            <a:extLst>
              <a:ext uri="{FF2B5EF4-FFF2-40B4-BE49-F238E27FC236}">
                <a16:creationId xmlns:a16="http://schemas.microsoft.com/office/drawing/2014/main" id="{EAC10B6E-743F-8B46-BA0C-7FC91BF1BC22}"/>
              </a:ext>
            </a:extLst>
          </p:cNvPr>
          <p:cNvGrpSpPr/>
          <p:nvPr/>
        </p:nvGrpSpPr>
        <p:grpSpPr>
          <a:xfrm>
            <a:off x="3388019" y="4495800"/>
            <a:ext cx="2193294" cy="1947565"/>
            <a:chOff x="1143000" y="4593967"/>
            <a:chExt cx="2193294" cy="1947565"/>
          </a:xfrm>
        </p:grpSpPr>
        <p:cxnSp>
          <p:nvCxnSpPr>
            <p:cNvPr id="17" name="Straight Connector 16">
              <a:extLst>
                <a:ext uri="{FF2B5EF4-FFF2-40B4-BE49-F238E27FC236}">
                  <a16:creationId xmlns:a16="http://schemas.microsoft.com/office/drawing/2014/main" id="{D5C79050-6E75-5E45-88A9-2825B9FA3FA0}"/>
                </a:ext>
              </a:extLst>
            </p:cNvPr>
            <p:cNvCxnSpPr/>
            <p:nvPr/>
          </p:nvCxnSpPr>
          <p:spPr>
            <a:xfrm>
              <a:off x="1447800" y="4876800"/>
              <a:ext cx="762000" cy="60960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30138A0C-ED80-CA48-A400-F4BBDA2699D3}"/>
                </a:ext>
              </a:extLst>
            </p:cNvPr>
            <p:cNvCxnSpPr>
              <a:cxnSpLocks/>
            </p:cNvCxnSpPr>
            <p:nvPr/>
          </p:nvCxnSpPr>
          <p:spPr>
            <a:xfrm>
              <a:off x="2209800" y="5509098"/>
              <a:ext cx="0" cy="663102"/>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1B8366BF-0673-4E47-B9DC-FEFBAF74156D}"/>
                </a:ext>
              </a:extLst>
            </p:cNvPr>
            <p:cNvCxnSpPr>
              <a:cxnSpLocks/>
            </p:cNvCxnSpPr>
            <p:nvPr/>
          </p:nvCxnSpPr>
          <p:spPr>
            <a:xfrm flipV="1">
              <a:off x="2222770" y="4876800"/>
              <a:ext cx="762000" cy="60960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C98521D7-966B-CB4C-9BA3-885F7702CFA4}"/>
                </a:ext>
              </a:extLst>
            </p:cNvPr>
            <p:cNvSpPr txBox="1"/>
            <p:nvPr/>
          </p:nvSpPr>
          <p:spPr>
            <a:xfrm>
              <a:off x="1143000" y="4593967"/>
              <a:ext cx="338554" cy="369332"/>
            </a:xfrm>
            <a:prstGeom prst="rect">
              <a:avLst/>
            </a:prstGeom>
            <a:noFill/>
          </p:spPr>
          <p:txBody>
            <a:bodyPr wrap="none" rtlCol="0">
              <a:spAutoFit/>
            </a:bodyPr>
            <a:lstStyle/>
            <a:p>
              <a:r>
                <a:rPr lang="en-US" dirty="0"/>
                <a:t>Y</a:t>
              </a:r>
            </a:p>
          </p:txBody>
        </p:sp>
        <p:sp>
          <p:nvSpPr>
            <p:cNvPr id="21" name="TextBox 20">
              <a:extLst>
                <a:ext uri="{FF2B5EF4-FFF2-40B4-BE49-F238E27FC236}">
                  <a16:creationId xmlns:a16="http://schemas.microsoft.com/office/drawing/2014/main" id="{4A6B9016-8131-3F40-8013-A5E382CD91C0}"/>
                </a:ext>
              </a:extLst>
            </p:cNvPr>
            <p:cNvSpPr txBox="1"/>
            <p:nvPr/>
          </p:nvSpPr>
          <p:spPr>
            <a:xfrm>
              <a:off x="2997740" y="4593967"/>
              <a:ext cx="338554" cy="369332"/>
            </a:xfrm>
            <a:prstGeom prst="rect">
              <a:avLst/>
            </a:prstGeom>
            <a:noFill/>
          </p:spPr>
          <p:txBody>
            <a:bodyPr wrap="none" rtlCol="0">
              <a:spAutoFit/>
            </a:bodyPr>
            <a:lstStyle/>
            <a:p>
              <a:r>
                <a:rPr lang="en-US" dirty="0"/>
                <a:t>Y</a:t>
              </a:r>
            </a:p>
          </p:txBody>
        </p:sp>
        <p:sp>
          <p:nvSpPr>
            <p:cNvPr id="22" name="TextBox 21">
              <a:extLst>
                <a:ext uri="{FF2B5EF4-FFF2-40B4-BE49-F238E27FC236}">
                  <a16:creationId xmlns:a16="http://schemas.microsoft.com/office/drawing/2014/main" id="{50EE914C-7BE9-2D43-B27F-4D1AE70AD861}"/>
                </a:ext>
              </a:extLst>
            </p:cNvPr>
            <p:cNvSpPr txBox="1"/>
            <p:nvPr/>
          </p:nvSpPr>
          <p:spPr>
            <a:xfrm>
              <a:off x="1957312" y="6172200"/>
              <a:ext cx="530915" cy="369332"/>
            </a:xfrm>
            <a:prstGeom prst="rect">
              <a:avLst/>
            </a:prstGeom>
            <a:noFill/>
          </p:spPr>
          <p:txBody>
            <a:bodyPr wrap="none" rtlCol="0">
              <a:spAutoFit/>
            </a:bodyPr>
            <a:lstStyle/>
            <a:p>
              <a:r>
                <a:rPr lang="en-US" dirty="0"/>
                <a:t>SM</a:t>
              </a:r>
            </a:p>
          </p:txBody>
        </p:sp>
      </p:grpSp>
      <p:grpSp>
        <p:nvGrpSpPr>
          <p:cNvPr id="23" name="Group 22">
            <a:extLst>
              <a:ext uri="{FF2B5EF4-FFF2-40B4-BE49-F238E27FC236}">
                <a16:creationId xmlns:a16="http://schemas.microsoft.com/office/drawing/2014/main" id="{CFD5C245-D92A-F746-B853-ABE4FD6CED8C}"/>
              </a:ext>
            </a:extLst>
          </p:cNvPr>
          <p:cNvGrpSpPr/>
          <p:nvPr/>
        </p:nvGrpSpPr>
        <p:grpSpPr>
          <a:xfrm>
            <a:off x="5747208" y="4495800"/>
            <a:ext cx="2193294" cy="1947565"/>
            <a:chOff x="1143000" y="4593967"/>
            <a:chExt cx="2193294" cy="1947565"/>
          </a:xfrm>
        </p:grpSpPr>
        <p:cxnSp>
          <p:nvCxnSpPr>
            <p:cNvPr id="24" name="Straight Connector 23">
              <a:extLst>
                <a:ext uri="{FF2B5EF4-FFF2-40B4-BE49-F238E27FC236}">
                  <a16:creationId xmlns:a16="http://schemas.microsoft.com/office/drawing/2014/main" id="{34E62F19-341B-5D47-A31B-5C68883264B9}"/>
                </a:ext>
              </a:extLst>
            </p:cNvPr>
            <p:cNvCxnSpPr/>
            <p:nvPr/>
          </p:nvCxnSpPr>
          <p:spPr>
            <a:xfrm>
              <a:off x="1447800" y="4876800"/>
              <a:ext cx="762000" cy="60960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7E2F521A-700D-BA4A-A8B9-236A347B75D5}"/>
                </a:ext>
              </a:extLst>
            </p:cNvPr>
            <p:cNvCxnSpPr>
              <a:cxnSpLocks/>
            </p:cNvCxnSpPr>
            <p:nvPr/>
          </p:nvCxnSpPr>
          <p:spPr>
            <a:xfrm>
              <a:off x="2209800" y="5509098"/>
              <a:ext cx="0" cy="663102"/>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A1E5F3EC-ADE9-2145-9331-0DB12105BB16}"/>
                </a:ext>
              </a:extLst>
            </p:cNvPr>
            <p:cNvCxnSpPr>
              <a:cxnSpLocks/>
            </p:cNvCxnSpPr>
            <p:nvPr/>
          </p:nvCxnSpPr>
          <p:spPr>
            <a:xfrm flipV="1">
              <a:off x="2222770" y="4876800"/>
              <a:ext cx="762000" cy="60960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E612489A-625B-D143-AC8F-E30CE92A7778}"/>
                </a:ext>
              </a:extLst>
            </p:cNvPr>
            <p:cNvSpPr txBox="1"/>
            <p:nvPr/>
          </p:nvSpPr>
          <p:spPr>
            <a:xfrm>
              <a:off x="1143000" y="4593967"/>
              <a:ext cx="338554" cy="369332"/>
            </a:xfrm>
            <a:prstGeom prst="rect">
              <a:avLst/>
            </a:prstGeom>
            <a:noFill/>
          </p:spPr>
          <p:txBody>
            <a:bodyPr wrap="none" rtlCol="0">
              <a:spAutoFit/>
            </a:bodyPr>
            <a:lstStyle/>
            <a:p>
              <a:r>
                <a:rPr lang="en-US" dirty="0"/>
                <a:t>X</a:t>
              </a:r>
            </a:p>
          </p:txBody>
        </p:sp>
        <p:sp>
          <p:nvSpPr>
            <p:cNvPr id="28" name="TextBox 27">
              <a:extLst>
                <a:ext uri="{FF2B5EF4-FFF2-40B4-BE49-F238E27FC236}">
                  <a16:creationId xmlns:a16="http://schemas.microsoft.com/office/drawing/2014/main" id="{69765407-D944-6A4B-B7FE-2AE7B9861CB3}"/>
                </a:ext>
              </a:extLst>
            </p:cNvPr>
            <p:cNvSpPr txBox="1"/>
            <p:nvPr/>
          </p:nvSpPr>
          <p:spPr>
            <a:xfrm>
              <a:off x="2997740" y="4593967"/>
              <a:ext cx="338554" cy="369332"/>
            </a:xfrm>
            <a:prstGeom prst="rect">
              <a:avLst/>
            </a:prstGeom>
            <a:noFill/>
          </p:spPr>
          <p:txBody>
            <a:bodyPr wrap="none" rtlCol="0">
              <a:spAutoFit/>
            </a:bodyPr>
            <a:lstStyle/>
            <a:p>
              <a:r>
                <a:rPr lang="en-US" dirty="0"/>
                <a:t>Y</a:t>
              </a:r>
            </a:p>
          </p:txBody>
        </p:sp>
        <p:sp>
          <p:nvSpPr>
            <p:cNvPr id="29" name="TextBox 28">
              <a:extLst>
                <a:ext uri="{FF2B5EF4-FFF2-40B4-BE49-F238E27FC236}">
                  <a16:creationId xmlns:a16="http://schemas.microsoft.com/office/drawing/2014/main" id="{4336F36B-3FCB-9849-88B5-42E1116E2C15}"/>
                </a:ext>
              </a:extLst>
            </p:cNvPr>
            <p:cNvSpPr txBox="1"/>
            <p:nvPr/>
          </p:nvSpPr>
          <p:spPr>
            <a:xfrm>
              <a:off x="1957312" y="6172200"/>
              <a:ext cx="530915" cy="369332"/>
            </a:xfrm>
            <a:prstGeom prst="rect">
              <a:avLst/>
            </a:prstGeom>
            <a:noFill/>
          </p:spPr>
          <p:txBody>
            <a:bodyPr wrap="none" rtlCol="0">
              <a:spAutoFit/>
            </a:bodyPr>
            <a:lstStyle/>
            <a:p>
              <a:r>
                <a:rPr lang="en-US" dirty="0"/>
                <a:t>SM</a:t>
              </a:r>
            </a:p>
          </p:txBody>
        </p:sp>
      </p:grpSp>
      <p:pic>
        <p:nvPicPr>
          <p:cNvPr id="31" name="Picture 30">
            <a:extLst>
              <a:ext uri="{FF2B5EF4-FFF2-40B4-BE49-F238E27FC236}">
                <a16:creationId xmlns:a16="http://schemas.microsoft.com/office/drawing/2014/main" id="{A851D363-04E6-404C-BCA8-DEF8D090EE24}"/>
              </a:ext>
            </a:extLst>
          </p:cNvPr>
          <p:cNvPicPr>
            <a:picLocks noChangeAspect="1"/>
          </p:cNvPicPr>
          <p:nvPr/>
        </p:nvPicPr>
        <p:blipFill>
          <a:blip r:embed="rId2"/>
          <a:stretch>
            <a:fillRect/>
          </a:stretch>
        </p:blipFill>
        <p:spPr>
          <a:xfrm>
            <a:off x="1730249" y="5029120"/>
            <a:ext cx="747542" cy="663102"/>
          </a:xfrm>
          <a:prstGeom prst="rect">
            <a:avLst/>
          </a:prstGeom>
        </p:spPr>
      </p:pic>
      <p:pic>
        <p:nvPicPr>
          <p:cNvPr id="33" name="Picture 32">
            <a:extLst>
              <a:ext uri="{FF2B5EF4-FFF2-40B4-BE49-F238E27FC236}">
                <a16:creationId xmlns:a16="http://schemas.microsoft.com/office/drawing/2014/main" id="{C0C1C8E8-6A64-9148-9726-2237F1A802B0}"/>
              </a:ext>
            </a:extLst>
          </p:cNvPr>
          <p:cNvPicPr>
            <a:picLocks noChangeAspect="1"/>
          </p:cNvPicPr>
          <p:nvPr/>
        </p:nvPicPr>
        <p:blipFill rotWithShape="1">
          <a:blip r:embed="rId3"/>
          <a:srcRect l="29361" t="11293" r="28594" b="10761"/>
          <a:stretch/>
        </p:blipFill>
        <p:spPr>
          <a:xfrm>
            <a:off x="6494831" y="5031552"/>
            <a:ext cx="635621" cy="663102"/>
          </a:xfrm>
          <a:prstGeom prst="rect">
            <a:avLst/>
          </a:prstGeom>
        </p:spPr>
      </p:pic>
      <p:pic>
        <p:nvPicPr>
          <p:cNvPr id="34" name="Picture 33">
            <a:extLst>
              <a:ext uri="{FF2B5EF4-FFF2-40B4-BE49-F238E27FC236}">
                <a16:creationId xmlns:a16="http://schemas.microsoft.com/office/drawing/2014/main" id="{7243DB06-EB2D-6B4C-9BCE-FADAC5E48D49}"/>
              </a:ext>
            </a:extLst>
          </p:cNvPr>
          <p:cNvPicPr>
            <a:picLocks noChangeAspect="1"/>
          </p:cNvPicPr>
          <p:nvPr/>
        </p:nvPicPr>
        <p:blipFill>
          <a:blip r:embed="rId2"/>
          <a:stretch>
            <a:fillRect/>
          </a:stretch>
        </p:blipFill>
        <p:spPr>
          <a:xfrm>
            <a:off x="4081047" y="5021200"/>
            <a:ext cx="747542" cy="663102"/>
          </a:xfrm>
          <a:prstGeom prst="rect">
            <a:avLst/>
          </a:prstGeom>
        </p:spPr>
      </p:pic>
    </p:spTree>
    <p:extLst>
      <p:ext uri="{BB962C8B-B14F-4D97-AF65-F5344CB8AC3E}">
        <p14:creationId xmlns:p14="http://schemas.microsoft.com/office/powerpoint/2010/main" val="33867112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1773-C426-AF4C-A999-216948FA01A1}"/>
              </a:ext>
            </a:extLst>
          </p:cNvPr>
          <p:cNvSpPr>
            <a:spLocks noGrp="1"/>
          </p:cNvSpPr>
          <p:nvPr>
            <p:ph type="title"/>
          </p:nvPr>
        </p:nvSpPr>
        <p:spPr>
          <a:xfrm>
            <a:off x="1304246" y="204371"/>
            <a:ext cx="6858000" cy="526256"/>
          </a:xfrm>
        </p:spPr>
        <p:txBody>
          <a:bodyPr/>
          <a:lstStyle/>
          <a:p>
            <a:r>
              <a:rPr lang="en-US" dirty="0"/>
              <a:t>INELASTIC DARK MATTER</a:t>
            </a:r>
          </a:p>
        </p:txBody>
      </p:sp>
      <p:sp>
        <p:nvSpPr>
          <p:cNvPr id="3" name="Content Placeholder 2">
            <a:extLst>
              <a:ext uri="{FF2B5EF4-FFF2-40B4-BE49-F238E27FC236}">
                <a16:creationId xmlns:a16="http://schemas.microsoft.com/office/drawing/2014/main" id="{C1FDA64F-7EEC-E549-9050-A080597D7FEC}"/>
              </a:ext>
            </a:extLst>
          </p:cNvPr>
          <p:cNvSpPr>
            <a:spLocks noGrp="1"/>
          </p:cNvSpPr>
          <p:nvPr>
            <p:ph idx="1"/>
          </p:nvPr>
        </p:nvSpPr>
        <p:spPr>
          <a:xfrm>
            <a:off x="457200" y="990600"/>
            <a:ext cx="8305800" cy="5392738"/>
          </a:xfrm>
        </p:spPr>
        <p:txBody>
          <a:bodyPr/>
          <a:lstStyle/>
          <a:p>
            <a:r>
              <a:rPr lang="en-US" sz="2000" dirty="0"/>
              <a:t>Suppose </a:t>
            </a:r>
            <a:r>
              <a:rPr lang="en-US" sz="2000" dirty="0" err="1"/>
              <a:t>m</a:t>
            </a:r>
            <a:r>
              <a:rPr lang="en-US" sz="2000" baseline="-25000" dirty="0" err="1"/>
              <a:t>X</a:t>
            </a:r>
            <a:r>
              <a:rPr lang="en-US" sz="2000" dirty="0"/>
              <a:t>, </a:t>
            </a:r>
            <a:r>
              <a:rPr lang="en-US" sz="2000" dirty="0" err="1"/>
              <a:t>m</a:t>
            </a:r>
            <a:r>
              <a:rPr lang="en-US" sz="2000" baseline="-25000" dirty="0" err="1"/>
              <a:t>Y</a:t>
            </a:r>
            <a:r>
              <a:rPr lang="en-US" sz="2000" dirty="0"/>
              <a:t> ~ 100 GeV, but </a:t>
            </a:r>
            <a:r>
              <a:rPr lang="en-US" sz="2000" dirty="0">
                <a:latin typeface="Symbol" pitchFamily="2" charset="2"/>
              </a:rPr>
              <a:t>D</a:t>
            </a:r>
            <a:r>
              <a:rPr lang="en-US" sz="2000" dirty="0"/>
              <a:t> = </a:t>
            </a:r>
            <a:r>
              <a:rPr lang="en-US" sz="2000" dirty="0" err="1"/>
              <a:t>m</a:t>
            </a:r>
            <a:r>
              <a:rPr lang="en-US" sz="2000" baseline="-25000" dirty="0" err="1"/>
              <a:t>Y</a:t>
            </a:r>
            <a:r>
              <a:rPr lang="en-US" sz="2000" dirty="0"/>
              <a:t> – </a:t>
            </a:r>
            <a:r>
              <a:rPr lang="en-US" sz="2000" dirty="0" err="1"/>
              <a:t>m</a:t>
            </a:r>
            <a:r>
              <a:rPr lang="en-US" sz="2000" baseline="-25000" dirty="0" err="1"/>
              <a:t>X</a:t>
            </a:r>
            <a:r>
              <a:rPr lang="en-US" sz="2000" baseline="-25000" dirty="0"/>
              <a:t> </a:t>
            </a:r>
            <a:r>
              <a:rPr lang="en-US" sz="2000" dirty="0"/>
              <a:t>~ MeV.</a:t>
            </a:r>
          </a:p>
          <a:p>
            <a:endParaRPr lang="en-US" sz="1200" dirty="0"/>
          </a:p>
          <a:p>
            <a:r>
              <a:rPr lang="en-US" sz="2000" dirty="0"/>
              <a:t>In the early universe, and particularly at freeze out, </a:t>
            </a:r>
            <a:r>
              <a:rPr lang="en-US" sz="2000" dirty="0">
                <a:latin typeface="Symbol" pitchFamily="2" charset="2"/>
              </a:rPr>
              <a:t>D</a:t>
            </a:r>
            <a:r>
              <a:rPr lang="en-US" sz="2000" dirty="0"/>
              <a:t> &lt;&lt; T, so X and Y freeze out as usual.  Eventually all Y’s decay to X’s, X is the DM. </a:t>
            </a:r>
          </a:p>
          <a:p>
            <a:endParaRPr lang="en-US" sz="1200" dirty="0"/>
          </a:p>
          <a:p>
            <a:r>
              <a:rPr lang="en-US" sz="2000" dirty="0"/>
              <a:t>But now, since v ~ 10</a:t>
            </a:r>
            <a:r>
              <a:rPr lang="en-US" sz="2000" baseline="30000" dirty="0"/>
              <a:t>-3</a:t>
            </a:r>
            <a:r>
              <a:rPr lang="en-US" sz="2000" dirty="0"/>
              <a:t>, K.E. ~ 100 keV, there is not enough energy for X’s to up-scatter to Y’s, and so X dark matter escapes all direct and indirect searches, opening up new parameter for other searches.</a:t>
            </a:r>
          </a:p>
          <a:p>
            <a:endParaRPr lang="en-US" sz="1200" dirty="0"/>
          </a:p>
          <a:p>
            <a:r>
              <a:rPr lang="en-US" sz="2000" dirty="0"/>
              <a:t>For </a:t>
            </a:r>
            <a:r>
              <a:rPr lang="en-US" sz="2000" dirty="0">
                <a:latin typeface="Symbol" pitchFamily="2" charset="2"/>
              </a:rPr>
              <a:t>D</a:t>
            </a:r>
            <a:r>
              <a:rPr lang="en-US" sz="2000" dirty="0"/>
              <a:t> ~ 100 keV, can suppress scattering off of Ge (CDMS), preserve scattering off of I (DAMA), reconcile DAMA with other null results.</a:t>
            </a:r>
          </a:p>
        </p:txBody>
      </p:sp>
      <p:grpSp>
        <p:nvGrpSpPr>
          <p:cNvPr id="15" name="Group 14">
            <a:extLst>
              <a:ext uri="{FF2B5EF4-FFF2-40B4-BE49-F238E27FC236}">
                <a16:creationId xmlns:a16="http://schemas.microsoft.com/office/drawing/2014/main" id="{EA57BC79-E41F-D14C-9F14-EAFC85020BFC}"/>
              </a:ext>
            </a:extLst>
          </p:cNvPr>
          <p:cNvGrpSpPr/>
          <p:nvPr/>
        </p:nvGrpSpPr>
        <p:grpSpPr>
          <a:xfrm>
            <a:off x="1028830" y="4758035"/>
            <a:ext cx="2193294" cy="1947565"/>
            <a:chOff x="1143000" y="4593967"/>
            <a:chExt cx="2193294" cy="1947565"/>
          </a:xfrm>
        </p:grpSpPr>
        <p:cxnSp>
          <p:nvCxnSpPr>
            <p:cNvPr id="5" name="Straight Connector 4">
              <a:extLst>
                <a:ext uri="{FF2B5EF4-FFF2-40B4-BE49-F238E27FC236}">
                  <a16:creationId xmlns:a16="http://schemas.microsoft.com/office/drawing/2014/main" id="{B64899B7-1F8B-314C-8521-86938547E6EA}"/>
                </a:ext>
              </a:extLst>
            </p:cNvPr>
            <p:cNvCxnSpPr/>
            <p:nvPr/>
          </p:nvCxnSpPr>
          <p:spPr>
            <a:xfrm>
              <a:off x="1447800" y="4876800"/>
              <a:ext cx="762000" cy="60960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4F9A1FA5-2AD5-DC43-912F-C3625DA8DE8F}"/>
                </a:ext>
              </a:extLst>
            </p:cNvPr>
            <p:cNvCxnSpPr>
              <a:cxnSpLocks/>
            </p:cNvCxnSpPr>
            <p:nvPr/>
          </p:nvCxnSpPr>
          <p:spPr>
            <a:xfrm>
              <a:off x="2209800" y="5509098"/>
              <a:ext cx="0" cy="663102"/>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373B25A0-5FA8-4544-B89E-FCCFE11FB034}"/>
                </a:ext>
              </a:extLst>
            </p:cNvPr>
            <p:cNvCxnSpPr>
              <a:cxnSpLocks/>
            </p:cNvCxnSpPr>
            <p:nvPr/>
          </p:nvCxnSpPr>
          <p:spPr>
            <a:xfrm flipV="1">
              <a:off x="2222770" y="4876800"/>
              <a:ext cx="762000" cy="60960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6410E8AC-B346-CE4C-8D77-73A156AE2E85}"/>
                </a:ext>
              </a:extLst>
            </p:cNvPr>
            <p:cNvSpPr txBox="1"/>
            <p:nvPr/>
          </p:nvSpPr>
          <p:spPr>
            <a:xfrm>
              <a:off x="1143000" y="4593967"/>
              <a:ext cx="338554" cy="369332"/>
            </a:xfrm>
            <a:prstGeom prst="rect">
              <a:avLst/>
            </a:prstGeom>
            <a:noFill/>
          </p:spPr>
          <p:txBody>
            <a:bodyPr wrap="none" rtlCol="0">
              <a:spAutoFit/>
            </a:bodyPr>
            <a:lstStyle/>
            <a:p>
              <a:r>
                <a:rPr lang="en-US" dirty="0"/>
                <a:t>X</a:t>
              </a:r>
            </a:p>
          </p:txBody>
        </p:sp>
        <p:sp>
          <p:nvSpPr>
            <p:cNvPr id="13" name="TextBox 12">
              <a:extLst>
                <a:ext uri="{FF2B5EF4-FFF2-40B4-BE49-F238E27FC236}">
                  <a16:creationId xmlns:a16="http://schemas.microsoft.com/office/drawing/2014/main" id="{1379409D-DEF9-D24C-8F81-69231C055EF4}"/>
                </a:ext>
              </a:extLst>
            </p:cNvPr>
            <p:cNvSpPr txBox="1"/>
            <p:nvPr/>
          </p:nvSpPr>
          <p:spPr>
            <a:xfrm>
              <a:off x="2997740" y="4593967"/>
              <a:ext cx="338554" cy="369332"/>
            </a:xfrm>
            <a:prstGeom prst="rect">
              <a:avLst/>
            </a:prstGeom>
            <a:noFill/>
          </p:spPr>
          <p:txBody>
            <a:bodyPr wrap="none" rtlCol="0">
              <a:spAutoFit/>
            </a:bodyPr>
            <a:lstStyle/>
            <a:p>
              <a:r>
                <a:rPr lang="en-US" dirty="0"/>
                <a:t>X</a:t>
              </a:r>
            </a:p>
          </p:txBody>
        </p:sp>
        <p:sp>
          <p:nvSpPr>
            <p:cNvPr id="14" name="TextBox 13">
              <a:extLst>
                <a:ext uri="{FF2B5EF4-FFF2-40B4-BE49-F238E27FC236}">
                  <a16:creationId xmlns:a16="http://schemas.microsoft.com/office/drawing/2014/main" id="{1882F5FC-319E-4C4A-B51B-E5891124555C}"/>
                </a:ext>
              </a:extLst>
            </p:cNvPr>
            <p:cNvSpPr txBox="1"/>
            <p:nvPr/>
          </p:nvSpPr>
          <p:spPr>
            <a:xfrm>
              <a:off x="1957312" y="6172200"/>
              <a:ext cx="530915" cy="369332"/>
            </a:xfrm>
            <a:prstGeom prst="rect">
              <a:avLst/>
            </a:prstGeom>
            <a:noFill/>
          </p:spPr>
          <p:txBody>
            <a:bodyPr wrap="none" rtlCol="0">
              <a:spAutoFit/>
            </a:bodyPr>
            <a:lstStyle/>
            <a:p>
              <a:r>
                <a:rPr lang="en-US" dirty="0"/>
                <a:t>SM</a:t>
              </a:r>
            </a:p>
          </p:txBody>
        </p:sp>
      </p:grpSp>
      <p:grpSp>
        <p:nvGrpSpPr>
          <p:cNvPr id="16" name="Group 15">
            <a:extLst>
              <a:ext uri="{FF2B5EF4-FFF2-40B4-BE49-F238E27FC236}">
                <a16:creationId xmlns:a16="http://schemas.microsoft.com/office/drawing/2014/main" id="{EAC10B6E-743F-8B46-BA0C-7FC91BF1BC22}"/>
              </a:ext>
            </a:extLst>
          </p:cNvPr>
          <p:cNvGrpSpPr/>
          <p:nvPr/>
        </p:nvGrpSpPr>
        <p:grpSpPr>
          <a:xfrm>
            <a:off x="3388019" y="4758035"/>
            <a:ext cx="2193294" cy="1947565"/>
            <a:chOff x="1143000" y="4593967"/>
            <a:chExt cx="2193294" cy="1947565"/>
          </a:xfrm>
        </p:grpSpPr>
        <p:cxnSp>
          <p:nvCxnSpPr>
            <p:cNvPr id="17" name="Straight Connector 16">
              <a:extLst>
                <a:ext uri="{FF2B5EF4-FFF2-40B4-BE49-F238E27FC236}">
                  <a16:creationId xmlns:a16="http://schemas.microsoft.com/office/drawing/2014/main" id="{D5C79050-6E75-5E45-88A9-2825B9FA3FA0}"/>
                </a:ext>
              </a:extLst>
            </p:cNvPr>
            <p:cNvCxnSpPr/>
            <p:nvPr/>
          </p:nvCxnSpPr>
          <p:spPr>
            <a:xfrm>
              <a:off x="1447800" y="4876800"/>
              <a:ext cx="762000" cy="60960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30138A0C-ED80-CA48-A400-F4BBDA2699D3}"/>
                </a:ext>
              </a:extLst>
            </p:cNvPr>
            <p:cNvCxnSpPr>
              <a:cxnSpLocks/>
            </p:cNvCxnSpPr>
            <p:nvPr/>
          </p:nvCxnSpPr>
          <p:spPr>
            <a:xfrm>
              <a:off x="2209800" y="5509098"/>
              <a:ext cx="0" cy="663102"/>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1B8366BF-0673-4E47-B9DC-FEFBAF74156D}"/>
                </a:ext>
              </a:extLst>
            </p:cNvPr>
            <p:cNvCxnSpPr>
              <a:cxnSpLocks/>
            </p:cNvCxnSpPr>
            <p:nvPr/>
          </p:nvCxnSpPr>
          <p:spPr>
            <a:xfrm flipV="1">
              <a:off x="2222770" y="4876800"/>
              <a:ext cx="762000" cy="60960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C98521D7-966B-CB4C-9BA3-885F7702CFA4}"/>
                </a:ext>
              </a:extLst>
            </p:cNvPr>
            <p:cNvSpPr txBox="1"/>
            <p:nvPr/>
          </p:nvSpPr>
          <p:spPr>
            <a:xfrm>
              <a:off x="1143000" y="4593967"/>
              <a:ext cx="338554" cy="369332"/>
            </a:xfrm>
            <a:prstGeom prst="rect">
              <a:avLst/>
            </a:prstGeom>
            <a:noFill/>
          </p:spPr>
          <p:txBody>
            <a:bodyPr wrap="none" rtlCol="0">
              <a:spAutoFit/>
            </a:bodyPr>
            <a:lstStyle/>
            <a:p>
              <a:r>
                <a:rPr lang="en-US" dirty="0"/>
                <a:t>Y</a:t>
              </a:r>
            </a:p>
          </p:txBody>
        </p:sp>
        <p:sp>
          <p:nvSpPr>
            <p:cNvPr id="21" name="TextBox 20">
              <a:extLst>
                <a:ext uri="{FF2B5EF4-FFF2-40B4-BE49-F238E27FC236}">
                  <a16:creationId xmlns:a16="http://schemas.microsoft.com/office/drawing/2014/main" id="{4A6B9016-8131-3F40-8013-A5E382CD91C0}"/>
                </a:ext>
              </a:extLst>
            </p:cNvPr>
            <p:cNvSpPr txBox="1"/>
            <p:nvPr/>
          </p:nvSpPr>
          <p:spPr>
            <a:xfrm>
              <a:off x="2997740" y="4593967"/>
              <a:ext cx="338554" cy="369332"/>
            </a:xfrm>
            <a:prstGeom prst="rect">
              <a:avLst/>
            </a:prstGeom>
            <a:noFill/>
          </p:spPr>
          <p:txBody>
            <a:bodyPr wrap="none" rtlCol="0">
              <a:spAutoFit/>
            </a:bodyPr>
            <a:lstStyle/>
            <a:p>
              <a:r>
                <a:rPr lang="en-US" dirty="0"/>
                <a:t>Y</a:t>
              </a:r>
            </a:p>
          </p:txBody>
        </p:sp>
        <p:sp>
          <p:nvSpPr>
            <p:cNvPr id="22" name="TextBox 21">
              <a:extLst>
                <a:ext uri="{FF2B5EF4-FFF2-40B4-BE49-F238E27FC236}">
                  <a16:creationId xmlns:a16="http://schemas.microsoft.com/office/drawing/2014/main" id="{50EE914C-7BE9-2D43-B27F-4D1AE70AD861}"/>
                </a:ext>
              </a:extLst>
            </p:cNvPr>
            <p:cNvSpPr txBox="1"/>
            <p:nvPr/>
          </p:nvSpPr>
          <p:spPr>
            <a:xfrm>
              <a:off x="1957312" y="6172200"/>
              <a:ext cx="530915" cy="369332"/>
            </a:xfrm>
            <a:prstGeom prst="rect">
              <a:avLst/>
            </a:prstGeom>
            <a:noFill/>
          </p:spPr>
          <p:txBody>
            <a:bodyPr wrap="none" rtlCol="0">
              <a:spAutoFit/>
            </a:bodyPr>
            <a:lstStyle/>
            <a:p>
              <a:r>
                <a:rPr lang="en-US" dirty="0"/>
                <a:t>SM</a:t>
              </a:r>
            </a:p>
          </p:txBody>
        </p:sp>
      </p:grpSp>
      <p:grpSp>
        <p:nvGrpSpPr>
          <p:cNvPr id="23" name="Group 22">
            <a:extLst>
              <a:ext uri="{FF2B5EF4-FFF2-40B4-BE49-F238E27FC236}">
                <a16:creationId xmlns:a16="http://schemas.microsoft.com/office/drawing/2014/main" id="{CFD5C245-D92A-F746-B853-ABE4FD6CED8C}"/>
              </a:ext>
            </a:extLst>
          </p:cNvPr>
          <p:cNvGrpSpPr/>
          <p:nvPr/>
        </p:nvGrpSpPr>
        <p:grpSpPr>
          <a:xfrm>
            <a:off x="5747208" y="4758035"/>
            <a:ext cx="2193294" cy="1947565"/>
            <a:chOff x="1143000" y="4593967"/>
            <a:chExt cx="2193294" cy="1947565"/>
          </a:xfrm>
        </p:grpSpPr>
        <p:cxnSp>
          <p:nvCxnSpPr>
            <p:cNvPr id="24" name="Straight Connector 23">
              <a:extLst>
                <a:ext uri="{FF2B5EF4-FFF2-40B4-BE49-F238E27FC236}">
                  <a16:creationId xmlns:a16="http://schemas.microsoft.com/office/drawing/2014/main" id="{34E62F19-341B-5D47-A31B-5C68883264B9}"/>
                </a:ext>
              </a:extLst>
            </p:cNvPr>
            <p:cNvCxnSpPr/>
            <p:nvPr/>
          </p:nvCxnSpPr>
          <p:spPr>
            <a:xfrm>
              <a:off x="1447800" y="4876800"/>
              <a:ext cx="762000" cy="60960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7E2F521A-700D-BA4A-A8B9-236A347B75D5}"/>
                </a:ext>
              </a:extLst>
            </p:cNvPr>
            <p:cNvCxnSpPr>
              <a:cxnSpLocks/>
            </p:cNvCxnSpPr>
            <p:nvPr/>
          </p:nvCxnSpPr>
          <p:spPr>
            <a:xfrm>
              <a:off x="2209800" y="5509098"/>
              <a:ext cx="0" cy="663102"/>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A1E5F3EC-ADE9-2145-9331-0DB12105BB16}"/>
                </a:ext>
              </a:extLst>
            </p:cNvPr>
            <p:cNvCxnSpPr>
              <a:cxnSpLocks/>
            </p:cNvCxnSpPr>
            <p:nvPr/>
          </p:nvCxnSpPr>
          <p:spPr>
            <a:xfrm flipV="1">
              <a:off x="2222770" y="4876800"/>
              <a:ext cx="762000" cy="60960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E612489A-625B-D143-AC8F-E30CE92A7778}"/>
                </a:ext>
              </a:extLst>
            </p:cNvPr>
            <p:cNvSpPr txBox="1"/>
            <p:nvPr/>
          </p:nvSpPr>
          <p:spPr>
            <a:xfrm>
              <a:off x="1143000" y="4593967"/>
              <a:ext cx="338554" cy="369332"/>
            </a:xfrm>
            <a:prstGeom prst="rect">
              <a:avLst/>
            </a:prstGeom>
            <a:noFill/>
          </p:spPr>
          <p:txBody>
            <a:bodyPr wrap="none" rtlCol="0">
              <a:spAutoFit/>
            </a:bodyPr>
            <a:lstStyle/>
            <a:p>
              <a:r>
                <a:rPr lang="en-US" dirty="0"/>
                <a:t>X</a:t>
              </a:r>
            </a:p>
          </p:txBody>
        </p:sp>
        <p:sp>
          <p:nvSpPr>
            <p:cNvPr id="28" name="TextBox 27">
              <a:extLst>
                <a:ext uri="{FF2B5EF4-FFF2-40B4-BE49-F238E27FC236}">
                  <a16:creationId xmlns:a16="http://schemas.microsoft.com/office/drawing/2014/main" id="{69765407-D944-6A4B-B7FE-2AE7B9861CB3}"/>
                </a:ext>
              </a:extLst>
            </p:cNvPr>
            <p:cNvSpPr txBox="1"/>
            <p:nvPr/>
          </p:nvSpPr>
          <p:spPr>
            <a:xfrm>
              <a:off x="2997740" y="4593967"/>
              <a:ext cx="338554" cy="369332"/>
            </a:xfrm>
            <a:prstGeom prst="rect">
              <a:avLst/>
            </a:prstGeom>
            <a:noFill/>
          </p:spPr>
          <p:txBody>
            <a:bodyPr wrap="none" rtlCol="0">
              <a:spAutoFit/>
            </a:bodyPr>
            <a:lstStyle/>
            <a:p>
              <a:r>
                <a:rPr lang="en-US" dirty="0"/>
                <a:t>Y</a:t>
              </a:r>
            </a:p>
          </p:txBody>
        </p:sp>
        <p:sp>
          <p:nvSpPr>
            <p:cNvPr id="29" name="TextBox 28">
              <a:extLst>
                <a:ext uri="{FF2B5EF4-FFF2-40B4-BE49-F238E27FC236}">
                  <a16:creationId xmlns:a16="http://schemas.microsoft.com/office/drawing/2014/main" id="{4336F36B-3FCB-9849-88B5-42E1116E2C15}"/>
                </a:ext>
              </a:extLst>
            </p:cNvPr>
            <p:cNvSpPr txBox="1"/>
            <p:nvPr/>
          </p:nvSpPr>
          <p:spPr>
            <a:xfrm>
              <a:off x="1957312" y="6172200"/>
              <a:ext cx="530915" cy="369332"/>
            </a:xfrm>
            <a:prstGeom prst="rect">
              <a:avLst/>
            </a:prstGeom>
            <a:noFill/>
          </p:spPr>
          <p:txBody>
            <a:bodyPr wrap="none" rtlCol="0">
              <a:spAutoFit/>
            </a:bodyPr>
            <a:lstStyle/>
            <a:p>
              <a:r>
                <a:rPr lang="en-US" dirty="0"/>
                <a:t>SM</a:t>
              </a:r>
            </a:p>
          </p:txBody>
        </p:sp>
      </p:grpSp>
      <p:pic>
        <p:nvPicPr>
          <p:cNvPr id="31" name="Picture 30">
            <a:extLst>
              <a:ext uri="{FF2B5EF4-FFF2-40B4-BE49-F238E27FC236}">
                <a16:creationId xmlns:a16="http://schemas.microsoft.com/office/drawing/2014/main" id="{A851D363-04E6-404C-BCA8-DEF8D090EE24}"/>
              </a:ext>
            </a:extLst>
          </p:cNvPr>
          <p:cNvPicPr>
            <a:picLocks noChangeAspect="1"/>
          </p:cNvPicPr>
          <p:nvPr/>
        </p:nvPicPr>
        <p:blipFill>
          <a:blip r:embed="rId2"/>
          <a:stretch>
            <a:fillRect/>
          </a:stretch>
        </p:blipFill>
        <p:spPr>
          <a:xfrm>
            <a:off x="1730249" y="5291355"/>
            <a:ext cx="747542" cy="663102"/>
          </a:xfrm>
          <a:prstGeom prst="rect">
            <a:avLst/>
          </a:prstGeom>
        </p:spPr>
      </p:pic>
      <p:pic>
        <p:nvPicPr>
          <p:cNvPr id="33" name="Picture 32">
            <a:extLst>
              <a:ext uri="{FF2B5EF4-FFF2-40B4-BE49-F238E27FC236}">
                <a16:creationId xmlns:a16="http://schemas.microsoft.com/office/drawing/2014/main" id="{C0C1C8E8-6A64-9148-9726-2237F1A802B0}"/>
              </a:ext>
            </a:extLst>
          </p:cNvPr>
          <p:cNvPicPr>
            <a:picLocks noChangeAspect="1"/>
          </p:cNvPicPr>
          <p:nvPr/>
        </p:nvPicPr>
        <p:blipFill rotWithShape="1">
          <a:blip r:embed="rId3"/>
          <a:srcRect l="29361" t="11293" r="28594" b="10761"/>
          <a:stretch/>
        </p:blipFill>
        <p:spPr>
          <a:xfrm>
            <a:off x="6494831" y="5293787"/>
            <a:ext cx="635621" cy="663102"/>
          </a:xfrm>
          <a:prstGeom prst="rect">
            <a:avLst/>
          </a:prstGeom>
        </p:spPr>
      </p:pic>
      <p:pic>
        <p:nvPicPr>
          <p:cNvPr id="34" name="Picture 33">
            <a:extLst>
              <a:ext uri="{FF2B5EF4-FFF2-40B4-BE49-F238E27FC236}">
                <a16:creationId xmlns:a16="http://schemas.microsoft.com/office/drawing/2014/main" id="{7243DB06-EB2D-6B4C-9BCE-FADAC5E48D49}"/>
              </a:ext>
            </a:extLst>
          </p:cNvPr>
          <p:cNvPicPr>
            <a:picLocks noChangeAspect="1"/>
          </p:cNvPicPr>
          <p:nvPr/>
        </p:nvPicPr>
        <p:blipFill>
          <a:blip r:embed="rId2"/>
          <a:stretch>
            <a:fillRect/>
          </a:stretch>
        </p:blipFill>
        <p:spPr>
          <a:xfrm>
            <a:off x="4081047" y="5283435"/>
            <a:ext cx="747542" cy="663102"/>
          </a:xfrm>
          <a:prstGeom prst="rect">
            <a:avLst/>
          </a:prstGeom>
        </p:spPr>
      </p:pic>
    </p:spTree>
    <p:extLst>
      <p:ext uri="{BB962C8B-B14F-4D97-AF65-F5344CB8AC3E}">
        <p14:creationId xmlns:p14="http://schemas.microsoft.com/office/powerpoint/2010/main" val="1298322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4438EE05-6EC2-0A44-897E-BEFAFEF2CFA6}"/>
              </a:ext>
            </a:extLst>
          </p:cNvPr>
          <p:cNvSpPr txBox="1">
            <a:spLocks noChangeArrowheads="1"/>
          </p:cNvSpPr>
          <p:nvPr/>
        </p:nvSpPr>
        <p:spPr bwMode="auto">
          <a:xfrm>
            <a:off x="198438" y="296863"/>
            <a:ext cx="8686800" cy="388937"/>
          </a:xfrm>
          <a:prstGeom prst="rect">
            <a:avLst/>
          </a:prstGeom>
          <a:noFill/>
          <a:ln w="9525">
            <a:noFill/>
            <a:miter lim="800000"/>
            <a:headEnd/>
            <a:tailEnd/>
          </a:ln>
        </p:spPr>
        <p:txBody>
          <a:bodyPr anchor="ctr"/>
          <a:lstStyle/>
          <a:p>
            <a:pPr algn="ctr" eaLnBrk="1" hangingPunct="1">
              <a:defRPr/>
            </a:pPr>
            <a:r>
              <a:rPr lang="en-US" sz="2800" b="1" kern="0" dirty="0">
                <a:latin typeface="+mj-lt"/>
                <a:ea typeface="+mj-ea"/>
                <a:cs typeface="+mj-cs"/>
              </a:rPr>
              <a:t>ISOSPIN-VIOLATING DARK MATTER</a:t>
            </a:r>
          </a:p>
        </p:txBody>
      </p:sp>
      <p:sp>
        <p:nvSpPr>
          <p:cNvPr id="21" name="Rectangle 3">
            <a:extLst>
              <a:ext uri="{FF2B5EF4-FFF2-40B4-BE49-F238E27FC236}">
                <a16:creationId xmlns:a16="http://schemas.microsoft.com/office/drawing/2014/main" id="{E6E89F03-21AC-7F44-BC9B-FE62B7650055}"/>
              </a:ext>
            </a:extLst>
          </p:cNvPr>
          <p:cNvSpPr txBox="1">
            <a:spLocks noChangeArrowheads="1"/>
          </p:cNvSpPr>
          <p:nvPr/>
        </p:nvSpPr>
        <p:spPr bwMode="auto">
          <a:xfrm>
            <a:off x="381000" y="914400"/>
            <a:ext cx="4876800" cy="4394200"/>
          </a:xfrm>
          <a:prstGeom prst="rect">
            <a:avLst/>
          </a:prstGeom>
          <a:noFill/>
          <a:ln w="9525">
            <a:noFill/>
            <a:miter lim="800000"/>
            <a:headEnd/>
            <a:tailEnd/>
          </a:ln>
        </p:spPr>
        <p:txBody>
          <a:bodyPr/>
          <a:lstStyle/>
          <a:p>
            <a:pPr marL="342900" indent="-342900" algn="l" eaLnBrk="1" hangingPunct="1">
              <a:spcBef>
                <a:spcPct val="20000"/>
              </a:spcBef>
              <a:buFontTx/>
              <a:buChar char="•"/>
              <a:defRPr/>
            </a:pPr>
            <a:r>
              <a:rPr lang="en-US" sz="2000" kern="0" dirty="0">
                <a:latin typeface="+mn-lt"/>
              </a:rPr>
              <a:t>Recall that DM scattering off nuclei is</a:t>
            </a:r>
          </a:p>
          <a:p>
            <a:pPr algn="ctr" eaLnBrk="1" hangingPunct="1">
              <a:spcBef>
                <a:spcPct val="20000"/>
              </a:spcBef>
              <a:defRPr/>
            </a:pPr>
            <a:r>
              <a:rPr lang="en-US" sz="2000" kern="0" dirty="0" err="1">
                <a:latin typeface="Symbol" pitchFamily="18" charset="2"/>
              </a:rPr>
              <a:t>s</a:t>
            </a:r>
            <a:r>
              <a:rPr lang="en-US" sz="2000" kern="0" baseline="-25000" dirty="0" err="1">
                <a:latin typeface="+mn-lt"/>
              </a:rPr>
              <a:t>A</a:t>
            </a:r>
            <a:r>
              <a:rPr lang="en-US" sz="2000" kern="0" dirty="0">
                <a:latin typeface="+mn-lt"/>
              </a:rPr>
              <a:t> ~ [ </a:t>
            </a:r>
            <a:r>
              <a:rPr lang="en-US" sz="2000" kern="0" dirty="0" err="1">
                <a:latin typeface="+mn-lt"/>
              </a:rPr>
              <a:t>f</a:t>
            </a:r>
            <a:r>
              <a:rPr lang="en-US" sz="2000" kern="0" baseline="-25000" dirty="0" err="1">
                <a:latin typeface="+mn-lt"/>
              </a:rPr>
              <a:t>p</a:t>
            </a:r>
            <a:r>
              <a:rPr lang="en-US" sz="2000" kern="0" baseline="-25000" dirty="0">
                <a:latin typeface="+mn-lt"/>
              </a:rPr>
              <a:t> </a:t>
            </a:r>
            <a:r>
              <a:rPr lang="en-US" sz="2000" kern="0" dirty="0">
                <a:latin typeface="+mn-lt"/>
              </a:rPr>
              <a:t>Z + f</a:t>
            </a:r>
            <a:r>
              <a:rPr lang="en-US" sz="2000" kern="0" baseline="-25000" dirty="0">
                <a:latin typeface="+mn-lt"/>
              </a:rPr>
              <a:t>n</a:t>
            </a:r>
            <a:r>
              <a:rPr lang="en-US" sz="2000" kern="0" dirty="0">
                <a:latin typeface="+mn-lt"/>
              </a:rPr>
              <a:t> (A-Z) ]</a:t>
            </a:r>
            <a:r>
              <a:rPr lang="en-US" sz="2000" kern="0" baseline="30000" dirty="0">
                <a:latin typeface="+mn-lt"/>
              </a:rPr>
              <a:t>2</a:t>
            </a:r>
            <a:r>
              <a:rPr lang="en-US" sz="2000" kern="0" dirty="0">
                <a:latin typeface="+mn-lt"/>
              </a:rPr>
              <a:t> </a:t>
            </a:r>
          </a:p>
          <a:p>
            <a:pPr marL="285750" indent="-285750" algn="l" eaLnBrk="1" hangingPunct="1">
              <a:spcBef>
                <a:spcPct val="20000"/>
              </a:spcBef>
              <a:defRPr/>
            </a:pPr>
            <a:endParaRPr lang="en-US" sz="1200" kern="0" dirty="0">
              <a:latin typeface="+mn-lt"/>
            </a:endParaRPr>
          </a:p>
          <a:p>
            <a:pPr marL="285750" indent="-285750" algn="l" eaLnBrk="1" hangingPunct="1">
              <a:spcBef>
                <a:spcPct val="20000"/>
              </a:spcBef>
              <a:buFont typeface="Arial" pitchFamily="34" charset="0"/>
              <a:buChar char="•"/>
              <a:defRPr/>
            </a:pPr>
            <a:r>
              <a:rPr lang="en-US" sz="2000" kern="0" dirty="0">
                <a:latin typeface="+mn-lt"/>
              </a:rPr>
              <a:t>Typically assume </a:t>
            </a:r>
            <a:r>
              <a:rPr lang="en-US" sz="2000" kern="0" dirty="0" err="1">
                <a:latin typeface="Arial" charset="0"/>
              </a:rPr>
              <a:t>f</a:t>
            </a:r>
            <a:r>
              <a:rPr lang="en-US" sz="2000" kern="0" baseline="-25000" dirty="0" err="1">
                <a:latin typeface="Arial" charset="0"/>
              </a:rPr>
              <a:t>n</a:t>
            </a:r>
            <a:r>
              <a:rPr lang="en-US" sz="2000" kern="0" dirty="0">
                <a:latin typeface="Arial" charset="0"/>
              </a:rPr>
              <a:t> = </a:t>
            </a:r>
            <a:r>
              <a:rPr lang="en-US" sz="2000" kern="0" dirty="0" err="1">
                <a:latin typeface="Arial" charset="0"/>
              </a:rPr>
              <a:t>f</a:t>
            </a:r>
            <a:r>
              <a:rPr lang="en-US" sz="2000" kern="0" baseline="-25000" dirty="0" err="1">
                <a:latin typeface="Arial" charset="0"/>
              </a:rPr>
              <a:t>p</a:t>
            </a:r>
            <a:r>
              <a:rPr lang="en-US" sz="2000" kern="0" dirty="0">
                <a:latin typeface="+mn-lt"/>
              </a:rPr>
              <a:t> , </a:t>
            </a:r>
            <a:r>
              <a:rPr lang="en-US" sz="2000" kern="0" dirty="0" err="1">
                <a:latin typeface="Symbol" pitchFamily="18" charset="2"/>
              </a:rPr>
              <a:t>s</a:t>
            </a:r>
            <a:r>
              <a:rPr lang="en-US" sz="2000" kern="0" baseline="-25000" dirty="0" err="1">
                <a:latin typeface="Arial" charset="0"/>
              </a:rPr>
              <a:t>A</a:t>
            </a:r>
            <a:r>
              <a:rPr lang="en-US" sz="2000" kern="0" dirty="0">
                <a:latin typeface="Arial" charset="0"/>
              </a:rPr>
              <a:t> ~ A</a:t>
            </a:r>
            <a:r>
              <a:rPr lang="en-US" sz="2000" kern="0" baseline="30000" dirty="0">
                <a:latin typeface="Arial" charset="0"/>
              </a:rPr>
              <a:t>2 </a:t>
            </a:r>
            <a:r>
              <a:rPr lang="en-US" sz="2000" kern="0" dirty="0">
                <a:latin typeface="Arial" charset="0"/>
              </a:rPr>
              <a:t>.</a:t>
            </a:r>
          </a:p>
          <a:p>
            <a:pPr marL="285750" indent="-285750" algn="l" eaLnBrk="1" hangingPunct="1">
              <a:spcBef>
                <a:spcPct val="20000"/>
              </a:spcBef>
              <a:defRPr/>
            </a:pPr>
            <a:endParaRPr lang="en-US" sz="1200" kern="0" dirty="0">
              <a:latin typeface="Arial" charset="0"/>
            </a:endParaRPr>
          </a:p>
          <a:p>
            <a:pPr marL="285750" indent="-285750" algn="l" eaLnBrk="1" hangingPunct="1">
              <a:spcBef>
                <a:spcPct val="20000"/>
              </a:spcBef>
              <a:buFont typeface="Arial" pitchFamily="34" charset="0"/>
              <a:buChar char="•"/>
              <a:defRPr/>
            </a:pPr>
            <a:r>
              <a:rPr lang="en-US" sz="2000" kern="0" dirty="0">
                <a:latin typeface="Arial" charset="0"/>
              </a:rPr>
              <a:t>But there is no model-independent reason that </a:t>
            </a:r>
            <a:r>
              <a:rPr lang="en-US" sz="2000" kern="0" dirty="0" err="1">
                <a:latin typeface="Arial" charset="0"/>
              </a:rPr>
              <a:t>f</a:t>
            </a:r>
            <a:r>
              <a:rPr lang="en-US" sz="2000" kern="0" baseline="-25000" dirty="0" err="1">
                <a:latin typeface="Arial" charset="0"/>
              </a:rPr>
              <a:t>n</a:t>
            </a:r>
            <a:r>
              <a:rPr lang="en-US" sz="2000" kern="0" dirty="0">
                <a:latin typeface="Arial" charset="0"/>
              </a:rPr>
              <a:t> and </a:t>
            </a:r>
            <a:r>
              <a:rPr lang="en-US" sz="2000" kern="0" dirty="0" err="1">
                <a:latin typeface="Arial" charset="0"/>
              </a:rPr>
              <a:t>f</a:t>
            </a:r>
            <a:r>
              <a:rPr lang="en-US" sz="2000" kern="0" baseline="-25000" dirty="0" err="1">
                <a:latin typeface="Arial" charset="0"/>
              </a:rPr>
              <a:t>p</a:t>
            </a:r>
            <a:r>
              <a:rPr lang="en-US" sz="2000" kern="0" dirty="0">
                <a:latin typeface="Arial" charset="0"/>
              </a:rPr>
              <a:t> are equal, or even that they have the same sign.</a:t>
            </a:r>
          </a:p>
          <a:p>
            <a:pPr marL="285750" indent="-285750" algn="l" eaLnBrk="1" hangingPunct="1">
              <a:spcBef>
                <a:spcPct val="20000"/>
              </a:spcBef>
              <a:buFont typeface="Arial" pitchFamily="34" charset="0"/>
              <a:buChar char="•"/>
              <a:defRPr/>
            </a:pPr>
            <a:endParaRPr lang="en-US" sz="1200" kern="0" dirty="0"/>
          </a:p>
          <a:p>
            <a:pPr marL="285750" indent="-285750" algn="l" eaLnBrk="1" hangingPunct="1">
              <a:spcBef>
                <a:spcPct val="20000"/>
              </a:spcBef>
              <a:buFont typeface="Arial" pitchFamily="34" charset="0"/>
              <a:buChar char="•"/>
              <a:defRPr/>
            </a:pPr>
            <a:r>
              <a:rPr lang="en-US" sz="2000" kern="0" dirty="0">
                <a:latin typeface="Arial" charset="0"/>
              </a:rPr>
              <a:t>IVDM relaxes this assumption, introduces 1 new parameter: f</a:t>
            </a:r>
            <a:r>
              <a:rPr lang="en-US" sz="2000" kern="0" baseline="-25000" dirty="0">
                <a:latin typeface="Arial" charset="0"/>
              </a:rPr>
              <a:t>n </a:t>
            </a:r>
            <a:r>
              <a:rPr lang="en-US" sz="2000" kern="0" dirty="0">
                <a:latin typeface="Arial" charset="0"/>
              </a:rPr>
              <a:t>/ </a:t>
            </a:r>
            <a:r>
              <a:rPr lang="en-US" sz="2000" kern="0" dirty="0" err="1">
                <a:latin typeface="Arial" charset="0"/>
              </a:rPr>
              <a:t>f</a:t>
            </a:r>
            <a:r>
              <a:rPr lang="en-US" sz="2000" kern="0" baseline="-25000" dirty="0" err="1">
                <a:latin typeface="Arial" charset="0"/>
              </a:rPr>
              <a:t>p</a:t>
            </a:r>
            <a:r>
              <a:rPr lang="en-US" sz="2000" kern="0" baseline="-25000" dirty="0">
                <a:latin typeface="Arial" charset="0"/>
              </a:rPr>
              <a:t> .</a:t>
            </a:r>
          </a:p>
          <a:p>
            <a:pPr marL="285750" indent="-285750" algn="l" eaLnBrk="1" hangingPunct="1">
              <a:lnSpc>
                <a:spcPct val="90000"/>
              </a:lnSpc>
              <a:spcBef>
                <a:spcPct val="20000"/>
              </a:spcBef>
              <a:defRPr/>
            </a:pPr>
            <a:endParaRPr lang="en-US" sz="2000" kern="0" dirty="0">
              <a:solidFill>
                <a:srgbClr val="00BE00"/>
              </a:solidFill>
              <a:latin typeface="Arial" charset="0"/>
            </a:endParaRPr>
          </a:p>
        </p:txBody>
      </p:sp>
      <p:sp>
        <p:nvSpPr>
          <p:cNvPr id="11" name="Rectangle 3">
            <a:extLst>
              <a:ext uri="{FF2B5EF4-FFF2-40B4-BE49-F238E27FC236}">
                <a16:creationId xmlns:a16="http://schemas.microsoft.com/office/drawing/2014/main" id="{FB910D41-8C45-F94F-8727-E7A433909717}"/>
              </a:ext>
            </a:extLst>
          </p:cNvPr>
          <p:cNvSpPr txBox="1">
            <a:spLocks noChangeArrowheads="1"/>
          </p:cNvSpPr>
          <p:nvPr/>
        </p:nvSpPr>
        <p:spPr bwMode="auto">
          <a:xfrm>
            <a:off x="350838" y="4633119"/>
            <a:ext cx="8382000" cy="1539082"/>
          </a:xfrm>
          <a:prstGeom prst="rect">
            <a:avLst/>
          </a:prstGeom>
          <a:noFill/>
          <a:ln w="9525">
            <a:noFill/>
            <a:miter lim="800000"/>
            <a:headEnd/>
            <a:tailEnd/>
          </a:ln>
        </p:spPr>
        <p:txBody>
          <a:bodyPr/>
          <a:lstStyle/>
          <a:p>
            <a:pPr marL="342900" indent="-342900" algn="l" eaLnBrk="1" hangingPunct="1">
              <a:spcBef>
                <a:spcPct val="20000"/>
              </a:spcBef>
              <a:buFontTx/>
              <a:buChar char="•"/>
              <a:defRPr/>
            </a:pPr>
            <a:r>
              <a:rPr lang="en-US" sz="2000" kern="0" dirty="0">
                <a:latin typeface="+mn-lt"/>
              </a:rPr>
              <a:t>Can decouple any given isotope by a suitable choice of</a:t>
            </a:r>
            <a:r>
              <a:rPr lang="en-US" sz="2000" kern="0" dirty="0">
                <a:latin typeface="Arial" charset="0"/>
              </a:rPr>
              <a:t> f</a:t>
            </a:r>
            <a:r>
              <a:rPr lang="en-US" sz="2000" kern="0" baseline="-25000" dirty="0">
                <a:latin typeface="Arial" charset="0"/>
              </a:rPr>
              <a:t>n </a:t>
            </a:r>
            <a:r>
              <a:rPr lang="en-US" sz="2000" kern="0" dirty="0">
                <a:latin typeface="Arial" charset="0"/>
              </a:rPr>
              <a:t>/ </a:t>
            </a:r>
            <a:r>
              <a:rPr lang="en-US" sz="2000" kern="0" dirty="0" err="1">
                <a:latin typeface="Arial" charset="0"/>
              </a:rPr>
              <a:t>f</a:t>
            </a:r>
            <a:r>
              <a:rPr lang="en-US" sz="2000" kern="0" baseline="-25000" dirty="0" err="1">
                <a:latin typeface="Arial" charset="0"/>
              </a:rPr>
              <a:t>p</a:t>
            </a:r>
            <a:r>
              <a:rPr lang="en-US" sz="2000" kern="0" dirty="0">
                <a:latin typeface="Arial" charset="0"/>
              </a:rPr>
              <a:t> , and</a:t>
            </a:r>
            <a:r>
              <a:rPr lang="en-US" sz="2000" kern="0" dirty="0"/>
              <a:t> </a:t>
            </a:r>
            <a:r>
              <a:rPr lang="en-US" sz="2000" kern="0" dirty="0">
                <a:latin typeface="+mn-lt"/>
              </a:rPr>
              <a:t>isotope distributions in each target become important. At one time could reconcile DAMA with all null results with IVDM, but not now.</a:t>
            </a:r>
          </a:p>
          <a:p>
            <a:pPr marL="342900" indent="-342900" algn="l" eaLnBrk="1" hangingPunct="1">
              <a:spcBef>
                <a:spcPct val="20000"/>
              </a:spcBef>
              <a:buFontTx/>
              <a:buChar char="•"/>
              <a:defRPr/>
            </a:pPr>
            <a:endParaRPr lang="en-US" sz="1200" kern="0" dirty="0">
              <a:latin typeface="+mn-lt"/>
            </a:endParaRPr>
          </a:p>
          <a:p>
            <a:pPr marL="342900" indent="-342900" algn="l" eaLnBrk="1" hangingPunct="1">
              <a:spcBef>
                <a:spcPct val="20000"/>
              </a:spcBef>
              <a:buFontTx/>
              <a:buChar char="•"/>
              <a:defRPr/>
            </a:pPr>
            <a:r>
              <a:rPr lang="en-US" sz="2000" kern="0" dirty="0">
                <a:latin typeface="+mn-lt"/>
              </a:rPr>
              <a:t>Lasting lesson: one should take all comparisons across different target materials and different techniques with a grain of salt.</a:t>
            </a:r>
          </a:p>
        </p:txBody>
      </p:sp>
      <p:sp>
        <p:nvSpPr>
          <p:cNvPr id="14" name="TextBox 13">
            <a:extLst>
              <a:ext uri="{FF2B5EF4-FFF2-40B4-BE49-F238E27FC236}">
                <a16:creationId xmlns:a16="http://schemas.microsoft.com/office/drawing/2014/main" id="{2FCE51C7-03F9-BE40-96D9-314CDA1DA299}"/>
              </a:ext>
            </a:extLst>
          </p:cNvPr>
          <p:cNvSpPr txBox="1"/>
          <p:nvPr/>
        </p:nvSpPr>
        <p:spPr>
          <a:xfrm>
            <a:off x="5715000" y="4170363"/>
            <a:ext cx="2824163" cy="554037"/>
          </a:xfrm>
          <a:prstGeom prst="rect">
            <a:avLst/>
          </a:prstGeom>
          <a:noFill/>
        </p:spPr>
        <p:txBody>
          <a:bodyPr>
            <a:spAutoFit/>
          </a:bodyPr>
          <a:lstStyle/>
          <a:p>
            <a:pPr>
              <a:defRPr/>
            </a:pPr>
            <a:r>
              <a:rPr lang="en-US" kern="0" baseline="-25000" dirty="0" err="1">
                <a:latin typeface="Arial" charset="0"/>
              </a:rPr>
              <a:t>Feng</a:t>
            </a:r>
            <a:r>
              <a:rPr lang="en-US" kern="0" baseline="-25000" dirty="0">
                <a:latin typeface="Arial" charset="0"/>
              </a:rPr>
              <a:t>, Kumar, </a:t>
            </a:r>
            <a:r>
              <a:rPr lang="en-US" kern="0" baseline="-25000" dirty="0" err="1">
                <a:latin typeface="Arial" charset="0"/>
              </a:rPr>
              <a:t>Marfatia</a:t>
            </a:r>
            <a:r>
              <a:rPr lang="en-US" kern="0" baseline="-25000" dirty="0">
                <a:latin typeface="Arial" charset="0"/>
              </a:rPr>
              <a:t>, Sanford (2013)</a:t>
            </a:r>
          </a:p>
          <a:p>
            <a:pPr>
              <a:defRPr/>
            </a:pPr>
            <a:endParaRPr lang="en-US" dirty="0">
              <a:latin typeface="Arial" charset="0"/>
            </a:endParaRPr>
          </a:p>
        </p:txBody>
      </p:sp>
      <p:pic>
        <p:nvPicPr>
          <p:cNvPr id="67591" name="Picture 9">
            <a:extLst>
              <a:ext uri="{FF2B5EF4-FFF2-40B4-BE49-F238E27FC236}">
                <a16:creationId xmlns:a16="http://schemas.microsoft.com/office/drawing/2014/main" id="{5B4763D7-1824-6649-B936-7FBD9367A6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12659"/>
            <a:ext cx="3421063" cy="326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56999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r>
              <a:rPr lang="en-US" dirty="0">
                <a:latin typeface="Arial" charset="0"/>
              </a:rPr>
              <a:t>GRAVITINO DM AND LONG-LIVED PARTICLES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380998" y="990600"/>
                <a:ext cx="8305802" cy="4224071"/>
              </a:xfrm>
            </p:spPr>
            <p:txBody>
              <a:bodyPr/>
              <a:lstStyle/>
              <a:p>
                <a:r>
                  <a:rPr lang="en-US" altLang="en-US" sz="2000" dirty="0">
                    <a:sym typeface="Wingdings" pitchFamily="2" charset="2"/>
                  </a:rPr>
                  <a:t>In all supersymmetric models, there is yet another new neutral particle: the gravitino </a:t>
                </a:r>
                <a14:m>
                  <m:oMath xmlns:m="http://schemas.openxmlformats.org/officeDocument/2006/math">
                    <m:acc>
                      <m:accPr>
                        <m:chr m:val="̃"/>
                        <m:ctrlPr>
                          <a:rPr lang="en-US" altLang="en-US" sz="2000" i="1" smtClean="0">
                            <a:latin typeface="Cambria Math" panose="02040503050406030204" pitchFamily="18" charset="0"/>
                            <a:sym typeface="Wingdings" pitchFamily="2" charset="2"/>
                          </a:rPr>
                        </m:ctrlPr>
                      </m:accPr>
                      <m:e>
                        <m:r>
                          <a:rPr lang="en-US" altLang="en-US" sz="2000" b="0" i="1" smtClean="0">
                            <a:latin typeface="Cambria Math" panose="02040503050406030204" pitchFamily="18" charset="0"/>
                            <a:sym typeface="Wingdings" pitchFamily="2" charset="2"/>
                          </a:rPr>
                          <m:t>𝐺</m:t>
                        </m:r>
                      </m:e>
                    </m:acc>
                  </m:oMath>
                </a14:m>
                <a:r>
                  <a:rPr lang="en-US" altLang="en-US" sz="2000" dirty="0">
                    <a:sym typeface="Wingdings" pitchFamily="2" charset="2"/>
                  </a:rPr>
                  <a:t>.  Its mass can be anything from eV to </a:t>
                </a:r>
                <a:r>
                  <a:rPr lang="en-US" altLang="en-US" sz="2000" dirty="0" err="1">
                    <a:sym typeface="Wingdings" pitchFamily="2" charset="2"/>
                  </a:rPr>
                  <a:t>PeV</a:t>
                </a:r>
                <a:r>
                  <a:rPr lang="en-US" altLang="en-US" sz="2000" dirty="0">
                    <a:sym typeface="Wingdings" pitchFamily="2" charset="2"/>
                  </a:rPr>
                  <a:t>, but its couplings are typically </a:t>
                </a:r>
                <a:r>
                  <a:rPr lang="en-US" altLang="en-US" sz="2000" dirty="0" err="1">
                    <a:sym typeface="Wingdings" pitchFamily="2" charset="2"/>
                  </a:rPr>
                  <a:t>superweak</a:t>
                </a:r>
                <a:r>
                  <a:rPr lang="en-US" altLang="en-US" sz="2000" dirty="0">
                    <a:sym typeface="Wingdings" pitchFamily="2" charset="2"/>
                  </a:rPr>
                  <a:t> (weaker than weak), as expected for the graviton’s partner. </a:t>
                </a:r>
                <a:endParaRPr lang="en-US" sz="2000" dirty="0">
                  <a:latin typeface="Arial" charset="0"/>
                  <a:sym typeface="Wingdings"/>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380998" y="990600"/>
                <a:ext cx="8305802" cy="4224071"/>
              </a:xfrm>
              <a:blipFill>
                <a:blip r:embed="rId2"/>
                <a:stretch>
                  <a:fillRect l="-611" t="-901"/>
                </a:stretch>
              </a:blipFill>
            </p:spPr>
            <p:txBody>
              <a:bodyPr/>
              <a:lstStyle/>
              <a:p>
                <a:r>
                  <a:rPr lang="en-US">
                    <a:noFill/>
                  </a:rPr>
                  <a:t> </a:t>
                </a:r>
              </a:p>
            </p:txBody>
          </p:sp>
        </mc:Fallback>
      </mc:AlternateContent>
      <p:grpSp>
        <p:nvGrpSpPr>
          <p:cNvPr id="20" name="Group 3">
            <a:extLst>
              <a:ext uri="{FF2B5EF4-FFF2-40B4-BE49-F238E27FC236}">
                <a16:creationId xmlns:a16="http://schemas.microsoft.com/office/drawing/2014/main" id="{E203FCD4-84B9-DE4F-B395-4B3C24D90C4E}"/>
              </a:ext>
            </a:extLst>
          </p:cNvPr>
          <p:cNvGrpSpPr>
            <a:grpSpLocks/>
          </p:cNvGrpSpPr>
          <p:nvPr/>
        </p:nvGrpSpPr>
        <p:grpSpPr bwMode="auto">
          <a:xfrm>
            <a:off x="688975" y="2563813"/>
            <a:ext cx="4035425" cy="3303587"/>
            <a:chOff x="144" y="1990"/>
            <a:chExt cx="2542" cy="2081"/>
          </a:xfrm>
        </p:grpSpPr>
        <mc:AlternateContent xmlns:mc="http://schemas.openxmlformats.org/markup-compatibility/2006" xmlns:a14="http://schemas.microsoft.com/office/drawing/2010/main">
          <mc:Choice Requires="a14">
            <p:sp>
              <p:nvSpPr>
                <p:cNvPr id="21" name="Rectangle 4">
                  <a:extLst>
                    <a:ext uri="{FF2B5EF4-FFF2-40B4-BE49-F238E27FC236}">
                      <a16:creationId xmlns:a16="http://schemas.microsoft.com/office/drawing/2014/main" id="{704C0896-63C7-D54F-AF32-0DF23724096A}"/>
                    </a:ext>
                  </a:extLst>
                </p:cNvPr>
                <p:cNvSpPr>
                  <a:spLocks noChangeArrowheads="1"/>
                </p:cNvSpPr>
                <p:nvPr/>
              </p:nvSpPr>
              <p:spPr bwMode="auto">
                <a:xfrm>
                  <a:off x="144" y="1990"/>
                  <a:ext cx="2542" cy="208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14:m>
                    <m:oMath xmlns:m="http://schemas.openxmlformats.org/officeDocument/2006/math">
                      <m:r>
                        <a:rPr lang="en-US" altLang="en-US" sz="2000" i="1" baseline="0" dirty="0" smtClean="0">
                          <a:solidFill>
                            <a:srgbClr val="00BE00"/>
                          </a:solidFill>
                          <a:latin typeface="Cambria Math" panose="02040503050406030204" pitchFamily="18" charset="0"/>
                          <a:sym typeface="Wingdings" pitchFamily="2" charset="2"/>
                        </a:rPr>
                        <m:t>𝐺</m:t>
                      </m:r>
                    </m:oMath>
                  </a14:m>
                  <a:r>
                    <a:rPr lang="en-US" altLang="en-US" sz="2000" baseline="0" dirty="0">
                      <a:solidFill>
                        <a:srgbClr val="00BE00"/>
                      </a:solidFill>
                      <a:cs typeface="Arial" panose="020B0604020202020204" pitchFamily="34" charset="0"/>
                      <a:sym typeface="Wingdings" pitchFamily="2" charset="2"/>
                    </a:rPr>
                    <a:t>̃ not LSP</a:t>
                  </a: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endParaRPr lang="en-US" altLang="en-US" sz="1000" baseline="0" dirty="0">
                    <a:solidFill>
                      <a:srgbClr val="00BE00"/>
                    </a:solidFill>
                    <a:cs typeface="Arial" panose="020B0604020202020204" pitchFamily="34" charset="0"/>
                    <a:sym typeface="Wingdings" pitchFamily="2" charset="2"/>
                  </a:endParaRPr>
                </a:p>
                <a:p>
                  <a:pPr algn="l" eaLnBrk="1" hangingPunct="1">
                    <a:spcBef>
                      <a:spcPct val="20000"/>
                    </a:spcBef>
                    <a:buFontTx/>
                    <a:buChar char="•"/>
                  </a:pPr>
                  <a:r>
                    <a:rPr lang="en-US" altLang="en-US" sz="2000" baseline="0" dirty="0">
                      <a:solidFill>
                        <a:srgbClr val="00BE00"/>
                      </a:solidFill>
                      <a:cs typeface="Arial" panose="020B0604020202020204" pitchFamily="34" charset="0"/>
                      <a:sym typeface="Wingdings" pitchFamily="2" charset="2"/>
                    </a:rPr>
                    <a:t>Assumption of most of literature</a:t>
                  </a:r>
                  <a:endParaRPr lang="en-US" altLang="en-US" sz="2000" baseline="0" dirty="0">
                    <a:solidFill>
                      <a:srgbClr val="00BE00"/>
                    </a:solidFill>
                    <a:sym typeface="Wingdings" pitchFamily="2" charset="2"/>
                  </a:endParaRPr>
                </a:p>
              </p:txBody>
            </p:sp>
          </mc:Choice>
          <mc:Fallback xmlns="">
            <p:sp>
              <p:nvSpPr>
                <p:cNvPr id="21" name="Rectangle 4">
                  <a:extLst>
                    <a:ext uri="{FF2B5EF4-FFF2-40B4-BE49-F238E27FC236}">
                      <a16:creationId xmlns:a16="http://schemas.microsoft.com/office/drawing/2014/main" id="{704C0896-63C7-D54F-AF32-0DF23724096A}"/>
                    </a:ext>
                  </a:extLst>
                </p:cNvPr>
                <p:cNvSpPr>
                  <a:spLocks noRot="1" noChangeAspect="1" noMove="1" noResize="1" noEditPoints="1" noAdjustHandles="1" noChangeArrowheads="1" noChangeShapeType="1" noTextEdit="1"/>
                </p:cNvSpPr>
                <p:nvPr/>
              </p:nvSpPr>
              <p:spPr bwMode="auto">
                <a:xfrm>
                  <a:off x="144" y="1990"/>
                  <a:ext cx="2542" cy="2081"/>
                </a:xfrm>
                <a:prstGeom prst="rect">
                  <a:avLst/>
                </a:prstGeom>
                <a:blipFill>
                  <a:blip r:embed="rId3"/>
                  <a:stretch>
                    <a:fillRect l="-1258" t="-11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22" name="Group 5">
              <a:extLst>
                <a:ext uri="{FF2B5EF4-FFF2-40B4-BE49-F238E27FC236}">
                  <a16:creationId xmlns:a16="http://schemas.microsoft.com/office/drawing/2014/main" id="{F8518B75-729C-9446-91D7-14320D42C9C9}"/>
                </a:ext>
              </a:extLst>
            </p:cNvPr>
            <p:cNvGrpSpPr>
              <a:grpSpLocks/>
            </p:cNvGrpSpPr>
            <p:nvPr/>
          </p:nvGrpSpPr>
          <p:grpSpPr bwMode="auto">
            <a:xfrm>
              <a:off x="437" y="2378"/>
              <a:ext cx="1790" cy="917"/>
              <a:chOff x="437" y="2112"/>
              <a:chExt cx="1790" cy="1034"/>
            </a:xfrm>
          </p:grpSpPr>
          <p:sp>
            <p:nvSpPr>
              <p:cNvPr id="24" name="Line 6">
                <a:extLst>
                  <a:ext uri="{FF2B5EF4-FFF2-40B4-BE49-F238E27FC236}">
                    <a16:creationId xmlns:a16="http://schemas.microsoft.com/office/drawing/2014/main" id="{66770B95-EBC8-9C4D-8734-FA2106AF6D76}"/>
                  </a:ext>
                </a:extLst>
              </p:cNvPr>
              <p:cNvSpPr>
                <a:spLocks noChangeShapeType="1"/>
              </p:cNvSpPr>
              <p:nvPr/>
            </p:nvSpPr>
            <p:spPr bwMode="auto">
              <a:xfrm>
                <a:off x="775" y="2233"/>
                <a:ext cx="557" cy="0"/>
              </a:xfrm>
              <a:prstGeom prst="line">
                <a:avLst/>
              </a:prstGeom>
              <a:noFill/>
              <a:ln w="38100">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7">
                <a:extLst>
                  <a:ext uri="{FF2B5EF4-FFF2-40B4-BE49-F238E27FC236}">
                    <a16:creationId xmlns:a16="http://schemas.microsoft.com/office/drawing/2014/main" id="{D1BA2B42-5E2B-014F-A78B-083D7AF91C46}"/>
                  </a:ext>
                </a:extLst>
              </p:cNvPr>
              <p:cNvSpPr>
                <a:spLocks noChangeShapeType="1"/>
              </p:cNvSpPr>
              <p:nvPr/>
            </p:nvSpPr>
            <p:spPr bwMode="auto">
              <a:xfrm>
                <a:off x="872" y="3007"/>
                <a:ext cx="557" cy="0"/>
              </a:xfrm>
              <a:prstGeom prst="line">
                <a:avLst/>
              </a:prstGeom>
              <a:noFill/>
              <a:ln w="38100">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8">
                <a:extLst>
                  <a:ext uri="{FF2B5EF4-FFF2-40B4-BE49-F238E27FC236}">
                    <a16:creationId xmlns:a16="http://schemas.microsoft.com/office/drawing/2014/main" id="{CF85EC32-445E-6E46-A1A7-7145D84D3D8D}"/>
                  </a:ext>
                </a:extLst>
              </p:cNvPr>
              <p:cNvSpPr>
                <a:spLocks noChangeShapeType="1"/>
              </p:cNvSpPr>
              <p:nvPr/>
            </p:nvSpPr>
            <p:spPr bwMode="auto">
              <a:xfrm>
                <a:off x="1670" y="2765"/>
                <a:ext cx="557" cy="0"/>
              </a:xfrm>
              <a:prstGeom prst="line">
                <a:avLst/>
              </a:prstGeom>
              <a:noFill/>
              <a:ln w="38100">
                <a:solidFill>
                  <a:srgbClr val="00B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Text Box 9">
                <a:extLst>
                  <a:ext uri="{FF2B5EF4-FFF2-40B4-BE49-F238E27FC236}">
                    <a16:creationId xmlns:a16="http://schemas.microsoft.com/office/drawing/2014/main" id="{EC5EF6FF-0D02-8A47-AB7B-E9A2DF2FC8E2}"/>
                  </a:ext>
                </a:extLst>
              </p:cNvPr>
              <p:cNvSpPr txBox="1">
                <a:spLocks noChangeArrowheads="1"/>
              </p:cNvSpPr>
              <p:nvPr/>
            </p:nvSpPr>
            <p:spPr bwMode="auto">
              <a:xfrm>
                <a:off x="437" y="2112"/>
                <a:ext cx="332"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00BE00"/>
                    </a:solidFill>
                  </a:rPr>
                  <a:t>SM</a:t>
                </a:r>
              </a:p>
            </p:txBody>
          </p:sp>
          <p:sp>
            <p:nvSpPr>
              <p:cNvPr id="43" name="Text Box 10">
                <a:extLst>
                  <a:ext uri="{FF2B5EF4-FFF2-40B4-BE49-F238E27FC236}">
                    <a16:creationId xmlns:a16="http://schemas.microsoft.com/office/drawing/2014/main" id="{0A103A05-BC1D-1F41-A6D7-B428E637C18C}"/>
                  </a:ext>
                </a:extLst>
              </p:cNvPr>
              <p:cNvSpPr txBox="1">
                <a:spLocks noChangeArrowheads="1"/>
              </p:cNvSpPr>
              <p:nvPr/>
            </p:nvSpPr>
            <p:spPr bwMode="auto">
              <a:xfrm>
                <a:off x="485" y="2886"/>
                <a:ext cx="388"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00BE00"/>
                    </a:solidFill>
                  </a:rPr>
                  <a:t>LSP</a:t>
                </a:r>
              </a:p>
            </p:txBody>
          </p:sp>
          <mc:AlternateContent xmlns:mc="http://schemas.openxmlformats.org/markup-compatibility/2006" xmlns:a14="http://schemas.microsoft.com/office/drawing/2010/main">
            <mc:Choice Requires="a14">
              <p:sp>
                <p:nvSpPr>
                  <p:cNvPr id="44" name="Text Box 11">
                    <a:extLst>
                      <a:ext uri="{FF2B5EF4-FFF2-40B4-BE49-F238E27FC236}">
                        <a16:creationId xmlns:a16="http://schemas.microsoft.com/office/drawing/2014/main" id="{38A4B3DC-16D0-2042-9E76-9071499CD846}"/>
                      </a:ext>
                    </a:extLst>
                  </p:cNvPr>
                  <p:cNvSpPr txBox="1">
                    <a:spLocks noChangeArrowheads="1"/>
                  </p:cNvSpPr>
                  <p:nvPr/>
                </p:nvSpPr>
                <p:spPr bwMode="auto">
                  <a:xfrm>
                    <a:off x="1992" y="2776"/>
                    <a:ext cx="215" cy="26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14:m>
                      <m:oMath xmlns:m="http://schemas.openxmlformats.org/officeDocument/2006/math">
                        <m:r>
                          <a:rPr lang="en-US" altLang="en-US" i="1" baseline="0" dirty="0" smtClean="0">
                            <a:solidFill>
                              <a:srgbClr val="00BE00"/>
                            </a:solidFill>
                            <a:latin typeface="Cambria Math" panose="02040503050406030204" pitchFamily="18" charset="0"/>
                            <a:sym typeface="Wingdings" pitchFamily="2" charset="2"/>
                          </a:rPr>
                          <m:t>𝐺</m:t>
                        </m:r>
                      </m:oMath>
                    </a14:m>
                    <a:r>
                      <a:rPr lang="en-US" altLang="en-US" baseline="0" dirty="0">
                        <a:solidFill>
                          <a:srgbClr val="00BE00"/>
                        </a:solidFill>
                        <a:sym typeface="Wingdings" pitchFamily="2" charset="2"/>
                      </a:rPr>
                      <a:t>̃</a:t>
                    </a:r>
                  </a:p>
                </p:txBody>
              </p:sp>
            </mc:Choice>
            <mc:Fallback xmlns="">
              <p:sp>
                <p:nvSpPr>
                  <p:cNvPr id="44" name="Text Box 11">
                    <a:extLst>
                      <a:ext uri="{FF2B5EF4-FFF2-40B4-BE49-F238E27FC236}">
                        <a16:creationId xmlns:a16="http://schemas.microsoft.com/office/drawing/2014/main" id="{38A4B3DC-16D0-2042-9E76-9071499CD846}"/>
                      </a:ext>
                    </a:extLst>
                  </p:cNvPr>
                  <p:cNvSpPr txBox="1">
                    <a:spLocks noRot="1" noChangeAspect="1" noMove="1" noResize="1" noEditPoints="1" noAdjustHandles="1" noChangeArrowheads="1" noChangeShapeType="1" noTextEdit="1"/>
                  </p:cNvSpPr>
                  <p:nvPr/>
                </p:nvSpPr>
                <p:spPr bwMode="auto">
                  <a:xfrm>
                    <a:off x="1992" y="2776"/>
                    <a:ext cx="215" cy="262"/>
                  </a:xfrm>
                  <a:prstGeom prst="rect">
                    <a:avLst/>
                  </a:prstGeom>
                  <a:blipFill>
                    <a:blip r:embed="rId4"/>
                    <a:stretch>
                      <a:fillRect t="-3333" r="-11111"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5" name="Line 12">
                <a:extLst>
                  <a:ext uri="{FF2B5EF4-FFF2-40B4-BE49-F238E27FC236}">
                    <a16:creationId xmlns:a16="http://schemas.microsoft.com/office/drawing/2014/main" id="{EE76E8EE-2B99-5442-8A53-BDB7FC8FE5F2}"/>
                  </a:ext>
                </a:extLst>
              </p:cNvPr>
              <p:cNvSpPr>
                <a:spLocks noChangeShapeType="1"/>
              </p:cNvSpPr>
              <p:nvPr/>
            </p:nvSpPr>
            <p:spPr bwMode="auto">
              <a:xfrm>
                <a:off x="1041" y="2305"/>
                <a:ext cx="97" cy="653"/>
              </a:xfrm>
              <a:prstGeom prst="line">
                <a:avLst/>
              </a:prstGeom>
              <a:noFill/>
              <a:ln w="38100">
                <a:solidFill>
                  <a:srgbClr val="00BE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46" name="Group 13">
            <a:extLst>
              <a:ext uri="{FF2B5EF4-FFF2-40B4-BE49-F238E27FC236}">
                <a16:creationId xmlns:a16="http://schemas.microsoft.com/office/drawing/2014/main" id="{3A034833-58D0-E84B-8E13-CD1C7D50D257}"/>
              </a:ext>
            </a:extLst>
          </p:cNvPr>
          <p:cNvGrpSpPr>
            <a:grpSpLocks/>
          </p:cNvGrpSpPr>
          <p:nvPr/>
        </p:nvGrpSpPr>
        <p:grpSpPr bwMode="auto">
          <a:xfrm>
            <a:off x="4705351" y="2601913"/>
            <a:ext cx="4133851" cy="3263900"/>
            <a:chOff x="2962" y="2015"/>
            <a:chExt cx="2604" cy="2056"/>
          </a:xfrm>
        </p:grpSpPr>
        <mc:AlternateContent xmlns:mc="http://schemas.openxmlformats.org/markup-compatibility/2006" xmlns:a14="http://schemas.microsoft.com/office/drawing/2010/main">
          <mc:Choice Requires="a14">
            <p:sp>
              <p:nvSpPr>
                <p:cNvPr id="47" name="Rectangle 14">
                  <a:extLst>
                    <a:ext uri="{FF2B5EF4-FFF2-40B4-BE49-F238E27FC236}">
                      <a16:creationId xmlns:a16="http://schemas.microsoft.com/office/drawing/2014/main" id="{039A3798-D32A-9343-8506-AF58B2BA15E6}"/>
                    </a:ext>
                  </a:extLst>
                </p:cNvPr>
                <p:cNvSpPr>
                  <a:spLocks noChangeArrowheads="1"/>
                </p:cNvSpPr>
                <p:nvPr/>
              </p:nvSpPr>
              <p:spPr bwMode="auto">
                <a:xfrm>
                  <a:off x="2962" y="2015"/>
                  <a:ext cx="2604" cy="205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lvl1pPr marL="342900" indent="-342900">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l" eaLnBrk="1" hangingPunct="1">
                    <a:spcBef>
                      <a:spcPct val="20000"/>
                    </a:spcBef>
                    <a:buFontTx/>
                    <a:buChar char="•"/>
                  </a:pPr>
                  <a14:m>
                    <m:oMath xmlns:m="http://schemas.openxmlformats.org/officeDocument/2006/math">
                      <m:r>
                        <a:rPr lang="en-US" altLang="en-US" sz="2000" i="1" baseline="0" dirty="0" smtClean="0">
                          <a:solidFill>
                            <a:srgbClr val="FF0000"/>
                          </a:solidFill>
                          <a:latin typeface="Cambria Math" panose="02040503050406030204" pitchFamily="18" charset="0"/>
                          <a:sym typeface="Wingdings" pitchFamily="2" charset="2"/>
                        </a:rPr>
                        <m:t>𝐺</m:t>
                      </m:r>
                    </m:oMath>
                  </a14:m>
                  <a:r>
                    <a:rPr lang="en-US" altLang="en-US" sz="2000" baseline="0" dirty="0">
                      <a:solidFill>
                        <a:srgbClr val="FF0000"/>
                      </a:solidFill>
                      <a:cs typeface="Arial" panose="020B0604020202020204" pitchFamily="34" charset="0"/>
                      <a:sym typeface="Wingdings" pitchFamily="2" charset="2"/>
                    </a:rPr>
                    <a:t>̃ LSP</a:t>
                  </a:r>
                </a:p>
                <a:p>
                  <a:pPr algn="l" eaLnBrk="1" hangingPunct="1">
                    <a:spcBef>
                      <a:spcPct val="20000"/>
                    </a:spcBef>
                    <a:buFontTx/>
                    <a:buChar char="•"/>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endParaRPr lang="en-US" altLang="en-US" sz="24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endParaRPr lang="en-US" altLang="en-US" sz="1000" baseline="0" dirty="0">
                    <a:solidFill>
                      <a:srgbClr val="FF0000"/>
                    </a:solidFill>
                    <a:cs typeface="Arial" panose="020B0604020202020204" pitchFamily="34" charset="0"/>
                    <a:sym typeface="Wingdings" pitchFamily="2" charset="2"/>
                  </a:endParaRPr>
                </a:p>
                <a:p>
                  <a:pPr algn="l" eaLnBrk="1" hangingPunct="1">
                    <a:spcBef>
                      <a:spcPct val="20000"/>
                    </a:spcBef>
                    <a:buFontTx/>
                    <a:buChar char="•"/>
                  </a:pPr>
                  <a:r>
                    <a:rPr lang="en-US" altLang="en-US" sz="2000" baseline="0" dirty="0">
                      <a:solidFill>
                        <a:srgbClr val="FF0000"/>
                      </a:solidFill>
                      <a:cs typeface="Arial" panose="020B0604020202020204" pitchFamily="34" charset="0"/>
                      <a:sym typeface="Wingdings" pitchFamily="2" charset="2"/>
                    </a:rPr>
                    <a:t>Completely different cosmology and particle physics</a:t>
                  </a:r>
                  <a:endParaRPr lang="en-US" altLang="en-US" sz="2000" baseline="0" dirty="0">
                    <a:solidFill>
                      <a:srgbClr val="FF0000"/>
                    </a:solidFill>
                    <a:sym typeface="Wingdings" pitchFamily="2" charset="2"/>
                  </a:endParaRPr>
                </a:p>
              </p:txBody>
            </p:sp>
          </mc:Choice>
          <mc:Fallback xmlns="">
            <p:sp>
              <p:nvSpPr>
                <p:cNvPr id="47" name="Rectangle 14">
                  <a:extLst>
                    <a:ext uri="{FF2B5EF4-FFF2-40B4-BE49-F238E27FC236}">
                      <a16:creationId xmlns:a16="http://schemas.microsoft.com/office/drawing/2014/main" id="{039A3798-D32A-9343-8506-AF58B2BA15E6}"/>
                    </a:ext>
                  </a:extLst>
                </p:cNvPr>
                <p:cNvSpPr>
                  <a:spLocks noRot="1" noChangeAspect="1" noMove="1" noResize="1" noEditPoints="1" noAdjustHandles="1" noChangeArrowheads="1" noChangeShapeType="1" noTextEdit="1"/>
                </p:cNvSpPr>
                <p:nvPr/>
              </p:nvSpPr>
              <p:spPr bwMode="auto">
                <a:xfrm>
                  <a:off x="2962" y="2015"/>
                  <a:ext cx="2604" cy="2056"/>
                </a:xfrm>
                <a:prstGeom prst="rect">
                  <a:avLst/>
                </a:prstGeom>
                <a:blipFill>
                  <a:blip r:embed="rId5"/>
                  <a:stretch>
                    <a:fillRect l="-1227" t="-775" r="-15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48" name="Group 15">
              <a:extLst>
                <a:ext uri="{FF2B5EF4-FFF2-40B4-BE49-F238E27FC236}">
                  <a16:creationId xmlns:a16="http://schemas.microsoft.com/office/drawing/2014/main" id="{46897AF0-D6DE-5E4F-A19B-4CD9B5300AB2}"/>
                </a:ext>
              </a:extLst>
            </p:cNvPr>
            <p:cNvGrpSpPr>
              <a:grpSpLocks/>
            </p:cNvGrpSpPr>
            <p:nvPr/>
          </p:nvGrpSpPr>
          <p:grpSpPr bwMode="auto">
            <a:xfrm>
              <a:off x="3186" y="2379"/>
              <a:ext cx="1823" cy="1163"/>
              <a:chOff x="3065" y="2112"/>
              <a:chExt cx="1823" cy="1163"/>
            </a:xfrm>
          </p:grpSpPr>
          <p:sp>
            <p:nvSpPr>
              <p:cNvPr id="49" name="Line 16">
                <a:extLst>
                  <a:ext uri="{FF2B5EF4-FFF2-40B4-BE49-F238E27FC236}">
                    <a16:creationId xmlns:a16="http://schemas.microsoft.com/office/drawing/2014/main" id="{3D8E94CE-B349-A94C-B11B-ACBBDDF8F493}"/>
                  </a:ext>
                </a:extLst>
              </p:cNvPr>
              <p:cNvSpPr>
                <a:spLocks noChangeShapeType="1"/>
              </p:cNvSpPr>
              <p:nvPr/>
            </p:nvSpPr>
            <p:spPr bwMode="auto">
              <a:xfrm>
                <a:off x="3436" y="2233"/>
                <a:ext cx="55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 name="Line 17">
                <a:extLst>
                  <a:ext uri="{FF2B5EF4-FFF2-40B4-BE49-F238E27FC236}">
                    <a16:creationId xmlns:a16="http://schemas.microsoft.com/office/drawing/2014/main" id="{552928E0-8E49-3440-B36C-F8D682BBD099}"/>
                  </a:ext>
                </a:extLst>
              </p:cNvPr>
              <p:cNvSpPr>
                <a:spLocks noChangeShapeType="1"/>
              </p:cNvSpPr>
              <p:nvPr/>
            </p:nvSpPr>
            <p:spPr bwMode="auto">
              <a:xfrm>
                <a:off x="3533" y="2765"/>
                <a:ext cx="55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 name="Line 18">
                <a:extLst>
                  <a:ext uri="{FF2B5EF4-FFF2-40B4-BE49-F238E27FC236}">
                    <a16:creationId xmlns:a16="http://schemas.microsoft.com/office/drawing/2014/main" id="{B1CDB7C2-FD8A-BE46-A634-D73DC4E59826}"/>
                  </a:ext>
                </a:extLst>
              </p:cNvPr>
              <p:cNvSpPr>
                <a:spLocks noChangeShapeType="1"/>
              </p:cNvSpPr>
              <p:nvPr/>
            </p:nvSpPr>
            <p:spPr bwMode="auto">
              <a:xfrm>
                <a:off x="4331" y="3007"/>
                <a:ext cx="55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 name="Text Box 19">
                <a:extLst>
                  <a:ext uri="{FF2B5EF4-FFF2-40B4-BE49-F238E27FC236}">
                    <a16:creationId xmlns:a16="http://schemas.microsoft.com/office/drawing/2014/main" id="{2476D136-E9D9-5A4F-B738-56512854B620}"/>
                  </a:ext>
                </a:extLst>
              </p:cNvPr>
              <p:cNvSpPr txBox="1">
                <a:spLocks noChangeArrowheads="1"/>
              </p:cNvSpPr>
              <p:nvPr/>
            </p:nvSpPr>
            <p:spPr bwMode="auto">
              <a:xfrm>
                <a:off x="3098" y="2112"/>
                <a:ext cx="3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FF0000"/>
                    </a:solidFill>
                  </a:rPr>
                  <a:t>SM</a:t>
                </a:r>
              </a:p>
            </p:txBody>
          </p:sp>
          <p:sp>
            <p:nvSpPr>
              <p:cNvPr id="53" name="Text Box 20">
                <a:extLst>
                  <a:ext uri="{FF2B5EF4-FFF2-40B4-BE49-F238E27FC236}">
                    <a16:creationId xmlns:a16="http://schemas.microsoft.com/office/drawing/2014/main" id="{EF4EA0DD-BB8A-B34C-8F73-B41E8776B749}"/>
                  </a:ext>
                </a:extLst>
              </p:cNvPr>
              <p:cNvSpPr txBox="1">
                <a:spLocks noChangeArrowheads="1"/>
              </p:cNvSpPr>
              <p:nvPr/>
            </p:nvSpPr>
            <p:spPr bwMode="auto">
              <a:xfrm>
                <a:off x="3065" y="2644"/>
                <a:ext cx="4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r>
                  <a:rPr lang="en-US" altLang="en-US" baseline="0">
                    <a:solidFill>
                      <a:srgbClr val="FF0000"/>
                    </a:solidFill>
                  </a:rPr>
                  <a:t>NLSP</a:t>
                </a:r>
              </a:p>
            </p:txBody>
          </p:sp>
          <mc:AlternateContent xmlns:mc="http://schemas.openxmlformats.org/markup-compatibility/2006" xmlns:a14="http://schemas.microsoft.com/office/drawing/2010/main">
            <mc:Choice Requires="a14">
              <p:sp>
                <p:nvSpPr>
                  <p:cNvPr id="54" name="Text Box 21">
                    <a:extLst>
                      <a:ext uri="{FF2B5EF4-FFF2-40B4-BE49-F238E27FC236}">
                        <a16:creationId xmlns:a16="http://schemas.microsoft.com/office/drawing/2014/main" id="{634EA436-99C3-4C40-8185-1DD88FD8FCA4}"/>
                      </a:ext>
                    </a:extLst>
                  </p:cNvPr>
                  <p:cNvSpPr txBox="1">
                    <a:spLocks noChangeArrowheads="1"/>
                  </p:cNvSpPr>
                  <p:nvPr/>
                </p:nvSpPr>
                <p:spPr bwMode="auto">
                  <a:xfrm>
                    <a:off x="4653" y="3042"/>
                    <a:ext cx="215" cy="23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14:m>
                      <m:oMath xmlns:m="http://schemas.openxmlformats.org/officeDocument/2006/math">
                        <m:r>
                          <a:rPr lang="en-US" altLang="en-US" i="1" baseline="0" dirty="0" smtClean="0">
                            <a:solidFill>
                              <a:srgbClr val="FF0000"/>
                            </a:solidFill>
                            <a:latin typeface="Cambria Math" panose="02040503050406030204" pitchFamily="18" charset="0"/>
                            <a:sym typeface="Wingdings" pitchFamily="2" charset="2"/>
                          </a:rPr>
                          <m:t>𝐺</m:t>
                        </m:r>
                      </m:oMath>
                    </a14:m>
                    <a:r>
                      <a:rPr lang="en-US" altLang="en-US" baseline="0" dirty="0">
                        <a:solidFill>
                          <a:srgbClr val="FF0000"/>
                        </a:solidFill>
                        <a:sym typeface="Wingdings" pitchFamily="2" charset="2"/>
                      </a:rPr>
                      <a:t>̃</a:t>
                    </a:r>
                  </a:p>
                </p:txBody>
              </p:sp>
            </mc:Choice>
            <mc:Fallback xmlns="">
              <p:sp>
                <p:nvSpPr>
                  <p:cNvPr id="54" name="Text Box 21">
                    <a:extLst>
                      <a:ext uri="{FF2B5EF4-FFF2-40B4-BE49-F238E27FC236}">
                        <a16:creationId xmlns:a16="http://schemas.microsoft.com/office/drawing/2014/main" id="{634EA436-99C3-4C40-8185-1DD88FD8FCA4}"/>
                      </a:ext>
                    </a:extLst>
                  </p:cNvPr>
                  <p:cNvSpPr txBox="1">
                    <a:spLocks noRot="1" noChangeAspect="1" noMove="1" noResize="1" noEditPoints="1" noAdjustHandles="1" noChangeArrowheads="1" noChangeShapeType="1" noTextEdit="1"/>
                  </p:cNvSpPr>
                  <p:nvPr/>
                </p:nvSpPr>
                <p:spPr bwMode="auto">
                  <a:xfrm>
                    <a:off x="4653" y="3042"/>
                    <a:ext cx="215" cy="233"/>
                  </a:xfrm>
                  <a:prstGeom prst="rect">
                    <a:avLst/>
                  </a:prstGeom>
                  <a:blipFill>
                    <a:blip r:embed="rId6"/>
                    <a:stretch>
                      <a:fillRect t="-6897" r="-11111"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5" name="Line 22">
                <a:extLst>
                  <a:ext uri="{FF2B5EF4-FFF2-40B4-BE49-F238E27FC236}">
                    <a16:creationId xmlns:a16="http://schemas.microsoft.com/office/drawing/2014/main" id="{984E0D1C-CE93-5040-AF38-16D04BBFF488}"/>
                  </a:ext>
                </a:extLst>
              </p:cNvPr>
              <p:cNvSpPr>
                <a:spLocks noChangeShapeType="1"/>
              </p:cNvSpPr>
              <p:nvPr/>
            </p:nvSpPr>
            <p:spPr bwMode="auto">
              <a:xfrm>
                <a:off x="3703" y="2281"/>
                <a:ext cx="96" cy="4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 name="Line 23">
                <a:extLst>
                  <a:ext uri="{FF2B5EF4-FFF2-40B4-BE49-F238E27FC236}">
                    <a16:creationId xmlns:a16="http://schemas.microsoft.com/office/drawing/2014/main" id="{7792FD10-5B83-504B-BA59-6207BC46FD62}"/>
                  </a:ext>
                </a:extLst>
              </p:cNvPr>
              <p:cNvSpPr>
                <a:spLocks noChangeShapeType="1"/>
              </p:cNvSpPr>
              <p:nvPr/>
            </p:nvSpPr>
            <p:spPr bwMode="auto">
              <a:xfrm>
                <a:off x="3775" y="2801"/>
                <a:ext cx="854" cy="18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5" name="Rectangle 10">
            <a:extLst>
              <a:ext uri="{FF2B5EF4-FFF2-40B4-BE49-F238E27FC236}">
                <a16:creationId xmlns:a16="http://schemas.microsoft.com/office/drawing/2014/main" id="{0C350C60-801E-9C47-9B8B-1188E15317D1}"/>
              </a:ext>
            </a:extLst>
          </p:cNvPr>
          <p:cNvSpPr>
            <a:spLocks noChangeArrowheads="1"/>
          </p:cNvSpPr>
          <p:nvPr/>
        </p:nvSpPr>
        <p:spPr bwMode="auto">
          <a:xfrm>
            <a:off x="923409" y="6048573"/>
            <a:ext cx="66848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aseline="-25000">
                <a:solidFill>
                  <a:schemeClr val="tx1"/>
                </a:solidFill>
                <a:latin typeface="Arial" panose="020B0604020202020204" pitchFamily="34" charset="0"/>
              </a:defRPr>
            </a:lvl1pPr>
            <a:lvl2pPr marL="742950" indent="-285750">
              <a:defRPr baseline="-25000">
                <a:solidFill>
                  <a:schemeClr val="tx1"/>
                </a:solidFill>
                <a:latin typeface="Arial" panose="020B0604020202020204" pitchFamily="34" charset="0"/>
              </a:defRPr>
            </a:lvl2pPr>
            <a:lvl3pPr marL="1143000" indent="-228600">
              <a:defRPr baseline="-25000">
                <a:solidFill>
                  <a:schemeClr val="tx1"/>
                </a:solidFill>
                <a:latin typeface="Arial" panose="020B0604020202020204" pitchFamily="34" charset="0"/>
              </a:defRPr>
            </a:lvl3pPr>
            <a:lvl4pPr marL="1600200" indent="-228600">
              <a:defRPr baseline="-25000">
                <a:solidFill>
                  <a:schemeClr val="tx1"/>
                </a:solidFill>
                <a:latin typeface="Arial" panose="020B0604020202020204" pitchFamily="34" charset="0"/>
              </a:defRPr>
            </a:lvl4pPr>
            <a:lvl5pPr marL="2057400" indent="-228600">
              <a:defRPr baseline="-25000">
                <a:solidFill>
                  <a:schemeClr val="tx1"/>
                </a:solidFill>
                <a:latin typeface="Arial" panose="020B0604020202020204" pitchFamily="34" charset="0"/>
              </a:defRPr>
            </a:lvl5pPr>
            <a:lvl6pPr marL="2514600" indent="-228600" algn="ctr" eaLnBrk="0" fontAlgn="base" hangingPunct="0">
              <a:spcBef>
                <a:spcPct val="0"/>
              </a:spcBef>
              <a:spcAft>
                <a:spcPct val="0"/>
              </a:spcAft>
              <a:defRPr baseline="-25000">
                <a:solidFill>
                  <a:schemeClr val="tx1"/>
                </a:solidFill>
                <a:latin typeface="Arial" panose="020B0604020202020204" pitchFamily="34" charset="0"/>
              </a:defRPr>
            </a:lvl6pPr>
            <a:lvl7pPr marL="2971800" indent="-228600" algn="ctr" eaLnBrk="0" fontAlgn="base" hangingPunct="0">
              <a:spcBef>
                <a:spcPct val="0"/>
              </a:spcBef>
              <a:spcAft>
                <a:spcPct val="0"/>
              </a:spcAft>
              <a:defRPr baseline="-25000">
                <a:solidFill>
                  <a:schemeClr val="tx1"/>
                </a:solidFill>
                <a:latin typeface="Arial" panose="020B0604020202020204" pitchFamily="34" charset="0"/>
              </a:defRPr>
            </a:lvl7pPr>
            <a:lvl8pPr marL="3429000" indent="-228600" algn="ctr" eaLnBrk="0" fontAlgn="base" hangingPunct="0">
              <a:spcBef>
                <a:spcPct val="0"/>
              </a:spcBef>
              <a:spcAft>
                <a:spcPct val="0"/>
              </a:spcAft>
              <a:defRPr baseline="-25000">
                <a:solidFill>
                  <a:schemeClr val="tx1"/>
                </a:solidFill>
                <a:latin typeface="Arial" panose="020B0604020202020204" pitchFamily="34" charset="0"/>
              </a:defRPr>
            </a:lvl8pPr>
            <a:lvl9pPr marL="3886200" indent="-228600" algn="ctr" eaLnBrk="0" fontAlgn="base" hangingPunct="0">
              <a:spcBef>
                <a:spcPct val="0"/>
              </a:spcBef>
              <a:spcAft>
                <a:spcPct val="0"/>
              </a:spcAft>
              <a:defRPr baseline="-25000">
                <a:solidFill>
                  <a:schemeClr val="tx1"/>
                </a:solidFill>
                <a:latin typeface="Arial" panose="020B0604020202020204" pitchFamily="34" charset="0"/>
              </a:defRPr>
            </a:lvl9pPr>
          </a:lstStyle>
          <a:p>
            <a:pPr algn="r"/>
            <a:r>
              <a:rPr lang="en-US" altLang="en-US" sz="1400" baseline="0" dirty="0"/>
              <a:t>Dine, Nelson, Nir, </a:t>
            </a:r>
            <a:r>
              <a:rPr lang="en-US" altLang="en-US" sz="1400" baseline="0" dirty="0" err="1"/>
              <a:t>Shirman</a:t>
            </a:r>
            <a:r>
              <a:rPr lang="en-US" altLang="en-US" sz="1400" baseline="0" dirty="0"/>
              <a:t> (1994, 1995); </a:t>
            </a:r>
            <a:r>
              <a:rPr lang="en-US" altLang="en-US" sz="1400" baseline="0" dirty="0" err="1"/>
              <a:t>Dimopoulos</a:t>
            </a:r>
            <a:r>
              <a:rPr lang="en-US" altLang="en-US" sz="1400" baseline="0" dirty="0"/>
              <a:t>, Dine, Raby, Thomas (1996)</a:t>
            </a:r>
          </a:p>
        </p:txBody>
      </p:sp>
    </p:spTree>
    <p:extLst>
      <p:ext uri="{BB962C8B-B14F-4D97-AF65-F5344CB8AC3E}">
        <p14:creationId xmlns:p14="http://schemas.microsoft.com/office/powerpoint/2010/main" val="319607837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7">
            <a:extLst>
              <a:ext uri="{FF2B5EF4-FFF2-40B4-BE49-F238E27FC236}">
                <a16:creationId xmlns:a16="http://schemas.microsoft.com/office/drawing/2014/main" id="{51F44799-1731-BF42-B02D-EB31AF6E8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44775"/>
            <a:ext cx="871696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2">
            <a:extLst>
              <a:ext uri="{FF2B5EF4-FFF2-40B4-BE49-F238E27FC236}">
                <a16:creationId xmlns:a16="http://schemas.microsoft.com/office/drawing/2014/main" id="{F9C0C2C5-55F9-2B4F-975E-940BDEC512AF}"/>
              </a:ext>
            </a:extLst>
          </p:cNvPr>
          <p:cNvSpPr>
            <a:spLocks noChangeArrowheads="1"/>
          </p:cNvSpPr>
          <p:nvPr/>
        </p:nvSpPr>
        <p:spPr bwMode="auto">
          <a:xfrm>
            <a:off x="206375" y="2895600"/>
            <a:ext cx="88709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endParaRPr lang="en-US" altLang="en-US" sz="1200">
              <a:solidFill>
                <a:srgbClr val="3333FF"/>
              </a:solidFill>
              <a:sym typeface="Wingdings" pitchFamily="2" charset="2"/>
            </a:endParaRPr>
          </a:p>
          <a:p>
            <a:pPr algn="l" eaLnBrk="1" hangingPunct="1">
              <a:spcBef>
                <a:spcPct val="20000"/>
              </a:spcBef>
            </a:pPr>
            <a:endParaRPr lang="en-US" altLang="en-US" sz="2000">
              <a:solidFill>
                <a:srgbClr val="FF0000"/>
              </a:solidFill>
            </a:endParaRPr>
          </a:p>
          <a:p>
            <a:pPr algn="l" eaLnBrk="1" hangingPunct="1">
              <a:spcBef>
                <a:spcPct val="20000"/>
              </a:spcBef>
              <a:buFontTx/>
              <a:buChar char="•"/>
            </a:pPr>
            <a:endParaRPr lang="en-US" altLang="en-US" sz="2000">
              <a:solidFill>
                <a:srgbClr val="FF0000"/>
              </a:solidFill>
            </a:endParaRPr>
          </a:p>
        </p:txBody>
      </p:sp>
      <p:sp>
        <p:nvSpPr>
          <p:cNvPr id="101381" name="Rectangle 3">
            <a:extLst>
              <a:ext uri="{FF2B5EF4-FFF2-40B4-BE49-F238E27FC236}">
                <a16:creationId xmlns:a16="http://schemas.microsoft.com/office/drawing/2014/main" id="{F1D7C57C-5E71-574C-823B-6AD56132C968}"/>
              </a:ext>
            </a:extLst>
          </p:cNvPr>
          <p:cNvSpPr>
            <a:spLocks noGrp="1" noChangeArrowheads="1"/>
          </p:cNvSpPr>
          <p:nvPr>
            <p:ph type="title"/>
          </p:nvPr>
        </p:nvSpPr>
        <p:spPr>
          <a:xfrm>
            <a:off x="228600" y="258762"/>
            <a:ext cx="8686800" cy="449263"/>
          </a:xfrm>
        </p:spPr>
        <p:txBody>
          <a:bodyPr/>
          <a:lstStyle/>
          <a:p>
            <a:pPr eaLnBrk="1" hangingPunct="1"/>
            <a:r>
              <a:rPr lang="en-US" altLang="en-US" dirty="0"/>
              <a:t>FREEZE OUT WITH SUPERWIMPS</a:t>
            </a:r>
          </a:p>
        </p:txBody>
      </p:sp>
      <p:sp>
        <p:nvSpPr>
          <p:cNvPr id="101382" name="Text Box 4">
            <a:extLst>
              <a:ext uri="{FF2B5EF4-FFF2-40B4-BE49-F238E27FC236}">
                <a16:creationId xmlns:a16="http://schemas.microsoft.com/office/drawing/2014/main" id="{C0DB29F7-18A2-F74E-BA79-80ABBD8FB5E6}"/>
              </a:ext>
            </a:extLst>
          </p:cNvPr>
          <p:cNvSpPr txBox="1">
            <a:spLocks noChangeArrowheads="1"/>
          </p:cNvSpPr>
          <p:nvPr/>
        </p:nvSpPr>
        <p:spPr bwMode="auto">
          <a:xfrm>
            <a:off x="476250" y="1270337"/>
            <a:ext cx="83343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pPr>
            <a:r>
              <a:rPr lang="en-US" altLang="en-US" sz="2000" dirty="0">
                <a:sym typeface="Wingdings" pitchFamily="2" charset="2"/>
              </a:rPr>
              <a:t>If the WIMP and </a:t>
            </a:r>
            <a:r>
              <a:rPr lang="en-US" altLang="en-US" sz="2000" dirty="0" err="1">
                <a:sym typeface="Wingdings" pitchFamily="2" charset="2"/>
              </a:rPr>
              <a:t>superWIMP</a:t>
            </a:r>
            <a:r>
              <a:rPr lang="en-US" altLang="en-US" sz="2000" dirty="0">
                <a:sym typeface="Wingdings" pitchFamily="2" charset="2"/>
              </a:rPr>
              <a:t> masses are similar, the </a:t>
            </a:r>
            <a:r>
              <a:rPr lang="en-US" altLang="en-US" sz="2000" dirty="0" err="1">
                <a:sym typeface="Wingdings" pitchFamily="2" charset="2"/>
              </a:rPr>
              <a:t>superWIMPs</a:t>
            </a:r>
            <a:r>
              <a:rPr lang="en-US" altLang="en-US" sz="2000" dirty="0">
                <a:sym typeface="Wingdings" pitchFamily="2" charset="2"/>
              </a:rPr>
              <a:t> </a:t>
            </a:r>
            <a:r>
              <a:rPr lang="en-US" altLang="en-US" sz="2000" dirty="0"/>
              <a:t>naturally inherit the right density through the WIMP miracle, share all the motivations of WIMPs, but DM becomes </a:t>
            </a:r>
            <a:r>
              <a:rPr lang="en-US" altLang="en-US" sz="2000" dirty="0" err="1"/>
              <a:t>superweakly</a:t>
            </a:r>
            <a:r>
              <a:rPr lang="en-US" altLang="en-US" sz="2000" dirty="0"/>
              <a:t> interacting.</a:t>
            </a:r>
          </a:p>
        </p:txBody>
      </p:sp>
      <p:sp>
        <p:nvSpPr>
          <p:cNvPr id="101383" name="Rectangle 2">
            <a:extLst>
              <a:ext uri="{FF2B5EF4-FFF2-40B4-BE49-F238E27FC236}">
                <a16:creationId xmlns:a16="http://schemas.microsoft.com/office/drawing/2014/main" id="{43C07FA9-7C4C-B643-81C6-78BE25976E31}"/>
              </a:ext>
            </a:extLst>
          </p:cNvPr>
          <p:cNvSpPr>
            <a:spLocks noChangeArrowheads="1"/>
          </p:cNvSpPr>
          <p:nvPr/>
        </p:nvSpPr>
        <p:spPr bwMode="auto">
          <a:xfrm>
            <a:off x="5715000" y="3879850"/>
            <a:ext cx="214947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pPr>
            <a:r>
              <a:rPr lang="en-US" altLang="en-US">
                <a:solidFill>
                  <a:srgbClr val="0070C0"/>
                </a:solidFill>
                <a:sym typeface="Wingdings" pitchFamily="2" charset="2"/>
              </a:rPr>
              <a:t>…but then decay to superWIMPs</a:t>
            </a:r>
          </a:p>
        </p:txBody>
      </p:sp>
      <p:sp>
        <p:nvSpPr>
          <p:cNvPr id="101384" name="TextBox 18">
            <a:extLst>
              <a:ext uri="{FF2B5EF4-FFF2-40B4-BE49-F238E27FC236}">
                <a16:creationId xmlns:a16="http://schemas.microsoft.com/office/drawing/2014/main" id="{50176EAA-C178-4C4F-A3D8-0CCE07413930}"/>
              </a:ext>
            </a:extLst>
          </p:cNvPr>
          <p:cNvSpPr txBox="1">
            <a:spLocks noChangeArrowheads="1"/>
          </p:cNvSpPr>
          <p:nvPr/>
        </p:nvSpPr>
        <p:spPr bwMode="auto">
          <a:xfrm>
            <a:off x="2219325" y="3419475"/>
            <a:ext cx="192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CC0000"/>
                </a:solidFill>
              </a:rPr>
              <a:t>WIMPs freeze out as usual…</a:t>
            </a:r>
          </a:p>
        </p:txBody>
      </p:sp>
      <p:sp>
        <p:nvSpPr>
          <p:cNvPr id="101385" name="Rectangle 2">
            <a:extLst>
              <a:ext uri="{FF2B5EF4-FFF2-40B4-BE49-F238E27FC236}">
                <a16:creationId xmlns:a16="http://schemas.microsoft.com/office/drawing/2014/main" id="{83D1FFE2-340D-154D-8385-7CD6F61B72C8}"/>
              </a:ext>
            </a:extLst>
          </p:cNvPr>
          <p:cNvSpPr>
            <a:spLocks noChangeArrowheads="1"/>
          </p:cNvSpPr>
          <p:nvPr/>
        </p:nvSpPr>
        <p:spPr bwMode="auto">
          <a:xfrm>
            <a:off x="4991100" y="5353050"/>
            <a:ext cx="26209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pPr>
            <a:r>
              <a:rPr lang="en-US" altLang="en-US" i="1" dirty="0">
                <a:solidFill>
                  <a:srgbClr val="0070C0"/>
                </a:solidFill>
              </a:rPr>
              <a:t>M</a:t>
            </a:r>
            <a:r>
              <a:rPr lang="en-US" altLang="en-US" baseline="-25000" dirty="0">
                <a:solidFill>
                  <a:srgbClr val="0070C0"/>
                </a:solidFill>
              </a:rPr>
              <a:t>Pl</a:t>
            </a:r>
            <a:r>
              <a:rPr lang="en-US" altLang="en-US" baseline="30000" dirty="0">
                <a:solidFill>
                  <a:srgbClr val="0070C0"/>
                </a:solidFill>
              </a:rPr>
              <a:t>2</a:t>
            </a:r>
            <a:r>
              <a:rPr lang="en-US" altLang="en-US" dirty="0">
                <a:solidFill>
                  <a:srgbClr val="0070C0"/>
                </a:solidFill>
              </a:rPr>
              <a:t>/</a:t>
            </a:r>
            <a:r>
              <a:rPr lang="en-US" altLang="en-US" i="1" dirty="0">
                <a:solidFill>
                  <a:srgbClr val="0070C0"/>
                </a:solidFill>
              </a:rPr>
              <a:t>M</a:t>
            </a:r>
            <a:r>
              <a:rPr lang="en-US" altLang="en-US" baseline="-25000" dirty="0">
                <a:solidFill>
                  <a:srgbClr val="0070C0"/>
                </a:solidFill>
              </a:rPr>
              <a:t>W</a:t>
            </a:r>
            <a:r>
              <a:rPr lang="en-US" altLang="en-US" baseline="30000" dirty="0">
                <a:solidFill>
                  <a:srgbClr val="0070C0"/>
                </a:solidFill>
              </a:rPr>
              <a:t>3</a:t>
            </a:r>
            <a:r>
              <a:rPr lang="en-US" altLang="en-US" dirty="0">
                <a:solidFill>
                  <a:srgbClr val="0070C0"/>
                </a:solidFill>
              </a:rPr>
              <a:t> ~ 10</a:t>
            </a:r>
            <a:r>
              <a:rPr lang="en-US" altLang="en-US" baseline="30000" dirty="0">
                <a:solidFill>
                  <a:srgbClr val="0070C0"/>
                </a:solidFill>
              </a:rPr>
              <a:t>3</a:t>
            </a:r>
            <a:r>
              <a:rPr lang="en-US" altLang="en-US" dirty="0">
                <a:solidFill>
                  <a:srgbClr val="0070C0"/>
                </a:solidFill>
              </a:rPr>
              <a:t>-10</a:t>
            </a:r>
            <a:r>
              <a:rPr lang="en-US" altLang="en-US" baseline="30000" dirty="0">
                <a:solidFill>
                  <a:srgbClr val="0070C0"/>
                </a:solidFill>
              </a:rPr>
              <a:t>6</a:t>
            </a:r>
            <a:r>
              <a:rPr lang="en-US" altLang="en-US" dirty="0">
                <a:solidFill>
                  <a:srgbClr val="0070C0"/>
                </a:solidFill>
              </a:rPr>
              <a:t> s</a:t>
            </a:r>
          </a:p>
          <a:p>
            <a:pPr algn="l" eaLnBrk="1" hangingPunct="1">
              <a:spcBef>
                <a:spcPct val="20000"/>
              </a:spcBef>
              <a:buFontTx/>
              <a:buChar char="•"/>
            </a:pPr>
            <a:endParaRPr lang="en-US" altLang="en-US" sz="2000" dirty="0">
              <a:solidFill>
                <a:srgbClr val="FF0000"/>
              </a:solidFill>
            </a:endParaRPr>
          </a:p>
        </p:txBody>
      </p:sp>
      <p:sp>
        <p:nvSpPr>
          <p:cNvPr id="101386" name="Text Box 27">
            <a:extLst>
              <a:ext uri="{FF2B5EF4-FFF2-40B4-BE49-F238E27FC236}">
                <a16:creationId xmlns:a16="http://schemas.microsoft.com/office/drawing/2014/main" id="{069394E3-F927-D348-A566-11A16EFC9AF5}"/>
              </a:ext>
            </a:extLst>
          </p:cNvPr>
          <p:cNvSpPr txBox="1">
            <a:spLocks noChangeArrowheads="1"/>
          </p:cNvSpPr>
          <p:nvPr/>
        </p:nvSpPr>
        <p:spPr bwMode="auto">
          <a:xfrm>
            <a:off x="5681663" y="823912"/>
            <a:ext cx="303847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ym typeface="Wingdings" pitchFamily="2" charset="2"/>
              </a:rPr>
              <a:t>Feng, Rajaraman, Takayama (2003)</a:t>
            </a:r>
          </a:p>
          <a:p>
            <a:endParaRPr lang="en-US" altLang="en-US" sz="1400" dirty="0">
              <a:sym typeface="Wingdings" pitchFamily="2" charset="2"/>
            </a:endParaRPr>
          </a:p>
          <a:p>
            <a:endParaRPr lang="en-US"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a:extLst>
              <a:ext uri="{FF2B5EF4-FFF2-40B4-BE49-F238E27FC236}">
                <a16:creationId xmlns:a16="http://schemas.microsoft.com/office/drawing/2014/main" id="{C3FE3ABE-0D61-FD4E-BBE0-C18A2E31C0FF}"/>
              </a:ext>
            </a:extLst>
          </p:cNvPr>
          <p:cNvSpPr>
            <a:spLocks noChangeArrowheads="1"/>
          </p:cNvSpPr>
          <p:nvPr/>
        </p:nvSpPr>
        <p:spPr bwMode="auto">
          <a:xfrm>
            <a:off x="350838" y="1451652"/>
            <a:ext cx="431800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en-US" altLang="en-US" sz="2000" dirty="0" err="1">
                <a:sym typeface="Wingdings" pitchFamily="2" charset="2"/>
              </a:rPr>
              <a:t>SuperWIMPs</a:t>
            </a:r>
            <a:r>
              <a:rPr lang="en-US" altLang="en-US" sz="2000" dirty="0">
                <a:sym typeface="Wingdings" pitchFamily="2" charset="2"/>
              </a:rPr>
              <a:t> are produced in late decays with large velocity (0.1c – c).</a:t>
            </a:r>
          </a:p>
          <a:p>
            <a:pPr algn="l" eaLnBrk="1" hangingPunct="1">
              <a:spcBef>
                <a:spcPct val="20000"/>
              </a:spcBef>
              <a:buFontTx/>
              <a:buChar char="•"/>
            </a:pPr>
            <a:endParaRPr lang="en-US" altLang="en-US" sz="1000" dirty="0">
              <a:sym typeface="Wingdings" pitchFamily="2" charset="2"/>
            </a:endParaRPr>
          </a:p>
          <a:p>
            <a:pPr algn="l" eaLnBrk="1" hangingPunct="1">
              <a:spcBef>
                <a:spcPct val="20000"/>
              </a:spcBef>
              <a:buFontTx/>
              <a:buChar char="•"/>
            </a:pPr>
            <a:r>
              <a:rPr lang="en-US" altLang="en-US" sz="2000" dirty="0">
                <a:sym typeface="Wingdings" pitchFamily="2" charset="2"/>
              </a:rPr>
              <a:t>This motion prevents them from forming potential wells, suppresses small scale structure.</a:t>
            </a:r>
          </a:p>
          <a:p>
            <a:pPr algn="l" eaLnBrk="1" hangingPunct="1">
              <a:spcBef>
                <a:spcPct val="20000"/>
              </a:spcBef>
              <a:buFontTx/>
              <a:buChar char="•"/>
            </a:pPr>
            <a:endParaRPr lang="en-US" altLang="en-US" sz="2000" dirty="0">
              <a:sym typeface="Wingdings" pitchFamily="2" charset="2"/>
            </a:endParaRPr>
          </a:p>
          <a:p>
            <a:pPr algn="l" eaLnBrk="1" hangingPunct="1">
              <a:spcBef>
                <a:spcPct val="20000"/>
              </a:spcBef>
              <a:buFontTx/>
              <a:buChar char="•"/>
            </a:pPr>
            <a:r>
              <a:rPr lang="en-US" altLang="en-US" sz="2000" dirty="0">
                <a:sym typeface="Wingdings" pitchFamily="2" charset="2"/>
              </a:rPr>
              <a:t>Hot DM, like active neutrinos, is excluded, but </a:t>
            </a:r>
            <a:r>
              <a:rPr lang="en-US" altLang="en-US" sz="2000" dirty="0" err="1">
                <a:sym typeface="Wingdings" pitchFamily="2" charset="2"/>
              </a:rPr>
              <a:t>superWIMPs</a:t>
            </a:r>
            <a:r>
              <a:rPr lang="en-US" altLang="en-US" sz="2000" dirty="0">
                <a:sym typeface="Wingdings" pitchFamily="2" charset="2"/>
              </a:rPr>
              <a:t> could be warm DM with cold DM pedigree.</a:t>
            </a:r>
          </a:p>
          <a:p>
            <a:pPr algn="l" eaLnBrk="1" hangingPunct="1">
              <a:spcBef>
                <a:spcPct val="20000"/>
              </a:spcBef>
              <a:buFontTx/>
              <a:buChar char="•"/>
            </a:pPr>
            <a:endParaRPr lang="en-US" altLang="en-US" sz="2000" dirty="0">
              <a:sym typeface="Wingdings" pitchFamily="2" charset="2"/>
            </a:endParaRPr>
          </a:p>
          <a:p>
            <a:pPr algn="l" eaLnBrk="1" hangingPunct="1">
              <a:spcBef>
                <a:spcPct val="20000"/>
              </a:spcBef>
              <a:buFontTx/>
              <a:buChar char="•"/>
            </a:pPr>
            <a:r>
              <a:rPr lang="en-US" altLang="en-US" sz="2000" dirty="0">
                <a:sym typeface="Wingdings" pitchFamily="2" charset="2"/>
              </a:rPr>
              <a:t>Also implications for BBN, CMB.</a:t>
            </a:r>
          </a:p>
          <a:p>
            <a:pPr algn="l" eaLnBrk="1" hangingPunct="1">
              <a:spcBef>
                <a:spcPct val="20000"/>
              </a:spcBef>
              <a:buFontTx/>
              <a:buChar char="•"/>
            </a:pPr>
            <a:endParaRPr lang="en-US" altLang="en-US" sz="1000" dirty="0">
              <a:solidFill>
                <a:srgbClr val="00BE00"/>
              </a:solidFill>
              <a:sym typeface="Wingdings" pitchFamily="2" charset="2"/>
            </a:endParaRPr>
          </a:p>
        </p:txBody>
      </p:sp>
      <p:sp>
        <p:nvSpPr>
          <p:cNvPr id="104452" name="Rectangle 3">
            <a:extLst>
              <a:ext uri="{FF2B5EF4-FFF2-40B4-BE49-F238E27FC236}">
                <a16:creationId xmlns:a16="http://schemas.microsoft.com/office/drawing/2014/main" id="{F9233D25-5735-9A43-B7DE-56FE6908D0F9}"/>
              </a:ext>
            </a:extLst>
          </p:cNvPr>
          <p:cNvSpPr>
            <a:spLocks noGrp="1" noChangeArrowheads="1"/>
          </p:cNvSpPr>
          <p:nvPr>
            <p:ph type="title"/>
          </p:nvPr>
        </p:nvSpPr>
        <p:spPr>
          <a:xfrm>
            <a:off x="228600" y="228600"/>
            <a:ext cx="8686800" cy="457200"/>
          </a:xfrm>
        </p:spPr>
        <p:txBody>
          <a:bodyPr/>
          <a:lstStyle/>
          <a:p>
            <a:r>
              <a:rPr lang="en-US" altLang="en-US" dirty="0"/>
              <a:t>WARM DARK MATTER</a:t>
            </a:r>
          </a:p>
        </p:txBody>
      </p:sp>
      <p:pic>
        <p:nvPicPr>
          <p:cNvPr id="104453" name="Picture 5">
            <a:extLst>
              <a:ext uri="{FF2B5EF4-FFF2-40B4-BE49-F238E27FC236}">
                <a16:creationId xmlns:a16="http://schemas.microsoft.com/office/drawing/2014/main" id="{1F9BF6CF-4821-8E44-B69C-3BB10208A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163" y="1604963"/>
            <a:ext cx="3740150"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a:extLst>
              <a:ext uri="{FF2B5EF4-FFF2-40B4-BE49-F238E27FC236}">
                <a16:creationId xmlns:a16="http://schemas.microsoft.com/office/drawing/2014/main" id="{32F7AB0F-1241-F749-816A-005AD2016E5D}"/>
              </a:ext>
            </a:extLst>
          </p:cNvPr>
          <p:cNvSpPr>
            <a:spLocks noChangeArrowheads="1"/>
          </p:cNvSpPr>
          <p:nvPr/>
        </p:nvSpPr>
        <p:spPr bwMode="auto">
          <a:xfrm>
            <a:off x="6786563" y="5837238"/>
            <a:ext cx="158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400"/>
              <a:t>Kaplinghat (2005)</a:t>
            </a:r>
          </a:p>
        </p:txBody>
      </p:sp>
      <p:sp>
        <p:nvSpPr>
          <p:cNvPr id="104455" name="Text Box 7">
            <a:extLst>
              <a:ext uri="{FF2B5EF4-FFF2-40B4-BE49-F238E27FC236}">
                <a16:creationId xmlns:a16="http://schemas.microsoft.com/office/drawing/2014/main" id="{9D21C895-E3B4-B74D-8230-E626F08FD395}"/>
              </a:ext>
            </a:extLst>
          </p:cNvPr>
          <p:cNvSpPr txBox="1">
            <a:spLocks noChangeArrowheads="1"/>
          </p:cNvSpPr>
          <p:nvPr/>
        </p:nvSpPr>
        <p:spPr bwMode="auto">
          <a:xfrm>
            <a:off x="5360988" y="4224338"/>
            <a:ext cx="1897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Sterile </a:t>
            </a:r>
            <a:r>
              <a:rPr lang="en-US" altLang="en-US" sz="1200">
                <a:latin typeface="Symbol" pitchFamily="2" charset="2"/>
              </a:rPr>
              <a:t>n</a:t>
            </a:r>
          </a:p>
          <a:p>
            <a:r>
              <a:rPr lang="en-US" altLang="en-US" sz="1200"/>
              <a:t>Dodelson, Widrow (1993)</a:t>
            </a:r>
          </a:p>
        </p:txBody>
      </p:sp>
      <p:sp>
        <p:nvSpPr>
          <p:cNvPr id="104456" name="Text Box 8">
            <a:extLst>
              <a:ext uri="{FF2B5EF4-FFF2-40B4-BE49-F238E27FC236}">
                <a16:creationId xmlns:a16="http://schemas.microsoft.com/office/drawing/2014/main" id="{AC7853F7-9406-9A4F-93BC-775B8B3255BC}"/>
              </a:ext>
            </a:extLst>
          </p:cNvPr>
          <p:cNvSpPr txBox="1">
            <a:spLocks noChangeArrowheads="1"/>
          </p:cNvSpPr>
          <p:nvPr/>
        </p:nvSpPr>
        <p:spPr bwMode="auto">
          <a:xfrm>
            <a:off x="6646863" y="4713288"/>
            <a:ext cx="10048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SuperWIMP</a:t>
            </a:r>
            <a:endParaRPr lang="en-US" altLang="en-US" sz="1200">
              <a:latin typeface="Symbol" pitchFamily="2" charset="2"/>
            </a:endParaRPr>
          </a:p>
        </p:txBody>
      </p:sp>
      <p:sp>
        <p:nvSpPr>
          <p:cNvPr id="104457" name="Line 9">
            <a:extLst>
              <a:ext uri="{FF2B5EF4-FFF2-40B4-BE49-F238E27FC236}">
                <a16:creationId xmlns:a16="http://schemas.microsoft.com/office/drawing/2014/main" id="{E03E87B3-207A-374B-9E5D-21BD774205B1}"/>
              </a:ext>
            </a:extLst>
          </p:cNvPr>
          <p:cNvSpPr>
            <a:spLocks noChangeShapeType="1"/>
          </p:cNvSpPr>
          <p:nvPr/>
        </p:nvSpPr>
        <p:spPr bwMode="auto">
          <a:xfrm flipV="1">
            <a:off x="7378700" y="4543425"/>
            <a:ext cx="71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4458" name="Line 10">
            <a:extLst>
              <a:ext uri="{FF2B5EF4-FFF2-40B4-BE49-F238E27FC236}">
                <a16:creationId xmlns:a16="http://schemas.microsoft.com/office/drawing/2014/main" id="{CCDCE726-5498-254D-8985-35E6A3B4FED2}"/>
              </a:ext>
            </a:extLst>
          </p:cNvPr>
          <p:cNvSpPr>
            <a:spLocks noChangeShapeType="1"/>
          </p:cNvSpPr>
          <p:nvPr/>
        </p:nvSpPr>
        <p:spPr bwMode="auto">
          <a:xfrm flipV="1">
            <a:off x="7602538" y="4879975"/>
            <a:ext cx="711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8">
            <a:extLst>
              <a:ext uri="{FF2B5EF4-FFF2-40B4-BE49-F238E27FC236}">
                <a16:creationId xmlns:a16="http://schemas.microsoft.com/office/drawing/2014/main" id="{999139CF-510F-834C-BC81-6B592CC00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1587500"/>
            <a:ext cx="390207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2">
            <a:extLst>
              <a:ext uri="{FF2B5EF4-FFF2-40B4-BE49-F238E27FC236}">
                <a16:creationId xmlns:a16="http://schemas.microsoft.com/office/drawing/2014/main" id="{65C237C4-8D36-3844-8662-DC916D459BE7}"/>
              </a:ext>
            </a:extLst>
          </p:cNvPr>
          <p:cNvSpPr>
            <a:spLocks noGrp="1" noChangeArrowheads="1"/>
          </p:cNvSpPr>
          <p:nvPr>
            <p:ph type="title"/>
          </p:nvPr>
        </p:nvSpPr>
        <p:spPr>
          <a:xfrm>
            <a:off x="152400" y="152400"/>
            <a:ext cx="8797925" cy="534988"/>
          </a:xfrm>
          <a:noFill/>
        </p:spPr>
        <p:txBody>
          <a:bodyPr/>
          <a:lstStyle/>
          <a:p>
            <a:r>
              <a:rPr lang="en-US" altLang="en-US" dirty="0"/>
              <a:t>LATE DECAYS AND BBN</a:t>
            </a:r>
          </a:p>
        </p:txBody>
      </p:sp>
      <p:sp>
        <p:nvSpPr>
          <p:cNvPr id="16" name="Rectangle 3">
            <a:extLst>
              <a:ext uri="{FF2B5EF4-FFF2-40B4-BE49-F238E27FC236}">
                <a16:creationId xmlns:a16="http://schemas.microsoft.com/office/drawing/2014/main" id="{1D0E448C-9A9D-804C-9C9B-187565039A74}"/>
              </a:ext>
            </a:extLst>
          </p:cNvPr>
          <p:cNvSpPr txBox="1">
            <a:spLocks noChangeArrowheads="1"/>
          </p:cNvSpPr>
          <p:nvPr/>
        </p:nvSpPr>
        <p:spPr bwMode="auto">
          <a:xfrm>
            <a:off x="76200" y="979344"/>
            <a:ext cx="4791075" cy="5170487"/>
          </a:xfrm>
          <a:prstGeom prst="rect">
            <a:avLst/>
          </a:prstGeom>
          <a:noFill/>
          <a:ln w="9525">
            <a:noFill/>
            <a:miter lim="800000"/>
            <a:headEnd/>
            <a:tailEnd/>
          </a:ln>
        </p:spPr>
        <p:txBody>
          <a:bodyPr/>
          <a:lstStyle/>
          <a:p>
            <a:pPr marL="342900" indent="-342900" algn="l">
              <a:spcBef>
                <a:spcPct val="20000"/>
              </a:spcBef>
              <a:buFontTx/>
              <a:buChar char="•"/>
              <a:defRPr/>
            </a:pPr>
            <a:r>
              <a:rPr lang="en-US" sz="2000" kern="0" dirty="0">
                <a:latin typeface="+mn-lt"/>
              </a:rPr>
              <a:t>Late decays deposit energy into the Universe, potentially destroy light elements</a:t>
            </a:r>
          </a:p>
          <a:p>
            <a:pPr marL="342900" indent="-342900" algn="l">
              <a:spcBef>
                <a:spcPct val="20000"/>
              </a:spcBef>
              <a:buFontTx/>
              <a:buChar char="•"/>
              <a:defRPr/>
            </a:pPr>
            <a:endParaRPr lang="en-US" sz="1200" kern="0" dirty="0">
              <a:latin typeface="+mn-lt"/>
            </a:endParaRPr>
          </a:p>
          <a:p>
            <a:pPr marL="342900" indent="-342900" algn="l">
              <a:spcBef>
                <a:spcPct val="20000"/>
              </a:spcBef>
              <a:buFontTx/>
              <a:buChar char="•"/>
              <a:defRPr/>
            </a:pPr>
            <a:r>
              <a:rPr lang="en-US" sz="2000" kern="0" dirty="0">
                <a:latin typeface="+mn-lt"/>
              </a:rPr>
              <a:t>Simple way around this is to make decays before T ~ </a:t>
            </a:r>
            <a:r>
              <a:rPr lang="en-US" sz="2000" kern="0" dirty="0" err="1">
                <a:latin typeface="+mn-lt"/>
              </a:rPr>
              <a:t>MeV</a:t>
            </a:r>
            <a:r>
              <a:rPr lang="en-US" sz="2000" kern="0" dirty="0">
                <a:latin typeface="+mn-lt"/>
              </a:rPr>
              <a:t>, t ~ 1s</a:t>
            </a:r>
          </a:p>
          <a:p>
            <a:pPr marL="342900" indent="-342900" algn="l">
              <a:spcBef>
                <a:spcPct val="20000"/>
              </a:spcBef>
              <a:buFontTx/>
              <a:buChar char="•"/>
              <a:defRPr/>
            </a:pPr>
            <a:endParaRPr lang="en-US" sz="1200" kern="0" dirty="0">
              <a:latin typeface="+mn-lt"/>
            </a:endParaRPr>
          </a:p>
          <a:p>
            <a:pPr marL="342900" indent="-342900" algn="l">
              <a:spcBef>
                <a:spcPct val="20000"/>
              </a:spcBef>
              <a:buFontTx/>
              <a:buChar char="•"/>
              <a:defRPr/>
            </a:pPr>
            <a:r>
              <a:rPr lang="en-US" sz="2000" kern="0" dirty="0">
                <a:latin typeface="+mn-lt"/>
              </a:rPr>
              <a:t>More ambitious: </a:t>
            </a:r>
            <a:r>
              <a:rPr lang="en-US" sz="2000" kern="0" baseline="30000" dirty="0">
                <a:latin typeface="Arial" charset="0"/>
              </a:rPr>
              <a:t>7</a:t>
            </a:r>
            <a:r>
              <a:rPr lang="en-US" sz="2000" kern="0" dirty="0">
                <a:latin typeface="Arial" charset="0"/>
              </a:rPr>
              <a:t>Li </a:t>
            </a:r>
            <a:r>
              <a:rPr lang="en-US" sz="2000" kern="0" dirty="0">
                <a:latin typeface="+mn-lt"/>
              </a:rPr>
              <a:t>does not agree with standard BBN prediction</a:t>
            </a:r>
          </a:p>
          <a:p>
            <a:pPr marL="800100" lvl="1" indent="-342900" algn="l">
              <a:spcBef>
                <a:spcPct val="20000"/>
              </a:spcBef>
              <a:buFont typeface="Arial" pitchFamily="34" charset="0"/>
              <a:buChar char="̶"/>
              <a:defRPr/>
            </a:pPr>
            <a:r>
              <a:rPr lang="en-US" kern="0" dirty="0">
                <a:solidFill>
                  <a:srgbClr val="0000FF"/>
                </a:solidFill>
                <a:latin typeface="+mn-lt"/>
              </a:rPr>
              <a:t>Too low by factor of 3, ~5</a:t>
            </a:r>
            <a:r>
              <a:rPr lang="en-US" kern="0" dirty="0">
                <a:solidFill>
                  <a:srgbClr val="0000FF"/>
                </a:solidFill>
                <a:latin typeface="Symbol" pitchFamily="18" charset="2"/>
              </a:rPr>
              <a:t>s</a:t>
            </a:r>
            <a:r>
              <a:rPr lang="en-US" kern="0" dirty="0">
                <a:solidFill>
                  <a:srgbClr val="0000FF"/>
                </a:solidFill>
                <a:latin typeface="+mn-lt"/>
              </a:rPr>
              <a:t> at face value</a:t>
            </a:r>
          </a:p>
          <a:p>
            <a:pPr marL="800100" lvl="1" indent="-342900" algn="l">
              <a:spcBef>
                <a:spcPct val="20000"/>
              </a:spcBef>
              <a:buFont typeface="Arial" pitchFamily="34" charset="0"/>
              <a:buChar char="̶"/>
              <a:defRPr/>
            </a:pPr>
            <a:r>
              <a:rPr lang="en-US" kern="0" dirty="0">
                <a:solidFill>
                  <a:srgbClr val="0000FF"/>
                </a:solidFill>
                <a:latin typeface="+mn-lt"/>
              </a:rPr>
              <a:t>May be solved by convection in stars, but then why so uniform?</a:t>
            </a:r>
          </a:p>
          <a:p>
            <a:pPr marL="800100" lvl="1" indent="-342900" algn="l">
              <a:spcBef>
                <a:spcPct val="20000"/>
              </a:spcBef>
              <a:buFont typeface="Arial" pitchFamily="34" charset="0"/>
              <a:buChar char="̶"/>
              <a:defRPr/>
            </a:pPr>
            <a:endParaRPr lang="en-US" sz="1200" kern="0" baseline="-25000" dirty="0">
              <a:latin typeface="+mn-lt"/>
            </a:endParaRPr>
          </a:p>
          <a:p>
            <a:pPr marL="342900" indent="-342900" algn="l">
              <a:spcBef>
                <a:spcPct val="20000"/>
              </a:spcBef>
              <a:buFont typeface="Arial" pitchFamily="34" charset="0"/>
              <a:buChar char="•"/>
              <a:defRPr/>
            </a:pPr>
            <a:r>
              <a:rPr lang="en-US" sz="2000" kern="0" dirty="0">
                <a:latin typeface="+mn-lt"/>
              </a:rPr>
              <a:t>Also the standard BBN prediction for </a:t>
            </a:r>
            <a:r>
              <a:rPr lang="en-US" sz="2000" kern="0" baseline="30000" dirty="0">
                <a:latin typeface="+mn-lt"/>
              </a:rPr>
              <a:t>6</a:t>
            </a:r>
            <a:r>
              <a:rPr lang="en-US" sz="2000" kern="0" dirty="0">
                <a:latin typeface="+mn-lt"/>
              </a:rPr>
              <a:t>Li may be too low</a:t>
            </a:r>
          </a:p>
          <a:p>
            <a:pPr marL="342900" indent="-342900" algn="l">
              <a:spcBef>
                <a:spcPct val="20000"/>
              </a:spcBef>
              <a:buFont typeface="Arial" pitchFamily="34" charset="0"/>
              <a:buChar char="•"/>
              <a:defRPr/>
            </a:pPr>
            <a:endParaRPr lang="en-US" sz="1200" kern="0" dirty="0">
              <a:latin typeface="+mn-lt"/>
            </a:endParaRPr>
          </a:p>
          <a:p>
            <a:pPr marL="342900" indent="-342900" algn="l">
              <a:spcBef>
                <a:spcPct val="20000"/>
              </a:spcBef>
              <a:buFontTx/>
              <a:buChar char="•"/>
              <a:defRPr/>
            </a:pPr>
            <a:r>
              <a:rPr lang="en-US" sz="2000" kern="0" dirty="0">
                <a:latin typeface="+mn-lt"/>
              </a:rPr>
              <a:t>Decays after 1 s can possibly fix both</a:t>
            </a:r>
          </a:p>
          <a:p>
            <a:pPr marL="342900" indent="-342900" algn="l">
              <a:lnSpc>
                <a:spcPct val="80000"/>
              </a:lnSpc>
              <a:spcBef>
                <a:spcPct val="20000"/>
              </a:spcBef>
              <a:defRPr/>
            </a:pPr>
            <a:endParaRPr lang="en-US" sz="2000" kern="0" dirty="0">
              <a:latin typeface="+mn-lt"/>
            </a:endParaRPr>
          </a:p>
        </p:txBody>
      </p:sp>
      <p:sp>
        <p:nvSpPr>
          <p:cNvPr id="102406" name="Rectangle 10">
            <a:extLst>
              <a:ext uri="{FF2B5EF4-FFF2-40B4-BE49-F238E27FC236}">
                <a16:creationId xmlns:a16="http://schemas.microsoft.com/office/drawing/2014/main" id="{109C5388-785B-C442-969C-DD61D143FA39}"/>
              </a:ext>
            </a:extLst>
          </p:cNvPr>
          <p:cNvSpPr>
            <a:spLocks noChangeArrowheads="1"/>
          </p:cNvSpPr>
          <p:nvPr/>
        </p:nvSpPr>
        <p:spPr bwMode="auto">
          <a:xfrm rot="5400000">
            <a:off x="7353300" y="3800475"/>
            <a:ext cx="284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400"/>
              <a:t>Bailly, Jedamzik, Moultaka (2008)</a:t>
            </a:r>
          </a:p>
        </p:txBody>
      </p:sp>
    </p:spTree>
    <p:extLst>
      <p:ext uri="{BB962C8B-B14F-4D97-AF65-F5344CB8AC3E}">
        <p14:creationId xmlns:p14="http://schemas.microsoft.com/office/powerpoint/2010/main" val="784442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GOALS</a:t>
            </a:r>
          </a:p>
        </p:txBody>
      </p:sp>
      <p:sp>
        <p:nvSpPr>
          <p:cNvPr id="5123" name="Content Placeholder 2"/>
          <p:cNvSpPr>
            <a:spLocks noGrp="1"/>
          </p:cNvSpPr>
          <p:nvPr>
            <p:ph idx="1"/>
          </p:nvPr>
        </p:nvSpPr>
        <p:spPr>
          <a:xfrm>
            <a:off x="152400" y="990600"/>
            <a:ext cx="8763000" cy="5638800"/>
          </a:xfrm>
        </p:spPr>
        <p:txBody>
          <a:bodyPr/>
          <a:lstStyle/>
          <a:p>
            <a:pPr eaLnBrk="1" hangingPunct="1"/>
            <a:r>
              <a:rPr lang="en-US" sz="2000" dirty="0">
                <a:sym typeface="Wingdings"/>
              </a:rPr>
              <a:t>WIMPs have dominated the particle dark matter landscape for decades.</a:t>
            </a:r>
          </a:p>
          <a:p>
            <a:pPr eaLnBrk="1" hangingPunct="1"/>
            <a:endParaRPr lang="en-US" sz="1200" dirty="0">
              <a:sym typeface="Wingdings"/>
            </a:endParaRPr>
          </a:p>
          <a:p>
            <a:pPr eaLnBrk="1" hangingPunct="1"/>
            <a:r>
              <a:rPr lang="en-US" sz="2000" dirty="0">
                <a:sym typeface="Wingdings"/>
              </a:rPr>
              <a:t>It would be inconceivable to lecture about </a:t>
            </a:r>
          </a:p>
          <a:p>
            <a:pPr lvl="1"/>
            <a:r>
              <a:rPr lang="en-US" sz="1800" dirty="0">
                <a:sym typeface="Wingdings"/>
              </a:rPr>
              <a:t>DM production (Ruderman) without talking about WIMP freeze out.</a:t>
            </a:r>
          </a:p>
          <a:p>
            <a:pPr lvl="1"/>
            <a:r>
              <a:rPr lang="en-US" sz="1800" dirty="0">
                <a:sym typeface="Wingdings"/>
              </a:rPr>
              <a:t>DM direct detection (Cooley) without talking about WIMP direct detection.</a:t>
            </a:r>
          </a:p>
          <a:p>
            <a:pPr lvl="1"/>
            <a:r>
              <a:rPr lang="en-US" sz="1800" dirty="0">
                <a:sym typeface="Wingdings"/>
              </a:rPr>
              <a:t>DM indirect detection (</a:t>
            </a:r>
            <a:r>
              <a:rPr lang="en-US" sz="1800" dirty="0" err="1">
                <a:sym typeface="Wingdings"/>
              </a:rPr>
              <a:t>Slatyer</a:t>
            </a:r>
            <a:r>
              <a:rPr lang="en-US" sz="1800" dirty="0">
                <a:sym typeface="Wingdings"/>
              </a:rPr>
              <a:t>) without talking about WIMP indirect detection.</a:t>
            </a:r>
          </a:p>
          <a:p>
            <a:pPr lvl="1"/>
            <a:r>
              <a:rPr lang="en-US" sz="1800" dirty="0">
                <a:sym typeface="Wingdings"/>
              </a:rPr>
              <a:t>DM at accelerators (Harris) without talking about WIMPs at colliders.</a:t>
            </a:r>
          </a:p>
          <a:p>
            <a:endParaRPr lang="en-US" sz="1200" dirty="0">
              <a:sym typeface="Wingdings"/>
            </a:endParaRPr>
          </a:p>
          <a:p>
            <a:r>
              <a:rPr lang="en-US" sz="2000" dirty="0">
                <a:sym typeface="Wingdings"/>
              </a:rPr>
              <a:t>So there will be a lot of overlap with other lectures.  The goal here is to</a:t>
            </a:r>
          </a:p>
          <a:p>
            <a:pPr lvl="1"/>
            <a:r>
              <a:rPr lang="en-US" sz="1800" dirty="0">
                <a:sym typeface="Wingdings"/>
              </a:rPr>
              <a:t>explain why WIMPs have been a dominant paradigm for so long,</a:t>
            </a:r>
          </a:p>
          <a:p>
            <a:pPr lvl="1"/>
            <a:r>
              <a:rPr lang="en-US" sz="1800" dirty="0"/>
              <a:t>gather together some of their basic features, </a:t>
            </a:r>
          </a:p>
          <a:p>
            <a:pPr lvl="1"/>
            <a:r>
              <a:rPr lang="en-US" sz="1800" dirty="0"/>
              <a:t>highlight the example of WIMPs in supersymmetry,</a:t>
            </a:r>
          </a:p>
          <a:p>
            <a:pPr lvl="1"/>
            <a:r>
              <a:rPr lang="en-US" sz="1800" dirty="0"/>
              <a:t>and present some of the variations on the WIMP theme that have by now suffused the literature and illustrate the richness of this circle of ideas.</a:t>
            </a:r>
          </a:p>
          <a:p>
            <a:endParaRPr lang="en-US" sz="1200" dirty="0"/>
          </a:p>
          <a:p>
            <a:r>
              <a:rPr lang="en-US" sz="2000" dirty="0"/>
              <a:t>These lectures are targeted to graduate students starting DM research, but I hope there will be something of interest to others as well.</a:t>
            </a:r>
          </a:p>
          <a:p>
            <a:endParaRPr lang="en-US" sz="1800" dirty="0">
              <a:latin typeface="Arial" charset="0"/>
              <a:sym typeface="Wingdings"/>
            </a:endParaRPr>
          </a:p>
        </p:txBody>
      </p:sp>
    </p:spTree>
    <p:extLst>
      <p:ext uri="{BB962C8B-B14F-4D97-AF65-F5344CB8AC3E}">
        <p14:creationId xmlns:p14="http://schemas.microsoft.com/office/powerpoint/2010/main" val="385649734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31" name="Group 6">
            <a:extLst>
              <a:ext uri="{FF2B5EF4-FFF2-40B4-BE49-F238E27FC236}">
                <a16:creationId xmlns:a16="http://schemas.microsoft.com/office/drawing/2014/main" id="{69BAE19C-E5B6-9845-A62C-2BE5F40008D3}"/>
              </a:ext>
            </a:extLst>
          </p:cNvPr>
          <p:cNvGrpSpPr>
            <a:grpSpLocks/>
          </p:cNvGrpSpPr>
          <p:nvPr/>
        </p:nvGrpSpPr>
        <p:grpSpPr bwMode="auto">
          <a:xfrm>
            <a:off x="4572000" y="1230313"/>
            <a:ext cx="4454525" cy="4886325"/>
            <a:chOff x="2759" y="775"/>
            <a:chExt cx="2829" cy="3078"/>
          </a:xfrm>
        </p:grpSpPr>
        <p:grpSp>
          <p:nvGrpSpPr>
            <p:cNvPr id="103433" name="Group 7">
              <a:extLst>
                <a:ext uri="{FF2B5EF4-FFF2-40B4-BE49-F238E27FC236}">
                  <a16:creationId xmlns:a16="http://schemas.microsoft.com/office/drawing/2014/main" id="{A1696615-04E2-7E44-B114-32C54B65AFB5}"/>
                </a:ext>
              </a:extLst>
            </p:cNvPr>
            <p:cNvGrpSpPr>
              <a:grpSpLocks/>
            </p:cNvGrpSpPr>
            <p:nvPr/>
          </p:nvGrpSpPr>
          <p:grpSpPr bwMode="auto">
            <a:xfrm>
              <a:off x="2759" y="775"/>
              <a:ext cx="2767" cy="3078"/>
              <a:chOff x="2856" y="775"/>
              <a:chExt cx="2767" cy="3078"/>
            </a:xfrm>
          </p:grpSpPr>
          <p:pic>
            <p:nvPicPr>
              <p:cNvPr id="103435" name="Picture 8">
                <a:extLst>
                  <a:ext uri="{FF2B5EF4-FFF2-40B4-BE49-F238E27FC236}">
                    <a16:creationId xmlns:a16="http://schemas.microsoft.com/office/drawing/2014/main" id="{BDF52F3D-94E4-EE4A-BD19-3D4D2C843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 y="775"/>
                <a:ext cx="2767" cy="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6" name="Rectangle 9">
                <a:extLst>
                  <a:ext uri="{FF2B5EF4-FFF2-40B4-BE49-F238E27FC236}">
                    <a16:creationId xmlns:a16="http://schemas.microsoft.com/office/drawing/2014/main" id="{088F3D54-EB3B-A344-B671-1D46CE459658}"/>
                  </a:ext>
                </a:extLst>
              </p:cNvPr>
              <p:cNvSpPr>
                <a:spLocks noChangeArrowheads="1"/>
              </p:cNvSpPr>
              <p:nvPr/>
            </p:nvSpPr>
            <p:spPr bwMode="auto">
              <a:xfrm>
                <a:off x="5444" y="3539"/>
                <a:ext cx="179" cy="3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pic>
          <p:nvPicPr>
            <p:cNvPr id="103434" name="Picture 10">
              <a:extLst>
                <a:ext uri="{FF2B5EF4-FFF2-40B4-BE49-F238E27FC236}">
                  <a16:creationId xmlns:a16="http://schemas.microsoft.com/office/drawing/2014/main" id="{7B7C6E31-DAFF-2542-A637-D5C840635A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6" y="797"/>
              <a:ext cx="2152" cy="2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427" name="Rectangle 2">
            <a:extLst>
              <a:ext uri="{FF2B5EF4-FFF2-40B4-BE49-F238E27FC236}">
                <a16:creationId xmlns:a16="http://schemas.microsoft.com/office/drawing/2014/main" id="{4B3A5055-E56F-914C-B531-2F2564017478}"/>
              </a:ext>
            </a:extLst>
          </p:cNvPr>
          <p:cNvSpPr>
            <a:spLocks noChangeArrowheads="1"/>
          </p:cNvSpPr>
          <p:nvPr/>
        </p:nvSpPr>
        <p:spPr bwMode="auto">
          <a:xfrm>
            <a:off x="215099" y="1047750"/>
            <a:ext cx="4509301"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en-US" altLang="en-US" sz="2000" dirty="0">
                <a:sym typeface="Wingdings" pitchFamily="2" charset="2"/>
              </a:rPr>
              <a:t>Late decays may also distort the black body CMB spectrum</a:t>
            </a:r>
          </a:p>
          <a:p>
            <a:pPr algn="l" eaLnBrk="1" hangingPunct="1">
              <a:spcBef>
                <a:spcPct val="20000"/>
              </a:spcBef>
              <a:buFontTx/>
              <a:buChar char="•"/>
            </a:pPr>
            <a:endParaRPr lang="en-US" altLang="en-US" sz="2000" dirty="0">
              <a:sym typeface="Wingdings" pitchFamily="2" charset="2"/>
            </a:endParaRPr>
          </a:p>
          <a:p>
            <a:pPr algn="l" eaLnBrk="1" hangingPunct="1">
              <a:spcBef>
                <a:spcPct val="20000"/>
              </a:spcBef>
              <a:buFontTx/>
              <a:buChar char="•"/>
            </a:pPr>
            <a:r>
              <a:rPr lang="en-US" altLang="en-US" sz="2000" dirty="0">
                <a:sym typeface="Wingdings" pitchFamily="2" charset="2"/>
              </a:rPr>
              <a:t>For 10</a:t>
            </a:r>
            <a:r>
              <a:rPr lang="en-US" altLang="en-US" sz="2000" baseline="30000" dirty="0">
                <a:sym typeface="Wingdings" pitchFamily="2" charset="2"/>
              </a:rPr>
              <a:t>5</a:t>
            </a:r>
            <a:r>
              <a:rPr lang="en-US" altLang="en-US" sz="2000" dirty="0">
                <a:sym typeface="Wingdings" pitchFamily="2" charset="2"/>
              </a:rPr>
              <a:t> s &lt; </a:t>
            </a:r>
            <a:r>
              <a:rPr lang="en-US" altLang="en-US" sz="2000" dirty="0">
                <a:latin typeface="Symbol" pitchFamily="2" charset="2"/>
                <a:sym typeface="Wingdings" pitchFamily="2" charset="2"/>
              </a:rPr>
              <a:t>t </a:t>
            </a:r>
            <a:r>
              <a:rPr lang="en-US" altLang="en-US" sz="2000" dirty="0">
                <a:sym typeface="Wingdings" pitchFamily="2" charset="2"/>
              </a:rPr>
              <a:t>&lt; 10</a:t>
            </a:r>
            <a:r>
              <a:rPr lang="en-US" altLang="en-US" sz="2000" baseline="30000" dirty="0">
                <a:sym typeface="Wingdings" pitchFamily="2" charset="2"/>
              </a:rPr>
              <a:t>7</a:t>
            </a:r>
            <a:r>
              <a:rPr lang="en-US" altLang="en-US" sz="2000" dirty="0">
                <a:sym typeface="Wingdings" pitchFamily="2" charset="2"/>
              </a:rPr>
              <a:t> s, get</a:t>
            </a:r>
          </a:p>
          <a:p>
            <a:pPr algn="l" eaLnBrk="1" hangingPunct="1">
              <a:spcBef>
                <a:spcPct val="20000"/>
              </a:spcBef>
            </a:pPr>
            <a:r>
              <a:rPr lang="en-US" altLang="en-US" sz="2000" dirty="0">
                <a:sym typeface="Wingdings" pitchFamily="2" charset="2"/>
              </a:rPr>
              <a:t>	“</a:t>
            </a:r>
            <a:r>
              <a:rPr lang="en-US" altLang="en-US" sz="2000" dirty="0">
                <a:latin typeface="Symbol" pitchFamily="2" charset="2"/>
                <a:sym typeface="Wingdings" pitchFamily="2" charset="2"/>
              </a:rPr>
              <a:t>m</a:t>
            </a:r>
            <a:r>
              <a:rPr lang="en-US" altLang="en-US" sz="2000" dirty="0">
                <a:sym typeface="Wingdings" pitchFamily="2" charset="2"/>
              </a:rPr>
              <a:t> distortions”:</a:t>
            </a:r>
          </a:p>
          <a:p>
            <a:pPr algn="l" eaLnBrk="1" hangingPunct="1">
              <a:spcBef>
                <a:spcPct val="20000"/>
              </a:spcBef>
              <a:buFontTx/>
              <a:buChar char="•"/>
            </a:pPr>
            <a:endParaRPr lang="en-US" altLang="en-US" sz="2000" dirty="0">
              <a:sym typeface="Wingdings" pitchFamily="2" charset="2"/>
            </a:endParaRPr>
          </a:p>
          <a:p>
            <a:pPr algn="l" eaLnBrk="1" hangingPunct="1">
              <a:spcBef>
                <a:spcPct val="20000"/>
              </a:spcBef>
              <a:buFontTx/>
              <a:buChar char="•"/>
            </a:pPr>
            <a:endParaRPr lang="en-US" altLang="en-US" sz="2000" dirty="0">
              <a:sym typeface="Wingdings" pitchFamily="2" charset="2"/>
            </a:endParaRPr>
          </a:p>
          <a:p>
            <a:pPr marL="0" indent="0" algn="l" eaLnBrk="1" hangingPunct="1">
              <a:spcBef>
                <a:spcPct val="20000"/>
              </a:spcBef>
            </a:pPr>
            <a:endParaRPr lang="en-US" altLang="en-US" sz="2000" dirty="0">
              <a:sym typeface="Wingdings" pitchFamily="2" charset="2"/>
            </a:endParaRPr>
          </a:p>
          <a:p>
            <a:pPr algn="l" eaLnBrk="1" hangingPunct="1">
              <a:spcBef>
                <a:spcPct val="20000"/>
              </a:spcBef>
            </a:pPr>
            <a:r>
              <a:rPr lang="en-US" altLang="en-US" sz="2000" dirty="0">
                <a:latin typeface="Symbol" pitchFamily="2" charset="2"/>
                <a:sym typeface="Wingdings" pitchFamily="2" charset="2"/>
              </a:rPr>
              <a:t>	m</a:t>
            </a:r>
            <a:r>
              <a:rPr lang="en-US" altLang="en-US" sz="2000" dirty="0">
                <a:sym typeface="Wingdings" pitchFamily="2" charset="2"/>
              </a:rPr>
              <a:t>=0: Planckian spectrum</a:t>
            </a:r>
          </a:p>
          <a:p>
            <a:pPr algn="l" eaLnBrk="1" hangingPunct="1">
              <a:spcBef>
                <a:spcPct val="20000"/>
              </a:spcBef>
            </a:pPr>
            <a:r>
              <a:rPr lang="en-US" altLang="en-US" sz="2000" dirty="0">
                <a:latin typeface="Symbol" pitchFamily="2" charset="2"/>
                <a:sym typeface="Wingdings" pitchFamily="2" charset="2"/>
              </a:rPr>
              <a:t>	m</a:t>
            </a:r>
            <a:r>
              <a:rPr lang="en-US" altLang="en-US" sz="2000" dirty="0">
                <a:latin typeface="Symbol" pitchFamily="2" charset="2"/>
                <a:sym typeface="Symbol" pitchFamily="2" charset="2"/>
              </a:rPr>
              <a:t></a:t>
            </a:r>
            <a:r>
              <a:rPr lang="en-US" altLang="en-US" sz="2000" dirty="0">
                <a:sym typeface="Wingdings" pitchFamily="2" charset="2"/>
              </a:rPr>
              <a:t>0: Bose-Einstein spectrum</a:t>
            </a:r>
          </a:p>
          <a:p>
            <a:pPr algn="r" eaLnBrk="1" hangingPunct="1">
              <a:spcBef>
                <a:spcPct val="20000"/>
              </a:spcBef>
            </a:pPr>
            <a:r>
              <a:rPr lang="en-US" altLang="en-US" sz="2000" baseline="-25000" dirty="0">
                <a:sym typeface="Wingdings" pitchFamily="2" charset="2"/>
              </a:rPr>
              <a:t>Hu, Silk (1993)</a:t>
            </a:r>
          </a:p>
          <a:p>
            <a:pPr algn="l" eaLnBrk="1" hangingPunct="1">
              <a:spcBef>
                <a:spcPct val="20000"/>
              </a:spcBef>
              <a:buFontTx/>
              <a:buChar char="•"/>
            </a:pPr>
            <a:endParaRPr lang="en-US" altLang="en-US" sz="2000" baseline="-25000" dirty="0">
              <a:sym typeface="Wingdings" pitchFamily="2" charset="2"/>
            </a:endParaRPr>
          </a:p>
          <a:p>
            <a:pPr eaLnBrk="1" hangingPunct="1">
              <a:spcBef>
                <a:spcPct val="20000"/>
              </a:spcBef>
              <a:buFontTx/>
              <a:buChar char="•"/>
            </a:pPr>
            <a:r>
              <a:rPr lang="en-US" altLang="en-US" sz="2000" dirty="0">
                <a:sym typeface="Wingdings" pitchFamily="2" charset="2"/>
              </a:rPr>
              <a:t>Current bound: |</a:t>
            </a:r>
            <a:r>
              <a:rPr lang="en-US" altLang="en-US" sz="2000" dirty="0">
                <a:latin typeface="Symbol" pitchFamily="2" charset="2"/>
                <a:sym typeface="Wingdings" pitchFamily="2" charset="2"/>
              </a:rPr>
              <a:t>m</a:t>
            </a:r>
            <a:r>
              <a:rPr lang="en-US" altLang="en-US" sz="2000" dirty="0">
                <a:sym typeface="Wingdings" pitchFamily="2" charset="2"/>
              </a:rPr>
              <a:t>| &lt; 9 x 10</a:t>
            </a:r>
            <a:r>
              <a:rPr lang="en-US" altLang="en-US" sz="2000" baseline="30000" dirty="0">
                <a:sym typeface="Wingdings" pitchFamily="2" charset="2"/>
              </a:rPr>
              <a:t>-5 </a:t>
            </a:r>
          </a:p>
          <a:p>
            <a:pPr marL="0" indent="0" algn="r" eaLnBrk="1" hangingPunct="1">
              <a:spcBef>
                <a:spcPct val="20000"/>
              </a:spcBef>
            </a:pPr>
            <a:r>
              <a:rPr lang="en-US" altLang="en-US" sz="2000" baseline="-25000" dirty="0">
                <a:sym typeface="Wingdings" pitchFamily="2" charset="2"/>
              </a:rPr>
              <a:t>COBE-FIRAS (1996)</a:t>
            </a:r>
          </a:p>
          <a:p>
            <a:pPr algn="l" eaLnBrk="1" hangingPunct="1">
              <a:spcBef>
                <a:spcPct val="20000"/>
              </a:spcBef>
            </a:pPr>
            <a:r>
              <a:rPr lang="en-US" altLang="en-US" sz="2000" dirty="0">
                <a:sym typeface="Wingdings" pitchFamily="2" charset="2"/>
              </a:rPr>
              <a:t>	</a:t>
            </a:r>
            <a:endParaRPr lang="en-US" altLang="en-US" sz="1200" dirty="0">
              <a:sym typeface="Wingdings" pitchFamily="2" charset="2"/>
            </a:endParaRPr>
          </a:p>
          <a:p>
            <a:pPr marL="0" indent="0" algn="l" eaLnBrk="1" hangingPunct="1">
              <a:spcBef>
                <a:spcPct val="20000"/>
              </a:spcBef>
            </a:pPr>
            <a:r>
              <a:rPr lang="en-US" altLang="en-US" sz="2000" dirty="0">
                <a:sym typeface="Wingdings" pitchFamily="2" charset="2"/>
              </a:rPr>
              <a:t>	Future: possibly |</a:t>
            </a:r>
            <a:r>
              <a:rPr lang="en-US" altLang="en-US" sz="2000" dirty="0">
                <a:latin typeface="Symbol" pitchFamily="2" charset="2"/>
                <a:sym typeface="Wingdings" pitchFamily="2" charset="2"/>
              </a:rPr>
              <a:t>m</a:t>
            </a:r>
            <a:r>
              <a:rPr lang="en-US" altLang="en-US" sz="2000" dirty="0">
                <a:sym typeface="Wingdings" pitchFamily="2" charset="2"/>
              </a:rPr>
              <a:t>| ~ 10</a:t>
            </a:r>
            <a:r>
              <a:rPr lang="en-US" altLang="en-US" sz="2000" baseline="30000" dirty="0">
                <a:sym typeface="Wingdings" pitchFamily="2" charset="2"/>
              </a:rPr>
              <a:t>-8</a:t>
            </a:r>
          </a:p>
        </p:txBody>
      </p:sp>
      <p:sp>
        <p:nvSpPr>
          <p:cNvPr id="547843" name="Rectangle 3">
            <a:extLst>
              <a:ext uri="{FF2B5EF4-FFF2-40B4-BE49-F238E27FC236}">
                <a16:creationId xmlns:a16="http://schemas.microsoft.com/office/drawing/2014/main" id="{751E0A09-04D6-4F44-80CA-E76FDAC43080}"/>
              </a:ext>
            </a:extLst>
          </p:cNvPr>
          <p:cNvSpPr>
            <a:spLocks noGrp="1" noChangeArrowheads="1"/>
          </p:cNvSpPr>
          <p:nvPr>
            <p:ph type="title"/>
          </p:nvPr>
        </p:nvSpPr>
        <p:spPr>
          <a:xfrm>
            <a:off x="228600" y="152399"/>
            <a:ext cx="8686800" cy="558801"/>
          </a:xfrm>
        </p:spPr>
        <p:txBody>
          <a:bodyPr/>
          <a:lstStyle/>
          <a:p>
            <a:pPr>
              <a:defRPr/>
            </a:pPr>
            <a:r>
              <a:rPr lang="en-US" cap="all" dirty="0"/>
              <a:t>LATE DECAYS and CMB</a:t>
            </a:r>
          </a:p>
        </p:txBody>
      </p:sp>
      <p:pic>
        <p:nvPicPr>
          <p:cNvPr id="103429" name="Picture 4">
            <a:extLst>
              <a:ext uri="{FF2B5EF4-FFF2-40B4-BE49-F238E27FC236}">
                <a16:creationId xmlns:a16="http://schemas.microsoft.com/office/drawing/2014/main" id="{D747F84C-D2DF-7B4D-BC9D-3AB58DF4E3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8288" y="2987675"/>
            <a:ext cx="19208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Rectangle 5">
            <a:extLst>
              <a:ext uri="{FF2B5EF4-FFF2-40B4-BE49-F238E27FC236}">
                <a16:creationId xmlns:a16="http://schemas.microsoft.com/office/drawing/2014/main" id="{9EF59BB8-C5A6-0644-AF2D-50D727D66CD1}"/>
              </a:ext>
            </a:extLst>
          </p:cNvPr>
          <p:cNvSpPr>
            <a:spLocks noChangeArrowheads="1"/>
          </p:cNvSpPr>
          <p:nvPr/>
        </p:nvSpPr>
        <p:spPr bwMode="auto">
          <a:xfrm>
            <a:off x="5686425" y="6119813"/>
            <a:ext cx="303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400"/>
              <a:t>Feng, Rajaraman, Takayama (2003)</a:t>
            </a:r>
          </a:p>
        </p:txBody>
      </p:sp>
    </p:spTree>
    <p:extLst>
      <p:ext uri="{BB962C8B-B14F-4D97-AF65-F5344CB8AC3E}">
        <p14:creationId xmlns:p14="http://schemas.microsoft.com/office/powerpoint/2010/main" val="9958031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a:extLst>
              <a:ext uri="{FF2B5EF4-FFF2-40B4-BE49-F238E27FC236}">
                <a16:creationId xmlns:a16="http://schemas.microsoft.com/office/drawing/2014/main" id="{0C2CDAA1-9BDE-9B4E-A656-0C14610501D1}"/>
              </a:ext>
            </a:extLst>
          </p:cNvPr>
          <p:cNvSpPr>
            <a:spLocks noGrp="1" noChangeArrowheads="1"/>
          </p:cNvSpPr>
          <p:nvPr>
            <p:ph type="title" idx="4294967295"/>
          </p:nvPr>
        </p:nvSpPr>
        <p:spPr>
          <a:xfrm>
            <a:off x="0" y="228599"/>
            <a:ext cx="9144000" cy="457933"/>
          </a:xfrm>
          <a:noFill/>
        </p:spPr>
        <p:txBody>
          <a:bodyPr/>
          <a:lstStyle/>
          <a:p>
            <a:pPr eaLnBrk="1" hangingPunct="1"/>
            <a:r>
              <a:rPr lang="en-US" altLang="en-US" dirty="0"/>
              <a:t>IMPLICATIONS FOR THE LHC</a:t>
            </a:r>
          </a:p>
        </p:txBody>
      </p:sp>
      <p:sp>
        <p:nvSpPr>
          <p:cNvPr id="105475" name="Rectangle 4">
            <a:extLst>
              <a:ext uri="{FF2B5EF4-FFF2-40B4-BE49-F238E27FC236}">
                <a16:creationId xmlns:a16="http://schemas.microsoft.com/office/drawing/2014/main" id="{53E5C2AA-6A72-9D4E-A549-CA66C78BD762}"/>
              </a:ext>
            </a:extLst>
          </p:cNvPr>
          <p:cNvSpPr>
            <a:spLocks noChangeArrowheads="1"/>
          </p:cNvSpPr>
          <p:nvPr/>
        </p:nvSpPr>
        <p:spPr bwMode="auto">
          <a:xfrm>
            <a:off x="204788" y="1095375"/>
            <a:ext cx="5480782"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spcBef>
                <a:spcPct val="20000"/>
              </a:spcBef>
              <a:buFontTx/>
              <a:buChar char="•"/>
            </a:pPr>
            <a:r>
              <a:rPr lang="en-US" altLang="en-US" sz="2000" dirty="0"/>
              <a:t>If DM is a </a:t>
            </a:r>
            <a:r>
              <a:rPr lang="en-US" altLang="en-US" sz="2000" dirty="0" err="1"/>
              <a:t>superWIMP</a:t>
            </a:r>
            <a:r>
              <a:rPr lang="en-US" altLang="en-US" sz="2000" dirty="0"/>
              <a:t>, the parent particle is metastable, and can also be charged.  </a:t>
            </a:r>
          </a:p>
          <a:p>
            <a:pPr algn="l" eaLnBrk="1" hangingPunct="1">
              <a:spcBef>
                <a:spcPct val="20000"/>
              </a:spcBef>
              <a:buFontTx/>
              <a:buChar char="•"/>
            </a:pPr>
            <a:endParaRPr lang="en-US" altLang="en-US" sz="1200" dirty="0"/>
          </a:p>
          <a:p>
            <a:pPr algn="l" eaLnBrk="1" hangingPunct="1">
              <a:spcBef>
                <a:spcPct val="20000"/>
              </a:spcBef>
              <a:buFontTx/>
              <a:buChar char="•"/>
            </a:pPr>
            <a:r>
              <a:rPr lang="en-US" altLang="en-US" sz="2000" dirty="0"/>
              <a:t>Signature of new physics is “stable,” charged, massive particles, not missing </a:t>
            </a:r>
            <a:r>
              <a:rPr lang="en-US" altLang="en-US" sz="2000" i="1" dirty="0"/>
              <a:t>E</a:t>
            </a:r>
            <a:r>
              <a:rPr lang="en-US" altLang="en-US" sz="2000" i="1" baseline="-25000" dirty="0"/>
              <a:t>T </a:t>
            </a:r>
            <a:r>
              <a:rPr lang="en-US" altLang="en-US" sz="2000" dirty="0"/>
              <a:t>. </a:t>
            </a:r>
          </a:p>
          <a:p>
            <a:pPr algn="l" eaLnBrk="1" hangingPunct="1">
              <a:spcBef>
                <a:spcPct val="20000"/>
              </a:spcBef>
              <a:buFontTx/>
              <a:buChar char="•"/>
            </a:pPr>
            <a:endParaRPr lang="en-US" altLang="en-US" sz="1200" dirty="0"/>
          </a:p>
          <a:p>
            <a:pPr algn="l" eaLnBrk="1" hangingPunct="1">
              <a:spcBef>
                <a:spcPct val="20000"/>
              </a:spcBef>
              <a:buFontTx/>
              <a:buChar char="•"/>
            </a:pPr>
            <a:r>
              <a:rPr lang="en-US" altLang="en-US" sz="2000" dirty="0"/>
              <a:t>If stable on timescales of seconds to months, can collect these particles and study their decays.  Several ideas:</a:t>
            </a:r>
          </a:p>
          <a:p>
            <a:pPr algn="l" eaLnBrk="1" hangingPunct="1">
              <a:spcBef>
                <a:spcPct val="20000"/>
              </a:spcBef>
              <a:buFontTx/>
              <a:buChar char="•"/>
            </a:pPr>
            <a:endParaRPr lang="en-US" altLang="en-US" sz="800" dirty="0"/>
          </a:p>
          <a:p>
            <a:pPr lvl="1" eaLnBrk="1" hangingPunct="1">
              <a:spcBef>
                <a:spcPct val="20000"/>
              </a:spcBef>
              <a:buFont typeface="Arial" panose="020B0604020202020204" pitchFamily="34" charset="0"/>
              <a:buChar char="‒"/>
            </a:pPr>
            <a:r>
              <a:rPr lang="en-US" altLang="en-US" sz="2000" dirty="0"/>
              <a:t>Catch </a:t>
            </a:r>
            <a:r>
              <a:rPr lang="en-US" altLang="en-US" sz="2000" dirty="0" err="1"/>
              <a:t>sleptons</a:t>
            </a:r>
            <a:r>
              <a:rPr lang="en-US" altLang="en-US" sz="2000" dirty="0"/>
              <a:t> in a 1m thick water tank			                            </a:t>
            </a:r>
            <a:r>
              <a:rPr lang="en-US" altLang="en-US" sz="2000" baseline="-25000" dirty="0"/>
              <a:t>Feng, Smith (2004)</a:t>
            </a:r>
          </a:p>
          <a:p>
            <a:pPr lvl="1" algn="l" eaLnBrk="1" hangingPunct="1">
              <a:spcBef>
                <a:spcPct val="20000"/>
              </a:spcBef>
              <a:buFont typeface="Arial" panose="020B0604020202020204" pitchFamily="34" charset="0"/>
              <a:buChar char="‒"/>
            </a:pPr>
            <a:endParaRPr lang="en-US" altLang="en-US" sz="800" dirty="0"/>
          </a:p>
          <a:p>
            <a:pPr lvl="1" algn="l" eaLnBrk="1" hangingPunct="1">
              <a:spcBef>
                <a:spcPct val="20000"/>
              </a:spcBef>
              <a:buFont typeface="Arial" panose="020B0604020202020204" pitchFamily="34" charset="0"/>
              <a:buChar char="‒"/>
            </a:pPr>
            <a:r>
              <a:rPr lang="en-US" altLang="en-US" sz="2000" dirty="0"/>
              <a:t>Catch </a:t>
            </a:r>
            <a:r>
              <a:rPr lang="en-US" altLang="en-US" sz="2000" dirty="0" err="1"/>
              <a:t>sleptons</a:t>
            </a:r>
            <a:r>
              <a:rPr lang="en-US" altLang="en-US" sz="2000" dirty="0"/>
              <a:t> in LHC detectors</a:t>
            </a:r>
          </a:p>
          <a:p>
            <a:pPr algn="r" eaLnBrk="1" hangingPunct="1">
              <a:spcBef>
                <a:spcPct val="20000"/>
              </a:spcBef>
              <a:buFont typeface="Arial" panose="020B0604020202020204" pitchFamily="34" charset="0"/>
              <a:buNone/>
            </a:pPr>
            <a:r>
              <a:rPr lang="en-US" altLang="en-US" sz="2000" baseline="-25000" dirty="0"/>
              <a:t>Hamaguchi, </a:t>
            </a:r>
            <a:r>
              <a:rPr lang="en-US" altLang="en-US" sz="2000" baseline="-25000" dirty="0" err="1"/>
              <a:t>Kuno</a:t>
            </a:r>
            <a:r>
              <a:rPr lang="en-US" altLang="en-US" sz="2000" baseline="-25000" dirty="0"/>
              <a:t>, Nakawa, </a:t>
            </a:r>
            <a:r>
              <a:rPr lang="en-US" altLang="en-US" sz="2000" baseline="-25000" dirty="0" err="1"/>
              <a:t>Nojiri</a:t>
            </a:r>
            <a:r>
              <a:rPr lang="en-US" altLang="en-US" sz="2000" baseline="-25000" dirty="0"/>
              <a:t> (2004)</a:t>
            </a:r>
          </a:p>
          <a:p>
            <a:pPr lvl="1" algn="l" eaLnBrk="1" hangingPunct="1">
              <a:spcBef>
                <a:spcPct val="20000"/>
              </a:spcBef>
              <a:buFont typeface="Arial" panose="020B0604020202020204" pitchFamily="34" charset="0"/>
              <a:buChar char="‒"/>
            </a:pPr>
            <a:endParaRPr lang="en-US" altLang="en-US" sz="800" dirty="0"/>
          </a:p>
          <a:p>
            <a:pPr lvl="1" algn="l" eaLnBrk="1" hangingPunct="1">
              <a:spcBef>
                <a:spcPct val="20000"/>
              </a:spcBef>
              <a:buFont typeface="Arial" panose="020B0604020202020204" pitchFamily="34" charset="0"/>
              <a:buChar char="‒"/>
            </a:pPr>
            <a:r>
              <a:rPr lang="en-US" altLang="en-US" sz="2000" dirty="0"/>
              <a:t>Dig </a:t>
            </a:r>
            <a:r>
              <a:rPr lang="en-US" altLang="en-US" sz="2000" dirty="0" err="1"/>
              <a:t>sleptons</a:t>
            </a:r>
            <a:r>
              <a:rPr lang="en-US" altLang="en-US" sz="2000" dirty="0"/>
              <a:t> out of detector hall walls</a:t>
            </a:r>
          </a:p>
          <a:p>
            <a:pPr algn="r" eaLnBrk="1" hangingPunct="1">
              <a:spcBef>
                <a:spcPct val="20000"/>
              </a:spcBef>
              <a:buFont typeface="Arial" panose="020B0604020202020204" pitchFamily="34" charset="0"/>
              <a:buNone/>
            </a:pPr>
            <a:r>
              <a:rPr lang="en-US" altLang="en-US" sz="2000" baseline="-25000" dirty="0"/>
              <a:t>De </a:t>
            </a:r>
            <a:r>
              <a:rPr lang="en-US" altLang="en-US" sz="2000" baseline="-25000" dirty="0" err="1"/>
              <a:t>Roeck</a:t>
            </a:r>
            <a:r>
              <a:rPr lang="en-US" altLang="en-US" sz="2000" baseline="-25000" dirty="0"/>
              <a:t>, Ellis, </a:t>
            </a:r>
            <a:r>
              <a:rPr lang="en-US" altLang="en-US" sz="2000" baseline="-25000" dirty="0" err="1"/>
              <a:t>Gianotti</a:t>
            </a:r>
            <a:r>
              <a:rPr lang="en-US" altLang="en-US" sz="2000" baseline="-25000" dirty="0"/>
              <a:t>, Moortgat, Olive, Pape (2005)</a:t>
            </a:r>
          </a:p>
        </p:txBody>
      </p:sp>
      <p:grpSp>
        <p:nvGrpSpPr>
          <p:cNvPr id="105476" name="Group 4">
            <a:extLst>
              <a:ext uri="{FF2B5EF4-FFF2-40B4-BE49-F238E27FC236}">
                <a16:creationId xmlns:a16="http://schemas.microsoft.com/office/drawing/2014/main" id="{EA6A293E-D6FB-7D4E-9A65-A30F79C2947C}"/>
              </a:ext>
            </a:extLst>
          </p:cNvPr>
          <p:cNvGrpSpPr>
            <a:grpSpLocks/>
          </p:cNvGrpSpPr>
          <p:nvPr/>
        </p:nvGrpSpPr>
        <p:grpSpPr bwMode="auto">
          <a:xfrm>
            <a:off x="5822950" y="1655763"/>
            <a:ext cx="3082925" cy="4491037"/>
            <a:chOff x="3598" y="1043"/>
            <a:chExt cx="1942" cy="2829"/>
          </a:xfrm>
        </p:grpSpPr>
        <p:sp>
          <p:nvSpPr>
            <p:cNvPr id="105479" name="Line 8">
              <a:extLst>
                <a:ext uri="{FF2B5EF4-FFF2-40B4-BE49-F238E27FC236}">
                  <a16:creationId xmlns:a16="http://schemas.microsoft.com/office/drawing/2014/main" id="{E28548E0-AE26-9D42-9EC9-CD220256AAEA}"/>
                </a:ext>
              </a:extLst>
            </p:cNvPr>
            <p:cNvSpPr>
              <a:spLocks noChangeShapeType="1"/>
            </p:cNvSpPr>
            <p:nvPr/>
          </p:nvSpPr>
          <p:spPr bwMode="auto">
            <a:xfrm flipH="1">
              <a:off x="4312" y="1780"/>
              <a:ext cx="314" cy="80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5480" name="AutoShape 6">
              <a:extLst>
                <a:ext uri="{FF2B5EF4-FFF2-40B4-BE49-F238E27FC236}">
                  <a16:creationId xmlns:a16="http://schemas.microsoft.com/office/drawing/2014/main" id="{78B76247-D6B5-DF49-9D14-C7E52E6B3FF8}"/>
                </a:ext>
              </a:extLst>
            </p:cNvPr>
            <p:cNvSpPr>
              <a:spLocks noChangeArrowheads="1"/>
            </p:cNvSpPr>
            <p:nvPr/>
          </p:nvSpPr>
          <p:spPr bwMode="auto">
            <a:xfrm rot="10102950" flipV="1">
              <a:off x="3598" y="2372"/>
              <a:ext cx="1917" cy="331"/>
            </a:xfrm>
            <a:prstGeom prst="cube">
              <a:avLst>
                <a:gd name="adj" fmla="val 74963"/>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05481" name="Freeform 2">
              <a:extLst>
                <a:ext uri="{FF2B5EF4-FFF2-40B4-BE49-F238E27FC236}">
                  <a16:creationId xmlns:a16="http://schemas.microsoft.com/office/drawing/2014/main" id="{1BAD3A25-973E-7A4A-8CE1-6421E7B5FD7A}"/>
                </a:ext>
              </a:extLst>
            </p:cNvPr>
            <p:cNvSpPr>
              <a:spLocks/>
            </p:cNvSpPr>
            <p:nvPr/>
          </p:nvSpPr>
          <p:spPr bwMode="auto">
            <a:xfrm rot="-818569">
              <a:off x="3632" y="2863"/>
              <a:ext cx="337" cy="658"/>
            </a:xfrm>
            <a:custGeom>
              <a:avLst/>
              <a:gdLst>
                <a:gd name="T0" fmla="*/ 0 w 1028"/>
                <a:gd name="T1" fmla="*/ 0 h 1959"/>
                <a:gd name="T2" fmla="*/ 0 w 1028"/>
                <a:gd name="T3" fmla="*/ 0 h 1959"/>
                <a:gd name="T4" fmla="*/ 0 w 1028"/>
                <a:gd name="T5" fmla="*/ 0 h 1959"/>
                <a:gd name="T6" fmla="*/ 0 w 1028"/>
                <a:gd name="T7" fmla="*/ 0 h 1959"/>
                <a:gd name="T8" fmla="*/ 0 60000 65536"/>
                <a:gd name="T9" fmla="*/ 0 60000 65536"/>
                <a:gd name="T10" fmla="*/ 0 60000 65536"/>
                <a:gd name="T11" fmla="*/ 0 60000 65536"/>
                <a:gd name="T12" fmla="*/ 0 w 1028"/>
                <a:gd name="T13" fmla="*/ 0 h 1959"/>
                <a:gd name="T14" fmla="*/ 1028 w 1028"/>
                <a:gd name="T15" fmla="*/ 1959 h 1959"/>
              </a:gdLst>
              <a:ahLst/>
              <a:cxnLst>
                <a:cxn ang="T8">
                  <a:pos x="T0" y="T1"/>
                </a:cxn>
                <a:cxn ang="T9">
                  <a:pos x="T2" y="T3"/>
                </a:cxn>
                <a:cxn ang="T10">
                  <a:pos x="T4" y="T5"/>
                </a:cxn>
                <a:cxn ang="T11">
                  <a:pos x="T6" y="T7"/>
                </a:cxn>
              </a:cxnLst>
              <a:rect l="T12" t="T13" r="T14" b="T15"/>
              <a:pathLst>
                <a:path w="1028" h="1959">
                  <a:moveTo>
                    <a:pt x="1028" y="0"/>
                  </a:moveTo>
                  <a:cubicBezTo>
                    <a:pt x="705" y="14"/>
                    <a:pt x="383" y="28"/>
                    <a:pt x="230" y="290"/>
                  </a:cubicBezTo>
                  <a:cubicBezTo>
                    <a:pt x="77" y="552"/>
                    <a:pt x="0" y="1294"/>
                    <a:pt x="109" y="1572"/>
                  </a:cubicBezTo>
                  <a:cubicBezTo>
                    <a:pt x="218" y="1850"/>
                    <a:pt x="550" y="1904"/>
                    <a:pt x="883" y="1959"/>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05482" name="Picture 6" descr="Detector">
              <a:extLst>
                <a:ext uri="{FF2B5EF4-FFF2-40B4-BE49-F238E27FC236}">
                  <a16:creationId xmlns:a16="http://schemas.microsoft.com/office/drawing/2014/main" id="{68C27601-467A-4840-B1FF-48BA73738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 y="1043"/>
              <a:ext cx="1800" cy="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3" name="Text Box 9">
              <a:extLst>
                <a:ext uri="{FF2B5EF4-FFF2-40B4-BE49-F238E27FC236}">
                  <a16:creationId xmlns:a16="http://schemas.microsoft.com/office/drawing/2014/main" id="{36B1A142-7FD4-1A41-ADEC-EFC1DCA9D980}"/>
                </a:ext>
              </a:extLst>
            </p:cNvPr>
            <p:cNvSpPr txBox="1">
              <a:spLocks noChangeArrowheads="1"/>
            </p:cNvSpPr>
            <p:nvPr/>
          </p:nvSpPr>
          <p:spPr bwMode="auto">
            <a:xfrm rot="-658608">
              <a:off x="3831" y="2662"/>
              <a:ext cx="17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Charged particle trap</a:t>
              </a:r>
            </a:p>
          </p:txBody>
        </p:sp>
        <p:sp>
          <p:nvSpPr>
            <p:cNvPr id="105484" name="AutoShape 10">
              <a:extLst>
                <a:ext uri="{FF2B5EF4-FFF2-40B4-BE49-F238E27FC236}">
                  <a16:creationId xmlns:a16="http://schemas.microsoft.com/office/drawing/2014/main" id="{9C8313D2-A747-9745-A064-EDB230DE7C3A}"/>
                </a:ext>
              </a:extLst>
            </p:cNvPr>
            <p:cNvSpPr>
              <a:spLocks noChangeArrowheads="1"/>
            </p:cNvSpPr>
            <p:nvPr/>
          </p:nvSpPr>
          <p:spPr bwMode="auto">
            <a:xfrm>
              <a:off x="3939" y="3301"/>
              <a:ext cx="605" cy="571"/>
            </a:xfrm>
            <a:prstGeom prst="cube">
              <a:avLst>
                <a:gd name="adj" fmla="val 25000"/>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05485" name="Text Box 11">
              <a:extLst>
                <a:ext uri="{FF2B5EF4-FFF2-40B4-BE49-F238E27FC236}">
                  <a16:creationId xmlns:a16="http://schemas.microsoft.com/office/drawing/2014/main" id="{E6595E9A-A0A8-064D-8AFC-1A3B8210DBBB}"/>
                </a:ext>
              </a:extLst>
            </p:cNvPr>
            <p:cNvSpPr txBox="1">
              <a:spLocks noChangeArrowheads="1"/>
            </p:cNvSpPr>
            <p:nvPr/>
          </p:nvSpPr>
          <p:spPr bwMode="auto">
            <a:xfrm>
              <a:off x="4584" y="3403"/>
              <a:ext cx="8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Reservoir</a:t>
              </a: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362" name="Content Placeholder 3"/>
              <p:cNvSpPr>
                <a:spLocks noGrp="1"/>
              </p:cNvSpPr>
              <p:nvPr>
                <p:ph sz="half" idx="2"/>
              </p:nvPr>
            </p:nvSpPr>
            <p:spPr>
              <a:xfrm>
                <a:off x="304800" y="1143000"/>
                <a:ext cx="4373563" cy="4192588"/>
              </a:xfrm>
            </p:spPr>
            <p:txBody>
              <a:bodyPr/>
              <a:lstStyle/>
              <a:p>
                <a:pPr eaLnBrk="1" hangingPunct="1"/>
                <a:r>
                  <a:rPr lang="en-US" sz="2000" dirty="0">
                    <a:latin typeface="Arial" charset="0"/>
                  </a:rPr>
                  <a:t>Recall the WIMP miracle: the relation between </a:t>
                </a:r>
                <a:r>
                  <a:rPr lang="en-US" sz="2000" dirty="0">
                    <a:latin typeface="Symbol" charset="0"/>
                  </a:rPr>
                  <a:t>W</a:t>
                </a:r>
                <a:r>
                  <a:rPr lang="en-US" sz="2000" i="1" baseline="-25000" dirty="0">
                    <a:latin typeface="Arial" charset="0"/>
                  </a:rPr>
                  <a:t>X</a:t>
                </a:r>
                <a:r>
                  <a:rPr lang="en-US" sz="2000" dirty="0">
                    <a:latin typeface="Arial" charset="0"/>
                  </a:rPr>
                  <a:t> and annihilation strength is wonderfully simple:</a:t>
                </a:r>
              </a:p>
              <a:p>
                <a:pPr eaLnBrk="1" hangingPunct="1"/>
                <a:endParaRPr lang="en-US" sz="2000" dirty="0">
                  <a:latin typeface="Arial" charset="0"/>
                </a:endParaRPr>
              </a:p>
              <a:p>
                <a:pPr eaLnBrk="1" hangingPunct="1"/>
                <a:endParaRPr lang="en-US" sz="1800" dirty="0">
                  <a:latin typeface="Arial" charset="0"/>
                </a:endParaRPr>
              </a:p>
              <a:p>
                <a:pPr eaLnBrk="1" hangingPunct="1"/>
                <a:endParaRPr lang="en-US" sz="1800" dirty="0">
                  <a:latin typeface="Arial" charset="0"/>
                </a:endParaRPr>
              </a:p>
              <a:p>
                <a:pPr eaLnBrk="1" hangingPunct="1"/>
                <a:endParaRPr lang="en-US" sz="1800" dirty="0">
                  <a:latin typeface="Arial" charset="0"/>
                </a:endParaRPr>
              </a:p>
              <a:p>
                <a:pPr eaLnBrk="1" hangingPunct="1"/>
                <a:endParaRPr lang="en-US" sz="1800" dirty="0">
                  <a:latin typeface="Arial" charset="0"/>
                </a:endParaRPr>
              </a:p>
              <a:p>
                <a:pPr eaLnBrk="1" hangingPunct="1">
                  <a:buFontTx/>
                  <a:buNone/>
                </a:pPr>
                <a:endParaRPr lang="en-US" sz="1800" dirty="0">
                  <a:latin typeface="Arial" charset="0"/>
                </a:endParaRPr>
              </a:p>
              <a:p>
                <a:pPr eaLnBrk="1" hangingPunct="1">
                  <a:buFontTx/>
                  <a:buNone/>
                </a:pPr>
                <a:endParaRPr lang="en-US" sz="1800" dirty="0">
                  <a:latin typeface="Arial" charset="0"/>
                </a:endParaRPr>
              </a:p>
              <a:p>
                <a:pPr marL="0" indent="0" eaLnBrk="1" hangingPunct="1">
                  <a:buNone/>
                </a:pPr>
                <a14:m>
                  <m:oMathPara xmlns:m="http://schemas.openxmlformats.org/officeDocument/2006/math">
                    <m:oMathParaPr>
                      <m:jc m:val="centerGroup"/>
                    </m:oMathParaPr>
                    <m:oMath xmlns:m="http://schemas.openxmlformats.org/officeDocument/2006/math">
                      <m:r>
                        <a:rPr lang="en-US" sz="2000" i="1" dirty="0" smtClean="0">
                          <a:latin typeface="Cambria Math" panose="02040503050406030204" pitchFamily="18" charset="0"/>
                        </a:rPr>
                        <m:t>𝑚</m:t>
                      </m:r>
                      <m:r>
                        <a:rPr lang="en-US" sz="2000" i="1" baseline="-25000" dirty="0" err="1">
                          <a:latin typeface="Cambria Math" panose="02040503050406030204" pitchFamily="18" charset="0"/>
                        </a:rPr>
                        <m:t>𝑋</m:t>
                      </m:r>
                      <m:r>
                        <a:rPr lang="en-US" sz="2000" i="1" dirty="0">
                          <a:latin typeface="Cambria Math" panose="02040503050406030204" pitchFamily="18" charset="0"/>
                        </a:rPr>
                        <m:t> ~ 100 </m:t>
                      </m:r>
                      <m:r>
                        <m:rPr>
                          <m:sty m:val="p"/>
                        </m:rPr>
                        <a:rPr lang="en-US" sz="2000" i="0" dirty="0" err="1">
                          <a:latin typeface="Cambria Math" panose="02040503050406030204" pitchFamily="18" charset="0"/>
                        </a:rPr>
                        <m:t>GeV</m:t>
                      </m:r>
                      <m:r>
                        <a:rPr lang="en-US" sz="2000" i="1" dirty="0">
                          <a:latin typeface="Cambria Math" panose="02040503050406030204" pitchFamily="18" charset="0"/>
                        </a:rPr>
                        <m:t>, </m:t>
                      </m:r>
                      <m:r>
                        <a:rPr lang="en-US" sz="2000" i="1" dirty="0" err="1">
                          <a:latin typeface="Cambria Math" panose="02040503050406030204" pitchFamily="18" charset="0"/>
                        </a:rPr>
                        <m:t>𝑔</m:t>
                      </m:r>
                      <m:r>
                        <a:rPr lang="en-US" sz="2000" i="1" baseline="-25000" dirty="0" err="1">
                          <a:latin typeface="Cambria Math" panose="02040503050406030204" pitchFamily="18" charset="0"/>
                        </a:rPr>
                        <m:t>𝑋</m:t>
                      </m:r>
                      <m:r>
                        <a:rPr lang="en-US" sz="2000" i="1" dirty="0">
                          <a:latin typeface="Cambria Math" panose="02040503050406030204" pitchFamily="18" charset="0"/>
                        </a:rPr>
                        <m:t> ~ 0.6 </m:t>
                      </m:r>
                      <m:r>
                        <a:rPr lang="en-US" sz="2000" i="1" dirty="0">
                          <a:latin typeface="Cambria Math" panose="02040503050406030204" pitchFamily="18" charset="0"/>
                          <a:sym typeface="Wingdings" charset="0"/>
                        </a:rPr>
                        <m:t> </m:t>
                      </m:r>
                      <m:r>
                        <m:rPr>
                          <m:sty m:val="p"/>
                        </m:rPr>
                        <a:rPr lang="el-GR" sz="2000" i="1" dirty="0" smtClean="0">
                          <a:latin typeface="Cambria Math" panose="02040503050406030204" pitchFamily="18" charset="0"/>
                          <a:ea typeface="Cambria Math" panose="02040503050406030204" pitchFamily="18" charset="0"/>
                          <a:sym typeface="Wingdings" charset="0"/>
                        </a:rPr>
                        <m:t>Ω</m:t>
                      </m:r>
                      <m:r>
                        <a:rPr lang="en-US" sz="2000" i="1" baseline="-25000" dirty="0">
                          <a:latin typeface="Cambria Math" panose="02040503050406030204" pitchFamily="18" charset="0"/>
                          <a:sym typeface="Wingdings" charset="0"/>
                        </a:rPr>
                        <m:t>𝑋</m:t>
                      </m:r>
                      <m:r>
                        <a:rPr lang="en-US" sz="2000" i="1" dirty="0">
                          <a:latin typeface="Cambria Math" panose="02040503050406030204" pitchFamily="18" charset="0"/>
                          <a:sym typeface="Wingdings" charset="0"/>
                        </a:rPr>
                        <m:t> ~ 0.1</m:t>
                      </m:r>
                    </m:oMath>
                  </m:oMathPara>
                </a14:m>
                <a:endParaRPr lang="en-US" sz="2000" dirty="0">
                  <a:latin typeface="Arial" charset="0"/>
                </a:endParaRPr>
              </a:p>
            </p:txBody>
          </p:sp>
        </mc:Choice>
        <mc:Fallback xmlns="">
          <p:sp>
            <p:nvSpPr>
              <p:cNvPr id="15362" name="Content Placeholder 3"/>
              <p:cNvSpPr>
                <a:spLocks noGrp="1" noRot="1" noChangeAspect="1" noMove="1" noResize="1" noEditPoints="1" noAdjustHandles="1" noChangeArrowheads="1" noChangeShapeType="1" noTextEdit="1"/>
              </p:cNvSpPr>
              <p:nvPr>
                <p:ph sz="half" idx="2"/>
              </p:nvPr>
            </p:nvSpPr>
            <p:spPr>
              <a:xfrm>
                <a:off x="304800" y="1143000"/>
                <a:ext cx="4373563" cy="4192588"/>
              </a:xfrm>
              <a:blipFill>
                <a:blip r:embed="rId3"/>
                <a:stretch>
                  <a:fillRect l="-1159" t="-906"/>
                </a:stretch>
              </a:blipFill>
            </p:spPr>
            <p:txBody>
              <a:bodyPr/>
              <a:lstStyle/>
              <a:p>
                <a:r>
                  <a:rPr lang="en-US">
                    <a:noFill/>
                  </a:rPr>
                  <a:t> </a:t>
                </a:r>
              </a:p>
            </p:txBody>
          </p:sp>
        </mc:Fallback>
      </mc:AlternateContent>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688" y="2671763"/>
            <a:ext cx="2511425"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Content Placeholder 3"/>
          <p:cNvSpPr>
            <a:spLocks noGrp="1"/>
          </p:cNvSpPr>
          <p:nvPr>
            <p:ph sz="half" idx="2"/>
          </p:nvPr>
        </p:nvSpPr>
        <p:spPr>
          <a:xfrm>
            <a:off x="152400" y="5715000"/>
            <a:ext cx="8686800" cy="962025"/>
          </a:xfrm>
        </p:spPr>
        <p:txBody>
          <a:bodyPr/>
          <a:lstStyle/>
          <a:p>
            <a:pPr>
              <a:buFontTx/>
              <a:buChar char="•"/>
              <a:defRPr/>
            </a:pPr>
            <a:r>
              <a:rPr lang="en-US" sz="2000" kern="0" dirty="0"/>
              <a:t>The hidden sector </a:t>
            </a:r>
            <a:r>
              <a:rPr lang="en-US" sz="2000" kern="0" dirty="0" err="1"/>
              <a:t>superpartner</a:t>
            </a:r>
            <a:r>
              <a:rPr lang="en-US" sz="2000" kern="0" dirty="0"/>
              <a:t> masses and gauge couplings can be vastly different from the MSSM, but the thermal relic density is the same.</a:t>
            </a:r>
          </a:p>
        </p:txBody>
      </p:sp>
      <p:grpSp>
        <p:nvGrpSpPr>
          <p:cNvPr id="15365" name="Group 23"/>
          <p:cNvGrpSpPr>
            <a:grpSpLocks/>
          </p:cNvGrpSpPr>
          <p:nvPr/>
        </p:nvGrpSpPr>
        <p:grpSpPr bwMode="auto">
          <a:xfrm>
            <a:off x="1555750" y="3581400"/>
            <a:ext cx="1744663" cy="987425"/>
            <a:chOff x="4404" y="1998"/>
            <a:chExt cx="1099" cy="622"/>
          </a:xfrm>
        </p:grpSpPr>
        <p:grpSp>
          <p:nvGrpSpPr>
            <p:cNvPr id="15368" name="Group 25"/>
            <p:cNvGrpSpPr>
              <a:grpSpLocks/>
            </p:cNvGrpSpPr>
            <p:nvPr/>
          </p:nvGrpSpPr>
          <p:grpSpPr bwMode="auto">
            <a:xfrm>
              <a:off x="4404" y="1998"/>
              <a:ext cx="1099" cy="622"/>
              <a:chOff x="7034132" y="3145764"/>
              <a:chExt cx="1744316" cy="987257"/>
            </a:xfrm>
          </p:grpSpPr>
          <p:sp>
            <p:nvSpPr>
              <p:cNvPr id="15370" name="TextBox 17"/>
              <p:cNvSpPr txBox="1">
                <a:spLocks noChangeArrowheads="1"/>
              </p:cNvSpPr>
              <p:nvPr/>
            </p:nvSpPr>
            <p:spPr bwMode="auto">
              <a:xfrm>
                <a:off x="7034132" y="3148938"/>
                <a:ext cx="336483" cy="36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X</a:t>
                </a:r>
              </a:p>
            </p:txBody>
          </p:sp>
          <p:sp>
            <p:nvSpPr>
              <p:cNvPr id="15371" name="TextBox 18"/>
              <p:cNvSpPr txBox="1">
                <a:spLocks noChangeArrowheads="1"/>
              </p:cNvSpPr>
              <p:nvPr/>
            </p:nvSpPr>
            <p:spPr bwMode="auto">
              <a:xfrm>
                <a:off x="7034132" y="3766371"/>
                <a:ext cx="336483" cy="36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X</a:t>
                </a:r>
              </a:p>
            </p:txBody>
          </p:sp>
          <p:sp>
            <p:nvSpPr>
              <p:cNvPr id="15372" name="TextBox 19"/>
              <p:cNvSpPr txBox="1">
                <a:spLocks noChangeArrowheads="1"/>
              </p:cNvSpPr>
              <p:nvPr/>
            </p:nvSpPr>
            <p:spPr bwMode="auto">
              <a:xfrm>
                <a:off x="8467360" y="3145764"/>
                <a:ext cx="311088" cy="36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q</a:t>
                </a:r>
              </a:p>
            </p:txBody>
          </p:sp>
          <p:sp>
            <p:nvSpPr>
              <p:cNvPr id="15373" name="TextBox 20"/>
              <p:cNvSpPr txBox="1">
                <a:spLocks noChangeArrowheads="1"/>
              </p:cNvSpPr>
              <p:nvPr/>
            </p:nvSpPr>
            <p:spPr bwMode="auto">
              <a:xfrm>
                <a:off x="8467360" y="3763196"/>
                <a:ext cx="311088" cy="36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i="1"/>
                  <a:t>q</a:t>
                </a:r>
              </a:p>
            </p:txBody>
          </p:sp>
          <p:grpSp>
            <p:nvGrpSpPr>
              <p:cNvPr id="15374" name="Group 24"/>
              <p:cNvGrpSpPr>
                <a:grpSpLocks/>
              </p:cNvGrpSpPr>
              <p:nvPr/>
            </p:nvGrpSpPr>
            <p:grpSpPr bwMode="auto">
              <a:xfrm>
                <a:off x="7335331" y="3286664"/>
                <a:ext cx="1155940" cy="713117"/>
                <a:chOff x="7335331" y="3286664"/>
                <a:chExt cx="1155940" cy="713117"/>
              </a:xfrm>
            </p:grpSpPr>
            <p:cxnSp>
              <p:nvCxnSpPr>
                <p:cNvPr id="15375" name="Straight Connector 10"/>
                <p:cNvCxnSpPr>
                  <a:cxnSpLocks noChangeShapeType="1"/>
                </p:cNvCxnSpPr>
                <p:nvPr/>
              </p:nvCxnSpPr>
              <p:spPr bwMode="auto">
                <a:xfrm>
                  <a:off x="7335331" y="3334109"/>
                  <a:ext cx="115594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15376" name="Straight Connector 11"/>
                <p:cNvCxnSpPr>
                  <a:cxnSpLocks noChangeShapeType="1"/>
                </p:cNvCxnSpPr>
                <p:nvPr/>
              </p:nvCxnSpPr>
              <p:spPr bwMode="auto">
                <a:xfrm>
                  <a:off x="7335331" y="3952336"/>
                  <a:ext cx="115594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cxnSp>
              <p:nvCxnSpPr>
                <p:cNvPr id="15377" name="Straight Connector 14"/>
                <p:cNvCxnSpPr>
                  <a:cxnSpLocks noChangeShapeType="1"/>
                </p:cNvCxnSpPr>
                <p:nvPr/>
              </p:nvCxnSpPr>
              <p:spPr bwMode="auto">
                <a:xfrm rot="5400000">
                  <a:off x="7594118" y="3648970"/>
                  <a:ext cx="629733" cy="8624"/>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cxnSp>
            <p:sp>
              <p:nvSpPr>
                <p:cNvPr id="15378" name="Oval 22"/>
                <p:cNvSpPr>
                  <a:spLocks noChangeArrowheads="1"/>
                </p:cNvSpPr>
                <p:nvPr/>
              </p:nvSpPr>
              <p:spPr bwMode="auto">
                <a:xfrm>
                  <a:off x="7865852" y="3286664"/>
                  <a:ext cx="86264" cy="94890"/>
                </a:xfrm>
                <a:prstGeom prst="ellipse">
                  <a:avLst/>
                </a:prstGeom>
                <a:solidFill>
                  <a:schemeClr val="tx1"/>
                </a:solidFill>
                <a:ln w="9525">
                  <a:solidFill>
                    <a:schemeClr val="tx1"/>
                  </a:solidFill>
                  <a:round/>
                  <a:headEnd/>
                  <a:tailEnd/>
                </a:ln>
              </p:spPr>
              <p:txBody>
                <a:bodyPr wrap="none" anchor="ctr"/>
                <a:lstStyle/>
                <a:p>
                  <a:endParaRPr lang="en-US"/>
                </a:p>
              </p:txBody>
            </p:sp>
            <p:sp>
              <p:nvSpPr>
                <p:cNvPr id="15379" name="Oval 23"/>
                <p:cNvSpPr>
                  <a:spLocks noChangeArrowheads="1"/>
                </p:cNvSpPr>
                <p:nvPr/>
              </p:nvSpPr>
              <p:spPr bwMode="auto">
                <a:xfrm>
                  <a:off x="7865852" y="3904891"/>
                  <a:ext cx="86264" cy="94890"/>
                </a:xfrm>
                <a:prstGeom prst="ellipse">
                  <a:avLst/>
                </a:prstGeom>
                <a:solidFill>
                  <a:schemeClr val="tx1"/>
                </a:solidFill>
                <a:ln w="9525">
                  <a:solidFill>
                    <a:schemeClr val="tx1"/>
                  </a:solidFill>
                  <a:round/>
                  <a:headEnd/>
                  <a:tailEnd/>
                </a:ln>
              </p:spPr>
              <p:txBody>
                <a:bodyPr wrap="none" anchor="ctr"/>
                <a:lstStyle/>
                <a:p>
                  <a:endParaRPr lang="en-US"/>
                </a:p>
              </p:txBody>
            </p:sp>
          </p:grpSp>
        </p:grpSp>
        <p:sp>
          <p:nvSpPr>
            <p:cNvPr id="15369" name="Text Box 22"/>
            <p:cNvSpPr txBox="1">
              <a:spLocks noChangeArrowheads="1"/>
            </p:cNvSpPr>
            <p:nvPr/>
          </p:nvSpPr>
          <p:spPr bwMode="auto">
            <a:xfrm>
              <a:off x="5305" y="2266"/>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_</a:t>
              </a:r>
            </a:p>
          </p:txBody>
        </p:sp>
      </p:grpSp>
      <p:sp>
        <p:nvSpPr>
          <p:cNvPr id="15366" name="Rectangle 4"/>
          <p:cNvSpPr>
            <a:spLocks noChangeArrowheads="1"/>
          </p:cNvSpPr>
          <p:nvPr/>
        </p:nvSpPr>
        <p:spPr bwMode="auto">
          <a:xfrm>
            <a:off x="0" y="1524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800" b="1" dirty="0"/>
              <a:t>WIMPLESS DARK MATTER</a:t>
            </a:r>
          </a:p>
        </p:txBody>
      </p:sp>
      <p:sp>
        <p:nvSpPr>
          <p:cNvPr id="3" name="TextBox 2"/>
          <p:cNvSpPr txBox="1"/>
          <p:nvPr/>
        </p:nvSpPr>
        <p:spPr>
          <a:xfrm>
            <a:off x="7226353" y="866134"/>
            <a:ext cx="1558440" cy="276999"/>
          </a:xfrm>
          <a:prstGeom prst="rect">
            <a:avLst/>
          </a:prstGeom>
          <a:noFill/>
        </p:spPr>
        <p:txBody>
          <a:bodyPr wrap="none" rtlCol="0">
            <a:spAutoFit/>
          </a:bodyPr>
          <a:lstStyle/>
          <a:p>
            <a:r>
              <a:rPr lang="en-US" sz="1200" dirty="0"/>
              <a:t>Feng, Kumar (2008)</a:t>
            </a:r>
          </a:p>
        </p:txBody>
      </p:sp>
      <p:sp>
        <p:nvSpPr>
          <p:cNvPr id="38" name="Rectangle 3">
            <a:extLst>
              <a:ext uri="{FF2B5EF4-FFF2-40B4-BE49-F238E27FC236}">
                <a16:creationId xmlns:a16="http://schemas.microsoft.com/office/drawing/2014/main" id="{472B6F07-61A0-6F49-AA1B-B39FF60FA5C8}"/>
              </a:ext>
            </a:extLst>
          </p:cNvPr>
          <p:cNvSpPr txBox="1">
            <a:spLocks noChangeArrowheads="1"/>
          </p:cNvSpPr>
          <p:nvPr/>
        </p:nvSpPr>
        <p:spPr>
          <a:xfrm>
            <a:off x="4556754" y="1232676"/>
            <a:ext cx="4204463" cy="5378450"/>
          </a:xfrm>
          <a:prstGeom prst="rect">
            <a:avLst/>
          </a:prstGeom>
        </p:spPr>
        <p:txBody>
          <a:bodyPr/>
          <a:lstStyle/>
          <a:p>
            <a:pPr marL="342900" indent="-342900" algn="l">
              <a:spcBef>
                <a:spcPct val="20000"/>
              </a:spcBef>
              <a:buFontTx/>
              <a:buChar char="•"/>
              <a:defRPr/>
            </a:pPr>
            <a:r>
              <a:rPr lang="en-US" kern="0" dirty="0">
                <a:latin typeface="+mn-lt"/>
              </a:rPr>
              <a:t>Consider SUSY with a hidden sector.  In models that suppress flavor violation (GMSB, AMSB…), </a:t>
            </a:r>
            <a:r>
              <a:rPr lang="en-US" i="1" kern="0" dirty="0" err="1">
                <a:latin typeface="+mn-lt"/>
              </a:rPr>
              <a:t>m</a:t>
            </a:r>
            <a:r>
              <a:rPr lang="en-US" i="1" kern="0" baseline="-25000" dirty="0" err="1">
                <a:latin typeface="+mn-lt"/>
              </a:rPr>
              <a:t>X</a:t>
            </a:r>
            <a:r>
              <a:rPr lang="en-US" kern="0" dirty="0">
                <a:latin typeface="+mn-lt"/>
              </a:rPr>
              <a:t> ~ </a:t>
            </a:r>
            <a:r>
              <a:rPr lang="en-US" i="1" kern="0" dirty="0">
                <a:latin typeface="+mn-lt"/>
              </a:rPr>
              <a:t>g</a:t>
            </a:r>
            <a:r>
              <a:rPr lang="en-US" i="1" kern="0" baseline="-25000" dirty="0">
                <a:latin typeface="Arial" charset="0"/>
              </a:rPr>
              <a:t>X</a:t>
            </a:r>
            <a:r>
              <a:rPr lang="en-US" i="1" kern="0" baseline="30000" dirty="0">
                <a:latin typeface="+mn-lt"/>
              </a:rPr>
              <a:t>2</a:t>
            </a:r>
          </a:p>
          <a:p>
            <a:pPr marL="342900" indent="-342900" algn="l">
              <a:lnSpc>
                <a:spcPct val="90000"/>
              </a:lnSpc>
              <a:spcBef>
                <a:spcPct val="20000"/>
              </a:spcBef>
              <a:buFontTx/>
              <a:buChar char="•"/>
              <a:defRPr/>
            </a:pPr>
            <a:endParaRPr lang="en-US" kern="0" dirty="0">
              <a:latin typeface="+mn-lt"/>
            </a:endParaRPr>
          </a:p>
          <a:p>
            <a:pPr marL="342900" indent="-342900" algn="l">
              <a:lnSpc>
                <a:spcPct val="90000"/>
              </a:lnSpc>
              <a:spcBef>
                <a:spcPct val="20000"/>
              </a:spcBef>
              <a:defRPr/>
            </a:pPr>
            <a:endParaRPr lang="en-US" kern="0" dirty="0">
              <a:latin typeface="+mn-lt"/>
            </a:endParaRPr>
          </a:p>
          <a:p>
            <a:pPr marL="342900" indent="-342900" algn="l">
              <a:lnSpc>
                <a:spcPct val="90000"/>
              </a:lnSpc>
              <a:spcBef>
                <a:spcPct val="20000"/>
              </a:spcBef>
              <a:buFontTx/>
              <a:buChar char="•"/>
              <a:defRPr/>
            </a:pPr>
            <a:endParaRPr lang="en-US" kern="0" dirty="0">
              <a:latin typeface="+mn-lt"/>
            </a:endParaRPr>
          </a:p>
          <a:p>
            <a:pPr marL="342900" indent="-342900" algn="l">
              <a:lnSpc>
                <a:spcPct val="90000"/>
              </a:lnSpc>
              <a:spcBef>
                <a:spcPct val="20000"/>
              </a:spcBef>
              <a:buFontTx/>
              <a:buChar char="•"/>
              <a:defRPr/>
            </a:pPr>
            <a:endParaRPr lang="en-US" kern="0" dirty="0">
              <a:latin typeface="+mn-lt"/>
            </a:endParaRPr>
          </a:p>
          <a:p>
            <a:pPr marL="342900" indent="-342900" algn="l">
              <a:lnSpc>
                <a:spcPct val="90000"/>
              </a:lnSpc>
              <a:spcBef>
                <a:spcPct val="20000"/>
              </a:spcBef>
              <a:buFontTx/>
              <a:buChar char="•"/>
              <a:defRPr/>
            </a:pPr>
            <a:endParaRPr lang="en-US" kern="0" dirty="0">
              <a:latin typeface="+mn-lt"/>
            </a:endParaRPr>
          </a:p>
          <a:p>
            <a:pPr marL="342900" indent="-342900" algn="l">
              <a:lnSpc>
                <a:spcPct val="90000"/>
              </a:lnSpc>
              <a:spcBef>
                <a:spcPct val="20000"/>
              </a:spcBef>
              <a:buFontTx/>
              <a:buChar char="•"/>
              <a:defRPr/>
            </a:pPr>
            <a:endParaRPr lang="en-US" kern="0" dirty="0">
              <a:latin typeface="+mn-lt"/>
            </a:endParaRPr>
          </a:p>
          <a:p>
            <a:pPr marL="342900" indent="-342900" algn="l">
              <a:lnSpc>
                <a:spcPct val="90000"/>
              </a:lnSpc>
              <a:spcBef>
                <a:spcPct val="20000"/>
              </a:spcBef>
              <a:buFontTx/>
              <a:buChar char="•"/>
              <a:defRPr/>
            </a:pPr>
            <a:endParaRPr lang="en-US" kern="0" dirty="0">
              <a:latin typeface="+mn-lt"/>
            </a:endParaRPr>
          </a:p>
        </p:txBody>
      </p:sp>
      <p:pic>
        <p:nvPicPr>
          <p:cNvPr id="39" name="Picture 25" descr="C:\Users\Jonathan\Desktop\gaugemediation_loops.jpg">
            <a:extLst>
              <a:ext uri="{FF2B5EF4-FFF2-40B4-BE49-F238E27FC236}">
                <a16:creationId xmlns:a16="http://schemas.microsoft.com/office/drawing/2014/main" id="{8B8D7A4A-E751-8C46-B433-FE22E5AE0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1869" y="2428081"/>
            <a:ext cx="3763962"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Group 8">
            <a:extLst>
              <a:ext uri="{FF2B5EF4-FFF2-40B4-BE49-F238E27FC236}">
                <a16:creationId xmlns:a16="http://schemas.microsoft.com/office/drawing/2014/main" id="{C7A7284F-04A4-7B4F-B86F-B3AF384D7A24}"/>
              </a:ext>
            </a:extLst>
          </p:cNvPr>
          <p:cNvGrpSpPr>
            <a:grpSpLocks/>
          </p:cNvGrpSpPr>
          <p:nvPr/>
        </p:nvGrpSpPr>
        <p:grpSpPr bwMode="auto">
          <a:xfrm>
            <a:off x="5097365" y="3460497"/>
            <a:ext cx="3244850" cy="1719263"/>
            <a:chOff x="4510893" y="1537112"/>
            <a:chExt cx="4203618" cy="2254632"/>
          </a:xfrm>
        </p:grpSpPr>
        <p:pic>
          <p:nvPicPr>
            <p:cNvPr id="49" name="Picture 6">
              <a:extLst>
                <a:ext uri="{FF2B5EF4-FFF2-40B4-BE49-F238E27FC236}">
                  <a16:creationId xmlns:a16="http://schemas.microsoft.com/office/drawing/2014/main" id="{0342111D-9809-B54D-92F2-38321F005F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893" y="1537112"/>
              <a:ext cx="4203618" cy="225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Snip Same Side Corner Rectangle 49">
              <a:extLst>
                <a:ext uri="{FF2B5EF4-FFF2-40B4-BE49-F238E27FC236}">
                  <a16:creationId xmlns:a16="http://schemas.microsoft.com/office/drawing/2014/main" id="{7AE19956-F057-ED41-9319-27B1BB26259A}"/>
                </a:ext>
              </a:extLst>
            </p:cNvPr>
            <p:cNvSpPr/>
            <p:nvPr/>
          </p:nvSpPr>
          <p:spPr bwMode="auto">
            <a:xfrm>
              <a:off x="5763341" y="2186646"/>
              <a:ext cx="1488953" cy="1382341"/>
            </a:xfrm>
            <a:prstGeom prst="snip2SameRect">
              <a:avLst>
                <a:gd name="adj1" fmla="val 43739"/>
                <a:gd name="adj2" fmla="val 0"/>
              </a:avLst>
            </a:prstGeom>
            <a:solidFill>
              <a:schemeClr val="bg1"/>
            </a:solidFill>
            <a:ln w="9525" cap="flat" cmpd="sng" algn="ctr">
              <a:noFill/>
              <a:prstDash val="solid"/>
              <a:round/>
              <a:headEnd type="none" w="med" len="med"/>
              <a:tailEnd type="none" w="med" len="med"/>
            </a:ln>
            <a:effectLst/>
          </p:spPr>
          <p:txBody>
            <a:bodyPr wrap="none" anchor="ctr"/>
            <a:lstStyle/>
            <a:p>
              <a:pPr>
                <a:defRPr/>
              </a:pPr>
              <a:endParaRPr lang="en-US">
                <a:latin typeface="Arial" charset="0"/>
              </a:endParaRPr>
            </a:p>
          </p:txBody>
        </p:sp>
      </p:grpSp>
      <p:pic>
        <p:nvPicPr>
          <p:cNvPr id="35" name="Picture 18">
            <a:extLst>
              <a:ext uri="{FF2B5EF4-FFF2-40B4-BE49-F238E27FC236}">
                <a16:creationId xmlns:a16="http://schemas.microsoft.com/office/drawing/2014/main" id="{406A7565-2738-9942-A64E-FE7CF33229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6353" y="3472489"/>
            <a:ext cx="10033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7">
            <a:extLst>
              <a:ext uri="{FF2B5EF4-FFF2-40B4-BE49-F238E27FC236}">
                <a16:creationId xmlns:a16="http://schemas.microsoft.com/office/drawing/2014/main" id="{F1DF9418-FCD2-EB49-BCCB-ED31BC8FAF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0923" y="5077772"/>
            <a:ext cx="10795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6">
            <a:extLst>
              <a:ext uri="{FF2B5EF4-FFF2-40B4-BE49-F238E27FC236}">
                <a16:creationId xmlns:a16="http://schemas.microsoft.com/office/drawing/2014/main" id="{3B46D488-5780-0E4E-876C-DA7F1C7801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9382" y="5048250"/>
            <a:ext cx="965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542776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Content Placeholder 3"/>
          <p:cNvSpPr>
            <a:spLocks noGrp="1"/>
          </p:cNvSpPr>
          <p:nvPr>
            <p:ph sz="half" idx="2"/>
          </p:nvPr>
        </p:nvSpPr>
        <p:spPr>
          <a:xfrm>
            <a:off x="152400" y="1203368"/>
            <a:ext cx="8839200" cy="1311232"/>
          </a:xfrm>
        </p:spPr>
        <p:txBody>
          <a:bodyPr/>
          <a:lstStyle/>
          <a:p>
            <a:pPr eaLnBrk="1" hangingPunct="1"/>
            <a:r>
              <a:rPr lang="en-US" sz="2000" dirty="0" err="1">
                <a:latin typeface="Arial" charset="0"/>
              </a:rPr>
              <a:t>WIMPless</a:t>
            </a:r>
            <a:r>
              <a:rPr lang="en-US" sz="2000" dirty="0">
                <a:latin typeface="Arial" charset="0"/>
              </a:rPr>
              <a:t> miracle: with a hidden sectors, the gauge coupling may not be ~ 1. But light, weakly-coupled DM can also have the correct thermal relic density, opening up a whole new set of dark sector signals in particle physics and cosmology, all with the same WIMP miracle pedigree.</a:t>
            </a:r>
          </a:p>
        </p:txBody>
      </p:sp>
      <p:sp>
        <p:nvSpPr>
          <p:cNvPr id="15366" name="Rectangle 4"/>
          <p:cNvSpPr>
            <a:spLocks noChangeArrowheads="1"/>
          </p:cNvSpPr>
          <p:nvPr/>
        </p:nvSpPr>
        <p:spPr bwMode="auto">
          <a:xfrm>
            <a:off x="0" y="1524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2800" b="1" dirty="0"/>
              <a:t>WIMPLESS DARK MATTER</a:t>
            </a:r>
          </a:p>
        </p:txBody>
      </p:sp>
      <p:grpSp>
        <p:nvGrpSpPr>
          <p:cNvPr id="20" name="Group 39"/>
          <p:cNvGrpSpPr>
            <a:grpSpLocks/>
          </p:cNvGrpSpPr>
          <p:nvPr/>
        </p:nvGrpSpPr>
        <p:grpSpPr bwMode="auto">
          <a:xfrm>
            <a:off x="1981200" y="2667000"/>
            <a:ext cx="4892576" cy="3917847"/>
            <a:chOff x="4610099" y="3308245"/>
            <a:chExt cx="4357365" cy="3140180"/>
          </a:xfrm>
        </p:grpSpPr>
        <p:grpSp>
          <p:nvGrpSpPr>
            <p:cNvPr id="21" name="Group 29"/>
            <p:cNvGrpSpPr>
              <a:grpSpLocks/>
            </p:cNvGrpSpPr>
            <p:nvPr/>
          </p:nvGrpSpPr>
          <p:grpSpPr bwMode="auto">
            <a:xfrm>
              <a:off x="4610099" y="3308245"/>
              <a:ext cx="4357365" cy="3140180"/>
              <a:chOff x="4457699" y="3381376"/>
              <a:chExt cx="4357365" cy="3140180"/>
            </a:xfrm>
          </p:grpSpPr>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699" y="3381376"/>
                <a:ext cx="4357365" cy="3140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Rectangle 25"/>
              <p:cNvSpPr>
                <a:spLocks noChangeArrowheads="1"/>
              </p:cNvSpPr>
              <p:nvPr/>
            </p:nvSpPr>
            <p:spPr bwMode="auto">
              <a:xfrm>
                <a:off x="6648450" y="3686175"/>
                <a:ext cx="847725"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2" name="Rectangle 26"/>
              <p:cNvSpPr>
                <a:spLocks noChangeArrowheads="1"/>
              </p:cNvSpPr>
              <p:nvPr/>
            </p:nvSpPr>
            <p:spPr bwMode="auto">
              <a:xfrm>
                <a:off x="7658101" y="4238625"/>
                <a:ext cx="971550"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3" name="Rectangle 27"/>
              <p:cNvSpPr>
                <a:spLocks noChangeArrowheads="1"/>
              </p:cNvSpPr>
              <p:nvPr/>
            </p:nvSpPr>
            <p:spPr bwMode="auto">
              <a:xfrm>
                <a:off x="5314951" y="4629150"/>
                <a:ext cx="10668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22" name="Group 38"/>
            <p:cNvGrpSpPr>
              <a:grpSpLocks/>
            </p:cNvGrpSpPr>
            <p:nvPr/>
          </p:nvGrpSpPr>
          <p:grpSpPr bwMode="auto">
            <a:xfrm>
              <a:off x="5829300" y="3528356"/>
              <a:ext cx="2719664" cy="2295703"/>
              <a:chOff x="5829300" y="3528356"/>
              <a:chExt cx="2719664" cy="2295703"/>
            </a:xfrm>
          </p:grpSpPr>
          <p:sp>
            <p:nvSpPr>
              <p:cNvPr id="23" name="TextBox 19"/>
              <p:cNvSpPr txBox="1">
                <a:spLocks noChangeArrowheads="1"/>
              </p:cNvSpPr>
              <p:nvPr/>
            </p:nvSpPr>
            <p:spPr bwMode="auto">
              <a:xfrm>
                <a:off x="7197123" y="3528356"/>
                <a:ext cx="84670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400" baseline="-25000"/>
                  <a:t>WIMPs</a:t>
                </a:r>
              </a:p>
            </p:txBody>
          </p:sp>
          <p:sp>
            <p:nvSpPr>
              <p:cNvPr id="24" name="TextBox 20"/>
              <p:cNvSpPr txBox="1">
                <a:spLocks noChangeArrowheads="1"/>
              </p:cNvSpPr>
              <p:nvPr/>
            </p:nvSpPr>
            <p:spPr bwMode="auto">
              <a:xfrm>
                <a:off x="6849460" y="5444468"/>
                <a:ext cx="1699504" cy="379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2800" baseline="-25000">
                    <a:solidFill>
                      <a:srgbClr val="00BE00"/>
                    </a:solidFill>
                  </a:rPr>
                  <a:t>WIMPless DM</a:t>
                </a:r>
              </a:p>
            </p:txBody>
          </p:sp>
          <p:cxnSp>
            <p:nvCxnSpPr>
              <p:cNvPr id="25" name="Straight Arrow Connector 22"/>
              <p:cNvCxnSpPr>
                <a:cxnSpLocks noChangeShapeType="1"/>
              </p:cNvCxnSpPr>
              <p:nvPr/>
            </p:nvCxnSpPr>
            <p:spPr bwMode="auto">
              <a:xfrm rot="10800000">
                <a:off x="5829300" y="5581650"/>
                <a:ext cx="956660" cy="132694"/>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26" name="Straight Arrow Connector 24"/>
              <p:cNvCxnSpPr>
                <a:cxnSpLocks noChangeShapeType="1"/>
              </p:cNvCxnSpPr>
              <p:nvPr/>
            </p:nvCxnSpPr>
            <p:spPr bwMode="auto">
              <a:xfrm rot="16200000" flipV="1">
                <a:off x="6557963" y="5043487"/>
                <a:ext cx="514350" cy="447675"/>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27" name="Straight Arrow Connector 25"/>
              <p:cNvCxnSpPr>
                <a:cxnSpLocks noChangeShapeType="1"/>
              </p:cNvCxnSpPr>
              <p:nvPr/>
            </p:nvCxnSpPr>
            <p:spPr bwMode="auto">
              <a:xfrm rot="16200000" flipV="1">
                <a:off x="6886578" y="4895849"/>
                <a:ext cx="942974" cy="238127"/>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cxnSp>
            <p:nvCxnSpPr>
              <p:cNvPr id="28" name="Straight Arrow Connector 26"/>
              <p:cNvCxnSpPr>
                <a:cxnSpLocks noChangeShapeType="1"/>
              </p:cNvCxnSpPr>
              <p:nvPr/>
            </p:nvCxnSpPr>
            <p:spPr bwMode="auto">
              <a:xfrm rot="5400000" flipH="1" flipV="1">
                <a:off x="7348539" y="4291011"/>
                <a:ext cx="1847850" cy="485778"/>
              </a:xfrm>
              <a:prstGeom prst="straightConnector1">
                <a:avLst/>
              </a:prstGeom>
              <a:noFill/>
              <a:ln w="19050">
                <a:solidFill>
                  <a:srgbClr val="00BE00"/>
                </a:solidFill>
                <a:round/>
                <a:headEnd/>
                <a:tailEnd type="arrow" w="med" len="med"/>
              </a:ln>
              <a:extLst>
                <a:ext uri="{909E8E84-426E-40dd-AFC4-6F175D3DCCD1}">
                  <a14:hiddenFill xmlns:a14="http://schemas.microsoft.com/office/drawing/2010/main" xmlns="">
                    <a:noFill/>
                  </a14:hiddenFill>
                </a:ext>
              </a:extLst>
            </p:spPr>
          </p:cxnSp>
          <p:sp>
            <p:nvSpPr>
              <p:cNvPr id="29" name="Oval 27"/>
              <p:cNvSpPr>
                <a:spLocks noChangeArrowheads="1"/>
              </p:cNvSpPr>
              <p:nvPr/>
            </p:nvSpPr>
            <p:spPr bwMode="auto">
              <a:xfrm>
                <a:off x="8086725" y="3754438"/>
                <a:ext cx="133350" cy="133350"/>
              </a:xfrm>
              <a:prstGeom prst="ellipse">
                <a:avLst/>
              </a:prstGeom>
              <a:solidFill>
                <a:schemeClr val="tx1"/>
              </a:solidFill>
              <a:ln w="9525">
                <a:solidFill>
                  <a:schemeClr val="tx1"/>
                </a:solidFill>
                <a:round/>
                <a:headEnd/>
                <a:tailEnd/>
              </a:ln>
            </p:spPr>
            <p:txBody>
              <a:bodyPr wrap="none" anchor="ctr"/>
              <a:lstStyle/>
              <a:p>
                <a:endParaRPr lang="en-US" baseline="-25000"/>
              </a:p>
            </p:txBody>
          </p:sp>
        </p:grpSp>
      </p:grpSp>
      <p:sp>
        <p:nvSpPr>
          <p:cNvPr id="3" name="TextBox 2"/>
          <p:cNvSpPr txBox="1"/>
          <p:nvPr/>
        </p:nvSpPr>
        <p:spPr>
          <a:xfrm>
            <a:off x="7226353" y="866134"/>
            <a:ext cx="1558440" cy="276999"/>
          </a:xfrm>
          <a:prstGeom prst="rect">
            <a:avLst/>
          </a:prstGeom>
          <a:noFill/>
        </p:spPr>
        <p:txBody>
          <a:bodyPr wrap="none" rtlCol="0">
            <a:spAutoFit/>
          </a:bodyPr>
          <a:lstStyle/>
          <a:p>
            <a:r>
              <a:rPr lang="en-US" sz="1200" dirty="0"/>
              <a:t>Feng, Kumar (2008)</a:t>
            </a:r>
          </a:p>
        </p:txBody>
      </p:sp>
      <p:sp>
        <p:nvSpPr>
          <p:cNvPr id="35" name="TextBox 34">
            <a:extLst>
              <a:ext uri="{FF2B5EF4-FFF2-40B4-BE49-F238E27FC236}">
                <a16:creationId xmlns:a16="http://schemas.microsoft.com/office/drawing/2014/main" id="{72A01288-473B-A74E-9F93-87993546D7DC}"/>
              </a:ext>
            </a:extLst>
          </p:cNvPr>
          <p:cNvSpPr txBox="1"/>
          <p:nvPr/>
        </p:nvSpPr>
        <p:spPr>
          <a:xfrm rot="5400000">
            <a:off x="6118162" y="4423582"/>
            <a:ext cx="1540358" cy="276999"/>
          </a:xfrm>
          <a:prstGeom prst="rect">
            <a:avLst/>
          </a:prstGeom>
          <a:noFill/>
        </p:spPr>
        <p:txBody>
          <a:bodyPr wrap="none" rtlCol="0">
            <a:spAutoFit/>
          </a:bodyPr>
          <a:lstStyle/>
          <a:p>
            <a:r>
              <a:rPr lang="en-US" sz="1200" dirty="0"/>
              <a:t>Feng, Tu, Yu (2008)</a:t>
            </a:r>
          </a:p>
        </p:txBody>
      </p:sp>
      <p:pic>
        <p:nvPicPr>
          <p:cNvPr id="153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598" y="3114858"/>
            <a:ext cx="1499355" cy="514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349125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7">
            <a:extLst>
              <a:ext uri="{FF2B5EF4-FFF2-40B4-BE49-F238E27FC236}">
                <a16:creationId xmlns:a16="http://schemas.microsoft.com/office/drawing/2014/main" id="{6E4CA630-3DCC-A24F-8249-3FAE1E09C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405" y="2909920"/>
            <a:ext cx="4313442" cy="274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a:extLst>
              <a:ext uri="{FF2B5EF4-FFF2-40B4-BE49-F238E27FC236}">
                <a16:creationId xmlns:a16="http://schemas.microsoft.com/office/drawing/2014/main" id="{4B18851C-6A22-3347-914F-CDC22736CE32}"/>
              </a:ext>
            </a:extLst>
          </p:cNvPr>
          <p:cNvSpPr txBox="1">
            <a:spLocks noChangeArrowheads="1"/>
          </p:cNvSpPr>
          <p:nvPr/>
        </p:nvSpPr>
        <p:spPr>
          <a:xfrm>
            <a:off x="123824" y="962025"/>
            <a:ext cx="8675687" cy="5707063"/>
          </a:xfrm>
          <a:prstGeom prst="rect">
            <a:avLst/>
          </a:prstGeom>
        </p:spPr>
        <p:txBody>
          <a:bodyPr/>
          <a:lstStyle/>
          <a:p>
            <a:pPr marL="342900" indent="-342900">
              <a:lnSpc>
                <a:spcPct val="90000"/>
              </a:lnSpc>
              <a:spcBef>
                <a:spcPct val="20000"/>
              </a:spcBef>
              <a:buFontTx/>
              <a:buChar char="•"/>
              <a:defRPr/>
            </a:pPr>
            <a:r>
              <a:rPr lang="en-US" sz="2000" kern="0" dirty="0" err="1">
                <a:latin typeface="+mn-lt"/>
              </a:rPr>
              <a:t>WIMPless</a:t>
            </a:r>
            <a:r>
              <a:rPr lang="en-US" sz="2000" kern="0" dirty="0">
                <a:latin typeface="+mn-lt"/>
              </a:rPr>
              <a:t> DM (and related scenarios) open up sub-GeV DM, self-interacting DM, strongly-interacting DM with a host of new implications. </a:t>
            </a:r>
          </a:p>
          <a:p>
            <a:pPr marL="342900" indent="-342900">
              <a:lnSpc>
                <a:spcPct val="90000"/>
              </a:lnSpc>
              <a:spcBef>
                <a:spcPct val="20000"/>
              </a:spcBef>
              <a:buFontTx/>
              <a:buChar char="•"/>
              <a:defRPr/>
            </a:pPr>
            <a:endParaRPr lang="en-US" sz="1200" kern="0" dirty="0">
              <a:latin typeface="+mn-lt"/>
            </a:endParaRPr>
          </a:p>
          <a:p>
            <a:pPr marL="342900" indent="-342900">
              <a:lnSpc>
                <a:spcPct val="90000"/>
              </a:lnSpc>
              <a:spcBef>
                <a:spcPct val="20000"/>
              </a:spcBef>
              <a:buFontTx/>
              <a:buChar char="•"/>
              <a:defRPr/>
            </a:pPr>
            <a:r>
              <a:rPr lang="en-US" sz="2000" kern="0" dirty="0">
                <a:latin typeface="+mn-lt"/>
              </a:rPr>
              <a:t>For example: there are indications from small-scale structure that dark matter may be strongly self-interacting (</a:t>
            </a:r>
            <a:r>
              <a:rPr lang="en-US" sz="2000" kern="0" dirty="0" err="1">
                <a:latin typeface="+mn-lt"/>
              </a:rPr>
              <a:t>cuspy</a:t>
            </a:r>
            <a:r>
              <a:rPr lang="en-US" sz="2000" kern="0" dirty="0">
                <a:latin typeface="+mn-lt"/>
              </a:rPr>
              <a:t> halo profiles, etc.)</a:t>
            </a:r>
            <a:endParaRPr lang="en-US" sz="2000" kern="0" dirty="0"/>
          </a:p>
          <a:p>
            <a:pPr marL="342900" indent="-342900">
              <a:lnSpc>
                <a:spcPct val="90000"/>
              </a:lnSpc>
              <a:spcBef>
                <a:spcPct val="20000"/>
              </a:spcBef>
              <a:buFontTx/>
              <a:buChar char="•"/>
              <a:defRPr/>
            </a:pPr>
            <a:endParaRPr lang="en-US" sz="2000" kern="0" dirty="0">
              <a:latin typeface="Arial" charset="0"/>
            </a:endParaRPr>
          </a:p>
        </p:txBody>
      </p:sp>
      <p:sp>
        <p:nvSpPr>
          <p:cNvPr id="116741" name="Title 18">
            <a:extLst>
              <a:ext uri="{FF2B5EF4-FFF2-40B4-BE49-F238E27FC236}">
                <a16:creationId xmlns:a16="http://schemas.microsoft.com/office/drawing/2014/main" id="{5D070099-58FA-E048-B9D0-70A2DAE3894B}"/>
              </a:ext>
            </a:extLst>
          </p:cNvPr>
          <p:cNvSpPr>
            <a:spLocks noGrp="1"/>
          </p:cNvSpPr>
          <p:nvPr>
            <p:ph type="title" idx="4294967295"/>
          </p:nvPr>
        </p:nvSpPr>
        <p:spPr>
          <a:xfrm>
            <a:off x="0" y="111124"/>
            <a:ext cx="9144000" cy="727075"/>
          </a:xfrm>
        </p:spPr>
        <p:txBody>
          <a:bodyPr/>
          <a:lstStyle/>
          <a:p>
            <a:r>
              <a:rPr lang="en-US" altLang="en-US" dirty="0"/>
              <a:t>SELF-INTERACTING DARK MATTER</a:t>
            </a:r>
          </a:p>
        </p:txBody>
      </p:sp>
      <p:sp>
        <p:nvSpPr>
          <p:cNvPr id="116742" name="TextBox 16">
            <a:extLst>
              <a:ext uri="{FF2B5EF4-FFF2-40B4-BE49-F238E27FC236}">
                <a16:creationId xmlns:a16="http://schemas.microsoft.com/office/drawing/2014/main" id="{299922DA-8C75-5B4D-A80A-7E6963D04715}"/>
              </a:ext>
            </a:extLst>
          </p:cNvPr>
          <p:cNvSpPr txBox="1">
            <a:spLocks noChangeArrowheads="1"/>
          </p:cNvSpPr>
          <p:nvPr/>
        </p:nvSpPr>
        <p:spPr bwMode="auto">
          <a:xfrm>
            <a:off x="4419600" y="5678269"/>
            <a:ext cx="4367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200" dirty="0" err="1"/>
              <a:t>Tulin</a:t>
            </a:r>
            <a:r>
              <a:rPr lang="en-US" altLang="en-US" sz="1200" dirty="0"/>
              <a:t>, Yu (2017)</a:t>
            </a:r>
          </a:p>
          <a:p>
            <a:pPr algn="r"/>
            <a:r>
              <a:rPr lang="en-US" altLang="en-US" sz="1200" dirty="0"/>
              <a:t>Rocha et al. (2012), Peter et al. (2012); </a:t>
            </a:r>
          </a:p>
          <a:p>
            <a:pPr algn="r"/>
            <a:r>
              <a:rPr lang="en-US" altLang="en-US" sz="1200" dirty="0" err="1"/>
              <a:t>Vogelsberger</a:t>
            </a:r>
            <a:r>
              <a:rPr lang="en-US" altLang="en-US" sz="1200" dirty="0"/>
              <a:t> et al. (2012); Zavala et al. (2012) </a:t>
            </a:r>
          </a:p>
        </p:txBody>
      </p:sp>
      <p:grpSp>
        <p:nvGrpSpPr>
          <p:cNvPr id="11" name="Group 10">
            <a:extLst>
              <a:ext uri="{FF2B5EF4-FFF2-40B4-BE49-F238E27FC236}">
                <a16:creationId xmlns:a16="http://schemas.microsoft.com/office/drawing/2014/main" id="{C2D590BE-60D3-8844-9153-9FC0E8C5AB2E}"/>
              </a:ext>
            </a:extLst>
          </p:cNvPr>
          <p:cNvGrpSpPr/>
          <p:nvPr/>
        </p:nvGrpSpPr>
        <p:grpSpPr>
          <a:xfrm>
            <a:off x="990600" y="4267200"/>
            <a:ext cx="2438400" cy="1371600"/>
            <a:chOff x="3073196" y="7236337"/>
            <a:chExt cx="2351829" cy="1414644"/>
          </a:xfrm>
        </p:grpSpPr>
        <p:sp>
          <p:nvSpPr>
            <p:cNvPr id="12" name="Rectangle 11">
              <a:extLst>
                <a:ext uri="{FF2B5EF4-FFF2-40B4-BE49-F238E27FC236}">
                  <a16:creationId xmlns:a16="http://schemas.microsoft.com/office/drawing/2014/main" id="{6D544CE2-5FA3-244A-978A-84C32ED27136}"/>
                </a:ext>
              </a:extLst>
            </p:cNvPr>
            <p:cNvSpPr/>
            <p:nvPr/>
          </p:nvSpPr>
          <p:spPr>
            <a:xfrm>
              <a:off x="3073196" y="7236337"/>
              <a:ext cx="2197428" cy="14146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BCC2640-93BE-1A4F-8789-7DF8DBF6F441}"/>
                </a:ext>
              </a:extLst>
            </p:cNvPr>
            <p:cNvGrpSpPr/>
            <p:nvPr/>
          </p:nvGrpSpPr>
          <p:grpSpPr>
            <a:xfrm>
              <a:off x="3109087" y="7263193"/>
              <a:ext cx="2315938" cy="1302080"/>
              <a:chOff x="5841408" y="2339401"/>
              <a:chExt cx="2880823" cy="1372961"/>
            </a:xfrm>
            <a:solidFill>
              <a:schemeClr val="bg1"/>
            </a:solidFill>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A7DD76C-9207-894D-B407-E31FC0EE8A05}"/>
                      </a:ext>
                    </a:extLst>
                  </p:cNvPr>
                  <p:cNvSpPr txBox="1"/>
                  <p:nvPr/>
                </p:nvSpPr>
                <p:spPr>
                  <a:xfrm>
                    <a:off x="7962226" y="3329210"/>
                    <a:ext cx="750612" cy="383152"/>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dirty="0"/>
                            <m:t>DM</m:t>
                          </m:r>
                        </m:oMath>
                      </m:oMathPara>
                    </a14:m>
                    <a:endParaRPr lang="en-US" dirty="0"/>
                  </a:p>
                </p:txBody>
              </p:sp>
            </mc:Choice>
            <mc:Fallback xmlns="">
              <p:sp>
                <p:nvSpPr>
                  <p:cNvPr id="14" name="TextBox 13">
                    <a:extLst>
                      <a:ext uri="{FF2B5EF4-FFF2-40B4-BE49-F238E27FC236}">
                        <a16:creationId xmlns:a16="http://schemas.microsoft.com/office/drawing/2014/main" id="{6A7DD76C-9207-894D-B407-E31FC0EE8A05}"/>
                      </a:ext>
                    </a:extLst>
                  </p:cNvPr>
                  <p:cNvSpPr txBox="1">
                    <a:spLocks noRot="1" noChangeAspect="1" noMove="1" noResize="1" noEditPoints="1" noAdjustHandles="1" noChangeArrowheads="1" noChangeShapeType="1" noTextEdit="1"/>
                  </p:cNvSpPr>
                  <p:nvPr/>
                </p:nvSpPr>
                <p:spPr>
                  <a:xfrm>
                    <a:off x="7962226" y="3329210"/>
                    <a:ext cx="750612" cy="38315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9FAC68B-44C3-6142-AF27-E1B152FB820A}"/>
                      </a:ext>
                    </a:extLst>
                  </p:cNvPr>
                  <p:cNvSpPr txBox="1"/>
                  <p:nvPr/>
                </p:nvSpPr>
                <p:spPr>
                  <a:xfrm>
                    <a:off x="7971619" y="2339401"/>
                    <a:ext cx="750612" cy="383152"/>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dirty="0"/>
                            <m:t>DM</m:t>
                          </m:r>
                        </m:oMath>
                      </m:oMathPara>
                    </a14:m>
                    <a:endParaRPr lang="en-US" dirty="0"/>
                  </a:p>
                </p:txBody>
              </p:sp>
            </mc:Choice>
            <mc:Fallback xmlns="">
              <p:sp>
                <p:nvSpPr>
                  <p:cNvPr id="15" name="TextBox 14">
                    <a:extLst>
                      <a:ext uri="{FF2B5EF4-FFF2-40B4-BE49-F238E27FC236}">
                        <a16:creationId xmlns:a16="http://schemas.microsoft.com/office/drawing/2014/main" id="{89FAC68B-44C3-6142-AF27-E1B152FB820A}"/>
                      </a:ext>
                    </a:extLst>
                  </p:cNvPr>
                  <p:cNvSpPr txBox="1">
                    <a:spLocks noRot="1" noChangeAspect="1" noMove="1" noResize="1" noEditPoints="1" noAdjustHandles="1" noChangeArrowheads="1" noChangeShapeType="1" noTextEdit="1"/>
                  </p:cNvSpPr>
                  <p:nvPr/>
                </p:nvSpPr>
                <p:spPr>
                  <a:xfrm>
                    <a:off x="7971619" y="2339401"/>
                    <a:ext cx="750612" cy="383152"/>
                  </a:xfrm>
                  <a:prstGeom prst="rect">
                    <a:avLst/>
                  </a:prstGeom>
                  <a:blipFill>
                    <a:blip r:embed="rId7"/>
                    <a:stretch>
                      <a:fillRect/>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928FB84B-DB8B-6742-9090-51013F10E4CF}"/>
                  </a:ext>
                </a:extLst>
              </p:cNvPr>
              <p:cNvGrpSpPr/>
              <p:nvPr/>
            </p:nvGrpSpPr>
            <p:grpSpPr>
              <a:xfrm>
                <a:off x="6400799" y="2537415"/>
                <a:ext cx="1653437" cy="1038988"/>
                <a:chOff x="3200400" y="2514600"/>
                <a:chExt cx="2743200" cy="1981200"/>
              </a:xfrm>
              <a:grpFill/>
            </p:grpSpPr>
            <p:pic>
              <p:nvPicPr>
                <p:cNvPr id="21" name="Picture 20">
                  <a:extLst>
                    <a:ext uri="{FF2B5EF4-FFF2-40B4-BE49-F238E27FC236}">
                      <a16:creationId xmlns:a16="http://schemas.microsoft.com/office/drawing/2014/main" id="{9F6B2F47-63C6-F345-8636-861EA7995D5C}"/>
                    </a:ext>
                  </a:extLst>
                </p:cNvPr>
                <p:cNvPicPr>
                  <a:picLocks noChangeAspect="1"/>
                </p:cNvPicPr>
                <p:nvPr/>
              </p:nvPicPr>
              <p:blipFill rotWithShape="1">
                <a:blip r:embed="rId8"/>
                <a:srcRect l="34765" t="23437" r="34766" b="20312"/>
                <a:stretch/>
              </p:blipFill>
              <p:spPr>
                <a:xfrm rot="16200000">
                  <a:off x="3581400" y="2133600"/>
                  <a:ext cx="1981200" cy="2743200"/>
                </a:xfrm>
                <a:prstGeom prst="rect">
                  <a:avLst/>
                </a:prstGeom>
                <a:grpFill/>
              </p:spPr>
            </p:pic>
            <p:sp>
              <p:nvSpPr>
                <p:cNvPr id="22" name="Rectangle 21">
                  <a:extLst>
                    <a:ext uri="{FF2B5EF4-FFF2-40B4-BE49-F238E27FC236}">
                      <a16:creationId xmlns:a16="http://schemas.microsoft.com/office/drawing/2014/main" id="{DE706B6C-1CC7-2741-9B8F-581B2E65D573}"/>
                    </a:ext>
                  </a:extLst>
                </p:cNvPr>
                <p:cNvSpPr/>
                <p:nvPr/>
              </p:nvSpPr>
              <p:spPr>
                <a:xfrm>
                  <a:off x="4267200" y="2590800"/>
                  <a:ext cx="6096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1863E07A-03C2-E044-AB8B-A43B7FFC321C}"/>
                  </a:ext>
                </a:extLst>
              </p:cNvPr>
              <p:cNvSpPr txBox="1"/>
              <p:nvPr/>
            </p:nvSpPr>
            <p:spPr>
              <a:xfrm>
                <a:off x="5841408" y="2346311"/>
                <a:ext cx="543740" cy="369332"/>
              </a:xfrm>
              <a:prstGeom prst="rect">
                <a:avLst/>
              </a:prstGeom>
              <a:grpFill/>
            </p:spPr>
            <p:txBody>
              <a:bodyPr wrap="none" rtlCol="0">
                <a:spAutoFit/>
              </a:bodyPr>
              <a:lstStyle/>
              <a:p>
                <a:r>
                  <a:rPr lang="en-US" dirty="0"/>
                  <a:t>DM</a:t>
                </a:r>
              </a:p>
            </p:txBody>
          </p:sp>
          <p:sp>
            <p:nvSpPr>
              <p:cNvPr id="19" name="TextBox 18">
                <a:extLst>
                  <a:ext uri="{FF2B5EF4-FFF2-40B4-BE49-F238E27FC236}">
                    <a16:creationId xmlns:a16="http://schemas.microsoft.com/office/drawing/2014/main" id="{959685CB-DCBC-CF40-8BC1-69D1395F4876}"/>
                  </a:ext>
                </a:extLst>
              </p:cNvPr>
              <p:cNvSpPr txBox="1"/>
              <p:nvPr/>
            </p:nvSpPr>
            <p:spPr>
              <a:xfrm>
                <a:off x="5841408" y="3336119"/>
                <a:ext cx="543740" cy="369332"/>
              </a:xfrm>
              <a:prstGeom prst="rect">
                <a:avLst/>
              </a:prstGeom>
              <a:grpFill/>
            </p:spPr>
            <p:txBody>
              <a:bodyPr wrap="none" rtlCol="0">
                <a:spAutoFit/>
              </a:bodyPr>
              <a:lstStyle/>
              <a:p>
                <a:r>
                  <a:rPr lang="en-US" dirty="0"/>
                  <a:t>DM</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8F47F8E-FE89-3648-8A24-E095C7087B73}"/>
                      </a:ext>
                    </a:extLst>
                  </p:cNvPr>
                  <p:cNvSpPr txBox="1"/>
                  <p:nvPr/>
                </p:nvSpPr>
                <p:spPr>
                  <a:xfrm>
                    <a:off x="6992830" y="2588203"/>
                    <a:ext cx="554729" cy="38943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oMath>
                      </m:oMathPara>
                    </a14:m>
                    <a:endParaRPr lang="en-US" dirty="0"/>
                  </a:p>
                </p:txBody>
              </p:sp>
            </mc:Choice>
            <mc:Fallback xmlns="">
              <p:sp>
                <p:nvSpPr>
                  <p:cNvPr id="20" name="TextBox 19">
                    <a:extLst>
                      <a:ext uri="{FF2B5EF4-FFF2-40B4-BE49-F238E27FC236}">
                        <a16:creationId xmlns:a16="http://schemas.microsoft.com/office/drawing/2014/main" id="{D8F47F8E-FE89-3648-8A24-E095C7087B73}"/>
                      </a:ext>
                    </a:extLst>
                  </p:cNvPr>
                  <p:cNvSpPr txBox="1">
                    <a:spLocks noRot="1" noChangeAspect="1" noMove="1" noResize="1" noEditPoints="1" noAdjustHandles="1" noChangeArrowheads="1" noChangeShapeType="1" noTextEdit="1"/>
                  </p:cNvSpPr>
                  <p:nvPr/>
                </p:nvSpPr>
                <p:spPr>
                  <a:xfrm>
                    <a:off x="6992830" y="2588203"/>
                    <a:ext cx="554729" cy="389437"/>
                  </a:xfrm>
                  <a:prstGeom prst="rect">
                    <a:avLst/>
                  </a:prstGeom>
                  <a:blipFill>
                    <a:blip r:embed="rId9"/>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23" name="Rectangle 3">
                <a:extLst>
                  <a:ext uri="{FF2B5EF4-FFF2-40B4-BE49-F238E27FC236}">
                    <a16:creationId xmlns:a16="http://schemas.microsoft.com/office/drawing/2014/main" id="{94676DD5-8A5A-D64B-A337-4324BB98DB2B}"/>
                  </a:ext>
                </a:extLst>
              </p:cNvPr>
              <p:cNvSpPr txBox="1">
                <a:spLocks noChangeArrowheads="1"/>
              </p:cNvSpPr>
              <p:nvPr/>
            </p:nvSpPr>
            <p:spPr>
              <a:xfrm>
                <a:off x="151777" y="2667000"/>
                <a:ext cx="4204262" cy="3352800"/>
              </a:xfrm>
              <a:prstGeom prst="rect">
                <a:avLst/>
              </a:prstGeom>
            </p:spPr>
            <p:txBody>
              <a:bodyPr/>
              <a:lstStyle/>
              <a:p>
                <a:pPr marL="285750" indent="-285750">
                  <a:lnSpc>
                    <a:spcPct val="90000"/>
                  </a:lnSpc>
                  <a:spcBef>
                    <a:spcPct val="20000"/>
                  </a:spcBef>
                  <a:buFont typeface="Arial" pitchFamily="34" charset="0"/>
                  <a:buChar char="•"/>
                  <a:defRPr/>
                </a:pPr>
                <a:r>
                  <a:rPr lang="en-US" sz="2000" kern="0" dirty="0"/>
                  <a:t>To make a difference, the </a:t>
                </a:r>
                <a:r>
                  <a:rPr lang="en-US" sz="2000" kern="0" dirty="0">
                    <a:latin typeface="Arial" charset="0"/>
                  </a:rPr>
                  <a:t>required self-interaction cross section is</a:t>
                </a:r>
              </a:p>
              <a:p>
                <a:pPr algn="ctr">
                  <a:lnSpc>
                    <a:spcPct val="90000"/>
                  </a:lnSpc>
                  <a:spcBef>
                    <a:spcPct val="20000"/>
                  </a:spcBef>
                  <a:defRPr/>
                </a:pPr>
                <a14:m>
                  <m:oMath xmlns:m="http://schemas.openxmlformats.org/officeDocument/2006/math">
                    <m:f>
                      <m:fPr>
                        <m:ctrlPr>
                          <a:rPr lang="en-US" sz="2400" i="1" kern="0" smtClean="0">
                            <a:latin typeface="Cambria Math" panose="02040503050406030204" pitchFamily="18" charset="0"/>
                          </a:rPr>
                        </m:ctrlPr>
                      </m:fPr>
                      <m:num>
                        <m:r>
                          <a:rPr lang="en-US" sz="2400" b="0" i="1" kern="0" smtClean="0">
                            <a:latin typeface="Cambria Math" panose="02040503050406030204" pitchFamily="18" charset="0"/>
                            <a:ea typeface="Cambria Math" panose="02040503050406030204" pitchFamily="18" charset="0"/>
                          </a:rPr>
                          <m:t>𝜎</m:t>
                        </m:r>
                      </m:num>
                      <m:den>
                        <m:r>
                          <a:rPr lang="en-US" sz="2400" b="0" i="1" kern="0" smtClean="0">
                            <a:latin typeface="Cambria Math" panose="02040503050406030204" pitchFamily="18" charset="0"/>
                          </a:rPr>
                          <m:t>𝑚</m:t>
                        </m:r>
                      </m:den>
                    </m:f>
                  </m:oMath>
                </a14:m>
                <a:r>
                  <a:rPr lang="en-US" sz="2400" kern="0" dirty="0"/>
                  <a:t> ~ </a:t>
                </a:r>
                <a14:m>
                  <m:oMath xmlns:m="http://schemas.openxmlformats.org/officeDocument/2006/math">
                    <m:f>
                      <m:fPr>
                        <m:ctrlPr>
                          <a:rPr lang="en-US" sz="2400" i="1" kern="0" smtClean="0">
                            <a:latin typeface="Cambria Math" panose="02040503050406030204" pitchFamily="18" charset="0"/>
                          </a:rPr>
                        </m:ctrlPr>
                      </m:fPr>
                      <m:num>
                        <m:sSup>
                          <m:sSupPr>
                            <m:ctrlPr>
                              <a:rPr lang="en-US" sz="2400" i="1" kern="0" smtClean="0">
                                <a:latin typeface="Cambria Math" panose="02040503050406030204" pitchFamily="18" charset="0"/>
                              </a:rPr>
                            </m:ctrlPr>
                          </m:sSupPr>
                          <m:e>
                            <m:r>
                              <m:rPr>
                                <m:sty m:val="p"/>
                              </m:rPr>
                              <a:rPr lang="en-US" sz="2400" b="0" i="0" kern="0" smtClean="0">
                                <a:latin typeface="Cambria Math" panose="02040503050406030204" pitchFamily="18" charset="0"/>
                              </a:rPr>
                              <m:t>cm</m:t>
                            </m:r>
                          </m:e>
                          <m:sup>
                            <m:r>
                              <a:rPr lang="en-US" sz="2400" b="0" i="1" kern="0" smtClean="0">
                                <a:latin typeface="Cambria Math" panose="02040503050406030204" pitchFamily="18" charset="0"/>
                              </a:rPr>
                              <m:t>2</m:t>
                            </m:r>
                          </m:sup>
                        </m:sSup>
                      </m:num>
                      <m:den>
                        <m:r>
                          <m:rPr>
                            <m:sty m:val="p"/>
                          </m:rPr>
                          <a:rPr lang="en-US" sz="2400" b="0" i="0" kern="0" smtClean="0">
                            <a:latin typeface="Cambria Math" panose="02040503050406030204" pitchFamily="18" charset="0"/>
                          </a:rPr>
                          <m:t>g</m:t>
                        </m:r>
                      </m:den>
                    </m:f>
                  </m:oMath>
                </a14:m>
                <a:r>
                  <a:rPr lang="en-US" sz="2400" kern="0" dirty="0"/>
                  <a:t> ~ </a:t>
                </a:r>
                <a14:m>
                  <m:oMath xmlns:m="http://schemas.openxmlformats.org/officeDocument/2006/math">
                    <m:f>
                      <m:fPr>
                        <m:ctrlPr>
                          <a:rPr lang="en-US" sz="2400" i="1" kern="0">
                            <a:latin typeface="Cambria Math" panose="02040503050406030204" pitchFamily="18" charset="0"/>
                          </a:rPr>
                        </m:ctrlPr>
                      </m:fPr>
                      <m:num>
                        <m:r>
                          <m:rPr>
                            <m:sty m:val="p"/>
                          </m:rPr>
                          <a:rPr lang="en-US" sz="2400" b="0" i="0" kern="0" smtClean="0">
                            <a:latin typeface="Cambria Math" panose="02040503050406030204" pitchFamily="18" charset="0"/>
                          </a:rPr>
                          <m:t>barn</m:t>
                        </m:r>
                      </m:num>
                      <m:den>
                        <m:r>
                          <m:rPr>
                            <m:sty m:val="p"/>
                          </m:rPr>
                          <a:rPr lang="en-US" sz="2400" b="0" i="0" kern="0" smtClean="0">
                            <a:latin typeface="Cambria Math" panose="02040503050406030204" pitchFamily="18" charset="0"/>
                          </a:rPr>
                          <m:t>GeV</m:t>
                        </m:r>
                      </m:den>
                    </m:f>
                  </m:oMath>
                </a14:m>
                <a:r>
                  <a:rPr lang="en-US" sz="2400" kern="0" dirty="0"/>
                  <a:t> ~ </a:t>
                </a:r>
                <a14:m>
                  <m:oMath xmlns:m="http://schemas.openxmlformats.org/officeDocument/2006/math">
                    <m:sSup>
                      <m:sSupPr>
                        <m:ctrlPr>
                          <a:rPr lang="en-US" sz="2400" i="1" kern="0" smtClean="0">
                            <a:latin typeface="Cambria Math" panose="02040503050406030204" pitchFamily="18" charset="0"/>
                          </a:rPr>
                        </m:ctrlPr>
                      </m:sSupPr>
                      <m:e>
                        <m:r>
                          <a:rPr lang="en-US" sz="2400" b="0" i="1" kern="0" smtClean="0">
                            <a:latin typeface="Cambria Math" panose="02040503050406030204" pitchFamily="18" charset="0"/>
                          </a:rPr>
                          <m:t>(100 </m:t>
                        </m:r>
                        <m:r>
                          <m:rPr>
                            <m:sty m:val="p"/>
                          </m:rPr>
                          <a:rPr lang="en-US" sz="2400" b="0" i="0" kern="0" smtClean="0">
                            <a:latin typeface="Cambria Math" panose="02040503050406030204" pitchFamily="18" charset="0"/>
                          </a:rPr>
                          <m:t>MeV</m:t>
                        </m:r>
                        <m:r>
                          <a:rPr lang="en-US" sz="2400" b="0" i="1" kern="0" smtClean="0">
                            <a:latin typeface="Cambria Math" panose="02040503050406030204" pitchFamily="18" charset="0"/>
                          </a:rPr>
                          <m:t>)</m:t>
                        </m:r>
                      </m:e>
                      <m:sup>
                        <m:r>
                          <a:rPr lang="en-US" sz="2400" b="0" i="1" kern="0" smtClean="0">
                            <a:latin typeface="Cambria Math" panose="02040503050406030204" pitchFamily="18" charset="0"/>
                          </a:rPr>
                          <m:t>−3</m:t>
                        </m:r>
                      </m:sup>
                    </m:sSup>
                  </m:oMath>
                </a14:m>
                <a:endParaRPr lang="en-US" sz="2400" kern="0" dirty="0"/>
              </a:p>
              <a:p>
                <a:pPr algn="ctr">
                  <a:lnSpc>
                    <a:spcPct val="90000"/>
                  </a:lnSpc>
                  <a:spcBef>
                    <a:spcPct val="20000"/>
                  </a:spcBef>
                  <a:defRPr/>
                </a:pPr>
                <a:endParaRPr lang="en-US" sz="2400" kern="0" dirty="0"/>
              </a:p>
              <a:p>
                <a:pPr>
                  <a:lnSpc>
                    <a:spcPct val="90000"/>
                  </a:lnSpc>
                  <a:spcBef>
                    <a:spcPct val="20000"/>
                  </a:spcBef>
                  <a:defRPr/>
                </a:pPr>
                <a:endParaRPr lang="en-US" sz="2000" kern="0" dirty="0"/>
              </a:p>
              <a:p>
                <a:pPr marL="342900" indent="-342900">
                  <a:lnSpc>
                    <a:spcPct val="90000"/>
                  </a:lnSpc>
                  <a:spcBef>
                    <a:spcPct val="20000"/>
                  </a:spcBef>
                  <a:buFont typeface="Arial" panose="020B0604020202020204" pitchFamily="34" charset="0"/>
                  <a:buChar char="•"/>
                  <a:defRPr/>
                </a:pPr>
                <a:endParaRPr lang="en-US" sz="2000" kern="0" dirty="0"/>
              </a:p>
              <a:p>
                <a:pPr>
                  <a:lnSpc>
                    <a:spcPct val="90000"/>
                  </a:lnSpc>
                  <a:spcBef>
                    <a:spcPct val="20000"/>
                  </a:spcBef>
                  <a:defRPr/>
                </a:pPr>
                <a:endParaRPr lang="en-US" sz="2000" kern="0" dirty="0"/>
              </a:p>
              <a:p>
                <a:pPr marL="342900" indent="-342900">
                  <a:lnSpc>
                    <a:spcPct val="90000"/>
                  </a:lnSpc>
                  <a:spcBef>
                    <a:spcPct val="20000"/>
                  </a:spcBef>
                  <a:buFont typeface="Arial" panose="020B0604020202020204" pitchFamily="34" charset="0"/>
                  <a:buChar char="•"/>
                  <a:defRPr/>
                </a:pPr>
                <a:r>
                  <a:rPr lang="en-US" sz="2000" kern="0" dirty="0"/>
                  <a:t>This can be explained by a characteristic dark sector mass scale of ~ 10-100 MeV.</a:t>
                </a:r>
              </a:p>
            </p:txBody>
          </p:sp>
        </mc:Choice>
        <mc:Fallback xmlns="">
          <p:sp>
            <p:nvSpPr>
              <p:cNvPr id="23" name="Rectangle 3">
                <a:extLst>
                  <a:ext uri="{FF2B5EF4-FFF2-40B4-BE49-F238E27FC236}">
                    <a16:creationId xmlns:a16="http://schemas.microsoft.com/office/drawing/2014/main" id="{94676DD5-8A5A-D64B-A337-4324BB98DB2B}"/>
                  </a:ext>
                </a:extLst>
              </p:cNvPr>
              <p:cNvSpPr txBox="1">
                <a:spLocks noRot="1" noChangeAspect="1" noMove="1" noResize="1" noEditPoints="1" noAdjustHandles="1" noChangeArrowheads="1" noChangeShapeType="1" noTextEdit="1"/>
              </p:cNvSpPr>
              <p:nvPr/>
            </p:nvSpPr>
            <p:spPr>
              <a:xfrm>
                <a:off x="151777" y="2667000"/>
                <a:ext cx="4204262" cy="3352800"/>
              </a:xfrm>
              <a:prstGeom prst="rect">
                <a:avLst/>
              </a:prstGeom>
              <a:blipFill>
                <a:blip r:embed="rId10"/>
                <a:stretch>
                  <a:fillRect l="-1506" t="-1887" b="-18868"/>
                </a:stretch>
              </a:blipFill>
            </p:spPr>
            <p:txBody>
              <a:bodyPr/>
              <a:lstStyle/>
              <a:p>
                <a:r>
                  <a:rPr lang="en-US">
                    <a:noFill/>
                  </a:rPr>
                  <a:t> </a:t>
                </a:r>
              </a:p>
            </p:txBody>
          </p:sp>
        </mc:Fallback>
      </mc:AlternateContent>
    </p:spTree>
    <p:extLst>
      <p:ext uri="{BB962C8B-B14F-4D97-AF65-F5344CB8AC3E}">
        <p14:creationId xmlns:p14="http://schemas.microsoft.com/office/powerpoint/2010/main" val="26655478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THERMAL RELIC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grpSp>
        <p:nvGrpSpPr>
          <p:cNvPr id="6" name="Group 5">
            <a:extLst>
              <a:ext uri="{FF2B5EF4-FFF2-40B4-BE49-F238E27FC236}">
                <a16:creationId xmlns:a16="http://schemas.microsoft.com/office/drawing/2014/main" id="{7E197838-20A5-774D-84CD-F0C4E3CAE4CB}"/>
              </a:ext>
            </a:extLst>
          </p:cNvPr>
          <p:cNvGrpSpPr/>
          <p:nvPr/>
        </p:nvGrpSpPr>
        <p:grpSpPr>
          <a:xfrm>
            <a:off x="6934199" y="3048000"/>
            <a:ext cx="2056368" cy="2261476"/>
            <a:chOff x="6934199" y="3048000"/>
            <a:chExt cx="2056368" cy="2261476"/>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D8C2B5E7-0FA1-3840-B8AF-DA76E1A7B3D5}"/>
                </a:ext>
              </a:extLst>
            </p:cNvPr>
            <p:cNvGrpSpPr/>
            <p:nvPr/>
          </p:nvGrpSpPr>
          <p:grpSpPr>
            <a:xfrm>
              <a:off x="6934199" y="3048000"/>
              <a:ext cx="2056368" cy="2261476"/>
              <a:chOff x="6619869" y="3217861"/>
              <a:chExt cx="2370699" cy="2346708"/>
            </a:xfrm>
          </p:grpSpPr>
          <p:grpSp>
            <p:nvGrpSpPr>
              <p:cNvPr id="34" name="Group 33">
                <a:extLst>
                  <a:ext uri="{FF2B5EF4-FFF2-40B4-BE49-F238E27FC236}">
                    <a16:creationId xmlns:a16="http://schemas.microsoft.com/office/drawing/2014/main" id="{6F79A2F3-A4EC-3B4A-9A80-E48056D80010}"/>
                  </a:ext>
                </a:extLst>
              </p:cNvPr>
              <p:cNvGrpSpPr/>
              <p:nvPr/>
            </p:nvGrpSpPr>
            <p:grpSpPr>
              <a:xfrm>
                <a:off x="6619869" y="3217861"/>
                <a:ext cx="2370699" cy="1497788"/>
                <a:chOff x="2917204" y="7177364"/>
                <a:chExt cx="2353420" cy="1473617"/>
              </a:xfrm>
            </p:grpSpPr>
            <p:sp>
              <p:nvSpPr>
                <p:cNvPr id="36" name="Rectangle 35">
                  <a:extLst>
                    <a:ext uri="{FF2B5EF4-FFF2-40B4-BE49-F238E27FC236}">
                      <a16:creationId xmlns:a16="http://schemas.microsoft.com/office/drawing/2014/main" id="{AAF78752-AB30-F447-8234-B11B7AF5C9EF}"/>
                    </a:ext>
                  </a:extLst>
                </p:cNvPr>
                <p:cNvSpPr/>
                <p:nvPr/>
              </p:nvSpPr>
              <p:spPr>
                <a:xfrm>
                  <a:off x="2917204" y="7177364"/>
                  <a:ext cx="2353420" cy="1473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3004413" y="7230486"/>
                  <a:ext cx="2245831" cy="1414644"/>
                  <a:chOff x="5711199" y="2304913"/>
                  <a:chExt cx="2793615" cy="1491652"/>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962225" y="3309769"/>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8" name="TextBox 37">
                        <a:extLst>
                          <a:ext uri="{FF2B5EF4-FFF2-40B4-BE49-F238E27FC236}">
                            <a16:creationId xmlns:a16="http://schemas.microsoft.com/office/drawing/2014/main" id="{C0C57E18-927C-C74A-A8CE-B5DDF0E5B8AB}"/>
                          </a:ext>
                        </a:extLst>
                      </p:cNvPr>
                      <p:cNvSpPr txBox="1">
                        <a:spLocks noRot="1" noChangeAspect="1" noMove="1" noResize="1" noEditPoints="1" noAdjustHandles="1" noChangeArrowheads="1" noChangeShapeType="1" noTextEdit="1"/>
                      </p:cNvSpPr>
                      <p:nvPr/>
                    </p:nvSpPr>
                    <p:spPr>
                      <a:xfrm>
                        <a:off x="7962225" y="3309769"/>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971620" y="2304913"/>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3B6EBCB0-66CF-E845-B9E7-217FA41857C9}"/>
                          </a:ext>
                        </a:extLst>
                      </p:cNvPr>
                      <p:cNvSpPr txBox="1">
                        <a:spLocks noRot="1" noChangeAspect="1" noMove="1" noResize="1" noEditPoints="1" noAdjustHandles="1" noChangeArrowheads="1" noChangeShapeType="1" noTextEdit="1"/>
                      </p:cNvSpPr>
                      <p:nvPr/>
                    </p:nvSpPr>
                    <p:spPr>
                      <a:xfrm>
                        <a:off x="7971620" y="2304913"/>
                        <a:ext cx="533194" cy="486796"/>
                      </a:xfrm>
                      <a:prstGeom prst="rect">
                        <a:avLst/>
                      </a:prstGeom>
                      <a:blipFill>
                        <a:blip r:embed="rId6"/>
                        <a:stretch>
                          <a:fillRect/>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340489ED-921A-164D-9B47-EEEE35B6B6CB}"/>
                      </a:ext>
                    </a:extLst>
                  </p:cNvPr>
                  <p:cNvGrpSpPr/>
                  <p:nvPr/>
                </p:nvGrpSpPr>
                <p:grpSpPr>
                  <a:xfrm>
                    <a:off x="6400799" y="2537415"/>
                    <a:ext cx="1653437" cy="1038988"/>
                    <a:chOff x="3200400" y="2514600"/>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581400" y="2133600"/>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4267200" y="2590800"/>
                      <a:ext cx="6096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1B635146-182F-6D4E-823A-456F50F56BDE}"/>
                      </a:ext>
                    </a:extLst>
                  </p:cNvPr>
                  <p:cNvSpPr txBox="1"/>
                  <p:nvPr/>
                </p:nvSpPr>
                <p:spPr>
                  <a:xfrm>
                    <a:off x="5711199" y="2387711"/>
                    <a:ext cx="543738" cy="369332"/>
                  </a:xfrm>
                  <a:prstGeom prst="rect">
                    <a:avLst/>
                  </a:prstGeom>
                  <a:grpFill/>
                </p:spPr>
                <p:txBody>
                  <a:bodyPr wrap="none" rtlCol="0">
                    <a:spAutoFit/>
                  </a:bodyPr>
                  <a:lstStyle/>
                  <a:p>
                    <a:r>
                      <a:rPr lang="en-US"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11199" y="3362469"/>
                    <a:ext cx="543738" cy="369332"/>
                  </a:xfrm>
                  <a:prstGeom prst="rect">
                    <a:avLst/>
                  </a:prstGeom>
                  <a:grpFill/>
                </p:spPr>
                <p:txBody>
                  <a:bodyPr wrap="none" rtlCol="0">
                    <a:spAutoFit/>
                  </a:bodyPr>
                  <a:lstStyle/>
                  <a:p>
                    <a:r>
                      <a:rPr lang="en-US" dirty="0"/>
                      <a:t>DM</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0B7776B-4BD5-5E48-9E38-F0B127625A23}"/>
                          </a:ext>
                        </a:extLst>
                      </p:cNvPr>
                      <p:cNvSpPr txBox="1"/>
                      <p:nvPr/>
                    </p:nvSpPr>
                    <p:spPr>
                      <a:xfrm>
                        <a:off x="6992829" y="2569734"/>
                        <a:ext cx="554729" cy="38943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oMath>
                          </m:oMathPara>
                        </a14:m>
                        <a:endParaRPr lang="en-US" dirty="0"/>
                      </a:p>
                    </p:txBody>
                  </p:sp>
                </mc:Choice>
                <mc:Fallback xmlns="">
                  <p:sp>
                    <p:nvSpPr>
                      <p:cNvPr id="44" name="TextBox 43">
                        <a:extLst>
                          <a:ext uri="{FF2B5EF4-FFF2-40B4-BE49-F238E27FC236}">
                            <a16:creationId xmlns:a16="http://schemas.microsoft.com/office/drawing/2014/main" id="{F0B7776B-4BD5-5E48-9E38-F0B127625A23}"/>
                          </a:ext>
                        </a:extLst>
                      </p:cNvPr>
                      <p:cNvSpPr txBox="1">
                        <a:spLocks noRot="1" noChangeAspect="1" noMove="1" noResize="1" noEditPoints="1" noAdjustHandles="1" noChangeArrowheads="1" noChangeShapeType="1" noTextEdit="1"/>
                      </p:cNvSpPr>
                      <p:nvPr/>
                    </p:nvSpPr>
                    <p:spPr>
                      <a:xfrm>
                        <a:off x="6992829" y="2569734"/>
                        <a:ext cx="554729" cy="389437"/>
                      </a:xfrm>
                      <a:prstGeom prst="rect">
                        <a:avLst/>
                      </a:prstGeom>
                      <a:blipFill>
                        <a:blip r:embed="rId8"/>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84DC2F8-DE94-BE4B-9E94-F7DB5B367C0D}"/>
                      </a:ext>
                    </a:extLst>
                  </p:cNvPr>
                  <p:cNvSpPr txBox="1"/>
                  <p:nvPr/>
                </p:nvSpPr>
                <p:spPr>
                  <a:xfrm>
                    <a:off x="6625885" y="4691341"/>
                    <a:ext cx="2360405" cy="873228"/>
                  </a:xfrm>
                  <a:prstGeom prst="rect">
                    <a:avLst/>
                  </a:prstGeom>
                  <a:solidFill>
                    <a:schemeClr val="bg1"/>
                  </a:solidFill>
                </p:spPr>
                <p:txBody>
                  <a:bodyPr wrap="square" rtlCol="0">
                    <a:spAutoFit/>
                  </a:bodyPr>
                  <a:lstStyle/>
                  <a:p>
                    <a:pPr algn="ctr"/>
                    <a:r>
                      <a:rPr lang="en-US" sz="2800" dirty="0"/>
                      <a:t>&lt;</a:t>
                    </a:r>
                    <a14:m>
                      <m:oMath xmlns:m="http://schemas.openxmlformats.org/officeDocument/2006/math">
                        <m:r>
                          <a:rPr lang="en-US" sz="2800" i="1" dirty="0" smtClean="0">
                            <a:latin typeface="Cambria Math" panose="02040503050406030204" pitchFamily="18" charset="0"/>
                            <a:ea typeface="Cambria Math" panose="02040503050406030204" pitchFamily="18" charset="0"/>
                          </a:rPr>
                          <m:t>𝜎</m:t>
                        </m:r>
                        <m:r>
                          <a:rPr lang="en-US" sz="2800" i="1" dirty="0" smtClean="0">
                            <a:latin typeface="Cambria Math" panose="02040503050406030204" pitchFamily="18" charset="0"/>
                          </a:rPr>
                          <m:t>𝑣</m:t>
                        </m:r>
                      </m:oMath>
                    </a14:m>
                    <a:r>
                      <a:rPr lang="en-US" sz="2800" dirty="0"/>
                      <a:t>&gt; ~ </a:t>
                    </a:r>
                    <a14:m>
                      <m:oMath xmlns:m="http://schemas.openxmlformats.org/officeDocument/2006/math">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𝜀</m:t>
                                </m:r>
                              </m:e>
                              <m:sup>
                                <m:r>
                                  <a:rPr lang="en-US" sz="2800" b="0" i="1" smtClean="0">
                                    <a:latin typeface="Cambria Math" panose="02040503050406030204" pitchFamily="18" charset="0"/>
                                  </a:rPr>
                                  <m:t>2</m:t>
                                </m:r>
                              </m:sup>
                            </m:sSup>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𝑚</m:t>
                                </m:r>
                              </m:e>
                              <m:sub>
                                <m:r>
                                  <a:rPr lang="en-US" sz="2800" b="0" i="1" smtClean="0">
                                    <a:latin typeface="Cambria Math" panose="02040503050406030204" pitchFamily="18" charset="0"/>
                                  </a:rPr>
                                  <m:t>𝐴</m:t>
                                </m:r>
                                <m:r>
                                  <a:rPr lang="en-US" sz="2800" b="0" i="1" smtClean="0">
                                    <a:latin typeface="Cambria Math" panose="02040503050406030204" pitchFamily="18" charset="0"/>
                                  </a:rPr>
                                  <m:t>′</m:t>
                                </m:r>
                              </m:sub>
                              <m:sup>
                                <m:r>
                                  <a:rPr lang="en-US" sz="2800" b="0" i="1" smtClean="0">
                                    <a:latin typeface="Cambria Math" panose="02040503050406030204" pitchFamily="18" charset="0"/>
                                  </a:rPr>
                                  <m:t>2</m:t>
                                </m:r>
                              </m:sup>
                            </m:sSubSup>
                          </m:den>
                        </m:f>
                      </m:oMath>
                    </a14:m>
                    <a:endParaRPr lang="en-US" sz="2800" dirty="0"/>
                  </a:p>
                </p:txBody>
              </p:sp>
            </mc:Choice>
            <mc:Fallback xmlns="">
              <p:sp>
                <p:nvSpPr>
                  <p:cNvPr id="11" name="TextBox 10">
                    <a:extLst>
                      <a:ext uri="{FF2B5EF4-FFF2-40B4-BE49-F238E27FC236}">
                        <a16:creationId xmlns:a16="http://schemas.microsoft.com/office/drawing/2014/main" id="{022D72D5-4DF6-DD4B-A9C8-5839AB347467}"/>
                      </a:ext>
                    </a:extLst>
                  </p:cNvPr>
                  <p:cNvSpPr txBox="1">
                    <a:spLocks noRot="1" noChangeAspect="1" noMove="1" noResize="1" noEditPoints="1" noAdjustHandles="1" noChangeArrowheads="1" noChangeShapeType="1" noTextEdit="1"/>
                  </p:cNvSpPr>
                  <p:nvPr/>
                </p:nvSpPr>
                <p:spPr>
                  <a:xfrm>
                    <a:off x="6625885" y="4691341"/>
                    <a:ext cx="2360405" cy="873228"/>
                  </a:xfrm>
                  <a:prstGeom prst="rect">
                    <a:avLst/>
                  </a:prstGeom>
                  <a:blipFill>
                    <a:blip r:embed="rId9"/>
                    <a:stretch>
                      <a:fillRect l="-3086" b="-298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205959" y="3336913"/>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205959" y="3336913"/>
                  <a:ext cx="418833" cy="461665"/>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77298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 calcmode="lin" valueType="num">
                                      <p:cBhvr>
                                        <p:cTn id="14" dur="1000" fill="hold"/>
                                        <p:tgtEl>
                                          <p:spTgt spid="31"/>
                                        </p:tgtEl>
                                        <p:attrNameLst>
                                          <p:attrName>style.rotation</p:attrName>
                                        </p:attrNameLst>
                                      </p:cBhvr>
                                      <p:tavLst>
                                        <p:tav tm="0">
                                          <p:val>
                                            <p:fltVal val="90"/>
                                          </p:val>
                                        </p:tav>
                                        <p:tav tm="100000">
                                          <p:val>
                                            <p:fltVal val="0"/>
                                          </p:val>
                                        </p:tav>
                                      </p:tavLst>
                                    </p:anim>
                                    <p:animEffect transition="in" filter="fade">
                                      <p:cBhvr>
                                        <p:cTn id="15" dur="10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1000" fill="hold"/>
                                        <p:tgtEl>
                                          <p:spTgt spid="37"/>
                                        </p:tgtEl>
                                        <p:attrNameLst>
                                          <p:attrName>ppt_w</p:attrName>
                                        </p:attrNameLst>
                                      </p:cBhvr>
                                      <p:tavLst>
                                        <p:tav tm="0">
                                          <p:val>
                                            <p:fltVal val="0"/>
                                          </p:val>
                                        </p:tav>
                                        <p:tav tm="100000">
                                          <p:val>
                                            <p:strVal val="#ppt_w"/>
                                          </p:val>
                                        </p:tav>
                                      </p:tavLst>
                                    </p:anim>
                                    <p:anim calcmode="lin" valueType="num">
                                      <p:cBhvr>
                                        <p:cTn id="29" dur="1000" fill="hold"/>
                                        <p:tgtEl>
                                          <p:spTgt spid="37"/>
                                        </p:tgtEl>
                                        <p:attrNameLst>
                                          <p:attrName>ppt_h</p:attrName>
                                        </p:attrNameLst>
                                      </p:cBhvr>
                                      <p:tavLst>
                                        <p:tav tm="0">
                                          <p:val>
                                            <p:fltVal val="0"/>
                                          </p:val>
                                        </p:tav>
                                        <p:tav tm="100000">
                                          <p:val>
                                            <p:strVal val="#ppt_h"/>
                                          </p:val>
                                        </p:tav>
                                      </p:tavLst>
                                    </p:anim>
                                    <p:anim calcmode="lin" valueType="num">
                                      <p:cBhvr>
                                        <p:cTn id="30" dur="1000" fill="hold"/>
                                        <p:tgtEl>
                                          <p:spTgt spid="37"/>
                                        </p:tgtEl>
                                        <p:attrNameLst>
                                          <p:attrName>style.rotation</p:attrName>
                                        </p:attrNameLst>
                                      </p:cBhvr>
                                      <p:tavLst>
                                        <p:tav tm="0">
                                          <p:val>
                                            <p:fltVal val="90"/>
                                          </p:val>
                                        </p:tav>
                                        <p:tav tm="100000">
                                          <p:val>
                                            <p:fltVal val="0"/>
                                          </p:val>
                                        </p:tav>
                                      </p:tavLst>
                                    </p:anim>
                                    <p:animEffect transition="in" filter="fade">
                                      <p:cBhvr>
                                        <p:cTn id="31"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DABF-1B9C-6B41-9438-8822D40FEB0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0B22949-CF47-1547-B506-AE60849D7567}"/>
              </a:ext>
            </a:extLst>
          </p:cNvPr>
          <p:cNvSpPr>
            <a:spLocks noGrp="1"/>
          </p:cNvSpPr>
          <p:nvPr>
            <p:ph idx="1"/>
          </p:nvPr>
        </p:nvSpPr>
        <p:spPr>
          <a:xfrm>
            <a:off x="76200" y="838200"/>
            <a:ext cx="8763000" cy="5638800"/>
          </a:xfrm>
        </p:spPr>
        <p:txBody>
          <a:bodyPr/>
          <a:lstStyle/>
          <a:p>
            <a:pPr marL="0" indent="0">
              <a:buNone/>
            </a:pPr>
            <a:r>
              <a:rPr lang="en-US" sz="2000" dirty="0"/>
              <a:t>	I. Why WIMPs?</a:t>
            </a:r>
          </a:p>
          <a:p>
            <a:pPr marL="457200" lvl="1" indent="0">
              <a:buNone/>
            </a:pPr>
            <a:r>
              <a:rPr lang="en-US" sz="1800" dirty="0"/>
              <a:t>The WIMP miracle, and discrete WIMP miracle imply that WIMPs emerge naturally as stable, cold, </a:t>
            </a:r>
            <a:r>
              <a:rPr lang="en-US" sz="1800" dirty="0" err="1"/>
              <a:t>collisionless</a:t>
            </a:r>
            <a:r>
              <a:rPr lang="en-US" sz="1800" dirty="0"/>
              <a:t> DM candidates with the correct thermal relic density from connections to central problems in particle physics.</a:t>
            </a:r>
          </a:p>
          <a:p>
            <a:pPr lvl="1"/>
            <a:endParaRPr lang="en-US" sz="1200" dirty="0"/>
          </a:p>
          <a:p>
            <a:pPr marL="0" indent="0">
              <a:buNone/>
            </a:pPr>
            <a:r>
              <a:rPr lang="en-US" sz="2000" dirty="0"/>
              <a:t>	II. WIMPs in Supersymmetry</a:t>
            </a:r>
          </a:p>
          <a:p>
            <a:pPr marL="457200" lvl="1" indent="0">
              <a:buNone/>
            </a:pPr>
            <a:r>
              <a:rPr lang="en-US" sz="1800" dirty="0"/>
              <a:t>The neutralino is the leading supersymmetric WIMP candidate, with the WIMP miracle realized in a variety of regions of parameter space.</a:t>
            </a:r>
          </a:p>
          <a:p>
            <a:pPr lvl="1"/>
            <a:endParaRPr lang="en-US" sz="1200" dirty="0"/>
          </a:p>
          <a:p>
            <a:pPr marL="0" indent="0">
              <a:buNone/>
            </a:pPr>
            <a:r>
              <a:rPr lang="en-US" sz="2000" dirty="0"/>
              <a:t>	III. WIMP Detection</a:t>
            </a:r>
          </a:p>
          <a:p>
            <a:pPr marL="457200" lvl="1" indent="0">
              <a:buNone/>
            </a:pPr>
            <a:r>
              <a:rPr lang="en-US" sz="1800" dirty="0"/>
              <a:t>The WIMP miracle suggests promising signal rates in many direct, indirect, and collider search experiments.</a:t>
            </a:r>
          </a:p>
          <a:p>
            <a:pPr lvl="1"/>
            <a:endParaRPr lang="en-US" sz="1200" dirty="0"/>
          </a:p>
          <a:p>
            <a:pPr marL="0" indent="0">
              <a:buNone/>
            </a:pPr>
            <a:r>
              <a:rPr lang="en-US" sz="2000" dirty="0"/>
              <a:t>	IV. WIMP Variations</a:t>
            </a:r>
          </a:p>
          <a:p>
            <a:pPr marL="457200" lvl="1" indent="0">
              <a:buNone/>
            </a:pPr>
            <a:r>
              <a:rPr lang="en-US" sz="1800" dirty="0"/>
              <a:t>Variations on the WIMP theme have new and extremely interesting implications: </a:t>
            </a:r>
          </a:p>
          <a:p>
            <a:pPr marL="857250" lvl="2" indent="0">
              <a:buNone/>
            </a:pPr>
            <a:r>
              <a:rPr lang="en-US" sz="1400" dirty="0"/>
              <a:t>I</a:t>
            </a:r>
            <a:r>
              <a:rPr lang="en-US" sz="1400" dirty="0">
                <a:solidFill>
                  <a:schemeClr val="tx1"/>
                </a:solidFill>
              </a:rPr>
              <a:t>nelastic DM (motivates collider searches)</a:t>
            </a:r>
          </a:p>
          <a:p>
            <a:pPr marL="857250" lvl="2" indent="0">
              <a:buNone/>
            </a:pPr>
            <a:r>
              <a:rPr lang="en-US" sz="1400" dirty="0"/>
              <a:t>Isospin-violating </a:t>
            </a:r>
            <a:r>
              <a:rPr lang="en-US" sz="1400" dirty="0">
                <a:solidFill>
                  <a:schemeClr val="tx1"/>
                </a:solidFill>
              </a:rPr>
              <a:t>DM (motivates diversity of direct detection targets)</a:t>
            </a:r>
          </a:p>
          <a:p>
            <a:pPr marL="857250" lvl="2" indent="0">
              <a:buNone/>
            </a:pPr>
            <a:r>
              <a:rPr lang="en-US" sz="1400" dirty="0" err="1"/>
              <a:t>S</a:t>
            </a:r>
            <a:r>
              <a:rPr lang="en-US" sz="1400" dirty="0" err="1">
                <a:solidFill>
                  <a:schemeClr val="tx1"/>
                </a:solidFill>
              </a:rPr>
              <a:t>uperWIMPs</a:t>
            </a:r>
            <a:r>
              <a:rPr lang="en-US" sz="1400" dirty="0">
                <a:solidFill>
                  <a:schemeClr val="tx1"/>
                </a:solidFill>
              </a:rPr>
              <a:t> (warm DM, BBN, CMB)</a:t>
            </a:r>
          </a:p>
          <a:p>
            <a:pPr marL="857250" lvl="2" indent="0">
              <a:buNone/>
            </a:pPr>
            <a:r>
              <a:rPr lang="en-US" sz="1400" dirty="0" err="1">
                <a:solidFill>
                  <a:schemeClr val="tx1"/>
                </a:solidFill>
              </a:rPr>
              <a:t>WIMPless</a:t>
            </a:r>
            <a:r>
              <a:rPr lang="en-US" sz="1400" dirty="0">
                <a:solidFill>
                  <a:schemeClr val="tx1"/>
                </a:solidFill>
              </a:rPr>
              <a:t> DM (light DM, self-interacting DM, strongly-interacting DM)</a:t>
            </a:r>
          </a:p>
        </p:txBody>
      </p:sp>
    </p:spTree>
    <p:extLst>
      <p:ext uri="{BB962C8B-B14F-4D97-AF65-F5344CB8AC3E}">
        <p14:creationId xmlns:p14="http://schemas.microsoft.com/office/powerpoint/2010/main" val="3504212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idx="4294967295"/>
          </p:nvPr>
        </p:nvSpPr>
        <p:spPr>
          <a:xfrm>
            <a:off x="0" y="76200"/>
            <a:ext cx="9144000" cy="800100"/>
          </a:xfrm>
        </p:spPr>
        <p:txBody>
          <a:bodyPr/>
          <a:lstStyle/>
          <a:p>
            <a:pPr eaLnBrk="1" hangingPunct="1"/>
            <a:r>
              <a:rPr lang="en-US" dirty="0">
                <a:latin typeface="Arial" charset="0"/>
              </a:rPr>
              <a:t>THE WEAK SCALE</a:t>
            </a:r>
            <a:endParaRPr lang="en-US" baseline="-25000" dirty="0">
              <a:latin typeface="Arial" charset="0"/>
            </a:endParaRPr>
          </a:p>
        </p:txBody>
      </p:sp>
      <mc:AlternateContent xmlns:mc="http://schemas.openxmlformats.org/markup-compatibility/2006" xmlns:a14="http://schemas.microsoft.com/office/drawing/2010/main">
        <mc:Choice Requires="a14">
          <p:sp>
            <p:nvSpPr>
              <p:cNvPr id="6147" name="Rectangle 5"/>
              <p:cNvSpPr>
                <a:spLocks noGrp="1" noChangeArrowheads="1"/>
              </p:cNvSpPr>
              <p:nvPr>
                <p:ph type="body" sz="half" idx="4294967295"/>
              </p:nvPr>
            </p:nvSpPr>
            <p:spPr>
              <a:xfrm>
                <a:off x="381000" y="1143000"/>
                <a:ext cx="4343400" cy="4800600"/>
              </a:xfrm>
            </p:spPr>
            <p:txBody>
              <a:bodyPr/>
              <a:lstStyle/>
              <a:p>
                <a:pPr eaLnBrk="1" hangingPunct="1">
                  <a:lnSpc>
                    <a:spcPct val="90000"/>
                  </a:lnSpc>
                </a:pPr>
                <a:r>
                  <a:rPr lang="en-US" sz="2000" dirty="0">
                    <a:solidFill>
                      <a:schemeClr val="tx1"/>
                    </a:solidFill>
                    <a:latin typeface="Arial" charset="0"/>
                  </a:rPr>
                  <a:t>Fermi</a:t>
                </a:r>
                <a:r>
                  <a:rPr lang="ja-JP" altLang="en-US" sz="2000" dirty="0">
                    <a:solidFill>
                      <a:schemeClr val="tx1"/>
                    </a:solidFill>
                    <a:latin typeface="Arial" charset="0"/>
                  </a:rPr>
                  <a:t>’</a:t>
                </a:r>
                <a:r>
                  <a:rPr lang="en-US" sz="2000" dirty="0">
                    <a:solidFill>
                      <a:schemeClr val="tx1"/>
                    </a:solidFill>
                    <a:latin typeface="Arial" charset="0"/>
                  </a:rPr>
                  <a:t>s constant </a:t>
                </a:r>
                <a:r>
                  <a:rPr lang="en-US" sz="2000" i="1" dirty="0">
                    <a:solidFill>
                      <a:schemeClr val="tx1"/>
                    </a:solidFill>
                    <a:latin typeface="Arial" charset="0"/>
                  </a:rPr>
                  <a:t>G</a:t>
                </a:r>
                <a:r>
                  <a:rPr lang="en-US" sz="2000" i="1" baseline="-25000" dirty="0">
                    <a:solidFill>
                      <a:schemeClr val="tx1"/>
                    </a:solidFill>
                    <a:latin typeface="Arial" charset="0"/>
                  </a:rPr>
                  <a:t>F</a:t>
                </a:r>
                <a:r>
                  <a:rPr lang="en-US" sz="2000" dirty="0">
                    <a:solidFill>
                      <a:schemeClr val="tx1"/>
                    </a:solidFill>
                    <a:latin typeface="Arial" charset="0"/>
                  </a:rPr>
                  <a:t> was introduced in the 1930s to describe nuclear beta decay</a:t>
                </a:r>
              </a:p>
              <a:p>
                <a:pPr marL="0" indent="0" eaLnBrk="1" hangingPunct="1">
                  <a:lnSpc>
                    <a:spcPct val="90000"/>
                  </a:lnSpc>
                  <a:buNone/>
                </a:pPr>
                <a:endParaRPr lang="en-US" sz="1200" i="1" dirty="0">
                  <a:solidFill>
                    <a:schemeClr val="tx1"/>
                  </a:solidFill>
                  <a:latin typeface="Arial" charset="0"/>
                </a:endParaRPr>
              </a:p>
              <a:p>
                <a:pPr marL="0" indent="0" algn="ctr" eaLnBrk="1" hangingPunct="1">
                  <a:lnSpc>
                    <a:spcPct val="90000"/>
                  </a:lnSpc>
                  <a:buNone/>
                </a:pPr>
                <a:r>
                  <a:rPr lang="en-US" sz="2000" i="1" dirty="0">
                    <a:solidFill>
                      <a:schemeClr val="tx1"/>
                    </a:solidFill>
                    <a:latin typeface="Arial" charset="0"/>
                  </a:rPr>
                  <a:t>n </a:t>
                </a:r>
                <a14:m>
                  <m:oMath xmlns:m="http://schemas.openxmlformats.org/officeDocument/2006/math">
                    <m:r>
                      <a:rPr lang="en-US" sz="2000" i="1" smtClean="0">
                        <a:solidFill>
                          <a:schemeClr val="tx1"/>
                        </a:solidFill>
                        <a:latin typeface="Cambria Math" panose="02040503050406030204" pitchFamily="18" charset="0"/>
                        <a:ea typeface="Cambria Math" panose="02040503050406030204" pitchFamily="18" charset="0"/>
                      </a:rPr>
                      <m:t>→</m:t>
                    </m:r>
                  </m:oMath>
                </a14:m>
                <a:r>
                  <a:rPr lang="en-US" sz="2000" i="1" dirty="0">
                    <a:solidFill>
                      <a:schemeClr val="tx1"/>
                    </a:solidFill>
                    <a:latin typeface="Arial" charset="0"/>
                  </a:rPr>
                  <a:t> p </a:t>
                </a:r>
                <a14:m>
                  <m:oMath xmlns:m="http://schemas.openxmlformats.org/officeDocument/2006/math">
                    <m:sSup>
                      <m:sSupPr>
                        <m:ctrlPr>
                          <a:rPr lang="en-US" sz="200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𝑒</m:t>
                        </m:r>
                      </m:e>
                      <m:sup>
                        <m:r>
                          <a:rPr lang="en-US" sz="2000" b="0" i="1" smtClean="0">
                            <a:solidFill>
                              <a:schemeClr val="tx1"/>
                            </a:solidFill>
                            <a:latin typeface="Cambria Math" panose="02040503050406030204" pitchFamily="18" charset="0"/>
                          </a:rPr>
                          <m:t>−</m:t>
                        </m:r>
                      </m:sup>
                    </m:sSup>
                    <m:r>
                      <a:rPr lang="en-US" sz="2000" b="0" i="1" smtClean="0">
                        <a:solidFill>
                          <a:schemeClr val="tx1"/>
                        </a:solidFill>
                        <a:latin typeface="Cambria Math" panose="02040503050406030204" pitchFamily="18" charset="0"/>
                      </a:rPr>
                      <m:t> </m:t>
                    </m:r>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ea typeface="Cambria Math" panose="02040503050406030204" pitchFamily="18" charset="0"/>
                          </a:rPr>
                          <m:t>𝜈</m:t>
                        </m:r>
                      </m:e>
                    </m:acc>
                  </m:oMath>
                </a14:m>
                <a:r>
                  <a:rPr lang="en-US" sz="2000" dirty="0">
                    <a:solidFill>
                      <a:schemeClr val="tx1"/>
                    </a:solidFill>
                    <a:latin typeface="Symbol" pitchFamily="2" charset="2"/>
                  </a:rPr>
                  <a:t> .</a:t>
                </a:r>
              </a:p>
              <a:p>
                <a:pPr eaLnBrk="1" hangingPunct="1">
                  <a:lnSpc>
                    <a:spcPct val="90000"/>
                  </a:lnSpc>
                </a:pPr>
                <a:endParaRPr lang="en-US" sz="2000" dirty="0">
                  <a:solidFill>
                    <a:schemeClr val="tx1"/>
                  </a:solidFill>
                  <a:latin typeface="Arial" charset="0"/>
                </a:endParaRPr>
              </a:p>
              <a:p>
                <a:pPr eaLnBrk="1" hangingPunct="1">
                  <a:lnSpc>
                    <a:spcPct val="90000"/>
                  </a:lnSpc>
                </a:pPr>
                <a:r>
                  <a:rPr lang="en-US" sz="2000" dirty="0">
                    <a:solidFill>
                      <a:schemeClr val="tx1"/>
                    </a:solidFill>
                    <a:latin typeface="Arial" charset="0"/>
                  </a:rPr>
                  <a:t>The measured value, </a:t>
                </a:r>
                <a:r>
                  <a:rPr lang="en-US" sz="2000" i="1" dirty="0">
                    <a:solidFill>
                      <a:schemeClr val="tx1"/>
                    </a:solidFill>
                    <a:latin typeface="Arial" charset="0"/>
                  </a:rPr>
                  <a:t>G</a:t>
                </a:r>
                <a:r>
                  <a:rPr lang="en-US" sz="2000" i="1" baseline="-25000" dirty="0">
                    <a:solidFill>
                      <a:schemeClr val="tx1"/>
                    </a:solidFill>
                    <a:latin typeface="Arial" charset="0"/>
                  </a:rPr>
                  <a:t>F</a:t>
                </a:r>
                <a:r>
                  <a:rPr lang="en-US" sz="2000" dirty="0">
                    <a:solidFill>
                      <a:schemeClr val="tx1"/>
                    </a:solidFill>
                    <a:latin typeface="Arial" charset="0"/>
                  </a:rPr>
                  <a:t> ~ </a:t>
                </a:r>
                <a14:m>
                  <m:oMath xmlns:m="http://schemas.openxmlformats.org/officeDocument/2006/math">
                    <m:sSup>
                      <m:sSupPr>
                        <m:ctrlPr>
                          <a:rPr lang="en-US" sz="200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10</m:t>
                        </m:r>
                      </m:e>
                      <m:sup>
                        <m:r>
                          <a:rPr lang="en-US" sz="2000" b="0" i="1" smtClean="0">
                            <a:solidFill>
                              <a:schemeClr val="tx1"/>
                            </a:solidFill>
                            <a:latin typeface="Cambria Math" panose="02040503050406030204" pitchFamily="18" charset="0"/>
                          </a:rPr>
                          <m:t>−5</m:t>
                        </m:r>
                      </m:sup>
                    </m:sSup>
                  </m:oMath>
                </a14:m>
                <a:r>
                  <a:rPr lang="en-US" sz="2000" dirty="0">
                    <a:solidFill>
                      <a:schemeClr val="tx1"/>
                    </a:solidFill>
                    <a:latin typeface="Arial" charset="0"/>
                  </a:rPr>
                  <a:t> </a:t>
                </a:r>
                <a14:m>
                  <m:oMath xmlns:m="http://schemas.openxmlformats.org/officeDocument/2006/math">
                    <m:sSup>
                      <m:sSupPr>
                        <m:ctrlPr>
                          <a:rPr lang="en-US" sz="2000" i="1" dirty="0" smtClean="0">
                            <a:solidFill>
                              <a:schemeClr val="tx1"/>
                            </a:solidFill>
                            <a:latin typeface="Cambria Math" panose="02040503050406030204" pitchFamily="18" charset="0"/>
                          </a:rPr>
                        </m:ctrlPr>
                      </m:sSupPr>
                      <m:e>
                        <m:r>
                          <m:rPr>
                            <m:sty m:val="p"/>
                          </m:rPr>
                          <a:rPr lang="en-US" sz="2000" b="0" i="0" dirty="0" smtClean="0">
                            <a:solidFill>
                              <a:schemeClr val="tx1"/>
                            </a:solidFill>
                            <a:latin typeface="Cambria Math" panose="02040503050406030204" pitchFamily="18" charset="0"/>
                          </a:rPr>
                          <m:t>GeV</m:t>
                        </m:r>
                      </m:e>
                      <m:sup>
                        <m:r>
                          <a:rPr lang="en-US" sz="2000" b="0" i="1" dirty="0" smtClean="0">
                            <a:solidFill>
                              <a:schemeClr val="tx1"/>
                            </a:solidFill>
                            <a:latin typeface="Cambria Math" panose="02040503050406030204" pitchFamily="18" charset="0"/>
                          </a:rPr>
                          <m:t>−2</m:t>
                        </m:r>
                      </m:sup>
                    </m:sSup>
                  </m:oMath>
                </a14:m>
                <a:r>
                  <a:rPr lang="en-US" sz="2000" dirty="0">
                    <a:solidFill>
                      <a:schemeClr val="tx1"/>
                    </a:solidFill>
                    <a:latin typeface="Arial" charset="0"/>
                    <a:sym typeface="Wingdings" charset="0"/>
                  </a:rPr>
                  <a:t>, introduces </a:t>
                </a:r>
                <a:r>
                  <a:rPr lang="en-US" sz="2000" dirty="0">
                    <a:solidFill>
                      <a:schemeClr val="tx1"/>
                    </a:solidFill>
                    <a:latin typeface="Arial" charset="0"/>
                  </a:rPr>
                  <a:t>a new mass scale in nature, the weak scale:</a:t>
                </a:r>
              </a:p>
              <a:p>
                <a:pPr eaLnBrk="1" hangingPunct="1">
                  <a:lnSpc>
                    <a:spcPct val="90000"/>
                  </a:lnSpc>
                </a:pPr>
                <a:endParaRPr lang="en-US" sz="1200" dirty="0">
                  <a:solidFill>
                    <a:schemeClr val="tx1"/>
                  </a:solidFill>
                  <a:latin typeface="Arial" charset="0"/>
                </a:endParaRPr>
              </a:p>
              <a:p>
                <a:pPr algn="ctr" eaLnBrk="1" hangingPunct="1">
                  <a:lnSpc>
                    <a:spcPct val="90000"/>
                  </a:lnSpc>
                  <a:buFontTx/>
                  <a:buNone/>
                </a:pPr>
                <a:r>
                  <a:rPr lang="en-US" sz="2000" dirty="0" err="1">
                    <a:solidFill>
                      <a:schemeClr val="tx1"/>
                    </a:solidFill>
                    <a:latin typeface="Arial" charset="0"/>
                  </a:rPr>
                  <a:t>m</a:t>
                </a:r>
                <a:r>
                  <a:rPr lang="en-US" sz="2000" baseline="-25000" dirty="0" err="1">
                    <a:latin typeface="Arial" charset="0"/>
                  </a:rPr>
                  <a:t>w</a:t>
                </a:r>
                <a:r>
                  <a:rPr lang="en-US" sz="2000" baseline="-25000" dirty="0" err="1">
                    <a:solidFill>
                      <a:schemeClr val="tx1"/>
                    </a:solidFill>
                    <a:latin typeface="Arial" charset="0"/>
                  </a:rPr>
                  <a:t>eak</a:t>
                </a:r>
                <a:r>
                  <a:rPr lang="en-US" sz="2000" dirty="0">
                    <a:solidFill>
                      <a:schemeClr val="tx1"/>
                    </a:solidFill>
                    <a:latin typeface="Arial" charset="0"/>
                  </a:rPr>
                  <a:t> ~ 100 GeV .</a:t>
                </a:r>
              </a:p>
              <a:p>
                <a:pPr eaLnBrk="1" hangingPunct="1">
                  <a:lnSpc>
                    <a:spcPct val="90000"/>
                  </a:lnSpc>
                </a:pPr>
                <a:endParaRPr lang="en-US" sz="2000" dirty="0">
                  <a:solidFill>
                    <a:schemeClr val="tx1"/>
                  </a:solidFill>
                  <a:latin typeface="Arial" charset="0"/>
                </a:endParaRPr>
              </a:p>
              <a:p>
                <a:pPr eaLnBrk="1" hangingPunct="1">
                  <a:lnSpc>
                    <a:spcPct val="90000"/>
                  </a:lnSpc>
                </a:pPr>
                <a:r>
                  <a:rPr lang="en-US" sz="2000" dirty="0">
                    <a:solidFill>
                      <a:schemeClr val="tx1"/>
                    </a:solidFill>
                    <a:latin typeface="Arial" charset="0"/>
                  </a:rPr>
                  <a:t>We still don’t understand the origin of this mass scale, but every reasonable attempt so far introduces new particles at the weak scale.</a:t>
                </a:r>
              </a:p>
            </p:txBody>
          </p:sp>
        </mc:Choice>
        <mc:Fallback xmlns="">
          <p:sp>
            <p:nvSpPr>
              <p:cNvPr id="6147" name="Rectangle 5"/>
              <p:cNvSpPr>
                <a:spLocks noGrp="1" noRot="1" noChangeAspect="1" noMove="1" noResize="1" noEditPoints="1" noAdjustHandles="1" noChangeArrowheads="1" noChangeShapeType="1" noTextEdit="1"/>
              </p:cNvSpPr>
              <p:nvPr>
                <p:ph type="body" sz="half" idx="4294967295"/>
              </p:nvPr>
            </p:nvSpPr>
            <p:spPr>
              <a:xfrm>
                <a:off x="381000" y="1143000"/>
                <a:ext cx="4343400" cy="4800600"/>
              </a:xfrm>
              <a:blipFill>
                <a:blip r:embed="rId3"/>
                <a:stretch>
                  <a:fillRect l="-1462" t="-1847" b="-6069"/>
                </a:stretch>
              </a:blipFill>
            </p:spPr>
            <p:txBody>
              <a:bodyPr/>
              <a:lstStyle/>
              <a:p>
                <a:r>
                  <a:rPr lang="en-US">
                    <a:noFill/>
                  </a:rPr>
                  <a:t> </a:t>
                </a:r>
              </a:p>
            </p:txBody>
          </p:sp>
        </mc:Fallback>
      </mc:AlternateContent>
      <p:pic>
        <p:nvPicPr>
          <p:cNvPr id="6149" name="Picture 30" descr="C:\Users\Jon\Desktop\225px-Enrico_Fermi_1943-4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506" y="1219200"/>
            <a:ext cx="4009494"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06562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5" name="Group 4">
            <a:extLst>
              <a:ext uri="{FF2B5EF4-FFF2-40B4-BE49-F238E27FC236}">
                <a16:creationId xmlns:a16="http://schemas.microsoft.com/office/drawing/2014/main" id="{F15EDE2B-0DEF-F445-A6D5-8B350C646404}"/>
              </a:ext>
            </a:extLst>
          </p:cNvPr>
          <p:cNvGrpSpPr>
            <a:grpSpLocks/>
          </p:cNvGrpSpPr>
          <p:nvPr/>
        </p:nvGrpSpPr>
        <p:grpSpPr bwMode="auto">
          <a:xfrm>
            <a:off x="2057400" y="1633538"/>
            <a:ext cx="5030787" cy="2938462"/>
            <a:chOff x="575" y="1030"/>
            <a:chExt cx="3169" cy="1851"/>
          </a:xfrm>
        </p:grpSpPr>
        <p:grpSp>
          <p:nvGrpSpPr>
            <p:cNvPr id="10254" name="Group 5">
              <a:extLst>
                <a:ext uri="{FF2B5EF4-FFF2-40B4-BE49-F238E27FC236}">
                  <a16:creationId xmlns:a16="http://schemas.microsoft.com/office/drawing/2014/main" id="{47EBDBBC-1B0B-684D-BC08-FF9B9669BB55}"/>
                </a:ext>
              </a:extLst>
            </p:cNvPr>
            <p:cNvGrpSpPr>
              <a:grpSpLocks/>
            </p:cNvGrpSpPr>
            <p:nvPr/>
          </p:nvGrpSpPr>
          <p:grpSpPr bwMode="auto">
            <a:xfrm>
              <a:off x="648" y="1238"/>
              <a:ext cx="146" cy="1123"/>
              <a:chOff x="848" y="1303"/>
              <a:chExt cx="146" cy="1123"/>
            </a:xfrm>
          </p:grpSpPr>
          <p:sp>
            <p:nvSpPr>
              <p:cNvPr id="10277" name="Line 6">
                <a:extLst>
                  <a:ext uri="{FF2B5EF4-FFF2-40B4-BE49-F238E27FC236}">
                    <a16:creationId xmlns:a16="http://schemas.microsoft.com/office/drawing/2014/main" id="{8304794C-F6F0-1042-A5AF-5A75FA14E2FB}"/>
                  </a:ext>
                </a:extLst>
              </p:cNvPr>
              <p:cNvSpPr>
                <a:spLocks noChangeShapeType="1"/>
              </p:cNvSpPr>
              <p:nvPr/>
            </p:nvSpPr>
            <p:spPr bwMode="auto">
              <a:xfrm>
                <a:off x="920" y="1303"/>
                <a:ext cx="0" cy="112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8" name="Oval 7">
                <a:extLst>
                  <a:ext uri="{FF2B5EF4-FFF2-40B4-BE49-F238E27FC236}">
                    <a16:creationId xmlns:a16="http://schemas.microsoft.com/office/drawing/2014/main" id="{D6196230-FD58-A441-AC81-9D7280959C5C}"/>
                  </a:ext>
                </a:extLst>
              </p:cNvPr>
              <p:cNvSpPr>
                <a:spLocks noChangeArrowheads="1"/>
              </p:cNvSpPr>
              <p:nvPr/>
            </p:nvSpPr>
            <p:spPr bwMode="auto">
              <a:xfrm>
                <a:off x="848" y="1773"/>
                <a:ext cx="146" cy="145"/>
              </a:xfrm>
              <a:prstGeom prst="ellipse">
                <a:avLst/>
              </a:prstGeom>
              <a:solidFill>
                <a:schemeClr val="tx2"/>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10255" name="Group 8">
              <a:extLst>
                <a:ext uri="{FF2B5EF4-FFF2-40B4-BE49-F238E27FC236}">
                  <a16:creationId xmlns:a16="http://schemas.microsoft.com/office/drawing/2014/main" id="{EDDC3B27-C360-1F46-8118-71F26E86C23E}"/>
                </a:ext>
              </a:extLst>
            </p:cNvPr>
            <p:cNvGrpSpPr>
              <a:grpSpLocks/>
            </p:cNvGrpSpPr>
            <p:nvPr/>
          </p:nvGrpSpPr>
          <p:grpSpPr bwMode="auto">
            <a:xfrm>
              <a:off x="1615" y="1030"/>
              <a:ext cx="692" cy="1341"/>
              <a:chOff x="1525" y="829"/>
              <a:chExt cx="692" cy="1341"/>
            </a:xfrm>
          </p:grpSpPr>
          <p:sp>
            <p:nvSpPr>
              <p:cNvPr id="10271" name="Text Box 9">
                <a:extLst>
                  <a:ext uri="{FF2B5EF4-FFF2-40B4-BE49-F238E27FC236}">
                    <a16:creationId xmlns:a16="http://schemas.microsoft.com/office/drawing/2014/main" id="{02BE7458-05A3-9B41-B5EE-3709EFD4044D}"/>
                  </a:ext>
                </a:extLst>
              </p:cNvPr>
              <p:cNvSpPr txBox="1">
                <a:spLocks noChangeArrowheads="1"/>
              </p:cNvSpPr>
              <p:nvPr/>
            </p:nvSpPr>
            <p:spPr bwMode="auto">
              <a:xfrm>
                <a:off x="1525" y="829"/>
                <a:ext cx="6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Classical</a:t>
                </a:r>
              </a:p>
            </p:txBody>
          </p:sp>
          <p:grpSp>
            <p:nvGrpSpPr>
              <p:cNvPr id="10272" name="Group 10">
                <a:extLst>
                  <a:ext uri="{FF2B5EF4-FFF2-40B4-BE49-F238E27FC236}">
                    <a16:creationId xmlns:a16="http://schemas.microsoft.com/office/drawing/2014/main" id="{539DF65E-B712-864C-A736-31D91349299D}"/>
                  </a:ext>
                </a:extLst>
              </p:cNvPr>
              <p:cNvGrpSpPr>
                <a:grpSpLocks/>
              </p:cNvGrpSpPr>
              <p:nvPr/>
            </p:nvGrpSpPr>
            <p:grpSpPr bwMode="auto">
              <a:xfrm>
                <a:off x="1791" y="1047"/>
                <a:ext cx="146" cy="1123"/>
                <a:chOff x="2106" y="1303"/>
                <a:chExt cx="146" cy="1123"/>
              </a:xfrm>
            </p:grpSpPr>
            <p:sp>
              <p:nvSpPr>
                <p:cNvPr id="10273" name="Line 11">
                  <a:extLst>
                    <a:ext uri="{FF2B5EF4-FFF2-40B4-BE49-F238E27FC236}">
                      <a16:creationId xmlns:a16="http://schemas.microsoft.com/office/drawing/2014/main" id="{4131F397-A7A9-6C49-AB11-31FCC64590EF}"/>
                    </a:ext>
                  </a:extLst>
                </p:cNvPr>
                <p:cNvSpPr>
                  <a:spLocks noChangeShapeType="1"/>
                </p:cNvSpPr>
                <p:nvPr/>
              </p:nvSpPr>
              <p:spPr bwMode="auto">
                <a:xfrm>
                  <a:off x="2178" y="1303"/>
                  <a:ext cx="0" cy="112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0274" name="Group 12">
                  <a:extLst>
                    <a:ext uri="{FF2B5EF4-FFF2-40B4-BE49-F238E27FC236}">
                      <a16:creationId xmlns:a16="http://schemas.microsoft.com/office/drawing/2014/main" id="{0E41849B-8A80-444F-A30D-6B8F29223230}"/>
                    </a:ext>
                  </a:extLst>
                </p:cNvPr>
                <p:cNvGrpSpPr>
                  <a:grpSpLocks/>
                </p:cNvGrpSpPr>
                <p:nvPr/>
              </p:nvGrpSpPr>
              <p:grpSpPr bwMode="auto">
                <a:xfrm>
                  <a:off x="2106" y="1773"/>
                  <a:ext cx="146" cy="145"/>
                  <a:chOff x="2178" y="1773"/>
                  <a:chExt cx="146" cy="145"/>
                </a:xfrm>
              </p:grpSpPr>
              <p:sp>
                <p:nvSpPr>
                  <p:cNvPr id="10275" name="Line 13">
                    <a:extLst>
                      <a:ext uri="{FF2B5EF4-FFF2-40B4-BE49-F238E27FC236}">
                        <a16:creationId xmlns:a16="http://schemas.microsoft.com/office/drawing/2014/main" id="{F641861A-E67B-EA49-85B8-1479E8706005}"/>
                      </a:ext>
                    </a:extLst>
                  </p:cNvPr>
                  <p:cNvSpPr>
                    <a:spLocks noChangeShapeType="1"/>
                  </p:cNvSpPr>
                  <p:nvPr/>
                </p:nvSpPr>
                <p:spPr bwMode="auto">
                  <a:xfrm>
                    <a:off x="2178" y="1773"/>
                    <a:ext cx="146" cy="14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6" name="Line 14">
                    <a:extLst>
                      <a:ext uri="{FF2B5EF4-FFF2-40B4-BE49-F238E27FC236}">
                        <a16:creationId xmlns:a16="http://schemas.microsoft.com/office/drawing/2014/main" id="{0969CCAA-76D7-6F45-93A4-B5874AF231CA}"/>
                      </a:ext>
                    </a:extLst>
                  </p:cNvPr>
                  <p:cNvSpPr>
                    <a:spLocks noChangeShapeType="1"/>
                  </p:cNvSpPr>
                  <p:nvPr/>
                </p:nvSpPr>
                <p:spPr bwMode="auto">
                  <a:xfrm flipH="1">
                    <a:off x="2178" y="1773"/>
                    <a:ext cx="146" cy="14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sp>
          <p:nvSpPr>
            <p:cNvPr id="10256" name="Text Box 15">
              <a:extLst>
                <a:ext uri="{FF2B5EF4-FFF2-40B4-BE49-F238E27FC236}">
                  <a16:creationId xmlns:a16="http://schemas.microsoft.com/office/drawing/2014/main" id="{11580CFA-C4F9-5B48-ACE7-C09DFECFFD9E}"/>
                </a:ext>
              </a:extLst>
            </p:cNvPr>
            <p:cNvSpPr txBox="1">
              <a:spLocks noChangeArrowheads="1"/>
            </p:cNvSpPr>
            <p:nvPr/>
          </p:nvSpPr>
          <p:spPr bwMode="auto">
            <a:xfrm>
              <a:off x="1175" y="1635"/>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a:t>
              </a:r>
            </a:p>
          </p:txBody>
        </p:sp>
        <p:sp>
          <p:nvSpPr>
            <p:cNvPr id="10257" name="Text Box 16">
              <a:extLst>
                <a:ext uri="{FF2B5EF4-FFF2-40B4-BE49-F238E27FC236}">
                  <a16:creationId xmlns:a16="http://schemas.microsoft.com/office/drawing/2014/main" id="{964CAEA6-FED4-0945-B292-3C22280CE877}"/>
                </a:ext>
              </a:extLst>
            </p:cNvPr>
            <p:cNvSpPr txBox="1">
              <a:spLocks noChangeArrowheads="1"/>
            </p:cNvSpPr>
            <p:nvPr/>
          </p:nvSpPr>
          <p:spPr bwMode="auto">
            <a:xfrm>
              <a:off x="2408" y="1635"/>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a:t>
              </a:r>
            </a:p>
          </p:txBody>
        </p:sp>
        <p:pic>
          <p:nvPicPr>
            <p:cNvPr id="10258" name="Picture 17">
              <a:extLst>
                <a:ext uri="{FF2B5EF4-FFF2-40B4-BE49-F238E27FC236}">
                  <a16:creationId xmlns:a16="http://schemas.microsoft.com/office/drawing/2014/main" id="{F4A0A8E5-7F21-7649-B654-C4196F1EE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 y="2506"/>
              <a:ext cx="368"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18">
              <a:extLst>
                <a:ext uri="{FF2B5EF4-FFF2-40B4-BE49-F238E27FC236}">
                  <a16:creationId xmlns:a16="http://schemas.microsoft.com/office/drawing/2014/main" id="{D422F9F2-2991-D24E-84B7-75D259817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 y="2506"/>
              <a:ext cx="645"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19">
              <a:extLst>
                <a:ext uri="{FF2B5EF4-FFF2-40B4-BE49-F238E27FC236}">
                  <a16:creationId xmlns:a16="http://schemas.microsoft.com/office/drawing/2014/main" id="{3CF019C3-C3DB-8844-B53E-64AE32092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 y="2409"/>
              <a:ext cx="1009"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1" name="Text Box 20">
              <a:extLst>
                <a:ext uri="{FF2B5EF4-FFF2-40B4-BE49-F238E27FC236}">
                  <a16:creationId xmlns:a16="http://schemas.microsoft.com/office/drawing/2014/main" id="{B215133A-A7F5-934B-98FF-BCC2A656E374}"/>
                </a:ext>
              </a:extLst>
            </p:cNvPr>
            <p:cNvSpPr txBox="1">
              <a:spLocks noChangeArrowheads="1"/>
            </p:cNvSpPr>
            <p:nvPr/>
          </p:nvSpPr>
          <p:spPr bwMode="auto">
            <a:xfrm>
              <a:off x="1175" y="2494"/>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a:t>
              </a:r>
            </a:p>
          </p:txBody>
        </p:sp>
        <p:sp>
          <p:nvSpPr>
            <p:cNvPr id="10262" name="Text Box 21">
              <a:extLst>
                <a:ext uri="{FF2B5EF4-FFF2-40B4-BE49-F238E27FC236}">
                  <a16:creationId xmlns:a16="http://schemas.microsoft.com/office/drawing/2014/main" id="{90BA98CE-CAAC-614E-93D8-8453F8B5E2C4}"/>
                </a:ext>
              </a:extLst>
            </p:cNvPr>
            <p:cNvSpPr txBox="1">
              <a:spLocks noChangeArrowheads="1"/>
            </p:cNvSpPr>
            <p:nvPr/>
          </p:nvSpPr>
          <p:spPr bwMode="auto">
            <a:xfrm>
              <a:off x="2386" y="2458"/>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a:t>
              </a:r>
            </a:p>
          </p:txBody>
        </p:sp>
        <p:grpSp>
          <p:nvGrpSpPr>
            <p:cNvPr id="10263" name="Group 22">
              <a:extLst>
                <a:ext uri="{FF2B5EF4-FFF2-40B4-BE49-F238E27FC236}">
                  <a16:creationId xmlns:a16="http://schemas.microsoft.com/office/drawing/2014/main" id="{6C82A760-C805-9A47-A1DB-43E0ED8062D5}"/>
                </a:ext>
              </a:extLst>
            </p:cNvPr>
            <p:cNvGrpSpPr>
              <a:grpSpLocks/>
            </p:cNvGrpSpPr>
            <p:nvPr/>
          </p:nvGrpSpPr>
          <p:grpSpPr bwMode="auto">
            <a:xfrm>
              <a:off x="2898" y="1030"/>
              <a:ext cx="720" cy="1355"/>
              <a:chOff x="2808" y="829"/>
              <a:chExt cx="720" cy="1355"/>
            </a:xfrm>
          </p:grpSpPr>
          <p:sp>
            <p:nvSpPr>
              <p:cNvPr id="10264" name="Text Box 23">
                <a:extLst>
                  <a:ext uri="{FF2B5EF4-FFF2-40B4-BE49-F238E27FC236}">
                    <a16:creationId xmlns:a16="http://schemas.microsoft.com/office/drawing/2014/main" id="{CAAC15CF-02AC-1746-809C-D258D9F0F6FD}"/>
                  </a:ext>
                </a:extLst>
              </p:cNvPr>
              <p:cNvSpPr txBox="1">
                <a:spLocks noChangeArrowheads="1"/>
              </p:cNvSpPr>
              <p:nvPr/>
            </p:nvSpPr>
            <p:spPr bwMode="auto">
              <a:xfrm>
                <a:off x="2820" y="829"/>
                <a:ext cx="7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a:t>Quantum</a:t>
                </a:r>
              </a:p>
            </p:txBody>
          </p:sp>
          <p:grpSp>
            <p:nvGrpSpPr>
              <p:cNvPr id="10265" name="Group 24">
                <a:extLst>
                  <a:ext uri="{FF2B5EF4-FFF2-40B4-BE49-F238E27FC236}">
                    <a16:creationId xmlns:a16="http://schemas.microsoft.com/office/drawing/2014/main" id="{A870CAF6-C877-2441-916F-0438A55EB4D7}"/>
                  </a:ext>
                </a:extLst>
              </p:cNvPr>
              <p:cNvGrpSpPr>
                <a:grpSpLocks/>
              </p:cNvGrpSpPr>
              <p:nvPr/>
            </p:nvGrpSpPr>
            <p:grpSpPr bwMode="auto">
              <a:xfrm>
                <a:off x="2808" y="1061"/>
                <a:ext cx="701" cy="1123"/>
                <a:chOff x="3061" y="1303"/>
                <a:chExt cx="701" cy="1123"/>
              </a:xfrm>
            </p:grpSpPr>
            <p:sp>
              <p:nvSpPr>
                <p:cNvPr id="10269" name="Line 25">
                  <a:extLst>
                    <a:ext uri="{FF2B5EF4-FFF2-40B4-BE49-F238E27FC236}">
                      <a16:creationId xmlns:a16="http://schemas.microsoft.com/office/drawing/2014/main" id="{2721E047-F051-824A-A0F3-86DA9F613878}"/>
                    </a:ext>
                  </a:extLst>
                </p:cNvPr>
                <p:cNvSpPr>
                  <a:spLocks noChangeShapeType="1"/>
                </p:cNvSpPr>
                <p:nvPr/>
              </p:nvSpPr>
              <p:spPr bwMode="auto">
                <a:xfrm>
                  <a:off x="3412" y="1303"/>
                  <a:ext cx="0" cy="112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70" name="Oval 26">
                  <a:extLst>
                    <a:ext uri="{FF2B5EF4-FFF2-40B4-BE49-F238E27FC236}">
                      <a16:creationId xmlns:a16="http://schemas.microsoft.com/office/drawing/2014/main" id="{CE3AACC2-37E4-E843-8BBF-4DBE1B66B936}"/>
                    </a:ext>
                  </a:extLst>
                </p:cNvPr>
                <p:cNvSpPr>
                  <a:spLocks noChangeArrowheads="1"/>
                </p:cNvSpPr>
                <p:nvPr/>
              </p:nvSpPr>
              <p:spPr bwMode="auto">
                <a:xfrm>
                  <a:off x="3061" y="1530"/>
                  <a:ext cx="701" cy="678"/>
                </a:xfrm>
                <a:prstGeom prst="ellipse">
                  <a:avLst/>
                </a:prstGeom>
                <a:solidFill>
                  <a:schemeClr val="bg1"/>
                </a:solidFill>
                <a:ln w="38100">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sp>
            <p:nvSpPr>
              <p:cNvPr id="10266" name="Text Box 27">
                <a:extLst>
                  <a:ext uri="{FF2B5EF4-FFF2-40B4-BE49-F238E27FC236}">
                    <a16:creationId xmlns:a16="http://schemas.microsoft.com/office/drawing/2014/main" id="{CAB3E143-1D1E-DD40-AD8A-133CAA6390BE}"/>
                  </a:ext>
                </a:extLst>
              </p:cNvPr>
              <p:cNvSpPr txBox="1">
                <a:spLocks noChangeArrowheads="1"/>
              </p:cNvSpPr>
              <p:nvPr/>
            </p:nvSpPr>
            <p:spPr bwMode="auto">
              <a:xfrm>
                <a:off x="3049" y="1243"/>
                <a:ext cx="22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Symbol" pitchFamily="2" charset="2"/>
                  </a:rPr>
                  <a:t>l</a:t>
                </a:r>
              </a:p>
            </p:txBody>
          </p:sp>
          <p:sp>
            <p:nvSpPr>
              <p:cNvPr id="10267" name="Text Box 28">
                <a:extLst>
                  <a:ext uri="{FF2B5EF4-FFF2-40B4-BE49-F238E27FC236}">
                    <a16:creationId xmlns:a16="http://schemas.microsoft.com/office/drawing/2014/main" id="{91BF03E7-436F-4F43-93D0-A738EB6136FC}"/>
                  </a:ext>
                </a:extLst>
              </p:cNvPr>
              <p:cNvSpPr txBox="1">
                <a:spLocks noChangeArrowheads="1"/>
              </p:cNvSpPr>
              <p:nvPr/>
            </p:nvSpPr>
            <p:spPr bwMode="auto">
              <a:xfrm>
                <a:off x="3049" y="1700"/>
                <a:ext cx="22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Symbol" pitchFamily="2" charset="2"/>
                  </a:rPr>
                  <a:t>l</a:t>
                </a:r>
              </a:p>
            </p:txBody>
          </p:sp>
          <p:sp>
            <p:nvSpPr>
              <p:cNvPr id="10268" name="Text Box 29">
                <a:extLst>
                  <a:ext uri="{FF2B5EF4-FFF2-40B4-BE49-F238E27FC236}">
                    <a16:creationId xmlns:a16="http://schemas.microsoft.com/office/drawing/2014/main" id="{0958ED47-1304-A341-91D4-485637547F5B}"/>
                  </a:ext>
                </a:extLst>
              </p:cNvPr>
              <p:cNvSpPr txBox="1">
                <a:spLocks noChangeArrowheads="1"/>
              </p:cNvSpPr>
              <p:nvPr/>
            </p:nvSpPr>
            <p:spPr bwMode="auto">
              <a:xfrm>
                <a:off x="2886" y="1484"/>
                <a:ext cx="5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i="1"/>
                  <a:t>f      f</a:t>
                </a:r>
                <a:endParaRPr lang="en-US" altLang="en-US" sz="2400" i="1" baseline="-25000"/>
              </a:p>
            </p:txBody>
          </p:sp>
        </p:grpSp>
      </p:grpSp>
      <mc:AlternateContent xmlns:mc="http://schemas.openxmlformats.org/markup-compatibility/2006" xmlns:a14="http://schemas.microsoft.com/office/drawing/2010/main">
        <mc:Choice Requires="a14">
          <p:sp>
            <p:nvSpPr>
              <p:cNvPr id="40" name="Content Placeholder 3">
                <a:extLst>
                  <a:ext uri="{FF2B5EF4-FFF2-40B4-BE49-F238E27FC236}">
                    <a16:creationId xmlns:a16="http://schemas.microsoft.com/office/drawing/2014/main" id="{17C24634-C36A-2A43-BCDB-33B669225821}"/>
                  </a:ext>
                </a:extLst>
              </p:cNvPr>
              <p:cNvSpPr txBox="1">
                <a:spLocks/>
              </p:cNvSpPr>
              <p:nvPr/>
            </p:nvSpPr>
            <p:spPr>
              <a:xfrm>
                <a:off x="76200" y="762000"/>
                <a:ext cx="8991600" cy="5753100"/>
              </a:xfrm>
              <a:prstGeom prst="rect">
                <a:avLst/>
              </a:prstGeom>
            </p:spPr>
            <p:txBody>
              <a:bodyPr/>
              <a:lstStyle/>
              <a:p>
                <a:pPr marL="342900" indent="-342900" algn="l">
                  <a:spcBef>
                    <a:spcPct val="20000"/>
                  </a:spcBef>
                  <a:buFontTx/>
                  <a:buChar char="•"/>
                  <a:defRPr/>
                </a:pPr>
                <a:r>
                  <a:rPr lang="en-US" sz="2000" kern="0" dirty="0">
                    <a:latin typeface="+mn-lt"/>
                  </a:rPr>
                  <a:t>We have now discovered a particle that looks like a fundamental scalar with a mass </a:t>
                </a:r>
                <a14:m>
                  <m:oMath xmlns:m="http://schemas.openxmlformats.org/officeDocument/2006/math">
                    <m:sSub>
                      <m:sSubPr>
                        <m:ctrlPr>
                          <a:rPr lang="en-US" sz="2400" i="1" kern="0" smtClean="0">
                            <a:latin typeface="Cambria Math" panose="02040503050406030204" pitchFamily="18" charset="0"/>
                          </a:rPr>
                        </m:ctrlPr>
                      </m:sSubPr>
                      <m:e>
                        <m:r>
                          <a:rPr lang="en-US" sz="2400" b="0" i="1" kern="0" smtClean="0">
                            <a:latin typeface="Cambria Math" panose="02040503050406030204" pitchFamily="18" charset="0"/>
                          </a:rPr>
                          <m:t>𝑚</m:t>
                        </m:r>
                      </m:e>
                      <m:sub>
                        <m:r>
                          <a:rPr lang="en-US" sz="2400" b="0" i="1" kern="0" smtClean="0">
                            <a:latin typeface="Cambria Math" panose="02040503050406030204" pitchFamily="18" charset="0"/>
                          </a:rPr>
                          <m:t>h</m:t>
                        </m:r>
                      </m:sub>
                    </m:sSub>
                    <m:r>
                      <a:rPr lang="en-US" sz="2000" i="1" kern="0" smtClean="0">
                        <a:latin typeface="Cambria Math" panose="02040503050406030204" pitchFamily="18" charset="0"/>
                        <a:ea typeface="Cambria Math" panose="02040503050406030204" pitchFamily="18" charset="0"/>
                      </a:rPr>
                      <m:t>≃</m:t>
                    </m:r>
                    <m:r>
                      <a:rPr lang="en-US" sz="2000" b="0" i="1" kern="0" smtClean="0">
                        <a:latin typeface="Cambria Math" panose="02040503050406030204" pitchFamily="18" charset="0"/>
                        <a:ea typeface="Cambria Math" panose="02040503050406030204" pitchFamily="18" charset="0"/>
                      </a:rPr>
                      <m:t> </m:t>
                    </m:r>
                  </m:oMath>
                </a14:m>
                <a:r>
                  <a:rPr lang="en-US" sz="2000" kern="0" dirty="0">
                    <a:latin typeface="+mn-lt"/>
                  </a:rPr>
                  <a:t>125 GeV: the Higgs boson. Scalars are different:</a:t>
                </a:r>
              </a:p>
              <a:p>
                <a:pPr marL="342900" indent="-342900" algn="l">
                  <a:spcBef>
                    <a:spcPct val="20000"/>
                  </a:spcBef>
                  <a:buFontTx/>
                  <a:buChar char="•"/>
                  <a:defRPr/>
                </a:pPr>
                <a:endParaRPr lang="en-US" sz="2000" kern="0" dirty="0">
                  <a:latin typeface="+mn-lt"/>
                </a:endParaRPr>
              </a:p>
              <a:p>
                <a:pPr marL="342900" indent="-342900" algn="l">
                  <a:spcBef>
                    <a:spcPct val="20000"/>
                  </a:spcBef>
                  <a:buFontTx/>
                  <a:buChar char="•"/>
                  <a:defRPr/>
                </a:pPr>
                <a:endParaRPr lang="en-US" sz="2000" kern="0" dirty="0">
                  <a:latin typeface="+mn-lt"/>
                </a:endParaRPr>
              </a:p>
              <a:p>
                <a:pPr marL="342900" indent="-342900" algn="l">
                  <a:spcBef>
                    <a:spcPct val="20000"/>
                  </a:spcBef>
                  <a:buFontTx/>
                  <a:buChar char="•"/>
                  <a:defRPr/>
                </a:pPr>
                <a:endParaRPr lang="en-US" sz="2000" kern="0" dirty="0">
                  <a:latin typeface="+mn-lt"/>
                </a:endParaRPr>
              </a:p>
              <a:p>
                <a:pPr marL="342900" indent="-342900" algn="l">
                  <a:spcBef>
                    <a:spcPct val="20000"/>
                  </a:spcBef>
                  <a:buFontTx/>
                  <a:buChar char="•"/>
                  <a:defRPr/>
                </a:pPr>
                <a:endParaRPr lang="en-US" sz="2000" kern="0" dirty="0">
                  <a:latin typeface="+mn-lt"/>
                </a:endParaRPr>
              </a:p>
              <a:p>
                <a:pPr marL="342900" indent="-342900" algn="l">
                  <a:spcBef>
                    <a:spcPct val="20000"/>
                  </a:spcBef>
                  <a:buFontTx/>
                  <a:buChar char="•"/>
                  <a:defRPr/>
                </a:pPr>
                <a:endParaRPr lang="en-US" sz="2000" kern="0" dirty="0">
                  <a:latin typeface="+mn-lt"/>
                </a:endParaRPr>
              </a:p>
              <a:p>
                <a:pPr marL="342900" indent="-342900" algn="l">
                  <a:spcBef>
                    <a:spcPct val="20000"/>
                  </a:spcBef>
                  <a:buFontTx/>
                  <a:buChar char="•"/>
                  <a:defRPr/>
                </a:pPr>
                <a:endParaRPr lang="en-US" sz="2000" kern="0" dirty="0">
                  <a:latin typeface="+mn-lt"/>
                </a:endParaRPr>
              </a:p>
              <a:p>
                <a:pPr marL="342900" indent="-342900" algn="l">
                  <a:spcBef>
                    <a:spcPct val="20000"/>
                  </a:spcBef>
                  <a:buFontTx/>
                  <a:buChar char="•"/>
                  <a:defRPr/>
                </a:pPr>
                <a:endParaRPr lang="en-US" sz="2000" kern="0" dirty="0">
                  <a:latin typeface="+mn-lt"/>
                </a:endParaRPr>
              </a:p>
              <a:p>
                <a:pPr marL="342900" indent="-342900" algn="l">
                  <a:spcBef>
                    <a:spcPct val="20000"/>
                  </a:spcBef>
                  <a:buFontTx/>
                  <a:buChar char="•"/>
                  <a:defRPr/>
                </a:pPr>
                <a:endParaRPr lang="en-US" sz="1200" kern="0" dirty="0">
                  <a:latin typeface="+mn-lt"/>
                </a:endParaRPr>
              </a:p>
              <a:p>
                <a:pPr algn="l">
                  <a:spcBef>
                    <a:spcPct val="20000"/>
                  </a:spcBef>
                  <a:defRPr/>
                </a:pPr>
                <a:endParaRPr lang="en-US" sz="2000" kern="0" dirty="0">
                  <a:latin typeface="+mn-lt"/>
                </a:endParaRPr>
              </a:p>
              <a:p>
                <a:pPr marL="342900" indent="-342900" algn="l">
                  <a:spcBef>
                    <a:spcPct val="20000"/>
                  </a:spcBef>
                  <a:buFontTx/>
                  <a:buChar char="•"/>
                  <a:defRPr/>
                </a:pPr>
                <a:r>
                  <a:rPr lang="en-US" sz="2000" kern="0" dirty="0">
                    <a:latin typeface="+mn-lt"/>
                  </a:rPr>
                  <a:t>For </a:t>
                </a:r>
                <a:r>
                  <a:rPr lang="en-US" sz="2000" kern="0" dirty="0">
                    <a:latin typeface="Symbol" pitchFamily="18" charset="2"/>
                  </a:rPr>
                  <a:t>L</a:t>
                </a:r>
                <a:r>
                  <a:rPr lang="en-US" sz="2000" kern="0" dirty="0">
                    <a:latin typeface="+mn-lt"/>
                  </a:rPr>
                  <a:t> ~ </a:t>
                </a:r>
                <a:r>
                  <a:rPr lang="en-US" sz="2000" kern="0" dirty="0" err="1">
                    <a:latin typeface="Arial" charset="0"/>
                  </a:rPr>
                  <a:t>m</a:t>
                </a:r>
                <a:r>
                  <a:rPr lang="en-US" sz="2000" kern="0" baseline="-25000" dirty="0" err="1">
                    <a:latin typeface="Arial" charset="0"/>
                  </a:rPr>
                  <a:t>Planck</a:t>
                </a:r>
                <a:r>
                  <a:rPr lang="en-US" sz="2000" kern="0" baseline="-25000" dirty="0">
                    <a:latin typeface="Arial" charset="0"/>
                  </a:rPr>
                  <a:t> </a:t>
                </a:r>
                <a:r>
                  <a:rPr lang="en-US" sz="2000" kern="0" dirty="0">
                    <a:latin typeface="Arial" charset="0"/>
                  </a:rPr>
                  <a:t>~ 10</a:t>
                </a:r>
                <a:r>
                  <a:rPr lang="en-US" sz="2000" kern="0" baseline="30000" dirty="0"/>
                  <a:t>19</a:t>
                </a:r>
                <a:r>
                  <a:rPr lang="en-US" sz="2000" kern="0" dirty="0">
                    <a:latin typeface="Arial" charset="0"/>
                  </a:rPr>
                  <a:t> GeV</a:t>
                </a:r>
                <a:r>
                  <a:rPr lang="en-US" sz="2000" kern="0" dirty="0">
                    <a:latin typeface="+mn-lt"/>
                  </a:rPr>
                  <a:t>, and f = top (</a:t>
                </a:r>
                <a:r>
                  <a:rPr lang="en-US" sz="2000" kern="0" dirty="0">
                    <a:latin typeface="Symbol" pitchFamily="2" charset="2"/>
                  </a:rPr>
                  <a:t>l</a:t>
                </a:r>
                <a:r>
                  <a:rPr lang="en-US" sz="2000" kern="0" dirty="0">
                    <a:latin typeface="+mn-lt"/>
                  </a:rPr>
                  <a:t> ~ 1), the classical and quantum contributions must cancel to 1 part in 10</a:t>
                </a:r>
                <a:r>
                  <a:rPr lang="en-US" sz="2000" kern="0" baseline="30000" dirty="0">
                    <a:latin typeface="+mn-lt"/>
                  </a:rPr>
                  <a:t>32</a:t>
                </a:r>
                <a:r>
                  <a:rPr lang="en-US" sz="2000" kern="0" dirty="0">
                    <a:latin typeface="+mn-lt"/>
                  </a:rPr>
                  <a:t> to yield the physical Higgs mass.</a:t>
                </a:r>
              </a:p>
              <a:p>
                <a:pPr marL="342900" indent="-342900" algn="l">
                  <a:spcBef>
                    <a:spcPct val="20000"/>
                  </a:spcBef>
                  <a:buFontTx/>
                  <a:buChar char="•"/>
                  <a:defRPr/>
                </a:pPr>
                <a:endParaRPr lang="en-US" sz="1200" kern="0" dirty="0">
                  <a:latin typeface="+mn-lt"/>
                </a:endParaRPr>
              </a:p>
              <a:p>
                <a:pPr marL="342900" indent="-342900" algn="l">
                  <a:spcBef>
                    <a:spcPct val="20000"/>
                  </a:spcBef>
                  <a:buFontTx/>
                  <a:buChar char="•"/>
                  <a:defRPr/>
                </a:pPr>
                <a:r>
                  <a:rPr lang="en-US" sz="2000" kern="0" dirty="0">
                    <a:latin typeface="+mn-lt"/>
                  </a:rPr>
                  <a:t>This is the naturalness, fine-tuning, or gauge hierarchy problem of the Standard Model.  Its resolution likely requires new particles at the weak scale that introduce new quantum contributions to cancel the existing ones.</a:t>
                </a:r>
                <a:endParaRPr lang="en-US" sz="2000" kern="0" baseline="-25000" dirty="0">
                  <a:latin typeface="+mn-lt"/>
                </a:endParaRPr>
              </a:p>
            </p:txBody>
          </p:sp>
        </mc:Choice>
        <mc:Fallback xmlns="">
          <p:sp>
            <p:nvSpPr>
              <p:cNvPr id="40" name="Content Placeholder 3">
                <a:extLst>
                  <a:ext uri="{FF2B5EF4-FFF2-40B4-BE49-F238E27FC236}">
                    <a16:creationId xmlns:a16="http://schemas.microsoft.com/office/drawing/2014/main" id="{17C24634-C36A-2A43-BCDB-33B669225821}"/>
                  </a:ext>
                </a:extLst>
              </p:cNvPr>
              <p:cNvSpPr txBox="1">
                <a:spLocks noRot="1" noChangeAspect="1" noMove="1" noResize="1" noEditPoints="1" noAdjustHandles="1" noChangeArrowheads="1" noChangeShapeType="1" noTextEdit="1"/>
              </p:cNvSpPr>
              <p:nvPr/>
            </p:nvSpPr>
            <p:spPr>
              <a:xfrm>
                <a:off x="76200" y="762000"/>
                <a:ext cx="8991600" cy="5753100"/>
              </a:xfrm>
              <a:prstGeom prst="rect">
                <a:avLst/>
              </a:prstGeom>
              <a:blipFill>
                <a:blip r:embed="rId5"/>
                <a:stretch>
                  <a:fillRect l="-705" t="-661" r="-282" b="-1982"/>
                </a:stretch>
              </a:blipFill>
            </p:spPr>
            <p:txBody>
              <a:bodyPr/>
              <a:lstStyle/>
              <a:p>
                <a:r>
                  <a:rPr lang="en-US">
                    <a:noFill/>
                  </a:rPr>
                  <a:t> </a:t>
                </a:r>
              </a:p>
            </p:txBody>
          </p:sp>
        </mc:Fallback>
      </mc:AlternateContent>
      <p:sp>
        <p:nvSpPr>
          <p:cNvPr id="41" name="Rectangle 4">
            <a:extLst>
              <a:ext uri="{FF2B5EF4-FFF2-40B4-BE49-F238E27FC236}">
                <a16:creationId xmlns:a16="http://schemas.microsoft.com/office/drawing/2014/main" id="{1099CE99-D5A9-744A-BB6D-A617A03D5CFE}"/>
              </a:ext>
            </a:extLst>
          </p:cNvPr>
          <p:cNvSpPr txBox="1">
            <a:spLocks noChangeArrowheads="1"/>
          </p:cNvSpPr>
          <p:nvPr/>
        </p:nvSpPr>
        <p:spPr bwMode="auto">
          <a:xfrm>
            <a:off x="0" y="76200"/>
            <a:ext cx="91440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Arial" charset="0"/>
              </a:rPr>
              <a:t>NATURALNESS</a:t>
            </a:r>
            <a:endParaRPr lang="en-US" baseline="-25000" dirty="0">
              <a:latin typeface="Arial" charset="0"/>
            </a:endParaRPr>
          </a:p>
        </p:txBody>
      </p:sp>
    </p:spTree>
  </p:cSld>
  <p:clrMapOvr>
    <a:masterClrMapping/>
  </p:clrMapOvr>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66746</TotalTime>
  <Words>5567</Words>
  <Application>Microsoft Macintosh PowerPoint</Application>
  <PresentationFormat>On-screen Show (4:3)</PresentationFormat>
  <Paragraphs>1006</Paragraphs>
  <Slides>76</Slides>
  <Notes>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Arial</vt:lpstr>
      <vt:lpstr>Calibri</vt:lpstr>
      <vt:lpstr>Cambria Math</vt:lpstr>
      <vt:lpstr>Symbol</vt:lpstr>
      <vt:lpstr>Times New Roman</vt:lpstr>
      <vt:lpstr>office_arial</vt:lpstr>
      <vt:lpstr>PowerPoint Presentation</vt:lpstr>
      <vt:lpstr>CONGRATULATIONS TO THE ORGANIZERS</vt:lpstr>
      <vt:lpstr>STEVEN WEINBERG (1933-2021)</vt:lpstr>
      <vt:lpstr>OUTLINE</vt:lpstr>
      <vt:lpstr>PowerPoint Presentation</vt:lpstr>
      <vt:lpstr>PowerPoint Presentation</vt:lpstr>
      <vt:lpstr>GOALS</vt:lpstr>
      <vt:lpstr>THE WEAK SCALE</vt:lpstr>
      <vt:lpstr>PowerPoint Presentation</vt:lpstr>
      <vt:lpstr> DARK MATTER</vt:lpstr>
      <vt:lpstr>RELIC DENSITY</vt:lpstr>
      <vt:lpstr>THERMAL FREEZE OUT</vt:lpstr>
      <vt:lpstr>THERMAL FREEZE OUT</vt:lpstr>
      <vt:lpstr>PowerPoint Presentation</vt:lpstr>
      <vt:lpstr>PowerPoint Presentation</vt:lpstr>
      <vt:lpstr>WIMP STABILITY</vt:lpstr>
      <vt:lpstr>THE DISCRETE WIMP MIRACLE</vt:lpstr>
      <vt:lpstr>PowerPoint Presentation</vt:lpstr>
      <vt:lpstr>WIMPS IN BSM MODELS</vt:lpstr>
      <vt:lpstr>SUPERSYMMETRY</vt:lpstr>
      <vt:lpstr>PowerPoint Presentation</vt:lpstr>
      <vt:lpstr>R-parity and Stable LSPs</vt:lpstr>
      <vt:lpstr>WHAT IS THE LSP?</vt:lpstr>
      <vt:lpstr>Neutral SUSY Particles</vt:lpstr>
      <vt:lpstr>RENORMALIZATION GROUP EQUATIONS</vt:lpstr>
      <vt:lpstr>COUPLING CONSTANT UNIFICATION</vt:lpstr>
      <vt:lpstr>COUPLING CONSTANT UNIFICATION</vt:lpstr>
      <vt:lpstr>RGES AND BINO DARK MATTER</vt:lpstr>
      <vt:lpstr>OTHER INTERESTING RGE IMPLICATIONS</vt:lpstr>
      <vt:lpstr>NEUTRALINO RELIC DENSITY</vt:lpstr>
      <vt:lpstr>Neutralino Annihilation</vt:lpstr>
      <vt:lpstr>RELIC DENSITY</vt:lpstr>
      <vt:lpstr>PowerPoint Presentation</vt:lpstr>
      <vt:lpstr>PowerPoint Presentation</vt:lpstr>
      <vt:lpstr>PowerPoint Presentation</vt:lpstr>
      <vt:lpstr>WIMP DETECTION</vt:lpstr>
      <vt:lpstr>DIRECT DETECTION</vt:lpstr>
      <vt:lpstr>THE BIG PICTURE: UPPER BOUND</vt:lpstr>
      <vt:lpstr>THE BIG PICTURE: LOWER BOUND</vt:lpstr>
      <vt:lpstr>WIMP SCATTERING</vt:lpstr>
      <vt:lpstr>SPIN-INDEPENDENT THEORY</vt:lpstr>
      <vt:lpstr>SPIN-INDEPENDENT EXPERIMENT</vt:lpstr>
      <vt:lpstr>DETECTION STRATEGIES</vt:lpstr>
      <vt:lpstr>DETECTION STRATEGIES</vt:lpstr>
      <vt:lpstr>FUTURE PROSPECTS</vt:lpstr>
      <vt:lpstr>INDIRECT DETECTION</vt:lpstr>
      <vt:lpstr>PowerPoint Presentation</vt:lpstr>
      <vt:lpstr>Indirect Detection</vt:lpstr>
      <vt:lpstr>PHOTONS</vt:lpstr>
      <vt:lpstr>PowerPoint Presentation</vt:lpstr>
      <vt:lpstr>PHOTONS: EXPERIMENTS</vt:lpstr>
      <vt:lpstr>PHOTONS: EXPERIMENTS</vt:lpstr>
      <vt:lpstr>PHOTONS: STATUS AND PROSPECTS</vt:lpstr>
      <vt:lpstr>INDIRECT DETECTION: NEUTRINOS</vt:lpstr>
      <vt:lpstr>NEUTRINOS: EXPERIMENTS</vt:lpstr>
      <vt:lpstr>INDIRECT DETECTION: ANTI-MATTER</vt:lpstr>
      <vt:lpstr>ANTI-MATTER: EXPERIMENTS</vt:lpstr>
      <vt:lpstr>PARTICLE COLLIDERS</vt:lpstr>
      <vt:lpstr>FULL MODELS AND SIMPLIFIED MODELS</vt:lpstr>
      <vt:lpstr>PowerPoint Presentation</vt:lpstr>
      <vt:lpstr>PowerPoint Presentation</vt:lpstr>
      <vt:lpstr>WIMP VARIATIONS</vt:lpstr>
      <vt:lpstr>INELASTIC DARK MATTER</vt:lpstr>
      <vt:lpstr>INELASTIC DARK MATTER</vt:lpstr>
      <vt:lpstr>PowerPoint Presentation</vt:lpstr>
      <vt:lpstr>GRAVITINO DM AND LONG-LIVED PARTICLES</vt:lpstr>
      <vt:lpstr>FREEZE OUT WITH SUPERWIMPS</vt:lpstr>
      <vt:lpstr>WARM DARK MATTER</vt:lpstr>
      <vt:lpstr>LATE DECAYS AND BBN</vt:lpstr>
      <vt:lpstr>LATE DECAYS and CMB</vt:lpstr>
      <vt:lpstr>IMPLICATIONS FOR THE LHC</vt:lpstr>
      <vt:lpstr>PowerPoint Presentation</vt:lpstr>
      <vt:lpstr>PowerPoint Presentation</vt:lpstr>
      <vt:lpstr>SELF-INTERACTING DARK MATTER</vt:lpstr>
      <vt:lpstr>THE THERMAL RELIC LANDSCAPE</vt:lpstr>
      <vt:lpstr>SUMMARY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1496</cp:revision>
  <cp:lastPrinted>2021-07-25T04:07:19Z</cp:lastPrinted>
  <dcterms:created xsi:type="dcterms:W3CDTF">2011-05-01T15:38:23Z</dcterms:created>
  <dcterms:modified xsi:type="dcterms:W3CDTF">2021-08-02T08:24:17Z</dcterms:modified>
</cp:coreProperties>
</file>