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48"/>
  </p:notesMasterIdLst>
  <p:handoutMasterIdLst>
    <p:handoutMasterId r:id="rId49"/>
  </p:handoutMasterIdLst>
  <p:sldIdLst>
    <p:sldId id="889" r:id="rId2"/>
    <p:sldId id="1022" r:id="rId3"/>
    <p:sldId id="1006" r:id="rId4"/>
    <p:sldId id="1005" r:id="rId5"/>
    <p:sldId id="836" r:id="rId6"/>
    <p:sldId id="883" r:id="rId7"/>
    <p:sldId id="860" r:id="rId8"/>
    <p:sldId id="856" r:id="rId9"/>
    <p:sldId id="937" r:id="rId10"/>
    <p:sldId id="896" r:id="rId11"/>
    <p:sldId id="633" r:id="rId12"/>
    <p:sldId id="717" r:id="rId13"/>
    <p:sldId id="931" r:id="rId14"/>
    <p:sldId id="865" r:id="rId15"/>
    <p:sldId id="722" r:id="rId16"/>
    <p:sldId id="940" r:id="rId17"/>
    <p:sldId id="897" r:id="rId18"/>
    <p:sldId id="1023" r:id="rId19"/>
    <p:sldId id="867" r:id="rId20"/>
    <p:sldId id="787" r:id="rId21"/>
    <p:sldId id="901" r:id="rId22"/>
    <p:sldId id="1011" r:id="rId23"/>
    <p:sldId id="751" r:id="rId24"/>
    <p:sldId id="942" r:id="rId25"/>
    <p:sldId id="999" r:id="rId26"/>
    <p:sldId id="1012" r:id="rId27"/>
    <p:sldId id="998" r:id="rId28"/>
    <p:sldId id="1014" r:id="rId29"/>
    <p:sldId id="993" r:id="rId30"/>
    <p:sldId id="914" r:id="rId31"/>
    <p:sldId id="740" r:id="rId32"/>
    <p:sldId id="906" r:id="rId33"/>
    <p:sldId id="1024" r:id="rId34"/>
    <p:sldId id="1001" r:id="rId35"/>
    <p:sldId id="1025" r:id="rId36"/>
    <p:sldId id="1000" r:id="rId37"/>
    <p:sldId id="944" r:id="rId38"/>
    <p:sldId id="1015" r:id="rId39"/>
    <p:sldId id="1002" r:id="rId40"/>
    <p:sldId id="1026" r:id="rId41"/>
    <p:sldId id="1027" r:id="rId42"/>
    <p:sldId id="422" r:id="rId43"/>
    <p:sldId id="1004" r:id="rId44"/>
    <p:sldId id="959" r:id="rId45"/>
    <p:sldId id="1021" r:id="rId46"/>
    <p:sldId id="1029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B050"/>
    <a:srgbClr val="0000FF"/>
    <a:srgbClr val="000000"/>
    <a:srgbClr val="0B4499"/>
    <a:srgbClr val="009999"/>
    <a:srgbClr val="00FF00"/>
    <a:srgbClr val="4A7EBB"/>
    <a:srgbClr val="F2E9D7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057" autoAdjust="0"/>
    <p:restoredTop sz="50000" autoAdjust="0"/>
  </p:normalViewPr>
  <p:slideViewPr>
    <p:cSldViewPr snapToObjects="1">
      <p:cViewPr varScale="1">
        <p:scale>
          <a:sx n="97" d="100"/>
          <a:sy n="97" d="100"/>
        </p:scale>
        <p:origin x="200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6/9/21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6/9/21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6/9/21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6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6/9/21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6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6/9/21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46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6/9/21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0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7475" y="6505575"/>
            <a:ext cx="1905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20-22 June 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505575"/>
            <a:ext cx="4191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16725" y="6505575"/>
            <a:ext cx="2209800" cy="352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Feng    </a:t>
            </a:r>
            <a:fld id="{C12F9DC5-BF0E-F347-81D0-1507C13F21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40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5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13514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9 June 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3" r:id="rId2"/>
    <p:sldLayoutId id="2147483724" r:id="rId3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0.png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5.tiff"/><Relationship Id="rId21" Type="http://schemas.openxmlformats.org/officeDocument/2006/relationships/image" Target="../media/image44.jpg"/><Relationship Id="rId7" Type="http://schemas.openxmlformats.org/officeDocument/2006/relationships/image" Target="../media/image30.tiff"/><Relationship Id="rId12" Type="http://schemas.openxmlformats.org/officeDocument/2006/relationships/image" Target="../media/image35.tiff"/><Relationship Id="rId17" Type="http://schemas.openxmlformats.org/officeDocument/2006/relationships/image" Target="../media/image40.jpg"/><Relationship Id="rId2" Type="http://schemas.openxmlformats.org/officeDocument/2006/relationships/image" Target="../media/image27.png"/><Relationship Id="rId16" Type="http://schemas.openxmlformats.org/officeDocument/2006/relationships/image" Target="../media/image39.jp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tiff"/><Relationship Id="rId11" Type="http://schemas.openxmlformats.org/officeDocument/2006/relationships/image" Target="../media/image34.tiff"/><Relationship Id="rId5" Type="http://schemas.openxmlformats.org/officeDocument/2006/relationships/image" Target="../media/image28.tiff"/><Relationship Id="rId15" Type="http://schemas.openxmlformats.org/officeDocument/2006/relationships/image" Target="../media/image38.png"/><Relationship Id="rId10" Type="http://schemas.openxmlformats.org/officeDocument/2006/relationships/image" Target="../media/image33.tiff"/><Relationship Id="rId19" Type="http://schemas.openxmlformats.org/officeDocument/2006/relationships/image" Target="../media/image42.png"/><Relationship Id="rId4" Type="http://schemas.openxmlformats.org/officeDocument/2006/relationships/image" Target="../media/image4.tiff"/><Relationship Id="rId9" Type="http://schemas.openxmlformats.org/officeDocument/2006/relationships/image" Target="../media/image32.tiff"/><Relationship Id="rId14" Type="http://schemas.openxmlformats.org/officeDocument/2006/relationships/image" Target="../media/image37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2.jpg"/><Relationship Id="rId3" Type="http://schemas.openxmlformats.org/officeDocument/2006/relationships/image" Target="../media/image63.jpg"/><Relationship Id="rId7" Type="http://schemas.openxmlformats.org/officeDocument/2006/relationships/image" Target="../media/image66.jp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5" Type="http://schemas.openxmlformats.org/officeDocument/2006/relationships/image" Target="../media/image64.jpg"/><Relationship Id="rId15" Type="http://schemas.openxmlformats.org/officeDocument/2006/relationships/image" Target="../media/image74.jpeg"/><Relationship Id="rId10" Type="http://schemas.openxmlformats.org/officeDocument/2006/relationships/image" Target="../media/image69.jpg"/><Relationship Id="rId4" Type="http://schemas.openxmlformats.org/officeDocument/2006/relationships/image" Target="../media/image60.pn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22352" TargetMode="External"/><Relationship Id="rId2" Type="http://schemas.openxmlformats.org/officeDocument/2006/relationships/hyperlink" Target="https://indico.cern.ch/event/955956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7338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Particle Physics Colloquium, Nanjing Normal University</a:t>
            </a:r>
          </a:p>
          <a:p>
            <a:pPr algn="ctr"/>
            <a:endParaRPr lang="en-US" sz="800" dirty="0"/>
          </a:p>
          <a:p>
            <a:pPr algn="ctr"/>
            <a:r>
              <a:rPr lang="en-US" sz="2000" dirty="0"/>
              <a:t>Jonathan Feng, UC Irvine, 9  June </a:t>
            </a:r>
            <a:r>
              <a:rPr lang="en-US" sz="2000" dirty="0">
                <a:sym typeface="Wingdings"/>
              </a:rPr>
              <a:t>2021</a:t>
            </a:r>
            <a:endParaRPr lang="en-US" sz="1200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D3E203-E15B-5547-8523-0698518C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5399"/>
            <a:ext cx="9144000" cy="2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800" b="1" dirty="0"/>
          </a:p>
          <a:p>
            <a:pPr algn="ctr"/>
            <a:r>
              <a:rPr lang="en-US" sz="3600" b="1" dirty="0"/>
              <a:t>AND</a:t>
            </a:r>
          </a:p>
          <a:p>
            <a:pPr algn="ctr"/>
            <a:endParaRPr lang="en-US" sz="1200" b="1" dirty="0"/>
          </a:p>
          <a:p>
            <a:pPr algn="ctr"/>
            <a:r>
              <a:rPr lang="en-US" sz="3600" b="1" dirty="0"/>
              <a:t>FORWARD PHYSICS AT THE LHC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1" y="5563915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9" y="5548711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60877"/>
            <a:ext cx="695023" cy="695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22FC-1E4F-E042-8855-BD3B6CBA0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535880"/>
            <a:ext cx="545017" cy="545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0"/>
          <a:stretch/>
        </p:blipFill>
        <p:spPr>
          <a:xfrm>
            <a:off x="6428573" y="5455458"/>
            <a:ext cx="1394126" cy="705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AE4650-9358-7E4E-B074-B8FCF420F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6669" y="1012455"/>
            <a:ext cx="31242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372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637784" y="2895600"/>
            <a:ext cx="5868431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FORWARD PHYSICS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E67FD-0941-7B4E-A269-68DA56980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53253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2438400"/>
            <a:ext cx="7162800" cy="1649233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SEARCHES FOR NEW LIGHT PARTICLES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1" y="838200"/>
            <a:ext cx="8915400" cy="556260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" charset="0"/>
              </a:rPr>
              <a:t>If new particles are light and weakly interacting, existing LHC detectors are perfectly designed NOT to see them.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Existing detectors are designed to find new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heavy</a:t>
            </a:r>
            <a:r>
              <a:rPr lang="en-US" sz="2000" dirty="0">
                <a:latin typeface="Arial" charset="0"/>
              </a:rPr>
              <a:t> particles.  These particles are produced almost at rest and decay </a:t>
            </a:r>
            <a:r>
              <a:rPr lang="en-US" sz="2000" dirty="0" err="1">
                <a:latin typeface="Arial" charset="0"/>
              </a:rPr>
              <a:t>isotropically</a:t>
            </a:r>
            <a:r>
              <a:rPr lang="en-US" sz="2000" dirty="0">
                <a:latin typeface="Arial" charset="0"/>
              </a:rPr>
              <a:t>.</a:t>
            </a:r>
          </a:p>
          <a:p>
            <a:pPr marL="0" indent="0" eaLnBrk="1" hangingPunct="1">
              <a:buNone/>
            </a:pPr>
            <a:endParaRPr lang="en-US" sz="12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But new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light</a:t>
            </a:r>
            <a:r>
              <a:rPr lang="en-US" sz="2000" dirty="0">
                <a:latin typeface="Arial" charset="0"/>
              </a:rPr>
              <a:t> particles are mainly produced in the decays of light particles: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, K, D and B mesons.  These are mainly produced along the beamline, and so the new particles disappear through the holes that let the beams in.</a:t>
            </a:r>
          </a:p>
          <a:p>
            <a:pPr eaLnBrk="1" hangingPunct="1"/>
            <a:endParaRPr lang="en-US" sz="12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Clearly we need a detector to exploit the “wasted” 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>
                <a:latin typeface="Arial" charset="0"/>
              </a:rPr>
              <a:t>inel</a:t>
            </a:r>
            <a:r>
              <a:rPr lang="en-US" sz="2000" baseline="-250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~ 100 mb and cover these “blind spots” in the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forward region</a:t>
            </a:r>
            <a:r>
              <a:rPr lang="en-US" sz="2000" dirty="0">
                <a:latin typeface="Arial" charset="0"/>
              </a:rPr>
              <a:t>.  If </a:t>
            </a:r>
            <a:r>
              <a:rPr lang="en-US" sz="2000" dirty="0">
                <a:latin typeface="Arial" charset="0"/>
                <a:sym typeface="Wingdings"/>
              </a:rPr>
              <a:t>we go far enough away, the proton beams are bent by magnets (it’s a circular collider!), whereas the new light particles will go straight.</a:t>
            </a:r>
            <a:endParaRPr lang="en-US" sz="2000" dirty="0">
              <a:sym typeface="Wingdings"/>
            </a:endParaRPr>
          </a:p>
          <a:p>
            <a:pPr eaLnBrk="1" hangingPunct="1"/>
            <a:endParaRPr lang="en-US" sz="2000" dirty="0">
              <a:latin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60274663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MAP OF LHC</a:t>
            </a:r>
          </a:p>
        </p:txBody>
      </p:sp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194272" y="1600200"/>
            <a:ext cx="8763000" cy="4953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6529059" y="5208495"/>
            <a:ext cx="600909" cy="9099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39368" y="6118429"/>
            <a:ext cx="779381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  !!!  </a:t>
            </a:r>
          </a:p>
        </p:txBody>
      </p:sp>
      <p:pic>
        <p:nvPicPr>
          <p:cNvPr id="6" name="Picture 5" descr="LHCLayout.png">
            <a:extLst>
              <a:ext uri="{FF2B5EF4-FFF2-40B4-BE49-F238E27FC236}">
                <a16:creationId xmlns:a16="http://schemas.microsoft.com/office/drawing/2014/main" id="{60D0CE8C-24ED-AC41-9EB4-8793C033C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0" y="838200"/>
            <a:ext cx="2718690" cy="193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04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LOCATION, LOCATION, LOCATION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7194"/>
            <a:ext cx="6934200" cy="2806268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6953250" cy="2596469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2392000" y="5633876"/>
            <a:ext cx="23324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solidFill>
                  <a:srgbClr val="FF0000"/>
                </a:solidFill>
              </a:rPr>
              <a:t>Beam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collision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axis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2743200" y="5181602"/>
            <a:ext cx="609600" cy="22859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6080118" y="5633876"/>
            <a:ext cx="131959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LHC </a:t>
            </a:r>
            <a:r>
              <a:rPr lang="pl-PL" sz="1400" dirty="0" err="1">
                <a:solidFill>
                  <a:srgbClr val="FF0000"/>
                </a:solidFill>
              </a:rPr>
              <a:t>beamline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1143744" y="3962400"/>
            <a:ext cx="4019049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in UJ12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 (2019)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53205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ACFBE-C91C-9143-AF21-5EA3AADE496A}"/>
              </a:ext>
            </a:extLst>
          </p:cNvPr>
          <p:cNvCxnSpPr/>
          <p:nvPr/>
        </p:nvCxnSpPr>
        <p:spPr>
          <a:xfrm>
            <a:off x="1066800" y="1676400"/>
            <a:ext cx="6934200" cy="1524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00011-361F-7543-886C-D365151E69D1}"/>
              </a:ext>
            </a:extLst>
          </p:cNvPr>
          <p:cNvSpPr/>
          <p:nvPr/>
        </p:nvSpPr>
        <p:spPr>
          <a:xfrm>
            <a:off x="5791200" y="3225800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TI12 near UJ12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4B13F-3DFC-3A46-A331-071303C2A09C}"/>
              </a:ext>
            </a:extLst>
          </p:cNvPr>
          <p:cNvSpPr txBox="1"/>
          <p:nvPr/>
        </p:nvSpPr>
        <p:spPr>
          <a:xfrm>
            <a:off x="3200400" y="4648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EDD71-5A4E-F541-AC22-C480E5208DB8}"/>
              </a:ext>
            </a:extLst>
          </p:cNvPr>
          <p:cNvSpPr txBox="1"/>
          <p:nvPr/>
        </p:nvSpPr>
        <p:spPr>
          <a:xfrm>
            <a:off x="4800600" y="937736"/>
            <a:ext cx="2895600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Beam collision axis passes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through 100 m of rock, emerges in tunnel TI12, 480 m from ATLAS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2F5AF-00C0-F34F-A7DB-57B4E479597D}"/>
              </a:ext>
            </a:extLst>
          </p:cNvPr>
          <p:cNvSpPr txBox="1"/>
          <p:nvPr/>
        </p:nvSpPr>
        <p:spPr>
          <a:xfrm>
            <a:off x="7192524" y="2618601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UJ12</a:t>
            </a:r>
          </a:p>
        </p:txBody>
      </p:sp>
    </p:spTree>
    <p:extLst>
      <p:ext uri="{BB962C8B-B14F-4D97-AF65-F5344CB8AC3E}">
        <p14:creationId xmlns:p14="http://schemas.microsoft.com/office/powerpoint/2010/main" val="253500793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  <a:ln>
            <a:noFill/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PARTICLE PATH FROM ATLAS TO TI12</a:t>
            </a:r>
          </a:p>
        </p:txBody>
      </p:sp>
      <p:pic>
        <p:nvPicPr>
          <p:cNvPr id="14" name="FASER">
            <a:hlinkClick r:id="" action="ppaction://media"/>
            <a:extLst>
              <a:ext uri="{FF2B5EF4-FFF2-40B4-BE49-F238E27FC236}">
                <a16:creationId xmlns:a16="http://schemas.microsoft.com/office/drawing/2014/main" id="{7B011B60-7A3F-8D4E-ACFD-3E1274448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3000"/>
          </a:blip>
          <a:stretch>
            <a:fillRect/>
          </a:stretch>
        </p:blipFill>
        <p:spPr>
          <a:xfrm>
            <a:off x="-152400" y="762000"/>
            <a:ext cx="9448799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3B249-6AB6-FC40-8D15-471B7E371595}"/>
              </a:ext>
            </a:extLst>
          </p:cNvPr>
          <p:cNvSpPr txBox="1"/>
          <p:nvPr/>
        </p:nvSpPr>
        <p:spPr>
          <a:xfrm>
            <a:off x="6032099" y="914400"/>
            <a:ext cx="2654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Dougherty, CERN Integration (2019)</a:t>
            </a:r>
          </a:p>
        </p:txBody>
      </p:sp>
    </p:spTree>
    <p:extLst>
      <p:ext uri="{BB962C8B-B14F-4D97-AF65-F5344CB8AC3E}">
        <p14:creationId xmlns:p14="http://schemas.microsoft.com/office/powerpoint/2010/main" val="776665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HOW BIG DOES THE DETECTOR HAVE TO BE?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-35312" y="1752600"/>
            <a:ext cx="2930912" cy="4724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Pions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at the IP</a:t>
            </a: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0000FF"/>
                </a:solidFill>
                <a:latin typeface="Arial" charset="0"/>
              </a:rPr>
              <a:t>Production is peaked at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US" sz="1800" baseline="-25000" dirty="0" err="1">
                <a:solidFill>
                  <a:srgbClr val="0000FF"/>
                </a:solidFill>
                <a:latin typeface="Arial" charset="0"/>
              </a:rPr>
              <a:t>T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~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1800" baseline="-25000" dirty="0">
                <a:solidFill>
                  <a:srgbClr val="0000FF"/>
                </a:solidFill>
                <a:latin typeface="Arial" charset="0"/>
              </a:rPr>
              <a:t>QCD 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~ 250 MeV</a:t>
            </a:r>
          </a:p>
          <a:p>
            <a:pPr eaLnBrk="1" hangingPunct="1"/>
            <a:r>
              <a:rPr lang="en-US" sz="1800" dirty="0">
                <a:solidFill>
                  <a:srgbClr val="0000FF"/>
                </a:solidFill>
                <a:latin typeface="Arial" charset="0"/>
              </a:rPr>
              <a:t>Enormous event rates: N</a:t>
            </a:r>
            <a:r>
              <a:rPr lang="en-US" sz="1800" baseline="-25000" dirty="0">
                <a:solidFill>
                  <a:srgbClr val="0000FF"/>
                </a:solidFill>
                <a:latin typeface="Symbol" pitchFamily="2" charset="2"/>
              </a:rPr>
              <a:t>p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~10</a:t>
            </a:r>
            <a:r>
              <a:rPr lang="en-US" sz="1800" baseline="30000" dirty="0">
                <a:solidFill>
                  <a:srgbClr val="0000FF"/>
                </a:solidFill>
                <a:latin typeface="Arial" charset="0"/>
              </a:rPr>
              <a:t>15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per bin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54201" y="2403475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300 fb</a:t>
            </a:r>
            <a:r>
              <a:rPr lang="en-US" sz="1400" baseline="30000" dirty="0"/>
              <a:t>-1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6DC584-2DDE-C846-A486-CF55E1428ECF}"/>
              </a:ext>
            </a:extLst>
          </p:cNvPr>
          <p:cNvSpPr txBox="1">
            <a:spLocks/>
          </p:cNvSpPr>
          <p:nvPr/>
        </p:nvSpPr>
        <p:spPr bwMode="auto">
          <a:xfrm>
            <a:off x="2895600" y="1752600"/>
            <a:ext cx="3048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00B050"/>
                </a:solidFill>
                <a:latin typeface="Arial" charset="0"/>
              </a:rPr>
              <a:t>A’s at the IP</a:t>
            </a: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Arial" charset="0"/>
              </a:rPr>
              <a:t>Rates highly suppressed by </a:t>
            </a:r>
            <a:r>
              <a:rPr lang="en-US" sz="1800" dirty="0">
                <a:solidFill>
                  <a:srgbClr val="00B050"/>
                </a:solidFill>
                <a:latin typeface="Symbol" pitchFamily="2" charset="2"/>
              </a:rPr>
              <a:t>e</a:t>
            </a:r>
            <a:r>
              <a:rPr lang="en-US" sz="1800" baseline="30000" dirty="0">
                <a:solidFill>
                  <a:srgbClr val="00B050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 ~ 10</a:t>
            </a:r>
            <a:r>
              <a:rPr lang="en-US" sz="1800" baseline="30000" dirty="0">
                <a:solidFill>
                  <a:srgbClr val="00B050"/>
                </a:solidFill>
                <a:latin typeface="Arial" charset="0"/>
              </a:rPr>
              <a:t>-10</a:t>
            </a:r>
            <a:endParaRPr lang="en-US" sz="1000" dirty="0">
              <a:solidFill>
                <a:srgbClr val="00B05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Arial" charset="0"/>
              </a:rPr>
              <a:t>But still N</a:t>
            </a:r>
            <a:r>
              <a:rPr lang="en-US" sz="1800" baseline="-25000" dirty="0">
                <a:solidFill>
                  <a:srgbClr val="00B050"/>
                </a:solidFill>
                <a:latin typeface="Arial" charset="0"/>
              </a:rPr>
              <a:t>A’ 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~ 10</a:t>
            </a:r>
            <a:r>
              <a:rPr lang="en-US" sz="1800" baseline="30000" dirty="0">
                <a:solidFill>
                  <a:srgbClr val="00B050"/>
                </a:solidFill>
                <a:latin typeface="Arial" charset="0"/>
              </a:rPr>
              <a:t>5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 per bin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BA981E-7401-6C4A-81F1-DEED38ED0A36}"/>
              </a:ext>
            </a:extLst>
          </p:cNvPr>
          <p:cNvSpPr txBox="1">
            <a:spLocks/>
          </p:cNvSpPr>
          <p:nvPr/>
        </p:nvSpPr>
        <p:spPr bwMode="auto">
          <a:xfrm>
            <a:off x="5867400" y="1752600"/>
            <a:ext cx="3200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 A’s decay in [480m, 483m]</a:t>
            </a: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rial" charset="0"/>
              </a:rPr>
              <a:t>Only highly boosted, ~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TeV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A’s decay in FASER</a:t>
            </a:r>
            <a:endParaRPr lang="en-US" sz="10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rial" charset="0"/>
              </a:rPr>
              <a:t>But these are highly collimated along the beam collision axis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357EA-45FA-124A-B718-547B985CB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00" y="2057400"/>
            <a:ext cx="2968900" cy="29792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632243-1E95-AA45-8080-CD540E5AE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098675"/>
            <a:ext cx="2895600" cy="2885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F79BD2-45B1-8F47-8BF6-22780C6FE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979" y="2098675"/>
            <a:ext cx="2926821" cy="2926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15F5898B-DDF2-DB49-9C0D-F592915A5BF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028700"/>
                <a:ext cx="8534400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Consider dark photons: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A’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, A’ travels 480 m, then decays: A’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</m:sup>
                    </m:sSup>
                  </m:oMath>
                </a14:m>
                <a:endParaRPr lang="en-US" sz="18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15F5898B-DDF2-DB49-9C0D-F592915A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1028700"/>
                <a:ext cx="8534400" cy="838200"/>
              </a:xfrm>
              <a:prstGeom prst="rect">
                <a:avLst/>
              </a:prstGeom>
              <a:blipFill>
                <a:blip r:embed="rId5"/>
                <a:stretch>
                  <a:fillRect t="-454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CCBA59F-F8B6-B24C-B90F-43B3C7E03CB2}"/>
              </a:ext>
            </a:extLst>
          </p:cNvPr>
          <p:cNvSpPr txBox="1"/>
          <p:nvPr/>
        </p:nvSpPr>
        <p:spPr>
          <a:xfrm>
            <a:off x="2903274" y="6320928"/>
            <a:ext cx="3337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Feng, </a:t>
            </a:r>
            <a:r>
              <a:rPr lang="en-US" sz="1400" dirty="0" err="1"/>
              <a:t>Galon</a:t>
            </a:r>
            <a:r>
              <a:rPr lang="en-US" sz="1400" dirty="0"/>
              <a:t>, Kling, </a:t>
            </a:r>
            <a:r>
              <a:rPr lang="en-US" sz="1400" dirty="0" err="1"/>
              <a:t>Trojanowski</a:t>
            </a:r>
            <a:r>
              <a:rPr lang="en-US" sz="1400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80388205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4800600"/>
            <a:ext cx="7848600" cy="19050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HOW BIG DOES THE DETECTOR HAVE TO BE?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2514600"/>
            <a:ext cx="5333999" cy="38100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The opening angle is 0.2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 (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 ~ 9); cf. the moon (7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). Most of the signal passes through 1 sheet of paper at 480 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 err="1">
                <a:latin typeface="Arial" charset="0"/>
              </a:rPr>
              <a:t>TeV</a:t>
            </a:r>
            <a:r>
              <a:rPr lang="en-US" sz="2000" dirty="0">
                <a:latin typeface="Arial" charset="0"/>
              </a:rPr>
              <a:t> dark photons (or any other new particles produced in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, K, D, B decay) are far more collimated than shown below, motivating a new, small, fast, cheap experiment at the LHC.</a:t>
            </a:r>
          </a:p>
          <a:p>
            <a:pPr marL="0" indent="0">
              <a:buNone/>
            </a:pPr>
            <a:endParaRPr lang="en-US" dirty="0">
              <a:latin typeface="Arial" charset="0"/>
              <a:sym typeface="Wingding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1B191D-F803-9C4D-A6C9-00F320A823EE}"/>
              </a:ext>
            </a:extLst>
          </p:cNvPr>
          <p:cNvGrpSpPr/>
          <p:nvPr/>
        </p:nvGrpSpPr>
        <p:grpSpPr>
          <a:xfrm>
            <a:off x="2092404" y="914400"/>
            <a:ext cx="6899196" cy="682342"/>
            <a:chOff x="1524000" y="937736"/>
            <a:chExt cx="6899196" cy="682342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4FE59E8B-E92F-794C-AF14-0A88B906D80A}"/>
                </a:ext>
              </a:extLst>
            </p:cNvPr>
            <p:cNvSpPr/>
            <p:nvPr/>
          </p:nvSpPr>
          <p:spPr>
            <a:xfrm flipH="1">
              <a:off x="1524000" y="985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3F55DAF-3D4C-6940-AB96-689D07D61F8E}"/>
                </a:ext>
              </a:extLst>
            </p:cNvPr>
            <p:cNvSpPr txBox="1"/>
            <p:nvPr/>
          </p:nvSpPr>
          <p:spPr>
            <a:xfrm>
              <a:off x="7315200" y="93773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 MeV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A00274-F9DA-064E-981B-A9BD85DB6488}"/>
                </a:ext>
              </a:extLst>
            </p:cNvPr>
            <p:cNvSpPr txBox="1"/>
            <p:nvPr/>
          </p:nvSpPr>
          <p:spPr>
            <a:xfrm>
              <a:off x="3979902" y="1250746"/>
              <a:ext cx="770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</a:t>
              </a:r>
              <a:r>
                <a:rPr lang="en-US" dirty="0" err="1"/>
                <a:t>TeV</a:t>
              </a:r>
              <a:endParaRPr lang="en-US" dirty="0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0428D0E-F856-0E44-BBF4-58FDE0DFF9A4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 flipV="1">
              <a:off x="1524000" y="985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B382F7-F053-0F41-9E8F-74D67C7B38FF}"/>
              </a:ext>
            </a:extLst>
          </p:cNvPr>
          <p:cNvGrpSpPr/>
          <p:nvPr/>
        </p:nvGrpSpPr>
        <p:grpSpPr>
          <a:xfrm>
            <a:off x="2082557" y="1600200"/>
            <a:ext cx="6604243" cy="670674"/>
            <a:chOff x="1524000" y="1699736"/>
            <a:chExt cx="6604243" cy="670674"/>
          </a:xfrm>
        </p:grpSpPr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1AE17763-7130-FD4F-AFD5-5D567502D4AD}"/>
                </a:ext>
              </a:extLst>
            </p:cNvPr>
            <p:cNvSpPr/>
            <p:nvPr/>
          </p:nvSpPr>
          <p:spPr>
            <a:xfrm flipH="1">
              <a:off x="1524000" y="1747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56A45B-0E13-2C4C-8BEC-2F6124BFFF37}"/>
                </a:ext>
              </a:extLst>
            </p:cNvPr>
            <p:cNvSpPr txBox="1"/>
            <p:nvPr/>
          </p:nvSpPr>
          <p:spPr>
            <a:xfrm>
              <a:off x="7315200" y="1699736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D42622-95FA-9B4E-94C4-CCB6C822731C}"/>
                </a:ext>
              </a:extLst>
            </p:cNvPr>
            <p:cNvSpPr txBox="1"/>
            <p:nvPr/>
          </p:nvSpPr>
          <p:spPr>
            <a:xfrm>
              <a:off x="3979902" y="200107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480 m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77A8E3A-9E56-FF4F-9E5F-D314B1F8623E}"/>
                </a:ext>
              </a:extLst>
            </p:cNvPr>
            <p:cNvCxnSpPr>
              <a:cxnSpLocks/>
              <a:stCxn id="28" idx="4"/>
            </p:cNvCxnSpPr>
            <p:nvPr/>
          </p:nvCxnSpPr>
          <p:spPr>
            <a:xfrm flipV="1">
              <a:off x="1524000" y="1747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6744B45-BD85-9B42-ABEB-762331C8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629900"/>
            <a:ext cx="3034200" cy="188595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28ACA36-A0DA-2F40-BF44-DFA5BBC33FEC}"/>
              </a:ext>
            </a:extLst>
          </p:cNvPr>
          <p:cNvSpPr txBox="1">
            <a:spLocks/>
          </p:cNvSpPr>
          <p:nvPr/>
        </p:nvSpPr>
        <p:spPr bwMode="auto">
          <a:xfrm>
            <a:off x="266701" y="880787"/>
            <a:ext cx="4952999" cy="16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Momentum: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Space:</a:t>
            </a:r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0258747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637784" y="2895600"/>
            <a:ext cx="5868431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FASER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9A7B68-9E56-9843-BBAE-89983C22F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72209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8FD9-5470-CC49-B1E1-378500E2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FASER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4CE82-5BE0-864A-AFBA-8F8D444C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8062"/>
            <a:ext cx="8610600" cy="5392738"/>
          </a:xfrm>
        </p:spPr>
        <p:txBody>
          <a:bodyPr/>
          <a:lstStyle/>
          <a:p>
            <a:r>
              <a:rPr lang="en-US" sz="1800" dirty="0"/>
              <a:t>September 2017: Proposed by Feng, </a:t>
            </a:r>
            <a:r>
              <a:rPr lang="en-US" sz="1800" dirty="0" err="1"/>
              <a:t>Galon</a:t>
            </a:r>
            <a:r>
              <a:rPr lang="en-US" sz="1800" dirty="0"/>
              <a:t>, Kling, </a:t>
            </a:r>
            <a:r>
              <a:rPr lang="en-US" sz="1800" dirty="0" err="1"/>
              <a:t>Trojanowski</a:t>
            </a:r>
            <a:r>
              <a:rPr lang="en-US" sz="1800" dirty="0"/>
              <a:t>.</a:t>
            </a:r>
          </a:p>
          <a:p>
            <a:endParaRPr lang="en-US" sz="800" dirty="0"/>
          </a:p>
          <a:p>
            <a:r>
              <a:rPr lang="en-US" sz="1800" dirty="0"/>
              <a:t>July 2018: Submitted LOI to CERN LHCC </a:t>
            </a:r>
          </a:p>
          <a:p>
            <a:endParaRPr lang="en-US" sz="800" dirty="0"/>
          </a:p>
          <a:p>
            <a:r>
              <a:rPr lang="en-US" sz="1800" dirty="0"/>
              <a:t>October 2018: Approval from </a:t>
            </a:r>
            <a:r>
              <a:rPr lang="en-US" sz="1800" dirty="0">
                <a:solidFill>
                  <a:srgbClr val="0000FF"/>
                </a:solidFill>
              </a:rPr>
              <a:t>ATLAS SCT </a:t>
            </a:r>
            <a:r>
              <a:rPr lang="en-US" sz="1800" dirty="0"/>
              <a:t>and </a:t>
            </a:r>
            <a:r>
              <a:rPr lang="en-US" sz="1800" dirty="0" err="1">
                <a:solidFill>
                  <a:srgbClr val="0000FF"/>
                </a:solidFill>
              </a:rPr>
              <a:t>LHCb</a:t>
            </a:r>
            <a:r>
              <a:rPr lang="en-US" sz="1800" dirty="0">
                <a:solidFill>
                  <a:srgbClr val="0000FF"/>
                </a:solidFill>
              </a:rPr>
              <a:t> Collaborations </a:t>
            </a:r>
            <a:r>
              <a:rPr lang="en-US" sz="1800" dirty="0"/>
              <a:t>for use of spare detector modules</a:t>
            </a:r>
          </a:p>
          <a:p>
            <a:endParaRPr lang="en-US" sz="800" dirty="0"/>
          </a:p>
          <a:p>
            <a:r>
              <a:rPr lang="en-US" sz="1800" dirty="0"/>
              <a:t>November 2018: Submitted Technical Proposal to LHCC</a:t>
            </a:r>
          </a:p>
          <a:p>
            <a:endParaRPr lang="en-US" sz="800" dirty="0"/>
          </a:p>
          <a:p>
            <a:r>
              <a:rPr lang="en-US" sz="1800" dirty="0"/>
              <a:t>November 2018 – January 2019: Experiment funded by grants from the </a:t>
            </a:r>
            <a:r>
              <a:rPr lang="en-US" sz="1800" dirty="0" err="1">
                <a:solidFill>
                  <a:srgbClr val="0000FF"/>
                </a:solidFill>
              </a:rPr>
              <a:t>Heising</a:t>
            </a:r>
            <a:r>
              <a:rPr lang="en-US" sz="1800" dirty="0">
                <a:solidFill>
                  <a:srgbClr val="0000FF"/>
                </a:solidFill>
              </a:rPr>
              <a:t>-Simons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0000FF"/>
                </a:solidFill>
              </a:rPr>
              <a:t>Simons Foundations</a:t>
            </a:r>
          </a:p>
          <a:p>
            <a:endParaRPr lang="en-US" sz="800" dirty="0"/>
          </a:p>
          <a:p>
            <a:r>
              <a:rPr lang="en-US" sz="1800" dirty="0"/>
              <a:t>March 2019: FASER fully approved by </a:t>
            </a:r>
            <a:r>
              <a:rPr lang="en-US" sz="1800" dirty="0">
                <a:solidFill>
                  <a:srgbClr val="0000FF"/>
                </a:solidFill>
              </a:rPr>
              <a:t>CERN </a:t>
            </a:r>
            <a:r>
              <a:rPr lang="en-US" sz="1800" dirty="0"/>
              <a:t>along with host lab costs</a:t>
            </a:r>
          </a:p>
          <a:p>
            <a:endParaRPr lang="en-US" sz="800" dirty="0"/>
          </a:p>
          <a:p>
            <a:r>
              <a:rPr lang="en-US" sz="1800" dirty="0"/>
              <a:t>December 2019: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fully approved by </a:t>
            </a:r>
            <a:r>
              <a:rPr lang="en-US" sz="1800" dirty="0">
                <a:solidFill>
                  <a:srgbClr val="0000FF"/>
                </a:solidFill>
              </a:rPr>
              <a:t>CERN </a:t>
            </a:r>
            <a:r>
              <a:rPr lang="en-US" sz="1800" dirty="0"/>
              <a:t>along with host lab costs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/>
              <a:t>March 2021: FASER fully installed, commissioning of the detector begins</a:t>
            </a:r>
          </a:p>
          <a:p>
            <a:endParaRPr lang="en-US" sz="800" dirty="0"/>
          </a:p>
          <a:p>
            <a:r>
              <a:rPr lang="en-US" sz="1800" dirty="0"/>
              <a:t>April 2021: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announces first collider neutrino candidates</a:t>
            </a:r>
          </a:p>
          <a:p>
            <a:endParaRPr lang="en-US" sz="800" dirty="0"/>
          </a:p>
          <a:p>
            <a:r>
              <a:rPr lang="en-US" sz="1800" dirty="0"/>
              <a:t>Early 2022: FASER</a:t>
            </a:r>
            <a:r>
              <a:rPr lang="en-US" sz="1800" dirty="0">
                <a:latin typeface="+mj-lt"/>
              </a:rPr>
              <a:t> and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>
                <a:latin typeface="Symbol" pitchFamily="2" charset="2"/>
              </a:rPr>
              <a:t> </a:t>
            </a:r>
            <a:r>
              <a:rPr lang="en-US" sz="1800" dirty="0"/>
              <a:t>begin collecting data in Run 3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0065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8034760" y="1298906"/>
            <a:ext cx="641696" cy="15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F215AC-523E-DC4F-85B5-47E9AA0C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4475"/>
            <a:ext cx="8458200" cy="441325"/>
          </a:xfrm>
        </p:spPr>
        <p:txBody>
          <a:bodyPr/>
          <a:lstStyle/>
          <a:p>
            <a:r>
              <a:rPr lang="en-US" dirty="0"/>
              <a:t>FIRST FASER COLLABORATION MEETING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4B07C5-655F-EF4B-AFF6-048676906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6704"/>
            <a:ext cx="7620000" cy="57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39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540559-D52F-0344-848A-97E25712D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09" y="1502165"/>
            <a:ext cx="4047311" cy="490537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BC7EF9-7CA5-744B-8DF8-2B97DBA68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RECENT NEWS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659BC-FFAD-8348-A362-5CFD7690C352}"/>
              </a:ext>
            </a:extLst>
          </p:cNvPr>
          <p:cNvSpPr txBox="1"/>
          <p:nvPr/>
        </p:nvSpPr>
        <p:spPr>
          <a:xfrm>
            <a:off x="1425189" y="104410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March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118CF-476E-8641-8FB2-68498593EBA2}"/>
              </a:ext>
            </a:extLst>
          </p:cNvPr>
          <p:cNvSpPr txBox="1"/>
          <p:nvPr/>
        </p:nvSpPr>
        <p:spPr>
          <a:xfrm>
            <a:off x="5955515" y="104410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June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5CA3E-5D10-6B4C-A0C8-2108A731F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757" y="1506168"/>
            <a:ext cx="4227760" cy="49053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352829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29" y="4683788"/>
            <a:ext cx="1775535" cy="61384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8034760" y="1298906"/>
            <a:ext cx="641696" cy="15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1C96E5-8031-A142-B5BC-33E7E65BAD08}"/>
              </a:ext>
            </a:extLst>
          </p:cNvPr>
          <p:cNvSpPr txBox="1">
            <a:spLocks/>
          </p:cNvSpPr>
          <p:nvPr/>
        </p:nvSpPr>
        <p:spPr>
          <a:xfrm>
            <a:off x="76200" y="766924"/>
            <a:ext cx="8839200" cy="2433476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spcAft>
                <a:spcPts val="0"/>
              </a:spcAft>
              <a:buNone/>
              <a:defRPr/>
            </a:pPr>
            <a:r>
              <a:rPr lang="en-US" sz="1800" dirty="0"/>
              <a:t>72 collaborators, 20 institutions, 8 countries</a:t>
            </a:r>
            <a:endParaRPr lang="en-US" sz="1800" dirty="0">
              <a:latin typeface="Arial" charset="0"/>
              <a:sym typeface="Wingding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F215AC-523E-DC4F-85B5-47E9AA0C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/>
              <a:t>THE FASER COLLABORATION 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49A50-A72E-AA41-9610-2A4EC510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0"/>
          <a:stretch/>
        </p:blipFill>
        <p:spPr>
          <a:xfrm>
            <a:off x="6753349" y="3238163"/>
            <a:ext cx="1785592" cy="904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EEA1F-CBAF-6446-8B6E-5E888FBC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35" y="3379871"/>
            <a:ext cx="620649" cy="620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C56B9D-8DB5-4042-8A71-0961701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343" y="4230671"/>
            <a:ext cx="1720850" cy="325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498E8F-63D1-CE47-8AA0-C7E3EEB91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518" y="3437576"/>
            <a:ext cx="1714500" cy="5052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898D81-982F-6746-9F8C-224DAB0E6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081" y="4920353"/>
            <a:ext cx="1795241" cy="333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E106E6-BCB3-B147-B731-2B119DCB7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3978" y="4201640"/>
            <a:ext cx="1543050" cy="581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01473F-EB02-1948-824B-247882CC6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88" y="4136210"/>
            <a:ext cx="1819942" cy="600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926144-99CD-174E-BFB0-F1B49A40A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3007" y="3442082"/>
            <a:ext cx="1442364" cy="480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0FA9A0-CA29-F34B-AC0A-67DC5402AB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800" y="4191000"/>
            <a:ext cx="1757141" cy="3639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AB6B7B-A54C-2C40-9AF1-9047E6672F6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870" t="29888" r="7965" b="26822"/>
          <a:stretch/>
        </p:blipFill>
        <p:spPr>
          <a:xfrm>
            <a:off x="4648200" y="5501337"/>
            <a:ext cx="1582150" cy="6150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D0083C-226C-3B47-8776-BC9498C8C4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7269" b="31132"/>
          <a:stretch/>
        </p:blipFill>
        <p:spPr>
          <a:xfrm>
            <a:off x="256012" y="4814092"/>
            <a:ext cx="1987631" cy="5906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D336CE-1C83-CC43-AD22-3D47469CAC0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581" t="26736" r="10119" b="26793"/>
          <a:stretch/>
        </p:blipFill>
        <p:spPr>
          <a:xfrm>
            <a:off x="4507617" y="4784574"/>
            <a:ext cx="1888303" cy="620119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01AD9B5-8E97-B54D-8A0D-CDABAA13CB38}"/>
              </a:ext>
            </a:extLst>
          </p:cNvPr>
          <p:cNvSpPr txBox="1">
            <a:spLocks/>
          </p:cNvSpPr>
          <p:nvPr/>
        </p:nvSpPr>
        <p:spPr>
          <a:xfrm>
            <a:off x="76200" y="1143000"/>
            <a:ext cx="8991600" cy="237786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 err="1"/>
              <a:t>Henso</a:t>
            </a:r>
            <a:r>
              <a:rPr lang="en-US" sz="1000" dirty="0"/>
              <a:t> Abreu (Technion), Yoav </a:t>
            </a:r>
            <a:r>
              <a:rPr lang="en-US" sz="1000" dirty="0" err="1"/>
              <a:t>Afik</a:t>
            </a:r>
            <a:r>
              <a:rPr lang="en-US" sz="1000" dirty="0"/>
              <a:t> (Technion), Claire </a:t>
            </a:r>
            <a:r>
              <a:rPr lang="en-US" sz="1000" dirty="0" err="1"/>
              <a:t>Antel</a:t>
            </a:r>
            <a:r>
              <a:rPr lang="en-US" sz="1000" dirty="0"/>
              <a:t> (Geneva), </a:t>
            </a:r>
            <a:r>
              <a:rPr lang="en-US" sz="1000" dirty="0" err="1"/>
              <a:t>Akitaka</a:t>
            </a:r>
            <a:r>
              <a:rPr lang="en-US" sz="1000" dirty="0"/>
              <a:t> </a:t>
            </a:r>
            <a:r>
              <a:rPr lang="en-US" sz="1000" dirty="0" err="1"/>
              <a:t>Ariga</a:t>
            </a:r>
            <a:r>
              <a:rPr lang="en-US" sz="1000" dirty="0"/>
              <a:t> (Chiba/Bern), Tomoko </a:t>
            </a:r>
            <a:r>
              <a:rPr lang="en-US" sz="1000" dirty="0" err="1"/>
              <a:t>Ariga</a:t>
            </a:r>
            <a:r>
              <a:rPr lang="en-US" sz="1000" dirty="0"/>
              <a:t> (Kyushu/Bern), Florian </a:t>
            </a:r>
            <a:r>
              <a:rPr lang="en-US" sz="1000" dirty="0" err="1"/>
              <a:t>Bernlochner</a:t>
            </a:r>
            <a:r>
              <a:rPr lang="en-US" sz="1000" dirty="0"/>
              <a:t> (Bonn), Tobias </a:t>
            </a:r>
            <a:r>
              <a:rPr lang="en-US" sz="1000" dirty="0" err="1"/>
              <a:t>Boeckh</a:t>
            </a:r>
            <a:r>
              <a:rPr lang="en-US" sz="1000" dirty="0"/>
              <a:t> (Bonn), Jamie Boyd (CERN), Lydia Brenner (CERN), Franck Cadoux (Geneva), Dave Casper (UC Irvine), Charlotte Cavanagh (Liverpool), Xin Chen (Tsinghua), Elisa Ruiz Cholis (Mainz), Andrea </a:t>
            </a:r>
            <a:r>
              <a:rPr lang="en-US" sz="1000" dirty="0" err="1"/>
              <a:t>Coccaro</a:t>
            </a:r>
            <a:r>
              <a:rPr lang="en-US" sz="1000" dirty="0"/>
              <a:t> (INFN), Monica D’Onofrio (Liverpool), </a:t>
            </a:r>
            <a:r>
              <a:rPr lang="en-US" sz="1000" dirty="0" err="1"/>
              <a:t>Candan</a:t>
            </a:r>
            <a:r>
              <a:rPr lang="en-US" sz="1000" dirty="0"/>
              <a:t> Dozen (Tsinghua), Yannick Favre (Geneva), Deion Fellers (Oregon), Jonathan Feng (UC Irvine), Didier </a:t>
            </a:r>
            <a:r>
              <a:rPr lang="en-US" sz="1000" dirty="0" err="1"/>
              <a:t>Ferrere</a:t>
            </a:r>
            <a:r>
              <a:rPr lang="en-US" sz="1000" dirty="0"/>
              <a:t> (Geneva), Stephen Gibson (Royal Holloway), Sergio Gonzalez-Sevilla (Geneva), Carl </a:t>
            </a:r>
            <a:r>
              <a:rPr lang="en-US" sz="1000" dirty="0" err="1"/>
              <a:t>Gwilliam</a:t>
            </a:r>
            <a:r>
              <a:rPr lang="en-US" sz="1000" dirty="0"/>
              <a:t> (Liverpool), Shih-</a:t>
            </a:r>
            <a:r>
              <a:rPr lang="en-US" sz="1000" dirty="0" err="1"/>
              <a:t>Chieh</a:t>
            </a:r>
            <a:r>
              <a:rPr lang="en-US" sz="1000" dirty="0"/>
              <a:t> Hsu (Washington), Zhen Hu (Tsinghua), </a:t>
            </a:r>
            <a:r>
              <a:rPr lang="en-US" sz="1000" dirty="0" err="1"/>
              <a:t>Peppe</a:t>
            </a:r>
            <a:r>
              <a:rPr lang="en-US" sz="1000" dirty="0"/>
              <a:t> </a:t>
            </a:r>
            <a:r>
              <a:rPr lang="en-US" sz="1000" dirty="0" err="1"/>
              <a:t>Iacobucci</a:t>
            </a:r>
            <a:r>
              <a:rPr lang="en-US" sz="1000" dirty="0"/>
              <a:t> (Geneva), Tomohiro Inada (Tsinghua), </a:t>
            </a:r>
            <a:r>
              <a:rPr lang="en-US" sz="1000" dirty="0" err="1"/>
              <a:t>Sune</a:t>
            </a:r>
            <a:r>
              <a:rPr lang="en-US" sz="1000" dirty="0"/>
              <a:t> Jakobsen (CERN), Enrique </a:t>
            </a:r>
            <a:r>
              <a:rPr lang="en-US" sz="1000" dirty="0" err="1"/>
              <a:t>Kajomovitz</a:t>
            </a:r>
            <a:r>
              <a:rPr lang="en-US" sz="1000" dirty="0"/>
              <a:t> (Technion), Felix Kling (SLAC), </a:t>
            </a:r>
            <a:r>
              <a:rPr lang="en-US" sz="1000" dirty="0" err="1"/>
              <a:t>Umut</a:t>
            </a:r>
            <a:r>
              <a:rPr lang="en-US" sz="1000" dirty="0"/>
              <a:t> </a:t>
            </a:r>
            <a:r>
              <a:rPr lang="en-US" sz="1000" dirty="0" err="1"/>
              <a:t>Kose</a:t>
            </a:r>
            <a:r>
              <a:rPr lang="en-US" sz="1000" dirty="0"/>
              <a:t> (CERN), Susanne Kuehn (CERN), Helena Lefebvre (Royal Holloway), Lorne Levinson (Weizmann), </a:t>
            </a:r>
            <a:r>
              <a:rPr lang="en-US" sz="1000" dirty="0" err="1"/>
              <a:t>Ke</a:t>
            </a:r>
            <a:r>
              <a:rPr lang="en-US" sz="1000" dirty="0"/>
              <a:t> Li (Washington), </a:t>
            </a:r>
            <a:r>
              <a:rPr lang="en-US" sz="1000" dirty="0" err="1"/>
              <a:t>Jinfeng</a:t>
            </a:r>
            <a:r>
              <a:rPr lang="en-US" sz="1000" dirty="0"/>
              <a:t> Liu (Tsinghua), Chiara </a:t>
            </a:r>
            <a:r>
              <a:rPr lang="en-US" sz="1000" dirty="0" err="1"/>
              <a:t>Magliocca</a:t>
            </a:r>
            <a:r>
              <a:rPr lang="en-US" sz="1000" dirty="0"/>
              <a:t> (Geneva), Josh </a:t>
            </a:r>
            <a:r>
              <a:rPr lang="en-US" sz="1000" dirty="0" err="1"/>
              <a:t>McFayden</a:t>
            </a:r>
            <a:r>
              <a:rPr lang="en-US" sz="1000" dirty="0"/>
              <a:t> (CERN), </a:t>
            </a:r>
            <a:r>
              <a:rPr lang="en-US" sz="1000" dirty="0" err="1"/>
              <a:t>Dimitar</a:t>
            </a:r>
            <a:r>
              <a:rPr lang="en-US" sz="1000" dirty="0"/>
              <a:t> </a:t>
            </a:r>
            <a:r>
              <a:rPr lang="en-US" sz="1000" dirty="0" err="1"/>
              <a:t>Mladenov</a:t>
            </a:r>
            <a:r>
              <a:rPr lang="en-US" sz="1000" dirty="0"/>
              <a:t> (CERN), Mitsuhiro Nakamura (Nagoya), Toshiyuki Nakano (Nagoya), </a:t>
            </a:r>
            <a:r>
              <a:rPr lang="en-US" sz="1000" dirty="0" err="1"/>
              <a:t>Marzio</a:t>
            </a:r>
            <a:r>
              <a:rPr lang="en-US" sz="1000" dirty="0"/>
              <a:t> </a:t>
            </a:r>
            <a:r>
              <a:rPr lang="en-US" sz="1000" dirty="0" err="1"/>
              <a:t>Nessi</a:t>
            </a:r>
            <a:r>
              <a:rPr lang="en-US" sz="1000" dirty="0"/>
              <a:t> (CERN), </a:t>
            </a:r>
            <a:r>
              <a:rPr lang="en-US" sz="1000" dirty="0" err="1"/>
              <a:t>Friedemann</a:t>
            </a:r>
            <a:r>
              <a:rPr lang="en-US" sz="1000" dirty="0"/>
              <a:t> Neuhaus (Mainz), Laurie </a:t>
            </a:r>
            <a:r>
              <a:rPr lang="en-US" sz="1000" dirty="0" err="1"/>
              <a:t>Nevay</a:t>
            </a:r>
            <a:r>
              <a:rPr lang="en-US" sz="1000" dirty="0"/>
              <a:t> (Royal Holloway), Hidetoshi </a:t>
            </a:r>
            <a:r>
              <a:rPr lang="en-US" sz="1000" dirty="0" err="1"/>
              <a:t>Otono</a:t>
            </a:r>
            <a:r>
              <a:rPr lang="en-US" sz="1000" dirty="0"/>
              <a:t> (Kyushu), Lorenzo </a:t>
            </a:r>
            <a:r>
              <a:rPr lang="en-US" sz="1000" dirty="0" err="1"/>
              <a:t>Paolozzi</a:t>
            </a:r>
            <a:r>
              <a:rPr lang="en-US" sz="1000" dirty="0"/>
              <a:t> (Geneva), Carlo </a:t>
            </a:r>
            <a:r>
              <a:rPr lang="en-US" sz="1000" dirty="0" err="1"/>
              <a:t>Pandini</a:t>
            </a:r>
            <a:r>
              <a:rPr lang="en-US" sz="1000" dirty="0"/>
              <a:t> (Geneva), Hao Pang (Tsinghua), Brian Petersen (CERN), Francesco </a:t>
            </a:r>
            <a:r>
              <a:rPr lang="en-US" sz="1000" dirty="0" err="1"/>
              <a:t>Pietropaolo</a:t>
            </a:r>
            <a:r>
              <a:rPr lang="en-US" sz="1000" dirty="0"/>
              <a:t> (CERN), Johanna Paine (UC Irvine), Markus Prim (Bonn), Michaela </a:t>
            </a:r>
            <a:r>
              <a:rPr lang="en-US" sz="1000" dirty="0" err="1"/>
              <a:t>Queitsch</a:t>
            </a:r>
            <a:r>
              <a:rPr lang="en-US" sz="1000" dirty="0"/>
              <a:t>-Maitland (CERN), Filippo </a:t>
            </a:r>
            <a:r>
              <a:rPr lang="en-US" sz="1000" dirty="0" err="1"/>
              <a:t>Resnati</a:t>
            </a:r>
            <a:r>
              <a:rPr lang="en-US" sz="1000" dirty="0"/>
              <a:t> (CERN), Chiara </a:t>
            </a:r>
            <a:r>
              <a:rPr lang="en-US" sz="1000" dirty="0" err="1"/>
              <a:t>Rizzi</a:t>
            </a:r>
            <a:r>
              <a:rPr lang="en-US" sz="1000" dirty="0"/>
              <a:t> (Geneva), Hiroki </a:t>
            </a:r>
            <a:r>
              <a:rPr lang="en-US" sz="1000" dirty="0" err="1"/>
              <a:t>Rokujo</a:t>
            </a:r>
            <a:r>
              <a:rPr lang="en-US" sz="1000" dirty="0"/>
              <a:t> (Nagoya), Jakob </a:t>
            </a:r>
            <a:r>
              <a:rPr lang="en-US" sz="1000" dirty="0" err="1"/>
              <a:t>Salfeld-Nebgen</a:t>
            </a:r>
            <a:r>
              <a:rPr lang="en-US" sz="1000" dirty="0"/>
              <a:t> (CERN), Osamu Sato (Nagoya), Paola </a:t>
            </a:r>
            <a:r>
              <a:rPr lang="en-US" sz="1000" dirty="0" err="1"/>
              <a:t>Scampoli</a:t>
            </a:r>
            <a:r>
              <a:rPr lang="en-US" sz="1000" dirty="0"/>
              <a:t> (Bern), Kristof </a:t>
            </a:r>
            <a:r>
              <a:rPr lang="en-US" sz="1000" dirty="0" err="1"/>
              <a:t>Schmieden</a:t>
            </a:r>
            <a:r>
              <a:rPr lang="en-US" sz="1000" dirty="0"/>
              <a:t> (Mainz), Matthias Schott (Mainz), Anna </a:t>
            </a:r>
            <a:r>
              <a:rPr lang="en-US" sz="1000" dirty="0" err="1"/>
              <a:t>Sfyrla</a:t>
            </a:r>
            <a:r>
              <a:rPr lang="en-US" sz="1000" dirty="0"/>
              <a:t> (Geneva), Savannah Shively (UC Irvine), John Spencer (Washington), Yosuke </a:t>
            </a:r>
            <a:r>
              <a:rPr lang="en-US" sz="1000" dirty="0" err="1"/>
              <a:t>Takubo</a:t>
            </a:r>
            <a:r>
              <a:rPr lang="en-US" sz="1000" dirty="0"/>
              <a:t> (KEK), </a:t>
            </a:r>
            <a:r>
              <a:rPr lang="en-US" sz="1000" dirty="0" err="1"/>
              <a:t>Ondrej</a:t>
            </a:r>
            <a:r>
              <a:rPr lang="en-US" sz="1000" dirty="0"/>
              <a:t> </a:t>
            </a:r>
            <a:r>
              <a:rPr lang="en-US" sz="1000" dirty="0" err="1"/>
              <a:t>Theiner</a:t>
            </a:r>
            <a:r>
              <a:rPr lang="en-US" sz="1000" dirty="0"/>
              <a:t> (Geneva), Eric </a:t>
            </a:r>
            <a:r>
              <a:rPr lang="en-US" sz="1000" dirty="0" err="1"/>
              <a:t>Torrence</a:t>
            </a:r>
            <a:r>
              <a:rPr lang="en-US" sz="1000" dirty="0"/>
              <a:t> (Oregon), </a:t>
            </a:r>
            <a:r>
              <a:rPr lang="en-US" sz="1000" dirty="0" err="1"/>
              <a:t>Serhan</a:t>
            </a:r>
            <a:r>
              <a:rPr lang="en-US" sz="1000" dirty="0"/>
              <a:t> </a:t>
            </a:r>
            <a:r>
              <a:rPr lang="en-US" sz="1000" dirty="0" err="1"/>
              <a:t>Tufanli</a:t>
            </a:r>
            <a:r>
              <a:rPr lang="en-US" sz="1000" dirty="0"/>
              <a:t> (CERN), </a:t>
            </a:r>
            <a:r>
              <a:rPr lang="en-US" sz="1000" dirty="0" err="1"/>
              <a:t>Benedikt</a:t>
            </a:r>
            <a:r>
              <a:rPr lang="en-US" sz="1000" dirty="0"/>
              <a:t> </a:t>
            </a:r>
            <a:r>
              <a:rPr lang="en-US" sz="1000" dirty="0" err="1"/>
              <a:t>Vormvald</a:t>
            </a:r>
            <a:r>
              <a:rPr lang="en-US" sz="1000" dirty="0"/>
              <a:t> (CERN), Di Wang (Tsinghua), Gang Zhang (Tsinghua)</a:t>
            </a:r>
          </a:p>
          <a:p>
            <a:endParaRPr lang="en-US" sz="2000" dirty="0">
              <a:latin typeface="Arial" charset="0"/>
              <a:sym typeface="Wingding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A7085-1956-3D4B-B819-EDEF6FADFB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5456098"/>
            <a:ext cx="1143000" cy="668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49DB91-F18D-A944-A22D-6084B60FB7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0618" y="6211846"/>
            <a:ext cx="1169564" cy="579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A48307-1829-3047-BB5E-76548DAF960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2222" b="32029"/>
          <a:stretch/>
        </p:blipFill>
        <p:spPr>
          <a:xfrm>
            <a:off x="6883678" y="5489373"/>
            <a:ext cx="1471930" cy="526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381871-F564-1045-962B-8ABBE9B577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7745" y="5507968"/>
            <a:ext cx="1517028" cy="5831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FCD1FA-5250-214F-9B55-D42CA664E8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55026" y="6255921"/>
            <a:ext cx="1859349" cy="4721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A638B0-C5D3-214E-8C6B-9603C55C60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48324" y="6309435"/>
            <a:ext cx="1542638" cy="365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22E419-D95D-EB4F-B344-29B442B0957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09993" y="6175584"/>
            <a:ext cx="1458564" cy="6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97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HELP FROM MANY OTHERS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90547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FASER Collaboration has received essential support from the </a:t>
            </a:r>
            <a:r>
              <a:rPr lang="en-US" dirty="0" err="1"/>
              <a:t>Heising</a:t>
            </a:r>
            <a:r>
              <a:rPr lang="en-US" dirty="0"/>
              <a:t>-Simons and Simons Foundations, CERN, the ATLAS SCT and </a:t>
            </a:r>
            <a:r>
              <a:rPr lang="en-US" dirty="0" err="1"/>
              <a:t>LHCb</a:t>
            </a:r>
            <a:r>
              <a:rPr lang="en-US" dirty="0"/>
              <a:t> Collaborations, and also many others at CERN and elsewhere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29" r="-247" b="-541"/>
          <a:stretch/>
        </p:blipFill>
        <p:spPr>
          <a:xfrm>
            <a:off x="1219200" y="1965324"/>
            <a:ext cx="6705600" cy="47402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68765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392738"/>
          </a:xfrm>
        </p:spPr>
        <p:txBody>
          <a:bodyPr>
            <a:noAutofit/>
          </a:bodyPr>
          <a:lstStyle/>
          <a:p>
            <a:r>
              <a:rPr lang="en-US" sz="2000" dirty="0"/>
              <a:t>Nothing incoming and 2 ~</a:t>
            </a:r>
            <a:r>
              <a:rPr lang="en-US" sz="2000" dirty="0" err="1"/>
              <a:t>TeV</a:t>
            </a:r>
            <a:r>
              <a:rPr lang="en-US" sz="2000" dirty="0"/>
              <a:t>, opposite-sign charged tracks pointing back to the ATLAS IP: a “light shining through (100 m-thick) wall” experiment.</a:t>
            </a:r>
          </a:p>
          <a:p>
            <a:r>
              <a:rPr lang="en-US" sz="2000" dirty="0"/>
              <a:t>Scintillators veto incoming charged tracks (muons), and permanent dipole magnets split the charged tracks, which are detected by 3 tracking stations and a calorimeter.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THE SIGNAL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228600" y="2514600"/>
            <a:ext cx="8534400" cy="4038600"/>
            <a:chOff x="1181100" y="2964550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2964550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rgbClr val="FFFF00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rgbClr val="FFFF00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7100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1352E5A-71D5-5045-BCF4-77B511DA5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25037"/>
            <a:ext cx="8686800" cy="25563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/>
              <a:t>The beam collision axis has been located to mm accuracy by the CERN survey department.  To place FASER on this axis, a trench is required to lower the floor by 46 cm.</a:t>
            </a:r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000" dirty="0"/>
              <a:t>The trench was completed by an Italian firm just hours before COVID shut down CERN in Spring 2020.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>
              <a:buFontTx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 IN TUNNEL TI12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F60B4-C76E-4244-B935-316A138F8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00401"/>
            <a:ext cx="2946400" cy="2362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881CD-0BCE-E942-A70D-A8A412361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16766" y="3611033"/>
            <a:ext cx="3285067" cy="2463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902B7-EA6F-3240-9AD2-CD9034A79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300" y="3962400"/>
            <a:ext cx="2837668" cy="25563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B712F3-7538-BB43-8602-5B25BBFA2CD4}"/>
              </a:ext>
            </a:extLst>
          </p:cNvPr>
          <p:cNvSpPr txBox="1"/>
          <p:nvPr/>
        </p:nvSpPr>
        <p:spPr>
          <a:xfrm>
            <a:off x="1352986" y="519326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0A933-022F-6A4D-BF23-AA80674E7201}"/>
              </a:ext>
            </a:extLst>
          </p:cNvPr>
          <p:cNvSpPr txBox="1"/>
          <p:nvPr/>
        </p:nvSpPr>
        <p:spPr>
          <a:xfrm>
            <a:off x="6608243" y="610606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Summer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5DE4B-CCDF-DF44-B03A-8BBD5DB386A4}"/>
              </a:ext>
            </a:extLst>
          </p:cNvPr>
          <p:cNvSpPr txBox="1"/>
          <p:nvPr/>
        </p:nvSpPr>
        <p:spPr>
          <a:xfrm>
            <a:off x="3857702" y="604031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Spring 2020</a:t>
            </a:r>
          </a:p>
        </p:txBody>
      </p:sp>
    </p:spTree>
    <p:extLst>
      <p:ext uri="{BB962C8B-B14F-4D97-AF65-F5344CB8AC3E}">
        <p14:creationId xmlns:p14="http://schemas.microsoft.com/office/powerpoint/2010/main" val="305754444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MAGNETS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FD57-DE3F-B14F-92DA-FB213684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FASER includes 3 magnets: 1.5 m, 1 m, and 1m long.</a:t>
            </a:r>
          </a:p>
          <a:p>
            <a:r>
              <a:rPr lang="en-US" sz="2000" dirty="0"/>
              <a:t>These magnets are 0.57 T permanent dipoles with an inner diameter of 20 cm, require little maintenance.</a:t>
            </a:r>
          </a:p>
          <a:p>
            <a:r>
              <a:rPr lang="en-US" sz="2000" dirty="0"/>
              <a:t>Constructed by the CERN magnet group.</a:t>
            </a:r>
          </a:p>
          <a:p>
            <a:endParaRPr lang="en-US" sz="2000" dirty="0"/>
          </a:p>
          <a:p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7DE7A-8DD1-C042-91B7-EA651C8E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88467"/>
            <a:ext cx="8534400" cy="40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8139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TRACKERS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FD57-DE3F-B14F-92DA-FB213684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8 ATLAS SCT modules per tracking plane, 3 tracking planes per tracking station, 3 tracking stations at FASER.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C4B2C-0078-3F45-9E72-29F634D29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67640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2557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SCINTILLATORS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FD57-DE3F-B14F-92DA-FB213684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4 veto scintillators, each 2cm x 30cm x 30cm, upstream of the detector. Efficiency of each one is &gt; 99.99%, which, barring correlations, reduces muon background to negligible levels. </a:t>
            </a:r>
          </a:p>
          <a:p>
            <a:r>
              <a:rPr lang="en-US" sz="2000" dirty="0"/>
              <a:t>Additional beam backgrounds, simulated with FLUKA and validated with pilot detectors in 2018, are also expected to be negligible.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16B4F0-50DE-BB4E-93A5-3B8C8E08D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2743200"/>
            <a:ext cx="52705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9270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FASER INSTALLATION</a:t>
            </a:r>
          </a:p>
        </p:txBody>
      </p:sp>
      <p:pic>
        <p:nvPicPr>
          <p:cNvPr id="4" name="FASER-1">
            <a:hlinkClick r:id="" action="ppaction://media"/>
            <a:extLst>
              <a:ext uri="{FF2B5EF4-FFF2-40B4-BE49-F238E27FC236}">
                <a16:creationId xmlns:a16="http://schemas.microsoft.com/office/drawing/2014/main" id="{4BE837F6-4D74-5140-94A6-4C4D9FAEC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" y="762000"/>
            <a:ext cx="9448800" cy="5807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7B1E97-EE1C-EC48-8777-66AD30EE45D0}"/>
              </a:ext>
            </a:extLst>
          </p:cNvPr>
          <p:cNvSpPr txBox="1"/>
          <p:nvPr/>
        </p:nvSpPr>
        <p:spPr>
          <a:xfrm>
            <a:off x="6032099" y="914400"/>
            <a:ext cx="2654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Dougherty, CERN Integration (2019)</a:t>
            </a:r>
          </a:p>
        </p:txBody>
      </p:sp>
    </p:spTree>
    <p:extLst>
      <p:ext uri="{BB962C8B-B14F-4D97-AF65-F5344CB8AC3E}">
        <p14:creationId xmlns:p14="http://schemas.microsoft.com/office/powerpoint/2010/main" val="3368668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91C2E-A085-294C-A481-1F7B1635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13204"/>
          <a:stretch/>
        </p:blipFill>
        <p:spPr>
          <a:xfrm>
            <a:off x="1" y="1571"/>
            <a:ext cx="9144000" cy="683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</p:spTree>
    <p:extLst>
      <p:ext uri="{BB962C8B-B14F-4D97-AF65-F5344CB8AC3E}">
        <p14:creationId xmlns:p14="http://schemas.microsoft.com/office/powerpoint/2010/main" val="3132624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F3C239-9BEB-F94B-8FD8-A26D8911A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/>
          <a:stretch/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80C6F8-3ADE-AF4B-8AB6-CBED5C415F07}"/>
              </a:ext>
            </a:extLst>
          </p:cNvPr>
          <p:cNvGrpSpPr/>
          <p:nvPr/>
        </p:nvGrpSpPr>
        <p:grpSpPr>
          <a:xfrm>
            <a:off x="5410200" y="5486400"/>
            <a:ext cx="3581400" cy="1316655"/>
            <a:chOff x="5410200" y="5486400"/>
            <a:chExt cx="3581400" cy="13166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5EB41A-C864-6840-99FF-465D02C09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0" r="1667" b="5113"/>
            <a:stretch/>
          </p:blipFill>
          <p:spPr>
            <a:xfrm>
              <a:off x="5410200" y="5486400"/>
              <a:ext cx="3581400" cy="1316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A0ED69-97FF-8B43-BC35-AB41C0B647E2}"/>
                </a:ext>
              </a:extLst>
            </p:cNvPr>
            <p:cNvSpPr txBox="1"/>
            <p:nvPr/>
          </p:nvSpPr>
          <p:spPr>
            <a:xfrm>
              <a:off x="7771394" y="6331662"/>
              <a:ext cx="122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</a:t>
              </a:r>
              <a:r>
                <a:rPr lang="en-US" sz="1200" baseline="30000" dirty="0">
                  <a:solidFill>
                    <a:schemeClr val="bg1"/>
                  </a:solidFill>
                </a:rPr>
                <a:t>st</a:t>
              </a:r>
              <a:r>
                <a:rPr lang="en-US" sz="1200" dirty="0">
                  <a:solidFill>
                    <a:schemeClr val="bg1"/>
                  </a:solidFill>
                </a:rPr>
                <a:t> Cosmic Ray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18 March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469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tx1"/>
                </a:solidFill>
                <a:latin typeface="Arial" charset="0"/>
              </a:rPr>
              <a:t>OUTLINE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153400" cy="50292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b="1" dirty="0"/>
          </a:p>
          <a:p>
            <a:pPr marL="0" indent="0" algn="ctr" eaLnBrk="1" hangingPunct="1">
              <a:buNone/>
            </a:pPr>
            <a:r>
              <a:rPr lang="en-US" b="1" dirty="0"/>
              <a:t>MOTIVATIONS</a:t>
            </a: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/>
              <a:t>FORWARD PHYSICS</a:t>
            </a: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/>
              <a:t>FASER</a:t>
            </a: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 err="1"/>
              <a:t>FASER</a:t>
            </a:r>
            <a:r>
              <a:rPr lang="en-US" b="1" dirty="0" err="1">
                <a:latin typeface="Symbol" pitchFamily="2" charset="2"/>
              </a:rPr>
              <a:t>n</a:t>
            </a:r>
            <a:endParaRPr lang="en-US" b="1" dirty="0">
              <a:latin typeface="Symbol" pitchFamily="2" charset="2"/>
            </a:endParaRP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/>
              <a:t>FORWARD PHYSICS FACILITY</a:t>
            </a: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/>
              <a:t>SUMMARY</a:t>
            </a:r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4340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523CEB-6B28-7249-8362-DC5BCB3B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8" y="1471411"/>
            <a:ext cx="4073436" cy="319375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 SENSITIVITY REACH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809625"/>
            <a:ext cx="8497275" cy="5819775"/>
          </a:xfrm>
        </p:spPr>
        <p:txBody>
          <a:bodyPr/>
          <a:lstStyle/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4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FASER probes new parameter space with just 1 fb</a:t>
            </a:r>
            <a:r>
              <a:rPr lang="en-US" sz="2000" baseline="30000" dirty="0">
                <a:latin typeface="Arial" charset="0"/>
                <a:sym typeface="Wingdings"/>
              </a:rPr>
              <a:t>-1 </a:t>
            </a:r>
            <a:r>
              <a:rPr lang="en-US" sz="2000" dirty="0">
                <a:latin typeface="Arial" charset="0"/>
                <a:sym typeface="Wingdings"/>
              </a:rPr>
              <a:t>starting in 2022.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Without upgrade, HL-LHC extends (Luminosity*Volume) by factor of 3000; possible upgrade to FASER 2 (R = 1m, L = 10m) extends (Luminosity*Volume) by factor of ~10</a:t>
            </a:r>
            <a:r>
              <a:rPr lang="en-US" sz="2000" baseline="30000" dirty="0">
                <a:latin typeface="Arial" charset="0"/>
                <a:sym typeface="Wingdings"/>
              </a:rPr>
              <a:t>6</a:t>
            </a:r>
            <a:r>
              <a:rPr lang="en-US" sz="2000" dirty="0">
                <a:latin typeface="Arial" charset="0"/>
                <a:sym typeface="Wingdings"/>
              </a:rPr>
              <a:t>.</a:t>
            </a:r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000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0A02A-C6C1-A542-8902-C605E3D0AC32}"/>
              </a:ext>
            </a:extLst>
          </p:cNvPr>
          <p:cNvSpPr txBox="1"/>
          <p:nvPr/>
        </p:nvSpPr>
        <p:spPr>
          <a:xfrm rot="5400000">
            <a:off x="3199939" y="2788373"/>
            <a:ext cx="2162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ym typeface="Wingdings"/>
              </a:rPr>
              <a:t>FASER Collaboration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E523C-17B6-AA4C-81AE-395DBBB5BDE0}"/>
              </a:ext>
            </a:extLst>
          </p:cNvPr>
          <p:cNvSpPr txBox="1"/>
          <p:nvPr/>
        </p:nvSpPr>
        <p:spPr>
          <a:xfrm>
            <a:off x="1981200" y="1143139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FASER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D1FDDD-D0F2-3043-AD12-3BD6FCA60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t="5555" r="1613" b="3704"/>
          <a:stretch/>
        </p:blipFill>
        <p:spPr>
          <a:xfrm>
            <a:off x="4610100" y="1327805"/>
            <a:ext cx="4115775" cy="3396595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111FDA47-DD9D-CC48-9BD7-DF5528BDC681}"/>
              </a:ext>
            </a:extLst>
          </p:cNvPr>
          <p:cNvSpPr/>
          <p:nvPr/>
        </p:nvSpPr>
        <p:spPr>
          <a:xfrm rot="13779309">
            <a:off x="6374172" y="4234247"/>
            <a:ext cx="381000" cy="1284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770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PHYSICS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80C9-6130-4D49-B2CD-3EE5B25D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14400"/>
            <a:ext cx="8343900" cy="5562600"/>
          </a:xfrm>
        </p:spPr>
        <p:txBody>
          <a:bodyPr/>
          <a:lstStyle/>
          <a:p>
            <a:r>
              <a:rPr lang="en-US" sz="1800" dirty="0"/>
              <a:t>Many other models have also be studied: FASER has discover prospects for many of the Physics Beyond Colliders Benchmark Cases; see 1811.12522.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6549932"/>
                  </p:ext>
                </p:extLst>
              </p:nvPr>
            </p:nvGraphicFramePr>
            <p:xfrm>
              <a:off x="381000" y="1722752"/>
              <a:ext cx="8343901" cy="46780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  <a:gridCol w="3924301">
                      <a:extLst>
                        <a:ext uri="{9D8B030D-6E8A-4147-A177-3AD203B41FA5}">
                          <a16:colId xmlns:a16="http://schemas.microsoft.com/office/drawing/2014/main" val="120991351"/>
                        </a:ext>
                      </a:extLst>
                    </a:gridCol>
                  </a:tblGrid>
                  <a:tr h="369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 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V1/BC1: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1708.09389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V2/BC1’: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Bauer, </a:t>
                          </a:r>
                          <a:r>
                            <a:rPr lang="en-US" sz="1200" dirty="0" err="1"/>
                            <a:t>Foldenauer</a:t>
                          </a:r>
                          <a:r>
                            <a:rPr lang="en-US" sz="1200" dirty="0"/>
                            <a:t>, </a:t>
                          </a:r>
                          <a:r>
                            <a:rPr lang="en-US" sz="1200" dirty="0" err="1"/>
                            <a:t>Jaeckel</a:t>
                          </a:r>
                          <a:r>
                            <a:rPr lang="en-US" sz="1200" dirty="0"/>
                            <a:t>, 1803.05466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Invisible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S1/BC4: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Batell</a:t>
                          </a:r>
                          <a:r>
                            <a:rPr lang="en-US" sz="1200" dirty="0"/>
                            <a:t>, Freitas, Ismail, McKeen, 1712.10022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S2/BC5: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F1/BC6: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F2/BC7: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F3/BC8: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A1/BC9: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1806.02348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A2/BC10: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A3/BC11: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6549932"/>
                  </p:ext>
                </p:extLst>
              </p:nvPr>
            </p:nvGraphicFramePr>
            <p:xfrm>
              <a:off x="381000" y="1722752"/>
              <a:ext cx="8343901" cy="46780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  <a:gridCol w="3924301">
                      <a:extLst>
                        <a:ext uri="{9D8B030D-6E8A-4147-A177-3AD203B41FA5}">
                          <a16:colId xmlns:a16="http://schemas.microsoft.com/office/drawing/2014/main" val="120991351"/>
                        </a:ext>
                      </a:extLst>
                    </a:gridCol>
                  </a:tblGrid>
                  <a:tr h="369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 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V1/BC1: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30435" r="-500000" b="-139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30435" r="-393671" b="-139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1708.09389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V2/BC1’: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47222" r="-500000" b="-79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47222" r="-393671" b="-79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Bauer, </a:t>
                          </a:r>
                          <a:r>
                            <a:rPr lang="en-US" sz="1200" dirty="0" err="1"/>
                            <a:t>Foldenauer</a:t>
                          </a:r>
                          <a:r>
                            <a:rPr lang="en-US" sz="1200" dirty="0"/>
                            <a:t>, </a:t>
                          </a:r>
                          <a:r>
                            <a:rPr lang="en-US" sz="1200" dirty="0" err="1"/>
                            <a:t>Jaeckel</a:t>
                          </a:r>
                          <a:r>
                            <a:rPr lang="en-US" sz="1200" dirty="0"/>
                            <a:t>, 1803.05466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Invisible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S1/BC4: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375000" r="-393671" b="-5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Batell</a:t>
                          </a:r>
                          <a:r>
                            <a:rPr lang="en-US" sz="1200" dirty="0"/>
                            <a:t>, Freitas, Ismail, McKeen, 1712.10022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S2/BC5: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777273" r="-393671" b="-8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F1/BC6: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536111" r="-393671" b="-40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F2/BC7: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618919" r="-393671" b="-2918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F3/BC8: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738889" r="-5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738889" r="-39367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A1/BC9: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372727" r="-500000" b="-2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372727" r="-393671" b="-2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1806.02348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A2/BC10: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408696" r="-500000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408696" r="-393671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A3/BC11: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508696" r="-500000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508696" r="-393671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2699578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637784" y="2895600"/>
            <a:ext cx="5868431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 err="1"/>
              <a:t>FASER</a:t>
            </a:r>
            <a:r>
              <a:rPr lang="en-US" sz="4400" b="1" dirty="0" err="1">
                <a:latin typeface="Symbol" pitchFamily="2" charset="2"/>
              </a:rPr>
              <a:t>n</a:t>
            </a:r>
            <a:endParaRPr lang="en-US" sz="4400" b="1" dirty="0">
              <a:latin typeface="Symbol" pitchFamily="2" charset="2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21ABED-F62C-2B41-AB55-6BE05A438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09897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3900" y="2667000"/>
            <a:ext cx="7696200" cy="18288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COLLIDER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840310"/>
                <a:ext cx="8991600" cy="5562600"/>
              </a:xfrm>
            </p:spPr>
            <p:txBody>
              <a:bodyPr/>
              <a:lstStyle/>
              <a:p>
                <a:pPr eaLnBrk="1" hangingPunct="1"/>
                <a:r>
                  <a:rPr lang="en-US" sz="2000" dirty="0">
                    <a:latin typeface="Arial" charset="0"/>
                  </a:rPr>
                  <a:t>In addition to the possibility of hypothetical new light, weakly-interacting particles, there are also known light, weakly-interacting particles: </a:t>
                </a:r>
                <a:r>
                  <a:rPr lang="en-US" sz="2000" dirty="0">
                    <a:solidFill>
                      <a:srgbClr val="FF0000"/>
                    </a:solidFill>
                    <a:latin typeface="Arial" charset="0"/>
                  </a:rPr>
                  <a:t>neutrinos</a:t>
                </a:r>
                <a:r>
                  <a:rPr lang="en-US" sz="2000" dirty="0">
                    <a:latin typeface="Arial" charset="0"/>
                  </a:rPr>
                  <a:t>.</a:t>
                </a:r>
              </a:p>
              <a:p>
                <a:pPr eaLnBrk="1" hangingPunct="1"/>
                <a:endParaRPr lang="en-US" sz="1200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But the high-energy ones, which interact most strongly, are overwhelmingly produced in the far forward direction.  </a:t>
                </a:r>
                <a:r>
                  <a:rPr lang="en-US" sz="2000" dirty="0">
                    <a:solidFill>
                      <a:srgbClr val="FF0000"/>
                    </a:solidFill>
                    <a:latin typeface="Arial" charset="0"/>
                  </a:rPr>
                  <a:t>Before May 2021, no collider neutrino had ever been detected.</a:t>
                </a:r>
              </a:p>
              <a:p>
                <a:pPr eaLnBrk="1" hangingPunct="1"/>
                <a:endParaRPr lang="en-US" sz="1200" b="1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Of course, if they can be detected, there is a fascinating new world of LHC neutrinos that can be explored.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The neutrino energies are ~</a:t>
                </a:r>
                <a:r>
                  <a:rPr lang="en-US" sz="1800" dirty="0" err="1">
                    <a:latin typeface="Arial" charset="0"/>
                  </a:rPr>
                  <a:t>TeV</a:t>
                </a:r>
                <a:r>
                  <a:rPr lang="en-US" sz="1800" dirty="0">
                    <a:latin typeface="Arial" charset="0"/>
                  </a:rPr>
                  <a:t>, highest human-made energies ever.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All flavors are produced(</a:t>
                </a:r>
                <a:r>
                  <a:rPr lang="en-US" sz="1800" dirty="0"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Symbol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ym typeface="Wingdings" pitchFamily="2" charset="2"/>
                  </a:rPr>
                  <a:t>) and both neutrinos and anti-neutrinos.</a:t>
                </a:r>
                <a:endParaRPr lang="en-US" sz="1800" dirty="0">
                  <a:latin typeface="+mj-lt"/>
                  <a:sym typeface="Wingdings" pitchFamily="2" charset="2"/>
                </a:endParaRPr>
              </a:p>
              <a:p>
                <a:pPr marL="0" indent="0" algn="r">
                  <a:buNone/>
                </a:pPr>
                <a:r>
                  <a:rPr lang="en-US" sz="1400" dirty="0">
                    <a:latin typeface="+mj-lt"/>
                    <a:sym typeface="Wingdings" pitchFamily="2" charset="2"/>
                  </a:rPr>
                  <a:t>De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Rujula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,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Ruckl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 (1984); Winter (1990)</a:t>
                </a:r>
              </a:p>
              <a:p>
                <a:pPr marL="0" indent="0" algn="r">
                  <a:buNone/>
                </a:pPr>
                <a:r>
                  <a:rPr lang="en-US" sz="1400" dirty="0"/>
                  <a:t>FASER Collaboration (2019); Bai, Diwan, </a:t>
                </a:r>
                <a:r>
                  <a:rPr lang="en-US" sz="1400" dirty="0" err="1"/>
                  <a:t>Garzelli</a:t>
                </a:r>
                <a:r>
                  <a:rPr lang="en-US" sz="1400" dirty="0"/>
                  <a:t>, </a:t>
                </a:r>
                <a:r>
                  <a:rPr lang="en-US" sz="1400" dirty="0" err="1"/>
                  <a:t>Jeong</a:t>
                </a:r>
                <a:r>
                  <a:rPr lang="en-US" sz="1400" dirty="0"/>
                  <a:t>, Reno (2020) </a:t>
                </a:r>
                <a:endParaRPr lang="en-US" sz="1400" dirty="0">
                  <a:latin typeface="+mj-lt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840310"/>
                <a:ext cx="8991600" cy="5562600"/>
              </a:xfrm>
              <a:blipFill>
                <a:blip r:embed="rId3"/>
                <a:stretch>
                  <a:fillRect l="-705" t="-683" r="-846" b="-4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897588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FIRST COLLIDER NEUTRINOS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52412" y="838200"/>
            <a:ext cx="5326816" cy="3429000"/>
          </a:xfrm>
        </p:spPr>
        <p:txBody>
          <a:bodyPr/>
          <a:lstStyle/>
          <a:p>
            <a:r>
              <a:rPr lang="en-US" sz="2000" dirty="0"/>
              <a:t>In 2018 a FASER pilot emulsion detector with 11 kg fiducial mass collected 12.2 fb</a:t>
            </a:r>
            <a:r>
              <a:rPr lang="en-US" sz="2000" baseline="30000" dirty="0"/>
              <a:t>-1</a:t>
            </a:r>
            <a:r>
              <a:rPr lang="en-US" sz="2000" dirty="0"/>
              <a:t> on the beam collision axis (installed and removed during Technical Stops).</a:t>
            </a:r>
          </a:p>
          <a:p>
            <a:endParaRPr lang="en-US" sz="1200" dirty="0"/>
          </a:p>
          <a:p>
            <a:r>
              <a:rPr lang="en-US" sz="2000" dirty="0"/>
              <a:t>On 14 May 2021, we announced the first direct detection of 6 collider neutrino candidates above 12 expected neutral hadron background events (2.7</a:t>
            </a:r>
            <a:r>
              <a:rPr lang="en-US" sz="2000" dirty="0">
                <a:latin typeface="Symbol" pitchFamily="2" charset="2"/>
              </a:rPr>
              <a:t>s</a:t>
            </a:r>
            <a:r>
              <a:rPr lang="en-US" sz="2000" dirty="0"/>
              <a:t>).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77A46-8B86-C042-9276-2BFF5EB6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217" y="2667000"/>
            <a:ext cx="2133600" cy="1678567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E018A3E-7A99-BB41-83DC-E1291A3EA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9660" y="2111639"/>
            <a:ext cx="5647267" cy="3176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245" y="5120558"/>
            <a:ext cx="1783343" cy="1403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5A58F9-4311-CF43-920B-DCB9FD897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854666"/>
            <a:ext cx="3429000" cy="27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0437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986C959-D748-0742-ACD1-681CB52D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78" y="2594679"/>
            <a:ext cx="7106222" cy="367381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302202"/>
            <a:ext cx="9144000" cy="3344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LOCATION, LOCATION, LOCATION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074947"/>
            <a:ext cx="304800" cy="23979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D841723-4191-6D44-BF1E-02350EE49D9D}"/>
              </a:ext>
            </a:extLst>
          </p:cNvPr>
          <p:cNvGrpSpPr/>
          <p:nvPr/>
        </p:nvGrpSpPr>
        <p:grpSpPr>
          <a:xfrm>
            <a:off x="5247290" y="762000"/>
            <a:ext cx="2719001" cy="2737010"/>
            <a:chOff x="4670989" y="831027"/>
            <a:chExt cx="4144012" cy="404705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BD2291-7CF6-CE47-B656-E6EA299D2591}"/>
                </a:ext>
              </a:extLst>
            </p:cNvPr>
            <p:cNvSpPr txBox="1"/>
            <p:nvPr/>
          </p:nvSpPr>
          <p:spPr>
            <a:xfrm>
              <a:off x="6443511" y="831027"/>
              <a:ext cx="633258" cy="546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2FEAE6-5A12-5042-AF1E-4B367610C40C}"/>
                </a:ext>
              </a:extLst>
            </p:cNvPr>
            <p:cNvGrpSpPr/>
            <p:nvPr/>
          </p:nvGrpSpPr>
          <p:grpSpPr>
            <a:xfrm>
              <a:off x="4685392" y="1281716"/>
              <a:ext cx="1243038" cy="883822"/>
              <a:chOff x="4628455" y="1533608"/>
              <a:chExt cx="1657384" cy="117842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9AC15B9-700B-654D-9B7E-112D2EDD8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8455" y="1533608"/>
                <a:ext cx="1657384" cy="1104923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CDCD4-3E91-7F4B-9659-15BDB9C582FB}"/>
                  </a:ext>
                </a:extLst>
              </p:cNvPr>
              <p:cNvSpPr txBox="1"/>
              <p:nvPr/>
            </p:nvSpPr>
            <p:spPr>
              <a:xfrm>
                <a:off x="4943099" y="2211436"/>
                <a:ext cx="1166837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ALICE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05A77EB-9A11-BE45-9457-3C7C20D381E1}"/>
                </a:ext>
              </a:extLst>
            </p:cNvPr>
            <p:cNvGrpSpPr/>
            <p:nvPr/>
          </p:nvGrpSpPr>
          <p:grpSpPr>
            <a:xfrm>
              <a:off x="7518448" y="4007908"/>
              <a:ext cx="1243037" cy="870170"/>
              <a:chOff x="8405862" y="5168525"/>
              <a:chExt cx="1657383" cy="11602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85C2627-55D9-8344-A264-07D6B9045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5862" y="5168525"/>
                <a:ext cx="1657383" cy="105768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52457D-E234-734C-AB5C-0A86EE3F9FE2}"/>
                  </a:ext>
                </a:extLst>
              </p:cNvPr>
              <p:cNvSpPr txBox="1"/>
              <p:nvPr/>
            </p:nvSpPr>
            <p:spPr>
              <a:xfrm>
                <a:off x="8745713" y="5828149"/>
                <a:ext cx="1104946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OPAL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A357FBC-793C-BA46-B7CA-FD4D94C72EBD}"/>
                </a:ext>
              </a:extLst>
            </p:cNvPr>
            <p:cNvGrpSpPr/>
            <p:nvPr/>
          </p:nvGrpSpPr>
          <p:grpSpPr>
            <a:xfrm>
              <a:off x="7518448" y="3049221"/>
              <a:ext cx="1257441" cy="903173"/>
              <a:chOff x="8405862" y="3890280"/>
              <a:chExt cx="1676588" cy="120422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6B80ABB-185B-FF44-A9BF-239D8E7EB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5862" y="3890280"/>
                <a:ext cx="1676588" cy="1123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4FB225-4A20-A742-8AD9-A46608C9B161}"/>
                  </a:ext>
                </a:extLst>
              </p:cNvPr>
              <p:cNvSpPr txBox="1"/>
              <p:nvPr/>
            </p:nvSpPr>
            <p:spPr>
              <a:xfrm>
                <a:off x="8879306" y="4593909"/>
                <a:ext cx="681469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L3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8D2724B-DEBD-194D-9AFF-F099589BEFC9}"/>
                </a:ext>
              </a:extLst>
            </p:cNvPr>
            <p:cNvGrpSpPr/>
            <p:nvPr/>
          </p:nvGrpSpPr>
          <p:grpSpPr>
            <a:xfrm>
              <a:off x="7537925" y="2100524"/>
              <a:ext cx="1257441" cy="890971"/>
              <a:chOff x="8431832" y="2625350"/>
              <a:chExt cx="1676588" cy="118796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47BC8C3-259F-804A-8513-00B0C0BC4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1832" y="2625350"/>
                <a:ext cx="1676588" cy="111827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553B08-25B3-BE40-8ADE-F3EC76EAADBD}"/>
                  </a:ext>
                </a:extLst>
              </p:cNvPr>
              <p:cNvSpPr txBox="1"/>
              <p:nvPr/>
            </p:nvSpPr>
            <p:spPr>
              <a:xfrm>
                <a:off x="8654083" y="3312710"/>
                <a:ext cx="1365545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DELPHI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4858FD-C529-374E-8590-27949ECCC151}"/>
                </a:ext>
              </a:extLst>
            </p:cNvPr>
            <p:cNvGrpSpPr/>
            <p:nvPr/>
          </p:nvGrpSpPr>
          <p:grpSpPr>
            <a:xfrm>
              <a:off x="7537925" y="1127958"/>
              <a:ext cx="1277076" cy="924602"/>
              <a:chOff x="8431832" y="1328599"/>
              <a:chExt cx="1702768" cy="12328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CA4B147-E205-9441-82B0-EB6B646EC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31832" y="1328599"/>
                <a:ext cx="1702768" cy="116869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94FA06-9876-E74D-AA56-77423B5FF884}"/>
                  </a:ext>
                </a:extLst>
              </p:cNvPr>
              <p:cNvSpPr txBox="1"/>
              <p:nvPr/>
            </p:nvSpPr>
            <p:spPr>
              <a:xfrm>
                <a:off x="8683740" y="2060800"/>
                <a:ext cx="1274335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ALEPH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AE3DCC-84DA-394C-BDEB-4A40CEBE9057}"/>
                </a:ext>
              </a:extLst>
            </p:cNvPr>
            <p:cNvGrpSpPr/>
            <p:nvPr/>
          </p:nvGrpSpPr>
          <p:grpSpPr>
            <a:xfrm>
              <a:off x="6135992" y="3609424"/>
              <a:ext cx="1198070" cy="1240615"/>
              <a:chOff x="6562588" y="4637214"/>
              <a:chExt cx="1597426" cy="165415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CEB08F0-43F5-7E45-AC71-C68FCC80E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62588" y="4637214"/>
                <a:ext cx="1597426" cy="160684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21D363F-9F72-7949-BB1E-2036BB54ADAC}"/>
                  </a:ext>
                </a:extLst>
              </p:cNvPr>
              <p:cNvSpPr txBox="1"/>
              <p:nvPr/>
            </p:nvSpPr>
            <p:spPr>
              <a:xfrm>
                <a:off x="6897167" y="5790765"/>
                <a:ext cx="909493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SLD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2470662-B8C5-0B40-BEB7-213C6A111A13}"/>
                </a:ext>
              </a:extLst>
            </p:cNvPr>
            <p:cNvGrpSpPr/>
            <p:nvPr/>
          </p:nvGrpSpPr>
          <p:grpSpPr>
            <a:xfrm>
              <a:off x="6132295" y="2433923"/>
              <a:ext cx="1201768" cy="1084034"/>
              <a:chOff x="6557658" y="3069877"/>
              <a:chExt cx="1602357" cy="144537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9A835DA-C64C-8F4A-9C10-C1B03FA86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7658" y="3069877"/>
                <a:ext cx="1602357" cy="139939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B838E90-9557-BB46-8D97-B1D4E61B4EBA}"/>
                  </a:ext>
                </a:extLst>
              </p:cNvPr>
              <p:cNvSpPr txBox="1"/>
              <p:nvPr/>
            </p:nvSpPr>
            <p:spPr>
              <a:xfrm>
                <a:off x="6973368" y="4014650"/>
                <a:ext cx="727074" cy="500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E3D672-C964-0A42-8212-DC0837805662}"/>
                </a:ext>
              </a:extLst>
            </p:cNvPr>
            <p:cNvGrpSpPr/>
            <p:nvPr/>
          </p:nvGrpSpPr>
          <p:grpSpPr>
            <a:xfrm>
              <a:off x="6132295" y="1394389"/>
              <a:ext cx="1201768" cy="942398"/>
              <a:chOff x="6557658" y="1683841"/>
              <a:chExt cx="1602357" cy="12565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AF94372-B391-514B-B669-3914C41FC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57658" y="1683841"/>
                <a:ext cx="1602357" cy="120021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8A83F0-0B1F-6E4C-9ACD-2FF690426FB5}"/>
                  </a:ext>
                </a:extLst>
              </p:cNvPr>
              <p:cNvSpPr txBox="1"/>
              <p:nvPr/>
            </p:nvSpPr>
            <p:spPr>
              <a:xfrm>
                <a:off x="6897169" y="2439771"/>
                <a:ext cx="938813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CDF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64474F-A5DC-7141-A7CC-6B851A549374}"/>
                </a:ext>
              </a:extLst>
            </p:cNvPr>
            <p:cNvGrpSpPr/>
            <p:nvPr/>
          </p:nvGrpSpPr>
          <p:grpSpPr>
            <a:xfrm>
              <a:off x="4685392" y="4044021"/>
              <a:ext cx="1243038" cy="824650"/>
              <a:chOff x="4628455" y="5216675"/>
              <a:chExt cx="1657384" cy="109953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1243A4A-B69D-604C-83A4-1FDA54ABA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28455" y="5216675"/>
                <a:ext cx="1657384" cy="104842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8C758E-D778-0943-8489-605C4D53F632}"/>
                  </a:ext>
                </a:extLst>
              </p:cNvPr>
              <p:cNvSpPr txBox="1"/>
              <p:nvPr/>
            </p:nvSpPr>
            <p:spPr>
              <a:xfrm>
                <a:off x="4973560" y="5815604"/>
                <a:ext cx="1078885" cy="500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>
                    <a:solidFill>
                      <a:schemeClr val="bg1"/>
                    </a:solidFill>
                  </a:rPr>
                  <a:t>LHCb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200C76-76D2-054C-9926-6FB8F4831209}"/>
                </a:ext>
              </a:extLst>
            </p:cNvPr>
            <p:cNvGrpSpPr/>
            <p:nvPr/>
          </p:nvGrpSpPr>
          <p:grpSpPr>
            <a:xfrm>
              <a:off x="4670989" y="3123714"/>
              <a:ext cx="1257441" cy="820187"/>
              <a:chOff x="4609251" y="3989608"/>
              <a:chExt cx="1676588" cy="109358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FE598F3-70DA-A84F-A402-10948DAD9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09251" y="3989608"/>
                <a:ext cx="1676588" cy="104124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0D0B90B-C9D5-B948-AB96-84DB1BBF3F5D}"/>
                  </a:ext>
                </a:extLst>
              </p:cNvPr>
              <p:cNvSpPr txBox="1"/>
              <p:nvPr/>
            </p:nvSpPr>
            <p:spPr>
              <a:xfrm>
                <a:off x="5003213" y="4582590"/>
                <a:ext cx="984418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CMS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336B33-C0FD-4E44-BF2C-D19E4F5DF2F8}"/>
                </a:ext>
              </a:extLst>
            </p:cNvPr>
            <p:cNvGrpSpPr/>
            <p:nvPr/>
          </p:nvGrpSpPr>
          <p:grpSpPr>
            <a:xfrm>
              <a:off x="4670989" y="2249775"/>
              <a:ext cx="1257441" cy="760182"/>
              <a:chOff x="4609251" y="2824349"/>
              <a:chExt cx="1676588" cy="101357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2B1968-6DDC-674C-8072-464D90A7D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09251" y="2824349"/>
                <a:ext cx="1676588" cy="93889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71FB102-D0A2-E348-8599-944EBFF7CBA2}"/>
                  </a:ext>
                </a:extLst>
              </p:cNvPr>
              <p:cNvSpPr txBox="1"/>
              <p:nvPr/>
            </p:nvSpPr>
            <p:spPr>
              <a:xfrm>
                <a:off x="4924921" y="3337323"/>
                <a:ext cx="1241760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ATLAS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642B4F-AA37-3745-923F-D38853484A1D}"/>
              </a:ext>
            </a:extLst>
          </p:cNvPr>
          <p:cNvSpPr txBox="1"/>
          <p:nvPr/>
        </p:nvSpPr>
        <p:spPr>
          <a:xfrm>
            <a:off x="1187426" y="1717516"/>
            <a:ext cx="25314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FASER Pilot Detector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Suitcase-size, 4 weeks</a:t>
            </a:r>
          </a:p>
          <a:p>
            <a:pPr algn="ctr"/>
            <a:r>
              <a:rPr lang="en-US" dirty="0"/>
              <a:t>$0 (recycled parts)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6 neutrino candidates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CF8F04-78D0-6145-856F-E1BCC6668F65}"/>
              </a:ext>
            </a:extLst>
          </p:cNvPr>
          <p:cNvSpPr txBox="1"/>
          <p:nvPr/>
        </p:nvSpPr>
        <p:spPr>
          <a:xfrm>
            <a:off x="5197606" y="4415375"/>
            <a:ext cx="29703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previous </a:t>
            </a:r>
          </a:p>
          <a:p>
            <a:pPr algn="ctr"/>
            <a:r>
              <a:rPr lang="en-US" dirty="0"/>
              <a:t>collider detectors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Building-size, decades</a:t>
            </a:r>
          </a:p>
          <a:p>
            <a:pPr algn="ctr"/>
            <a:r>
              <a:rPr lang="en-US" dirty="0"/>
              <a:t>~$10</a:t>
            </a:r>
            <a:r>
              <a:rPr lang="en-US" baseline="30000" dirty="0"/>
              <a:t>9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0 neutrino candidates</a:t>
            </a:r>
          </a:p>
        </p:txBody>
      </p:sp>
    </p:spTree>
    <p:extLst>
      <p:ext uri="{BB962C8B-B14F-4D97-AF65-F5344CB8AC3E}">
        <p14:creationId xmlns:p14="http://schemas.microsoft.com/office/powerpoint/2010/main" val="6749404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 is designed to detect neutrinos of all flavors. </a:t>
            </a:r>
          </a:p>
          <a:p>
            <a:pPr lvl="1"/>
            <a:r>
              <a:rPr lang="en-US" sz="1800" dirty="0"/>
              <a:t>25cm x 30cm x 1.1m detector consisting of 770 emulsion layers interleaved with 1mm-thick tungsten plates; target mass = 1.1 </a:t>
            </a:r>
            <a:r>
              <a:rPr lang="en-US" sz="1800" dirty="0" err="1"/>
              <a:t>tonne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Emulsion swapped out every ~10-30 fb</a:t>
            </a:r>
            <a:r>
              <a:rPr lang="en-US" sz="1800" baseline="30000" dirty="0"/>
              <a:t>-1</a:t>
            </a:r>
            <a:r>
              <a:rPr lang="en-US" sz="1800" dirty="0"/>
              <a:t>, total 10 sets of emulsion for Run 3.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THE </a:t>
            </a:r>
            <a:r>
              <a:rPr lang="en-US" dirty="0" err="1">
                <a:latin typeface="+mn-lt"/>
              </a:rPr>
              <a:t>FASER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dirty="0">
                <a:latin typeface="+mn-lt"/>
              </a:rPr>
              <a:t> DETECTOR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304800" y="2438400"/>
            <a:ext cx="8534400" cy="4038600"/>
            <a:chOff x="1181100" y="3032124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3032124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rgbClr val="FFFF00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rgbClr val="FFFF00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2860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 PHYSICS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5867400"/>
          </a:xfrm>
        </p:spPr>
        <p:txBody>
          <a:bodyPr/>
          <a:lstStyle/>
          <a:p>
            <a:r>
              <a:rPr lang="en-US" sz="2000" dirty="0"/>
              <a:t>In Run 3 (2022-24),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 will </a:t>
            </a:r>
          </a:p>
          <a:p>
            <a:pPr lvl="1"/>
            <a:r>
              <a:rPr lang="en-US" sz="1800" dirty="0"/>
              <a:t>Detect the first collider neutrino.</a:t>
            </a:r>
          </a:p>
          <a:p>
            <a:pPr lvl="1"/>
            <a:r>
              <a:rPr lang="en-US" sz="1800" dirty="0"/>
              <a:t>Record 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>
                <a:latin typeface="Arial" charset="0"/>
              </a:rPr>
              <a:t>~1000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i="1" baseline="-25000" dirty="0">
                <a:latin typeface="Arial" charset="0"/>
                <a:sym typeface="Wingdings" pitchFamily="2" charset="2"/>
              </a:rPr>
              <a:t>e </a:t>
            </a:r>
            <a:r>
              <a:rPr lang="en-US" sz="1800" i="1" dirty="0">
                <a:latin typeface="Arial" charset="0"/>
                <a:sym typeface="Wingdings" pitchFamily="2" charset="2"/>
              </a:rPr>
              <a:t>, </a:t>
            </a:r>
            <a:r>
              <a:rPr lang="en-US" sz="1800" dirty="0">
                <a:latin typeface="Arial" charset="0"/>
                <a:sym typeface="Wingdings" pitchFamily="2" charset="2"/>
              </a:rPr>
              <a:t>~10,000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>
                <a:latin typeface="Symbol" pitchFamily="2" charset="2"/>
                <a:sym typeface="Wingdings" pitchFamily="2" charset="2"/>
              </a:rPr>
              <a:t>m </a:t>
            </a:r>
            <a:r>
              <a:rPr lang="en-US" sz="1800" dirty="0">
                <a:sym typeface="Wingdings" pitchFamily="2" charset="2"/>
              </a:rPr>
              <a:t>, and ~10 </a:t>
            </a:r>
            <a:r>
              <a:rPr lang="en-US" sz="18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dirty="0">
                <a:sym typeface="Wingdings" pitchFamily="2" charset="2"/>
              </a:rPr>
              <a:t> interactions at </a:t>
            </a:r>
            <a:r>
              <a:rPr lang="en-US" sz="1800" dirty="0" err="1"/>
              <a:t>TeV</a:t>
            </a:r>
            <a:r>
              <a:rPr lang="en-US" sz="1800" dirty="0"/>
              <a:t> energies, the first direct exploration of this energy range for all 3 flavors.</a:t>
            </a:r>
          </a:p>
          <a:p>
            <a:pPr lvl="1"/>
            <a:r>
              <a:rPr lang="en-US" sz="1800" dirty="0"/>
              <a:t>Double the world’s supply of tau neutrinos.</a:t>
            </a:r>
          </a:p>
          <a:p>
            <a:pPr lvl="1"/>
            <a:r>
              <a:rPr lang="en-US" sz="1800" dirty="0"/>
              <a:t>Distinguish muon neutrinos from anti-neutrinos by combining FASER and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data, and so measure their cross sections independently.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13815-6D41-A442-A233-33DD17A55E6D}"/>
              </a:ext>
            </a:extLst>
          </p:cNvPr>
          <p:cNvSpPr txBox="1"/>
          <p:nvPr/>
        </p:nvSpPr>
        <p:spPr>
          <a:xfrm>
            <a:off x="2890847" y="6169223"/>
            <a:ext cx="3438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Collaboration 1908.02310 (2019)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C1235-F1B8-E447-8975-C51FC423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3505200"/>
            <a:ext cx="8869459" cy="26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1334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90600"/>
                <a:ext cx="8153400" cy="2573338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Arial" charset="0"/>
                  </a:rPr>
                  <a:t>The forward production of hadrons is currently subject to large uncertainties. Forward </a:t>
                </a:r>
                <a:r>
                  <a:rPr lang="en-US" sz="2000" dirty="0">
                    <a:solidFill>
                      <a:schemeClr val="tx1"/>
                    </a:solidFill>
                    <a:latin typeface="Symbol" pitchFamily="2" charset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</a:rPr>
                  <a:t> experiments will provide useful insights. </a:t>
                </a:r>
              </a:p>
              <a:p>
                <a:endParaRPr lang="en-US" sz="1200" dirty="0">
                  <a:solidFill>
                    <a:schemeClr val="tx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On- and off-axis neutrino detectors provide complementary information (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90600"/>
                <a:ext cx="8153400" cy="2573338"/>
              </a:xfrm>
              <a:blipFill>
                <a:blip r:embed="rId2"/>
                <a:stretch>
                  <a:fillRect l="-779" t="-1478" r="-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QCD PHYSICS</a:t>
            </a:r>
            <a:endParaRPr lang="en-US" dirty="0">
              <a:solidFill>
                <a:schemeClr val="tx1"/>
              </a:solidFill>
              <a:latin typeface="Symbol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522B4-E4A0-514C-A6DA-A2821809C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971800"/>
            <a:ext cx="3048000" cy="335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0D72186-AE33-8847-BDBE-03CF713F09D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8600" y="2497138"/>
                <a:ext cx="4775898" cy="3903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mv="urn:schemas-microsoft-com:mac:vml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mv="urn:schemas-microsoft-com:mac:vml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mv="urn:schemas-microsoft-com:mac:vml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1800" dirty="0">
                    <a:solidFill>
                      <a:schemeClr val="tx1"/>
                    </a:solidFill>
                    <a:sym typeface="Wingdings" pitchFamily="2" charset="2"/>
                  </a:rPr>
                  <a:t>Different target nuclei (lead, tungsten) probe different nuclear pdfs.</a:t>
                </a: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sym typeface="Wingdings" pitchFamily="2" charset="2"/>
                  </a:rPr>
                  <a:t>Strange quark pdf through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dirty="0">
                    <a:solidFill>
                      <a:schemeClr val="tx1"/>
                    </a:solidFill>
                    <a:sym typeface="Wingdings" pitchFamily="2" charset="2"/>
                  </a:rPr>
                  <a:t>s</a:t>
                </a:r>
                <a:r>
                  <a:rPr lang="en-US" sz="1800" dirty="0">
                    <a:solidFill>
                      <a:schemeClr val="tx1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  <a:sym typeface="Wingdings" pitchFamily="2" charset="2"/>
                  </a:rPr>
                  <a:t>lc.</a:t>
                </a:r>
                <a:endParaRPr lang="en-US" sz="1800" dirty="0">
                  <a:solidFill>
                    <a:schemeClr val="tx1"/>
                  </a:solidFill>
                  <a:sym typeface="Wingdings" pitchFamily="2" charset="2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sym typeface="Wingdings" pitchFamily="2" charset="2"/>
                  </a:rPr>
                  <a:t>Forward charm production, 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intrinsic charm.</a:t>
                </a:r>
                <a:endParaRPr lang="en-US" sz="1200" dirty="0">
                  <a:solidFill>
                    <a:schemeClr val="tx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Refine simulations that currently vary greatly (EPOS-LHC, QGSJET, DPMJET, SIBYLL, PYTHIA…).</a:t>
                </a:r>
                <a:endParaRPr lang="en-US" sz="1200" dirty="0">
                  <a:solidFill>
                    <a:schemeClr val="tx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Provide essential input to </a:t>
                </a:r>
                <a:r>
                  <a:rPr lang="en-US" sz="1800" dirty="0" err="1">
                    <a:solidFill>
                      <a:schemeClr val="tx1"/>
                    </a:solidFill>
                    <a:latin typeface="Arial" charset="0"/>
                  </a:rPr>
                  <a:t>astroparticle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 experiments; e.g., distinguish galactic neutrino signal from atmospheric neutrino background at </a:t>
                </a:r>
                <a:r>
                  <a:rPr lang="en-US" sz="1800" dirty="0" err="1">
                    <a:solidFill>
                      <a:schemeClr val="tx1"/>
                    </a:solidFill>
                    <a:latin typeface="Arial" charset="0"/>
                  </a:rPr>
                  <a:t>IceCube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.</a:t>
                </a:r>
                <a:endParaRPr lang="en-US" sz="12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0D72186-AE33-8847-BDBE-03CF713F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2497138"/>
                <a:ext cx="4775898" cy="3903662"/>
              </a:xfrm>
              <a:prstGeom prst="rect">
                <a:avLst/>
              </a:prstGeom>
              <a:blipFill>
                <a:blip r:embed="rId4"/>
                <a:stretch>
                  <a:fillRect t="-647" r="-1592" b="-1618"/>
                </a:stretch>
              </a:blipFill>
              <a:ln>
                <a:noFill/>
              </a:ln>
              <a:extLst>
                <a:ext uri="{909E8E84-426E-40dd-AFC4-6F175D3DCCD1}">
                  <a14:hiddenFill xmlns="" xmlns:mv="urn:schemas-microsoft-com:mac:vml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mv="urn:schemas-microsoft-com:mac:vml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mv="urn:schemas-microsoft-com:mac:vml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4926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2895600"/>
            <a:ext cx="9144000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FORWARD PHYSICS FACILITY</a:t>
            </a:r>
            <a:endParaRPr lang="en-US" sz="4400" b="1" dirty="0">
              <a:latin typeface="Symbol" pitchFamily="2" charset="2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1B7F57-2E3D-A642-AA27-FBCD3AB53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42882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2895600"/>
            <a:ext cx="8610600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MOTIVATIONS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DBBCE-DC34-344F-88E0-FE1006AB9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50812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FORWARD PHYSICS FACILITY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FASER, </a:t>
            </a:r>
            <a:r>
              <a:rPr lang="en-US" sz="2000" dirty="0" err="1">
                <a:latin typeface="Arial" charset="0"/>
              </a:rPr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>
                <a:latin typeface="Arial" charset="0"/>
              </a:rPr>
              <a:t>, and other proposed far-forward detectors are currently highly constrained by 1980’s infrastructure that was never intended to support experiments. 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At the same time, it is becoming clear that there is a rich physics program in the far-forward region.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lvl="1"/>
            <a:r>
              <a:rPr lang="en-US" sz="1800" dirty="0">
                <a:latin typeface="Arial" charset="0"/>
              </a:rPr>
              <a:t>New particle searches, neutrinos, QCD, MC event generators, milli-charged particles, dark matter, dark sector, cosmic neutrinos, …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Strongly motivates creating a dedicated facility to house far-forward experiments for the HL-LHC era from 2027-37.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lvl="1"/>
            <a:r>
              <a:rPr lang="en-US" sz="1800" dirty="0">
                <a:latin typeface="Arial" charset="0"/>
              </a:rPr>
              <a:t>Snowmass LOI: 240 authors from many different communities</a:t>
            </a:r>
          </a:p>
          <a:p>
            <a:pPr lvl="1"/>
            <a:endParaRPr lang="en-US" sz="800" dirty="0">
              <a:latin typeface="Arial" charset="0"/>
            </a:endParaRPr>
          </a:p>
          <a:p>
            <a:pPr lvl="1"/>
            <a:r>
              <a:rPr lang="en-US" sz="1800" dirty="0">
                <a:latin typeface="Arial" charset="0"/>
              </a:rPr>
              <a:t>FPF Kickoff Meeting: 9-10 Nov 2020, </a:t>
            </a:r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https://indico.cern.ch/event/955956</a:t>
            </a:r>
            <a:r>
              <a:rPr lang="en-US" sz="1800" dirty="0"/>
              <a:t>,</a:t>
            </a:r>
            <a:r>
              <a:rPr lang="en-US" sz="800" dirty="0"/>
              <a:t>  </a:t>
            </a:r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FPF Workshop: 27-28 May 2021, </a:t>
            </a: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https://indico.cern.ch/event/1022352</a:t>
            </a:r>
            <a:r>
              <a:rPr lang="en-US" sz="1800" dirty="0"/>
              <a:t>.</a:t>
            </a:r>
          </a:p>
          <a:p>
            <a:pPr lvl="1"/>
            <a:endParaRPr lang="en-US" sz="800" dirty="0">
              <a:latin typeface="Arial" charset="0"/>
            </a:endParaRPr>
          </a:p>
          <a:p>
            <a:pPr lvl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sz="1800" baseline="30000" dirty="0">
                <a:solidFill>
                  <a:srgbClr val="FF0000"/>
                </a:solidFill>
                <a:latin typeface="Arial" charset="0"/>
              </a:rPr>
              <a:t>st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paper on the physics potential of the FPF will be completed July 2021, Snowmass white paper to be completed February 2022.</a:t>
            </a:r>
          </a:p>
        </p:txBody>
      </p:sp>
    </p:spTree>
    <p:extLst>
      <p:ext uri="{BB962C8B-B14F-4D97-AF65-F5344CB8AC3E}">
        <p14:creationId xmlns:p14="http://schemas.microsoft.com/office/powerpoint/2010/main" val="57168998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FPF LOCATION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89956"/>
            <a:ext cx="8278773" cy="1029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Possibilities under active investigation: enlarge existing cavern UJ12, 480 m from ATLAS and shielded from the ATLAS IP by ~100 m of rock; or create a new shaft and cavern ~612 m from ATLAS past UJ18.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192246-5633-3F48-AD61-F21CCB13CECB}"/>
              </a:ext>
            </a:extLst>
          </p:cNvPr>
          <p:cNvGrpSpPr/>
          <p:nvPr/>
        </p:nvGrpSpPr>
        <p:grpSpPr>
          <a:xfrm>
            <a:off x="312323" y="2289331"/>
            <a:ext cx="3548252" cy="1552268"/>
            <a:chOff x="312323" y="2289331"/>
            <a:chExt cx="3548252" cy="1552268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BEE6B2-D03C-1843-9323-1BF59A853FF2}"/>
                </a:ext>
              </a:extLst>
            </p:cNvPr>
            <p:cNvCxnSpPr>
              <a:cxnSpLocks/>
            </p:cNvCxnSpPr>
            <p:nvPr/>
          </p:nvCxnSpPr>
          <p:spPr>
            <a:xfrm>
              <a:off x="2120138" y="2418528"/>
              <a:ext cx="1740437" cy="1423071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B67C81-B5D1-6546-94BD-112CA3B4D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323" y="2289331"/>
              <a:ext cx="1287878" cy="1552268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2709347" y="2181312"/>
            <a:ext cx="6291899" cy="1495393"/>
            <a:chOff x="2709347" y="2181312"/>
            <a:chExt cx="6291899" cy="14953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FAF969-9872-C94D-85B5-BC724F5FF118}"/>
                </a:ext>
              </a:extLst>
            </p:cNvPr>
            <p:cNvSpPr txBox="1"/>
            <p:nvPr/>
          </p:nvSpPr>
          <p:spPr>
            <a:xfrm rot="520481">
              <a:off x="7561544" y="3287986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891B6-10E7-894D-8728-A4AB1B79135D}"/>
                </a:ext>
              </a:extLst>
            </p:cNvPr>
            <p:cNvSpPr txBox="1"/>
            <p:nvPr/>
          </p:nvSpPr>
          <p:spPr>
            <a:xfrm rot="857532">
              <a:off x="2709347" y="2181312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EF61490-5DFC-504D-BB08-3CB122F5068F}"/>
              </a:ext>
            </a:extLst>
          </p:cNvPr>
          <p:cNvSpPr txBox="1"/>
          <p:nvPr/>
        </p:nvSpPr>
        <p:spPr>
          <a:xfrm>
            <a:off x="5405820" y="5904290"/>
            <a:ext cx="37289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r">
              <a:buNone/>
            </a:pPr>
            <a:endParaRPr lang="en-US" sz="900" dirty="0">
              <a:highlight>
                <a:srgbClr val="F2E9D7"/>
              </a:highlight>
            </a:endParaRPr>
          </a:p>
          <a:p>
            <a:pPr marL="0" indent="0" algn="r">
              <a:buNone/>
            </a:pPr>
            <a:r>
              <a:rPr lang="en-US" sz="1600" dirty="0">
                <a:highlight>
                  <a:srgbClr val="F2E9D7"/>
                </a:highlight>
              </a:rPr>
              <a:t> See </a:t>
            </a:r>
            <a:r>
              <a:rPr lang="en-US" sz="1600" dirty="0" err="1">
                <a:highlight>
                  <a:srgbClr val="F2E9D7"/>
                </a:highlight>
              </a:rPr>
              <a:t>Kincso</a:t>
            </a:r>
            <a:r>
              <a:rPr lang="en-US" sz="1600" dirty="0">
                <a:highlight>
                  <a:srgbClr val="F2E9D7"/>
                </a:highlight>
              </a:rPr>
              <a:t> </a:t>
            </a:r>
            <a:r>
              <a:rPr lang="en-US" sz="1600" dirty="0" err="1">
                <a:highlight>
                  <a:srgbClr val="F2E9D7"/>
                </a:highlight>
              </a:rPr>
              <a:t>Balazs</a:t>
            </a:r>
            <a:r>
              <a:rPr lang="en-US" sz="1600" dirty="0">
                <a:highlight>
                  <a:srgbClr val="F2E9D7"/>
                </a:highlight>
              </a:rPr>
              <a:t> talk, FPF2 Meeting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B6FD8A-CFB6-C445-9A5B-65420C5B5980}"/>
              </a:ext>
            </a:extLst>
          </p:cNvPr>
          <p:cNvGrpSpPr/>
          <p:nvPr/>
        </p:nvGrpSpPr>
        <p:grpSpPr>
          <a:xfrm>
            <a:off x="4504996" y="3648485"/>
            <a:ext cx="4119235" cy="2140560"/>
            <a:chOff x="4504996" y="3648485"/>
            <a:chExt cx="4119235" cy="214056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8D1E9F0-0942-F240-9F5E-2E0BB5F18F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4996" y="3648485"/>
              <a:ext cx="3115004" cy="75587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3F0BD58-42C7-8F44-86B2-AB279C0AA825}"/>
                </a:ext>
              </a:extLst>
            </p:cNvPr>
            <p:cNvCxnSpPr>
              <a:cxnSpLocks/>
            </p:cNvCxnSpPr>
            <p:nvPr/>
          </p:nvCxnSpPr>
          <p:spPr>
            <a:xfrm>
              <a:off x="7924800" y="3666793"/>
              <a:ext cx="689041" cy="737567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E1B8023-A1B2-1649-9EEA-8A27D1F36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41" t="8694" r="1156"/>
            <a:stretch/>
          </p:blipFill>
          <p:spPr bwMode="auto">
            <a:xfrm>
              <a:off x="4530470" y="4409209"/>
              <a:ext cx="4093761" cy="137983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0909152-0C42-8440-890B-DBCB0894D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12323" y="3841599"/>
            <a:ext cx="3548252" cy="27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90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A09D56C-A161-D340-AFBD-07093254F3B1}"/>
              </a:ext>
            </a:extLst>
          </p:cNvPr>
          <p:cNvSpPr txBox="1"/>
          <p:nvPr/>
        </p:nvSpPr>
        <p:spPr>
          <a:xfrm>
            <a:off x="5568112" y="104983"/>
            <a:ext cx="327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Jonathan Gall, FPF Workshop</a:t>
            </a:r>
          </a:p>
        </p:txBody>
      </p:sp>
      <p:sp>
        <p:nvSpPr>
          <p:cNvPr id="13" name="Title 14">
            <a:extLst>
              <a:ext uri="{FF2B5EF4-FFF2-40B4-BE49-F238E27FC236}">
                <a16:creationId xmlns:a16="http://schemas.microsoft.com/office/drawing/2014/main" id="{984B1833-2EDF-9449-9F85-2C0F787989F6}"/>
              </a:ext>
            </a:extLst>
          </p:cNvPr>
          <p:cNvSpPr txBox="1">
            <a:spLocks/>
          </p:cNvSpPr>
          <p:nvPr/>
        </p:nvSpPr>
        <p:spPr bwMode="auto">
          <a:xfrm>
            <a:off x="0" y="244475"/>
            <a:ext cx="9144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FPF: NEW SHAFT AND CAVERN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1737D-C520-BB4C-8CFC-ED01244C1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6"/>
          <a:stretch/>
        </p:blipFill>
        <p:spPr bwMode="auto">
          <a:xfrm>
            <a:off x="228600" y="3266793"/>
            <a:ext cx="4790053" cy="2946479"/>
          </a:xfrm>
          <a:prstGeom prst="rect">
            <a:avLst/>
          </a:prstGeom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F96BA614-B709-0648-ACA1-29C0CBCC1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1"/>
            <a:ext cx="8686800" cy="1901688"/>
          </a:xfrm>
        </p:spPr>
        <p:txBody>
          <a:bodyPr/>
          <a:lstStyle/>
          <a:p>
            <a:r>
              <a:rPr lang="en-US" sz="2000" dirty="0"/>
              <a:t>Many advantages</a:t>
            </a:r>
          </a:p>
          <a:p>
            <a:pPr lvl="1"/>
            <a:r>
              <a:rPr lang="en-US" sz="1800" dirty="0"/>
              <a:t>Construction access far easier</a:t>
            </a:r>
          </a:p>
          <a:p>
            <a:pPr lvl="1"/>
            <a:r>
              <a:rPr lang="en-US" sz="1800" dirty="0"/>
              <a:t>Access possible during LHC operations</a:t>
            </a:r>
          </a:p>
          <a:p>
            <a:pPr lvl="1"/>
            <a:r>
              <a:rPr lang="en-US" sz="1800" dirty="0"/>
              <a:t>Size and length of cavern more flexible</a:t>
            </a:r>
          </a:p>
          <a:p>
            <a:pPr lvl="1"/>
            <a:r>
              <a:rPr lang="en-US" sz="1800" dirty="0"/>
              <a:t>Designed around needs of the experiments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38B02-94A1-7D43-8246-8A41A18E3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495" y="2997266"/>
            <a:ext cx="3058322" cy="3616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94459-B7B8-894E-B7AC-969716428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176" y="913403"/>
            <a:ext cx="3420024" cy="19998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8881E-D917-7247-AA2A-5625DEB55B4C}"/>
              </a:ext>
            </a:extLst>
          </p:cNvPr>
          <p:cNvSpPr txBox="1"/>
          <p:nvPr/>
        </p:nvSpPr>
        <p:spPr bwMode="auto">
          <a:xfrm>
            <a:off x="3017134" y="6435377"/>
            <a:ext cx="3109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10000"/>
                  </a:schemeClr>
                </a:solidFill>
              </a:rPr>
              <a:t>Design by Liam Dougherty (EN-ACE-INT)</a:t>
            </a:r>
          </a:p>
        </p:txBody>
      </p:sp>
    </p:spTree>
    <p:extLst>
      <p:ext uri="{BB962C8B-B14F-4D97-AF65-F5344CB8AC3E}">
        <p14:creationId xmlns:p14="http://schemas.microsoft.com/office/powerpoint/2010/main" val="20723894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NEW PHYSICS SEARCHES AT THE FPF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80C9-6130-4D49-B2CD-3EE5B25D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3810000" cy="5334000"/>
          </a:xfrm>
        </p:spPr>
        <p:txBody>
          <a:bodyPr/>
          <a:lstStyle/>
          <a:p>
            <a:r>
              <a:rPr lang="en-US" sz="2000" dirty="0"/>
              <a:t>The FPF will house a number of experiments 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B050"/>
                </a:solidFill>
              </a:rPr>
              <a:t>FASER 2, an upgraded FASER with R = 1 m, L = 10 m, can discover all candidates with renormalizable couplings (dark photon, dark Higgs, HNL); ALPs with all types of couplings (</a:t>
            </a:r>
            <a:r>
              <a:rPr lang="en-US" sz="2000" dirty="0">
                <a:solidFill>
                  <a:srgbClr val="00B050"/>
                </a:solidFill>
                <a:latin typeface="Symbol" pitchFamily="2" charset="2"/>
              </a:rPr>
              <a:t>g</a:t>
            </a:r>
            <a:r>
              <a:rPr lang="en-US" sz="2000" dirty="0">
                <a:solidFill>
                  <a:srgbClr val="00B050"/>
                </a:solidFill>
              </a:rPr>
              <a:t>, f, g); and many other particles.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Other experiments can probe neutrinos and many other interesting ideas.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4009078"/>
                  </p:ext>
                </p:extLst>
              </p:nvPr>
            </p:nvGraphicFramePr>
            <p:xfrm>
              <a:off x="4038600" y="1143000"/>
              <a:ext cx="4624431" cy="52011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0553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1067176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1106702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</a:tblGrid>
                  <a:tr h="440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i="0" dirty="0">
                              <a:latin typeface="+mn-lt"/>
                            </a:rPr>
                            <a:t>FASER 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FLArE</a:t>
                          </a:r>
                          <a:endParaRPr lang="en-US" sz="1200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solidFill>
                              <a:srgbClr val="00B05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solidFill>
                              <a:srgbClr val="00B05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solidFill>
                              <a:srgbClr val="00B05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solidFill>
                              <a:srgbClr val="00B05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4009078"/>
                  </p:ext>
                </p:extLst>
              </p:nvPr>
            </p:nvGraphicFramePr>
            <p:xfrm>
              <a:off x="4038600" y="1143000"/>
              <a:ext cx="4624431" cy="52011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0553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1067176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1106702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</a:tblGrid>
                  <a:tr h="440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33333" r="-104706" b="-12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i="0" dirty="0">
                              <a:latin typeface="+mn-lt"/>
                            </a:rPr>
                            <a:t>FASER 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233333" r="-104706" b="-11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233333" r="-2299" b="-11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FLArE</a:t>
                          </a:r>
                          <a:endParaRPr lang="en-US" sz="1200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360000" r="-2299" b="-57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681481" r="-2299" b="-7481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527500" r="-2299" b="-4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643590" r="-2299" b="-3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725000" r="-104706" b="-2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725000" r="-2299" b="-20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222222" r="-104706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222222" r="-2299" b="-2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322222" r="-104706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322222" r="-2299" b="-1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422222" r="-104706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422222" r="-2299" b="-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1006281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BC2: MILLI-CHARGED PARTICLES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Currently the target of the 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experiment near the CMS IP.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Demonstrator (Proto-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) already probes new region.  Full 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planned to run in this location at HL-LHC, but the sensitivity can be improved significantly by moving it to the FPF (FORMOSA).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2895D-6F06-5640-8A02-313DF8FD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74" y="2743199"/>
            <a:ext cx="3615169" cy="3480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F0149B-1DA3-324A-8C93-3D886A693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48" y="2743199"/>
            <a:ext cx="4091751" cy="3485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E3E8F-6B70-BE4C-9BC0-EF8A5379A9DD}"/>
              </a:ext>
            </a:extLst>
          </p:cNvPr>
          <p:cNvSpPr txBox="1"/>
          <p:nvPr/>
        </p:nvSpPr>
        <p:spPr>
          <a:xfrm>
            <a:off x="4953000" y="2819400"/>
            <a:ext cx="2846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Foroughi-</a:t>
            </a:r>
            <a:r>
              <a:rPr lang="en-US" sz="1400" dirty="0" err="1"/>
              <a:t>Abari</a:t>
            </a:r>
            <a:r>
              <a:rPr lang="en-US" sz="1400" dirty="0"/>
              <a:t>, Kling, Tsai (2020)</a:t>
            </a:r>
          </a:p>
        </p:txBody>
      </p:sp>
    </p:spTree>
    <p:extLst>
      <p:ext uri="{BB962C8B-B14F-4D97-AF65-F5344CB8AC3E}">
        <p14:creationId xmlns:p14="http://schemas.microsoft.com/office/powerpoint/2010/main" val="274076146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BC3: DARK MATTER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If </a:t>
            </a:r>
            <a:r>
              <a:rPr lang="en-US" sz="2000" dirty="0" err="1">
                <a:latin typeface="Arial" charset="0"/>
              </a:rPr>
              <a:t>m</a:t>
            </a:r>
            <a:r>
              <a:rPr lang="en-US" sz="2000" baseline="-25000" dirty="0" err="1">
                <a:latin typeface="Arial" charset="0"/>
              </a:rPr>
              <a:t>LLP</a:t>
            </a:r>
            <a:r>
              <a:rPr lang="en-US" sz="2000" dirty="0">
                <a:latin typeface="Arial" charset="0"/>
              </a:rPr>
              <a:t> &gt; 2m</a:t>
            </a:r>
            <a:r>
              <a:rPr lang="en-US" sz="2000" baseline="-25000" dirty="0">
                <a:latin typeface="Arial" charset="0"/>
              </a:rPr>
              <a:t>DM </a:t>
            </a:r>
            <a:r>
              <a:rPr lang="en-US" sz="2000" dirty="0">
                <a:latin typeface="Arial" charset="0"/>
              </a:rPr>
              <a:t>, the LLP will typically decay to dark matter, leading to a highly collimated beam of dark matter particles.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Can look for the resulting DM to scatter off electrons at </a:t>
            </a:r>
            <a:r>
              <a:rPr lang="en-US" sz="2000" dirty="0" err="1">
                <a:latin typeface="Arial" charset="0"/>
              </a:rPr>
              <a:t>FLArE</a:t>
            </a:r>
            <a:r>
              <a:rPr lang="en-US" sz="2000" dirty="0">
                <a:latin typeface="Arial" charset="0"/>
              </a:rPr>
              <a:t>, Forward Liquid Argon Experiment, a proposed 10 to 100 </a:t>
            </a:r>
            <a:r>
              <a:rPr lang="en-US" sz="2000" dirty="0" err="1">
                <a:latin typeface="Arial" charset="0"/>
              </a:rPr>
              <a:t>tonne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LArTPC</a:t>
            </a:r>
            <a:r>
              <a:rPr lang="en-US" sz="2000" dirty="0">
                <a:latin typeface="Arial" charset="0"/>
              </a:rPr>
              <a:t>. 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A1D2E-4B5A-3549-AE32-9B5C908E5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83" r="46255"/>
          <a:stretch/>
        </p:blipFill>
        <p:spPr>
          <a:xfrm>
            <a:off x="269838" y="3352736"/>
            <a:ext cx="4149761" cy="1066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CDB86-CF7D-C541-A813-98C5FEE76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38" y="2743136"/>
            <a:ext cx="4149761" cy="7002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chemeClr val="tx1"/>
                    </a:solidFill>
                    <a:latin typeface="Arial" charset="0"/>
                  </a:rPr>
                  <a:t>FLArE probes most of the favored/ allowed relic target region. Complementary to missing energy experiments that probe more of the “too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charset="0"/>
                  </a:rPr>
                  <a:t>” region, but don’t detect DM scattering.</a:t>
                </a:r>
              </a:p>
              <a:p>
                <a:endParaRPr lang="en-US" sz="2000" dirty="0">
                  <a:solidFill>
                    <a:schemeClr val="tx1"/>
                  </a:solidFill>
                  <a:latin typeface="Arial" charset="0"/>
                </a:endParaRPr>
              </a:p>
              <a:p>
                <a:pPr marL="0" indent="0">
                  <a:buFont typeface="Arial" charset="0"/>
                  <a:buNone/>
                </a:pPr>
                <a:endParaRPr lang="en-US" sz="2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blipFill>
                <a:blip r:embed="rId4"/>
                <a:stretch>
                  <a:fillRect l="-1023" t="-1923" b="-448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22A62A0-1D98-9E45-B449-36344CBFA19F}"/>
              </a:ext>
            </a:extLst>
          </p:cNvPr>
          <p:cNvGrpSpPr/>
          <p:nvPr/>
        </p:nvGrpSpPr>
        <p:grpSpPr>
          <a:xfrm>
            <a:off x="4800600" y="2742831"/>
            <a:ext cx="4072654" cy="3741828"/>
            <a:chOff x="4911763" y="2742831"/>
            <a:chExt cx="4072654" cy="374182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21DC03-0F5B-CF41-BCDF-CC6ABB820649}"/>
                </a:ext>
              </a:extLst>
            </p:cNvPr>
            <p:cNvSpPr txBox="1"/>
            <p:nvPr/>
          </p:nvSpPr>
          <p:spPr>
            <a:xfrm rot="5400000">
              <a:off x="6975157" y="4475399"/>
              <a:ext cx="37415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                </a:t>
              </a:r>
              <a:r>
                <a:rPr lang="en-US" sz="1200" dirty="0" err="1"/>
                <a:t>Batell</a:t>
              </a:r>
              <a:r>
                <a:rPr lang="en-US" sz="1200" dirty="0"/>
                <a:t>, Feng, </a:t>
              </a:r>
              <a:r>
                <a:rPr lang="en-US" sz="1200" dirty="0" err="1"/>
                <a:t>Trojanowski</a:t>
              </a:r>
              <a:r>
                <a:rPr lang="en-US" sz="1200" dirty="0"/>
                <a:t> (2021)           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DF1FED-40BC-DD46-B193-FDAF649BB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1763" y="2742831"/>
              <a:ext cx="3823619" cy="3741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032825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305800" cy="5334000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000" dirty="0"/>
              <a:t>New target for discovery: neutrinos and light and weakly-interacting particles probed by fast, small, cheap experiments in the far-forward region of the LHC.</a:t>
            </a:r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000" dirty="0"/>
              <a:t>FASER and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: 3.5 years from theory proposal to completion, 5 m long, ~$2M.  Data-taking starts in 2022 with a rich physics program.</a:t>
            </a:r>
          </a:p>
          <a:p>
            <a:pPr>
              <a:buFontTx/>
              <a:buChar char="•"/>
            </a:pPr>
            <a:endParaRPr lang="en-US" sz="800" dirty="0"/>
          </a:p>
          <a:p>
            <a:pPr lvl="1"/>
            <a:r>
              <a:rPr lang="en-US" sz="1800" dirty="0"/>
              <a:t>BSM: searches for dark photons, HNLs, ALPs, new forces.</a:t>
            </a:r>
          </a:p>
          <a:p>
            <a:pPr lvl="1"/>
            <a:endParaRPr lang="en-US" sz="800" dirty="0"/>
          </a:p>
          <a:p>
            <a:pPr lvl="1"/>
            <a:r>
              <a:rPr lang="en-US" sz="1800" dirty="0"/>
              <a:t>SM: opens the new field of LHC neutrino physics. ~1000 </a:t>
            </a:r>
            <a:r>
              <a:rPr lang="en-US" sz="1800" dirty="0">
                <a:latin typeface="Symbol" pitchFamily="2" charset="2"/>
              </a:rPr>
              <a:t>n</a:t>
            </a:r>
            <a:r>
              <a:rPr lang="en-US" sz="1800" baseline="-25000" dirty="0"/>
              <a:t>e</a:t>
            </a:r>
            <a:r>
              <a:rPr lang="en-US" sz="1800" dirty="0"/>
              <a:t>, ~10,000 </a:t>
            </a:r>
            <a:r>
              <a:rPr lang="en-US" sz="1800" dirty="0">
                <a:latin typeface="Symbol" pitchFamily="2" charset="2"/>
              </a:rPr>
              <a:t>n</a:t>
            </a:r>
            <a:r>
              <a:rPr lang="en-US" sz="1800" baseline="-25000" dirty="0">
                <a:latin typeface="Symbol" pitchFamily="2" charset="2"/>
              </a:rPr>
              <a:t>m</a:t>
            </a:r>
            <a:r>
              <a:rPr lang="en-US" sz="1800" dirty="0"/>
              <a:t>, ~10 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</a:rPr>
              <a:t>t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/>
              <a:t>at </a:t>
            </a:r>
            <a:r>
              <a:rPr lang="en-US" sz="1800" dirty="0" err="1"/>
              <a:t>TeV</a:t>
            </a:r>
            <a:r>
              <a:rPr lang="en-US" sz="1800" dirty="0"/>
              <a:t> energies.  Implications for neutrino properties, forward hadron production, cosmic ray and cosmic neutrino physics.</a:t>
            </a:r>
          </a:p>
          <a:p>
            <a:endParaRPr lang="en-US" sz="1200" dirty="0"/>
          </a:p>
          <a:p>
            <a:r>
              <a:rPr lang="en-US" sz="2000" dirty="0"/>
              <a:t>Forward Physics Facility: Proposed facility to house a suite of far-forward experiments for the HL-LHC era from 2027-37, including upgrades of FASER,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, SND, but also millicharged particle searches and </a:t>
            </a:r>
            <a:r>
              <a:rPr lang="en-US" sz="2000" dirty="0" err="1"/>
              <a:t>FLArE</a:t>
            </a:r>
            <a:r>
              <a:rPr lang="en-US" sz="2000" dirty="0"/>
              <a:t>: Forward Liquid Argon Experiment.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12941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838200"/>
            <a:ext cx="8839200" cy="1676400"/>
          </a:xfrm>
        </p:spPr>
        <p:txBody>
          <a:bodyPr/>
          <a:lstStyle/>
          <a:p>
            <a:r>
              <a:rPr lang="en-US" altLang="en-US" dirty="0"/>
              <a:t>This is a critical time in particle physics: the Higgs boson was discovered in 2012, but so far there has been no other direct evidence for new particles from the LHC.</a:t>
            </a:r>
          </a:p>
          <a:p>
            <a:pPr marL="0" indent="0">
              <a:buNone/>
            </a:pPr>
            <a:endParaRPr lang="en-US" alt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LHC: CURRENT STATUS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6CAA5-3409-7A49-BBF7-3353BDC0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46300"/>
            <a:ext cx="3810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The LHC is currently in Long Shutdown 2, but will start up again in 2022 and run until ~2037. Will we find new particles? </a:t>
            </a:r>
          </a:p>
          <a:p>
            <a:endParaRPr lang="en-US" altLang="en-US" sz="1200" dirty="0"/>
          </a:p>
          <a:p>
            <a:r>
              <a:rPr lang="en-US" altLang="en-US" dirty="0"/>
              <a:t>More importantly, what other approaches can enhance the prospects for discovering new physics?</a:t>
            </a:r>
          </a:p>
          <a:p>
            <a:pPr marL="0" indent="0">
              <a:buFont typeface="Arial" charset="0"/>
              <a:buNone/>
            </a:pPr>
            <a:endParaRPr lang="en-US" alt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F32CF-7923-E84C-B269-3903A8D28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" t="5555" r="1613" b="3704"/>
          <a:stretch/>
        </p:blipFill>
        <p:spPr>
          <a:xfrm>
            <a:off x="4038600" y="2146300"/>
            <a:ext cx="48768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39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NEW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B9343B-FC1F-554F-A9DD-B27B32C79AE5}"/>
              </a:ext>
            </a:extLst>
          </p:cNvPr>
          <p:cNvGrpSpPr/>
          <p:nvPr/>
        </p:nvGrpSpPr>
        <p:grpSpPr>
          <a:xfrm>
            <a:off x="4708616" y="2949833"/>
            <a:ext cx="2057400" cy="1243272"/>
            <a:chOff x="5928039" y="364736"/>
            <a:chExt cx="2057400" cy="124327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1C7CC4-B84E-5247-B48F-69CCE2F2734E}"/>
                </a:ext>
              </a:extLst>
            </p:cNvPr>
            <p:cNvSpPr txBox="1"/>
            <p:nvPr/>
          </p:nvSpPr>
          <p:spPr>
            <a:xfrm>
              <a:off x="5928039" y="961677"/>
              <a:ext cx="2057400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Traditional Targets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of Big Science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5847D1F-68B8-D84D-9B0C-795184008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6642" y="364736"/>
              <a:ext cx="0" cy="6235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441421-4D83-FB40-A9A1-674C8DD360DD}"/>
              </a:ext>
            </a:extLst>
          </p:cNvPr>
          <p:cNvGrpSpPr/>
          <p:nvPr/>
        </p:nvGrpSpPr>
        <p:grpSpPr>
          <a:xfrm>
            <a:off x="2133600" y="3542071"/>
            <a:ext cx="2117815" cy="1178883"/>
            <a:chOff x="2530384" y="3311366"/>
            <a:chExt cx="2117815" cy="117888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E7B269-3042-E441-8746-F7F7395CBC17}"/>
                </a:ext>
              </a:extLst>
            </p:cNvPr>
            <p:cNvSpPr txBox="1"/>
            <p:nvPr/>
          </p:nvSpPr>
          <p:spPr>
            <a:xfrm>
              <a:off x="2530384" y="3311366"/>
              <a:ext cx="2117815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New Targets of Small Experiments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D82E805-87D9-E74E-B75D-7CC5427C55A2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3589292" y="3957697"/>
              <a:ext cx="0" cy="5325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149EC9E-7948-2E4E-89E9-A323D0490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8" t="23660" r="34193" b="41590"/>
          <a:stretch/>
        </p:blipFill>
        <p:spPr>
          <a:xfrm>
            <a:off x="6934200" y="2083416"/>
            <a:ext cx="914400" cy="11552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9DD243-07CD-A042-9075-CD281FA1B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030"/>
          <a:stretch/>
        </p:blipFill>
        <p:spPr>
          <a:xfrm>
            <a:off x="2734174" y="5519685"/>
            <a:ext cx="916668" cy="11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AN EXAMPLE: DARK PHOTONS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5626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Suppose there is a dark sector that contains dark matter X and also a dark force: dark electromagnetism.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Generically, the force carriers of the SM and dark EM will mix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The resulting theory contains a new particle, the </a:t>
            </a:r>
            <a:r>
              <a:rPr lang="en-US" sz="2000" dirty="0">
                <a:solidFill>
                  <a:srgbClr val="0000FF"/>
                </a:solidFill>
                <a:latin typeface="Arial" charset="0"/>
              </a:rPr>
              <a:t>dark photon A’</a:t>
            </a:r>
            <a:r>
              <a:rPr lang="en-US" sz="2000" dirty="0">
                <a:latin typeface="Arial" charset="0"/>
              </a:rPr>
              <a:t>.  It’s like a normal photon, except that it can have a small mass,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sz="2000" baseline="-25000" dirty="0">
                <a:solidFill>
                  <a:srgbClr val="FF0000"/>
                </a:solidFill>
                <a:latin typeface="Arial" charset="0"/>
              </a:rPr>
              <a:t>A’</a:t>
            </a:r>
            <a:r>
              <a:rPr lang="en-US" sz="2000" dirty="0">
                <a:latin typeface="Arial" charset="0"/>
              </a:rPr>
              <a:t>, and its couplings to charged particles are suppressed by a small parameter 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</a:rPr>
              <a:t>e</a:t>
            </a:r>
            <a:r>
              <a:rPr lang="en-US" sz="2000" dirty="0">
                <a:latin typeface="Arial" charset="0"/>
              </a:rPr>
              <a:t>: it is </a:t>
            </a:r>
            <a:r>
              <a:rPr lang="en-US" sz="2000" dirty="0">
                <a:solidFill>
                  <a:srgbClr val="0000FF"/>
                </a:solidFill>
                <a:latin typeface="Arial" charset="0"/>
              </a:rPr>
              <a:t>a weakly-interacting, light particle</a:t>
            </a:r>
            <a:r>
              <a:rPr lang="en-US" sz="2000" dirty="0">
                <a:latin typeface="Arial" charset="0"/>
              </a:rPr>
              <a:t>.  </a:t>
            </a:r>
          </a:p>
          <a:p>
            <a:endParaRPr lang="en-US" sz="12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Finding a dark photon would imply the discovery of a new fundamental force and also our first “portal” through which to view the dark sector.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0CE187-FCCE-C14F-B293-E79C2B768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32" y="2514600"/>
            <a:ext cx="2236256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  <a:p>
            <a:pPr algn="ctr"/>
            <a:r>
              <a:rPr lang="en-US" sz="3200" dirty="0"/>
              <a:t>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2ED522-A471-1B41-B7A9-0DB03A91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514600"/>
            <a:ext cx="2286000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Dark Sector</a:t>
            </a:r>
          </a:p>
          <a:p>
            <a:pPr algn="ctr"/>
            <a:r>
              <a:rPr lang="en-US" sz="3200" dirty="0"/>
              <a:t>EM, 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809C6-269A-1C4F-8C5D-A1EEED5EEF3A}"/>
              </a:ext>
            </a:extLst>
          </p:cNvPr>
          <p:cNvSpPr txBox="1"/>
          <p:nvPr/>
        </p:nvSpPr>
        <p:spPr>
          <a:xfrm>
            <a:off x="7391400" y="5102423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Holdom (1986)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4C2BB2-BE67-D945-8878-F6CFFC41A3A2}"/>
              </a:ext>
            </a:extLst>
          </p:cNvPr>
          <p:cNvGrpSpPr/>
          <p:nvPr/>
        </p:nvGrpSpPr>
        <p:grpSpPr>
          <a:xfrm>
            <a:off x="2924947" y="2514600"/>
            <a:ext cx="3194094" cy="1219200"/>
            <a:chOff x="2929286" y="3124200"/>
            <a:chExt cx="3194094" cy="1219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1217516-39B6-E046-8519-678BF6B9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2485" y="3124200"/>
              <a:ext cx="2340115" cy="12192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5462C5-ACA2-1C48-B7BB-914073AB9FF2}"/>
                </a:ext>
              </a:extLst>
            </p:cNvPr>
            <p:cNvSpPr txBox="1"/>
            <p:nvPr/>
          </p:nvSpPr>
          <p:spPr>
            <a:xfrm>
              <a:off x="4194974" y="327660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E126F3-02A1-B848-9C48-40A1260A5D86}"/>
                </a:ext>
              </a:extLst>
            </p:cNvPr>
            <p:cNvSpPr txBox="1"/>
            <p:nvPr/>
          </p:nvSpPr>
          <p:spPr>
            <a:xfrm>
              <a:off x="2929286" y="347219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latin typeface="+mn-lt"/>
                </a:rPr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24CEBC-65EB-594E-B925-0F499462189F}"/>
                </a:ext>
              </a:extLst>
            </p:cNvPr>
            <p:cNvSpPr txBox="1"/>
            <p:nvPr/>
          </p:nvSpPr>
          <p:spPr>
            <a:xfrm>
              <a:off x="5477049" y="3472190"/>
              <a:ext cx="6463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A</a:t>
              </a:r>
              <a:r>
                <a:rPr lang="en-US" sz="3600" i="1" baseline="-25000" dirty="0">
                  <a:latin typeface="+mn-lt"/>
                </a:rPr>
                <a:t>D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F29AFD6-6780-1F4B-AE6F-367C0E5AC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040" y="3095784"/>
            <a:ext cx="646331" cy="24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8677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8F42F8B-662A-F942-BEB1-5429F692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55360"/>
            <a:ext cx="8991600" cy="192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>
                <a:solidFill>
                  <a:srgbClr val="0000FF"/>
                </a:solidFill>
              </a:rPr>
              <a:t>Decay</a:t>
            </a:r>
            <a:r>
              <a:rPr lang="en-US" altLang="en-US" sz="2000" dirty="0"/>
              <a:t>: they may decay to visible particles, but only after a long time:</a:t>
            </a:r>
          </a:p>
          <a:p>
            <a:endParaRPr lang="en-US" altLang="en-US" sz="2000" dirty="0"/>
          </a:p>
          <a:p>
            <a:endParaRPr lang="en-US" altLang="en-US" sz="2000" dirty="0"/>
          </a:p>
          <a:p>
            <a:pPr marL="0" indent="0">
              <a:buNone/>
            </a:pPr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	They are generically long-lived particles (LLPs) !  </a:t>
            </a:r>
          </a:p>
          <a:p>
            <a:endParaRPr lang="en-US" altLang="en-US" sz="1200" dirty="0"/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990600"/>
            <a:ext cx="8458200" cy="2438400"/>
          </a:xfrm>
        </p:spPr>
        <p:txBody>
          <a:bodyPr/>
          <a:lstStyle/>
          <a:p>
            <a:r>
              <a:rPr lang="en-US" altLang="en-US" sz="2000" dirty="0"/>
              <a:t>Consider mass </a:t>
            </a:r>
            <a:r>
              <a:rPr lang="en-US" altLang="en-US" sz="2000" dirty="0">
                <a:solidFill>
                  <a:srgbClr val="FF0000"/>
                </a:solidFill>
              </a:rPr>
              <a:t>m</a:t>
            </a:r>
            <a:r>
              <a:rPr lang="en-US" altLang="en-US" sz="2000" baseline="-25000" dirty="0">
                <a:solidFill>
                  <a:srgbClr val="FF0000"/>
                </a:solidFill>
              </a:rPr>
              <a:t>A’</a:t>
            </a:r>
            <a:r>
              <a:rPr lang="en-US" altLang="en-US" sz="2000" dirty="0"/>
              <a:t> ~ 1-100 MeV and coupling </a:t>
            </a:r>
            <a:r>
              <a:rPr lang="en-US" altLang="en-US" sz="2000" dirty="0">
                <a:solidFill>
                  <a:srgbClr val="FF0000"/>
                </a:solidFill>
                <a:latin typeface="Symbol" pitchFamily="2" charset="2"/>
              </a:rPr>
              <a:t>e</a:t>
            </a:r>
            <a:r>
              <a:rPr lang="en-US" altLang="en-US" sz="2000" dirty="0"/>
              <a:t> ~ 10</a:t>
            </a:r>
            <a:r>
              <a:rPr lang="en-US" altLang="en-US" sz="2000" baseline="30000" dirty="0"/>
              <a:t>-6</a:t>
            </a:r>
            <a:r>
              <a:rPr lang="en-US" altLang="en-US" sz="2000" dirty="0"/>
              <a:t> - 10</a:t>
            </a:r>
            <a:r>
              <a:rPr lang="en-US" altLang="en-US" sz="2000" baseline="30000" dirty="0"/>
              <a:t>-3</a:t>
            </a:r>
            <a:r>
              <a:rPr lang="en-US" altLang="en-US" sz="2000" dirty="0"/>
              <a:t>.</a:t>
            </a:r>
          </a:p>
          <a:p>
            <a:endParaRPr lang="en-US" altLang="en-US" sz="1200" dirty="0"/>
          </a:p>
          <a:p>
            <a:r>
              <a:rPr lang="en-US" altLang="en-US" sz="2000" dirty="0">
                <a:solidFill>
                  <a:srgbClr val="0000FF"/>
                </a:solidFill>
              </a:rPr>
              <a:t>Production</a:t>
            </a:r>
            <a:r>
              <a:rPr lang="en-US" altLang="en-US" sz="2000" dirty="0"/>
              <a:t>: through meson decay, dark bremsstrahlung, ….</a:t>
            </a:r>
          </a:p>
          <a:p>
            <a:endParaRPr lang="en-US" altLang="en-US" sz="2000" dirty="0"/>
          </a:p>
          <a:p>
            <a:endParaRPr lang="en-US" altLang="en-US" sz="1200" dirty="0"/>
          </a:p>
          <a:p>
            <a:endParaRPr lang="en-US" altLang="en-US" sz="1200" dirty="0"/>
          </a:p>
          <a:p>
            <a:endParaRPr lang="en-US" altLang="en-US" sz="1200" dirty="0"/>
          </a:p>
          <a:p>
            <a:endParaRPr lang="en-US" altLang="en-US" sz="1200" dirty="0"/>
          </a:p>
          <a:p>
            <a:endParaRPr lang="en-US" altLang="en-US" sz="1200" dirty="0"/>
          </a:p>
          <a:p>
            <a:endParaRPr lang="en-US" altLang="en-US" sz="1200" dirty="0"/>
          </a:p>
          <a:p>
            <a:r>
              <a:rPr lang="en-US" altLang="en-US" sz="2000" dirty="0">
                <a:solidFill>
                  <a:srgbClr val="0000FF"/>
                </a:solidFill>
              </a:rPr>
              <a:t>Propagation</a:t>
            </a:r>
            <a:r>
              <a:rPr lang="en-US" altLang="en-US" sz="2000" dirty="0"/>
              <a:t>: they pass through matter without interacting, and they go straight, unaffected by E and B fields.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DARK PHOTON PROPERTIES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F2767-D6C9-E84C-8298-6CFAC80EE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029099"/>
            <a:ext cx="5791200" cy="8869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A983BD-1FD8-114E-ABD4-D0CA9DAB50AB}"/>
              </a:ext>
            </a:extLst>
          </p:cNvPr>
          <p:cNvGrpSpPr/>
          <p:nvPr/>
        </p:nvGrpSpPr>
        <p:grpSpPr>
          <a:xfrm>
            <a:off x="990600" y="1881877"/>
            <a:ext cx="3112262" cy="1394723"/>
            <a:chOff x="396304" y="1486802"/>
            <a:chExt cx="3112262" cy="1394723"/>
          </a:xfrm>
        </p:grpSpPr>
        <p:sp>
          <p:nvSpPr>
            <p:cNvPr id="7" name="Freeform 21">
              <a:extLst>
                <a:ext uri="{FF2B5EF4-FFF2-40B4-BE49-F238E27FC236}">
                  <a16:creationId xmlns:a16="http://schemas.microsoft.com/office/drawing/2014/main" id="{7EDA14A1-0B3C-2D44-8A85-E43D85E7D47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28764" y="1856067"/>
              <a:ext cx="819229" cy="108359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33BE9A1-7CDD-5C4F-96EA-000F616AF22D}"/>
                </a:ext>
              </a:extLst>
            </p:cNvPr>
            <p:cNvGrpSpPr>
              <a:grpSpLocks/>
            </p:cNvGrpSpPr>
            <p:nvPr/>
          </p:nvGrpSpPr>
          <p:grpSpPr bwMode="auto">
            <a:xfrm rot="19464448" flipV="1">
              <a:off x="1425155" y="1879346"/>
              <a:ext cx="793859" cy="300537"/>
              <a:chOff x="1392" y="1488"/>
              <a:chExt cx="1584" cy="0"/>
            </a:xfrm>
          </p:grpSpPr>
          <p:sp>
            <p:nvSpPr>
              <p:cNvPr id="9" name="Line 8">
                <a:extLst>
                  <a:ext uri="{FF2B5EF4-FFF2-40B4-BE49-F238E27FC236}">
                    <a16:creationId xmlns:a16="http://schemas.microsoft.com/office/drawing/2014/main" id="{68F67877-BD17-2746-BF2B-90AEC1AC3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9">
                <a:extLst>
                  <a:ext uri="{FF2B5EF4-FFF2-40B4-BE49-F238E27FC236}">
                    <a16:creationId xmlns:a16="http://schemas.microsoft.com/office/drawing/2014/main" id="{A135AD1D-CFF5-E64D-AA23-0D856C352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C198D86-E1BE-7C42-B863-0626DE88615F}"/>
                </a:ext>
              </a:extLst>
            </p:cNvPr>
            <p:cNvGrpSpPr>
              <a:grpSpLocks/>
            </p:cNvGrpSpPr>
            <p:nvPr/>
          </p:nvGrpSpPr>
          <p:grpSpPr bwMode="auto">
            <a:xfrm rot="12674389" flipV="1">
              <a:off x="1442577" y="2537871"/>
              <a:ext cx="793859" cy="300537"/>
              <a:chOff x="1392" y="1488"/>
              <a:chExt cx="1584" cy="0"/>
            </a:xfrm>
          </p:grpSpPr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50C58FC0-85A5-8142-8E2C-709BFBB7BC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4EF2584-05E6-1B4D-A6A5-C2AB3EC5C2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873A851-EEAC-4347-ADBB-D54BFF0F81F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 flipV="1">
              <a:off x="1824820" y="2324735"/>
              <a:ext cx="807892" cy="1"/>
              <a:chOff x="1392" y="1488"/>
              <a:chExt cx="1612" cy="1"/>
            </a:xfrm>
          </p:grpSpPr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50DAF4B0-0195-3F41-A4AF-B904E8D39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9">
                <a:extLst>
                  <a:ext uri="{FF2B5EF4-FFF2-40B4-BE49-F238E27FC236}">
                    <a16:creationId xmlns:a16="http://schemas.microsoft.com/office/drawing/2014/main" id="{B80A2250-AB27-804F-A82A-B24A8E2BC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0" y="1489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25EB3119-DE90-6945-A39E-153290AA570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42618" y="2649103"/>
              <a:ext cx="819229" cy="108359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Line 109">
              <a:extLst>
                <a:ext uri="{FF2B5EF4-FFF2-40B4-BE49-F238E27FC236}">
                  <a16:creationId xmlns:a16="http://schemas.microsoft.com/office/drawing/2014/main" id="{D1182AFF-8D22-D547-BB35-98E5A9725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800" y="2363530"/>
              <a:ext cx="5112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597572-1D94-654C-9955-D252AF78D7E3}"/>
                </a:ext>
              </a:extLst>
            </p:cNvPr>
            <p:cNvSpPr txBox="1"/>
            <p:nvPr/>
          </p:nvSpPr>
          <p:spPr>
            <a:xfrm>
              <a:off x="396304" y="2079279"/>
              <a:ext cx="7697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pitchFamily="2" charset="2"/>
                </a:rPr>
                <a:t>p, h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47AF98-DAFC-854E-99FD-675284DECED1}"/>
                </a:ext>
              </a:extLst>
            </p:cNvPr>
            <p:cNvSpPr txBox="1"/>
            <p:nvPr/>
          </p:nvSpPr>
          <p:spPr>
            <a:xfrm>
              <a:off x="3047992" y="1699482"/>
              <a:ext cx="3948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A’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BA627A-AA29-F343-9AC2-3997DE8021D9}"/>
                </a:ext>
              </a:extLst>
            </p:cNvPr>
            <p:cNvSpPr txBox="1"/>
            <p:nvPr/>
          </p:nvSpPr>
          <p:spPr>
            <a:xfrm>
              <a:off x="3120318" y="2419860"/>
              <a:ext cx="3882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pitchFamily="2" charset="2"/>
                </a:rPr>
                <a:t>g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795CA3-F298-9746-91BA-C0D7F53948A7}"/>
                </a:ext>
              </a:extLst>
            </p:cNvPr>
            <p:cNvSpPr txBox="1"/>
            <p:nvPr/>
          </p:nvSpPr>
          <p:spPr>
            <a:xfrm>
              <a:off x="2030632" y="1486802"/>
              <a:ext cx="396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Symbol" pitchFamily="2" charset="2"/>
                </a:rPr>
                <a:t>e </a:t>
              </a:r>
            </a:p>
          </p:txBody>
        </p:sp>
      </p:grpSp>
      <p:grpSp>
        <p:nvGrpSpPr>
          <p:cNvPr id="47" name="Group 7">
            <a:extLst>
              <a:ext uri="{FF2B5EF4-FFF2-40B4-BE49-F238E27FC236}">
                <a16:creationId xmlns:a16="http://schemas.microsoft.com/office/drawing/2014/main" id="{FCE24F5C-1CE4-544D-B5F5-E43F30E1D8D2}"/>
              </a:ext>
            </a:extLst>
          </p:cNvPr>
          <p:cNvGrpSpPr>
            <a:grpSpLocks/>
          </p:cNvGrpSpPr>
          <p:nvPr/>
        </p:nvGrpSpPr>
        <p:grpSpPr bwMode="auto">
          <a:xfrm rot="19505764" flipH="1">
            <a:off x="6513836" y="2427732"/>
            <a:ext cx="913048" cy="265018"/>
            <a:chOff x="1392" y="1488"/>
            <a:chExt cx="1584" cy="0"/>
          </a:xfrm>
        </p:grpSpPr>
        <p:sp>
          <p:nvSpPr>
            <p:cNvPr id="48" name="Line 8">
              <a:extLst>
                <a:ext uri="{FF2B5EF4-FFF2-40B4-BE49-F238E27FC236}">
                  <a16:creationId xmlns:a16="http://schemas.microsoft.com/office/drawing/2014/main" id="{4F6B615C-2DDB-AA47-847A-0F465EDD08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9">
              <a:extLst>
                <a:ext uri="{FF2B5EF4-FFF2-40B4-BE49-F238E27FC236}">
                  <a16:creationId xmlns:a16="http://schemas.microsoft.com/office/drawing/2014/main" id="{F21B598D-F15C-E54C-993C-8D8B974E39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" name="Group 7">
            <a:extLst>
              <a:ext uri="{FF2B5EF4-FFF2-40B4-BE49-F238E27FC236}">
                <a16:creationId xmlns:a16="http://schemas.microsoft.com/office/drawing/2014/main" id="{D59FF720-905A-1A42-AD7D-FA494CD851DC}"/>
              </a:ext>
            </a:extLst>
          </p:cNvPr>
          <p:cNvGrpSpPr>
            <a:grpSpLocks/>
          </p:cNvGrpSpPr>
          <p:nvPr/>
        </p:nvGrpSpPr>
        <p:grpSpPr bwMode="auto">
          <a:xfrm rot="2094236">
            <a:off x="6367494" y="2935382"/>
            <a:ext cx="913048" cy="265018"/>
            <a:chOff x="1392" y="1488"/>
            <a:chExt cx="1584" cy="0"/>
          </a:xfrm>
        </p:grpSpPr>
        <p:sp>
          <p:nvSpPr>
            <p:cNvPr id="51" name="Line 8">
              <a:extLst>
                <a:ext uri="{FF2B5EF4-FFF2-40B4-BE49-F238E27FC236}">
                  <a16:creationId xmlns:a16="http://schemas.microsoft.com/office/drawing/2014/main" id="{EFADA68B-8A18-CE4D-ADAD-8C4A7E168D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9">
              <a:extLst>
                <a:ext uri="{FF2B5EF4-FFF2-40B4-BE49-F238E27FC236}">
                  <a16:creationId xmlns:a16="http://schemas.microsoft.com/office/drawing/2014/main" id="{CE3076BC-8614-EB4B-9B47-FDCA2C67F2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" name="Group 7">
            <a:extLst>
              <a:ext uri="{FF2B5EF4-FFF2-40B4-BE49-F238E27FC236}">
                <a16:creationId xmlns:a16="http://schemas.microsoft.com/office/drawing/2014/main" id="{6AC47A2C-0BCB-BE48-9646-3D93DD998548}"/>
              </a:ext>
            </a:extLst>
          </p:cNvPr>
          <p:cNvGrpSpPr>
            <a:grpSpLocks/>
          </p:cNvGrpSpPr>
          <p:nvPr/>
        </p:nvGrpSpPr>
        <p:grpSpPr bwMode="auto">
          <a:xfrm rot="2094236">
            <a:off x="4640098" y="2425435"/>
            <a:ext cx="913048" cy="265018"/>
            <a:chOff x="1392" y="1488"/>
            <a:chExt cx="1584" cy="0"/>
          </a:xfrm>
        </p:grpSpPr>
        <p:sp>
          <p:nvSpPr>
            <p:cNvPr id="54" name="Line 8">
              <a:extLst>
                <a:ext uri="{FF2B5EF4-FFF2-40B4-BE49-F238E27FC236}">
                  <a16:creationId xmlns:a16="http://schemas.microsoft.com/office/drawing/2014/main" id="{11FD0365-4A71-F842-9763-5B19372046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9">
              <a:extLst>
                <a:ext uri="{FF2B5EF4-FFF2-40B4-BE49-F238E27FC236}">
                  <a16:creationId xmlns:a16="http://schemas.microsoft.com/office/drawing/2014/main" id="{FB1F0F22-46A2-6442-81AD-3268993CF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" name="Group 7">
            <a:extLst>
              <a:ext uri="{FF2B5EF4-FFF2-40B4-BE49-F238E27FC236}">
                <a16:creationId xmlns:a16="http://schemas.microsoft.com/office/drawing/2014/main" id="{77E2E6EB-868A-FA49-9EEA-3DD987768B1D}"/>
              </a:ext>
            </a:extLst>
          </p:cNvPr>
          <p:cNvGrpSpPr>
            <a:grpSpLocks/>
          </p:cNvGrpSpPr>
          <p:nvPr/>
        </p:nvGrpSpPr>
        <p:grpSpPr bwMode="auto">
          <a:xfrm rot="19505764" flipH="1">
            <a:off x="4786750" y="2935382"/>
            <a:ext cx="913048" cy="265018"/>
            <a:chOff x="1392" y="1488"/>
            <a:chExt cx="1584" cy="0"/>
          </a:xfrm>
        </p:grpSpPr>
        <p:sp>
          <p:nvSpPr>
            <p:cNvPr id="57" name="Line 8">
              <a:extLst>
                <a:ext uri="{FF2B5EF4-FFF2-40B4-BE49-F238E27FC236}">
                  <a16:creationId xmlns:a16="http://schemas.microsoft.com/office/drawing/2014/main" id="{4DEB3410-0A51-274B-8F25-DDEC8F2F98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9">
              <a:extLst>
                <a:ext uri="{FF2B5EF4-FFF2-40B4-BE49-F238E27FC236}">
                  <a16:creationId xmlns:a16="http://schemas.microsoft.com/office/drawing/2014/main" id="{D2779342-F00E-A54D-B8C6-F624D2B6DF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" name="Group 126">
            <a:extLst>
              <a:ext uri="{FF2B5EF4-FFF2-40B4-BE49-F238E27FC236}">
                <a16:creationId xmlns:a16="http://schemas.microsoft.com/office/drawing/2014/main" id="{B8B06D0F-ED7C-AE4D-99C8-13AF5B53F9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35592" y="2591352"/>
            <a:ext cx="993246" cy="132566"/>
            <a:chOff x="804" y="3206"/>
            <a:chExt cx="2344" cy="314"/>
          </a:xfrm>
        </p:grpSpPr>
        <p:sp>
          <p:nvSpPr>
            <p:cNvPr id="60" name="Freeform 127">
              <a:extLst>
                <a:ext uri="{FF2B5EF4-FFF2-40B4-BE49-F238E27FC236}">
                  <a16:creationId xmlns:a16="http://schemas.microsoft.com/office/drawing/2014/main" id="{D2A6CF5A-B43D-D74C-A5F6-1551B54DB2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4" y="321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128">
              <a:extLst>
                <a:ext uri="{FF2B5EF4-FFF2-40B4-BE49-F238E27FC236}">
                  <a16:creationId xmlns:a16="http://schemas.microsoft.com/office/drawing/2014/main" id="{F6DB3B2F-A2B8-E644-B6E3-3DCCBF708E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6" y="321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129">
              <a:extLst>
                <a:ext uri="{FF2B5EF4-FFF2-40B4-BE49-F238E27FC236}">
                  <a16:creationId xmlns:a16="http://schemas.microsoft.com/office/drawing/2014/main" id="{5AE03C56-55A0-5041-BFD2-40095B98128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68" y="3214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130">
              <a:extLst>
                <a:ext uri="{FF2B5EF4-FFF2-40B4-BE49-F238E27FC236}">
                  <a16:creationId xmlns:a16="http://schemas.microsoft.com/office/drawing/2014/main" id="{2FE12FA6-D01B-3847-BD63-054B3C089AF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0" y="3212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131">
              <a:extLst>
                <a:ext uri="{FF2B5EF4-FFF2-40B4-BE49-F238E27FC236}">
                  <a16:creationId xmlns:a16="http://schemas.microsoft.com/office/drawing/2014/main" id="{CE455711-4C02-124C-9F10-53BD662400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32" y="3210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132">
              <a:extLst>
                <a:ext uri="{FF2B5EF4-FFF2-40B4-BE49-F238E27FC236}">
                  <a16:creationId xmlns:a16="http://schemas.microsoft.com/office/drawing/2014/main" id="{A8166879-E8E8-844A-9813-7749C5A073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64" y="320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Freeform 133">
              <a:extLst>
                <a:ext uri="{FF2B5EF4-FFF2-40B4-BE49-F238E27FC236}">
                  <a16:creationId xmlns:a16="http://schemas.microsoft.com/office/drawing/2014/main" id="{BFB65B0C-1B1A-824B-A727-9680F93180E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96" y="320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" name="Freeform 21">
            <a:extLst>
              <a:ext uri="{FF2B5EF4-FFF2-40B4-BE49-F238E27FC236}">
                <a16:creationId xmlns:a16="http://schemas.microsoft.com/office/drawing/2014/main" id="{6AAD1C67-3F85-944E-B532-3032F7F4D5EC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6795658" y="2505218"/>
            <a:ext cx="819229" cy="108359"/>
          </a:xfrm>
          <a:custGeom>
            <a:avLst/>
            <a:gdLst>
              <a:gd name="T0" fmla="*/ 0 w 2304"/>
              <a:gd name="T1" fmla="*/ 192 h 192"/>
              <a:gd name="T2" fmla="*/ 192 w 2304"/>
              <a:gd name="T3" fmla="*/ 0 h 192"/>
              <a:gd name="T4" fmla="*/ 384 w 2304"/>
              <a:gd name="T5" fmla="*/ 192 h 192"/>
              <a:gd name="T6" fmla="*/ 576 w 2304"/>
              <a:gd name="T7" fmla="*/ 0 h 192"/>
              <a:gd name="T8" fmla="*/ 768 w 2304"/>
              <a:gd name="T9" fmla="*/ 192 h 192"/>
              <a:gd name="T10" fmla="*/ 960 w 2304"/>
              <a:gd name="T11" fmla="*/ 0 h 192"/>
              <a:gd name="T12" fmla="*/ 1152 w 2304"/>
              <a:gd name="T13" fmla="*/ 192 h 192"/>
              <a:gd name="T14" fmla="*/ 1344 w 2304"/>
              <a:gd name="T15" fmla="*/ 0 h 192"/>
              <a:gd name="T16" fmla="*/ 1536 w 2304"/>
              <a:gd name="T17" fmla="*/ 192 h 192"/>
              <a:gd name="T18" fmla="*/ 1728 w 2304"/>
              <a:gd name="T19" fmla="*/ 0 h 192"/>
              <a:gd name="T20" fmla="*/ 1920 w 2304"/>
              <a:gd name="T21" fmla="*/ 192 h 192"/>
              <a:gd name="T22" fmla="*/ 2112 w 2304"/>
              <a:gd name="T23" fmla="*/ 0 h 192"/>
              <a:gd name="T24" fmla="*/ 2304 w 2304"/>
              <a:gd name="T2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531F33-AF16-E840-B41F-33C5B5C92528}"/>
              </a:ext>
            </a:extLst>
          </p:cNvPr>
          <p:cNvSpPr txBox="1"/>
          <p:nvPr/>
        </p:nvSpPr>
        <p:spPr>
          <a:xfrm>
            <a:off x="7606148" y="2352818"/>
            <a:ext cx="39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A’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9029D61-138A-1649-A7F4-CD53F7E1A7B6}"/>
              </a:ext>
            </a:extLst>
          </p:cNvPr>
          <p:cNvSpPr txBox="1"/>
          <p:nvPr/>
        </p:nvSpPr>
        <p:spPr>
          <a:xfrm>
            <a:off x="6553200" y="2129135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e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338BA5-77F1-E141-8654-CC7016AEEA4F}"/>
              </a:ext>
            </a:extLst>
          </p:cNvPr>
          <p:cNvGrpSpPr/>
          <p:nvPr/>
        </p:nvGrpSpPr>
        <p:grpSpPr>
          <a:xfrm>
            <a:off x="6705600" y="4953000"/>
            <a:ext cx="1828800" cy="1115914"/>
            <a:chOff x="7086600" y="4845518"/>
            <a:chExt cx="1828800" cy="1115914"/>
          </a:xfrm>
        </p:grpSpPr>
        <p:sp>
          <p:nvSpPr>
            <p:cNvPr id="70" name="Freeform 21">
              <a:extLst>
                <a:ext uri="{FF2B5EF4-FFF2-40B4-BE49-F238E27FC236}">
                  <a16:creationId xmlns:a16="http://schemas.microsoft.com/office/drawing/2014/main" id="{BB235176-8CCA-E549-B951-A70D63A1B1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66949" y="5403172"/>
              <a:ext cx="527815" cy="78545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35BEE31-486E-9347-914D-A40A799882CC}"/>
                </a:ext>
              </a:extLst>
            </p:cNvPr>
            <p:cNvSpPr txBox="1"/>
            <p:nvPr/>
          </p:nvSpPr>
          <p:spPr>
            <a:xfrm>
              <a:off x="7086600" y="5238690"/>
              <a:ext cx="3948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A’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FE53E11-75ED-D447-865E-3C459078FBB3}"/>
                </a:ext>
              </a:extLst>
            </p:cNvPr>
            <p:cNvSpPr txBox="1"/>
            <p:nvPr/>
          </p:nvSpPr>
          <p:spPr>
            <a:xfrm>
              <a:off x="7808280" y="4980779"/>
              <a:ext cx="396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Symbol" pitchFamily="2" charset="2"/>
                </a:rPr>
                <a:t>e </a:t>
              </a:r>
            </a:p>
          </p:txBody>
        </p:sp>
        <p:grpSp>
          <p:nvGrpSpPr>
            <p:cNvPr id="75" name="Group 6">
              <a:extLst>
                <a:ext uri="{FF2B5EF4-FFF2-40B4-BE49-F238E27FC236}">
                  <a16:creationId xmlns:a16="http://schemas.microsoft.com/office/drawing/2014/main" id="{60DE817B-70FC-BE45-A186-BFA45F0A6145}"/>
                </a:ext>
              </a:extLst>
            </p:cNvPr>
            <p:cNvGrpSpPr>
              <a:grpSpLocks/>
            </p:cNvGrpSpPr>
            <p:nvPr/>
          </p:nvGrpSpPr>
          <p:grpSpPr bwMode="auto">
            <a:xfrm rot="2271530">
              <a:off x="7836512" y="5582341"/>
              <a:ext cx="590829" cy="270193"/>
              <a:chOff x="1392" y="1488"/>
              <a:chExt cx="1584" cy="0"/>
            </a:xfrm>
          </p:grpSpPr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5C2C3D72-76BF-DC45-B5DF-16F0B901BA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6DE707D8-73BA-164D-80BA-63541481AA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" name="Group 6">
              <a:extLst>
                <a:ext uri="{FF2B5EF4-FFF2-40B4-BE49-F238E27FC236}">
                  <a16:creationId xmlns:a16="http://schemas.microsoft.com/office/drawing/2014/main" id="{0AF6747A-92A9-9647-88E8-3C09D8C0C2A6}"/>
                </a:ext>
              </a:extLst>
            </p:cNvPr>
            <p:cNvGrpSpPr>
              <a:grpSpLocks/>
            </p:cNvGrpSpPr>
            <p:nvPr/>
          </p:nvGrpSpPr>
          <p:grpSpPr bwMode="auto">
            <a:xfrm rot="8458915">
              <a:off x="7834937" y="5031506"/>
              <a:ext cx="590829" cy="270193"/>
              <a:chOff x="1392" y="1488"/>
              <a:chExt cx="1584" cy="0"/>
            </a:xfrm>
          </p:grpSpPr>
          <p:sp>
            <p:nvSpPr>
              <p:cNvPr id="79" name="Line 7">
                <a:extLst>
                  <a:ext uri="{FF2B5EF4-FFF2-40B4-BE49-F238E27FC236}">
                    <a16:creationId xmlns:a16="http://schemas.microsoft.com/office/drawing/2014/main" id="{E5DA145B-C0FD-5D4F-801D-0F7F6692C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Line 8">
                <a:extLst>
                  <a:ext uri="{FF2B5EF4-FFF2-40B4-BE49-F238E27FC236}">
                    <a16:creationId xmlns:a16="http://schemas.microsoft.com/office/drawing/2014/main" id="{260EC5EC-FE3C-424C-8587-ABAE9A4758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5C111CE-A3F5-644F-AB28-8F8BB0B14905}"/>
                    </a:ext>
                  </a:extLst>
                </p:cNvPr>
                <p:cNvSpPr txBox="1"/>
                <p:nvPr/>
              </p:nvSpPr>
              <p:spPr>
                <a:xfrm>
                  <a:off x="8372880" y="4845518"/>
                  <a:ext cx="54252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5C111CE-A3F5-644F-AB28-8F8BB0B149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880" y="4845518"/>
                  <a:ext cx="542520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6118192D-EE26-5B47-AEA9-CFB26258696B}"/>
                    </a:ext>
                  </a:extLst>
                </p:cNvPr>
                <p:cNvSpPr txBox="1"/>
                <p:nvPr/>
              </p:nvSpPr>
              <p:spPr>
                <a:xfrm>
                  <a:off x="8372880" y="5561322"/>
                  <a:ext cx="54252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6118192D-EE26-5B47-AEA9-CFB2625869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880" y="5561322"/>
                  <a:ext cx="542520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27377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THERMAL RELIC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38B09-448A-E241-AA72-04A4B7F5334F}"/>
              </a:ext>
            </a:extLst>
          </p:cNvPr>
          <p:cNvSpPr txBox="1"/>
          <p:nvPr/>
        </p:nvSpPr>
        <p:spPr>
          <a:xfrm>
            <a:off x="2406843" y="2965697"/>
            <a:ext cx="168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Little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3BD6D-4186-C643-8EBA-7972391D0856}"/>
              </a:ext>
            </a:extLst>
          </p:cNvPr>
          <p:cNvSpPr txBox="1"/>
          <p:nvPr/>
        </p:nvSpPr>
        <p:spPr>
          <a:xfrm>
            <a:off x="4562543" y="5490844"/>
            <a:ext cx="2195896" cy="66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Much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A2D2B3-89CE-0548-902C-8407E5351171}"/>
              </a:ext>
            </a:extLst>
          </p:cNvPr>
          <p:cNvGrpSpPr/>
          <p:nvPr/>
        </p:nvGrpSpPr>
        <p:grpSpPr>
          <a:xfrm>
            <a:off x="2204583" y="1841087"/>
            <a:ext cx="4352402" cy="4315140"/>
            <a:chOff x="2204583" y="1841087"/>
            <a:chExt cx="4352402" cy="43151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85183C-88D4-4146-BE57-52E2815E79DB}"/>
                </a:ext>
              </a:extLst>
            </p:cNvPr>
            <p:cNvSpPr txBox="1"/>
            <p:nvPr/>
          </p:nvSpPr>
          <p:spPr>
            <a:xfrm rot="18841872">
              <a:off x="3691586" y="3520560"/>
              <a:ext cx="180067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Just Right to 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be Dark Matter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BCB9AF3-D2F7-3941-8E51-E3BBC6BF9FC9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2204583" y="4491035"/>
              <a:ext cx="1761562" cy="1665192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C267067-7A89-4049-A264-52F8ADB0DE4C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5217706" y="1841087"/>
              <a:ext cx="1339279" cy="1355330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FBABD-E46A-6044-AF30-3D387C43BF03}"/>
              </a:ext>
            </a:extLst>
          </p:cNvPr>
          <p:cNvSpPr txBox="1"/>
          <p:nvPr/>
        </p:nvSpPr>
        <p:spPr>
          <a:xfrm>
            <a:off x="6758275" y="5390647"/>
            <a:ext cx="230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Boehm,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Fayet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(2003)</a:t>
            </a:r>
          </a:p>
          <a:p>
            <a:pPr algn="r"/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Pospelov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Ritz, Voloshin (2007)</a:t>
            </a:r>
          </a:p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Feng, Kumar (2008)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97838-20A5-774D-84CD-F0C4E3CAE4CB}"/>
              </a:ext>
            </a:extLst>
          </p:cNvPr>
          <p:cNvGrpSpPr/>
          <p:nvPr/>
        </p:nvGrpSpPr>
        <p:grpSpPr>
          <a:xfrm>
            <a:off x="6934199" y="3048000"/>
            <a:ext cx="2056368" cy="2261476"/>
            <a:chOff x="6934199" y="3048000"/>
            <a:chExt cx="2056368" cy="22614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275D31-3801-DB43-BCE6-19A0CF54C810}"/>
                    </a:ext>
                  </a:extLst>
                </p:cNvPr>
                <p:cNvSpPr txBox="1"/>
                <p:nvPr/>
              </p:nvSpPr>
              <p:spPr>
                <a:xfrm>
                  <a:off x="8115567" y="3250586"/>
                  <a:ext cx="4188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275D31-3801-DB43-BCE6-19A0CF54C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567" y="3250586"/>
                  <a:ext cx="418833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8C2B5E7-0FA1-3840-B8AF-DA76E1A7B3D5}"/>
                </a:ext>
              </a:extLst>
            </p:cNvPr>
            <p:cNvGrpSpPr/>
            <p:nvPr/>
          </p:nvGrpSpPr>
          <p:grpSpPr>
            <a:xfrm>
              <a:off x="6934199" y="3048000"/>
              <a:ext cx="2056368" cy="2261476"/>
              <a:chOff x="6619869" y="3217861"/>
              <a:chExt cx="2370699" cy="234670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F79A2F3-A4EC-3B4A-9A80-E48056D80010}"/>
                  </a:ext>
                </a:extLst>
              </p:cNvPr>
              <p:cNvGrpSpPr/>
              <p:nvPr/>
            </p:nvGrpSpPr>
            <p:grpSpPr>
              <a:xfrm>
                <a:off x="6619869" y="3217861"/>
                <a:ext cx="2370699" cy="1497788"/>
                <a:chOff x="2917204" y="7177364"/>
                <a:chExt cx="2353420" cy="1473617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AF78752-AB30-F447-8234-B11B7AF5C9EF}"/>
                    </a:ext>
                  </a:extLst>
                </p:cNvPr>
                <p:cNvSpPr/>
                <p:nvPr/>
              </p:nvSpPr>
              <p:spPr>
                <a:xfrm>
                  <a:off x="2917204" y="7177364"/>
                  <a:ext cx="2353420" cy="1473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6B3C8AA-C3F1-5546-9DD3-F814CE82D9EC}"/>
                    </a:ext>
                  </a:extLst>
                </p:cNvPr>
                <p:cNvGrpSpPr/>
                <p:nvPr/>
              </p:nvGrpSpPr>
              <p:grpSpPr>
                <a:xfrm>
                  <a:off x="3004413" y="7230486"/>
                  <a:ext cx="2245831" cy="1414644"/>
                  <a:chOff x="5711199" y="2304913"/>
                  <a:chExt cx="2793615" cy="1491652"/>
                </a:xfrm>
                <a:solidFill>
                  <a:schemeClr val="bg1"/>
                </a:solidFill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F84A6467-98FC-5342-929C-BC9B45B10F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62225" y="3309769"/>
                        <a:ext cx="533194" cy="486796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C0C57E18-927C-C74A-A8CE-B5DDF0E5B8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962225" y="3309769"/>
                        <a:ext cx="533194" cy="486796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4C564436-9A1A-2C48-A182-E063F864613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71620" y="2304913"/>
                        <a:ext cx="533194" cy="486796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3B6EBCB0-66CF-E845-B9E7-217FA41857C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971620" y="2304913"/>
                        <a:ext cx="533194" cy="486796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340489ED-921A-164D-9B47-EEEE35B6B6CB}"/>
                      </a:ext>
                    </a:extLst>
                  </p:cNvPr>
                  <p:cNvGrpSpPr/>
                  <p:nvPr/>
                </p:nvGrpSpPr>
                <p:grpSpPr>
                  <a:xfrm>
                    <a:off x="6400799" y="2537415"/>
                    <a:ext cx="1653437" cy="1038988"/>
                    <a:chOff x="3200400" y="2514600"/>
                    <a:chExt cx="2743200" cy="1981200"/>
                  </a:xfrm>
                  <a:grpFill/>
                </p:grpSpPr>
                <p:pic>
                  <p:nvPicPr>
                    <p:cNvPr id="45" name="Picture 44">
                      <a:extLst>
                        <a:ext uri="{FF2B5EF4-FFF2-40B4-BE49-F238E27FC236}">
                          <a16:creationId xmlns:a16="http://schemas.microsoft.com/office/drawing/2014/main" id="{FC93FE1D-F17E-B34F-B690-0AA2D1DEF1B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34765" t="23437" r="34766" b="20312"/>
                    <a:stretch/>
                  </p:blipFill>
                  <p:spPr>
                    <a:xfrm rot="16200000">
                      <a:off x="3581400" y="2133600"/>
                      <a:ext cx="1981200" cy="2743200"/>
                    </a:xfrm>
                    <a:prstGeom prst="rect">
                      <a:avLst/>
                    </a:prstGeom>
                    <a:grpFill/>
                  </p:spPr>
                </p:pic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C2D301F5-962A-FC4F-9221-2ED78B8AF4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67200" y="2590800"/>
                      <a:ext cx="609600" cy="762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1B635146-182F-6D4E-823A-456F50F56BDE}"/>
                      </a:ext>
                    </a:extLst>
                  </p:cNvPr>
                  <p:cNvSpPr txBox="1"/>
                  <p:nvPr/>
                </p:nvSpPr>
                <p:spPr>
                  <a:xfrm>
                    <a:off x="5711199" y="2387711"/>
                    <a:ext cx="54373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DM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08717FE1-507F-9C46-BFD6-2AB808A55DBF}"/>
                      </a:ext>
                    </a:extLst>
                  </p:cNvPr>
                  <p:cNvSpPr txBox="1"/>
                  <p:nvPr/>
                </p:nvSpPr>
                <p:spPr>
                  <a:xfrm>
                    <a:off x="5711199" y="3362469"/>
                    <a:ext cx="54373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DM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0B7776B-4BD5-5E48-9E38-F0B127625A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92829" y="2569734"/>
                        <a:ext cx="554729" cy="389437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’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0B7776B-4BD5-5E48-9E38-F0B127625A2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992829" y="2569734"/>
                        <a:ext cx="554729" cy="389437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84DC2F8-DE94-BE4B-9E94-F7DB5B367C0D}"/>
                      </a:ext>
                    </a:extLst>
                  </p:cNvPr>
                  <p:cNvSpPr txBox="1"/>
                  <p:nvPr/>
                </p:nvSpPr>
                <p:spPr>
                  <a:xfrm>
                    <a:off x="6625885" y="4691341"/>
                    <a:ext cx="2360405" cy="87322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dirty="0"/>
                      <a:t>&lt;</a:t>
                    </a:r>
                    <a14:m>
                      <m:oMath xmlns:m="http://schemas.openxmlformats.org/officeDocument/2006/math"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a14:m>
                    <a:r>
                      <a:rPr lang="en-US" sz="2800" dirty="0"/>
                      <a:t>&gt; ~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22D72D5-4DF6-DD4B-A9C8-5839AB3474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5885" y="4691341"/>
                    <a:ext cx="2360405" cy="87322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086" b="-29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511530-DEA3-8946-A8B8-EF64012816E0}"/>
                    </a:ext>
                  </a:extLst>
                </p:cNvPr>
                <p:cNvSpPr txBox="1"/>
                <p:nvPr/>
              </p:nvSpPr>
              <p:spPr>
                <a:xfrm>
                  <a:off x="8205959" y="3336913"/>
                  <a:ext cx="4188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511530-DEA3-8946-A8B8-EF6401281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5959" y="3336913"/>
                  <a:ext cx="418833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7298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" grpId="0"/>
    </p:bldLst>
  </p:timing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64439</TotalTime>
  <Words>3278</Words>
  <Application>Microsoft Macintosh PowerPoint</Application>
  <PresentationFormat>On-screen Show (4:3)</PresentationFormat>
  <Paragraphs>587</Paragraphs>
  <Slides>46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Cambria Math</vt:lpstr>
      <vt:lpstr>Symbol</vt:lpstr>
      <vt:lpstr>office_arial</vt:lpstr>
      <vt:lpstr>PowerPoint Presentation</vt:lpstr>
      <vt:lpstr>PowerPoint Presentation</vt:lpstr>
      <vt:lpstr>OUTLINE</vt:lpstr>
      <vt:lpstr>PowerPoint Presentation</vt:lpstr>
      <vt:lpstr>PowerPoint Presentation</vt:lpstr>
      <vt:lpstr>THE NEW PARTICLE LANDSCAPE</vt:lpstr>
      <vt:lpstr>AN EXAMPLE: DARK PHOTONS</vt:lpstr>
      <vt:lpstr>PowerPoint Presentation</vt:lpstr>
      <vt:lpstr>THE THERMAL RELIC LANDSCAPE</vt:lpstr>
      <vt:lpstr>PowerPoint Presentation</vt:lpstr>
      <vt:lpstr>SEARCHES FOR NEW LIGHT PARTICLES</vt:lpstr>
      <vt:lpstr>MAP OF LHC</vt:lpstr>
      <vt:lpstr>LOCATION, LOCATION, LOCATION</vt:lpstr>
      <vt:lpstr>PARTICLE PATH FROM ATLAS TO TI12</vt:lpstr>
      <vt:lpstr>HOW BIG DOES THE DETECTOR HAVE TO BE?</vt:lpstr>
      <vt:lpstr>HOW BIG DOES THE DETECTOR HAVE TO BE?</vt:lpstr>
      <vt:lpstr>PowerPoint Presentation</vt:lpstr>
      <vt:lpstr>FASER TIMELINE</vt:lpstr>
      <vt:lpstr>FIRST FASER COLLABORATION MEETING</vt:lpstr>
      <vt:lpstr>THE FASER COLLABORATION TODAY</vt:lpstr>
      <vt:lpstr>HELP FROM MANY OTHERS</vt:lpstr>
      <vt:lpstr>THE SIGNAL</vt:lpstr>
      <vt:lpstr>FASER IN TUNNEL TI12</vt:lpstr>
      <vt:lpstr>MAGNETS</vt:lpstr>
      <vt:lpstr>TRACKERS</vt:lpstr>
      <vt:lpstr>SCINTILLATORS</vt:lpstr>
      <vt:lpstr>FASER INSTALLATION</vt:lpstr>
      <vt:lpstr>FASER CURRENT STATUS</vt:lpstr>
      <vt:lpstr>FASER CURRENT STATUS</vt:lpstr>
      <vt:lpstr>DARK PHOTON SENSITIVITY REACH</vt:lpstr>
      <vt:lpstr>PHYSICS SUMMARY</vt:lpstr>
      <vt:lpstr>PowerPoint Presentation</vt:lpstr>
      <vt:lpstr>COLLIDER NEUTRINOS</vt:lpstr>
      <vt:lpstr>FIRST COLLIDER NEUTRINOS</vt:lpstr>
      <vt:lpstr>LOCATION, LOCATION, LOCATION</vt:lpstr>
      <vt:lpstr>THE FASERn DETECTOR</vt:lpstr>
      <vt:lpstr>NEUTRINO PHYSICS</vt:lpstr>
      <vt:lpstr>QCD PHYSICS</vt:lpstr>
      <vt:lpstr>PowerPoint Presentation</vt:lpstr>
      <vt:lpstr>FORWARD PHYSICS FACILITY</vt:lpstr>
      <vt:lpstr>FPF LOCATION</vt:lpstr>
      <vt:lpstr>PowerPoint Presentation</vt:lpstr>
      <vt:lpstr>NEW PHYSICS SEARCHES AT THE FPF</vt:lpstr>
      <vt:lpstr>BC2: MILLI-CHARGED PARTICLES</vt:lpstr>
      <vt:lpstr>BC3: DARK MATTER</vt:lpstr>
      <vt:lpstr>SUMMARY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1423</cp:revision>
  <cp:lastPrinted>2019-09-06T01:34:01Z</cp:lastPrinted>
  <dcterms:created xsi:type="dcterms:W3CDTF">2011-05-01T15:38:23Z</dcterms:created>
  <dcterms:modified xsi:type="dcterms:W3CDTF">2021-06-10T04:23:48Z</dcterms:modified>
</cp:coreProperties>
</file>