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53"/>
  </p:notesMasterIdLst>
  <p:handoutMasterIdLst>
    <p:handoutMasterId r:id="rId54"/>
  </p:handoutMasterIdLst>
  <p:sldIdLst>
    <p:sldId id="889" r:id="rId2"/>
    <p:sldId id="896" r:id="rId3"/>
    <p:sldId id="961" r:id="rId4"/>
    <p:sldId id="932" r:id="rId5"/>
    <p:sldId id="883" r:id="rId6"/>
    <p:sldId id="937" r:id="rId7"/>
    <p:sldId id="965" r:id="rId8"/>
    <p:sldId id="934" r:id="rId9"/>
    <p:sldId id="962" r:id="rId10"/>
    <p:sldId id="633" r:id="rId11"/>
    <p:sldId id="749" r:id="rId12"/>
    <p:sldId id="718" r:id="rId13"/>
    <p:sldId id="717" r:id="rId14"/>
    <p:sldId id="931" r:id="rId15"/>
    <p:sldId id="865" r:id="rId16"/>
    <p:sldId id="966" r:id="rId17"/>
    <p:sldId id="722" r:id="rId18"/>
    <p:sldId id="945" r:id="rId19"/>
    <p:sldId id="941" r:id="rId20"/>
    <p:sldId id="752" r:id="rId21"/>
    <p:sldId id="997" r:id="rId22"/>
    <p:sldId id="940" r:id="rId23"/>
    <p:sldId id="944" r:id="rId24"/>
    <p:sldId id="994" r:id="rId25"/>
    <p:sldId id="872" r:id="rId26"/>
    <p:sldId id="787" r:id="rId27"/>
    <p:sldId id="936" r:id="rId28"/>
    <p:sldId id="868" r:id="rId29"/>
    <p:sldId id="999" r:id="rId30"/>
    <p:sldId id="973" r:id="rId31"/>
    <p:sldId id="998" r:id="rId32"/>
    <p:sldId id="975" r:id="rId33"/>
    <p:sldId id="982" r:id="rId34"/>
    <p:sldId id="983" r:id="rId35"/>
    <p:sldId id="986" r:id="rId36"/>
    <p:sldId id="989" r:id="rId37"/>
    <p:sldId id="992" r:id="rId38"/>
    <p:sldId id="993" r:id="rId39"/>
    <p:sldId id="964" r:id="rId40"/>
    <p:sldId id="916" r:id="rId41"/>
    <p:sldId id="960" r:id="rId42"/>
    <p:sldId id="947" r:id="rId43"/>
    <p:sldId id="740" r:id="rId44"/>
    <p:sldId id="958" r:id="rId45"/>
    <p:sldId id="959" r:id="rId46"/>
    <p:sldId id="977" r:id="rId47"/>
    <p:sldId id="955" r:id="rId48"/>
    <p:sldId id="405" r:id="rId49"/>
    <p:sldId id="420" r:id="rId50"/>
    <p:sldId id="422" r:id="rId51"/>
    <p:sldId id="920" r:id="rId5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9C8"/>
    <a:srgbClr val="0000FF"/>
    <a:srgbClr val="3C5AFF"/>
    <a:srgbClr val="00B050"/>
    <a:srgbClr val="4A7EBB"/>
    <a:srgbClr val="F2E9D7"/>
    <a:srgbClr val="000000"/>
    <a:srgbClr val="FF0000"/>
    <a:srgbClr val="E4E37B"/>
    <a:srgbClr val="17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811" autoAdjust="0"/>
    <p:restoredTop sz="50000" autoAdjust="0"/>
  </p:normalViewPr>
  <p:slideViewPr>
    <p:cSldViewPr snapToObjects="1">
      <p:cViewPr varScale="1">
        <p:scale>
          <a:sx n="87" d="100"/>
          <a:sy n="87" d="100"/>
        </p:scale>
        <p:origin x="192" y="8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5832"/>
    </p:cViewPr>
  </p:sorterViewPr>
  <p:notesViewPr>
    <p:cSldViewPr snapToObjects="1">
      <p:cViewPr varScale="1">
        <p:scale>
          <a:sx n="78" d="100"/>
          <a:sy n="78" d="100"/>
        </p:scale>
        <p:origin x="-26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15F4BDE-EB1E-5245-960C-40D7243C402E}" type="datetime1">
              <a:rPr lang="en-US"/>
              <a:pPr/>
              <a:t>12/14/20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6FDA90A-D940-C24D-B8BA-FEF64AE6C9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0180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F6F9E314-5CA5-9043-97DF-2DA186874F47}" type="datetime1">
              <a:rPr lang="en-US"/>
              <a:pPr/>
              <a:t>12/14/20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E4DC66B-5A4D-704C-951F-C2EEB6AF2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8480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1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999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12/14/20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16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12/14/20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9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12/14/20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14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ln>
                  <a:noFill/>
                </a:ln>
                <a:solidFill>
                  <a:srgbClr val="1919C8"/>
                </a:solidFill>
              </a:defRPr>
            </a:lvl2pPr>
            <a:lvl4pPr>
              <a:defRPr>
                <a:ln>
                  <a:noFill/>
                </a:ln>
                <a:solidFill>
                  <a:srgbClr val="1919C8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049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168275"/>
            <a:ext cx="6858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162925" y="6138863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defRPr/>
            </a:pPr>
            <a:endParaRPr lang="en-US" sz="1000">
              <a:solidFill>
                <a:srgbClr val="000000"/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Line 28"/>
          <p:cNvSpPr>
            <a:spLocks noChangeShapeType="1"/>
          </p:cNvSpPr>
          <p:nvPr/>
        </p:nvSpPr>
        <p:spPr bwMode="auto">
          <a:xfrm>
            <a:off x="304800" y="715963"/>
            <a:ext cx="8474075" cy="0"/>
          </a:xfrm>
          <a:prstGeom prst="line">
            <a:avLst/>
          </a:prstGeom>
          <a:noFill/>
          <a:ln w="57150">
            <a:solidFill>
              <a:srgbClr val="1919C8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>
              <a:defRPr/>
            </a:pPr>
            <a:endParaRPr lang="en-US">
              <a:ln>
                <a:solidFill>
                  <a:srgbClr val="0000FF"/>
                </a:solidFill>
              </a:ln>
              <a:solidFill>
                <a:srgbClr val="000000"/>
              </a:solidFill>
              <a:latin typeface="+mn-lt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01600" y="6553200"/>
            <a:ext cx="1905000" cy="28257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>
                <a:ln w="3175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14 Dec 2020</a:t>
            </a:r>
            <a:endParaRPr lang="en-US" dirty="0">
              <a:ln w="3175"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3962400" y="6542088"/>
            <a:ext cx="2895600" cy="29051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7023100" y="6535738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Feng  </a:t>
            </a:r>
            <a:fld id="{F817A6DC-7C87-374F-AFE6-43B3D5E1F40F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hf sldNum="0" hdr="0" ftr="0"/>
  <p:txStyles>
    <p:titleStyle>
      <a:lvl1pPr algn="ctr" defTabSz="457200" rtl="0" fontAlgn="base">
        <a:spcBef>
          <a:spcPct val="0"/>
        </a:spcBef>
        <a:spcAft>
          <a:spcPct val="0"/>
        </a:spcAft>
        <a:defRPr sz="2800" b="1" kern="12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919C8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1919C8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67.pd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.tiff"/><Relationship Id="rId7" Type="http://schemas.openxmlformats.org/officeDocument/2006/relationships/image" Target="../media/image45.tiff"/><Relationship Id="rId12" Type="http://schemas.openxmlformats.org/officeDocument/2006/relationships/image" Target="../media/image50.tiff"/><Relationship Id="rId17" Type="http://schemas.openxmlformats.org/officeDocument/2006/relationships/image" Target="../media/image55.jpg"/><Relationship Id="rId2" Type="http://schemas.openxmlformats.org/officeDocument/2006/relationships/image" Target="../media/image41.png"/><Relationship Id="rId16" Type="http://schemas.openxmlformats.org/officeDocument/2006/relationships/image" Target="../media/image54.jp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tiff"/><Relationship Id="rId11" Type="http://schemas.openxmlformats.org/officeDocument/2006/relationships/image" Target="../media/image49.tiff"/><Relationship Id="rId5" Type="http://schemas.openxmlformats.org/officeDocument/2006/relationships/image" Target="../media/image43.tiff"/><Relationship Id="rId15" Type="http://schemas.openxmlformats.org/officeDocument/2006/relationships/image" Target="../media/image53.png"/><Relationship Id="rId10" Type="http://schemas.openxmlformats.org/officeDocument/2006/relationships/image" Target="../media/image48.tiff"/><Relationship Id="rId19" Type="http://schemas.openxmlformats.org/officeDocument/2006/relationships/image" Target="../media/image57.png"/><Relationship Id="rId4" Type="http://schemas.openxmlformats.org/officeDocument/2006/relationships/image" Target="../media/image42.tiff"/><Relationship Id="rId9" Type="http://schemas.openxmlformats.org/officeDocument/2006/relationships/image" Target="../media/image47.tiff"/><Relationship Id="rId14" Type="http://schemas.openxmlformats.org/officeDocument/2006/relationships/image" Target="../media/image52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emf"/><Relationship Id="rId5" Type="http://schemas.openxmlformats.org/officeDocument/2006/relationships/image" Target="../media/image810.png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hyperlink" Target="https://indico.cern.ch/event/523655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523655/" TargetMode="External"/><Relationship Id="rId7" Type="http://schemas.openxmlformats.org/officeDocument/2006/relationships/image" Target="../media/image9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523655/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5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60.png"/><Relationship Id="rId4" Type="http://schemas.openxmlformats.org/officeDocument/2006/relationships/image" Target="../media/image550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6211887"/>
            <a:ext cx="8458200" cy="54864"/>
          </a:xfrm>
          <a:prstGeom prst="rect">
            <a:avLst/>
          </a:prstGeom>
          <a:solidFill>
            <a:srgbClr val="1919C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32766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000" dirty="0"/>
          </a:p>
          <a:p>
            <a:pPr algn="ctr"/>
            <a:endParaRPr lang="en-US" sz="2000" i="1" dirty="0"/>
          </a:p>
          <a:p>
            <a:pPr algn="ctr"/>
            <a:endParaRPr lang="en-US" sz="2000" i="1" dirty="0"/>
          </a:p>
          <a:p>
            <a:pPr algn="ctr"/>
            <a:r>
              <a:rPr lang="en-US" sz="2000" i="1" dirty="0"/>
              <a:t>Light Dark World International Forum 2020</a:t>
            </a:r>
          </a:p>
          <a:p>
            <a:pPr algn="ctr"/>
            <a:endParaRPr lang="en-US" sz="2000" dirty="0"/>
          </a:p>
          <a:p>
            <a:pPr algn="ctr"/>
            <a:endParaRPr lang="en-US" sz="1200" dirty="0"/>
          </a:p>
          <a:p>
            <a:pPr algn="ctr"/>
            <a:r>
              <a:rPr lang="en-US" sz="2000" dirty="0"/>
              <a:t>Jonathan Feng, UC Irvine, 15 December 2020</a:t>
            </a:r>
            <a:endParaRPr lang="en-US" sz="1200" dirty="0"/>
          </a:p>
          <a:p>
            <a:pPr algn="ctr"/>
            <a:endParaRPr lang="en-US" sz="1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69DA5E-5C56-6B49-9A2D-BB6032CAA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522" y="5582096"/>
            <a:ext cx="1711308" cy="4889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0B97C5-96DE-E94A-A393-2C22EA2F0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752" y="5566892"/>
            <a:ext cx="2734564" cy="5193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EF246E-C0F0-284D-9F72-F701A6ED6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77" y="5479058"/>
            <a:ext cx="695023" cy="6950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81E317-B8D8-BA43-9A3A-5399C6C49F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50"/>
          <a:stretch/>
        </p:blipFill>
        <p:spPr>
          <a:xfrm>
            <a:off x="7368874" y="5473639"/>
            <a:ext cx="1394126" cy="705861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2652BFD4-F3D5-3A41-B9DA-DACF1B2A5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05000"/>
            <a:ext cx="9144000" cy="175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b="1" dirty="0">
                <a:latin typeface="+mn-lt"/>
              </a:rPr>
              <a:t>AND THE </a:t>
            </a:r>
          </a:p>
          <a:p>
            <a:pPr algn="ctr"/>
            <a:endParaRPr lang="en-US" sz="800" b="1" dirty="0">
              <a:latin typeface="+mn-lt"/>
            </a:endParaRPr>
          </a:p>
          <a:p>
            <a:pPr algn="ctr"/>
            <a:r>
              <a:rPr lang="en-US" sz="4000" b="1" dirty="0">
                <a:latin typeface="+mn-lt"/>
              </a:rPr>
              <a:t>FORWARD PHYSICS FACILITY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CE24C3-0933-8F44-9292-4FAD7585D9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1300" y="905269"/>
            <a:ext cx="3505200" cy="1159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B33745-F220-B343-90F4-81A22E2BC5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7238" y="5534213"/>
            <a:ext cx="584713" cy="58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19721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BASIC IDEA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1" y="1219200"/>
            <a:ext cx="7848599" cy="5525192"/>
          </a:xfrm>
        </p:spPr>
        <p:txBody>
          <a:bodyPr/>
          <a:lstStyle/>
          <a:p>
            <a:r>
              <a:rPr lang="en-US" sz="2000" dirty="0"/>
              <a:t>For decades, new physics searches have focused on high 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r>
              <a:rPr lang="en-US" sz="2000" dirty="0"/>
              <a:t>, “low cross section physics” (fb, pb, </a:t>
            </a:r>
            <a:r>
              <a:rPr lang="en-US" sz="2000" dirty="0" err="1"/>
              <a:t>nb</a:t>
            </a:r>
            <a:r>
              <a:rPr lang="en-US" sz="2000" dirty="0"/>
              <a:t>).</a:t>
            </a: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But new particles may be light and very weakly interacting. </a:t>
            </a:r>
          </a:p>
          <a:p>
            <a:pPr lvl="1"/>
            <a:r>
              <a:rPr lang="en-US" sz="1800" dirty="0">
                <a:latin typeface="Arial" charset="0"/>
              </a:rPr>
              <a:t>Weakly-interacting </a:t>
            </a:r>
            <a:r>
              <a:rPr lang="en-US" sz="1800" dirty="0">
                <a:latin typeface="Arial" charset="0"/>
                <a:sym typeface="Wingdings" pitchFamily="2" charset="2"/>
              </a:rPr>
              <a:t> </a:t>
            </a:r>
            <a:r>
              <a:rPr lang="en-US" sz="1800" dirty="0">
                <a:latin typeface="Arial" charset="0"/>
              </a:rPr>
              <a:t>need large SM event rate to see them</a:t>
            </a:r>
          </a:p>
          <a:p>
            <a:pPr lvl="1"/>
            <a:r>
              <a:rPr lang="en-US" sz="1800" dirty="0">
                <a:latin typeface="Arial" charset="0"/>
              </a:rPr>
              <a:t>Light </a:t>
            </a:r>
            <a:r>
              <a:rPr lang="en-US" sz="1800" dirty="0">
                <a:latin typeface="Arial" charset="0"/>
                <a:sym typeface="Wingdings" pitchFamily="2" charset="2"/>
              </a:rPr>
              <a:t> </a:t>
            </a:r>
            <a:r>
              <a:rPr lang="en-US" sz="1800" dirty="0">
                <a:latin typeface="Arial" charset="0"/>
              </a:rPr>
              <a:t>we can produce them in </a:t>
            </a:r>
            <a:r>
              <a:rPr lang="en-US" sz="1800" dirty="0">
                <a:latin typeface="Symbol" pitchFamily="2" charset="2"/>
              </a:rPr>
              <a:t>p</a:t>
            </a:r>
            <a:r>
              <a:rPr lang="en-US" sz="1800" dirty="0">
                <a:latin typeface="Arial" charset="0"/>
              </a:rPr>
              <a:t>, </a:t>
            </a:r>
            <a:r>
              <a:rPr lang="en-US" sz="1800" i="1" dirty="0">
                <a:latin typeface="Arial" charset="0"/>
              </a:rPr>
              <a:t>K</a:t>
            </a:r>
            <a:r>
              <a:rPr lang="en-US" sz="1800" dirty="0">
                <a:latin typeface="Arial" charset="0"/>
              </a:rPr>
              <a:t>, </a:t>
            </a:r>
            <a:r>
              <a:rPr lang="en-US" sz="1800" i="1" dirty="0">
                <a:latin typeface="Arial" charset="0"/>
              </a:rPr>
              <a:t>D</a:t>
            </a:r>
            <a:r>
              <a:rPr lang="en-US" sz="1800" dirty="0">
                <a:latin typeface="Arial" charset="0"/>
              </a:rPr>
              <a:t>, </a:t>
            </a:r>
            <a:r>
              <a:rPr lang="en-US" sz="1800" i="1" dirty="0">
                <a:latin typeface="Arial" charset="0"/>
              </a:rPr>
              <a:t>B</a:t>
            </a:r>
            <a:r>
              <a:rPr lang="en-US" sz="1800" dirty="0">
                <a:latin typeface="Arial" charset="0"/>
              </a:rPr>
              <a:t> decays</a:t>
            </a:r>
          </a:p>
          <a:p>
            <a:pPr lvl="1"/>
            <a:endParaRPr lang="en-US" dirty="0">
              <a:latin typeface="Arial" charset="0"/>
            </a:endParaRPr>
          </a:p>
          <a:p>
            <a:r>
              <a:rPr lang="en-US" sz="2000" dirty="0">
                <a:latin typeface="Arial" charset="0"/>
              </a:rPr>
              <a:t>Conclusion: look where the </a:t>
            </a:r>
            <a:r>
              <a:rPr lang="en-US" sz="2000" dirty="0" err="1">
                <a:latin typeface="Arial" charset="0"/>
              </a:rPr>
              <a:t>pions</a:t>
            </a:r>
            <a:r>
              <a:rPr lang="en-US" sz="2000" dirty="0">
                <a:latin typeface="Arial" charset="0"/>
              </a:rPr>
              <a:t> (and kaons and D and B mesons) are.  </a:t>
            </a:r>
          </a:p>
          <a:p>
            <a:pPr lvl="1"/>
            <a:r>
              <a:rPr lang="en-US" sz="1800" dirty="0">
                <a:cs typeface="Symbol" charset="2"/>
              </a:rPr>
              <a:t>For 13-14 </a:t>
            </a:r>
            <a:r>
              <a:rPr lang="en-US" sz="1800" dirty="0" err="1">
                <a:cs typeface="Symbol" charset="2"/>
              </a:rPr>
              <a:t>TeV</a:t>
            </a:r>
            <a:r>
              <a:rPr lang="en-US" sz="1800" dirty="0">
                <a:cs typeface="Symbol" charset="2"/>
              </a:rPr>
              <a:t> pp collisions, </a:t>
            </a:r>
            <a:r>
              <a:rPr lang="en-US" sz="1800" dirty="0" err="1">
                <a:latin typeface="Symbol" charset="2"/>
                <a:cs typeface="Symbol" charset="2"/>
              </a:rPr>
              <a:t>s</a:t>
            </a:r>
            <a:r>
              <a:rPr lang="en-US" sz="1800" baseline="-25000" dirty="0" err="1">
                <a:cs typeface="Symbol" charset="2"/>
              </a:rPr>
              <a:t>tot</a:t>
            </a:r>
            <a:r>
              <a:rPr lang="en-US" sz="1800" dirty="0">
                <a:latin typeface="Arial" charset="0"/>
              </a:rPr>
              <a:t> ~ 100 mb</a:t>
            </a:r>
            <a:endParaRPr lang="en-US" sz="1800" baseline="-25000" dirty="0">
              <a:latin typeface="Arial" charset="0"/>
            </a:endParaRPr>
          </a:p>
          <a:p>
            <a:pPr lvl="1"/>
            <a:r>
              <a:rPr lang="en-US" sz="1800" dirty="0">
                <a:latin typeface="Arial" charset="0"/>
              </a:rPr>
              <a:t>For the upcoming </a:t>
            </a:r>
            <a:r>
              <a:rPr lang="en-US" sz="1800" dirty="0">
                <a:latin typeface="Arial" charset="0"/>
                <a:sym typeface="Wingdings"/>
              </a:rPr>
              <a:t>Run 3 from 2022-24, expect 150 fb</a:t>
            </a:r>
            <a:r>
              <a:rPr lang="en-US" sz="1800" baseline="30000" dirty="0">
                <a:latin typeface="Arial" charset="0"/>
                <a:sym typeface="Wingdings"/>
              </a:rPr>
              <a:t>-1</a:t>
            </a:r>
            <a:r>
              <a:rPr lang="en-US" sz="1800" dirty="0">
                <a:latin typeface="Arial" charset="0"/>
                <a:sym typeface="Wingdings"/>
              </a:rPr>
              <a:t>. The LHC will produce an enormous number of </a:t>
            </a:r>
            <a:r>
              <a:rPr lang="en-US" sz="1800" dirty="0" err="1">
                <a:latin typeface="Arial" charset="0"/>
                <a:sym typeface="Wingdings"/>
              </a:rPr>
              <a:t>pions</a:t>
            </a:r>
            <a:r>
              <a:rPr lang="en-US" sz="1800" dirty="0">
                <a:latin typeface="Arial" charset="0"/>
                <a:sym typeface="Wingdings"/>
              </a:rPr>
              <a:t> (N</a:t>
            </a:r>
            <a:r>
              <a:rPr lang="en-US" sz="1800" baseline="-25000" dirty="0">
                <a:latin typeface="Symbol" pitchFamily="2" charset="2"/>
                <a:sym typeface="Wingdings"/>
              </a:rPr>
              <a:t>p</a:t>
            </a:r>
            <a:r>
              <a:rPr lang="en-US" sz="1800" dirty="0">
                <a:latin typeface="Arial" charset="0"/>
                <a:sym typeface="Wingdings"/>
              </a:rPr>
              <a:t> ~ 10</a:t>
            </a:r>
            <a:r>
              <a:rPr lang="en-US" sz="1800" baseline="30000" dirty="0">
                <a:latin typeface="Arial" charset="0"/>
                <a:sym typeface="Wingdings"/>
              </a:rPr>
              <a:t>17</a:t>
            </a:r>
            <a:r>
              <a:rPr lang="en-US" sz="1800" dirty="0">
                <a:latin typeface="Arial" charset="0"/>
                <a:sym typeface="Wingdings"/>
              </a:rPr>
              <a:t>),  and most of them are </a:t>
            </a:r>
            <a:r>
              <a:rPr lang="en-US" sz="1800" dirty="0">
                <a:latin typeface="Arial" charset="0"/>
              </a:rPr>
              <a:t>at low </a:t>
            </a:r>
            <a:r>
              <a:rPr lang="en-US" sz="1800" dirty="0" err="1">
                <a:latin typeface="Arial" charset="0"/>
              </a:rPr>
              <a:t>p</a:t>
            </a:r>
            <a:r>
              <a:rPr lang="en-US" sz="1800" baseline="-25000" dirty="0" err="1">
                <a:latin typeface="Arial" charset="0"/>
              </a:rPr>
              <a:t>T</a:t>
            </a:r>
            <a:r>
              <a:rPr lang="en-US" sz="1800" dirty="0" err="1">
                <a:latin typeface="Arial" charset="0"/>
              </a:rPr>
              <a:t>.</a:t>
            </a:r>
            <a:endParaRPr lang="en-US" sz="1800" dirty="0">
              <a:latin typeface="Arial" charset="0"/>
              <a:sym typeface="Wingding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8DDDAA-8145-3D40-A204-3B3112065834}"/>
              </a:ext>
            </a:extLst>
          </p:cNvPr>
          <p:cNvSpPr txBox="1"/>
          <p:nvPr/>
        </p:nvSpPr>
        <p:spPr>
          <a:xfrm>
            <a:off x="5257800" y="5715000"/>
            <a:ext cx="2837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>
                <a:sym typeface="Wingdings"/>
              </a:rPr>
              <a:t>Feng, </a:t>
            </a:r>
            <a:r>
              <a:rPr lang="en-US" baseline="-25000" dirty="0" err="1">
                <a:sym typeface="Wingdings"/>
              </a:rPr>
              <a:t>Galon</a:t>
            </a:r>
            <a:r>
              <a:rPr lang="en-US" baseline="-25000" dirty="0">
                <a:sym typeface="Wingdings"/>
              </a:rPr>
              <a:t>, Kling, </a:t>
            </a:r>
            <a:r>
              <a:rPr lang="en-US" baseline="-25000" dirty="0" err="1">
                <a:sym typeface="Wingdings"/>
              </a:rPr>
              <a:t>Trojanowski</a:t>
            </a:r>
            <a:r>
              <a:rPr lang="en-US" baseline="-25000" dirty="0">
                <a:sym typeface="Wingdings"/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39529587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43000" y="4038600"/>
            <a:ext cx="6324600" cy="1524000"/>
            <a:chOff x="686764" y="3235221"/>
            <a:chExt cx="6761940" cy="1633785"/>
          </a:xfrm>
        </p:grpSpPr>
        <p:pic>
          <p:nvPicPr>
            <p:cNvPr id="6" name="Picture 5" descr="0803012_02-A4-at-144-dp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BASIC IDEA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28601" y="731772"/>
            <a:ext cx="8686799" cy="5867400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Of course, we can’t put a reasonably-sized detector on the beamline near the IP – it would block the proton beams.</a:t>
            </a:r>
          </a:p>
          <a:p>
            <a:pPr eaLnBrk="1" hangingPunct="1"/>
            <a:endParaRPr lang="en-US" sz="8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However, weakly-interacting particles also typically travel a long distance before interacting or decaying, so we can place the detector ~500 m away, after the beam curves away.</a:t>
            </a:r>
          </a:p>
          <a:p>
            <a:pPr eaLnBrk="1" hangingPunct="1"/>
            <a:endParaRPr lang="en-US" sz="8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Consider </a:t>
            </a:r>
            <a:r>
              <a:rPr lang="en-US" sz="2000" dirty="0" err="1">
                <a:latin typeface="Arial" charset="0"/>
              </a:rPr>
              <a:t>TeV</a:t>
            </a:r>
            <a:r>
              <a:rPr lang="en-US" sz="2000" dirty="0">
                <a:latin typeface="Arial" charset="0"/>
              </a:rPr>
              <a:t>-energy particles produced in pion decay.</a:t>
            </a:r>
          </a:p>
          <a:p>
            <a:pPr lvl="1"/>
            <a:r>
              <a:rPr lang="en-US" sz="1800" dirty="0">
                <a:latin typeface="Arial" charset="0"/>
              </a:rPr>
              <a:t>Typical </a:t>
            </a:r>
            <a:r>
              <a:rPr lang="en-US" sz="1800" dirty="0" err="1">
                <a:latin typeface="Arial" charset="0"/>
              </a:rPr>
              <a:t>p</a:t>
            </a:r>
            <a:r>
              <a:rPr lang="en-US" sz="1800" baseline="-25000" dirty="0" err="1">
                <a:latin typeface="Arial" charset="0"/>
              </a:rPr>
              <a:t>T</a:t>
            </a:r>
            <a:r>
              <a:rPr lang="en-US" sz="1800" baseline="-25000" dirty="0">
                <a:latin typeface="Arial" charset="0"/>
              </a:rPr>
              <a:t> </a:t>
            </a:r>
            <a:r>
              <a:rPr lang="en-US" sz="1800" dirty="0">
                <a:latin typeface="Arial" charset="0"/>
              </a:rPr>
              <a:t>:  </a:t>
            </a:r>
            <a:r>
              <a:rPr lang="en-US" sz="1800" dirty="0" err="1">
                <a:latin typeface="Arial" charset="0"/>
              </a:rPr>
              <a:t>m</a:t>
            </a:r>
            <a:r>
              <a:rPr lang="en-US" sz="1800" baseline="-25000" dirty="0" err="1">
                <a:latin typeface="Symbol" pitchFamily="2" charset="2"/>
              </a:rPr>
              <a:t>p</a:t>
            </a:r>
            <a:r>
              <a:rPr lang="en-US" sz="1800" dirty="0">
                <a:latin typeface="Arial" charset="0"/>
              </a:rPr>
              <a:t> (or </a:t>
            </a:r>
            <a:r>
              <a:rPr lang="en-US" sz="1800" dirty="0">
                <a:latin typeface="Symbol" pitchFamily="2" charset="2"/>
              </a:rPr>
              <a:t>L</a:t>
            </a:r>
            <a:r>
              <a:rPr lang="en-US" sz="1800" baseline="-25000" dirty="0">
                <a:latin typeface="Arial" charset="0"/>
              </a:rPr>
              <a:t>QCD</a:t>
            </a:r>
            <a:r>
              <a:rPr lang="en-US" sz="1800" dirty="0">
                <a:latin typeface="Arial" charset="0"/>
              </a:rPr>
              <a:t>)</a:t>
            </a:r>
          </a:p>
          <a:p>
            <a:pPr lvl="1"/>
            <a:r>
              <a:rPr lang="en-US" sz="1800" dirty="0">
                <a:latin typeface="Arial" charset="0"/>
              </a:rPr>
              <a:t>Typical angle relative to the beam axis: </a:t>
            </a:r>
            <a:r>
              <a:rPr lang="en-US" sz="1800" dirty="0">
                <a:latin typeface="Symbol" pitchFamily="2" charset="2"/>
              </a:rPr>
              <a:t>L</a:t>
            </a:r>
            <a:r>
              <a:rPr lang="en-US" sz="1800" baseline="-25000" dirty="0">
                <a:latin typeface="Arial" charset="0"/>
              </a:rPr>
              <a:t>QCD</a:t>
            </a:r>
            <a:r>
              <a:rPr lang="en-US" sz="1800" baseline="-25000" dirty="0">
                <a:latin typeface="Symbol" pitchFamily="2" charset="2"/>
              </a:rPr>
              <a:t> </a:t>
            </a:r>
            <a:r>
              <a:rPr lang="en-US" sz="1800" dirty="0">
                <a:latin typeface="Arial" charset="0"/>
              </a:rPr>
              <a:t>/ </a:t>
            </a:r>
            <a:r>
              <a:rPr lang="en-US" sz="1800" dirty="0" err="1">
                <a:latin typeface="Arial" charset="0"/>
              </a:rPr>
              <a:t>TeV</a:t>
            </a:r>
            <a:r>
              <a:rPr lang="en-US" sz="1800" dirty="0">
                <a:latin typeface="Arial" charset="0"/>
              </a:rPr>
              <a:t> ~ 0.2 </a:t>
            </a:r>
            <a:r>
              <a:rPr lang="en-US" sz="1800" dirty="0" err="1">
                <a:latin typeface="Arial" charset="0"/>
              </a:rPr>
              <a:t>mrad</a:t>
            </a:r>
            <a:r>
              <a:rPr lang="en-US" sz="1800" dirty="0">
                <a:latin typeface="Arial" charset="0"/>
              </a:rPr>
              <a:t>.</a:t>
            </a:r>
          </a:p>
          <a:p>
            <a:pPr lvl="1"/>
            <a:r>
              <a:rPr lang="en-US" sz="1800" dirty="0">
                <a:latin typeface="Arial" charset="0"/>
                <a:sym typeface="Wingdings" pitchFamily="2" charset="2"/>
              </a:rPr>
              <a:t>Typical spread in transverse plane after 500 m: 500 m (0.2 </a:t>
            </a:r>
            <a:r>
              <a:rPr lang="en-US" sz="1800" dirty="0" err="1">
                <a:latin typeface="Arial" charset="0"/>
                <a:sym typeface="Wingdings" pitchFamily="2" charset="2"/>
              </a:rPr>
              <a:t>mrad</a:t>
            </a:r>
            <a:r>
              <a:rPr lang="en-US" sz="1800" dirty="0">
                <a:latin typeface="Arial" charset="0"/>
                <a:sym typeface="Wingdings" pitchFamily="2" charset="2"/>
              </a:rPr>
              <a:t>) ~ 10 cm !</a:t>
            </a:r>
            <a:endParaRPr lang="en-US" sz="18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>
              <a:buNone/>
            </a:pPr>
            <a:endParaRPr lang="en-US" sz="2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These general considerations motivate a small, fast, inexpensive experiment placed ~500 m downstream of an interaction point: FASER, the Forward Search Experiment at the LHC.</a:t>
            </a:r>
          </a:p>
        </p:txBody>
      </p:sp>
    </p:spTree>
    <p:extLst>
      <p:ext uri="{BB962C8B-B14F-4D97-AF65-F5344CB8AC3E}">
        <p14:creationId xmlns:p14="http://schemas.microsoft.com/office/powerpoint/2010/main" val="251875139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FASER LOCATION</a:t>
            </a:r>
          </a:p>
        </p:txBody>
      </p:sp>
      <p:pic>
        <p:nvPicPr>
          <p:cNvPr id="3" name="Picture 2" descr="LHCLayo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04" y="1066800"/>
            <a:ext cx="7804296" cy="554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3802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FASER LOCATION</a:t>
            </a:r>
          </a:p>
        </p:txBody>
      </p:sp>
      <p:pic>
        <p:nvPicPr>
          <p:cNvPr id="9" name="Picture 8" descr="LHCLayou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2" t="67833" r="41997" b="736"/>
          <a:stretch/>
        </p:blipFill>
        <p:spPr>
          <a:xfrm>
            <a:off x="194272" y="1447800"/>
            <a:ext cx="8763000" cy="495300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8" idx="0"/>
          </p:cNvCxnSpPr>
          <p:nvPr/>
        </p:nvCxnSpPr>
        <p:spPr>
          <a:xfrm flipV="1">
            <a:off x="6736166" y="5056095"/>
            <a:ext cx="393802" cy="90993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139368" y="5966029"/>
            <a:ext cx="1193596" cy="461665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FASER</a:t>
            </a:r>
          </a:p>
        </p:txBody>
      </p:sp>
    </p:spTree>
    <p:extLst>
      <p:ext uri="{BB962C8B-B14F-4D97-AF65-F5344CB8AC3E}">
        <p14:creationId xmlns:p14="http://schemas.microsoft.com/office/powerpoint/2010/main" val="375048059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LOCATION OF FASER</a:t>
            </a:r>
            <a:endParaRPr lang="en-US" dirty="0">
              <a:latin typeface="Symbol" pitchFamily="2" charset="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BFF6B6-0A9D-AA4E-B0FE-35D933067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87194"/>
            <a:ext cx="6934200" cy="2806268"/>
          </a:xfrm>
          <a:prstGeom prst="rect">
            <a:avLst/>
          </a:prstGeom>
        </p:spPr>
      </p:pic>
      <p:pic>
        <p:nvPicPr>
          <p:cNvPr id="11" name="Obraz 5">
            <a:extLst>
              <a:ext uri="{FF2B5EF4-FFF2-40B4-BE49-F238E27FC236}">
                <a16:creationId xmlns:a16="http://schemas.microsoft.com/office/drawing/2014/main" id="{BFF42797-A462-3C4B-AACE-92314EDFE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886200"/>
            <a:ext cx="6953250" cy="2596469"/>
          </a:xfrm>
          <a:prstGeom prst="rect">
            <a:avLst/>
          </a:prstGeom>
        </p:spPr>
      </p:pic>
      <p:sp>
        <p:nvSpPr>
          <p:cNvPr id="12" name="pole tekstowe 7">
            <a:extLst>
              <a:ext uri="{FF2B5EF4-FFF2-40B4-BE49-F238E27FC236}">
                <a16:creationId xmlns:a16="http://schemas.microsoft.com/office/drawing/2014/main" id="{1D2B46F5-BF32-1748-9878-347D7298A4B2}"/>
              </a:ext>
            </a:extLst>
          </p:cNvPr>
          <p:cNvSpPr txBox="1"/>
          <p:nvPr/>
        </p:nvSpPr>
        <p:spPr>
          <a:xfrm>
            <a:off x="2392000" y="5633876"/>
            <a:ext cx="2332400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 err="1">
                <a:solidFill>
                  <a:srgbClr val="FF0000"/>
                </a:solidFill>
              </a:rPr>
              <a:t>Beam</a:t>
            </a:r>
            <a:r>
              <a:rPr lang="pl-PL" sz="1400" dirty="0">
                <a:solidFill>
                  <a:srgbClr val="FF0000"/>
                </a:solidFill>
              </a:rPr>
              <a:t> </a:t>
            </a:r>
            <a:r>
              <a:rPr lang="pl-PL" sz="1400" dirty="0" err="1">
                <a:solidFill>
                  <a:srgbClr val="FF0000"/>
                </a:solidFill>
              </a:rPr>
              <a:t>collision</a:t>
            </a:r>
            <a:r>
              <a:rPr lang="pl-PL" sz="1400" dirty="0">
                <a:solidFill>
                  <a:srgbClr val="FF0000"/>
                </a:solidFill>
              </a:rPr>
              <a:t> </a:t>
            </a:r>
            <a:r>
              <a:rPr lang="pl-PL" sz="1400" dirty="0" err="1">
                <a:solidFill>
                  <a:srgbClr val="FF0000"/>
                </a:solidFill>
              </a:rPr>
              <a:t>axis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3" name="Łącznik prosty ze strzałką 9">
            <a:extLst>
              <a:ext uri="{FF2B5EF4-FFF2-40B4-BE49-F238E27FC236}">
                <a16:creationId xmlns:a16="http://schemas.microsoft.com/office/drawing/2014/main" id="{5ECD5B64-A85F-E34F-9C20-5C93971E7370}"/>
              </a:ext>
            </a:extLst>
          </p:cNvPr>
          <p:cNvCxnSpPr>
            <a:cxnSpLocks/>
          </p:cNvCxnSpPr>
          <p:nvPr/>
        </p:nvCxnSpPr>
        <p:spPr>
          <a:xfrm flipV="1">
            <a:off x="2743200" y="5181602"/>
            <a:ext cx="609600" cy="228598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7">
            <a:extLst>
              <a:ext uri="{FF2B5EF4-FFF2-40B4-BE49-F238E27FC236}">
                <a16:creationId xmlns:a16="http://schemas.microsoft.com/office/drawing/2014/main" id="{9761C229-B5BE-034A-827C-8B3DA53F7323}"/>
              </a:ext>
            </a:extLst>
          </p:cNvPr>
          <p:cNvSpPr txBox="1"/>
          <p:nvPr/>
        </p:nvSpPr>
        <p:spPr>
          <a:xfrm>
            <a:off x="6080118" y="5633876"/>
            <a:ext cx="1319593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sz="1400" dirty="0">
                <a:solidFill>
                  <a:srgbClr val="FF0000"/>
                </a:solidFill>
              </a:rPr>
              <a:t>LHC </a:t>
            </a:r>
            <a:r>
              <a:rPr lang="pl-PL" sz="1400" dirty="0" err="1">
                <a:solidFill>
                  <a:srgbClr val="FF0000"/>
                </a:solidFill>
              </a:rPr>
              <a:t>beamline</a:t>
            </a:r>
            <a:endParaRPr lang="pl-PL" sz="1400" dirty="0">
              <a:solidFill>
                <a:srgbClr val="FF0000"/>
              </a:solidFill>
            </a:endParaRPr>
          </a:p>
        </p:txBody>
      </p:sp>
      <p:sp>
        <p:nvSpPr>
          <p:cNvPr id="17" name="pole tekstowe 7">
            <a:extLst>
              <a:ext uri="{FF2B5EF4-FFF2-40B4-BE49-F238E27FC236}">
                <a16:creationId xmlns:a16="http://schemas.microsoft.com/office/drawing/2014/main" id="{859FB3A7-EDD8-A44D-9CBA-5355CFFAAE0B}"/>
              </a:ext>
            </a:extLst>
          </p:cNvPr>
          <p:cNvSpPr txBox="1"/>
          <p:nvPr/>
        </p:nvSpPr>
        <p:spPr>
          <a:xfrm>
            <a:off x="1219200" y="4077150"/>
            <a:ext cx="3288080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The </a:t>
            </a:r>
            <a:r>
              <a:rPr lang="pl-PL" dirty="0" err="1">
                <a:solidFill>
                  <a:schemeClr val="bg1"/>
                </a:solidFill>
              </a:rPr>
              <a:t>view</a:t>
            </a:r>
            <a:r>
              <a:rPr lang="pl-PL" dirty="0">
                <a:solidFill>
                  <a:schemeClr val="bg1"/>
                </a:solidFill>
              </a:rPr>
              <a:t> in UJ12 </a:t>
            </a:r>
            <a:r>
              <a:rPr lang="pl-PL" dirty="0" err="1">
                <a:solidFill>
                  <a:schemeClr val="bg1"/>
                </a:solidFill>
              </a:rPr>
              <a:t>looking</a:t>
            </a:r>
            <a:r>
              <a:rPr lang="pl-PL" dirty="0">
                <a:solidFill>
                  <a:schemeClr val="bg1"/>
                </a:solidFill>
              </a:rPr>
              <a:t> west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Łącznik prosty ze strzałką 9">
            <a:extLst>
              <a:ext uri="{FF2B5EF4-FFF2-40B4-BE49-F238E27FC236}">
                <a16:creationId xmlns:a16="http://schemas.microsoft.com/office/drawing/2014/main" id="{51AC408F-D673-E643-8BB3-CF6C3F81C156}"/>
              </a:ext>
            </a:extLst>
          </p:cNvPr>
          <p:cNvCxnSpPr>
            <a:cxnSpLocks/>
          </p:cNvCxnSpPr>
          <p:nvPr/>
        </p:nvCxnSpPr>
        <p:spPr>
          <a:xfrm flipH="1" flipV="1">
            <a:off x="5105400" y="5320544"/>
            <a:ext cx="838202" cy="242056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DACFBE-C91C-9143-AF21-5EA3AADE496A}"/>
              </a:ext>
            </a:extLst>
          </p:cNvPr>
          <p:cNvCxnSpPr/>
          <p:nvPr/>
        </p:nvCxnSpPr>
        <p:spPr>
          <a:xfrm>
            <a:off x="1066800" y="1676400"/>
            <a:ext cx="6934200" cy="15240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9B00011-361F-7543-886C-D365151E69D1}"/>
              </a:ext>
            </a:extLst>
          </p:cNvPr>
          <p:cNvSpPr/>
          <p:nvPr/>
        </p:nvSpPr>
        <p:spPr>
          <a:xfrm>
            <a:off x="5791200" y="3225800"/>
            <a:ext cx="1524000" cy="3048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TI12 near UJ12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14B13F-3DFC-3A46-A331-071303C2A09C}"/>
              </a:ext>
            </a:extLst>
          </p:cNvPr>
          <p:cNvSpPr txBox="1"/>
          <p:nvPr/>
        </p:nvSpPr>
        <p:spPr>
          <a:xfrm>
            <a:off x="3200400" y="46482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1EDD71-5A4E-F541-AC22-C480E5208DB8}"/>
              </a:ext>
            </a:extLst>
          </p:cNvPr>
          <p:cNvSpPr txBox="1"/>
          <p:nvPr/>
        </p:nvSpPr>
        <p:spPr>
          <a:xfrm>
            <a:off x="4953000" y="937736"/>
            <a:ext cx="2743200" cy="73866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Beam collision axis passes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through 100 m of rock, emerges in tunnel TI12 near cavern UJ12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B2F5AF-00C0-F34F-A7DB-57B4E479597D}"/>
              </a:ext>
            </a:extLst>
          </p:cNvPr>
          <p:cNvSpPr txBox="1"/>
          <p:nvPr/>
        </p:nvSpPr>
        <p:spPr>
          <a:xfrm>
            <a:off x="7192524" y="2618601"/>
            <a:ext cx="550151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UJ12</a:t>
            </a:r>
          </a:p>
        </p:txBody>
      </p:sp>
    </p:spTree>
    <p:extLst>
      <p:ext uri="{BB962C8B-B14F-4D97-AF65-F5344CB8AC3E}">
        <p14:creationId xmlns:p14="http://schemas.microsoft.com/office/powerpoint/2010/main" val="154080042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  <a:ln>
            <a:noFill/>
          </a:ln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PARTICLE PATH FROM ATLAS TO FASER</a:t>
            </a:r>
          </a:p>
        </p:txBody>
      </p:sp>
      <p:pic>
        <p:nvPicPr>
          <p:cNvPr id="14" name="FASER">
            <a:hlinkClick r:id="" action="ppaction://media"/>
            <a:extLst>
              <a:ext uri="{FF2B5EF4-FFF2-40B4-BE49-F238E27FC236}">
                <a16:creationId xmlns:a16="http://schemas.microsoft.com/office/drawing/2014/main" id="{7B011B60-7A3F-8D4E-ACFD-3E12744484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3000"/>
          </a:blip>
          <a:stretch>
            <a:fillRect/>
          </a:stretch>
        </p:blipFill>
        <p:spPr>
          <a:xfrm>
            <a:off x="-152400" y="762000"/>
            <a:ext cx="9448799" cy="579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53B249-6AB6-FC40-8D15-471B7E371595}"/>
              </a:ext>
            </a:extLst>
          </p:cNvPr>
          <p:cNvSpPr txBox="1"/>
          <p:nvPr/>
        </p:nvSpPr>
        <p:spPr>
          <a:xfrm>
            <a:off x="6032099" y="914400"/>
            <a:ext cx="2654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Dougherty, CERN Integration (2019)</a:t>
            </a:r>
          </a:p>
        </p:txBody>
      </p:sp>
    </p:spTree>
    <p:extLst>
      <p:ext uri="{BB962C8B-B14F-4D97-AF65-F5344CB8AC3E}">
        <p14:creationId xmlns:p14="http://schemas.microsoft.com/office/powerpoint/2010/main" val="710432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65152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C82F165-7B97-E543-8C07-7FCEEEBFA354}"/>
              </a:ext>
            </a:extLst>
          </p:cNvPr>
          <p:cNvGrpSpPr/>
          <p:nvPr/>
        </p:nvGrpSpPr>
        <p:grpSpPr>
          <a:xfrm>
            <a:off x="685800" y="3352800"/>
            <a:ext cx="3133417" cy="1734772"/>
            <a:chOff x="2590800" y="2921287"/>
            <a:chExt cx="3133417" cy="285294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D2C8ACD-24F9-0D48-898E-D1F27CEA5477}"/>
                </a:ext>
              </a:extLst>
            </p:cNvPr>
            <p:cNvGrpSpPr/>
            <p:nvPr/>
          </p:nvGrpSpPr>
          <p:grpSpPr>
            <a:xfrm>
              <a:off x="2590800" y="2921287"/>
              <a:ext cx="3133417" cy="2852947"/>
              <a:chOff x="2876550" y="2438400"/>
              <a:chExt cx="3133417" cy="285294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99F023C-11B3-3345-97EC-D930D38AA0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76550" y="2590800"/>
                <a:ext cx="3067050" cy="2700547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EF4B653-E278-0F49-958F-C476A761BE00}"/>
                  </a:ext>
                </a:extLst>
              </p:cNvPr>
              <p:cNvSpPr/>
              <p:nvPr/>
            </p:nvSpPr>
            <p:spPr>
              <a:xfrm>
                <a:off x="2876550" y="4343400"/>
                <a:ext cx="1847850" cy="685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A168090-9343-0240-BE16-C98981962DA9}"/>
                  </a:ext>
                </a:extLst>
              </p:cNvPr>
              <p:cNvSpPr/>
              <p:nvPr/>
            </p:nvSpPr>
            <p:spPr>
              <a:xfrm>
                <a:off x="5410200" y="3598173"/>
                <a:ext cx="533400" cy="685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EAFC5F-D732-0C4F-B48E-DC3854BA7197}"/>
                  </a:ext>
                </a:extLst>
              </p:cNvPr>
              <p:cNvSpPr txBox="1"/>
              <p:nvPr/>
            </p:nvSpPr>
            <p:spPr>
              <a:xfrm>
                <a:off x="5562600" y="2438400"/>
                <a:ext cx="447367" cy="7592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A’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E046E19-B8D3-0E4E-9BFA-F658343C0589}"/>
                    </a:ext>
                  </a:extLst>
                </p:cNvPr>
                <p:cNvSpPr txBox="1"/>
                <p:nvPr/>
              </p:nvSpPr>
              <p:spPr>
                <a:xfrm>
                  <a:off x="4633682" y="3046603"/>
                  <a:ext cx="414024" cy="7592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  <a:latin typeface="Symbol" pitchFamily="2" charset="2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E046E19-B8D3-0E4E-9BFA-F658343C05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3682" y="3046603"/>
                  <a:ext cx="414024" cy="7592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AN EXAMPLE: DARK PHOTONS AT FASER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143000"/>
                <a:ext cx="8488574" cy="2472027"/>
              </a:xfrm>
            </p:spPr>
            <p:txBody>
              <a:bodyPr/>
              <a:lstStyle/>
              <a:p>
                <a:pPr eaLnBrk="1" hangingPunct="1"/>
                <a:r>
                  <a:rPr lang="en-US" sz="2000" dirty="0">
                    <a:latin typeface="Arial" charset="0"/>
                  </a:rPr>
                  <a:t>The dark photon</a:t>
                </a:r>
              </a:p>
              <a:p>
                <a:pPr lvl="1"/>
                <a:r>
                  <a:rPr lang="en-US" sz="1800" dirty="0">
                    <a:latin typeface="Arial" charset="0"/>
                  </a:rPr>
                  <a:t>is massive, with a mass </a:t>
                </a:r>
                <a:r>
                  <a:rPr lang="en-US" sz="1800" dirty="0">
                    <a:solidFill>
                      <a:srgbClr val="FF0000"/>
                    </a:solidFill>
                    <a:latin typeface="Arial" charset="0"/>
                  </a:rPr>
                  <a:t>m</a:t>
                </a:r>
                <a:r>
                  <a:rPr lang="en-US" sz="1800" baseline="-25000" dirty="0">
                    <a:solidFill>
                      <a:srgbClr val="FF0000"/>
                    </a:solidFill>
                    <a:latin typeface="Arial" charset="0"/>
                  </a:rPr>
                  <a:t>A’</a:t>
                </a:r>
                <a:r>
                  <a:rPr lang="en-US" sz="1800" baseline="-25000" dirty="0">
                    <a:latin typeface="Arial" charset="0"/>
                  </a:rPr>
                  <a:t> </a:t>
                </a:r>
                <a:r>
                  <a:rPr lang="en-US" sz="1800" dirty="0">
                    <a:latin typeface="Arial" charset="0"/>
                  </a:rPr>
                  <a:t>  </a:t>
                </a:r>
              </a:p>
              <a:p>
                <a:pPr lvl="1"/>
                <a:r>
                  <a:rPr lang="en-US" sz="1800" dirty="0">
                    <a:latin typeface="Arial" charset="0"/>
                  </a:rPr>
                  <a:t>has couplings to SM particles suppressed by a small parameter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endParaRPr lang="en-US" sz="1800" dirty="0">
                  <a:solidFill>
                    <a:srgbClr val="FF0000"/>
                  </a:solidFill>
                  <a:latin typeface="Symbol" pitchFamily="2" charset="2"/>
                </a:endParaRPr>
              </a:p>
              <a:p>
                <a:pPr lvl="1"/>
                <a:endParaRPr lang="en-US" sz="1800" dirty="0">
                  <a:solidFill>
                    <a:srgbClr val="FF0000"/>
                  </a:solidFill>
                  <a:latin typeface="Arial" charset="0"/>
                </a:endParaRPr>
              </a:p>
              <a:p>
                <a:pPr eaLnBrk="1" hangingPunct="1"/>
                <a:endParaRPr lang="en-US" sz="12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512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143000"/>
                <a:ext cx="8488574" cy="2472027"/>
              </a:xfrm>
              <a:blipFill>
                <a:blip r:embed="rId4"/>
                <a:stretch>
                  <a:fillRect l="-598" t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32DAB2FF-88DA-CC4A-9CF8-2F65CA7A7707}"/>
              </a:ext>
            </a:extLst>
          </p:cNvPr>
          <p:cNvGrpSpPr/>
          <p:nvPr/>
        </p:nvGrpSpPr>
        <p:grpSpPr>
          <a:xfrm>
            <a:off x="5066207" y="3505200"/>
            <a:ext cx="2914812" cy="1528465"/>
            <a:chOff x="2743200" y="1005152"/>
            <a:chExt cx="2914812" cy="226089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AE16EEC-7178-B749-B65A-E046DC1332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118" t="18147" r="60787" b="17136"/>
            <a:stretch/>
          </p:blipFill>
          <p:spPr>
            <a:xfrm>
              <a:off x="3124200" y="1451627"/>
              <a:ext cx="2057400" cy="160683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D2CB19-7B81-C545-BA5B-B00A88893DA4}"/>
                </a:ext>
              </a:extLst>
            </p:cNvPr>
            <p:cNvSpPr txBox="1"/>
            <p:nvPr/>
          </p:nvSpPr>
          <p:spPr>
            <a:xfrm>
              <a:off x="2743200" y="1943607"/>
              <a:ext cx="447367" cy="68289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A’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3069995-83FD-2645-BD96-89B254FCA1F6}"/>
                </a:ext>
              </a:extLst>
            </p:cNvPr>
            <p:cNvSpPr txBox="1"/>
            <p:nvPr/>
          </p:nvSpPr>
          <p:spPr>
            <a:xfrm>
              <a:off x="5181600" y="1005152"/>
              <a:ext cx="476412" cy="68289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</a:t>
              </a:r>
              <a:r>
                <a:rPr lang="en-US" sz="2400" baseline="30000" dirty="0"/>
                <a:t>+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F72ABFD-3F82-A749-A06D-D3821D460494}"/>
                </a:ext>
              </a:extLst>
            </p:cNvPr>
            <p:cNvSpPr txBox="1"/>
            <p:nvPr/>
          </p:nvSpPr>
          <p:spPr>
            <a:xfrm>
              <a:off x="5181600" y="2583158"/>
              <a:ext cx="425116" cy="68289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</a:t>
              </a:r>
              <a:r>
                <a:rPr lang="en-US" sz="2400" baseline="30000" dirty="0"/>
                <a:t>-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8A9C91B-BAB2-CB4B-80C1-F407A09B1A53}"/>
                    </a:ext>
                  </a:extLst>
                </p:cNvPr>
                <p:cNvSpPr txBox="1"/>
                <p:nvPr/>
              </p:nvSpPr>
              <p:spPr>
                <a:xfrm>
                  <a:off x="4139475" y="1562121"/>
                  <a:ext cx="414024" cy="682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  <a:latin typeface="Symbol" pitchFamily="2" charset="2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8A9C91B-BAB2-CB4B-80C1-F407A09B1A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9475" y="1562121"/>
                  <a:ext cx="414024" cy="68289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84D3536-9360-8F48-81DC-B3BF5AAC79A8}"/>
              </a:ext>
            </a:extLst>
          </p:cNvPr>
          <p:cNvSpPr txBox="1">
            <a:spLocks/>
          </p:cNvSpPr>
          <p:nvPr/>
        </p:nvSpPr>
        <p:spPr bwMode="auto">
          <a:xfrm>
            <a:off x="174526" y="2590800"/>
            <a:ext cx="4221374" cy="98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charset="0"/>
              </a:rPr>
              <a:t>It can be produced, for example, in pion decay: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16C6F78-055E-BF41-B220-3E192DC71CD9}"/>
              </a:ext>
            </a:extLst>
          </p:cNvPr>
          <p:cNvSpPr txBox="1">
            <a:spLocks/>
          </p:cNvSpPr>
          <p:nvPr/>
        </p:nvSpPr>
        <p:spPr bwMode="auto">
          <a:xfrm>
            <a:off x="4572000" y="2590801"/>
            <a:ext cx="4221374" cy="95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charset="0"/>
              </a:rPr>
              <a:t>It can decay to particle/anti-particle pairs: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F63C60-4D62-AA41-BBFB-4413E915B7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5455866"/>
            <a:ext cx="3067050" cy="7014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6423A7A-2E60-FF46-B3D0-4B3AC0BA07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2269" y="5454525"/>
            <a:ext cx="4580731" cy="70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0761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-35312" y="838200"/>
            <a:ext cx="2930912" cy="16002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1800" dirty="0" err="1">
                <a:solidFill>
                  <a:srgbClr val="0000FF"/>
                </a:solidFill>
                <a:latin typeface="Arial" charset="0"/>
              </a:rPr>
              <a:t>Pions</a:t>
            </a:r>
            <a:r>
              <a:rPr lang="en-US" sz="1800" dirty="0">
                <a:solidFill>
                  <a:srgbClr val="0000FF"/>
                </a:solidFill>
                <a:latin typeface="Arial" charset="0"/>
              </a:rPr>
              <a:t> at the IP</a:t>
            </a:r>
          </a:p>
          <a:p>
            <a:pPr eaLnBrk="1" hangingPunct="1"/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r>
              <a:rPr lang="en-US" sz="1800" dirty="0">
                <a:solidFill>
                  <a:srgbClr val="0000FF"/>
                </a:solidFill>
                <a:latin typeface="Arial" charset="0"/>
              </a:rPr>
              <a:t>Production is peaked at </a:t>
            </a:r>
            <a:r>
              <a:rPr lang="en-US" sz="1800" dirty="0" err="1">
                <a:solidFill>
                  <a:srgbClr val="0000FF"/>
                </a:solidFill>
                <a:latin typeface="Arial" charset="0"/>
              </a:rPr>
              <a:t>p</a:t>
            </a:r>
            <a:r>
              <a:rPr lang="en-US" sz="1800" baseline="-25000" dirty="0" err="1">
                <a:solidFill>
                  <a:srgbClr val="0000FF"/>
                </a:solidFill>
                <a:latin typeface="Arial" charset="0"/>
              </a:rPr>
              <a:t>T</a:t>
            </a:r>
            <a:r>
              <a:rPr lang="en-US" sz="1800" dirty="0">
                <a:solidFill>
                  <a:srgbClr val="0000FF"/>
                </a:solidFill>
                <a:latin typeface="Arial" charset="0"/>
              </a:rPr>
              <a:t> ~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1800" baseline="-25000" dirty="0">
                <a:solidFill>
                  <a:srgbClr val="0000FF"/>
                </a:solidFill>
                <a:latin typeface="Arial" charset="0"/>
              </a:rPr>
              <a:t>QCD </a:t>
            </a:r>
            <a:r>
              <a:rPr lang="en-US" sz="1800" dirty="0">
                <a:solidFill>
                  <a:srgbClr val="0000FF"/>
                </a:solidFill>
                <a:latin typeface="Arial" charset="0"/>
              </a:rPr>
              <a:t>~ 250 MeV</a:t>
            </a:r>
          </a:p>
          <a:p>
            <a:pPr eaLnBrk="1" hangingPunct="1"/>
            <a:endParaRPr lang="en-US" sz="10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r>
              <a:rPr lang="en-US" sz="1800" dirty="0">
                <a:solidFill>
                  <a:srgbClr val="0000FF"/>
                </a:solidFill>
                <a:latin typeface="Arial" charset="0"/>
              </a:rPr>
              <a:t>Enormous event rates: N</a:t>
            </a:r>
            <a:r>
              <a:rPr lang="en-US" sz="1800" baseline="-25000" dirty="0">
                <a:solidFill>
                  <a:srgbClr val="0000FF"/>
                </a:solidFill>
                <a:latin typeface="Symbol" pitchFamily="2" charset="2"/>
              </a:rPr>
              <a:t>p</a:t>
            </a:r>
            <a:r>
              <a:rPr lang="en-US" sz="1800" dirty="0">
                <a:solidFill>
                  <a:srgbClr val="0000FF"/>
                </a:solidFill>
                <a:latin typeface="Arial" charset="0"/>
              </a:rPr>
              <a:t>~10</a:t>
            </a:r>
            <a:r>
              <a:rPr lang="en-US" sz="1800" baseline="30000" dirty="0">
                <a:solidFill>
                  <a:srgbClr val="0000FF"/>
                </a:solidFill>
                <a:latin typeface="Arial" charset="0"/>
              </a:rPr>
              <a:t>15</a:t>
            </a:r>
            <a:r>
              <a:rPr lang="en-US" sz="1800" dirty="0">
                <a:solidFill>
                  <a:srgbClr val="0000FF"/>
                </a:solidFill>
                <a:latin typeface="Arial" charset="0"/>
              </a:rPr>
              <a:t> per bin</a:t>
            </a:r>
          </a:p>
          <a:p>
            <a:pPr eaLnBrk="1" hangingPunct="1"/>
            <a:endParaRPr lang="en-US" sz="10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r>
              <a:rPr lang="en-US" sz="1800" dirty="0">
                <a:solidFill>
                  <a:srgbClr val="0000FF"/>
                </a:solidFill>
                <a:latin typeface="Arial" charset="0"/>
              </a:rPr>
              <a:t>Simulations greatly refined by LHC data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54201" y="1489075"/>
            <a:ext cx="788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300 fb</a:t>
            </a:r>
            <a:r>
              <a:rPr lang="en-US" sz="1400" baseline="30000" dirty="0"/>
              <a:t>-1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6DC584-2DDE-C846-A486-CF55E1428ECF}"/>
              </a:ext>
            </a:extLst>
          </p:cNvPr>
          <p:cNvSpPr txBox="1">
            <a:spLocks/>
          </p:cNvSpPr>
          <p:nvPr/>
        </p:nvSpPr>
        <p:spPr bwMode="auto">
          <a:xfrm>
            <a:off x="2895600" y="838200"/>
            <a:ext cx="3048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rgbClr val="00B050"/>
                </a:solidFill>
                <a:latin typeface="Arial" charset="0"/>
              </a:rPr>
              <a:t>A’s at the IP</a:t>
            </a:r>
          </a:p>
          <a:p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r>
              <a:rPr lang="en-US" sz="1800" dirty="0">
                <a:solidFill>
                  <a:srgbClr val="00B050"/>
                </a:solidFill>
                <a:latin typeface="Arial" charset="0"/>
              </a:rPr>
              <a:t>Production is peaked at </a:t>
            </a:r>
            <a:r>
              <a:rPr lang="en-US" sz="1800" dirty="0" err="1">
                <a:solidFill>
                  <a:srgbClr val="00B050"/>
                </a:solidFill>
                <a:latin typeface="Arial" charset="0"/>
              </a:rPr>
              <a:t>p</a:t>
            </a:r>
            <a:r>
              <a:rPr lang="en-US" sz="1800" baseline="-25000" dirty="0" err="1">
                <a:solidFill>
                  <a:srgbClr val="00B050"/>
                </a:solidFill>
                <a:latin typeface="Arial" charset="0"/>
              </a:rPr>
              <a:t>T</a:t>
            </a:r>
            <a:r>
              <a:rPr lang="en-US" sz="1800" dirty="0">
                <a:solidFill>
                  <a:srgbClr val="00B050"/>
                </a:solidFill>
                <a:latin typeface="Arial" charset="0"/>
              </a:rPr>
              <a:t> ~ </a:t>
            </a:r>
            <a:r>
              <a:rPr lang="en-US" sz="1800" dirty="0">
                <a:solidFill>
                  <a:srgbClr val="00B050"/>
                </a:solidFill>
                <a:latin typeface="Symbol" charset="2"/>
                <a:cs typeface="Symbol" charset="2"/>
              </a:rPr>
              <a:t>L</a:t>
            </a:r>
            <a:r>
              <a:rPr lang="en-US" sz="1800" baseline="-25000" dirty="0">
                <a:solidFill>
                  <a:srgbClr val="00B050"/>
                </a:solidFill>
                <a:latin typeface="Arial" charset="0"/>
              </a:rPr>
              <a:t>QCD  </a:t>
            </a:r>
            <a:r>
              <a:rPr lang="en-US" sz="1800" dirty="0">
                <a:solidFill>
                  <a:srgbClr val="00B050"/>
                </a:solidFill>
                <a:latin typeface="Arial" charset="0"/>
              </a:rPr>
              <a:t>~ 250 MeV</a:t>
            </a:r>
          </a:p>
          <a:p>
            <a:endParaRPr lang="en-US" sz="1000" dirty="0">
              <a:solidFill>
                <a:srgbClr val="00B050"/>
              </a:solidFill>
              <a:latin typeface="Arial" charset="0"/>
            </a:endParaRPr>
          </a:p>
          <a:p>
            <a:r>
              <a:rPr lang="en-US" sz="1800" dirty="0">
                <a:solidFill>
                  <a:srgbClr val="00B050"/>
                </a:solidFill>
                <a:latin typeface="Arial" charset="0"/>
              </a:rPr>
              <a:t>Rates highly suppressed by </a:t>
            </a:r>
            <a:r>
              <a:rPr lang="en-US" sz="1800" dirty="0">
                <a:solidFill>
                  <a:srgbClr val="00B050"/>
                </a:solidFill>
                <a:latin typeface="Symbol" pitchFamily="2" charset="2"/>
              </a:rPr>
              <a:t>e</a:t>
            </a:r>
            <a:r>
              <a:rPr lang="en-US" sz="1800" baseline="30000" dirty="0">
                <a:solidFill>
                  <a:srgbClr val="00B050"/>
                </a:solidFill>
                <a:latin typeface="Arial" charset="0"/>
              </a:rPr>
              <a:t>2</a:t>
            </a:r>
            <a:r>
              <a:rPr lang="en-US" sz="1800" dirty="0">
                <a:solidFill>
                  <a:srgbClr val="00B050"/>
                </a:solidFill>
                <a:latin typeface="Arial" charset="0"/>
              </a:rPr>
              <a:t> ~ 10</a:t>
            </a:r>
            <a:r>
              <a:rPr lang="en-US" sz="1800" baseline="30000" dirty="0">
                <a:solidFill>
                  <a:srgbClr val="00B050"/>
                </a:solidFill>
                <a:latin typeface="Arial" charset="0"/>
              </a:rPr>
              <a:t>-10</a:t>
            </a:r>
          </a:p>
          <a:p>
            <a:endParaRPr lang="en-US" sz="1000" dirty="0">
              <a:solidFill>
                <a:srgbClr val="00B050"/>
              </a:solidFill>
              <a:latin typeface="Arial" charset="0"/>
            </a:endParaRPr>
          </a:p>
          <a:p>
            <a:r>
              <a:rPr lang="en-US" sz="1800" dirty="0">
                <a:solidFill>
                  <a:srgbClr val="00B050"/>
                </a:solidFill>
                <a:latin typeface="Arial" charset="0"/>
              </a:rPr>
              <a:t>But still N</a:t>
            </a:r>
            <a:r>
              <a:rPr lang="en-US" sz="1800" baseline="-25000" dirty="0">
                <a:solidFill>
                  <a:srgbClr val="00B050"/>
                </a:solidFill>
                <a:latin typeface="Arial" charset="0"/>
              </a:rPr>
              <a:t>A’ </a:t>
            </a:r>
            <a:r>
              <a:rPr lang="en-US" sz="1800" dirty="0">
                <a:solidFill>
                  <a:srgbClr val="00B050"/>
                </a:solidFill>
                <a:latin typeface="Arial" charset="0"/>
              </a:rPr>
              <a:t>~ 10</a:t>
            </a:r>
            <a:r>
              <a:rPr lang="en-US" sz="1800" baseline="30000" dirty="0">
                <a:solidFill>
                  <a:srgbClr val="00B050"/>
                </a:solidFill>
                <a:latin typeface="Arial" charset="0"/>
              </a:rPr>
              <a:t>5</a:t>
            </a:r>
            <a:r>
              <a:rPr lang="en-US" sz="1800" dirty="0">
                <a:solidFill>
                  <a:srgbClr val="00B050"/>
                </a:solidFill>
                <a:latin typeface="Arial" charset="0"/>
              </a:rPr>
              <a:t> per bin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8BA981E-7401-6C4A-81F1-DEED38ED0A36}"/>
              </a:ext>
            </a:extLst>
          </p:cNvPr>
          <p:cNvSpPr txBox="1">
            <a:spLocks/>
          </p:cNvSpPr>
          <p:nvPr/>
        </p:nvSpPr>
        <p:spPr bwMode="auto">
          <a:xfrm>
            <a:off x="5867400" y="838200"/>
            <a:ext cx="3200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rgbClr val="FF0000"/>
                </a:solidFill>
                <a:latin typeface="Arial" charset="0"/>
              </a:rPr>
              <a:t>  A’s decay in [480m, 483m]</a:t>
            </a:r>
          </a:p>
          <a:p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r>
              <a:rPr lang="en-US" sz="1800" dirty="0">
                <a:solidFill>
                  <a:srgbClr val="FF0000"/>
                </a:solidFill>
                <a:latin typeface="Arial" charset="0"/>
              </a:rPr>
              <a:t>Only highly boosted ~</a:t>
            </a:r>
            <a:r>
              <a:rPr lang="en-US" sz="1800" dirty="0" err="1">
                <a:solidFill>
                  <a:srgbClr val="FF0000"/>
                </a:solidFill>
                <a:latin typeface="Arial" charset="0"/>
              </a:rPr>
              <a:t>TeV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 A’s decay in FASER</a:t>
            </a:r>
          </a:p>
          <a:p>
            <a:endParaRPr lang="en-US" sz="1000" dirty="0">
              <a:solidFill>
                <a:srgbClr val="FF0000"/>
              </a:solidFill>
              <a:latin typeface="Arial" charset="0"/>
            </a:endParaRPr>
          </a:p>
          <a:p>
            <a:r>
              <a:rPr lang="en-US" sz="1800" dirty="0">
                <a:solidFill>
                  <a:srgbClr val="FF0000"/>
                </a:solidFill>
                <a:latin typeface="Arial" charset="0"/>
              </a:rPr>
              <a:t>Rates again suppressed by decay requirement</a:t>
            </a:r>
          </a:p>
          <a:p>
            <a:endParaRPr lang="en-US" sz="1800" baseline="30000" dirty="0">
              <a:solidFill>
                <a:srgbClr val="FF0000"/>
              </a:solidFill>
              <a:latin typeface="Arial" charset="0"/>
            </a:endParaRPr>
          </a:p>
          <a:p>
            <a:r>
              <a:rPr lang="en-US" sz="1800" dirty="0">
                <a:solidFill>
                  <a:srgbClr val="FF0000"/>
                </a:solidFill>
                <a:latin typeface="Arial" charset="0"/>
              </a:rPr>
              <a:t>But still N</a:t>
            </a:r>
            <a:r>
              <a:rPr lang="en-US" sz="1800" baseline="-25000" dirty="0">
                <a:solidFill>
                  <a:srgbClr val="FF0000"/>
                </a:solidFill>
                <a:latin typeface="Arial" charset="0"/>
              </a:rPr>
              <a:t>A’ 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~ 100 signal events, and almost all are within ~10 cm of “on axis”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D357EA-45FA-124A-B718-547B985CB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00" y="1143000"/>
            <a:ext cx="2968900" cy="29792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632243-1E95-AA45-8080-CD540E5AE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184275"/>
            <a:ext cx="2895600" cy="28855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F79BD2-45B1-8F47-8BF6-22780C6FE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979" y="1184275"/>
            <a:ext cx="2926821" cy="292682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C1BE0FC-E86B-F844-8AA0-70D982558ACC}"/>
              </a:ext>
            </a:extLst>
          </p:cNvPr>
          <p:cNvSpPr txBox="1">
            <a:spLocks/>
          </p:cNvSpPr>
          <p:nvPr/>
        </p:nvSpPr>
        <p:spPr bwMode="auto">
          <a:xfrm>
            <a:off x="685800" y="104775"/>
            <a:ext cx="77724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>
                <a:latin typeface="Arial" charset="0"/>
              </a:rPr>
              <a:t>AN EXAMPLE: DARK PHOTONS AT FASER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1876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C865775-B908-6C44-BB51-E1D2C115EDB9}"/>
              </a:ext>
            </a:extLst>
          </p:cNvPr>
          <p:cNvSpPr txBox="1">
            <a:spLocks/>
          </p:cNvSpPr>
          <p:nvPr/>
        </p:nvSpPr>
        <p:spPr bwMode="auto">
          <a:xfrm>
            <a:off x="-22913" y="104775"/>
            <a:ext cx="9144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1"/>
            <a:r>
              <a:rPr lang="en-US" sz="2400" dirty="0">
                <a:sym typeface="Wingdings"/>
              </a:rPr>
              <a:t>FASER’S DISCOVERY POTENTIAL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72B83B-F434-6E40-9FDC-E286998FD0B3}"/>
              </a:ext>
            </a:extLst>
          </p:cNvPr>
          <p:cNvSpPr txBox="1">
            <a:spLocks/>
          </p:cNvSpPr>
          <p:nvPr/>
        </p:nvSpPr>
        <p:spPr bwMode="auto">
          <a:xfrm>
            <a:off x="228600" y="838200"/>
            <a:ext cx="8839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ln>
                  <a:noFill/>
                </a:ln>
                <a:solidFill>
                  <a:srgbClr val="1919C8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ln>
                  <a:noFill/>
                </a:ln>
                <a:solidFill>
                  <a:srgbClr val="1919C8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charset="0"/>
              </a:rPr>
              <a:t>The signal is spectacular: 2 opposite-sign ~</a:t>
            </a:r>
            <a:r>
              <a:rPr lang="en-US" sz="2000" dirty="0" err="1">
                <a:latin typeface="Arial" charset="0"/>
              </a:rPr>
              <a:t>TeV</a:t>
            </a:r>
            <a:r>
              <a:rPr lang="en-US" sz="2000" dirty="0">
                <a:latin typeface="Arial" charset="0"/>
              </a:rPr>
              <a:t> charged tracks emerging from 100 m of rock, pointing back to the ATLAS IP.</a:t>
            </a:r>
          </a:p>
          <a:p>
            <a:r>
              <a:rPr lang="en-US" sz="2000" dirty="0">
                <a:latin typeface="Arial" charset="0"/>
              </a:rPr>
              <a:t>In Run 3, FASER will start probing new dark photon parameter space with the first fb</a:t>
            </a:r>
            <a:r>
              <a:rPr lang="en-US" sz="2000" baseline="30000" dirty="0">
                <a:latin typeface="Arial" charset="0"/>
              </a:rPr>
              <a:t>-1</a:t>
            </a:r>
            <a:r>
              <a:rPr lang="en-US" sz="2000" dirty="0">
                <a:latin typeface="Arial" charset="0"/>
              </a:rPr>
              <a:t>, and extend its sensitivity in the 10 – 100 MeV mass range.</a:t>
            </a:r>
          </a:p>
          <a:p>
            <a:endParaRPr lang="en-US" sz="1200" dirty="0">
              <a:latin typeface="Arial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702F08-43B5-AC4C-9FF3-9F456F0BC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362200"/>
            <a:ext cx="5357206" cy="42002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086323-F822-C046-BE2E-CA76F4004770}"/>
              </a:ext>
            </a:extLst>
          </p:cNvPr>
          <p:cNvSpPr txBox="1"/>
          <p:nvPr/>
        </p:nvSpPr>
        <p:spPr>
          <a:xfrm>
            <a:off x="5334000" y="5638800"/>
            <a:ext cx="1101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N=3 contours</a:t>
            </a:r>
          </a:p>
        </p:txBody>
      </p:sp>
    </p:spTree>
    <p:extLst>
      <p:ext uri="{BB962C8B-B14F-4D97-AF65-F5344CB8AC3E}">
        <p14:creationId xmlns:p14="http://schemas.microsoft.com/office/powerpoint/2010/main" val="201853784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TARGETS IN DARK PHOTON PARAMETER SPACE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7C5BF22-248A-4840-A388-F9170F23314C}"/>
              </a:ext>
            </a:extLst>
          </p:cNvPr>
          <p:cNvGrpSpPr/>
          <p:nvPr/>
        </p:nvGrpSpPr>
        <p:grpSpPr>
          <a:xfrm>
            <a:off x="1783270" y="1066800"/>
            <a:ext cx="5362200" cy="5563721"/>
            <a:chOff x="1676400" y="1066800"/>
            <a:chExt cx="5362200" cy="55637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EBDC86-590B-4E41-8889-D9F3D1F5B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6400" y="1066800"/>
              <a:ext cx="5362200" cy="556372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B1DDCB-D9E6-F745-B56C-4E8CE5FD0016}"/>
                </a:ext>
              </a:extLst>
            </p:cNvPr>
            <p:cNvSpPr/>
            <p:nvPr/>
          </p:nvSpPr>
          <p:spPr>
            <a:xfrm>
              <a:off x="6553200" y="6324600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7D4B6A5-FFC9-4548-9913-4A764F40B736}"/>
              </a:ext>
            </a:extLst>
          </p:cNvPr>
          <p:cNvSpPr txBox="1"/>
          <p:nvPr/>
        </p:nvSpPr>
        <p:spPr>
          <a:xfrm>
            <a:off x="5722277" y="6345902"/>
            <a:ext cx="1440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Tim Nelson (2020)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2470905-7567-5043-B29E-E312D44EB493}"/>
              </a:ext>
            </a:extLst>
          </p:cNvPr>
          <p:cNvGrpSpPr/>
          <p:nvPr/>
        </p:nvGrpSpPr>
        <p:grpSpPr>
          <a:xfrm>
            <a:off x="547451" y="1628001"/>
            <a:ext cx="2912219" cy="923330"/>
            <a:chOff x="440581" y="1628001"/>
            <a:chExt cx="2912219" cy="92333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3BAE1F6-B3D5-EA4B-981A-0475D5946FDA}"/>
                </a:ext>
              </a:extLst>
            </p:cNvPr>
            <p:cNvSpPr txBox="1"/>
            <p:nvPr/>
          </p:nvSpPr>
          <p:spPr>
            <a:xfrm>
              <a:off x="440581" y="1628001"/>
              <a:ext cx="1261884" cy="923330"/>
            </a:xfrm>
            <a:prstGeom prst="rect">
              <a:avLst/>
            </a:prstGeom>
            <a:solidFill>
              <a:srgbClr val="92D050">
                <a:alpha val="72000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Muon</a:t>
              </a:r>
            </a:p>
            <a:p>
              <a:pPr algn="ctr"/>
              <a:r>
                <a:rPr lang="en-US" dirty="0"/>
                <a:t>g-2 Anomaly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D670AC4-716C-1145-89DB-F506EB821DE0}"/>
                </a:ext>
              </a:extLst>
            </p:cNvPr>
            <p:cNvCxnSpPr>
              <a:cxnSpLocks/>
            </p:cNvCxnSpPr>
            <p:nvPr/>
          </p:nvCxnSpPr>
          <p:spPr>
            <a:xfrm>
              <a:off x="1702465" y="2089666"/>
              <a:ext cx="1650335" cy="138500"/>
            </a:xfrm>
            <a:prstGeom prst="straightConnector1">
              <a:avLst/>
            </a:prstGeom>
            <a:ln>
              <a:solidFill>
                <a:srgbClr val="92D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BA00336-99B2-8C49-A63A-FED660E1BF71}"/>
              </a:ext>
            </a:extLst>
          </p:cNvPr>
          <p:cNvGrpSpPr/>
          <p:nvPr/>
        </p:nvGrpSpPr>
        <p:grpSpPr>
          <a:xfrm>
            <a:off x="4041070" y="1205131"/>
            <a:ext cx="5026730" cy="4281269"/>
            <a:chOff x="3934200" y="196165"/>
            <a:chExt cx="5026730" cy="428126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D3DBCDB-B643-2445-B734-6209E4D534D8}"/>
                </a:ext>
              </a:extLst>
            </p:cNvPr>
            <p:cNvSpPr/>
            <p:nvPr/>
          </p:nvSpPr>
          <p:spPr>
            <a:xfrm>
              <a:off x="3934200" y="196165"/>
              <a:ext cx="1323600" cy="4281269"/>
            </a:xfrm>
            <a:prstGeom prst="rect">
              <a:avLst/>
            </a:prstGeom>
            <a:solidFill>
              <a:srgbClr val="F2E9D7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7906954-03C4-B242-A622-68B59FB42C44}"/>
                </a:ext>
              </a:extLst>
            </p:cNvPr>
            <p:cNvSpPr txBox="1"/>
            <p:nvPr/>
          </p:nvSpPr>
          <p:spPr>
            <a:xfrm>
              <a:off x="7237381" y="3366129"/>
              <a:ext cx="1723549" cy="646331"/>
            </a:xfrm>
            <a:prstGeom prst="rect">
              <a:avLst/>
            </a:prstGeom>
            <a:solidFill>
              <a:srgbClr val="F2E9D7">
                <a:alpha val="72000"/>
              </a:srgb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Self-interacting</a:t>
              </a:r>
            </a:p>
            <a:p>
              <a:pPr algn="ctr"/>
              <a:r>
                <a:rPr lang="en-US" dirty="0"/>
                <a:t>Dark Matter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092E38B-A560-CA4C-AA39-06F580202002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>
              <a:off x="5257800" y="3689295"/>
              <a:ext cx="1979581" cy="64239"/>
            </a:xfrm>
            <a:prstGeom prst="straightConnector1">
              <a:avLst/>
            </a:prstGeom>
            <a:ln>
              <a:solidFill>
                <a:srgbClr val="F2E9D7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F6C433-086A-5542-9AD2-27F8BC0583ED}"/>
              </a:ext>
            </a:extLst>
          </p:cNvPr>
          <p:cNvGrpSpPr/>
          <p:nvPr/>
        </p:nvGrpSpPr>
        <p:grpSpPr>
          <a:xfrm>
            <a:off x="4389065" y="1943100"/>
            <a:ext cx="4510469" cy="2819400"/>
            <a:chOff x="4267200" y="1905000"/>
            <a:chExt cx="4492136" cy="2819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2545A7-E20B-1C41-B66F-482066E6116C}"/>
                </a:ext>
              </a:extLst>
            </p:cNvPr>
            <p:cNvSpPr/>
            <p:nvPr/>
          </p:nvSpPr>
          <p:spPr>
            <a:xfrm>
              <a:off x="4267200" y="1981200"/>
              <a:ext cx="76200" cy="274320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FD7E35-7104-0C4D-8A80-5B03148EFFEE}"/>
                </a:ext>
              </a:extLst>
            </p:cNvPr>
            <p:cNvSpPr txBox="1"/>
            <p:nvPr/>
          </p:nvSpPr>
          <p:spPr>
            <a:xfrm>
              <a:off x="7256722" y="1905000"/>
              <a:ext cx="1502614" cy="923330"/>
            </a:xfrm>
            <a:prstGeom prst="rect">
              <a:avLst/>
            </a:prstGeom>
            <a:solidFill>
              <a:srgbClr val="FFFF00">
                <a:alpha val="72000"/>
              </a:srgb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aseline="30000" dirty="0"/>
                <a:t>8</a:t>
              </a:r>
              <a:r>
                <a:rPr lang="en-US" dirty="0"/>
                <a:t>Be and </a:t>
              </a:r>
              <a:r>
                <a:rPr lang="en-US" baseline="30000" dirty="0"/>
                <a:t>4</a:t>
              </a:r>
              <a:r>
                <a:rPr lang="en-US" dirty="0"/>
                <a:t>He </a:t>
              </a:r>
            </a:p>
            <a:p>
              <a:pPr algn="ctr"/>
              <a:r>
                <a:rPr lang="en-US" dirty="0"/>
                <a:t>ATOMKI </a:t>
              </a:r>
            </a:p>
            <a:p>
              <a:pPr algn="ctr"/>
              <a:r>
                <a:rPr lang="en-US" dirty="0"/>
                <a:t>Anomalies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EC54844-B9C7-1F4E-89BD-00CC57581EE0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>
              <a:off x="4343401" y="2366665"/>
              <a:ext cx="2913321" cy="338435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28DC437-4E2D-FE4E-97BB-0D524E1968CA}"/>
              </a:ext>
            </a:extLst>
          </p:cNvPr>
          <p:cNvGrpSpPr/>
          <p:nvPr/>
        </p:nvGrpSpPr>
        <p:grpSpPr>
          <a:xfrm>
            <a:off x="317663" y="2399022"/>
            <a:ext cx="6761241" cy="3087379"/>
            <a:chOff x="210793" y="2399022"/>
            <a:chExt cx="6761241" cy="308737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E1B5BC4-CC6C-4F4D-81C1-1F1911EF3BB6}"/>
                </a:ext>
              </a:extLst>
            </p:cNvPr>
            <p:cNvSpPr/>
            <p:nvPr/>
          </p:nvSpPr>
          <p:spPr>
            <a:xfrm rot="5400000">
              <a:off x="3287710" y="1802077"/>
              <a:ext cx="3087379" cy="4281269"/>
            </a:xfrm>
            <a:prstGeom prst="rect">
              <a:avLst/>
            </a:prstGeom>
            <a:solidFill>
              <a:srgbClr val="FFC000">
                <a:alpha val="1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CB79A2B-1FDB-DE4A-BCB9-FD71900E0E33}"/>
                </a:ext>
              </a:extLst>
            </p:cNvPr>
            <p:cNvSpPr txBox="1"/>
            <p:nvPr/>
          </p:nvSpPr>
          <p:spPr>
            <a:xfrm>
              <a:off x="210793" y="3783012"/>
              <a:ext cx="1582484" cy="646331"/>
            </a:xfrm>
            <a:prstGeom prst="rect">
              <a:avLst/>
            </a:prstGeom>
            <a:solidFill>
              <a:srgbClr val="FFC000">
                <a:alpha val="72000"/>
              </a:srgb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Loop-induced</a:t>
              </a:r>
            </a:p>
            <a:p>
              <a:pPr algn="ctr"/>
              <a:r>
                <a:rPr lang="en-US" dirty="0"/>
                <a:t>Coupling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A1DC055-0D96-C240-9050-AAB7ADF08EDA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 flipV="1">
              <a:off x="1793277" y="4038600"/>
              <a:ext cx="897488" cy="67578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4FE07B7-7020-F543-BC96-5F8DFBDEFF19}"/>
              </a:ext>
            </a:extLst>
          </p:cNvPr>
          <p:cNvGrpSpPr/>
          <p:nvPr/>
        </p:nvGrpSpPr>
        <p:grpSpPr>
          <a:xfrm>
            <a:off x="126109" y="2945701"/>
            <a:ext cx="4779128" cy="3332227"/>
            <a:chOff x="19239" y="2945701"/>
            <a:chExt cx="4779128" cy="333222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B3D8272-C5A6-C44E-B03E-E217415DE2DC}"/>
                </a:ext>
              </a:extLst>
            </p:cNvPr>
            <p:cNvSpPr/>
            <p:nvPr/>
          </p:nvSpPr>
          <p:spPr>
            <a:xfrm rot="2799091">
              <a:off x="3352800" y="3938533"/>
              <a:ext cx="2438400" cy="452735"/>
            </a:xfrm>
            <a:prstGeom prst="ellipse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11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773C1AD-AC2B-1A4C-9097-374241D058C8}"/>
                </a:ext>
              </a:extLst>
            </p:cNvPr>
            <p:cNvSpPr txBox="1"/>
            <p:nvPr/>
          </p:nvSpPr>
          <p:spPr>
            <a:xfrm>
              <a:off x="19239" y="4800600"/>
              <a:ext cx="2018501" cy="1477328"/>
            </a:xfrm>
            <a:prstGeom prst="rect">
              <a:avLst/>
            </a:prstGeom>
            <a:solidFill>
              <a:srgbClr val="4A7EBB">
                <a:alpha val="72000"/>
              </a:srgb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FASER probes </a:t>
              </a:r>
            </a:p>
            <a:p>
              <a:pPr algn="ctr"/>
              <a:r>
                <a:rPr lang="en-US" dirty="0"/>
                <a:t>an interesting</a:t>
              </a:r>
            </a:p>
            <a:p>
              <a:pPr algn="ctr"/>
              <a:r>
                <a:rPr lang="en-US" dirty="0"/>
                <a:t>region, beginning </a:t>
              </a:r>
            </a:p>
            <a:p>
              <a:pPr algn="ctr"/>
              <a:r>
                <a:rPr lang="en-US" dirty="0"/>
                <a:t>with the 1</a:t>
              </a:r>
              <a:r>
                <a:rPr lang="en-US" baseline="30000" dirty="0"/>
                <a:t>st</a:t>
              </a:r>
              <a:r>
                <a:rPr lang="en-US" dirty="0"/>
                <a:t> fb</a:t>
              </a:r>
              <a:r>
                <a:rPr lang="en-US" baseline="30000" dirty="0"/>
                <a:t>-1</a:t>
              </a:r>
              <a:r>
                <a:rPr lang="en-US" dirty="0"/>
                <a:t> </a:t>
              </a:r>
            </a:p>
            <a:p>
              <a:pPr algn="ctr"/>
              <a:r>
                <a:rPr lang="en-US" dirty="0"/>
                <a:t>of Run 3 data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02A42EE-B344-F74A-B3C8-A76C988A90B0}"/>
                </a:ext>
              </a:extLst>
            </p:cNvPr>
            <p:cNvCxnSpPr>
              <a:cxnSpLocks/>
              <a:stCxn id="28" idx="3"/>
              <a:endCxn id="15" idx="4"/>
            </p:cNvCxnSpPr>
            <p:nvPr/>
          </p:nvCxnSpPr>
          <p:spPr>
            <a:xfrm flipV="1">
              <a:off x="2037740" y="4320287"/>
              <a:ext cx="2369647" cy="1218977"/>
            </a:xfrm>
            <a:prstGeom prst="straightConnector1">
              <a:avLst/>
            </a:prstGeom>
            <a:ln>
              <a:solidFill>
                <a:srgbClr val="4A7EBB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0008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OUTLINE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7ED161-A18E-2A46-BCAF-3E92620BE098}"/>
              </a:ext>
            </a:extLst>
          </p:cNvPr>
          <p:cNvSpPr/>
          <p:nvPr/>
        </p:nvSpPr>
        <p:spPr>
          <a:xfrm>
            <a:off x="1193259" y="1600200"/>
            <a:ext cx="6757481" cy="1066800"/>
          </a:xfrm>
          <a:prstGeom prst="rect">
            <a:avLst/>
          </a:prstGeom>
          <a:solidFill>
            <a:srgbClr val="00B050"/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INTRODUCTION AND MOTIVATION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AAB7A4-C637-124B-A37E-50AC6C978E07}"/>
              </a:ext>
            </a:extLst>
          </p:cNvPr>
          <p:cNvSpPr/>
          <p:nvPr/>
        </p:nvSpPr>
        <p:spPr>
          <a:xfrm>
            <a:off x="1205420" y="3135861"/>
            <a:ext cx="6757480" cy="1066800"/>
          </a:xfrm>
          <a:prstGeom prst="rect">
            <a:avLst/>
          </a:prstGeom>
          <a:solidFill>
            <a:srgbClr val="1919C8"/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FASER AND </a:t>
            </a:r>
            <a:r>
              <a:rPr lang="en-US" sz="2000" dirty="0" err="1"/>
              <a:t>FASER</a:t>
            </a:r>
            <a:r>
              <a:rPr lang="en-US" sz="2000" dirty="0" err="1">
                <a:latin typeface="Symbol" pitchFamily="2" charset="2"/>
              </a:rPr>
              <a:t>n</a:t>
            </a:r>
            <a:endParaRPr lang="en-US" sz="2000" dirty="0">
              <a:latin typeface="Symbol" pitchFamily="2" charset="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084988-480C-A643-A0B6-893EC94977AD}"/>
              </a:ext>
            </a:extLst>
          </p:cNvPr>
          <p:cNvSpPr/>
          <p:nvPr/>
        </p:nvSpPr>
        <p:spPr>
          <a:xfrm>
            <a:off x="1173863" y="4671521"/>
            <a:ext cx="6757480" cy="1066800"/>
          </a:xfrm>
          <a:prstGeom prst="rect">
            <a:avLst/>
          </a:prstGeom>
          <a:solidFill>
            <a:srgbClr val="FF0000"/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FORWARD PHYSICS FACILITY</a:t>
            </a:r>
            <a:endParaRPr lang="en-US" sz="2000" dirty="0"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9234172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ANOTHER EXAMPLE: AXION-LIKE PARTICLES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F80C9-6130-4D49-B2CD-3EE5B25D1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09625"/>
            <a:ext cx="8610600" cy="1552575"/>
          </a:xfrm>
        </p:spPr>
        <p:txBody>
          <a:bodyPr/>
          <a:lstStyle/>
          <a:p>
            <a:r>
              <a:rPr lang="en-US" sz="2000" dirty="0">
                <a:latin typeface="Arial" charset="0"/>
                <a:sym typeface="Wingdings"/>
              </a:rPr>
              <a:t>FASER is sensitive to many other LLP signals.  </a:t>
            </a:r>
          </a:p>
          <a:p>
            <a:r>
              <a:rPr lang="en-US" sz="2000" dirty="0">
                <a:latin typeface="Arial" charset="0"/>
                <a:sym typeface="Wingdings"/>
              </a:rPr>
              <a:t>For example, ALPs coupled to photons</a:t>
            </a:r>
          </a:p>
          <a:p>
            <a:pPr lvl="1"/>
            <a:r>
              <a:rPr lang="en-US" sz="1800" dirty="0">
                <a:latin typeface="Arial" charset="0"/>
                <a:sym typeface="Wingdings"/>
              </a:rPr>
              <a:t>~</a:t>
            </a:r>
            <a:r>
              <a:rPr lang="en-US" sz="1800" dirty="0" err="1">
                <a:latin typeface="Arial" charset="0"/>
                <a:sym typeface="Wingdings"/>
              </a:rPr>
              <a:t>TeV</a:t>
            </a:r>
            <a:r>
              <a:rPr lang="en-US" sz="1800" dirty="0">
                <a:latin typeface="Arial" charset="0"/>
                <a:sym typeface="Wingdings"/>
              </a:rPr>
              <a:t> photon from IP travels 130 m, collides with the TAN</a:t>
            </a:r>
          </a:p>
          <a:p>
            <a:pPr lvl="1"/>
            <a:r>
              <a:rPr lang="en-US" sz="1800" dirty="0">
                <a:latin typeface="Arial" charset="0"/>
                <a:sym typeface="Wingdings"/>
              </a:rPr>
              <a:t>Creates ALP through </a:t>
            </a:r>
            <a:r>
              <a:rPr lang="en-US" sz="1800" dirty="0" err="1">
                <a:latin typeface="Arial" charset="0"/>
                <a:sym typeface="Wingdings"/>
              </a:rPr>
              <a:t>Primakoff</a:t>
            </a:r>
            <a:r>
              <a:rPr lang="en-US" sz="1800" dirty="0">
                <a:latin typeface="Arial" charset="0"/>
                <a:sym typeface="Wingdings"/>
              </a:rPr>
              <a:t> process</a:t>
            </a:r>
          </a:p>
          <a:p>
            <a:pPr lvl="1"/>
            <a:r>
              <a:rPr lang="en-US" sz="1800" dirty="0">
                <a:latin typeface="Arial" charset="0"/>
                <a:sym typeface="Wingdings"/>
              </a:rPr>
              <a:t>ALP decays through a </a:t>
            </a:r>
            <a:r>
              <a:rPr lang="en-US" sz="1800" dirty="0">
                <a:latin typeface="Arial" charset="0"/>
                <a:sym typeface="Wingdings" pitchFamily="2" charset="2"/>
              </a:rPr>
              <a:t></a:t>
            </a:r>
            <a:r>
              <a:rPr lang="en-US" sz="1800" dirty="0">
                <a:latin typeface="Arial" charset="0"/>
                <a:sym typeface="Wingdings"/>
              </a:rPr>
              <a:t> </a:t>
            </a:r>
            <a:r>
              <a:rPr lang="en-US" sz="1800" dirty="0">
                <a:latin typeface="Symbol" pitchFamily="2" charset="2"/>
                <a:sym typeface="Wingdings"/>
              </a:rPr>
              <a:t>gg</a:t>
            </a:r>
            <a:r>
              <a:rPr lang="en-US" sz="1800" dirty="0">
                <a:latin typeface="Arial" charset="0"/>
                <a:sym typeface="Wingdings"/>
              </a:rPr>
              <a:t> in FASER: a “light shining through (100 m) wall experiment.”</a:t>
            </a:r>
          </a:p>
          <a:p>
            <a:endParaRPr lang="en-US" sz="1000" dirty="0">
              <a:latin typeface="Arial" charset="0"/>
              <a:sym typeface="Wingdings"/>
            </a:endParaRPr>
          </a:p>
          <a:p>
            <a:endParaRPr lang="en-US" sz="1400" dirty="0">
              <a:latin typeface="Arial" charset="0"/>
              <a:sym typeface="Wingdings"/>
            </a:endParaRPr>
          </a:p>
          <a:p>
            <a:endParaRPr lang="en-US" sz="14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D637A33-EE94-3544-828C-60234D132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171246"/>
            <a:ext cx="3347059" cy="1295893"/>
          </a:xfrm>
          <a:prstGeom prst="rect">
            <a:avLst/>
          </a:prstGeom>
        </p:spPr>
      </p:pic>
      <p:pic>
        <p:nvPicPr>
          <p:cNvPr id="9" name="Obraz 11">
            <a:extLst>
              <a:ext uri="{FF2B5EF4-FFF2-40B4-BE49-F238E27FC236}">
                <a16:creationId xmlns:a16="http://schemas.microsoft.com/office/drawing/2014/main" id="{7CDEE038-4271-3849-AABD-5222BB2FC3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648200"/>
            <a:ext cx="3504719" cy="16743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DFA248-4551-564C-9DC4-33507BC7A9A5}"/>
              </a:ext>
            </a:extLst>
          </p:cNvPr>
          <p:cNvSpPr txBox="1"/>
          <p:nvPr/>
        </p:nvSpPr>
        <p:spPr>
          <a:xfrm rot="5400000">
            <a:off x="7129707" y="4404294"/>
            <a:ext cx="2837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>
                <a:sym typeface="Wingdings"/>
              </a:rPr>
              <a:t>Feng, </a:t>
            </a:r>
            <a:r>
              <a:rPr lang="en-US" baseline="-25000" dirty="0" err="1">
                <a:sym typeface="Wingdings"/>
              </a:rPr>
              <a:t>Galon</a:t>
            </a:r>
            <a:r>
              <a:rPr lang="en-US" baseline="-25000" dirty="0">
                <a:sym typeface="Wingdings"/>
              </a:rPr>
              <a:t>, Kling, </a:t>
            </a:r>
            <a:r>
              <a:rPr lang="en-US" baseline="-25000" dirty="0" err="1">
                <a:sym typeface="Wingdings"/>
              </a:rPr>
              <a:t>Trojanowski</a:t>
            </a:r>
            <a:r>
              <a:rPr lang="en-US" baseline="-25000" dirty="0">
                <a:sym typeface="Wingdings"/>
              </a:rPr>
              <a:t> (2018)</a:t>
            </a:r>
          </a:p>
        </p:txBody>
      </p:sp>
      <p:pic>
        <p:nvPicPr>
          <p:cNvPr id="11" name="Picture 10" descr="A1_Reach-Faser1.pdf">
            <a:extLst>
              <a:ext uri="{FF2B5EF4-FFF2-40B4-BE49-F238E27FC236}">
                <a16:creationId xmlns:a16="http://schemas.microsoft.com/office/drawing/2014/main" id="{265263E6-A21C-674C-B8B0-41618F148D20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495800" y="2895600"/>
            <a:ext cx="3962400" cy="368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7166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23900" y="4953000"/>
            <a:ext cx="7696200" cy="1828800"/>
            <a:chOff x="686764" y="3235221"/>
            <a:chExt cx="6761940" cy="1633785"/>
          </a:xfrm>
        </p:grpSpPr>
        <p:pic>
          <p:nvPicPr>
            <p:cNvPr id="6" name="Picture 5" descr="0803012_02-A4-at-144-dp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SM PHYSICS: FAR-FORWARD NEUTRINOS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200" y="914400"/>
                <a:ext cx="8991600" cy="5562600"/>
              </a:xfrm>
            </p:spPr>
            <p:txBody>
              <a:bodyPr/>
              <a:lstStyle/>
              <a:p>
                <a:pPr eaLnBrk="1" hangingPunct="1"/>
                <a:r>
                  <a:rPr lang="en-US" sz="2000" dirty="0">
                    <a:latin typeface="Arial" charset="0"/>
                  </a:rPr>
                  <a:t>In addition to the possibility of hypothetical new light, weakly-interacting particles, there are also known light, weakly-interacting particles: neutrinos.</a:t>
                </a:r>
              </a:p>
              <a:p>
                <a:pPr eaLnBrk="1" hangingPunct="1"/>
                <a:endParaRPr lang="en-US" sz="1200" dirty="0">
                  <a:latin typeface="Arial" charset="0"/>
                </a:endParaRPr>
              </a:p>
              <a:p>
                <a:pPr eaLnBrk="1" hangingPunct="1"/>
                <a:r>
                  <a:rPr lang="en-US" sz="2000" dirty="0">
                    <a:latin typeface="Arial" charset="0"/>
                  </a:rPr>
                  <a:t>But the high-energy ones, which interact most strongly, are overwhelmingly produced in the far forward direction, travel down the beampipe, and escape all existing detectors.  </a:t>
                </a:r>
                <a:r>
                  <a:rPr lang="en-US" sz="2000" b="1" dirty="0">
                    <a:latin typeface="Arial" charset="0"/>
                  </a:rPr>
                  <a:t>No collider neutrino has ever been detected.</a:t>
                </a:r>
              </a:p>
              <a:p>
                <a:pPr lvl="1"/>
                <a:r>
                  <a:rPr lang="en-US" sz="1800" dirty="0">
                    <a:latin typeface="Arial" charset="0"/>
                  </a:rPr>
                  <a:t>If they can be detected, there is a rich SM physics program: all flavors are produced(</a:t>
                </a:r>
                <a:r>
                  <a:rPr lang="en-US" sz="1800" dirty="0">
                    <a:latin typeface="Symbol" pitchFamily="2" charset="2"/>
                  </a:rPr>
                  <a:t>p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latin typeface="Symbol" pitchFamily="2" charset="2"/>
                  </a:rPr>
                  <a:t> </a:t>
                </a:r>
                <a:r>
                  <a:rPr lang="en-US" sz="1800" dirty="0"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baseline="-25000" dirty="0">
                    <a:latin typeface="Symbol" pitchFamily="2" charset="2"/>
                    <a:sym typeface="Wingdings" pitchFamily="2" charset="2"/>
                  </a:rPr>
                  <a:t>m </a:t>
                </a:r>
                <a:r>
                  <a:rPr lang="en-US" sz="1800" dirty="0">
                    <a:latin typeface="Arial" charset="0"/>
                    <a:sym typeface="Wingdings" pitchFamily="2" charset="2"/>
                  </a:rPr>
                  <a:t>, </a:t>
                </a:r>
                <a:r>
                  <a:rPr lang="en-US" sz="1800" i="1" dirty="0">
                    <a:latin typeface="Arial" charset="0"/>
                    <a:sym typeface="Wingdings" pitchFamily="2" charset="2"/>
                  </a:rPr>
                  <a:t>K</a:t>
                </a:r>
                <a:r>
                  <a:rPr lang="en-US" sz="1800" dirty="0">
                    <a:latin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latin typeface="Arial" charset="0"/>
                    <a:sym typeface="Wingdings" pitchFamily="2" charset="2"/>
                  </a:rPr>
                  <a:t> </a:t>
                </a:r>
                <a:r>
                  <a:rPr lang="en-US" sz="1800" dirty="0"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i="1" baseline="-25000" dirty="0">
                    <a:latin typeface="Arial" charset="0"/>
                    <a:sym typeface="Wingdings" pitchFamily="2" charset="2"/>
                  </a:rPr>
                  <a:t>e </a:t>
                </a:r>
                <a:r>
                  <a:rPr lang="en-US" sz="1800" dirty="0">
                    <a:latin typeface="Arial" charset="0"/>
                    <a:sym typeface="Wingdings" pitchFamily="2" charset="2"/>
                  </a:rPr>
                  <a:t>, </a:t>
                </a:r>
                <a:r>
                  <a:rPr lang="en-US" sz="1800" i="1" dirty="0">
                    <a:latin typeface="Arial" charset="0"/>
                    <a:sym typeface="Wingdings" pitchFamily="2" charset="2"/>
                  </a:rPr>
                  <a:t>D</a:t>
                </a:r>
                <a:r>
                  <a:rPr lang="en-US" sz="1800" dirty="0">
                    <a:latin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latin typeface="Arial" charset="0"/>
                    <a:sym typeface="Wingdings" pitchFamily="2" charset="2"/>
                  </a:rPr>
                  <a:t> </a:t>
                </a:r>
                <a:r>
                  <a:rPr lang="en-US" sz="1800" dirty="0" err="1"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baseline="-25000" dirty="0" err="1">
                    <a:latin typeface="Symbol" pitchFamily="2" charset="2"/>
                    <a:sym typeface="Wingdings" pitchFamily="2" charset="2"/>
                  </a:rPr>
                  <a:t>t</a:t>
                </a:r>
                <a:r>
                  <a:rPr lang="en-US" sz="1800" baseline="-25000" dirty="0">
                    <a:latin typeface="Symbol" pitchFamily="2" charset="2"/>
                    <a:sym typeface="Wingdings" pitchFamily="2" charset="2"/>
                  </a:rPr>
                  <a:t> </a:t>
                </a:r>
                <a:r>
                  <a:rPr lang="en-US" sz="1800" dirty="0">
                    <a:sym typeface="Wingdings" pitchFamily="2" charset="2"/>
                  </a:rPr>
                  <a:t>) and both neutrinos and anti-neutrinos.</a:t>
                </a:r>
              </a:p>
              <a:p>
                <a:pPr marL="0" indent="0" algn="r">
                  <a:buNone/>
                </a:pPr>
                <a:endParaRPr lang="en-US" sz="800" dirty="0">
                  <a:latin typeface="+mj-lt"/>
                  <a:sym typeface="Wingdings" pitchFamily="2" charset="2"/>
                </a:endParaRPr>
              </a:p>
              <a:p>
                <a:pPr marL="0" indent="0" algn="r">
                  <a:buNone/>
                </a:pPr>
                <a:r>
                  <a:rPr lang="en-US" sz="1400" dirty="0">
                    <a:latin typeface="+mj-lt"/>
                    <a:sym typeface="Wingdings" pitchFamily="2" charset="2"/>
                  </a:rPr>
                  <a:t>De </a:t>
                </a:r>
                <a:r>
                  <a:rPr lang="en-US" sz="1400" dirty="0" err="1">
                    <a:latin typeface="+mj-lt"/>
                    <a:sym typeface="Wingdings" pitchFamily="2" charset="2"/>
                  </a:rPr>
                  <a:t>Rujula</a:t>
                </a:r>
                <a:r>
                  <a:rPr lang="en-US" sz="1400" dirty="0">
                    <a:latin typeface="+mj-lt"/>
                    <a:sym typeface="Wingdings" pitchFamily="2" charset="2"/>
                  </a:rPr>
                  <a:t>, </a:t>
                </a:r>
                <a:r>
                  <a:rPr lang="en-US" sz="1400" dirty="0" err="1">
                    <a:latin typeface="+mj-lt"/>
                    <a:sym typeface="Wingdings" pitchFamily="2" charset="2"/>
                  </a:rPr>
                  <a:t>Ruckl</a:t>
                </a:r>
                <a:r>
                  <a:rPr lang="en-US" sz="1400" dirty="0">
                    <a:latin typeface="+mj-lt"/>
                    <a:sym typeface="Wingdings" pitchFamily="2" charset="2"/>
                  </a:rPr>
                  <a:t> (1984); Winter (1990)</a:t>
                </a:r>
              </a:p>
              <a:p>
                <a:pPr marL="0" indent="0" algn="r">
                  <a:buNone/>
                </a:pPr>
                <a:endParaRPr lang="en-US" sz="800" dirty="0">
                  <a:latin typeface="+mj-lt"/>
                  <a:sym typeface="Wingdings" pitchFamily="2" charset="2"/>
                </a:endParaRPr>
              </a:p>
              <a:p>
                <a:r>
                  <a:rPr lang="en-US" sz="2000" dirty="0">
                    <a:latin typeface="+mj-lt"/>
                    <a:sym typeface="Wingdings" pitchFamily="2" charset="2"/>
                  </a:rPr>
                  <a:t>Currently two experiments targeting this opportunity: </a:t>
                </a:r>
                <a:r>
                  <a:rPr lang="en-US" sz="2000" dirty="0" err="1">
                    <a:latin typeface="+mj-lt"/>
                    <a:sym typeface="Wingdings" pitchFamily="2" charset="2"/>
                  </a:rPr>
                  <a:t>FASER</a:t>
                </a:r>
                <a:r>
                  <a:rPr lang="en-US" sz="2000" dirty="0" err="1"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2000" dirty="0">
                    <a:latin typeface="+mj-lt"/>
                    <a:sym typeface="Wingdings" pitchFamily="2" charset="2"/>
                  </a:rPr>
                  <a:t>, to be located just in front of FASER in TI12, and SND, proposed for the opposite side of ATLAS in TI18.</a:t>
                </a:r>
              </a:p>
              <a:p>
                <a:endParaRPr lang="en-US" sz="2000" dirty="0">
                  <a:latin typeface="Arial" charset="0"/>
                </a:endParaRPr>
              </a:p>
              <a:p>
                <a:endParaRPr lang="en-US" sz="2000" dirty="0">
                  <a:latin typeface="Arial" charset="0"/>
                </a:endParaRPr>
              </a:p>
              <a:p>
                <a:endParaRPr lang="en-US" dirty="0">
                  <a:latin typeface="Arial" charset="0"/>
                </a:endParaRPr>
              </a:p>
              <a:p>
                <a:pPr marL="0" indent="0">
                  <a:buNone/>
                </a:pPr>
                <a:endParaRPr lang="en-US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512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914400"/>
                <a:ext cx="8991600" cy="5562600"/>
              </a:xfrm>
              <a:blipFill>
                <a:blip r:embed="rId3"/>
                <a:stretch>
                  <a:fillRect l="-705" t="-683" r="-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83418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NEUTRINO FLUXES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52412" y="838200"/>
            <a:ext cx="5326816" cy="3429000"/>
          </a:xfrm>
        </p:spPr>
        <p:txBody>
          <a:bodyPr/>
          <a:lstStyle/>
          <a:p>
            <a:r>
              <a:rPr lang="en-US" sz="2000" dirty="0"/>
              <a:t>In fact, we have probably already seen our first </a:t>
            </a:r>
            <a:r>
              <a:rPr lang="en-US" sz="2000" dirty="0" err="1"/>
              <a:t>TeV</a:t>
            </a:r>
            <a:r>
              <a:rPr lang="en-US" sz="2000" dirty="0"/>
              <a:t> collider neutrino.</a:t>
            </a:r>
          </a:p>
          <a:p>
            <a:endParaRPr lang="en-US" sz="1200" dirty="0"/>
          </a:p>
          <a:p>
            <a:r>
              <a:rPr lang="en-US" sz="2000" dirty="0"/>
              <a:t>2018: FASER pilot ~30 kg emulsion detectors collected 12.5 fb</a:t>
            </a:r>
            <a:r>
              <a:rPr lang="en-US" sz="2000" baseline="30000" dirty="0"/>
              <a:t>-1</a:t>
            </a:r>
            <a:r>
              <a:rPr lang="en-US" sz="2000" dirty="0"/>
              <a:t> on the beam collision axis (installed and removed during Technical Stops).</a:t>
            </a:r>
          </a:p>
          <a:p>
            <a:endParaRPr lang="en-US" sz="1200" dirty="0"/>
          </a:p>
          <a:p>
            <a:r>
              <a:rPr lang="en-US" sz="2000" dirty="0"/>
              <a:t>Expect ~10 neutrino interactions.  Several neutral vertices identified, likely to be neutrinos.  Analysis ongoing.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277A46-8B86-C042-9276-2BFF5EB60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217" y="2667000"/>
            <a:ext cx="2133600" cy="16785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573A52-871F-2A46-82C7-9F5EE140AA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677"/>
          <a:stretch/>
        </p:blipFill>
        <p:spPr>
          <a:xfrm>
            <a:off x="533400" y="4383021"/>
            <a:ext cx="4876800" cy="2125388"/>
          </a:xfrm>
          <a:prstGeom prst="rect">
            <a:avLst/>
          </a:prstGeom>
        </p:spPr>
      </p:pic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DE018A3E-7A99-BB41-83DC-E1291A3EAA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9660" y="2111639"/>
            <a:ext cx="5647267" cy="31765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16131C-DC6A-EA44-A736-9FB11E84A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245" y="5120558"/>
            <a:ext cx="1783343" cy="140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975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NEUTRINO PHYSICS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15400" cy="5867400"/>
          </a:xfrm>
        </p:spPr>
        <p:txBody>
          <a:bodyPr/>
          <a:lstStyle/>
          <a:p>
            <a:r>
              <a:rPr lang="en-US" sz="2000" dirty="0"/>
              <a:t>2022-24: </a:t>
            </a:r>
            <a:r>
              <a:rPr lang="en-US" sz="2000" dirty="0" err="1"/>
              <a:t>FASER</a:t>
            </a:r>
            <a:r>
              <a:rPr lang="en-US" sz="2000" dirty="0" err="1">
                <a:latin typeface="Symbol" pitchFamily="2" charset="2"/>
              </a:rPr>
              <a:t>n</a:t>
            </a:r>
            <a:r>
              <a:rPr lang="en-US" sz="2000" dirty="0"/>
              <a:t> will collect data with 1.1-tonne detector in Run 3</a:t>
            </a:r>
          </a:p>
          <a:p>
            <a:pPr lvl="1"/>
            <a:r>
              <a:rPr lang="en-US" sz="1800" dirty="0"/>
              <a:t>Will detect the first collider neutrino.</a:t>
            </a:r>
          </a:p>
          <a:p>
            <a:pPr lvl="1"/>
            <a:r>
              <a:rPr lang="en-US" sz="1800" dirty="0"/>
              <a:t>Will record </a:t>
            </a:r>
            <a:r>
              <a:rPr lang="en-US" sz="1800" baseline="-25000" dirty="0">
                <a:latin typeface="Symbol" pitchFamily="2" charset="2"/>
              </a:rPr>
              <a:t> </a:t>
            </a:r>
            <a:r>
              <a:rPr lang="en-US" sz="1800" dirty="0">
                <a:latin typeface="Arial" charset="0"/>
              </a:rPr>
              <a:t>~1000 </a:t>
            </a:r>
            <a:r>
              <a:rPr lang="en-US" sz="18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i="1" baseline="-25000" dirty="0">
                <a:latin typeface="Arial" charset="0"/>
                <a:sym typeface="Wingdings" pitchFamily="2" charset="2"/>
              </a:rPr>
              <a:t>e </a:t>
            </a:r>
            <a:r>
              <a:rPr lang="en-US" sz="1800" i="1" dirty="0">
                <a:latin typeface="Arial" charset="0"/>
                <a:sym typeface="Wingdings" pitchFamily="2" charset="2"/>
              </a:rPr>
              <a:t>, </a:t>
            </a:r>
            <a:r>
              <a:rPr lang="en-US" sz="1800" dirty="0">
                <a:latin typeface="Arial" charset="0"/>
                <a:sym typeface="Wingdings" pitchFamily="2" charset="2"/>
              </a:rPr>
              <a:t>~10,000</a:t>
            </a:r>
            <a:r>
              <a:rPr lang="en-US" sz="1800" dirty="0">
                <a:latin typeface="Arial" charset="0"/>
              </a:rPr>
              <a:t> </a:t>
            </a:r>
            <a:r>
              <a:rPr lang="en-US" sz="18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baseline="-25000" dirty="0">
                <a:latin typeface="Symbol" pitchFamily="2" charset="2"/>
                <a:sym typeface="Wingdings" pitchFamily="2" charset="2"/>
              </a:rPr>
              <a:t>m </a:t>
            </a:r>
            <a:r>
              <a:rPr lang="en-US" sz="1800" dirty="0">
                <a:sym typeface="Wingdings" pitchFamily="2" charset="2"/>
              </a:rPr>
              <a:t>, and ~10 </a:t>
            </a:r>
            <a:r>
              <a:rPr lang="en-US" sz="1800" dirty="0" err="1"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baseline="-25000" dirty="0" err="1">
                <a:latin typeface="Symbol" pitchFamily="2" charset="2"/>
                <a:sym typeface="Wingdings" pitchFamily="2" charset="2"/>
              </a:rPr>
              <a:t>t</a:t>
            </a:r>
            <a:r>
              <a:rPr lang="en-US" sz="1800" dirty="0">
                <a:sym typeface="Wingdings" pitchFamily="2" charset="2"/>
              </a:rPr>
              <a:t> interactions at </a:t>
            </a:r>
            <a:r>
              <a:rPr lang="en-US" sz="1800" dirty="0" err="1"/>
              <a:t>TeV</a:t>
            </a:r>
            <a:r>
              <a:rPr lang="en-US" sz="1800" dirty="0"/>
              <a:t> energies, the first direct exploration of this energy range for all 3 flavors.</a:t>
            </a:r>
          </a:p>
          <a:p>
            <a:pPr lvl="1"/>
            <a:r>
              <a:rPr lang="en-US" sz="1800" dirty="0"/>
              <a:t>Will double the world’s supply of tau neutrinos.</a:t>
            </a:r>
          </a:p>
          <a:p>
            <a:pPr lvl="1"/>
            <a:r>
              <a:rPr lang="en-US" sz="1800" dirty="0"/>
              <a:t>Will be able to distinguish muon neutrinos from anti-neutrinos by combining FASER and </a:t>
            </a:r>
            <a:r>
              <a:rPr lang="en-US" sz="1800" dirty="0" err="1"/>
              <a:t>FASER</a:t>
            </a:r>
            <a:r>
              <a:rPr lang="en-US" sz="1800" dirty="0" err="1">
                <a:latin typeface="Symbol" pitchFamily="2" charset="2"/>
              </a:rPr>
              <a:t>n</a:t>
            </a:r>
            <a:r>
              <a:rPr lang="en-US" sz="1800" dirty="0"/>
              <a:t> data, and so measure their cross sections independently.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D13815-6D41-A442-A233-33DD17A55E6D}"/>
              </a:ext>
            </a:extLst>
          </p:cNvPr>
          <p:cNvSpPr txBox="1"/>
          <p:nvPr/>
        </p:nvSpPr>
        <p:spPr>
          <a:xfrm>
            <a:off x="2890847" y="6169223"/>
            <a:ext cx="3438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FASER Collaboration 1908.02310 (2019)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1C1235-F1B8-E447-8975-C51FC423A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99" y="3505200"/>
            <a:ext cx="8869459" cy="265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1907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855662"/>
                <a:ext cx="8839200" cy="2573338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>
                    <a:latin typeface="Arial" charset="0"/>
                  </a:rPr>
                  <a:t>The forward production of hadrons is currently subject to large uncertainties. Far-forward neutrino experiments will provide useful insights.</a:t>
                </a:r>
              </a:p>
              <a:p>
                <a:endParaRPr lang="en-US" sz="1200" dirty="0">
                  <a:latin typeface="Arial" charset="0"/>
                </a:endParaRPr>
              </a:p>
              <a:p>
                <a:pPr lvl="1"/>
                <a:r>
                  <a:rPr lang="en-US" sz="1800" dirty="0">
                    <a:solidFill>
                      <a:srgbClr val="1919C8"/>
                    </a:solidFill>
                    <a:latin typeface="Arial" charset="0"/>
                  </a:rPr>
                  <a:t>On-axis and off-axis neutrino detectors will provide complementary information (</a:t>
                </a:r>
                <a:r>
                  <a:rPr lang="en-US" sz="1800" dirty="0">
                    <a:solidFill>
                      <a:srgbClr val="1919C8"/>
                    </a:solidFill>
                    <a:latin typeface="Symbol" pitchFamily="2" charset="2"/>
                  </a:rPr>
                  <a:t>p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1919C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rgbClr val="1919C8"/>
                    </a:solidFill>
                    <a:latin typeface="Symbol" pitchFamily="2" charset="2"/>
                  </a:rPr>
                  <a:t> </a:t>
                </a:r>
                <a:r>
                  <a:rPr lang="en-US" sz="1800" dirty="0">
                    <a:solidFill>
                      <a:srgbClr val="1919C8"/>
                    </a:solidFill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baseline="-25000" dirty="0">
                    <a:solidFill>
                      <a:srgbClr val="1919C8"/>
                    </a:solidFill>
                    <a:latin typeface="Symbol" pitchFamily="2" charset="2"/>
                    <a:sym typeface="Wingdings" pitchFamily="2" charset="2"/>
                  </a:rPr>
                  <a:t>m </a:t>
                </a:r>
                <a:r>
                  <a:rPr lang="en-US" sz="1800" dirty="0">
                    <a:solidFill>
                      <a:srgbClr val="1919C8"/>
                    </a:solidFill>
                    <a:latin typeface="Arial" charset="0"/>
                    <a:sym typeface="Wingdings" pitchFamily="2" charset="2"/>
                  </a:rPr>
                  <a:t>, </a:t>
                </a:r>
                <a:r>
                  <a:rPr lang="en-US" sz="1800" i="1" dirty="0">
                    <a:solidFill>
                      <a:srgbClr val="1919C8"/>
                    </a:solidFill>
                    <a:latin typeface="Arial" charset="0"/>
                    <a:sym typeface="Wingdings" pitchFamily="2" charset="2"/>
                  </a:rPr>
                  <a:t>K</a:t>
                </a:r>
                <a:r>
                  <a:rPr lang="en-US" sz="1800" dirty="0">
                    <a:solidFill>
                      <a:srgbClr val="1919C8"/>
                    </a:solidFill>
                    <a:latin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1919C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rgbClr val="1919C8"/>
                    </a:solidFill>
                    <a:latin typeface="Arial" charset="0"/>
                    <a:sym typeface="Wingdings" pitchFamily="2" charset="2"/>
                  </a:rPr>
                  <a:t> </a:t>
                </a:r>
                <a:r>
                  <a:rPr lang="en-US" sz="1800" dirty="0">
                    <a:solidFill>
                      <a:srgbClr val="1919C8"/>
                    </a:solidFill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i="1" baseline="-25000" dirty="0">
                    <a:solidFill>
                      <a:srgbClr val="1919C8"/>
                    </a:solidFill>
                    <a:latin typeface="Arial" charset="0"/>
                    <a:sym typeface="Wingdings" pitchFamily="2" charset="2"/>
                  </a:rPr>
                  <a:t>e </a:t>
                </a:r>
                <a:r>
                  <a:rPr lang="en-US" sz="1800" dirty="0">
                    <a:solidFill>
                      <a:srgbClr val="1919C8"/>
                    </a:solidFill>
                    <a:latin typeface="Arial" charset="0"/>
                    <a:sym typeface="Wingdings" pitchFamily="2" charset="2"/>
                  </a:rPr>
                  <a:t>, </a:t>
                </a:r>
                <a:r>
                  <a:rPr lang="en-US" sz="1800" i="1" dirty="0">
                    <a:solidFill>
                      <a:srgbClr val="1919C8"/>
                    </a:solidFill>
                    <a:latin typeface="Arial" charset="0"/>
                    <a:sym typeface="Wingdings" pitchFamily="2" charset="2"/>
                  </a:rPr>
                  <a:t>D</a:t>
                </a:r>
                <a:r>
                  <a:rPr lang="en-US" sz="1800" dirty="0">
                    <a:solidFill>
                      <a:srgbClr val="1919C8"/>
                    </a:solidFill>
                    <a:latin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1919C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rgbClr val="1919C8"/>
                    </a:solidFill>
                    <a:latin typeface="Arial" charset="0"/>
                    <a:sym typeface="Wingdings" pitchFamily="2" charset="2"/>
                  </a:rPr>
                  <a:t> </a:t>
                </a:r>
                <a:r>
                  <a:rPr lang="en-US" sz="1800" dirty="0" err="1">
                    <a:solidFill>
                      <a:srgbClr val="1919C8"/>
                    </a:solidFill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baseline="-25000" dirty="0" err="1">
                    <a:solidFill>
                      <a:srgbClr val="1919C8"/>
                    </a:solidFill>
                    <a:latin typeface="Symbol" pitchFamily="2" charset="2"/>
                    <a:sym typeface="Wingdings" pitchFamily="2" charset="2"/>
                  </a:rPr>
                  <a:t>t</a:t>
                </a:r>
                <a:r>
                  <a:rPr lang="en-US" sz="1800" baseline="-25000" dirty="0">
                    <a:solidFill>
                      <a:srgbClr val="1919C8"/>
                    </a:solidFill>
                    <a:latin typeface="Symbol" pitchFamily="2" charset="2"/>
                    <a:sym typeface="Wingdings" pitchFamily="2" charset="2"/>
                  </a:rPr>
                  <a:t> </a:t>
                </a:r>
                <a:r>
                  <a:rPr lang="en-US" sz="1800" dirty="0">
                    <a:solidFill>
                      <a:srgbClr val="1919C8"/>
                    </a:solidFill>
                    <a:latin typeface="Symbol" pitchFamily="2" charset="2"/>
                    <a:sym typeface="Wingdings" pitchFamily="2" charset="2"/>
                  </a:rPr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855662"/>
                <a:ext cx="8839200" cy="2573338"/>
              </a:xfrm>
              <a:blipFill>
                <a:blip r:embed="rId2"/>
                <a:stretch>
                  <a:fillRect l="-575" t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/>
              <a:t>QCD PHYSICS</a:t>
            </a:r>
            <a:endParaRPr lang="en-US" dirty="0">
              <a:latin typeface="Symbol" pitchFamily="2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1522B4-E4A0-514C-A6DA-A2821809C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2819400"/>
            <a:ext cx="3175698" cy="3581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C0D72186-AE33-8847-BDBE-03CF713F09D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52400" y="2667000"/>
                <a:ext cx="5029200" cy="3581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mv="urn:schemas-microsoft-com:mac:vml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mv="urn:schemas-microsoft-com:mac:vml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xmlns:mv="urn:schemas-microsoft-com:mac:vml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sz="1800" dirty="0">
                    <a:solidFill>
                      <a:srgbClr val="1919C8"/>
                    </a:solidFill>
                    <a:sym typeface="Wingdings" pitchFamily="2" charset="2"/>
                  </a:rPr>
                  <a:t>Interactions with target nuclei (lead, tungsten) probe nuclear pdfs</a:t>
                </a:r>
              </a:p>
              <a:p>
                <a:pPr lvl="1"/>
                <a:r>
                  <a:rPr lang="en-US" sz="1800" dirty="0">
                    <a:solidFill>
                      <a:srgbClr val="1919C8"/>
                    </a:solidFill>
                    <a:sym typeface="Wingdings" pitchFamily="2" charset="2"/>
                  </a:rPr>
                  <a:t>Strange quark pdf through </a:t>
                </a:r>
                <a:r>
                  <a:rPr lang="en-US" sz="1800" dirty="0">
                    <a:solidFill>
                      <a:srgbClr val="1919C8"/>
                    </a:solidFill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i="1" dirty="0">
                    <a:solidFill>
                      <a:srgbClr val="1919C8"/>
                    </a:solidFill>
                    <a:sym typeface="Wingdings" pitchFamily="2" charset="2"/>
                  </a:rPr>
                  <a:t>s</a:t>
                </a:r>
                <a:r>
                  <a:rPr lang="en-US" sz="1800" dirty="0">
                    <a:solidFill>
                      <a:srgbClr val="1919C8"/>
                    </a:solidFill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1919C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1800" i="1" dirty="0">
                    <a:solidFill>
                      <a:srgbClr val="1919C8"/>
                    </a:solidFill>
                    <a:sym typeface="Wingdings" pitchFamily="2" charset="2"/>
                  </a:rPr>
                  <a:t>lc</a:t>
                </a:r>
                <a:endParaRPr lang="en-US" sz="1800" dirty="0">
                  <a:solidFill>
                    <a:srgbClr val="1919C8"/>
                  </a:solidFill>
                  <a:sym typeface="Wingdings" pitchFamily="2" charset="2"/>
                </a:endParaRPr>
              </a:p>
              <a:p>
                <a:pPr lvl="1"/>
                <a:r>
                  <a:rPr lang="en-US" sz="1800" dirty="0">
                    <a:solidFill>
                      <a:srgbClr val="1919C8"/>
                    </a:solidFill>
                    <a:latin typeface="Arial" charset="0"/>
                  </a:rPr>
                  <a:t>Refine simulations that currently vary greatly (EPOS-LHC, QGSJET, DPMJET, SIBYLL, PYTHIA…)</a:t>
                </a:r>
                <a:endParaRPr lang="en-US" sz="1200" dirty="0">
                  <a:solidFill>
                    <a:srgbClr val="1919C8"/>
                  </a:solidFill>
                  <a:latin typeface="Arial" charset="0"/>
                </a:endParaRPr>
              </a:p>
              <a:p>
                <a:pPr lvl="1"/>
                <a:r>
                  <a:rPr lang="en-US" sz="1800" dirty="0">
                    <a:solidFill>
                      <a:srgbClr val="1919C8"/>
                    </a:solidFill>
                    <a:sym typeface="Wingdings" pitchFamily="2" charset="2"/>
                  </a:rPr>
                  <a:t>Forward charm production, </a:t>
                </a:r>
                <a:r>
                  <a:rPr lang="en-US" sz="1800" dirty="0">
                    <a:solidFill>
                      <a:srgbClr val="1919C8"/>
                    </a:solidFill>
                    <a:latin typeface="Arial" charset="0"/>
                    <a:sym typeface="Wingdings" pitchFamily="2" charset="2"/>
                  </a:rPr>
                  <a:t>intrinsic charm</a:t>
                </a:r>
                <a:endParaRPr lang="en-US" sz="1200" dirty="0">
                  <a:solidFill>
                    <a:srgbClr val="1919C8"/>
                  </a:solidFill>
                  <a:latin typeface="Arial" charset="0"/>
                </a:endParaRPr>
              </a:p>
              <a:p>
                <a:pPr lvl="1"/>
                <a:r>
                  <a:rPr lang="en-US" sz="1800" dirty="0">
                    <a:solidFill>
                      <a:srgbClr val="1919C8"/>
                    </a:solidFill>
                    <a:latin typeface="Arial" charset="0"/>
                  </a:rPr>
                  <a:t>Essential input to </a:t>
                </a:r>
                <a:r>
                  <a:rPr lang="en-US" sz="1800" dirty="0" err="1">
                    <a:solidFill>
                      <a:srgbClr val="1919C8"/>
                    </a:solidFill>
                    <a:latin typeface="Arial" charset="0"/>
                  </a:rPr>
                  <a:t>astroparticle</a:t>
                </a:r>
                <a:r>
                  <a:rPr lang="en-US" sz="1800" dirty="0">
                    <a:solidFill>
                      <a:srgbClr val="1919C8"/>
                    </a:solidFill>
                    <a:latin typeface="Arial" charset="0"/>
                  </a:rPr>
                  <a:t> experiments; e.g., distinguish galactic neutrino signal from atmospheric neutrino background at </a:t>
                </a:r>
                <a:r>
                  <a:rPr lang="en-US" sz="1800" dirty="0" err="1">
                    <a:solidFill>
                      <a:srgbClr val="1919C8"/>
                    </a:solidFill>
                    <a:latin typeface="Arial" charset="0"/>
                  </a:rPr>
                  <a:t>IceCube</a:t>
                </a:r>
                <a:endParaRPr lang="en-US" sz="1200" dirty="0">
                  <a:solidFill>
                    <a:srgbClr val="1919C8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C0D72186-AE33-8847-BDBE-03CF713F0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2667000"/>
                <a:ext cx="5029200" cy="3581400"/>
              </a:xfrm>
              <a:prstGeom prst="rect">
                <a:avLst/>
              </a:prstGeom>
              <a:blipFill>
                <a:blip r:embed="rId4"/>
                <a:stretch>
                  <a:fillRect t="-1060" r="-2015" b="-2827"/>
                </a:stretch>
              </a:blipFill>
              <a:ln>
                <a:noFill/>
              </a:ln>
              <a:extLst>
                <a:ext uri="{909E8E84-426E-40dd-AFC4-6F175D3DCCD1}">
                  <a14:hiddenFill xmlns="" xmlns:mv="urn:schemas-microsoft-com:mac:vml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mv="urn:schemas-microsoft-com:mac:vml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xmlns:mv="urn:schemas-microsoft-com:mac:vml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6696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78FD9-5470-CC49-B1E1-378500E2B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/>
              <a:t>FASER TIMELINE AND 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4CE82-5BE0-864A-AFBA-8F8D444C2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795337"/>
            <a:ext cx="8458200" cy="5681663"/>
          </a:xfrm>
        </p:spPr>
        <p:txBody>
          <a:bodyPr/>
          <a:lstStyle/>
          <a:p>
            <a:r>
              <a:rPr lang="en-US" sz="1600" dirty="0"/>
              <a:t>September 2017: First theory paper.</a:t>
            </a:r>
          </a:p>
          <a:p>
            <a:endParaRPr lang="en-US" sz="800" dirty="0"/>
          </a:p>
          <a:p>
            <a:r>
              <a:rPr lang="en-US" sz="1600" dirty="0"/>
              <a:t>July 2018: FASER LOI submitted to LHCC. </a:t>
            </a:r>
          </a:p>
          <a:p>
            <a:endParaRPr lang="en-US" sz="800" dirty="0"/>
          </a:p>
          <a:p>
            <a:r>
              <a:rPr lang="en-US" sz="1600" dirty="0"/>
              <a:t>October 2018: </a:t>
            </a:r>
            <a:r>
              <a:rPr lang="en-US" sz="1600" dirty="0">
                <a:solidFill>
                  <a:srgbClr val="FF0000"/>
                </a:solidFill>
              </a:rPr>
              <a:t>ATLAS SCT </a:t>
            </a:r>
            <a:r>
              <a:rPr lang="en-US" sz="1600" dirty="0"/>
              <a:t>and </a:t>
            </a:r>
            <a:r>
              <a:rPr lang="en-US" sz="1600" dirty="0" err="1">
                <a:solidFill>
                  <a:srgbClr val="FF0000"/>
                </a:solidFill>
              </a:rPr>
              <a:t>LHCb</a:t>
            </a:r>
            <a:r>
              <a:rPr lang="en-US" sz="1600" dirty="0">
                <a:solidFill>
                  <a:srgbClr val="FF0000"/>
                </a:solidFill>
              </a:rPr>
              <a:t> Collaborations </a:t>
            </a:r>
            <a:r>
              <a:rPr lang="en-US" sz="1600" dirty="0"/>
              <a:t>generously agree to let FASER use spare detector tracker and calorimeter modules, respectively.</a:t>
            </a:r>
          </a:p>
          <a:p>
            <a:endParaRPr lang="en-US" sz="800" dirty="0"/>
          </a:p>
          <a:p>
            <a:r>
              <a:rPr lang="en-US" sz="1600" dirty="0"/>
              <a:t>November 2018: FASER Technical Proposal submitted to LHCC.</a:t>
            </a:r>
          </a:p>
          <a:p>
            <a:endParaRPr lang="en-US" sz="800" dirty="0"/>
          </a:p>
          <a:p>
            <a:r>
              <a:rPr lang="en-US" sz="1600" dirty="0"/>
              <a:t>December 2018: FASER construction fully funded by the </a:t>
            </a:r>
            <a:r>
              <a:rPr lang="en-US" sz="1600" dirty="0" err="1">
                <a:solidFill>
                  <a:srgbClr val="FF0000"/>
                </a:solidFill>
              </a:rPr>
              <a:t>Heising</a:t>
            </a:r>
            <a:r>
              <a:rPr lang="en-US" sz="1600" dirty="0">
                <a:solidFill>
                  <a:srgbClr val="FF0000"/>
                </a:solidFill>
              </a:rPr>
              <a:t>-Simons </a:t>
            </a:r>
            <a:r>
              <a:rPr lang="en-US" sz="1600" dirty="0"/>
              <a:t>and</a:t>
            </a:r>
            <a:r>
              <a:rPr lang="en-US" sz="1600" dirty="0">
                <a:solidFill>
                  <a:srgbClr val="FF0000"/>
                </a:solidFill>
              </a:rPr>
              <a:t> Simons Foundations</a:t>
            </a:r>
            <a:r>
              <a:rPr lang="en-US" sz="1600" dirty="0"/>
              <a:t>.</a:t>
            </a:r>
          </a:p>
          <a:p>
            <a:endParaRPr lang="en-US" sz="800" dirty="0"/>
          </a:p>
          <a:p>
            <a:r>
              <a:rPr lang="en-US" sz="1600" dirty="0"/>
              <a:t>March 2019: FASER approved by </a:t>
            </a:r>
            <a:r>
              <a:rPr lang="en-US" sz="1600" dirty="0">
                <a:solidFill>
                  <a:srgbClr val="FF0000"/>
                </a:solidFill>
              </a:rPr>
              <a:t>CERN</a:t>
            </a:r>
            <a:r>
              <a:rPr lang="en-US" sz="1600" dirty="0"/>
              <a:t> along with host lab costs.</a:t>
            </a:r>
          </a:p>
          <a:p>
            <a:endParaRPr lang="en-US" sz="800" dirty="0"/>
          </a:p>
          <a:p>
            <a:r>
              <a:rPr lang="en-US" sz="1600" dirty="0"/>
              <a:t>December 2019: </a:t>
            </a:r>
            <a:r>
              <a:rPr lang="en-US" sz="1600" dirty="0" err="1"/>
              <a:t>FASER</a:t>
            </a:r>
            <a:r>
              <a:rPr lang="en-US" sz="1600" dirty="0" err="1">
                <a:latin typeface="Symbol" pitchFamily="2" charset="2"/>
              </a:rPr>
              <a:t>n</a:t>
            </a:r>
            <a:r>
              <a:rPr lang="en-US" sz="1600" dirty="0"/>
              <a:t> approved by </a:t>
            </a:r>
            <a:r>
              <a:rPr lang="en-US" sz="1600" dirty="0">
                <a:solidFill>
                  <a:srgbClr val="FF0000"/>
                </a:solidFill>
              </a:rPr>
              <a:t>CERN</a:t>
            </a:r>
            <a:r>
              <a:rPr lang="en-US" sz="1600" dirty="0"/>
              <a:t> along with host lab costs.</a:t>
            </a:r>
          </a:p>
          <a:p>
            <a:endParaRPr lang="en-US" sz="800" dirty="0"/>
          </a:p>
          <a:p>
            <a:r>
              <a:rPr lang="en-US" sz="1600" dirty="0"/>
              <a:t>September 2020: </a:t>
            </a:r>
            <a:r>
              <a:rPr lang="en-US" sz="1600" dirty="0" err="1"/>
              <a:t>FASER</a:t>
            </a:r>
            <a:r>
              <a:rPr lang="en-US" sz="1600" dirty="0" err="1">
                <a:latin typeface="Symbol" pitchFamily="2" charset="2"/>
              </a:rPr>
              <a:t>n</a:t>
            </a:r>
            <a:r>
              <a:rPr lang="en-US" sz="1600" dirty="0"/>
              <a:t> construction fully funded by </a:t>
            </a:r>
            <a:r>
              <a:rPr lang="en-US" sz="1600" dirty="0" err="1">
                <a:solidFill>
                  <a:srgbClr val="FF0000"/>
                </a:solidFill>
              </a:rPr>
              <a:t>Heising</a:t>
            </a:r>
            <a:r>
              <a:rPr lang="en-US" sz="1600" dirty="0">
                <a:solidFill>
                  <a:srgbClr val="FF0000"/>
                </a:solidFill>
              </a:rPr>
              <a:t>-Simons Foundation</a:t>
            </a:r>
            <a:r>
              <a:rPr lang="en-US" sz="1600" dirty="0"/>
              <a:t>.</a:t>
            </a:r>
          </a:p>
          <a:p>
            <a:endParaRPr lang="en-US" sz="800" dirty="0"/>
          </a:p>
          <a:p>
            <a:r>
              <a:rPr lang="en-US" sz="1600" dirty="0"/>
              <a:t>November 2020: FASER installation underground 1</a:t>
            </a:r>
            <a:r>
              <a:rPr lang="en-US" sz="1600" baseline="30000" dirty="0"/>
              <a:t>st</a:t>
            </a:r>
            <a:r>
              <a:rPr lang="en-US" sz="1600" dirty="0"/>
              <a:t> phase completed.</a:t>
            </a:r>
          </a:p>
          <a:p>
            <a:endParaRPr lang="en-US" sz="800" dirty="0"/>
          </a:p>
          <a:p>
            <a:r>
              <a:rPr lang="en-US" sz="1600" dirty="0"/>
              <a:t>March 2021: FASER installation underground 2</a:t>
            </a:r>
            <a:r>
              <a:rPr lang="en-US" sz="1600" baseline="30000" dirty="0"/>
              <a:t>nd</a:t>
            </a:r>
            <a:r>
              <a:rPr lang="en-US" sz="1600" dirty="0"/>
              <a:t> phase scheduled.</a:t>
            </a:r>
          </a:p>
          <a:p>
            <a:endParaRPr lang="en-US" sz="800" dirty="0"/>
          </a:p>
          <a:p>
            <a:r>
              <a:rPr lang="en-US" sz="1600" dirty="0"/>
              <a:t>Fall 2021: </a:t>
            </a:r>
            <a:r>
              <a:rPr lang="en-US" sz="1600" dirty="0" err="1"/>
              <a:t>FASER</a:t>
            </a:r>
            <a:r>
              <a:rPr lang="en-US" sz="1600" dirty="0" err="1">
                <a:latin typeface="Symbol" pitchFamily="2" charset="2"/>
              </a:rPr>
              <a:t>n</a:t>
            </a:r>
            <a:r>
              <a:rPr lang="en-US" sz="1600" dirty="0"/>
              <a:t> installation underground expected.</a:t>
            </a:r>
          </a:p>
          <a:p>
            <a:endParaRPr lang="en-US" sz="800" dirty="0"/>
          </a:p>
          <a:p>
            <a:r>
              <a:rPr lang="en-US" sz="1600" dirty="0"/>
              <a:t>Early 2022: FASER and </a:t>
            </a:r>
            <a:r>
              <a:rPr lang="en-US" sz="1600" dirty="0" err="1"/>
              <a:t>FASER</a:t>
            </a:r>
            <a:r>
              <a:rPr lang="en-US" sz="1600" dirty="0" err="1">
                <a:latin typeface="Symbol" pitchFamily="2" charset="2"/>
              </a:rPr>
              <a:t>n</a:t>
            </a:r>
            <a:r>
              <a:rPr lang="en-US" sz="1600" dirty="0"/>
              <a:t> begin collecting data with the start of LHC Run 3.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29756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429" y="4683788"/>
            <a:ext cx="1775535" cy="613847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8034760" y="1298906"/>
            <a:ext cx="641696" cy="1513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11C96E5-8031-A142-B5BC-33E7E65BAD08}"/>
              </a:ext>
            </a:extLst>
          </p:cNvPr>
          <p:cNvSpPr txBox="1">
            <a:spLocks/>
          </p:cNvSpPr>
          <p:nvPr/>
        </p:nvSpPr>
        <p:spPr>
          <a:xfrm>
            <a:off x="76200" y="766924"/>
            <a:ext cx="8839200" cy="2433476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fontAlgn="auto">
              <a:spcAft>
                <a:spcPts val="0"/>
              </a:spcAft>
              <a:buNone/>
              <a:defRPr/>
            </a:pPr>
            <a:r>
              <a:rPr lang="en-US" sz="1800" dirty="0"/>
              <a:t>66 collaborators, 19 institutions, 8 countries</a:t>
            </a:r>
            <a:endParaRPr lang="en-US" sz="1800" dirty="0">
              <a:latin typeface="Arial" charset="0"/>
              <a:sym typeface="Wingding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5F215AC-523E-DC4F-85B5-47E9AA0CB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/>
              <a:t>THE FASER COLLABORATION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649A50-A72E-AA41-9610-2A4EC510EE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50"/>
          <a:stretch/>
        </p:blipFill>
        <p:spPr>
          <a:xfrm>
            <a:off x="6753349" y="3238163"/>
            <a:ext cx="1785592" cy="904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BEEA1F-CBAF-6446-8B6E-5E888FBC6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935" y="3379871"/>
            <a:ext cx="620649" cy="620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C56B9D-8DB5-4042-8A71-096170159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1343" y="4230671"/>
            <a:ext cx="1720850" cy="3253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498E8F-63D1-CE47-8AA0-C7E3EEB911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4518" y="3437576"/>
            <a:ext cx="1714500" cy="5052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898D81-982F-6746-9F8C-224DAB0E62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7081" y="4920353"/>
            <a:ext cx="1795241" cy="3339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E106E6-BCB3-B147-B731-2B119DCB7A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3978" y="4201640"/>
            <a:ext cx="1543050" cy="5818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01473F-EB02-1948-824B-247882CC60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288" y="4136210"/>
            <a:ext cx="1819942" cy="6002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926144-99CD-174E-BFB0-F1B49A40AB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3007" y="3442082"/>
            <a:ext cx="1442364" cy="480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0FA9A0-CA29-F34B-AC0A-67DC5402AB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1800" y="4191000"/>
            <a:ext cx="1757141" cy="3639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AB6B7B-A54C-2C40-9AF1-9047E6672F6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870" t="29888" r="7965" b="26822"/>
          <a:stretch/>
        </p:blipFill>
        <p:spPr>
          <a:xfrm>
            <a:off x="4648200" y="5501337"/>
            <a:ext cx="1582150" cy="6150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1D0083C-226C-3B47-8776-BC9498C8C40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7269" b="31132"/>
          <a:stretch/>
        </p:blipFill>
        <p:spPr>
          <a:xfrm>
            <a:off x="256012" y="4814092"/>
            <a:ext cx="1987631" cy="5906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5D336CE-1C83-CC43-AD22-3D47469CAC0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0581" t="26736" r="10119" b="26793"/>
          <a:stretch/>
        </p:blipFill>
        <p:spPr>
          <a:xfrm>
            <a:off x="4507617" y="4784574"/>
            <a:ext cx="1888303" cy="620119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01AD9B5-8E97-B54D-8A0D-CDABAA13CB38}"/>
              </a:ext>
            </a:extLst>
          </p:cNvPr>
          <p:cNvSpPr txBox="1">
            <a:spLocks/>
          </p:cNvSpPr>
          <p:nvPr/>
        </p:nvSpPr>
        <p:spPr>
          <a:xfrm>
            <a:off x="76200" y="1066800"/>
            <a:ext cx="8991600" cy="2377862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 err="1"/>
              <a:t>Henso</a:t>
            </a:r>
            <a:r>
              <a:rPr lang="en-US" sz="1100" dirty="0"/>
              <a:t> Abreu (Technion), Yoav </a:t>
            </a:r>
            <a:r>
              <a:rPr lang="en-US" sz="1100" dirty="0" err="1"/>
              <a:t>Afik</a:t>
            </a:r>
            <a:r>
              <a:rPr lang="en-US" sz="1100" dirty="0"/>
              <a:t> (Technion), Claire </a:t>
            </a:r>
            <a:r>
              <a:rPr lang="en-US" sz="1100" dirty="0" err="1"/>
              <a:t>Antel</a:t>
            </a:r>
            <a:r>
              <a:rPr lang="en-US" sz="1100" dirty="0"/>
              <a:t> (Geneva), </a:t>
            </a:r>
            <a:r>
              <a:rPr lang="en-US" sz="1100" dirty="0" err="1"/>
              <a:t>Akitaka</a:t>
            </a:r>
            <a:r>
              <a:rPr lang="en-US" sz="1100" dirty="0"/>
              <a:t> </a:t>
            </a:r>
            <a:r>
              <a:rPr lang="en-US" sz="1100" dirty="0" err="1"/>
              <a:t>Ariga</a:t>
            </a:r>
            <a:r>
              <a:rPr lang="en-US" sz="1100" dirty="0"/>
              <a:t> (Bern), Tomoko </a:t>
            </a:r>
            <a:r>
              <a:rPr lang="en-US" sz="1100" dirty="0" err="1"/>
              <a:t>Ariga</a:t>
            </a:r>
            <a:r>
              <a:rPr lang="en-US" sz="1100" dirty="0"/>
              <a:t> (Kyushu/Bern), Florian </a:t>
            </a:r>
            <a:r>
              <a:rPr lang="en-US" sz="1100" dirty="0" err="1"/>
              <a:t>Bernlochner</a:t>
            </a:r>
            <a:r>
              <a:rPr lang="en-US" sz="1100" dirty="0"/>
              <a:t> (Bonn), Tobias </a:t>
            </a:r>
            <a:r>
              <a:rPr lang="en-US" sz="1100" dirty="0" err="1"/>
              <a:t>Boeckh</a:t>
            </a:r>
            <a:r>
              <a:rPr lang="en-US" sz="1100" dirty="0"/>
              <a:t> (Bonn), Jamie Boyd (CERN), Lydia Brenner (CERN), Franck Cadoux (Geneva), Dave Casper (UC Irvine), Charlotte Cavanagh (Liverpool), Xin Chen (Tsinghua), Andrea </a:t>
            </a:r>
            <a:r>
              <a:rPr lang="en-US" sz="1100" dirty="0" err="1"/>
              <a:t>Coccaro</a:t>
            </a:r>
            <a:r>
              <a:rPr lang="en-US" sz="1100" dirty="0"/>
              <a:t> (INFN), Monica D’Onofrio (Liverpool), </a:t>
            </a:r>
            <a:r>
              <a:rPr lang="en-US" sz="1100" dirty="0" err="1"/>
              <a:t>Candan</a:t>
            </a:r>
            <a:r>
              <a:rPr lang="en-US" sz="1100" dirty="0"/>
              <a:t> Dozen (Tsinghua), Yannick Favre (Geneva), Deion Fellers (Oregon), Jonathan Feng (UC Irvine), Didier </a:t>
            </a:r>
            <a:r>
              <a:rPr lang="en-US" sz="1100" dirty="0" err="1"/>
              <a:t>Ferrere</a:t>
            </a:r>
            <a:r>
              <a:rPr lang="en-US" sz="1100" dirty="0"/>
              <a:t> (Geneva), Stephen Gibson (Royal Holloway), Sergio Gonzalez-Sevilla (Geneva), Carl </a:t>
            </a:r>
            <a:r>
              <a:rPr lang="en-US" sz="1100" dirty="0" err="1"/>
              <a:t>Gwilliam</a:t>
            </a:r>
            <a:r>
              <a:rPr lang="en-US" sz="1100" dirty="0"/>
              <a:t> (Liverpool), Shih-</a:t>
            </a:r>
            <a:r>
              <a:rPr lang="en-US" sz="1100" dirty="0" err="1"/>
              <a:t>Chieh</a:t>
            </a:r>
            <a:r>
              <a:rPr lang="en-US" sz="1100" dirty="0"/>
              <a:t> Hsu (Washington), Zhen Hu (Tsinghua), </a:t>
            </a:r>
            <a:r>
              <a:rPr lang="en-US" sz="1100" dirty="0" err="1"/>
              <a:t>Peppe</a:t>
            </a:r>
            <a:r>
              <a:rPr lang="en-US" sz="1100" dirty="0"/>
              <a:t> </a:t>
            </a:r>
            <a:r>
              <a:rPr lang="en-US" sz="1100" dirty="0" err="1"/>
              <a:t>Iacobucci</a:t>
            </a:r>
            <a:r>
              <a:rPr lang="en-US" sz="1100" dirty="0"/>
              <a:t> (Geneva), </a:t>
            </a:r>
            <a:r>
              <a:rPr lang="en-US" sz="1100" dirty="0" err="1"/>
              <a:t>Sune</a:t>
            </a:r>
            <a:r>
              <a:rPr lang="en-US" sz="1100" dirty="0"/>
              <a:t> Jakobsen (CERN), Enrique </a:t>
            </a:r>
            <a:r>
              <a:rPr lang="en-US" sz="1100" dirty="0" err="1"/>
              <a:t>Kajomovitz</a:t>
            </a:r>
            <a:r>
              <a:rPr lang="en-US" sz="1100" dirty="0"/>
              <a:t> (Technion), Felix Kling (SLAC), </a:t>
            </a:r>
            <a:r>
              <a:rPr lang="en-US" sz="1100" dirty="0" err="1"/>
              <a:t>Umut</a:t>
            </a:r>
            <a:r>
              <a:rPr lang="en-US" sz="1100" dirty="0"/>
              <a:t> </a:t>
            </a:r>
            <a:r>
              <a:rPr lang="en-US" sz="1100" dirty="0" err="1"/>
              <a:t>Kose</a:t>
            </a:r>
            <a:r>
              <a:rPr lang="en-US" sz="1100" dirty="0"/>
              <a:t> (CERN), Susanne Kuehn (CERN), Helena Lefebvre (Royal Holloway), Lorne Levinson (Weizmann), </a:t>
            </a:r>
            <a:r>
              <a:rPr lang="en-US" sz="1100" dirty="0" err="1"/>
              <a:t>Ke</a:t>
            </a:r>
            <a:r>
              <a:rPr lang="en-US" sz="1100" dirty="0"/>
              <a:t> Li (Washington), </a:t>
            </a:r>
            <a:r>
              <a:rPr lang="en-US" sz="1100" dirty="0" err="1"/>
              <a:t>Jinfeng</a:t>
            </a:r>
            <a:r>
              <a:rPr lang="en-US" sz="1100" dirty="0"/>
              <a:t> Liu (Tsinghua), Chiara </a:t>
            </a:r>
            <a:r>
              <a:rPr lang="en-US" sz="1100" dirty="0" err="1"/>
              <a:t>Magliocca</a:t>
            </a:r>
            <a:r>
              <a:rPr lang="en-US" sz="1100" dirty="0"/>
              <a:t> (Geneva), Josh </a:t>
            </a:r>
            <a:r>
              <a:rPr lang="en-US" sz="1100" dirty="0" err="1"/>
              <a:t>McFayden</a:t>
            </a:r>
            <a:r>
              <a:rPr lang="en-US" sz="1100" dirty="0"/>
              <a:t> (Sussex), Sam Meehan (CERN), </a:t>
            </a:r>
            <a:r>
              <a:rPr lang="en-US" sz="1100" dirty="0" err="1"/>
              <a:t>Dimitar</a:t>
            </a:r>
            <a:r>
              <a:rPr lang="en-US" sz="1100" dirty="0"/>
              <a:t> </a:t>
            </a:r>
            <a:r>
              <a:rPr lang="en-US" sz="1100" dirty="0" err="1"/>
              <a:t>Mladenov</a:t>
            </a:r>
            <a:r>
              <a:rPr lang="en-US" sz="1100" dirty="0"/>
              <a:t> (CERN), Mitsuhiro Nakamura (Nagoya), Toshiyuki Nakano (Nagoya), </a:t>
            </a:r>
            <a:r>
              <a:rPr lang="en-US" sz="1100" dirty="0" err="1"/>
              <a:t>Marzio</a:t>
            </a:r>
            <a:r>
              <a:rPr lang="en-US" sz="1100" dirty="0"/>
              <a:t> </a:t>
            </a:r>
            <a:r>
              <a:rPr lang="en-US" sz="1100" dirty="0" err="1"/>
              <a:t>Nessi</a:t>
            </a:r>
            <a:r>
              <a:rPr lang="en-US" sz="1100" dirty="0"/>
              <a:t> (CERN), </a:t>
            </a:r>
            <a:r>
              <a:rPr lang="en-US" sz="1100" dirty="0" err="1"/>
              <a:t>Friedemann</a:t>
            </a:r>
            <a:r>
              <a:rPr lang="en-US" sz="1100" dirty="0"/>
              <a:t> Neuhaus (Mainz), Laurie </a:t>
            </a:r>
            <a:r>
              <a:rPr lang="en-US" sz="1100" dirty="0" err="1"/>
              <a:t>Nevay</a:t>
            </a:r>
            <a:r>
              <a:rPr lang="en-US" sz="1100" dirty="0"/>
              <a:t> (Royal Holloway), Hidetoshi </a:t>
            </a:r>
            <a:r>
              <a:rPr lang="en-US" sz="1100" dirty="0" err="1"/>
              <a:t>Otono</a:t>
            </a:r>
            <a:r>
              <a:rPr lang="en-US" sz="1100" dirty="0"/>
              <a:t> (Kyushu), Carlo </a:t>
            </a:r>
            <a:r>
              <a:rPr lang="en-US" sz="1100" dirty="0" err="1"/>
              <a:t>Pandini</a:t>
            </a:r>
            <a:r>
              <a:rPr lang="en-US" sz="1100" dirty="0"/>
              <a:t> (Geneva), Hao Pang (Tsinghua), Brian Petersen (CERN), Francesco </a:t>
            </a:r>
            <a:r>
              <a:rPr lang="en-US" sz="1100" dirty="0" err="1"/>
              <a:t>Pietropaolo</a:t>
            </a:r>
            <a:r>
              <a:rPr lang="en-US" sz="1100" dirty="0"/>
              <a:t> (CERN), Markus Prim (Bonn), Michaela </a:t>
            </a:r>
            <a:r>
              <a:rPr lang="en-US" sz="1100" dirty="0" err="1"/>
              <a:t>Queitsch</a:t>
            </a:r>
            <a:r>
              <a:rPr lang="en-US" sz="1100" dirty="0"/>
              <a:t>-Maitland (CERN), Filippo </a:t>
            </a:r>
            <a:r>
              <a:rPr lang="en-US" sz="1100" dirty="0" err="1"/>
              <a:t>Resnati</a:t>
            </a:r>
            <a:r>
              <a:rPr lang="en-US" sz="1100" dirty="0"/>
              <a:t> (CERN), Jakob </a:t>
            </a:r>
            <a:r>
              <a:rPr lang="en-US" sz="1100" dirty="0" err="1"/>
              <a:t>Salfeld-Nebgen</a:t>
            </a:r>
            <a:r>
              <a:rPr lang="en-US" sz="1100" dirty="0"/>
              <a:t> (CERN), Osamu Sato (Nagoya), Paola </a:t>
            </a:r>
            <a:r>
              <a:rPr lang="en-US" sz="1100" dirty="0" err="1"/>
              <a:t>Scampoli</a:t>
            </a:r>
            <a:r>
              <a:rPr lang="en-US" sz="1100" dirty="0"/>
              <a:t> (Bern), Kristof </a:t>
            </a:r>
            <a:r>
              <a:rPr lang="en-US" sz="1100" dirty="0" err="1"/>
              <a:t>Schmieden</a:t>
            </a:r>
            <a:r>
              <a:rPr lang="en-US" sz="1100" dirty="0"/>
              <a:t> (Mainz), Matthias Schott (Mainz), Anna </a:t>
            </a:r>
            <a:r>
              <a:rPr lang="en-US" sz="1100" dirty="0" err="1"/>
              <a:t>Sfyrla</a:t>
            </a:r>
            <a:r>
              <a:rPr lang="en-US" sz="1100" dirty="0"/>
              <a:t> (Geneva), Savannah Shively (UC Irvine), John Spencer (Washington), Yosuke </a:t>
            </a:r>
            <a:r>
              <a:rPr lang="en-US" sz="1100" dirty="0" err="1"/>
              <a:t>Takubo</a:t>
            </a:r>
            <a:r>
              <a:rPr lang="en-US" sz="1100" dirty="0"/>
              <a:t> (KEK), </a:t>
            </a:r>
            <a:r>
              <a:rPr lang="en-US" sz="1100" dirty="0" err="1"/>
              <a:t>Ondrej</a:t>
            </a:r>
            <a:r>
              <a:rPr lang="en-US" sz="1100" dirty="0"/>
              <a:t> </a:t>
            </a:r>
            <a:r>
              <a:rPr lang="en-US" sz="1100" dirty="0" err="1"/>
              <a:t>Theiner</a:t>
            </a:r>
            <a:r>
              <a:rPr lang="en-US" sz="1100" dirty="0"/>
              <a:t> (Geneva), Eric </a:t>
            </a:r>
            <a:r>
              <a:rPr lang="en-US" sz="1100" dirty="0" err="1"/>
              <a:t>Torrence</a:t>
            </a:r>
            <a:r>
              <a:rPr lang="en-US" sz="1100" dirty="0"/>
              <a:t> (Oregon), </a:t>
            </a:r>
            <a:r>
              <a:rPr lang="en-US" sz="1100" dirty="0" err="1"/>
              <a:t>Serhan</a:t>
            </a:r>
            <a:r>
              <a:rPr lang="en-US" sz="1100" dirty="0"/>
              <a:t> </a:t>
            </a:r>
            <a:r>
              <a:rPr lang="en-US" sz="1100" dirty="0" err="1"/>
              <a:t>Tufanli</a:t>
            </a:r>
            <a:r>
              <a:rPr lang="en-US" sz="1100" dirty="0"/>
              <a:t> (CERN), </a:t>
            </a:r>
            <a:r>
              <a:rPr lang="en-US" sz="1100" dirty="0" err="1"/>
              <a:t>Benedikt</a:t>
            </a:r>
            <a:r>
              <a:rPr lang="en-US" sz="1100" dirty="0"/>
              <a:t> </a:t>
            </a:r>
            <a:r>
              <a:rPr lang="en-US" sz="1100" dirty="0" err="1"/>
              <a:t>Vormvald</a:t>
            </a:r>
            <a:r>
              <a:rPr lang="en-US" sz="1100" dirty="0"/>
              <a:t> (CERN), Di Wang (Tsinghua), Gang Zhang (Tsinghua)</a:t>
            </a:r>
          </a:p>
          <a:p>
            <a:endParaRPr lang="en-US" sz="2000" dirty="0">
              <a:latin typeface="Arial" charset="0"/>
              <a:sym typeface="Wingding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A7085-1956-3D4B-B819-EDEF6FADFB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5456098"/>
            <a:ext cx="1143000" cy="668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49DB91-F18D-A944-A22D-6084B60FB70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85519" y="6150435"/>
            <a:ext cx="1169564" cy="579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A48307-1829-3047-BB5E-76548DAF960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32222" b="32029"/>
          <a:stretch/>
        </p:blipFill>
        <p:spPr>
          <a:xfrm>
            <a:off x="6883678" y="5489373"/>
            <a:ext cx="1471930" cy="526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381871-F564-1045-962B-8ABBE9B5778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7745" y="5507968"/>
            <a:ext cx="1517028" cy="5831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CFCD1FA-5250-214F-9B55-D42CA664E85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07693" y="6204163"/>
            <a:ext cx="1859349" cy="4721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EF7FC8-9471-B341-8CB0-84C91C504F6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91200" y="6246453"/>
            <a:ext cx="1542638" cy="36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80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55662"/>
            <a:ext cx="8915400" cy="5392738"/>
          </a:xfrm>
        </p:spPr>
        <p:txBody>
          <a:bodyPr>
            <a:noAutofit/>
          </a:bodyPr>
          <a:lstStyle/>
          <a:p>
            <a:r>
              <a:rPr lang="en-US" sz="2000" dirty="0"/>
              <a:t>FASER and </a:t>
            </a:r>
            <a:r>
              <a:rPr lang="en-US" sz="2000" dirty="0" err="1"/>
              <a:t>FASER</a:t>
            </a:r>
            <a:r>
              <a:rPr lang="en-US" sz="2000" dirty="0" err="1">
                <a:latin typeface="Symbol" pitchFamily="2" charset="2"/>
              </a:rPr>
              <a:t>n</a:t>
            </a:r>
            <a:r>
              <a:rPr lang="en-US" sz="2000" dirty="0"/>
              <a:t> are designed to detect charged tracks and neutrinos. </a:t>
            </a:r>
          </a:p>
          <a:p>
            <a:pPr lvl="1"/>
            <a:r>
              <a:rPr lang="en-US" sz="1600" dirty="0"/>
              <a:t>50cm deep trench puts the detectors on axis. Coverage: </a:t>
            </a:r>
            <a:r>
              <a:rPr lang="en-US" sz="1600" dirty="0">
                <a:latin typeface="Symbol" pitchFamily="2" charset="2"/>
              </a:rPr>
              <a:t>h</a:t>
            </a:r>
            <a:r>
              <a:rPr lang="en-US" sz="1600" dirty="0"/>
              <a:t> &gt; 9, total length: 6 m.</a:t>
            </a:r>
          </a:p>
          <a:p>
            <a:pPr lvl="1"/>
            <a:r>
              <a:rPr lang="en-US" sz="1600" dirty="0"/>
              <a:t>FASER: tracker and calorimeter, detects LLP decay to pair of </a:t>
            </a:r>
            <a:r>
              <a:rPr lang="en-US" sz="1600" dirty="0" err="1"/>
              <a:t>TeV</a:t>
            </a:r>
            <a:r>
              <a:rPr lang="en-US" sz="1600" dirty="0"/>
              <a:t> charged tracks.  Background negligible (FLUKA simulations validated by prototype detector in 2018).</a:t>
            </a:r>
          </a:p>
          <a:p>
            <a:pPr lvl="1"/>
            <a:r>
              <a:rPr lang="en-US" sz="1600" dirty="0" err="1"/>
              <a:t>FASER</a:t>
            </a:r>
            <a:r>
              <a:rPr lang="en-US" sz="1600" dirty="0" err="1">
                <a:latin typeface="Symbol" pitchFamily="2" charset="2"/>
              </a:rPr>
              <a:t>n</a:t>
            </a:r>
            <a:r>
              <a:rPr lang="en-US" sz="1600" dirty="0"/>
              <a:t>: emulsion detector, detects CC and NC neutrino interactions.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44475"/>
            <a:ext cx="8991600" cy="441325"/>
          </a:xfrm>
        </p:spPr>
        <p:txBody>
          <a:bodyPr/>
          <a:lstStyle/>
          <a:p>
            <a:r>
              <a:rPr lang="en-US" dirty="0">
                <a:latin typeface="+mn-lt"/>
              </a:rPr>
              <a:t>FASER AND </a:t>
            </a:r>
            <a:r>
              <a:rPr lang="en-US" dirty="0" err="1">
                <a:latin typeface="+mn-lt"/>
              </a:rPr>
              <a:t>FASER</a:t>
            </a:r>
            <a:r>
              <a:rPr lang="en-US" dirty="0" err="1">
                <a:latin typeface="Symbol" pitchFamily="2" charset="2"/>
              </a:rPr>
              <a:t>n</a:t>
            </a:r>
            <a:r>
              <a:rPr lang="en-US" dirty="0">
                <a:latin typeface="+mn-lt"/>
              </a:rPr>
              <a:t> DETECTORS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22907A-7E36-B44F-BF5D-05C04AA53BDD}"/>
              </a:ext>
            </a:extLst>
          </p:cNvPr>
          <p:cNvGrpSpPr/>
          <p:nvPr/>
        </p:nvGrpSpPr>
        <p:grpSpPr>
          <a:xfrm>
            <a:off x="228600" y="2514600"/>
            <a:ext cx="8534400" cy="4038600"/>
            <a:chOff x="1181100" y="3032124"/>
            <a:chExt cx="6781799" cy="35814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113D7CF-9EE7-664D-8629-21B1A4538C4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3032124"/>
              <a:ext cx="6781799" cy="3581401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96E24C9-DA85-C743-9FA3-2D2A645CCA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8000" y="4267200"/>
              <a:ext cx="533400" cy="228600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026DBFE-20B9-F344-826D-02185889DB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4152900"/>
              <a:ext cx="1295400" cy="512762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E1C025B-AC29-F84F-B158-258598ED20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4665662"/>
              <a:ext cx="3276600" cy="1049338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A4AC172-FFA9-3B4A-BE5A-ADBFA13688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4665662"/>
              <a:ext cx="3276600" cy="1201738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8B89462-A2C7-644D-9A09-814112655532}"/>
                </a:ext>
              </a:extLst>
            </p:cNvPr>
            <p:cNvSpPr txBox="1"/>
            <p:nvPr/>
          </p:nvSpPr>
          <p:spPr>
            <a:xfrm>
              <a:off x="7364243" y="404774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latin typeface="Symbol" pitchFamily="2" charset="2"/>
                </a:rPr>
                <a:t>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28D9A1-8A21-3847-8DCF-2A7A770C8EFF}"/>
                </a:ext>
              </a:extLst>
            </p:cNvPr>
            <p:cNvSpPr txBox="1"/>
            <p:nvPr/>
          </p:nvSpPr>
          <p:spPr>
            <a:xfrm>
              <a:off x="7124700" y="3859014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LLP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8BD851-55AD-8F4F-8804-44A40BCDBC0D}"/>
                </a:ext>
              </a:extLst>
            </p:cNvPr>
            <p:cNvSpPr txBox="1"/>
            <p:nvPr/>
          </p:nvSpPr>
          <p:spPr>
            <a:xfrm>
              <a:off x="2895456" y="5333583"/>
              <a:ext cx="3882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e</a:t>
              </a:r>
              <a:r>
                <a:rPr lang="en-US" baseline="30000" dirty="0">
                  <a:solidFill>
                    <a:srgbClr val="FFFF00"/>
                  </a:solidFill>
                  <a:latin typeface="+mj-lt"/>
                </a:rPr>
                <a:t>+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13AF53-D9BB-4340-B4BE-D3B156E90B55}"/>
                </a:ext>
              </a:extLst>
            </p:cNvPr>
            <p:cNvSpPr txBox="1"/>
            <p:nvPr/>
          </p:nvSpPr>
          <p:spPr>
            <a:xfrm>
              <a:off x="2911486" y="5707663"/>
              <a:ext cx="356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e</a:t>
              </a:r>
              <a:r>
                <a:rPr lang="en-US" sz="2000" baseline="30000" dirty="0">
                  <a:solidFill>
                    <a:srgbClr val="FFFF00"/>
                  </a:solidFill>
                  <a:latin typeface="+mj-lt"/>
                </a:rPr>
                <a:t>-</a:t>
              </a:r>
            </a:p>
          </p:txBody>
        </p:sp>
        <p:sp>
          <p:nvSpPr>
            <p:cNvPr id="22" name="Teardrop 21">
              <a:extLst>
                <a:ext uri="{FF2B5EF4-FFF2-40B4-BE49-F238E27FC236}">
                  <a16:creationId xmlns:a16="http://schemas.microsoft.com/office/drawing/2014/main" id="{0BCC65C2-E8A9-DD43-B6CF-5BD01D4F1810}"/>
                </a:ext>
              </a:extLst>
            </p:cNvPr>
            <p:cNvSpPr/>
            <p:nvPr/>
          </p:nvSpPr>
          <p:spPr>
            <a:xfrm rot="1678285">
              <a:off x="6839756" y="4376870"/>
              <a:ext cx="152400" cy="169277"/>
            </a:xfrm>
            <a:prstGeom prst="teardrop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1787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MAGNETS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FFFD57-DE3F-B14F-92DA-FB2136849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55662"/>
            <a:ext cx="8915400" cy="5392738"/>
          </a:xfrm>
        </p:spPr>
        <p:txBody>
          <a:bodyPr>
            <a:noAutofit/>
          </a:bodyPr>
          <a:lstStyle/>
          <a:p>
            <a:r>
              <a:rPr lang="en-US" sz="2000" dirty="0"/>
              <a:t>FASER includes 3 magnets: 1.5 m, 1 m, and 1m long.</a:t>
            </a:r>
          </a:p>
          <a:p>
            <a:r>
              <a:rPr lang="en-US" sz="2000" dirty="0"/>
              <a:t>These magnets have an inner diameter of 20cm, are 0.57 T permanent dipoles, separate oppositely-charged tracks, require little maintenance.</a:t>
            </a:r>
          </a:p>
          <a:p>
            <a:r>
              <a:rPr lang="en-US" sz="2000" dirty="0"/>
              <a:t>Constructed by the CERN magnet group.</a:t>
            </a:r>
          </a:p>
          <a:p>
            <a:endParaRPr lang="en-US" sz="2000" dirty="0"/>
          </a:p>
          <a:p>
            <a:endParaRPr lang="en-US" sz="16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97DE7A-8DD1-C042-91B7-EA651C8EA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88467"/>
            <a:ext cx="8534400" cy="401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9830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TRACKERS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FFFD57-DE3F-B14F-92DA-FB2136849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55662"/>
            <a:ext cx="8915400" cy="5392738"/>
          </a:xfrm>
        </p:spPr>
        <p:txBody>
          <a:bodyPr>
            <a:noAutofit/>
          </a:bodyPr>
          <a:lstStyle/>
          <a:p>
            <a:r>
              <a:rPr lang="en-US" sz="2000" dirty="0"/>
              <a:t>8 ATLAS SCT modules per tracking plane, 3 tracking planes per tracking station, 3 tracking stations at FASER.</a:t>
            </a:r>
            <a:endParaRPr lang="en-US" sz="16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0C4B2C-0078-3F45-9E72-29F634D29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676400"/>
            <a:ext cx="6502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3958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7ED161-A18E-2A46-BCAF-3E92620BE098}"/>
              </a:ext>
            </a:extLst>
          </p:cNvPr>
          <p:cNvSpPr/>
          <p:nvPr/>
        </p:nvSpPr>
        <p:spPr>
          <a:xfrm>
            <a:off x="1155159" y="2895600"/>
            <a:ext cx="6757481" cy="1066800"/>
          </a:xfrm>
          <a:prstGeom prst="rect">
            <a:avLst/>
          </a:prstGeom>
          <a:solidFill>
            <a:srgbClr val="00B050"/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INTRODUCTION AND MOTIVATION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D955D9-B3A2-F54D-8102-DFEB7E7B0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7"/>
            <a:ext cx="8458200" cy="54864"/>
          </a:xfrm>
          <a:prstGeom prst="rect">
            <a:avLst/>
          </a:prstGeom>
          <a:solidFill>
            <a:srgbClr val="1919C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01832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F67085-54F2-6842-B1FB-54D872012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4" y="0"/>
            <a:ext cx="913517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28600"/>
            <a:ext cx="68580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FASER CONSTRUCTION STATUS</a:t>
            </a:r>
          </a:p>
        </p:txBody>
      </p:sp>
    </p:spTree>
    <p:extLst>
      <p:ext uri="{BB962C8B-B14F-4D97-AF65-F5344CB8AC3E}">
        <p14:creationId xmlns:p14="http://schemas.microsoft.com/office/powerpoint/2010/main" val="1854029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FASER INSTALLATION</a:t>
            </a:r>
          </a:p>
        </p:txBody>
      </p:sp>
      <p:pic>
        <p:nvPicPr>
          <p:cNvPr id="4" name="FASER-1">
            <a:hlinkClick r:id="" action="ppaction://media"/>
            <a:extLst>
              <a:ext uri="{FF2B5EF4-FFF2-40B4-BE49-F238E27FC236}">
                <a16:creationId xmlns:a16="http://schemas.microsoft.com/office/drawing/2014/main" id="{4BE837F6-4D74-5140-94A6-4C4D9FAEC7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400" y="762000"/>
            <a:ext cx="9448800" cy="5807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7B1E97-EE1C-EC48-8777-66AD30EE45D0}"/>
              </a:ext>
            </a:extLst>
          </p:cNvPr>
          <p:cNvSpPr txBox="1"/>
          <p:nvPr/>
        </p:nvSpPr>
        <p:spPr>
          <a:xfrm>
            <a:off x="6032099" y="914400"/>
            <a:ext cx="2654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Dougherty, CERN Integration (2019)</a:t>
            </a:r>
          </a:p>
        </p:txBody>
      </p:sp>
    </p:spTree>
    <p:extLst>
      <p:ext uri="{BB962C8B-B14F-4D97-AF65-F5344CB8AC3E}">
        <p14:creationId xmlns:p14="http://schemas.microsoft.com/office/powerpoint/2010/main" val="18401049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FASER INSTALLATION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CDB237-48DA-A144-B0DA-051EC9767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93" y="990600"/>
            <a:ext cx="8718614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80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FASER INSTALLATION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9AF2BC-1872-5F42-ADB9-EBAA71C52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838200"/>
            <a:ext cx="7848600" cy="573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574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FASER INSTALLATION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8479C2-FE3D-194B-95E7-A4A1B751E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821589"/>
            <a:ext cx="4622800" cy="599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413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FASER INSTALLATION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970D4D-62E5-7A4F-8184-D056CF164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38200"/>
            <a:ext cx="8832850" cy="56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285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FASER INSTALLATION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645FE9-57ED-904E-B103-9270C514E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71600"/>
            <a:ext cx="8711921" cy="461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438006-7BFB-484D-B80A-EC09E970E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821"/>
            <a:ext cx="9239250" cy="69361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FASER CURRENT STATUS</a:t>
            </a:r>
          </a:p>
        </p:txBody>
      </p:sp>
    </p:spTree>
    <p:extLst>
      <p:ext uri="{BB962C8B-B14F-4D97-AF65-F5344CB8AC3E}">
        <p14:creationId xmlns:p14="http://schemas.microsoft.com/office/powerpoint/2010/main" val="31222552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E91C2E-A085-294C-A481-1F7B1635CC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7" r="13204"/>
          <a:stretch/>
        </p:blipFill>
        <p:spPr>
          <a:xfrm>
            <a:off x="1" y="1571"/>
            <a:ext cx="9144000" cy="6834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FASER CURRENT STATUS</a:t>
            </a:r>
          </a:p>
        </p:txBody>
      </p:sp>
    </p:spTree>
    <p:extLst>
      <p:ext uri="{BB962C8B-B14F-4D97-AF65-F5344CB8AC3E}">
        <p14:creationId xmlns:p14="http://schemas.microsoft.com/office/powerpoint/2010/main" val="7853620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7ED161-A18E-2A46-BCAF-3E92620BE098}"/>
              </a:ext>
            </a:extLst>
          </p:cNvPr>
          <p:cNvSpPr/>
          <p:nvPr/>
        </p:nvSpPr>
        <p:spPr>
          <a:xfrm>
            <a:off x="1155159" y="2895600"/>
            <a:ext cx="6757481" cy="1066800"/>
          </a:xfrm>
          <a:prstGeom prst="rect">
            <a:avLst/>
          </a:prstGeom>
          <a:solidFill>
            <a:srgbClr val="FF0000"/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FORWARD PHYSICS FACILITY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D955D9-B3A2-F54D-8102-DFEB7E7B0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7"/>
            <a:ext cx="8458200" cy="54864"/>
          </a:xfrm>
          <a:prstGeom prst="rect">
            <a:avLst/>
          </a:prstGeom>
          <a:solidFill>
            <a:srgbClr val="1919C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36041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INTRODUCTION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81000" y="845757"/>
            <a:ext cx="8305800" cy="5638800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  <a:sym typeface="Wingdings"/>
              </a:rPr>
              <a:t>We are living in interesting times: the Higgs boson has been discovered, but many of the grand motivations for new physics, although still interesting, are not as compelling as they once were.</a:t>
            </a:r>
          </a:p>
          <a:p>
            <a:pPr lvl="1"/>
            <a:r>
              <a:rPr lang="en-US" sz="1800" dirty="0">
                <a:latin typeface="Arial" charset="0"/>
                <a:sym typeface="Wingdings"/>
              </a:rPr>
              <a:t>Gauge hierarchy problem</a:t>
            </a:r>
          </a:p>
          <a:p>
            <a:pPr lvl="1"/>
            <a:r>
              <a:rPr lang="en-US" sz="1800" dirty="0">
                <a:latin typeface="Arial" charset="0"/>
                <a:sym typeface="Wingdings"/>
              </a:rPr>
              <a:t>Supersymmetry</a:t>
            </a:r>
          </a:p>
          <a:p>
            <a:pPr lvl="1"/>
            <a:r>
              <a:rPr lang="en-US" sz="1800" dirty="0">
                <a:latin typeface="Arial" charset="0"/>
                <a:sym typeface="Wingdings"/>
              </a:rPr>
              <a:t>WIMP dark matter</a:t>
            </a:r>
          </a:p>
          <a:p>
            <a:pPr eaLnBrk="1" hangingPunct="1"/>
            <a:endParaRPr lang="en-US" sz="1200" dirty="0">
              <a:latin typeface="Arial" charset="0"/>
              <a:sym typeface="Wingdings"/>
            </a:endParaRPr>
          </a:p>
          <a:p>
            <a:pPr eaLnBrk="1" hangingPunct="1"/>
            <a:r>
              <a:rPr lang="en-US" sz="2000" dirty="0">
                <a:latin typeface="Arial" charset="0"/>
                <a:sym typeface="Wingdings"/>
              </a:rPr>
              <a:t>In terms of major experiments and projects, we are also at a crossroads.</a:t>
            </a:r>
          </a:p>
          <a:p>
            <a:pPr lvl="1"/>
            <a:r>
              <a:rPr lang="en-US" sz="1800" dirty="0">
                <a:latin typeface="Arial" charset="0"/>
                <a:sym typeface="Wingdings"/>
              </a:rPr>
              <a:t>In Asia, we are waiting for a decision about the ILC</a:t>
            </a:r>
          </a:p>
          <a:p>
            <a:pPr lvl="1"/>
            <a:r>
              <a:rPr lang="en-US" sz="1800" dirty="0">
                <a:latin typeface="Arial" charset="0"/>
                <a:sym typeface="Wingdings"/>
              </a:rPr>
              <a:t>In Europe, the European Strategy Update for Particle Physics pushed definitive decisions to the future</a:t>
            </a:r>
          </a:p>
          <a:p>
            <a:pPr lvl="1"/>
            <a:r>
              <a:rPr lang="en-US" sz="1800" dirty="0">
                <a:latin typeface="Arial" charset="0"/>
                <a:sym typeface="Wingdings"/>
              </a:rPr>
              <a:t>In North America, the Snowmass process is underway, but its conclusion may be postponed to 2022, given COVID-19 delays</a:t>
            </a:r>
          </a:p>
          <a:p>
            <a:pPr lvl="1"/>
            <a:endParaRPr lang="en-US" sz="12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For all these reasons, perhaps it’s a good time to go back to the drawing board and re-evaluate where we’ve been and where we are.</a:t>
            </a:r>
          </a:p>
        </p:txBody>
      </p:sp>
    </p:spTree>
    <p:extLst>
      <p:ext uri="{BB962C8B-B14F-4D97-AF65-F5344CB8AC3E}">
        <p14:creationId xmlns:p14="http://schemas.microsoft.com/office/powerpoint/2010/main" val="2372004689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D08BAE0-EAA9-5649-B50B-B4764E4C0A2E}"/>
              </a:ext>
            </a:extLst>
          </p:cNvPr>
          <p:cNvGrpSpPr/>
          <p:nvPr/>
        </p:nvGrpSpPr>
        <p:grpSpPr>
          <a:xfrm>
            <a:off x="803401" y="4055167"/>
            <a:ext cx="7537413" cy="2421833"/>
            <a:chOff x="803401" y="3657600"/>
            <a:chExt cx="7537413" cy="242183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D8E2BA2-665E-C04F-84FD-60DA6390DDFD}"/>
                </a:ext>
              </a:extLst>
            </p:cNvPr>
            <p:cNvGrpSpPr/>
            <p:nvPr/>
          </p:nvGrpSpPr>
          <p:grpSpPr>
            <a:xfrm>
              <a:off x="868917" y="3663476"/>
              <a:ext cx="7406165" cy="2415957"/>
              <a:chOff x="370316" y="2194653"/>
              <a:chExt cx="7406165" cy="241595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0F09315-D413-B549-BED5-85DA2AD021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785" t="29767" r="15220" b="32906"/>
              <a:stretch/>
            </p:blipFill>
            <p:spPr>
              <a:xfrm rot="21135650">
                <a:off x="370316" y="2194653"/>
                <a:ext cx="7406165" cy="2415957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930736B-C6FD-934B-A61C-85369676DB6C}"/>
                  </a:ext>
                </a:extLst>
              </p:cNvPr>
              <p:cNvSpPr/>
              <p:nvPr/>
            </p:nvSpPr>
            <p:spPr>
              <a:xfrm>
                <a:off x="4343400" y="3262159"/>
                <a:ext cx="762000" cy="457200"/>
              </a:xfrm>
              <a:prstGeom prst="rect">
                <a:avLst/>
              </a:prstGeom>
              <a:solidFill>
                <a:srgbClr val="73B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746C40-585A-5A47-B338-9D9368521C64}"/>
                </a:ext>
              </a:extLst>
            </p:cNvPr>
            <p:cNvSpPr/>
            <p:nvPr/>
          </p:nvSpPr>
          <p:spPr>
            <a:xfrm rot="172543">
              <a:off x="1421983" y="4491400"/>
              <a:ext cx="762000" cy="377168"/>
            </a:xfrm>
            <a:prstGeom prst="rect">
              <a:avLst/>
            </a:prstGeom>
            <a:solidFill>
              <a:srgbClr val="73B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E5C1FFD-2B86-F041-B6C5-7296A54DD23D}"/>
                </a:ext>
              </a:extLst>
            </p:cNvPr>
            <p:cNvSpPr/>
            <p:nvPr/>
          </p:nvSpPr>
          <p:spPr>
            <a:xfrm rot="21291863">
              <a:off x="1422551" y="5236115"/>
              <a:ext cx="762000" cy="305264"/>
            </a:xfrm>
            <a:prstGeom prst="rect">
              <a:avLst/>
            </a:prstGeom>
            <a:solidFill>
              <a:srgbClr val="73B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7781F40-6CD5-4F42-8272-C780098CCFC9}"/>
                </a:ext>
              </a:extLst>
            </p:cNvPr>
            <p:cNvSpPr/>
            <p:nvPr/>
          </p:nvSpPr>
          <p:spPr>
            <a:xfrm>
              <a:off x="803401" y="4639327"/>
              <a:ext cx="7537413" cy="182296"/>
            </a:xfrm>
            <a:prstGeom prst="rect">
              <a:avLst/>
            </a:prstGeom>
            <a:solidFill>
              <a:srgbClr val="0070C0">
                <a:alpha val="48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LHC beamline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712DB75-C2FE-7044-B2E7-70755CA83B85}"/>
                </a:ext>
              </a:extLst>
            </p:cNvPr>
            <p:cNvGrpSpPr/>
            <p:nvPr/>
          </p:nvGrpSpPr>
          <p:grpSpPr>
            <a:xfrm>
              <a:off x="4887098" y="3657600"/>
              <a:ext cx="2980922" cy="689865"/>
              <a:chOff x="4769497" y="1676402"/>
              <a:chExt cx="2980922" cy="689865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86CAFCE-A119-4245-9CE5-350E85FD41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333" t="90028" r="65000" b="4175"/>
              <a:stretch/>
            </p:blipFill>
            <p:spPr>
              <a:xfrm>
                <a:off x="5312019" y="1676402"/>
                <a:ext cx="2438400" cy="37519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013D7F6-5BBF-CF45-9E84-2ED8F02330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520" t="89638" r="92947"/>
              <a:stretch/>
            </p:blipFill>
            <p:spPr>
              <a:xfrm rot="21120000">
                <a:off x="4769497" y="1695617"/>
                <a:ext cx="323045" cy="670650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113766A-77B7-0B4C-A0B5-BA0190E5CDA5}"/>
                </a:ext>
              </a:extLst>
            </p:cNvPr>
            <p:cNvSpPr txBox="1"/>
            <p:nvPr/>
          </p:nvSpPr>
          <p:spPr>
            <a:xfrm>
              <a:off x="6899401" y="5080090"/>
              <a:ext cx="6030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UJ12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B134035-32D0-ED4F-9224-E5BD17658A0A}"/>
                </a:ext>
              </a:extLst>
            </p:cNvPr>
            <p:cNvSpPr txBox="1"/>
            <p:nvPr/>
          </p:nvSpPr>
          <p:spPr>
            <a:xfrm>
              <a:off x="2175001" y="5101144"/>
              <a:ext cx="5421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TI12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2B47AFC-EAA2-B542-8CE7-287039311DBA}"/>
                </a:ext>
              </a:extLst>
            </p:cNvPr>
            <p:cNvGrpSpPr/>
            <p:nvPr/>
          </p:nvGrpSpPr>
          <p:grpSpPr>
            <a:xfrm>
              <a:off x="2784601" y="5503333"/>
              <a:ext cx="5049522" cy="568956"/>
              <a:chOff x="2667000" y="3522135"/>
              <a:chExt cx="5049522" cy="568956"/>
            </a:xfrm>
            <a:solidFill>
              <a:srgbClr val="BFDEFF"/>
            </a:solidFill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76B8967-2D7A-6F40-8A57-976D8D551A69}"/>
                  </a:ext>
                </a:extLst>
              </p:cNvPr>
              <p:cNvSpPr/>
              <p:nvPr/>
            </p:nvSpPr>
            <p:spPr>
              <a:xfrm>
                <a:off x="2667000" y="3522135"/>
                <a:ext cx="5049522" cy="2286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425901B1-F272-ED4D-A1F1-4D6E96D0324D}"/>
                  </a:ext>
                </a:extLst>
              </p:cNvPr>
              <p:cNvSpPr/>
              <p:nvPr/>
            </p:nvSpPr>
            <p:spPr>
              <a:xfrm flipH="1" flipV="1">
                <a:off x="2687322" y="3750734"/>
                <a:ext cx="5029200" cy="340357"/>
              </a:xfrm>
              <a:prstGeom prst="rt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7D5DAB0-76EA-9C43-A13A-6C0888B83AC1}"/>
                </a:ext>
              </a:extLst>
            </p:cNvPr>
            <p:cNvGrpSpPr/>
            <p:nvPr/>
          </p:nvGrpSpPr>
          <p:grpSpPr>
            <a:xfrm>
              <a:off x="1538305" y="5387867"/>
              <a:ext cx="6302619" cy="501862"/>
              <a:chOff x="1447800" y="3406669"/>
              <a:chExt cx="6302619" cy="501862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4AD6992-7A40-7A4F-9D61-681209E75476}"/>
                  </a:ext>
                </a:extLst>
              </p:cNvPr>
              <p:cNvSpPr txBox="1"/>
              <p:nvPr/>
            </p:nvSpPr>
            <p:spPr>
              <a:xfrm rot="248151">
                <a:off x="4437526" y="3631532"/>
                <a:ext cx="15307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Beam Collision Axis</a:t>
                </a: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37BBC96F-D0CD-C440-A543-3AD757041D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7800" y="3406669"/>
                <a:ext cx="6302619" cy="424356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FORWARD PHYSICS FACILITY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638491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FASER, </a:t>
            </a:r>
            <a:r>
              <a:rPr lang="en-US" sz="2000" dirty="0" err="1">
                <a:latin typeface="Arial" charset="0"/>
              </a:rPr>
              <a:t>FASER</a:t>
            </a:r>
            <a:r>
              <a:rPr lang="en-US" sz="2000" dirty="0" err="1">
                <a:latin typeface="Symbol" pitchFamily="2" charset="2"/>
              </a:rPr>
              <a:t>n</a:t>
            </a:r>
            <a:r>
              <a:rPr lang="en-US" sz="2000" dirty="0">
                <a:latin typeface="Arial" charset="0"/>
              </a:rPr>
              <a:t>, and other proposed detectors are currently highly constrained by tunnels and infrastructure that was never designed to support experiments. 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At the same time, it is becoming clear that there is a rich physics program in the far-forward region, spanning long-lived particle searches, neutrinos, QCD, dark matter, dark sector, cosmic rays, and cosmic neutrinos.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Strongly motivates enlarging UJ12 (or UJ18) to create a dedicated facility to house several far-forward experiments.</a:t>
            </a:r>
          </a:p>
        </p:txBody>
      </p:sp>
    </p:spTree>
    <p:extLst>
      <p:ext uri="{BB962C8B-B14F-4D97-AF65-F5344CB8AC3E}">
        <p14:creationId xmlns:p14="http://schemas.microsoft.com/office/powerpoint/2010/main" val="222198857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FORWARD PHYSICS FACILITY: SNOWMASS LOI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0" y="914401"/>
            <a:ext cx="3828771" cy="5638490"/>
          </a:xfrm>
        </p:spPr>
        <p:txBody>
          <a:bodyPr/>
          <a:lstStyle/>
          <a:p>
            <a:r>
              <a:rPr lang="en-US" sz="2000" dirty="0">
                <a:latin typeface="Arial" charset="0"/>
              </a:rPr>
              <a:t>One of 1578 Snowmass LOIs</a:t>
            </a: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200" dirty="0">
              <a:latin typeface="Arial" charset="0"/>
            </a:endParaRP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240 authors with interest from many communities. </a:t>
            </a: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endParaRPr lang="en-US" sz="1200" dirty="0">
              <a:latin typeface="Arial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E47D3A9-3543-414B-AE95-C03F53E96CE6}"/>
              </a:ext>
            </a:extLst>
          </p:cNvPr>
          <p:cNvGrpSpPr/>
          <p:nvPr/>
        </p:nvGrpSpPr>
        <p:grpSpPr>
          <a:xfrm>
            <a:off x="4349914" y="762001"/>
            <a:ext cx="4551876" cy="5790890"/>
            <a:chOff x="1842410" y="1752600"/>
            <a:chExt cx="3872590" cy="507193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821E31B-5A77-994C-A986-78673952F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42410" y="1752600"/>
              <a:ext cx="3700111" cy="46482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D87B80D-36A7-934D-A216-F71C1B851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3167" y="6392566"/>
              <a:ext cx="3689353" cy="23683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CDD4E95-EEBA-C14E-85F5-47D115A26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53166" y="6645795"/>
              <a:ext cx="3861834" cy="178739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10DC28B-48E3-F648-B2E3-CDCDE074B2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190" y="4343400"/>
            <a:ext cx="3928216" cy="18598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09E6AE-031A-CB49-955C-5FE0865B41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1600200"/>
            <a:ext cx="2791972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17692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763000" cy="5181600"/>
          </a:xfrm>
        </p:spPr>
        <p:txBody>
          <a:bodyPr>
            <a:noAutofit/>
          </a:bodyPr>
          <a:lstStyle/>
          <a:p>
            <a:r>
              <a:rPr lang="en-US" sz="1800" dirty="0"/>
              <a:t>The FPF Kickoff Meeting was held on 9-10 November 2020.</a:t>
            </a:r>
          </a:p>
          <a:p>
            <a:endParaRPr lang="en-US" sz="1000" baseline="-25000" dirty="0"/>
          </a:p>
          <a:p>
            <a:r>
              <a:rPr lang="en-US" sz="1800" dirty="0"/>
              <a:t>40 talks, lots of fascinating discussion, brought together people studying dark matter, dark sectors, LLPs, milli-charged particles, MC event generators, QCD, neutrinos, and cosmic ray and cosmic neutrino physics.</a:t>
            </a:r>
          </a:p>
          <a:p>
            <a:endParaRPr lang="en-US" sz="1000" dirty="0"/>
          </a:p>
          <a:p>
            <a:r>
              <a:rPr lang="en-US" sz="1800" dirty="0"/>
              <a:t>For talk slides and Zoom recordings, see https://</a:t>
            </a:r>
            <a:r>
              <a:rPr lang="en-US" sz="1800" dirty="0" err="1"/>
              <a:t>indico.cern.ch</a:t>
            </a:r>
            <a:r>
              <a:rPr lang="en-US" sz="1800" dirty="0"/>
              <a:t>/event/955956. </a:t>
            </a:r>
          </a:p>
          <a:p>
            <a:endParaRPr lang="en-US" sz="1200" dirty="0"/>
          </a:p>
          <a:p>
            <a:endParaRPr lang="en-US" sz="2000" dirty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/>
              <a:t>FPF KICKOFF MEETING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B7FB78-142A-EB45-A973-4749CE578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449" y="2899247"/>
            <a:ext cx="6709101" cy="3733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509746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NEW PHYSICS SEARCHES AT THE FPF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F80C9-6130-4D49-B2CD-3EE5B25D1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3391784" cy="5334000"/>
          </a:xfrm>
        </p:spPr>
        <p:txBody>
          <a:bodyPr/>
          <a:lstStyle/>
          <a:p>
            <a:r>
              <a:rPr lang="en-US" sz="2000" dirty="0"/>
              <a:t>FASER 2, an upgraded FASER with R = 1 m, L = 10 m, can discover all candidates with renormalizable couplings (dark photon, dark Higgs, HNL); ALPs with all types of couplings (</a:t>
            </a:r>
            <a:r>
              <a:rPr lang="en-US" sz="2000" dirty="0">
                <a:latin typeface="Symbol" pitchFamily="2" charset="2"/>
              </a:rPr>
              <a:t>g</a:t>
            </a:r>
            <a:r>
              <a:rPr lang="en-US" sz="2000" dirty="0"/>
              <a:t>, f, g); and many other particles.</a:t>
            </a:r>
          </a:p>
          <a:p>
            <a:endParaRPr lang="en-US" sz="2000" dirty="0"/>
          </a:p>
          <a:p>
            <a:r>
              <a:rPr lang="en-US" sz="2000" dirty="0"/>
              <a:t>Among the PBC benchmark scenarios, FASER2’s discovery potential extends to all benchmark scenarios, except BC2 and BC3.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E43614D-0A53-FF4B-AACF-F4EC75727D1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886200" y="1143000"/>
              <a:ext cx="4624431" cy="520112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50553">
                      <a:extLst>
                        <a:ext uri="{9D8B030D-6E8A-4147-A177-3AD203B41FA5}">
                          <a16:colId xmlns:a16="http://schemas.microsoft.com/office/drawing/2014/main" val="752266159"/>
                        </a:ext>
                      </a:extLst>
                    </a:gridCol>
                    <a:gridCol w="1067176">
                      <a:extLst>
                        <a:ext uri="{9D8B030D-6E8A-4147-A177-3AD203B41FA5}">
                          <a16:colId xmlns:a16="http://schemas.microsoft.com/office/drawing/2014/main" val="3410690635"/>
                        </a:ext>
                      </a:extLst>
                    </a:gridCol>
                    <a:gridCol w="1106702">
                      <a:extLst>
                        <a:ext uri="{9D8B030D-6E8A-4147-A177-3AD203B41FA5}">
                          <a16:colId xmlns:a16="http://schemas.microsoft.com/office/drawing/2014/main" val="2128013603"/>
                        </a:ext>
                      </a:extLst>
                    </a:gridCol>
                  </a:tblGrid>
                  <a:tr h="4403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Benchmark Model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FASER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FASER 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2120272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BC1: Dark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316804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BC1’: U(1)</a:t>
                          </a:r>
                          <a:r>
                            <a:rPr lang="en-US" sz="1200" baseline="-25000" dirty="0"/>
                            <a:t>B-L </a:t>
                          </a:r>
                          <a:r>
                            <a:rPr lang="en-US" sz="1200" baseline="0" dirty="0"/>
                            <a:t>Gauge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42819001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BC2: Invisible Dark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969362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BC3: Milli-Charged Particle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4263495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BC4: Dark Higgs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200352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BC5: Dark Higgs with </a:t>
                          </a:r>
                          <a:r>
                            <a:rPr lang="en-US" sz="1200" dirty="0" err="1"/>
                            <a:t>hSS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5916766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BC6: HNL with 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1064154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BC7: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67695026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BC8: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385986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BC9: ALP with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16633778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BC10: ALP with fermion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5156905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BC11: ALP with gluon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706542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E43614D-0A53-FF4B-AACF-F4EC75727D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57500032"/>
                  </p:ext>
                </p:extLst>
              </p:nvPr>
            </p:nvGraphicFramePr>
            <p:xfrm>
              <a:off x="3886200" y="1143000"/>
              <a:ext cx="4624431" cy="520112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50553">
                      <a:extLst>
                        <a:ext uri="{9D8B030D-6E8A-4147-A177-3AD203B41FA5}">
                          <a16:colId xmlns:a16="http://schemas.microsoft.com/office/drawing/2014/main" val="752266159"/>
                        </a:ext>
                      </a:extLst>
                    </a:gridCol>
                    <a:gridCol w="1067176">
                      <a:extLst>
                        <a:ext uri="{9D8B030D-6E8A-4147-A177-3AD203B41FA5}">
                          <a16:colId xmlns:a16="http://schemas.microsoft.com/office/drawing/2014/main" val="3410690635"/>
                        </a:ext>
                      </a:extLst>
                    </a:gridCol>
                    <a:gridCol w="1106702">
                      <a:extLst>
                        <a:ext uri="{9D8B030D-6E8A-4147-A177-3AD203B41FA5}">
                          <a16:colId xmlns:a16="http://schemas.microsoft.com/office/drawing/2014/main" val="2128013603"/>
                        </a:ext>
                      </a:extLst>
                    </a:gridCol>
                  </a:tblGrid>
                  <a:tr h="4403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Benchmark Model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FASER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FASER 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2120272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BC1: Dark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8235" t="-133333" r="-103529" b="-12925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133333" r="-1149" b="-1292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316804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BC1’: U(1)</a:t>
                          </a:r>
                          <a:r>
                            <a:rPr lang="en-US" sz="1200" baseline="-25000" dirty="0"/>
                            <a:t>B-L </a:t>
                          </a:r>
                          <a:r>
                            <a:rPr lang="en-US" sz="1200" baseline="0" dirty="0"/>
                            <a:t>Gauge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8235" t="-233333" r="-103529" b="-11925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233333" r="-1149" b="-1192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2819001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BC2: Invisible Dark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969362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BC3: Milli-Charged Particle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4263495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BC4: Dark Higgs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360000" r="-1149" b="-57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200352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BC5: Dark Higgs with </a:t>
                          </a:r>
                          <a:r>
                            <a:rPr lang="en-US" sz="1200" dirty="0" err="1"/>
                            <a:t>hSS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681481" r="-1149" b="-7444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5916766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BC6: HNL with 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527500" r="-1149" b="-40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1064154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BC7: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643590" r="-1149" b="-3128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7695026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BC8: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8235" t="-725000" r="-103529" b="-2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725000" r="-1149" b="-2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85986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BC9: ALP with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8235" t="-1222222" r="-103529" b="-2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1222222" r="-1149" b="-20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6633778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BC10: ALP with fermion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8235" t="-1322222" r="-103529" b="-1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1322222" r="-1149" b="-10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5156905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BC11: ALP with gluon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8235" t="-1422222" r="-103529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1422222" r="-1149" b="-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7065428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63395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BC2: INVISIBLE DARK PHOTONS AT THE FPF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914400"/>
                <a:ext cx="9144000" cy="5638491"/>
              </a:xfrm>
            </p:spPr>
            <p:txBody>
              <a:bodyPr/>
              <a:lstStyle/>
              <a:p>
                <a:pPr eaLnBrk="1" hangingPunct="1"/>
                <a:r>
                  <a:rPr lang="en-US" sz="2000" dirty="0">
                    <a:latin typeface="Arial" charset="0"/>
                  </a:rPr>
                  <a:t>If </a:t>
                </a:r>
                <a:r>
                  <a:rPr lang="en-US" sz="2000" dirty="0" err="1">
                    <a:latin typeface="Arial" charset="0"/>
                  </a:rPr>
                  <a:t>m</a:t>
                </a:r>
                <a:r>
                  <a:rPr lang="en-US" sz="2000" baseline="-25000" dirty="0" err="1">
                    <a:latin typeface="Arial" charset="0"/>
                  </a:rPr>
                  <a:t>LLP</a:t>
                </a:r>
                <a:r>
                  <a:rPr lang="en-US" sz="2000" dirty="0">
                    <a:latin typeface="Arial" charset="0"/>
                  </a:rPr>
                  <a:t> &gt; 2m</a:t>
                </a:r>
                <a:r>
                  <a:rPr lang="en-US" sz="2000" baseline="-25000" dirty="0">
                    <a:latin typeface="Arial" charset="0"/>
                  </a:rPr>
                  <a:t>DM </a:t>
                </a:r>
                <a:r>
                  <a:rPr lang="en-US" sz="2000" dirty="0">
                    <a:latin typeface="Arial" charset="0"/>
                  </a:rPr>
                  <a:t>, the LLP will typically decay in the dark sector to dark matter, leading to invisible decays. </a:t>
                </a:r>
              </a:p>
              <a:p>
                <a:pPr eaLnBrk="1" hangingPunct="1"/>
                <a:endParaRPr lang="en-US" sz="1200" dirty="0">
                  <a:latin typeface="Arial" charset="0"/>
                </a:endParaRPr>
              </a:p>
              <a:p>
                <a:pPr eaLnBrk="1" hangingPunct="1"/>
                <a:r>
                  <a:rPr lang="en-US" sz="2000" dirty="0">
                    <a:latin typeface="Arial" charset="0"/>
                  </a:rPr>
                  <a:t>Can look for the resulting DM to scatter off electrons at </a:t>
                </a:r>
                <a:r>
                  <a:rPr lang="en-US" sz="2000" dirty="0" err="1">
                    <a:latin typeface="Arial" charset="0"/>
                  </a:rPr>
                  <a:t>FASER</a:t>
                </a:r>
                <a:r>
                  <a:rPr lang="en-US" sz="2000" dirty="0" err="1">
                    <a:latin typeface="Symbol" pitchFamily="2" charset="2"/>
                  </a:rPr>
                  <a:t>n</a:t>
                </a:r>
                <a:r>
                  <a:rPr lang="en-US" sz="2000" dirty="0">
                    <a:latin typeface="Arial" charset="0"/>
                  </a:rPr>
                  <a:t> 2 or in a </a:t>
                </a:r>
                <a:r>
                  <a:rPr lang="en-US" sz="2000" dirty="0" err="1">
                    <a:latin typeface="Arial" charset="0"/>
                  </a:rPr>
                  <a:t>LArTPC</a:t>
                </a:r>
                <a:r>
                  <a:rPr lang="en-US" sz="2000" dirty="0">
                    <a:latin typeface="Arial" charset="0"/>
                  </a:rPr>
                  <a:t>. Dominant background from neutrinos reduced for 1 &lt;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>
                    <a:latin typeface="Arial" charset="0"/>
                  </a:rPr>
                  <a:t> &lt; 20 GeV.</a:t>
                </a: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marL="0" indent="0" eaLnBrk="1" hangingPunct="1">
                  <a:buNone/>
                </a:pPr>
                <a:endParaRPr lang="en-US" sz="20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512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914400"/>
                <a:ext cx="9144000" cy="5638491"/>
              </a:xfrm>
              <a:blipFill>
                <a:blip r:embed="rId2"/>
                <a:stretch>
                  <a:fillRect l="-556" t="-676" r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4DA1D2E-4B5A-3549-AE32-9B5C908E5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683" r="46255"/>
          <a:stretch/>
        </p:blipFill>
        <p:spPr>
          <a:xfrm>
            <a:off x="342443" y="3352736"/>
            <a:ext cx="3889795" cy="10668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FCDB86-CF7D-C541-A813-98C5FEE76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38" y="2743136"/>
            <a:ext cx="4149762" cy="7002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7DCD01C0-9278-3A4B-920C-0E1AAE0C1E5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0" y="4572000"/>
                <a:ext cx="4953000" cy="1981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ln>
                      <a:noFill/>
                    </a:ln>
                    <a:solidFill>
                      <a:srgbClr val="1919C8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ln>
                      <a:noFill/>
                    </a:ln>
                    <a:solidFill>
                      <a:srgbClr val="1919C8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latin typeface="Arial" charset="0"/>
                  </a:rPr>
                  <a:t>FASER</a:t>
                </a:r>
                <a:r>
                  <a:rPr lang="en-US" sz="2000" dirty="0">
                    <a:latin typeface="Symbol" pitchFamily="2" charset="2"/>
                  </a:rPr>
                  <a:t>n</a:t>
                </a:r>
                <a:r>
                  <a:rPr lang="en-US" sz="2000" dirty="0">
                    <a:latin typeface="Arial" charset="0"/>
                  </a:rPr>
                  <a:t>2 will probe relic target region. Complementary to dedicated missing energy experiments (e.g., LDMX), which are more sensitive (probe farther into the “too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latin typeface="Arial" charset="0"/>
                  </a:rPr>
                  <a:t>” region), but don’t detect DM scattering.</a:t>
                </a:r>
              </a:p>
              <a:p>
                <a:endParaRPr lang="en-US" sz="2000" dirty="0">
                  <a:latin typeface="Arial" charset="0"/>
                </a:endParaRPr>
              </a:p>
              <a:p>
                <a:pPr marL="0" indent="0">
                  <a:buFont typeface="Arial" charset="0"/>
                  <a:buNone/>
                </a:pPr>
                <a:endParaRPr lang="en-US" sz="20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7DCD01C0-9278-3A4B-920C-0E1AAE0C1E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72000"/>
                <a:ext cx="4953000" cy="1981199"/>
              </a:xfrm>
              <a:prstGeom prst="rect">
                <a:avLst/>
              </a:prstGeom>
              <a:blipFill>
                <a:blip r:embed="rId5"/>
                <a:stretch>
                  <a:fillRect l="-1023" t="-2564" r="-2046" b="-448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D321DC03-0F5B-CF41-BCDF-CC6ABB820649}"/>
              </a:ext>
            </a:extLst>
          </p:cNvPr>
          <p:cNvSpPr txBox="1"/>
          <p:nvPr/>
        </p:nvSpPr>
        <p:spPr>
          <a:xfrm rot="5400000">
            <a:off x="7423630" y="4417810"/>
            <a:ext cx="280352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/>
              <a:t>Batell</a:t>
            </a:r>
            <a:r>
              <a:rPr lang="en-US" sz="1200" dirty="0"/>
              <a:t>, Feng, </a:t>
            </a:r>
            <a:r>
              <a:rPr lang="en-US" sz="1200" dirty="0" err="1"/>
              <a:t>Trojanowski</a:t>
            </a:r>
            <a:r>
              <a:rPr lang="en-US" sz="1200" dirty="0"/>
              <a:t> (in progress)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6B06AC-1136-834E-8C53-C06D3A439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1764" y="2743136"/>
            <a:ext cx="3768159" cy="39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89753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BC3: MILLICHARGED PARTICLES AT THE FPF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91600" cy="5638491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Currently the target of the </a:t>
            </a:r>
            <a:r>
              <a:rPr lang="en-US" sz="2000" dirty="0" err="1">
                <a:latin typeface="Arial" charset="0"/>
              </a:rPr>
              <a:t>MilliQan</a:t>
            </a:r>
            <a:r>
              <a:rPr lang="en-US" sz="2000" dirty="0">
                <a:latin typeface="Arial" charset="0"/>
              </a:rPr>
              <a:t> experiment near the CMS IP.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 err="1">
                <a:latin typeface="Arial" charset="0"/>
              </a:rPr>
              <a:t>MilliQan</a:t>
            </a:r>
            <a:r>
              <a:rPr lang="en-US" sz="2000" dirty="0">
                <a:latin typeface="Arial" charset="0"/>
              </a:rPr>
              <a:t> Demonstrator (Proto-</a:t>
            </a:r>
            <a:r>
              <a:rPr lang="en-US" sz="2000" dirty="0" err="1">
                <a:latin typeface="Arial" charset="0"/>
              </a:rPr>
              <a:t>MilliQan</a:t>
            </a:r>
            <a:r>
              <a:rPr lang="en-US" sz="2000" dirty="0">
                <a:latin typeface="Arial" charset="0"/>
              </a:rPr>
              <a:t>) already probes new region.  Full </a:t>
            </a:r>
            <a:r>
              <a:rPr lang="en-US" sz="2000" dirty="0" err="1">
                <a:latin typeface="Arial" charset="0"/>
              </a:rPr>
              <a:t>MilliQan</a:t>
            </a:r>
            <a:r>
              <a:rPr lang="en-US" sz="2000" dirty="0">
                <a:latin typeface="Arial" charset="0"/>
              </a:rPr>
              <a:t> planned to run in this location at HL-LHC, but the sensitivity can be improved greatly by moving it to the FPF (FORMOSA).</a:t>
            </a: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02895D-6F06-5640-8A02-313DF8FD6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74" y="2743199"/>
            <a:ext cx="3615169" cy="34804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F0149B-1DA3-324A-8C93-3D886A693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658662"/>
            <a:ext cx="4572000" cy="3894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2E3E8F-6B70-BE4C-9BC0-EF8A5379A9DD}"/>
              </a:ext>
            </a:extLst>
          </p:cNvPr>
          <p:cNvSpPr txBox="1"/>
          <p:nvPr/>
        </p:nvSpPr>
        <p:spPr>
          <a:xfrm>
            <a:off x="4953000" y="2819400"/>
            <a:ext cx="2846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Foroughi-</a:t>
            </a:r>
            <a:r>
              <a:rPr lang="en-US" sz="1400" dirty="0" err="1"/>
              <a:t>Abari</a:t>
            </a:r>
            <a:r>
              <a:rPr lang="en-US" sz="1400" dirty="0"/>
              <a:t>, Kling, Tsai (2020)</a:t>
            </a:r>
          </a:p>
        </p:txBody>
      </p:sp>
    </p:spTree>
    <p:extLst>
      <p:ext uri="{BB962C8B-B14F-4D97-AF65-F5344CB8AC3E}">
        <p14:creationId xmlns:p14="http://schemas.microsoft.com/office/powerpoint/2010/main" val="279250384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7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FPF LOCATION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BE6C834-17E4-F444-8010-3EAA697C8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112" y="990600"/>
            <a:ext cx="8754986" cy="5029844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Two promising locations: caverns UJ12 and UJ18, each ~500 m from ATLAS and shielded from the ATLAS IP by ~100 m of rock, creating extremely quiet environments.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FPF would require enlarging these caverns to the south by a few meters. Alternatively, could construct a new cavern and new shaft to the surface.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C8AA5C-4AC4-8E4F-A4FB-574FF6DCE1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51" b="8468"/>
          <a:stretch/>
        </p:blipFill>
        <p:spPr>
          <a:xfrm>
            <a:off x="-9040" y="0"/>
            <a:ext cx="915304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CD743A4-797F-474C-A516-35911E38D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7391"/>
            <a:ext cx="8458200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2A50FD4-D4B7-8547-93AE-098447D41E43}"/>
              </a:ext>
            </a:extLst>
          </p:cNvPr>
          <p:cNvSpPr txBox="1">
            <a:spLocks/>
          </p:cNvSpPr>
          <p:nvPr/>
        </p:nvSpPr>
        <p:spPr bwMode="auto">
          <a:xfrm>
            <a:off x="838200" y="76202"/>
            <a:ext cx="77724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Arial" charset="0"/>
              </a:rPr>
              <a:t>FORWARD PHYSICS FACILITY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35B6DAB-EE64-C342-B511-2C5C5D0E3B8B}"/>
              </a:ext>
            </a:extLst>
          </p:cNvPr>
          <p:cNvCxnSpPr>
            <a:cxnSpLocks/>
          </p:cNvCxnSpPr>
          <p:nvPr/>
        </p:nvCxnSpPr>
        <p:spPr>
          <a:xfrm>
            <a:off x="-9040" y="2780283"/>
            <a:ext cx="9168538" cy="212769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3F7ED34-AA47-284F-879E-A2D2288FD406}"/>
              </a:ext>
            </a:extLst>
          </p:cNvPr>
          <p:cNvSpPr txBox="1"/>
          <p:nvPr/>
        </p:nvSpPr>
        <p:spPr>
          <a:xfrm>
            <a:off x="6477002" y="4511183"/>
            <a:ext cx="492443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73B2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73B2FF"/>
                </a:solidFill>
              </a:rPr>
              <a:t>TI12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F140CF-96D9-7446-B37D-6557D26F7823}"/>
              </a:ext>
            </a:extLst>
          </p:cNvPr>
          <p:cNvSpPr txBox="1"/>
          <p:nvPr/>
        </p:nvSpPr>
        <p:spPr>
          <a:xfrm rot="1690636">
            <a:off x="1636423" y="3356950"/>
            <a:ext cx="492443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73B2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73B2FF"/>
                </a:solidFill>
              </a:rPr>
              <a:t>TI18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FAF969-9872-C94D-85B5-BC724F5FF118}"/>
              </a:ext>
            </a:extLst>
          </p:cNvPr>
          <p:cNvSpPr txBox="1"/>
          <p:nvPr/>
        </p:nvSpPr>
        <p:spPr>
          <a:xfrm rot="520481">
            <a:off x="8018745" y="4230906"/>
            <a:ext cx="550151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73B2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73B2FF"/>
                </a:solidFill>
              </a:rPr>
              <a:t>UJ12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066663-F8B2-5A46-9A88-3EF70364E6E9}"/>
              </a:ext>
            </a:extLst>
          </p:cNvPr>
          <p:cNvSpPr txBox="1"/>
          <p:nvPr/>
        </p:nvSpPr>
        <p:spPr>
          <a:xfrm rot="20008101">
            <a:off x="8363510" y="3361403"/>
            <a:ext cx="492443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73B2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73B2FF"/>
                </a:solidFill>
              </a:rPr>
              <a:t>SPS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CD53B6-5A3A-084F-AE8F-0FD7758D5449}"/>
              </a:ext>
            </a:extLst>
          </p:cNvPr>
          <p:cNvSpPr txBox="1"/>
          <p:nvPr/>
        </p:nvSpPr>
        <p:spPr>
          <a:xfrm rot="812331">
            <a:off x="4290091" y="3276877"/>
            <a:ext cx="686213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73B2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73B2FF"/>
                </a:solidFill>
              </a:rPr>
              <a:t>ATLAS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D891B6-10E7-894D-8728-A4AB1B79135D}"/>
              </a:ext>
            </a:extLst>
          </p:cNvPr>
          <p:cNvSpPr txBox="1"/>
          <p:nvPr/>
        </p:nvSpPr>
        <p:spPr>
          <a:xfrm rot="935681">
            <a:off x="563126" y="2489385"/>
            <a:ext cx="550151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73B2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73B2FF"/>
                </a:solidFill>
              </a:rPr>
              <a:t>UJ18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B4014-3C7F-D84B-A9D1-E10AF9EA8BFF}"/>
              </a:ext>
            </a:extLst>
          </p:cNvPr>
          <p:cNvSpPr txBox="1"/>
          <p:nvPr/>
        </p:nvSpPr>
        <p:spPr>
          <a:xfrm>
            <a:off x="4165377" y="6438182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CERN GIS</a:t>
            </a:r>
          </a:p>
        </p:txBody>
      </p:sp>
    </p:spTree>
    <p:extLst>
      <p:ext uri="{BB962C8B-B14F-4D97-AF65-F5344CB8AC3E}">
        <p14:creationId xmlns:p14="http://schemas.microsoft.com/office/powerpoint/2010/main" val="3334732185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7F530F-979D-B944-9BDF-B9F5843B6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" y="9041"/>
            <a:ext cx="9144000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44477"/>
            <a:ext cx="8991600" cy="441325"/>
          </a:xfrm>
        </p:spPr>
        <p:txBody>
          <a:bodyPr/>
          <a:lstStyle/>
          <a:p>
            <a:r>
              <a:rPr lang="en-US" dirty="0">
                <a:latin typeface="+mn-lt"/>
              </a:rPr>
              <a:t>UJ12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B906F2-0451-9944-88A1-0F2304501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472" y="5181602"/>
            <a:ext cx="3503928" cy="14054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EB2B7F8-0F72-164A-8FF5-920C5052D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7391"/>
            <a:ext cx="8458200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8C0792B-CB1E-0B4A-8B01-985FD93BDEE5}"/>
              </a:ext>
            </a:extLst>
          </p:cNvPr>
          <p:cNvSpPr txBox="1">
            <a:spLocks/>
          </p:cNvSpPr>
          <p:nvPr/>
        </p:nvSpPr>
        <p:spPr bwMode="auto">
          <a:xfrm>
            <a:off x="838200" y="76202"/>
            <a:ext cx="77724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Arial" charset="0"/>
              </a:rPr>
              <a:t>UJ12: POSSIBLE SITE OF THE FPF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939F7F4E-427D-BE42-9F6A-48142C366773}"/>
              </a:ext>
            </a:extLst>
          </p:cNvPr>
          <p:cNvSpPr/>
          <p:nvPr/>
        </p:nvSpPr>
        <p:spPr>
          <a:xfrm rot="18049826">
            <a:off x="4461989" y="5713460"/>
            <a:ext cx="664305" cy="609600"/>
          </a:xfrm>
          <a:prstGeom prst="rightArrow">
            <a:avLst>
              <a:gd name="adj1" fmla="val 46513"/>
              <a:gd name="adj2" fmla="val 4040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East</a:t>
            </a:r>
          </a:p>
        </p:txBody>
      </p:sp>
    </p:spTree>
    <p:extLst>
      <p:ext uri="{BB962C8B-B14F-4D97-AF65-F5344CB8AC3E}">
        <p14:creationId xmlns:p14="http://schemas.microsoft.com/office/powerpoint/2010/main" val="23920675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83" y="4280366"/>
            <a:ext cx="8519942" cy="23945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86" y="1769109"/>
            <a:ext cx="7271777" cy="24154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283" y="417142"/>
            <a:ext cx="6867330" cy="1080938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Option 1.1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Demolition/ widening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64400" y="446274"/>
            <a:ext cx="1576369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C52378-C94D-442C-BB61-75E6E6A04C62}" type="slidenum">
              <a:rPr lang="en-GB" smtClean="0"/>
              <a:pPr/>
              <a:t>48</a:t>
            </a:fld>
            <a:endParaRPr lang="en-US" sz="1800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51529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78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/>
          </a:p>
        </p:txBody>
      </p:sp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316" y="532413"/>
            <a:ext cx="1924808" cy="854427"/>
          </a:xfrm>
          <a:prstGeom prst="rect">
            <a:avLst/>
          </a:prstGeom>
        </p:spPr>
      </p:pic>
      <p:sp>
        <p:nvSpPr>
          <p:cNvPr id="10" name="Subtitle 7"/>
          <p:cNvSpPr txBox="1">
            <a:spLocks/>
          </p:cNvSpPr>
          <p:nvPr/>
        </p:nvSpPr>
        <p:spPr>
          <a:xfrm>
            <a:off x="363704" y="4454945"/>
            <a:ext cx="8921060" cy="361037"/>
          </a:xfrm>
          <a:prstGeom prst="rect">
            <a:avLst/>
          </a:prstGeom>
        </p:spPr>
        <p:txBody>
          <a:bodyPr vert="horz" lIns="95746" tIns="47874" rIns="95746" bIns="47874" rtlCol="0">
            <a:normAutofit fontScale="92500" lnSpcReduction="10000"/>
          </a:bodyPr>
          <a:lstStyle>
            <a:lvl1pPr marL="0" indent="0" algn="ctr" defTabSz="883842" rtl="0" eaLnBrk="1" latinLnBrk="0" hangingPunct="1">
              <a:spcBef>
                <a:spcPct val="20000"/>
              </a:spcBef>
              <a:buFont typeface="Arial" pitchFamily="34" charset="0"/>
              <a:buNone/>
              <a:defRPr sz="313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41921" indent="0" algn="ctr" defTabSz="883842" rtl="0" eaLnBrk="1" latinLnBrk="0" hangingPunct="1">
              <a:spcBef>
                <a:spcPct val="20000"/>
              </a:spcBef>
              <a:buFont typeface="Arial" pitchFamily="34" charset="0"/>
              <a:buNone/>
              <a:defRPr sz="267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3842" indent="0" algn="ctr" defTabSz="883842" rtl="0" eaLnBrk="1" latinLnBrk="0" hangingPunct="1">
              <a:spcBef>
                <a:spcPct val="20000"/>
              </a:spcBef>
              <a:buFont typeface="Arial" pitchFamily="34" charset="0"/>
              <a:buNone/>
              <a:defRPr sz="230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25762" indent="0" algn="ctr" defTabSz="883842" rtl="0" eaLnBrk="1" latinLnBrk="0" hangingPunct="1">
              <a:spcBef>
                <a:spcPct val="20000"/>
              </a:spcBef>
              <a:buFont typeface="Arial" pitchFamily="34" charset="0"/>
              <a:buNone/>
              <a:defRPr sz="193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67682" indent="0" algn="ctr" defTabSz="883842" rtl="0" eaLnBrk="1" latinLnBrk="0" hangingPunct="1">
              <a:spcBef>
                <a:spcPct val="20000"/>
              </a:spcBef>
              <a:buFont typeface="Arial" pitchFamily="34" charset="0"/>
              <a:buNone/>
              <a:defRPr sz="193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09601" indent="0" algn="ctr" defTabSz="883842" rtl="0" eaLnBrk="1" latinLnBrk="0" hangingPunct="1">
              <a:spcBef>
                <a:spcPct val="20000"/>
              </a:spcBef>
              <a:buFont typeface="Arial" pitchFamily="34" charset="0"/>
              <a:buNone/>
              <a:defRPr sz="193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51523" indent="0" algn="ctr" defTabSz="883842" rtl="0" eaLnBrk="1" latinLnBrk="0" hangingPunct="1">
              <a:spcBef>
                <a:spcPct val="20000"/>
              </a:spcBef>
              <a:buFont typeface="Arial" pitchFamily="34" charset="0"/>
              <a:buNone/>
              <a:defRPr sz="193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093443" indent="0" algn="ctr" defTabSz="883842" rtl="0" eaLnBrk="1" latinLnBrk="0" hangingPunct="1">
              <a:spcBef>
                <a:spcPct val="20000"/>
              </a:spcBef>
              <a:buFont typeface="Arial" pitchFamily="34" charset="0"/>
              <a:buNone/>
              <a:defRPr sz="193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535363" indent="0" algn="ctr" defTabSz="883842" rtl="0" eaLnBrk="1" latinLnBrk="0" hangingPunct="1">
              <a:spcBef>
                <a:spcPct val="20000"/>
              </a:spcBef>
              <a:buFont typeface="Arial" pitchFamily="34" charset="0"/>
              <a:buNone/>
              <a:defRPr sz="193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7283" y="3725938"/>
            <a:ext cx="1847137" cy="4586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Plan view showing widening required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1274" y="1766059"/>
            <a:ext cx="1502760" cy="21963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D89241-8BF0-B646-92E4-C6CBEA560F7F}"/>
              </a:ext>
            </a:extLst>
          </p:cNvPr>
          <p:cNvSpPr txBox="1"/>
          <p:nvPr/>
        </p:nvSpPr>
        <p:spPr>
          <a:xfrm>
            <a:off x="5568112" y="104983"/>
            <a:ext cx="3271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Jonathan Gall, FPF Workshop</a:t>
            </a:r>
          </a:p>
        </p:txBody>
      </p:sp>
    </p:spTree>
    <p:extLst>
      <p:ext uri="{BB962C8B-B14F-4D97-AF65-F5344CB8AC3E}">
        <p14:creationId xmlns:p14="http://schemas.microsoft.com/office/powerpoint/2010/main" val="15048916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676" y="4467248"/>
            <a:ext cx="2883831" cy="23613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283" y="417142"/>
            <a:ext cx="6867330" cy="1080938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Option 1.2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W</a:t>
            </a:r>
            <a:r>
              <a:rPr lang="en-GB" sz="3600" dirty="0" err="1">
                <a:solidFill>
                  <a:schemeClr val="bg1"/>
                </a:solidFill>
              </a:rPr>
              <a:t>idening</a:t>
            </a:r>
            <a:r>
              <a:rPr lang="en-GB" sz="3600" dirty="0">
                <a:solidFill>
                  <a:schemeClr val="bg1"/>
                </a:solidFill>
              </a:rPr>
              <a:t> plus alcoves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64400" y="446274"/>
            <a:ext cx="1576369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C52378-C94D-442C-BB61-75E6E6A04C62}" type="slidenum">
              <a:rPr lang="en-GB" smtClean="0"/>
              <a:pPr/>
              <a:t>49</a:t>
            </a:fld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51529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78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/>
          </a:p>
        </p:txBody>
      </p:sp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316" y="532413"/>
            <a:ext cx="1924808" cy="854427"/>
          </a:xfrm>
          <a:prstGeom prst="rect">
            <a:avLst/>
          </a:prstGeom>
        </p:spPr>
      </p:pic>
      <p:sp>
        <p:nvSpPr>
          <p:cNvPr id="9" name="Subtitle 7"/>
          <p:cNvSpPr txBox="1">
            <a:spLocks/>
          </p:cNvSpPr>
          <p:nvPr/>
        </p:nvSpPr>
        <p:spPr>
          <a:xfrm>
            <a:off x="5852161" y="6514457"/>
            <a:ext cx="2926346" cy="343544"/>
          </a:xfrm>
          <a:prstGeom prst="rect">
            <a:avLst/>
          </a:prstGeom>
        </p:spPr>
        <p:txBody>
          <a:bodyPr vert="horz" lIns="95746" tIns="47874" rIns="95746" bIns="47874" rtlCol="0">
            <a:normAutofit fontScale="92500" lnSpcReduction="10000"/>
          </a:bodyPr>
          <a:lstStyle>
            <a:lvl1pPr marL="0" indent="0" algn="ctr" defTabSz="883842" rtl="0" eaLnBrk="1" latinLnBrk="0" hangingPunct="1">
              <a:spcBef>
                <a:spcPct val="20000"/>
              </a:spcBef>
              <a:buFont typeface="Arial" pitchFamily="34" charset="0"/>
              <a:buNone/>
              <a:defRPr sz="313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41921" indent="0" algn="ctr" defTabSz="883842" rtl="0" eaLnBrk="1" latinLnBrk="0" hangingPunct="1">
              <a:spcBef>
                <a:spcPct val="20000"/>
              </a:spcBef>
              <a:buFont typeface="Arial" pitchFamily="34" charset="0"/>
              <a:buNone/>
              <a:defRPr sz="267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3842" indent="0" algn="ctr" defTabSz="883842" rtl="0" eaLnBrk="1" latinLnBrk="0" hangingPunct="1">
              <a:spcBef>
                <a:spcPct val="20000"/>
              </a:spcBef>
              <a:buFont typeface="Arial" pitchFamily="34" charset="0"/>
              <a:buNone/>
              <a:defRPr sz="230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25762" indent="0" algn="ctr" defTabSz="883842" rtl="0" eaLnBrk="1" latinLnBrk="0" hangingPunct="1">
              <a:spcBef>
                <a:spcPct val="20000"/>
              </a:spcBef>
              <a:buFont typeface="Arial" pitchFamily="34" charset="0"/>
              <a:buNone/>
              <a:defRPr sz="193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67682" indent="0" algn="ctr" defTabSz="883842" rtl="0" eaLnBrk="1" latinLnBrk="0" hangingPunct="1">
              <a:spcBef>
                <a:spcPct val="20000"/>
              </a:spcBef>
              <a:buFont typeface="Arial" pitchFamily="34" charset="0"/>
              <a:buNone/>
              <a:defRPr sz="193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09601" indent="0" algn="ctr" defTabSz="883842" rtl="0" eaLnBrk="1" latinLnBrk="0" hangingPunct="1">
              <a:spcBef>
                <a:spcPct val="20000"/>
              </a:spcBef>
              <a:buFont typeface="Arial" pitchFamily="34" charset="0"/>
              <a:buNone/>
              <a:defRPr sz="193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51523" indent="0" algn="ctr" defTabSz="883842" rtl="0" eaLnBrk="1" latinLnBrk="0" hangingPunct="1">
              <a:spcBef>
                <a:spcPct val="20000"/>
              </a:spcBef>
              <a:buFont typeface="Arial" pitchFamily="34" charset="0"/>
              <a:buNone/>
              <a:defRPr sz="193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093443" indent="0" algn="ctr" defTabSz="883842" rtl="0" eaLnBrk="1" latinLnBrk="0" hangingPunct="1">
              <a:spcBef>
                <a:spcPct val="20000"/>
              </a:spcBef>
              <a:buFont typeface="Arial" pitchFamily="34" charset="0"/>
              <a:buNone/>
              <a:defRPr sz="193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535363" indent="0" algn="ctr" defTabSz="883842" rtl="0" eaLnBrk="1" latinLnBrk="0" hangingPunct="1">
              <a:spcBef>
                <a:spcPct val="20000"/>
              </a:spcBef>
              <a:buFont typeface="Arial" pitchFamily="34" charset="0"/>
              <a:buNone/>
              <a:defRPr sz="193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10" name="Subtitle 7"/>
          <p:cNvSpPr txBox="1">
            <a:spLocks/>
          </p:cNvSpPr>
          <p:nvPr/>
        </p:nvSpPr>
        <p:spPr>
          <a:xfrm>
            <a:off x="363704" y="4532239"/>
            <a:ext cx="8921060" cy="361037"/>
          </a:xfrm>
          <a:prstGeom prst="rect">
            <a:avLst/>
          </a:prstGeom>
        </p:spPr>
        <p:txBody>
          <a:bodyPr vert="horz" lIns="95746" tIns="47874" rIns="95746" bIns="47874" rtlCol="0">
            <a:normAutofit fontScale="92500" lnSpcReduction="10000"/>
          </a:bodyPr>
          <a:lstStyle>
            <a:lvl1pPr marL="0" indent="0" algn="ctr" defTabSz="883842" rtl="0" eaLnBrk="1" latinLnBrk="0" hangingPunct="1">
              <a:spcBef>
                <a:spcPct val="20000"/>
              </a:spcBef>
              <a:buFont typeface="Arial" pitchFamily="34" charset="0"/>
              <a:buNone/>
              <a:defRPr sz="313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41921" indent="0" algn="ctr" defTabSz="883842" rtl="0" eaLnBrk="1" latinLnBrk="0" hangingPunct="1">
              <a:spcBef>
                <a:spcPct val="20000"/>
              </a:spcBef>
              <a:buFont typeface="Arial" pitchFamily="34" charset="0"/>
              <a:buNone/>
              <a:defRPr sz="267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3842" indent="0" algn="ctr" defTabSz="883842" rtl="0" eaLnBrk="1" latinLnBrk="0" hangingPunct="1">
              <a:spcBef>
                <a:spcPct val="20000"/>
              </a:spcBef>
              <a:buFont typeface="Arial" pitchFamily="34" charset="0"/>
              <a:buNone/>
              <a:defRPr sz="230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25762" indent="0" algn="ctr" defTabSz="883842" rtl="0" eaLnBrk="1" latinLnBrk="0" hangingPunct="1">
              <a:spcBef>
                <a:spcPct val="20000"/>
              </a:spcBef>
              <a:buFont typeface="Arial" pitchFamily="34" charset="0"/>
              <a:buNone/>
              <a:defRPr sz="193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67682" indent="0" algn="ctr" defTabSz="883842" rtl="0" eaLnBrk="1" latinLnBrk="0" hangingPunct="1">
              <a:spcBef>
                <a:spcPct val="20000"/>
              </a:spcBef>
              <a:buFont typeface="Arial" pitchFamily="34" charset="0"/>
              <a:buNone/>
              <a:defRPr sz="193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09601" indent="0" algn="ctr" defTabSz="883842" rtl="0" eaLnBrk="1" latinLnBrk="0" hangingPunct="1">
              <a:spcBef>
                <a:spcPct val="20000"/>
              </a:spcBef>
              <a:buFont typeface="Arial" pitchFamily="34" charset="0"/>
              <a:buNone/>
              <a:defRPr sz="193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51523" indent="0" algn="ctr" defTabSz="883842" rtl="0" eaLnBrk="1" latinLnBrk="0" hangingPunct="1">
              <a:spcBef>
                <a:spcPct val="20000"/>
              </a:spcBef>
              <a:buFont typeface="Arial" pitchFamily="34" charset="0"/>
              <a:buNone/>
              <a:defRPr sz="193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093443" indent="0" algn="ctr" defTabSz="883842" rtl="0" eaLnBrk="1" latinLnBrk="0" hangingPunct="1">
              <a:spcBef>
                <a:spcPct val="20000"/>
              </a:spcBef>
              <a:buFont typeface="Arial" pitchFamily="34" charset="0"/>
              <a:buNone/>
              <a:defRPr sz="193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535363" indent="0" algn="ctr" defTabSz="883842" rtl="0" eaLnBrk="1" latinLnBrk="0" hangingPunct="1">
              <a:spcBef>
                <a:spcPct val="20000"/>
              </a:spcBef>
              <a:buFont typeface="Arial" pitchFamily="34" charset="0"/>
              <a:buNone/>
              <a:defRPr sz="193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24721" y="6520885"/>
            <a:ext cx="2423739" cy="3077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Widened Section @C-C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99" y="4690659"/>
            <a:ext cx="3835467" cy="20178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3" name="Rectangle 32"/>
          <p:cNvSpPr/>
          <p:nvPr/>
        </p:nvSpPr>
        <p:spPr>
          <a:xfrm>
            <a:off x="680339" y="6386771"/>
            <a:ext cx="2692713" cy="3077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Alcove Cross Section at A-A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1729" y="4993856"/>
            <a:ext cx="1933318" cy="131465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988128" y="6349489"/>
            <a:ext cx="1819507" cy="4388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Typical Alcove Cross Section B-B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890" y="1729735"/>
            <a:ext cx="7939498" cy="26745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9" name="Rectangle 18"/>
          <p:cNvSpPr/>
          <p:nvPr/>
        </p:nvSpPr>
        <p:spPr>
          <a:xfrm>
            <a:off x="4143748" y="1811881"/>
            <a:ext cx="4246880" cy="1952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Plan view showing widening and alcoves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5D9591-9650-AF4C-80F0-C97F00C4D6F9}"/>
              </a:ext>
            </a:extLst>
          </p:cNvPr>
          <p:cNvSpPr txBox="1"/>
          <p:nvPr/>
        </p:nvSpPr>
        <p:spPr>
          <a:xfrm>
            <a:off x="5568112" y="104983"/>
            <a:ext cx="3271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Jonathan Gall, FPF Workshop</a:t>
            </a:r>
          </a:p>
        </p:txBody>
      </p:sp>
    </p:spTree>
    <p:extLst>
      <p:ext uri="{BB962C8B-B14F-4D97-AF65-F5344CB8AC3E}">
        <p14:creationId xmlns:p14="http://schemas.microsoft.com/office/powerpoint/2010/main" val="904351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81200" y="1676400"/>
            <a:ext cx="5867400" cy="4937136"/>
          </a:xfrm>
          <a:prstGeom prst="rect">
            <a:avLst/>
          </a:prstGeom>
          <a:gradFill flip="none" rotWithShape="1">
            <a:gsLst>
              <a:gs pos="52000">
                <a:schemeClr val="tx1">
                  <a:lumMod val="0"/>
                </a:schemeClr>
              </a:gs>
              <a:gs pos="83000">
                <a:schemeClr val="bg1">
                  <a:lumMod val="34000"/>
                  <a:lumOff val="66000"/>
                </a:schemeClr>
              </a:gs>
            </a:gsLst>
            <a:lin ang="135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charset="0"/>
              </a:rPr>
              <a:t>THE PARTICLE PHYSICS LANDSCAPE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4E6C81-E638-4942-BF5C-7C1F1B1E5787}"/>
              </a:ext>
            </a:extLst>
          </p:cNvPr>
          <p:cNvGrpSpPr/>
          <p:nvPr/>
        </p:nvGrpSpPr>
        <p:grpSpPr>
          <a:xfrm>
            <a:off x="990600" y="833735"/>
            <a:ext cx="6629400" cy="5871865"/>
            <a:chOff x="990600" y="833735"/>
            <a:chExt cx="6629400" cy="5871865"/>
          </a:xfrm>
        </p:grpSpPr>
        <p:sp>
          <p:nvSpPr>
            <p:cNvPr id="15" name="TextBox 14"/>
            <p:cNvSpPr txBox="1"/>
            <p:nvPr/>
          </p:nvSpPr>
          <p:spPr>
            <a:xfrm>
              <a:off x="4261607" y="833735"/>
              <a:ext cx="9199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Mass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-214217" y="3643217"/>
              <a:ext cx="2871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Interaction Strength</a:t>
              </a:r>
            </a:p>
          </p:txBody>
        </p:sp>
        <p:cxnSp>
          <p:nvCxnSpPr>
            <p:cNvPr id="3" name="Straight Arrow Connector 2"/>
            <p:cNvCxnSpPr>
              <a:cxnSpLocks/>
            </p:cNvCxnSpPr>
            <p:nvPr/>
          </p:nvCxnSpPr>
          <p:spPr>
            <a:xfrm flipV="1">
              <a:off x="1981200" y="1676400"/>
              <a:ext cx="5638800" cy="26016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 flipV="1">
              <a:off x="1980824" y="1692266"/>
              <a:ext cx="0" cy="501333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351776" y="1295400"/>
              <a:ext cx="58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TeV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19896" y="1295400"/>
              <a:ext cx="659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MeV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92205" y="1295400"/>
              <a:ext cx="64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GeV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40393" y="19812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07789" y="3657600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07789" y="5390647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-6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DEBA128-577F-5348-A2F6-E767F9D39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14"/>
          <a:stretch/>
        </p:blipFill>
        <p:spPr>
          <a:xfrm>
            <a:off x="709921" y="38100"/>
            <a:ext cx="4856882" cy="44074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09995B-3F52-3C4C-A3E5-CF7222EBEFED}"/>
              </a:ext>
            </a:extLst>
          </p:cNvPr>
          <p:cNvSpPr txBox="1"/>
          <p:nvPr/>
        </p:nvSpPr>
        <p:spPr>
          <a:xfrm rot="3089523">
            <a:off x="947972" y="311104"/>
            <a:ext cx="77938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 Particle</a:t>
            </a:r>
          </a:p>
          <a:p>
            <a:pPr algn="ctr"/>
            <a:r>
              <a:rPr lang="en-US" sz="1200" dirty="0"/>
              <a:t>Colliders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79775" y="2303502"/>
            <a:ext cx="1339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Already</a:t>
            </a:r>
          </a:p>
          <a:p>
            <a:pPr algn="ctr"/>
            <a:r>
              <a:rPr lang="en-US" dirty="0"/>
              <a:t>Discovered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09800" y="4797154"/>
            <a:ext cx="207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Weakly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Light Particles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84985" y="2303502"/>
            <a:ext cx="217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Strongly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Heavy Particles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67645" y="4797154"/>
            <a:ext cx="1608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Impossible to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Discover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B9343B-FC1F-554F-A9DD-B27B32C79AE5}"/>
              </a:ext>
            </a:extLst>
          </p:cNvPr>
          <p:cNvGrpSpPr/>
          <p:nvPr/>
        </p:nvGrpSpPr>
        <p:grpSpPr>
          <a:xfrm>
            <a:off x="4648200" y="2949833"/>
            <a:ext cx="2225584" cy="1243272"/>
            <a:chOff x="5928039" y="364736"/>
            <a:chExt cx="2225584" cy="124327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E1C7CC4-B84E-5247-B48F-69CCE2F2734E}"/>
                </a:ext>
              </a:extLst>
            </p:cNvPr>
            <p:cNvSpPr txBox="1"/>
            <p:nvPr/>
          </p:nvSpPr>
          <p:spPr>
            <a:xfrm>
              <a:off x="5928039" y="961677"/>
              <a:ext cx="2225584" cy="64633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Traditional Targets, 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Well-Explored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5847D1F-68B8-D84D-9B0C-795184008A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6642" y="364736"/>
              <a:ext cx="0" cy="62357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441421-4D83-FB40-A9A1-674C8DD360DD}"/>
              </a:ext>
            </a:extLst>
          </p:cNvPr>
          <p:cNvGrpSpPr/>
          <p:nvPr/>
        </p:nvGrpSpPr>
        <p:grpSpPr>
          <a:xfrm>
            <a:off x="2133600" y="3572470"/>
            <a:ext cx="2226115" cy="1224684"/>
            <a:chOff x="2530384" y="3341765"/>
            <a:chExt cx="2226115" cy="122468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E7B269-3042-E441-8746-F7F7395CBC17}"/>
                </a:ext>
              </a:extLst>
            </p:cNvPr>
            <p:cNvSpPr txBox="1"/>
            <p:nvPr/>
          </p:nvSpPr>
          <p:spPr>
            <a:xfrm>
              <a:off x="2530384" y="3341765"/>
              <a:ext cx="2226115" cy="64633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New Targets, 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Not Well-Explored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D82E805-87D9-E74E-B75D-7CC5427C55A2}"/>
                </a:ext>
              </a:extLst>
            </p:cNvPr>
            <p:cNvCxnSpPr>
              <a:cxnSpLocks/>
              <a:stCxn id="24" idx="2"/>
              <a:endCxn id="20" idx="0"/>
            </p:cNvCxnSpPr>
            <p:nvPr/>
          </p:nvCxnSpPr>
          <p:spPr>
            <a:xfrm>
              <a:off x="3643442" y="3988096"/>
              <a:ext cx="2756" cy="57835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149EC9E-7948-2E4E-89E9-A323D04908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18" t="23660" r="34193" b="41590"/>
          <a:stretch/>
        </p:blipFill>
        <p:spPr>
          <a:xfrm>
            <a:off x="6934200" y="2083416"/>
            <a:ext cx="914400" cy="115522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9DD243-07CD-A042-9075-CD281FA1B3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030"/>
          <a:stretch/>
        </p:blipFill>
        <p:spPr>
          <a:xfrm>
            <a:off x="2734174" y="5519685"/>
            <a:ext cx="916668" cy="112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5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19" grpId="0"/>
      <p:bldP spid="20" grpId="0"/>
      <p:bldP spid="21" grpId="0"/>
      <p:bldP spid="2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31" y="1690876"/>
            <a:ext cx="8584809" cy="32180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423" y="417142"/>
            <a:ext cx="6614323" cy="1080938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New shaft to consider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64400" y="446274"/>
            <a:ext cx="1576369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C52378-C94D-442C-BB61-75E6E6A04C62}" type="slidenum">
              <a:rPr lang="en-GB" smtClean="0"/>
              <a:pPr/>
              <a:t>50</a:t>
            </a:fld>
            <a:endParaRPr lang="en-US" sz="1800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51529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78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/>
          </a:p>
        </p:txBody>
      </p:sp>
      <p:pic>
        <p:nvPicPr>
          <p:cNvPr id="10" name="Picture 9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316" y="532413"/>
            <a:ext cx="1924808" cy="8544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3431" y="1680994"/>
            <a:ext cx="8923693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200" dirty="0"/>
              <a:t>Siting for new shaft to consider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/>
              <a:t>Distance from LoS and LHC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/>
              <a:t>Land ownership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/>
              <a:t>Switzerland/ France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/>
              <a:t>Geology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413" y="4954739"/>
            <a:ext cx="3311958" cy="18718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b="8968"/>
          <a:stretch/>
        </p:blipFill>
        <p:spPr>
          <a:xfrm>
            <a:off x="31418" y="4970413"/>
            <a:ext cx="4313200" cy="1856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16" name="Straight Connector 15"/>
          <p:cNvCxnSpPr/>
          <p:nvPr/>
        </p:nvCxnSpPr>
        <p:spPr>
          <a:xfrm>
            <a:off x="1420368" y="4908907"/>
            <a:ext cx="591312" cy="6150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480048" y="2676144"/>
            <a:ext cx="170688" cy="227859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A09D56C-A161-D340-AFBD-07093254F3B1}"/>
              </a:ext>
            </a:extLst>
          </p:cNvPr>
          <p:cNvSpPr txBox="1"/>
          <p:nvPr/>
        </p:nvSpPr>
        <p:spPr>
          <a:xfrm>
            <a:off x="5568112" y="104983"/>
            <a:ext cx="3271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Jonathan Gall, FPF Workshop</a:t>
            </a:r>
          </a:p>
        </p:txBody>
      </p:sp>
    </p:spTree>
    <p:extLst>
      <p:ext uri="{BB962C8B-B14F-4D97-AF65-F5344CB8AC3E}">
        <p14:creationId xmlns:p14="http://schemas.microsoft.com/office/powerpoint/2010/main" val="14722217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10600" cy="5334000"/>
          </a:xfrm>
        </p:spPr>
        <p:txBody>
          <a:bodyPr>
            <a:noAutofit/>
          </a:bodyPr>
          <a:lstStyle/>
          <a:p>
            <a:r>
              <a:rPr lang="en-US" dirty="0"/>
              <a:t>The far forward region at the LHC contains a rich physics program that has been underappreciated for decades.  </a:t>
            </a:r>
          </a:p>
          <a:p>
            <a:endParaRPr lang="en-US" sz="800" dirty="0"/>
          </a:p>
          <a:p>
            <a:pPr lvl="1"/>
            <a:r>
              <a:rPr lang="en-US" dirty="0"/>
              <a:t>BSM: searches for dark matter, dark photons, dark Higgs bosons, HNLs, ALPs, milli-charged particles, new gauge bosons, ...</a:t>
            </a:r>
          </a:p>
          <a:p>
            <a:pPr lvl="1"/>
            <a:endParaRPr lang="en-US" sz="800" dirty="0"/>
          </a:p>
          <a:p>
            <a:pPr lvl="1"/>
            <a:r>
              <a:rPr lang="en-US" dirty="0"/>
              <a:t>SM: guaranteed discovery of the first collider neutrino, ~1000 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baseline="-25000" dirty="0"/>
              <a:t>e</a:t>
            </a:r>
            <a:r>
              <a:rPr lang="en-US" dirty="0"/>
              <a:t> ~10,000 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baseline="-25000" dirty="0">
                <a:latin typeface="Symbol" pitchFamily="2" charset="2"/>
              </a:rPr>
              <a:t>m</a:t>
            </a:r>
            <a:r>
              <a:rPr lang="en-US" baseline="-25000" dirty="0"/>
              <a:t> </a:t>
            </a:r>
            <a:r>
              <a:rPr lang="en-US" dirty="0"/>
              <a:t>, ~10 </a:t>
            </a:r>
            <a:r>
              <a:rPr lang="en-US" dirty="0" err="1">
                <a:latin typeface="Symbol" pitchFamily="2" charset="2"/>
              </a:rPr>
              <a:t>n</a:t>
            </a:r>
            <a:r>
              <a:rPr lang="en-US" baseline="-25000" dirty="0" err="1">
                <a:latin typeface="Symbol" pitchFamily="2" charset="2"/>
              </a:rPr>
              <a:t>t</a:t>
            </a:r>
            <a:r>
              <a:rPr lang="en-US" baseline="-25000" dirty="0">
                <a:latin typeface="Symbol" pitchFamily="2" charset="2"/>
              </a:rPr>
              <a:t> </a:t>
            </a:r>
            <a:r>
              <a:rPr lang="en-US" dirty="0"/>
              <a:t>at </a:t>
            </a:r>
            <a:r>
              <a:rPr lang="en-US" dirty="0" err="1"/>
              <a:t>TeV</a:t>
            </a:r>
            <a:r>
              <a:rPr lang="en-US" dirty="0"/>
              <a:t> energies where there are no or little existing measurements.  Implications for BSM neutrino properties, forward hadron production, cosmic ray and cosmic neutrino physics.</a:t>
            </a:r>
          </a:p>
          <a:p>
            <a:endParaRPr lang="en-US" sz="1400" dirty="0"/>
          </a:p>
          <a:p>
            <a:r>
              <a:rPr lang="en-US" dirty="0"/>
              <a:t>New experiments and facilities</a:t>
            </a:r>
          </a:p>
          <a:p>
            <a:endParaRPr lang="en-US" sz="800" dirty="0"/>
          </a:p>
          <a:p>
            <a:pPr lvl="1"/>
            <a:r>
              <a:rPr lang="en-US" dirty="0"/>
              <a:t>Current experiments: FASER and </a:t>
            </a:r>
            <a:r>
              <a:rPr lang="en-US" dirty="0" err="1"/>
              <a:t>FASER</a:t>
            </a:r>
            <a:r>
              <a:rPr lang="en-US" dirty="0" err="1">
                <a:latin typeface="Symbol" pitchFamily="2" charset="2"/>
              </a:rPr>
              <a:t>n</a:t>
            </a:r>
            <a:r>
              <a:rPr lang="en-US" dirty="0"/>
              <a:t> are under construction, SND proposed, to collect data in LHC Run 3 from 2022-24.</a:t>
            </a:r>
          </a:p>
          <a:p>
            <a:pPr lvl="1"/>
            <a:endParaRPr lang="en-US" sz="800" dirty="0"/>
          </a:p>
          <a:p>
            <a:pPr lvl="1"/>
            <a:r>
              <a:rPr lang="en-US" dirty="0"/>
              <a:t>Future initiative: the Forward Physics Facility is proposed to house a suite of far-forward experiments for the HL-LHC era from 2027-36.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765606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charset="0"/>
              </a:rPr>
              <a:t>THE THERMAL RELIC LANDSCAPE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4E6C81-E638-4942-BF5C-7C1F1B1E5787}"/>
              </a:ext>
            </a:extLst>
          </p:cNvPr>
          <p:cNvGrpSpPr/>
          <p:nvPr/>
        </p:nvGrpSpPr>
        <p:grpSpPr>
          <a:xfrm>
            <a:off x="990600" y="833735"/>
            <a:ext cx="6629400" cy="5871865"/>
            <a:chOff x="990600" y="833735"/>
            <a:chExt cx="6629400" cy="5871865"/>
          </a:xfrm>
        </p:grpSpPr>
        <p:sp>
          <p:nvSpPr>
            <p:cNvPr id="15" name="TextBox 14"/>
            <p:cNvSpPr txBox="1"/>
            <p:nvPr/>
          </p:nvSpPr>
          <p:spPr>
            <a:xfrm>
              <a:off x="4261607" y="833735"/>
              <a:ext cx="9199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Mass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-214217" y="3643217"/>
              <a:ext cx="2871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Interaction Strength</a:t>
              </a:r>
            </a:p>
          </p:txBody>
        </p:sp>
        <p:cxnSp>
          <p:nvCxnSpPr>
            <p:cNvPr id="3" name="Straight Arrow Connector 2"/>
            <p:cNvCxnSpPr>
              <a:cxnSpLocks/>
            </p:cNvCxnSpPr>
            <p:nvPr/>
          </p:nvCxnSpPr>
          <p:spPr>
            <a:xfrm flipV="1">
              <a:off x="1981200" y="1676400"/>
              <a:ext cx="5638800" cy="26016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 flipV="1">
              <a:off x="1980824" y="1692266"/>
              <a:ext cx="0" cy="501333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351776" y="1295400"/>
              <a:ext cx="58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TeV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19896" y="1295400"/>
              <a:ext cx="659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MeV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92205" y="1295400"/>
              <a:ext cx="64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GeV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40393" y="19812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07789" y="3657600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07789" y="5390647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-6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DEBA128-577F-5348-A2F6-E767F9D39C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14"/>
          <a:stretch/>
        </p:blipFill>
        <p:spPr>
          <a:xfrm>
            <a:off x="711525" y="42560"/>
            <a:ext cx="4851436" cy="44024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09995B-3F52-3C4C-A3E5-CF7222EBEFED}"/>
              </a:ext>
            </a:extLst>
          </p:cNvPr>
          <p:cNvSpPr txBox="1"/>
          <p:nvPr/>
        </p:nvSpPr>
        <p:spPr>
          <a:xfrm rot="3089523">
            <a:off x="947972" y="311104"/>
            <a:ext cx="77938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 Particle</a:t>
            </a:r>
          </a:p>
          <a:p>
            <a:pPr algn="ctr"/>
            <a:r>
              <a:rPr lang="en-US" sz="1200" dirty="0"/>
              <a:t>Colliders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79775" y="2303502"/>
            <a:ext cx="1339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Already</a:t>
            </a:r>
          </a:p>
          <a:p>
            <a:pPr algn="ctr"/>
            <a:r>
              <a:rPr lang="en-US" dirty="0"/>
              <a:t>Discovered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67645" y="4797154"/>
            <a:ext cx="1608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Impossible to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Discover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738B09-448A-E241-AA72-04A4B7F5334F}"/>
              </a:ext>
            </a:extLst>
          </p:cNvPr>
          <p:cNvSpPr txBox="1"/>
          <p:nvPr/>
        </p:nvSpPr>
        <p:spPr>
          <a:xfrm>
            <a:off x="2406843" y="2965697"/>
            <a:ext cx="1685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Too Little to be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Dark Matter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A3BD6D-4186-C643-8EBA-7972391D0856}"/>
              </a:ext>
            </a:extLst>
          </p:cNvPr>
          <p:cNvSpPr txBox="1"/>
          <p:nvPr/>
        </p:nvSpPr>
        <p:spPr>
          <a:xfrm>
            <a:off x="4562543" y="5490844"/>
            <a:ext cx="2195896" cy="669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Too Much to be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Dark Matter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BA2D2B3-89CE-0548-902C-8407E5351171}"/>
              </a:ext>
            </a:extLst>
          </p:cNvPr>
          <p:cNvGrpSpPr/>
          <p:nvPr/>
        </p:nvGrpSpPr>
        <p:grpSpPr>
          <a:xfrm>
            <a:off x="2204583" y="1841087"/>
            <a:ext cx="4352402" cy="4315140"/>
            <a:chOff x="2204583" y="1841087"/>
            <a:chExt cx="4352402" cy="43151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85183C-88D4-4146-BE57-52E2815E79DB}"/>
                </a:ext>
              </a:extLst>
            </p:cNvPr>
            <p:cNvSpPr txBox="1"/>
            <p:nvPr/>
          </p:nvSpPr>
          <p:spPr>
            <a:xfrm rot="18841872">
              <a:off x="3691586" y="3520560"/>
              <a:ext cx="180067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50"/>
                  </a:solidFill>
                </a:rPr>
                <a:t>Just Right to </a:t>
              </a:r>
            </a:p>
            <a:p>
              <a:pPr algn="ctr"/>
              <a:r>
                <a:rPr lang="en-US" dirty="0">
                  <a:solidFill>
                    <a:srgbClr val="00B050"/>
                  </a:solidFill>
                </a:rPr>
                <a:t>be Dark Matter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BCB9AF3-D2F7-3941-8E51-E3BBC6BF9FC9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flipH="1">
              <a:off x="2204583" y="4491035"/>
              <a:ext cx="1761562" cy="1665192"/>
            </a:xfrm>
            <a:prstGeom prst="straightConnector1">
              <a:avLst/>
            </a:prstGeom>
            <a:ln w="1270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C267067-7A89-4049-A264-52F8ADB0DE4C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 flipV="1">
              <a:off x="5217706" y="1841087"/>
              <a:ext cx="1339279" cy="1355330"/>
            </a:xfrm>
            <a:prstGeom prst="straightConnector1">
              <a:avLst/>
            </a:prstGeom>
            <a:ln w="1270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4584985" y="2303502"/>
            <a:ext cx="217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Strongly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Heavy Particles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09800" y="4797154"/>
            <a:ext cx="207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Weakly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Light Particles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C7C60B9-97EE-554B-8405-885DE18A98D8}"/>
              </a:ext>
            </a:extLst>
          </p:cNvPr>
          <p:cNvGrpSpPr/>
          <p:nvPr/>
        </p:nvGrpSpPr>
        <p:grpSpPr>
          <a:xfrm>
            <a:off x="6681492" y="3271856"/>
            <a:ext cx="2309076" cy="2193811"/>
            <a:chOff x="6758438" y="3271856"/>
            <a:chExt cx="2232130" cy="230280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B526E82-1DEA-854E-A151-40B38445B732}"/>
                </a:ext>
              </a:extLst>
            </p:cNvPr>
            <p:cNvGrpSpPr/>
            <p:nvPr/>
          </p:nvGrpSpPr>
          <p:grpSpPr>
            <a:xfrm>
              <a:off x="6758438" y="3271856"/>
              <a:ext cx="2232130" cy="1443795"/>
              <a:chOff x="3054763" y="7230486"/>
              <a:chExt cx="2215861" cy="1420495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360D50F-A2B6-5E49-A47D-BBB48D0BF2D2}"/>
                  </a:ext>
                </a:extLst>
              </p:cNvPr>
              <p:cNvSpPr/>
              <p:nvPr/>
            </p:nvSpPr>
            <p:spPr>
              <a:xfrm>
                <a:off x="3054763" y="7236337"/>
                <a:ext cx="2215861" cy="14146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F8E40D14-F775-B04A-B119-A41BF208F137}"/>
                  </a:ext>
                </a:extLst>
              </p:cNvPr>
              <p:cNvGrpSpPr/>
              <p:nvPr/>
            </p:nvGrpSpPr>
            <p:grpSpPr>
              <a:xfrm>
                <a:off x="3109088" y="7230486"/>
                <a:ext cx="2141153" cy="1414644"/>
                <a:chOff x="5841408" y="2304913"/>
                <a:chExt cx="2663406" cy="1491652"/>
              </a:xfrm>
              <a:solidFill>
                <a:schemeClr val="bg1"/>
              </a:solidFill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C0C57E18-927C-C74A-A8CE-B5DDF0E5B8A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62225" y="3309769"/>
                      <a:ext cx="533194" cy="486796"/>
                    </a:xfrm>
                    <a:prstGeom prst="rect">
                      <a:avLst/>
                    </a:prstGeom>
                    <a:grp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C0C57E18-927C-C74A-A8CE-B5DDF0E5B8A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962225" y="3309769"/>
                      <a:ext cx="533194" cy="486796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3B6EBCB0-66CF-E845-B9E7-217FA41857C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71620" y="2304913"/>
                      <a:ext cx="533194" cy="486796"/>
                    </a:xfrm>
                    <a:prstGeom prst="rect">
                      <a:avLst/>
                    </a:prstGeom>
                    <a:grp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3B6EBCB0-66CF-E845-B9E7-217FA41857C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971620" y="2304913"/>
                      <a:ext cx="533194" cy="486796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178ED8E9-0025-FD42-9426-040937A8DE7A}"/>
                    </a:ext>
                  </a:extLst>
                </p:cNvPr>
                <p:cNvGrpSpPr/>
                <p:nvPr/>
              </p:nvGrpSpPr>
              <p:grpSpPr>
                <a:xfrm>
                  <a:off x="6400799" y="2537415"/>
                  <a:ext cx="1653437" cy="1038988"/>
                  <a:chOff x="3200400" y="2514600"/>
                  <a:chExt cx="2743200" cy="1981200"/>
                </a:xfrm>
                <a:grpFill/>
              </p:grpSpPr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A24F888E-4CE9-3B4D-A481-317D15D3702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34765" t="23437" r="34766" b="20312"/>
                  <a:stretch/>
                </p:blipFill>
                <p:spPr>
                  <a:xfrm rot="16200000">
                    <a:off x="3581400" y="2133600"/>
                    <a:ext cx="1981200" cy="2743200"/>
                  </a:xfrm>
                  <a:prstGeom prst="rect">
                    <a:avLst/>
                  </a:prstGeom>
                  <a:grpFill/>
                </p:spPr>
              </p:pic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94DA3754-DBBC-AC42-88E1-F9CB85D8B5C0}"/>
                      </a:ext>
                    </a:extLst>
                  </p:cNvPr>
                  <p:cNvSpPr/>
                  <p:nvPr/>
                </p:nvSpPr>
                <p:spPr>
                  <a:xfrm>
                    <a:off x="4267200" y="2590800"/>
                    <a:ext cx="609600" cy="762000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2F8D943-515C-F748-8366-D59C7C5A1C19}"/>
                    </a:ext>
                  </a:extLst>
                </p:cNvPr>
                <p:cNvSpPr txBox="1"/>
                <p:nvPr/>
              </p:nvSpPr>
              <p:spPr>
                <a:xfrm>
                  <a:off x="5841408" y="2387711"/>
                  <a:ext cx="543739" cy="369332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DM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FC77512C-DB6C-3043-9347-9B42EB81F9D9}"/>
                    </a:ext>
                  </a:extLst>
                </p:cNvPr>
                <p:cNvSpPr txBox="1"/>
                <p:nvPr/>
              </p:nvSpPr>
              <p:spPr>
                <a:xfrm>
                  <a:off x="5841408" y="3362469"/>
                  <a:ext cx="543739" cy="369332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DM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2FA4ECCD-C861-DE4C-9F59-D151CA24AD1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992830" y="2588203"/>
                      <a:ext cx="554729" cy="389437"/>
                    </a:xfrm>
                    <a:prstGeom prst="rect">
                      <a:avLst/>
                    </a:prstGeom>
                    <a:grp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’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2FA4ECCD-C861-DE4C-9F59-D151CA24AD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992830" y="2588203"/>
                      <a:ext cx="554729" cy="389437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22D72D5-4DF6-DD4B-A9C8-5839AB347467}"/>
                    </a:ext>
                  </a:extLst>
                </p:cNvPr>
                <p:cNvSpPr txBox="1"/>
                <p:nvPr/>
              </p:nvSpPr>
              <p:spPr>
                <a:xfrm>
                  <a:off x="6758439" y="4691341"/>
                  <a:ext cx="2227994" cy="8833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dirty="0"/>
                    <a:t>&lt;</a:t>
                  </a:r>
                  <a14:m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a14:m>
                  <a:r>
                    <a:rPr lang="en-US" sz="2800" dirty="0"/>
                    <a:t>&gt; ~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22D72D5-4DF6-DD4B-A9C8-5839AB3474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8439" y="4691341"/>
                  <a:ext cx="2227994" cy="883321"/>
                </a:xfrm>
                <a:prstGeom prst="rect">
                  <a:avLst/>
                </a:prstGeom>
                <a:blipFill>
                  <a:blip r:embed="rId8"/>
                  <a:stretch>
                    <a:fillRect b="-29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275D31-3801-DB43-BCE6-19A0CF54C810}"/>
                  </a:ext>
                </a:extLst>
              </p:cNvPr>
              <p:cNvSpPr txBox="1"/>
              <p:nvPr/>
            </p:nvSpPr>
            <p:spPr>
              <a:xfrm>
                <a:off x="8115567" y="3505200"/>
                <a:ext cx="4188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275D31-3801-DB43-BCE6-19A0CF54C8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5567" y="3505200"/>
                <a:ext cx="418833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787CB79-6925-A24D-8400-2FE635A93D4D}"/>
              </a:ext>
            </a:extLst>
          </p:cNvPr>
          <p:cNvSpPr txBox="1"/>
          <p:nvPr/>
        </p:nvSpPr>
        <p:spPr>
          <a:xfrm>
            <a:off x="6681492" y="5410200"/>
            <a:ext cx="230479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Boehm, </a:t>
            </a:r>
            <a:r>
              <a:rPr lang="en-US" sz="1200" dirty="0" err="1"/>
              <a:t>Fayet</a:t>
            </a:r>
            <a:r>
              <a:rPr lang="en-US" sz="1200" dirty="0"/>
              <a:t> (2003)</a:t>
            </a:r>
          </a:p>
          <a:p>
            <a:pPr algn="r"/>
            <a:r>
              <a:rPr lang="en-US" sz="1200" dirty="0" err="1"/>
              <a:t>Pospelov</a:t>
            </a:r>
            <a:r>
              <a:rPr lang="en-US" sz="1200" dirty="0"/>
              <a:t>, Ritz, Voloshin (2007)</a:t>
            </a:r>
          </a:p>
          <a:p>
            <a:pPr algn="r"/>
            <a:r>
              <a:rPr lang="en-US" sz="1200" dirty="0"/>
              <a:t>Feng, Kumar (2008)</a:t>
            </a:r>
          </a:p>
        </p:txBody>
      </p:sp>
    </p:spTree>
    <p:extLst>
      <p:ext uri="{BB962C8B-B14F-4D97-AF65-F5344CB8AC3E}">
        <p14:creationId xmlns:p14="http://schemas.microsoft.com/office/powerpoint/2010/main" val="918287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LIGHT, WEAKLY-INTERACTING PARTICLES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072163-A0B3-E94E-AF38-C599DA813A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10" b="3562"/>
          <a:stretch/>
        </p:blipFill>
        <p:spPr>
          <a:xfrm>
            <a:off x="4419602" y="914402"/>
            <a:ext cx="4347757" cy="5612901"/>
          </a:xfrm>
          <a:prstGeom prst="rect">
            <a:avLst/>
          </a:prstGeom>
        </p:spPr>
      </p:pic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4572000" cy="5486400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  <a:sym typeface="Wingdings"/>
              </a:rPr>
              <a:t>To search for light and very weakly-interacting particles, we need very large event rates. </a:t>
            </a:r>
          </a:p>
          <a:p>
            <a:pPr eaLnBrk="1" hangingPunct="1"/>
            <a:endParaRPr lang="en-US" sz="1000" dirty="0">
              <a:latin typeface="Arial" charset="0"/>
              <a:sym typeface="Wingdings"/>
            </a:endParaRPr>
          </a:p>
          <a:p>
            <a:pPr eaLnBrk="1" hangingPunct="1"/>
            <a:r>
              <a:rPr lang="en-US" sz="2000" dirty="0">
                <a:latin typeface="Arial" charset="0"/>
                <a:sym typeface="Wingdings"/>
              </a:rPr>
              <a:t>The traditional place for this is the (low-energy) intensity frontier.</a:t>
            </a:r>
          </a:p>
          <a:p>
            <a:pPr eaLnBrk="1" hangingPunct="1"/>
            <a:endParaRPr lang="en-US" sz="1000" dirty="0">
              <a:latin typeface="Arial" charset="0"/>
              <a:sym typeface="Wingdings"/>
            </a:endParaRPr>
          </a:p>
          <a:p>
            <a:pPr eaLnBrk="1" hangingPunct="1"/>
            <a:r>
              <a:rPr lang="en-US" sz="2000" dirty="0">
                <a:latin typeface="Arial" charset="0"/>
                <a:sym typeface="Wingdings"/>
              </a:rPr>
              <a:t>But this is not the only possibility: there is a enormous event rate of </a:t>
            </a:r>
            <a:r>
              <a:rPr lang="en-US" sz="2000" dirty="0" err="1">
                <a:latin typeface="Symbol" pitchFamily="2" charset="2"/>
                <a:sym typeface="Wingdings"/>
              </a:rPr>
              <a:t>s</a:t>
            </a:r>
            <a:r>
              <a:rPr lang="en-US" sz="2000" baseline="-25000" dirty="0" err="1">
                <a:latin typeface="Arial" charset="0"/>
                <a:sym typeface="Wingdings"/>
              </a:rPr>
              <a:t>tot</a:t>
            </a:r>
            <a:r>
              <a:rPr lang="en-US" sz="2000" dirty="0">
                <a:latin typeface="Arial" charset="0"/>
                <a:sym typeface="Wingdings"/>
              </a:rPr>
              <a:t> ~ 100 mb at high energy colliders.</a:t>
            </a:r>
          </a:p>
          <a:p>
            <a:pPr eaLnBrk="1" hangingPunct="1"/>
            <a:endParaRPr lang="en-US" sz="1000" dirty="0">
              <a:latin typeface="Arial" charset="0"/>
              <a:sym typeface="Wingdings"/>
            </a:endParaRPr>
          </a:p>
          <a:p>
            <a:pPr eaLnBrk="1" hangingPunct="1"/>
            <a:r>
              <a:rPr lang="en-US" sz="2000" dirty="0">
                <a:latin typeface="Arial" charset="0"/>
                <a:sym typeface="Wingdings"/>
              </a:rPr>
              <a:t>Most of this goes down the beam pipe in the forward direction, where existing detectors are blind.</a:t>
            </a:r>
          </a:p>
          <a:p>
            <a:pPr eaLnBrk="1" hangingPunct="1"/>
            <a:endParaRPr lang="en-US" sz="1000" dirty="0">
              <a:latin typeface="Arial" charset="0"/>
              <a:sym typeface="Wingdings"/>
            </a:endParaRPr>
          </a:p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" charset="0"/>
                <a:sym typeface="Wingdings"/>
              </a:rPr>
              <a:t>We are missing half of the LHC’s discovery potential if we don’t bother to look! </a:t>
            </a:r>
          </a:p>
        </p:txBody>
      </p:sp>
    </p:spTree>
    <p:extLst>
      <p:ext uri="{BB962C8B-B14F-4D97-AF65-F5344CB8AC3E}">
        <p14:creationId xmlns:p14="http://schemas.microsoft.com/office/powerpoint/2010/main" val="342687089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23900" y="2743200"/>
            <a:ext cx="7696200" cy="1981200"/>
            <a:chOff x="686764" y="3235221"/>
            <a:chExt cx="6761940" cy="1633785"/>
          </a:xfrm>
        </p:grpSpPr>
        <p:pic>
          <p:nvPicPr>
            <p:cNvPr id="6" name="Picture 5" descr="0803012_02-A4-at-144-dp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MOTIVATIONS FOR NEW EXPERIMENTS</a:t>
            </a:r>
            <a:endParaRPr lang="en-US" dirty="0">
              <a:latin typeface="Symbol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762000"/>
                <a:ext cx="8839200" cy="5562600"/>
              </a:xfrm>
            </p:spPr>
            <p:txBody>
              <a:bodyPr/>
              <a:lstStyle/>
              <a:p>
                <a:r>
                  <a:rPr lang="en-US" sz="2000" dirty="0">
                    <a:latin typeface="Arial" charset="0"/>
                  </a:rPr>
                  <a:t>It is now becoming clear that the forward region at the LHC contains a rich physics program that has been completely untapped to date.</a:t>
                </a:r>
              </a:p>
              <a:p>
                <a:endParaRPr lang="en-US" sz="1200" dirty="0">
                  <a:latin typeface="Arial" charset="0"/>
                </a:endParaRPr>
              </a:p>
              <a:p>
                <a:r>
                  <a:rPr lang="en-US" sz="2000" dirty="0">
                    <a:latin typeface="Arial" charset="0"/>
                  </a:rPr>
                  <a:t>BSM: New particles may be light and weakly interacting. </a:t>
                </a:r>
              </a:p>
              <a:p>
                <a:pPr lvl="1"/>
                <a:r>
                  <a:rPr lang="en-US" sz="1800" dirty="0">
                    <a:solidFill>
                      <a:srgbClr val="1919C8"/>
                    </a:solidFill>
                  </a:rPr>
                  <a:t>They typically escape along the beampipe, may also decay far away. </a:t>
                </a:r>
              </a:p>
              <a:p>
                <a:pPr lvl="1"/>
                <a:r>
                  <a:rPr lang="en-US" sz="1800" dirty="0">
                    <a:solidFill>
                      <a:srgbClr val="1919C8"/>
                    </a:solidFill>
                    <a:latin typeface="Arial" charset="0"/>
                  </a:rPr>
                  <a:t>Rich BSM physics program: </a:t>
                </a:r>
                <a:r>
                  <a:rPr lang="en-US" sz="1800" dirty="0">
                    <a:solidFill>
                      <a:srgbClr val="1919C8"/>
                    </a:solidFill>
                    <a:latin typeface="Symbol" pitchFamily="2" charset="2"/>
                  </a:rPr>
                  <a:t>p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1919C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rgbClr val="1919C8"/>
                    </a:solidFill>
                    <a:latin typeface="Symbol" pitchFamily="2" charset="2"/>
                  </a:rPr>
                  <a:t> </a:t>
                </a:r>
                <a:r>
                  <a:rPr lang="en-US" sz="1800" dirty="0">
                    <a:solidFill>
                      <a:srgbClr val="1919C8"/>
                    </a:solidFill>
                  </a:rPr>
                  <a:t>dark photon, </a:t>
                </a:r>
                <a:r>
                  <a:rPr lang="en-US" sz="1800" i="1" dirty="0">
                    <a:solidFill>
                      <a:srgbClr val="1919C8"/>
                    </a:solidFill>
                  </a:rPr>
                  <a:t>B</a:t>
                </a:r>
                <a:r>
                  <a:rPr lang="en-US" sz="1800" dirty="0">
                    <a:solidFill>
                      <a:srgbClr val="1919C8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1919C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rgbClr val="1919C8"/>
                    </a:solidFill>
                    <a:latin typeface="Symbol" pitchFamily="2" charset="2"/>
                  </a:rPr>
                  <a:t> </a:t>
                </a:r>
                <a:r>
                  <a:rPr lang="en-US" sz="1800" dirty="0">
                    <a:solidFill>
                      <a:srgbClr val="1919C8"/>
                    </a:solidFill>
                  </a:rPr>
                  <a:t>dark Higgs, </a:t>
                </a:r>
                <a:r>
                  <a:rPr lang="en-US" sz="1800" dirty="0">
                    <a:solidFill>
                      <a:srgbClr val="1919C8"/>
                    </a:solidFill>
                    <a:latin typeface="Symbol" pitchFamily="2" charset="2"/>
                  </a:rPr>
                  <a:t>g</a:t>
                </a:r>
                <a:r>
                  <a:rPr lang="en-US" sz="1800" dirty="0">
                    <a:solidFill>
                      <a:srgbClr val="1919C8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1919C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rgbClr val="1919C8"/>
                    </a:solidFill>
                  </a:rPr>
                  <a:t> ALP, etc. </a:t>
                </a:r>
              </a:p>
              <a:p>
                <a:pPr lvl="1"/>
                <a:r>
                  <a:rPr lang="en-US" sz="1800" dirty="0">
                    <a:solidFill>
                      <a:srgbClr val="1919C8"/>
                    </a:solidFill>
                    <a:latin typeface="Arial" charset="0"/>
                    <a:sym typeface="Wingdings"/>
                  </a:rPr>
                  <a:t>This motivates FASER.</a:t>
                </a:r>
              </a:p>
              <a:p>
                <a:pPr eaLnBrk="1" hangingPunct="1"/>
                <a:endParaRPr lang="en-US" sz="2000" dirty="0">
                  <a:solidFill>
                    <a:srgbClr val="3C5AFF"/>
                  </a:solidFill>
                  <a:latin typeface="Arial" charset="0"/>
                </a:endParaRPr>
              </a:p>
              <a:p>
                <a:pPr eaLnBrk="1" hangingPunct="1"/>
                <a:endParaRPr lang="en-US" sz="1200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marL="0" indent="0" eaLnBrk="1" hangingPunct="1">
                  <a:buNone/>
                </a:pPr>
                <a:endParaRPr lang="en-US" sz="2000" dirty="0">
                  <a:latin typeface="Arial" charset="0"/>
                </a:endParaRPr>
              </a:p>
              <a:p>
                <a:pPr eaLnBrk="1" hangingPunct="1"/>
                <a:r>
                  <a:rPr lang="en-US" sz="2000" dirty="0">
                    <a:latin typeface="Arial" charset="0"/>
                  </a:rPr>
                  <a:t>SM: Known particles may also be light and weakly interacting: neutrinos! </a:t>
                </a:r>
              </a:p>
              <a:p>
                <a:pPr lvl="1"/>
                <a:r>
                  <a:rPr lang="en-US" sz="1800" dirty="0">
                    <a:solidFill>
                      <a:srgbClr val="1919C8"/>
                    </a:solidFill>
                    <a:latin typeface="Arial" charset="0"/>
                  </a:rPr>
                  <a:t>To date no collider neutrino has ever been detected</a:t>
                </a:r>
                <a:r>
                  <a:rPr lang="en-US" sz="1800" dirty="0">
                    <a:latin typeface="Arial" charset="0"/>
                  </a:rPr>
                  <a:t>: </a:t>
                </a:r>
                <a:r>
                  <a:rPr lang="en-US" sz="1800" dirty="0">
                    <a:solidFill>
                      <a:srgbClr val="1919C8"/>
                    </a:solidFill>
                    <a:latin typeface="Arial" charset="0"/>
                  </a:rPr>
                  <a:t>low-energy </a:t>
                </a:r>
                <a:r>
                  <a:rPr lang="en-US" sz="1800" dirty="0">
                    <a:solidFill>
                      <a:srgbClr val="1919C8"/>
                    </a:solidFill>
                    <a:latin typeface="Symbol" pitchFamily="2" charset="2"/>
                  </a:rPr>
                  <a:t>n</a:t>
                </a:r>
                <a:r>
                  <a:rPr lang="en-US" sz="1800" dirty="0">
                    <a:solidFill>
                      <a:srgbClr val="1919C8"/>
                    </a:solidFill>
                    <a:latin typeface="Arial" charset="0"/>
                  </a:rPr>
                  <a:t>s have small cross sections, and high-energy (</a:t>
                </a:r>
                <a:r>
                  <a:rPr lang="en-US" sz="1800" dirty="0" err="1">
                    <a:solidFill>
                      <a:srgbClr val="1919C8"/>
                    </a:solidFill>
                    <a:latin typeface="Arial" charset="0"/>
                  </a:rPr>
                  <a:t>TeV</a:t>
                </a:r>
                <a:r>
                  <a:rPr lang="en-US" sz="1800" dirty="0">
                    <a:solidFill>
                      <a:srgbClr val="1919C8"/>
                    </a:solidFill>
                    <a:latin typeface="Arial" charset="0"/>
                  </a:rPr>
                  <a:t>) </a:t>
                </a:r>
                <a:r>
                  <a:rPr lang="en-US" sz="1800" dirty="0">
                    <a:solidFill>
                      <a:srgbClr val="1919C8"/>
                    </a:solidFill>
                    <a:latin typeface="Symbol" pitchFamily="2" charset="2"/>
                  </a:rPr>
                  <a:t>n</a:t>
                </a:r>
                <a:r>
                  <a:rPr lang="en-US" sz="1800" dirty="0">
                    <a:solidFill>
                      <a:srgbClr val="1919C8"/>
                    </a:solidFill>
                    <a:latin typeface="Arial" charset="0"/>
                  </a:rPr>
                  <a:t>s escape along the beampipe.</a:t>
                </a:r>
              </a:p>
              <a:p>
                <a:pPr lvl="1"/>
                <a:r>
                  <a:rPr lang="en-US" sz="1800" dirty="0">
                    <a:latin typeface="Arial" charset="0"/>
                  </a:rPr>
                  <a:t>This means that the far-forward region also has </a:t>
                </a:r>
                <a:r>
                  <a:rPr lang="en-US" sz="1800" dirty="0">
                    <a:solidFill>
                      <a:srgbClr val="1919C8"/>
                    </a:solidFill>
                    <a:latin typeface="Arial" charset="0"/>
                  </a:rPr>
                  <a:t>a rich SM physics program: can initiate a brand new opportunity of neutrino physics at the LHC.</a:t>
                </a:r>
                <a:endParaRPr lang="en-US" sz="1800" dirty="0">
                  <a:solidFill>
                    <a:srgbClr val="1919C8"/>
                  </a:solidFill>
                  <a:sym typeface="Wingdings" pitchFamily="2" charset="2"/>
                </a:endParaRPr>
              </a:p>
              <a:p>
                <a:pPr lvl="1"/>
                <a:r>
                  <a:rPr lang="en-US" sz="1800" dirty="0">
                    <a:solidFill>
                      <a:srgbClr val="1919C8"/>
                    </a:solidFill>
                    <a:sym typeface="Wingdings" pitchFamily="2" charset="2"/>
                  </a:rPr>
                  <a:t>This motivates </a:t>
                </a:r>
                <a:r>
                  <a:rPr lang="en-US" sz="1800" dirty="0" err="1">
                    <a:solidFill>
                      <a:srgbClr val="1919C8"/>
                    </a:solidFill>
                    <a:sym typeface="Wingdings" pitchFamily="2" charset="2"/>
                  </a:rPr>
                  <a:t>FASER</a:t>
                </a:r>
                <a:r>
                  <a:rPr lang="en-US" sz="1800" dirty="0" err="1">
                    <a:solidFill>
                      <a:srgbClr val="1919C8"/>
                    </a:solidFill>
                    <a:latin typeface="Symbol" pitchFamily="2" charset="2"/>
                  </a:rPr>
                  <a:t>n</a:t>
                </a:r>
                <a:r>
                  <a:rPr lang="en-US" sz="1800" dirty="0">
                    <a:solidFill>
                      <a:srgbClr val="1919C8"/>
                    </a:solidFill>
                    <a:sym typeface="Wingdings" pitchFamily="2" charset="2"/>
                  </a:rPr>
                  <a:t>.</a:t>
                </a:r>
              </a:p>
              <a:p>
                <a:pPr marL="457200" lvl="1" indent="0">
                  <a:buNone/>
                </a:pPr>
                <a:r>
                  <a:rPr lang="en-US" sz="1800" dirty="0">
                    <a:latin typeface="+mj-lt"/>
                    <a:sym typeface="Wingdings" pitchFamily="2" charset="2"/>
                  </a:rPr>
                  <a:t>     </a:t>
                </a:r>
              </a:p>
              <a:p>
                <a:endParaRPr lang="en-US" dirty="0">
                  <a:latin typeface="Arial" charset="0"/>
                </a:endParaRPr>
              </a:p>
              <a:p>
                <a:endParaRPr lang="en-US" dirty="0">
                  <a:latin typeface="Arial" charset="0"/>
                </a:endParaRPr>
              </a:p>
              <a:p>
                <a:endParaRPr lang="en-US" dirty="0">
                  <a:latin typeface="Arial" charset="0"/>
                </a:endParaRPr>
              </a:p>
              <a:p>
                <a:pPr marL="0" indent="0">
                  <a:buNone/>
                </a:pPr>
                <a:endParaRPr lang="en-US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512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762000"/>
                <a:ext cx="8839200" cy="5562600"/>
              </a:xfrm>
              <a:blipFill>
                <a:blip r:embed="rId3"/>
                <a:stretch>
                  <a:fillRect l="-575" t="-683" r="-1149" b="-6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415098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7ED161-A18E-2A46-BCAF-3E92620BE098}"/>
              </a:ext>
            </a:extLst>
          </p:cNvPr>
          <p:cNvSpPr/>
          <p:nvPr/>
        </p:nvSpPr>
        <p:spPr>
          <a:xfrm>
            <a:off x="1155159" y="2895600"/>
            <a:ext cx="6757481" cy="1066800"/>
          </a:xfrm>
          <a:prstGeom prst="rect">
            <a:avLst/>
          </a:prstGeom>
          <a:solidFill>
            <a:srgbClr val="1919C8"/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FASER AND </a:t>
            </a:r>
            <a:r>
              <a:rPr lang="en-US" sz="2000" dirty="0" err="1"/>
              <a:t>FASER</a:t>
            </a:r>
            <a:r>
              <a:rPr lang="en-US" sz="2000" dirty="0" err="1">
                <a:latin typeface="Symbol" pitchFamily="2" charset="2"/>
              </a:rPr>
              <a:t>n</a:t>
            </a:r>
            <a:endParaRPr lang="en-US" sz="2000" dirty="0">
              <a:latin typeface="Symbol" pitchFamily="2" charset="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D955D9-B3A2-F54D-8102-DFEB7E7B0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7"/>
            <a:ext cx="8458200" cy="54864"/>
          </a:xfrm>
          <a:prstGeom prst="rect">
            <a:avLst/>
          </a:prstGeom>
          <a:solidFill>
            <a:srgbClr val="1919C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06746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_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65649</TotalTime>
  <Words>3144</Words>
  <Application>Microsoft Macintosh PowerPoint</Application>
  <PresentationFormat>On-screen Show (4:3)</PresentationFormat>
  <Paragraphs>521</Paragraphs>
  <Slides>51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Calibri</vt:lpstr>
      <vt:lpstr>Cambria Math</vt:lpstr>
      <vt:lpstr>Symbol</vt:lpstr>
      <vt:lpstr>office_arial</vt:lpstr>
      <vt:lpstr>PowerPoint Presentation</vt:lpstr>
      <vt:lpstr>OUTLINE</vt:lpstr>
      <vt:lpstr>PowerPoint Presentation</vt:lpstr>
      <vt:lpstr>INTRODUCTION</vt:lpstr>
      <vt:lpstr>THE PARTICLE PHYSICS LANDSCAPE</vt:lpstr>
      <vt:lpstr>THE THERMAL RELIC LANDSCAPE</vt:lpstr>
      <vt:lpstr>LIGHT, WEAKLY-INTERACTING PARTICLES</vt:lpstr>
      <vt:lpstr>MOTIVATIONS FOR NEW EXPERIMENTS</vt:lpstr>
      <vt:lpstr>PowerPoint Presentation</vt:lpstr>
      <vt:lpstr>THE BASIC IDEA</vt:lpstr>
      <vt:lpstr>THE BASIC IDEA</vt:lpstr>
      <vt:lpstr>FASER LOCATION</vt:lpstr>
      <vt:lpstr>FASER LOCATION</vt:lpstr>
      <vt:lpstr>LOCATION OF FASER</vt:lpstr>
      <vt:lpstr>PARTICLE PATH FROM ATLAS TO FASER</vt:lpstr>
      <vt:lpstr>AN EXAMPLE: DARK PHOTONS AT FASER</vt:lpstr>
      <vt:lpstr>PowerPoint Presentation</vt:lpstr>
      <vt:lpstr>PowerPoint Presentation</vt:lpstr>
      <vt:lpstr>TARGETS IN DARK PHOTON PARAMETER SPACE</vt:lpstr>
      <vt:lpstr>ANOTHER EXAMPLE: AXION-LIKE PARTICLES</vt:lpstr>
      <vt:lpstr>SM PHYSICS: FAR-FORWARD NEUTRINOS</vt:lpstr>
      <vt:lpstr>NEUTRINO FLUXES</vt:lpstr>
      <vt:lpstr>NEUTRINO PHYSICS</vt:lpstr>
      <vt:lpstr>QCD PHYSICS</vt:lpstr>
      <vt:lpstr>FASER TIMELINE AND ACKNOWLEDGEMENTS</vt:lpstr>
      <vt:lpstr>THE FASER COLLABORATION</vt:lpstr>
      <vt:lpstr>FASER AND FASERn DETECTORS</vt:lpstr>
      <vt:lpstr>MAGNETS</vt:lpstr>
      <vt:lpstr>TRACKERS</vt:lpstr>
      <vt:lpstr>FASER CONSTRUCTION STATUS</vt:lpstr>
      <vt:lpstr>FASER INSTALLATION</vt:lpstr>
      <vt:lpstr>FASER INSTALLATION</vt:lpstr>
      <vt:lpstr>FASER INSTALLATION</vt:lpstr>
      <vt:lpstr>FASER INSTALLATION</vt:lpstr>
      <vt:lpstr>FASER INSTALLATION</vt:lpstr>
      <vt:lpstr>FASER INSTALLATION</vt:lpstr>
      <vt:lpstr>FASER CURRENT STATUS</vt:lpstr>
      <vt:lpstr>FASER CURRENT STATUS</vt:lpstr>
      <vt:lpstr>PowerPoint Presentation</vt:lpstr>
      <vt:lpstr>FORWARD PHYSICS FACILITY</vt:lpstr>
      <vt:lpstr>FORWARD PHYSICS FACILITY: SNOWMASS LOI</vt:lpstr>
      <vt:lpstr>FPF KICKOFF MEETING</vt:lpstr>
      <vt:lpstr>NEW PHYSICS SEARCHES AT THE FPF</vt:lpstr>
      <vt:lpstr>BC2: INVISIBLE DARK PHOTONS AT THE FPF</vt:lpstr>
      <vt:lpstr>BC3: MILLICHARGED PARTICLES AT THE FPF</vt:lpstr>
      <vt:lpstr>FPF LOCATION</vt:lpstr>
      <vt:lpstr>UJ12</vt:lpstr>
      <vt:lpstr>Option 1.1  Demolition/ widening</vt:lpstr>
      <vt:lpstr>Option 1.2  Widening plus alcoves</vt:lpstr>
      <vt:lpstr>New shaft to consider</vt:lpstr>
      <vt:lpstr>SUMMARY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</dc:creator>
  <cp:lastModifiedBy>Microsoft Office User</cp:lastModifiedBy>
  <cp:revision>1469</cp:revision>
  <cp:lastPrinted>2019-06-30T03:43:31Z</cp:lastPrinted>
  <dcterms:created xsi:type="dcterms:W3CDTF">2011-05-01T15:38:23Z</dcterms:created>
  <dcterms:modified xsi:type="dcterms:W3CDTF">2020-12-15T02:29:49Z</dcterms:modified>
</cp:coreProperties>
</file>