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1"/>
  </p:notesMasterIdLst>
  <p:handoutMasterIdLst>
    <p:handoutMasterId r:id="rId22"/>
  </p:handoutMasterIdLst>
  <p:sldIdLst>
    <p:sldId id="889" r:id="rId2"/>
    <p:sldId id="932" r:id="rId3"/>
    <p:sldId id="896" r:id="rId4"/>
    <p:sldId id="923" r:id="rId5"/>
    <p:sldId id="945" r:id="rId6"/>
    <p:sldId id="708" r:id="rId7"/>
    <p:sldId id="707" r:id="rId8"/>
    <p:sldId id="937" r:id="rId9"/>
    <p:sldId id="259" r:id="rId10"/>
    <p:sldId id="710" r:id="rId11"/>
    <p:sldId id="938" r:id="rId12"/>
    <p:sldId id="853" r:id="rId13"/>
    <p:sldId id="941" r:id="rId14"/>
    <p:sldId id="957" r:id="rId15"/>
    <p:sldId id="916" r:id="rId16"/>
    <p:sldId id="740" r:id="rId17"/>
    <p:sldId id="958" r:id="rId18"/>
    <p:sldId id="959" r:id="rId19"/>
    <p:sldId id="96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A7EBB"/>
    <a:srgbClr val="F2E9D7"/>
    <a:srgbClr val="3C5AFF"/>
    <a:srgbClr val="0000FF"/>
    <a:srgbClr val="1919C8"/>
    <a:srgbClr val="000000"/>
    <a:srgbClr val="FF0000"/>
    <a:srgbClr val="E4E37B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11" autoAdjust="0"/>
    <p:restoredTop sz="50000" autoAdjust="0"/>
  </p:normalViewPr>
  <p:slideViewPr>
    <p:cSldViewPr snapToObjects="1">
      <p:cViewPr varScale="1">
        <p:scale>
          <a:sx n="115" d="100"/>
          <a:sy n="115" d="100"/>
        </p:scale>
        <p:origin x="11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9/4/20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9/4/20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F9E314-5CA5-9043-97DF-2DA186874F47}" type="datetime1">
              <a:rPr lang="en-US" smtClean="0"/>
              <a:pPr/>
              <a:t>9/4/20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DC66B-5A4D-704C-951F-C2EEB6AF22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7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Targets: Freeze-In,</a:t>
            </a:r>
            <a:r>
              <a:rPr lang="en-US" baseline="0" dirty="0"/>
              <a:t> Inflation Mechanism, Misalignment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67507-B0DD-0342-8109-D5CB4E8852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>
            <a:extLst>
              <a:ext uri="{FF2B5EF4-FFF2-40B4-BE49-F238E27FC236}">
                <a16:creationId xmlns:a16="http://schemas.microsoft.com/office/drawing/2014/main" id="{C81E4707-53F6-1C43-9AE5-ADDF905E6B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>
            <a:extLst>
              <a:ext uri="{FF2B5EF4-FFF2-40B4-BE49-F238E27FC236}">
                <a16:creationId xmlns:a16="http://schemas.microsoft.com/office/drawing/2014/main" id="{6C28C86D-848A-1C46-8C1A-8D28E7AB3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0404" name="Slide Number Placeholder 3">
            <a:extLst>
              <a:ext uri="{FF2B5EF4-FFF2-40B4-BE49-F238E27FC236}">
                <a16:creationId xmlns:a16="http://schemas.microsoft.com/office/drawing/2014/main" id="{EEB65D83-E354-EF4B-A39B-EA4E5E6E0734}"/>
              </a:ext>
            </a:extLst>
          </p:cNvPr>
          <p:cNvSpPr txBox="1">
            <a:spLocks noGrp="1"/>
          </p:cNvSpPr>
          <p:nvPr/>
        </p:nvSpPr>
        <p:spPr bwMode="auto">
          <a:xfrm>
            <a:off x="3989388" y="8724900"/>
            <a:ext cx="3048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606CF0C-408D-E44C-8426-68CCF99F4933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7411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n>
                  <a:noFill/>
                </a:ln>
                <a:solidFill>
                  <a:srgbClr val="1919C8"/>
                </a:solidFill>
              </a:defRPr>
            </a:lvl2pPr>
            <a:lvl4pPr>
              <a:defRPr>
                <a:ln>
                  <a:noFill/>
                </a:ln>
                <a:solidFill>
                  <a:srgbClr val="1919C8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12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AEDB-FDF1-D148-95ED-404B19885871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079A-EA20-314B-8E47-154E88D3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1919C8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ln>
                <a:solidFill>
                  <a:srgbClr val="0000FF"/>
                </a:solidFill>
              </a:ln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ln w="3175">
                  <a:noFill/>
                </a:ln>
                <a:solidFill>
                  <a:srgbClr val="1919C8"/>
                </a:solidFill>
                <a:effectLst/>
                <a:latin typeface="+mn-lt"/>
                <a:ea typeface="+mn-ea"/>
                <a:cs typeface="+mn-cs"/>
              </a:rPr>
              <a:t>3 Sep 2020</a:t>
            </a:r>
            <a:endParaRPr lang="en-US" dirty="0">
              <a:ln w="3175">
                <a:noFill/>
              </a:ln>
              <a:solidFill>
                <a:srgbClr val="1919C8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1919C8"/>
                </a:solidFill>
              </a:rPr>
              <a:t>Feng  </a:t>
            </a:r>
            <a:fld id="{F817A6DC-7C87-374F-AFE6-43B3D5E1F40F}" type="slidenum">
              <a:rPr lang="en-US" sz="1200" smtClean="0">
                <a:solidFill>
                  <a:srgbClr val="1919C8"/>
                </a:solidFill>
              </a:rPr>
              <a:pPr algn="r"/>
              <a:t>‹#›</a:t>
            </a:fld>
            <a:endParaRPr lang="en-US" sz="1200" dirty="0">
              <a:solidFill>
                <a:srgbClr val="1919C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25" r:id="rId3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919C8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919C8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0" Type="http://schemas.openxmlformats.org/officeDocument/2006/relationships/image" Target="../media/image29.png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19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7"/>
            <a:ext cx="8458200" cy="54864"/>
          </a:xfrm>
          <a:prstGeom prst="rect">
            <a:avLst/>
          </a:prstGeom>
          <a:solidFill>
            <a:srgbClr val="1919C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072015"/>
            <a:ext cx="9144000" cy="21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dirty="0"/>
          </a:p>
          <a:p>
            <a:pPr algn="ctr"/>
            <a:r>
              <a:rPr lang="en-US" sz="2000" i="1" dirty="0"/>
              <a:t>FASER 3</a:t>
            </a:r>
            <a:r>
              <a:rPr lang="en-US" sz="2000" i="1" baseline="30000" dirty="0"/>
              <a:t>rd</a:t>
            </a:r>
            <a:r>
              <a:rPr lang="en-US" sz="2000" i="1" dirty="0"/>
              <a:t> Collaboration Meeting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Jonathan Feng, UC Irvine, 3 September 2020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69DA5E-5C56-6B49-9A2D-BB6032CA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34" y="5594857"/>
            <a:ext cx="1711308" cy="488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B97C5-96DE-E94A-A393-2C22EA2F0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76" y="5579653"/>
            <a:ext cx="2734564" cy="519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F246E-C0F0-284D-9F72-F701A6ED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7" y="5460877"/>
            <a:ext cx="695023" cy="6950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81E317-B8D8-BA43-9A3A-5399C6C49F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50"/>
          <a:stretch/>
        </p:blipFill>
        <p:spPr>
          <a:xfrm>
            <a:off x="7368874" y="5486400"/>
            <a:ext cx="1394126" cy="705861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652BFD4-F3D5-3A41-B9DA-DACF1B2A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2485"/>
            <a:ext cx="9144000" cy="90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+mn-lt"/>
              </a:rPr>
              <a:t>THEORY UPDATE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E24C3-0933-8F44-9292-4FAD7585D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300" y="1057669"/>
            <a:ext cx="3505200" cy="11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1972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74557" y="1983140"/>
            <a:ext cx="1599000" cy="1369660"/>
            <a:chOff x="914400" y="4820536"/>
            <a:chExt cx="1895094" cy="1742596"/>
          </a:xfrm>
        </p:grpSpPr>
        <p:pic>
          <p:nvPicPr>
            <p:cNvPr id="13" name="Picture 12" descr="fodor_g-2_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820536"/>
              <a:ext cx="1895094" cy="14781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600200" y="6093237"/>
                  <a:ext cx="769815" cy="46989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ymbol" charset="2"/>
                          </a:rPr>
                          <m:t>γ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6093237"/>
                  <a:ext cx="769815" cy="469895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MUON’S ANOMALOUS MAGNETIC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63275" y="908713"/>
                <a:ext cx="8348319" cy="1745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The 3.7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 discrepancy between the SM and experiment can be resolved by MeV-GeV particles with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latin typeface="Arial" charset="0"/>
                  </a:rPr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charset="0"/>
                  </a:rPr>
                  <a:t>.  The dark photon is no longer a viable solution, but other particles with similar masses and couplings are.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12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275" y="908713"/>
                <a:ext cx="8348319" cy="1745387"/>
              </a:xfrm>
              <a:prstGeom prst="rect">
                <a:avLst/>
              </a:prstGeom>
              <a:blipFill>
                <a:blip r:embed="rId4"/>
                <a:stretch>
                  <a:fillRect l="-609" t="-29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05600" y="6096000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Boehm, </a:t>
            </a:r>
            <a:r>
              <a:rPr lang="en-US" sz="1400" dirty="0" err="1"/>
              <a:t>Fayet</a:t>
            </a:r>
            <a:r>
              <a:rPr lang="en-US" sz="1400" dirty="0"/>
              <a:t> (2003)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457" y="3293541"/>
            <a:ext cx="3505200" cy="28024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2333735-C0F6-6B44-B36C-22D2FB773BA5}"/>
              </a:ext>
            </a:extLst>
          </p:cNvPr>
          <p:cNvGrpSpPr/>
          <p:nvPr/>
        </p:nvGrpSpPr>
        <p:grpSpPr>
          <a:xfrm>
            <a:off x="705793" y="2529767"/>
            <a:ext cx="3710397" cy="3947233"/>
            <a:chOff x="4747878" y="2067354"/>
            <a:chExt cx="3765018" cy="37590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0972F1-E8D9-3C4C-8D06-3C544B209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7878" y="2067354"/>
              <a:ext cx="3634122" cy="33528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4F8ED4-ED5F-F240-88E4-A4BC463CA02D}"/>
                </a:ext>
              </a:extLst>
            </p:cNvPr>
            <p:cNvSpPr txBox="1"/>
            <p:nvPr/>
          </p:nvSpPr>
          <p:spPr>
            <a:xfrm>
              <a:off x="4763516" y="5471654"/>
              <a:ext cx="3749380" cy="354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Hagiwara et al. (2017); Aoyama et al. 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81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baseline="30000" dirty="0">
                <a:latin typeface="Arial" charset="0"/>
              </a:rPr>
              <a:t>8</a:t>
            </a:r>
            <a:r>
              <a:rPr lang="en-US" dirty="0">
                <a:latin typeface="Arial" charset="0"/>
              </a:rPr>
              <a:t>Be and 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He ATOMKI ANOMALIES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" y="5583710"/>
            <a:ext cx="5489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Krasznahorkay</a:t>
            </a:r>
            <a:r>
              <a:rPr lang="en-US" sz="1400" dirty="0"/>
              <a:t> et al. (2015, 2019)</a:t>
            </a:r>
          </a:p>
          <a:p>
            <a:r>
              <a:rPr lang="en-US" sz="1400" dirty="0"/>
              <a:t>Feng, </a:t>
            </a:r>
            <a:r>
              <a:rPr lang="en-US" sz="1400" dirty="0" err="1"/>
              <a:t>Fornal</a:t>
            </a:r>
            <a:r>
              <a:rPr lang="en-US" sz="1400" dirty="0"/>
              <a:t>, </a:t>
            </a:r>
            <a:r>
              <a:rPr lang="en-US" sz="1400" dirty="0" err="1"/>
              <a:t>Galon</a:t>
            </a:r>
            <a:r>
              <a:rPr lang="en-US" sz="1400" dirty="0"/>
              <a:t>, Gardner, Smolinsky, </a:t>
            </a:r>
            <a:r>
              <a:rPr lang="en-US" sz="1400" dirty="0" err="1"/>
              <a:t>Tanedo</a:t>
            </a:r>
            <a:r>
              <a:rPr lang="en-US" sz="1400" dirty="0"/>
              <a:t>, Tait (2016)</a:t>
            </a:r>
          </a:p>
          <a:p>
            <a:r>
              <a:rPr lang="en-US" sz="1400" dirty="0"/>
              <a:t>Feng, Tait, </a:t>
            </a:r>
            <a:r>
              <a:rPr lang="en-US" sz="1400" dirty="0" err="1"/>
              <a:t>Verhaaren</a:t>
            </a:r>
            <a:r>
              <a:rPr lang="en-US" sz="1400" dirty="0"/>
              <a:t> (2020); </a:t>
            </a:r>
            <a:r>
              <a:rPr lang="en-US" sz="1400" dirty="0" err="1"/>
              <a:t>Batell</a:t>
            </a:r>
            <a:r>
              <a:rPr lang="en-US" sz="1400" dirty="0"/>
              <a:t>, Feng, </a:t>
            </a:r>
            <a:r>
              <a:rPr lang="en-US" sz="1400" dirty="0" err="1"/>
              <a:t>Verhaaren</a:t>
            </a:r>
            <a:r>
              <a:rPr lang="en-US" sz="1400" dirty="0"/>
              <a:t> (in progress)</a:t>
            </a:r>
          </a:p>
          <a:p>
            <a:r>
              <a:rPr lang="en-US" sz="1400" dirty="0"/>
              <a:t>See also Zhang, Miller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" y="908713"/>
                <a:ext cx="8694419" cy="1745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0000FF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2016: A 7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 anomaly in the decays of excited </a:t>
                </a:r>
                <a:r>
                  <a:rPr lang="en-US" sz="2000" baseline="30000" dirty="0"/>
                  <a:t>8</a:t>
                </a:r>
                <a:r>
                  <a:rPr lang="en-US" sz="2000" dirty="0"/>
                  <a:t>Be nuclei can be explained by a new particle with mass 17 MeV and couplings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baseline="30000" dirty="0"/>
                  <a:t> </a:t>
                </a:r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800" dirty="0"/>
              </a:p>
              <a:p>
                <a:r>
                  <a:rPr lang="en-US" sz="2000" dirty="0"/>
                  <a:t>2019: A new 7</a:t>
                </a:r>
                <a:r>
                  <a:rPr lang="en-US" sz="2000" dirty="0">
                    <a:latin typeface="Symbol" pitchFamily="2" charset="2"/>
                  </a:rPr>
                  <a:t>s</a:t>
                </a:r>
                <a:r>
                  <a:rPr lang="en-US" sz="2000" dirty="0"/>
                  <a:t> anomaly in the decays of excited </a:t>
                </a:r>
                <a:r>
                  <a:rPr lang="en-US" sz="2000" baseline="30000" dirty="0"/>
                  <a:t>4</a:t>
                </a:r>
                <a:r>
                  <a:rPr lang="en-US" sz="2000" dirty="0"/>
                  <a:t>He nuclei can be explained by the same new particle.</a:t>
                </a: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DE34699-25EB-534D-A8C2-F03BEAEE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" y="908713"/>
                <a:ext cx="8694419" cy="1745387"/>
              </a:xfrm>
              <a:prstGeom prst="rect">
                <a:avLst/>
              </a:prstGeom>
              <a:blipFill>
                <a:blip r:embed="rId2"/>
                <a:stretch>
                  <a:fillRect l="-584" t="-2920" r="-146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194CCC7-86B3-6A48-9761-A30FF57FF2C8}"/>
              </a:ext>
            </a:extLst>
          </p:cNvPr>
          <p:cNvGrpSpPr/>
          <p:nvPr/>
        </p:nvGrpSpPr>
        <p:grpSpPr>
          <a:xfrm>
            <a:off x="152400" y="2555167"/>
            <a:ext cx="5596767" cy="2612929"/>
            <a:chOff x="228600" y="3457074"/>
            <a:chExt cx="5596767" cy="26129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2875"/>
            <a:stretch/>
          </p:blipFill>
          <p:spPr>
            <a:xfrm>
              <a:off x="228600" y="3715628"/>
              <a:ext cx="4218303" cy="235437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996567" y="3457074"/>
              <a:ext cx="1828800" cy="1201237"/>
              <a:chOff x="914400" y="1913461"/>
              <a:chExt cx="2667000" cy="181883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0" y="1913461"/>
                <a:ext cx="2667000" cy="1818837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057400" y="1913461"/>
                <a:ext cx="381000" cy="4487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92885" y="1957448"/>
                <a:ext cx="491029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B3E175-14F3-1843-B8D6-6D44D6773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867" y="3349724"/>
            <a:ext cx="3662789" cy="2566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4C50B-B6A9-4740-9934-5A7AFC610F9D}"/>
                  </a:ext>
                </a:extLst>
              </p:cNvPr>
              <p:cNvSpPr txBox="1"/>
              <p:nvPr/>
            </p:nvSpPr>
            <p:spPr>
              <a:xfrm>
                <a:off x="5374292" y="2759200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D4C50B-B6A9-4740-9934-5A7AFC6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92" y="2759200"/>
                <a:ext cx="134331" cy="184666"/>
              </a:xfrm>
              <a:prstGeom prst="rect">
                <a:avLst/>
              </a:prstGeom>
              <a:blipFill>
                <a:blip r:embed="rId6"/>
                <a:stretch>
                  <a:fillRect l="-30000" r="-200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52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7">
            <a:extLst>
              <a:ext uri="{FF2B5EF4-FFF2-40B4-BE49-F238E27FC236}">
                <a16:creationId xmlns:a16="http://schemas.microsoft.com/office/drawing/2014/main" id="{6E4CA630-3DCC-A24F-8249-3FAE1E09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05" y="2909920"/>
            <a:ext cx="4313442" cy="27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4B18851C-6A22-3347-914F-CDC22736CE32}"/>
              </a:ext>
            </a:extLst>
          </p:cNvPr>
          <p:cNvSpPr txBox="1">
            <a:spLocks noChangeArrowheads="1"/>
          </p:cNvSpPr>
          <p:nvPr/>
        </p:nvSpPr>
        <p:spPr>
          <a:xfrm>
            <a:off x="123824" y="962025"/>
            <a:ext cx="8675687" cy="57070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There are indications from small-scale structure that dark matter may be strongly self-interacting.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For example, there appear to be halo profiles that are not as </a:t>
            </a:r>
            <a:r>
              <a:rPr lang="en-US" sz="2000" kern="0" dirty="0" err="1"/>
              <a:t>cuspy</a:t>
            </a:r>
            <a:r>
              <a:rPr lang="en-US" sz="2000" kern="0" dirty="0"/>
              <a:t> (high central density) as predicted by standard cold dark matter.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Arial" charset="0"/>
            </a:endParaRPr>
          </a:p>
        </p:txBody>
      </p:sp>
      <p:sp>
        <p:nvSpPr>
          <p:cNvPr id="116741" name="Title 18">
            <a:extLst>
              <a:ext uri="{FF2B5EF4-FFF2-40B4-BE49-F238E27FC236}">
                <a16:creationId xmlns:a16="http://schemas.microsoft.com/office/drawing/2014/main" id="{5D070099-58FA-E048-B9D0-70A2DAE389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24"/>
            <a:ext cx="9144000" cy="727075"/>
          </a:xfrm>
        </p:spPr>
        <p:txBody>
          <a:bodyPr/>
          <a:lstStyle/>
          <a:p>
            <a:r>
              <a:rPr lang="en-US" altLang="en-US" dirty="0"/>
              <a:t>SELF-INTERACTING DARK MATTER</a:t>
            </a:r>
          </a:p>
        </p:txBody>
      </p:sp>
      <p:sp>
        <p:nvSpPr>
          <p:cNvPr id="116742" name="TextBox 16">
            <a:extLst>
              <a:ext uri="{FF2B5EF4-FFF2-40B4-BE49-F238E27FC236}">
                <a16:creationId xmlns:a16="http://schemas.microsoft.com/office/drawing/2014/main" id="{299922DA-8C75-5B4D-A80A-7E6963D0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78269"/>
            <a:ext cx="436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200" dirty="0" err="1"/>
              <a:t>Tulin</a:t>
            </a:r>
            <a:r>
              <a:rPr lang="en-US" altLang="en-US" sz="1200" dirty="0"/>
              <a:t>, Yu (2017)</a:t>
            </a:r>
          </a:p>
          <a:p>
            <a:pPr algn="r"/>
            <a:r>
              <a:rPr lang="en-US" altLang="en-US" sz="1200" dirty="0"/>
              <a:t>Rocha et al. (2012); Peter et al. (2012) </a:t>
            </a:r>
          </a:p>
          <a:p>
            <a:pPr algn="r"/>
            <a:r>
              <a:rPr lang="en-US" altLang="en-US" sz="1200" dirty="0" err="1"/>
              <a:t>Vogelsberger</a:t>
            </a:r>
            <a:r>
              <a:rPr lang="en-US" altLang="en-US" sz="1200" dirty="0"/>
              <a:t> et al. (2012); Zavala et al. (2012)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590BE-60D3-8844-9153-9FC0E8C5AB2E}"/>
              </a:ext>
            </a:extLst>
          </p:cNvPr>
          <p:cNvGrpSpPr/>
          <p:nvPr/>
        </p:nvGrpSpPr>
        <p:grpSpPr>
          <a:xfrm>
            <a:off x="1143000" y="4267200"/>
            <a:ext cx="2438400" cy="1371600"/>
            <a:chOff x="3073196" y="7236337"/>
            <a:chExt cx="2351829" cy="14146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544CE2-5FA3-244A-978A-84C32ED27136}"/>
                </a:ext>
              </a:extLst>
            </p:cNvPr>
            <p:cNvSpPr/>
            <p:nvPr/>
          </p:nvSpPr>
          <p:spPr>
            <a:xfrm>
              <a:off x="3073196" y="7236337"/>
              <a:ext cx="2197428" cy="14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BCC2640-93BE-1A4F-8789-7DF8DBF6F441}"/>
                </a:ext>
              </a:extLst>
            </p:cNvPr>
            <p:cNvGrpSpPr/>
            <p:nvPr/>
          </p:nvGrpSpPr>
          <p:grpSpPr>
            <a:xfrm>
              <a:off x="3109087" y="7263193"/>
              <a:ext cx="2315938" cy="1302080"/>
              <a:chOff x="5841408" y="2339401"/>
              <a:chExt cx="2880823" cy="1372961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A7DD76C-9207-894D-B407-E31FC0EE8A05}"/>
                      </a:ext>
                    </a:extLst>
                  </p:cNvPr>
                  <p:cNvSpPr txBox="1"/>
                  <p:nvPr/>
                </p:nvSpPr>
                <p:spPr>
                  <a:xfrm>
                    <a:off x="7962226" y="3329210"/>
                    <a:ext cx="750612" cy="38315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dirty="0"/>
                            <m:t>DM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A7DD76C-9207-894D-B407-E31FC0EE8A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2226" y="3329210"/>
                    <a:ext cx="750612" cy="38315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9FAC68B-44C3-6142-AF27-E1B152FB820A}"/>
                      </a:ext>
                    </a:extLst>
                  </p:cNvPr>
                  <p:cNvSpPr txBox="1"/>
                  <p:nvPr/>
                </p:nvSpPr>
                <p:spPr>
                  <a:xfrm>
                    <a:off x="7971619" y="2339401"/>
                    <a:ext cx="750612" cy="38315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dirty="0"/>
                            <m:t>DM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9FAC68B-44C3-6142-AF27-E1B152FB82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1619" y="2339401"/>
                    <a:ext cx="750612" cy="3831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28FB84B-DB8B-6742-9090-51013F10E4CF}"/>
                  </a:ext>
                </a:extLst>
              </p:cNvPr>
              <p:cNvGrpSpPr/>
              <p:nvPr/>
            </p:nvGrpSpPr>
            <p:grpSpPr>
              <a:xfrm>
                <a:off x="6400799" y="2537415"/>
                <a:ext cx="1653437" cy="1038988"/>
                <a:chOff x="3200400" y="2514600"/>
                <a:chExt cx="2743200" cy="1981200"/>
              </a:xfrm>
              <a:grpFill/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9F6B2F47-63C6-F345-8636-861EA7995D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4765" t="23437" r="34766" b="20312"/>
                <a:stretch/>
              </p:blipFill>
              <p:spPr>
                <a:xfrm rot="16200000">
                  <a:off x="3581400" y="2133600"/>
                  <a:ext cx="1981200" cy="2743200"/>
                </a:xfrm>
                <a:prstGeom prst="rect">
                  <a:avLst/>
                </a:prstGeom>
                <a:grpFill/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E706B6C-1CC7-2741-9B8F-581B2E65D573}"/>
                    </a:ext>
                  </a:extLst>
                </p:cNvPr>
                <p:cNvSpPr/>
                <p:nvPr/>
              </p:nvSpPr>
              <p:spPr>
                <a:xfrm>
                  <a:off x="4267200" y="2590800"/>
                  <a:ext cx="609600" cy="7620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63E07A-03C2-E044-AB8B-A43B7FFC321C}"/>
                  </a:ext>
                </a:extLst>
              </p:cNvPr>
              <p:cNvSpPr txBox="1"/>
              <p:nvPr/>
            </p:nvSpPr>
            <p:spPr>
              <a:xfrm>
                <a:off x="5841408" y="2346311"/>
                <a:ext cx="54374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9685CB-DCBC-CF40-8BC1-69D1395F4876}"/>
                  </a:ext>
                </a:extLst>
              </p:cNvPr>
              <p:cNvSpPr txBox="1"/>
              <p:nvPr/>
            </p:nvSpPr>
            <p:spPr>
              <a:xfrm>
                <a:off x="5841408" y="3336119"/>
                <a:ext cx="54374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8F47F8E-FE89-3648-8A24-E095C7087B73}"/>
                      </a:ext>
                    </a:extLst>
                  </p:cNvPr>
                  <p:cNvSpPr txBox="1"/>
                  <p:nvPr/>
                </p:nvSpPr>
                <p:spPr>
                  <a:xfrm>
                    <a:off x="6992830" y="2588203"/>
                    <a:ext cx="554729" cy="389437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8F47F8E-FE89-3648-8A24-E095C7087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2830" y="2588203"/>
                    <a:ext cx="554729" cy="38943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94676DD5-8A5A-D64B-A337-4324BB98DB2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1776" y="2667000"/>
                <a:ext cx="4367211" cy="3352800"/>
              </a:xfrm>
              <a:prstGeom prst="rect">
                <a:avLst/>
              </a:prstGeom>
            </p:spPr>
            <p:txBody>
              <a:bodyPr/>
              <a:lstStyle/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kern="0" dirty="0"/>
                  <a:t>To make a difference, the </a:t>
                </a:r>
                <a:r>
                  <a:rPr lang="en-US" sz="2000" kern="0" dirty="0">
                    <a:latin typeface="Arial" charset="0"/>
                  </a:rPr>
                  <a:t>required self-interaction cross section should be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kern="0" dirty="0"/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kern="0" smtClean="0"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</m:oMath>
                </a14:m>
                <a:r>
                  <a:rPr lang="en-US" sz="2400" kern="0" dirty="0"/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 panose="02040503050406030204" pitchFamily="18" charset="0"/>
                          </a:rPr>
                          <m:t>barn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 panose="02040503050406030204" pitchFamily="18" charset="0"/>
                          </a:rPr>
                          <m:t>GeV</m:t>
                        </m:r>
                      </m:den>
                    </m:f>
                  </m:oMath>
                </a14:m>
                <a:r>
                  <a:rPr lang="en-US" sz="2400" kern="0" dirty="0"/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(100 </m:t>
                        </m:r>
                        <m:r>
                          <m:rPr>
                            <m:sty m:val="p"/>
                          </m:rPr>
                          <a:rPr lang="en-US" sz="2400" b="0" i="0" kern="0" smtClean="0"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kern="0" dirty="0"/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400" kern="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000" kern="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sz="2000" kern="0" dirty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sz="2000" kern="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kern="0" dirty="0"/>
                  <a:t>This can be explained by a characteristic dark sector mass scale of ~ 10-100 MeV.</a:t>
                </a:r>
              </a:p>
            </p:txBody>
          </p:sp>
        </mc:Choice>
        <mc:Fallback xmlns="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94676DD5-8A5A-D64B-A337-4324BB98D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76" y="2667000"/>
                <a:ext cx="4367211" cy="3352800"/>
              </a:xfrm>
              <a:prstGeom prst="rect">
                <a:avLst/>
              </a:prstGeom>
              <a:blipFill>
                <a:blip r:embed="rId10"/>
                <a:stretch>
                  <a:fillRect l="-1458" t="-1894" r="-2624" b="-1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80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TARGETS IN DARK PHOTON PARAMETER SPACE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C5BF22-248A-4840-A388-F9170F23314C}"/>
              </a:ext>
            </a:extLst>
          </p:cNvPr>
          <p:cNvGrpSpPr/>
          <p:nvPr/>
        </p:nvGrpSpPr>
        <p:grpSpPr>
          <a:xfrm>
            <a:off x="1783270" y="1066800"/>
            <a:ext cx="5362200" cy="5563721"/>
            <a:chOff x="1676400" y="1066800"/>
            <a:chExt cx="5362200" cy="55637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EBDC86-590B-4E41-8889-D9F3D1F5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6800"/>
              <a:ext cx="5362200" cy="556372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B1DDCB-D9E6-F745-B56C-4E8CE5FD0016}"/>
                </a:ext>
              </a:extLst>
            </p:cNvPr>
            <p:cNvSpPr/>
            <p:nvPr/>
          </p:nvSpPr>
          <p:spPr>
            <a:xfrm>
              <a:off x="6553200" y="63246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7D4B6A5-FFC9-4548-9913-4A764F40B736}"/>
              </a:ext>
            </a:extLst>
          </p:cNvPr>
          <p:cNvSpPr txBox="1"/>
          <p:nvPr/>
        </p:nvSpPr>
        <p:spPr>
          <a:xfrm>
            <a:off x="4678870" y="6345902"/>
            <a:ext cx="2618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 Nelson, Snowmass RP6 (2020)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470905-7567-5043-B29E-E312D44EB493}"/>
              </a:ext>
            </a:extLst>
          </p:cNvPr>
          <p:cNvGrpSpPr/>
          <p:nvPr/>
        </p:nvGrpSpPr>
        <p:grpSpPr>
          <a:xfrm>
            <a:off x="547451" y="1628001"/>
            <a:ext cx="2912219" cy="923330"/>
            <a:chOff x="440581" y="1628001"/>
            <a:chExt cx="291221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BAE1F6-B3D5-EA4B-981A-0475D5946FDA}"/>
                </a:ext>
              </a:extLst>
            </p:cNvPr>
            <p:cNvSpPr txBox="1"/>
            <p:nvPr/>
          </p:nvSpPr>
          <p:spPr>
            <a:xfrm>
              <a:off x="440581" y="1628001"/>
              <a:ext cx="1261884" cy="923330"/>
            </a:xfrm>
            <a:prstGeom prst="rect">
              <a:avLst/>
            </a:prstGeom>
            <a:solidFill>
              <a:srgbClr val="92D050">
                <a:alpha val="72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Muon</a:t>
              </a:r>
            </a:p>
            <a:p>
              <a:pPr algn="ctr"/>
              <a:r>
                <a:rPr lang="en-US" dirty="0"/>
                <a:t>g-2 Anomaly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670AC4-716C-1145-89DB-F506EB821DE0}"/>
                </a:ext>
              </a:extLst>
            </p:cNvPr>
            <p:cNvCxnSpPr>
              <a:cxnSpLocks/>
            </p:cNvCxnSpPr>
            <p:nvPr/>
          </p:nvCxnSpPr>
          <p:spPr>
            <a:xfrm>
              <a:off x="1702465" y="2089666"/>
              <a:ext cx="1650335" cy="13850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A00336-99B2-8C49-A63A-FED660E1BF71}"/>
              </a:ext>
            </a:extLst>
          </p:cNvPr>
          <p:cNvGrpSpPr/>
          <p:nvPr/>
        </p:nvGrpSpPr>
        <p:grpSpPr>
          <a:xfrm>
            <a:off x="4041070" y="1205131"/>
            <a:ext cx="5026730" cy="4281269"/>
            <a:chOff x="3934200" y="196165"/>
            <a:chExt cx="5026730" cy="42812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3DBCDB-B643-2445-B734-6209E4D534D8}"/>
                </a:ext>
              </a:extLst>
            </p:cNvPr>
            <p:cNvSpPr/>
            <p:nvPr/>
          </p:nvSpPr>
          <p:spPr>
            <a:xfrm>
              <a:off x="3934200" y="196165"/>
              <a:ext cx="1323600" cy="4281269"/>
            </a:xfrm>
            <a:prstGeom prst="rect">
              <a:avLst/>
            </a:prstGeom>
            <a:solidFill>
              <a:srgbClr val="F2E9D7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06954-03C4-B242-A622-68B59FB42C44}"/>
                </a:ext>
              </a:extLst>
            </p:cNvPr>
            <p:cNvSpPr txBox="1"/>
            <p:nvPr/>
          </p:nvSpPr>
          <p:spPr>
            <a:xfrm>
              <a:off x="7237381" y="3366129"/>
              <a:ext cx="1723549" cy="646331"/>
            </a:xfrm>
            <a:prstGeom prst="rect">
              <a:avLst/>
            </a:prstGeom>
            <a:solidFill>
              <a:srgbClr val="F2E9D7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Self-interacting</a:t>
              </a:r>
            </a:p>
            <a:p>
              <a:pPr algn="ctr"/>
              <a:r>
                <a:rPr lang="en-US" dirty="0"/>
                <a:t>Dark Matter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092E38B-A560-CA4C-AA39-06F580202002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5257800" y="3689295"/>
              <a:ext cx="1979581" cy="64239"/>
            </a:xfrm>
            <a:prstGeom prst="straightConnector1">
              <a:avLst/>
            </a:prstGeom>
            <a:ln>
              <a:solidFill>
                <a:srgbClr val="F2E9D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6C433-086A-5542-9AD2-27F8BC0583ED}"/>
              </a:ext>
            </a:extLst>
          </p:cNvPr>
          <p:cNvGrpSpPr/>
          <p:nvPr/>
        </p:nvGrpSpPr>
        <p:grpSpPr>
          <a:xfrm>
            <a:off x="4389065" y="1943100"/>
            <a:ext cx="4510469" cy="2819400"/>
            <a:chOff x="4267200" y="1905000"/>
            <a:chExt cx="4492136" cy="2819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2545A7-E20B-1C41-B66F-482066E6116C}"/>
                </a:ext>
              </a:extLst>
            </p:cNvPr>
            <p:cNvSpPr/>
            <p:nvPr/>
          </p:nvSpPr>
          <p:spPr>
            <a:xfrm>
              <a:off x="4267200" y="1981200"/>
              <a:ext cx="76200" cy="27432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FD7E35-7104-0C4D-8A80-5B03148EFFEE}"/>
                </a:ext>
              </a:extLst>
            </p:cNvPr>
            <p:cNvSpPr txBox="1"/>
            <p:nvPr/>
          </p:nvSpPr>
          <p:spPr>
            <a:xfrm>
              <a:off x="7256722" y="1905000"/>
              <a:ext cx="1502614" cy="923330"/>
            </a:xfrm>
            <a:prstGeom prst="rect">
              <a:avLst/>
            </a:prstGeom>
            <a:solidFill>
              <a:srgbClr val="FFFF00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aseline="30000" dirty="0"/>
                <a:t>8</a:t>
              </a:r>
              <a:r>
                <a:rPr lang="en-US" dirty="0"/>
                <a:t>Be and </a:t>
              </a:r>
              <a:r>
                <a:rPr lang="en-US" baseline="30000" dirty="0"/>
                <a:t>4</a:t>
              </a:r>
              <a:r>
                <a:rPr lang="en-US" dirty="0"/>
                <a:t>He </a:t>
              </a:r>
            </a:p>
            <a:p>
              <a:pPr algn="ctr"/>
              <a:r>
                <a:rPr lang="en-US" dirty="0"/>
                <a:t>ATOMKI </a:t>
              </a:r>
            </a:p>
            <a:p>
              <a:pPr algn="ctr"/>
              <a:r>
                <a:rPr lang="en-US" dirty="0"/>
                <a:t>Anomalies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EC54844-B9C7-1F4E-89BD-00CC57581EE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4343401" y="2366665"/>
              <a:ext cx="2913321" cy="33843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8DC437-4E2D-FE4E-97BB-0D524E1968CA}"/>
              </a:ext>
            </a:extLst>
          </p:cNvPr>
          <p:cNvGrpSpPr/>
          <p:nvPr/>
        </p:nvGrpSpPr>
        <p:grpSpPr>
          <a:xfrm>
            <a:off x="317663" y="2399022"/>
            <a:ext cx="6761241" cy="3087379"/>
            <a:chOff x="210793" y="2399022"/>
            <a:chExt cx="6761241" cy="30873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5BC4-CC6C-4F4D-81C1-1F1911EF3BB6}"/>
                </a:ext>
              </a:extLst>
            </p:cNvPr>
            <p:cNvSpPr/>
            <p:nvPr/>
          </p:nvSpPr>
          <p:spPr>
            <a:xfrm rot="5400000">
              <a:off x="3287710" y="1802077"/>
              <a:ext cx="3087379" cy="4281269"/>
            </a:xfrm>
            <a:prstGeom prst="rect">
              <a:avLst/>
            </a:prstGeom>
            <a:solidFill>
              <a:srgbClr val="FFC000">
                <a:alpha val="1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B79A2B-1FDB-DE4A-BCB9-FD71900E0E33}"/>
                </a:ext>
              </a:extLst>
            </p:cNvPr>
            <p:cNvSpPr txBox="1"/>
            <p:nvPr/>
          </p:nvSpPr>
          <p:spPr>
            <a:xfrm>
              <a:off x="210793" y="3783012"/>
              <a:ext cx="1582484" cy="646331"/>
            </a:xfrm>
            <a:prstGeom prst="rect">
              <a:avLst/>
            </a:prstGeom>
            <a:solidFill>
              <a:srgbClr val="FFC000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Loop-induced</a:t>
              </a:r>
            </a:p>
            <a:p>
              <a:pPr algn="ctr"/>
              <a:r>
                <a:rPr lang="en-US" dirty="0"/>
                <a:t>Coupling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A1DC055-0D96-C240-9050-AAB7ADF08EDA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793277" y="4038600"/>
              <a:ext cx="897488" cy="6757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FE07B7-7020-F543-BC96-5F8DFBDEFF19}"/>
              </a:ext>
            </a:extLst>
          </p:cNvPr>
          <p:cNvGrpSpPr/>
          <p:nvPr/>
        </p:nvGrpSpPr>
        <p:grpSpPr>
          <a:xfrm>
            <a:off x="138932" y="2945701"/>
            <a:ext cx="4766305" cy="3332227"/>
            <a:chOff x="32062" y="2945701"/>
            <a:chExt cx="4766305" cy="33322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3D8272-C5A6-C44E-B03E-E217415DE2DC}"/>
                </a:ext>
              </a:extLst>
            </p:cNvPr>
            <p:cNvSpPr/>
            <p:nvPr/>
          </p:nvSpPr>
          <p:spPr>
            <a:xfrm rot="2799091">
              <a:off x="3352800" y="3938533"/>
              <a:ext cx="2438400" cy="452735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1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73C1AD-AC2B-1A4C-9097-374241D058C8}"/>
                </a:ext>
              </a:extLst>
            </p:cNvPr>
            <p:cNvSpPr txBox="1"/>
            <p:nvPr/>
          </p:nvSpPr>
          <p:spPr>
            <a:xfrm>
              <a:off x="32062" y="4800600"/>
              <a:ext cx="1992853" cy="1477328"/>
            </a:xfrm>
            <a:prstGeom prst="rect">
              <a:avLst/>
            </a:prstGeom>
            <a:solidFill>
              <a:srgbClr val="4A7EBB">
                <a:alpha val="72000"/>
              </a:srgb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FASER probes </a:t>
              </a:r>
            </a:p>
            <a:p>
              <a:pPr algn="ctr"/>
              <a:r>
                <a:rPr lang="en-US" dirty="0"/>
                <a:t>an interesting</a:t>
              </a:r>
            </a:p>
            <a:p>
              <a:pPr algn="ctr"/>
              <a:r>
                <a:rPr lang="en-US" dirty="0"/>
                <a:t>region, even with </a:t>
              </a:r>
            </a:p>
            <a:p>
              <a:pPr algn="ctr"/>
              <a:r>
                <a:rPr lang="en-US" dirty="0"/>
                <a:t>the 1</a:t>
              </a:r>
              <a:r>
                <a:rPr lang="en-US" baseline="30000" dirty="0"/>
                <a:t>st</a:t>
              </a:r>
              <a:r>
                <a:rPr lang="en-US" dirty="0"/>
                <a:t> fb</a:t>
              </a:r>
              <a:r>
                <a:rPr lang="en-US" baseline="30000" dirty="0"/>
                <a:t>-1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of Run 3 data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2A42EE-B344-F74A-B3C8-A76C988A90B0}"/>
                </a:ext>
              </a:extLst>
            </p:cNvPr>
            <p:cNvCxnSpPr>
              <a:cxnSpLocks/>
              <a:stCxn id="28" idx="3"/>
              <a:endCxn id="15" idx="4"/>
            </p:cNvCxnSpPr>
            <p:nvPr/>
          </p:nvCxnSpPr>
          <p:spPr>
            <a:xfrm flipV="1">
              <a:off x="2024915" y="4320287"/>
              <a:ext cx="2382472" cy="1218977"/>
            </a:xfrm>
            <a:prstGeom prst="straightConnector1">
              <a:avLst/>
            </a:prstGeom>
            <a:ln>
              <a:solidFill>
                <a:srgbClr val="4A7EBB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008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CE2270-3239-CE46-89B8-1453BEC61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9A911-B888-B242-B4F7-B8AD3EF7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11887"/>
            <a:ext cx="8458200" cy="54864"/>
          </a:xfrm>
          <a:prstGeom prst="rect">
            <a:avLst/>
          </a:prstGeom>
          <a:solidFill>
            <a:srgbClr val="1919C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18F1D0-4662-C140-8267-E368D57CC834}"/>
              </a:ext>
            </a:extLst>
          </p:cNvPr>
          <p:cNvSpPr/>
          <p:nvPr/>
        </p:nvSpPr>
        <p:spPr>
          <a:xfrm>
            <a:off x="1155160" y="2895600"/>
            <a:ext cx="6757480" cy="1066800"/>
          </a:xfrm>
          <a:prstGeom prst="rect">
            <a:avLst/>
          </a:prstGeom>
          <a:solidFill>
            <a:srgbClr val="1919C8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are the prospects for the HL-LHC era?</a:t>
            </a:r>
          </a:p>
        </p:txBody>
      </p:sp>
    </p:spTree>
    <p:extLst>
      <p:ext uri="{BB962C8B-B14F-4D97-AF65-F5344CB8AC3E}">
        <p14:creationId xmlns:p14="http://schemas.microsoft.com/office/powerpoint/2010/main" val="30445112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08BAE0-EAA9-5649-B50B-B4764E4C0A2E}"/>
              </a:ext>
            </a:extLst>
          </p:cNvPr>
          <p:cNvGrpSpPr/>
          <p:nvPr/>
        </p:nvGrpSpPr>
        <p:grpSpPr>
          <a:xfrm>
            <a:off x="803401" y="4055167"/>
            <a:ext cx="7537413" cy="2421833"/>
            <a:chOff x="803401" y="3657600"/>
            <a:chExt cx="7537413" cy="24218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8E2BA2-665E-C04F-84FD-60DA6390DDFD}"/>
                </a:ext>
              </a:extLst>
            </p:cNvPr>
            <p:cNvGrpSpPr/>
            <p:nvPr/>
          </p:nvGrpSpPr>
          <p:grpSpPr>
            <a:xfrm>
              <a:off x="868917" y="3663476"/>
              <a:ext cx="7406165" cy="2415957"/>
              <a:chOff x="370316" y="2194653"/>
              <a:chExt cx="7406165" cy="24159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F09315-D413-B549-BED5-85DA2AD02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785" t="29767" r="15220" b="32906"/>
              <a:stretch/>
            </p:blipFill>
            <p:spPr>
              <a:xfrm rot="21135650">
                <a:off x="370316" y="2194653"/>
                <a:ext cx="7406165" cy="241595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30736B-C6FD-934B-A61C-85369676DB6C}"/>
                  </a:ext>
                </a:extLst>
              </p:cNvPr>
              <p:cNvSpPr/>
              <p:nvPr/>
            </p:nvSpPr>
            <p:spPr>
              <a:xfrm>
                <a:off x="4343400" y="3262159"/>
                <a:ext cx="762000" cy="457200"/>
              </a:xfrm>
              <a:prstGeom prst="rect">
                <a:avLst/>
              </a:prstGeom>
              <a:solidFill>
                <a:srgbClr val="73B2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746C40-585A-5A47-B338-9D9368521C64}"/>
                </a:ext>
              </a:extLst>
            </p:cNvPr>
            <p:cNvSpPr/>
            <p:nvPr/>
          </p:nvSpPr>
          <p:spPr>
            <a:xfrm rot="172543">
              <a:off x="1421983" y="4491400"/>
              <a:ext cx="762000" cy="377168"/>
            </a:xfrm>
            <a:prstGeom prst="rect">
              <a:avLst/>
            </a:prstGeom>
            <a:solidFill>
              <a:srgbClr val="73B2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5C1FFD-2B86-F041-B6C5-7296A54DD23D}"/>
                </a:ext>
              </a:extLst>
            </p:cNvPr>
            <p:cNvSpPr/>
            <p:nvPr/>
          </p:nvSpPr>
          <p:spPr>
            <a:xfrm rot="21291863">
              <a:off x="1422551" y="5236115"/>
              <a:ext cx="762000" cy="305264"/>
            </a:xfrm>
            <a:prstGeom prst="rect">
              <a:avLst/>
            </a:prstGeom>
            <a:solidFill>
              <a:srgbClr val="73B2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781F40-6CD5-4F42-8272-C780098CCFC9}"/>
                </a:ext>
              </a:extLst>
            </p:cNvPr>
            <p:cNvSpPr/>
            <p:nvPr/>
          </p:nvSpPr>
          <p:spPr>
            <a:xfrm>
              <a:off x="803401" y="4639327"/>
              <a:ext cx="7537413" cy="182296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LHC beamline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12DB75-C2FE-7044-B2E7-70755CA83B85}"/>
                </a:ext>
              </a:extLst>
            </p:cNvPr>
            <p:cNvGrpSpPr/>
            <p:nvPr/>
          </p:nvGrpSpPr>
          <p:grpSpPr>
            <a:xfrm>
              <a:off x="4887098" y="3657600"/>
              <a:ext cx="2980922" cy="689865"/>
              <a:chOff x="4769497" y="1676402"/>
              <a:chExt cx="2980922" cy="68986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86CAFCE-A119-4245-9CE5-350E85FD4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333" t="90028" r="65000" b="4175"/>
              <a:stretch/>
            </p:blipFill>
            <p:spPr>
              <a:xfrm>
                <a:off x="5312019" y="1676402"/>
                <a:ext cx="2438400" cy="37519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013D7F6-5BBF-CF45-9E84-2ED8F0233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20" t="89638" r="92947"/>
              <a:stretch/>
            </p:blipFill>
            <p:spPr>
              <a:xfrm rot="21120000">
                <a:off x="4769497" y="1695617"/>
                <a:ext cx="323045" cy="67065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13766A-77B7-0B4C-A0B5-BA0190E5CDA5}"/>
                </a:ext>
              </a:extLst>
            </p:cNvPr>
            <p:cNvSpPr txBox="1"/>
            <p:nvPr/>
          </p:nvSpPr>
          <p:spPr>
            <a:xfrm>
              <a:off x="6899401" y="5080090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UJ12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134035-32D0-ED4F-9224-E5BD17658A0A}"/>
                </a:ext>
              </a:extLst>
            </p:cNvPr>
            <p:cNvSpPr txBox="1"/>
            <p:nvPr/>
          </p:nvSpPr>
          <p:spPr>
            <a:xfrm>
              <a:off x="2175001" y="5101144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TI12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B47AFC-EAA2-B542-8CE7-287039311DBA}"/>
                </a:ext>
              </a:extLst>
            </p:cNvPr>
            <p:cNvGrpSpPr/>
            <p:nvPr/>
          </p:nvGrpSpPr>
          <p:grpSpPr>
            <a:xfrm>
              <a:off x="2784601" y="5503333"/>
              <a:ext cx="5049522" cy="568956"/>
              <a:chOff x="2667000" y="3522135"/>
              <a:chExt cx="5049522" cy="568956"/>
            </a:xfrm>
            <a:solidFill>
              <a:srgbClr val="BFDEFF"/>
            </a:solidFill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6B8967-2D7A-6F40-8A57-976D8D551A69}"/>
                  </a:ext>
                </a:extLst>
              </p:cNvPr>
              <p:cNvSpPr/>
              <p:nvPr/>
            </p:nvSpPr>
            <p:spPr>
              <a:xfrm>
                <a:off x="2667000" y="3522135"/>
                <a:ext cx="5049522" cy="2286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425901B1-F272-ED4D-A1F1-4D6E96D0324D}"/>
                  </a:ext>
                </a:extLst>
              </p:cNvPr>
              <p:cNvSpPr/>
              <p:nvPr/>
            </p:nvSpPr>
            <p:spPr>
              <a:xfrm flipH="1" flipV="1">
                <a:off x="2687322" y="3750734"/>
                <a:ext cx="5029200" cy="340357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D5DAB0-76EA-9C43-A13A-6C0888B83AC1}"/>
                </a:ext>
              </a:extLst>
            </p:cNvPr>
            <p:cNvGrpSpPr/>
            <p:nvPr/>
          </p:nvGrpSpPr>
          <p:grpSpPr>
            <a:xfrm>
              <a:off x="1538305" y="5387867"/>
              <a:ext cx="6302619" cy="501862"/>
              <a:chOff x="1447800" y="3406669"/>
              <a:chExt cx="6302619" cy="50186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AD6992-7A40-7A4F-9D61-681209E75476}"/>
                  </a:ext>
                </a:extLst>
              </p:cNvPr>
              <p:cNvSpPr txBox="1"/>
              <p:nvPr/>
            </p:nvSpPr>
            <p:spPr>
              <a:xfrm rot="248151">
                <a:off x="4437526" y="3631532"/>
                <a:ext cx="15307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Beam Collision Axis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7BBC96F-D0CD-C440-A543-3AD757041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800" y="3406669"/>
                <a:ext cx="6302619" cy="424356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FORWARD PHYSICS FACILITY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638491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FASER, </a:t>
            </a:r>
            <a:r>
              <a:rPr lang="en-US" sz="2000" dirty="0" err="1">
                <a:latin typeface="Arial" charset="0"/>
              </a:rPr>
              <a:t>FASER</a:t>
            </a:r>
            <a:r>
              <a:rPr lang="en-US" sz="2000" dirty="0" err="1">
                <a:latin typeface="Symbol" pitchFamily="2" charset="2"/>
              </a:rPr>
              <a:t>n</a:t>
            </a:r>
            <a:r>
              <a:rPr lang="en-US" sz="2000" dirty="0">
                <a:latin typeface="Arial" charset="0"/>
              </a:rPr>
              <a:t> , and other proposed detectors are currently highly constrained by tunnels and infrastructure that was never designed to support experiments. 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At the same time, it is becoming clear that there is a rich physics program in the far-forward region, spanning long-lived particle searches, neutrinos, QCD, dark matter, dark sector, cosmic rays, and cosmic neutrinos.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Strongly motivates enlarging UJ12 (or UJ18) to create a dedicated facility to house several far-forward experiments.</a:t>
            </a:r>
          </a:p>
        </p:txBody>
      </p:sp>
    </p:spTree>
    <p:extLst>
      <p:ext uri="{BB962C8B-B14F-4D97-AF65-F5344CB8AC3E}">
        <p14:creationId xmlns:p14="http://schemas.microsoft.com/office/powerpoint/2010/main" val="22219885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NEW PHYSICS SEARCHES AT THE FPF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80C9-6130-4D49-B2CD-3EE5B25D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3391784" cy="5334000"/>
          </a:xfrm>
        </p:spPr>
        <p:txBody>
          <a:bodyPr/>
          <a:lstStyle/>
          <a:p>
            <a:r>
              <a:rPr lang="en-US" sz="2000" dirty="0"/>
              <a:t>FASER 2 (R = 1 m, L = 5-20 m) can discover all candidates with renormalizable couplings (dark photon, dark Higgs, HNL); ALPs with all types of couplings (</a:t>
            </a:r>
            <a:r>
              <a:rPr lang="en-US" sz="2000" dirty="0">
                <a:latin typeface="Symbol" pitchFamily="2" charset="2"/>
              </a:rPr>
              <a:t>g</a:t>
            </a:r>
            <a:r>
              <a:rPr lang="en-US" sz="2000" dirty="0"/>
              <a:t>, f, g); and many other particles.</a:t>
            </a:r>
          </a:p>
          <a:p>
            <a:endParaRPr lang="en-US" sz="2000" dirty="0"/>
          </a:p>
          <a:p>
            <a:r>
              <a:rPr lang="en-US" sz="2000" dirty="0"/>
              <a:t>Among the PBC benchmark scenarios, FASER2’s discovery potential extends to all benchmark scenarios, except BC2 and BC3.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E43614D-0A53-FF4B-AACF-F4EC75727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500032"/>
                  </p:ext>
                </p:extLst>
              </p:nvPr>
            </p:nvGraphicFramePr>
            <p:xfrm>
              <a:off x="3886200" y="1143000"/>
              <a:ext cx="4624431" cy="52011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0553">
                      <a:extLst>
                        <a:ext uri="{9D8B030D-6E8A-4147-A177-3AD203B41FA5}">
                          <a16:colId xmlns:a16="http://schemas.microsoft.com/office/drawing/2014/main" val="752266159"/>
                        </a:ext>
                      </a:extLst>
                    </a:gridCol>
                    <a:gridCol w="1067176">
                      <a:extLst>
                        <a:ext uri="{9D8B030D-6E8A-4147-A177-3AD203B41FA5}">
                          <a16:colId xmlns:a16="http://schemas.microsoft.com/office/drawing/2014/main" val="3410690635"/>
                        </a:ext>
                      </a:extLst>
                    </a:gridCol>
                    <a:gridCol w="1106702">
                      <a:extLst>
                        <a:ext uri="{9D8B030D-6E8A-4147-A177-3AD203B41FA5}">
                          <a16:colId xmlns:a16="http://schemas.microsoft.com/office/drawing/2014/main" val="2128013603"/>
                        </a:ext>
                      </a:extLst>
                    </a:gridCol>
                  </a:tblGrid>
                  <a:tr h="440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Benchmark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 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120272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BC1: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1316804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BC1’: U(1)</a:t>
                          </a:r>
                          <a:r>
                            <a:rPr lang="en-US" sz="1200" baseline="-25000" dirty="0"/>
                            <a:t>B-L </a:t>
                          </a:r>
                          <a:r>
                            <a:rPr lang="en-US" sz="1200" baseline="0" dirty="0"/>
                            <a:t>Gauge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819001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BC2: Invisible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693629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BC3: Milli-Charged Particle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94263495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BC4: Dark Higgs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2003529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BC5: Dark Higgs with </a:t>
                          </a:r>
                          <a:r>
                            <a:rPr lang="en-US" sz="1200" dirty="0" err="1"/>
                            <a:t>hSS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916766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BC6: HNL with 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1064154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BC7: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7695026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BC8: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859869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BC9: ALP with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6633778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BC10: ALP with fermion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5156905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BC11: ALP with gluon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0654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FE43614D-0A53-FF4B-AACF-F4EC75727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500032"/>
                  </p:ext>
                </p:extLst>
              </p:nvPr>
            </p:nvGraphicFramePr>
            <p:xfrm>
              <a:off x="3886200" y="1143000"/>
              <a:ext cx="4624431" cy="52011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0553">
                      <a:extLst>
                        <a:ext uri="{9D8B030D-6E8A-4147-A177-3AD203B41FA5}">
                          <a16:colId xmlns:a16="http://schemas.microsoft.com/office/drawing/2014/main" val="752266159"/>
                        </a:ext>
                      </a:extLst>
                    </a:gridCol>
                    <a:gridCol w="1067176">
                      <a:extLst>
                        <a:ext uri="{9D8B030D-6E8A-4147-A177-3AD203B41FA5}">
                          <a16:colId xmlns:a16="http://schemas.microsoft.com/office/drawing/2014/main" val="3410690635"/>
                        </a:ext>
                      </a:extLst>
                    </a:gridCol>
                    <a:gridCol w="1106702">
                      <a:extLst>
                        <a:ext uri="{9D8B030D-6E8A-4147-A177-3AD203B41FA5}">
                          <a16:colId xmlns:a16="http://schemas.microsoft.com/office/drawing/2014/main" val="2128013603"/>
                        </a:ext>
                      </a:extLst>
                    </a:gridCol>
                  </a:tblGrid>
                  <a:tr h="440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Benchmark 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FASER 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120272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BC1: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235" t="-133333" r="-103529" b="-12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133333" r="-1149" b="-129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316804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BC1’: U(1)</a:t>
                          </a:r>
                          <a:r>
                            <a:rPr lang="en-US" sz="1200" baseline="-25000" dirty="0"/>
                            <a:t>B-L </a:t>
                          </a:r>
                          <a:r>
                            <a:rPr lang="en-US" sz="1200" baseline="0" dirty="0"/>
                            <a:t>Gauge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235" t="-233333" r="-103529" b="-119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233333" r="-1149" b="-119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2819001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BC2: Invisible Dark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693629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BC3: Milli-Charged Particle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94263495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BC4: Dark Higgs Boson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360000" r="-1149" b="-5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003529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BC5: Dark Higgs with </a:t>
                          </a:r>
                          <a:r>
                            <a:rPr lang="en-US" sz="1200" dirty="0" err="1"/>
                            <a:t>hSS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681481" r="-1149" b="-7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16766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BC6: HNL with 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527500" r="-1149" b="-4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064154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BC7: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⎼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643590" r="-1149" b="-31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7695026"/>
                      </a:ext>
                    </a:extLst>
                  </a:tr>
                  <a:tr h="501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BC8: HNL with </a:t>
                          </a:r>
                          <a:r>
                            <a:rPr lang="en-US" sz="1200" dirty="0">
                              <a:latin typeface="Symbol" pitchFamily="2" charset="2"/>
                            </a:rPr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235" t="-725000" r="-103529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725000" r="-1149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8598692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BC9: ALP with photon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235" t="-1222222" r="-103529" b="-2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1222222" r="-1149" b="-2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633778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BC10: ALP with fermion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235" t="-1322222" r="-10352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1322222" r="-1149" b="-1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156905"/>
                      </a:ext>
                    </a:extLst>
                  </a:tr>
                  <a:tr h="344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BC11: ALP with gluon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8235" t="-1422222" r="-103529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20690" t="-1422222" r="-1149" b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6542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79640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BC2: INVISIBLE DARK PHOTONS AT THE FPF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991600" cy="5638491"/>
              </a:xfrm>
            </p:spPr>
            <p:txBody>
              <a:bodyPr/>
              <a:lstStyle/>
              <a:p>
                <a:pPr eaLnBrk="1" hangingPunct="1"/>
                <a:r>
                  <a:rPr lang="en-US" sz="2000" dirty="0">
                    <a:latin typeface="Arial" charset="0"/>
                  </a:rPr>
                  <a:t>If </a:t>
                </a:r>
                <a:r>
                  <a:rPr lang="en-US" sz="2000" dirty="0" err="1">
                    <a:latin typeface="Arial" charset="0"/>
                  </a:rPr>
                  <a:t>m</a:t>
                </a:r>
                <a:r>
                  <a:rPr lang="en-US" sz="2000" baseline="-25000" dirty="0" err="1">
                    <a:latin typeface="Arial" charset="0"/>
                  </a:rPr>
                  <a:t>LLP</a:t>
                </a:r>
                <a:r>
                  <a:rPr lang="en-US" sz="2000" dirty="0">
                    <a:latin typeface="Arial" charset="0"/>
                  </a:rPr>
                  <a:t> &gt; 2m</a:t>
                </a:r>
                <a:r>
                  <a:rPr lang="en-US" sz="2000" baseline="-25000" dirty="0">
                    <a:latin typeface="Arial" charset="0"/>
                  </a:rPr>
                  <a:t>DM </a:t>
                </a:r>
                <a:r>
                  <a:rPr lang="en-US" sz="2000" dirty="0">
                    <a:latin typeface="Arial" charset="0"/>
                  </a:rPr>
                  <a:t>, the LLP will typically decay in the dark sector to dark matter, leading to invisible decays. </a:t>
                </a:r>
              </a:p>
              <a:p>
                <a:pPr eaLnBrk="1" hangingPunct="1"/>
                <a:endParaRPr lang="en-US" sz="12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Can look for the resulting DM to scatter off electrons at </a:t>
                </a:r>
                <a:r>
                  <a:rPr lang="en-US" sz="2000" dirty="0" err="1">
                    <a:latin typeface="Arial" charset="0"/>
                  </a:rPr>
                  <a:t>FASER</a:t>
                </a:r>
                <a:r>
                  <a:rPr lang="en-US" sz="2000" dirty="0" err="1">
                    <a:latin typeface="Symbol" pitchFamily="2" charset="2"/>
                  </a:rPr>
                  <a:t>n</a:t>
                </a:r>
                <a:r>
                  <a:rPr lang="en-US" sz="2000" dirty="0">
                    <a:latin typeface="Arial" charset="0"/>
                  </a:rPr>
                  <a:t> 2.  Dominant background from neutrinos reduced for 1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</a:rPr>
                  <a:t> &lt; 20 GeV.</a:t>
                </a: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sz="20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51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991600" cy="5638491"/>
              </a:xfrm>
              <a:blipFill>
                <a:blip r:embed="rId2"/>
                <a:stretch>
                  <a:fillRect l="-565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DA1D2E-4B5A-3549-AE32-9B5C908E5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83" r="46255"/>
          <a:stretch/>
        </p:blipFill>
        <p:spPr>
          <a:xfrm>
            <a:off x="342443" y="3352736"/>
            <a:ext cx="3889795" cy="1066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FCDB86-CF7D-C541-A813-98C5FEE76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38" y="2743136"/>
            <a:ext cx="4149762" cy="70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4C077-A629-9F4B-BCC5-410FAB356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605" y="2849947"/>
            <a:ext cx="3765195" cy="3779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6EEEFF-4660-134C-BB17-6ED6A2D68291}"/>
              </a:ext>
            </a:extLst>
          </p:cNvPr>
          <p:cNvSpPr txBox="1"/>
          <p:nvPr/>
        </p:nvSpPr>
        <p:spPr>
          <a:xfrm>
            <a:off x="5302869" y="308848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 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DCD01C0-9278-3A4B-920C-0E1AAE0C1E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" y="4572000"/>
                <a:ext cx="4953000" cy="1981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ln>
                      <a:noFill/>
                    </a:ln>
                    <a:solidFill>
                      <a:srgbClr val="1919C8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ln>
                      <a:noFill/>
                    </a:ln>
                    <a:solidFill>
                      <a:srgbClr val="1919C8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Arial" charset="0"/>
                  </a:rPr>
                  <a:t>May be able to probe relic target region. Complementary to dedicated missing energy experiments (e.g., LDMX): these are more sensitive (probe farther into the “too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charset="0"/>
                  </a:rPr>
                  <a:t>” region), but don’t detect DM scattering.</a:t>
                </a:r>
              </a:p>
              <a:p>
                <a:endParaRPr lang="en-US" sz="2000" dirty="0">
                  <a:latin typeface="Arial" charset="0"/>
                </a:endParaRPr>
              </a:p>
              <a:p>
                <a:pPr marL="0" indent="0">
                  <a:buFont typeface="Arial" charset="0"/>
                  <a:buNone/>
                </a:pPr>
                <a:endParaRPr lang="en-US" sz="2000" dirty="0">
                  <a:latin typeface="Arial" charset="0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DCD01C0-9278-3A4B-920C-0E1AAE0C1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572000"/>
                <a:ext cx="4953000" cy="1981199"/>
              </a:xfrm>
              <a:prstGeom prst="rect">
                <a:avLst/>
              </a:prstGeom>
              <a:blipFill>
                <a:blip r:embed="rId6"/>
                <a:stretch>
                  <a:fillRect l="-1026" t="-1923" r="-256" b="-384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321DC03-0F5B-CF41-BCDF-CC6ABB820649}"/>
              </a:ext>
            </a:extLst>
          </p:cNvPr>
          <p:cNvSpPr txBox="1"/>
          <p:nvPr/>
        </p:nvSpPr>
        <p:spPr>
          <a:xfrm rot="5400000">
            <a:off x="7423630" y="4417810"/>
            <a:ext cx="28035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Batell</a:t>
            </a:r>
            <a:r>
              <a:rPr lang="en-US" sz="1200" dirty="0"/>
              <a:t>, Feng, </a:t>
            </a:r>
            <a:r>
              <a:rPr lang="en-US" sz="1200" dirty="0" err="1"/>
              <a:t>Trojanowski</a:t>
            </a:r>
            <a:r>
              <a:rPr lang="en-US" sz="1200" dirty="0"/>
              <a:t> (in progress)</a:t>
            </a:r>
          </a:p>
        </p:txBody>
      </p:sp>
    </p:spTree>
    <p:extLst>
      <p:ext uri="{BB962C8B-B14F-4D97-AF65-F5344CB8AC3E}">
        <p14:creationId xmlns:p14="http://schemas.microsoft.com/office/powerpoint/2010/main" val="17270897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BC3: MILLICHARGED PARTICLES AT THE FPF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638491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</a:rPr>
              <a:t>Currently the target of the </a:t>
            </a:r>
            <a:r>
              <a:rPr lang="en-US" sz="2000" dirty="0" err="1">
                <a:latin typeface="Arial" charset="0"/>
              </a:rPr>
              <a:t>MilliQan</a:t>
            </a:r>
            <a:r>
              <a:rPr lang="en-US" sz="2000" dirty="0">
                <a:latin typeface="Arial" charset="0"/>
              </a:rPr>
              <a:t> experiment near the CMS IP.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 err="1">
                <a:latin typeface="Arial" charset="0"/>
              </a:rPr>
              <a:t>MilliQan</a:t>
            </a:r>
            <a:r>
              <a:rPr lang="en-US" sz="2000" dirty="0">
                <a:latin typeface="Arial" charset="0"/>
              </a:rPr>
              <a:t> Demonstrator (Proto-</a:t>
            </a:r>
            <a:r>
              <a:rPr lang="en-US" sz="2000" dirty="0" err="1">
                <a:latin typeface="Arial" charset="0"/>
              </a:rPr>
              <a:t>MilliQan</a:t>
            </a:r>
            <a:r>
              <a:rPr lang="en-US" sz="2000" dirty="0">
                <a:latin typeface="Arial" charset="0"/>
              </a:rPr>
              <a:t>) already probes new region.  Full </a:t>
            </a:r>
            <a:r>
              <a:rPr lang="en-US" sz="2000" dirty="0" err="1">
                <a:latin typeface="Arial" charset="0"/>
              </a:rPr>
              <a:t>MilliQan</a:t>
            </a:r>
            <a:r>
              <a:rPr lang="en-US" sz="2000" dirty="0">
                <a:latin typeface="Arial" charset="0"/>
              </a:rPr>
              <a:t> planned to run in this location at HL-LHC, but it appears that sensitivity can be improved greatly by moving it to the FPF (</a:t>
            </a:r>
            <a:r>
              <a:rPr lang="en-US" sz="2000" dirty="0" err="1">
                <a:latin typeface="Arial" charset="0"/>
              </a:rPr>
              <a:t>ForMINI</a:t>
            </a:r>
            <a:r>
              <a:rPr lang="en-US" sz="2000" dirty="0">
                <a:latin typeface="Arial" charset="0"/>
              </a:rPr>
              <a:t>).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CC5D6-ECF0-AC4E-B777-52B6E351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36" y="2666999"/>
            <a:ext cx="4128613" cy="3885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02895D-6F06-5640-8A02-313DF8FD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4" y="2743199"/>
            <a:ext cx="3615169" cy="34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38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FORWARD PHYSICS FACILITY: SNOWMASS LOI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914401"/>
            <a:ext cx="4197514" cy="5638490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One of 1578 Snowmass LOIs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2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FPF LOI had 240 authors with interest from many communities. An FPF workshop is being planned for the coming months.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47D3A9-3543-414B-AE95-C03F53E96CE6}"/>
              </a:ext>
            </a:extLst>
          </p:cNvPr>
          <p:cNvGrpSpPr/>
          <p:nvPr/>
        </p:nvGrpSpPr>
        <p:grpSpPr>
          <a:xfrm>
            <a:off x="4349914" y="762001"/>
            <a:ext cx="4551876" cy="5790890"/>
            <a:chOff x="1842410" y="1752600"/>
            <a:chExt cx="3872590" cy="50719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21E31B-5A77-994C-A986-78673952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2410" y="1752600"/>
              <a:ext cx="3700111" cy="46482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D87B80D-36A7-934D-A216-F71C1B851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3167" y="6392566"/>
              <a:ext cx="3689353" cy="2368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CDD4E95-EEBA-C14E-85F5-47D115A26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3166" y="6645795"/>
              <a:ext cx="3861834" cy="17873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10DC28B-48E3-F648-B2E3-CDCDE074B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90" y="4572000"/>
            <a:ext cx="3928216" cy="1859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09E6AE-031A-CB49-955C-5FE0865B4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71" y="1371600"/>
            <a:ext cx="27919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420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6388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sym typeface="Wingdings"/>
              </a:rPr>
              <a:t>Many theory papers exploring the physics potential of FASER and </a:t>
            </a:r>
            <a:r>
              <a:rPr lang="en-US" sz="2000" dirty="0" err="1">
                <a:latin typeface="Arial" charset="0"/>
                <a:sym typeface="Wingdings"/>
              </a:rPr>
              <a:t>FASER</a:t>
            </a:r>
            <a:r>
              <a:rPr lang="en-US" sz="2000" dirty="0" err="1">
                <a:latin typeface="Symbol" pitchFamily="2" charset="2"/>
                <a:sym typeface="Wingdings"/>
              </a:rPr>
              <a:t>n</a:t>
            </a:r>
            <a:r>
              <a:rPr lang="en-US" sz="2000" dirty="0">
                <a:latin typeface="Arial" charset="0"/>
                <a:sym typeface="Wingdings"/>
              </a:rPr>
              <a:t>.  A sampling from the last year: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9A87F-2D5C-C04C-972C-29EB189D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72" y="1538997"/>
            <a:ext cx="6364538" cy="5181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603A0D-852A-7344-94E0-E868EE6A2694}"/>
              </a:ext>
            </a:extLst>
          </p:cNvPr>
          <p:cNvSpPr/>
          <p:nvPr/>
        </p:nvSpPr>
        <p:spPr>
          <a:xfrm>
            <a:off x="1431254" y="2600035"/>
            <a:ext cx="6364538" cy="47390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6E79D-5510-F44D-BAC5-1A11C268F225}"/>
              </a:ext>
            </a:extLst>
          </p:cNvPr>
          <p:cNvSpPr/>
          <p:nvPr/>
        </p:nvSpPr>
        <p:spPr>
          <a:xfrm>
            <a:off x="1387612" y="5176641"/>
            <a:ext cx="6364538" cy="3088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2246D4-835D-8841-864E-4E26B0416DB9}"/>
              </a:ext>
            </a:extLst>
          </p:cNvPr>
          <p:cNvSpPr/>
          <p:nvPr/>
        </p:nvSpPr>
        <p:spPr>
          <a:xfrm>
            <a:off x="1398233" y="4264640"/>
            <a:ext cx="6339326" cy="3088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E46D8-B9D2-A342-9A39-3F71210064D5}"/>
              </a:ext>
            </a:extLst>
          </p:cNvPr>
          <p:cNvSpPr/>
          <p:nvPr/>
        </p:nvSpPr>
        <p:spPr>
          <a:xfrm>
            <a:off x="1382180" y="6380093"/>
            <a:ext cx="6385753" cy="3088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BFF0B-E821-7E4C-A167-3FC0322FE3A6}"/>
              </a:ext>
            </a:extLst>
          </p:cNvPr>
          <p:cNvSpPr txBox="1"/>
          <p:nvPr/>
        </p:nvSpPr>
        <p:spPr>
          <a:xfrm>
            <a:off x="920725" y="62401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7009B-F729-2B44-9D42-B11B8046AB52}"/>
              </a:ext>
            </a:extLst>
          </p:cNvPr>
          <p:cNvSpPr txBox="1"/>
          <p:nvPr/>
        </p:nvSpPr>
        <p:spPr>
          <a:xfrm>
            <a:off x="7795792" y="62401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372004689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0" grpId="0" animBg="1"/>
          <p:bldP spid="11" grpId="0" animBg="1"/>
          <p:bldP spid="12" grpId="0" animBg="1"/>
          <p:bldP spid="8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0" grpId="0" animBg="1"/>
          <p:bldP spid="11" grpId="0" animBg="1"/>
          <p:bldP spid="12" grpId="0" animBg="1"/>
          <p:bldP spid="8" grpId="0"/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ED161-A18E-2A46-BCAF-3E92620BE098}"/>
              </a:ext>
            </a:extLst>
          </p:cNvPr>
          <p:cNvSpPr/>
          <p:nvPr/>
        </p:nvSpPr>
        <p:spPr>
          <a:xfrm>
            <a:off x="1193259" y="2667000"/>
            <a:ext cx="6757481" cy="10668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likely is FASER to discover new physics at Run 3?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AAB7A4-C637-124B-A37E-50AC6C978E07}"/>
              </a:ext>
            </a:extLst>
          </p:cNvPr>
          <p:cNvSpPr/>
          <p:nvPr/>
        </p:nvSpPr>
        <p:spPr>
          <a:xfrm>
            <a:off x="1205420" y="4267200"/>
            <a:ext cx="6757480" cy="1066800"/>
          </a:xfrm>
          <a:prstGeom prst="rect">
            <a:avLst/>
          </a:prstGeom>
          <a:solidFill>
            <a:srgbClr val="1919C8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are the prospects for the HL-LHC era?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E7954-594C-1E4E-BA67-E417CB869321}"/>
              </a:ext>
            </a:extLst>
          </p:cNvPr>
          <p:cNvSpPr txBox="1"/>
          <p:nvPr/>
        </p:nvSpPr>
        <p:spPr>
          <a:xfrm>
            <a:off x="1129528" y="1533236"/>
            <a:ext cx="6909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cover a few topics inspired by the following questions:</a:t>
            </a:r>
          </a:p>
        </p:txBody>
      </p:sp>
    </p:spTree>
    <p:extLst>
      <p:ext uri="{BB962C8B-B14F-4D97-AF65-F5344CB8AC3E}">
        <p14:creationId xmlns:p14="http://schemas.microsoft.com/office/powerpoint/2010/main" val="40923417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CE2270-3239-CE46-89B8-1453BEC61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9A911-B888-B242-B4F7-B8AD3EF7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11887"/>
            <a:ext cx="8458200" cy="54864"/>
          </a:xfrm>
          <a:prstGeom prst="rect">
            <a:avLst/>
          </a:prstGeom>
          <a:solidFill>
            <a:srgbClr val="1919C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309FF-A434-2C4B-8E09-3939FE550EA1}"/>
              </a:ext>
            </a:extLst>
          </p:cNvPr>
          <p:cNvSpPr/>
          <p:nvPr/>
        </p:nvSpPr>
        <p:spPr>
          <a:xfrm>
            <a:off x="1155159" y="2895600"/>
            <a:ext cx="6757481" cy="10668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likely is FASER to discover new physics at Run 3?</a:t>
            </a:r>
          </a:p>
        </p:txBody>
      </p:sp>
    </p:spTree>
    <p:extLst>
      <p:ext uri="{BB962C8B-B14F-4D97-AF65-F5344CB8AC3E}">
        <p14:creationId xmlns:p14="http://schemas.microsoft.com/office/powerpoint/2010/main" val="565896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C865775-B908-6C44-BB51-E1D2C115EDB9}"/>
              </a:ext>
            </a:extLst>
          </p:cNvPr>
          <p:cNvSpPr txBox="1">
            <a:spLocks/>
          </p:cNvSpPr>
          <p:nvPr/>
        </p:nvSpPr>
        <p:spPr bwMode="auto">
          <a:xfrm>
            <a:off x="-22913" y="104775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r>
              <a:rPr lang="en-US" sz="2400" dirty="0">
                <a:sym typeface="Wingdings"/>
              </a:rPr>
              <a:t>FASER’S DISCOVERY POTENTIAL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72B83B-F434-6E40-9FDC-E286998FD0B3}"/>
              </a:ext>
            </a:extLst>
          </p:cNvPr>
          <p:cNvSpPr txBox="1">
            <a:spLocks/>
          </p:cNvSpPr>
          <p:nvPr/>
        </p:nvSpPr>
        <p:spPr bwMode="auto">
          <a:xfrm>
            <a:off x="228600" y="8382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ln>
                  <a:noFill/>
                </a:ln>
                <a:solidFill>
                  <a:srgbClr val="1919C8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ln>
                  <a:noFill/>
                </a:ln>
                <a:solidFill>
                  <a:srgbClr val="1919C8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charset="0"/>
              </a:rPr>
              <a:t>FASER can probe many models. Consider dark photons.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In Run 3, FASER will start probing new dark photon parameter space with the first fb</a:t>
            </a:r>
            <a:r>
              <a:rPr lang="en-US" sz="2000" baseline="30000" dirty="0">
                <a:latin typeface="Arial" charset="0"/>
              </a:rPr>
              <a:t>-1</a:t>
            </a:r>
            <a:r>
              <a:rPr lang="en-US" sz="2000" dirty="0">
                <a:latin typeface="Arial" charset="0"/>
              </a:rPr>
              <a:t>, and extend its sensitivity in the 10 – 100 MeV mass range.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Is this an interesting part of parameter space?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702F08-43B5-AC4C-9FF3-9F456F0B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70" y="2971800"/>
            <a:ext cx="4619459" cy="36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78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C865775-B908-6C44-BB51-E1D2C115EDB9}"/>
              </a:ext>
            </a:extLst>
          </p:cNvPr>
          <p:cNvSpPr txBox="1">
            <a:spLocks/>
          </p:cNvSpPr>
          <p:nvPr/>
        </p:nvSpPr>
        <p:spPr bwMode="auto">
          <a:xfrm>
            <a:off x="-22913" y="104775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 charset="0"/>
              </a:rPr>
              <a:t>EXISTING CONSTRAINTS ON DARK PHOTONS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FA3AFE4-4F91-3F45-ACCA-9FB2C4AAC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4343400" cy="5334000"/>
              </a:xfrm>
            </p:spPr>
            <p:txBody>
              <a:bodyPr/>
              <a:lstStyle/>
              <a:p>
                <a:pPr eaLnBrk="1" hangingPunct="1"/>
                <a:r>
                  <a:rPr lang="en-US" sz="2000" dirty="0">
                    <a:latin typeface="Arial" charset="0"/>
                  </a:rPr>
                  <a:t>There is a vast and largely unexplored parameter space.</a:t>
                </a:r>
              </a:p>
              <a:p>
                <a:pPr eaLnBrk="1" hangingPunct="1"/>
                <a:endParaRPr lang="en-US" sz="12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“Bump hunts” exclude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latin typeface="Arial" charset="0"/>
                  </a:rPr>
                  <a:t>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charset="0"/>
                  </a:rPr>
                  <a:t>.</a:t>
                </a:r>
              </a:p>
              <a:p>
                <a:pPr eaLnBrk="1" hangingPunct="1"/>
                <a:endParaRPr lang="en-US" sz="12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Fixed target experiments exclude most of the gray region.</a:t>
                </a:r>
              </a:p>
              <a:p>
                <a:pPr eaLnBrk="1" hangingPunct="1"/>
                <a:endParaRPr lang="en-US" sz="12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Astrophysics (supernova, BBN, CMB) excludes patches at very low coupling.  </a:t>
                </a:r>
              </a:p>
              <a:p>
                <a:pPr eaLnBrk="1" hangingPunct="1"/>
                <a:endParaRPr lang="en-US" sz="12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But overall, light, weakly-interacting particles are much less constrained than ~</a:t>
                </a:r>
                <a:r>
                  <a:rPr lang="en-US" sz="2000" dirty="0" err="1">
                    <a:latin typeface="Arial" charset="0"/>
                  </a:rPr>
                  <a:t>TeV</a:t>
                </a:r>
                <a:r>
                  <a:rPr lang="en-US" sz="2000" dirty="0">
                    <a:latin typeface="Arial" charset="0"/>
                  </a:rPr>
                  <a:t>, strongly-interacting particles.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FA3AFE4-4F91-3F45-ACCA-9FB2C4AAC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4343400" cy="5334000"/>
              </a:xfrm>
              <a:blipFill>
                <a:blip r:embed="rId2"/>
                <a:stretch>
                  <a:fillRect l="-1462" t="-714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EFE46D-9549-8248-8F63-977BEB1F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000" y="790565"/>
            <a:ext cx="3581399" cy="605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74FD6-C27F-374D-9DAB-354F71CF409B}"/>
              </a:ext>
            </a:extLst>
          </p:cNvPr>
          <p:cNvSpPr txBox="1"/>
          <p:nvPr/>
        </p:nvSpPr>
        <p:spPr>
          <a:xfrm rot="5400000">
            <a:off x="6808171" y="3811430"/>
            <a:ext cx="287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Fradette</a:t>
            </a:r>
            <a:r>
              <a:rPr lang="en-US" sz="1200" dirty="0"/>
              <a:t>, </a:t>
            </a:r>
            <a:r>
              <a:rPr lang="en-US" sz="1200" dirty="0" err="1"/>
              <a:t>Pospelov</a:t>
            </a:r>
            <a:r>
              <a:rPr lang="en-US" sz="1200" dirty="0"/>
              <a:t>, </a:t>
            </a:r>
            <a:r>
              <a:rPr lang="en-US" sz="1200" dirty="0" err="1"/>
              <a:t>Pradler</a:t>
            </a:r>
            <a:r>
              <a:rPr lang="en-US" sz="1200" dirty="0"/>
              <a:t>, Ritz (2014)</a:t>
            </a:r>
          </a:p>
        </p:txBody>
      </p:sp>
    </p:spTree>
    <p:extLst>
      <p:ext uri="{BB962C8B-B14F-4D97-AF65-F5344CB8AC3E}">
        <p14:creationId xmlns:p14="http://schemas.microsoft.com/office/powerpoint/2010/main" val="18715248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DARK PHOTON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515206"/>
                <a:ext cx="8991600" cy="2057400"/>
              </a:xfrm>
            </p:spPr>
            <p:txBody>
              <a:bodyPr/>
              <a:lstStyle/>
              <a:p>
                <a:pPr eaLnBrk="1" hangingPunct="1"/>
                <a:endParaRPr lang="en-US" sz="12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If the dark photon is a portal particle, coupling arises from kinetic mixing:</a:t>
                </a: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r>
                  <a:rPr lang="en-US" sz="2000" dirty="0">
                    <a:latin typeface="Arial" charset="0"/>
                  </a:rPr>
                  <a:t>Mixing can be generated at 1-loop.  If 0 at high scale, expect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latin typeface="Arial" charset="0"/>
                  </a:rPr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charset="0"/>
                  </a:rPr>
                  <a:t> </a:t>
                </a:r>
              </a:p>
              <a:p>
                <a:endParaRPr lang="en-US" sz="2000" dirty="0">
                  <a:latin typeface="Arial" charset="0"/>
                </a:endParaRPr>
              </a:p>
              <a:p>
                <a:endParaRPr lang="en-US" sz="2000" dirty="0">
                  <a:latin typeface="Arial" charset="0"/>
                </a:endParaRPr>
              </a:p>
              <a:p>
                <a:endParaRPr lang="en-US" sz="20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But there are also theories with mixing generated only at higher loop level</a:t>
                </a: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endParaRPr lang="en-US" sz="2000" dirty="0">
                  <a:latin typeface="Arial" charset="0"/>
                </a:endParaRPr>
              </a:p>
              <a:p>
                <a:pPr eaLnBrk="1" hangingPunct="1"/>
                <a:r>
                  <a:rPr lang="en-US" sz="2000" dirty="0">
                    <a:latin typeface="Arial" charset="0"/>
                  </a:rPr>
                  <a:t>Other than making us feel ok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latin typeface="Arial" charset="0"/>
                  </a:rPr>
                  <a:t>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charset="0"/>
                  </a:rPr>
                  <a:t> is excluded, models don’t provide much guidance about the coupling, and none at all about the mass</a:t>
                </a:r>
              </a:p>
            </p:txBody>
          </p:sp>
        </mc:Choice>
        <mc:Fallback xmlns="">
          <p:sp>
            <p:nvSpPr>
              <p:cNvPr id="51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15206"/>
                <a:ext cx="8991600" cy="2057400"/>
              </a:xfrm>
              <a:blipFill>
                <a:blip r:embed="rId2"/>
                <a:stretch>
                  <a:fillRect l="-706" b="-20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C3809C6-269A-1C4F-8C5D-A1EEED5EEF3A}"/>
              </a:ext>
            </a:extLst>
          </p:cNvPr>
          <p:cNvSpPr txBox="1"/>
          <p:nvPr/>
        </p:nvSpPr>
        <p:spPr>
          <a:xfrm>
            <a:off x="7620000" y="3590542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Holdom (1986)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7721CC-ACFC-454D-B52A-8095C6CDE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1429605"/>
                <a:ext cx="2221787" cy="838201"/>
              </a:xfrm>
              <a:prstGeom prst="rect">
                <a:avLst/>
              </a:prstGeom>
              <a:solidFill>
                <a:srgbClr val="4A7EBB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/>
                  <a:t>Visible Sector</a:t>
                </a:r>
              </a:p>
              <a:p>
                <a:pPr algn="ctr"/>
                <a:r>
                  <a:rPr lang="en-US" sz="2000" dirty="0"/>
                  <a:t>SM, U(1)</a:t>
                </a:r>
                <a:r>
                  <a:rPr lang="en-US" sz="2000" baseline="-25000" dirty="0"/>
                  <a:t>EM,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7721CC-ACFC-454D-B52A-8095C6CDE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429605"/>
                <a:ext cx="2221787" cy="838201"/>
              </a:xfrm>
              <a:prstGeom prst="rect">
                <a:avLst/>
              </a:prstGeom>
              <a:blipFill>
                <a:blip r:embed="rId3"/>
                <a:stretch>
                  <a:fillRect b="-1449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67B0C4-112F-4D43-AE76-D4348A295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186" y="1429605"/>
                <a:ext cx="2655014" cy="838201"/>
              </a:xfrm>
              <a:prstGeom prst="rect">
                <a:avLst/>
              </a:prstGeom>
              <a:solidFill>
                <a:srgbClr val="4A7EBB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dirty="0"/>
                  <a:t>Dark Sector</a:t>
                </a:r>
              </a:p>
              <a:p>
                <a:pPr algn="ctr"/>
                <a:r>
                  <a:rPr lang="en-US" sz="2000" dirty="0"/>
                  <a:t>DM, Dark Forces,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67B0C4-112F-4D43-AE76-D4348A295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3186" y="1429605"/>
                <a:ext cx="2655014" cy="838201"/>
              </a:xfrm>
              <a:prstGeom prst="rect">
                <a:avLst/>
              </a:prstGeom>
              <a:blipFill>
                <a:blip r:embed="rId4"/>
                <a:stretch>
                  <a:fillRect b="-1449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C5A2AC-ED9F-224F-9F90-A0C6ABD7824D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831387" y="1848706"/>
            <a:ext cx="2971799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94E97-552F-DA4C-B0B4-0AB3491AC403}"/>
                  </a:ext>
                </a:extLst>
              </p:cNvPr>
              <p:cNvSpPr txBox="1"/>
              <p:nvPr/>
            </p:nvSpPr>
            <p:spPr>
              <a:xfrm>
                <a:off x="3581400" y="1505806"/>
                <a:ext cx="1549911" cy="668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F94E97-552F-DA4C-B0B4-0AB3491A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505806"/>
                <a:ext cx="1549911" cy="668516"/>
              </a:xfrm>
              <a:prstGeom prst="rect">
                <a:avLst/>
              </a:prstGeom>
              <a:blipFill>
                <a:blip r:embed="rId5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1FB636D-D5E3-8B4F-897F-C277BBFC3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133493"/>
            <a:ext cx="2406650" cy="791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01E709-5896-B34A-8701-734701E4A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195" y="3106650"/>
            <a:ext cx="3067050" cy="851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5F38BF-F1A0-5645-9E0F-373971599D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286" y="4486100"/>
            <a:ext cx="1545955" cy="10286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9F7D51-AEE4-B441-B66C-21346E720A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521" y="4461000"/>
            <a:ext cx="2471561" cy="11656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89882A-54B4-B44D-9C52-CF32C36DE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0635" y="4574137"/>
            <a:ext cx="3260659" cy="8526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571C60-CFE8-F742-BD3A-947BBE5C6C71}"/>
              </a:ext>
            </a:extLst>
          </p:cNvPr>
          <p:cNvSpPr txBox="1"/>
          <p:nvPr/>
        </p:nvSpPr>
        <p:spPr>
          <a:xfrm>
            <a:off x="5208936" y="5483423"/>
            <a:ext cx="37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Gherghetta</a:t>
            </a:r>
            <a:r>
              <a:rPr lang="en-US" sz="1400" dirty="0"/>
              <a:t>, Kersten, Olive, </a:t>
            </a:r>
            <a:r>
              <a:rPr lang="en-US" sz="1400" dirty="0" err="1"/>
              <a:t>Pospelov</a:t>
            </a:r>
            <a:r>
              <a:rPr lang="en-US" sz="1400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21586216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THERMAL RELIC LANDSCAPE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p:sp>
          <p:nvSpPr>
            <p:cNvPr id="15" name="TextBox 14"/>
            <p:cNvSpPr txBox="1"/>
            <p:nvPr/>
          </p:nvSpPr>
          <p:spPr>
            <a:xfrm>
              <a:off x="4261607" y="833735"/>
              <a:ext cx="91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14217" y="3643217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Interaction Strength</a:t>
              </a: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4"/>
          <a:stretch/>
        </p:blipFill>
        <p:spPr>
          <a:xfrm>
            <a:off x="711525" y="42560"/>
            <a:ext cx="4851436" cy="4402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38B09-448A-E241-AA72-04A4B7F5334F}"/>
              </a:ext>
            </a:extLst>
          </p:cNvPr>
          <p:cNvSpPr txBox="1"/>
          <p:nvPr/>
        </p:nvSpPr>
        <p:spPr>
          <a:xfrm>
            <a:off x="2406843" y="2965697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Little to be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Dark Matter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A3BD6D-4186-C643-8EBA-7972391D0856}"/>
              </a:ext>
            </a:extLst>
          </p:cNvPr>
          <p:cNvSpPr txBox="1"/>
          <p:nvPr/>
        </p:nvSpPr>
        <p:spPr>
          <a:xfrm>
            <a:off x="4562543" y="5490844"/>
            <a:ext cx="2195896" cy="66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Too Much to be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Dark Matter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A2D2B3-89CE-0548-902C-8407E5351171}"/>
              </a:ext>
            </a:extLst>
          </p:cNvPr>
          <p:cNvGrpSpPr/>
          <p:nvPr/>
        </p:nvGrpSpPr>
        <p:grpSpPr>
          <a:xfrm>
            <a:off x="2204583" y="1841087"/>
            <a:ext cx="4352402" cy="4315140"/>
            <a:chOff x="2204583" y="1841087"/>
            <a:chExt cx="4352402" cy="43151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5183C-88D4-4146-BE57-52E2815E79DB}"/>
                </a:ext>
              </a:extLst>
            </p:cNvPr>
            <p:cNvSpPr txBox="1"/>
            <p:nvPr/>
          </p:nvSpPr>
          <p:spPr>
            <a:xfrm rot="18841872">
              <a:off x="3691586" y="3520560"/>
              <a:ext cx="18006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Just Right to 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be Dark Matter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BCB9AF3-D2F7-3941-8E51-E3BBC6BF9FC9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2204583" y="4491035"/>
              <a:ext cx="1761562" cy="1665192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267067-7A89-4049-A264-52F8ADB0DE4C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5217706" y="1841087"/>
              <a:ext cx="1339279" cy="1355330"/>
            </a:xfrm>
            <a:prstGeom prst="straightConnector1">
              <a:avLst/>
            </a:prstGeom>
            <a:ln w="1270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584985" y="2303502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797154"/>
            <a:ext cx="207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C60B9-97EE-554B-8405-885DE18A98D8}"/>
              </a:ext>
            </a:extLst>
          </p:cNvPr>
          <p:cNvGrpSpPr/>
          <p:nvPr/>
        </p:nvGrpSpPr>
        <p:grpSpPr>
          <a:xfrm>
            <a:off x="6758438" y="3271856"/>
            <a:ext cx="2232130" cy="2279522"/>
            <a:chOff x="6758438" y="3271856"/>
            <a:chExt cx="2232130" cy="22795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526E82-1DEA-854E-A151-40B38445B732}"/>
                </a:ext>
              </a:extLst>
            </p:cNvPr>
            <p:cNvGrpSpPr/>
            <p:nvPr/>
          </p:nvGrpSpPr>
          <p:grpSpPr>
            <a:xfrm>
              <a:off x="6758438" y="3271856"/>
              <a:ext cx="2232130" cy="1443795"/>
              <a:chOff x="3054763" y="7230486"/>
              <a:chExt cx="2215861" cy="142049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60D50F-A2B6-5E49-A47D-BBB48D0BF2D2}"/>
                  </a:ext>
                </a:extLst>
              </p:cNvPr>
              <p:cNvSpPr/>
              <p:nvPr/>
            </p:nvSpPr>
            <p:spPr>
              <a:xfrm>
                <a:off x="3054763" y="7236337"/>
                <a:ext cx="2215861" cy="14146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8E40D14-F775-B04A-B119-A41BF208F137}"/>
                  </a:ext>
                </a:extLst>
              </p:cNvPr>
              <p:cNvGrpSpPr/>
              <p:nvPr/>
            </p:nvGrpSpPr>
            <p:grpSpPr>
              <a:xfrm>
                <a:off x="3109088" y="7230486"/>
                <a:ext cx="2141153" cy="1414644"/>
                <a:chOff x="5841408" y="2304913"/>
                <a:chExt cx="2663406" cy="1491652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C0C57E18-927C-C74A-A8CE-B5DDF0E5B8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62225" y="3309769"/>
                      <a:ext cx="533194" cy="486796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C0C57E18-927C-C74A-A8CE-B5DDF0E5B8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2225" y="3309769"/>
                      <a:ext cx="533194" cy="48679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3B6EBCB0-66CF-E845-B9E7-217FA41857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71620" y="2304913"/>
                      <a:ext cx="533194" cy="486796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3B6EBCB0-66CF-E845-B9E7-217FA41857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71620" y="2304913"/>
                      <a:ext cx="533194" cy="4867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178ED8E9-0025-FD42-9426-040937A8DE7A}"/>
                    </a:ext>
                  </a:extLst>
                </p:cNvPr>
                <p:cNvGrpSpPr/>
                <p:nvPr/>
              </p:nvGrpSpPr>
              <p:grpSpPr>
                <a:xfrm>
                  <a:off x="6400799" y="2537415"/>
                  <a:ext cx="1653437" cy="1038988"/>
                  <a:chOff x="3200400" y="2514600"/>
                  <a:chExt cx="2743200" cy="1981200"/>
                </a:xfrm>
                <a:grpFill/>
              </p:grpSpPr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A24F888E-4CE9-3B4D-A481-317D15D370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34765" t="23437" r="34766" b="20312"/>
                  <a:stretch/>
                </p:blipFill>
                <p:spPr>
                  <a:xfrm rot="16200000">
                    <a:off x="3581400" y="2133600"/>
                    <a:ext cx="1981200" cy="274320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4DA3754-DBBC-AC42-88E1-F9CB85D8B5C0}"/>
                      </a:ext>
                    </a:extLst>
                  </p:cNvPr>
                  <p:cNvSpPr/>
                  <p:nvPr/>
                </p:nvSpPr>
                <p:spPr>
                  <a:xfrm>
                    <a:off x="4267200" y="2590800"/>
                    <a:ext cx="609600" cy="7620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2F8D943-515C-F748-8366-D59C7C5A1C19}"/>
                    </a:ext>
                  </a:extLst>
                </p:cNvPr>
                <p:cNvSpPr txBox="1"/>
                <p:nvPr/>
              </p:nvSpPr>
              <p:spPr>
                <a:xfrm>
                  <a:off x="5841408" y="2387711"/>
                  <a:ext cx="543739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DM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C77512C-DB6C-3043-9347-9B42EB81F9D9}"/>
                    </a:ext>
                  </a:extLst>
                </p:cNvPr>
                <p:cNvSpPr txBox="1"/>
                <p:nvPr/>
              </p:nvSpPr>
              <p:spPr>
                <a:xfrm>
                  <a:off x="5841408" y="3362469"/>
                  <a:ext cx="543739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DM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FA4ECCD-C861-DE4C-9F59-D151CA24AD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92830" y="2588203"/>
                      <a:ext cx="554729" cy="389437"/>
                    </a:xfrm>
                    <a:prstGeom prst="rect">
                      <a:avLst/>
                    </a:prstGeom>
                    <a:grp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’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FA4ECCD-C861-DE4C-9F59-D151CA24AD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2830" y="2588203"/>
                      <a:ext cx="554729" cy="38943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22D72D5-4DF6-DD4B-A9C8-5839AB347467}"/>
                    </a:ext>
                  </a:extLst>
                </p:cNvPr>
                <p:cNvSpPr txBox="1"/>
                <p:nvPr/>
              </p:nvSpPr>
              <p:spPr>
                <a:xfrm>
                  <a:off x="6758439" y="4691341"/>
                  <a:ext cx="2227851" cy="8600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&lt;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800" dirty="0"/>
                    <a:t>&gt; ~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22D72D5-4DF6-DD4B-A9C8-5839AB347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439" y="4691341"/>
                  <a:ext cx="2227851" cy="8600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275D31-3801-DB43-BCE6-19A0CF54C810}"/>
                  </a:ext>
                </a:extLst>
              </p:cNvPr>
              <p:cNvSpPr txBox="1"/>
              <p:nvPr/>
            </p:nvSpPr>
            <p:spPr>
              <a:xfrm>
                <a:off x="8165702" y="3505200"/>
                <a:ext cx="418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275D31-3801-DB43-BCE6-19A0CF54C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702" y="3505200"/>
                <a:ext cx="41883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0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461797" y="1313698"/>
            <a:ext cx="8157126" cy="4696225"/>
            <a:chOff x="461797" y="1313698"/>
            <a:chExt cx="8157126" cy="46962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179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916342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18906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643615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4504168" y="1313698"/>
              <a:ext cx="122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363193" y="1313698"/>
              <a:ext cx="1269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6225274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7085822" y="1313698"/>
              <a:ext cx="493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945026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8609575" y="1313698"/>
              <a:ext cx="9348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37088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81890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279977" y="1313698"/>
              <a:ext cx="0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29503" y="1313698"/>
              <a:ext cx="6961" cy="4696225"/>
            </a:xfrm>
            <a:prstGeom prst="line">
              <a:avLst/>
            </a:prstGeom>
            <a:ln w="6350" cmpd="sng">
              <a:solidFill>
                <a:schemeClr val="bg1">
                  <a:lumMod val="75000"/>
                </a:schemeClr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77095" y="2621125"/>
            <a:ext cx="1543457" cy="311402"/>
            <a:chOff x="4377095" y="2623346"/>
            <a:chExt cx="1543457" cy="311402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5346362" y="2623346"/>
              <a:ext cx="57419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377095" y="2626971"/>
              <a:ext cx="1320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SIMPs / ELDERS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3920" y="2133872"/>
            <a:ext cx="4210248" cy="307777"/>
            <a:chOff x="293920" y="2149082"/>
            <a:chExt cx="4210248" cy="307777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293920" y="2169723"/>
              <a:ext cx="4210248" cy="133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533338" y="214908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00FF"/>
                  </a:solidFill>
                </a:rPr>
                <a:t>Ultralight</a:t>
              </a:r>
              <a:r>
                <a:rPr lang="en-US" sz="1400" dirty="0">
                  <a:solidFill>
                    <a:srgbClr val="0000FF"/>
                  </a:solidFill>
                </a:rPr>
                <a:t> Dark Matter</a:t>
              </a: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293920" y="4505280"/>
            <a:ext cx="3349695" cy="307777"/>
            <a:chOff x="293920" y="4504994"/>
            <a:chExt cx="3349695" cy="307777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293920" y="4522868"/>
              <a:ext cx="3349695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996242" y="4504994"/>
              <a:ext cx="1945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8000"/>
                  </a:solidFill>
                </a:rPr>
                <a:t>Coherent Field Searches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96775" y="3556374"/>
            <a:ext cx="892555" cy="307777"/>
            <a:chOff x="5196775" y="3557076"/>
            <a:chExt cx="892555" cy="307777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5355957" y="3572414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5196775" y="3557076"/>
              <a:ext cx="892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</a:rPr>
                <a:t>Muon</a:t>
              </a:r>
              <a:r>
                <a:rPr lang="en-US" sz="1400" dirty="0">
                  <a:solidFill>
                    <a:srgbClr val="FF0000"/>
                  </a:solidFill>
                </a:rPr>
                <a:t> g-2</a:t>
              </a:r>
              <a:endParaRPr lang="en-US" sz="1400" baseline="-25000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87229" y="4030970"/>
            <a:ext cx="1736373" cy="307777"/>
            <a:chOff x="4787229" y="2808218"/>
            <a:chExt cx="1736373" cy="307777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5364462" y="2822019"/>
              <a:ext cx="5741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787229" y="2808218"/>
              <a:ext cx="1736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Small-Scale Structure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37904" y="4505280"/>
            <a:ext cx="1127670" cy="307777"/>
            <a:chOff x="7915089" y="4504994"/>
            <a:chExt cx="1127670" cy="307777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8435436" y="4522868"/>
              <a:ext cx="299917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7915089" y="4504994"/>
              <a:ext cx="1127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8000"/>
                  </a:solidFill>
                </a:rPr>
                <a:t>Microlensing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" y="222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Dark Sector Candidates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Anomalies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8000"/>
                </a:solidFill>
              </a:rPr>
              <a:t>Search Techniques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21290" y="2132588"/>
            <a:ext cx="3180376" cy="307777"/>
            <a:chOff x="4521290" y="2149082"/>
            <a:chExt cx="3180376" cy="307777"/>
          </a:xfrm>
        </p:grpSpPr>
        <p:cxnSp>
          <p:nvCxnSpPr>
            <p:cNvPr id="181" name="Straight Arrow Connector 180"/>
            <p:cNvCxnSpPr/>
            <p:nvPr/>
          </p:nvCxnSpPr>
          <p:spPr>
            <a:xfrm flipV="1">
              <a:off x="4521290" y="2169687"/>
              <a:ext cx="3180376" cy="1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4613664" y="2149082"/>
              <a:ext cx="2988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Hidden Thermal Relics / </a:t>
              </a:r>
              <a:r>
                <a:rPr lang="en-US" sz="1400" dirty="0" err="1">
                  <a:solidFill>
                    <a:srgbClr val="0000FF"/>
                  </a:solidFill>
                </a:rPr>
                <a:t>WIMPless</a:t>
              </a:r>
              <a:r>
                <a:rPr lang="en-US" sz="1400" dirty="0">
                  <a:solidFill>
                    <a:srgbClr val="0000FF"/>
                  </a:solidFill>
                </a:rPr>
                <a:t> DM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49645" y="4505280"/>
            <a:ext cx="2191475" cy="307777"/>
            <a:chOff x="4149645" y="4504994"/>
            <a:chExt cx="2191475" cy="307777"/>
          </a:xfrm>
        </p:grpSpPr>
        <p:cxnSp>
          <p:nvCxnSpPr>
            <p:cNvPr id="187" name="Straight Arrow Connector 186"/>
            <p:cNvCxnSpPr/>
            <p:nvPr/>
          </p:nvCxnSpPr>
          <p:spPr>
            <a:xfrm flipV="1">
              <a:off x="4769193" y="4521321"/>
              <a:ext cx="952378" cy="3094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4149645" y="4504994"/>
              <a:ext cx="2191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Nuclear and Atomic Physics</a:t>
              </a: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2924937" y="4980162"/>
            <a:ext cx="4149543" cy="307777"/>
            <a:chOff x="2924937" y="4968502"/>
            <a:chExt cx="4149543" cy="307777"/>
          </a:xfrm>
        </p:grpSpPr>
        <p:cxnSp>
          <p:nvCxnSpPr>
            <p:cNvPr id="190" name="Straight Arrow Connector 189"/>
            <p:cNvCxnSpPr/>
            <p:nvPr/>
          </p:nvCxnSpPr>
          <p:spPr>
            <a:xfrm flipV="1">
              <a:off x="3170787" y="4983712"/>
              <a:ext cx="3627423" cy="8689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924937" y="4968502"/>
              <a:ext cx="4149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Direct Detection (Low-Threshold and Spin-Dependent)</a:t>
              </a: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4504168" y="5454757"/>
            <a:ext cx="1766768" cy="307777"/>
            <a:chOff x="4504168" y="5454757"/>
            <a:chExt cx="1766768" cy="307777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4504168" y="5478447"/>
              <a:ext cx="1766768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4839321" y="5454757"/>
              <a:ext cx="1096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Accelerators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26987" y="2609404"/>
            <a:ext cx="1464413" cy="307777"/>
            <a:chOff x="5926987" y="2609404"/>
            <a:chExt cx="1464413" cy="307777"/>
          </a:xfrm>
        </p:grpSpPr>
        <p:cxnSp>
          <p:nvCxnSpPr>
            <p:cNvPr id="250" name="Straight Arrow Connector 249"/>
            <p:cNvCxnSpPr/>
            <p:nvPr/>
          </p:nvCxnSpPr>
          <p:spPr>
            <a:xfrm>
              <a:off x="5926987" y="2623346"/>
              <a:ext cx="57419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030806" y="2609404"/>
              <a:ext cx="1360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Asymmetric DM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16332" y="802702"/>
            <a:ext cx="8838278" cy="382134"/>
            <a:chOff x="205554" y="788272"/>
            <a:chExt cx="8838278" cy="382134"/>
          </a:xfrm>
        </p:grpSpPr>
        <p:sp>
          <p:nvSpPr>
            <p:cNvPr id="47" name="TextBox 46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GeV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TeV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keV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neV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feV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zeV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MeV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aeV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meV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273932" y="788272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30M</a:t>
              </a:r>
              <a:r>
                <a:rPr lang="en-US" baseline="-25000" dirty="0"/>
                <a:t>☉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49819" y="1657993"/>
            <a:ext cx="816099" cy="307777"/>
            <a:chOff x="6449819" y="1657993"/>
            <a:chExt cx="816099" cy="307777"/>
          </a:xfrm>
        </p:grpSpPr>
        <p:sp>
          <p:nvSpPr>
            <p:cNvPr id="59" name="TextBox 58"/>
            <p:cNvSpPr txBox="1"/>
            <p:nvPr/>
          </p:nvSpPr>
          <p:spPr>
            <a:xfrm>
              <a:off x="6504822" y="1657993"/>
              <a:ext cx="7060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WIMPs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6449819" y="1678207"/>
              <a:ext cx="816099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45262" y="1657993"/>
            <a:ext cx="1344025" cy="307777"/>
            <a:chOff x="4145262" y="1657993"/>
            <a:chExt cx="1344025" cy="307777"/>
          </a:xfrm>
        </p:grpSpPr>
        <p:sp>
          <p:nvSpPr>
            <p:cNvPr id="88" name="TextBox 87"/>
            <p:cNvSpPr txBox="1"/>
            <p:nvPr/>
          </p:nvSpPr>
          <p:spPr>
            <a:xfrm>
              <a:off x="4145262" y="1657993"/>
              <a:ext cx="13440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Sterile</a:t>
              </a:r>
              <a:r>
                <a:rPr lang="en-US" sz="1400" dirty="0">
                  <a:solidFill>
                    <a:srgbClr val="0000FF"/>
                  </a:solidFill>
                  <a:cs typeface="Symbol" charset="2"/>
                </a:rPr>
                <a:t> Neutrino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566135" y="1678207"/>
              <a:ext cx="538234" cy="1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18907" y="1657993"/>
            <a:ext cx="1514924" cy="307777"/>
            <a:chOff x="1818907" y="1657993"/>
            <a:chExt cx="1514924" cy="307777"/>
          </a:xfrm>
        </p:grpSpPr>
        <p:sp>
          <p:nvSpPr>
            <p:cNvPr id="91" name="TextBox 90"/>
            <p:cNvSpPr txBox="1"/>
            <p:nvPr/>
          </p:nvSpPr>
          <p:spPr>
            <a:xfrm>
              <a:off x="2098917" y="1657993"/>
              <a:ext cx="964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QCD </a:t>
              </a:r>
              <a:r>
                <a:rPr lang="en-US" sz="1400" dirty="0" err="1">
                  <a:solidFill>
                    <a:srgbClr val="0000FF"/>
                  </a:solidFill>
                </a:rPr>
                <a:t>Axion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818907" y="1672908"/>
              <a:ext cx="1514924" cy="1059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9881" y="1101751"/>
            <a:ext cx="8889649" cy="441146"/>
            <a:chOff x="129881" y="1101751"/>
            <a:chExt cx="8889649" cy="44114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29881" y="1313699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179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543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3452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0429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863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6342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7997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4361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25640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088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189067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4965" y="1162181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618922" y="1181540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74226" y="1101751"/>
              <a:ext cx="646331" cy="441146"/>
              <a:chOff x="6936794" y="1668196"/>
              <a:chExt cx="646331" cy="4411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Symbol" charset="2"/>
                    <a:cs typeface="Symbol" charset="2"/>
                  </a:rPr>
                  <a:t>≈</a:t>
                </a: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>
              <a:off x="7947016" y="116217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3643615" y="1246834"/>
              <a:ext cx="4016062" cy="145647"/>
              <a:chOff x="3643615" y="1246834"/>
              <a:chExt cx="4016062" cy="14564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/>
          <p:cNvGrpSpPr/>
          <p:nvPr/>
        </p:nvGrpSpPr>
        <p:grpSpPr>
          <a:xfrm>
            <a:off x="216332" y="6104538"/>
            <a:ext cx="8838278" cy="380256"/>
            <a:chOff x="205554" y="790150"/>
            <a:chExt cx="8838278" cy="380256"/>
          </a:xfrm>
        </p:grpSpPr>
        <p:sp>
          <p:nvSpPr>
            <p:cNvPr id="196" name="TextBox 195"/>
            <p:cNvSpPr txBox="1"/>
            <p:nvPr/>
          </p:nvSpPr>
          <p:spPr>
            <a:xfrm>
              <a:off x="5935520" y="790150"/>
              <a:ext cx="57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GeV</a:t>
              </a:r>
              <a:endParaRPr lang="en-US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16095" y="79015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TeV</a:t>
              </a:r>
              <a:endParaRPr lang="en-US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4246868" y="790150"/>
              <a:ext cx="535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keV</a:t>
              </a:r>
              <a:endParaRPr lang="en-US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428370" y="790150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966276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neV</a:t>
              </a:r>
              <a:endParaRPr lang="en-US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092271" y="801074"/>
              <a:ext cx="50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feV</a:t>
              </a:r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05554" y="801074"/>
              <a:ext cx="5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zeV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053337" y="790150"/>
              <a:ext cx="6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MeV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37879" y="80107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aeV</a:t>
              </a:r>
              <a:endParaRPr lang="en-US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3857" y="801074"/>
              <a:ext cx="551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428695" y="801074"/>
              <a:ext cx="563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m</a:t>
              </a:r>
              <a:r>
                <a:rPr lang="en-US" dirty="0" err="1"/>
                <a:t>eV</a:t>
              </a:r>
              <a:endParaRPr lang="en-US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902836" y="801074"/>
              <a:ext cx="6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meV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66100" y="790150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PeV</a:t>
              </a:r>
              <a:endParaRPr lang="en-US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8273932" y="791447"/>
              <a:ext cx="769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30M</a:t>
              </a:r>
              <a:r>
                <a:rPr lang="en-US" baseline="-25000" dirty="0"/>
                <a:t>☉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9881" y="5800914"/>
            <a:ext cx="8889649" cy="441146"/>
            <a:chOff x="129881" y="5762889"/>
            <a:chExt cx="8889649" cy="441146"/>
          </a:xfrm>
        </p:grpSpPr>
        <p:cxnSp>
          <p:nvCxnSpPr>
            <p:cNvPr id="220" name="Straight Arrow Connector 219"/>
            <p:cNvCxnSpPr/>
            <p:nvPr/>
          </p:nvCxnSpPr>
          <p:spPr>
            <a:xfrm>
              <a:off x="129881" y="5974837"/>
              <a:ext cx="888964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6179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82543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73452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50429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0863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916342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27997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364361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6225640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137088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189067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5364965" y="5823319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8618922" y="5842678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>
              <a:off x="7874226" y="5762889"/>
              <a:ext cx="646331" cy="441146"/>
              <a:chOff x="6936794" y="1668196"/>
              <a:chExt cx="646331" cy="441146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7308721" y="1745954"/>
                <a:ext cx="51113" cy="334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 rot="16200000">
                <a:off x="7039387" y="1565603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Symbol" charset="2"/>
                    <a:cs typeface="Symbol" charset="2"/>
                  </a:rPr>
                  <a:t>≈</a:t>
                </a:r>
              </a:p>
            </p:txBody>
          </p:sp>
        </p:grpSp>
        <p:cxnSp>
          <p:nvCxnSpPr>
            <p:cNvPr id="265" name="Straight Connector 264"/>
            <p:cNvCxnSpPr/>
            <p:nvPr/>
          </p:nvCxnSpPr>
          <p:spPr>
            <a:xfrm>
              <a:off x="7947016" y="5823317"/>
              <a:ext cx="0" cy="3030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" name="Group 265"/>
            <p:cNvGrpSpPr/>
            <p:nvPr/>
          </p:nvGrpSpPr>
          <p:grpSpPr>
            <a:xfrm>
              <a:off x="3643615" y="5907972"/>
              <a:ext cx="4016062" cy="145647"/>
              <a:chOff x="3643615" y="1246834"/>
              <a:chExt cx="4016062" cy="145647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364361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393046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4217317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4504168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4791019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5077870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5364721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565157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5938423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225274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512125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7085822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798976" y="1246836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7085975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7372826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7659677" y="1246834"/>
                <a:ext cx="0" cy="1456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4165643" y="3039896"/>
            <a:ext cx="903600" cy="352369"/>
            <a:chOff x="4165643" y="3039896"/>
            <a:chExt cx="903600" cy="352369"/>
          </a:xfrm>
        </p:grpSpPr>
        <p:sp>
          <p:nvSpPr>
            <p:cNvPr id="212" name="TextBox 211"/>
            <p:cNvSpPr txBox="1"/>
            <p:nvPr/>
          </p:nvSpPr>
          <p:spPr>
            <a:xfrm>
              <a:off x="4165643" y="3084488"/>
              <a:ext cx="903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X-ray Line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521670" y="3039896"/>
              <a:ext cx="214273" cy="106607"/>
              <a:chOff x="4521670" y="3039896"/>
              <a:chExt cx="214273" cy="106607"/>
            </a:xfrm>
          </p:grpSpPr>
          <p:cxnSp>
            <p:nvCxnSpPr>
              <p:cNvPr id="211" name="Straight Arrow Connector 210"/>
              <p:cNvCxnSpPr/>
              <p:nvPr/>
            </p:nvCxnSpPr>
            <p:spPr>
              <a:xfrm>
                <a:off x="4521670" y="3095187"/>
                <a:ext cx="2142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Diamond 88"/>
              <p:cNvSpPr/>
              <p:nvPr/>
            </p:nvSpPr>
            <p:spPr>
              <a:xfrm>
                <a:off x="4566135" y="3039896"/>
                <a:ext cx="116825" cy="106607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097615" y="3041883"/>
            <a:ext cx="1022824" cy="350382"/>
            <a:chOff x="5097615" y="3041883"/>
            <a:chExt cx="1022824" cy="350382"/>
          </a:xfrm>
        </p:grpSpPr>
        <p:sp>
          <p:nvSpPr>
            <p:cNvPr id="126" name="TextBox 125"/>
            <p:cNvSpPr txBox="1"/>
            <p:nvPr/>
          </p:nvSpPr>
          <p:spPr>
            <a:xfrm>
              <a:off x="5097615" y="3084488"/>
              <a:ext cx="102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Beryllium-8</a:t>
              </a: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5498150" y="3041883"/>
              <a:ext cx="214273" cy="106607"/>
              <a:chOff x="5498150" y="3041883"/>
              <a:chExt cx="214273" cy="106607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5498150" y="3095187"/>
                <a:ext cx="2142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Diamond 289"/>
              <p:cNvSpPr/>
              <p:nvPr/>
            </p:nvSpPr>
            <p:spPr>
              <a:xfrm>
                <a:off x="5548374" y="3041883"/>
                <a:ext cx="130459" cy="106607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3" name="Group 292"/>
          <p:cNvGrpSpPr/>
          <p:nvPr/>
        </p:nvGrpSpPr>
        <p:grpSpPr>
          <a:xfrm>
            <a:off x="8062717" y="2102547"/>
            <a:ext cx="1014934" cy="339102"/>
            <a:chOff x="8062717" y="2102547"/>
            <a:chExt cx="1014934" cy="339102"/>
          </a:xfrm>
        </p:grpSpPr>
        <p:sp>
          <p:nvSpPr>
            <p:cNvPr id="137" name="TextBox 136"/>
            <p:cNvSpPr txBox="1"/>
            <p:nvPr/>
          </p:nvSpPr>
          <p:spPr>
            <a:xfrm>
              <a:off x="8062717" y="2133872"/>
              <a:ext cx="101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Black Holes</a:t>
              </a:r>
            </a:p>
          </p:txBody>
        </p:sp>
        <p:grpSp>
          <p:nvGrpSpPr>
            <p:cNvPr id="292" name="Group 291"/>
            <p:cNvGrpSpPr/>
            <p:nvPr/>
          </p:nvGrpSpPr>
          <p:grpSpPr>
            <a:xfrm>
              <a:off x="8503484" y="2102547"/>
              <a:ext cx="214273" cy="106607"/>
              <a:chOff x="8503484" y="2102547"/>
              <a:chExt cx="214273" cy="106607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>
                <a:off x="8503484" y="2155182"/>
                <a:ext cx="214273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Diamond 290"/>
              <p:cNvSpPr/>
              <p:nvPr/>
            </p:nvSpPr>
            <p:spPr>
              <a:xfrm>
                <a:off x="8542783" y="2102547"/>
                <a:ext cx="136459" cy="106607"/>
              </a:xfrm>
              <a:prstGeom prst="diamond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8091C2-3738-174A-9AD3-8B2EF9CA41F8}"/>
              </a:ext>
            </a:extLst>
          </p:cNvPr>
          <p:cNvSpPr txBox="1"/>
          <p:nvPr/>
        </p:nvSpPr>
        <p:spPr>
          <a:xfrm>
            <a:off x="2894472" y="6419994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Cosmic Visions Report (2017)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866DA7F-89CA-D043-B3FE-4758740C86CE}"/>
              </a:ext>
            </a:extLst>
          </p:cNvPr>
          <p:cNvSpPr/>
          <p:nvPr/>
        </p:nvSpPr>
        <p:spPr>
          <a:xfrm>
            <a:off x="4807091" y="1325430"/>
            <a:ext cx="1856151" cy="4555273"/>
          </a:xfrm>
          <a:prstGeom prst="ellipse">
            <a:avLst/>
          </a:prstGeom>
          <a:solidFill>
            <a:srgbClr val="FFFF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65069</TotalTime>
  <Words>1302</Words>
  <Application>Microsoft Macintosh PowerPoint</Application>
  <PresentationFormat>On-screen Show (4:3)</PresentationFormat>
  <Paragraphs>285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office_arial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DARK PHOTON MODELS</vt:lpstr>
      <vt:lpstr>THE THERMAL RELIC LANDSCAPE</vt:lpstr>
      <vt:lpstr>PowerPoint Presentation</vt:lpstr>
      <vt:lpstr>THE MUON’S ANOMALOUS MAGNETIC MOMENT</vt:lpstr>
      <vt:lpstr>THE 8Be and 4He ATOMKI ANOMALIES</vt:lpstr>
      <vt:lpstr>SELF-INTERACTING DARK MATTER</vt:lpstr>
      <vt:lpstr>TARGETS IN DARK PHOTON PARAMETER SPACE</vt:lpstr>
      <vt:lpstr>PowerPoint Presentation</vt:lpstr>
      <vt:lpstr>FORWARD PHYSICS FACILITY</vt:lpstr>
      <vt:lpstr>NEW PHYSICS SEARCHES AT THE FPF</vt:lpstr>
      <vt:lpstr>BC2: INVISIBLE DARK PHOTONS AT THE FPF</vt:lpstr>
      <vt:lpstr>BC3: MILLICHARGED PARTICLES AT THE FPF</vt:lpstr>
      <vt:lpstr>FORWARD PHYSICS FACILITY: SNOWMASS LOI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Microsoft Office User</cp:lastModifiedBy>
  <cp:revision>1421</cp:revision>
  <cp:lastPrinted>2019-06-30T03:43:31Z</cp:lastPrinted>
  <dcterms:created xsi:type="dcterms:W3CDTF">2011-05-01T15:38:23Z</dcterms:created>
  <dcterms:modified xsi:type="dcterms:W3CDTF">2020-09-04T18:07:29Z</dcterms:modified>
</cp:coreProperties>
</file>