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8"/>
  </p:notesMasterIdLst>
  <p:handoutMasterIdLst>
    <p:handoutMasterId r:id="rId29"/>
  </p:handoutMasterIdLst>
  <p:sldIdLst>
    <p:sldId id="667" r:id="rId2"/>
    <p:sldId id="896" r:id="rId3"/>
    <p:sldId id="633" r:id="rId4"/>
    <p:sldId id="899" r:id="rId5"/>
    <p:sldId id="883" r:id="rId6"/>
    <p:sldId id="900" r:id="rId7"/>
    <p:sldId id="902" r:id="rId8"/>
    <p:sldId id="903" r:id="rId9"/>
    <p:sldId id="904" r:id="rId10"/>
    <p:sldId id="905" r:id="rId11"/>
    <p:sldId id="906" r:id="rId12"/>
    <p:sldId id="907" r:id="rId13"/>
    <p:sldId id="908" r:id="rId14"/>
    <p:sldId id="909" r:id="rId15"/>
    <p:sldId id="910" r:id="rId16"/>
    <p:sldId id="901" r:id="rId17"/>
    <p:sldId id="884" r:id="rId18"/>
    <p:sldId id="885" r:id="rId19"/>
    <p:sldId id="707" r:id="rId20"/>
    <p:sldId id="651" r:id="rId21"/>
    <p:sldId id="911" r:id="rId22"/>
    <p:sldId id="886" r:id="rId23"/>
    <p:sldId id="708" r:id="rId24"/>
    <p:sldId id="915" r:id="rId25"/>
    <p:sldId id="916" r:id="rId26"/>
    <p:sldId id="91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00"/>
    <a:srgbClr val="E4E37B"/>
    <a:srgbClr val="F2E9D7"/>
    <a:srgbClr val="00B050"/>
    <a:srgbClr val="4A7EBB"/>
    <a:srgbClr val="17375E"/>
    <a:srgbClr val="0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4" autoAdjust="0"/>
    <p:restoredTop sz="50000" autoAdjust="0"/>
  </p:normalViewPr>
  <p:slideViewPr>
    <p:cSldViewPr snapToObjects="1">
      <p:cViewPr varScale="1">
        <p:scale>
          <a:sx n="68" d="100"/>
          <a:sy n="68" d="100"/>
        </p:scale>
        <p:origin x="20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7/2/19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7/2/19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6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73D16E8A-5B65-B54B-847D-E0690473F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08ACE345-CAEF-C843-9563-BC1337B8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CF27FD6A-548A-7044-A826-81BB5ED833AB}"/>
              </a:ext>
            </a:extLst>
          </p:cNvPr>
          <p:cNvSpPr txBox="1">
            <a:spLocks noGrp="1"/>
          </p:cNvSpPr>
          <p:nvPr/>
        </p:nvSpPr>
        <p:spPr bwMode="auto">
          <a:xfrm>
            <a:off x="3987800" y="8724900"/>
            <a:ext cx="30495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274638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5113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3263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04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76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8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20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8A005D-B53A-A544-AEFD-B7ED97D7B37A}" type="slidenum">
              <a:rPr lang="en-US" altLang="en-US" sz="1200" baseline="0"/>
              <a:pPr algn="r" eaLnBrk="1" hangingPunct="1"/>
              <a:t>12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186632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73D16E8A-5B65-B54B-847D-E0690473F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08ACE345-CAEF-C843-9563-BC1337B8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CF27FD6A-548A-7044-A826-81BB5ED833AB}"/>
              </a:ext>
            </a:extLst>
          </p:cNvPr>
          <p:cNvSpPr txBox="1">
            <a:spLocks noGrp="1"/>
          </p:cNvSpPr>
          <p:nvPr/>
        </p:nvSpPr>
        <p:spPr bwMode="auto">
          <a:xfrm>
            <a:off x="3987800" y="8724900"/>
            <a:ext cx="30495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274638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5113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3263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04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76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8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20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8A005D-B53A-A544-AEFD-B7ED97D7B37A}" type="slidenum">
              <a:rPr lang="en-US" altLang="en-US" sz="1200" baseline="0"/>
              <a:pPr algn="r" eaLnBrk="1" hangingPunct="1"/>
              <a:t>13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71014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73D16E8A-5B65-B54B-847D-E0690473F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08ACE345-CAEF-C843-9563-BC1337B8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CF27FD6A-548A-7044-A826-81BB5ED833AB}"/>
              </a:ext>
            </a:extLst>
          </p:cNvPr>
          <p:cNvSpPr txBox="1">
            <a:spLocks noGrp="1"/>
          </p:cNvSpPr>
          <p:nvPr/>
        </p:nvSpPr>
        <p:spPr bwMode="auto">
          <a:xfrm>
            <a:off x="3987800" y="8724900"/>
            <a:ext cx="30495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274638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5113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3263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04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76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8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20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8A005D-B53A-A544-AEFD-B7ED97D7B37A}" type="slidenum">
              <a:rPr lang="en-US" altLang="en-US" sz="1200" baseline="0"/>
              <a:pPr algn="r" eaLnBrk="1" hangingPunct="1"/>
              <a:t>14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156841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73D16E8A-5B65-B54B-847D-E0690473F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08ACE345-CAEF-C843-9563-BC1337B8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CF27FD6A-548A-7044-A826-81BB5ED833AB}"/>
              </a:ext>
            </a:extLst>
          </p:cNvPr>
          <p:cNvSpPr txBox="1">
            <a:spLocks noGrp="1"/>
          </p:cNvSpPr>
          <p:nvPr/>
        </p:nvSpPr>
        <p:spPr bwMode="auto">
          <a:xfrm>
            <a:off x="3987800" y="8724900"/>
            <a:ext cx="30495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274638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5113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3263" indent="-219075" defTabSz="8763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04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76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8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2063" indent="-219075" algn="ctr" defTabSz="8763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8A005D-B53A-A544-AEFD-B7ED97D7B37A}" type="slidenum">
              <a:rPr lang="en-US" altLang="en-US" sz="1200" baseline="0"/>
              <a:pPr algn="r" eaLnBrk="1" hangingPunct="1"/>
              <a:t>15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208267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1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latin typeface="+mn-lt"/>
                <a:ea typeface="+mn-ea"/>
                <a:cs typeface="+mn-cs"/>
              </a:rPr>
              <a:t>2 July 2019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err="1">
                <a:solidFill>
                  <a:srgbClr val="0000FF"/>
                </a:solidFill>
              </a:rPr>
              <a:t>Feng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fld id="{F817A6DC-7C87-374F-AFE6-43B3D5E1F40F}" type="slidenum">
              <a:rPr lang="en-US" sz="1200" smtClean="0">
                <a:solidFill>
                  <a:srgbClr val="0000FF"/>
                </a:solidFill>
              </a:rPr>
              <a:pPr algn="r"/>
              <a:t>‹#›</a:t>
            </a:fld>
            <a:endParaRPr lang="en-US" sz="12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38100" y="1447800"/>
            <a:ext cx="91440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4800" b="1" dirty="0"/>
              <a:t>LLP UBIQUITY</a:t>
            </a:r>
            <a:endParaRPr lang="en-US" sz="48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New Physics with Exotic and Long-Lived Particles</a:t>
            </a:r>
          </a:p>
          <a:p>
            <a:pPr algn="ctr"/>
            <a:r>
              <a:rPr lang="en-US" sz="2000" dirty="0"/>
              <a:t>Joint ICISE-CBPF Workshop, </a:t>
            </a:r>
            <a:r>
              <a:rPr lang="en-US" sz="2000" dirty="0" err="1"/>
              <a:t>Quy</a:t>
            </a:r>
            <a:r>
              <a:rPr lang="en-US" sz="2000" dirty="0"/>
              <a:t> Nhon, Vietnam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Jonathan Feng, UC Irvine</a:t>
            </a:r>
            <a:endParaRPr lang="en-US" sz="2000" dirty="0">
              <a:sym typeface="Wingdings"/>
            </a:endParaRP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r>
              <a:rPr lang="en-US" sz="2000" dirty="0">
                <a:sym typeface="Wingdings"/>
              </a:rPr>
              <a:t>2 July 2019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904342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LLPs IN SUPERWIMP SCENARIOS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914400"/>
            <a:ext cx="8839199" cy="4224071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sym typeface="Wingdings" pitchFamily="2" charset="2"/>
              </a:rPr>
              <a:t>In the </a:t>
            </a:r>
            <a:r>
              <a:rPr lang="en-US" altLang="en-US" i="1" dirty="0">
                <a:cs typeface="Arial" panose="020B0604020202020204" pitchFamily="34" charset="0"/>
                <a:sym typeface="Wingdings" pitchFamily="2" charset="2"/>
              </a:rPr>
              <a:t>G̃</a:t>
            </a:r>
            <a:r>
              <a:rPr lang="en-US" altLang="en-US" dirty="0">
                <a:sym typeface="Wingdings" pitchFamily="2" charset="2"/>
              </a:rPr>
              <a:t> LSP scenario,</a:t>
            </a:r>
            <a:r>
              <a:rPr lang="en-US" altLang="en-US" sz="1200" dirty="0">
                <a:sym typeface="Wingdings" pitchFamily="2" charset="2"/>
              </a:rPr>
              <a:t> </a:t>
            </a:r>
            <a:r>
              <a:rPr lang="en-US" altLang="en-US" dirty="0">
                <a:sym typeface="Wingdings" pitchFamily="2" charset="2"/>
              </a:rPr>
              <a:t>WIMPs freeze out as usual, but then decay to </a:t>
            </a:r>
            <a:r>
              <a:rPr lang="en-US" altLang="en-US" i="1" dirty="0">
                <a:cs typeface="Arial" panose="020B0604020202020204" pitchFamily="34" charset="0"/>
                <a:sym typeface="Wingdings" pitchFamily="2" charset="2"/>
              </a:rPr>
              <a:t>G̃</a:t>
            </a:r>
            <a:r>
              <a:rPr lang="en-US" altLang="en-US" dirty="0">
                <a:sym typeface="Wingdings" pitchFamily="2" charset="2"/>
              </a:rPr>
              <a:t> after </a:t>
            </a:r>
            <a:r>
              <a:rPr lang="en-US" altLang="en-US" i="1" dirty="0"/>
              <a:t>M</a:t>
            </a:r>
            <a:r>
              <a:rPr lang="en-US" altLang="en-US" baseline="-25000" dirty="0"/>
              <a:t>Pl</a:t>
            </a:r>
            <a:r>
              <a:rPr lang="en-US" altLang="en-US" baseline="30000" dirty="0"/>
              <a:t>2</a:t>
            </a:r>
            <a:r>
              <a:rPr lang="en-US" altLang="en-US" dirty="0"/>
              <a:t>/</a:t>
            </a:r>
            <a:r>
              <a:rPr lang="en-US" altLang="en-US" i="1" dirty="0"/>
              <a:t>M</a:t>
            </a:r>
            <a:r>
              <a:rPr lang="en-US" altLang="en-US" baseline="-25000" dirty="0"/>
              <a:t>W</a:t>
            </a:r>
            <a:r>
              <a:rPr lang="en-US" altLang="en-US" baseline="30000" dirty="0"/>
              <a:t>3</a:t>
            </a:r>
            <a:r>
              <a:rPr lang="en-US" altLang="en-US" dirty="0"/>
              <a:t> ~ seconds to months.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The gravitino is </a:t>
            </a:r>
            <a:r>
              <a:rPr lang="en-US" altLang="en-US" dirty="0" err="1"/>
              <a:t>superWIMP</a:t>
            </a:r>
            <a:r>
              <a:rPr lang="en-US" altLang="en-US" dirty="0"/>
              <a:t> DM, naturally has the right relic density.  But now the WIMP can be charged, implying metastable charged LLPs at colliders.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8D8380B1-F745-984B-B432-926EC2D3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294687" cy="308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5">
            <a:extLst>
              <a:ext uri="{FF2B5EF4-FFF2-40B4-BE49-F238E27FC236}">
                <a16:creationId xmlns:a16="http://schemas.microsoft.com/office/drawing/2014/main" id="{C35F181E-A8EF-8C43-A775-166EC4B3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19600"/>
            <a:ext cx="2637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Feng, </a:t>
            </a:r>
            <a:r>
              <a:rPr lang="en-US" altLang="en-US" dirty="0" err="1"/>
              <a:t>Rajaraman</a:t>
            </a:r>
            <a:r>
              <a:rPr lang="en-US" altLang="en-US" dirty="0"/>
              <a:t>, </a:t>
            </a:r>
            <a:r>
              <a:rPr lang="en-US" altLang="en-US" dirty="0" err="1"/>
              <a:t>Takayama</a:t>
            </a:r>
            <a:r>
              <a:rPr lang="en-US" altLang="en-US" dirty="0"/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998876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LLPs AND BBN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805129"/>
            <a:ext cx="8839199" cy="5748071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sym typeface="Wingdings" pitchFamily="2" charset="2"/>
              </a:rPr>
              <a:t>Decays to </a:t>
            </a:r>
            <a:r>
              <a:rPr lang="en-US" altLang="en-US" dirty="0" err="1">
                <a:sym typeface="Wingdings" pitchFamily="2" charset="2"/>
              </a:rPr>
              <a:t>superWIMPs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/>
              <a:t>can impact light element abundances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sz="1600" dirty="0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16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>
                <a:latin typeface="Arial" charset="0"/>
              </a:rPr>
              <a:t>BBN excludes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 Z</a:t>
            </a:r>
            <a:r>
              <a:rPr lang="en-US" i="1" dirty="0">
                <a:latin typeface="Arial" charset="0"/>
                <a:sym typeface="Wingdings" pitchFamily="2" charset="2"/>
              </a:rPr>
              <a:t>G</a:t>
            </a:r>
            <a:r>
              <a:rPr lang="en-US" dirty="0">
                <a:latin typeface="Arial" charset="0"/>
                <a:sym typeface="Wingdings" pitchFamily="2" charset="2"/>
              </a:rPr>
              <a:t>̃, but l</a:t>
            </a:r>
            <a:r>
              <a:rPr lang="en-US" i="1" dirty="0">
                <a:latin typeface="Arial" charset="0"/>
                <a:cs typeface="Arial" charset="0"/>
                <a:sym typeface="Wingdings" pitchFamily="2" charset="2"/>
              </a:rPr>
              <a:t>̃ </a:t>
            </a:r>
            <a:r>
              <a:rPr lang="en-US" dirty="0">
                <a:latin typeface="Arial" charset="0"/>
                <a:sym typeface="Wingdings" pitchFamily="2" charset="2"/>
              </a:rPr>
              <a:t> </a:t>
            </a:r>
            <a:r>
              <a:rPr lang="en-US" dirty="0" err="1">
                <a:latin typeface="Arial" charset="0"/>
                <a:sym typeface="Wingdings" pitchFamily="2" charset="2"/>
              </a:rPr>
              <a:t>l</a:t>
            </a:r>
            <a:r>
              <a:rPr lang="en-US" i="1" dirty="0" err="1">
                <a:latin typeface="Arial" charset="0"/>
                <a:sym typeface="Wingdings" pitchFamily="2" charset="2"/>
              </a:rPr>
              <a:t>G</a:t>
            </a:r>
            <a:r>
              <a:rPr lang="en-US" dirty="0">
                <a:latin typeface="Arial" charset="0"/>
                <a:sym typeface="Wingdings" pitchFamily="2" charset="2"/>
              </a:rPr>
              <a:t>̃ may be ok and may even fix the longstanding lithium anomaly! 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I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t is not true that BBN categorically excludes LLP lifetimes &gt; 1s.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altLang="en-US" sz="1000" dirty="0">
              <a:latin typeface="Arial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altLang="en-US" dirty="0">
                <a:latin typeface="Arial" charset="0"/>
                <a:sym typeface="Wingdings" pitchFamily="2" charset="2"/>
              </a:rPr>
              <a:t>Late decays may also distort the CMB, resolve small-scale structure: many interesting cosmological imprints.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en-US" altLang="en-US" baseline="-25000" dirty="0">
                <a:latin typeface="Arial" charset="0"/>
                <a:sym typeface="Wingdings" pitchFamily="2" charset="2"/>
              </a:rPr>
              <a:t>Feng, </a:t>
            </a:r>
            <a:r>
              <a:rPr lang="en-US" altLang="en-US" baseline="-25000" dirty="0" err="1">
                <a:latin typeface="Arial" charset="0"/>
                <a:sym typeface="Wingdings" pitchFamily="2" charset="2"/>
              </a:rPr>
              <a:t>Rajaraman</a:t>
            </a:r>
            <a:r>
              <a:rPr lang="en-US" altLang="en-US" baseline="-25000" dirty="0">
                <a:latin typeface="Arial" charset="0"/>
                <a:sym typeface="Wingdings" pitchFamily="2" charset="2"/>
              </a:rPr>
              <a:t>, </a:t>
            </a:r>
            <a:r>
              <a:rPr lang="en-US" altLang="en-US" baseline="-25000" dirty="0" err="1">
                <a:latin typeface="Arial" charset="0"/>
                <a:sym typeface="Wingdings" pitchFamily="2" charset="2"/>
              </a:rPr>
              <a:t>Takayama</a:t>
            </a:r>
            <a:r>
              <a:rPr lang="en-US" altLang="en-US" baseline="-25000" dirty="0">
                <a:latin typeface="Arial" charset="0"/>
                <a:sym typeface="Wingdings" pitchFamily="2" charset="2"/>
              </a:rPr>
              <a:t> (2003); </a:t>
            </a:r>
            <a:r>
              <a:rPr lang="en-US" altLang="en-US" baseline="-25000" dirty="0" err="1">
                <a:latin typeface="Arial" charset="0"/>
                <a:sym typeface="Wingdings" pitchFamily="2" charset="2"/>
              </a:rPr>
              <a:t>Kaplinghat</a:t>
            </a:r>
            <a:r>
              <a:rPr lang="en-US" altLang="en-US" baseline="-25000" dirty="0">
                <a:latin typeface="Arial" charset="0"/>
                <a:sym typeface="Wingdings" pitchFamily="2" charset="2"/>
              </a:rPr>
              <a:t> (2004); </a:t>
            </a:r>
            <a:r>
              <a:rPr lang="en-US" altLang="en-US" baseline="-25000" dirty="0" err="1">
                <a:latin typeface="Arial" charset="0"/>
                <a:sym typeface="Wingdings" pitchFamily="2" charset="2"/>
              </a:rPr>
              <a:t>Cembranos</a:t>
            </a:r>
            <a:r>
              <a:rPr lang="en-US" altLang="en-US" baseline="-25000" dirty="0">
                <a:latin typeface="Arial" charset="0"/>
                <a:sym typeface="Wingdings" pitchFamily="2" charset="2"/>
              </a:rPr>
              <a:t> et al. (2004);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6E6E7-3588-0443-A3B5-19B3EC46E6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81249" y="2638383"/>
            <a:ext cx="2322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aseline="0" dirty="0"/>
              <a:t>Fields, Sarkar, PDG (2002)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7173F48-7F46-514A-9229-B621CEF210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53200" y="2638383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aseline="0" dirty="0"/>
              <a:t>Feng, </a:t>
            </a:r>
            <a:r>
              <a:rPr lang="en-US" altLang="en-US" sz="1400" baseline="0" dirty="0" err="1"/>
              <a:t>Rajaraman</a:t>
            </a:r>
            <a:r>
              <a:rPr lang="en-US" altLang="en-US" sz="1400" baseline="0" dirty="0"/>
              <a:t>, </a:t>
            </a:r>
            <a:r>
              <a:rPr lang="en-US" altLang="en-US" sz="1400" baseline="0" dirty="0" err="1"/>
              <a:t>Takayama</a:t>
            </a:r>
            <a:r>
              <a:rPr lang="en-US" altLang="en-US" sz="1400" baseline="0" dirty="0"/>
              <a:t> (2003)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B47926E-C7A6-1B4E-B098-1E3726714A30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1371600"/>
            <a:ext cx="3482975" cy="3004871"/>
            <a:chOff x="2166" y="885"/>
            <a:chExt cx="2520" cy="3021"/>
          </a:xfrm>
        </p:grpSpPr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F05CEA2A-1C86-754B-8278-868469050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43"/>
            <a:stretch>
              <a:fillRect/>
            </a:stretch>
          </p:blipFill>
          <p:spPr bwMode="auto">
            <a:xfrm>
              <a:off x="2706" y="1005"/>
              <a:ext cx="1980" cy="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CF29E247-D85C-D943-9946-7E8015F00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56" r="86380"/>
            <a:stretch>
              <a:fillRect/>
            </a:stretch>
          </p:blipFill>
          <p:spPr bwMode="auto">
            <a:xfrm>
              <a:off x="2166" y="885"/>
              <a:ext cx="531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C405433E-3251-A04D-A2DF-1A6997BFF8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329004"/>
            <a:ext cx="2678113" cy="2938196"/>
            <a:chOff x="388" y="1020"/>
            <a:chExt cx="1687" cy="2208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65FCB0A1-78F7-B446-B24E-D16B795E1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"/>
            <a:stretch>
              <a:fillRect/>
            </a:stretch>
          </p:blipFill>
          <p:spPr bwMode="auto">
            <a:xfrm>
              <a:off x="388" y="1020"/>
              <a:ext cx="1687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37CC1B0B-E012-BD41-A7B0-9AFC95EFA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" y="1175"/>
              <a:ext cx="48" cy="18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10282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4">
            <a:extLst>
              <a:ext uri="{FF2B5EF4-FFF2-40B4-BE49-F238E27FC236}">
                <a16:creationId xmlns:a16="http://schemas.microsoft.com/office/drawing/2014/main" id="{BD540B0C-4DFE-C24B-8F2F-B8CE72B1A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990600"/>
            <a:ext cx="5283199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If we see metastable charged LLPs, we know they must decay.</a:t>
            </a:r>
            <a:endParaRPr lang="en-US" altLang="en-US" sz="1000" baseline="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1000" baseline="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We can collect these particles and study their decays.</a:t>
            </a:r>
          </a:p>
          <a:p>
            <a:pPr algn="r" eaLnBrk="1" hangingPunct="1">
              <a:spcBef>
                <a:spcPct val="20000"/>
              </a:spcBef>
            </a:pPr>
            <a:endParaRPr lang="en-US" altLang="en-US" sz="1000" baseline="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Several ideas have been proposed</a:t>
            </a:r>
          </a:p>
          <a:p>
            <a:pPr lvl="1" algn="l" eaLnBrk="1" hangingPunct="1">
              <a:spcBef>
                <a:spcPct val="20000"/>
              </a:spcBef>
              <a:buFont typeface="Arial" panose="020B0604020202020204" pitchFamily="34" charset="0"/>
              <a:buChar char="‒"/>
            </a:pPr>
            <a:endParaRPr lang="en-US" altLang="en-US" sz="1000" baseline="0" dirty="0"/>
          </a:p>
          <a:p>
            <a:pPr lvl="1" algn="l" eaLnBrk="1" hangingPunct="1">
              <a:spcBef>
                <a:spcPct val="20000"/>
              </a:spcBef>
              <a:buFont typeface="Arial" panose="020B0604020202020204" pitchFamily="34" charset="0"/>
              <a:buChar char="‒"/>
            </a:pPr>
            <a:r>
              <a:rPr lang="en-US" altLang="en-US" sz="2000" baseline="0" dirty="0"/>
              <a:t>Catch </a:t>
            </a:r>
            <a:r>
              <a:rPr lang="en-US" altLang="en-US" sz="2000" baseline="0" dirty="0" err="1"/>
              <a:t>sleptons</a:t>
            </a:r>
            <a:r>
              <a:rPr lang="en-US" altLang="en-US" sz="2000" baseline="0" dirty="0"/>
              <a:t> in a 1m thick water tank (up to 1000/year) and then move them to a quiet place to observe their decays                              </a:t>
            </a:r>
            <a:r>
              <a:rPr lang="en-US" altLang="en-US" sz="2000" dirty="0"/>
              <a:t>Feng, Smith (2004)</a:t>
            </a:r>
          </a:p>
          <a:p>
            <a:pPr lvl="1" algn="l" eaLnBrk="1" hangingPunct="1">
              <a:spcBef>
                <a:spcPct val="20000"/>
              </a:spcBef>
              <a:buFont typeface="Arial" panose="020B0604020202020204" pitchFamily="34" charset="0"/>
              <a:buChar char="‒"/>
            </a:pPr>
            <a:endParaRPr lang="en-US" altLang="en-US" sz="1000" baseline="0" dirty="0"/>
          </a:p>
          <a:p>
            <a:pPr lvl="1" algn="l" eaLnBrk="1" hangingPunct="1">
              <a:spcBef>
                <a:spcPct val="20000"/>
              </a:spcBef>
              <a:buFont typeface="Arial" panose="020B0604020202020204" pitchFamily="34" charset="0"/>
              <a:buChar char="‒"/>
            </a:pPr>
            <a:r>
              <a:rPr lang="en-US" altLang="en-US" sz="2000" baseline="0" dirty="0"/>
              <a:t>Catch </a:t>
            </a:r>
            <a:r>
              <a:rPr lang="en-US" altLang="en-US" sz="2000" baseline="0" dirty="0" err="1"/>
              <a:t>sleptons</a:t>
            </a:r>
            <a:r>
              <a:rPr lang="en-US" altLang="en-US" sz="2000" baseline="0" dirty="0"/>
              <a:t> in LHC detectors</a:t>
            </a:r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dirty="0" err="1"/>
              <a:t>Hamaguchi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Kuno</a:t>
            </a:r>
            <a:r>
              <a:rPr lang="en-US" altLang="en-US" sz="2000" dirty="0"/>
              <a:t>, Nakawa, </a:t>
            </a:r>
            <a:r>
              <a:rPr lang="en-US" altLang="en-US" sz="2000" dirty="0" err="1"/>
              <a:t>Nojiri</a:t>
            </a:r>
            <a:r>
              <a:rPr lang="en-US" altLang="en-US" sz="2000" dirty="0"/>
              <a:t> (2004)</a:t>
            </a:r>
          </a:p>
          <a:p>
            <a:pPr lvl="1" algn="l" eaLnBrk="1" hangingPunct="1">
              <a:spcBef>
                <a:spcPct val="20000"/>
              </a:spcBef>
              <a:buFont typeface="Arial" panose="020B0604020202020204" pitchFamily="34" charset="0"/>
              <a:buChar char="‒"/>
            </a:pPr>
            <a:endParaRPr lang="en-US" altLang="en-US" sz="1000" baseline="0" dirty="0"/>
          </a:p>
          <a:p>
            <a:pPr lvl="1" algn="l" eaLnBrk="1" hangingPunct="1">
              <a:spcBef>
                <a:spcPct val="20000"/>
              </a:spcBef>
              <a:buFont typeface="Arial" panose="020B0604020202020204" pitchFamily="34" charset="0"/>
              <a:buChar char="‒"/>
            </a:pPr>
            <a:r>
              <a:rPr lang="en-US" altLang="en-US" sz="2000" baseline="0" dirty="0"/>
              <a:t>Dig </a:t>
            </a:r>
            <a:r>
              <a:rPr lang="en-US" altLang="en-US" sz="2000" baseline="0" dirty="0" err="1"/>
              <a:t>sleptons</a:t>
            </a:r>
            <a:r>
              <a:rPr lang="en-US" altLang="en-US" sz="2000" baseline="0" dirty="0"/>
              <a:t> out of detector hall walls</a:t>
            </a:r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De </a:t>
            </a:r>
            <a:r>
              <a:rPr lang="en-US" altLang="en-US" sz="2000" dirty="0" err="1"/>
              <a:t>Roeck</a:t>
            </a:r>
            <a:r>
              <a:rPr lang="en-US" altLang="en-US" sz="2000" dirty="0"/>
              <a:t>, Ellis, </a:t>
            </a:r>
            <a:r>
              <a:rPr lang="en-US" altLang="en-US" sz="2000" dirty="0" err="1"/>
              <a:t>Gianotti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Moortgat</a:t>
            </a:r>
            <a:r>
              <a:rPr lang="en-US" altLang="en-US" sz="2000" dirty="0"/>
              <a:t>, Olive, Pape (2005)</a:t>
            </a:r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 baseline="0" dirty="0"/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200" baseline="0" dirty="0"/>
          </a:p>
        </p:txBody>
      </p:sp>
      <p:grpSp>
        <p:nvGrpSpPr>
          <p:cNvPr id="157700" name="Group 4">
            <a:extLst>
              <a:ext uri="{FF2B5EF4-FFF2-40B4-BE49-F238E27FC236}">
                <a16:creationId xmlns:a16="http://schemas.microsoft.com/office/drawing/2014/main" id="{D94663F7-6AEA-8141-B469-92F0CBA7B378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1528763"/>
            <a:ext cx="3082925" cy="4491037"/>
            <a:chOff x="3598" y="1043"/>
            <a:chExt cx="1942" cy="2829"/>
          </a:xfrm>
        </p:grpSpPr>
        <p:sp>
          <p:nvSpPr>
            <p:cNvPr id="157701" name="Line 8">
              <a:extLst>
                <a:ext uri="{FF2B5EF4-FFF2-40B4-BE49-F238E27FC236}">
                  <a16:creationId xmlns:a16="http://schemas.microsoft.com/office/drawing/2014/main" id="{98D4BEDC-1CCD-8E44-9379-9119CC946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2" y="1780"/>
              <a:ext cx="314" cy="8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2" name="AutoShape 6">
              <a:extLst>
                <a:ext uri="{FF2B5EF4-FFF2-40B4-BE49-F238E27FC236}">
                  <a16:creationId xmlns:a16="http://schemas.microsoft.com/office/drawing/2014/main" id="{7E7F073D-3388-F545-A674-AE63A45B87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02950" flipV="1">
              <a:off x="3598" y="2372"/>
              <a:ext cx="1917" cy="331"/>
            </a:xfrm>
            <a:prstGeom prst="cube">
              <a:avLst>
                <a:gd name="adj" fmla="val 749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3" name="Freeform 2">
              <a:extLst>
                <a:ext uri="{FF2B5EF4-FFF2-40B4-BE49-F238E27FC236}">
                  <a16:creationId xmlns:a16="http://schemas.microsoft.com/office/drawing/2014/main" id="{FD1FB2E6-39D7-3141-9DC7-E1C6B5DCBA00}"/>
                </a:ext>
              </a:extLst>
            </p:cNvPr>
            <p:cNvSpPr>
              <a:spLocks/>
            </p:cNvSpPr>
            <p:nvPr/>
          </p:nvSpPr>
          <p:spPr bwMode="auto">
            <a:xfrm rot="-818569">
              <a:off x="3632" y="2863"/>
              <a:ext cx="337" cy="658"/>
            </a:xfrm>
            <a:custGeom>
              <a:avLst/>
              <a:gdLst>
                <a:gd name="T0" fmla="*/ 2147483647 w 1028"/>
                <a:gd name="T1" fmla="*/ 0 h 1959"/>
                <a:gd name="T2" fmla="*/ 2147483647 w 1028"/>
                <a:gd name="T3" fmla="*/ 2147483647 h 1959"/>
                <a:gd name="T4" fmla="*/ 2147483647 w 1028"/>
                <a:gd name="T5" fmla="*/ 2147483647 h 1959"/>
                <a:gd name="T6" fmla="*/ 2147483647 w 1028"/>
                <a:gd name="T7" fmla="*/ 2147483647 h 19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8"/>
                <a:gd name="T13" fmla="*/ 0 h 1959"/>
                <a:gd name="T14" fmla="*/ 1028 w 1028"/>
                <a:gd name="T15" fmla="*/ 1959 h 19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8" h="1959">
                  <a:moveTo>
                    <a:pt x="1028" y="0"/>
                  </a:moveTo>
                  <a:cubicBezTo>
                    <a:pt x="705" y="14"/>
                    <a:pt x="383" y="28"/>
                    <a:pt x="230" y="290"/>
                  </a:cubicBezTo>
                  <a:cubicBezTo>
                    <a:pt x="77" y="552"/>
                    <a:pt x="0" y="1294"/>
                    <a:pt x="109" y="1572"/>
                  </a:cubicBezTo>
                  <a:cubicBezTo>
                    <a:pt x="218" y="1850"/>
                    <a:pt x="550" y="1904"/>
                    <a:pt x="883" y="195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7704" name="Picture 6" descr="Detector">
              <a:extLst>
                <a:ext uri="{FF2B5EF4-FFF2-40B4-BE49-F238E27FC236}">
                  <a16:creationId xmlns:a16="http://schemas.microsoft.com/office/drawing/2014/main" id="{13D0C484-F91C-804A-BE33-957946457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" y="1043"/>
              <a:ext cx="1800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705" name="Text Box 9">
              <a:extLst>
                <a:ext uri="{FF2B5EF4-FFF2-40B4-BE49-F238E27FC236}">
                  <a16:creationId xmlns:a16="http://schemas.microsoft.com/office/drawing/2014/main" id="{E58239BB-451C-C247-93D4-9065D8D89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58608">
              <a:off x="3831" y="2662"/>
              <a:ext cx="17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aseline="0"/>
                <a:t>Charged particle trap</a:t>
              </a:r>
            </a:p>
          </p:txBody>
        </p:sp>
        <p:sp>
          <p:nvSpPr>
            <p:cNvPr id="157706" name="AutoShape 10">
              <a:extLst>
                <a:ext uri="{FF2B5EF4-FFF2-40B4-BE49-F238E27FC236}">
                  <a16:creationId xmlns:a16="http://schemas.microsoft.com/office/drawing/2014/main" id="{61F148C5-ED06-C24A-BDF7-A933C948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3301"/>
              <a:ext cx="605" cy="5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 baseline="0"/>
            </a:p>
          </p:txBody>
        </p:sp>
        <p:sp>
          <p:nvSpPr>
            <p:cNvPr id="157707" name="Text Box 11">
              <a:extLst>
                <a:ext uri="{FF2B5EF4-FFF2-40B4-BE49-F238E27FC236}">
                  <a16:creationId xmlns:a16="http://schemas.microsoft.com/office/drawing/2014/main" id="{D3D8CF4E-EBCB-294E-97C2-1AA2FB8D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" y="3403"/>
              <a:ext cx="8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aseline="0"/>
                <a:t>Reservoir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C224671-F616-FD4F-BA9D-BFE251869605}"/>
              </a:ext>
            </a:extLst>
          </p:cNvPr>
          <p:cNvSpPr txBox="1">
            <a:spLocks/>
          </p:cNvSpPr>
          <p:nvPr/>
        </p:nvSpPr>
        <p:spPr>
          <a:xfrm>
            <a:off x="685800" y="228600"/>
            <a:ext cx="7772400" cy="7334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charset="0"/>
              </a:rPr>
              <a:t>LLPs AND ADD-ON DETECTORS</a:t>
            </a:r>
          </a:p>
        </p:txBody>
      </p:sp>
    </p:spTree>
    <p:extLst>
      <p:ext uri="{BB962C8B-B14F-4D97-AF65-F5344CB8AC3E}">
        <p14:creationId xmlns:p14="http://schemas.microsoft.com/office/powerpoint/2010/main" val="99436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4">
            <a:extLst>
              <a:ext uri="{FF2B5EF4-FFF2-40B4-BE49-F238E27FC236}">
                <a16:creationId xmlns:a16="http://schemas.microsoft.com/office/drawing/2014/main" id="{BD540B0C-4DFE-C24B-8F2F-B8CE72B1A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914400"/>
            <a:ext cx="893921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Scenarios with gauge-mediated SUSY breaking are among the most famous of those predicting LLPs.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400" baseline="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NLSPs decay to light </a:t>
            </a:r>
            <a:r>
              <a:rPr lang="en-US" sz="2400" i="1" baseline="0" dirty="0">
                <a:latin typeface="Arial" charset="0"/>
                <a:sym typeface="Wingdings" pitchFamily="2" charset="2"/>
              </a:rPr>
              <a:t>G</a:t>
            </a:r>
            <a:r>
              <a:rPr lang="en-US" sz="2400" baseline="0" dirty="0">
                <a:latin typeface="Arial" charset="0"/>
                <a:sym typeface="Wingdings" pitchFamily="2" charset="2"/>
              </a:rPr>
              <a:t>̃ </a:t>
            </a:r>
            <a:r>
              <a:rPr lang="en-US" altLang="en-US" sz="2400" baseline="0" dirty="0"/>
              <a:t>LSPs.  The </a:t>
            </a:r>
            <a:r>
              <a:rPr lang="en-US" sz="2400" i="1" baseline="0" dirty="0">
                <a:latin typeface="Arial" charset="0"/>
                <a:sym typeface="Wingdings" pitchFamily="2" charset="2"/>
              </a:rPr>
              <a:t>G</a:t>
            </a:r>
            <a:r>
              <a:rPr lang="en-US" sz="2400" baseline="0" dirty="0">
                <a:latin typeface="Arial" charset="0"/>
                <a:sym typeface="Wingdings" pitchFamily="2" charset="2"/>
              </a:rPr>
              <a:t>̃</a:t>
            </a:r>
            <a:r>
              <a:rPr lang="en-US" altLang="en-US" sz="2400" baseline="0" dirty="0"/>
              <a:t> mass and the NLSP decay length are correlated.  For </a:t>
            </a:r>
            <a:r>
              <a:rPr lang="en-US" sz="2400" i="1" baseline="0" dirty="0">
                <a:latin typeface="Arial" charset="0"/>
                <a:sym typeface="Wingdings" pitchFamily="2" charset="2"/>
              </a:rPr>
              <a:t>G</a:t>
            </a:r>
            <a:r>
              <a:rPr lang="en-US" sz="2400" baseline="0" dirty="0">
                <a:latin typeface="Arial" charset="0"/>
                <a:sym typeface="Wingdings" pitchFamily="2" charset="2"/>
              </a:rPr>
              <a:t>̃</a:t>
            </a:r>
            <a:r>
              <a:rPr lang="en-US" altLang="en-US" sz="2400" baseline="0" dirty="0"/>
              <a:t> masses ~ </a:t>
            </a:r>
            <a:r>
              <a:rPr lang="en-US" altLang="en-US" sz="2400" baseline="0" dirty="0" err="1"/>
              <a:t>keV</a:t>
            </a:r>
            <a:r>
              <a:rPr lang="en-US" altLang="en-US" sz="2400" baseline="0" dirty="0"/>
              <a:t> (motivated, with caveats, by </a:t>
            </a:r>
            <a:r>
              <a:rPr lang="en-US" sz="2400" i="1" baseline="0" dirty="0">
                <a:latin typeface="Arial" charset="0"/>
                <a:sym typeface="Wingdings" pitchFamily="2" charset="2"/>
              </a:rPr>
              <a:t>G</a:t>
            </a:r>
            <a:r>
              <a:rPr lang="en-US" sz="2400" baseline="0" dirty="0">
                <a:latin typeface="Arial" charset="0"/>
                <a:sym typeface="Wingdings" pitchFamily="2" charset="2"/>
              </a:rPr>
              <a:t>̃</a:t>
            </a:r>
            <a:r>
              <a:rPr lang="en-US" altLang="en-US" sz="2400" baseline="0" dirty="0"/>
              <a:t> DM), the decay lengths are macroscopic</a:t>
            </a:r>
            <a:endParaRPr lang="en-US" altLang="en-US" sz="2000" dirty="0"/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 baseline="0" dirty="0"/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200" baseline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224671-F616-FD4F-BA9D-BFE251869605}"/>
              </a:ext>
            </a:extLst>
          </p:cNvPr>
          <p:cNvSpPr txBox="1">
            <a:spLocks/>
          </p:cNvSpPr>
          <p:nvPr/>
        </p:nvSpPr>
        <p:spPr>
          <a:xfrm>
            <a:off x="685800" y="228600"/>
            <a:ext cx="7772400" cy="7334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charset="0"/>
              </a:rPr>
              <a:t>LLPs IN GAUGE-MEDIATED SUSY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B75B5AE-7E86-D543-A731-A466B9C06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681"/>
            <a:ext cx="4572000" cy="7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43900E-3996-7A42-90A8-506F3AB53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60413"/>
              </p:ext>
            </p:extLst>
          </p:nvPr>
        </p:nvGraphicFramePr>
        <p:xfrm>
          <a:off x="763471" y="4378960"/>
          <a:ext cx="7617057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019">
                  <a:extLst>
                    <a:ext uri="{9D8B030D-6E8A-4147-A177-3AD203B41FA5}">
                      <a16:colId xmlns:a16="http://schemas.microsoft.com/office/drawing/2014/main" val="4048021367"/>
                    </a:ext>
                  </a:extLst>
                </a:gridCol>
                <a:gridCol w="2539019">
                  <a:extLst>
                    <a:ext uri="{9D8B030D-6E8A-4147-A177-3AD203B41FA5}">
                      <a16:colId xmlns:a16="http://schemas.microsoft.com/office/drawing/2014/main" val="3421653047"/>
                    </a:ext>
                  </a:extLst>
                </a:gridCol>
                <a:gridCol w="2539019">
                  <a:extLst>
                    <a:ext uri="{9D8B030D-6E8A-4147-A177-3AD203B41FA5}">
                      <a16:colId xmlns:a16="http://schemas.microsoft.com/office/drawing/2014/main" val="3842828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Neutralino NLSP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Slepton</a:t>
                      </a:r>
                      <a:r>
                        <a:rPr lang="en-US" dirty="0"/>
                        <a:t> NLSP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35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Prompt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Prompt photons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Multi-leptons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61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Intermediate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Displaced photons Displaced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Displaced lepton </a:t>
                      </a:r>
                    </a:p>
                    <a:p>
                      <a:pPr algn="ctr"/>
                      <a:r>
                        <a:rPr lang="en-US" dirty="0"/>
                        <a:t>Track kinks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96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Long-Lived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Missing </a:t>
                      </a: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Time-of-flight </a:t>
                      </a:r>
                    </a:p>
                    <a:p>
                      <a:pPr algn="ctr"/>
                      <a:r>
                        <a:rPr lang="en-US" dirty="0"/>
                        <a:t>High </a:t>
                      </a:r>
                      <a:r>
                        <a:rPr lang="en-US" i="1" dirty="0" err="1"/>
                        <a:t>dE</a:t>
                      </a:r>
                      <a:r>
                        <a:rPr lang="en-US" i="0" dirty="0"/>
                        <a:t>/</a:t>
                      </a:r>
                      <a:r>
                        <a:rPr lang="en-US" i="1" dirty="0"/>
                        <a:t>dx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6158939"/>
                  </a:ext>
                </a:extLst>
              </a:tr>
            </a:tbl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CEAADD0D-A810-894A-AB4D-881DD597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068" y="1680527"/>
            <a:ext cx="69629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aseline="0" dirty="0"/>
              <a:t>Dine, Nelson, Nir, </a:t>
            </a:r>
            <a:r>
              <a:rPr lang="en-US" altLang="en-US" sz="1400" baseline="0" dirty="0" err="1"/>
              <a:t>Shirman</a:t>
            </a:r>
            <a:r>
              <a:rPr lang="en-US" altLang="en-US" sz="1400" baseline="0" dirty="0"/>
              <a:t> (1994, 1995); </a:t>
            </a:r>
            <a:r>
              <a:rPr lang="en-US" altLang="en-US" sz="1400" baseline="0" dirty="0" err="1"/>
              <a:t>Dimopoulos</a:t>
            </a:r>
            <a:r>
              <a:rPr lang="en-US" altLang="en-US" sz="1400" baseline="0" dirty="0"/>
              <a:t>, Dine, Raby, Thomas (1996); …</a:t>
            </a:r>
          </a:p>
        </p:txBody>
      </p:sp>
    </p:spTree>
    <p:extLst>
      <p:ext uri="{BB962C8B-B14F-4D97-AF65-F5344CB8AC3E}">
        <p14:creationId xmlns:p14="http://schemas.microsoft.com/office/powerpoint/2010/main" val="4055402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3275C0-3DE6-7A4E-91C4-9048059BD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15" y="5941254"/>
            <a:ext cx="3409273" cy="447020"/>
          </a:xfrm>
          <a:prstGeom prst="rect">
            <a:avLst/>
          </a:prstGeom>
        </p:spPr>
      </p:pic>
      <p:sp>
        <p:nvSpPr>
          <p:cNvPr id="157699" name="Rectangle 4">
            <a:extLst>
              <a:ext uri="{FF2B5EF4-FFF2-40B4-BE49-F238E27FC236}">
                <a16:creationId xmlns:a16="http://schemas.microsoft.com/office/drawing/2014/main" id="{BD540B0C-4DFE-C24B-8F2F-B8CE72B1A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914400"/>
            <a:ext cx="893921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Scenarios with anomaly-mediated SUSY breaking give additional interesting LLPs signals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400" baseline="0" dirty="0"/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200" baseline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224671-F616-FD4F-BA9D-BFE251869605}"/>
              </a:ext>
            </a:extLst>
          </p:cNvPr>
          <p:cNvSpPr txBox="1">
            <a:spLocks/>
          </p:cNvSpPr>
          <p:nvPr/>
        </p:nvSpPr>
        <p:spPr>
          <a:xfrm>
            <a:off x="685800" y="228600"/>
            <a:ext cx="7772400" cy="7334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charset="0"/>
              </a:rPr>
              <a:t>LLPs IN ANOMALY-MEDIATED SUSY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EAADD0D-A810-894A-AB4D-881DD597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5850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aseline="0" dirty="0"/>
              <a:t>Randall, </a:t>
            </a:r>
            <a:r>
              <a:rPr lang="en-US" altLang="en-US" sz="1400" baseline="0" dirty="0" err="1"/>
              <a:t>Sundrum</a:t>
            </a:r>
            <a:r>
              <a:rPr lang="en-US" altLang="en-US" sz="1400" baseline="0" dirty="0"/>
              <a:t> (1998); </a:t>
            </a:r>
            <a:r>
              <a:rPr lang="en-US" altLang="en-US" sz="1400" baseline="0" dirty="0" err="1"/>
              <a:t>Giudice</a:t>
            </a:r>
            <a:r>
              <a:rPr lang="en-US" altLang="en-US" sz="1400" baseline="0" dirty="0"/>
              <a:t>, </a:t>
            </a:r>
            <a:r>
              <a:rPr lang="en-US" altLang="en-US" sz="1400" baseline="0" dirty="0" err="1"/>
              <a:t>Luty</a:t>
            </a:r>
            <a:r>
              <a:rPr lang="en-US" altLang="en-US" sz="1400" baseline="0" dirty="0"/>
              <a:t>, Murayama, Rattazzi (1998); …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CE18B1-790D-A34F-84C5-9C2CCD096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2286000"/>
            <a:ext cx="56054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The LSPs are a highly degenerate Wino triplet with </a:t>
            </a:r>
            <a:r>
              <a:rPr lang="en-US" altLang="en-US" sz="2400" baseline="0" dirty="0" err="1">
                <a:latin typeface="Symbol" pitchFamily="2" charset="2"/>
              </a:rPr>
              <a:t>D</a:t>
            </a:r>
            <a:r>
              <a:rPr lang="en-US" altLang="en-US" sz="2400" baseline="0" dirty="0" err="1"/>
              <a:t>m</a:t>
            </a:r>
            <a:r>
              <a:rPr lang="en-US" altLang="en-US" sz="2400" dirty="0" err="1"/>
              <a:t>loop</a:t>
            </a:r>
            <a:r>
              <a:rPr lang="en-US" altLang="en-US" sz="2400" baseline="0" dirty="0"/>
              <a:t> &gt;&gt; </a:t>
            </a:r>
            <a:r>
              <a:rPr lang="en-US" altLang="en-US" sz="2400" baseline="0" dirty="0" err="1">
                <a:latin typeface="Symbol" pitchFamily="2" charset="2"/>
              </a:rPr>
              <a:t>D</a:t>
            </a:r>
            <a:r>
              <a:rPr lang="en-US" altLang="en-US" sz="2400" baseline="0" dirty="0" err="1"/>
              <a:t>m</a:t>
            </a:r>
            <a:r>
              <a:rPr lang="en-US" altLang="en-US" sz="2400" dirty="0" err="1"/>
              <a:t>tree</a:t>
            </a:r>
            <a:endParaRPr lang="en-US" altLang="en-US" sz="24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200" baseline="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Typically, there are 2-body decays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400" baseline="0" dirty="0"/>
          </a:p>
          <a:p>
            <a:pPr marL="0" indent="0">
              <a:spcBef>
                <a:spcPct val="20000"/>
              </a:spcBef>
            </a:pPr>
            <a:r>
              <a:rPr lang="en-US" altLang="en-US" sz="2400" baseline="0" dirty="0"/>
              <a:t>     and </a:t>
            </a:r>
            <a:r>
              <a:rPr lang="en-US" altLang="en-US" sz="2400" baseline="0" dirty="0">
                <a:solidFill>
                  <a:srgbClr val="0000FF"/>
                </a:solidFill>
              </a:rPr>
              <a:t>disappearing tracks after ~10cm</a:t>
            </a:r>
          </a:p>
          <a:p>
            <a:pPr marL="0" indent="0">
              <a:spcBef>
                <a:spcPct val="20000"/>
              </a:spcBef>
            </a:pPr>
            <a:endParaRPr lang="en-US" altLang="en-US" sz="1200" baseline="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aseline="0" dirty="0"/>
              <a:t>In exotic cases, there can be even greater degeneracy, leading to very long decay lengths and 3-body decays</a:t>
            </a:r>
            <a:endParaRPr lang="en-US" altLang="en-US" sz="1200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AE425-B827-9A4C-8C49-D043B455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4" y="2275820"/>
            <a:ext cx="2935601" cy="4353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EC1BA-3DC4-7A41-A6B4-9177FBCC1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800" y="3733800"/>
            <a:ext cx="1854200" cy="446167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4426A28A-6676-BB4A-A426-8D30CEF780F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75261" y="4249940"/>
            <a:ext cx="3626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aseline="0" dirty="0"/>
              <a:t>Feng, </a:t>
            </a:r>
            <a:r>
              <a:rPr lang="en-US" altLang="en-US" sz="1400" baseline="0" dirty="0" err="1"/>
              <a:t>Moroi</a:t>
            </a:r>
            <a:r>
              <a:rPr lang="en-US" altLang="en-US" sz="1400" baseline="0" dirty="0"/>
              <a:t>, Randall, </a:t>
            </a:r>
            <a:r>
              <a:rPr lang="en-US" altLang="en-US" sz="1400" baseline="0" dirty="0" err="1"/>
              <a:t>Strassler</a:t>
            </a:r>
            <a:r>
              <a:rPr lang="en-US" altLang="en-US" sz="1400" baseline="0" dirty="0"/>
              <a:t>, Su (1999)</a:t>
            </a:r>
          </a:p>
        </p:txBody>
      </p:sp>
    </p:spTree>
    <p:extLst>
      <p:ext uri="{BB962C8B-B14F-4D97-AF65-F5344CB8AC3E}">
        <p14:creationId xmlns:p14="http://schemas.microsoft.com/office/powerpoint/2010/main" val="318622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4">
            <a:extLst>
              <a:ext uri="{FF2B5EF4-FFF2-40B4-BE49-F238E27FC236}">
                <a16:creationId xmlns:a16="http://schemas.microsoft.com/office/drawing/2014/main" id="{BD540B0C-4DFE-C24B-8F2F-B8CE72B1A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20750"/>
            <a:ext cx="89154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By considering a few standard models of weak-scale physics, we have motivated a plethora of possible LLP signatures.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1200" baseline="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Of course, there are many other motivated weak-scale models with LLPs.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12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In SUSY: e.g., R-parity violating SUSY and compressed SUSY, which have become more motivated as generic, sub-</a:t>
            </a:r>
            <a:r>
              <a:rPr lang="en-US" altLang="en-US" sz="2400" baseline="0" dirty="0" err="1"/>
              <a:t>TeV</a:t>
            </a:r>
            <a:r>
              <a:rPr lang="en-US" altLang="en-US" sz="2400" baseline="0" dirty="0"/>
              <a:t> SUSY becomes excluded.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1200" baseline="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Extra dimensional scenarios typically have similar possibilities (e.g., viewing universal extra dimensions as bosonic supersymmetry), and naturally compressed spectra.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1200" baseline="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aseline="0" dirty="0"/>
              <a:t>Many other motivations and cosmological connections: </a:t>
            </a:r>
            <a:r>
              <a:rPr lang="en-US" altLang="en-US" sz="2400" baseline="0" dirty="0" err="1"/>
              <a:t>leptogenesis</a:t>
            </a:r>
            <a:r>
              <a:rPr lang="en-US" altLang="en-US" sz="2400" baseline="0" dirty="0"/>
              <a:t>, neutrino masses, etc.</a:t>
            </a:r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200" baseline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224671-F616-FD4F-BA9D-BFE251869605}"/>
              </a:ext>
            </a:extLst>
          </p:cNvPr>
          <p:cNvSpPr txBox="1">
            <a:spLocks/>
          </p:cNvSpPr>
          <p:nvPr/>
        </p:nvSpPr>
        <p:spPr>
          <a:xfrm>
            <a:off x="685800" y="228600"/>
            <a:ext cx="7772400" cy="7334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charset="0"/>
              </a:rPr>
              <a:t>LLPs IN OTHER WEAK-SCALE MODELS</a:t>
            </a:r>
          </a:p>
        </p:txBody>
      </p:sp>
    </p:spTree>
    <p:extLst>
      <p:ext uri="{BB962C8B-B14F-4D97-AF65-F5344CB8AC3E}">
        <p14:creationId xmlns:p14="http://schemas.microsoft.com/office/powerpoint/2010/main" val="965109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990600"/>
            <a:ext cx="8610599" cy="5638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marL="0" indent="0" algn="ctr">
              <a:buNone/>
            </a:pPr>
            <a:r>
              <a:rPr lang="en-US" sz="4000" b="1" dirty="0">
                <a:latin typeface="Arial" charset="0"/>
                <a:sym typeface="Wingdings"/>
              </a:rPr>
              <a:t>LLPs FROM </a:t>
            </a:r>
          </a:p>
          <a:p>
            <a:pPr marL="0" indent="0" algn="ctr">
              <a:buNone/>
            </a:pPr>
            <a:r>
              <a:rPr lang="en-US" sz="4000" b="1" dirty="0">
                <a:latin typeface="Arial" charset="0"/>
                <a:sym typeface="Wingdings"/>
              </a:rPr>
              <a:t>LIGHT PHYSICS</a:t>
            </a:r>
          </a:p>
        </p:txBody>
      </p:sp>
    </p:spTree>
    <p:extLst>
      <p:ext uri="{BB962C8B-B14F-4D97-AF65-F5344CB8AC3E}">
        <p14:creationId xmlns:p14="http://schemas.microsoft.com/office/powerpoint/2010/main" val="9745991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17" y="847578"/>
            <a:ext cx="3883183" cy="28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ADB919-C103-1D4B-A20B-4BCB5E13EEA9}"/>
              </a:ext>
            </a:extLst>
          </p:cNvPr>
          <p:cNvGrpSpPr/>
          <p:nvPr/>
        </p:nvGrpSpPr>
        <p:grpSpPr>
          <a:xfrm>
            <a:off x="4953000" y="3609862"/>
            <a:ext cx="3935158" cy="2993780"/>
            <a:chOff x="4953000" y="3609862"/>
            <a:chExt cx="3935158" cy="2993780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4953000" y="3609862"/>
              <a:ext cx="3746553" cy="2993780"/>
              <a:chOff x="4457699" y="3381376"/>
              <a:chExt cx="4357365" cy="314018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699" y="3381376"/>
                <a:ext cx="4357365" cy="31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6648450" y="3686175"/>
                <a:ext cx="847725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7658101" y="4238625"/>
                <a:ext cx="97155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5314951" y="4629150"/>
                <a:ext cx="1066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9587E3-61A3-D044-A542-2F1DCC463670}"/>
                </a:ext>
              </a:extLst>
            </p:cNvPr>
            <p:cNvSpPr txBox="1"/>
            <p:nvPr/>
          </p:nvSpPr>
          <p:spPr>
            <a:xfrm rot="5400000">
              <a:off x="8083451" y="4928003"/>
              <a:ext cx="1332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Feng, Tu, Yu (2010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879E4-4EBA-5842-B65B-D541EAC3307A}"/>
              </a:ext>
            </a:extLst>
          </p:cNvPr>
          <p:cNvGrpSpPr/>
          <p:nvPr/>
        </p:nvGrpSpPr>
        <p:grpSpPr>
          <a:xfrm>
            <a:off x="6001295" y="4277638"/>
            <a:ext cx="2338424" cy="1740665"/>
            <a:chOff x="6001295" y="4277638"/>
            <a:chExt cx="2338424" cy="1740665"/>
          </a:xfrm>
        </p:grpSpPr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6878450" y="5656409"/>
              <a:ext cx="1461269" cy="36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aseline="-25000" dirty="0" err="1">
                  <a:solidFill>
                    <a:srgbClr val="00BE00"/>
                  </a:solidFill>
                </a:rPr>
                <a:t>WIMPless</a:t>
              </a:r>
              <a:r>
                <a:rPr lang="en-US" sz="2800" baseline="-25000" dirty="0">
                  <a:solidFill>
                    <a:srgbClr val="00BE00"/>
                  </a:solidFill>
                </a:rPr>
                <a:t> DM</a:t>
              </a:r>
            </a:p>
          </p:txBody>
        </p:sp>
        <p:cxnSp>
          <p:nvCxnSpPr>
            <p:cNvPr id="16" name="Straight Arrow Connector 22"/>
            <p:cNvCxnSpPr>
              <a:cxnSpLocks noChangeShapeType="1"/>
            </p:cNvCxnSpPr>
            <p:nvPr/>
          </p:nvCxnSpPr>
          <p:spPr bwMode="auto">
            <a:xfrm rot="10800000">
              <a:off x="6001295" y="5787196"/>
              <a:ext cx="822557" cy="126508"/>
            </a:xfrm>
            <a:prstGeom prst="straightConnector1">
              <a:avLst/>
            </a:prstGeom>
            <a:noFill/>
            <a:ln w="19050">
              <a:solidFill>
                <a:srgbClr val="00BE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24"/>
            <p:cNvCxnSpPr>
              <a:cxnSpLocks noChangeShapeType="1"/>
            </p:cNvCxnSpPr>
            <p:nvPr/>
          </p:nvCxnSpPr>
          <p:spPr bwMode="auto">
            <a:xfrm rot="16200000" flipV="1">
              <a:off x="6603753" y="5295064"/>
              <a:ext cx="490371" cy="384921"/>
            </a:xfrm>
            <a:prstGeom prst="straightConnector1">
              <a:avLst/>
            </a:prstGeom>
            <a:noFill/>
            <a:ln w="19050">
              <a:solidFill>
                <a:srgbClr val="00BE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25"/>
            <p:cNvCxnSpPr>
              <a:cxnSpLocks noChangeShapeType="1"/>
            </p:cNvCxnSpPr>
            <p:nvPr/>
          </p:nvCxnSpPr>
          <p:spPr bwMode="auto">
            <a:xfrm rot="16200000" flipV="1">
              <a:off x="6866253" y="5144507"/>
              <a:ext cx="899011" cy="204747"/>
            </a:xfrm>
            <a:prstGeom prst="straightConnector1">
              <a:avLst/>
            </a:prstGeom>
            <a:noFill/>
            <a:ln w="19050">
              <a:solidFill>
                <a:srgbClr val="00BE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26"/>
            <p:cNvCxnSpPr>
              <a:cxnSpLocks noChangeShapeType="1"/>
            </p:cNvCxnSpPr>
            <p:nvPr/>
          </p:nvCxnSpPr>
          <p:spPr bwMode="auto">
            <a:xfrm flipH="1" flipV="1">
              <a:off x="7866621" y="4277638"/>
              <a:ext cx="26517" cy="1391505"/>
            </a:xfrm>
            <a:prstGeom prst="straightConnector1">
              <a:avLst/>
            </a:prstGeom>
            <a:noFill/>
            <a:ln w="19050">
              <a:solidFill>
                <a:srgbClr val="00BE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18AFC-843C-D54A-9733-410FD979CF7B}"/>
              </a:ext>
            </a:extLst>
          </p:cNvPr>
          <p:cNvGrpSpPr/>
          <p:nvPr/>
        </p:nvGrpSpPr>
        <p:grpSpPr>
          <a:xfrm>
            <a:off x="6907857" y="3776503"/>
            <a:ext cx="1325129" cy="312539"/>
            <a:chOff x="6907857" y="3776503"/>
            <a:chExt cx="1325129" cy="312539"/>
          </a:xfrm>
        </p:grpSpPr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6907857" y="3776503"/>
              <a:ext cx="1023630" cy="31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aseline="-25000" dirty="0">
                  <a:solidFill>
                    <a:srgbClr val="FF0000"/>
                  </a:solidFill>
                </a:rPr>
                <a:t>WIMP DM</a:t>
              </a: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8040549" y="3900451"/>
              <a:ext cx="192437" cy="1775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DARK SECTORS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-1" y="607879"/>
            <a:ext cx="5486401" cy="289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2000" dirty="0"/>
              <a:t>In recent years, dark matter </a:t>
            </a:r>
            <a:r>
              <a:rPr lang="en-US" sz="2000" dirty="0">
                <a:sym typeface="Wingdings" pitchFamily="2" charset="2"/>
              </a:rPr>
              <a:t> dark sectors.  What do we know about its properties?</a:t>
            </a:r>
            <a:endParaRPr lang="en-US" sz="2000" dirty="0"/>
          </a:p>
          <a:p>
            <a:endParaRPr lang="en-US" sz="1200" dirty="0"/>
          </a:p>
          <a:p>
            <a:r>
              <a:rPr lang="en-US" sz="2000" dirty="0"/>
              <a:t>In general, nothing.  But suppose DM freezes out in the dark sector just as we discussed above for WIMPs in the visible sector: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-7351" y="3903845"/>
            <a:ext cx="5156906" cy="26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WIMP Miracle: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2000" baseline="-25000" dirty="0" err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~ 1,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sz="2000" baseline="-25000" dirty="0" err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~ 100 GeV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right abundance.</a:t>
            </a:r>
          </a:p>
          <a:p>
            <a:pPr eaLnBrk="1" hangingPunct="1"/>
            <a:endParaRPr lang="en-US" sz="1200" dirty="0">
              <a:solidFill>
                <a:srgbClr val="FF0000"/>
              </a:solidFill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en-US" sz="2000" dirty="0" err="1">
                <a:solidFill>
                  <a:srgbClr val="00B050"/>
                </a:solidFill>
                <a:latin typeface="Arial" charset="0"/>
              </a:rPr>
              <a:t>WIMPless</a:t>
            </a:r>
            <a:r>
              <a:rPr lang="en-US" sz="2000" dirty="0">
                <a:solidFill>
                  <a:srgbClr val="00B050"/>
                </a:solidFill>
                <a:latin typeface="Arial" charset="0"/>
              </a:rPr>
              <a:t> Miracle: But with a dark sector, we don’t need to fix </a:t>
            </a:r>
            <a:r>
              <a:rPr lang="en-US" sz="2000" dirty="0" err="1">
                <a:solidFill>
                  <a:srgbClr val="00B050"/>
                </a:solidFill>
                <a:latin typeface="Arial" charset="0"/>
              </a:rPr>
              <a:t>g</a:t>
            </a:r>
            <a:r>
              <a:rPr lang="en-US" sz="2000" baseline="-25000" dirty="0" err="1">
                <a:solidFill>
                  <a:srgbClr val="00B050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00B050"/>
                </a:solidFill>
                <a:latin typeface="Arial" charset="0"/>
              </a:rPr>
              <a:t> ~ 1.  The dark sector can have lighter particles and weaker interactions and still have the</a:t>
            </a:r>
            <a:r>
              <a:rPr lang="en-US" sz="2000" dirty="0">
                <a:solidFill>
                  <a:srgbClr val="00B050"/>
                </a:solidFill>
                <a:latin typeface="Arial" charset="0"/>
                <a:sym typeface="Wingdings" pitchFamily="2" charset="2"/>
              </a:rPr>
              <a:t> right abundance.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EC450CF7-BF4C-5141-AB94-8139655F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65" y="2971800"/>
            <a:ext cx="2700783" cy="80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E62BCF-6350-6944-9637-9F0AB5047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99" y="1180998"/>
            <a:ext cx="1203478" cy="70959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Dark</a:t>
            </a:r>
          </a:p>
          <a:p>
            <a:pPr algn="ctr"/>
            <a:r>
              <a:rPr lang="en-US" sz="2000" dirty="0"/>
              <a:t>Sector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B2318E-F512-1040-B6F0-8035296789EA}"/>
              </a:ext>
            </a:extLst>
          </p:cNvPr>
          <p:cNvSpPr txBox="1"/>
          <p:nvPr/>
        </p:nvSpPr>
        <p:spPr>
          <a:xfrm>
            <a:off x="2629273" y="6282783"/>
            <a:ext cx="2664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Boehm, </a:t>
            </a:r>
            <a:r>
              <a:rPr lang="en-US" sz="1000" dirty="0" err="1"/>
              <a:t>Fayet</a:t>
            </a:r>
            <a:r>
              <a:rPr lang="en-US" sz="1000" dirty="0"/>
              <a:t> (2003); Feng, Kumar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81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1692264"/>
            <a:ext cx="5867400" cy="4937136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0"/>
                </a:schemeClr>
              </a:gs>
              <a:gs pos="83000">
                <a:schemeClr val="bg1">
                  <a:lumMod val="34000"/>
                  <a:lumOff val="66000"/>
                </a:schemeClr>
              </a:gs>
            </a:gsLst>
            <a:lin ang="13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THE NEW PARTICLE LANDSCAPE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E6C81-E638-4942-BF5C-7C1F1B1E5787}"/>
              </a:ext>
            </a:extLst>
          </p:cNvPr>
          <p:cNvGrpSpPr/>
          <p:nvPr/>
        </p:nvGrpSpPr>
        <p:grpSpPr>
          <a:xfrm>
            <a:off x="990600" y="833735"/>
            <a:ext cx="6629400" cy="5871865"/>
            <a:chOff x="990600" y="833735"/>
            <a:chExt cx="6629400" cy="5871865"/>
          </a:xfrm>
        </p:grpSpPr>
        <p:sp>
          <p:nvSpPr>
            <p:cNvPr id="15" name="TextBox 14"/>
            <p:cNvSpPr txBox="1"/>
            <p:nvPr/>
          </p:nvSpPr>
          <p:spPr>
            <a:xfrm>
              <a:off x="4261607" y="833735"/>
              <a:ext cx="919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14217" y="3643217"/>
              <a:ext cx="2871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Interaction Strength</a:t>
              </a: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1981200" y="1676400"/>
              <a:ext cx="5638800" cy="26016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980824" y="1692266"/>
              <a:ext cx="0" cy="501333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1776" y="1295400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896" y="12954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2205" y="1295400"/>
              <a:ext cx="64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GeV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0393" y="1981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7789" y="3657600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89" y="5390647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A128-577F-5348-A2F6-E767F9D39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4"/>
          <a:stretch/>
        </p:blipFill>
        <p:spPr>
          <a:xfrm>
            <a:off x="711525" y="42560"/>
            <a:ext cx="4851436" cy="4402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9995B-3F52-3C4C-A3E5-CF7222EBEFED}"/>
              </a:ext>
            </a:extLst>
          </p:cNvPr>
          <p:cNvSpPr txBox="1"/>
          <p:nvPr/>
        </p:nvSpPr>
        <p:spPr>
          <a:xfrm rot="3089523">
            <a:off x="947972" y="311104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Particle</a:t>
            </a:r>
          </a:p>
          <a:p>
            <a:pPr algn="ctr"/>
            <a:r>
              <a:rPr lang="en-US" sz="1200" dirty="0"/>
              <a:t>Colliders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775" y="230350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4797154"/>
            <a:ext cx="207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4985" y="2303502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645" y="4797154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38B09-448A-E241-AA72-04A4B7F5334F}"/>
              </a:ext>
            </a:extLst>
          </p:cNvPr>
          <p:cNvSpPr txBox="1"/>
          <p:nvPr/>
        </p:nvSpPr>
        <p:spPr>
          <a:xfrm>
            <a:off x="2346579" y="2319366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Too Little to be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Dark Matter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A3BD6D-4186-C643-8EBA-7972391D0856}"/>
              </a:ext>
            </a:extLst>
          </p:cNvPr>
          <p:cNvSpPr txBox="1"/>
          <p:nvPr/>
        </p:nvSpPr>
        <p:spPr>
          <a:xfrm>
            <a:off x="4512786" y="4826026"/>
            <a:ext cx="2195896" cy="66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Too Much to be Dark Matter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5183C-88D4-4146-BE57-52E2815E79DB}"/>
              </a:ext>
            </a:extLst>
          </p:cNvPr>
          <p:cNvSpPr txBox="1"/>
          <p:nvPr/>
        </p:nvSpPr>
        <p:spPr>
          <a:xfrm rot="18841872">
            <a:off x="1371379" y="3797559"/>
            <a:ext cx="5929828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Just Right to be Dark Matter</a:t>
            </a:r>
          </a:p>
        </p:txBody>
      </p:sp>
    </p:spTree>
    <p:extLst>
      <p:ext uri="{BB962C8B-B14F-4D97-AF65-F5344CB8AC3E}">
        <p14:creationId xmlns:p14="http://schemas.microsoft.com/office/powerpoint/2010/main" val="20570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1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PORTALS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43937" cy="5562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Dark sectors need not talk with us.  But if they do, what are the most likely non-gravitational interactions? 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Suppose the dark sector has U(1) electromagnetism. There are infinitely many possible SM-dark sector interactions, but one is induced by arbitrarily heavy mediators: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It is “most likely” because it is non-decoupling.  Cf.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It is also naturally small, since it is induced by a loop.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CE187-FCCE-C14F-B293-E79C2B76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384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ED522-A471-1B41-B7A9-0DB03A91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1384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Dark</a:t>
            </a:r>
          </a:p>
          <a:p>
            <a:pPr algn="ctr"/>
            <a:r>
              <a:rPr lang="en-US" sz="3200" dirty="0"/>
              <a:t>U(1)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285BE-0083-6F4D-B7AE-BE5C8E75BF3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719387" y="3702844"/>
            <a:ext cx="3605213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1217516-39B6-E046-8519-678BF6B92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643" y="4119244"/>
            <a:ext cx="1905000" cy="992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B1318-8BCC-D746-86E0-EB1AB179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392487"/>
            <a:ext cx="1765300" cy="66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D48AA-1842-384D-A050-10B38A8B8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4997450"/>
            <a:ext cx="1276350" cy="565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462C5-ACA2-1C48-B7BB-914073AB9FF2}"/>
              </a:ext>
            </a:extLst>
          </p:cNvPr>
          <p:cNvSpPr txBox="1"/>
          <p:nvPr/>
        </p:nvSpPr>
        <p:spPr>
          <a:xfrm>
            <a:off x="4285855" y="42702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809C6-269A-1C4F-8C5D-A1EEED5EEF3A}"/>
              </a:ext>
            </a:extLst>
          </p:cNvPr>
          <p:cNvSpPr txBox="1"/>
          <p:nvPr/>
        </p:nvSpPr>
        <p:spPr>
          <a:xfrm>
            <a:off x="4376978" y="6248400"/>
            <a:ext cx="4538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Okun (1982), </a:t>
            </a:r>
            <a:r>
              <a:rPr lang="en-US" sz="1400" dirty="0" err="1"/>
              <a:t>Galison</a:t>
            </a:r>
            <a:r>
              <a:rPr lang="en-US" sz="1400" dirty="0"/>
              <a:t>, Manohar (1984), </a:t>
            </a:r>
            <a:r>
              <a:rPr lang="en-US" sz="1400" dirty="0" err="1"/>
              <a:t>Holdom</a:t>
            </a:r>
            <a:r>
              <a:rPr lang="en-US" sz="1400" dirty="0"/>
              <a:t> (1986)</a:t>
            </a:r>
          </a:p>
        </p:txBody>
      </p:sp>
    </p:spTree>
    <p:extLst>
      <p:ext uri="{BB962C8B-B14F-4D97-AF65-F5344CB8AC3E}">
        <p14:creationId xmlns:p14="http://schemas.microsoft.com/office/powerpoint/2010/main" val="33598314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599" cy="5638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sym typeface="Wingdings"/>
              </a:rPr>
              <a:t>We have already discovered many Long-Lived Particles</a:t>
            </a: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r>
              <a:rPr lang="en-US" dirty="0">
                <a:latin typeface="Arial" charset="0"/>
                <a:sym typeface="Wingdings"/>
              </a:rPr>
              <a:t>In fact, LLPs have played an essential role in many of the conceptual breakthroughs that established the standard model of particle physics: </a:t>
            </a:r>
            <a:r>
              <a:rPr lang="en-US" i="1" dirty="0">
                <a:latin typeface="Arial" charset="0"/>
                <a:sym typeface="Wingdings"/>
              </a:rPr>
              <a:t>e</a:t>
            </a:r>
            <a:r>
              <a:rPr lang="en-US" dirty="0">
                <a:latin typeface="Arial" charset="0"/>
                <a:sym typeface="Wingdings"/>
              </a:rPr>
              <a:t>, </a:t>
            </a:r>
            <a:r>
              <a:rPr lang="en-US" i="1" dirty="0">
                <a:latin typeface="Arial" charset="0"/>
                <a:sym typeface="Wingdings"/>
              </a:rPr>
              <a:t>p</a:t>
            </a:r>
            <a:r>
              <a:rPr lang="en-US" dirty="0">
                <a:latin typeface="Arial" charset="0"/>
                <a:sym typeface="Wingdings"/>
              </a:rPr>
              <a:t>, </a:t>
            </a:r>
            <a:r>
              <a:rPr lang="en-US" i="1" dirty="0">
                <a:latin typeface="Arial" charset="0"/>
                <a:sym typeface="Wingdings"/>
              </a:rPr>
              <a:t>n</a:t>
            </a:r>
            <a:r>
              <a:rPr lang="en-US" dirty="0">
                <a:latin typeface="Arial" charset="0"/>
                <a:sym typeface="Wingdings"/>
              </a:rPr>
              <a:t>, </a:t>
            </a:r>
            <a:r>
              <a:rPr lang="en-US" dirty="0">
                <a:latin typeface="Symbol" pitchFamily="2" charset="2"/>
                <a:sym typeface="Wingdings"/>
              </a:rPr>
              <a:t>m</a:t>
            </a:r>
            <a:r>
              <a:rPr lang="en-US" dirty="0">
                <a:latin typeface="Arial" charset="0"/>
                <a:sym typeface="Wingdings"/>
              </a:rPr>
              <a:t>, </a:t>
            </a:r>
            <a:r>
              <a:rPr lang="en-US" i="1" dirty="0">
                <a:latin typeface="Arial" charset="0"/>
                <a:sym typeface="Wingdings"/>
              </a:rPr>
              <a:t>K</a:t>
            </a:r>
            <a:r>
              <a:rPr lang="en-US" dirty="0">
                <a:latin typeface="Arial" charset="0"/>
                <a:sym typeface="Wingdings"/>
              </a:rPr>
              <a:t>, </a:t>
            </a:r>
            <a:r>
              <a:rPr lang="en-US" dirty="0">
                <a:latin typeface="Symbol" pitchFamily="2" charset="2"/>
                <a:sym typeface="Wingdings"/>
              </a:rPr>
              <a:t>n</a:t>
            </a:r>
            <a:r>
              <a:rPr lang="en-US" dirty="0">
                <a:latin typeface="Arial" charset="0"/>
                <a:sym typeface="Wingdings"/>
              </a:rPr>
              <a:t>, …</a:t>
            </a:r>
            <a:endParaRPr lang="en-US" sz="3200" dirty="0">
              <a:latin typeface="Arial" charset="0"/>
              <a:sym typeface="Wingding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71D1C-F818-F045-B577-C6ACCEB7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39270"/>
            <a:ext cx="6282576" cy="3742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7F92B-19CC-C54F-ABA9-E1DAF03C3247}"/>
              </a:ext>
            </a:extLst>
          </p:cNvPr>
          <p:cNvSpPr txBox="1"/>
          <p:nvPr/>
        </p:nvSpPr>
        <p:spPr>
          <a:xfrm rot="5400000">
            <a:off x="5823211" y="3160812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Alimena</a:t>
            </a:r>
            <a:r>
              <a:rPr lang="en-US" sz="1400" dirty="0"/>
              <a:t> et al. (eds. Beacham, </a:t>
            </a:r>
            <a:r>
              <a:rPr lang="en-US" sz="1400" dirty="0" err="1"/>
              <a:t>Shuve</a:t>
            </a:r>
            <a:r>
              <a:rPr lang="en-US" sz="1400" dirty="0"/>
              <a:t>) (2019)</a:t>
            </a:r>
          </a:p>
        </p:txBody>
      </p:sp>
    </p:spTree>
    <p:extLst>
      <p:ext uri="{BB962C8B-B14F-4D97-AF65-F5344CB8AC3E}">
        <p14:creationId xmlns:p14="http://schemas.microsoft.com/office/powerpoint/2010/main" val="5663246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DARK PHOTON, DARK HIGGS, STERILE NUS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This provides an organizing principle that motivates specific examples of new, weakly interacting light particles.  There are just a few options: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1</a:t>
            </a:r>
          </a:p>
          <a:p>
            <a:pPr eaLnBrk="1" hangingPunct="1"/>
            <a:endParaRPr lang="en-US" sz="2000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dark photon</a:t>
            </a:r>
            <a:r>
              <a:rPr lang="en-US" sz="2000" dirty="0">
                <a:latin typeface="Arial" charset="0"/>
                <a:sym typeface="Wingdings" pitchFamily="2" charset="2"/>
              </a:rPr>
              <a:t>, couples to SM fermions with suppressed couplings proportional to charge: 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e</a:t>
            </a:r>
            <a:r>
              <a:rPr lang="en-US" sz="2000" dirty="0" err="1">
                <a:latin typeface="Arial" charset="0"/>
                <a:sym typeface="Wingdings" pitchFamily="2" charset="2"/>
              </a:rPr>
              <a:t>q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f</a:t>
            </a:r>
            <a:r>
              <a:rPr lang="en-US" sz="2000" dirty="0">
                <a:latin typeface="Arial" charset="0"/>
                <a:sym typeface="Wingdings" pitchFamily="2" charset="2"/>
              </a:rPr>
              <a:t>.    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Holdom</a:t>
            </a:r>
            <a:r>
              <a:rPr lang="en-US" sz="2000" baseline="-25000" dirty="0">
                <a:latin typeface="Arial" charset="0"/>
                <a:sym typeface="Wingdings" pitchFamily="2" charset="2"/>
              </a:rPr>
              <a:t> (1986)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0</a:t>
            </a:r>
          </a:p>
          <a:p>
            <a:pPr eaLnBrk="1" hangingPunct="1"/>
            <a:endParaRPr lang="en-US" sz="2000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dark Higgs boson</a:t>
            </a:r>
            <a:r>
              <a:rPr lang="en-US" sz="2000" dirty="0">
                <a:latin typeface="Arial" charset="0"/>
                <a:sym typeface="Wingdings" pitchFamily="2" charset="2"/>
              </a:rPr>
              <a:t>, couples to SM fermions with suppressed coupling proportional to mass: sin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q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.</a:t>
            </a:r>
            <a:r>
              <a:rPr lang="en-US" sz="2000" dirty="0">
                <a:latin typeface="Arial" charset="0"/>
                <a:sym typeface="Wingdings" pitchFamily="2" charset="2"/>
              </a:rPr>
              <a:t>    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Patt</a:t>
            </a:r>
            <a:r>
              <a:rPr lang="en-US" sz="2000" baseline="-25000" dirty="0">
                <a:latin typeface="Arial" charset="0"/>
                <a:sym typeface="Wingdings" pitchFamily="2" charset="2"/>
              </a:rPr>
              <a:t>, 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Wilczek</a:t>
            </a:r>
            <a:r>
              <a:rPr lang="en-US" sz="2000" baseline="-25000" dirty="0">
                <a:latin typeface="Arial" charset="0"/>
                <a:sym typeface="Wingdings" pitchFamily="2" charset="2"/>
              </a:rPr>
              <a:t> (2006)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Char char="à"/>
            </a:pPr>
            <a:endParaRPr lang="en-US" sz="2000" dirty="0"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1/2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sterile neutrino</a:t>
            </a:r>
            <a:r>
              <a:rPr lang="en-US" sz="2000" dirty="0">
                <a:latin typeface="Arial" charset="0"/>
                <a:sym typeface="Wingdings" pitchFamily="2" charset="2"/>
              </a:rPr>
              <a:t>, mixes with SM neutrinos with suppressed mixing sin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q</a:t>
            </a:r>
            <a:r>
              <a:rPr lang="en-US" sz="2000" dirty="0">
                <a:latin typeface="Arial" charset="0"/>
                <a:sym typeface="Wingdings" pitchFamily="2" charset="2"/>
              </a:rPr>
              <a:t>.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828800" y="16764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7162800" y="16764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Force</a:t>
            </a:r>
          </a:p>
        </p:txBody>
      </p:sp>
      <p:cxnSp>
        <p:nvCxnSpPr>
          <p:cNvPr id="6" name="Straight Connector 5"/>
          <p:cNvCxnSpPr>
            <a:stCxn id="5124" idx="3"/>
            <a:endCxn id="5125" idx="1"/>
          </p:cNvCxnSpPr>
          <p:nvPr/>
        </p:nvCxnSpPr>
        <p:spPr>
          <a:xfrm>
            <a:off x="3276600" y="2095500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0E9BD9C-6665-CC43-B2F6-20214865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659" y="1828799"/>
            <a:ext cx="1478378" cy="553062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FCDA67FA-6497-2442-9151-A04EAA51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C187D7D-7C02-4544-83E4-BEEFC840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290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Scalar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B409FF-6256-9E41-8BFA-7B12C09E8B27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276600" y="3848100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5">
            <a:extLst>
              <a:ext uri="{FF2B5EF4-FFF2-40B4-BE49-F238E27FC236}">
                <a16:creationId xmlns:a16="http://schemas.microsoft.com/office/drawing/2014/main" id="{37414C79-49CD-1A4A-B488-1D33939E6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205368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2F233FA-6063-7249-A33F-0A5516FB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205368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Fermion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B271DF-7C5E-8748-8531-927E4ECD3D20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276600" y="5624468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932EE3-EB65-DE43-AAB6-58FC28C4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5336196"/>
            <a:ext cx="13843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5164E-A699-334A-AEC8-88BDC3F3C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48" y="3459728"/>
            <a:ext cx="2209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193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96ADB308-312E-E049-BDD6-FA53AE40E73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824026"/>
            <a:ext cx="8915400" cy="1107095"/>
          </a:xfrm>
        </p:spPr>
        <p:txBody>
          <a:bodyPr/>
          <a:lstStyle/>
          <a:p>
            <a:r>
              <a:rPr lang="en-US" altLang="en-US" sz="2000" dirty="0"/>
              <a:t>The advent of dark sectors, along with axion-like particles, light gauge bosons, etc., has highlighted a new class of LLPs. Consider a neutral particle with energy </a:t>
            </a:r>
            <a:r>
              <a:rPr lang="en-US" altLang="en-US" sz="2000" i="1" dirty="0"/>
              <a:t>E </a:t>
            </a:r>
            <a:r>
              <a:rPr lang="en-US" altLang="en-US" sz="2000" dirty="0"/>
              <a:t>~ </a:t>
            </a:r>
            <a:r>
              <a:rPr lang="en-US" altLang="en-US" sz="2000" dirty="0" err="1"/>
              <a:t>TeV</a:t>
            </a:r>
            <a:r>
              <a:rPr lang="en-US" altLang="en-US" sz="2000" dirty="0"/>
              <a:t>, mass </a:t>
            </a:r>
            <a:r>
              <a:rPr lang="en-US" altLang="en-US" sz="2000" i="1" dirty="0"/>
              <a:t>m </a:t>
            </a:r>
            <a:r>
              <a:rPr lang="en-US" altLang="en-US" sz="2000" dirty="0"/>
              <a:t>~ 100 MeV, coupling </a:t>
            </a:r>
            <a:r>
              <a:rPr lang="en-US" altLang="en-US" sz="2000" dirty="0">
                <a:latin typeface="Symbol" pitchFamily="2" charset="2"/>
              </a:rPr>
              <a:t>e </a:t>
            </a:r>
            <a:r>
              <a:rPr lang="en-US" altLang="en-US" sz="2000" dirty="0"/>
              <a:t>~ 10</a:t>
            </a:r>
            <a:r>
              <a:rPr lang="en-US" altLang="en-US" sz="2000" baseline="30000" dirty="0"/>
              <a:t>-5 </a:t>
            </a:r>
            <a:r>
              <a:rPr lang="en-US" altLang="en-US" sz="2000" dirty="0"/>
              <a:t>.</a:t>
            </a:r>
          </a:p>
          <a:p>
            <a:endParaRPr lang="en-US" altLang="en-US" sz="12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8105B7E-1C8D-A64E-9F00-14F16E62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91440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LIGHT LLP DECAYS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F2767-D6C9-E84C-8298-6CFAC80E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81" y="5785937"/>
            <a:ext cx="6502400" cy="995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1C847-9E95-A74E-BD65-7049D34E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1" y="4577275"/>
            <a:ext cx="1041400" cy="43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1962A-7023-7D40-AB19-2756CA3B5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58" y="4478630"/>
            <a:ext cx="844533" cy="629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26720-2AF2-6441-8A18-9F833F46C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383" y="4432466"/>
            <a:ext cx="1202363" cy="721418"/>
          </a:xfrm>
          <a:prstGeom prst="rect">
            <a:avLst/>
          </a:prstGeom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A589150-E758-054C-8469-B3664A29649A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06240" y="5236550"/>
            <a:ext cx="1100096" cy="751121"/>
          </a:xfrm>
          <a:prstGeom prst="bentConnector3">
            <a:avLst>
              <a:gd name="adj1" fmla="val 7078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406F7E-B0AF-3C4C-BE4F-EE1ECB578E53}"/>
              </a:ext>
            </a:extLst>
          </p:cNvPr>
          <p:cNvSpPr txBox="1"/>
          <p:nvPr/>
        </p:nvSpPr>
        <p:spPr>
          <a:xfrm>
            <a:off x="454361" y="3870385"/>
            <a:ext cx="192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Velocity near the speed of light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22486B-97B5-8342-809F-6783E1E57ECF}"/>
              </a:ext>
            </a:extLst>
          </p:cNvPr>
          <p:cNvSpPr txBox="1"/>
          <p:nvPr/>
        </p:nvSpPr>
        <p:spPr>
          <a:xfrm>
            <a:off x="2719793" y="3870385"/>
            <a:ext cx="273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Rest lifetime enhanced by small mass, small </a:t>
            </a:r>
            <a:r>
              <a:rPr lang="en-US" altLang="en-US" dirty="0">
                <a:latin typeface="Symbol" pitchFamily="2" charset="2"/>
              </a:rPr>
              <a:t>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29D6DF-939D-9243-BE3C-0FBA2E19141F}"/>
              </a:ext>
            </a:extLst>
          </p:cNvPr>
          <p:cNvSpPr txBox="1"/>
          <p:nvPr/>
        </p:nvSpPr>
        <p:spPr>
          <a:xfrm>
            <a:off x="5791985" y="3870385"/>
            <a:ext cx="28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Lifetime further enhanced by time dilation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3D26448-0ADA-6B4C-863D-6B2BAD86A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810" y="2209800"/>
            <a:ext cx="2035590" cy="1285094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8F42F8B-662A-F942-BEB1-5429F692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6248400" cy="18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It passes through matter essentially without interacting: radiation length is (10 cm) </a:t>
            </a:r>
            <a:r>
              <a:rPr lang="en-US" altLang="en-US" sz="2000" dirty="0">
                <a:latin typeface="Symbol" pitchFamily="2" charset="2"/>
              </a:rPr>
              <a:t>e</a:t>
            </a:r>
            <a:r>
              <a:rPr lang="en-US" altLang="en-US" sz="2000" baseline="30000" dirty="0"/>
              <a:t>-2</a:t>
            </a:r>
            <a:r>
              <a:rPr lang="en-US" altLang="en-US" sz="2000" dirty="0"/>
              <a:t>  ~ 10</a:t>
            </a:r>
            <a:r>
              <a:rPr lang="en-US" altLang="en-US" sz="2000" baseline="30000" dirty="0"/>
              <a:t>9</a:t>
            </a:r>
            <a:r>
              <a:rPr lang="en-US" altLang="en-US" sz="2000" dirty="0"/>
              <a:t> m, the distance to the moon!</a:t>
            </a:r>
          </a:p>
          <a:p>
            <a:endParaRPr lang="en-US" altLang="en-US" sz="1000" dirty="0"/>
          </a:p>
          <a:p>
            <a:r>
              <a:rPr lang="en-US" altLang="en-US" sz="2000" dirty="0"/>
              <a:t>It may decay to visible particles, but only after traveling a long distance.  </a:t>
            </a:r>
            <a:endParaRPr lang="en-US" altLang="en-US" sz="1200" dirty="0"/>
          </a:p>
          <a:p>
            <a:endParaRPr lang="en-US" altLang="en-US" sz="12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AFF324-2F0B-E743-8039-667DBFCBA65A}"/>
              </a:ext>
            </a:extLst>
          </p:cNvPr>
          <p:cNvGrpSpPr/>
          <p:nvPr/>
        </p:nvGrpSpPr>
        <p:grpSpPr>
          <a:xfrm>
            <a:off x="2155163" y="5153884"/>
            <a:ext cx="1888402" cy="1018316"/>
            <a:chOff x="2155163" y="5153884"/>
            <a:chExt cx="1888402" cy="1018316"/>
          </a:xfrm>
        </p:grpSpPr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CA23697A-EB22-9D4C-BF45-9A869D70B9B8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2155163" y="5153884"/>
              <a:ext cx="1888402" cy="23942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FE9B63-57A8-754A-9EE5-21FD65AEC4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5163" y="5403351"/>
              <a:ext cx="1" cy="7688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4D3794-BC44-2A4B-8EE8-B64C2470562C}"/>
              </a:ext>
            </a:extLst>
          </p:cNvPr>
          <p:cNvGrpSpPr/>
          <p:nvPr/>
        </p:nvGrpSpPr>
        <p:grpSpPr>
          <a:xfrm>
            <a:off x="2336799" y="5107721"/>
            <a:ext cx="4937526" cy="1064479"/>
            <a:chOff x="2336799" y="5107721"/>
            <a:chExt cx="4937526" cy="1064479"/>
          </a:xfrm>
        </p:grpSpPr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AF5AD100-6EB9-6B41-B6CA-97F84D906B63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2336799" y="5107721"/>
              <a:ext cx="4937526" cy="52549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096689-3C60-4942-8379-42A222F107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6799" y="5626853"/>
              <a:ext cx="1" cy="5453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304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1692264"/>
            <a:ext cx="5867400" cy="4937136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0"/>
                </a:schemeClr>
              </a:gs>
              <a:gs pos="83000">
                <a:schemeClr val="bg1">
                  <a:lumMod val="34000"/>
                  <a:lumOff val="66000"/>
                </a:schemeClr>
              </a:gs>
            </a:gsLst>
            <a:lin ang="13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THE NEW PARTICLE LANDSCAPE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E6C81-E638-4942-BF5C-7C1F1B1E5787}"/>
              </a:ext>
            </a:extLst>
          </p:cNvPr>
          <p:cNvGrpSpPr/>
          <p:nvPr/>
        </p:nvGrpSpPr>
        <p:grpSpPr>
          <a:xfrm>
            <a:off x="990600" y="833735"/>
            <a:ext cx="6629400" cy="5871865"/>
            <a:chOff x="990600" y="833735"/>
            <a:chExt cx="6629400" cy="5871865"/>
          </a:xfrm>
        </p:grpSpPr>
        <p:sp>
          <p:nvSpPr>
            <p:cNvPr id="15" name="TextBox 14"/>
            <p:cNvSpPr txBox="1"/>
            <p:nvPr/>
          </p:nvSpPr>
          <p:spPr>
            <a:xfrm>
              <a:off x="4261607" y="833735"/>
              <a:ext cx="919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14217" y="3643217"/>
              <a:ext cx="2871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Interaction Strength</a:t>
              </a: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1981200" y="1676400"/>
              <a:ext cx="5638800" cy="26016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980824" y="1692266"/>
              <a:ext cx="0" cy="501333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1776" y="1295400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896" y="12954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2205" y="1295400"/>
              <a:ext cx="64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GeV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0393" y="1981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7789" y="3657600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89" y="5390647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A128-577F-5348-A2F6-E767F9D39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4"/>
          <a:stretch/>
        </p:blipFill>
        <p:spPr>
          <a:xfrm>
            <a:off x="711525" y="42560"/>
            <a:ext cx="4851436" cy="4402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9995B-3F52-3C4C-A3E5-CF7222EBEFED}"/>
              </a:ext>
            </a:extLst>
          </p:cNvPr>
          <p:cNvSpPr txBox="1"/>
          <p:nvPr/>
        </p:nvSpPr>
        <p:spPr>
          <a:xfrm rot="3089523">
            <a:off x="947972" y="311104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Particle</a:t>
            </a:r>
          </a:p>
          <a:p>
            <a:pPr algn="ctr"/>
            <a:r>
              <a:rPr lang="en-US" sz="1200" dirty="0"/>
              <a:t>Colliders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775" y="230350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4797154"/>
            <a:ext cx="207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4985" y="2303502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645" y="4797154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43F48-39E7-9E41-A58D-30405770A56D}"/>
              </a:ext>
            </a:extLst>
          </p:cNvPr>
          <p:cNvGrpSpPr/>
          <p:nvPr/>
        </p:nvGrpSpPr>
        <p:grpSpPr>
          <a:xfrm>
            <a:off x="3738154" y="3163788"/>
            <a:ext cx="1915909" cy="1408212"/>
            <a:chOff x="3738154" y="3163788"/>
            <a:chExt cx="1915909" cy="140821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9A6259E-7578-124E-BB84-20B36A9D5509}"/>
                </a:ext>
              </a:extLst>
            </p:cNvPr>
            <p:cNvCxnSpPr/>
            <p:nvPr/>
          </p:nvCxnSpPr>
          <p:spPr>
            <a:xfrm flipH="1">
              <a:off x="3810000" y="3163788"/>
              <a:ext cx="1421697" cy="140821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6811BD-1BF8-AD48-9342-0A475A11907A}"/>
                </a:ext>
              </a:extLst>
            </p:cNvPr>
            <p:cNvSpPr txBox="1"/>
            <p:nvPr/>
          </p:nvSpPr>
          <p:spPr>
            <a:xfrm rot="18968884">
              <a:off x="3738154" y="3329133"/>
              <a:ext cx="191590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MUCH LONGER</a:t>
              </a:r>
            </a:p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LIFETIMES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83F1EC7-2022-7B4D-BD19-A40C649D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233" y="3427526"/>
            <a:ext cx="1675756" cy="8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C82F165-7B97-E543-8C07-7FCEEEBFA354}"/>
              </a:ext>
            </a:extLst>
          </p:cNvPr>
          <p:cNvGrpSpPr/>
          <p:nvPr/>
        </p:nvGrpSpPr>
        <p:grpSpPr>
          <a:xfrm>
            <a:off x="4876800" y="3957936"/>
            <a:ext cx="3323693" cy="2260770"/>
            <a:chOff x="2590800" y="3165013"/>
            <a:chExt cx="3323693" cy="2609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2C8ACD-24F9-0D48-898E-D1F27CEA5477}"/>
                </a:ext>
              </a:extLst>
            </p:cNvPr>
            <p:cNvGrpSpPr/>
            <p:nvPr/>
          </p:nvGrpSpPr>
          <p:grpSpPr>
            <a:xfrm>
              <a:off x="2590800" y="3165013"/>
              <a:ext cx="3323693" cy="2609221"/>
              <a:chOff x="2876550" y="2682126"/>
              <a:chExt cx="3323693" cy="26092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99F023C-11B3-3345-97EC-D930D38AA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76550" y="2744387"/>
                <a:ext cx="3067050" cy="254696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F4B653-E278-0F49-958F-C476A761BE00}"/>
                  </a:ext>
                </a:extLst>
              </p:cNvPr>
              <p:cNvSpPr/>
              <p:nvPr/>
            </p:nvSpPr>
            <p:spPr>
              <a:xfrm>
                <a:off x="2876550" y="4343400"/>
                <a:ext cx="184785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168090-9343-0240-BE16-C98981962DA9}"/>
                  </a:ext>
                </a:extLst>
              </p:cNvPr>
              <p:cNvSpPr/>
              <p:nvPr/>
            </p:nvSpPr>
            <p:spPr>
              <a:xfrm>
                <a:off x="5410200" y="3729535"/>
                <a:ext cx="5334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EAFC5F-D732-0C4F-B48E-DC3854BA7197}"/>
                  </a:ext>
                </a:extLst>
              </p:cNvPr>
              <p:cNvSpPr txBox="1"/>
              <p:nvPr/>
            </p:nvSpPr>
            <p:spPr>
              <a:xfrm>
                <a:off x="5467350" y="2682126"/>
                <a:ext cx="732893" cy="5328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LLP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046E19-B8D3-0E4E-9BFA-F658343C0589}"/>
                </a:ext>
              </a:extLst>
            </p:cNvPr>
            <p:cNvSpPr txBox="1"/>
            <p:nvPr/>
          </p:nvSpPr>
          <p:spPr>
            <a:xfrm>
              <a:off x="4512468" y="3346055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Symbol" pitchFamily="2" charset="2"/>
                </a:rPr>
                <a:t>e</a:t>
              </a:r>
            </a:p>
          </p:txBody>
        </p: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LIGHT LLP PRODUCTION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88574" cy="247202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altLang="en-US" dirty="0"/>
              <a:t>advent of light and weakly interacting particles </a:t>
            </a:r>
            <a:r>
              <a:rPr lang="en-US" altLang="en-US" dirty="0">
                <a:latin typeface="Arial" charset="0"/>
              </a:rPr>
              <a:t>greatly</a:t>
            </a:r>
            <a:r>
              <a:rPr lang="en-US" dirty="0">
                <a:latin typeface="Arial" charset="0"/>
              </a:rPr>
              <a:t> increases the possible modes of production.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Production in weak-scale processes remains interesting.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But now production through light SM particle decays is also possible, opening up the floodgates to experiments at both the energy frontier and the intensity frontier.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AF3BF80-B4D3-1142-ADFB-BBA964243298}"/>
              </a:ext>
            </a:extLst>
          </p:cNvPr>
          <p:cNvGrpSpPr/>
          <p:nvPr/>
        </p:nvGrpSpPr>
        <p:grpSpPr>
          <a:xfrm>
            <a:off x="1092892" y="4483980"/>
            <a:ext cx="1890445" cy="1307220"/>
            <a:chOff x="1092892" y="4483980"/>
            <a:chExt cx="1890445" cy="130722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619AED4-2450-194C-839D-FC10615B2343}"/>
                </a:ext>
              </a:extLst>
            </p:cNvPr>
            <p:cNvCxnSpPr/>
            <p:nvPr/>
          </p:nvCxnSpPr>
          <p:spPr>
            <a:xfrm>
              <a:off x="1092892" y="5181600"/>
              <a:ext cx="1219200" cy="0"/>
            </a:xfrm>
            <a:prstGeom prst="line">
              <a:avLst/>
            </a:prstGeom>
            <a:ln w="317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E75DD6-6C88-064B-98AA-AA0E0097F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092" y="4483980"/>
              <a:ext cx="671245" cy="697619"/>
            </a:xfrm>
            <a:prstGeom prst="line">
              <a:avLst/>
            </a:prstGeom>
            <a:ln w="317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BC1360-104D-8F4A-B626-33FF054055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2093" y="5181601"/>
              <a:ext cx="663751" cy="609599"/>
            </a:xfrm>
            <a:prstGeom prst="line">
              <a:avLst/>
            </a:prstGeom>
            <a:ln w="317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C211E84-3BA9-2A44-8E9A-B59688433EC7}"/>
              </a:ext>
            </a:extLst>
          </p:cNvPr>
          <p:cNvSpPr txBox="1"/>
          <p:nvPr/>
        </p:nvSpPr>
        <p:spPr>
          <a:xfrm>
            <a:off x="2983338" y="4022315"/>
            <a:ext cx="7328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LLP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37D70D-A288-BE4F-9DEC-A684116B210E}"/>
              </a:ext>
            </a:extLst>
          </p:cNvPr>
          <p:cNvSpPr txBox="1"/>
          <p:nvPr/>
        </p:nvSpPr>
        <p:spPr>
          <a:xfrm>
            <a:off x="2983337" y="5694461"/>
            <a:ext cx="7328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LLP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C7E979-9200-3A4B-9E9D-AA34A96BF3A2}"/>
              </a:ext>
            </a:extLst>
          </p:cNvPr>
          <p:cNvSpPr txBox="1"/>
          <p:nvPr/>
        </p:nvSpPr>
        <p:spPr>
          <a:xfrm>
            <a:off x="710612" y="4931742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6423676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THERMAL TARGETS: VISIBLE DECAYS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399" y="1143000"/>
            <a:ext cx="5105401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If </a:t>
            </a:r>
            <a:r>
              <a:rPr lang="en-US" sz="2000" dirty="0" err="1">
                <a:latin typeface="Arial" charset="0"/>
              </a:rPr>
              <a:t>m</a:t>
            </a:r>
            <a:r>
              <a:rPr lang="en-US" sz="2000" baseline="-25000" dirty="0" err="1">
                <a:latin typeface="Arial" charset="0"/>
              </a:rPr>
              <a:t>LLP</a:t>
            </a:r>
            <a:r>
              <a:rPr lang="en-US" sz="2000" dirty="0">
                <a:latin typeface="Arial" charset="0"/>
              </a:rPr>
              <a:t> &lt; 2m</a:t>
            </a:r>
            <a:r>
              <a:rPr lang="en-US" sz="2000" baseline="-25000" dirty="0">
                <a:latin typeface="Arial" charset="0"/>
              </a:rPr>
              <a:t>DM </a:t>
            </a:r>
            <a:r>
              <a:rPr lang="en-US" sz="2000" dirty="0">
                <a:latin typeface="Arial" charset="0"/>
              </a:rPr>
              <a:t>, the LLP will decay to the SM, and the most promising signal is visible particle-anti-particle pairs.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The introduction of dark sector-SM interactions modifies DM freeze out, since the DM can annihilate to the SM.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To determine the thermal relic targets, must work in a definite model.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E.g., for dark photons decaying visibly to SM particles, the thermal targets focus attention on </a:t>
            </a:r>
          </a:p>
          <a:p>
            <a:pPr marL="0" indent="0" algn="ctr" eaLnBrk="1" hangingPunct="1">
              <a:buNone/>
            </a:pPr>
            <a:r>
              <a:rPr lang="en-US" sz="2000" dirty="0">
                <a:latin typeface="Arial" charset="0"/>
              </a:rPr>
              <a:t>masses m ~10 MeV – many GeV</a:t>
            </a:r>
          </a:p>
          <a:p>
            <a:pPr marL="0" indent="0" algn="ctr" eaLnBrk="1" hangingPunct="1">
              <a:buNone/>
            </a:pPr>
            <a:r>
              <a:rPr lang="en-US" sz="2000" dirty="0">
                <a:latin typeface="Arial" charset="0"/>
              </a:rPr>
              <a:t>couplings </a:t>
            </a:r>
            <a:r>
              <a:rPr lang="en-US" sz="2000" dirty="0">
                <a:latin typeface="Symbol" pitchFamily="2" charset="2"/>
              </a:rPr>
              <a:t>e</a:t>
            </a:r>
            <a:r>
              <a:rPr lang="en-US" sz="2000" dirty="0">
                <a:latin typeface="Arial" charset="0"/>
              </a:rPr>
              <a:t> ~ 10</a:t>
            </a:r>
            <a:r>
              <a:rPr lang="en-US" sz="2000" baseline="30000" dirty="0">
                <a:latin typeface="Arial" charset="0"/>
              </a:rPr>
              <a:t>-5</a:t>
            </a:r>
            <a:r>
              <a:rPr lang="en-US" sz="2000" dirty="0">
                <a:latin typeface="Arial" charset="0"/>
              </a:rPr>
              <a:t> – 10</a:t>
            </a:r>
            <a:r>
              <a:rPr lang="en-US" sz="2000" baseline="30000" dirty="0">
                <a:latin typeface="Arial" charset="0"/>
              </a:rPr>
              <a:t>-3</a:t>
            </a:r>
            <a:endParaRPr lang="en-US" sz="2000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44358E-5746-114E-81F2-9C25CA97DF16}"/>
              </a:ext>
            </a:extLst>
          </p:cNvPr>
          <p:cNvGrpSpPr/>
          <p:nvPr/>
        </p:nvGrpSpPr>
        <p:grpSpPr>
          <a:xfrm>
            <a:off x="5994331" y="838200"/>
            <a:ext cx="2309951" cy="1316960"/>
            <a:chOff x="6096000" y="3206095"/>
            <a:chExt cx="2232233" cy="14648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791A6F5-B9C7-6C40-82EC-8FD7EA0920E4}"/>
                </a:ext>
              </a:extLst>
            </p:cNvPr>
            <p:cNvGrpSpPr/>
            <p:nvPr/>
          </p:nvGrpSpPr>
          <p:grpSpPr>
            <a:xfrm>
              <a:off x="6225436" y="3352798"/>
              <a:ext cx="1828800" cy="1143001"/>
              <a:chOff x="3200400" y="2514600"/>
              <a:chExt cx="2743200" cy="198120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DBE11F0-534F-064C-B0D5-5B886BD03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765" t="23437" r="34766" b="20312"/>
              <a:stretch/>
            </p:blipFill>
            <p:spPr>
              <a:xfrm rot="16200000">
                <a:off x="3581400" y="2133600"/>
                <a:ext cx="1981200" cy="2743200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47FD24-9233-0840-892A-A3A490D6AE8B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6096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5EC552-6872-3840-B9FD-793FA0147544}"/>
                </a:ext>
              </a:extLst>
            </p:cNvPr>
            <p:cNvSpPr/>
            <p:nvPr/>
          </p:nvSpPr>
          <p:spPr>
            <a:xfrm>
              <a:off x="6096000" y="3352798"/>
              <a:ext cx="609600" cy="1087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LLP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10F89F-B55C-6441-A242-6ACDEBB8BD49}"/>
                </a:ext>
              </a:extLst>
            </p:cNvPr>
            <p:cNvSpPr txBox="1"/>
            <p:nvPr/>
          </p:nvSpPr>
          <p:spPr>
            <a:xfrm>
              <a:off x="8056377" y="320609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181F1C-2E1E-DC47-BB15-9780DFC92099}"/>
                </a:ext>
              </a:extLst>
            </p:cNvPr>
            <p:cNvSpPr txBox="1"/>
            <p:nvPr/>
          </p:nvSpPr>
          <p:spPr>
            <a:xfrm>
              <a:off x="8058607" y="4209282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3563B1-0591-7949-9D34-B417FCB71933}"/>
              </a:ext>
            </a:extLst>
          </p:cNvPr>
          <p:cNvGrpSpPr/>
          <p:nvPr/>
        </p:nvGrpSpPr>
        <p:grpSpPr>
          <a:xfrm>
            <a:off x="5994331" y="2286000"/>
            <a:ext cx="2387669" cy="1408747"/>
            <a:chOff x="5936194" y="2286000"/>
            <a:chExt cx="2387669" cy="148543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6B1E842-C2CE-E44D-ACCF-8377EF9E00F1}"/>
                </a:ext>
              </a:extLst>
            </p:cNvPr>
            <p:cNvGrpSpPr/>
            <p:nvPr/>
          </p:nvGrpSpPr>
          <p:grpSpPr>
            <a:xfrm>
              <a:off x="6400799" y="2537415"/>
              <a:ext cx="1653437" cy="1038988"/>
              <a:chOff x="3200400" y="2514600"/>
              <a:chExt cx="2743200" cy="19812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607903F-EBB8-264F-BB6C-8EEF8F2261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765" t="23437" r="34766" b="20312"/>
              <a:stretch/>
            </p:blipFill>
            <p:spPr>
              <a:xfrm rot="16200000">
                <a:off x="3581400" y="2133600"/>
                <a:ext cx="1981200" cy="27432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E72529-3BFE-A541-8CB4-C87A4934854B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6096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FAFD76-FC32-5746-9733-A43ACD723BDF}"/>
                </a:ext>
              </a:extLst>
            </p:cNvPr>
            <p:cNvSpPr txBox="1"/>
            <p:nvPr/>
          </p:nvSpPr>
          <p:spPr>
            <a:xfrm>
              <a:off x="5936194" y="2387711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2BE58F-85CA-9C4F-A0EB-FAC089452432}"/>
                </a:ext>
              </a:extLst>
            </p:cNvPr>
            <p:cNvSpPr txBox="1"/>
            <p:nvPr/>
          </p:nvSpPr>
          <p:spPr>
            <a:xfrm>
              <a:off x="5936194" y="336246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4FF63C-29AE-A34F-876E-1D2D8F7BA2B1}"/>
                </a:ext>
              </a:extLst>
            </p:cNvPr>
            <p:cNvSpPr txBox="1"/>
            <p:nvPr/>
          </p:nvSpPr>
          <p:spPr>
            <a:xfrm>
              <a:off x="8054237" y="3309769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C10AA8-9A99-6F45-889B-4D4F08FC8217}"/>
                </a:ext>
              </a:extLst>
            </p:cNvPr>
            <p:cNvSpPr txBox="1"/>
            <p:nvPr/>
          </p:nvSpPr>
          <p:spPr>
            <a:xfrm>
              <a:off x="8036174" y="228600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00EC9C-79B2-8B40-80A8-4A75D650C4C7}"/>
                </a:ext>
              </a:extLst>
            </p:cNvPr>
            <p:cNvSpPr txBox="1"/>
            <p:nvPr/>
          </p:nvSpPr>
          <p:spPr>
            <a:xfrm>
              <a:off x="6955647" y="26670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LLP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0CF20FF-936B-1F4D-B8F1-F9381D9FD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693550"/>
            <a:ext cx="3200400" cy="292215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5F80805-85C6-E34C-9A12-D01EE137A12A}"/>
              </a:ext>
            </a:extLst>
          </p:cNvPr>
          <p:cNvSpPr txBox="1"/>
          <p:nvPr/>
        </p:nvSpPr>
        <p:spPr>
          <a:xfrm rot="5400000">
            <a:off x="8065523" y="5066206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Toro (SUSY 2019)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321870-27C3-EC43-83BA-9D2BC2539687}"/>
              </a:ext>
            </a:extLst>
          </p:cNvPr>
          <p:cNvSpPr txBox="1"/>
          <p:nvPr/>
        </p:nvSpPr>
        <p:spPr>
          <a:xfrm>
            <a:off x="7391400" y="5652744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m</a:t>
            </a:r>
            <a:r>
              <a:rPr lang="en-US" sz="1400" baseline="-25000" dirty="0" err="1"/>
              <a:t>DM</a:t>
            </a:r>
            <a:r>
              <a:rPr lang="en-US" sz="1400" dirty="0"/>
              <a:t>=3m</a:t>
            </a:r>
            <a:r>
              <a:rPr lang="en-US" sz="1400" baseline="-25000" dirty="0"/>
              <a:t>LLP</a:t>
            </a:r>
          </a:p>
          <a:p>
            <a:pPr algn="r"/>
            <a:r>
              <a:rPr lang="en-US" sz="1400" dirty="0" err="1">
                <a:latin typeface="Symbol" pitchFamily="2" charset="2"/>
              </a:rPr>
              <a:t>a</a:t>
            </a:r>
            <a:r>
              <a:rPr lang="en-US" sz="1400" baseline="-25000" dirty="0" err="1"/>
              <a:t>D</a:t>
            </a:r>
            <a:r>
              <a:rPr lang="en-US" sz="1400" dirty="0"/>
              <a:t> = 0.5</a:t>
            </a:r>
          </a:p>
        </p:txBody>
      </p:sp>
    </p:spTree>
    <p:extLst>
      <p:ext uri="{BB962C8B-B14F-4D97-AF65-F5344CB8AC3E}">
        <p14:creationId xmlns:p14="http://schemas.microsoft.com/office/powerpoint/2010/main" val="33529279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THERMAL TARGETS: VISIBLE DECAYS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549166" cy="5638491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If </a:t>
            </a:r>
            <a:r>
              <a:rPr lang="en-US" sz="2000" dirty="0" err="1">
                <a:latin typeface="Arial" charset="0"/>
              </a:rPr>
              <a:t>m</a:t>
            </a:r>
            <a:r>
              <a:rPr lang="en-US" sz="2000" baseline="-25000" dirty="0" err="1">
                <a:latin typeface="Arial" charset="0"/>
              </a:rPr>
              <a:t>LLP</a:t>
            </a:r>
            <a:r>
              <a:rPr lang="en-US" sz="2000" dirty="0">
                <a:latin typeface="Arial" charset="0"/>
              </a:rPr>
              <a:t> &gt; 2m</a:t>
            </a:r>
            <a:r>
              <a:rPr lang="en-US" sz="2000" baseline="-25000" dirty="0">
                <a:latin typeface="Arial" charset="0"/>
              </a:rPr>
              <a:t>DM </a:t>
            </a:r>
            <a:r>
              <a:rPr lang="en-US" sz="2000" dirty="0">
                <a:latin typeface="Arial" charset="0"/>
              </a:rPr>
              <a:t>, the LLP will typically decay invisibly to DM, and the most promising signal is missing mass or missing energy.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Again freeze out sets some thermal relic targets, but there is a new possibility: resonant annihilation for </a:t>
            </a:r>
            <a:r>
              <a:rPr lang="en-US" sz="2000" dirty="0" err="1">
                <a:latin typeface="Arial" charset="0"/>
              </a:rPr>
              <a:t>m</a:t>
            </a:r>
            <a:r>
              <a:rPr lang="en-US" sz="2000" baseline="-25000" dirty="0" err="1">
                <a:latin typeface="Arial" charset="0"/>
              </a:rPr>
              <a:t>LLP</a:t>
            </a:r>
            <a:r>
              <a:rPr lang="en-US" sz="2000" dirty="0">
                <a:latin typeface="Arial" charset="0"/>
              </a:rPr>
              <a:t> ~ 2m</a:t>
            </a:r>
            <a:r>
              <a:rPr lang="en-US" sz="2000" baseline="-25000" dirty="0">
                <a:latin typeface="Arial" charset="0"/>
              </a:rPr>
              <a:t>DM </a:t>
            </a:r>
            <a:r>
              <a:rPr lang="en-US" sz="2000" dirty="0">
                <a:latin typeface="Arial" charset="0"/>
              </a:rPr>
              <a:t>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For dark photons decaying invisibly to DM, the thermal targets are again typically around</a:t>
            </a:r>
          </a:p>
          <a:p>
            <a:pPr marL="0" indent="0" algn="ctr" eaLnBrk="1" hangingPunct="1">
              <a:buNone/>
            </a:pPr>
            <a:r>
              <a:rPr lang="en-US" sz="2000" dirty="0">
                <a:latin typeface="Arial" charset="0"/>
              </a:rPr>
              <a:t>masses m ~10 MeV – </a:t>
            </a:r>
            <a:r>
              <a:rPr lang="en-US" sz="2000" dirty="0" err="1">
                <a:latin typeface="Arial" charset="0"/>
              </a:rPr>
              <a:t>manu</a:t>
            </a:r>
            <a:r>
              <a:rPr lang="en-US" sz="2000" dirty="0">
                <a:latin typeface="Arial" charset="0"/>
              </a:rPr>
              <a:t> GeV</a:t>
            </a:r>
          </a:p>
          <a:p>
            <a:pPr marL="0" indent="0" algn="ctr" eaLnBrk="1" hangingPunct="1">
              <a:buNone/>
            </a:pPr>
            <a:r>
              <a:rPr lang="en-US" sz="2000" dirty="0">
                <a:latin typeface="Arial" charset="0"/>
              </a:rPr>
              <a:t>couplings </a:t>
            </a:r>
            <a:r>
              <a:rPr lang="en-US" sz="2000" dirty="0">
                <a:latin typeface="Symbol" pitchFamily="2" charset="2"/>
              </a:rPr>
              <a:t>e</a:t>
            </a:r>
            <a:r>
              <a:rPr lang="en-US" sz="2000" dirty="0">
                <a:latin typeface="Arial" charset="0"/>
              </a:rPr>
              <a:t> ~ 10</a:t>
            </a:r>
            <a:r>
              <a:rPr lang="en-US" sz="2000" baseline="30000" dirty="0">
                <a:latin typeface="Arial" charset="0"/>
              </a:rPr>
              <a:t>-5</a:t>
            </a:r>
            <a:r>
              <a:rPr lang="en-US" sz="2000" dirty="0">
                <a:latin typeface="Arial" charset="0"/>
              </a:rPr>
              <a:t> – 10</a:t>
            </a:r>
            <a:r>
              <a:rPr lang="en-US" sz="2000" baseline="30000" dirty="0">
                <a:latin typeface="Arial" charset="0"/>
              </a:rPr>
              <a:t>-3</a:t>
            </a:r>
          </a:p>
          <a:p>
            <a:pPr marL="0" indent="0" algn="ctr" eaLnBrk="1" hangingPunct="1">
              <a:buNone/>
            </a:pPr>
            <a:endParaRPr lang="en-US" sz="2000" baseline="30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But for even 10% fine-tuning, e.g., </a:t>
            </a:r>
            <a:r>
              <a:rPr lang="en-US" sz="2000" dirty="0" err="1">
                <a:latin typeface="Arial" charset="0"/>
              </a:rPr>
              <a:t>m</a:t>
            </a:r>
            <a:r>
              <a:rPr lang="en-US" sz="2000" baseline="-25000" dirty="0" err="1">
                <a:latin typeface="Arial" charset="0"/>
              </a:rPr>
              <a:t>LLP</a:t>
            </a:r>
            <a:r>
              <a:rPr lang="en-US" sz="2000" dirty="0">
                <a:latin typeface="Arial" charset="0"/>
              </a:rPr>
              <a:t> ~ 2.2 </a:t>
            </a:r>
            <a:r>
              <a:rPr lang="en-US" sz="2000" dirty="0" err="1">
                <a:latin typeface="Arial" charset="0"/>
              </a:rPr>
              <a:t>m</a:t>
            </a:r>
            <a:r>
              <a:rPr lang="en-US" sz="2000" baseline="-25000" dirty="0" err="1">
                <a:latin typeface="Arial" charset="0"/>
              </a:rPr>
              <a:t>DM</a:t>
            </a:r>
            <a:r>
              <a:rPr lang="en-US" sz="2000" dirty="0">
                <a:latin typeface="Arial" charset="0"/>
              </a:rPr>
              <a:t>, the thermal targets can shift down to couplings </a:t>
            </a:r>
            <a:r>
              <a:rPr lang="en-US" sz="2000" dirty="0">
                <a:latin typeface="Symbol" pitchFamily="2" charset="2"/>
              </a:rPr>
              <a:t>e</a:t>
            </a:r>
            <a:r>
              <a:rPr lang="en-US" sz="2000" dirty="0">
                <a:latin typeface="Arial" charset="0"/>
              </a:rPr>
              <a:t> ~ 10</a:t>
            </a:r>
            <a:r>
              <a:rPr lang="en-US" sz="2000" baseline="30000" dirty="0">
                <a:latin typeface="Arial" charset="0"/>
              </a:rPr>
              <a:t>-7</a:t>
            </a:r>
            <a:r>
              <a:rPr lang="en-US" sz="2000" dirty="0">
                <a:latin typeface="Arial" charset="0"/>
              </a:rPr>
              <a:t> – 10</a:t>
            </a:r>
            <a:r>
              <a:rPr lang="en-US" sz="2000" baseline="30000" dirty="0">
                <a:latin typeface="Arial" charset="0"/>
              </a:rPr>
              <a:t>-5</a:t>
            </a:r>
            <a:r>
              <a:rPr lang="en-US" sz="2000" dirty="0">
                <a:latin typeface="Arial" charset="0"/>
              </a:rPr>
              <a:t>, beyond any proposed experiment.</a:t>
            </a: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44358E-5746-114E-81F2-9C25CA97DF16}"/>
              </a:ext>
            </a:extLst>
          </p:cNvPr>
          <p:cNvGrpSpPr/>
          <p:nvPr/>
        </p:nvGrpSpPr>
        <p:grpSpPr>
          <a:xfrm>
            <a:off x="6206590" y="762000"/>
            <a:ext cx="2480210" cy="1298795"/>
            <a:chOff x="6096000" y="3206095"/>
            <a:chExt cx="2506346" cy="137251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791A6F5-B9C7-6C40-82EC-8FD7EA0920E4}"/>
                </a:ext>
              </a:extLst>
            </p:cNvPr>
            <p:cNvGrpSpPr/>
            <p:nvPr/>
          </p:nvGrpSpPr>
          <p:grpSpPr>
            <a:xfrm>
              <a:off x="6225436" y="3352798"/>
              <a:ext cx="1828800" cy="1143001"/>
              <a:chOff x="3200400" y="2514600"/>
              <a:chExt cx="2743200" cy="198120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DBE11F0-534F-064C-B0D5-5B886BD03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765" t="23437" r="34766" b="20312"/>
              <a:stretch/>
            </p:blipFill>
            <p:spPr>
              <a:xfrm rot="16200000">
                <a:off x="3581400" y="2133600"/>
                <a:ext cx="1981200" cy="2743200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47FD24-9233-0840-892A-A3A490D6AE8B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6096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5EC552-6872-3840-B9FD-793FA0147544}"/>
                </a:ext>
              </a:extLst>
            </p:cNvPr>
            <p:cNvSpPr/>
            <p:nvPr/>
          </p:nvSpPr>
          <p:spPr>
            <a:xfrm>
              <a:off x="6096000" y="3352798"/>
              <a:ext cx="609600" cy="1087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LLP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10F89F-B55C-6441-A242-6ACDEBB8BD49}"/>
                </a:ext>
              </a:extLst>
            </p:cNvPr>
            <p:cNvSpPr txBox="1"/>
            <p:nvPr/>
          </p:nvSpPr>
          <p:spPr>
            <a:xfrm>
              <a:off x="8056377" y="320609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181F1C-2E1E-DC47-BB15-9780DFC92099}"/>
                </a:ext>
              </a:extLst>
            </p:cNvPr>
            <p:cNvSpPr txBox="1"/>
            <p:nvPr/>
          </p:nvSpPr>
          <p:spPr>
            <a:xfrm>
              <a:off x="8058607" y="420928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3563B1-0591-7949-9D34-B417FCB71933}"/>
              </a:ext>
            </a:extLst>
          </p:cNvPr>
          <p:cNvGrpSpPr/>
          <p:nvPr/>
        </p:nvGrpSpPr>
        <p:grpSpPr>
          <a:xfrm>
            <a:off x="6248400" y="2209800"/>
            <a:ext cx="2539865" cy="1333860"/>
            <a:chOff x="5936194" y="2362200"/>
            <a:chExt cx="2643719" cy="13716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6B1E842-C2CE-E44D-ACCF-8377EF9E00F1}"/>
                </a:ext>
              </a:extLst>
            </p:cNvPr>
            <p:cNvGrpSpPr/>
            <p:nvPr/>
          </p:nvGrpSpPr>
          <p:grpSpPr>
            <a:xfrm>
              <a:off x="6400799" y="2537415"/>
              <a:ext cx="1653437" cy="1038988"/>
              <a:chOff x="3200400" y="2514600"/>
              <a:chExt cx="2743200" cy="19812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607903F-EBB8-264F-BB6C-8EEF8F2261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765" t="23437" r="34766" b="20312"/>
              <a:stretch/>
            </p:blipFill>
            <p:spPr>
              <a:xfrm rot="16200000">
                <a:off x="3581400" y="2133600"/>
                <a:ext cx="1981200" cy="27432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E72529-3BFE-A541-8CB4-C87A4934854B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6096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FAFD76-FC32-5746-9733-A43ACD723BDF}"/>
                </a:ext>
              </a:extLst>
            </p:cNvPr>
            <p:cNvSpPr txBox="1"/>
            <p:nvPr/>
          </p:nvSpPr>
          <p:spPr>
            <a:xfrm>
              <a:off x="5936194" y="2387711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2BE58F-85CA-9C4F-A0EB-FAC089452432}"/>
                </a:ext>
              </a:extLst>
            </p:cNvPr>
            <p:cNvSpPr txBox="1"/>
            <p:nvPr/>
          </p:nvSpPr>
          <p:spPr>
            <a:xfrm>
              <a:off x="5936194" y="336246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4FF63C-29AE-A34F-876E-1D2D8F7BA2B1}"/>
                </a:ext>
              </a:extLst>
            </p:cNvPr>
            <p:cNvSpPr txBox="1"/>
            <p:nvPr/>
          </p:nvSpPr>
          <p:spPr>
            <a:xfrm>
              <a:off x="8021248" y="336446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C10AA8-9A99-6F45-889B-4D4F08FC8217}"/>
                </a:ext>
              </a:extLst>
            </p:cNvPr>
            <p:cNvSpPr txBox="1"/>
            <p:nvPr/>
          </p:nvSpPr>
          <p:spPr>
            <a:xfrm>
              <a:off x="8036174" y="23622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00EC9C-79B2-8B40-80A8-4A75D650C4C7}"/>
                </a:ext>
              </a:extLst>
            </p:cNvPr>
            <p:cNvSpPr txBox="1"/>
            <p:nvPr/>
          </p:nvSpPr>
          <p:spPr>
            <a:xfrm>
              <a:off x="6955647" y="26670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LLP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EA67863-2557-A242-B03B-6DD4A70634FB}"/>
              </a:ext>
            </a:extLst>
          </p:cNvPr>
          <p:cNvSpPr txBox="1"/>
          <p:nvPr/>
        </p:nvSpPr>
        <p:spPr>
          <a:xfrm rot="5400000">
            <a:off x="8043515" y="5054093"/>
            <a:ext cx="1532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Feng, Smolinsky (2017)</a:t>
            </a:r>
            <a:endParaRPr lang="en-US" sz="1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7FEF926-6E5A-814B-80B9-5BF5467C3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581400"/>
            <a:ext cx="3037516" cy="29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85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SUMMARY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410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sym typeface="Wingdings"/>
              </a:rPr>
              <a:t>The next breakthrough in particle physics is likely to involve LLPs</a:t>
            </a:r>
          </a:p>
          <a:p>
            <a:pPr eaLnBrk="1" hangingPunct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LLPs are ubiquitous in BSM theories, especially those with cosmological significance</a:t>
            </a:r>
          </a:p>
          <a:p>
            <a:pPr lvl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LLPs can be detected through a huge variety of signatures</a:t>
            </a:r>
          </a:p>
          <a:p>
            <a:pPr lvl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Many of these signals are truly spectacular – a few events can be a discovery</a:t>
            </a:r>
          </a:p>
          <a:p>
            <a:pPr lvl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For existing experiments, we have not yet reached the full LLP discovery potential</a:t>
            </a:r>
          </a:p>
          <a:p>
            <a:pPr lvl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And LLPs present many opportunities for new and clever experiments (and new and clever experimentalists!)</a:t>
            </a:r>
          </a:p>
        </p:txBody>
      </p:sp>
    </p:spTree>
    <p:extLst>
      <p:ext uri="{BB962C8B-B14F-4D97-AF65-F5344CB8AC3E}">
        <p14:creationId xmlns:p14="http://schemas.microsoft.com/office/powerpoint/2010/main" val="35050428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410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sym typeface="Wingdings"/>
              </a:rPr>
              <a:t>The next breakthrough in particle physics is likely to involve LLPs</a:t>
            </a:r>
          </a:p>
          <a:p>
            <a:pPr eaLnBrk="1" hangingPunct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LLPs are ubiquitous in BSM theories, especially those with cosmological significance</a:t>
            </a:r>
          </a:p>
          <a:p>
            <a:pPr lvl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LLPs can be detected through a huge variety of signatures</a:t>
            </a:r>
          </a:p>
          <a:p>
            <a:pPr lvl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Many of these signals are truly spectacular – a few events can be a discovery</a:t>
            </a:r>
          </a:p>
          <a:p>
            <a:pPr lvl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For existing experiments, we have not yet reached the full LLP discovery potential</a:t>
            </a:r>
          </a:p>
          <a:p>
            <a:pPr lvl="1"/>
            <a:endParaRPr lang="en-US" sz="1000" dirty="0">
              <a:latin typeface="Arial" charset="0"/>
              <a:sym typeface="Wingdings"/>
            </a:endParaRPr>
          </a:p>
          <a:p>
            <a:pPr lvl="1"/>
            <a:r>
              <a:rPr lang="en-US" dirty="0">
                <a:latin typeface="Arial" charset="0"/>
                <a:sym typeface="Wingdings"/>
              </a:rPr>
              <a:t>And LLPs present many opportunities for new and clever experiments (and new and clever experimentalists!)</a:t>
            </a:r>
          </a:p>
        </p:txBody>
      </p:sp>
    </p:spTree>
    <p:extLst>
      <p:ext uri="{BB962C8B-B14F-4D97-AF65-F5344CB8AC3E}">
        <p14:creationId xmlns:p14="http://schemas.microsoft.com/office/powerpoint/2010/main" val="6151176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562600"/>
          </a:xfrm>
        </p:spPr>
        <p:txBody>
          <a:bodyPr/>
          <a:lstStyle/>
          <a:p>
            <a:r>
              <a:rPr lang="en-US" dirty="0">
                <a:latin typeface="Arial" charset="0"/>
                <a:sym typeface="Wingdings"/>
              </a:rPr>
              <a:t>This is by now a huge field and it is impossible to give a proper theory overview.  Here I will present a small sampling of theoretical ideas that have led to my personal optimism about LLPs.  </a:t>
            </a:r>
          </a:p>
          <a:p>
            <a:pPr eaLnBrk="1" hangingPunct="1"/>
            <a:endParaRPr lang="en-US" sz="1200" dirty="0">
              <a:latin typeface="Arial" charset="0"/>
              <a:sym typeface="Wingdings"/>
            </a:endParaRPr>
          </a:p>
          <a:p>
            <a:pPr eaLnBrk="1" hangingPunct="1"/>
            <a:r>
              <a:rPr lang="en-US" dirty="0">
                <a:latin typeface="Arial" charset="0"/>
                <a:sym typeface="Wingdings"/>
              </a:rPr>
              <a:t>In many cases, LLPs scenarios are “too flexible”; couplings, mass </a:t>
            </a:r>
            <a:r>
              <a:rPr lang="en-US" dirty="0" err="1">
                <a:latin typeface="Arial" charset="0"/>
                <a:sym typeface="Wingdings"/>
              </a:rPr>
              <a:t>splittings</a:t>
            </a:r>
            <a:r>
              <a:rPr lang="en-US" dirty="0">
                <a:latin typeface="Arial" charset="0"/>
                <a:sym typeface="Wingdings"/>
              </a:rPr>
              <a:t> can be tuned to be arbitrarily small and voila – LLP!  This is fine (we should look where we can look at this point), but for a short talk…</a:t>
            </a:r>
          </a:p>
          <a:p>
            <a:pPr eaLnBrk="1" hangingPunct="1"/>
            <a:endParaRPr lang="en-US" sz="1200" dirty="0">
              <a:latin typeface="Arial" charset="0"/>
              <a:sym typeface="Wingdings"/>
            </a:endParaRPr>
          </a:p>
          <a:p>
            <a:pPr eaLnBrk="1" hangingPunct="1"/>
            <a:r>
              <a:rPr lang="en-US" dirty="0">
                <a:latin typeface="Arial" charset="0"/>
                <a:sym typeface="Wingdings"/>
              </a:rPr>
              <a:t>Also cosmology provides both a motivation for LLPs and a way to focus the discussion.  </a:t>
            </a:r>
          </a:p>
          <a:p>
            <a:pPr eaLnBrk="1" hangingPunct="1"/>
            <a:endParaRPr lang="en-US" sz="1200" dirty="0">
              <a:latin typeface="Arial" charset="0"/>
              <a:sym typeface="Wingdings"/>
            </a:endParaRPr>
          </a:p>
          <a:p>
            <a:pPr eaLnBrk="1" hangingPunct="1"/>
            <a:r>
              <a:rPr lang="en-US" dirty="0">
                <a:latin typeface="Arial" charset="0"/>
                <a:sym typeface="Wingdings"/>
              </a:rPr>
              <a:t>So here I will attempt to highlight scenarios in which LLPs have some independent reason to be long-lived and have some interesting cosmological implications.</a:t>
            </a:r>
          </a:p>
        </p:txBody>
      </p:sp>
    </p:spTree>
    <p:extLst>
      <p:ext uri="{BB962C8B-B14F-4D97-AF65-F5344CB8AC3E}">
        <p14:creationId xmlns:p14="http://schemas.microsoft.com/office/powerpoint/2010/main" val="20519779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1692264"/>
            <a:ext cx="5867400" cy="4937136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0"/>
                </a:schemeClr>
              </a:gs>
              <a:gs pos="83000">
                <a:schemeClr val="bg1">
                  <a:lumMod val="34000"/>
                  <a:lumOff val="66000"/>
                </a:schemeClr>
              </a:gs>
            </a:gsLst>
            <a:lin ang="13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THE NEW PARTICLE LANDSCAPE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E6C81-E638-4942-BF5C-7C1F1B1E5787}"/>
              </a:ext>
            </a:extLst>
          </p:cNvPr>
          <p:cNvGrpSpPr/>
          <p:nvPr/>
        </p:nvGrpSpPr>
        <p:grpSpPr>
          <a:xfrm>
            <a:off x="990600" y="833735"/>
            <a:ext cx="6629400" cy="5871865"/>
            <a:chOff x="990600" y="833735"/>
            <a:chExt cx="6629400" cy="5871865"/>
          </a:xfrm>
        </p:grpSpPr>
        <p:sp>
          <p:nvSpPr>
            <p:cNvPr id="15" name="TextBox 14"/>
            <p:cNvSpPr txBox="1"/>
            <p:nvPr/>
          </p:nvSpPr>
          <p:spPr>
            <a:xfrm>
              <a:off x="4261607" y="833735"/>
              <a:ext cx="919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14217" y="3643217"/>
              <a:ext cx="2871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Interaction Strength</a:t>
              </a: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1981200" y="1676400"/>
              <a:ext cx="5638800" cy="26016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980824" y="1692266"/>
              <a:ext cx="0" cy="501333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1776" y="1295400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896" y="12954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2205" y="1295400"/>
              <a:ext cx="64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GeV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0393" y="1981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7789" y="3657600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89" y="5390647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A128-577F-5348-A2F6-E767F9D39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4"/>
          <a:stretch/>
        </p:blipFill>
        <p:spPr>
          <a:xfrm>
            <a:off x="711525" y="42560"/>
            <a:ext cx="4851436" cy="4402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9995B-3F52-3C4C-A3E5-CF7222EBEFED}"/>
              </a:ext>
            </a:extLst>
          </p:cNvPr>
          <p:cNvSpPr txBox="1"/>
          <p:nvPr/>
        </p:nvSpPr>
        <p:spPr>
          <a:xfrm rot="3089523">
            <a:off x="947972" y="311104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Particle</a:t>
            </a:r>
          </a:p>
          <a:p>
            <a:pPr algn="ctr"/>
            <a:r>
              <a:rPr lang="en-US" sz="1200" dirty="0"/>
              <a:t>Colliders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775" y="230350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4797154"/>
            <a:ext cx="207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4985" y="2303502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645" y="4797154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9343B-FC1F-554F-A9DD-B27B32C79AE5}"/>
              </a:ext>
            </a:extLst>
          </p:cNvPr>
          <p:cNvGrpSpPr/>
          <p:nvPr/>
        </p:nvGrpSpPr>
        <p:grpSpPr>
          <a:xfrm>
            <a:off x="4708616" y="2949833"/>
            <a:ext cx="2057400" cy="1243272"/>
            <a:chOff x="5928039" y="364736"/>
            <a:chExt cx="2057400" cy="12432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1C7CC4-B84E-5247-B48F-69CCE2F2734E}"/>
                </a:ext>
              </a:extLst>
            </p:cNvPr>
            <p:cNvSpPr txBox="1"/>
            <p:nvPr/>
          </p:nvSpPr>
          <p:spPr>
            <a:xfrm>
              <a:off x="5928039" y="961677"/>
              <a:ext cx="205740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LLPs from Weak-Scale Physics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5847D1F-68B8-D84D-9B0C-795184008A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6642" y="364736"/>
              <a:ext cx="0" cy="6235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441421-4D83-FB40-A9A1-674C8DD360DD}"/>
              </a:ext>
            </a:extLst>
          </p:cNvPr>
          <p:cNvGrpSpPr/>
          <p:nvPr/>
        </p:nvGrpSpPr>
        <p:grpSpPr>
          <a:xfrm>
            <a:off x="2133600" y="3542071"/>
            <a:ext cx="2117815" cy="1178883"/>
            <a:chOff x="2530384" y="3311366"/>
            <a:chExt cx="2117815" cy="11788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E7B269-3042-E441-8746-F7F7395CBC17}"/>
                </a:ext>
              </a:extLst>
            </p:cNvPr>
            <p:cNvSpPr txBox="1"/>
            <p:nvPr/>
          </p:nvSpPr>
          <p:spPr>
            <a:xfrm>
              <a:off x="2530384" y="3311366"/>
              <a:ext cx="211781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LLPs from Light Physics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D82E805-87D9-E74E-B75D-7CC5427C55A2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3589292" y="3957697"/>
              <a:ext cx="0" cy="5325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149EC9E-7948-2E4E-89E9-A323D0490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18" t="23660" r="34193" b="41590"/>
          <a:stretch/>
        </p:blipFill>
        <p:spPr>
          <a:xfrm>
            <a:off x="6934200" y="2083416"/>
            <a:ext cx="914400" cy="11552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9DD243-07CD-A042-9075-CD281FA1B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030"/>
          <a:stretch/>
        </p:blipFill>
        <p:spPr>
          <a:xfrm>
            <a:off x="2734174" y="5519685"/>
            <a:ext cx="916668" cy="11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990600"/>
            <a:ext cx="8610599" cy="5638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marL="0" indent="0" algn="ctr">
              <a:buNone/>
            </a:pPr>
            <a:r>
              <a:rPr lang="en-US" sz="4000" b="1" dirty="0">
                <a:latin typeface="Arial" charset="0"/>
                <a:sym typeface="Wingdings"/>
              </a:rPr>
              <a:t>LLPs FROM </a:t>
            </a:r>
          </a:p>
          <a:p>
            <a:pPr marL="0" indent="0" algn="ctr">
              <a:buNone/>
            </a:pPr>
            <a:r>
              <a:rPr lang="en-US" sz="4000" b="1" dirty="0">
                <a:latin typeface="Arial" charset="0"/>
                <a:sym typeface="Wingdings"/>
              </a:rPr>
              <a:t>WEAK- SCALE PHYSICS</a:t>
            </a:r>
          </a:p>
        </p:txBody>
      </p:sp>
    </p:spTree>
    <p:extLst>
      <p:ext uri="{BB962C8B-B14F-4D97-AF65-F5344CB8AC3E}">
        <p14:creationId xmlns:p14="http://schemas.microsoft.com/office/powerpoint/2010/main" val="13064439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WEAK-SCALE PHYSICS AND LLPs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838200"/>
            <a:ext cx="5827551" cy="4224071"/>
          </a:xfrm>
        </p:spPr>
        <p:txBody>
          <a:bodyPr/>
          <a:lstStyle/>
          <a:p>
            <a:r>
              <a:rPr lang="en-US" dirty="0">
                <a:latin typeface="Arial" charset="0"/>
                <a:sym typeface="Wingdings"/>
              </a:rPr>
              <a:t>Why should there be LLPs at the weak scale?  After all, the natural decay length is </a:t>
            </a:r>
            <a:r>
              <a:rPr lang="en-US" dirty="0" err="1">
                <a:latin typeface="Arial" charset="0"/>
                <a:sym typeface="Wingdings"/>
              </a:rPr>
              <a:t>c</a:t>
            </a:r>
            <a:r>
              <a:rPr lang="en-US" sz="2800" dirty="0" err="1">
                <a:latin typeface="Symbol" pitchFamily="2" charset="2"/>
                <a:sym typeface="Wingdings"/>
              </a:rPr>
              <a:t>t</a:t>
            </a:r>
            <a:r>
              <a:rPr lang="en-US" dirty="0">
                <a:latin typeface="Arial" charset="0"/>
                <a:sym typeface="Wingdings"/>
              </a:rPr>
              <a:t> ~ c/</a:t>
            </a:r>
            <a:r>
              <a:rPr lang="en-US" i="1" dirty="0" err="1">
                <a:latin typeface="Arial" charset="0"/>
                <a:sym typeface="Wingdings"/>
              </a:rPr>
              <a:t>m</a:t>
            </a:r>
            <a:r>
              <a:rPr lang="en-US" i="1" baseline="-25000" dirty="0" err="1">
                <a:latin typeface="Arial" charset="0"/>
                <a:sym typeface="Wingdings"/>
              </a:rPr>
              <a:t>W</a:t>
            </a:r>
            <a:r>
              <a:rPr lang="en-US" dirty="0">
                <a:latin typeface="Arial" charset="0"/>
                <a:sym typeface="Wingdings"/>
              </a:rPr>
              <a:t> ~ 10</a:t>
            </a:r>
            <a:r>
              <a:rPr lang="en-US" baseline="30000" dirty="0">
                <a:latin typeface="Arial" charset="0"/>
                <a:sym typeface="Wingdings"/>
              </a:rPr>
              <a:t>-17</a:t>
            </a:r>
            <a:r>
              <a:rPr lang="en-US" dirty="0">
                <a:latin typeface="Arial" charset="0"/>
                <a:sym typeface="Wingdings"/>
              </a:rPr>
              <a:t> m!</a:t>
            </a:r>
          </a:p>
          <a:p>
            <a:pPr eaLnBrk="1" hangingPunct="1"/>
            <a:endParaRPr lang="en-US" sz="1200" dirty="0">
              <a:latin typeface="Arial" charset="0"/>
              <a:sym typeface="Wingdings"/>
            </a:endParaRPr>
          </a:p>
          <a:p>
            <a:pPr eaLnBrk="1" hangingPunct="1"/>
            <a:r>
              <a:rPr lang="en-US" dirty="0">
                <a:latin typeface="Arial" charset="0"/>
                <a:sym typeface="Wingdings"/>
              </a:rPr>
              <a:t>But hierarchy problem </a:t>
            </a:r>
            <a:r>
              <a:rPr lang="en-US" dirty="0">
                <a:latin typeface="Arial" charset="0"/>
                <a:sym typeface="Wingdings" pitchFamily="2" charset="2"/>
              </a:rPr>
              <a:t> new physics at 100 GeV, and precision EW  no new physics below few </a:t>
            </a:r>
            <a:r>
              <a:rPr lang="en-US" dirty="0" err="1">
                <a:latin typeface="Arial" charset="0"/>
                <a:sym typeface="Wingdings" pitchFamily="2" charset="2"/>
              </a:rPr>
              <a:t>TeV</a:t>
            </a:r>
            <a:r>
              <a:rPr lang="en-US" dirty="0">
                <a:latin typeface="Arial" charset="0"/>
                <a:sym typeface="Wingdings" pitchFamily="2" charset="2"/>
              </a:rPr>
              <a:t> in 4-pt </a:t>
            </a:r>
            <a:r>
              <a:rPr lang="en-US" dirty="0" err="1">
                <a:latin typeface="Arial" charset="0"/>
                <a:sym typeface="Wingdings" pitchFamily="2" charset="2"/>
              </a:rPr>
              <a:t>ints</a:t>
            </a:r>
            <a:r>
              <a:rPr lang="en-US" dirty="0">
                <a:latin typeface="Arial" charset="0"/>
                <a:sym typeface="Wingdings" pitchFamily="2" charset="2"/>
              </a:rPr>
              <a:t>.</a:t>
            </a:r>
          </a:p>
          <a:p>
            <a:pPr marL="0" indent="0" eaLnBrk="1" hangingPunct="1">
              <a:buNone/>
            </a:pPr>
            <a:endParaRPr lang="en-US" sz="1200" dirty="0">
              <a:latin typeface="Arial" charset="0"/>
              <a:sym typeface="Wingdings" pitchFamily="2" charset="2"/>
            </a:endParaRPr>
          </a:p>
          <a:p>
            <a:r>
              <a:rPr lang="en-US" altLang="en-US" dirty="0">
                <a:sym typeface="Wingdings" pitchFamily="2" charset="2"/>
              </a:rPr>
              <a:t>Simple solution: impose a discrete parity, so all interactions require pairs of new particles.</a:t>
            </a:r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E7353958-C31B-CB43-BDA3-F6EA5E8DA8A0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1228726"/>
            <a:ext cx="2817610" cy="1322282"/>
            <a:chOff x="493" y="989"/>
            <a:chExt cx="2373" cy="1161"/>
          </a:xfrm>
        </p:grpSpPr>
        <p:sp>
          <p:nvSpPr>
            <p:cNvPr id="5" name="Oval 20">
              <a:extLst>
                <a:ext uri="{FF2B5EF4-FFF2-40B4-BE49-F238E27FC236}">
                  <a16:creationId xmlns:a16="http://schemas.microsoft.com/office/drawing/2014/main" id="{BAD992DF-1638-9C4E-8BDA-76911E47C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989"/>
              <a:ext cx="1142" cy="116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aseline="0" dirty="0">
                  <a:solidFill>
                    <a:srgbClr val="FF0000"/>
                  </a:solidFill>
                </a:rPr>
                <a:t>new</a:t>
              </a:r>
            </a:p>
            <a:p>
              <a:pPr algn="ctr"/>
              <a:r>
                <a:rPr lang="en-US" altLang="en-US" baseline="0" dirty="0">
                  <a:solidFill>
                    <a:srgbClr val="FF0000"/>
                  </a:solidFill>
                </a:rPr>
                <a:t>particle</a:t>
              </a:r>
            </a:p>
          </p:txBody>
        </p:sp>
        <p:sp>
          <p:nvSpPr>
            <p:cNvPr id="6" name="Line 21">
              <a:extLst>
                <a:ext uri="{FF2B5EF4-FFF2-40B4-BE49-F238E27FC236}">
                  <a16:creationId xmlns:a16="http://schemas.microsoft.com/office/drawing/2014/main" id="{4D77AFC3-9646-1A40-B313-606B606AB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" y="1582"/>
              <a:ext cx="586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DC704147-752E-A24B-BF74-B1CF9F64C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1571"/>
              <a:ext cx="586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23">
              <a:extLst>
                <a:ext uri="{FF2B5EF4-FFF2-40B4-BE49-F238E27FC236}">
                  <a16:creationId xmlns:a16="http://schemas.microsoft.com/office/drawing/2014/main" id="{303176BA-C1B8-6E4A-B0B4-76ACDFF8A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1248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aseline="0" dirty="0">
                  <a:solidFill>
                    <a:srgbClr val="3333FF"/>
                  </a:solidFill>
                </a:rPr>
                <a:t>Higgs</a:t>
              </a:r>
            </a:p>
          </p:txBody>
        </p:sp>
        <p:sp>
          <p:nvSpPr>
            <p:cNvPr id="9" name="Text Box 24">
              <a:extLst>
                <a:ext uri="{FF2B5EF4-FFF2-40B4-BE49-F238E27FC236}">
                  <a16:creationId xmlns:a16="http://schemas.microsoft.com/office/drawing/2014/main" id="{C52DB75D-E8CC-6840-B469-0EECE1913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" y="1248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aseline="0" dirty="0">
                  <a:solidFill>
                    <a:srgbClr val="3333FF"/>
                  </a:solidFill>
                </a:rPr>
                <a:t>Higgs</a:t>
              </a:r>
            </a:p>
          </p:txBody>
        </p:sp>
      </p:grpSp>
      <p:sp>
        <p:nvSpPr>
          <p:cNvPr id="10" name="Text Box 31">
            <a:extLst>
              <a:ext uri="{FF2B5EF4-FFF2-40B4-BE49-F238E27FC236}">
                <a16:creationId xmlns:a16="http://schemas.microsoft.com/office/drawing/2014/main" id="{F0A4C238-1AA4-7349-9CE4-3ED691F9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786" y="794043"/>
            <a:ext cx="210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aseline="0" dirty="0"/>
              <a:t>Gauge Hierarchy</a:t>
            </a:r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828D5884-0767-3C45-8141-40B13A7CC999}"/>
              </a:ext>
            </a:extLst>
          </p:cNvPr>
          <p:cNvGrpSpPr>
            <a:grpSpLocks/>
          </p:cNvGrpSpPr>
          <p:nvPr/>
        </p:nvGrpSpPr>
        <p:grpSpPr bwMode="auto">
          <a:xfrm>
            <a:off x="5986937" y="3048000"/>
            <a:ext cx="2807136" cy="1690175"/>
            <a:chOff x="3414" y="937"/>
            <a:chExt cx="2192" cy="1227"/>
          </a:xfrm>
        </p:grpSpPr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A89DF41B-375F-5148-9FD8-11F6CE3CC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" y="1062"/>
              <a:ext cx="386" cy="49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77349D79-8C71-7A4A-9427-8782E2617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0" y="1557"/>
              <a:ext cx="736" cy="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4D7CA22F-D38C-9B4D-BE47-915324024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937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aseline="0" dirty="0"/>
                <a:t>SM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1C9289EE-F404-9248-B1F3-BEDDB46C2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93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aseline="0" dirty="0"/>
                <a:t>SM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0EF770FD-66F1-9442-917D-222480CB5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4" y="1933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aseline="0"/>
                <a:t>SM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A951A90C-40C1-AD4B-88A6-0CBD933EE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4" y="947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aseline="0" dirty="0"/>
                <a:t>SM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2DD77F2C-8AEC-AD40-8A6F-75B233A16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3" y="1314"/>
              <a:ext cx="678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aseline="0" dirty="0">
                  <a:solidFill>
                    <a:srgbClr val="FF0000"/>
                  </a:solidFill>
                </a:rPr>
                <a:t>new</a:t>
              </a:r>
            </a:p>
            <a:p>
              <a:endParaRPr lang="en-US" altLang="en-US" sz="800" baseline="0" dirty="0">
                <a:solidFill>
                  <a:srgbClr val="FF0000"/>
                </a:solidFill>
              </a:endParaRPr>
            </a:p>
            <a:p>
              <a:r>
                <a:rPr lang="en-US" altLang="en-US" baseline="0" dirty="0">
                  <a:solidFill>
                    <a:srgbClr val="FF0000"/>
                  </a:solidFill>
                </a:rPr>
                <a:t>particle</a:t>
              </a:r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69E518D8-02BB-BF41-8108-01BEE39534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0" y="1557"/>
              <a:ext cx="386" cy="49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4FC762B9-8F81-864B-B85C-4FFA39B0D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8" y="1071"/>
              <a:ext cx="386" cy="49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C77E8181-F080-BA49-A55C-2C4BC7247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" y="1564"/>
              <a:ext cx="386" cy="49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32">
            <a:extLst>
              <a:ext uri="{FF2B5EF4-FFF2-40B4-BE49-F238E27FC236}">
                <a16:creationId xmlns:a16="http://schemas.microsoft.com/office/drawing/2014/main" id="{8514EDD2-C667-2745-BF47-D3DB0088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637" y="2819400"/>
            <a:ext cx="170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aseline="0" dirty="0"/>
              <a:t>Precision EW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C9873A-9D5B-9E40-B3CD-9CF7DDBE4BE5}"/>
              </a:ext>
            </a:extLst>
          </p:cNvPr>
          <p:cNvSpPr txBox="1">
            <a:spLocks/>
          </p:cNvSpPr>
          <p:nvPr/>
        </p:nvSpPr>
        <p:spPr bwMode="auto">
          <a:xfrm>
            <a:off x="157335" y="5065248"/>
            <a:ext cx="8834265" cy="14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  <a:sym typeface="Wingdings"/>
              </a:rPr>
              <a:t>This makes the lightest new particle stable.  This </a:t>
            </a:r>
            <a:r>
              <a:rPr lang="en-US" altLang="en-US" dirty="0">
                <a:sym typeface="Wingdings" pitchFamily="2" charset="2"/>
              </a:rPr>
              <a:t>is a general argument.  It may be augmented in specific contexts, e.g., in SUSY, </a:t>
            </a:r>
            <a:r>
              <a:rPr lang="en-US" altLang="en-US" i="1" dirty="0">
                <a:sym typeface="Wingdings" pitchFamily="2" charset="2"/>
              </a:rPr>
              <a:t>p</a:t>
            </a:r>
            <a:r>
              <a:rPr lang="en-US" altLang="en-US" dirty="0">
                <a:sym typeface="Wingdings" pitchFamily="2" charset="2"/>
              </a:rPr>
              <a:t> decay  </a:t>
            </a:r>
            <a:r>
              <a:rPr lang="en-US" altLang="en-US" i="1" dirty="0">
                <a:sym typeface="Wingdings" pitchFamily="2" charset="2"/>
              </a:rPr>
              <a:t>R</a:t>
            </a:r>
            <a:r>
              <a:rPr lang="en-US" altLang="en-US" dirty="0">
                <a:sym typeface="Wingdings" pitchFamily="2" charset="2"/>
              </a:rPr>
              <a:t>-parity  stable LSP.</a:t>
            </a:r>
            <a:endParaRPr lang="en-US" dirty="0">
              <a:latin typeface="Arial" charset="0"/>
              <a:sym typeface="Wingdings"/>
            </a:endParaRPr>
          </a:p>
          <a:p>
            <a:endParaRPr lang="en-US" dirty="0">
              <a:latin typeface="Arial" charset="0"/>
              <a:sym typeface="Wingding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E163C-38A9-5646-B174-037A593A0CD9}"/>
              </a:ext>
            </a:extLst>
          </p:cNvPr>
          <p:cNvSpPr txBox="1"/>
          <p:nvPr/>
        </p:nvSpPr>
        <p:spPr>
          <a:xfrm>
            <a:off x="4343400" y="6245423"/>
            <a:ext cx="4613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/>
              <a:t>Cheng, Low (2003); </a:t>
            </a:r>
            <a:r>
              <a:rPr lang="en-US" altLang="en-US" sz="1400" dirty="0" err="1"/>
              <a:t>Wudka</a:t>
            </a:r>
            <a:r>
              <a:rPr lang="en-US" altLang="en-US" sz="1400" dirty="0"/>
              <a:t> (2003); Farrar, </a:t>
            </a:r>
            <a:r>
              <a:rPr lang="en-US" altLang="en-US" sz="1400" dirty="0" err="1"/>
              <a:t>Fayet</a:t>
            </a:r>
            <a:r>
              <a:rPr lang="en-US" altLang="en-US" sz="1400" dirty="0"/>
              <a:t> (1974)</a:t>
            </a:r>
          </a:p>
        </p:txBody>
      </p:sp>
    </p:spTree>
    <p:extLst>
      <p:ext uri="{BB962C8B-B14F-4D97-AF65-F5344CB8AC3E}">
        <p14:creationId xmlns:p14="http://schemas.microsoft.com/office/powerpoint/2010/main" val="34689902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WEAK-SCALE PHYSICS AND COSMOLOGY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990600"/>
            <a:ext cx="8839199" cy="422407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sym typeface="Wingdings"/>
              </a:rPr>
              <a:t>What good is a stable weak-scale state? Dark matter!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C9873A-9D5B-9E40-B3CD-9CF7DDBE4BE5}"/>
              </a:ext>
            </a:extLst>
          </p:cNvPr>
          <p:cNvSpPr txBox="1">
            <a:spLocks/>
          </p:cNvSpPr>
          <p:nvPr/>
        </p:nvSpPr>
        <p:spPr bwMode="auto">
          <a:xfrm>
            <a:off x="157335" y="5217648"/>
            <a:ext cx="8834265" cy="14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  <a:sym typeface="Wingdings"/>
              </a:rPr>
              <a:t>This simple coincidence, the WIMP Miracle, ties together weak-scale physics, LLPs, and cosmology, and has led to the prominence of missing </a:t>
            </a:r>
            <a:r>
              <a:rPr lang="en-US" i="1" dirty="0">
                <a:latin typeface="Arial" charset="0"/>
                <a:sym typeface="Wingdings"/>
              </a:rPr>
              <a:t>E</a:t>
            </a:r>
            <a:r>
              <a:rPr lang="en-US" i="1" baseline="-25000" dirty="0">
                <a:latin typeface="Arial" charset="0"/>
                <a:sym typeface="Wingdings"/>
              </a:rPr>
              <a:t>T</a:t>
            </a:r>
            <a:r>
              <a:rPr lang="en-US" dirty="0">
                <a:latin typeface="Arial" charset="0"/>
                <a:sym typeface="Wingdings"/>
              </a:rPr>
              <a:t> searches and DM at colliders.</a:t>
            </a:r>
          </a:p>
          <a:p>
            <a:endParaRPr lang="en-US" dirty="0">
              <a:latin typeface="Arial" charset="0"/>
              <a:sym typeface="Wingdings"/>
            </a:endParaRPr>
          </a:p>
        </p:txBody>
      </p:sp>
      <p:pic>
        <p:nvPicPr>
          <p:cNvPr id="25" name="Picture 2" descr="C:\Users\Jonathan\Desktop\feng_wimp_araa.jpg">
            <a:extLst>
              <a:ext uri="{FF2B5EF4-FFF2-40B4-BE49-F238E27FC236}">
                <a16:creationId xmlns:a16="http://schemas.microsoft.com/office/drawing/2014/main" id="{9C6EF062-3C5C-3D4C-B5E4-4A81B551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24013"/>
            <a:ext cx="4221162" cy="33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3F26215-1067-1140-AC86-BFEE17551DC8}"/>
              </a:ext>
            </a:extLst>
          </p:cNvPr>
          <p:cNvSpPr txBox="1">
            <a:spLocks/>
          </p:cNvSpPr>
          <p:nvPr/>
        </p:nvSpPr>
        <p:spPr>
          <a:xfrm>
            <a:off x="4359275" y="1746250"/>
            <a:ext cx="4748213" cy="4192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The resulting relic density is</a:t>
            </a:r>
          </a:p>
          <a:p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i="1" dirty="0"/>
          </a:p>
          <a:p>
            <a:pPr>
              <a:buFontTx/>
              <a:buNone/>
            </a:pPr>
            <a:endParaRPr lang="en-US" altLang="en-US" sz="800" i="1" dirty="0"/>
          </a:p>
          <a:p>
            <a:pPr>
              <a:buFontTx/>
              <a:buNone/>
            </a:pPr>
            <a:endParaRPr lang="en-US" altLang="en-US" i="1" dirty="0"/>
          </a:p>
          <a:p>
            <a:r>
              <a:rPr lang="en-US" altLang="en-US" dirty="0"/>
              <a:t>For a WIMP</a:t>
            </a:r>
            <a:r>
              <a:rPr lang="en-US" altLang="en-US" i="1" dirty="0"/>
              <a:t>, </a:t>
            </a:r>
            <a:r>
              <a:rPr lang="en-US" altLang="en-US" i="1" dirty="0" err="1"/>
              <a:t>m</a:t>
            </a:r>
            <a:r>
              <a:rPr lang="en-US" altLang="en-US" i="1" baseline="-25000" dirty="0" err="1"/>
              <a:t>X</a:t>
            </a:r>
            <a:r>
              <a:rPr lang="en-US" altLang="en-US" dirty="0"/>
              <a:t> ~ 100 GeV and</a:t>
            </a:r>
            <a:r>
              <a:rPr lang="en-US" altLang="en-US" i="1" dirty="0"/>
              <a:t> </a:t>
            </a:r>
            <a:r>
              <a:rPr lang="en-US" altLang="en-US" i="1" dirty="0" err="1"/>
              <a:t>g</a:t>
            </a:r>
            <a:r>
              <a:rPr lang="en-US" altLang="en-US" i="1" baseline="-25000" dirty="0" err="1"/>
              <a:t>X</a:t>
            </a:r>
            <a:r>
              <a:rPr lang="en-US" altLang="en-US" dirty="0"/>
              <a:t> ~ 0.6 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>
                <a:latin typeface="Symbol" pitchFamily="2" charset="2"/>
              </a:rPr>
              <a:t>W</a:t>
            </a:r>
            <a:r>
              <a:rPr lang="en-US" altLang="en-US" baseline="-25000" dirty="0"/>
              <a:t> </a:t>
            </a:r>
            <a:r>
              <a:rPr lang="en-US" altLang="en-US" i="1" baseline="-25000" dirty="0"/>
              <a:t>X  </a:t>
            </a:r>
            <a:r>
              <a:rPr lang="en-US" altLang="en-US" dirty="0">
                <a:latin typeface="Symbol" pitchFamily="2" charset="2"/>
              </a:rPr>
              <a:t>~ </a:t>
            </a:r>
            <a:r>
              <a:rPr lang="en-US" altLang="en-US" dirty="0"/>
              <a:t>0.1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C5C7D7B7-DAB5-9C49-ADE3-16986E6A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232025"/>
            <a:ext cx="2511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0B82F271-BD56-C848-8FDB-8F2497557004}"/>
              </a:ext>
            </a:extLst>
          </p:cNvPr>
          <p:cNvGrpSpPr>
            <a:grpSpLocks/>
          </p:cNvGrpSpPr>
          <p:nvPr/>
        </p:nvGrpSpPr>
        <p:grpSpPr bwMode="auto">
          <a:xfrm>
            <a:off x="5570538" y="3048000"/>
            <a:ext cx="1714500" cy="990600"/>
            <a:chOff x="7034132" y="3145764"/>
            <a:chExt cx="1714159" cy="990431"/>
          </a:xfrm>
        </p:grpSpPr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C8089C65-B336-694C-AE33-249A71512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4132" y="3148638"/>
              <a:ext cx="338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/>
                <a:t>X</a:t>
              </a:r>
            </a:p>
          </p:txBody>
        </p: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00CAC07C-19C2-3D47-895E-00CE41601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4132" y="3766863"/>
              <a:ext cx="338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/>
                <a:t>X</a:t>
              </a:r>
            </a:p>
          </p:txBody>
        </p: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F06E898E-848D-674B-8728-09818A847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9505" y="314576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/>
                <a:t>f</a:t>
              </a:r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2383C66B-82F2-764C-9D4C-D5AE94689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9505" y="3763989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/>
                <a:t>f</a:t>
              </a:r>
              <a:r>
                <a:rPr lang="en-US" altLang="en-US" i="1">
                  <a:cs typeface="Arial" panose="020B0604020202020204" pitchFamily="34" charset="0"/>
                </a:rPr>
                <a:t>̅</a:t>
              </a:r>
              <a:endParaRPr lang="en-US" altLang="en-US" i="1"/>
            </a:p>
          </p:txBody>
        </p:sp>
        <p:grpSp>
          <p:nvGrpSpPr>
            <p:cNvPr id="34" name="Group 24">
              <a:extLst>
                <a:ext uri="{FF2B5EF4-FFF2-40B4-BE49-F238E27FC236}">
                  <a16:creationId xmlns:a16="http://schemas.microsoft.com/office/drawing/2014/main" id="{3CB3D768-FE34-8B47-90C1-E0813CCB8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5331" y="3286664"/>
              <a:ext cx="1155940" cy="713117"/>
              <a:chOff x="7335331" y="3286664"/>
              <a:chExt cx="1155940" cy="713117"/>
            </a:xfrm>
          </p:grpSpPr>
          <p:cxnSp>
            <p:nvCxnSpPr>
              <p:cNvPr id="35" name="Straight Connector 10">
                <a:extLst>
                  <a:ext uri="{FF2B5EF4-FFF2-40B4-BE49-F238E27FC236}">
                    <a16:creationId xmlns:a16="http://schemas.microsoft.com/office/drawing/2014/main" id="{D35AA5AB-FFC5-5547-A748-FD2FD6884C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35331" y="3334109"/>
                <a:ext cx="115594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11">
                <a:extLst>
                  <a:ext uri="{FF2B5EF4-FFF2-40B4-BE49-F238E27FC236}">
                    <a16:creationId xmlns:a16="http://schemas.microsoft.com/office/drawing/2014/main" id="{EFF97379-250F-144C-A52A-AB7FBEEF6E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35331" y="3952336"/>
                <a:ext cx="115594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Straight Connector 14">
                <a:extLst>
                  <a:ext uri="{FF2B5EF4-FFF2-40B4-BE49-F238E27FC236}">
                    <a16:creationId xmlns:a16="http://schemas.microsoft.com/office/drawing/2014/main" id="{FA0E44E5-AC5E-2F4F-93BE-3901AB1A5E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594118" y="3648970"/>
                <a:ext cx="629733" cy="86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" name="Oval 22">
                <a:extLst>
                  <a:ext uri="{FF2B5EF4-FFF2-40B4-BE49-F238E27FC236}">
                    <a16:creationId xmlns:a16="http://schemas.microsoft.com/office/drawing/2014/main" id="{69F34752-E920-9B43-9AD2-341891F35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5852" y="3286664"/>
                <a:ext cx="86264" cy="9489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Oval 23">
                <a:extLst>
                  <a:ext uri="{FF2B5EF4-FFF2-40B4-BE49-F238E27FC236}">
                    <a16:creationId xmlns:a16="http://schemas.microsoft.com/office/drawing/2014/main" id="{E75C1031-2EC3-0341-B56C-2EC61E85C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5852" y="3904891"/>
                <a:ext cx="86264" cy="9489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02154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LLPs IN STANDARD SUSY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990600"/>
            <a:ext cx="8839199" cy="422407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sym typeface="Wingdings"/>
              </a:rPr>
              <a:t>But this focus on missing </a:t>
            </a:r>
            <a:r>
              <a:rPr lang="en-US" i="1" dirty="0">
                <a:latin typeface="Arial" charset="0"/>
                <a:sym typeface="Wingdings"/>
              </a:rPr>
              <a:t>E</a:t>
            </a:r>
            <a:r>
              <a:rPr lang="en-US" i="1" baseline="-25000" dirty="0">
                <a:latin typeface="Arial" charset="0"/>
                <a:sym typeface="Wingdings"/>
              </a:rPr>
              <a:t>T</a:t>
            </a:r>
            <a:r>
              <a:rPr lang="en-US" dirty="0">
                <a:latin typeface="Arial" charset="0"/>
                <a:sym typeface="Wingdings"/>
              </a:rPr>
              <a:t> is a vast oversimplification.</a:t>
            </a:r>
          </a:p>
          <a:p>
            <a:pPr eaLnBrk="1" hangingPunct="1"/>
            <a:endParaRPr lang="en-US" sz="1200" dirty="0">
              <a:latin typeface="Arial" charset="0"/>
              <a:sym typeface="Wingdings"/>
            </a:endParaRPr>
          </a:p>
          <a:p>
            <a:r>
              <a:rPr lang="en-US" altLang="en-US" dirty="0">
                <a:sym typeface="Wingdings" pitchFamily="2" charset="2"/>
              </a:rPr>
              <a:t>Consider standard (gravity-mediated) supersymmetry.  The gravitino has mass ~ 100 GeV, couplings ~ </a:t>
            </a:r>
            <a:r>
              <a:rPr lang="en-US" altLang="en-US" i="1" dirty="0">
                <a:sym typeface="Wingdings" pitchFamily="2" charset="2"/>
              </a:rPr>
              <a:t>M</a:t>
            </a:r>
            <a:r>
              <a:rPr lang="en-US" altLang="en-US" baseline="-25000" dirty="0">
                <a:sym typeface="Wingdings" pitchFamily="2" charset="2"/>
              </a:rPr>
              <a:t>W</a:t>
            </a:r>
            <a:r>
              <a:rPr lang="en-US" altLang="en-US" dirty="0">
                <a:sym typeface="Wingdings" pitchFamily="2" charset="2"/>
              </a:rPr>
              <a:t>/</a:t>
            </a:r>
            <a:r>
              <a:rPr lang="en-US" altLang="en-US" i="1" dirty="0" err="1">
                <a:sym typeface="Wingdings" pitchFamily="2" charset="2"/>
              </a:rPr>
              <a:t>M</a:t>
            </a:r>
            <a:r>
              <a:rPr lang="en-US" altLang="en-US" baseline="-25000" dirty="0" err="1">
                <a:sym typeface="Wingdings" pitchFamily="2" charset="2"/>
              </a:rPr>
              <a:t>Pl</a:t>
            </a:r>
            <a:r>
              <a:rPr lang="en-US" altLang="en-US" dirty="0">
                <a:sym typeface="Wingdings" pitchFamily="2" charset="2"/>
              </a:rPr>
              <a:t> ~ 10</a:t>
            </a:r>
            <a:r>
              <a:rPr lang="en-US" altLang="en-US" baseline="30000" dirty="0">
                <a:sym typeface="Wingdings" pitchFamily="2" charset="2"/>
              </a:rPr>
              <a:t>-16</a:t>
            </a:r>
            <a:r>
              <a:rPr lang="en-US" dirty="0">
                <a:latin typeface="Arial" charset="0"/>
                <a:sym typeface="Wingdings"/>
              </a:rPr>
              <a:t> .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E203FCD4-84B9-DE4F-B395-4B3C24D90C4E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2798763"/>
            <a:ext cx="4035425" cy="3303587"/>
            <a:chOff x="144" y="1990"/>
            <a:chExt cx="2542" cy="2081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704C0896-63C7-D54F-AF32-0DF237240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90"/>
              <a:ext cx="2542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2400" i="1" baseline="0">
                  <a:solidFill>
                    <a:srgbClr val="00BE00"/>
                  </a:solidFill>
                  <a:sym typeface="Wingdings" pitchFamily="2" charset="2"/>
                </a:rPr>
                <a:t>G</a:t>
              </a:r>
              <a:r>
                <a:rPr lang="en-US" altLang="en-US" sz="2400" baseline="0">
                  <a:solidFill>
                    <a:srgbClr val="00BE00"/>
                  </a:solidFill>
                  <a:cs typeface="Arial" panose="020B0604020202020204" pitchFamily="34" charset="0"/>
                  <a:sym typeface="Wingdings" pitchFamily="2" charset="2"/>
                </a:rPr>
                <a:t>̃ not LSP</a:t>
              </a: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2400" baseline="0">
                <a:solidFill>
                  <a:srgbClr val="00BE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2400" baseline="0">
                <a:solidFill>
                  <a:srgbClr val="00BE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2400" baseline="0">
                <a:solidFill>
                  <a:srgbClr val="00BE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2400" baseline="0">
                <a:solidFill>
                  <a:srgbClr val="00BE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1000" baseline="0">
                <a:solidFill>
                  <a:srgbClr val="00BE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2400" baseline="0">
                  <a:solidFill>
                    <a:srgbClr val="00BE00"/>
                  </a:solidFill>
                  <a:cs typeface="Arial" panose="020B0604020202020204" pitchFamily="34" charset="0"/>
                  <a:sym typeface="Wingdings" pitchFamily="2" charset="2"/>
                </a:rPr>
                <a:t>Assumption of most of literature</a:t>
              </a:r>
              <a:endParaRPr lang="en-US" altLang="en-US" sz="1000" baseline="0">
                <a:solidFill>
                  <a:srgbClr val="00BE00"/>
                </a:solidFill>
                <a:sym typeface="Wingdings" pitchFamily="2" charset="2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F8518B75-729C-9446-91D7-14320D42C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2378"/>
              <a:ext cx="1790" cy="917"/>
              <a:chOff x="437" y="2112"/>
              <a:chExt cx="1790" cy="1034"/>
            </a:xfrm>
          </p:grpSpPr>
          <p:sp>
            <p:nvSpPr>
              <p:cNvPr id="24" name="Line 6">
                <a:extLst>
                  <a:ext uri="{FF2B5EF4-FFF2-40B4-BE49-F238E27FC236}">
                    <a16:creationId xmlns:a16="http://schemas.microsoft.com/office/drawing/2014/main" id="{66770B95-EBC8-9C4D-8734-FA2106AF6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" y="2233"/>
                <a:ext cx="557" cy="0"/>
              </a:xfrm>
              <a:prstGeom prst="line">
                <a:avLst/>
              </a:prstGeom>
              <a:noFill/>
              <a:ln w="38100">
                <a:solidFill>
                  <a:srgbClr val="00BE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">
                <a:extLst>
                  <a:ext uri="{FF2B5EF4-FFF2-40B4-BE49-F238E27FC236}">
                    <a16:creationId xmlns:a16="http://schemas.microsoft.com/office/drawing/2014/main" id="{D1BA2B42-5E2B-014F-A78B-083D7AF91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" y="3007"/>
                <a:ext cx="557" cy="0"/>
              </a:xfrm>
              <a:prstGeom prst="line">
                <a:avLst/>
              </a:prstGeom>
              <a:noFill/>
              <a:ln w="38100">
                <a:solidFill>
                  <a:srgbClr val="00BE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CF85EC32-445E-6E46-A1A7-7145D84D3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0" y="2765"/>
                <a:ext cx="557" cy="0"/>
              </a:xfrm>
              <a:prstGeom prst="line">
                <a:avLst/>
              </a:prstGeom>
              <a:noFill/>
              <a:ln w="38100">
                <a:solidFill>
                  <a:srgbClr val="00BE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9">
                <a:extLst>
                  <a:ext uri="{FF2B5EF4-FFF2-40B4-BE49-F238E27FC236}">
                    <a16:creationId xmlns:a16="http://schemas.microsoft.com/office/drawing/2014/main" id="{EC5EF6FF-0D02-8A47-AB7B-E9A2DF2FC8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2112"/>
                <a:ext cx="332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aseline="0">
                    <a:solidFill>
                      <a:srgbClr val="00BE00"/>
                    </a:solidFill>
                  </a:rPr>
                  <a:t>SM</a:t>
                </a:r>
              </a:p>
            </p:txBody>
          </p:sp>
          <p:sp>
            <p:nvSpPr>
              <p:cNvPr id="43" name="Text Box 10">
                <a:extLst>
                  <a:ext uri="{FF2B5EF4-FFF2-40B4-BE49-F238E27FC236}">
                    <a16:creationId xmlns:a16="http://schemas.microsoft.com/office/drawing/2014/main" id="{0A103A05-BC1D-1F41-A6D7-B428E637C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886"/>
                <a:ext cx="38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aseline="0">
                    <a:solidFill>
                      <a:srgbClr val="00BE00"/>
                    </a:solidFill>
                  </a:rPr>
                  <a:t>LSP</a:t>
                </a:r>
              </a:p>
            </p:txBody>
          </p:sp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38A4B3DC-16D0-2042-9E76-9071499CD8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2" y="2776"/>
                <a:ext cx="22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i="1" baseline="0">
                    <a:solidFill>
                      <a:srgbClr val="00BE00"/>
                    </a:solidFill>
                    <a:sym typeface="Wingdings" pitchFamily="2" charset="2"/>
                  </a:rPr>
                  <a:t>G</a:t>
                </a:r>
                <a:r>
                  <a:rPr lang="en-US" altLang="en-US" baseline="0">
                    <a:solidFill>
                      <a:srgbClr val="00BE00"/>
                    </a:solidFill>
                    <a:sym typeface="Wingdings" pitchFamily="2" charset="2"/>
                  </a:rPr>
                  <a:t>̃</a:t>
                </a:r>
              </a:p>
            </p:txBody>
          </p:sp>
          <p:sp>
            <p:nvSpPr>
              <p:cNvPr id="45" name="Line 12">
                <a:extLst>
                  <a:ext uri="{FF2B5EF4-FFF2-40B4-BE49-F238E27FC236}">
                    <a16:creationId xmlns:a16="http://schemas.microsoft.com/office/drawing/2014/main" id="{EE76E8EE-2B99-5442-8A53-BDB7FC8FE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1" y="2305"/>
                <a:ext cx="97" cy="653"/>
              </a:xfrm>
              <a:prstGeom prst="line">
                <a:avLst/>
              </a:prstGeom>
              <a:noFill/>
              <a:ln w="38100">
                <a:solidFill>
                  <a:srgbClr val="00BE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13">
            <a:extLst>
              <a:ext uri="{FF2B5EF4-FFF2-40B4-BE49-F238E27FC236}">
                <a16:creationId xmlns:a16="http://schemas.microsoft.com/office/drawing/2014/main" id="{3A034833-58D0-E84B-8E13-CD1C7D50D257}"/>
              </a:ext>
            </a:extLst>
          </p:cNvPr>
          <p:cNvGrpSpPr>
            <a:grpSpLocks/>
          </p:cNvGrpSpPr>
          <p:nvPr/>
        </p:nvGrpSpPr>
        <p:grpSpPr bwMode="auto">
          <a:xfrm>
            <a:off x="4705350" y="2836863"/>
            <a:ext cx="3979863" cy="3263900"/>
            <a:chOff x="2962" y="2015"/>
            <a:chExt cx="2507" cy="2056"/>
          </a:xfrm>
        </p:grpSpPr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039A3798-D32A-9343-8506-AF58B2BA1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2015"/>
              <a:ext cx="2507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2400" i="1" baseline="0">
                  <a:solidFill>
                    <a:srgbClr val="FF0000"/>
                  </a:solidFill>
                  <a:sym typeface="Wingdings" pitchFamily="2" charset="2"/>
                </a:rPr>
                <a:t>G</a:t>
              </a:r>
              <a:r>
                <a:rPr lang="en-US" altLang="en-US" sz="2400" baseline="0">
                  <a:solidFill>
                    <a:srgbClr val="FF0000"/>
                  </a:solidFill>
                  <a:cs typeface="Arial" panose="020B0604020202020204" pitchFamily="34" charset="0"/>
                  <a:sym typeface="Wingdings" pitchFamily="2" charset="2"/>
                </a:rPr>
                <a:t>̃ LSP</a:t>
              </a: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2400" baseline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2400" baseline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</a:pPr>
              <a:endParaRPr lang="en-US" altLang="en-US" sz="2400" baseline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2400" baseline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1000" baseline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endParaRPr>
            </a:p>
            <a:p>
              <a:pPr algn="l"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2400" baseline="0">
                  <a:solidFill>
                    <a:srgbClr val="FF0000"/>
                  </a:solidFill>
                  <a:cs typeface="Arial" panose="020B0604020202020204" pitchFamily="34" charset="0"/>
                  <a:sym typeface="Wingdings" pitchFamily="2" charset="2"/>
                </a:rPr>
                <a:t>Completely different cosmology and particle physics</a:t>
              </a:r>
              <a:endParaRPr lang="en-US" altLang="en-US" sz="1000" baseline="0">
                <a:solidFill>
                  <a:srgbClr val="FF0000"/>
                </a:solidFill>
                <a:sym typeface="Wingdings" pitchFamily="2" charset="2"/>
              </a:endParaRPr>
            </a:p>
          </p:txBody>
        </p:sp>
        <p:grpSp>
          <p:nvGrpSpPr>
            <p:cNvPr id="48" name="Group 15">
              <a:extLst>
                <a:ext uri="{FF2B5EF4-FFF2-40B4-BE49-F238E27FC236}">
                  <a16:creationId xmlns:a16="http://schemas.microsoft.com/office/drawing/2014/main" id="{46897AF0-D6DE-5E4F-A19B-4CD9B5300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6" y="2379"/>
              <a:ext cx="1823" cy="1161"/>
              <a:chOff x="3065" y="2112"/>
              <a:chExt cx="1823" cy="1161"/>
            </a:xfrm>
          </p:grpSpPr>
          <p:sp>
            <p:nvSpPr>
              <p:cNvPr id="49" name="Line 16">
                <a:extLst>
                  <a:ext uri="{FF2B5EF4-FFF2-40B4-BE49-F238E27FC236}">
                    <a16:creationId xmlns:a16="http://schemas.microsoft.com/office/drawing/2014/main" id="{3D8E94CE-B349-A94C-B11B-ACBBDDF8F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2233"/>
                <a:ext cx="55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7">
                <a:extLst>
                  <a:ext uri="{FF2B5EF4-FFF2-40B4-BE49-F238E27FC236}">
                    <a16:creationId xmlns:a16="http://schemas.microsoft.com/office/drawing/2014/main" id="{552928E0-8E49-3440-B36C-F8D682BBD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3" y="2765"/>
                <a:ext cx="55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B1CDB7C2-FD8A-BE46-A634-D73DC4E59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3007"/>
                <a:ext cx="55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2476D136-E9D9-5A4F-B738-56512854B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8" y="2112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aseline="0">
                    <a:solidFill>
                      <a:srgbClr val="FF0000"/>
                    </a:solidFill>
                  </a:rPr>
                  <a:t>SM</a:t>
                </a:r>
              </a:p>
            </p:txBody>
          </p:sp>
          <p:sp>
            <p:nvSpPr>
              <p:cNvPr id="53" name="Text Box 20">
                <a:extLst>
                  <a:ext uri="{FF2B5EF4-FFF2-40B4-BE49-F238E27FC236}">
                    <a16:creationId xmlns:a16="http://schemas.microsoft.com/office/drawing/2014/main" id="{EF4EA0DD-BB8A-B34C-8F73-B41E8776B7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5" y="2644"/>
                <a:ext cx="4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aseline="0">
                    <a:solidFill>
                      <a:srgbClr val="FF0000"/>
                    </a:solidFill>
                  </a:rPr>
                  <a:t>NLSP</a:t>
                </a:r>
              </a:p>
            </p:txBody>
          </p:sp>
          <p:sp>
            <p:nvSpPr>
              <p:cNvPr id="54" name="Text Box 21">
                <a:extLst>
                  <a:ext uri="{FF2B5EF4-FFF2-40B4-BE49-F238E27FC236}">
                    <a16:creationId xmlns:a16="http://schemas.microsoft.com/office/drawing/2014/main" id="{634EA436-99C3-4C40-8185-1DD88FD8F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" y="3042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i="1" baseline="0">
                    <a:solidFill>
                      <a:srgbClr val="FF0000"/>
                    </a:solidFill>
                    <a:sym typeface="Wingdings" pitchFamily="2" charset="2"/>
                  </a:rPr>
                  <a:t>G</a:t>
                </a:r>
                <a:r>
                  <a:rPr lang="en-US" altLang="en-US" baseline="0">
                    <a:solidFill>
                      <a:srgbClr val="FF0000"/>
                    </a:solidFill>
                    <a:sym typeface="Wingdings" pitchFamily="2" charset="2"/>
                  </a:rPr>
                  <a:t>̃</a:t>
                </a:r>
              </a:p>
            </p:txBody>
          </p:sp>
          <p:sp>
            <p:nvSpPr>
              <p:cNvPr id="55" name="Line 22">
                <a:extLst>
                  <a:ext uri="{FF2B5EF4-FFF2-40B4-BE49-F238E27FC236}">
                    <a16:creationId xmlns:a16="http://schemas.microsoft.com/office/drawing/2014/main" id="{984E0D1C-CE93-5040-AF38-16D04BBFF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3" y="2281"/>
                <a:ext cx="96" cy="4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3">
                <a:extLst>
                  <a:ext uri="{FF2B5EF4-FFF2-40B4-BE49-F238E27FC236}">
                    <a16:creationId xmlns:a16="http://schemas.microsoft.com/office/drawing/2014/main" id="{7792FD10-5B83-504B-BA59-6207BC46F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" y="2801"/>
                <a:ext cx="854" cy="1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38176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61829</TotalTime>
  <Words>2089</Words>
  <Application>Microsoft Macintosh PowerPoint</Application>
  <PresentationFormat>On-screen Show (4:3)</PresentationFormat>
  <Paragraphs>397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Symbol</vt:lpstr>
      <vt:lpstr>Wingdings</vt:lpstr>
      <vt:lpstr>office_arial</vt:lpstr>
      <vt:lpstr>PowerPoint Presentation</vt:lpstr>
      <vt:lpstr>INTRODUCTION</vt:lpstr>
      <vt:lpstr>INTRODUCTION</vt:lpstr>
      <vt:lpstr>INTRODUCTION</vt:lpstr>
      <vt:lpstr>THE NEW PARTICLE LANDSCAPE</vt:lpstr>
      <vt:lpstr>PowerPoint Presentation</vt:lpstr>
      <vt:lpstr>WEAK-SCALE PHYSICS AND LLPs</vt:lpstr>
      <vt:lpstr>WEAK-SCALE PHYSICS AND COSMOLOGY</vt:lpstr>
      <vt:lpstr>LLPs IN STANDARD SUSY</vt:lpstr>
      <vt:lpstr>LLPs IN SUPERWIMP SCENARIOS</vt:lpstr>
      <vt:lpstr>LLPs AND BBN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DARK SECTORS</vt:lpstr>
      <vt:lpstr>THE NEW PARTICLE LANDSCAPE</vt:lpstr>
      <vt:lpstr>PORTALS</vt:lpstr>
      <vt:lpstr>DARK PHOTON, DARK HIGGS, STERILE NUS</vt:lpstr>
      <vt:lpstr>PowerPoint Presentation</vt:lpstr>
      <vt:lpstr>THE NEW PARTICLE LANDSCAPE</vt:lpstr>
      <vt:lpstr>LIGHT LLP PRODUCTION</vt:lpstr>
      <vt:lpstr>THERMAL TARGETS: VISIBLE DECAYS</vt:lpstr>
      <vt:lpstr>THERMAL TARGETS: VISIBLE DECAYS</vt:lpstr>
      <vt:lpstr>SUMMARY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Microsoft Office User</cp:lastModifiedBy>
  <cp:revision>1266</cp:revision>
  <cp:lastPrinted>2019-06-30T03:43:31Z</cp:lastPrinted>
  <dcterms:created xsi:type="dcterms:W3CDTF">2011-05-01T15:38:23Z</dcterms:created>
  <dcterms:modified xsi:type="dcterms:W3CDTF">2019-07-02T10:53:06Z</dcterms:modified>
</cp:coreProperties>
</file>