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34"/>
  </p:notesMasterIdLst>
  <p:handoutMasterIdLst>
    <p:handoutMasterId r:id="rId35"/>
  </p:handoutMasterIdLst>
  <p:sldIdLst>
    <p:sldId id="897" r:id="rId2"/>
    <p:sldId id="883" r:id="rId3"/>
    <p:sldId id="885" r:id="rId4"/>
    <p:sldId id="870" r:id="rId5"/>
    <p:sldId id="633" r:id="rId6"/>
    <p:sldId id="749" r:id="rId7"/>
    <p:sldId id="717" r:id="rId8"/>
    <p:sldId id="750" r:id="rId9"/>
    <p:sldId id="751" r:id="rId10"/>
    <p:sldId id="865" r:id="rId11"/>
    <p:sldId id="872" r:id="rId12"/>
    <p:sldId id="866" r:id="rId13"/>
    <p:sldId id="867" r:id="rId14"/>
    <p:sldId id="887" r:id="rId15"/>
    <p:sldId id="708" r:id="rId16"/>
    <p:sldId id="722" r:id="rId17"/>
    <p:sldId id="741" r:id="rId18"/>
    <p:sldId id="888" r:id="rId19"/>
    <p:sldId id="731" r:id="rId20"/>
    <p:sldId id="894" r:id="rId21"/>
    <p:sldId id="893" r:id="rId22"/>
    <p:sldId id="895" r:id="rId23"/>
    <p:sldId id="735" r:id="rId24"/>
    <p:sldId id="889" r:id="rId25"/>
    <p:sldId id="890" r:id="rId26"/>
    <p:sldId id="892" r:id="rId27"/>
    <p:sldId id="868" r:id="rId28"/>
    <p:sldId id="752" r:id="rId29"/>
    <p:sldId id="725" r:id="rId30"/>
    <p:sldId id="744" r:id="rId31"/>
    <p:sldId id="740" r:id="rId32"/>
    <p:sldId id="730" r:id="rId3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FF0000"/>
    <a:srgbClr val="E4E37B"/>
    <a:srgbClr val="F2E9D7"/>
    <a:srgbClr val="00B050"/>
    <a:srgbClr val="4A7EBB"/>
    <a:srgbClr val="17375E"/>
    <a:srgbClr val="0000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28" autoAdjust="0"/>
    <p:restoredTop sz="50000" autoAdjust="0"/>
  </p:normalViewPr>
  <p:slideViewPr>
    <p:cSldViewPr snapToObjects="1">
      <p:cViewPr varScale="1">
        <p:scale>
          <a:sx n="50" d="100"/>
          <a:sy n="50" d="100"/>
        </p:scale>
        <p:origin x="76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78" d="100"/>
          <a:sy n="78"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5/24/19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5/24/19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extLst>
      <p:ext uri="{BB962C8B-B14F-4D97-AF65-F5344CB8AC3E}">
        <p14:creationId xmlns:p14="http://schemas.microsoft.com/office/powerpoint/2010/main" val="1553289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117475" y="6505575"/>
            <a:ext cx="1905000" cy="352425"/>
          </a:xfrm>
          <a:prstGeom prst="rect">
            <a:avLst/>
          </a:prstGeom>
        </p:spPr>
        <p:txBody>
          <a:bodyPr/>
          <a:lstStyle>
            <a:lvl1pPr>
              <a:defRPr>
                <a:ea typeface="+mn-ea"/>
              </a:defRPr>
            </a:lvl1pPr>
          </a:lstStyle>
          <a:p>
            <a:pPr>
              <a:defRPr/>
            </a:pPr>
            <a:r>
              <a:rPr lang="en-US"/>
              <a:t>20-22 June 11</a:t>
            </a:r>
          </a:p>
        </p:txBody>
      </p:sp>
      <p:sp>
        <p:nvSpPr>
          <p:cNvPr id="4" name="Rectangle 5"/>
          <p:cNvSpPr>
            <a:spLocks noGrp="1" noChangeArrowheads="1"/>
          </p:cNvSpPr>
          <p:nvPr>
            <p:ph type="ftr" sz="quarter" idx="11"/>
          </p:nvPr>
        </p:nvSpPr>
        <p:spPr>
          <a:xfrm>
            <a:off x="2514600" y="6505575"/>
            <a:ext cx="4191000" cy="352425"/>
          </a:xfrm>
          <a:prstGeom prst="rect">
            <a:avLst/>
          </a:prstGeom>
        </p:spPr>
        <p:txBody>
          <a:bodyPr/>
          <a:lstStyle>
            <a:lvl1pPr>
              <a:defRPr>
                <a:ea typeface="+mn-ea"/>
              </a:defRPr>
            </a:lvl1pPr>
          </a:lstStyle>
          <a:p>
            <a:pPr>
              <a:defRPr/>
            </a:pPr>
            <a:endParaRPr lang="en-US"/>
          </a:p>
        </p:txBody>
      </p:sp>
      <p:sp>
        <p:nvSpPr>
          <p:cNvPr id="5" name="Rectangle 6"/>
          <p:cNvSpPr>
            <a:spLocks noGrp="1" noChangeArrowheads="1"/>
          </p:cNvSpPr>
          <p:nvPr>
            <p:ph type="sldNum" sz="quarter" idx="12"/>
          </p:nvPr>
        </p:nvSpPr>
        <p:spPr>
          <a:xfrm>
            <a:off x="6816725" y="6505575"/>
            <a:ext cx="2209800" cy="352425"/>
          </a:xfrm>
          <a:prstGeom prst="rect">
            <a:avLst/>
          </a:prstGeom>
        </p:spPr>
        <p:txBody>
          <a:bodyPr vert="horz" wrap="square" lIns="91440" tIns="45720" rIns="91440" bIns="45720" numCol="1" anchor="t" anchorCtr="0" compatLnSpc="1">
            <a:prstTxWarp prst="textNoShape">
              <a:avLst/>
            </a:prstTxWarp>
          </a:bodyPr>
          <a:lstStyle>
            <a:lvl1pPr>
              <a:defRPr/>
            </a:lvl1pPr>
          </a:lstStyle>
          <a:p>
            <a:r>
              <a:rPr lang="en-US"/>
              <a:t>Feng    </a:t>
            </a:r>
            <a:fld id="{C12F9DC5-BF0E-F347-81D0-1507C13F21BF}" type="slidenum">
              <a:rPr lang="en-US"/>
              <a:pPr/>
              <a:t>‹#›</a:t>
            </a:fld>
            <a:endParaRPr lang="en-US"/>
          </a:p>
        </p:txBody>
      </p:sp>
    </p:spTree>
    <p:extLst>
      <p:ext uri="{BB962C8B-B14F-4D97-AF65-F5344CB8AC3E}">
        <p14:creationId xmlns:p14="http://schemas.microsoft.com/office/powerpoint/2010/main" val="130734017"/>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0B4599"/>
            </a:solidFill>
            <a:round/>
            <a:headEnd/>
            <a:tailEnd/>
          </a:ln>
          <a:effectLst/>
        </p:spPr>
        <p:txBody>
          <a:bodyPr/>
          <a:lstStyle/>
          <a:p>
            <a:pPr algn="ctr" defTabSz="914400">
              <a:defRPr/>
            </a:pPr>
            <a:endParaRPr lang="en-US">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53200"/>
            <a:ext cx="1905000" cy="282575"/>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baseline="0" dirty="0">
                <a:latin typeface="+mn-lt"/>
                <a:ea typeface="+mn-ea"/>
                <a:cs typeface="+mn-cs"/>
              </a:rPr>
              <a:t>22 May 2019</a:t>
            </a:r>
            <a:endParaRPr lang="en-US" dirty="0">
              <a:latin typeface="+mn-lt"/>
              <a:ea typeface="+mn-ea"/>
              <a:cs typeface="+mn-cs"/>
            </a:endParaRP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0231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err="1">
                <a:solidFill>
                  <a:srgbClr val="0000FF"/>
                </a:solidFill>
              </a:rPr>
              <a:t>Feng</a:t>
            </a:r>
            <a:r>
              <a:rPr lang="en-US" sz="1200" dirty="0">
                <a:solidFill>
                  <a:srgbClr val="0000FF"/>
                </a:solidFill>
              </a:rPr>
              <a:t> </a:t>
            </a:r>
            <a:fld id="{F817A6DC-7C87-374F-AFE6-43B3D5E1F40F}" type="slidenum">
              <a:rPr lang="en-US" sz="1200" smtClean="0">
                <a:solidFill>
                  <a:srgbClr val="0000FF"/>
                </a:solidFill>
              </a:rPr>
              <a:pPr algn="r"/>
              <a:t>‹#›</a:t>
            </a:fld>
            <a:endParaRPr lang="en-US" sz="1200" dirty="0">
              <a:solidFill>
                <a:srgbClr val="0000FF"/>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23" r:id="rId2"/>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3.tiff"/><Relationship Id="rId13" Type="http://schemas.openxmlformats.org/officeDocument/2006/relationships/image" Target="../media/image28.tiff"/><Relationship Id="rId3" Type="http://schemas.openxmlformats.org/officeDocument/2006/relationships/image" Target="../media/image18.tiff"/><Relationship Id="rId7" Type="http://schemas.openxmlformats.org/officeDocument/2006/relationships/image" Target="../media/image22.tiff"/><Relationship Id="rId12" Type="http://schemas.openxmlformats.org/officeDocument/2006/relationships/image" Target="../media/image27.tiff"/><Relationship Id="rId17" Type="http://schemas.openxmlformats.org/officeDocument/2006/relationships/image" Target="../media/image32.png"/><Relationship Id="rId2" Type="http://schemas.openxmlformats.org/officeDocument/2006/relationships/image" Target="../media/image17.png"/><Relationship Id="rId16" Type="http://schemas.openxmlformats.org/officeDocument/2006/relationships/image" Target="../media/image31.tiff"/><Relationship Id="rId1" Type="http://schemas.openxmlformats.org/officeDocument/2006/relationships/slideLayout" Target="../slideLayouts/slideLayout1.xml"/><Relationship Id="rId6" Type="http://schemas.openxmlformats.org/officeDocument/2006/relationships/image" Target="../media/image21.tiff"/><Relationship Id="rId11" Type="http://schemas.openxmlformats.org/officeDocument/2006/relationships/image" Target="../media/image26.tiff"/><Relationship Id="rId5" Type="http://schemas.openxmlformats.org/officeDocument/2006/relationships/image" Target="../media/image20.tiff"/><Relationship Id="rId15" Type="http://schemas.openxmlformats.org/officeDocument/2006/relationships/image" Target="../media/image30.png"/><Relationship Id="rId10" Type="http://schemas.openxmlformats.org/officeDocument/2006/relationships/image" Target="../media/image25.tiff"/><Relationship Id="rId4" Type="http://schemas.openxmlformats.org/officeDocument/2006/relationships/image" Target="../media/image19.tiff"/><Relationship Id="rId9" Type="http://schemas.openxmlformats.org/officeDocument/2006/relationships/image" Target="../media/image24.tiff"/><Relationship Id="rId14" Type="http://schemas.openxmlformats.org/officeDocument/2006/relationships/image" Target="../media/image29.tiff"/></Relationships>
</file>

<file path=ppt/slides/_rels/slide1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1.xml"/><Relationship Id="rId4" Type="http://schemas.openxmlformats.org/officeDocument/2006/relationships/image" Target="../media/image39.emf"/></Relationships>
</file>

<file path=ppt/slides/_rels/slide1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emf"/><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png"/><Relationship Id="rId1" Type="http://schemas.openxmlformats.org/officeDocument/2006/relationships/slideLayout" Target="../slideLayouts/slideLayout1.xml"/><Relationship Id="rId4" Type="http://schemas.openxmlformats.org/officeDocument/2006/relationships/image" Target="../media/image64.emf"/></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000099"/>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3276600"/>
            <a:ext cx="9144000" cy="1712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r>
              <a:rPr lang="en-US" sz="2000" dirty="0"/>
              <a:t>SUSY2019, Texas A&amp;M Corpus Christi, 22 May 2019</a:t>
            </a:r>
          </a:p>
          <a:p>
            <a:pPr algn="ctr"/>
            <a:endParaRPr lang="en-US" sz="2000" dirty="0"/>
          </a:p>
          <a:p>
            <a:pPr algn="ctr"/>
            <a:r>
              <a:rPr lang="en-US" sz="2000" dirty="0"/>
              <a:t>Jonathan Feng (UC Irvine) for the FASER Collaboration</a:t>
            </a:r>
            <a:endParaRPr lang="en-US" sz="2000" dirty="0">
              <a:sym typeface="Wingdings"/>
            </a:endParaRPr>
          </a:p>
          <a:p>
            <a:pPr algn="ctr"/>
            <a:endParaRPr lang="en-US" sz="2000" dirty="0">
              <a:sym typeface="Wingdings"/>
            </a:endParaRPr>
          </a:p>
          <a:p>
            <a:pPr algn="ctr"/>
            <a:endParaRPr lang="en-US" sz="2000" dirty="0">
              <a:sym typeface="Wingdings"/>
            </a:endParaRPr>
          </a:p>
          <a:p>
            <a:pPr algn="ctr"/>
            <a:endParaRPr lang="en-US" sz="2000" dirty="0">
              <a:sym typeface="Wingdings"/>
            </a:endParaRPr>
          </a:p>
          <a:p>
            <a:pPr algn="ctr"/>
            <a:endParaRPr lang="en-US" sz="2000" dirty="0">
              <a:sym typeface="Wingdings"/>
            </a:endParaRPr>
          </a:p>
          <a:p>
            <a:pPr algn="ctr"/>
            <a:endParaRPr lang="en-US" sz="1200" dirty="0"/>
          </a:p>
          <a:p>
            <a:pPr algn="ctr"/>
            <a:endParaRPr lang="en-US" sz="1200" dirty="0"/>
          </a:p>
        </p:txBody>
      </p:sp>
      <p:pic>
        <p:nvPicPr>
          <p:cNvPr id="15" name="Picture 14">
            <a:extLst>
              <a:ext uri="{FF2B5EF4-FFF2-40B4-BE49-F238E27FC236}">
                <a16:creationId xmlns:a16="http://schemas.microsoft.com/office/drawing/2014/main" id="{7068146E-D54F-2245-A73A-1F8F6D44ADE4}"/>
              </a:ext>
            </a:extLst>
          </p:cNvPr>
          <p:cNvPicPr>
            <a:picLocks noChangeAspect="1"/>
          </p:cNvPicPr>
          <p:nvPr/>
        </p:nvPicPr>
        <p:blipFill>
          <a:blip r:embed="rId3"/>
          <a:stretch>
            <a:fillRect/>
          </a:stretch>
        </p:blipFill>
        <p:spPr>
          <a:xfrm>
            <a:off x="1015037" y="1159292"/>
            <a:ext cx="7037725" cy="2345908"/>
          </a:xfrm>
          <a:prstGeom prst="rect">
            <a:avLst/>
          </a:prstGeom>
        </p:spPr>
      </p:pic>
      <p:pic>
        <p:nvPicPr>
          <p:cNvPr id="11" name="Picture 10">
            <a:extLst>
              <a:ext uri="{FF2B5EF4-FFF2-40B4-BE49-F238E27FC236}">
                <a16:creationId xmlns:a16="http://schemas.microsoft.com/office/drawing/2014/main" id="{4DBCF0A9-15F5-7348-BB43-388A5712E823}"/>
              </a:ext>
            </a:extLst>
          </p:cNvPr>
          <p:cNvPicPr>
            <a:picLocks noChangeAspect="1"/>
          </p:cNvPicPr>
          <p:nvPr/>
        </p:nvPicPr>
        <p:blipFill>
          <a:blip r:embed="rId4"/>
          <a:stretch>
            <a:fillRect/>
          </a:stretch>
        </p:blipFill>
        <p:spPr>
          <a:xfrm>
            <a:off x="5302780" y="5429144"/>
            <a:ext cx="1676400" cy="478972"/>
          </a:xfrm>
          <a:prstGeom prst="rect">
            <a:avLst/>
          </a:prstGeom>
        </p:spPr>
      </p:pic>
      <p:pic>
        <p:nvPicPr>
          <p:cNvPr id="12" name="Picture 11">
            <a:extLst>
              <a:ext uri="{FF2B5EF4-FFF2-40B4-BE49-F238E27FC236}">
                <a16:creationId xmlns:a16="http://schemas.microsoft.com/office/drawing/2014/main" id="{DC84C4E0-1E28-2946-8528-1E4D0B72A787}"/>
              </a:ext>
            </a:extLst>
          </p:cNvPr>
          <p:cNvPicPr>
            <a:picLocks noChangeAspect="1"/>
          </p:cNvPicPr>
          <p:nvPr/>
        </p:nvPicPr>
        <p:blipFill>
          <a:blip r:embed="rId5"/>
          <a:stretch>
            <a:fillRect/>
          </a:stretch>
        </p:blipFill>
        <p:spPr>
          <a:xfrm>
            <a:off x="1965590" y="5393660"/>
            <a:ext cx="2895600" cy="549940"/>
          </a:xfrm>
          <a:prstGeom prst="rect">
            <a:avLst/>
          </a:prstGeom>
        </p:spPr>
      </p:pic>
      <p:pic>
        <p:nvPicPr>
          <p:cNvPr id="9" name="Picture 8">
            <a:extLst>
              <a:ext uri="{FF2B5EF4-FFF2-40B4-BE49-F238E27FC236}">
                <a16:creationId xmlns:a16="http://schemas.microsoft.com/office/drawing/2014/main" id="{F9EFA351-B33C-5C42-B05C-702068C5F084}"/>
              </a:ext>
            </a:extLst>
          </p:cNvPr>
          <p:cNvPicPr>
            <a:picLocks noChangeAspect="1"/>
          </p:cNvPicPr>
          <p:nvPr/>
        </p:nvPicPr>
        <p:blipFill>
          <a:blip r:embed="rId6"/>
          <a:stretch>
            <a:fillRect/>
          </a:stretch>
        </p:blipFill>
        <p:spPr>
          <a:xfrm>
            <a:off x="304800" y="4876800"/>
            <a:ext cx="1219200" cy="1219200"/>
          </a:xfrm>
          <a:prstGeom prst="rect">
            <a:avLst/>
          </a:prstGeom>
        </p:spPr>
      </p:pic>
      <p:pic>
        <p:nvPicPr>
          <p:cNvPr id="16" name="Picture 15">
            <a:extLst>
              <a:ext uri="{FF2B5EF4-FFF2-40B4-BE49-F238E27FC236}">
                <a16:creationId xmlns:a16="http://schemas.microsoft.com/office/drawing/2014/main" id="{5F132F2E-2B65-EC4A-817C-9211C46F8AE9}"/>
              </a:ext>
            </a:extLst>
          </p:cNvPr>
          <p:cNvPicPr>
            <a:picLocks noChangeAspect="1"/>
          </p:cNvPicPr>
          <p:nvPr/>
        </p:nvPicPr>
        <p:blipFill>
          <a:blip r:embed="rId7"/>
          <a:stretch>
            <a:fillRect/>
          </a:stretch>
        </p:blipFill>
        <p:spPr>
          <a:xfrm>
            <a:off x="7573170" y="4955383"/>
            <a:ext cx="1113630" cy="1113630"/>
          </a:xfrm>
          <a:prstGeom prst="rect">
            <a:avLst/>
          </a:prstGeom>
        </p:spPr>
      </p:pic>
    </p:spTree>
    <p:extLst>
      <p:ext uri="{BB962C8B-B14F-4D97-AF65-F5344CB8AC3E}">
        <p14:creationId xmlns:p14="http://schemas.microsoft.com/office/powerpoint/2010/main" val="4290956343"/>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a:ln>
            <a:noFill/>
          </a:ln>
        </p:spPr>
        <p:txBody>
          <a:bodyPr/>
          <a:lstStyle/>
          <a:p>
            <a:pPr eaLnBrk="1" hangingPunct="1"/>
            <a:r>
              <a:rPr lang="en-US" dirty="0">
                <a:solidFill>
                  <a:schemeClr val="bg1"/>
                </a:solidFill>
                <a:latin typeface="Arial" charset="0"/>
              </a:rPr>
              <a:t>FASER LOCATION</a:t>
            </a:r>
          </a:p>
        </p:txBody>
      </p:sp>
      <p:pic>
        <p:nvPicPr>
          <p:cNvPr id="14" name="FASER">
            <a:hlinkClick r:id="" action="ppaction://media"/>
            <a:extLst>
              <a:ext uri="{FF2B5EF4-FFF2-40B4-BE49-F238E27FC236}">
                <a16:creationId xmlns:a16="http://schemas.microsoft.com/office/drawing/2014/main" id="{7B011B60-7A3F-8D4E-ACFD-3E1274448473}"/>
              </a:ext>
            </a:extLst>
          </p:cNvPr>
          <p:cNvPicPr>
            <a:picLocks noChangeAspect="1"/>
          </p:cNvPicPr>
          <p:nvPr>
            <a:videoFile r:link="rId2"/>
            <p:extLst>
              <p:ext uri="{DAA4B4D4-6D71-4841-9C94-3DE7FCFB9230}">
                <p14:media xmlns:p14="http://schemas.microsoft.com/office/powerpoint/2010/main" r:embed="rId1"/>
              </p:ext>
            </p:extLst>
          </p:nvPr>
        </p:nvPicPr>
        <p:blipFill>
          <a:blip r:embed="rId4">
            <a:lum bright="3000"/>
          </a:blip>
          <a:stretch>
            <a:fillRect/>
          </a:stretch>
        </p:blipFill>
        <p:spPr>
          <a:xfrm>
            <a:off x="-152400" y="762000"/>
            <a:ext cx="9448799" cy="5791200"/>
          </a:xfrm>
          <a:prstGeom prst="rect">
            <a:avLst/>
          </a:prstGeom>
        </p:spPr>
      </p:pic>
      <p:sp>
        <p:nvSpPr>
          <p:cNvPr id="5" name="TextBox 4">
            <a:extLst>
              <a:ext uri="{FF2B5EF4-FFF2-40B4-BE49-F238E27FC236}">
                <a16:creationId xmlns:a16="http://schemas.microsoft.com/office/drawing/2014/main" id="{5053B249-6AB6-FC40-8D15-471B7E371595}"/>
              </a:ext>
            </a:extLst>
          </p:cNvPr>
          <p:cNvSpPr txBox="1"/>
          <p:nvPr/>
        </p:nvSpPr>
        <p:spPr>
          <a:xfrm>
            <a:off x="6032099" y="914400"/>
            <a:ext cx="2654701" cy="276999"/>
          </a:xfrm>
          <a:prstGeom prst="rect">
            <a:avLst/>
          </a:prstGeom>
          <a:noFill/>
        </p:spPr>
        <p:txBody>
          <a:bodyPr wrap="none" rtlCol="0">
            <a:spAutoFit/>
          </a:bodyPr>
          <a:lstStyle/>
          <a:p>
            <a:r>
              <a:rPr lang="en-US" sz="1200" dirty="0">
                <a:solidFill>
                  <a:schemeClr val="bg1">
                    <a:lumMod val="75000"/>
                  </a:schemeClr>
                </a:solidFill>
              </a:rPr>
              <a:t>Dougherty, CERN Integration (2019)</a:t>
            </a:r>
          </a:p>
        </p:txBody>
      </p:sp>
    </p:spTree>
    <p:extLst>
      <p:ext uri="{BB962C8B-B14F-4D97-AF65-F5344CB8AC3E}">
        <p14:creationId xmlns:p14="http://schemas.microsoft.com/office/powerpoint/2010/main" val="307187806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65152">
                <p:cTn id="7" fill="hold" display="0">
                  <p:stCondLst>
                    <p:cond delay="indefinite"/>
                  </p:stCondLst>
                </p:cTn>
                <p:tgtEl>
                  <p:spTgt spid="1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8FD9-5470-CC49-B1E1-378500E2BC98}"/>
              </a:ext>
            </a:extLst>
          </p:cNvPr>
          <p:cNvSpPr>
            <a:spLocks noGrp="1"/>
          </p:cNvSpPr>
          <p:nvPr>
            <p:ph type="title"/>
          </p:nvPr>
        </p:nvSpPr>
        <p:spPr>
          <a:xfrm>
            <a:off x="1295400" y="244475"/>
            <a:ext cx="6858000" cy="441325"/>
          </a:xfrm>
        </p:spPr>
        <p:txBody>
          <a:bodyPr/>
          <a:lstStyle/>
          <a:p>
            <a:r>
              <a:rPr lang="en-US" dirty="0"/>
              <a:t>FASER TIMELINE</a:t>
            </a:r>
          </a:p>
        </p:txBody>
      </p:sp>
      <p:sp>
        <p:nvSpPr>
          <p:cNvPr id="3" name="Content Placeholder 2">
            <a:extLst>
              <a:ext uri="{FF2B5EF4-FFF2-40B4-BE49-F238E27FC236}">
                <a16:creationId xmlns:a16="http://schemas.microsoft.com/office/drawing/2014/main" id="{D9D4CE82-5BE0-864A-AFBA-8F8D444C2752}"/>
              </a:ext>
            </a:extLst>
          </p:cNvPr>
          <p:cNvSpPr>
            <a:spLocks noGrp="1"/>
          </p:cNvSpPr>
          <p:nvPr>
            <p:ph idx="1"/>
          </p:nvPr>
        </p:nvSpPr>
        <p:spPr>
          <a:xfrm>
            <a:off x="228600" y="1008062"/>
            <a:ext cx="8610600" cy="5392738"/>
          </a:xfrm>
        </p:spPr>
        <p:txBody>
          <a:bodyPr/>
          <a:lstStyle/>
          <a:p>
            <a:r>
              <a:rPr lang="en-US" sz="1800" dirty="0"/>
              <a:t>September 2017: First theory paper</a:t>
            </a:r>
          </a:p>
          <a:p>
            <a:endParaRPr lang="en-US" sz="800" dirty="0"/>
          </a:p>
          <a:p>
            <a:r>
              <a:rPr lang="en-US" sz="1800" dirty="0"/>
              <a:t>July 2018: Submitted LOI to </a:t>
            </a:r>
            <a:r>
              <a:rPr lang="en-US" sz="1800" dirty="0">
                <a:solidFill>
                  <a:srgbClr val="0000FF"/>
                </a:solidFill>
              </a:rPr>
              <a:t>CERN LHCC</a:t>
            </a:r>
            <a:endParaRPr lang="en-US" sz="1800" dirty="0"/>
          </a:p>
          <a:p>
            <a:endParaRPr lang="en-US" sz="800" dirty="0"/>
          </a:p>
          <a:p>
            <a:r>
              <a:rPr lang="en-US" sz="1800" dirty="0"/>
              <a:t>October 2018: Approval from </a:t>
            </a:r>
            <a:r>
              <a:rPr lang="en-US" sz="1800" dirty="0">
                <a:solidFill>
                  <a:srgbClr val="0000FF"/>
                </a:solidFill>
              </a:rPr>
              <a:t>ATLAS SCT and </a:t>
            </a:r>
            <a:r>
              <a:rPr lang="en-US" sz="1800" dirty="0" err="1">
                <a:solidFill>
                  <a:srgbClr val="0000FF"/>
                </a:solidFill>
              </a:rPr>
              <a:t>LHCb</a:t>
            </a:r>
            <a:r>
              <a:rPr lang="en-US" sz="1800" dirty="0">
                <a:solidFill>
                  <a:srgbClr val="0000FF"/>
                </a:solidFill>
              </a:rPr>
              <a:t> Collaborations </a:t>
            </a:r>
            <a:r>
              <a:rPr lang="en-US" sz="1800" dirty="0"/>
              <a:t>for use of spare detector modules – thank you!</a:t>
            </a:r>
          </a:p>
          <a:p>
            <a:endParaRPr lang="en-US" sz="800" dirty="0"/>
          </a:p>
          <a:p>
            <a:r>
              <a:rPr lang="en-US" sz="1800" dirty="0"/>
              <a:t>November 2018: Submitted Technical Proposal to LHCC</a:t>
            </a:r>
          </a:p>
          <a:p>
            <a:endParaRPr lang="en-US" sz="800" dirty="0"/>
          </a:p>
          <a:p>
            <a:r>
              <a:rPr lang="en-US" sz="1800" dirty="0"/>
              <a:t>November – December 2018: Construction fully funded by the </a:t>
            </a:r>
            <a:r>
              <a:rPr lang="en-US" sz="1800" dirty="0" err="1">
                <a:solidFill>
                  <a:srgbClr val="0000FF"/>
                </a:solidFill>
              </a:rPr>
              <a:t>Heising</a:t>
            </a:r>
            <a:r>
              <a:rPr lang="en-US" sz="1800" dirty="0">
                <a:solidFill>
                  <a:srgbClr val="0000FF"/>
                </a:solidFill>
              </a:rPr>
              <a:t>-Simons and</a:t>
            </a:r>
            <a:r>
              <a:rPr lang="en-US" sz="1800" dirty="0"/>
              <a:t> </a:t>
            </a:r>
            <a:r>
              <a:rPr lang="en-US" sz="1800" dirty="0">
                <a:solidFill>
                  <a:srgbClr val="0000FF"/>
                </a:solidFill>
              </a:rPr>
              <a:t>Simons Foundations</a:t>
            </a:r>
          </a:p>
          <a:p>
            <a:endParaRPr lang="en-US" sz="800" dirty="0"/>
          </a:p>
          <a:p>
            <a:r>
              <a:rPr lang="en-US" sz="1800" dirty="0"/>
              <a:t>March 2019: FASER fully approved by </a:t>
            </a:r>
            <a:r>
              <a:rPr lang="en-US" sz="1800" dirty="0">
                <a:solidFill>
                  <a:srgbClr val="0000FF"/>
                </a:solidFill>
              </a:rPr>
              <a:t>CERN Research Board </a:t>
            </a:r>
            <a:r>
              <a:rPr lang="en-US" sz="1800" dirty="0"/>
              <a:t>along with support for infrastructure costs</a:t>
            </a:r>
          </a:p>
          <a:p>
            <a:endParaRPr lang="en-US" sz="800" dirty="0"/>
          </a:p>
          <a:p>
            <a:r>
              <a:rPr lang="en-US" sz="1800" dirty="0"/>
              <a:t>April 2019: 1</a:t>
            </a:r>
            <a:r>
              <a:rPr lang="en-US" sz="1800" baseline="30000" dirty="0"/>
              <a:t>st</a:t>
            </a:r>
            <a:r>
              <a:rPr lang="en-US" sz="1800" dirty="0"/>
              <a:t> FASER Collaboration Meeting</a:t>
            </a:r>
          </a:p>
          <a:p>
            <a:pPr marL="0" indent="0">
              <a:buNone/>
            </a:pPr>
            <a:endParaRPr lang="en-US" sz="800" dirty="0"/>
          </a:p>
          <a:p>
            <a:r>
              <a:rPr lang="en-US" sz="1800" dirty="0"/>
              <a:t>2019-20: Install FASER in Long Shutdown 2 </a:t>
            </a:r>
          </a:p>
          <a:p>
            <a:endParaRPr lang="en-US" sz="800" dirty="0"/>
          </a:p>
          <a:p>
            <a:r>
              <a:rPr lang="en-US" sz="1800" dirty="0"/>
              <a:t>2021-23: Collect data in Run 3 with the potential to discover new particles starting with the first fb</a:t>
            </a:r>
            <a:r>
              <a:rPr lang="en-US" sz="1800" baseline="30000" dirty="0"/>
              <a:t>-1 </a:t>
            </a:r>
            <a:r>
              <a:rPr lang="en-US" sz="1800" dirty="0"/>
              <a:t>of luminosity</a:t>
            </a:r>
            <a:endParaRPr lang="en-US" sz="2000" dirty="0"/>
          </a:p>
          <a:p>
            <a:endParaRPr lang="en-US" sz="2000" dirty="0"/>
          </a:p>
          <a:p>
            <a:endParaRPr lang="en-US" sz="2000" dirty="0"/>
          </a:p>
        </p:txBody>
      </p:sp>
    </p:spTree>
    <p:extLst>
      <p:ext uri="{BB962C8B-B14F-4D97-AF65-F5344CB8AC3E}">
        <p14:creationId xmlns:p14="http://schemas.microsoft.com/office/powerpoint/2010/main" val="2158241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p:cNvPicPr>
          <p:nvPr/>
        </p:nvPicPr>
        <p:blipFill>
          <a:blip r:embed="rId2"/>
          <a:stretch>
            <a:fillRect/>
          </a:stretch>
        </p:blipFill>
        <p:spPr>
          <a:xfrm>
            <a:off x="6781429" y="5933942"/>
            <a:ext cx="1775535" cy="613847"/>
          </a:xfrm>
          <a:prstGeom prst="rect">
            <a:avLst/>
          </a:prstGeom>
        </p:spPr>
      </p:pic>
      <p:sp>
        <p:nvSpPr>
          <p:cNvPr id="6" name="Prostokąt 5"/>
          <p:cNvSpPr/>
          <p:nvPr/>
        </p:nvSpPr>
        <p:spPr>
          <a:xfrm>
            <a:off x="8034760" y="1298906"/>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A11C96E5-8031-A142-B5BC-33E7E65BAD08}"/>
              </a:ext>
            </a:extLst>
          </p:cNvPr>
          <p:cNvSpPr txBox="1">
            <a:spLocks/>
          </p:cNvSpPr>
          <p:nvPr/>
        </p:nvSpPr>
        <p:spPr>
          <a:xfrm>
            <a:off x="76200" y="859425"/>
            <a:ext cx="9067800" cy="2433476"/>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buFont typeface="Arial"/>
              <a:buChar char="•"/>
              <a:defRPr/>
            </a:pPr>
            <a:r>
              <a:rPr lang="en-US" sz="2000" dirty="0"/>
              <a:t>The FASER Collaboration: 39 collaborators, 16 institutions, 8 countries</a:t>
            </a:r>
            <a:endParaRPr lang="en-US" sz="2000" dirty="0">
              <a:latin typeface="Arial" charset="0"/>
              <a:sym typeface="Wingdings"/>
            </a:endParaRPr>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1295400" y="244475"/>
            <a:ext cx="6858000" cy="441325"/>
          </a:xfrm>
        </p:spPr>
        <p:txBody>
          <a:bodyPr/>
          <a:lstStyle/>
          <a:p>
            <a:r>
              <a:rPr lang="en-US" dirty="0"/>
              <a:t>FASER COLLABORATION</a:t>
            </a:r>
          </a:p>
        </p:txBody>
      </p:sp>
      <p:pic>
        <p:nvPicPr>
          <p:cNvPr id="4" name="Picture 3">
            <a:extLst>
              <a:ext uri="{FF2B5EF4-FFF2-40B4-BE49-F238E27FC236}">
                <a16:creationId xmlns:a16="http://schemas.microsoft.com/office/drawing/2014/main" id="{1C649A50-A72E-AA41-9610-2A4EC510EE4C}"/>
              </a:ext>
            </a:extLst>
          </p:cNvPr>
          <p:cNvPicPr>
            <a:picLocks noChangeAspect="1"/>
          </p:cNvPicPr>
          <p:nvPr/>
        </p:nvPicPr>
        <p:blipFill rotWithShape="1">
          <a:blip r:embed="rId3"/>
          <a:srcRect r="7550"/>
          <a:stretch/>
        </p:blipFill>
        <p:spPr>
          <a:xfrm>
            <a:off x="6753349" y="3670143"/>
            <a:ext cx="1785592" cy="904065"/>
          </a:xfrm>
          <a:prstGeom prst="rect">
            <a:avLst/>
          </a:prstGeom>
        </p:spPr>
      </p:pic>
      <p:pic>
        <p:nvPicPr>
          <p:cNvPr id="7" name="Picture 6">
            <a:extLst>
              <a:ext uri="{FF2B5EF4-FFF2-40B4-BE49-F238E27FC236}">
                <a16:creationId xmlns:a16="http://schemas.microsoft.com/office/drawing/2014/main" id="{11BEEA1F-CBAF-6446-8B6E-5E888FBC6390}"/>
              </a:ext>
            </a:extLst>
          </p:cNvPr>
          <p:cNvPicPr>
            <a:picLocks noChangeAspect="1"/>
          </p:cNvPicPr>
          <p:nvPr/>
        </p:nvPicPr>
        <p:blipFill>
          <a:blip r:embed="rId4"/>
          <a:stretch>
            <a:fillRect/>
          </a:stretch>
        </p:blipFill>
        <p:spPr>
          <a:xfrm>
            <a:off x="995935" y="3811851"/>
            <a:ext cx="620649" cy="620649"/>
          </a:xfrm>
          <a:prstGeom prst="rect">
            <a:avLst/>
          </a:prstGeom>
        </p:spPr>
      </p:pic>
      <p:pic>
        <p:nvPicPr>
          <p:cNvPr id="14" name="Picture 13">
            <a:extLst>
              <a:ext uri="{FF2B5EF4-FFF2-40B4-BE49-F238E27FC236}">
                <a16:creationId xmlns:a16="http://schemas.microsoft.com/office/drawing/2014/main" id="{8AC56B9D-8DB5-4042-8A71-0961701592F3}"/>
              </a:ext>
            </a:extLst>
          </p:cNvPr>
          <p:cNvPicPr>
            <a:picLocks noChangeAspect="1"/>
          </p:cNvPicPr>
          <p:nvPr/>
        </p:nvPicPr>
        <p:blipFill>
          <a:blip r:embed="rId5"/>
          <a:stretch>
            <a:fillRect/>
          </a:stretch>
        </p:blipFill>
        <p:spPr>
          <a:xfrm>
            <a:off x="4591343" y="4662651"/>
            <a:ext cx="1720850" cy="325303"/>
          </a:xfrm>
          <a:prstGeom prst="rect">
            <a:avLst/>
          </a:prstGeom>
        </p:spPr>
      </p:pic>
      <p:pic>
        <p:nvPicPr>
          <p:cNvPr id="15" name="Picture 14">
            <a:extLst>
              <a:ext uri="{FF2B5EF4-FFF2-40B4-BE49-F238E27FC236}">
                <a16:creationId xmlns:a16="http://schemas.microsoft.com/office/drawing/2014/main" id="{C8498E8F-63D1-CE47-8AA0-C7E3EEB91103}"/>
              </a:ext>
            </a:extLst>
          </p:cNvPr>
          <p:cNvPicPr>
            <a:picLocks noChangeAspect="1"/>
          </p:cNvPicPr>
          <p:nvPr/>
        </p:nvPicPr>
        <p:blipFill>
          <a:blip r:embed="rId6"/>
          <a:stretch>
            <a:fillRect/>
          </a:stretch>
        </p:blipFill>
        <p:spPr>
          <a:xfrm>
            <a:off x="4594518" y="3869556"/>
            <a:ext cx="1714500" cy="505239"/>
          </a:xfrm>
          <a:prstGeom prst="rect">
            <a:avLst/>
          </a:prstGeom>
        </p:spPr>
      </p:pic>
      <p:pic>
        <p:nvPicPr>
          <p:cNvPr id="17" name="Picture 16">
            <a:extLst>
              <a:ext uri="{FF2B5EF4-FFF2-40B4-BE49-F238E27FC236}">
                <a16:creationId xmlns:a16="http://schemas.microsoft.com/office/drawing/2014/main" id="{C4898D81-982F-6746-9F8C-224DAB0E6268}"/>
              </a:ext>
            </a:extLst>
          </p:cNvPr>
          <p:cNvPicPr>
            <a:picLocks noChangeAspect="1"/>
          </p:cNvPicPr>
          <p:nvPr/>
        </p:nvPicPr>
        <p:blipFill>
          <a:blip r:embed="rId7"/>
          <a:stretch>
            <a:fillRect/>
          </a:stretch>
        </p:blipFill>
        <p:spPr>
          <a:xfrm>
            <a:off x="2261788" y="5369037"/>
            <a:ext cx="2047431" cy="380917"/>
          </a:xfrm>
          <a:prstGeom prst="rect">
            <a:avLst/>
          </a:prstGeom>
        </p:spPr>
      </p:pic>
      <p:pic>
        <p:nvPicPr>
          <p:cNvPr id="18" name="Picture 17">
            <a:extLst>
              <a:ext uri="{FF2B5EF4-FFF2-40B4-BE49-F238E27FC236}">
                <a16:creationId xmlns:a16="http://schemas.microsoft.com/office/drawing/2014/main" id="{C4E106E6-BCB3-B147-B731-2B119DCB7AF2}"/>
              </a:ext>
            </a:extLst>
          </p:cNvPr>
          <p:cNvPicPr>
            <a:picLocks noChangeAspect="1"/>
          </p:cNvPicPr>
          <p:nvPr/>
        </p:nvPicPr>
        <p:blipFill>
          <a:blip r:embed="rId8"/>
          <a:stretch>
            <a:fillRect/>
          </a:stretch>
        </p:blipFill>
        <p:spPr>
          <a:xfrm>
            <a:off x="2513978" y="4633620"/>
            <a:ext cx="1543050" cy="581806"/>
          </a:xfrm>
          <a:prstGeom prst="rect">
            <a:avLst/>
          </a:prstGeom>
        </p:spPr>
      </p:pic>
      <p:pic>
        <p:nvPicPr>
          <p:cNvPr id="19" name="Picture 18">
            <a:extLst>
              <a:ext uri="{FF2B5EF4-FFF2-40B4-BE49-F238E27FC236}">
                <a16:creationId xmlns:a16="http://schemas.microsoft.com/office/drawing/2014/main" id="{AC01473F-EB02-1948-824B-247882CC607B}"/>
              </a:ext>
            </a:extLst>
          </p:cNvPr>
          <p:cNvPicPr>
            <a:picLocks noChangeAspect="1"/>
          </p:cNvPicPr>
          <p:nvPr/>
        </p:nvPicPr>
        <p:blipFill>
          <a:blip r:embed="rId9"/>
          <a:stretch>
            <a:fillRect/>
          </a:stretch>
        </p:blipFill>
        <p:spPr>
          <a:xfrm>
            <a:off x="396288" y="4568190"/>
            <a:ext cx="1819942" cy="600295"/>
          </a:xfrm>
          <a:prstGeom prst="rect">
            <a:avLst/>
          </a:prstGeom>
        </p:spPr>
      </p:pic>
      <p:pic>
        <p:nvPicPr>
          <p:cNvPr id="20" name="Picture 19">
            <a:extLst>
              <a:ext uri="{FF2B5EF4-FFF2-40B4-BE49-F238E27FC236}">
                <a16:creationId xmlns:a16="http://schemas.microsoft.com/office/drawing/2014/main" id="{C9926144-99CD-174E-BFB0-F1B49A40AB81}"/>
              </a:ext>
            </a:extLst>
          </p:cNvPr>
          <p:cNvPicPr>
            <a:picLocks noChangeAspect="1"/>
          </p:cNvPicPr>
          <p:nvPr/>
        </p:nvPicPr>
        <p:blipFill>
          <a:blip r:embed="rId10"/>
          <a:stretch>
            <a:fillRect/>
          </a:stretch>
        </p:blipFill>
        <p:spPr>
          <a:xfrm>
            <a:off x="585077" y="5304175"/>
            <a:ext cx="1442364" cy="480788"/>
          </a:xfrm>
          <a:prstGeom prst="rect">
            <a:avLst/>
          </a:prstGeom>
        </p:spPr>
      </p:pic>
      <p:pic>
        <p:nvPicPr>
          <p:cNvPr id="21" name="Picture 20">
            <a:extLst>
              <a:ext uri="{FF2B5EF4-FFF2-40B4-BE49-F238E27FC236}">
                <a16:creationId xmlns:a16="http://schemas.microsoft.com/office/drawing/2014/main" id="{01967513-0F4A-D148-947A-DA80DB3C7EA1}"/>
              </a:ext>
            </a:extLst>
          </p:cNvPr>
          <p:cNvPicPr>
            <a:picLocks noChangeAspect="1"/>
          </p:cNvPicPr>
          <p:nvPr/>
        </p:nvPicPr>
        <p:blipFill>
          <a:blip r:embed="rId11"/>
          <a:stretch>
            <a:fillRect/>
          </a:stretch>
        </p:blipFill>
        <p:spPr>
          <a:xfrm>
            <a:off x="6781429" y="4543897"/>
            <a:ext cx="1775535" cy="694774"/>
          </a:xfrm>
          <a:prstGeom prst="rect">
            <a:avLst/>
          </a:prstGeom>
        </p:spPr>
      </p:pic>
      <p:pic>
        <p:nvPicPr>
          <p:cNvPr id="2" name="Picture 1">
            <a:extLst>
              <a:ext uri="{FF2B5EF4-FFF2-40B4-BE49-F238E27FC236}">
                <a16:creationId xmlns:a16="http://schemas.microsoft.com/office/drawing/2014/main" id="{C30FA9A0-CA29-F34B-AC0A-67DC5402ABD8}"/>
              </a:ext>
            </a:extLst>
          </p:cNvPr>
          <p:cNvPicPr>
            <a:picLocks noChangeAspect="1"/>
          </p:cNvPicPr>
          <p:nvPr/>
        </p:nvPicPr>
        <p:blipFill>
          <a:blip r:embed="rId12"/>
          <a:stretch>
            <a:fillRect/>
          </a:stretch>
        </p:blipFill>
        <p:spPr>
          <a:xfrm>
            <a:off x="6781800" y="5441154"/>
            <a:ext cx="1757141" cy="363904"/>
          </a:xfrm>
          <a:prstGeom prst="rect">
            <a:avLst/>
          </a:prstGeom>
        </p:spPr>
      </p:pic>
      <p:pic>
        <p:nvPicPr>
          <p:cNvPr id="12" name="Picture 11">
            <a:extLst>
              <a:ext uri="{FF2B5EF4-FFF2-40B4-BE49-F238E27FC236}">
                <a16:creationId xmlns:a16="http://schemas.microsoft.com/office/drawing/2014/main" id="{9FE29CB2-124E-7F4E-B1BA-29447FEEE2A3}"/>
              </a:ext>
            </a:extLst>
          </p:cNvPr>
          <p:cNvPicPr>
            <a:picLocks noChangeAspect="1"/>
          </p:cNvPicPr>
          <p:nvPr/>
        </p:nvPicPr>
        <p:blipFill>
          <a:blip r:embed="rId13"/>
          <a:stretch>
            <a:fillRect/>
          </a:stretch>
        </p:blipFill>
        <p:spPr>
          <a:xfrm>
            <a:off x="2544241" y="3805903"/>
            <a:ext cx="1482524" cy="632544"/>
          </a:xfrm>
          <a:prstGeom prst="rect">
            <a:avLst/>
          </a:prstGeom>
        </p:spPr>
      </p:pic>
      <p:pic>
        <p:nvPicPr>
          <p:cNvPr id="25" name="Picture 24">
            <a:extLst>
              <a:ext uri="{FF2B5EF4-FFF2-40B4-BE49-F238E27FC236}">
                <a16:creationId xmlns:a16="http://schemas.microsoft.com/office/drawing/2014/main" id="{B8AB6B7B-A54C-2C40-9AF1-9047E6672F65}"/>
              </a:ext>
            </a:extLst>
          </p:cNvPr>
          <p:cNvPicPr>
            <a:picLocks noChangeAspect="1"/>
          </p:cNvPicPr>
          <p:nvPr/>
        </p:nvPicPr>
        <p:blipFill rotWithShape="1">
          <a:blip r:embed="rId14"/>
          <a:srcRect l="12870" t="29888" r="7965" b="26822"/>
          <a:stretch/>
        </p:blipFill>
        <p:spPr>
          <a:xfrm>
            <a:off x="4660693" y="5933317"/>
            <a:ext cx="1582150" cy="615096"/>
          </a:xfrm>
          <a:prstGeom prst="rect">
            <a:avLst/>
          </a:prstGeom>
        </p:spPr>
      </p:pic>
      <p:pic>
        <p:nvPicPr>
          <p:cNvPr id="27" name="Picture 26">
            <a:extLst>
              <a:ext uri="{FF2B5EF4-FFF2-40B4-BE49-F238E27FC236}">
                <a16:creationId xmlns:a16="http://schemas.microsoft.com/office/drawing/2014/main" id="{E1D0083C-226C-3B47-8776-BC9498C8C402}"/>
              </a:ext>
            </a:extLst>
          </p:cNvPr>
          <p:cNvPicPr>
            <a:picLocks noChangeAspect="1"/>
          </p:cNvPicPr>
          <p:nvPr/>
        </p:nvPicPr>
        <p:blipFill rotWithShape="1">
          <a:blip r:embed="rId15"/>
          <a:srcRect t="27269" b="31132"/>
          <a:stretch/>
        </p:blipFill>
        <p:spPr>
          <a:xfrm>
            <a:off x="298369" y="5921353"/>
            <a:ext cx="1987631" cy="590601"/>
          </a:xfrm>
          <a:prstGeom prst="rect">
            <a:avLst/>
          </a:prstGeom>
        </p:spPr>
      </p:pic>
      <p:pic>
        <p:nvPicPr>
          <p:cNvPr id="28" name="Picture 27">
            <a:extLst>
              <a:ext uri="{FF2B5EF4-FFF2-40B4-BE49-F238E27FC236}">
                <a16:creationId xmlns:a16="http://schemas.microsoft.com/office/drawing/2014/main" id="{D5D336CE-1C83-CC43-AD22-3D47469CAC07}"/>
              </a:ext>
            </a:extLst>
          </p:cNvPr>
          <p:cNvPicPr>
            <a:picLocks noChangeAspect="1"/>
          </p:cNvPicPr>
          <p:nvPr/>
        </p:nvPicPr>
        <p:blipFill rotWithShape="1">
          <a:blip r:embed="rId16"/>
          <a:srcRect l="10581" t="26736" r="10119" b="26793"/>
          <a:stretch/>
        </p:blipFill>
        <p:spPr>
          <a:xfrm>
            <a:off x="4507617" y="5216554"/>
            <a:ext cx="1888303" cy="620119"/>
          </a:xfrm>
          <a:prstGeom prst="rect">
            <a:avLst/>
          </a:prstGeom>
        </p:spPr>
      </p:pic>
      <p:sp>
        <p:nvSpPr>
          <p:cNvPr id="23" name="Content Placeholder 2">
            <a:extLst>
              <a:ext uri="{FF2B5EF4-FFF2-40B4-BE49-F238E27FC236}">
                <a16:creationId xmlns:a16="http://schemas.microsoft.com/office/drawing/2014/main" id="{101AD9B5-8E97-B54D-8A0D-CDABAA13CB38}"/>
              </a:ext>
            </a:extLst>
          </p:cNvPr>
          <p:cNvSpPr txBox="1">
            <a:spLocks/>
          </p:cNvSpPr>
          <p:nvPr/>
        </p:nvSpPr>
        <p:spPr>
          <a:xfrm>
            <a:off x="167688" y="1292281"/>
            <a:ext cx="8747712" cy="2377862"/>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err="1"/>
              <a:t>Henso</a:t>
            </a:r>
            <a:r>
              <a:rPr lang="en-US" sz="1400" dirty="0"/>
              <a:t> Abreu (Technion), Claire </a:t>
            </a:r>
            <a:r>
              <a:rPr lang="en-US" sz="1400" dirty="0" err="1"/>
              <a:t>Antel</a:t>
            </a:r>
            <a:r>
              <a:rPr lang="en-US" sz="1400" dirty="0"/>
              <a:t> (Geneva), </a:t>
            </a:r>
            <a:r>
              <a:rPr lang="en-US" sz="1400" dirty="0" err="1"/>
              <a:t>Akitaka</a:t>
            </a:r>
            <a:r>
              <a:rPr lang="en-US" sz="1400" dirty="0"/>
              <a:t> </a:t>
            </a:r>
            <a:r>
              <a:rPr lang="en-US" sz="1400" dirty="0" err="1"/>
              <a:t>Ariga</a:t>
            </a:r>
            <a:r>
              <a:rPr lang="en-US" sz="1400" dirty="0"/>
              <a:t> (Bern), Tomoko </a:t>
            </a:r>
            <a:r>
              <a:rPr lang="en-US" sz="1400" dirty="0" err="1"/>
              <a:t>Ariga</a:t>
            </a:r>
            <a:r>
              <a:rPr lang="en-US" sz="1400" dirty="0"/>
              <a:t> (Kyushu/Bern), Jamie Boyd* (CERN), Dave Casper (UC Irvine), Franck </a:t>
            </a:r>
            <a:r>
              <a:rPr lang="en-US" sz="1400" dirty="0" err="1"/>
              <a:t>Cadoux</a:t>
            </a:r>
            <a:r>
              <a:rPr lang="en-US" sz="1400" dirty="0"/>
              <a:t> (Geneva), Xin Chen (Tsinghua), Andrea </a:t>
            </a:r>
            <a:r>
              <a:rPr lang="en-US" sz="1400" dirty="0" err="1"/>
              <a:t>Coccaro</a:t>
            </a:r>
            <a:r>
              <a:rPr lang="en-US" sz="1400" dirty="0"/>
              <a:t> (INFN), </a:t>
            </a:r>
            <a:r>
              <a:rPr lang="en-US" sz="1400" dirty="0" err="1"/>
              <a:t>Candan</a:t>
            </a:r>
            <a:r>
              <a:rPr lang="en-US" sz="1400" dirty="0"/>
              <a:t> Dozen (Tsinghua), Yannick Favre (Geneva), Jonathan Feng* (UC Irvine), Didier </a:t>
            </a:r>
            <a:r>
              <a:rPr lang="en-US" sz="1400" dirty="0" err="1"/>
              <a:t>Ferrere</a:t>
            </a:r>
            <a:r>
              <a:rPr lang="en-US" sz="1400" dirty="0"/>
              <a:t> (Geneva), </a:t>
            </a:r>
            <a:r>
              <a:rPr lang="en-US" sz="1400" dirty="0" err="1"/>
              <a:t>Iftah</a:t>
            </a:r>
            <a:r>
              <a:rPr lang="en-US" sz="1400" dirty="0"/>
              <a:t> </a:t>
            </a:r>
            <a:r>
              <a:rPr lang="en-US" sz="1400" dirty="0" err="1"/>
              <a:t>Galon</a:t>
            </a:r>
            <a:r>
              <a:rPr lang="en-US" sz="1400" dirty="0"/>
              <a:t> (Rutgers), Sergio Gonzalez-Sevilla (Geneva), Shih-</a:t>
            </a:r>
            <a:r>
              <a:rPr lang="en-US" sz="1400" dirty="0" err="1"/>
              <a:t>Chieh</a:t>
            </a:r>
            <a:r>
              <a:rPr lang="en-US" sz="1400" dirty="0"/>
              <a:t> Hsu (Washington), Zhen Hu (Tsinghua), </a:t>
            </a:r>
            <a:r>
              <a:rPr lang="en-US" sz="1400" dirty="0" err="1"/>
              <a:t>Peppe</a:t>
            </a:r>
            <a:r>
              <a:rPr lang="en-US" sz="1400" dirty="0"/>
              <a:t> </a:t>
            </a:r>
            <a:r>
              <a:rPr lang="en-US" sz="1400" dirty="0" err="1"/>
              <a:t>Iacobucci</a:t>
            </a:r>
            <a:r>
              <a:rPr lang="en-US" sz="1400" dirty="0"/>
              <a:t> (Geneva), </a:t>
            </a:r>
            <a:r>
              <a:rPr lang="en-US" sz="1400" dirty="0" err="1"/>
              <a:t>Sune</a:t>
            </a:r>
            <a:r>
              <a:rPr lang="en-US" sz="1400" dirty="0"/>
              <a:t> Jakobsen (CERN), Roland Jansky (Geneva), Enrique </a:t>
            </a:r>
            <a:r>
              <a:rPr lang="en-US" sz="1400" dirty="0" err="1"/>
              <a:t>Kajomovitz</a:t>
            </a:r>
            <a:r>
              <a:rPr lang="en-US" sz="1400" dirty="0"/>
              <a:t> (Technion), Felix Kling (UC Irvine), Susanne Kuehn (CERN), Lorne Levinson (Weizmann), Josh </a:t>
            </a:r>
            <a:r>
              <a:rPr lang="en-US" sz="1400" dirty="0" err="1"/>
              <a:t>McFayden</a:t>
            </a:r>
            <a:r>
              <a:rPr lang="en-US" sz="1400" dirty="0"/>
              <a:t> (CERN), Sam Meehan (CERN), </a:t>
            </a:r>
            <a:r>
              <a:rPr lang="en-US" sz="1400" dirty="0" err="1"/>
              <a:t>Friedemann</a:t>
            </a:r>
            <a:r>
              <a:rPr lang="en-US" sz="1400" dirty="0"/>
              <a:t> Neuhaus (Mainz), Hidetoshi </a:t>
            </a:r>
            <a:r>
              <a:rPr lang="en-US" sz="1400" dirty="0" err="1"/>
              <a:t>Otono</a:t>
            </a:r>
            <a:r>
              <a:rPr lang="en-US" sz="1400" dirty="0"/>
              <a:t> (Kyushu), Lorenzo </a:t>
            </a:r>
            <a:r>
              <a:rPr lang="en-US" sz="1400" dirty="0" err="1"/>
              <a:t>Paolozzi</a:t>
            </a:r>
            <a:r>
              <a:rPr lang="en-US" sz="1400" dirty="0"/>
              <a:t> (Geneva), Brian Petersen (CERN), Osamu Sato (Nagoya), Matthias Schott (Mainz), Anna </a:t>
            </a:r>
            <a:r>
              <a:rPr lang="en-US" sz="1400" dirty="0" err="1"/>
              <a:t>Sfyrla</a:t>
            </a:r>
            <a:r>
              <a:rPr lang="en-US" sz="1400" dirty="0"/>
              <a:t> (Geneva), Jordan Smolinsky (UC Irvine), Aaron </a:t>
            </a:r>
            <a:r>
              <a:rPr lang="en-US" sz="1400" dirty="0" err="1"/>
              <a:t>Soffa</a:t>
            </a:r>
            <a:r>
              <a:rPr lang="en-US" sz="1400" dirty="0"/>
              <a:t> (UC Irvine), Yosuke </a:t>
            </a:r>
            <a:r>
              <a:rPr lang="en-US" sz="1400" dirty="0" err="1"/>
              <a:t>Takubo</a:t>
            </a:r>
            <a:r>
              <a:rPr lang="en-US" sz="1400" dirty="0"/>
              <a:t> (KEK), Eric </a:t>
            </a:r>
            <a:r>
              <a:rPr lang="en-US" sz="1400" dirty="0" err="1"/>
              <a:t>Torrence</a:t>
            </a:r>
            <a:r>
              <a:rPr lang="en-US" sz="1400" dirty="0"/>
              <a:t> (Oregon), Sebastian </a:t>
            </a:r>
            <a:r>
              <a:rPr lang="en-US" sz="1400" dirty="0" err="1"/>
              <a:t>Trojanowski</a:t>
            </a:r>
            <a:r>
              <a:rPr lang="en-US" sz="1400" dirty="0"/>
              <a:t> (Sheffield), Gang Zhang (Tsinghua)</a:t>
            </a:r>
          </a:p>
          <a:p>
            <a:endParaRPr lang="en-US" sz="2000" dirty="0">
              <a:latin typeface="Arial" charset="0"/>
              <a:sym typeface="Wingdings"/>
            </a:endParaRPr>
          </a:p>
        </p:txBody>
      </p:sp>
      <p:pic>
        <p:nvPicPr>
          <p:cNvPr id="5" name="Picture 4">
            <a:extLst>
              <a:ext uri="{FF2B5EF4-FFF2-40B4-BE49-F238E27FC236}">
                <a16:creationId xmlns:a16="http://schemas.microsoft.com/office/drawing/2014/main" id="{F73A7085-1956-3D4B-B819-EDEF6FADFBC7}"/>
              </a:ext>
            </a:extLst>
          </p:cNvPr>
          <p:cNvPicPr>
            <a:picLocks noChangeAspect="1"/>
          </p:cNvPicPr>
          <p:nvPr/>
        </p:nvPicPr>
        <p:blipFill>
          <a:blip r:embed="rId17"/>
          <a:stretch>
            <a:fillRect/>
          </a:stretch>
        </p:blipFill>
        <p:spPr>
          <a:xfrm>
            <a:off x="2824586" y="5888078"/>
            <a:ext cx="1143000" cy="668511"/>
          </a:xfrm>
          <a:prstGeom prst="rect">
            <a:avLst/>
          </a:prstGeom>
        </p:spPr>
      </p:pic>
    </p:spTree>
    <p:extLst>
      <p:ext uri="{BB962C8B-B14F-4D97-AF65-F5344CB8AC3E}">
        <p14:creationId xmlns:p14="http://schemas.microsoft.com/office/powerpoint/2010/main" val="2369080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8034760" y="1298906"/>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a:xfrm>
            <a:off x="304800" y="244475"/>
            <a:ext cx="8458200" cy="441325"/>
          </a:xfrm>
        </p:spPr>
        <p:txBody>
          <a:bodyPr/>
          <a:lstStyle/>
          <a:p>
            <a:r>
              <a:rPr lang="en-US" dirty="0"/>
              <a:t>FIRST FASER COLLABORATION MEETING</a:t>
            </a:r>
          </a:p>
        </p:txBody>
      </p:sp>
      <p:pic>
        <p:nvPicPr>
          <p:cNvPr id="9" name="Picture 8">
            <a:extLst>
              <a:ext uri="{FF2B5EF4-FFF2-40B4-BE49-F238E27FC236}">
                <a16:creationId xmlns:a16="http://schemas.microsoft.com/office/drawing/2014/main" id="{164B07C5-655F-EF4B-AFF6-048676906BEB}"/>
              </a:ext>
            </a:extLst>
          </p:cNvPr>
          <p:cNvPicPr>
            <a:picLocks noChangeAspect="1"/>
          </p:cNvPicPr>
          <p:nvPr/>
        </p:nvPicPr>
        <p:blipFill>
          <a:blip r:embed="rId2"/>
          <a:stretch>
            <a:fillRect/>
          </a:stretch>
        </p:blipFill>
        <p:spPr>
          <a:xfrm>
            <a:off x="762000" y="836704"/>
            <a:ext cx="7620000" cy="5716496"/>
          </a:xfrm>
          <a:prstGeom prst="rect">
            <a:avLst/>
          </a:prstGeom>
        </p:spPr>
      </p:pic>
    </p:spTree>
    <p:extLst>
      <p:ext uri="{BB962C8B-B14F-4D97-AF65-F5344CB8AC3E}">
        <p14:creationId xmlns:p14="http://schemas.microsoft.com/office/powerpoint/2010/main" val="113982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44475"/>
            <a:ext cx="6858000" cy="441325"/>
          </a:xfrm>
        </p:spPr>
        <p:txBody>
          <a:bodyPr/>
          <a:lstStyle/>
          <a:p>
            <a:r>
              <a:rPr lang="en-US" dirty="0"/>
              <a:t>ACKNOWLEDGEMENTS</a:t>
            </a:r>
          </a:p>
        </p:txBody>
      </p:sp>
      <p:sp>
        <p:nvSpPr>
          <p:cNvPr id="9" name="TextBox 8"/>
          <p:cNvSpPr txBox="1"/>
          <p:nvPr/>
        </p:nvSpPr>
        <p:spPr>
          <a:xfrm>
            <a:off x="381000" y="838200"/>
            <a:ext cx="8353633" cy="369332"/>
          </a:xfrm>
          <a:prstGeom prst="rect">
            <a:avLst/>
          </a:prstGeom>
          <a:noFill/>
        </p:spPr>
        <p:txBody>
          <a:bodyPr wrap="none" rtlCol="0">
            <a:spAutoFit/>
          </a:bodyPr>
          <a:lstStyle/>
          <a:p>
            <a:r>
              <a:rPr lang="en-US" dirty="0"/>
              <a:t>The FASER Collaboration has also received essential support from many others</a:t>
            </a:r>
          </a:p>
        </p:txBody>
      </p:sp>
      <p:pic>
        <p:nvPicPr>
          <p:cNvPr id="6" name="Picture 5"/>
          <p:cNvPicPr>
            <a:picLocks noChangeAspect="1"/>
          </p:cNvPicPr>
          <p:nvPr/>
        </p:nvPicPr>
        <p:blipFill>
          <a:blip r:embed="rId2"/>
          <a:stretch>
            <a:fillRect/>
          </a:stretch>
        </p:blipFill>
        <p:spPr>
          <a:xfrm>
            <a:off x="457200" y="1207532"/>
            <a:ext cx="7772400" cy="5356601"/>
          </a:xfrm>
          <a:prstGeom prst="rect">
            <a:avLst/>
          </a:prstGeom>
          <a:ln>
            <a:no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10743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
            <a:extLst>
              <a:ext uri="{FF2B5EF4-FFF2-40B4-BE49-F238E27FC236}">
                <a16:creationId xmlns:a16="http://schemas.microsoft.com/office/drawing/2014/main" id="{584D3536-9360-8F48-81DC-B3BF5AAC79A8}"/>
              </a:ext>
            </a:extLst>
          </p:cNvPr>
          <p:cNvSpPr txBox="1">
            <a:spLocks/>
          </p:cNvSpPr>
          <p:nvPr/>
        </p:nvSpPr>
        <p:spPr bwMode="auto">
          <a:xfrm>
            <a:off x="304800" y="3124199"/>
            <a:ext cx="4221374"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200" dirty="0">
              <a:latin typeface="Arial" charset="0"/>
            </a:endParaRPr>
          </a:p>
          <a:p>
            <a:r>
              <a:rPr lang="en-US" dirty="0">
                <a:latin typeface="Arial" charset="0"/>
              </a:rPr>
              <a:t>It can be produced, for example, in pion decay:</a:t>
            </a:r>
          </a:p>
          <a:p>
            <a:pPr marL="0" indent="0">
              <a:buFont typeface="Arial" charset="0"/>
              <a:buNone/>
            </a:pPr>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p:txBody>
      </p:sp>
      <p:grpSp>
        <p:nvGrpSpPr>
          <p:cNvPr id="15" name="Group 14">
            <a:extLst>
              <a:ext uri="{FF2B5EF4-FFF2-40B4-BE49-F238E27FC236}">
                <a16:creationId xmlns:a16="http://schemas.microsoft.com/office/drawing/2014/main" id="{4C82F165-7B97-E543-8C07-7FCEEEBFA354}"/>
              </a:ext>
            </a:extLst>
          </p:cNvPr>
          <p:cNvGrpSpPr/>
          <p:nvPr/>
        </p:nvGrpSpPr>
        <p:grpSpPr>
          <a:xfrm>
            <a:off x="685800" y="4293918"/>
            <a:ext cx="3200400" cy="2256306"/>
            <a:chOff x="2590800" y="3170165"/>
            <a:chExt cx="3200400" cy="2604069"/>
          </a:xfrm>
        </p:grpSpPr>
        <p:grpSp>
          <p:nvGrpSpPr>
            <p:cNvPr id="11" name="Group 10">
              <a:extLst>
                <a:ext uri="{FF2B5EF4-FFF2-40B4-BE49-F238E27FC236}">
                  <a16:creationId xmlns:a16="http://schemas.microsoft.com/office/drawing/2014/main" id="{5D2C8ACD-24F9-0D48-898E-D1F27CEA5477}"/>
                </a:ext>
              </a:extLst>
            </p:cNvPr>
            <p:cNvGrpSpPr/>
            <p:nvPr/>
          </p:nvGrpSpPr>
          <p:grpSpPr>
            <a:xfrm>
              <a:off x="2590800" y="3170165"/>
              <a:ext cx="3200400" cy="2604069"/>
              <a:chOff x="2876550" y="2687278"/>
              <a:chExt cx="3200400" cy="2604069"/>
            </a:xfrm>
          </p:grpSpPr>
          <p:pic>
            <p:nvPicPr>
              <p:cNvPr id="8" name="Picture 7">
                <a:extLst>
                  <a:ext uri="{FF2B5EF4-FFF2-40B4-BE49-F238E27FC236}">
                    <a16:creationId xmlns:a16="http://schemas.microsoft.com/office/drawing/2014/main" id="{999F023C-11B3-3345-97EC-D930D38AA0EB}"/>
                  </a:ext>
                </a:extLst>
              </p:cNvPr>
              <p:cNvPicPr>
                <a:picLocks noChangeAspect="1"/>
              </p:cNvPicPr>
              <p:nvPr/>
            </p:nvPicPr>
            <p:blipFill>
              <a:blip r:embed="rId2"/>
              <a:stretch>
                <a:fillRect/>
              </a:stretch>
            </p:blipFill>
            <p:spPr>
              <a:xfrm>
                <a:off x="2876550" y="2744387"/>
                <a:ext cx="3067050" cy="2546960"/>
              </a:xfrm>
              <a:prstGeom prst="rect">
                <a:avLst/>
              </a:prstGeom>
            </p:spPr>
          </p:pic>
          <p:sp>
            <p:nvSpPr>
              <p:cNvPr id="9" name="Rectangle 8">
                <a:extLst>
                  <a:ext uri="{FF2B5EF4-FFF2-40B4-BE49-F238E27FC236}">
                    <a16:creationId xmlns:a16="http://schemas.microsoft.com/office/drawing/2014/main" id="{3EF4B653-E278-0F49-958F-C476A761BE00}"/>
                  </a:ext>
                </a:extLst>
              </p:cNvPr>
              <p:cNvSpPr/>
              <p:nvPr/>
            </p:nvSpPr>
            <p:spPr>
              <a:xfrm>
                <a:off x="2876550" y="4343400"/>
                <a:ext cx="184785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A168090-9343-0240-BE16-C98981962DA9}"/>
                  </a:ext>
                </a:extLst>
              </p:cNvPr>
              <p:cNvSpPr/>
              <p:nvPr/>
            </p:nvSpPr>
            <p:spPr>
              <a:xfrm>
                <a:off x="5410200" y="3729535"/>
                <a:ext cx="5334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7EAFC5F-D732-0C4F-B48E-DC3854BA7197}"/>
                  </a:ext>
                </a:extLst>
              </p:cNvPr>
              <p:cNvSpPr txBox="1"/>
              <p:nvPr/>
            </p:nvSpPr>
            <p:spPr>
              <a:xfrm>
                <a:off x="5557256" y="2687278"/>
                <a:ext cx="519694" cy="584775"/>
              </a:xfrm>
              <a:prstGeom prst="rect">
                <a:avLst/>
              </a:prstGeom>
              <a:solidFill>
                <a:schemeClr val="bg1"/>
              </a:solidFill>
            </p:spPr>
            <p:txBody>
              <a:bodyPr wrap="none" rtlCol="0">
                <a:spAutoFit/>
              </a:bodyPr>
              <a:lstStyle/>
              <a:p>
                <a:r>
                  <a:rPr lang="en-US" sz="3200" dirty="0"/>
                  <a:t>A’</a:t>
                </a:r>
              </a:p>
            </p:txBody>
          </p:sp>
        </p:grpSp>
        <p:sp>
          <p:nvSpPr>
            <p:cNvPr id="14" name="TextBox 13">
              <a:extLst>
                <a:ext uri="{FF2B5EF4-FFF2-40B4-BE49-F238E27FC236}">
                  <a16:creationId xmlns:a16="http://schemas.microsoft.com/office/drawing/2014/main" id="{8E046E19-B8D3-0E4E-9BFA-F658343C0589}"/>
                </a:ext>
              </a:extLst>
            </p:cNvPr>
            <p:cNvSpPr txBox="1"/>
            <p:nvPr/>
          </p:nvSpPr>
          <p:spPr>
            <a:xfrm>
              <a:off x="4512468" y="3346055"/>
              <a:ext cx="364202" cy="584775"/>
            </a:xfrm>
            <a:prstGeom prst="rect">
              <a:avLst/>
            </a:prstGeom>
            <a:noFill/>
          </p:spPr>
          <p:txBody>
            <a:bodyPr wrap="none" rtlCol="0">
              <a:spAutoFit/>
            </a:bodyPr>
            <a:lstStyle/>
            <a:p>
              <a:r>
                <a:rPr lang="en-US" sz="3200" dirty="0">
                  <a:latin typeface="Symbol" pitchFamily="2" charset="2"/>
                </a:rPr>
                <a:t>e</a:t>
              </a:r>
            </a:p>
          </p:txBody>
        </p:sp>
      </p:grpSp>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AN EXAMPLE: DARK PHOTONS</a:t>
            </a:r>
          </a:p>
        </p:txBody>
      </p:sp>
      <p:sp>
        <p:nvSpPr>
          <p:cNvPr id="5123" name="Content Placeholder 2"/>
          <p:cNvSpPr>
            <a:spLocks noGrp="1"/>
          </p:cNvSpPr>
          <p:nvPr>
            <p:ph idx="1"/>
          </p:nvPr>
        </p:nvSpPr>
        <p:spPr>
          <a:xfrm>
            <a:off x="304800" y="1524000"/>
            <a:ext cx="8488574" cy="2472027"/>
          </a:xfrm>
        </p:spPr>
        <p:txBody>
          <a:bodyPr/>
          <a:lstStyle/>
          <a:p>
            <a:pPr eaLnBrk="1" hangingPunct="1"/>
            <a:r>
              <a:rPr lang="en-US" dirty="0">
                <a:latin typeface="Arial" charset="0"/>
              </a:rPr>
              <a:t>The dark photon is like the standard photon, but</a:t>
            </a:r>
          </a:p>
          <a:p>
            <a:pPr lvl="1"/>
            <a:r>
              <a:rPr lang="en-US" sz="2400" dirty="0">
                <a:latin typeface="Arial" charset="0"/>
              </a:rPr>
              <a:t>It is massive, with a mass </a:t>
            </a:r>
            <a:r>
              <a:rPr lang="en-US" sz="2400" dirty="0">
                <a:solidFill>
                  <a:srgbClr val="FF0000"/>
                </a:solidFill>
                <a:latin typeface="Arial" charset="0"/>
              </a:rPr>
              <a:t>m</a:t>
            </a:r>
            <a:r>
              <a:rPr lang="en-US" sz="2400" baseline="-25000" dirty="0">
                <a:solidFill>
                  <a:srgbClr val="FF0000"/>
                </a:solidFill>
                <a:latin typeface="Arial" charset="0"/>
              </a:rPr>
              <a:t>A’</a:t>
            </a:r>
            <a:r>
              <a:rPr lang="en-US" sz="2400" baseline="-25000" dirty="0">
                <a:latin typeface="Arial" charset="0"/>
              </a:rPr>
              <a:t> </a:t>
            </a:r>
            <a:r>
              <a:rPr lang="en-US" sz="2400" dirty="0">
                <a:latin typeface="Arial" charset="0"/>
              </a:rPr>
              <a:t>  </a:t>
            </a:r>
          </a:p>
          <a:p>
            <a:pPr lvl="1"/>
            <a:r>
              <a:rPr lang="en-US" sz="2400" dirty="0">
                <a:latin typeface="Arial" charset="0"/>
              </a:rPr>
              <a:t>Its couplings to SM particles are suppressed by a small coupling </a:t>
            </a:r>
            <a:r>
              <a:rPr lang="en-US" sz="2400" dirty="0">
                <a:solidFill>
                  <a:srgbClr val="FF0000"/>
                </a:solidFill>
                <a:latin typeface="Symbol" pitchFamily="2" charset="2"/>
              </a:rPr>
              <a:t>e</a:t>
            </a:r>
            <a:endParaRPr lang="en-US" sz="2400" dirty="0">
              <a:solidFill>
                <a:srgbClr val="FF0000"/>
              </a:solidFill>
              <a:latin typeface="Arial" charset="0"/>
            </a:endParaRPr>
          </a:p>
          <a:p>
            <a:pPr eaLnBrk="1" hangingPunct="1"/>
            <a:endParaRPr lang="en-US" sz="1200" dirty="0">
              <a:latin typeface="Arial" charset="0"/>
            </a:endParaRPr>
          </a:p>
        </p:txBody>
      </p:sp>
      <p:grpSp>
        <p:nvGrpSpPr>
          <p:cNvPr id="16" name="Group 15">
            <a:extLst>
              <a:ext uri="{FF2B5EF4-FFF2-40B4-BE49-F238E27FC236}">
                <a16:creationId xmlns:a16="http://schemas.microsoft.com/office/drawing/2014/main" id="{32DAB2FF-88DA-CC4A-9CF8-2F65CA7A7707}"/>
              </a:ext>
            </a:extLst>
          </p:cNvPr>
          <p:cNvGrpSpPr/>
          <p:nvPr/>
        </p:nvGrpSpPr>
        <p:grpSpPr>
          <a:xfrm>
            <a:off x="4810349" y="4412295"/>
            <a:ext cx="3010993" cy="1985528"/>
            <a:chOff x="2743200" y="1224180"/>
            <a:chExt cx="3010993" cy="1985528"/>
          </a:xfrm>
        </p:grpSpPr>
        <p:pic>
          <p:nvPicPr>
            <p:cNvPr id="17" name="Picture 16">
              <a:extLst>
                <a:ext uri="{FF2B5EF4-FFF2-40B4-BE49-F238E27FC236}">
                  <a16:creationId xmlns:a16="http://schemas.microsoft.com/office/drawing/2014/main" id="{CAE16EEC-7178-B749-B65A-E046DC133250}"/>
                </a:ext>
              </a:extLst>
            </p:cNvPr>
            <p:cNvPicPr>
              <a:picLocks noChangeAspect="1"/>
            </p:cNvPicPr>
            <p:nvPr/>
          </p:nvPicPr>
          <p:blipFill rotWithShape="1">
            <a:blip r:embed="rId3"/>
            <a:srcRect l="11118" t="18147" r="60787" b="17136"/>
            <a:stretch/>
          </p:blipFill>
          <p:spPr>
            <a:xfrm>
              <a:off x="3124200" y="1451627"/>
              <a:ext cx="2057400" cy="1606834"/>
            </a:xfrm>
            <a:prstGeom prst="rect">
              <a:avLst/>
            </a:prstGeom>
          </p:spPr>
        </p:pic>
        <p:sp>
          <p:nvSpPr>
            <p:cNvPr id="18" name="TextBox 17">
              <a:extLst>
                <a:ext uri="{FF2B5EF4-FFF2-40B4-BE49-F238E27FC236}">
                  <a16:creationId xmlns:a16="http://schemas.microsoft.com/office/drawing/2014/main" id="{B3D2CB19-7B81-C545-BA5B-B00A88893DA4}"/>
                </a:ext>
              </a:extLst>
            </p:cNvPr>
            <p:cNvSpPr txBox="1"/>
            <p:nvPr/>
          </p:nvSpPr>
          <p:spPr>
            <a:xfrm>
              <a:off x="2743200" y="1943607"/>
              <a:ext cx="519694" cy="584775"/>
            </a:xfrm>
            <a:prstGeom prst="rect">
              <a:avLst/>
            </a:prstGeom>
            <a:solidFill>
              <a:schemeClr val="bg1"/>
            </a:solidFill>
          </p:spPr>
          <p:txBody>
            <a:bodyPr wrap="none" rtlCol="0">
              <a:spAutoFit/>
            </a:bodyPr>
            <a:lstStyle/>
            <a:p>
              <a:r>
                <a:rPr lang="en-US" sz="3200" dirty="0"/>
                <a:t>A’</a:t>
              </a:r>
            </a:p>
          </p:txBody>
        </p:sp>
        <p:sp>
          <p:nvSpPr>
            <p:cNvPr id="19" name="TextBox 18">
              <a:extLst>
                <a:ext uri="{FF2B5EF4-FFF2-40B4-BE49-F238E27FC236}">
                  <a16:creationId xmlns:a16="http://schemas.microsoft.com/office/drawing/2014/main" id="{03069995-83FD-2645-BD96-89B254FCA1F6}"/>
                </a:ext>
              </a:extLst>
            </p:cNvPr>
            <p:cNvSpPr txBox="1"/>
            <p:nvPr/>
          </p:nvSpPr>
          <p:spPr>
            <a:xfrm>
              <a:off x="5181600" y="1224180"/>
              <a:ext cx="572593" cy="584775"/>
            </a:xfrm>
            <a:prstGeom prst="rect">
              <a:avLst/>
            </a:prstGeom>
            <a:solidFill>
              <a:schemeClr val="bg1"/>
            </a:solidFill>
          </p:spPr>
          <p:txBody>
            <a:bodyPr wrap="none" rtlCol="0">
              <a:spAutoFit/>
            </a:bodyPr>
            <a:lstStyle/>
            <a:p>
              <a:r>
                <a:rPr lang="en-US" sz="3200" dirty="0"/>
                <a:t>e</a:t>
              </a:r>
              <a:r>
                <a:rPr lang="en-US" sz="3200" baseline="30000" dirty="0"/>
                <a:t>+</a:t>
              </a:r>
            </a:p>
          </p:txBody>
        </p:sp>
        <p:sp>
          <p:nvSpPr>
            <p:cNvPr id="20" name="TextBox 19">
              <a:extLst>
                <a:ext uri="{FF2B5EF4-FFF2-40B4-BE49-F238E27FC236}">
                  <a16:creationId xmlns:a16="http://schemas.microsoft.com/office/drawing/2014/main" id="{FF72ABFD-3F82-A749-A06D-D3821D460494}"/>
                </a:ext>
              </a:extLst>
            </p:cNvPr>
            <p:cNvSpPr txBox="1"/>
            <p:nvPr/>
          </p:nvSpPr>
          <p:spPr>
            <a:xfrm>
              <a:off x="5181600" y="2624933"/>
              <a:ext cx="503664" cy="584775"/>
            </a:xfrm>
            <a:prstGeom prst="rect">
              <a:avLst/>
            </a:prstGeom>
            <a:solidFill>
              <a:schemeClr val="bg1"/>
            </a:solidFill>
          </p:spPr>
          <p:txBody>
            <a:bodyPr wrap="none" rtlCol="0">
              <a:spAutoFit/>
            </a:bodyPr>
            <a:lstStyle/>
            <a:p>
              <a:r>
                <a:rPr lang="en-US" sz="3200" dirty="0"/>
                <a:t>e</a:t>
              </a:r>
              <a:r>
                <a:rPr lang="en-US" sz="3200" baseline="30000" dirty="0"/>
                <a:t>-</a:t>
              </a:r>
            </a:p>
          </p:txBody>
        </p:sp>
        <p:sp>
          <p:nvSpPr>
            <p:cNvPr id="21" name="TextBox 20">
              <a:extLst>
                <a:ext uri="{FF2B5EF4-FFF2-40B4-BE49-F238E27FC236}">
                  <a16:creationId xmlns:a16="http://schemas.microsoft.com/office/drawing/2014/main" id="{28A9C91B-BAB2-CB4B-80C1-F407A09B1A53}"/>
                </a:ext>
              </a:extLst>
            </p:cNvPr>
            <p:cNvSpPr txBox="1"/>
            <p:nvPr/>
          </p:nvSpPr>
          <p:spPr>
            <a:xfrm>
              <a:off x="4124453" y="1613118"/>
              <a:ext cx="364202" cy="584775"/>
            </a:xfrm>
            <a:prstGeom prst="rect">
              <a:avLst/>
            </a:prstGeom>
            <a:noFill/>
          </p:spPr>
          <p:txBody>
            <a:bodyPr wrap="none" rtlCol="0">
              <a:spAutoFit/>
            </a:bodyPr>
            <a:lstStyle/>
            <a:p>
              <a:r>
                <a:rPr lang="en-US" sz="3200" dirty="0">
                  <a:latin typeface="Symbol" pitchFamily="2" charset="2"/>
                </a:rPr>
                <a:t>e</a:t>
              </a:r>
            </a:p>
          </p:txBody>
        </p:sp>
      </p:grpSp>
      <p:sp>
        <p:nvSpPr>
          <p:cNvPr id="23" name="Content Placeholder 2">
            <a:extLst>
              <a:ext uri="{FF2B5EF4-FFF2-40B4-BE49-F238E27FC236}">
                <a16:creationId xmlns:a16="http://schemas.microsoft.com/office/drawing/2014/main" id="{516C6F78-055E-BF41-B220-3E192DC71CD9}"/>
              </a:ext>
            </a:extLst>
          </p:cNvPr>
          <p:cNvSpPr txBox="1">
            <a:spLocks/>
          </p:cNvSpPr>
          <p:nvPr/>
        </p:nvSpPr>
        <p:spPr bwMode="auto">
          <a:xfrm>
            <a:off x="4702274" y="3124200"/>
            <a:ext cx="4221374"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200" dirty="0">
              <a:latin typeface="Arial" charset="0"/>
            </a:endParaRPr>
          </a:p>
          <a:p>
            <a:r>
              <a:rPr lang="en-US" dirty="0">
                <a:latin typeface="Arial" charset="0"/>
              </a:rPr>
              <a:t>It can decay to particle/anti-particle pairs:</a:t>
            </a:r>
          </a:p>
          <a:p>
            <a:pPr marL="0" indent="0">
              <a:buFont typeface="Arial" charset="0"/>
              <a:buNone/>
            </a:pPr>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endParaRPr lang="en-US" dirty="0">
              <a:latin typeface="Arial" charset="0"/>
            </a:endParaRPr>
          </a:p>
          <a:p>
            <a:pPr marL="0" indent="0">
              <a:buNone/>
            </a:pPr>
            <a:endParaRPr lang="en-US" dirty="0">
              <a:latin typeface="Arial" charset="0"/>
            </a:endParaRPr>
          </a:p>
        </p:txBody>
      </p:sp>
      <p:sp>
        <p:nvSpPr>
          <p:cNvPr id="24" name="TextBox 23">
            <a:extLst>
              <a:ext uri="{FF2B5EF4-FFF2-40B4-BE49-F238E27FC236}">
                <a16:creationId xmlns:a16="http://schemas.microsoft.com/office/drawing/2014/main" id="{9EE7B555-C84B-BC4D-8596-01D5B6588E37}"/>
              </a:ext>
            </a:extLst>
          </p:cNvPr>
          <p:cNvSpPr txBox="1"/>
          <p:nvPr/>
        </p:nvSpPr>
        <p:spPr>
          <a:xfrm>
            <a:off x="3359832" y="987623"/>
            <a:ext cx="5650906" cy="307777"/>
          </a:xfrm>
          <a:prstGeom prst="rect">
            <a:avLst/>
          </a:prstGeom>
          <a:noFill/>
        </p:spPr>
        <p:txBody>
          <a:bodyPr wrap="none" rtlCol="0">
            <a:spAutoFit/>
          </a:bodyPr>
          <a:lstStyle/>
          <a:p>
            <a:r>
              <a:rPr lang="en-US" sz="1400" dirty="0" err="1"/>
              <a:t>Fayet</a:t>
            </a:r>
            <a:r>
              <a:rPr lang="en-US" sz="1400" dirty="0"/>
              <a:t> (1980); Okun (1982); </a:t>
            </a:r>
            <a:r>
              <a:rPr lang="en-US" sz="1400" dirty="0" err="1"/>
              <a:t>Galison</a:t>
            </a:r>
            <a:r>
              <a:rPr lang="en-US" sz="1400" dirty="0"/>
              <a:t>, Manohar (1984); </a:t>
            </a:r>
            <a:r>
              <a:rPr lang="en-US" sz="1400" dirty="0" err="1"/>
              <a:t>Holdom</a:t>
            </a:r>
            <a:r>
              <a:rPr lang="en-US" sz="1400" dirty="0"/>
              <a:t> (1986)</a:t>
            </a:r>
          </a:p>
        </p:txBody>
      </p:sp>
    </p:spTree>
    <p:extLst>
      <p:ext uri="{BB962C8B-B14F-4D97-AF65-F5344CB8AC3E}">
        <p14:creationId xmlns:p14="http://schemas.microsoft.com/office/powerpoint/2010/main" val="264236760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DARK PHOTON SIGNAL RATES</a:t>
            </a:r>
          </a:p>
        </p:txBody>
      </p:sp>
      <p:sp>
        <p:nvSpPr>
          <p:cNvPr id="5123" name="Content Placeholder 2"/>
          <p:cNvSpPr>
            <a:spLocks noGrp="1"/>
          </p:cNvSpPr>
          <p:nvPr>
            <p:ph idx="1"/>
          </p:nvPr>
        </p:nvSpPr>
        <p:spPr>
          <a:xfrm>
            <a:off x="-35312" y="838200"/>
            <a:ext cx="2930912" cy="1600200"/>
          </a:xfrm>
        </p:spPr>
        <p:txBody>
          <a:bodyPr/>
          <a:lstStyle/>
          <a:p>
            <a:pPr marL="0" indent="0" algn="ctr" eaLnBrk="1" hangingPunct="1">
              <a:buNone/>
            </a:pPr>
            <a:r>
              <a:rPr lang="en-US" sz="1800" dirty="0" err="1">
                <a:solidFill>
                  <a:srgbClr val="0000FF"/>
                </a:solidFill>
                <a:latin typeface="Arial" charset="0"/>
              </a:rPr>
              <a:t>Pions</a:t>
            </a:r>
            <a:r>
              <a:rPr lang="en-US" sz="1800" dirty="0">
                <a:solidFill>
                  <a:srgbClr val="0000FF"/>
                </a:solidFill>
                <a:latin typeface="Arial" charset="0"/>
              </a:rPr>
              <a:t> at the IP</a:t>
            </a: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marL="0" indent="0" eaLnBrk="1" hangingPunct="1">
              <a:buNone/>
            </a:pPr>
            <a:endParaRPr lang="en-US" sz="1800" dirty="0">
              <a:solidFill>
                <a:srgbClr val="0000FF"/>
              </a:solidFill>
              <a:latin typeface="Arial" charset="0"/>
            </a:endParaRPr>
          </a:p>
          <a:p>
            <a:pPr eaLnBrk="1" hangingPunct="1"/>
            <a:r>
              <a:rPr lang="en-US" sz="1800" dirty="0">
                <a:solidFill>
                  <a:srgbClr val="0000FF"/>
                </a:solidFill>
                <a:latin typeface="Arial" charset="0"/>
              </a:rPr>
              <a:t>Simulations now grounded in LHC data</a:t>
            </a:r>
          </a:p>
          <a:p>
            <a:pPr eaLnBrk="1" hangingPunct="1"/>
            <a:endParaRPr lang="en-US" sz="1000" dirty="0">
              <a:solidFill>
                <a:srgbClr val="0000FF"/>
              </a:solidFill>
              <a:latin typeface="Arial" charset="0"/>
            </a:endParaRPr>
          </a:p>
          <a:p>
            <a:pPr eaLnBrk="1" hangingPunct="1"/>
            <a:r>
              <a:rPr lang="en-US" sz="1800" dirty="0">
                <a:solidFill>
                  <a:srgbClr val="0000FF"/>
                </a:solidFill>
                <a:latin typeface="Arial" charset="0"/>
              </a:rPr>
              <a:t>Production is peaked at </a:t>
            </a:r>
            <a:r>
              <a:rPr lang="en-US" sz="1800" dirty="0" err="1">
                <a:solidFill>
                  <a:srgbClr val="0000FF"/>
                </a:solidFill>
                <a:latin typeface="Arial" charset="0"/>
              </a:rPr>
              <a:t>p</a:t>
            </a:r>
            <a:r>
              <a:rPr lang="en-US" sz="1800" baseline="-25000" dirty="0" err="1">
                <a:solidFill>
                  <a:srgbClr val="0000FF"/>
                </a:solidFill>
                <a:latin typeface="Arial" charset="0"/>
              </a:rPr>
              <a:t>T</a:t>
            </a:r>
            <a:r>
              <a:rPr lang="en-US" sz="1800" dirty="0">
                <a:solidFill>
                  <a:srgbClr val="0000FF"/>
                </a:solidFill>
                <a:latin typeface="Arial" charset="0"/>
              </a:rPr>
              <a:t> ~ </a:t>
            </a:r>
            <a:r>
              <a:rPr lang="en-US" sz="1800" dirty="0">
                <a:solidFill>
                  <a:srgbClr val="0000FF"/>
                </a:solidFill>
                <a:latin typeface="Symbol" charset="2"/>
                <a:cs typeface="Symbol" charset="2"/>
              </a:rPr>
              <a:t>L</a:t>
            </a:r>
            <a:r>
              <a:rPr lang="en-US" sz="1800" baseline="-25000" dirty="0">
                <a:solidFill>
                  <a:srgbClr val="0000FF"/>
                </a:solidFill>
                <a:latin typeface="Arial" charset="0"/>
              </a:rPr>
              <a:t>QCD </a:t>
            </a:r>
            <a:r>
              <a:rPr lang="en-US" sz="1800" dirty="0">
                <a:solidFill>
                  <a:srgbClr val="0000FF"/>
                </a:solidFill>
                <a:latin typeface="Arial" charset="0"/>
              </a:rPr>
              <a:t>~ 250 MeV</a:t>
            </a:r>
          </a:p>
          <a:p>
            <a:pPr eaLnBrk="1" hangingPunct="1"/>
            <a:endParaRPr lang="en-US" sz="1000" dirty="0">
              <a:solidFill>
                <a:srgbClr val="0000FF"/>
              </a:solidFill>
              <a:latin typeface="Arial" charset="0"/>
            </a:endParaRPr>
          </a:p>
          <a:p>
            <a:pPr eaLnBrk="1" hangingPunct="1"/>
            <a:r>
              <a:rPr lang="en-US" sz="1800" dirty="0">
                <a:solidFill>
                  <a:srgbClr val="0000FF"/>
                </a:solidFill>
                <a:latin typeface="Arial" charset="0"/>
              </a:rPr>
              <a:t>Enormous event rates: N</a:t>
            </a:r>
            <a:r>
              <a:rPr lang="en-US" sz="1800" baseline="-25000" dirty="0">
                <a:solidFill>
                  <a:srgbClr val="0000FF"/>
                </a:solidFill>
                <a:latin typeface="Symbol" pitchFamily="2" charset="2"/>
              </a:rPr>
              <a:t>p</a:t>
            </a:r>
            <a:r>
              <a:rPr lang="en-US" sz="1800" dirty="0">
                <a:solidFill>
                  <a:srgbClr val="0000FF"/>
                </a:solidFill>
                <a:latin typeface="Arial" charset="0"/>
              </a:rPr>
              <a:t>~10</a:t>
            </a:r>
            <a:r>
              <a:rPr lang="en-US" sz="1800" baseline="30000" dirty="0">
                <a:solidFill>
                  <a:srgbClr val="0000FF"/>
                </a:solidFill>
                <a:latin typeface="Arial" charset="0"/>
              </a:rPr>
              <a:t>15</a:t>
            </a:r>
            <a:r>
              <a:rPr lang="en-US" sz="1800" dirty="0">
                <a:solidFill>
                  <a:srgbClr val="0000FF"/>
                </a:solidFill>
                <a:latin typeface="Arial" charset="0"/>
              </a:rPr>
              <a:t> per bin</a:t>
            </a:r>
          </a:p>
        </p:txBody>
      </p:sp>
      <p:sp>
        <p:nvSpPr>
          <p:cNvPr id="2" name="TextBox 1"/>
          <p:cNvSpPr txBox="1"/>
          <p:nvPr/>
        </p:nvSpPr>
        <p:spPr>
          <a:xfrm>
            <a:off x="1954201" y="1489075"/>
            <a:ext cx="788999" cy="307777"/>
          </a:xfrm>
          <a:prstGeom prst="rect">
            <a:avLst/>
          </a:prstGeom>
          <a:noFill/>
        </p:spPr>
        <p:txBody>
          <a:bodyPr wrap="none" rtlCol="0">
            <a:spAutoFit/>
          </a:bodyPr>
          <a:lstStyle/>
          <a:p>
            <a:r>
              <a:rPr lang="en-US" sz="1400" dirty="0"/>
              <a:t>300 fb</a:t>
            </a:r>
            <a:r>
              <a:rPr lang="en-US" sz="1400" baseline="30000" dirty="0"/>
              <a:t>-1</a:t>
            </a:r>
          </a:p>
        </p:txBody>
      </p:sp>
      <p:sp>
        <p:nvSpPr>
          <p:cNvPr id="9" name="Content Placeholder 2">
            <a:extLst>
              <a:ext uri="{FF2B5EF4-FFF2-40B4-BE49-F238E27FC236}">
                <a16:creationId xmlns:a16="http://schemas.microsoft.com/office/drawing/2014/main" id="{9D6DC584-2DDE-C846-A486-CF55E1428ECF}"/>
              </a:ext>
            </a:extLst>
          </p:cNvPr>
          <p:cNvSpPr txBox="1">
            <a:spLocks/>
          </p:cNvSpPr>
          <p:nvPr/>
        </p:nvSpPr>
        <p:spPr bwMode="auto">
          <a:xfrm>
            <a:off x="2895600" y="838200"/>
            <a:ext cx="30480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solidFill>
                  <a:srgbClr val="00B050"/>
                </a:solidFill>
                <a:latin typeface="Arial" charset="0"/>
              </a:rPr>
              <a:t>A’s at the IP</a:t>
            </a:r>
          </a:p>
          <a:p>
            <a:endParaRPr lang="en-US" sz="1800" dirty="0">
              <a:solidFill>
                <a:srgbClr val="00B050"/>
              </a:solidFill>
              <a:latin typeface="Arial" charset="0"/>
            </a:endParaRPr>
          </a:p>
          <a:p>
            <a:endParaRPr lang="en-US" sz="1800" dirty="0">
              <a:solidFill>
                <a:srgbClr val="00B050"/>
              </a:solidFill>
              <a:latin typeface="Arial" charset="0"/>
            </a:endParaRPr>
          </a:p>
          <a:p>
            <a:endParaRPr lang="en-US" sz="1800" dirty="0">
              <a:solidFill>
                <a:srgbClr val="00B050"/>
              </a:solidFill>
              <a:latin typeface="Arial" charset="0"/>
            </a:endParaRPr>
          </a:p>
          <a:p>
            <a:pPr marL="0" indent="0">
              <a:buNone/>
            </a:pPr>
            <a:endParaRPr lang="en-US" sz="1800" dirty="0">
              <a:solidFill>
                <a:srgbClr val="00B050"/>
              </a:solidFill>
              <a:latin typeface="Arial" charset="0"/>
            </a:endParaRPr>
          </a:p>
          <a:p>
            <a:endParaRPr lang="en-US" sz="1800" dirty="0">
              <a:solidFill>
                <a:srgbClr val="00B050"/>
              </a:solidFill>
              <a:latin typeface="Arial" charset="0"/>
            </a:endParaRPr>
          </a:p>
          <a:p>
            <a:endParaRPr lang="en-US" sz="1800" dirty="0">
              <a:solidFill>
                <a:srgbClr val="00B050"/>
              </a:solidFill>
              <a:latin typeface="Arial" charset="0"/>
            </a:endParaRPr>
          </a:p>
          <a:p>
            <a:endParaRPr lang="en-US" sz="1800" dirty="0">
              <a:solidFill>
                <a:srgbClr val="00B050"/>
              </a:solidFill>
              <a:latin typeface="Arial" charset="0"/>
            </a:endParaRPr>
          </a:p>
          <a:p>
            <a:endParaRPr lang="en-US" sz="1800" dirty="0">
              <a:solidFill>
                <a:srgbClr val="00B050"/>
              </a:solidFill>
              <a:latin typeface="Arial" charset="0"/>
            </a:endParaRPr>
          </a:p>
          <a:p>
            <a:pPr marL="0" indent="0">
              <a:buNone/>
            </a:pPr>
            <a:endParaRPr lang="en-US" sz="1800" dirty="0">
              <a:solidFill>
                <a:srgbClr val="00B050"/>
              </a:solidFill>
              <a:latin typeface="Arial" charset="0"/>
            </a:endParaRPr>
          </a:p>
          <a:p>
            <a:r>
              <a:rPr lang="en-US" sz="1800" dirty="0">
                <a:solidFill>
                  <a:srgbClr val="00B050"/>
                </a:solidFill>
                <a:latin typeface="Arial" charset="0"/>
              </a:rPr>
              <a:t>Production is peaked at </a:t>
            </a:r>
            <a:r>
              <a:rPr lang="en-US" sz="1800" dirty="0" err="1">
                <a:solidFill>
                  <a:srgbClr val="00B050"/>
                </a:solidFill>
                <a:latin typeface="Arial" charset="0"/>
              </a:rPr>
              <a:t>p</a:t>
            </a:r>
            <a:r>
              <a:rPr lang="en-US" sz="1800" baseline="-25000" dirty="0" err="1">
                <a:solidFill>
                  <a:srgbClr val="00B050"/>
                </a:solidFill>
                <a:latin typeface="Arial" charset="0"/>
              </a:rPr>
              <a:t>T</a:t>
            </a:r>
            <a:r>
              <a:rPr lang="en-US" sz="1800" dirty="0">
                <a:solidFill>
                  <a:srgbClr val="00B050"/>
                </a:solidFill>
                <a:latin typeface="Arial" charset="0"/>
              </a:rPr>
              <a:t> ~ </a:t>
            </a:r>
            <a:r>
              <a:rPr lang="en-US" sz="1800" dirty="0">
                <a:solidFill>
                  <a:srgbClr val="00B050"/>
                </a:solidFill>
                <a:latin typeface="Symbol" charset="2"/>
                <a:cs typeface="Symbol" charset="2"/>
              </a:rPr>
              <a:t>L</a:t>
            </a:r>
            <a:r>
              <a:rPr lang="en-US" sz="1800" baseline="-25000" dirty="0">
                <a:solidFill>
                  <a:srgbClr val="00B050"/>
                </a:solidFill>
                <a:latin typeface="Arial" charset="0"/>
              </a:rPr>
              <a:t>QCD  </a:t>
            </a:r>
            <a:r>
              <a:rPr lang="en-US" sz="1800" dirty="0">
                <a:solidFill>
                  <a:srgbClr val="00B050"/>
                </a:solidFill>
                <a:latin typeface="Arial" charset="0"/>
              </a:rPr>
              <a:t>~ 250 MeV</a:t>
            </a:r>
          </a:p>
          <a:p>
            <a:endParaRPr lang="en-US" sz="1000" dirty="0">
              <a:solidFill>
                <a:srgbClr val="00B050"/>
              </a:solidFill>
              <a:latin typeface="Arial" charset="0"/>
            </a:endParaRPr>
          </a:p>
          <a:p>
            <a:r>
              <a:rPr lang="en-US" sz="1800" dirty="0">
                <a:solidFill>
                  <a:srgbClr val="00B050"/>
                </a:solidFill>
                <a:latin typeface="Arial" charset="0"/>
              </a:rPr>
              <a:t>Rates highly suppressed by </a:t>
            </a:r>
            <a:r>
              <a:rPr lang="en-US" sz="1800" dirty="0">
                <a:solidFill>
                  <a:srgbClr val="00B050"/>
                </a:solidFill>
                <a:latin typeface="Symbol" pitchFamily="2" charset="2"/>
              </a:rPr>
              <a:t>e</a:t>
            </a:r>
            <a:r>
              <a:rPr lang="en-US" sz="1800" baseline="30000" dirty="0">
                <a:solidFill>
                  <a:srgbClr val="00B050"/>
                </a:solidFill>
                <a:latin typeface="Arial" charset="0"/>
              </a:rPr>
              <a:t>2</a:t>
            </a:r>
            <a:r>
              <a:rPr lang="en-US" sz="1800" dirty="0">
                <a:solidFill>
                  <a:srgbClr val="00B050"/>
                </a:solidFill>
                <a:latin typeface="Arial" charset="0"/>
              </a:rPr>
              <a:t> ~ 10</a:t>
            </a:r>
            <a:r>
              <a:rPr lang="en-US" sz="1800" baseline="30000" dirty="0">
                <a:solidFill>
                  <a:srgbClr val="00B050"/>
                </a:solidFill>
                <a:latin typeface="Arial" charset="0"/>
              </a:rPr>
              <a:t>-10</a:t>
            </a:r>
          </a:p>
          <a:p>
            <a:endParaRPr lang="en-US" sz="1000" dirty="0">
              <a:solidFill>
                <a:srgbClr val="00B050"/>
              </a:solidFill>
              <a:latin typeface="Arial" charset="0"/>
            </a:endParaRPr>
          </a:p>
          <a:p>
            <a:r>
              <a:rPr lang="en-US" sz="1800" dirty="0">
                <a:solidFill>
                  <a:srgbClr val="00B050"/>
                </a:solidFill>
                <a:latin typeface="Arial" charset="0"/>
              </a:rPr>
              <a:t>But still N</a:t>
            </a:r>
            <a:r>
              <a:rPr lang="en-US" sz="1800" baseline="-25000" dirty="0">
                <a:solidFill>
                  <a:srgbClr val="00B050"/>
                </a:solidFill>
                <a:latin typeface="Arial" charset="0"/>
              </a:rPr>
              <a:t>A’ </a:t>
            </a:r>
            <a:r>
              <a:rPr lang="en-US" sz="1800" dirty="0">
                <a:solidFill>
                  <a:srgbClr val="00B050"/>
                </a:solidFill>
                <a:latin typeface="Arial" charset="0"/>
              </a:rPr>
              <a:t>~ 10</a:t>
            </a:r>
            <a:r>
              <a:rPr lang="en-US" sz="1800" baseline="30000" dirty="0">
                <a:solidFill>
                  <a:srgbClr val="00B050"/>
                </a:solidFill>
                <a:latin typeface="Arial" charset="0"/>
              </a:rPr>
              <a:t>5</a:t>
            </a:r>
            <a:r>
              <a:rPr lang="en-US" sz="1800" dirty="0">
                <a:solidFill>
                  <a:srgbClr val="00B050"/>
                </a:solidFill>
                <a:latin typeface="Arial" charset="0"/>
              </a:rPr>
              <a:t> per bin, LHC can be a dark photon factory!</a:t>
            </a:r>
          </a:p>
        </p:txBody>
      </p:sp>
      <p:sp>
        <p:nvSpPr>
          <p:cNvPr id="10" name="Content Placeholder 2">
            <a:extLst>
              <a:ext uri="{FF2B5EF4-FFF2-40B4-BE49-F238E27FC236}">
                <a16:creationId xmlns:a16="http://schemas.microsoft.com/office/drawing/2014/main" id="{78BA981E-7401-6C4A-81F1-DEED38ED0A36}"/>
              </a:ext>
            </a:extLst>
          </p:cNvPr>
          <p:cNvSpPr txBox="1">
            <a:spLocks/>
          </p:cNvSpPr>
          <p:nvPr/>
        </p:nvSpPr>
        <p:spPr bwMode="auto">
          <a:xfrm>
            <a:off x="5867400" y="838200"/>
            <a:ext cx="32004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solidFill>
                  <a:srgbClr val="FF0000"/>
                </a:solidFill>
                <a:latin typeface="Arial" charset="0"/>
              </a:rPr>
              <a:t>  A’s decay in [480m, 483m]</a:t>
            </a: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pPr marL="0" indent="0">
              <a:buNone/>
            </a:pPr>
            <a:endParaRPr lang="en-US" sz="1800" dirty="0">
              <a:solidFill>
                <a:srgbClr val="FF0000"/>
              </a:solidFill>
              <a:latin typeface="Arial" charset="0"/>
            </a:endParaRPr>
          </a:p>
          <a:p>
            <a:endParaRPr lang="en-US" sz="1800" dirty="0">
              <a:solidFill>
                <a:srgbClr val="FF0000"/>
              </a:solidFill>
              <a:latin typeface="Arial" charset="0"/>
            </a:endParaRPr>
          </a:p>
          <a:p>
            <a:r>
              <a:rPr lang="en-US" sz="1800" dirty="0">
                <a:solidFill>
                  <a:srgbClr val="FF0000"/>
                </a:solidFill>
                <a:latin typeface="Arial" charset="0"/>
              </a:rPr>
              <a:t>Only highly boosted ~</a:t>
            </a:r>
            <a:r>
              <a:rPr lang="en-US" sz="1800" dirty="0" err="1">
                <a:solidFill>
                  <a:srgbClr val="FF0000"/>
                </a:solidFill>
                <a:latin typeface="Arial" charset="0"/>
              </a:rPr>
              <a:t>TeV</a:t>
            </a:r>
            <a:r>
              <a:rPr lang="en-US" sz="1800" dirty="0">
                <a:solidFill>
                  <a:srgbClr val="FF0000"/>
                </a:solidFill>
                <a:latin typeface="Arial" charset="0"/>
              </a:rPr>
              <a:t> A’s decay in FASER</a:t>
            </a:r>
          </a:p>
          <a:p>
            <a:endParaRPr lang="en-US" sz="1000" dirty="0">
              <a:solidFill>
                <a:srgbClr val="FF0000"/>
              </a:solidFill>
              <a:latin typeface="Arial" charset="0"/>
            </a:endParaRPr>
          </a:p>
          <a:p>
            <a:r>
              <a:rPr lang="en-US" sz="1800" dirty="0">
                <a:solidFill>
                  <a:srgbClr val="FF0000"/>
                </a:solidFill>
                <a:latin typeface="Arial" charset="0"/>
              </a:rPr>
              <a:t>Rates again suppressed by decay requirement</a:t>
            </a:r>
          </a:p>
          <a:p>
            <a:endParaRPr lang="en-US" sz="1800" baseline="30000" dirty="0">
              <a:solidFill>
                <a:srgbClr val="FF0000"/>
              </a:solidFill>
              <a:latin typeface="Arial" charset="0"/>
            </a:endParaRPr>
          </a:p>
          <a:p>
            <a:r>
              <a:rPr lang="en-US" sz="1800" dirty="0">
                <a:solidFill>
                  <a:srgbClr val="FF0000"/>
                </a:solidFill>
                <a:latin typeface="Arial" charset="0"/>
              </a:rPr>
              <a:t>But still N</a:t>
            </a:r>
            <a:r>
              <a:rPr lang="en-US" sz="1800" baseline="-25000" dirty="0">
                <a:solidFill>
                  <a:srgbClr val="FF0000"/>
                </a:solidFill>
                <a:latin typeface="Arial" charset="0"/>
              </a:rPr>
              <a:t>A’ </a:t>
            </a:r>
            <a:r>
              <a:rPr lang="en-US" sz="1800" dirty="0">
                <a:solidFill>
                  <a:srgbClr val="FF0000"/>
                </a:solidFill>
                <a:latin typeface="Arial" charset="0"/>
              </a:rPr>
              <a:t>~ 100 signal events, and almost all are within 20 cm of “on axis”</a:t>
            </a:r>
          </a:p>
        </p:txBody>
      </p:sp>
      <p:pic>
        <p:nvPicPr>
          <p:cNvPr id="4" name="Picture 3">
            <a:extLst>
              <a:ext uri="{FF2B5EF4-FFF2-40B4-BE49-F238E27FC236}">
                <a16:creationId xmlns:a16="http://schemas.microsoft.com/office/drawing/2014/main" id="{41D357EA-45FA-124A-B718-547B985CB9A5}"/>
              </a:ext>
            </a:extLst>
          </p:cNvPr>
          <p:cNvPicPr>
            <a:picLocks noChangeAspect="1"/>
          </p:cNvPicPr>
          <p:nvPr/>
        </p:nvPicPr>
        <p:blipFill>
          <a:blip r:embed="rId2"/>
          <a:stretch>
            <a:fillRect/>
          </a:stretch>
        </p:blipFill>
        <p:spPr>
          <a:xfrm>
            <a:off x="155300" y="1143000"/>
            <a:ext cx="2968900" cy="2979208"/>
          </a:xfrm>
          <a:prstGeom prst="rect">
            <a:avLst/>
          </a:prstGeom>
        </p:spPr>
      </p:pic>
      <p:pic>
        <p:nvPicPr>
          <p:cNvPr id="11" name="Picture 10">
            <a:extLst>
              <a:ext uri="{FF2B5EF4-FFF2-40B4-BE49-F238E27FC236}">
                <a16:creationId xmlns:a16="http://schemas.microsoft.com/office/drawing/2014/main" id="{D7632243-1E95-AA45-8080-CD540E5AEB99}"/>
              </a:ext>
            </a:extLst>
          </p:cNvPr>
          <p:cNvPicPr>
            <a:picLocks noChangeAspect="1"/>
          </p:cNvPicPr>
          <p:nvPr/>
        </p:nvPicPr>
        <p:blipFill>
          <a:blip r:embed="rId3"/>
          <a:stretch>
            <a:fillRect/>
          </a:stretch>
        </p:blipFill>
        <p:spPr>
          <a:xfrm>
            <a:off x="3048000" y="1184275"/>
            <a:ext cx="2895600" cy="2885546"/>
          </a:xfrm>
          <a:prstGeom prst="rect">
            <a:avLst/>
          </a:prstGeom>
        </p:spPr>
      </p:pic>
      <p:pic>
        <p:nvPicPr>
          <p:cNvPr id="13" name="Picture 12">
            <a:extLst>
              <a:ext uri="{FF2B5EF4-FFF2-40B4-BE49-F238E27FC236}">
                <a16:creationId xmlns:a16="http://schemas.microsoft.com/office/drawing/2014/main" id="{F0F79BD2-45B1-8F47-8BF6-22780C6FEE86}"/>
              </a:ext>
            </a:extLst>
          </p:cNvPr>
          <p:cNvPicPr>
            <a:picLocks noChangeAspect="1"/>
          </p:cNvPicPr>
          <p:nvPr/>
        </p:nvPicPr>
        <p:blipFill>
          <a:blip r:embed="rId4"/>
          <a:stretch>
            <a:fillRect/>
          </a:stretch>
        </p:blipFill>
        <p:spPr>
          <a:xfrm>
            <a:off x="6140979" y="1184275"/>
            <a:ext cx="2926821" cy="2926821"/>
          </a:xfrm>
          <a:prstGeom prst="rect">
            <a:avLst/>
          </a:prstGeom>
        </p:spPr>
      </p:pic>
    </p:spTree>
    <p:extLst>
      <p:ext uri="{BB962C8B-B14F-4D97-AF65-F5344CB8AC3E}">
        <p14:creationId xmlns:p14="http://schemas.microsoft.com/office/powerpoint/2010/main" val="387462710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523CEB-6B28-7249-8362-DC5BCB3BFAB5}"/>
              </a:ext>
            </a:extLst>
          </p:cNvPr>
          <p:cNvPicPr>
            <a:picLocks noChangeAspect="1"/>
          </p:cNvPicPr>
          <p:nvPr/>
        </p:nvPicPr>
        <p:blipFill>
          <a:blip r:embed="rId2"/>
          <a:stretch>
            <a:fillRect/>
          </a:stretch>
        </p:blipFill>
        <p:spPr>
          <a:xfrm>
            <a:off x="96968" y="2125938"/>
            <a:ext cx="4073436" cy="3193759"/>
          </a:xfrm>
          <a:prstGeom prst="rect">
            <a:avLst/>
          </a:prstGeom>
        </p:spPr>
      </p:pic>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DARK PHOTON SENSITIVITY REACH</a:t>
            </a:r>
          </a:p>
        </p:txBody>
      </p:sp>
      <p:sp>
        <p:nvSpPr>
          <p:cNvPr id="5123" name="Content Placeholder 2"/>
          <p:cNvSpPr>
            <a:spLocks noGrp="1"/>
          </p:cNvSpPr>
          <p:nvPr>
            <p:ph idx="1"/>
          </p:nvPr>
        </p:nvSpPr>
        <p:spPr>
          <a:xfrm>
            <a:off x="228600" y="809625"/>
            <a:ext cx="8763000" cy="5819775"/>
          </a:xfrm>
        </p:spPr>
        <p:txBody>
          <a:bodyPr/>
          <a:lstStyle/>
          <a:p>
            <a:r>
              <a:rPr lang="en-US" sz="2000" dirty="0">
                <a:latin typeface="Arial" charset="0"/>
                <a:sym typeface="Wingdings"/>
              </a:rPr>
              <a:t>Combine </a:t>
            </a:r>
            <a:r>
              <a:rPr lang="en-US" sz="2000" dirty="0" err="1">
                <a:latin typeface="Symbol" pitchFamily="2" charset="2"/>
                <a:sym typeface="Wingdings"/>
              </a:rPr>
              <a:t>p,</a:t>
            </a:r>
            <a:r>
              <a:rPr lang="en-US" sz="2000" dirty="0" err="1">
                <a:latin typeface="Symbol" pitchFamily="2" charset="2"/>
                <a:sym typeface="Wingdings" pitchFamily="2" charset="2"/>
              </a:rPr>
              <a:t>h</a:t>
            </a:r>
            <a:r>
              <a:rPr lang="en-US" sz="2000" dirty="0">
                <a:latin typeface="Arial" charset="0"/>
                <a:sym typeface="Wingdings"/>
              </a:rPr>
              <a:t> </a:t>
            </a:r>
            <a:r>
              <a:rPr lang="en-US" sz="2000" dirty="0">
                <a:latin typeface="Arial" charset="0"/>
                <a:sym typeface="Wingdings" pitchFamily="2" charset="2"/>
              </a:rPr>
              <a:t> </a:t>
            </a:r>
            <a:r>
              <a:rPr lang="en-US" sz="2000" dirty="0" err="1">
                <a:latin typeface="Arial" charset="0"/>
                <a:sym typeface="Wingdings" pitchFamily="2" charset="2"/>
              </a:rPr>
              <a:t>A’</a:t>
            </a:r>
            <a:r>
              <a:rPr lang="en-US" sz="2000" dirty="0" err="1">
                <a:latin typeface="Symbol" pitchFamily="2" charset="2"/>
                <a:sym typeface="Wingdings" pitchFamily="2" charset="2"/>
              </a:rPr>
              <a:t>g</a:t>
            </a:r>
            <a:r>
              <a:rPr lang="en-US" sz="2000" dirty="0">
                <a:latin typeface="Arial" charset="0"/>
                <a:sym typeface="Wingdings" pitchFamily="2" charset="2"/>
              </a:rPr>
              <a:t>, </a:t>
            </a:r>
            <a:r>
              <a:rPr lang="en-US" sz="2000" dirty="0" err="1">
                <a:latin typeface="Arial" charset="0"/>
                <a:sym typeface="Wingdings" pitchFamily="2" charset="2"/>
              </a:rPr>
              <a:t>qq</a:t>
            </a:r>
            <a:r>
              <a:rPr lang="en-US" sz="2000" dirty="0">
                <a:latin typeface="Arial" charset="0"/>
                <a:sym typeface="Wingdings" pitchFamily="2" charset="2"/>
              </a:rPr>
              <a:t>  </a:t>
            </a:r>
            <a:r>
              <a:rPr lang="en-US" sz="2000" dirty="0" err="1">
                <a:latin typeface="Arial" charset="0"/>
                <a:sym typeface="Wingdings" pitchFamily="2" charset="2"/>
              </a:rPr>
              <a:t>qqA</a:t>
            </a:r>
            <a:r>
              <a:rPr lang="en-US" sz="2000" dirty="0">
                <a:latin typeface="Arial" charset="0"/>
                <a:sym typeface="Wingdings" pitchFamily="2" charset="2"/>
              </a:rPr>
              <a:t>’, etc., plot </a:t>
            </a:r>
            <a:r>
              <a:rPr lang="en-US" sz="2000" i="1" dirty="0">
                <a:latin typeface="Arial" charset="0"/>
                <a:sym typeface="Wingdings" pitchFamily="2" charset="2"/>
              </a:rPr>
              <a:t>N</a:t>
            </a:r>
            <a:r>
              <a:rPr lang="en-US" sz="2000" i="1" baseline="-25000" dirty="0">
                <a:latin typeface="Arial" charset="0"/>
                <a:sym typeface="Wingdings" pitchFamily="2" charset="2"/>
              </a:rPr>
              <a:t>S</a:t>
            </a:r>
            <a:r>
              <a:rPr lang="en-US" sz="2000" dirty="0">
                <a:latin typeface="Arial" charset="0"/>
                <a:sym typeface="Wingdings" pitchFamily="2" charset="2"/>
              </a:rPr>
              <a:t>=3 (10 makes little difference)</a:t>
            </a:r>
            <a:endParaRPr lang="en-US" sz="2000" dirty="0">
              <a:latin typeface="Arial" charset="0"/>
              <a:sym typeface="Wingdings"/>
            </a:endParaRPr>
          </a:p>
          <a:p>
            <a:endParaRPr lang="en-US" sz="1000" dirty="0">
              <a:latin typeface="Arial" charset="0"/>
              <a:sym typeface="Wingdings"/>
            </a:endParaRPr>
          </a:p>
          <a:p>
            <a:r>
              <a:rPr lang="en-US" sz="2000" dirty="0">
                <a:latin typeface="Arial" charset="0"/>
                <a:sym typeface="Wingdings"/>
              </a:rPr>
              <a:t>FASER: R=10cm, L=1.5m, Run 3;   FASER 2: R=1m, L=5m, HL-LHC</a:t>
            </a:r>
          </a:p>
          <a:p>
            <a:endParaRPr lang="en-US" sz="1000" dirty="0">
              <a:latin typeface="Arial" charset="0"/>
              <a:sym typeface="Wingdings"/>
            </a:endParaRPr>
          </a:p>
          <a:p>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marL="0" indent="0">
              <a:buNone/>
            </a:pPr>
            <a:endParaRPr lang="en-US" sz="1000" dirty="0">
              <a:latin typeface="Arial" charset="0"/>
              <a:sym typeface="Wingdings"/>
            </a:endParaRPr>
          </a:p>
          <a:p>
            <a:pPr marL="0" indent="0">
              <a:buNone/>
            </a:pPr>
            <a:endParaRPr lang="en-US" sz="2000" dirty="0">
              <a:latin typeface="Arial" charset="0"/>
              <a:sym typeface="Wingdings"/>
            </a:endParaRPr>
          </a:p>
          <a:p>
            <a:r>
              <a:rPr lang="en-US" sz="2000" dirty="0">
                <a:latin typeface="Arial" charset="0"/>
                <a:sym typeface="Wingdings"/>
              </a:rPr>
              <a:t>FASER probes new parameter space with just 1 fb</a:t>
            </a:r>
            <a:r>
              <a:rPr lang="en-US" sz="2000" baseline="30000" dirty="0">
                <a:latin typeface="Arial" charset="0"/>
                <a:sym typeface="Wingdings"/>
              </a:rPr>
              <a:t>-1 </a:t>
            </a:r>
            <a:r>
              <a:rPr lang="en-US" sz="2000" dirty="0">
                <a:latin typeface="Arial" charset="0"/>
                <a:sym typeface="Wingdings"/>
              </a:rPr>
              <a:t>starting in 2021</a:t>
            </a:r>
          </a:p>
          <a:p>
            <a:endParaRPr lang="en-US" sz="1000" dirty="0">
              <a:latin typeface="Arial" charset="0"/>
              <a:sym typeface="Wingdings"/>
            </a:endParaRPr>
          </a:p>
          <a:p>
            <a:r>
              <a:rPr lang="en-US" sz="2000" dirty="0">
                <a:latin typeface="Arial" charset="0"/>
                <a:sym typeface="Wingdings"/>
              </a:rPr>
              <a:t>Without upgrade, HL-LHC extends (L*Volume) by factor of 3000; with possible upgrade to FASER 2, HL-LHC extends (L*Volume) by ~10</a:t>
            </a:r>
            <a:r>
              <a:rPr lang="en-US" sz="2000" baseline="30000" dirty="0">
                <a:latin typeface="Arial" charset="0"/>
                <a:sym typeface="Wingdings"/>
              </a:rPr>
              <a:t>6</a:t>
            </a:r>
          </a:p>
          <a:p>
            <a:endParaRPr lang="en-US" dirty="0">
              <a:latin typeface="Arial" charset="0"/>
              <a:sym typeface="Wingdings"/>
            </a:endParaRPr>
          </a:p>
          <a:p>
            <a:endParaRPr lang="en-US" dirty="0">
              <a:latin typeface="Arial" charset="0"/>
              <a:sym typeface="Wingdings"/>
            </a:endParaRPr>
          </a:p>
          <a:p>
            <a:endParaRPr lang="en-US" dirty="0">
              <a:latin typeface="Arial" charset="0"/>
              <a:sym typeface="Wingdings"/>
            </a:endParaRPr>
          </a:p>
          <a:p>
            <a:endParaRPr lang="en-US" dirty="0">
              <a:latin typeface="Arial" charset="0"/>
              <a:sym typeface="Wingdings"/>
            </a:endParaRPr>
          </a:p>
          <a:p>
            <a:endParaRPr lang="en-US" dirty="0">
              <a:latin typeface="Arial" charset="0"/>
              <a:sym typeface="Wingdings"/>
            </a:endParaRPr>
          </a:p>
          <a:p>
            <a:pPr marL="0" indent="0">
              <a:buNone/>
            </a:pPr>
            <a:endParaRPr lang="en-US" sz="1000" dirty="0">
              <a:latin typeface="Arial" charset="0"/>
              <a:sym typeface="Wingdings"/>
            </a:endParaRPr>
          </a:p>
          <a:p>
            <a:endParaRPr lang="en-US" dirty="0">
              <a:latin typeface="Arial" charset="0"/>
              <a:sym typeface="Wingdings"/>
            </a:endParaRPr>
          </a:p>
        </p:txBody>
      </p:sp>
      <p:sp>
        <p:nvSpPr>
          <p:cNvPr id="6" name="TextBox 5">
            <a:extLst>
              <a:ext uri="{FF2B5EF4-FFF2-40B4-BE49-F238E27FC236}">
                <a16:creationId xmlns:a16="http://schemas.microsoft.com/office/drawing/2014/main" id="{FF35EBE8-4161-F14A-B064-A565DBE50E00}"/>
              </a:ext>
            </a:extLst>
          </p:cNvPr>
          <p:cNvSpPr txBox="1"/>
          <p:nvPr/>
        </p:nvSpPr>
        <p:spPr>
          <a:xfrm rot="5400000">
            <a:off x="7282107" y="3413694"/>
            <a:ext cx="2837187" cy="276999"/>
          </a:xfrm>
          <a:prstGeom prst="rect">
            <a:avLst/>
          </a:prstGeom>
          <a:noFill/>
        </p:spPr>
        <p:txBody>
          <a:bodyPr wrap="none" rtlCol="0">
            <a:spAutoFit/>
          </a:bodyPr>
          <a:lstStyle/>
          <a:p>
            <a:r>
              <a:rPr lang="en-US" baseline="-25000" dirty="0">
                <a:sym typeface="Wingdings"/>
              </a:rPr>
              <a:t>Feng, </a:t>
            </a:r>
            <a:r>
              <a:rPr lang="en-US" baseline="-25000" dirty="0" err="1">
                <a:sym typeface="Wingdings"/>
              </a:rPr>
              <a:t>Galon</a:t>
            </a:r>
            <a:r>
              <a:rPr lang="en-US" baseline="-25000" dirty="0">
                <a:sym typeface="Wingdings"/>
              </a:rPr>
              <a:t>, Kling, </a:t>
            </a:r>
            <a:r>
              <a:rPr lang="en-US" baseline="-25000" dirty="0" err="1">
                <a:sym typeface="Wingdings"/>
              </a:rPr>
              <a:t>Trojanowski</a:t>
            </a:r>
            <a:r>
              <a:rPr lang="en-US" baseline="-25000" dirty="0">
                <a:sym typeface="Wingdings"/>
              </a:rPr>
              <a:t> (2017)</a:t>
            </a:r>
          </a:p>
        </p:txBody>
      </p:sp>
      <p:sp>
        <p:nvSpPr>
          <p:cNvPr id="8" name="TextBox 7">
            <a:extLst>
              <a:ext uri="{FF2B5EF4-FFF2-40B4-BE49-F238E27FC236}">
                <a16:creationId xmlns:a16="http://schemas.microsoft.com/office/drawing/2014/main" id="{00C0A02A-C6C1-A542-8902-C605E3D0AC32}"/>
              </a:ext>
            </a:extLst>
          </p:cNvPr>
          <p:cNvSpPr txBox="1"/>
          <p:nvPr/>
        </p:nvSpPr>
        <p:spPr>
          <a:xfrm rot="5400000">
            <a:off x="3199939" y="3442900"/>
            <a:ext cx="2162323" cy="276999"/>
          </a:xfrm>
          <a:prstGeom prst="rect">
            <a:avLst/>
          </a:prstGeom>
          <a:noFill/>
        </p:spPr>
        <p:txBody>
          <a:bodyPr wrap="none" rtlCol="0">
            <a:spAutoFit/>
          </a:bodyPr>
          <a:lstStyle/>
          <a:p>
            <a:r>
              <a:rPr lang="en-US" baseline="-25000" dirty="0">
                <a:sym typeface="Wingdings"/>
              </a:rPr>
              <a:t>FASER Collaboration (2018)</a:t>
            </a:r>
          </a:p>
        </p:txBody>
      </p:sp>
      <p:grpSp>
        <p:nvGrpSpPr>
          <p:cNvPr id="4" name="Group 3">
            <a:extLst>
              <a:ext uri="{FF2B5EF4-FFF2-40B4-BE49-F238E27FC236}">
                <a16:creationId xmlns:a16="http://schemas.microsoft.com/office/drawing/2014/main" id="{3D7633AB-6846-7345-A622-9608F552FD46}"/>
              </a:ext>
            </a:extLst>
          </p:cNvPr>
          <p:cNvGrpSpPr/>
          <p:nvPr/>
        </p:nvGrpSpPr>
        <p:grpSpPr>
          <a:xfrm>
            <a:off x="4598619" y="1995097"/>
            <a:ext cx="4010434" cy="3294781"/>
            <a:chOff x="4639536" y="1995097"/>
            <a:chExt cx="3713115" cy="3567503"/>
          </a:xfrm>
        </p:grpSpPr>
        <p:pic>
          <p:nvPicPr>
            <p:cNvPr id="5" name="Picture 4">
              <a:extLst>
                <a:ext uri="{FF2B5EF4-FFF2-40B4-BE49-F238E27FC236}">
                  <a16:creationId xmlns:a16="http://schemas.microsoft.com/office/drawing/2014/main" id="{77429109-C5A3-1949-B961-7805F4D68497}"/>
                </a:ext>
              </a:extLst>
            </p:cNvPr>
            <p:cNvPicPr>
              <a:picLocks noChangeAspect="1"/>
            </p:cNvPicPr>
            <p:nvPr/>
          </p:nvPicPr>
          <p:blipFill>
            <a:blip r:embed="rId3"/>
            <a:stretch>
              <a:fillRect/>
            </a:stretch>
          </p:blipFill>
          <p:spPr>
            <a:xfrm>
              <a:off x="4639536" y="1995097"/>
              <a:ext cx="3713115" cy="3567503"/>
            </a:xfrm>
            <a:prstGeom prst="rect">
              <a:avLst/>
            </a:prstGeom>
          </p:spPr>
        </p:pic>
        <p:sp>
          <p:nvSpPr>
            <p:cNvPr id="2" name="Rectangle 1">
              <a:extLst>
                <a:ext uri="{FF2B5EF4-FFF2-40B4-BE49-F238E27FC236}">
                  <a16:creationId xmlns:a16="http://schemas.microsoft.com/office/drawing/2014/main" id="{05B422DC-D1BC-014F-A630-1F6F301DCE47}"/>
                </a:ext>
              </a:extLst>
            </p:cNvPr>
            <p:cNvSpPr/>
            <p:nvPr/>
          </p:nvSpPr>
          <p:spPr>
            <a:xfrm>
              <a:off x="6096000" y="3581400"/>
              <a:ext cx="108030" cy="169063"/>
            </a:xfrm>
            <a:prstGeom prst="rect">
              <a:avLst/>
            </a:prstGeom>
            <a:solidFill>
              <a:srgbClr val="E4E3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DB7E523C-17B6-AA4C-81AE-395DBBB5BDE0}"/>
              </a:ext>
            </a:extLst>
          </p:cNvPr>
          <p:cNvSpPr txBox="1"/>
          <p:nvPr/>
        </p:nvSpPr>
        <p:spPr>
          <a:xfrm>
            <a:off x="1981200" y="1797666"/>
            <a:ext cx="954172" cy="369332"/>
          </a:xfrm>
          <a:prstGeom prst="rect">
            <a:avLst/>
          </a:prstGeom>
          <a:noFill/>
        </p:spPr>
        <p:txBody>
          <a:bodyPr wrap="none" rtlCol="0">
            <a:spAutoFit/>
          </a:bodyPr>
          <a:lstStyle/>
          <a:p>
            <a:r>
              <a:rPr lang="en-US" b="1" dirty="0"/>
              <a:t>FASER</a:t>
            </a:r>
          </a:p>
        </p:txBody>
      </p:sp>
      <p:sp>
        <p:nvSpPr>
          <p:cNvPr id="12" name="TextBox 11">
            <a:extLst>
              <a:ext uri="{FF2B5EF4-FFF2-40B4-BE49-F238E27FC236}">
                <a16:creationId xmlns:a16="http://schemas.microsoft.com/office/drawing/2014/main" id="{983CDA97-14D8-114D-B953-6E4DAD6B1FB1}"/>
              </a:ext>
            </a:extLst>
          </p:cNvPr>
          <p:cNvSpPr txBox="1"/>
          <p:nvPr/>
        </p:nvSpPr>
        <p:spPr>
          <a:xfrm>
            <a:off x="5679341" y="1797666"/>
            <a:ext cx="2454646" cy="369332"/>
          </a:xfrm>
          <a:prstGeom prst="rect">
            <a:avLst/>
          </a:prstGeom>
          <a:noFill/>
        </p:spPr>
        <p:txBody>
          <a:bodyPr wrap="none" rtlCol="0">
            <a:spAutoFit/>
          </a:bodyPr>
          <a:lstStyle/>
          <a:p>
            <a:r>
              <a:rPr lang="en-US" b="1" dirty="0"/>
              <a:t>FASER and FASER 2</a:t>
            </a:r>
          </a:p>
        </p:txBody>
      </p:sp>
    </p:spTree>
    <p:extLst>
      <p:ext uri="{BB962C8B-B14F-4D97-AF65-F5344CB8AC3E}">
        <p14:creationId xmlns:p14="http://schemas.microsoft.com/office/powerpoint/2010/main" val="379465160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018C9FF-6D69-2C40-A55F-107F417EE84E}"/>
              </a:ext>
            </a:extLst>
          </p:cNvPr>
          <p:cNvGrpSpPr/>
          <p:nvPr/>
        </p:nvGrpSpPr>
        <p:grpSpPr>
          <a:xfrm>
            <a:off x="0" y="914400"/>
            <a:ext cx="9144000" cy="1066800"/>
            <a:chOff x="0" y="1752600"/>
            <a:chExt cx="9144000" cy="1066800"/>
          </a:xfrm>
        </p:grpSpPr>
        <p:sp>
          <p:nvSpPr>
            <p:cNvPr id="22" name="TextBox 21"/>
            <p:cNvSpPr txBox="1"/>
            <p:nvPr/>
          </p:nvSpPr>
          <p:spPr>
            <a:xfrm>
              <a:off x="3788088" y="1752600"/>
              <a:ext cx="402912" cy="369332"/>
            </a:xfrm>
            <a:prstGeom prst="rect">
              <a:avLst/>
            </a:prstGeom>
            <a:noFill/>
          </p:spPr>
          <p:txBody>
            <a:bodyPr wrap="none" rtlCol="0">
              <a:spAutoFit/>
            </a:bodyPr>
            <a:lstStyle/>
            <a:p>
              <a:r>
                <a:rPr lang="en-US" dirty="0" err="1"/>
                <a:t>e</a:t>
              </a:r>
              <a:r>
                <a:rPr lang="en-US" baseline="30000" dirty="0"/>
                <a:t>+</a:t>
              </a:r>
            </a:p>
          </p:txBody>
        </p:sp>
        <p:sp>
          <p:nvSpPr>
            <p:cNvPr id="23" name="TextBox 22"/>
            <p:cNvSpPr txBox="1"/>
            <p:nvPr/>
          </p:nvSpPr>
          <p:spPr>
            <a:xfrm>
              <a:off x="3826710" y="2286000"/>
              <a:ext cx="364290" cy="369332"/>
            </a:xfrm>
            <a:prstGeom prst="rect">
              <a:avLst/>
            </a:prstGeom>
            <a:noFill/>
          </p:spPr>
          <p:txBody>
            <a:bodyPr wrap="none" rtlCol="0">
              <a:spAutoFit/>
            </a:bodyPr>
            <a:lstStyle/>
            <a:p>
              <a:r>
                <a:rPr lang="en-US" dirty="0" err="1"/>
                <a:t>e</a:t>
              </a:r>
              <a:r>
                <a:rPr lang="en-US" baseline="30000" dirty="0"/>
                <a:t>-</a:t>
              </a:r>
            </a:p>
          </p:txBody>
        </p:sp>
        <p:grpSp>
          <p:nvGrpSpPr>
            <p:cNvPr id="28" name="Group 27"/>
            <p:cNvGrpSpPr/>
            <p:nvPr/>
          </p:nvGrpSpPr>
          <p:grpSpPr>
            <a:xfrm>
              <a:off x="0" y="1752600"/>
              <a:ext cx="9144000" cy="1066800"/>
              <a:chOff x="0" y="3581400"/>
              <a:chExt cx="9144000" cy="1066800"/>
            </a:xfrm>
          </p:grpSpPr>
          <p:sp>
            <p:nvSpPr>
              <p:cNvPr id="9" name="Rectangle 8"/>
              <p:cNvSpPr/>
              <p:nvPr/>
            </p:nvSpPr>
            <p:spPr>
              <a:xfrm>
                <a:off x="685800" y="3581400"/>
                <a:ext cx="228600" cy="1066800"/>
              </a:xfrm>
              <a:prstGeom prst="rect">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295400" y="3581400"/>
                <a:ext cx="2514600" cy="106680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4191000" y="3581400"/>
                <a:ext cx="3429000" cy="1066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924800" y="3581400"/>
                <a:ext cx="1219200" cy="10668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0" y="4038600"/>
                <a:ext cx="2514600" cy="1588"/>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11" idx="3"/>
              </p:cNvCxnSpPr>
              <p:nvPr/>
            </p:nvCxnSpPr>
            <p:spPr>
              <a:xfrm>
                <a:off x="2514600" y="4038600"/>
                <a:ext cx="5105400" cy="76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0" y="3581400"/>
                <a:ext cx="377039" cy="369332"/>
              </a:xfrm>
              <a:prstGeom prst="rect">
                <a:avLst/>
              </a:prstGeom>
              <a:noFill/>
            </p:spPr>
            <p:txBody>
              <a:bodyPr wrap="none" rtlCol="0">
                <a:spAutoFit/>
              </a:bodyPr>
              <a:lstStyle/>
              <a:p>
                <a:r>
                  <a:rPr lang="en-US" dirty="0"/>
                  <a:t>A’</a:t>
                </a:r>
              </a:p>
            </p:txBody>
          </p:sp>
          <p:sp>
            <p:nvSpPr>
              <p:cNvPr id="24" name="Oval 23"/>
              <p:cNvSpPr/>
              <p:nvPr/>
            </p:nvSpPr>
            <p:spPr>
              <a:xfrm>
                <a:off x="7924800" y="3669268"/>
                <a:ext cx="914400" cy="304800"/>
              </a:xfrm>
              <a:prstGeom prst="ellipse">
                <a:avLst/>
              </a:prstGeom>
              <a:solidFill>
                <a:srgbClr val="800000"/>
              </a:solidFill>
              <a:scene3d>
                <a:camera prst="orthographicFront">
                  <a:rot lat="0" lon="0" rev="3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7924800" y="3962400"/>
                <a:ext cx="914400" cy="304800"/>
              </a:xfrm>
              <a:prstGeom prst="ellipse">
                <a:avLst/>
              </a:prstGeom>
              <a:solidFill>
                <a:srgbClr val="800000"/>
              </a:solidFill>
              <a:scene3d>
                <a:camera prst="orthographicFront">
                  <a:rot lat="0" lon="0" rev="213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6" name="Straight Connector 15"/>
            <p:cNvCxnSpPr/>
            <p:nvPr/>
          </p:nvCxnSpPr>
          <p:spPr>
            <a:xfrm flipV="1">
              <a:off x="2514600" y="2057400"/>
              <a:ext cx="510540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0" name="Title 1"/>
          <p:cNvSpPr txBox="1">
            <a:spLocks/>
          </p:cNvSpPr>
          <p:nvPr/>
        </p:nvSpPr>
        <p:spPr bwMode="auto">
          <a:xfrm>
            <a:off x="685800" y="104775"/>
            <a:ext cx="7772400" cy="7334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j-cs"/>
              </a:rPr>
              <a:t>THE SIGNAL</a:t>
            </a:r>
          </a:p>
        </p:txBody>
      </p:sp>
      <p:sp>
        <p:nvSpPr>
          <p:cNvPr id="29" name="Content Placeholder 2">
            <a:extLst>
              <a:ext uri="{FF2B5EF4-FFF2-40B4-BE49-F238E27FC236}">
                <a16:creationId xmlns:a16="http://schemas.microsoft.com/office/drawing/2014/main" id="{8B660F82-5AE5-564C-9016-68BC69C24F7F}"/>
              </a:ext>
            </a:extLst>
          </p:cNvPr>
          <p:cNvSpPr txBox="1">
            <a:spLocks/>
          </p:cNvSpPr>
          <p:nvPr/>
        </p:nvSpPr>
        <p:spPr>
          <a:xfrm>
            <a:off x="1" y="2209800"/>
            <a:ext cx="9144000" cy="3570738"/>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00050"/>
            <a:r>
              <a:rPr lang="en-US" dirty="0">
                <a:latin typeface="Arial" charset="0"/>
                <a:sym typeface="Wingdings"/>
              </a:rPr>
              <a:t>The signal is spectacular: 2 ~</a:t>
            </a:r>
            <a:r>
              <a:rPr lang="en-US" dirty="0" err="1">
                <a:latin typeface="Arial" charset="0"/>
                <a:sym typeface="Wingdings"/>
              </a:rPr>
              <a:t>TeV</a:t>
            </a:r>
            <a:r>
              <a:rPr lang="en-US" dirty="0">
                <a:latin typeface="Arial" charset="0"/>
                <a:sym typeface="Wingdings"/>
              </a:rPr>
              <a:t>-energy, oppositely-charged tracks originating in the decay volume and pointing back to IP</a:t>
            </a:r>
          </a:p>
          <a:p>
            <a:pPr marL="400050"/>
            <a:endParaRPr lang="en-US" sz="1000" dirty="0">
              <a:latin typeface="Arial" charset="0"/>
              <a:sym typeface="Wingdings"/>
            </a:endParaRPr>
          </a:p>
          <a:p>
            <a:pPr marL="400050"/>
            <a:r>
              <a:rPr lang="en-US" dirty="0">
                <a:latin typeface="Arial" charset="0"/>
                <a:sym typeface="Wingdings"/>
              </a:rPr>
              <a:t>Initial scintillators: veto entering tracks</a:t>
            </a:r>
          </a:p>
          <a:p>
            <a:pPr marL="400050"/>
            <a:endParaRPr lang="en-US" sz="1000" dirty="0">
              <a:solidFill>
                <a:schemeClr val="tx1"/>
              </a:solidFill>
              <a:latin typeface="Arial" charset="0"/>
              <a:sym typeface="Wingdings"/>
            </a:endParaRPr>
          </a:p>
          <a:p>
            <a:pPr marL="400050"/>
            <a:r>
              <a:rPr lang="en-US" dirty="0">
                <a:solidFill>
                  <a:schemeClr val="tx1"/>
                </a:solidFill>
                <a:latin typeface="Arial" charset="0"/>
                <a:sym typeface="Wingdings"/>
              </a:rPr>
              <a:t>Tracker: detect charged tracks</a:t>
            </a:r>
            <a:endParaRPr lang="en-US" dirty="0">
              <a:latin typeface="Arial" charset="0"/>
              <a:sym typeface="Wingdings"/>
            </a:endParaRPr>
          </a:p>
          <a:p>
            <a:pPr marL="400050"/>
            <a:endParaRPr lang="en-US" sz="1000" dirty="0">
              <a:latin typeface="Arial" charset="0"/>
              <a:sym typeface="Wingdings"/>
            </a:endParaRPr>
          </a:p>
          <a:p>
            <a:pPr marL="400050"/>
            <a:r>
              <a:rPr lang="en-US" dirty="0">
                <a:latin typeface="Arial" charset="0"/>
                <a:sym typeface="Wingdings"/>
              </a:rPr>
              <a:t>Magnets: </a:t>
            </a:r>
            <a:r>
              <a:rPr lang="en-US" dirty="0">
                <a:solidFill>
                  <a:schemeClr val="tx1"/>
                </a:solidFill>
                <a:latin typeface="Arial" charset="0"/>
                <a:sym typeface="Wingdings"/>
              </a:rPr>
              <a:t>separate the 2 charged tracks sufficiently to resolve them in the tracker</a:t>
            </a:r>
          </a:p>
          <a:p>
            <a:pPr marL="400050"/>
            <a:endParaRPr lang="en-US" sz="1000" dirty="0">
              <a:latin typeface="Arial" charset="0"/>
              <a:sym typeface="Wingdings"/>
            </a:endParaRPr>
          </a:p>
          <a:p>
            <a:pPr marL="400050"/>
            <a:endParaRPr lang="en-US" sz="2000" dirty="0">
              <a:latin typeface="Arial" charset="0"/>
              <a:sym typeface="Wingdings"/>
            </a:endParaRPr>
          </a:p>
          <a:p>
            <a:pPr marL="57150" indent="0">
              <a:buNone/>
            </a:pPr>
            <a:endParaRPr lang="en-US" sz="1000" dirty="0">
              <a:latin typeface="Arial" charset="0"/>
              <a:sym typeface="Wingdings"/>
            </a:endParaRPr>
          </a:p>
          <a:p>
            <a:pPr marL="400050"/>
            <a:endParaRPr lang="en-US" sz="1000" dirty="0">
              <a:latin typeface="Arial" charset="0"/>
              <a:sym typeface="Wingdings"/>
            </a:endParaRPr>
          </a:p>
          <a:p>
            <a:pPr marL="400050"/>
            <a:r>
              <a:rPr lang="en-US" dirty="0">
                <a:latin typeface="Arial" charset="0"/>
                <a:sym typeface="Wingdings"/>
              </a:rPr>
              <a:t>Calorimeter: differentiate e from </a:t>
            </a:r>
            <a:r>
              <a:rPr lang="en-US" dirty="0">
                <a:latin typeface="Symbol" pitchFamily="2" charset="2"/>
                <a:sym typeface="Wingdings"/>
              </a:rPr>
              <a:t>m</a:t>
            </a:r>
            <a:r>
              <a:rPr lang="en-US" dirty="0">
                <a:latin typeface="Arial" charset="0"/>
                <a:sym typeface="Wingdings"/>
              </a:rPr>
              <a:t>, detect </a:t>
            </a:r>
            <a:r>
              <a:rPr lang="en-US" dirty="0">
                <a:latin typeface="Symbol" pitchFamily="2" charset="2"/>
                <a:sym typeface="Wingdings"/>
              </a:rPr>
              <a:t>g</a:t>
            </a:r>
            <a:r>
              <a:rPr lang="en-US" dirty="0">
                <a:latin typeface="Arial" charset="0"/>
                <a:sym typeface="Wingdings"/>
              </a:rPr>
              <a:t>, measure energy</a:t>
            </a:r>
            <a:endParaRPr lang="en-US" sz="1600" dirty="0">
              <a:latin typeface="Arial" charset="0"/>
              <a:sym typeface="Wingdings"/>
            </a:endParaRPr>
          </a:p>
          <a:p>
            <a:pPr marL="400050"/>
            <a:endParaRPr lang="en-US" dirty="0">
              <a:solidFill>
                <a:schemeClr val="tx1"/>
              </a:solidFill>
              <a:latin typeface="Arial" charset="0"/>
              <a:sym typeface="Wingdings"/>
            </a:endParaRPr>
          </a:p>
          <a:p>
            <a:pPr lvl="1"/>
            <a:endParaRPr lang="en-US" dirty="0">
              <a:solidFill>
                <a:schemeClr val="tx1"/>
              </a:solidFill>
              <a:latin typeface="Arial" charset="0"/>
              <a:sym typeface="Wingdings"/>
            </a:endParaRPr>
          </a:p>
        </p:txBody>
      </p:sp>
      <p:pic>
        <p:nvPicPr>
          <p:cNvPr id="5" name="Picture 4">
            <a:extLst>
              <a:ext uri="{FF2B5EF4-FFF2-40B4-BE49-F238E27FC236}">
                <a16:creationId xmlns:a16="http://schemas.microsoft.com/office/drawing/2014/main" id="{1CD42D60-C2E2-2841-AE54-00C8B7F90237}"/>
              </a:ext>
            </a:extLst>
          </p:cNvPr>
          <p:cNvPicPr>
            <a:picLocks noChangeAspect="1"/>
          </p:cNvPicPr>
          <p:nvPr/>
        </p:nvPicPr>
        <p:blipFill>
          <a:blip r:embed="rId2"/>
          <a:stretch>
            <a:fillRect/>
          </a:stretch>
        </p:blipFill>
        <p:spPr>
          <a:xfrm>
            <a:off x="1066800" y="5232491"/>
            <a:ext cx="7010400" cy="939709"/>
          </a:xfrm>
          <a:prstGeom prst="rect">
            <a:avLst/>
          </a:prstGeom>
        </p:spPr>
      </p:pic>
    </p:spTree>
    <p:extLst>
      <p:ext uri="{BB962C8B-B14F-4D97-AF65-F5344CB8AC3E}">
        <p14:creationId xmlns:p14="http://schemas.microsoft.com/office/powerpoint/2010/main" val="191002047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raft9Labeled.png"/>
          <p:cNvPicPr>
            <a:picLocks noChangeAspect="1"/>
          </p:cNvPicPr>
          <p:nvPr/>
        </p:nvPicPr>
        <p:blipFill>
          <a:blip r:embed="rId2"/>
          <a:stretch>
            <a:fillRect/>
          </a:stretch>
        </p:blipFill>
        <p:spPr>
          <a:xfrm>
            <a:off x="228600" y="2057400"/>
            <a:ext cx="8610600" cy="4503634"/>
          </a:xfrm>
          <a:prstGeom prst="rect">
            <a:avLst/>
          </a:prstGeom>
        </p:spPr>
      </p:pic>
      <p:cxnSp>
        <p:nvCxnSpPr>
          <p:cNvPr id="5" name="Straight Arrow Connector 4"/>
          <p:cNvCxnSpPr/>
          <p:nvPr/>
        </p:nvCxnSpPr>
        <p:spPr>
          <a:xfrm flipV="1">
            <a:off x="305395" y="5875234"/>
            <a:ext cx="6858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6795" y="6103834"/>
            <a:ext cx="1980605" cy="369332"/>
          </a:xfrm>
          <a:prstGeom prst="rect">
            <a:avLst/>
          </a:prstGeom>
          <a:noFill/>
        </p:spPr>
        <p:txBody>
          <a:bodyPr wrap="none" rtlCol="0">
            <a:spAutoFit/>
          </a:bodyPr>
          <a:lstStyle/>
          <a:p>
            <a:r>
              <a:rPr lang="en-US" dirty="0"/>
              <a:t>particles from IP1</a:t>
            </a:r>
          </a:p>
        </p:txBody>
      </p:sp>
      <p:sp>
        <p:nvSpPr>
          <p:cNvPr id="7" name="TextBox 6"/>
          <p:cNvSpPr txBox="1"/>
          <p:nvPr/>
        </p:nvSpPr>
        <p:spPr>
          <a:xfrm rot="20683880">
            <a:off x="2028647" y="4924665"/>
            <a:ext cx="2145011" cy="338554"/>
          </a:xfrm>
          <a:prstGeom prst="rect">
            <a:avLst/>
          </a:prstGeom>
          <a:noFill/>
        </p:spPr>
        <p:txBody>
          <a:bodyPr wrap="none" rtlCol="0">
            <a:spAutoFit/>
          </a:bodyPr>
          <a:lstStyle/>
          <a:p>
            <a:r>
              <a:rPr lang="en-US" sz="1600" dirty="0">
                <a:solidFill>
                  <a:schemeClr val="bg1"/>
                </a:solidFill>
              </a:rPr>
              <a:t>Empty Decay Volume</a:t>
            </a:r>
          </a:p>
        </p:txBody>
      </p:sp>
      <p:sp>
        <p:nvSpPr>
          <p:cNvPr id="11" name="Title 1"/>
          <p:cNvSpPr txBox="1">
            <a:spLocks/>
          </p:cNvSpPr>
          <p:nvPr/>
        </p:nvSpPr>
        <p:spPr bwMode="auto">
          <a:xfrm>
            <a:off x="685800" y="104775"/>
            <a:ext cx="7772400" cy="73342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mj-cs"/>
              </a:rPr>
              <a:t>THE FASER DETECTOR</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j-cs"/>
            </a:endParaRPr>
          </a:p>
        </p:txBody>
      </p:sp>
      <p:sp>
        <p:nvSpPr>
          <p:cNvPr id="10" name="Content Placeholder 2">
            <a:extLst>
              <a:ext uri="{FF2B5EF4-FFF2-40B4-BE49-F238E27FC236}">
                <a16:creationId xmlns:a16="http://schemas.microsoft.com/office/drawing/2014/main" id="{39A82ACF-CD3F-044C-B4BB-A36B16A59019}"/>
              </a:ext>
            </a:extLst>
          </p:cNvPr>
          <p:cNvSpPr txBox="1">
            <a:spLocks/>
          </p:cNvSpPr>
          <p:nvPr/>
        </p:nvSpPr>
        <p:spPr>
          <a:xfrm>
            <a:off x="228600" y="762000"/>
            <a:ext cx="7391400" cy="1835768"/>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charset="0"/>
                <a:sym typeface="Wingdings"/>
              </a:rPr>
              <a:t>The entire detector is 5.5 m long.  It consists of</a:t>
            </a:r>
          </a:p>
          <a:p>
            <a:pPr lvl="1"/>
            <a:r>
              <a:rPr lang="en-US" sz="1800" dirty="0">
                <a:latin typeface="Arial" charset="0"/>
                <a:sym typeface="Wingdings"/>
              </a:rPr>
              <a:t>Scintillator veto</a:t>
            </a:r>
          </a:p>
          <a:p>
            <a:pPr lvl="1"/>
            <a:r>
              <a:rPr lang="en-US" sz="1800" dirty="0">
                <a:latin typeface="Arial" charset="0"/>
                <a:sym typeface="Wingdings"/>
              </a:rPr>
              <a:t>1.5 m-long decay volume</a:t>
            </a:r>
          </a:p>
          <a:p>
            <a:pPr lvl="1"/>
            <a:r>
              <a:rPr lang="en-US" sz="1800" dirty="0">
                <a:latin typeface="Arial" charset="0"/>
                <a:sym typeface="Wingdings"/>
              </a:rPr>
              <a:t>2 m-long spectrometer</a:t>
            </a:r>
          </a:p>
          <a:p>
            <a:pPr lvl="1"/>
            <a:r>
              <a:rPr lang="en-US" sz="1800" dirty="0">
                <a:latin typeface="Arial" charset="0"/>
                <a:sym typeface="Wingdings"/>
              </a:rPr>
              <a:t>3 tracking stations</a:t>
            </a:r>
          </a:p>
          <a:p>
            <a:pPr lvl="1"/>
            <a:r>
              <a:rPr lang="en-US" sz="1800" dirty="0">
                <a:latin typeface="Arial" charset="0"/>
                <a:sym typeface="Wingdings"/>
              </a:rPr>
              <a:t>EM calorimeter</a:t>
            </a:r>
          </a:p>
          <a:p>
            <a:endParaRPr lang="en-US" sz="1200" dirty="0">
              <a:latin typeface="Arial" charset="0"/>
              <a:sym typeface="Wingdings"/>
            </a:endParaRPr>
          </a:p>
        </p:txBody>
      </p:sp>
    </p:spTree>
    <p:extLst>
      <p:ext uri="{BB962C8B-B14F-4D97-AF65-F5344CB8AC3E}">
        <p14:creationId xmlns:p14="http://schemas.microsoft.com/office/powerpoint/2010/main" val="177190630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NEW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grpSp>
        <p:nvGrpSpPr>
          <p:cNvPr id="11" name="Group 10">
            <a:extLst>
              <a:ext uri="{FF2B5EF4-FFF2-40B4-BE49-F238E27FC236}">
                <a16:creationId xmlns:a16="http://schemas.microsoft.com/office/drawing/2014/main" id="{E5B9343B-FC1F-554F-A9DD-B27B32C79AE5}"/>
              </a:ext>
            </a:extLst>
          </p:cNvPr>
          <p:cNvGrpSpPr/>
          <p:nvPr/>
        </p:nvGrpSpPr>
        <p:grpSpPr>
          <a:xfrm>
            <a:off x="4708616" y="2949833"/>
            <a:ext cx="2057400" cy="1243272"/>
            <a:chOff x="5928039" y="364736"/>
            <a:chExt cx="2057400" cy="1243272"/>
          </a:xfrm>
        </p:grpSpPr>
        <p:sp>
          <p:nvSpPr>
            <p:cNvPr id="2" name="TextBox 1">
              <a:extLst>
                <a:ext uri="{FF2B5EF4-FFF2-40B4-BE49-F238E27FC236}">
                  <a16:creationId xmlns:a16="http://schemas.microsoft.com/office/drawing/2014/main" id="{9E1C7CC4-B84E-5247-B48F-69CCE2F2734E}"/>
                </a:ext>
              </a:extLst>
            </p:cNvPr>
            <p:cNvSpPr txBox="1"/>
            <p:nvPr/>
          </p:nvSpPr>
          <p:spPr>
            <a:xfrm>
              <a:off x="5928039" y="961677"/>
              <a:ext cx="2057400" cy="646331"/>
            </a:xfrm>
            <a:prstGeom prst="rect">
              <a:avLst/>
            </a:prstGeom>
            <a:noFill/>
            <a:ln w="38100">
              <a:solidFill>
                <a:srgbClr val="FF0000"/>
              </a:solidFill>
            </a:ln>
          </p:spPr>
          <p:txBody>
            <a:bodyPr wrap="square" rtlCol="0">
              <a:spAutoFit/>
            </a:bodyPr>
            <a:lstStyle/>
            <a:p>
              <a:pPr algn="ctr"/>
              <a:r>
                <a:rPr lang="en-US" dirty="0">
                  <a:solidFill>
                    <a:srgbClr val="FF0000"/>
                  </a:solidFill>
                </a:rPr>
                <a:t>Traditional Targets </a:t>
              </a:r>
            </a:p>
            <a:p>
              <a:pPr algn="ctr"/>
              <a:r>
                <a:rPr lang="en-US" dirty="0">
                  <a:solidFill>
                    <a:srgbClr val="FF0000"/>
                  </a:solidFill>
                </a:rPr>
                <a:t>of Big Science</a:t>
              </a:r>
            </a:p>
          </p:txBody>
        </p:sp>
        <p:cxnSp>
          <p:nvCxnSpPr>
            <p:cNvPr id="5" name="Straight Arrow Connector 4">
              <a:extLst>
                <a:ext uri="{FF2B5EF4-FFF2-40B4-BE49-F238E27FC236}">
                  <a16:creationId xmlns:a16="http://schemas.microsoft.com/office/drawing/2014/main" id="{05847D1F-68B8-D84D-9B0C-795184008A09}"/>
                </a:ext>
              </a:extLst>
            </p:cNvPr>
            <p:cNvCxnSpPr>
              <a:cxnSpLocks/>
            </p:cNvCxnSpPr>
            <p:nvPr/>
          </p:nvCxnSpPr>
          <p:spPr>
            <a:xfrm flipV="1">
              <a:off x="6846642" y="364736"/>
              <a:ext cx="0" cy="62357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A2441421-4D83-FB40-A9A1-674C8DD360DD}"/>
              </a:ext>
            </a:extLst>
          </p:cNvPr>
          <p:cNvGrpSpPr/>
          <p:nvPr/>
        </p:nvGrpSpPr>
        <p:grpSpPr>
          <a:xfrm>
            <a:off x="2133600" y="3542071"/>
            <a:ext cx="2117815" cy="1178883"/>
            <a:chOff x="2530384" y="3311366"/>
            <a:chExt cx="2117815" cy="1178883"/>
          </a:xfrm>
        </p:grpSpPr>
        <p:sp>
          <p:nvSpPr>
            <p:cNvPr id="24" name="TextBox 23">
              <a:extLst>
                <a:ext uri="{FF2B5EF4-FFF2-40B4-BE49-F238E27FC236}">
                  <a16:creationId xmlns:a16="http://schemas.microsoft.com/office/drawing/2014/main" id="{ABE7B269-3042-E441-8746-F7F7395CBC17}"/>
                </a:ext>
              </a:extLst>
            </p:cNvPr>
            <p:cNvSpPr txBox="1"/>
            <p:nvPr/>
          </p:nvSpPr>
          <p:spPr>
            <a:xfrm>
              <a:off x="2530384" y="3311366"/>
              <a:ext cx="2117815" cy="646331"/>
            </a:xfrm>
            <a:prstGeom prst="rect">
              <a:avLst/>
            </a:prstGeom>
            <a:noFill/>
            <a:ln w="38100">
              <a:solidFill>
                <a:srgbClr val="FF0000"/>
              </a:solidFill>
            </a:ln>
          </p:spPr>
          <p:txBody>
            <a:bodyPr wrap="square" rtlCol="0">
              <a:spAutoFit/>
            </a:bodyPr>
            <a:lstStyle/>
            <a:p>
              <a:pPr algn="ctr"/>
              <a:r>
                <a:rPr lang="en-US" dirty="0">
                  <a:solidFill>
                    <a:srgbClr val="FF0000"/>
                  </a:solidFill>
                </a:rPr>
                <a:t>New Targets of Small Experiments</a:t>
              </a:r>
            </a:p>
          </p:txBody>
        </p:sp>
        <p:cxnSp>
          <p:nvCxnSpPr>
            <p:cNvPr id="30" name="Straight Arrow Connector 29">
              <a:extLst>
                <a:ext uri="{FF2B5EF4-FFF2-40B4-BE49-F238E27FC236}">
                  <a16:creationId xmlns:a16="http://schemas.microsoft.com/office/drawing/2014/main" id="{8D82E805-87D9-E74E-B75D-7CC5427C55A2}"/>
                </a:ext>
              </a:extLst>
            </p:cNvPr>
            <p:cNvCxnSpPr>
              <a:cxnSpLocks/>
              <a:stCxn id="24" idx="2"/>
            </p:cNvCxnSpPr>
            <p:nvPr/>
          </p:nvCxnSpPr>
          <p:spPr>
            <a:xfrm>
              <a:off x="3589292" y="3957697"/>
              <a:ext cx="0" cy="53255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37" name="Picture 36">
            <a:extLst>
              <a:ext uri="{FF2B5EF4-FFF2-40B4-BE49-F238E27FC236}">
                <a16:creationId xmlns:a16="http://schemas.microsoft.com/office/drawing/2014/main" id="{8149EC9E-7948-2E4E-89E9-A323D0490846}"/>
              </a:ext>
            </a:extLst>
          </p:cNvPr>
          <p:cNvPicPr>
            <a:picLocks noChangeAspect="1"/>
          </p:cNvPicPr>
          <p:nvPr/>
        </p:nvPicPr>
        <p:blipFill rotWithShape="1">
          <a:blip r:embed="rId3"/>
          <a:srcRect l="27518" t="23660" r="34193" b="41590"/>
          <a:stretch/>
        </p:blipFill>
        <p:spPr>
          <a:xfrm>
            <a:off x="6934200" y="2083416"/>
            <a:ext cx="914400" cy="1155223"/>
          </a:xfrm>
          <a:prstGeom prst="rect">
            <a:avLst/>
          </a:prstGeom>
        </p:spPr>
      </p:pic>
      <p:pic>
        <p:nvPicPr>
          <p:cNvPr id="38" name="Picture 37">
            <a:extLst>
              <a:ext uri="{FF2B5EF4-FFF2-40B4-BE49-F238E27FC236}">
                <a16:creationId xmlns:a16="http://schemas.microsoft.com/office/drawing/2014/main" id="{AE9DD243-07CD-A042-9075-CD281FA1B34C}"/>
              </a:ext>
            </a:extLst>
          </p:cNvPr>
          <p:cNvPicPr>
            <a:picLocks noChangeAspect="1"/>
          </p:cNvPicPr>
          <p:nvPr/>
        </p:nvPicPr>
        <p:blipFill rotWithShape="1">
          <a:blip r:embed="rId4"/>
          <a:srcRect b="19030"/>
          <a:stretch/>
        </p:blipFill>
        <p:spPr>
          <a:xfrm>
            <a:off x="2734174" y="5519685"/>
            <a:ext cx="916668" cy="1125579"/>
          </a:xfrm>
          <a:prstGeom prst="rect">
            <a:avLst/>
          </a:prstGeom>
        </p:spPr>
      </p:pic>
    </p:spTree>
    <p:extLst>
      <p:ext uri="{BB962C8B-B14F-4D97-AF65-F5344CB8AC3E}">
        <p14:creationId xmlns:p14="http://schemas.microsoft.com/office/powerpoint/2010/main" val="127330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dissolv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dissolv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dissolv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dissolv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dissolve">
                                      <p:cBhvr>
                                        <p:cTn id="53" dur="500"/>
                                        <p:tgtEl>
                                          <p:spTgt spid="37"/>
                                        </p:tgtEl>
                                      </p:cBhvr>
                                    </p:animEffect>
                                  </p:childTnLst>
                                </p:cTn>
                              </p:par>
                              <p:par>
                                <p:cTn id="54" presetID="9" presetClass="entr" presetSubtype="0" fill="hold"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dissolve">
                                      <p:cBhvr>
                                        <p:cTn id="5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19" grpId="0"/>
      <p:bldP spid="20" grpId="0"/>
      <p:bldP spid="21"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p:cNvGrpSpPr/>
          <p:nvPr/>
        </p:nvGrpSpPr>
        <p:grpSpPr>
          <a:xfrm>
            <a:off x="6942693" y="2965854"/>
            <a:ext cx="1820307" cy="3294214"/>
            <a:chOff x="2680130" y="576262"/>
            <a:chExt cx="3960042" cy="5705475"/>
          </a:xfrm>
        </p:grpSpPr>
        <p:pic>
          <p:nvPicPr>
            <p:cNvPr id="8" name="Picture 7" descr="sct_station3.png"/>
            <p:cNvPicPr>
              <a:picLocks noChangeAspect="1"/>
            </p:cNvPicPr>
            <p:nvPr/>
          </p:nvPicPr>
          <p:blipFill>
            <a:blip r:embed="rId2"/>
            <a:srcRect l="52203" r="4176"/>
            <a:stretch>
              <a:fillRect/>
            </a:stretch>
          </p:blipFill>
          <p:spPr>
            <a:xfrm>
              <a:off x="2880103" y="576262"/>
              <a:ext cx="3760069" cy="5705475"/>
            </a:xfrm>
            <a:prstGeom prst="rect">
              <a:avLst/>
            </a:prstGeom>
          </p:spPr>
        </p:pic>
        <p:sp>
          <p:nvSpPr>
            <p:cNvPr id="9" name="Rectangle 8"/>
            <p:cNvSpPr/>
            <p:nvPr/>
          </p:nvSpPr>
          <p:spPr>
            <a:xfrm>
              <a:off x="2680130" y="5309810"/>
              <a:ext cx="810382" cy="97192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76200"/>
            <a:ext cx="8229600" cy="1143000"/>
          </a:xfrm>
        </p:spPr>
        <p:txBody>
          <a:bodyPr/>
          <a:lstStyle/>
          <a:p>
            <a:r>
              <a:rPr lang="en-US" dirty="0"/>
              <a:t>FASER TRACKER</a:t>
            </a:r>
          </a:p>
        </p:txBody>
      </p:sp>
      <p:pic>
        <p:nvPicPr>
          <p:cNvPr id="5" name="Content Placeholder 4" descr="module-letters.jpg"/>
          <p:cNvPicPr>
            <a:picLocks noGrp="1" noChangeAspect="1"/>
          </p:cNvPicPr>
          <p:nvPr>
            <p:ph idx="1"/>
          </p:nvPr>
        </p:nvPicPr>
        <p:blipFill rotWithShape="1">
          <a:blip r:embed="rId3"/>
          <a:srcRect l="3868" r="4411"/>
          <a:stretch/>
        </p:blipFill>
        <p:spPr>
          <a:xfrm>
            <a:off x="381000" y="3575856"/>
            <a:ext cx="2514600" cy="2263798"/>
          </a:xfrm>
        </p:spPr>
      </p:pic>
      <p:pic>
        <p:nvPicPr>
          <p:cNvPr id="6" name="Picture 5" descr="layer_schema2.png"/>
          <p:cNvPicPr>
            <a:picLocks noChangeAspect="1"/>
          </p:cNvPicPr>
          <p:nvPr/>
        </p:nvPicPr>
        <p:blipFill>
          <a:blip r:embed="rId4"/>
          <a:srcRect r="65455"/>
          <a:stretch>
            <a:fillRect/>
          </a:stretch>
        </p:blipFill>
        <p:spPr>
          <a:xfrm>
            <a:off x="3151142" y="3270654"/>
            <a:ext cx="3295848" cy="3027514"/>
          </a:xfrm>
          <a:prstGeom prst="rect">
            <a:avLst/>
          </a:prstGeom>
        </p:spPr>
      </p:pic>
      <p:sp>
        <p:nvSpPr>
          <p:cNvPr id="15" name="TextBox 14"/>
          <p:cNvSpPr txBox="1"/>
          <p:nvPr/>
        </p:nvSpPr>
        <p:spPr>
          <a:xfrm>
            <a:off x="722411" y="5895570"/>
            <a:ext cx="1463374" cy="369332"/>
          </a:xfrm>
          <a:prstGeom prst="rect">
            <a:avLst/>
          </a:prstGeom>
          <a:noFill/>
        </p:spPr>
        <p:txBody>
          <a:bodyPr wrap="none" rtlCol="0">
            <a:spAutoFit/>
          </a:bodyPr>
          <a:lstStyle/>
          <a:p>
            <a:r>
              <a:rPr lang="en-US" dirty="0"/>
              <a:t>SCT module</a:t>
            </a:r>
          </a:p>
        </p:txBody>
      </p:sp>
      <p:sp>
        <p:nvSpPr>
          <p:cNvPr id="16" name="TextBox 15"/>
          <p:cNvSpPr txBox="1"/>
          <p:nvPr/>
        </p:nvSpPr>
        <p:spPr>
          <a:xfrm>
            <a:off x="3810732" y="6107668"/>
            <a:ext cx="1625678" cy="369332"/>
          </a:xfrm>
          <a:prstGeom prst="rect">
            <a:avLst/>
          </a:prstGeom>
          <a:noFill/>
        </p:spPr>
        <p:txBody>
          <a:bodyPr wrap="none" rtlCol="0">
            <a:spAutoFit/>
          </a:bodyPr>
          <a:lstStyle/>
          <a:p>
            <a:r>
              <a:rPr lang="en-US" dirty="0"/>
              <a:t>Tracking layer</a:t>
            </a:r>
          </a:p>
        </p:txBody>
      </p:sp>
      <p:sp>
        <p:nvSpPr>
          <p:cNvPr id="17" name="TextBox 16"/>
          <p:cNvSpPr txBox="1"/>
          <p:nvPr/>
        </p:nvSpPr>
        <p:spPr>
          <a:xfrm>
            <a:off x="6866493" y="6107668"/>
            <a:ext cx="1805452" cy="369332"/>
          </a:xfrm>
          <a:prstGeom prst="rect">
            <a:avLst/>
          </a:prstGeom>
          <a:noFill/>
        </p:spPr>
        <p:txBody>
          <a:bodyPr wrap="none" rtlCol="0">
            <a:spAutoFit/>
          </a:bodyPr>
          <a:lstStyle/>
          <a:p>
            <a:r>
              <a:rPr lang="en-US" dirty="0"/>
              <a:t>Tracking station</a:t>
            </a:r>
          </a:p>
        </p:txBody>
      </p:sp>
      <p:sp>
        <p:nvSpPr>
          <p:cNvPr id="12" name="Content Placeholder 2">
            <a:extLst>
              <a:ext uri="{FF2B5EF4-FFF2-40B4-BE49-F238E27FC236}">
                <a16:creationId xmlns:a16="http://schemas.microsoft.com/office/drawing/2014/main" id="{3F56F62A-366E-D940-B28E-48C4CFC9FE83}"/>
              </a:ext>
            </a:extLst>
          </p:cNvPr>
          <p:cNvSpPr txBox="1">
            <a:spLocks/>
          </p:cNvSpPr>
          <p:nvPr/>
        </p:nvSpPr>
        <p:spPr>
          <a:xfrm>
            <a:off x="76200" y="859425"/>
            <a:ext cx="8839200" cy="2433476"/>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buFont typeface="Arial"/>
              <a:buChar char="•"/>
              <a:defRPr/>
            </a:pPr>
            <a:r>
              <a:rPr lang="en-US" sz="2000" dirty="0"/>
              <a:t>The FASER tracker is composed of spare SCT modules from ATLAS.  About 350 spares were prepared.  They were not needed, and the ATLAS SCT collaboration generously allowed us to use 80 of them. QA now completed.</a:t>
            </a:r>
          </a:p>
          <a:p>
            <a:pPr lvl="0" fontAlgn="auto">
              <a:spcAft>
                <a:spcPts val="0"/>
              </a:spcAft>
              <a:buFont typeface="Arial"/>
              <a:buChar char="•"/>
              <a:defRPr/>
            </a:pPr>
            <a:endParaRPr lang="en-US" sz="1200" dirty="0"/>
          </a:p>
          <a:p>
            <a:pPr lvl="0" fontAlgn="auto">
              <a:spcAft>
                <a:spcPts val="0"/>
              </a:spcAft>
              <a:buFont typeface="Arial"/>
              <a:buChar char="•"/>
              <a:defRPr/>
            </a:pPr>
            <a:r>
              <a:rPr lang="en-US" sz="2000" dirty="0"/>
              <a:t>8 SCT modules make up a 24cm x 24cm tracking layer, 3 layers make up a tracking station, and FASER has 3 tracking stations.</a:t>
            </a:r>
            <a:endParaRPr lang="en-US" sz="2000" dirty="0">
              <a:latin typeface="Arial" charset="0"/>
              <a:sym typeface="Wingdings"/>
            </a:endParaRPr>
          </a:p>
        </p:txBody>
      </p:sp>
    </p:spTree>
    <p:extLst>
      <p:ext uri="{BB962C8B-B14F-4D97-AF65-F5344CB8AC3E}">
        <p14:creationId xmlns:p14="http://schemas.microsoft.com/office/powerpoint/2010/main" val="46582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lstStyle/>
          <a:p>
            <a:r>
              <a:rPr lang="en-US" dirty="0"/>
              <a:t>FASER MAGNETS</a:t>
            </a:r>
          </a:p>
        </p:txBody>
      </p:sp>
      <p:pic>
        <p:nvPicPr>
          <p:cNvPr id="6" name="Picture 5" descr="MagnetField.png"/>
          <p:cNvPicPr>
            <a:picLocks noChangeAspect="1"/>
          </p:cNvPicPr>
          <p:nvPr/>
        </p:nvPicPr>
        <p:blipFill>
          <a:blip r:embed="rId2"/>
          <a:stretch>
            <a:fillRect/>
          </a:stretch>
        </p:blipFill>
        <p:spPr>
          <a:xfrm>
            <a:off x="5843482" y="955548"/>
            <a:ext cx="2995718" cy="3004434"/>
          </a:xfrm>
          <a:prstGeom prst="rect">
            <a:avLst/>
          </a:prstGeom>
        </p:spPr>
      </p:pic>
      <p:sp>
        <p:nvSpPr>
          <p:cNvPr id="7" name="Content Placeholder 2"/>
          <p:cNvSpPr>
            <a:spLocks noGrp="1"/>
          </p:cNvSpPr>
          <p:nvPr>
            <p:ph idx="1"/>
          </p:nvPr>
        </p:nvSpPr>
        <p:spPr>
          <a:xfrm>
            <a:off x="129926" y="4188582"/>
            <a:ext cx="8884148" cy="2059818"/>
          </a:xfrm>
        </p:spPr>
        <p:txBody>
          <a:bodyPr/>
          <a:lstStyle/>
          <a:p>
            <a:pPr eaLnBrk="1" hangingPunct="1"/>
            <a:r>
              <a:rPr lang="en-US" dirty="0">
                <a:latin typeface="Arial" charset="0"/>
              </a:rPr>
              <a:t>The FASER magnets are 0.6T </a:t>
            </a:r>
            <a:r>
              <a:rPr lang="en-US" dirty="0" err="1">
                <a:latin typeface="Arial" charset="0"/>
              </a:rPr>
              <a:t>SmCo</a:t>
            </a:r>
            <a:r>
              <a:rPr lang="en-US" dirty="0">
                <a:latin typeface="Arial" charset="0"/>
              </a:rPr>
              <a:t> permanent dipole magnets based on the Halbach array design.</a:t>
            </a:r>
          </a:p>
          <a:p>
            <a:pPr lvl="1"/>
            <a:r>
              <a:rPr lang="en-US" dirty="0">
                <a:latin typeface="Arial" charset="0"/>
              </a:rPr>
              <a:t>Thin enough to allow the LOS to pass through the magnet center with minimum lowering of the floor in TI12</a:t>
            </a:r>
          </a:p>
          <a:p>
            <a:pPr lvl="1"/>
            <a:r>
              <a:rPr lang="en-US" dirty="0">
                <a:latin typeface="Arial" charset="0"/>
              </a:rPr>
              <a:t>Minimizes needed services (power, cooling, etc.)</a:t>
            </a:r>
          </a:p>
          <a:p>
            <a:r>
              <a:rPr lang="en-US" dirty="0">
                <a:latin typeface="Arial" charset="0"/>
              </a:rPr>
              <a:t>Design and construction by the CERN magnet group.</a:t>
            </a:r>
          </a:p>
          <a:p>
            <a:pPr eaLnBrk="1" hangingPunct="1"/>
            <a:endParaRPr lang="en-US" sz="1200" dirty="0">
              <a:latin typeface="Arial" charset="0"/>
            </a:endParaRPr>
          </a:p>
          <a:p>
            <a:pPr marL="0" indent="0" eaLnBrk="1" hangingPunct="1">
              <a:buNone/>
            </a:pPr>
            <a:endParaRPr lang="en-US" sz="1400" dirty="0">
              <a:latin typeface="Arial" charset="0"/>
            </a:endParaRPr>
          </a:p>
        </p:txBody>
      </p:sp>
      <p:grpSp>
        <p:nvGrpSpPr>
          <p:cNvPr id="4" name="Group 3">
            <a:extLst>
              <a:ext uri="{FF2B5EF4-FFF2-40B4-BE49-F238E27FC236}">
                <a16:creationId xmlns:a16="http://schemas.microsoft.com/office/drawing/2014/main" id="{AFE95C03-5896-8047-B754-8A37A642696E}"/>
              </a:ext>
            </a:extLst>
          </p:cNvPr>
          <p:cNvGrpSpPr/>
          <p:nvPr/>
        </p:nvGrpSpPr>
        <p:grpSpPr>
          <a:xfrm>
            <a:off x="73436" y="914400"/>
            <a:ext cx="5565364" cy="3045582"/>
            <a:chOff x="0" y="872116"/>
            <a:chExt cx="5793964" cy="3240266"/>
          </a:xfrm>
        </p:grpSpPr>
        <p:pic>
          <p:nvPicPr>
            <p:cNvPr id="5" name="Picture 4" descr="MagnetDrawing.png"/>
            <p:cNvPicPr>
              <a:picLocks noChangeAspect="1"/>
            </p:cNvPicPr>
            <p:nvPr/>
          </p:nvPicPr>
          <p:blipFill>
            <a:blip r:embed="rId3"/>
            <a:stretch>
              <a:fillRect/>
            </a:stretch>
          </p:blipFill>
          <p:spPr>
            <a:xfrm>
              <a:off x="0" y="872116"/>
              <a:ext cx="5793964" cy="3240266"/>
            </a:xfrm>
            <a:prstGeom prst="rect">
              <a:avLst/>
            </a:prstGeom>
          </p:spPr>
        </p:pic>
        <p:sp>
          <p:nvSpPr>
            <p:cNvPr id="3" name="Rectangle 2">
              <a:extLst>
                <a:ext uri="{FF2B5EF4-FFF2-40B4-BE49-F238E27FC236}">
                  <a16:creationId xmlns:a16="http://schemas.microsoft.com/office/drawing/2014/main" id="{3887E59F-72A6-ED4A-930E-357C94B5425D}"/>
                </a:ext>
              </a:extLst>
            </p:cNvPr>
            <p:cNvSpPr/>
            <p:nvPr/>
          </p:nvSpPr>
          <p:spPr>
            <a:xfrm>
              <a:off x="4648200" y="2590800"/>
              <a:ext cx="685800" cy="228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51852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FASER CALORIMETER / SCINTILLATORS</a:t>
            </a:r>
          </a:p>
        </p:txBody>
      </p:sp>
      <p:pic>
        <p:nvPicPr>
          <p:cNvPr id="5" name="Content Placeholder 4" descr="LHCbECAL.png"/>
          <p:cNvPicPr>
            <a:picLocks noGrp="1" noChangeAspect="1"/>
          </p:cNvPicPr>
          <p:nvPr>
            <p:ph idx="1"/>
          </p:nvPr>
        </p:nvPicPr>
        <p:blipFill>
          <a:blip r:embed="rId2"/>
          <a:srcRect t="-3681" r="18332" b="-37434"/>
          <a:stretch>
            <a:fillRect/>
          </a:stretch>
        </p:blipFill>
        <p:spPr>
          <a:xfrm>
            <a:off x="228600" y="834621"/>
            <a:ext cx="4662567" cy="2533766"/>
          </a:xfrm>
        </p:spPr>
      </p:pic>
      <p:sp>
        <p:nvSpPr>
          <p:cNvPr id="6" name="Content Placeholder 2"/>
          <p:cNvSpPr txBox="1">
            <a:spLocks/>
          </p:cNvSpPr>
          <p:nvPr/>
        </p:nvSpPr>
        <p:spPr>
          <a:xfrm>
            <a:off x="0" y="2895600"/>
            <a:ext cx="9144000" cy="3962400"/>
          </a:xfrm>
          <a:prstGeom prst="rect">
            <a:avLst/>
          </a:prstGeom>
        </p:spPr>
        <p:txBody>
          <a:bodyPr vert="horz" lIns="91440" tIns="45720" rIns="91440" bIns="45720" rtlCol="0">
            <a:normAutofit/>
          </a:bodyPr>
          <a:lstStyle/>
          <a:p>
            <a:pPr marL="342900" lvl="0" indent="-342900" fontAlgn="auto">
              <a:spcBef>
                <a:spcPct val="20000"/>
              </a:spcBef>
              <a:spcAft>
                <a:spcPts val="0"/>
              </a:spcAft>
              <a:buFont typeface="Arial"/>
              <a:buChar char="•"/>
            </a:pPr>
            <a:endParaRPr kumimoji="0" lang="en-US" sz="2880" b="0" i="0" u="none" strike="noStrike" kern="1200" cap="none" spc="0" normalizeH="0" noProof="0" dirty="0">
              <a:ln>
                <a:noFill/>
              </a:ln>
              <a:solidFill>
                <a:schemeClr val="tx1"/>
              </a:solidFill>
              <a:effectLst/>
              <a:uLnTx/>
              <a:uFillTx/>
              <a:latin typeface="+mn-lt"/>
              <a:ea typeface="+mn-ea"/>
              <a:cs typeface="+mn-cs"/>
            </a:endParaRPr>
          </a:p>
        </p:txBody>
      </p:sp>
      <p:pic>
        <p:nvPicPr>
          <p:cNvPr id="8" name="Picture 7"/>
          <p:cNvPicPr>
            <a:picLocks noChangeAspect="1"/>
          </p:cNvPicPr>
          <p:nvPr/>
        </p:nvPicPr>
        <p:blipFill>
          <a:blip r:embed="rId3"/>
          <a:stretch>
            <a:fillRect/>
          </a:stretch>
        </p:blipFill>
        <p:spPr>
          <a:xfrm>
            <a:off x="5257800" y="1093328"/>
            <a:ext cx="3498850" cy="1534135"/>
          </a:xfrm>
          <a:prstGeom prst="rect">
            <a:avLst/>
          </a:prstGeom>
        </p:spPr>
      </p:pic>
      <p:sp>
        <p:nvSpPr>
          <p:cNvPr id="7" name="TextBox 6"/>
          <p:cNvSpPr txBox="1"/>
          <p:nvPr/>
        </p:nvSpPr>
        <p:spPr>
          <a:xfrm>
            <a:off x="6705600" y="1825823"/>
            <a:ext cx="1143000" cy="307777"/>
          </a:xfrm>
          <a:prstGeom prst="rect">
            <a:avLst/>
          </a:prstGeom>
          <a:noFill/>
        </p:spPr>
        <p:txBody>
          <a:bodyPr wrap="square" rtlCol="0">
            <a:spAutoFit/>
          </a:bodyPr>
          <a:lstStyle/>
          <a:p>
            <a:r>
              <a:rPr lang="en-US" sz="1400" dirty="0"/>
              <a:t>light guide</a:t>
            </a:r>
          </a:p>
        </p:txBody>
      </p:sp>
      <p:sp>
        <p:nvSpPr>
          <p:cNvPr id="9" name="TextBox 8"/>
          <p:cNvSpPr txBox="1"/>
          <p:nvPr/>
        </p:nvSpPr>
        <p:spPr>
          <a:xfrm>
            <a:off x="8077200" y="1459468"/>
            <a:ext cx="671979" cy="369332"/>
          </a:xfrm>
          <a:prstGeom prst="rect">
            <a:avLst/>
          </a:prstGeom>
          <a:noFill/>
        </p:spPr>
        <p:txBody>
          <a:bodyPr wrap="none" rtlCol="0">
            <a:spAutoFit/>
          </a:bodyPr>
          <a:lstStyle/>
          <a:p>
            <a:r>
              <a:rPr lang="en-US" dirty="0"/>
              <a:t>PMT</a:t>
            </a:r>
          </a:p>
        </p:txBody>
      </p:sp>
      <p:sp>
        <p:nvSpPr>
          <p:cNvPr id="10" name="Content Placeholder 2">
            <a:extLst>
              <a:ext uri="{FF2B5EF4-FFF2-40B4-BE49-F238E27FC236}">
                <a16:creationId xmlns:a16="http://schemas.microsoft.com/office/drawing/2014/main" id="{37CF887F-75C5-A747-9ACB-E12D9F7FA26F}"/>
              </a:ext>
            </a:extLst>
          </p:cNvPr>
          <p:cNvSpPr txBox="1">
            <a:spLocks/>
          </p:cNvSpPr>
          <p:nvPr/>
        </p:nvSpPr>
        <p:spPr>
          <a:xfrm>
            <a:off x="76200" y="2824324"/>
            <a:ext cx="8915400" cy="3805076"/>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buFont typeface="Arial"/>
              <a:buChar char="•"/>
            </a:pPr>
            <a:r>
              <a:rPr lang="en-US" sz="2000" dirty="0"/>
              <a:t>The FASER ECAL consists of spare </a:t>
            </a:r>
            <a:r>
              <a:rPr lang="en-US" sz="2000" dirty="0" err="1"/>
              <a:t>LHCb</a:t>
            </a:r>
            <a:r>
              <a:rPr lang="en-US" sz="2000" dirty="0"/>
              <a:t> outer ECAL modules, which the </a:t>
            </a:r>
            <a:r>
              <a:rPr lang="en-US" sz="2000" dirty="0" err="1"/>
              <a:t>LHCb</a:t>
            </a:r>
            <a:r>
              <a:rPr lang="en-US" sz="2000" dirty="0"/>
              <a:t> Collaboration generously allowed us to use.</a:t>
            </a:r>
          </a:p>
          <a:p>
            <a:pPr lvl="1" fontAlgn="auto">
              <a:spcAft>
                <a:spcPts val="0"/>
              </a:spcAft>
              <a:buFont typeface="System Font Regular"/>
              <a:buChar char="-"/>
            </a:pPr>
            <a:r>
              <a:rPr lang="en-US" sz="1800" dirty="0"/>
              <a:t>Dimensions: 12cm x 12cm – 75cm long (25 radiation lengths)</a:t>
            </a:r>
          </a:p>
          <a:p>
            <a:pPr lvl="1" fontAlgn="auto">
              <a:spcAft>
                <a:spcPts val="0"/>
              </a:spcAft>
              <a:buFont typeface="System Font Regular"/>
              <a:buChar char="-"/>
            </a:pPr>
            <a:r>
              <a:rPr lang="en-US" sz="1800" dirty="0"/>
              <a:t>66 layers of lead/scintillator, light out by wavelength shifting </a:t>
            </a:r>
            <a:r>
              <a:rPr lang="en-US" sz="1800" dirty="0" err="1"/>
              <a:t>fibres</a:t>
            </a:r>
            <a:r>
              <a:rPr lang="en-US" sz="1800" dirty="0"/>
              <a:t>, and read out by PMT (no longitudinal shower information)</a:t>
            </a:r>
          </a:p>
          <a:p>
            <a:pPr lvl="1" fontAlgn="auto">
              <a:spcAft>
                <a:spcPts val="0"/>
              </a:spcAft>
              <a:buFont typeface="System Font Regular"/>
              <a:buChar char="-"/>
            </a:pPr>
            <a:r>
              <a:rPr lang="en-US" sz="1800" dirty="0"/>
              <a:t>Provides ~1% energy resolution for 1 </a:t>
            </a:r>
            <a:r>
              <a:rPr lang="en-US" sz="1800" dirty="0" err="1"/>
              <a:t>TeV</a:t>
            </a:r>
            <a:r>
              <a:rPr lang="en-US" sz="1800" dirty="0"/>
              <a:t> electrons</a:t>
            </a:r>
          </a:p>
          <a:p>
            <a:pPr lvl="1" fontAlgn="auto">
              <a:spcAft>
                <a:spcPts val="0"/>
              </a:spcAft>
              <a:buFont typeface="System Font Regular"/>
              <a:buChar char="-"/>
            </a:pPr>
            <a:r>
              <a:rPr lang="en-US" sz="1800" dirty="0"/>
              <a:t>QA now complete</a:t>
            </a:r>
          </a:p>
          <a:p>
            <a:pPr fontAlgn="auto">
              <a:spcAft>
                <a:spcPts val="0"/>
              </a:spcAft>
              <a:buFont typeface="Arial"/>
              <a:buChar char="•"/>
            </a:pPr>
            <a:endParaRPr lang="en-US" sz="1200" dirty="0"/>
          </a:p>
          <a:p>
            <a:pPr fontAlgn="auto">
              <a:spcAft>
                <a:spcPts val="0"/>
              </a:spcAft>
              <a:buFont typeface="Arial"/>
              <a:buChar char="•"/>
            </a:pPr>
            <a:r>
              <a:rPr lang="en-US" dirty="0"/>
              <a:t>Scintillators used for vetoing charged particles entering the decay volume and for triggering, to be p</a:t>
            </a:r>
            <a:r>
              <a:rPr lang="en-US" dirty="0">
                <a:solidFill>
                  <a:schemeClr val="tx1"/>
                </a:solidFill>
              </a:rPr>
              <a:t>roduced by the CERN scintillator lab.</a:t>
            </a:r>
          </a:p>
        </p:txBody>
      </p:sp>
    </p:spTree>
    <p:extLst>
      <p:ext uri="{BB962C8B-B14F-4D97-AF65-F5344CB8AC3E}">
        <p14:creationId xmlns:p14="http://schemas.microsoft.com/office/powerpoint/2010/main" val="458847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OutlineDesignV3.pdf"/>
          <p:cNvPicPr>
            <a:picLocks noGrp="1" noChangeAspect="1"/>
          </p:cNvPicPr>
          <p:nvPr>
            <p:ph idx="1"/>
          </p:nvPr>
        </p:nvPicPr>
        <p:blipFill rotWithShape="1">
          <a:blip r:embed="rId2"/>
          <a:srcRect l="-2165" t="11910" r="-2747"/>
          <a:stretch/>
        </p:blipFill>
        <p:spPr>
          <a:xfrm>
            <a:off x="1295400" y="869576"/>
            <a:ext cx="6553200" cy="4123303"/>
          </a:xfrm>
        </p:spPr>
      </p:pic>
      <p:sp>
        <p:nvSpPr>
          <p:cNvPr id="7" name="TextBox 6"/>
          <p:cNvSpPr txBox="1"/>
          <p:nvPr/>
        </p:nvSpPr>
        <p:spPr>
          <a:xfrm>
            <a:off x="302381" y="4953000"/>
            <a:ext cx="8802673"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t>Trigger rate expected to be ~600 Hz, dominated by muons from IP.</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2000" dirty="0"/>
              <a:t>Trigger will be an OR of triggers from scintillators and from the ECAL.</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2000" dirty="0"/>
              <a:t>Largely independent of ATLAS; only need to know bunch crossing time and ATLAS luminosity for off-line analysis.  </a:t>
            </a:r>
          </a:p>
        </p:txBody>
      </p:sp>
      <p:sp>
        <p:nvSpPr>
          <p:cNvPr id="6" name="Title 1"/>
          <p:cNvSpPr>
            <a:spLocks noGrp="1"/>
          </p:cNvSpPr>
          <p:nvPr>
            <p:ph type="title"/>
          </p:nvPr>
        </p:nvSpPr>
        <p:spPr>
          <a:xfrm>
            <a:off x="685800" y="104775"/>
            <a:ext cx="7772400" cy="733425"/>
          </a:xfrm>
        </p:spPr>
        <p:txBody>
          <a:bodyPr/>
          <a:lstStyle/>
          <a:p>
            <a:pPr eaLnBrk="1" hangingPunct="1"/>
            <a:r>
              <a:rPr lang="en-US" dirty="0">
                <a:latin typeface="Arial" charset="0"/>
              </a:rPr>
              <a:t>FASER TDAQ</a:t>
            </a:r>
          </a:p>
        </p:txBody>
      </p:sp>
    </p:spTree>
    <p:extLst>
      <p:ext uri="{BB962C8B-B14F-4D97-AF65-F5344CB8AC3E}">
        <p14:creationId xmlns:p14="http://schemas.microsoft.com/office/powerpoint/2010/main" val="494525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EA67230-4727-5E46-92B1-CA74ECCA27FA}"/>
              </a:ext>
            </a:extLst>
          </p:cNvPr>
          <p:cNvSpPr txBox="1">
            <a:spLocks/>
          </p:cNvSpPr>
          <p:nvPr/>
        </p:nvSpPr>
        <p:spPr>
          <a:xfrm>
            <a:off x="2" y="838200"/>
            <a:ext cx="5623560" cy="4343400"/>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dirty="0"/>
              <a:t>FASER’s location is very quiet – the only SM particles that get through from the IP are muons and neutrinos, and FASER is (fortuitously) in a remarkably quiet spot for muons.</a:t>
            </a:r>
          </a:p>
          <a:p>
            <a:pPr>
              <a:buFont typeface="Arial" panose="020B0604020202020204" pitchFamily="34" charset="0"/>
              <a:buChar char="•"/>
            </a:pPr>
            <a:endParaRPr lang="en-US" sz="1200" dirty="0"/>
          </a:p>
          <a:p>
            <a:pPr>
              <a:buFont typeface="Arial" panose="020B0604020202020204" pitchFamily="34" charset="0"/>
              <a:buChar char="•"/>
            </a:pPr>
            <a:r>
              <a:rPr lang="en-US" dirty="0"/>
              <a:t>A high-energy muon that </a:t>
            </a:r>
            <a:r>
              <a:rPr lang="en-US" dirty="0" err="1"/>
              <a:t>brems</a:t>
            </a:r>
            <a:r>
              <a:rPr lang="en-US" dirty="0"/>
              <a:t> off a photon or an EM or hadronic jet is a leading background if the incoming muon is not vetoed.</a:t>
            </a:r>
          </a:p>
        </p:txBody>
      </p:sp>
      <p:sp>
        <p:nvSpPr>
          <p:cNvPr id="28676" name="Title 7"/>
          <p:cNvSpPr>
            <a:spLocks noGrp="1"/>
          </p:cNvSpPr>
          <p:nvPr>
            <p:ph type="title"/>
          </p:nvPr>
        </p:nvSpPr>
        <p:spPr>
          <a:xfrm>
            <a:off x="0" y="244475"/>
            <a:ext cx="9144000" cy="441325"/>
          </a:xfrm>
        </p:spPr>
        <p:txBody>
          <a:bodyPr/>
          <a:lstStyle/>
          <a:p>
            <a:r>
              <a:rPr lang="en-US" dirty="0">
                <a:latin typeface="Arial" charset="0"/>
              </a:rPr>
              <a:t>BACKGROUNDS</a:t>
            </a:r>
          </a:p>
        </p:txBody>
      </p:sp>
      <p:sp>
        <p:nvSpPr>
          <p:cNvPr id="5" name="TextBox 4">
            <a:extLst>
              <a:ext uri="{FF2B5EF4-FFF2-40B4-BE49-F238E27FC236}">
                <a16:creationId xmlns:a16="http://schemas.microsoft.com/office/drawing/2014/main" id="{A1BA774A-8E4C-804A-B5C6-8EC348C61BFC}"/>
              </a:ext>
            </a:extLst>
          </p:cNvPr>
          <p:cNvSpPr txBox="1"/>
          <p:nvPr/>
        </p:nvSpPr>
        <p:spPr>
          <a:xfrm>
            <a:off x="4302655" y="6248400"/>
            <a:ext cx="4536545" cy="307777"/>
          </a:xfrm>
          <a:prstGeom prst="rect">
            <a:avLst/>
          </a:prstGeom>
          <a:noFill/>
        </p:spPr>
        <p:txBody>
          <a:bodyPr wrap="square" rtlCol="0">
            <a:spAutoFit/>
          </a:bodyPr>
          <a:lstStyle/>
          <a:p>
            <a:pPr algn="r" eaLnBrk="1" hangingPunct="1"/>
            <a:r>
              <a:rPr lang="en-US" sz="1400" dirty="0"/>
              <a:t>FLUKA study: </a:t>
            </a:r>
            <a:r>
              <a:rPr lang="en-US" sz="1400" dirty="0" err="1"/>
              <a:t>Sabate-Gilarte</a:t>
            </a:r>
            <a:r>
              <a:rPr lang="en-US" sz="1400" dirty="0"/>
              <a:t>, </a:t>
            </a:r>
            <a:r>
              <a:rPr lang="en-US" sz="1400" dirty="0" err="1"/>
              <a:t>Cerutti</a:t>
            </a:r>
            <a:r>
              <a:rPr lang="en-US" sz="1400" dirty="0"/>
              <a:t>, </a:t>
            </a:r>
            <a:r>
              <a:rPr lang="en-US" sz="1400" dirty="0" err="1"/>
              <a:t>Tsinganis</a:t>
            </a:r>
            <a:r>
              <a:rPr lang="en-US" sz="1400" dirty="0"/>
              <a:t> (2018)</a:t>
            </a:r>
          </a:p>
        </p:txBody>
      </p:sp>
      <p:sp>
        <p:nvSpPr>
          <p:cNvPr id="12" name="Content Placeholder 2">
            <a:extLst>
              <a:ext uri="{FF2B5EF4-FFF2-40B4-BE49-F238E27FC236}">
                <a16:creationId xmlns:a16="http://schemas.microsoft.com/office/drawing/2014/main" id="{78670E00-F542-4C4D-9948-8C7768394E53}"/>
              </a:ext>
            </a:extLst>
          </p:cNvPr>
          <p:cNvSpPr txBox="1">
            <a:spLocks/>
          </p:cNvSpPr>
          <p:nvPr/>
        </p:nvSpPr>
        <p:spPr>
          <a:xfrm>
            <a:off x="0" y="4585658"/>
            <a:ext cx="5638801" cy="1891342"/>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dirty="0"/>
              <a:t>But assuming each of 4 scintillator layers gives an uncorrelated 10</a:t>
            </a:r>
            <a:r>
              <a:rPr lang="en-US" baseline="30000" dirty="0"/>
              <a:t>-2</a:t>
            </a:r>
            <a:r>
              <a:rPr lang="en-US" dirty="0"/>
              <a:t> veto suppression for muons entering the detector, the resulting backgrounds are negligible.</a:t>
            </a:r>
          </a:p>
        </p:txBody>
      </p:sp>
      <p:pic>
        <p:nvPicPr>
          <p:cNvPr id="7" name="Picture 6">
            <a:extLst>
              <a:ext uri="{FF2B5EF4-FFF2-40B4-BE49-F238E27FC236}">
                <a16:creationId xmlns:a16="http://schemas.microsoft.com/office/drawing/2014/main" id="{EE46EC8D-D38C-8A4C-9781-386267E15FEE}"/>
              </a:ext>
            </a:extLst>
          </p:cNvPr>
          <p:cNvPicPr>
            <a:picLocks noChangeAspect="1"/>
          </p:cNvPicPr>
          <p:nvPr/>
        </p:nvPicPr>
        <p:blipFill>
          <a:blip r:embed="rId2"/>
          <a:stretch>
            <a:fillRect/>
          </a:stretch>
        </p:blipFill>
        <p:spPr>
          <a:xfrm>
            <a:off x="5562601" y="1014712"/>
            <a:ext cx="3352800" cy="2504146"/>
          </a:xfrm>
          <a:prstGeom prst="rect">
            <a:avLst/>
          </a:prstGeom>
        </p:spPr>
      </p:pic>
      <p:pic>
        <p:nvPicPr>
          <p:cNvPr id="8" name="Picture 7">
            <a:extLst>
              <a:ext uri="{FF2B5EF4-FFF2-40B4-BE49-F238E27FC236}">
                <a16:creationId xmlns:a16="http://schemas.microsoft.com/office/drawing/2014/main" id="{280476FF-BAFC-AC47-A03F-F87D0E490B78}"/>
              </a:ext>
            </a:extLst>
          </p:cNvPr>
          <p:cNvPicPr>
            <a:picLocks noChangeAspect="1"/>
          </p:cNvPicPr>
          <p:nvPr/>
        </p:nvPicPr>
        <p:blipFill>
          <a:blip r:embed="rId3"/>
          <a:stretch>
            <a:fillRect/>
          </a:stretch>
        </p:blipFill>
        <p:spPr>
          <a:xfrm>
            <a:off x="5562600" y="3695368"/>
            <a:ext cx="3352799" cy="2575375"/>
          </a:xfrm>
          <a:prstGeom prst="rect">
            <a:avLst/>
          </a:prstGeom>
        </p:spPr>
      </p:pic>
      <p:sp>
        <p:nvSpPr>
          <p:cNvPr id="2" name="Oval 1">
            <a:extLst>
              <a:ext uri="{FF2B5EF4-FFF2-40B4-BE49-F238E27FC236}">
                <a16:creationId xmlns:a16="http://schemas.microsoft.com/office/drawing/2014/main" id="{B7A9523B-DD79-7446-A89A-D1E2AB63CA70}"/>
              </a:ext>
            </a:extLst>
          </p:cNvPr>
          <p:cNvSpPr/>
          <p:nvPr/>
        </p:nvSpPr>
        <p:spPr>
          <a:xfrm>
            <a:off x="6934200" y="2606040"/>
            <a:ext cx="137160" cy="13716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C507CF3-CBEF-764B-B6DB-8331F80E5B6D}"/>
              </a:ext>
            </a:extLst>
          </p:cNvPr>
          <p:cNvSpPr/>
          <p:nvPr/>
        </p:nvSpPr>
        <p:spPr>
          <a:xfrm>
            <a:off x="6974945" y="5296232"/>
            <a:ext cx="137160" cy="13716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CA8924B-CA28-F942-9253-EF6240D17DE9}"/>
              </a:ext>
            </a:extLst>
          </p:cNvPr>
          <p:cNvSpPr txBox="1"/>
          <p:nvPr/>
        </p:nvSpPr>
        <p:spPr>
          <a:xfrm>
            <a:off x="7066932" y="3964534"/>
            <a:ext cx="941348" cy="369332"/>
          </a:xfrm>
          <a:prstGeom prst="rect">
            <a:avLst/>
          </a:prstGeom>
          <a:solidFill>
            <a:schemeClr val="bg1"/>
          </a:solidFill>
          <a:ln w="12700">
            <a:solidFill>
              <a:srgbClr val="FF0000"/>
            </a:solidFill>
          </a:ln>
        </p:spPr>
        <p:txBody>
          <a:bodyPr wrap="none" rtlCol="0">
            <a:spAutoFit/>
          </a:bodyPr>
          <a:lstStyle/>
          <a:p>
            <a:r>
              <a:rPr lang="en-US" dirty="0">
                <a:solidFill>
                  <a:srgbClr val="FF0000"/>
                </a:solidFill>
              </a:rPr>
              <a:t>FASER</a:t>
            </a:r>
          </a:p>
        </p:txBody>
      </p:sp>
      <p:cxnSp>
        <p:nvCxnSpPr>
          <p:cNvPr id="9" name="Straight Arrow Connector 8">
            <a:extLst>
              <a:ext uri="{FF2B5EF4-FFF2-40B4-BE49-F238E27FC236}">
                <a16:creationId xmlns:a16="http://schemas.microsoft.com/office/drawing/2014/main" id="{52E7E951-8EF7-2C49-914F-28B01F16AB63}"/>
              </a:ext>
            </a:extLst>
          </p:cNvPr>
          <p:cNvCxnSpPr>
            <a:cxnSpLocks/>
            <a:stCxn id="3" idx="0"/>
          </p:cNvCxnSpPr>
          <p:nvPr/>
        </p:nvCxnSpPr>
        <p:spPr>
          <a:xfrm flipH="1" flipV="1">
            <a:off x="7066932" y="2819400"/>
            <a:ext cx="470674" cy="114513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A4CCB704-780E-7443-BF02-8AC2408213C1}"/>
              </a:ext>
            </a:extLst>
          </p:cNvPr>
          <p:cNvCxnSpPr>
            <a:cxnSpLocks/>
            <a:stCxn id="3" idx="2"/>
          </p:cNvCxnSpPr>
          <p:nvPr/>
        </p:nvCxnSpPr>
        <p:spPr>
          <a:xfrm flipH="1">
            <a:off x="7112105" y="4333866"/>
            <a:ext cx="425501" cy="91916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817168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itle 7"/>
          <p:cNvSpPr>
            <a:spLocks noGrp="1"/>
          </p:cNvSpPr>
          <p:nvPr>
            <p:ph type="title"/>
          </p:nvPr>
        </p:nvSpPr>
        <p:spPr>
          <a:xfrm>
            <a:off x="0" y="244475"/>
            <a:ext cx="9144000" cy="441325"/>
          </a:xfrm>
        </p:spPr>
        <p:txBody>
          <a:bodyPr/>
          <a:lstStyle/>
          <a:p>
            <a:r>
              <a:rPr lang="en-US" dirty="0">
                <a:latin typeface="Arial" charset="0"/>
              </a:rPr>
              <a:t>MORE BACKGROUNDS</a:t>
            </a:r>
          </a:p>
        </p:txBody>
      </p:sp>
      <p:sp>
        <p:nvSpPr>
          <p:cNvPr id="6" name="Content Placeholder 2">
            <a:extLst>
              <a:ext uri="{FF2B5EF4-FFF2-40B4-BE49-F238E27FC236}">
                <a16:creationId xmlns:a16="http://schemas.microsoft.com/office/drawing/2014/main" id="{1EA67230-4727-5E46-92B1-CA74ECCA27FA}"/>
              </a:ext>
            </a:extLst>
          </p:cNvPr>
          <p:cNvSpPr txBox="1">
            <a:spLocks/>
          </p:cNvSpPr>
          <p:nvPr/>
        </p:nvSpPr>
        <p:spPr>
          <a:xfrm>
            <a:off x="76200" y="762000"/>
            <a:ext cx="9067800" cy="5105400"/>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The FLUKA study also finds that beam-gas background (from “beam 2” traveling in the other direction) is also negligible.</a:t>
            </a:r>
          </a:p>
        </p:txBody>
      </p:sp>
      <p:pic>
        <p:nvPicPr>
          <p:cNvPr id="4" name="Picture 3">
            <a:extLst>
              <a:ext uri="{FF2B5EF4-FFF2-40B4-BE49-F238E27FC236}">
                <a16:creationId xmlns:a16="http://schemas.microsoft.com/office/drawing/2014/main" id="{546B495C-23FA-594B-89B5-C255B6B81C2E}"/>
              </a:ext>
            </a:extLst>
          </p:cNvPr>
          <p:cNvPicPr>
            <a:picLocks noChangeAspect="1"/>
          </p:cNvPicPr>
          <p:nvPr/>
        </p:nvPicPr>
        <p:blipFill>
          <a:blip r:embed="rId2"/>
          <a:stretch>
            <a:fillRect/>
          </a:stretch>
        </p:blipFill>
        <p:spPr>
          <a:xfrm>
            <a:off x="546100" y="1676400"/>
            <a:ext cx="8064500" cy="1752600"/>
          </a:xfrm>
          <a:prstGeom prst="rect">
            <a:avLst/>
          </a:prstGeom>
        </p:spPr>
      </p:pic>
      <p:sp>
        <p:nvSpPr>
          <p:cNvPr id="7" name="Content Placeholder 2">
            <a:extLst>
              <a:ext uri="{FF2B5EF4-FFF2-40B4-BE49-F238E27FC236}">
                <a16:creationId xmlns:a16="http://schemas.microsoft.com/office/drawing/2014/main" id="{23841D91-672F-B54A-963B-EEE3BAA201A7}"/>
              </a:ext>
            </a:extLst>
          </p:cNvPr>
          <p:cNvSpPr txBox="1">
            <a:spLocks/>
          </p:cNvSpPr>
          <p:nvPr/>
        </p:nvSpPr>
        <p:spPr>
          <a:xfrm>
            <a:off x="76200" y="3795486"/>
            <a:ext cx="4495800" cy="2910114"/>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The dispersion of the machine means activity near FASER from diffractive proton losses is very small. It would be much higher 50m along LHC in either direction.  The radiation level is low (&lt;10</a:t>
            </a:r>
            <a:r>
              <a:rPr lang="en-US" sz="2000" baseline="30000" dirty="0"/>
              <a:t>-2</a:t>
            </a:r>
            <a:r>
              <a:rPr lang="en-US" sz="2000" dirty="0"/>
              <a:t> </a:t>
            </a:r>
            <a:r>
              <a:rPr lang="en-US" sz="2000" dirty="0" err="1"/>
              <a:t>Gy</a:t>
            </a:r>
            <a:r>
              <a:rPr lang="en-US" sz="2000" dirty="0"/>
              <a:t>/year), which is encouraging for detector electronics.</a:t>
            </a:r>
          </a:p>
        </p:txBody>
      </p:sp>
      <p:pic>
        <p:nvPicPr>
          <p:cNvPr id="5" name="Picture 4">
            <a:extLst>
              <a:ext uri="{FF2B5EF4-FFF2-40B4-BE49-F238E27FC236}">
                <a16:creationId xmlns:a16="http://schemas.microsoft.com/office/drawing/2014/main" id="{4D705B0D-2DB3-DB4D-ACF8-5C0FE896BEC7}"/>
              </a:ext>
            </a:extLst>
          </p:cNvPr>
          <p:cNvPicPr>
            <a:picLocks noChangeAspect="1"/>
          </p:cNvPicPr>
          <p:nvPr/>
        </p:nvPicPr>
        <p:blipFill>
          <a:blip r:embed="rId3"/>
          <a:stretch>
            <a:fillRect/>
          </a:stretch>
        </p:blipFill>
        <p:spPr>
          <a:xfrm>
            <a:off x="4572000" y="3429000"/>
            <a:ext cx="4156643" cy="2759452"/>
          </a:xfrm>
          <a:prstGeom prst="rect">
            <a:avLst/>
          </a:prstGeom>
        </p:spPr>
      </p:pic>
      <p:sp>
        <p:nvSpPr>
          <p:cNvPr id="9" name="TextBox 8">
            <a:extLst>
              <a:ext uri="{FF2B5EF4-FFF2-40B4-BE49-F238E27FC236}">
                <a16:creationId xmlns:a16="http://schemas.microsoft.com/office/drawing/2014/main" id="{CF39F2F5-6BF0-FC48-AD32-D5BE94A68483}"/>
              </a:ext>
            </a:extLst>
          </p:cNvPr>
          <p:cNvSpPr txBox="1"/>
          <p:nvPr/>
        </p:nvSpPr>
        <p:spPr>
          <a:xfrm>
            <a:off x="4896440" y="6096000"/>
            <a:ext cx="3373937" cy="307777"/>
          </a:xfrm>
          <a:prstGeom prst="rect">
            <a:avLst/>
          </a:prstGeom>
          <a:noFill/>
        </p:spPr>
        <p:txBody>
          <a:bodyPr wrap="none" rtlCol="0">
            <a:spAutoFit/>
          </a:bodyPr>
          <a:lstStyle/>
          <a:p>
            <a:pPr algn="ctr" eaLnBrk="1" hangingPunct="1"/>
            <a:r>
              <a:rPr lang="en-US" sz="1400" dirty="0" err="1"/>
              <a:t>Sabate-Gilarte</a:t>
            </a:r>
            <a:r>
              <a:rPr lang="en-US" sz="1400" dirty="0"/>
              <a:t>, </a:t>
            </a:r>
            <a:r>
              <a:rPr lang="en-US" sz="1400" dirty="0" err="1"/>
              <a:t>Cerutti</a:t>
            </a:r>
            <a:r>
              <a:rPr lang="en-US" sz="1400" dirty="0"/>
              <a:t>, </a:t>
            </a:r>
            <a:r>
              <a:rPr lang="en-US" sz="1400" dirty="0" err="1"/>
              <a:t>Tsinganis</a:t>
            </a:r>
            <a:r>
              <a:rPr lang="en-US" sz="1400" dirty="0"/>
              <a:t> (2018)</a:t>
            </a:r>
          </a:p>
        </p:txBody>
      </p:sp>
    </p:spTree>
    <p:extLst>
      <p:ext uri="{BB962C8B-B14F-4D97-AF65-F5344CB8AC3E}">
        <p14:creationId xmlns:p14="http://schemas.microsoft.com/office/powerpoint/2010/main" val="58414898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152400" y="990600"/>
            <a:ext cx="5747702"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buFont typeface="Arial" panose="020B0604020202020204" pitchFamily="34" charset="0"/>
              <a:buChar char="•"/>
            </a:pPr>
            <a:r>
              <a:rPr lang="en-US" sz="2000" dirty="0"/>
              <a:t>To validate the FLUKA study, in 2018 we installed emulsion detectors in (weeklong) Technical Stops 1 and 2 to provide the first </a:t>
            </a:r>
            <a:r>
              <a:rPr lang="en-US" sz="2000" i="1" dirty="0"/>
              <a:t>in situ </a:t>
            </a:r>
            <a:r>
              <a:rPr lang="en-US" sz="2000" dirty="0"/>
              <a:t>measurements at the FASER site.</a:t>
            </a:r>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a:spcBef>
                <a:spcPct val="20000"/>
              </a:spcBef>
              <a:buFontTx/>
              <a:buChar char="•"/>
            </a:pPr>
            <a:endParaRPr lang="en-US" sz="2000" dirty="0"/>
          </a:p>
          <a:p>
            <a:pPr marL="342900" indent="-342900">
              <a:spcBef>
                <a:spcPct val="20000"/>
              </a:spcBef>
              <a:buFontTx/>
              <a:buChar char="•"/>
            </a:pPr>
            <a:endParaRPr lang="en-US" sz="2000" dirty="0"/>
          </a:p>
          <a:p>
            <a:pPr marL="342900" indent="-342900">
              <a:spcBef>
                <a:spcPct val="20000"/>
              </a:spcBef>
              <a:buFontTx/>
              <a:buChar char="•"/>
            </a:pPr>
            <a:endParaRPr lang="en-US" sz="2400" dirty="0"/>
          </a:p>
        </p:txBody>
      </p:sp>
      <p:sp>
        <p:nvSpPr>
          <p:cNvPr id="28676" name="Title 7"/>
          <p:cNvSpPr>
            <a:spLocks noGrp="1"/>
          </p:cNvSpPr>
          <p:nvPr>
            <p:ph type="title"/>
          </p:nvPr>
        </p:nvSpPr>
        <p:spPr>
          <a:xfrm>
            <a:off x="0" y="244475"/>
            <a:ext cx="9144000" cy="441325"/>
          </a:xfrm>
        </p:spPr>
        <p:txBody>
          <a:bodyPr/>
          <a:lstStyle/>
          <a:p>
            <a:r>
              <a:rPr lang="en-US" i="1" dirty="0">
                <a:latin typeface="Arial" charset="0"/>
              </a:rPr>
              <a:t>IN SITU </a:t>
            </a:r>
            <a:r>
              <a:rPr lang="en-US" dirty="0">
                <a:latin typeface="Arial" charset="0"/>
              </a:rPr>
              <a:t>MEASUREMENTS</a:t>
            </a:r>
          </a:p>
        </p:txBody>
      </p:sp>
      <p:pic>
        <p:nvPicPr>
          <p:cNvPr id="6" name="Content Placeholder 3">
            <a:extLst>
              <a:ext uri="{FF2B5EF4-FFF2-40B4-BE49-F238E27FC236}">
                <a16:creationId xmlns:a16="http://schemas.microsoft.com/office/drawing/2014/main" id="{D55DF5FB-5DFA-2F4C-AEA7-A0D97266A4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902994" y="2438883"/>
            <a:ext cx="5105400" cy="2871788"/>
          </a:xfrm>
          <a:prstGeom prst="rect">
            <a:avLst/>
          </a:prstGeom>
        </p:spPr>
      </p:pic>
      <p:pic>
        <p:nvPicPr>
          <p:cNvPr id="7" name="Picture 6">
            <a:extLst>
              <a:ext uri="{FF2B5EF4-FFF2-40B4-BE49-F238E27FC236}">
                <a16:creationId xmlns:a16="http://schemas.microsoft.com/office/drawing/2014/main" id="{84B74C8E-C0D9-6B47-BFB5-CDB51EEE2308}"/>
              </a:ext>
            </a:extLst>
          </p:cNvPr>
          <p:cNvPicPr/>
          <p:nvPr/>
        </p:nvPicPr>
        <p:blipFill>
          <a:blip r:embed="rId3">
            <a:extLst>
              <a:ext uri="{28A0092B-C50C-407E-A947-70E740481C1C}">
                <a14:useLocalDpi xmlns:a14="http://schemas.microsoft.com/office/drawing/2010/main" val="0"/>
              </a:ext>
            </a:extLst>
          </a:blip>
          <a:stretch>
            <a:fillRect/>
          </a:stretch>
        </p:blipFill>
        <p:spPr>
          <a:xfrm>
            <a:off x="3429000" y="3200399"/>
            <a:ext cx="2351405" cy="3216459"/>
          </a:xfrm>
          <a:prstGeom prst="rect">
            <a:avLst/>
          </a:prstGeom>
        </p:spPr>
      </p:pic>
      <p:sp>
        <p:nvSpPr>
          <p:cNvPr id="8" name="Rectangle 3">
            <a:extLst>
              <a:ext uri="{FF2B5EF4-FFF2-40B4-BE49-F238E27FC236}">
                <a16:creationId xmlns:a16="http://schemas.microsoft.com/office/drawing/2014/main" id="{DBA29DE7-69BE-8F4F-83B6-BECAA8E54916}"/>
              </a:ext>
            </a:extLst>
          </p:cNvPr>
          <p:cNvSpPr>
            <a:spLocks noChangeArrowheads="1"/>
          </p:cNvSpPr>
          <p:nvPr/>
        </p:nvSpPr>
        <p:spPr bwMode="auto">
          <a:xfrm>
            <a:off x="152400" y="2514600"/>
            <a:ext cx="32004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buFont typeface="Arial" panose="020B0604020202020204" pitchFamily="34" charset="0"/>
              <a:buChar char="•"/>
            </a:pPr>
            <a:r>
              <a:rPr lang="en-US" sz="2000" dirty="0"/>
              <a:t>The emulsion detector results are within measurement accuracy (factor of 2) of the FLUKA predictions.</a:t>
            </a:r>
          </a:p>
          <a:p>
            <a:pPr marL="342900" indent="-342900" eaLnBrk="1" hangingPunct="1">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A </a:t>
            </a:r>
            <a:r>
              <a:rPr lang="en-US" sz="2000" dirty="0" err="1"/>
              <a:t>BatMon</a:t>
            </a:r>
            <a:r>
              <a:rPr lang="en-US" sz="2000" dirty="0"/>
              <a:t> (battery-operated radiation monitor) was also installed.  Results for low-energy radiation are also promisingly low.</a:t>
            </a:r>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a:spcBef>
                <a:spcPct val="20000"/>
              </a:spcBef>
              <a:buFontTx/>
              <a:buChar char="•"/>
            </a:pPr>
            <a:endParaRPr lang="en-US" sz="2000" dirty="0"/>
          </a:p>
          <a:p>
            <a:pPr marL="342900" indent="-342900">
              <a:spcBef>
                <a:spcPct val="20000"/>
              </a:spcBef>
              <a:buFontTx/>
              <a:buChar char="•"/>
            </a:pPr>
            <a:endParaRPr lang="en-US" sz="2000" dirty="0"/>
          </a:p>
          <a:p>
            <a:pPr marL="342900" indent="-342900">
              <a:spcBef>
                <a:spcPct val="20000"/>
              </a:spcBef>
              <a:buFontTx/>
              <a:buChar char="•"/>
            </a:pPr>
            <a:endParaRPr lang="en-US" sz="2400" dirty="0"/>
          </a:p>
        </p:txBody>
      </p:sp>
    </p:spTree>
    <p:extLst>
      <p:ext uri="{BB962C8B-B14F-4D97-AF65-F5344CB8AC3E}">
        <p14:creationId xmlns:p14="http://schemas.microsoft.com/office/powerpoint/2010/main" val="33104240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solidFill>
                  <a:schemeClr val="bg1"/>
                </a:solidFill>
                <a:latin typeface="Arial" charset="0"/>
              </a:rPr>
              <a:t>FASER INSTALLATION</a:t>
            </a:r>
          </a:p>
        </p:txBody>
      </p:sp>
      <p:pic>
        <p:nvPicPr>
          <p:cNvPr id="4" name="FASER-1">
            <a:hlinkClick r:id="" action="ppaction://media"/>
            <a:extLst>
              <a:ext uri="{FF2B5EF4-FFF2-40B4-BE49-F238E27FC236}">
                <a16:creationId xmlns:a16="http://schemas.microsoft.com/office/drawing/2014/main" id="{4BE837F6-4D74-5140-94A6-4C4D9FAEC7F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762000"/>
            <a:ext cx="9448800" cy="5807315"/>
          </a:xfrm>
          <a:prstGeom prst="rect">
            <a:avLst/>
          </a:prstGeom>
        </p:spPr>
      </p:pic>
      <p:sp>
        <p:nvSpPr>
          <p:cNvPr id="5" name="TextBox 4">
            <a:extLst>
              <a:ext uri="{FF2B5EF4-FFF2-40B4-BE49-F238E27FC236}">
                <a16:creationId xmlns:a16="http://schemas.microsoft.com/office/drawing/2014/main" id="{F87B1E97-EE1C-EC48-8777-66AD30EE45D0}"/>
              </a:ext>
            </a:extLst>
          </p:cNvPr>
          <p:cNvSpPr txBox="1"/>
          <p:nvPr/>
        </p:nvSpPr>
        <p:spPr>
          <a:xfrm>
            <a:off x="6032099" y="914400"/>
            <a:ext cx="2654701" cy="276999"/>
          </a:xfrm>
          <a:prstGeom prst="rect">
            <a:avLst/>
          </a:prstGeom>
          <a:noFill/>
        </p:spPr>
        <p:txBody>
          <a:bodyPr wrap="none" rtlCol="0">
            <a:spAutoFit/>
          </a:bodyPr>
          <a:lstStyle/>
          <a:p>
            <a:r>
              <a:rPr lang="en-US" sz="1200" dirty="0">
                <a:solidFill>
                  <a:schemeClr val="bg1">
                    <a:lumMod val="75000"/>
                  </a:schemeClr>
                </a:solidFill>
              </a:rPr>
              <a:t>Dougherty, CERN Integration (2019)</a:t>
            </a:r>
          </a:p>
        </p:txBody>
      </p:sp>
    </p:spTree>
    <p:extLst>
      <p:ext uri="{BB962C8B-B14F-4D97-AF65-F5344CB8AC3E}">
        <p14:creationId xmlns:p14="http://schemas.microsoft.com/office/powerpoint/2010/main" val="326519679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09CCFA-8E41-3F40-B7F8-811DC7D0A1A2}"/>
              </a:ext>
            </a:extLst>
          </p:cNvPr>
          <p:cNvPicPr>
            <a:picLocks noChangeAspect="1"/>
          </p:cNvPicPr>
          <p:nvPr/>
        </p:nvPicPr>
        <p:blipFill>
          <a:blip r:embed="rId2"/>
          <a:stretch>
            <a:fillRect/>
          </a:stretch>
        </p:blipFill>
        <p:spPr>
          <a:xfrm>
            <a:off x="4627812" y="2895600"/>
            <a:ext cx="4176756" cy="3886200"/>
          </a:xfrm>
          <a:prstGeom prst="rect">
            <a:avLst/>
          </a:prstGeom>
        </p:spPr>
      </p:pic>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MORE FASER PHYSICS: ALPS WITH PHOTONS</a:t>
            </a:r>
          </a:p>
        </p:txBody>
      </p:sp>
      <p:sp>
        <p:nvSpPr>
          <p:cNvPr id="4" name="Content Placeholder 3">
            <a:extLst>
              <a:ext uri="{FF2B5EF4-FFF2-40B4-BE49-F238E27FC236}">
                <a16:creationId xmlns:a16="http://schemas.microsoft.com/office/drawing/2014/main" id="{993F80C9-6130-4D49-B2CD-3EE5B25D11B0}"/>
              </a:ext>
            </a:extLst>
          </p:cNvPr>
          <p:cNvSpPr>
            <a:spLocks noGrp="1"/>
          </p:cNvSpPr>
          <p:nvPr>
            <p:ph idx="1"/>
          </p:nvPr>
        </p:nvSpPr>
        <p:spPr>
          <a:xfrm>
            <a:off x="228600" y="809624"/>
            <a:ext cx="8686800" cy="5819775"/>
          </a:xfrm>
        </p:spPr>
        <p:txBody>
          <a:bodyPr/>
          <a:lstStyle/>
          <a:p>
            <a:r>
              <a:rPr lang="en-US" sz="2000" dirty="0">
                <a:solidFill>
                  <a:srgbClr val="FF0000"/>
                </a:solidFill>
                <a:latin typeface="Arial" charset="0"/>
                <a:sym typeface="Wingdings"/>
              </a:rPr>
              <a:t>FASER can also discover ALPs and other LLPs produced not at the IP, but further downstream</a:t>
            </a:r>
          </a:p>
          <a:p>
            <a:endParaRPr lang="en-US" sz="1200" dirty="0">
              <a:latin typeface="Arial" charset="0"/>
              <a:sym typeface="Wingdings"/>
            </a:endParaRPr>
          </a:p>
          <a:p>
            <a:r>
              <a:rPr lang="en-US" sz="2000" dirty="0">
                <a:latin typeface="Arial" charset="0"/>
                <a:sym typeface="Wingdings"/>
              </a:rPr>
              <a:t>For example: ~</a:t>
            </a:r>
            <a:r>
              <a:rPr lang="en-US" sz="2000" dirty="0" err="1">
                <a:latin typeface="Arial" charset="0"/>
                <a:sym typeface="Wingdings"/>
              </a:rPr>
              <a:t>TeV</a:t>
            </a:r>
            <a:r>
              <a:rPr lang="en-US" sz="2000" dirty="0">
                <a:latin typeface="Arial" charset="0"/>
                <a:sym typeface="Wingdings"/>
              </a:rPr>
              <a:t> photon from IP collides with TA(X)N ~140 m downstream (between beams), creates Axion-Like Particle, which decays through a </a:t>
            </a:r>
            <a:r>
              <a:rPr lang="en-US" sz="2000" dirty="0">
                <a:latin typeface="Arial" charset="0"/>
                <a:sym typeface="Wingdings" pitchFamily="2" charset="2"/>
              </a:rPr>
              <a:t></a:t>
            </a:r>
            <a:r>
              <a:rPr lang="en-US" sz="2000" dirty="0">
                <a:latin typeface="Arial" charset="0"/>
                <a:sym typeface="Wingdings"/>
              </a:rPr>
              <a:t> </a:t>
            </a:r>
            <a:r>
              <a:rPr lang="en-US" sz="2000" dirty="0">
                <a:latin typeface="Symbol" pitchFamily="2" charset="2"/>
                <a:sym typeface="Wingdings"/>
              </a:rPr>
              <a:t>gg</a:t>
            </a:r>
            <a:r>
              <a:rPr lang="en-US" sz="2000" dirty="0">
                <a:latin typeface="Arial" charset="0"/>
                <a:sym typeface="Wingdings"/>
              </a:rPr>
              <a:t>, detected in FASER calorimeters</a:t>
            </a:r>
          </a:p>
          <a:p>
            <a:endParaRPr lang="en-US" sz="2000" dirty="0">
              <a:latin typeface="Arial" charset="0"/>
              <a:sym typeface="Wingdings"/>
            </a:endParaRPr>
          </a:p>
          <a:p>
            <a:endParaRPr lang="en-US" sz="2000" dirty="0">
              <a:latin typeface="Arial" charset="0"/>
              <a:sym typeface="Wingdings"/>
            </a:endParaRPr>
          </a:p>
          <a:p>
            <a:endParaRPr lang="en-US" dirty="0"/>
          </a:p>
        </p:txBody>
      </p:sp>
      <p:pic>
        <p:nvPicPr>
          <p:cNvPr id="8" name="Obraz 7">
            <a:extLst>
              <a:ext uri="{FF2B5EF4-FFF2-40B4-BE49-F238E27FC236}">
                <a16:creationId xmlns:a16="http://schemas.microsoft.com/office/drawing/2014/main" id="{DD637A33-EE94-3544-828C-60234D132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810000"/>
            <a:ext cx="3686690" cy="1143160"/>
          </a:xfrm>
          <a:prstGeom prst="rect">
            <a:avLst/>
          </a:prstGeom>
        </p:spPr>
      </p:pic>
      <p:pic>
        <p:nvPicPr>
          <p:cNvPr id="9" name="Obraz 11">
            <a:extLst>
              <a:ext uri="{FF2B5EF4-FFF2-40B4-BE49-F238E27FC236}">
                <a16:creationId xmlns:a16="http://schemas.microsoft.com/office/drawing/2014/main" id="{7CDEE038-4271-3849-AABD-5222BB2FC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226" y="5093606"/>
            <a:ext cx="2409367" cy="1307354"/>
          </a:xfrm>
          <a:prstGeom prst="rect">
            <a:avLst/>
          </a:prstGeom>
        </p:spPr>
      </p:pic>
      <p:sp>
        <p:nvSpPr>
          <p:cNvPr id="10" name="Content Placeholder 3">
            <a:extLst>
              <a:ext uri="{FF2B5EF4-FFF2-40B4-BE49-F238E27FC236}">
                <a16:creationId xmlns:a16="http://schemas.microsoft.com/office/drawing/2014/main" id="{A83999D2-1BB2-4343-8252-EBC03BBFA1B6}"/>
              </a:ext>
            </a:extLst>
          </p:cNvPr>
          <p:cNvSpPr txBox="1">
            <a:spLocks/>
          </p:cNvSpPr>
          <p:nvPr/>
        </p:nvSpPr>
        <p:spPr bwMode="auto">
          <a:xfrm>
            <a:off x="213360" y="2895600"/>
            <a:ext cx="44196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sym typeface="Wingdings"/>
              </a:rPr>
              <a:t>“Photon beam dump” or “light shining through walls”</a:t>
            </a:r>
          </a:p>
          <a:p>
            <a:endParaRPr lang="en-US" sz="1400" dirty="0">
              <a:latin typeface="Arial" charset="0"/>
              <a:sym typeface="Wingdings"/>
            </a:endParaRPr>
          </a:p>
          <a:p>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dirty="0"/>
          </a:p>
        </p:txBody>
      </p:sp>
      <p:sp>
        <p:nvSpPr>
          <p:cNvPr id="2" name="TextBox 1">
            <a:extLst>
              <a:ext uri="{FF2B5EF4-FFF2-40B4-BE49-F238E27FC236}">
                <a16:creationId xmlns:a16="http://schemas.microsoft.com/office/drawing/2014/main" id="{883111A6-4F45-3540-B5E0-13CCF31153A3}"/>
              </a:ext>
            </a:extLst>
          </p:cNvPr>
          <p:cNvSpPr txBox="1"/>
          <p:nvPr/>
        </p:nvSpPr>
        <p:spPr>
          <a:xfrm>
            <a:off x="7239000" y="2971800"/>
            <a:ext cx="1371601" cy="307777"/>
          </a:xfrm>
          <a:prstGeom prst="rect">
            <a:avLst/>
          </a:prstGeom>
          <a:noFill/>
        </p:spPr>
        <p:txBody>
          <a:bodyPr wrap="square" rtlCol="0">
            <a:spAutoFit/>
          </a:bodyPr>
          <a:lstStyle/>
          <a:p>
            <a:r>
              <a:rPr lang="en-US" sz="1400" dirty="0"/>
              <a:t>FASER, N</a:t>
            </a:r>
            <a:r>
              <a:rPr lang="en-US" sz="1400" baseline="-25000" dirty="0"/>
              <a:t>S</a:t>
            </a:r>
            <a:r>
              <a:rPr lang="en-US" sz="1400" dirty="0"/>
              <a:t>=3</a:t>
            </a:r>
          </a:p>
        </p:txBody>
      </p:sp>
    </p:spTree>
    <p:extLst>
      <p:ext uri="{BB962C8B-B14F-4D97-AF65-F5344CB8AC3E}">
        <p14:creationId xmlns:p14="http://schemas.microsoft.com/office/powerpoint/2010/main" val="10912466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E84F88-4407-CB4B-B993-BFDCAA3A02E4}"/>
              </a:ext>
            </a:extLst>
          </p:cNvPr>
          <p:cNvPicPr>
            <a:picLocks noChangeAspect="1"/>
          </p:cNvPicPr>
          <p:nvPr/>
        </p:nvPicPr>
        <p:blipFill>
          <a:blip r:embed="rId2"/>
          <a:stretch>
            <a:fillRect/>
          </a:stretch>
        </p:blipFill>
        <p:spPr>
          <a:xfrm>
            <a:off x="5035758" y="1219200"/>
            <a:ext cx="3574842" cy="3503701"/>
          </a:xfrm>
          <a:prstGeom prst="rect">
            <a:avLst/>
          </a:prstGeom>
        </p:spPr>
      </p:pic>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MORE FASER PHYSICS: DARK HIGGS BOSONS</a:t>
            </a:r>
          </a:p>
        </p:txBody>
      </p:sp>
      <p:sp>
        <p:nvSpPr>
          <p:cNvPr id="4" name="Content Placeholder 3">
            <a:extLst>
              <a:ext uri="{FF2B5EF4-FFF2-40B4-BE49-F238E27FC236}">
                <a16:creationId xmlns:a16="http://schemas.microsoft.com/office/drawing/2014/main" id="{993F80C9-6130-4D49-B2CD-3EE5B25D11B0}"/>
              </a:ext>
            </a:extLst>
          </p:cNvPr>
          <p:cNvSpPr>
            <a:spLocks noGrp="1"/>
          </p:cNvSpPr>
          <p:nvPr>
            <p:ph idx="1"/>
          </p:nvPr>
        </p:nvSpPr>
        <p:spPr>
          <a:xfrm>
            <a:off x="145841" y="809624"/>
            <a:ext cx="4807159" cy="5819775"/>
          </a:xfrm>
        </p:spPr>
        <p:txBody>
          <a:bodyPr/>
          <a:lstStyle/>
          <a:p>
            <a:r>
              <a:rPr lang="en-US" sz="2000" b="1" dirty="0">
                <a:latin typeface="Arial" charset="0"/>
                <a:sym typeface="Wingdings"/>
              </a:rPr>
              <a:t>SINGLE PRODUCTION</a:t>
            </a:r>
          </a:p>
          <a:p>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marL="0" indent="0">
              <a:buNone/>
            </a:pPr>
            <a:endParaRPr lang="en-US" sz="2000" dirty="0">
              <a:latin typeface="Arial" charset="0"/>
              <a:sym typeface="Wingdings"/>
            </a:endParaRPr>
          </a:p>
          <a:p>
            <a:r>
              <a:rPr lang="en-US" sz="2000" dirty="0">
                <a:latin typeface="Arial" charset="0"/>
                <a:sym typeface="Wingdings"/>
              </a:rPr>
              <a:t>Dark Higgs produced in B decays.  N</a:t>
            </a:r>
            <a:r>
              <a:rPr lang="en-US" sz="2000" baseline="-25000" dirty="0">
                <a:latin typeface="Arial" charset="0"/>
                <a:sym typeface="Wingdings"/>
              </a:rPr>
              <a:t>B</a:t>
            </a:r>
            <a:r>
              <a:rPr lang="en-US" sz="2000" dirty="0">
                <a:latin typeface="Arial" charset="0"/>
                <a:sym typeface="Wingdings"/>
              </a:rPr>
              <a:t>/N</a:t>
            </a:r>
            <a:r>
              <a:rPr lang="en-US" sz="2000" baseline="-25000" dirty="0">
                <a:latin typeface="Symbol" pitchFamily="2" charset="2"/>
                <a:sym typeface="Wingdings"/>
              </a:rPr>
              <a:t>p</a:t>
            </a:r>
            <a:r>
              <a:rPr lang="en-US" sz="2000" dirty="0">
                <a:latin typeface="Arial" charset="0"/>
                <a:sym typeface="Wingdings"/>
              </a:rPr>
              <a:t>~10</a:t>
            </a:r>
            <a:r>
              <a:rPr lang="en-US" sz="2000" baseline="30000" dirty="0">
                <a:latin typeface="Arial" charset="0"/>
                <a:sym typeface="Wingdings"/>
              </a:rPr>
              <a:t>-2</a:t>
            </a:r>
            <a:r>
              <a:rPr lang="en-US" sz="2000" dirty="0">
                <a:latin typeface="Arial" charset="0"/>
                <a:sym typeface="Wingdings"/>
              </a:rPr>
              <a:t> at FASER </a:t>
            </a:r>
          </a:p>
          <a:p>
            <a:pPr marL="0" indent="0">
              <a:buNone/>
            </a:pPr>
            <a:r>
              <a:rPr lang="en-US" sz="2000" dirty="0">
                <a:latin typeface="Arial" charset="0"/>
                <a:sym typeface="Wingdings"/>
              </a:rPr>
              <a:t>    (cf. N</a:t>
            </a:r>
            <a:r>
              <a:rPr lang="en-US" sz="2000" baseline="-25000" dirty="0">
                <a:latin typeface="Arial" charset="0"/>
                <a:sym typeface="Wingdings"/>
              </a:rPr>
              <a:t>B</a:t>
            </a:r>
            <a:r>
              <a:rPr lang="en-US" sz="2000" dirty="0">
                <a:latin typeface="Arial" charset="0"/>
                <a:sym typeface="Wingdings"/>
              </a:rPr>
              <a:t>/N</a:t>
            </a:r>
            <a:r>
              <a:rPr lang="en-US" sz="2000" baseline="-25000" dirty="0">
                <a:latin typeface="Symbol" pitchFamily="2" charset="2"/>
                <a:sym typeface="Wingdings"/>
              </a:rPr>
              <a:t>p</a:t>
            </a:r>
            <a:r>
              <a:rPr lang="en-US" sz="2000" dirty="0">
                <a:latin typeface="Arial" charset="0"/>
                <a:sym typeface="Wingdings"/>
              </a:rPr>
              <a:t>~10</a:t>
            </a:r>
            <a:r>
              <a:rPr lang="en-US" sz="2000" baseline="30000" dirty="0">
                <a:latin typeface="Arial" charset="0"/>
                <a:sym typeface="Wingdings"/>
              </a:rPr>
              <a:t>-7</a:t>
            </a:r>
            <a:r>
              <a:rPr lang="en-US" sz="2000" dirty="0">
                <a:latin typeface="Arial" charset="0"/>
                <a:sym typeface="Wingdings"/>
              </a:rPr>
              <a:t> at beam dumps)</a:t>
            </a:r>
          </a:p>
          <a:p>
            <a:endParaRPr lang="en-US" sz="1000" dirty="0">
              <a:latin typeface="Arial" charset="0"/>
              <a:sym typeface="Wingdings"/>
            </a:endParaRPr>
          </a:p>
          <a:p>
            <a:r>
              <a:rPr lang="en-US" sz="2000" dirty="0">
                <a:latin typeface="Arial" charset="0"/>
                <a:sym typeface="Wingdings"/>
              </a:rPr>
              <a:t>Reach is complementary to other experiments</a:t>
            </a:r>
          </a:p>
          <a:p>
            <a:endParaRPr lang="en-US" dirty="0"/>
          </a:p>
        </p:txBody>
      </p:sp>
      <p:pic>
        <p:nvPicPr>
          <p:cNvPr id="5" name="Picture 4">
            <a:extLst>
              <a:ext uri="{FF2B5EF4-FFF2-40B4-BE49-F238E27FC236}">
                <a16:creationId xmlns:a16="http://schemas.microsoft.com/office/drawing/2014/main" id="{E81EA2D3-D24C-F44B-B509-6EA42577BEE6}"/>
              </a:ext>
            </a:extLst>
          </p:cNvPr>
          <p:cNvPicPr>
            <a:picLocks noChangeAspect="1"/>
          </p:cNvPicPr>
          <p:nvPr/>
        </p:nvPicPr>
        <p:blipFill>
          <a:blip r:embed="rId3"/>
          <a:stretch>
            <a:fillRect/>
          </a:stretch>
        </p:blipFill>
        <p:spPr>
          <a:xfrm>
            <a:off x="533400" y="1172726"/>
            <a:ext cx="3629772" cy="3487428"/>
          </a:xfrm>
          <a:prstGeom prst="rect">
            <a:avLst/>
          </a:prstGeom>
        </p:spPr>
      </p:pic>
      <p:sp>
        <p:nvSpPr>
          <p:cNvPr id="7" name="Content Placeholder 3">
            <a:extLst>
              <a:ext uri="{FF2B5EF4-FFF2-40B4-BE49-F238E27FC236}">
                <a16:creationId xmlns:a16="http://schemas.microsoft.com/office/drawing/2014/main" id="{A04D7D72-235A-DF45-8FE8-CAB9502A111A}"/>
              </a:ext>
            </a:extLst>
          </p:cNvPr>
          <p:cNvSpPr txBox="1">
            <a:spLocks/>
          </p:cNvSpPr>
          <p:nvPr/>
        </p:nvSpPr>
        <p:spPr bwMode="auto">
          <a:xfrm>
            <a:off x="4724400" y="794877"/>
            <a:ext cx="4419600" cy="5986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latin typeface="Arial" charset="0"/>
                <a:sym typeface="Wingdings"/>
              </a:rPr>
              <a:t>DOUBLE PRODUCTION</a:t>
            </a:r>
            <a:endParaRPr lang="en-US" sz="1400" b="1" dirty="0">
              <a:latin typeface="Arial" charset="0"/>
              <a:sym typeface="Wingdings"/>
            </a:endParaRPr>
          </a:p>
          <a:p>
            <a:endParaRPr lang="en-US" sz="105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pPr marL="0" indent="0">
              <a:buNone/>
            </a:pPr>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r>
              <a:rPr lang="en-US" sz="2000" dirty="0">
                <a:latin typeface="Arial" charset="0"/>
                <a:sym typeface="Wingdings"/>
              </a:rPr>
              <a:t>Probes </a:t>
            </a:r>
            <a:r>
              <a:rPr lang="en-US" sz="2000" dirty="0" err="1">
                <a:latin typeface="Arial" charset="0"/>
                <a:sym typeface="Wingdings"/>
              </a:rPr>
              <a:t>h</a:t>
            </a:r>
            <a:r>
              <a:rPr lang="en-US" sz="2000" i="1" dirty="0" err="1">
                <a:latin typeface="Symbol" pitchFamily="2" charset="2"/>
                <a:sym typeface="Wingdings"/>
              </a:rPr>
              <a:t>ff</a:t>
            </a:r>
            <a:r>
              <a:rPr lang="en-US" sz="2000" i="1" dirty="0">
                <a:latin typeface="Symbol" pitchFamily="2" charset="2"/>
                <a:sym typeface="Wingdings"/>
              </a:rPr>
              <a:t> </a:t>
            </a:r>
            <a:r>
              <a:rPr lang="en-US" sz="2000" dirty="0">
                <a:latin typeface="Arial" charset="0"/>
                <a:sym typeface="Wingdings"/>
              </a:rPr>
              <a:t> trilinear coupling</a:t>
            </a:r>
            <a:endParaRPr lang="en-US" sz="800" dirty="0">
              <a:latin typeface="Arial" charset="0"/>
              <a:sym typeface="Wingdings"/>
            </a:endParaRPr>
          </a:p>
          <a:p>
            <a:r>
              <a:rPr lang="en-US" sz="2000" dirty="0">
                <a:latin typeface="Arial" charset="0"/>
                <a:sym typeface="Wingdings"/>
              </a:rPr>
              <a:t>Complementary to probes of exotic Higgs decays </a:t>
            </a:r>
            <a:r>
              <a:rPr lang="en-US" sz="2000" dirty="0" err="1">
                <a:latin typeface="Arial" charset="0"/>
                <a:sym typeface="Wingdings"/>
              </a:rPr>
              <a:t>h</a:t>
            </a:r>
            <a:r>
              <a:rPr lang="en-US" sz="2000" dirty="0" err="1">
                <a:latin typeface="Arial" charset="0"/>
                <a:sym typeface="Wingdings" pitchFamily="2" charset="2"/>
              </a:rPr>
              <a:t></a:t>
            </a:r>
            <a:r>
              <a:rPr lang="en-US" sz="2000" i="1" dirty="0" err="1">
                <a:latin typeface="Symbol" pitchFamily="2" charset="2"/>
                <a:sym typeface="Wingdings"/>
              </a:rPr>
              <a:t>ff</a:t>
            </a:r>
            <a:r>
              <a:rPr lang="en-US" sz="2000" dirty="0">
                <a:latin typeface="Arial" charset="0"/>
                <a:sym typeface="Wingdings" pitchFamily="2" charset="2"/>
              </a:rPr>
              <a:t> </a:t>
            </a:r>
            <a:endParaRPr lang="en-US" sz="800" dirty="0">
              <a:latin typeface="Arial" charset="0"/>
              <a:sym typeface="Wingdings" pitchFamily="2" charset="2"/>
            </a:endParaRPr>
          </a:p>
          <a:p>
            <a:r>
              <a:rPr lang="en-US" sz="2000" dirty="0">
                <a:solidFill>
                  <a:srgbClr val="FF0000"/>
                </a:solidFill>
                <a:latin typeface="Arial" charset="0"/>
                <a:sym typeface="Wingdings" pitchFamily="2" charset="2"/>
              </a:rPr>
              <a:t>FASER probes SM Higgs properties, exotic decays!</a:t>
            </a:r>
            <a:endParaRPr lang="en-US" sz="2000" dirty="0">
              <a:solidFill>
                <a:srgbClr val="FF0000"/>
              </a:solidFill>
              <a:latin typeface="Arial" charset="0"/>
              <a:sym typeface="Wingdings"/>
            </a:endParaRPr>
          </a:p>
          <a:p>
            <a:endParaRPr lang="en-US" dirty="0"/>
          </a:p>
        </p:txBody>
      </p:sp>
      <p:pic>
        <p:nvPicPr>
          <p:cNvPr id="6" name="Picture 5">
            <a:extLst>
              <a:ext uri="{FF2B5EF4-FFF2-40B4-BE49-F238E27FC236}">
                <a16:creationId xmlns:a16="http://schemas.microsoft.com/office/drawing/2014/main" id="{5E257034-4A1C-A742-B569-F0E14C36F0C6}"/>
              </a:ext>
            </a:extLst>
          </p:cNvPr>
          <p:cNvPicPr>
            <a:picLocks noChangeAspect="1"/>
          </p:cNvPicPr>
          <p:nvPr/>
        </p:nvPicPr>
        <p:blipFill rotWithShape="1">
          <a:blip r:embed="rId4"/>
          <a:srcRect t="24444" b="27778"/>
          <a:stretch/>
        </p:blipFill>
        <p:spPr>
          <a:xfrm>
            <a:off x="7060672" y="1373268"/>
            <a:ext cx="1397528" cy="760332"/>
          </a:xfrm>
          <a:prstGeom prst="rect">
            <a:avLst/>
          </a:prstGeom>
        </p:spPr>
      </p:pic>
      <p:grpSp>
        <p:nvGrpSpPr>
          <p:cNvPr id="15" name="Group 14">
            <a:extLst>
              <a:ext uri="{FF2B5EF4-FFF2-40B4-BE49-F238E27FC236}">
                <a16:creationId xmlns:a16="http://schemas.microsoft.com/office/drawing/2014/main" id="{23AC937A-DDC1-A947-8ED1-389426B7065E}"/>
              </a:ext>
            </a:extLst>
          </p:cNvPr>
          <p:cNvGrpSpPr/>
          <p:nvPr/>
        </p:nvGrpSpPr>
        <p:grpSpPr>
          <a:xfrm>
            <a:off x="2640761" y="1362075"/>
            <a:ext cx="1397839" cy="771525"/>
            <a:chOff x="2590800" y="1362075"/>
            <a:chExt cx="1397839" cy="771525"/>
          </a:xfrm>
        </p:grpSpPr>
        <p:pic>
          <p:nvPicPr>
            <p:cNvPr id="9" name="Picture 8">
              <a:extLst>
                <a:ext uri="{FF2B5EF4-FFF2-40B4-BE49-F238E27FC236}">
                  <a16:creationId xmlns:a16="http://schemas.microsoft.com/office/drawing/2014/main" id="{FAA56ECF-9648-CE40-8A57-F1ACDC6D31DC}"/>
                </a:ext>
              </a:extLst>
            </p:cNvPr>
            <p:cNvPicPr>
              <a:picLocks noChangeAspect="1"/>
            </p:cNvPicPr>
            <p:nvPr/>
          </p:nvPicPr>
          <p:blipFill rotWithShape="1">
            <a:blip r:embed="rId4"/>
            <a:srcRect t="24444" b="27778"/>
            <a:stretch/>
          </p:blipFill>
          <p:spPr>
            <a:xfrm>
              <a:off x="2590800" y="1373099"/>
              <a:ext cx="1397839" cy="760501"/>
            </a:xfrm>
            <a:prstGeom prst="rect">
              <a:avLst/>
            </a:prstGeom>
          </p:spPr>
        </p:pic>
        <p:sp>
          <p:nvSpPr>
            <p:cNvPr id="11" name="Rectangle 10">
              <a:extLst>
                <a:ext uri="{FF2B5EF4-FFF2-40B4-BE49-F238E27FC236}">
                  <a16:creationId xmlns:a16="http://schemas.microsoft.com/office/drawing/2014/main" id="{F6AFE7E5-91B5-F44D-BA38-4E9C33C9F360}"/>
                </a:ext>
              </a:extLst>
            </p:cNvPr>
            <p:cNvSpPr/>
            <p:nvPr/>
          </p:nvSpPr>
          <p:spPr>
            <a:xfrm>
              <a:off x="3575050" y="1362075"/>
              <a:ext cx="3048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13E6FA0-90E7-F44D-B4BC-6C3A3E8D4BB3}"/>
                </a:ext>
              </a:extLst>
            </p:cNvPr>
            <p:cNvSpPr txBox="1"/>
            <p:nvPr/>
          </p:nvSpPr>
          <p:spPr>
            <a:xfrm>
              <a:off x="3505200" y="1447799"/>
              <a:ext cx="228600" cy="246221"/>
            </a:xfrm>
            <a:prstGeom prst="rect">
              <a:avLst/>
            </a:prstGeom>
            <a:noFill/>
          </p:spPr>
          <p:txBody>
            <a:bodyPr wrap="square" rtlCol="0">
              <a:spAutoFit/>
            </a:bodyPr>
            <a:lstStyle/>
            <a:p>
              <a:r>
                <a:rPr lang="en-US" sz="1000" i="1" dirty="0">
                  <a:latin typeface="Symbol" pitchFamily="2" charset="2"/>
                </a:rPr>
                <a:t>f</a:t>
              </a:r>
            </a:p>
          </p:txBody>
        </p:sp>
        <p:sp>
          <p:nvSpPr>
            <p:cNvPr id="14" name="Rectangle 13">
              <a:extLst>
                <a:ext uri="{FF2B5EF4-FFF2-40B4-BE49-F238E27FC236}">
                  <a16:creationId xmlns:a16="http://schemas.microsoft.com/office/drawing/2014/main" id="{047D0F8E-F777-4D4A-8CDF-9496296938EF}"/>
                </a:ext>
              </a:extLst>
            </p:cNvPr>
            <p:cNvSpPr/>
            <p:nvPr/>
          </p:nvSpPr>
          <p:spPr>
            <a:xfrm>
              <a:off x="3429000" y="1509572"/>
              <a:ext cx="76200" cy="1226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CAD06EE3-99C9-8D41-B83F-FD9CAE2927B7}"/>
              </a:ext>
            </a:extLst>
          </p:cNvPr>
          <p:cNvSpPr txBox="1"/>
          <p:nvPr/>
        </p:nvSpPr>
        <p:spPr>
          <a:xfrm rot="5400000">
            <a:off x="7311456" y="2619501"/>
            <a:ext cx="2837187" cy="276999"/>
          </a:xfrm>
          <a:prstGeom prst="rect">
            <a:avLst/>
          </a:prstGeom>
          <a:noFill/>
        </p:spPr>
        <p:txBody>
          <a:bodyPr wrap="none" rtlCol="0">
            <a:spAutoFit/>
          </a:bodyPr>
          <a:lstStyle/>
          <a:p>
            <a:r>
              <a:rPr lang="en-US" baseline="-25000" dirty="0">
                <a:sym typeface="Wingdings"/>
              </a:rPr>
              <a:t>Feng, </a:t>
            </a:r>
            <a:r>
              <a:rPr lang="en-US" baseline="-25000" dirty="0" err="1">
                <a:sym typeface="Wingdings"/>
              </a:rPr>
              <a:t>Galon</a:t>
            </a:r>
            <a:r>
              <a:rPr lang="en-US" baseline="-25000" dirty="0">
                <a:sym typeface="Wingdings"/>
              </a:rPr>
              <a:t>, Kling, </a:t>
            </a:r>
            <a:r>
              <a:rPr lang="en-US" baseline="-25000" dirty="0" err="1">
                <a:sym typeface="Wingdings"/>
              </a:rPr>
              <a:t>Trojanowski</a:t>
            </a:r>
            <a:r>
              <a:rPr lang="en-US" baseline="-25000" dirty="0">
                <a:sym typeface="Wingdings"/>
              </a:rPr>
              <a:t> (2017)</a:t>
            </a:r>
          </a:p>
        </p:txBody>
      </p:sp>
    </p:spTree>
    <p:extLst>
      <p:ext uri="{BB962C8B-B14F-4D97-AF65-F5344CB8AC3E}">
        <p14:creationId xmlns:p14="http://schemas.microsoft.com/office/powerpoint/2010/main" val="407518444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1981200" y="1692264"/>
            <a:ext cx="5867400" cy="4937136"/>
          </a:xfrm>
          <a:prstGeom prst="rect">
            <a:avLst/>
          </a:prstGeom>
          <a:gradFill flip="none" rotWithShape="1">
            <a:gsLst>
              <a:gs pos="52000">
                <a:schemeClr val="tx1">
                  <a:lumMod val="0"/>
                </a:schemeClr>
              </a:gs>
              <a:gs pos="83000">
                <a:schemeClr val="bg1">
                  <a:lumMod val="34000"/>
                  <a:lumOff val="66000"/>
                </a:schemeClr>
              </a:gs>
            </a:gsLst>
            <a:lin ang="13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bg1"/>
                </a:solidFill>
                <a:latin typeface="Arial" charset="0"/>
              </a:rPr>
              <a:t>THE NEW PARTICLE LANDSCAPE</a:t>
            </a:r>
          </a:p>
        </p:txBody>
      </p:sp>
      <p:grpSp>
        <p:nvGrpSpPr>
          <p:cNvPr id="13" name="Group 12">
            <a:extLst>
              <a:ext uri="{FF2B5EF4-FFF2-40B4-BE49-F238E27FC236}">
                <a16:creationId xmlns:a16="http://schemas.microsoft.com/office/drawing/2014/main" id="{5F4E6C81-E638-4942-BF5C-7C1F1B1E5787}"/>
              </a:ext>
            </a:extLst>
          </p:cNvPr>
          <p:cNvGrpSpPr/>
          <p:nvPr/>
        </p:nvGrpSpPr>
        <p:grpSpPr>
          <a:xfrm>
            <a:off x="990600" y="833735"/>
            <a:ext cx="6629400" cy="5871865"/>
            <a:chOff x="990600" y="833735"/>
            <a:chExt cx="6629400" cy="5871865"/>
          </a:xfrm>
        </p:grpSpPr>
        <p:sp>
          <p:nvSpPr>
            <p:cNvPr id="15" name="TextBox 14"/>
            <p:cNvSpPr txBox="1"/>
            <p:nvPr/>
          </p:nvSpPr>
          <p:spPr>
            <a:xfrm>
              <a:off x="4261607" y="833735"/>
              <a:ext cx="919993" cy="461665"/>
            </a:xfrm>
            <a:prstGeom prst="rect">
              <a:avLst/>
            </a:prstGeom>
            <a:noFill/>
          </p:spPr>
          <p:txBody>
            <a:bodyPr wrap="none" rtlCol="0">
              <a:spAutoFit/>
            </a:bodyPr>
            <a:lstStyle/>
            <a:p>
              <a:r>
                <a:rPr lang="en-US" sz="2400" dirty="0">
                  <a:solidFill>
                    <a:schemeClr val="bg1"/>
                  </a:solidFill>
                </a:rPr>
                <a:t>Mass</a:t>
              </a:r>
            </a:p>
          </p:txBody>
        </p:sp>
        <p:sp>
          <p:nvSpPr>
            <p:cNvPr id="18" name="TextBox 17"/>
            <p:cNvSpPr txBox="1"/>
            <p:nvPr/>
          </p:nvSpPr>
          <p:spPr>
            <a:xfrm rot="16200000">
              <a:off x="-214217" y="3643217"/>
              <a:ext cx="2871299" cy="461665"/>
            </a:xfrm>
            <a:prstGeom prst="rect">
              <a:avLst/>
            </a:prstGeom>
            <a:noFill/>
          </p:spPr>
          <p:txBody>
            <a:bodyPr wrap="none" rtlCol="0">
              <a:spAutoFit/>
            </a:bodyPr>
            <a:lstStyle/>
            <a:p>
              <a:r>
                <a:rPr lang="en-US" sz="2400" dirty="0">
                  <a:solidFill>
                    <a:schemeClr val="bg1"/>
                  </a:solidFill>
                </a:rPr>
                <a:t>Interaction Strength</a:t>
              </a:r>
            </a:p>
          </p:txBody>
        </p:sp>
        <p:cxnSp>
          <p:nvCxnSpPr>
            <p:cNvPr id="3" name="Straight Arrow Connector 2"/>
            <p:cNvCxnSpPr>
              <a:cxnSpLocks/>
            </p:cNvCxnSpPr>
            <p:nvPr/>
          </p:nvCxnSpPr>
          <p:spPr>
            <a:xfrm flipV="1">
              <a:off x="1981200" y="1676400"/>
              <a:ext cx="5638800" cy="26016"/>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1980824" y="1692266"/>
              <a:ext cx="0" cy="5013334"/>
            </a:xfrm>
            <a:prstGeom prst="straightConnector1">
              <a:avLst/>
            </a:prstGeom>
            <a:ln w="38100" cmpd="sng">
              <a:solidFill>
                <a:schemeClr val="bg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51776" y="1295400"/>
              <a:ext cx="582424" cy="369332"/>
            </a:xfrm>
            <a:prstGeom prst="rect">
              <a:avLst/>
            </a:prstGeom>
            <a:noFill/>
          </p:spPr>
          <p:txBody>
            <a:bodyPr wrap="none" rtlCol="0">
              <a:spAutoFit/>
            </a:bodyPr>
            <a:lstStyle/>
            <a:p>
              <a:r>
                <a:rPr lang="en-US" dirty="0" err="1">
                  <a:solidFill>
                    <a:schemeClr val="bg1"/>
                  </a:solidFill>
                </a:rPr>
                <a:t>TeV</a:t>
              </a:r>
              <a:endParaRPr lang="en-US" dirty="0">
                <a:solidFill>
                  <a:schemeClr val="bg1"/>
                </a:solidFill>
              </a:endParaRPr>
            </a:p>
          </p:txBody>
        </p:sp>
        <p:sp>
          <p:nvSpPr>
            <p:cNvPr id="25" name="TextBox 24"/>
            <p:cNvSpPr txBox="1"/>
            <p:nvPr/>
          </p:nvSpPr>
          <p:spPr>
            <a:xfrm>
              <a:off x="2419896" y="1295400"/>
              <a:ext cx="659293" cy="369332"/>
            </a:xfrm>
            <a:prstGeom prst="rect">
              <a:avLst/>
            </a:prstGeom>
            <a:noFill/>
          </p:spPr>
          <p:txBody>
            <a:bodyPr wrap="none" rtlCol="0">
              <a:spAutoFit/>
            </a:bodyPr>
            <a:lstStyle/>
            <a:p>
              <a:r>
                <a:rPr lang="en-US" dirty="0">
                  <a:solidFill>
                    <a:schemeClr val="bg1"/>
                  </a:solidFill>
                </a:rPr>
                <a:t>MeV</a:t>
              </a:r>
            </a:p>
          </p:txBody>
        </p:sp>
        <p:sp>
          <p:nvSpPr>
            <p:cNvPr id="26" name="TextBox 25"/>
            <p:cNvSpPr txBox="1"/>
            <p:nvPr/>
          </p:nvSpPr>
          <p:spPr>
            <a:xfrm>
              <a:off x="4392205" y="1295400"/>
              <a:ext cx="646556" cy="369332"/>
            </a:xfrm>
            <a:prstGeom prst="rect">
              <a:avLst/>
            </a:prstGeom>
            <a:noFill/>
          </p:spPr>
          <p:txBody>
            <a:bodyPr wrap="none" rtlCol="0">
              <a:spAutoFit/>
            </a:bodyPr>
            <a:lstStyle/>
            <a:p>
              <a:r>
                <a:rPr lang="en-US" dirty="0" err="1">
                  <a:solidFill>
                    <a:schemeClr val="bg1"/>
                  </a:solidFill>
                </a:rPr>
                <a:t>GeV</a:t>
              </a:r>
              <a:endParaRPr lang="en-US" dirty="0">
                <a:solidFill>
                  <a:schemeClr val="bg1"/>
                </a:solidFill>
              </a:endParaRPr>
            </a:p>
          </p:txBody>
        </p:sp>
        <p:sp>
          <p:nvSpPr>
            <p:cNvPr id="27" name="TextBox 26"/>
            <p:cNvSpPr txBox="1"/>
            <p:nvPr/>
          </p:nvSpPr>
          <p:spPr>
            <a:xfrm>
              <a:off x="1540393" y="1981200"/>
              <a:ext cx="313044" cy="369332"/>
            </a:xfrm>
            <a:prstGeom prst="rect">
              <a:avLst/>
            </a:prstGeom>
            <a:noFill/>
          </p:spPr>
          <p:txBody>
            <a:bodyPr wrap="none" rtlCol="0">
              <a:spAutoFit/>
            </a:bodyPr>
            <a:lstStyle/>
            <a:p>
              <a:r>
                <a:rPr lang="en-US" dirty="0">
                  <a:solidFill>
                    <a:schemeClr val="bg1"/>
                  </a:solidFill>
                </a:rPr>
                <a:t>1</a:t>
              </a:r>
            </a:p>
          </p:txBody>
        </p:sp>
        <p:sp>
          <p:nvSpPr>
            <p:cNvPr id="28" name="TextBox 27"/>
            <p:cNvSpPr txBox="1"/>
            <p:nvPr/>
          </p:nvSpPr>
          <p:spPr>
            <a:xfrm>
              <a:off x="1407789" y="3657600"/>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-3</a:t>
              </a:r>
            </a:p>
          </p:txBody>
        </p:sp>
        <p:sp>
          <p:nvSpPr>
            <p:cNvPr id="29" name="TextBox 28"/>
            <p:cNvSpPr txBox="1"/>
            <p:nvPr/>
          </p:nvSpPr>
          <p:spPr>
            <a:xfrm>
              <a:off x="1407789" y="5390647"/>
              <a:ext cx="578253" cy="369332"/>
            </a:xfrm>
            <a:prstGeom prst="rect">
              <a:avLst/>
            </a:prstGeom>
            <a:noFill/>
          </p:spPr>
          <p:txBody>
            <a:bodyPr wrap="none" rtlCol="0">
              <a:spAutoFit/>
            </a:bodyPr>
            <a:lstStyle/>
            <a:p>
              <a:r>
                <a:rPr lang="en-US" dirty="0">
                  <a:solidFill>
                    <a:schemeClr val="bg1"/>
                  </a:solidFill>
                </a:rPr>
                <a:t>10</a:t>
              </a:r>
              <a:r>
                <a:rPr lang="en-US" baseline="30000" dirty="0">
                  <a:solidFill>
                    <a:schemeClr val="bg1"/>
                  </a:solidFill>
                </a:rPr>
                <a:t>-6</a:t>
              </a:r>
            </a:p>
          </p:txBody>
        </p:sp>
      </p:grpSp>
      <p:pic>
        <p:nvPicPr>
          <p:cNvPr id="10" name="Picture 9">
            <a:extLst>
              <a:ext uri="{FF2B5EF4-FFF2-40B4-BE49-F238E27FC236}">
                <a16:creationId xmlns:a16="http://schemas.microsoft.com/office/drawing/2014/main" id="{1DEBA128-577F-5348-A2F6-E767F9D39C4E}"/>
              </a:ext>
            </a:extLst>
          </p:cNvPr>
          <p:cNvPicPr>
            <a:picLocks noChangeAspect="1"/>
          </p:cNvPicPr>
          <p:nvPr/>
        </p:nvPicPr>
        <p:blipFill rotWithShape="1">
          <a:blip r:embed="rId2"/>
          <a:srcRect t="4414"/>
          <a:stretch/>
        </p:blipFill>
        <p:spPr>
          <a:xfrm>
            <a:off x="711525" y="42560"/>
            <a:ext cx="4851436" cy="4402466"/>
          </a:xfrm>
          <a:prstGeom prst="rect">
            <a:avLst/>
          </a:prstGeom>
        </p:spPr>
      </p:pic>
      <p:sp>
        <p:nvSpPr>
          <p:cNvPr id="17" name="TextBox 16">
            <a:extLst>
              <a:ext uri="{FF2B5EF4-FFF2-40B4-BE49-F238E27FC236}">
                <a16:creationId xmlns:a16="http://schemas.microsoft.com/office/drawing/2014/main" id="{AA09995B-3F52-3C4C-A3E5-CF7222EBEFED}"/>
              </a:ext>
            </a:extLst>
          </p:cNvPr>
          <p:cNvSpPr txBox="1"/>
          <p:nvPr/>
        </p:nvSpPr>
        <p:spPr>
          <a:xfrm rot="3089523">
            <a:off x="947972" y="311104"/>
            <a:ext cx="779381" cy="461665"/>
          </a:xfrm>
          <a:prstGeom prst="rect">
            <a:avLst/>
          </a:prstGeom>
          <a:noFill/>
          <a:ln>
            <a:noFill/>
          </a:ln>
        </p:spPr>
        <p:txBody>
          <a:bodyPr wrap="none" rtlCol="0">
            <a:spAutoFit/>
          </a:bodyPr>
          <a:lstStyle/>
          <a:p>
            <a:pPr algn="ctr"/>
            <a:r>
              <a:rPr lang="en-US" sz="1200" dirty="0"/>
              <a:t> Particle</a:t>
            </a:r>
          </a:p>
          <a:p>
            <a:pPr algn="ctr"/>
            <a:r>
              <a:rPr lang="en-US" sz="1200" dirty="0"/>
              <a:t>Colliders</a:t>
            </a:r>
          </a:p>
        </p:txBody>
      </p:sp>
      <p:sp>
        <p:nvSpPr>
          <p:cNvPr id="19" name="TextBox 18"/>
          <p:cNvSpPr txBox="1"/>
          <p:nvPr/>
        </p:nvSpPr>
        <p:spPr>
          <a:xfrm>
            <a:off x="2579775" y="2303502"/>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209800" y="4797154"/>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584985" y="2303502"/>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4867645" y="4797154"/>
            <a:ext cx="1608134" cy="646331"/>
          </a:xfrm>
          <a:prstGeom prst="rect">
            <a:avLst/>
          </a:prstGeom>
          <a:noFill/>
        </p:spPr>
        <p:txBody>
          <a:bodyPr wrap="none" rtlCol="0">
            <a:spAutoFit/>
          </a:bodyPr>
          <a:lstStyle/>
          <a:p>
            <a:pPr algn="ctr"/>
            <a:r>
              <a:rPr lang="en-US" dirty="0">
                <a:solidFill>
                  <a:schemeClr val="bg1"/>
                </a:solidFill>
              </a:rPr>
              <a:t>Impossible to </a:t>
            </a:r>
          </a:p>
          <a:p>
            <a:pPr algn="ctr"/>
            <a:r>
              <a:rPr lang="en-US" dirty="0">
                <a:solidFill>
                  <a:schemeClr val="bg1"/>
                </a:solidFill>
              </a:rPr>
              <a:t>Discover</a:t>
            </a:r>
          </a:p>
        </p:txBody>
      </p:sp>
      <p:sp>
        <p:nvSpPr>
          <p:cNvPr id="31" name="TextBox 30">
            <a:extLst>
              <a:ext uri="{FF2B5EF4-FFF2-40B4-BE49-F238E27FC236}">
                <a16:creationId xmlns:a16="http://schemas.microsoft.com/office/drawing/2014/main" id="{FE738B09-448A-E241-AA72-04A4B7F5334F}"/>
              </a:ext>
            </a:extLst>
          </p:cNvPr>
          <p:cNvSpPr txBox="1"/>
          <p:nvPr/>
        </p:nvSpPr>
        <p:spPr>
          <a:xfrm>
            <a:off x="2346579" y="2319366"/>
            <a:ext cx="1685141" cy="646331"/>
          </a:xfrm>
          <a:prstGeom prst="rect">
            <a:avLst/>
          </a:prstGeom>
          <a:noFill/>
        </p:spPr>
        <p:txBody>
          <a:bodyPr wrap="none" rtlCol="0">
            <a:spAutoFit/>
          </a:bodyPr>
          <a:lstStyle/>
          <a:p>
            <a:pPr algn="ctr"/>
            <a:r>
              <a:rPr lang="en-US" dirty="0">
                <a:solidFill>
                  <a:srgbClr val="FF0000"/>
                </a:solidFill>
              </a:rPr>
              <a:t>Too Little to be</a:t>
            </a:r>
          </a:p>
          <a:p>
            <a:pPr algn="ctr"/>
            <a:r>
              <a:rPr lang="en-US" dirty="0">
                <a:solidFill>
                  <a:srgbClr val="FF0000"/>
                </a:solidFill>
              </a:rPr>
              <a:t>Dark Matter</a:t>
            </a:r>
          </a:p>
        </p:txBody>
      </p:sp>
      <p:sp>
        <p:nvSpPr>
          <p:cNvPr id="32" name="TextBox 31">
            <a:extLst>
              <a:ext uri="{FF2B5EF4-FFF2-40B4-BE49-F238E27FC236}">
                <a16:creationId xmlns:a16="http://schemas.microsoft.com/office/drawing/2014/main" id="{17A3BD6D-4186-C643-8EBA-7972391D0856}"/>
              </a:ext>
            </a:extLst>
          </p:cNvPr>
          <p:cNvSpPr txBox="1"/>
          <p:nvPr/>
        </p:nvSpPr>
        <p:spPr>
          <a:xfrm>
            <a:off x="4512786" y="4826026"/>
            <a:ext cx="2195896" cy="669827"/>
          </a:xfrm>
          <a:prstGeom prst="rect">
            <a:avLst/>
          </a:prstGeom>
          <a:noFill/>
        </p:spPr>
        <p:txBody>
          <a:bodyPr wrap="square" rtlCol="0">
            <a:spAutoFit/>
          </a:bodyPr>
          <a:lstStyle/>
          <a:p>
            <a:pPr algn="ctr"/>
            <a:r>
              <a:rPr lang="en-US" dirty="0">
                <a:solidFill>
                  <a:srgbClr val="FF0000"/>
                </a:solidFill>
              </a:rPr>
              <a:t>Too Much to be Dark Matter</a:t>
            </a:r>
          </a:p>
        </p:txBody>
      </p:sp>
      <p:sp>
        <p:nvSpPr>
          <p:cNvPr id="4" name="TextBox 3">
            <a:extLst>
              <a:ext uri="{FF2B5EF4-FFF2-40B4-BE49-F238E27FC236}">
                <a16:creationId xmlns:a16="http://schemas.microsoft.com/office/drawing/2014/main" id="{6F85183C-88D4-4146-BE57-52E2815E79DB}"/>
              </a:ext>
            </a:extLst>
          </p:cNvPr>
          <p:cNvSpPr txBox="1"/>
          <p:nvPr/>
        </p:nvSpPr>
        <p:spPr>
          <a:xfrm rot="18841872">
            <a:off x="1407843" y="3902382"/>
            <a:ext cx="5856924" cy="461665"/>
          </a:xfrm>
          <a:prstGeom prst="rect">
            <a:avLst/>
          </a:prstGeom>
          <a:solidFill>
            <a:schemeClr val="tx1"/>
          </a:solidFill>
          <a:ln>
            <a:solidFill>
              <a:schemeClr val="bg1"/>
            </a:solidFill>
          </a:ln>
        </p:spPr>
        <p:txBody>
          <a:bodyPr wrap="none" rtlCol="0">
            <a:spAutoFit/>
          </a:bodyPr>
          <a:lstStyle/>
          <a:p>
            <a:r>
              <a:rPr lang="en-US" sz="2400" dirty="0">
                <a:solidFill>
                  <a:srgbClr val="00B050"/>
                </a:solidFill>
              </a:rPr>
              <a:t>Just Right: </a:t>
            </a:r>
            <a:r>
              <a:rPr lang="en-US" sz="2400" dirty="0" err="1">
                <a:solidFill>
                  <a:srgbClr val="00B050"/>
                </a:solidFill>
              </a:rPr>
              <a:t>WIMPless</a:t>
            </a:r>
            <a:r>
              <a:rPr lang="en-US" sz="2400" dirty="0">
                <a:solidFill>
                  <a:srgbClr val="00B050"/>
                </a:solidFill>
              </a:rPr>
              <a:t> and WIMP Miracles</a:t>
            </a:r>
          </a:p>
        </p:txBody>
      </p:sp>
    </p:spTree>
    <p:extLst>
      <p:ext uri="{BB962C8B-B14F-4D97-AF65-F5344CB8AC3E}">
        <p14:creationId xmlns:p14="http://schemas.microsoft.com/office/powerpoint/2010/main" val="96752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19"/>
                                        </p:tgtEl>
                                        <p:attrNameLst>
                                          <p:attrName>ppt_w</p:attrName>
                                        </p:attrNameLst>
                                      </p:cBhvr>
                                      <p:tavLst>
                                        <p:tav tm="0">
                                          <p:val>
                                            <p:strVal val="ppt_w"/>
                                          </p:val>
                                        </p:tav>
                                        <p:tav tm="100000">
                                          <p:val>
                                            <p:fltVal val="0"/>
                                          </p:val>
                                        </p:tav>
                                      </p:tavLst>
                                    </p:anim>
                                    <p:anim calcmode="lin" valueType="num">
                                      <p:cBhvr>
                                        <p:cTn id="7" dur="1000"/>
                                        <p:tgtEl>
                                          <p:spTgt spid="19"/>
                                        </p:tgtEl>
                                        <p:attrNameLst>
                                          <p:attrName>ppt_h</p:attrName>
                                        </p:attrNameLst>
                                      </p:cBhvr>
                                      <p:tavLst>
                                        <p:tav tm="0">
                                          <p:val>
                                            <p:strVal val="ppt_h"/>
                                          </p:val>
                                        </p:tav>
                                        <p:tav tm="100000">
                                          <p:val>
                                            <p:fltVal val="0"/>
                                          </p:val>
                                        </p:tav>
                                      </p:tavLst>
                                    </p:anim>
                                    <p:anim calcmode="lin" valueType="num">
                                      <p:cBhvr>
                                        <p:cTn id="8" dur="1000"/>
                                        <p:tgtEl>
                                          <p:spTgt spid="19"/>
                                        </p:tgtEl>
                                        <p:attrNameLst>
                                          <p:attrName>style.rotation</p:attrName>
                                        </p:attrNameLst>
                                      </p:cBhvr>
                                      <p:tavLst>
                                        <p:tav tm="0">
                                          <p:val>
                                            <p:fltVal val="0"/>
                                          </p:val>
                                        </p:tav>
                                        <p:tav tm="100000">
                                          <p:val>
                                            <p:fltVal val="90"/>
                                          </p:val>
                                        </p:tav>
                                      </p:tavLst>
                                    </p:anim>
                                    <p:animEffect transition="out" filter="fade">
                                      <p:cBhvr>
                                        <p:cTn id="9" dur="1000"/>
                                        <p:tgtEl>
                                          <p:spTgt spid="19"/>
                                        </p:tgtEl>
                                      </p:cBhvr>
                                    </p:animEffect>
                                    <p:set>
                                      <p:cBhvr>
                                        <p:cTn id="10" dur="1" fill="hold">
                                          <p:stCondLst>
                                            <p:cond delay="999"/>
                                          </p:stCondLst>
                                        </p:cTn>
                                        <p:tgtEl>
                                          <p:spTgt spid="19"/>
                                        </p:tgtEl>
                                        <p:attrNameLst>
                                          <p:attrName>style.visibility</p:attrName>
                                        </p:attrNameLst>
                                      </p:cBhvr>
                                      <p:to>
                                        <p:strVal val="hidden"/>
                                      </p:to>
                                    </p:se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1000" fill="hold"/>
                                        <p:tgtEl>
                                          <p:spTgt spid="31"/>
                                        </p:tgtEl>
                                        <p:attrNameLst>
                                          <p:attrName>ppt_w</p:attrName>
                                        </p:attrNameLst>
                                      </p:cBhvr>
                                      <p:tavLst>
                                        <p:tav tm="0">
                                          <p:val>
                                            <p:fltVal val="0"/>
                                          </p:val>
                                        </p:tav>
                                        <p:tav tm="100000">
                                          <p:val>
                                            <p:strVal val="#ppt_w"/>
                                          </p:val>
                                        </p:tav>
                                      </p:tavLst>
                                    </p:anim>
                                    <p:anim calcmode="lin" valueType="num">
                                      <p:cBhvr>
                                        <p:cTn id="15" dur="1000" fill="hold"/>
                                        <p:tgtEl>
                                          <p:spTgt spid="31"/>
                                        </p:tgtEl>
                                        <p:attrNameLst>
                                          <p:attrName>ppt_h</p:attrName>
                                        </p:attrNameLst>
                                      </p:cBhvr>
                                      <p:tavLst>
                                        <p:tav tm="0">
                                          <p:val>
                                            <p:fltVal val="0"/>
                                          </p:val>
                                        </p:tav>
                                        <p:tav tm="100000">
                                          <p:val>
                                            <p:strVal val="#ppt_h"/>
                                          </p:val>
                                        </p:tav>
                                      </p:tavLst>
                                    </p:anim>
                                    <p:anim calcmode="lin" valueType="num">
                                      <p:cBhvr>
                                        <p:cTn id="16" dur="1000" fill="hold"/>
                                        <p:tgtEl>
                                          <p:spTgt spid="31"/>
                                        </p:tgtEl>
                                        <p:attrNameLst>
                                          <p:attrName>style.rotation</p:attrName>
                                        </p:attrNameLst>
                                      </p:cBhvr>
                                      <p:tavLst>
                                        <p:tav tm="0">
                                          <p:val>
                                            <p:fltVal val="90"/>
                                          </p:val>
                                        </p:tav>
                                        <p:tav tm="100000">
                                          <p:val>
                                            <p:fltVal val="0"/>
                                          </p:val>
                                        </p:tav>
                                      </p:tavLst>
                                    </p:anim>
                                    <p:animEffect transition="in" filter="fade">
                                      <p:cBhvr>
                                        <p:cTn id="17" dur="1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xit" presetSubtype="0" fill="hold" grpId="0" nodeType="clickEffect">
                                  <p:stCondLst>
                                    <p:cond delay="0"/>
                                  </p:stCondLst>
                                  <p:childTnLst>
                                    <p:anim calcmode="lin" valueType="num">
                                      <p:cBhvr>
                                        <p:cTn id="21" dur="1000"/>
                                        <p:tgtEl>
                                          <p:spTgt spid="22"/>
                                        </p:tgtEl>
                                        <p:attrNameLst>
                                          <p:attrName>ppt_w</p:attrName>
                                        </p:attrNameLst>
                                      </p:cBhvr>
                                      <p:tavLst>
                                        <p:tav tm="0">
                                          <p:val>
                                            <p:strVal val="ppt_w"/>
                                          </p:val>
                                        </p:tav>
                                        <p:tav tm="100000">
                                          <p:val>
                                            <p:fltVal val="0"/>
                                          </p:val>
                                        </p:tav>
                                      </p:tavLst>
                                    </p:anim>
                                    <p:anim calcmode="lin" valueType="num">
                                      <p:cBhvr>
                                        <p:cTn id="22" dur="1000"/>
                                        <p:tgtEl>
                                          <p:spTgt spid="22"/>
                                        </p:tgtEl>
                                        <p:attrNameLst>
                                          <p:attrName>ppt_h</p:attrName>
                                        </p:attrNameLst>
                                      </p:cBhvr>
                                      <p:tavLst>
                                        <p:tav tm="0">
                                          <p:val>
                                            <p:strVal val="ppt_h"/>
                                          </p:val>
                                        </p:tav>
                                        <p:tav tm="100000">
                                          <p:val>
                                            <p:fltVal val="0"/>
                                          </p:val>
                                        </p:tav>
                                      </p:tavLst>
                                    </p:anim>
                                    <p:anim calcmode="lin" valueType="num">
                                      <p:cBhvr>
                                        <p:cTn id="23" dur="1000"/>
                                        <p:tgtEl>
                                          <p:spTgt spid="22"/>
                                        </p:tgtEl>
                                        <p:attrNameLst>
                                          <p:attrName>style.rotation</p:attrName>
                                        </p:attrNameLst>
                                      </p:cBhvr>
                                      <p:tavLst>
                                        <p:tav tm="0">
                                          <p:val>
                                            <p:fltVal val="0"/>
                                          </p:val>
                                        </p:tav>
                                        <p:tav tm="100000">
                                          <p:val>
                                            <p:fltVal val="90"/>
                                          </p:val>
                                        </p:tav>
                                      </p:tavLst>
                                    </p:anim>
                                    <p:animEffect transition="out" filter="fade">
                                      <p:cBhvr>
                                        <p:cTn id="24" dur="1000"/>
                                        <p:tgtEl>
                                          <p:spTgt spid="22"/>
                                        </p:tgtEl>
                                      </p:cBhvr>
                                    </p:animEffect>
                                    <p:set>
                                      <p:cBhvr>
                                        <p:cTn id="25" dur="1" fill="hold">
                                          <p:stCondLst>
                                            <p:cond delay="999"/>
                                          </p:stCondLst>
                                        </p:cTn>
                                        <p:tgtEl>
                                          <p:spTgt spid="22"/>
                                        </p:tgtEl>
                                        <p:attrNameLst>
                                          <p:attrName>style.visibility</p:attrName>
                                        </p:attrNameLst>
                                      </p:cBhvr>
                                      <p:to>
                                        <p:strVal val="hidden"/>
                                      </p:to>
                                    </p:set>
                                  </p:childTnLst>
                                </p:cTn>
                              </p:par>
                            </p:childTnLst>
                          </p:cTn>
                        </p:par>
                        <p:par>
                          <p:cTn id="26" fill="hold">
                            <p:stCondLst>
                              <p:cond delay="1000"/>
                            </p:stCondLst>
                            <p:childTnLst>
                              <p:par>
                                <p:cTn id="27" presetID="31" presetClass="entr" presetSubtype="0" fill="hold" nodeType="afterEffect">
                                  <p:stCondLst>
                                    <p:cond delay="0"/>
                                  </p:stCondLst>
                                  <p:childTnLst>
                                    <p:set>
                                      <p:cBhvr>
                                        <p:cTn id="28" dur="1" fill="hold">
                                          <p:stCondLst>
                                            <p:cond delay="0"/>
                                          </p:stCondLst>
                                        </p:cTn>
                                        <p:tgtEl>
                                          <p:spTgt spid="32">
                                            <p:txEl>
                                              <p:pRg st="0" end="0"/>
                                            </p:txEl>
                                          </p:spTgt>
                                        </p:tgtEl>
                                        <p:attrNameLst>
                                          <p:attrName>style.visibility</p:attrName>
                                        </p:attrNameLst>
                                      </p:cBhvr>
                                      <p:to>
                                        <p:strVal val="visible"/>
                                      </p:to>
                                    </p:set>
                                    <p:anim calcmode="lin" valueType="num">
                                      <p:cBhvr>
                                        <p:cTn id="29" dur="10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30" dur="1000" fill="hold"/>
                                        <p:tgtEl>
                                          <p:spTgt spid="32">
                                            <p:txEl>
                                              <p:pRg st="0" end="0"/>
                                            </p:txEl>
                                          </p:spTgt>
                                        </p:tgtEl>
                                        <p:attrNameLst>
                                          <p:attrName>ppt_h</p:attrName>
                                        </p:attrNameLst>
                                      </p:cBhvr>
                                      <p:tavLst>
                                        <p:tav tm="0">
                                          <p:val>
                                            <p:fltVal val="0"/>
                                          </p:val>
                                        </p:tav>
                                        <p:tav tm="100000">
                                          <p:val>
                                            <p:strVal val="#ppt_h"/>
                                          </p:val>
                                        </p:tav>
                                      </p:tavLst>
                                    </p:anim>
                                    <p:anim calcmode="lin" valueType="num">
                                      <p:cBhvr>
                                        <p:cTn id="31" dur="1000" fill="hold"/>
                                        <p:tgtEl>
                                          <p:spTgt spid="32">
                                            <p:txEl>
                                              <p:pRg st="0" end="0"/>
                                            </p:txEl>
                                          </p:spTgt>
                                        </p:tgtEl>
                                        <p:attrNameLst>
                                          <p:attrName>style.rotation</p:attrName>
                                        </p:attrNameLst>
                                      </p:cBhvr>
                                      <p:tavLst>
                                        <p:tav tm="0">
                                          <p:val>
                                            <p:fltVal val="90"/>
                                          </p:val>
                                        </p:tav>
                                        <p:tav tm="100000">
                                          <p:val>
                                            <p:fltVal val="0"/>
                                          </p:val>
                                        </p:tav>
                                      </p:tavLst>
                                    </p:anim>
                                    <p:animEffect transition="in" filter="fade">
                                      <p:cBhvr>
                                        <p:cTn id="32" dur="1000"/>
                                        <p:tgtEl>
                                          <p:spTgt spid="3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xit" presetSubtype="0" fill="hold" grpId="0" nodeType="clickEffect">
                                  <p:stCondLst>
                                    <p:cond delay="0"/>
                                  </p:stCondLst>
                                  <p:childTnLst>
                                    <p:anim calcmode="lin" valueType="num">
                                      <p:cBhvr>
                                        <p:cTn id="36" dur="1000"/>
                                        <p:tgtEl>
                                          <p:spTgt spid="20"/>
                                        </p:tgtEl>
                                        <p:attrNameLst>
                                          <p:attrName>ppt_w</p:attrName>
                                        </p:attrNameLst>
                                      </p:cBhvr>
                                      <p:tavLst>
                                        <p:tav tm="0">
                                          <p:val>
                                            <p:strVal val="ppt_w"/>
                                          </p:val>
                                        </p:tav>
                                        <p:tav tm="100000">
                                          <p:val>
                                            <p:fltVal val="0"/>
                                          </p:val>
                                        </p:tav>
                                      </p:tavLst>
                                    </p:anim>
                                    <p:anim calcmode="lin" valueType="num">
                                      <p:cBhvr>
                                        <p:cTn id="37" dur="1000"/>
                                        <p:tgtEl>
                                          <p:spTgt spid="20"/>
                                        </p:tgtEl>
                                        <p:attrNameLst>
                                          <p:attrName>ppt_h</p:attrName>
                                        </p:attrNameLst>
                                      </p:cBhvr>
                                      <p:tavLst>
                                        <p:tav tm="0">
                                          <p:val>
                                            <p:strVal val="ppt_h"/>
                                          </p:val>
                                        </p:tav>
                                        <p:tav tm="100000">
                                          <p:val>
                                            <p:fltVal val="0"/>
                                          </p:val>
                                        </p:tav>
                                      </p:tavLst>
                                    </p:anim>
                                    <p:anim calcmode="lin" valueType="num">
                                      <p:cBhvr>
                                        <p:cTn id="38" dur="1000"/>
                                        <p:tgtEl>
                                          <p:spTgt spid="20"/>
                                        </p:tgtEl>
                                        <p:attrNameLst>
                                          <p:attrName>style.rotation</p:attrName>
                                        </p:attrNameLst>
                                      </p:cBhvr>
                                      <p:tavLst>
                                        <p:tav tm="0">
                                          <p:val>
                                            <p:fltVal val="0"/>
                                          </p:val>
                                        </p:tav>
                                        <p:tav tm="100000">
                                          <p:val>
                                            <p:fltVal val="90"/>
                                          </p:val>
                                        </p:tav>
                                      </p:tavLst>
                                    </p:anim>
                                    <p:animEffect transition="out" filter="fade">
                                      <p:cBhvr>
                                        <p:cTn id="39" dur="1000"/>
                                        <p:tgtEl>
                                          <p:spTgt spid="20"/>
                                        </p:tgtEl>
                                      </p:cBhvr>
                                    </p:animEffect>
                                    <p:set>
                                      <p:cBhvr>
                                        <p:cTn id="40" dur="1" fill="hold">
                                          <p:stCondLst>
                                            <p:cond delay="999"/>
                                          </p:stCondLst>
                                        </p:cTn>
                                        <p:tgtEl>
                                          <p:spTgt spid="20"/>
                                        </p:tgtEl>
                                        <p:attrNameLst>
                                          <p:attrName>style.visibility</p:attrName>
                                        </p:attrNameLst>
                                      </p:cBhvr>
                                      <p:to>
                                        <p:strVal val="hidden"/>
                                      </p:to>
                                    </p:set>
                                  </p:childTnLst>
                                </p:cTn>
                              </p:par>
                              <p:par>
                                <p:cTn id="41" presetID="31" presetClass="exit" presetSubtype="0" fill="hold" grpId="0" nodeType="withEffect">
                                  <p:stCondLst>
                                    <p:cond delay="0"/>
                                  </p:stCondLst>
                                  <p:childTnLst>
                                    <p:anim calcmode="lin" valueType="num">
                                      <p:cBhvr>
                                        <p:cTn id="42" dur="1000"/>
                                        <p:tgtEl>
                                          <p:spTgt spid="21"/>
                                        </p:tgtEl>
                                        <p:attrNameLst>
                                          <p:attrName>ppt_w</p:attrName>
                                        </p:attrNameLst>
                                      </p:cBhvr>
                                      <p:tavLst>
                                        <p:tav tm="0">
                                          <p:val>
                                            <p:strVal val="ppt_w"/>
                                          </p:val>
                                        </p:tav>
                                        <p:tav tm="100000">
                                          <p:val>
                                            <p:fltVal val="0"/>
                                          </p:val>
                                        </p:tav>
                                      </p:tavLst>
                                    </p:anim>
                                    <p:anim calcmode="lin" valueType="num">
                                      <p:cBhvr>
                                        <p:cTn id="43" dur="1000"/>
                                        <p:tgtEl>
                                          <p:spTgt spid="21"/>
                                        </p:tgtEl>
                                        <p:attrNameLst>
                                          <p:attrName>ppt_h</p:attrName>
                                        </p:attrNameLst>
                                      </p:cBhvr>
                                      <p:tavLst>
                                        <p:tav tm="0">
                                          <p:val>
                                            <p:strVal val="ppt_h"/>
                                          </p:val>
                                        </p:tav>
                                        <p:tav tm="100000">
                                          <p:val>
                                            <p:fltVal val="0"/>
                                          </p:val>
                                        </p:tav>
                                      </p:tavLst>
                                    </p:anim>
                                    <p:anim calcmode="lin" valueType="num">
                                      <p:cBhvr>
                                        <p:cTn id="44" dur="1000"/>
                                        <p:tgtEl>
                                          <p:spTgt spid="21"/>
                                        </p:tgtEl>
                                        <p:attrNameLst>
                                          <p:attrName>style.rotation</p:attrName>
                                        </p:attrNameLst>
                                      </p:cBhvr>
                                      <p:tavLst>
                                        <p:tav tm="0">
                                          <p:val>
                                            <p:fltVal val="0"/>
                                          </p:val>
                                        </p:tav>
                                        <p:tav tm="100000">
                                          <p:val>
                                            <p:fltVal val="90"/>
                                          </p:val>
                                        </p:tav>
                                      </p:tavLst>
                                    </p:anim>
                                    <p:animEffect transition="out" filter="fade">
                                      <p:cBhvr>
                                        <p:cTn id="45" dur="1000"/>
                                        <p:tgtEl>
                                          <p:spTgt spid="21"/>
                                        </p:tgtEl>
                                      </p:cBhvr>
                                    </p:animEffect>
                                    <p:set>
                                      <p:cBhvr>
                                        <p:cTn id="46" dur="1" fill="hold">
                                          <p:stCondLst>
                                            <p:cond delay="999"/>
                                          </p:stCondLst>
                                        </p:cTn>
                                        <p:tgtEl>
                                          <p:spTgt spid="21"/>
                                        </p:tgtEl>
                                        <p:attrNameLst>
                                          <p:attrName>style.visibility</p:attrName>
                                        </p:attrNameLst>
                                      </p:cBhvr>
                                      <p:to>
                                        <p:strVal val="hidden"/>
                                      </p:to>
                                    </p:set>
                                  </p:childTnLst>
                                </p:cTn>
                              </p:par>
                            </p:childTnLst>
                          </p:cTn>
                        </p:par>
                        <p:par>
                          <p:cTn id="47" fill="hold">
                            <p:stCondLst>
                              <p:cond delay="1000"/>
                            </p:stCondLst>
                            <p:childTnLst>
                              <p:par>
                                <p:cTn id="48" presetID="31" presetClass="entr" presetSubtype="0" fill="hold" grpId="0" nodeType="after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p:cTn id="50" dur="1000" fill="hold"/>
                                        <p:tgtEl>
                                          <p:spTgt spid="4"/>
                                        </p:tgtEl>
                                        <p:attrNameLst>
                                          <p:attrName>ppt_w</p:attrName>
                                        </p:attrNameLst>
                                      </p:cBhvr>
                                      <p:tavLst>
                                        <p:tav tm="0">
                                          <p:val>
                                            <p:fltVal val="0"/>
                                          </p:val>
                                        </p:tav>
                                        <p:tav tm="100000">
                                          <p:val>
                                            <p:strVal val="#ppt_w"/>
                                          </p:val>
                                        </p:tav>
                                      </p:tavLst>
                                    </p:anim>
                                    <p:anim calcmode="lin" valueType="num">
                                      <p:cBhvr>
                                        <p:cTn id="51" dur="1000" fill="hold"/>
                                        <p:tgtEl>
                                          <p:spTgt spid="4"/>
                                        </p:tgtEl>
                                        <p:attrNameLst>
                                          <p:attrName>ppt_h</p:attrName>
                                        </p:attrNameLst>
                                      </p:cBhvr>
                                      <p:tavLst>
                                        <p:tav tm="0">
                                          <p:val>
                                            <p:fltVal val="0"/>
                                          </p:val>
                                        </p:tav>
                                        <p:tav tm="100000">
                                          <p:val>
                                            <p:strVal val="#ppt_h"/>
                                          </p:val>
                                        </p:tav>
                                      </p:tavLst>
                                    </p:anim>
                                    <p:anim calcmode="lin" valueType="num">
                                      <p:cBhvr>
                                        <p:cTn id="52" dur="1000" fill="hold"/>
                                        <p:tgtEl>
                                          <p:spTgt spid="4"/>
                                        </p:tgtEl>
                                        <p:attrNameLst>
                                          <p:attrName>style.rotation</p:attrName>
                                        </p:attrNameLst>
                                      </p:cBhvr>
                                      <p:tavLst>
                                        <p:tav tm="0">
                                          <p:val>
                                            <p:fltVal val="90"/>
                                          </p:val>
                                        </p:tav>
                                        <p:tav tm="100000">
                                          <p:val>
                                            <p:fltVal val="0"/>
                                          </p:val>
                                        </p:tav>
                                      </p:tavLst>
                                    </p:anim>
                                    <p:animEffect transition="in" filter="fade">
                                      <p:cBhvr>
                                        <p:cTn id="5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31" grpId="0"/>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4475"/>
            <a:ext cx="9144000" cy="441325"/>
          </a:xfrm>
        </p:spPr>
        <p:txBody>
          <a:bodyPr/>
          <a:lstStyle/>
          <a:p>
            <a:r>
              <a:rPr lang="en-US" dirty="0">
                <a:latin typeface="Arial" charset="0"/>
              </a:rPr>
              <a:t>MORE FASER PHYSICS: </a:t>
            </a:r>
            <a:r>
              <a:rPr lang="en-US" dirty="0"/>
              <a:t>NEUTRINO PHYSICS</a:t>
            </a:r>
          </a:p>
        </p:txBody>
      </p:sp>
      <p:pic>
        <p:nvPicPr>
          <p:cNvPr id="9" name="Picture 8"/>
          <p:cNvPicPr>
            <a:picLocks noChangeAspect="1"/>
          </p:cNvPicPr>
          <p:nvPr/>
        </p:nvPicPr>
        <p:blipFill>
          <a:blip r:embed="rId2"/>
          <a:srcRect t="1733"/>
          <a:stretch>
            <a:fillRect/>
          </a:stretch>
        </p:blipFill>
        <p:spPr>
          <a:xfrm>
            <a:off x="304800" y="914400"/>
            <a:ext cx="5840891" cy="3009657"/>
          </a:xfrm>
          <a:prstGeom prst="rect">
            <a:avLst/>
          </a:prstGeom>
        </p:spPr>
      </p:pic>
      <p:pic>
        <p:nvPicPr>
          <p:cNvPr id="10" name="Picture 9"/>
          <p:cNvPicPr>
            <a:picLocks noChangeAspect="1"/>
          </p:cNvPicPr>
          <p:nvPr/>
        </p:nvPicPr>
        <p:blipFill>
          <a:blip r:embed="rId3"/>
          <a:stretch>
            <a:fillRect/>
          </a:stretch>
        </p:blipFill>
        <p:spPr>
          <a:xfrm>
            <a:off x="6248400" y="990600"/>
            <a:ext cx="2567328" cy="2438400"/>
          </a:xfrm>
          <a:prstGeom prst="rect">
            <a:avLst/>
          </a:prstGeom>
        </p:spPr>
      </p:pic>
      <p:sp>
        <p:nvSpPr>
          <p:cNvPr id="11" name="TextBox 10"/>
          <p:cNvSpPr txBox="1"/>
          <p:nvPr/>
        </p:nvSpPr>
        <p:spPr>
          <a:xfrm>
            <a:off x="381000" y="3995678"/>
            <a:ext cx="8382000" cy="2862322"/>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FF0000"/>
                </a:solidFill>
              </a:rPr>
              <a:t>Huge flux of high-energy neutrinos through FASER could allow for the 1</a:t>
            </a:r>
            <a:r>
              <a:rPr lang="en-US" sz="2000" baseline="30000" dirty="0">
                <a:solidFill>
                  <a:srgbClr val="FF0000"/>
                </a:solidFill>
              </a:rPr>
              <a:t>st</a:t>
            </a:r>
            <a:r>
              <a:rPr lang="en-US" sz="2000" dirty="0">
                <a:solidFill>
                  <a:srgbClr val="FF0000"/>
                </a:solidFill>
              </a:rPr>
              <a:t> detection of an LHC neutrino and other interesting measurements.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E.g., </a:t>
            </a:r>
            <a:r>
              <a:rPr lang="en-US" sz="2000" dirty="0" err="1"/>
              <a:t>ν</a:t>
            </a:r>
            <a:r>
              <a:rPr lang="en-US" sz="2000" baseline="-25000" dirty="0" err="1"/>
              <a:t>μ</a:t>
            </a:r>
            <a:r>
              <a:rPr lang="en-US" sz="2000" dirty="0"/>
              <a:t> CC cross section in unexplored region E&gt;400 GeV, </a:t>
            </a:r>
            <a:r>
              <a:rPr lang="en-US" sz="2000" dirty="0" err="1"/>
              <a:t>ν</a:t>
            </a:r>
            <a:r>
              <a:rPr lang="en-US" sz="2000" baseline="-25000" dirty="0" err="1">
                <a:latin typeface="Symbol" pitchFamily="2" charset="2"/>
              </a:rPr>
              <a:t>τ</a:t>
            </a:r>
            <a:r>
              <a:rPr lang="en-US" sz="2000" dirty="0"/>
              <a:t> events.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In fact, we are already looking for neutrino interactions in the 30 kg emulsion detectors installed in TI12 in 2018. In 12.8 fb</a:t>
            </a:r>
            <a:r>
              <a:rPr lang="en-US" sz="2000" baseline="30000" dirty="0"/>
              <a:t>-1</a:t>
            </a:r>
            <a:r>
              <a:rPr lang="en-US" sz="2000" dirty="0"/>
              <a:t> of data, we expect ~10 </a:t>
            </a:r>
            <a:r>
              <a:rPr lang="en-US" sz="2000" dirty="0" err="1"/>
              <a:t>ν</a:t>
            </a:r>
            <a:r>
              <a:rPr lang="en-US" sz="2000" baseline="-25000" dirty="0" err="1"/>
              <a:t>μ</a:t>
            </a:r>
            <a:r>
              <a:rPr lang="en-US" sz="2000" baseline="-25000" dirty="0"/>
              <a:t> </a:t>
            </a:r>
            <a:r>
              <a:rPr lang="en-US" sz="2000" dirty="0"/>
              <a:t>events.</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3768369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latin typeface="Arial" charset="0"/>
              </a:rPr>
              <a:t>PHYSICS SUMMARY</a:t>
            </a:r>
          </a:p>
        </p:txBody>
      </p:sp>
      <p:sp>
        <p:nvSpPr>
          <p:cNvPr id="4" name="Content Placeholder 3">
            <a:extLst>
              <a:ext uri="{FF2B5EF4-FFF2-40B4-BE49-F238E27FC236}">
                <a16:creationId xmlns:a16="http://schemas.microsoft.com/office/drawing/2014/main" id="{993F80C9-6130-4D49-B2CD-3EE5B25D11B0}"/>
              </a:ext>
            </a:extLst>
          </p:cNvPr>
          <p:cNvSpPr>
            <a:spLocks noGrp="1"/>
          </p:cNvSpPr>
          <p:nvPr>
            <p:ph idx="1"/>
          </p:nvPr>
        </p:nvSpPr>
        <p:spPr>
          <a:xfrm>
            <a:off x="152400" y="762000"/>
            <a:ext cx="8839200" cy="5392738"/>
          </a:xfrm>
        </p:spPr>
        <p:txBody>
          <a:bodyPr/>
          <a:lstStyle/>
          <a:p>
            <a:r>
              <a:rPr lang="en-US" sz="2000" dirty="0"/>
              <a:t>FASER and FASER 2 have full physics programs: can discover all candidates with renormalizable couplings (dark photon, dark Higgs, HNL); ALPs with all types of couplings (</a:t>
            </a:r>
            <a:r>
              <a:rPr lang="en-US" sz="2000" dirty="0">
                <a:latin typeface="Symbol" pitchFamily="2" charset="2"/>
              </a:rPr>
              <a:t>g</a:t>
            </a:r>
            <a:r>
              <a:rPr lang="en-US" sz="2000" dirty="0"/>
              <a:t>, f, g); and many other examples.</a:t>
            </a:r>
          </a:p>
        </p:txBody>
      </p:sp>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FE43614D-0A53-FF4B-AACF-F4EC75727D10}"/>
                  </a:ext>
                </a:extLst>
              </p:cNvPr>
              <p:cNvGraphicFramePr>
                <a:graphicFrameLocks noGrp="1"/>
              </p:cNvGraphicFramePr>
              <p:nvPr>
                <p:extLst/>
              </p:nvPr>
            </p:nvGraphicFramePr>
            <p:xfrm>
              <a:off x="381000" y="1828800"/>
              <a:ext cx="8343901" cy="4678048"/>
            </p:xfrm>
            <a:graphic>
              <a:graphicData uri="http://schemas.openxmlformats.org/drawingml/2006/table">
                <a:tbl>
                  <a:tblPr firstRow="1" bandRow="1">
                    <a:tableStyleId>{5C22544A-7EE6-4342-B048-85BDC9FD1C3A}</a:tableStyleId>
                  </a:tblPr>
                  <a:tblGrid>
                    <a:gridCol w="2289035">
                      <a:extLst>
                        <a:ext uri="{9D8B030D-6E8A-4147-A177-3AD203B41FA5}">
                          <a16:colId xmlns:a16="http://schemas.microsoft.com/office/drawing/2014/main" val="752266159"/>
                        </a:ext>
                      </a:extLst>
                    </a:gridCol>
                    <a:gridCol w="996838">
                      <a:extLst>
                        <a:ext uri="{9D8B030D-6E8A-4147-A177-3AD203B41FA5}">
                          <a16:colId xmlns:a16="http://schemas.microsoft.com/office/drawing/2014/main" val="3410690635"/>
                        </a:ext>
                      </a:extLst>
                    </a:gridCol>
                    <a:gridCol w="1033758">
                      <a:extLst>
                        <a:ext uri="{9D8B030D-6E8A-4147-A177-3AD203B41FA5}">
                          <a16:colId xmlns:a16="http://schemas.microsoft.com/office/drawing/2014/main" val="2128013603"/>
                        </a:ext>
                      </a:extLst>
                    </a:gridCol>
                    <a:gridCol w="4024270">
                      <a:extLst>
                        <a:ext uri="{9D8B030D-6E8A-4147-A177-3AD203B41FA5}">
                          <a16:colId xmlns:a16="http://schemas.microsoft.com/office/drawing/2014/main" val="120991351"/>
                        </a:ext>
                      </a:extLst>
                    </a:gridCol>
                  </a:tblGrid>
                  <a:tr h="369405">
                    <a:tc>
                      <a:txBody>
                        <a:bodyPr/>
                        <a:lstStyle/>
                        <a:p>
                          <a:pPr algn="ctr"/>
                          <a:r>
                            <a:rPr lang="en-US" sz="1200" dirty="0"/>
                            <a:t>Benchmark Model</a:t>
                          </a:r>
                        </a:p>
                      </a:txBody>
                      <a:tcPr anchor="ctr"/>
                    </a:tc>
                    <a:tc>
                      <a:txBody>
                        <a:bodyPr/>
                        <a:lstStyle/>
                        <a:p>
                          <a:pPr algn="ctr"/>
                          <a:r>
                            <a:rPr lang="en-US" sz="1200" dirty="0"/>
                            <a:t>FASER</a:t>
                          </a:r>
                        </a:p>
                      </a:txBody>
                      <a:tcPr anchor="ctr"/>
                    </a:tc>
                    <a:tc>
                      <a:txBody>
                        <a:bodyPr/>
                        <a:lstStyle/>
                        <a:p>
                          <a:pPr algn="ctr"/>
                          <a:r>
                            <a:rPr lang="en-US" sz="1200" dirty="0"/>
                            <a:t>FASER 2</a:t>
                          </a:r>
                        </a:p>
                      </a:txBody>
                      <a:tcPr anchor="ctr"/>
                    </a:tc>
                    <a:tc>
                      <a:txBody>
                        <a:bodyPr/>
                        <a:lstStyle/>
                        <a:p>
                          <a:pPr algn="ctr"/>
                          <a:r>
                            <a:rPr lang="en-US" sz="1200" dirty="0"/>
                            <a:t>References</a:t>
                          </a:r>
                        </a:p>
                      </a:txBody>
                      <a:tcPr anchor="ctr"/>
                    </a:tc>
                    <a:extLst>
                      <a:ext uri="{0D108BD9-81ED-4DB2-BD59-A6C34878D82A}">
                        <a16:rowId xmlns:a16="http://schemas.microsoft.com/office/drawing/2014/main" val="3421202722"/>
                      </a:ext>
                    </a:extLst>
                  </a:tr>
                  <a:tr h="288949">
                    <a:tc>
                      <a:txBody>
                        <a:bodyPr/>
                        <a:lstStyle/>
                        <a:p>
                          <a:pPr algn="ctr"/>
                          <a:r>
                            <a:rPr lang="en-US" sz="1200" dirty="0"/>
                            <a:t>BC1: Dark Photon</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algn="ctr"/>
                          <a:r>
                            <a:rPr lang="en-US" sz="1200" dirty="0"/>
                            <a:t>Feng, </a:t>
                          </a:r>
                          <a:r>
                            <a:rPr lang="en-US" sz="1200" dirty="0" err="1"/>
                            <a:t>Galon</a:t>
                          </a:r>
                          <a:r>
                            <a:rPr lang="en-US" sz="1200" dirty="0"/>
                            <a:t>, Kling, </a:t>
                          </a:r>
                          <a:r>
                            <a:rPr lang="en-US" sz="1200" dirty="0" err="1"/>
                            <a:t>Trojanowski</a:t>
                          </a:r>
                          <a:r>
                            <a:rPr lang="en-US" sz="1200" dirty="0"/>
                            <a:t>, 1708.09389</a:t>
                          </a:r>
                        </a:p>
                      </a:txBody>
                      <a:tcPr anchor="ctr"/>
                    </a:tc>
                    <a:extLst>
                      <a:ext uri="{0D108BD9-81ED-4DB2-BD59-A6C34878D82A}">
                        <a16:rowId xmlns:a16="http://schemas.microsoft.com/office/drawing/2014/main" val="391316804"/>
                      </a:ext>
                    </a:extLst>
                  </a:tr>
                  <a:tr h="288949">
                    <a:tc>
                      <a:txBody>
                        <a:bodyPr/>
                        <a:lstStyle/>
                        <a:p>
                          <a:pPr algn="ctr"/>
                          <a:r>
                            <a:rPr lang="en-US" sz="1200" dirty="0"/>
                            <a:t>BC1’: U(1)</a:t>
                          </a:r>
                          <a:r>
                            <a:rPr lang="en-US" sz="1200" baseline="-25000" dirty="0"/>
                            <a:t>B-L </a:t>
                          </a:r>
                          <a:r>
                            <a:rPr lang="en-US" sz="1200" baseline="0" dirty="0"/>
                            <a:t>Gauge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Bauer, </a:t>
                          </a:r>
                          <a:r>
                            <a:rPr lang="en-US" sz="1200" dirty="0" err="1"/>
                            <a:t>Foldenauer</a:t>
                          </a:r>
                          <a:r>
                            <a:rPr lang="en-US" sz="1200" dirty="0"/>
                            <a:t>, </a:t>
                          </a:r>
                          <a:r>
                            <a:rPr lang="en-US" sz="1200" dirty="0" err="1"/>
                            <a:t>Jaeckel</a:t>
                          </a:r>
                          <a:r>
                            <a:rPr lang="en-US" sz="1200" dirty="0"/>
                            <a:t>, 1803.05466</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4042819001"/>
                      </a:ext>
                    </a:extLst>
                  </a:tr>
                  <a:tr h="288949">
                    <a:tc>
                      <a:txBody>
                        <a:bodyPr/>
                        <a:lstStyle/>
                        <a:p>
                          <a:pPr algn="ctr"/>
                          <a:r>
                            <a:rPr lang="en-US" sz="1200" dirty="0"/>
                            <a:t>BC2: Invisible Dark Photon</a:t>
                          </a:r>
                        </a:p>
                      </a:txBody>
                      <a:tcPr anchor="ctr"/>
                    </a:tc>
                    <a:tc>
                      <a:txBody>
                        <a:bodyPr/>
                        <a:lstStyle/>
                        <a:p>
                          <a:pPr algn="ct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296936292"/>
                      </a:ext>
                    </a:extLst>
                  </a:tr>
                  <a:tr h="288949">
                    <a:tc>
                      <a:txBody>
                        <a:bodyPr/>
                        <a:lstStyle/>
                        <a:p>
                          <a:pPr algn="ctr"/>
                          <a:r>
                            <a:rPr lang="en-US" sz="1200" dirty="0"/>
                            <a:t>BC3: Milli-Charged Particle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694263495"/>
                      </a:ext>
                    </a:extLst>
                  </a:tr>
                  <a:tr h="420481">
                    <a:tc>
                      <a:txBody>
                        <a:bodyPr/>
                        <a:lstStyle/>
                        <a:p>
                          <a:pPr algn="ctr"/>
                          <a:r>
                            <a:rPr lang="en-US" sz="1200" dirty="0"/>
                            <a:t>BC4: Dark Higgs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Batell</a:t>
                          </a:r>
                          <a:r>
                            <a:rPr lang="en-US" sz="1200" dirty="0"/>
                            <a:t>, Freitas, Ismail, McKeen, 1712.10022</a:t>
                          </a:r>
                        </a:p>
                      </a:txBody>
                      <a:tcPr anchor="ctr"/>
                    </a:tc>
                    <a:extLst>
                      <a:ext uri="{0D108BD9-81ED-4DB2-BD59-A6C34878D82A}">
                        <a16:rowId xmlns:a16="http://schemas.microsoft.com/office/drawing/2014/main" val="4020035292"/>
                      </a:ext>
                    </a:extLst>
                  </a:tr>
                  <a:tr h="288949">
                    <a:tc>
                      <a:txBody>
                        <a:bodyPr/>
                        <a:lstStyle/>
                        <a:p>
                          <a:pPr algn="ctr"/>
                          <a:r>
                            <a:rPr lang="en-US" sz="1200" dirty="0"/>
                            <a:t>BC5: Dark Higgs with </a:t>
                          </a:r>
                          <a:r>
                            <a:rPr lang="en-US" sz="1200" dirty="0" err="1"/>
                            <a:t>hSS</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txBody>
                      <a:tcPr anchor="ctr"/>
                    </a:tc>
                    <a:extLst>
                      <a:ext uri="{0D108BD9-81ED-4DB2-BD59-A6C34878D82A}">
                        <a16:rowId xmlns:a16="http://schemas.microsoft.com/office/drawing/2014/main" val="335916766"/>
                      </a:ext>
                    </a:extLst>
                  </a:tr>
                  <a:tr h="420481">
                    <a:tc>
                      <a:txBody>
                        <a:bodyPr/>
                        <a:lstStyle/>
                        <a:p>
                          <a:pPr algn="ctr"/>
                          <a:r>
                            <a:rPr lang="en-US" sz="1200" dirty="0"/>
                            <a:t>BC6: HNL with 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1081064154"/>
                      </a:ext>
                    </a:extLst>
                  </a:tr>
                  <a:tr h="420481">
                    <a:tc>
                      <a:txBody>
                        <a:bodyPr/>
                        <a:lstStyle/>
                        <a:p>
                          <a:pPr algn="ctr"/>
                          <a:r>
                            <a:rPr lang="en-US" sz="1200" dirty="0"/>
                            <a:t>BC7: HNL with </a:t>
                          </a:r>
                          <a:r>
                            <a:rPr lang="en-US" sz="1200" dirty="0">
                              <a:latin typeface="Symbol" pitchFamily="2" charset="2"/>
                            </a:rPr>
                            <a:t>m</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67695026"/>
                      </a:ext>
                    </a:extLst>
                  </a:tr>
                  <a:tr h="420481">
                    <a:tc>
                      <a:txBody>
                        <a:bodyPr/>
                        <a:lstStyle/>
                        <a:p>
                          <a:pPr algn="ctr"/>
                          <a:r>
                            <a:rPr lang="en-US" sz="1200" dirty="0"/>
                            <a:t>BC8: HNL with </a:t>
                          </a:r>
                          <a:r>
                            <a:rPr lang="en-US" sz="1200" dirty="0">
                              <a:latin typeface="Symbol" pitchFamily="2" charset="2"/>
                            </a:rPr>
                            <a:t>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38598692"/>
                      </a:ext>
                    </a:extLst>
                  </a:tr>
                  <a:tr h="288949">
                    <a:tc>
                      <a:txBody>
                        <a:bodyPr/>
                        <a:lstStyle/>
                        <a:p>
                          <a:pPr algn="ctr"/>
                          <a:r>
                            <a:rPr lang="en-US" sz="1200" dirty="0"/>
                            <a:t>BC9: ALP with photon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1806.02348</a:t>
                          </a:r>
                        </a:p>
                      </a:txBody>
                      <a:tcPr anchor="ctr"/>
                    </a:tc>
                    <a:extLst>
                      <a:ext uri="{0D108BD9-81ED-4DB2-BD59-A6C34878D82A}">
                        <a16:rowId xmlns:a16="http://schemas.microsoft.com/office/drawing/2014/main" val="3816633778"/>
                      </a:ext>
                    </a:extLst>
                  </a:tr>
                  <a:tr h="288949">
                    <a:tc>
                      <a:txBody>
                        <a:bodyPr/>
                        <a:lstStyle/>
                        <a:p>
                          <a:pPr algn="ctr"/>
                          <a:r>
                            <a:rPr lang="en-US" sz="1200" dirty="0"/>
                            <a:t>BC10: ALP with fermion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1275156905"/>
                      </a:ext>
                    </a:extLst>
                  </a:tr>
                  <a:tr h="288949">
                    <a:tc>
                      <a:txBody>
                        <a:bodyPr/>
                        <a:lstStyle/>
                        <a:p>
                          <a:pPr algn="ctr"/>
                          <a:r>
                            <a:rPr lang="en-US" sz="1200" dirty="0"/>
                            <a:t>BC11: ALP with gluon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3070654285"/>
                      </a:ext>
                    </a:extLst>
                  </a:tr>
                </a:tbl>
              </a:graphicData>
            </a:graphic>
          </p:graphicFrame>
        </mc:Choice>
        <mc:Fallback xmlns="">
          <p:graphicFrame>
            <p:nvGraphicFramePr>
              <p:cNvPr id="15" name="Table 14">
                <a:extLst>
                  <a:ext uri="{FF2B5EF4-FFF2-40B4-BE49-F238E27FC236}">
                    <a16:creationId xmlns:a16="http://schemas.microsoft.com/office/drawing/2014/main" id="{FE43614D-0A53-FF4B-AACF-F4EC75727D10}"/>
                  </a:ext>
                </a:extLst>
              </p:cNvPr>
              <p:cNvGraphicFramePr>
                <a:graphicFrameLocks noGrp="1"/>
              </p:cNvGraphicFramePr>
              <p:nvPr>
                <p:extLst>
                  <p:ext uri="{D42A27DB-BD31-4B8C-83A1-F6EECF244321}">
                    <p14:modId xmlns:p14="http://schemas.microsoft.com/office/powerpoint/2010/main" val="3440919258"/>
                  </p:ext>
                </p:extLst>
              </p:nvPr>
            </p:nvGraphicFramePr>
            <p:xfrm>
              <a:off x="381000" y="1828800"/>
              <a:ext cx="8343901" cy="4678048"/>
            </p:xfrm>
            <a:graphic>
              <a:graphicData uri="http://schemas.openxmlformats.org/drawingml/2006/table">
                <a:tbl>
                  <a:tblPr firstRow="1" bandRow="1">
                    <a:tableStyleId>{5C22544A-7EE6-4342-B048-85BDC9FD1C3A}</a:tableStyleId>
                  </a:tblPr>
                  <a:tblGrid>
                    <a:gridCol w="2289035">
                      <a:extLst>
                        <a:ext uri="{9D8B030D-6E8A-4147-A177-3AD203B41FA5}">
                          <a16:colId xmlns:a16="http://schemas.microsoft.com/office/drawing/2014/main" val="752266159"/>
                        </a:ext>
                      </a:extLst>
                    </a:gridCol>
                    <a:gridCol w="996838">
                      <a:extLst>
                        <a:ext uri="{9D8B030D-6E8A-4147-A177-3AD203B41FA5}">
                          <a16:colId xmlns:a16="http://schemas.microsoft.com/office/drawing/2014/main" val="3410690635"/>
                        </a:ext>
                      </a:extLst>
                    </a:gridCol>
                    <a:gridCol w="1033758">
                      <a:extLst>
                        <a:ext uri="{9D8B030D-6E8A-4147-A177-3AD203B41FA5}">
                          <a16:colId xmlns:a16="http://schemas.microsoft.com/office/drawing/2014/main" val="2128013603"/>
                        </a:ext>
                      </a:extLst>
                    </a:gridCol>
                    <a:gridCol w="4024270">
                      <a:extLst>
                        <a:ext uri="{9D8B030D-6E8A-4147-A177-3AD203B41FA5}">
                          <a16:colId xmlns:a16="http://schemas.microsoft.com/office/drawing/2014/main" val="120991351"/>
                        </a:ext>
                      </a:extLst>
                    </a:gridCol>
                  </a:tblGrid>
                  <a:tr h="369405">
                    <a:tc>
                      <a:txBody>
                        <a:bodyPr/>
                        <a:lstStyle/>
                        <a:p>
                          <a:pPr algn="ctr"/>
                          <a:r>
                            <a:rPr lang="en-US" sz="1200" dirty="0"/>
                            <a:t>Benchmark Model</a:t>
                          </a:r>
                        </a:p>
                      </a:txBody>
                      <a:tcPr anchor="ctr"/>
                    </a:tc>
                    <a:tc>
                      <a:txBody>
                        <a:bodyPr/>
                        <a:lstStyle/>
                        <a:p>
                          <a:pPr algn="ctr"/>
                          <a:r>
                            <a:rPr lang="en-US" sz="1200" dirty="0"/>
                            <a:t>FASER</a:t>
                          </a:r>
                        </a:p>
                      </a:txBody>
                      <a:tcPr anchor="ctr"/>
                    </a:tc>
                    <a:tc>
                      <a:txBody>
                        <a:bodyPr/>
                        <a:lstStyle/>
                        <a:p>
                          <a:pPr algn="ctr"/>
                          <a:r>
                            <a:rPr lang="en-US" sz="1200" dirty="0"/>
                            <a:t>FASER 2</a:t>
                          </a:r>
                        </a:p>
                      </a:txBody>
                      <a:tcPr anchor="ctr"/>
                    </a:tc>
                    <a:tc>
                      <a:txBody>
                        <a:bodyPr/>
                        <a:lstStyle/>
                        <a:p>
                          <a:pPr algn="ctr"/>
                          <a:r>
                            <a:rPr lang="en-US" sz="1200" dirty="0"/>
                            <a:t>References</a:t>
                          </a:r>
                        </a:p>
                      </a:txBody>
                      <a:tcPr anchor="ctr"/>
                    </a:tc>
                    <a:extLst>
                      <a:ext uri="{0D108BD9-81ED-4DB2-BD59-A6C34878D82A}">
                        <a16:rowId xmlns:a16="http://schemas.microsoft.com/office/drawing/2014/main" val="3421202722"/>
                      </a:ext>
                    </a:extLst>
                  </a:tr>
                  <a:tr h="288949">
                    <a:tc>
                      <a:txBody>
                        <a:bodyPr/>
                        <a:lstStyle/>
                        <a:p>
                          <a:pPr algn="ctr"/>
                          <a:r>
                            <a:rPr lang="en-US" sz="1200" dirty="0"/>
                            <a:t>BC1: Dark Photon</a:t>
                          </a:r>
                        </a:p>
                      </a:txBody>
                      <a:tcPr anchor="ctr"/>
                    </a:tc>
                    <a:tc>
                      <a:txBody>
                        <a:bodyPr/>
                        <a:lstStyle/>
                        <a:p>
                          <a:endParaRPr lang="en-US"/>
                        </a:p>
                      </a:txBody>
                      <a:tcPr anchor="ctr">
                        <a:blipFill>
                          <a:blip r:embed="rId2"/>
                          <a:stretch>
                            <a:fillRect l="-233333" t="-130435" r="-512821" b="-1391304"/>
                          </a:stretch>
                        </a:blipFill>
                      </a:tcPr>
                    </a:tc>
                    <a:tc>
                      <a:txBody>
                        <a:bodyPr/>
                        <a:lstStyle/>
                        <a:p>
                          <a:endParaRPr lang="en-US"/>
                        </a:p>
                      </a:txBody>
                      <a:tcPr anchor="ctr">
                        <a:blipFill>
                          <a:blip r:embed="rId2"/>
                          <a:stretch>
                            <a:fillRect l="-317073" t="-130435" r="-387805" b="-1391304"/>
                          </a:stretch>
                        </a:blipFill>
                      </a:tcPr>
                    </a:tc>
                    <a:tc>
                      <a:txBody>
                        <a:bodyPr/>
                        <a:lstStyle/>
                        <a:p>
                          <a:pPr algn="ctr"/>
                          <a:r>
                            <a:rPr lang="en-US" sz="1200" dirty="0"/>
                            <a:t>Feng, </a:t>
                          </a:r>
                          <a:r>
                            <a:rPr lang="en-US" sz="1200" dirty="0" err="1"/>
                            <a:t>Galon</a:t>
                          </a:r>
                          <a:r>
                            <a:rPr lang="en-US" sz="1200" dirty="0"/>
                            <a:t>, Kling, </a:t>
                          </a:r>
                          <a:r>
                            <a:rPr lang="en-US" sz="1200" dirty="0" err="1"/>
                            <a:t>Trojanowski</a:t>
                          </a:r>
                          <a:r>
                            <a:rPr lang="en-US" sz="1200" dirty="0"/>
                            <a:t>, 1708.09389</a:t>
                          </a:r>
                        </a:p>
                      </a:txBody>
                      <a:tcPr anchor="ctr"/>
                    </a:tc>
                    <a:extLst>
                      <a:ext uri="{0D108BD9-81ED-4DB2-BD59-A6C34878D82A}">
                        <a16:rowId xmlns:a16="http://schemas.microsoft.com/office/drawing/2014/main" val="391316804"/>
                      </a:ext>
                    </a:extLst>
                  </a:tr>
                  <a:tr h="457200">
                    <a:tc>
                      <a:txBody>
                        <a:bodyPr/>
                        <a:lstStyle/>
                        <a:p>
                          <a:pPr algn="ctr"/>
                          <a:r>
                            <a:rPr lang="en-US" sz="1200" dirty="0"/>
                            <a:t>BC1’: U(1)</a:t>
                          </a:r>
                          <a:r>
                            <a:rPr lang="en-US" sz="1200" baseline="-25000" dirty="0"/>
                            <a:t>B-L </a:t>
                          </a:r>
                          <a:r>
                            <a:rPr lang="en-US" sz="1200" baseline="0" dirty="0"/>
                            <a:t>Gauge Boson</a:t>
                          </a:r>
                        </a:p>
                      </a:txBody>
                      <a:tcPr anchor="ctr"/>
                    </a:tc>
                    <a:tc>
                      <a:txBody>
                        <a:bodyPr/>
                        <a:lstStyle/>
                        <a:p>
                          <a:endParaRPr lang="en-US"/>
                        </a:p>
                      </a:txBody>
                      <a:tcPr anchor="ctr">
                        <a:blipFill>
                          <a:blip r:embed="rId2"/>
                          <a:stretch>
                            <a:fillRect l="-233333" t="-147222" r="-512821" b="-788889"/>
                          </a:stretch>
                        </a:blipFill>
                      </a:tcPr>
                    </a:tc>
                    <a:tc>
                      <a:txBody>
                        <a:bodyPr/>
                        <a:lstStyle/>
                        <a:p>
                          <a:endParaRPr lang="en-US"/>
                        </a:p>
                      </a:txBody>
                      <a:tcPr anchor="ctr">
                        <a:blipFill>
                          <a:blip r:embed="rId2"/>
                          <a:stretch>
                            <a:fillRect l="-317073" t="-147222" r="-387805" b="-788889"/>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Bauer, </a:t>
                          </a:r>
                          <a:r>
                            <a:rPr lang="en-US" sz="1200" dirty="0" err="1"/>
                            <a:t>Foldenauer</a:t>
                          </a:r>
                          <a:r>
                            <a:rPr lang="en-US" sz="1200" dirty="0"/>
                            <a:t>, </a:t>
                          </a:r>
                          <a:r>
                            <a:rPr lang="en-US" sz="1200" dirty="0" err="1"/>
                            <a:t>Jaeckel</a:t>
                          </a:r>
                          <a:r>
                            <a:rPr lang="en-US" sz="1200" dirty="0"/>
                            <a:t>, 1803.05466</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4042819001"/>
                      </a:ext>
                    </a:extLst>
                  </a:tr>
                  <a:tr h="288949">
                    <a:tc>
                      <a:txBody>
                        <a:bodyPr/>
                        <a:lstStyle/>
                        <a:p>
                          <a:pPr algn="ctr"/>
                          <a:r>
                            <a:rPr lang="en-US" sz="1200" dirty="0"/>
                            <a:t>BC2: Invisible Dark Photon</a:t>
                          </a:r>
                        </a:p>
                      </a:txBody>
                      <a:tcPr anchor="ctr"/>
                    </a:tc>
                    <a:tc>
                      <a:txBody>
                        <a:bodyPr/>
                        <a:lstStyle/>
                        <a:p>
                          <a:pPr algn="ct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296936292"/>
                      </a:ext>
                    </a:extLst>
                  </a:tr>
                  <a:tr h="288949">
                    <a:tc>
                      <a:txBody>
                        <a:bodyPr/>
                        <a:lstStyle/>
                        <a:p>
                          <a:pPr algn="ctr"/>
                          <a:r>
                            <a:rPr lang="en-US" sz="1200" dirty="0"/>
                            <a:t>BC3: Milli-Charged Particle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694263495"/>
                      </a:ext>
                    </a:extLst>
                  </a:tr>
                  <a:tr h="457200">
                    <a:tc>
                      <a:txBody>
                        <a:bodyPr/>
                        <a:lstStyle/>
                        <a:p>
                          <a:pPr algn="ctr"/>
                          <a:r>
                            <a:rPr lang="en-US" sz="1200" dirty="0"/>
                            <a:t>BC4: Dark Higgs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17073" t="-375000" r="-387805" b="-561111"/>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Batell</a:t>
                          </a:r>
                          <a:r>
                            <a:rPr lang="en-US" sz="1200" dirty="0"/>
                            <a:t>, Freitas, Ismail, McKeen, 1712.10022</a:t>
                          </a:r>
                        </a:p>
                      </a:txBody>
                      <a:tcPr anchor="ctr"/>
                    </a:tc>
                    <a:extLst>
                      <a:ext uri="{0D108BD9-81ED-4DB2-BD59-A6C34878D82A}">
                        <a16:rowId xmlns:a16="http://schemas.microsoft.com/office/drawing/2014/main" val="4020035292"/>
                      </a:ext>
                    </a:extLst>
                  </a:tr>
                  <a:tr h="288949">
                    <a:tc>
                      <a:txBody>
                        <a:bodyPr/>
                        <a:lstStyle/>
                        <a:p>
                          <a:pPr algn="ctr"/>
                          <a:r>
                            <a:rPr lang="en-US" sz="1200" dirty="0"/>
                            <a:t>BC5: Dark Higgs with </a:t>
                          </a:r>
                          <a:r>
                            <a:rPr lang="en-US" sz="1200" dirty="0" err="1"/>
                            <a:t>hSS</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17073" t="-777273" r="-387805" b="-818182"/>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txBody>
                      <a:tcPr anchor="ctr"/>
                    </a:tc>
                    <a:extLst>
                      <a:ext uri="{0D108BD9-81ED-4DB2-BD59-A6C34878D82A}">
                        <a16:rowId xmlns:a16="http://schemas.microsoft.com/office/drawing/2014/main" val="335916766"/>
                      </a:ext>
                    </a:extLst>
                  </a:tr>
                  <a:tr h="457200">
                    <a:tc>
                      <a:txBody>
                        <a:bodyPr/>
                        <a:lstStyle/>
                        <a:p>
                          <a:pPr algn="ctr"/>
                          <a:r>
                            <a:rPr lang="en-US" sz="1200" dirty="0"/>
                            <a:t>BC6: HNL with 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17073" t="-536111" r="-387805" b="-400000"/>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1081064154"/>
                      </a:ext>
                    </a:extLst>
                  </a:tr>
                  <a:tr h="457200">
                    <a:tc>
                      <a:txBody>
                        <a:bodyPr/>
                        <a:lstStyle/>
                        <a:p>
                          <a:pPr algn="ctr"/>
                          <a:r>
                            <a:rPr lang="en-US" sz="1200" dirty="0"/>
                            <a:t>BC7: HNL with </a:t>
                          </a:r>
                          <a:r>
                            <a:rPr lang="en-US" sz="1200" dirty="0">
                              <a:latin typeface="Symbol" pitchFamily="2" charset="2"/>
                            </a:rPr>
                            <a:t>m</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17073" t="-618919" r="-387805" b="-289189"/>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67695026"/>
                      </a:ext>
                    </a:extLst>
                  </a:tr>
                  <a:tr h="457200">
                    <a:tc>
                      <a:txBody>
                        <a:bodyPr/>
                        <a:lstStyle/>
                        <a:p>
                          <a:pPr algn="ctr"/>
                          <a:r>
                            <a:rPr lang="en-US" sz="1200" dirty="0"/>
                            <a:t>BC8: HNL with </a:t>
                          </a:r>
                          <a:r>
                            <a:rPr lang="en-US" sz="1200" dirty="0">
                              <a:latin typeface="Symbol" pitchFamily="2" charset="2"/>
                            </a:rPr>
                            <a:t>t</a:t>
                          </a:r>
                        </a:p>
                      </a:txBody>
                      <a:tcPr anchor="ctr"/>
                    </a:tc>
                    <a:tc>
                      <a:txBody>
                        <a:bodyPr/>
                        <a:lstStyle/>
                        <a:p>
                          <a:endParaRPr lang="en-US"/>
                        </a:p>
                      </a:txBody>
                      <a:tcPr anchor="ctr">
                        <a:blipFill>
                          <a:blip r:embed="rId2"/>
                          <a:stretch>
                            <a:fillRect l="-233333" t="-738889" r="-512821" b="-197222"/>
                          </a:stretch>
                        </a:blipFill>
                      </a:tcPr>
                    </a:tc>
                    <a:tc>
                      <a:txBody>
                        <a:bodyPr/>
                        <a:lstStyle/>
                        <a:p>
                          <a:endParaRPr lang="en-US"/>
                        </a:p>
                      </a:txBody>
                      <a:tcPr anchor="ctr">
                        <a:blipFill>
                          <a:blip r:embed="rId2"/>
                          <a:stretch>
                            <a:fillRect l="-317073" t="-738889" r="-387805" b="-197222"/>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38598692"/>
                      </a:ext>
                    </a:extLst>
                  </a:tr>
                  <a:tr h="288949">
                    <a:tc>
                      <a:txBody>
                        <a:bodyPr/>
                        <a:lstStyle/>
                        <a:p>
                          <a:pPr algn="ctr"/>
                          <a:r>
                            <a:rPr lang="en-US" sz="1200" dirty="0"/>
                            <a:t>BC9: ALP with photon</a:t>
                          </a:r>
                        </a:p>
                      </a:txBody>
                      <a:tcPr anchor="ctr"/>
                    </a:tc>
                    <a:tc>
                      <a:txBody>
                        <a:bodyPr/>
                        <a:lstStyle/>
                        <a:p>
                          <a:endParaRPr lang="en-US"/>
                        </a:p>
                      </a:txBody>
                      <a:tcPr anchor="ctr">
                        <a:blipFill>
                          <a:blip r:embed="rId2"/>
                          <a:stretch>
                            <a:fillRect l="-233333" t="-1372727" r="-512821" b="-222727"/>
                          </a:stretch>
                        </a:blipFill>
                      </a:tcPr>
                    </a:tc>
                    <a:tc>
                      <a:txBody>
                        <a:bodyPr/>
                        <a:lstStyle/>
                        <a:p>
                          <a:endParaRPr lang="en-US"/>
                        </a:p>
                      </a:txBody>
                      <a:tcPr anchor="ctr">
                        <a:blipFill>
                          <a:blip r:embed="rId2"/>
                          <a:stretch>
                            <a:fillRect l="-317073" t="-1372727" r="-387805" b="-222727"/>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1806.02348</a:t>
                          </a:r>
                        </a:p>
                      </a:txBody>
                      <a:tcPr anchor="ctr"/>
                    </a:tc>
                    <a:extLst>
                      <a:ext uri="{0D108BD9-81ED-4DB2-BD59-A6C34878D82A}">
                        <a16:rowId xmlns:a16="http://schemas.microsoft.com/office/drawing/2014/main" val="3816633778"/>
                      </a:ext>
                    </a:extLst>
                  </a:tr>
                  <a:tr h="288949">
                    <a:tc>
                      <a:txBody>
                        <a:bodyPr/>
                        <a:lstStyle/>
                        <a:p>
                          <a:pPr algn="ctr"/>
                          <a:r>
                            <a:rPr lang="en-US" sz="1200" dirty="0"/>
                            <a:t>BC10: ALP with fermion</a:t>
                          </a:r>
                        </a:p>
                      </a:txBody>
                      <a:tcPr anchor="ctr"/>
                    </a:tc>
                    <a:tc>
                      <a:txBody>
                        <a:bodyPr/>
                        <a:lstStyle/>
                        <a:p>
                          <a:endParaRPr lang="en-US"/>
                        </a:p>
                      </a:txBody>
                      <a:tcPr anchor="ctr">
                        <a:blipFill>
                          <a:blip r:embed="rId2"/>
                          <a:stretch>
                            <a:fillRect l="-233333" t="-1408696" r="-512821" b="-113043"/>
                          </a:stretch>
                        </a:blipFill>
                      </a:tcPr>
                    </a:tc>
                    <a:tc>
                      <a:txBody>
                        <a:bodyPr/>
                        <a:lstStyle/>
                        <a:p>
                          <a:endParaRPr lang="en-US"/>
                        </a:p>
                      </a:txBody>
                      <a:tcPr anchor="ctr">
                        <a:blipFill>
                          <a:blip r:embed="rId2"/>
                          <a:stretch>
                            <a:fillRect l="-317073" t="-1408696" r="-387805" b="-113043"/>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1275156905"/>
                      </a:ext>
                    </a:extLst>
                  </a:tr>
                  <a:tr h="288949">
                    <a:tc>
                      <a:txBody>
                        <a:bodyPr/>
                        <a:lstStyle/>
                        <a:p>
                          <a:pPr algn="ctr"/>
                          <a:r>
                            <a:rPr lang="en-US" sz="1200" dirty="0"/>
                            <a:t>BC11: ALP with gluon</a:t>
                          </a:r>
                        </a:p>
                      </a:txBody>
                      <a:tcPr anchor="ctr"/>
                    </a:tc>
                    <a:tc>
                      <a:txBody>
                        <a:bodyPr/>
                        <a:lstStyle/>
                        <a:p>
                          <a:endParaRPr lang="en-US"/>
                        </a:p>
                      </a:txBody>
                      <a:tcPr anchor="ctr">
                        <a:blipFill>
                          <a:blip r:embed="rId2"/>
                          <a:stretch>
                            <a:fillRect l="-233333" t="-1508696" r="-512821" b="-13043"/>
                          </a:stretch>
                        </a:blipFill>
                      </a:tcPr>
                    </a:tc>
                    <a:tc>
                      <a:txBody>
                        <a:bodyPr/>
                        <a:lstStyle/>
                        <a:p>
                          <a:endParaRPr lang="en-US"/>
                        </a:p>
                      </a:txBody>
                      <a:tcPr anchor="ctr">
                        <a:blipFill>
                          <a:blip r:embed="rId2"/>
                          <a:stretch>
                            <a:fillRect l="-317073" t="-1508696" r="-387805" b="-13043"/>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3070654285"/>
                      </a:ext>
                    </a:extLst>
                  </a:tr>
                </a:tbl>
              </a:graphicData>
            </a:graphic>
          </p:graphicFrame>
        </mc:Fallback>
      </mc:AlternateContent>
    </p:spTree>
    <p:extLst>
      <p:ext uri="{BB962C8B-B14F-4D97-AF65-F5344CB8AC3E}">
        <p14:creationId xmlns:p14="http://schemas.microsoft.com/office/powerpoint/2010/main" val="285178904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304800" y="990600"/>
            <a:ext cx="86106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Char char="•"/>
            </a:pPr>
            <a:r>
              <a:rPr lang="en-US" sz="2000" dirty="0"/>
              <a:t>The possibility of new light and weakly-interacting particles opens up exciting opportunities for small, cheap, and fast search experiments.</a:t>
            </a:r>
          </a:p>
          <a:p>
            <a:pPr marL="342900" indent="-342900">
              <a:spcBef>
                <a:spcPct val="20000"/>
              </a:spcBef>
              <a:buFontTx/>
              <a:buChar char="•"/>
            </a:pPr>
            <a:endParaRPr lang="en-US" sz="1200" dirty="0"/>
          </a:p>
          <a:p>
            <a:pPr marL="342900" indent="-342900">
              <a:spcBef>
                <a:spcPct val="20000"/>
              </a:spcBef>
              <a:buFontTx/>
              <a:buChar char="•"/>
            </a:pPr>
            <a:r>
              <a:rPr lang="en-US" sz="2000" dirty="0"/>
              <a:t>FASER: “Tabletop” experiment, ~$2M, 18 months from idea to beginning of construction</a:t>
            </a:r>
          </a:p>
          <a:p>
            <a:pPr marL="342900" indent="-342900">
              <a:spcBef>
                <a:spcPct val="20000"/>
              </a:spcBef>
              <a:buFontTx/>
              <a:buChar char="•"/>
            </a:pPr>
            <a:endParaRPr lang="en-US" sz="1200" dirty="0"/>
          </a:p>
          <a:p>
            <a:pPr marL="342900" indent="-342900">
              <a:spcBef>
                <a:spcPct val="20000"/>
              </a:spcBef>
              <a:buFontTx/>
              <a:buChar char="•"/>
            </a:pPr>
            <a:r>
              <a:rPr lang="en-US" sz="2000" dirty="0"/>
              <a:t>Current: Install FASER in LS2 (2019-20) for Run 3 (2021-23, 150 fb</a:t>
            </a:r>
            <a:r>
              <a:rPr lang="en-US" sz="2000" baseline="30000" dirty="0"/>
              <a:t>-1</a:t>
            </a:r>
            <a:r>
              <a:rPr lang="en-US" sz="2000" dirty="0"/>
              <a:t>)</a:t>
            </a:r>
          </a:p>
          <a:p>
            <a:pPr marL="1200150" lvl="2" indent="-285750">
              <a:spcBef>
                <a:spcPct val="20000"/>
              </a:spcBef>
              <a:buFont typeface="Cambria Math" panose="02040503050406030204" pitchFamily="18" charset="0"/>
              <a:buChar char="⎯"/>
            </a:pPr>
            <a:r>
              <a:rPr lang="en-US" dirty="0">
                <a:solidFill>
                  <a:srgbClr val="0000FF"/>
                </a:solidFill>
              </a:rPr>
              <a:t>Decay volume: R = 10 cm, L = 1.5 m.  Total length is 5.5 m.</a:t>
            </a:r>
          </a:p>
          <a:p>
            <a:pPr marL="1200150" lvl="2" indent="-285750">
              <a:spcBef>
                <a:spcPct val="20000"/>
              </a:spcBef>
              <a:buFont typeface="Cambria Math" panose="02040503050406030204" pitchFamily="18" charset="0"/>
              <a:buChar char="⎯"/>
            </a:pPr>
            <a:r>
              <a:rPr lang="en-US" dirty="0">
                <a:solidFill>
                  <a:srgbClr val="0000FF"/>
                </a:solidFill>
              </a:rPr>
              <a:t>Discovery potential starting with the 1st fb</a:t>
            </a:r>
            <a:r>
              <a:rPr lang="en-US" baseline="30000" dirty="0">
                <a:solidFill>
                  <a:srgbClr val="0000FF"/>
                </a:solidFill>
              </a:rPr>
              <a:t>-1</a:t>
            </a:r>
            <a:r>
              <a:rPr lang="en-US" dirty="0">
                <a:solidFill>
                  <a:srgbClr val="0000FF"/>
                </a:solidFill>
              </a:rPr>
              <a:t> of luminosity in 2021.</a:t>
            </a:r>
          </a:p>
          <a:p>
            <a:pPr marL="1200150" lvl="2" indent="-285750">
              <a:spcBef>
                <a:spcPct val="20000"/>
              </a:spcBef>
              <a:buFont typeface="Cambria Math" panose="02040503050406030204" pitchFamily="18" charset="0"/>
              <a:buChar char="⎯"/>
            </a:pPr>
            <a:endParaRPr lang="en-US" sz="1200" dirty="0">
              <a:solidFill>
                <a:srgbClr val="0000FF"/>
              </a:solidFill>
            </a:endParaRPr>
          </a:p>
          <a:p>
            <a:pPr marL="342900" indent="-342900">
              <a:spcBef>
                <a:spcPct val="20000"/>
              </a:spcBef>
              <a:buFont typeface="Arial" panose="020B0604020202020204" pitchFamily="34" charset="0"/>
              <a:buChar char="•"/>
            </a:pPr>
            <a:r>
              <a:rPr lang="en-US" sz="2000" dirty="0"/>
              <a:t>Future: Install FASER 2 in LS3 (2023-25) for HL-LHC (2026-35, 3 ab</a:t>
            </a:r>
            <a:r>
              <a:rPr lang="en-US" sz="2000" baseline="30000" dirty="0"/>
              <a:t>-1</a:t>
            </a:r>
            <a:r>
              <a:rPr lang="en-US" sz="2000" dirty="0"/>
              <a:t>)</a:t>
            </a:r>
          </a:p>
          <a:p>
            <a:pPr marL="1200150" lvl="2" indent="-285750">
              <a:spcBef>
                <a:spcPct val="20000"/>
              </a:spcBef>
              <a:buFont typeface="Cambria Math" panose="02040503050406030204" pitchFamily="18" charset="0"/>
              <a:buChar char="⎯"/>
            </a:pPr>
            <a:r>
              <a:rPr lang="en-US" dirty="0">
                <a:solidFill>
                  <a:srgbClr val="0000FF"/>
                </a:solidFill>
              </a:rPr>
              <a:t>Decay volume: R = 1 m, L = 5 m.  Requires extension of existing tunnel (widening of UJ12 or UJ18 areas).</a:t>
            </a:r>
          </a:p>
          <a:p>
            <a:pPr marL="1200150" lvl="2" indent="-285750">
              <a:spcBef>
                <a:spcPct val="20000"/>
              </a:spcBef>
              <a:buFont typeface="Cambria Math" panose="02040503050406030204" pitchFamily="18" charset="0"/>
              <a:buChar char="⎯"/>
            </a:pPr>
            <a:r>
              <a:rPr lang="en-US" dirty="0">
                <a:solidFill>
                  <a:srgbClr val="0000FF"/>
                </a:solidFill>
              </a:rPr>
              <a:t>Extends FASER’s initial 1 fb</a:t>
            </a:r>
            <a:r>
              <a:rPr lang="en-US" baseline="30000" dirty="0">
                <a:solidFill>
                  <a:srgbClr val="0000FF"/>
                </a:solidFill>
              </a:rPr>
              <a:t>-1</a:t>
            </a:r>
            <a:r>
              <a:rPr lang="en-US" dirty="0">
                <a:solidFill>
                  <a:srgbClr val="0000FF"/>
                </a:solidFill>
              </a:rPr>
              <a:t> sensitivity (L*Vol) by factor of ~10</a:t>
            </a:r>
            <a:r>
              <a:rPr lang="en-US" baseline="30000" dirty="0">
                <a:solidFill>
                  <a:srgbClr val="0000FF"/>
                </a:solidFill>
              </a:rPr>
              <a:t>6</a:t>
            </a:r>
            <a:r>
              <a:rPr lang="en-US" dirty="0">
                <a:solidFill>
                  <a:srgbClr val="0000FF"/>
                </a:solidFill>
              </a:rPr>
              <a:t>, probes full physics program: dark photons, B-L, ALPs, dark Higgs, HNLs, SM neutrinos, etc.</a:t>
            </a:r>
          </a:p>
          <a:p>
            <a:pPr marL="285750" indent="-285750">
              <a:spcBef>
                <a:spcPct val="20000"/>
              </a:spcBef>
              <a:buFont typeface="Cambria Math" panose="02040503050406030204" pitchFamily="18" charset="0"/>
              <a:buChar char="⎯"/>
            </a:pPr>
            <a:endParaRPr lang="en-US" sz="1200" b="1" dirty="0">
              <a:solidFill>
                <a:srgbClr val="0000FF"/>
              </a:solidFill>
              <a:sym typeface="Wingdings"/>
            </a:endParaRPr>
          </a:p>
          <a:p>
            <a:pPr marL="285750" indent="-285750">
              <a:spcBef>
                <a:spcPct val="20000"/>
              </a:spcBef>
              <a:buFont typeface="Arial" panose="020B0604020202020204" pitchFamily="34" charset="0"/>
              <a:buChar char="•"/>
            </a:pPr>
            <a:r>
              <a:rPr lang="en-US" dirty="0">
                <a:sym typeface="Wingdings"/>
              </a:rPr>
              <a:t>More info:</a:t>
            </a:r>
            <a:r>
              <a:rPr lang="en-US" dirty="0"/>
              <a:t> https://</a:t>
            </a:r>
            <a:r>
              <a:rPr lang="en-US" dirty="0" err="1"/>
              <a:t>twiki.cern.ch</a:t>
            </a:r>
            <a:r>
              <a:rPr lang="en-US" dirty="0"/>
              <a:t>/</a:t>
            </a:r>
            <a:r>
              <a:rPr lang="en-US" dirty="0" err="1"/>
              <a:t>twiki</a:t>
            </a:r>
            <a:r>
              <a:rPr lang="en-US" dirty="0"/>
              <a:t>/bin/</a:t>
            </a:r>
            <a:r>
              <a:rPr lang="en-US" dirty="0" err="1"/>
              <a:t>viewauth</a:t>
            </a:r>
            <a:r>
              <a:rPr lang="en-US" dirty="0"/>
              <a:t>/FASER/</a:t>
            </a:r>
            <a:r>
              <a:rPr lang="en-US" dirty="0" err="1"/>
              <a:t>WebHome</a:t>
            </a:r>
            <a:r>
              <a:rPr lang="en-US" dirty="0"/>
              <a:t>.</a:t>
            </a:r>
            <a:r>
              <a:rPr lang="en-US" dirty="0">
                <a:sym typeface="Wingdings"/>
              </a:rPr>
              <a:t> </a:t>
            </a:r>
            <a:endParaRPr lang="en-US" sz="1200" dirty="0">
              <a:sym typeface="Wingdings"/>
            </a:endParaRPr>
          </a:p>
          <a:p>
            <a:pPr marL="742950" lvl="1" indent="-285750">
              <a:spcBef>
                <a:spcPct val="20000"/>
              </a:spcBef>
              <a:buFont typeface="Cambria Math" panose="02040503050406030204" pitchFamily="18" charset="0"/>
              <a:buChar char="⎯"/>
            </a:pPr>
            <a:endParaRPr lang="en-US" dirty="0">
              <a:solidFill>
                <a:srgbClr val="0000FF"/>
              </a:solidFill>
            </a:endParaRPr>
          </a:p>
          <a:p>
            <a:pPr marL="1257300" lvl="2"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p:txBody>
      </p:sp>
      <p:sp>
        <p:nvSpPr>
          <p:cNvPr id="28676" name="Title 7"/>
          <p:cNvSpPr>
            <a:spLocks noGrp="1"/>
          </p:cNvSpPr>
          <p:nvPr>
            <p:ph type="title"/>
          </p:nvPr>
        </p:nvSpPr>
        <p:spPr>
          <a:xfrm>
            <a:off x="0" y="244475"/>
            <a:ext cx="9144000" cy="441325"/>
          </a:xfrm>
        </p:spPr>
        <p:txBody>
          <a:bodyPr/>
          <a:lstStyle/>
          <a:p>
            <a:r>
              <a:rPr lang="en-US" dirty="0">
                <a:latin typeface="Arial" charset="0"/>
              </a:rPr>
              <a:t>SUMMARY AND OUTLOOK</a:t>
            </a:r>
          </a:p>
        </p:txBody>
      </p:sp>
    </p:spTree>
    <p:extLst>
      <p:ext uri="{BB962C8B-B14F-4D97-AF65-F5344CB8AC3E}">
        <p14:creationId xmlns:p14="http://schemas.microsoft.com/office/powerpoint/2010/main" val="35272303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28985"/>
            <a:ext cx="9144000" cy="441325"/>
          </a:xfrm>
        </p:spPr>
        <p:txBody>
          <a:bodyPr/>
          <a:lstStyle/>
          <a:p>
            <a:r>
              <a:rPr lang="en-US" dirty="0">
                <a:solidFill>
                  <a:schemeClr val="tx1"/>
                </a:solidFill>
                <a:latin typeface="Arial" charset="0"/>
              </a:rPr>
              <a:t>LOTS OF ACTIVITY</a:t>
            </a:r>
          </a:p>
        </p:txBody>
      </p:sp>
      <p:pic>
        <p:nvPicPr>
          <p:cNvPr id="3" name="Picture 2">
            <a:extLst>
              <a:ext uri="{FF2B5EF4-FFF2-40B4-BE49-F238E27FC236}">
                <a16:creationId xmlns:a16="http://schemas.microsoft.com/office/drawing/2014/main" id="{0DF788B9-E0B8-2149-B461-FEBE9E5CBDB2}"/>
              </a:ext>
            </a:extLst>
          </p:cNvPr>
          <p:cNvPicPr>
            <a:picLocks noChangeAspect="1"/>
          </p:cNvPicPr>
          <p:nvPr/>
        </p:nvPicPr>
        <p:blipFill>
          <a:blip r:embed="rId2"/>
          <a:stretch>
            <a:fillRect/>
          </a:stretch>
        </p:blipFill>
        <p:spPr>
          <a:xfrm>
            <a:off x="4329788" y="1676400"/>
            <a:ext cx="4509412" cy="4724400"/>
          </a:xfrm>
          <a:prstGeom prst="rect">
            <a:avLst/>
          </a:prstGeom>
        </p:spPr>
      </p:pic>
      <p:pic>
        <p:nvPicPr>
          <p:cNvPr id="5" name="Picture 4">
            <a:extLst>
              <a:ext uri="{FF2B5EF4-FFF2-40B4-BE49-F238E27FC236}">
                <a16:creationId xmlns:a16="http://schemas.microsoft.com/office/drawing/2014/main" id="{33BA1936-F8CC-A447-83C9-DA5DE17D71D0}"/>
              </a:ext>
            </a:extLst>
          </p:cNvPr>
          <p:cNvPicPr>
            <a:picLocks noChangeAspect="1"/>
          </p:cNvPicPr>
          <p:nvPr/>
        </p:nvPicPr>
        <p:blipFill>
          <a:blip r:embed="rId3"/>
          <a:stretch>
            <a:fillRect/>
          </a:stretch>
        </p:blipFill>
        <p:spPr>
          <a:xfrm>
            <a:off x="214988" y="2362200"/>
            <a:ext cx="3810000" cy="3276600"/>
          </a:xfrm>
          <a:prstGeom prst="rect">
            <a:avLst/>
          </a:prstGeom>
        </p:spPr>
      </p:pic>
      <p:sp>
        <p:nvSpPr>
          <p:cNvPr id="2" name="TextBox 1">
            <a:extLst>
              <a:ext uri="{FF2B5EF4-FFF2-40B4-BE49-F238E27FC236}">
                <a16:creationId xmlns:a16="http://schemas.microsoft.com/office/drawing/2014/main" id="{D1B9E97D-B9C4-8048-AE12-26042DCF628D}"/>
              </a:ext>
            </a:extLst>
          </p:cNvPr>
          <p:cNvSpPr txBox="1"/>
          <p:nvPr/>
        </p:nvSpPr>
        <p:spPr>
          <a:xfrm>
            <a:off x="693956" y="1178310"/>
            <a:ext cx="2993127" cy="369332"/>
          </a:xfrm>
          <a:prstGeom prst="rect">
            <a:avLst/>
          </a:prstGeom>
          <a:noFill/>
        </p:spPr>
        <p:txBody>
          <a:bodyPr wrap="none" rtlCol="0">
            <a:spAutoFit/>
          </a:bodyPr>
          <a:lstStyle/>
          <a:p>
            <a:r>
              <a:rPr lang="en-US" b="1" dirty="0"/>
              <a:t>LLPs at LHC (1903.00497)</a:t>
            </a:r>
          </a:p>
        </p:txBody>
      </p:sp>
      <p:sp>
        <p:nvSpPr>
          <p:cNvPr id="7" name="TextBox 6">
            <a:extLst>
              <a:ext uri="{FF2B5EF4-FFF2-40B4-BE49-F238E27FC236}">
                <a16:creationId xmlns:a16="http://schemas.microsoft.com/office/drawing/2014/main" id="{09444069-47A9-CA44-8751-FFB9CC262740}"/>
              </a:ext>
            </a:extLst>
          </p:cNvPr>
          <p:cNvSpPr txBox="1"/>
          <p:nvPr/>
        </p:nvSpPr>
        <p:spPr>
          <a:xfrm>
            <a:off x="4384134" y="1143000"/>
            <a:ext cx="4455066" cy="369332"/>
          </a:xfrm>
          <a:prstGeom prst="rect">
            <a:avLst/>
          </a:prstGeom>
          <a:noFill/>
        </p:spPr>
        <p:txBody>
          <a:bodyPr wrap="none" rtlCol="0">
            <a:spAutoFit/>
          </a:bodyPr>
          <a:lstStyle/>
          <a:p>
            <a:r>
              <a:rPr lang="en-US" b="1" dirty="0"/>
              <a:t>Physics Beyond Colliders (1901.09966)</a:t>
            </a:r>
          </a:p>
        </p:txBody>
      </p:sp>
    </p:spTree>
    <p:extLst>
      <p:ext uri="{BB962C8B-B14F-4D97-AF65-F5344CB8AC3E}">
        <p14:creationId xmlns:p14="http://schemas.microsoft.com/office/powerpoint/2010/main" val="3348639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95400" y="5148015"/>
            <a:ext cx="6761940" cy="1633785"/>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685800" y="76200"/>
            <a:ext cx="7772400" cy="733425"/>
          </a:xfrm>
        </p:spPr>
        <p:txBody>
          <a:bodyPr/>
          <a:lstStyle/>
          <a:p>
            <a:pPr eaLnBrk="1" hangingPunct="1"/>
            <a:r>
              <a:rPr lang="en-US" dirty="0">
                <a:latin typeface="Arial" charset="0"/>
              </a:rPr>
              <a:t>THE IDEA</a:t>
            </a:r>
          </a:p>
        </p:txBody>
      </p:sp>
      <p:sp>
        <p:nvSpPr>
          <p:cNvPr id="5123" name="Content Placeholder 2"/>
          <p:cNvSpPr>
            <a:spLocks noGrp="1"/>
          </p:cNvSpPr>
          <p:nvPr>
            <p:ph idx="1"/>
          </p:nvPr>
        </p:nvSpPr>
        <p:spPr>
          <a:xfrm>
            <a:off x="152401" y="762000"/>
            <a:ext cx="8839199" cy="5867400"/>
          </a:xfrm>
        </p:spPr>
        <p:txBody>
          <a:bodyPr/>
          <a:lstStyle/>
          <a:p>
            <a:pPr eaLnBrk="1" hangingPunct="1"/>
            <a:r>
              <a:rPr lang="en-US" dirty="0">
                <a:latin typeface="Arial" charset="0"/>
              </a:rPr>
              <a:t>New physics searches at the LHC focus on high </a:t>
            </a:r>
            <a:r>
              <a:rPr lang="en-US" i="1" dirty="0" err="1">
                <a:latin typeface="Arial" charset="0"/>
              </a:rPr>
              <a:t>p</a:t>
            </a:r>
            <a:r>
              <a:rPr lang="en-US" i="1" baseline="-25000" dirty="0" err="1">
                <a:latin typeface="Arial" charset="0"/>
              </a:rPr>
              <a:t>T</a:t>
            </a:r>
            <a:r>
              <a:rPr lang="en-US" i="1" baseline="-25000" dirty="0">
                <a:latin typeface="Arial" charset="0"/>
              </a:rPr>
              <a:t> </a:t>
            </a:r>
            <a:r>
              <a:rPr lang="en-US" dirty="0">
                <a:latin typeface="Arial" charset="0"/>
              </a:rPr>
              <a:t>.  This is appropriate for heavy, strongly interacting particles</a:t>
            </a:r>
          </a:p>
          <a:p>
            <a:pPr lvl="1"/>
            <a:r>
              <a:rPr lang="en-US" dirty="0">
                <a:latin typeface="Symbol" charset="2"/>
                <a:cs typeface="Symbol" charset="2"/>
              </a:rPr>
              <a:t>s</a:t>
            </a:r>
            <a:r>
              <a:rPr lang="en-US" dirty="0">
                <a:latin typeface="Arial" charset="0"/>
              </a:rPr>
              <a:t> ~ fb to </a:t>
            </a:r>
            <a:r>
              <a:rPr lang="en-US" dirty="0" err="1">
                <a:latin typeface="Arial" charset="0"/>
              </a:rPr>
              <a:t>pb</a:t>
            </a:r>
            <a:r>
              <a:rPr lang="en-US" dirty="0">
                <a:latin typeface="Arial" charset="0"/>
              </a:rPr>
              <a:t> </a:t>
            </a:r>
            <a:r>
              <a:rPr lang="en-US" dirty="0">
                <a:latin typeface="Arial" charset="0"/>
                <a:sym typeface="Wingdings"/>
              </a:rPr>
              <a:t> </a:t>
            </a:r>
            <a:r>
              <a:rPr lang="en-US" dirty="0" err="1">
                <a:latin typeface="Arial" charset="0"/>
              </a:rPr>
              <a:t>N</a:t>
            </a:r>
            <a:r>
              <a:rPr lang="en-US" baseline="-25000" dirty="0" err="1">
                <a:latin typeface="Arial" charset="0"/>
              </a:rPr>
              <a:t>events</a:t>
            </a:r>
            <a:r>
              <a:rPr lang="en-US" dirty="0">
                <a:latin typeface="Arial" charset="0"/>
              </a:rPr>
              <a:t> ~ 10</a:t>
            </a:r>
            <a:r>
              <a:rPr lang="en-US" baseline="30000" dirty="0">
                <a:latin typeface="Arial" charset="0"/>
              </a:rPr>
              <a:t>3</a:t>
            </a:r>
            <a:r>
              <a:rPr lang="en-US" dirty="0">
                <a:latin typeface="Arial" charset="0"/>
              </a:rPr>
              <a:t> </a:t>
            </a:r>
            <a:r>
              <a:rPr lang="mr-IN" dirty="0">
                <a:latin typeface="Arial" charset="0"/>
              </a:rPr>
              <a:t>–</a:t>
            </a:r>
            <a:r>
              <a:rPr lang="en-US" dirty="0">
                <a:latin typeface="Arial" charset="0"/>
              </a:rPr>
              <a:t> 10</a:t>
            </a:r>
            <a:r>
              <a:rPr lang="en-US" baseline="30000" dirty="0">
                <a:latin typeface="Arial" charset="0"/>
              </a:rPr>
              <a:t>6</a:t>
            </a:r>
            <a:r>
              <a:rPr lang="en-US" dirty="0">
                <a:latin typeface="Arial" charset="0"/>
              </a:rPr>
              <a:t>,  produced ~</a:t>
            </a:r>
            <a:r>
              <a:rPr lang="en-US" dirty="0" err="1">
                <a:latin typeface="Arial" charset="0"/>
              </a:rPr>
              <a:t>isotropically</a:t>
            </a:r>
            <a:endParaRPr lang="en-US" dirty="0">
              <a:latin typeface="Arial" charset="0"/>
            </a:endParaRPr>
          </a:p>
          <a:p>
            <a:pPr eaLnBrk="1" hangingPunct="1"/>
            <a:endParaRPr lang="en-US" sz="1000" dirty="0">
              <a:latin typeface="Arial" charset="0"/>
            </a:endParaRPr>
          </a:p>
          <a:p>
            <a:pPr eaLnBrk="1" hangingPunct="1"/>
            <a:r>
              <a:rPr lang="en-US" dirty="0">
                <a:latin typeface="Arial" charset="0"/>
              </a:rPr>
              <a:t>However, if new particles are light and weakly interacting, this may be completely misguided</a:t>
            </a:r>
          </a:p>
          <a:p>
            <a:pPr lvl="1"/>
            <a:r>
              <a:rPr lang="en-US" dirty="0">
                <a:latin typeface="Arial" charset="0"/>
              </a:rPr>
              <a:t>Light </a:t>
            </a:r>
            <a:r>
              <a:rPr lang="en-US" dirty="0">
                <a:latin typeface="Arial" charset="0"/>
                <a:sym typeface="Wingdings" pitchFamily="2" charset="2"/>
              </a:rPr>
              <a:t> </a:t>
            </a:r>
            <a:r>
              <a:rPr lang="en-US" dirty="0">
                <a:latin typeface="Arial" charset="0"/>
              </a:rPr>
              <a:t>we can produce them in </a:t>
            </a:r>
            <a:r>
              <a:rPr lang="en-US" dirty="0">
                <a:latin typeface="Symbol" pitchFamily="2" charset="2"/>
              </a:rPr>
              <a:t>p</a:t>
            </a:r>
            <a:r>
              <a:rPr lang="en-US" dirty="0">
                <a:latin typeface="Arial" charset="0"/>
              </a:rPr>
              <a:t>, </a:t>
            </a:r>
            <a:r>
              <a:rPr lang="en-US" i="1" dirty="0">
                <a:latin typeface="Arial" charset="0"/>
              </a:rPr>
              <a:t>K</a:t>
            </a:r>
            <a:r>
              <a:rPr lang="en-US" dirty="0">
                <a:latin typeface="Arial" charset="0"/>
              </a:rPr>
              <a:t>, </a:t>
            </a:r>
            <a:r>
              <a:rPr lang="en-US" i="1" dirty="0">
                <a:latin typeface="Arial" charset="0"/>
              </a:rPr>
              <a:t>D</a:t>
            </a:r>
            <a:r>
              <a:rPr lang="en-US" dirty="0">
                <a:latin typeface="Arial" charset="0"/>
              </a:rPr>
              <a:t>, </a:t>
            </a:r>
            <a:r>
              <a:rPr lang="en-US" i="1" dirty="0">
                <a:latin typeface="Arial" charset="0"/>
              </a:rPr>
              <a:t>B</a:t>
            </a:r>
            <a:r>
              <a:rPr lang="en-US" dirty="0">
                <a:latin typeface="Arial" charset="0"/>
              </a:rPr>
              <a:t> decays</a:t>
            </a:r>
          </a:p>
          <a:p>
            <a:pPr lvl="1"/>
            <a:r>
              <a:rPr lang="en-US" dirty="0">
                <a:latin typeface="Arial" charset="0"/>
              </a:rPr>
              <a:t>Weakly-interacting </a:t>
            </a:r>
            <a:r>
              <a:rPr lang="en-US" dirty="0">
                <a:latin typeface="Arial" charset="0"/>
                <a:sym typeface="Wingdings" pitchFamily="2" charset="2"/>
              </a:rPr>
              <a:t> </a:t>
            </a:r>
            <a:r>
              <a:rPr lang="en-US" dirty="0">
                <a:latin typeface="Arial" charset="0"/>
              </a:rPr>
              <a:t>need extremely large SM event rate to see them</a:t>
            </a:r>
          </a:p>
          <a:p>
            <a:pPr lvl="1"/>
            <a:endParaRPr lang="en-US" sz="1000" dirty="0">
              <a:latin typeface="Arial" charset="0"/>
            </a:endParaRPr>
          </a:p>
          <a:p>
            <a:r>
              <a:rPr lang="en-US" dirty="0">
                <a:latin typeface="Arial" charset="0"/>
              </a:rPr>
              <a:t>Conclusion: we should go where the </a:t>
            </a:r>
            <a:r>
              <a:rPr lang="en-US" dirty="0" err="1">
                <a:latin typeface="Arial" charset="0"/>
              </a:rPr>
              <a:t>pions</a:t>
            </a:r>
            <a:r>
              <a:rPr lang="en-US" dirty="0">
                <a:latin typeface="Arial" charset="0"/>
              </a:rPr>
              <a:t> are: at low </a:t>
            </a:r>
            <a:r>
              <a:rPr lang="en-US" i="1" dirty="0" err="1">
                <a:latin typeface="Arial" charset="0"/>
              </a:rPr>
              <a:t>p</a:t>
            </a:r>
            <a:r>
              <a:rPr lang="en-US" i="1" baseline="-25000" dirty="0" err="1">
                <a:latin typeface="Arial" charset="0"/>
              </a:rPr>
              <a:t>T</a:t>
            </a:r>
            <a:r>
              <a:rPr lang="en-US" dirty="0">
                <a:latin typeface="Arial" charset="0"/>
              </a:rPr>
              <a:t> along the beamline </a:t>
            </a:r>
          </a:p>
          <a:p>
            <a:pPr lvl="1"/>
            <a:r>
              <a:rPr lang="en-US" dirty="0" err="1">
                <a:latin typeface="Symbol" charset="2"/>
                <a:cs typeface="Symbol" charset="2"/>
              </a:rPr>
              <a:t>s</a:t>
            </a:r>
            <a:r>
              <a:rPr lang="en-US" baseline="-25000" dirty="0" err="1">
                <a:cs typeface="Symbol" charset="2"/>
              </a:rPr>
              <a:t>inel</a:t>
            </a:r>
            <a:r>
              <a:rPr lang="en-US" dirty="0">
                <a:latin typeface="Arial" charset="0"/>
              </a:rPr>
              <a:t> ~ 100 </a:t>
            </a:r>
            <a:r>
              <a:rPr lang="en-US" dirty="0" err="1">
                <a:latin typeface="Arial" charset="0"/>
              </a:rPr>
              <a:t>mb</a:t>
            </a:r>
            <a:r>
              <a:rPr lang="en-US" dirty="0">
                <a:latin typeface="Arial" charset="0"/>
              </a:rPr>
              <a:t> </a:t>
            </a:r>
            <a:r>
              <a:rPr lang="en-US" dirty="0">
                <a:latin typeface="Arial" charset="0"/>
                <a:sym typeface="Wingdings"/>
              </a:rPr>
              <a:t> </a:t>
            </a:r>
            <a:r>
              <a:rPr lang="en-US" dirty="0" err="1">
                <a:latin typeface="Arial" charset="0"/>
              </a:rPr>
              <a:t>N</a:t>
            </a:r>
            <a:r>
              <a:rPr lang="en-US" baseline="-25000" dirty="0" err="1">
                <a:latin typeface="Arial" charset="0"/>
              </a:rPr>
              <a:t>events</a:t>
            </a:r>
            <a:r>
              <a:rPr lang="en-US" dirty="0">
                <a:latin typeface="Arial" charset="0"/>
                <a:sym typeface="Wingdings"/>
              </a:rPr>
              <a:t> ~ 10</a:t>
            </a:r>
            <a:r>
              <a:rPr lang="en-US" baseline="30000" dirty="0">
                <a:latin typeface="Arial" charset="0"/>
                <a:sym typeface="Wingdings"/>
              </a:rPr>
              <a:t>17</a:t>
            </a:r>
            <a:r>
              <a:rPr lang="en-US" dirty="0">
                <a:latin typeface="Arial" charset="0"/>
                <a:sym typeface="Wingdings"/>
              </a:rPr>
              <a:t>, and 10% of the </a:t>
            </a:r>
            <a:r>
              <a:rPr lang="en-US" dirty="0" err="1">
                <a:latin typeface="Arial" charset="0"/>
                <a:sym typeface="Wingdings"/>
              </a:rPr>
              <a:t>pions</a:t>
            </a:r>
            <a:r>
              <a:rPr lang="en-US" dirty="0">
                <a:latin typeface="Arial" charset="0"/>
                <a:sym typeface="Wingdings"/>
              </a:rPr>
              <a:t> are produced within 2 </a:t>
            </a:r>
            <a:r>
              <a:rPr lang="en-US" dirty="0" err="1">
                <a:latin typeface="Arial" charset="0"/>
                <a:sym typeface="Wingdings"/>
              </a:rPr>
              <a:t>mrad</a:t>
            </a:r>
            <a:r>
              <a:rPr lang="en-US" dirty="0">
                <a:latin typeface="Arial" charset="0"/>
                <a:sym typeface="Wingdings"/>
              </a:rPr>
              <a:t> of the beamline</a:t>
            </a:r>
          </a:p>
        </p:txBody>
      </p:sp>
    </p:spTree>
    <p:extLst>
      <p:ext uri="{BB962C8B-B14F-4D97-AF65-F5344CB8AC3E}">
        <p14:creationId xmlns:p14="http://schemas.microsoft.com/office/powerpoint/2010/main" val="61511760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latin typeface="Arial" charset="0"/>
              </a:rPr>
              <a:t>THE IDEA</a:t>
            </a:r>
          </a:p>
        </p:txBody>
      </p:sp>
      <p:sp>
        <p:nvSpPr>
          <p:cNvPr id="5123" name="Content Placeholder 2"/>
          <p:cNvSpPr>
            <a:spLocks noGrp="1"/>
          </p:cNvSpPr>
          <p:nvPr>
            <p:ph idx="1"/>
          </p:nvPr>
        </p:nvSpPr>
        <p:spPr>
          <a:xfrm>
            <a:off x="152401" y="762000"/>
            <a:ext cx="8839199" cy="5867400"/>
          </a:xfrm>
        </p:spPr>
        <p:txBody>
          <a:bodyPr/>
          <a:lstStyle/>
          <a:p>
            <a:pPr eaLnBrk="1" hangingPunct="1"/>
            <a:r>
              <a:rPr lang="en-US" dirty="0">
                <a:latin typeface="Arial" charset="0"/>
              </a:rPr>
              <a:t>Of course, we can’t put a reasonably-sized detector on the beamline near the IP – it would block the proton beams.</a:t>
            </a:r>
          </a:p>
          <a:p>
            <a:pPr eaLnBrk="1" hangingPunct="1"/>
            <a:endParaRPr lang="en-US" sz="1000" dirty="0">
              <a:latin typeface="Arial" charset="0"/>
            </a:endParaRPr>
          </a:p>
          <a:p>
            <a:pPr eaLnBrk="1" hangingPunct="1"/>
            <a:r>
              <a:rPr lang="en-US" dirty="0">
                <a:latin typeface="Arial" charset="0"/>
              </a:rPr>
              <a:t>However, weakly-interacting particles also do not interact with matter and are long-lived, so we can place the detector O(100) m away along the “line of sight” after the beams curve</a:t>
            </a:r>
          </a:p>
          <a:p>
            <a:pPr eaLnBrk="1" hangingPunct="1"/>
            <a:endParaRPr lang="en-US" sz="1000" dirty="0">
              <a:latin typeface="Arial" charset="0"/>
            </a:endParaRPr>
          </a:p>
          <a:p>
            <a:pPr eaLnBrk="1" hangingPunct="1"/>
            <a:r>
              <a:rPr lang="en-US" dirty="0">
                <a:latin typeface="Arial" charset="0"/>
              </a:rPr>
              <a:t>(100 m) (</a:t>
            </a:r>
            <a:r>
              <a:rPr lang="en-US" dirty="0" err="1">
                <a:latin typeface="Arial" charset="0"/>
              </a:rPr>
              <a:t>mrad</a:t>
            </a:r>
            <a:r>
              <a:rPr lang="en-US" dirty="0">
                <a:latin typeface="Arial" charset="0"/>
              </a:rPr>
              <a:t>) = 10 cm </a:t>
            </a:r>
            <a:r>
              <a:rPr lang="en-US" dirty="0">
                <a:latin typeface="Arial" charset="0"/>
                <a:sym typeface="Wingdings" pitchFamily="2" charset="2"/>
              </a:rPr>
              <a:t> particles are still highly collimated.</a:t>
            </a:r>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a:p>
            <a:pPr eaLnBrk="1" hangingPunct="1"/>
            <a:endParaRPr lang="en-US" sz="1200" dirty="0">
              <a:latin typeface="Arial" charset="0"/>
            </a:endParaRPr>
          </a:p>
          <a:p>
            <a:pPr marL="0" indent="0">
              <a:buNone/>
            </a:pPr>
            <a:endParaRPr lang="en-US" dirty="0">
              <a:latin typeface="Arial" charset="0"/>
              <a:sym typeface="Wingdings"/>
            </a:endParaRPr>
          </a:p>
          <a:p>
            <a:r>
              <a:rPr lang="en-US" dirty="0">
                <a:latin typeface="Arial" charset="0"/>
                <a:sym typeface="Wingdings"/>
              </a:rPr>
              <a:t>These simple considerations motivate a small, fast, cheap experiment placed a few 100 m downstream of ATLAS/CMS: </a:t>
            </a:r>
            <a:r>
              <a:rPr lang="en-US" dirty="0">
                <a:solidFill>
                  <a:srgbClr val="FF0000"/>
                </a:solidFill>
                <a:latin typeface="Arial" charset="0"/>
                <a:sym typeface="Wingdings"/>
              </a:rPr>
              <a:t>FASER</a:t>
            </a:r>
            <a:r>
              <a:rPr lang="en-US" dirty="0">
                <a:latin typeface="Arial" charset="0"/>
                <a:sym typeface="Wingdings"/>
              </a:rPr>
              <a:t>, the </a:t>
            </a:r>
            <a:r>
              <a:rPr lang="en-US" dirty="0" err="1">
                <a:solidFill>
                  <a:srgbClr val="FF0000"/>
                </a:solidFill>
                <a:latin typeface="Arial" charset="0"/>
                <a:sym typeface="Wingdings"/>
              </a:rPr>
              <a:t>F</a:t>
            </a:r>
            <a:r>
              <a:rPr lang="en-US" dirty="0" err="1">
                <a:latin typeface="Arial" charset="0"/>
                <a:sym typeface="Wingdings"/>
              </a:rPr>
              <a:t>orw</a:t>
            </a:r>
            <a:r>
              <a:rPr lang="en-US" dirty="0" err="1">
                <a:solidFill>
                  <a:srgbClr val="FF0000"/>
                </a:solidFill>
                <a:latin typeface="Arial" charset="0"/>
                <a:sym typeface="Wingdings"/>
              </a:rPr>
              <a:t>A</a:t>
            </a:r>
            <a:r>
              <a:rPr lang="en-US" dirty="0" err="1">
                <a:latin typeface="Arial" charset="0"/>
                <a:sym typeface="Wingdings"/>
              </a:rPr>
              <a:t>rd</a:t>
            </a:r>
            <a:r>
              <a:rPr lang="en-US" dirty="0">
                <a:latin typeface="Arial" charset="0"/>
                <a:sym typeface="Wingdings"/>
              </a:rPr>
              <a:t> </a:t>
            </a:r>
            <a:r>
              <a:rPr lang="en-US" dirty="0">
                <a:solidFill>
                  <a:srgbClr val="FF0000"/>
                </a:solidFill>
                <a:latin typeface="Arial" charset="0"/>
                <a:sym typeface="Wingdings"/>
              </a:rPr>
              <a:t>S</a:t>
            </a:r>
            <a:r>
              <a:rPr lang="en-US" dirty="0">
                <a:latin typeface="Arial" charset="0"/>
                <a:sym typeface="Wingdings"/>
              </a:rPr>
              <a:t>earch </a:t>
            </a:r>
            <a:r>
              <a:rPr lang="en-US" dirty="0" err="1">
                <a:solidFill>
                  <a:srgbClr val="FF0000"/>
                </a:solidFill>
                <a:latin typeface="Arial" charset="0"/>
                <a:sym typeface="Wingdings"/>
              </a:rPr>
              <a:t>E</a:t>
            </a:r>
            <a:r>
              <a:rPr lang="en-US" dirty="0" err="1">
                <a:latin typeface="Arial" charset="0"/>
                <a:sym typeface="Wingdings"/>
              </a:rPr>
              <a:t>xpe</a:t>
            </a:r>
            <a:r>
              <a:rPr lang="en-US" dirty="0" err="1">
                <a:solidFill>
                  <a:srgbClr val="FF0000"/>
                </a:solidFill>
                <a:latin typeface="Arial" charset="0"/>
                <a:sym typeface="Wingdings"/>
              </a:rPr>
              <a:t>R</a:t>
            </a:r>
            <a:r>
              <a:rPr lang="en-US" dirty="0" err="1">
                <a:latin typeface="Arial" charset="0"/>
                <a:sym typeface="Wingdings"/>
              </a:rPr>
              <a:t>iment</a:t>
            </a:r>
            <a:r>
              <a:rPr lang="en-US" dirty="0">
                <a:latin typeface="Arial" charset="0"/>
                <a:sym typeface="Wingdings"/>
              </a:rPr>
              <a:t> at the LHC.</a:t>
            </a:r>
          </a:p>
        </p:txBody>
      </p:sp>
      <p:grpSp>
        <p:nvGrpSpPr>
          <p:cNvPr id="5" name="Group 4"/>
          <p:cNvGrpSpPr/>
          <p:nvPr/>
        </p:nvGrpSpPr>
        <p:grpSpPr>
          <a:xfrm>
            <a:off x="1066800" y="3505200"/>
            <a:ext cx="6761940" cy="1633785"/>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2" name="TextBox 1">
            <a:extLst>
              <a:ext uri="{FF2B5EF4-FFF2-40B4-BE49-F238E27FC236}">
                <a16:creationId xmlns:a16="http://schemas.microsoft.com/office/drawing/2014/main" id="{3AE4D145-75D4-CF47-974B-EECDE64024A1}"/>
              </a:ext>
            </a:extLst>
          </p:cNvPr>
          <p:cNvSpPr txBox="1"/>
          <p:nvPr/>
        </p:nvSpPr>
        <p:spPr>
          <a:xfrm>
            <a:off x="4589998" y="6271913"/>
            <a:ext cx="4173002" cy="369332"/>
          </a:xfrm>
          <a:prstGeom prst="rect">
            <a:avLst/>
          </a:prstGeom>
          <a:noFill/>
        </p:spPr>
        <p:txBody>
          <a:bodyPr wrap="none" rtlCol="0">
            <a:spAutoFit/>
          </a:bodyPr>
          <a:lstStyle/>
          <a:p>
            <a:r>
              <a:rPr lang="en-US" dirty="0"/>
              <a:t>Feng, Kling, </a:t>
            </a:r>
            <a:r>
              <a:rPr lang="en-US" dirty="0" err="1"/>
              <a:t>Galon</a:t>
            </a:r>
            <a:r>
              <a:rPr lang="en-US" dirty="0"/>
              <a:t>, </a:t>
            </a:r>
            <a:r>
              <a:rPr lang="en-US" dirty="0" err="1"/>
              <a:t>Trojanowski</a:t>
            </a:r>
            <a:r>
              <a:rPr lang="en-US" dirty="0"/>
              <a:t> (2017)</a:t>
            </a:r>
          </a:p>
        </p:txBody>
      </p:sp>
    </p:spTree>
    <p:extLst>
      <p:ext uri="{BB962C8B-B14F-4D97-AF65-F5344CB8AC3E}">
        <p14:creationId xmlns:p14="http://schemas.microsoft.com/office/powerpoint/2010/main" val="426228406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LOCATION</a:t>
            </a:r>
          </a:p>
        </p:txBody>
      </p:sp>
      <p:pic>
        <p:nvPicPr>
          <p:cNvPr id="9" name="Picture 8" descr="LHCLayout.png"/>
          <p:cNvPicPr>
            <a:picLocks noChangeAspect="1"/>
          </p:cNvPicPr>
          <p:nvPr/>
        </p:nvPicPr>
        <p:blipFill rotWithShape="1">
          <a:blip r:embed="rId2">
            <a:extLst>
              <a:ext uri="{28A0092B-C50C-407E-A947-70E740481C1C}">
                <a14:useLocalDpi xmlns:a14="http://schemas.microsoft.com/office/drawing/2010/main" val="0"/>
              </a:ext>
            </a:extLst>
          </a:blip>
          <a:srcRect l="18002" t="67833" r="41997" b="736"/>
          <a:stretch/>
        </p:blipFill>
        <p:spPr>
          <a:xfrm>
            <a:off x="194272" y="1600200"/>
            <a:ext cx="8763000" cy="4953000"/>
          </a:xfrm>
          <a:prstGeom prst="rect">
            <a:avLst/>
          </a:prstGeom>
        </p:spPr>
      </p:pic>
      <p:cxnSp>
        <p:nvCxnSpPr>
          <p:cNvPr id="7" name="Straight Arrow Connector 6"/>
          <p:cNvCxnSpPr>
            <a:stCxn id="8" idx="0"/>
          </p:cNvCxnSpPr>
          <p:nvPr/>
        </p:nvCxnSpPr>
        <p:spPr>
          <a:xfrm flipV="1">
            <a:off x="6736166" y="5208495"/>
            <a:ext cx="393802" cy="90993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139368" y="6118429"/>
            <a:ext cx="1193596" cy="461665"/>
          </a:xfrm>
          <a:prstGeom prst="rect">
            <a:avLst/>
          </a:prstGeom>
          <a:noFill/>
          <a:ln w="38100" cmpd="sng">
            <a:solidFill>
              <a:srgbClr val="0000FF"/>
            </a:solidFill>
          </a:ln>
        </p:spPr>
        <p:txBody>
          <a:bodyPr wrap="none" rtlCol="0">
            <a:spAutoFit/>
          </a:bodyPr>
          <a:lstStyle/>
          <a:p>
            <a:r>
              <a:rPr lang="en-US" sz="2400" dirty="0">
                <a:solidFill>
                  <a:srgbClr val="0000FF"/>
                </a:solidFill>
              </a:rPr>
              <a:t>FASER</a:t>
            </a:r>
          </a:p>
        </p:txBody>
      </p:sp>
      <p:pic>
        <p:nvPicPr>
          <p:cNvPr id="6" name="Picture 5" descr="LHCLayout.png">
            <a:extLst>
              <a:ext uri="{FF2B5EF4-FFF2-40B4-BE49-F238E27FC236}">
                <a16:creationId xmlns:a16="http://schemas.microsoft.com/office/drawing/2014/main" id="{60D0CE8C-24ED-AC41-9EB4-8793C033C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10" y="838200"/>
            <a:ext cx="2718690" cy="1931799"/>
          </a:xfrm>
          <a:prstGeom prst="rect">
            <a:avLst/>
          </a:prstGeom>
        </p:spPr>
      </p:pic>
    </p:spTree>
    <p:extLst>
      <p:ext uri="{BB962C8B-B14F-4D97-AF65-F5344CB8AC3E}">
        <p14:creationId xmlns:p14="http://schemas.microsoft.com/office/powerpoint/2010/main" val="63608086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LOCATION</a:t>
            </a:r>
          </a:p>
        </p:txBody>
      </p:sp>
      <p:pic>
        <p:nvPicPr>
          <p:cNvPr id="10" name="Picture 9">
            <a:extLst>
              <a:ext uri="{FF2B5EF4-FFF2-40B4-BE49-F238E27FC236}">
                <a16:creationId xmlns:a16="http://schemas.microsoft.com/office/drawing/2014/main" id="{A8BFF6B6-0A9D-AA4E-B0FE-35D933067051}"/>
              </a:ext>
            </a:extLst>
          </p:cNvPr>
          <p:cNvPicPr>
            <a:picLocks noChangeAspect="1"/>
          </p:cNvPicPr>
          <p:nvPr/>
        </p:nvPicPr>
        <p:blipFill>
          <a:blip r:embed="rId2"/>
          <a:stretch>
            <a:fillRect/>
          </a:stretch>
        </p:blipFill>
        <p:spPr>
          <a:xfrm>
            <a:off x="1066800" y="887194"/>
            <a:ext cx="6934200" cy="2806268"/>
          </a:xfrm>
          <a:prstGeom prst="rect">
            <a:avLst/>
          </a:prstGeom>
        </p:spPr>
      </p:pic>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886200"/>
            <a:ext cx="6953250" cy="2596469"/>
          </a:xfrm>
          <a:prstGeom prst="rect">
            <a:avLst/>
          </a:prstGeom>
        </p:spPr>
      </p:pic>
      <p:sp>
        <p:nvSpPr>
          <p:cNvPr id="12" name="pole tekstowe 7">
            <a:extLst>
              <a:ext uri="{FF2B5EF4-FFF2-40B4-BE49-F238E27FC236}">
                <a16:creationId xmlns:a16="http://schemas.microsoft.com/office/drawing/2014/main" id="{1D2B46F5-BF32-1748-9878-347D7298A4B2}"/>
              </a:ext>
            </a:extLst>
          </p:cNvPr>
          <p:cNvSpPr txBox="1"/>
          <p:nvPr/>
        </p:nvSpPr>
        <p:spPr>
          <a:xfrm>
            <a:off x="2468940" y="5665682"/>
            <a:ext cx="1569660" cy="646331"/>
          </a:xfrm>
          <a:prstGeom prst="rect">
            <a:avLst/>
          </a:prstGeom>
          <a:solidFill>
            <a:schemeClr val="bg1"/>
          </a:solidFill>
          <a:ln w="28575">
            <a:solidFill>
              <a:srgbClr val="FF0000"/>
            </a:solidFill>
          </a:ln>
        </p:spPr>
        <p:txBody>
          <a:bodyPr wrap="none" rtlCol="0">
            <a:spAutoFit/>
          </a:bodyPr>
          <a:lstStyle/>
          <a:p>
            <a:pPr algn="ctr"/>
            <a:r>
              <a:rPr lang="pl-PL" dirty="0">
                <a:solidFill>
                  <a:srgbClr val="FF0000"/>
                </a:solidFill>
              </a:rPr>
              <a:t>New </a:t>
            </a:r>
            <a:r>
              <a:rPr lang="pl-PL" dirty="0" err="1">
                <a:solidFill>
                  <a:srgbClr val="FF0000"/>
                </a:solidFill>
              </a:rPr>
              <a:t>Physics</a:t>
            </a:r>
            <a:endParaRPr lang="pl-PL" dirty="0">
              <a:solidFill>
                <a:srgbClr val="FF0000"/>
              </a:solidFill>
            </a:endParaRPr>
          </a:p>
          <a:p>
            <a:pPr algn="ctr"/>
            <a:r>
              <a:rPr lang="pl-PL" dirty="0">
                <a:solidFill>
                  <a:srgbClr val="FF0000"/>
                </a:solidFill>
              </a:rPr>
              <a:t>(Dark </a:t>
            </a:r>
            <a:r>
              <a:rPr lang="pl-PL" dirty="0" err="1">
                <a:solidFill>
                  <a:srgbClr val="FF0000"/>
                </a:solidFill>
              </a:rPr>
              <a:t>Sector</a:t>
            </a:r>
            <a:r>
              <a:rPr lang="pl-PL" dirty="0">
                <a:solidFill>
                  <a:srgbClr val="FF0000"/>
                </a:solidFill>
              </a:rPr>
              <a:t>)</a:t>
            </a:r>
            <a:endParaRPr lang="en-US" dirty="0">
              <a:solidFill>
                <a:srgbClr val="FF0000"/>
              </a:solidFill>
            </a:endParaRPr>
          </a:p>
        </p:txBody>
      </p:sp>
      <p:cxnSp>
        <p:nvCxnSpPr>
          <p:cNvPr id="13" name="Łącznik prosty ze strzałką 9">
            <a:extLst>
              <a:ext uri="{FF2B5EF4-FFF2-40B4-BE49-F238E27FC236}">
                <a16:creationId xmlns:a16="http://schemas.microsoft.com/office/drawing/2014/main" id="{5ECD5B64-A85F-E34F-9C20-5C93971E7370}"/>
              </a:ext>
            </a:extLst>
          </p:cNvPr>
          <p:cNvCxnSpPr>
            <a:cxnSpLocks/>
          </p:cNvCxnSpPr>
          <p:nvPr/>
        </p:nvCxnSpPr>
        <p:spPr>
          <a:xfrm flipV="1">
            <a:off x="3048000" y="5181600"/>
            <a:ext cx="327630" cy="304800"/>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pole tekstowe 7">
            <a:extLst>
              <a:ext uri="{FF2B5EF4-FFF2-40B4-BE49-F238E27FC236}">
                <a16:creationId xmlns:a16="http://schemas.microsoft.com/office/drawing/2014/main" id="{9761C229-B5BE-034A-827C-8B3DA53F7323}"/>
              </a:ext>
            </a:extLst>
          </p:cNvPr>
          <p:cNvSpPr txBox="1"/>
          <p:nvPr/>
        </p:nvSpPr>
        <p:spPr>
          <a:xfrm>
            <a:off x="6027371" y="5665682"/>
            <a:ext cx="1745029" cy="646331"/>
          </a:xfrm>
          <a:prstGeom prst="rect">
            <a:avLst/>
          </a:prstGeom>
          <a:solidFill>
            <a:schemeClr val="bg1"/>
          </a:solidFill>
          <a:ln w="28575">
            <a:solidFill>
              <a:srgbClr val="FF0000"/>
            </a:solidFill>
          </a:ln>
        </p:spPr>
        <p:txBody>
          <a:bodyPr wrap="none" rtlCol="0">
            <a:spAutoFit/>
          </a:bodyPr>
          <a:lstStyle/>
          <a:p>
            <a:pPr algn="ctr"/>
            <a:r>
              <a:rPr lang="pl-PL" dirty="0">
                <a:solidFill>
                  <a:srgbClr val="FF0000"/>
                </a:solidFill>
              </a:rPr>
              <a:t>LHC </a:t>
            </a:r>
            <a:r>
              <a:rPr lang="pl-PL" dirty="0" err="1">
                <a:solidFill>
                  <a:srgbClr val="FF0000"/>
                </a:solidFill>
              </a:rPr>
              <a:t>Beamline</a:t>
            </a:r>
            <a:endParaRPr lang="pl-PL" dirty="0">
              <a:solidFill>
                <a:srgbClr val="FF0000"/>
              </a:solidFill>
            </a:endParaRPr>
          </a:p>
          <a:p>
            <a:pPr algn="ctr"/>
            <a:r>
              <a:rPr lang="pl-PL" dirty="0">
                <a:solidFill>
                  <a:srgbClr val="FF0000"/>
                </a:solidFill>
              </a:rPr>
              <a:t>(</a:t>
            </a:r>
            <a:r>
              <a:rPr lang="pl-PL" dirty="0" err="1">
                <a:solidFill>
                  <a:srgbClr val="FF0000"/>
                </a:solidFill>
              </a:rPr>
              <a:t>Visible</a:t>
            </a:r>
            <a:r>
              <a:rPr lang="pl-PL" dirty="0">
                <a:solidFill>
                  <a:srgbClr val="FF0000"/>
                </a:solidFill>
              </a:rPr>
              <a:t> </a:t>
            </a:r>
            <a:r>
              <a:rPr lang="pl-PL" dirty="0" err="1">
                <a:solidFill>
                  <a:srgbClr val="FF0000"/>
                </a:solidFill>
              </a:rPr>
              <a:t>Sector</a:t>
            </a:r>
            <a:r>
              <a:rPr lang="pl-PL" dirty="0">
                <a:solidFill>
                  <a:srgbClr val="FF0000"/>
                </a:solidFill>
              </a:rPr>
              <a:t>)</a:t>
            </a:r>
            <a:endParaRPr lang="en-US" dirty="0">
              <a:solidFill>
                <a:srgbClr val="FF0000"/>
              </a:solidFill>
            </a:endParaRPr>
          </a:p>
        </p:txBody>
      </p:sp>
      <p:sp>
        <p:nvSpPr>
          <p:cNvPr id="17" name="pole tekstowe 7">
            <a:extLst>
              <a:ext uri="{FF2B5EF4-FFF2-40B4-BE49-F238E27FC236}">
                <a16:creationId xmlns:a16="http://schemas.microsoft.com/office/drawing/2014/main" id="{859FB3A7-EDD8-A44D-9CBA-5355CFFAAE0B}"/>
              </a:ext>
            </a:extLst>
          </p:cNvPr>
          <p:cNvSpPr txBox="1"/>
          <p:nvPr/>
        </p:nvSpPr>
        <p:spPr>
          <a:xfrm>
            <a:off x="1215905" y="4077150"/>
            <a:ext cx="2441695" cy="369332"/>
          </a:xfrm>
          <a:prstGeom prst="rect">
            <a:avLst/>
          </a:prstGeom>
          <a:noFill/>
          <a:ln w="28575">
            <a:solidFill>
              <a:schemeClr val="bg1"/>
            </a:solidFill>
          </a:ln>
        </p:spPr>
        <p:txBody>
          <a:bodyPr wrap="none" rtlCol="0">
            <a:spAutoFit/>
          </a:bodyPr>
          <a:lstStyle/>
          <a:p>
            <a:pPr algn="ctr"/>
            <a:r>
              <a:rPr lang="pl-PL" dirty="0">
                <a:solidFill>
                  <a:schemeClr val="bg1"/>
                </a:solidFill>
              </a:rPr>
              <a:t>The </a:t>
            </a:r>
            <a:r>
              <a:rPr lang="pl-PL" dirty="0" err="1">
                <a:solidFill>
                  <a:schemeClr val="bg1"/>
                </a:solidFill>
              </a:rPr>
              <a:t>view</a:t>
            </a:r>
            <a:r>
              <a:rPr lang="pl-PL" dirty="0">
                <a:solidFill>
                  <a:schemeClr val="bg1"/>
                </a:solidFill>
              </a:rPr>
              <a:t> </a:t>
            </a:r>
            <a:r>
              <a:rPr lang="pl-PL" dirty="0" err="1">
                <a:solidFill>
                  <a:schemeClr val="bg1"/>
                </a:solidFill>
              </a:rPr>
              <a:t>looking</a:t>
            </a:r>
            <a:r>
              <a:rPr lang="pl-PL" dirty="0">
                <a:solidFill>
                  <a:schemeClr val="bg1"/>
                </a:solidFill>
              </a:rPr>
              <a:t> west</a:t>
            </a:r>
            <a:endParaRPr lang="en-US" dirty="0">
              <a:solidFill>
                <a:schemeClr val="bg1"/>
              </a:solidFill>
            </a:endParaRPr>
          </a:p>
        </p:txBody>
      </p:sp>
      <p:cxnSp>
        <p:nvCxnSpPr>
          <p:cNvPr id="20" name="Łącznik prosty ze strzałką 9">
            <a:extLst>
              <a:ext uri="{FF2B5EF4-FFF2-40B4-BE49-F238E27FC236}">
                <a16:creationId xmlns:a16="http://schemas.microsoft.com/office/drawing/2014/main" id="{51AC408F-D673-E643-8BB3-CF6C3F81C156}"/>
              </a:ext>
            </a:extLst>
          </p:cNvPr>
          <p:cNvCxnSpPr>
            <a:cxnSpLocks/>
          </p:cNvCxnSpPr>
          <p:nvPr/>
        </p:nvCxnSpPr>
        <p:spPr>
          <a:xfrm flipH="1" flipV="1">
            <a:off x="5029200" y="5334000"/>
            <a:ext cx="838201" cy="228600"/>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4412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D1352E5A-71D5-5045-BCF4-77B511DA54AB}"/>
              </a:ext>
            </a:extLst>
          </p:cNvPr>
          <p:cNvSpPr>
            <a:spLocks noGrp="1"/>
          </p:cNvSpPr>
          <p:nvPr>
            <p:ph idx="1"/>
          </p:nvPr>
        </p:nvSpPr>
        <p:spPr>
          <a:xfrm>
            <a:off x="76200" y="914400"/>
            <a:ext cx="9067800" cy="5257800"/>
          </a:xfrm>
        </p:spPr>
        <p:txBody>
          <a:bodyPr/>
          <a:lstStyle/>
          <a:p>
            <a:pPr>
              <a:buFontTx/>
              <a:buChar char="•"/>
            </a:pPr>
            <a:r>
              <a:rPr lang="en-US" dirty="0"/>
              <a:t>The beam collision axis has been located to mm accuracy by the CERN survey department.  To place FASER on this axis, a little digging is required to lower the floor by 46 cm.</a:t>
            </a: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eaLnBrk="1" hangingPunct="1"/>
            <a:endParaRPr lang="en-US" dirty="0">
              <a:latin typeface="Arial" charset="0"/>
            </a:endParaRPr>
          </a:p>
          <a:p>
            <a:pPr eaLnBrk="1" hangingPunct="1"/>
            <a:endParaRPr lang="en-US" sz="1000" dirty="0">
              <a:latin typeface="Arial" charset="0"/>
            </a:endParaRPr>
          </a:p>
          <a:p>
            <a:pPr marL="0" indent="0" eaLnBrk="1" hangingPunct="1">
              <a:buNone/>
            </a:pPr>
            <a:endParaRPr lang="en-US" dirty="0">
              <a:latin typeface="Arial" charset="0"/>
            </a:endParaRPr>
          </a:p>
          <a:p>
            <a:pPr marL="0" indent="0" eaLnBrk="1" hangingPunct="1">
              <a:buNone/>
            </a:pPr>
            <a:endParaRPr lang="en-US" sz="1400" dirty="0">
              <a:latin typeface="Arial" charset="0"/>
            </a:endParaRPr>
          </a:p>
          <a:p>
            <a:pPr>
              <a:buFontTx/>
              <a:buChar char="•"/>
            </a:pPr>
            <a:endParaRPr lang="en-US" sz="1200" dirty="0">
              <a:solidFill>
                <a:srgbClr val="000000"/>
              </a:solidFill>
            </a:endParaRPr>
          </a:p>
          <a:p>
            <a:pPr>
              <a:buFontTx/>
              <a:buChar char="•"/>
            </a:pPr>
            <a:endParaRPr lang="en-US" dirty="0">
              <a:solidFill>
                <a:srgbClr val="000000"/>
              </a:solidFill>
            </a:endParaRPr>
          </a:p>
          <a:p>
            <a:pPr>
              <a:buFontTx/>
              <a:buChar char="•"/>
            </a:pPr>
            <a:endParaRPr lang="en-US" dirty="0">
              <a:solidFill>
                <a:srgbClr val="000000"/>
              </a:solidFill>
            </a:endParaRPr>
          </a:p>
          <a:p>
            <a:pPr>
              <a:buFontTx/>
              <a:buChar char="•"/>
            </a:pPr>
            <a:r>
              <a:rPr lang="en-US" dirty="0">
                <a:solidFill>
                  <a:srgbClr val="000000"/>
                </a:solidFill>
              </a:rPr>
              <a:t>The beam crossing angle also matters: if 285 (590) </a:t>
            </a:r>
            <a:r>
              <a:rPr lang="en-US" dirty="0" err="1">
                <a:solidFill>
                  <a:srgbClr val="000000"/>
                </a:solidFill>
                <a:latin typeface="Symbol" charset="2"/>
                <a:cs typeface="Symbol" charset="2"/>
              </a:rPr>
              <a:t>m</a:t>
            </a:r>
            <a:r>
              <a:rPr lang="en-US" dirty="0" err="1">
                <a:solidFill>
                  <a:srgbClr val="000000"/>
                </a:solidFill>
              </a:rPr>
              <a:t>rad</a:t>
            </a:r>
            <a:r>
              <a:rPr lang="en-US" dirty="0">
                <a:solidFill>
                  <a:srgbClr val="000000"/>
                </a:solidFill>
              </a:rPr>
              <a:t>, the “on axis” location at FASER </a:t>
            </a:r>
            <a:r>
              <a:rPr lang="en-US" dirty="0">
                <a:solidFill>
                  <a:srgbClr val="000000"/>
                </a:solidFill>
                <a:sym typeface="Wingdings"/>
              </a:rPr>
              <a:t>shifts by 6 (12) cm.</a:t>
            </a:r>
          </a:p>
        </p:txBody>
      </p:sp>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IN TUNNEL TI12</a:t>
            </a:r>
          </a:p>
        </p:txBody>
      </p:sp>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rotWithShape="1">
          <a:blip r:embed="rId2">
            <a:extLst>
              <a:ext uri="{28A0092B-C50C-407E-A947-70E740481C1C}">
                <a14:useLocalDpi xmlns:a14="http://schemas.microsoft.com/office/drawing/2010/main" val="0"/>
              </a:ext>
            </a:extLst>
          </a:blip>
          <a:srcRect r="50585"/>
          <a:stretch/>
        </p:blipFill>
        <p:spPr>
          <a:xfrm>
            <a:off x="228600" y="2411589"/>
            <a:ext cx="3968143" cy="2998611"/>
          </a:xfrm>
          <a:prstGeom prst="rect">
            <a:avLst/>
          </a:prstGeom>
        </p:spPr>
      </p:pic>
      <p:pic>
        <p:nvPicPr>
          <p:cNvPr id="14" name="Obraz 11">
            <a:extLst>
              <a:ext uri="{FF2B5EF4-FFF2-40B4-BE49-F238E27FC236}">
                <a16:creationId xmlns:a16="http://schemas.microsoft.com/office/drawing/2014/main" id="{0A8F5604-5DF1-E948-86E1-7ED32E1FC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2410248"/>
            <a:ext cx="4078834" cy="2959364"/>
          </a:xfrm>
          <a:prstGeom prst="rect">
            <a:avLst/>
          </a:prstGeom>
        </p:spPr>
      </p:pic>
      <p:sp>
        <p:nvSpPr>
          <p:cNvPr id="2" name="Right Arrow 1">
            <a:extLst>
              <a:ext uri="{FF2B5EF4-FFF2-40B4-BE49-F238E27FC236}">
                <a16:creationId xmlns:a16="http://schemas.microsoft.com/office/drawing/2014/main" id="{4E0CFE3C-9A9F-3849-85F3-73C3B789E07C}"/>
              </a:ext>
            </a:extLst>
          </p:cNvPr>
          <p:cNvSpPr/>
          <p:nvPr/>
        </p:nvSpPr>
        <p:spPr>
          <a:xfrm>
            <a:off x="4346272" y="3352800"/>
            <a:ext cx="381000" cy="1143000"/>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4266737"/>
      </p:ext>
    </p:extLst>
  </p:cSld>
  <p:clrMapOvr>
    <a:masterClrMapping/>
  </p:clrMapOvr>
  <p:transition/>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59722</TotalTime>
  <Words>2448</Words>
  <Application>Microsoft Macintosh PowerPoint</Application>
  <PresentationFormat>On-screen Show (4:3)</PresentationFormat>
  <Paragraphs>449</Paragraphs>
  <Slides>32</Slides>
  <Notes>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ＭＳ Ｐゴシック</vt:lpstr>
      <vt:lpstr>Arial</vt:lpstr>
      <vt:lpstr>Calibri</vt:lpstr>
      <vt:lpstr>Cambria Math</vt:lpstr>
      <vt:lpstr>Mangal</vt:lpstr>
      <vt:lpstr>Symbol</vt:lpstr>
      <vt:lpstr>System Font Regular</vt:lpstr>
      <vt:lpstr>Wingdings</vt:lpstr>
      <vt:lpstr>office_arial</vt:lpstr>
      <vt:lpstr>PowerPoint Presentation</vt:lpstr>
      <vt:lpstr>THE NEW PARTICLE LANDSCAPE</vt:lpstr>
      <vt:lpstr>THE NEW PARTICLE LANDSCAPE</vt:lpstr>
      <vt:lpstr>LOTS OF ACTIVITY</vt:lpstr>
      <vt:lpstr>THE IDEA</vt:lpstr>
      <vt:lpstr>THE IDEA</vt:lpstr>
      <vt:lpstr>FASER LOCATION</vt:lpstr>
      <vt:lpstr>FASER LOCATION</vt:lpstr>
      <vt:lpstr>FASER IN TUNNEL TI12</vt:lpstr>
      <vt:lpstr>FASER LOCATION</vt:lpstr>
      <vt:lpstr>FASER TIMELINE</vt:lpstr>
      <vt:lpstr>FASER COLLABORATION</vt:lpstr>
      <vt:lpstr>FIRST FASER COLLABORATION MEETING</vt:lpstr>
      <vt:lpstr>ACKNOWLEDGEMENTS</vt:lpstr>
      <vt:lpstr>AN EXAMPLE: DARK PHOTONS</vt:lpstr>
      <vt:lpstr>DARK PHOTON SIGNAL RATES</vt:lpstr>
      <vt:lpstr>DARK PHOTON SENSITIVITY REACH</vt:lpstr>
      <vt:lpstr>PowerPoint Presentation</vt:lpstr>
      <vt:lpstr>PowerPoint Presentation</vt:lpstr>
      <vt:lpstr>FASER TRACKER</vt:lpstr>
      <vt:lpstr>FASER MAGNETS</vt:lpstr>
      <vt:lpstr>FASER CALORIMETER / SCINTILLATORS</vt:lpstr>
      <vt:lpstr>FASER TDAQ</vt:lpstr>
      <vt:lpstr>BACKGROUNDS</vt:lpstr>
      <vt:lpstr>MORE BACKGROUNDS</vt:lpstr>
      <vt:lpstr>IN SITU MEASUREMENTS</vt:lpstr>
      <vt:lpstr>FASER INSTALLATION</vt:lpstr>
      <vt:lpstr>MORE FASER PHYSICS: ALPS WITH PHOTONS</vt:lpstr>
      <vt:lpstr>MORE FASER PHYSICS: DARK HIGGS BOSONS</vt:lpstr>
      <vt:lpstr>MORE FASER PHYSICS: NEUTRINO PHYSICS</vt:lpstr>
      <vt:lpstr>PHYSICS SUMMARY</vt:lpstr>
      <vt:lpstr>SUMMARY AND OUTLOOK</vt:lpstr>
    </vt:vector>
  </TitlesOfParts>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Microsoft Office User</cp:lastModifiedBy>
  <cp:revision>1201</cp:revision>
  <cp:lastPrinted>2019-05-14T04:05:07Z</cp:lastPrinted>
  <dcterms:created xsi:type="dcterms:W3CDTF">2011-05-01T15:38:23Z</dcterms:created>
  <dcterms:modified xsi:type="dcterms:W3CDTF">2019-05-24T17:16:32Z</dcterms:modified>
</cp:coreProperties>
</file>