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1"/>
  </p:notesMasterIdLst>
  <p:handoutMasterIdLst>
    <p:handoutMasterId r:id="rId42"/>
  </p:handoutMasterIdLst>
  <p:sldIdLst>
    <p:sldId id="812" r:id="rId2"/>
    <p:sldId id="747" r:id="rId3"/>
    <p:sldId id="842" r:id="rId4"/>
    <p:sldId id="756" r:id="rId5"/>
    <p:sldId id="817" r:id="rId6"/>
    <p:sldId id="848" r:id="rId7"/>
    <p:sldId id="809" r:id="rId8"/>
    <p:sldId id="810" r:id="rId9"/>
    <p:sldId id="753" r:id="rId10"/>
    <p:sldId id="754" r:id="rId11"/>
    <p:sldId id="707" r:id="rId12"/>
    <p:sldId id="843" r:id="rId13"/>
    <p:sldId id="633" r:id="rId14"/>
    <p:sldId id="822" r:id="rId15"/>
    <p:sldId id="823" r:id="rId16"/>
    <p:sldId id="659" r:id="rId17"/>
    <p:sldId id="727" r:id="rId18"/>
    <p:sldId id="825" r:id="rId19"/>
    <p:sldId id="828" r:id="rId20"/>
    <p:sldId id="829" r:id="rId21"/>
    <p:sldId id="830" r:id="rId22"/>
    <p:sldId id="833" r:id="rId23"/>
    <p:sldId id="834" r:id="rId24"/>
    <p:sldId id="832" r:id="rId25"/>
    <p:sldId id="668" r:id="rId26"/>
    <p:sldId id="672" r:id="rId27"/>
    <p:sldId id="836" r:id="rId28"/>
    <p:sldId id="844" r:id="rId29"/>
    <p:sldId id="691" r:id="rId30"/>
    <p:sldId id="805" r:id="rId31"/>
    <p:sldId id="804" r:id="rId32"/>
    <p:sldId id="806" r:id="rId33"/>
    <p:sldId id="839" r:id="rId34"/>
    <p:sldId id="840" r:id="rId35"/>
    <p:sldId id="837" r:id="rId36"/>
    <p:sldId id="690" r:id="rId37"/>
    <p:sldId id="845" r:id="rId38"/>
    <p:sldId id="846" r:id="rId39"/>
    <p:sldId id="838"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2E9D7"/>
    <a:srgbClr val="FF0000"/>
    <a:srgbClr val="0000FF"/>
    <a:srgbClr val="00B050"/>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79" autoAdjust="0"/>
    <p:restoredTop sz="50000" autoAdjust="0"/>
  </p:normalViewPr>
  <p:slideViewPr>
    <p:cSldViewPr snapToObjects="1">
      <p:cViewPr varScale="1">
        <p:scale>
          <a:sx n="78" d="100"/>
          <a:sy n="78" d="100"/>
        </p:scale>
        <p:origin x="192"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8/15/18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8/15/18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31399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17</a:t>
            </a:fld>
            <a:endParaRPr lang="en-US" altLang="en-US" sz="1200"/>
          </a:p>
        </p:txBody>
      </p:sp>
    </p:spTree>
    <p:extLst>
      <p:ext uri="{BB962C8B-B14F-4D97-AF65-F5344CB8AC3E}">
        <p14:creationId xmlns:p14="http://schemas.microsoft.com/office/powerpoint/2010/main" val="209981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18</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9546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BF1B67D-ED89-E248-8D61-146538F4041D}"/>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E7D58235-2406-294F-9CA2-7768D0F362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76FCC25-F07F-FE46-8658-2A19DD7425EE}"/>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a:solidFill>
                  <a:schemeClr val="tx1"/>
                </a:solidFill>
                <a:latin typeface="Arial" panose="020B0604020202020204" pitchFamily="34" charset="0"/>
              </a:defRPr>
            </a:lvl1pPr>
            <a:lvl2pPr marL="742950" indent="-285750" defTabSz="876300">
              <a:defRPr>
                <a:solidFill>
                  <a:schemeClr val="tx1"/>
                </a:solidFill>
                <a:latin typeface="Arial" panose="020B0604020202020204" pitchFamily="34" charset="0"/>
              </a:defRPr>
            </a:lvl2pPr>
            <a:lvl3pPr marL="1143000" indent="-228600" defTabSz="876300">
              <a:defRPr>
                <a:solidFill>
                  <a:schemeClr val="tx1"/>
                </a:solidFill>
                <a:latin typeface="Arial" panose="020B0604020202020204" pitchFamily="34" charset="0"/>
              </a:defRPr>
            </a:lvl3pPr>
            <a:lvl4pPr marL="1600200" indent="-228600" defTabSz="876300">
              <a:defRPr>
                <a:solidFill>
                  <a:schemeClr val="tx1"/>
                </a:solidFill>
                <a:latin typeface="Arial" panose="020B0604020202020204" pitchFamily="34" charset="0"/>
              </a:defRPr>
            </a:lvl4pPr>
            <a:lvl5pPr marL="2057400" indent="-228600" defTabSz="876300">
              <a:defRPr>
                <a:solidFill>
                  <a:schemeClr val="tx1"/>
                </a:solidFill>
                <a:latin typeface="Arial" panose="020B0604020202020204" pitchFamily="34" charset="0"/>
              </a:defRPr>
            </a:lvl5pPr>
            <a:lvl6pPr marL="2514600" indent="-228600" algn="ctr" defTabSz="87630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7630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7630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714DA5D-A947-FA4F-A804-054158EEF0EE}" type="slidenum">
              <a:rPr lang="en-US" altLang="en-US" sz="1200"/>
              <a:pPr algn="r" eaLnBrk="1" hangingPunct="1"/>
              <a:t>26</a:t>
            </a:fld>
            <a:endParaRPr lang="en-US" altLang="en-US" sz="1200"/>
          </a:p>
        </p:txBody>
      </p:sp>
    </p:spTree>
    <p:extLst>
      <p:ext uri="{BB962C8B-B14F-4D97-AF65-F5344CB8AC3E}">
        <p14:creationId xmlns:p14="http://schemas.microsoft.com/office/powerpoint/2010/main" val="297369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194736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30B1F2-8571-2C40-93F6-222B9A0C0042}"/>
              </a:ext>
            </a:extLst>
          </p:cNvPr>
          <p:cNvSpPr>
            <a:spLocks noGrp="1" noChangeArrowheads="1"/>
          </p:cNvSpPr>
          <p:nvPr>
            <p:ph type="dt" sz="half" idx="10"/>
          </p:nvPr>
        </p:nvSpPr>
        <p:spPr>
          <a:ln/>
        </p:spPr>
        <p:txBody>
          <a:bodyPr/>
          <a:lstStyle>
            <a:lvl1pPr>
              <a:defRPr/>
            </a:lvl1pPr>
          </a:lstStyle>
          <a:p>
            <a:pPr>
              <a:defRPr/>
            </a:pPr>
            <a:r>
              <a:rPr lang="en-US" dirty="0"/>
              <a:t>4 Feb 2018</a:t>
            </a:r>
          </a:p>
        </p:txBody>
      </p:sp>
      <p:sp>
        <p:nvSpPr>
          <p:cNvPr id="3" name="Rectangle 5">
            <a:extLst>
              <a:ext uri="{FF2B5EF4-FFF2-40B4-BE49-F238E27FC236}">
                <a16:creationId xmlns:a16="http://schemas.microsoft.com/office/drawing/2014/main" id="{55C40DEA-D009-FC4B-A3DC-797866F2F9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1B8897-6958-2346-88EC-AF233012508E}"/>
              </a:ext>
            </a:extLst>
          </p:cNvPr>
          <p:cNvSpPr>
            <a:spLocks noGrp="1" noChangeArrowheads="1"/>
          </p:cNvSpPr>
          <p:nvPr>
            <p:ph type="sldNum" sz="quarter" idx="12"/>
          </p:nvPr>
        </p:nvSpPr>
        <p:spPr>
          <a:ln/>
        </p:spPr>
        <p:txBody>
          <a:bodyPr/>
          <a:lstStyle>
            <a:lvl1pPr>
              <a:defRPr/>
            </a:lvl1pPr>
          </a:lstStyle>
          <a:p>
            <a:pPr>
              <a:defRPr/>
            </a:pPr>
            <a:r>
              <a:rPr lang="en-US" altLang="en-US"/>
              <a:t>Feng    </a:t>
            </a:r>
            <a:fld id="{DAE5DEDE-0415-564B-9D22-F55D2A9600DD}" type="slidenum">
              <a:rPr lang="en-US" altLang="en-US" smtClean="0"/>
              <a:pPr>
                <a:defRPr/>
              </a:pPr>
              <a:t>‹#›</a:t>
            </a:fld>
            <a:endParaRPr lang="en-US" altLang="en-US"/>
          </a:p>
        </p:txBody>
      </p:sp>
    </p:spTree>
    <p:extLst>
      <p:ext uri="{BB962C8B-B14F-4D97-AF65-F5344CB8AC3E}">
        <p14:creationId xmlns:p14="http://schemas.microsoft.com/office/powerpoint/2010/main" val="2194259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35738"/>
            <a:ext cx="2489200" cy="30003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defRPr sz="1200">
                <a:solidFill>
                  <a:srgbClr val="0000FF"/>
                </a:solidFill>
              </a:defRPr>
            </a:lvl1pPr>
          </a:lstStyle>
          <a:p>
            <a:pPr fontAlgn="auto">
              <a:spcBef>
                <a:spcPts val="0"/>
              </a:spcBef>
              <a:spcAft>
                <a:spcPts val="0"/>
              </a:spcAft>
              <a:defRPr/>
            </a:pPr>
            <a:r>
              <a:rPr lang="en-US" baseline="0" dirty="0">
                <a:solidFill>
                  <a:schemeClr val="bg1">
                    <a:lumMod val="65000"/>
                    <a:lumOff val="35000"/>
                  </a:schemeClr>
                </a:solidFill>
                <a:latin typeface="+mn-lt"/>
                <a:ea typeface="+mn-ea"/>
                <a:cs typeface="+mn-cs"/>
              </a:rPr>
              <a:t>9 Aug 2018</a:t>
            </a:r>
            <a:endParaRPr lang="en-US" dirty="0">
              <a:solidFill>
                <a:schemeClr val="bg1">
                  <a:lumMod val="65000"/>
                  <a:lumOff val="35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1628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bg1">
                    <a:lumMod val="65000"/>
                    <a:lumOff val="35000"/>
                  </a:schemeClr>
                </a:solidFill>
              </a:rPr>
              <a:t>Feng </a:t>
            </a:r>
            <a:fld id="{F817A6DC-7C87-374F-AFE6-43B3D5E1F40F}" type="slidenum">
              <a:rPr lang="en-US" sz="1200" smtClean="0">
                <a:solidFill>
                  <a:schemeClr val="bg1">
                    <a:lumMod val="65000"/>
                    <a:lumOff val="35000"/>
                  </a:schemeClr>
                </a:solidFill>
              </a:rPr>
              <a:pPr algn="r"/>
              <a:t>‹#›</a:t>
            </a:fld>
            <a:endParaRPr lang="en-US" sz="1200" dirty="0">
              <a:solidFill>
                <a:schemeClr val="bg1">
                  <a:lumMod val="65000"/>
                  <a:lumOff val="35000"/>
                </a:schemeClr>
              </a:solidFill>
            </a:endParaRPr>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8"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1/relationships/webextension" Target="../webextensions/webextension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609600"/>
            <a:ext cx="9144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000" b="1" dirty="0"/>
              <a:t>FASTER, SMALLER, CHEAPER</a:t>
            </a:r>
          </a:p>
          <a:p>
            <a:pPr algn="ctr"/>
            <a:endParaRPr lang="en-US" sz="1000" b="1" dirty="0"/>
          </a:p>
          <a:p>
            <a:pPr algn="ctr"/>
            <a:r>
              <a:rPr lang="en-US" sz="2400" b="1" dirty="0"/>
              <a:t>DISCOVERING THE UNIVERSE ON A SHOESTRING BUDGET</a:t>
            </a: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536920"/>
            <a:ext cx="9144000" cy="1635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i="1" dirty="0"/>
              <a:t>Pagels Public Lecture, Aspen Center for Physics</a:t>
            </a:r>
            <a:endParaRPr lang="en-US" sz="2400" dirty="0"/>
          </a:p>
          <a:p>
            <a:pPr algn="ctr"/>
            <a:endParaRPr lang="en-US" sz="1000" dirty="0"/>
          </a:p>
          <a:p>
            <a:pPr algn="ctr"/>
            <a:endParaRPr lang="en-US" sz="1000" dirty="0"/>
          </a:p>
          <a:p>
            <a:pPr algn="ctr"/>
            <a:r>
              <a:rPr lang="en-US" sz="2000" dirty="0"/>
              <a:t>Jonathan Feng, University of California, Irvine</a:t>
            </a:r>
          </a:p>
          <a:p>
            <a:pPr algn="ctr"/>
            <a:endParaRPr lang="en-US" sz="1200" dirty="0"/>
          </a:p>
          <a:p>
            <a:pPr algn="ctr"/>
            <a:r>
              <a:rPr lang="en-US" sz="2000" dirty="0"/>
              <a:t>9 August 2018</a:t>
            </a:r>
          </a:p>
        </p:txBody>
      </p:sp>
      <p:sp>
        <p:nvSpPr>
          <p:cNvPr id="15" name="Rectangle 14">
            <a:extLst>
              <a:ext uri="{FF2B5EF4-FFF2-40B4-BE49-F238E27FC236}">
                <a16:creationId xmlns:a16="http://schemas.microsoft.com/office/drawing/2014/main" id="{7488E3C8-B653-664F-B30B-EC3A29483E48}"/>
              </a:ext>
            </a:extLst>
          </p:cNvPr>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a:extLst>
              <a:ext uri="{FF2B5EF4-FFF2-40B4-BE49-F238E27FC236}">
                <a16:creationId xmlns:a16="http://schemas.microsoft.com/office/drawing/2014/main" id="{BE97AC9E-6BEE-7946-970F-52B0C34962A0}"/>
              </a:ext>
            </a:extLst>
          </p:cNvPr>
          <p:cNvPicPr>
            <a:picLocks noChangeAspect="1"/>
          </p:cNvPicPr>
          <p:nvPr/>
        </p:nvPicPr>
        <p:blipFill>
          <a:blip r:embed="rId3"/>
          <a:stretch>
            <a:fillRect/>
          </a:stretch>
        </p:blipFill>
        <p:spPr>
          <a:xfrm>
            <a:off x="2587625" y="2438400"/>
            <a:ext cx="3968750" cy="1803245"/>
          </a:xfrm>
          <a:prstGeom prst="rect">
            <a:avLst/>
          </a:prstGeom>
        </p:spPr>
      </p:pic>
    </p:spTree>
    <p:extLst>
      <p:ext uri="{BB962C8B-B14F-4D97-AF65-F5344CB8AC3E}">
        <p14:creationId xmlns:p14="http://schemas.microsoft.com/office/powerpoint/2010/main" val="2825777025"/>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 MORE GLOBAL VIEW</a:t>
            </a:r>
          </a:p>
        </p:txBody>
      </p:sp>
      <p:sp>
        <p:nvSpPr>
          <p:cNvPr id="5123" name="Content Placeholder 2"/>
          <p:cNvSpPr>
            <a:spLocks noGrp="1"/>
          </p:cNvSpPr>
          <p:nvPr>
            <p:ph idx="1"/>
          </p:nvPr>
        </p:nvSpPr>
        <p:spPr>
          <a:xfrm>
            <a:off x="228601" y="914400"/>
            <a:ext cx="7238999" cy="5562600"/>
          </a:xfrm>
        </p:spPr>
        <p:txBody>
          <a:bodyPr/>
          <a:lstStyle/>
          <a:p>
            <a:pPr eaLnBrk="1" hangingPunct="1"/>
            <a:r>
              <a:rPr lang="en-US" dirty="0">
                <a:latin typeface="Arial" charset="0"/>
                <a:sym typeface="Wingdings"/>
              </a:rPr>
              <a:t>Eratosthenes measured the size of the Earth in 200 B.C.</a:t>
            </a: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marL="0" indent="0" eaLnBrk="1" hangingPunct="1">
              <a:buNone/>
            </a:pPr>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r>
              <a:rPr lang="en-US" dirty="0">
                <a:latin typeface="Arial" charset="0"/>
                <a:sym typeface="Wingdings"/>
              </a:rPr>
              <a:t>His answer was thought to be unbelievably large for a long time, but we now know that it was accurate to about 10%.</a:t>
            </a:r>
          </a:p>
        </p:txBody>
      </p:sp>
      <p:pic>
        <p:nvPicPr>
          <p:cNvPr id="6" name="Picture 2" descr="The image “http://www.arcetri.astro.it/~palla/ANDREAIMMAGINI/sun/firstcontact768.jpg” cannot be displayed, because it contains errors.">
            <a:extLst>
              <a:ext uri="{FF2B5EF4-FFF2-40B4-BE49-F238E27FC236}">
                <a16:creationId xmlns:a16="http://schemas.microsoft.com/office/drawing/2014/main" id="{8264256E-DE98-3548-B7C0-F1B48F2FD60E}"/>
              </a:ext>
            </a:extLst>
          </p:cNvPr>
          <p:cNvPicPr>
            <a:picLocks noChangeAspect="1" noChangeArrowheads="1"/>
          </p:cNvPicPr>
          <p:nvPr/>
        </p:nvPicPr>
        <p:blipFill>
          <a:blip r:embed="rId2">
            <a:clrChange>
              <a:clrFrom>
                <a:srgbClr val="030506"/>
              </a:clrFrom>
              <a:clrTo>
                <a:srgbClr val="030506">
                  <a:alpha val="0"/>
                </a:srgbClr>
              </a:clrTo>
            </a:clrChange>
            <a:extLst>
              <a:ext uri="{28A0092B-C50C-407E-A947-70E740481C1C}">
                <a14:useLocalDpi xmlns:a14="http://schemas.microsoft.com/office/drawing/2010/main" val="0"/>
              </a:ext>
            </a:extLst>
          </a:blip>
          <a:srcRect l="24466" t="27757" r="58994" b="24525"/>
          <a:stretch>
            <a:fillRect/>
          </a:stretch>
        </p:blipFill>
        <p:spPr bwMode="auto">
          <a:xfrm>
            <a:off x="5835649" y="398466"/>
            <a:ext cx="3305175" cy="63563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
            <a:extLst>
              <a:ext uri="{FF2B5EF4-FFF2-40B4-BE49-F238E27FC236}">
                <a16:creationId xmlns:a16="http://schemas.microsoft.com/office/drawing/2014/main" id="{FF619004-BD93-8F46-B4D1-36867DED5F39}"/>
              </a:ext>
            </a:extLst>
          </p:cNvPr>
          <p:cNvSpPr>
            <a:spLocks noChangeArrowheads="1"/>
          </p:cNvSpPr>
          <p:nvPr/>
        </p:nvSpPr>
        <p:spPr bwMode="auto">
          <a:xfrm>
            <a:off x="920750" y="2124075"/>
            <a:ext cx="2559050" cy="2559050"/>
          </a:xfrm>
          <a:prstGeom prst="ellipse">
            <a:avLst/>
          </a:prstGeom>
          <a:solidFill>
            <a:srgbClr val="0070C0"/>
          </a:solidFill>
          <a:ln w="9525">
            <a:noFill/>
            <a:round/>
            <a:headEnd/>
            <a:tailEnd/>
          </a:ln>
          <a:effectLst/>
        </p:spPr>
        <p:txBody>
          <a:bodyPr wrap="none" anchor="ctr"/>
          <a:lstStyle/>
          <a:p>
            <a:endParaRPr lang="en-US">
              <a:solidFill>
                <a:schemeClr val="bg2"/>
              </a:solidFill>
            </a:endParaRPr>
          </a:p>
        </p:txBody>
      </p:sp>
      <p:grpSp>
        <p:nvGrpSpPr>
          <p:cNvPr id="5" name="Group 4">
            <a:extLst>
              <a:ext uri="{FF2B5EF4-FFF2-40B4-BE49-F238E27FC236}">
                <a16:creationId xmlns:a16="http://schemas.microsoft.com/office/drawing/2014/main" id="{8B75BA3F-7C43-3D41-8506-E9B06036EC3F}"/>
              </a:ext>
            </a:extLst>
          </p:cNvPr>
          <p:cNvGrpSpPr/>
          <p:nvPr/>
        </p:nvGrpSpPr>
        <p:grpSpPr>
          <a:xfrm>
            <a:off x="1860550" y="2709863"/>
            <a:ext cx="2074861" cy="422276"/>
            <a:chOff x="1860550" y="2709863"/>
            <a:chExt cx="2074861" cy="422276"/>
          </a:xfrm>
        </p:grpSpPr>
        <p:sp>
          <p:nvSpPr>
            <p:cNvPr id="10" name="Line 10">
              <a:extLst>
                <a:ext uri="{FF2B5EF4-FFF2-40B4-BE49-F238E27FC236}">
                  <a16:creationId xmlns:a16="http://schemas.microsoft.com/office/drawing/2014/main" id="{609BF332-DEB7-B04F-9AB6-02823A144F51}"/>
                </a:ext>
              </a:extLst>
            </p:cNvPr>
            <p:cNvSpPr>
              <a:spLocks noChangeShapeType="1"/>
            </p:cNvSpPr>
            <p:nvPr/>
          </p:nvSpPr>
          <p:spPr bwMode="auto">
            <a:xfrm>
              <a:off x="3189287" y="2709863"/>
              <a:ext cx="87312" cy="231775"/>
            </a:xfrm>
            <a:prstGeom prst="line">
              <a:avLst/>
            </a:prstGeom>
            <a:noFill/>
            <a:ln w="76200">
              <a:solidFill>
                <a:schemeClr val="bg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3">
              <a:extLst>
                <a:ext uri="{FF2B5EF4-FFF2-40B4-BE49-F238E27FC236}">
                  <a16:creationId xmlns:a16="http://schemas.microsoft.com/office/drawing/2014/main" id="{107361D7-8316-DC42-94E0-7356E25F4329}"/>
                </a:ext>
              </a:extLst>
            </p:cNvPr>
            <p:cNvSpPr>
              <a:spLocks noChangeShapeType="1"/>
            </p:cNvSpPr>
            <p:nvPr/>
          </p:nvSpPr>
          <p:spPr bwMode="auto">
            <a:xfrm rot="20641073" flipV="1">
              <a:off x="3248024" y="2825751"/>
              <a:ext cx="687387" cy="11113"/>
            </a:xfrm>
            <a:prstGeom prst="line">
              <a:avLst/>
            </a:prstGeom>
            <a:noFill/>
            <a:ln w="76200">
              <a:solidFill>
                <a:schemeClr val="tx2">
                  <a:lumMod val="9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4">
              <a:extLst>
                <a:ext uri="{FF2B5EF4-FFF2-40B4-BE49-F238E27FC236}">
                  <a16:creationId xmlns:a16="http://schemas.microsoft.com/office/drawing/2014/main" id="{C97754CF-F5CD-8142-BD1C-B13FE6B3AAF8}"/>
                </a:ext>
              </a:extLst>
            </p:cNvPr>
            <p:cNvSpPr txBox="1">
              <a:spLocks noChangeArrowheads="1"/>
            </p:cNvSpPr>
            <p:nvPr/>
          </p:nvSpPr>
          <p:spPr bwMode="auto">
            <a:xfrm>
              <a:off x="1860550" y="2765426"/>
              <a:ext cx="1263649"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FF00"/>
                  </a:solidFill>
                </a:rPr>
                <a:t>Alexandria</a:t>
              </a:r>
            </a:p>
          </p:txBody>
        </p:sp>
      </p:grpSp>
      <p:grpSp>
        <p:nvGrpSpPr>
          <p:cNvPr id="3" name="Group 2">
            <a:extLst>
              <a:ext uri="{FF2B5EF4-FFF2-40B4-BE49-F238E27FC236}">
                <a16:creationId xmlns:a16="http://schemas.microsoft.com/office/drawing/2014/main" id="{CFB3D0AC-DFFF-0D43-972F-177F9B360C23}"/>
              </a:ext>
            </a:extLst>
          </p:cNvPr>
          <p:cNvGrpSpPr/>
          <p:nvPr/>
        </p:nvGrpSpPr>
        <p:grpSpPr>
          <a:xfrm>
            <a:off x="2454275" y="3216276"/>
            <a:ext cx="1584324" cy="366713"/>
            <a:chOff x="2454275" y="3216276"/>
            <a:chExt cx="1584324" cy="366713"/>
          </a:xfrm>
        </p:grpSpPr>
        <p:sp>
          <p:nvSpPr>
            <p:cNvPr id="14" name="Line 12">
              <a:extLst>
                <a:ext uri="{FF2B5EF4-FFF2-40B4-BE49-F238E27FC236}">
                  <a16:creationId xmlns:a16="http://schemas.microsoft.com/office/drawing/2014/main" id="{5C026345-31E3-024C-B534-D536D5F97804}"/>
                </a:ext>
              </a:extLst>
            </p:cNvPr>
            <p:cNvSpPr>
              <a:spLocks noChangeShapeType="1"/>
            </p:cNvSpPr>
            <p:nvPr/>
          </p:nvSpPr>
          <p:spPr bwMode="auto">
            <a:xfrm>
              <a:off x="3355974" y="3429001"/>
              <a:ext cx="682625" cy="0"/>
            </a:xfrm>
            <a:prstGeom prst="line">
              <a:avLst/>
            </a:prstGeom>
            <a:noFill/>
            <a:ln w="76200">
              <a:solidFill>
                <a:schemeClr val="tx2">
                  <a:lumMod val="9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Text Box 15">
              <a:extLst>
                <a:ext uri="{FF2B5EF4-FFF2-40B4-BE49-F238E27FC236}">
                  <a16:creationId xmlns:a16="http://schemas.microsoft.com/office/drawing/2014/main" id="{1A69D14C-A171-3F40-A5E7-1E7511D05733}"/>
                </a:ext>
              </a:extLst>
            </p:cNvPr>
            <p:cNvSpPr txBox="1">
              <a:spLocks noChangeArrowheads="1"/>
            </p:cNvSpPr>
            <p:nvPr/>
          </p:nvSpPr>
          <p:spPr bwMode="auto">
            <a:xfrm>
              <a:off x="2454275" y="3216276"/>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rPr>
                <a:t>Syene</a:t>
              </a:r>
            </a:p>
          </p:txBody>
        </p:sp>
      </p:grpSp>
      <p:sp>
        <p:nvSpPr>
          <p:cNvPr id="2" name="TextBox 1">
            <a:extLst>
              <a:ext uri="{FF2B5EF4-FFF2-40B4-BE49-F238E27FC236}">
                <a16:creationId xmlns:a16="http://schemas.microsoft.com/office/drawing/2014/main" id="{99E95BF7-E523-DA41-8BF0-8490F3FDE297}"/>
              </a:ext>
            </a:extLst>
          </p:cNvPr>
          <p:cNvSpPr txBox="1"/>
          <p:nvPr/>
        </p:nvSpPr>
        <p:spPr>
          <a:xfrm>
            <a:off x="1101655" y="3207309"/>
            <a:ext cx="736099" cy="369332"/>
          </a:xfrm>
          <a:prstGeom prst="rect">
            <a:avLst/>
          </a:prstGeom>
          <a:noFill/>
        </p:spPr>
        <p:txBody>
          <a:bodyPr wrap="none" rtlCol="0">
            <a:spAutoFit/>
          </a:bodyPr>
          <a:lstStyle/>
          <a:p>
            <a:r>
              <a:rPr lang="en-US" dirty="0">
                <a:solidFill>
                  <a:srgbClr val="FF0000"/>
                </a:solidFill>
              </a:rPr>
              <a:t>Earth</a:t>
            </a:r>
          </a:p>
        </p:txBody>
      </p:sp>
      <p:sp>
        <p:nvSpPr>
          <p:cNvPr id="18" name="TextBox 17">
            <a:extLst>
              <a:ext uri="{FF2B5EF4-FFF2-40B4-BE49-F238E27FC236}">
                <a16:creationId xmlns:a16="http://schemas.microsoft.com/office/drawing/2014/main" id="{0D271F3F-BCFA-F840-BCB6-369C3CB6F1FA}"/>
              </a:ext>
            </a:extLst>
          </p:cNvPr>
          <p:cNvSpPr txBox="1"/>
          <p:nvPr/>
        </p:nvSpPr>
        <p:spPr>
          <a:xfrm>
            <a:off x="8185581" y="3280847"/>
            <a:ext cx="595035" cy="369332"/>
          </a:xfrm>
          <a:prstGeom prst="rect">
            <a:avLst/>
          </a:prstGeom>
          <a:noFill/>
        </p:spPr>
        <p:txBody>
          <a:bodyPr wrap="none" rtlCol="0">
            <a:spAutoFit/>
          </a:bodyPr>
          <a:lstStyle/>
          <a:p>
            <a:r>
              <a:rPr lang="en-US" dirty="0">
                <a:solidFill>
                  <a:srgbClr val="FF0000"/>
                </a:solidFill>
              </a:rPr>
              <a:t>Sun</a:t>
            </a:r>
          </a:p>
        </p:txBody>
      </p:sp>
      <p:cxnSp>
        <p:nvCxnSpPr>
          <p:cNvPr id="4" name="Straight Arrow Connector 3">
            <a:extLst>
              <a:ext uri="{FF2B5EF4-FFF2-40B4-BE49-F238E27FC236}">
                <a16:creationId xmlns:a16="http://schemas.microsoft.com/office/drawing/2014/main" id="{23345C5D-1CA9-AE48-BAA4-3CAF5FE3AB21}"/>
              </a:ext>
            </a:extLst>
          </p:cNvPr>
          <p:cNvCxnSpPr/>
          <p:nvPr/>
        </p:nvCxnSpPr>
        <p:spPr>
          <a:xfrm flipH="1">
            <a:off x="4572000" y="2438400"/>
            <a:ext cx="2916237" cy="0"/>
          </a:xfrm>
          <a:prstGeom prst="straightConnector1">
            <a:avLst/>
          </a:prstGeom>
          <a:ln w="28575">
            <a:solidFill>
              <a:srgbClr val="FFC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427B2C5-8C61-664A-8479-3BE54667AD3B}"/>
              </a:ext>
            </a:extLst>
          </p:cNvPr>
          <p:cNvCxnSpPr/>
          <p:nvPr/>
        </p:nvCxnSpPr>
        <p:spPr>
          <a:xfrm flipH="1">
            <a:off x="4572000" y="3048000"/>
            <a:ext cx="2916237" cy="0"/>
          </a:xfrm>
          <a:prstGeom prst="straightConnector1">
            <a:avLst/>
          </a:prstGeom>
          <a:ln w="28575">
            <a:solidFill>
              <a:srgbClr val="FFC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BE9F645-29D1-F840-90F6-3EEE5F940D4D}"/>
              </a:ext>
            </a:extLst>
          </p:cNvPr>
          <p:cNvCxnSpPr/>
          <p:nvPr/>
        </p:nvCxnSpPr>
        <p:spPr>
          <a:xfrm flipH="1">
            <a:off x="4572000" y="3657600"/>
            <a:ext cx="2916237" cy="0"/>
          </a:xfrm>
          <a:prstGeom prst="straightConnector1">
            <a:avLst/>
          </a:prstGeom>
          <a:ln w="28575">
            <a:solidFill>
              <a:srgbClr val="FFC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8F104D8-C3C2-F14E-94CF-3C2DCAB3BAE7}"/>
              </a:ext>
            </a:extLst>
          </p:cNvPr>
          <p:cNvCxnSpPr/>
          <p:nvPr/>
        </p:nvCxnSpPr>
        <p:spPr>
          <a:xfrm flipH="1">
            <a:off x="4572000" y="4267200"/>
            <a:ext cx="2916237" cy="0"/>
          </a:xfrm>
          <a:prstGeom prst="straightConnector1">
            <a:avLst/>
          </a:prstGeom>
          <a:ln w="28575">
            <a:solidFill>
              <a:srgbClr val="FFC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434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9"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5123">
                                            <p:txEl>
                                              <p:pRg st="9" end="9"/>
                                            </p:txEl>
                                          </p:spTgt>
                                        </p:tgtEl>
                                        <p:attrNameLst>
                                          <p:attrName>style.visibility</p:attrName>
                                        </p:attrNameLst>
                                      </p:cBhvr>
                                      <p:to>
                                        <p:strVal val="visible"/>
                                      </p:to>
                                    </p:set>
                                    <p:animEffect transition="in" filter="dissolve">
                                      <p:cBhvr>
                                        <p:cTn id="50" dur="500"/>
                                        <p:tgtEl>
                                          <p:spTgt spid="51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2A9C13-B3E0-D249-8C7E-DAD66FAFAC67}"/>
              </a:ext>
            </a:extLst>
          </p:cNvPr>
          <p:cNvSpPr txBox="1">
            <a:spLocks/>
          </p:cNvSpPr>
          <p:nvPr/>
        </p:nvSpPr>
        <p:spPr bwMode="auto">
          <a:xfrm>
            <a:off x="0" y="22898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tx1"/>
                </a:solidFill>
                <a:latin typeface="Arial" charset="0"/>
              </a:rPr>
              <a:t>THE AGE OF EXPLORATION</a:t>
            </a:r>
          </a:p>
        </p:txBody>
      </p:sp>
      <p:pic>
        <p:nvPicPr>
          <p:cNvPr id="6" name="Picture 5">
            <a:extLst>
              <a:ext uri="{FF2B5EF4-FFF2-40B4-BE49-F238E27FC236}">
                <a16:creationId xmlns:a16="http://schemas.microsoft.com/office/drawing/2014/main" id="{50A720C6-5754-3F48-A78C-FA64A428A55B}"/>
              </a:ext>
            </a:extLst>
          </p:cNvPr>
          <p:cNvPicPr>
            <a:picLocks noChangeAspect="1"/>
          </p:cNvPicPr>
          <p:nvPr/>
        </p:nvPicPr>
        <p:blipFill>
          <a:blip r:embed="rId2"/>
          <a:stretch>
            <a:fillRect/>
          </a:stretch>
        </p:blipFill>
        <p:spPr>
          <a:xfrm>
            <a:off x="483445" y="1600200"/>
            <a:ext cx="8127155" cy="4424592"/>
          </a:xfrm>
          <a:prstGeom prst="rect">
            <a:avLst/>
          </a:prstGeom>
        </p:spPr>
      </p:pic>
      <p:sp>
        <p:nvSpPr>
          <p:cNvPr id="5" name="Content Placeholder 2">
            <a:extLst>
              <a:ext uri="{FF2B5EF4-FFF2-40B4-BE49-F238E27FC236}">
                <a16:creationId xmlns:a16="http://schemas.microsoft.com/office/drawing/2014/main" id="{938A495E-A25A-D547-ABDE-9BF6938A6844}"/>
              </a:ext>
            </a:extLst>
          </p:cNvPr>
          <p:cNvSpPr>
            <a:spLocks noGrp="1"/>
          </p:cNvSpPr>
          <p:nvPr>
            <p:ph idx="1"/>
          </p:nvPr>
        </p:nvSpPr>
        <p:spPr>
          <a:xfrm>
            <a:off x="76200" y="838200"/>
            <a:ext cx="8763000" cy="5867400"/>
          </a:xfrm>
        </p:spPr>
        <p:txBody>
          <a:bodyPr/>
          <a:lstStyle/>
          <a:p>
            <a:pPr eaLnBrk="1" hangingPunct="1"/>
            <a:r>
              <a:rPr lang="en-US" sz="2000" dirty="0">
                <a:latin typeface="Arial" charset="0"/>
                <a:sym typeface="Wingdings"/>
              </a:rPr>
              <a:t>Eratosthenes’ result gave an overall picture of the Earth, but it was hardly a complete understanding; this required an age of exploration.</a:t>
            </a:r>
            <a:endParaRPr lang="en-US" sz="1400" dirty="0">
              <a:latin typeface="Arial" charset="0"/>
              <a:sym typeface="Wingdings"/>
            </a:endParaRPr>
          </a:p>
          <a:p>
            <a:pPr eaLnBrk="1" hangingPunct="1"/>
            <a:endParaRPr lang="en-US" sz="14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r>
              <a:rPr lang="en-US" sz="2000" dirty="0">
                <a:latin typeface="Arial" charset="0"/>
                <a:sym typeface="Wingdings"/>
              </a:rPr>
              <a:t>For the Universe, we are now starting on our own age of exploration.</a:t>
            </a:r>
          </a:p>
        </p:txBody>
      </p:sp>
    </p:spTree>
    <p:extLst>
      <p:ext uri="{BB962C8B-B14F-4D97-AF65-F5344CB8AC3E}">
        <p14:creationId xmlns:p14="http://schemas.microsoft.com/office/powerpoint/2010/main" val="32737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14" end="14"/>
                                            </p:txEl>
                                          </p:spTgt>
                                        </p:tgtEl>
                                        <p:attrNameLst>
                                          <p:attrName>style.visibility</p:attrName>
                                        </p:attrNameLst>
                                      </p:cBhvr>
                                      <p:to>
                                        <p:strVal val="visible"/>
                                      </p:to>
                                    </p:set>
                                    <p:animEffect transition="in" filter="dissolve">
                                      <p:cBhvr>
                                        <p:cTn id="1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8C5AB-B05F-5D49-B382-8FC9461CACA5}"/>
              </a:ext>
            </a:extLst>
          </p:cNvPr>
          <p:cNvSpPr/>
          <p:nvPr/>
        </p:nvSpPr>
        <p:spPr>
          <a:xfrm>
            <a:off x="609600" y="2667000"/>
            <a:ext cx="7848600" cy="762000"/>
          </a:xfrm>
          <a:prstGeom prst="rect">
            <a:avLst/>
          </a:prstGeom>
          <a:solidFill>
            <a:srgbClr val="0070C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PART 2</a:t>
            </a:r>
          </a:p>
        </p:txBody>
      </p:sp>
      <p:sp>
        <p:nvSpPr>
          <p:cNvPr id="5123" name="Content Placeholder 2"/>
          <p:cNvSpPr>
            <a:spLocks noGrp="1"/>
          </p:cNvSpPr>
          <p:nvPr>
            <p:ph idx="1"/>
          </p:nvPr>
        </p:nvSpPr>
        <p:spPr>
          <a:xfrm>
            <a:off x="609600" y="1524000"/>
            <a:ext cx="7924800" cy="4648200"/>
          </a:xfrm>
        </p:spPr>
        <p:txBody>
          <a:bodyPr/>
          <a:lstStyle/>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1. Discovering the Universe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2. Traditional Experiments: Big Science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3. New Experiments: Faster, Smaller, Cheaper</a:t>
            </a:r>
          </a:p>
        </p:txBody>
      </p:sp>
    </p:spTree>
    <p:extLst>
      <p:ext uri="{BB962C8B-B14F-4D97-AF65-F5344CB8AC3E}">
        <p14:creationId xmlns:p14="http://schemas.microsoft.com/office/powerpoint/2010/main" val="34651249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TRADITIONAL EXPERIMENTS: BIG SCIENCE</a:t>
            </a:r>
          </a:p>
        </p:txBody>
      </p:sp>
      <p:sp>
        <p:nvSpPr>
          <p:cNvPr id="5123" name="Content Placeholder 2"/>
          <p:cNvSpPr>
            <a:spLocks noGrp="1"/>
          </p:cNvSpPr>
          <p:nvPr>
            <p:ph idx="1"/>
          </p:nvPr>
        </p:nvSpPr>
        <p:spPr>
          <a:xfrm>
            <a:off x="76201" y="1219200"/>
            <a:ext cx="8991599" cy="5105400"/>
          </a:xfrm>
        </p:spPr>
        <p:txBody>
          <a:bodyPr/>
          <a:lstStyle/>
          <a:p>
            <a:pPr eaLnBrk="1" hangingPunct="1"/>
            <a:r>
              <a:rPr lang="en-US" dirty="0">
                <a:latin typeface="Arial" charset="0"/>
              </a:rPr>
              <a:t>So there is a lot of the Universe left to discover.  How do we go about it? </a:t>
            </a:r>
          </a:p>
          <a:p>
            <a:pPr eaLnBrk="1" hangingPunct="1"/>
            <a:endParaRPr lang="en-US" dirty="0">
              <a:latin typeface="Arial" charset="0"/>
            </a:endParaRPr>
          </a:p>
          <a:p>
            <a:pPr eaLnBrk="1" hangingPunct="1"/>
            <a:r>
              <a:rPr lang="en-US" dirty="0">
                <a:latin typeface="Arial" charset="0"/>
              </a:rPr>
              <a:t>In the case of the Earth we needed to prepare ships that could take us into the unknown.</a:t>
            </a:r>
          </a:p>
          <a:p>
            <a:pPr eaLnBrk="1" hangingPunct="1"/>
            <a:endParaRPr lang="en-US" dirty="0">
              <a:latin typeface="Arial" charset="0"/>
            </a:endParaRPr>
          </a:p>
          <a:p>
            <a:pPr eaLnBrk="1" hangingPunct="1"/>
            <a:r>
              <a:rPr lang="en-US" dirty="0">
                <a:latin typeface="Arial" charset="0"/>
              </a:rPr>
              <a:t>For the Universe, we need to prepare experiments that can find the unknown.  But if it is unknown, how do we prepare experiments to find it?</a:t>
            </a:r>
          </a:p>
          <a:p>
            <a:pPr eaLnBrk="1" hangingPunct="1"/>
            <a:endParaRPr lang="en-US" dirty="0">
              <a:latin typeface="Arial" charset="0"/>
            </a:endParaRPr>
          </a:p>
          <a:p>
            <a:pPr eaLnBrk="1" hangingPunct="1"/>
            <a:r>
              <a:rPr lang="en-US" dirty="0">
                <a:latin typeface="Arial" charset="0"/>
              </a:rPr>
              <a:t>The answer can be traced back to two giants of physics and has led to what we now call “big science.”</a:t>
            </a:r>
          </a:p>
        </p:txBody>
      </p:sp>
    </p:spTree>
    <p:extLst>
      <p:ext uri="{BB962C8B-B14F-4D97-AF65-F5344CB8AC3E}">
        <p14:creationId xmlns:p14="http://schemas.microsoft.com/office/powerpoint/2010/main" val="5478830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ALBERT EINSTEIN</a:t>
            </a:r>
          </a:p>
        </p:txBody>
      </p:sp>
      <p:sp>
        <p:nvSpPr>
          <p:cNvPr id="5123" name="Content Placeholder 2"/>
          <p:cNvSpPr>
            <a:spLocks noGrp="1"/>
          </p:cNvSpPr>
          <p:nvPr>
            <p:ph idx="1"/>
          </p:nvPr>
        </p:nvSpPr>
        <p:spPr>
          <a:xfrm>
            <a:off x="4267200" y="762000"/>
            <a:ext cx="4876800" cy="5715000"/>
          </a:xfrm>
        </p:spPr>
        <p:txBody>
          <a:bodyPr/>
          <a:lstStyle/>
          <a:p>
            <a:pPr eaLnBrk="1" hangingPunct="1"/>
            <a:r>
              <a:rPr lang="en-US" sz="2000" dirty="0">
                <a:latin typeface="Arial" charset="0"/>
              </a:rPr>
              <a:t>In 1905, Einstein discovered E = mc</a:t>
            </a:r>
            <a:r>
              <a:rPr lang="en-US" sz="2000" baseline="30000" dirty="0">
                <a:latin typeface="Arial" charset="0"/>
              </a:rPr>
              <a:t>2</a:t>
            </a:r>
            <a:r>
              <a:rPr lang="en-US" sz="2000" dirty="0">
                <a:latin typeface="Arial" charset="0"/>
              </a:rPr>
              <a:t>: mass can be converted to energy and </a:t>
            </a:r>
            <a:r>
              <a:rPr lang="en-US" sz="2000" i="1" dirty="0">
                <a:latin typeface="Arial" charset="0"/>
              </a:rPr>
              <a:t>vice versa</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This allows the process</a:t>
            </a: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endParaRPr lang="en-US" sz="2000" dirty="0">
              <a:latin typeface="Arial" charset="0"/>
              <a:sym typeface="Wingdings" pitchFamily="2" charset="2"/>
            </a:endParaRPr>
          </a:p>
          <a:p>
            <a:pPr eaLnBrk="1" hangingPunct="1"/>
            <a:r>
              <a:rPr lang="en-US" sz="2000" dirty="0">
                <a:latin typeface="Arial" charset="0"/>
                <a:sym typeface="Wingdings" pitchFamily="2" charset="2"/>
              </a:rPr>
              <a:t>Energy is the “universal translator”: we can take known particles (protons p) and collide them to form energy, which then turns back into new particles (X).  </a:t>
            </a:r>
          </a:p>
          <a:p>
            <a:pPr eaLnBrk="1" hangingPunct="1"/>
            <a:endParaRPr lang="en-US" sz="1200" dirty="0">
              <a:latin typeface="Arial" charset="0"/>
              <a:sym typeface="Wingdings" pitchFamily="2" charset="2"/>
            </a:endParaRPr>
          </a:p>
          <a:p>
            <a:pPr eaLnBrk="1" hangingPunct="1"/>
            <a:r>
              <a:rPr lang="en-US" sz="2000" dirty="0">
                <a:latin typeface="Arial" charset="0"/>
                <a:sym typeface="Wingdings" pitchFamily="2" charset="2"/>
              </a:rPr>
              <a:t>We can therefore discover new particles, even if we don’t know much about them beforehand.</a:t>
            </a:r>
            <a:endParaRPr lang="en-US" sz="2000" dirty="0">
              <a:latin typeface="Arial" charset="0"/>
            </a:endParaRPr>
          </a:p>
        </p:txBody>
      </p:sp>
      <p:pic>
        <p:nvPicPr>
          <p:cNvPr id="3" name="Picture 2">
            <a:extLst>
              <a:ext uri="{FF2B5EF4-FFF2-40B4-BE49-F238E27FC236}">
                <a16:creationId xmlns:a16="http://schemas.microsoft.com/office/drawing/2014/main" id="{CDA14BBE-064F-554D-8643-F0C263286845}"/>
              </a:ext>
            </a:extLst>
          </p:cNvPr>
          <p:cNvPicPr>
            <a:picLocks noChangeAspect="1"/>
          </p:cNvPicPr>
          <p:nvPr/>
        </p:nvPicPr>
        <p:blipFill>
          <a:blip r:embed="rId2"/>
          <a:stretch>
            <a:fillRect/>
          </a:stretch>
        </p:blipFill>
        <p:spPr>
          <a:xfrm>
            <a:off x="207568" y="1143000"/>
            <a:ext cx="3924853" cy="5105400"/>
          </a:xfrm>
          <a:prstGeom prst="rect">
            <a:avLst/>
          </a:prstGeom>
        </p:spPr>
      </p:pic>
      <p:grpSp>
        <p:nvGrpSpPr>
          <p:cNvPr id="5" name="Group 33">
            <a:extLst>
              <a:ext uri="{FF2B5EF4-FFF2-40B4-BE49-F238E27FC236}">
                <a16:creationId xmlns:a16="http://schemas.microsoft.com/office/drawing/2014/main" id="{CA46E2D5-EA87-FE4F-BC6C-F981462F3847}"/>
              </a:ext>
            </a:extLst>
          </p:cNvPr>
          <p:cNvGrpSpPr>
            <a:grpSpLocks/>
          </p:cNvGrpSpPr>
          <p:nvPr/>
        </p:nvGrpSpPr>
        <p:grpSpPr bwMode="auto">
          <a:xfrm>
            <a:off x="5752006" y="2286065"/>
            <a:ext cx="2248994" cy="1676335"/>
            <a:chOff x="1757" y="2145"/>
            <a:chExt cx="2262" cy="1731"/>
          </a:xfrm>
        </p:grpSpPr>
        <p:grpSp>
          <p:nvGrpSpPr>
            <p:cNvPr id="6" name="Group 21">
              <a:extLst>
                <a:ext uri="{FF2B5EF4-FFF2-40B4-BE49-F238E27FC236}">
                  <a16:creationId xmlns:a16="http://schemas.microsoft.com/office/drawing/2014/main" id="{CFB35689-12FD-D24E-BD53-1E9DCFDCEE87}"/>
                </a:ext>
              </a:extLst>
            </p:cNvPr>
            <p:cNvGrpSpPr>
              <a:grpSpLocks/>
            </p:cNvGrpSpPr>
            <p:nvPr/>
          </p:nvGrpSpPr>
          <p:grpSpPr bwMode="auto">
            <a:xfrm>
              <a:off x="1757" y="2145"/>
              <a:ext cx="1725" cy="1722"/>
              <a:chOff x="3734" y="2118"/>
              <a:chExt cx="1725" cy="1722"/>
            </a:xfrm>
          </p:grpSpPr>
          <p:sp>
            <p:nvSpPr>
              <p:cNvPr id="10" name="Text Box 33">
                <a:extLst>
                  <a:ext uri="{FF2B5EF4-FFF2-40B4-BE49-F238E27FC236}">
                    <a16:creationId xmlns:a16="http://schemas.microsoft.com/office/drawing/2014/main" id="{EE4C1EC6-705C-A942-9122-A95D7D27563B}"/>
                  </a:ext>
                </a:extLst>
              </p:cNvPr>
              <p:cNvSpPr txBox="1">
                <a:spLocks noChangeArrowheads="1"/>
              </p:cNvSpPr>
              <p:nvPr/>
            </p:nvSpPr>
            <p:spPr bwMode="auto">
              <a:xfrm>
                <a:off x="3766" y="2118"/>
                <a:ext cx="329"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X</a:t>
                </a:r>
              </a:p>
            </p:txBody>
          </p:sp>
          <p:sp>
            <p:nvSpPr>
              <p:cNvPr id="11" name="Text Box 34">
                <a:extLst>
                  <a:ext uri="{FF2B5EF4-FFF2-40B4-BE49-F238E27FC236}">
                    <a16:creationId xmlns:a16="http://schemas.microsoft.com/office/drawing/2014/main" id="{2918F118-0136-E34A-82A7-5BC9522FE6A0}"/>
                  </a:ext>
                </a:extLst>
              </p:cNvPr>
              <p:cNvSpPr txBox="1">
                <a:spLocks noChangeArrowheads="1"/>
              </p:cNvSpPr>
              <p:nvPr/>
            </p:nvSpPr>
            <p:spPr bwMode="auto">
              <a:xfrm>
                <a:off x="5116" y="2136"/>
                <a:ext cx="329"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rgbClr val="FF0000"/>
                    </a:solidFill>
                  </a:rPr>
                  <a:t>X</a:t>
                </a:r>
              </a:p>
            </p:txBody>
          </p:sp>
          <p:sp>
            <p:nvSpPr>
              <p:cNvPr id="12" name="Text Box 35">
                <a:extLst>
                  <a:ext uri="{FF2B5EF4-FFF2-40B4-BE49-F238E27FC236}">
                    <a16:creationId xmlns:a16="http://schemas.microsoft.com/office/drawing/2014/main" id="{4FE3914A-D574-4A47-8620-C79A3B9CD571}"/>
                  </a:ext>
                </a:extLst>
              </p:cNvPr>
              <p:cNvSpPr txBox="1">
                <a:spLocks noChangeArrowheads="1"/>
              </p:cNvSpPr>
              <p:nvPr/>
            </p:nvSpPr>
            <p:spPr bwMode="auto">
              <a:xfrm>
                <a:off x="3734" y="3432"/>
                <a:ext cx="30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i="1" dirty="0">
                    <a:solidFill>
                      <a:srgbClr val="FF0000"/>
                    </a:solidFill>
                  </a:rPr>
                  <a:t>p</a:t>
                </a:r>
              </a:p>
            </p:txBody>
          </p:sp>
          <p:sp>
            <p:nvSpPr>
              <p:cNvPr id="13" name="Text Box 35">
                <a:extLst>
                  <a:ext uri="{FF2B5EF4-FFF2-40B4-BE49-F238E27FC236}">
                    <a16:creationId xmlns:a16="http://schemas.microsoft.com/office/drawing/2014/main" id="{2937BFF6-12FD-D04D-9B6E-5A3A392DE45B}"/>
                  </a:ext>
                </a:extLst>
              </p:cNvPr>
              <p:cNvSpPr txBox="1">
                <a:spLocks noChangeArrowheads="1"/>
              </p:cNvSpPr>
              <p:nvPr/>
            </p:nvSpPr>
            <p:spPr bwMode="auto">
              <a:xfrm>
                <a:off x="5155" y="3459"/>
                <a:ext cx="30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i="1" dirty="0">
                    <a:solidFill>
                      <a:srgbClr val="FF0000"/>
                    </a:solidFill>
                  </a:rPr>
                  <a:t>p</a:t>
                </a:r>
              </a:p>
            </p:txBody>
          </p:sp>
          <p:grpSp>
            <p:nvGrpSpPr>
              <p:cNvPr id="14" name="Group 37">
                <a:extLst>
                  <a:ext uri="{FF2B5EF4-FFF2-40B4-BE49-F238E27FC236}">
                    <a16:creationId xmlns:a16="http://schemas.microsoft.com/office/drawing/2014/main" id="{5BCB78DA-BDC5-214C-8104-B93553332FF7}"/>
                  </a:ext>
                </a:extLst>
              </p:cNvPr>
              <p:cNvGrpSpPr>
                <a:grpSpLocks/>
              </p:cNvGrpSpPr>
              <p:nvPr/>
            </p:nvGrpSpPr>
            <p:grpSpPr bwMode="auto">
              <a:xfrm>
                <a:off x="4030" y="2433"/>
                <a:ext cx="1156" cy="1187"/>
                <a:chOff x="1047750" y="1657351"/>
                <a:chExt cx="1833673" cy="1883291"/>
              </a:xfrm>
            </p:grpSpPr>
            <p:sp>
              <p:nvSpPr>
                <p:cNvPr id="15" name="Line 21">
                  <a:extLst>
                    <a:ext uri="{FF2B5EF4-FFF2-40B4-BE49-F238E27FC236}">
                      <a16:creationId xmlns:a16="http://schemas.microsoft.com/office/drawing/2014/main" id="{FB797538-1025-E446-BE17-B6CC90F6EBC2}"/>
                    </a:ext>
                  </a:extLst>
                </p:cNvPr>
                <p:cNvSpPr>
                  <a:spLocks noChangeShapeType="1"/>
                </p:cNvSpPr>
                <p:nvPr/>
              </p:nvSpPr>
              <p:spPr bwMode="auto">
                <a:xfrm>
                  <a:off x="1047750" y="1657351"/>
                  <a:ext cx="1833673" cy="188329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4">
                  <a:extLst>
                    <a:ext uri="{FF2B5EF4-FFF2-40B4-BE49-F238E27FC236}">
                      <a16:creationId xmlns:a16="http://schemas.microsoft.com/office/drawing/2014/main" id="{A05909B0-DEF7-8345-9AFE-AFF07F72731F}"/>
                    </a:ext>
                  </a:extLst>
                </p:cNvPr>
                <p:cNvSpPr>
                  <a:spLocks noChangeShapeType="1"/>
                </p:cNvSpPr>
                <p:nvPr/>
              </p:nvSpPr>
              <p:spPr bwMode="auto">
                <a:xfrm flipV="1">
                  <a:off x="1049097" y="1679944"/>
                  <a:ext cx="1821694" cy="17318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Oval 36">
                  <a:extLst>
                    <a:ext uri="{FF2B5EF4-FFF2-40B4-BE49-F238E27FC236}">
                      <a16:creationId xmlns:a16="http://schemas.microsoft.com/office/drawing/2014/main" id="{9F1F343D-2CDC-9C40-A8C0-EF6CD82944A0}"/>
                    </a:ext>
                  </a:extLst>
                </p:cNvPr>
                <p:cNvSpPr>
                  <a:spLocks noChangeArrowheads="1"/>
                </p:cNvSpPr>
                <p:nvPr/>
              </p:nvSpPr>
              <p:spPr bwMode="auto">
                <a:xfrm>
                  <a:off x="1424764" y="2062716"/>
                  <a:ext cx="1031358" cy="1010093"/>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t>Energy</a:t>
                  </a:r>
                </a:p>
              </p:txBody>
            </p:sp>
          </p:grpSp>
        </p:grpSp>
        <p:grpSp>
          <p:nvGrpSpPr>
            <p:cNvPr id="7" name="Group 30">
              <a:extLst>
                <a:ext uri="{FF2B5EF4-FFF2-40B4-BE49-F238E27FC236}">
                  <a16:creationId xmlns:a16="http://schemas.microsoft.com/office/drawing/2014/main" id="{C9C4B952-6E42-AB49-BA68-115454DC06CC}"/>
                </a:ext>
              </a:extLst>
            </p:cNvPr>
            <p:cNvGrpSpPr>
              <a:grpSpLocks/>
            </p:cNvGrpSpPr>
            <p:nvPr/>
          </p:nvGrpSpPr>
          <p:grpSpPr bwMode="auto">
            <a:xfrm rot="10800000">
              <a:off x="3694" y="2202"/>
              <a:ext cx="325" cy="1674"/>
              <a:chOff x="3220" y="1591"/>
              <a:chExt cx="325" cy="1674"/>
            </a:xfrm>
          </p:grpSpPr>
          <p:sp>
            <p:nvSpPr>
              <p:cNvPr id="8" name="Text Box 37">
                <a:extLst>
                  <a:ext uri="{FF2B5EF4-FFF2-40B4-BE49-F238E27FC236}">
                    <a16:creationId xmlns:a16="http://schemas.microsoft.com/office/drawing/2014/main" id="{5D862BE3-AD1C-0C41-B92B-BE60CF71802B}"/>
                  </a:ext>
                </a:extLst>
              </p:cNvPr>
              <p:cNvSpPr txBox="1">
                <a:spLocks noChangeArrowheads="1"/>
              </p:cNvSpPr>
              <p:nvPr/>
            </p:nvSpPr>
            <p:spPr bwMode="auto">
              <a:xfrm rot="5400000">
                <a:off x="3124" y="2336"/>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FF0000"/>
                    </a:solidFill>
                  </a:rPr>
                  <a:t>time</a:t>
                </a:r>
              </a:p>
            </p:txBody>
          </p:sp>
          <p:cxnSp>
            <p:nvCxnSpPr>
              <p:cNvPr id="9" name="Straight Arrow Connector 40">
                <a:extLst>
                  <a:ext uri="{FF2B5EF4-FFF2-40B4-BE49-F238E27FC236}">
                    <a16:creationId xmlns:a16="http://schemas.microsoft.com/office/drawing/2014/main" id="{96763F61-31DF-9A43-BDD4-55EB1B697732}"/>
                  </a:ext>
                </a:extLst>
              </p:cNvPr>
              <p:cNvCxnSpPr>
                <a:cxnSpLocks noChangeShapeType="1"/>
              </p:cNvCxnSpPr>
              <p:nvPr/>
            </p:nvCxnSpPr>
            <p:spPr bwMode="auto">
              <a:xfrm rot="5400000">
                <a:off x="2705" y="2424"/>
                <a:ext cx="1674" cy="7"/>
              </a:xfrm>
              <a:prstGeom prst="straightConnector1">
                <a:avLst/>
              </a:prstGeom>
              <a:noFill/>
              <a:ln w="38100" algn="ctr">
                <a:solidFill>
                  <a:srgbClr val="FF000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10037775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ERNEST O. LAWRENCE</a:t>
            </a:r>
          </a:p>
        </p:txBody>
      </p:sp>
      <p:sp>
        <p:nvSpPr>
          <p:cNvPr id="5123" name="Content Placeholder 2"/>
          <p:cNvSpPr>
            <a:spLocks noGrp="1"/>
          </p:cNvSpPr>
          <p:nvPr>
            <p:ph idx="1"/>
          </p:nvPr>
        </p:nvSpPr>
        <p:spPr>
          <a:xfrm>
            <a:off x="4114800" y="1018309"/>
            <a:ext cx="4800600" cy="5306292"/>
          </a:xfrm>
        </p:spPr>
        <p:txBody>
          <a:bodyPr/>
          <a:lstStyle/>
          <a:p>
            <a:pPr eaLnBrk="1" hangingPunct="1"/>
            <a:r>
              <a:rPr lang="en-US" dirty="0">
                <a:latin typeface="Arial" charset="0"/>
              </a:rPr>
              <a:t>In the 1930’s Lawrence made a cyclotron, which accelerated particles to higher velocities and energies.</a:t>
            </a:r>
          </a:p>
          <a:p>
            <a:pPr eaLnBrk="1" hangingPunct="1"/>
            <a:endParaRPr lang="en-US" sz="1200" dirty="0">
              <a:latin typeface="Arial" charset="0"/>
            </a:endParaRPr>
          </a:p>
          <a:p>
            <a:pPr eaLnBrk="1" hangingPunct="1"/>
            <a:r>
              <a:rPr lang="en-US" dirty="0">
                <a:latin typeface="Arial" charset="0"/>
              </a:rPr>
              <a:t>The first cyclotron was small, but soon, bigger accelerators </a:t>
            </a:r>
            <a:r>
              <a:rPr lang="en-US" dirty="0">
                <a:latin typeface="Arial" charset="0"/>
                <a:sym typeface="Wingdings" pitchFamily="2" charset="2"/>
              </a:rPr>
              <a:t>led to higher energies, which allowed heavier particles to be produced and discovered.</a:t>
            </a:r>
          </a:p>
          <a:p>
            <a:pPr eaLnBrk="1" hangingPunct="1"/>
            <a:endParaRPr lang="en-US" sz="1200" dirty="0">
              <a:latin typeface="Arial" charset="0"/>
              <a:sym typeface="Wingdings" pitchFamily="2" charset="2"/>
            </a:endParaRPr>
          </a:p>
          <a:p>
            <a:pPr eaLnBrk="1" hangingPunct="1"/>
            <a:r>
              <a:rPr lang="en-US" dirty="0">
                <a:latin typeface="Arial" charset="0"/>
                <a:sym typeface="Wingdings" pitchFamily="2" charset="2"/>
              </a:rPr>
              <a:t>This has led to “big science” and the discovery of many new particles.</a:t>
            </a:r>
            <a:endParaRPr lang="en-US" dirty="0">
              <a:latin typeface="Arial" charset="0"/>
            </a:endParaRPr>
          </a:p>
        </p:txBody>
      </p:sp>
      <p:pic>
        <p:nvPicPr>
          <p:cNvPr id="4" name="Picture 3">
            <a:extLst>
              <a:ext uri="{FF2B5EF4-FFF2-40B4-BE49-F238E27FC236}">
                <a16:creationId xmlns:a16="http://schemas.microsoft.com/office/drawing/2014/main" id="{33D2C073-39A1-0145-97A5-B66BD50F87AF}"/>
              </a:ext>
            </a:extLst>
          </p:cNvPr>
          <p:cNvPicPr>
            <a:picLocks noChangeAspect="1"/>
          </p:cNvPicPr>
          <p:nvPr/>
        </p:nvPicPr>
        <p:blipFill>
          <a:blip r:embed="rId2"/>
          <a:stretch>
            <a:fillRect/>
          </a:stretch>
        </p:blipFill>
        <p:spPr>
          <a:xfrm>
            <a:off x="665018" y="1018309"/>
            <a:ext cx="3068782" cy="4271745"/>
          </a:xfrm>
          <a:prstGeom prst="rect">
            <a:avLst/>
          </a:prstGeom>
        </p:spPr>
      </p:pic>
      <p:pic>
        <p:nvPicPr>
          <p:cNvPr id="7" name="Picture 6">
            <a:extLst>
              <a:ext uri="{FF2B5EF4-FFF2-40B4-BE49-F238E27FC236}">
                <a16:creationId xmlns:a16="http://schemas.microsoft.com/office/drawing/2014/main" id="{AFFE3EA0-DAB1-6D4D-8CB6-04E8EB4D310F}"/>
              </a:ext>
            </a:extLst>
          </p:cNvPr>
          <p:cNvPicPr>
            <a:picLocks noChangeAspect="1"/>
          </p:cNvPicPr>
          <p:nvPr/>
        </p:nvPicPr>
        <p:blipFill>
          <a:blip r:embed="rId3"/>
          <a:stretch>
            <a:fillRect/>
          </a:stretch>
        </p:blipFill>
        <p:spPr>
          <a:xfrm>
            <a:off x="1333500" y="5498738"/>
            <a:ext cx="1905000" cy="1066800"/>
          </a:xfrm>
          <a:prstGeom prst="rect">
            <a:avLst/>
          </a:prstGeom>
        </p:spPr>
      </p:pic>
    </p:spTree>
    <p:extLst>
      <p:ext uri="{BB962C8B-B14F-4D97-AF65-F5344CB8AC3E}">
        <p14:creationId xmlns:p14="http://schemas.microsoft.com/office/powerpoint/2010/main" val="16075116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AF9A2926-20BC-9345-9BC8-ACEB8FF79271}"/>
              </a:ext>
            </a:extLst>
          </p:cNvPr>
          <p:cNvSpPr>
            <a:spLocks noGrp="1" noChangeArrowheads="1"/>
          </p:cNvSpPr>
          <p:nvPr>
            <p:ph type="title"/>
          </p:nvPr>
        </p:nvSpPr>
        <p:spPr>
          <a:xfrm>
            <a:off x="0" y="187325"/>
            <a:ext cx="9144000" cy="498475"/>
          </a:xfrm>
        </p:spPr>
        <p:txBody>
          <a:bodyPr/>
          <a:lstStyle/>
          <a:p>
            <a:pPr eaLnBrk="1" hangingPunct="1"/>
            <a:r>
              <a:rPr lang="en-US" altLang="en-US" sz="3200" dirty="0">
                <a:solidFill>
                  <a:schemeClr val="tx1"/>
                </a:solidFill>
              </a:rPr>
              <a:t>THE KNOWN PARTICLES</a:t>
            </a:r>
          </a:p>
        </p:txBody>
      </p:sp>
      <p:pic>
        <p:nvPicPr>
          <p:cNvPr id="14341" name="Picture 5" descr="particle_cube">
            <a:extLst>
              <a:ext uri="{FF2B5EF4-FFF2-40B4-BE49-F238E27FC236}">
                <a16:creationId xmlns:a16="http://schemas.microsoft.com/office/drawing/2014/main" id="{AB50EF16-7D69-5C4D-97F3-265C1D8B7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98" b="6172"/>
          <a:stretch/>
        </p:blipFill>
        <p:spPr bwMode="auto">
          <a:xfrm>
            <a:off x="484189" y="1447800"/>
            <a:ext cx="32496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Oval 7">
            <a:extLst>
              <a:ext uri="{FF2B5EF4-FFF2-40B4-BE49-F238E27FC236}">
                <a16:creationId xmlns:a16="http://schemas.microsoft.com/office/drawing/2014/main" id="{86FF2B48-27F7-0848-97EA-728899FC5099}"/>
              </a:ext>
            </a:extLst>
          </p:cNvPr>
          <p:cNvSpPr>
            <a:spLocks noChangeArrowheads="1"/>
          </p:cNvSpPr>
          <p:nvPr/>
        </p:nvSpPr>
        <p:spPr bwMode="auto">
          <a:xfrm>
            <a:off x="1065213" y="2598738"/>
            <a:ext cx="820737" cy="1177925"/>
          </a:xfrm>
          <a:prstGeom prst="ellipse">
            <a:avLst/>
          </a:prstGeom>
          <a:noFill/>
          <a:ln w="762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4343" name="Text Box 8">
            <a:extLst>
              <a:ext uri="{FF2B5EF4-FFF2-40B4-BE49-F238E27FC236}">
                <a16:creationId xmlns:a16="http://schemas.microsoft.com/office/drawing/2014/main" id="{A09D6628-9FCD-C34D-832A-22A4C2DA3F61}"/>
              </a:ext>
            </a:extLst>
          </p:cNvPr>
          <p:cNvSpPr txBox="1">
            <a:spLocks noChangeArrowheads="1"/>
          </p:cNvSpPr>
          <p:nvPr/>
        </p:nvSpPr>
        <p:spPr bwMode="auto">
          <a:xfrm>
            <a:off x="815975" y="5308600"/>
            <a:ext cx="1392238" cy="636588"/>
          </a:xfrm>
          <a:prstGeom prst="rect">
            <a:avLst/>
          </a:prstGeom>
          <a:noFill/>
          <a:ln w="5715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a:solidFill>
                  <a:srgbClr val="3333FF"/>
                </a:solidFill>
              </a:rPr>
              <a:t>Atoms</a:t>
            </a:r>
          </a:p>
        </p:txBody>
      </p:sp>
      <p:sp>
        <p:nvSpPr>
          <p:cNvPr id="14344" name="Oval 10">
            <a:extLst>
              <a:ext uri="{FF2B5EF4-FFF2-40B4-BE49-F238E27FC236}">
                <a16:creationId xmlns:a16="http://schemas.microsoft.com/office/drawing/2014/main" id="{8E818336-008A-0647-813F-DF6B909340E5}"/>
              </a:ext>
            </a:extLst>
          </p:cNvPr>
          <p:cNvSpPr>
            <a:spLocks noChangeArrowheads="1"/>
          </p:cNvSpPr>
          <p:nvPr/>
        </p:nvSpPr>
        <p:spPr bwMode="auto">
          <a:xfrm>
            <a:off x="1079500" y="4251325"/>
            <a:ext cx="795338" cy="581025"/>
          </a:xfrm>
          <a:prstGeom prst="ellipse">
            <a:avLst/>
          </a:prstGeom>
          <a:noFill/>
          <a:ln w="762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 name="Content Placeholder 2">
            <a:extLst>
              <a:ext uri="{FF2B5EF4-FFF2-40B4-BE49-F238E27FC236}">
                <a16:creationId xmlns:a16="http://schemas.microsoft.com/office/drawing/2014/main" id="{285015B3-5B56-964D-A365-6F6A366155D9}"/>
              </a:ext>
            </a:extLst>
          </p:cNvPr>
          <p:cNvSpPr txBox="1">
            <a:spLocks/>
          </p:cNvSpPr>
          <p:nvPr/>
        </p:nvSpPr>
        <p:spPr>
          <a:xfrm>
            <a:off x="3886200" y="838200"/>
            <a:ext cx="5029200" cy="56388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We now know that normal matter is made of 3 kinds of particles: u and d quarks, which bind together to form protons and neutrons, and electrons.</a:t>
            </a:r>
          </a:p>
          <a:p>
            <a:endParaRPr lang="en-US" sz="1800" dirty="0">
              <a:latin typeface="Arial" charset="0"/>
            </a:endParaRPr>
          </a:p>
          <a:p>
            <a:r>
              <a:rPr lang="en-US" dirty="0">
                <a:latin typeface="Arial" charset="0"/>
              </a:rPr>
              <a:t>Many more particles have been discovered at particle colliders (and elsewhere).  The latest was the Higgs particle in 2012.</a:t>
            </a:r>
          </a:p>
          <a:p>
            <a:endParaRPr lang="en-US" sz="1800" dirty="0">
              <a:latin typeface="Arial" charset="0"/>
            </a:endParaRPr>
          </a:p>
          <a:p>
            <a:r>
              <a:rPr lang="en-US" dirty="0">
                <a:latin typeface="Arial" charset="0"/>
              </a:rPr>
              <a:t>But none of these can be dark matter.  There must be more particles and the search goes on at bigger and bigger machines.</a:t>
            </a:r>
          </a:p>
        </p:txBody>
      </p:sp>
    </p:spTree>
    <p:extLst>
      <p:ext uri="{BB962C8B-B14F-4D97-AF65-F5344CB8AC3E}">
        <p14:creationId xmlns:p14="http://schemas.microsoft.com/office/powerpoint/2010/main" val="23545193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http://atlas.kek.jp/sub/photos/CERN/CERN-MontBlanc-letter.jpg">
            <a:extLst>
              <a:ext uri="{FF2B5EF4-FFF2-40B4-BE49-F238E27FC236}">
                <a16:creationId xmlns:a16="http://schemas.microsoft.com/office/drawing/2014/main" id="{8C876250-3C82-274F-9E34-B99F5E14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51" b="7892"/>
          <a:stretch>
            <a:fillRect/>
          </a:stretch>
        </p:blipFill>
        <p:spPr bwMode="auto">
          <a:xfrm>
            <a:off x="304800" y="1295400"/>
            <a:ext cx="838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0" y="51371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FFFF1A"/>
                </a:solidFill>
              </a:rPr>
              <a:t>  Colliding protons at 99.999999% the speed of light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LARGE HADRON COLLIDER</a:t>
            </a:r>
          </a:p>
        </p:txBody>
      </p:sp>
      <p:sp>
        <p:nvSpPr>
          <p:cNvPr id="6" name="Content Placeholder 2">
            <a:extLst>
              <a:ext uri="{FF2B5EF4-FFF2-40B4-BE49-F238E27FC236}">
                <a16:creationId xmlns:a16="http://schemas.microsoft.com/office/drawing/2014/main" id="{5AD1C6BD-29AB-DA40-A93F-C376139307C7}"/>
              </a:ext>
            </a:extLst>
          </p:cNvPr>
          <p:cNvSpPr txBox="1">
            <a:spLocks noChangeArrowheads="1"/>
          </p:cNvSpPr>
          <p:nvPr/>
        </p:nvSpPr>
        <p:spPr bwMode="auto">
          <a:xfrm>
            <a:off x="304800" y="838200"/>
            <a:ext cx="85344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biggest realization of Lawrence’s vision today: the LHC in Geneva</a:t>
            </a:r>
          </a:p>
        </p:txBody>
      </p:sp>
    </p:spTree>
    <p:extLst>
      <p:ext uri="{BB962C8B-B14F-4D97-AF65-F5344CB8AC3E}">
        <p14:creationId xmlns:p14="http://schemas.microsoft.com/office/powerpoint/2010/main" val="26441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chemeClr val="bg1"/>
              </a:solidFill>
            </a:endParaRPr>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ATLAS DETECTOR</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568884" y="1311635"/>
            <a:ext cx="8041716" cy="5241565"/>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763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One of several giant detectors that observe particle collisions at the LHC</a:t>
            </a:r>
          </a:p>
        </p:txBody>
      </p:sp>
    </p:spTree>
    <p:extLst>
      <p:ext uri="{BB962C8B-B14F-4D97-AF65-F5344CB8AC3E}">
        <p14:creationId xmlns:p14="http://schemas.microsoft.com/office/powerpoint/2010/main" val="114896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990600"/>
            <a:ext cx="8680450" cy="5334000"/>
          </a:xfrm>
        </p:spPr>
        <p:txBody>
          <a:bodyPr/>
          <a:lstStyle/>
          <a:p>
            <a:r>
              <a:rPr lang="en-US" altLang="en-US" sz="2400" dirty="0"/>
              <a:t>Size: Big.</a:t>
            </a:r>
          </a:p>
          <a:p>
            <a:endParaRPr lang="en-US" altLang="en-US" sz="1400" dirty="0"/>
          </a:p>
          <a:p>
            <a:r>
              <a:rPr lang="en-US" altLang="en-US" sz="2400" dirty="0"/>
              <a:t>Timescale: The LHC was conceived in the 1980’s.  It was constructed from 1998-2008, and has been running since 2008, with periodic shutdowns to upgrade and fix equipment.</a:t>
            </a:r>
          </a:p>
          <a:p>
            <a:endParaRPr lang="en-US" altLang="en-US" sz="1400" dirty="0"/>
          </a:p>
          <a:p>
            <a:r>
              <a:rPr lang="en-US" altLang="en-US" sz="2400" dirty="0"/>
              <a:t>Budget: The cost of constructing the LHC and the various experiments was roughly $10 billion.  The annual operations budget of CERN, the host laboratory, is about $1 billion/year, or roughly 1 coffee per year per EU citizen.</a:t>
            </a:r>
          </a:p>
          <a:p>
            <a:endParaRPr lang="en-US" altLang="en-US" sz="1400" dirty="0"/>
          </a:p>
          <a:p>
            <a:r>
              <a:rPr lang="en-US" altLang="en-US" dirty="0"/>
              <a:t>People</a:t>
            </a:r>
            <a:r>
              <a:rPr lang="en-US" altLang="en-US" sz="2400" dirty="0"/>
              <a:t>: The number of physicists working on each experiment is </a:t>
            </a:r>
            <a:r>
              <a:rPr lang="en-US" altLang="en-US" sz="2400" i="1" dirty="0"/>
              <a:t>large</a:t>
            </a:r>
            <a:r>
              <a:rPr lang="en-US" altLang="en-US" sz="2400" dirty="0"/>
              <a:t>.</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HOW BIG IS BIG SCIENCE?</a:t>
            </a:r>
          </a:p>
        </p:txBody>
      </p:sp>
    </p:spTree>
    <p:extLst>
      <p:ext uri="{BB962C8B-B14F-4D97-AF65-F5344CB8AC3E}">
        <p14:creationId xmlns:p14="http://schemas.microsoft.com/office/powerpoint/2010/main" val="313155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OUTLINE</a:t>
            </a:r>
          </a:p>
        </p:txBody>
      </p:sp>
      <p:sp>
        <p:nvSpPr>
          <p:cNvPr id="5123" name="Content Placeholder 2"/>
          <p:cNvSpPr>
            <a:spLocks noGrp="1"/>
          </p:cNvSpPr>
          <p:nvPr>
            <p:ph idx="1"/>
          </p:nvPr>
        </p:nvSpPr>
        <p:spPr>
          <a:xfrm>
            <a:off x="609600" y="1524000"/>
            <a:ext cx="7924800" cy="4648200"/>
          </a:xfrm>
        </p:spPr>
        <p:txBody>
          <a:bodyPr/>
          <a:lstStyle/>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1. Discovering the Universe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2. Traditional Experiments: Big Science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3. New Experiments: Faster, Smaller, Cheaper</a:t>
            </a:r>
          </a:p>
        </p:txBody>
      </p:sp>
    </p:spTree>
    <p:extLst>
      <p:ext uri="{BB962C8B-B14F-4D97-AF65-F5344CB8AC3E}">
        <p14:creationId xmlns:p14="http://schemas.microsoft.com/office/powerpoint/2010/main" val="3090606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a:t>
            </a:r>
          </a:p>
        </p:txBody>
      </p:sp>
      <p:pic>
        <p:nvPicPr>
          <p:cNvPr id="3" name="Picture 2">
            <a:extLst>
              <a:ext uri="{FF2B5EF4-FFF2-40B4-BE49-F238E27FC236}">
                <a16:creationId xmlns:a16="http://schemas.microsoft.com/office/drawing/2014/main" id="{957BCAFD-A234-F049-B612-09F50AAD7BD8}"/>
              </a:ext>
            </a:extLst>
          </p:cNvPr>
          <p:cNvPicPr>
            <a:picLocks noChangeAspect="1"/>
          </p:cNvPicPr>
          <p:nvPr/>
        </p:nvPicPr>
        <p:blipFill>
          <a:blip r:embed="rId2"/>
          <a:stretch>
            <a:fillRect/>
          </a:stretch>
        </p:blipFill>
        <p:spPr>
          <a:xfrm>
            <a:off x="2747177" y="1066800"/>
            <a:ext cx="3649646" cy="5257800"/>
          </a:xfrm>
          <a:prstGeom prst="rect">
            <a:avLst/>
          </a:prstGeom>
        </p:spPr>
      </p:pic>
    </p:spTree>
    <p:extLst>
      <p:ext uri="{BB962C8B-B14F-4D97-AF65-F5344CB8AC3E}">
        <p14:creationId xmlns:p14="http://schemas.microsoft.com/office/powerpoint/2010/main" val="128278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(cont’d)</a:t>
            </a:r>
          </a:p>
        </p:txBody>
      </p:sp>
      <p:pic>
        <p:nvPicPr>
          <p:cNvPr id="7" name="Picture 6">
            <a:extLst>
              <a:ext uri="{FF2B5EF4-FFF2-40B4-BE49-F238E27FC236}">
                <a16:creationId xmlns:a16="http://schemas.microsoft.com/office/drawing/2014/main" id="{9E41C5AE-2568-3848-A211-974BA90B4A35}"/>
              </a:ext>
            </a:extLst>
          </p:cNvPr>
          <p:cNvPicPr>
            <a:picLocks noChangeAspect="1"/>
          </p:cNvPicPr>
          <p:nvPr/>
        </p:nvPicPr>
        <p:blipFill>
          <a:blip r:embed="rId2"/>
          <a:stretch>
            <a:fillRect/>
          </a:stretch>
        </p:blipFill>
        <p:spPr>
          <a:xfrm>
            <a:off x="4648200" y="990600"/>
            <a:ext cx="3657600" cy="5423672"/>
          </a:xfrm>
          <a:prstGeom prst="rect">
            <a:avLst/>
          </a:prstGeom>
        </p:spPr>
      </p:pic>
      <p:pic>
        <p:nvPicPr>
          <p:cNvPr id="5" name="Picture 4">
            <a:extLst>
              <a:ext uri="{FF2B5EF4-FFF2-40B4-BE49-F238E27FC236}">
                <a16:creationId xmlns:a16="http://schemas.microsoft.com/office/drawing/2014/main" id="{A15C02E0-A0D0-464B-B616-A57B98EAA5AF}"/>
              </a:ext>
            </a:extLst>
          </p:cNvPr>
          <p:cNvPicPr>
            <a:picLocks noChangeAspect="1"/>
          </p:cNvPicPr>
          <p:nvPr/>
        </p:nvPicPr>
        <p:blipFill>
          <a:blip r:embed="rId3"/>
          <a:stretch>
            <a:fillRect/>
          </a:stretch>
        </p:blipFill>
        <p:spPr>
          <a:xfrm>
            <a:off x="685800" y="990600"/>
            <a:ext cx="3657600" cy="5427088"/>
          </a:xfrm>
          <a:prstGeom prst="rect">
            <a:avLst/>
          </a:prstGeom>
        </p:spPr>
      </p:pic>
    </p:spTree>
    <p:extLst>
      <p:ext uri="{BB962C8B-B14F-4D97-AF65-F5344CB8AC3E}">
        <p14:creationId xmlns:p14="http://schemas.microsoft.com/office/powerpoint/2010/main" val="3599929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(cont’d)</a:t>
            </a:r>
          </a:p>
        </p:txBody>
      </p:sp>
      <p:pic>
        <p:nvPicPr>
          <p:cNvPr id="11" name="Picture 10">
            <a:extLst>
              <a:ext uri="{FF2B5EF4-FFF2-40B4-BE49-F238E27FC236}">
                <a16:creationId xmlns:a16="http://schemas.microsoft.com/office/drawing/2014/main" id="{8BC579FB-3B20-7143-A8A5-3D61BDB901F1}"/>
              </a:ext>
            </a:extLst>
          </p:cNvPr>
          <p:cNvPicPr>
            <a:picLocks noChangeAspect="1"/>
          </p:cNvPicPr>
          <p:nvPr/>
        </p:nvPicPr>
        <p:blipFill>
          <a:blip r:embed="rId2"/>
          <a:stretch>
            <a:fillRect/>
          </a:stretch>
        </p:blipFill>
        <p:spPr>
          <a:xfrm>
            <a:off x="3250701" y="1943100"/>
            <a:ext cx="2472070" cy="3714750"/>
          </a:xfrm>
          <a:prstGeom prst="rect">
            <a:avLst/>
          </a:prstGeom>
        </p:spPr>
      </p:pic>
      <p:pic>
        <p:nvPicPr>
          <p:cNvPr id="6" name="Picture 5">
            <a:extLst>
              <a:ext uri="{FF2B5EF4-FFF2-40B4-BE49-F238E27FC236}">
                <a16:creationId xmlns:a16="http://schemas.microsoft.com/office/drawing/2014/main" id="{1E0273EA-7C52-8F4D-B7E0-EAC46CFA71F3}"/>
              </a:ext>
            </a:extLst>
          </p:cNvPr>
          <p:cNvPicPr>
            <a:picLocks noChangeAspect="1"/>
          </p:cNvPicPr>
          <p:nvPr/>
        </p:nvPicPr>
        <p:blipFill>
          <a:blip r:embed="rId3"/>
          <a:stretch>
            <a:fillRect/>
          </a:stretch>
        </p:blipFill>
        <p:spPr>
          <a:xfrm>
            <a:off x="6019800" y="2743200"/>
            <a:ext cx="2512133" cy="3714750"/>
          </a:xfrm>
          <a:prstGeom prst="rect">
            <a:avLst/>
          </a:prstGeom>
        </p:spPr>
      </p:pic>
      <p:pic>
        <p:nvPicPr>
          <p:cNvPr id="5" name="Picture 4">
            <a:extLst>
              <a:ext uri="{FF2B5EF4-FFF2-40B4-BE49-F238E27FC236}">
                <a16:creationId xmlns:a16="http://schemas.microsoft.com/office/drawing/2014/main" id="{72BD49FC-A17A-CE47-986F-F4AFC1960614}"/>
              </a:ext>
            </a:extLst>
          </p:cNvPr>
          <p:cNvPicPr>
            <a:picLocks noChangeAspect="1"/>
          </p:cNvPicPr>
          <p:nvPr/>
        </p:nvPicPr>
        <p:blipFill>
          <a:blip r:embed="rId4"/>
          <a:stretch>
            <a:fillRect/>
          </a:stretch>
        </p:blipFill>
        <p:spPr>
          <a:xfrm>
            <a:off x="457200" y="1143000"/>
            <a:ext cx="2496472" cy="3714750"/>
          </a:xfrm>
          <a:prstGeom prst="rect">
            <a:avLst/>
          </a:prstGeom>
        </p:spPr>
      </p:pic>
    </p:spTree>
    <p:extLst>
      <p:ext uri="{BB962C8B-B14F-4D97-AF65-F5344CB8AC3E}">
        <p14:creationId xmlns:p14="http://schemas.microsoft.com/office/powerpoint/2010/main" val="427659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(cont’d)</a:t>
            </a:r>
          </a:p>
        </p:txBody>
      </p:sp>
      <p:pic>
        <p:nvPicPr>
          <p:cNvPr id="8" name="Picture 7">
            <a:extLst>
              <a:ext uri="{FF2B5EF4-FFF2-40B4-BE49-F238E27FC236}">
                <a16:creationId xmlns:a16="http://schemas.microsoft.com/office/drawing/2014/main" id="{82A6BE7C-4119-A448-8147-565F71168567}"/>
              </a:ext>
            </a:extLst>
          </p:cNvPr>
          <p:cNvPicPr>
            <a:picLocks noChangeAspect="1"/>
          </p:cNvPicPr>
          <p:nvPr/>
        </p:nvPicPr>
        <p:blipFill>
          <a:blip r:embed="rId2"/>
          <a:stretch>
            <a:fillRect/>
          </a:stretch>
        </p:blipFill>
        <p:spPr>
          <a:xfrm>
            <a:off x="374998" y="914400"/>
            <a:ext cx="1949565" cy="2895600"/>
          </a:xfrm>
          <a:prstGeom prst="rect">
            <a:avLst/>
          </a:prstGeom>
        </p:spPr>
      </p:pic>
      <p:pic>
        <p:nvPicPr>
          <p:cNvPr id="9" name="Picture 8">
            <a:extLst>
              <a:ext uri="{FF2B5EF4-FFF2-40B4-BE49-F238E27FC236}">
                <a16:creationId xmlns:a16="http://schemas.microsoft.com/office/drawing/2014/main" id="{A247719A-7163-274D-A2A2-D1722D04AD43}"/>
              </a:ext>
            </a:extLst>
          </p:cNvPr>
          <p:cNvPicPr>
            <a:picLocks noChangeAspect="1"/>
          </p:cNvPicPr>
          <p:nvPr/>
        </p:nvPicPr>
        <p:blipFill>
          <a:blip r:embed="rId3"/>
          <a:stretch>
            <a:fillRect/>
          </a:stretch>
        </p:blipFill>
        <p:spPr>
          <a:xfrm>
            <a:off x="2522039" y="1778000"/>
            <a:ext cx="1928685" cy="2895600"/>
          </a:xfrm>
          <a:prstGeom prst="rect">
            <a:avLst/>
          </a:prstGeom>
        </p:spPr>
      </p:pic>
      <p:pic>
        <p:nvPicPr>
          <p:cNvPr id="5" name="Picture 4">
            <a:extLst>
              <a:ext uri="{FF2B5EF4-FFF2-40B4-BE49-F238E27FC236}">
                <a16:creationId xmlns:a16="http://schemas.microsoft.com/office/drawing/2014/main" id="{10A43285-9C8E-5844-AD29-A80A9D90D0F1}"/>
              </a:ext>
            </a:extLst>
          </p:cNvPr>
          <p:cNvPicPr>
            <a:picLocks noChangeAspect="1"/>
          </p:cNvPicPr>
          <p:nvPr/>
        </p:nvPicPr>
        <p:blipFill>
          <a:blip r:embed="rId4"/>
          <a:stretch>
            <a:fillRect/>
          </a:stretch>
        </p:blipFill>
        <p:spPr>
          <a:xfrm>
            <a:off x="4648200" y="2641600"/>
            <a:ext cx="1911708" cy="2895600"/>
          </a:xfrm>
          <a:prstGeom prst="rect">
            <a:avLst/>
          </a:prstGeom>
        </p:spPr>
      </p:pic>
      <p:pic>
        <p:nvPicPr>
          <p:cNvPr id="6" name="Picture 5">
            <a:extLst>
              <a:ext uri="{FF2B5EF4-FFF2-40B4-BE49-F238E27FC236}">
                <a16:creationId xmlns:a16="http://schemas.microsoft.com/office/drawing/2014/main" id="{E8A83104-4E5E-9C43-B1B0-EF1656D8C6F5}"/>
              </a:ext>
            </a:extLst>
          </p:cNvPr>
          <p:cNvPicPr>
            <a:picLocks noChangeAspect="1"/>
          </p:cNvPicPr>
          <p:nvPr/>
        </p:nvPicPr>
        <p:blipFill>
          <a:blip r:embed="rId5"/>
          <a:stretch>
            <a:fillRect/>
          </a:stretch>
        </p:blipFill>
        <p:spPr>
          <a:xfrm>
            <a:off x="6757384" y="3505200"/>
            <a:ext cx="1921720" cy="2895600"/>
          </a:xfrm>
          <a:prstGeom prst="rect">
            <a:avLst/>
          </a:prstGeom>
        </p:spPr>
      </p:pic>
    </p:spTree>
    <p:extLst>
      <p:ext uri="{BB962C8B-B14F-4D97-AF65-F5344CB8AC3E}">
        <p14:creationId xmlns:p14="http://schemas.microsoft.com/office/powerpoint/2010/main" val="1148889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(cont’d)</a:t>
            </a:r>
          </a:p>
        </p:txBody>
      </p:sp>
      <p:pic>
        <p:nvPicPr>
          <p:cNvPr id="18" name="Picture 17">
            <a:extLst>
              <a:ext uri="{FF2B5EF4-FFF2-40B4-BE49-F238E27FC236}">
                <a16:creationId xmlns:a16="http://schemas.microsoft.com/office/drawing/2014/main" id="{28465376-DEF5-E943-ACFE-9499FE8075FD}"/>
              </a:ext>
            </a:extLst>
          </p:cNvPr>
          <p:cNvPicPr>
            <a:picLocks noChangeAspect="1"/>
          </p:cNvPicPr>
          <p:nvPr/>
        </p:nvPicPr>
        <p:blipFill>
          <a:blip r:embed="rId2"/>
          <a:stretch>
            <a:fillRect/>
          </a:stretch>
        </p:blipFill>
        <p:spPr>
          <a:xfrm>
            <a:off x="6847509" y="2667000"/>
            <a:ext cx="1925238" cy="2895600"/>
          </a:xfrm>
          <a:prstGeom prst="rect">
            <a:avLst/>
          </a:prstGeom>
        </p:spPr>
      </p:pic>
      <p:pic>
        <p:nvPicPr>
          <p:cNvPr id="15" name="Picture 14">
            <a:extLst>
              <a:ext uri="{FF2B5EF4-FFF2-40B4-BE49-F238E27FC236}">
                <a16:creationId xmlns:a16="http://schemas.microsoft.com/office/drawing/2014/main" id="{DE169579-1D0D-D545-811A-E65DDB3BFF91}"/>
              </a:ext>
            </a:extLst>
          </p:cNvPr>
          <p:cNvPicPr>
            <a:picLocks noChangeAspect="1"/>
          </p:cNvPicPr>
          <p:nvPr/>
        </p:nvPicPr>
        <p:blipFill>
          <a:blip r:embed="rId3"/>
          <a:stretch>
            <a:fillRect/>
          </a:stretch>
        </p:blipFill>
        <p:spPr>
          <a:xfrm>
            <a:off x="5268624" y="2261391"/>
            <a:ext cx="1930918" cy="2911865"/>
          </a:xfrm>
          <a:prstGeom prst="rect">
            <a:avLst/>
          </a:prstGeom>
        </p:spPr>
      </p:pic>
      <p:pic>
        <p:nvPicPr>
          <p:cNvPr id="7" name="Picture 6">
            <a:extLst>
              <a:ext uri="{FF2B5EF4-FFF2-40B4-BE49-F238E27FC236}">
                <a16:creationId xmlns:a16="http://schemas.microsoft.com/office/drawing/2014/main" id="{3ABBB548-4C7D-AE46-A816-3B241AFBBEDC}"/>
              </a:ext>
            </a:extLst>
          </p:cNvPr>
          <p:cNvPicPr>
            <a:picLocks noChangeAspect="1"/>
          </p:cNvPicPr>
          <p:nvPr/>
        </p:nvPicPr>
        <p:blipFill>
          <a:blip r:embed="rId4"/>
          <a:stretch>
            <a:fillRect/>
          </a:stretch>
        </p:blipFill>
        <p:spPr>
          <a:xfrm>
            <a:off x="3656868" y="1850616"/>
            <a:ext cx="1963787" cy="2917031"/>
          </a:xfrm>
          <a:prstGeom prst="rect">
            <a:avLst/>
          </a:prstGeom>
        </p:spPr>
      </p:pic>
      <p:pic>
        <p:nvPicPr>
          <p:cNvPr id="4" name="Picture 3">
            <a:extLst>
              <a:ext uri="{FF2B5EF4-FFF2-40B4-BE49-F238E27FC236}">
                <a16:creationId xmlns:a16="http://schemas.microsoft.com/office/drawing/2014/main" id="{E5181894-C112-384B-83DA-19AAEA8D908C}"/>
              </a:ext>
            </a:extLst>
          </p:cNvPr>
          <p:cNvPicPr>
            <a:picLocks noChangeAspect="1"/>
          </p:cNvPicPr>
          <p:nvPr/>
        </p:nvPicPr>
        <p:blipFill>
          <a:blip r:embed="rId5"/>
          <a:stretch>
            <a:fillRect/>
          </a:stretch>
        </p:blipFill>
        <p:spPr>
          <a:xfrm>
            <a:off x="2020163" y="1461272"/>
            <a:ext cx="1988736" cy="2895600"/>
          </a:xfrm>
          <a:prstGeom prst="rect">
            <a:avLst/>
          </a:prstGeom>
        </p:spPr>
      </p:pic>
      <p:pic>
        <p:nvPicPr>
          <p:cNvPr id="20" name="Picture 19">
            <a:extLst>
              <a:ext uri="{FF2B5EF4-FFF2-40B4-BE49-F238E27FC236}">
                <a16:creationId xmlns:a16="http://schemas.microsoft.com/office/drawing/2014/main" id="{081368A7-B200-5744-B668-8197D66862EB}"/>
              </a:ext>
            </a:extLst>
          </p:cNvPr>
          <p:cNvPicPr>
            <a:picLocks noChangeAspect="1"/>
          </p:cNvPicPr>
          <p:nvPr/>
        </p:nvPicPr>
        <p:blipFill>
          <a:blip r:embed="rId6"/>
          <a:stretch>
            <a:fillRect/>
          </a:stretch>
        </p:blipFill>
        <p:spPr>
          <a:xfrm>
            <a:off x="457200" y="1066800"/>
            <a:ext cx="1914994" cy="2900728"/>
          </a:xfrm>
          <a:prstGeom prst="rect">
            <a:avLst/>
          </a:prstGeom>
        </p:spPr>
      </p:pic>
      <p:sp>
        <p:nvSpPr>
          <p:cNvPr id="8" name="Rectangle 2">
            <a:extLst>
              <a:ext uri="{FF2B5EF4-FFF2-40B4-BE49-F238E27FC236}">
                <a16:creationId xmlns:a16="http://schemas.microsoft.com/office/drawing/2014/main" id="{113E0E50-D44E-AE46-8C3C-35CC0F0597A8}"/>
              </a:ext>
            </a:extLst>
          </p:cNvPr>
          <p:cNvSpPr txBox="1">
            <a:spLocks noChangeArrowheads="1"/>
          </p:cNvSpPr>
          <p:nvPr/>
        </p:nvSpPr>
        <p:spPr bwMode="auto">
          <a:xfrm>
            <a:off x="0" y="5757285"/>
            <a:ext cx="9144000" cy="5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About 4000 physicists from 200 institutions in 43 countries </a:t>
            </a:r>
          </a:p>
        </p:txBody>
      </p:sp>
    </p:spTree>
    <p:extLst>
      <p:ext uri="{BB962C8B-B14F-4D97-AF65-F5344CB8AC3E}">
        <p14:creationId xmlns:p14="http://schemas.microsoft.com/office/powerpoint/2010/main" val="349052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1" descr="icecube_scetch">
            <a:extLst>
              <a:ext uri="{FF2B5EF4-FFF2-40B4-BE49-F238E27FC236}">
                <a16:creationId xmlns:a16="http://schemas.microsoft.com/office/drawing/2014/main" id="{FEF27CD7-984C-D94F-8DBB-5F5FE5206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429" y="1447800"/>
            <a:ext cx="302359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Slide Number Placeholder 5">
            <a:extLst>
              <a:ext uri="{FF2B5EF4-FFF2-40B4-BE49-F238E27FC236}">
                <a16:creationId xmlns:a16="http://schemas.microsoft.com/office/drawing/2014/main" id="{BB21E12B-7645-F947-B55D-BF1240981E0A}"/>
              </a:ext>
            </a:extLst>
          </p:cNvPr>
          <p:cNvSpPr txBox="1">
            <a:spLocks noGrp="1"/>
          </p:cNvSpPr>
          <p:nvPr/>
        </p:nvSpPr>
        <p:spPr bwMode="auto">
          <a:xfrm>
            <a:off x="6816725" y="6505575"/>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chemeClr val="bg1"/>
                </a:solidFill>
              </a:rPr>
              <a:t>Feng    </a:t>
            </a:r>
            <a:fld id="{025D3F87-9818-094D-92A6-AE67608C4FBC}" type="slidenum">
              <a:rPr lang="en-US" altLang="en-US" sz="1200">
                <a:solidFill>
                  <a:schemeClr val="bg1"/>
                </a:solidFill>
              </a:rPr>
              <a:pPr algn="r" eaLnBrk="1" hangingPunct="1"/>
              <a:t>25</a:t>
            </a:fld>
            <a:endParaRPr lang="en-US" altLang="en-US" sz="1200">
              <a:solidFill>
                <a:schemeClr val="bg1"/>
              </a:solidFill>
            </a:endParaRPr>
          </a:p>
        </p:txBody>
      </p:sp>
      <p:sp>
        <p:nvSpPr>
          <p:cNvPr id="9" name="Title 1">
            <a:extLst>
              <a:ext uri="{FF2B5EF4-FFF2-40B4-BE49-F238E27FC236}">
                <a16:creationId xmlns:a16="http://schemas.microsoft.com/office/drawing/2014/main" id="{C5CA5B29-3392-F543-92AB-784A5D71D133}"/>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ICECUBE IN ANTARCTICA</a:t>
            </a:r>
          </a:p>
        </p:txBody>
      </p:sp>
      <p:sp>
        <p:nvSpPr>
          <p:cNvPr id="10" name="Rectangle 2">
            <a:extLst>
              <a:ext uri="{FF2B5EF4-FFF2-40B4-BE49-F238E27FC236}">
                <a16:creationId xmlns:a16="http://schemas.microsoft.com/office/drawing/2014/main" id="{791D444A-C64A-3D44-A02E-1B365FD0D07B}"/>
              </a:ext>
            </a:extLst>
          </p:cNvPr>
          <p:cNvSpPr txBox="1">
            <a:spLocks noChangeArrowheads="1"/>
          </p:cNvSpPr>
          <p:nvPr/>
        </p:nvSpPr>
        <p:spPr bwMode="auto">
          <a:xfrm>
            <a:off x="0" y="887412"/>
            <a:ext cx="91440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There are many other extraordinary examples of big science.</a:t>
            </a:r>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endParaRPr lang="en-US" altLang="en-US" sz="2400" dirty="0"/>
          </a:p>
          <a:p>
            <a:pPr algn="ctr" eaLnBrk="1" hangingPunct="1"/>
            <a:r>
              <a:rPr lang="en-US" altLang="en-US" sz="2400" dirty="0" err="1"/>
              <a:t>IceCube</a:t>
            </a:r>
            <a:r>
              <a:rPr lang="en-US" altLang="en-US" sz="2400" dirty="0"/>
              <a:t> looks for neutrinos, which can be produced, for example, when dark matter particles collide with each other in our galaxy.</a:t>
            </a:r>
          </a:p>
        </p:txBody>
      </p:sp>
      <p:grpSp>
        <p:nvGrpSpPr>
          <p:cNvPr id="11" name="Group 23">
            <a:extLst>
              <a:ext uri="{FF2B5EF4-FFF2-40B4-BE49-F238E27FC236}">
                <a16:creationId xmlns:a16="http://schemas.microsoft.com/office/drawing/2014/main" id="{0980E080-2E2B-2548-B961-9F45F0DA61C2}"/>
              </a:ext>
            </a:extLst>
          </p:cNvPr>
          <p:cNvGrpSpPr>
            <a:grpSpLocks/>
          </p:cNvGrpSpPr>
          <p:nvPr/>
        </p:nvGrpSpPr>
        <p:grpSpPr bwMode="auto">
          <a:xfrm>
            <a:off x="560388" y="2022475"/>
            <a:ext cx="3554412" cy="2778125"/>
            <a:chOff x="3274" y="2118"/>
            <a:chExt cx="2239" cy="1750"/>
          </a:xfrm>
        </p:grpSpPr>
        <p:grpSp>
          <p:nvGrpSpPr>
            <p:cNvPr id="12" name="Group 22">
              <a:extLst>
                <a:ext uri="{FF2B5EF4-FFF2-40B4-BE49-F238E27FC236}">
                  <a16:creationId xmlns:a16="http://schemas.microsoft.com/office/drawing/2014/main" id="{7C361B5B-48EF-D94F-B264-C257FAB1F70C}"/>
                </a:ext>
              </a:extLst>
            </p:cNvPr>
            <p:cNvGrpSpPr>
              <a:grpSpLocks/>
            </p:cNvGrpSpPr>
            <p:nvPr/>
          </p:nvGrpSpPr>
          <p:grpSpPr bwMode="auto">
            <a:xfrm>
              <a:off x="3698" y="2118"/>
              <a:ext cx="1815" cy="1745"/>
              <a:chOff x="3698" y="2118"/>
              <a:chExt cx="1815" cy="1745"/>
            </a:xfrm>
          </p:grpSpPr>
          <p:sp>
            <p:nvSpPr>
              <p:cNvPr id="16" name="Text Box 33">
                <a:extLst>
                  <a:ext uri="{FF2B5EF4-FFF2-40B4-BE49-F238E27FC236}">
                    <a16:creationId xmlns:a16="http://schemas.microsoft.com/office/drawing/2014/main" id="{9870EA73-F365-3646-9F52-ED200FB04948}"/>
                  </a:ext>
                </a:extLst>
              </p:cNvPr>
              <p:cNvSpPr txBox="1">
                <a:spLocks noChangeArrowheads="1"/>
              </p:cNvSpPr>
              <p:nvPr/>
            </p:nvSpPr>
            <p:spPr bwMode="auto">
              <a:xfrm>
                <a:off x="3698" y="2118"/>
                <a:ext cx="4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rPr>
                  <a:t>DM</a:t>
                </a:r>
              </a:p>
            </p:txBody>
          </p:sp>
          <p:sp>
            <p:nvSpPr>
              <p:cNvPr id="17" name="Text Box 34">
                <a:extLst>
                  <a:ext uri="{FF2B5EF4-FFF2-40B4-BE49-F238E27FC236}">
                    <a16:creationId xmlns:a16="http://schemas.microsoft.com/office/drawing/2014/main" id="{F98C34A6-5FCC-0546-B4B2-54D4DE3C38F6}"/>
                  </a:ext>
                </a:extLst>
              </p:cNvPr>
              <p:cNvSpPr txBox="1">
                <a:spLocks noChangeArrowheads="1"/>
              </p:cNvSpPr>
              <p:nvPr/>
            </p:nvSpPr>
            <p:spPr bwMode="auto">
              <a:xfrm>
                <a:off x="5048" y="2136"/>
                <a:ext cx="4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rPr>
                  <a:t>DM</a:t>
                </a:r>
              </a:p>
            </p:txBody>
          </p:sp>
          <p:sp>
            <p:nvSpPr>
              <p:cNvPr id="18" name="Text Box 35">
                <a:extLst>
                  <a:ext uri="{FF2B5EF4-FFF2-40B4-BE49-F238E27FC236}">
                    <a16:creationId xmlns:a16="http://schemas.microsoft.com/office/drawing/2014/main" id="{74E93C63-C972-164C-8399-D77488BF878B}"/>
                  </a:ext>
                </a:extLst>
              </p:cNvPr>
              <p:cNvSpPr txBox="1">
                <a:spLocks noChangeArrowheads="1"/>
              </p:cNvSpPr>
              <p:nvPr/>
            </p:nvSpPr>
            <p:spPr bwMode="auto">
              <a:xfrm>
                <a:off x="3748" y="3432"/>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dirty="0">
                    <a:solidFill>
                      <a:srgbClr val="FF0000"/>
                    </a:solidFill>
                    <a:latin typeface="Symbol" pitchFamily="2" charset="2"/>
                  </a:rPr>
                  <a:t>n</a:t>
                </a:r>
              </a:p>
            </p:txBody>
          </p:sp>
          <p:sp>
            <p:nvSpPr>
              <p:cNvPr id="19" name="Text Box 35">
                <a:extLst>
                  <a:ext uri="{FF2B5EF4-FFF2-40B4-BE49-F238E27FC236}">
                    <a16:creationId xmlns:a16="http://schemas.microsoft.com/office/drawing/2014/main" id="{02354EAD-25CF-3D4C-A9A8-6E6076E892B7}"/>
                  </a:ext>
                </a:extLst>
              </p:cNvPr>
              <p:cNvSpPr txBox="1">
                <a:spLocks noChangeArrowheads="1"/>
              </p:cNvSpPr>
              <p:nvPr/>
            </p:nvSpPr>
            <p:spPr bwMode="auto">
              <a:xfrm>
                <a:off x="5169" y="3459"/>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dirty="0">
                    <a:solidFill>
                      <a:srgbClr val="FF0000"/>
                    </a:solidFill>
                    <a:latin typeface="Symbol" pitchFamily="2" charset="2"/>
                  </a:rPr>
                  <a:t>n</a:t>
                </a:r>
              </a:p>
            </p:txBody>
          </p:sp>
          <p:grpSp>
            <p:nvGrpSpPr>
              <p:cNvPr id="20" name="Group 37">
                <a:extLst>
                  <a:ext uri="{FF2B5EF4-FFF2-40B4-BE49-F238E27FC236}">
                    <a16:creationId xmlns:a16="http://schemas.microsoft.com/office/drawing/2014/main" id="{349E85F9-E4F4-804D-83F4-1076598A277E}"/>
                  </a:ext>
                </a:extLst>
              </p:cNvPr>
              <p:cNvGrpSpPr>
                <a:grpSpLocks/>
              </p:cNvGrpSpPr>
              <p:nvPr/>
            </p:nvGrpSpPr>
            <p:grpSpPr bwMode="auto">
              <a:xfrm>
                <a:off x="4030" y="2433"/>
                <a:ext cx="1156" cy="1187"/>
                <a:chOff x="1047750" y="1657351"/>
                <a:chExt cx="1833673" cy="1883291"/>
              </a:xfrm>
            </p:grpSpPr>
            <p:sp>
              <p:nvSpPr>
                <p:cNvPr id="21" name="Line 21">
                  <a:extLst>
                    <a:ext uri="{FF2B5EF4-FFF2-40B4-BE49-F238E27FC236}">
                      <a16:creationId xmlns:a16="http://schemas.microsoft.com/office/drawing/2014/main" id="{D65731BF-A637-C346-BBA5-39A83CC67EB5}"/>
                    </a:ext>
                  </a:extLst>
                </p:cNvPr>
                <p:cNvSpPr>
                  <a:spLocks noChangeShapeType="1"/>
                </p:cNvSpPr>
                <p:nvPr/>
              </p:nvSpPr>
              <p:spPr bwMode="auto">
                <a:xfrm>
                  <a:off x="1047750" y="1657351"/>
                  <a:ext cx="1833673" cy="188329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4">
                  <a:extLst>
                    <a:ext uri="{FF2B5EF4-FFF2-40B4-BE49-F238E27FC236}">
                      <a16:creationId xmlns:a16="http://schemas.microsoft.com/office/drawing/2014/main" id="{D8433359-319C-C74E-B0D0-20D01C398C26}"/>
                    </a:ext>
                  </a:extLst>
                </p:cNvPr>
                <p:cNvSpPr>
                  <a:spLocks noChangeShapeType="1"/>
                </p:cNvSpPr>
                <p:nvPr/>
              </p:nvSpPr>
              <p:spPr bwMode="auto">
                <a:xfrm flipV="1">
                  <a:off x="1049097" y="1679944"/>
                  <a:ext cx="1821694" cy="17318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Oval 36">
                  <a:extLst>
                    <a:ext uri="{FF2B5EF4-FFF2-40B4-BE49-F238E27FC236}">
                      <a16:creationId xmlns:a16="http://schemas.microsoft.com/office/drawing/2014/main" id="{F44E14EF-C2E6-F34D-AB34-2C063A6C9845}"/>
                    </a:ext>
                  </a:extLst>
                </p:cNvPr>
                <p:cNvSpPr>
                  <a:spLocks noChangeArrowheads="1"/>
                </p:cNvSpPr>
                <p:nvPr/>
              </p:nvSpPr>
              <p:spPr bwMode="auto">
                <a:xfrm>
                  <a:off x="1424764" y="2062716"/>
                  <a:ext cx="1031358" cy="1010093"/>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nvGrpSpPr>
            <p:cNvPr id="13" name="Group 20">
              <a:extLst>
                <a:ext uri="{FF2B5EF4-FFF2-40B4-BE49-F238E27FC236}">
                  <a16:creationId xmlns:a16="http://schemas.microsoft.com/office/drawing/2014/main" id="{18D48001-A1EB-434D-8798-1C41BCCA0466}"/>
                </a:ext>
              </a:extLst>
            </p:cNvPr>
            <p:cNvGrpSpPr>
              <a:grpSpLocks/>
            </p:cNvGrpSpPr>
            <p:nvPr/>
          </p:nvGrpSpPr>
          <p:grpSpPr bwMode="auto">
            <a:xfrm>
              <a:off x="3274" y="2194"/>
              <a:ext cx="325" cy="1674"/>
              <a:chOff x="3220" y="1591"/>
              <a:chExt cx="325" cy="1674"/>
            </a:xfrm>
          </p:grpSpPr>
          <p:sp>
            <p:nvSpPr>
              <p:cNvPr id="14" name="Text Box 37">
                <a:extLst>
                  <a:ext uri="{FF2B5EF4-FFF2-40B4-BE49-F238E27FC236}">
                    <a16:creationId xmlns:a16="http://schemas.microsoft.com/office/drawing/2014/main" id="{78655FCE-E71F-0A4B-9104-20725E80DDBE}"/>
                  </a:ext>
                </a:extLst>
              </p:cNvPr>
              <p:cNvSpPr txBox="1">
                <a:spLocks noChangeArrowheads="1"/>
              </p:cNvSpPr>
              <p:nvPr/>
            </p:nvSpPr>
            <p:spPr bwMode="auto">
              <a:xfrm rot="5400000">
                <a:off x="3124" y="2336"/>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rPr>
                  <a:t>time</a:t>
                </a:r>
              </a:p>
            </p:txBody>
          </p:sp>
          <p:cxnSp>
            <p:nvCxnSpPr>
              <p:cNvPr id="15" name="Straight Arrow Connector 14">
                <a:extLst>
                  <a:ext uri="{FF2B5EF4-FFF2-40B4-BE49-F238E27FC236}">
                    <a16:creationId xmlns:a16="http://schemas.microsoft.com/office/drawing/2014/main" id="{61566C6E-FA0C-0D42-853A-BD2899014730}"/>
                  </a:ext>
                </a:extLst>
              </p:cNvPr>
              <p:cNvCxnSpPr>
                <a:cxnSpLocks noChangeShapeType="1"/>
              </p:cNvCxnSpPr>
              <p:nvPr/>
            </p:nvCxnSpPr>
            <p:spPr bwMode="auto">
              <a:xfrm rot="5400000">
                <a:off x="2704" y="2426"/>
                <a:ext cx="1674" cy="7"/>
              </a:xfrm>
              <a:prstGeom prst="straightConnector1">
                <a:avLst/>
              </a:prstGeom>
              <a:noFill/>
              <a:ln w="38100" algn="ctr">
                <a:solidFill>
                  <a:srgbClr val="FF0000"/>
                </a:solidFill>
                <a:round/>
                <a:headEnd/>
                <a:tailEnd type="arrow" w="med" len="med"/>
              </a:ln>
              <a:effectLst>
                <a:outerShdw dist="23000" dir="5400000" rotWithShape="0">
                  <a:srgbClr val="000000">
                    <a:alpha val="34999"/>
                  </a:srgbClr>
                </a:outerShdw>
              </a:effectLst>
            </p:spPr>
          </p:cxnSp>
        </p:grpSp>
      </p:grpSp>
    </p:spTree>
    <p:extLst>
      <p:ext uri="{BB962C8B-B14F-4D97-AF65-F5344CB8AC3E}">
        <p14:creationId xmlns:p14="http://schemas.microsoft.com/office/powerpoint/2010/main" val="3812074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6B6836E-4236-B341-A9C8-40C4799AAA61}"/>
              </a:ext>
            </a:extLst>
          </p:cNvPr>
          <p:cNvSpPr>
            <a:spLocks noGrp="1" noChangeArrowheads="1"/>
          </p:cNvSpPr>
          <p:nvPr>
            <p:ph type="title" idx="4294967295"/>
          </p:nvPr>
        </p:nvSpPr>
        <p:spPr>
          <a:xfrm>
            <a:off x="0" y="144463"/>
            <a:ext cx="9144000" cy="685800"/>
          </a:xfrm>
          <a:ln>
            <a:noFill/>
          </a:ln>
        </p:spPr>
        <p:txBody>
          <a:bodyPr/>
          <a:lstStyle/>
          <a:p>
            <a:pPr eaLnBrk="1" hangingPunct="1"/>
            <a:r>
              <a:rPr lang="en-US" altLang="en-US" dirty="0">
                <a:solidFill>
                  <a:schemeClr val="tx1"/>
                </a:solidFill>
              </a:rPr>
              <a:t>DARK MATTER DETECTORS</a:t>
            </a:r>
          </a:p>
        </p:txBody>
      </p:sp>
      <p:sp>
        <p:nvSpPr>
          <p:cNvPr id="27653" name="Rectangle 2">
            <a:extLst>
              <a:ext uri="{FF2B5EF4-FFF2-40B4-BE49-F238E27FC236}">
                <a16:creationId xmlns:a16="http://schemas.microsoft.com/office/drawing/2014/main" id="{6A0FE310-DCC9-AE46-9831-0CA8CAD497E8}"/>
              </a:ext>
            </a:extLst>
          </p:cNvPr>
          <p:cNvSpPr txBox="1">
            <a:spLocks noChangeArrowheads="1"/>
          </p:cNvSpPr>
          <p:nvPr/>
        </p:nvSpPr>
        <p:spPr bwMode="auto">
          <a:xfrm>
            <a:off x="0" y="5105400"/>
            <a:ext cx="914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These experiments are looking for evidence that a dark matter particle collides with a normal nucleus, causing it to recoil. They are currently sensitive to 1 collision per ton per year.</a:t>
            </a:r>
          </a:p>
        </p:txBody>
      </p:sp>
      <p:pic>
        <p:nvPicPr>
          <p:cNvPr id="3" name="Picture 2">
            <a:extLst>
              <a:ext uri="{FF2B5EF4-FFF2-40B4-BE49-F238E27FC236}">
                <a16:creationId xmlns:a16="http://schemas.microsoft.com/office/drawing/2014/main" id="{55C0F087-9354-D74A-B1F1-8B301D30D9B9}"/>
              </a:ext>
            </a:extLst>
          </p:cNvPr>
          <p:cNvPicPr>
            <a:picLocks noChangeAspect="1"/>
          </p:cNvPicPr>
          <p:nvPr/>
        </p:nvPicPr>
        <p:blipFill>
          <a:blip r:embed="rId3"/>
          <a:stretch>
            <a:fillRect/>
          </a:stretch>
        </p:blipFill>
        <p:spPr>
          <a:xfrm>
            <a:off x="4263708" y="1302327"/>
            <a:ext cx="4343400" cy="3257550"/>
          </a:xfrm>
          <a:prstGeom prst="rect">
            <a:avLst/>
          </a:prstGeom>
        </p:spPr>
      </p:pic>
      <p:sp>
        <p:nvSpPr>
          <p:cNvPr id="4" name="TextBox 3">
            <a:extLst>
              <a:ext uri="{FF2B5EF4-FFF2-40B4-BE49-F238E27FC236}">
                <a16:creationId xmlns:a16="http://schemas.microsoft.com/office/drawing/2014/main" id="{0590D961-2E4B-914D-B7F9-C65D7F7A3C1C}"/>
              </a:ext>
            </a:extLst>
          </p:cNvPr>
          <p:cNvSpPr txBox="1"/>
          <p:nvPr/>
        </p:nvSpPr>
        <p:spPr>
          <a:xfrm>
            <a:off x="5536566" y="4140849"/>
            <a:ext cx="2232342" cy="369332"/>
          </a:xfrm>
          <a:prstGeom prst="rect">
            <a:avLst/>
          </a:prstGeom>
          <a:noFill/>
        </p:spPr>
        <p:txBody>
          <a:bodyPr wrap="none" rtlCol="0">
            <a:spAutoFit/>
          </a:bodyPr>
          <a:lstStyle/>
          <a:p>
            <a:r>
              <a:rPr lang="en-US" dirty="0">
                <a:solidFill>
                  <a:schemeClr val="bg1"/>
                </a:solidFill>
              </a:rPr>
              <a:t>XENON 1T detector</a:t>
            </a:r>
          </a:p>
        </p:txBody>
      </p:sp>
      <p:grpSp>
        <p:nvGrpSpPr>
          <p:cNvPr id="7" name="Group 32">
            <a:extLst>
              <a:ext uri="{FF2B5EF4-FFF2-40B4-BE49-F238E27FC236}">
                <a16:creationId xmlns:a16="http://schemas.microsoft.com/office/drawing/2014/main" id="{2992701D-88E1-8947-B160-89B90CE7AA96}"/>
              </a:ext>
            </a:extLst>
          </p:cNvPr>
          <p:cNvGrpSpPr>
            <a:grpSpLocks/>
          </p:cNvGrpSpPr>
          <p:nvPr/>
        </p:nvGrpSpPr>
        <p:grpSpPr bwMode="auto">
          <a:xfrm>
            <a:off x="745966" y="1371600"/>
            <a:ext cx="2881313" cy="3422650"/>
            <a:chOff x="1910" y="1992"/>
            <a:chExt cx="1815" cy="2156"/>
          </a:xfrm>
        </p:grpSpPr>
        <p:grpSp>
          <p:nvGrpSpPr>
            <p:cNvPr id="8" name="Group 20">
              <a:extLst>
                <a:ext uri="{FF2B5EF4-FFF2-40B4-BE49-F238E27FC236}">
                  <a16:creationId xmlns:a16="http://schemas.microsoft.com/office/drawing/2014/main" id="{0CFAE249-41D9-7140-8BC0-0F868B965BE7}"/>
                </a:ext>
              </a:extLst>
            </p:cNvPr>
            <p:cNvGrpSpPr>
              <a:grpSpLocks/>
            </p:cNvGrpSpPr>
            <p:nvPr/>
          </p:nvGrpSpPr>
          <p:grpSpPr bwMode="auto">
            <a:xfrm>
              <a:off x="1910" y="1992"/>
              <a:ext cx="1815" cy="1748"/>
              <a:chOff x="3698" y="2118"/>
              <a:chExt cx="1815" cy="1748"/>
            </a:xfrm>
          </p:grpSpPr>
          <p:sp>
            <p:nvSpPr>
              <p:cNvPr id="13" name="Text Box 33">
                <a:extLst>
                  <a:ext uri="{FF2B5EF4-FFF2-40B4-BE49-F238E27FC236}">
                    <a16:creationId xmlns:a16="http://schemas.microsoft.com/office/drawing/2014/main" id="{040D2E55-10E5-D84A-80CA-4D3C1F47F575}"/>
                  </a:ext>
                </a:extLst>
              </p:cNvPr>
              <p:cNvSpPr txBox="1">
                <a:spLocks noChangeArrowheads="1"/>
              </p:cNvSpPr>
              <p:nvPr/>
            </p:nvSpPr>
            <p:spPr bwMode="auto">
              <a:xfrm>
                <a:off x="3698" y="2118"/>
                <a:ext cx="4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rPr>
                  <a:t>DM</a:t>
                </a:r>
              </a:p>
            </p:txBody>
          </p:sp>
          <p:sp>
            <p:nvSpPr>
              <p:cNvPr id="14" name="Text Box 34">
                <a:extLst>
                  <a:ext uri="{FF2B5EF4-FFF2-40B4-BE49-F238E27FC236}">
                    <a16:creationId xmlns:a16="http://schemas.microsoft.com/office/drawing/2014/main" id="{CE39FDA1-B3A2-334B-81FA-D6DD21245E6C}"/>
                  </a:ext>
                </a:extLst>
              </p:cNvPr>
              <p:cNvSpPr txBox="1">
                <a:spLocks noChangeArrowheads="1"/>
              </p:cNvSpPr>
              <p:nvPr/>
            </p:nvSpPr>
            <p:spPr bwMode="auto">
              <a:xfrm>
                <a:off x="5048" y="2136"/>
                <a:ext cx="4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rPr>
                  <a:t>DM</a:t>
                </a:r>
              </a:p>
            </p:txBody>
          </p:sp>
          <p:sp>
            <p:nvSpPr>
              <p:cNvPr id="15" name="Text Box 35">
                <a:extLst>
                  <a:ext uri="{FF2B5EF4-FFF2-40B4-BE49-F238E27FC236}">
                    <a16:creationId xmlns:a16="http://schemas.microsoft.com/office/drawing/2014/main" id="{1AFBC3B3-B83E-E145-A418-88179C7CBA85}"/>
                  </a:ext>
                </a:extLst>
              </p:cNvPr>
              <p:cNvSpPr txBox="1">
                <a:spLocks noChangeArrowheads="1"/>
              </p:cNvSpPr>
              <p:nvPr/>
            </p:nvSpPr>
            <p:spPr bwMode="auto">
              <a:xfrm>
                <a:off x="3708" y="3432"/>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dirty="0">
                    <a:solidFill>
                      <a:srgbClr val="FF0000"/>
                    </a:solidFill>
                  </a:rPr>
                  <a:t>N</a:t>
                </a:r>
              </a:p>
            </p:txBody>
          </p:sp>
          <p:sp>
            <p:nvSpPr>
              <p:cNvPr id="16" name="Text Box 35">
                <a:extLst>
                  <a:ext uri="{FF2B5EF4-FFF2-40B4-BE49-F238E27FC236}">
                    <a16:creationId xmlns:a16="http://schemas.microsoft.com/office/drawing/2014/main" id="{F99DB5AD-1DC3-2245-B4C1-23B72E2F7605}"/>
                  </a:ext>
                </a:extLst>
              </p:cNvPr>
              <p:cNvSpPr txBox="1">
                <a:spLocks noChangeArrowheads="1"/>
              </p:cNvSpPr>
              <p:nvPr/>
            </p:nvSpPr>
            <p:spPr bwMode="auto">
              <a:xfrm>
                <a:off x="5169" y="3459"/>
                <a:ext cx="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dirty="0">
                    <a:solidFill>
                      <a:srgbClr val="FF0000"/>
                    </a:solidFill>
                  </a:rPr>
                  <a:t>N</a:t>
                </a:r>
              </a:p>
            </p:txBody>
          </p:sp>
          <p:grpSp>
            <p:nvGrpSpPr>
              <p:cNvPr id="17" name="Group 37">
                <a:extLst>
                  <a:ext uri="{FF2B5EF4-FFF2-40B4-BE49-F238E27FC236}">
                    <a16:creationId xmlns:a16="http://schemas.microsoft.com/office/drawing/2014/main" id="{52398C50-7309-6643-A701-9C54E6FCD2C7}"/>
                  </a:ext>
                </a:extLst>
              </p:cNvPr>
              <p:cNvGrpSpPr>
                <a:grpSpLocks/>
              </p:cNvGrpSpPr>
              <p:nvPr/>
            </p:nvGrpSpPr>
            <p:grpSpPr bwMode="auto">
              <a:xfrm>
                <a:off x="4030" y="2433"/>
                <a:ext cx="1156" cy="1187"/>
                <a:chOff x="1047750" y="1657351"/>
                <a:chExt cx="1833673" cy="1883291"/>
              </a:xfrm>
            </p:grpSpPr>
            <p:sp>
              <p:nvSpPr>
                <p:cNvPr id="18" name="Line 21">
                  <a:extLst>
                    <a:ext uri="{FF2B5EF4-FFF2-40B4-BE49-F238E27FC236}">
                      <a16:creationId xmlns:a16="http://schemas.microsoft.com/office/drawing/2014/main" id="{48585594-9B5F-DC40-97BE-8D1404423F66}"/>
                    </a:ext>
                  </a:extLst>
                </p:cNvPr>
                <p:cNvSpPr>
                  <a:spLocks noChangeShapeType="1"/>
                </p:cNvSpPr>
                <p:nvPr/>
              </p:nvSpPr>
              <p:spPr bwMode="auto">
                <a:xfrm>
                  <a:off x="1047750" y="1657351"/>
                  <a:ext cx="1833673" cy="188329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24">
                  <a:extLst>
                    <a:ext uri="{FF2B5EF4-FFF2-40B4-BE49-F238E27FC236}">
                      <a16:creationId xmlns:a16="http://schemas.microsoft.com/office/drawing/2014/main" id="{69186F82-CBFE-204D-91FC-007737D96A48}"/>
                    </a:ext>
                  </a:extLst>
                </p:cNvPr>
                <p:cNvSpPr>
                  <a:spLocks noChangeShapeType="1"/>
                </p:cNvSpPr>
                <p:nvPr/>
              </p:nvSpPr>
              <p:spPr bwMode="auto">
                <a:xfrm flipV="1">
                  <a:off x="1049097" y="1679944"/>
                  <a:ext cx="1821694" cy="17318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Oval 36">
                  <a:extLst>
                    <a:ext uri="{FF2B5EF4-FFF2-40B4-BE49-F238E27FC236}">
                      <a16:creationId xmlns:a16="http://schemas.microsoft.com/office/drawing/2014/main" id="{FA5D213A-C1BD-1F44-9733-608D5F005E35}"/>
                    </a:ext>
                  </a:extLst>
                </p:cNvPr>
                <p:cNvSpPr>
                  <a:spLocks noChangeArrowheads="1"/>
                </p:cNvSpPr>
                <p:nvPr/>
              </p:nvSpPr>
              <p:spPr bwMode="auto">
                <a:xfrm>
                  <a:off x="1424764" y="2062716"/>
                  <a:ext cx="1031358" cy="1010093"/>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nvGrpSpPr>
            <p:cNvPr id="10" name="Group 29">
              <a:extLst>
                <a:ext uri="{FF2B5EF4-FFF2-40B4-BE49-F238E27FC236}">
                  <a16:creationId xmlns:a16="http://schemas.microsoft.com/office/drawing/2014/main" id="{223F01DD-DC70-BB4D-89E6-ED485F8BE3F5}"/>
                </a:ext>
              </a:extLst>
            </p:cNvPr>
            <p:cNvGrpSpPr>
              <a:grpSpLocks/>
            </p:cNvGrpSpPr>
            <p:nvPr/>
          </p:nvGrpSpPr>
          <p:grpSpPr bwMode="auto">
            <a:xfrm rot="-5400000">
              <a:off x="2693" y="3149"/>
              <a:ext cx="325" cy="1674"/>
              <a:chOff x="3220" y="1591"/>
              <a:chExt cx="325" cy="1674"/>
            </a:xfrm>
          </p:grpSpPr>
          <p:sp>
            <p:nvSpPr>
              <p:cNvPr id="11" name="Text Box 37">
                <a:extLst>
                  <a:ext uri="{FF2B5EF4-FFF2-40B4-BE49-F238E27FC236}">
                    <a16:creationId xmlns:a16="http://schemas.microsoft.com/office/drawing/2014/main" id="{EE23F776-7A9E-CC4F-A1A6-851ECEDFC3E9}"/>
                  </a:ext>
                </a:extLst>
              </p:cNvPr>
              <p:cNvSpPr txBox="1">
                <a:spLocks noChangeArrowheads="1"/>
              </p:cNvSpPr>
              <p:nvPr/>
            </p:nvSpPr>
            <p:spPr bwMode="auto">
              <a:xfrm rot="5400000">
                <a:off x="3124" y="2336"/>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rPr>
                  <a:t>time</a:t>
                </a:r>
              </a:p>
            </p:txBody>
          </p:sp>
          <p:cxnSp>
            <p:nvCxnSpPr>
              <p:cNvPr id="12" name="Straight Arrow Connector 11">
                <a:extLst>
                  <a:ext uri="{FF2B5EF4-FFF2-40B4-BE49-F238E27FC236}">
                    <a16:creationId xmlns:a16="http://schemas.microsoft.com/office/drawing/2014/main" id="{9902F4BB-3D13-DD4A-A058-9F1F1BA95182}"/>
                  </a:ext>
                </a:extLst>
              </p:cNvPr>
              <p:cNvCxnSpPr>
                <a:cxnSpLocks noChangeShapeType="1"/>
              </p:cNvCxnSpPr>
              <p:nvPr/>
            </p:nvCxnSpPr>
            <p:spPr bwMode="auto">
              <a:xfrm rot="5400000">
                <a:off x="2705" y="2426"/>
                <a:ext cx="1674" cy="7"/>
              </a:xfrm>
              <a:prstGeom prst="straightConnector1">
                <a:avLst/>
              </a:prstGeom>
              <a:noFill/>
              <a:ln w="38100" algn="ctr">
                <a:solidFill>
                  <a:srgbClr val="FF0000"/>
                </a:solidFill>
                <a:round/>
                <a:headEnd/>
                <a:tailEnd type="arrow" w="med" len="med"/>
              </a:ln>
              <a:effectLst>
                <a:outerShdw dist="23000" dir="5400000" rotWithShape="0">
                  <a:srgbClr val="000000">
                    <a:alpha val="34999"/>
                  </a:srgbClr>
                </a:outerShdw>
              </a:effectLst>
            </p:spPr>
          </p:cxnSp>
        </p:grpSp>
      </p:grpSp>
    </p:spTree>
    <p:extLst>
      <p:ext uri="{BB962C8B-B14F-4D97-AF65-F5344CB8AC3E}">
        <p14:creationId xmlns:p14="http://schemas.microsoft.com/office/powerpoint/2010/main" val="46569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762000"/>
            <a:ext cx="8869362" cy="5715000"/>
          </a:xfrm>
        </p:spPr>
        <p:txBody>
          <a:bodyPr/>
          <a:lstStyle/>
          <a:p>
            <a:r>
              <a:rPr lang="en-US" altLang="en-US" sz="2400" dirty="0"/>
              <a:t>Each of these experiments is a testament to human ingenuity and what can happen when large groups of people from many countries and backgrounds work together.</a:t>
            </a:r>
            <a:r>
              <a:rPr lang="en-US" altLang="en-US" dirty="0"/>
              <a:t>  </a:t>
            </a:r>
            <a:r>
              <a:rPr lang="en-US" altLang="en-US" sz="2400" dirty="0"/>
              <a:t>They continue to gather data and any one could announce a groundbreaking discovery at almost any time – very exciting! </a:t>
            </a:r>
          </a:p>
          <a:p>
            <a:endParaRPr lang="en-US" altLang="en-US" sz="1200" dirty="0"/>
          </a:p>
          <a:p>
            <a:r>
              <a:rPr lang="en-US" altLang="en-US" sz="2400" dirty="0"/>
              <a:t>But so far, none has discovered evidence for new particles.  In the absence of discovery, what other approaches are possible?</a:t>
            </a:r>
          </a:p>
          <a:p>
            <a:endParaRPr lang="en-US" altLang="en-US" sz="1200" dirty="0"/>
          </a:p>
          <a:p>
            <a:r>
              <a:rPr lang="en-US" dirty="0"/>
              <a:t>“If you plan to make a voyage of discovery, choose a ship of small draught.” Captain James Cook, when rejecting the giant ships offered to him for his Pacific voyages.</a:t>
            </a:r>
          </a:p>
          <a:p>
            <a:endParaRPr lang="en-US" altLang="en-US" sz="1400" dirty="0"/>
          </a:p>
          <a:p>
            <a:r>
              <a:rPr lang="en-US" altLang="en-US" dirty="0"/>
              <a:t>A few small groups of physicists are now taking Captain Cook’s advice to heart.</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190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TRADITIONAL EXPERIMENTS: STATUS</a:t>
            </a:r>
          </a:p>
        </p:txBody>
      </p:sp>
    </p:spTree>
    <p:extLst>
      <p:ext uri="{BB962C8B-B14F-4D97-AF65-F5344CB8AC3E}">
        <p14:creationId xmlns:p14="http://schemas.microsoft.com/office/powerpoint/2010/main" val="35028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animEffect transition="in" filter="dissolve">
                                      <p:cBhvr>
                                        <p:cTn id="7" dur="500"/>
                                        <p:tgtEl>
                                          <p:spTgt spid="389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4" end="4"/>
                                            </p:txEl>
                                          </p:spTgt>
                                        </p:tgtEl>
                                        <p:attrNameLst>
                                          <p:attrName>style.visibility</p:attrName>
                                        </p:attrNameLst>
                                      </p:cBhvr>
                                      <p:to>
                                        <p:strVal val="visible"/>
                                      </p:to>
                                    </p:set>
                                    <p:animEffect transition="in" filter="dissolve">
                                      <p:cBhvr>
                                        <p:cTn id="12" dur="500"/>
                                        <p:tgtEl>
                                          <p:spTgt spid="3891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6" end="6"/>
                                            </p:txEl>
                                          </p:spTgt>
                                        </p:tgtEl>
                                        <p:attrNameLst>
                                          <p:attrName>style.visibility</p:attrName>
                                        </p:attrNameLst>
                                      </p:cBhvr>
                                      <p:to>
                                        <p:strVal val="visible"/>
                                      </p:to>
                                    </p:set>
                                    <p:animEffect transition="in" filter="dissolve">
                                      <p:cBhvr>
                                        <p:cTn id="17"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8C5AB-B05F-5D49-B382-8FC9461CACA5}"/>
              </a:ext>
            </a:extLst>
          </p:cNvPr>
          <p:cNvSpPr/>
          <p:nvPr/>
        </p:nvSpPr>
        <p:spPr>
          <a:xfrm>
            <a:off x="609600" y="3581400"/>
            <a:ext cx="7848600" cy="762000"/>
          </a:xfrm>
          <a:prstGeom prst="rect">
            <a:avLst/>
          </a:prstGeom>
          <a:solidFill>
            <a:srgbClr val="0070C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PART 3</a:t>
            </a:r>
          </a:p>
        </p:txBody>
      </p:sp>
      <p:sp>
        <p:nvSpPr>
          <p:cNvPr id="5123" name="Content Placeholder 2"/>
          <p:cNvSpPr>
            <a:spLocks noGrp="1"/>
          </p:cNvSpPr>
          <p:nvPr>
            <p:ph idx="1"/>
          </p:nvPr>
        </p:nvSpPr>
        <p:spPr>
          <a:xfrm>
            <a:off x="609600" y="1524000"/>
            <a:ext cx="7924800" cy="4648200"/>
          </a:xfrm>
        </p:spPr>
        <p:txBody>
          <a:bodyPr/>
          <a:lstStyle/>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1. Discovering the Universe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2. Traditional Experiments: Big Science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3. New Experiments: Faster, Smaller, Cheaper</a:t>
            </a:r>
          </a:p>
        </p:txBody>
      </p:sp>
    </p:spTree>
    <p:extLst>
      <p:ext uri="{BB962C8B-B14F-4D97-AF65-F5344CB8AC3E}">
        <p14:creationId xmlns:p14="http://schemas.microsoft.com/office/powerpoint/2010/main" val="334213869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a:off x="2362200" y="1692265"/>
            <a:ext cx="4953000" cy="4249488"/>
          </a:xfrm>
          <a:prstGeom prst="rect">
            <a:avLst/>
          </a:prstGeom>
          <a:gradFill flip="none" rotWithShape="1">
            <a:gsLst>
              <a:gs pos="29000">
                <a:schemeClr val="tx1"/>
              </a:gs>
              <a:gs pos="74000">
                <a:schemeClr val="bg1">
                  <a:lumMod val="95000"/>
                </a:schemeClr>
              </a:gs>
            </a:gsLst>
            <a:lin ang="13500000" scaled="0"/>
            <a:tileRect/>
          </a:gradFill>
          <a:ln>
            <a:solidFill>
              <a:srgbClr val="F2E9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THE LAMPPOST LANDSCAPE</a:t>
            </a:r>
          </a:p>
        </p:txBody>
      </p:sp>
      <p:sp>
        <p:nvSpPr>
          <p:cNvPr id="15" name="TextBox 14"/>
          <p:cNvSpPr txBox="1"/>
          <p:nvPr/>
        </p:nvSpPr>
        <p:spPr>
          <a:xfrm>
            <a:off x="4191000" y="6320135"/>
            <a:ext cx="919993" cy="461665"/>
          </a:xfrm>
          <a:prstGeom prst="rect">
            <a:avLst/>
          </a:prstGeom>
          <a:noFill/>
        </p:spPr>
        <p:txBody>
          <a:bodyPr wrap="none" rtlCol="0">
            <a:spAutoFit/>
          </a:bodyPr>
          <a:lstStyle/>
          <a:p>
            <a:r>
              <a:rPr lang="en-US" sz="2400" dirty="0"/>
              <a:t>Mass</a:t>
            </a:r>
          </a:p>
        </p:txBody>
      </p:sp>
      <p:sp>
        <p:nvSpPr>
          <p:cNvPr id="18" name="TextBox 17"/>
          <p:cNvSpPr txBox="1"/>
          <p:nvPr/>
        </p:nvSpPr>
        <p:spPr>
          <a:xfrm rot="16200000">
            <a:off x="44418" y="3676586"/>
            <a:ext cx="2871299" cy="461665"/>
          </a:xfrm>
          <a:prstGeom prst="rect">
            <a:avLst/>
          </a:prstGeom>
          <a:noFill/>
        </p:spPr>
        <p:txBody>
          <a:bodyPr wrap="none" rtlCol="0">
            <a:spAutoFit/>
          </a:bodyPr>
          <a:lstStyle/>
          <a:p>
            <a:r>
              <a:rPr lang="en-US" sz="2400" dirty="0"/>
              <a:t>Interaction Strength</a:t>
            </a:r>
          </a:p>
        </p:txBody>
      </p:sp>
      <p:grpSp>
        <p:nvGrpSpPr>
          <p:cNvPr id="13" name="Group 12"/>
          <p:cNvGrpSpPr/>
          <p:nvPr/>
        </p:nvGrpSpPr>
        <p:grpSpPr>
          <a:xfrm>
            <a:off x="2362200" y="1367135"/>
            <a:ext cx="5257800" cy="4572000"/>
            <a:chOff x="2057400" y="2286000"/>
            <a:chExt cx="5257800" cy="3581400"/>
          </a:xfrm>
        </p:grpSpPr>
        <p:cxnSp>
          <p:nvCxnSpPr>
            <p:cNvPr id="3" name="Straight Arrow Connector 2"/>
            <p:cNvCxnSpPr/>
            <p:nvPr/>
          </p:nvCxnSpPr>
          <p:spPr>
            <a:xfrm>
              <a:off x="2057400" y="5867400"/>
              <a:ext cx="5257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57400" y="2286000"/>
              <a:ext cx="0" cy="3581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649410" y="2129135"/>
            <a:ext cx="1339279" cy="646331"/>
          </a:xfrm>
          <a:prstGeom prst="rect">
            <a:avLst/>
          </a:prstGeom>
          <a:noFill/>
        </p:spPr>
        <p:txBody>
          <a:bodyPr wrap="none" rtlCol="0">
            <a:spAutoFit/>
          </a:bodyPr>
          <a:lstStyle/>
          <a:p>
            <a:pPr algn="ctr"/>
            <a:r>
              <a:rPr lang="en-US" dirty="0">
                <a:solidFill>
                  <a:schemeClr val="bg1"/>
                </a:solidFill>
              </a:rPr>
              <a:t>Already</a:t>
            </a:r>
          </a:p>
          <a:p>
            <a:pPr algn="ctr"/>
            <a:r>
              <a:rPr lang="en-US" dirty="0">
                <a:solidFill>
                  <a:schemeClr val="bg1"/>
                </a:solidFill>
              </a:rPr>
              <a:t>Discovered</a:t>
            </a:r>
          </a:p>
        </p:txBody>
      </p:sp>
      <p:sp>
        <p:nvSpPr>
          <p:cNvPr id="20" name="TextBox 19"/>
          <p:cNvSpPr txBox="1"/>
          <p:nvPr/>
        </p:nvSpPr>
        <p:spPr>
          <a:xfrm>
            <a:off x="2836625" y="4336078"/>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813585" y="2281535"/>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5297936" y="4982409"/>
            <a:ext cx="1608134" cy="646331"/>
          </a:xfrm>
          <a:prstGeom prst="rect">
            <a:avLst/>
          </a:prstGeom>
          <a:noFill/>
        </p:spPr>
        <p:txBody>
          <a:bodyPr wrap="none" rtlCol="0">
            <a:spAutoFit/>
          </a:bodyPr>
          <a:lstStyle/>
          <a:p>
            <a:pPr algn="ctr"/>
            <a:r>
              <a:rPr lang="en-US" dirty="0"/>
              <a:t>Impossible to </a:t>
            </a:r>
          </a:p>
          <a:p>
            <a:r>
              <a:rPr lang="en-US" dirty="0"/>
              <a:t>Discover</a:t>
            </a:r>
          </a:p>
        </p:txBody>
      </p:sp>
      <p:grpSp>
        <p:nvGrpSpPr>
          <p:cNvPr id="7" name="Group 6"/>
          <p:cNvGrpSpPr/>
          <p:nvPr/>
        </p:nvGrpSpPr>
        <p:grpSpPr>
          <a:xfrm>
            <a:off x="1784323" y="1981200"/>
            <a:ext cx="4769253" cy="4343996"/>
            <a:chOff x="1631547" y="1810492"/>
            <a:chExt cx="4769253" cy="4343996"/>
          </a:xfrm>
        </p:grpSpPr>
        <p:sp>
          <p:nvSpPr>
            <p:cNvPr id="23" name="TextBox 22"/>
            <p:cNvSpPr txBox="1"/>
            <p:nvPr/>
          </p:nvSpPr>
          <p:spPr>
            <a:xfrm>
              <a:off x="5818376" y="5785156"/>
              <a:ext cx="582424" cy="369332"/>
            </a:xfrm>
            <a:prstGeom prst="rect">
              <a:avLst/>
            </a:prstGeom>
            <a:noFill/>
          </p:spPr>
          <p:txBody>
            <a:bodyPr wrap="none" rtlCol="0">
              <a:spAutoFit/>
            </a:bodyPr>
            <a:lstStyle/>
            <a:p>
              <a:r>
                <a:rPr lang="en-US" dirty="0" err="1"/>
                <a:t>TeV</a:t>
              </a:r>
              <a:endParaRPr lang="en-US" dirty="0"/>
            </a:p>
          </p:txBody>
        </p:sp>
        <p:sp>
          <p:nvSpPr>
            <p:cNvPr id="25" name="TextBox 24"/>
            <p:cNvSpPr txBox="1"/>
            <p:nvPr/>
          </p:nvSpPr>
          <p:spPr>
            <a:xfrm>
              <a:off x="2495720" y="5785156"/>
              <a:ext cx="659293" cy="369332"/>
            </a:xfrm>
            <a:prstGeom prst="rect">
              <a:avLst/>
            </a:prstGeom>
            <a:noFill/>
          </p:spPr>
          <p:txBody>
            <a:bodyPr wrap="none" rtlCol="0">
              <a:spAutoFit/>
            </a:bodyPr>
            <a:lstStyle/>
            <a:p>
              <a:r>
                <a:rPr lang="en-US" dirty="0"/>
                <a:t>MeV</a:t>
              </a:r>
            </a:p>
          </p:txBody>
        </p:sp>
        <p:sp>
          <p:nvSpPr>
            <p:cNvPr id="26" name="TextBox 25"/>
            <p:cNvSpPr txBox="1"/>
            <p:nvPr/>
          </p:nvSpPr>
          <p:spPr>
            <a:xfrm>
              <a:off x="4163416" y="5785156"/>
              <a:ext cx="646556" cy="369332"/>
            </a:xfrm>
            <a:prstGeom prst="rect">
              <a:avLst/>
            </a:prstGeom>
            <a:noFill/>
          </p:spPr>
          <p:txBody>
            <a:bodyPr wrap="none" rtlCol="0">
              <a:spAutoFit/>
            </a:bodyPr>
            <a:lstStyle/>
            <a:p>
              <a:r>
                <a:rPr lang="en-US" dirty="0" err="1"/>
                <a:t>GeV</a:t>
              </a:r>
              <a:endParaRPr lang="en-US" dirty="0"/>
            </a:p>
          </p:txBody>
        </p:sp>
        <p:sp>
          <p:nvSpPr>
            <p:cNvPr id="27" name="TextBox 26"/>
            <p:cNvSpPr txBox="1"/>
            <p:nvPr/>
          </p:nvSpPr>
          <p:spPr>
            <a:xfrm>
              <a:off x="1764151" y="1810492"/>
              <a:ext cx="313044" cy="369332"/>
            </a:xfrm>
            <a:prstGeom prst="rect">
              <a:avLst/>
            </a:prstGeom>
            <a:noFill/>
          </p:spPr>
          <p:txBody>
            <a:bodyPr wrap="none" rtlCol="0">
              <a:spAutoFit/>
            </a:bodyPr>
            <a:lstStyle/>
            <a:p>
              <a:r>
                <a:rPr lang="en-US" dirty="0"/>
                <a:t>1</a:t>
              </a:r>
            </a:p>
          </p:txBody>
        </p:sp>
        <p:sp>
          <p:nvSpPr>
            <p:cNvPr id="28" name="TextBox 27"/>
            <p:cNvSpPr txBox="1"/>
            <p:nvPr/>
          </p:nvSpPr>
          <p:spPr>
            <a:xfrm>
              <a:off x="1631547" y="3486892"/>
              <a:ext cx="578253" cy="369332"/>
            </a:xfrm>
            <a:prstGeom prst="rect">
              <a:avLst/>
            </a:prstGeom>
            <a:noFill/>
          </p:spPr>
          <p:txBody>
            <a:bodyPr wrap="none" rtlCol="0">
              <a:spAutoFit/>
            </a:bodyPr>
            <a:lstStyle/>
            <a:p>
              <a:r>
                <a:rPr lang="en-US" dirty="0"/>
                <a:t>10</a:t>
              </a:r>
              <a:r>
                <a:rPr lang="en-US" baseline="30000" dirty="0"/>
                <a:t>-3</a:t>
              </a:r>
            </a:p>
          </p:txBody>
        </p:sp>
        <p:sp>
          <p:nvSpPr>
            <p:cNvPr id="29" name="TextBox 28"/>
            <p:cNvSpPr txBox="1"/>
            <p:nvPr/>
          </p:nvSpPr>
          <p:spPr>
            <a:xfrm>
              <a:off x="1631547" y="5219939"/>
              <a:ext cx="578253" cy="369332"/>
            </a:xfrm>
            <a:prstGeom prst="rect">
              <a:avLst/>
            </a:prstGeom>
            <a:noFill/>
          </p:spPr>
          <p:txBody>
            <a:bodyPr wrap="none" rtlCol="0">
              <a:spAutoFit/>
            </a:bodyPr>
            <a:lstStyle/>
            <a:p>
              <a:r>
                <a:rPr lang="en-US" dirty="0"/>
                <a:t>10</a:t>
              </a:r>
              <a:r>
                <a:rPr lang="en-US" baseline="30000" dirty="0"/>
                <a:t>-6</a:t>
              </a:r>
            </a:p>
          </p:txBody>
        </p:sp>
      </p:grpSp>
      <p:pic>
        <p:nvPicPr>
          <p:cNvPr id="6" name="Picture 5" descr="spotlight-147742_960_720-375x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0"/>
            <a:ext cx="5410200" cy="2476500"/>
          </a:xfrm>
          <a:prstGeom prst="rect">
            <a:avLst/>
          </a:prstGeom>
        </p:spPr>
      </p:pic>
      <p:grpSp>
        <p:nvGrpSpPr>
          <p:cNvPr id="11" name="Group 10">
            <a:extLst>
              <a:ext uri="{FF2B5EF4-FFF2-40B4-BE49-F238E27FC236}">
                <a16:creationId xmlns:a16="http://schemas.microsoft.com/office/drawing/2014/main" id="{E5B9343B-FC1F-554F-A9DD-B27B32C79AE5}"/>
              </a:ext>
            </a:extLst>
          </p:cNvPr>
          <p:cNvGrpSpPr/>
          <p:nvPr/>
        </p:nvGrpSpPr>
        <p:grpSpPr>
          <a:xfrm>
            <a:off x="6022480" y="995440"/>
            <a:ext cx="2134047" cy="1283477"/>
            <a:chOff x="6022480" y="995440"/>
            <a:chExt cx="2134047" cy="1283477"/>
          </a:xfrm>
        </p:grpSpPr>
        <p:sp>
          <p:nvSpPr>
            <p:cNvPr id="2" name="TextBox 1">
              <a:extLst>
                <a:ext uri="{FF2B5EF4-FFF2-40B4-BE49-F238E27FC236}">
                  <a16:creationId xmlns:a16="http://schemas.microsoft.com/office/drawing/2014/main" id="{9E1C7CC4-B84E-5247-B48F-69CCE2F2734E}"/>
                </a:ext>
              </a:extLst>
            </p:cNvPr>
            <p:cNvSpPr txBox="1"/>
            <p:nvPr/>
          </p:nvSpPr>
          <p:spPr>
            <a:xfrm>
              <a:off x="6022480" y="995440"/>
              <a:ext cx="2134047" cy="646331"/>
            </a:xfrm>
            <a:prstGeom prst="rect">
              <a:avLst/>
            </a:prstGeom>
            <a:noFill/>
            <a:ln w="38100">
              <a:solidFill>
                <a:srgbClr val="FF0000"/>
              </a:solidFill>
            </a:ln>
          </p:spPr>
          <p:txBody>
            <a:bodyPr wrap="non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stCxn id="2" idx="2"/>
            </p:cNvCxnSpPr>
            <p:nvPr/>
          </p:nvCxnSpPr>
          <p:spPr>
            <a:xfrm flipH="1">
              <a:off x="6236177" y="1641771"/>
              <a:ext cx="853327" cy="63714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530384" y="3311366"/>
            <a:ext cx="2117815" cy="1029929"/>
            <a:chOff x="2530384" y="3311366"/>
            <a:chExt cx="2117815" cy="1029929"/>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144508" cy="38359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039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8C5AB-B05F-5D49-B382-8FC9461CACA5}"/>
              </a:ext>
            </a:extLst>
          </p:cNvPr>
          <p:cNvSpPr/>
          <p:nvPr/>
        </p:nvSpPr>
        <p:spPr>
          <a:xfrm>
            <a:off x="609600" y="1787235"/>
            <a:ext cx="7848600" cy="762000"/>
          </a:xfrm>
          <a:prstGeom prst="rect">
            <a:avLst/>
          </a:prstGeom>
          <a:solidFill>
            <a:srgbClr val="0070C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PART 1</a:t>
            </a:r>
          </a:p>
        </p:txBody>
      </p:sp>
      <p:sp>
        <p:nvSpPr>
          <p:cNvPr id="5123" name="Content Placeholder 2"/>
          <p:cNvSpPr>
            <a:spLocks noGrp="1"/>
          </p:cNvSpPr>
          <p:nvPr>
            <p:ph idx="1"/>
          </p:nvPr>
        </p:nvSpPr>
        <p:spPr>
          <a:xfrm>
            <a:off x="609600" y="1524000"/>
            <a:ext cx="7924800" cy="4648200"/>
          </a:xfrm>
        </p:spPr>
        <p:txBody>
          <a:bodyPr/>
          <a:lstStyle/>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1. Discovering the Universe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2. Traditional Experiments: Big Science</a:t>
            </a:r>
          </a:p>
          <a:p>
            <a:pPr marL="0" indent="0" algn="ctr" eaLnBrk="1" hangingPunct="1">
              <a:buNone/>
            </a:pPr>
            <a:endParaRPr lang="en-US" dirty="0">
              <a:latin typeface="Arial" charset="0"/>
              <a:sym typeface="Wingdings"/>
            </a:endParaRPr>
          </a:p>
          <a:p>
            <a:pPr marL="0" indent="0" algn="ctr" eaLnBrk="1" hangingPunct="1">
              <a:buNone/>
            </a:pPr>
            <a:r>
              <a:rPr lang="en-US" dirty="0">
                <a:latin typeface="Arial" charset="0"/>
                <a:sym typeface="Wingdings"/>
              </a:rPr>
              <a:t>3. New Experiments: Faster, Smaller, Cheaper</a:t>
            </a:r>
          </a:p>
        </p:txBody>
      </p:sp>
    </p:spTree>
    <p:extLst>
      <p:ext uri="{BB962C8B-B14F-4D97-AF65-F5344CB8AC3E}">
        <p14:creationId xmlns:p14="http://schemas.microsoft.com/office/powerpoint/2010/main" val="14627049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4"/>
          <p:cNvSpPr>
            <a:spLocks noGrp="1"/>
          </p:cNvSpPr>
          <p:nvPr>
            <p:ph type="title"/>
          </p:nvPr>
        </p:nvSpPr>
        <p:spPr>
          <a:xfrm>
            <a:off x="0" y="168275"/>
            <a:ext cx="9144000" cy="441325"/>
          </a:xfrm>
        </p:spPr>
        <p:txBody>
          <a:bodyPr/>
          <a:lstStyle/>
          <a:p>
            <a:pPr eaLnBrk="1" hangingPunct="1"/>
            <a:r>
              <a:rPr lang="en-US" dirty="0">
                <a:solidFill>
                  <a:schemeClr val="tx1"/>
                </a:solidFill>
                <a:latin typeface="Arial" charset="0"/>
              </a:rPr>
              <a:t>LIGHT PARTICLES IN NUCLEAR EXPERIMENTS</a:t>
            </a:r>
          </a:p>
        </p:txBody>
      </p:sp>
      <p:pic>
        <p:nvPicPr>
          <p:cNvPr id="6" name="Picture 5"/>
          <p:cNvPicPr>
            <a:picLocks noChangeAspect="1"/>
          </p:cNvPicPr>
          <p:nvPr/>
        </p:nvPicPr>
        <p:blipFill>
          <a:blip r:embed="rId2"/>
          <a:stretch>
            <a:fillRect/>
          </a:stretch>
        </p:blipFill>
        <p:spPr>
          <a:xfrm>
            <a:off x="990600" y="3657600"/>
            <a:ext cx="7010400" cy="2763613"/>
          </a:xfrm>
          <a:prstGeom prst="rect">
            <a:avLst/>
          </a:prstGeom>
        </p:spPr>
      </p:pic>
      <p:sp>
        <p:nvSpPr>
          <p:cNvPr id="7" name="TextBox 6"/>
          <p:cNvSpPr txBox="1"/>
          <p:nvPr/>
        </p:nvSpPr>
        <p:spPr>
          <a:xfrm>
            <a:off x="152400" y="1066800"/>
            <a:ext cx="88392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If new particles are light, we don’t need giant colliders to produce them.  We can look for them by re-doing 1960’s era physics experiments in a more precise way.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 example, we can make lots of excited Beryllium-8 nuclei and see if they produce new particles when they decay.</a:t>
            </a:r>
          </a:p>
        </p:txBody>
      </p:sp>
    </p:spTree>
    <p:extLst>
      <p:ext uri="{BB962C8B-B14F-4D97-AF65-F5344CB8AC3E}">
        <p14:creationId xmlns:p14="http://schemas.microsoft.com/office/powerpoint/2010/main" val="720815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4"/>
          <p:cNvSpPr>
            <a:spLocks noGrp="1"/>
          </p:cNvSpPr>
          <p:nvPr>
            <p:ph type="title"/>
          </p:nvPr>
        </p:nvSpPr>
        <p:spPr>
          <a:xfrm>
            <a:off x="0" y="168275"/>
            <a:ext cx="9144000" cy="441325"/>
          </a:xfrm>
        </p:spPr>
        <p:txBody>
          <a:bodyPr/>
          <a:lstStyle/>
          <a:p>
            <a:pPr eaLnBrk="1" hangingPunct="1"/>
            <a:r>
              <a:rPr lang="en-US" sz="3200" dirty="0">
                <a:solidFill>
                  <a:schemeClr val="tx1"/>
                </a:solidFill>
                <a:latin typeface="Arial" charset="0"/>
              </a:rPr>
              <a:t>THE ATOMKI </a:t>
            </a:r>
            <a:r>
              <a:rPr lang="en-US" sz="3200" baseline="30000" dirty="0">
                <a:solidFill>
                  <a:schemeClr val="tx1"/>
                </a:solidFill>
                <a:latin typeface="Arial" charset="0"/>
              </a:rPr>
              <a:t>8</a:t>
            </a:r>
            <a:r>
              <a:rPr lang="en-US" sz="3200" dirty="0">
                <a:solidFill>
                  <a:schemeClr val="tx1"/>
                </a:solidFill>
                <a:latin typeface="Arial" charset="0"/>
              </a:rPr>
              <a:t>BE EXPERIMENT</a:t>
            </a:r>
          </a:p>
        </p:txBody>
      </p:sp>
      <p:pic>
        <p:nvPicPr>
          <p:cNvPr id="4" name="Picture 3"/>
          <p:cNvPicPr>
            <a:picLocks noChangeAspect="1"/>
          </p:cNvPicPr>
          <p:nvPr/>
        </p:nvPicPr>
        <p:blipFill>
          <a:blip r:embed="rId2"/>
          <a:stretch>
            <a:fillRect/>
          </a:stretch>
        </p:blipFill>
        <p:spPr>
          <a:xfrm>
            <a:off x="1965036" y="914400"/>
            <a:ext cx="5426364" cy="5776452"/>
          </a:xfrm>
          <a:prstGeom prst="rect">
            <a:avLst/>
          </a:prstGeom>
        </p:spPr>
      </p:pic>
      <p:sp>
        <p:nvSpPr>
          <p:cNvPr id="2" name="TextBox 1">
            <a:extLst>
              <a:ext uri="{FF2B5EF4-FFF2-40B4-BE49-F238E27FC236}">
                <a16:creationId xmlns:a16="http://schemas.microsoft.com/office/drawing/2014/main" id="{9907D49C-3852-CE45-8595-9F560589150D}"/>
              </a:ext>
            </a:extLst>
          </p:cNvPr>
          <p:cNvSpPr txBox="1"/>
          <p:nvPr/>
        </p:nvSpPr>
        <p:spPr>
          <a:xfrm>
            <a:off x="2008644" y="6096000"/>
            <a:ext cx="5382756" cy="369332"/>
          </a:xfrm>
          <a:prstGeom prst="rect">
            <a:avLst/>
          </a:prstGeom>
          <a:noFill/>
        </p:spPr>
        <p:txBody>
          <a:bodyPr wrap="none" rtlCol="0">
            <a:spAutoFit/>
          </a:bodyPr>
          <a:lstStyle/>
          <a:p>
            <a:r>
              <a:rPr lang="en-US" dirty="0"/>
              <a:t>ATOMKI nuclear physics lab in Debrecen, Hungary</a:t>
            </a:r>
          </a:p>
        </p:txBody>
      </p:sp>
    </p:spTree>
    <p:extLst>
      <p:ext uri="{BB962C8B-B14F-4D97-AF65-F5344CB8AC3E}">
        <p14:creationId xmlns:p14="http://schemas.microsoft.com/office/powerpoint/2010/main" val="3885496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76200" y="936625"/>
            <a:ext cx="9067800" cy="5692775"/>
          </a:xfrm>
        </p:spPr>
        <p:txBody>
          <a:bodyPr>
            <a:noAutofit/>
          </a:bodyPr>
          <a:lstStyle/>
          <a:p>
            <a:r>
              <a:rPr lang="en-US" dirty="0">
                <a:cs typeface="Symbol" charset="2"/>
              </a:rPr>
              <a:t>In 2016, the ATOMKI group reported evidence that </a:t>
            </a:r>
            <a:r>
              <a:rPr lang="en-US" baseline="30000" dirty="0">
                <a:cs typeface="Symbol" charset="2"/>
              </a:rPr>
              <a:t>8</a:t>
            </a:r>
            <a:r>
              <a:rPr lang="en-US" dirty="0">
                <a:cs typeface="Symbol" charset="2"/>
              </a:rPr>
              <a:t>Be nuclei are indeed decaying to new particles X, which then further decay to electron-positron pairs.  The new particle is only 1/50 the mass of a proton.</a:t>
            </a:r>
          </a:p>
        </p:txBody>
      </p:sp>
      <p:sp>
        <p:nvSpPr>
          <p:cNvPr id="7172" name="Title 4"/>
          <p:cNvSpPr>
            <a:spLocks noGrp="1"/>
          </p:cNvSpPr>
          <p:nvPr>
            <p:ph type="title"/>
          </p:nvPr>
        </p:nvSpPr>
        <p:spPr>
          <a:xfrm>
            <a:off x="0" y="168275"/>
            <a:ext cx="9144000" cy="441325"/>
          </a:xfrm>
        </p:spPr>
        <p:txBody>
          <a:bodyPr/>
          <a:lstStyle/>
          <a:p>
            <a:pPr eaLnBrk="1" hangingPunct="1"/>
            <a:r>
              <a:rPr lang="en-US" sz="3200" dirty="0">
                <a:solidFill>
                  <a:schemeClr val="tx1"/>
                </a:solidFill>
                <a:latin typeface="Arial" charset="0"/>
              </a:rPr>
              <a:t>THE ATOMKI ANOMALY</a:t>
            </a:r>
          </a:p>
        </p:txBody>
      </p:sp>
      <p:pic>
        <p:nvPicPr>
          <p:cNvPr id="6" name="Picture 5"/>
          <p:cNvPicPr>
            <a:picLocks noChangeAspect="1"/>
          </p:cNvPicPr>
          <p:nvPr/>
        </p:nvPicPr>
        <p:blipFill rotWithShape="1">
          <a:blip r:embed="rId2"/>
          <a:srcRect t="2875"/>
          <a:stretch/>
        </p:blipFill>
        <p:spPr>
          <a:xfrm>
            <a:off x="4114800" y="3581400"/>
            <a:ext cx="4775600" cy="2842879"/>
          </a:xfrm>
          <a:prstGeom prst="rect">
            <a:avLst/>
          </a:prstGeom>
        </p:spPr>
      </p:pic>
      <p:sp>
        <p:nvSpPr>
          <p:cNvPr id="7" name="Content Placeholder 2">
            <a:extLst>
              <a:ext uri="{FF2B5EF4-FFF2-40B4-BE49-F238E27FC236}">
                <a16:creationId xmlns:a16="http://schemas.microsoft.com/office/drawing/2014/main" id="{C3E8F7FA-39D6-FB48-8F25-AB38FD134E9C}"/>
              </a:ext>
            </a:extLst>
          </p:cNvPr>
          <p:cNvSpPr txBox="1">
            <a:spLocks/>
          </p:cNvSpPr>
          <p:nvPr/>
        </p:nvSpPr>
        <p:spPr bwMode="auto">
          <a:xfrm>
            <a:off x="96981" y="2864131"/>
            <a:ext cx="4017819" cy="3765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probability that it is background: 5.6 x 10</a:t>
            </a:r>
            <a:r>
              <a:rPr lang="en-US" baseline="30000" dirty="0"/>
              <a:t>-12 </a:t>
            </a:r>
            <a:r>
              <a:rPr lang="en-US" dirty="0"/>
              <a:t>(6.8</a:t>
            </a:r>
            <a:r>
              <a:rPr lang="en-US" dirty="0">
                <a:latin typeface="Symbol" charset="2"/>
                <a:cs typeface="Symbol" charset="2"/>
              </a:rPr>
              <a:t>s</a:t>
            </a:r>
            <a:r>
              <a:rPr lang="en-US" dirty="0"/>
              <a:t>).</a:t>
            </a:r>
          </a:p>
          <a:p>
            <a:endParaRPr lang="en-US" dirty="0"/>
          </a:p>
          <a:p>
            <a:r>
              <a:rPr lang="en-US" dirty="0"/>
              <a:t>This is either the first sign of a new particle or an experimental error; follow-up experiments are underway.</a:t>
            </a:r>
          </a:p>
        </p:txBody>
      </p:sp>
      <p:pic>
        <p:nvPicPr>
          <p:cNvPr id="5" name="Picture 4">
            <a:extLst>
              <a:ext uri="{FF2B5EF4-FFF2-40B4-BE49-F238E27FC236}">
                <a16:creationId xmlns:a16="http://schemas.microsoft.com/office/drawing/2014/main" id="{BB628745-4E1D-3746-AA48-9C11BB02D553}"/>
              </a:ext>
            </a:extLst>
          </p:cNvPr>
          <p:cNvPicPr>
            <a:picLocks noChangeAspect="1"/>
          </p:cNvPicPr>
          <p:nvPr/>
        </p:nvPicPr>
        <p:blipFill>
          <a:blip r:embed="rId3"/>
          <a:stretch>
            <a:fillRect/>
          </a:stretch>
        </p:blipFill>
        <p:spPr>
          <a:xfrm>
            <a:off x="4046435" y="2537106"/>
            <a:ext cx="4868965" cy="864393"/>
          </a:xfrm>
          <a:prstGeom prst="rect">
            <a:avLst/>
          </a:prstGeom>
        </p:spPr>
      </p:pic>
    </p:spTree>
    <p:extLst>
      <p:ext uri="{BB962C8B-B14F-4D97-AF65-F5344CB8AC3E}">
        <p14:creationId xmlns:p14="http://schemas.microsoft.com/office/powerpoint/2010/main" val="3744358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tx1"/>
                </a:solidFill>
                <a:latin typeface="Arial" charset="0"/>
              </a:rPr>
              <a:t>LIGHT PARTICLES IN DARK MATTER DETECTORS</a:t>
            </a:r>
          </a:p>
        </p:txBody>
      </p:sp>
      <p:sp>
        <p:nvSpPr>
          <p:cNvPr id="5123" name="Content Placeholder 2"/>
          <p:cNvSpPr>
            <a:spLocks noGrp="1"/>
          </p:cNvSpPr>
          <p:nvPr>
            <p:ph idx="1"/>
          </p:nvPr>
        </p:nvSpPr>
        <p:spPr>
          <a:xfrm>
            <a:off x="152401" y="990600"/>
            <a:ext cx="4648199" cy="5562600"/>
          </a:xfrm>
        </p:spPr>
        <p:txBody>
          <a:bodyPr/>
          <a:lstStyle/>
          <a:p>
            <a:pPr eaLnBrk="1" hangingPunct="1"/>
            <a:r>
              <a:rPr lang="en-US" dirty="0">
                <a:latin typeface="Arial" charset="0"/>
              </a:rPr>
              <a:t>If the dark matter particle is very light, traditional detectors looking for nuclear recoils are ineffective.</a:t>
            </a:r>
          </a:p>
          <a:p>
            <a:pPr eaLnBrk="1" hangingPunct="1"/>
            <a:endParaRPr lang="en-US" dirty="0">
              <a:latin typeface="Arial" charset="0"/>
            </a:endParaRPr>
          </a:p>
          <a:p>
            <a:pPr eaLnBrk="1" hangingPunct="1"/>
            <a:r>
              <a:rPr lang="en-US" dirty="0">
                <a:latin typeface="Arial" charset="0"/>
                <a:sym typeface="Wingdings"/>
              </a:rPr>
              <a:t>Better to look for electron recoils.</a:t>
            </a:r>
          </a:p>
          <a:p>
            <a:pPr eaLnBrk="1" hangingPunct="1"/>
            <a:endParaRPr lang="en-US" dirty="0">
              <a:latin typeface="Arial" charset="0"/>
              <a:sym typeface="Wingdings"/>
            </a:endParaRPr>
          </a:p>
          <a:p>
            <a:pPr eaLnBrk="1" hangingPunct="1"/>
            <a:r>
              <a:rPr lang="en-US" dirty="0">
                <a:latin typeface="Arial" charset="0"/>
                <a:sym typeface="Wingdings"/>
              </a:rPr>
              <a:t>Current bounds are very poor for light dark matter, and so even very small electron recoil detectors can discover dark matter.</a:t>
            </a:r>
          </a:p>
        </p:txBody>
      </p:sp>
      <p:pic>
        <p:nvPicPr>
          <p:cNvPr id="5" name="Picture 4">
            <a:extLst>
              <a:ext uri="{FF2B5EF4-FFF2-40B4-BE49-F238E27FC236}">
                <a16:creationId xmlns:a16="http://schemas.microsoft.com/office/drawing/2014/main" id="{D40BC049-F093-6545-AD20-89B78702E5F7}"/>
              </a:ext>
            </a:extLst>
          </p:cNvPr>
          <p:cNvPicPr>
            <a:picLocks noChangeAspect="1"/>
          </p:cNvPicPr>
          <p:nvPr/>
        </p:nvPicPr>
        <p:blipFill>
          <a:blip r:embed="rId2"/>
          <a:stretch>
            <a:fillRect/>
          </a:stretch>
        </p:blipFill>
        <p:spPr>
          <a:xfrm>
            <a:off x="5105400" y="3899048"/>
            <a:ext cx="3276600" cy="2577952"/>
          </a:xfrm>
          <a:prstGeom prst="rect">
            <a:avLst/>
          </a:prstGeom>
        </p:spPr>
      </p:pic>
      <p:pic>
        <p:nvPicPr>
          <p:cNvPr id="6" name="Picture 5">
            <a:extLst>
              <a:ext uri="{FF2B5EF4-FFF2-40B4-BE49-F238E27FC236}">
                <a16:creationId xmlns:a16="http://schemas.microsoft.com/office/drawing/2014/main" id="{4D0B5A28-E5C8-2E47-A03C-3D1D3EB63F35}"/>
              </a:ext>
            </a:extLst>
          </p:cNvPr>
          <p:cNvPicPr>
            <a:picLocks noChangeAspect="1"/>
          </p:cNvPicPr>
          <p:nvPr/>
        </p:nvPicPr>
        <p:blipFill>
          <a:blip r:embed="rId3"/>
          <a:stretch>
            <a:fillRect/>
          </a:stretch>
        </p:blipFill>
        <p:spPr>
          <a:xfrm>
            <a:off x="5334000" y="1524000"/>
            <a:ext cx="323850" cy="323850"/>
          </a:xfrm>
          <a:prstGeom prst="rect">
            <a:avLst/>
          </a:prstGeom>
        </p:spPr>
      </p:pic>
      <p:pic>
        <p:nvPicPr>
          <p:cNvPr id="8" name="Picture 7">
            <a:extLst>
              <a:ext uri="{FF2B5EF4-FFF2-40B4-BE49-F238E27FC236}">
                <a16:creationId xmlns:a16="http://schemas.microsoft.com/office/drawing/2014/main" id="{01A30AEE-E4E2-2D4C-A6ED-F6F15679548E}"/>
              </a:ext>
            </a:extLst>
          </p:cNvPr>
          <p:cNvPicPr>
            <a:picLocks noChangeAspect="1"/>
          </p:cNvPicPr>
          <p:nvPr/>
        </p:nvPicPr>
        <p:blipFill>
          <a:blip r:embed="rId4"/>
          <a:stretch>
            <a:fillRect/>
          </a:stretch>
        </p:blipFill>
        <p:spPr>
          <a:xfrm>
            <a:off x="6867525" y="990600"/>
            <a:ext cx="1352550" cy="1352550"/>
          </a:xfrm>
          <a:prstGeom prst="rect">
            <a:avLst/>
          </a:prstGeom>
        </p:spPr>
      </p:pic>
      <p:pic>
        <p:nvPicPr>
          <p:cNvPr id="11" name="Picture 10">
            <a:extLst>
              <a:ext uri="{FF2B5EF4-FFF2-40B4-BE49-F238E27FC236}">
                <a16:creationId xmlns:a16="http://schemas.microsoft.com/office/drawing/2014/main" id="{D019E202-D525-8241-9AC2-25F00BD546FA}"/>
              </a:ext>
            </a:extLst>
          </p:cNvPr>
          <p:cNvPicPr>
            <a:picLocks noChangeAspect="1"/>
          </p:cNvPicPr>
          <p:nvPr/>
        </p:nvPicPr>
        <p:blipFill>
          <a:blip r:embed="rId3"/>
          <a:stretch>
            <a:fillRect/>
          </a:stretch>
        </p:blipFill>
        <p:spPr>
          <a:xfrm>
            <a:off x="5334000" y="3180326"/>
            <a:ext cx="323850" cy="323850"/>
          </a:xfrm>
          <a:prstGeom prst="rect">
            <a:avLst/>
          </a:prstGeom>
        </p:spPr>
      </p:pic>
      <p:pic>
        <p:nvPicPr>
          <p:cNvPr id="12" name="Picture 11">
            <a:extLst>
              <a:ext uri="{FF2B5EF4-FFF2-40B4-BE49-F238E27FC236}">
                <a16:creationId xmlns:a16="http://schemas.microsoft.com/office/drawing/2014/main" id="{AE1387CC-2E2A-8948-A9A4-8EA7A09D26F8}"/>
              </a:ext>
            </a:extLst>
          </p:cNvPr>
          <p:cNvPicPr>
            <a:picLocks noChangeAspect="1"/>
          </p:cNvPicPr>
          <p:nvPr/>
        </p:nvPicPr>
        <p:blipFill>
          <a:blip r:embed="rId3"/>
          <a:stretch>
            <a:fillRect/>
          </a:stretch>
        </p:blipFill>
        <p:spPr>
          <a:xfrm>
            <a:off x="7372350" y="3181350"/>
            <a:ext cx="323850" cy="323850"/>
          </a:xfrm>
          <a:prstGeom prst="rect">
            <a:avLst/>
          </a:prstGeom>
        </p:spPr>
      </p:pic>
      <p:cxnSp>
        <p:nvCxnSpPr>
          <p:cNvPr id="10" name="Straight Arrow Connector 9">
            <a:extLst>
              <a:ext uri="{FF2B5EF4-FFF2-40B4-BE49-F238E27FC236}">
                <a16:creationId xmlns:a16="http://schemas.microsoft.com/office/drawing/2014/main" id="{F1FFE448-5B73-004E-BD9C-F0CC4C527C48}"/>
              </a:ext>
            </a:extLst>
          </p:cNvPr>
          <p:cNvCxnSpPr/>
          <p:nvPr/>
        </p:nvCxnSpPr>
        <p:spPr>
          <a:xfrm>
            <a:off x="5715000" y="1676400"/>
            <a:ext cx="83820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51A8495-49E9-DD4B-860E-2AA0FAC1042D}"/>
              </a:ext>
            </a:extLst>
          </p:cNvPr>
          <p:cNvCxnSpPr/>
          <p:nvPr/>
        </p:nvCxnSpPr>
        <p:spPr>
          <a:xfrm>
            <a:off x="5708070" y="3325090"/>
            <a:ext cx="83820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12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tx1"/>
                </a:solidFill>
                <a:latin typeface="Arial" charset="0"/>
              </a:rPr>
              <a:t>THE SENSEI EXPERIMENT</a:t>
            </a:r>
          </a:p>
        </p:txBody>
      </p:sp>
      <p:sp>
        <p:nvSpPr>
          <p:cNvPr id="5123" name="Content Placeholder 2"/>
          <p:cNvSpPr>
            <a:spLocks noGrp="1"/>
          </p:cNvSpPr>
          <p:nvPr>
            <p:ph idx="1"/>
          </p:nvPr>
        </p:nvSpPr>
        <p:spPr>
          <a:xfrm>
            <a:off x="152401" y="990600"/>
            <a:ext cx="3733799" cy="5562600"/>
          </a:xfrm>
        </p:spPr>
        <p:txBody>
          <a:bodyPr/>
          <a:lstStyle/>
          <a:p>
            <a:pPr eaLnBrk="1" hangingPunct="1"/>
            <a:r>
              <a:rPr lang="en-US" dirty="0">
                <a:latin typeface="Arial" charset="0"/>
              </a:rPr>
              <a:t>In 2018 with 0.019 gram-days of data (not ton-years!), the SENSEI experiment achieved world-leading sensitivity to light dark matter.  </a:t>
            </a:r>
          </a:p>
          <a:p>
            <a:pPr eaLnBrk="1" hangingPunct="1"/>
            <a:endParaRPr lang="en-US" sz="1400" dirty="0">
              <a:latin typeface="Arial" charset="0"/>
              <a:sym typeface="Wingdings"/>
            </a:endParaRPr>
          </a:p>
          <a:p>
            <a:pPr eaLnBrk="1" hangingPunct="1"/>
            <a:r>
              <a:rPr lang="en-US" dirty="0">
                <a:latin typeface="Arial" charset="0"/>
                <a:sym typeface="Wingdings"/>
              </a:rPr>
              <a:t>Cost: $1M supported by the </a:t>
            </a:r>
            <a:r>
              <a:rPr lang="en-US" dirty="0" err="1">
                <a:latin typeface="Arial" charset="0"/>
                <a:sym typeface="Wingdings"/>
              </a:rPr>
              <a:t>Heising</a:t>
            </a:r>
            <a:r>
              <a:rPr lang="en-US" dirty="0">
                <a:latin typeface="Arial" charset="0"/>
                <a:sym typeface="Wingdings"/>
              </a:rPr>
              <a:t>-Simons Foundation and </a:t>
            </a:r>
            <a:r>
              <a:rPr lang="en-US" dirty="0" err="1">
                <a:latin typeface="Arial" charset="0"/>
                <a:sym typeface="Wingdings"/>
              </a:rPr>
              <a:t>Fermilab</a:t>
            </a:r>
            <a:r>
              <a:rPr lang="en-US" dirty="0">
                <a:latin typeface="Arial" charset="0"/>
                <a:sym typeface="Wingdings"/>
              </a:rPr>
              <a:t>.</a:t>
            </a:r>
          </a:p>
          <a:p>
            <a:pPr eaLnBrk="1" hangingPunct="1"/>
            <a:endParaRPr lang="en-US" sz="1400" dirty="0">
              <a:latin typeface="Arial" charset="0"/>
              <a:sym typeface="Wingdings"/>
            </a:endParaRPr>
          </a:p>
          <a:p>
            <a:pPr eaLnBrk="1" hangingPunct="1"/>
            <a:r>
              <a:rPr lang="en-US" dirty="0">
                <a:latin typeface="Arial" charset="0"/>
                <a:sym typeface="Wingdings"/>
              </a:rPr>
              <a:t>Time from funding to result: ~ 1 year.</a:t>
            </a:r>
          </a:p>
          <a:p>
            <a:pPr marL="0" indent="0" eaLnBrk="1" hangingPunct="1">
              <a:buNone/>
            </a:pPr>
            <a:endParaRPr lang="en-US" dirty="0">
              <a:latin typeface="Arial" charset="0"/>
              <a:sym typeface="Wingdings"/>
            </a:endParaRPr>
          </a:p>
        </p:txBody>
      </p:sp>
      <p:pic>
        <p:nvPicPr>
          <p:cNvPr id="3" name="Picture 2">
            <a:extLst>
              <a:ext uri="{FF2B5EF4-FFF2-40B4-BE49-F238E27FC236}">
                <a16:creationId xmlns:a16="http://schemas.microsoft.com/office/drawing/2014/main" id="{9EA40034-462B-3B43-A9C4-EF0586E7E026}"/>
              </a:ext>
            </a:extLst>
          </p:cNvPr>
          <p:cNvPicPr>
            <a:picLocks noChangeAspect="1"/>
          </p:cNvPicPr>
          <p:nvPr/>
        </p:nvPicPr>
        <p:blipFill>
          <a:blip r:embed="rId2"/>
          <a:stretch>
            <a:fillRect/>
          </a:stretch>
        </p:blipFill>
        <p:spPr>
          <a:xfrm>
            <a:off x="4394489" y="2133600"/>
            <a:ext cx="4248150" cy="4159827"/>
          </a:xfrm>
          <a:prstGeom prst="rect">
            <a:avLst/>
          </a:prstGeom>
        </p:spPr>
      </p:pic>
      <p:pic>
        <p:nvPicPr>
          <p:cNvPr id="6" name="Picture 5">
            <a:extLst>
              <a:ext uri="{FF2B5EF4-FFF2-40B4-BE49-F238E27FC236}">
                <a16:creationId xmlns:a16="http://schemas.microsoft.com/office/drawing/2014/main" id="{E153A0C2-6A46-F143-B6BA-429FCB8009C4}"/>
              </a:ext>
            </a:extLst>
          </p:cNvPr>
          <p:cNvPicPr>
            <a:picLocks noChangeAspect="1"/>
          </p:cNvPicPr>
          <p:nvPr/>
        </p:nvPicPr>
        <p:blipFill rotWithShape="1">
          <a:blip r:embed="rId3"/>
          <a:srcRect b="61049"/>
          <a:stretch/>
        </p:blipFill>
        <p:spPr>
          <a:xfrm>
            <a:off x="4308764" y="1143000"/>
            <a:ext cx="4419600" cy="685800"/>
          </a:xfrm>
          <a:prstGeom prst="rect">
            <a:avLst/>
          </a:prstGeom>
        </p:spPr>
      </p:pic>
    </p:spTree>
    <p:extLst>
      <p:ext uri="{BB962C8B-B14F-4D97-AF65-F5344CB8AC3E}">
        <p14:creationId xmlns:p14="http://schemas.microsoft.com/office/powerpoint/2010/main" val="2975402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tx1"/>
                </a:solidFill>
                <a:latin typeface="Arial" charset="0"/>
              </a:rPr>
              <a:t>LIGHT PARTICLE SEARCHES AT THE LHC</a:t>
            </a:r>
          </a:p>
        </p:txBody>
      </p:sp>
      <p:sp>
        <p:nvSpPr>
          <p:cNvPr id="5123" name="Content Placeholder 2"/>
          <p:cNvSpPr>
            <a:spLocks noGrp="1"/>
          </p:cNvSpPr>
          <p:nvPr>
            <p:ph idx="1"/>
          </p:nvPr>
        </p:nvSpPr>
        <p:spPr>
          <a:xfrm>
            <a:off x="152401" y="990600"/>
            <a:ext cx="8610599" cy="5562600"/>
          </a:xfrm>
        </p:spPr>
        <p:txBody>
          <a:bodyPr/>
          <a:lstStyle/>
          <a:p>
            <a:pPr eaLnBrk="1" hangingPunct="1"/>
            <a:r>
              <a:rPr lang="en-US" dirty="0">
                <a:latin typeface="Arial" charset="0"/>
              </a:rPr>
              <a:t>We can also look in new ways for light particles at existing colliders.  </a:t>
            </a:r>
            <a:r>
              <a:rPr lang="en-US" dirty="0">
                <a:latin typeface="Arial" charset="0"/>
                <a:sym typeface="Wingdings"/>
              </a:rPr>
              <a:t>If they are very light, they may have escaped traditional searches.</a:t>
            </a:r>
            <a:endParaRPr lang="en-US" sz="1000" dirty="0">
              <a:latin typeface="Arial" charset="0"/>
              <a:sym typeface="Wingdings"/>
            </a:endParaRPr>
          </a:p>
          <a:p>
            <a:pPr marL="0" indent="0" eaLnBrk="1" hangingPunct="1">
              <a:buNone/>
            </a:pPr>
            <a:endParaRPr lang="en-US" sz="1200" dirty="0">
              <a:latin typeface="Arial" charset="0"/>
              <a:sym typeface="Wingdings"/>
            </a:endParaRPr>
          </a:p>
          <a:p>
            <a:pPr eaLnBrk="1" hangingPunct="1"/>
            <a:r>
              <a:rPr lang="en-US" dirty="0">
                <a:latin typeface="Arial" charset="0"/>
                <a:sym typeface="Wingdings"/>
              </a:rPr>
              <a:t>An example: at the LHC, light particles are dominantly produced parallel to the beam, not perpendicular to it. Unfortunately, this is exactly where the detectors have holes in them to let the proton beams in, and so these light particles would escape undetected.</a:t>
            </a:r>
          </a:p>
        </p:txBody>
      </p:sp>
      <p:pic>
        <p:nvPicPr>
          <p:cNvPr id="2" name="Picture 1">
            <a:extLst>
              <a:ext uri="{FF2B5EF4-FFF2-40B4-BE49-F238E27FC236}">
                <a16:creationId xmlns:a16="http://schemas.microsoft.com/office/drawing/2014/main" id="{FA2E611D-2783-B14C-99BD-0C68E22A9CFD}"/>
              </a:ext>
            </a:extLst>
          </p:cNvPr>
          <p:cNvPicPr>
            <a:picLocks noChangeAspect="1"/>
          </p:cNvPicPr>
          <p:nvPr/>
        </p:nvPicPr>
        <p:blipFill>
          <a:blip r:embed="rId2"/>
          <a:stretch>
            <a:fillRect/>
          </a:stretch>
        </p:blipFill>
        <p:spPr>
          <a:xfrm>
            <a:off x="990600" y="4495800"/>
            <a:ext cx="7023100" cy="1828800"/>
          </a:xfrm>
          <a:prstGeom prst="rect">
            <a:avLst/>
          </a:prstGeom>
        </p:spPr>
      </p:pic>
    </p:spTree>
    <p:extLst>
      <p:ext uri="{BB962C8B-B14F-4D97-AF65-F5344CB8AC3E}">
        <p14:creationId xmlns:p14="http://schemas.microsoft.com/office/powerpoint/2010/main" val="141625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rgbClr val="FF0000"/>
                </a:solidFill>
                <a:latin typeface="Arial" charset="0"/>
                <a:sym typeface="Wingdings"/>
              </a:rPr>
              <a:t>FASER</a:t>
            </a:r>
            <a:r>
              <a:rPr lang="en-US" dirty="0">
                <a:solidFill>
                  <a:schemeClr val="tx1"/>
                </a:solidFill>
                <a:latin typeface="Arial" charset="0"/>
                <a:sym typeface="Wingdings"/>
              </a:rPr>
              <a:t>:</a:t>
            </a:r>
            <a:r>
              <a:rPr lang="en-US" dirty="0">
                <a:latin typeface="Arial" charset="0"/>
                <a:sym typeface="Wingdings"/>
              </a:rPr>
              <a:t> </a:t>
            </a:r>
            <a:r>
              <a:rPr lang="en-US" dirty="0" err="1">
                <a:solidFill>
                  <a:srgbClr val="FF0000"/>
                </a:solidFill>
                <a:latin typeface="Arial" charset="0"/>
                <a:sym typeface="Wingdings"/>
              </a:rPr>
              <a:t>F</a:t>
            </a:r>
            <a:r>
              <a:rPr lang="en-US" dirty="0" err="1">
                <a:solidFill>
                  <a:schemeClr val="tx1"/>
                </a:solidFill>
                <a:latin typeface="Arial" charset="0"/>
                <a:sym typeface="Wingdings"/>
              </a:rPr>
              <a:t>orw</a:t>
            </a:r>
            <a:r>
              <a:rPr lang="en-US" dirty="0" err="1">
                <a:solidFill>
                  <a:srgbClr val="FF0000"/>
                </a:solidFill>
                <a:latin typeface="Arial" charset="0"/>
                <a:sym typeface="Wingdings"/>
              </a:rPr>
              <a:t>A</a:t>
            </a:r>
            <a:r>
              <a:rPr lang="en-US" dirty="0" err="1">
                <a:solidFill>
                  <a:schemeClr val="tx1"/>
                </a:solidFill>
                <a:latin typeface="Arial" charset="0"/>
                <a:sym typeface="Wingdings"/>
              </a:rPr>
              <a:t>rd</a:t>
            </a:r>
            <a:r>
              <a:rPr lang="en-US" dirty="0">
                <a:solidFill>
                  <a:schemeClr val="tx1"/>
                </a:solidFill>
                <a:latin typeface="Arial" charset="0"/>
                <a:sym typeface="Wingdings"/>
              </a:rPr>
              <a:t> </a:t>
            </a:r>
            <a:r>
              <a:rPr lang="en-US" dirty="0">
                <a:solidFill>
                  <a:srgbClr val="FF0000"/>
                </a:solidFill>
                <a:latin typeface="Arial" charset="0"/>
                <a:sym typeface="Wingdings"/>
              </a:rPr>
              <a:t>S</a:t>
            </a:r>
            <a:r>
              <a:rPr lang="en-US" dirty="0">
                <a:solidFill>
                  <a:schemeClr val="tx1"/>
                </a:solidFill>
                <a:latin typeface="Arial" charset="0"/>
                <a:sym typeface="Wingdings"/>
              </a:rPr>
              <a:t>earch </a:t>
            </a:r>
            <a:r>
              <a:rPr lang="en-US" dirty="0" err="1">
                <a:solidFill>
                  <a:srgbClr val="FF0000"/>
                </a:solidFill>
                <a:latin typeface="Arial" charset="0"/>
                <a:sym typeface="Wingdings"/>
              </a:rPr>
              <a:t>E</a:t>
            </a:r>
            <a:r>
              <a:rPr lang="en-US" dirty="0" err="1">
                <a:solidFill>
                  <a:schemeClr val="tx1"/>
                </a:solidFill>
                <a:latin typeface="Arial" charset="0"/>
                <a:sym typeface="Wingdings"/>
              </a:rPr>
              <a:t>xpe</a:t>
            </a:r>
            <a:r>
              <a:rPr lang="en-US" dirty="0" err="1">
                <a:solidFill>
                  <a:srgbClr val="FF0000"/>
                </a:solidFill>
                <a:latin typeface="Arial" charset="0"/>
                <a:sym typeface="Wingdings"/>
              </a:rPr>
              <a:t>R</a:t>
            </a:r>
            <a:r>
              <a:rPr lang="en-US" dirty="0" err="1">
                <a:solidFill>
                  <a:schemeClr val="tx1"/>
                </a:solidFill>
                <a:latin typeface="Arial" charset="0"/>
                <a:sym typeface="Wingdings"/>
              </a:rPr>
              <a:t>iment</a:t>
            </a:r>
            <a:r>
              <a:rPr lang="en-US" dirty="0">
                <a:latin typeface="Arial" charset="0"/>
                <a:sym typeface="Wingdings"/>
              </a:rPr>
              <a:t>.</a:t>
            </a:r>
            <a:endParaRPr lang="en-US" dirty="0">
              <a:solidFill>
                <a:schemeClr val="tx1"/>
              </a:solidFill>
              <a:latin typeface="Arial" charset="0"/>
            </a:endParaRPr>
          </a:p>
        </p:txBody>
      </p:sp>
      <p:sp>
        <p:nvSpPr>
          <p:cNvPr id="5123" name="Content Placeholder 2"/>
          <p:cNvSpPr>
            <a:spLocks noGrp="1"/>
          </p:cNvSpPr>
          <p:nvPr>
            <p:ph idx="1"/>
          </p:nvPr>
        </p:nvSpPr>
        <p:spPr>
          <a:xfrm>
            <a:off x="152400" y="914400"/>
            <a:ext cx="3962401" cy="2331763"/>
          </a:xfrm>
        </p:spPr>
        <p:txBody>
          <a:bodyPr/>
          <a:lstStyle/>
          <a:p>
            <a:r>
              <a:rPr lang="en-US" dirty="0">
                <a:latin typeface="Arial" charset="0"/>
                <a:sym typeface="Wingdings"/>
              </a:rPr>
              <a:t>To take advantage of this, a few of us have joined together to propose a new detector for the LHC, called FASER.  </a:t>
            </a:r>
          </a:p>
          <a:p>
            <a:pPr eaLnBrk="1" hangingPunct="1"/>
            <a:endParaRPr lang="en-US" dirty="0">
              <a:latin typeface="Arial" charset="0"/>
              <a:sym typeface="Wingdings"/>
            </a:endParaRP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551" y="2895600"/>
            <a:ext cx="4469779" cy="3581400"/>
          </a:xfrm>
          <a:prstGeom prst="rect">
            <a:avLst/>
          </a:prstGeom>
        </p:spPr>
      </p:pic>
      <p:sp>
        <p:nvSpPr>
          <p:cNvPr id="8" name="Content Placeholder 2">
            <a:extLst>
              <a:ext uri="{FF2B5EF4-FFF2-40B4-BE49-F238E27FC236}">
                <a16:creationId xmlns:a16="http://schemas.microsoft.com/office/drawing/2014/main" id="{A308D912-BBD9-3E4A-98F0-51B5265FCC02}"/>
              </a:ext>
            </a:extLst>
          </p:cNvPr>
          <p:cNvSpPr txBox="1">
            <a:spLocks/>
          </p:cNvSpPr>
          <p:nvPr/>
        </p:nvSpPr>
        <p:spPr bwMode="auto">
          <a:xfrm>
            <a:off x="152400" y="3657600"/>
            <a:ext cx="3962401"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acronym recalls another marvelous instrument that harnessed highly collimated particles and was used to explore strange new worlds.”</a:t>
            </a:r>
          </a:p>
          <a:p>
            <a:endParaRPr lang="en-US" dirty="0">
              <a:latin typeface="Arial" charset="0"/>
              <a:sym typeface="Wingdings"/>
            </a:endParaRPr>
          </a:p>
          <a:p>
            <a:endParaRPr lang="en-US" dirty="0">
              <a:latin typeface="Arial" charset="0"/>
              <a:sym typeface="Wingdings"/>
            </a:endParaRPr>
          </a:p>
        </p:txBody>
      </p:sp>
      <p:pic>
        <p:nvPicPr>
          <p:cNvPr id="5" name="Picture 4">
            <a:extLst>
              <a:ext uri="{FF2B5EF4-FFF2-40B4-BE49-F238E27FC236}">
                <a16:creationId xmlns:a16="http://schemas.microsoft.com/office/drawing/2014/main" id="{6F0295F1-6C7E-DF4E-8EDC-2528BB023416}"/>
              </a:ext>
            </a:extLst>
          </p:cNvPr>
          <p:cNvPicPr>
            <a:picLocks noChangeAspect="1"/>
          </p:cNvPicPr>
          <p:nvPr/>
        </p:nvPicPr>
        <p:blipFill>
          <a:blip r:embed="rId3"/>
          <a:stretch>
            <a:fillRect/>
          </a:stretch>
        </p:blipFill>
        <p:spPr>
          <a:xfrm>
            <a:off x="4402551" y="1143000"/>
            <a:ext cx="4475854" cy="1370655"/>
          </a:xfrm>
          <a:prstGeom prst="rect">
            <a:avLst/>
          </a:prstGeom>
        </p:spPr>
      </p:pic>
    </p:spTree>
    <p:extLst>
      <p:ext uri="{BB962C8B-B14F-4D97-AF65-F5344CB8AC3E}">
        <p14:creationId xmlns:p14="http://schemas.microsoft.com/office/powerpoint/2010/main" val="1304726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FASER</a:t>
            </a:r>
          </a:p>
        </p:txBody>
      </p:sp>
      <p:sp>
        <p:nvSpPr>
          <p:cNvPr id="5123" name="Content Placeholder 2"/>
          <p:cNvSpPr>
            <a:spLocks noGrp="1"/>
          </p:cNvSpPr>
          <p:nvPr>
            <p:ph idx="1"/>
          </p:nvPr>
        </p:nvSpPr>
        <p:spPr>
          <a:xfrm>
            <a:off x="76200" y="914400"/>
            <a:ext cx="8839200" cy="2132593"/>
          </a:xfrm>
        </p:spPr>
        <p:txBody>
          <a:bodyPr/>
          <a:lstStyle/>
          <a:p>
            <a:r>
              <a:rPr lang="en-US" dirty="0">
                <a:latin typeface="Arial" charset="0"/>
                <a:sym typeface="Wingdings"/>
              </a:rPr>
              <a:t>To avoid blocking the proton beams, FASER is placed 480 m downstream.  At that location, the proton beams curve away, but the light new particles will travel straight into FASER.</a:t>
            </a:r>
          </a:p>
          <a:p>
            <a:endParaRPr lang="en-US" dirty="0">
              <a:latin typeface="Arial" charset="0"/>
              <a:sym typeface="Wingdings"/>
            </a:endParaRPr>
          </a:p>
          <a:p>
            <a:endParaRPr lang="en-US" dirty="0">
              <a:latin typeface="Arial" charset="0"/>
              <a:sym typeface="Wingdings"/>
            </a:endParaRPr>
          </a:p>
          <a:p>
            <a:pPr eaLnBrk="1" hangingPunct="1"/>
            <a:endParaRPr lang="en-US" dirty="0">
              <a:latin typeface="Arial" charset="0"/>
              <a:sym typeface="Wingdings"/>
            </a:endParaRPr>
          </a:p>
        </p:txBody>
      </p:sp>
      <p:pic>
        <p:nvPicPr>
          <p:cNvPr id="5" name="Picture 4">
            <a:extLst>
              <a:ext uri="{FF2B5EF4-FFF2-40B4-BE49-F238E27FC236}">
                <a16:creationId xmlns:a16="http://schemas.microsoft.com/office/drawing/2014/main" id="{35EA30AC-0D96-304F-B1B4-E84CD0996FED}"/>
              </a:ext>
            </a:extLst>
          </p:cNvPr>
          <p:cNvPicPr>
            <a:picLocks noChangeAspect="1"/>
          </p:cNvPicPr>
          <p:nvPr/>
        </p:nvPicPr>
        <p:blipFill rotWithShape="1">
          <a:blip r:embed="rId2"/>
          <a:srcRect b="69843"/>
          <a:stretch/>
        </p:blipFill>
        <p:spPr>
          <a:xfrm>
            <a:off x="381000" y="2284992"/>
            <a:ext cx="8458200" cy="866775"/>
          </a:xfrm>
          <a:prstGeom prst="rect">
            <a:avLst/>
          </a:prstGeom>
        </p:spPr>
      </p:pic>
      <p:sp>
        <p:nvSpPr>
          <p:cNvPr id="12" name="Content Placeholder 2">
            <a:extLst>
              <a:ext uri="{FF2B5EF4-FFF2-40B4-BE49-F238E27FC236}">
                <a16:creationId xmlns:a16="http://schemas.microsoft.com/office/drawing/2014/main" id="{74900D58-E3B0-CC41-8778-4071AB1DD9D1}"/>
              </a:ext>
            </a:extLst>
          </p:cNvPr>
          <p:cNvSpPr txBox="1">
            <a:spLocks/>
          </p:cNvSpPr>
          <p:nvPr/>
        </p:nvSpPr>
        <p:spPr bwMode="auto">
          <a:xfrm>
            <a:off x="152400" y="3338804"/>
            <a:ext cx="4190330" cy="2833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entire detector is under 5m long and fits in an existing, unused tunnel.</a:t>
            </a:r>
          </a:p>
          <a:p>
            <a:endParaRPr lang="en-US" dirty="0">
              <a:latin typeface="Arial" charset="0"/>
              <a:sym typeface="Wingdings"/>
            </a:endParaRPr>
          </a:p>
          <a:p>
            <a:endParaRPr lang="en-US" dirty="0">
              <a:latin typeface="Arial" charset="0"/>
              <a:sym typeface="Wingdings"/>
            </a:endParaRPr>
          </a:p>
        </p:txBody>
      </p:sp>
      <p:pic>
        <p:nvPicPr>
          <p:cNvPr id="3" name="Picture 2">
            <a:extLst>
              <a:ext uri="{FF2B5EF4-FFF2-40B4-BE49-F238E27FC236}">
                <a16:creationId xmlns:a16="http://schemas.microsoft.com/office/drawing/2014/main" id="{5922945F-1E34-B84F-8709-4276F81464C6}"/>
              </a:ext>
            </a:extLst>
          </p:cNvPr>
          <p:cNvPicPr>
            <a:picLocks noChangeAspect="1"/>
          </p:cNvPicPr>
          <p:nvPr/>
        </p:nvPicPr>
        <p:blipFill>
          <a:blip r:embed="rId3"/>
          <a:stretch>
            <a:fillRect/>
          </a:stretch>
        </p:blipFill>
        <p:spPr>
          <a:xfrm>
            <a:off x="4348552" y="3483247"/>
            <a:ext cx="4490648" cy="2994450"/>
          </a:xfrm>
          <a:prstGeom prst="rect">
            <a:avLst/>
          </a:prstGeom>
        </p:spPr>
      </p:pic>
      <p:pic>
        <p:nvPicPr>
          <p:cNvPr id="9" name="Picture 8">
            <a:extLst>
              <a:ext uri="{FF2B5EF4-FFF2-40B4-BE49-F238E27FC236}">
                <a16:creationId xmlns:a16="http://schemas.microsoft.com/office/drawing/2014/main" id="{1A4B1C59-4D70-A544-A4D6-E52EFDF6E392}"/>
              </a:ext>
            </a:extLst>
          </p:cNvPr>
          <p:cNvPicPr>
            <a:picLocks noChangeAspect="1"/>
          </p:cNvPicPr>
          <p:nvPr/>
        </p:nvPicPr>
        <p:blipFill>
          <a:blip r:embed="rId4"/>
          <a:stretch>
            <a:fillRect/>
          </a:stretch>
        </p:blipFill>
        <p:spPr>
          <a:xfrm>
            <a:off x="304800" y="4648200"/>
            <a:ext cx="3820951" cy="1736091"/>
          </a:xfrm>
          <a:prstGeom prst="rect">
            <a:avLst/>
          </a:prstGeom>
        </p:spPr>
      </p:pic>
    </p:spTree>
    <p:extLst>
      <p:ext uri="{BB962C8B-B14F-4D97-AF65-F5344CB8AC3E}">
        <p14:creationId xmlns:p14="http://schemas.microsoft.com/office/powerpoint/2010/main" val="2176297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FASER</a:t>
            </a:r>
          </a:p>
        </p:txBody>
      </p:sp>
      <p:sp>
        <p:nvSpPr>
          <p:cNvPr id="5123" name="Content Placeholder 2"/>
          <p:cNvSpPr>
            <a:spLocks noGrp="1"/>
          </p:cNvSpPr>
          <p:nvPr>
            <p:ph idx="1"/>
          </p:nvPr>
        </p:nvSpPr>
        <p:spPr>
          <a:xfrm>
            <a:off x="228600" y="914400"/>
            <a:ext cx="8610600" cy="2132593"/>
          </a:xfrm>
        </p:spPr>
        <p:txBody>
          <a:bodyPr/>
          <a:lstStyle/>
          <a:p>
            <a:r>
              <a:rPr lang="en-US" dirty="0">
                <a:latin typeface="Arial" charset="0"/>
                <a:sym typeface="Wingdings"/>
              </a:rPr>
              <a:t>FASER is small, cheap, and fast, but there are many more hurdles to pass.</a:t>
            </a:r>
          </a:p>
          <a:p>
            <a:endParaRPr lang="en-US" sz="1400" dirty="0">
              <a:latin typeface="Arial" charset="0"/>
              <a:sym typeface="Wingdings"/>
            </a:endParaRPr>
          </a:p>
          <a:p>
            <a:r>
              <a:rPr lang="en-US" dirty="0">
                <a:latin typeface="Arial" charset="0"/>
                <a:sym typeface="Wingdings"/>
              </a:rPr>
              <a:t>Fortunately, the most famous living physicists are already on board.</a:t>
            </a:r>
          </a:p>
          <a:p>
            <a:pPr eaLnBrk="1" hangingPunct="1"/>
            <a:endParaRPr lang="en-US" dirty="0">
              <a:latin typeface="Arial" charset="0"/>
              <a:sym typeface="Wingdings"/>
            </a:endParaRPr>
          </a:p>
          <a:p>
            <a:pPr eaLnBrk="1" hangingPunct="1"/>
            <a:endParaRPr lang="en-US" dirty="0">
              <a:latin typeface="Arial" charset="0"/>
              <a:sym typeface="Wingdings"/>
            </a:endParaRPr>
          </a:p>
        </p:txBody>
      </p:sp>
      <p:pic>
        <p:nvPicPr>
          <p:cNvPr id="4" name="Picture 3" descr="Big-Bang-Ga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6993"/>
            <a:ext cx="5520856" cy="3101476"/>
          </a:xfrm>
          <a:prstGeom prst="rect">
            <a:avLst/>
          </a:prstGeom>
        </p:spPr>
      </p:pic>
      <p:pic>
        <p:nvPicPr>
          <p:cNvPr id="7" name="Picture 6" descr="2017-10-31 17.5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260" y="3041404"/>
            <a:ext cx="2334491" cy="3112655"/>
          </a:xfrm>
          <a:prstGeom prst="rect">
            <a:avLst/>
          </a:prstGeom>
        </p:spPr>
      </p:pic>
    </p:spTree>
    <p:extLst>
      <p:ext uri="{BB962C8B-B14F-4D97-AF65-F5344CB8AC3E}">
        <p14:creationId xmlns:p14="http://schemas.microsoft.com/office/powerpoint/2010/main" val="34960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Effect transition="in" filter="dissolve">
                                      <p:cBhvr>
                                        <p:cTn id="7" dur="500"/>
                                        <p:tgtEl>
                                          <p:spTgt spid="51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585A158F-6724-6F41-A98F-4CCE027AF4EF}"/>
              </a:ext>
            </a:extLst>
          </p:cNvPr>
          <p:cNvSpPr>
            <a:spLocks noGrp="1" noChangeArrowheads="1"/>
          </p:cNvSpPr>
          <p:nvPr>
            <p:ph type="title" idx="4294967295"/>
          </p:nvPr>
        </p:nvSpPr>
        <p:spPr>
          <a:xfrm>
            <a:off x="660400" y="228600"/>
            <a:ext cx="7772400" cy="457200"/>
          </a:xfrm>
        </p:spPr>
        <p:txBody>
          <a:bodyPr/>
          <a:lstStyle/>
          <a:p>
            <a:r>
              <a:rPr lang="en-US" altLang="en-US" dirty="0">
                <a:solidFill>
                  <a:schemeClr val="tx1"/>
                </a:solidFill>
              </a:rPr>
              <a:t>SUMMARY</a:t>
            </a:r>
          </a:p>
        </p:txBody>
      </p:sp>
      <p:sp>
        <p:nvSpPr>
          <p:cNvPr id="51203" name="Content Placeholder 2">
            <a:extLst>
              <a:ext uri="{FF2B5EF4-FFF2-40B4-BE49-F238E27FC236}">
                <a16:creationId xmlns:a16="http://schemas.microsoft.com/office/drawing/2014/main" id="{03891F97-2A78-F644-BE63-6227A435C7CC}"/>
              </a:ext>
            </a:extLst>
          </p:cNvPr>
          <p:cNvSpPr>
            <a:spLocks noGrp="1" noChangeArrowheads="1"/>
          </p:cNvSpPr>
          <p:nvPr>
            <p:ph sz="half" idx="4294967295"/>
          </p:nvPr>
        </p:nvSpPr>
        <p:spPr>
          <a:xfrm>
            <a:off x="228600" y="1096962"/>
            <a:ext cx="8610600" cy="5227638"/>
          </a:xfrm>
        </p:spPr>
        <p:txBody>
          <a:bodyPr/>
          <a:lstStyle/>
          <a:p>
            <a:r>
              <a:rPr lang="en-US" altLang="en-US" dirty="0"/>
              <a:t>95% of the Universe is still completely unexplored – we live in a new age of exploration.</a:t>
            </a:r>
          </a:p>
          <a:p>
            <a:endParaRPr lang="en-US" altLang="en-US" sz="1400" dirty="0"/>
          </a:p>
          <a:p>
            <a:r>
              <a:rPr lang="en-US" altLang="en-US" dirty="0"/>
              <a:t>Large experiments are underway and have exciting prospects for discovering new kinds of particles and identifying dark matter.</a:t>
            </a:r>
          </a:p>
          <a:p>
            <a:endParaRPr lang="en-US" altLang="en-US" sz="1400" dirty="0"/>
          </a:p>
          <a:p>
            <a:r>
              <a:rPr lang="en-US" altLang="en-US" dirty="0"/>
              <a:t>There are also now promising experiments that are relatively fast, small, and cheap: ~years, ~10 collaborators, and ~$1-10M.  These were made possible by “big science,” just like the internet, MRIs, shrink wrap, etc., but probe different ideas and possibilities.</a:t>
            </a:r>
          </a:p>
          <a:p>
            <a:endParaRPr lang="en-US" altLang="en-US" sz="1400" dirty="0"/>
          </a:p>
          <a:p>
            <a:r>
              <a:rPr lang="en-US" altLang="en-US" dirty="0"/>
              <a:t>Lots of interesting results to come!</a:t>
            </a:r>
          </a:p>
        </p:txBody>
      </p:sp>
    </p:spTree>
    <p:extLst>
      <p:ext uri="{BB962C8B-B14F-4D97-AF65-F5344CB8AC3E}">
        <p14:creationId xmlns:p14="http://schemas.microsoft.com/office/powerpoint/2010/main" val="200922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DISCOVERING THE UNIVERSE</a:t>
            </a:r>
          </a:p>
        </p:txBody>
      </p:sp>
      <p:sp>
        <p:nvSpPr>
          <p:cNvPr id="5123" name="Content Placeholder 2"/>
          <p:cNvSpPr>
            <a:spLocks noGrp="1"/>
          </p:cNvSpPr>
          <p:nvPr>
            <p:ph idx="1"/>
          </p:nvPr>
        </p:nvSpPr>
        <p:spPr>
          <a:xfrm>
            <a:off x="76200" y="914400"/>
            <a:ext cx="8991600" cy="5562600"/>
          </a:xfrm>
        </p:spPr>
        <p:txBody>
          <a:bodyPr/>
          <a:lstStyle/>
          <a:p>
            <a:pPr marL="0" indent="0" algn="ctr" eaLnBrk="1" hangingPunct="1">
              <a:buNone/>
            </a:pPr>
            <a:r>
              <a:rPr lang="en-US" sz="2000" dirty="0">
                <a:latin typeface="Arial" charset="0"/>
              </a:rPr>
              <a:t>If you lived in early times, how would you begin to map out the Universe?</a:t>
            </a: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2000" dirty="0">
              <a:latin typeface="Arial" charset="0"/>
              <a:sym typeface="Wingdings"/>
            </a:endParaRPr>
          </a:p>
          <a:p>
            <a:pPr marL="0" indent="0" eaLnBrk="1" hangingPunct="1">
              <a:buNone/>
            </a:pPr>
            <a:endParaRPr lang="en-US" sz="2000" dirty="0">
              <a:latin typeface="Arial" charset="0"/>
              <a:sym typeface="Wingdings"/>
            </a:endParaRPr>
          </a:p>
        </p:txBody>
      </p:sp>
      <p:sp>
        <p:nvSpPr>
          <p:cNvPr id="13" name="TextBox 12">
            <a:extLst>
              <a:ext uri="{FF2B5EF4-FFF2-40B4-BE49-F238E27FC236}">
                <a16:creationId xmlns:a16="http://schemas.microsoft.com/office/drawing/2014/main" id="{2C131F78-B469-D444-9751-2FE31E98AF89}"/>
              </a:ext>
            </a:extLst>
          </p:cNvPr>
          <p:cNvSpPr txBox="1"/>
          <p:nvPr/>
        </p:nvSpPr>
        <p:spPr>
          <a:xfrm>
            <a:off x="2320837" y="5955268"/>
            <a:ext cx="4502323" cy="369332"/>
          </a:xfrm>
          <a:prstGeom prst="rect">
            <a:avLst/>
          </a:prstGeom>
          <a:noFill/>
        </p:spPr>
        <p:txBody>
          <a:bodyPr wrap="none" rtlCol="0">
            <a:spAutoFit/>
          </a:bodyPr>
          <a:lstStyle/>
          <a:p>
            <a:r>
              <a:rPr lang="en-US" dirty="0">
                <a:solidFill>
                  <a:schemeClr val="bg1"/>
                </a:solidFill>
              </a:rPr>
              <a:t>View of Aspen from the top of the Ute Trail</a:t>
            </a:r>
          </a:p>
        </p:txBody>
      </p:sp>
      <p:pic>
        <p:nvPicPr>
          <p:cNvPr id="3" name="Picture 2">
            <a:extLst>
              <a:ext uri="{FF2B5EF4-FFF2-40B4-BE49-F238E27FC236}">
                <a16:creationId xmlns:a16="http://schemas.microsoft.com/office/drawing/2014/main" id="{4BFFD1EE-8284-8446-ABCD-1EF9C4B093F2}"/>
              </a:ext>
            </a:extLst>
          </p:cNvPr>
          <p:cNvPicPr>
            <a:picLocks noChangeAspect="1"/>
          </p:cNvPicPr>
          <p:nvPr/>
        </p:nvPicPr>
        <p:blipFill>
          <a:blip r:embed="rId2"/>
          <a:stretch>
            <a:fillRect/>
          </a:stretch>
        </p:blipFill>
        <p:spPr>
          <a:xfrm>
            <a:off x="761072" y="1447800"/>
            <a:ext cx="7621852" cy="5083775"/>
          </a:xfrm>
          <a:prstGeom prst="rect">
            <a:avLst/>
          </a:prstGeom>
        </p:spPr>
      </p:pic>
    </p:spTree>
    <p:extLst>
      <p:ext uri="{BB962C8B-B14F-4D97-AF65-F5344CB8AC3E}">
        <p14:creationId xmlns:p14="http://schemas.microsoft.com/office/powerpoint/2010/main" val="4160903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a:extLst>
              <a:ext uri="{FF2B5EF4-FFF2-40B4-BE49-F238E27FC236}">
                <a16:creationId xmlns:a16="http://schemas.microsoft.com/office/drawing/2014/main" id="{3F7D36F8-9BC4-854D-9668-84A0CBBBC34F}"/>
              </a:ext>
            </a:extLst>
          </p:cNvPr>
          <p:cNvSpPr txBox="1">
            <a:spLocks noChangeArrowheads="1"/>
          </p:cNvSpPr>
          <p:nvPr/>
        </p:nvSpPr>
        <p:spPr bwMode="auto">
          <a:xfrm>
            <a:off x="6434137" y="1704975"/>
            <a:ext cx="1741488" cy="830263"/>
          </a:xfrm>
          <a:prstGeom prst="rect">
            <a:avLst/>
          </a:prstGeom>
          <a:no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clusters of</a:t>
            </a:r>
          </a:p>
          <a:p>
            <a:pPr algn="ctr" eaLnBrk="1" hangingPunct="1">
              <a:spcBef>
                <a:spcPct val="0"/>
              </a:spcBef>
              <a:buFontTx/>
              <a:buNone/>
            </a:pPr>
            <a:r>
              <a:rPr lang="en-US" altLang="en-US" sz="2400" b="1" dirty="0"/>
              <a:t>galaxies</a:t>
            </a:r>
            <a:endParaRPr lang="en-US" altLang="en-US" sz="2000" dirty="0"/>
          </a:p>
        </p:txBody>
      </p:sp>
      <p:sp>
        <p:nvSpPr>
          <p:cNvPr id="21510" name="Text Box 9">
            <a:extLst>
              <a:ext uri="{FF2B5EF4-FFF2-40B4-BE49-F238E27FC236}">
                <a16:creationId xmlns:a16="http://schemas.microsoft.com/office/drawing/2014/main" id="{4C105ED5-631B-3D49-8822-996FC4F4A95B}"/>
              </a:ext>
            </a:extLst>
          </p:cNvPr>
          <p:cNvSpPr txBox="1">
            <a:spLocks noChangeArrowheads="1"/>
          </p:cNvSpPr>
          <p:nvPr/>
        </p:nvSpPr>
        <p:spPr bwMode="auto">
          <a:xfrm>
            <a:off x="1311134" y="5307013"/>
            <a:ext cx="112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cs typeface="Arial" panose="020B0604020202020204" pitchFamily="34" charset="0"/>
              </a:rPr>
              <a:t>10</a:t>
            </a:r>
            <a:r>
              <a:rPr lang="en-US" altLang="en-US" sz="2400" baseline="30000">
                <a:cs typeface="Arial" panose="020B0604020202020204" pitchFamily="34" charset="0"/>
              </a:rPr>
              <a:t>12</a:t>
            </a:r>
            <a:endParaRPr lang="en-US" altLang="en-US" sz="2400">
              <a:cs typeface="Arial" panose="020B0604020202020204" pitchFamily="34" charset="0"/>
            </a:endParaRPr>
          </a:p>
          <a:p>
            <a:pPr algn="ctr" eaLnBrk="1" hangingPunct="1">
              <a:spcBef>
                <a:spcPct val="0"/>
              </a:spcBef>
              <a:buFontTx/>
              <a:buNone/>
            </a:pPr>
            <a:r>
              <a:rPr lang="en-US" altLang="en-US" sz="2400">
                <a:cs typeface="Arial" panose="020B0604020202020204" pitchFamily="34" charset="0"/>
              </a:rPr>
              <a:t>meters</a:t>
            </a:r>
          </a:p>
        </p:txBody>
      </p:sp>
      <p:sp>
        <p:nvSpPr>
          <p:cNvPr id="21511" name="Text Box 11">
            <a:extLst>
              <a:ext uri="{FF2B5EF4-FFF2-40B4-BE49-F238E27FC236}">
                <a16:creationId xmlns:a16="http://schemas.microsoft.com/office/drawing/2014/main" id="{B359BF58-4D57-F047-870B-6B40AA6879A7}"/>
              </a:ext>
            </a:extLst>
          </p:cNvPr>
          <p:cNvSpPr txBox="1">
            <a:spLocks noChangeArrowheads="1"/>
          </p:cNvSpPr>
          <p:nvPr/>
        </p:nvSpPr>
        <p:spPr bwMode="auto">
          <a:xfrm>
            <a:off x="849172" y="2070100"/>
            <a:ext cx="2049462" cy="457200"/>
          </a:xfrm>
          <a:prstGeom prst="rect">
            <a:avLst/>
          </a:prstGeom>
          <a:no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solar system</a:t>
            </a:r>
            <a:endParaRPr lang="en-US" altLang="en-US" sz="2000"/>
          </a:p>
        </p:txBody>
      </p:sp>
      <p:sp>
        <p:nvSpPr>
          <p:cNvPr id="21512" name="Text Box 12">
            <a:extLst>
              <a:ext uri="{FF2B5EF4-FFF2-40B4-BE49-F238E27FC236}">
                <a16:creationId xmlns:a16="http://schemas.microsoft.com/office/drawing/2014/main" id="{8E248684-AD99-664F-AEB3-46364B080561}"/>
              </a:ext>
            </a:extLst>
          </p:cNvPr>
          <p:cNvSpPr txBox="1">
            <a:spLocks noChangeArrowheads="1"/>
          </p:cNvSpPr>
          <p:nvPr/>
        </p:nvSpPr>
        <p:spPr bwMode="auto">
          <a:xfrm>
            <a:off x="4125913" y="2070100"/>
            <a:ext cx="1133475" cy="457200"/>
          </a:xfrm>
          <a:prstGeom prst="rect">
            <a:avLst/>
          </a:prstGeom>
          <a:no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galaxy</a:t>
            </a:r>
            <a:endParaRPr lang="en-US" altLang="en-US" sz="2000"/>
          </a:p>
        </p:txBody>
      </p:sp>
      <p:sp>
        <p:nvSpPr>
          <p:cNvPr id="21513" name="Text Box 14">
            <a:extLst>
              <a:ext uri="{FF2B5EF4-FFF2-40B4-BE49-F238E27FC236}">
                <a16:creationId xmlns:a16="http://schemas.microsoft.com/office/drawing/2014/main" id="{C0329313-072D-8648-9B6E-E72D740D0249}"/>
              </a:ext>
            </a:extLst>
          </p:cNvPr>
          <p:cNvSpPr txBox="1">
            <a:spLocks noChangeArrowheads="1"/>
          </p:cNvSpPr>
          <p:nvPr/>
        </p:nvSpPr>
        <p:spPr bwMode="auto">
          <a:xfrm>
            <a:off x="4129088" y="5307013"/>
            <a:ext cx="11255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cs typeface="Arial" panose="020B0604020202020204" pitchFamily="34" charset="0"/>
              </a:rPr>
              <a:t>10</a:t>
            </a:r>
            <a:r>
              <a:rPr lang="en-US" altLang="en-US" sz="2400" baseline="30000">
                <a:cs typeface="Arial" panose="020B0604020202020204" pitchFamily="34" charset="0"/>
              </a:rPr>
              <a:t>17</a:t>
            </a:r>
            <a:endParaRPr lang="en-US" altLang="en-US" sz="2400">
              <a:cs typeface="Arial" panose="020B0604020202020204" pitchFamily="34" charset="0"/>
            </a:endParaRPr>
          </a:p>
          <a:p>
            <a:pPr algn="ctr" eaLnBrk="1" hangingPunct="1">
              <a:spcBef>
                <a:spcPct val="0"/>
              </a:spcBef>
              <a:buFontTx/>
              <a:buNone/>
            </a:pPr>
            <a:r>
              <a:rPr lang="en-US" altLang="en-US" sz="2400">
                <a:cs typeface="Arial" panose="020B0604020202020204" pitchFamily="34" charset="0"/>
              </a:rPr>
              <a:t>meters</a:t>
            </a:r>
          </a:p>
        </p:txBody>
      </p:sp>
      <p:sp>
        <p:nvSpPr>
          <p:cNvPr id="21514" name="Text Box 15">
            <a:extLst>
              <a:ext uri="{FF2B5EF4-FFF2-40B4-BE49-F238E27FC236}">
                <a16:creationId xmlns:a16="http://schemas.microsoft.com/office/drawing/2014/main" id="{5BFE8B82-8545-9E44-838C-86C05501F9F0}"/>
              </a:ext>
            </a:extLst>
          </p:cNvPr>
          <p:cNvSpPr txBox="1">
            <a:spLocks noChangeArrowheads="1"/>
          </p:cNvSpPr>
          <p:nvPr/>
        </p:nvSpPr>
        <p:spPr bwMode="auto">
          <a:xfrm>
            <a:off x="6742112" y="5307013"/>
            <a:ext cx="112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cs typeface="Arial" panose="020B0604020202020204" pitchFamily="34" charset="0"/>
              </a:rPr>
              <a:t>10</a:t>
            </a:r>
            <a:r>
              <a:rPr lang="en-US" altLang="en-US" sz="2400" baseline="30000">
                <a:cs typeface="Arial" panose="020B0604020202020204" pitchFamily="34" charset="0"/>
              </a:rPr>
              <a:t>23</a:t>
            </a:r>
          </a:p>
          <a:p>
            <a:pPr algn="ctr" eaLnBrk="1" hangingPunct="1">
              <a:spcBef>
                <a:spcPct val="0"/>
              </a:spcBef>
              <a:buFontTx/>
              <a:buNone/>
            </a:pPr>
            <a:r>
              <a:rPr lang="en-US" altLang="en-US" sz="2400">
                <a:cs typeface="Arial" panose="020B0604020202020204" pitchFamily="34" charset="0"/>
              </a:rPr>
              <a:t>meters</a:t>
            </a:r>
          </a:p>
        </p:txBody>
      </p:sp>
      <p:pic>
        <p:nvPicPr>
          <p:cNvPr id="21517" name="Picture 26" descr="The image “http://www.wisconline.com/feature/milkyway.jpg” cannot be displayed, because it contains errors.">
            <a:extLst>
              <a:ext uri="{FF2B5EF4-FFF2-40B4-BE49-F238E27FC236}">
                <a16:creationId xmlns:a16="http://schemas.microsoft.com/office/drawing/2014/main" id="{10EFC337-AB2A-224A-9798-AB93D22D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2778125"/>
            <a:ext cx="20447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28" descr="The image “http://www.geocities.com/stellar_clusters/img7.jpg” cannot be displayed, because it contains errors.">
            <a:extLst>
              <a:ext uri="{FF2B5EF4-FFF2-40B4-BE49-F238E27FC236}">
                <a16:creationId xmlns:a16="http://schemas.microsoft.com/office/drawing/2014/main" id="{F37713FD-23A2-3345-8F6C-15588FC6A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2" y="2778125"/>
            <a:ext cx="215423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AEF90133-071D-3F42-AD7B-395450E1A93B}"/>
              </a:ext>
            </a:extLst>
          </p:cNvPr>
          <p:cNvSpPr txBox="1">
            <a:spLocks/>
          </p:cNvSpPr>
          <p:nvPr/>
        </p:nvSpPr>
        <p:spPr bwMode="auto">
          <a:xfrm>
            <a:off x="0" y="228985"/>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tx1"/>
                </a:solidFill>
                <a:latin typeface="Arial" charset="0"/>
              </a:rPr>
              <a:t>THE VISIBLE UNIVERSE</a:t>
            </a:r>
          </a:p>
        </p:txBody>
      </p:sp>
      <p:pic>
        <p:nvPicPr>
          <p:cNvPr id="15" name="Picture 3">
            <a:extLst>
              <a:ext uri="{FF2B5EF4-FFF2-40B4-BE49-F238E27FC236}">
                <a16:creationId xmlns:a16="http://schemas.microsoft.com/office/drawing/2014/main" id="{59DFD47F-AC4B-354F-8E6D-5D6B06ECD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2426"/>
            <a:ext cx="2438400" cy="200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936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16">
            <a:extLst>
              <a:ext uri="{FF2B5EF4-FFF2-40B4-BE49-F238E27FC236}">
                <a16:creationId xmlns:a16="http://schemas.microsoft.com/office/drawing/2014/main" id="{DCE90A47-B329-7E4B-9AF5-1FFDE53F7CCA}"/>
              </a:ext>
            </a:extLst>
          </p:cNvPr>
          <p:cNvSpPr txBox="1">
            <a:spLocks noChangeArrowheads="1"/>
          </p:cNvSpPr>
          <p:nvPr/>
        </p:nvSpPr>
        <p:spPr bwMode="auto">
          <a:xfrm>
            <a:off x="152400" y="4876800"/>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cs typeface="Arial" panose="020B0604020202020204" pitchFamily="34" charset="0"/>
              </a:rPr>
              <a:t>Left is what we expect			 Right is what we see</a:t>
            </a:r>
          </a:p>
          <a:p>
            <a:pPr marL="342900" indent="-342900">
              <a:spcBef>
                <a:spcPct val="0"/>
              </a:spcBef>
            </a:pPr>
            <a:endParaRPr lang="en-US" altLang="en-US" sz="1200" dirty="0">
              <a:cs typeface="Arial" panose="020B0604020202020204" pitchFamily="34" charset="0"/>
            </a:endParaRPr>
          </a:p>
          <a:p>
            <a:pPr marL="342900" indent="-342900">
              <a:spcBef>
                <a:spcPct val="0"/>
              </a:spcBef>
            </a:pPr>
            <a:r>
              <a:rPr lang="en-US" altLang="en-US" sz="2400" dirty="0">
                <a:cs typeface="Arial" panose="020B0604020202020204" pitchFamily="34" charset="0"/>
              </a:rPr>
              <a:t>Stars on the outskirts rotate faster than expected given the visible matter; something else is pulling them toward the center and preventing them from flying off to infinity</a:t>
            </a:r>
          </a:p>
        </p:txBody>
      </p:sp>
      <p:sp>
        <p:nvSpPr>
          <p:cNvPr id="9" name="Title 1">
            <a:extLst>
              <a:ext uri="{FF2B5EF4-FFF2-40B4-BE49-F238E27FC236}">
                <a16:creationId xmlns:a16="http://schemas.microsoft.com/office/drawing/2014/main" id="{21D0BADE-1B9C-0145-8925-07B95642526B}"/>
              </a:ext>
            </a:extLst>
          </p:cNvPr>
          <p:cNvSpPr txBox="1">
            <a:spLocks/>
          </p:cNvSpPr>
          <p:nvPr/>
        </p:nvSpPr>
        <p:spPr bwMode="auto">
          <a:xfrm>
            <a:off x="0" y="228985"/>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tx1"/>
                </a:solidFill>
                <a:latin typeface="Arial" charset="0"/>
              </a:rPr>
              <a:t>THE INVISIBLE UNIVERSE</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A2721466-AE3F-BE4D-BAC0-C9CB16968AF0}"/>
                  </a:ext>
                </a:extLst>
              </p:cNvPr>
              <p:cNvGraphicFramePr>
                <a:graphicFrameLocks noGrp="1"/>
              </p:cNvGraphicFramePr>
              <p:nvPr>
                <p:extLst>
                  <p:ext uri="{D42A27DB-BD31-4B8C-83A1-F6EECF244321}">
                    <p14:modId xmlns:p14="http://schemas.microsoft.com/office/powerpoint/2010/main" val="2956762174"/>
                  </p:ext>
                </p:extLst>
              </p:nvPr>
            </p:nvGraphicFramePr>
            <p:xfrm>
              <a:off x="-63500" y="819150"/>
              <a:ext cx="9271000" cy="4057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a:extLst>
                  <a:ext uri="{FF2B5EF4-FFF2-40B4-BE49-F238E27FC236}">
                    <a16:creationId xmlns:a16="http://schemas.microsoft.com/office/drawing/2014/main" id="{A2721466-AE3F-BE4D-BAC0-C9CB16968AF0}"/>
                  </a:ext>
                </a:extLst>
              </p:cNvPr>
              <p:cNvPicPr>
                <a:picLocks noGrp="1" noRot="1" noChangeAspect="1" noMove="1" noResize="1" noEditPoints="1" noAdjustHandles="1" noChangeArrowheads="1" noChangeShapeType="1"/>
              </p:cNvPicPr>
              <p:nvPr/>
            </p:nvPicPr>
            <p:blipFill>
              <a:blip r:embed="rId3"/>
              <a:stretch>
                <a:fillRect/>
              </a:stretch>
            </p:blipFill>
            <p:spPr>
              <a:xfrm>
                <a:off x="-63500" y="819150"/>
                <a:ext cx="9271000" cy="4057650"/>
              </a:xfrm>
              <a:prstGeom prst="rect">
                <a:avLst/>
              </a:prstGeom>
            </p:spPr>
          </p:pic>
        </mc:Fallback>
      </mc:AlternateContent>
    </p:spTree>
    <p:extLst>
      <p:ext uri="{BB962C8B-B14F-4D97-AF65-F5344CB8AC3E}">
        <p14:creationId xmlns:p14="http://schemas.microsoft.com/office/powerpoint/2010/main" val="378170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dissolve">
                                      <p:cBhvr>
                                        <p:cTn id="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0" y="4460319"/>
            <a:ext cx="9143999"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cs typeface="Arial" panose="020B0604020202020204" pitchFamily="34" charset="0"/>
              </a:rPr>
              <a:t>With this and other evidence, it is apparent now that the stars we see are just islands in an ocean of invisible “dark matter.”</a:t>
            </a:r>
          </a:p>
          <a:p>
            <a:pPr marL="342900" indent="-342900" eaLnBrk="1" hangingPunct="1">
              <a:buFont typeface="Arial" panose="020B0604020202020204" pitchFamily="34" charset="0"/>
              <a:buChar char="•"/>
            </a:pPr>
            <a:endParaRPr lang="en-US" altLang="en-US" sz="10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In fact, the surprising result is that there is actually 5 times more dark matter than normal matter. And it is not “out there”: lots of it is currently passing through your body and this room!</a:t>
            </a:r>
          </a:p>
        </p:txBody>
      </p:sp>
      <p:pic>
        <p:nvPicPr>
          <p:cNvPr id="10246" name="Picture 26" descr="The image “http://www.wisconline.com/feature/milkyway.jpg” cannot be displayed, because it contains errors.">
            <a:extLst>
              <a:ext uri="{FF2B5EF4-FFF2-40B4-BE49-F238E27FC236}">
                <a16:creationId xmlns:a16="http://schemas.microsoft.com/office/drawing/2014/main" id="{5F29BA05-36B5-234E-BD74-DDC1CF3BD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94" b="4521"/>
          <a:stretch/>
        </p:blipFill>
        <p:spPr bwMode="auto">
          <a:xfrm>
            <a:off x="425450" y="838201"/>
            <a:ext cx="358775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descr="C:\Users\Jonathan\Desktop\a-disk-galaxy.jpg">
            <a:extLst>
              <a:ext uri="{FF2B5EF4-FFF2-40B4-BE49-F238E27FC236}">
                <a16:creationId xmlns:a16="http://schemas.microsoft.com/office/drawing/2014/main" id="{88E70D15-9709-7740-8E00-203AA169F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684"/>
          <a:stretch>
            <a:fillRect/>
          </a:stretch>
        </p:blipFill>
        <p:spPr bwMode="auto">
          <a:xfrm>
            <a:off x="4540250" y="995362"/>
            <a:ext cx="398938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2A34F36-8D39-6345-A22B-0EE4E9669D73}"/>
              </a:ext>
            </a:extLst>
          </p:cNvPr>
          <p:cNvSpPr txBox="1">
            <a:spLocks/>
          </p:cNvSpPr>
          <p:nvPr/>
        </p:nvSpPr>
        <p:spPr bwMode="auto">
          <a:xfrm>
            <a:off x="0" y="244475"/>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DARK MATTER</a:t>
            </a:r>
          </a:p>
        </p:txBody>
      </p:sp>
    </p:spTree>
    <p:extLst>
      <p:ext uri="{BB962C8B-B14F-4D97-AF65-F5344CB8AC3E}">
        <p14:creationId xmlns:p14="http://schemas.microsoft.com/office/powerpoint/2010/main" val="219749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D1EE18A6-250F-3843-B99F-CB53D16FCD4E}"/>
              </a:ext>
            </a:extLst>
          </p:cNvPr>
          <p:cNvSpPr>
            <a:spLocks noGrp="1" noChangeArrowheads="1"/>
          </p:cNvSpPr>
          <p:nvPr>
            <p:ph type="title"/>
          </p:nvPr>
        </p:nvSpPr>
        <p:spPr>
          <a:xfrm>
            <a:off x="0" y="152400"/>
            <a:ext cx="9144000" cy="571500"/>
          </a:xfrm>
        </p:spPr>
        <p:txBody>
          <a:bodyPr/>
          <a:lstStyle/>
          <a:p>
            <a:pPr eaLnBrk="1" hangingPunct="1"/>
            <a:r>
              <a:rPr lang="en-US" altLang="en-US" sz="3200" dirty="0">
                <a:solidFill>
                  <a:schemeClr val="tx1"/>
                </a:solidFill>
              </a:rPr>
              <a:t>THE UNIVERSE TODAY</a:t>
            </a:r>
          </a:p>
        </p:txBody>
      </p:sp>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76200" y="44196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cs typeface="Arial" panose="020B0604020202020204" pitchFamily="34" charset="0"/>
              </a:rPr>
              <a:t>We now have an overall picture of the Universe</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We know a lot about a little: the normal matter (5%)</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But we know little about a lot: dark matter / dark energy (95%).  Most of the universe is still to be discovered and understood.</a:t>
            </a:r>
          </a:p>
        </p:txBody>
      </p:sp>
      <p:pic>
        <p:nvPicPr>
          <p:cNvPr id="8" name="Picture 7">
            <a:extLst>
              <a:ext uri="{FF2B5EF4-FFF2-40B4-BE49-F238E27FC236}">
                <a16:creationId xmlns:a16="http://schemas.microsoft.com/office/drawing/2014/main" id="{65B27303-8E0F-DD4A-82BB-0F521672B13D}"/>
              </a:ext>
            </a:extLst>
          </p:cNvPr>
          <p:cNvPicPr>
            <a:picLocks noChangeAspect="1"/>
          </p:cNvPicPr>
          <p:nvPr/>
        </p:nvPicPr>
        <p:blipFill rotWithShape="1">
          <a:blip r:embed="rId2"/>
          <a:srcRect t="9302" r="19768" b="9593"/>
          <a:stretch/>
        </p:blipFill>
        <p:spPr>
          <a:xfrm>
            <a:off x="4267200" y="838200"/>
            <a:ext cx="4623347" cy="3505200"/>
          </a:xfrm>
          <a:prstGeom prst="rect">
            <a:avLst/>
          </a:prstGeom>
        </p:spPr>
      </p:pic>
      <p:pic>
        <p:nvPicPr>
          <p:cNvPr id="3" name="Picture 2">
            <a:extLst>
              <a:ext uri="{FF2B5EF4-FFF2-40B4-BE49-F238E27FC236}">
                <a16:creationId xmlns:a16="http://schemas.microsoft.com/office/drawing/2014/main" id="{97D6DF5B-38B9-AE40-A902-3EABD23E8009}"/>
              </a:ext>
            </a:extLst>
          </p:cNvPr>
          <p:cNvPicPr>
            <a:picLocks noChangeAspect="1"/>
          </p:cNvPicPr>
          <p:nvPr/>
        </p:nvPicPr>
        <p:blipFill>
          <a:blip r:embed="rId3"/>
          <a:stretch>
            <a:fillRect/>
          </a:stretch>
        </p:blipFill>
        <p:spPr>
          <a:xfrm>
            <a:off x="304800" y="1143000"/>
            <a:ext cx="3556000" cy="2667000"/>
          </a:xfrm>
          <a:prstGeom prst="rect">
            <a:avLst/>
          </a:prstGeom>
        </p:spPr>
      </p:pic>
      <p:cxnSp>
        <p:nvCxnSpPr>
          <p:cNvPr id="6" name="Straight Connector 5">
            <a:extLst>
              <a:ext uri="{FF2B5EF4-FFF2-40B4-BE49-F238E27FC236}">
                <a16:creationId xmlns:a16="http://schemas.microsoft.com/office/drawing/2014/main" id="{9974D97C-9573-F745-9734-C48701F5A17F}"/>
              </a:ext>
            </a:extLst>
          </p:cNvPr>
          <p:cNvCxnSpPr>
            <a:cxnSpLocks/>
            <a:endCxn id="8" idx="1"/>
          </p:cNvCxnSpPr>
          <p:nvPr/>
        </p:nvCxnSpPr>
        <p:spPr>
          <a:xfrm>
            <a:off x="3860800" y="1143000"/>
            <a:ext cx="4064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8BCFDA7-259D-DA49-A03F-48C74A141860}"/>
              </a:ext>
            </a:extLst>
          </p:cNvPr>
          <p:cNvCxnSpPr>
            <a:cxnSpLocks/>
          </p:cNvCxnSpPr>
          <p:nvPr/>
        </p:nvCxnSpPr>
        <p:spPr>
          <a:xfrm flipV="1">
            <a:off x="3860800" y="3505200"/>
            <a:ext cx="482600" cy="304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96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AN HISTORICAL PRECEDENT</a:t>
            </a:r>
          </a:p>
        </p:txBody>
      </p:sp>
      <p:sp>
        <p:nvSpPr>
          <p:cNvPr id="5123" name="Content Placeholder 2"/>
          <p:cNvSpPr>
            <a:spLocks noGrp="1"/>
          </p:cNvSpPr>
          <p:nvPr>
            <p:ph idx="1"/>
          </p:nvPr>
        </p:nvSpPr>
        <p:spPr>
          <a:xfrm>
            <a:off x="76200" y="914400"/>
            <a:ext cx="8991600" cy="5562600"/>
          </a:xfrm>
        </p:spPr>
        <p:txBody>
          <a:bodyPr/>
          <a:lstStyle/>
          <a:p>
            <a:pPr marL="0" indent="0" algn="ctr" eaLnBrk="1" hangingPunct="1">
              <a:buNone/>
            </a:pPr>
            <a:r>
              <a:rPr lang="en-US" sz="2000" dirty="0">
                <a:latin typeface="Arial" charset="0"/>
              </a:rPr>
              <a:t>If you lived in early times, how would you begin to map out the Earth?</a:t>
            </a: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2000" dirty="0">
              <a:latin typeface="Arial" charset="0"/>
              <a:sym typeface="Wingdings"/>
            </a:endParaRPr>
          </a:p>
          <a:p>
            <a:pPr marL="0" indent="0" eaLnBrk="1" hangingPunct="1">
              <a:buNone/>
            </a:pPr>
            <a:endParaRPr lang="en-US" sz="2000" dirty="0">
              <a:latin typeface="Arial" charset="0"/>
              <a:sym typeface="Wingdings"/>
            </a:endParaRPr>
          </a:p>
        </p:txBody>
      </p:sp>
      <p:pic>
        <p:nvPicPr>
          <p:cNvPr id="3" name="Picture 2">
            <a:extLst>
              <a:ext uri="{FF2B5EF4-FFF2-40B4-BE49-F238E27FC236}">
                <a16:creationId xmlns:a16="http://schemas.microsoft.com/office/drawing/2014/main" id="{353E8CEF-BD5E-9D4F-9BA2-FFECABAA7E8D}"/>
              </a:ext>
            </a:extLst>
          </p:cNvPr>
          <p:cNvPicPr>
            <a:picLocks noChangeAspect="1"/>
          </p:cNvPicPr>
          <p:nvPr/>
        </p:nvPicPr>
        <p:blipFill>
          <a:blip r:embed="rId2"/>
          <a:stretch>
            <a:fillRect/>
          </a:stretch>
        </p:blipFill>
        <p:spPr>
          <a:xfrm>
            <a:off x="781050" y="1417483"/>
            <a:ext cx="7581900" cy="5059517"/>
          </a:xfrm>
          <a:prstGeom prst="rect">
            <a:avLst/>
          </a:prstGeom>
        </p:spPr>
      </p:pic>
    </p:spTree>
    <p:extLst>
      <p:ext uri="{BB962C8B-B14F-4D97-AF65-F5344CB8AC3E}">
        <p14:creationId xmlns:p14="http://schemas.microsoft.com/office/powerpoint/2010/main" val="2898757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webextension1.xml><?xml version="1.0" encoding="utf-8"?>
<we:webextension xmlns:we="http://schemas.microsoft.com/office/webextensions/webextension/2010/11" id="{4A2B076F-44E9-C84E-84D9-3CC25C5AC2BE}">
  <we:reference id="wa104221182" version="3.3.0.0" store="en-US" storeType="OMEX"/>
  <we:alternateReferences>
    <we:reference id="wa104221182" version="3.3.0.0" store="wa104221182" storeType="OMEX"/>
  </we:alternateReferences>
  <we:properties>
    <we:property name="autoplay" value="0"/>
    <we:property name="endtime" value="0"/>
    <we:property name="slideId" value="848"/>
    <we:property name="starttime" value="0"/>
    <we:property name="vid" value="&quot;https://youtu.be/q0nMt6sXwPA&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61189</TotalTime>
  <Words>1746</Words>
  <Application>Microsoft Macintosh PowerPoint</Application>
  <PresentationFormat>On-screen Show (4:3)</PresentationFormat>
  <Paragraphs>283</Paragraphs>
  <Slides>39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ＭＳ Ｐゴシック</vt:lpstr>
      <vt:lpstr>Arial</vt:lpstr>
      <vt:lpstr>Calibri</vt:lpstr>
      <vt:lpstr>Symbol</vt:lpstr>
      <vt:lpstr>Wingdings</vt:lpstr>
      <vt:lpstr>office_arial</vt:lpstr>
      <vt:lpstr>PowerPoint Presentation</vt:lpstr>
      <vt:lpstr>OUTLINE</vt:lpstr>
      <vt:lpstr>PART 1</vt:lpstr>
      <vt:lpstr>DISCOVERING THE UNIVERSE</vt:lpstr>
      <vt:lpstr>PowerPoint Presentation</vt:lpstr>
      <vt:lpstr>PowerPoint Presentation</vt:lpstr>
      <vt:lpstr>PowerPoint Presentation</vt:lpstr>
      <vt:lpstr>THE UNIVERSE TODAY</vt:lpstr>
      <vt:lpstr>AN HISTORICAL PRECEDENT</vt:lpstr>
      <vt:lpstr>A MORE GLOBAL VIEW</vt:lpstr>
      <vt:lpstr>PowerPoint Presentation</vt:lpstr>
      <vt:lpstr>PART 2</vt:lpstr>
      <vt:lpstr>TRADITIONAL EXPERIMENTS: BIG SCIENCE</vt:lpstr>
      <vt:lpstr>ALBERT EINSTEIN</vt:lpstr>
      <vt:lpstr>ERNEST O. LAWRENCE</vt:lpstr>
      <vt:lpstr>THE KNOWN 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DARK MATTER DETECTORS</vt:lpstr>
      <vt:lpstr>PowerPoint Presentation</vt:lpstr>
      <vt:lpstr>PART 3</vt:lpstr>
      <vt:lpstr>THE LAMPPOST LANDSCAPE</vt:lpstr>
      <vt:lpstr>LIGHT PARTICLES IN NUCLEAR EXPERIMENTS</vt:lpstr>
      <vt:lpstr>THE ATOMKI 8BE EXPERIMENT</vt:lpstr>
      <vt:lpstr>THE ATOMKI ANOMALY</vt:lpstr>
      <vt:lpstr>LIGHT PARTICLES IN DARK MATTER DETECTORS</vt:lpstr>
      <vt:lpstr>THE SENSEI EXPERIMENT</vt:lpstr>
      <vt:lpstr>LIGHT PARTICLE SEARCHES AT THE LHC</vt:lpstr>
      <vt:lpstr>FASER: ForwArd Search ExpeRiment.</vt:lpstr>
      <vt:lpstr>FASER</vt:lpstr>
      <vt:lpstr>FASER</vt:lpstr>
      <vt:lpstr>SUMMARY</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1267</cp:revision>
  <cp:lastPrinted>2018-08-09T22:27:17Z</cp:lastPrinted>
  <dcterms:created xsi:type="dcterms:W3CDTF">2011-05-01T15:38:23Z</dcterms:created>
  <dcterms:modified xsi:type="dcterms:W3CDTF">2018-08-15T07:44:01Z</dcterms:modified>
</cp:coreProperties>
</file>