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34"/>
  </p:notesMasterIdLst>
  <p:handoutMasterIdLst>
    <p:handoutMasterId r:id="rId35"/>
  </p:handoutMasterIdLst>
  <p:sldIdLst>
    <p:sldId id="667" r:id="rId2"/>
    <p:sldId id="691" r:id="rId3"/>
    <p:sldId id="692" r:id="rId4"/>
    <p:sldId id="693" r:id="rId5"/>
    <p:sldId id="633" r:id="rId6"/>
    <p:sldId id="690" r:id="rId7"/>
    <p:sldId id="689" r:id="rId8"/>
    <p:sldId id="648" r:id="rId9"/>
    <p:sldId id="650" r:id="rId10"/>
    <p:sldId id="669" r:id="rId11"/>
    <p:sldId id="677" r:id="rId12"/>
    <p:sldId id="651" r:id="rId13"/>
    <p:sldId id="652" r:id="rId14"/>
    <p:sldId id="665" r:id="rId15"/>
    <p:sldId id="653" r:id="rId16"/>
    <p:sldId id="654" r:id="rId17"/>
    <p:sldId id="655" r:id="rId18"/>
    <p:sldId id="658" r:id="rId19"/>
    <p:sldId id="657" r:id="rId20"/>
    <p:sldId id="659" r:id="rId21"/>
    <p:sldId id="660" r:id="rId22"/>
    <p:sldId id="661" r:id="rId23"/>
    <p:sldId id="662" r:id="rId24"/>
    <p:sldId id="642" r:id="rId25"/>
    <p:sldId id="663" r:id="rId26"/>
    <p:sldId id="670" r:id="rId27"/>
    <p:sldId id="671" r:id="rId28"/>
    <p:sldId id="672" r:id="rId29"/>
    <p:sldId id="673" r:id="rId30"/>
    <p:sldId id="674" r:id="rId31"/>
    <p:sldId id="676" r:id="rId32"/>
    <p:sldId id="641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2E9D7"/>
    <a:srgbClr val="00B050"/>
    <a:srgbClr val="4A7EBB"/>
    <a:srgbClr val="FF0000"/>
    <a:srgbClr val="17375E"/>
    <a:srgbClr val="000000"/>
    <a:srgbClr val="0000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19" autoAdjust="0"/>
    <p:restoredTop sz="94862" autoAdjust="0"/>
  </p:normalViewPr>
  <p:slideViewPr>
    <p:cSldViewPr snapToObjects="1">
      <p:cViewPr varScale="1">
        <p:scale>
          <a:sx n="60" d="100"/>
          <a:sy n="60" d="100"/>
        </p:scale>
        <p:origin x="-10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11/22/17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11/22/17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7475" y="6505575"/>
            <a:ext cx="1905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20-22 June 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505575"/>
            <a:ext cx="4191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16725" y="6505575"/>
            <a:ext cx="2209800" cy="352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Feng    </a:t>
            </a:r>
            <a:fld id="{C12F9DC5-BF0E-F347-81D0-1507C13F21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401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53200"/>
            <a:ext cx="1905000" cy="282575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>
                <a:latin typeface="+mn-lt"/>
                <a:ea typeface="+mn-ea"/>
                <a:cs typeface="+mn-cs"/>
              </a:rPr>
              <a:t>21 Nov </a:t>
            </a:r>
            <a:r>
              <a:rPr lang="en-US" dirty="0" smtClean="0">
                <a:latin typeface="+mn-lt"/>
                <a:ea typeface="+mn-ea"/>
                <a:cs typeface="+mn-cs"/>
              </a:rPr>
              <a:t>2017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 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Feng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rgbClr val="0000FF"/>
                </a:solidFill>
              </a:rPr>
              <a:pPr algn="r"/>
              <a:t>‹#›</a:t>
            </a:fld>
            <a:endParaRPr lang="en-US" sz="1200" dirty="0">
              <a:solidFill>
                <a:srgbClr val="0000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3" r:id="rId2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FASER</a:t>
            </a:r>
            <a:r>
              <a:rPr lang="en-US" sz="800" b="1" dirty="0" smtClean="0"/>
              <a:t>:</a:t>
            </a:r>
            <a:endParaRPr lang="en-US" sz="4000" b="1" dirty="0"/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F</a:t>
            </a:r>
            <a:r>
              <a:rPr lang="en-US" sz="4000" b="1" dirty="0" smtClean="0"/>
              <a:t>ORW</a:t>
            </a:r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r>
              <a:rPr lang="en-US" sz="4000" b="1" dirty="0" smtClean="0"/>
              <a:t>RD </a:t>
            </a:r>
            <a:r>
              <a:rPr lang="en-US" sz="4000" b="1" dirty="0" smtClean="0">
                <a:solidFill>
                  <a:srgbClr val="FF0000"/>
                </a:solidFill>
              </a:rPr>
              <a:t>S</a:t>
            </a:r>
            <a:r>
              <a:rPr lang="en-US" sz="4000" b="1" dirty="0" smtClean="0"/>
              <a:t>EARCH </a:t>
            </a:r>
            <a:r>
              <a:rPr lang="en-US" sz="4000" b="1" dirty="0" smtClean="0">
                <a:solidFill>
                  <a:srgbClr val="FF0000"/>
                </a:solidFill>
              </a:rPr>
              <a:t>E</a:t>
            </a:r>
            <a:r>
              <a:rPr lang="en-US" sz="4000" b="1" dirty="0" smtClean="0"/>
              <a:t>XPE</a:t>
            </a:r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IMENT AT THE LHC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52600" y="4459465"/>
            <a:ext cx="1313919" cy="1712735"/>
            <a:chOff x="1828800" y="4326391"/>
            <a:chExt cx="1313919" cy="1712735"/>
          </a:xfrm>
        </p:grpSpPr>
        <p:pic>
          <p:nvPicPr>
            <p:cNvPr id="2" name="Picture 1" descr="GalonI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778" y="4326391"/>
              <a:ext cx="1009963" cy="13811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28800" y="5669794"/>
              <a:ext cx="1313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Iftah</a:t>
              </a:r>
              <a:r>
                <a:rPr lang="en-US" dirty="0" smtClean="0"/>
                <a:t> </a:t>
              </a:r>
              <a:r>
                <a:rPr lang="en-US" dirty="0" err="1" smtClean="0"/>
                <a:t>Galon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33036" y="4459465"/>
            <a:ext cx="1748564" cy="1712735"/>
            <a:chOff x="3561783" y="4326391"/>
            <a:chExt cx="1748564" cy="1712735"/>
          </a:xfrm>
        </p:grpSpPr>
        <p:pic>
          <p:nvPicPr>
            <p:cNvPr id="4" name="Picture 3" descr="kling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4" r="-5876"/>
            <a:stretch/>
          </p:blipFill>
          <p:spPr>
            <a:xfrm>
              <a:off x="3561783" y="4326391"/>
              <a:ext cx="1748564" cy="138112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811341" y="5669794"/>
              <a:ext cx="1249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Felix Kling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34147" y="4464227"/>
            <a:ext cx="2494230" cy="1707973"/>
            <a:chOff x="5310347" y="4331153"/>
            <a:chExt cx="2494230" cy="1707973"/>
          </a:xfrm>
        </p:grpSpPr>
        <p:pic>
          <p:nvPicPr>
            <p:cNvPr id="3" name="Picture 2" descr="sebastian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3" r="10167"/>
            <a:stretch/>
          </p:blipFill>
          <p:spPr>
            <a:xfrm>
              <a:off x="5825942" y="4331153"/>
              <a:ext cx="1463040" cy="1371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10347" y="5669794"/>
              <a:ext cx="2494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Sebastian </a:t>
              </a:r>
              <a:r>
                <a:rPr lang="en-US" dirty="0" err="1" smtClean="0"/>
                <a:t>Trojanowski</a:t>
              </a:r>
              <a:endParaRPr lang="en-US" dirty="0"/>
            </a:p>
          </p:txBody>
        </p:sp>
      </p:grp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048000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i="1" dirty="0" smtClean="0"/>
              <a:t>UCLA</a:t>
            </a:r>
            <a:endParaRPr lang="en-US" sz="2400" i="1" dirty="0" smtClean="0"/>
          </a:p>
          <a:p>
            <a:pPr algn="ctr"/>
            <a:endParaRPr lang="en-US" sz="1200" dirty="0"/>
          </a:p>
          <a:p>
            <a:pPr algn="ctr"/>
            <a:r>
              <a:rPr lang="en-US" sz="2000" dirty="0"/>
              <a:t>Jonathan </a:t>
            </a:r>
            <a:r>
              <a:rPr lang="en-US" sz="2000" dirty="0" err="1" smtClean="0"/>
              <a:t>Feng</a:t>
            </a:r>
            <a:r>
              <a:rPr lang="en-US" sz="2000" dirty="0" smtClean="0"/>
              <a:t>, UC Irvine</a:t>
            </a:r>
            <a:endParaRPr lang="en-US" sz="1200" dirty="0" smtClean="0"/>
          </a:p>
          <a:p>
            <a:pPr algn="ctr"/>
            <a:endParaRPr lang="en-US" sz="1200" dirty="0" smtClean="0"/>
          </a:p>
          <a:p>
            <a:pPr algn="ctr"/>
            <a:r>
              <a:rPr lang="en-US" sz="2000" dirty="0" smtClean="0">
                <a:sym typeface="Wingdings"/>
              </a:rPr>
              <a:t>Based on 1708.09389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and 1710.09387 with</a:t>
            </a:r>
          </a:p>
          <a:p>
            <a:pPr algn="ctr"/>
            <a:endParaRPr lang="en-US" sz="2000" dirty="0" smtClean="0">
              <a:sym typeface="Wingdings"/>
            </a:endParaRPr>
          </a:p>
          <a:p>
            <a:pPr algn="ctr"/>
            <a:endParaRPr lang="en-US" sz="2000" dirty="0" smtClean="0">
              <a:sym typeface="Wingdings"/>
            </a:endParaRPr>
          </a:p>
          <a:p>
            <a:pPr algn="ctr"/>
            <a:endParaRPr lang="en-US" sz="2000" dirty="0" smtClean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2000" dirty="0" smtClean="0">
              <a:sym typeface="Wingdings"/>
            </a:endParaRPr>
          </a:p>
          <a:p>
            <a:pPr algn="ctr"/>
            <a:endParaRPr lang="en-US" sz="2000" dirty="0" smtClean="0">
              <a:sym typeface="Wingdings"/>
            </a:endParaRPr>
          </a:p>
          <a:p>
            <a:pPr algn="ctr"/>
            <a:endParaRPr lang="en-US" sz="1200" dirty="0"/>
          </a:p>
          <a:p>
            <a:pPr algn="ctr"/>
            <a:r>
              <a:rPr lang="en-US" sz="2000" dirty="0" smtClean="0"/>
              <a:t>21 November 2017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76996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LHC RING</a:t>
            </a:r>
            <a:endParaRPr lang="en-US" dirty="0">
              <a:latin typeface="Arial" charset="0"/>
            </a:endParaRPr>
          </a:p>
        </p:txBody>
      </p:sp>
      <p:pic>
        <p:nvPicPr>
          <p:cNvPr id="3" name="Picture 2" descr="LHC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21039"/>
            <a:ext cx="815016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929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SERVICE TUNNEL TI18</a:t>
            </a:r>
            <a:endParaRPr lang="en-US" dirty="0">
              <a:latin typeface="Arial" charset="0"/>
            </a:endParaRPr>
          </a:p>
        </p:txBody>
      </p:sp>
      <p:cxnSp>
        <p:nvCxnSpPr>
          <p:cNvPr id="4" name="Straight Arrow Connector 3"/>
          <p:cNvCxnSpPr>
            <a:stCxn id="5" idx="2"/>
          </p:cNvCxnSpPr>
          <p:nvPr/>
        </p:nvCxnSpPr>
        <p:spPr>
          <a:xfrm flipH="1">
            <a:off x="3048000" y="3924987"/>
            <a:ext cx="1467060" cy="19767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14800" y="3463322"/>
            <a:ext cx="800520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TI18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194272" y="1447800"/>
            <a:ext cx="8763000" cy="4953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2457660" y="4530122"/>
            <a:ext cx="590340" cy="9099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7400" y="5440057"/>
            <a:ext cx="800520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TI18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63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PHOTONS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43937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matter is our most solid evidence for new particles.  In recent years, the idea of dark matter has been generalized to dark sectors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Dark sectors motivate light, weakly coupled particles (</a:t>
            </a:r>
            <a:r>
              <a:rPr lang="en-US" dirty="0" err="1" smtClean="0">
                <a:latin typeface="Arial" charset="0"/>
              </a:rPr>
              <a:t>WIMPless</a:t>
            </a:r>
            <a:r>
              <a:rPr lang="en-US" dirty="0" smtClean="0">
                <a:latin typeface="Arial" charset="0"/>
              </a:rPr>
              <a:t> miracle, SIMP miracle, small-scale structure, ..)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A prominent example: vector portal, leading to dark photons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1000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The resulting theory contains a new gauge boson A’ with mass m</a:t>
            </a:r>
            <a:r>
              <a:rPr lang="en-US" baseline="-25000" dirty="0" smtClean="0">
                <a:latin typeface="Arial" charset="0"/>
              </a:rPr>
              <a:t>A’</a:t>
            </a:r>
            <a:r>
              <a:rPr lang="en-US" dirty="0" smtClean="0">
                <a:latin typeface="Arial" charset="0"/>
              </a:rPr>
              <a:t> and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dirty="0" err="1" smtClean="0">
                <a:latin typeface="Arial" charset="0"/>
              </a:rPr>
              <a:t>Q</a:t>
            </a:r>
            <a:r>
              <a:rPr lang="en-US" baseline="-25000" dirty="0" err="1" smtClean="0">
                <a:latin typeface="Arial" charset="0"/>
              </a:rPr>
              <a:t>f</a:t>
            </a:r>
            <a:r>
              <a:rPr lang="en-US" dirty="0" smtClean="0">
                <a:latin typeface="Arial" charset="0"/>
              </a:rPr>
              <a:t> couplings to SM fermions f</a:t>
            </a:r>
          </a:p>
          <a:p>
            <a:pPr eaLnBrk="1" hangingPunct="1"/>
            <a:endParaRPr lang="en-US" sz="1200" dirty="0">
              <a:latin typeface="Arial" charset="0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990600" y="4114800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6324600" y="4114800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Hidden</a:t>
            </a:r>
          </a:p>
          <a:p>
            <a:pPr algn="ctr"/>
            <a:r>
              <a:rPr lang="en-US" sz="3200" dirty="0" smtClean="0"/>
              <a:t>U(1)</a:t>
            </a:r>
            <a:endParaRPr lang="en-US" sz="3200" dirty="0"/>
          </a:p>
        </p:txBody>
      </p:sp>
      <p:cxnSp>
        <p:nvCxnSpPr>
          <p:cNvPr id="6" name="Straight Connector 5"/>
          <p:cNvCxnSpPr>
            <a:stCxn id="5124" idx="3"/>
            <a:endCxn id="5125" idx="1"/>
          </p:cNvCxnSpPr>
          <p:nvPr/>
        </p:nvCxnSpPr>
        <p:spPr>
          <a:xfrm>
            <a:off x="2719387" y="4679157"/>
            <a:ext cx="3605213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4425829"/>
            <a:ext cx="2171700" cy="58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555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PHOTON PROPERTIES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20137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Produced in meson decays, e.g.,</a:t>
            </a:r>
          </a:p>
          <a:p>
            <a:pPr eaLnBrk="1" hangingPunct="1"/>
            <a:endParaRPr lang="en-US" sz="1600" dirty="0">
              <a:latin typeface="Arial" charset="0"/>
            </a:endParaRPr>
          </a:p>
          <a:p>
            <a:pPr lvl="8"/>
            <a:r>
              <a:rPr lang="en-US" dirty="0" smtClean="0">
                <a:latin typeface="Arial" charset="0"/>
              </a:rPr>
              <a:t>,							  ,</a:t>
            </a: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dirty="0">
                <a:latin typeface="Arial" charset="0"/>
              </a:rPr>
              <a:t>	</a:t>
            </a:r>
            <a:r>
              <a:rPr lang="en-US" dirty="0" smtClean="0">
                <a:latin typeface="Arial" charset="0"/>
              </a:rPr>
              <a:t>and also through dark bremsstrahlung </a:t>
            </a:r>
            <a:r>
              <a:rPr lang="en-US" dirty="0" err="1" smtClean="0">
                <a:latin typeface="Arial" charset="0"/>
              </a:rPr>
              <a:t>pp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 p A’ X and</a:t>
            </a:r>
            <a:r>
              <a:rPr lang="en-US" dirty="0" smtClean="0">
                <a:latin typeface="Arial" charset="0"/>
              </a:rPr>
              <a:t> 	direct QCD processes </a:t>
            </a:r>
            <a:r>
              <a:rPr lang="en-US" dirty="0" err="1" smtClean="0">
                <a:latin typeface="Arial" charset="0"/>
              </a:rPr>
              <a:t>qq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 A’ X (requires </a:t>
            </a:r>
            <a:r>
              <a:rPr lang="en-US" dirty="0" err="1" smtClean="0">
                <a:latin typeface="Arial" charset="0"/>
                <a:sym typeface="Wingdings"/>
              </a:rPr>
              <a:t>pdfs</a:t>
            </a:r>
            <a:r>
              <a:rPr lang="en-US" dirty="0" smtClean="0">
                <a:latin typeface="Arial" charset="0"/>
                <a:sym typeface="Wingdings"/>
              </a:rPr>
              <a:t> at low Q</a:t>
            </a:r>
            <a:r>
              <a:rPr lang="en-US" baseline="30000" dirty="0" smtClean="0">
                <a:latin typeface="Arial" charset="0"/>
                <a:sym typeface="Wingdings"/>
              </a:rPr>
              <a:t>2</a:t>
            </a:r>
            <a:r>
              <a:rPr lang="en-US" dirty="0" smtClean="0">
                <a:latin typeface="Arial" charset="0"/>
                <a:sym typeface="Wingdings"/>
              </a:rPr>
              <a:t>, x)</a:t>
            </a:r>
          </a:p>
          <a:p>
            <a:pPr eaLnBrk="1" hangingPunct="1"/>
            <a:endParaRPr lang="en-US" sz="1200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Travels long distances through matter without interacting, decays mainly to </a:t>
            </a:r>
            <a:r>
              <a:rPr lang="en-US" dirty="0" err="1" smtClean="0">
                <a:latin typeface="Arial" charset="0"/>
              </a:rPr>
              <a:t>e</a:t>
            </a:r>
            <a:r>
              <a:rPr lang="en-US" baseline="30000" dirty="0" err="1" smtClean="0">
                <a:latin typeface="Arial" charset="0"/>
              </a:rPr>
              <a:t>+</a:t>
            </a:r>
            <a:r>
              <a:rPr lang="en-US" dirty="0" err="1" smtClean="0">
                <a:latin typeface="Arial" charset="0"/>
              </a:rPr>
              <a:t>e</a:t>
            </a:r>
            <a:r>
              <a:rPr lang="en-US" baseline="30000" dirty="0" smtClean="0">
                <a:latin typeface="Arial" charset="0"/>
              </a:rPr>
              <a:t>-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(and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err="1" smtClean="0">
                <a:latin typeface="Arial" charset="0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Arial" charset="0"/>
              </a:rPr>
              <a:t>-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for m</a:t>
            </a:r>
            <a:r>
              <a:rPr lang="en-US" baseline="-25000" dirty="0" smtClean="0">
                <a:latin typeface="Arial" charset="0"/>
              </a:rPr>
              <a:t>A’</a:t>
            </a:r>
            <a:r>
              <a:rPr lang="en-US" dirty="0" smtClean="0">
                <a:latin typeface="Arial" charset="0"/>
              </a:rPr>
              <a:t> &gt; 2 m</a:t>
            </a:r>
            <a:r>
              <a:rPr lang="en-US" baseline="-25000" dirty="0" smtClean="0">
                <a:latin typeface="Symbol" charset="2"/>
                <a:cs typeface="Symbol" charset="2"/>
              </a:rPr>
              <a:t>m </a:t>
            </a:r>
            <a:r>
              <a:rPr lang="en-US" dirty="0" smtClean="0">
                <a:latin typeface="Arial" charset="0"/>
              </a:rPr>
              <a:t>)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The essential tension: low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 low event rate, high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latin typeface="Arial" charset="0"/>
                <a:sym typeface="Wingdings"/>
              </a:rPr>
              <a:t>  decays too fast.  Is there a happy middle ground?</a:t>
            </a:r>
            <a:endParaRPr lang="en-US" dirty="0" smtClean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029" b="47156"/>
          <a:stretch/>
        </p:blipFill>
        <p:spPr>
          <a:xfrm>
            <a:off x="1299223" y="1371600"/>
            <a:ext cx="5973114" cy="921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4398576"/>
            <a:ext cx="5638800" cy="816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648200"/>
            <a:ext cx="2438400" cy="3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92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PHOTON STATUS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995737" cy="5029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Lots of unconstrained parameter space with 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sz="1400" dirty="0" smtClean="0">
              <a:latin typeface="Arial" charset="0"/>
            </a:endParaRPr>
          </a:p>
          <a:p>
            <a:pPr marL="0" indent="0" algn="ctr" eaLnBrk="1" hangingPunct="1">
              <a:buNone/>
            </a:pPr>
            <a:r>
              <a:rPr lang="en-US" dirty="0" smtClean="0">
                <a:latin typeface="Arial" charset="0"/>
              </a:rPr>
              <a:t>m</a:t>
            </a:r>
            <a:r>
              <a:rPr lang="en-US" baseline="-25000" dirty="0" smtClean="0">
                <a:latin typeface="Arial" charset="0"/>
              </a:rPr>
              <a:t>A’</a:t>
            </a:r>
            <a:r>
              <a:rPr lang="en-US" dirty="0" smtClean="0">
                <a:latin typeface="Arial" charset="0"/>
              </a:rPr>
              <a:t> &gt; 10 MeV</a:t>
            </a:r>
          </a:p>
          <a:p>
            <a:pPr algn="ctr" eaLnBrk="1" hangingPunct="1">
              <a:buFont typeface="Symbol" charset="0"/>
              <a:buChar char="e"/>
            </a:pPr>
            <a:r>
              <a:rPr lang="en-US" dirty="0" smtClean="0">
                <a:latin typeface="Arial" charset="0"/>
              </a:rPr>
              <a:t>~ </a:t>
            </a:r>
            <a:r>
              <a:rPr lang="en-US" dirty="0">
                <a:latin typeface="Arial" charset="0"/>
              </a:rPr>
              <a:t>10</a:t>
            </a:r>
            <a:r>
              <a:rPr lang="en-US" baseline="30000" dirty="0">
                <a:latin typeface="Arial" charset="0"/>
              </a:rPr>
              <a:t>-6</a:t>
            </a:r>
            <a:r>
              <a:rPr lang="en-US" dirty="0">
                <a:latin typeface="Arial" charset="0"/>
              </a:rPr>
              <a:t>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10</a:t>
            </a:r>
            <a:r>
              <a:rPr lang="en-US" baseline="30000" dirty="0">
                <a:latin typeface="Arial" charset="0"/>
              </a:rPr>
              <a:t>-</a:t>
            </a:r>
            <a:r>
              <a:rPr lang="en-US" baseline="30000" dirty="0" smtClean="0">
                <a:latin typeface="Arial" charset="0"/>
              </a:rPr>
              <a:t>3</a:t>
            </a:r>
          </a:p>
          <a:p>
            <a:pPr marL="0" indent="0" algn="ctr">
              <a:buNone/>
            </a:pPr>
            <a:endParaRPr lang="en-US" baseline="30000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E.g., 2 </a:t>
            </a:r>
            <a:r>
              <a:rPr lang="en-US" dirty="0">
                <a:latin typeface="Arial" charset="0"/>
              </a:rPr>
              <a:t>representative model points: (m</a:t>
            </a:r>
            <a:r>
              <a:rPr lang="en-US" baseline="-25000" dirty="0">
                <a:latin typeface="Arial" charset="0"/>
              </a:rPr>
              <a:t>A’</a:t>
            </a:r>
            <a:r>
              <a:rPr lang="en-US" dirty="0">
                <a:latin typeface="Arial" charset="0"/>
              </a:rPr>
              <a:t>,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latin typeface="Arial" charset="0"/>
              </a:rPr>
              <a:t>) =</a:t>
            </a:r>
          </a:p>
          <a:p>
            <a:endParaRPr lang="en-US" sz="1400" dirty="0" smtClean="0">
              <a:latin typeface="Arial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charset="0"/>
              </a:rPr>
              <a:t>(</a:t>
            </a:r>
            <a:r>
              <a:rPr lang="en-US" dirty="0">
                <a:latin typeface="Arial" charset="0"/>
              </a:rPr>
              <a:t>20 MeV, 10</a:t>
            </a:r>
            <a:r>
              <a:rPr lang="en-US" baseline="30000" dirty="0">
                <a:latin typeface="Arial" charset="0"/>
              </a:rPr>
              <a:t>-4</a:t>
            </a:r>
            <a:r>
              <a:rPr lang="en-US" dirty="0">
                <a:latin typeface="Arial" charset="0"/>
              </a:rPr>
              <a:t>) </a:t>
            </a:r>
            <a:endParaRPr lang="en-US" dirty="0" smtClean="0">
              <a:latin typeface="Arial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charset="0"/>
              </a:rPr>
              <a:t>(</a:t>
            </a:r>
            <a:r>
              <a:rPr lang="en-US" dirty="0">
                <a:latin typeface="Arial" charset="0"/>
              </a:rPr>
              <a:t>100 MeV, 10</a:t>
            </a:r>
            <a:r>
              <a:rPr lang="en-US" baseline="30000" dirty="0">
                <a:latin typeface="Arial" charset="0"/>
              </a:rPr>
              <a:t>-5</a:t>
            </a:r>
            <a:r>
              <a:rPr lang="en-US" dirty="0" smtClean="0">
                <a:latin typeface="Arial" charset="0"/>
              </a:rPr>
              <a:t>)</a:t>
            </a:r>
            <a:endParaRPr lang="en-US" baseline="30000" dirty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002268"/>
            <a:ext cx="5202479" cy="5181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193379" y="4745768"/>
            <a:ext cx="218900" cy="21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78979" y="3526568"/>
            <a:ext cx="218900" cy="21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07596" y="6107668"/>
            <a:ext cx="382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Visions White Paper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375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PION PRODUCTION AT THE LHC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038600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Forward particle production simulations and models have been greatly constrained by LHC data</a:t>
            </a:r>
          </a:p>
          <a:p>
            <a:pPr eaLnBrk="1" hangingPunct="1"/>
            <a:endParaRPr lang="en-US" sz="1200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EPOS-LHC, SIBYLL 2.3, QGSJETII-04 agree very well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Enormous event rates (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latin typeface="Arial" charset="0"/>
              </a:rPr>
              <a:t>inel</a:t>
            </a:r>
            <a:r>
              <a:rPr lang="en-US" dirty="0" smtClean="0">
                <a:latin typeface="Arial" charset="0"/>
              </a:rPr>
              <a:t>~70 </a:t>
            </a:r>
            <a:r>
              <a:rPr lang="en-US" dirty="0" err="1" smtClean="0">
                <a:latin typeface="Arial" charset="0"/>
              </a:rPr>
              <a:t>mb</a:t>
            </a:r>
            <a:r>
              <a:rPr lang="en-US" dirty="0" smtClean="0">
                <a:latin typeface="Arial" charset="0"/>
              </a:rPr>
              <a:t>, N</a:t>
            </a:r>
            <a:r>
              <a:rPr lang="en-US" baseline="-25000" dirty="0" smtClean="0">
                <a:latin typeface="Arial" charset="0"/>
              </a:rPr>
              <a:t>inel</a:t>
            </a:r>
            <a:r>
              <a:rPr lang="en-US" dirty="0" smtClean="0">
                <a:latin typeface="Arial" charset="0"/>
              </a:rPr>
              <a:t>~10</a:t>
            </a:r>
            <a:r>
              <a:rPr lang="en-US" baseline="30000" dirty="0" smtClean="0">
                <a:latin typeface="Arial" charset="0"/>
              </a:rPr>
              <a:t>17</a:t>
            </a:r>
            <a:r>
              <a:rPr lang="en-US" dirty="0" smtClean="0">
                <a:latin typeface="Arial" charset="0"/>
              </a:rPr>
              <a:t>), production is peaked at </a:t>
            </a:r>
            <a:r>
              <a:rPr lang="en-US" dirty="0" err="1" smtClean="0">
                <a:latin typeface="Arial" charset="0"/>
              </a:rPr>
              <a:t>p</a:t>
            </a:r>
            <a:r>
              <a:rPr lang="en-US" baseline="-25000" dirty="0" err="1" smtClean="0">
                <a:latin typeface="Arial" charset="0"/>
              </a:rPr>
              <a:t>T</a:t>
            </a:r>
            <a:r>
              <a:rPr lang="en-US" dirty="0" smtClean="0">
                <a:latin typeface="Arial" charset="0"/>
              </a:rPr>
              <a:t> ~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>
                <a:latin typeface="Arial" charset="0"/>
              </a:rPr>
              <a:t>QCD </a:t>
            </a:r>
            <a:r>
              <a:rPr lang="en-US" dirty="0" smtClean="0">
                <a:latin typeface="Arial" charset="0"/>
              </a:rPr>
              <a:t>, but with significant width</a:t>
            </a:r>
            <a:endParaRPr lang="en-US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33" y="990600"/>
            <a:ext cx="4834467" cy="548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96200" y="1752600"/>
            <a:ext cx="96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399230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PHOTON PRODUCTION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23863" y="914400"/>
            <a:ext cx="8034337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Consider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0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Arial" charset="0"/>
              </a:rPr>
              <a:t>decay,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>
                <a:latin typeface="Arial" charset="0"/>
              </a:rPr>
              <a:t> decay, dark bremsstrahlung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R</a:t>
            </a:r>
            <a:r>
              <a:rPr lang="en-US" dirty="0" smtClean="0">
                <a:latin typeface="Arial" charset="0"/>
              </a:rPr>
              <a:t>esults for 1</a:t>
            </a:r>
            <a:r>
              <a:rPr lang="en-US" baseline="30000" dirty="0" smtClean="0">
                <a:latin typeface="Arial" charset="0"/>
              </a:rPr>
              <a:t>st</a:t>
            </a:r>
            <a:r>
              <a:rPr lang="en-US" dirty="0" smtClean="0">
                <a:latin typeface="Arial" charset="0"/>
              </a:rPr>
              <a:t> model point: (m</a:t>
            </a:r>
            <a:r>
              <a:rPr lang="en-US" baseline="-25000" dirty="0" smtClean="0">
                <a:latin typeface="Arial" charset="0"/>
              </a:rPr>
              <a:t>A’</a:t>
            </a:r>
            <a:r>
              <a:rPr lang="en-US" dirty="0" smtClean="0">
                <a:latin typeface="Arial" charset="0"/>
              </a:rPr>
              <a:t>,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latin typeface="Arial" charset="0"/>
              </a:rPr>
              <a:t>) = (20 MeV, 10</a:t>
            </a:r>
            <a:r>
              <a:rPr lang="en-US" baseline="30000" dirty="0" smtClean="0">
                <a:latin typeface="Arial" charset="0"/>
              </a:rPr>
              <a:t>-4</a:t>
            </a:r>
            <a:r>
              <a:rPr lang="en-US" dirty="0" smtClean="0">
                <a:latin typeface="Arial" charset="0"/>
              </a:rPr>
              <a:t>)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From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Arial" charset="0"/>
              </a:rPr>
              <a:t>0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latin typeface="Arial" charset="0"/>
                <a:sym typeface="Wingdings"/>
              </a:rPr>
              <a:t> A’, E</a:t>
            </a:r>
            <a:r>
              <a:rPr lang="en-US" baseline="-25000" dirty="0" smtClean="0">
                <a:latin typeface="Arial" charset="0"/>
                <a:sym typeface="Wingdings"/>
              </a:rPr>
              <a:t>A’</a:t>
            </a:r>
            <a:r>
              <a:rPr lang="en-US" dirty="0" smtClean="0">
                <a:latin typeface="Arial" charset="0"/>
                <a:sym typeface="Wingdings"/>
              </a:rPr>
              <a:t> ~ </a:t>
            </a:r>
            <a:r>
              <a:rPr lang="en-US" dirty="0" err="1" smtClean="0">
                <a:latin typeface="Arial" charset="0"/>
                <a:sym typeface="Wingdings"/>
              </a:rPr>
              <a:t>E</a:t>
            </a:r>
            <a:r>
              <a:rPr lang="en-US" baseline="-250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dirty="0" smtClean="0">
                <a:latin typeface="Arial" charset="0"/>
                <a:sym typeface="Wingdings"/>
              </a:rPr>
              <a:t> / 2 ( no surprise)</a:t>
            </a:r>
          </a:p>
          <a:p>
            <a:pPr eaLnBrk="1" hangingPunct="1"/>
            <a:r>
              <a:rPr lang="en-US" dirty="0" smtClean="0">
                <a:latin typeface="Arial" charset="0"/>
                <a:sym typeface="Wingdings"/>
              </a:rPr>
              <a:t>But note rates: even after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baseline="30000" dirty="0" smtClean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 suppression, N</a:t>
            </a:r>
            <a:r>
              <a:rPr lang="en-US" baseline="-25000" dirty="0" smtClean="0">
                <a:latin typeface="Arial" charset="0"/>
              </a:rPr>
              <a:t>A’</a:t>
            </a:r>
            <a:r>
              <a:rPr lang="en-US" dirty="0" smtClean="0">
                <a:latin typeface="Arial" charset="0"/>
              </a:rPr>
              <a:t> ~ 10</a:t>
            </a:r>
            <a:r>
              <a:rPr lang="en-US" baseline="30000" dirty="0" smtClean="0">
                <a:latin typeface="Arial" charset="0"/>
              </a:rPr>
              <a:t>8</a:t>
            </a:r>
            <a:r>
              <a:rPr lang="en-US" dirty="0">
                <a:latin typeface="Arial" charset="0"/>
              </a:rPr>
              <a:t> ;</a:t>
            </a:r>
            <a:r>
              <a:rPr lang="en-US" dirty="0" smtClean="0">
                <a:latin typeface="Arial" charset="0"/>
              </a:rPr>
              <a:t> LHC may be a dark photon factory!</a:t>
            </a:r>
            <a:endParaRPr lang="en-US" sz="1400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9144000" cy="29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30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PHOTONS IN THE FAR DETECTOR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429156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Now require dark photons to decay in the far detector: consider </a:t>
            </a:r>
            <a:r>
              <a:rPr lang="en-US" dirty="0">
                <a:latin typeface="Arial" charset="0"/>
              </a:rPr>
              <a:t>c</a:t>
            </a:r>
            <a:r>
              <a:rPr lang="en-US" dirty="0" smtClean="0">
                <a:latin typeface="Arial" charset="0"/>
              </a:rPr>
              <a:t>ylindrical detector with volume ~1 m</a:t>
            </a:r>
            <a:r>
              <a:rPr lang="en-US" baseline="30000" dirty="0" smtClean="0">
                <a:latin typeface="Arial" charset="0"/>
              </a:rPr>
              <a:t>2</a:t>
            </a: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7349"/>
            <a:ext cx="9144000" cy="2943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619" y="944390"/>
            <a:ext cx="3810000" cy="157021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71463" y="5791200"/>
            <a:ext cx="87201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charset="0"/>
              </a:rPr>
              <a:t>Only the highest energy A’s survive, but there are still many of them, and they are highly collimated</a:t>
            </a:r>
            <a:endParaRPr lang="en-US" sz="14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3321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SIGNAL DEPENDENCE ON DETECTOR SPECS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191000" cy="1066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dark photons, moving the detector closer helps</a:t>
            </a:r>
            <a:endParaRPr lang="en-US" baseline="300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343400" y="1219200"/>
            <a:ext cx="449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charset="0"/>
              </a:rPr>
              <a:t>At the far location, R = 20 cm captures almost all the A’</a:t>
            </a:r>
            <a:endParaRPr lang="en-US" sz="1400" dirty="0" smtClean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08444"/>
            <a:ext cx="8312727" cy="39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89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PHOTONS IN THE NEAR DETECTOR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71463" y="914400"/>
            <a:ext cx="3690937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Now require dark photons to decay in the near detector: detector volume only ~0.1 m</a:t>
            </a:r>
            <a:r>
              <a:rPr lang="en-US" baseline="30000" dirty="0" smtClean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 !</a:t>
            </a: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619" y="944390"/>
            <a:ext cx="3810000" cy="157021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71463" y="5791200"/>
            <a:ext cx="87201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charset="0"/>
              </a:rPr>
              <a:t>Moving the detector closer </a:t>
            </a:r>
            <a:r>
              <a:rPr lang="en-US" dirty="0" smtClean="0">
                <a:latin typeface="Arial" charset="0"/>
                <a:sym typeface="Wingdings"/>
              </a:rPr>
              <a:t> </a:t>
            </a:r>
            <a:r>
              <a:rPr lang="en-US" dirty="0" smtClean="0">
                <a:latin typeface="Arial" charset="0"/>
              </a:rPr>
              <a:t>more dark photons decay in the detector, even though the near detector is much smaller</a:t>
            </a:r>
            <a:endParaRPr lang="en-US" sz="1400" dirty="0" smtClean="0">
              <a:latin typeface="Arial" charset="0"/>
            </a:endParaRPr>
          </a:p>
          <a:p>
            <a:pPr marL="0" indent="0">
              <a:buFont typeface="Arial" charset="0"/>
              <a:buNone/>
            </a:pPr>
            <a:endParaRPr lang="en-US" sz="1400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1264"/>
            <a:ext cx="9144000" cy="2959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1097" y="838200"/>
            <a:ext cx="76208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150m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486503">
            <a:off x="7095334" y="1056937"/>
            <a:ext cx="56946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 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8673" y="2171332"/>
            <a:ext cx="6848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658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62200" y="1692265"/>
            <a:ext cx="4953000" cy="4249488"/>
          </a:xfrm>
          <a:prstGeom prst="rect">
            <a:avLst/>
          </a:prstGeom>
          <a:gradFill flip="none" rotWithShape="1">
            <a:gsLst>
              <a:gs pos="29000">
                <a:schemeClr val="tx1"/>
              </a:gs>
              <a:gs pos="74000">
                <a:schemeClr val="bg1">
                  <a:lumMod val="95000"/>
                </a:schemeClr>
              </a:gs>
            </a:gsLst>
            <a:lin ang="135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LAMPPOST LANDSCAPE</a:t>
            </a:r>
            <a:endParaRPr lang="en-US" dirty="0"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1000" y="6320135"/>
            <a:ext cx="91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Mass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155801" y="3676586"/>
            <a:ext cx="2648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Coupling Strength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362200" y="1367135"/>
            <a:ext cx="5257800" cy="4572000"/>
            <a:chOff x="2057400" y="2286000"/>
            <a:chExt cx="5257800" cy="3581400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2057400" y="5867400"/>
              <a:ext cx="52578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057400" y="2286000"/>
              <a:ext cx="0" cy="35814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649410" y="2129135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Already</a:t>
            </a:r>
          </a:p>
          <a:p>
            <a:pPr algn="ctr"/>
            <a:r>
              <a:rPr lang="en-US" dirty="0" smtClean="0"/>
              <a:t>Discovered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836625" y="4336078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Weakly Interacting</a:t>
            </a:r>
            <a:endParaRPr lang="en-US" dirty="0"/>
          </a:p>
          <a:p>
            <a:pPr algn="ctr"/>
            <a:r>
              <a:rPr lang="en-US" dirty="0" smtClean="0"/>
              <a:t>Light Particles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813585" y="2281535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Strongly Interacting</a:t>
            </a:r>
          </a:p>
          <a:p>
            <a:pPr algn="ctr"/>
            <a:r>
              <a:rPr lang="en-US" dirty="0" smtClean="0"/>
              <a:t>Heavy Particles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29683" y="4982409"/>
            <a:ext cx="154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Impossible to 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Discover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84323" y="1981200"/>
            <a:ext cx="4769253" cy="4343996"/>
            <a:chOff x="1631547" y="1810492"/>
            <a:chExt cx="4769253" cy="4343996"/>
          </a:xfrm>
        </p:grpSpPr>
        <p:sp>
          <p:nvSpPr>
            <p:cNvPr id="23" name="TextBox 22"/>
            <p:cNvSpPr txBox="1"/>
            <p:nvPr/>
          </p:nvSpPr>
          <p:spPr>
            <a:xfrm>
              <a:off x="5818376" y="5785156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TeV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95720" y="5785156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dirty="0" smtClean="0"/>
                <a:t>eV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63416" y="5785156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GeV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64151" y="1810492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31547" y="3486892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r>
                <a:rPr lang="en-US" baseline="30000" dirty="0" smtClean="0"/>
                <a:t>-3</a:t>
              </a:r>
              <a:endParaRPr lang="en-US" baseline="30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31547" y="5219939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r>
                <a:rPr lang="en-US" baseline="30000" dirty="0" smtClean="0"/>
                <a:t>-6</a:t>
              </a:r>
              <a:endParaRPr lang="en-US" baseline="30000" dirty="0"/>
            </a:p>
          </p:txBody>
        </p:sp>
      </p:grpSp>
      <p:pic>
        <p:nvPicPr>
          <p:cNvPr id="6" name="Picture 5" descr="spotlight-147742_960_720-375x1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54102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9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BACKGROUNDS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" y="762000"/>
            <a:ext cx="8991600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The signal is two simultaneous, opposite-sign, highly-energetic (E &gt; 500 </a:t>
            </a:r>
            <a:r>
              <a:rPr lang="en-US" dirty="0" err="1" smtClean="0">
                <a:latin typeface="Arial" charset="0"/>
              </a:rPr>
              <a:t>GeV</a:t>
            </a:r>
            <a:r>
              <a:rPr lang="en-US" dirty="0" smtClean="0">
                <a:latin typeface="Arial" charset="0"/>
              </a:rPr>
              <a:t>) charged particles that start in the detector at a vertex and point back to IP </a:t>
            </a:r>
            <a:r>
              <a:rPr lang="en-US" dirty="0" smtClean="0">
                <a:latin typeface="Arial" charset="0"/>
                <a:sym typeface="Wingdings"/>
              </a:rPr>
              <a:t> </a:t>
            </a:r>
            <a:r>
              <a:rPr lang="en-US" dirty="0" smtClean="0">
                <a:latin typeface="Arial" charset="0"/>
              </a:rPr>
              <a:t>a tracker-based technology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The opening angle is 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>
                <a:latin typeface="Arial" charset="0"/>
              </a:rPr>
              <a:t>ee</a:t>
            </a:r>
            <a:r>
              <a:rPr lang="en-US" dirty="0" smtClean="0">
                <a:latin typeface="Arial" charset="0"/>
              </a:rPr>
              <a:t> ~ m</a:t>
            </a:r>
            <a:r>
              <a:rPr lang="en-US" baseline="-25000" dirty="0" smtClean="0">
                <a:latin typeface="Arial" charset="0"/>
              </a:rPr>
              <a:t>A’ </a:t>
            </a:r>
            <a:r>
              <a:rPr lang="en-US" dirty="0" smtClean="0">
                <a:latin typeface="Arial" charset="0"/>
              </a:rPr>
              <a:t>/ E ~ 10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latin typeface="Arial" charset="0"/>
              </a:rPr>
              <a:t>rad</a:t>
            </a:r>
            <a:r>
              <a:rPr lang="en-US" dirty="0" smtClean="0">
                <a:latin typeface="Arial" charset="0"/>
              </a:rPr>
              <a:t>.  After traveling    ~1 m, this leads to 10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Arial" charset="0"/>
              </a:rPr>
              <a:t>m separation, too small to resolve, so we need a small magnetic field 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sz="1200" baseline="30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200" baseline="30000" dirty="0">
              <a:latin typeface="Arial" charset="0"/>
            </a:endParaRPr>
          </a:p>
          <a:p>
            <a:pPr eaLnBrk="1" hangingPunct="1"/>
            <a:endParaRPr lang="en-US" baseline="30000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Many backgrounds are eliminated simply by virtue of FASER’s location.  Cosmic ray background is negligible, charged particles from IP are bent away by D1 magnet</a:t>
            </a:r>
          </a:p>
          <a:p>
            <a:pPr eaLnBrk="1" hangingPunct="1"/>
            <a:endParaRPr lang="en-US" sz="1200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Leading backgrounds: neutrino-induced backgrounds and beam-induced backgrounds</a:t>
            </a: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225" y="3352800"/>
            <a:ext cx="6175375" cy="8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01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NEUTRINO-INDUCED BACKGROUNDS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" y="838200"/>
            <a:ext cx="9067800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If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Arial" charset="0"/>
              </a:rPr>
              <a:t>+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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mn</a:t>
            </a:r>
            <a:r>
              <a:rPr lang="en-US" dirty="0" smtClean="0">
                <a:latin typeface="Arial" charset="0"/>
                <a:sym typeface="Wingdings"/>
              </a:rPr>
              <a:t> before D1 magnet, resulting neutrinos can propagate into FASER, interact through</a:t>
            </a:r>
          </a:p>
          <a:p>
            <a:pPr marL="0" indent="0" eaLnBrk="1" hangingPunct="1">
              <a:buNone/>
            </a:pPr>
            <a:endParaRPr lang="en-US" sz="1200" dirty="0" smtClean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 smtClean="0">
              <a:latin typeface="Arial" charset="0"/>
              <a:sym typeface="Wingdings"/>
            </a:endParaRP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 smtClean="0">
              <a:latin typeface="Arial" charset="0"/>
              <a:sym typeface="Wingdings"/>
            </a:endParaRP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eaLnBrk="1" hangingPunct="1"/>
            <a:r>
              <a:rPr lang="en-US" dirty="0" smtClean="0">
                <a:latin typeface="Arial" charset="0"/>
                <a:sym typeface="Wingdings"/>
              </a:rPr>
              <a:t>Coincident single tracks that fake double tracks: negligible</a:t>
            </a:r>
          </a:p>
          <a:p>
            <a:pPr eaLnBrk="1" hangingPunct="1"/>
            <a:endParaRPr lang="en-US" sz="1200" dirty="0" smtClean="0">
              <a:latin typeface="Arial" charset="0"/>
              <a:sym typeface="Wingdings"/>
            </a:endParaRPr>
          </a:p>
          <a:p>
            <a:pPr eaLnBrk="1" hangingPunct="1"/>
            <a:r>
              <a:rPr lang="en-US" dirty="0" smtClean="0">
                <a:latin typeface="Arial" charset="0"/>
                <a:sym typeface="Wingdings"/>
              </a:rPr>
              <a:t>Second process eliminated by requiring no other activity, tracks start in the detector</a:t>
            </a:r>
            <a:r>
              <a:rPr lang="en-US" dirty="0">
                <a:latin typeface="Arial" charset="0"/>
                <a:sym typeface="Wingdings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and have high and symmetric energies</a:t>
            </a:r>
          </a:p>
          <a:p>
            <a:pPr eaLnBrk="1" hangingPunct="1"/>
            <a:endParaRPr lang="en-US" sz="1200" dirty="0" smtClean="0">
              <a:latin typeface="Arial" charset="0"/>
              <a:sym typeface="Wingdings"/>
            </a:endParaRPr>
          </a:p>
          <a:p>
            <a:pPr eaLnBrk="1" hangingPunct="1"/>
            <a:r>
              <a:rPr lang="en-US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smtClean="0">
                <a:latin typeface="Arial" charset="0"/>
                <a:sym typeface="Wingdings"/>
              </a:rPr>
              <a:t>  K</a:t>
            </a:r>
            <a:r>
              <a:rPr lang="en-US" baseline="-25000" dirty="0" smtClean="0">
                <a:latin typeface="Arial" charset="0"/>
                <a:sym typeface="Wingdings"/>
              </a:rPr>
              <a:t>S,L </a:t>
            </a:r>
            <a:r>
              <a:rPr lang="en-US" dirty="0" smtClean="0">
                <a:latin typeface="Arial" charset="0"/>
                <a:sym typeface="Wingdings"/>
              </a:rPr>
              <a:t> 2 charged tracks also negligible</a:t>
            </a:r>
            <a:r>
              <a:rPr lang="en-US" dirty="0">
                <a:latin typeface="Arial" charset="0"/>
                <a:sym typeface="Wingdings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with same cuts</a:t>
            </a:r>
            <a:endParaRPr lang="en-US" sz="1400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728837"/>
            <a:ext cx="1666128" cy="3812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685466"/>
            <a:ext cx="2362200" cy="448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902" y="2151322"/>
            <a:ext cx="5974298" cy="2362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3599288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5334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BEAM-INDUCED BACKGROUNDS: FAR LOCATION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86800" cy="5334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Depends on exact configuration.  At 400m, line of sight is 2.6 m from beam, outside tunnel. With sufficient shielding, hadrons, electrons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are stopped, only </a:t>
            </a:r>
            <a:r>
              <a:rPr lang="en-US" dirty="0" err="1" smtClean="0">
                <a:latin typeface="Arial" charset="0"/>
              </a:rPr>
              <a:t>muons</a:t>
            </a:r>
            <a:r>
              <a:rPr lang="en-US" dirty="0" smtClean="0">
                <a:latin typeface="Arial" charset="0"/>
              </a:rPr>
              <a:t> are relevant</a:t>
            </a:r>
          </a:p>
          <a:p>
            <a:endParaRPr lang="en-US" sz="1200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A 2013 ATLAS study based on 2011 data can be used to determine </a:t>
            </a:r>
            <a:r>
              <a:rPr lang="en-US" dirty="0" err="1" smtClean="0">
                <a:latin typeface="Arial" charset="0"/>
              </a:rPr>
              <a:t>muon</a:t>
            </a:r>
            <a:r>
              <a:rPr lang="en-US" dirty="0" smtClean="0">
                <a:latin typeface="Arial" charset="0"/>
              </a:rPr>
              <a:t> background at far location. Requiring </a:t>
            </a:r>
            <a:r>
              <a:rPr lang="en-US" dirty="0" err="1" smtClean="0">
                <a:latin typeface="Arial" charset="0"/>
              </a:rPr>
              <a:t>E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Arial" charset="0"/>
              </a:rPr>
              <a:t> &gt; 100 </a:t>
            </a:r>
            <a:r>
              <a:rPr lang="en-US" dirty="0" err="1" smtClean="0">
                <a:latin typeface="Arial" charset="0"/>
              </a:rPr>
              <a:t>GeV</a:t>
            </a:r>
            <a:r>
              <a:rPr lang="en-US" dirty="0" smtClean="0">
                <a:latin typeface="Arial" charset="0"/>
              </a:rPr>
              <a:t>, the flux is </a:t>
            </a:r>
          </a:p>
          <a:p>
            <a:endParaRPr lang="en-US" sz="1200" dirty="0" smtClean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The </a:t>
            </a:r>
            <a:r>
              <a:rPr lang="en-US" dirty="0" err="1" smtClean="0">
                <a:latin typeface="Arial" charset="0"/>
              </a:rPr>
              <a:t>muon</a:t>
            </a:r>
            <a:r>
              <a:rPr lang="en-US" dirty="0" smtClean="0">
                <a:latin typeface="Arial" charset="0"/>
              </a:rPr>
              <a:t> arrival times correspond to bunch crossings.  Accounting for the bunch structure and </a:t>
            </a:r>
            <a:r>
              <a:rPr lang="en-US" dirty="0">
                <a:latin typeface="Arial" charset="0"/>
              </a:rPr>
              <a:t>a</a:t>
            </a:r>
            <a:r>
              <a:rPr lang="en-US" dirty="0" smtClean="0">
                <a:latin typeface="Arial" charset="0"/>
              </a:rPr>
              <a:t>ssuming a timing resolution of 100 (10) </a:t>
            </a:r>
            <a:r>
              <a:rPr lang="en-US" dirty="0" err="1" smtClean="0">
                <a:latin typeface="Arial" charset="0"/>
              </a:rPr>
              <a:t>ps</a:t>
            </a:r>
            <a:r>
              <a:rPr lang="en-US" dirty="0" smtClean="0">
                <a:latin typeface="Arial" charset="0"/>
              </a:rPr>
              <a:t>, get  ~0.1 (~0.01) coincident 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 smtClean="0">
                <a:latin typeface="Arial" charset="0"/>
              </a:rPr>
              <a:t>+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latin typeface="Arial" charset="0"/>
              </a:rPr>
              <a:t>-</a:t>
            </a:r>
            <a:r>
              <a:rPr lang="en-US" dirty="0" smtClean="0">
                <a:latin typeface="Arial" charset="0"/>
              </a:rPr>
              <a:t> pairs in 1 LHC year</a:t>
            </a:r>
          </a:p>
          <a:p>
            <a:endParaRPr lang="en-US" sz="1200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No significant backgrounds identified for far location</a:t>
            </a:r>
          </a:p>
          <a:p>
            <a:endParaRPr lang="en-US" dirty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3738925"/>
            <a:ext cx="3060700" cy="37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126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BEAM-INDUCED BACKGROUNDS: NEAR LOCATION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39137" cy="5334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F</a:t>
            </a:r>
            <a:r>
              <a:rPr lang="en-US" dirty="0" smtClean="0">
                <a:latin typeface="Arial" charset="0"/>
              </a:rPr>
              <a:t>ar more challenging environment</a:t>
            </a:r>
          </a:p>
          <a:p>
            <a:endParaRPr lang="en-US" sz="1200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Dedicated simulation using MARS/FLUKA/etc. should be used, but we can use published results to get an estimate</a:t>
            </a:r>
          </a:p>
          <a:p>
            <a:pPr marL="0" indent="0" algn="r">
              <a:buNone/>
            </a:pPr>
            <a:r>
              <a:rPr lang="en-US" baseline="-25000" dirty="0" err="1" smtClean="0">
                <a:latin typeface="Arial" charset="0"/>
              </a:rPr>
              <a:t>Mokhov</a:t>
            </a:r>
            <a:r>
              <a:rPr lang="en-US" baseline="-25000" dirty="0" smtClean="0">
                <a:latin typeface="Arial" charset="0"/>
              </a:rPr>
              <a:t>, </a:t>
            </a:r>
            <a:r>
              <a:rPr lang="en-US" baseline="-25000" dirty="0" err="1" smtClean="0">
                <a:latin typeface="Arial" charset="0"/>
              </a:rPr>
              <a:t>Rakhno</a:t>
            </a:r>
            <a:r>
              <a:rPr lang="en-US" baseline="-25000" dirty="0" smtClean="0">
                <a:latin typeface="Arial" charset="0"/>
              </a:rPr>
              <a:t>, </a:t>
            </a:r>
            <a:r>
              <a:rPr lang="en-US" baseline="-25000" dirty="0" err="1" smtClean="0">
                <a:latin typeface="Arial" charset="0"/>
              </a:rPr>
              <a:t>Kerby</a:t>
            </a:r>
            <a:r>
              <a:rPr lang="en-US" baseline="-25000" dirty="0" smtClean="0">
                <a:latin typeface="Arial" charset="0"/>
              </a:rPr>
              <a:t>, Strait (2003)</a:t>
            </a:r>
            <a:endParaRPr lang="en-US" baseline="-25000" dirty="0">
              <a:latin typeface="Arial" charset="0"/>
            </a:endParaRPr>
          </a:p>
          <a:p>
            <a:endParaRPr lang="en-US" sz="1200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Hadrons and electrons absorbed in the TAN </a:t>
            </a:r>
            <a:endParaRPr lang="en-US" sz="1200" dirty="0" smtClean="0">
              <a:latin typeface="Arial" charset="0"/>
            </a:endParaRPr>
          </a:p>
          <a:p>
            <a:endParaRPr lang="en-US" sz="1200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Coincident </a:t>
            </a:r>
            <a:r>
              <a:rPr lang="en-US" dirty="0" err="1" smtClean="0">
                <a:latin typeface="Arial" charset="0"/>
              </a:rPr>
              <a:t>muon</a:t>
            </a:r>
            <a:r>
              <a:rPr lang="en-US" dirty="0" smtClean="0">
                <a:latin typeface="Arial" charset="0"/>
              </a:rPr>
              <a:t> background ~10</a:t>
            </a:r>
            <a:r>
              <a:rPr lang="en-US" baseline="30000" dirty="0" smtClean="0">
                <a:latin typeface="Arial" charset="0"/>
              </a:rPr>
              <a:t>8</a:t>
            </a:r>
            <a:r>
              <a:rPr lang="en-US" dirty="0" smtClean="0">
                <a:latin typeface="Arial" charset="0"/>
              </a:rPr>
              <a:t> per LHC year. Can be greatly suppressed by requiring tracks to start in the detector and reconstruct a vertex, and requiring high and symmetric energies</a:t>
            </a:r>
          </a:p>
          <a:p>
            <a:endParaRPr lang="en-US" sz="1200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Electron background greatly reduced if electrons can be distinguished from </a:t>
            </a:r>
            <a:r>
              <a:rPr lang="en-US" dirty="0" err="1" smtClean="0">
                <a:latin typeface="Arial" charset="0"/>
              </a:rPr>
              <a:t>muons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611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9906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Up to 10</a:t>
            </a:r>
            <a:r>
              <a:rPr lang="en-US" sz="2400" baseline="30000" dirty="0"/>
              <a:t>5</a:t>
            </a:r>
            <a:r>
              <a:rPr lang="en-US" sz="2400" dirty="0" smtClean="0"/>
              <a:t> dark photons arrive in FASER in 300 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in currently unconstrained regions of dark photon parameter space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DARK PHOTON EVENT RATES</a:t>
            </a:r>
            <a:endParaRPr lang="en-US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06926"/>
            <a:ext cx="8312727" cy="512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971799"/>
            <a:ext cx="7315200" cy="35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84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9906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Assuming negligible background, FASER may probe parameter space with m</a:t>
            </a:r>
            <a:r>
              <a:rPr lang="en-US" sz="2400" baseline="-25000" dirty="0" smtClean="0"/>
              <a:t>A’ </a:t>
            </a:r>
            <a:r>
              <a:rPr lang="en-US" sz="2400" dirty="0" smtClean="0"/>
              <a:t>~ 10 - 500 MeV, </a:t>
            </a:r>
            <a:r>
              <a:rPr lang="en-US" sz="2400" dirty="0" smtClean="0">
                <a:latin typeface="Symbol" charset="2"/>
                <a:cs typeface="Symbol" charset="2"/>
              </a:rPr>
              <a:t>e</a:t>
            </a:r>
            <a:r>
              <a:rPr lang="en-US" sz="2400" dirty="0" smtClean="0"/>
              <a:t> ~ 10</a:t>
            </a:r>
            <a:r>
              <a:rPr lang="en-US" sz="2400" baseline="30000" dirty="0" smtClean="0"/>
              <a:t>-6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-3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baseline="30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baseline="30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/>
              <a:t>SHiP</a:t>
            </a:r>
            <a:r>
              <a:rPr lang="en-US" sz="2400" dirty="0" smtClean="0"/>
              <a:t> much more sensitive at very low </a:t>
            </a:r>
            <a:r>
              <a:rPr lang="en-US" sz="2400" dirty="0" smtClean="0">
                <a:latin typeface="Symbol" charset="2"/>
                <a:cs typeface="Symbol" charset="2"/>
              </a:rPr>
              <a:t>e</a:t>
            </a:r>
            <a:r>
              <a:rPr lang="en-US" sz="2400" dirty="0" smtClean="0"/>
              <a:t>, but much of this is excluded already.  </a:t>
            </a:r>
            <a:r>
              <a:rPr lang="en-US" sz="2400" dirty="0" err="1" smtClean="0"/>
              <a:t>SHiP</a:t>
            </a:r>
            <a:r>
              <a:rPr lang="en-US" sz="2400" dirty="0" smtClean="0"/>
              <a:t> reach at high m</a:t>
            </a:r>
            <a:r>
              <a:rPr lang="en-US" sz="2400" baseline="-25000" dirty="0" smtClean="0"/>
              <a:t>A’</a:t>
            </a:r>
            <a:r>
              <a:rPr lang="en-US" sz="2400" dirty="0" smtClean="0"/>
              <a:t> is from direct QCD production, which we have neglected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DARK PHOTON REACH</a:t>
            </a:r>
            <a:endParaRPr lang="en-US" dirty="0"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47361"/>
            <a:ext cx="7035542" cy="33866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4417" y="3520785"/>
            <a:ext cx="129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N=3 contours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2741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HIGGS BOSONS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71463" y="990600"/>
            <a:ext cx="8491537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Another </a:t>
            </a:r>
            <a:r>
              <a:rPr lang="en-US" dirty="0" err="1" smtClean="0">
                <a:latin typeface="Arial" charset="0"/>
              </a:rPr>
              <a:t>renormalizable</a:t>
            </a:r>
            <a:r>
              <a:rPr lang="en-US" dirty="0" smtClean="0">
                <a:latin typeface="Arial" charset="0"/>
              </a:rPr>
              <a:t> coupling: Higgs portal</a:t>
            </a:r>
            <a:endParaRPr lang="en-US" sz="12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The resulting theory contains a new scalar boson 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r>
              <a:rPr lang="en-US" dirty="0" smtClean="0">
                <a:latin typeface="Arial" charset="0"/>
              </a:rPr>
              <a:t> with mass m</a:t>
            </a:r>
            <a:r>
              <a:rPr lang="en-US" baseline="-25000" dirty="0" smtClean="0">
                <a:latin typeface="Symbol" charset="2"/>
                <a:cs typeface="Symbol" charset="2"/>
              </a:rPr>
              <a:t>f</a:t>
            </a:r>
            <a:r>
              <a:rPr lang="en-US" baseline="-25000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, Higgs-like couplings suppressed by sin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>
                <a:latin typeface="Arial" charset="0"/>
              </a:rPr>
              <a:t>, and a </a:t>
            </a:r>
            <a:r>
              <a:rPr lang="en-US" dirty="0" err="1" smtClean="0">
                <a:latin typeface="Arial" charset="0"/>
              </a:rPr>
              <a:t>trilinear</a:t>
            </a:r>
            <a:r>
              <a:rPr lang="en-US" dirty="0" smtClean="0">
                <a:latin typeface="Arial" charset="0"/>
              </a:rPr>
              <a:t> coupling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</a:p>
          <a:p>
            <a:pPr eaLnBrk="1" hangingPunct="1"/>
            <a:endParaRPr lang="en-US" sz="1200" dirty="0">
              <a:latin typeface="Arial" charset="0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990600" y="1902784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6324600" y="1902784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Hidden</a:t>
            </a:r>
          </a:p>
          <a:p>
            <a:pPr algn="ctr"/>
            <a:r>
              <a:rPr lang="en-US" sz="3200" dirty="0" smtClean="0"/>
              <a:t>Higgs</a:t>
            </a:r>
            <a:endParaRPr lang="en-US" sz="3200" dirty="0"/>
          </a:p>
        </p:txBody>
      </p:sp>
      <p:cxnSp>
        <p:nvCxnSpPr>
          <p:cNvPr id="6" name="Straight Connector 5"/>
          <p:cNvCxnSpPr>
            <a:stCxn id="5124" idx="3"/>
            <a:endCxn id="5125" idx="1"/>
          </p:cNvCxnSpPr>
          <p:nvPr/>
        </p:nvCxnSpPr>
        <p:spPr>
          <a:xfrm>
            <a:off x="2719387" y="2467141"/>
            <a:ext cx="3605213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026984"/>
            <a:ext cx="6385132" cy="76421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136941"/>
            <a:ext cx="17097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3836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HIGGS PROPERTIES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5443537" cy="5562600"/>
          </a:xfrm>
        </p:spPr>
        <p:txBody>
          <a:bodyPr/>
          <a:lstStyle/>
          <a:p>
            <a:pPr eaLnBrk="1" hangingPunct="1"/>
            <a:r>
              <a:rPr lang="en-US" i="1" dirty="0">
                <a:latin typeface="Arial" charset="0"/>
              </a:rPr>
              <a:t>N</a:t>
            </a:r>
            <a:r>
              <a:rPr lang="en-US" i="1" baseline="-25000" dirty="0">
                <a:latin typeface="Arial" charset="0"/>
              </a:rPr>
              <a:t>B</a:t>
            </a:r>
            <a:r>
              <a:rPr lang="en-US" dirty="0">
                <a:latin typeface="Arial" charset="0"/>
              </a:rPr>
              <a:t> &lt;&lt; </a:t>
            </a:r>
            <a:r>
              <a:rPr lang="en-US" i="1" dirty="0">
                <a:latin typeface="Arial" charset="0"/>
              </a:rPr>
              <a:t>N</a:t>
            </a:r>
            <a:r>
              <a:rPr lang="en-US" i="1" baseline="-25000" dirty="0">
                <a:latin typeface="Arial" charset="0"/>
              </a:rPr>
              <a:t>K</a:t>
            </a:r>
            <a:r>
              <a:rPr lang="en-US" dirty="0">
                <a:latin typeface="Arial" charset="0"/>
              </a:rPr>
              <a:t> ~ </a:t>
            </a:r>
            <a:r>
              <a:rPr lang="en-US" i="1" dirty="0" err="1">
                <a:latin typeface="Arial" charset="0"/>
              </a:rPr>
              <a:t>N</a:t>
            </a:r>
            <a:r>
              <a:rPr lang="en-US" baseline="-25000" dirty="0" err="1">
                <a:latin typeface="Symbol" charset="2"/>
                <a:cs typeface="Symbol" charset="2"/>
              </a:rPr>
              <a:t>p</a:t>
            </a:r>
            <a:r>
              <a:rPr lang="en-US" baseline="-25000" dirty="0">
                <a:latin typeface="Symbol" charset="2"/>
                <a:cs typeface="Symbol" charset="2"/>
              </a:rPr>
              <a:t> </a:t>
            </a:r>
            <a:r>
              <a:rPr lang="en-US" baseline="-25000" dirty="0" smtClean="0">
                <a:latin typeface="Symbol" charset="2"/>
                <a:cs typeface="Symbol" charset="2"/>
              </a:rPr>
              <a:t>, </a:t>
            </a:r>
            <a:r>
              <a:rPr lang="en-US" dirty="0" smtClean="0">
                <a:latin typeface="Arial" charset="0"/>
              </a:rPr>
              <a:t>but dark Higgs couples to mass, so</a:t>
            </a: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+mj-lt"/>
                <a:cs typeface="Symbol" charset="2"/>
              </a:rPr>
              <a:t>	</a:t>
            </a:r>
          </a:p>
          <a:p>
            <a:pPr marL="0" indent="0" eaLnBrk="1" hangingPunct="1">
              <a:buNone/>
            </a:pPr>
            <a:r>
              <a:rPr lang="en-US" dirty="0">
                <a:latin typeface="+mj-lt"/>
                <a:cs typeface="Symbol" charset="2"/>
              </a:rPr>
              <a:t>	</a:t>
            </a:r>
            <a:r>
              <a:rPr lang="en-US" dirty="0" smtClean="0">
                <a:latin typeface="+mj-lt"/>
                <a:cs typeface="Symbol" charset="2"/>
              </a:rPr>
              <a:t>Turns out B and K are similar and the 	dominant 	sources of dark </a:t>
            </a:r>
            <a:r>
              <a:rPr lang="en-US" dirty="0" err="1" smtClean="0">
                <a:latin typeface="+mj-lt"/>
                <a:cs typeface="Symbol" charset="2"/>
              </a:rPr>
              <a:t>Higgses</a:t>
            </a:r>
            <a:endParaRPr lang="en-US" sz="1200" dirty="0" smtClean="0">
              <a:latin typeface="Arial" charset="0"/>
            </a:endParaRPr>
          </a:p>
          <a:p>
            <a:pPr eaLnBrk="1" hangingPunct="1"/>
            <a:endParaRPr lang="en-US" sz="1200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Decays to heaviest possible states</a:t>
            </a: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200" y="1905000"/>
            <a:ext cx="4572000" cy="422428"/>
            <a:chOff x="1143000" y="1695562"/>
            <a:chExt cx="4191000" cy="4224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1695562"/>
              <a:ext cx="2981657" cy="37192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6358" y="1736990"/>
              <a:ext cx="1167642" cy="381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702" y="3886294"/>
            <a:ext cx="2919797" cy="2895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461" y="3952293"/>
            <a:ext cx="2970739" cy="282950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486400" y="1219200"/>
            <a:ext cx="3389839" cy="1873811"/>
            <a:chOff x="5715000" y="1219200"/>
            <a:chExt cx="3389839" cy="1873811"/>
          </a:xfrm>
        </p:grpSpPr>
        <p:grpSp>
          <p:nvGrpSpPr>
            <p:cNvPr id="10" name="Group 9"/>
            <p:cNvGrpSpPr/>
            <p:nvPr/>
          </p:nvGrpSpPr>
          <p:grpSpPr>
            <a:xfrm>
              <a:off x="5715000" y="1219200"/>
              <a:ext cx="3389839" cy="1873811"/>
              <a:chOff x="5715000" y="1219200"/>
              <a:chExt cx="3389839" cy="18738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15000" y="1219200"/>
                <a:ext cx="3389839" cy="1873811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7696200" y="1270683"/>
                <a:ext cx="1408639" cy="76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 flipV="1">
              <a:off x="7696200" y="1482122"/>
              <a:ext cx="1066800" cy="58488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710635" y="1219200"/>
              <a:ext cx="38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Symbol" charset="2"/>
                  <a:cs typeface="Symbol" charset="2"/>
                </a:rPr>
                <a:t>f</a:t>
              </a:r>
              <a:endParaRPr lang="en-US" i="1" dirty="0">
                <a:latin typeface="Symbol" charset="2"/>
                <a:cs typeface="Symbol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0881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B MESON AND DARK HIGGS PRODUCTION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71463" y="4572000"/>
            <a:ext cx="4681537" cy="175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In B decays, </a:t>
            </a:r>
            <a:r>
              <a:rPr lang="en-US" dirty="0" err="1" smtClean="0">
                <a:latin typeface="Arial" charset="0"/>
              </a:rPr>
              <a:t>p</a:t>
            </a:r>
            <a:r>
              <a:rPr lang="en-US" baseline="-25000" dirty="0" err="1" smtClean="0">
                <a:latin typeface="Arial" charset="0"/>
              </a:rPr>
              <a:t>T</a:t>
            </a:r>
            <a:r>
              <a:rPr lang="en-US" dirty="0" smtClean="0">
                <a:latin typeface="Arial" charset="0"/>
              </a:rPr>
              <a:t> ~ </a:t>
            </a:r>
            <a:r>
              <a:rPr lang="en-US" dirty="0" err="1" smtClean="0">
                <a:latin typeface="Arial" charset="0"/>
              </a:rPr>
              <a:t>m</a:t>
            </a:r>
            <a:r>
              <a:rPr lang="en-US" baseline="-25000" dirty="0" err="1" smtClean="0">
                <a:latin typeface="Arial" charset="0"/>
              </a:rPr>
              <a:t>B</a:t>
            </a:r>
            <a:r>
              <a:rPr lang="en-US" dirty="0" smtClean="0">
                <a:latin typeface="Arial" charset="0"/>
              </a:rPr>
              <a:t>, dark Higgs bosons are less collimated than dark photons</a:t>
            </a:r>
            <a:endParaRPr lang="en-US" dirty="0"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3060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176" y="4050802"/>
            <a:ext cx="2859624" cy="280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6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9906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DARK HIGGS EVENT RATES AND REACH</a:t>
            </a:r>
            <a:endParaRPr lang="en-US" dirty="0"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5" y="1008900"/>
            <a:ext cx="4590035" cy="44013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24874" y="1066800"/>
            <a:ext cx="4519126" cy="4428744"/>
            <a:chOff x="4548674" y="1057656"/>
            <a:chExt cx="4519126" cy="44287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8674" y="1057656"/>
              <a:ext cx="4519126" cy="44287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03989" y="2133600"/>
              <a:ext cx="774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LHCb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5562600"/>
            <a:ext cx="8991600" cy="990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charset="0"/>
              </a:rPr>
              <a:t>FASER probes a large swath of new parameter space and is complementary to other current and proposed experiments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975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STRONGLY INTERACTING, HEAVY PARTICLES</a:t>
            </a:r>
            <a:endParaRPr lang="en-US" dirty="0">
              <a:latin typeface="Arial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0" y="914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The traditional target for new physics searches: the high energy frontier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/>
              <a:t>M</a:t>
            </a:r>
            <a:r>
              <a:rPr lang="en-US" sz="2000" dirty="0" smtClean="0"/>
              <a:t>otivations: WIMP miracle, gauge hierarchy, anomalies (</a:t>
            </a:r>
            <a:r>
              <a:rPr lang="en-US" sz="2000" dirty="0" err="1" smtClean="0"/>
              <a:t>muon</a:t>
            </a:r>
            <a:r>
              <a:rPr lang="en-US" sz="2000" dirty="0" smtClean="0"/>
              <a:t> g-2, ...)</a:t>
            </a:r>
          </a:p>
        </p:txBody>
      </p:sp>
      <p:pic>
        <p:nvPicPr>
          <p:cNvPr id="10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2" y="2057400"/>
            <a:ext cx="3718088" cy="311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310522" y="2319425"/>
            <a:ext cx="3581400" cy="2908973"/>
            <a:chOff x="4747878" y="2067354"/>
            <a:chExt cx="3634122" cy="3352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7878" y="2067354"/>
              <a:ext cx="3634122" cy="33528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800600" y="4751434"/>
              <a:ext cx="1951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Hagiwara et al. (2017)</a:t>
              </a:r>
              <a:endParaRPr lang="en-US" sz="1400" dirty="0"/>
            </a:p>
          </p:txBody>
        </p:sp>
      </p:grp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2888472" y="5228398"/>
            <a:ext cx="3199345" cy="1314450"/>
            <a:chOff x="419" y="989"/>
            <a:chExt cx="2570" cy="1161"/>
          </a:xfrm>
        </p:grpSpPr>
        <p:sp>
          <p:nvSpPr>
            <p:cNvPr id="14" name="Oval 20"/>
            <p:cNvSpPr>
              <a:spLocks noChangeArrowheads="1"/>
            </p:cNvSpPr>
            <p:nvPr/>
          </p:nvSpPr>
          <p:spPr bwMode="auto">
            <a:xfrm>
              <a:off x="1125" y="989"/>
              <a:ext cx="1142" cy="1161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new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particle</a:t>
              </a: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>
              <a:off x="419" y="1571"/>
              <a:ext cx="706" cy="11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>
              <a:off x="2280" y="1571"/>
              <a:ext cx="709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479" y="1233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3333FF"/>
                  </a:solidFill>
                </a:rPr>
                <a:t>Higgs</a:t>
              </a:r>
            </a:p>
          </p:txBody>
        </p: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2272" y="1204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3333FF"/>
                  </a:solidFill>
                </a:rPr>
                <a:t>Higgs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175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9906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TRILINEAR COUPLINGS REACH</a:t>
            </a:r>
            <a:endParaRPr lang="en-US" dirty="0">
              <a:latin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1463" y="990600"/>
            <a:ext cx="8491537" cy="1447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charset="0"/>
              </a:rPr>
              <a:t>FASER can also probe the </a:t>
            </a:r>
            <a:r>
              <a:rPr lang="en-US" dirty="0" err="1" smtClean="0">
                <a:latin typeface="Arial" charset="0"/>
              </a:rPr>
              <a:t>trilinear</a:t>
            </a:r>
            <a:r>
              <a:rPr lang="en-US" dirty="0" smtClean="0">
                <a:latin typeface="Arial" charset="0"/>
              </a:rPr>
              <a:t> couplings through </a:t>
            </a:r>
          </a:p>
          <a:p>
            <a:endParaRPr lang="en-US" sz="1200" dirty="0">
              <a:latin typeface="Arial" charset="0"/>
            </a:endParaRPr>
          </a:p>
          <a:p>
            <a:endParaRPr lang="en-US" sz="1200" dirty="0" smtClean="0">
              <a:latin typeface="Arial" charset="0"/>
            </a:endParaRPr>
          </a:p>
          <a:p>
            <a:endParaRPr lang="en-US" sz="1200" dirty="0">
              <a:latin typeface="Arial" charset="0"/>
            </a:endParaRPr>
          </a:p>
          <a:p>
            <a:endParaRPr lang="en-US" sz="1200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828800"/>
            <a:ext cx="4686300" cy="454710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52243" y="2438400"/>
            <a:ext cx="3938757" cy="4267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pPr marL="0" indent="0">
              <a:buNone/>
            </a:pPr>
            <a:endParaRPr lang="en-US" sz="1400" dirty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This competes with </a:t>
            </a:r>
          </a:p>
          <a:p>
            <a:pPr marL="0" indent="0">
              <a:buNone/>
            </a:pPr>
            <a:r>
              <a:rPr lang="en-US" dirty="0" smtClean="0">
                <a:latin typeface="Arial" charset="0"/>
              </a:rPr>
              <a:t>       h </a:t>
            </a:r>
            <a:r>
              <a:rPr lang="en-US" dirty="0" smtClean="0">
                <a:latin typeface="Arial" charset="0"/>
                <a:sym typeface="Wingdings"/>
              </a:rPr>
              <a:t>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ff</a:t>
            </a:r>
            <a:r>
              <a:rPr lang="en-US" dirty="0" smtClean="0">
                <a:latin typeface="Arial" charset="0"/>
                <a:sym typeface="Wingdings"/>
              </a:rPr>
              <a:t> (invisible)</a:t>
            </a:r>
            <a:endParaRPr lang="en-US" sz="1400" dirty="0" smtClean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400" dirty="0" smtClean="0">
              <a:latin typeface="Arial" charset="0"/>
              <a:sym typeface="Wingdings"/>
            </a:endParaRPr>
          </a:p>
          <a:p>
            <a:r>
              <a:rPr lang="en-US" dirty="0" smtClean="0">
                <a:latin typeface="Arial" charset="0"/>
                <a:sym typeface="Wingdings"/>
              </a:rPr>
              <a:t>Can get 100s of events from “double dark Higgs” production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0161" y="1600200"/>
            <a:ext cx="3389839" cy="1939904"/>
            <a:chOff x="7015715" y="3886200"/>
            <a:chExt cx="3389839" cy="1939904"/>
          </a:xfrm>
        </p:grpSpPr>
        <p:grpSp>
          <p:nvGrpSpPr>
            <p:cNvPr id="9" name="Group 8"/>
            <p:cNvGrpSpPr/>
            <p:nvPr/>
          </p:nvGrpSpPr>
          <p:grpSpPr>
            <a:xfrm>
              <a:off x="7015715" y="3952293"/>
              <a:ext cx="3389839" cy="1873811"/>
              <a:chOff x="5715000" y="1219200"/>
              <a:chExt cx="3389839" cy="187381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15000" y="1219200"/>
                <a:ext cx="3389839" cy="1873811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696200" y="1270683"/>
                <a:ext cx="1408639" cy="76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9892387" y="3886200"/>
              <a:ext cx="38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Symbol" charset="2"/>
                  <a:cs typeface="Symbol" charset="2"/>
                </a:rPr>
                <a:t>f</a:t>
              </a:r>
              <a:endParaRPr lang="en-US" i="1" dirty="0">
                <a:latin typeface="Symbol" charset="2"/>
                <a:cs typeface="Symbol" charset="2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8961714" y="4572000"/>
              <a:ext cx="487086" cy="24870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9418914" y="4114800"/>
              <a:ext cx="487086" cy="4572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418914" y="4572000"/>
              <a:ext cx="487086" cy="19377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9892387" y="4564444"/>
              <a:ext cx="38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Symbol" charset="2"/>
                  <a:cs typeface="Symbol" charset="2"/>
                </a:rPr>
                <a:t>f</a:t>
              </a:r>
              <a:endParaRPr lang="en-US" i="1" dirty="0">
                <a:latin typeface="Symbol" charset="2"/>
                <a:cs typeface="Symbol" charset="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96915" y="4343400"/>
              <a:ext cx="36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h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924638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962" y="4546600"/>
            <a:ext cx="2883976" cy="7366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COMPLEMENTARY PROPOSED EXPERIMENTS</a:t>
            </a:r>
            <a:endParaRPr lang="en-US" dirty="0">
              <a:latin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829346" y="1052947"/>
            <a:ext cx="2971800" cy="1917108"/>
            <a:chOff x="838200" y="4712292"/>
            <a:chExt cx="2971800" cy="19171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4712292"/>
              <a:ext cx="2971800" cy="19171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18180" y="4853611"/>
              <a:ext cx="1210788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CODEX-b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86400" y="4343400"/>
            <a:ext cx="1066799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FASER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9600" y="3429000"/>
            <a:ext cx="4152869" cy="2209800"/>
            <a:chOff x="685800" y="2438400"/>
            <a:chExt cx="2933669" cy="14061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2438400"/>
              <a:ext cx="2933669" cy="140613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50031" y="3142088"/>
              <a:ext cx="998669" cy="23501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MATHUSLA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2400" y="1066800"/>
            <a:ext cx="5503940" cy="1090170"/>
            <a:chOff x="325406" y="914400"/>
            <a:chExt cx="5841574" cy="1228717"/>
          </a:xfrm>
        </p:grpSpPr>
        <p:pic>
          <p:nvPicPr>
            <p:cNvPr id="8" name="Picture 7" descr="SHiP_3D_wh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06" y="1052947"/>
              <a:ext cx="5841574" cy="109017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661780" y="914400"/>
              <a:ext cx="706406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SHiP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83078" y="2156970"/>
            <a:ext cx="3343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~1000 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, ~100M CHF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21707" y="5646003"/>
            <a:ext cx="433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~200,000 m</a:t>
            </a:r>
            <a:r>
              <a:rPr lang="en-US" sz="2400" baseline="30000" dirty="0" smtClean="0"/>
              <a:t>3 </a:t>
            </a:r>
            <a:r>
              <a:rPr lang="en-US" sz="2400" dirty="0" smtClean="0"/>
              <a:t>~ 1 IKEA, ~$50M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574425" y="2895600"/>
            <a:ext cx="1505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~1000 m</a:t>
            </a:r>
            <a:r>
              <a:rPr lang="en-US" sz="2400" baseline="30000" dirty="0" smtClean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5410200"/>
            <a:ext cx="2631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~1 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~ 5 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dirty="0" err="1" smtClean="0"/>
              <a:t>IKEAs</a:t>
            </a:r>
            <a:endParaRPr lang="en-US" sz="2400" baseline="30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24305" y="2590800"/>
            <a:ext cx="1781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Alekhin</a:t>
            </a:r>
            <a:r>
              <a:rPr lang="en-US" sz="1400" dirty="0" smtClean="0"/>
              <a:t> et al. (2015)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257800" y="3299822"/>
            <a:ext cx="3724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Gligorov</a:t>
            </a:r>
            <a:r>
              <a:rPr lang="en-US" sz="1400" dirty="0" smtClean="0"/>
              <a:t>, </a:t>
            </a:r>
            <a:r>
              <a:rPr lang="en-US" sz="1400" dirty="0" err="1" smtClean="0"/>
              <a:t>Knapen</a:t>
            </a:r>
            <a:r>
              <a:rPr lang="en-US" sz="1400" dirty="0" smtClean="0"/>
              <a:t>, </a:t>
            </a:r>
            <a:r>
              <a:rPr lang="en-US" sz="1400" dirty="0" err="1" smtClean="0"/>
              <a:t>Papucci</a:t>
            </a:r>
            <a:r>
              <a:rPr lang="en-US" sz="1400" dirty="0" smtClean="0"/>
              <a:t>, Robinson (2017)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409796" y="6019800"/>
            <a:ext cx="2400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Chou, Curtin, </a:t>
            </a:r>
            <a:r>
              <a:rPr lang="en-US" sz="1400" dirty="0" err="1" smtClean="0"/>
              <a:t>Lubatti</a:t>
            </a:r>
            <a:r>
              <a:rPr lang="en-US" sz="1400" dirty="0" smtClean="0"/>
              <a:t> (2016)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5322358" y="5867400"/>
            <a:ext cx="32882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ym typeface="Wingdings"/>
              </a:rPr>
              <a:t>Feng</a:t>
            </a:r>
            <a:r>
              <a:rPr lang="en-US" sz="1400" dirty="0">
                <a:sym typeface="Wingdings"/>
              </a:rPr>
              <a:t>, </a:t>
            </a:r>
            <a:r>
              <a:rPr lang="en-US" sz="1400" dirty="0" err="1">
                <a:sym typeface="Wingdings"/>
              </a:rPr>
              <a:t>Galon</a:t>
            </a:r>
            <a:r>
              <a:rPr lang="en-US" sz="1400" dirty="0">
                <a:sym typeface="Wingdings"/>
              </a:rPr>
              <a:t>, Kling, </a:t>
            </a:r>
            <a:r>
              <a:rPr lang="en-US" sz="1400" dirty="0" err="1">
                <a:sym typeface="Wingdings"/>
              </a:rPr>
              <a:t>Trojanowski</a:t>
            </a:r>
            <a:r>
              <a:rPr lang="en-US" sz="1400" dirty="0">
                <a:sym typeface="Wingdings"/>
              </a:rPr>
              <a:t> (2017)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945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76200" y="990600"/>
            <a:ext cx="8991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The LHC has seen no new physics.  Adding inexpensive, small detectors to improve discovery prospects is a good idea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FASER: targets </a:t>
            </a:r>
            <a:r>
              <a:rPr lang="en-US" sz="2400" dirty="0"/>
              <a:t>light, weakly-coupled new particles at low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baseline="-25000" dirty="0"/>
              <a:t> </a:t>
            </a:r>
            <a:r>
              <a:rPr lang="en-US" sz="2400" dirty="0" smtClean="0"/>
              <a:t>, runs simultaneously with ATLAS/CMS, and is small and inexpensive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No significant backgrounds identified for the far location; near location requires more study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FASER will probe significant new regions of dark photon and dark Higgs parameter space. Other models?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Much work </a:t>
            </a:r>
            <a:r>
              <a:rPr lang="en-US" sz="2400" dirty="0"/>
              <a:t>to </a:t>
            </a:r>
            <a:r>
              <a:rPr lang="en-US" sz="2400" dirty="0" smtClean="0"/>
              <a:t>do.  Possible timeline: install prototype in LS2, install full detector in LS3 in time for the HL-LHC era</a:t>
            </a: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 smtClean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SUMMARY AND OUTLOOK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392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WEAKLY INTERACTING, LIGHT PARTICLES</a:t>
            </a:r>
            <a:endParaRPr lang="en-US" dirty="0">
              <a:latin typeface="Arial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42984" y="914400"/>
            <a:ext cx="910101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 new target for new physics searches</a:t>
            </a:r>
          </a:p>
          <a:p>
            <a:endParaRPr lang="en-US" sz="1200" dirty="0"/>
          </a:p>
          <a:p>
            <a:r>
              <a:rPr lang="en-US" sz="2000" dirty="0" smtClean="0"/>
              <a:t>Similar motivations: </a:t>
            </a:r>
            <a:r>
              <a:rPr lang="en-US" sz="2000" dirty="0" err="1" smtClean="0"/>
              <a:t>WIMPless</a:t>
            </a:r>
            <a:r>
              <a:rPr lang="en-US" sz="2000" dirty="0" smtClean="0"/>
              <a:t> miracle</a:t>
            </a:r>
            <a:r>
              <a:rPr lang="en-US" sz="2000" dirty="0"/>
              <a:t>, </a:t>
            </a:r>
            <a:r>
              <a:rPr lang="en-US" sz="2000" dirty="0" smtClean="0"/>
              <a:t>anomalies (</a:t>
            </a:r>
            <a:r>
              <a:rPr lang="en-US" sz="2000" dirty="0" err="1"/>
              <a:t>m</a:t>
            </a:r>
            <a:r>
              <a:rPr lang="en-US" sz="2000" dirty="0" err="1" smtClean="0"/>
              <a:t>uon</a:t>
            </a:r>
            <a:r>
              <a:rPr lang="en-US" sz="2000" dirty="0" smtClean="0"/>
              <a:t> </a:t>
            </a:r>
            <a:r>
              <a:rPr lang="en-US" sz="2000" dirty="0"/>
              <a:t>g-2, </a:t>
            </a:r>
            <a:r>
              <a:rPr lang="en-US" sz="2000" baseline="30000" dirty="0"/>
              <a:t>8</a:t>
            </a:r>
            <a:r>
              <a:rPr lang="en-US" sz="2000" dirty="0"/>
              <a:t>Be, ...)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208483" y="1981200"/>
            <a:ext cx="4088663" cy="3651967"/>
            <a:chOff x="4610099" y="3308245"/>
            <a:chExt cx="4357365" cy="3140180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4610099" y="3308245"/>
              <a:ext cx="4357365" cy="3140180"/>
              <a:chOff x="4457699" y="3381376"/>
              <a:chExt cx="4357365" cy="3140180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7699" y="3381376"/>
                <a:ext cx="4357365" cy="3140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5"/>
              <p:cNvSpPr>
                <a:spLocks noChangeArrowheads="1"/>
              </p:cNvSpPr>
              <p:nvPr/>
            </p:nvSpPr>
            <p:spPr bwMode="auto">
              <a:xfrm>
                <a:off x="6648450" y="3686175"/>
                <a:ext cx="847725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26"/>
              <p:cNvSpPr>
                <a:spLocks noChangeArrowheads="1"/>
              </p:cNvSpPr>
              <p:nvPr/>
            </p:nvSpPr>
            <p:spPr bwMode="auto">
              <a:xfrm>
                <a:off x="7658101" y="4238625"/>
                <a:ext cx="97155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7"/>
              <p:cNvSpPr>
                <a:spLocks noChangeArrowheads="1"/>
              </p:cNvSpPr>
              <p:nvPr/>
            </p:nvSpPr>
            <p:spPr bwMode="auto">
              <a:xfrm>
                <a:off x="5314951" y="4629150"/>
                <a:ext cx="1066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5829300" y="3528356"/>
              <a:ext cx="2719664" cy="2295703"/>
              <a:chOff x="5829300" y="3528356"/>
              <a:chExt cx="2719664" cy="2295703"/>
            </a:xfrm>
          </p:grpSpPr>
          <p:sp>
            <p:nvSpPr>
              <p:cNvPr id="14" name="TextBox 19"/>
              <p:cNvSpPr txBox="1">
                <a:spLocks noChangeArrowheads="1"/>
              </p:cNvSpPr>
              <p:nvPr/>
            </p:nvSpPr>
            <p:spPr bwMode="auto">
              <a:xfrm>
                <a:off x="7197123" y="3528356"/>
                <a:ext cx="84670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400" baseline="-25000"/>
                  <a:t>WIMPs</a:t>
                </a:r>
              </a:p>
            </p:txBody>
          </p:sp>
          <p:sp>
            <p:nvSpPr>
              <p:cNvPr id="15" name="TextBox 20"/>
              <p:cNvSpPr txBox="1">
                <a:spLocks noChangeArrowheads="1"/>
              </p:cNvSpPr>
              <p:nvPr/>
            </p:nvSpPr>
            <p:spPr bwMode="auto">
              <a:xfrm>
                <a:off x="6849460" y="5444468"/>
                <a:ext cx="1699504" cy="379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800" baseline="-25000">
                    <a:solidFill>
                      <a:srgbClr val="00BE00"/>
                    </a:solidFill>
                  </a:rPr>
                  <a:t>WIMPless DM</a:t>
                </a:r>
              </a:p>
            </p:txBody>
          </p:sp>
          <p:cxnSp>
            <p:nvCxnSpPr>
              <p:cNvPr id="16" name="Straight Arrow Connector 22"/>
              <p:cNvCxnSpPr>
                <a:cxnSpLocks noChangeShapeType="1"/>
              </p:cNvCxnSpPr>
              <p:nvPr/>
            </p:nvCxnSpPr>
            <p:spPr bwMode="auto">
              <a:xfrm rot="10800000">
                <a:off x="5829300" y="5581650"/>
                <a:ext cx="956660" cy="132694"/>
              </a:xfrm>
              <a:prstGeom prst="straightConnector1">
                <a:avLst/>
              </a:prstGeom>
              <a:noFill/>
              <a:ln w="19050">
                <a:solidFill>
                  <a:srgbClr val="00BE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Arrow Connector 24"/>
              <p:cNvCxnSpPr>
                <a:cxnSpLocks noChangeShapeType="1"/>
              </p:cNvCxnSpPr>
              <p:nvPr/>
            </p:nvCxnSpPr>
            <p:spPr bwMode="auto">
              <a:xfrm rot="16200000" flipV="1">
                <a:off x="6557963" y="5043487"/>
                <a:ext cx="514350" cy="447675"/>
              </a:xfrm>
              <a:prstGeom prst="straightConnector1">
                <a:avLst/>
              </a:prstGeom>
              <a:noFill/>
              <a:ln w="19050">
                <a:solidFill>
                  <a:srgbClr val="00BE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Arrow Connector 25"/>
              <p:cNvCxnSpPr>
                <a:cxnSpLocks noChangeShapeType="1"/>
              </p:cNvCxnSpPr>
              <p:nvPr/>
            </p:nvCxnSpPr>
            <p:spPr bwMode="auto">
              <a:xfrm rot="16200000" flipV="1">
                <a:off x="6886578" y="4895849"/>
                <a:ext cx="942974" cy="238127"/>
              </a:xfrm>
              <a:prstGeom prst="straightConnector1">
                <a:avLst/>
              </a:prstGeom>
              <a:noFill/>
              <a:ln w="19050">
                <a:solidFill>
                  <a:srgbClr val="00BE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Arrow Connector 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348539" y="4291011"/>
                <a:ext cx="1847850" cy="485778"/>
              </a:xfrm>
              <a:prstGeom prst="straightConnector1">
                <a:avLst/>
              </a:prstGeom>
              <a:noFill/>
              <a:ln w="19050">
                <a:solidFill>
                  <a:srgbClr val="00BE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Oval 27"/>
              <p:cNvSpPr>
                <a:spLocks noChangeArrowheads="1"/>
              </p:cNvSpPr>
              <p:nvPr/>
            </p:nvSpPr>
            <p:spPr bwMode="auto">
              <a:xfrm>
                <a:off x="8086725" y="3754438"/>
                <a:ext cx="133350" cy="13335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aseline="-25000"/>
              </a:p>
            </p:txBody>
          </p:sp>
        </p:grpSp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6200" y="5638800"/>
            <a:ext cx="891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dirty="0" smtClean="0">
                <a:latin typeface="Arial" charset="0"/>
              </a:rPr>
              <a:t>Weakly interacting, light particles can be thermal relic dark matter, resolve anomalies, open new possibilities for experimental detection</a:t>
            </a:r>
            <a:endParaRPr lang="en-US" sz="20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65" y="2802946"/>
            <a:ext cx="1543235" cy="52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856683" y="2029841"/>
            <a:ext cx="3904829" cy="3563452"/>
            <a:chOff x="4096170" y="2029841"/>
            <a:chExt cx="3904829" cy="356345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6170" y="2029841"/>
              <a:ext cx="3904829" cy="3563452"/>
            </a:xfrm>
            <a:prstGeom prst="rect">
              <a:avLst/>
            </a:prstGeom>
          </p:spPr>
        </p:pic>
        <p:pic>
          <p:nvPicPr>
            <p:cNvPr id="28" name="Picture 27" descr="fodor_g-2_03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237188"/>
              <a:ext cx="830098" cy="729903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5513461" y="2801676"/>
            <a:ext cx="333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A’,</a:t>
            </a:r>
            <a:endParaRPr lang="en-US" sz="8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877547" y="2190690"/>
            <a:ext cx="133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Feng</a:t>
            </a:r>
            <a:r>
              <a:rPr lang="en-US" sz="1000" dirty="0" smtClean="0"/>
              <a:t>, Kumar (2008)</a:t>
            </a:r>
            <a:endParaRPr lang="en-US" sz="1000" dirty="0"/>
          </a:p>
          <a:p>
            <a:r>
              <a:rPr lang="en-US" sz="1000" dirty="0" err="1" smtClean="0"/>
              <a:t>Feng</a:t>
            </a:r>
            <a:r>
              <a:rPr lang="en-US" sz="1000" dirty="0" smtClean="0"/>
              <a:t>, </a:t>
            </a:r>
            <a:r>
              <a:rPr lang="en-US" sz="1000" dirty="0" err="1" smtClean="0"/>
              <a:t>Tu</a:t>
            </a:r>
            <a:r>
              <a:rPr lang="en-US" sz="1000" dirty="0" smtClean="0"/>
              <a:t>, Yu (2008)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6543018" y="2181034"/>
            <a:ext cx="19358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 smtClean="0"/>
              <a:t>Fayet</a:t>
            </a:r>
            <a:r>
              <a:rPr lang="en-US" sz="1000" dirty="0" smtClean="0"/>
              <a:t> (2007); </a:t>
            </a:r>
            <a:r>
              <a:rPr lang="en-US" sz="1000" dirty="0" err="1" smtClean="0"/>
              <a:t>Pospelov</a:t>
            </a:r>
            <a:r>
              <a:rPr lang="en-US" sz="1000" dirty="0" smtClean="0"/>
              <a:t> (2008)</a:t>
            </a:r>
          </a:p>
          <a:p>
            <a:pPr algn="r"/>
            <a:r>
              <a:rPr lang="en-US" sz="1000" dirty="0" err="1" smtClean="0"/>
              <a:t>Feng</a:t>
            </a:r>
            <a:r>
              <a:rPr lang="en-US" sz="1000" dirty="0" smtClean="0"/>
              <a:t>, </a:t>
            </a:r>
            <a:r>
              <a:rPr lang="en-US" sz="1000" dirty="0" err="1" smtClean="0"/>
              <a:t>Fornal</a:t>
            </a:r>
            <a:r>
              <a:rPr lang="en-US" sz="1000" dirty="0" smtClean="0"/>
              <a:t>, </a:t>
            </a:r>
            <a:r>
              <a:rPr lang="en-US" sz="1000" dirty="0" err="1" smtClean="0"/>
              <a:t>Galon</a:t>
            </a:r>
            <a:r>
              <a:rPr lang="en-US" sz="1000" dirty="0" smtClean="0"/>
              <a:t>, Gardner</a:t>
            </a:r>
          </a:p>
          <a:p>
            <a:pPr algn="r"/>
            <a:r>
              <a:rPr lang="en-US" sz="1000" dirty="0" err="1" smtClean="0"/>
              <a:t>Tait</a:t>
            </a:r>
            <a:r>
              <a:rPr lang="en-US" sz="1000" dirty="0" smtClean="0"/>
              <a:t>, </a:t>
            </a:r>
            <a:r>
              <a:rPr lang="en-US" sz="1000" dirty="0" err="1" smtClean="0"/>
              <a:t>Tanedo</a:t>
            </a:r>
            <a:r>
              <a:rPr lang="en-US" sz="1000" dirty="0" smtClean="0"/>
              <a:t>, </a:t>
            </a:r>
            <a:r>
              <a:rPr lang="en-US" sz="1000" dirty="0" err="1" smtClean="0"/>
              <a:t>Smolinsky</a:t>
            </a:r>
            <a:r>
              <a:rPr lang="en-US" sz="1000" dirty="0" smtClean="0"/>
              <a:t> (2016)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227956" y="4779445"/>
            <a:ext cx="470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rgbClr val="0000FF"/>
                </a:solidFill>
              </a:rPr>
              <a:t>8</a:t>
            </a:r>
            <a:r>
              <a:rPr lang="en-US" sz="1400" dirty="0" smtClean="0">
                <a:solidFill>
                  <a:srgbClr val="0000FF"/>
                </a:solidFill>
              </a:rPr>
              <a:t>Be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225901" y="4779445"/>
            <a:ext cx="0" cy="630755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63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THE IDEA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1" y="838200"/>
            <a:ext cx="8839199" cy="5638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New physics searches at the LHC focus on high </a:t>
            </a:r>
            <a:r>
              <a:rPr lang="en-US" dirty="0" err="1" smtClean="0">
                <a:latin typeface="Arial" charset="0"/>
              </a:rPr>
              <a:t>p</a:t>
            </a:r>
            <a:r>
              <a:rPr lang="en-US" baseline="-25000" dirty="0" err="1" smtClean="0">
                <a:latin typeface="Arial" charset="0"/>
              </a:rPr>
              <a:t>T</a:t>
            </a:r>
            <a:r>
              <a:rPr lang="en-US" dirty="0" err="1" smtClean="0">
                <a:latin typeface="Arial" charset="0"/>
              </a:rPr>
              <a:t>.</a:t>
            </a:r>
            <a:r>
              <a:rPr lang="en-US" dirty="0" smtClean="0">
                <a:latin typeface="Arial" charset="0"/>
              </a:rPr>
              <a:t>  This is appropriate for heavy, strongly interacting particles</a:t>
            </a:r>
            <a:endParaRPr lang="en-US" dirty="0">
              <a:latin typeface="Arial" charset="0"/>
            </a:endParaRP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~ </a:t>
            </a:r>
            <a:r>
              <a:rPr lang="en-US" dirty="0" err="1" smtClean="0">
                <a:latin typeface="Arial" charset="0"/>
              </a:rPr>
              <a:t>fb</a:t>
            </a:r>
            <a:r>
              <a:rPr lang="en-US" dirty="0" smtClean="0">
                <a:latin typeface="Arial" charset="0"/>
              </a:rPr>
              <a:t> to </a:t>
            </a:r>
            <a:r>
              <a:rPr lang="en-US" dirty="0" err="1" smtClean="0">
                <a:latin typeface="Arial" charset="0"/>
              </a:rPr>
              <a:t>pb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 </a:t>
            </a:r>
            <a:r>
              <a:rPr lang="en-US" dirty="0" smtClean="0">
                <a:latin typeface="Arial" charset="0"/>
              </a:rPr>
              <a:t>N ~ 10</a:t>
            </a:r>
            <a:r>
              <a:rPr lang="en-US" baseline="30000" dirty="0" smtClean="0">
                <a:latin typeface="Arial" charset="0"/>
              </a:rPr>
              <a:t>3</a:t>
            </a:r>
            <a:r>
              <a:rPr lang="en-US" dirty="0" smtClean="0">
                <a:latin typeface="Arial" charset="0"/>
              </a:rPr>
              <a:t> </a:t>
            </a:r>
            <a:r>
              <a:rPr lang="mr-IN" dirty="0" smtClean="0">
                <a:latin typeface="Arial" charset="0"/>
              </a:rPr>
              <a:t>–</a:t>
            </a:r>
            <a:r>
              <a:rPr lang="en-US" dirty="0" smtClean="0">
                <a:latin typeface="Arial" charset="0"/>
              </a:rPr>
              <a:t> 10</a:t>
            </a:r>
            <a:r>
              <a:rPr lang="en-US" baseline="30000" dirty="0" smtClean="0">
                <a:latin typeface="Arial" charset="0"/>
              </a:rPr>
              <a:t>6</a:t>
            </a:r>
            <a:r>
              <a:rPr lang="en-US" dirty="0" smtClean="0">
                <a:latin typeface="Arial" charset="0"/>
              </a:rPr>
              <a:t>,  produced ~</a:t>
            </a:r>
            <a:r>
              <a:rPr lang="en-US" dirty="0" err="1" smtClean="0">
                <a:latin typeface="Arial" charset="0"/>
              </a:rPr>
              <a:t>isotropically</a:t>
            </a:r>
            <a:endParaRPr lang="en-US" dirty="0">
              <a:latin typeface="Arial" charset="0"/>
            </a:endParaRPr>
          </a:p>
          <a:p>
            <a:pPr eaLnBrk="1" hangingPunct="1"/>
            <a:endParaRPr lang="en-US" sz="1000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However, if new particles are light and weakly interacting, this may be completely misguided. Instead should exploit 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cs typeface="Symbol" charset="2"/>
              </a:rPr>
              <a:t>inel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~ 100 </a:t>
            </a:r>
            <a:r>
              <a:rPr lang="en-US" dirty="0" err="1">
                <a:latin typeface="Arial" charset="0"/>
              </a:rPr>
              <a:t>mb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N ~ </a:t>
            </a:r>
            <a:r>
              <a:rPr lang="en-US" dirty="0" smtClean="0">
                <a:latin typeface="Arial" charset="0"/>
                <a:sym typeface="Wingdings"/>
              </a:rPr>
              <a:t>10</a:t>
            </a:r>
            <a:r>
              <a:rPr lang="en-US" baseline="30000" dirty="0" smtClean="0">
                <a:latin typeface="Arial" charset="0"/>
                <a:sym typeface="Wingdings"/>
              </a:rPr>
              <a:t>17</a:t>
            </a:r>
            <a:r>
              <a:rPr lang="en-US" dirty="0" smtClean="0">
                <a:latin typeface="Arial" charset="0"/>
                <a:sym typeface="Wingdings"/>
              </a:rPr>
              <a:t>,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dirty="0" smtClean="0">
                <a:latin typeface="Arial" charset="0"/>
                <a:sym typeface="Wingdings"/>
              </a:rPr>
              <a:t> ~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baseline="-25000" dirty="0" smtClean="0">
                <a:latin typeface="Arial" charset="0"/>
                <a:sym typeface="Wingdings"/>
              </a:rPr>
              <a:t>QCD</a:t>
            </a:r>
            <a:r>
              <a:rPr lang="en-US" dirty="0" smtClean="0">
                <a:latin typeface="Arial" charset="0"/>
                <a:sym typeface="Wingdings"/>
              </a:rPr>
              <a:t> / E ~ 250 MeV / </a:t>
            </a:r>
            <a:r>
              <a:rPr lang="en-US" dirty="0" err="1" smtClean="0">
                <a:latin typeface="Arial" charset="0"/>
                <a:sym typeface="Wingdings"/>
              </a:rPr>
              <a:t>TeV</a:t>
            </a:r>
            <a:r>
              <a:rPr lang="en-US" dirty="0" smtClean="0">
                <a:latin typeface="Arial" charset="0"/>
                <a:sym typeface="Wingdings"/>
              </a:rPr>
              <a:t> ~ </a:t>
            </a:r>
            <a:r>
              <a:rPr lang="en-US" dirty="0" err="1" smtClean="0">
                <a:latin typeface="Arial" charset="0"/>
                <a:sym typeface="Wingdings"/>
              </a:rPr>
              <a:t>mrad</a:t>
            </a:r>
            <a:endParaRPr lang="en-US" dirty="0" smtClean="0">
              <a:latin typeface="Arial" charset="0"/>
              <a:sym typeface="Wingdings"/>
            </a:endParaRPr>
          </a:p>
          <a:p>
            <a:pPr lvl="1"/>
            <a:endParaRPr lang="en-US" dirty="0" smtClean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We propose a small, inexpensive experiment, </a:t>
            </a:r>
            <a:r>
              <a:rPr lang="en-US" dirty="0" smtClean="0">
                <a:latin typeface="Arial" charset="0"/>
                <a:sym typeface="Wingdings"/>
              </a:rPr>
              <a:t>FASER</a:t>
            </a:r>
            <a:r>
              <a:rPr lang="en-US" dirty="0">
                <a:latin typeface="Arial" charset="0"/>
                <a:sym typeface="Wingdings"/>
              </a:rPr>
              <a:t>, to be placed in the very forward </a:t>
            </a:r>
            <a:r>
              <a:rPr lang="en-US" dirty="0" smtClean="0">
                <a:latin typeface="Arial" charset="0"/>
                <a:sym typeface="Wingdings"/>
              </a:rPr>
              <a:t>region of ATLAS/CMS, a few 100m downstream of the IP, and analyze its discovery potential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66800" y="3581400"/>
            <a:ext cx="6761940" cy="1633785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5117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THE LIFETIME FRONTIER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39982" y="838200"/>
            <a:ext cx="5627418" cy="281839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  <a:sym typeface="Wingdings"/>
              </a:rPr>
              <a:t>Increasing worldwide interest. </a:t>
            </a:r>
            <a:r>
              <a:rPr lang="en-US" dirty="0">
                <a:latin typeface="Arial" charset="0"/>
                <a:sym typeface="Wingdings"/>
              </a:rPr>
              <a:t>A</a:t>
            </a:r>
            <a:r>
              <a:rPr lang="en-US" dirty="0" smtClean="0">
                <a:latin typeface="Arial" charset="0"/>
                <a:sym typeface="Wingdings"/>
              </a:rPr>
              <a:t>t CERN: </a:t>
            </a:r>
            <a:r>
              <a:rPr lang="en-US" dirty="0" err="1" smtClean="0">
                <a:latin typeface="Arial" charset="0"/>
                <a:sym typeface="Wingdings"/>
              </a:rPr>
              <a:t>LHCb</a:t>
            </a:r>
            <a:r>
              <a:rPr lang="en-US" dirty="0" smtClean="0">
                <a:latin typeface="Arial" charset="0"/>
                <a:sym typeface="Wingdings"/>
              </a:rPr>
              <a:t>, NA62, </a:t>
            </a:r>
            <a:r>
              <a:rPr lang="en-US" dirty="0" err="1" smtClean="0">
                <a:latin typeface="Arial" charset="0"/>
                <a:sym typeface="Wingdings"/>
              </a:rPr>
              <a:t>SHiP</a:t>
            </a:r>
            <a:r>
              <a:rPr lang="en-US" dirty="0" smtClean="0">
                <a:latin typeface="Arial" charset="0"/>
                <a:sym typeface="Wingdings"/>
              </a:rPr>
              <a:t>, </a:t>
            </a:r>
            <a:r>
              <a:rPr lang="en-US" dirty="0" err="1">
                <a:latin typeface="Arial" charset="0"/>
                <a:sym typeface="Wingdings"/>
              </a:rPr>
              <a:t>MilliQan</a:t>
            </a:r>
            <a:r>
              <a:rPr lang="en-US" dirty="0">
                <a:latin typeface="Arial" charset="0"/>
                <a:sym typeface="Wingdings"/>
              </a:rPr>
              <a:t>, MATHUSLA</a:t>
            </a:r>
            <a:r>
              <a:rPr lang="en-US" dirty="0" smtClean="0">
                <a:latin typeface="Arial" charset="0"/>
                <a:sym typeface="Wingdings"/>
              </a:rPr>
              <a:t>, Codex-b, ...</a:t>
            </a:r>
            <a:endParaRPr lang="en-US" sz="1000" dirty="0" smtClean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sz="1000" dirty="0" smtClean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  <a:sym typeface="Wingdings"/>
              </a:rPr>
              <a:t>FASER</a:t>
            </a:r>
            <a:r>
              <a:rPr lang="en-US" dirty="0">
                <a:latin typeface="Arial" charset="0"/>
                <a:sym typeface="Wingdings"/>
              </a:rPr>
              <a:t>: </a:t>
            </a:r>
            <a:r>
              <a:rPr lang="en-US" dirty="0" smtClean="0">
                <a:latin typeface="Arial" charset="0"/>
                <a:sym typeface="Wingdings"/>
              </a:rPr>
              <a:t>“The </a:t>
            </a:r>
            <a:r>
              <a:rPr lang="en-US" dirty="0">
                <a:latin typeface="Arial" charset="0"/>
                <a:sym typeface="Wingdings"/>
              </a:rPr>
              <a:t>acronym recalls another marvelous instrument that harnessed highly collimated particles and was used to explore strange new worlds</a:t>
            </a:r>
            <a:r>
              <a:rPr lang="en-US" dirty="0" smtClean="0">
                <a:latin typeface="Arial" charset="0"/>
                <a:sym typeface="Wingdings"/>
              </a:rPr>
              <a:t>.”</a:t>
            </a: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 smtClean="0">
              <a:latin typeface="Arial" charset="0"/>
              <a:sym typeface="Wingdings"/>
            </a:endParaRPr>
          </a:p>
        </p:txBody>
      </p:sp>
      <p:pic>
        <p:nvPicPr>
          <p:cNvPr id="3" name="Picture 2" descr="Kirk_fires_a_phaser_rifle_at_Mitch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066800"/>
            <a:ext cx="3124200" cy="2503258"/>
          </a:xfrm>
          <a:prstGeom prst="rect">
            <a:avLst/>
          </a:prstGeom>
        </p:spPr>
      </p:pic>
      <p:pic>
        <p:nvPicPr>
          <p:cNvPr id="4" name="Picture 3" descr="Big-Bang-G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5" y="3932817"/>
            <a:ext cx="4450235" cy="2503257"/>
          </a:xfrm>
          <a:prstGeom prst="rect">
            <a:avLst/>
          </a:prstGeom>
        </p:spPr>
      </p:pic>
      <p:pic>
        <p:nvPicPr>
          <p:cNvPr id="7" name="Picture 6" descr="2017-10-31 17.57.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940947"/>
            <a:ext cx="1877443" cy="2503258"/>
          </a:xfrm>
          <a:prstGeom prst="rect">
            <a:avLst/>
          </a:prstGeom>
        </p:spPr>
      </p:pic>
      <p:pic>
        <p:nvPicPr>
          <p:cNvPr id="9" name="Picture 8" descr="1200px-TBBT_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88" y="3797651"/>
            <a:ext cx="2071612" cy="25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17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OUTLINE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143000" y="1447800"/>
            <a:ext cx="7239000" cy="4876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Very Forward </a:t>
            </a:r>
            <a:r>
              <a:rPr lang="en-US" dirty="0">
                <a:latin typeface="Arial" charset="0"/>
              </a:rPr>
              <a:t>R</a:t>
            </a:r>
            <a:r>
              <a:rPr lang="en-US" dirty="0" smtClean="0">
                <a:latin typeface="Arial" charset="0"/>
              </a:rPr>
              <a:t>egion </a:t>
            </a:r>
            <a:r>
              <a:rPr lang="en-US" dirty="0">
                <a:latin typeface="Arial" charset="0"/>
              </a:rPr>
              <a:t>I</a:t>
            </a:r>
            <a:r>
              <a:rPr lang="en-US" dirty="0" smtClean="0">
                <a:latin typeface="Arial" charset="0"/>
              </a:rPr>
              <a:t>nfrastructure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New Physics </a:t>
            </a:r>
            <a:r>
              <a:rPr lang="en-US" dirty="0">
                <a:latin typeface="Arial" charset="0"/>
              </a:rPr>
              <a:t>E</a:t>
            </a:r>
            <a:r>
              <a:rPr lang="en-US" dirty="0" smtClean="0">
                <a:latin typeface="Arial" charset="0"/>
              </a:rPr>
              <a:t>xample: Dark </a:t>
            </a:r>
            <a:r>
              <a:rPr lang="en-US" dirty="0">
                <a:latin typeface="Arial" charset="0"/>
              </a:rPr>
              <a:t>P</a:t>
            </a:r>
            <a:r>
              <a:rPr lang="en-US" dirty="0" smtClean="0">
                <a:latin typeface="Arial" charset="0"/>
              </a:rPr>
              <a:t>hotons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Signal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Backgrounds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Results</a:t>
            </a:r>
          </a:p>
          <a:p>
            <a:pPr eaLnBrk="1" hangingPunct="1"/>
            <a:endParaRPr lang="en-US" sz="1200" dirty="0" smtClean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New Physics Example: Dark </a:t>
            </a:r>
            <a:r>
              <a:rPr lang="en-US" dirty="0" smtClean="0">
                <a:latin typeface="Arial" charset="0"/>
              </a:rPr>
              <a:t>Higgs Bosons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Summary and Outlook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563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81000" y="990600"/>
            <a:ext cx="853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LHC ring consists of 8 straight 545 m intersections and 8 curved arcs.  The infrastructure common to IP1</a:t>
            </a:r>
            <a:r>
              <a:rPr lang="en-US" sz="2400" dirty="0"/>
              <a:t> </a:t>
            </a:r>
            <a:r>
              <a:rPr lang="en-US" sz="2400" dirty="0" smtClean="0"/>
              <a:t>and IP5 (also have CASTOR, </a:t>
            </a:r>
            <a:r>
              <a:rPr lang="en-US" sz="2400" dirty="0" err="1" smtClean="0"/>
              <a:t>LHCf</a:t>
            </a:r>
            <a:r>
              <a:rPr lang="en-US" sz="2400" dirty="0" smtClean="0"/>
              <a:t>, ALFA, TOTEM, etc.):</a:t>
            </a:r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VERY FORWARD REGION INFRASTRUCTURE</a:t>
            </a:r>
            <a:endParaRPr lang="en-US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6814078" y="4475933"/>
            <a:ext cx="32882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ym typeface="Wingdings"/>
              </a:rPr>
              <a:t>Feng</a:t>
            </a:r>
            <a:r>
              <a:rPr lang="en-US" sz="1400" dirty="0">
                <a:sym typeface="Wingdings"/>
              </a:rPr>
              <a:t>, </a:t>
            </a:r>
            <a:r>
              <a:rPr lang="en-US" sz="1400" dirty="0" err="1">
                <a:sym typeface="Wingdings"/>
              </a:rPr>
              <a:t>Galon</a:t>
            </a:r>
            <a:r>
              <a:rPr lang="en-US" sz="1400" dirty="0">
                <a:sym typeface="Wingdings"/>
              </a:rPr>
              <a:t>, Kling, </a:t>
            </a:r>
            <a:r>
              <a:rPr lang="en-US" sz="1400" dirty="0" err="1">
                <a:sym typeface="Wingdings"/>
              </a:rPr>
              <a:t>Trojanowski</a:t>
            </a:r>
            <a:r>
              <a:rPr lang="en-US" sz="1400" dirty="0">
                <a:sym typeface="Wingdings"/>
              </a:rPr>
              <a:t> (2017)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4836" y="2354691"/>
            <a:ext cx="2851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TAS: front </a:t>
            </a:r>
            <a:r>
              <a:rPr lang="en-US" dirty="0" err="1" smtClean="0"/>
              <a:t>quadrupole</a:t>
            </a:r>
            <a:r>
              <a:rPr lang="en-US" dirty="0" smtClean="0"/>
              <a:t> </a:t>
            </a:r>
          </a:p>
          <a:p>
            <a:r>
              <a:rPr lang="en-US" dirty="0"/>
              <a:t>a</a:t>
            </a:r>
            <a:r>
              <a:rPr lang="en-US" dirty="0" smtClean="0"/>
              <a:t>bsorbers (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&gt; 0.85 </a:t>
            </a:r>
            <a:r>
              <a:rPr lang="en-US" dirty="0" err="1" smtClean="0"/>
              <a:t>mrad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72328" y="2354691"/>
            <a:ext cx="271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D1: dipole magnet, splits</a:t>
            </a:r>
          </a:p>
          <a:p>
            <a:r>
              <a:rPr lang="en-US" dirty="0" smtClean="0"/>
              <a:t>beams, deflects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, p, 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0509" y="2354691"/>
            <a:ext cx="2117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TAN: neutral target</a:t>
            </a:r>
          </a:p>
          <a:p>
            <a:r>
              <a:rPr lang="en-US" dirty="0"/>
              <a:t>a</a:t>
            </a:r>
            <a:r>
              <a:rPr lang="en-US" dirty="0" smtClean="0"/>
              <a:t>bsorbers (n,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00400"/>
            <a:ext cx="8000999" cy="30223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2645" y="6211669"/>
            <a:ext cx="681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Note the extreme difference in longitudinal and transverse scales</a:t>
            </a:r>
            <a:endParaRPr lang="en-US" dirty="0">
              <a:solidFill>
                <a:srgbClr val="FF00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704608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FASER LOCATIONS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3999" cy="5029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We want to place FASER along the beam </a:t>
            </a:r>
            <a:r>
              <a:rPr lang="en-US" i="1" dirty="0" smtClean="0"/>
              <a:t>collision</a:t>
            </a:r>
            <a:r>
              <a:rPr lang="en-US" dirty="0" smtClean="0"/>
              <a:t> axis</a:t>
            </a:r>
            <a:endParaRPr lang="en-US" dirty="0"/>
          </a:p>
          <a:p>
            <a:pPr lvl="1">
              <a:buFont typeface="Lucida Grande"/>
              <a:buChar char="-"/>
            </a:pPr>
            <a:r>
              <a:rPr lang="en-US" dirty="0">
                <a:solidFill>
                  <a:schemeClr val="tx1"/>
                </a:solidFill>
              </a:rPr>
              <a:t>Far location: 400 m from IP, </a:t>
            </a:r>
            <a:r>
              <a:rPr lang="en-US" dirty="0" smtClean="0">
                <a:solidFill>
                  <a:schemeClr val="tx1"/>
                </a:solidFill>
              </a:rPr>
              <a:t>after beams curve, 2.6 </a:t>
            </a:r>
            <a:r>
              <a:rPr lang="en-US" dirty="0">
                <a:solidFill>
                  <a:schemeClr val="tx1"/>
                </a:solidFill>
              </a:rPr>
              <a:t>m </a:t>
            </a:r>
            <a:r>
              <a:rPr lang="en-US" dirty="0" smtClean="0">
                <a:solidFill>
                  <a:schemeClr val="tx1"/>
                </a:solidFill>
              </a:rPr>
              <a:t>from the beams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Lucida Grande"/>
              <a:buChar char="-"/>
            </a:pPr>
            <a:r>
              <a:rPr lang="en-US" dirty="0">
                <a:solidFill>
                  <a:schemeClr val="tx1"/>
                </a:solidFill>
              </a:rPr>
              <a:t>Near location: 150 m, after </a:t>
            </a:r>
            <a:r>
              <a:rPr lang="en-US" dirty="0" smtClean="0">
                <a:solidFill>
                  <a:schemeClr val="tx1"/>
                </a:solidFill>
              </a:rPr>
              <a:t>TAN, between the beams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/>
            <a:endParaRPr lang="en-US" sz="1000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ATLAS</a:t>
            </a:r>
            <a:r>
              <a:rPr lang="en-US" dirty="0">
                <a:solidFill>
                  <a:srgbClr val="000000"/>
                </a:solidFill>
              </a:rPr>
              <a:t>/CMS beams cross at </a:t>
            </a:r>
            <a:r>
              <a:rPr lang="en-US" dirty="0" smtClean="0">
                <a:solidFill>
                  <a:srgbClr val="000000"/>
                </a:solidFill>
              </a:rPr>
              <a:t>285 </a:t>
            </a:r>
            <a:r>
              <a:rPr lang="en-US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>
                <a:solidFill>
                  <a:srgbClr val="000000"/>
                </a:solidFill>
              </a:rPr>
              <a:t>rad</a:t>
            </a:r>
            <a:r>
              <a:rPr lang="en-US" dirty="0">
                <a:solidFill>
                  <a:srgbClr val="000000"/>
                </a:solidFill>
              </a:rPr>
              <a:t> in vertical/horizontal plane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 shifts far (near)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location by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5.7 (2.1)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cm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HL-LHC: 285590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rad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, TANTAXN moves forward 10 m,... We assume current parameters, FASER is exactly on-axis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2057400"/>
            <a:ext cx="8000999" cy="30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98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56910</TotalTime>
  <Words>1821</Words>
  <Application>Microsoft Macintosh PowerPoint</Application>
  <PresentationFormat>On-screen Show (4:3)</PresentationFormat>
  <Paragraphs>325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office_arial</vt:lpstr>
      <vt:lpstr>PowerPoint Presentation</vt:lpstr>
      <vt:lpstr>LAMPPOST LANDSCAPE</vt:lpstr>
      <vt:lpstr>STRONGLY INTERACTING, HEAVY PARTICLES</vt:lpstr>
      <vt:lpstr>WEAKLY INTERACTING, LIGHT PARTICLES</vt:lpstr>
      <vt:lpstr>THE IDEA</vt:lpstr>
      <vt:lpstr>THE LIFETIME FRONTIER</vt:lpstr>
      <vt:lpstr>OUTLINE</vt:lpstr>
      <vt:lpstr>VERY FORWARD REGION INFRASTRUCTURE</vt:lpstr>
      <vt:lpstr>FASER LOCATIONS</vt:lpstr>
      <vt:lpstr>LHC RING</vt:lpstr>
      <vt:lpstr>SERVICE TUNNEL TI18</vt:lpstr>
      <vt:lpstr>DARK PHOTONS</vt:lpstr>
      <vt:lpstr>DARK PHOTON PROPERTIES</vt:lpstr>
      <vt:lpstr>DARK PHOTON STATUS</vt:lpstr>
      <vt:lpstr>PION PRODUCTION AT THE LHC</vt:lpstr>
      <vt:lpstr>DARK PHOTON PRODUCTION</vt:lpstr>
      <vt:lpstr>DARK PHOTONS IN THE FAR DETECTOR</vt:lpstr>
      <vt:lpstr>SIGNAL DEPENDENCE ON DETECTOR SPECS</vt:lpstr>
      <vt:lpstr>DARK PHOTONS IN THE NEAR DETECTOR</vt:lpstr>
      <vt:lpstr>BACKGROUNDS</vt:lpstr>
      <vt:lpstr>NEUTRINO-INDUCED BACKGROUNDS</vt:lpstr>
      <vt:lpstr>BEAM-INDUCED BACKGROUNDS: FAR LOCATION</vt:lpstr>
      <vt:lpstr>BEAM-INDUCED BACKGROUNDS: NEAR LOCATION</vt:lpstr>
      <vt:lpstr>DARK PHOTON EVENT RATES</vt:lpstr>
      <vt:lpstr>DARK PHOTON REACH</vt:lpstr>
      <vt:lpstr>DARK HIGGS BOSONS</vt:lpstr>
      <vt:lpstr>DARK HIGGS PROPERTIES</vt:lpstr>
      <vt:lpstr>B MESON AND DARK HIGGS PRODUCTION</vt:lpstr>
      <vt:lpstr>DARK HIGGS EVENT RATES AND REACH</vt:lpstr>
      <vt:lpstr>TRILINEAR COUPLINGS REACH</vt:lpstr>
      <vt:lpstr>COMPLEMENTARY PROPOSED EXPERIMENTS</vt:lpstr>
      <vt:lpstr>SUMMARY AND OUTLOOK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Jonathan</cp:lastModifiedBy>
  <cp:revision>1022</cp:revision>
  <cp:lastPrinted>2017-09-17T06:54:56Z</cp:lastPrinted>
  <dcterms:created xsi:type="dcterms:W3CDTF">2011-05-01T15:38:23Z</dcterms:created>
  <dcterms:modified xsi:type="dcterms:W3CDTF">2017-11-22T08:06:47Z</dcterms:modified>
</cp:coreProperties>
</file>