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7"/>
  </p:notesMasterIdLst>
  <p:handoutMasterIdLst>
    <p:handoutMasterId r:id="rId18"/>
  </p:handoutMasterIdLst>
  <p:sldIdLst>
    <p:sldId id="540" r:id="rId2"/>
    <p:sldId id="585" r:id="rId3"/>
    <p:sldId id="628" r:id="rId4"/>
    <p:sldId id="629" r:id="rId5"/>
    <p:sldId id="645" r:id="rId6"/>
    <p:sldId id="630" r:id="rId7"/>
    <p:sldId id="646" r:id="rId8"/>
    <p:sldId id="647" r:id="rId9"/>
    <p:sldId id="635" r:id="rId10"/>
    <p:sldId id="648" r:id="rId11"/>
    <p:sldId id="633" r:id="rId12"/>
    <p:sldId id="634" r:id="rId13"/>
    <p:sldId id="638" r:id="rId14"/>
    <p:sldId id="643" r:id="rId15"/>
    <p:sldId id="64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E9D7"/>
    <a:srgbClr val="00B050"/>
    <a:srgbClr val="4A7EBB"/>
    <a:srgbClr val="FF0000"/>
    <a:srgbClr val="17375E"/>
    <a:srgbClr val="000000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7" autoAdjust="0"/>
    <p:restoredTop sz="94862" autoAdjust="0"/>
  </p:normalViewPr>
  <p:slideViewPr>
    <p:cSldViewPr snapToObjects="1">
      <p:cViewPr varScale="1">
        <p:scale>
          <a:sx n="85" d="100"/>
          <a:sy n="85" d="100"/>
        </p:scale>
        <p:origin x="-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871999-39B5-DB4A-8206-EBB5C9B2710D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E82F53-FD6A-C249-B775-563E236B4B88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7507-B0DD-0342-8109-D5CB4E8852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0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305936-64C5-D34C-A7EF-18FCA4E44CE4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00213"/>
            <a:ext cx="3810000" cy="44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0000" cy="44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Feng    </a:t>
            </a:r>
            <a:fld id="{EBAA8800-5E8B-E848-92E5-4A59ACBF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308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810000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0000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Feng    </a:t>
            </a:r>
            <a:fld id="{D90672D0-1082-114F-A855-D84378210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80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57AEDB-FDF1-D148-95ED-404B19885871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1079A-EA20-314B-8E47-154E88D3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20-22 June 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Feng    </a:t>
            </a:r>
            <a:fld id="{C12F9DC5-BF0E-F347-81D0-1507C13F2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0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16 Sep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latin typeface="+mn-lt"/>
                <a:ea typeface="+mn-ea"/>
                <a:cs typeface="+mn-cs"/>
              </a:rPr>
              <a:t>2017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Feng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7" r:id="rId2"/>
    <p:sldLayoutId id="2147483718" r:id="rId3"/>
    <p:sldLayoutId id="2147483721" r:id="rId4"/>
    <p:sldLayoutId id="2147483723" r:id="rId5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THE FUTURE OF DARK MATTER AND DARK FORCES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352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 smtClean="0"/>
              <a:t>International Symposium on the Future of Physics and Astronomy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T. D. Lee Institute, Shanghai Jiao Tong University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Jonathan </a:t>
            </a:r>
            <a:r>
              <a:rPr lang="en-US" sz="2000" dirty="0" err="1" smtClean="0"/>
              <a:t>Feng</a:t>
            </a:r>
            <a:r>
              <a:rPr lang="en-US" sz="2000" dirty="0" smtClean="0"/>
              <a:t>, University of California, Irvine</a:t>
            </a:r>
            <a:endParaRPr lang="en-US" sz="2000" dirty="0"/>
          </a:p>
          <a:p>
            <a:pPr algn="ctr"/>
            <a:r>
              <a:rPr lang="en-US" sz="2000" dirty="0" smtClean="0"/>
              <a:t>16 September 2017</a:t>
            </a:r>
            <a:endParaRPr lang="en-US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459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61797" y="1313698"/>
            <a:ext cx="8157126" cy="4696225"/>
            <a:chOff x="461797" y="1313698"/>
            <a:chExt cx="8157126" cy="46962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179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916342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18906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643615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4504168" y="1313698"/>
              <a:ext cx="122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363193" y="1313698"/>
              <a:ext cx="1269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225274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7085822" y="1313698"/>
              <a:ext cx="493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945026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8609575" y="1313698"/>
              <a:ext cx="9348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37088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81890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27997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29503" y="1313698"/>
              <a:ext cx="6961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970633" y="3706763"/>
            <a:ext cx="1320619" cy="307777"/>
            <a:chOff x="4970633" y="2609404"/>
            <a:chExt cx="1320619" cy="307777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346362" y="2623346"/>
              <a:ext cx="57419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70633" y="2609404"/>
              <a:ext cx="1320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SIMPs / ELDERS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3920" y="2067216"/>
            <a:ext cx="4210248" cy="338554"/>
            <a:chOff x="293920" y="2148551"/>
            <a:chExt cx="4210248" cy="338554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293920" y="2169723"/>
              <a:ext cx="4210248" cy="1338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419174" y="2148551"/>
              <a:ext cx="2028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FF"/>
                  </a:solidFill>
                </a:rPr>
                <a:t>Ultralight</a:t>
              </a:r>
              <a:r>
                <a:rPr lang="en-US" sz="1600" dirty="0" smtClean="0">
                  <a:solidFill>
                    <a:srgbClr val="0000FF"/>
                  </a:solidFill>
                </a:rPr>
                <a:t> Dark Matter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96775" y="4526271"/>
            <a:ext cx="892555" cy="307777"/>
            <a:chOff x="5196775" y="3557076"/>
            <a:chExt cx="892555" cy="307777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5355957" y="3572414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196775" y="3557076"/>
              <a:ext cx="892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Muon</a:t>
              </a:r>
              <a:r>
                <a:rPr lang="en-US" sz="1400" dirty="0" smtClean="0">
                  <a:solidFill>
                    <a:srgbClr val="FF0000"/>
                  </a:solidFill>
                </a:rPr>
                <a:t> g-2</a:t>
              </a:r>
              <a:endParaRPr lang="en-US" sz="1400" baseline="-250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7229" y="4936025"/>
            <a:ext cx="1736373" cy="307777"/>
            <a:chOff x="4787229" y="2808218"/>
            <a:chExt cx="1736373" cy="307777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5364462" y="2822019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787229" y="2808218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Small-Scale Structure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37904" y="5360719"/>
            <a:ext cx="1127670" cy="307777"/>
            <a:chOff x="7915089" y="4504994"/>
            <a:chExt cx="1127670" cy="307777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8435436" y="4522868"/>
              <a:ext cx="299917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7915089" y="4504994"/>
              <a:ext cx="1127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8000"/>
                  </a:solidFill>
                </a:rPr>
                <a:t>Microlensing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" y="222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DM CANDIDATES, ANOMALIES, SEARCH TECHNIQUES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21290" y="2067216"/>
            <a:ext cx="3180376" cy="338554"/>
            <a:chOff x="4521290" y="2148551"/>
            <a:chExt cx="3180376" cy="338554"/>
          </a:xfrm>
        </p:grpSpPr>
        <p:cxnSp>
          <p:nvCxnSpPr>
            <p:cNvPr id="181" name="Straight Arrow Connector 180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4896423" y="2148551"/>
              <a:ext cx="2422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Hidden Sector Dark Matter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129881" y="5360719"/>
            <a:ext cx="7920430" cy="307777"/>
            <a:chOff x="129881" y="5469698"/>
            <a:chExt cx="7920430" cy="307777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293920" y="5478447"/>
              <a:ext cx="6532953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129881" y="5469698"/>
              <a:ext cx="792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Coherent Field Searches, </a:t>
              </a:r>
              <a:r>
                <a:rPr lang="en-US" sz="1400" dirty="0">
                  <a:solidFill>
                    <a:srgbClr val="008000"/>
                  </a:solidFill>
                </a:rPr>
                <a:t>Direct </a:t>
              </a:r>
              <a:r>
                <a:rPr lang="en-US" sz="1400" dirty="0" smtClean="0">
                  <a:solidFill>
                    <a:srgbClr val="008000"/>
                  </a:solidFill>
                </a:rPr>
                <a:t>Detection, Nuclear and Atomic </a:t>
              </a:r>
              <a:r>
                <a:rPr lang="en-US" sz="1400" dirty="0">
                  <a:solidFill>
                    <a:srgbClr val="008000"/>
                  </a:solidFill>
                </a:rPr>
                <a:t>Physics, Accelerators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16332" y="802702"/>
            <a:ext cx="8838278" cy="382134"/>
            <a:chOff x="205554" y="788272"/>
            <a:chExt cx="8838278" cy="382134"/>
          </a:xfrm>
        </p:grpSpPr>
        <p:sp>
          <p:nvSpPr>
            <p:cNvPr id="47" name="TextBox 46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keV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feV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zeV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eV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73932" y="788272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30M</a:t>
              </a:r>
              <a:r>
                <a:rPr lang="en-US" baseline="-25000" dirty="0" smtClean="0"/>
                <a:t>☉</a:t>
              </a:r>
              <a:endParaRPr lang="en-US" baseline="-25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49819" y="1657993"/>
            <a:ext cx="816099" cy="307777"/>
            <a:chOff x="6449819" y="1657993"/>
            <a:chExt cx="816099" cy="307777"/>
          </a:xfrm>
        </p:grpSpPr>
        <p:sp>
          <p:nvSpPr>
            <p:cNvPr id="59" name="TextBox 58"/>
            <p:cNvSpPr txBox="1"/>
            <p:nvPr/>
          </p:nvSpPr>
          <p:spPr>
            <a:xfrm>
              <a:off x="6504822" y="1657993"/>
              <a:ext cx="706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WIMPs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449819" y="1678207"/>
              <a:ext cx="816099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18907" y="1657993"/>
            <a:ext cx="1514924" cy="307777"/>
            <a:chOff x="1818907" y="1657993"/>
            <a:chExt cx="1514924" cy="307777"/>
          </a:xfrm>
        </p:grpSpPr>
        <p:sp>
          <p:nvSpPr>
            <p:cNvPr id="91" name="TextBox 90"/>
            <p:cNvSpPr txBox="1"/>
            <p:nvPr/>
          </p:nvSpPr>
          <p:spPr>
            <a:xfrm>
              <a:off x="2098917" y="1657993"/>
              <a:ext cx="964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QCD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Axion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818907" y="1672908"/>
              <a:ext cx="1514924" cy="1059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881" y="1101751"/>
            <a:ext cx="8889649" cy="441146"/>
            <a:chOff x="129881" y="1101751"/>
            <a:chExt cx="8889649" cy="44114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9881" y="1313699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179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543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3452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0429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3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634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7997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436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2564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088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8906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96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18922" y="1181540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74226" y="1101751"/>
              <a:ext cx="646331" cy="441146"/>
              <a:chOff x="6936794" y="1668196"/>
              <a:chExt cx="646331" cy="4411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Symbol" charset="2"/>
                    <a:cs typeface="Symbol" charset="2"/>
                  </a:rPr>
                  <a:t>≈</a:t>
                </a:r>
                <a:endParaRPr lang="en-US" sz="3600" dirty="0">
                  <a:latin typeface="Symbol" charset="2"/>
                  <a:cs typeface="Symbol" charset="2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>
              <a:off x="7947016" y="116217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643615" y="1246834"/>
              <a:ext cx="4016062" cy="145647"/>
              <a:chOff x="3643615" y="1246834"/>
              <a:chExt cx="4016062" cy="14564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/>
          <p:cNvGrpSpPr/>
          <p:nvPr/>
        </p:nvGrpSpPr>
        <p:grpSpPr>
          <a:xfrm>
            <a:off x="216332" y="6104538"/>
            <a:ext cx="8838278" cy="380256"/>
            <a:chOff x="205554" y="790150"/>
            <a:chExt cx="8838278" cy="380256"/>
          </a:xfrm>
        </p:grpSpPr>
        <p:sp>
          <p:nvSpPr>
            <p:cNvPr id="196" name="TextBox 195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keV</a:t>
              </a:r>
              <a:endParaRPr lang="en-US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feV</a:t>
              </a:r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zeV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eV</a:t>
              </a:r>
              <a:endParaRPr lang="en-US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273932" y="791447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30M</a:t>
              </a:r>
              <a:r>
                <a:rPr lang="en-US" baseline="-25000" dirty="0" smtClean="0"/>
                <a:t>☉</a:t>
              </a:r>
              <a:endParaRPr lang="en-US" baseline="-250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9881" y="5800914"/>
            <a:ext cx="8889649" cy="441146"/>
            <a:chOff x="129881" y="5762889"/>
            <a:chExt cx="8889649" cy="441146"/>
          </a:xfrm>
        </p:grpSpPr>
        <p:cxnSp>
          <p:nvCxnSpPr>
            <p:cNvPr id="220" name="Straight Arrow Connector 219"/>
            <p:cNvCxnSpPr/>
            <p:nvPr/>
          </p:nvCxnSpPr>
          <p:spPr>
            <a:xfrm>
              <a:off x="129881" y="5974837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6179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82543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73452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50429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0863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91634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27997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6436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22564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137088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18906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536496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8618922" y="5842678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>
              <a:off x="7874226" y="5762889"/>
              <a:ext cx="646331" cy="441146"/>
              <a:chOff x="6936794" y="1668196"/>
              <a:chExt cx="646331" cy="441146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Symbol" charset="2"/>
                    <a:cs typeface="Symbol" charset="2"/>
                  </a:rPr>
                  <a:t>≈</a:t>
                </a:r>
                <a:endParaRPr lang="en-US" sz="3600" dirty="0">
                  <a:latin typeface="Symbol" charset="2"/>
                  <a:cs typeface="Symbol" charset="2"/>
                </a:endParaRPr>
              </a:p>
            </p:txBody>
          </p:sp>
        </p:grpSp>
        <p:cxnSp>
          <p:nvCxnSpPr>
            <p:cNvPr id="265" name="Straight Connector 264"/>
            <p:cNvCxnSpPr/>
            <p:nvPr/>
          </p:nvCxnSpPr>
          <p:spPr>
            <a:xfrm>
              <a:off x="7947016" y="5823317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/>
            <p:cNvGrpSpPr/>
            <p:nvPr/>
          </p:nvGrpSpPr>
          <p:grpSpPr>
            <a:xfrm>
              <a:off x="3643615" y="5907972"/>
              <a:ext cx="4016062" cy="145647"/>
              <a:chOff x="3643615" y="1246834"/>
              <a:chExt cx="4016062" cy="145647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5402415" y="4075045"/>
            <a:ext cx="1022824" cy="350382"/>
            <a:chOff x="5402415" y="3041883"/>
            <a:chExt cx="1022824" cy="350382"/>
          </a:xfrm>
        </p:grpSpPr>
        <p:sp>
          <p:nvSpPr>
            <p:cNvPr id="126" name="TextBox 125"/>
            <p:cNvSpPr txBox="1"/>
            <p:nvPr/>
          </p:nvSpPr>
          <p:spPr>
            <a:xfrm>
              <a:off x="5402415" y="3084488"/>
              <a:ext cx="102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Beryllium-8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98150" y="3041883"/>
              <a:ext cx="214273" cy="106607"/>
              <a:chOff x="5498150" y="3041883"/>
              <a:chExt cx="214273" cy="106607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5498150" y="3095187"/>
                <a:ext cx="2142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Diamond 289"/>
              <p:cNvSpPr/>
              <p:nvPr/>
            </p:nvSpPr>
            <p:spPr>
              <a:xfrm>
                <a:off x="5548374" y="3041883"/>
                <a:ext cx="130459" cy="106607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3" name="Group 292"/>
          <p:cNvGrpSpPr/>
          <p:nvPr/>
        </p:nvGrpSpPr>
        <p:grpSpPr>
          <a:xfrm>
            <a:off x="8062717" y="2067216"/>
            <a:ext cx="1014934" cy="339102"/>
            <a:chOff x="8062717" y="2102547"/>
            <a:chExt cx="1014934" cy="339102"/>
          </a:xfrm>
        </p:grpSpPr>
        <p:sp>
          <p:nvSpPr>
            <p:cNvPr id="137" name="TextBox 136"/>
            <p:cNvSpPr txBox="1"/>
            <p:nvPr/>
          </p:nvSpPr>
          <p:spPr>
            <a:xfrm>
              <a:off x="8062717" y="2133872"/>
              <a:ext cx="101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Black Holes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8503484" y="2102547"/>
              <a:ext cx="214273" cy="106607"/>
              <a:chOff x="8503484" y="2102547"/>
              <a:chExt cx="214273" cy="106607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>
                <a:off x="8503484" y="2155182"/>
                <a:ext cx="21427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Diamond 290"/>
              <p:cNvSpPr/>
              <p:nvPr/>
            </p:nvSpPr>
            <p:spPr>
              <a:xfrm>
                <a:off x="8542783" y="2102547"/>
                <a:ext cx="136459" cy="106607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4521290" y="2477501"/>
            <a:ext cx="3180376" cy="307777"/>
            <a:chOff x="4521290" y="2149082"/>
            <a:chExt cx="3180376" cy="307777"/>
          </a:xfrm>
        </p:grpSpPr>
        <p:cxnSp>
          <p:nvCxnSpPr>
            <p:cNvPr id="183" name="Straight Arrow Connector 182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4613664" y="2149082"/>
              <a:ext cx="2988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Hidden Thermal Relics /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WIMPless</a:t>
              </a:r>
              <a:r>
                <a:rPr lang="en-US" sz="1400" dirty="0" smtClean="0">
                  <a:solidFill>
                    <a:srgbClr val="0000FF"/>
                  </a:solidFill>
                </a:rPr>
                <a:t> DM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521290" y="2887255"/>
            <a:ext cx="3180376" cy="307777"/>
            <a:chOff x="4521290" y="2149082"/>
            <a:chExt cx="3180376" cy="307777"/>
          </a:xfrm>
        </p:grpSpPr>
        <p:cxnSp>
          <p:nvCxnSpPr>
            <p:cNvPr id="210" name="Straight Arrow Connector 209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/>
            <p:cNvSpPr txBox="1"/>
            <p:nvPr/>
          </p:nvSpPr>
          <p:spPr>
            <a:xfrm>
              <a:off x="5427456" y="2149082"/>
              <a:ext cx="1360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Asymmetric DM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521290" y="3297009"/>
            <a:ext cx="3180376" cy="307777"/>
            <a:chOff x="4521290" y="2149082"/>
            <a:chExt cx="3180376" cy="307777"/>
          </a:xfrm>
        </p:grpSpPr>
        <p:cxnSp>
          <p:nvCxnSpPr>
            <p:cNvPr id="216" name="Straight Arrow Connector 215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5523884" y="2149082"/>
              <a:ext cx="1167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Freeze-In DM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12" name="TextBox 27"/>
          <p:cNvSpPr txBox="1">
            <a:spLocks noChangeArrowheads="1"/>
          </p:cNvSpPr>
          <p:nvPr/>
        </p:nvSpPr>
        <p:spPr bwMode="auto">
          <a:xfrm>
            <a:off x="3210106" y="6477000"/>
            <a:ext cx="3015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 smtClean="0"/>
              <a:t>Cosmic Visions White Paper</a:t>
            </a:r>
            <a:r>
              <a:rPr lang="en-US" sz="1400" dirty="0"/>
              <a:t> </a:t>
            </a:r>
            <a:r>
              <a:rPr lang="en-US" sz="1400" dirty="0" smtClean="0"/>
              <a:t>(2017)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411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SECTORS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1371600"/>
            <a:ext cx="8415337" cy="449421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it’s </a:t>
            </a:r>
            <a:r>
              <a:rPr lang="en-US" dirty="0">
                <a:latin typeface="Arial" charset="0"/>
              </a:rPr>
              <a:t>in a hidden sector, composed of particles with no SM gauge interactions (electromagnetic, weak, strong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0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This hidden sector may have a rich structure with matter and forces of its </a:t>
            </a:r>
            <a:r>
              <a:rPr lang="en-US" dirty="0" smtClean="0">
                <a:latin typeface="Arial" charset="0"/>
              </a:rPr>
              <a:t>own</a:t>
            </a:r>
            <a:endParaRPr lang="en-US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33563" y="37480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129213" y="37480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Hidden</a:t>
            </a:r>
          </a:p>
          <a:p>
            <a:pPr algn="ctr"/>
            <a:r>
              <a:rPr lang="en-US" sz="3200" i="1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6483" y="2667000"/>
            <a:ext cx="687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pPr algn="r"/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</a:t>
            </a:r>
            <a:r>
              <a:rPr lang="en-US" sz="1400" dirty="0" smtClean="0"/>
              <a:t>); ...</a:t>
            </a:r>
          </a:p>
        </p:txBody>
      </p:sp>
    </p:spTree>
    <p:extLst>
      <p:ext uri="{BB962C8B-B14F-4D97-AF65-F5344CB8AC3E}">
        <p14:creationId xmlns:p14="http://schemas.microsoft.com/office/powerpoint/2010/main" val="615117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3" y="1572399"/>
            <a:ext cx="2315676" cy="7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80436"/>
            <a:ext cx="2813782" cy="570288"/>
          </a:xfrm>
          <a:prstGeom prst="rect">
            <a:avLst/>
          </a:prstGeom>
        </p:spPr>
      </p:pic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3427567" y="1191398"/>
            <a:ext cx="5487833" cy="4524375"/>
            <a:chOff x="4610099" y="3308245"/>
            <a:chExt cx="4357365" cy="3140180"/>
          </a:xfrm>
        </p:grpSpPr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4610099" y="3308245"/>
              <a:ext cx="4357365" cy="3140180"/>
              <a:chOff x="4457699" y="3381376"/>
              <a:chExt cx="4357365" cy="314018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699" y="3381376"/>
                <a:ext cx="4357365" cy="31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6648450" y="3686175"/>
                <a:ext cx="847725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7658101" y="4238625"/>
                <a:ext cx="97155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5314951" y="4629150"/>
                <a:ext cx="1066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38"/>
            <p:cNvGrpSpPr>
              <a:grpSpLocks/>
            </p:cNvGrpSpPr>
            <p:nvPr/>
          </p:nvGrpSpPr>
          <p:grpSpPr bwMode="auto">
            <a:xfrm>
              <a:off x="5829300" y="3519795"/>
              <a:ext cx="2719664" cy="2304264"/>
              <a:chOff x="5829300" y="3519795"/>
              <a:chExt cx="2719664" cy="2304264"/>
            </a:xfrm>
          </p:grpSpPr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7394719" y="3519795"/>
                <a:ext cx="8467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aseline="-25000" dirty="0"/>
                  <a:t>WIMPs</a:t>
                </a:r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6849460" y="5444468"/>
                <a:ext cx="1699504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aseline="-25000">
                    <a:solidFill>
                      <a:srgbClr val="00BE00"/>
                    </a:solidFill>
                  </a:rPr>
                  <a:t>WIMPless DM</a:t>
                </a:r>
              </a:p>
            </p:txBody>
          </p:sp>
          <p:cxnSp>
            <p:nvCxnSpPr>
              <p:cNvPr id="25" name="Straight Arrow Connector 22"/>
              <p:cNvCxnSpPr>
                <a:cxnSpLocks noChangeShapeType="1"/>
              </p:cNvCxnSpPr>
              <p:nvPr/>
            </p:nvCxnSpPr>
            <p:spPr bwMode="auto">
              <a:xfrm rot="10800000">
                <a:off x="5829300" y="5581650"/>
                <a:ext cx="956660" cy="132694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4"/>
              <p:cNvCxnSpPr>
                <a:cxnSpLocks noChangeShapeType="1"/>
              </p:cNvCxnSpPr>
              <p:nvPr/>
            </p:nvCxnSpPr>
            <p:spPr bwMode="auto">
              <a:xfrm rot="16200000" flipV="1">
                <a:off x="6557963" y="5043487"/>
                <a:ext cx="514350" cy="447675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Arrow Connector 25"/>
              <p:cNvCxnSpPr>
                <a:cxnSpLocks noChangeShapeType="1"/>
              </p:cNvCxnSpPr>
              <p:nvPr/>
            </p:nvCxnSpPr>
            <p:spPr bwMode="auto">
              <a:xfrm rot="16200000" flipV="1">
                <a:off x="6886578" y="4895849"/>
                <a:ext cx="942974" cy="238127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48539" y="4291011"/>
                <a:ext cx="1847850" cy="485778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8086725" y="3754438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/>
              </a:p>
            </p:txBody>
          </p:sp>
        </p:grpSp>
      </p:grpSp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152400" y="885010"/>
            <a:ext cx="3581400" cy="48307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Recall the WIMP </a:t>
            </a:r>
            <a:r>
              <a:rPr lang="en-US" sz="2400" dirty="0" smtClean="0">
                <a:latin typeface="Arial" charset="0"/>
              </a:rPr>
              <a:t>miracle: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But now </a:t>
            </a:r>
            <a:r>
              <a:rPr lang="en-US" sz="2400" dirty="0" err="1" smtClean="0">
                <a:latin typeface="Arial" charset="0"/>
              </a:rPr>
              <a:t>g</a:t>
            </a:r>
            <a:r>
              <a:rPr lang="en-US" sz="2400" baseline="-25000" dirty="0" err="1" smtClean="0">
                <a:latin typeface="Arial" charset="0"/>
              </a:rPr>
              <a:t>X</a:t>
            </a:r>
            <a:r>
              <a:rPr lang="en-US" sz="2400" dirty="0" smtClean="0">
                <a:latin typeface="Arial" charset="0"/>
              </a:rPr>
              <a:t> doesn’t have to be 0.6!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Additional motivations: SUSY with GMSB or AMSB, small scale structure, ...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715774"/>
            <a:ext cx="8991600" cy="962025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Arial" charset="0"/>
              </a:rPr>
              <a:t>WIMPless</a:t>
            </a:r>
            <a:r>
              <a:rPr lang="en-US" sz="2400" dirty="0" smtClean="0">
                <a:latin typeface="Arial" charset="0"/>
              </a:rPr>
              <a:t> Miracle </a:t>
            </a:r>
            <a:r>
              <a:rPr lang="en-US" sz="2400" dirty="0" smtClean="0">
                <a:latin typeface="Arial" charset="0"/>
                <a:sym typeface="Wingdings"/>
              </a:rPr>
              <a:t></a:t>
            </a:r>
            <a:r>
              <a:rPr lang="en-US" sz="2400" dirty="0" smtClean="0">
                <a:latin typeface="Arial" charset="0"/>
              </a:rPr>
              <a:t> light, extremely weakly-coupled particles; new connections to other fields; smaller, faster, cheaper </a:t>
            </a:r>
            <a:r>
              <a:rPr lang="en-US" sz="2400" dirty="0" err="1" smtClean="0">
                <a:latin typeface="Arial" charset="0"/>
              </a:rPr>
              <a:t>expts</a:t>
            </a:r>
            <a:endParaRPr lang="en-US" sz="2400" dirty="0">
              <a:latin typeface="Arial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/>
              <a:t>WIMPLESS DARK MATTER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2101" y="838200"/>
            <a:ext cx="300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, Kumar (2008); </a:t>
            </a:r>
            <a:r>
              <a:rPr lang="en-US" sz="1200" dirty="0" err="1" smtClean="0"/>
              <a:t>Feng</a:t>
            </a:r>
            <a:r>
              <a:rPr lang="en-US" sz="1200" dirty="0" smtClean="0"/>
              <a:t>, </a:t>
            </a:r>
            <a:r>
              <a:rPr lang="en-US" sz="1200" dirty="0" err="1" smtClean="0"/>
              <a:t>Tu</a:t>
            </a:r>
            <a:r>
              <a:rPr lang="en-US" sz="1200" dirty="0" smtClean="0"/>
              <a:t>, Yu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0199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ym typeface="Wingdings"/>
              </a:rPr>
              <a:t>O</a:t>
            </a:r>
            <a:r>
              <a:rPr lang="en-US" sz="2400" dirty="0" smtClean="0">
                <a:sym typeface="Wingdings"/>
              </a:rPr>
              <a:t>ne can look for &lt; 20 MeV new particles in decays of excited nuclei</a:t>
            </a:r>
          </a:p>
          <a:p>
            <a:pPr algn="r"/>
            <a:r>
              <a:rPr lang="en-US" sz="2400" baseline="-25000" dirty="0" err="1"/>
              <a:t>Treiman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Wilczek</a:t>
            </a:r>
            <a:r>
              <a:rPr lang="en-US" sz="2400" baseline="-25000" dirty="0"/>
              <a:t> (1978</a:t>
            </a:r>
            <a:r>
              <a:rPr lang="en-US" sz="2400" baseline="-25000" dirty="0" smtClean="0"/>
              <a:t>); Donnelly</a:t>
            </a:r>
            <a:r>
              <a:rPr lang="en-US" sz="2400" baseline="-25000" dirty="0"/>
              <a:t>, </a:t>
            </a:r>
            <a:r>
              <a:rPr lang="en-US" sz="2400" baseline="-25000" dirty="0" smtClean="0"/>
              <a:t>Freedman, </a:t>
            </a:r>
            <a:r>
              <a:rPr lang="en-US" sz="2400" baseline="-25000" dirty="0" err="1" smtClean="0"/>
              <a:t>Lytel</a:t>
            </a:r>
            <a:r>
              <a:rPr lang="en-US" sz="2400" baseline="-25000" dirty="0" smtClean="0"/>
              <a:t>, </a:t>
            </a:r>
            <a:r>
              <a:rPr lang="en-US" sz="2400" baseline="-25000" dirty="0" err="1" smtClean="0"/>
              <a:t>Peccei</a:t>
            </a:r>
            <a:r>
              <a:rPr lang="en-US" sz="2400" baseline="-25000" dirty="0" smtClean="0"/>
              <a:t>, Schwartz (</a:t>
            </a:r>
            <a:r>
              <a:rPr lang="en-US" sz="2400" baseline="-25000" dirty="0"/>
              <a:t>1978</a:t>
            </a:r>
            <a:r>
              <a:rPr lang="en-US" sz="2400" baseline="-25000" dirty="0" smtClean="0"/>
              <a:t>)</a:t>
            </a:r>
          </a:p>
          <a:p>
            <a:pPr algn="r"/>
            <a:endParaRPr lang="en-US" sz="2400" baseline="-250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In particular, in rare internal pair creation events, can look for  				</a:t>
            </a:r>
            <a:r>
              <a:rPr lang="en-US" sz="2400" baseline="30000" dirty="0" smtClean="0">
                <a:sym typeface="Wingdings"/>
              </a:rPr>
              <a:t>8</a:t>
            </a:r>
            <a:r>
              <a:rPr lang="en-US" sz="2400" dirty="0" smtClean="0">
                <a:sym typeface="Wingdings"/>
              </a:rPr>
              <a:t>Be*  </a:t>
            </a:r>
            <a:r>
              <a:rPr lang="en-US" sz="2400" baseline="30000" dirty="0" smtClean="0">
                <a:sym typeface="Wingdings"/>
              </a:rPr>
              <a:t>8</a:t>
            </a:r>
            <a:r>
              <a:rPr lang="en-US" sz="2400" dirty="0" smtClean="0">
                <a:sym typeface="Wingdings"/>
              </a:rPr>
              <a:t>Be X  </a:t>
            </a:r>
            <a:r>
              <a:rPr lang="en-US" sz="2400" baseline="30000" dirty="0" smtClean="0">
                <a:sym typeface="Wingdings"/>
              </a:rPr>
              <a:t>8</a:t>
            </a:r>
            <a:r>
              <a:rPr lang="en-US" sz="2400" dirty="0" smtClean="0">
                <a:sym typeface="Wingdings"/>
              </a:rPr>
              <a:t>Be e</a:t>
            </a:r>
            <a:r>
              <a:rPr lang="en-US" sz="2400" baseline="30000" dirty="0" smtClean="0">
                <a:sym typeface="Wingdings"/>
              </a:rPr>
              <a:t>+</a:t>
            </a:r>
            <a:r>
              <a:rPr lang="en-US" sz="2400" dirty="0" smtClean="0">
                <a:sym typeface="Wingdings"/>
              </a:rPr>
              <a:t> e</a:t>
            </a:r>
            <a:r>
              <a:rPr lang="en-US" sz="2400" baseline="30000" dirty="0" smtClean="0">
                <a:sym typeface="Wingdings"/>
              </a:rPr>
              <a:t>-</a:t>
            </a:r>
            <a:r>
              <a:rPr lang="en-US" sz="2400" dirty="0" smtClean="0">
                <a:sym typeface="Wingdings"/>
              </a:rPr>
              <a:t> signal</a:t>
            </a:r>
          </a:p>
          <a:p>
            <a:pPr lvl="2"/>
            <a:r>
              <a:rPr lang="en-US" sz="2400" baseline="30000" dirty="0">
                <a:sym typeface="Wingdings"/>
              </a:rPr>
              <a:t>	 </a:t>
            </a:r>
            <a:r>
              <a:rPr lang="en-US" sz="2400" dirty="0" smtClean="0">
                <a:sym typeface="Wingdings"/>
              </a:rPr>
              <a:t>    [</a:t>
            </a:r>
            <a:r>
              <a:rPr lang="en-US" sz="2400" baseline="30000" dirty="0" smtClean="0">
                <a:sym typeface="Wingdings"/>
              </a:rPr>
              <a:t>8</a:t>
            </a:r>
            <a:r>
              <a:rPr lang="en-US" sz="2400" dirty="0" smtClean="0">
                <a:sym typeface="Wingdings"/>
              </a:rPr>
              <a:t>Be</a:t>
            </a:r>
            <a:r>
              <a:rPr lang="en-US" sz="2400" dirty="0">
                <a:sym typeface="Wingdings"/>
              </a:rPr>
              <a:t>*  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 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baseline="30000" dirty="0" smtClean="0">
                <a:sym typeface="Wingdings"/>
              </a:rPr>
              <a:t>8</a:t>
            </a:r>
            <a:r>
              <a:rPr lang="en-US" sz="2400" dirty="0" smtClean="0">
                <a:sym typeface="Wingdings"/>
              </a:rPr>
              <a:t>Be e</a:t>
            </a:r>
            <a:r>
              <a:rPr lang="en-US" sz="2400" baseline="30000" dirty="0">
                <a:sym typeface="Wingdings"/>
              </a:rPr>
              <a:t>+</a:t>
            </a:r>
            <a:r>
              <a:rPr lang="en-US" sz="2400" dirty="0">
                <a:sym typeface="Wingdings"/>
              </a:rPr>
              <a:t> e</a:t>
            </a:r>
            <a:r>
              <a:rPr lang="en-US" sz="2400" baseline="30000" dirty="0" smtClean="0">
                <a:sym typeface="Wingdings"/>
              </a:rPr>
              <a:t>-</a:t>
            </a:r>
            <a:r>
              <a:rPr lang="en-US" sz="2400" dirty="0" smtClean="0">
                <a:sym typeface="Wingdings"/>
              </a:rPr>
              <a:t>  background]</a:t>
            </a:r>
            <a:endParaRPr lang="en-US" sz="2400" baseline="-250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ym typeface="Wingdings"/>
            </a:endParaRP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AN EXAMPLE: NUCLEAR PHYSICS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80" y="3733800"/>
            <a:ext cx="642682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94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BERYLLIUM ANOMALY AND DARK FORCES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75"/>
          <a:stretch/>
        </p:blipFill>
        <p:spPr>
          <a:xfrm>
            <a:off x="380999" y="2110767"/>
            <a:ext cx="5051483" cy="3223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4976336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Feng</a:t>
            </a:r>
            <a:r>
              <a:rPr lang="en-US" sz="1400" dirty="0"/>
              <a:t>, </a:t>
            </a:r>
            <a:r>
              <a:rPr lang="en-US" sz="1400" dirty="0" err="1"/>
              <a:t>Fornal</a:t>
            </a:r>
            <a:r>
              <a:rPr lang="en-US" sz="1400" dirty="0"/>
              <a:t>, </a:t>
            </a:r>
            <a:r>
              <a:rPr lang="en-US" sz="1400" dirty="0" err="1"/>
              <a:t>Galon</a:t>
            </a:r>
            <a:r>
              <a:rPr lang="en-US" sz="1400" dirty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/>
              <a:t>, </a:t>
            </a:r>
            <a:r>
              <a:rPr lang="en-US" sz="1400" dirty="0" err="1"/>
              <a:t>Tait</a:t>
            </a:r>
            <a:r>
              <a:rPr lang="en-US" sz="1400" dirty="0"/>
              <a:t>, </a:t>
            </a:r>
            <a:r>
              <a:rPr lang="en-US" sz="1400" dirty="0" err="1" smtClean="0"/>
              <a:t>Tanedo</a:t>
            </a:r>
            <a:r>
              <a:rPr lang="en-US" sz="1400" dirty="0"/>
              <a:t> </a:t>
            </a:r>
            <a:r>
              <a:rPr lang="en-US" sz="1400" dirty="0" smtClean="0"/>
              <a:t>(2016);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(2016);</a:t>
            </a:r>
            <a:r>
              <a:rPr lang="en-US" sz="1400" dirty="0"/>
              <a:t> </a:t>
            </a:r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(2016);...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705806" y="1752600"/>
            <a:ext cx="1780594" cy="133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64" y="2186967"/>
            <a:ext cx="4078836" cy="2766033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5658815"/>
            <a:ext cx="8763000" cy="10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There is now preliminary supporting evidence from the ATOMKI group, proposed </a:t>
            </a:r>
            <a:r>
              <a:rPr lang="en-US" sz="2400" dirty="0" err="1" smtClean="0"/>
              <a:t>followups</a:t>
            </a:r>
            <a:r>
              <a:rPr lang="en-US" sz="2400" dirty="0" smtClean="0"/>
              <a:t> (~$750K, 1 year)</a:t>
            </a:r>
            <a:endParaRPr lang="en-US" sz="2400" dirty="0" smtClean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ym typeface="Wingding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48200" y="914400"/>
            <a:ext cx="433971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This can be consistently explained by a new 17 MeV boson,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ym typeface="Wingding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7477" y="53340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914400"/>
            <a:ext cx="411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ATOMKI group has seen a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excess at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+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opening angles of 135 </a:t>
            </a:r>
            <a:r>
              <a:rPr lang="en-US" sz="2400" dirty="0" err="1" smtClean="0"/>
              <a:t>deg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ym typeface="Wingding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31990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9906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Dark matter </a:t>
            </a:r>
            <a:r>
              <a:rPr lang="en-US" sz="2400" dirty="0" smtClean="0"/>
              <a:t>is one </a:t>
            </a:r>
            <a:r>
              <a:rPr lang="en-US" sz="2400" dirty="0"/>
              <a:t>of the </a:t>
            </a:r>
            <a:r>
              <a:rPr lang="en-US" sz="2400" dirty="0" smtClean="0"/>
              <a:t>great scientific puzzles of our time and is leading evidence for new particles and forces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Classic candidates remain attractive...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/>
              <a:t>Dark matter: sterile neutrinos, </a:t>
            </a:r>
            <a:r>
              <a:rPr lang="en-US" sz="2400" dirty="0" err="1" smtClean="0"/>
              <a:t>axions</a:t>
            </a:r>
            <a:r>
              <a:rPr lang="en-US" sz="2400" dirty="0" smtClean="0"/>
              <a:t>, WIMPs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/>
              <a:t>WIMP miracle: heavy and weakly coupled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400" dirty="0"/>
              <a:t>E</a:t>
            </a:r>
            <a:r>
              <a:rPr lang="en-US" sz="2400" dirty="0" smtClean="0"/>
              <a:t>xperiments: bigger, longer, more expensive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...but a new paradigm is also emerging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>
                <a:sym typeface="Wingdings"/>
              </a:rPr>
              <a:t>Dark sector: dark Higgs, dark fermions, dark gauge bosons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400" dirty="0" err="1" smtClean="0">
                <a:sym typeface="Wingdings"/>
              </a:rPr>
              <a:t>WIMPless</a:t>
            </a:r>
            <a:r>
              <a:rPr lang="en-US" sz="2400" dirty="0" smtClean="0">
                <a:sym typeface="Wingdings"/>
              </a:rPr>
              <a:t> miracle: light and extremely weakly coupled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sz="2400" dirty="0" smtClean="0">
                <a:sym typeface="Wingdings"/>
              </a:rPr>
              <a:t>Experiments: smaller, faster, cheaper</a:t>
            </a: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CONCLUSIONS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3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6381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 HAPPY OCCASION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4" descr="DCS0168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/>
          <a:stretch/>
        </p:blipFill>
        <p:spPr>
          <a:xfrm>
            <a:off x="4876800" y="4114800"/>
            <a:ext cx="3054096" cy="2425357"/>
          </a:xfrm>
          <a:prstGeom prst="rect">
            <a:avLst/>
          </a:prstGeom>
        </p:spPr>
      </p:pic>
      <p:pic>
        <p:nvPicPr>
          <p:cNvPr id="6" name="Picture 5" descr="TD_Lee_rb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58" y="938241"/>
            <a:ext cx="2667000" cy="2885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558" y="955340"/>
            <a:ext cx="2321642" cy="2896662"/>
          </a:xfrm>
          <a:prstGeom prst="rect">
            <a:avLst/>
          </a:prstGeom>
        </p:spPr>
      </p:pic>
      <p:pic>
        <p:nvPicPr>
          <p:cNvPr id="3" name="Picture 2" descr="WWF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1837" r="11695" b="1183"/>
          <a:stretch/>
        </p:blipFill>
        <p:spPr>
          <a:xfrm>
            <a:off x="301312" y="949183"/>
            <a:ext cx="2798064" cy="28706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0" y="4142206"/>
            <a:ext cx="3770580" cy="2425357"/>
            <a:chOff x="4341097" y="4114800"/>
            <a:chExt cx="3770580" cy="2425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41097" y="4114800"/>
              <a:ext cx="3770580" cy="24253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64213" y="5992394"/>
              <a:ext cx="3315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Birthplace of my father in 1937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17497" y="4998092"/>
              <a:ext cx="88260" cy="10821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184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DARK MATTER</a:t>
            </a:r>
            <a:endParaRPr lang="en-US" dirty="0"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9611" y="2362200"/>
            <a:ext cx="2590800" cy="3927894"/>
            <a:chOff x="149611" y="1295400"/>
            <a:chExt cx="2590800" cy="3927894"/>
          </a:xfrm>
        </p:grpSpPr>
        <p:pic>
          <p:nvPicPr>
            <p:cNvPr id="5" name="Picture 4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11" y="1752600"/>
              <a:ext cx="2590800" cy="34706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49711" y="19812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LHC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593044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Higgs Boson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533501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Gauge Hierarchy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-335745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 Model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95922" y="1295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1997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37106" y="2362200"/>
            <a:ext cx="2590800" cy="3927894"/>
            <a:chOff x="149611" y="1295400"/>
            <a:chExt cx="2590800" cy="3927894"/>
          </a:xfrm>
        </p:grpSpPr>
        <p:pic>
          <p:nvPicPr>
            <p:cNvPr id="28" name="Picture 27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11" y="1752600"/>
              <a:ext cx="2590800" cy="34706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49711" y="19812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LHC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593044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Higgs Boson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1533501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Gauge Hierarchy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-335745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Dark Matter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5922" y="1295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2007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24600" y="2362200"/>
            <a:ext cx="2590800" cy="3927894"/>
            <a:chOff x="6324600" y="990600"/>
            <a:chExt cx="2590800" cy="3927894"/>
          </a:xfrm>
        </p:grpSpPr>
        <p:pic>
          <p:nvPicPr>
            <p:cNvPr id="35" name="Picture 34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447800"/>
              <a:ext cx="2590800" cy="347069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124700" y="16764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LHC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70911" y="9906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29600" y="4129957"/>
            <a:ext cx="672201" cy="1774044"/>
            <a:chOff x="8229600" y="2756719"/>
            <a:chExt cx="672201" cy="1774044"/>
          </a:xfrm>
        </p:grpSpPr>
        <p:sp>
          <p:nvSpPr>
            <p:cNvPr id="38" name="TextBox 37"/>
            <p:cNvSpPr txBox="1"/>
            <p:nvPr/>
          </p:nvSpPr>
          <p:spPr>
            <a:xfrm rot="5400000">
              <a:off x="7708490" y="34898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Gauge Hierarchy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29600" y="3503562"/>
              <a:ext cx="672201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00800" y="3810000"/>
            <a:ext cx="723900" cy="2336800"/>
            <a:chOff x="6400800" y="2436762"/>
            <a:chExt cx="723900" cy="2336800"/>
          </a:xfrm>
        </p:grpSpPr>
        <p:pic>
          <p:nvPicPr>
            <p:cNvPr id="41" name="Picture 40" descr="three-pillar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6" t="33810" r="58065" b="15381"/>
            <a:stretch/>
          </p:blipFill>
          <p:spPr>
            <a:xfrm>
              <a:off x="6400800" y="2436762"/>
              <a:ext cx="723900" cy="23368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5400000">
              <a:off x="5904461" y="34898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Higgs Boson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6600" y="3733800"/>
            <a:ext cx="1143000" cy="2413000"/>
            <a:chOff x="7086600" y="2360562"/>
            <a:chExt cx="1143000" cy="2413000"/>
          </a:xfrm>
        </p:grpSpPr>
        <p:sp>
          <p:nvSpPr>
            <p:cNvPr id="45" name="Rectangle 44"/>
            <p:cNvSpPr/>
            <p:nvPr/>
          </p:nvSpPr>
          <p:spPr>
            <a:xfrm>
              <a:off x="7086600" y="2436762"/>
              <a:ext cx="1143000" cy="233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SupermanRos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9" r="17998"/>
            <a:stretch/>
          </p:blipFill>
          <p:spPr>
            <a:xfrm>
              <a:off x="7270911" y="2360562"/>
              <a:ext cx="865367" cy="2413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5400000">
              <a:off x="6810666" y="3459076"/>
              <a:ext cx="1774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Dark Matter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59700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“The Future of Physics and Astronomy”: Identifying dark matter is a central problem in both fields, and appreciation of its importance has grown rapidly in recent years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1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CLASSIC CANDIDATES</a:t>
            </a:r>
            <a:endParaRPr lang="en-US" dirty="0">
              <a:latin typeface="Arial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228599" y="914400"/>
            <a:ext cx="8686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Three excellent candidates: sterile neutrinos, </a:t>
            </a:r>
            <a:r>
              <a:rPr lang="en-US" dirty="0" err="1" smtClean="0">
                <a:latin typeface="Arial" charset="0"/>
              </a:rPr>
              <a:t>axions</a:t>
            </a:r>
            <a:r>
              <a:rPr lang="en-US" dirty="0" smtClean="0">
                <a:latin typeface="Arial" charset="0"/>
              </a:rPr>
              <a:t>, WIMPs </a:t>
            </a:r>
          </a:p>
          <a:p>
            <a:endParaRPr lang="en-US" sz="1200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Axions</a:t>
            </a:r>
            <a:r>
              <a:rPr lang="en-US" dirty="0" smtClean="0">
                <a:latin typeface="Arial" charset="0"/>
              </a:rPr>
              <a:t> are highly motivated by the strong CP problem </a:t>
            </a:r>
          </a:p>
          <a:p>
            <a:pPr marL="0" indent="0" algn="r">
              <a:buNone/>
            </a:pPr>
            <a:r>
              <a:rPr lang="en-US" baseline="-25000" dirty="0" err="1" smtClean="0">
                <a:latin typeface="Arial" charset="0"/>
              </a:rPr>
              <a:t>Peccei</a:t>
            </a:r>
            <a:r>
              <a:rPr lang="en-US" baseline="-25000" dirty="0" smtClean="0">
                <a:latin typeface="Arial" charset="0"/>
              </a:rPr>
              <a:t>, Quinn (1977); </a:t>
            </a:r>
            <a:r>
              <a:rPr lang="en-US" baseline="-25000" dirty="0" err="1" smtClean="0">
                <a:latin typeface="Arial" charset="0"/>
              </a:rPr>
              <a:t>Wilczek</a:t>
            </a:r>
            <a:r>
              <a:rPr lang="en-US" baseline="-25000" dirty="0" smtClean="0">
                <a:latin typeface="Arial" charset="0"/>
              </a:rPr>
              <a:t> (1978); Weinberg (1978)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231614" y="4724400"/>
            <a:ext cx="36729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err="1" smtClean="0">
                <a:solidFill>
                  <a:srgbClr val="000000"/>
                </a:solidFill>
              </a:rPr>
              <a:t>axion</a:t>
            </a:r>
            <a:r>
              <a:rPr lang="en-US" dirty="0" smtClean="0">
                <a:solidFill>
                  <a:srgbClr val="000000"/>
                </a:solidFill>
              </a:rPr>
              <a:t> DM, if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~1, </a:t>
            </a:r>
            <a:r>
              <a:rPr lang="en-US" dirty="0" smtClean="0">
                <a:solidFill>
                  <a:srgbClr val="000000"/>
                </a:solidFill>
              </a:rPr>
              <a:t>then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~ 10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baseline="-25000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~ 1-100 </a:t>
            </a:r>
            <a:r>
              <a:rPr lang="en-US" dirty="0" err="1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>
                <a:solidFill>
                  <a:srgbClr val="000000"/>
                </a:solidFill>
              </a:rPr>
              <a:t>eV</a:t>
            </a:r>
            <a:endParaRPr lang="en-US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26688"/>
            <a:ext cx="3657600" cy="952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08" y="2667000"/>
            <a:ext cx="4477392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9901" y="6145016"/>
            <a:ext cx="417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Graham, </a:t>
            </a:r>
            <a:r>
              <a:rPr lang="en-US" sz="1200" dirty="0" err="1" smtClean="0"/>
              <a:t>Irastorza</a:t>
            </a:r>
            <a:r>
              <a:rPr lang="en-US" sz="1200" dirty="0" smtClean="0"/>
              <a:t>, </a:t>
            </a:r>
            <a:r>
              <a:rPr lang="en-US" sz="1200" dirty="0" err="1" smtClean="0"/>
              <a:t>Lamoreaux</a:t>
            </a:r>
            <a:r>
              <a:rPr lang="en-US" sz="1200" dirty="0" smtClean="0"/>
              <a:t>, Lindner, van Bibber (2016)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43200"/>
            <a:ext cx="2998199" cy="7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LATEST RESULTS: ADMX G2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391400" cy="5623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4042" y="6096000"/>
            <a:ext cx="1407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van Bibber (2017)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33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331788" y="5667375"/>
            <a:ext cx="8812212" cy="9620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The WIMP miracle motivates diverse experiments that are (unfortunately) bigger, longer, and more expensive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317" name="Group 23"/>
          <p:cNvGrpSpPr>
            <a:grpSpLocks/>
          </p:cNvGrpSpPr>
          <p:nvPr/>
        </p:nvGrpSpPr>
        <p:grpSpPr bwMode="auto">
          <a:xfrm>
            <a:off x="5721350" y="3956050"/>
            <a:ext cx="1744663" cy="987425"/>
            <a:chOff x="4404" y="1998"/>
            <a:chExt cx="1099" cy="622"/>
          </a:xfrm>
        </p:grpSpPr>
        <p:grpSp>
          <p:nvGrpSpPr>
            <p:cNvPr id="13320" name="Group 25"/>
            <p:cNvGrpSpPr>
              <a:grpSpLocks/>
            </p:cNvGrpSpPr>
            <p:nvPr/>
          </p:nvGrpSpPr>
          <p:grpSpPr bwMode="auto">
            <a:xfrm>
              <a:off x="4404" y="1998"/>
              <a:ext cx="1099" cy="622"/>
              <a:chOff x="7034132" y="3145764"/>
              <a:chExt cx="1744316" cy="987257"/>
            </a:xfrm>
          </p:grpSpPr>
          <p:sp>
            <p:nvSpPr>
              <p:cNvPr id="13322" name="TextBox 17"/>
              <p:cNvSpPr txBox="1">
                <a:spLocks noChangeArrowheads="1"/>
              </p:cNvSpPr>
              <p:nvPr/>
            </p:nvSpPr>
            <p:spPr bwMode="auto">
              <a:xfrm>
                <a:off x="7034132" y="3148938"/>
                <a:ext cx="336483" cy="36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X</a:t>
                </a:r>
              </a:p>
            </p:txBody>
          </p:sp>
          <p:sp>
            <p:nvSpPr>
              <p:cNvPr id="13323" name="TextBox 18"/>
              <p:cNvSpPr txBox="1">
                <a:spLocks noChangeArrowheads="1"/>
              </p:cNvSpPr>
              <p:nvPr/>
            </p:nvSpPr>
            <p:spPr bwMode="auto">
              <a:xfrm>
                <a:off x="7034132" y="3766371"/>
                <a:ext cx="336483" cy="36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X</a:t>
                </a:r>
              </a:p>
            </p:txBody>
          </p:sp>
          <p:sp>
            <p:nvSpPr>
              <p:cNvPr id="13324" name="TextBox 19"/>
              <p:cNvSpPr txBox="1">
                <a:spLocks noChangeArrowheads="1"/>
              </p:cNvSpPr>
              <p:nvPr/>
            </p:nvSpPr>
            <p:spPr bwMode="auto">
              <a:xfrm>
                <a:off x="8467360" y="3145764"/>
                <a:ext cx="311088" cy="36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q</a:t>
                </a:r>
              </a:p>
            </p:txBody>
          </p:sp>
          <p:sp>
            <p:nvSpPr>
              <p:cNvPr id="13325" name="TextBox 20"/>
              <p:cNvSpPr txBox="1">
                <a:spLocks noChangeArrowheads="1"/>
              </p:cNvSpPr>
              <p:nvPr/>
            </p:nvSpPr>
            <p:spPr bwMode="auto">
              <a:xfrm>
                <a:off x="8467360" y="3763196"/>
                <a:ext cx="311088" cy="36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q</a:t>
                </a:r>
              </a:p>
            </p:txBody>
          </p:sp>
          <p:grpSp>
            <p:nvGrpSpPr>
              <p:cNvPr id="13326" name="Group 24"/>
              <p:cNvGrpSpPr>
                <a:grpSpLocks/>
              </p:cNvGrpSpPr>
              <p:nvPr/>
            </p:nvGrpSpPr>
            <p:grpSpPr bwMode="auto">
              <a:xfrm>
                <a:off x="7335331" y="3286664"/>
                <a:ext cx="1155940" cy="713117"/>
                <a:chOff x="7335331" y="3286664"/>
                <a:chExt cx="1155940" cy="713117"/>
              </a:xfrm>
            </p:grpSpPr>
            <p:cxnSp>
              <p:nvCxnSpPr>
                <p:cNvPr id="13327" name="Straight Connector 10"/>
                <p:cNvCxnSpPr>
                  <a:cxnSpLocks noChangeShapeType="1"/>
                </p:cNvCxnSpPr>
                <p:nvPr/>
              </p:nvCxnSpPr>
              <p:spPr bwMode="auto">
                <a:xfrm>
                  <a:off x="7335331" y="3334109"/>
                  <a:ext cx="11559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8" name="Straight Connector 11"/>
                <p:cNvCxnSpPr>
                  <a:cxnSpLocks noChangeShapeType="1"/>
                </p:cNvCxnSpPr>
                <p:nvPr/>
              </p:nvCxnSpPr>
              <p:spPr bwMode="auto">
                <a:xfrm>
                  <a:off x="7335331" y="3952336"/>
                  <a:ext cx="11559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9" name="Straight Connector 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594118" y="3648970"/>
                  <a:ext cx="629733" cy="8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330" name="Oval 22"/>
                <p:cNvSpPr>
                  <a:spLocks noChangeArrowheads="1"/>
                </p:cNvSpPr>
                <p:nvPr/>
              </p:nvSpPr>
              <p:spPr bwMode="auto">
                <a:xfrm>
                  <a:off x="7865852" y="3286664"/>
                  <a:ext cx="86264" cy="948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7865852" y="3904891"/>
                  <a:ext cx="86264" cy="948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1" name="Text Box 22"/>
            <p:cNvSpPr txBox="1">
              <a:spLocks noChangeArrowheads="1"/>
            </p:cNvSpPr>
            <p:nvPr/>
          </p:nvSpPr>
          <p:spPr bwMode="auto">
            <a:xfrm>
              <a:off x="5305" y="22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_</a:t>
              </a:r>
            </a:p>
          </p:txBody>
        </p:sp>
      </p:grp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/>
              <a:t>WIMPs</a:t>
            </a:r>
            <a:endParaRPr lang="en-US" sz="2800" b="1" dirty="0"/>
          </a:p>
        </p:txBody>
      </p:sp>
      <p:pic>
        <p:nvPicPr>
          <p:cNvPr id="133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41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642" y="1857333"/>
            <a:ext cx="4353019" cy="340046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8" y="2590800"/>
            <a:ext cx="2904072" cy="233661"/>
          </a:xfrm>
          <a:prstGeom prst="rect">
            <a:avLst/>
          </a:prstGeom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11082"/>
            <a:ext cx="1447800" cy="4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11866"/>
            <a:ext cx="3100589" cy="9620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dirty="0" smtClean="0">
                <a:latin typeface="Arial" charset="0"/>
              </a:rPr>
              <a:t>The WIMP Miracle</a:t>
            </a:r>
            <a:endParaRPr lang="en-US" sz="2400" dirty="0">
              <a:latin typeface="Arial" charset="0"/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4983598" y="1121249"/>
            <a:ext cx="3100589" cy="9620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WIMP Searches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4953000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0023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187450"/>
            <a:ext cx="8229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68400"/>
            <a:ext cx="82391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74713"/>
            <a:ext cx="8221663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DIRECT DETECTION EXPERIMENTS (2013)</a:t>
            </a:r>
            <a:endParaRPr lang="en-US" sz="2800" dirty="0">
              <a:latin typeface="Arial" charset="0"/>
            </a:endParaRPr>
          </a:p>
        </p:txBody>
      </p:sp>
      <p:sp>
        <p:nvSpPr>
          <p:cNvPr id="65542" name="Content Placeholder 3"/>
          <p:cNvSpPr txBox="1">
            <a:spLocks/>
          </p:cNvSpPr>
          <p:nvPr/>
        </p:nvSpPr>
        <p:spPr bwMode="auto">
          <a:xfrm>
            <a:off x="228600" y="1143000"/>
            <a:ext cx="4495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</p:txBody>
      </p:sp>
      <p:sp>
        <p:nvSpPr>
          <p:cNvPr id="49" name="Rectangle 48"/>
          <p:cNvSpPr/>
          <p:nvPr/>
        </p:nvSpPr>
        <p:spPr>
          <a:xfrm>
            <a:off x="534353" y="3276600"/>
            <a:ext cx="7923847" cy="2586335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2152650" y="971550"/>
            <a:ext cx="5905500" cy="5181600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4162425"/>
            <a:ext cx="10398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14600" y="3276599"/>
            <a:ext cx="5181600" cy="2586335"/>
          </a:xfrm>
          <a:prstGeom prst="rect">
            <a:avLst/>
          </a:prstGeom>
          <a:solidFill>
            <a:srgbClr val="17375E">
              <a:alpha val="25098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88105" y="2450306"/>
            <a:ext cx="5614988" cy="259079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7"/>
          <a:stretch>
            <a:fillRect/>
          </a:stretch>
        </p:blipFill>
        <p:spPr bwMode="auto">
          <a:xfrm>
            <a:off x="6629400" y="3938588"/>
            <a:ext cx="1066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90763" y="2644775"/>
            <a:ext cx="1214437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Asymmetric</a:t>
            </a:r>
          </a:p>
          <a:p>
            <a:r>
              <a:rPr lang="en-US" sz="1200"/>
              <a:t>n</a:t>
            </a:r>
            <a:r>
              <a:rPr lang="en-US" sz="1200" baseline="-25000"/>
              <a:t>DM</a:t>
            </a:r>
            <a:r>
              <a:rPr lang="en-US" sz="1200"/>
              <a:t> ~ n</a:t>
            </a:r>
            <a:r>
              <a:rPr lang="en-US" sz="1200" baseline="-25000"/>
              <a:t>B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20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LATEST RESULTS: </a:t>
            </a:r>
            <a:r>
              <a:rPr lang="en-US" dirty="0" err="1" smtClean="0">
                <a:latin typeface="Arial" charset="0"/>
              </a:rPr>
              <a:t>PandaX</a:t>
            </a:r>
            <a:r>
              <a:rPr lang="en-US" dirty="0" smtClean="0">
                <a:latin typeface="Arial" charset="0"/>
              </a:rPr>
              <a:t>-II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5697557" cy="5410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376225">
            <a:off x="5139367" y="2888951"/>
            <a:ext cx="149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RECENT DEVELOPMENTS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1449388"/>
            <a:ext cx="8415337" cy="44942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 the last few years, these classic candidates have been generalized to broad classes of dark matter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Axions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Axion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-like Particles (ALPs) 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Ultralight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 DM</a:t>
            </a:r>
          </a:p>
          <a:p>
            <a:pPr eaLnBrk="1" hangingPunct="1"/>
            <a:endParaRPr lang="en-US" sz="1200" dirty="0">
              <a:solidFill>
                <a:srgbClr val="000000"/>
              </a:solidFill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	 WIMPs 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WIMPless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 DM Hidden Sector DM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" charset="0"/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New motivations, new anomalies, and new experimental search techniques have been identified, leading to a flurry of activity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66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55750</TotalTime>
  <Words>794</Words>
  <Application>Microsoft Macintosh PowerPoint</Application>
  <PresentationFormat>On-screen Show (4:3)</PresentationFormat>
  <Paragraphs>162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office_arial</vt:lpstr>
      <vt:lpstr>PowerPoint Presentation</vt:lpstr>
      <vt:lpstr>A HAPPY OCCASION</vt:lpstr>
      <vt:lpstr>DARK MATTER</vt:lpstr>
      <vt:lpstr>CLASSIC CANDIDATES</vt:lpstr>
      <vt:lpstr>LATEST RESULTS: ADMX G2</vt:lpstr>
      <vt:lpstr>PowerPoint Presentation</vt:lpstr>
      <vt:lpstr>DIRECT DETECTION EXPERIMENTS (2013)</vt:lpstr>
      <vt:lpstr>LATEST RESULTS: PandaX-II</vt:lpstr>
      <vt:lpstr>RECENT DEVELOPMENTS</vt:lpstr>
      <vt:lpstr>PowerPoint Presentation</vt:lpstr>
      <vt:lpstr>DARK SECTORS</vt:lpstr>
      <vt:lpstr>PowerPoint Presentation</vt:lpstr>
      <vt:lpstr>AN EXAMPLE: NUCLEAR PHYSICS</vt:lpstr>
      <vt:lpstr>THE BERYLLIUM ANOMALY AND DARK FORCES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931</cp:revision>
  <cp:lastPrinted>2013-07-29T03:23:30Z</cp:lastPrinted>
  <dcterms:created xsi:type="dcterms:W3CDTF">2011-05-01T15:38:23Z</dcterms:created>
  <dcterms:modified xsi:type="dcterms:W3CDTF">2017-09-17T06:51:59Z</dcterms:modified>
</cp:coreProperties>
</file>