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7"/>
  </p:notesMasterIdLst>
  <p:handoutMasterIdLst>
    <p:handoutMasterId r:id="rId38"/>
  </p:handoutMasterIdLst>
  <p:sldIdLst>
    <p:sldId id="540" r:id="rId2"/>
    <p:sldId id="585" r:id="rId3"/>
    <p:sldId id="591" r:id="rId4"/>
    <p:sldId id="592" r:id="rId5"/>
    <p:sldId id="587" r:id="rId6"/>
    <p:sldId id="596" r:id="rId7"/>
    <p:sldId id="597" r:id="rId8"/>
    <p:sldId id="601" r:id="rId9"/>
    <p:sldId id="599" r:id="rId10"/>
    <p:sldId id="577" r:id="rId11"/>
    <p:sldId id="579" r:id="rId12"/>
    <p:sldId id="603" r:id="rId13"/>
    <p:sldId id="604" r:id="rId14"/>
    <p:sldId id="605" r:id="rId15"/>
    <p:sldId id="602" r:id="rId16"/>
    <p:sldId id="606" r:id="rId17"/>
    <p:sldId id="613" r:id="rId18"/>
    <p:sldId id="614" r:id="rId19"/>
    <p:sldId id="615" r:id="rId20"/>
    <p:sldId id="616" r:id="rId21"/>
    <p:sldId id="610" r:id="rId22"/>
    <p:sldId id="611" r:id="rId23"/>
    <p:sldId id="612" r:id="rId24"/>
    <p:sldId id="623" r:id="rId25"/>
    <p:sldId id="624" r:id="rId26"/>
    <p:sldId id="625" r:id="rId27"/>
    <p:sldId id="622" r:id="rId28"/>
    <p:sldId id="617" r:id="rId29"/>
    <p:sldId id="584" r:id="rId30"/>
    <p:sldId id="621" r:id="rId31"/>
    <p:sldId id="583" r:id="rId32"/>
    <p:sldId id="618" r:id="rId33"/>
    <p:sldId id="619" r:id="rId34"/>
    <p:sldId id="620" r:id="rId35"/>
    <p:sldId id="56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E9D7"/>
    <a:srgbClr val="00B050"/>
    <a:srgbClr val="4A7EBB"/>
    <a:srgbClr val="FF0000"/>
    <a:srgbClr val="17375E"/>
    <a:srgbClr val="000000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4" autoAdjust="0"/>
    <p:restoredTop sz="94862" autoAdjust="0"/>
  </p:normalViewPr>
  <p:slideViewPr>
    <p:cSldViewPr snapToObjects="1">
      <p:cViewPr varScale="1">
        <p:scale>
          <a:sx n="69" d="100"/>
          <a:sy n="69" d="100"/>
        </p:scale>
        <p:origin x="-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2772" indent="-2818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7341" indent="-22546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8277" indent="-22546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9214" indent="-22546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0150" indent="-2254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1086" indent="-2254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2023" indent="-2254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2959" indent="-2254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46F5E3-CD15-EB45-A72D-24B1DC1A861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871999-39B5-DB4A-8206-EBB5C9B2710D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7507-B0DD-0342-8109-D5CB4E8852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1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305936-64C5-D34C-A7EF-18FCA4E44CE4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0B63CA-6008-D149-A96E-D2430EC3A9B2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9" rIns="90177" bIns="45089" anchor="b"/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A61FFCF-B99D-4240-B2FB-7FB766394B69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E82F53-FD6A-C249-B775-563E236B4B88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996BFE-6F16-FE46-9D1A-B82B88652495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20-22 June 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   </a:t>
            </a:r>
            <a:fld id="{C12F9DC5-BF0E-F347-81D0-1507C13F2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86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3810000" cy="44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4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Feng    </a:t>
            </a:r>
            <a:fld id="{EBAA8800-5E8B-E848-92E5-4A59ACBF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308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494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Feng    </a:t>
            </a:r>
            <a:fld id="{D90672D0-1082-114F-A855-D84378210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805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07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00213"/>
            <a:ext cx="3810000" cy="4494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00213"/>
            <a:ext cx="3810000" cy="4494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29 Jan 14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</a:t>
            </a:r>
            <a:fld id="{099BD791-F9A3-964A-B45B-168CEC296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83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57AEDB-FDF1-D148-95ED-404B19885871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1079A-EA20-314B-8E47-154E88D3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16 Aug 2017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Feng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 smtClean="0"/>
              <a:t>DARK MATTER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THEORY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i="1" dirty="0" smtClean="0"/>
              <a:t>Cosmic Opportunities</a:t>
            </a:r>
            <a:r>
              <a:rPr lang="en-US" sz="2400" i="1" dirty="0"/>
              <a:t> </a:t>
            </a:r>
            <a:r>
              <a:rPr lang="mr-IN" sz="2400" i="1" dirty="0" smtClean="0"/>
              <a:t>–</a:t>
            </a:r>
            <a:r>
              <a:rPr lang="en-US" sz="2400" i="1" dirty="0" smtClean="0"/>
              <a:t> 45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SLAC Summer Institute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Jonathan </a:t>
            </a:r>
            <a:r>
              <a:rPr lang="en-US" sz="2000" dirty="0" err="1" smtClean="0"/>
              <a:t>Feng</a:t>
            </a:r>
            <a:r>
              <a:rPr lang="en-US" sz="2000" dirty="0" smtClean="0"/>
              <a:t>, UC Irvine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16 August 2017</a:t>
            </a:r>
            <a:endParaRPr lang="en-US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59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5762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DISCRETE WIMP MIRACLE</a:t>
            </a:r>
            <a:endParaRPr lang="en-US" dirty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406775"/>
            <a:ext cx="8675688" cy="20034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>
                <a:latin typeface="Arial" charset="0"/>
                <a:sym typeface="Wingdings" charset="0"/>
              </a:rPr>
              <a:t>	In some cases, there are even stronger reasons to exclude these 4-particle interactions (e.g., proton decay in SUSY)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  <a:sym typeface="Wingdings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sym typeface="Wingdings" charset="0"/>
              </a:rPr>
              <a:t>Simple solution: impose a discrete parity, so all interactions require </a:t>
            </a:r>
            <a:r>
              <a:rPr lang="en-US" sz="2400" i="1" dirty="0">
                <a:latin typeface="Arial" charset="0"/>
                <a:sym typeface="Wingdings" charset="0"/>
              </a:rPr>
              <a:t>pairs</a:t>
            </a:r>
            <a:r>
              <a:rPr lang="en-US" sz="2400" dirty="0">
                <a:latin typeface="Arial" charset="0"/>
                <a:sym typeface="Wingdings" charset="0"/>
              </a:rPr>
              <a:t> of new particles.  This also makes the lightest new particle stable</a:t>
            </a:r>
            <a:r>
              <a:rPr lang="en-US" sz="2400" dirty="0" smtClean="0">
                <a:latin typeface="Arial" charset="0"/>
                <a:sym typeface="Wingdings" charset="0"/>
              </a:rPr>
              <a:t>: Discrete </a:t>
            </a:r>
            <a:r>
              <a:rPr lang="en-US" sz="2400" dirty="0">
                <a:latin typeface="Arial" charset="0"/>
                <a:sym typeface="Wingdings" charset="0"/>
              </a:rPr>
              <a:t>Symmetry 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↔</a:t>
            </a:r>
            <a:r>
              <a:rPr lang="en-US" sz="2400" dirty="0">
                <a:latin typeface="Arial" charset="0"/>
                <a:sym typeface="Wingdings" charset="0"/>
              </a:rPr>
              <a:t> </a:t>
            </a:r>
            <a:r>
              <a:rPr lang="en-US" sz="2400" dirty="0" smtClean="0">
                <a:latin typeface="Arial" charset="0"/>
                <a:sym typeface="Wingdings" charset="0"/>
              </a:rPr>
              <a:t>Stability</a:t>
            </a:r>
          </a:p>
        </p:txBody>
      </p: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6019800" y="5334000"/>
            <a:ext cx="290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Cheng, Low (2003); </a:t>
            </a:r>
            <a:r>
              <a:rPr lang="en-US" sz="1400" dirty="0" err="1"/>
              <a:t>Wudka</a:t>
            </a:r>
            <a:r>
              <a:rPr lang="en-US" sz="1400" dirty="0"/>
              <a:t> (2003)</a:t>
            </a:r>
          </a:p>
        </p:txBody>
      </p:sp>
      <p:grpSp>
        <p:nvGrpSpPr>
          <p:cNvPr id="9221" name="Group 25"/>
          <p:cNvGrpSpPr>
            <a:grpSpLocks/>
          </p:cNvGrpSpPr>
          <p:nvPr/>
        </p:nvGrpSpPr>
        <p:grpSpPr bwMode="auto">
          <a:xfrm>
            <a:off x="541338" y="1371600"/>
            <a:ext cx="3694112" cy="1843088"/>
            <a:chOff x="539" y="989"/>
            <a:chExt cx="2327" cy="1161"/>
          </a:xfrm>
        </p:grpSpPr>
        <p:sp>
          <p:nvSpPr>
            <p:cNvPr id="9235" name="Oval 20"/>
            <p:cNvSpPr>
              <a:spLocks noChangeArrowheads="1"/>
            </p:cNvSpPr>
            <p:nvPr/>
          </p:nvSpPr>
          <p:spPr bwMode="auto">
            <a:xfrm>
              <a:off x="1125" y="989"/>
              <a:ext cx="1142" cy="11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new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particle</a:t>
              </a:r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>
              <a:off x="539" y="1582"/>
              <a:ext cx="586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>
              <a:off x="2280" y="1571"/>
              <a:ext cx="586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540" y="1323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FF"/>
                  </a:solidFill>
                </a:rPr>
                <a:t>Higgs</a:t>
              </a:r>
            </a:p>
          </p:txBody>
        </p:sp>
        <p:sp>
          <p:nvSpPr>
            <p:cNvPr id="9239" name="Text Box 24"/>
            <p:cNvSpPr txBox="1">
              <a:spLocks noChangeArrowheads="1"/>
            </p:cNvSpPr>
            <p:nvPr/>
          </p:nvSpPr>
          <p:spPr bwMode="auto">
            <a:xfrm>
              <a:off x="2323" y="1322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FF"/>
                  </a:solidFill>
                </a:rPr>
                <a:t>Higgs</a:t>
              </a:r>
            </a:p>
          </p:txBody>
        </p:sp>
      </p:grp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533400" y="838200"/>
            <a:ext cx="3713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Gauge Hierarchy requires</a:t>
            </a:r>
          </a:p>
        </p:txBody>
      </p:sp>
      <p:grpSp>
        <p:nvGrpSpPr>
          <p:cNvPr id="9223" name="Group 30"/>
          <p:cNvGrpSpPr>
            <a:grpSpLocks/>
          </p:cNvGrpSpPr>
          <p:nvPr/>
        </p:nvGrpSpPr>
        <p:grpSpPr bwMode="auto">
          <a:xfrm>
            <a:off x="5172075" y="1360488"/>
            <a:ext cx="3384550" cy="1931987"/>
            <a:chOff x="3474" y="947"/>
            <a:chExt cx="2132" cy="1217"/>
          </a:xfrm>
        </p:grpSpPr>
        <p:sp>
          <p:nvSpPr>
            <p:cNvPr id="9225" name="Line 8"/>
            <p:cNvSpPr>
              <a:spLocks noChangeShapeType="1"/>
            </p:cNvSpPr>
            <p:nvPr/>
          </p:nvSpPr>
          <p:spPr bwMode="auto">
            <a:xfrm>
              <a:off x="3799" y="1064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 flipV="1">
              <a:off x="4180" y="1557"/>
              <a:ext cx="736" cy="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3474" y="947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SM</a:t>
              </a:r>
            </a:p>
          </p:txBody>
        </p:sp>
        <p:sp>
          <p:nvSpPr>
            <p:cNvPr id="9228" name="Text Box 14"/>
            <p:cNvSpPr txBox="1">
              <a:spLocks noChangeArrowheads="1"/>
            </p:cNvSpPr>
            <p:nvPr/>
          </p:nvSpPr>
          <p:spPr bwMode="auto">
            <a:xfrm>
              <a:off x="3474" y="193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SM</a:t>
              </a:r>
            </a:p>
          </p:txBody>
        </p:sp>
        <p:sp>
          <p:nvSpPr>
            <p:cNvPr id="9229" name="Text Box 15"/>
            <p:cNvSpPr txBox="1">
              <a:spLocks noChangeArrowheads="1"/>
            </p:cNvSpPr>
            <p:nvPr/>
          </p:nvSpPr>
          <p:spPr bwMode="auto">
            <a:xfrm>
              <a:off x="5274" y="1933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SM</a:t>
              </a:r>
            </a:p>
          </p:txBody>
        </p:sp>
        <p:sp>
          <p:nvSpPr>
            <p:cNvPr id="9230" name="Text Box 16"/>
            <p:cNvSpPr txBox="1">
              <a:spLocks noChangeArrowheads="1"/>
            </p:cNvSpPr>
            <p:nvPr/>
          </p:nvSpPr>
          <p:spPr bwMode="auto">
            <a:xfrm>
              <a:off x="5274" y="947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SM</a:t>
              </a:r>
            </a:p>
          </p:txBody>
        </p:sp>
        <p:sp>
          <p:nvSpPr>
            <p:cNvPr id="9231" name="Text Box 17"/>
            <p:cNvSpPr txBox="1">
              <a:spLocks noChangeArrowheads="1"/>
            </p:cNvSpPr>
            <p:nvPr/>
          </p:nvSpPr>
          <p:spPr bwMode="auto">
            <a:xfrm>
              <a:off x="4252" y="1314"/>
              <a:ext cx="58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new</a:t>
              </a:r>
            </a:p>
            <a:p>
              <a:pPr algn="ctr" eaLnBrk="1" hangingPunct="1"/>
              <a:endParaRPr lang="en-US" sz="80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particle</a:t>
              </a:r>
            </a:p>
          </p:txBody>
        </p:sp>
        <p:sp>
          <p:nvSpPr>
            <p:cNvPr id="9232" name="Line 26"/>
            <p:cNvSpPr>
              <a:spLocks noChangeShapeType="1"/>
            </p:cNvSpPr>
            <p:nvPr/>
          </p:nvSpPr>
          <p:spPr bwMode="auto">
            <a:xfrm flipH="1">
              <a:off x="3800" y="1557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27"/>
            <p:cNvSpPr>
              <a:spLocks noChangeShapeType="1"/>
            </p:cNvSpPr>
            <p:nvPr/>
          </p:nvSpPr>
          <p:spPr bwMode="auto">
            <a:xfrm flipH="1">
              <a:off x="4898" y="1071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4899" y="1564"/>
              <a:ext cx="386" cy="494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Text Box 32"/>
          <p:cNvSpPr txBox="1">
            <a:spLocks noChangeArrowheads="1"/>
          </p:cNvSpPr>
          <p:nvPr/>
        </p:nvSpPr>
        <p:spPr bwMode="auto">
          <a:xfrm>
            <a:off x="5122863" y="849313"/>
            <a:ext cx="3335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Precision EW excludes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5715000"/>
            <a:ext cx="8812212" cy="9620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Remarkable coincidence: particle physics independently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motivates particles that are stable enough to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be dark matter</a:t>
            </a:r>
          </a:p>
        </p:txBody>
      </p:sp>
    </p:spTree>
    <p:extLst>
      <p:ext uri="{BB962C8B-B14F-4D97-AF65-F5344CB8AC3E}">
        <p14:creationId xmlns:p14="http://schemas.microsoft.com/office/powerpoint/2010/main" val="237692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603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WIMP DETECTION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633413" y="1343025"/>
            <a:ext cx="8439150" cy="61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Correct relic density </a:t>
            </a:r>
            <a:r>
              <a:rPr lang="en-US" sz="2800">
                <a:latin typeface="Arial" charset="0"/>
                <a:sym typeface="Wingdings" charset="0"/>
              </a:rPr>
              <a:t></a:t>
            </a:r>
            <a:r>
              <a:rPr lang="en-US" sz="2800">
                <a:latin typeface="Arial" charset="0"/>
              </a:rPr>
              <a:t> Efficient annihilation then </a:t>
            </a:r>
          </a:p>
        </p:txBody>
      </p:sp>
      <p:grpSp>
        <p:nvGrpSpPr>
          <p:cNvPr id="11268" name="Group 38"/>
          <p:cNvGrpSpPr>
            <a:grpSpLocks/>
          </p:cNvGrpSpPr>
          <p:nvPr/>
        </p:nvGrpSpPr>
        <p:grpSpPr bwMode="auto">
          <a:xfrm>
            <a:off x="3238500" y="2262188"/>
            <a:ext cx="2740025" cy="2874962"/>
            <a:chOff x="612384" y="1028120"/>
            <a:chExt cx="2739547" cy="2875207"/>
          </a:xfrm>
        </p:grpSpPr>
        <p:sp>
          <p:nvSpPr>
            <p:cNvPr id="11278" name="Text Box 33"/>
            <p:cNvSpPr txBox="1">
              <a:spLocks noChangeArrowheads="1"/>
            </p:cNvSpPr>
            <p:nvPr/>
          </p:nvSpPr>
          <p:spPr bwMode="auto">
            <a:xfrm>
              <a:off x="615470" y="1028120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Symbol" charset="0"/>
                </a:rPr>
                <a:t>c</a:t>
              </a:r>
            </a:p>
          </p:txBody>
        </p:sp>
        <p:sp>
          <p:nvSpPr>
            <p:cNvPr id="11279" name="Text Box 34"/>
            <p:cNvSpPr txBox="1">
              <a:spLocks noChangeArrowheads="1"/>
            </p:cNvSpPr>
            <p:nvPr/>
          </p:nvSpPr>
          <p:spPr bwMode="auto">
            <a:xfrm>
              <a:off x="2913871" y="1028120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>
                  <a:latin typeface="Symbol" charset="0"/>
                </a:rPr>
                <a:t>c</a:t>
              </a:r>
            </a:p>
          </p:txBody>
        </p:sp>
        <p:sp>
          <p:nvSpPr>
            <p:cNvPr id="11280" name="Text Box 35"/>
            <p:cNvSpPr txBox="1">
              <a:spLocks noChangeArrowheads="1"/>
            </p:cNvSpPr>
            <p:nvPr/>
          </p:nvSpPr>
          <p:spPr bwMode="auto">
            <a:xfrm>
              <a:off x="612384" y="3256996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i="1"/>
                <a:t>q</a:t>
              </a:r>
            </a:p>
          </p:txBody>
        </p:sp>
        <p:sp>
          <p:nvSpPr>
            <p:cNvPr id="11281" name="Text Box 35"/>
            <p:cNvSpPr txBox="1">
              <a:spLocks noChangeArrowheads="1"/>
            </p:cNvSpPr>
            <p:nvPr/>
          </p:nvSpPr>
          <p:spPr bwMode="auto">
            <a:xfrm>
              <a:off x="2910785" y="3256996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i="1"/>
                <a:t>q</a:t>
              </a:r>
            </a:p>
          </p:txBody>
        </p:sp>
        <p:grpSp>
          <p:nvGrpSpPr>
            <p:cNvPr id="11282" name="Group 37"/>
            <p:cNvGrpSpPr>
              <a:grpSpLocks/>
            </p:cNvGrpSpPr>
            <p:nvPr/>
          </p:nvGrpSpPr>
          <p:grpSpPr bwMode="auto">
            <a:xfrm>
              <a:off x="1047750" y="1657351"/>
              <a:ext cx="1833673" cy="1883291"/>
              <a:chOff x="1047750" y="1657351"/>
              <a:chExt cx="1833673" cy="1883291"/>
            </a:xfrm>
          </p:grpSpPr>
          <p:sp>
            <p:nvSpPr>
              <p:cNvPr id="11283" name="Line 21"/>
              <p:cNvSpPr>
                <a:spLocks noChangeShapeType="1"/>
              </p:cNvSpPr>
              <p:nvPr/>
            </p:nvSpPr>
            <p:spPr bwMode="auto">
              <a:xfrm>
                <a:off x="1047750" y="1657351"/>
                <a:ext cx="1833673" cy="18832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24"/>
              <p:cNvSpPr>
                <a:spLocks noChangeShapeType="1"/>
              </p:cNvSpPr>
              <p:nvPr/>
            </p:nvSpPr>
            <p:spPr bwMode="auto">
              <a:xfrm flipV="1">
                <a:off x="1049097" y="1679944"/>
                <a:ext cx="1821694" cy="17318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Oval 36"/>
              <p:cNvSpPr>
                <a:spLocks noChangeArrowheads="1"/>
              </p:cNvSpPr>
              <p:nvPr/>
            </p:nvSpPr>
            <p:spPr bwMode="auto">
              <a:xfrm>
                <a:off x="1424764" y="2062716"/>
                <a:ext cx="1031358" cy="101009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416050" y="2163763"/>
            <a:ext cx="1103313" cy="3570287"/>
            <a:chOff x="1415335" y="2301571"/>
            <a:chExt cx="1104582" cy="3571042"/>
          </a:xfrm>
        </p:grpSpPr>
        <p:sp>
          <p:nvSpPr>
            <p:cNvPr id="11276" name="Text Box 37"/>
            <p:cNvSpPr txBox="1">
              <a:spLocks noChangeArrowheads="1"/>
            </p:cNvSpPr>
            <p:nvPr/>
          </p:nvSpPr>
          <p:spPr bwMode="auto">
            <a:xfrm rot="5400000">
              <a:off x="45313" y="3671593"/>
              <a:ext cx="357104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3333FF"/>
                  </a:solidFill>
                </a:rPr>
                <a:t>Efficient annihilation now</a:t>
              </a:r>
            </a:p>
            <a:p>
              <a:pPr algn="ctr" eaLnBrk="1" hangingPunct="1"/>
              <a:r>
                <a:rPr lang="en-US" sz="2400">
                  <a:solidFill>
                    <a:srgbClr val="3333FF"/>
                  </a:solidFill>
                </a:rPr>
                <a:t>(Indirect detection)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5400000">
              <a:off x="1185336" y="4002931"/>
              <a:ext cx="2658037" cy="11126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2"/>
          <p:cNvGrpSpPr>
            <a:grpSpLocks/>
          </p:cNvGrpSpPr>
          <p:nvPr/>
        </p:nvGrpSpPr>
        <p:grpSpPr bwMode="auto">
          <a:xfrm rot="-5400000">
            <a:off x="4080669" y="4331494"/>
            <a:ext cx="1104900" cy="3344862"/>
            <a:chOff x="1415337" y="2301570"/>
            <a:chExt cx="1104580" cy="3345019"/>
          </a:xfrm>
        </p:grpSpPr>
        <p:sp>
          <p:nvSpPr>
            <p:cNvPr id="11274" name="Text Box 37"/>
            <p:cNvSpPr txBox="1">
              <a:spLocks noChangeArrowheads="1"/>
            </p:cNvSpPr>
            <p:nvPr/>
          </p:nvSpPr>
          <p:spPr bwMode="auto">
            <a:xfrm rot="5400000">
              <a:off x="158326" y="3558581"/>
              <a:ext cx="33450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BE00"/>
                  </a:solidFill>
                </a:rPr>
                <a:t>Efficient scattering now</a:t>
              </a:r>
            </a:p>
            <a:p>
              <a:pPr algn="ctr" eaLnBrk="1" hangingPunct="1"/>
              <a:r>
                <a:rPr lang="en-US" sz="2400">
                  <a:solidFill>
                    <a:srgbClr val="00BE00"/>
                  </a:solidFill>
                </a:rPr>
                <a:t>(Direct detection)</a:t>
              </a:r>
            </a:p>
          </p:txBody>
        </p:sp>
        <p:cxnSp>
          <p:nvCxnSpPr>
            <p:cNvPr id="45" name="Straight Arrow Connector 44"/>
            <p:cNvCxnSpPr>
              <a:cxnSpLocks noChangeShapeType="1"/>
            </p:cNvCxnSpPr>
            <p:nvPr/>
          </p:nvCxnSpPr>
          <p:spPr bwMode="auto">
            <a:xfrm rot="5400000">
              <a:off x="1253805" y="4002658"/>
              <a:ext cx="2657600" cy="11109"/>
            </a:xfrm>
            <a:prstGeom prst="straightConnector1">
              <a:avLst/>
            </a:prstGeom>
            <a:noFill/>
            <a:ln w="38100">
              <a:solidFill>
                <a:srgbClr val="00BE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 rot="10800000">
            <a:off x="6578600" y="2019300"/>
            <a:ext cx="1104900" cy="3448050"/>
            <a:chOff x="1415333" y="2362485"/>
            <a:chExt cx="1104584" cy="3449214"/>
          </a:xfrm>
        </p:grpSpPr>
        <p:sp>
          <p:nvSpPr>
            <p:cNvPr id="11272" name="Text Box 37"/>
            <p:cNvSpPr txBox="1">
              <a:spLocks noChangeArrowheads="1"/>
            </p:cNvSpPr>
            <p:nvPr/>
          </p:nvSpPr>
          <p:spPr bwMode="auto">
            <a:xfrm rot="5400000">
              <a:off x="106225" y="3671593"/>
              <a:ext cx="344921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FF0000"/>
                  </a:solidFill>
                </a:rPr>
                <a:t>Efficient production now</a:t>
              </a:r>
            </a:p>
            <a:p>
              <a:pPr algn="ctr" eaLnBrk="1" hangingPunct="1"/>
              <a:r>
                <a:rPr lang="en-US" sz="2400">
                  <a:solidFill>
                    <a:srgbClr val="FF0000"/>
                  </a:solidFill>
                </a:rPr>
                <a:t>(Particle colliders)</a:t>
              </a:r>
            </a:p>
          </p:txBody>
        </p: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5400000">
              <a:off x="1254213" y="4071215"/>
              <a:ext cx="2656785" cy="1110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781800" y="5742801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461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WIMPRecoil_Michael_Attis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b="9375"/>
          <a:stretch>
            <a:fillRect/>
          </a:stretch>
        </p:blipFill>
        <p:spPr bwMode="auto">
          <a:xfrm>
            <a:off x="120650" y="8382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DIRECT DETECTION</a:t>
            </a:r>
          </a:p>
        </p:txBody>
      </p:sp>
      <p:sp>
        <p:nvSpPr>
          <p:cNvPr id="58372" name="Content Placeholder 3"/>
          <p:cNvSpPr txBox="1">
            <a:spLocks/>
          </p:cNvSpPr>
          <p:nvPr/>
        </p:nvSpPr>
        <p:spPr bwMode="auto">
          <a:xfrm>
            <a:off x="4724400" y="10668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	Look for normal matter recoiling from WIMP collisions in detectors deep underground</a:t>
            </a:r>
          </a:p>
          <a:p>
            <a:pPr>
              <a:spcBef>
                <a:spcPct val="20000"/>
              </a:spcBef>
            </a:pPr>
            <a:endParaRPr lang="en-US" sz="2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	Dark matter elastically scatters off nuclei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	Nuclear recoils detected by phonons, scintillation, ionization, …</a:t>
            </a:r>
            <a:r>
              <a:rPr lang="en-US" sz="2400"/>
              <a:t>, …</a:t>
            </a:r>
            <a:endParaRPr lang="en-US" sz="2400" b="1"/>
          </a:p>
        </p:txBody>
      </p:sp>
      <p:sp>
        <p:nvSpPr>
          <p:cNvPr id="9" name="TextBox 8"/>
          <p:cNvSpPr txBox="1"/>
          <p:nvPr/>
        </p:nvSpPr>
        <p:spPr>
          <a:xfrm>
            <a:off x="4191000" y="4419600"/>
            <a:ext cx="1371600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</a:rPr>
              <a:t>e, </a:t>
            </a:r>
            <a:r>
              <a:rPr lang="en-US" sz="3600" dirty="0">
                <a:solidFill>
                  <a:schemeClr val="bg1"/>
                </a:solidFill>
                <a:latin typeface="Symbol" pitchFamily="18" charset="2"/>
                <a:ea typeface="+mn-ea"/>
              </a:rPr>
              <a:t>g</a:t>
            </a:r>
          </a:p>
        </p:txBody>
      </p:sp>
      <p:sp>
        <p:nvSpPr>
          <p:cNvPr id="58374" name="TextBox 12"/>
          <p:cNvSpPr txBox="1">
            <a:spLocks noChangeArrowheads="1"/>
          </p:cNvSpPr>
          <p:nvPr/>
        </p:nvSpPr>
        <p:spPr bwMode="auto">
          <a:xfrm>
            <a:off x="1600200" y="3163888"/>
            <a:ext cx="1143000" cy="646112"/>
          </a:xfrm>
          <a:prstGeom prst="rect">
            <a:avLst/>
          </a:prstGeom>
          <a:solidFill>
            <a:srgbClr val="4A7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</a:rPr>
              <a:t>DM</a:t>
            </a:r>
            <a:endParaRPr lang="en-US" sz="3600">
              <a:solidFill>
                <a:schemeClr val="bg1"/>
              </a:solidFill>
              <a:latin typeface="Symbol" charset="0"/>
            </a:endParaRPr>
          </a:p>
        </p:txBody>
      </p:sp>
      <p:sp>
        <p:nvSpPr>
          <p:cNvPr id="58375" name="TextBox 13"/>
          <p:cNvSpPr txBox="1">
            <a:spLocks noChangeArrowheads="1"/>
          </p:cNvSpPr>
          <p:nvPr/>
        </p:nvSpPr>
        <p:spPr bwMode="auto">
          <a:xfrm>
            <a:off x="8101013" y="6172200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Attisha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079500"/>
            <a:ext cx="39624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</a:rPr>
              <a:t>WIMP properties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If mass is 100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</a:rPr>
              <a:t>GeV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, local density  is ~1 per liter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velocity ~ 10</a:t>
            </a:r>
            <a:r>
              <a:rPr lang="en-US" sz="2000" baseline="30000" dirty="0">
                <a:solidFill>
                  <a:schemeClr val="bg1"/>
                </a:solidFill>
                <a:latin typeface="+mn-lt"/>
                <a:ea typeface="+mn-ea"/>
              </a:rPr>
              <a:t>-3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 c</a:t>
            </a:r>
            <a:endParaRPr 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baseline="-25000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-25000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	</a:t>
            </a:r>
            <a:endParaRPr lang="en-US" sz="2400" baseline="-250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088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61938" y="76200"/>
            <a:ext cx="8605837" cy="762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SPIN</a:t>
            </a:r>
            <a:r>
              <a:rPr lang="en-US" dirty="0" smtClean="0">
                <a:latin typeface="Arial" charset="0"/>
              </a:rPr>
              <a:t>-(IN)DEPENDENT SCATTERING</a:t>
            </a:r>
            <a:endParaRPr lang="en-US" dirty="0">
              <a:latin typeface="Arial" charset="0"/>
            </a:endParaRPr>
          </a:p>
        </p:txBody>
      </p:sp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1937" y="1066800"/>
            <a:ext cx="8605837" cy="4424362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Consider </a:t>
            </a:r>
            <a:r>
              <a:rPr lang="en-US" sz="2400" dirty="0" err="1">
                <a:latin typeface="Arial" charset="0"/>
              </a:rPr>
              <a:t>neutralinos</a:t>
            </a:r>
            <a:r>
              <a:rPr lang="en-US" sz="2400" dirty="0">
                <a:latin typeface="Arial" charset="0"/>
              </a:rPr>
              <a:t> with quark interactions</a:t>
            </a: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DM particles now have v ~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, so are highly non-relativistic</a:t>
            </a:r>
            <a:endParaRPr lang="en-US" dirty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In this limit, t</a:t>
            </a:r>
            <a:r>
              <a:rPr lang="en-US" sz="2400" dirty="0" smtClean="0">
                <a:latin typeface="Arial" charset="0"/>
              </a:rPr>
              <a:t>he </a:t>
            </a:r>
            <a:r>
              <a:rPr lang="en-US" sz="2400" dirty="0">
                <a:latin typeface="Arial" charset="0"/>
              </a:rPr>
              <a:t>first terms reduce to a spin-spin interactions, and so are called spin-dependent </a:t>
            </a:r>
            <a:r>
              <a:rPr lang="en-US" sz="2400" dirty="0" smtClean="0">
                <a:latin typeface="Arial" charset="0"/>
              </a:rPr>
              <a:t>interactions; the </a:t>
            </a:r>
            <a:r>
              <a:rPr lang="en-US" sz="2400" dirty="0">
                <a:latin typeface="Arial" charset="0"/>
              </a:rPr>
              <a:t>second terms are spin-independent </a:t>
            </a:r>
            <a:r>
              <a:rPr lang="en-US" sz="2400" dirty="0" smtClean="0">
                <a:latin typeface="Arial" charset="0"/>
              </a:rPr>
              <a:t>interactions</a:t>
            </a:r>
          </a:p>
          <a:p>
            <a:endParaRPr lang="en-US" sz="12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Experiments probing both are important</a:t>
            </a:r>
            <a:endParaRPr lang="en-US" sz="2400" dirty="0">
              <a:latin typeface="Arial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676400"/>
            <a:ext cx="6753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5835134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Tunnell</a:t>
            </a:r>
            <a:r>
              <a:rPr lang="en-US" dirty="0"/>
              <a:t>, Dahl, </a:t>
            </a:r>
            <a:r>
              <a:rPr lang="en-US" dirty="0" err="1"/>
              <a:t>Monzani</a:t>
            </a:r>
            <a:r>
              <a:rPr lang="en-US" dirty="0"/>
              <a:t>, Pyle talks</a:t>
            </a:r>
          </a:p>
        </p:txBody>
      </p:sp>
    </p:spTree>
    <p:extLst>
      <p:ext uri="{BB962C8B-B14F-4D97-AF65-F5344CB8AC3E}">
        <p14:creationId xmlns:p14="http://schemas.microsoft.com/office/powerpoint/2010/main" val="3975086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88913" y="101600"/>
            <a:ext cx="8737600" cy="736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SPIN-INDEPENDENT EXPERIMENT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half" idx="1"/>
          </p:nvPr>
        </p:nvSpPr>
        <p:spPr>
          <a:xfrm>
            <a:off x="231775" y="960438"/>
            <a:ext cx="8636000" cy="4410075"/>
          </a:xfrm>
        </p:spPr>
        <p:txBody>
          <a:bodyPr/>
          <a:lstStyle/>
          <a:p>
            <a:pPr>
              <a:buFontTx/>
              <a:buNone/>
            </a:pPr>
            <a:endParaRPr lang="en-US" sz="8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The rate observed in a detector is                     , where</a:t>
            </a: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pPr>
              <a:buFontTx/>
              <a:buNone/>
            </a:pPr>
            <a:endParaRPr lang="en-US" sz="1200" dirty="0">
              <a:latin typeface="Arial" charset="0"/>
            </a:endParaRPr>
          </a:p>
          <a:p>
            <a:pPr>
              <a:buFontTx/>
              <a:buNone/>
            </a:pPr>
            <a:endParaRPr lang="en-US" sz="28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Results are typically reported assuming </a:t>
            </a:r>
            <a:r>
              <a:rPr lang="en-US" sz="2000" dirty="0" err="1">
                <a:latin typeface="Arial" charset="0"/>
              </a:rPr>
              <a:t>f</a:t>
            </a:r>
            <a:r>
              <a:rPr lang="en-US" sz="2000" baseline="-25000" dirty="0" err="1"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=</a:t>
            </a:r>
            <a:r>
              <a:rPr lang="en-US" sz="2000" dirty="0" err="1">
                <a:latin typeface="Arial" charset="0"/>
              </a:rPr>
              <a:t>f</a:t>
            </a:r>
            <a:r>
              <a:rPr lang="en-US" sz="2000" baseline="-25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so </a:t>
            </a:r>
            <a:r>
              <a:rPr lang="en-US" sz="2000" dirty="0" err="1">
                <a:latin typeface="Symbol" charset="0"/>
              </a:rPr>
              <a:t>s</a:t>
            </a:r>
            <a:r>
              <a:rPr lang="en-US" sz="2000" baseline="-25000" dirty="0" err="1">
                <a:latin typeface="Arial" charset="0"/>
              </a:rPr>
              <a:t>A</a:t>
            </a:r>
            <a:r>
              <a:rPr lang="en-US" sz="2000" dirty="0">
                <a:latin typeface="Arial" charset="0"/>
              </a:rPr>
              <a:t> ~ A</a:t>
            </a:r>
            <a:r>
              <a:rPr lang="en-US" sz="2000" baseline="30000" dirty="0">
                <a:latin typeface="Arial" charset="0"/>
              </a:rPr>
              <a:t>2 </a:t>
            </a:r>
            <a:r>
              <a:rPr lang="en-US" sz="2000" dirty="0">
                <a:latin typeface="Arial" charset="0"/>
              </a:rPr>
              <a:t>, and scaled to a single nucleon</a:t>
            </a:r>
          </a:p>
        </p:txBody>
      </p:sp>
      <p:pic>
        <p:nvPicPr>
          <p:cNvPr id="634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68438"/>
            <a:ext cx="38179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06500"/>
            <a:ext cx="1295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5" name="Group 41"/>
          <p:cNvGrpSpPr>
            <a:grpSpLocks/>
          </p:cNvGrpSpPr>
          <p:nvPr/>
        </p:nvGrpSpPr>
        <p:grpSpPr bwMode="auto">
          <a:xfrm>
            <a:off x="1169988" y="2454275"/>
            <a:ext cx="6715125" cy="3032126"/>
            <a:chOff x="313456" y="2245651"/>
            <a:chExt cx="6714626" cy="3033456"/>
          </a:xfrm>
        </p:grpSpPr>
        <p:pic>
          <p:nvPicPr>
            <p:cNvPr id="6349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745" y="2245651"/>
              <a:ext cx="57626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498" name="Straight Arrow Connector 16"/>
            <p:cNvCxnSpPr>
              <a:cxnSpLocks noChangeShapeType="1"/>
            </p:cNvCxnSpPr>
            <p:nvPr/>
          </p:nvCxnSpPr>
          <p:spPr bwMode="auto">
            <a:xfrm rot="16200000" flipV="1">
              <a:off x="1884024" y="3349972"/>
              <a:ext cx="688634" cy="137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9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2577082" y="3012519"/>
              <a:ext cx="20976" cy="16199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0" name="Straight Arrow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3069771" y="3222180"/>
              <a:ext cx="420914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1" name="Straight Arrow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4702629" y="3222180"/>
              <a:ext cx="420914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6161314" y="3222180"/>
              <a:ext cx="420914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3" name="TextBox 21"/>
            <p:cNvSpPr txBox="1">
              <a:spLocks noChangeArrowheads="1"/>
            </p:cNvSpPr>
            <p:nvPr/>
          </p:nvSpPr>
          <p:spPr bwMode="auto">
            <a:xfrm>
              <a:off x="313456" y="3091553"/>
              <a:ext cx="1415653" cy="1200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Experiment:</a:t>
              </a:r>
            </a:p>
            <a:p>
              <a:r>
                <a:rPr lang="en-US"/>
                <a:t>number</a:t>
              </a:r>
            </a:p>
            <a:p>
              <a:r>
                <a:rPr lang="en-US"/>
                <a:t>of target</a:t>
              </a:r>
            </a:p>
            <a:p>
              <a:r>
                <a:rPr lang="en-US"/>
                <a:t>nuclei</a:t>
              </a:r>
            </a:p>
          </p:txBody>
        </p:sp>
        <p:sp>
          <p:nvSpPr>
            <p:cNvPr id="63504" name="TextBox 24"/>
            <p:cNvSpPr txBox="1">
              <a:spLocks noChangeArrowheads="1"/>
            </p:cNvSpPr>
            <p:nvPr/>
          </p:nvSpPr>
          <p:spPr bwMode="auto">
            <a:xfrm>
              <a:off x="1545237" y="4632492"/>
              <a:ext cx="2169978" cy="64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Astrophysics</a:t>
              </a:r>
              <a:r>
                <a:rPr lang="en-US" dirty="0" smtClean="0"/>
                <a:t>: local DM number density</a:t>
              </a:r>
              <a:endParaRPr lang="en-US" dirty="0"/>
            </a:p>
          </p:txBody>
        </p:sp>
        <p:sp>
          <p:nvSpPr>
            <p:cNvPr id="63505" name="TextBox 25"/>
            <p:cNvSpPr txBox="1">
              <a:spLocks noChangeArrowheads="1"/>
            </p:cNvSpPr>
            <p:nvPr/>
          </p:nvSpPr>
          <p:spPr bwMode="auto">
            <a:xfrm>
              <a:off x="2613971" y="3461667"/>
              <a:ext cx="1415653" cy="92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Experiment:</a:t>
              </a:r>
            </a:p>
            <a:p>
              <a:r>
                <a:rPr lang="en-US"/>
                <a:t>recoil</a:t>
              </a:r>
            </a:p>
            <a:p>
              <a:r>
                <a:rPr lang="en-US"/>
                <a:t>energy</a:t>
              </a:r>
            </a:p>
          </p:txBody>
        </p:sp>
        <p:sp>
          <p:nvSpPr>
            <p:cNvPr id="63506" name="TextBox 26"/>
            <p:cNvSpPr txBox="1">
              <a:spLocks noChangeArrowheads="1"/>
            </p:cNvSpPr>
            <p:nvPr/>
          </p:nvSpPr>
          <p:spPr bwMode="auto">
            <a:xfrm>
              <a:off x="4132759" y="3454410"/>
              <a:ext cx="1556705" cy="92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Astrophysics:</a:t>
              </a:r>
            </a:p>
            <a:p>
              <a:r>
                <a:rPr lang="en-US"/>
                <a:t>DM velocity</a:t>
              </a:r>
            </a:p>
            <a:p>
              <a:r>
                <a:rPr lang="en-US"/>
                <a:t>distribution</a:t>
              </a:r>
            </a:p>
          </p:txBody>
        </p:sp>
        <p:sp>
          <p:nvSpPr>
            <p:cNvPr id="63507" name="TextBox 27"/>
            <p:cNvSpPr txBox="1">
              <a:spLocks noChangeArrowheads="1"/>
            </p:cNvSpPr>
            <p:nvPr/>
          </p:nvSpPr>
          <p:spPr bwMode="auto">
            <a:xfrm>
              <a:off x="5740550" y="3403610"/>
              <a:ext cx="12875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Nuclear</a:t>
              </a:r>
            </a:p>
            <a:p>
              <a:r>
                <a:rPr lang="en-US" dirty="0"/>
                <a:t>physics:</a:t>
              </a:r>
            </a:p>
            <a:p>
              <a:r>
                <a:rPr lang="en-US" dirty="0"/>
                <a:t>form factor</a:t>
              </a:r>
            </a:p>
          </p:txBody>
        </p:sp>
        <p:cxnSp>
          <p:nvCxnSpPr>
            <p:cNvPr id="63508" name="Straight Connector 37"/>
            <p:cNvCxnSpPr>
              <a:cxnSpLocks noChangeShapeType="1"/>
              <a:endCxn id="63503" idx="3"/>
            </p:cNvCxnSpPr>
            <p:nvPr/>
          </p:nvCxnSpPr>
          <p:spPr bwMode="auto">
            <a:xfrm rot="10800000" flipV="1">
              <a:off x="1729110" y="3686638"/>
              <a:ext cx="491579" cy="5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" name="Straight Arrow Connector 19"/>
          <p:cNvCxnSpPr>
            <a:cxnSpLocks noChangeShapeType="1"/>
          </p:cNvCxnSpPr>
          <p:nvPr/>
        </p:nvCxnSpPr>
        <p:spPr bwMode="auto">
          <a:xfrm flipH="1">
            <a:off x="5867400" y="1904999"/>
            <a:ext cx="672744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6629400" y="1600200"/>
            <a:ext cx="18016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Particle theory:</a:t>
            </a:r>
          </a:p>
          <a:p>
            <a:r>
              <a:rPr lang="en-US" dirty="0" smtClean="0"/>
              <a:t>Coupling to p, n</a:t>
            </a:r>
          </a:p>
        </p:txBody>
      </p:sp>
    </p:spTree>
    <p:extLst>
      <p:ext uri="{BB962C8B-B14F-4D97-AF65-F5344CB8AC3E}">
        <p14:creationId xmlns:p14="http://schemas.microsoft.com/office/powerpoint/2010/main" val="3329195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187450"/>
            <a:ext cx="8229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68400"/>
            <a:ext cx="82391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74713"/>
            <a:ext cx="822166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DIRECT DETECTION EXPERIMENTS</a:t>
            </a:r>
            <a:endParaRPr lang="en-US" sz="2800" dirty="0">
              <a:latin typeface="Arial" charset="0"/>
            </a:endParaRPr>
          </a:p>
        </p:txBody>
      </p:sp>
      <p:sp>
        <p:nvSpPr>
          <p:cNvPr id="65542" name="Content Placeholder 3"/>
          <p:cNvSpPr txBox="1">
            <a:spLocks/>
          </p:cNvSpPr>
          <p:nvPr/>
        </p:nvSpPr>
        <p:spPr bwMode="auto">
          <a:xfrm>
            <a:off x="228600" y="1143000"/>
            <a:ext cx="4495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sp>
        <p:nvSpPr>
          <p:cNvPr id="49" name="Rectangle 48"/>
          <p:cNvSpPr/>
          <p:nvPr/>
        </p:nvSpPr>
        <p:spPr>
          <a:xfrm>
            <a:off x="534353" y="3276600"/>
            <a:ext cx="7923847" cy="258633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2152650" y="971550"/>
            <a:ext cx="5905500" cy="518160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162425"/>
            <a:ext cx="10398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4600" y="3276599"/>
            <a:ext cx="5181600" cy="2586335"/>
          </a:xfrm>
          <a:prstGeom prst="rect">
            <a:avLst/>
          </a:prstGeom>
          <a:solidFill>
            <a:srgbClr val="17375E">
              <a:alpha val="25098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88105" y="2450306"/>
            <a:ext cx="5614988" cy="25907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7"/>
          <a:stretch>
            <a:fillRect/>
          </a:stretch>
        </p:blipFill>
        <p:spPr bwMode="auto">
          <a:xfrm>
            <a:off x="6629400" y="3938588"/>
            <a:ext cx="1066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90763" y="2644775"/>
            <a:ext cx="121443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Asymmetric</a:t>
            </a:r>
          </a:p>
          <a:p>
            <a:r>
              <a:rPr lang="en-US" sz="1200"/>
              <a:t>n</a:t>
            </a:r>
            <a:r>
              <a:rPr lang="en-US" sz="1200" baseline="-25000"/>
              <a:t>DM</a:t>
            </a:r>
            <a:r>
              <a:rPr lang="en-US" sz="1200"/>
              <a:t> ~ n</a:t>
            </a:r>
            <a:r>
              <a:rPr lang="en-US" sz="1200" baseline="-25000"/>
              <a:t>B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9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73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INDIRECT DETECTION</a:t>
            </a:r>
          </a:p>
        </p:txBody>
      </p:sp>
      <p:sp>
        <p:nvSpPr>
          <p:cNvPr id="69635" name="Content Placeholder 3"/>
          <p:cNvSpPr txBox="1">
            <a:spLocks/>
          </p:cNvSpPr>
          <p:nvPr/>
        </p:nvSpPr>
        <p:spPr bwMode="auto">
          <a:xfrm>
            <a:off x="381000" y="1295400"/>
            <a:ext cx="4495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/>
          <a:stretch>
            <a:fillRect/>
          </a:stretch>
        </p:blipFill>
        <p:spPr bwMode="auto">
          <a:xfrm>
            <a:off x="4876800" y="1600200"/>
            <a:ext cx="4030663" cy="482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9637" name="Content Placeholder 3"/>
          <p:cNvSpPr txBox="1">
            <a:spLocks/>
          </p:cNvSpPr>
          <p:nvPr/>
        </p:nvSpPr>
        <p:spPr bwMode="auto">
          <a:xfrm>
            <a:off x="0" y="1219200"/>
            <a:ext cx="480853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Dark matter may pair annihilate in our galactic neighborhood to</a:t>
            </a:r>
          </a:p>
          <a:p>
            <a:pPr lvl="1"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Photons</a:t>
            </a:r>
          </a:p>
          <a:p>
            <a:pPr lvl="1"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Neutrinos</a:t>
            </a:r>
          </a:p>
          <a:p>
            <a:pPr lvl="1"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Positrons</a:t>
            </a:r>
          </a:p>
          <a:p>
            <a:pPr lvl="1"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Antiprotons</a:t>
            </a:r>
          </a:p>
          <a:p>
            <a:pPr lvl="1"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 err="1"/>
              <a:t>Antideuterons</a:t>
            </a:r>
            <a:endParaRPr lang="en-US" sz="24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400" dirty="0"/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The relic density provides a target annihilation cross section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ym typeface="Symbol" charset="0"/>
              </a:rPr>
              <a:t></a:t>
            </a:r>
            <a:r>
              <a:rPr lang="en-US" sz="2400" dirty="0" err="1">
                <a:latin typeface="Symbol" charset="0"/>
              </a:rPr>
              <a:t>s</a:t>
            </a:r>
            <a:r>
              <a:rPr lang="en-US" sz="2400" baseline="-25000" dirty="0" err="1"/>
              <a:t>A</a:t>
            </a:r>
            <a:r>
              <a:rPr lang="en-US" sz="2400" dirty="0"/>
              <a:t> v</a:t>
            </a:r>
            <a:r>
              <a:rPr lang="en-US" sz="2400" dirty="0">
                <a:sym typeface="Symbol" charset="0"/>
              </a:rPr>
              <a:t></a:t>
            </a:r>
            <a:r>
              <a:rPr lang="en-US" sz="2400" dirty="0"/>
              <a:t> ~ 3 x 10</a:t>
            </a:r>
            <a:r>
              <a:rPr lang="en-US" sz="2400" baseline="30000" dirty="0"/>
              <a:t>-26</a:t>
            </a:r>
            <a:r>
              <a:rPr lang="en-US" sz="2400" dirty="0"/>
              <a:t> cm</a:t>
            </a:r>
            <a:r>
              <a:rPr lang="en-US" sz="2400" baseline="30000" dirty="0"/>
              <a:t>3</a:t>
            </a:r>
            <a:r>
              <a:rPr lang="en-US" sz="2400" dirty="0"/>
              <a:t>/s </a:t>
            </a:r>
            <a:endParaRPr lang="en-US" sz="2400" b="1" dirty="0"/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29880"/>
          <a:stretch>
            <a:fillRect/>
          </a:stretch>
        </p:blipFill>
        <p:spPr bwMode="auto">
          <a:xfrm>
            <a:off x="2743200" y="2163763"/>
            <a:ext cx="19891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9103" y="949402"/>
            <a:ext cx="243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Klein, Albert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441325"/>
          </a:xfrm>
          <a:prstGeom prst="rect">
            <a:avLst/>
          </a:prstGeom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 EXAMPLE: PHOTONS</a:t>
            </a:r>
            <a:endParaRPr lang="en-US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732" name="Picture 2" descr="C:\Users\jlf\Desktop\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828104"/>
            <a:ext cx="3919537" cy="29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6388" y="889000"/>
            <a:ext cx="8375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+mn-ea"/>
              </a:rPr>
              <a:t>T</a:t>
            </a:r>
            <a:r>
              <a:rPr lang="en-US" sz="2400" kern="0" dirty="0" smtClean="0">
                <a:latin typeface="+mn-lt"/>
                <a:ea typeface="+mn-ea"/>
              </a:rPr>
              <a:t>wo </a:t>
            </a:r>
            <a:r>
              <a:rPr lang="en-US" sz="2400" kern="0" dirty="0">
                <a:latin typeface="+mn-lt"/>
                <a:ea typeface="+mn-ea"/>
              </a:rPr>
              <a:t>kinds of sources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Galactic Center: close, large signal, but large backgrounds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ea typeface="+mn-ea"/>
              </a:rPr>
              <a:t>Dwarf Galaxies: farther and smaller, so smaller signal, but DM dominated, so smaller backgrounds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/>
              <a:t>Two kinds of </a:t>
            </a:r>
            <a:r>
              <a:rPr lang="en-US" sz="2400" kern="0" dirty="0" smtClean="0"/>
              <a:t>signal</a:t>
            </a:r>
            <a:endParaRPr lang="en-US" sz="24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Continuum photons: XX </a:t>
            </a:r>
            <a:r>
              <a:rPr lang="en-US" sz="2000" kern="0" dirty="0" smtClean="0">
                <a:sym typeface="Wingdings"/>
              </a:rPr>
              <a:t> SM  </a:t>
            </a:r>
            <a:r>
              <a:rPr lang="en-US" sz="2000" kern="0" dirty="0">
                <a:latin typeface="Symbol" charset="2"/>
                <a:cs typeface="Symbol" charset="2"/>
                <a:sym typeface="Wingdings"/>
              </a:rPr>
              <a:t>g</a:t>
            </a:r>
            <a:endParaRPr lang="en-US" sz="20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Line photons: XX </a:t>
            </a:r>
            <a:r>
              <a:rPr lang="en-US" sz="2000" kern="0" dirty="0" smtClean="0">
                <a:sym typeface="Wingdings"/>
              </a:rPr>
              <a:t> </a:t>
            </a:r>
            <a:r>
              <a:rPr lang="en-US" sz="2000" kern="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000" kern="0" dirty="0" err="1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000" kern="0" dirty="0" smtClean="0">
                <a:sym typeface="Wingdings"/>
              </a:rPr>
              <a:t>, </a:t>
            </a:r>
            <a:r>
              <a:rPr lang="en-US" sz="2000" kern="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000" kern="0" dirty="0" err="1" smtClean="0">
                <a:sym typeface="Wingdings"/>
              </a:rPr>
              <a:t>Z</a:t>
            </a:r>
            <a:r>
              <a:rPr lang="en-US" sz="2000" kern="0" dirty="0" smtClean="0">
                <a:sym typeface="Wingdings"/>
              </a:rPr>
              <a:t> through loop processes</a:t>
            </a:r>
            <a:endParaRPr lang="en-US" sz="20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6388" y="3733800"/>
            <a:ext cx="35798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latin typeface="+mn-lt"/>
              <a:ea typeface="+mn-ea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+mn-ea"/>
              </a:rPr>
              <a:t>In </a:t>
            </a:r>
            <a:r>
              <a:rPr lang="en-US" sz="2400" kern="0" dirty="0" smtClean="0">
                <a:latin typeface="+mn-lt"/>
                <a:ea typeface="+mn-ea"/>
              </a:rPr>
              <a:t>all cases</a:t>
            </a:r>
            <a:r>
              <a:rPr lang="en-US" sz="2400" kern="0" dirty="0">
                <a:latin typeface="+mn-lt"/>
                <a:ea typeface="+mn-ea"/>
              </a:rPr>
              <a:t>, halo profiles are not well-determined at the center, introduces an uncertainty in flux of up to ~100</a:t>
            </a:r>
          </a:p>
        </p:txBody>
      </p:sp>
    </p:spTree>
    <p:extLst>
      <p:ext uri="{BB962C8B-B14F-4D97-AF65-F5344CB8AC3E}">
        <p14:creationId xmlns:p14="http://schemas.microsoft.com/office/powerpoint/2010/main" val="332067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6429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PHOTONS: CURRENT EXPERIMENTS</a:t>
            </a:r>
          </a:p>
        </p:txBody>
      </p:sp>
      <p:sp>
        <p:nvSpPr>
          <p:cNvPr id="74755" name="Content Placeholder 3"/>
          <p:cNvSpPr txBox="1">
            <a:spLocks/>
          </p:cNvSpPr>
          <p:nvPr/>
        </p:nvSpPr>
        <p:spPr bwMode="auto">
          <a:xfrm>
            <a:off x="457200" y="990600"/>
            <a:ext cx="8153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/>
              <a:t>Veritas, Fermi-LAT, HAWC, and others</a:t>
            </a: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2263"/>
            <a:ext cx="8763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C:\Users\jlf\Desktop\FGS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1798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267200"/>
            <a:ext cx="44624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7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7151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PHOTONS: FUTURE EXPERIMENTS</a:t>
            </a:r>
          </a:p>
        </p:txBody>
      </p:sp>
      <p:sp>
        <p:nvSpPr>
          <p:cNvPr id="75779" name="Content Placeholder 3"/>
          <p:cNvSpPr txBox="1">
            <a:spLocks/>
          </p:cNvSpPr>
          <p:nvPr/>
        </p:nvSpPr>
        <p:spPr bwMode="auto">
          <a:xfrm>
            <a:off x="457200" y="990600"/>
            <a:ext cx="8153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/>
              <a:t>Cerenkov Telescope Array</a:t>
            </a:r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8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6381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INTRODUCTION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7244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We’ve learned a lot about the Universe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Dark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Matter: 23%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± 4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%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Dark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Energy: 73% ± 4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%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Normal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Matter: 4% ± 0.4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%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Neutrinos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: 0.2% (</a:t>
            </a:r>
            <a:r>
              <a:rPr lang="en-US" dirty="0" err="1">
                <a:solidFill>
                  <a:srgbClr val="0000FF"/>
                </a:solidFill>
                <a:latin typeface="Symbol" charset="0"/>
              </a:rPr>
              <a:t>S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baseline="-25000" dirty="0" err="1">
                <a:solidFill>
                  <a:srgbClr val="0000FF"/>
                </a:solidFill>
                <a:latin typeface="Symbol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/0.1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eV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 </a:t>
            </a:r>
            <a:endParaRPr lang="en-US" sz="10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000" dirty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B050"/>
                </a:solidFill>
                <a:latin typeface="Arial" charset="0"/>
              </a:rPr>
              <a:t>B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</a:rPr>
              <a:t>ut 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there is still a lot 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</a:rPr>
              <a:t>missing.  In particular dark matter implies</a:t>
            </a:r>
            <a:endParaRPr lang="en-US" sz="2000" dirty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There 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is a 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big problem 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with our standard theory of particle physics, or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Arial" charset="0"/>
              </a:rPr>
              <a:t>There is a 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big problem 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with our standard theory of gravity,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Arial" charset="0"/>
              </a:rPr>
              <a:t>Or both!</a:t>
            </a:r>
            <a:endParaRPr lang="en-US" sz="1000" dirty="0">
              <a:solidFill>
                <a:srgbClr val="00B050"/>
              </a:solidFill>
              <a:latin typeface="Arial" charset="0"/>
            </a:endParaRPr>
          </a:p>
          <a:p>
            <a:pPr eaLnBrk="1" hangingPunct="1"/>
            <a:endParaRPr lang="en-US" sz="1000" dirty="0">
              <a:solidFill>
                <a:srgbClr val="00BE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Here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assume new particle physics is part of the answer</a:t>
            </a:r>
            <a:endParaRPr lang="en-US" sz="1000" dirty="0"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7" name="Picture 2" descr="C:\Users\jlf\Desktop\05-0188-01DJellybeanuni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/>
          <a:stretch>
            <a:fillRect/>
          </a:stretch>
        </p:blipFill>
        <p:spPr bwMode="auto">
          <a:xfrm>
            <a:off x="5105400" y="1143000"/>
            <a:ext cx="3657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6336268"/>
            <a:ext cx="208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McGaugh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84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PHOTONS: STATUS AND PROSPECTS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14400"/>
            <a:ext cx="722947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Content Placeholder 3"/>
          <p:cNvSpPr txBox="1">
            <a:spLocks/>
          </p:cNvSpPr>
          <p:nvPr/>
        </p:nvSpPr>
        <p:spPr bwMode="auto">
          <a:xfrm>
            <a:off x="228600" y="5105400"/>
            <a:ext cx="8686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Fermi-LAT has excluded a light WIMP with the target annihilation cross section for certain </a:t>
            </a:r>
            <a:r>
              <a:rPr lang="en-US" sz="2400" dirty="0" smtClean="0"/>
              <a:t>channels, halo profiles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14400"/>
            <a:ext cx="722947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28600" y="60198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CTA extends the reach to WIMP masses ~ 10 </a:t>
            </a:r>
            <a:r>
              <a:rPr lang="en-US" sz="2400" dirty="0" err="1" smtClean="0"/>
              <a:t>TeV</a:t>
            </a:r>
            <a:endParaRPr lang="en-US" sz="2400" b="1" dirty="0"/>
          </a:p>
        </p:txBody>
      </p:sp>
      <p:sp>
        <p:nvSpPr>
          <p:cNvPr id="76807" name="TextBox 8"/>
          <p:cNvSpPr txBox="1">
            <a:spLocks noChangeArrowheads="1"/>
          </p:cNvSpPr>
          <p:nvPr/>
        </p:nvSpPr>
        <p:spPr bwMode="auto">
          <a:xfrm>
            <a:off x="6858000" y="4724400"/>
            <a:ext cx="1147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Funk (2013)</a:t>
            </a:r>
          </a:p>
        </p:txBody>
      </p:sp>
    </p:spTree>
    <p:extLst>
      <p:ext uri="{BB962C8B-B14F-4D97-AF65-F5344CB8AC3E}">
        <p14:creationId xmlns:p14="http://schemas.microsoft.com/office/powerpoint/2010/main" val="113821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June 2014</a:t>
            </a:r>
          </a:p>
        </p:txBody>
      </p:sp>
      <p:pic>
        <p:nvPicPr>
          <p:cNvPr id="83971" name="Picture 4" descr="http://atlas.kek.jp/sub/photos/CERN/CERN-MontBlanc-l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" b="78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FFFF1A"/>
                </a:solidFill>
                <a:latin typeface="Arial" charset="0"/>
              </a:rPr>
              <a:t>PARTICLE COLLIDERS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Feng    </a:t>
            </a:r>
            <a:fld id="{D2F24001-C065-D94E-96C2-C52D51F06CD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DARK MATTER AT COLLIDERS</a:t>
            </a:r>
          </a:p>
        </p:txBody>
      </p:sp>
      <p:sp>
        <p:nvSpPr>
          <p:cNvPr id="84995" name="Content Placeholder 3"/>
          <p:cNvSpPr txBox="1">
            <a:spLocks/>
          </p:cNvSpPr>
          <p:nvPr/>
        </p:nvSpPr>
        <p:spPr bwMode="auto">
          <a:xfrm>
            <a:off x="228600" y="1066800"/>
            <a:ext cx="4419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dirty="0"/>
              <a:t>Full </a:t>
            </a:r>
            <a:r>
              <a:rPr lang="en-US" sz="2400" dirty="0" smtClean="0"/>
              <a:t>Models, Simplified Models</a:t>
            </a:r>
            <a:endParaRPr lang="en-US" sz="2000" b="1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 dirty="0"/>
          </a:p>
        </p:txBody>
      </p:sp>
      <p:pic>
        <p:nvPicPr>
          <p:cNvPr id="84996" name="Picture 2" descr="C:\Users\jlf\Desktop\CMSev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4"/>
          <a:stretch>
            <a:fillRect/>
          </a:stretch>
        </p:blipFill>
        <p:spPr bwMode="auto">
          <a:xfrm>
            <a:off x="5166570" y="2392363"/>
            <a:ext cx="352023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24"/>
          <p:cNvSpPr txBox="1">
            <a:spLocks noChangeArrowheads="1"/>
          </p:cNvSpPr>
          <p:nvPr/>
        </p:nvSpPr>
        <p:spPr bwMode="auto">
          <a:xfrm>
            <a:off x="4648200" y="1455003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Produce </a:t>
            </a:r>
            <a:r>
              <a:rPr lang="en-US" sz="2400" dirty="0"/>
              <a:t>other </a:t>
            </a:r>
            <a:r>
              <a:rPr lang="en-US" sz="2400" dirty="0" smtClean="0"/>
              <a:t>particles</a:t>
            </a:r>
            <a:r>
              <a:rPr lang="en-US" sz="2400" dirty="0"/>
              <a:t>, which </a:t>
            </a:r>
            <a:r>
              <a:rPr lang="en-US" sz="2400" dirty="0" smtClean="0"/>
              <a:t>decay </a:t>
            </a:r>
            <a:r>
              <a:rPr lang="en-US" sz="2400" dirty="0"/>
              <a:t>to DM</a:t>
            </a:r>
          </a:p>
        </p:txBody>
      </p:sp>
      <p:pic>
        <p:nvPicPr>
          <p:cNvPr id="84998" name="Picture 2" descr="C:\Users\jlf\Desktop\pmssm-model-spectrum-healt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1175"/>
            <a:ext cx="3962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9403" y="94940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Eno</a:t>
            </a:r>
            <a:r>
              <a:rPr lang="en-US" dirty="0" smtClean="0"/>
              <a:t>, Toro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8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DARK MATTER AT COLLIDERS</a:t>
            </a:r>
          </a:p>
        </p:txBody>
      </p:sp>
      <p:sp>
        <p:nvSpPr>
          <p:cNvPr id="86019" name="Content Placeholder 3"/>
          <p:cNvSpPr txBox="1">
            <a:spLocks/>
          </p:cNvSpPr>
          <p:nvPr/>
        </p:nvSpPr>
        <p:spPr bwMode="auto">
          <a:xfrm>
            <a:off x="76200" y="914400"/>
            <a:ext cx="42672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/>
              <a:t>	DM Effective Theories (Bare Bones Dark Matter)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sp>
        <p:nvSpPr>
          <p:cNvPr id="86020" name="Content Placeholder 3"/>
          <p:cNvSpPr txBox="1">
            <a:spLocks/>
          </p:cNvSpPr>
          <p:nvPr/>
        </p:nvSpPr>
        <p:spPr bwMode="auto">
          <a:xfrm>
            <a:off x="4495800" y="1143000"/>
            <a:ext cx="4191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pic>
        <p:nvPicPr>
          <p:cNvPr id="86021" name="Picture 2" descr="C:\Users\jlf\Desktop\pmssm-model-spectrum-healt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91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2" descr="C:\Users\Jonathan\Desktop\fig_mono-j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17732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24"/>
          <p:cNvSpPr txBox="1">
            <a:spLocks noChangeArrowheads="1"/>
          </p:cNvSpPr>
          <p:nvPr/>
        </p:nvSpPr>
        <p:spPr bwMode="auto">
          <a:xfrm>
            <a:off x="76200" y="4618038"/>
            <a:ext cx="2819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Produce DM directly, </a:t>
            </a:r>
          </a:p>
          <a:p>
            <a:r>
              <a:rPr lang="en-US" sz="2000"/>
              <a:t>but in association with</a:t>
            </a:r>
          </a:p>
          <a:p>
            <a:r>
              <a:rPr lang="en-US" sz="2000"/>
              <a:t>something else so it </a:t>
            </a:r>
          </a:p>
          <a:p>
            <a:r>
              <a:rPr lang="en-US" sz="2000"/>
              <a:t>can be seen:</a:t>
            </a:r>
          </a:p>
          <a:p>
            <a:r>
              <a:rPr lang="en-US" sz="2000"/>
              <a:t>Mono-</a:t>
            </a:r>
            <a:r>
              <a:rPr lang="en-US" sz="2000">
                <a:latin typeface="Symbol" charset="0"/>
              </a:rPr>
              <a:t>g, </a:t>
            </a:r>
            <a:r>
              <a:rPr lang="en-US" sz="2000"/>
              <a:t>jet,W,Z,h,b,t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5825" y="3979863"/>
            <a:ext cx="228600" cy="1349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28600" y="2782888"/>
            <a:ext cx="690563" cy="11795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0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27225"/>
            <a:ext cx="25304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7" name="Content Placeholder 3"/>
          <p:cNvSpPr txBox="1">
            <a:spLocks/>
          </p:cNvSpPr>
          <p:nvPr/>
        </p:nvSpPr>
        <p:spPr bwMode="auto">
          <a:xfrm>
            <a:off x="4343400" y="914400"/>
            <a:ext cx="4495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/>
              <a:t>	Now systematically classify all possible 4-pt interactions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b="1"/>
          </a:p>
        </p:txBody>
      </p:sp>
      <p:sp>
        <p:nvSpPr>
          <p:cNvPr id="86028" name="TextBox 27"/>
          <p:cNvSpPr txBox="1">
            <a:spLocks noChangeArrowheads="1"/>
          </p:cNvSpPr>
          <p:nvPr/>
        </p:nvSpPr>
        <p:spPr bwMode="auto">
          <a:xfrm>
            <a:off x="4876800" y="6019800"/>
            <a:ext cx="381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aseline="-25000" dirty="0"/>
              <a:t>Goodman, </a:t>
            </a:r>
            <a:r>
              <a:rPr lang="en-US" baseline="-25000" dirty="0" err="1"/>
              <a:t>Ibe</a:t>
            </a:r>
            <a:r>
              <a:rPr lang="en-US" baseline="-25000" dirty="0"/>
              <a:t>, </a:t>
            </a:r>
            <a:r>
              <a:rPr lang="en-US" baseline="-25000" dirty="0" err="1"/>
              <a:t>Rajaraman</a:t>
            </a:r>
            <a:r>
              <a:rPr lang="en-US" baseline="-25000" dirty="0"/>
              <a:t>, Shepherd, </a:t>
            </a:r>
            <a:r>
              <a:rPr lang="en-US" baseline="-25000" dirty="0" err="1"/>
              <a:t>Tait</a:t>
            </a:r>
            <a:r>
              <a:rPr lang="en-US" baseline="-25000" dirty="0"/>
              <a:t>, Yu (2010)</a:t>
            </a:r>
          </a:p>
          <a:p>
            <a:pPr algn="r"/>
            <a:r>
              <a:rPr lang="en-US" baseline="-25000" dirty="0" err="1"/>
              <a:t>Bai</a:t>
            </a:r>
            <a:r>
              <a:rPr lang="en-US" baseline="-25000" dirty="0"/>
              <a:t>, Fox, </a:t>
            </a:r>
            <a:r>
              <a:rPr lang="en-US" baseline="-25000" dirty="0" err="1"/>
              <a:t>Harnik</a:t>
            </a:r>
            <a:r>
              <a:rPr lang="en-US" baseline="-25000" dirty="0"/>
              <a:t> (2010)</a:t>
            </a:r>
          </a:p>
        </p:txBody>
      </p:sp>
      <p:sp>
        <p:nvSpPr>
          <p:cNvPr id="86029" name="TextBox 28"/>
          <p:cNvSpPr txBox="1">
            <a:spLocks noChangeArrowheads="1"/>
          </p:cNvSpPr>
          <p:nvPr/>
        </p:nvSpPr>
        <p:spPr bwMode="auto">
          <a:xfrm>
            <a:off x="2126246" y="6352401"/>
            <a:ext cx="2653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aseline="-25000" dirty="0" err="1"/>
              <a:t>Birkedal</a:t>
            </a:r>
            <a:r>
              <a:rPr lang="en-US" baseline="-25000" dirty="0"/>
              <a:t>, </a:t>
            </a:r>
            <a:r>
              <a:rPr lang="en-US" baseline="-25000" dirty="0" err="1"/>
              <a:t>Matchev</a:t>
            </a:r>
            <a:r>
              <a:rPr lang="en-US" baseline="-25000" dirty="0"/>
              <a:t>, </a:t>
            </a:r>
            <a:r>
              <a:rPr lang="en-US" baseline="-25000" dirty="0" err="1"/>
              <a:t>Perelstein</a:t>
            </a:r>
            <a:r>
              <a:rPr lang="en-US" baseline="-25000" dirty="0"/>
              <a:t> (2004</a:t>
            </a:r>
            <a:r>
              <a:rPr lang="en-US" baseline="-25000" dirty="0" smtClean="0"/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74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343400" cy="539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Strongly motivated by the strong CP problem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Current bound from electric dipole moments 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Motivates introduction of the </a:t>
            </a:r>
            <a:r>
              <a:rPr lang="en-US" dirty="0" err="1" smtClean="0">
                <a:ea typeface="+mn-ea"/>
              </a:rPr>
              <a:t>axion</a:t>
            </a:r>
            <a:r>
              <a:rPr lang="en-US" dirty="0" smtClean="0">
                <a:ea typeface="+mn-ea"/>
              </a:rPr>
              <a:t> field, a </a:t>
            </a:r>
            <a:r>
              <a:rPr lang="en-US" dirty="0" err="1" smtClean="0">
                <a:ea typeface="+mn-ea"/>
              </a:rPr>
              <a:t>pseudoscalar</a:t>
            </a:r>
            <a:endParaRPr lang="en-US" dirty="0">
              <a:solidFill>
                <a:schemeClr val="tx2"/>
              </a:solidFill>
              <a:ea typeface="+mn-ea"/>
            </a:endParaRPr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AXIONS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13958"/>
            <a:ext cx="2943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11338"/>
            <a:ext cx="28003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33775"/>
            <a:ext cx="2428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5346522"/>
            <a:ext cx="3035300" cy="68255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0" y="977874"/>
            <a:ext cx="43434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axion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couples to gluons and quarks, and also to photons through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axion’s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properties are largely determined 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by </a:t>
            </a:r>
            <a:r>
              <a:rPr lang="en-US" dirty="0" err="1" smtClean="0">
                <a:solidFill>
                  <a:schemeClr val="tx2"/>
                </a:solidFill>
                <a:ea typeface="+mn-ea"/>
              </a:rPr>
              <a:t>f</a:t>
            </a:r>
            <a:r>
              <a:rPr lang="en-US" baseline="-25000" dirty="0" err="1" smtClean="0">
                <a:solidFill>
                  <a:schemeClr val="tx2"/>
                </a:solidFill>
                <a:ea typeface="+mn-ea"/>
              </a:rPr>
              <a:t>a</a:t>
            </a:r>
            <a:endParaRPr lang="en-US" baseline="-25000" dirty="0">
              <a:solidFill>
                <a:schemeClr val="tx2"/>
              </a:solidFill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747558"/>
            <a:ext cx="4038600" cy="653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6084" y="990600"/>
            <a:ext cx="235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Peccei</a:t>
            </a:r>
            <a:r>
              <a:rPr lang="en-US" dirty="0" smtClean="0"/>
              <a:t>, Quinn (1977)</a:t>
            </a:r>
          </a:p>
          <a:p>
            <a:pPr algn="r"/>
            <a:r>
              <a:rPr lang="en-US" dirty="0" err="1" smtClean="0"/>
              <a:t>Wilczek</a:t>
            </a:r>
            <a:r>
              <a:rPr lang="en-US" dirty="0" smtClean="0"/>
              <a:t> (1978)</a:t>
            </a:r>
          </a:p>
          <a:p>
            <a:pPr algn="r"/>
            <a:r>
              <a:rPr lang="en-US" dirty="0" smtClean="0"/>
              <a:t>Weinberg (1978)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8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15238" cy="539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The relic density 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   If </a:t>
            </a:r>
            <a:r>
              <a:rPr lang="en-US" dirty="0">
                <a:solidFill>
                  <a:srgbClr val="000000"/>
                </a:solidFill>
              </a:rPr>
              <a:t>misalignment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~1, then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~ 10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GeV</a:t>
            </a:r>
            <a:r>
              <a:rPr lang="en-US" dirty="0">
                <a:solidFill>
                  <a:srgbClr val="000000"/>
                </a:solidFill>
              </a:rPr>
              <a:t>, m</a:t>
            </a:r>
            <a:r>
              <a:rPr lang="en-US" baseline="-25000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~ </a:t>
            </a:r>
            <a:r>
              <a:rPr lang="en-US" dirty="0" smtClean="0">
                <a:solidFill>
                  <a:srgbClr val="000000"/>
                </a:solidFill>
              </a:rPr>
              <a:t>1-100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endParaRPr lang="en-US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More generally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&lt;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baseline="-25000" dirty="0" err="1">
                <a:solidFill>
                  <a:srgbClr val="000000"/>
                </a:solidFill>
              </a:rPr>
              <a:t>planck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baseline="-25000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and supernovae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0000"/>
                </a:solidFill>
              </a:rPr>
              <a:t>red giant constraints require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&gt; 10</a:t>
            </a:r>
            <a:r>
              <a:rPr lang="en-US" baseline="30000" dirty="0">
                <a:solidFill>
                  <a:srgbClr val="000000"/>
                </a:solidFill>
              </a:rPr>
              <a:t>9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,, so m</a:t>
            </a:r>
            <a:r>
              <a:rPr lang="en-US" baseline="-25000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~ </a:t>
            </a:r>
            <a:r>
              <a:rPr lang="en-US" dirty="0" err="1" smtClean="0">
                <a:solidFill>
                  <a:srgbClr val="000000"/>
                </a:solidFill>
              </a:rPr>
              <a:t>peV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endParaRPr lang="en-US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AXION DARK MATTER</a:t>
            </a:r>
            <a:endParaRPr lang="en-US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83" y="3223352"/>
            <a:ext cx="6273800" cy="3646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79052"/>
            <a:ext cx="3447408" cy="897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1871" y="5410200"/>
            <a:ext cx="1005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AXION SEARCHES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6088662"/>
            <a:ext cx="4093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Graham, </a:t>
            </a:r>
            <a:r>
              <a:rPr lang="en-US" sz="1200" dirty="0" err="1" smtClean="0"/>
              <a:t>Irastorza</a:t>
            </a:r>
            <a:r>
              <a:rPr lang="en-US" sz="1200" dirty="0" smtClean="0"/>
              <a:t>, </a:t>
            </a:r>
            <a:r>
              <a:rPr lang="en-US" sz="1200" dirty="0" err="1" smtClean="0"/>
              <a:t>Lamoreaux</a:t>
            </a:r>
            <a:r>
              <a:rPr lang="en-US" sz="1200" dirty="0" smtClean="0"/>
              <a:t>, Lindner, </a:t>
            </a:r>
            <a:r>
              <a:rPr lang="en-US" sz="1200" dirty="0" err="1" smtClean="0"/>
              <a:t>va</a:t>
            </a:r>
            <a:r>
              <a:rPr lang="en-US" sz="1200" dirty="0" smtClean="0"/>
              <a:t> Bibber (2016)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516" y="1905000"/>
            <a:ext cx="4974884" cy="4147261"/>
          </a:xfrm>
          <a:prstGeom prst="rect">
            <a:avLst/>
          </a:prstGeom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-32218" y="911705"/>
            <a:ext cx="4038600" cy="5746750"/>
            <a:chOff x="5073016" y="285433"/>
            <a:chExt cx="3775075" cy="59436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016" y="285433"/>
              <a:ext cx="3319462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8389303" y="1841183"/>
              <a:ext cx="1588" cy="411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8349616" y="3669983"/>
              <a:ext cx="4984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60876" rIns="90000" bIns="45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4m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69394" y="949402"/>
            <a:ext cx="325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van Bibber, Graham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RECENT DEVELOPMENTS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1449388"/>
            <a:ext cx="8415337" cy="44942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In the last few years, there has been a flurry of activity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Classic candidates have been generalized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to broad classes of dark matter</a:t>
            </a:r>
          </a:p>
          <a:p>
            <a:pPr eaLnBrk="1" hangingPunct="1"/>
            <a:endParaRPr lang="en-US" sz="1200" dirty="0">
              <a:solidFill>
                <a:srgbClr val="00B05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		</a:t>
            </a:r>
            <a:r>
              <a:rPr lang="en-US" dirty="0" err="1" smtClean="0">
                <a:solidFill>
                  <a:srgbClr val="00B050"/>
                </a:solidFill>
                <a:latin typeface="Arial" charset="0"/>
              </a:rPr>
              <a:t>Axions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sym typeface="Wingdings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latin typeface="Arial" charset="0"/>
                <a:sym typeface="Wingdings"/>
              </a:rPr>
              <a:t>Axion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sym typeface="Wingdings"/>
              </a:rPr>
              <a:t>-like Particles (ALPs)  </a:t>
            </a:r>
            <a:r>
              <a:rPr lang="en-US" dirty="0" err="1" smtClean="0">
                <a:solidFill>
                  <a:srgbClr val="00B050"/>
                </a:solidFill>
                <a:latin typeface="Arial" charset="0"/>
                <a:sym typeface="Wingdings"/>
              </a:rPr>
              <a:t>Ultralight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sym typeface="Wingdings"/>
              </a:rPr>
              <a:t> DM</a:t>
            </a:r>
          </a:p>
          <a:p>
            <a:pPr eaLnBrk="1" hangingPunct="1"/>
            <a:endParaRPr lang="en-US" sz="1200" dirty="0">
              <a:solidFill>
                <a:srgbClr val="00B050"/>
              </a:solidFill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" charset="0"/>
                <a:sym typeface="Wingdings"/>
              </a:rPr>
              <a:t>		WIMPs  </a:t>
            </a:r>
            <a:r>
              <a:rPr lang="en-US" dirty="0" err="1" smtClean="0">
                <a:solidFill>
                  <a:srgbClr val="00B050"/>
                </a:solidFill>
                <a:latin typeface="Arial" charset="0"/>
                <a:sym typeface="Wingdings"/>
              </a:rPr>
              <a:t>WIMPless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sym typeface="Wingdings"/>
              </a:rPr>
              <a:t> DM Hidden Sector DM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  <a:sym typeface="Wingding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/>
              </a:rPr>
              <a:t>ew anomalies have been reported and new experimental search techniques have been proposed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5879068"/>
            <a:ext cx="340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Schuster, Toro, Perez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61797" y="1313698"/>
            <a:ext cx="8157126" cy="4696225"/>
            <a:chOff x="461797" y="1313698"/>
            <a:chExt cx="8157126" cy="46962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179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916342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18906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643615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4504168" y="1313698"/>
              <a:ext cx="122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363193" y="1313698"/>
              <a:ext cx="1269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225274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085822" y="1313698"/>
              <a:ext cx="493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945026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8609575" y="1313698"/>
              <a:ext cx="9348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7088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81890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27997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29503" y="1313698"/>
              <a:ext cx="6961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970633" y="3706763"/>
            <a:ext cx="1320619" cy="307777"/>
            <a:chOff x="4970633" y="2609404"/>
            <a:chExt cx="1320619" cy="307777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346362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70633" y="2609404"/>
              <a:ext cx="1320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SIMPs / ELDERS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3920" y="2067216"/>
            <a:ext cx="4210248" cy="338554"/>
            <a:chOff x="293920" y="2148551"/>
            <a:chExt cx="4210248" cy="338554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293920" y="2169723"/>
              <a:ext cx="4210248" cy="1338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419174" y="2148551"/>
              <a:ext cx="2028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FF"/>
                  </a:solidFill>
                </a:rPr>
                <a:t>Ultralight</a:t>
              </a:r>
              <a:r>
                <a:rPr lang="en-US" sz="1600" dirty="0" smtClean="0">
                  <a:solidFill>
                    <a:srgbClr val="0000FF"/>
                  </a:solidFill>
                </a:rPr>
                <a:t> Dark Matter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96775" y="4526271"/>
            <a:ext cx="892555" cy="307777"/>
            <a:chOff x="5196775" y="3557076"/>
            <a:chExt cx="892555" cy="307777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355957" y="3572414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196775" y="3557076"/>
              <a:ext cx="892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Muon</a:t>
              </a:r>
              <a:r>
                <a:rPr lang="en-US" sz="1400" dirty="0" smtClean="0">
                  <a:solidFill>
                    <a:srgbClr val="FF0000"/>
                  </a:solidFill>
                </a:rPr>
                <a:t> g-2</a:t>
              </a:r>
              <a:endParaRPr lang="en-US" sz="1400" baseline="-25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7229" y="4936025"/>
            <a:ext cx="1736373" cy="307777"/>
            <a:chOff x="4787229" y="2808218"/>
            <a:chExt cx="1736373" cy="307777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5364462" y="2822019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787229" y="2808218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Small-Scale Structure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37904" y="5360719"/>
            <a:ext cx="1127670" cy="307777"/>
            <a:chOff x="7915089" y="4504994"/>
            <a:chExt cx="1127670" cy="307777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8435436" y="4522868"/>
              <a:ext cx="299917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915089" y="4504994"/>
              <a:ext cx="1127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8000"/>
                  </a:solidFill>
                </a:rPr>
                <a:t>Microlensing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" y="222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DM CANDIDATES, ANOMALIES, SEARCH TECHNIQUES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21290" y="2067216"/>
            <a:ext cx="3180376" cy="338554"/>
            <a:chOff x="4521290" y="2148551"/>
            <a:chExt cx="3180376" cy="338554"/>
          </a:xfrm>
        </p:grpSpPr>
        <p:cxnSp>
          <p:nvCxnSpPr>
            <p:cNvPr id="181" name="Straight Arrow Connector 180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896423" y="2148551"/>
              <a:ext cx="24226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Hidden Sector Dark Matter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29881" y="5360719"/>
            <a:ext cx="7920430" cy="307777"/>
            <a:chOff x="129881" y="5469698"/>
            <a:chExt cx="7920430" cy="307777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293920" y="5478447"/>
              <a:ext cx="6532953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29881" y="5469698"/>
              <a:ext cx="7920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Coherent Field Searches, </a:t>
              </a:r>
              <a:r>
                <a:rPr lang="en-US" sz="1400" dirty="0">
                  <a:solidFill>
                    <a:srgbClr val="008000"/>
                  </a:solidFill>
                </a:rPr>
                <a:t>Direct </a:t>
              </a:r>
              <a:r>
                <a:rPr lang="en-US" sz="1400" dirty="0" smtClean="0">
                  <a:solidFill>
                    <a:srgbClr val="008000"/>
                  </a:solidFill>
                </a:rPr>
                <a:t>Detection, Nuclear and Atomic </a:t>
              </a:r>
              <a:r>
                <a:rPr lang="en-US" sz="1400" dirty="0">
                  <a:solidFill>
                    <a:srgbClr val="008000"/>
                  </a:solidFill>
                </a:rPr>
                <a:t>Physics, Accelerators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16332" y="802702"/>
            <a:ext cx="8838278" cy="382134"/>
            <a:chOff x="205554" y="788272"/>
            <a:chExt cx="8838278" cy="382134"/>
          </a:xfrm>
        </p:grpSpPr>
        <p:sp>
          <p:nvSpPr>
            <p:cNvPr id="47" name="TextBox 46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feV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zeV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eV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73932" y="788272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30M</a:t>
              </a:r>
              <a:r>
                <a:rPr lang="en-US" baseline="-25000" dirty="0" smtClean="0"/>
                <a:t>☉</a:t>
              </a:r>
              <a:endParaRPr lang="en-US" baseline="-25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49819" y="1657993"/>
            <a:ext cx="816099" cy="307777"/>
            <a:chOff x="6449819" y="1657993"/>
            <a:chExt cx="816099" cy="307777"/>
          </a:xfrm>
        </p:grpSpPr>
        <p:sp>
          <p:nvSpPr>
            <p:cNvPr id="59" name="TextBox 58"/>
            <p:cNvSpPr txBox="1"/>
            <p:nvPr/>
          </p:nvSpPr>
          <p:spPr>
            <a:xfrm>
              <a:off x="6504822" y="1657993"/>
              <a:ext cx="706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WIMPs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449819" y="1678207"/>
              <a:ext cx="816099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18907" y="1657993"/>
            <a:ext cx="1514924" cy="307777"/>
            <a:chOff x="1818907" y="1657993"/>
            <a:chExt cx="1514924" cy="307777"/>
          </a:xfrm>
        </p:grpSpPr>
        <p:sp>
          <p:nvSpPr>
            <p:cNvPr id="91" name="TextBox 90"/>
            <p:cNvSpPr txBox="1"/>
            <p:nvPr/>
          </p:nvSpPr>
          <p:spPr>
            <a:xfrm>
              <a:off x="2098917" y="1657993"/>
              <a:ext cx="96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QCD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Axion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818907" y="1672908"/>
              <a:ext cx="1514924" cy="1059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881" y="1101751"/>
            <a:ext cx="8889649" cy="441146"/>
            <a:chOff x="129881" y="1101751"/>
            <a:chExt cx="8889649" cy="44114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881" y="1313699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179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543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3452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0429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3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634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7997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436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2564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088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8906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96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18922" y="1181540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74226" y="1101751"/>
              <a:ext cx="646331" cy="441146"/>
              <a:chOff x="6936794" y="1668196"/>
              <a:chExt cx="646331" cy="4411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Symbol" charset="2"/>
                    <a:cs typeface="Symbol" charset="2"/>
                  </a:rPr>
                  <a:t>≈</a:t>
                </a:r>
                <a:endParaRPr lang="en-US" sz="3600" dirty="0"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>
              <a:off x="7947016" y="116217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643615" y="1246834"/>
              <a:ext cx="4016062" cy="145647"/>
              <a:chOff x="3643615" y="1246834"/>
              <a:chExt cx="4016062" cy="14564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/>
          <p:cNvGrpSpPr/>
          <p:nvPr/>
        </p:nvGrpSpPr>
        <p:grpSpPr>
          <a:xfrm>
            <a:off x="216332" y="6104538"/>
            <a:ext cx="8838278" cy="380256"/>
            <a:chOff x="205554" y="790150"/>
            <a:chExt cx="8838278" cy="380256"/>
          </a:xfrm>
        </p:grpSpPr>
        <p:sp>
          <p:nvSpPr>
            <p:cNvPr id="196" name="TextBox 195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keV</a:t>
              </a:r>
              <a:endParaRPr lang="en-US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feV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zeV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eV</a:t>
              </a:r>
              <a:endParaRPr lang="en-US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273932" y="791447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30M</a:t>
              </a:r>
              <a:r>
                <a:rPr lang="en-US" baseline="-25000" dirty="0" smtClean="0"/>
                <a:t>☉</a:t>
              </a:r>
              <a:endParaRPr lang="en-US" baseline="-250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9881" y="5800914"/>
            <a:ext cx="8889649" cy="441146"/>
            <a:chOff x="129881" y="5762889"/>
            <a:chExt cx="8889649" cy="441146"/>
          </a:xfrm>
        </p:grpSpPr>
        <p:cxnSp>
          <p:nvCxnSpPr>
            <p:cNvPr id="220" name="Straight Arrow Connector 219"/>
            <p:cNvCxnSpPr/>
            <p:nvPr/>
          </p:nvCxnSpPr>
          <p:spPr>
            <a:xfrm>
              <a:off x="129881" y="5974837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6179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82543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73452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50429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0863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91634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7997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6436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22564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137088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18906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536496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618922" y="5842678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>
              <a:off x="7874226" y="5762889"/>
              <a:ext cx="646331" cy="441146"/>
              <a:chOff x="6936794" y="1668196"/>
              <a:chExt cx="646331" cy="441146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Symbol" charset="2"/>
                    <a:cs typeface="Symbol" charset="2"/>
                  </a:rPr>
                  <a:t>≈</a:t>
                </a:r>
                <a:endParaRPr lang="en-US" sz="3600" dirty="0"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265" name="Straight Connector 264"/>
            <p:cNvCxnSpPr/>
            <p:nvPr/>
          </p:nvCxnSpPr>
          <p:spPr>
            <a:xfrm>
              <a:off x="7947016" y="5823317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/>
            <p:cNvGrpSpPr/>
            <p:nvPr/>
          </p:nvGrpSpPr>
          <p:grpSpPr>
            <a:xfrm>
              <a:off x="3643615" y="5907972"/>
              <a:ext cx="4016062" cy="145647"/>
              <a:chOff x="3643615" y="1246834"/>
              <a:chExt cx="4016062" cy="14564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5402415" y="4075045"/>
            <a:ext cx="1022824" cy="350382"/>
            <a:chOff x="5402415" y="3041883"/>
            <a:chExt cx="1022824" cy="350382"/>
          </a:xfrm>
        </p:grpSpPr>
        <p:sp>
          <p:nvSpPr>
            <p:cNvPr id="126" name="TextBox 125"/>
            <p:cNvSpPr txBox="1"/>
            <p:nvPr/>
          </p:nvSpPr>
          <p:spPr>
            <a:xfrm>
              <a:off x="5402415" y="3084488"/>
              <a:ext cx="102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Beryllium-8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98150" y="3041883"/>
              <a:ext cx="214273" cy="106607"/>
              <a:chOff x="5498150" y="3041883"/>
              <a:chExt cx="214273" cy="106607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549815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Diamond 289"/>
              <p:cNvSpPr/>
              <p:nvPr/>
            </p:nvSpPr>
            <p:spPr>
              <a:xfrm>
                <a:off x="5548374" y="3041883"/>
                <a:ext cx="130459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3" name="Group 292"/>
          <p:cNvGrpSpPr/>
          <p:nvPr/>
        </p:nvGrpSpPr>
        <p:grpSpPr>
          <a:xfrm>
            <a:off x="8062717" y="2067216"/>
            <a:ext cx="1014934" cy="339102"/>
            <a:chOff x="8062717" y="2102547"/>
            <a:chExt cx="1014934" cy="339102"/>
          </a:xfrm>
        </p:grpSpPr>
        <p:sp>
          <p:nvSpPr>
            <p:cNvPr id="137" name="TextBox 136"/>
            <p:cNvSpPr txBox="1"/>
            <p:nvPr/>
          </p:nvSpPr>
          <p:spPr>
            <a:xfrm>
              <a:off x="8062717" y="2133872"/>
              <a:ext cx="101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Black Holes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8503484" y="2102547"/>
              <a:ext cx="214273" cy="106607"/>
              <a:chOff x="8503484" y="2102547"/>
              <a:chExt cx="214273" cy="106607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>
                <a:off x="8503484" y="2155182"/>
                <a:ext cx="21427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Diamond 290"/>
              <p:cNvSpPr/>
              <p:nvPr/>
            </p:nvSpPr>
            <p:spPr>
              <a:xfrm>
                <a:off x="8542783" y="2102547"/>
                <a:ext cx="136459" cy="106607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4521290" y="2477501"/>
            <a:ext cx="3180376" cy="307777"/>
            <a:chOff x="4521290" y="2149082"/>
            <a:chExt cx="3180376" cy="307777"/>
          </a:xfrm>
        </p:grpSpPr>
        <p:cxnSp>
          <p:nvCxnSpPr>
            <p:cNvPr id="183" name="Straight Arrow Connector 182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4613664" y="2149082"/>
              <a:ext cx="2988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Hidden Thermal Relics /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WIMPless</a:t>
              </a:r>
              <a:r>
                <a:rPr lang="en-US" sz="1400" dirty="0" smtClean="0">
                  <a:solidFill>
                    <a:srgbClr val="0000FF"/>
                  </a:solidFill>
                </a:rPr>
                <a:t>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521290" y="2887255"/>
            <a:ext cx="3180376" cy="307777"/>
            <a:chOff x="4521290" y="2149082"/>
            <a:chExt cx="3180376" cy="307777"/>
          </a:xfrm>
        </p:grpSpPr>
        <p:cxnSp>
          <p:nvCxnSpPr>
            <p:cNvPr id="210" name="Straight Arrow Connector 209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5427456" y="2149082"/>
              <a:ext cx="136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Asymmetric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521290" y="3297009"/>
            <a:ext cx="3180376" cy="307777"/>
            <a:chOff x="4521290" y="2149082"/>
            <a:chExt cx="3180376" cy="307777"/>
          </a:xfrm>
        </p:grpSpPr>
        <p:cxnSp>
          <p:nvCxnSpPr>
            <p:cNvPr id="216" name="Straight Arrow Connector 215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5523884" y="2149082"/>
              <a:ext cx="1167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Freeze-In DM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2" name="TextBox 27"/>
          <p:cNvSpPr txBox="1">
            <a:spLocks noChangeArrowheads="1"/>
          </p:cNvSpPr>
          <p:nvPr/>
        </p:nvSpPr>
        <p:spPr bwMode="auto">
          <a:xfrm>
            <a:off x="3210106" y="6477000"/>
            <a:ext cx="3015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smtClean="0"/>
              <a:t>Cosmic Visions White Paper</a:t>
            </a:r>
            <a:r>
              <a:rPr lang="en-US" sz="1400" dirty="0"/>
              <a:t> </a:t>
            </a:r>
            <a:r>
              <a:rPr lang="en-US" sz="1400" dirty="0" smtClean="0"/>
              <a:t>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6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HIDDEN SECTOR DARK </a:t>
            </a:r>
            <a:r>
              <a:rPr lang="en-US" dirty="0">
                <a:latin typeface="Arial" charset="0"/>
              </a:rPr>
              <a:t>MATTER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1449388"/>
            <a:ext cx="8415337" cy="449421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in a hidden sector, composed of particles with no SM gauge interactions (electromagnetic, weak, strong)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0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This hidden sector may have a rich structure with matter and forces of its own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It may also have non-gauge interactions with the SM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00213" y="2971800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995863" y="2971800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Hidden</a:t>
            </a:r>
          </a:p>
          <a:p>
            <a:pPr algn="ctr"/>
            <a:r>
              <a:rPr lang="en-US" sz="3200" i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5720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nathan\Desktop\_61348406_higgs_standard_mod_4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941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4230688" y="1293813"/>
            <a:ext cx="4724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3200">
                <a:solidFill>
                  <a:srgbClr val="3333FF"/>
                </a:solidFill>
              </a:rPr>
              <a:t>Known DM properties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5725"/>
            <a:ext cx="7772400" cy="7524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DARK MATTER</a:t>
            </a:r>
          </a:p>
        </p:txBody>
      </p:sp>
      <p:sp>
        <p:nvSpPr>
          <p:cNvPr id="658448" name="Rectangle 16"/>
          <p:cNvSpPr>
            <a:spLocks noChangeArrowheads="1"/>
          </p:cNvSpPr>
          <p:nvPr/>
        </p:nvSpPr>
        <p:spPr bwMode="auto">
          <a:xfrm>
            <a:off x="228600" y="5843588"/>
            <a:ext cx="82438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800" dirty="0" smtClean="0">
                <a:solidFill>
                  <a:srgbClr val="00BE00"/>
                </a:solidFill>
              </a:rPr>
              <a:t>None of the known particles can be cold DM</a:t>
            </a:r>
            <a:endParaRPr lang="en-US" sz="2800" dirty="0">
              <a:solidFill>
                <a:srgbClr val="00BE00"/>
              </a:solidFill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966788" y="1712913"/>
            <a:ext cx="7358062" cy="3348037"/>
            <a:chOff x="966788" y="1866106"/>
            <a:chExt cx="7358062" cy="3347567"/>
          </a:xfrm>
        </p:grpSpPr>
        <p:sp>
          <p:nvSpPr>
            <p:cNvPr id="8243" name="Rectangle 18"/>
            <p:cNvSpPr>
              <a:spLocks noChangeArrowheads="1"/>
            </p:cNvSpPr>
            <p:nvPr/>
          </p:nvSpPr>
          <p:spPr bwMode="auto">
            <a:xfrm>
              <a:off x="4530725" y="4340548"/>
              <a:ext cx="37941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>
                  <a:solidFill>
                    <a:srgbClr val="FF0000"/>
                  </a:solidFill>
                </a:rPr>
                <a:t>Not hot</a:t>
              </a:r>
            </a:p>
          </p:txBody>
        </p:sp>
        <p:grpSp>
          <p:nvGrpSpPr>
            <p:cNvPr id="8244" name="Group 19"/>
            <p:cNvGrpSpPr>
              <a:grpSpLocks/>
            </p:cNvGrpSpPr>
            <p:nvPr/>
          </p:nvGrpSpPr>
          <p:grpSpPr bwMode="auto">
            <a:xfrm>
              <a:off x="3221830" y="1866106"/>
              <a:ext cx="455613" cy="439738"/>
              <a:chOff x="1549" y="3504"/>
              <a:chExt cx="287" cy="277"/>
            </a:xfrm>
          </p:grpSpPr>
          <p:sp>
            <p:nvSpPr>
              <p:cNvPr id="8254" name="Line 20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21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5" name="Group 22"/>
            <p:cNvGrpSpPr>
              <a:grpSpLocks/>
            </p:cNvGrpSpPr>
            <p:nvPr/>
          </p:nvGrpSpPr>
          <p:grpSpPr bwMode="auto">
            <a:xfrm>
              <a:off x="966788" y="3368675"/>
              <a:ext cx="455613" cy="439738"/>
              <a:chOff x="1549" y="3504"/>
              <a:chExt cx="287" cy="277"/>
            </a:xfrm>
          </p:grpSpPr>
          <p:sp>
            <p:nvSpPr>
              <p:cNvPr id="8252" name="Line 23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24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6" name="Group 25"/>
            <p:cNvGrpSpPr>
              <a:grpSpLocks/>
            </p:cNvGrpSpPr>
            <p:nvPr/>
          </p:nvGrpSpPr>
          <p:grpSpPr bwMode="auto">
            <a:xfrm>
              <a:off x="2393553" y="3368675"/>
              <a:ext cx="455613" cy="439738"/>
              <a:chOff x="1549" y="3504"/>
              <a:chExt cx="287" cy="277"/>
            </a:xfrm>
          </p:grpSpPr>
          <p:sp>
            <p:nvSpPr>
              <p:cNvPr id="8250" name="Line 2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7" name="Group 28"/>
            <p:cNvGrpSpPr>
              <a:grpSpLocks/>
            </p:cNvGrpSpPr>
            <p:nvPr/>
          </p:nvGrpSpPr>
          <p:grpSpPr bwMode="auto">
            <a:xfrm>
              <a:off x="1679575" y="3368675"/>
              <a:ext cx="455613" cy="439738"/>
              <a:chOff x="1549" y="3504"/>
              <a:chExt cx="287" cy="277"/>
            </a:xfrm>
          </p:grpSpPr>
          <p:sp>
            <p:nvSpPr>
              <p:cNvPr id="8248" name="Line 29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Line 30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8524" name="Rectangle 92"/>
          <p:cNvSpPr>
            <a:spLocks noChangeArrowheads="1"/>
          </p:cNvSpPr>
          <p:nvPr/>
        </p:nvSpPr>
        <p:spPr bwMode="auto">
          <a:xfrm>
            <a:off x="4538663" y="2139950"/>
            <a:ext cx="3794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FF0000"/>
                </a:solidFill>
              </a:rPr>
              <a:t>Gravitationally interacting</a:t>
            </a: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679575" y="1712913"/>
            <a:ext cx="7083425" cy="3489325"/>
            <a:chOff x="1679575" y="1866106"/>
            <a:chExt cx="7083425" cy="3488385"/>
          </a:xfrm>
        </p:grpSpPr>
        <p:sp>
          <p:nvSpPr>
            <p:cNvPr id="8212" name="Rectangle 32"/>
            <p:cNvSpPr>
              <a:spLocks noChangeArrowheads="1"/>
            </p:cNvSpPr>
            <p:nvPr/>
          </p:nvSpPr>
          <p:spPr bwMode="auto">
            <a:xfrm>
              <a:off x="4511675" y="3546475"/>
              <a:ext cx="42513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>
                  <a:solidFill>
                    <a:srgbClr val="FF0000"/>
                  </a:solidFill>
                </a:rPr>
                <a:t>Not short-lived</a:t>
              </a:r>
            </a:p>
          </p:txBody>
        </p:sp>
        <p:grpSp>
          <p:nvGrpSpPr>
            <p:cNvPr id="8213" name="Group 45"/>
            <p:cNvGrpSpPr>
              <a:grpSpLocks/>
            </p:cNvGrpSpPr>
            <p:nvPr/>
          </p:nvGrpSpPr>
          <p:grpSpPr bwMode="auto">
            <a:xfrm>
              <a:off x="3221830" y="4065117"/>
              <a:ext cx="455613" cy="439738"/>
              <a:chOff x="1549" y="3504"/>
              <a:chExt cx="287" cy="277"/>
            </a:xfrm>
          </p:grpSpPr>
          <p:sp>
            <p:nvSpPr>
              <p:cNvPr id="8241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4" name="Group 51"/>
            <p:cNvGrpSpPr>
              <a:grpSpLocks/>
            </p:cNvGrpSpPr>
            <p:nvPr/>
          </p:nvGrpSpPr>
          <p:grpSpPr bwMode="auto">
            <a:xfrm>
              <a:off x="3221830" y="3368675"/>
              <a:ext cx="455613" cy="439738"/>
              <a:chOff x="1549" y="3504"/>
              <a:chExt cx="287" cy="277"/>
            </a:xfrm>
          </p:grpSpPr>
          <p:sp>
            <p:nvSpPr>
              <p:cNvPr id="8239" name="Line 52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53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5" name="Group 54"/>
            <p:cNvGrpSpPr>
              <a:grpSpLocks/>
            </p:cNvGrpSpPr>
            <p:nvPr/>
          </p:nvGrpSpPr>
          <p:grpSpPr bwMode="auto">
            <a:xfrm>
              <a:off x="3221830" y="2620295"/>
              <a:ext cx="455613" cy="439738"/>
              <a:chOff x="1549" y="3504"/>
              <a:chExt cx="287" cy="277"/>
            </a:xfrm>
          </p:grpSpPr>
          <p:sp>
            <p:nvSpPr>
              <p:cNvPr id="8237" name="Line 55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56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6" name="Group 33"/>
            <p:cNvGrpSpPr>
              <a:grpSpLocks/>
            </p:cNvGrpSpPr>
            <p:nvPr/>
          </p:nvGrpSpPr>
          <p:grpSpPr bwMode="auto">
            <a:xfrm>
              <a:off x="2393553" y="1866106"/>
              <a:ext cx="455613" cy="439738"/>
              <a:chOff x="1549" y="3504"/>
              <a:chExt cx="287" cy="277"/>
            </a:xfrm>
          </p:grpSpPr>
          <p:sp>
            <p:nvSpPr>
              <p:cNvPr id="8235" name="Line 34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Line 35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7" name="Group 36"/>
            <p:cNvGrpSpPr>
              <a:grpSpLocks/>
            </p:cNvGrpSpPr>
            <p:nvPr/>
          </p:nvGrpSpPr>
          <p:grpSpPr bwMode="auto">
            <a:xfrm>
              <a:off x="1679575" y="1866106"/>
              <a:ext cx="455613" cy="439738"/>
              <a:chOff x="1549" y="3504"/>
              <a:chExt cx="287" cy="277"/>
            </a:xfrm>
          </p:grpSpPr>
          <p:sp>
            <p:nvSpPr>
              <p:cNvPr id="8233" name="Line 37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Line 38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8" name="Group 39"/>
            <p:cNvGrpSpPr>
              <a:grpSpLocks/>
            </p:cNvGrpSpPr>
            <p:nvPr/>
          </p:nvGrpSpPr>
          <p:grpSpPr bwMode="auto">
            <a:xfrm>
              <a:off x="1679575" y="4065117"/>
              <a:ext cx="455613" cy="439738"/>
              <a:chOff x="1549" y="3504"/>
              <a:chExt cx="287" cy="277"/>
            </a:xfrm>
          </p:grpSpPr>
          <p:sp>
            <p:nvSpPr>
              <p:cNvPr id="8231" name="Line 40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Line 41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9" name="Group 42"/>
            <p:cNvGrpSpPr>
              <a:grpSpLocks/>
            </p:cNvGrpSpPr>
            <p:nvPr/>
          </p:nvGrpSpPr>
          <p:grpSpPr bwMode="auto">
            <a:xfrm>
              <a:off x="1679575" y="2620295"/>
              <a:ext cx="455613" cy="439738"/>
              <a:chOff x="1549" y="3504"/>
              <a:chExt cx="287" cy="277"/>
            </a:xfrm>
          </p:grpSpPr>
          <p:sp>
            <p:nvSpPr>
              <p:cNvPr id="8229" name="Line 43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Line 44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0" name="Group 48"/>
            <p:cNvGrpSpPr>
              <a:grpSpLocks/>
            </p:cNvGrpSpPr>
            <p:nvPr/>
          </p:nvGrpSpPr>
          <p:grpSpPr bwMode="auto">
            <a:xfrm>
              <a:off x="2393553" y="4065117"/>
              <a:ext cx="455613" cy="439738"/>
              <a:chOff x="1549" y="3504"/>
              <a:chExt cx="287" cy="277"/>
            </a:xfrm>
          </p:grpSpPr>
          <p:sp>
            <p:nvSpPr>
              <p:cNvPr id="8227" name="Line 49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Line 50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57"/>
            <p:cNvGrpSpPr>
              <a:grpSpLocks/>
            </p:cNvGrpSpPr>
            <p:nvPr/>
          </p:nvGrpSpPr>
          <p:grpSpPr bwMode="auto">
            <a:xfrm>
              <a:off x="2393553" y="2620295"/>
              <a:ext cx="455613" cy="439738"/>
              <a:chOff x="1549" y="3504"/>
              <a:chExt cx="287" cy="277"/>
            </a:xfrm>
          </p:grpSpPr>
          <p:sp>
            <p:nvSpPr>
              <p:cNvPr id="8225" name="Line 58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Line 59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2" name="Group 45"/>
            <p:cNvGrpSpPr>
              <a:grpSpLocks/>
            </p:cNvGrpSpPr>
            <p:nvPr/>
          </p:nvGrpSpPr>
          <p:grpSpPr bwMode="auto">
            <a:xfrm>
              <a:off x="3221830" y="4914753"/>
              <a:ext cx="455613" cy="439738"/>
              <a:chOff x="1549" y="3504"/>
              <a:chExt cx="287" cy="277"/>
            </a:xfrm>
          </p:grpSpPr>
          <p:sp>
            <p:nvSpPr>
              <p:cNvPr id="8223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966788" y="1712913"/>
            <a:ext cx="7967662" cy="4459287"/>
            <a:chOff x="966788" y="1866106"/>
            <a:chExt cx="7967662" cy="4458494"/>
          </a:xfrm>
        </p:grpSpPr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4506524" y="5134622"/>
              <a:ext cx="4427926" cy="11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>
                  <a:solidFill>
                    <a:srgbClr val="FF0000"/>
                  </a:solidFill>
                </a:rPr>
                <a:t>Not baryonic</a:t>
              </a:r>
            </a:p>
          </p:txBody>
        </p:sp>
        <p:grpSp>
          <p:nvGrpSpPr>
            <p:cNvPr id="8203" name="Group 45"/>
            <p:cNvGrpSpPr>
              <a:grpSpLocks/>
            </p:cNvGrpSpPr>
            <p:nvPr/>
          </p:nvGrpSpPr>
          <p:grpSpPr bwMode="auto">
            <a:xfrm>
              <a:off x="966788" y="4065117"/>
              <a:ext cx="455613" cy="439738"/>
              <a:chOff x="1549" y="3504"/>
              <a:chExt cx="287" cy="277"/>
            </a:xfrm>
          </p:grpSpPr>
          <p:sp>
            <p:nvSpPr>
              <p:cNvPr id="8210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45"/>
            <p:cNvGrpSpPr>
              <a:grpSpLocks/>
            </p:cNvGrpSpPr>
            <p:nvPr/>
          </p:nvGrpSpPr>
          <p:grpSpPr bwMode="auto">
            <a:xfrm>
              <a:off x="966788" y="2620295"/>
              <a:ext cx="455613" cy="439738"/>
              <a:chOff x="1549" y="3504"/>
              <a:chExt cx="287" cy="277"/>
            </a:xfrm>
          </p:grpSpPr>
          <p:sp>
            <p:nvSpPr>
              <p:cNvPr id="8208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45"/>
            <p:cNvGrpSpPr>
              <a:grpSpLocks/>
            </p:cNvGrpSpPr>
            <p:nvPr/>
          </p:nvGrpSpPr>
          <p:grpSpPr bwMode="auto">
            <a:xfrm>
              <a:off x="966788" y="1866106"/>
              <a:ext cx="455613" cy="439738"/>
              <a:chOff x="1549" y="3504"/>
              <a:chExt cx="287" cy="277"/>
            </a:xfrm>
          </p:grpSpPr>
          <p:sp>
            <p:nvSpPr>
              <p:cNvPr id="8206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6292574" y="838200"/>
            <a:ext cx="26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Frieman</a:t>
            </a:r>
            <a:r>
              <a:rPr lang="en-US" dirty="0" smtClean="0"/>
              <a:t>, Olive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99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  <p:bldP spid="658448" grpId="0"/>
      <p:bldP spid="658524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23975"/>
            <a:ext cx="4373563" cy="419258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Recall the WIMP miracle: the relation between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i="1" baseline="-25000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and annihilation strength is wonderfully simple: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i="1" dirty="0" err="1">
                <a:latin typeface="Arial" charset="0"/>
              </a:rPr>
              <a:t>m</a:t>
            </a:r>
            <a:r>
              <a:rPr lang="en-US" sz="1800" i="1" baseline="-25000" dirty="0" err="1">
                <a:latin typeface="Arial" charset="0"/>
              </a:rPr>
              <a:t>X</a:t>
            </a:r>
            <a:r>
              <a:rPr lang="en-US" sz="1800" dirty="0">
                <a:latin typeface="Arial" charset="0"/>
              </a:rPr>
              <a:t> ~ 100 </a:t>
            </a:r>
            <a:r>
              <a:rPr lang="en-US" sz="1800" dirty="0" err="1">
                <a:latin typeface="Arial" charset="0"/>
              </a:rPr>
              <a:t>GeV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i="1" dirty="0" err="1">
                <a:latin typeface="Arial" charset="0"/>
              </a:rPr>
              <a:t>g</a:t>
            </a:r>
            <a:r>
              <a:rPr lang="en-US" sz="1800" i="1" baseline="-25000" dirty="0" err="1">
                <a:latin typeface="Arial" charset="0"/>
              </a:rPr>
              <a:t>X</a:t>
            </a:r>
            <a:r>
              <a:rPr lang="en-US" sz="1800" dirty="0">
                <a:latin typeface="Arial" charset="0"/>
              </a:rPr>
              <a:t> ~ 0.6 </a:t>
            </a:r>
            <a:r>
              <a:rPr lang="en-US" sz="1800" dirty="0">
                <a:latin typeface="Arial" charset="0"/>
                <a:sym typeface="Wingdings" charset="0"/>
              </a:rPr>
              <a:t> </a:t>
            </a:r>
            <a:r>
              <a:rPr lang="en-US" sz="1800" dirty="0">
                <a:latin typeface="Symbol" charset="0"/>
                <a:sym typeface="Wingdings" charset="0"/>
              </a:rPr>
              <a:t>W</a:t>
            </a:r>
            <a:r>
              <a:rPr lang="en-US" sz="1800" i="1" baseline="-25000" dirty="0">
                <a:latin typeface="Arial" charset="0"/>
                <a:sym typeface="Wingdings" charset="0"/>
              </a:rPr>
              <a:t>X</a:t>
            </a:r>
            <a:r>
              <a:rPr lang="en-US" sz="1800" dirty="0">
                <a:latin typeface="Arial" charset="0"/>
                <a:sym typeface="Wingdings" charset="0"/>
              </a:rPr>
              <a:t> ~ 0.1</a:t>
            </a:r>
            <a:endParaRPr lang="en-US" sz="1800" dirty="0">
              <a:latin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671763"/>
            <a:ext cx="25114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438775"/>
            <a:ext cx="8991600" cy="962025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" charset="0"/>
              </a:rPr>
              <a:t>WIMPless</a:t>
            </a:r>
            <a:r>
              <a:rPr lang="en-US" sz="2400" dirty="0" smtClean="0">
                <a:latin typeface="Arial" charset="0"/>
              </a:rPr>
              <a:t> dark matter: light, weakly-coupled DM can also have the correct relic density, sets “thermal targets,” opens connections to low-energy particle, nuclear, AMO, CM physics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15365" name="Group 23"/>
          <p:cNvGrpSpPr>
            <a:grpSpLocks/>
          </p:cNvGrpSpPr>
          <p:nvPr/>
        </p:nvGrpSpPr>
        <p:grpSpPr bwMode="auto">
          <a:xfrm>
            <a:off x="1555750" y="3765550"/>
            <a:ext cx="1744663" cy="987425"/>
            <a:chOff x="4404" y="1998"/>
            <a:chExt cx="1099" cy="622"/>
          </a:xfrm>
        </p:grpSpPr>
        <p:grpSp>
          <p:nvGrpSpPr>
            <p:cNvPr id="15368" name="Group 25"/>
            <p:cNvGrpSpPr>
              <a:grpSpLocks/>
            </p:cNvGrpSpPr>
            <p:nvPr/>
          </p:nvGrpSpPr>
          <p:grpSpPr bwMode="auto">
            <a:xfrm>
              <a:off x="4404" y="1998"/>
              <a:ext cx="1099" cy="622"/>
              <a:chOff x="7034132" y="3145764"/>
              <a:chExt cx="1744316" cy="987257"/>
            </a:xfrm>
          </p:grpSpPr>
          <p:sp>
            <p:nvSpPr>
              <p:cNvPr id="15370" name="TextBox 17"/>
              <p:cNvSpPr txBox="1">
                <a:spLocks noChangeArrowheads="1"/>
              </p:cNvSpPr>
              <p:nvPr/>
            </p:nvSpPr>
            <p:spPr bwMode="auto">
              <a:xfrm>
                <a:off x="7034132" y="3148938"/>
                <a:ext cx="336483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5371" name="TextBox 18"/>
              <p:cNvSpPr txBox="1">
                <a:spLocks noChangeArrowheads="1"/>
              </p:cNvSpPr>
              <p:nvPr/>
            </p:nvSpPr>
            <p:spPr bwMode="auto">
              <a:xfrm>
                <a:off x="7034132" y="3766371"/>
                <a:ext cx="336483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5372" name="TextBox 19"/>
              <p:cNvSpPr txBox="1">
                <a:spLocks noChangeArrowheads="1"/>
              </p:cNvSpPr>
              <p:nvPr/>
            </p:nvSpPr>
            <p:spPr bwMode="auto">
              <a:xfrm>
                <a:off x="8467360" y="3145764"/>
                <a:ext cx="311088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sp>
            <p:nvSpPr>
              <p:cNvPr id="15373" name="TextBox 20"/>
              <p:cNvSpPr txBox="1">
                <a:spLocks noChangeArrowheads="1"/>
              </p:cNvSpPr>
              <p:nvPr/>
            </p:nvSpPr>
            <p:spPr bwMode="auto">
              <a:xfrm>
                <a:off x="8467360" y="3763196"/>
                <a:ext cx="311088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grpSp>
            <p:nvGrpSpPr>
              <p:cNvPr id="15374" name="Group 24"/>
              <p:cNvGrpSpPr>
                <a:grpSpLocks/>
              </p:cNvGrpSpPr>
              <p:nvPr/>
            </p:nvGrpSpPr>
            <p:grpSpPr bwMode="auto">
              <a:xfrm>
                <a:off x="7335331" y="3286664"/>
                <a:ext cx="1155940" cy="713117"/>
                <a:chOff x="7335331" y="3286664"/>
                <a:chExt cx="1155940" cy="713117"/>
              </a:xfrm>
            </p:grpSpPr>
            <p:cxnSp>
              <p:nvCxnSpPr>
                <p:cNvPr id="15375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334109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76" name="Straight Connector 11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952336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77" name="Straight Connector 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594118" y="3648970"/>
                  <a:ext cx="629733" cy="8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378" name="Oval 22"/>
                <p:cNvSpPr>
                  <a:spLocks noChangeArrowheads="1"/>
                </p:cNvSpPr>
                <p:nvPr/>
              </p:nvSpPr>
              <p:spPr bwMode="auto">
                <a:xfrm>
                  <a:off x="7865852" y="3286664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9" name="Oval 23"/>
                <p:cNvSpPr>
                  <a:spLocks noChangeArrowheads="1"/>
                </p:cNvSpPr>
                <p:nvPr/>
              </p:nvSpPr>
              <p:spPr bwMode="auto">
                <a:xfrm>
                  <a:off x="7865852" y="3904891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69" name="Text Box 22"/>
            <p:cNvSpPr txBox="1">
              <a:spLocks noChangeArrowheads="1"/>
            </p:cNvSpPr>
            <p:nvPr/>
          </p:nvSpPr>
          <p:spPr bwMode="auto">
            <a:xfrm>
              <a:off x="5305" y="22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_</a:t>
              </a:r>
            </a:p>
          </p:txBody>
        </p:sp>
      </p:grp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/>
              <a:t>WIMPLESS DARK MATTER</a:t>
            </a:r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4800600" y="2146300"/>
            <a:ext cx="3813175" cy="3140075"/>
            <a:chOff x="4610099" y="3308245"/>
            <a:chExt cx="4357365" cy="3140180"/>
          </a:xfrm>
        </p:grpSpPr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4610099" y="3308245"/>
              <a:ext cx="4357365" cy="3140180"/>
              <a:chOff x="4457699" y="3381376"/>
              <a:chExt cx="4357365" cy="314018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699" y="3381376"/>
                <a:ext cx="4357365" cy="31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6648450" y="3686175"/>
                <a:ext cx="84772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7658101" y="4238625"/>
                <a:ext cx="97155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5314951" y="4629150"/>
                <a:ext cx="1066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38"/>
            <p:cNvGrpSpPr>
              <a:grpSpLocks/>
            </p:cNvGrpSpPr>
            <p:nvPr/>
          </p:nvGrpSpPr>
          <p:grpSpPr bwMode="auto">
            <a:xfrm>
              <a:off x="5829300" y="3528356"/>
              <a:ext cx="2719664" cy="2295703"/>
              <a:chOff x="5829300" y="3528356"/>
              <a:chExt cx="2719664" cy="2295703"/>
            </a:xfrm>
          </p:grpSpPr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7197123" y="3528356"/>
                <a:ext cx="8467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aseline="-25000"/>
                  <a:t>WIMPs</a:t>
                </a: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6849460" y="5444468"/>
                <a:ext cx="1699504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aseline="-25000">
                    <a:solidFill>
                      <a:srgbClr val="00BE00"/>
                    </a:solidFill>
                  </a:rPr>
                  <a:t>WIMPless DM</a:t>
                </a:r>
              </a:p>
            </p:txBody>
          </p:sp>
          <p:cxnSp>
            <p:nvCxnSpPr>
              <p:cNvPr id="25" name="Straight Arrow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5829300" y="5581650"/>
                <a:ext cx="956660" cy="132694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4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7963" y="5043487"/>
                <a:ext cx="514350" cy="447675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25"/>
              <p:cNvCxnSpPr>
                <a:cxnSpLocks noChangeShapeType="1"/>
              </p:cNvCxnSpPr>
              <p:nvPr/>
            </p:nvCxnSpPr>
            <p:spPr bwMode="auto">
              <a:xfrm rot="16200000" flipV="1">
                <a:off x="6886578" y="4895849"/>
                <a:ext cx="942974" cy="238127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48539" y="4291011"/>
                <a:ext cx="1847850" cy="485778"/>
              </a:xfrm>
              <a:prstGeom prst="straightConnector1">
                <a:avLst/>
              </a:prstGeom>
              <a:noFill/>
              <a:ln w="19050">
                <a:solidFill>
                  <a:srgbClr val="00BE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8086725" y="3754438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aseline="-25000"/>
              </a:p>
            </p:txBody>
          </p:sp>
        </p:grpSp>
      </p:grpSp>
      <p:sp>
        <p:nvSpPr>
          <p:cNvPr id="34" name="Content Placeholder 3"/>
          <p:cNvSpPr>
            <a:spLocks noGrp="1"/>
          </p:cNvSpPr>
          <p:nvPr>
            <p:ph sz="half" idx="2"/>
          </p:nvPr>
        </p:nvSpPr>
        <p:spPr>
          <a:xfrm>
            <a:off x="4596731" y="1323975"/>
            <a:ext cx="4373563" cy="4192588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</a:rPr>
              <a:t>In a hidden sector, the coupling </a:t>
            </a:r>
            <a:r>
              <a:rPr lang="en-US" sz="2000" dirty="0" err="1" smtClean="0">
                <a:latin typeface="Arial" charset="0"/>
              </a:rPr>
              <a:t>g</a:t>
            </a:r>
            <a:r>
              <a:rPr lang="en-US" sz="2000" baseline="-25000" dirty="0" err="1" smtClean="0">
                <a:latin typeface="Arial" charset="0"/>
              </a:rPr>
              <a:t>X</a:t>
            </a:r>
            <a:r>
              <a:rPr lang="en-US" sz="2000" dirty="0" smtClean="0">
                <a:latin typeface="Arial" charset="0"/>
              </a:rPr>
              <a:t> doesn’t have to be 0.6</a:t>
            </a:r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2004" y="942201"/>
            <a:ext cx="1561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, Kumar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3132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r>
              <a:rPr lang="en-US">
                <a:latin typeface="Arial" charset="0"/>
              </a:rPr>
              <a:t>EFFECTIVE INTERACTIONS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663" y="1143000"/>
            <a:ext cx="8750300" cy="5062538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There are many ways the hidden particles could couple to us.  Use effective operators as an organizing principle:</a:t>
            </a:r>
          </a:p>
          <a:p>
            <a:endParaRPr lang="en-US" sz="2000">
              <a:latin typeface="Arial" charset="0"/>
            </a:endParaRPr>
          </a:p>
          <a:p>
            <a:endParaRPr lang="en-US" sz="2000">
              <a:latin typeface="Arial" charset="0"/>
            </a:endParaRPr>
          </a:p>
          <a:p>
            <a:endParaRPr lang="en-US" sz="2000">
              <a:latin typeface="Arial" charset="0"/>
            </a:endParaRP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	where the operators are grouped by their mass dimension, with </a:t>
            </a: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	[scalar] = 1, [fermion] = 3/2, [F</a:t>
            </a:r>
            <a:r>
              <a:rPr lang="en-US" sz="2000" baseline="-25000">
                <a:latin typeface="Symbol" charset="0"/>
              </a:rPr>
              <a:t>mn</a:t>
            </a:r>
            <a:r>
              <a:rPr lang="en-US" sz="2000">
                <a:latin typeface="Arial" charset="0"/>
              </a:rPr>
              <a:t>] = 2</a:t>
            </a:r>
          </a:p>
          <a:p>
            <a:pPr>
              <a:buFontTx/>
              <a:buNone/>
            </a:pPr>
            <a:endParaRPr lang="en-US" sz="2000" i="1">
              <a:latin typeface="Arial" charset="0"/>
            </a:endParaRPr>
          </a:p>
          <a:p>
            <a:r>
              <a:rPr lang="en-US" sz="2000" i="1">
                <a:latin typeface="Arial" charset="0"/>
              </a:rPr>
              <a:t>M</a:t>
            </a:r>
            <a:r>
              <a:rPr lang="en-US" sz="2000">
                <a:latin typeface="Arial" charset="0"/>
              </a:rPr>
              <a:t> is a (presumably) large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mediator mass,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so start with dimension 4 operators. There are not too many:</a:t>
            </a:r>
          </a:p>
          <a:p>
            <a:endParaRPr lang="en-US" sz="100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000">
                <a:latin typeface="Arial" charset="0"/>
              </a:rPr>
              <a:t>	Neutrino portal                   Higgs portal                    Photon portal</a:t>
            </a:r>
          </a:p>
        </p:txBody>
      </p:sp>
      <p:pic>
        <p:nvPicPr>
          <p:cNvPr id="819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957388"/>
            <a:ext cx="461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314950"/>
            <a:ext cx="1709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6457950" y="5303838"/>
            <a:ext cx="1466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26075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84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jlf\Desktop\Nu_nu_gamm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5264150"/>
            <a:ext cx="20923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txBody>
          <a:bodyPr/>
          <a:lstStyle/>
          <a:p>
            <a:r>
              <a:rPr lang="en-US">
                <a:latin typeface="Arial" charset="0"/>
              </a:rPr>
              <a:t>NEUTRINO PORTAL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79375" y="1033463"/>
            <a:ext cx="4192588" cy="5062537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One possibility is</a:t>
            </a:r>
          </a:p>
          <a:p>
            <a:endParaRPr lang="en-US" sz="200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	</a:t>
            </a:r>
            <a:r>
              <a:rPr lang="en-US" sz="2000" i="1">
                <a:latin typeface="Arial" charset="0"/>
              </a:rPr>
              <a:t>N</a:t>
            </a:r>
            <a:r>
              <a:rPr lang="en-US" sz="2000">
                <a:latin typeface="Arial" charset="0"/>
              </a:rPr>
              <a:t> is a total gauge singlet, the right-handed, or sterile, neutrino, and may be dark matter</a:t>
            </a:r>
          </a:p>
          <a:p>
            <a:pPr>
              <a:buFontTx/>
              <a:buNone/>
            </a:pPr>
            <a:endParaRPr lang="en-US" sz="12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If N is dark matter, its favored mass range is ~keV</a:t>
            </a:r>
          </a:p>
          <a:p>
            <a:endParaRPr lang="en-US" sz="12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This has received renewed attention from the 3.5 keV X-ray line seen from galaxies and galaxy clusters</a:t>
            </a:r>
          </a:p>
        </p:txBody>
      </p:sp>
      <p:sp>
        <p:nvSpPr>
          <p:cNvPr id="9222" name="Text Box 27"/>
          <p:cNvSpPr txBox="1">
            <a:spLocks noChangeArrowheads="1"/>
          </p:cNvSpPr>
          <p:nvPr/>
        </p:nvSpPr>
        <p:spPr bwMode="auto">
          <a:xfrm>
            <a:off x="3657600" y="5257800"/>
            <a:ext cx="51768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Abazajian</a:t>
            </a:r>
            <a:r>
              <a:rPr lang="en-US" sz="1400" dirty="0">
                <a:sym typeface="Wingdings" charset="0"/>
              </a:rPr>
              <a:t>, Fuller, Tucker (2001)</a:t>
            </a:r>
            <a:endParaRPr lang="en-US" sz="1400" dirty="0"/>
          </a:p>
          <a:p>
            <a:pPr algn="r" eaLnBrk="1" hangingPunct="1"/>
            <a:endParaRPr lang="en-US" sz="1400" dirty="0" smtClean="0">
              <a:sym typeface="Wingdings" charset="0"/>
            </a:endParaRPr>
          </a:p>
          <a:p>
            <a:pPr algn="r" eaLnBrk="1" hangingPunct="1"/>
            <a:r>
              <a:rPr lang="en-US" sz="1400" dirty="0" err="1" smtClean="0">
                <a:sym typeface="Wingdings" charset="0"/>
              </a:rPr>
              <a:t>Boyarsky</a:t>
            </a:r>
            <a:r>
              <a:rPr lang="en-US" sz="1400" dirty="0">
                <a:sym typeface="Wingdings" charset="0"/>
              </a:rPr>
              <a:t>, </a:t>
            </a:r>
            <a:r>
              <a:rPr lang="en-US" sz="1400" dirty="0" err="1">
                <a:sym typeface="Wingdings" charset="0"/>
              </a:rPr>
              <a:t>Ruchayskiy</a:t>
            </a:r>
            <a:r>
              <a:rPr lang="en-US" sz="1400" dirty="0">
                <a:sym typeface="Wingdings" charset="0"/>
              </a:rPr>
              <a:t>,</a:t>
            </a:r>
            <a:r>
              <a:rPr lang="en-US" sz="1400" dirty="0"/>
              <a:t> </a:t>
            </a:r>
            <a:r>
              <a:rPr lang="en-US" sz="1400" dirty="0" err="1"/>
              <a:t>Iakubovskyi</a:t>
            </a:r>
            <a:r>
              <a:rPr lang="en-US" sz="1400" dirty="0"/>
              <a:t>, </a:t>
            </a:r>
            <a:r>
              <a:rPr lang="en-US" sz="1400" dirty="0" err="1"/>
              <a:t>Franse</a:t>
            </a:r>
            <a:r>
              <a:rPr lang="en-US" sz="1400" dirty="0"/>
              <a:t> </a:t>
            </a:r>
            <a:r>
              <a:rPr lang="en-US" sz="1400" dirty="0">
                <a:sym typeface="Wingdings" charset="0"/>
              </a:rPr>
              <a:t>(2014)</a:t>
            </a:r>
          </a:p>
          <a:p>
            <a:pPr algn="r" eaLnBrk="1" hangingPunct="1"/>
            <a:r>
              <a:rPr lang="en-US" sz="1400" dirty="0">
                <a:sym typeface="Wingdings" charset="0"/>
              </a:rPr>
              <a:t>Bulbul, </a:t>
            </a:r>
            <a:r>
              <a:rPr lang="en-US" sz="1400" dirty="0" err="1">
                <a:sym typeface="Wingdings" charset="0"/>
              </a:rPr>
              <a:t>Markevitch</a:t>
            </a:r>
            <a:r>
              <a:rPr lang="en-US" sz="1400" dirty="0">
                <a:sym typeface="Wingdings" charset="0"/>
              </a:rPr>
              <a:t>, Foster, Smith, </a:t>
            </a:r>
            <a:r>
              <a:rPr lang="en-US" sz="1400" dirty="0" err="1">
                <a:sym typeface="Wingdings" charset="0"/>
              </a:rPr>
              <a:t>Loewenstein</a:t>
            </a:r>
            <a:r>
              <a:rPr lang="en-US" sz="1400" dirty="0">
                <a:sym typeface="Wingdings" charset="0"/>
              </a:rPr>
              <a:t>, Randall (2014)</a:t>
            </a:r>
          </a:p>
          <a:p>
            <a:pPr algn="r" eaLnBrk="1" hangingPunct="1"/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43050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562100"/>
            <a:ext cx="46751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895350"/>
            <a:ext cx="618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Grossman, Kaufman, </a:t>
            </a:r>
            <a:r>
              <a:rPr lang="en-US" dirty="0" err="1" smtClean="0"/>
              <a:t>Friedland</a:t>
            </a:r>
            <a:r>
              <a:rPr lang="en-US" dirty="0" smtClean="0"/>
              <a:t>, Tanaka, Blucher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18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txBody>
          <a:bodyPr/>
          <a:lstStyle/>
          <a:p>
            <a:r>
              <a:rPr lang="en-US">
                <a:latin typeface="Arial" charset="0"/>
              </a:rPr>
              <a:t>HIGGS PORTAL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9375" y="1143000"/>
            <a:ext cx="4192588" cy="5062538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Another possibility is</a:t>
            </a:r>
          </a:p>
          <a:p>
            <a:endParaRPr lang="en-US" sz="200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	where the </a:t>
            </a:r>
            <a:r>
              <a:rPr lang="en-US" sz="2000" i="1"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 subscript denotes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hidden</a:t>
            </a:r>
            <a:r>
              <a:rPr lang="ja-JP" altLang="en-US" sz="2000">
                <a:latin typeface="Arial" charset="0"/>
              </a:rPr>
              <a:t>”</a:t>
            </a:r>
            <a:endParaRPr lang="en-US" sz="2000">
              <a:latin typeface="Arial" charset="0"/>
            </a:endParaRPr>
          </a:p>
          <a:p>
            <a:pPr>
              <a:buFontTx/>
              <a:buNone/>
            </a:pP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When EW symmetry is broken, h </a:t>
            </a:r>
            <a:r>
              <a:rPr lang="en-US" sz="2000">
                <a:latin typeface="Arial" charset="0"/>
                <a:sym typeface="Wingdings" charset="0"/>
              </a:rPr>
              <a:t> v + h, this leads to invisible Higgs decays</a:t>
            </a:r>
          </a:p>
          <a:p>
            <a:endParaRPr lang="en-US" sz="2000">
              <a:latin typeface="Arial" charset="0"/>
              <a:sym typeface="Wingdings" charset="0"/>
            </a:endParaRPr>
          </a:p>
          <a:p>
            <a:r>
              <a:rPr lang="en-US" sz="2000">
                <a:latin typeface="Arial" charset="0"/>
              </a:rPr>
              <a:t>A leading motivation for precision Higgs studies and future colliders, such as ILC, CLIC, FCC</a:t>
            </a:r>
          </a:p>
        </p:txBody>
      </p:sp>
      <p:sp>
        <p:nvSpPr>
          <p:cNvPr id="10244" name="Text Box 27"/>
          <p:cNvSpPr txBox="1">
            <a:spLocks noChangeArrowheads="1"/>
          </p:cNvSpPr>
          <p:nvPr/>
        </p:nvSpPr>
        <p:spPr bwMode="auto">
          <a:xfrm>
            <a:off x="5410200" y="911225"/>
            <a:ext cx="33115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ym typeface="Wingdings" charset="0"/>
              </a:rPr>
              <a:t>See Gray talk</a:t>
            </a:r>
          </a:p>
          <a:p>
            <a:pPr algn="r" eaLnBrk="1" hangingPunct="1"/>
            <a:endParaRPr lang="en-US" sz="1400" dirty="0">
              <a:sym typeface="Wingdings" charset="0"/>
            </a:endParaRPr>
          </a:p>
          <a:p>
            <a:pPr algn="r" eaLnBrk="1" hangingPunct="1"/>
            <a:r>
              <a:rPr lang="en-US" sz="1400" dirty="0" err="1" smtClean="0">
                <a:sym typeface="Wingdings" charset="0"/>
              </a:rPr>
              <a:t>Patt</a:t>
            </a:r>
            <a:r>
              <a:rPr lang="en-US" sz="1400" dirty="0">
                <a:sym typeface="Wingdings" charset="0"/>
              </a:rPr>
              <a:t>, </a:t>
            </a:r>
            <a:r>
              <a:rPr lang="en-US" sz="1400" dirty="0" err="1">
                <a:sym typeface="Wingdings" charset="0"/>
              </a:rPr>
              <a:t>Wilczek</a:t>
            </a:r>
            <a:r>
              <a:rPr lang="en-US" sz="1400" dirty="0">
                <a:sym typeface="Wingdings" charset="0"/>
              </a:rPr>
              <a:t> (2006</a:t>
            </a:r>
            <a:r>
              <a:rPr lang="en-US" sz="1400" dirty="0" smtClean="0">
                <a:sym typeface="Wingdings" charset="0"/>
              </a:rPr>
              <a:t>)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82738"/>
            <a:ext cx="16240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46250"/>
            <a:ext cx="45989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7"/>
          <p:cNvSpPr txBox="1">
            <a:spLocks noChangeArrowheads="1"/>
          </p:cNvSpPr>
          <p:nvPr/>
        </p:nvSpPr>
        <p:spPr bwMode="auto">
          <a:xfrm>
            <a:off x="6577013" y="4778375"/>
            <a:ext cx="203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>
                <a:sym typeface="Wingdings" charset="0"/>
              </a:rPr>
              <a:t>Peskin (2012)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PHOTON PORTAL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01725"/>
            <a:ext cx="9144000" cy="1265238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Another possibility is</a:t>
            </a:r>
          </a:p>
          <a:p>
            <a:endParaRPr lang="en-US" sz="1000">
              <a:latin typeface="Arial" charset="0"/>
            </a:endParaRPr>
          </a:p>
          <a:p>
            <a:pPr>
              <a:buFontTx/>
              <a:buNone/>
            </a:pPr>
            <a:r>
              <a:rPr lang="en-US" sz="2000">
                <a:latin typeface="Arial" charset="0"/>
              </a:rPr>
              <a:t>	which leads to kinetic mixing between the SM photon and a hidden photon A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, which must have a mass</a:t>
            </a: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914400"/>
            <a:ext cx="34083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 smtClean="0">
                <a:sym typeface="Wingdings" charset="0"/>
              </a:rPr>
              <a:t>Okun</a:t>
            </a:r>
            <a:r>
              <a:rPr lang="en-US" sz="1400" dirty="0" smtClean="0">
                <a:sym typeface="Wingdings" charset="0"/>
              </a:rPr>
              <a:t> (1982)</a:t>
            </a:r>
          </a:p>
          <a:p>
            <a:pPr algn="r" eaLnBrk="1" hangingPunct="1"/>
            <a:r>
              <a:rPr lang="en-US" sz="1400" dirty="0" err="1" smtClean="0">
                <a:sym typeface="Wingdings" charset="0"/>
              </a:rPr>
              <a:t>Galison</a:t>
            </a:r>
            <a:r>
              <a:rPr lang="en-US" sz="1400" dirty="0" smtClean="0">
                <a:sym typeface="Wingdings" charset="0"/>
              </a:rPr>
              <a:t>, </a:t>
            </a:r>
            <a:r>
              <a:rPr lang="en-US" sz="1400" dirty="0" err="1" smtClean="0">
                <a:sym typeface="Wingdings" charset="0"/>
              </a:rPr>
              <a:t>Manohar</a:t>
            </a:r>
            <a:r>
              <a:rPr lang="en-US" sz="1400" dirty="0" smtClean="0">
                <a:sym typeface="Wingdings" charset="0"/>
              </a:rPr>
              <a:t> (1984)</a:t>
            </a:r>
          </a:p>
          <a:p>
            <a:pPr algn="r" eaLnBrk="1" hangingPunct="1"/>
            <a:r>
              <a:rPr lang="en-US" sz="1400" dirty="0" err="1" smtClean="0">
                <a:sym typeface="Wingdings" charset="0"/>
              </a:rPr>
              <a:t>Holdom</a:t>
            </a:r>
            <a:r>
              <a:rPr lang="en-US" sz="1400" dirty="0" smtClean="0">
                <a:sym typeface="Wingdings" charset="0"/>
              </a:rPr>
              <a:t> </a:t>
            </a:r>
            <a:r>
              <a:rPr lang="en-US" sz="1400" dirty="0">
                <a:sym typeface="Wingdings" charset="0"/>
              </a:rPr>
              <a:t>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sz="1400" dirty="0">
              <a:sym typeface="Wingdings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5354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1885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305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524125"/>
            <a:ext cx="44196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Diagonalizing, one finds that SM particles have hidden charge proportional to </a:t>
            </a:r>
            <a:r>
              <a:rPr lang="en-US" sz="2000">
                <a:latin typeface="Symbol" charset="0"/>
              </a:rPr>
              <a:t>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 </a:t>
            </a:r>
            <a:r>
              <a:rPr lang="en-US" sz="2000">
                <a:latin typeface="Symbol" charset="0"/>
              </a:rPr>
              <a:t>e</a:t>
            </a:r>
            <a:r>
              <a:rPr lang="en-US" sz="2000"/>
              <a:t> ~ 10</a:t>
            </a:r>
            <a:r>
              <a:rPr lang="en-US" sz="2000" baseline="30000"/>
              <a:t>-3</a:t>
            </a:r>
            <a:r>
              <a:rPr lang="en-US" sz="2000"/>
              <a:t> from 1-loop effects, even for arbitrarily heavy particles in the loop (non-decoupling)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A</a:t>
            </a:r>
            <a:r>
              <a:rPr lang="ja-JP" altLang="en-US" sz="2000"/>
              <a:t>’</a:t>
            </a:r>
            <a:r>
              <a:rPr lang="en-US" sz="2000"/>
              <a:t> cannot be DM, but may be a portal to the dark sector, motivates searches at the </a:t>
            </a:r>
            <a:r>
              <a:rPr lang="ja-JP" altLang="en-US" sz="2000"/>
              <a:t>“</a:t>
            </a:r>
            <a:r>
              <a:rPr lang="en-US" sz="2000"/>
              <a:t>intensity frontier</a:t>
            </a:r>
            <a:r>
              <a:rPr lang="ja-JP" altLang="en-US" sz="2000"/>
              <a:t>”</a:t>
            </a:r>
            <a:endParaRPr lang="en-US" sz="2000"/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7818438" y="5591175"/>
            <a:ext cx="1096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BaBar (2014)</a:t>
            </a:r>
          </a:p>
        </p:txBody>
      </p:sp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767263"/>
            <a:ext cx="21764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12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57200" y="13716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Dark matter </a:t>
            </a:r>
            <a:r>
              <a:rPr lang="en-US" sz="2400" dirty="0" smtClean="0"/>
              <a:t>is one </a:t>
            </a:r>
            <a:r>
              <a:rPr lang="en-US" sz="2400" dirty="0"/>
              <a:t>of the </a:t>
            </a:r>
            <a:r>
              <a:rPr lang="en-US" sz="2400" dirty="0" smtClean="0"/>
              <a:t>great scientific puzzles of our time and is now leading evidence for new particles and forces.  Much of BSM physics is now also DM physics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Classic candidates (sterile neutrinos, </a:t>
            </a:r>
            <a:r>
              <a:rPr lang="en-US" sz="2400" dirty="0" err="1" smtClean="0"/>
              <a:t>axions</a:t>
            </a:r>
            <a:r>
              <a:rPr lang="en-US" sz="2400" dirty="0" smtClean="0"/>
              <a:t>, WIMPs) remain viable, many powerful searches ongoing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Many new candidates are emerging, motivating new search techniques and connections to other subfields of physics</a:t>
            </a:r>
            <a:endParaRPr lang="en-US" sz="2400" dirty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SO WHAT </a:t>
            </a:r>
            <a:r>
              <a:rPr lang="en-US" dirty="0">
                <a:latin typeface="Arial" charset="0"/>
              </a:rPr>
              <a:t>COULD DARK MATTER BE?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1584" y="5334000"/>
            <a:ext cx="7263827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/>
              <a:t>The goal of this talk: to provide a brief introduction to this chaos</a:t>
            </a:r>
          </a:p>
          <a:p>
            <a:pPr algn="ctr" eaLnBrk="1" hangingPunct="1"/>
            <a:r>
              <a:rPr lang="en-US" b="1" dirty="0"/>
              <a:t>w</a:t>
            </a:r>
            <a:r>
              <a:rPr lang="en-US" b="1" dirty="0" smtClean="0"/>
              <a:t>ith many important topics deferred </a:t>
            </a:r>
            <a:r>
              <a:rPr lang="en-US" b="1" smtClean="0"/>
              <a:t>to later lectures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39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001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WEAK SCALE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51403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Fermi</a:t>
            </a:r>
            <a:r>
              <a:rPr lang="ja-JP" altLang="en-US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 constant 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i="1" baseline="-25000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introduced in 1930s to describe beta decay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rgbClr val="FF0000"/>
                </a:solidFill>
                <a:latin typeface="Arial" charset="0"/>
              </a:rPr>
              <a:t>      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0"/>
                <a:sym typeface="Symbol" charset="0"/>
              </a:rPr>
              <a:t>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sym typeface="Wingdings" charset="0"/>
              </a:rPr>
              <a:t>p e</a:t>
            </a:r>
            <a:r>
              <a:rPr lang="en-US" i="1" baseline="30000" dirty="0">
                <a:solidFill>
                  <a:srgbClr val="FF0000"/>
                </a:solidFill>
                <a:latin typeface="Symbol" charset="0"/>
                <a:sym typeface="Wingdings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0"/>
                <a:sym typeface="Wingdings" charset="0"/>
              </a:rPr>
              <a:t>n</a:t>
            </a:r>
            <a:endParaRPr lang="en-US" dirty="0">
              <a:solidFill>
                <a:srgbClr val="FF0000"/>
              </a:solidFill>
              <a:latin typeface="Symbo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rgbClr val="3333FF"/>
                </a:solidFill>
                <a:latin typeface="Arial" charset="0"/>
              </a:rPr>
              <a:t>G</a:t>
            </a:r>
            <a:r>
              <a:rPr lang="en-US" i="1" baseline="-25000" dirty="0">
                <a:solidFill>
                  <a:srgbClr val="3333FF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~ 10</a:t>
            </a:r>
            <a:r>
              <a:rPr lang="en-US" baseline="30000" dirty="0">
                <a:solidFill>
                  <a:srgbClr val="3333FF"/>
                </a:solidFill>
                <a:latin typeface="Symbol" charset="0"/>
              </a:rPr>
              <a:t>-</a:t>
            </a:r>
            <a:r>
              <a:rPr lang="en-US" baseline="30000" dirty="0">
                <a:solidFill>
                  <a:srgbClr val="3333FF"/>
                </a:solidFill>
                <a:latin typeface="Arial" charset="0"/>
              </a:rPr>
              <a:t>5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GeV</a:t>
            </a:r>
            <a:r>
              <a:rPr lang="en-US" baseline="30000" dirty="0">
                <a:solidFill>
                  <a:srgbClr val="3333FF"/>
                </a:solidFill>
                <a:latin typeface="Symbol" charset="0"/>
              </a:rPr>
              <a:t>-</a:t>
            </a:r>
            <a:r>
              <a:rPr lang="en-US" baseline="30000" dirty="0">
                <a:solidFill>
                  <a:srgbClr val="3333FF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Arial" charset="0"/>
                <a:sym typeface="Wingdings" charset="0"/>
              </a:rPr>
              <a:t>  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a new mass scale in nature</a:t>
            </a:r>
            <a:endParaRPr lang="en-US" sz="1200" dirty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solidFill>
                <a:srgbClr val="3333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3333FF"/>
                </a:solidFill>
                <a:latin typeface="Arial" charset="0"/>
              </a:rPr>
              <a:t>m</a:t>
            </a:r>
            <a:r>
              <a:rPr lang="en-US" baseline="-25000" dirty="0" err="1">
                <a:solidFill>
                  <a:srgbClr val="3333FF"/>
                </a:solidFill>
                <a:latin typeface="Arial" charset="0"/>
              </a:rPr>
              <a:t>weak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~ 100 </a:t>
            </a:r>
            <a:r>
              <a:rPr lang="en-US" dirty="0" err="1">
                <a:solidFill>
                  <a:srgbClr val="3333FF"/>
                </a:solidFill>
                <a:latin typeface="Arial" charset="0"/>
              </a:rPr>
              <a:t>GeV</a:t>
            </a:r>
            <a:endParaRPr lang="en-US" sz="1200" dirty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E00"/>
                </a:solidFill>
                <a:latin typeface="Arial" charset="0"/>
              </a:rPr>
              <a:t>We still </a:t>
            </a:r>
            <a:r>
              <a:rPr lang="en-US" dirty="0" smtClean="0">
                <a:solidFill>
                  <a:srgbClr val="00BE00"/>
                </a:solidFill>
                <a:latin typeface="Arial" charset="0"/>
              </a:rPr>
              <a:t>don</a:t>
            </a:r>
            <a:r>
              <a:rPr lang="en-US" dirty="0" smtClean="0">
                <a:solidFill>
                  <a:srgbClr val="00BE00"/>
                </a:solidFill>
                <a:latin typeface="Arial" charset="0"/>
              </a:rPr>
              <a:t>’</a:t>
            </a:r>
            <a:r>
              <a:rPr lang="en-US" dirty="0" smtClean="0">
                <a:solidFill>
                  <a:srgbClr val="00BE00"/>
                </a:solidFill>
                <a:latin typeface="Arial" charset="0"/>
              </a:rPr>
              <a:t>t </a:t>
            </a:r>
            <a:r>
              <a:rPr lang="en-US" dirty="0">
                <a:solidFill>
                  <a:srgbClr val="00BE00"/>
                </a:solidFill>
                <a:latin typeface="Arial" charset="0"/>
              </a:rPr>
              <a:t>understand the origin of this mass scale, but every attempt so far introduces new particles at the weak scale</a:t>
            </a:r>
          </a:p>
        </p:txBody>
      </p:sp>
      <p:sp>
        <p:nvSpPr>
          <p:cNvPr id="6148" name="Text Box 33"/>
          <p:cNvSpPr txBox="1">
            <a:spLocks noChangeArrowheads="1"/>
          </p:cNvSpPr>
          <p:nvPr/>
        </p:nvSpPr>
        <p:spPr bwMode="auto">
          <a:xfrm>
            <a:off x="3289300" y="2344738"/>
            <a:ext cx="3317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aseline="-25000">
                <a:solidFill>
                  <a:srgbClr val="FF0000"/>
                </a:solidFill>
              </a:rPr>
              <a:t>_</a:t>
            </a:r>
          </a:p>
        </p:txBody>
      </p:sp>
      <p:pic>
        <p:nvPicPr>
          <p:cNvPr id="6149" name="Picture 30" descr="C:\Users\Jon\Desktop\225px-Enrico_Fermi_1943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744663"/>
            <a:ext cx="389255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46075" y="990600"/>
            <a:ext cx="735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Much of the attention has focused on WIMPs.  Why?</a:t>
            </a:r>
          </a:p>
        </p:txBody>
      </p:sp>
    </p:spTree>
    <p:extLst>
      <p:ext uri="{BB962C8B-B14F-4D97-AF65-F5344CB8AC3E}">
        <p14:creationId xmlns:p14="http://schemas.microsoft.com/office/powerpoint/2010/main" val="41065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FREEZE OUT: QUALITATIVE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913" y="1362075"/>
            <a:ext cx="4192587" cy="44942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(1) Assume a new heavy particle </a:t>
            </a:r>
            <a:r>
              <a:rPr lang="en-US" sz="2400" i="1" dirty="0">
                <a:latin typeface="Arial" charset="0"/>
              </a:rPr>
              <a:t>X</a:t>
            </a:r>
            <a:r>
              <a:rPr lang="en-US" sz="2400" dirty="0">
                <a:latin typeface="Arial" charset="0"/>
              </a:rPr>
              <a:t> is initially in thermal equilibrium:</a:t>
            </a:r>
          </a:p>
          <a:p>
            <a:endParaRPr lang="en-US" sz="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XX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Wingdings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charset="0"/>
              </a:rPr>
              <a:t>↔</a:t>
            </a:r>
            <a:r>
              <a:rPr lang="en-US" sz="2400" i="1" dirty="0" smtClean="0">
                <a:latin typeface="Arial" charset="0"/>
                <a:cs typeface="Arial" charset="0"/>
                <a:sym typeface="Symbol" charset="0"/>
              </a:rPr>
              <a:t> </a:t>
            </a:r>
            <a:r>
              <a:rPr lang="en-US" sz="2400" i="1" dirty="0" err="1">
                <a:latin typeface="Arial" charset="0"/>
                <a:sym typeface="Wingdings" charset="0"/>
              </a:rPr>
              <a:t>qq</a:t>
            </a:r>
            <a:endParaRPr lang="en-US" sz="1400" i="1" dirty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endParaRPr lang="en-US" sz="1400" i="1" dirty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sym typeface="Wingdings" charset="0"/>
              </a:rPr>
              <a:t>(2) Universe cools:</a:t>
            </a:r>
          </a:p>
          <a:p>
            <a:endParaRPr lang="en-US" sz="800" dirty="0">
              <a:latin typeface="Arial" charset="0"/>
              <a:sym typeface="Wingdings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XX </a:t>
            </a:r>
            <a:r>
              <a:rPr lang="en-US" sz="2400" i="1" dirty="0" smtClean="0">
                <a:latin typeface="Arial" charset="0"/>
              </a:rPr>
              <a:t>    </a:t>
            </a:r>
            <a:r>
              <a:rPr lang="en-US" sz="2400" i="1" dirty="0" err="1" smtClean="0">
                <a:latin typeface="Arial" charset="0"/>
                <a:sym typeface="Wingdings" charset="0"/>
              </a:rPr>
              <a:t>qq</a:t>
            </a:r>
            <a:endParaRPr lang="en-US" sz="1400" i="1" dirty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endParaRPr lang="en-US" sz="1400" i="1" dirty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sym typeface="Wingdings" charset="0"/>
              </a:rPr>
              <a:t>(3) Universe expands:</a:t>
            </a:r>
          </a:p>
          <a:p>
            <a:endParaRPr lang="en-US" sz="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XX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    </a:t>
            </a:r>
            <a:r>
              <a:rPr lang="en-US" sz="2400" i="1" dirty="0" err="1" smtClean="0">
                <a:latin typeface="Arial" charset="0"/>
                <a:sym typeface="Wingdings" charset="0"/>
              </a:rPr>
              <a:t>qq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209800" y="3962400"/>
            <a:ext cx="496888" cy="649288"/>
            <a:chOff x="2184400" y="4348163"/>
            <a:chExt cx="496888" cy="649287"/>
          </a:xfrm>
        </p:grpSpPr>
        <p:sp>
          <p:nvSpPr>
            <p:cNvPr id="35860" name="Text Box 10"/>
            <p:cNvSpPr txBox="1">
              <a:spLocks noChangeArrowheads="1"/>
            </p:cNvSpPr>
            <p:nvPr/>
          </p:nvSpPr>
          <p:spPr bwMode="auto">
            <a:xfrm rot="10800000">
              <a:off x="2184400" y="454025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→</a:t>
              </a: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 rot="10800000">
              <a:off x="2192338" y="4348163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←</a:t>
              </a:r>
            </a:p>
          </p:txBody>
        </p:sp>
        <p:sp>
          <p:nvSpPr>
            <p:cNvPr id="35862" name="Text Box 12"/>
            <p:cNvSpPr txBox="1">
              <a:spLocks noChangeArrowheads="1"/>
            </p:cNvSpPr>
            <p:nvPr/>
          </p:nvSpPr>
          <p:spPr bwMode="auto">
            <a:xfrm rot="10800000">
              <a:off x="2322513" y="4502150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/>
                <a:t>/</a:t>
              </a:r>
            </a:p>
          </p:txBody>
        </p:sp>
      </p:grp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2209800" y="5097463"/>
            <a:ext cx="496888" cy="682625"/>
            <a:chOff x="2187575" y="5626100"/>
            <a:chExt cx="496888" cy="682625"/>
          </a:xfrm>
        </p:grpSpPr>
        <p:sp>
          <p:nvSpPr>
            <p:cNvPr id="35856" name="Text Box 14"/>
            <p:cNvSpPr txBox="1">
              <a:spLocks noChangeArrowheads="1"/>
            </p:cNvSpPr>
            <p:nvPr/>
          </p:nvSpPr>
          <p:spPr bwMode="auto">
            <a:xfrm>
              <a:off x="2195513" y="56261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→</a:t>
              </a:r>
            </a:p>
          </p:txBody>
        </p:sp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2187575" y="58181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←</a:t>
              </a:r>
            </a:p>
          </p:txBody>
        </p:sp>
        <p:sp>
          <p:nvSpPr>
            <p:cNvPr id="35858" name="Text Box 16"/>
            <p:cNvSpPr txBox="1">
              <a:spLocks noChangeArrowheads="1"/>
            </p:cNvSpPr>
            <p:nvPr/>
          </p:nvSpPr>
          <p:spPr bwMode="auto">
            <a:xfrm>
              <a:off x="2278063" y="5664200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/>
                <a:t>/</a:t>
              </a:r>
            </a:p>
          </p:txBody>
        </p:sp>
        <p:sp>
          <p:nvSpPr>
            <p:cNvPr id="35859" name="Text Box 17"/>
            <p:cNvSpPr txBox="1">
              <a:spLocks noChangeArrowheads="1"/>
            </p:cNvSpPr>
            <p:nvPr/>
          </p:nvSpPr>
          <p:spPr bwMode="auto">
            <a:xfrm>
              <a:off x="2300288" y="5851525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/>
                <a:t>/</a:t>
              </a:r>
            </a:p>
          </p:txBody>
        </p:sp>
      </p:grpSp>
      <p:sp>
        <p:nvSpPr>
          <p:cNvPr id="35847" name="Text Box 18"/>
          <p:cNvSpPr txBox="1">
            <a:spLocks noChangeArrowheads="1"/>
          </p:cNvSpPr>
          <p:nvPr/>
        </p:nvSpPr>
        <p:spPr bwMode="auto">
          <a:xfrm>
            <a:off x="2078038" y="5916613"/>
            <a:ext cx="202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Zeldovich et al. (1960s)</a:t>
            </a:r>
          </a:p>
        </p:txBody>
      </p:sp>
      <p:grpSp>
        <p:nvGrpSpPr>
          <p:cNvPr id="35848" name="Group 23"/>
          <p:cNvGrpSpPr>
            <a:grpSpLocks/>
          </p:cNvGrpSpPr>
          <p:nvPr/>
        </p:nvGrpSpPr>
        <p:grpSpPr bwMode="auto">
          <a:xfrm>
            <a:off x="4383088" y="1143000"/>
            <a:ext cx="4516437" cy="4919663"/>
            <a:chOff x="4382824" y="1355833"/>
            <a:chExt cx="4516007" cy="4918842"/>
          </a:xfrm>
        </p:grpSpPr>
        <p:pic>
          <p:nvPicPr>
            <p:cNvPr id="35850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824" y="1355833"/>
              <a:ext cx="4516007" cy="491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TextBox 17"/>
            <p:cNvSpPr txBox="1">
              <a:spLocks noChangeArrowheads="1"/>
            </p:cNvSpPr>
            <p:nvPr/>
          </p:nvSpPr>
          <p:spPr bwMode="auto">
            <a:xfrm>
              <a:off x="4415205" y="1781503"/>
              <a:ext cx="4667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(1)</a:t>
              </a:r>
            </a:p>
          </p:txBody>
        </p:sp>
        <p:sp>
          <p:nvSpPr>
            <p:cNvPr id="35852" name="TextBox 18"/>
            <p:cNvSpPr txBox="1">
              <a:spLocks noChangeArrowheads="1"/>
            </p:cNvSpPr>
            <p:nvPr/>
          </p:nvSpPr>
          <p:spPr bwMode="auto">
            <a:xfrm>
              <a:off x="5418940" y="2596054"/>
              <a:ext cx="4667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(2)</a:t>
              </a:r>
            </a:p>
          </p:txBody>
        </p:sp>
        <p:sp>
          <p:nvSpPr>
            <p:cNvPr id="35853" name="TextBox 19"/>
            <p:cNvSpPr txBox="1">
              <a:spLocks noChangeArrowheads="1"/>
            </p:cNvSpPr>
            <p:nvPr/>
          </p:nvSpPr>
          <p:spPr bwMode="auto">
            <a:xfrm>
              <a:off x="7189939" y="4293477"/>
              <a:ext cx="4667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(3)</a:t>
              </a:r>
            </a:p>
          </p:txBody>
        </p:sp>
        <p:sp>
          <p:nvSpPr>
            <p:cNvPr id="35854" name="TextBox 20"/>
            <p:cNvSpPr txBox="1">
              <a:spLocks noChangeArrowheads="1"/>
            </p:cNvSpPr>
            <p:nvPr/>
          </p:nvSpPr>
          <p:spPr bwMode="auto">
            <a:xfrm>
              <a:off x="6747510" y="2301766"/>
              <a:ext cx="1351652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Increasing</a:t>
              </a:r>
            </a:p>
            <a:p>
              <a:r>
                <a:rPr lang="en-US"/>
                <a:t>annihilation</a:t>
              </a:r>
            </a:p>
            <a:p>
              <a:r>
                <a:rPr lang="en-US"/>
                <a:t>strength</a:t>
              </a:r>
            </a:p>
            <a:p>
              <a:r>
                <a:rPr lang="en-US" sz="2400"/>
                <a:t>↓</a:t>
              </a:r>
            </a:p>
          </p:txBody>
        </p:sp>
        <p:sp>
          <p:nvSpPr>
            <p:cNvPr id="35855" name="TextBox 21"/>
            <p:cNvSpPr txBox="1">
              <a:spLocks noChangeArrowheads="1"/>
            </p:cNvSpPr>
            <p:nvPr/>
          </p:nvSpPr>
          <p:spPr bwMode="auto">
            <a:xfrm>
              <a:off x="4880906" y="5588876"/>
              <a:ext cx="1022914" cy="27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 err="1" smtClean="0"/>
                <a:t>Feng</a:t>
              </a:r>
              <a:r>
                <a:rPr lang="en-US" sz="1200" dirty="0" smtClean="0"/>
                <a:t> </a:t>
              </a:r>
              <a:r>
                <a:rPr lang="en-US" sz="1200" dirty="0"/>
                <a:t>(2010)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33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76200"/>
            <a:ext cx="865028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cap="all" dirty="0" smtClean="0">
                <a:ea typeface="+mj-ea"/>
              </a:rPr>
              <a:t>FREEZE OUT: MORE QUANTITATIVE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1100"/>
            <a:ext cx="3114675" cy="1014412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 Boltzmann equation: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143000"/>
            <a:ext cx="3738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803650" y="1957387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Dilution from</a:t>
            </a:r>
          </a:p>
          <a:p>
            <a:r>
              <a:rPr lang="en-US"/>
              <a:t>expansion</a:t>
            </a:r>
          </a:p>
        </p:txBody>
      </p: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5502275" y="1949450"/>
            <a:ext cx="1104900" cy="484187"/>
            <a:chOff x="3829" y="1579"/>
            <a:chExt cx="696" cy="305"/>
          </a:xfrm>
        </p:grpSpPr>
        <p:sp>
          <p:nvSpPr>
            <p:cNvPr id="36889" name="Text Box 10"/>
            <p:cNvSpPr txBox="1">
              <a:spLocks noChangeArrowheads="1"/>
            </p:cNvSpPr>
            <p:nvPr/>
          </p:nvSpPr>
          <p:spPr bwMode="auto">
            <a:xfrm>
              <a:off x="3829" y="1634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Symbol" charset="0"/>
                </a:rPr>
                <a:t>cc</a:t>
              </a:r>
              <a:r>
                <a:rPr lang="en-US" sz="2000"/>
                <a:t> </a:t>
              </a:r>
              <a:r>
                <a:rPr lang="en-US" sz="2000">
                  <a:cs typeface="Arial" charset="0"/>
                  <a:sym typeface="Wingdings" charset="0"/>
                </a:rPr>
                <a:t>→</a:t>
              </a:r>
              <a:r>
                <a:rPr lang="en-US" sz="2000">
                  <a:sym typeface="Wingdings" charset="0"/>
                </a:rPr>
                <a:t> </a:t>
              </a:r>
              <a:r>
                <a:rPr lang="en-US" sz="2000" i="1">
                  <a:sym typeface="Wingdings" charset="0"/>
                </a:rPr>
                <a:t>f f</a:t>
              </a:r>
              <a:endParaRPr lang="en-US" sz="2000" i="1"/>
            </a:p>
          </p:txBody>
        </p:sp>
        <p:sp>
          <p:nvSpPr>
            <p:cNvPr id="36890" name="Text Box 11"/>
            <p:cNvSpPr txBox="1">
              <a:spLocks noChangeArrowheads="1"/>
            </p:cNvSpPr>
            <p:nvPr/>
          </p:nvSpPr>
          <p:spPr bwMode="auto">
            <a:xfrm>
              <a:off x="4345" y="1579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‾</a:t>
              </a:r>
            </a:p>
          </p:txBody>
        </p:sp>
      </p:grpSp>
      <p:grpSp>
        <p:nvGrpSpPr>
          <p:cNvPr id="36872" name="Group 12"/>
          <p:cNvGrpSpPr>
            <a:grpSpLocks/>
          </p:cNvGrpSpPr>
          <p:nvPr/>
        </p:nvGrpSpPr>
        <p:grpSpPr bwMode="auto">
          <a:xfrm>
            <a:off x="6953250" y="1957387"/>
            <a:ext cx="1054100" cy="484188"/>
            <a:chOff x="4380" y="1512"/>
            <a:chExt cx="664" cy="305"/>
          </a:xfrm>
        </p:grpSpPr>
        <p:sp>
          <p:nvSpPr>
            <p:cNvPr id="36887" name="Text Box 13"/>
            <p:cNvSpPr txBox="1">
              <a:spLocks noChangeArrowheads="1"/>
            </p:cNvSpPr>
            <p:nvPr/>
          </p:nvSpPr>
          <p:spPr bwMode="auto">
            <a:xfrm>
              <a:off x="4380" y="1567"/>
              <a:ext cx="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/>
                <a:t>f f</a:t>
              </a:r>
              <a:r>
                <a:rPr lang="en-US" sz="2000">
                  <a:latin typeface="Symbol" charset="0"/>
                </a:rPr>
                <a:t> </a:t>
              </a:r>
              <a:r>
                <a:rPr lang="en-US" sz="2000">
                  <a:cs typeface="Arial" charset="0"/>
                  <a:sym typeface="Wingdings" charset="0"/>
                </a:rPr>
                <a:t>→</a:t>
              </a:r>
              <a:r>
                <a:rPr lang="en-US" sz="2000">
                  <a:latin typeface="Symbol" charset="0"/>
                  <a:sym typeface="Wingdings" charset="0"/>
                </a:rPr>
                <a:t> </a:t>
              </a:r>
              <a:r>
                <a:rPr lang="en-US" sz="2000">
                  <a:latin typeface="Symbol" charset="0"/>
                </a:rPr>
                <a:t>cc</a:t>
              </a:r>
              <a:endParaRPr lang="en-US" sz="2000" i="1"/>
            </a:p>
          </p:txBody>
        </p:sp>
        <p:sp>
          <p:nvSpPr>
            <p:cNvPr id="36888" name="Text Box 14"/>
            <p:cNvSpPr txBox="1">
              <a:spLocks noChangeArrowheads="1"/>
            </p:cNvSpPr>
            <p:nvPr/>
          </p:nvSpPr>
          <p:spPr bwMode="auto">
            <a:xfrm>
              <a:off x="4490" y="1512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cs typeface="Arial" charset="0"/>
                </a:rPr>
                <a:t>‾</a:t>
              </a:r>
            </a:p>
          </p:txBody>
        </p:sp>
      </p:grpSp>
      <p:sp>
        <p:nvSpPr>
          <p:cNvPr id="36873" name="Line 15"/>
          <p:cNvSpPr>
            <a:spLocks noChangeShapeType="1"/>
          </p:cNvSpPr>
          <p:nvPr/>
        </p:nvSpPr>
        <p:spPr bwMode="auto">
          <a:xfrm flipH="1">
            <a:off x="4572000" y="1719262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>
            <a:off x="6808788" y="1746250"/>
            <a:ext cx="2730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7"/>
          <p:cNvSpPr>
            <a:spLocks noChangeShapeType="1"/>
          </p:cNvSpPr>
          <p:nvPr/>
        </p:nvSpPr>
        <p:spPr bwMode="auto">
          <a:xfrm flipH="1">
            <a:off x="6030913" y="1711325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611562"/>
            <a:ext cx="1971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295775"/>
            <a:ext cx="1549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303712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Line 23"/>
          <p:cNvSpPr>
            <a:spLocks noChangeShapeType="1"/>
          </p:cNvSpPr>
          <p:nvPr/>
        </p:nvSpPr>
        <p:spPr bwMode="auto">
          <a:xfrm flipH="1">
            <a:off x="3711575" y="3987800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 flipH="1">
            <a:off x="2214563" y="3995737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228600" y="2728912"/>
            <a:ext cx="43767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/>
              <a:t>n </a:t>
            </a:r>
            <a:r>
              <a:rPr lang="en-US" sz="2400">
                <a:cs typeface="Arial" charset="0"/>
              </a:rPr>
              <a:t>≈ n</a:t>
            </a:r>
            <a:r>
              <a:rPr lang="en-US" sz="2400" baseline="-25000">
                <a:cs typeface="Arial" charset="0"/>
              </a:rPr>
              <a:t>eq</a:t>
            </a:r>
            <a:r>
              <a:rPr lang="en-US" sz="2400">
                <a:cs typeface="Arial" charset="0"/>
              </a:rPr>
              <a:t> until interaction rate drops below expansion rate:</a:t>
            </a:r>
          </a:p>
          <a:p>
            <a:pPr marL="342900" indent="-342900" algn="l" eaLnBrk="1" hangingPunct="1">
              <a:spcBef>
                <a:spcPct val="20000"/>
              </a:spcBef>
            </a:pPr>
            <a:endParaRPr lang="en-US" sz="2400"/>
          </a:p>
        </p:txBody>
      </p:sp>
      <p:sp>
        <p:nvSpPr>
          <p:cNvPr id="36882" name="Rectangle 29"/>
          <p:cNvSpPr>
            <a:spLocks noChangeArrowheads="1"/>
          </p:cNvSpPr>
          <p:nvPr/>
        </p:nvSpPr>
        <p:spPr bwMode="auto">
          <a:xfrm>
            <a:off x="228600" y="4940300"/>
            <a:ext cx="52435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Might expect freeze out at T ~ m, but the universe expands slowly!  First guess: m/T ~ </a:t>
            </a:r>
            <a:r>
              <a:rPr lang="en-US" sz="2400" dirty="0" err="1"/>
              <a:t>ln</a:t>
            </a:r>
            <a:r>
              <a:rPr lang="en-US" sz="2400" dirty="0"/>
              <a:t> (</a:t>
            </a:r>
            <a:r>
              <a:rPr lang="en-US" sz="2400" dirty="0" err="1"/>
              <a:t>M</a:t>
            </a:r>
            <a:r>
              <a:rPr lang="en-US" sz="2400" baseline="-25000" dirty="0" err="1"/>
              <a:t>Pl</a:t>
            </a:r>
            <a:r>
              <a:rPr lang="en-US" sz="2400" dirty="0"/>
              <a:t>/</a:t>
            </a:r>
            <a:r>
              <a:rPr lang="en-US" sz="2400" dirty="0" err="1"/>
              <a:t>m</a:t>
            </a:r>
            <a:r>
              <a:rPr lang="en-US" sz="2400" baseline="-25000" dirty="0" err="1"/>
              <a:t>W</a:t>
            </a:r>
            <a:r>
              <a:rPr lang="en-US" sz="2400" dirty="0"/>
              <a:t>) ~ </a:t>
            </a:r>
            <a:r>
              <a:rPr lang="en-US" sz="2400" dirty="0" smtClean="0"/>
              <a:t>40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dirty="0"/>
              <a:t>	</a:t>
            </a:r>
            <a:r>
              <a:rPr lang="en-US" sz="2400" dirty="0" smtClean="0"/>
              <a:t>(numerical results: ~25, v ~ 0.3c)</a:t>
            </a:r>
            <a:endParaRPr lang="en-US" sz="2400" dirty="0"/>
          </a:p>
        </p:txBody>
      </p:sp>
      <p:pic>
        <p:nvPicPr>
          <p:cNvPr id="3688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613025"/>
            <a:ext cx="33115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Line 24"/>
          <p:cNvSpPr>
            <a:spLocks noChangeShapeType="1"/>
          </p:cNvSpPr>
          <p:nvPr/>
        </p:nvSpPr>
        <p:spPr bwMode="auto">
          <a:xfrm flipH="1">
            <a:off x="2874963" y="4003675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8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286250"/>
            <a:ext cx="569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sz="half" idx="2"/>
          </p:nvPr>
        </p:nvSpPr>
        <p:spPr>
          <a:xfrm>
            <a:off x="4470400" y="1362075"/>
            <a:ext cx="4373563" cy="41925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</a:rPr>
              <a:t>It turns out that the </a:t>
            </a:r>
            <a:r>
              <a:rPr lang="en-US" sz="2000" dirty="0">
                <a:latin typeface="Arial" charset="0"/>
              </a:rPr>
              <a:t>relation between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i="1" baseline="-25000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and annihilation strength is wonderfully simple: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1800" i="1" dirty="0" err="1">
                <a:solidFill>
                  <a:srgbClr val="3333FF"/>
                </a:solidFill>
                <a:latin typeface="Arial" charset="0"/>
              </a:rPr>
              <a:t>m</a:t>
            </a:r>
            <a:r>
              <a:rPr lang="en-US" sz="1800" i="1" baseline="-25000" dirty="0" err="1">
                <a:solidFill>
                  <a:srgbClr val="3333FF"/>
                </a:solidFill>
                <a:latin typeface="Arial" charset="0"/>
              </a:rPr>
              <a:t>X</a:t>
            </a:r>
            <a:r>
              <a:rPr lang="en-US" sz="1800" dirty="0">
                <a:solidFill>
                  <a:srgbClr val="3333FF"/>
                </a:solidFill>
                <a:latin typeface="Arial" charset="0"/>
              </a:rPr>
              <a:t> ~ 100 </a:t>
            </a:r>
            <a:r>
              <a:rPr lang="en-US" sz="1800" dirty="0" err="1">
                <a:solidFill>
                  <a:srgbClr val="3333FF"/>
                </a:solidFill>
                <a:latin typeface="Arial" charset="0"/>
              </a:rPr>
              <a:t>GeV</a:t>
            </a:r>
            <a:r>
              <a:rPr lang="en-US" sz="1800" dirty="0">
                <a:solidFill>
                  <a:srgbClr val="3333FF"/>
                </a:solidFill>
                <a:latin typeface="Arial" charset="0"/>
              </a:rPr>
              <a:t>, </a:t>
            </a:r>
            <a:r>
              <a:rPr lang="en-US" sz="1800" i="1" dirty="0" err="1">
                <a:solidFill>
                  <a:srgbClr val="3333FF"/>
                </a:solidFill>
                <a:latin typeface="Arial" charset="0"/>
              </a:rPr>
              <a:t>g</a:t>
            </a:r>
            <a:r>
              <a:rPr lang="en-US" sz="1800" i="1" baseline="-25000" dirty="0" err="1">
                <a:solidFill>
                  <a:srgbClr val="3333FF"/>
                </a:solidFill>
                <a:latin typeface="Arial" charset="0"/>
              </a:rPr>
              <a:t>X</a:t>
            </a:r>
            <a:r>
              <a:rPr lang="en-US" sz="1800" dirty="0">
                <a:solidFill>
                  <a:srgbClr val="3333FF"/>
                </a:solidFill>
                <a:latin typeface="Arial" charset="0"/>
              </a:rPr>
              <a:t> ~ 0.6 </a:t>
            </a:r>
            <a:r>
              <a:rPr lang="en-US" sz="1800" dirty="0">
                <a:solidFill>
                  <a:srgbClr val="3333FF"/>
                </a:solidFill>
                <a:latin typeface="Arial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3333FF"/>
                </a:solidFill>
                <a:latin typeface="Symbol" charset="0"/>
                <a:sym typeface="Wingdings" charset="0"/>
              </a:rPr>
              <a:t>W</a:t>
            </a:r>
            <a:r>
              <a:rPr lang="en-US" sz="1800" i="1" baseline="-25000" dirty="0">
                <a:solidFill>
                  <a:srgbClr val="3333FF"/>
                </a:solidFill>
                <a:latin typeface="Arial" charset="0"/>
                <a:sym typeface="Wingdings" charset="0"/>
              </a:rPr>
              <a:t>X</a:t>
            </a:r>
            <a:r>
              <a:rPr lang="en-US" sz="1800" dirty="0">
                <a:solidFill>
                  <a:srgbClr val="3333FF"/>
                </a:solidFill>
                <a:latin typeface="Arial" charset="0"/>
                <a:sym typeface="Wingdings" charset="0"/>
              </a:rPr>
              <a:t> ~ 0.1</a:t>
            </a:r>
            <a:endParaRPr lang="en-US" sz="1800" dirty="0"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452687"/>
            <a:ext cx="2511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331788" y="5349875"/>
            <a:ext cx="8812212" cy="9620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</a:rPr>
              <a:t>Remarkable coincidence: particle physics independently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motivates particles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with the right density to be dark matter</a:t>
            </a:r>
          </a:p>
        </p:txBody>
      </p:sp>
      <p:grpSp>
        <p:nvGrpSpPr>
          <p:cNvPr id="13317" name="Group 23"/>
          <p:cNvGrpSpPr>
            <a:grpSpLocks/>
          </p:cNvGrpSpPr>
          <p:nvPr/>
        </p:nvGrpSpPr>
        <p:grpSpPr bwMode="auto">
          <a:xfrm>
            <a:off x="5721350" y="3432175"/>
            <a:ext cx="1744663" cy="987425"/>
            <a:chOff x="4404" y="1998"/>
            <a:chExt cx="1099" cy="622"/>
          </a:xfrm>
        </p:grpSpPr>
        <p:grpSp>
          <p:nvGrpSpPr>
            <p:cNvPr id="13320" name="Group 25"/>
            <p:cNvGrpSpPr>
              <a:grpSpLocks/>
            </p:cNvGrpSpPr>
            <p:nvPr/>
          </p:nvGrpSpPr>
          <p:grpSpPr bwMode="auto">
            <a:xfrm>
              <a:off x="4404" y="1998"/>
              <a:ext cx="1099" cy="622"/>
              <a:chOff x="7034132" y="3145764"/>
              <a:chExt cx="1744316" cy="987257"/>
            </a:xfrm>
          </p:grpSpPr>
          <p:sp>
            <p:nvSpPr>
              <p:cNvPr id="13322" name="TextBox 17"/>
              <p:cNvSpPr txBox="1">
                <a:spLocks noChangeArrowheads="1"/>
              </p:cNvSpPr>
              <p:nvPr/>
            </p:nvSpPr>
            <p:spPr bwMode="auto">
              <a:xfrm>
                <a:off x="7034132" y="3148938"/>
                <a:ext cx="336483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3323" name="TextBox 18"/>
              <p:cNvSpPr txBox="1">
                <a:spLocks noChangeArrowheads="1"/>
              </p:cNvSpPr>
              <p:nvPr/>
            </p:nvSpPr>
            <p:spPr bwMode="auto">
              <a:xfrm>
                <a:off x="7034132" y="3766371"/>
                <a:ext cx="336483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X</a:t>
                </a:r>
              </a:p>
            </p:txBody>
          </p:sp>
          <p:sp>
            <p:nvSpPr>
              <p:cNvPr id="13324" name="TextBox 19"/>
              <p:cNvSpPr txBox="1">
                <a:spLocks noChangeArrowheads="1"/>
              </p:cNvSpPr>
              <p:nvPr/>
            </p:nvSpPr>
            <p:spPr bwMode="auto">
              <a:xfrm>
                <a:off x="8467360" y="3145764"/>
                <a:ext cx="311088" cy="36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sp>
            <p:nvSpPr>
              <p:cNvPr id="13325" name="TextBox 20"/>
              <p:cNvSpPr txBox="1">
                <a:spLocks noChangeArrowheads="1"/>
              </p:cNvSpPr>
              <p:nvPr/>
            </p:nvSpPr>
            <p:spPr bwMode="auto">
              <a:xfrm>
                <a:off x="8467360" y="3763196"/>
                <a:ext cx="311088" cy="366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i="1"/>
                  <a:t>q</a:t>
                </a:r>
              </a:p>
            </p:txBody>
          </p:sp>
          <p:grpSp>
            <p:nvGrpSpPr>
              <p:cNvPr id="13326" name="Group 24"/>
              <p:cNvGrpSpPr>
                <a:grpSpLocks/>
              </p:cNvGrpSpPr>
              <p:nvPr/>
            </p:nvGrpSpPr>
            <p:grpSpPr bwMode="auto">
              <a:xfrm>
                <a:off x="7335331" y="3286664"/>
                <a:ext cx="1155940" cy="713117"/>
                <a:chOff x="7335331" y="3286664"/>
                <a:chExt cx="1155940" cy="713117"/>
              </a:xfrm>
            </p:grpSpPr>
            <p:cxnSp>
              <p:nvCxnSpPr>
                <p:cNvPr id="13327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334109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8" name="Straight Connector 11"/>
                <p:cNvCxnSpPr>
                  <a:cxnSpLocks noChangeShapeType="1"/>
                </p:cNvCxnSpPr>
                <p:nvPr/>
              </p:nvCxnSpPr>
              <p:spPr bwMode="auto">
                <a:xfrm>
                  <a:off x="7335331" y="3952336"/>
                  <a:ext cx="11559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29" name="Straight Connector 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594118" y="3648970"/>
                  <a:ext cx="629733" cy="8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330" name="Oval 22"/>
                <p:cNvSpPr>
                  <a:spLocks noChangeArrowheads="1"/>
                </p:cNvSpPr>
                <p:nvPr/>
              </p:nvSpPr>
              <p:spPr bwMode="auto">
                <a:xfrm>
                  <a:off x="7865852" y="3286664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7865852" y="3904891"/>
                  <a:ext cx="86264" cy="948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1" name="Text Box 22"/>
            <p:cNvSpPr txBox="1">
              <a:spLocks noChangeArrowheads="1"/>
            </p:cNvSpPr>
            <p:nvPr/>
          </p:nvSpPr>
          <p:spPr bwMode="auto">
            <a:xfrm>
              <a:off x="5305" y="22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_</a:t>
              </a:r>
            </a:p>
          </p:txBody>
        </p:sp>
      </p:grp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/>
              <a:t>THE WIMP MIRACLE</a:t>
            </a:r>
          </a:p>
        </p:txBody>
      </p:sp>
      <p:pic>
        <p:nvPicPr>
          <p:cNvPr id="1331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19200"/>
            <a:ext cx="4241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23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WIMP STABILITY</a:t>
            </a:r>
            <a:endParaRPr lang="en-US" dirty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97338" cy="4494212"/>
          </a:xfrm>
        </p:spPr>
        <p:txBody>
          <a:bodyPr/>
          <a:lstStyle/>
          <a:p>
            <a:r>
              <a:rPr lang="en-US" sz="2400" dirty="0">
                <a:latin typeface="Arial" charset="0"/>
                <a:sym typeface="Wingdings" charset="0"/>
              </a:rPr>
              <a:t>The WIMP Miracle is </a:t>
            </a:r>
            <a:r>
              <a:rPr lang="en-US" sz="2400" dirty="0" smtClean="0">
                <a:latin typeface="Arial" charset="0"/>
                <a:sym typeface="Wingdings" charset="0"/>
              </a:rPr>
              <a:t>well appreciated. </a:t>
            </a:r>
            <a:r>
              <a:rPr lang="en-US" sz="2400" dirty="0">
                <a:latin typeface="Arial" charset="0"/>
                <a:sym typeface="Wingdings" charset="0"/>
              </a:rPr>
              <a:t>But its success relies </a:t>
            </a:r>
            <a:r>
              <a:rPr lang="en-US" sz="2400" dirty="0" smtClean="0">
                <a:latin typeface="Arial" charset="0"/>
                <a:sym typeface="Wingdings" charset="0"/>
              </a:rPr>
              <a:t>another less </a:t>
            </a:r>
            <a:r>
              <a:rPr lang="en-US" sz="2400" dirty="0">
                <a:latin typeface="Arial" charset="0"/>
                <a:sym typeface="Wingdings" charset="0"/>
              </a:rPr>
              <a:t>well-advertised </a:t>
            </a:r>
            <a:r>
              <a:rPr lang="en-US" sz="2400" dirty="0" smtClean="0">
                <a:latin typeface="Arial" charset="0"/>
                <a:sym typeface="Wingdings" charset="0"/>
              </a:rPr>
              <a:t>“miracle”</a:t>
            </a:r>
            <a:endParaRPr lang="en-US" sz="2400" dirty="0">
              <a:latin typeface="Arial" charset="0"/>
              <a:sym typeface="Wingdings" charset="0"/>
            </a:endParaRPr>
          </a:p>
          <a:p>
            <a:endParaRPr lang="en-US" sz="2400" dirty="0">
              <a:latin typeface="Arial" charset="0"/>
              <a:sym typeface="Wingdings" charset="0"/>
            </a:endParaRPr>
          </a:p>
          <a:p>
            <a:r>
              <a:rPr lang="en-US" sz="2400" dirty="0" smtClean="0">
                <a:latin typeface="Arial" charset="0"/>
                <a:sym typeface="Wingdings" charset="0"/>
              </a:rPr>
              <a:t>DM must </a:t>
            </a:r>
            <a:r>
              <a:rPr lang="en-US" sz="2400" dirty="0">
                <a:latin typeface="Arial" charset="0"/>
                <a:sym typeface="Wingdings" charset="0"/>
              </a:rPr>
              <a:t>be stable</a:t>
            </a:r>
          </a:p>
          <a:p>
            <a:endParaRPr lang="en-US" sz="2400" dirty="0">
              <a:latin typeface="Arial" charset="0"/>
              <a:sym typeface="Wingdings" charset="0"/>
            </a:endParaRPr>
          </a:p>
          <a:p>
            <a:r>
              <a:rPr lang="en-US" sz="2400" dirty="0">
                <a:latin typeface="Arial" charset="0"/>
                <a:sym typeface="Wingdings" charset="0"/>
              </a:rPr>
              <a:t>How natural is this? </a:t>
            </a:r>
            <a:r>
              <a:rPr lang="en-US" sz="2400" i="1" dirty="0">
                <a:latin typeface="Arial" charset="0"/>
                <a:sym typeface="Wingdings" charset="0"/>
              </a:rPr>
              <a:t>A priori</a:t>
            </a:r>
            <a:r>
              <a:rPr lang="en-US" sz="2400" dirty="0">
                <a:latin typeface="Arial" charset="0"/>
                <a:sym typeface="Wingdings" charset="0"/>
              </a:rPr>
              <a:t>, not very: the only stable particles we know about are very light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043488" y="2290763"/>
            <a:ext cx="884237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200775" y="5324475"/>
            <a:ext cx="884238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961063" y="3890963"/>
            <a:ext cx="484187" cy="1376362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438775" y="3092450"/>
            <a:ext cx="884238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478463" y="3792538"/>
            <a:ext cx="884237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7245350" y="2486025"/>
            <a:ext cx="884238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7234238" y="3327400"/>
            <a:ext cx="884237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439025" y="4025900"/>
            <a:ext cx="884238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7173913" y="4700588"/>
            <a:ext cx="884237" cy="0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467350" y="1712913"/>
            <a:ext cx="217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New Particle States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873750" y="3130550"/>
            <a:ext cx="1588" cy="588963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6003925" y="2560638"/>
            <a:ext cx="1624013" cy="1160462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5521325" y="2320925"/>
            <a:ext cx="2109788" cy="968375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H="1">
            <a:off x="6756400" y="3390900"/>
            <a:ext cx="836613" cy="1870075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6961188" y="4775200"/>
            <a:ext cx="341312" cy="500063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7343775" y="4129088"/>
            <a:ext cx="303213" cy="512762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724775" y="3378200"/>
            <a:ext cx="1588" cy="627063"/>
          </a:xfrm>
          <a:prstGeom prst="line">
            <a:avLst/>
          </a:prstGeom>
          <a:noFill/>
          <a:ln w="38100">
            <a:solidFill>
              <a:srgbClr val="00B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7197725" y="5826125"/>
            <a:ext cx="884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7351713" y="5980113"/>
            <a:ext cx="884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>
            <a:off x="6119813" y="5802313"/>
            <a:ext cx="884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6273800" y="5956300"/>
            <a:ext cx="884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7"/>
          <p:cNvSpPr txBox="1">
            <a:spLocks noChangeArrowheads="1"/>
          </p:cNvSpPr>
          <p:nvPr/>
        </p:nvSpPr>
        <p:spPr bwMode="auto">
          <a:xfrm>
            <a:off x="4325938" y="5676900"/>
            <a:ext cx="179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Standard Model</a:t>
            </a:r>
          </a:p>
          <a:p>
            <a:r>
              <a:rPr lang="en-US"/>
              <a:t>Particles</a:t>
            </a:r>
          </a:p>
        </p:txBody>
      </p:sp>
      <p:sp>
        <p:nvSpPr>
          <p:cNvPr id="38938" name="Text Box 28"/>
          <p:cNvSpPr txBox="1">
            <a:spLocks noChangeArrowheads="1"/>
          </p:cNvSpPr>
          <p:nvPr/>
        </p:nvSpPr>
        <p:spPr bwMode="auto">
          <a:xfrm>
            <a:off x="5318125" y="51196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BE00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1840833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55190</TotalTime>
  <Words>1709</Words>
  <Application>Microsoft Macintosh PowerPoint</Application>
  <PresentationFormat>On-screen Show (4:3)</PresentationFormat>
  <Paragraphs>445</Paragraphs>
  <Slides>35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office_arial</vt:lpstr>
      <vt:lpstr>PowerPoint Presentation</vt:lpstr>
      <vt:lpstr>INTRODUCTION</vt:lpstr>
      <vt:lpstr> DARK MATTER</vt:lpstr>
      <vt:lpstr>SO WHAT COULD DARK MATTER BE?</vt:lpstr>
      <vt:lpstr>THE WEAK SCALE</vt:lpstr>
      <vt:lpstr>FREEZE OUT: QUALITATIVE</vt:lpstr>
      <vt:lpstr>FREEZE OUT: MORE QUANTITATIVE</vt:lpstr>
      <vt:lpstr>PowerPoint Presentation</vt:lpstr>
      <vt:lpstr>WIMP STABILITY</vt:lpstr>
      <vt:lpstr>THE DISCRETE WIMP MIRACLE</vt:lpstr>
      <vt:lpstr>WIMP DETECTION</vt:lpstr>
      <vt:lpstr>DIRECT DETECTION</vt:lpstr>
      <vt:lpstr>SPIN-(IN)DEPENDENT SCATTERING</vt:lpstr>
      <vt:lpstr>SPIN-INDEPENDENT EXPERIMENT</vt:lpstr>
      <vt:lpstr>DIRECT DETECTION EXPERIMENTS</vt:lpstr>
      <vt:lpstr>INDIRECT DETECTION</vt:lpstr>
      <vt:lpstr>PowerPoint Presentation</vt:lpstr>
      <vt:lpstr>PHOTONS: CURRENT EXPERIMENTS</vt:lpstr>
      <vt:lpstr>PHOTONS: FUTURE EXPERIMENTS</vt:lpstr>
      <vt:lpstr>PHOTONS: STATUS AND PROSPECTS</vt:lpstr>
      <vt:lpstr>PARTICLE COLLIDERS</vt:lpstr>
      <vt:lpstr>DARK MATTER AT COLLIDERS</vt:lpstr>
      <vt:lpstr>DARK MATTER AT COLLIDERS</vt:lpstr>
      <vt:lpstr>AXIONS</vt:lpstr>
      <vt:lpstr>AXION DARK MATTER</vt:lpstr>
      <vt:lpstr>AXION SEARCHES</vt:lpstr>
      <vt:lpstr>RECENT DEVELOPMENTS</vt:lpstr>
      <vt:lpstr>PowerPoint Presentation</vt:lpstr>
      <vt:lpstr>HIDDEN SECTOR DARK MATTER</vt:lpstr>
      <vt:lpstr>PowerPoint Presentation</vt:lpstr>
      <vt:lpstr>EFFECTIVE INTERACTIONS</vt:lpstr>
      <vt:lpstr>NEUTRINO PORTAL</vt:lpstr>
      <vt:lpstr>HIGGS PORTAL</vt:lpstr>
      <vt:lpstr>PHOTON PORTAL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881</cp:revision>
  <cp:lastPrinted>2013-07-29T03:23:30Z</cp:lastPrinted>
  <dcterms:created xsi:type="dcterms:W3CDTF">2011-05-01T15:38:23Z</dcterms:created>
  <dcterms:modified xsi:type="dcterms:W3CDTF">2017-08-16T19:03:08Z</dcterms:modified>
</cp:coreProperties>
</file>