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tif" ContentType="image/t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6" d="100"/>
          <a:sy n="56" d="100"/>
        </p:scale>
        <p:origin x="-792" y="-120"/>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xfrm>
            <a:off x="1143000" y="685800"/>
            <a:ext cx="4572000" cy="3429000"/>
          </a:xfrm>
          <a:prstGeom prst="rect">
            <a:avLst/>
          </a:prstGeom>
        </p:spPr>
        <p:txBody>
          <a:bodyPr/>
          <a:lstStyle/>
          <a:p>
            <a:endParaRPr/>
          </a:p>
        </p:txBody>
      </p:sp>
      <p:sp>
        <p:nvSpPr>
          <p:cNvPr id="128" name="Shape 12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44657516"/>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17" name="Shape 117"/>
          <p:cNvSpPr/>
          <p:nvPr/>
        </p:nvSpPr>
        <p:spPr>
          <a:xfrm>
            <a:off x="433493" y="1018258"/>
            <a:ext cx="12052019" cy="1"/>
          </a:xfrm>
          <a:prstGeom prst="line">
            <a:avLst/>
          </a:prstGeom>
          <a:ln w="76200">
            <a:solidFill>
              <a:srgbClr val="0B4599"/>
            </a:solidFill>
          </a:ln>
        </p:spPr>
        <p:txBody>
          <a:bodyPr lIns="65023" tIns="65023" rIns="65023" bIns="65023"/>
          <a:lstStyle/>
          <a:p>
            <a:pPr algn="l" defTabSz="650240">
              <a:defRPr sz="2400">
                <a:latin typeface="Arial"/>
                <a:ea typeface="Arial"/>
                <a:cs typeface="Arial"/>
                <a:sym typeface="Arial"/>
              </a:defRPr>
            </a:pPr>
            <a:endParaRPr/>
          </a:p>
        </p:txBody>
      </p:sp>
      <p:sp>
        <p:nvSpPr>
          <p:cNvPr id="118" name="Shape 118"/>
          <p:cNvSpPr/>
          <p:nvPr/>
        </p:nvSpPr>
        <p:spPr>
          <a:xfrm>
            <a:off x="144497" y="9320107"/>
            <a:ext cx="2709335" cy="327432"/>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algn="l" defTabSz="650240">
              <a:defRPr sz="1400">
                <a:solidFill>
                  <a:srgbClr val="0000FF"/>
                </a:solidFill>
                <a:latin typeface="Arial"/>
                <a:ea typeface="Arial"/>
                <a:cs typeface="Arial"/>
                <a:sym typeface="Arial"/>
              </a:defRPr>
            </a:lvl1pPr>
          </a:lstStyle>
          <a:p>
            <a:r>
              <a:t>24 Mar 2017</a:t>
            </a:r>
          </a:p>
        </p:txBody>
      </p:sp>
      <p:sp>
        <p:nvSpPr>
          <p:cNvPr id="119" name="Shape 119"/>
          <p:cNvSpPr>
            <a:spLocks noGrp="1"/>
          </p:cNvSpPr>
          <p:nvPr>
            <p:ph type="sldNum" sz="quarter" idx="2"/>
          </p:nvPr>
        </p:nvSpPr>
        <p:spPr>
          <a:xfrm>
            <a:off x="12357226" y="9295272"/>
            <a:ext cx="340517" cy="327432"/>
          </a:xfrm>
          <a:prstGeom prst="rect">
            <a:avLst/>
          </a:prstGeom>
        </p:spPr>
        <p:txBody>
          <a:bodyPr lIns="65023" tIns="65023" rIns="65023" bIns="65023"/>
          <a:lstStyle>
            <a:lvl1pPr algn="r" defTabSz="650240">
              <a:defRPr sz="1400">
                <a:solidFill>
                  <a:srgbClr val="0000FF"/>
                </a:solidFill>
                <a:latin typeface="Arial"/>
                <a:ea typeface="Arial"/>
                <a:cs typeface="Arial"/>
                <a:sym typeface="Arial"/>
              </a:defRPr>
            </a:lvl1pPr>
          </a:lstStyle>
          <a:p>
            <a:fld id="{86CB4B4D-7CA3-9044-876B-883B54F8677D}" type="slidenum">
              <a:t>‹#›</a:t>
            </a:fld>
            <a:endParaRPr/>
          </a:p>
        </p:txBody>
      </p:sp>
      <p:sp>
        <p:nvSpPr>
          <p:cNvPr id="120" name="Shape 120"/>
          <p:cNvSpPr>
            <a:spLocks noGrp="1"/>
          </p:cNvSpPr>
          <p:nvPr>
            <p:ph type="title"/>
          </p:nvPr>
        </p:nvSpPr>
        <p:spPr>
          <a:xfrm>
            <a:off x="1842346" y="239324"/>
            <a:ext cx="9753601" cy="627663"/>
          </a:xfrm>
          <a:prstGeom prst="rect">
            <a:avLst/>
          </a:prstGeom>
        </p:spPr>
        <p:txBody>
          <a:bodyPr lIns="65023" tIns="65023" rIns="65023" bIns="65023"/>
          <a:lstStyle>
            <a:lvl1pPr defTabSz="650240">
              <a:defRPr sz="3800" b="1">
                <a:latin typeface="Arial"/>
                <a:ea typeface="Arial"/>
                <a:cs typeface="Arial"/>
                <a:sym typeface="Arial"/>
              </a:defRPr>
            </a:lvl1pPr>
          </a:lstStyle>
          <a:p>
            <a:r>
              <a:t>Title Text</a:t>
            </a:r>
          </a:p>
        </p:txBody>
      </p:sp>
      <p:sp>
        <p:nvSpPr>
          <p:cNvPr id="121" name="Shape 121"/>
          <p:cNvSpPr>
            <a:spLocks noGrp="1"/>
          </p:cNvSpPr>
          <p:nvPr>
            <p:ph type="body" idx="1"/>
          </p:nvPr>
        </p:nvSpPr>
        <p:spPr>
          <a:xfrm>
            <a:off x="650239" y="1408853"/>
            <a:ext cx="11704322" cy="7669673"/>
          </a:xfrm>
          <a:prstGeom prst="rect">
            <a:avLst/>
          </a:prstGeom>
        </p:spPr>
        <p:txBody>
          <a:bodyPr lIns="65023" tIns="65023" rIns="65023" bIns="65023" anchor="t"/>
          <a:lstStyle>
            <a:lvl1pPr marL="485775" indent="-485775" defTabSz="650240">
              <a:spcBef>
                <a:spcPts val="800"/>
              </a:spcBef>
              <a:buSzPct val="100000"/>
              <a:buFont typeface="Arial"/>
              <a:defRPr sz="3400">
                <a:latin typeface="Arial"/>
                <a:ea typeface="Arial"/>
                <a:cs typeface="Arial"/>
                <a:sym typeface="Arial"/>
              </a:defRPr>
            </a:lvl1pPr>
            <a:lvl2pPr marL="942975" indent="-485775" defTabSz="650240">
              <a:spcBef>
                <a:spcPts val="800"/>
              </a:spcBef>
              <a:buSzPct val="100000"/>
              <a:buFont typeface="Arial"/>
              <a:buChar char="–"/>
              <a:defRPr sz="3400">
                <a:latin typeface="Arial"/>
                <a:ea typeface="Arial"/>
                <a:cs typeface="Arial"/>
                <a:sym typeface="Arial"/>
              </a:defRPr>
            </a:lvl2pPr>
            <a:lvl3pPr marL="1346200" indent="-431800" defTabSz="650240">
              <a:spcBef>
                <a:spcPts val="800"/>
              </a:spcBef>
              <a:buSzPct val="100000"/>
              <a:buFont typeface="Arial"/>
              <a:defRPr sz="3400">
                <a:latin typeface="Arial"/>
                <a:ea typeface="Arial"/>
                <a:cs typeface="Arial"/>
                <a:sym typeface="Arial"/>
              </a:defRPr>
            </a:lvl3pPr>
            <a:lvl4pPr marL="1857375" indent="-485775" defTabSz="650240">
              <a:spcBef>
                <a:spcPts val="800"/>
              </a:spcBef>
              <a:buSzPct val="100000"/>
              <a:buFont typeface="Arial"/>
              <a:buChar char="–"/>
              <a:defRPr sz="3400">
                <a:latin typeface="Arial"/>
                <a:ea typeface="Arial"/>
                <a:cs typeface="Arial"/>
                <a:sym typeface="Arial"/>
              </a:defRPr>
            </a:lvl4pPr>
            <a:lvl5pPr marL="2314575" indent="-485775" defTabSz="650240">
              <a:spcBef>
                <a:spcPts val="800"/>
              </a:spcBef>
              <a:buSzPct val="100000"/>
              <a:buFont typeface="Arial"/>
              <a:buChar char="»"/>
              <a:defRPr sz="34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Title 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xmlns:p14="http://schemas.microsoft.com/office/powerpoint/2010/mai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1.xml"/><Relationship Id="rId2"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1.xml"/><Relationship Id="rId2"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1" Type="http://schemas.openxmlformats.org/officeDocument/2006/relationships/slideLayout" Target="../slideLayouts/slideLayout1.xml"/><Relationship Id="rId2"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7.png"/><Relationship Id="rId1" Type="http://schemas.openxmlformats.org/officeDocument/2006/relationships/slideLayout" Target="../slideLayouts/slideLayout1.xml"/><Relationship Id="rId2"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2.tif"/><Relationship Id="rId1" Type="http://schemas.openxmlformats.org/officeDocument/2006/relationships/slideLayout" Target="../slideLayouts/slideLayout1.xml"/><Relationship Id="rId2"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1" Type="http://schemas.openxmlformats.org/officeDocument/2006/relationships/slideLayout" Target="../slideLayouts/slideLayout1.xml"/><Relationship Id="rId2"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1" Type="http://schemas.openxmlformats.org/officeDocument/2006/relationships/slideLayout" Target="../slideLayouts/slideLayout1.xml"/><Relationship Id="rId2"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5" Type="http://schemas.openxmlformats.org/officeDocument/2006/relationships/image" Target="../media/image62.png"/><Relationship Id="rId6" Type="http://schemas.openxmlformats.org/officeDocument/2006/relationships/image" Target="../media/image63.png"/><Relationship Id="rId7" Type="http://schemas.openxmlformats.org/officeDocument/2006/relationships/image" Target="../media/image64.tif"/><Relationship Id="rId8" Type="http://schemas.openxmlformats.org/officeDocument/2006/relationships/image" Target="../media/image65.png"/><Relationship Id="rId1" Type="http://schemas.openxmlformats.org/officeDocument/2006/relationships/slideLayout" Target="../slideLayouts/slideLayout1.xml"/><Relationship Id="rId2" Type="http://schemas.openxmlformats.org/officeDocument/2006/relationships/image" Target="../media/image5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6.jpeg"/></Relationships>
</file>

<file path=ppt/slides/_rels/slide21.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png"/><Relationship Id="rId5" Type="http://schemas.openxmlformats.org/officeDocument/2006/relationships/image" Target="../media/image70.png"/><Relationship Id="rId6" Type="http://schemas.openxmlformats.org/officeDocument/2006/relationships/image" Target="../media/image71.png"/><Relationship Id="rId7" Type="http://schemas.openxmlformats.org/officeDocument/2006/relationships/image" Target="../media/image72.png"/><Relationship Id="rId1" Type="http://schemas.openxmlformats.org/officeDocument/2006/relationships/slideLayout" Target="../slideLayouts/slideLayout13.xml"/><Relationship Id="rId2" Type="http://schemas.openxmlformats.org/officeDocument/2006/relationships/image" Target="../media/image67.png"/></Relationships>
</file>

<file path=ppt/slides/_rels/slide22.xml.rels><?xml version="1.0" encoding="UTF-8" standalone="yes"?>
<Relationships xmlns="http://schemas.openxmlformats.org/package/2006/relationships"><Relationship Id="rId11" Type="http://schemas.openxmlformats.org/officeDocument/2006/relationships/image" Target="../media/image82.png"/><Relationship Id="rId12" Type="http://schemas.openxmlformats.org/officeDocument/2006/relationships/image" Target="../media/image83.png"/><Relationship Id="rId13" Type="http://schemas.openxmlformats.org/officeDocument/2006/relationships/image" Target="../media/image84.png"/><Relationship Id="rId14" Type="http://schemas.openxmlformats.org/officeDocument/2006/relationships/image" Target="../media/image85.png"/><Relationship Id="rId15" Type="http://schemas.openxmlformats.org/officeDocument/2006/relationships/image" Target="../media/image86.png"/><Relationship Id="rId1" Type="http://schemas.openxmlformats.org/officeDocument/2006/relationships/slideLayout" Target="../slideLayouts/slideLayout13.xml"/><Relationship Id="rId2" Type="http://schemas.openxmlformats.org/officeDocument/2006/relationships/image" Target="../media/image73.png"/><Relationship Id="rId3" Type="http://schemas.openxmlformats.org/officeDocument/2006/relationships/image" Target="../media/image74.png"/><Relationship Id="rId4" Type="http://schemas.openxmlformats.org/officeDocument/2006/relationships/image" Target="../media/image75.png"/><Relationship Id="rId5" Type="http://schemas.openxmlformats.org/officeDocument/2006/relationships/image" Target="../media/image76.png"/><Relationship Id="rId6" Type="http://schemas.openxmlformats.org/officeDocument/2006/relationships/image" Target="../media/image77.png"/><Relationship Id="rId7" Type="http://schemas.openxmlformats.org/officeDocument/2006/relationships/image" Target="../media/image78.png"/><Relationship Id="rId8" Type="http://schemas.openxmlformats.org/officeDocument/2006/relationships/image" Target="../media/image79.png"/><Relationship Id="rId9" Type="http://schemas.openxmlformats.org/officeDocument/2006/relationships/image" Target="../media/image80.png"/><Relationship Id="rId10" Type="http://schemas.openxmlformats.org/officeDocument/2006/relationships/image" Target="../media/image81.png"/></Relationships>
</file>

<file path=ppt/slides/_rels/slide23.xml.rels><?xml version="1.0" encoding="UTF-8" standalone="yes"?>
<Relationships xmlns="http://schemas.openxmlformats.org/package/2006/relationships"><Relationship Id="rId3" Type="http://schemas.openxmlformats.org/officeDocument/2006/relationships/image" Target="../media/image88.png"/><Relationship Id="rId4" Type="http://schemas.openxmlformats.org/officeDocument/2006/relationships/image" Target="../media/image89.png"/><Relationship Id="rId5" Type="http://schemas.openxmlformats.org/officeDocument/2006/relationships/image" Target="../media/image90.png"/><Relationship Id="rId1" Type="http://schemas.openxmlformats.org/officeDocument/2006/relationships/slideLayout" Target="../slideLayouts/slideLayout13.xml"/><Relationship Id="rId2" Type="http://schemas.openxmlformats.org/officeDocument/2006/relationships/image" Target="../media/image8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tif"/><Relationship Id="rId5"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ctrTitle"/>
          </p:nvPr>
        </p:nvSpPr>
        <p:spPr>
          <a:xfrm>
            <a:off x="127000" y="1511300"/>
            <a:ext cx="12750800" cy="3162300"/>
          </a:xfrm>
          <a:prstGeom prst="rect">
            <a:avLst/>
          </a:prstGeom>
        </p:spPr>
        <p:txBody>
          <a:bodyPr/>
          <a:lstStyle/>
          <a:p>
            <a:pPr defTabSz="432308">
              <a:defRPr sz="8140">
                <a:latin typeface="Gill Sans"/>
                <a:ea typeface="Gill Sans"/>
                <a:cs typeface="Gill Sans"/>
                <a:sym typeface="Gill Sans"/>
              </a:defRPr>
            </a:pPr>
            <a:r>
              <a:rPr>
                <a:solidFill>
                  <a:schemeClr val="accent5"/>
                </a:solidFill>
              </a:rPr>
              <a:t>WG4</a:t>
            </a:r>
            <a:r>
              <a:t>: New Candidates, Targets, and Complementarity</a:t>
            </a:r>
          </a:p>
        </p:txBody>
      </p:sp>
      <p:sp>
        <p:nvSpPr>
          <p:cNvPr id="131" name="Shape 131"/>
          <p:cNvSpPr/>
          <p:nvPr/>
        </p:nvSpPr>
        <p:spPr>
          <a:xfrm>
            <a:off x="943991" y="6178550"/>
            <a:ext cx="10888217" cy="1041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solidFill>
                  <a:srgbClr val="0061FF"/>
                </a:solidFill>
                <a:latin typeface="Gill Sans"/>
                <a:ea typeface="Gill Sans"/>
                <a:cs typeface="Gill Sans"/>
                <a:sym typeface="Gill Sans"/>
              </a:defRPr>
            </a:lvl1pPr>
          </a:lstStyle>
          <a:p>
            <a:r>
              <a:t>Conveners: Jonathan Feng and Patrick Fox</a:t>
            </a:r>
          </a:p>
        </p:txBody>
      </p:sp>
      <p:sp>
        <p:nvSpPr>
          <p:cNvPr id="132" name="Shape 132"/>
          <p:cNvSpPr/>
          <p:nvPr/>
        </p:nvSpPr>
        <p:spPr>
          <a:xfrm>
            <a:off x="225722" y="260387"/>
            <a:ext cx="12553356" cy="67302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1"/>
                </a:solidFill>
                <a:latin typeface="Geneva"/>
                <a:ea typeface="Geneva"/>
                <a:cs typeface="Geneva"/>
                <a:sym typeface="Geneva"/>
              </a:defRPr>
            </a:lvl1pPr>
          </a:lstStyle>
          <a:p>
            <a:r>
              <a:t>U.S. Cosmic Visions: New Ideas in Dark Matter Workshop</a:t>
            </a:r>
          </a:p>
        </p:txBody>
      </p:sp>
      <p:sp>
        <p:nvSpPr>
          <p:cNvPr id="133" name="Shape 133"/>
          <p:cNvSpPr/>
          <p:nvPr/>
        </p:nvSpPr>
        <p:spPr>
          <a:xfrm>
            <a:off x="4743526" y="7054850"/>
            <a:ext cx="232394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(UC Irvine)</a:t>
            </a:r>
          </a:p>
        </p:txBody>
      </p:sp>
      <p:sp>
        <p:nvSpPr>
          <p:cNvPr id="134" name="Shape 134"/>
          <p:cNvSpPr/>
          <p:nvPr/>
        </p:nvSpPr>
        <p:spPr>
          <a:xfrm>
            <a:off x="9607473" y="7054850"/>
            <a:ext cx="156225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r>
              <a:t>(FNAL)</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p:nvPr/>
        </p:nvSpPr>
        <p:spPr>
          <a:xfrm>
            <a:off x="132246" y="222250"/>
            <a:ext cx="890490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u="sng">
                <a:solidFill>
                  <a:srgbClr val="0433FF"/>
                </a:solidFill>
                <a:latin typeface="Helvetica"/>
                <a:ea typeface="Helvetica"/>
                <a:cs typeface="Helvetica"/>
                <a:sym typeface="Helvetica"/>
              </a:defRPr>
            </a:lvl1pPr>
          </a:lstStyle>
          <a:p>
            <a:r>
              <a:t>Anomalies and experiments to test them</a:t>
            </a:r>
          </a:p>
        </p:txBody>
      </p:sp>
      <p:grpSp>
        <p:nvGrpSpPr>
          <p:cNvPr id="219" name="Group 219"/>
          <p:cNvGrpSpPr/>
          <p:nvPr/>
        </p:nvGrpSpPr>
        <p:grpSpPr>
          <a:xfrm>
            <a:off x="315740" y="1542542"/>
            <a:ext cx="8819422" cy="5616037"/>
            <a:chOff x="0" y="0"/>
            <a:chExt cx="8819420" cy="5616035"/>
          </a:xfrm>
        </p:grpSpPr>
        <p:pic>
          <p:nvPicPr>
            <p:cNvPr id="216" name="pasted-image.pdf"/>
            <p:cNvPicPr>
              <a:picLocks noChangeAspect="1"/>
            </p:cNvPicPr>
            <p:nvPr/>
          </p:nvPicPr>
          <p:blipFill>
            <a:blip r:embed="rId2">
              <a:extLst/>
            </a:blip>
            <a:stretch>
              <a:fillRect/>
            </a:stretch>
          </p:blipFill>
          <p:spPr>
            <a:xfrm>
              <a:off x="0" y="0"/>
              <a:ext cx="5832054" cy="5616036"/>
            </a:xfrm>
            <a:prstGeom prst="rect">
              <a:avLst/>
            </a:prstGeom>
            <a:ln w="12700" cap="flat">
              <a:noFill/>
              <a:miter lim="400000"/>
            </a:ln>
            <a:effectLst/>
          </p:spPr>
        </p:pic>
        <p:sp>
          <p:nvSpPr>
            <p:cNvPr id="217" name="Shape 217"/>
            <p:cNvSpPr/>
            <p:nvPr/>
          </p:nvSpPr>
          <p:spPr>
            <a:xfrm>
              <a:off x="5860726" y="1429257"/>
              <a:ext cx="2328267"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rgbClr val="3D85C7"/>
                  </a:solidFill>
                </a:defRPr>
              </a:lvl1pPr>
            </a:lstStyle>
            <a:p>
              <a:r>
                <a:t>10% 2015 run</a:t>
              </a:r>
            </a:p>
          </p:txBody>
        </p:sp>
        <p:sp>
          <p:nvSpPr>
            <p:cNvPr id="218" name="Shape 218"/>
            <p:cNvSpPr/>
            <p:nvPr/>
          </p:nvSpPr>
          <p:spPr>
            <a:xfrm>
              <a:off x="5687498" y="4705856"/>
              <a:ext cx="3131923"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rgbClr val="A21C1C"/>
                  </a:solidFill>
                </a:defRPr>
              </a:lvl1pPr>
            </a:lstStyle>
            <a:p>
              <a:r>
                <a:t>projected 2015 run</a:t>
              </a:r>
            </a:p>
          </p:txBody>
        </p:sp>
      </p:grpSp>
      <p:grpSp>
        <p:nvGrpSpPr>
          <p:cNvPr id="222" name="Group 222"/>
          <p:cNvGrpSpPr/>
          <p:nvPr/>
        </p:nvGrpSpPr>
        <p:grpSpPr>
          <a:xfrm>
            <a:off x="2858211" y="1492751"/>
            <a:ext cx="9694821" cy="5715619"/>
            <a:chOff x="0" y="0"/>
            <a:chExt cx="9694819" cy="5715618"/>
          </a:xfrm>
        </p:grpSpPr>
        <p:pic>
          <p:nvPicPr>
            <p:cNvPr id="220" name="pasted-image.pdf"/>
            <p:cNvPicPr>
              <a:picLocks noChangeAspect="1"/>
            </p:cNvPicPr>
            <p:nvPr/>
          </p:nvPicPr>
          <p:blipFill>
            <a:blip r:embed="rId3">
              <a:extLst/>
            </a:blip>
            <a:srcRect/>
            <a:stretch>
              <a:fillRect/>
            </a:stretch>
          </p:blipFill>
          <p:spPr>
            <a:xfrm>
              <a:off x="0" y="0"/>
              <a:ext cx="9694820" cy="5715619"/>
            </a:xfrm>
            <a:prstGeom prst="rect">
              <a:avLst/>
            </a:prstGeom>
            <a:ln w="12700" cap="flat">
              <a:noFill/>
              <a:miter lim="400000"/>
            </a:ln>
            <a:effectLst/>
          </p:spPr>
        </p:pic>
        <p:sp>
          <p:nvSpPr>
            <p:cNvPr id="221" name="Shape 221"/>
            <p:cNvSpPr/>
            <p:nvPr/>
          </p:nvSpPr>
          <p:spPr>
            <a:xfrm>
              <a:off x="29017" y="527324"/>
              <a:ext cx="4245861" cy="1270001"/>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a:p>
          </p:txBody>
        </p:sp>
      </p:grpSp>
      <p:sp>
        <p:nvSpPr>
          <p:cNvPr id="223" name="Shape 223"/>
          <p:cNvSpPr/>
          <p:nvPr/>
        </p:nvSpPr>
        <p:spPr>
          <a:xfrm>
            <a:off x="601979" y="1063710"/>
            <a:ext cx="2301241"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solidFill>
                  <a:schemeClr val="accent1"/>
                </a:solidFill>
              </a:defRPr>
            </a:lvl1pPr>
          </a:lstStyle>
          <a:p>
            <a:r>
              <a:t>Omar Moreno</a:t>
            </a:r>
          </a:p>
        </p:txBody>
      </p:sp>
      <p:sp>
        <p:nvSpPr>
          <p:cNvPr id="224" name="Shape 224"/>
          <p:cNvSpPr/>
          <p:nvPr/>
        </p:nvSpPr>
        <p:spPr>
          <a:xfrm>
            <a:off x="1047613" y="1790870"/>
            <a:ext cx="105437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solidFill>
                <a:latin typeface="Helvetica"/>
                <a:ea typeface="Helvetica"/>
                <a:cs typeface="Helvetica"/>
                <a:sym typeface="Helvetica"/>
              </a:defRPr>
            </a:lvl1pPr>
          </a:lstStyle>
          <a:p>
            <a:r>
              <a:t>HPS</a:t>
            </a:r>
          </a:p>
        </p:txBody>
      </p:sp>
      <p:pic>
        <p:nvPicPr>
          <p:cNvPr id="225" name="pasted-image.pdf"/>
          <p:cNvPicPr>
            <a:picLocks noChangeAspect="1"/>
          </p:cNvPicPr>
          <p:nvPr/>
        </p:nvPicPr>
        <p:blipFill>
          <a:blip r:embed="rId4">
            <a:extLst/>
          </a:blip>
          <a:stretch>
            <a:fillRect/>
          </a:stretch>
        </p:blipFill>
        <p:spPr>
          <a:xfrm>
            <a:off x="9335117" y="453011"/>
            <a:ext cx="3251076" cy="1068998"/>
          </a:xfrm>
          <a:prstGeom prst="rect">
            <a:avLst/>
          </a:prstGeom>
          <a:ln w="12700">
            <a:miter lim="400000"/>
          </a:ln>
        </p:spPr>
      </p:pic>
      <p:sp>
        <p:nvSpPr>
          <p:cNvPr id="226" name="Shape 226"/>
          <p:cNvSpPr/>
          <p:nvPr/>
        </p:nvSpPr>
        <p:spPr>
          <a:xfrm>
            <a:off x="171226" y="7588249"/>
            <a:ext cx="12662348" cy="17399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marL="228600" indent="-228600" algn="l">
              <a:buSzPct val="100000"/>
              <a:buChar char="•"/>
              <a:defRPr>
                <a:latin typeface="Helvetica"/>
                <a:ea typeface="Helvetica"/>
                <a:cs typeface="Helvetica"/>
                <a:sym typeface="Helvetica"/>
              </a:defRPr>
            </a:lvl1pPr>
          </a:lstStyle>
          <a:p>
            <a:r>
              <a:t>Accelerator probes (HPS and many others) and low-energy nuclear and atomic expts. (8Be, isotope spectroscopy) probe complementary mass ranges</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Shape 228"/>
          <p:cNvSpPr/>
          <p:nvPr/>
        </p:nvSpPr>
        <p:spPr>
          <a:xfrm>
            <a:off x="43395" y="-37703"/>
            <a:ext cx="542501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u="sng">
                <a:solidFill>
                  <a:srgbClr val="0433FF"/>
                </a:solidFill>
                <a:latin typeface="Helvetica"/>
                <a:ea typeface="Helvetica"/>
                <a:cs typeface="Helvetica"/>
                <a:sym typeface="Helvetica"/>
              </a:defRPr>
            </a:lvl1pPr>
          </a:lstStyle>
          <a:p>
            <a:r>
              <a:t>Astrophysics as a target</a:t>
            </a:r>
          </a:p>
        </p:txBody>
      </p:sp>
      <p:pic>
        <p:nvPicPr>
          <p:cNvPr id="229" name="pasted-image.pdf"/>
          <p:cNvPicPr>
            <a:picLocks noChangeAspect="1"/>
          </p:cNvPicPr>
          <p:nvPr/>
        </p:nvPicPr>
        <p:blipFill>
          <a:blip r:embed="rId2">
            <a:extLst/>
          </a:blip>
          <a:stretch>
            <a:fillRect/>
          </a:stretch>
        </p:blipFill>
        <p:spPr>
          <a:xfrm>
            <a:off x="383173" y="986181"/>
            <a:ext cx="5278854" cy="5012638"/>
          </a:xfrm>
          <a:prstGeom prst="rect">
            <a:avLst/>
          </a:prstGeom>
          <a:ln w="12700">
            <a:miter lim="400000"/>
          </a:ln>
        </p:spPr>
      </p:pic>
      <p:pic>
        <p:nvPicPr>
          <p:cNvPr id="230" name="pasted-image.pdf"/>
          <p:cNvPicPr>
            <a:picLocks noChangeAspect="1"/>
          </p:cNvPicPr>
          <p:nvPr/>
        </p:nvPicPr>
        <p:blipFill>
          <a:blip r:embed="rId3">
            <a:extLst/>
          </a:blip>
          <a:stretch>
            <a:fillRect/>
          </a:stretch>
        </p:blipFill>
        <p:spPr>
          <a:xfrm>
            <a:off x="1138760" y="6375002"/>
            <a:ext cx="10934950" cy="3285427"/>
          </a:xfrm>
          <a:prstGeom prst="rect">
            <a:avLst/>
          </a:prstGeom>
          <a:ln w="12700">
            <a:miter lim="400000"/>
          </a:ln>
        </p:spPr>
      </p:pic>
      <p:sp>
        <p:nvSpPr>
          <p:cNvPr id="231" name="Shape 231"/>
          <p:cNvSpPr/>
          <p:nvPr/>
        </p:nvSpPr>
        <p:spPr>
          <a:xfrm>
            <a:off x="707415" y="517610"/>
            <a:ext cx="1379170"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solidFill>
                  <a:schemeClr val="accent1"/>
                </a:solidFill>
              </a:defRPr>
            </a:lvl1pPr>
          </a:lstStyle>
          <a:p>
            <a:r>
              <a:t>A. Peter</a:t>
            </a:r>
          </a:p>
        </p:txBody>
      </p:sp>
      <p:sp>
        <p:nvSpPr>
          <p:cNvPr id="232" name="Shape 232"/>
          <p:cNvSpPr/>
          <p:nvPr/>
        </p:nvSpPr>
        <p:spPr>
          <a:xfrm>
            <a:off x="9682022" y="5978610"/>
            <a:ext cx="2327556"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solidFill>
                  <a:schemeClr val="accent1"/>
                </a:solidFill>
              </a:defRPr>
            </a:lvl1pPr>
          </a:lstStyle>
          <a:p>
            <a:r>
              <a:t>M. Kaplinghat</a:t>
            </a:r>
          </a:p>
        </p:txBody>
      </p:sp>
      <p:sp>
        <p:nvSpPr>
          <p:cNvPr id="233" name="Shape 233"/>
          <p:cNvSpPr/>
          <p:nvPr/>
        </p:nvSpPr>
        <p:spPr>
          <a:xfrm>
            <a:off x="5951239" y="982317"/>
            <a:ext cx="7041754" cy="5016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l">
              <a:buSzPct val="100000"/>
              <a:buChar char="•"/>
              <a:defRPr>
                <a:latin typeface="Helvetica"/>
                <a:ea typeface="Helvetica"/>
                <a:cs typeface="Helvetica"/>
                <a:sym typeface="Helvetica"/>
              </a:defRPr>
            </a:pPr>
            <a:r>
              <a:t>Microphysics &lt;—&gt; Macrophysics</a:t>
            </a:r>
          </a:p>
          <a:p>
            <a:pPr marL="228600" indent="-228600" algn="l">
              <a:buSzPct val="100000"/>
              <a:buChar char="•"/>
              <a:defRPr>
                <a:latin typeface="Helvetica"/>
                <a:ea typeface="Helvetica"/>
                <a:cs typeface="Helvetica"/>
                <a:sym typeface="Helvetica"/>
              </a:defRPr>
            </a:pPr>
            <a:r>
              <a:t>Lots of data, limited by people and $’s, need better simulations</a:t>
            </a:r>
          </a:p>
          <a:p>
            <a:pPr marL="228600" indent="-228600" algn="l">
              <a:buSzPct val="100000"/>
              <a:buChar char="•"/>
              <a:defRPr>
                <a:latin typeface="Helvetica"/>
                <a:ea typeface="Helvetica"/>
                <a:cs typeface="Helvetica"/>
                <a:sym typeface="Helvetica"/>
              </a:defRPr>
            </a:pPr>
            <a:r>
              <a:t>Puzzling diversity in galaxy rotation curves</a:t>
            </a:r>
          </a:p>
          <a:p>
            <a:pPr marL="914400" lvl="3" indent="-228600" algn="l">
              <a:buSzPct val="100000"/>
              <a:buChar char="•"/>
              <a:defRPr>
                <a:latin typeface="Helvetica"/>
                <a:ea typeface="Helvetica"/>
                <a:cs typeface="Helvetica"/>
                <a:sym typeface="Helvetica"/>
              </a:defRPr>
            </a:pPr>
            <a:r>
              <a:t>Fixed by SIDM</a:t>
            </a:r>
          </a:p>
          <a:p>
            <a:pPr marL="914400" lvl="3" indent="-228600" algn="l">
              <a:buSzPct val="100000"/>
              <a:buChar char="•"/>
              <a:defRPr>
                <a:latin typeface="Helvetica"/>
                <a:ea typeface="Helvetica"/>
                <a:cs typeface="Helvetica"/>
                <a:sym typeface="Helvetica"/>
              </a:defRPr>
            </a:pPr>
            <a:r>
              <a:t>Velocity dependent</a:t>
            </a:r>
          </a:p>
          <a:p>
            <a:pPr marL="914400" lvl="3" indent="-228600" algn="l">
              <a:buSzPct val="100000"/>
              <a:buChar char="•"/>
              <a:defRPr>
                <a:latin typeface="Helvetica"/>
                <a:ea typeface="Helvetica"/>
                <a:cs typeface="Helvetica"/>
                <a:sym typeface="Helvetica"/>
              </a:defRPr>
            </a:pPr>
            <a:r>
              <a:t>Motivates DM interacting through 1-00 MeV mediator</a:t>
            </a:r>
          </a:p>
        </p:txBody>
      </p:sp>
      <p:pic>
        <p:nvPicPr>
          <p:cNvPr id="234" name="pasted-image.pdf"/>
          <p:cNvPicPr>
            <a:picLocks noChangeAspect="1"/>
          </p:cNvPicPr>
          <p:nvPr/>
        </p:nvPicPr>
        <p:blipFill>
          <a:blip r:embed="rId4">
            <a:extLst/>
          </a:blip>
          <a:stretch>
            <a:fillRect/>
          </a:stretch>
        </p:blipFill>
        <p:spPr>
          <a:xfrm>
            <a:off x="10182211" y="3761671"/>
            <a:ext cx="2559164" cy="461309"/>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Shape 236"/>
          <p:cNvSpPr/>
          <p:nvPr/>
        </p:nvSpPr>
        <p:spPr>
          <a:xfrm>
            <a:off x="296875" y="228997"/>
            <a:ext cx="893125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u="sng">
                <a:solidFill>
                  <a:srgbClr val="0433FF"/>
                </a:solidFill>
                <a:latin typeface="Helvetica"/>
                <a:ea typeface="Helvetica"/>
                <a:cs typeface="Helvetica"/>
                <a:sym typeface="Helvetica"/>
              </a:defRPr>
            </a:lvl1pPr>
          </a:lstStyle>
          <a:p>
            <a:r>
              <a:t>Astrophysics as a complementary probe</a:t>
            </a:r>
          </a:p>
        </p:txBody>
      </p:sp>
      <p:sp>
        <p:nvSpPr>
          <p:cNvPr id="237" name="Shape 237"/>
          <p:cNvSpPr/>
          <p:nvPr/>
        </p:nvSpPr>
        <p:spPr>
          <a:xfrm>
            <a:off x="190418" y="2095499"/>
            <a:ext cx="12623964" cy="556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a:latin typeface="Helvetica"/>
                <a:ea typeface="Helvetica"/>
                <a:cs typeface="Helvetica"/>
                <a:sym typeface="Helvetica"/>
              </a:defRPr>
            </a:pPr>
            <a:r>
              <a:t>DM-DM self interactions can </a:t>
            </a:r>
            <a:r>
              <a:rPr i="1"/>
              <a:t>only </a:t>
            </a:r>
            <a:r>
              <a:t>be probed through astrophysics</a:t>
            </a:r>
          </a:p>
          <a:p>
            <a:pPr algn="l">
              <a:defRPr>
                <a:latin typeface="Helvetica"/>
                <a:ea typeface="Helvetica"/>
                <a:cs typeface="Helvetica"/>
                <a:sym typeface="Helvetica"/>
              </a:defRPr>
            </a:pPr>
            <a:endParaRPr/>
          </a:p>
          <a:p>
            <a:pPr algn="l">
              <a:defRPr>
                <a:latin typeface="Helvetica"/>
                <a:ea typeface="Helvetica"/>
                <a:cs typeface="Helvetica"/>
                <a:sym typeface="Helvetica"/>
              </a:defRPr>
            </a:pPr>
            <a:r>
              <a:t>New light force carriers in the dark sector would give SIDM, possibly with velocity dependent couplings</a:t>
            </a:r>
          </a:p>
          <a:p>
            <a:pPr algn="l">
              <a:defRPr>
                <a:latin typeface="Helvetica"/>
                <a:ea typeface="Helvetica"/>
                <a:cs typeface="Helvetica"/>
                <a:sym typeface="Helvetica"/>
              </a:defRPr>
            </a:pPr>
            <a:endParaRPr/>
          </a:p>
          <a:p>
            <a:pPr algn="l">
              <a:defRPr>
                <a:solidFill>
                  <a:schemeClr val="accent5"/>
                </a:solidFill>
                <a:latin typeface="Helvetica"/>
                <a:ea typeface="Helvetica"/>
                <a:cs typeface="Helvetica"/>
                <a:sym typeface="Helvetica"/>
              </a:defRPr>
            </a:pPr>
            <a:r>
              <a:t>Learn something entirely new about the dark sector: </a:t>
            </a:r>
          </a:p>
          <a:p>
            <a:pPr algn="l">
              <a:defRPr>
                <a:solidFill>
                  <a:schemeClr val="accent2"/>
                </a:solidFill>
                <a:latin typeface="Helvetica"/>
                <a:ea typeface="Helvetica"/>
                <a:cs typeface="Helvetica"/>
                <a:sym typeface="Helvetica"/>
              </a:defRPr>
            </a:pPr>
            <a:r>
              <a:t>observe </a:t>
            </a:r>
          </a:p>
          <a:p>
            <a:pPr algn="l">
              <a:defRPr>
                <a:solidFill>
                  <a:schemeClr val="accent2"/>
                </a:solidFill>
                <a:latin typeface="Helvetica"/>
                <a:ea typeface="Helvetica"/>
                <a:cs typeface="Helvetica"/>
                <a:sym typeface="Helvetica"/>
              </a:defRPr>
            </a:pPr>
            <a:r>
              <a:rPr>
                <a:solidFill>
                  <a:schemeClr val="accent1">
                    <a:hueOff val="47394"/>
                    <a:satOff val="-25753"/>
                    <a:lumOff val="-7544"/>
                  </a:schemeClr>
                </a:solidFill>
              </a:rPr>
              <a:t>or bound</a:t>
            </a:r>
            <a:r>
              <a:t> </a:t>
            </a:r>
          </a:p>
          <a:p>
            <a:pPr algn="l">
              <a:defRPr>
                <a:latin typeface="Helvetica"/>
                <a:ea typeface="Helvetica"/>
                <a:cs typeface="Helvetica"/>
                <a:sym typeface="Helvetica"/>
              </a:defRPr>
            </a:pPr>
            <a:r>
              <a:t>the size of its self interactions</a:t>
            </a:r>
          </a:p>
        </p:txBody>
      </p:sp>
      <p:pic>
        <p:nvPicPr>
          <p:cNvPr id="238" name="pasted-image.pdf"/>
          <p:cNvPicPr>
            <a:picLocks noChangeAspect="1"/>
          </p:cNvPicPr>
          <p:nvPr/>
        </p:nvPicPr>
        <p:blipFill>
          <a:blip r:embed="rId2">
            <a:extLst/>
          </a:blip>
          <a:stretch>
            <a:fillRect/>
          </a:stretch>
        </p:blipFill>
        <p:spPr>
          <a:xfrm>
            <a:off x="8407872" y="6565235"/>
            <a:ext cx="4357134" cy="2942230"/>
          </a:xfrm>
          <a:prstGeom prst="rect">
            <a:avLst/>
          </a:prstGeom>
          <a:ln w="12700">
            <a:miter lim="400000"/>
          </a:ln>
        </p:spPr>
      </p:pic>
      <p:sp>
        <p:nvSpPr>
          <p:cNvPr id="239" name="Shape 239"/>
          <p:cNvSpPr/>
          <p:nvPr/>
        </p:nvSpPr>
        <p:spPr>
          <a:xfrm>
            <a:off x="11368379" y="6261100"/>
            <a:ext cx="1596442"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solidFill>
                  <a:schemeClr val="accent1"/>
                </a:solidFill>
              </a:defRPr>
            </a:lvl1pPr>
          </a:lstStyle>
          <a:p>
            <a:r>
              <a:t>K. Boddy</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 name="pasted-image.pdf"/>
          <p:cNvPicPr>
            <a:picLocks noChangeAspect="1"/>
          </p:cNvPicPr>
          <p:nvPr/>
        </p:nvPicPr>
        <p:blipFill>
          <a:blip r:embed="rId2">
            <a:extLst/>
          </a:blip>
          <a:stretch>
            <a:fillRect/>
          </a:stretch>
        </p:blipFill>
        <p:spPr>
          <a:xfrm>
            <a:off x="6969900" y="1423369"/>
            <a:ext cx="6140559" cy="5910361"/>
          </a:xfrm>
          <a:prstGeom prst="rect">
            <a:avLst/>
          </a:prstGeom>
          <a:ln w="12700">
            <a:miter lim="400000"/>
          </a:ln>
        </p:spPr>
      </p:pic>
      <p:pic>
        <p:nvPicPr>
          <p:cNvPr id="242" name="pasted-image.pdf"/>
          <p:cNvPicPr>
            <a:picLocks noChangeAspect="1"/>
          </p:cNvPicPr>
          <p:nvPr/>
        </p:nvPicPr>
        <p:blipFill>
          <a:blip r:embed="rId3">
            <a:extLst/>
          </a:blip>
          <a:srcRect r="1187" b="2594"/>
          <a:stretch>
            <a:fillRect/>
          </a:stretch>
        </p:blipFill>
        <p:spPr>
          <a:xfrm>
            <a:off x="-121347" y="1693888"/>
            <a:ext cx="7163738" cy="5369351"/>
          </a:xfrm>
          <a:prstGeom prst="rect">
            <a:avLst/>
          </a:prstGeom>
          <a:ln w="12700">
            <a:miter lim="400000"/>
          </a:ln>
        </p:spPr>
      </p:pic>
      <p:sp>
        <p:nvSpPr>
          <p:cNvPr id="243" name="Shape 243"/>
          <p:cNvSpPr/>
          <p:nvPr/>
        </p:nvSpPr>
        <p:spPr>
          <a:xfrm>
            <a:off x="119422" y="127397"/>
            <a:ext cx="560315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u="sng">
                <a:solidFill>
                  <a:srgbClr val="0433FF"/>
                </a:solidFill>
                <a:latin typeface="Helvetica"/>
                <a:ea typeface="Helvetica"/>
                <a:cs typeface="Helvetica"/>
                <a:sym typeface="Helvetica"/>
              </a:defRPr>
            </a:lvl1pPr>
          </a:lstStyle>
          <a:p>
            <a:r>
              <a:t>Dark and explosive times</a:t>
            </a:r>
          </a:p>
        </p:txBody>
      </p:sp>
      <p:sp>
        <p:nvSpPr>
          <p:cNvPr id="244" name="Shape 244"/>
          <p:cNvSpPr/>
          <p:nvPr/>
        </p:nvSpPr>
        <p:spPr>
          <a:xfrm>
            <a:off x="148615" y="1076410"/>
            <a:ext cx="1556970"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solidFill>
                  <a:schemeClr val="accent1"/>
                </a:solidFill>
              </a:defRPr>
            </a:lvl1pPr>
          </a:lstStyle>
          <a:p>
            <a:r>
              <a:t>T. Slatyer</a:t>
            </a:r>
          </a:p>
        </p:txBody>
      </p:sp>
      <p:sp>
        <p:nvSpPr>
          <p:cNvPr id="245" name="Shape 245"/>
          <p:cNvSpPr/>
          <p:nvPr/>
        </p:nvSpPr>
        <p:spPr>
          <a:xfrm>
            <a:off x="10346436" y="974810"/>
            <a:ext cx="2294129"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solidFill>
                  <a:schemeClr val="accent1"/>
                </a:solidFill>
              </a:defRPr>
            </a:lvl1pPr>
          </a:lstStyle>
          <a:p>
            <a:r>
              <a:t>S. McDermott</a:t>
            </a:r>
          </a:p>
        </p:txBody>
      </p:sp>
      <p:sp>
        <p:nvSpPr>
          <p:cNvPr id="246" name="Shape 246"/>
          <p:cNvSpPr/>
          <p:nvPr/>
        </p:nvSpPr>
        <p:spPr>
          <a:xfrm>
            <a:off x="46384" y="7325088"/>
            <a:ext cx="6485633" cy="1930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l">
              <a:buSzPct val="100000"/>
              <a:buChar char="•"/>
              <a:defRPr sz="3000">
                <a:latin typeface="Helvetica"/>
                <a:ea typeface="Helvetica"/>
                <a:cs typeface="Helvetica"/>
                <a:sym typeface="Helvetica"/>
              </a:defRPr>
            </a:pPr>
            <a:r>
              <a:t>CMB constrains addition of e,</a:t>
            </a:r>
          </a:p>
          <a:p>
            <a:pPr marL="228600" indent="-228600" algn="l">
              <a:buSzPct val="100000"/>
              <a:buChar char="•"/>
              <a:defRPr sz="3000">
                <a:latin typeface="Helvetica"/>
                <a:ea typeface="Helvetica"/>
                <a:cs typeface="Helvetica"/>
                <a:sym typeface="Helvetica"/>
              </a:defRPr>
            </a:pPr>
            <a:r>
              <a:t>Excludes many DM possibilities, motivates models with e.g. p-wave annihilation</a:t>
            </a:r>
          </a:p>
        </p:txBody>
      </p:sp>
      <p:pic>
        <p:nvPicPr>
          <p:cNvPr id="247" name="pasted-image.pdf"/>
          <p:cNvPicPr>
            <a:picLocks noChangeAspect="1"/>
          </p:cNvPicPr>
          <p:nvPr/>
        </p:nvPicPr>
        <p:blipFill>
          <a:blip r:embed="rId4">
            <a:extLst/>
          </a:blip>
          <a:stretch>
            <a:fillRect/>
          </a:stretch>
        </p:blipFill>
        <p:spPr>
          <a:xfrm>
            <a:off x="5328980" y="7532344"/>
            <a:ext cx="289439" cy="361798"/>
          </a:xfrm>
          <a:prstGeom prst="rect">
            <a:avLst/>
          </a:prstGeom>
          <a:ln w="12700">
            <a:miter lim="400000"/>
          </a:ln>
        </p:spPr>
      </p:pic>
      <p:sp>
        <p:nvSpPr>
          <p:cNvPr id="248" name="Shape 248"/>
          <p:cNvSpPr/>
          <p:nvPr/>
        </p:nvSpPr>
        <p:spPr>
          <a:xfrm>
            <a:off x="6572025" y="7286988"/>
            <a:ext cx="6485632" cy="2387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l">
              <a:buSzPct val="100000"/>
              <a:buChar char="•"/>
              <a:defRPr sz="3000">
                <a:latin typeface="Helvetica"/>
                <a:ea typeface="Helvetica"/>
                <a:cs typeface="Helvetica"/>
                <a:sym typeface="Helvetica"/>
              </a:defRPr>
            </a:pPr>
            <a:r>
              <a:t>SN constraints on dark photon</a:t>
            </a:r>
          </a:p>
          <a:p>
            <a:pPr marL="228600" indent="-228600" algn="l">
              <a:buSzPct val="100000"/>
              <a:buChar char="•"/>
              <a:defRPr sz="3000">
                <a:latin typeface="Helvetica"/>
                <a:ea typeface="Helvetica"/>
                <a:cs typeface="Helvetica"/>
                <a:sym typeface="Helvetica"/>
              </a:defRPr>
            </a:pPr>
            <a:r>
              <a:t>Include resonance &amp; F.T. effects</a:t>
            </a:r>
          </a:p>
          <a:p>
            <a:pPr marL="228600" indent="-228600" algn="l">
              <a:buSzPct val="100000"/>
              <a:buChar char="•"/>
              <a:defRPr sz="3000">
                <a:latin typeface="Helvetica"/>
                <a:ea typeface="Helvetica"/>
                <a:cs typeface="Helvetica"/>
                <a:sym typeface="Helvetica"/>
              </a:defRPr>
            </a:pPr>
            <a:r>
              <a:t>Probes low coupling param. space, completely inaccessible to particle expts.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250"/>
          <p:cNvSpPr/>
          <p:nvPr/>
        </p:nvSpPr>
        <p:spPr>
          <a:xfrm>
            <a:off x="361937" y="165497"/>
            <a:ext cx="161292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u="sng">
                <a:solidFill>
                  <a:srgbClr val="0433FF"/>
                </a:solidFill>
                <a:latin typeface="Helvetica"/>
                <a:ea typeface="Helvetica"/>
                <a:cs typeface="Helvetica"/>
                <a:sym typeface="Helvetica"/>
              </a:defRPr>
            </a:lvl1pPr>
          </a:lstStyle>
          <a:p>
            <a:r>
              <a:t>WIMPs</a:t>
            </a:r>
          </a:p>
        </p:txBody>
      </p:sp>
      <p:sp>
        <p:nvSpPr>
          <p:cNvPr id="251" name="Shape 251"/>
          <p:cNvSpPr/>
          <p:nvPr/>
        </p:nvSpPr>
        <p:spPr>
          <a:xfrm>
            <a:off x="2310011" y="317499"/>
            <a:ext cx="10620970" cy="101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000">
                <a:latin typeface="Helvetica"/>
                <a:ea typeface="Helvetica"/>
                <a:cs typeface="Helvetica"/>
                <a:sym typeface="Helvetica"/>
              </a:defRPr>
            </a:pPr>
            <a:r>
              <a:t>“Keep on keeping on” </a:t>
            </a:r>
          </a:p>
          <a:p>
            <a:pPr algn="l">
              <a:defRPr sz="3000">
                <a:latin typeface="Helvetica"/>
                <a:ea typeface="Helvetica"/>
                <a:cs typeface="Helvetica"/>
                <a:sym typeface="Helvetica"/>
              </a:defRPr>
            </a:pPr>
            <a:r>
              <a:t>Large scale experiments to search for weak scale DM</a:t>
            </a:r>
          </a:p>
        </p:txBody>
      </p:sp>
      <p:pic>
        <p:nvPicPr>
          <p:cNvPr id="252" name="pasted-image.pdf"/>
          <p:cNvPicPr>
            <a:picLocks noChangeAspect="1"/>
          </p:cNvPicPr>
          <p:nvPr/>
        </p:nvPicPr>
        <p:blipFill>
          <a:blip r:embed="rId2">
            <a:extLst/>
          </a:blip>
          <a:stretch>
            <a:fillRect/>
          </a:stretch>
        </p:blipFill>
        <p:spPr>
          <a:xfrm>
            <a:off x="356459" y="2350187"/>
            <a:ext cx="7971741" cy="1502407"/>
          </a:xfrm>
          <a:prstGeom prst="rect">
            <a:avLst/>
          </a:prstGeom>
          <a:ln w="12700">
            <a:miter lim="400000"/>
          </a:ln>
        </p:spPr>
      </p:pic>
      <p:sp>
        <p:nvSpPr>
          <p:cNvPr id="253" name="Shape 253"/>
          <p:cNvSpPr/>
          <p:nvPr/>
        </p:nvSpPr>
        <p:spPr>
          <a:xfrm>
            <a:off x="424134" y="1427205"/>
            <a:ext cx="10421020"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solidFill>
                  <a:schemeClr val="accent2"/>
                </a:solidFill>
                <a:latin typeface="Helvetica"/>
                <a:ea typeface="Helvetica"/>
                <a:cs typeface="Helvetica"/>
                <a:sym typeface="Helvetica"/>
              </a:defRPr>
            </a:lvl1pPr>
          </a:lstStyle>
          <a:p>
            <a:r>
              <a:t>Worldwide Ar community now unified into single collaboration</a:t>
            </a:r>
          </a:p>
        </p:txBody>
      </p:sp>
      <p:pic>
        <p:nvPicPr>
          <p:cNvPr id="254" name="pasted-image.pdf"/>
          <p:cNvPicPr>
            <a:picLocks noChangeAspect="1"/>
          </p:cNvPicPr>
          <p:nvPr/>
        </p:nvPicPr>
        <p:blipFill>
          <a:blip r:embed="rId3">
            <a:extLst/>
          </a:blip>
          <a:stretch>
            <a:fillRect/>
          </a:stretch>
        </p:blipFill>
        <p:spPr>
          <a:xfrm>
            <a:off x="8719838" y="2374104"/>
            <a:ext cx="3956502" cy="3818392"/>
          </a:xfrm>
          <a:prstGeom prst="rect">
            <a:avLst/>
          </a:prstGeom>
          <a:ln w="12700">
            <a:miter lim="400000"/>
          </a:ln>
        </p:spPr>
      </p:pic>
      <p:sp>
        <p:nvSpPr>
          <p:cNvPr id="255" name="Shape 255"/>
          <p:cNvSpPr/>
          <p:nvPr/>
        </p:nvSpPr>
        <p:spPr>
          <a:xfrm>
            <a:off x="3427573" y="1960605"/>
            <a:ext cx="6149654"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atin typeface="Helvetica"/>
                <a:ea typeface="Helvetica"/>
                <a:cs typeface="Helvetica"/>
                <a:sym typeface="Helvetica"/>
              </a:defRPr>
            </a:lvl1pPr>
          </a:lstStyle>
          <a:p>
            <a:r>
              <a:t>Expect DEAP3600 results this year </a:t>
            </a:r>
          </a:p>
        </p:txBody>
      </p:sp>
      <p:sp>
        <p:nvSpPr>
          <p:cNvPr id="256" name="Shape 256"/>
          <p:cNvSpPr/>
          <p:nvPr/>
        </p:nvSpPr>
        <p:spPr>
          <a:xfrm>
            <a:off x="10758779" y="2079710"/>
            <a:ext cx="1596442"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solidFill>
                  <a:schemeClr val="accent1"/>
                </a:solidFill>
              </a:defRPr>
            </a:lvl1pPr>
          </a:lstStyle>
          <a:p>
            <a:r>
              <a:t>M Boulay</a:t>
            </a:r>
          </a:p>
        </p:txBody>
      </p:sp>
      <p:pic>
        <p:nvPicPr>
          <p:cNvPr id="257" name="pasted-image.pdf"/>
          <p:cNvPicPr>
            <a:picLocks noChangeAspect="1"/>
          </p:cNvPicPr>
          <p:nvPr/>
        </p:nvPicPr>
        <p:blipFill>
          <a:blip r:embed="rId4">
            <a:extLst/>
          </a:blip>
          <a:stretch>
            <a:fillRect/>
          </a:stretch>
        </p:blipFill>
        <p:spPr>
          <a:xfrm>
            <a:off x="377258" y="4869280"/>
            <a:ext cx="5092893" cy="4737410"/>
          </a:xfrm>
          <a:prstGeom prst="rect">
            <a:avLst/>
          </a:prstGeom>
          <a:ln w="12700">
            <a:miter lim="400000"/>
          </a:ln>
        </p:spPr>
      </p:pic>
      <p:sp>
        <p:nvSpPr>
          <p:cNvPr id="258" name="Shape 258"/>
          <p:cNvSpPr/>
          <p:nvPr/>
        </p:nvSpPr>
        <p:spPr>
          <a:xfrm>
            <a:off x="320751" y="4314910"/>
            <a:ext cx="2228698"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solidFill>
                  <a:schemeClr val="accent1"/>
                </a:solidFill>
              </a:defRPr>
            </a:lvl1pPr>
          </a:lstStyle>
          <a:p>
            <a:r>
              <a:t>B. Humensky</a:t>
            </a:r>
          </a:p>
        </p:txBody>
      </p:sp>
      <p:sp>
        <p:nvSpPr>
          <p:cNvPr id="259" name="Shape 259"/>
          <p:cNvSpPr/>
          <p:nvPr/>
        </p:nvSpPr>
        <p:spPr>
          <a:xfrm>
            <a:off x="2821254" y="5048250"/>
            <a:ext cx="96149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solidFill>
              </a:defRPr>
            </a:lvl1pPr>
          </a:lstStyle>
          <a:p>
            <a:r>
              <a:t>CTA</a:t>
            </a:r>
          </a:p>
        </p:txBody>
      </p:sp>
      <p:pic>
        <p:nvPicPr>
          <p:cNvPr id="260" name="pasted-image.pdf"/>
          <p:cNvPicPr>
            <a:picLocks noChangeAspect="1"/>
          </p:cNvPicPr>
          <p:nvPr/>
        </p:nvPicPr>
        <p:blipFill>
          <a:blip r:embed="rId5">
            <a:extLst/>
          </a:blip>
          <a:stretch>
            <a:fillRect/>
          </a:stretch>
        </p:blipFill>
        <p:spPr>
          <a:xfrm>
            <a:off x="4762905" y="3867808"/>
            <a:ext cx="1743478" cy="2017984"/>
          </a:xfrm>
          <a:prstGeom prst="rect">
            <a:avLst/>
          </a:prstGeom>
          <a:ln w="12700">
            <a:miter lim="400000"/>
          </a:ln>
        </p:spPr>
      </p:pic>
      <p:sp>
        <p:nvSpPr>
          <p:cNvPr id="261" name="Shape 261"/>
          <p:cNvSpPr/>
          <p:nvPr/>
        </p:nvSpPr>
        <p:spPr>
          <a:xfrm>
            <a:off x="5781324" y="6781800"/>
            <a:ext cx="6811920"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Complementarity: Natural SUSY models with axions and WIMPs</a:t>
            </a:r>
          </a:p>
        </p:txBody>
      </p:sp>
      <p:sp>
        <p:nvSpPr>
          <p:cNvPr id="262" name="Shape 262"/>
          <p:cNvSpPr/>
          <p:nvPr/>
        </p:nvSpPr>
        <p:spPr>
          <a:xfrm>
            <a:off x="10681208" y="7972510"/>
            <a:ext cx="1319785"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solidFill>
                  <a:schemeClr val="accent1"/>
                </a:solidFill>
              </a:defRPr>
            </a:lvl1pPr>
          </a:lstStyle>
          <a:p>
            <a:r>
              <a:t>H. Baer</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Shape 264"/>
          <p:cNvSpPr/>
          <p:nvPr/>
        </p:nvSpPr>
        <p:spPr>
          <a:xfrm>
            <a:off x="119918" y="13097"/>
            <a:ext cx="509416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u="sng">
                <a:solidFill>
                  <a:srgbClr val="0433FF"/>
                </a:solidFill>
                <a:latin typeface="Helvetica"/>
                <a:ea typeface="Helvetica"/>
                <a:cs typeface="Helvetica"/>
                <a:sym typeface="Helvetica"/>
              </a:defRPr>
            </a:lvl1pPr>
          </a:lstStyle>
          <a:p>
            <a:r>
              <a:t>Models of dark sectors</a:t>
            </a:r>
          </a:p>
        </p:txBody>
      </p:sp>
      <p:sp>
        <p:nvSpPr>
          <p:cNvPr id="265" name="Shape 265"/>
          <p:cNvSpPr/>
          <p:nvPr/>
        </p:nvSpPr>
        <p:spPr>
          <a:xfrm>
            <a:off x="149175" y="791273"/>
            <a:ext cx="12706450"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a:latin typeface="Helvetica"/>
                <a:ea typeface="Helvetica"/>
                <a:cs typeface="Helvetica"/>
                <a:sym typeface="Helvetica"/>
              </a:defRPr>
            </a:pPr>
            <a:r>
              <a:t>Models of DM have come a long way in 10-20 years</a:t>
            </a:r>
          </a:p>
          <a:p>
            <a:pPr algn="l">
              <a:defRPr>
                <a:latin typeface="Helvetica"/>
                <a:ea typeface="Helvetica"/>
                <a:cs typeface="Helvetica"/>
                <a:sym typeface="Helvetica"/>
              </a:defRPr>
            </a:pPr>
            <a:r>
              <a:t>Often a result of dynamic experiment-theory interface</a:t>
            </a:r>
          </a:p>
        </p:txBody>
      </p:sp>
      <p:sp>
        <p:nvSpPr>
          <p:cNvPr id="266" name="Shape 266"/>
          <p:cNvSpPr/>
          <p:nvPr/>
        </p:nvSpPr>
        <p:spPr>
          <a:xfrm>
            <a:off x="508000" y="5778500"/>
            <a:ext cx="1270000" cy="0"/>
          </a:xfrm>
          <a:prstGeom prst="line">
            <a:avLst/>
          </a:prstGeom>
          <a:ln w="76200">
            <a:solidFill>
              <a:srgbClr val="000000"/>
            </a:solidFill>
            <a:miter lim="400000"/>
          </a:ln>
        </p:spPr>
        <p:txBody>
          <a:bodyPr lIns="50800" tIns="50800" rIns="50800" bIns="50800" anchor="ctr"/>
          <a:lstStyle/>
          <a:p>
            <a:pPr>
              <a:defRPr sz="2400"/>
            </a:pPr>
            <a:endParaRPr/>
          </a:p>
        </p:txBody>
      </p:sp>
      <p:pic>
        <p:nvPicPr>
          <p:cNvPr id="267" name="pasted-image.pdf"/>
          <p:cNvPicPr>
            <a:picLocks noChangeAspect="1"/>
          </p:cNvPicPr>
          <p:nvPr/>
        </p:nvPicPr>
        <p:blipFill>
          <a:blip r:embed="rId2">
            <a:extLst/>
          </a:blip>
          <a:stretch>
            <a:fillRect/>
          </a:stretch>
        </p:blipFill>
        <p:spPr>
          <a:xfrm>
            <a:off x="412551" y="5868590"/>
            <a:ext cx="279401" cy="317501"/>
          </a:xfrm>
          <a:prstGeom prst="rect">
            <a:avLst/>
          </a:prstGeom>
          <a:ln w="12700">
            <a:miter lim="400000"/>
          </a:ln>
        </p:spPr>
      </p:pic>
      <p:sp>
        <p:nvSpPr>
          <p:cNvPr id="268" name="Shape 268"/>
          <p:cNvSpPr/>
          <p:nvPr/>
        </p:nvSpPr>
        <p:spPr>
          <a:xfrm>
            <a:off x="381000" y="2730500"/>
            <a:ext cx="1270000" cy="0"/>
          </a:xfrm>
          <a:prstGeom prst="line">
            <a:avLst/>
          </a:prstGeom>
          <a:ln w="76200">
            <a:solidFill>
              <a:srgbClr val="000000"/>
            </a:solidFill>
            <a:miter lim="400000"/>
          </a:ln>
        </p:spPr>
        <p:txBody>
          <a:bodyPr lIns="50800" tIns="50800" rIns="50800" bIns="50800" anchor="ctr"/>
          <a:lstStyle/>
          <a:p>
            <a:pPr>
              <a:defRPr sz="2400"/>
            </a:pPr>
            <a:endParaRPr/>
          </a:p>
        </p:txBody>
      </p:sp>
      <p:sp>
        <p:nvSpPr>
          <p:cNvPr id="269" name="Shape 269"/>
          <p:cNvSpPr/>
          <p:nvPr/>
        </p:nvSpPr>
        <p:spPr>
          <a:xfrm>
            <a:off x="381000" y="2349500"/>
            <a:ext cx="1270000" cy="0"/>
          </a:xfrm>
          <a:prstGeom prst="line">
            <a:avLst/>
          </a:prstGeom>
          <a:ln w="76200">
            <a:solidFill>
              <a:srgbClr val="000000"/>
            </a:solidFill>
            <a:miter lim="400000"/>
          </a:ln>
        </p:spPr>
        <p:txBody>
          <a:bodyPr lIns="50800" tIns="50800" rIns="50800" bIns="50800" anchor="ctr"/>
          <a:lstStyle/>
          <a:p>
            <a:pPr>
              <a:defRPr sz="2400"/>
            </a:pPr>
            <a:endParaRPr/>
          </a:p>
        </p:txBody>
      </p:sp>
      <p:sp>
        <p:nvSpPr>
          <p:cNvPr id="270" name="Shape 270"/>
          <p:cNvSpPr/>
          <p:nvPr/>
        </p:nvSpPr>
        <p:spPr>
          <a:xfrm>
            <a:off x="3644900" y="5791200"/>
            <a:ext cx="1270000" cy="0"/>
          </a:xfrm>
          <a:prstGeom prst="line">
            <a:avLst/>
          </a:prstGeom>
          <a:ln w="76200">
            <a:solidFill>
              <a:srgbClr val="000000"/>
            </a:solidFill>
            <a:miter lim="400000"/>
          </a:ln>
        </p:spPr>
        <p:txBody>
          <a:bodyPr lIns="50800" tIns="50800" rIns="50800" bIns="50800" anchor="ctr"/>
          <a:lstStyle/>
          <a:p>
            <a:pPr>
              <a:defRPr sz="2400"/>
            </a:pPr>
            <a:endParaRPr/>
          </a:p>
        </p:txBody>
      </p:sp>
      <p:pic>
        <p:nvPicPr>
          <p:cNvPr id="271" name="pasted-image.pdf"/>
          <p:cNvPicPr>
            <a:picLocks noChangeAspect="1"/>
          </p:cNvPicPr>
          <p:nvPr/>
        </p:nvPicPr>
        <p:blipFill>
          <a:blip r:embed="rId2">
            <a:extLst/>
          </a:blip>
          <a:stretch>
            <a:fillRect/>
          </a:stretch>
        </p:blipFill>
        <p:spPr>
          <a:xfrm>
            <a:off x="3384351" y="5868590"/>
            <a:ext cx="279401" cy="317501"/>
          </a:xfrm>
          <a:prstGeom prst="rect">
            <a:avLst/>
          </a:prstGeom>
          <a:ln w="12700">
            <a:miter lim="400000"/>
          </a:ln>
        </p:spPr>
      </p:pic>
      <p:sp>
        <p:nvSpPr>
          <p:cNvPr id="272" name="Shape 272"/>
          <p:cNvSpPr/>
          <p:nvPr/>
        </p:nvSpPr>
        <p:spPr>
          <a:xfrm>
            <a:off x="3517900" y="2743200"/>
            <a:ext cx="1270000" cy="0"/>
          </a:xfrm>
          <a:prstGeom prst="line">
            <a:avLst/>
          </a:prstGeom>
          <a:ln w="76200">
            <a:solidFill>
              <a:srgbClr val="000000"/>
            </a:solidFill>
            <a:miter lim="400000"/>
          </a:ln>
        </p:spPr>
        <p:txBody>
          <a:bodyPr lIns="50800" tIns="50800" rIns="50800" bIns="50800" anchor="ctr"/>
          <a:lstStyle/>
          <a:p>
            <a:pPr>
              <a:defRPr sz="2400"/>
            </a:pPr>
            <a:endParaRPr/>
          </a:p>
        </p:txBody>
      </p:sp>
      <p:sp>
        <p:nvSpPr>
          <p:cNvPr id="273" name="Shape 273"/>
          <p:cNvSpPr/>
          <p:nvPr/>
        </p:nvSpPr>
        <p:spPr>
          <a:xfrm>
            <a:off x="3517900" y="2362200"/>
            <a:ext cx="1270000" cy="0"/>
          </a:xfrm>
          <a:prstGeom prst="line">
            <a:avLst/>
          </a:prstGeom>
          <a:ln w="76200">
            <a:solidFill>
              <a:srgbClr val="000000"/>
            </a:solidFill>
            <a:miter lim="400000"/>
          </a:ln>
        </p:spPr>
        <p:txBody>
          <a:bodyPr lIns="50800" tIns="50800" rIns="50800" bIns="50800" anchor="ctr"/>
          <a:lstStyle/>
          <a:p>
            <a:pPr>
              <a:defRPr sz="2400"/>
            </a:pPr>
            <a:endParaRPr/>
          </a:p>
        </p:txBody>
      </p:sp>
      <p:sp>
        <p:nvSpPr>
          <p:cNvPr id="274" name="Shape 274"/>
          <p:cNvSpPr/>
          <p:nvPr/>
        </p:nvSpPr>
        <p:spPr>
          <a:xfrm>
            <a:off x="3644900" y="5613400"/>
            <a:ext cx="1270000" cy="0"/>
          </a:xfrm>
          <a:prstGeom prst="line">
            <a:avLst/>
          </a:prstGeom>
          <a:ln w="76200">
            <a:solidFill>
              <a:srgbClr val="000000"/>
            </a:solidFill>
            <a:miter lim="400000"/>
          </a:ln>
        </p:spPr>
        <p:txBody>
          <a:bodyPr lIns="50800" tIns="50800" rIns="50800" bIns="50800" anchor="ctr"/>
          <a:lstStyle/>
          <a:p>
            <a:pPr>
              <a:defRPr sz="2400"/>
            </a:pPr>
            <a:endParaRPr/>
          </a:p>
        </p:txBody>
      </p:sp>
      <p:pic>
        <p:nvPicPr>
          <p:cNvPr id="275" name="pasted-image.pdf"/>
          <p:cNvPicPr>
            <a:picLocks noChangeAspect="1"/>
          </p:cNvPicPr>
          <p:nvPr/>
        </p:nvPicPr>
        <p:blipFill>
          <a:blip r:embed="rId3">
            <a:extLst/>
          </a:blip>
          <a:stretch>
            <a:fillRect/>
          </a:stretch>
        </p:blipFill>
        <p:spPr>
          <a:xfrm>
            <a:off x="3267471" y="5105449"/>
            <a:ext cx="444501" cy="431801"/>
          </a:xfrm>
          <a:prstGeom prst="rect">
            <a:avLst/>
          </a:prstGeom>
          <a:ln w="12700">
            <a:miter lim="400000"/>
          </a:ln>
        </p:spPr>
      </p:pic>
      <p:sp>
        <p:nvSpPr>
          <p:cNvPr id="276" name="Shape 276"/>
          <p:cNvSpPr/>
          <p:nvPr/>
        </p:nvSpPr>
        <p:spPr>
          <a:xfrm>
            <a:off x="94881" y="3511549"/>
            <a:ext cx="2807438" cy="1104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000"/>
            </a:pPr>
            <a:r>
              <a:t>WIMPs</a:t>
            </a:r>
          </a:p>
          <a:p>
            <a:r>
              <a:rPr sz="3000"/>
              <a:t>(Coannihilation</a:t>
            </a:r>
            <a:r>
              <a:t>)</a:t>
            </a:r>
          </a:p>
        </p:txBody>
      </p:sp>
      <p:sp>
        <p:nvSpPr>
          <p:cNvPr id="277" name="Shape 277"/>
          <p:cNvSpPr/>
          <p:nvPr/>
        </p:nvSpPr>
        <p:spPr>
          <a:xfrm>
            <a:off x="3656498" y="3451225"/>
            <a:ext cx="1215010" cy="1473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000"/>
            </a:pPr>
            <a:r>
              <a:t>iDM</a:t>
            </a:r>
          </a:p>
          <a:p>
            <a:pPr>
              <a:defRPr sz="3000"/>
            </a:pPr>
            <a:r>
              <a:t>exDM</a:t>
            </a:r>
          </a:p>
          <a:p>
            <a:pPr>
              <a:defRPr sz="3000"/>
            </a:pPr>
            <a:r>
              <a:t>….</a:t>
            </a:r>
          </a:p>
        </p:txBody>
      </p:sp>
      <p:pic>
        <p:nvPicPr>
          <p:cNvPr id="278" name="pasted-image.pdf"/>
          <p:cNvPicPr>
            <a:picLocks noChangeAspect="1"/>
          </p:cNvPicPr>
          <p:nvPr/>
        </p:nvPicPr>
        <p:blipFill>
          <a:blip r:embed="rId4">
            <a:extLst/>
          </a:blip>
          <a:stretch>
            <a:fillRect/>
          </a:stretch>
        </p:blipFill>
        <p:spPr>
          <a:xfrm>
            <a:off x="3709696" y="6565900"/>
            <a:ext cx="1108614" cy="1607359"/>
          </a:xfrm>
          <a:prstGeom prst="rect">
            <a:avLst/>
          </a:prstGeom>
          <a:ln w="12700">
            <a:miter lim="400000"/>
          </a:ln>
        </p:spPr>
      </p:pic>
      <p:sp>
        <p:nvSpPr>
          <p:cNvPr id="279" name="Shape 279"/>
          <p:cNvSpPr/>
          <p:nvPr/>
        </p:nvSpPr>
        <p:spPr>
          <a:xfrm>
            <a:off x="6311900" y="5791200"/>
            <a:ext cx="1270000" cy="0"/>
          </a:xfrm>
          <a:prstGeom prst="line">
            <a:avLst/>
          </a:prstGeom>
          <a:ln w="76200">
            <a:solidFill>
              <a:srgbClr val="000000"/>
            </a:solidFill>
            <a:miter lim="400000"/>
          </a:ln>
        </p:spPr>
        <p:txBody>
          <a:bodyPr lIns="50800" tIns="50800" rIns="50800" bIns="50800" anchor="ctr"/>
          <a:lstStyle/>
          <a:p>
            <a:pPr>
              <a:defRPr sz="2400"/>
            </a:pPr>
            <a:endParaRPr/>
          </a:p>
        </p:txBody>
      </p:sp>
      <p:pic>
        <p:nvPicPr>
          <p:cNvPr id="280" name="pasted-image.pdf"/>
          <p:cNvPicPr>
            <a:picLocks noChangeAspect="1"/>
          </p:cNvPicPr>
          <p:nvPr/>
        </p:nvPicPr>
        <p:blipFill>
          <a:blip r:embed="rId2">
            <a:extLst/>
          </a:blip>
          <a:stretch>
            <a:fillRect/>
          </a:stretch>
        </p:blipFill>
        <p:spPr>
          <a:xfrm>
            <a:off x="6051351" y="5868590"/>
            <a:ext cx="279401" cy="317501"/>
          </a:xfrm>
          <a:prstGeom prst="rect">
            <a:avLst/>
          </a:prstGeom>
          <a:ln w="12700">
            <a:miter lim="400000"/>
          </a:ln>
        </p:spPr>
      </p:pic>
      <p:sp>
        <p:nvSpPr>
          <p:cNvPr id="281" name="Shape 281"/>
          <p:cNvSpPr/>
          <p:nvPr/>
        </p:nvSpPr>
        <p:spPr>
          <a:xfrm>
            <a:off x="6184900" y="3289300"/>
            <a:ext cx="1270000" cy="0"/>
          </a:xfrm>
          <a:prstGeom prst="line">
            <a:avLst/>
          </a:prstGeom>
          <a:ln w="76200">
            <a:solidFill>
              <a:srgbClr val="000000"/>
            </a:solidFill>
            <a:miter lim="400000"/>
          </a:ln>
        </p:spPr>
        <p:txBody>
          <a:bodyPr lIns="50800" tIns="50800" rIns="50800" bIns="50800" anchor="ctr"/>
          <a:lstStyle/>
          <a:p>
            <a:pPr>
              <a:defRPr sz="2400"/>
            </a:pPr>
            <a:endParaRPr/>
          </a:p>
        </p:txBody>
      </p:sp>
      <p:sp>
        <p:nvSpPr>
          <p:cNvPr id="282" name="Shape 282"/>
          <p:cNvSpPr/>
          <p:nvPr/>
        </p:nvSpPr>
        <p:spPr>
          <a:xfrm>
            <a:off x="6184900" y="2362200"/>
            <a:ext cx="1270000" cy="0"/>
          </a:xfrm>
          <a:prstGeom prst="line">
            <a:avLst/>
          </a:prstGeom>
          <a:ln w="76200">
            <a:solidFill>
              <a:srgbClr val="000000"/>
            </a:solidFill>
            <a:miter lim="400000"/>
          </a:ln>
        </p:spPr>
        <p:txBody>
          <a:bodyPr lIns="50800" tIns="50800" rIns="50800" bIns="50800" anchor="ctr"/>
          <a:lstStyle/>
          <a:p>
            <a:pPr>
              <a:defRPr sz="2400"/>
            </a:pPr>
            <a:endParaRPr/>
          </a:p>
        </p:txBody>
      </p:sp>
      <p:sp>
        <p:nvSpPr>
          <p:cNvPr id="283" name="Shape 283"/>
          <p:cNvSpPr/>
          <p:nvPr/>
        </p:nvSpPr>
        <p:spPr>
          <a:xfrm>
            <a:off x="5762095" y="3536949"/>
            <a:ext cx="2337817"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000"/>
            </a:pPr>
            <a:r>
              <a:t>non-abelian </a:t>
            </a:r>
          </a:p>
          <a:p>
            <a:pPr>
              <a:defRPr sz="3000"/>
            </a:pPr>
            <a:r>
              <a:t>dark sectors</a:t>
            </a:r>
          </a:p>
        </p:txBody>
      </p:sp>
      <p:sp>
        <p:nvSpPr>
          <p:cNvPr id="284" name="Shape 284"/>
          <p:cNvSpPr/>
          <p:nvPr/>
        </p:nvSpPr>
        <p:spPr>
          <a:xfrm>
            <a:off x="6296003" y="5200650"/>
            <a:ext cx="1270001" cy="0"/>
          </a:xfrm>
          <a:prstGeom prst="line">
            <a:avLst/>
          </a:prstGeom>
          <a:ln w="38100" cap="rnd">
            <a:solidFill>
              <a:srgbClr val="000000"/>
            </a:solidFill>
            <a:custDash>
              <a:ds d="100000" sp="200000"/>
            </a:custDash>
            <a:miter lim="400000"/>
          </a:ln>
        </p:spPr>
        <p:txBody>
          <a:bodyPr lIns="50800" tIns="50800" rIns="50800" bIns="50800" anchor="ctr"/>
          <a:lstStyle/>
          <a:p>
            <a:pPr>
              <a:defRPr sz="2400"/>
            </a:pPr>
            <a:endParaRPr/>
          </a:p>
        </p:txBody>
      </p:sp>
      <p:sp>
        <p:nvSpPr>
          <p:cNvPr id="285" name="Shape 285"/>
          <p:cNvSpPr/>
          <p:nvPr/>
        </p:nvSpPr>
        <p:spPr>
          <a:xfrm>
            <a:off x="6169003" y="2889250"/>
            <a:ext cx="1270001" cy="0"/>
          </a:xfrm>
          <a:prstGeom prst="line">
            <a:avLst/>
          </a:prstGeom>
          <a:ln w="38100" cap="rnd">
            <a:solidFill>
              <a:srgbClr val="000000"/>
            </a:solidFill>
            <a:custDash>
              <a:ds d="100000" sp="200000"/>
            </a:custDash>
            <a:miter lim="400000"/>
          </a:ln>
        </p:spPr>
        <p:txBody>
          <a:bodyPr lIns="50800" tIns="50800" rIns="50800" bIns="50800" anchor="ctr"/>
          <a:lstStyle/>
          <a:p>
            <a:pPr>
              <a:defRPr sz="2400"/>
            </a:pPr>
            <a:endParaRPr/>
          </a:p>
        </p:txBody>
      </p:sp>
      <p:pic>
        <p:nvPicPr>
          <p:cNvPr id="286" name="pasted-image.pdf"/>
          <p:cNvPicPr>
            <a:picLocks noChangeAspect="1"/>
          </p:cNvPicPr>
          <p:nvPr/>
        </p:nvPicPr>
        <p:blipFill>
          <a:blip r:embed="rId5">
            <a:extLst/>
          </a:blip>
          <a:stretch>
            <a:fillRect/>
          </a:stretch>
        </p:blipFill>
        <p:spPr>
          <a:xfrm rot="18540000">
            <a:off x="6191113" y="6797976"/>
            <a:ext cx="1225780" cy="1143206"/>
          </a:xfrm>
          <a:prstGeom prst="rect">
            <a:avLst/>
          </a:prstGeom>
          <a:ln w="12700">
            <a:miter lim="400000"/>
          </a:ln>
        </p:spPr>
      </p:pic>
      <p:sp>
        <p:nvSpPr>
          <p:cNvPr id="287" name="Shape 287"/>
          <p:cNvSpPr/>
          <p:nvPr/>
        </p:nvSpPr>
        <p:spPr>
          <a:xfrm>
            <a:off x="3302050" y="8450143"/>
            <a:ext cx="1701700"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solidFill>
                  <a:schemeClr val="accent1"/>
                </a:solidFill>
              </a:defRPr>
            </a:lvl1pPr>
          </a:lstStyle>
          <a:p>
            <a:r>
              <a:t>G. Krnjaic</a:t>
            </a:r>
          </a:p>
        </p:txBody>
      </p:sp>
      <p:sp>
        <p:nvSpPr>
          <p:cNvPr id="288" name="Shape 288"/>
          <p:cNvSpPr/>
          <p:nvPr/>
        </p:nvSpPr>
        <p:spPr>
          <a:xfrm>
            <a:off x="5956354" y="8585200"/>
            <a:ext cx="1695299"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800">
                <a:solidFill>
                  <a:schemeClr val="accent1"/>
                </a:solidFill>
              </a:defRPr>
            </a:pPr>
            <a:r>
              <a:t>K. Boddy</a:t>
            </a:r>
          </a:p>
          <a:p>
            <a:pPr>
              <a:defRPr sz="2800">
                <a:solidFill>
                  <a:schemeClr val="accent1"/>
                </a:solidFill>
              </a:defRPr>
            </a:pPr>
            <a:r>
              <a:t>N. Blinov</a:t>
            </a:r>
          </a:p>
        </p:txBody>
      </p:sp>
      <p:sp>
        <p:nvSpPr>
          <p:cNvPr id="289" name="Shape 289"/>
          <p:cNvSpPr/>
          <p:nvPr/>
        </p:nvSpPr>
        <p:spPr>
          <a:xfrm>
            <a:off x="9709890" y="8801100"/>
            <a:ext cx="1655827"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solidFill>
                  <a:schemeClr val="accent1"/>
                </a:solidFill>
              </a:defRPr>
            </a:lvl1pPr>
          </a:lstStyle>
          <a:p>
            <a:r>
              <a:t>K. Dienes</a:t>
            </a:r>
          </a:p>
        </p:txBody>
      </p:sp>
      <p:pic>
        <p:nvPicPr>
          <p:cNvPr id="290" name="pasted-image.pdf"/>
          <p:cNvPicPr>
            <a:picLocks noChangeAspect="1"/>
          </p:cNvPicPr>
          <p:nvPr/>
        </p:nvPicPr>
        <p:blipFill>
          <a:blip r:embed="rId6">
            <a:extLst/>
          </a:blip>
          <a:stretch>
            <a:fillRect/>
          </a:stretch>
        </p:blipFill>
        <p:spPr>
          <a:xfrm>
            <a:off x="10496762" y="2336029"/>
            <a:ext cx="444501" cy="5204359"/>
          </a:xfrm>
          <a:prstGeom prst="rect">
            <a:avLst/>
          </a:prstGeom>
          <a:ln w="12700">
            <a:miter lim="400000"/>
          </a:ln>
        </p:spPr>
      </p:pic>
      <p:grpSp>
        <p:nvGrpSpPr>
          <p:cNvPr id="295" name="Group 295"/>
          <p:cNvGrpSpPr/>
          <p:nvPr/>
        </p:nvGrpSpPr>
        <p:grpSpPr>
          <a:xfrm>
            <a:off x="7137400" y="1985987"/>
            <a:ext cx="4443895" cy="5781626"/>
            <a:chOff x="-63499" y="-63499"/>
            <a:chExt cx="4443894" cy="5781625"/>
          </a:xfrm>
        </p:grpSpPr>
        <p:pic>
          <p:nvPicPr>
            <p:cNvPr id="291" name="Picture 290"/>
            <p:cNvPicPr>
              <a:picLocks/>
            </p:cNvPicPr>
            <p:nvPr/>
          </p:nvPicPr>
          <p:blipFill>
            <a:blip r:embed="rId7">
              <a:extLst/>
            </a:blip>
            <a:stretch>
              <a:fillRect/>
            </a:stretch>
          </p:blipFill>
          <p:spPr>
            <a:xfrm>
              <a:off x="-63500" y="3354982"/>
              <a:ext cx="884486" cy="748061"/>
            </a:xfrm>
            <a:prstGeom prst="rect">
              <a:avLst/>
            </a:prstGeom>
            <a:effectLst>
              <a:outerShdw blurRad="38100" dist="25400" dir="5400000" rotWithShape="0">
                <a:srgbClr val="000000">
                  <a:alpha val="50000"/>
                </a:srgbClr>
              </a:outerShdw>
            </a:effectLst>
          </p:spPr>
        </p:pic>
        <p:pic>
          <p:nvPicPr>
            <p:cNvPr id="292" name="Picture 291"/>
            <p:cNvPicPr>
              <a:picLocks/>
            </p:cNvPicPr>
            <p:nvPr/>
          </p:nvPicPr>
          <p:blipFill>
            <a:blip r:embed="rId8">
              <a:extLst/>
            </a:blip>
            <a:stretch>
              <a:fillRect/>
            </a:stretch>
          </p:blipFill>
          <p:spPr>
            <a:xfrm>
              <a:off x="2655830" y="-63500"/>
              <a:ext cx="1724565" cy="5781626"/>
            </a:xfrm>
            <a:prstGeom prst="rect">
              <a:avLst/>
            </a:prstGeom>
            <a:effectLst>
              <a:outerShdw blurRad="38100" dist="25400" dir="5400000" rotWithShape="0">
                <a:srgbClr val="000000">
                  <a:alpha val="50000"/>
                </a:srgbClr>
              </a:outerShdw>
            </a:effectLst>
          </p:spPr>
        </p:pic>
        <p:sp>
          <p:nvSpPr>
            <p:cNvPr id="293" name="Shape 293"/>
            <p:cNvSpPr/>
            <p:nvPr/>
          </p:nvSpPr>
          <p:spPr>
            <a:xfrm flipV="1">
              <a:off x="92918" y="101114"/>
              <a:ext cx="3251052" cy="3392949"/>
            </a:xfrm>
            <a:prstGeom prst="line">
              <a:avLst/>
            </a:prstGeom>
            <a:noFill/>
            <a:ln w="50800" cap="flat">
              <a:solidFill>
                <a:srgbClr val="000000"/>
              </a:solidFill>
              <a:prstDash val="solid"/>
              <a:miter lim="400000"/>
            </a:ln>
            <a:effectLst/>
          </p:spPr>
          <p:txBody>
            <a:bodyPr wrap="square" lIns="50800" tIns="50800" rIns="50800" bIns="50800" numCol="1" anchor="ctr">
              <a:noAutofit/>
            </a:bodyPr>
            <a:lstStyle/>
            <a:p>
              <a:pPr>
                <a:defRPr sz="2400"/>
              </a:pPr>
              <a:endParaRPr/>
            </a:p>
          </p:txBody>
        </p:sp>
        <p:sp>
          <p:nvSpPr>
            <p:cNvPr id="294" name="Shape 294"/>
            <p:cNvSpPr/>
            <p:nvPr/>
          </p:nvSpPr>
          <p:spPr>
            <a:xfrm flipH="1" flipV="1">
              <a:off x="4018" y="3810680"/>
              <a:ext cx="3428852" cy="1851487"/>
            </a:xfrm>
            <a:prstGeom prst="line">
              <a:avLst/>
            </a:prstGeom>
            <a:noFill/>
            <a:ln w="50800" cap="flat">
              <a:solidFill>
                <a:srgbClr val="000000"/>
              </a:solidFill>
              <a:prstDash val="solid"/>
              <a:miter lim="400000"/>
            </a:ln>
            <a:effectLst/>
          </p:spPr>
          <p:txBody>
            <a:bodyPr wrap="square" lIns="50800" tIns="50800" rIns="50800" bIns="50800" numCol="1" anchor="ctr">
              <a:noAutofit/>
            </a:bodyPr>
            <a:lstStyle/>
            <a:p>
              <a:pPr>
                <a:defRPr sz="2400"/>
              </a:pPr>
              <a:endParaRPr/>
            </a:p>
          </p:txBody>
        </p:sp>
      </p:grpSp>
      <p:sp>
        <p:nvSpPr>
          <p:cNvPr id="296" name="Shape 296"/>
          <p:cNvSpPr/>
          <p:nvPr/>
        </p:nvSpPr>
        <p:spPr>
          <a:xfrm>
            <a:off x="9532280" y="7891343"/>
            <a:ext cx="2569846"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vl1pPr>
          </a:lstStyle>
          <a:p>
            <a:r>
              <a:t>dynamical DM</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Shape 298"/>
          <p:cNvSpPr/>
          <p:nvPr/>
        </p:nvSpPr>
        <p:spPr>
          <a:xfrm>
            <a:off x="145057" y="133350"/>
            <a:ext cx="387548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u="sng">
                <a:solidFill>
                  <a:srgbClr val="0433FF"/>
                </a:solidFill>
                <a:latin typeface="Helvetica"/>
                <a:ea typeface="Helvetica"/>
                <a:cs typeface="Helvetica"/>
                <a:sym typeface="Helvetica"/>
              </a:defRPr>
            </a:lvl1pPr>
          </a:lstStyle>
          <a:p>
            <a:r>
              <a:t>Relics as a target</a:t>
            </a:r>
          </a:p>
        </p:txBody>
      </p:sp>
      <p:sp>
        <p:nvSpPr>
          <p:cNvPr id="299" name="Shape 299"/>
          <p:cNvSpPr/>
          <p:nvPr/>
        </p:nvSpPr>
        <p:spPr>
          <a:xfrm>
            <a:off x="149175" y="1064323"/>
            <a:ext cx="12706450"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a:latin typeface="Helvetica"/>
                <a:ea typeface="Helvetica"/>
                <a:cs typeface="Helvetica"/>
                <a:sym typeface="Helvetica"/>
              </a:defRPr>
            </a:lvl1pPr>
          </a:lstStyle>
          <a:p>
            <a:r>
              <a:t>Leads to interesting changes in cosmology</a:t>
            </a:r>
          </a:p>
        </p:txBody>
      </p:sp>
      <p:pic>
        <p:nvPicPr>
          <p:cNvPr id="300" name="pasted-image.pdf"/>
          <p:cNvPicPr>
            <a:picLocks noChangeAspect="1"/>
          </p:cNvPicPr>
          <p:nvPr/>
        </p:nvPicPr>
        <p:blipFill>
          <a:blip r:embed="rId2">
            <a:extLst/>
          </a:blip>
          <a:stretch>
            <a:fillRect/>
          </a:stretch>
        </p:blipFill>
        <p:spPr>
          <a:xfrm>
            <a:off x="782321" y="1647112"/>
            <a:ext cx="3397098" cy="2071209"/>
          </a:xfrm>
          <a:prstGeom prst="rect">
            <a:avLst/>
          </a:prstGeom>
          <a:ln w="12700">
            <a:miter lim="400000"/>
          </a:ln>
        </p:spPr>
      </p:pic>
      <p:pic>
        <p:nvPicPr>
          <p:cNvPr id="301" name="pasted-image.pdf"/>
          <p:cNvPicPr>
            <a:picLocks noChangeAspect="1"/>
          </p:cNvPicPr>
          <p:nvPr/>
        </p:nvPicPr>
        <p:blipFill>
          <a:blip r:embed="rId3">
            <a:extLst/>
          </a:blip>
          <a:stretch>
            <a:fillRect/>
          </a:stretch>
        </p:blipFill>
        <p:spPr>
          <a:xfrm>
            <a:off x="8204661" y="1770349"/>
            <a:ext cx="3205036" cy="1824735"/>
          </a:xfrm>
          <a:prstGeom prst="rect">
            <a:avLst/>
          </a:prstGeom>
          <a:ln w="12700">
            <a:miter lim="400000"/>
          </a:ln>
        </p:spPr>
      </p:pic>
      <p:sp>
        <p:nvSpPr>
          <p:cNvPr id="302" name="Shape 302"/>
          <p:cNvSpPr/>
          <p:nvPr/>
        </p:nvSpPr>
        <p:spPr>
          <a:xfrm>
            <a:off x="8212693" y="3653409"/>
            <a:ext cx="318897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2">
                    <a:hueOff val="-554920"/>
                    <a:satOff val="-21482"/>
                    <a:lumOff val="-6228"/>
                  </a:schemeClr>
                </a:solidFill>
              </a:defRPr>
            </a:lvl1pPr>
          </a:lstStyle>
          <a:p>
            <a:r>
              <a:t>cannibalization</a:t>
            </a:r>
          </a:p>
        </p:txBody>
      </p:sp>
      <p:grpSp>
        <p:nvGrpSpPr>
          <p:cNvPr id="305" name="Group 305"/>
          <p:cNvGrpSpPr/>
          <p:nvPr/>
        </p:nvGrpSpPr>
        <p:grpSpPr>
          <a:xfrm>
            <a:off x="5765800" y="4903083"/>
            <a:ext cx="7498971" cy="4030339"/>
            <a:chOff x="0" y="0"/>
            <a:chExt cx="7498970" cy="4030337"/>
          </a:xfrm>
        </p:grpSpPr>
        <p:pic>
          <p:nvPicPr>
            <p:cNvPr id="303" name="pasted-image.pdf"/>
            <p:cNvPicPr>
              <a:picLocks noChangeAspect="1"/>
            </p:cNvPicPr>
            <p:nvPr/>
          </p:nvPicPr>
          <p:blipFill>
            <a:blip r:embed="rId4">
              <a:extLst/>
            </a:blip>
            <a:stretch>
              <a:fillRect/>
            </a:stretch>
          </p:blipFill>
          <p:spPr>
            <a:xfrm>
              <a:off x="56746" y="0"/>
              <a:ext cx="7442225" cy="4030338"/>
            </a:xfrm>
            <a:prstGeom prst="rect">
              <a:avLst/>
            </a:prstGeom>
            <a:ln w="12700" cap="flat">
              <a:noFill/>
              <a:miter lim="400000"/>
            </a:ln>
            <a:effectLst/>
          </p:spPr>
        </p:pic>
        <p:sp>
          <p:nvSpPr>
            <p:cNvPr id="304" name="Shape 304"/>
            <p:cNvSpPr/>
            <p:nvPr/>
          </p:nvSpPr>
          <p:spPr>
            <a:xfrm>
              <a:off x="0" y="62616"/>
              <a:ext cx="440433" cy="1083866"/>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a:p>
          </p:txBody>
        </p:sp>
      </p:grpSp>
      <p:sp>
        <p:nvSpPr>
          <p:cNvPr id="306" name="Shape 306"/>
          <p:cNvSpPr/>
          <p:nvPr/>
        </p:nvSpPr>
        <p:spPr>
          <a:xfrm>
            <a:off x="5512180" y="5918200"/>
            <a:ext cx="862839"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lvl1pPr>
          </a:lstStyle>
          <a:p>
            <a:r>
              <a:t>3-&gt;2</a:t>
            </a:r>
          </a:p>
        </p:txBody>
      </p:sp>
      <p:sp>
        <p:nvSpPr>
          <p:cNvPr id="307" name="Shape 307"/>
          <p:cNvSpPr/>
          <p:nvPr/>
        </p:nvSpPr>
        <p:spPr>
          <a:xfrm>
            <a:off x="7709472" y="9080500"/>
            <a:ext cx="3611627"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lvl1pPr>
          </a:lstStyle>
          <a:p>
            <a:r>
              <a:t>DM-SM elastic scatter</a:t>
            </a:r>
          </a:p>
        </p:txBody>
      </p:sp>
      <p:sp>
        <p:nvSpPr>
          <p:cNvPr id="308" name="Shape 308"/>
          <p:cNvSpPr/>
          <p:nvPr/>
        </p:nvSpPr>
        <p:spPr>
          <a:xfrm>
            <a:off x="10575319" y="50799"/>
            <a:ext cx="2261769" cy="1397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800">
                <a:solidFill>
                  <a:schemeClr val="accent1"/>
                </a:solidFill>
              </a:defRPr>
            </a:pPr>
            <a:r>
              <a:t>M. Perelstein</a:t>
            </a:r>
          </a:p>
          <a:p>
            <a:pPr>
              <a:defRPr sz="2800">
                <a:solidFill>
                  <a:schemeClr val="accent1"/>
                </a:solidFill>
              </a:defRPr>
            </a:pPr>
            <a:r>
              <a:t>K. Boddy</a:t>
            </a:r>
          </a:p>
          <a:p>
            <a:pPr>
              <a:defRPr sz="2800">
                <a:solidFill>
                  <a:schemeClr val="accent1"/>
                </a:solidFill>
              </a:defRPr>
            </a:pPr>
            <a:r>
              <a:t>N. Blinov</a:t>
            </a:r>
          </a:p>
        </p:txBody>
      </p:sp>
      <p:sp>
        <p:nvSpPr>
          <p:cNvPr id="309" name="Shape 309"/>
          <p:cNvSpPr/>
          <p:nvPr/>
        </p:nvSpPr>
        <p:spPr>
          <a:xfrm>
            <a:off x="300303" y="5229152"/>
            <a:ext cx="4896410" cy="3378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r>
              <a:t>WIMPless-miracle (1-100 MeV scale)</a:t>
            </a:r>
          </a:p>
          <a:p>
            <a:pPr algn="l"/>
            <a:r>
              <a:t>SIMP-miracle</a:t>
            </a:r>
          </a:p>
          <a:p>
            <a:pPr algn="l"/>
            <a:r>
              <a:t>ELDER…</a:t>
            </a:r>
          </a:p>
          <a:p>
            <a:pPr algn="l"/>
            <a:r>
              <a:t>all smoothly connected in parameter space</a:t>
            </a:r>
          </a:p>
        </p:txBody>
      </p:sp>
      <p:grpSp>
        <p:nvGrpSpPr>
          <p:cNvPr id="312" name="Group 312"/>
          <p:cNvGrpSpPr/>
          <p:nvPr/>
        </p:nvGrpSpPr>
        <p:grpSpPr>
          <a:xfrm>
            <a:off x="4939795" y="2047246"/>
            <a:ext cx="2776829" cy="2985657"/>
            <a:chOff x="0" y="0"/>
            <a:chExt cx="2776828" cy="2985655"/>
          </a:xfrm>
        </p:grpSpPr>
        <p:pic>
          <p:nvPicPr>
            <p:cNvPr id="310" name="droppedImage.pdf"/>
            <p:cNvPicPr>
              <a:picLocks/>
            </p:cNvPicPr>
            <p:nvPr/>
          </p:nvPicPr>
          <p:blipFill>
            <a:blip r:embed="rId5">
              <a:extLst/>
            </a:blip>
            <a:stretch>
              <a:fillRect/>
            </a:stretch>
          </p:blipFill>
          <p:spPr>
            <a:xfrm>
              <a:off x="0" y="0"/>
              <a:ext cx="2776153" cy="2985656"/>
            </a:xfrm>
            <a:prstGeom prst="rect">
              <a:avLst/>
            </a:prstGeom>
            <a:ln w="12700" cap="flat">
              <a:noFill/>
              <a:miter lim="400000"/>
            </a:ln>
            <a:effectLst/>
          </p:spPr>
        </p:pic>
        <p:sp>
          <p:nvSpPr>
            <p:cNvPr id="311" name="Shape 311"/>
            <p:cNvSpPr/>
            <p:nvPr/>
          </p:nvSpPr>
          <p:spPr>
            <a:xfrm>
              <a:off x="2678208" y="1496024"/>
              <a:ext cx="98621" cy="147046"/>
            </a:xfrm>
            <a:prstGeom prst="rect">
              <a:avLst/>
            </a:prstGeom>
            <a:solidFill>
              <a:srgbClr val="FFFFFF"/>
            </a:solidFill>
            <a:ln w="12700" cap="flat">
              <a:noFill/>
              <a:miter lim="400000"/>
            </a:ln>
            <a:effectLst/>
          </p:spPr>
          <p:txBody>
            <a:bodyPr wrap="square" lIns="38100" tIns="38100" rIns="38100" bIns="38100" numCol="1" anchor="ctr">
              <a:noAutofit/>
            </a:bodyPr>
            <a:lstStyle/>
            <a:p>
              <a:pPr>
                <a:defRPr sz="3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grpSp>
      <p:pic>
        <p:nvPicPr>
          <p:cNvPr id="313" name="pasted-image.tiff"/>
          <p:cNvPicPr>
            <a:picLocks noChangeAspect="1"/>
          </p:cNvPicPr>
          <p:nvPr/>
        </p:nvPicPr>
        <p:blipFill>
          <a:blip r:embed="rId6">
            <a:extLst/>
          </a:blip>
          <a:srcRect l="1187" t="9669" r="1185" b="9889"/>
          <a:stretch>
            <a:fillRect/>
          </a:stretch>
        </p:blipFill>
        <p:spPr>
          <a:xfrm>
            <a:off x="5256410" y="2324047"/>
            <a:ext cx="2491980" cy="2432055"/>
          </a:xfrm>
          <a:custGeom>
            <a:avLst/>
            <a:gdLst/>
            <a:ahLst/>
            <a:cxnLst>
              <a:cxn ang="0">
                <a:pos x="wd2" y="hd2"/>
              </a:cxn>
              <a:cxn ang="5400000">
                <a:pos x="wd2" y="hd2"/>
              </a:cxn>
              <a:cxn ang="10800000">
                <a:pos x="wd2" y="hd2"/>
              </a:cxn>
              <a:cxn ang="16200000">
                <a:pos x="wd2" y="hd2"/>
              </a:cxn>
            </a:cxnLst>
            <a:rect l="0" t="0" r="r" b="b"/>
            <a:pathLst>
              <a:path w="21599" h="21599" extrusionOk="0">
                <a:moveTo>
                  <a:pt x="10797" y="0"/>
                </a:moveTo>
                <a:cubicBezTo>
                  <a:pt x="8824" y="0"/>
                  <a:pt x="8648" y="15"/>
                  <a:pt x="7760" y="296"/>
                </a:cubicBezTo>
                <a:cubicBezTo>
                  <a:pt x="3925" y="1509"/>
                  <a:pt x="1281" y="4312"/>
                  <a:pt x="251" y="8244"/>
                </a:cubicBezTo>
                <a:cubicBezTo>
                  <a:pt x="83" y="8885"/>
                  <a:pt x="-1" y="9801"/>
                  <a:pt x="0" y="10732"/>
                </a:cubicBezTo>
                <a:cubicBezTo>
                  <a:pt x="0" y="11664"/>
                  <a:pt x="85" y="12609"/>
                  <a:pt x="254" y="13298"/>
                </a:cubicBezTo>
                <a:cubicBezTo>
                  <a:pt x="539" y="14462"/>
                  <a:pt x="1265" y="16085"/>
                  <a:pt x="1926" y="17034"/>
                </a:cubicBezTo>
                <a:cubicBezTo>
                  <a:pt x="3494" y="19285"/>
                  <a:pt x="5950" y="20876"/>
                  <a:pt x="8720" y="21440"/>
                </a:cubicBezTo>
                <a:cubicBezTo>
                  <a:pt x="9224" y="21543"/>
                  <a:pt x="9986" y="21597"/>
                  <a:pt x="10753" y="21599"/>
                </a:cubicBezTo>
                <a:cubicBezTo>
                  <a:pt x="11519" y="21600"/>
                  <a:pt x="12290" y="21549"/>
                  <a:pt x="12813" y="21447"/>
                </a:cubicBezTo>
                <a:cubicBezTo>
                  <a:pt x="17041" y="20625"/>
                  <a:pt x="20316" y="17496"/>
                  <a:pt x="21344" y="13298"/>
                </a:cubicBezTo>
                <a:cubicBezTo>
                  <a:pt x="21513" y="12609"/>
                  <a:pt x="21598" y="11664"/>
                  <a:pt x="21598" y="10732"/>
                </a:cubicBezTo>
                <a:cubicBezTo>
                  <a:pt x="21599" y="9801"/>
                  <a:pt x="21515" y="8885"/>
                  <a:pt x="21347" y="8244"/>
                </a:cubicBezTo>
                <a:cubicBezTo>
                  <a:pt x="20317" y="4312"/>
                  <a:pt x="17670" y="1509"/>
                  <a:pt x="13835" y="296"/>
                </a:cubicBezTo>
                <a:cubicBezTo>
                  <a:pt x="12946" y="15"/>
                  <a:pt x="12771" y="0"/>
                  <a:pt x="10797" y="0"/>
                </a:cubicBezTo>
                <a:close/>
                <a:moveTo>
                  <a:pt x="10797" y="1974"/>
                </a:moveTo>
                <a:cubicBezTo>
                  <a:pt x="12522" y="1974"/>
                  <a:pt x="12598" y="1981"/>
                  <a:pt x="13590" y="2333"/>
                </a:cubicBezTo>
                <a:cubicBezTo>
                  <a:pt x="14562" y="2677"/>
                  <a:pt x="15969" y="3431"/>
                  <a:pt x="16126" y="3690"/>
                </a:cubicBezTo>
                <a:cubicBezTo>
                  <a:pt x="16168" y="3761"/>
                  <a:pt x="13644" y="6430"/>
                  <a:pt x="10089" y="10073"/>
                </a:cubicBezTo>
                <a:cubicBezTo>
                  <a:pt x="6729" y="13516"/>
                  <a:pt x="3950" y="16329"/>
                  <a:pt x="3914" y="16329"/>
                </a:cubicBezTo>
                <a:cubicBezTo>
                  <a:pt x="3878" y="16329"/>
                  <a:pt x="3677" y="16068"/>
                  <a:pt x="3467" y="15744"/>
                </a:cubicBezTo>
                <a:cubicBezTo>
                  <a:pt x="2151" y="13714"/>
                  <a:pt x="1669" y="11576"/>
                  <a:pt x="2036" y="9414"/>
                </a:cubicBezTo>
                <a:cubicBezTo>
                  <a:pt x="2381" y="7385"/>
                  <a:pt x="3173" y="5879"/>
                  <a:pt x="4657" y="4427"/>
                </a:cubicBezTo>
                <a:cubicBezTo>
                  <a:pt x="5684" y="3422"/>
                  <a:pt x="6654" y="2813"/>
                  <a:pt x="8008" y="2333"/>
                </a:cubicBezTo>
                <a:cubicBezTo>
                  <a:pt x="9000" y="1981"/>
                  <a:pt x="9073" y="1974"/>
                  <a:pt x="10797" y="1974"/>
                </a:cubicBezTo>
                <a:close/>
                <a:moveTo>
                  <a:pt x="17687" y="5216"/>
                </a:moveTo>
                <a:cubicBezTo>
                  <a:pt x="17727" y="5216"/>
                  <a:pt x="17989" y="5569"/>
                  <a:pt x="18269" y="5999"/>
                </a:cubicBezTo>
                <a:cubicBezTo>
                  <a:pt x="21577" y="11098"/>
                  <a:pt x="18712" y="18066"/>
                  <a:pt x="12751" y="19417"/>
                </a:cubicBezTo>
                <a:cubicBezTo>
                  <a:pt x="11545" y="19690"/>
                  <a:pt x="9979" y="19686"/>
                  <a:pt x="8768" y="19406"/>
                </a:cubicBezTo>
                <a:cubicBezTo>
                  <a:pt x="7883" y="19202"/>
                  <a:pt x="6183" y="18430"/>
                  <a:pt x="5644" y="17989"/>
                </a:cubicBezTo>
                <a:lnTo>
                  <a:pt x="5376" y="17767"/>
                </a:lnTo>
                <a:lnTo>
                  <a:pt x="11496" y="11494"/>
                </a:lnTo>
                <a:cubicBezTo>
                  <a:pt x="14862" y="8042"/>
                  <a:pt x="17647" y="5216"/>
                  <a:pt x="17687" y="5216"/>
                </a:cubicBezTo>
                <a:close/>
              </a:path>
            </a:pathLst>
          </a:cu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 grpId="1"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 name="pasted-image.pdf"/>
          <p:cNvPicPr>
            <a:picLocks noChangeAspect="1"/>
          </p:cNvPicPr>
          <p:nvPr/>
        </p:nvPicPr>
        <p:blipFill>
          <a:blip r:embed="rId2">
            <a:extLst/>
          </a:blip>
          <a:stretch>
            <a:fillRect/>
          </a:stretch>
        </p:blipFill>
        <p:spPr>
          <a:xfrm>
            <a:off x="6091687" y="4358577"/>
            <a:ext cx="6800530" cy="5419313"/>
          </a:xfrm>
          <a:prstGeom prst="rect">
            <a:avLst/>
          </a:prstGeom>
          <a:ln w="12700">
            <a:miter lim="400000"/>
          </a:ln>
        </p:spPr>
      </p:pic>
      <p:pic>
        <p:nvPicPr>
          <p:cNvPr id="316" name="pasted-image.pdf"/>
          <p:cNvPicPr>
            <a:picLocks noChangeAspect="1"/>
          </p:cNvPicPr>
          <p:nvPr/>
        </p:nvPicPr>
        <p:blipFill>
          <a:blip r:embed="rId3">
            <a:extLst/>
          </a:blip>
          <a:stretch>
            <a:fillRect/>
          </a:stretch>
        </p:blipFill>
        <p:spPr>
          <a:xfrm>
            <a:off x="-72739" y="916150"/>
            <a:ext cx="5924999" cy="5533700"/>
          </a:xfrm>
          <a:prstGeom prst="rect">
            <a:avLst/>
          </a:prstGeom>
          <a:ln w="12700">
            <a:miter lim="400000"/>
          </a:ln>
        </p:spPr>
      </p:pic>
      <p:sp>
        <p:nvSpPr>
          <p:cNvPr id="317" name="Shape 317"/>
          <p:cNvSpPr/>
          <p:nvPr/>
        </p:nvSpPr>
        <p:spPr>
          <a:xfrm>
            <a:off x="756669" y="330200"/>
            <a:ext cx="1985468"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solidFill>
                  <a:schemeClr val="accent1"/>
                </a:solidFill>
              </a:defRPr>
            </a:lvl1pPr>
          </a:lstStyle>
          <a:p>
            <a:r>
              <a:t>P. Schuster</a:t>
            </a:r>
          </a:p>
        </p:txBody>
      </p:sp>
      <p:sp>
        <p:nvSpPr>
          <p:cNvPr id="318" name="Shape 318"/>
          <p:cNvSpPr/>
          <p:nvPr/>
        </p:nvSpPr>
        <p:spPr>
          <a:xfrm>
            <a:off x="5906527" y="101600"/>
            <a:ext cx="7170775" cy="5130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3000">
                <a:latin typeface="Helvetica"/>
                <a:ea typeface="Helvetica"/>
                <a:cs typeface="Helvetica"/>
                <a:sym typeface="Helvetica"/>
              </a:defRPr>
            </a:pPr>
            <a:r>
              <a:t>Correct relic abundance requires non-zero couplings of mediator to SM</a:t>
            </a:r>
          </a:p>
          <a:p>
            <a:pPr algn="l">
              <a:defRPr sz="3000">
                <a:latin typeface="Helvetica"/>
                <a:ea typeface="Helvetica"/>
                <a:cs typeface="Helvetica"/>
                <a:sym typeface="Helvetica"/>
              </a:defRPr>
            </a:pPr>
            <a:endParaRPr/>
          </a:p>
          <a:p>
            <a:pPr algn="l">
              <a:defRPr sz="3000">
                <a:latin typeface="Helvetica"/>
                <a:ea typeface="Helvetica"/>
                <a:cs typeface="Helvetica"/>
                <a:sym typeface="Helvetica"/>
              </a:defRPr>
            </a:pPr>
            <a:r>
              <a:t>Complementary probe at accelerators, beam dumps</a:t>
            </a:r>
          </a:p>
          <a:p>
            <a:pPr algn="l">
              <a:defRPr sz="3000">
                <a:latin typeface="Helvetica"/>
                <a:ea typeface="Helvetica"/>
                <a:cs typeface="Helvetica"/>
                <a:sym typeface="Helvetica"/>
              </a:defRPr>
            </a:pPr>
            <a:endParaRPr/>
          </a:p>
          <a:p>
            <a:pPr algn="l">
              <a:defRPr sz="3000">
                <a:latin typeface="Helvetica"/>
                <a:ea typeface="Helvetica"/>
                <a:cs typeface="Helvetica"/>
                <a:sym typeface="Helvetica"/>
              </a:defRPr>
            </a:pPr>
            <a:r>
              <a:t>LHCb has sensitivity through electron scattering, electron-positron annihilation and hadron decays</a:t>
            </a:r>
          </a:p>
          <a:p>
            <a:pPr algn="l">
              <a:defRPr sz="3000">
                <a:latin typeface="Helvetica"/>
                <a:ea typeface="Helvetica"/>
                <a:cs typeface="Helvetica"/>
                <a:sym typeface="Helvetica"/>
              </a:defRPr>
            </a:pPr>
            <a:endParaRPr/>
          </a:p>
        </p:txBody>
      </p:sp>
      <p:sp>
        <p:nvSpPr>
          <p:cNvPr id="319" name="Shape 319"/>
          <p:cNvSpPr/>
          <p:nvPr/>
        </p:nvSpPr>
        <p:spPr>
          <a:xfrm>
            <a:off x="10666225" y="3949700"/>
            <a:ext cx="1800556"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solidFill>
                  <a:schemeClr val="accent1"/>
                </a:solidFill>
              </a:defRPr>
            </a:lvl1pPr>
          </a:lstStyle>
          <a:p>
            <a:r>
              <a:t>G. Krnjaic</a:t>
            </a:r>
          </a:p>
        </p:txBody>
      </p:sp>
      <p:grpSp>
        <p:nvGrpSpPr>
          <p:cNvPr id="322" name="Group 322"/>
          <p:cNvGrpSpPr/>
          <p:nvPr/>
        </p:nvGrpSpPr>
        <p:grpSpPr>
          <a:xfrm>
            <a:off x="286111" y="3638474"/>
            <a:ext cx="6311383" cy="5958110"/>
            <a:chOff x="0" y="0"/>
            <a:chExt cx="6311381" cy="5958109"/>
          </a:xfrm>
        </p:grpSpPr>
        <p:pic>
          <p:nvPicPr>
            <p:cNvPr id="320" name="pasted-image.pdf"/>
            <p:cNvPicPr>
              <a:picLocks noChangeAspect="1"/>
            </p:cNvPicPr>
            <p:nvPr/>
          </p:nvPicPr>
          <p:blipFill>
            <a:blip r:embed="rId4">
              <a:extLst/>
            </a:blip>
            <a:stretch>
              <a:fillRect/>
            </a:stretch>
          </p:blipFill>
          <p:spPr>
            <a:xfrm>
              <a:off x="0" y="0"/>
              <a:ext cx="6311382" cy="5958110"/>
            </a:xfrm>
            <a:prstGeom prst="rect">
              <a:avLst/>
            </a:prstGeom>
            <a:ln w="12700" cap="flat">
              <a:noFill/>
              <a:miter lim="400000"/>
            </a:ln>
            <a:effectLst/>
          </p:spPr>
        </p:pic>
        <p:sp>
          <p:nvSpPr>
            <p:cNvPr id="321" name="Shape 321"/>
            <p:cNvSpPr/>
            <p:nvPr/>
          </p:nvSpPr>
          <p:spPr>
            <a:xfrm>
              <a:off x="4251043" y="3163067"/>
              <a:ext cx="1155498"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chemeClr val="accent1"/>
                  </a:solidFill>
                </a:defRPr>
              </a:lvl1pPr>
            </a:lstStyle>
            <a:p>
              <a:r>
                <a:t>P. Ilten</a:t>
              </a:r>
            </a:p>
          </p:txBody>
        </p:sp>
      </p:gr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 grpId="1"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hape 324"/>
          <p:cNvSpPr/>
          <p:nvPr/>
        </p:nvSpPr>
        <p:spPr>
          <a:xfrm>
            <a:off x="57273" y="127397"/>
            <a:ext cx="5016253"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u="sng">
                <a:solidFill>
                  <a:srgbClr val="0433FF"/>
                </a:solidFill>
                <a:latin typeface="Helvetica"/>
                <a:ea typeface="Helvetica"/>
                <a:cs typeface="Helvetica"/>
                <a:sym typeface="Helvetica"/>
              </a:defRPr>
            </a:lvl1pPr>
          </a:lstStyle>
          <a:p>
            <a:r>
              <a:t>DM-nucleon couplings</a:t>
            </a:r>
          </a:p>
        </p:txBody>
      </p:sp>
      <p:pic>
        <p:nvPicPr>
          <p:cNvPr id="325" name="pasted-image.pdf"/>
          <p:cNvPicPr>
            <a:picLocks noChangeAspect="1"/>
          </p:cNvPicPr>
          <p:nvPr/>
        </p:nvPicPr>
        <p:blipFill>
          <a:blip r:embed="rId2">
            <a:extLst/>
          </a:blip>
          <a:stretch>
            <a:fillRect/>
          </a:stretch>
        </p:blipFill>
        <p:spPr>
          <a:xfrm>
            <a:off x="77765" y="1452660"/>
            <a:ext cx="5864312" cy="4143952"/>
          </a:xfrm>
          <a:prstGeom prst="rect">
            <a:avLst/>
          </a:prstGeom>
          <a:ln w="12700">
            <a:miter lim="400000"/>
          </a:ln>
        </p:spPr>
      </p:pic>
      <p:pic>
        <p:nvPicPr>
          <p:cNvPr id="326" name="pasted-image.pdf"/>
          <p:cNvPicPr>
            <a:picLocks noChangeAspect="1"/>
          </p:cNvPicPr>
          <p:nvPr/>
        </p:nvPicPr>
        <p:blipFill>
          <a:blip r:embed="rId3">
            <a:extLst/>
          </a:blip>
          <a:stretch>
            <a:fillRect/>
          </a:stretch>
        </p:blipFill>
        <p:spPr>
          <a:xfrm>
            <a:off x="7122967" y="1381504"/>
            <a:ext cx="5016253" cy="5048085"/>
          </a:xfrm>
          <a:prstGeom prst="rect">
            <a:avLst/>
          </a:prstGeom>
          <a:ln w="12700">
            <a:miter lim="400000"/>
          </a:ln>
        </p:spPr>
      </p:pic>
      <p:sp>
        <p:nvSpPr>
          <p:cNvPr id="327" name="Shape 327"/>
          <p:cNvSpPr/>
          <p:nvPr/>
        </p:nvSpPr>
        <p:spPr>
          <a:xfrm>
            <a:off x="203944" y="834479"/>
            <a:ext cx="10590312" cy="558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atin typeface="Helvetica"/>
                <a:ea typeface="Helvetica"/>
                <a:cs typeface="Helvetica"/>
                <a:sym typeface="Helvetica"/>
              </a:defRPr>
            </a:lvl1pPr>
          </a:lstStyle>
          <a:p>
            <a:r>
              <a:t>ATLAS and CMS have full suite of mono-X searches, and dijet</a:t>
            </a:r>
          </a:p>
        </p:txBody>
      </p:sp>
      <p:sp>
        <p:nvSpPr>
          <p:cNvPr id="328" name="Shape 328"/>
          <p:cNvSpPr/>
          <p:nvPr/>
        </p:nvSpPr>
        <p:spPr>
          <a:xfrm>
            <a:off x="10500309" y="454110"/>
            <a:ext cx="1656182"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solidFill>
                  <a:schemeClr val="accent1"/>
                </a:solidFill>
              </a:defRPr>
            </a:lvl1pPr>
          </a:lstStyle>
          <a:p>
            <a:r>
              <a:t>M Trovato</a:t>
            </a:r>
          </a:p>
        </p:txBody>
      </p:sp>
      <p:pic>
        <p:nvPicPr>
          <p:cNvPr id="329" name="pasted-image.pdf"/>
          <p:cNvPicPr>
            <a:picLocks noChangeAspect="1"/>
          </p:cNvPicPr>
          <p:nvPr/>
        </p:nvPicPr>
        <p:blipFill>
          <a:blip r:embed="rId4">
            <a:extLst/>
          </a:blip>
          <a:stretch>
            <a:fillRect/>
          </a:stretch>
        </p:blipFill>
        <p:spPr>
          <a:xfrm>
            <a:off x="501751" y="5501380"/>
            <a:ext cx="5016253" cy="4365119"/>
          </a:xfrm>
          <a:prstGeom prst="rect">
            <a:avLst/>
          </a:prstGeom>
          <a:ln w="12700">
            <a:miter lim="400000"/>
          </a:ln>
        </p:spPr>
      </p:pic>
      <p:sp>
        <p:nvSpPr>
          <p:cNvPr id="330" name="Shape 330"/>
          <p:cNvSpPr/>
          <p:nvPr/>
        </p:nvSpPr>
        <p:spPr>
          <a:xfrm>
            <a:off x="5964733" y="6718739"/>
            <a:ext cx="5350223" cy="1930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3000">
                <a:latin typeface="Helvetica"/>
                <a:ea typeface="Helvetica"/>
                <a:cs typeface="Helvetica"/>
                <a:sym typeface="Helvetica"/>
              </a:defRPr>
            </a:pPr>
            <a:r>
              <a:t>Use FNAL main injector to make a beam of DM, see recoil in near detector</a:t>
            </a:r>
          </a:p>
          <a:p>
            <a:pPr>
              <a:defRPr sz="3000">
                <a:latin typeface="Helvetica"/>
                <a:ea typeface="Helvetica"/>
                <a:cs typeface="Helvetica"/>
                <a:sym typeface="Helvetica"/>
              </a:defRPr>
            </a:pPr>
            <a:r>
              <a:t>Optimal placement?</a:t>
            </a:r>
          </a:p>
        </p:txBody>
      </p:sp>
      <p:sp>
        <p:nvSpPr>
          <p:cNvPr id="331" name="Shape 331"/>
          <p:cNvSpPr/>
          <p:nvPr/>
        </p:nvSpPr>
        <p:spPr>
          <a:xfrm>
            <a:off x="3693363" y="7867650"/>
            <a:ext cx="1655674"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600"/>
            </a:lvl1pPr>
          </a:lstStyle>
          <a:p>
            <a:r>
              <a:t>Miniboone</a:t>
            </a:r>
          </a:p>
        </p:txBody>
      </p:sp>
      <p:sp>
        <p:nvSpPr>
          <p:cNvPr id="332" name="Shape 332"/>
          <p:cNvSpPr/>
          <p:nvPr/>
        </p:nvSpPr>
        <p:spPr>
          <a:xfrm>
            <a:off x="9858451" y="8772610"/>
            <a:ext cx="2050898"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solidFill>
                  <a:schemeClr val="accent1"/>
                </a:solidFill>
              </a:defRPr>
            </a:lvl1pPr>
          </a:lstStyle>
          <a:p>
            <a:r>
              <a:t>C. Frugiuele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Shape 334"/>
          <p:cNvSpPr/>
          <p:nvPr/>
        </p:nvSpPr>
        <p:spPr>
          <a:xfrm>
            <a:off x="183120" y="336550"/>
            <a:ext cx="425656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a:ea typeface="Helvetica"/>
                <a:cs typeface="Helvetica"/>
                <a:sym typeface="Helvetica"/>
              </a:defRPr>
            </a:lvl1pPr>
          </a:lstStyle>
          <a:p>
            <a:r>
              <a:t>keV sterile neutrinos</a:t>
            </a:r>
          </a:p>
        </p:txBody>
      </p:sp>
      <p:pic>
        <p:nvPicPr>
          <p:cNvPr id="335" name="pasted-image.pdf"/>
          <p:cNvPicPr>
            <a:picLocks noChangeAspect="1"/>
          </p:cNvPicPr>
          <p:nvPr/>
        </p:nvPicPr>
        <p:blipFill>
          <a:blip r:embed="rId2">
            <a:extLst/>
          </a:blip>
          <a:stretch>
            <a:fillRect/>
          </a:stretch>
        </p:blipFill>
        <p:spPr>
          <a:xfrm>
            <a:off x="4844033" y="111086"/>
            <a:ext cx="4739133" cy="1708228"/>
          </a:xfrm>
          <a:prstGeom prst="rect">
            <a:avLst/>
          </a:prstGeom>
          <a:ln w="12700">
            <a:miter lim="400000"/>
          </a:ln>
        </p:spPr>
      </p:pic>
      <p:sp>
        <p:nvSpPr>
          <p:cNvPr id="336" name="Shape 336"/>
          <p:cNvSpPr/>
          <p:nvPr/>
        </p:nvSpPr>
        <p:spPr>
          <a:xfrm>
            <a:off x="9708889" y="336550"/>
            <a:ext cx="301042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1">
                    <a:hueOff val="47394"/>
                    <a:satOff val="-25753"/>
                    <a:lumOff val="-7544"/>
                  </a:schemeClr>
                </a:solidFill>
                <a:latin typeface="Helvetica"/>
                <a:ea typeface="Helvetica"/>
                <a:cs typeface="Helvetica"/>
                <a:sym typeface="Helvetica"/>
              </a:defRPr>
            </a:lvl1pPr>
          </a:lstStyle>
          <a:p>
            <a:r>
              <a:t>HUNTER expt</a:t>
            </a:r>
          </a:p>
        </p:txBody>
      </p:sp>
      <p:sp>
        <p:nvSpPr>
          <p:cNvPr id="337" name="Shape 337"/>
          <p:cNvSpPr/>
          <p:nvPr/>
        </p:nvSpPr>
        <p:spPr>
          <a:xfrm>
            <a:off x="10076420" y="927100"/>
            <a:ext cx="1596442"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solidFill>
                  <a:schemeClr val="accent1"/>
                </a:solidFill>
              </a:defRPr>
            </a:lvl1pPr>
          </a:lstStyle>
          <a:p>
            <a:r>
              <a:t>J. Martoff</a:t>
            </a:r>
          </a:p>
        </p:txBody>
      </p:sp>
      <p:sp>
        <p:nvSpPr>
          <p:cNvPr id="338" name="Shape 338"/>
          <p:cNvSpPr/>
          <p:nvPr/>
        </p:nvSpPr>
        <p:spPr>
          <a:xfrm>
            <a:off x="196601" y="2107619"/>
            <a:ext cx="448359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a:ea typeface="Helvetica"/>
                <a:cs typeface="Helvetica"/>
                <a:sym typeface="Helvetica"/>
              </a:defRPr>
            </a:lvl1pPr>
          </a:lstStyle>
          <a:p>
            <a:r>
              <a:t>N-mirrorN oscillations</a:t>
            </a:r>
          </a:p>
        </p:txBody>
      </p:sp>
      <p:pic>
        <p:nvPicPr>
          <p:cNvPr id="339" name="pasted-image.pdf"/>
          <p:cNvPicPr>
            <a:picLocks noChangeAspect="1"/>
          </p:cNvPicPr>
          <p:nvPr/>
        </p:nvPicPr>
        <p:blipFill>
          <a:blip r:embed="rId3">
            <a:extLst/>
          </a:blip>
          <a:stretch>
            <a:fillRect/>
          </a:stretch>
        </p:blipFill>
        <p:spPr>
          <a:xfrm>
            <a:off x="5449034" y="2047400"/>
            <a:ext cx="7088312" cy="2280600"/>
          </a:xfrm>
          <a:prstGeom prst="rect">
            <a:avLst/>
          </a:prstGeom>
          <a:ln w="12700">
            <a:miter lim="400000"/>
          </a:ln>
        </p:spPr>
      </p:pic>
      <p:pic>
        <p:nvPicPr>
          <p:cNvPr id="340" name="pasted-image.pdf"/>
          <p:cNvPicPr>
            <a:picLocks noChangeAspect="1"/>
          </p:cNvPicPr>
          <p:nvPr/>
        </p:nvPicPr>
        <p:blipFill>
          <a:blip r:embed="rId4">
            <a:alphaModFix amt="76401"/>
            <a:extLst/>
          </a:blip>
          <a:stretch>
            <a:fillRect/>
          </a:stretch>
        </p:blipFill>
        <p:spPr>
          <a:xfrm rot="635914">
            <a:off x="5169711" y="2579126"/>
            <a:ext cx="7646958" cy="1420348"/>
          </a:xfrm>
          <a:prstGeom prst="rect">
            <a:avLst/>
          </a:prstGeom>
          <a:ln w="12700">
            <a:miter lim="400000"/>
          </a:ln>
        </p:spPr>
      </p:pic>
      <p:sp>
        <p:nvSpPr>
          <p:cNvPr id="341" name="Shape 341"/>
          <p:cNvSpPr/>
          <p:nvPr/>
        </p:nvSpPr>
        <p:spPr>
          <a:xfrm>
            <a:off x="292811" y="2921000"/>
            <a:ext cx="4291178"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solidFill>
                  <a:schemeClr val="accent1"/>
                </a:solidFill>
              </a:defRPr>
            </a:lvl1pPr>
          </a:lstStyle>
          <a:p>
            <a:r>
              <a:t>B.Rybolt and L. Broussard</a:t>
            </a:r>
          </a:p>
        </p:txBody>
      </p:sp>
      <p:sp>
        <p:nvSpPr>
          <p:cNvPr id="342" name="Shape 342"/>
          <p:cNvSpPr/>
          <p:nvPr/>
        </p:nvSpPr>
        <p:spPr>
          <a:xfrm>
            <a:off x="186456" y="4846874"/>
            <a:ext cx="1032048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latin typeface="Helvetica"/>
                <a:ea typeface="Helvetica"/>
                <a:cs typeface="Helvetica"/>
                <a:sym typeface="Helvetica"/>
              </a:defRPr>
            </a:lvl1pPr>
          </a:lstStyle>
          <a:p>
            <a:r>
              <a:t>DECam and LSST microlensing search for BH DM</a:t>
            </a:r>
          </a:p>
        </p:txBody>
      </p:sp>
      <p:sp>
        <p:nvSpPr>
          <p:cNvPr id="343" name="Shape 343"/>
          <p:cNvSpPr/>
          <p:nvPr/>
        </p:nvSpPr>
        <p:spPr>
          <a:xfrm>
            <a:off x="276072" y="4278676"/>
            <a:ext cx="1886256"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solidFill>
                  <a:schemeClr val="accent1"/>
                </a:solidFill>
              </a:defRPr>
            </a:lvl1pPr>
          </a:lstStyle>
          <a:p>
            <a:r>
              <a:t>W. Dawson</a:t>
            </a:r>
          </a:p>
        </p:txBody>
      </p:sp>
      <p:pic>
        <p:nvPicPr>
          <p:cNvPr id="344" name="pasted-image.pdf"/>
          <p:cNvPicPr>
            <a:picLocks noChangeAspect="1"/>
          </p:cNvPicPr>
          <p:nvPr/>
        </p:nvPicPr>
        <p:blipFill>
          <a:blip r:embed="rId5">
            <a:extLst/>
          </a:blip>
          <a:stretch>
            <a:fillRect/>
          </a:stretch>
        </p:blipFill>
        <p:spPr>
          <a:xfrm>
            <a:off x="4004535" y="5670027"/>
            <a:ext cx="4164999" cy="4181794"/>
          </a:xfrm>
          <a:prstGeom prst="rect">
            <a:avLst/>
          </a:prstGeom>
          <a:ln w="12700">
            <a:miter lim="400000"/>
          </a:ln>
        </p:spPr>
      </p:pic>
      <p:pic>
        <p:nvPicPr>
          <p:cNvPr id="345" name="pasted-image.pdf"/>
          <p:cNvPicPr>
            <a:picLocks noChangeAspect="1"/>
          </p:cNvPicPr>
          <p:nvPr/>
        </p:nvPicPr>
        <p:blipFill>
          <a:blip r:embed="rId6">
            <a:extLst/>
          </a:blip>
          <a:stretch>
            <a:fillRect/>
          </a:stretch>
        </p:blipFill>
        <p:spPr>
          <a:xfrm>
            <a:off x="69601" y="5524951"/>
            <a:ext cx="4483598" cy="4050392"/>
          </a:xfrm>
          <a:prstGeom prst="rect">
            <a:avLst/>
          </a:prstGeom>
          <a:ln w="12700">
            <a:miter lim="400000"/>
          </a:ln>
        </p:spPr>
      </p:pic>
      <p:sp>
        <p:nvSpPr>
          <p:cNvPr id="346" name="Shape 346"/>
          <p:cNvSpPr/>
          <p:nvPr/>
        </p:nvSpPr>
        <p:spPr>
          <a:xfrm>
            <a:off x="4923383" y="5524951"/>
            <a:ext cx="315803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chemeClr val="accent5"/>
                </a:solidFill>
              </a:defRPr>
            </a:lvl1pPr>
          </a:lstStyle>
          <a:p>
            <a:r>
              <a:t>Parallax to the rescue!</a:t>
            </a:r>
          </a:p>
        </p:txBody>
      </p:sp>
      <p:sp>
        <p:nvSpPr>
          <p:cNvPr id="347" name="Shape 347"/>
          <p:cNvSpPr/>
          <p:nvPr/>
        </p:nvSpPr>
        <p:spPr>
          <a:xfrm>
            <a:off x="8001744" y="6198823"/>
            <a:ext cx="5024245" cy="228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Expect ~100 events in 5 years if all of DM</a:t>
            </a:r>
          </a:p>
          <a:p>
            <a:r>
              <a:t>Cheap-leverage existing infrastructure</a:t>
            </a:r>
          </a:p>
        </p:txBody>
      </p:sp>
      <p:grpSp>
        <p:nvGrpSpPr>
          <p:cNvPr id="352" name="Group 352"/>
          <p:cNvGrpSpPr/>
          <p:nvPr/>
        </p:nvGrpSpPr>
        <p:grpSpPr>
          <a:xfrm>
            <a:off x="9358114" y="6046423"/>
            <a:ext cx="2590801" cy="2590801"/>
            <a:chOff x="0" y="0"/>
            <a:chExt cx="2590800" cy="2590800"/>
          </a:xfrm>
        </p:grpSpPr>
        <p:pic>
          <p:nvPicPr>
            <p:cNvPr id="348" name="pasted-image.tiff"/>
            <p:cNvPicPr>
              <a:picLocks noChangeAspect="1"/>
            </p:cNvPicPr>
            <p:nvPr/>
          </p:nvPicPr>
          <p:blipFill>
            <a:blip r:embed="rId7">
              <a:extLst/>
            </a:blip>
            <a:stretch>
              <a:fillRect/>
            </a:stretch>
          </p:blipFill>
          <p:spPr>
            <a:xfrm>
              <a:off x="0" y="0"/>
              <a:ext cx="2590800" cy="2590800"/>
            </a:xfrm>
            <a:prstGeom prst="rect">
              <a:avLst/>
            </a:prstGeom>
            <a:ln w="12700" cap="flat">
              <a:noFill/>
              <a:miter lim="400000"/>
            </a:ln>
            <a:effectLst/>
          </p:spPr>
        </p:pic>
        <p:sp>
          <p:nvSpPr>
            <p:cNvPr id="349" name="Shape 349"/>
            <p:cNvSpPr/>
            <p:nvPr/>
          </p:nvSpPr>
          <p:spPr>
            <a:xfrm>
              <a:off x="469794" y="451332"/>
              <a:ext cx="1651212" cy="812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1800">
                  <a:solidFill>
                    <a:schemeClr val="accent5"/>
                  </a:solidFill>
                  <a:latin typeface="Apple Chancery"/>
                  <a:ea typeface="Apple Chancery"/>
                  <a:cs typeface="Apple Chancery"/>
                  <a:sym typeface="Apple Chancery"/>
                </a:defRPr>
              </a:pPr>
              <a:r>
                <a:t>Heaviest DM </a:t>
              </a:r>
            </a:p>
            <a:p>
              <a:pPr>
                <a:defRPr sz="1800">
                  <a:solidFill>
                    <a:schemeClr val="accent5"/>
                  </a:solidFill>
                  <a:latin typeface="Apple Chancery"/>
                  <a:ea typeface="Apple Chancery"/>
                  <a:cs typeface="Apple Chancery"/>
                  <a:sym typeface="Apple Chancery"/>
                </a:defRPr>
              </a:pPr>
              <a:r>
                <a:t>Candidate</a:t>
              </a:r>
            </a:p>
          </p:txBody>
        </p:sp>
        <p:pic>
          <p:nvPicPr>
            <p:cNvPr id="350" name="pasted-image.pdf"/>
            <p:cNvPicPr>
              <a:picLocks noChangeAspect="1"/>
            </p:cNvPicPr>
            <p:nvPr/>
          </p:nvPicPr>
          <p:blipFill>
            <a:blip r:embed="rId8">
              <a:extLst/>
            </a:blip>
            <a:stretch>
              <a:fillRect/>
            </a:stretch>
          </p:blipFill>
          <p:spPr>
            <a:xfrm>
              <a:off x="906847" y="1227463"/>
              <a:ext cx="406401" cy="219856"/>
            </a:xfrm>
            <a:prstGeom prst="rect">
              <a:avLst/>
            </a:prstGeom>
            <a:ln w="12700" cap="flat">
              <a:noFill/>
              <a:miter lim="400000"/>
            </a:ln>
            <a:effectLst/>
          </p:spPr>
        </p:pic>
        <p:sp>
          <p:nvSpPr>
            <p:cNvPr id="351" name="Shape 351"/>
            <p:cNvSpPr/>
            <p:nvPr/>
          </p:nvSpPr>
          <p:spPr>
            <a:xfrm>
              <a:off x="1295182" y="1111732"/>
              <a:ext cx="508436"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800">
                  <a:solidFill>
                    <a:schemeClr val="accent5"/>
                  </a:solidFill>
                  <a:latin typeface="Apple Chancery"/>
                  <a:ea typeface="Apple Chancery"/>
                  <a:cs typeface="Apple Chancery"/>
                  <a:sym typeface="Apple Chancery"/>
                </a:defRPr>
              </a:lvl1pPr>
            </a:lstStyle>
            <a:p>
              <a:r>
                <a:t>GeV</a:t>
              </a:r>
            </a:p>
          </p:txBody>
        </p:sp>
      </p:gr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iterate>
                                    <p:tmAbs val="0"/>
                                  </p:iterate>
                                  <p:childTnLst>
                                    <p:set>
                                      <p:cBhvr>
                                        <p:cTn id="10" fill="hold"/>
                                        <p:tgtEl>
                                          <p:spTgt spid="3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 grpId="1" animBg="1" advAuto="0"/>
      <p:bldP spid="352" grpId="2"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p:cNvSpPr>
          <p:nvPr>
            <p:ph type="sldNum" sz="quarter" idx="2"/>
          </p:nvPr>
        </p:nvSpPr>
        <p:spPr>
          <a:xfrm>
            <a:off x="12456110" y="9295272"/>
            <a:ext cx="241632" cy="327432"/>
          </a:xfrm>
          <a:prstGeom prst="rect">
            <a:avLst/>
          </a:prstGeom>
          <a:extLst>
            <a:ext uri="{C572A759-6A51-4108-AA02-DFA0A04FC94B}">
              <ma14:wrappingTextBoxFlag xmlns:ma14="http://schemas.microsoft.com/office/mac/drawingml/2011/main" val="1"/>
            </a:ext>
          </a:extLst>
        </p:spPr>
        <p:txBody>
          <a:bodyPr/>
          <a:lstStyle/>
          <a:p>
            <a:fld id="{86CB4B4D-7CA3-9044-876B-883B54F8677D}" type="slidenum">
              <a:t>2</a:t>
            </a:fld>
            <a:endParaRPr/>
          </a:p>
        </p:txBody>
      </p:sp>
      <p:sp>
        <p:nvSpPr>
          <p:cNvPr id="137" name="Shape 137"/>
          <p:cNvSpPr>
            <a:spLocks noGrp="1"/>
          </p:cNvSpPr>
          <p:nvPr>
            <p:ph type="title"/>
          </p:nvPr>
        </p:nvSpPr>
        <p:spPr>
          <a:xfrm>
            <a:off x="-1" y="216746"/>
            <a:ext cx="13004801" cy="844410"/>
          </a:xfrm>
          <a:prstGeom prst="rect">
            <a:avLst/>
          </a:prstGeom>
        </p:spPr>
        <p:txBody>
          <a:bodyPr/>
          <a:lstStyle/>
          <a:p>
            <a:r>
              <a:t>INTRODUCTION</a:t>
            </a:r>
          </a:p>
        </p:txBody>
      </p:sp>
      <p:sp>
        <p:nvSpPr>
          <p:cNvPr id="138" name="Shape 138"/>
          <p:cNvSpPr>
            <a:spLocks noGrp="1"/>
          </p:cNvSpPr>
          <p:nvPr>
            <p:ph type="body" idx="1"/>
          </p:nvPr>
        </p:nvSpPr>
        <p:spPr>
          <a:xfrm>
            <a:off x="282222" y="1071879"/>
            <a:ext cx="12354561" cy="7152642"/>
          </a:xfrm>
          <a:prstGeom prst="rect">
            <a:avLst/>
          </a:prstGeom>
        </p:spPr>
        <p:txBody>
          <a:bodyPr/>
          <a:lstStyle/>
          <a:p>
            <a:pPr marL="461486" indent="-461486" defTabSz="617727">
              <a:spcBef>
                <a:spcPts val="700"/>
              </a:spcBef>
              <a:defRPr sz="3230"/>
            </a:pPr>
            <a:r>
              <a:t>Working Group 4 was charged with exploring</a:t>
            </a:r>
          </a:p>
          <a:p>
            <a:pPr marL="807600" lvl="1" indent="-373260" defTabSz="617727">
              <a:lnSpc>
                <a:spcPct val="90000"/>
              </a:lnSpc>
              <a:spcBef>
                <a:spcPts val="500"/>
              </a:spcBef>
              <a:defRPr sz="2280">
                <a:solidFill>
                  <a:srgbClr val="0000FF"/>
                </a:solidFill>
              </a:defRPr>
            </a:pPr>
            <a:r>
              <a:t>New Candidates: new dark matter models and frameworks</a:t>
            </a:r>
          </a:p>
          <a:p>
            <a:pPr marL="807600" lvl="1" indent="-373260" defTabSz="617727">
              <a:lnSpc>
                <a:spcPct val="90000"/>
              </a:lnSpc>
              <a:spcBef>
                <a:spcPts val="500"/>
              </a:spcBef>
              <a:defRPr sz="2280">
                <a:solidFill>
                  <a:srgbClr val="0000FF"/>
                </a:solidFill>
              </a:defRPr>
            </a:pPr>
            <a:r>
              <a:t>Targets: motivated regions of parameter space</a:t>
            </a:r>
          </a:p>
          <a:p>
            <a:pPr marL="807600" lvl="1" indent="-373260" defTabSz="617727">
              <a:lnSpc>
                <a:spcPct val="90000"/>
              </a:lnSpc>
              <a:spcBef>
                <a:spcPts val="500"/>
              </a:spcBef>
              <a:defRPr sz="2280">
                <a:solidFill>
                  <a:srgbClr val="0000FF"/>
                </a:solidFill>
              </a:defRPr>
            </a:pPr>
            <a:r>
              <a:t>Complementarity: of proposed (small-scale) experiments with existing (large-scale) DM experiments, of proposed experiments with each other, of different classes of DM probes, in potential for discovery, in potential for studying DM after discovery, etc.</a:t>
            </a:r>
            <a:endParaRPr sz="2660"/>
          </a:p>
          <a:p>
            <a:pPr marL="807600" lvl="1" indent="-373260" defTabSz="617727">
              <a:lnSpc>
                <a:spcPct val="90000"/>
              </a:lnSpc>
              <a:spcBef>
                <a:spcPts val="600"/>
              </a:spcBef>
              <a:defRPr sz="2090">
                <a:solidFill>
                  <a:srgbClr val="0000FF"/>
                </a:solidFill>
              </a:defRPr>
            </a:pPr>
            <a:endParaRPr sz="2660"/>
          </a:p>
          <a:p>
            <a:pPr marL="461486" indent="-461486" defTabSz="617727">
              <a:lnSpc>
                <a:spcPct val="90000"/>
              </a:lnSpc>
              <a:spcBef>
                <a:spcPts val="700"/>
              </a:spcBef>
              <a:defRPr sz="3230"/>
            </a:pPr>
            <a:r>
              <a:t>This led to an extraordinarily diverse and exciting workshop program, full of innovative ideas in both theory and experiment, and </a:t>
            </a:r>
            <a:r>
              <a:rPr i="1"/>
              <a:t>very</a:t>
            </a:r>
            <a:r>
              <a:t> lively discussions: thanks to all participants!</a:t>
            </a:r>
          </a:p>
          <a:p>
            <a:pPr marL="434340" indent="-434340" defTabSz="617727">
              <a:lnSpc>
                <a:spcPct val="90000"/>
              </a:lnSpc>
              <a:spcBef>
                <a:spcPts val="700"/>
              </a:spcBef>
              <a:defRPr sz="1520"/>
            </a:pPr>
            <a:endParaRPr/>
          </a:p>
          <a:p>
            <a:pPr marL="461486" indent="-461486" defTabSz="617727">
              <a:lnSpc>
                <a:spcPct val="90000"/>
              </a:lnSpc>
              <a:spcBef>
                <a:spcPts val="700"/>
              </a:spcBef>
              <a:defRPr sz="3230"/>
            </a:pPr>
            <a:r>
              <a:t>Hard to summarize in a pithy way, but the talks and topics may be divided into 4 broad and overlapping areas</a:t>
            </a:r>
          </a:p>
          <a:p>
            <a:pPr marL="814387" lvl="1" indent="-380047" defTabSz="617727">
              <a:lnSpc>
                <a:spcPct val="90000"/>
              </a:lnSpc>
              <a:spcBef>
                <a:spcPts val="600"/>
              </a:spcBef>
              <a:defRPr sz="2660">
                <a:solidFill>
                  <a:srgbClr val="0000FF"/>
                </a:solidFill>
              </a:defRPr>
            </a:pPr>
            <a:r>
              <a:t>Anomalies as Targets</a:t>
            </a:r>
          </a:p>
          <a:p>
            <a:pPr marL="814387" lvl="1" indent="-380047" defTabSz="617727">
              <a:lnSpc>
                <a:spcPct val="90000"/>
              </a:lnSpc>
              <a:spcBef>
                <a:spcPts val="600"/>
              </a:spcBef>
              <a:defRPr sz="2660">
                <a:solidFill>
                  <a:srgbClr val="0000FF"/>
                </a:solidFill>
              </a:defRPr>
            </a:pPr>
            <a:r>
              <a:t>Astrophysics and Cosmology Constraints and Targets</a:t>
            </a:r>
          </a:p>
          <a:p>
            <a:pPr marL="814387" lvl="1" indent="-380047" defTabSz="617727">
              <a:lnSpc>
                <a:spcPct val="90000"/>
              </a:lnSpc>
              <a:spcBef>
                <a:spcPts val="600"/>
              </a:spcBef>
              <a:defRPr sz="2660">
                <a:solidFill>
                  <a:srgbClr val="0000FF"/>
                </a:solidFill>
              </a:defRPr>
            </a:pPr>
            <a:r>
              <a:t>New Candidates and Relic Abundance as Targets</a:t>
            </a:r>
          </a:p>
          <a:p>
            <a:pPr marL="814387" lvl="1" indent="-380047" defTabSz="617727">
              <a:lnSpc>
                <a:spcPct val="90000"/>
              </a:lnSpc>
              <a:spcBef>
                <a:spcPts val="600"/>
              </a:spcBef>
              <a:defRPr sz="2660">
                <a:solidFill>
                  <a:srgbClr val="0000FF"/>
                </a:solidFill>
              </a:defRPr>
            </a:pPr>
            <a:r>
              <a:t>Complementarity </a:t>
            </a:r>
          </a:p>
        </p:txBody>
      </p:sp>
      <p:grpSp>
        <p:nvGrpSpPr>
          <p:cNvPr id="141" name="Group 141"/>
          <p:cNvGrpSpPr/>
          <p:nvPr/>
        </p:nvGrpSpPr>
        <p:grpSpPr>
          <a:xfrm>
            <a:off x="4921972" y="7859458"/>
            <a:ext cx="6993247" cy="2129475"/>
            <a:chOff x="0" y="0"/>
            <a:chExt cx="6993246" cy="2129474"/>
          </a:xfrm>
        </p:grpSpPr>
        <p:pic>
          <p:nvPicPr>
            <p:cNvPr id="139" name="pasted-image.pdf"/>
            <p:cNvPicPr>
              <a:picLocks noChangeAspect="1"/>
            </p:cNvPicPr>
            <p:nvPr/>
          </p:nvPicPr>
          <p:blipFill>
            <a:blip r:embed="rId2">
              <a:extLst/>
            </a:blip>
            <a:stretch>
              <a:fillRect/>
            </a:stretch>
          </p:blipFill>
          <p:spPr>
            <a:xfrm>
              <a:off x="0" y="0"/>
              <a:ext cx="3160856" cy="2129475"/>
            </a:xfrm>
            <a:prstGeom prst="rect">
              <a:avLst/>
            </a:prstGeom>
            <a:ln w="12700" cap="flat">
              <a:noFill/>
              <a:miter lim="400000"/>
            </a:ln>
            <a:effectLst/>
          </p:spPr>
        </p:pic>
        <p:pic>
          <p:nvPicPr>
            <p:cNvPr id="140" name="pasted-image.pdf"/>
            <p:cNvPicPr>
              <a:picLocks noChangeAspect="1"/>
            </p:cNvPicPr>
            <p:nvPr/>
          </p:nvPicPr>
          <p:blipFill>
            <a:blip r:embed="rId3">
              <a:extLst/>
            </a:blip>
            <a:stretch>
              <a:fillRect/>
            </a:stretch>
          </p:blipFill>
          <p:spPr>
            <a:xfrm>
              <a:off x="3152608" y="78930"/>
              <a:ext cx="3840639" cy="1971615"/>
            </a:xfrm>
            <a:prstGeom prst="rect">
              <a:avLst/>
            </a:prstGeom>
            <a:ln w="12700" cap="flat">
              <a:noFill/>
              <a:miter lim="400000"/>
            </a:ln>
            <a:effectLst/>
          </p:spPr>
        </p:pic>
      </p:gr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1"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Shape 354"/>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20</a:t>
            </a:fld>
            <a:endParaRPr/>
          </a:p>
        </p:txBody>
      </p:sp>
      <p:sp>
        <p:nvSpPr>
          <p:cNvPr id="355" name="Shape 355"/>
          <p:cNvSpPr>
            <a:spLocks noGrp="1"/>
          </p:cNvSpPr>
          <p:nvPr>
            <p:ph type="title"/>
          </p:nvPr>
        </p:nvSpPr>
        <p:spPr>
          <a:xfrm>
            <a:off x="-1" y="216746"/>
            <a:ext cx="13004801" cy="844410"/>
          </a:xfrm>
          <a:prstGeom prst="rect">
            <a:avLst/>
          </a:prstGeom>
        </p:spPr>
        <p:txBody>
          <a:bodyPr/>
          <a:lstStyle/>
          <a:p>
            <a:r>
              <a:t>TAKE HOME #1: A NEW ERA IN DARK MATTER</a:t>
            </a:r>
          </a:p>
        </p:txBody>
      </p:sp>
      <p:sp>
        <p:nvSpPr>
          <p:cNvPr id="356" name="Shape 356"/>
          <p:cNvSpPr>
            <a:spLocks noGrp="1"/>
          </p:cNvSpPr>
          <p:nvPr>
            <p:ph type="body" sz="half" idx="1"/>
          </p:nvPr>
        </p:nvSpPr>
        <p:spPr>
          <a:xfrm>
            <a:off x="216746" y="1300479"/>
            <a:ext cx="12354562" cy="3142828"/>
          </a:xfrm>
          <a:prstGeom prst="rect">
            <a:avLst/>
          </a:prstGeom>
        </p:spPr>
        <p:txBody>
          <a:bodyPr/>
          <a:lstStyle/>
          <a:p>
            <a:pPr>
              <a:lnSpc>
                <a:spcPct val="90000"/>
              </a:lnSpc>
            </a:pPr>
            <a:r>
              <a:t>Dark matter has long been one of the leading scientific problems of our time, but it has been transformed in recent years by innovative cross talk across many fields of physics</a:t>
            </a:r>
          </a:p>
          <a:p>
            <a:pPr>
              <a:lnSpc>
                <a:spcPct val="90000"/>
              </a:lnSpc>
            </a:pPr>
            <a:endParaRPr/>
          </a:p>
          <a:p>
            <a:pPr>
              <a:lnSpc>
                <a:spcPct val="90000"/>
              </a:lnSpc>
            </a:pPr>
            <a:r>
              <a:t>Previously: an astrophysical problem that leaked into particle physics: the cosmic frontier</a:t>
            </a:r>
          </a:p>
        </p:txBody>
      </p:sp>
      <p:pic>
        <p:nvPicPr>
          <p:cNvPr id="357" name="image1.jpg" descr="frontiers.jpg"/>
          <p:cNvPicPr>
            <a:picLocks noChangeAspect="1"/>
          </p:cNvPicPr>
          <p:nvPr/>
        </p:nvPicPr>
        <p:blipFill>
          <a:blip r:embed="rId2">
            <a:extLst/>
          </a:blip>
          <a:stretch>
            <a:fillRect/>
          </a:stretch>
        </p:blipFill>
        <p:spPr>
          <a:xfrm>
            <a:off x="7802880" y="5112857"/>
            <a:ext cx="4768428" cy="4468872"/>
          </a:xfrm>
          <a:prstGeom prst="rect">
            <a:avLst/>
          </a:prstGeom>
          <a:ln w="12700">
            <a:miter lim="400000"/>
          </a:ln>
        </p:spPr>
      </p:pic>
      <p:sp>
        <p:nvSpPr>
          <p:cNvPr id="358" name="Shape 358"/>
          <p:cNvSpPr/>
          <p:nvPr/>
        </p:nvSpPr>
        <p:spPr>
          <a:xfrm>
            <a:off x="7711438" y="5883571"/>
            <a:ext cx="2535661" cy="2372113"/>
          </a:xfrm>
          <a:prstGeom prst="line">
            <a:avLst/>
          </a:prstGeom>
          <a:ln w="101600">
            <a:solidFill>
              <a:srgbClr val="FF0000"/>
            </a:solidFill>
            <a:tailEnd type="triangle"/>
          </a:ln>
          <a:effectLst>
            <a:outerShdw blurRad="50800" dist="25400" dir="5400000" rotWithShape="0">
              <a:srgbClr val="000000">
                <a:alpha val="38000"/>
              </a:srgbClr>
            </a:outerShdw>
          </a:effectLst>
        </p:spPr>
        <p:txBody>
          <a:bodyPr lIns="65023" tIns="65023" rIns="65023" bIns="65023"/>
          <a:lstStyle/>
          <a:p>
            <a:pPr algn="l" defTabSz="650240">
              <a:defRPr sz="2400">
                <a:latin typeface="Arial"/>
                <a:ea typeface="Arial"/>
                <a:cs typeface="Arial"/>
                <a:sym typeface="Arial"/>
              </a:defRPr>
            </a:pPr>
            <a:endParaRPr/>
          </a:p>
        </p:txBody>
      </p:sp>
      <p:sp>
        <p:nvSpPr>
          <p:cNvPr id="359" name="Shape 359"/>
          <p:cNvSpPr/>
          <p:nvPr/>
        </p:nvSpPr>
        <p:spPr>
          <a:xfrm>
            <a:off x="6840729" y="4876800"/>
            <a:ext cx="811732" cy="1008482"/>
          </a:xfrm>
          <a:prstGeom prst="rect">
            <a:avLst/>
          </a:prstGeom>
          <a:ln w="76200">
            <a:solidFill>
              <a:srgbClr val="FF0000"/>
            </a:solidFill>
          </a:ln>
          <a:extLst>
            <a:ext uri="{C572A759-6A51-4108-AA02-DFA0A04FC94B}">
              <ma14:wrappingTextBoxFlag xmlns:ma14="http://schemas.microsoft.com/office/mac/drawingml/2011/main" val="1"/>
            </a:ext>
          </a:extLst>
        </p:spPr>
        <p:txBody>
          <a:bodyPr wrap="none" lIns="65023" tIns="65023" rIns="65023" bIns="65023">
            <a:spAutoFit/>
          </a:bodyPr>
          <a:lstStyle>
            <a:lvl1pPr algn="l" defTabSz="650240">
              <a:defRPr sz="5600">
                <a:solidFill>
                  <a:srgbClr val="FF0000"/>
                </a:solidFill>
                <a:latin typeface="Arial"/>
                <a:ea typeface="Arial"/>
                <a:cs typeface="Arial"/>
                <a:sym typeface="Arial"/>
              </a:defRPr>
            </a:lvl1pPr>
          </a:lstStyle>
          <a:p>
            <a:r>
              <a:t>!!!</a:t>
            </a:r>
          </a:p>
        </p:txBody>
      </p:sp>
      <p:sp>
        <p:nvSpPr>
          <p:cNvPr id="360" name="Shape 360"/>
          <p:cNvSpPr/>
          <p:nvPr/>
        </p:nvSpPr>
        <p:spPr>
          <a:xfrm>
            <a:off x="260761" y="5093546"/>
            <a:ext cx="6579969" cy="3741501"/>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spAutoFit/>
          </a:bodyPr>
          <a:lstStyle>
            <a:lvl1pPr marL="485775" indent="-485775" algn="l" defTabSz="650240">
              <a:lnSpc>
                <a:spcPct val="90000"/>
              </a:lnSpc>
              <a:spcBef>
                <a:spcPts val="800"/>
              </a:spcBef>
              <a:buSzPct val="100000"/>
              <a:buFont typeface="Arial"/>
              <a:buChar char="•"/>
              <a:defRPr sz="3400">
                <a:latin typeface="Arial"/>
                <a:ea typeface="Arial"/>
                <a:cs typeface="Arial"/>
                <a:sym typeface="Arial"/>
              </a:defRPr>
            </a:lvl1pPr>
          </a:lstStyle>
          <a:p>
            <a:r>
              <a:t>Now: an incredibly fertile field for creative ideas about new particles and forces, spanning the cosmic, energy, and intensity frontiers, and also drawing on nuclear physics, condensed matter physics, and atomic physics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Shape 362"/>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21</a:t>
            </a:fld>
            <a:endParaRPr/>
          </a:p>
        </p:txBody>
      </p:sp>
      <p:sp>
        <p:nvSpPr>
          <p:cNvPr id="363" name="Shape 363"/>
          <p:cNvSpPr>
            <a:spLocks noGrp="1"/>
          </p:cNvSpPr>
          <p:nvPr>
            <p:ph type="title"/>
          </p:nvPr>
        </p:nvSpPr>
        <p:spPr>
          <a:xfrm>
            <a:off x="-1" y="216746"/>
            <a:ext cx="13004801" cy="844410"/>
          </a:xfrm>
          <a:prstGeom prst="rect">
            <a:avLst/>
          </a:prstGeom>
        </p:spPr>
        <p:txBody>
          <a:bodyPr/>
          <a:lstStyle>
            <a:lvl1pPr>
              <a:defRPr sz="3400"/>
            </a:lvl1pPr>
          </a:lstStyle>
          <a:p>
            <a:r>
              <a:t>TAKE HOME #2: SYNERGY WITH COSMOLOGY</a:t>
            </a:r>
          </a:p>
        </p:txBody>
      </p:sp>
      <p:sp>
        <p:nvSpPr>
          <p:cNvPr id="364" name="Shape 364"/>
          <p:cNvSpPr>
            <a:spLocks noGrp="1"/>
          </p:cNvSpPr>
          <p:nvPr>
            <p:ph type="body" idx="1"/>
          </p:nvPr>
        </p:nvSpPr>
        <p:spPr>
          <a:xfrm>
            <a:off x="216746" y="1300479"/>
            <a:ext cx="12354562" cy="4660055"/>
          </a:xfrm>
          <a:prstGeom prst="rect">
            <a:avLst/>
          </a:prstGeom>
        </p:spPr>
        <p:txBody>
          <a:bodyPr/>
          <a:lstStyle/>
          <a:p>
            <a:pPr marL="398335" indent="-398335" defTabSz="533196">
              <a:lnSpc>
                <a:spcPct val="90000"/>
              </a:lnSpc>
              <a:spcBef>
                <a:spcPts val="600"/>
              </a:spcBef>
              <a:defRPr sz="2788"/>
            </a:pPr>
            <a:endParaRPr/>
          </a:p>
          <a:p>
            <a:pPr marL="398335" indent="-398335" defTabSz="533196">
              <a:lnSpc>
                <a:spcPct val="90000"/>
              </a:lnSpc>
              <a:spcBef>
                <a:spcPts val="600"/>
              </a:spcBef>
              <a:defRPr sz="2788"/>
            </a:pPr>
            <a:r>
              <a:t>Precision cosmology now both constrains and motivates new ideas for the </a:t>
            </a:r>
            <a:r>
              <a:rPr i="1"/>
              <a:t>microscopic (particle) </a:t>
            </a:r>
            <a:r>
              <a:t>properties of dark matter</a:t>
            </a:r>
          </a:p>
          <a:p>
            <a:pPr marL="398335" indent="-398335" defTabSz="533196">
              <a:lnSpc>
                <a:spcPct val="90000"/>
              </a:lnSpc>
              <a:spcBef>
                <a:spcPts val="600"/>
              </a:spcBef>
              <a:defRPr sz="2788"/>
            </a:pPr>
            <a:endParaRPr/>
          </a:p>
          <a:p>
            <a:pPr marL="398335" indent="-398335" defTabSz="533196">
              <a:lnSpc>
                <a:spcPct val="90000"/>
              </a:lnSpc>
              <a:spcBef>
                <a:spcPts val="600"/>
              </a:spcBef>
              <a:defRPr sz="2788"/>
            </a:pPr>
            <a:r>
              <a:t>For example: CMB and supernovae constrain regions of parameter space inaccessible to particle experiments; small scale structure motivates new ideas about self-interactions with implications for particle experiments</a:t>
            </a:r>
          </a:p>
          <a:p>
            <a:pPr marL="398335" indent="-398335" defTabSz="533196">
              <a:lnSpc>
                <a:spcPct val="90000"/>
              </a:lnSpc>
              <a:spcBef>
                <a:spcPts val="600"/>
              </a:spcBef>
              <a:defRPr sz="2788"/>
            </a:pPr>
            <a:endParaRPr/>
          </a:p>
          <a:p>
            <a:pPr marL="398335" indent="-398335" defTabSz="533196">
              <a:lnSpc>
                <a:spcPct val="90000"/>
              </a:lnSpc>
              <a:spcBef>
                <a:spcPts val="600"/>
              </a:spcBef>
              <a:defRPr sz="2788"/>
            </a:pPr>
            <a:r>
              <a:t>Investments in simulations and astroparticle theory leverage the enormous amount of cosmological data already being collected and are </a:t>
            </a:r>
            <a:r>
              <a:rPr i="1"/>
              <a:t>guaranteed</a:t>
            </a:r>
            <a:r>
              <a:t> to tell us something interesting about dark matter properties</a:t>
            </a:r>
          </a:p>
        </p:txBody>
      </p:sp>
      <p:grpSp>
        <p:nvGrpSpPr>
          <p:cNvPr id="388" name="Group 388"/>
          <p:cNvGrpSpPr/>
          <p:nvPr/>
        </p:nvGrpSpPr>
        <p:grpSpPr>
          <a:xfrm>
            <a:off x="797831" y="6006955"/>
            <a:ext cx="10303391" cy="3882375"/>
            <a:chOff x="0" y="0"/>
            <a:chExt cx="10303389" cy="3882374"/>
          </a:xfrm>
        </p:grpSpPr>
        <p:grpSp>
          <p:nvGrpSpPr>
            <p:cNvPr id="380" name="Group 380"/>
            <p:cNvGrpSpPr/>
            <p:nvPr/>
          </p:nvGrpSpPr>
          <p:grpSpPr>
            <a:xfrm>
              <a:off x="0" y="0"/>
              <a:ext cx="10303390" cy="3882375"/>
              <a:chOff x="0" y="0"/>
              <a:chExt cx="10303389" cy="3882374"/>
            </a:xfrm>
          </p:grpSpPr>
          <p:grpSp>
            <p:nvGrpSpPr>
              <p:cNvPr id="378" name="Group 378"/>
              <p:cNvGrpSpPr/>
              <p:nvPr/>
            </p:nvGrpSpPr>
            <p:grpSpPr>
              <a:xfrm>
                <a:off x="1414295" y="0"/>
                <a:ext cx="8889095" cy="3882375"/>
                <a:chOff x="0" y="0"/>
                <a:chExt cx="8889094" cy="3882374"/>
              </a:xfrm>
            </p:grpSpPr>
            <p:grpSp>
              <p:nvGrpSpPr>
                <p:cNvPr id="376" name="Group 376"/>
                <p:cNvGrpSpPr/>
                <p:nvPr/>
              </p:nvGrpSpPr>
              <p:grpSpPr>
                <a:xfrm>
                  <a:off x="0" y="0"/>
                  <a:ext cx="8889095" cy="3882375"/>
                  <a:chOff x="0" y="0"/>
                  <a:chExt cx="8889094" cy="3882374"/>
                </a:xfrm>
              </p:grpSpPr>
              <p:pic>
                <p:nvPicPr>
                  <p:cNvPr id="365" name="pasted-image.pdf"/>
                  <p:cNvPicPr>
                    <a:picLocks noChangeAspect="1"/>
                  </p:cNvPicPr>
                  <p:nvPr/>
                </p:nvPicPr>
                <p:blipFill>
                  <a:blip r:embed="rId2">
                    <a:extLst/>
                  </a:blip>
                  <a:stretch>
                    <a:fillRect/>
                  </a:stretch>
                </p:blipFill>
                <p:spPr>
                  <a:xfrm>
                    <a:off x="0" y="0"/>
                    <a:ext cx="8889095" cy="3660085"/>
                  </a:xfrm>
                  <a:prstGeom prst="rect">
                    <a:avLst/>
                  </a:prstGeom>
                  <a:ln w="12700" cap="flat">
                    <a:noFill/>
                    <a:miter lim="400000"/>
                  </a:ln>
                  <a:effectLst/>
                </p:spPr>
              </p:pic>
              <p:grpSp>
                <p:nvGrpSpPr>
                  <p:cNvPr id="368" name="Group 368"/>
                  <p:cNvGrpSpPr/>
                  <p:nvPr/>
                </p:nvGrpSpPr>
                <p:grpSpPr>
                  <a:xfrm>
                    <a:off x="3242466" y="50944"/>
                    <a:ext cx="1818755" cy="368301"/>
                    <a:chOff x="0" y="0"/>
                    <a:chExt cx="1818754" cy="368300"/>
                  </a:xfrm>
                </p:grpSpPr>
                <p:sp>
                  <p:nvSpPr>
                    <p:cNvPr id="366" name="Shape 366"/>
                    <p:cNvSpPr/>
                    <p:nvPr/>
                  </p:nvSpPr>
                  <p:spPr>
                    <a:xfrm>
                      <a:off x="0" y="0"/>
                      <a:ext cx="1818755" cy="368300"/>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a:p>
                  </p:txBody>
                </p:sp>
                <p:sp>
                  <p:nvSpPr>
                    <p:cNvPr id="367" name="Shape 367"/>
                    <p:cNvSpPr/>
                    <p:nvPr/>
                  </p:nvSpPr>
                  <p:spPr>
                    <a:xfrm>
                      <a:off x="0" y="0"/>
                      <a:ext cx="1818755" cy="36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1800">
                          <a:latin typeface="Arial Rounded MT Bold"/>
                          <a:ea typeface="Arial Rounded MT Bold"/>
                          <a:cs typeface="Arial Rounded MT Bold"/>
                          <a:sym typeface="Arial Rounded MT Bold"/>
                        </a:defRPr>
                      </a:lvl1pPr>
                    </a:lstStyle>
                    <a:p>
                      <a:r>
                        <a:t>Self-interaction</a:t>
                      </a:r>
                    </a:p>
                  </p:txBody>
                </p:sp>
              </p:grpSp>
              <p:sp>
                <p:nvSpPr>
                  <p:cNvPr id="369" name="Shape 369"/>
                  <p:cNvSpPr/>
                  <p:nvPr/>
                </p:nvSpPr>
                <p:spPr>
                  <a:xfrm>
                    <a:off x="5641187" y="406544"/>
                    <a:ext cx="959645" cy="327432"/>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a:p>
                </p:txBody>
              </p:sp>
              <p:pic>
                <p:nvPicPr>
                  <p:cNvPr id="370" name="pasted-image.pdf"/>
                  <p:cNvPicPr>
                    <a:picLocks noChangeAspect="1"/>
                  </p:cNvPicPr>
                  <p:nvPr/>
                </p:nvPicPr>
                <p:blipFill>
                  <a:blip r:embed="rId3">
                    <a:extLst/>
                  </a:blip>
                  <a:stretch>
                    <a:fillRect/>
                  </a:stretch>
                </p:blipFill>
                <p:spPr>
                  <a:xfrm>
                    <a:off x="5719324" y="388989"/>
                    <a:ext cx="340517" cy="387943"/>
                  </a:xfrm>
                  <a:prstGeom prst="rect">
                    <a:avLst/>
                  </a:prstGeom>
                  <a:ln w="12700" cap="flat">
                    <a:noFill/>
                    <a:miter lim="400000"/>
                  </a:ln>
                  <a:effectLst/>
                </p:spPr>
              </p:pic>
              <p:sp>
                <p:nvSpPr>
                  <p:cNvPr id="371" name="Shape 371"/>
                  <p:cNvSpPr/>
                  <p:nvPr/>
                </p:nvSpPr>
                <p:spPr>
                  <a:xfrm>
                    <a:off x="129387" y="1517577"/>
                    <a:ext cx="2382342" cy="513359"/>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a:p>
                </p:txBody>
              </p:sp>
              <p:sp>
                <p:nvSpPr>
                  <p:cNvPr id="372" name="Shape 372"/>
                  <p:cNvSpPr/>
                  <p:nvPr/>
                </p:nvSpPr>
                <p:spPr>
                  <a:xfrm>
                    <a:off x="218287" y="3147560"/>
                    <a:ext cx="1693566" cy="734815"/>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a:p>
                </p:txBody>
              </p:sp>
              <p:sp>
                <p:nvSpPr>
                  <p:cNvPr id="373" name="Shape 373"/>
                  <p:cNvSpPr/>
                  <p:nvPr/>
                </p:nvSpPr>
                <p:spPr>
                  <a:xfrm>
                    <a:off x="929487" y="786357"/>
                    <a:ext cx="7150696" cy="1213058"/>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a:p>
                </p:txBody>
              </p:sp>
              <p:pic>
                <p:nvPicPr>
                  <p:cNvPr id="374" name="pasted-image.pdf"/>
                  <p:cNvPicPr>
                    <a:picLocks noChangeAspect="1"/>
                  </p:cNvPicPr>
                  <p:nvPr/>
                </p:nvPicPr>
                <p:blipFill>
                  <a:blip r:embed="rId4">
                    <a:extLst/>
                  </a:blip>
                  <a:stretch>
                    <a:fillRect/>
                  </a:stretch>
                </p:blipFill>
                <p:spPr>
                  <a:xfrm>
                    <a:off x="3231213" y="1174242"/>
                    <a:ext cx="2547244" cy="646609"/>
                  </a:xfrm>
                  <a:prstGeom prst="rect">
                    <a:avLst/>
                  </a:prstGeom>
                  <a:ln w="12700" cap="flat">
                    <a:noFill/>
                    <a:miter lim="400000"/>
                  </a:ln>
                  <a:effectLst/>
                </p:spPr>
              </p:pic>
              <p:pic>
                <p:nvPicPr>
                  <p:cNvPr id="375" name="pasted-image.pdf"/>
                  <p:cNvPicPr>
                    <a:picLocks noChangeAspect="1"/>
                  </p:cNvPicPr>
                  <p:nvPr/>
                </p:nvPicPr>
                <p:blipFill>
                  <a:blip r:embed="rId5">
                    <a:extLst/>
                  </a:blip>
                  <a:stretch>
                    <a:fillRect/>
                  </a:stretch>
                </p:blipFill>
                <p:spPr>
                  <a:xfrm>
                    <a:off x="775140" y="3243903"/>
                    <a:ext cx="1090836" cy="160418"/>
                  </a:xfrm>
                  <a:prstGeom prst="rect">
                    <a:avLst/>
                  </a:prstGeom>
                  <a:ln w="12700" cap="flat">
                    <a:noFill/>
                    <a:miter lim="400000"/>
                  </a:ln>
                  <a:effectLst/>
                </p:spPr>
              </p:pic>
            </p:grpSp>
            <p:pic>
              <p:nvPicPr>
                <p:cNvPr id="377" name="pasted-image.pdf"/>
                <p:cNvPicPr>
                  <a:picLocks noChangeAspect="1"/>
                </p:cNvPicPr>
                <p:nvPr/>
              </p:nvPicPr>
              <p:blipFill>
                <a:blip r:embed="rId6">
                  <a:extLst/>
                </a:blip>
                <a:stretch>
                  <a:fillRect/>
                </a:stretch>
              </p:blipFill>
              <p:spPr>
                <a:xfrm>
                  <a:off x="793923" y="3518735"/>
                  <a:ext cx="962504" cy="160418"/>
                </a:xfrm>
                <a:prstGeom prst="rect">
                  <a:avLst/>
                </a:prstGeom>
                <a:ln w="12700" cap="flat">
                  <a:noFill/>
                  <a:miter lim="400000"/>
                </a:ln>
                <a:effectLst/>
              </p:spPr>
            </p:pic>
          </p:grpSp>
          <p:sp>
            <p:nvSpPr>
              <p:cNvPr id="379" name="Shape 379"/>
              <p:cNvSpPr/>
              <p:nvPr/>
            </p:nvSpPr>
            <p:spPr>
              <a:xfrm>
                <a:off x="0" y="844694"/>
                <a:ext cx="2249166"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rgbClr val="FF2600"/>
                    </a:solidFill>
                    <a:latin typeface="Helvetica"/>
                    <a:ea typeface="Helvetica"/>
                    <a:cs typeface="Helvetica"/>
                    <a:sym typeface="Helvetica"/>
                  </a:defRPr>
                </a:lvl1pPr>
              </a:lstStyle>
              <a:p>
                <a:r>
                  <a:t>PDG 2020</a:t>
                </a:r>
              </a:p>
            </p:txBody>
          </p:sp>
        </p:grpSp>
        <p:sp>
          <p:nvSpPr>
            <p:cNvPr id="381" name="Shape 381"/>
            <p:cNvSpPr/>
            <p:nvPr/>
          </p:nvSpPr>
          <p:spPr>
            <a:xfrm>
              <a:off x="4972682" y="3137632"/>
              <a:ext cx="886384" cy="616100"/>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a:p>
          </p:txBody>
        </p:sp>
        <p:sp>
          <p:nvSpPr>
            <p:cNvPr id="382" name="Shape 382"/>
            <p:cNvSpPr/>
            <p:nvPr/>
          </p:nvSpPr>
          <p:spPr>
            <a:xfrm>
              <a:off x="5187745" y="3457817"/>
              <a:ext cx="430858" cy="36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800">
                  <a:latin typeface="Arial Rounded MT Bold"/>
                  <a:ea typeface="Arial Rounded MT Bold"/>
                  <a:cs typeface="Arial Rounded MT Bold"/>
                  <a:sym typeface="Arial Rounded MT Bold"/>
                </a:defRPr>
              </a:lvl1pPr>
            </a:lstStyle>
            <a:p>
              <a:r>
                <a:t>HY</a:t>
              </a:r>
            </a:p>
          </p:txBody>
        </p:sp>
        <p:sp>
          <p:nvSpPr>
            <p:cNvPr id="383" name="Shape 383"/>
            <p:cNvSpPr/>
            <p:nvPr/>
          </p:nvSpPr>
          <p:spPr>
            <a:xfrm>
              <a:off x="5020456" y="3178417"/>
              <a:ext cx="790836" cy="368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800">
                  <a:latin typeface="Arial Rounded MT Bold"/>
                  <a:ea typeface="Arial Rounded MT Bold"/>
                  <a:cs typeface="Arial Rounded MT Bold"/>
                  <a:sym typeface="Arial Rounded MT Bold"/>
                </a:defRPr>
              </a:lvl1pPr>
            </a:lstStyle>
            <a:p>
              <a:r>
                <a:t>MKAP</a:t>
              </a:r>
            </a:p>
          </p:txBody>
        </p:sp>
        <p:sp>
          <p:nvSpPr>
            <p:cNvPr id="384" name="Shape 384"/>
            <p:cNvSpPr/>
            <p:nvPr/>
          </p:nvSpPr>
          <p:spPr>
            <a:xfrm>
              <a:off x="2280282" y="2514744"/>
              <a:ext cx="340517" cy="242380"/>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a:p>
          </p:txBody>
        </p:sp>
        <p:pic>
          <p:nvPicPr>
            <p:cNvPr id="385" name="pasted-image.pdf"/>
            <p:cNvPicPr>
              <a:picLocks noChangeAspect="1"/>
            </p:cNvPicPr>
            <p:nvPr/>
          </p:nvPicPr>
          <p:blipFill>
            <a:blip r:embed="rId7">
              <a:extLst/>
            </a:blip>
            <a:stretch>
              <a:fillRect/>
            </a:stretch>
          </p:blipFill>
          <p:spPr>
            <a:xfrm>
              <a:off x="2320428" y="2514744"/>
              <a:ext cx="559781" cy="242380"/>
            </a:xfrm>
            <a:prstGeom prst="rect">
              <a:avLst/>
            </a:prstGeom>
            <a:ln w="12700" cap="flat">
              <a:noFill/>
              <a:miter lim="400000"/>
            </a:ln>
            <a:effectLst/>
          </p:spPr>
        </p:pic>
        <p:sp>
          <p:nvSpPr>
            <p:cNvPr id="386" name="Shape 386"/>
            <p:cNvSpPr/>
            <p:nvPr/>
          </p:nvSpPr>
          <p:spPr>
            <a:xfrm>
              <a:off x="6852146" y="3186250"/>
              <a:ext cx="1819524" cy="518865"/>
            </a:xfrm>
            <a:prstGeom prst="rect">
              <a:avLst/>
            </a:prstGeom>
            <a:solidFill>
              <a:srgbClr val="FFFFFF"/>
            </a:solidFill>
            <a:ln w="12700" cap="flat">
              <a:noFill/>
              <a:miter lim="400000"/>
            </a:ln>
            <a:effectLst/>
          </p:spPr>
          <p:txBody>
            <a:bodyPr wrap="square" lIns="50800" tIns="50800" rIns="50800" bIns="50800" numCol="1" anchor="ctr">
              <a:noAutofit/>
            </a:bodyPr>
            <a:lstStyle/>
            <a:p>
              <a:pPr>
                <a:defRPr sz="2400">
                  <a:solidFill>
                    <a:srgbClr val="FFFFFF"/>
                  </a:solidFill>
                </a:defRPr>
              </a:pPr>
              <a:endParaRPr/>
            </a:p>
          </p:txBody>
        </p:sp>
        <p:sp>
          <p:nvSpPr>
            <p:cNvPr id="387" name="Shape 387"/>
            <p:cNvSpPr/>
            <p:nvPr/>
          </p:nvSpPr>
          <p:spPr>
            <a:xfrm>
              <a:off x="7004622" y="3128182"/>
              <a:ext cx="2628566" cy="635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a:defRPr sz="1800">
                  <a:latin typeface="Arial Rounded MT Bold"/>
                  <a:ea typeface="Arial Rounded MT Bold"/>
                  <a:cs typeface="Arial Rounded MT Bold"/>
                  <a:sym typeface="Arial Rounded MT Bold"/>
                </a:defRPr>
              </a:pPr>
              <a:r>
                <a:t>SSS    inc. cluster data</a:t>
              </a:r>
            </a:p>
            <a:p>
              <a:pPr algn="l">
                <a:defRPr sz="1800">
                  <a:latin typeface="Arial Rounded MT Bold"/>
                  <a:ea typeface="Arial Rounded MT Bold"/>
                  <a:cs typeface="Arial Rounded MT Bold"/>
                  <a:sym typeface="Arial Rounded MT Bold"/>
                </a:defRPr>
              </a:pPr>
              <a:r>
                <a:t>            dwarf halo</a:t>
              </a:r>
            </a:p>
          </p:txBody>
        </p:sp>
      </p:gr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 grpId="1"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Shape 390"/>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22</a:t>
            </a:fld>
            <a:endParaRPr/>
          </a:p>
        </p:txBody>
      </p:sp>
      <p:sp>
        <p:nvSpPr>
          <p:cNvPr id="391" name="Shape 391"/>
          <p:cNvSpPr>
            <a:spLocks noGrp="1"/>
          </p:cNvSpPr>
          <p:nvPr>
            <p:ph type="title"/>
          </p:nvPr>
        </p:nvSpPr>
        <p:spPr>
          <a:xfrm>
            <a:off x="-1" y="216746"/>
            <a:ext cx="13004801" cy="844410"/>
          </a:xfrm>
          <a:prstGeom prst="rect">
            <a:avLst/>
          </a:prstGeom>
        </p:spPr>
        <p:txBody>
          <a:bodyPr/>
          <a:lstStyle>
            <a:lvl1pPr>
              <a:defRPr sz="3400"/>
            </a:lvl1pPr>
          </a:lstStyle>
          <a:p>
            <a:r>
              <a:t>TAKE HOME #3: IMPORTANCE OF THEORY</a:t>
            </a:r>
          </a:p>
        </p:txBody>
      </p:sp>
      <p:sp>
        <p:nvSpPr>
          <p:cNvPr id="392" name="Shape 392"/>
          <p:cNvSpPr>
            <a:spLocks noGrp="1"/>
          </p:cNvSpPr>
          <p:nvPr>
            <p:ph type="body" sz="quarter" idx="1"/>
          </p:nvPr>
        </p:nvSpPr>
        <p:spPr>
          <a:xfrm>
            <a:off x="216746" y="1300479"/>
            <a:ext cx="12354562" cy="1873248"/>
          </a:xfrm>
          <a:prstGeom prst="rect">
            <a:avLst/>
          </a:prstGeom>
        </p:spPr>
        <p:txBody>
          <a:bodyPr/>
          <a:lstStyle>
            <a:lvl1pPr>
              <a:lnSpc>
                <a:spcPct val="90000"/>
              </a:lnSpc>
            </a:lvl1pPr>
          </a:lstStyle>
          <a:p>
            <a:r>
              <a:t>Theory motivates new models and regions of parameter space, suggests new search methods, and draws connections between disparate phenomena. </a:t>
            </a:r>
          </a:p>
        </p:txBody>
      </p:sp>
      <p:pic>
        <p:nvPicPr>
          <p:cNvPr id="393" name="Picture 392"/>
          <p:cNvPicPr>
            <a:picLocks/>
          </p:cNvPicPr>
          <p:nvPr/>
        </p:nvPicPr>
        <p:blipFill>
          <a:blip r:embed="rId2">
            <a:alphaModFix amt="65029"/>
            <a:extLst/>
          </a:blip>
          <a:stretch>
            <a:fillRect/>
          </a:stretch>
        </p:blipFill>
        <p:spPr>
          <a:xfrm>
            <a:off x="4521497" y="5041900"/>
            <a:ext cx="3961806" cy="1689200"/>
          </a:xfrm>
          <a:prstGeom prst="rect">
            <a:avLst/>
          </a:prstGeom>
          <a:effectLst>
            <a:outerShdw blurRad="38100" dist="25400" dir="5400000" rotWithShape="0">
              <a:srgbClr val="000000">
                <a:alpha val="93673"/>
              </a:srgbClr>
            </a:outerShdw>
          </a:effectLst>
        </p:spPr>
      </p:pic>
      <p:sp>
        <p:nvSpPr>
          <p:cNvPr id="394" name="Shape 394"/>
          <p:cNvSpPr/>
          <p:nvPr/>
        </p:nvSpPr>
        <p:spPr>
          <a:xfrm>
            <a:off x="5368205" y="5251499"/>
            <a:ext cx="2268390"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800">
                <a:solidFill>
                  <a:schemeClr val="accent5"/>
                </a:solidFill>
                <a:latin typeface="Helvetica"/>
                <a:ea typeface="Helvetica"/>
                <a:cs typeface="Helvetica"/>
                <a:sym typeface="Helvetica"/>
              </a:defRPr>
            </a:pPr>
            <a:r>
              <a:t>DM part of a </a:t>
            </a:r>
          </a:p>
          <a:p>
            <a:pPr>
              <a:defRPr sz="2800">
                <a:solidFill>
                  <a:schemeClr val="accent5"/>
                </a:solidFill>
                <a:latin typeface="Helvetica"/>
                <a:ea typeface="Helvetica"/>
                <a:cs typeface="Helvetica"/>
                <a:sym typeface="Helvetica"/>
              </a:defRPr>
            </a:pPr>
            <a:r>
              <a:t>dark sector</a:t>
            </a:r>
          </a:p>
        </p:txBody>
      </p:sp>
      <p:pic>
        <p:nvPicPr>
          <p:cNvPr id="395" name="Picture 394"/>
          <p:cNvPicPr>
            <a:picLocks/>
          </p:cNvPicPr>
          <p:nvPr/>
        </p:nvPicPr>
        <p:blipFill>
          <a:blip r:embed="rId3">
            <a:extLst/>
          </a:blip>
          <a:stretch>
            <a:fillRect/>
          </a:stretch>
        </p:blipFill>
        <p:spPr>
          <a:xfrm rot="19678945">
            <a:off x="8247590" y="4504878"/>
            <a:ext cx="3037668" cy="101601"/>
          </a:xfrm>
          <a:prstGeom prst="rect">
            <a:avLst/>
          </a:prstGeom>
        </p:spPr>
      </p:pic>
      <p:pic>
        <p:nvPicPr>
          <p:cNvPr id="397" name="Picture 396"/>
          <p:cNvPicPr>
            <a:picLocks/>
          </p:cNvPicPr>
          <p:nvPr/>
        </p:nvPicPr>
        <p:blipFill>
          <a:blip r:embed="rId4">
            <a:extLst/>
          </a:blip>
          <a:stretch>
            <a:fillRect/>
          </a:stretch>
        </p:blipFill>
        <p:spPr>
          <a:xfrm rot="18649329">
            <a:off x="3519413" y="7600181"/>
            <a:ext cx="2250083" cy="101601"/>
          </a:xfrm>
          <a:prstGeom prst="rect">
            <a:avLst/>
          </a:prstGeom>
        </p:spPr>
      </p:pic>
      <p:pic>
        <p:nvPicPr>
          <p:cNvPr id="399" name="Picture 398"/>
          <p:cNvPicPr>
            <a:picLocks/>
          </p:cNvPicPr>
          <p:nvPr/>
        </p:nvPicPr>
        <p:blipFill>
          <a:blip r:embed="rId5">
            <a:extLst/>
          </a:blip>
          <a:stretch>
            <a:fillRect/>
          </a:stretch>
        </p:blipFill>
        <p:spPr>
          <a:xfrm rot="13500000">
            <a:off x="8476173" y="7600181"/>
            <a:ext cx="2580503" cy="101601"/>
          </a:xfrm>
          <a:prstGeom prst="rect">
            <a:avLst/>
          </a:prstGeom>
        </p:spPr>
      </p:pic>
      <p:pic>
        <p:nvPicPr>
          <p:cNvPr id="401" name="Picture 400"/>
          <p:cNvPicPr>
            <a:picLocks/>
          </p:cNvPicPr>
          <p:nvPr/>
        </p:nvPicPr>
        <p:blipFill>
          <a:blip r:embed="rId6">
            <a:extLst/>
          </a:blip>
          <a:stretch>
            <a:fillRect/>
          </a:stretch>
        </p:blipFill>
        <p:spPr>
          <a:xfrm rot="13016114">
            <a:off x="1955074" y="4504878"/>
            <a:ext cx="2607532" cy="101601"/>
          </a:xfrm>
          <a:prstGeom prst="rect">
            <a:avLst/>
          </a:prstGeom>
        </p:spPr>
      </p:pic>
      <p:pic>
        <p:nvPicPr>
          <p:cNvPr id="403" name="Picture 402"/>
          <p:cNvPicPr>
            <a:picLocks/>
          </p:cNvPicPr>
          <p:nvPr/>
        </p:nvPicPr>
        <p:blipFill>
          <a:blip r:embed="rId7">
            <a:extLst/>
          </a:blip>
          <a:stretch>
            <a:fillRect/>
          </a:stretch>
        </p:blipFill>
        <p:spPr>
          <a:xfrm>
            <a:off x="10236200" y="2514600"/>
            <a:ext cx="2713088" cy="1211461"/>
          </a:xfrm>
          <a:prstGeom prst="rect">
            <a:avLst/>
          </a:prstGeom>
          <a:effectLst>
            <a:outerShdw blurRad="38100" dist="25400" dir="5400000" rotWithShape="0">
              <a:srgbClr val="000000">
                <a:alpha val="50000"/>
              </a:srgbClr>
            </a:outerShdw>
          </a:effectLst>
        </p:spPr>
      </p:pic>
      <p:pic>
        <p:nvPicPr>
          <p:cNvPr id="404" name="Picture 403"/>
          <p:cNvPicPr>
            <a:picLocks/>
          </p:cNvPicPr>
          <p:nvPr/>
        </p:nvPicPr>
        <p:blipFill>
          <a:blip r:embed="rId8">
            <a:extLst/>
          </a:blip>
          <a:stretch>
            <a:fillRect/>
          </a:stretch>
        </p:blipFill>
        <p:spPr>
          <a:xfrm>
            <a:off x="9663013" y="8248302"/>
            <a:ext cx="2867174" cy="1383259"/>
          </a:xfrm>
          <a:prstGeom prst="rect">
            <a:avLst/>
          </a:prstGeom>
          <a:effectLst>
            <a:outerShdw blurRad="38100" dist="25400" dir="5400000" rotWithShape="0">
              <a:srgbClr val="000000">
                <a:alpha val="50000"/>
              </a:srgbClr>
            </a:outerShdw>
          </a:effectLst>
        </p:spPr>
      </p:pic>
      <p:pic>
        <p:nvPicPr>
          <p:cNvPr id="405" name="Picture 404"/>
          <p:cNvPicPr>
            <a:picLocks/>
          </p:cNvPicPr>
          <p:nvPr/>
        </p:nvPicPr>
        <p:blipFill>
          <a:blip r:embed="rId9">
            <a:extLst/>
          </a:blip>
          <a:stretch>
            <a:fillRect/>
          </a:stretch>
        </p:blipFill>
        <p:spPr>
          <a:xfrm>
            <a:off x="1615082" y="8337202"/>
            <a:ext cx="2990306" cy="1205460"/>
          </a:xfrm>
          <a:prstGeom prst="rect">
            <a:avLst/>
          </a:prstGeom>
          <a:effectLst>
            <a:outerShdw blurRad="38100" dist="25400" dir="5400000" rotWithShape="0">
              <a:srgbClr val="000000">
                <a:alpha val="50000"/>
              </a:srgbClr>
            </a:outerShdw>
          </a:effectLst>
        </p:spPr>
      </p:pic>
      <p:pic>
        <p:nvPicPr>
          <p:cNvPr id="406" name="Picture 405"/>
          <p:cNvPicPr>
            <a:picLocks/>
          </p:cNvPicPr>
          <p:nvPr/>
        </p:nvPicPr>
        <p:blipFill>
          <a:blip r:embed="rId7">
            <a:extLst/>
          </a:blip>
          <a:stretch>
            <a:fillRect/>
          </a:stretch>
        </p:blipFill>
        <p:spPr>
          <a:xfrm>
            <a:off x="142620" y="2692400"/>
            <a:ext cx="2713088" cy="1211461"/>
          </a:xfrm>
          <a:prstGeom prst="rect">
            <a:avLst/>
          </a:prstGeom>
          <a:effectLst>
            <a:outerShdw blurRad="38100" dist="25400" dir="5400000" rotWithShape="0">
              <a:srgbClr val="000000">
                <a:alpha val="50000"/>
              </a:srgbClr>
            </a:outerShdw>
          </a:effectLst>
        </p:spPr>
      </p:pic>
      <p:sp>
        <p:nvSpPr>
          <p:cNvPr id="407" name="Shape 407"/>
          <p:cNvSpPr/>
          <p:nvPr/>
        </p:nvSpPr>
        <p:spPr>
          <a:xfrm>
            <a:off x="417708" y="2815530"/>
            <a:ext cx="2162913"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800"/>
            </a:pPr>
            <a:r>
              <a:t>SIDM</a:t>
            </a:r>
          </a:p>
          <a:p>
            <a:pPr>
              <a:defRPr sz="2800"/>
            </a:pPr>
            <a:r>
              <a:t>Astrophysics</a:t>
            </a:r>
          </a:p>
        </p:txBody>
      </p:sp>
      <p:sp>
        <p:nvSpPr>
          <p:cNvPr id="408" name="Shape 408"/>
          <p:cNvSpPr/>
          <p:nvPr/>
        </p:nvSpPr>
        <p:spPr>
          <a:xfrm>
            <a:off x="10587208" y="2637730"/>
            <a:ext cx="2011071"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800"/>
            </a:pPr>
            <a:r>
              <a:t>Cosmology</a:t>
            </a:r>
          </a:p>
          <a:p>
            <a:pPr>
              <a:defRPr sz="2800"/>
            </a:pPr>
            <a:r>
              <a:t>Relic story</a:t>
            </a:r>
          </a:p>
        </p:txBody>
      </p:sp>
      <p:sp>
        <p:nvSpPr>
          <p:cNvPr id="409" name="Shape 409"/>
          <p:cNvSpPr/>
          <p:nvPr/>
        </p:nvSpPr>
        <p:spPr>
          <a:xfrm>
            <a:off x="9930923" y="8454330"/>
            <a:ext cx="2485441"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800"/>
            </a:pPr>
            <a:r>
              <a:t>Production of </a:t>
            </a:r>
          </a:p>
          <a:p>
            <a:pPr>
              <a:defRPr sz="2800"/>
            </a:pPr>
            <a:r>
              <a:t>mediator in lab</a:t>
            </a:r>
          </a:p>
        </p:txBody>
      </p:sp>
      <p:sp>
        <p:nvSpPr>
          <p:cNvPr id="410" name="Shape 410"/>
          <p:cNvSpPr/>
          <p:nvPr/>
        </p:nvSpPr>
        <p:spPr>
          <a:xfrm>
            <a:off x="1965102" y="8457331"/>
            <a:ext cx="2288083"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800"/>
            </a:pPr>
            <a:r>
              <a:t>Probe in low </a:t>
            </a:r>
          </a:p>
          <a:p>
            <a:pPr>
              <a:defRPr sz="2800"/>
            </a:pPr>
            <a:r>
              <a:t>energy expts.</a:t>
            </a:r>
          </a:p>
        </p:txBody>
      </p:sp>
      <p:pic>
        <p:nvPicPr>
          <p:cNvPr id="411" name="pasted-image.pdf"/>
          <p:cNvPicPr>
            <a:picLocks noChangeAspect="1"/>
          </p:cNvPicPr>
          <p:nvPr/>
        </p:nvPicPr>
        <p:blipFill>
          <a:blip r:embed="rId10">
            <a:extLst/>
          </a:blip>
          <a:stretch>
            <a:fillRect/>
          </a:stretch>
        </p:blipFill>
        <p:spPr>
          <a:xfrm>
            <a:off x="5820965" y="6187380"/>
            <a:ext cx="1409701" cy="342901"/>
          </a:xfrm>
          <a:prstGeom prst="rect">
            <a:avLst/>
          </a:prstGeom>
          <a:ln w="12700">
            <a:miter lim="400000"/>
          </a:ln>
        </p:spPr>
      </p:pic>
      <p:pic>
        <p:nvPicPr>
          <p:cNvPr id="412" name="Picture 411"/>
          <p:cNvPicPr>
            <a:picLocks/>
          </p:cNvPicPr>
          <p:nvPr/>
        </p:nvPicPr>
        <p:blipFill>
          <a:blip r:embed="rId11">
            <a:extLst/>
          </a:blip>
          <a:stretch>
            <a:fillRect/>
          </a:stretch>
        </p:blipFill>
        <p:spPr>
          <a:xfrm rot="672861">
            <a:off x="8668483" y="6003482"/>
            <a:ext cx="2738010" cy="101601"/>
          </a:xfrm>
          <a:prstGeom prst="rect">
            <a:avLst/>
          </a:prstGeom>
        </p:spPr>
      </p:pic>
      <p:pic>
        <p:nvPicPr>
          <p:cNvPr id="414" name="Picture 413"/>
          <p:cNvPicPr>
            <a:picLocks/>
          </p:cNvPicPr>
          <p:nvPr/>
        </p:nvPicPr>
        <p:blipFill>
          <a:blip r:embed="rId7">
            <a:extLst/>
          </a:blip>
          <a:stretch>
            <a:fillRect/>
          </a:stretch>
        </p:blipFill>
        <p:spPr>
          <a:xfrm>
            <a:off x="10617200" y="6217174"/>
            <a:ext cx="2713088" cy="1211462"/>
          </a:xfrm>
          <a:prstGeom prst="rect">
            <a:avLst/>
          </a:prstGeom>
          <a:effectLst>
            <a:outerShdw blurRad="38100" dist="25400" dir="5400000" rotWithShape="0">
              <a:srgbClr val="000000">
                <a:alpha val="50000"/>
              </a:srgbClr>
            </a:outerShdw>
          </a:effectLst>
        </p:spPr>
      </p:pic>
      <p:pic>
        <p:nvPicPr>
          <p:cNvPr id="415" name="Picture 414"/>
          <p:cNvPicPr>
            <a:picLocks/>
          </p:cNvPicPr>
          <p:nvPr/>
        </p:nvPicPr>
        <p:blipFill>
          <a:blip r:embed="rId12">
            <a:extLst/>
          </a:blip>
          <a:stretch>
            <a:fillRect/>
          </a:stretch>
        </p:blipFill>
        <p:spPr>
          <a:xfrm rot="5400000">
            <a:off x="5741305" y="4504878"/>
            <a:ext cx="860119" cy="101601"/>
          </a:xfrm>
          <a:prstGeom prst="rect">
            <a:avLst/>
          </a:prstGeom>
        </p:spPr>
      </p:pic>
      <p:pic>
        <p:nvPicPr>
          <p:cNvPr id="417" name="Picture 416"/>
          <p:cNvPicPr>
            <a:picLocks/>
          </p:cNvPicPr>
          <p:nvPr/>
        </p:nvPicPr>
        <p:blipFill>
          <a:blip r:embed="rId7">
            <a:extLst/>
          </a:blip>
          <a:stretch>
            <a:fillRect/>
          </a:stretch>
        </p:blipFill>
        <p:spPr>
          <a:xfrm flipH="1">
            <a:off x="4690320" y="3016138"/>
            <a:ext cx="2713088" cy="1211462"/>
          </a:xfrm>
          <a:prstGeom prst="rect">
            <a:avLst/>
          </a:prstGeom>
          <a:effectLst>
            <a:outerShdw blurRad="38100" dist="25400" dir="5400000" rotWithShape="0">
              <a:srgbClr val="000000">
                <a:alpha val="50000"/>
              </a:srgbClr>
            </a:outerShdw>
          </a:effectLst>
        </p:spPr>
      </p:pic>
      <p:sp>
        <p:nvSpPr>
          <p:cNvPr id="418" name="Shape 418"/>
          <p:cNvSpPr/>
          <p:nvPr/>
        </p:nvSpPr>
        <p:spPr>
          <a:xfrm>
            <a:off x="11045507" y="6340304"/>
            <a:ext cx="1635913"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800"/>
            </a:pPr>
            <a:r>
              <a:t>Existing </a:t>
            </a:r>
          </a:p>
          <a:p>
            <a:pPr>
              <a:defRPr sz="2800"/>
            </a:pPr>
            <a:r>
              <a:t>anomaly?</a:t>
            </a:r>
          </a:p>
        </p:txBody>
      </p:sp>
      <p:sp>
        <p:nvSpPr>
          <p:cNvPr id="419" name="Shape 419"/>
          <p:cNvSpPr/>
          <p:nvPr/>
        </p:nvSpPr>
        <p:spPr>
          <a:xfrm>
            <a:off x="5248465" y="3091557"/>
            <a:ext cx="1596797"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800"/>
            </a:pPr>
            <a:r>
              <a:t>Direct </a:t>
            </a:r>
          </a:p>
          <a:p>
            <a:pPr>
              <a:defRPr sz="2800"/>
            </a:pPr>
            <a:r>
              <a:t>detection</a:t>
            </a:r>
          </a:p>
        </p:txBody>
      </p:sp>
      <p:pic>
        <p:nvPicPr>
          <p:cNvPr id="420" name="Picture 419"/>
          <p:cNvPicPr>
            <a:picLocks/>
          </p:cNvPicPr>
          <p:nvPr/>
        </p:nvPicPr>
        <p:blipFill>
          <a:blip r:embed="rId13">
            <a:extLst/>
          </a:blip>
          <a:stretch>
            <a:fillRect/>
          </a:stretch>
        </p:blipFill>
        <p:spPr>
          <a:xfrm rot="4760773">
            <a:off x="6337147" y="7600181"/>
            <a:ext cx="1393826" cy="101601"/>
          </a:xfrm>
          <a:prstGeom prst="rect">
            <a:avLst/>
          </a:prstGeom>
        </p:spPr>
      </p:pic>
      <p:pic>
        <p:nvPicPr>
          <p:cNvPr id="422" name="Picture 421"/>
          <p:cNvPicPr>
            <a:picLocks/>
          </p:cNvPicPr>
          <p:nvPr/>
        </p:nvPicPr>
        <p:blipFill>
          <a:blip r:embed="rId14">
            <a:extLst/>
          </a:blip>
          <a:stretch>
            <a:fillRect/>
          </a:stretch>
        </p:blipFill>
        <p:spPr>
          <a:xfrm>
            <a:off x="5608732" y="8281772"/>
            <a:ext cx="3636824" cy="1211461"/>
          </a:xfrm>
          <a:prstGeom prst="rect">
            <a:avLst/>
          </a:prstGeom>
          <a:effectLst>
            <a:outerShdw blurRad="38100" dist="25400" dir="5400000" rotWithShape="0">
              <a:srgbClr val="000000">
                <a:alpha val="50000"/>
              </a:srgbClr>
            </a:outerShdw>
          </a:effectLst>
        </p:spPr>
      </p:pic>
      <p:pic>
        <p:nvPicPr>
          <p:cNvPr id="423" name="Picture 422"/>
          <p:cNvPicPr>
            <a:picLocks/>
          </p:cNvPicPr>
          <p:nvPr/>
        </p:nvPicPr>
        <p:blipFill>
          <a:blip r:embed="rId15">
            <a:extLst/>
          </a:blip>
          <a:stretch>
            <a:fillRect/>
          </a:stretch>
        </p:blipFill>
        <p:spPr>
          <a:xfrm rot="9903175">
            <a:off x="2071277" y="6196116"/>
            <a:ext cx="2077915" cy="101601"/>
          </a:xfrm>
          <a:prstGeom prst="rect">
            <a:avLst/>
          </a:prstGeom>
        </p:spPr>
      </p:pic>
      <p:pic>
        <p:nvPicPr>
          <p:cNvPr id="425" name="Picture 424"/>
          <p:cNvPicPr>
            <a:picLocks/>
          </p:cNvPicPr>
          <p:nvPr/>
        </p:nvPicPr>
        <p:blipFill>
          <a:blip r:embed="rId7">
            <a:extLst/>
          </a:blip>
          <a:stretch>
            <a:fillRect/>
          </a:stretch>
        </p:blipFill>
        <p:spPr>
          <a:xfrm>
            <a:off x="142620" y="6554572"/>
            <a:ext cx="2713088" cy="1211461"/>
          </a:xfrm>
          <a:prstGeom prst="rect">
            <a:avLst/>
          </a:prstGeom>
          <a:effectLst>
            <a:outerShdw blurRad="38100" dist="25400" dir="5400000" rotWithShape="0">
              <a:srgbClr val="000000">
                <a:alpha val="50000"/>
              </a:srgbClr>
            </a:outerShdw>
          </a:effectLst>
        </p:spPr>
      </p:pic>
      <p:sp>
        <p:nvSpPr>
          <p:cNvPr id="426" name="Shape 426"/>
          <p:cNvSpPr/>
          <p:nvPr/>
        </p:nvSpPr>
        <p:spPr>
          <a:xfrm>
            <a:off x="5725435" y="8391858"/>
            <a:ext cx="3275940"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800"/>
            </a:pPr>
            <a:r>
              <a:t>(In)visibly </a:t>
            </a:r>
          </a:p>
          <a:p>
            <a:pPr>
              <a:defRPr sz="2800"/>
            </a:pPr>
            <a:r>
              <a:t>decaying mediators</a:t>
            </a:r>
          </a:p>
        </p:txBody>
      </p:sp>
      <p:sp>
        <p:nvSpPr>
          <p:cNvPr id="427" name="Shape 427"/>
          <p:cNvSpPr/>
          <p:nvPr/>
        </p:nvSpPr>
        <p:spPr>
          <a:xfrm>
            <a:off x="374858" y="6893602"/>
            <a:ext cx="2248612"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lvl1pPr>
          </a:lstStyle>
          <a:p>
            <a:r>
              <a:t>Dark photons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Shape 429"/>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23</a:t>
            </a:fld>
            <a:endParaRPr/>
          </a:p>
        </p:txBody>
      </p:sp>
      <p:sp>
        <p:nvSpPr>
          <p:cNvPr id="430" name="Shape 430"/>
          <p:cNvSpPr>
            <a:spLocks noGrp="1"/>
          </p:cNvSpPr>
          <p:nvPr>
            <p:ph type="title"/>
          </p:nvPr>
        </p:nvSpPr>
        <p:spPr>
          <a:xfrm>
            <a:off x="-1" y="216746"/>
            <a:ext cx="13004801" cy="844410"/>
          </a:xfrm>
          <a:prstGeom prst="rect">
            <a:avLst/>
          </a:prstGeom>
        </p:spPr>
        <p:txBody>
          <a:bodyPr/>
          <a:lstStyle>
            <a:lvl1pPr>
              <a:defRPr sz="3400"/>
            </a:lvl1pPr>
          </a:lstStyle>
          <a:p>
            <a:r>
              <a:t>TAKE HOME #4: FAST AND CHEAP EXPERIMENTS</a:t>
            </a:r>
          </a:p>
        </p:txBody>
      </p:sp>
      <p:sp>
        <p:nvSpPr>
          <p:cNvPr id="431" name="Shape 431"/>
          <p:cNvSpPr>
            <a:spLocks noGrp="1"/>
          </p:cNvSpPr>
          <p:nvPr>
            <p:ph type="body" idx="1"/>
          </p:nvPr>
        </p:nvSpPr>
        <p:spPr>
          <a:xfrm>
            <a:off x="216746" y="1300479"/>
            <a:ext cx="12354562" cy="4660055"/>
          </a:xfrm>
          <a:prstGeom prst="rect">
            <a:avLst/>
          </a:prstGeom>
        </p:spPr>
        <p:txBody>
          <a:bodyPr/>
          <a:lstStyle>
            <a:lvl1pPr>
              <a:lnSpc>
                <a:spcPct val="90000"/>
              </a:lnSpc>
            </a:lvl1pPr>
          </a:lstStyle>
          <a:p>
            <a:r>
              <a:t>New ideas and anomalies motivate ongoing and planned experiments, but also fast (&lt;2 years) and cheap (~$1M) experiments: there is a rich menu to choose from! </a:t>
            </a:r>
          </a:p>
        </p:txBody>
      </p:sp>
      <p:pic>
        <p:nvPicPr>
          <p:cNvPr id="432" name="image2.png"/>
          <p:cNvPicPr>
            <a:picLocks noChangeAspect="1"/>
          </p:cNvPicPr>
          <p:nvPr/>
        </p:nvPicPr>
        <p:blipFill>
          <a:blip r:embed="rId2">
            <a:extLst/>
          </a:blip>
          <a:stretch>
            <a:fillRect/>
          </a:stretch>
        </p:blipFill>
        <p:spPr>
          <a:xfrm>
            <a:off x="433493" y="2817706"/>
            <a:ext cx="5852161" cy="3270471"/>
          </a:xfrm>
          <a:prstGeom prst="rect">
            <a:avLst/>
          </a:prstGeom>
          <a:ln w="12700">
            <a:miter lim="400000"/>
          </a:ln>
        </p:spPr>
      </p:pic>
      <p:pic>
        <p:nvPicPr>
          <p:cNvPr id="433" name="image3.png"/>
          <p:cNvPicPr>
            <a:picLocks noChangeAspect="1"/>
          </p:cNvPicPr>
          <p:nvPr/>
        </p:nvPicPr>
        <p:blipFill>
          <a:blip r:embed="rId3">
            <a:extLst/>
          </a:blip>
          <a:stretch>
            <a:fillRect/>
          </a:stretch>
        </p:blipFill>
        <p:spPr>
          <a:xfrm>
            <a:off x="296577" y="6019701"/>
            <a:ext cx="5989077" cy="3300406"/>
          </a:xfrm>
          <a:prstGeom prst="rect">
            <a:avLst/>
          </a:prstGeom>
          <a:ln w="12700">
            <a:miter lim="400000"/>
          </a:ln>
        </p:spPr>
      </p:pic>
      <p:pic>
        <p:nvPicPr>
          <p:cNvPr id="434" name="image4.png"/>
          <p:cNvPicPr>
            <a:picLocks noChangeAspect="1"/>
          </p:cNvPicPr>
          <p:nvPr/>
        </p:nvPicPr>
        <p:blipFill>
          <a:blip r:embed="rId4">
            <a:extLst/>
          </a:blip>
          <a:srcRect l="11058" r="5235" b="26166"/>
          <a:stretch>
            <a:fillRect/>
          </a:stretch>
        </p:blipFill>
        <p:spPr>
          <a:xfrm>
            <a:off x="6610773" y="2914848"/>
            <a:ext cx="6112754" cy="3045686"/>
          </a:xfrm>
          <a:prstGeom prst="rect">
            <a:avLst/>
          </a:prstGeom>
          <a:ln w="12700">
            <a:miter lim="400000"/>
          </a:ln>
        </p:spPr>
      </p:pic>
      <p:pic>
        <p:nvPicPr>
          <p:cNvPr id="435" name="image5.png"/>
          <p:cNvPicPr>
            <a:picLocks noChangeAspect="1"/>
          </p:cNvPicPr>
          <p:nvPr/>
        </p:nvPicPr>
        <p:blipFill>
          <a:blip r:embed="rId5">
            <a:extLst/>
          </a:blip>
          <a:stretch>
            <a:fillRect/>
          </a:stretch>
        </p:blipFill>
        <p:spPr>
          <a:xfrm>
            <a:off x="6502400" y="6394026"/>
            <a:ext cx="6177281" cy="2883643"/>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Shape 437"/>
          <p:cNvSpPr/>
          <p:nvPr/>
        </p:nvSpPr>
        <p:spPr>
          <a:xfrm>
            <a:off x="515937" y="4368799"/>
            <a:ext cx="11972926" cy="1016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i="1">
                <a:solidFill>
                  <a:schemeClr val="accent5"/>
                </a:solidFill>
                <a:latin typeface="Helvetica"/>
                <a:ea typeface="Helvetica"/>
                <a:cs typeface="Helvetica"/>
                <a:sym typeface="Helvetica"/>
              </a:defRPr>
            </a:lvl1pPr>
          </a:lstStyle>
          <a:p>
            <a:r>
              <a:t>Thank you to all WG4 participants! </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p:nvPr/>
        </p:nvSpPr>
        <p:spPr>
          <a:xfrm>
            <a:off x="348877" y="120650"/>
            <a:ext cx="209624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u="sng">
                <a:solidFill>
                  <a:srgbClr val="0433FF"/>
                </a:solidFill>
                <a:latin typeface="Helvetica"/>
                <a:ea typeface="Helvetica"/>
                <a:cs typeface="Helvetica"/>
                <a:sym typeface="Helvetica"/>
              </a:defRPr>
            </a:lvl1pPr>
          </a:lstStyle>
          <a:p>
            <a:r>
              <a:t>The talks</a:t>
            </a:r>
          </a:p>
        </p:txBody>
      </p:sp>
      <p:sp>
        <p:nvSpPr>
          <p:cNvPr id="144" name="Shape 144"/>
          <p:cNvSpPr/>
          <p:nvPr/>
        </p:nvSpPr>
        <p:spPr>
          <a:xfrm>
            <a:off x="7515" y="1365249"/>
            <a:ext cx="5090370"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u="sng">
                <a:latin typeface="Gill Sans"/>
                <a:ea typeface="Gill Sans"/>
                <a:cs typeface="Gill Sans"/>
                <a:sym typeface="Gill Sans"/>
              </a:defRPr>
            </a:lvl1pPr>
          </a:lstStyle>
          <a:p>
            <a:r>
              <a:t>Anomalies as Targets</a:t>
            </a:r>
          </a:p>
        </p:txBody>
      </p:sp>
      <p:sp>
        <p:nvSpPr>
          <p:cNvPr id="145" name="Shape 145"/>
          <p:cNvSpPr/>
          <p:nvPr/>
        </p:nvSpPr>
        <p:spPr>
          <a:xfrm>
            <a:off x="6370860" y="1358900"/>
            <a:ext cx="5754292"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u="sng">
                <a:latin typeface="Gill Sans"/>
                <a:ea typeface="Gill Sans"/>
                <a:cs typeface="Gill Sans"/>
                <a:sym typeface="Gill Sans"/>
              </a:defRPr>
            </a:pPr>
            <a:r>
              <a:t>Astrophysics as Targets</a:t>
            </a:r>
          </a:p>
          <a:p>
            <a:pPr>
              <a:defRPr b="1" u="sng">
                <a:latin typeface="Gill Sans"/>
                <a:ea typeface="Gill Sans"/>
                <a:cs typeface="Gill Sans"/>
                <a:sym typeface="Gill Sans"/>
              </a:defRPr>
            </a:pPr>
            <a:r>
              <a:t>/Constraints</a:t>
            </a:r>
          </a:p>
        </p:txBody>
      </p:sp>
      <p:sp>
        <p:nvSpPr>
          <p:cNvPr id="146" name="Shape 146"/>
          <p:cNvSpPr/>
          <p:nvPr/>
        </p:nvSpPr>
        <p:spPr>
          <a:xfrm>
            <a:off x="221970" y="2705100"/>
            <a:ext cx="5419180" cy="5791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l">
              <a:buSzPct val="100000"/>
              <a:buChar char="•"/>
              <a:defRPr sz="2800">
                <a:latin typeface="Gill Sans"/>
                <a:ea typeface="Gill Sans"/>
                <a:cs typeface="Gill Sans"/>
                <a:sym typeface="Gill Sans"/>
              </a:defRPr>
            </a:pPr>
            <a:r>
              <a:t>Non-accelerator probes of light bosons: the 8Be anomaly and a photophobic 5th force, </a:t>
            </a:r>
            <a:r>
              <a:rPr>
                <a:solidFill>
                  <a:schemeClr val="accent5"/>
                </a:solidFill>
              </a:rPr>
              <a:t>Iftah Galon</a:t>
            </a:r>
          </a:p>
          <a:p>
            <a:pPr marL="228600" indent="-228600" algn="l">
              <a:buSzPct val="100000"/>
              <a:buChar char="•"/>
              <a:defRPr sz="2800">
                <a:latin typeface="Gill Sans"/>
                <a:ea typeface="Gill Sans"/>
                <a:cs typeface="Gill Sans"/>
                <a:sym typeface="Gill Sans"/>
              </a:defRPr>
            </a:pPr>
            <a:r>
              <a:t>8Be and axial vectors</a:t>
            </a:r>
            <a:r>
              <a:rPr>
                <a:solidFill>
                  <a:schemeClr val="accent5"/>
                </a:solidFill>
              </a:rPr>
              <a:t>, Jonathan Kozaczuk</a:t>
            </a:r>
          </a:p>
          <a:p>
            <a:pPr marL="228600" indent="-228600" algn="l">
              <a:buSzPct val="100000"/>
              <a:buChar char="•"/>
              <a:defRPr sz="2800">
                <a:latin typeface="Gill Sans"/>
                <a:ea typeface="Gill Sans"/>
                <a:cs typeface="Gill Sans"/>
                <a:sym typeface="Gill Sans"/>
              </a:defRPr>
            </a:pPr>
            <a:r>
              <a:t>8Be nuclear theory predictions,</a:t>
            </a:r>
            <a:r>
              <a:rPr>
                <a:solidFill>
                  <a:schemeClr val="accent5"/>
                </a:solidFill>
              </a:rPr>
              <a:t> Xilin Zhang</a:t>
            </a:r>
          </a:p>
          <a:p>
            <a:pPr marL="228600" indent="-228600" algn="l">
              <a:buSzPct val="100000"/>
              <a:buChar char="•"/>
              <a:defRPr sz="2800">
                <a:latin typeface="Gill Sans"/>
                <a:ea typeface="Gill Sans"/>
                <a:cs typeface="Gill Sans"/>
                <a:sym typeface="Gill Sans"/>
              </a:defRPr>
            </a:pPr>
            <a:r>
              <a:t>Proton radius, </a:t>
            </a:r>
            <a:r>
              <a:rPr>
                <a:solidFill>
                  <a:schemeClr val="accent5"/>
                </a:solidFill>
              </a:rPr>
              <a:t>Richard Hill</a:t>
            </a:r>
          </a:p>
          <a:p>
            <a:pPr marL="228600" indent="-228600" algn="l">
              <a:buSzPct val="100000"/>
              <a:buChar char="•"/>
              <a:defRPr sz="2800">
                <a:latin typeface="Gill Sans"/>
                <a:ea typeface="Gill Sans"/>
                <a:cs typeface="Gill Sans"/>
                <a:sym typeface="Gill Sans"/>
              </a:defRPr>
            </a:pPr>
            <a:r>
              <a:t>Future 8Be Experiments,</a:t>
            </a:r>
            <a:r>
              <a:rPr>
                <a:solidFill>
                  <a:schemeClr val="accent5"/>
                </a:solidFill>
              </a:rPr>
              <a:t> Rafael Lang</a:t>
            </a:r>
          </a:p>
          <a:p>
            <a:pPr marL="228600" indent="-228600" algn="l">
              <a:buSzPct val="100000"/>
              <a:buChar char="•"/>
              <a:defRPr sz="2800">
                <a:latin typeface="Gill Sans"/>
                <a:ea typeface="Gill Sans"/>
                <a:cs typeface="Gill Sans"/>
                <a:sym typeface="Gill Sans"/>
              </a:defRPr>
            </a:pPr>
            <a:r>
              <a:t>Future 8Be Experiments,</a:t>
            </a:r>
            <a:r>
              <a:rPr>
                <a:solidFill>
                  <a:schemeClr val="accent5"/>
                </a:solidFill>
              </a:rPr>
              <a:t> Kyle Leach</a:t>
            </a:r>
          </a:p>
          <a:p>
            <a:pPr marL="228600" indent="-228600" algn="l">
              <a:buSzPct val="100000"/>
              <a:buChar char="•"/>
              <a:defRPr sz="2800">
                <a:latin typeface="Gill Sans"/>
                <a:ea typeface="Gill Sans"/>
                <a:cs typeface="Gill Sans"/>
                <a:sym typeface="Gill Sans"/>
              </a:defRPr>
            </a:pPr>
            <a:r>
              <a:t>Isotope Shift Spectroscopy</a:t>
            </a:r>
            <a:r>
              <a:rPr>
                <a:solidFill>
                  <a:schemeClr val="accent5"/>
                </a:solidFill>
              </a:rPr>
              <a:t>, Claudia Frugiuele</a:t>
            </a:r>
          </a:p>
        </p:txBody>
      </p:sp>
      <p:sp>
        <p:nvSpPr>
          <p:cNvPr id="147" name="Shape 147"/>
          <p:cNvSpPr/>
          <p:nvPr/>
        </p:nvSpPr>
        <p:spPr>
          <a:xfrm>
            <a:off x="6538416" y="2979419"/>
            <a:ext cx="5419180" cy="392176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l">
              <a:lnSpc>
                <a:spcPct val="120000"/>
              </a:lnSpc>
              <a:buSzPct val="100000"/>
              <a:buChar char="•"/>
              <a:defRPr sz="2800">
                <a:latin typeface="Gill Sans"/>
                <a:ea typeface="Gill Sans"/>
                <a:cs typeface="Gill Sans"/>
                <a:sym typeface="Gill Sans"/>
              </a:defRPr>
            </a:pPr>
            <a:r>
              <a:t>Small scale structure, </a:t>
            </a:r>
            <a:r>
              <a:rPr>
                <a:solidFill>
                  <a:schemeClr val="accent5"/>
                </a:solidFill>
              </a:rPr>
              <a:t>Annika Peter</a:t>
            </a:r>
          </a:p>
          <a:p>
            <a:pPr marL="228600" indent="-228600" algn="l">
              <a:lnSpc>
                <a:spcPct val="120000"/>
              </a:lnSpc>
              <a:buSzPct val="100000"/>
              <a:buChar char="•"/>
              <a:defRPr sz="2800">
                <a:latin typeface="Gill Sans"/>
                <a:ea typeface="Gill Sans"/>
                <a:cs typeface="Gill Sans"/>
                <a:sym typeface="Gill Sans"/>
              </a:defRPr>
            </a:pPr>
            <a:r>
              <a:t>Self-interacting DM, </a:t>
            </a:r>
            <a:r>
              <a:rPr>
                <a:solidFill>
                  <a:schemeClr val="accent5"/>
                </a:solidFill>
              </a:rPr>
              <a:t>Manoj Kaplinghat</a:t>
            </a:r>
          </a:p>
          <a:p>
            <a:pPr marL="228600" indent="-228600" algn="l">
              <a:lnSpc>
                <a:spcPct val="120000"/>
              </a:lnSpc>
              <a:buSzPct val="100000"/>
              <a:buChar char="•"/>
              <a:defRPr sz="2800">
                <a:latin typeface="Gill Sans"/>
                <a:ea typeface="Gill Sans"/>
                <a:cs typeface="Gill Sans"/>
                <a:sym typeface="Gill Sans"/>
              </a:defRPr>
            </a:pPr>
            <a:r>
              <a:t>Supernovae constraints on dark mediators,</a:t>
            </a:r>
            <a:r>
              <a:rPr>
                <a:solidFill>
                  <a:schemeClr val="accent5"/>
                </a:solidFill>
              </a:rPr>
              <a:t> Sam McDermott</a:t>
            </a:r>
          </a:p>
          <a:p>
            <a:pPr marL="228600" indent="-228600" algn="l">
              <a:lnSpc>
                <a:spcPct val="120000"/>
              </a:lnSpc>
              <a:buSzPct val="100000"/>
              <a:buChar char="•"/>
              <a:defRPr sz="2800">
                <a:latin typeface="Gill Sans"/>
                <a:ea typeface="Gill Sans"/>
                <a:cs typeface="Gill Sans"/>
                <a:sym typeface="Gill Sans"/>
              </a:defRPr>
            </a:pPr>
            <a:r>
              <a:t>CMB, </a:t>
            </a:r>
            <a:r>
              <a:rPr>
                <a:solidFill>
                  <a:schemeClr val="accent5"/>
                </a:solidFill>
              </a:rPr>
              <a:t>Tracy Slatyer</a:t>
            </a:r>
          </a:p>
          <a:p>
            <a:pPr algn="l">
              <a:lnSpc>
                <a:spcPct val="120000"/>
              </a:lnSpc>
              <a:defRPr sz="2800">
                <a:latin typeface="Gill Sans"/>
                <a:ea typeface="Gill Sans"/>
                <a:cs typeface="Gill Sans"/>
                <a:sym typeface="Gill Sans"/>
              </a:defRPr>
            </a:pPr>
            <a:endParaRPr>
              <a:solidFill>
                <a:schemeClr val="accent5"/>
              </a:solid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Shape 149"/>
          <p:cNvSpPr/>
          <p:nvPr/>
        </p:nvSpPr>
        <p:spPr>
          <a:xfrm>
            <a:off x="-170453" y="913764"/>
            <a:ext cx="5945163"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u="sng">
                <a:latin typeface="Gill Sans"/>
                <a:ea typeface="Gill Sans"/>
                <a:cs typeface="Gill Sans"/>
                <a:sym typeface="Gill Sans"/>
              </a:defRPr>
            </a:pPr>
            <a:r>
              <a:t>Relic abundance/Theory</a:t>
            </a:r>
          </a:p>
          <a:p>
            <a:pPr>
              <a:defRPr b="1" u="sng">
                <a:latin typeface="Gill Sans"/>
                <a:ea typeface="Gill Sans"/>
                <a:cs typeface="Gill Sans"/>
                <a:sym typeface="Gill Sans"/>
              </a:defRPr>
            </a:pPr>
            <a:r>
              <a:t>as Targets </a:t>
            </a:r>
          </a:p>
        </p:txBody>
      </p:sp>
      <p:sp>
        <p:nvSpPr>
          <p:cNvPr id="150" name="Shape 150"/>
          <p:cNvSpPr/>
          <p:nvPr/>
        </p:nvSpPr>
        <p:spPr>
          <a:xfrm>
            <a:off x="358699" y="2250273"/>
            <a:ext cx="5419180" cy="68478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l">
              <a:lnSpc>
                <a:spcPct val="120000"/>
              </a:lnSpc>
              <a:buSzPct val="100000"/>
              <a:buChar char="•"/>
              <a:defRPr sz="2800">
                <a:latin typeface="Gill Sans"/>
                <a:ea typeface="Gill Sans"/>
                <a:cs typeface="Gill Sans"/>
                <a:sym typeface="Gill Sans"/>
              </a:defRPr>
            </a:pPr>
            <a:r>
              <a:t>Non-abelian dark sectors, </a:t>
            </a:r>
            <a:r>
              <a:rPr>
                <a:solidFill>
                  <a:schemeClr val="accent5"/>
                </a:solidFill>
              </a:rPr>
              <a:t>Nikita Blinov</a:t>
            </a:r>
          </a:p>
          <a:p>
            <a:pPr marL="228600" indent="-228600" algn="l">
              <a:lnSpc>
                <a:spcPct val="120000"/>
              </a:lnSpc>
              <a:buSzPct val="100000"/>
              <a:buChar char="•"/>
              <a:defRPr sz="2800">
                <a:latin typeface="Gill Sans"/>
                <a:ea typeface="Gill Sans"/>
                <a:cs typeface="Gill Sans"/>
                <a:sym typeface="Gill Sans"/>
              </a:defRPr>
            </a:pPr>
            <a:r>
              <a:t>SIMPle DM and Non-abelian Hidden sectors, </a:t>
            </a:r>
            <a:r>
              <a:rPr>
                <a:solidFill>
                  <a:schemeClr val="accent5"/>
                </a:solidFill>
              </a:rPr>
              <a:t>Kim Boddy</a:t>
            </a:r>
          </a:p>
          <a:p>
            <a:pPr marL="228600" indent="-228600" algn="l">
              <a:lnSpc>
                <a:spcPct val="120000"/>
              </a:lnSpc>
              <a:buSzPct val="100000"/>
              <a:buChar char="•"/>
              <a:defRPr sz="2800">
                <a:latin typeface="Gill Sans"/>
                <a:ea typeface="Gill Sans"/>
                <a:cs typeface="Gill Sans"/>
                <a:sym typeface="Gill Sans"/>
              </a:defRPr>
            </a:pPr>
            <a:r>
              <a:t>SIMPs and ELDERs,</a:t>
            </a:r>
            <a:r>
              <a:rPr>
                <a:solidFill>
                  <a:schemeClr val="accent5"/>
                </a:solidFill>
              </a:rPr>
              <a:t> Maxim Perelstein</a:t>
            </a:r>
          </a:p>
          <a:p>
            <a:pPr marL="228600" indent="-228600" algn="l">
              <a:lnSpc>
                <a:spcPct val="120000"/>
              </a:lnSpc>
              <a:buSzPct val="100000"/>
              <a:buChar char="•"/>
              <a:defRPr sz="2800">
                <a:latin typeface="Gill Sans"/>
                <a:ea typeface="Gill Sans"/>
                <a:cs typeface="Gill Sans"/>
                <a:sym typeface="Gill Sans"/>
              </a:defRPr>
            </a:pPr>
            <a:r>
              <a:t>Dynamical DM, </a:t>
            </a:r>
            <a:r>
              <a:rPr>
                <a:solidFill>
                  <a:schemeClr val="accent5"/>
                </a:solidFill>
              </a:rPr>
              <a:t>Keith Dienes</a:t>
            </a:r>
          </a:p>
          <a:p>
            <a:pPr marL="228600" indent="-228600" algn="l">
              <a:lnSpc>
                <a:spcPct val="120000"/>
              </a:lnSpc>
              <a:buSzPct val="100000"/>
              <a:buChar char="•"/>
              <a:defRPr sz="2800">
                <a:latin typeface="Gill Sans"/>
                <a:ea typeface="Gill Sans"/>
                <a:cs typeface="Gill Sans"/>
                <a:sym typeface="Gill Sans"/>
              </a:defRPr>
            </a:pPr>
            <a:r>
              <a:t>Inelastic thermal relics,</a:t>
            </a:r>
            <a:r>
              <a:rPr>
                <a:solidFill>
                  <a:schemeClr val="accent5"/>
                </a:solidFill>
              </a:rPr>
              <a:t> Gordan Krnjaic</a:t>
            </a:r>
          </a:p>
          <a:p>
            <a:pPr marL="228600" indent="-228600" algn="l">
              <a:lnSpc>
                <a:spcPct val="120000"/>
              </a:lnSpc>
              <a:buSzPct val="100000"/>
              <a:buChar char="•"/>
              <a:defRPr sz="2800">
                <a:latin typeface="Gill Sans"/>
                <a:ea typeface="Gill Sans"/>
                <a:cs typeface="Gill Sans"/>
                <a:sym typeface="Gill Sans"/>
              </a:defRPr>
            </a:pPr>
            <a:r>
              <a:t>Axions and WIMPs in natural SUSY,</a:t>
            </a:r>
            <a:r>
              <a:rPr>
                <a:solidFill>
                  <a:schemeClr val="accent5"/>
                </a:solidFill>
              </a:rPr>
              <a:t> Howie Baer</a:t>
            </a:r>
          </a:p>
          <a:p>
            <a:pPr marL="228600" indent="-228600" algn="l">
              <a:lnSpc>
                <a:spcPct val="120000"/>
              </a:lnSpc>
              <a:buSzPct val="100000"/>
              <a:buChar char="•"/>
              <a:defRPr sz="2800">
                <a:latin typeface="Gill Sans"/>
                <a:ea typeface="Gill Sans"/>
                <a:cs typeface="Gill Sans"/>
                <a:sym typeface="Gill Sans"/>
              </a:defRPr>
            </a:pPr>
            <a:endParaRPr>
              <a:solidFill>
                <a:schemeClr val="accent5"/>
              </a:solidFill>
            </a:endParaRPr>
          </a:p>
          <a:p>
            <a:pPr marL="228600" indent="-228600" algn="l">
              <a:lnSpc>
                <a:spcPct val="120000"/>
              </a:lnSpc>
              <a:buSzPct val="100000"/>
              <a:buChar char="•"/>
              <a:defRPr sz="2800">
                <a:latin typeface="Gill Sans"/>
                <a:ea typeface="Gill Sans"/>
                <a:cs typeface="Gill Sans"/>
                <a:sym typeface="Gill Sans"/>
              </a:defRPr>
            </a:pPr>
            <a:endParaRPr>
              <a:solidFill>
                <a:schemeClr val="accent5"/>
              </a:solidFill>
            </a:endParaRPr>
          </a:p>
        </p:txBody>
      </p:sp>
      <p:sp>
        <p:nvSpPr>
          <p:cNvPr id="151" name="Shape 151"/>
          <p:cNvSpPr/>
          <p:nvPr/>
        </p:nvSpPr>
        <p:spPr>
          <a:xfrm>
            <a:off x="7472410" y="557030"/>
            <a:ext cx="4228431"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u="sng">
                <a:latin typeface="Gill Sans"/>
                <a:ea typeface="Gill Sans"/>
                <a:cs typeface="Gill Sans"/>
                <a:sym typeface="Gill Sans"/>
              </a:defRPr>
            </a:lvl1pPr>
          </a:lstStyle>
          <a:p>
            <a:r>
              <a:t>Complementarity</a:t>
            </a:r>
          </a:p>
        </p:txBody>
      </p:sp>
      <p:sp>
        <p:nvSpPr>
          <p:cNvPr id="152" name="Shape 152"/>
          <p:cNvSpPr/>
          <p:nvPr/>
        </p:nvSpPr>
        <p:spPr>
          <a:xfrm>
            <a:off x="7105910" y="1282699"/>
            <a:ext cx="5419180" cy="86360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l">
              <a:lnSpc>
                <a:spcPct val="120000"/>
              </a:lnSpc>
              <a:buSzPct val="100000"/>
              <a:buChar char="•"/>
              <a:defRPr sz="2800">
                <a:latin typeface="Gill Sans"/>
                <a:ea typeface="Gill Sans"/>
                <a:cs typeface="Gill Sans"/>
                <a:sym typeface="Gill Sans"/>
              </a:defRPr>
            </a:pPr>
            <a:r>
              <a:t>Accelerator Complementarity, </a:t>
            </a:r>
            <a:r>
              <a:rPr>
                <a:solidFill>
                  <a:schemeClr val="accent5"/>
                </a:solidFill>
              </a:rPr>
              <a:t>Philip Schuster</a:t>
            </a:r>
          </a:p>
          <a:p>
            <a:pPr marL="228600" indent="-228600" algn="l">
              <a:lnSpc>
                <a:spcPct val="120000"/>
              </a:lnSpc>
              <a:buSzPct val="100000"/>
              <a:buChar char="•"/>
              <a:defRPr sz="2800">
                <a:latin typeface="Gill Sans"/>
                <a:ea typeface="Gill Sans"/>
                <a:cs typeface="Gill Sans"/>
                <a:sym typeface="Gill Sans"/>
              </a:defRPr>
            </a:pPr>
            <a:r>
              <a:t>HPS First results, </a:t>
            </a:r>
            <a:r>
              <a:rPr>
                <a:solidFill>
                  <a:schemeClr val="accent5"/>
                </a:solidFill>
              </a:rPr>
              <a:t>Omar Moreno</a:t>
            </a:r>
          </a:p>
          <a:p>
            <a:pPr marL="228600" indent="-228600" algn="l">
              <a:lnSpc>
                <a:spcPct val="120000"/>
              </a:lnSpc>
              <a:buSzPct val="100000"/>
              <a:buChar char="•"/>
              <a:defRPr sz="2800">
                <a:latin typeface="Gill Sans"/>
                <a:ea typeface="Gill Sans"/>
                <a:cs typeface="Gill Sans"/>
                <a:sym typeface="Gill Sans"/>
              </a:defRPr>
            </a:pPr>
            <a:r>
              <a:t>Sensitivity of neutrino facilities to Z’ and DM, </a:t>
            </a:r>
            <a:r>
              <a:rPr>
                <a:solidFill>
                  <a:schemeClr val="accent5"/>
                </a:solidFill>
              </a:rPr>
              <a:t>Claudia Frugiuele</a:t>
            </a:r>
          </a:p>
          <a:p>
            <a:pPr marL="228600" indent="-228600" algn="l">
              <a:lnSpc>
                <a:spcPct val="120000"/>
              </a:lnSpc>
              <a:buSzPct val="100000"/>
              <a:buChar char="•"/>
              <a:defRPr sz="2800">
                <a:latin typeface="Gill Sans"/>
                <a:ea typeface="Gill Sans"/>
                <a:cs typeface="Gill Sans"/>
                <a:sym typeface="Gill Sans"/>
              </a:defRPr>
            </a:pPr>
            <a:r>
              <a:t>LAr DM searches: Darkside-20k and beyond,</a:t>
            </a:r>
            <a:r>
              <a:rPr>
                <a:solidFill>
                  <a:schemeClr val="accent5"/>
                </a:solidFill>
              </a:rPr>
              <a:t> Mark Boulay</a:t>
            </a:r>
          </a:p>
          <a:p>
            <a:pPr marL="228600" indent="-228600" algn="l">
              <a:lnSpc>
                <a:spcPct val="120000"/>
              </a:lnSpc>
              <a:buSzPct val="100000"/>
              <a:buChar char="•"/>
              <a:defRPr sz="2800">
                <a:latin typeface="Gill Sans"/>
                <a:ea typeface="Gill Sans"/>
                <a:cs typeface="Gill Sans"/>
                <a:sym typeface="Gill Sans"/>
              </a:defRPr>
            </a:pPr>
            <a:r>
              <a:t>ATLAS/CMS and light DM, </a:t>
            </a:r>
            <a:r>
              <a:rPr>
                <a:solidFill>
                  <a:schemeClr val="accent5"/>
                </a:solidFill>
              </a:rPr>
              <a:t>Marco Trovato</a:t>
            </a:r>
          </a:p>
          <a:p>
            <a:pPr marL="228600" indent="-228600" algn="l">
              <a:lnSpc>
                <a:spcPct val="120000"/>
              </a:lnSpc>
              <a:buSzPct val="100000"/>
              <a:buChar char="•"/>
              <a:defRPr sz="2800">
                <a:latin typeface="Gill Sans"/>
                <a:ea typeface="Gill Sans"/>
                <a:cs typeface="Gill Sans"/>
                <a:sym typeface="Gill Sans"/>
              </a:defRPr>
            </a:pPr>
            <a:r>
              <a:t>LHCb and light DM, </a:t>
            </a:r>
            <a:r>
              <a:rPr>
                <a:solidFill>
                  <a:schemeClr val="accent5"/>
                </a:solidFill>
              </a:rPr>
              <a:t>Philip Ilten</a:t>
            </a:r>
          </a:p>
          <a:p>
            <a:pPr marL="228600" indent="-228600" algn="l">
              <a:lnSpc>
                <a:spcPct val="120000"/>
              </a:lnSpc>
              <a:buSzPct val="100000"/>
              <a:buChar char="•"/>
              <a:defRPr sz="2800">
                <a:latin typeface="Gill Sans"/>
                <a:ea typeface="Gill Sans"/>
                <a:cs typeface="Gill Sans"/>
                <a:sym typeface="Gill Sans"/>
              </a:defRPr>
            </a:pPr>
            <a:r>
              <a:t>CTA,</a:t>
            </a:r>
            <a:r>
              <a:rPr>
                <a:solidFill>
                  <a:schemeClr val="accent5"/>
                </a:solidFill>
              </a:rPr>
              <a:t> Brian Humensky</a:t>
            </a:r>
          </a:p>
          <a:p>
            <a:pPr marL="228600" indent="-228600" algn="l">
              <a:lnSpc>
                <a:spcPct val="120000"/>
              </a:lnSpc>
              <a:buSzPct val="100000"/>
              <a:buChar char="•"/>
              <a:defRPr sz="2800">
                <a:latin typeface="Gill Sans"/>
                <a:ea typeface="Gill Sans"/>
                <a:cs typeface="Gill Sans"/>
                <a:sym typeface="Gill Sans"/>
              </a:defRPr>
            </a:pPr>
            <a:r>
              <a:t>Laser-trapped atom search for sterile neutrino DM, </a:t>
            </a:r>
            <a:r>
              <a:rPr>
                <a:solidFill>
                  <a:schemeClr val="accent5"/>
                </a:solidFill>
              </a:rPr>
              <a:t> Jeff Martoff</a:t>
            </a:r>
          </a:p>
          <a:p>
            <a:pPr marL="228600" indent="-228600" algn="l">
              <a:buSzPct val="100000"/>
              <a:buChar char="•"/>
              <a:defRPr sz="2800">
                <a:latin typeface="Gill Sans"/>
                <a:ea typeface="Gill Sans"/>
                <a:cs typeface="Gill Sans"/>
                <a:sym typeface="Gill Sans"/>
              </a:defRPr>
            </a:pPr>
            <a:r>
              <a:t>N-mirrorN oscillations,</a:t>
            </a:r>
            <a:r>
              <a:rPr>
                <a:solidFill>
                  <a:schemeClr val="accent5"/>
                </a:solidFill>
              </a:rPr>
              <a:t> Leah Broussard/Ben Rybolt</a:t>
            </a:r>
          </a:p>
          <a:p>
            <a:pPr marL="228600" indent="-228600" algn="l">
              <a:lnSpc>
                <a:spcPct val="120000"/>
              </a:lnSpc>
              <a:buSzPct val="100000"/>
              <a:buChar char="•"/>
              <a:defRPr sz="2800">
                <a:latin typeface="Gill Sans"/>
                <a:ea typeface="Gill Sans"/>
                <a:cs typeface="Gill Sans"/>
                <a:sym typeface="Gill Sans"/>
              </a:defRPr>
            </a:pPr>
            <a:r>
              <a:t>Search for 10-100 Msolar mass MACHOs,</a:t>
            </a:r>
            <a:r>
              <a:rPr>
                <a:solidFill>
                  <a:schemeClr val="accent5"/>
                </a:solidFill>
              </a:rPr>
              <a:t> Will Dawson</a:t>
            </a:r>
          </a:p>
        </p:txBody>
      </p:sp>
      <p:sp>
        <p:nvSpPr>
          <p:cNvPr id="153" name="Shape 153"/>
          <p:cNvSpPr/>
          <p:nvPr/>
        </p:nvSpPr>
        <p:spPr>
          <a:xfrm>
            <a:off x="348877" y="120650"/>
            <a:ext cx="209624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u="sng">
                <a:solidFill>
                  <a:srgbClr val="0433FF"/>
                </a:solidFill>
                <a:latin typeface="Helvetica"/>
                <a:ea typeface="Helvetica"/>
                <a:cs typeface="Helvetica"/>
                <a:sym typeface="Helvetica"/>
              </a:defRPr>
            </a:lvl1pPr>
          </a:lstStyle>
          <a:p>
            <a:r>
              <a:t>The talks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p:nvPr/>
        </p:nvSpPr>
        <p:spPr>
          <a:xfrm>
            <a:off x="132977" y="196850"/>
            <a:ext cx="712544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u="sng">
                <a:solidFill>
                  <a:srgbClr val="0433FF"/>
                </a:solidFill>
                <a:latin typeface="Helvetica"/>
                <a:ea typeface="Helvetica"/>
                <a:cs typeface="Helvetica"/>
                <a:sym typeface="Helvetica"/>
              </a:defRPr>
            </a:lvl1pPr>
          </a:lstStyle>
          <a:p>
            <a:r>
              <a:t>Anomalies and how to test them</a:t>
            </a:r>
          </a:p>
        </p:txBody>
      </p:sp>
      <p:sp>
        <p:nvSpPr>
          <p:cNvPr id="156" name="Shape 156"/>
          <p:cNvSpPr/>
          <p:nvPr/>
        </p:nvSpPr>
        <p:spPr>
          <a:xfrm>
            <a:off x="-333289" y="1047849"/>
            <a:ext cx="12784164" cy="5842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200">
                <a:latin typeface="Helvetica"/>
                <a:ea typeface="Helvetica"/>
                <a:cs typeface="Helvetica"/>
                <a:sym typeface="Helvetica"/>
              </a:defRPr>
            </a:lvl1pPr>
          </a:lstStyle>
          <a:p>
            <a:r>
              <a:t>Anomalies that may require new light weakly interacting bosons </a:t>
            </a:r>
          </a:p>
        </p:txBody>
      </p:sp>
      <p:pic>
        <p:nvPicPr>
          <p:cNvPr id="157" name="pasted-image.pdf"/>
          <p:cNvPicPr>
            <a:picLocks noChangeAspect="1"/>
          </p:cNvPicPr>
          <p:nvPr/>
        </p:nvPicPr>
        <p:blipFill>
          <a:blip r:embed="rId2">
            <a:extLst/>
          </a:blip>
          <a:stretch>
            <a:fillRect/>
          </a:stretch>
        </p:blipFill>
        <p:spPr>
          <a:xfrm>
            <a:off x="363321" y="3841213"/>
            <a:ext cx="8193462" cy="5607444"/>
          </a:xfrm>
          <a:prstGeom prst="rect">
            <a:avLst/>
          </a:prstGeom>
          <a:ln w="12700">
            <a:miter lim="400000"/>
          </a:ln>
        </p:spPr>
      </p:pic>
      <p:pic>
        <p:nvPicPr>
          <p:cNvPr id="158" name="pasted-image.pdf"/>
          <p:cNvPicPr>
            <a:picLocks noChangeAspect="1"/>
          </p:cNvPicPr>
          <p:nvPr/>
        </p:nvPicPr>
        <p:blipFill>
          <a:blip r:embed="rId3">
            <a:extLst/>
          </a:blip>
          <a:stretch>
            <a:fillRect/>
          </a:stretch>
        </p:blipFill>
        <p:spPr>
          <a:xfrm>
            <a:off x="300483" y="2216150"/>
            <a:ext cx="1536701" cy="495300"/>
          </a:xfrm>
          <a:prstGeom prst="rect">
            <a:avLst/>
          </a:prstGeom>
          <a:ln w="12700">
            <a:miter lim="400000"/>
          </a:ln>
        </p:spPr>
      </p:pic>
      <p:sp>
        <p:nvSpPr>
          <p:cNvPr id="159" name="Shape 159"/>
          <p:cNvSpPr/>
          <p:nvPr/>
        </p:nvSpPr>
        <p:spPr>
          <a:xfrm>
            <a:off x="2125575" y="2127250"/>
            <a:ext cx="628985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solidFill>
                <a:latin typeface="Helvetica"/>
                <a:ea typeface="Helvetica"/>
                <a:cs typeface="Helvetica"/>
                <a:sym typeface="Helvetica"/>
              </a:defRPr>
            </a:lvl1pPr>
          </a:lstStyle>
          <a:p>
            <a:r>
              <a:t>No explicit talk, but ubiquitous </a:t>
            </a:r>
          </a:p>
        </p:txBody>
      </p:sp>
      <p:sp>
        <p:nvSpPr>
          <p:cNvPr id="160" name="Shape 160"/>
          <p:cNvSpPr/>
          <p:nvPr/>
        </p:nvSpPr>
        <p:spPr>
          <a:xfrm>
            <a:off x="431114" y="3289300"/>
            <a:ext cx="1042772"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solidFill>
                  <a:schemeClr val="accent1"/>
                </a:solidFill>
              </a:defRPr>
            </a:lvl1pPr>
          </a:lstStyle>
          <a:p>
            <a:r>
              <a:t>R. Hill</a:t>
            </a:r>
          </a:p>
        </p:txBody>
      </p:sp>
      <p:grpSp>
        <p:nvGrpSpPr>
          <p:cNvPr id="170" name="Group 170"/>
          <p:cNvGrpSpPr/>
          <p:nvPr/>
        </p:nvGrpSpPr>
        <p:grpSpPr>
          <a:xfrm>
            <a:off x="512201" y="1434456"/>
            <a:ext cx="7433798" cy="5441454"/>
            <a:chOff x="-255711" y="-134193"/>
            <a:chExt cx="7433797" cy="5441453"/>
          </a:xfrm>
        </p:grpSpPr>
        <p:grpSp>
          <p:nvGrpSpPr>
            <p:cNvPr id="163" name="Group 163"/>
            <p:cNvGrpSpPr/>
            <p:nvPr/>
          </p:nvGrpSpPr>
          <p:grpSpPr>
            <a:xfrm rot="19990115">
              <a:off x="-410344" y="2460585"/>
              <a:ext cx="7743063" cy="1161730"/>
              <a:chOff x="0" y="0"/>
              <a:chExt cx="7743062" cy="1161729"/>
            </a:xfrm>
          </p:grpSpPr>
          <p:pic>
            <p:nvPicPr>
              <p:cNvPr id="162" name="pasted-image.pdf"/>
              <p:cNvPicPr>
                <a:picLocks noChangeAspect="1"/>
              </p:cNvPicPr>
              <p:nvPr/>
            </p:nvPicPr>
            <p:blipFill>
              <a:blip r:embed="rId4">
                <a:extLst/>
              </a:blip>
              <a:stretch>
                <a:fillRect/>
              </a:stretch>
            </p:blipFill>
            <p:spPr>
              <a:xfrm>
                <a:off x="215900" y="139700"/>
                <a:ext cx="7311263" cy="602930"/>
              </a:xfrm>
              <a:prstGeom prst="rect">
                <a:avLst/>
              </a:prstGeom>
              <a:ln>
                <a:noFill/>
              </a:ln>
              <a:effectLst/>
            </p:spPr>
          </p:pic>
          <p:pic>
            <p:nvPicPr>
              <p:cNvPr id="161" name="Picture 160"/>
              <p:cNvPicPr>
                <a:picLocks/>
              </p:cNvPicPr>
              <p:nvPr/>
            </p:nvPicPr>
            <p:blipFill>
              <a:blip r:embed="rId5">
                <a:extLst/>
              </a:blip>
              <a:stretch>
                <a:fillRect/>
              </a:stretch>
            </p:blipFill>
            <p:spPr>
              <a:xfrm>
                <a:off x="0" y="-1"/>
                <a:ext cx="7743063" cy="1161731"/>
              </a:xfrm>
              <a:prstGeom prst="rect">
                <a:avLst/>
              </a:prstGeom>
              <a:effectLst/>
            </p:spPr>
          </p:pic>
        </p:grpSp>
        <p:grpSp>
          <p:nvGrpSpPr>
            <p:cNvPr id="169" name="Group 169"/>
            <p:cNvGrpSpPr/>
            <p:nvPr/>
          </p:nvGrpSpPr>
          <p:grpSpPr>
            <a:xfrm rot="20804506">
              <a:off x="780339" y="222904"/>
              <a:ext cx="3247083" cy="1143944"/>
              <a:chOff x="-215900" y="-86997"/>
              <a:chExt cx="3247082" cy="1143942"/>
            </a:xfrm>
          </p:grpSpPr>
          <p:grpSp>
            <p:nvGrpSpPr>
              <p:cNvPr id="166" name="Group 166"/>
              <p:cNvGrpSpPr/>
              <p:nvPr/>
            </p:nvGrpSpPr>
            <p:grpSpPr>
              <a:xfrm>
                <a:off x="-215901" y="-86998"/>
                <a:ext cx="3247084" cy="1143944"/>
                <a:chOff x="0" y="0"/>
                <a:chExt cx="3247082" cy="1143942"/>
              </a:xfrm>
            </p:grpSpPr>
            <p:sp>
              <p:nvSpPr>
                <p:cNvPr id="165" name="Shape 165"/>
                <p:cNvSpPr/>
                <p:nvPr/>
              </p:nvSpPr>
              <p:spPr>
                <a:xfrm>
                  <a:off x="215900" y="139699"/>
                  <a:ext cx="2815283" cy="585144"/>
                </a:xfrm>
                <a:prstGeom prst="rect">
                  <a:avLst/>
                </a:prstGeom>
                <a:solidFill>
                  <a:srgbClr val="FFFFFF"/>
                </a:solidFill>
                <a:ln>
                  <a:noFill/>
                </a:ln>
                <a:effectLst/>
              </p:spPr>
              <p:txBody>
                <a:bodyPr wrap="square" lIns="50800" tIns="50800" rIns="50800" bIns="50800" numCol="1" anchor="ctr">
                  <a:noAutofit/>
                </a:bodyPr>
                <a:lstStyle/>
                <a:p>
                  <a:pPr>
                    <a:defRPr sz="2400">
                      <a:solidFill>
                        <a:srgbClr val="FFFFFF"/>
                      </a:solidFill>
                    </a:defRPr>
                  </a:pPr>
                  <a:endParaRPr/>
                </a:p>
              </p:txBody>
            </p:sp>
            <p:pic>
              <p:nvPicPr>
                <p:cNvPr id="164" name="Picture 163"/>
                <p:cNvPicPr>
                  <a:picLocks/>
                </p:cNvPicPr>
                <p:nvPr/>
              </p:nvPicPr>
              <p:blipFill>
                <a:blip r:embed="rId6">
                  <a:extLst/>
                </a:blip>
                <a:stretch>
                  <a:fillRect/>
                </a:stretch>
              </p:blipFill>
              <p:spPr>
                <a:xfrm>
                  <a:off x="-1" y="-1"/>
                  <a:ext cx="3247084" cy="1143944"/>
                </a:xfrm>
                <a:prstGeom prst="rect">
                  <a:avLst/>
                </a:prstGeom>
                <a:effectLst/>
              </p:spPr>
            </p:pic>
          </p:grpSp>
          <p:pic>
            <p:nvPicPr>
              <p:cNvPr id="167" name="pasted-image.pdf"/>
              <p:cNvPicPr>
                <a:picLocks noChangeAspect="1"/>
              </p:cNvPicPr>
              <p:nvPr/>
            </p:nvPicPr>
            <p:blipFill>
              <a:blip r:embed="rId7">
                <a:extLst/>
              </a:blip>
              <a:stretch>
                <a:fillRect/>
              </a:stretch>
            </p:blipFill>
            <p:spPr>
              <a:xfrm>
                <a:off x="76308" y="143130"/>
                <a:ext cx="939742" cy="361440"/>
              </a:xfrm>
              <a:prstGeom prst="rect">
                <a:avLst/>
              </a:prstGeom>
              <a:ln w="12700" cap="flat">
                <a:noFill/>
                <a:miter lim="400000"/>
              </a:ln>
              <a:effectLst/>
            </p:spPr>
          </p:pic>
          <p:sp>
            <p:nvSpPr>
              <p:cNvPr id="168" name="Shape 168"/>
              <p:cNvSpPr/>
              <p:nvPr/>
            </p:nvSpPr>
            <p:spPr>
              <a:xfrm>
                <a:off x="1050992" y="0"/>
                <a:ext cx="1562710"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r>
                  <a:t>excess</a:t>
                </a:r>
              </a:p>
            </p:txBody>
          </p:sp>
        </p:grpSp>
      </p:grpSp>
      <p:sp>
        <p:nvSpPr>
          <p:cNvPr id="171" name="Shape 171"/>
          <p:cNvSpPr/>
          <p:nvPr/>
        </p:nvSpPr>
        <p:spPr>
          <a:xfrm>
            <a:off x="6560763" y="4813300"/>
            <a:ext cx="5815387"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r>
              <a:t>Light particles ~10 MeV that distinguish mu from e</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 name="pasted-image.pdf"/>
          <p:cNvPicPr>
            <a:picLocks noChangeAspect="1"/>
          </p:cNvPicPr>
          <p:nvPr/>
        </p:nvPicPr>
        <p:blipFill>
          <a:blip r:embed="rId2">
            <a:extLst/>
          </a:blip>
          <a:stretch>
            <a:fillRect/>
          </a:stretch>
        </p:blipFill>
        <p:spPr>
          <a:xfrm>
            <a:off x="585922" y="1291893"/>
            <a:ext cx="5309773" cy="3141892"/>
          </a:xfrm>
          <a:prstGeom prst="rect">
            <a:avLst/>
          </a:prstGeom>
          <a:ln w="12700">
            <a:miter lim="400000"/>
          </a:ln>
        </p:spPr>
      </p:pic>
      <p:pic>
        <p:nvPicPr>
          <p:cNvPr id="174" name="pasted-image.pdf"/>
          <p:cNvPicPr>
            <a:picLocks noChangeAspect="1"/>
          </p:cNvPicPr>
          <p:nvPr/>
        </p:nvPicPr>
        <p:blipFill>
          <a:blip r:embed="rId3">
            <a:extLst/>
          </a:blip>
          <a:stretch>
            <a:fillRect/>
          </a:stretch>
        </p:blipFill>
        <p:spPr>
          <a:xfrm>
            <a:off x="2061460" y="5208996"/>
            <a:ext cx="3945010" cy="3825488"/>
          </a:xfrm>
          <a:prstGeom prst="rect">
            <a:avLst/>
          </a:prstGeom>
          <a:ln w="12700">
            <a:miter lim="400000"/>
          </a:ln>
        </p:spPr>
      </p:pic>
      <p:grpSp>
        <p:nvGrpSpPr>
          <p:cNvPr id="177" name="Group 177"/>
          <p:cNvGrpSpPr/>
          <p:nvPr/>
        </p:nvGrpSpPr>
        <p:grpSpPr>
          <a:xfrm rot="1469952">
            <a:off x="562166" y="5892427"/>
            <a:ext cx="6853137" cy="1229591"/>
            <a:chOff x="0" y="0"/>
            <a:chExt cx="6853136" cy="1229589"/>
          </a:xfrm>
        </p:grpSpPr>
        <p:pic>
          <p:nvPicPr>
            <p:cNvPr id="176" name="pasted-image.pdf"/>
            <p:cNvPicPr>
              <a:picLocks noChangeAspect="1"/>
            </p:cNvPicPr>
            <p:nvPr/>
          </p:nvPicPr>
          <p:blipFill>
            <a:blip r:embed="rId4">
              <a:extLst/>
            </a:blip>
            <a:stretch>
              <a:fillRect/>
            </a:stretch>
          </p:blipFill>
          <p:spPr>
            <a:xfrm>
              <a:off x="215900" y="139700"/>
              <a:ext cx="6421337" cy="670790"/>
            </a:xfrm>
            <a:prstGeom prst="rect">
              <a:avLst/>
            </a:prstGeom>
            <a:ln>
              <a:noFill/>
            </a:ln>
            <a:effectLst/>
          </p:spPr>
        </p:pic>
        <p:pic>
          <p:nvPicPr>
            <p:cNvPr id="175" name="Picture 174"/>
            <p:cNvPicPr>
              <a:picLocks/>
            </p:cNvPicPr>
            <p:nvPr/>
          </p:nvPicPr>
          <p:blipFill>
            <a:blip r:embed="rId5">
              <a:extLst/>
            </a:blip>
            <a:stretch>
              <a:fillRect/>
            </a:stretch>
          </p:blipFill>
          <p:spPr>
            <a:xfrm>
              <a:off x="-1" y="0"/>
              <a:ext cx="6853138" cy="1229590"/>
            </a:xfrm>
            <a:prstGeom prst="rect">
              <a:avLst/>
            </a:prstGeom>
            <a:effectLst/>
          </p:spPr>
        </p:pic>
      </p:grpSp>
      <p:pic>
        <p:nvPicPr>
          <p:cNvPr id="178" name="pasted-image.pdf"/>
          <p:cNvPicPr>
            <a:picLocks noChangeAspect="1"/>
          </p:cNvPicPr>
          <p:nvPr/>
        </p:nvPicPr>
        <p:blipFill>
          <a:blip r:embed="rId6">
            <a:extLst/>
          </a:blip>
          <a:stretch>
            <a:fillRect/>
          </a:stretch>
        </p:blipFill>
        <p:spPr>
          <a:xfrm>
            <a:off x="6473590" y="313320"/>
            <a:ext cx="3685428" cy="5433258"/>
          </a:xfrm>
          <a:prstGeom prst="rect">
            <a:avLst/>
          </a:prstGeom>
          <a:ln w="12700">
            <a:miter lim="400000"/>
          </a:ln>
        </p:spPr>
      </p:pic>
      <p:pic>
        <p:nvPicPr>
          <p:cNvPr id="179" name="pasted-image.pdf"/>
          <p:cNvPicPr>
            <a:picLocks noChangeAspect="1"/>
          </p:cNvPicPr>
          <p:nvPr/>
        </p:nvPicPr>
        <p:blipFill>
          <a:blip r:embed="rId7">
            <a:extLst/>
          </a:blip>
          <a:stretch>
            <a:fillRect/>
          </a:stretch>
        </p:blipFill>
        <p:spPr>
          <a:xfrm>
            <a:off x="9098419" y="2611109"/>
            <a:ext cx="3795170" cy="1570259"/>
          </a:xfrm>
          <a:prstGeom prst="rect">
            <a:avLst/>
          </a:prstGeom>
          <a:ln w="12700">
            <a:miter lim="400000"/>
          </a:ln>
        </p:spPr>
      </p:pic>
      <p:sp>
        <p:nvSpPr>
          <p:cNvPr id="180" name="Shape 180"/>
          <p:cNvSpPr/>
          <p:nvPr/>
        </p:nvSpPr>
        <p:spPr>
          <a:xfrm>
            <a:off x="182422" y="708110"/>
            <a:ext cx="1260756"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solidFill>
                  <a:schemeClr val="accent1"/>
                </a:solidFill>
              </a:defRPr>
            </a:lvl1pPr>
          </a:lstStyle>
          <a:p>
            <a:r>
              <a:t>I.Galon</a:t>
            </a:r>
          </a:p>
        </p:txBody>
      </p:sp>
      <p:sp>
        <p:nvSpPr>
          <p:cNvPr id="181" name="Shape 181"/>
          <p:cNvSpPr/>
          <p:nvPr/>
        </p:nvSpPr>
        <p:spPr>
          <a:xfrm>
            <a:off x="10651515" y="619210"/>
            <a:ext cx="1556970"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solidFill>
                  <a:schemeClr val="accent1"/>
                </a:solidFill>
              </a:defRPr>
            </a:lvl1pPr>
          </a:lstStyle>
          <a:p>
            <a:r>
              <a:t>X. Zhang</a:t>
            </a:r>
          </a:p>
        </p:txBody>
      </p:sp>
      <p:sp>
        <p:nvSpPr>
          <p:cNvPr id="182" name="Shape 182"/>
          <p:cNvSpPr/>
          <p:nvPr/>
        </p:nvSpPr>
        <p:spPr>
          <a:xfrm>
            <a:off x="8083270" y="5459350"/>
            <a:ext cx="4460642" cy="3924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l">
              <a:buSzPct val="100000"/>
              <a:buChar char="•"/>
              <a:defRPr>
                <a:latin typeface="Helvetica"/>
                <a:ea typeface="Helvetica"/>
                <a:cs typeface="Helvetica"/>
                <a:sym typeface="Helvetica"/>
              </a:defRPr>
            </a:pPr>
            <a:r>
              <a:t>Model including interference effects now available</a:t>
            </a:r>
          </a:p>
          <a:p>
            <a:pPr marL="228600" indent="-228600" algn="l">
              <a:buSzPct val="100000"/>
              <a:buChar char="•"/>
              <a:defRPr>
                <a:latin typeface="Helvetica"/>
                <a:ea typeface="Helvetica"/>
                <a:cs typeface="Helvetica"/>
                <a:sym typeface="Helvetica"/>
              </a:defRPr>
            </a:pPr>
            <a:r>
              <a:t>Non-trivial angular dependence</a:t>
            </a:r>
          </a:p>
          <a:p>
            <a:pPr marL="228600" indent="-228600" algn="l">
              <a:buSzPct val="100000"/>
              <a:buChar char="•"/>
              <a:defRPr>
                <a:latin typeface="Helvetica"/>
                <a:ea typeface="Helvetica"/>
                <a:cs typeface="Helvetica"/>
                <a:sym typeface="Helvetica"/>
              </a:defRPr>
            </a:pPr>
            <a:r>
              <a:t>Can’t explain it with nuclear theory</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1"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pasted-image.pdf"/>
          <p:cNvPicPr>
            <a:picLocks noChangeAspect="1"/>
          </p:cNvPicPr>
          <p:nvPr/>
        </p:nvPicPr>
        <p:blipFill>
          <a:blip r:embed="rId2">
            <a:extLst/>
          </a:blip>
          <a:stretch>
            <a:fillRect/>
          </a:stretch>
        </p:blipFill>
        <p:spPr>
          <a:xfrm>
            <a:off x="9438073" y="125004"/>
            <a:ext cx="3319320" cy="1039733"/>
          </a:xfrm>
          <a:prstGeom prst="rect">
            <a:avLst/>
          </a:prstGeom>
          <a:ln w="12700">
            <a:miter lim="400000"/>
          </a:ln>
        </p:spPr>
      </p:pic>
      <p:sp>
        <p:nvSpPr>
          <p:cNvPr id="185" name="Shape 185"/>
          <p:cNvSpPr/>
          <p:nvPr/>
        </p:nvSpPr>
        <p:spPr>
          <a:xfrm>
            <a:off x="183257" y="196850"/>
            <a:ext cx="857428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u="sng">
                <a:solidFill>
                  <a:srgbClr val="0433FF"/>
                </a:solidFill>
                <a:latin typeface="Helvetica"/>
                <a:ea typeface="Helvetica"/>
                <a:cs typeface="Helvetica"/>
                <a:sym typeface="Helvetica"/>
              </a:defRPr>
            </a:lvl1pPr>
          </a:lstStyle>
          <a:p>
            <a:r>
              <a:t>Anomalies and models to explain them</a:t>
            </a:r>
          </a:p>
        </p:txBody>
      </p:sp>
      <p:sp>
        <p:nvSpPr>
          <p:cNvPr id="186" name="Shape 186"/>
          <p:cNvSpPr/>
          <p:nvPr/>
        </p:nvSpPr>
        <p:spPr>
          <a:xfrm>
            <a:off x="94852" y="1258325"/>
            <a:ext cx="12637295" cy="70548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3000"/>
            </a:pPr>
            <a:r>
              <a:rPr>
                <a:solidFill>
                  <a:schemeClr val="accent2"/>
                </a:solidFill>
              </a:rPr>
              <a:t>“</a:t>
            </a:r>
            <a:r>
              <a:rPr>
                <a:solidFill>
                  <a:schemeClr val="accent2"/>
                </a:solidFill>
                <a:latin typeface="Noteworthy Light"/>
                <a:ea typeface="Noteworthy Light"/>
                <a:cs typeface="Noteworthy Light"/>
                <a:sym typeface="Noteworthy Light"/>
              </a:rPr>
              <a:t>Never trust an experimental result until it has been confirmed by theory</a:t>
            </a:r>
            <a:r>
              <a:rPr>
                <a:solidFill>
                  <a:schemeClr val="accent2"/>
                </a:solidFill>
              </a:rPr>
              <a:t>”</a:t>
            </a:r>
            <a:r>
              <a:t>—Eddington</a:t>
            </a:r>
          </a:p>
        </p:txBody>
      </p:sp>
      <p:sp>
        <p:nvSpPr>
          <p:cNvPr id="187" name="Shape 187"/>
          <p:cNvSpPr/>
          <p:nvPr/>
        </p:nvSpPr>
        <p:spPr>
          <a:xfrm>
            <a:off x="-9910" y="2057399"/>
            <a:ext cx="13055601" cy="2832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228600" indent="-228600" algn="l">
              <a:buSzPct val="100000"/>
              <a:buChar char="•"/>
              <a:defRPr>
                <a:latin typeface="Helvetica"/>
                <a:ea typeface="Helvetica"/>
                <a:cs typeface="Helvetica"/>
                <a:sym typeface="Helvetica"/>
              </a:defRPr>
            </a:pPr>
            <a:r>
              <a:t>rp can be explained by light vector or scalar in 1-10 MeV range</a:t>
            </a:r>
          </a:p>
          <a:p>
            <a:pPr marL="685800" lvl="2" indent="-228600" algn="l">
              <a:buSzPct val="100000"/>
              <a:buChar char="•"/>
              <a:defRPr>
                <a:latin typeface="Helvetica"/>
                <a:ea typeface="Helvetica"/>
                <a:cs typeface="Helvetica"/>
                <a:sym typeface="Helvetica"/>
              </a:defRPr>
            </a:pPr>
            <a:r>
              <a:t>small quark couplings, distinguish e from mu</a:t>
            </a:r>
          </a:p>
          <a:p>
            <a:pPr marL="228600" indent="-228600" algn="l">
              <a:buSzPct val="100000"/>
              <a:buChar char="•"/>
              <a:defRPr>
                <a:latin typeface="Helvetica"/>
                <a:ea typeface="Helvetica"/>
                <a:cs typeface="Helvetica"/>
                <a:sym typeface="Helvetica"/>
              </a:defRPr>
            </a:pPr>
            <a:r>
              <a:t>8Be can be explained by ~17 MeV boson coupling to e</a:t>
            </a:r>
          </a:p>
          <a:p>
            <a:pPr marL="685800" lvl="2" indent="-228600" algn="l">
              <a:buSzPct val="100000"/>
              <a:buChar char="•"/>
              <a:defRPr>
                <a:latin typeface="Helvetica"/>
                <a:ea typeface="Helvetica"/>
                <a:cs typeface="Helvetica"/>
                <a:sym typeface="Helvetica"/>
              </a:defRPr>
            </a:pPr>
            <a:r>
              <a:t>proto-phobic vector </a:t>
            </a:r>
          </a:p>
          <a:p>
            <a:pPr marL="685800" lvl="2" indent="-228600" algn="l">
              <a:buSzPct val="100000"/>
              <a:buChar char="•"/>
              <a:defRPr>
                <a:latin typeface="Helvetica"/>
                <a:ea typeface="Helvetica"/>
                <a:cs typeface="Helvetica"/>
                <a:sym typeface="Helvetica"/>
              </a:defRPr>
            </a:pPr>
            <a:r>
              <a:t>Axial-vector</a:t>
            </a:r>
          </a:p>
        </p:txBody>
      </p:sp>
      <p:sp>
        <p:nvSpPr>
          <p:cNvPr id="188" name="Shape 188"/>
          <p:cNvSpPr/>
          <p:nvPr/>
        </p:nvSpPr>
        <p:spPr>
          <a:xfrm>
            <a:off x="5173522" y="3756110"/>
            <a:ext cx="1260756"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solidFill>
                  <a:schemeClr val="accent1"/>
                </a:solidFill>
              </a:defRPr>
            </a:lvl1pPr>
          </a:lstStyle>
          <a:p>
            <a:r>
              <a:t>I.Galon</a:t>
            </a:r>
          </a:p>
        </p:txBody>
      </p:sp>
      <p:sp>
        <p:nvSpPr>
          <p:cNvPr id="189" name="Shape 189"/>
          <p:cNvSpPr/>
          <p:nvPr/>
        </p:nvSpPr>
        <p:spPr>
          <a:xfrm>
            <a:off x="4778273" y="4267200"/>
            <a:ext cx="2051254"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solidFill>
                  <a:schemeClr val="accent1"/>
                </a:solidFill>
              </a:defRPr>
            </a:lvl1pPr>
          </a:lstStyle>
          <a:p>
            <a:r>
              <a:t>J. Kozaczuk</a:t>
            </a:r>
          </a:p>
        </p:txBody>
      </p:sp>
      <p:pic>
        <p:nvPicPr>
          <p:cNvPr id="190" name="pasted-image.pdf"/>
          <p:cNvPicPr>
            <a:picLocks noChangeAspect="1"/>
          </p:cNvPicPr>
          <p:nvPr/>
        </p:nvPicPr>
        <p:blipFill>
          <a:blip r:embed="rId3">
            <a:extLst/>
          </a:blip>
          <a:stretch>
            <a:fillRect/>
          </a:stretch>
        </p:blipFill>
        <p:spPr>
          <a:xfrm>
            <a:off x="8518862" y="4400550"/>
            <a:ext cx="4268051" cy="4130828"/>
          </a:xfrm>
          <a:prstGeom prst="rect">
            <a:avLst/>
          </a:prstGeom>
          <a:ln w="12700">
            <a:miter lim="400000"/>
          </a:ln>
        </p:spPr>
      </p:pic>
      <p:pic>
        <p:nvPicPr>
          <p:cNvPr id="191" name="pasted-image.pdf"/>
          <p:cNvPicPr>
            <a:picLocks noChangeAspect="1"/>
          </p:cNvPicPr>
          <p:nvPr/>
        </p:nvPicPr>
        <p:blipFill>
          <a:blip r:embed="rId4">
            <a:extLst/>
          </a:blip>
          <a:stretch>
            <a:fillRect/>
          </a:stretch>
        </p:blipFill>
        <p:spPr>
          <a:xfrm>
            <a:off x="8047897" y="4232168"/>
            <a:ext cx="5209980" cy="4898521"/>
          </a:xfrm>
          <a:prstGeom prst="rect">
            <a:avLst/>
          </a:prstGeom>
          <a:ln w="12700">
            <a:miter lim="400000"/>
          </a:ln>
        </p:spPr>
      </p:pic>
      <p:pic>
        <p:nvPicPr>
          <p:cNvPr id="192" name="pasted-image.pdf"/>
          <p:cNvPicPr>
            <a:picLocks noChangeAspect="1"/>
          </p:cNvPicPr>
          <p:nvPr/>
        </p:nvPicPr>
        <p:blipFill>
          <a:blip r:embed="rId5">
            <a:extLst/>
          </a:blip>
          <a:stretch>
            <a:fillRect/>
          </a:stretch>
        </p:blipFill>
        <p:spPr>
          <a:xfrm>
            <a:off x="380944" y="5183081"/>
            <a:ext cx="7626775" cy="1081474"/>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Shape 194"/>
          <p:cNvSpPr/>
          <p:nvPr/>
        </p:nvSpPr>
        <p:spPr>
          <a:xfrm>
            <a:off x="461822" y="822410"/>
            <a:ext cx="1260756"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solidFill>
                  <a:schemeClr val="accent1"/>
                </a:solidFill>
              </a:defRPr>
            </a:lvl1pPr>
          </a:lstStyle>
          <a:p>
            <a:r>
              <a:t>R.Lang</a:t>
            </a:r>
          </a:p>
        </p:txBody>
      </p:sp>
      <p:sp>
        <p:nvSpPr>
          <p:cNvPr id="195" name="Shape 195"/>
          <p:cNvSpPr/>
          <p:nvPr/>
        </p:nvSpPr>
        <p:spPr>
          <a:xfrm>
            <a:off x="132246" y="222250"/>
            <a:ext cx="890490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u="sng">
                <a:solidFill>
                  <a:srgbClr val="0433FF"/>
                </a:solidFill>
                <a:latin typeface="Helvetica"/>
                <a:ea typeface="Helvetica"/>
                <a:cs typeface="Helvetica"/>
                <a:sym typeface="Helvetica"/>
              </a:defRPr>
            </a:lvl1pPr>
          </a:lstStyle>
          <a:p>
            <a:r>
              <a:t>Anomalies and experiments to test them</a:t>
            </a:r>
          </a:p>
        </p:txBody>
      </p:sp>
      <p:pic>
        <p:nvPicPr>
          <p:cNvPr id="196" name="pasted-image.pdf"/>
          <p:cNvPicPr>
            <a:picLocks noChangeAspect="1"/>
          </p:cNvPicPr>
          <p:nvPr/>
        </p:nvPicPr>
        <p:blipFill>
          <a:blip r:embed="rId2">
            <a:extLst/>
          </a:blip>
          <a:stretch>
            <a:fillRect/>
          </a:stretch>
        </p:blipFill>
        <p:spPr>
          <a:xfrm>
            <a:off x="8094285" y="1343539"/>
            <a:ext cx="4791829" cy="4272522"/>
          </a:xfrm>
          <a:prstGeom prst="rect">
            <a:avLst/>
          </a:prstGeom>
          <a:ln w="12700">
            <a:miter lim="400000"/>
          </a:ln>
        </p:spPr>
      </p:pic>
      <p:pic>
        <p:nvPicPr>
          <p:cNvPr id="197" name="pasted-image.png"/>
          <p:cNvPicPr>
            <a:picLocks noChangeAspect="1"/>
          </p:cNvPicPr>
          <p:nvPr/>
        </p:nvPicPr>
        <p:blipFill>
          <a:blip r:embed="rId3">
            <a:extLst/>
          </a:blip>
          <a:stretch>
            <a:fillRect/>
          </a:stretch>
        </p:blipFill>
        <p:spPr>
          <a:xfrm>
            <a:off x="9016351" y="2727734"/>
            <a:ext cx="2947698" cy="2250971"/>
          </a:xfrm>
          <a:prstGeom prst="rect">
            <a:avLst/>
          </a:prstGeom>
          <a:ln w="12700">
            <a:miter lim="400000"/>
          </a:ln>
        </p:spPr>
      </p:pic>
      <p:grpSp>
        <p:nvGrpSpPr>
          <p:cNvPr id="200" name="Group 200"/>
          <p:cNvGrpSpPr/>
          <p:nvPr/>
        </p:nvGrpSpPr>
        <p:grpSpPr>
          <a:xfrm>
            <a:off x="540097" y="1327762"/>
            <a:ext cx="7471748" cy="4227876"/>
            <a:chOff x="0" y="0"/>
            <a:chExt cx="7471747" cy="4227875"/>
          </a:xfrm>
        </p:grpSpPr>
        <p:pic>
          <p:nvPicPr>
            <p:cNvPr id="198" name="pasted-image.pdf"/>
            <p:cNvPicPr>
              <a:picLocks noChangeAspect="1"/>
            </p:cNvPicPr>
            <p:nvPr/>
          </p:nvPicPr>
          <p:blipFill>
            <a:blip r:embed="rId4">
              <a:extLst/>
            </a:blip>
            <a:stretch>
              <a:fillRect/>
            </a:stretch>
          </p:blipFill>
          <p:spPr>
            <a:xfrm>
              <a:off x="7858" y="0"/>
              <a:ext cx="7463890" cy="4227876"/>
            </a:xfrm>
            <a:prstGeom prst="rect">
              <a:avLst/>
            </a:prstGeom>
            <a:ln w="12700" cap="flat">
              <a:noFill/>
              <a:miter lim="400000"/>
            </a:ln>
            <a:effectLst/>
          </p:spPr>
        </p:pic>
        <p:sp>
          <p:nvSpPr>
            <p:cNvPr id="199" name="Shape 199"/>
            <p:cNvSpPr/>
            <p:nvPr/>
          </p:nvSpPr>
          <p:spPr>
            <a:xfrm>
              <a:off x="0" y="20074"/>
              <a:ext cx="3317875" cy="1012727"/>
            </a:xfrm>
            <a:prstGeom prst="rect">
              <a:avLst/>
            </a:prstGeom>
            <a:solidFill>
              <a:srgbClr val="000000"/>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a:defRPr sz="2400"/>
              </a:pPr>
              <a:endParaRPr/>
            </a:p>
          </p:txBody>
        </p:sp>
      </p:grpSp>
      <p:sp>
        <p:nvSpPr>
          <p:cNvPr id="201" name="Shape 201"/>
          <p:cNvSpPr/>
          <p:nvPr/>
        </p:nvSpPr>
        <p:spPr>
          <a:xfrm>
            <a:off x="602970" y="6324600"/>
            <a:ext cx="12013718" cy="228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l">
              <a:buSzPct val="100000"/>
              <a:buChar char="•"/>
              <a:defRPr>
                <a:latin typeface="Helvetica"/>
                <a:ea typeface="Helvetica"/>
                <a:cs typeface="Helvetica"/>
                <a:sym typeface="Helvetica"/>
              </a:defRPr>
            </a:pPr>
            <a:r>
              <a:t>8Be followup: parts “just lying around”</a:t>
            </a:r>
          </a:p>
          <a:p>
            <a:pPr marL="228600" indent="-228600" algn="l">
              <a:buSzPct val="100000"/>
              <a:buChar char="•"/>
              <a:defRPr>
                <a:latin typeface="Helvetica"/>
                <a:ea typeface="Helvetica"/>
                <a:cs typeface="Helvetica"/>
                <a:sym typeface="Helvetica"/>
              </a:defRPr>
            </a:pPr>
            <a:r>
              <a:t>Quick, cheap cross-check</a:t>
            </a:r>
          </a:p>
          <a:p>
            <a:pPr marL="228600" indent="-228600" algn="l">
              <a:buSzPct val="100000"/>
              <a:buChar char="•"/>
              <a:defRPr>
                <a:latin typeface="Helvetica"/>
                <a:ea typeface="Helvetica"/>
                <a:cs typeface="Helvetica"/>
                <a:sym typeface="Helvetica"/>
              </a:defRPr>
            </a:pPr>
            <a:r>
              <a:t>Hunting bumps requires good energy resolution, &lt;70keV</a:t>
            </a:r>
          </a:p>
          <a:p>
            <a:pPr marL="228600" indent="-228600" algn="l">
              <a:buSzPct val="100000"/>
              <a:buChar char="•"/>
              <a:defRPr>
                <a:latin typeface="Helvetica"/>
                <a:ea typeface="Helvetica"/>
                <a:cs typeface="Helvetica"/>
                <a:sym typeface="Helvetica"/>
              </a:defRPr>
            </a:pPr>
            <a:r>
              <a:t>Improve bounds on &lt;~20 MeV bosons</a:t>
            </a:r>
          </a:p>
        </p:txBody>
      </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p:nvPr/>
        </p:nvSpPr>
        <p:spPr>
          <a:xfrm>
            <a:off x="132246" y="222250"/>
            <a:ext cx="890490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u="sng">
                <a:solidFill>
                  <a:srgbClr val="0433FF"/>
                </a:solidFill>
                <a:latin typeface="Helvetica"/>
                <a:ea typeface="Helvetica"/>
                <a:cs typeface="Helvetica"/>
                <a:sym typeface="Helvetica"/>
              </a:defRPr>
            </a:lvl1pPr>
          </a:lstStyle>
          <a:p>
            <a:r>
              <a:t>Anomalies and experiments to test them</a:t>
            </a:r>
          </a:p>
        </p:txBody>
      </p:sp>
      <p:sp>
        <p:nvSpPr>
          <p:cNvPr id="204" name="Shape 204"/>
          <p:cNvSpPr/>
          <p:nvPr/>
        </p:nvSpPr>
        <p:spPr>
          <a:xfrm>
            <a:off x="479933" y="1076410"/>
            <a:ext cx="4120135"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solidFill>
                  <a:schemeClr val="accent1"/>
                </a:solidFill>
              </a:defRPr>
            </a:lvl1pPr>
          </a:lstStyle>
          <a:p>
            <a:r>
              <a:t>M. Brodeur and K. Leach</a:t>
            </a:r>
          </a:p>
        </p:txBody>
      </p:sp>
      <p:pic>
        <p:nvPicPr>
          <p:cNvPr id="205" name="pasted-image.pdf"/>
          <p:cNvPicPr>
            <a:picLocks noChangeAspect="1"/>
          </p:cNvPicPr>
          <p:nvPr/>
        </p:nvPicPr>
        <p:blipFill>
          <a:blip r:embed="rId2">
            <a:extLst/>
          </a:blip>
          <a:stretch>
            <a:fillRect/>
          </a:stretch>
        </p:blipFill>
        <p:spPr>
          <a:xfrm>
            <a:off x="398204" y="1816270"/>
            <a:ext cx="7280793" cy="2571728"/>
          </a:xfrm>
          <a:prstGeom prst="rect">
            <a:avLst/>
          </a:prstGeom>
          <a:ln w="12700">
            <a:miter lim="400000"/>
          </a:ln>
        </p:spPr>
      </p:pic>
      <p:sp>
        <p:nvSpPr>
          <p:cNvPr id="206" name="Shape 206"/>
          <p:cNvSpPr/>
          <p:nvPr/>
        </p:nvSpPr>
        <p:spPr>
          <a:xfrm>
            <a:off x="8227863" y="1710751"/>
            <a:ext cx="7152135" cy="3060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l">
              <a:buSzPct val="100000"/>
              <a:buChar char="•"/>
              <a:defRPr sz="3200">
                <a:latin typeface="Helvetica"/>
                <a:ea typeface="Helvetica"/>
                <a:cs typeface="Helvetica"/>
                <a:sym typeface="Helvetica"/>
              </a:defRPr>
            </a:pPr>
            <a:r>
              <a:t>Test Atomki result</a:t>
            </a:r>
          </a:p>
          <a:p>
            <a:pPr marL="228600" indent="-228600" algn="l">
              <a:buSzPct val="100000"/>
              <a:buChar char="•"/>
              <a:defRPr sz="3200">
                <a:latin typeface="Helvetica"/>
                <a:ea typeface="Helvetica"/>
                <a:cs typeface="Helvetica"/>
                <a:sym typeface="Helvetica"/>
              </a:defRPr>
            </a:pPr>
            <a:r>
              <a:t>~4pi detector</a:t>
            </a:r>
          </a:p>
          <a:p>
            <a:pPr marL="228600" indent="-228600" algn="l">
              <a:buSzPct val="100000"/>
              <a:buChar char="•"/>
              <a:defRPr sz="3200">
                <a:latin typeface="Helvetica"/>
                <a:ea typeface="Helvetica"/>
                <a:cs typeface="Helvetica"/>
                <a:sym typeface="Helvetica"/>
              </a:defRPr>
            </a:pPr>
            <a:r>
              <a:t>200 microA</a:t>
            </a:r>
          </a:p>
          <a:p>
            <a:pPr marL="228600" indent="-228600" algn="l">
              <a:buSzPct val="100000"/>
              <a:buChar char="•"/>
              <a:defRPr sz="3200">
                <a:latin typeface="Helvetica"/>
                <a:ea typeface="Helvetica"/>
                <a:cs typeface="Helvetica"/>
                <a:sym typeface="Helvetica"/>
              </a:defRPr>
            </a:pPr>
            <a:r>
              <a:t>Cheap, fast</a:t>
            </a:r>
          </a:p>
          <a:p>
            <a:pPr marL="203200" indent="-203200" algn="l">
              <a:buSzPct val="100000"/>
              <a:buChar char="•"/>
              <a:defRPr>
                <a:latin typeface="Helvetica"/>
                <a:ea typeface="Helvetica"/>
                <a:cs typeface="Helvetica"/>
                <a:sym typeface="Helvetica"/>
              </a:defRPr>
            </a:pPr>
            <a:r>
              <a:rPr sz="3200"/>
              <a:t>Move on to other targets</a:t>
            </a:r>
          </a:p>
          <a:p>
            <a:pPr marL="203200" indent="-203200" algn="l">
              <a:buSzPct val="100000"/>
              <a:buChar char="•"/>
              <a:defRPr>
                <a:latin typeface="Helvetica"/>
                <a:ea typeface="Helvetica"/>
                <a:cs typeface="Helvetica"/>
                <a:sym typeface="Helvetica"/>
              </a:defRPr>
            </a:pPr>
            <a:r>
              <a:rPr sz="3200"/>
              <a:t>Smaller couplings</a:t>
            </a:r>
            <a:r>
              <a:t> </a:t>
            </a:r>
          </a:p>
        </p:txBody>
      </p:sp>
      <p:pic>
        <p:nvPicPr>
          <p:cNvPr id="207" name="pasted-image.pdf"/>
          <p:cNvPicPr>
            <a:picLocks noChangeAspect="1"/>
          </p:cNvPicPr>
          <p:nvPr/>
        </p:nvPicPr>
        <p:blipFill>
          <a:blip r:embed="rId3">
            <a:extLst/>
          </a:blip>
          <a:stretch>
            <a:fillRect/>
          </a:stretch>
        </p:blipFill>
        <p:spPr>
          <a:xfrm>
            <a:off x="635782" y="4963645"/>
            <a:ext cx="5078436" cy="4790305"/>
          </a:xfrm>
          <a:prstGeom prst="rect">
            <a:avLst/>
          </a:prstGeom>
          <a:ln w="12700">
            <a:miter lim="400000"/>
          </a:ln>
        </p:spPr>
      </p:pic>
      <p:sp>
        <p:nvSpPr>
          <p:cNvPr id="208" name="Shape 208"/>
          <p:cNvSpPr/>
          <p:nvPr/>
        </p:nvSpPr>
        <p:spPr>
          <a:xfrm>
            <a:off x="4740351" y="4505410"/>
            <a:ext cx="2050898"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800">
                <a:solidFill>
                  <a:schemeClr val="accent1"/>
                </a:solidFill>
              </a:defRPr>
            </a:lvl1pPr>
          </a:lstStyle>
          <a:p>
            <a:r>
              <a:t>C. Frugiuele</a:t>
            </a:r>
          </a:p>
        </p:txBody>
      </p:sp>
      <p:sp>
        <p:nvSpPr>
          <p:cNvPr id="209" name="Shape 209"/>
          <p:cNvSpPr/>
          <p:nvPr/>
        </p:nvSpPr>
        <p:spPr>
          <a:xfrm>
            <a:off x="5975101" y="5467373"/>
            <a:ext cx="6648997" cy="1549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marL="228600" indent="-228600" algn="l">
              <a:buSzPct val="100000"/>
              <a:buChar char="•"/>
              <a:defRPr sz="3200">
                <a:latin typeface="Helvetica"/>
                <a:ea typeface="Helvetica"/>
                <a:cs typeface="Helvetica"/>
                <a:sym typeface="Helvetica"/>
              </a:defRPr>
            </a:pPr>
            <a:r>
              <a:t>Atomic spectroscopy probes new long-range n-e force </a:t>
            </a:r>
          </a:p>
          <a:p>
            <a:pPr marL="228600" indent="-228600" algn="l">
              <a:buSzPct val="100000"/>
              <a:buChar char="•"/>
              <a:defRPr sz="3200">
                <a:latin typeface="Helvetica"/>
                <a:ea typeface="Helvetica"/>
                <a:cs typeface="Helvetica"/>
                <a:sym typeface="Helvetica"/>
              </a:defRPr>
            </a:pPr>
            <a:r>
              <a:t>“King linearity”</a:t>
            </a:r>
          </a:p>
        </p:txBody>
      </p:sp>
      <p:pic>
        <p:nvPicPr>
          <p:cNvPr id="210" name="pasted-image.tiff"/>
          <p:cNvPicPr>
            <a:picLocks noChangeAspect="1"/>
          </p:cNvPicPr>
          <p:nvPr/>
        </p:nvPicPr>
        <p:blipFill>
          <a:blip r:embed="rId4">
            <a:extLst/>
          </a:blip>
          <a:stretch>
            <a:fillRect/>
          </a:stretch>
        </p:blipFill>
        <p:spPr>
          <a:xfrm>
            <a:off x="9524307" y="6683137"/>
            <a:ext cx="3225997" cy="2670364"/>
          </a:xfrm>
          <a:prstGeom prst="rect">
            <a:avLst/>
          </a:prstGeom>
          <a:ln w="12700">
            <a:miter lim="400000"/>
          </a:ln>
        </p:spPr>
      </p:pic>
      <p:grpSp>
        <p:nvGrpSpPr>
          <p:cNvPr id="213" name="Group 213"/>
          <p:cNvGrpSpPr/>
          <p:nvPr/>
        </p:nvGrpSpPr>
        <p:grpSpPr>
          <a:xfrm>
            <a:off x="4497127" y="4127500"/>
            <a:ext cx="4924946" cy="1778000"/>
            <a:chOff x="0" y="0"/>
            <a:chExt cx="4924945" cy="1778000"/>
          </a:xfrm>
        </p:grpSpPr>
        <p:sp>
          <p:nvSpPr>
            <p:cNvPr id="212" name="Shape 212"/>
            <p:cNvSpPr/>
            <p:nvPr/>
          </p:nvSpPr>
          <p:spPr>
            <a:xfrm>
              <a:off x="215900" y="139700"/>
              <a:ext cx="4493146" cy="1219200"/>
            </a:xfrm>
            <a:prstGeom prst="rect">
              <a:avLst/>
            </a:prstGeom>
            <a:solidFill>
              <a:srgbClr val="FFFFFF"/>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a:defRPr>
                  <a:solidFill>
                    <a:schemeClr val="accent5"/>
                  </a:solidFill>
                  <a:latin typeface="Helvetica"/>
                  <a:ea typeface="Helvetica"/>
                  <a:cs typeface="Helvetica"/>
                  <a:sym typeface="Helvetica"/>
                </a:defRPr>
              </a:pPr>
              <a:r>
                <a:t>Timescale: 1-2 years</a:t>
              </a:r>
            </a:p>
            <a:p>
              <a:pPr algn="l">
                <a:defRPr>
                  <a:solidFill>
                    <a:schemeClr val="accent5"/>
                  </a:solidFill>
                  <a:latin typeface="Helvetica"/>
                  <a:ea typeface="Helvetica"/>
                  <a:cs typeface="Helvetica"/>
                  <a:sym typeface="Helvetica"/>
                </a:defRPr>
              </a:pPr>
              <a:r>
                <a:t>Cost: &lt;$1M</a:t>
              </a:r>
            </a:p>
          </p:txBody>
        </p:sp>
        <p:pic>
          <p:nvPicPr>
            <p:cNvPr id="211" name="Picture 210"/>
            <p:cNvPicPr>
              <a:picLocks/>
            </p:cNvPicPr>
            <p:nvPr/>
          </p:nvPicPr>
          <p:blipFill>
            <a:blip r:embed="rId5">
              <a:extLst/>
            </a:blip>
            <a:stretch>
              <a:fillRect/>
            </a:stretch>
          </p:blipFill>
          <p:spPr>
            <a:xfrm>
              <a:off x="0" y="-1"/>
              <a:ext cx="4924946" cy="1778001"/>
            </a:xfrm>
            <a:prstGeom prst="rect">
              <a:avLst/>
            </a:prstGeom>
            <a:effectLst/>
          </p:spPr>
        </p:pic>
      </p:grpSp>
    </p:spTree>
  </p:cSld>
  <p:clrMapOvr>
    <a:masterClrMapping/>
  </p:clrMapOvr>
  <p:transition xmlns:p14="http://schemas.microsoft.com/office/powerpoint/2010/main" spd="med"/>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1"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1444</Words>
  <Application>Microsoft Macintosh PowerPoint</Application>
  <PresentationFormat>Custom</PresentationFormat>
  <Paragraphs>236</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White</vt:lpstr>
      <vt:lpstr>WG4: New Candidates, Targets, and Complementarity</vt:lpstr>
      <vt:lpstr>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 HOME #1: A NEW ERA IN DARK MATTER</vt:lpstr>
      <vt:lpstr>TAKE HOME #2: SYNERGY WITH COSMOLOGY</vt:lpstr>
      <vt:lpstr>TAKE HOME #3: IMPORTANCE OF THEORY</vt:lpstr>
      <vt:lpstr>TAKE HOME #4: FAST AND CHEAP EXPERIMENTS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WG4: New Candidates, Targets, and Complementarity</dc:title>
  <cp:lastModifiedBy>Jonathan</cp:lastModifiedBy>
  <cp:revision>1</cp:revision>
  <dcterms:modified xsi:type="dcterms:W3CDTF">2017-03-27T21:22:23Z</dcterms:modified>
</cp:coreProperties>
</file>