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8"/>
  </p:notesMasterIdLst>
  <p:handoutMasterIdLst>
    <p:handoutMasterId r:id="rId29"/>
  </p:handoutMasterIdLst>
  <p:sldIdLst>
    <p:sldId id="578" r:id="rId2"/>
    <p:sldId id="732" r:id="rId3"/>
    <p:sldId id="769" r:id="rId4"/>
    <p:sldId id="771" r:id="rId5"/>
    <p:sldId id="772" r:id="rId6"/>
    <p:sldId id="766" r:id="rId7"/>
    <p:sldId id="778" r:id="rId8"/>
    <p:sldId id="777" r:id="rId9"/>
    <p:sldId id="767" r:id="rId10"/>
    <p:sldId id="709" r:id="rId11"/>
    <p:sldId id="741" r:id="rId12"/>
    <p:sldId id="743" r:id="rId13"/>
    <p:sldId id="744" r:id="rId14"/>
    <p:sldId id="746" r:id="rId15"/>
    <p:sldId id="747" r:id="rId16"/>
    <p:sldId id="748" r:id="rId17"/>
    <p:sldId id="749" r:id="rId18"/>
    <p:sldId id="784" r:id="rId19"/>
    <p:sldId id="739" r:id="rId20"/>
    <p:sldId id="751" r:id="rId21"/>
    <p:sldId id="785" r:id="rId22"/>
    <p:sldId id="740" r:id="rId23"/>
    <p:sldId id="752" r:id="rId24"/>
    <p:sldId id="756" r:id="rId25"/>
    <p:sldId id="757" r:id="rId26"/>
    <p:sldId id="729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0000"/>
    <a:srgbClr val="0000FF"/>
    <a:srgbClr val="00BE00"/>
    <a:srgbClr val="00CC00"/>
    <a:srgbClr val="0000CC"/>
    <a:srgbClr val="17375E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706" autoAdjust="0"/>
  </p:normalViewPr>
  <p:slideViewPr>
    <p:cSldViewPr snapToObjects="1">
      <p:cViewPr varScale="1">
        <p:scale>
          <a:sx n="84" d="100"/>
          <a:sy n="84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-204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7BB71DE-E4E2-D740-9B0C-BCAB2D8C950C}" type="datetime1">
              <a:rPr lang="en-US"/>
              <a:pPr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F94FE53-22EF-054E-B544-A70BD85E0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4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E058F47-4F34-0441-830E-9AC59C39D30F}" type="datetime1">
              <a:rPr lang="en-US"/>
              <a:pPr/>
              <a:t>9/19/16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8571E1E-6B02-6C4B-9263-FC8901A7D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40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527E3-EE92-2B41-A743-BA878ACA5736}" type="slidenum">
              <a:rPr lang="en-US">
                <a:latin typeface="Calibri" charset="0"/>
              </a:rPr>
              <a:pPr eaLnBrk="1" hangingPunct="1"/>
              <a:t>26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5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2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68275"/>
            <a:ext cx="6858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ext Box 23"/>
          <p:cNvSpPr txBox="1">
            <a:spLocks noChangeArrowheads="1"/>
          </p:cNvSpPr>
          <p:nvPr/>
        </p:nvSpPr>
        <p:spPr bwMode="auto">
          <a:xfrm>
            <a:off x="8162925" y="61388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9" name="Line 28"/>
          <p:cNvSpPr>
            <a:spLocks noChangeShapeType="1"/>
          </p:cNvSpPr>
          <p:nvPr/>
        </p:nvSpPr>
        <p:spPr bwMode="auto">
          <a:xfrm>
            <a:off x="304800" y="715963"/>
            <a:ext cx="8474075" cy="0"/>
          </a:xfrm>
          <a:prstGeom prst="line">
            <a:avLst/>
          </a:prstGeom>
          <a:noFill/>
          <a:ln w="57150">
            <a:solidFill>
              <a:srgbClr val="0B45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1600" y="6553200"/>
            <a:ext cx="1905000" cy="2825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19 Sep</a:t>
            </a:r>
            <a:r>
              <a:rPr lang="en-US" sz="1000" baseline="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2016</a:t>
            </a:r>
            <a:endParaRPr lang="en-US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971800" y="6542088"/>
            <a:ext cx="28956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023100" y="6535738"/>
            <a:ext cx="1905000" cy="322262"/>
          </a:xfrm>
          <a:prstGeom prst="rect">
            <a:avLst/>
          </a:prstGeom>
          <a:ln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000">
                <a:solidFill>
                  <a:srgbClr val="0000FF"/>
                </a:solidFill>
              </a:rPr>
              <a:t>Feng  </a:t>
            </a:r>
            <a:fld id="{5A108418-F3A5-8041-ACE4-7A8CB0D9A6BF}" type="slidenum">
              <a:rPr lang="en-US" sz="1000">
                <a:solidFill>
                  <a:srgbClr val="0000FF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1184275"/>
            <a:ext cx="9144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800" b="1" dirty="0" smtClean="0"/>
              <a:t>FIFTH FORCES  </a:t>
            </a:r>
            <a:endParaRPr lang="en-US" sz="4800" b="1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000" i="1" dirty="0"/>
          </a:p>
          <a:p>
            <a:pPr algn="ctr"/>
            <a:r>
              <a:rPr lang="en-US" sz="2800" i="1" dirty="0"/>
              <a:t>Symmetry Tests in Nuclei and </a:t>
            </a:r>
            <a:r>
              <a:rPr lang="en-US" sz="2800" i="1" dirty="0" smtClean="0"/>
              <a:t>Atoms</a:t>
            </a:r>
            <a:endParaRPr lang="en-US" sz="2800" i="1" dirty="0"/>
          </a:p>
          <a:p>
            <a:pPr algn="ctr"/>
            <a:r>
              <a:rPr lang="en-US" sz="2800" i="1" dirty="0" smtClean="0"/>
              <a:t>KITP, </a:t>
            </a:r>
            <a:r>
              <a:rPr lang="en-US" sz="2800" i="1" dirty="0"/>
              <a:t>Santa </a:t>
            </a:r>
            <a:r>
              <a:rPr lang="en-US" sz="2800" i="1" dirty="0" smtClean="0"/>
              <a:t>Barbara</a:t>
            </a:r>
            <a:endParaRPr lang="en-US" sz="2800" i="1" dirty="0"/>
          </a:p>
          <a:p>
            <a:pPr algn="ctr"/>
            <a:endParaRPr lang="en-US" sz="2000" dirty="0"/>
          </a:p>
          <a:p>
            <a:pPr algn="ctr"/>
            <a:r>
              <a:rPr lang="en-US" sz="2400" dirty="0"/>
              <a:t>Jonathan </a:t>
            </a:r>
            <a:r>
              <a:rPr lang="en-US" sz="2400" dirty="0" err="1"/>
              <a:t>Feng</a:t>
            </a:r>
            <a:r>
              <a:rPr lang="en-US" sz="2400" dirty="0"/>
              <a:t>, UC Irvine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19 September 2016</a:t>
            </a:r>
            <a:endParaRPr lang="en-US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6200" y="1089025"/>
            <a:ext cx="8839200" cy="2644775"/>
          </a:xfrm>
        </p:spPr>
        <p:txBody>
          <a:bodyPr>
            <a:no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 smtClean="0">
                <a:latin typeface="Arial" charset="0"/>
              </a:rPr>
              <a:t>A. J. </a:t>
            </a:r>
            <a:r>
              <a:rPr lang="en-US" dirty="0" err="1" smtClean="0">
                <a:latin typeface="Arial" charset="0"/>
              </a:rPr>
              <a:t>Krasznahorkay</a:t>
            </a:r>
            <a:r>
              <a:rPr lang="en-US" dirty="0" smtClean="0">
                <a:latin typeface="Arial" charset="0"/>
              </a:rPr>
              <a:t> et al., 1504.01527 [</a:t>
            </a:r>
            <a:r>
              <a:rPr lang="en-US" dirty="0" err="1" smtClean="0">
                <a:latin typeface="Arial" charset="0"/>
              </a:rPr>
              <a:t>nucl</a:t>
            </a:r>
            <a:r>
              <a:rPr lang="en-US" dirty="0" smtClean="0">
                <a:latin typeface="Arial" charset="0"/>
              </a:rPr>
              <a:t>-ex]</a:t>
            </a:r>
            <a:endParaRPr lang="en-US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EXPERIMENTAL RESULT</a:t>
            </a:r>
            <a:endParaRPr lang="en-US" sz="3200" dirty="0">
              <a:latin typeface="Arial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/>
          <a:srcRect l="-2085" r="-2085"/>
          <a:stretch>
            <a:fillRect/>
          </a:stretch>
        </p:blipFill>
        <p:spPr bwMode="auto">
          <a:xfrm>
            <a:off x="457200" y="1905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SPECTRUM</a:t>
            </a:r>
            <a:endParaRPr lang="en-US" sz="3200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169223"/>
            <a:ext cx="6635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Tilley et al. (2004); National Nuclear Data Center, http</a:t>
            </a:r>
            <a:r>
              <a:rPr lang="en-US" sz="1400" dirty="0"/>
              <a:t>://</a:t>
            </a:r>
            <a:r>
              <a:rPr lang="en-US" sz="1400" dirty="0" err="1"/>
              <a:t>www.nndc.bnl.gov</a:t>
            </a:r>
            <a:r>
              <a:rPr lang="en-US" sz="1400" dirty="0"/>
              <a:t>/nudat2</a:t>
            </a:r>
            <a:r>
              <a:rPr lang="en-US" sz="1400" dirty="0" smtClean="0"/>
              <a:t>/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47" y="2057400"/>
            <a:ext cx="8598353" cy="35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8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381000" y="1089025"/>
            <a:ext cx="8534400" cy="2644775"/>
          </a:xfrm>
        </p:spPr>
        <p:txBody>
          <a:bodyPr>
            <a:noAutofit/>
          </a:bodyPr>
          <a:lstStyle/>
          <a:p>
            <a:r>
              <a:rPr lang="en-US" dirty="0" smtClean="0"/>
              <a:t>1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A proton beam hits thin </a:t>
            </a:r>
            <a:r>
              <a:rPr lang="en-US" baseline="30000" dirty="0" smtClean="0"/>
              <a:t>7</a:t>
            </a:r>
            <a:r>
              <a:rPr lang="en-US" dirty="0" smtClean="0"/>
              <a:t>Li targets</a:t>
            </a:r>
          </a:p>
          <a:p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p</a:t>
            </a:r>
            <a:r>
              <a:rPr lang="en-US" dirty="0" smtClean="0"/>
              <a:t> = 1.03 MeV </a:t>
            </a:r>
            <a:r>
              <a:rPr lang="en-US" dirty="0" smtClean="0">
                <a:sym typeface="Wingdings"/>
              </a:rPr>
              <a:t> 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Be* resonance, which then decays: </a:t>
            </a:r>
          </a:p>
          <a:p>
            <a:pPr lvl="1"/>
            <a:r>
              <a:rPr lang="en-US" dirty="0" err="1" smtClean="0">
                <a:sym typeface="Wingdings"/>
              </a:rPr>
              <a:t>Hadronic</a:t>
            </a:r>
            <a:r>
              <a:rPr lang="en-US" dirty="0" smtClean="0">
                <a:sym typeface="Wingdings"/>
              </a:rPr>
              <a:t>: B(p </a:t>
            </a:r>
            <a:r>
              <a:rPr lang="en-US" baseline="30000" dirty="0" smtClean="0">
                <a:sym typeface="Wingdings"/>
              </a:rPr>
              <a:t>7</a:t>
            </a:r>
            <a:r>
              <a:rPr lang="en-US" dirty="0" smtClean="0">
                <a:sym typeface="Wingdings"/>
              </a:rPr>
              <a:t>Li) ≈ 100%	</a:t>
            </a:r>
          </a:p>
          <a:p>
            <a:pPr lvl="1"/>
            <a:r>
              <a:rPr lang="en-US" dirty="0" smtClean="0">
                <a:sym typeface="Wingdings"/>
              </a:rPr>
              <a:t>Electromagnetic: B(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) ≈ 1.5 x 10</a:t>
            </a:r>
            <a:r>
              <a:rPr lang="en-US" baseline="30000" dirty="0" smtClean="0">
                <a:sym typeface="Wingdings"/>
              </a:rPr>
              <a:t>-5</a:t>
            </a:r>
          </a:p>
          <a:p>
            <a:pPr lvl="1"/>
            <a:r>
              <a:rPr lang="en-US" dirty="0" smtClean="0">
                <a:sym typeface="Wingdings"/>
              </a:rPr>
              <a:t>Internal Pair Conversion: B(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e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e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) ≈ 5.5 x 10</a:t>
            </a:r>
            <a:r>
              <a:rPr lang="en-US" baseline="30000" dirty="0" smtClean="0">
                <a:sym typeface="Wingdings"/>
              </a:rPr>
              <a:t>-8</a:t>
            </a:r>
            <a:endParaRPr lang="en-US" baseline="30000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</a:t>
            </a:r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EXPERIMENT AT MTA ATOMKI</a:t>
            </a:r>
            <a:endParaRPr lang="en-US" sz="3200" dirty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505" y="3637070"/>
            <a:ext cx="7010695" cy="27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9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839200" cy="2644775"/>
          </a:xfrm>
        </p:spPr>
        <p:txBody>
          <a:bodyPr>
            <a:noAutofit/>
          </a:bodyPr>
          <a:lstStyle/>
          <a:p>
            <a:r>
              <a:rPr lang="en-US" dirty="0" smtClean="0"/>
              <a:t>Measure the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opening angle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(and invariant mass)</a:t>
            </a:r>
          </a:p>
          <a:p>
            <a:r>
              <a:rPr lang="en-US" dirty="0" smtClean="0"/>
              <a:t>Background fluctuation probability: </a:t>
            </a:r>
            <a:r>
              <a:rPr lang="en-US" dirty="0">
                <a:solidFill>
                  <a:srgbClr val="FF0000"/>
                </a:solidFill>
              </a:rPr>
              <a:t>5.6 x 10</a:t>
            </a:r>
            <a:r>
              <a:rPr lang="en-US" baseline="30000" dirty="0">
                <a:solidFill>
                  <a:srgbClr val="FF0000"/>
                </a:solidFill>
              </a:rPr>
              <a:t>-12 </a:t>
            </a:r>
            <a:r>
              <a:rPr lang="en-US" dirty="0">
                <a:solidFill>
                  <a:srgbClr val="FF0000"/>
                </a:solidFill>
              </a:rPr>
              <a:t>(6.8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Best fit to new particle: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dof</a:t>
            </a:r>
            <a:r>
              <a:rPr lang="en-US" dirty="0" smtClean="0">
                <a:solidFill>
                  <a:srgbClr val="FF0000"/>
                </a:solidFill>
              </a:rPr>
              <a:t> = 1.07</a:t>
            </a:r>
          </a:p>
          <a:p>
            <a:pPr marL="457200" lvl="1" indent="0"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0000"/>
                </a:solidFill>
              </a:rPr>
              <a:t>m = 16.7 ± 0.35 (stat) ± 0.5 (sys) MeV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		B(</a:t>
            </a:r>
            <a:r>
              <a:rPr lang="en-US" baseline="30000" dirty="0" smtClean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Be*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baseline="30000" dirty="0" smtClean="0">
                <a:solidFill>
                  <a:srgbClr val="FF0000"/>
                </a:solidFill>
                <a:sym typeface="Wingdings"/>
              </a:rPr>
              <a:t>8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Be X) / B(</a:t>
            </a:r>
            <a:r>
              <a:rPr lang="en-US" baseline="30000" dirty="0" smtClean="0">
                <a:solidFill>
                  <a:srgbClr val="FF0000"/>
                </a:solidFill>
                <a:sym typeface="Wingdings"/>
              </a:rPr>
              <a:t>8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Be*  </a:t>
            </a:r>
            <a:r>
              <a:rPr lang="en-US" baseline="30000" dirty="0" smtClean="0">
                <a:solidFill>
                  <a:srgbClr val="FF0000"/>
                </a:solidFill>
                <a:sym typeface="Wingdings"/>
              </a:rPr>
              <a:t>8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Be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) = 5.6 x 10</a:t>
            </a:r>
            <a:r>
              <a:rPr lang="en-US" baseline="30000" dirty="0" smtClean="0">
                <a:solidFill>
                  <a:srgbClr val="FF0000"/>
                </a:solidFill>
                <a:sym typeface="Wingdings"/>
              </a:rPr>
              <a:t>-6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</a:t>
            </a:r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IPC ANOMALY</a:t>
            </a:r>
            <a:endParaRPr lang="en-US" sz="3200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71800"/>
            <a:ext cx="42672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124200"/>
            <a:ext cx="4038600" cy="350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6400800"/>
            <a:ext cx="239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Krasznahorkay</a:t>
            </a:r>
            <a:r>
              <a:rPr lang="en-US" sz="1400" dirty="0" smtClean="0"/>
              <a:t> et al. (2015)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419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excess consists of hundreds of events in each bin; this is not a statistical fluctuation, clearly all possible explanations (nuclear physics, experimental setup, particle physics) should be explored</a:t>
            </a:r>
          </a:p>
          <a:p>
            <a:endParaRPr lang="en-US" sz="1000" dirty="0"/>
          </a:p>
          <a:p>
            <a:r>
              <a:rPr lang="en-US" sz="2000" dirty="0" smtClean="0"/>
              <a:t>The </a:t>
            </a:r>
            <a:r>
              <a:rPr lang="en-US" sz="2000" dirty="0"/>
              <a:t>excess is not a “last bin” effect: bump, not smooth excess</a:t>
            </a:r>
          </a:p>
          <a:p>
            <a:endParaRPr lang="en-US" sz="1000" dirty="0"/>
          </a:p>
          <a:p>
            <a:r>
              <a:rPr lang="en-US" sz="2000" dirty="0" smtClean="0"/>
              <a:t>In </a:t>
            </a:r>
            <a:r>
              <a:rPr lang="en-US" sz="2000" dirty="0"/>
              <a:t>scan through p resonance energy, excess rises and falls</a:t>
            </a:r>
          </a:p>
          <a:p>
            <a:endParaRPr lang="en-US" sz="1000" dirty="0"/>
          </a:p>
          <a:p>
            <a:r>
              <a:rPr lang="en-US" sz="2000" dirty="0" smtClean="0"/>
              <a:t>Excess is seen in the expected event subsamples: events with symmetric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and e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energies, events passing the 18 MeV gate</a:t>
            </a:r>
          </a:p>
          <a:p>
            <a:endParaRPr lang="en-US" sz="1000" dirty="0"/>
          </a:p>
          <a:p>
            <a:r>
              <a:rPr lang="en-US" sz="2000" dirty="0" smtClean="0"/>
              <a:t>Peaks in opening angle </a:t>
            </a:r>
            <a:r>
              <a:rPr lang="en-US" sz="2000" dirty="0" smtClean="0">
                <a:latin typeface="Symbol" charset="2"/>
                <a:cs typeface="Symbol" charset="2"/>
              </a:rPr>
              <a:t>q</a:t>
            </a:r>
            <a:r>
              <a:rPr lang="en-US" sz="2000" dirty="0" smtClean="0"/>
              <a:t> and invariant mass correspond; required for particle interpretation, not for all backgrounds</a:t>
            </a:r>
          </a:p>
          <a:p>
            <a:endParaRPr lang="en-US" sz="1000" dirty="0" smtClean="0"/>
          </a:p>
          <a:p>
            <a:r>
              <a:rPr lang="en-US" sz="2000" dirty="0" smtClean="0"/>
              <a:t>Comparable excess not seen for 17.64 MeV state; explainable by phase-space suppression for &gt; 17 MeV particle</a:t>
            </a:r>
            <a:endParaRPr lang="en-US" sz="2000" baseline="30000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SIGNAL CHARACTERISTICS</a:t>
            </a:r>
            <a:endParaRPr lang="en-US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9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848600" cy="4724400"/>
          </a:xfrm>
        </p:spPr>
        <p:txBody>
          <a:bodyPr>
            <a:noAutofit/>
          </a:bodyPr>
          <a:lstStyle/>
          <a:p>
            <a:r>
              <a:rPr lang="en-US" dirty="0" smtClean="0"/>
              <a:t>What kinds of neutral bosons are possible?</a:t>
            </a:r>
          </a:p>
          <a:p>
            <a:endParaRPr lang="en-US" dirty="0"/>
          </a:p>
          <a:p>
            <a:r>
              <a:rPr lang="en-US" dirty="0" smtClean="0"/>
              <a:t>What are the required </a:t>
            </a:r>
            <a:r>
              <a:rPr lang="en-US" dirty="0" err="1" smtClean="0"/>
              <a:t>parton</a:t>
            </a:r>
            <a:r>
              <a:rPr lang="en-US" dirty="0"/>
              <a:t>-</a:t>
            </a:r>
            <a:r>
              <a:rPr lang="en-US" dirty="0" smtClean="0"/>
              <a:t>level couplings?</a:t>
            </a:r>
          </a:p>
          <a:p>
            <a:endParaRPr lang="en-US" dirty="0"/>
          </a:p>
          <a:p>
            <a:r>
              <a:rPr lang="en-US" dirty="0" smtClean="0"/>
              <a:t>Is this consistent with all other experiments?</a:t>
            </a:r>
          </a:p>
          <a:p>
            <a:endParaRPr lang="en-US" dirty="0"/>
          </a:p>
          <a:p>
            <a:r>
              <a:rPr lang="en-US" dirty="0" smtClean="0"/>
              <a:t>Is there an </a:t>
            </a:r>
            <a:r>
              <a:rPr lang="en-US" dirty="0" err="1" smtClean="0"/>
              <a:t>anoamly</a:t>
            </a:r>
            <a:r>
              <a:rPr lang="en-US" dirty="0" smtClean="0"/>
              <a:t>-free model that predicts this?</a:t>
            </a:r>
          </a:p>
          <a:p>
            <a:endParaRPr lang="en-US" dirty="0"/>
          </a:p>
          <a:p>
            <a:r>
              <a:rPr lang="en-US" dirty="0" smtClean="0"/>
              <a:t>What other experiments can check this?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INTERESTING QUESTIONS</a:t>
            </a:r>
            <a:endParaRPr lang="en-US" sz="32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6057" y="5867400"/>
            <a:ext cx="7722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 </a:t>
            </a:r>
            <a:r>
              <a:rPr lang="en-US" sz="1400" dirty="0" err="1" smtClean="0"/>
              <a:t>Gu</a:t>
            </a:r>
            <a:r>
              <a:rPr lang="en-US" sz="1400" dirty="0" smtClean="0"/>
              <a:t>, He (2016); </a:t>
            </a:r>
          </a:p>
          <a:p>
            <a:pPr algn="r"/>
            <a:r>
              <a:rPr lang="en-US" sz="1400" dirty="0" smtClean="0"/>
              <a:t>Chen, Liang, </a:t>
            </a:r>
            <a:r>
              <a:rPr lang="en-US" sz="1400" dirty="0" err="1" smtClean="0"/>
              <a:t>Qiao</a:t>
            </a:r>
            <a:r>
              <a:rPr lang="en-US" sz="1400" dirty="0" smtClean="0"/>
              <a:t> (2016); </a:t>
            </a:r>
            <a:r>
              <a:rPr lang="en-US" sz="1400" dirty="0" err="1" smtClean="0"/>
              <a:t>Jia</a:t>
            </a:r>
            <a:r>
              <a:rPr lang="en-US" sz="1400" dirty="0" smtClean="0"/>
              <a:t>, Li (2016); </a:t>
            </a:r>
            <a:r>
              <a:rPr lang="en-US" sz="1400" dirty="0" err="1" smtClean="0"/>
              <a:t>Kitahara</a:t>
            </a:r>
            <a:r>
              <a:rPr lang="en-US" sz="1400" dirty="0" smtClean="0"/>
              <a:t>, Yamamoto (2016); </a:t>
            </a:r>
            <a:r>
              <a:rPr lang="en-US" sz="1400" dirty="0" err="1" smtClean="0"/>
              <a:t>Ellwanger</a:t>
            </a:r>
            <a:r>
              <a:rPr lang="en-US" sz="1400" dirty="0" smtClean="0"/>
              <a:t>, </a:t>
            </a:r>
            <a:r>
              <a:rPr lang="en-US" sz="1400" dirty="0" err="1" smtClean="0"/>
              <a:t>Moretti</a:t>
            </a:r>
            <a:r>
              <a:rPr lang="en-US" sz="1400" dirty="0" smtClean="0"/>
              <a:t> (2016)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882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572413" cy="510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SCALARS </a:t>
            </a:r>
          </a:p>
          <a:p>
            <a:pPr marL="0" indent="0" algn="ctr">
              <a:buNone/>
            </a:pPr>
            <a:r>
              <a:rPr lang="en-US" b="1" dirty="0" smtClean="0"/>
              <a:t>“DARK HIGGS”</a:t>
            </a:r>
          </a:p>
          <a:p>
            <a:endParaRPr lang="en-US" dirty="0" smtClean="0"/>
          </a:p>
          <a:p>
            <a:r>
              <a:rPr lang="en-US" dirty="0" smtClean="0"/>
              <a:t>J</a:t>
            </a:r>
            <a:r>
              <a:rPr lang="en-US" baseline="30000" dirty="0" smtClean="0"/>
              <a:t>P</a:t>
            </a:r>
            <a:r>
              <a:rPr lang="en-US" dirty="0" smtClean="0"/>
              <a:t> Assignments: 1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0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0</a:t>
            </a:r>
            <a:r>
              <a:rPr lang="en-US" baseline="30000" dirty="0" smtClean="0">
                <a:sym typeface="Wingdings"/>
              </a:rPr>
              <a:t>+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L Conservation: </a:t>
            </a:r>
          </a:p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L = 1</a:t>
            </a:r>
          </a:p>
          <a:p>
            <a:endParaRPr lang="en-US" sz="12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Parity Conservation: </a:t>
            </a:r>
          </a:p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P = (-1)</a:t>
            </a:r>
            <a:r>
              <a:rPr lang="en-US" baseline="30000" dirty="0" smtClean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 = 1</a:t>
            </a:r>
          </a:p>
          <a:p>
            <a:endParaRPr lang="en-US" sz="12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Forbidden in parity-conserving theories</a:t>
            </a:r>
            <a:endParaRPr lang="en-US" dirty="0" smtClean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SPIN 0 NEUTRAL BOSONS</a:t>
            </a:r>
            <a:endParaRPr lang="en-US" sz="3200" dirty="0"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19600" y="927869"/>
            <a:ext cx="45724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PSEUDOSCALARS </a:t>
            </a:r>
          </a:p>
          <a:p>
            <a:pPr marL="0" indent="0" algn="ctr">
              <a:buNone/>
            </a:pPr>
            <a:r>
              <a:rPr lang="en-US" b="1" dirty="0" smtClean="0"/>
              <a:t>“AXION-LIKE PARTICLES”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Requires re-analysis of constraints on </a:t>
            </a:r>
            <a:r>
              <a:rPr lang="en-US" dirty="0" err="1" smtClean="0"/>
              <a:t>a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couplings</a:t>
            </a:r>
          </a:p>
          <a:p>
            <a:pPr marL="0" indent="0" algn="r">
              <a:buNone/>
            </a:pPr>
            <a:r>
              <a:rPr lang="en-US" sz="1600" dirty="0" err="1" smtClean="0"/>
              <a:t>Ellwanger</a:t>
            </a:r>
            <a:r>
              <a:rPr lang="en-US" sz="1600" dirty="0" smtClean="0"/>
              <a:t>, </a:t>
            </a:r>
            <a:r>
              <a:rPr lang="en-US" sz="1600" dirty="0" err="1" smtClean="0"/>
              <a:t>Moretti</a:t>
            </a:r>
            <a:r>
              <a:rPr lang="en-US" sz="1600" dirty="0" smtClean="0"/>
              <a:t> (2016)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4729515" y="2057400"/>
            <a:ext cx="3957285" cy="3352800"/>
            <a:chOff x="4729515" y="2057400"/>
            <a:chExt cx="3957285" cy="3352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515" y="2057400"/>
              <a:ext cx="3957285" cy="3352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7611119" y="3895082"/>
              <a:ext cx="1646615" cy="409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Dobrich</a:t>
              </a:r>
              <a:r>
                <a:rPr lang="en-US" sz="1400" dirty="0" smtClean="0"/>
                <a:t> et al. (2015)</a:t>
              </a:r>
              <a:endParaRPr lang="en-US" sz="1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086600" y="2133600"/>
              <a:ext cx="0" cy="2743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578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What quark-, nucleon-level couplings are required? In general requires calculating nuclear matrix elements</a:t>
            </a:r>
          </a:p>
          <a:p>
            <a:endParaRPr lang="en-US" sz="1200" dirty="0"/>
          </a:p>
          <a:p>
            <a:r>
              <a:rPr lang="en-US" dirty="0" smtClean="0"/>
              <a:t>But for 1</a:t>
            </a:r>
            <a:r>
              <a:rPr lang="en-US" baseline="30000" dirty="0" smtClean="0"/>
              <a:t>-</a:t>
            </a:r>
            <a:r>
              <a:rPr lang="en-US" dirty="0" smtClean="0"/>
              <a:t> vector, in the EFT, there is only 1 operator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Neglecting </a:t>
            </a:r>
            <a:r>
              <a:rPr lang="en-US" dirty="0" err="1" smtClean="0"/>
              <a:t>isospin</a:t>
            </a:r>
            <a:r>
              <a:rPr lang="en-US" dirty="0" smtClean="0"/>
              <a:t> mixing,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nuclear matrix elements and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cancel in the ratio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	where                           and                       </a:t>
            </a:r>
            <a:r>
              <a:rPr lang="en-US" dirty="0" smtClean="0">
                <a:latin typeface="Symbol" charset="2"/>
                <a:cs typeface="Symbol" charset="2"/>
              </a:rPr>
              <a:t>     </a:t>
            </a:r>
            <a:r>
              <a:rPr lang="en-US" dirty="0" smtClean="0"/>
              <a:t>are the nucleon 	X-charges (in units of e)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SPIN-1 GAUGE BOSONS</a:t>
            </a:r>
            <a:endParaRPr lang="en-US" sz="3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200"/>
            <a:ext cx="4953000" cy="715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665209"/>
            <a:ext cx="7088123" cy="831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997303"/>
            <a:ext cx="5943600" cy="750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200400"/>
            <a:ext cx="3233673" cy="350723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 rot="16200000">
            <a:off x="6646038" y="1964565"/>
            <a:ext cx="304801" cy="323367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901" y="5943751"/>
            <a:ext cx="2141853" cy="457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2301" y="5943751"/>
            <a:ext cx="2120899" cy="38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8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There are strong indications that the </a:t>
            </a:r>
            <a:r>
              <a:rPr lang="en-US" baseline="30000" dirty="0" smtClean="0"/>
              <a:t>8</a:t>
            </a:r>
            <a:r>
              <a:rPr lang="en-US" dirty="0" smtClean="0"/>
              <a:t>Be 1</a:t>
            </a:r>
            <a:r>
              <a:rPr lang="en-US" baseline="30000" dirty="0" smtClean="0"/>
              <a:t>+</a:t>
            </a:r>
            <a:r>
              <a:rPr lang="en-US" dirty="0" smtClean="0"/>
              <a:t> states are </a:t>
            </a:r>
            <a:r>
              <a:rPr lang="en-US" dirty="0" err="1" smtClean="0"/>
              <a:t>isospin</a:t>
            </a:r>
            <a:r>
              <a:rPr lang="en-US" dirty="0" smtClean="0"/>
              <a:t>-mixed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600" dirty="0" smtClean="0"/>
              <a:t>Barker (1966); </a:t>
            </a:r>
            <a:r>
              <a:rPr lang="en-US" sz="1600" dirty="0" err="1" smtClean="0"/>
              <a:t>Oothoudt</a:t>
            </a:r>
            <a:r>
              <a:rPr lang="en-US" sz="1600" dirty="0" smtClean="0"/>
              <a:t>, Garvey (1977); </a:t>
            </a:r>
            <a:r>
              <a:rPr lang="en-US" sz="1600" dirty="0" err="1" smtClean="0"/>
              <a:t>Pastore</a:t>
            </a:r>
            <a:r>
              <a:rPr lang="en-US" sz="1600" dirty="0" smtClean="0"/>
              <a:t>, </a:t>
            </a:r>
            <a:r>
              <a:rPr lang="en-US" sz="1600" dirty="0" err="1" smtClean="0"/>
              <a:t>Wiringa</a:t>
            </a:r>
            <a:r>
              <a:rPr lang="en-US" sz="1600" dirty="0" smtClean="0"/>
              <a:t>, Pieper, </a:t>
            </a:r>
            <a:r>
              <a:rPr lang="en-US" sz="1600" dirty="0" err="1" smtClean="0"/>
              <a:t>Schiavilla</a:t>
            </a:r>
            <a:r>
              <a:rPr lang="en-US" sz="1600" dirty="0" smtClean="0"/>
              <a:t> (2014)</a:t>
            </a:r>
          </a:p>
          <a:p>
            <a:pPr marL="0" indent="0" algn="r">
              <a:buNone/>
            </a:pPr>
            <a:endParaRPr lang="en-US" sz="1600" dirty="0"/>
          </a:p>
          <a:p>
            <a:r>
              <a:rPr lang="en-US" dirty="0" smtClean="0"/>
              <a:t>In general, this can have a large effect on the width, changing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to</a:t>
            </a:r>
          </a:p>
          <a:p>
            <a:pPr marL="0" indent="0">
              <a:buNone/>
            </a:pPr>
            <a:endParaRPr lang="en-US" dirty="0"/>
          </a:p>
          <a:p>
            <a:endParaRPr lang="en-US" sz="1200" dirty="0" smtClean="0"/>
          </a:p>
          <a:p>
            <a:r>
              <a:rPr lang="en-US" dirty="0" smtClean="0"/>
              <a:t>In the </a:t>
            </a:r>
            <a:r>
              <a:rPr lang="en-US" dirty="0" err="1" smtClean="0"/>
              <a:t>protophobic</a:t>
            </a:r>
            <a:r>
              <a:rPr lang="en-US" dirty="0" smtClean="0"/>
              <a:t> limit, however, the effect is O(10%)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EFFECT OF ISOSPIN MIXING</a:t>
            </a:r>
            <a:endParaRPr lang="en-US" sz="3200" dirty="0"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18" y="1719535"/>
            <a:ext cx="1603724" cy="375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752600"/>
            <a:ext cx="2921000" cy="3171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289" y="2195712"/>
            <a:ext cx="2908710" cy="319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175654"/>
            <a:ext cx="1626942" cy="3389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4480076"/>
            <a:ext cx="5379259" cy="7777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4100" y="3733800"/>
            <a:ext cx="4381500" cy="74560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72011" y="6093023"/>
            <a:ext cx="501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373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990600"/>
            <a:ext cx="4925490" cy="5486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4343400" cy="541020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To get the right signal strength: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observed width is completely dominated by experimental effects, but the decay must happen within ~ 1 cm: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This cannot be a dark photon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THE REQUIRED PARTON-LEVEL COUPLINGS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58826"/>
            <a:ext cx="3213100" cy="494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4862051"/>
            <a:ext cx="2438400" cy="471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1143000"/>
            <a:ext cx="56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??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6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685800" y="15240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FUNDAMENTAL FORCES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914400"/>
            <a:ext cx="82296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We know of four fundamental forces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 fifth one would be a big deal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Forces can be mediated by a host of particles: </a:t>
            </a:r>
            <a:r>
              <a:rPr lang="en-US" sz="2400" dirty="0" err="1" smtClean="0"/>
              <a:t>pions</a:t>
            </a:r>
            <a:r>
              <a:rPr lang="en-US" sz="2400" dirty="0" smtClean="0"/>
              <a:t>, Higgs boson, </a:t>
            </a:r>
            <a:r>
              <a:rPr lang="en-US" sz="2400" dirty="0" err="1" smtClean="0"/>
              <a:t>dilaton</a:t>
            </a:r>
            <a:r>
              <a:rPr lang="en-US" sz="2400" dirty="0" smtClean="0"/>
              <a:t>, towers of KK gravitons,...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 this talk, “5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force” refers to a force mediated by a new spin-1 gauge boson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85834" y="1667270"/>
            <a:ext cx="2032002" cy="1798863"/>
            <a:chOff x="3149335" y="1667270"/>
            <a:chExt cx="2032002" cy="1798863"/>
          </a:xfrm>
        </p:grpSpPr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586" y="1667270"/>
              <a:ext cx="1841500" cy="1380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149335" y="3096801"/>
              <a:ext cx="2032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Electromagnetism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1146" y="1679047"/>
            <a:ext cx="2038817" cy="1787086"/>
            <a:chOff x="651146" y="1679047"/>
            <a:chExt cx="2038817" cy="1787086"/>
          </a:xfrm>
        </p:grpSpPr>
        <p:pic>
          <p:nvPicPr>
            <p:cNvPr id="9" name="Picture 8" descr="C:\Users\jlf\Desktop\284574-179-3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46" y="1679047"/>
              <a:ext cx="2038817" cy="135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212699" y="3096801"/>
              <a:ext cx="915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Gravity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13707" y="1600200"/>
            <a:ext cx="1447800" cy="1865933"/>
            <a:chOff x="5450207" y="1600200"/>
            <a:chExt cx="1447800" cy="1865933"/>
          </a:xfrm>
        </p:grpSpPr>
        <p:pic>
          <p:nvPicPr>
            <p:cNvPr id="11" name="Picture 26" descr="C:\Users\jlf\Desktop\nucleus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81" r="4478"/>
            <a:stretch>
              <a:fillRect/>
            </a:stretch>
          </p:blipFill>
          <p:spPr bwMode="auto">
            <a:xfrm>
              <a:off x="5450207" y="1600200"/>
              <a:ext cx="1447800" cy="151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741725" y="3096801"/>
              <a:ext cx="864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Strong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57378" y="1725878"/>
            <a:ext cx="1100822" cy="1740255"/>
            <a:chOff x="7357378" y="1725878"/>
            <a:chExt cx="1100822" cy="1740255"/>
          </a:xfrm>
        </p:grpSpPr>
        <p:pic>
          <p:nvPicPr>
            <p:cNvPr id="7" name="Picture 10" descr="C:\Users\jlf\Desktop\RND_vs_SND_f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9" t="17328" r="54196" b="10059"/>
            <a:stretch>
              <a:fillRect/>
            </a:stretch>
          </p:blipFill>
          <p:spPr bwMode="auto">
            <a:xfrm>
              <a:off x="7357378" y="1725878"/>
              <a:ext cx="1100822" cy="126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520504" y="309680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Weak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5421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The dominant constraints are null results from searches for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X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 </a:t>
            </a:r>
            <a:r>
              <a:rPr lang="en-US" dirty="0" smtClean="0"/>
              <a:t> e</a:t>
            </a:r>
            <a:r>
              <a:rPr lang="en-US" baseline="30000" dirty="0" smtClean="0"/>
              <a:t>+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</a:p>
          <a:p>
            <a:endParaRPr lang="en-US" dirty="0">
              <a:latin typeface="Symbol" charset="2"/>
              <a:cs typeface="Symbol" charset="2"/>
            </a:endParaRPr>
          </a:p>
          <a:p>
            <a:endParaRPr lang="en-US" dirty="0" smtClean="0">
              <a:latin typeface="Symbol" charset="2"/>
              <a:cs typeface="Symbol" charset="2"/>
            </a:endParaRPr>
          </a:p>
          <a:p>
            <a:endParaRPr lang="en-US" dirty="0">
              <a:latin typeface="Symbol" charset="2"/>
              <a:cs typeface="Symbol" charset="2"/>
            </a:endParaRPr>
          </a:p>
          <a:p>
            <a:endParaRPr lang="en-US" dirty="0" smtClean="0">
              <a:latin typeface="Symbol" charset="2"/>
              <a:cs typeface="Symbol" charset="2"/>
            </a:endParaRPr>
          </a:p>
          <a:p>
            <a:endParaRPr lang="en-US" sz="1200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endParaRPr lang="en-US" sz="1200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Eliminated if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u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u</a:t>
            </a:r>
            <a:r>
              <a:rPr lang="en-US" i="1" dirty="0" smtClean="0"/>
              <a:t>–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d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≈ 0 or </a:t>
            </a:r>
            <a:r>
              <a:rPr lang="en-US" i="1" dirty="0" smtClean="0">
                <a:sym typeface="Wingdings"/>
              </a:rPr>
              <a:t>2X</a:t>
            </a:r>
            <a:r>
              <a:rPr lang="en-US" i="1" baseline="-25000" dirty="0" smtClean="0">
                <a:sym typeface="Wingdings"/>
              </a:rPr>
              <a:t>u</a:t>
            </a:r>
            <a:r>
              <a:rPr lang="en-US" i="1" dirty="0" smtClean="0">
                <a:sym typeface="Wingdings"/>
              </a:rPr>
              <a:t> + </a:t>
            </a:r>
            <a:r>
              <a:rPr lang="en-US" i="1" dirty="0" err="1" smtClean="0">
                <a:sym typeface="Wingdings"/>
              </a:rPr>
              <a:t>X</a:t>
            </a:r>
            <a:r>
              <a:rPr lang="en-US" i="1" baseline="-25000" dirty="0" err="1" smtClean="0">
                <a:sym typeface="Wingdings"/>
              </a:rPr>
              <a:t>d</a:t>
            </a:r>
            <a:r>
              <a:rPr lang="en-US" i="1" dirty="0" smtClean="0">
                <a:sym typeface="Wingdings"/>
              </a:rPr>
              <a:t> </a:t>
            </a:r>
            <a:r>
              <a:rPr lang="en-US" dirty="0"/>
              <a:t>≈ </a:t>
            </a:r>
            <a:r>
              <a:rPr lang="en-US" dirty="0" smtClean="0"/>
              <a:t>0 or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err="1" smtClean="0">
                <a:sym typeface="Wingdings"/>
              </a:rPr>
              <a:t>X</a:t>
            </a:r>
            <a:r>
              <a:rPr lang="en-US" i="1" baseline="-25000" dirty="0" err="1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 </a:t>
            </a:r>
            <a:r>
              <a:rPr lang="en-US" dirty="0"/>
              <a:t>≈ </a:t>
            </a:r>
            <a:r>
              <a:rPr lang="en-US" dirty="0" smtClean="0"/>
              <a:t>0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A </a:t>
            </a:r>
            <a:r>
              <a:rPr lang="en-US" dirty="0" err="1" smtClean="0">
                <a:sym typeface="Wingdings"/>
              </a:rPr>
              <a:t>protophobic</a:t>
            </a:r>
            <a:r>
              <a:rPr lang="en-US" dirty="0" smtClean="0">
                <a:sym typeface="Wingdings"/>
              </a:rPr>
              <a:t> gauge boson with couplings to neutrons, but suppressed couplings to protons, can explain the 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signal without violating other constraints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PROTOPHOBIA</a:t>
            </a:r>
            <a:endParaRPr lang="en-US" sz="3200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33587" y="1971833"/>
            <a:ext cx="2657413" cy="2235200"/>
            <a:chOff x="1533587" y="2041367"/>
            <a:chExt cx="2657413" cy="2235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3587" y="2041367"/>
              <a:ext cx="2470026" cy="2235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16806" y="2928135"/>
              <a:ext cx="774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u</a:t>
              </a:r>
              <a:r>
                <a:rPr lang="en-US" sz="2400" i="1" dirty="0" smtClean="0"/>
                <a:t>, d</a:t>
              </a:r>
              <a:endParaRPr lang="en-US" sz="24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05838" y="1905000"/>
            <a:ext cx="2773956" cy="2368866"/>
            <a:chOff x="4705838" y="1974534"/>
            <a:chExt cx="2773956" cy="23688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5838" y="1974534"/>
              <a:ext cx="2607589" cy="236886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705600" y="2928135"/>
              <a:ext cx="774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p</a:t>
              </a:r>
              <a:r>
                <a:rPr lang="en-US" sz="2400" i="1" dirty="0" smtClean="0"/>
                <a:t>, n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8928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5</a:t>
            </a:r>
            <a:r>
              <a:rPr lang="en-US" sz="3200" baseline="30000" dirty="0" smtClean="0">
                <a:latin typeface="Arial" charset="0"/>
              </a:rPr>
              <a:t>TH</a:t>
            </a:r>
            <a:r>
              <a:rPr lang="en-US" sz="3200" dirty="0" smtClean="0">
                <a:latin typeface="Arial" charset="0"/>
              </a:rPr>
              <a:t> FORCE EXPLANATIONS OF </a:t>
            </a:r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</a:t>
            </a:r>
            <a:endParaRPr lang="en-US" sz="32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313"/>
            <a:ext cx="9144000" cy="3849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5712023"/>
            <a:ext cx="501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981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Consider all constraints and also the region favored by (g-2)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</a:p>
          <a:p>
            <a:r>
              <a:rPr lang="en-US" dirty="0" smtClean="0"/>
              <a:t>In the end, require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u</a:t>
            </a:r>
            <a:r>
              <a:rPr lang="en-US" dirty="0" smtClean="0"/>
              <a:t>,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d</a:t>
            </a:r>
            <a:r>
              <a:rPr lang="en-US" baseline="-25000" dirty="0" smtClean="0"/>
              <a:t> </a:t>
            </a:r>
            <a:r>
              <a:rPr lang="en-US" dirty="0" smtClean="0"/>
              <a:t>~ few 10</a:t>
            </a:r>
            <a:r>
              <a:rPr lang="en-US" baseline="30000" dirty="0" smtClean="0"/>
              <a:t>-3 </a:t>
            </a:r>
            <a:r>
              <a:rPr lang="en-US" dirty="0" smtClean="0"/>
              <a:t>with cancelation to ~10% for </a:t>
            </a:r>
            <a:r>
              <a:rPr lang="en-US" dirty="0" err="1" smtClean="0"/>
              <a:t>protophobia</a:t>
            </a:r>
            <a:r>
              <a:rPr lang="en-US" dirty="0" smtClean="0"/>
              <a:t>, 10</a:t>
            </a:r>
            <a:r>
              <a:rPr lang="en-US" baseline="30000" dirty="0" smtClean="0"/>
              <a:t>-4 </a:t>
            </a:r>
            <a:r>
              <a:rPr lang="en-US" dirty="0" smtClean="0"/>
              <a:t>&lt;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 &lt; 10</a:t>
            </a:r>
            <a:r>
              <a:rPr lang="en-US" baseline="30000" dirty="0" smtClean="0"/>
              <a:t>-3</a:t>
            </a:r>
            <a:r>
              <a:rPr lang="en-US" dirty="0" smtClean="0"/>
              <a:t>, and |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e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|</a:t>
            </a:r>
            <a:r>
              <a:rPr lang="en-US" baseline="30000" dirty="0" smtClean="0"/>
              <a:t>1/2</a:t>
            </a:r>
            <a:r>
              <a:rPr lang="en-US" dirty="0" smtClean="0"/>
              <a:t> &lt; 3 x 10</a:t>
            </a:r>
            <a:r>
              <a:rPr lang="en-US" baseline="30000" dirty="0" smtClean="0"/>
              <a:t>-4</a:t>
            </a:r>
            <a:endParaRPr lang="en-US" baseline="30000" dirty="0">
              <a:cs typeface="Symbol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COUPLING CONSTRAINTS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26697"/>
            <a:ext cx="4190999" cy="3945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6400800"/>
            <a:ext cx="5064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,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574520"/>
            <a:ext cx="403937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2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562600"/>
          </a:xfrm>
        </p:spPr>
        <p:txBody>
          <a:bodyPr>
            <a:noAutofit/>
          </a:bodyPr>
          <a:lstStyle/>
          <a:p>
            <a:r>
              <a:rPr lang="en-US" dirty="0" smtClean="0"/>
              <a:t>How strange is </a:t>
            </a:r>
            <a:r>
              <a:rPr lang="en-US" dirty="0" err="1" smtClean="0"/>
              <a:t>protophobia</a:t>
            </a:r>
            <a:r>
              <a:rPr lang="en-US" dirty="0" smtClean="0"/>
              <a:t>?  Z is </a:t>
            </a:r>
            <a:r>
              <a:rPr lang="en-US" dirty="0" err="1" smtClean="0"/>
              <a:t>protophobic</a:t>
            </a:r>
            <a:r>
              <a:rPr lang="en-US" dirty="0" smtClean="0"/>
              <a:t> at low energies, as is any gauge boson coupling to B-Q or B-L-Q</a:t>
            </a:r>
          </a:p>
          <a:p>
            <a:endParaRPr lang="en-US" sz="1200" dirty="0"/>
          </a:p>
          <a:p>
            <a:r>
              <a:rPr lang="en-US" dirty="0" smtClean="0"/>
              <a:t>Example: </a:t>
            </a:r>
            <a:r>
              <a:rPr lang="en-US" dirty="0"/>
              <a:t>g</a:t>
            </a:r>
            <a:r>
              <a:rPr lang="en-US" dirty="0" smtClean="0"/>
              <a:t>auge the U(1)</a:t>
            </a:r>
            <a:r>
              <a:rPr lang="en-US" baseline="-25000" dirty="0" smtClean="0"/>
              <a:t>B-L</a:t>
            </a:r>
            <a:r>
              <a:rPr lang="en-US" dirty="0" smtClean="0"/>
              <a:t> global symmetry of the SM</a:t>
            </a:r>
            <a:r>
              <a:rPr lang="en-US" dirty="0">
                <a:cs typeface="Symbol" charset="2"/>
              </a:rPr>
              <a:t>.</a:t>
            </a:r>
            <a:r>
              <a:rPr lang="en-US" dirty="0" smtClean="0">
                <a:cs typeface="Symbol" charset="2"/>
              </a:rPr>
              <a:t> This is anomaly-free with the addition of 3 sterile neutrinos</a:t>
            </a:r>
          </a:p>
          <a:p>
            <a:endParaRPr lang="en-US" sz="1200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Generically the B-L boson kinetically mixes with the photon:</a:t>
            </a:r>
          </a:p>
          <a:p>
            <a:endParaRPr lang="en-US" dirty="0" smtClean="0">
              <a:cs typeface="Symbol" charset="2"/>
            </a:endParaRPr>
          </a:p>
          <a:p>
            <a:endParaRPr lang="en-US" dirty="0">
              <a:cs typeface="Symbol" charset="2"/>
            </a:endParaRPr>
          </a:p>
          <a:p>
            <a:pPr marL="0" indent="0">
              <a:buNone/>
            </a:pPr>
            <a:endParaRPr lang="en-US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For </a:t>
            </a:r>
            <a:r>
              <a:rPr lang="en-US" sz="3200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cs typeface="Symbol" charset="2"/>
              </a:rPr>
              <a:t> ≈ -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B</a:t>
            </a:r>
            <a:r>
              <a:rPr lang="en-US" baseline="-25000" dirty="0" smtClean="0">
                <a:cs typeface="Symbol" charset="2"/>
              </a:rPr>
              <a:t>-L</a:t>
            </a:r>
            <a:r>
              <a:rPr lang="en-US" dirty="0" smtClean="0">
                <a:cs typeface="Symbol" charset="2"/>
              </a:rPr>
              <a:t>, we get B-L-Q charges: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u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≈ </a:t>
            </a:r>
            <a:r>
              <a:rPr lang="en-US" sz="3200" dirty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cs typeface="Symbol" charset="2"/>
              </a:rPr>
              <a:t>/3 and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≈ </a:t>
            </a:r>
            <a:r>
              <a:rPr lang="en-US" dirty="0" smtClean="0">
                <a:cs typeface="Symbol" charset="2"/>
              </a:rPr>
              <a:t>-2</a:t>
            </a:r>
            <a:r>
              <a:rPr lang="en-US" sz="3200" dirty="0" smtClean="0">
                <a:latin typeface="Symbol" charset="2"/>
                <a:cs typeface="Symbol" charset="2"/>
              </a:rPr>
              <a:t>e</a:t>
            </a:r>
            <a:r>
              <a:rPr lang="en-US" dirty="0">
                <a:cs typeface="Symbol" charset="2"/>
              </a:rPr>
              <a:t>/</a:t>
            </a:r>
            <a:r>
              <a:rPr lang="en-US" dirty="0" smtClean="0">
                <a:cs typeface="Symbol" charset="2"/>
              </a:rPr>
              <a:t>3 (</a:t>
            </a:r>
            <a:r>
              <a:rPr lang="en-US" dirty="0" err="1" smtClean="0">
                <a:cs typeface="Symbol" charset="2"/>
              </a:rPr>
              <a:t>protophobia</a:t>
            </a:r>
            <a:r>
              <a:rPr lang="en-US" dirty="0" smtClean="0">
                <a:cs typeface="Symbol" charset="2"/>
              </a:rPr>
              <a:t>) and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e</a:t>
            </a:r>
            <a:r>
              <a:rPr lang="en-US" dirty="0" smtClean="0">
                <a:cs typeface="Symbol" charset="2"/>
              </a:rPr>
              <a:t> &lt;&lt;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u,d</a:t>
            </a:r>
            <a:r>
              <a:rPr lang="en-US" dirty="0" smtClean="0">
                <a:cs typeface="Symbol" charset="2"/>
              </a:rPr>
              <a:t> . The neutrino X-charge can be suppressed by mixing with vector-like leptons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ANOMALY-FREE</a:t>
            </a:r>
            <a:r>
              <a:rPr lang="en-US" sz="3200" dirty="0"/>
              <a:t> </a:t>
            </a:r>
            <a:r>
              <a:rPr lang="en-US" sz="3200" dirty="0" smtClean="0"/>
              <a:t>MODELS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838200"/>
            <a:ext cx="501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733800"/>
            <a:ext cx="1869656" cy="118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3962400"/>
            <a:ext cx="1955800" cy="67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4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399" y="1066800"/>
            <a:ext cx="3447877" cy="5715000"/>
          </a:xfrm>
        </p:spPr>
        <p:txBody>
          <a:bodyPr>
            <a:noAutofit/>
          </a:bodyPr>
          <a:lstStyle/>
          <a:p>
            <a:r>
              <a:rPr lang="en-US" dirty="0" smtClean="0"/>
              <a:t>The most direct test would be to look for other nuclear IPC transitions</a:t>
            </a:r>
          </a:p>
          <a:p>
            <a:endParaRPr lang="en-US" sz="1400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aseline="30000" dirty="0" smtClean="0"/>
              <a:t>8</a:t>
            </a:r>
            <a:r>
              <a:rPr lang="en-US" dirty="0" smtClean="0"/>
              <a:t>Be 18.15 and 17.64 transitions are among the largest known with discrete gamma rays</a:t>
            </a:r>
          </a:p>
          <a:p>
            <a:endParaRPr lang="en-US" sz="1400" dirty="0"/>
          </a:p>
          <a:p>
            <a:r>
              <a:rPr lang="en-US" dirty="0" smtClean="0"/>
              <a:t>Are others possible? </a:t>
            </a:r>
            <a:r>
              <a:rPr lang="en-US" dirty="0"/>
              <a:t>E</a:t>
            </a:r>
            <a:r>
              <a:rPr lang="en-US" dirty="0" smtClean="0"/>
              <a:t>.g., </a:t>
            </a:r>
            <a:r>
              <a:rPr lang="en-US" baseline="30000" dirty="0" smtClean="0"/>
              <a:t>10</a:t>
            </a:r>
            <a:r>
              <a:rPr lang="en-US" dirty="0" smtClean="0"/>
              <a:t>B (19.3), </a:t>
            </a:r>
            <a:r>
              <a:rPr lang="en-US" baseline="30000" dirty="0" smtClean="0"/>
              <a:t>10</a:t>
            </a:r>
            <a:r>
              <a:rPr lang="en-US" dirty="0" smtClean="0"/>
              <a:t>Be (17.8)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FUTURE TESTS: NUCLEAR PHYSICS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037" y="1143000"/>
            <a:ext cx="4800763" cy="5120632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02050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FUTURE TESTS: “DARK PHOTON” EXPTS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6743982" cy="4952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7046" y="4964668"/>
            <a:ext cx="200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Feng</a:t>
            </a:r>
            <a:r>
              <a:rPr lang="en-US" dirty="0" smtClean="0"/>
              <a:t> et al. (2016)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5791200"/>
            <a:ext cx="8458200" cy="838199"/>
          </a:xfrm>
        </p:spPr>
        <p:txBody>
          <a:bodyPr>
            <a:noAutofit/>
          </a:bodyPr>
          <a:lstStyle/>
          <a:p>
            <a:r>
              <a:rPr lang="en-US" dirty="0" smtClean="0"/>
              <a:t>Also KLOE-2, </a:t>
            </a:r>
            <a:r>
              <a:rPr lang="en-US" dirty="0" err="1" smtClean="0"/>
              <a:t>SHiP</a:t>
            </a:r>
            <a:r>
              <a:rPr lang="en-US" dirty="0" smtClean="0"/>
              <a:t>, </a:t>
            </a:r>
            <a:r>
              <a:rPr lang="en-US" dirty="0" err="1" smtClean="0"/>
              <a:t>SeaQuest</a:t>
            </a:r>
            <a:r>
              <a:rPr lang="en-US" dirty="0" smtClean="0"/>
              <a:t>, PADME, 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744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858000" cy="593725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</a:rPr>
              <a:t>CONCLUSIONS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5</a:t>
            </a:r>
            <a:r>
              <a:rPr lang="en-US" baseline="30000" dirty="0" smtClean="0">
                <a:latin typeface="Arial" charset="0"/>
              </a:rPr>
              <a:t>th</a:t>
            </a:r>
            <a:r>
              <a:rPr lang="en-US" dirty="0" smtClean="0">
                <a:latin typeface="Arial" charset="0"/>
              </a:rPr>
              <a:t> forces are motivated by unification and dark matter and may be probed in “intensity frontier” experiments and nuclear decays</a:t>
            </a:r>
          </a:p>
          <a:p>
            <a:pPr eaLnBrk="1" hangingPunct="1">
              <a:lnSpc>
                <a:spcPct val="90000"/>
              </a:lnSpc>
            </a:pPr>
            <a:endParaRPr lang="en-US" sz="12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There is currently a 6.8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latin typeface="Arial" charset="0"/>
              </a:rPr>
              <a:t> anomaly in </a:t>
            </a:r>
            <a:r>
              <a:rPr lang="en-US" baseline="30000" dirty="0" smtClean="0">
                <a:latin typeface="Arial" charset="0"/>
              </a:rPr>
              <a:t>8</a:t>
            </a:r>
            <a:r>
              <a:rPr lang="en-US" dirty="0" smtClean="0">
                <a:latin typeface="Arial" charset="0"/>
              </a:rPr>
              <a:t>Be* IPC decays.  A </a:t>
            </a:r>
            <a:r>
              <a:rPr lang="en-US" dirty="0">
                <a:latin typeface="Arial" charset="0"/>
              </a:rPr>
              <a:t>p</a:t>
            </a:r>
            <a:r>
              <a:rPr lang="en-US" dirty="0" smtClean="0">
                <a:latin typeface="Arial" charset="0"/>
              </a:rPr>
              <a:t>article interpretation yields a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/>
              <a:t>/</a:t>
            </a:r>
            <a:r>
              <a:rPr lang="en-US" dirty="0" err="1"/>
              <a:t>dof</a:t>
            </a:r>
            <a:r>
              <a:rPr lang="en-US" dirty="0"/>
              <a:t> = </a:t>
            </a:r>
            <a:r>
              <a:rPr lang="en-US" dirty="0" smtClean="0"/>
              <a:t>1.07 best fit with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	m = 16.7 ± 0.35 (stat) ± 0.5 (sys) MeV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	</a:t>
            </a:r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baseline="30000" dirty="0">
                <a:solidFill>
                  <a:schemeClr val="tx1"/>
                </a:solidFill>
              </a:rPr>
              <a:t>8</a:t>
            </a:r>
            <a:r>
              <a:rPr lang="en-US" sz="2400" dirty="0">
                <a:solidFill>
                  <a:schemeClr val="tx1"/>
                </a:solidFill>
              </a:rPr>
              <a:t>Be* </a:t>
            </a:r>
            <a:r>
              <a:rPr lang="en-US" sz="2400" dirty="0">
                <a:solidFill>
                  <a:schemeClr val="tx1"/>
                </a:solidFill>
                <a:sym typeface="Wingdings"/>
              </a:rPr>
              <a:t> </a:t>
            </a:r>
            <a:r>
              <a:rPr lang="en-US" sz="2400" baseline="30000" dirty="0">
                <a:solidFill>
                  <a:schemeClr val="tx1"/>
                </a:solidFill>
                <a:sym typeface="Wingdings"/>
              </a:rPr>
              <a:t>8</a:t>
            </a:r>
            <a:r>
              <a:rPr lang="en-US" sz="2400" dirty="0">
                <a:solidFill>
                  <a:schemeClr val="tx1"/>
                </a:solidFill>
                <a:sym typeface="Wingdings"/>
              </a:rPr>
              <a:t>Be X) / B(</a:t>
            </a:r>
            <a:r>
              <a:rPr lang="en-US" sz="2400" baseline="30000" dirty="0">
                <a:solidFill>
                  <a:schemeClr val="tx1"/>
                </a:solidFill>
                <a:sym typeface="Wingdings"/>
              </a:rPr>
              <a:t>8</a:t>
            </a:r>
            <a:r>
              <a:rPr lang="en-US" sz="2400" dirty="0">
                <a:solidFill>
                  <a:schemeClr val="tx1"/>
                </a:solidFill>
                <a:sym typeface="Wingdings"/>
              </a:rPr>
              <a:t>Be*  </a:t>
            </a:r>
            <a:r>
              <a:rPr lang="en-US" sz="2400" baseline="30000" dirty="0">
                <a:solidFill>
                  <a:schemeClr val="tx1"/>
                </a:solidFill>
                <a:sym typeface="Wingdings"/>
              </a:rPr>
              <a:t>8</a:t>
            </a:r>
            <a:r>
              <a:rPr lang="en-US" sz="2400" dirty="0">
                <a:solidFill>
                  <a:schemeClr val="tx1"/>
                </a:solidFill>
                <a:sym typeface="Wingdings"/>
              </a:rPr>
              <a:t>Be </a:t>
            </a:r>
            <a:r>
              <a:rPr lang="en-US" sz="2400" dirty="0">
                <a:solidFill>
                  <a:schemeClr val="tx1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dirty="0">
                <a:solidFill>
                  <a:schemeClr val="tx1"/>
                </a:solidFill>
                <a:sym typeface="Wingdings"/>
              </a:rPr>
              <a:t>) = 5.6 x 10</a:t>
            </a:r>
            <a:r>
              <a:rPr lang="en-US" sz="2400" baseline="30000" dirty="0">
                <a:solidFill>
                  <a:schemeClr val="tx1"/>
                </a:solidFill>
                <a:sym typeface="Wingdings"/>
              </a:rPr>
              <a:t>-</a:t>
            </a:r>
            <a:r>
              <a:rPr lang="en-US" sz="2400" baseline="30000" dirty="0" smtClean="0">
                <a:solidFill>
                  <a:schemeClr val="tx1"/>
                </a:solidFill>
                <a:sym typeface="Wingdings"/>
              </a:rPr>
              <a:t>6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d</a:t>
            </a:r>
            <a:r>
              <a:rPr lang="en-US" sz="2400" dirty="0" smtClean="0">
                <a:sym typeface="Wingdings"/>
              </a:rPr>
              <a:t>ata are consistent with a </a:t>
            </a:r>
            <a:r>
              <a:rPr lang="en-US" sz="2400" dirty="0" err="1" smtClean="0">
                <a:sym typeface="Wingdings"/>
              </a:rPr>
              <a:t>protophobic</a:t>
            </a:r>
            <a:r>
              <a:rPr lang="en-US" sz="2400" dirty="0" smtClean="0">
                <a:sym typeface="Wingdings"/>
              </a:rPr>
              <a:t> gauge boson that mediates a 5</a:t>
            </a:r>
            <a:r>
              <a:rPr lang="en-US" sz="2400" baseline="30000" dirty="0" smtClean="0">
                <a:sym typeface="Wingdings"/>
              </a:rPr>
              <a:t>th</a:t>
            </a:r>
            <a:r>
              <a:rPr lang="en-US" sz="2400" dirty="0" smtClean="0">
                <a:sym typeface="Wingdings"/>
              </a:rPr>
              <a:t> force and explains (g-2)</a:t>
            </a:r>
            <a:r>
              <a:rPr lang="en-US" sz="2400" baseline="-25000" dirty="0" smtClean="0">
                <a:latin typeface="Symbol" charset="2"/>
                <a:cs typeface="Symbol" charset="2"/>
                <a:sym typeface="Wingdings"/>
              </a:rPr>
              <a:t>m</a:t>
            </a:r>
            <a:endParaRPr lang="en-US" baseline="-25000" dirty="0">
              <a:latin typeface="Symbol" charset="2"/>
              <a:cs typeface="Symbol" charset="2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sym typeface="Wingdings"/>
              </a:rPr>
              <a:t>In simple SM extensions, the gauge boson is a U(1)</a:t>
            </a:r>
            <a:r>
              <a:rPr lang="en-US" baseline="-25000" dirty="0" smtClean="0">
                <a:latin typeface="Arial" charset="0"/>
                <a:sym typeface="Wingdings"/>
              </a:rPr>
              <a:t>B-L</a:t>
            </a:r>
            <a:r>
              <a:rPr lang="en-US" dirty="0" smtClean="0">
                <a:latin typeface="Arial" charset="0"/>
                <a:sym typeface="Wingdings"/>
              </a:rPr>
              <a:t> or U(1)</a:t>
            </a:r>
            <a:r>
              <a:rPr lang="en-US" baseline="-25000" dirty="0" smtClean="0">
                <a:latin typeface="Arial" charset="0"/>
                <a:sym typeface="Wingdings"/>
              </a:rPr>
              <a:t>B</a:t>
            </a:r>
            <a:r>
              <a:rPr lang="en-US" dirty="0" smtClean="0">
                <a:latin typeface="Arial" charset="0"/>
                <a:sym typeface="Wingdings"/>
              </a:rPr>
              <a:t> gauge boson that kinetically mixes with the photon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sym typeface="Wingdings"/>
              </a:rPr>
              <a:t>Many opportunities for near future experimental tests </a:t>
            </a:r>
            <a:endParaRPr lang="en-US" sz="2400" dirty="0" smtClean="0">
              <a:sym typeface="Wingding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5</a:t>
            </a:r>
            <a:r>
              <a:rPr lang="en-US" sz="32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3200" b="1" dirty="0" smtClean="0">
                <a:solidFill>
                  <a:srgbClr val="000000"/>
                </a:solidFill>
              </a:rPr>
              <a:t> FORCE MOTIVATION: UNIFICATION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9" y="990600"/>
            <a:ext cx="8763001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Q</a:t>
            </a:r>
            <a:r>
              <a:rPr lang="en-US" sz="2400" dirty="0" smtClean="0"/>
              <a:t>uantum numbers: e.g., SU(3) x SU(2) x U(1) </a:t>
            </a:r>
            <a:r>
              <a:rPr lang="en-US" sz="2400" dirty="0" smtClean="0">
                <a:sym typeface="Wingdings"/>
              </a:rPr>
              <a:t> SO(10)</a:t>
            </a:r>
            <a:endParaRPr lang="is-IS" sz="2400" dirty="0" smtClean="0"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is-IS" sz="2400" dirty="0"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is-IS" sz="2400" dirty="0" smtClean="0"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is-IS" sz="2400" dirty="0">
              <a:sym typeface="Wingdings"/>
            </a:endParaRPr>
          </a:p>
          <a:p>
            <a:endParaRPr lang="is-IS" sz="2400" dirty="0"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is-IS" sz="2400" dirty="0" smtClean="0">
                <a:sym typeface="Wingdings"/>
              </a:rPr>
              <a:t>Unification of couplings: at a perturbative value and at a scale below M</a:t>
            </a:r>
            <a:r>
              <a:rPr lang="en-US" sz="2400" baseline="-25000" dirty="0" smtClean="0">
                <a:sym typeface="Wingdings"/>
              </a:rPr>
              <a:t>p</a:t>
            </a:r>
            <a:r>
              <a:rPr lang="is-IS" sz="2400" baseline="-25000" dirty="0" smtClean="0">
                <a:sym typeface="Wingdings"/>
              </a:rPr>
              <a:t>lanck</a:t>
            </a:r>
            <a:r>
              <a:rPr lang="is-IS" sz="2400" dirty="0" smtClean="0">
                <a:sym typeface="Wingdings"/>
              </a:rPr>
              <a:t> but high enough to satisfy proton decay</a:t>
            </a:r>
          </a:p>
          <a:p>
            <a:pPr marL="342900" indent="-342900">
              <a:buFont typeface="Arial"/>
              <a:buChar char="•"/>
            </a:pPr>
            <a:endParaRPr lang="is-IS" sz="2400" dirty="0"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is-IS" sz="2400" dirty="0" smtClean="0"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is-IS" sz="2400" dirty="0"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is-IS" sz="2400" dirty="0" smtClean="0">
              <a:sym typeface="Wingdings"/>
            </a:endParaRP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Any GUT group SO(10) or bigger has rank &gt; 4, implies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force: U(1)</a:t>
            </a:r>
            <a:r>
              <a:rPr lang="en-US" sz="2400" baseline="-25000" dirty="0" smtClean="0"/>
              <a:t>B-L</a:t>
            </a:r>
            <a:r>
              <a:rPr lang="en-US" sz="2400" dirty="0" smtClean="0"/>
              <a:t> , Z’ gauge bosons, etc.</a:t>
            </a:r>
          </a:p>
        </p:txBody>
      </p:sp>
      <p:pic>
        <p:nvPicPr>
          <p:cNvPr id="2" name="Picture 1" descr="so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27" y="1580401"/>
            <a:ext cx="5105400" cy="934199"/>
          </a:xfrm>
          <a:prstGeom prst="rect">
            <a:avLst/>
          </a:prstGeom>
        </p:spPr>
      </p:pic>
      <p:pic>
        <p:nvPicPr>
          <p:cNvPr id="3" name="Picture 2" descr="3-1220043\c051161b-2cc3-4263-a406-0dbdf5e8882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6" b="21188"/>
          <a:stretch/>
        </p:blipFill>
        <p:spPr>
          <a:xfrm>
            <a:off x="762000" y="1600200"/>
            <a:ext cx="2091427" cy="852170"/>
          </a:xfrm>
          <a:prstGeom prst="rect">
            <a:avLst/>
          </a:prstGeom>
        </p:spPr>
      </p:pic>
      <p:pic>
        <p:nvPicPr>
          <p:cNvPr id="4" name="Picture 3" descr="running-coupling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20120"/>
            <a:ext cx="4953000" cy="181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3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334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All evidence for dark matter is gravitational.  Perhaps </a:t>
            </a:r>
            <a:r>
              <a:rPr lang="en-US" dirty="0" smtClean="0">
                <a:latin typeface="Arial" charset="0"/>
              </a:rPr>
              <a:t>its </a:t>
            </a:r>
            <a:r>
              <a:rPr lang="en-US" dirty="0">
                <a:latin typeface="Arial" charset="0"/>
              </a:rPr>
              <a:t>in a hidden sector, composed of particles with no SM gauge interactions (electromagnetic, weak, strong</a:t>
            </a:r>
            <a:r>
              <a:rPr lang="en-US" dirty="0" smtClean="0">
                <a:latin typeface="Arial" charset="0"/>
              </a:rPr>
              <a:t>)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2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This </a:t>
            </a:r>
            <a:r>
              <a:rPr lang="en-US" dirty="0">
                <a:latin typeface="Arial" charset="0"/>
              </a:rPr>
              <a:t>hidden sector may have a rich structure with matter and forces of its own</a:t>
            </a:r>
          </a:p>
          <a:p>
            <a:pPr eaLnBrk="1" hangingPunct="1"/>
            <a:endParaRPr lang="en-US" sz="1200" dirty="0">
              <a:latin typeface="Arial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700213" y="2681287"/>
            <a:ext cx="1728787" cy="11287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SM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4995863" y="2681287"/>
            <a:ext cx="1728787" cy="11287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Hidden</a:t>
            </a:r>
          </a:p>
          <a:p>
            <a:pPr algn="ctr"/>
            <a:r>
              <a:rPr lang="en-US" sz="3200" i="1"/>
              <a:t>X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5</a:t>
            </a:r>
            <a:r>
              <a:rPr lang="en-US" sz="32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3200" b="1" dirty="0" smtClean="0">
                <a:solidFill>
                  <a:srgbClr val="000000"/>
                </a:solidFill>
              </a:rPr>
              <a:t> FORCE MOTIVATION: DARK MATTER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5496580"/>
            <a:ext cx="6877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Lee, Yang (1956); </a:t>
            </a:r>
            <a:r>
              <a:rPr lang="en-US" sz="1400" dirty="0" err="1"/>
              <a:t>Kobsarev</a:t>
            </a:r>
            <a:r>
              <a:rPr lang="en-US" sz="1400" dirty="0"/>
              <a:t>, </a:t>
            </a:r>
            <a:r>
              <a:rPr lang="en-US" sz="1400" dirty="0" err="1"/>
              <a:t>Okun</a:t>
            </a:r>
            <a:r>
              <a:rPr lang="en-US" sz="1400" dirty="0"/>
              <a:t>, </a:t>
            </a:r>
            <a:r>
              <a:rPr lang="en-US" sz="1400" dirty="0" err="1"/>
              <a:t>Pomeranchuk</a:t>
            </a:r>
            <a:r>
              <a:rPr lang="en-US" sz="1400" dirty="0"/>
              <a:t> (1966); </a:t>
            </a:r>
            <a:r>
              <a:rPr lang="en-US" sz="1400" dirty="0" err="1"/>
              <a:t>Blinnikov</a:t>
            </a:r>
            <a:r>
              <a:rPr lang="en-US" sz="1400" dirty="0"/>
              <a:t>, </a:t>
            </a:r>
            <a:r>
              <a:rPr lang="en-US" sz="1400" dirty="0" err="1"/>
              <a:t>Khlopov</a:t>
            </a:r>
            <a:r>
              <a:rPr lang="en-US" sz="1400" dirty="0"/>
              <a:t> (1982)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Foot</a:t>
            </a:r>
            <a:r>
              <a:rPr lang="en-US" sz="1400" dirty="0"/>
              <a:t>, Lew, </a:t>
            </a:r>
            <a:r>
              <a:rPr lang="en-US" sz="1400" dirty="0" err="1"/>
              <a:t>Volkas</a:t>
            </a:r>
            <a:r>
              <a:rPr lang="en-US" sz="1400" dirty="0"/>
              <a:t> (1991); Hodges (1993); </a:t>
            </a:r>
            <a:r>
              <a:rPr lang="en-US" sz="1400" dirty="0" err="1"/>
              <a:t>Berezhiani</a:t>
            </a:r>
            <a:r>
              <a:rPr lang="en-US" sz="1400" dirty="0"/>
              <a:t>, </a:t>
            </a:r>
            <a:r>
              <a:rPr lang="en-US" sz="1400" dirty="0" err="1"/>
              <a:t>Dolgov</a:t>
            </a:r>
            <a:r>
              <a:rPr lang="en-US" sz="1400" dirty="0"/>
              <a:t>, </a:t>
            </a:r>
            <a:r>
              <a:rPr lang="en-US" sz="1400" dirty="0" err="1"/>
              <a:t>Mohapatra</a:t>
            </a:r>
            <a:r>
              <a:rPr lang="en-US" sz="1400" dirty="0"/>
              <a:t> (1995); </a:t>
            </a:r>
            <a:r>
              <a:rPr lang="en-US" sz="14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070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33425"/>
          </a:xfrm>
        </p:spPr>
        <p:txBody>
          <a:bodyPr/>
          <a:lstStyle/>
          <a:p>
            <a:r>
              <a:rPr lang="en-US" sz="3200" dirty="0" smtClean="0">
                <a:latin typeface="Arial" charset="0"/>
              </a:rPr>
              <a:t>DM PORTALS</a:t>
            </a:r>
            <a:endParaRPr lang="en-US" sz="3200" dirty="0">
              <a:latin typeface="Arial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0663" y="957262"/>
            <a:ext cx="8750300" cy="506253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A</a:t>
            </a:r>
            <a:r>
              <a:rPr lang="en-US" dirty="0" smtClean="0">
                <a:latin typeface="Arial" charset="0"/>
              </a:rPr>
              <a:t>strophysics is sensitive to DM-DM interactions, but particle and nuclear physics are determined by DM-SM interactions</a:t>
            </a:r>
          </a:p>
          <a:p>
            <a:endParaRPr lang="en-US" sz="12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There </a:t>
            </a:r>
            <a:r>
              <a:rPr lang="en-US" dirty="0">
                <a:latin typeface="Arial" charset="0"/>
              </a:rPr>
              <a:t>are many ways the hidden particles could couple to us.  Use effective operators as an organizing principle:</a:t>
            </a:r>
          </a:p>
          <a:p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>
              <a:buFontTx/>
              <a:buNone/>
            </a:pPr>
            <a:r>
              <a:rPr lang="en-US" dirty="0">
                <a:latin typeface="Arial" charset="0"/>
              </a:rPr>
              <a:t>	where the operators are grouped by their mass dimension, with </a:t>
            </a:r>
            <a:r>
              <a:rPr lang="en-US" dirty="0" smtClean="0">
                <a:latin typeface="Arial" charset="0"/>
              </a:rPr>
              <a:t>[</a:t>
            </a:r>
            <a:r>
              <a:rPr lang="en-US" dirty="0">
                <a:latin typeface="Arial" charset="0"/>
              </a:rPr>
              <a:t>scalar] = 1, [fermion] = 3/2, [</a:t>
            </a:r>
            <a:r>
              <a:rPr lang="en-US" dirty="0" err="1">
                <a:latin typeface="Arial" charset="0"/>
              </a:rPr>
              <a:t>F</a:t>
            </a:r>
            <a:r>
              <a:rPr lang="en-US" baseline="-25000" dirty="0" err="1">
                <a:latin typeface="Symbol" charset="0"/>
              </a:rPr>
              <a:t>mn</a:t>
            </a:r>
            <a:r>
              <a:rPr lang="en-US" dirty="0">
                <a:latin typeface="Arial" charset="0"/>
              </a:rPr>
              <a:t>] = 2</a:t>
            </a:r>
          </a:p>
          <a:p>
            <a:pPr>
              <a:buFontTx/>
              <a:buNone/>
            </a:pPr>
            <a:endParaRPr lang="en-US" sz="1200" i="1" dirty="0">
              <a:latin typeface="Arial" charset="0"/>
            </a:endParaRPr>
          </a:p>
          <a:p>
            <a:r>
              <a:rPr lang="en-US" i="1" dirty="0">
                <a:latin typeface="Arial" charset="0"/>
              </a:rPr>
              <a:t>M</a:t>
            </a:r>
            <a:r>
              <a:rPr lang="en-US" dirty="0">
                <a:latin typeface="Arial" charset="0"/>
              </a:rPr>
              <a:t> is a (presumably) large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mediator mass,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 so start with dimension 4 operators. </a:t>
            </a:r>
            <a:r>
              <a:rPr lang="en-US" dirty="0" smtClean="0">
                <a:latin typeface="Arial" charset="0"/>
              </a:rPr>
              <a:t>Some of the few possibilities:</a:t>
            </a:r>
          </a:p>
          <a:p>
            <a:endParaRPr lang="en-US" sz="1200" dirty="0" smtClean="0">
              <a:latin typeface="Arial" charset="0"/>
            </a:endParaRPr>
          </a:p>
          <a:p>
            <a:pPr marL="0" indent="0">
              <a:buNone/>
            </a:pPr>
            <a:endParaRPr lang="en-US" sz="2000" dirty="0">
              <a:latin typeface="Arial" charset="0"/>
            </a:endParaRPr>
          </a:p>
          <a:p>
            <a:endParaRPr lang="en-US" sz="1000" dirty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en-US" sz="2000" dirty="0">
                <a:latin typeface="Arial" charset="0"/>
              </a:rPr>
              <a:t>	Neutrino portal                   Higgs portal                    </a:t>
            </a:r>
            <a:r>
              <a:rPr lang="en-US" sz="2000" dirty="0" smtClean="0">
                <a:latin typeface="Arial" charset="0"/>
              </a:rPr>
              <a:t>Vector portal</a:t>
            </a:r>
            <a:endParaRPr lang="en-US" sz="2000" dirty="0">
              <a:latin typeface="Arial" charset="0"/>
            </a:endParaRPr>
          </a:p>
        </p:txBody>
      </p:sp>
      <p:pic>
        <p:nvPicPr>
          <p:cNvPr id="819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2795588"/>
            <a:ext cx="46196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5576887"/>
            <a:ext cx="17097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/>
          <a:stretch>
            <a:fillRect/>
          </a:stretch>
        </p:blipFill>
        <p:spPr bwMode="auto">
          <a:xfrm>
            <a:off x="6457950" y="5565775"/>
            <a:ext cx="14668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88012"/>
            <a:ext cx="1171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5961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VECTOR PORTAL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9144000" cy="126523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The operator               leads </a:t>
            </a:r>
            <a:r>
              <a:rPr lang="en-US" dirty="0">
                <a:latin typeface="Arial" charset="0"/>
              </a:rPr>
              <a:t>to kinetic mixing between the SM photon and </a:t>
            </a:r>
            <a:r>
              <a:rPr lang="en-US" dirty="0" smtClean="0">
                <a:latin typeface="Arial" charset="0"/>
              </a:rPr>
              <a:t>the massive hidden photon</a:t>
            </a:r>
            <a:endParaRPr lang="en-US" dirty="0">
              <a:latin typeface="Arial" charset="0"/>
            </a:endParaRPr>
          </a:p>
        </p:txBody>
      </p:sp>
      <p:sp>
        <p:nvSpPr>
          <p:cNvPr id="11268" name="Text Box 27"/>
          <p:cNvSpPr txBox="1">
            <a:spLocks noChangeArrowheads="1"/>
          </p:cNvSpPr>
          <p:nvPr/>
        </p:nvSpPr>
        <p:spPr bwMode="auto">
          <a:xfrm>
            <a:off x="5278438" y="835223"/>
            <a:ext cx="3408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 dirty="0" err="1">
                <a:sym typeface="Wingdings" charset="0"/>
              </a:rPr>
              <a:t>Holdom</a:t>
            </a:r>
            <a:r>
              <a:rPr lang="en-US" sz="1400" dirty="0">
                <a:sym typeface="Wingdings" charset="0"/>
              </a:rPr>
              <a:t> (1986</a:t>
            </a:r>
            <a:r>
              <a:rPr lang="en-US" sz="1400" dirty="0" smtClean="0">
                <a:sym typeface="Wingdings" charset="0"/>
              </a:rPr>
              <a:t>)</a:t>
            </a:r>
            <a:endParaRPr lang="en-US" dirty="0"/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25562"/>
            <a:ext cx="1167694" cy="4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146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err="1"/>
              <a:t>Diagonalizing</a:t>
            </a:r>
            <a:r>
              <a:rPr lang="en-US" sz="2400" dirty="0"/>
              <a:t>, one </a:t>
            </a:r>
            <a:r>
              <a:rPr lang="en-US" sz="2400" dirty="0" smtClean="0"/>
              <a:t>finds that the physical states are the massless SM photon </a:t>
            </a:r>
            <a:r>
              <a:rPr lang="en-US" sz="3200" dirty="0" smtClean="0">
                <a:latin typeface="Symbol" charset="2"/>
                <a:cs typeface="Symbol" charset="2"/>
              </a:rPr>
              <a:t>g</a:t>
            </a:r>
            <a:r>
              <a:rPr lang="en-US" sz="2400" dirty="0" smtClean="0"/>
              <a:t> and a massive “dark photon” A’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SM particles f have </a:t>
            </a:r>
            <a:r>
              <a:rPr lang="en-US" sz="2400" dirty="0"/>
              <a:t>hidden charge proportional to </a:t>
            </a:r>
            <a:r>
              <a:rPr lang="en-US" sz="2400" dirty="0" err="1" smtClean="0">
                <a:latin typeface="Symbol" charset="0"/>
              </a:rPr>
              <a:t>e</a:t>
            </a:r>
            <a:r>
              <a:rPr lang="en-US" sz="2400" dirty="0" err="1" smtClean="0">
                <a:latin typeface="+mj-lt"/>
              </a:rPr>
              <a:t>eQ</a:t>
            </a:r>
            <a:r>
              <a:rPr lang="en-US" sz="2400" baseline="-25000" dirty="0" err="1" smtClean="0">
                <a:latin typeface="+mj-lt"/>
              </a:rPr>
              <a:t>f</a:t>
            </a:r>
            <a:r>
              <a:rPr lang="en-US" sz="2400" dirty="0" smtClean="0">
                <a:latin typeface="+mj-lt"/>
              </a:rPr>
              <a:t>, but hidden particles </a:t>
            </a:r>
            <a:r>
              <a:rPr lang="en-US" sz="2400" dirty="0" err="1" smtClean="0">
                <a:latin typeface="+mj-lt"/>
              </a:rPr>
              <a:t>f</a:t>
            </a:r>
            <a:r>
              <a:rPr lang="en-US" sz="2400" baseline="-25000" dirty="0" err="1" smtClean="0">
                <a:latin typeface="+mj-lt"/>
              </a:rPr>
              <a:t>h</a:t>
            </a:r>
            <a:r>
              <a:rPr lang="en-US" sz="2400" dirty="0" smtClean="0">
                <a:latin typeface="+mj-lt"/>
              </a:rPr>
              <a:t> are SM-neutral</a:t>
            </a:r>
            <a:endParaRPr lang="en-US" sz="2400" baseline="-25000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pic>
        <p:nvPicPr>
          <p:cNvPr id="15" name="Picture 14" descr="QEDvert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6400" y="4694722"/>
            <a:ext cx="2209800" cy="18751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334000"/>
            <a:ext cx="5038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  <a:cs typeface="Symbol" charset="2"/>
              </a:rPr>
              <a:t>A’</a:t>
            </a:r>
            <a:endParaRPr lang="en-US" sz="3200" dirty="0">
              <a:latin typeface="+mj-lt"/>
              <a:cs typeface="Symbol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2621" y="6044624"/>
            <a:ext cx="3257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712621" y="4572000"/>
            <a:ext cx="3257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endParaRPr lang="en-US" sz="3200" dirty="0"/>
          </a:p>
        </p:txBody>
      </p:sp>
      <p:pic>
        <p:nvPicPr>
          <p:cNvPr id="19" name="Picture 18" descr="QEDvert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9961" y="4618522"/>
            <a:ext cx="2209800" cy="187513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00600" y="5105400"/>
            <a:ext cx="39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ymbol" charset="2"/>
                <a:cs typeface="Symbol" charset="2"/>
              </a:rPr>
              <a:t>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56182" y="5968424"/>
            <a:ext cx="4508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f</a:t>
            </a:r>
            <a:r>
              <a:rPr lang="en-US" sz="3200" baseline="-25000" dirty="0" err="1" smtClean="0"/>
              <a:t>h</a:t>
            </a:r>
            <a:endParaRPr lang="en-US" sz="32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7156182" y="4495800"/>
            <a:ext cx="4508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f</a:t>
            </a:r>
            <a:r>
              <a:rPr lang="en-US" sz="3200" baseline="-25000" dirty="0" err="1" smtClean="0"/>
              <a:t>h</a:t>
            </a:r>
            <a:endParaRPr lang="en-US" sz="3200" baseline="-25000" dirty="0"/>
          </a:p>
        </p:txBody>
      </p:sp>
      <p:grpSp>
        <p:nvGrpSpPr>
          <p:cNvPr id="7" name="Group 6"/>
          <p:cNvGrpSpPr/>
          <p:nvPr/>
        </p:nvGrpSpPr>
        <p:grpSpPr>
          <a:xfrm>
            <a:off x="5562600" y="4783941"/>
            <a:ext cx="1143000" cy="1616859"/>
            <a:chOff x="5600700" y="4876800"/>
            <a:chExt cx="1143000" cy="161685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600700" y="4876800"/>
              <a:ext cx="1143000" cy="161685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600700" y="4876800"/>
              <a:ext cx="1143000" cy="161685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51989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DARK FORCE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10668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Symbol" charset="0"/>
              </a:rPr>
              <a:t>e</a:t>
            </a:r>
            <a:r>
              <a:rPr lang="en-US" sz="2400" dirty="0" smtClean="0"/>
              <a:t> </a:t>
            </a:r>
            <a:r>
              <a:rPr lang="en-US" sz="2400" dirty="0"/>
              <a:t>~ 10</a:t>
            </a:r>
            <a:r>
              <a:rPr lang="en-US" sz="2400" baseline="30000" dirty="0"/>
              <a:t>-3</a:t>
            </a:r>
            <a:r>
              <a:rPr lang="en-US" sz="2400" dirty="0"/>
              <a:t> </a:t>
            </a:r>
            <a:r>
              <a:rPr lang="en-US" sz="2400" dirty="0" smtClean="0"/>
              <a:t>N from </a:t>
            </a:r>
            <a:r>
              <a:rPr lang="en-US" sz="2400" dirty="0"/>
              <a:t>1-loop effects</a:t>
            </a:r>
            <a:r>
              <a:rPr lang="en-US" sz="2400" dirty="0" smtClean="0"/>
              <a:t>, where N is the number of particles in the loop, even </a:t>
            </a:r>
            <a:r>
              <a:rPr lang="en-US" sz="2400" dirty="0"/>
              <a:t>for arbitrarily heavy particles in the loop (non-decoupling)</a:t>
            </a:r>
          </a:p>
          <a:p>
            <a:pPr marL="0" indent="0" eaLnBrk="1" hangingPunct="1">
              <a:spcBef>
                <a:spcPct val="20000"/>
              </a:spcBef>
            </a:pPr>
            <a:endParaRPr lang="en-US" sz="24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ark </a:t>
            </a:r>
            <a:r>
              <a:rPr lang="en-US" sz="2400" dirty="0"/>
              <a:t>matter distributions (halo profiles) may indicate </a:t>
            </a:r>
            <a:r>
              <a:rPr lang="en-US" sz="2400" dirty="0" smtClean="0"/>
              <a:t>strong DM </a:t>
            </a:r>
            <a:r>
              <a:rPr lang="en-US" sz="2400" dirty="0"/>
              <a:t>self-interactions with </a:t>
            </a:r>
            <a:r>
              <a:rPr lang="en-US" sz="2400" dirty="0" smtClean="0"/>
              <a:t>a force </a:t>
            </a:r>
            <a:r>
              <a:rPr lang="en-US" sz="2400" dirty="0"/>
              <a:t>carrier of mass ~ 1-100 MeV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This motivates searches for a “dark force” mediated by dark photons, a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force parameterized by (m</a:t>
            </a:r>
            <a:r>
              <a:rPr lang="en-US" sz="2400" baseline="-25000" dirty="0" smtClean="0"/>
              <a:t>A’</a:t>
            </a:r>
            <a:r>
              <a:rPr lang="en-US" sz="2400" dirty="0" smtClean="0"/>
              <a:t>, </a:t>
            </a:r>
            <a:r>
              <a:rPr lang="en-US" sz="2400" dirty="0">
                <a:latin typeface="Symbol" charset="0"/>
              </a:rPr>
              <a:t>e</a:t>
            </a:r>
            <a:r>
              <a:rPr lang="en-US" sz="2400" dirty="0" smtClean="0"/>
              <a:t>), with, perhaps, a region of special interest with m</a:t>
            </a:r>
            <a:r>
              <a:rPr lang="en-US" sz="2400" baseline="-25000" dirty="0" smtClean="0"/>
              <a:t>A’ </a:t>
            </a:r>
            <a:r>
              <a:rPr lang="en-US" sz="2400" dirty="0" smtClean="0"/>
              <a:t>~ 1-100 MeV and </a:t>
            </a:r>
            <a:r>
              <a:rPr lang="en-US" sz="2400" dirty="0" smtClean="0">
                <a:latin typeface="Symbol" charset="0"/>
              </a:rPr>
              <a:t>e</a:t>
            </a:r>
            <a:r>
              <a:rPr lang="en-US" sz="2400" dirty="0" smtClean="0"/>
              <a:t> ~ 10</a:t>
            </a:r>
            <a:r>
              <a:rPr lang="en-US" sz="2400" baseline="30000" dirty="0" smtClean="0"/>
              <a:t>-3</a:t>
            </a:r>
            <a:endParaRPr lang="en-US" sz="2400" baseline="30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28464" y="2227965"/>
            <a:ext cx="3796136" cy="1429635"/>
            <a:chOff x="4829025" y="1905000"/>
            <a:chExt cx="3796136" cy="1429635"/>
          </a:xfrm>
        </p:grpSpPr>
        <p:pic>
          <p:nvPicPr>
            <p:cNvPr id="5" name="Picture 4" descr="Feynman_VacuumPolarization_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54791" y="1184210"/>
              <a:ext cx="1429635" cy="28712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29025" y="2318395"/>
              <a:ext cx="50386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+mj-lt"/>
                  <a:cs typeface="Symbol" charset="2"/>
                </a:rPr>
                <a:t>A’</a:t>
              </a:r>
              <a:endParaRPr lang="en-US" sz="3200" dirty="0">
                <a:latin typeface="+mj-lt"/>
                <a:cs typeface="Symbol" charset="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29600" y="2187714"/>
              <a:ext cx="3955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ymbol" charset="2"/>
                  <a:cs typeface="Symbol" charset="2"/>
                </a:rPr>
                <a:t>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29379" y="2318395"/>
              <a:ext cx="48102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+mj-lt"/>
                  <a:cs typeface="Symbol" charset="2"/>
                </a:rPr>
                <a:t>N</a:t>
              </a:r>
              <a:endParaRPr lang="en-US" sz="3200" dirty="0">
                <a:latin typeface="+mj-lt"/>
                <a:cs typeface="Symbol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239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CURRENT CONSTRAINTS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78533" y="5211762"/>
            <a:ext cx="4117267" cy="12652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Arial" charset="0"/>
              </a:rPr>
              <a:t>A: Bump hunts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</a:rPr>
              <a:t>B: Displaced vertices (short decays)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</a:rPr>
              <a:t>C: Beam dumps (long decays)</a:t>
            </a:r>
            <a:endParaRPr lang="en-US" sz="18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3865075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4419600"/>
            <a:ext cx="2429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Dark Sectors Report (2016)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667" y="1524000"/>
            <a:ext cx="4651852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099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has motivated a world-wide program to search for A’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2621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FIFTH FORCE IN NUCLEAR TRANSITIONS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152465"/>
            <a:ext cx="8153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Nuclear transitions are natural places to look for MeV-scale new particles  </a:t>
            </a:r>
          </a:p>
          <a:p>
            <a:pPr marL="342900" indent="-342900">
              <a:buFont typeface="Arial"/>
              <a:buChar char="•"/>
            </a:pPr>
            <a:endParaRPr lang="en-US" sz="1200" dirty="0"/>
          </a:p>
          <a:p>
            <a:pPr algn="r"/>
            <a:r>
              <a:rPr lang="en-US" dirty="0" err="1"/>
              <a:t>Treiman</a:t>
            </a:r>
            <a:r>
              <a:rPr lang="en-US" dirty="0"/>
              <a:t>, </a:t>
            </a:r>
            <a:r>
              <a:rPr lang="en-US" dirty="0" err="1"/>
              <a:t>Wilczek</a:t>
            </a:r>
            <a:r>
              <a:rPr lang="en-US" dirty="0"/>
              <a:t> (1978)</a:t>
            </a:r>
          </a:p>
          <a:p>
            <a:pPr algn="r"/>
            <a:r>
              <a:rPr lang="en-US" dirty="0"/>
              <a:t>Donnelly, Freedman, </a:t>
            </a:r>
            <a:r>
              <a:rPr lang="en-US" dirty="0" err="1"/>
              <a:t>Lytel</a:t>
            </a:r>
            <a:r>
              <a:rPr lang="en-US" dirty="0"/>
              <a:t>, </a:t>
            </a:r>
            <a:r>
              <a:rPr lang="en-US" dirty="0" err="1"/>
              <a:t>Peccei</a:t>
            </a:r>
            <a:r>
              <a:rPr lang="en-US" dirty="0"/>
              <a:t>, Schwartz (1978)</a:t>
            </a:r>
          </a:p>
          <a:p>
            <a:pPr algn="r"/>
            <a:r>
              <a:rPr lang="en-US" dirty="0"/>
              <a:t>Savage, </a:t>
            </a:r>
            <a:r>
              <a:rPr lang="en-US" dirty="0" err="1"/>
              <a:t>McKeown</a:t>
            </a:r>
            <a:r>
              <a:rPr lang="en-US" dirty="0"/>
              <a:t>, </a:t>
            </a:r>
            <a:r>
              <a:rPr lang="en-US" dirty="0" err="1"/>
              <a:t>Filippone</a:t>
            </a:r>
            <a:r>
              <a:rPr lang="en-US" dirty="0"/>
              <a:t>, Mitchell (1986)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 recent 6.8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 experimental anomaly might indicate the production of new particles in excited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 decays</a:t>
            </a:r>
          </a:p>
          <a:p>
            <a:pPr algn="r"/>
            <a:endParaRPr lang="en-US" sz="1600" dirty="0" smtClean="0"/>
          </a:p>
          <a:p>
            <a:pPr algn="r"/>
            <a:r>
              <a:rPr lang="en-US" dirty="0" smtClean="0"/>
              <a:t>A. J</a:t>
            </a:r>
            <a:r>
              <a:rPr lang="en-US" dirty="0"/>
              <a:t>. </a:t>
            </a:r>
            <a:r>
              <a:rPr lang="en-US" dirty="0" err="1"/>
              <a:t>Krasznahorkay</a:t>
            </a:r>
            <a:r>
              <a:rPr lang="en-US" dirty="0"/>
              <a:t> et al., </a:t>
            </a:r>
            <a:r>
              <a:rPr lang="en-US" dirty="0" smtClean="0"/>
              <a:t>PRL, 1504.01527 </a:t>
            </a:r>
            <a:r>
              <a:rPr lang="en-US" dirty="0"/>
              <a:t>[</a:t>
            </a:r>
            <a:r>
              <a:rPr lang="en-US" dirty="0" err="1"/>
              <a:t>nucl</a:t>
            </a:r>
            <a:r>
              <a:rPr lang="en-US" dirty="0"/>
              <a:t>-ex]</a:t>
            </a:r>
            <a:endParaRPr lang="en-US" dirty="0">
              <a:solidFill>
                <a:schemeClr val="tx2"/>
              </a:solidFill>
            </a:endParaRP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Could these be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force gauge bosons?</a:t>
            </a:r>
          </a:p>
          <a:p>
            <a:pPr marL="342900" indent="-342900">
              <a:buFont typeface="Arial"/>
              <a:buChar char="•"/>
            </a:pPr>
            <a:endParaRPr lang="en-US" sz="1200" dirty="0" smtClean="0"/>
          </a:p>
          <a:p>
            <a:pPr algn="r"/>
            <a:r>
              <a:rPr lang="en-US" dirty="0" err="1" smtClean="0"/>
              <a:t>Feng</a:t>
            </a:r>
            <a:r>
              <a:rPr lang="en-US" dirty="0" smtClean="0"/>
              <a:t>, </a:t>
            </a:r>
            <a:r>
              <a:rPr lang="en-US" dirty="0" err="1" smtClean="0"/>
              <a:t>Fornal</a:t>
            </a:r>
            <a:r>
              <a:rPr lang="en-US" dirty="0" smtClean="0"/>
              <a:t>, </a:t>
            </a:r>
            <a:r>
              <a:rPr lang="en-US" dirty="0" err="1" smtClean="0"/>
              <a:t>Galon</a:t>
            </a:r>
            <a:r>
              <a:rPr lang="en-US" dirty="0" smtClean="0"/>
              <a:t>, Gardner, </a:t>
            </a:r>
            <a:r>
              <a:rPr lang="en-US" dirty="0" err="1" smtClean="0"/>
              <a:t>Smolinsky</a:t>
            </a:r>
            <a:r>
              <a:rPr lang="en-US" dirty="0" smtClean="0"/>
              <a:t>, </a:t>
            </a:r>
            <a:r>
              <a:rPr lang="en-US" dirty="0" err="1" smtClean="0"/>
              <a:t>Tait</a:t>
            </a:r>
            <a:r>
              <a:rPr lang="en-US" dirty="0" smtClean="0"/>
              <a:t>,  </a:t>
            </a:r>
            <a:r>
              <a:rPr lang="en-US" dirty="0" err="1" smtClean="0"/>
              <a:t>Tanedo</a:t>
            </a:r>
            <a:r>
              <a:rPr lang="en-US" dirty="0" smtClean="0"/>
              <a:t>, </a:t>
            </a:r>
          </a:p>
          <a:p>
            <a:pPr algn="r"/>
            <a:r>
              <a:rPr lang="en-US" dirty="0" smtClean="0"/>
              <a:t>PRL, 1604.07411 [</a:t>
            </a:r>
            <a:r>
              <a:rPr lang="en-US" dirty="0" err="1" smtClean="0"/>
              <a:t>hep-ph</a:t>
            </a:r>
            <a:r>
              <a:rPr lang="en-US" dirty="0" smtClean="0"/>
              <a:t>], 1608.03591 [</a:t>
            </a:r>
            <a:r>
              <a:rPr lang="en-US" dirty="0" err="1" smtClean="0"/>
              <a:t>hep-ph</a:t>
            </a:r>
            <a:r>
              <a:rPr lang="en-US" dirty="0" smtClean="0"/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7881" y="2323236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7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56816</TotalTime>
  <Words>1660</Words>
  <Application>Microsoft Macintosh PowerPoint</Application>
  <PresentationFormat>On-screen Show (4:3)</PresentationFormat>
  <Paragraphs>270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office_arial</vt:lpstr>
      <vt:lpstr>PowerPoint Presentation</vt:lpstr>
      <vt:lpstr>PowerPoint Presentation</vt:lpstr>
      <vt:lpstr>PowerPoint Presentation</vt:lpstr>
      <vt:lpstr>PowerPoint Presentation</vt:lpstr>
      <vt:lpstr>DM PORTALS</vt:lpstr>
      <vt:lpstr>VECTOR PORTAL</vt:lpstr>
      <vt:lpstr>DARK FORCE</vt:lpstr>
      <vt:lpstr>CURRENT CONSTRAINTS</vt:lpstr>
      <vt:lpstr>PowerPoint Presentation</vt:lpstr>
      <vt:lpstr>THE EXPERIMENTAL RESULT</vt:lpstr>
      <vt:lpstr>8BE SPECTRUM</vt:lpstr>
      <vt:lpstr>THE 8BE EXPERIMENT AT MTA ATOMKI</vt:lpstr>
      <vt:lpstr>THE 8BE IPC ANOMALY</vt:lpstr>
      <vt:lpstr>SIGNAL CHARACTERISTICS</vt:lpstr>
      <vt:lpstr>INTERESTING QUESTIONS</vt:lpstr>
      <vt:lpstr>SPIN 0 NEUTRAL BOSONS</vt:lpstr>
      <vt:lpstr>SPIN-1 GAUGE BOSONS</vt:lpstr>
      <vt:lpstr>EFFECT OF ISOSPIN MIXING</vt:lpstr>
      <vt:lpstr>THE REQUIRED PARTON-LEVEL COUPLINGS</vt:lpstr>
      <vt:lpstr>PROTOPHOBIA</vt:lpstr>
      <vt:lpstr>5TH FORCE EXPLANATIONS OF 8BE </vt:lpstr>
      <vt:lpstr>COUPLING CONSTRAINTS</vt:lpstr>
      <vt:lpstr>ANOMALY-FREE MODELS</vt:lpstr>
      <vt:lpstr>FUTURE TESTS: NUCLEAR PHYSICS</vt:lpstr>
      <vt:lpstr>FUTURE TESTS: “DARK PHOTON” EXPTS</vt:lpstr>
      <vt:lpstr>CONCLUSIONS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Jonathan</cp:lastModifiedBy>
  <cp:revision>1081</cp:revision>
  <cp:lastPrinted>2013-07-29T03:23:30Z</cp:lastPrinted>
  <dcterms:created xsi:type="dcterms:W3CDTF">2011-05-01T15:38:23Z</dcterms:created>
  <dcterms:modified xsi:type="dcterms:W3CDTF">2016-09-19T18:05:59Z</dcterms:modified>
</cp:coreProperties>
</file>