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0"/>
  </p:notesMasterIdLst>
  <p:handoutMasterIdLst>
    <p:handoutMasterId r:id="rId21"/>
  </p:handoutMasterIdLst>
  <p:sldIdLst>
    <p:sldId id="578" r:id="rId2"/>
    <p:sldId id="732" r:id="rId3"/>
    <p:sldId id="714" r:id="rId4"/>
    <p:sldId id="709" r:id="rId5"/>
    <p:sldId id="741" r:id="rId6"/>
    <p:sldId id="743" r:id="rId7"/>
    <p:sldId id="744" r:id="rId8"/>
    <p:sldId id="746" r:id="rId9"/>
    <p:sldId id="747" r:id="rId10"/>
    <p:sldId id="748" r:id="rId11"/>
    <p:sldId id="749" r:id="rId12"/>
    <p:sldId id="739" r:id="rId13"/>
    <p:sldId id="751" r:id="rId14"/>
    <p:sldId id="740" r:id="rId15"/>
    <p:sldId id="752" r:id="rId16"/>
    <p:sldId id="756" r:id="rId17"/>
    <p:sldId id="757" r:id="rId18"/>
    <p:sldId id="729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0000"/>
    <a:srgbClr val="0000FF"/>
    <a:srgbClr val="00BE00"/>
    <a:srgbClr val="00CC00"/>
    <a:srgbClr val="0000CC"/>
    <a:srgbClr val="17375E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706" autoAdjust="0"/>
  </p:normalViewPr>
  <p:slideViewPr>
    <p:cSldViewPr snapToObjects="1">
      <p:cViewPr varScale="1">
        <p:scale>
          <a:sx n="81" d="100"/>
          <a:sy n="81" d="100"/>
        </p:scale>
        <p:origin x="-5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-204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7BB71DE-E4E2-D740-9B0C-BCAB2D8C950C}" type="datetime1">
              <a:rPr lang="en-US"/>
              <a:pPr/>
              <a:t>5/23/16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F94FE53-22EF-054E-B544-A70BD85E0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4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E058F47-4F34-0441-830E-9AC59C39D30F}" type="datetime1">
              <a:rPr lang="en-US"/>
              <a:pPr/>
              <a:t>5/23/16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8571E1E-6B02-6C4B-9263-FC8901A7D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40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527E3-EE92-2B41-A743-BA878ACA5736}" type="slidenum">
              <a:rPr lang="en-US">
                <a:latin typeface="Calibri" charset="0"/>
              </a:rPr>
              <a:pPr eaLnBrk="1" hangingPunct="1"/>
              <a:t>18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5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9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0B45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53200"/>
            <a:ext cx="1905000" cy="2825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23</a:t>
            </a:r>
            <a:r>
              <a:rPr lang="en-US" sz="1000" baseline="0" dirty="0" smtClean="0">
                <a:latin typeface="+mn-lt"/>
                <a:ea typeface="+mn-ea"/>
                <a:cs typeface="+mn-cs"/>
              </a:rPr>
              <a:t> May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2016</a:t>
            </a: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9718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0231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>
                <a:solidFill>
                  <a:srgbClr val="0000FF"/>
                </a:solidFill>
              </a:rPr>
              <a:t>Feng  </a:t>
            </a:r>
            <a:fld id="{5A108418-F3A5-8041-ACE4-7A8CB0D9A6BF}" type="slidenum">
              <a:rPr lang="en-US" sz="1000">
                <a:solidFill>
                  <a:srgbClr val="0000FF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1184275"/>
            <a:ext cx="9144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smtClean="0"/>
              <a:t>EVIDENCE FOR A </a:t>
            </a:r>
          </a:p>
          <a:p>
            <a:pPr algn="ctr"/>
            <a:r>
              <a:rPr lang="en-US" sz="4000" b="1" dirty="0" smtClean="0"/>
              <a:t>PROTOPHOBIC FIFTH FORCE  </a:t>
            </a:r>
            <a:endParaRPr lang="en-US" sz="4000" b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000" i="1" dirty="0"/>
          </a:p>
          <a:p>
            <a:pPr algn="ctr"/>
            <a:r>
              <a:rPr lang="en-US" sz="2400" i="1" dirty="0" smtClean="0"/>
              <a:t>Mitchell Workshop on Collider, Dark Matter, and Neutrino Physics </a:t>
            </a:r>
          </a:p>
          <a:p>
            <a:pPr algn="ctr"/>
            <a:r>
              <a:rPr lang="en-US" sz="2400" i="1" dirty="0" smtClean="0"/>
              <a:t>Texas A&amp;M</a:t>
            </a:r>
            <a:endParaRPr lang="en-US" sz="2400" i="1" dirty="0"/>
          </a:p>
          <a:p>
            <a:pPr algn="ctr"/>
            <a:endParaRPr lang="en-US" sz="2000" dirty="0"/>
          </a:p>
          <a:p>
            <a:pPr algn="ctr"/>
            <a:r>
              <a:rPr lang="en-US" sz="2400" dirty="0"/>
              <a:t>Jonathan </a:t>
            </a:r>
            <a:r>
              <a:rPr lang="en-US" sz="2400" dirty="0" err="1"/>
              <a:t>Feng</a:t>
            </a:r>
            <a:r>
              <a:rPr lang="en-US" sz="2400" dirty="0"/>
              <a:t>, UC Irvine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23 May 2016</a:t>
            </a:r>
            <a:endParaRPr lang="en-US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572413" cy="510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SCALARS </a:t>
            </a:r>
          </a:p>
          <a:p>
            <a:pPr marL="0" indent="0" algn="ctr">
              <a:buNone/>
            </a:pPr>
            <a:r>
              <a:rPr lang="en-US" b="1" dirty="0" smtClean="0"/>
              <a:t>“DARK HIGGS”</a:t>
            </a:r>
          </a:p>
          <a:p>
            <a:endParaRPr lang="en-US" dirty="0" smtClean="0"/>
          </a:p>
          <a:p>
            <a:r>
              <a:rPr lang="en-US" dirty="0" smtClean="0"/>
              <a:t>J</a:t>
            </a:r>
            <a:r>
              <a:rPr lang="en-US" baseline="30000" dirty="0" smtClean="0"/>
              <a:t>P</a:t>
            </a:r>
            <a:r>
              <a:rPr lang="en-US" dirty="0" smtClean="0"/>
              <a:t> Assignments: 1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0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0</a:t>
            </a:r>
            <a:r>
              <a:rPr lang="en-US" baseline="30000" dirty="0" smtClean="0">
                <a:sym typeface="Wingdings"/>
              </a:rPr>
              <a:t>+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L Conservation: </a:t>
            </a: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L = 1</a:t>
            </a:r>
          </a:p>
          <a:p>
            <a:endParaRPr lang="en-US" sz="12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Parity Conservation: </a:t>
            </a: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P = (-1)</a:t>
            </a:r>
            <a:r>
              <a:rPr lang="en-US" baseline="30000" dirty="0" smtClean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 = 1</a:t>
            </a:r>
          </a:p>
          <a:p>
            <a:endParaRPr lang="en-US" sz="12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Forbidden in parity-conserving theories</a:t>
            </a:r>
            <a:endParaRPr lang="en-US" dirty="0" smtClean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SPIN 0 NEUTRAL BOSONS</a:t>
            </a:r>
            <a:endParaRPr lang="en-US" sz="3200" dirty="0"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19600" y="927869"/>
            <a:ext cx="45724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PSEUDOSCALARS </a:t>
            </a:r>
          </a:p>
          <a:p>
            <a:pPr marL="0" indent="0" algn="ctr">
              <a:buNone/>
            </a:pPr>
            <a:r>
              <a:rPr lang="en-US" b="1" dirty="0" smtClean="0"/>
              <a:t>“AXION-LIKE PARTICLES”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Forbidden for large range of </a:t>
            </a:r>
            <a:r>
              <a:rPr lang="en-US" dirty="0" err="1" smtClean="0"/>
              <a:t>a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couplings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729515" y="2057400"/>
            <a:ext cx="3957285" cy="3352800"/>
            <a:chOff x="4729515" y="2057400"/>
            <a:chExt cx="3957285" cy="3352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515" y="2057400"/>
              <a:ext cx="3957285" cy="3352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7611119" y="3895082"/>
              <a:ext cx="1646615" cy="409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Dobrich</a:t>
              </a:r>
              <a:r>
                <a:rPr lang="en-US" sz="1400" dirty="0" smtClean="0"/>
                <a:t> et al. (2015)</a:t>
              </a:r>
              <a:endParaRPr lang="en-US" sz="1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086600" y="2133600"/>
              <a:ext cx="0" cy="2743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578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What quark-, nucleon-level couplings are required? In general requires calculating nuclear matrix elements</a:t>
            </a:r>
          </a:p>
          <a:p>
            <a:endParaRPr lang="en-US" sz="1200" dirty="0"/>
          </a:p>
          <a:p>
            <a:r>
              <a:rPr lang="en-US" dirty="0" smtClean="0"/>
              <a:t>But for 1</a:t>
            </a:r>
            <a:r>
              <a:rPr lang="en-US" baseline="30000" dirty="0" smtClean="0"/>
              <a:t>-</a:t>
            </a:r>
            <a:r>
              <a:rPr lang="en-US" dirty="0" smtClean="0"/>
              <a:t> vector, in the EFT, there is only 1 operator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width 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nuclear matrix elements and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cancel in the ratio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	where                           and                       </a:t>
            </a:r>
            <a:r>
              <a:rPr lang="en-US" dirty="0" smtClean="0">
                <a:latin typeface="Symbol" charset="2"/>
                <a:cs typeface="Symbol" charset="2"/>
              </a:rPr>
              <a:t>     </a:t>
            </a:r>
            <a:r>
              <a:rPr lang="en-US" dirty="0" smtClean="0"/>
              <a:t>are the nucleon 	X-charges (in units of e)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VECTORS: SPIN-1 GAUGE BOSONS</a:t>
            </a:r>
            <a:endParaRPr lang="en-US" sz="3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200"/>
            <a:ext cx="4953000" cy="715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665209"/>
            <a:ext cx="7088123" cy="831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997303"/>
            <a:ext cx="5943600" cy="750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200400"/>
            <a:ext cx="3233673" cy="350723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 rot="16200000">
            <a:off x="6646038" y="1964565"/>
            <a:ext cx="304801" cy="323367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901" y="5943751"/>
            <a:ext cx="2141853" cy="457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2301" y="5943751"/>
            <a:ext cx="2120899" cy="38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8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343400" cy="541020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To get the right signal strength: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decay within 1 cm: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cannot be a dark photon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THE REQUIRED PARTON-LEVEL COUPLINGS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221" y="1066800"/>
            <a:ext cx="5057611" cy="5473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5597742"/>
            <a:ext cx="1921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NA48/2, </a:t>
            </a:r>
            <a:r>
              <a:rPr lang="en-US" sz="1400" dirty="0" err="1" smtClean="0"/>
              <a:t>Raggi</a:t>
            </a:r>
            <a:r>
              <a:rPr lang="en-US" sz="1400" dirty="0"/>
              <a:t> </a:t>
            </a:r>
            <a:r>
              <a:rPr lang="en-US" sz="1400" dirty="0" smtClean="0"/>
              <a:t>(2015)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2263626"/>
            <a:ext cx="3213100" cy="494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4100051"/>
            <a:ext cx="2438400" cy="471949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5562600" y="1066800"/>
            <a:ext cx="304800" cy="304800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6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The dominant constraints are null results from searches for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X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 </a:t>
            </a:r>
            <a:r>
              <a:rPr lang="en-US" dirty="0" smtClean="0"/>
              <a:t> e</a:t>
            </a:r>
            <a:r>
              <a:rPr lang="en-US" baseline="30000" dirty="0" smtClean="0"/>
              <a:t>+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</a:p>
          <a:p>
            <a:endParaRPr lang="en-US" dirty="0">
              <a:latin typeface="Symbol" charset="2"/>
              <a:cs typeface="Symbol" charset="2"/>
            </a:endParaRPr>
          </a:p>
          <a:p>
            <a:endParaRPr lang="en-US" dirty="0" smtClean="0">
              <a:latin typeface="Symbol" charset="2"/>
              <a:cs typeface="Symbol" charset="2"/>
            </a:endParaRPr>
          </a:p>
          <a:p>
            <a:endParaRPr lang="en-US" dirty="0">
              <a:latin typeface="Symbol" charset="2"/>
              <a:cs typeface="Symbol" charset="2"/>
            </a:endParaRPr>
          </a:p>
          <a:p>
            <a:endParaRPr lang="en-US" dirty="0" smtClean="0">
              <a:latin typeface="Symbol" charset="2"/>
              <a:cs typeface="Symbol" charset="2"/>
            </a:endParaRPr>
          </a:p>
          <a:p>
            <a:endParaRPr lang="en-US" sz="1200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endParaRPr lang="en-US" sz="1200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Eliminated if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u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u</a:t>
            </a:r>
            <a:r>
              <a:rPr lang="en-US" i="1" dirty="0" smtClean="0"/>
              <a:t>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d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≈ 0 or </a:t>
            </a:r>
            <a:r>
              <a:rPr lang="en-US" i="1" dirty="0" smtClean="0">
                <a:sym typeface="Wingdings"/>
              </a:rPr>
              <a:t>2X</a:t>
            </a:r>
            <a:r>
              <a:rPr lang="en-US" i="1" baseline="-25000" dirty="0" smtClean="0">
                <a:sym typeface="Wingdings"/>
              </a:rPr>
              <a:t>u</a:t>
            </a:r>
            <a:r>
              <a:rPr lang="en-US" i="1" dirty="0" smtClean="0">
                <a:sym typeface="Wingdings"/>
              </a:rPr>
              <a:t> + </a:t>
            </a:r>
            <a:r>
              <a:rPr lang="en-US" i="1" dirty="0" err="1" smtClean="0">
                <a:sym typeface="Wingdings"/>
              </a:rPr>
              <a:t>X</a:t>
            </a:r>
            <a:r>
              <a:rPr lang="en-US" i="1" baseline="-25000" dirty="0" err="1" smtClean="0">
                <a:sym typeface="Wingdings"/>
              </a:rPr>
              <a:t>d</a:t>
            </a:r>
            <a:r>
              <a:rPr lang="en-US" i="1" dirty="0" smtClean="0">
                <a:sym typeface="Wingdings"/>
              </a:rPr>
              <a:t> </a:t>
            </a:r>
            <a:r>
              <a:rPr lang="en-US" dirty="0"/>
              <a:t>≈ </a:t>
            </a:r>
            <a:r>
              <a:rPr lang="en-US" dirty="0" smtClean="0"/>
              <a:t>0 or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err="1" smtClean="0">
                <a:sym typeface="Wingdings"/>
              </a:rPr>
              <a:t>X</a:t>
            </a:r>
            <a:r>
              <a:rPr lang="en-US" i="1" baseline="-25000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 </a:t>
            </a:r>
            <a:r>
              <a:rPr lang="en-US" dirty="0"/>
              <a:t>≈ </a:t>
            </a:r>
            <a:r>
              <a:rPr lang="en-US" dirty="0" smtClean="0"/>
              <a:t>0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A </a:t>
            </a:r>
            <a:r>
              <a:rPr lang="en-US" dirty="0" err="1" smtClean="0">
                <a:sym typeface="Wingdings"/>
              </a:rPr>
              <a:t>protophobic</a:t>
            </a:r>
            <a:r>
              <a:rPr lang="en-US" dirty="0" smtClean="0">
                <a:sym typeface="Wingdings"/>
              </a:rPr>
              <a:t> gauge boson with couplings to neutrons, but suppressed couplings to protons, can explain the 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signal without violating other constraints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PROTOPHOBIA</a:t>
            </a:r>
            <a:endParaRPr lang="en-US" sz="3200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3587" y="1971833"/>
            <a:ext cx="2657413" cy="2235200"/>
            <a:chOff x="1533587" y="2041367"/>
            <a:chExt cx="2657413" cy="2235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3587" y="2041367"/>
              <a:ext cx="2470026" cy="2235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16806" y="2928135"/>
              <a:ext cx="774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u</a:t>
              </a:r>
              <a:r>
                <a:rPr lang="en-US" sz="2400" i="1" dirty="0" smtClean="0"/>
                <a:t>, d</a:t>
              </a:r>
              <a:endParaRPr lang="en-US" sz="24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05838" y="1905000"/>
            <a:ext cx="2773956" cy="2368866"/>
            <a:chOff x="4705838" y="1974534"/>
            <a:chExt cx="2773956" cy="23688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5838" y="1974534"/>
              <a:ext cx="2607589" cy="236886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705600" y="2928135"/>
              <a:ext cx="774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p</a:t>
              </a:r>
              <a:r>
                <a:rPr lang="en-US" sz="2400" i="1" dirty="0" smtClean="0"/>
                <a:t>, n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8928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Consider all constraints and also the region favored by (g-2)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</a:p>
          <a:p>
            <a:r>
              <a:rPr lang="en-US" dirty="0" smtClean="0"/>
              <a:t>In the end, require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u</a:t>
            </a:r>
            <a:r>
              <a:rPr lang="en-US" dirty="0" smtClean="0"/>
              <a:t>,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 </a:t>
            </a:r>
            <a:r>
              <a:rPr lang="en-US" dirty="0" smtClean="0"/>
              <a:t>~ few 10</a:t>
            </a:r>
            <a:r>
              <a:rPr lang="en-US" baseline="30000" dirty="0" smtClean="0"/>
              <a:t>-3 </a:t>
            </a:r>
            <a:r>
              <a:rPr lang="en-US" dirty="0" smtClean="0"/>
              <a:t>with ~10% cancelation for </a:t>
            </a:r>
            <a:r>
              <a:rPr lang="en-US" dirty="0" err="1" smtClean="0"/>
              <a:t>protophobia</a:t>
            </a:r>
            <a:r>
              <a:rPr lang="en-US" dirty="0" smtClean="0"/>
              <a:t>, 10</a:t>
            </a:r>
            <a:r>
              <a:rPr lang="en-US" baseline="30000" dirty="0" smtClean="0"/>
              <a:t>-4 </a:t>
            </a:r>
            <a:r>
              <a:rPr lang="en-US" dirty="0" smtClean="0"/>
              <a:t>&lt;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&lt; 10</a:t>
            </a:r>
            <a:r>
              <a:rPr lang="en-US" baseline="30000" dirty="0" smtClean="0"/>
              <a:t>-3</a:t>
            </a:r>
            <a:r>
              <a:rPr lang="en-US" dirty="0" smtClean="0"/>
              <a:t>, and |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e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|</a:t>
            </a:r>
            <a:r>
              <a:rPr lang="en-US" baseline="30000" dirty="0" smtClean="0"/>
              <a:t>1/2</a:t>
            </a:r>
            <a:r>
              <a:rPr lang="en-US" dirty="0" smtClean="0"/>
              <a:t> &lt; 3 x 10</a:t>
            </a:r>
            <a:r>
              <a:rPr lang="en-US" baseline="30000" dirty="0" smtClean="0"/>
              <a:t>-4</a:t>
            </a:r>
            <a:endParaRPr lang="en-US" baseline="30000" dirty="0">
              <a:cs typeface="Symbol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COUPLING CONSTRAINTS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26697"/>
            <a:ext cx="4190999" cy="3945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2582541"/>
            <a:ext cx="4065519" cy="3894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6400800"/>
            <a:ext cx="5064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,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342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56260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Gauge the U(1)</a:t>
            </a:r>
            <a:r>
              <a:rPr lang="en-US" baseline="-25000" dirty="0" smtClean="0"/>
              <a:t>B-L</a:t>
            </a:r>
            <a:r>
              <a:rPr lang="en-US" dirty="0" smtClean="0"/>
              <a:t> global symmetry of the SM</a:t>
            </a:r>
            <a:endParaRPr lang="en-US" baseline="30000" dirty="0">
              <a:cs typeface="Symbol" charset="2"/>
            </a:endParaRPr>
          </a:p>
          <a:p>
            <a:endParaRPr lang="en-US" sz="1200" baseline="30000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This is anomaly-free with the addition of 3 sterile neutrinos</a:t>
            </a:r>
          </a:p>
          <a:p>
            <a:endParaRPr lang="en-US" sz="1200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Generically the B-L boson mixes with the photon:</a:t>
            </a:r>
          </a:p>
          <a:p>
            <a:endParaRPr lang="en-US" dirty="0" smtClean="0">
              <a:cs typeface="Symbol" charset="2"/>
            </a:endParaRPr>
          </a:p>
          <a:p>
            <a:endParaRPr lang="en-US" dirty="0">
              <a:cs typeface="Symbol" charset="2"/>
            </a:endParaRPr>
          </a:p>
          <a:p>
            <a:pPr marL="0" indent="0">
              <a:buNone/>
            </a:pPr>
            <a:endParaRPr lang="en-US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For </a:t>
            </a:r>
            <a:r>
              <a:rPr lang="en-US" sz="3200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cs typeface="Symbol" charset="2"/>
              </a:rPr>
              <a:t> + </a:t>
            </a:r>
            <a:r>
              <a:rPr lang="en-US" sz="3200" dirty="0" err="1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B</a:t>
            </a:r>
            <a:r>
              <a:rPr lang="en-US" baseline="-25000" dirty="0" smtClean="0">
                <a:cs typeface="Symbol" charset="2"/>
              </a:rPr>
              <a:t>-L </a:t>
            </a:r>
            <a:r>
              <a:rPr lang="en-US" dirty="0" smtClean="0">
                <a:cs typeface="Symbol" charset="2"/>
              </a:rPr>
              <a:t>≈ 0, we get both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u</a:t>
            </a:r>
            <a:r>
              <a:rPr lang="en-US" dirty="0">
                <a:cs typeface="Symbol" charset="2"/>
              </a:rPr>
              <a:t> ≈ </a:t>
            </a:r>
            <a:r>
              <a:rPr lang="en-US" sz="3200" dirty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cs typeface="Symbol" charset="2"/>
              </a:rPr>
              <a:t>/3 and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≈ </a:t>
            </a:r>
            <a:r>
              <a:rPr lang="en-US" dirty="0" smtClean="0">
                <a:cs typeface="Symbol" charset="2"/>
              </a:rPr>
              <a:t>-2</a:t>
            </a:r>
            <a:r>
              <a:rPr lang="en-US" sz="3200" dirty="0" smtClean="0">
                <a:latin typeface="Symbol" charset="2"/>
                <a:cs typeface="Symbol" charset="2"/>
              </a:rPr>
              <a:t>e</a:t>
            </a:r>
            <a:r>
              <a:rPr lang="en-US" dirty="0">
                <a:cs typeface="Symbol" charset="2"/>
              </a:rPr>
              <a:t>/</a:t>
            </a:r>
            <a:r>
              <a:rPr lang="en-US" dirty="0" smtClean="0">
                <a:cs typeface="Symbol" charset="2"/>
              </a:rPr>
              <a:t>3 (</a:t>
            </a:r>
            <a:r>
              <a:rPr lang="en-US" dirty="0" err="1" smtClean="0">
                <a:cs typeface="Symbol" charset="2"/>
              </a:rPr>
              <a:t>protophobia</a:t>
            </a:r>
            <a:r>
              <a:rPr lang="en-US" dirty="0" smtClean="0">
                <a:cs typeface="Symbol" charset="2"/>
              </a:rPr>
              <a:t>) and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e</a:t>
            </a:r>
            <a:r>
              <a:rPr lang="en-US" dirty="0" smtClean="0">
                <a:cs typeface="Symbol" charset="2"/>
              </a:rPr>
              <a:t> &lt;&lt;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cs typeface="Symbol" charset="2"/>
              </a:rPr>
              <a:t>u,d</a:t>
            </a:r>
            <a:r>
              <a:rPr lang="en-US" baseline="-25000" dirty="0" smtClean="0"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!</a:t>
            </a:r>
            <a:endParaRPr lang="en-US" dirty="0" smtClean="0">
              <a:cs typeface="Symbol" charset="2"/>
            </a:endParaRPr>
          </a:p>
          <a:p>
            <a:endParaRPr lang="en-US" sz="1200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The neutrino X-charge can be suppressed in a number of ways, e.g., by mixing with X-charged sterile neutrinos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AN ANOMALY-FREE, UV-COMPLETE MODEL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838200"/>
            <a:ext cx="501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4137"/>
          <a:stretch/>
        </p:blipFill>
        <p:spPr>
          <a:xfrm>
            <a:off x="1905000" y="3160384"/>
            <a:ext cx="2155190" cy="1199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65863"/>
          <a:stretch/>
        </p:blipFill>
        <p:spPr>
          <a:xfrm>
            <a:off x="4953000" y="3430475"/>
            <a:ext cx="2514600" cy="7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4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399" y="1066800"/>
            <a:ext cx="3447877" cy="5715000"/>
          </a:xfrm>
        </p:spPr>
        <p:txBody>
          <a:bodyPr>
            <a:noAutofit/>
          </a:bodyPr>
          <a:lstStyle/>
          <a:p>
            <a:r>
              <a:rPr lang="en-US" dirty="0" smtClean="0"/>
              <a:t>The most direct test would be to look for other nuclear IPC transitions</a:t>
            </a:r>
          </a:p>
          <a:p>
            <a:endParaRPr lang="en-US" sz="1400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aseline="30000" dirty="0" smtClean="0"/>
              <a:t>8</a:t>
            </a:r>
            <a:r>
              <a:rPr lang="en-US" dirty="0" smtClean="0"/>
              <a:t>Be 18.15 and 17.64 transitions are the largest known with discrete gamma rays</a:t>
            </a:r>
          </a:p>
          <a:p>
            <a:endParaRPr lang="en-US" sz="1400" dirty="0"/>
          </a:p>
          <a:p>
            <a:r>
              <a:rPr lang="en-US" dirty="0"/>
              <a:t>W</a:t>
            </a:r>
            <a:r>
              <a:rPr lang="en-US" dirty="0" smtClean="0"/>
              <a:t>ould likely need to re-examine the </a:t>
            </a:r>
            <a:r>
              <a:rPr lang="en-US" baseline="30000" dirty="0" smtClean="0"/>
              <a:t>8</a:t>
            </a:r>
            <a:r>
              <a:rPr lang="en-US" dirty="0" smtClean="0"/>
              <a:t>Be 18.15 transition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FUTURE TESTS: NUCLEAR PHYSICS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037" y="1143000"/>
            <a:ext cx="4800763" cy="5120632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02050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FUTURE TESTS: “DARK PHOTON” EXPTS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6743982" cy="4952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7046" y="4964668"/>
            <a:ext cx="200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Feng</a:t>
            </a:r>
            <a:r>
              <a:rPr lang="en-US" dirty="0" smtClean="0"/>
              <a:t> et al. (2016)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5791200"/>
            <a:ext cx="8458200" cy="838199"/>
          </a:xfrm>
        </p:spPr>
        <p:txBody>
          <a:bodyPr>
            <a:noAutofit/>
          </a:bodyPr>
          <a:lstStyle/>
          <a:p>
            <a:r>
              <a:rPr lang="en-US" dirty="0" smtClean="0"/>
              <a:t>Also KLOE-2, </a:t>
            </a:r>
            <a:r>
              <a:rPr lang="en-US" dirty="0" err="1" smtClean="0"/>
              <a:t>SHiP</a:t>
            </a:r>
            <a:r>
              <a:rPr lang="en-US" dirty="0" smtClean="0"/>
              <a:t>, </a:t>
            </a:r>
            <a:r>
              <a:rPr lang="en-US" dirty="0" err="1" smtClean="0"/>
              <a:t>SeaQuest</a:t>
            </a:r>
            <a:r>
              <a:rPr lang="en-US" dirty="0" smtClean="0"/>
              <a:t>, PADME, 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744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858000" cy="593725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</a:rPr>
              <a:t>CONCLUSIONS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The 6.8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baseline="30000" dirty="0" smtClean="0">
                <a:latin typeface="Arial" charset="0"/>
              </a:rPr>
              <a:t>8</a:t>
            </a:r>
            <a:r>
              <a:rPr lang="en-US" dirty="0" smtClean="0">
                <a:latin typeface="Arial" charset="0"/>
              </a:rPr>
              <a:t>Be IPC signal currently has no known experimental or nuclear physics explanations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Particle interpretation yields a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en-US" dirty="0" err="1">
                <a:solidFill>
                  <a:srgbClr val="0000FF"/>
                </a:solidFill>
              </a:rPr>
              <a:t>dof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dirty="0" smtClean="0">
                <a:solidFill>
                  <a:srgbClr val="0000FF"/>
                </a:solidFill>
              </a:rPr>
              <a:t>1.07 best fit with</a:t>
            </a:r>
          </a:p>
          <a:p>
            <a:pPr marL="457200" lvl="1" indent="0">
              <a:buNone/>
            </a:pPr>
            <a:r>
              <a:rPr lang="en-US" sz="2400" dirty="0" smtClean="0"/>
              <a:t>		m = 16.7 ± 0.35 (stat) ± 0.5 (sys) MeV</a:t>
            </a:r>
          </a:p>
          <a:p>
            <a:pPr marL="457200" lvl="1" indent="0">
              <a:buNone/>
            </a:pPr>
            <a:r>
              <a:rPr lang="en-US" sz="2400" dirty="0"/>
              <a:t>		</a:t>
            </a:r>
            <a:r>
              <a:rPr lang="en-US" sz="2400" dirty="0" smtClean="0"/>
              <a:t>B</a:t>
            </a:r>
            <a:r>
              <a:rPr lang="en-US" sz="2400" dirty="0"/>
              <a:t>(</a:t>
            </a:r>
            <a:r>
              <a:rPr lang="en-US" sz="2400" baseline="30000" dirty="0"/>
              <a:t>8</a:t>
            </a:r>
            <a:r>
              <a:rPr lang="en-US" sz="2400" dirty="0"/>
              <a:t>Be* </a:t>
            </a:r>
            <a:r>
              <a:rPr lang="en-US" sz="2400" dirty="0">
                <a:sym typeface="Wingdings"/>
              </a:rPr>
              <a:t> </a:t>
            </a:r>
            <a:r>
              <a:rPr lang="en-US" sz="2400" baseline="30000" dirty="0">
                <a:sym typeface="Wingdings"/>
              </a:rPr>
              <a:t>8</a:t>
            </a:r>
            <a:r>
              <a:rPr lang="en-US" sz="2400" dirty="0">
                <a:sym typeface="Wingdings"/>
              </a:rPr>
              <a:t>Be X) / B(</a:t>
            </a:r>
            <a:r>
              <a:rPr lang="en-US" sz="2400" baseline="30000" dirty="0">
                <a:sym typeface="Wingdings"/>
              </a:rPr>
              <a:t>8</a:t>
            </a:r>
            <a:r>
              <a:rPr lang="en-US" sz="2400" dirty="0">
                <a:sym typeface="Wingdings"/>
              </a:rPr>
              <a:t>Be*  </a:t>
            </a:r>
            <a:r>
              <a:rPr lang="en-US" sz="2400" baseline="30000" dirty="0">
                <a:sym typeface="Wingdings"/>
              </a:rPr>
              <a:t>8</a:t>
            </a:r>
            <a:r>
              <a:rPr lang="en-US" sz="2400" dirty="0">
                <a:sym typeface="Wingdings"/>
              </a:rPr>
              <a:t>Be </a:t>
            </a:r>
            <a:r>
              <a:rPr lang="en-US" sz="2400" dirty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dirty="0">
                <a:sym typeface="Wingdings"/>
              </a:rPr>
              <a:t>) = 5.6 x 10</a:t>
            </a:r>
            <a:r>
              <a:rPr lang="en-US" sz="2400" baseline="30000" dirty="0">
                <a:sym typeface="Wingdings"/>
              </a:rPr>
              <a:t>-</a:t>
            </a:r>
            <a:r>
              <a:rPr lang="en-US" sz="2400" baseline="30000" dirty="0" smtClean="0">
                <a:sym typeface="Wingdings"/>
              </a:rPr>
              <a:t>6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ata are consistent with a </a:t>
            </a:r>
            <a:r>
              <a:rPr lang="en-US" sz="2400" dirty="0" err="1" smtClean="0">
                <a:solidFill>
                  <a:srgbClr val="FF0000"/>
                </a:solidFill>
                <a:sym typeface="Wingdings"/>
              </a:rPr>
              <a:t>protophobic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 gauge boson that mediates a 5</a:t>
            </a:r>
            <a:r>
              <a:rPr lang="en-US" sz="2400" baseline="30000" dirty="0" smtClean="0">
                <a:solidFill>
                  <a:srgbClr val="FF0000"/>
                </a:solidFill>
                <a:sym typeface="Wingdings"/>
              </a:rPr>
              <a:t>th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 force with range 12 </a:t>
            </a:r>
            <a:r>
              <a:rPr lang="en-US" sz="2400" dirty="0" err="1" smtClean="0">
                <a:solidFill>
                  <a:srgbClr val="FF0000"/>
                </a:solidFill>
                <a:sym typeface="Wingdings"/>
              </a:rPr>
              <a:t>fm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sym typeface="Wingdings"/>
              </a:rPr>
              <a:t>milli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-charged couplings to quarks and leptons, and explains (g-2)</a:t>
            </a:r>
            <a:r>
              <a:rPr lang="en-US" sz="2400" baseline="-25000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m</a:t>
            </a:r>
            <a:endParaRPr lang="en-US" baseline="-25000" dirty="0">
              <a:solidFill>
                <a:srgbClr val="FF0000"/>
              </a:solidFill>
              <a:latin typeface="Symbol" charset="2"/>
              <a:cs typeface="Symbol" charset="2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BE00"/>
                </a:solidFill>
                <a:latin typeface="Arial" charset="0"/>
                <a:sym typeface="Wingdings"/>
              </a:rPr>
              <a:t>A UV-complete, anomaly-free model: B-L gauge boson that kinetically mixes with the photon, with active </a:t>
            </a:r>
            <a:r>
              <a:rPr lang="en-US" dirty="0" smtClean="0">
                <a:solidFill>
                  <a:srgbClr val="00BE00"/>
                </a:solidFill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dirty="0" smtClean="0">
                <a:solidFill>
                  <a:srgbClr val="00BE00"/>
                </a:solidFill>
                <a:latin typeface="Arial" charset="0"/>
                <a:sym typeface="Wingdings"/>
              </a:rPr>
              <a:t> mixing with X-charged sterile neutrinos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sym typeface="Wingdings"/>
              </a:rPr>
              <a:t>Many upcoming experimental tests </a:t>
            </a:r>
            <a:endParaRPr lang="en-US" sz="2400" dirty="0" smtClean="0">
              <a:sym typeface="Wingding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8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8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8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83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685800" y="1524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COLLABORATORS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731603"/>
            <a:ext cx="8699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Based on 1604.07411, “Evidence for a </a:t>
            </a:r>
            <a:r>
              <a:rPr lang="en-US" sz="2400" dirty="0" err="1" smtClean="0"/>
              <a:t>Protophobic</a:t>
            </a:r>
            <a:r>
              <a:rPr lang="en-US" sz="2400" dirty="0" smtClean="0"/>
              <a:t> Fifth Force </a:t>
            </a:r>
          </a:p>
          <a:p>
            <a:r>
              <a:rPr lang="en-US" sz="2400" dirty="0" smtClean="0"/>
              <a:t>From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 Nuclear Transitions,” and work in progress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1502" y="2057400"/>
            <a:ext cx="8742434" cy="1925856"/>
            <a:chOff x="118558" y="2646144"/>
            <a:chExt cx="8742434" cy="19258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211" y="2685759"/>
              <a:ext cx="977178" cy="127649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1804" y="2685759"/>
              <a:ext cx="1029999" cy="12764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6825" y="2690161"/>
              <a:ext cx="1012392" cy="12676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6687" y="2654947"/>
              <a:ext cx="1082819" cy="133811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4101" y="2685759"/>
              <a:ext cx="1100426" cy="12764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1515" y="2654947"/>
              <a:ext cx="994785" cy="13381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48600" y="2646144"/>
              <a:ext cx="1012392" cy="13557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8558" y="3925669"/>
              <a:ext cx="11344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Jonathan</a:t>
              </a:r>
            </a:p>
            <a:p>
              <a:pPr algn="ctr"/>
              <a:r>
                <a:rPr lang="en-US" dirty="0" err="1" smtClean="0"/>
                <a:t>Feng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0" y="3925669"/>
              <a:ext cx="8389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Bart</a:t>
              </a:r>
            </a:p>
            <a:p>
              <a:pPr algn="ctr"/>
              <a:r>
                <a:rPr lang="en-US" dirty="0" err="1" smtClean="0"/>
                <a:t>Fornal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73935" y="3925669"/>
              <a:ext cx="10314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Susan</a:t>
              </a:r>
            </a:p>
            <a:p>
              <a:pPr algn="ctr"/>
              <a:r>
                <a:rPr lang="en-US" dirty="0" smtClean="0"/>
                <a:t>Gardner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6968" y="3925669"/>
              <a:ext cx="8006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Iftah</a:t>
              </a:r>
              <a:endParaRPr lang="en-US" dirty="0"/>
            </a:p>
            <a:p>
              <a:pPr algn="ctr"/>
              <a:r>
                <a:rPr lang="en-US" dirty="0" err="1" smtClean="0"/>
                <a:t>Galon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40514" y="3925669"/>
              <a:ext cx="12364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Jordan</a:t>
              </a:r>
            </a:p>
            <a:p>
              <a:pPr algn="ctr"/>
              <a:r>
                <a:rPr lang="en-US" dirty="0" err="1" smtClean="0"/>
                <a:t>Smolinsky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8000" y="3925669"/>
              <a:ext cx="56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Tim</a:t>
              </a:r>
            </a:p>
            <a:p>
              <a:pPr algn="ctr"/>
              <a:r>
                <a:rPr lang="en-US" dirty="0" err="1" smtClean="0"/>
                <a:t>Tait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97228" y="3925669"/>
              <a:ext cx="941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Flip</a:t>
              </a:r>
            </a:p>
            <a:p>
              <a:pPr algn="ctr"/>
              <a:r>
                <a:rPr lang="en-US" dirty="0" err="1" smtClean="0"/>
                <a:t>Tanedo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5421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>
                <a:latin typeface="Arial" charset="0"/>
              </a:rPr>
              <a:t>MOTIVATIONS FOR A FIFTH FORCE</a:t>
            </a:r>
            <a:endParaRPr lang="en-US" sz="3200" dirty="0">
              <a:latin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4114800" cy="53927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Arial" charset="0"/>
              </a:rPr>
              <a:t>FORCE UNIFICATION   </a:t>
            </a:r>
            <a:endParaRPr lang="en-US" b="1" dirty="0">
              <a:latin typeface="Arial" charset="0"/>
            </a:endParaRPr>
          </a:p>
          <a:p>
            <a:endParaRPr lang="en-US" sz="10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The quantum numbers of SM matter fields are explained by GUTs: </a:t>
            </a:r>
          </a:p>
          <a:p>
            <a:pPr marL="0" indent="0" algn="ctr">
              <a:buNone/>
            </a:pPr>
            <a:r>
              <a:rPr lang="en-US" dirty="0" smtClean="0">
                <a:latin typeface="Arial" charset="0"/>
              </a:rPr>
              <a:t>SU(3) x SU(2) x U(1) </a:t>
            </a:r>
            <a:r>
              <a:rPr lang="en-US" dirty="0" smtClean="0">
                <a:latin typeface="Arial" charset="0"/>
                <a:sym typeface="Wingdings"/>
              </a:rPr>
              <a:t></a:t>
            </a:r>
            <a:r>
              <a:rPr lang="en-US" dirty="0" smtClean="0">
                <a:latin typeface="Arial" charset="0"/>
              </a:rPr>
              <a:t> SU(5), SO(10), E6, E8, </a:t>
            </a:r>
            <a:r>
              <a:rPr lang="is-IS" dirty="0" smtClean="0">
                <a:latin typeface="Arial" charset="0"/>
              </a:rPr>
              <a:t>…</a:t>
            </a:r>
          </a:p>
          <a:p>
            <a:endParaRPr lang="is-IS" dirty="0">
              <a:latin typeface="Arial" charset="0"/>
            </a:endParaRPr>
          </a:p>
          <a:p>
            <a:r>
              <a:rPr lang="is-IS" dirty="0" smtClean="0">
                <a:latin typeface="Arial" charset="0"/>
              </a:rPr>
              <a:t>SO(10) ... </a:t>
            </a:r>
            <a:r>
              <a:rPr lang="is-IS" dirty="0" smtClean="0">
                <a:latin typeface="Arial" charset="0"/>
                <a:sym typeface="Wingdings"/>
              </a:rPr>
              <a:t> </a:t>
            </a:r>
            <a:r>
              <a:rPr lang="is-IS" dirty="0" smtClean="0">
                <a:latin typeface="Arial" charset="0"/>
              </a:rPr>
              <a:t>5th force</a:t>
            </a:r>
            <a:endParaRPr lang="en-US" dirty="0"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00600" y="990600"/>
            <a:ext cx="41148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latin typeface="Arial" charset="0"/>
              </a:rPr>
              <a:t>DARK MATTER     </a:t>
            </a:r>
          </a:p>
          <a:p>
            <a:endParaRPr lang="en-US" sz="1000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Dark sector: new matter and new forces</a:t>
            </a:r>
          </a:p>
          <a:p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Mediator </a:t>
            </a:r>
            <a:r>
              <a:rPr lang="en-US" dirty="0" smtClean="0">
                <a:latin typeface="Arial" charset="0"/>
                <a:sym typeface="Wingdings"/>
              </a:rPr>
              <a:t> </a:t>
            </a:r>
            <a:r>
              <a:rPr lang="en-US" dirty="0" smtClean="0">
                <a:latin typeface="Arial" charset="0"/>
              </a:rPr>
              <a:t>weakly-coupled 5</a:t>
            </a:r>
            <a:r>
              <a:rPr lang="en-US" baseline="30000" dirty="0" smtClean="0">
                <a:latin typeface="Arial" charset="0"/>
              </a:rPr>
              <a:t>th</a:t>
            </a:r>
            <a:r>
              <a:rPr lang="en-US" dirty="0" smtClean="0">
                <a:latin typeface="Arial" charset="0"/>
              </a:rPr>
              <a:t> force</a:t>
            </a:r>
            <a:endParaRPr lang="is-IS" dirty="0" smtClean="0"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57800" y="2667000"/>
            <a:ext cx="3124200" cy="698578"/>
            <a:chOff x="5181600" y="3276600"/>
            <a:chExt cx="3124200" cy="698578"/>
          </a:xfrm>
        </p:grpSpPr>
        <p:sp>
          <p:nvSpPr>
            <p:cNvPr id="2" name="Rectangle 1"/>
            <p:cNvSpPr/>
            <p:nvPr/>
          </p:nvSpPr>
          <p:spPr>
            <a:xfrm>
              <a:off x="5181600" y="3289378"/>
              <a:ext cx="11430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SM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62800" y="3276600"/>
              <a:ext cx="11430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DM</a:t>
              </a:r>
              <a:endParaRPr lang="en-US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324600" y="3657600"/>
              <a:ext cx="838200" cy="0"/>
            </a:xfrm>
            <a:prstGeom prst="line">
              <a:avLst/>
            </a:prstGeom>
            <a:ln w="38100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5029200"/>
            <a:ext cx="853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latin typeface="Arial" charset="0"/>
              </a:rPr>
              <a:t>These beautiful ideas have focused a great deal attention on the search for a fifth force: Z’ bosons, dark photons, dark Z’s, and general light, </a:t>
            </a:r>
            <a:r>
              <a:rPr lang="en-US" b="1" dirty="0">
                <a:latin typeface="Arial" charset="0"/>
              </a:rPr>
              <a:t>weakly-coupled </a:t>
            </a:r>
            <a:r>
              <a:rPr lang="en-US" b="1" dirty="0" smtClean="0">
                <a:latin typeface="Arial" charset="0"/>
              </a:rPr>
              <a:t>particles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1089025"/>
            <a:ext cx="8839200" cy="2644775"/>
          </a:xfrm>
        </p:spPr>
        <p:txBody>
          <a:bodyPr>
            <a:no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smtClean="0">
                <a:latin typeface="Arial" charset="0"/>
              </a:rPr>
              <a:t>A. J. </a:t>
            </a:r>
            <a:r>
              <a:rPr lang="en-US" dirty="0" err="1" smtClean="0">
                <a:latin typeface="Arial" charset="0"/>
              </a:rPr>
              <a:t>Krasznahorkay</a:t>
            </a:r>
            <a:r>
              <a:rPr lang="en-US" dirty="0" smtClean="0">
                <a:latin typeface="Arial" charset="0"/>
              </a:rPr>
              <a:t> et al., 1504.01527 [</a:t>
            </a:r>
            <a:r>
              <a:rPr lang="en-US" dirty="0" err="1" smtClean="0">
                <a:latin typeface="Arial" charset="0"/>
              </a:rPr>
              <a:t>nucl</a:t>
            </a:r>
            <a:r>
              <a:rPr lang="en-US" dirty="0" smtClean="0">
                <a:latin typeface="Arial" charset="0"/>
              </a:rPr>
              <a:t>-ex]</a:t>
            </a:r>
            <a:endParaRPr lang="en-US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MAYBE IT’S ALREADY BEEN FOUND</a:t>
            </a:r>
            <a:endParaRPr lang="en-US" sz="3200" dirty="0">
              <a:latin typeface="Arial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rcRect l="-2085" r="-2085"/>
          <a:stretch>
            <a:fillRect/>
          </a:stretch>
        </p:blipFill>
        <p:spPr bwMode="auto">
          <a:xfrm>
            <a:off x="457200" y="1905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1089025"/>
            <a:ext cx="8839200" cy="2644775"/>
          </a:xfrm>
        </p:spPr>
        <p:txBody>
          <a:bodyPr>
            <a:noAutofit/>
          </a:bodyPr>
          <a:lstStyle/>
          <a:p>
            <a:r>
              <a:rPr lang="en-US" baseline="30000" dirty="0" smtClean="0"/>
              <a:t>8</a:t>
            </a:r>
            <a:r>
              <a:rPr lang="en-US" dirty="0" smtClean="0"/>
              <a:t>Be: 4 protons + 4 neutrons</a:t>
            </a:r>
          </a:p>
          <a:p>
            <a:r>
              <a:rPr lang="en-US" dirty="0" smtClean="0"/>
              <a:t>Perhaps best known for its supporting role in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+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+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baseline="30000" dirty="0" smtClean="0"/>
              <a:t>12</a:t>
            </a:r>
            <a:r>
              <a:rPr lang="en-US" dirty="0" smtClean="0"/>
              <a:t>C</a:t>
            </a:r>
          </a:p>
          <a:p>
            <a:r>
              <a:rPr lang="en-US" dirty="0" smtClean="0"/>
              <a:t>The entire </a:t>
            </a:r>
            <a:r>
              <a:rPr lang="en-US" baseline="30000" dirty="0" smtClean="0"/>
              <a:t>8</a:t>
            </a:r>
            <a:r>
              <a:rPr lang="en-US" dirty="0" smtClean="0"/>
              <a:t>Be spectrum is well studied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BERYLLIUM-8 PRIMER</a:t>
            </a:r>
            <a:endParaRPr lang="en-US" sz="3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444" y="2590800"/>
            <a:ext cx="4814556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169223"/>
            <a:ext cx="6635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Tilley et al. (2004); National Nuclear Data Center, http</a:t>
            </a:r>
            <a:r>
              <a:rPr lang="en-US" sz="1400" dirty="0"/>
              <a:t>://</a:t>
            </a:r>
            <a:r>
              <a:rPr lang="en-US" sz="1400" dirty="0" err="1"/>
              <a:t>www.nndc.bnl.gov</a:t>
            </a:r>
            <a:r>
              <a:rPr lang="en-US" sz="1400" dirty="0"/>
              <a:t>/nudat2</a:t>
            </a:r>
            <a:r>
              <a:rPr lang="en-US" sz="1400" dirty="0" smtClean="0"/>
              <a:t>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028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1089025"/>
            <a:ext cx="8839200" cy="2644775"/>
          </a:xfrm>
        </p:spPr>
        <p:txBody>
          <a:bodyPr>
            <a:noAutofit/>
          </a:bodyPr>
          <a:lstStyle/>
          <a:p>
            <a:r>
              <a:rPr lang="en-US" dirty="0" smtClean="0"/>
              <a:t>1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A proton beam hits thin </a:t>
            </a:r>
            <a:r>
              <a:rPr lang="en-US" baseline="30000" dirty="0" smtClean="0"/>
              <a:t>7</a:t>
            </a:r>
            <a:r>
              <a:rPr lang="en-US" dirty="0" smtClean="0"/>
              <a:t>Li targets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dirty="0" smtClean="0"/>
              <a:t> = 1.025 MeV </a:t>
            </a:r>
            <a:r>
              <a:rPr lang="en-US" dirty="0" smtClean="0">
                <a:sym typeface="Wingdings"/>
              </a:rPr>
              <a:t> 8Be* resonance, which then decays: </a:t>
            </a:r>
          </a:p>
          <a:p>
            <a:pPr lvl="1"/>
            <a:r>
              <a:rPr lang="en-US" dirty="0" err="1" smtClean="0">
                <a:sym typeface="Wingdings"/>
              </a:rPr>
              <a:t>Hadronic</a:t>
            </a:r>
            <a:r>
              <a:rPr lang="en-US" dirty="0" smtClean="0">
                <a:sym typeface="Wingdings"/>
              </a:rPr>
              <a:t>: B(p </a:t>
            </a:r>
            <a:r>
              <a:rPr lang="en-US" baseline="30000" dirty="0" smtClean="0">
                <a:sym typeface="Wingdings"/>
              </a:rPr>
              <a:t>7</a:t>
            </a:r>
            <a:r>
              <a:rPr lang="en-US" dirty="0" smtClean="0">
                <a:sym typeface="Wingdings"/>
              </a:rPr>
              <a:t>Li) ≈ 100%	</a:t>
            </a:r>
          </a:p>
          <a:p>
            <a:pPr lvl="1"/>
            <a:r>
              <a:rPr lang="en-US" dirty="0" smtClean="0">
                <a:sym typeface="Wingdings"/>
              </a:rPr>
              <a:t>Electromagnetic: B(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) ≈ 1.5 x 10</a:t>
            </a:r>
            <a:r>
              <a:rPr lang="en-US" baseline="30000" dirty="0" smtClean="0">
                <a:sym typeface="Wingdings"/>
              </a:rPr>
              <a:t>-5</a:t>
            </a:r>
          </a:p>
          <a:p>
            <a:pPr lvl="1"/>
            <a:r>
              <a:rPr lang="en-US" dirty="0" smtClean="0">
                <a:sym typeface="Wingdings"/>
              </a:rPr>
              <a:t>Internal Pair Conversion: B(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e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) ≈ 5.5 x 10</a:t>
            </a:r>
            <a:r>
              <a:rPr lang="en-US" baseline="30000" dirty="0" smtClean="0">
                <a:sym typeface="Wingdings"/>
              </a:rPr>
              <a:t>-8</a:t>
            </a:r>
            <a:endParaRPr lang="en-US" baseline="30000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</a:t>
            </a:r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EXPERIMENT AT MTA ATOMKI</a:t>
            </a:r>
            <a:endParaRPr lang="en-US" sz="3200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05" y="3276600"/>
            <a:ext cx="792509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9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2644775"/>
          </a:xfrm>
        </p:spPr>
        <p:txBody>
          <a:bodyPr>
            <a:noAutofit/>
          </a:bodyPr>
          <a:lstStyle/>
          <a:p>
            <a:r>
              <a:rPr lang="en-US" dirty="0" smtClean="0"/>
              <a:t>Measure the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opening angle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and invariant mass</a:t>
            </a:r>
          </a:p>
          <a:p>
            <a:r>
              <a:rPr lang="en-US" dirty="0" smtClean="0"/>
              <a:t>Background fluctuation probability: </a:t>
            </a:r>
            <a:r>
              <a:rPr lang="en-US" dirty="0">
                <a:solidFill>
                  <a:srgbClr val="FF0000"/>
                </a:solidFill>
              </a:rPr>
              <a:t>5.6 x 10</a:t>
            </a:r>
            <a:r>
              <a:rPr lang="en-US" baseline="30000" dirty="0">
                <a:solidFill>
                  <a:srgbClr val="FF0000"/>
                </a:solidFill>
              </a:rPr>
              <a:t>-12 </a:t>
            </a:r>
            <a:r>
              <a:rPr lang="en-US" dirty="0">
                <a:solidFill>
                  <a:srgbClr val="FF0000"/>
                </a:solidFill>
              </a:rPr>
              <a:t>(6.8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Best fit to new particle: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dof</a:t>
            </a:r>
            <a:r>
              <a:rPr lang="en-US" dirty="0" smtClean="0">
                <a:solidFill>
                  <a:srgbClr val="FF0000"/>
                </a:solidFill>
              </a:rPr>
              <a:t> = 1.07</a:t>
            </a:r>
          </a:p>
          <a:p>
            <a:pPr marL="457200" lvl="1" indent="0"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0000"/>
                </a:solidFill>
              </a:rPr>
              <a:t>m = 16.7 ± 0.35 (stat) ± 0.5 (sys) MeV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		B(</a:t>
            </a:r>
            <a:r>
              <a:rPr lang="en-US" baseline="30000" dirty="0" smtClean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Be*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baseline="30000" dirty="0" smtClean="0">
                <a:solidFill>
                  <a:srgbClr val="FF0000"/>
                </a:solidFill>
                <a:sym typeface="Wingdings"/>
              </a:rPr>
              <a:t>8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Be X) / B(</a:t>
            </a:r>
            <a:r>
              <a:rPr lang="en-US" baseline="30000" dirty="0" smtClean="0">
                <a:solidFill>
                  <a:srgbClr val="FF0000"/>
                </a:solidFill>
                <a:sym typeface="Wingdings"/>
              </a:rPr>
              <a:t>8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Be*  </a:t>
            </a:r>
            <a:r>
              <a:rPr lang="en-US" baseline="30000" dirty="0" smtClean="0">
                <a:solidFill>
                  <a:srgbClr val="FF0000"/>
                </a:solidFill>
                <a:sym typeface="Wingdings"/>
              </a:rPr>
              <a:t>8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Be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) = 5.6 x 10</a:t>
            </a:r>
            <a:r>
              <a:rPr lang="en-US" baseline="30000" dirty="0" smtClean="0">
                <a:solidFill>
                  <a:srgbClr val="FF0000"/>
                </a:solidFill>
                <a:sym typeface="Wingdings"/>
              </a:rPr>
              <a:t>-6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</a:t>
            </a:r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IPC ANOMALY</a:t>
            </a:r>
            <a:endParaRPr lang="en-US" sz="3200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71800"/>
            <a:ext cx="42672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124200"/>
            <a:ext cx="4038600" cy="350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6400800"/>
            <a:ext cx="239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Krasznahorkay</a:t>
            </a:r>
            <a:r>
              <a:rPr lang="en-US" sz="1400" dirty="0" smtClean="0"/>
              <a:t> et al. (2015)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419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105400"/>
          </a:xfrm>
        </p:spPr>
        <p:txBody>
          <a:bodyPr>
            <a:noAutofit/>
          </a:bodyPr>
          <a:lstStyle/>
          <a:p>
            <a:r>
              <a:rPr lang="en-US" dirty="0"/>
              <a:t>The excess is not a “last bin” effect: bump, not smooth excess</a:t>
            </a:r>
          </a:p>
          <a:p>
            <a:endParaRPr lang="en-US" sz="1000" dirty="0"/>
          </a:p>
          <a:p>
            <a:r>
              <a:rPr lang="en-US" dirty="0" smtClean="0"/>
              <a:t>In </a:t>
            </a:r>
            <a:r>
              <a:rPr lang="en-US" dirty="0"/>
              <a:t>scan through p resonance energy, excess rises and falls</a:t>
            </a:r>
          </a:p>
          <a:p>
            <a:endParaRPr lang="en-US" sz="1000" dirty="0"/>
          </a:p>
          <a:p>
            <a:r>
              <a:rPr lang="en-US" dirty="0" smtClean="0"/>
              <a:t>Peaks in opening angle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and invariant mass correspond; required for particle interpretation, not for all backgrounds</a:t>
            </a:r>
          </a:p>
          <a:p>
            <a:endParaRPr lang="en-US" sz="1000" dirty="0" smtClean="0"/>
          </a:p>
          <a:p>
            <a:r>
              <a:rPr lang="en-US" dirty="0" smtClean="0"/>
              <a:t>LiF</a:t>
            </a:r>
            <a:r>
              <a:rPr lang="en-US" baseline="-25000" dirty="0" smtClean="0"/>
              <a:t>2</a:t>
            </a:r>
            <a:r>
              <a:rPr lang="en-US" dirty="0" smtClean="0"/>
              <a:t>, LiO</a:t>
            </a:r>
            <a:r>
              <a:rPr lang="en-US" baseline="-25000" dirty="0" smtClean="0"/>
              <a:t>2</a:t>
            </a:r>
            <a:r>
              <a:rPr lang="en-US" dirty="0" smtClean="0"/>
              <a:t> target “impurities” understood, do not lead to such energetic photon and IPC events </a:t>
            </a:r>
          </a:p>
          <a:p>
            <a:endParaRPr lang="en-US" sz="1000" dirty="0"/>
          </a:p>
          <a:p>
            <a:r>
              <a:rPr lang="en-US" dirty="0" smtClean="0"/>
              <a:t>Comparable excess not seen for 17.64 MeV state; explainable by phase-space suppression for 17 MeV state</a:t>
            </a:r>
          </a:p>
          <a:p>
            <a:endParaRPr lang="en-US" sz="1000" dirty="0" smtClean="0"/>
          </a:p>
          <a:p>
            <a:r>
              <a:rPr lang="en-US" dirty="0" smtClean="0"/>
              <a:t>Completely different from previous claims of excesses: different experiment, different collaboration</a:t>
            </a:r>
            <a:r>
              <a:rPr lang="en-US" dirty="0"/>
              <a:t>,</a:t>
            </a:r>
            <a:r>
              <a:rPr lang="en-US" dirty="0" smtClean="0"/>
              <a:t> different claimed mass, extraordinary statistics, and a bump, not smooth excess</a:t>
            </a:r>
            <a:endParaRPr lang="en-US" baseline="30000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SIGNAL CHARACTERISTICS</a:t>
            </a:r>
            <a:endParaRPr lang="en-US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9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848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kinds of neutral bosons are possible?</a:t>
            </a:r>
          </a:p>
          <a:p>
            <a:endParaRPr lang="en-US" dirty="0"/>
          </a:p>
          <a:p>
            <a:r>
              <a:rPr lang="en-US" dirty="0" smtClean="0"/>
              <a:t>What are the required </a:t>
            </a:r>
            <a:r>
              <a:rPr lang="en-US" dirty="0" err="1" smtClean="0"/>
              <a:t>parton</a:t>
            </a:r>
            <a:r>
              <a:rPr lang="en-US" dirty="0"/>
              <a:t>-</a:t>
            </a:r>
            <a:r>
              <a:rPr lang="en-US" dirty="0" smtClean="0"/>
              <a:t>level couplings?</a:t>
            </a:r>
          </a:p>
          <a:p>
            <a:endParaRPr lang="en-US" dirty="0"/>
          </a:p>
          <a:p>
            <a:r>
              <a:rPr lang="en-US" dirty="0" smtClean="0"/>
              <a:t>Is this consistent with all other experiments?</a:t>
            </a:r>
          </a:p>
          <a:p>
            <a:endParaRPr lang="en-US" dirty="0"/>
          </a:p>
          <a:p>
            <a:r>
              <a:rPr lang="en-US" dirty="0" smtClean="0"/>
              <a:t>Is there a UV-complete model that predicts this?</a:t>
            </a:r>
          </a:p>
          <a:p>
            <a:endParaRPr lang="en-US" dirty="0"/>
          </a:p>
          <a:p>
            <a:r>
              <a:rPr lang="en-US" dirty="0" smtClean="0"/>
              <a:t>What other experiments can check this?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OPEN QUESTIONS</a:t>
            </a:r>
            <a:endParaRPr lang="en-US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2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56234</TotalTime>
  <Words>994</Words>
  <Application>Microsoft Macintosh PowerPoint</Application>
  <PresentationFormat>On-screen Show (4:3)</PresentationFormat>
  <Paragraphs>192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office_arial</vt:lpstr>
      <vt:lpstr>PowerPoint Presentation</vt:lpstr>
      <vt:lpstr>PowerPoint Presentation</vt:lpstr>
      <vt:lpstr>MOTIVATIONS FOR A FIFTH FORCE</vt:lpstr>
      <vt:lpstr>MAYBE IT’S ALREADY BEEN FOUND</vt:lpstr>
      <vt:lpstr>BERYLLIUM-8 PRIMER</vt:lpstr>
      <vt:lpstr>THE 8BE EXPERIMENT AT MTA ATOMKI</vt:lpstr>
      <vt:lpstr>THE 8BE IPC ANOMALY</vt:lpstr>
      <vt:lpstr>SIGNAL CHARACTERISTICS</vt:lpstr>
      <vt:lpstr>OPEN QUESTIONS</vt:lpstr>
      <vt:lpstr>SPIN 0 NEUTRAL BOSONS</vt:lpstr>
      <vt:lpstr>VECTORS: SPIN-1 GAUGE BOSONS</vt:lpstr>
      <vt:lpstr>THE REQUIRED PARTON-LEVEL COUPLINGS</vt:lpstr>
      <vt:lpstr>PROTOPHOBIA</vt:lpstr>
      <vt:lpstr>COUPLING CONSTRAINTS</vt:lpstr>
      <vt:lpstr>AN ANOMALY-FREE, UV-COMPLETE MODEL</vt:lpstr>
      <vt:lpstr>FUTURE TESTS: NUCLEAR PHYSICS</vt:lpstr>
      <vt:lpstr>FUTURE TESTS: “DARK PHOTON” EXPTS</vt:lpstr>
      <vt:lpstr>CONCLUSIONS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Jonathan</cp:lastModifiedBy>
  <cp:revision>1041</cp:revision>
  <cp:lastPrinted>2013-07-29T03:23:30Z</cp:lastPrinted>
  <dcterms:created xsi:type="dcterms:W3CDTF">2011-05-01T15:38:23Z</dcterms:created>
  <dcterms:modified xsi:type="dcterms:W3CDTF">2016-05-24T03:03:10Z</dcterms:modified>
</cp:coreProperties>
</file>