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0"/>
  </p:notesMasterIdLst>
  <p:handoutMasterIdLst>
    <p:handoutMasterId r:id="rId51"/>
  </p:handoutMasterIdLst>
  <p:sldIdLst>
    <p:sldId id="889" r:id="rId2"/>
    <p:sldId id="2954" r:id="rId3"/>
    <p:sldId id="921" r:id="rId4"/>
    <p:sldId id="825" r:id="rId5"/>
    <p:sldId id="1052" r:id="rId6"/>
    <p:sldId id="2973" r:id="rId7"/>
    <p:sldId id="937" r:id="rId8"/>
    <p:sldId id="1049" r:id="rId9"/>
    <p:sldId id="1112" r:id="rId10"/>
    <p:sldId id="2981" r:id="rId11"/>
    <p:sldId id="717" r:id="rId12"/>
    <p:sldId id="3034" r:id="rId13"/>
    <p:sldId id="3033" r:id="rId14"/>
    <p:sldId id="931" r:id="rId15"/>
    <p:sldId id="1044" r:id="rId16"/>
    <p:sldId id="3044" r:id="rId17"/>
    <p:sldId id="3045" r:id="rId18"/>
    <p:sldId id="940" r:id="rId19"/>
    <p:sldId id="2969" r:id="rId20"/>
    <p:sldId id="789" r:id="rId21"/>
    <p:sldId id="751" r:id="rId22"/>
    <p:sldId id="2982" r:id="rId23"/>
    <p:sldId id="2983" r:id="rId24"/>
    <p:sldId id="2984" r:id="rId25"/>
    <p:sldId id="1122" r:id="rId26"/>
    <p:sldId id="2985" r:id="rId27"/>
    <p:sldId id="3046" r:id="rId28"/>
    <p:sldId id="2987" r:id="rId29"/>
    <p:sldId id="2988" r:id="rId30"/>
    <p:sldId id="2989" r:id="rId31"/>
    <p:sldId id="2977" r:id="rId32"/>
    <p:sldId id="2991" r:id="rId33"/>
    <p:sldId id="2990" r:id="rId34"/>
    <p:sldId id="3035" r:id="rId35"/>
    <p:sldId id="2992" r:id="rId36"/>
    <p:sldId id="2993" r:id="rId37"/>
    <p:sldId id="2994" r:id="rId38"/>
    <p:sldId id="3047" r:id="rId39"/>
    <p:sldId id="1002" r:id="rId40"/>
    <p:sldId id="3038" r:id="rId41"/>
    <p:sldId id="2997" r:id="rId42"/>
    <p:sldId id="2998" r:id="rId43"/>
    <p:sldId id="3001" r:id="rId44"/>
    <p:sldId id="3027" r:id="rId45"/>
    <p:sldId id="3023" r:id="rId46"/>
    <p:sldId id="3022" r:id="rId47"/>
    <p:sldId id="3026" r:id="rId48"/>
    <p:sldId id="3048" r:id="rId4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01" autoAdjust="0"/>
    <p:restoredTop sz="50000" autoAdjust="0"/>
  </p:normalViewPr>
  <p:slideViewPr>
    <p:cSldViewPr snapToObjects="1">
      <p:cViewPr varScale="1">
        <p:scale>
          <a:sx n="122" d="100"/>
          <a:sy n="122" d="100"/>
        </p:scale>
        <p:origin x="108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11/23/24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11/23/24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11/23/24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47</a:t>
            </a:fld>
            <a:endParaRPr lang="en-US"/>
          </a:p>
        </p:txBody>
      </p:sp>
    </p:spTree>
    <p:extLst>
      <p:ext uri="{BB962C8B-B14F-4D97-AF65-F5344CB8AC3E}">
        <p14:creationId xmlns:p14="http://schemas.microsoft.com/office/powerpoint/2010/main" val="309294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11/23/24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26</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28</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11/23/24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30</a:t>
            </a:fld>
            <a:endParaRPr lang="en-US"/>
          </a:p>
        </p:txBody>
      </p:sp>
    </p:spTree>
    <p:extLst>
      <p:ext uri="{BB962C8B-B14F-4D97-AF65-F5344CB8AC3E}">
        <p14:creationId xmlns:p14="http://schemas.microsoft.com/office/powerpoint/2010/main" val="3391963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11/23/24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31</a:t>
            </a:fld>
            <a:endParaRPr lang="en-US"/>
          </a:p>
        </p:txBody>
      </p:sp>
    </p:spTree>
    <p:extLst>
      <p:ext uri="{BB962C8B-B14F-4D97-AF65-F5344CB8AC3E}">
        <p14:creationId xmlns:p14="http://schemas.microsoft.com/office/powerpoint/2010/main" val="4123415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36</a:t>
            </a:fld>
            <a:endParaRPr lang="en-GB"/>
          </a:p>
        </p:txBody>
      </p:sp>
    </p:spTree>
    <p:extLst>
      <p:ext uri="{BB962C8B-B14F-4D97-AF65-F5344CB8AC3E}">
        <p14:creationId xmlns:p14="http://schemas.microsoft.com/office/powerpoint/2010/main" val="254834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23/11/2024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21 Nov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tiff"/><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5.tiff"/><Relationship Id="rId21" Type="http://schemas.openxmlformats.org/officeDocument/2006/relationships/image" Target="../media/image62.png"/><Relationship Id="rId7" Type="http://schemas.openxmlformats.org/officeDocument/2006/relationships/image" Target="../media/image48.tiff"/><Relationship Id="rId12" Type="http://schemas.openxmlformats.org/officeDocument/2006/relationships/image" Target="../media/image53.tiff"/><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image" Target="../media/image45.png"/><Relationship Id="rId16" Type="http://schemas.openxmlformats.org/officeDocument/2006/relationships/image" Target="../media/image57.jp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7.tiff"/><Relationship Id="rId11" Type="http://schemas.openxmlformats.org/officeDocument/2006/relationships/image" Target="../media/image52.tiff"/><Relationship Id="rId24" Type="http://schemas.openxmlformats.org/officeDocument/2006/relationships/image" Target="../media/image65.png"/><Relationship Id="rId5" Type="http://schemas.openxmlformats.org/officeDocument/2006/relationships/image" Target="../media/image46.tiff"/><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tiff"/><Relationship Id="rId19" Type="http://schemas.openxmlformats.org/officeDocument/2006/relationships/image" Target="../media/image60.jpg"/><Relationship Id="rId4" Type="http://schemas.openxmlformats.org/officeDocument/2006/relationships/image" Target="../media/image4.tiff"/><Relationship Id="rId9" Type="http://schemas.openxmlformats.org/officeDocument/2006/relationships/image" Target="../media/image50.tiff"/><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jpg"/></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jpg"/><Relationship Id="rId7" Type="http://schemas.openxmlformats.org/officeDocument/2006/relationships/image" Target="../media/image88.jpg"/><Relationship Id="rId12" Type="http://schemas.openxmlformats.org/officeDocument/2006/relationships/image" Target="../media/image9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7.jpg"/><Relationship Id="rId11" Type="http://schemas.openxmlformats.org/officeDocument/2006/relationships/image" Target="../media/image92.jpeg"/><Relationship Id="rId5" Type="http://schemas.openxmlformats.org/officeDocument/2006/relationships/image" Target="../media/image86.jpg"/><Relationship Id="rId15" Type="http://schemas.openxmlformats.org/officeDocument/2006/relationships/image" Target="../media/image96.pn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 Id="rId9" Type="http://schemas.openxmlformats.org/officeDocument/2006/relationships/hyperlink" Target="https://arxiv.org/abs/2403.1252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0.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hyperlink" Target="https://arxiv.org/abs/2410.10363" TargetMode="Externa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6.png"/><Relationship Id="rId7"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hyperlink" Target="https://cds.cern.ch/record/2851822" TargetMode="External"/><Relationship Id="rId4" Type="http://schemas.openxmlformats.org/officeDocument/2006/relationships/image" Target="../media/image119.jp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image" Target="../media/image127.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3.png"/><Relationship Id="rId7" Type="http://schemas.openxmlformats.org/officeDocument/2006/relationships/image" Target="../media/image210.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200.png"/><Relationship Id="rId4" Type="http://schemas.openxmlformats.org/officeDocument/2006/relationships/image" Target="../media/image134.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136.emf"/><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8.emf"/></Relationships>
</file>

<file path=ppt/slides/_rels/slide4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4.jpg"/><Relationship Id="rId3" Type="http://schemas.openxmlformats.org/officeDocument/2006/relationships/image" Target="../media/image12.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1.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000" dirty="0"/>
              <a:t>Minnesota Physics and Astronomy Colloquium</a:t>
            </a:r>
          </a:p>
          <a:p>
            <a:pPr algn="ctr"/>
            <a:endParaRPr lang="en-US" sz="800" dirty="0"/>
          </a:p>
          <a:p>
            <a:pPr algn="ctr"/>
            <a:r>
              <a:rPr lang="en-US" sz="2000" dirty="0"/>
              <a:t>Jonathan Feng, UC Irvine, 21 November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2743200"/>
            <a:ext cx="914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1200" b="1" dirty="0"/>
          </a:p>
          <a:p>
            <a:pPr algn="ctr"/>
            <a:r>
              <a:rPr lang="en-US" sz="3600" b="1" dirty="0"/>
              <a:t>NEW EYES FOR THE LHC</a:t>
            </a:r>
          </a:p>
        </p:txBody>
      </p:sp>
      <p:pic>
        <p:nvPicPr>
          <p:cNvPr id="2" name="Picture 1">
            <a:extLst>
              <a:ext uri="{FF2B5EF4-FFF2-40B4-BE49-F238E27FC236}">
                <a16:creationId xmlns:a16="http://schemas.microsoft.com/office/drawing/2014/main" id="{25798601-3409-74CB-E3F4-95DA7051593D}"/>
              </a:ext>
            </a:extLst>
          </p:cNvPr>
          <p:cNvPicPr>
            <a:picLocks noChangeAspect="1"/>
          </p:cNvPicPr>
          <p:nvPr/>
        </p:nvPicPr>
        <p:blipFill>
          <a:blip r:embed="rId8"/>
          <a:stretch>
            <a:fillRect/>
          </a:stretch>
        </p:blipFill>
        <p:spPr>
          <a:xfrm>
            <a:off x="2305035" y="1162036"/>
            <a:ext cx="4533930" cy="1511310"/>
          </a:xfrm>
          <a:prstGeom prst="rect">
            <a:avLst/>
          </a:prstGeom>
        </p:spPr>
      </p:pic>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they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curl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SOPHISTICATED RESEARCH</a:t>
            </a:r>
          </a:p>
        </p:txBody>
      </p:sp>
      <p:pic>
        <p:nvPicPr>
          <p:cNvPr id="10" name="Picture 9" descr="A screenshot of a computer&#10;&#10;Description automatically generated">
            <a:extLst>
              <a:ext uri="{FF2B5EF4-FFF2-40B4-BE49-F238E27FC236}">
                <a16:creationId xmlns:a16="http://schemas.microsoft.com/office/drawing/2014/main" id="{F288A727-F3EA-61FF-BCEF-0909949DABF3}"/>
              </a:ext>
            </a:extLst>
          </p:cNvPr>
          <p:cNvPicPr>
            <a:picLocks noChangeAspect="1"/>
          </p:cNvPicPr>
          <p:nvPr/>
        </p:nvPicPr>
        <p:blipFill>
          <a:blip r:embed="rId2"/>
          <a:stretch>
            <a:fillRect/>
          </a:stretch>
        </p:blipFill>
        <p:spPr>
          <a:xfrm>
            <a:off x="685800" y="990600"/>
            <a:ext cx="7772400" cy="5353266"/>
          </a:xfrm>
          <a:prstGeom prst="rect">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6298951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55DB-C73B-4CFF-93B6-E7089711C6A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ECDA32B-B193-02BF-5946-88AADE2728DD}"/>
              </a:ext>
            </a:extLst>
          </p:cNvPr>
          <p:cNvSpPr>
            <a:spLocks noGrp="1"/>
          </p:cNvSpPr>
          <p:nvPr>
            <p:ph type="title"/>
          </p:nvPr>
        </p:nvSpPr>
        <p:spPr>
          <a:xfrm>
            <a:off x="685800" y="104775"/>
            <a:ext cx="7772400" cy="733425"/>
          </a:xfrm>
        </p:spPr>
        <p:txBody>
          <a:bodyPr/>
          <a:lstStyle/>
          <a:p>
            <a:pPr eaLnBrk="1" hangingPunct="1"/>
            <a:r>
              <a:rPr lang="en-US" dirty="0">
                <a:latin typeface="Arial" charset="0"/>
              </a:rPr>
              <a:t>SOPHISTICATED RESEARCH</a:t>
            </a:r>
          </a:p>
        </p:txBody>
      </p:sp>
      <p:pic>
        <p:nvPicPr>
          <p:cNvPr id="2" name="Picture 1">
            <a:extLst>
              <a:ext uri="{FF2B5EF4-FFF2-40B4-BE49-F238E27FC236}">
                <a16:creationId xmlns:a16="http://schemas.microsoft.com/office/drawing/2014/main" id="{AA84AFFC-2818-C238-5529-81E984BCE89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19200"/>
            <a:ext cx="7315200" cy="5197906"/>
          </a:xfrm>
          <a:prstGeom prst="rect">
            <a:avLst/>
          </a:prstGeom>
        </p:spPr>
      </p:pic>
    </p:spTree>
    <p:extLst>
      <p:ext uri="{BB962C8B-B14F-4D97-AF65-F5344CB8AC3E}">
        <p14:creationId xmlns:p14="http://schemas.microsoft.com/office/powerpoint/2010/main" val="32848913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CC68-10CF-6661-8D46-21532C0A273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80528A72-8E9F-E5DB-DFE5-868CC08333D9}"/>
              </a:ext>
            </a:extLst>
          </p:cNvPr>
          <p:cNvSpPr>
            <a:spLocks noGrp="1"/>
          </p:cNvSpPr>
          <p:nvPr>
            <p:ph type="title"/>
          </p:nvPr>
        </p:nvSpPr>
        <p:spPr>
          <a:xfrm>
            <a:off x="685800" y="104775"/>
            <a:ext cx="7772400" cy="733425"/>
          </a:xfrm>
        </p:spPr>
        <p:txBody>
          <a:bodyPr/>
          <a:lstStyle/>
          <a:p>
            <a:pPr eaLnBrk="1" hangingPunct="1"/>
            <a:r>
              <a:rPr lang="en-US" dirty="0">
                <a:latin typeface="Arial" charset="0"/>
              </a:rPr>
              <a:t>MAP OF LHC</a:t>
            </a:r>
          </a:p>
        </p:txBody>
      </p:sp>
      <p:pic>
        <p:nvPicPr>
          <p:cNvPr id="9" name="Picture 8" descr="LHCLayout.png">
            <a:extLst>
              <a:ext uri="{FF2B5EF4-FFF2-40B4-BE49-F238E27FC236}">
                <a16:creationId xmlns:a16="http://schemas.microsoft.com/office/drawing/2014/main" id="{7B9EA62A-1A2A-C75A-BDBA-BB6EABB64B3E}"/>
              </a:ext>
            </a:extLst>
          </p:cNvPr>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0500" y="1540555"/>
            <a:ext cx="8763000" cy="4953000"/>
          </a:xfrm>
          <a:prstGeom prst="rect">
            <a:avLst/>
          </a:prstGeom>
        </p:spPr>
      </p:pic>
      <p:grpSp>
        <p:nvGrpSpPr>
          <p:cNvPr id="15" name="Group 14">
            <a:extLst>
              <a:ext uri="{FF2B5EF4-FFF2-40B4-BE49-F238E27FC236}">
                <a16:creationId xmlns:a16="http://schemas.microsoft.com/office/drawing/2014/main" id="{789F4B21-4E42-C905-808D-B1BDEE7815AD}"/>
              </a:ext>
            </a:extLst>
          </p:cNvPr>
          <p:cNvGrpSpPr/>
          <p:nvPr/>
        </p:nvGrpSpPr>
        <p:grpSpPr>
          <a:xfrm>
            <a:off x="3108599" y="1269967"/>
            <a:ext cx="4005021" cy="3948077"/>
            <a:chOff x="3128477" y="1309723"/>
            <a:chExt cx="4005021" cy="3948077"/>
          </a:xfrm>
        </p:grpSpPr>
        <p:cxnSp>
          <p:nvCxnSpPr>
            <p:cNvPr id="7" name="Straight Arrow Connector 6">
              <a:extLst>
                <a:ext uri="{FF2B5EF4-FFF2-40B4-BE49-F238E27FC236}">
                  <a16:creationId xmlns:a16="http://schemas.microsoft.com/office/drawing/2014/main" id="{4D211895-394D-0EFB-BB39-5C3A17A34157}"/>
                </a:ext>
              </a:extLst>
            </p:cNvPr>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AB5BEF-F486-2B13-88C0-5E14DC994870}"/>
                </a:ext>
              </a:extLst>
            </p:cNvPr>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DCFCDC53-3AE0-AD8F-7D92-5F750EDC778F}"/>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2908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057499" y="5576142"/>
            <a:ext cx="3067779" cy="738664"/>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r>
              <a:rPr lang="pl-PL" sz="1400" dirty="0">
                <a:solidFill>
                  <a:srgbClr val="FF0000"/>
                </a:solidFill>
              </a:rPr>
              <a:t>:</a:t>
            </a:r>
          </a:p>
          <a:p>
            <a:pPr algn="ctr"/>
            <a:r>
              <a:rPr lang="pl-PL" sz="1400" dirty="0" err="1">
                <a:solidFill>
                  <a:srgbClr val="FF0000"/>
                </a:solidFill>
              </a:rPr>
              <a:t>dark</a:t>
            </a:r>
            <a:r>
              <a:rPr lang="pl-PL" sz="1400" dirty="0">
                <a:solidFill>
                  <a:srgbClr val="FF0000"/>
                </a:solidFill>
              </a:rPr>
              <a:t> </a:t>
            </a:r>
            <a:r>
              <a:rPr lang="pl-PL" sz="1400" dirty="0" err="1">
                <a:solidFill>
                  <a:srgbClr val="FF0000"/>
                </a:solidFill>
              </a:rPr>
              <a:t>matter</a:t>
            </a:r>
            <a:r>
              <a:rPr lang="pl-PL" sz="1400" dirty="0">
                <a:solidFill>
                  <a:srgbClr val="FF0000"/>
                </a:solidFill>
              </a:rPr>
              <a:t>, </a:t>
            </a:r>
            <a:r>
              <a:rPr lang="pl-PL" sz="1400" dirty="0" err="1">
                <a:solidFill>
                  <a:srgbClr val="FF0000"/>
                </a:solidFill>
              </a:rPr>
              <a:t>new</a:t>
            </a:r>
            <a:r>
              <a:rPr lang="pl-PL" sz="1400" dirty="0">
                <a:solidFill>
                  <a:srgbClr val="FF0000"/>
                </a:solidFill>
              </a:rPr>
              <a:t> </a:t>
            </a:r>
            <a:r>
              <a:rPr lang="pl-PL" sz="1400" dirty="0" err="1">
                <a:solidFill>
                  <a:srgbClr val="FF0000"/>
                </a:solidFill>
              </a:rPr>
              <a:t>particles</a:t>
            </a:r>
            <a:r>
              <a:rPr lang="pl-PL" sz="1400" dirty="0">
                <a:solidFill>
                  <a:srgbClr val="FF0000"/>
                </a:solidFill>
              </a:rPr>
              <a:t> </a:t>
            </a:r>
            <a:r>
              <a:rPr lang="pl-PL" sz="1400" dirty="0" err="1">
                <a:solidFill>
                  <a:srgbClr val="FF0000"/>
                </a:solidFill>
              </a:rPr>
              <a:t>could</a:t>
            </a:r>
            <a:r>
              <a:rPr lang="pl-PL" sz="1400" dirty="0">
                <a:solidFill>
                  <a:srgbClr val="FF0000"/>
                </a:solidFill>
              </a:rPr>
              <a:t> be streaming </a:t>
            </a:r>
            <a:r>
              <a:rPr lang="pl-PL" sz="1400" dirty="0" err="1">
                <a:solidFill>
                  <a:srgbClr val="FF0000"/>
                </a:solidFill>
              </a:rPr>
              <a:t>through</a:t>
            </a:r>
            <a:r>
              <a:rPr lang="pl-PL" sz="1400" dirty="0">
                <a:solidFill>
                  <a:srgbClr val="FF0000"/>
                </a:solidFill>
              </a:rPr>
              <a:t> </a:t>
            </a:r>
            <a:r>
              <a:rPr lang="pl-PL" sz="1400" dirty="0" err="1">
                <a:solidFill>
                  <a:srgbClr val="FF0000"/>
                </a:solidFill>
              </a:rPr>
              <a:t>this</a:t>
            </a:r>
            <a:r>
              <a:rPr lang="pl-PL" sz="1400" dirty="0">
                <a:solidFill>
                  <a:srgbClr val="FF0000"/>
                </a:solidFill>
              </a:rPr>
              <a:t> </a:t>
            </a:r>
            <a:r>
              <a:rPr lang="pl-PL" sz="1400" dirty="0" err="1">
                <a:solidFill>
                  <a:srgbClr val="FF0000"/>
                </a:solidFill>
              </a:rPr>
              <a:t>tunnel</a:t>
            </a:r>
            <a:r>
              <a:rPr lang="pl-PL" sz="1400" dirty="0">
                <a:solidFill>
                  <a:srgbClr val="FF0000"/>
                </a:solidFill>
              </a:rPr>
              <a:t>!</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 THE FALL OF 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19268" y="1042255"/>
            <a:ext cx="3962401" cy="5479916"/>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Is it really possible that a collider is making new particles, and we are missing them simply because we are looking in the wrong place?</a:t>
            </a:r>
          </a:p>
          <a:p>
            <a:endParaRPr lang="en-US" sz="800" dirty="0"/>
          </a:p>
          <a:p>
            <a:r>
              <a:rPr lang="en-US" sz="2000" dirty="0"/>
              <a:t>Yes.  In fact, it happened before at CERN.</a:t>
            </a:r>
          </a:p>
          <a:p>
            <a:endParaRPr lang="en-US" sz="800" dirty="0"/>
          </a:p>
          <a:p>
            <a:r>
              <a:rPr lang="en-US" sz="2000" dirty="0"/>
              <a:t>In 1971, the first hadron collider, CERN’s Intersecting Storage Rings (ISR), began operation.  </a:t>
            </a:r>
          </a:p>
          <a:p>
            <a:endParaRPr lang="en-US" sz="800" dirty="0"/>
          </a:p>
          <a:p>
            <a:r>
              <a:rPr lang="en-US" sz="2000" dirty="0"/>
              <a:t>It had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3"/>
          <a:srcRect l="7992" t="2402" r="5701" b="4362"/>
          <a:stretch/>
        </p:blipFill>
        <p:spPr>
          <a:xfrm>
            <a:off x="7391400" y="1219200"/>
            <a:ext cx="1252022" cy="900291"/>
          </a:xfrm>
          <a:prstGeom prst="rect">
            <a:avLst/>
          </a:prstGeom>
        </p:spPr>
      </p:pic>
    </p:spTree>
    <p:extLst>
      <p:ext uri="{BB962C8B-B14F-4D97-AF65-F5344CB8AC3E}">
        <p14:creationId xmlns:p14="http://schemas.microsoft.com/office/powerpoint/2010/main" val="46950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HISTORY: THE FALL OF 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400" y="838200"/>
            <a:ext cx="6553200" cy="6019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During ISR’s 50</a:t>
            </a:r>
            <a:r>
              <a:rPr lang="en-US" sz="1800" baseline="30000" dirty="0"/>
              <a:t>th</a:t>
            </a:r>
            <a:r>
              <a:rPr lang="en-US" sz="1800" dirty="0"/>
              <a:t> anniversary, there were many fascinating articles and talks by eminent physicists</a:t>
            </a:r>
            <a:endParaRPr lang="en-US" sz="800" dirty="0"/>
          </a:p>
          <a:p>
            <a:pPr lvl="1"/>
            <a:r>
              <a:rPr lang="en-US" sz="1400" dirty="0"/>
              <a:t>“Enormous impact on accelerator physics, but sadly little effect on particle physics.” – Steve Myers, talk at “The 50th Anniversary of Hadron Colliders at CERN,” October 2021.</a:t>
            </a:r>
            <a:endParaRPr lang="en-US" sz="800" dirty="0"/>
          </a:p>
          <a:p>
            <a:pPr lvl="1"/>
            <a:r>
              <a:rPr lang="en-US" sz="1400" dirty="0"/>
              <a:t>“There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400" dirty="0"/>
              <a:t>ψ</a:t>
            </a:r>
            <a:r>
              <a:rPr lang="en-US" sz="1400" dirty="0"/>
              <a:t> discoveries at Brookhaven and SLAC .” – Lyn Evans and Peter Jenni, “Discovery Machines,” CERN Courier (2021).</a:t>
            </a:r>
          </a:p>
          <a:p>
            <a:endParaRPr lang="en-US" sz="800" dirty="0"/>
          </a:p>
          <a:p>
            <a:r>
              <a:rPr lang="en-US" sz="1800" dirty="0"/>
              <a:t>Bottom line: The collider was creating charm quarks, but, based on theoretical prejudice, experimentalists focused on the forward region and so missed them. </a:t>
            </a:r>
          </a:p>
          <a:p>
            <a:endParaRPr lang="en-US" sz="800" dirty="0"/>
          </a:p>
          <a:p>
            <a:r>
              <a:rPr lang="en-US" sz="1800" dirty="0">
                <a:solidFill>
                  <a:srgbClr val="FF0000"/>
                </a:solidFill>
              </a:rPr>
              <a:t>Since that time, forward physics at colliders has been almost completely ignored for new particle searches.  </a:t>
            </a:r>
          </a:p>
          <a:p>
            <a:endParaRPr lang="en-US" sz="800" dirty="0">
              <a:solidFill>
                <a:srgbClr val="FF0000"/>
              </a:solidFill>
            </a:endParaRPr>
          </a:p>
          <a:p>
            <a:r>
              <a:rPr lang="en-US" sz="1800" dirty="0">
                <a:solidFill>
                  <a:srgbClr val="FF0000"/>
                </a:solidFill>
              </a:rPr>
              <a:t>But are we making the same mistake now (in reverse)? And could there be another November revolution waiting for us in the forward direction?</a:t>
            </a:r>
            <a:endParaRPr lang="en-US" sz="1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92107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31B50-3382-9E31-25DF-DCB9FAA6C8E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D4BE70-A987-481D-2A2B-32138DEC42F6}"/>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3" name="Picture 2" descr="A black logo with a arrow&#10;&#10;Description automatically generated">
            <a:extLst>
              <a:ext uri="{FF2B5EF4-FFF2-40B4-BE49-F238E27FC236}">
                <a16:creationId xmlns:a16="http://schemas.microsoft.com/office/drawing/2014/main" id="{05C7AB62-091F-7147-F21B-9E8122F4292D}"/>
              </a:ext>
            </a:extLst>
          </p:cNvPr>
          <p:cNvPicPr>
            <a:picLocks noChangeAspect="1"/>
          </p:cNvPicPr>
          <p:nvPr/>
        </p:nvPicPr>
        <p:blipFill>
          <a:blip r:embed="rId2"/>
          <a:stretch>
            <a:fillRect/>
          </a:stretch>
        </p:blipFill>
        <p:spPr>
          <a:xfrm>
            <a:off x="1028700" y="2362200"/>
            <a:ext cx="7086600" cy="2354817"/>
          </a:xfrm>
          <a:prstGeom prst="rect">
            <a:avLst/>
          </a:prstGeom>
        </p:spPr>
      </p:pic>
    </p:spTree>
    <p:extLst>
      <p:ext uri="{BB962C8B-B14F-4D97-AF65-F5344CB8AC3E}">
        <p14:creationId xmlns:p14="http://schemas.microsoft.com/office/powerpoint/2010/main" val="40879022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3748542" y="4248495"/>
            <a:ext cx="3671903"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a:t>
            </a:r>
            <a:r>
              <a:rPr lang="en-US" sz="1200" dirty="0">
                <a:solidFill>
                  <a:srgbClr val="FF0000"/>
                </a:solidFill>
              </a:rPr>
              <a:t>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more physics results</a:t>
            </a:r>
          </a:p>
        </p:txBody>
      </p:sp>
    </p:spTree>
    <p:extLst>
      <p:ext uri="{BB962C8B-B14F-4D97-AF65-F5344CB8AC3E}">
        <p14:creationId xmlns:p14="http://schemas.microsoft.com/office/powerpoint/2010/main" val="334547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343400" cy="412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more particles left to discover, and probably many more.</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102974"/>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668780" y="3234241"/>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541680"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14597"/>
            <a:ext cx="1987631" cy="590601"/>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4"/>
          <a:stretch>
            <a:fillRect/>
          </a:stretch>
        </p:blipFill>
        <p:spPr>
          <a:xfrm>
            <a:off x="1236013"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5"/>
          <a:stretch>
            <a:fillRect/>
          </a:stretch>
        </p:blipFill>
        <p:spPr>
          <a:xfrm>
            <a:off x="1668246" y="5761333"/>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6"/>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7"/>
          <a:stretch>
            <a:fillRect/>
          </a:stretch>
        </p:blipFill>
        <p:spPr>
          <a:xfrm>
            <a:off x="2503560" y="4859403"/>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8"/>
          <a:stretch>
            <a:fillRect/>
          </a:stretch>
        </p:blipFill>
        <p:spPr>
          <a:xfrm>
            <a:off x="7014104" y="4912916"/>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19"/>
          <a:stretch>
            <a:fillRect/>
          </a:stretch>
        </p:blipFill>
        <p:spPr>
          <a:xfrm>
            <a:off x="4939863" y="3106789"/>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112 collaborators, 28 institutions, 11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0"/>
          <a:stretch>
            <a:fillRect/>
          </a:stretch>
        </p:blipFill>
        <p:spPr>
          <a:xfrm>
            <a:off x="6743559" y="5671275"/>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1"/>
          <a:stretch>
            <a:fillRect/>
          </a:stretch>
        </p:blipFill>
        <p:spPr>
          <a:xfrm>
            <a:off x="271060" y="3963360"/>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2"/>
          <a:stretch>
            <a:fillRect/>
          </a:stretch>
        </p:blipFill>
        <p:spPr>
          <a:xfrm>
            <a:off x="228600" y="4818639"/>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3"/>
          <a:stretch>
            <a:fillRect/>
          </a:stretch>
        </p:blipFill>
        <p:spPr>
          <a:xfrm>
            <a:off x="232191" y="5757587"/>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562212"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4"/>
          <a:stretch>
            <a:fillRect/>
          </a:stretch>
        </p:blipFill>
        <p:spPr>
          <a:xfrm>
            <a:off x="3303023" y="5717409"/>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5"/>
          <a:stretch>
            <a:fillRect/>
          </a:stretch>
        </p:blipFill>
        <p:spPr>
          <a:xfrm>
            <a:off x="4754617" y="4727438"/>
            <a:ext cx="736079" cy="736079"/>
          </a:xfrm>
          <a:prstGeom prst="rect">
            <a:avLst/>
          </a:prstGeom>
        </p:spPr>
      </p:pic>
      <p:pic>
        <p:nvPicPr>
          <p:cNvPr id="34" name="Picture 33" descr="A blue circle with white letters&#10;&#10;Description automatically generated">
            <a:extLst>
              <a:ext uri="{FF2B5EF4-FFF2-40B4-BE49-F238E27FC236}">
                <a16:creationId xmlns:a16="http://schemas.microsoft.com/office/drawing/2014/main" id="{EA5A04B4-DAF9-7144-1A38-A8B3AF864AA4}"/>
              </a:ext>
            </a:extLst>
          </p:cNvPr>
          <p:cNvPicPr>
            <a:picLocks noChangeAspect="1"/>
          </p:cNvPicPr>
          <p:nvPr/>
        </p:nvPicPr>
        <p:blipFill>
          <a:blip r:embed="rId26"/>
          <a:stretch>
            <a:fillRect/>
          </a:stretch>
        </p:blipFill>
        <p:spPr>
          <a:xfrm>
            <a:off x="2633166" y="3998740"/>
            <a:ext cx="674893" cy="662948"/>
          </a:xfrm>
          <a:prstGeom prst="rect">
            <a:avLst/>
          </a:prstGeom>
        </p:spPr>
      </p:pic>
      <p:pic>
        <p:nvPicPr>
          <p:cNvPr id="26" name="Picture 25" descr="A purple and white logo&#10;&#10;Description automatically generated">
            <a:extLst>
              <a:ext uri="{FF2B5EF4-FFF2-40B4-BE49-F238E27FC236}">
                <a16:creationId xmlns:a16="http://schemas.microsoft.com/office/drawing/2014/main" id="{9C7893C4-520D-6405-BD15-7041B9FDBB3D}"/>
              </a:ext>
            </a:extLst>
          </p:cNvPr>
          <p:cNvPicPr>
            <a:picLocks noChangeAspect="1"/>
          </p:cNvPicPr>
          <p:nvPr/>
        </p:nvPicPr>
        <p:blipFill>
          <a:blip r:embed="rId27"/>
          <a:stretch>
            <a:fillRect/>
          </a:stretch>
        </p:blipFill>
        <p:spPr>
          <a:xfrm>
            <a:off x="5882404" y="4729949"/>
            <a:ext cx="739992" cy="731057"/>
          </a:xfrm>
          <a:prstGeom prst="rect">
            <a:avLst/>
          </a:prstGeom>
        </p:spPr>
      </p:pic>
      <p:pic>
        <p:nvPicPr>
          <p:cNvPr id="28" name="Picture 27" descr="A blue logo with white text&#10;&#10;Description automatically generated">
            <a:extLst>
              <a:ext uri="{FF2B5EF4-FFF2-40B4-BE49-F238E27FC236}">
                <a16:creationId xmlns:a16="http://schemas.microsoft.com/office/drawing/2014/main" id="{0F99E745-7A48-2942-178C-17CA03487C5D}"/>
              </a:ext>
            </a:extLst>
          </p:cNvPr>
          <p:cNvPicPr>
            <a:picLocks noChangeAspect="1"/>
          </p:cNvPicPr>
          <p:nvPr/>
        </p:nvPicPr>
        <p:blipFill>
          <a:blip r:embed="rId28"/>
          <a:stretch>
            <a:fillRect/>
          </a:stretch>
        </p:blipFill>
        <p:spPr>
          <a:xfrm>
            <a:off x="5146087" y="5671275"/>
            <a:ext cx="1479721" cy="76322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228600" y="838200"/>
            <a:ext cx="8686800" cy="2556363"/>
          </a:xfrm>
        </p:spPr>
        <p:txBody>
          <a:bodyPr/>
          <a:lstStyle/>
          <a:p>
            <a:pPr>
              <a:buFontTx/>
              <a:buChar char="•"/>
            </a:pPr>
            <a:r>
              <a:rPr lang="en-US" sz="2000" dirty="0"/>
              <a:t>The nominal beam collision axis was located to mm accuracy by the CERN survey department.  (In fact, it goes up and down by a few cm, depending on the beam crossing angle.)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Arial" charset="0"/>
              </a:rPr>
              <a:t>FASER INSTALLATION</a:t>
            </a:r>
          </a:p>
        </p:txBody>
      </p:sp>
    </p:spTree>
    <p:extLst>
      <p:ext uri="{BB962C8B-B14F-4D97-AF65-F5344CB8AC3E}">
        <p14:creationId xmlns:p14="http://schemas.microsoft.com/office/powerpoint/2010/main" val="411926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(no time).</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IN 2022 AND 2023</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331304" y="1000237"/>
            <a:ext cx="3021496" cy="5629163"/>
          </a:xfrm>
        </p:spPr>
        <p:txBody>
          <a:bodyPr/>
          <a:lstStyle/>
          <a:p>
            <a:r>
              <a:rPr lang="en-GB" sz="2000" dirty="0"/>
              <a:t>FASER was constructed in 18 months and was ready to go when LHC Run 3 started in 2022. </a:t>
            </a:r>
          </a:p>
          <a:p>
            <a:endParaRPr lang="en-GB" sz="2000" dirty="0"/>
          </a:p>
          <a:p>
            <a:r>
              <a:rPr lang="en-GB" sz="2000" dirty="0"/>
              <a:t>FASER has now been running for 3 years.</a:t>
            </a:r>
            <a:endParaRPr lang="en-GB" dirty="0"/>
          </a:p>
          <a:p>
            <a:pPr lvl="1"/>
            <a:r>
              <a:rPr lang="en-GB" sz="1800" dirty="0"/>
              <a:t>Recorded 97% of delivered luminosity.</a:t>
            </a:r>
          </a:p>
          <a:p>
            <a:pPr lvl="1"/>
            <a:r>
              <a:rPr lang="en-GB" sz="1800" dirty="0"/>
              <a:t>Largely automated: no control room, 2 shifters controlling and monitoring the </a:t>
            </a:r>
            <a:r>
              <a:rPr lang="en-GB" sz="1800" dirty="0" err="1"/>
              <a:t>expt</a:t>
            </a:r>
            <a:r>
              <a:rPr lang="en-GB" sz="1800" dirty="0"/>
              <a:t> from their laptops.</a:t>
            </a:r>
          </a:p>
        </p:txBody>
      </p:sp>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4039139" y="4495800"/>
            <a:ext cx="5028660"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sz="1200" dirty="0">
              <a:sym typeface="Wingdings" pitchFamily="2" charset="2"/>
            </a:endParaRPr>
          </a:p>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2 boxes in 2022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3 boxes in 2024 (10, 10, 10 fb</a:t>
            </a:r>
            <a:r>
              <a:rPr lang="en-GB" sz="1800" baseline="30000" dirty="0">
                <a:sym typeface="Wingdings" pitchFamily="2" charset="2"/>
              </a:rPr>
              <a:t>-1</a:t>
            </a:r>
            <a:r>
              <a:rPr lang="en-GB" dirty="0"/>
              <a:t>)</a:t>
            </a:r>
          </a:p>
        </p:txBody>
      </p:sp>
      <p:pic>
        <p:nvPicPr>
          <p:cNvPr id="8" name="Picture 7">
            <a:extLst>
              <a:ext uri="{FF2B5EF4-FFF2-40B4-BE49-F238E27FC236}">
                <a16:creationId xmlns:a16="http://schemas.microsoft.com/office/drawing/2014/main" id="{361BCFCD-C19F-EF58-8BE3-FFFB6316037B}"/>
              </a:ext>
            </a:extLst>
          </p:cNvPr>
          <p:cNvPicPr>
            <a:picLocks noChangeAspect="1"/>
          </p:cNvPicPr>
          <p:nvPr/>
        </p:nvPicPr>
        <p:blipFill>
          <a:blip r:embed="rId3"/>
          <a:srcRect l="15917" t="12532" r="20358" b="25143"/>
          <a:stretch/>
        </p:blipFill>
        <p:spPr>
          <a:xfrm>
            <a:off x="3859696" y="914400"/>
            <a:ext cx="4953000" cy="3810000"/>
          </a:xfrm>
          <a:prstGeom prst="rect">
            <a:avLst/>
          </a:prstGeom>
        </p:spPr>
      </p:pic>
    </p:spTree>
    <p:extLst>
      <p:ext uri="{BB962C8B-B14F-4D97-AF65-F5344CB8AC3E}">
        <p14:creationId xmlns:p14="http://schemas.microsoft.com/office/powerpoint/2010/main" val="3357501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304800" y="990600"/>
            <a:ext cx="37873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4267200" y="990600"/>
            <a:ext cx="4419600" cy="3858133"/>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304800" y="4988823"/>
            <a:ext cx="8686800" cy="1564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had never been directly observed.</a:t>
            </a:r>
            <a:endParaRPr lang="en-US" sz="2000" dirty="0">
              <a:solidFill>
                <a:srgbClr val="222222"/>
              </a:solidFill>
              <a:latin typeface="Arial" panose="020B0604020202020204" pitchFamily="34" charset="0"/>
            </a:endParaRPr>
          </a:p>
          <a:p>
            <a:pPr lvl="1"/>
            <a:r>
              <a:rPr lang="en-US" sz="1800" dirty="0">
                <a:solidFill>
                  <a:srgbClr val="222222"/>
                </a:solidFill>
                <a:latin typeface="Arial" panose="020B0604020202020204" pitchFamily="34" charset="0"/>
              </a:rPr>
              <a:t>Conventional wisdom: neutrinos interact very weakly so cannot be detected.</a:t>
            </a:r>
          </a:p>
          <a:p>
            <a:pPr lvl="1"/>
            <a:r>
              <a:rPr lang="en-US" sz="1800" dirty="0">
                <a:solidFill>
                  <a:srgbClr val="222222"/>
                </a:solidFill>
                <a:latin typeface="Arial" panose="020B0604020202020204" pitchFamily="34" charset="0"/>
              </a:rPr>
              <a:t>The truth: the highest energy ones, which are most likely to interact, pass through the blind spots of existing detectors.  </a:t>
            </a:r>
            <a:endParaRPr lang="en-US" sz="18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400800" y="4075037"/>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19294889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which collides protons with protons at a center-of-mass energy of 13.6 TeV (v </a:t>
                </a:r>
                <a14:m>
                  <m:oMath xmlns:m="http://schemas.openxmlformats.org/officeDocument/2006/math">
                    <m:r>
                      <a:rPr lang="en-US" altLang="en-US" sz="2000" i="1" smtClean="0">
                        <a:solidFill>
                          <a:schemeClr val="bg1"/>
                        </a:solidFill>
                        <a:latin typeface="Cambria Math" panose="02040503050406030204" pitchFamily="18" charset="0"/>
                        <a:ea typeface="Cambria Math" panose="02040503050406030204" pitchFamily="18" charset="0"/>
                      </a:rPr>
                      <m:t>≈</m:t>
                    </m:r>
                  </m:oMath>
                </a14:m>
                <a:r>
                  <a:rPr lang="en-US" altLang="en-US" sz="2000" dirty="0">
                    <a:solidFill>
                      <a:schemeClr val="bg1"/>
                    </a:solidFill>
                  </a:rPr>
                  <a:t> 0.9999999905</a:t>
                </a:r>
                <a:r>
                  <a:rPr lang="en-US" altLang="en-US" sz="800" dirty="0">
                    <a:solidFill>
                      <a:schemeClr val="bg1"/>
                    </a:solidFill>
                  </a:rPr>
                  <a:t> </a:t>
                </a:r>
                <a:r>
                  <a:rPr lang="en-US" altLang="en-US" sz="2000" dirty="0">
                    <a:solidFill>
                      <a:schemeClr val="bg1"/>
                    </a:solidFill>
                  </a:rPr>
                  <a:t>c).</a:t>
                </a:r>
              </a:p>
            </p:txBody>
          </p:sp>
        </mc:Choice>
        <mc:Fallback xmlns="">
          <p:sp>
            <p:nvSpPr>
              <p:cNvPr id="39939" name="Rectangle 2">
                <a:extLst>
                  <a:ext uri="{FF2B5EF4-FFF2-40B4-BE49-F238E27FC236}">
                    <a16:creationId xmlns:a16="http://schemas.microsoft.com/office/drawing/2014/main" id="{30279B46-5D92-8048-B448-D9F2D0AF43D1}"/>
                  </a:ext>
                </a:extLst>
              </p:cNvPr>
              <p:cNvSpPr txBox="1">
                <a:spLocks noRot="1" noChangeAspect="1" noMove="1" noResize="1" noEditPoints="1" noAdjustHandles="1" noChangeArrowheads="1" noChangeShapeType="1" noTextEdit="1"/>
              </p:cNvSpPr>
              <p:nvPr/>
            </p:nvSpPr>
            <p:spPr bwMode="auto">
              <a:xfrm>
                <a:off x="457200" y="5683250"/>
                <a:ext cx="8229600" cy="869950"/>
              </a:xfrm>
              <a:prstGeom prst="rect">
                <a:avLst/>
              </a:prstGeom>
              <a:blipFill>
                <a:blip r:embed="rId4"/>
                <a:stretch>
                  <a:fillRect l="-309" t="-8696" r="-1080" b="-246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2667175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418691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NEUTRINOS IN </a:t>
            </a:r>
            <a:r>
              <a:rPr lang="en-GB" sz="2800" dirty="0" err="1"/>
              <a:t>FASER</a:t>
            </a:r>
            <a:r>
              <a:rPr lang="en-GB" sz="2800" dirty="0" err="1">
                <a:latin typeface="Symbol" pitchFamily="2" charset="2"/>
              </a:rPr>
              <a:t>n</a:t>
            </a:r>
            <a:endParaRPr lang="en-GB" sz="2800" dirty="0">
              <a:latin typeface="Symbol" pitchFamily="2" charset="2"/>
            </a:endParaRP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8382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the front of FASER is </a:t>
            </a:r>
            <a:r>
              <a:rPr lang="en-US" sz="2000" dirty="0" err="1"/>
              <a:t>FASER</a:t>
            </a:r>
            <a:r>
              <a:rPr lang="en-US" sz="2000" dirty="0" err="1">
                <a:latin typeface="Symbol" pitchFamily="2" charset="2"/>
              </a:rPr>
              <a:t>n</a:t>
            </a:r>
            <a:r>
              <a:rPr lang="en-US" sz="2000" dirty="0"/>
              <a:t>, a 1.1-ton block of interleaved tungsten and emulsion plates.  The first neutrino analysis treated this as a big block of matter, but the emulsion provides far more detailed information.</a:t>
            </a:r>
          </a:p>
          <a:p>
            <a:endParaRPr lang="en-US" sz="1000" dirty="0"/>
          </a:p>
          <a:p>
            <a:r>
              <a:rPr lang="en-US" sz="2000" dirty="0"/>
              <a:t>Emulsion is essentially old-fashioned photographic film, has unmatched spatial resolution (~0.5 microns).</a:t>
            </a:r>
          </a:p>
          <a:p>
            <a:endParaRPr lang="en-US" sz="1200" dirty="0"/>
          </a:p>
          <a:p>
            <a:endParaRPr lang="en-US" sz="2000" dirty="0"/>
          </a:p>
        </p:txBody>
      </p:sp>
      <p:pic>
        <p:nvPicPr>
          <p:cNvPr id="4" name="Picture 3" descr="A collage of several images of equipment&#10;&#10;Description automatically generated">
            <a:extLst>
              <a:ext uri="{FF2B5EF4-FFF2-40B4-BE49-F238E27FC236}">
                <a16:creationId xmlns:a16="http://schemas.microsoft.com/office/drawing/2014/main" id="{00B6813F-A540-E3CE-9AE3-7DE958265BBD}"/>
              </a:ext>
            </a:extLst>
          </p:cNvPr>
          <p:cNvPicPr>
            <a:picLocks noChangeAspect="1"/>
          </p:cNvPicPr>
          <p:nvPr/>
        </p:nvPicPr>
        <p:blipFill>
          <a:blip r:embed="rId2"/>
          <a:stretch>
            <a:fillRect/>
          </a:stretch>
        </p:blipFill>
        <p:spPr>
          <a:xfrm>
            <a:off x="1143000" y="2772438"/>
            <a:ext cx="6858000" cy="2756453"/>
          </a:xfrm>
          <a:prstGeom prst="rect">
            <a:avLst/>
          </a:prstGeom>
        </p:spPr>
      </p:pic>
      <p:pic>
        <p:nvPicPr>
          <p:cNvPr id="12" name="Picture 11" descr="A rainbow colored rectangular object&#10;&#10;Description automatically generated">
            <a:extLst>
              <a:ext uri="{FF2B5EF4-FFF2-40B4-BE49-F238E27FC236}">
                <a16:creationId xmlns:a16="http://schemas.microsoft.com/office/drawing/2014/main" id="{3564EF95-3CE3-6335-427B-D3906913C2F9}"/>
              </a:ext>
            </a:extLst>
          </p:cNvPr>
          <p:cNvPicPr>
            <a:picLocks noChangeAspect="1"/>
          </p:cNvPicPr>
          <p:nvPr/>
        </p:nvPicPr>
        <p:blipFill>
          <a:blip r:embed="rId3"/>
          <a:stretch>
            <a:fillRect/>
          </a:stretch>
        </p:blipFill>
        <p:spPr>
          <a:xfrm>
            <a:off x="2286000" y="5714421"/>
            <a:ext cx="4876800" cy="948109"/>
          </a:xfrm>
          <a:prstGeom prst="rect">
            <a:avLst/>
          </a:prstGeom>
        </p:spPr>
      </p:pic>
    </p:spTree>
    <p:extLst>
      <p:ext uri="{BB962C8B-B14F-4D97-AF65-F5344CB8AC3E}">
        <p14:creationId xmlns:p14="http://schemas.microsoft.com/office/powerpoint/2010/main" val="2888966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ever seen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303"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F1E8-42DC-6F41-802B-E5F94443A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8AD63-4B83-10AD-E208-A32B4075A799}"/>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9BDD24AA-6EB4-34B2-E86A-CE3BF8E77AEF}"/>
              </a:ext>
            </a:extLst>
          </p:cNvPr>
          <p:cNvSpPr txBox="1">
            <a:spLocks/>
          </p:cNvSpPr>
          <p:nvPr/>
        </p:nvSpPr>
        <p:spPr bwMode="auto">
          <a:xfrm>
            <a:off x="152400" y="9144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endParaRPr lang="en-US" sz="1600" dirty="0"/>
          </a:p>
          <a:p>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1200" dirty="0"/>
          </a:p>
          <a:p>
            <a:r>
              <a:rPr lang="en-US" sz="2000" dirty="0"/>
              <a:t>These measurements use only 1.1% of the data already collected so far.  Much more to come; we expect to triple the world’s supply of tau neutrinos, identify the first anti-tau neutrino, …</a:t>
            </a:r>
          </a:p>
          <a:p>
            <a:endParaRPr lang="en-US" sz="2000" dirty="0"/>
          </a:p>
        </p:txBody>
      </p:sp>
      <p:pic>
        <p:nvPicPr>
          <p:cNvPr id="4" name="Picture 3">
            <a:extLst>
              <a:ext uri="{FF2B5EF4-FFF2-40B4-BE49-F238E27FC236}">
                <a16:creationId xmlns:a16="http://schemas.microsoft.com/office/drawing/2014/main" id="{8D708684-5237-92D2-C158-1589966FC986}"/>
              </a:ext>
            </a:extLst>
          </p:cNvPr>
          <p:cNvPicPr>
            <a:picLocks noChangeAspect="1"/>
          </p:cNvPicPr>
          <p:nvPr/>
        </p:nvPicPr>
        <p:blipFill>
          <a:blip r:embed="rId2"/>
          <a:stretch>
            <a:fillRect/>
          </a:stretch>
        </p:blipFill>
        <p:spPr>
          <a:xfrm>
            <a:off x="3686217" y="2514600"/>
            <a:ext cx="5117124" cy="2743200"/>
          </a:xfrm>
          <a:prstGeom prst="rect">
            <a:avLst/>
          </a:prstGeom>
        </p:spPr>
      </p:pic>
      <p:pic>
        <p:nvPicPr>
          <p:cNvPr id="7" name="Picture 6">
            <a:extLst>
              <a:ext uri="{FF2B5EF4-FFF2-40B4-BE49-F238E27FC236}">
                <a16:creationId xmlns:a16="http://schemas.microsoft.com/office/drawing/2014/main" id="{AD8FBC59-F436-576B-DD32-186BB71E93CC}"/>
              </a:ext>
            </a:extLst>
          </p:cNvPr>
          <p:cNvPicPr>
            <a:picLocks noChangeAspect="1"/>
          </p:cNvPicPr>
          <p:nvPr/>
        </p:nvPicPr>
        <p:blipFill>
          <a:blip r:embed="rId3"/>
          <a:stretch>
            <a:fillRect/>
          </a:stretch>
        </p:blipFill>
        <p:spPr>
          <a:xfrm>
            <a:off x="304800" y="2514600"/>
            <a:ext cx="2900729" cy="2819400"/>
          </a:xfrm>
          <a:prstGeom prst="rect">
            <a:avLst/>
          </a:prstGeom>
        </p:spPr>
      </p:pic>
      <p:sp>
        <p:nvSpPr>
          <p:cNvPr id="3" name="TextBox 2">
            <a:extLst>
              <a:ext uri="{FF2B5EF4-FFF2-40B4-BE49-F238E27FC236}">
                <a16:creationId xmlns:a16="http://schemas.microsoft.com/office/drawing/2014/main" id="{980B8633-D33E-85A9-F031-5E2466472245}"/>
              </a:ext>
            </a:extLst>
          </p:cNvPr>
          <p:cNvSpPr txBox="1"/>
          <p:nvPr/>
        </p:nvSpPr>
        <p:spPr>
          <a:xfrm>
            <a:off x="5105400" y="5283506"/>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1239597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1800" dirty="0">
                    <a:solidFill>
                      <a:srgbClr val="FF0000"/>
                    </a:solidFill>
                    <a:latin typeface="Arial" charset="0"/>
                  </a:rPr>
                  <a:t>Dark photons </a:t>
                </a:r>
                <a14:m>
                  <m:oMath xmlns:m="http://schemas.openxmlformats.org/officeDocument/2006/math">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oMath>
                </a14:m>
                <a:r>
                  <a:rPr lang="en-US" sz="1800" dirty="0">
                    <a:solidFill>
                      <a:srgbClr val="FF0000"/>
                    </a:solidFill>
                    <a:latin typeface="Arial" charset="0"/>
                  </a:rPr>
                  <a:t> </a:t>
                </a:r>
                <a:r>
                  <a:rPr lang="en-US" sz="1800" dirty="0">
                    <a:latin typeface="Arial" charset="0"/>
                  </a:rPr>
                  <a:t>, like photons, but with mass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𝑚</m:t>
                        </m:r>
                      </m:e>
                      <m:sub>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sub>
                    </m:sSub>
                  </m:oMath>
                </a14:m>
                <a:r>
                  <a:rPr lang="en-US" sz="1800" dirty="0">
                    <a:latin typeface="Arial" charset="0"/>
                  </a:rPr>
                  <a:t>, couplings suppressed by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a:t>
                </a:r>
              </a:p>
              <a:p>
                <a:endParaRPr lang="en-US" sz="1200" dirty="0">
                  <a:latin typeface="Arial" charset="0"/>
                </a:endParaRPr>
              </a:p>
              <a:p>
                <a:endParaRPr lang="en-US" sz="1800" dirty="0">
                  <a:latin typeface="Arial" charset="0"/>
                </a:endParaRPr>
              </a:p>
              <a:p>
                <a:r>
                  <a:rPr lang="en-US" sz="1800" dirty="0">
                    <a:latin typeface="Arial" charset="0"/>
                  </a:rPr>
                  <a:t>For low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dark photons are long-lived particles (LLPs), can be produced in ATLAS, pass through rock and magnetic fields unhindered, and decay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854075"/>
                <a:ext cx="8305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854075"/>
                <a:ext cx="8305800" cy="5622925"/>
              </a:xfrm>
              <a:blipFill>
                <a:blip r:embed="rId3"/>
                <a:stretch>
                  <a:fillRect l="-611" t="-676" r="-153"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500746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5257807"/>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2000" dirty="0"/>
          </a:p>
          <a:p>
            <a:r>
              <a:rPr lang="en-US" sz="2000" dirty="0"/>
              <a:t>Bodes well for the future</a:t>
            </a:r>
          </a:p>
          <a:p>
            <a:pPr lvl="1"/>
            <a:r>
              <a:rPr lang="en-US" sz="1800" dirty="0"/>
              <a:t>Background-free analysis</a:t>
            </a:r>
          </a:p>
          <a:p>
            <a:pPr lvl="1"/>
            <a:r>
              <a:rPr lang="en-US" sz="1800" dirty="0"/>
              <a:t>Started probing new parameter space with the first day of data</a:t>
            </a:r>
          </a:p>
          <a:p>
            <a:pPr lvl="1"/>
            <a:r>
              <a:rPr lang="en-US" sz="1800" dirty="0"/>
              <a:t>Ended up ~100 times more sensitive than previous experiments</a:t>
            </a:r>
          </a:p>
          <a:p>
            <a:pPr lvl="1"/>
            <a:r>
              <a:rPr lang="en-US" sz="1800" dirty="0"/>
              <a:t>Improvements in analysis and 40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MORE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923791"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Also many other search results: axion-like particles with </a:t>
            </a:r>
            <a:r>
              <a:rPr lang="en-US" sz="1800" i="1" dirty="0"/>
              <a:t>W</a:t>
            </a:r>
            <a:r>
              <a:rPr lang="en-US" sz="1800" dirty="0"/>
              <a:t>, photon, gluon couplings, U(1)</a:t>
            </a:r>
            <a:r>
              <a:rPr lang="en-US" sz="1800" i="1" baseline="-25000" dirty="0"/>
              <a:t>B</a:t>
            </a:r>
            <a:r>
              <a:rPr lang="en-US" sz="1800" dirty="0"/>
              <a:t> gauge bosons, up-</a:t>
            </a:r>
            <a:r>
              <a:rPr lang="en-US" sz="1800" dirty="0" err="1"/>
              <a:t>philic</a:t>
            </a:r>
            <a:r>
              <a:rPr lang="en-US" sz="1800" dirty="0"/>
              <a:t> scalars, two Higgs doublet models.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1524000"/>
            <a:ext cx="875165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Qualitatively different signals: some with charged tracks, some with only photons, some mainly produced in pion decay, some mainly produced in B decay.  Shows the characteristic versatility of searches at high-energy colliders.</a:t>
            </a:r>
          </a:p>
        </p:txBody>
      </p:sp>
      <p:sp>
        <p:nvSpPr>
          <p:cNvPr id="14" name="TextBox 13">
            <a:extLst>
              <a:ext uri="{FF2B5EF4-FFF2-40B4-BE49-F238E27FC236}">
                <a16:creationId xmlns:a16="http://schemas.microsoft.com/office/drawing/2014/main" id="{9EEAC13C-54B4-A6C4-86EC-1777079BCE42}"/>
              </a:ext>
            </a:extLst>
          </p:cNvPr>
          <p:cNvSpPr txBox="1"/>
          <p:nvPr/>
        </p:nvSpPr>
        <p:spPr>
          <a:xfrm>
            <a:off x="3333924" y="6428601"/>
            <a:ext cx="2457276"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2"/>
              </a:rPr>
              <a:t>2410.10363</a:t>
            </a:r>
            <a:r>
              <a:rPr lang="en-US" sz="1200" b="0" i="0" u="none" strike="noStrike" dirty="0">
                <a:effectLst/>
                <a:latin typeface="-apple-system"/>
              </a:rPr>
              <a:t> </a:t>
            </a:r>
            <a:endParaRPr lang="en-US" sz="1200" dirty="0"/>
          </a:p>
        </p:txBody>
      </p:sp>
      <p:pic>
        <p:nvPicPr>
          <p:cNvPr id="18" name="Picture 17" descr="A graph of a scale&#10;&#10;Description automatically generated with medium confidence">
            <a:extLst>
              <a:ext uri="{FF2B5EF4-FFF2-40B4-BE49-F238E27FC236}">
                <a16:creationId xmlns:a16="http://schemas.microsoft.com/office/drawing/2014/main" id="{F076930A-8E3E-9044-BF4E-80E9B68ED206}"/>
              </a:ext>
            </a:extLst>
          </p:cNvPr>
          <p:cNvPicPr>
            <a:picLocks noChangeAspect="1"/>
          </p:cNvPicPr>
          <p:nvPr/>
        </p:nvPicPr>
        <p:blipFill>
          <a:blip r:embed="rId3"/>
          <a:stretch>
            <a:fillRect/>
          </a:stretch>
        </p:blipFill>
        <p:spPr>
          <a:xfrm>
            <a:off x="6019800" y="4520850"/>
            <a:ext cx="2773122" cy="1900596"/>
          </a:xfrm>
          <a:prstGeom prst="rect">
            <a:avLst/>
          </a:prstGeom>
        </p:spPr>
      </p:pic>
      <p:pic>
        <p:nvPicPr>
          <p:cNvPr id="20" name="Picture 19" descr="A graph of a scale&#10;&#10;Description automatically generated with medium confidence">
            <a:extLst>
              <a:ext uri="{FF2B5EF4-FFF2-40B4-BE49-F238E27FC236}">
                <a16:creationId xmlns:a16="http://schemas.microsoft.com/office/drawing/2014/main" id="{C86B8138-F773-1F37-9F53-980D08C0D045}"/>
              </a:ext>
            </a:extLst>
          </p:cNvPr>
          <p:cNvPicPr>
            <a:picLocks noChangeAspect="1"/>
          </p:cNvPicPr>
          <p:nvPr/>
        </p:nvPicPr>
        <p:blipFill>
          <a:blip r:embed="rId4"/>
          <a:stretch>
            <a:fillRect/>
          </a:stretch>
        </p:blipFill>
        <p:spPr>
          <a:xfrm>
            <a:off x="3021041" y="4509964"/>
            <a:ext cx="2773122" cy="1967036"/>
          </a:xfrm>
          <a:prstGeom prst="rect">
            <a:avLst/>
          </a:prstGeom>
        </p:spPr>
      </p:pic>
      <p:pic>
        <p:nvPicPr>
          <p:cNvPr id="22" name="Picture 21" descr="A graph showing a curve&#10;&#10;Description automatically generated with medium confidence">
            <a:extLst>
              <a:ext uri="{FF2B5EF4-FFF2-40B4-BE49-F238E27FC236}">
                <a16:creationId xmlns:a16="http://schemas.microsoft.com/office/drawing/2014/main" id="{8EA19FD6-D657-5155-D0EA-77CA0769373F}"/>
              </a:ext>
            </a:extLst>
          </p:cNvPr>
          <p:cNvPicPr>
            <a:picLocks noChangeAspect="1"/>
          </p:cNvPicPr>
          <p:nvPr/>
        </p:nvPicPr>
        <p:blipFill>
          <a:blip r:embed="rId5"/>
          <a:stretch>
            <a:fillRect/>
          </a:stretch>
        </p:blipFill>
        <p:spPr>
          <a:xfrm>
            <a:off x="152399" y="4473612"/>
            <a:ext cx="2616899" cy="1947834"/>
          </a:xfrm>
          <a:prstGeom prst="rect">
            <a:avLst/>
          </a:prstGeom>
        </p:spPr>
      </p:pic>
      <p:pic>
        <p:nvPicPr>
          <p:cNvPr id="24" name="Picture 23" descr="A graph of a graph showing the amount of a number of points&#10;&#10;Description automatically generated with medium confidence">
            <a:extLst>
              <a:ext uri="{FF2B5EF4-FFF2-40B4-BE49-F238E27FC236}">
                <a16:creationId xmlns:a16="http://schemas.microsoft.com/office/drawing/2014/main" id="{8BCD3C8C-02D0-FDD9-BC4E-55BD54DC0EC2}"/>
              </a:ext>
            </a:extLst>
          </p:cNvPr>
          <p:cNvPicPr>
            <a:picLocks noChangeAspect="1"/>
          </p:cNvPicPr>
          <p:nvPr/>
        </p:nvPicPr>
        <p:blipFill>
          <a:blip r:embed="rId6"/>
          <a:stretch>
            <a:fillRect/>
          </a:stretch>
        </p:blipFill>
        <p:spPr>
          <a:xfrm>
            <a:off x="6004133" y="2573890"/>
            <a:ext cx="2856838" cy="1899722"/>
          </a:xfrm>
          <a:prstGeom prst="rect">
            <a:avLst/>
          </a:prstGeom>
        </p:spPr>
      </p:pic>
      <p:pic>
        <p:nvPicPr>
          <p:cNvPr id="26" name="Picture 25" descr="A graph of a number of objects&#10;&#10;Description automatically generated with medium confidence">
            <a:extLst>
              <a:ext uri="{FF2B5EF4-FFF2-40B4-BE49-F238E27FC236}">
                <a16:creationId xmlns:a16="http://schemas.microsoft.com/office/drawing/2014/main" id="{D26DD518-EB64-0927-7383-97EF2CA978B5}"/>
              </a:ext>
            </a:extLst>
          </p:cNvPr>
          <p:cNvPicPr>
            <a:picLocks noChangeAspect="1"/>
          </p:cNvPicPr>
          <p:nvPr/>
        </p:nvPicPr>
        <p:blipFill>
          <a:blip r:embed="rId7"/>
          <a:stretch>
            <a:fillRect/>
          </a:stretch>
        </p:blipFill>
        <p:spPr>
          <a:xfrm>
            <a:off x="3031819" y="2559657"/>
            <a:ext cx="2773122" cy="1924841"/>
          </a:xfrm>
          <a:prstGeom prst="rect">
            <a:avLst/>
          </a:prstGeom>
        </p:spPr>
      </p:pic>
      <p:pic>
        <p:nvPicPr>
          <p:cNvPr id="28" name="Picture 27" descr="A graph of a speed test&#10;&#10;Description automatically generated with medium confidence">
            <a:extLst>
              <a:ext uri="{FF2B5EF4-FFF2-40B4-BE49-F238E27FC236}">
                <a16:creationId xmlns:a16="http://schemas.microsoft.com/office/drawing/2014/main" id="{AA227F45-B269-F8C5-284E-567B5E5A72A3}"/>
              </a:ext>
            </a:extLst>
          </p:cNvPr>
          <p:cNvPicPr>
            <a:picLocks noChangeAspect="1"/>
          </p:cNvPicPr>
          <p:nvPr/>
        </p:nvPicPr>
        <p:blipFill>
          <a:blip r:embed="rId8"/>
          <a:stretch>
            <a:fillRect/>
          </a:stretch>
        </p:blipFill>
        <p:spPr>
          <a:xfrm>
            <a:off x="87549" y="2536664"/>
            <a:ext cx="2656137" cy="1947834"/>
          </a:xfrm>
          <a:prstGeom prst="rect">
            <a:avLst/>
          </a:prstGeom>
        </p:spPr>
      </p:pic>
    </p:spTree>
    <p:extLst>
      <p:ext uri="{BB962C8B-B14F-4D97-AF65-F5344CB8AC3E}">
        <p14:creationId xmlns:p14="http://schemas.microsoft.com/office/powerpoint/2010/main" val="2899871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around the LHC, and each point is surrounded by a large detector to view the results of the collisions. These detectors are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675306" y="2365532"/>
            <a:ext cx="2008362" cy="1629936"/>
            <a:chOff x="992681" y="2289331"/>
            <a:chExt cx="1436076" cy="1595046"/>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308619" cy="1465849"/>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992681" y="2289331"/>
              <a:ext cx="607520" cy="155270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4"/>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3657600"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6"/>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7"/>
          <a:stretch>
            <a:fillRect/>
          </a:stretch>
        </p:blipFill>
        <p:spPr>
          <a:xfrm rot="1011043">
            <a:off x="2815156" y="2511333"/>
            <a:ext cx="429949" cy="429949"/>
          </a:xfrm>
          <a:prstGeom prst="rect">
            <a:avLst/>
          </a:prstGeom>
        </p:spPr>
      </p:pic>
      <p:pic>
        <p:nvPicPr>
          <p:cNvPr id="9" name="Picture 8">
            <a:extLst>
              <a:ext uri="{FF2B5EF4-FFF2-40B4-BE49-F238E27FC236}">
                <a16:creationId xmlns:a16="http://schemas.microsoft.com/office/drawing/2014/main" id="{83F87707-3725-6E8E-C887-639728EF7689}"/>
              </a:ext>
            </a:extLst>
          </p:cNvPr>
          <p:cNvPicPr>
            <a:picLocks noChangeAspect="1"/>
          </p:cNvPicPr>
          <p:nvPr/>
        </p:nvPicPr>
        <p:blipFill>
          <a:blip r:embed="rId8"/>
          <a:srcRect t="7741" b="8004"/>
          <a:stretch/>
        </p:blipFill>
        <p:spPr>
          <a:xfrm>
            <a:off x="675305" y="3986969"/>
            <a:ext cx="2008363" cy="2394608"/>
          </a:xfrm>
          <a:prstGeom prst="rect">
            <a:avLst/>
          </a:prstGeom>
          <a:ln w="19050">
            <a:solidFill>
              <a:schemeClr val="bg1"/>
            </a:solidFill>
          </a:ln>
        </p:spPr>
      </p:pic>
    </p:spTree>
    <p:extLst>
      <p:ext uri="{BB962C8B-B14F-4D97-AF65-F5344CB8AC3E}">
        <p14:creationId xmlns:p14="http://schemas.microsoft.com/office/powerpoint/2010/main" val="333456745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2004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Preliminary (Class 4) cost estimate: 35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200401" cy="5572872"/>
              </a:xfrm>
              <a:prstGeom prst="rect">
                <a:avLst/>
              </a:prstGeom>
              <a:blipFill>
                <a:blip r:embed="rId3"/>
                <a:stretch>
                  <a:fillRect l="-1190" t="-683" r="-277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2658783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p:txBody>
      </p:sp>
      <p:grpSp>
        <p:nvGrpSpPr>
          <p:cNvPr id="5" name="Group 4">
            <a:extLst>
              <a:ext uri="{FF2B5EF4-FFF2-40B4-BE49-F238E27FC236}">
                <a16:creationId xmlns:a16="http://schemas.microsoft.com/office/drawing/2014/main" id="{B1FC074B-F7DE-1D78-BB6E-6B7E93B437E7}"/>
              </a:ext>
            </a:extLst>
          </p:cNvPr>
          <p:cNvGrpSpPr/>
          <p:nvPr/>
        </p:nvGrpSpPr>
        <p:grpSpPr>
          <a:xfrm>
            <a:off x="914400" y="2523792"/>
            <a:ext cx="6840072" cy="2962608"/>
            <a:chOff x="3962400" y="2674590"/>
            <a:chExt cx="5392272" cy="2220012"/>
          </a:xfrm>
        </p:grpSpPr>
        <p:pic>
          <p:nvPicPr>
            <p:cNvPr id="3" name="Picture 2">
              <a:extLst>
                <a:ext uri="{FF2B5EF4-FFF2-40B4-BE49-F238E27FC236}">
                  <a16:creationId xmlns:a16="http://schemas.microsoft.com/office/drawing/2014/main" id="{7FFC8E63-6B32-5581-B252-D2EE9DF72E4A}"/>
                </a:ext>
              </a:extLst>
            </p:cNvPr>
            <p:cNvPicPr>
              <a:picLocks noChangeAspect="1"/>
            </p:cNvPicPr>
            <p:nvPr/>
          </p:nvPicPr>
          <p:blipFill rotWithShape="1">
            <a:blip r:embed="rId2">
              <a:extLst>
                <a:ext uri="{28A0092B-C50C-407E-A947-70E740481C1C}">
                  <a14:useLocalDpi xmlns:a14="http://schemas.microsoft.com/office/drawing/2010/main" val="0"/>
                </a:ext>
              </a:extLst>
            </a:blip>
            <a:srcRect l="15917" t="16173" r="1667" b="16167"/>
            <a:stretch/>
          </p:blipFill>
          <p:spPr>
            <a:xfrm>
              <a:off x="3962400" y="2674590"/>
              <a:ext cx="5392272" cy="2220012"/>
            </a:xfrm>
            <a:prstGeom prst="rect">
              <a:avLst/>
            </a:prstGeom>
            <a:ln w="19050">
              <a:solidFill>
                <a:schemeClr val="bg1"/>
              </a:solidFill>
            </a:ln>
          </p:spPr>
        </p:pic>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7162800" y="2846451"/>
              <a:ext cx="2095798" cy="582549"/>
            </a:xfrm>
            <a:prstGeom prst="rect">
              <a:avLst/>
            </a:prstGeom>
          </p:spPr>
        </p:pic>
      </p:grpSp>
      <p:sp>
        <p:nvSpPr>
          <p:cNvPr id="4" name="Content Placeholder 2">
            <a:extLst>
              <a:ext uri="{FF2B5EF4-FFF2-40B4-BE49-F238E27FC236}">
                <a16:creationId xmlns:a16="http://schemas.microsoft.com/office/drawing/2014/main" id="{762584D4-9F59-B09F-BEDC-9C8CA80516D2}"/>
              </a:ext>
            </a:extLst>
          </p:cNvPr>
          <p:cNvSpPr txBox="1">
            <a:spLocks/>
          </p:cNvSpPr>
          <p:nvPr/>
        </p:nvSpPr>
        <p:spPr bwMode="auto">
          <a:xfrm>
            <a:off x="442830" y="5410201"/>
            <a:ext cx="8258339" cy="1066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These represent a huge jump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TeV neutrinos (~1000 neutrinos/day!), including 10,000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endParaRPr lang="en-US" sz="1800" baseline="-25000" dirty="0">
              <a:latin typeface="Symbol" pitchFamily="2" charset="2"/>
              <a:sym typeface="Wingdings" pitchFamily="2" charset="2"/>
            </a:endParaRPr>
          </a:p>
          <a:p>
            <a:pPr lvl="1"/>
            <a:endParaRPr lang="en-US" sz="1600" dirty="0">
              <a:sym typeface="Wingdings" pitchFamily="2" charset="2"/>
            </a:endParaRPr>
          </a:p>
        </p:txBody>
      </p:sp>
    </p:spTree>
    <p:extLst>
      <p:ext uri="{BB962C8B-B14F-4D97-AF65-F5344CB8AC3E}">
        <p14:creationId xmlns:p14="http://schemas.microsoft.com/office/powerpoint/2010/main" val="412797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3048000"/>
                <a:ext cx="3279968" cy="3200400"/>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r>
                      <a:rPr lang="en-US" sz="1600" b="0" i="1" dirty="0" smtClean="0">
                        <a:latin typeface="Cambria Math" panose="02040503050406030204" pitchFamily="18" charset="0"/>
                        <a:sym typeface="Wingdings" pitchFamily="2" charset="2"/>
                      </a:rPr>
                      <m:t> </m:t>
                    </m:r>
                  </m:oMath>
                </a14:m>
                <a:endParaRPr lang="en-US" sz="1600" dirty="0">
                  <a:sym typeface="Wingdings" pitchFamily="2" charset="2"/>
                </a:endParaRP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err="1">
                    <a:sym typeface="Wingdings" pitchFamily="2" charset="2"/>
                  </a:rPr>
                  <a:t>Astroparticle</a:t>
                </a:r>
                <a:r>
                  <a:rPr lang="en-US" sz="1600" dirty="0">
                    <a:sym typeface="Wingdings" pitchFamily="2" charset="2"/>
                  </a:rPr>
                  <a:t> physics: muon puzzle, …</a:t>
                </a:r>
              </a:p>
              <a:p>
                <a:pPr lvl="1"/>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3048000"/>
                <a:ext cx="3279968" cy="3200400"/>
              </a:xfrm>
              <a:blipFill>
                <a:blip r:embed="rId2"/>
                <a:stretch>
                  <a:fillRect l="-1154" t="-791" r="-2308" b="-5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2037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a:t>
                </a:r>
                <a:r>
                  <a:rPr lang="en-US" sz="1800" dirty="0" err="1">
                    <a:sym typeface="Wingdings" pitchFamily="2" charset="2"/>
                  </a:rPr>
                  <a:t>TeV</a:t>
                </a:r>
                <a:r>
                  <a:rPr lang="en-US" sz="1800" dirty="0">
                    <a:sym typeface="Wingdings" pitchFamily="2" charset="2"/>
                  </a:rPr>
                  <a:t> energies.  The last chance to probe this in a controlled environment for at least 50 years.  </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203768" cy="1676399"/>
              </a:xfrm>
              <a:prstGeom prst="rect">
                <a:avLst/>
              </a:prstGeom>
              <a:blipFill>
                <a:blip r:embed="rId3"/>
                <a:stretch>
                  <a:fillRect l="-1186" t="-1504" r="-3557" b="-2706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573166" y="3113567"/>
            <a:ext cx="5160523"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8687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UNIQUE DISCOVERY OPPORTUNTIES</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FPF experiments will enhance the LHC’s discovery potential, looking somewhere new where no other LHC experiments (or any other experiments) can look. Many examples:</a:t>
            </a:r>
          </a:p>
          <a:p>
            <a:pPr eaLnBrk="1" hangingPunct="1"/>
            <a:endParaRPr lang="en-US" sz="1800" dirty="0">
              <a:latin typeface="Arial" charset="0"/>
            </a:endParaRPr>
          </a:p>
          <a:p>
            <a:pPr eaLnBrk="1" hangingPunct="1"/>
            <a:r>
              <a:rPr lang="en-US" sz="1800" dirty="0">
                <a:solidFill>
                  <a:srgbClr val="FF0000"/>
                </a:solidFill>
                <a:latin typeface="Arial" charset="0"/>
              </a:rPr>
              <a:t>Millicharged particles</a:t>
            </a:r>
            <a:r>
              <a:rPr lang="en-US" sz="1800" dirty="0">
                <a:latin typeface="Arial" charset="0"/>
              </a:rPr>
              <a:t>: 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2"/>
          <a:stretch>
            <a:fillRect/>
          </a:stretch>
        </p:blipFill>
        <p:spPr>
          <a:xfrm>
            <a:off x="4343400" y="3105190"/>
            <a:ext cx="3939352" cy="3448009"/>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rot="5400000">
            <a:off x="7086317" y="4540449"/>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
        <p:nvSpPr>
          <p:cNvPr id="2" name="Content Placeholder 2">
            <a:extLst>
              <a:ext uri="{FF2B5EF4-FFF2-40B4-BE49-F238E27FC236}">
                <a16:creationId xmlns:a16="http://schemas.microsoft.com/office/drawing/2014/main" id="{A5C9D033-7CDC-AA3A-DFFF-2D3728C41152}"/>
              </a:ext>
            </a:extLst>
          </p:cNvPr>
          <p:cNvSpPr txBox="1">
            <a:spLocks/>
          </p:cNvSpPr>
          <p:nvPr/>
        </p:nvSpPr>
        <p:spPr bwMode="auto">
          <a:xfrm>
            <a:off x="228600" y="3345026"/>
            <a:ext cx="3756847" cy="2889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FORMOSA is a dedicated experiment in the forward region with much greater sensitivity for a wide range of masses from 10 MeV to 100 GeV.  </a:t>
            </a:r>
          </a:p>
          <a:p>
            <a:endParaRPr lang="en-US" sz="1800" dirty="0">
              <a:latin typeface="Arial" charset="0"/>
            </a:endParaRPr>
          </a:p>
          <a:p>
            <a:r>
              <a:rPr lang="en-US" sz="1800" dirty="0">
                <a:latin typeface="Arial" charset="0"/>
              </a:rPr>
              <a:t>Currently being explored with the FORMOSA Demonstrator behind FASER. </a:t>
            </a:r>
          </a:p>
          <a:p>
            <a:endParaRPr lang="en-US" sz="2000" dirty="0">
              <a:latin typeface="Arial" charset="0"/>
            </a:endParaRPr>
          </a:p>
          <a:p>
            <a:endParaRPr lang="en-US" sz="2000" dirty="0">
              <a:latin typeface="Arial" charset="0"/>
            </a:endParaRPr>
          </a:p>
          <a:p>
            <a:endParaRPr lang="en-US" sz="2000" dirty="0">
              <a:latin typeface="Arial" charset="0"/>
            </a:endParaRPr>
          </a:p>
          <a:p>
            <a:endParaRPr lang="en-US" sz="2000" dirty="0">
              <a:latin typeface="Arial" charset="0"/>
            </a:endParaRPr>
          </a:p>
          <a:p>
            <a:pPr marL="0" indent="0">
              <a:buFont typeface="Arial" charset="0"/>
              <a:buNone/>
            </a:pPr>
            <a:endParaRPr lang="en-US" sz="2000" dirty="0">
              <a:latin typeface="Arial" charset="0"/>
            </a:endParaRPr>
          </a:p>
        </p:txBody>
      </p:sp>
    </p:spTree>
    <p:extLst>
      <p:ext uri="{BB962C8B-B14F-4D97-AF65-F5344CB8AC3E}">
        <p14:creationId xmlns:p14="http://schemas.microsoft.com/office/powerpoint/2010/main" val="17493889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DARK MATTER</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1" y="914400"/>
            <a:ext cx="4761684" cy="55626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In the last few decades, there has been an intense effort to detect dark matter through non-gravitational couplings, all yielding null results.</a:t>
            </a:r>
          </a:p>
          <a:p>
            <a:endParaRPr lang="en-US" sz="800" dirty="0"/>
          </a:p>
          <a:p>
            <a:r>
              <a:rPr lang="en-US" sz="1800" dirty="0"/>
              <a:t>One generic possibility that is infamously hard to detect: inelastic dark matter, where there are two nearly-degenerate dark states with off-diagonal couplings to the SM.</a:t>
            </a:r>
            <a:endParaRPr lang="en-US" sz="1000" dirty="0"/>
          </a:p>
          <a:p>
            <a:endParaRPr lang="en-US" sz="800" dirty="0"/>
          </a:p>
          <a:p>
            <a:r>
              <a:rPr lang="en-US" sz="1800" dirty="0"/>
              <a:t>These generically lead to long-lived particles, but with soft decay products, but these are highly boosted to observable levels at the FPF.</a:t>
            </a:r>
          </a:p>
          <a:p>
            <a:endParaRPr lang="en-US" sz="800" dirty="0"/>
          </a:p>
          <a:p>
            <a:r>
              <a:rPr lang="en-US" sz="1800" dirty="0"/>
              <a:t>Bottom line: the FPF can discover DM (or any compressed spectrum), which cannot be seen anywhere else (ATLAS/CMS, </a:t>
            </a:r>
            <a:r>
              <a:rPr lang="en-US" sz="1800" dirty="0" err="1"/>
              <a:t>SHiP</a:t>
            </a:r>
            <a:r>
              <a:rPr lang="en-US" sz="1800" dirty="0"/>
              <a:t> and other fixed target </a:t>
            </a:r>
            <a:r>
              <a:rPr lang="en-US" sz="1800" dirty="0" err="1"/>
              <a:t>expts</a:t>
            </a:r>
            <a:r>
              <a:rPr lang="en-US" sz="1800" dirty="0"/>
              <a:t>, direct and indirect DM searches, …)</a:t>
            </a:r>
          </a:p>
          <a:p>
            <a:endParaRPr lang="en-US" sz="1000" dirty="0">
              <a:sym typeface="Wingdings" pitchFamily="2" charset="2"/>
            </a:endParaRP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8069873" y="4629586"/>
            <a:ext cx="1566454" cy="276999"/>
          </a:xfrm>
          <a:prstGeom prst="rect">
            <a:avLst/>
          </a:prstGeom>
          <a:noFill/>
        </p:spPr>
        <p:txBody>
          <a:bodyPr wrap="none" rtlCol="0">
            <a:spAutoFit/>
          </a:bodyPr>
          <a:lstStyle/>
          <a:p>
            <a:r>
              <a:rPr lang="en-US" sz="1200" dirty="0"/>
              <a:t>Dienes et al. (2023)</a:t>
            </a:r>
          </a:p>
        </p:txBody>
      </p:sp>
      <p:pic>
        <p:nvPicPr>
          <p:cNvPr id="5" name="Picture 4" descr="A graph of different types of data&#10;&#10;Description automatically generated with medium confidence">
            <a:extLst>
              <a:ext uri="{FF2B5EF4-FFF2-40B4-BE49-F238E27FC236}">
                <a16:creationId xmlns:a16="http://schemas.microsoft.com/office/drawing/2014/main" id="{BF5E88C3-863F-3EDA-62A3-F93C7A5B9004}"/>
              </a:ext>
            </a:extLst>
          </p:cNvPr>
          <p:cNvPicPr>
            <a:picLocks noChangeAspect="1"/>
          </p:cNvPicPr>
          <p:nvPr/>
        </p:nvPicPr>
        <p:blipFill>
          <a:blip r:embed="rId2"/>
          <a:stretch>
            <a:fillRect/>
          </a:stretch>
        </p:blipFill>
        <p:spPr>
          <a:xfrm>
            <a:off x="4800599" y="3200400"/>
            <a:ext cx="3967085" cy="3395687"/>
          </a:xfrm>
          <a:prstGeom prst="rect">
            <a:avLst/>
          </a:prstGeom>
        </p:spPr>
      </p:pic>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3"/>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4"/>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898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sz="2400" dirty="0">
                <a:latin typeface="Arial" charset="0"/>
              </a:rPr>
              <a:t>QUIRKS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628388" cy="2667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FPF experiments can discover quirks with masses up to ~</a:t>
            </a:r>
            <a:r>
              <a:rPr lang="en-US" sz="1800" dirty="0" err="1"/>
              <a:t>TeV</a:t>
            </a:r>
            <a:r>
              <a:rPr lang="en-US" sz="1800" dirty="0"/>
              <a:t>, as motivated by neutral naturalness solutions to the gauge hierarchy problem.</a:t>
            </a:r>
          </a:p>
          <a:p>
            <a:endParaRPr lang="en-US" sz="1200" dirty="0"/>
          </a:p>
          <a:p>
            <a:r>
              <a:rPr lang="en-US" sz="1800" dirty="0"/>
              <a:t>Unique discovery potential at the FPF: very challenging at ATLAS/CMS, not possible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609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1318577"/>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3"/>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2971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There may be another strong (non-Abelian) force.  </a:t>
                </a:r>
              </a:p>
              <a:p>
                <a:endParaRPr lang="en-US" sz="800" dirty="0"/>
              </a:p>
              <a:p>
                <a:r>
                  <a:rPr lang="en-US" sz="1800" dirty="0"/>
                  <a:t>Quirks are particles charged under both the SM and another strong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800" dirty="0">
                  <a:sym typeface="Wingdings" pitchFamily="2" charset="2"/>
                </a:endParaRPr>
              </a:p>
              <a:p>
                <a:r>
                  <a:rPr lang="en-US" sz="1800" dirty="0">
                    <a:sym typeface="Wingdings" pitchFamily="2" charset="2"/>
                  </a:rPr>
                  <a:t>Quirks </a:t>
                </a:r>
                <a:r>
                  <a:rPr lang="en-US" sz="1800" dirty="0"/>
                  <a:t>can be pair-produced at the LHC, but then are bound by a color string, oscillate about their center-of-mass and travel down the beamline.   </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2971800"/>
              </a:xfrm>
              <a:prstGeom prst="rect">
                <a:avLst/>
              </a:prstGeom>
              <a:blipFill>
                <a:blip r:embed="rId4"/>
                <a:stretch>
                  <a:fillRect l="-581" t="-851" r="-135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72C2D175-169C-5A8F-2459-F6C5B3185A08}"/>
              </a:ext>
            </a:extLst>
          </p:cNvPr>
          <p:cNvPicPr>
            <a:picLocks noChangeAspect="1"/>
          </p:cNvPicPr>
          <p:nvPr/>
        </p:nvPicPr>
        <p:blipFill>
          <a:blip r:embed="rId5"/>
          <a:stretch>
            <a:fillRect/>
          </a:stretch>
        </p:blipFill>
        <p:spPr>
          <a:xfrm>
            <a:off x="4828400" y="3139690"/>
            <a:ext cx="3828748" cy="3337310"/>
          </a:xfrm>
          <a:prstGeom prst="rect">
            <a:avLst/>
          </a:prstGeom>
        </p:spPr>
      </p:pic>
    </p:spTree>
    <p:extLst>
      <p:ext uri="{BB962C8B-B14F-4D97-AF65-F5344CB8AC3E}">
        <p14:creationId xmlns:p14="http://schemas.microsoft.com/office/powerpoint/2010/main" val="4233489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COMPLEMENTARITY WITH HIGH P</a:t>
            </a:r>
            <a:r>
              <a:rPr lang="en-US" baseline="-25000" dirty="0">
                <a:latin typeface="Arial" charset="0"/>
              </a:rPr>
              <a:t>T</a:t>
            </a:r>
            <a:r>
              <a:rPr lang="en-US" dirty="0">
                <a:latin typeface="Arial" charset="0"/>
              </a:rPr>
              <a:t> PHYSICS</a:t>
            </a:r>
          </a:p>
        </p:txBody>
      </p:sp>
      <p:sp>
        <p:nvSpPr>
          <p:cNvPr id="5123" name="Content Placeholder 2"/>
          <p:cNvSpPr>
            <a:spLocks noGrp="1"/>
          </p:cNvSpPr>
          <p:nvPr>
            <p:ph idx="1"/>
          </p:nvPr>
        </p:nvSpPr>
        <p:spPr>
          <a:xfrm>
            <a:off x="152400" y="990600"/>
            <a:ext cx="27432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remove degeneracies between pdfs and new physics (“fitting away new physics”), enhancing the reach for new particle searches.</a:t>
            </a:r>
          </a:p>
          <a:p>
            <a:pPr marL="0" indent="0" algn="r">
              <a:buNone/>
            </a:pPr>
            <a:r>
              <a:rPr lang="en-US" sz="1800" baseline="-25000" dirty="0"/>
              <a:t>FPF Working Groups (2024)</a:t>
            </a:r>
          </a:p>
          <a:p>
            <a:endParaRPr lang="en-US" sz="1000" dirty="0"/>
          </a:p>
        </p:txBody>
      </p:sp>
      <p:sp>
        <p:nvSpPr>
          <p:cNvPr id="5" name="TextBox 4">
            <a:extLst>
              <a:ext uri="{FF2B5EF4-FFF2-40B4-BE49-F238E27FC236}">
                <a16:creationId xmlns:a16="http://schemas.microsoft.com/office/drawing/2014/main" id="{8F5DF30B-D16D-F045-8ABC-E1D363FE7A7B}"/>
              </a:ext>
            </a:extLst>
          </p:cNvPr>
          <p:cNvSpPr txBox="1"/>
          <p:nvPr/>
        </p:nvSpPr>
        <p:spPr>
          <a:xfrm>
            <a:off x="3097306" y="3273623"/>
            <a:ext cx="5963492" cy="307777"/>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8" name="Picture 7" descr="A graph of a graph of a wave&#10;&#10;Description automatically generated with medium confidence">
            <a:extLst>
              <a:ext uri="{FF2B5EF4-FFF2-40B4-BE49-F238E27FC236}">
                <a16:creationId xmlns:a16="http://schemas.microsoft.com/office/drawing/2014/main" id="{2ADEF7F6-A8D3-B0F4-E050-28EF69AF743C}"/>
              </a:ext>
            </a:extLst>
          </p:cNvPr>
          <p:cNvPicPr>
            <a:picLocks noChangeAspect="1"/>
          </p:cNvPicPr>
          <p:nvPr/>
        </p:nvPicPr>
        <p:blipFill>
          <a:blip r:embed="rId3"/>
          <a:stretch>
            <a:fillRect/>
          </a:stretch>
        </p:blipFill>
        <p:spPr>
          <a:xfrm>
            <a:off x="3097306" y="1298389"/>
            <a:ext cx="5715000" cy="1843335"/>
          </a:xfrm>
          <a:prstGeom prst="rect">
            <a:avLst/>
          </a:prstGeom>
        </p:spPr>
      </p:pic>
      <p:pic>
        <p:nvPicPr>
          <p:cNvPr id="2" name="Picture 1">
            <a:extLst>
              <a:ext uri="{FF2B5EF4-FFF2-40B4-BE49-F238E27FC236}">
                <a16:creationId xmlns:a16="http://schemas.microsoft.com/office/drawing/2014/main" id="{728B6C5C-CBF0-7B5A-C2C8-5F709EEAA93A}"/>
              </a:ext>
            </a:extLst>
          </p:cNvPr>
          <p:cNvPicPr>
            <a:picLocks noChangeAspect="1"/>
          </p:cNvPicPr>
          <p:nvPr/>
        </p:nvPicPr>
        <p:blipFill>
          <a:blip r:embed="rId4"/>
          <a:srcRect r="49020"/>
          <a:stretch/>
        </p:blipFill>
        <p:spPr>
          <a:xfrm>
            <a:off x="3097306" y="3630488"/>
            <a:ext cx="5715000" cy="2998719"/>
          </a:xfrm>
          <a:prstGeom prst="rect">
            <a:avLst/>
          </a:prstGeom>
        </p:spPr>
      </p:pic>
    </p:spTree>
    <p:extLst>
      <p:ext uri="{BB962C8B-B14F-4D97-AF65-F5344CB8AC3E}">
        <p14:creationId xmlns:p14="http://schemas.microsoft.com/office/powerpoint/2010/main" val="37323482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SUMMARY</a:t>
            </a:r>
          </a:p>
        </p:txBody>
      </p:sp>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304800" y="838200"/>
            <a:ext cx="8436444" cy="4905375"/>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Neglected for decades, the forward region at particle colliders turns out to be a treasure trove of interesting physics that can be mined with small, fast, inexpensive experiments.  Much more to come!</a:t>
            </a:r>
          </a:p>
          <a:p>
            <a:pPr marL="0" indent="0">
              <a:buNone/>
            </a:pPr>
            <a:endParaRPr lang="en-US" sz="1000" dirty="0"/>
          </a:p>
        </p:txBody>
      </p:sp>
      <p:pic>
        <p:nvPicPr>
          <p:cNvPr id="5" name="Picture 4" descr="A group of people posing for a photo&#10;&#10;Description automatically generated">
            <a:extLst>
              <a:ext uri="{FF2B5EF4-FFF2-40B4-BE49-F238E27FC236}">
                <a16:creationId xmlns:a16="http://schemas.microsoft.com/office/drawing/2014/main" id="{A84E7863-3E20-F56F-2ACC-412CC306D434}"/>
              </a:ext>
            </a:extLst>
          </p:cNvPr>
          <p:cNvPicPr>
            <a:picLocks noChangeAspect="1"/>
          </p:cNvPicPr>
          <p:nvPr/>
        </p:nvPicPr>
        <p:blipFill rotWithShape="1">
          <a:blip r:embed="rId2"/>
          <a:srcRect l="5932" t="24117" r="6666" b="15113"/>
          <a:stretch/>
        </p:blipFill>
        <p:spPr>
          <a:xfrm>
            <a:off x="468078" y="2089263"/>
            <a:ext cx="8207844" cy="4297048"/>
          </a:xfrm>
          <a:prstGeom prst="rect">
            <a:avLst/>
          </a:prstGeom>
        </p:spPr>
      </p:pic>
      <p:sp>
        <p:nvSpPr>
          <p:cNvPr id="6" name="TextBox 5">
            <a:extLst>
              <a:ext uri="{FF2B5EF4-FFF2-40B4-BE49-F238E27FC236}">
                <a16:creationId xmlns:a16="http://schemas.microsoft.com/office/drawing/2014/main" id="{B754DFA5-8AB3-D2B5-48CF-7F79224F6A93}"/>
              </a:ext>
            </a:extLst>
          </p:cNvPr>
          <p:cNvSpPr txBox="1"/>
          <p:nvPr/>
        </p:nvSpPr>
        <p:spPr>
          <a:xfrm>
            <a:off x="1754529" y="5943600"/>
            <a:ext cx="5776005" cy="369332"/>
          </a:xfrm>
          <a:prstGeom prst="rect">
            <a:avLst/>
          </a:prstGeom>
          <a:noFill/>
          <a:ln>
            <a:noFill/>
          </a:ln>
        </p:spPr>
        <p:txBody>
          <a:bodyPr wrap="none" rtlCol="0">
            <a:spAutoFit/>
          </a:bodyPr>
          <a:lstStyle/>
          <a:p>
            <a:r>
              <a:rPr lang="en-US" dirty="0">
                <a:solidFill>
                  <a:schemeClr val="bg1"/>
                </a:solidFill>
              </a:rPr>
              <a:t>FASER Collaboration Meeting, Bonn, 25-27 June 2024</a:t>
            </a:r>
          </a:p>
        </p:txBody>
      </p:sp>
    </p:spTree>
    <p:extLst>
      <p:ext uri="{BB962C8B-B14F-4D97-AF65-F5344CB8AC3E}">
        <p14:creationId xmlns:p14="http://schemas.microsoft.com/office/powerpoint/2010/main" val="386294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7338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LHC started running in 2010 and is scheduled to run until the 2040s.</a:t>
            </a:r>
          </a:p>
          <a:p>
            <a:pPr lvl="1"/>
            <a:r>
              <a:rPr lang="en-US" altLang="en-US" sz="1800" dirty="0"/>
              <a:t>Middle-aged in terms of years</a:t>
            </a:r>
          </a:p>
          <a:p>
            <a:pPr lvl="1"/>
            <a:r>
              <a:rPr lang="en-US" altLang="en-US" sz="1800" dirty="0"/>
              <a:t>But a 4</a:t>
            </a:r>
            <a:r>
              <a:rPr lang="en-US" altLang="en-US" sz="1800" baseline="30000" dirty="0"/>
              <a:t>th</a:t>
            </a:r>
            <a:r>
              <a:rPr lang="en-US" altLang="en-US" sz="1800" dirty="0"/>
              <a:t> grader in terms of number of collisions (integrated luminosity)</a:t>
            </a:r>
            <a:endParaRPr lang="en-US" altLang="en-US" sz="1200" dirty="0"/>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1910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8810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61361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AED068-BFDF-2F0E-A9D0-7FC660FD2B9B}"/>
              </a:ext>
            </a:extLst>
          </p:cNvPr>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almost optimally configured NOT to find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most of it is typically treated as useless.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(decays to </a:t>
            </a:r>
            <a:r>
              <a:rPr lang="en-US" sz="1800" dirty="0">
                <a:latin typeface="Symbol" pitchFamily="2" charset="2"/>
              </a:rPr>
              <a:t>n</a:t>
            </a:r>
            <a:r>
              <a:rPr lang="en-US" sz="1800" dirty="0">
                <a:latin typeface="Arial" charset="0"/>
              </a:rPr>
              <a:t>, BSM).</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01107"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70659</TotalTime>
  <Words>3594</Words>
  <Application>Microsoft Macintosh PowerPoint</Application>
  <PresentationFormat>On-screen Show (4:3)</PresentationFormat>
  <Paragraphs>506</Paragraphs>
  <Slides>48</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-apple-system</vt:lpstr>
      <vt:lpstr>Adobe Devanagari</vt:lpstr>
      <vt:lpstr>Arial</vt:lpstr>
      <vt:lpstr>Calibri</vt:lpstr>
      <vt:lpstr>Cambria Math</vt:lpstr>
      <vt:lpstr>Open Sans</vt:lpstr>
      <vt:lpstr>Symbol</vt:lpstr>
      <vt:lpstr>Wingdings</vt:lpstr>
      <vt:lpstr>office_arial</vt:lpstr>
      <vt:lpstr>PowerPoint Presentation</vt:lpstr>
      <vt:lpstr>PowerPoint Presentation</vt:lpstr>
      <vt:lpstr>PowerPoint Presentation</vt:lpstr>
      <vt:lpstr>PowerPoint Presentation</vt:lpstr>
      <vt:lpstr>PowerPoint Presentation</vt:lpstr>
      <vt:lpstr>THE PARTICLE LANDSCAPE</vt:lpstr>
      <vt:lpstr>THE COSMOLOGICAL LANDSCAPE</vt:lpstr>
      <vt:lpstr>FORWARD PHYSICS</vt:lpstr>
      <vt:lpstr>LIGHT PARTICLES AT THE LHC</vt:lpstr>
      <vt:lpstr>DETECTING FORWARD PARTICLES</vt:lpstr>
      <vt:lpstr>SOPHISTICATED RESEARCH</vt:lpstr>
      <vt:lpstr>SOPHISTICATED RESEARCH</vt:lpstr>
      <vt:lpstr>MAP OF LHC</vt:lpstr>
      <vt:lpstr>THE FORWARD REGION</vt:lpstr>
      <vt:lpstr>HISTORY: THE FALL OF FORWARD PHYSICS</vt:lpstr>
      <vt:lpstr>HISTORY: THE FALL OF FORWARD PHYSICS</vt:lpstr>
      <vt:lpstr>PowerPoint Presentation</vt:lpstr>
      <vt:lpstr>HOW BIG DOES THE DETECTOR HAVE TO BE?</vt:lpstr>
      <vt:lpstr>FASER AND FASERn TIMELINE</vt:lpstr>
      <vt:lpstr>FASER COLLABORATION</vt:lpstr>
      <vt:lpstr>PREPARATION OF THE FASER LOCATION</vt:lpstr>
      <vt:lpstr>FASER AND THE LHC</vt:lpstr>
      <vt:lpstr>PowerPoint Presentation</vt:lpstr>
      <vt:lpstr>THE FASER DETECTOR</vt:lpstr>
      <vt:lpstr>PowerPoint Presentation</vt:lpstr>
      <vt:lpstr>FASER DATA TAKING IN 2022 AND 2023</vt:lpstr>
      <vt:lpstr>COLLIDER NEUTRINOS</vt:lpstr>
      <vt:lpstr>COLLIDER NEUTRINO SEARCH</vt:lpstr>
      <vt:lpstr>COLLIDER NEUTRINO RESULTS</vt:lpstr>
      <vt:lpstr>LOCATION, LOCATION, LOCATION</vt:lpstr>
      <vt:lpstr>DISCOVERY OF COLLIDER NEUTRINOS</vt:lpstr>
      <vt:lpstr>NEUTRINOS IN FASERn</vt:lpstr>
      <vt:lpstr>NEUTRINOS IN FASERn</vt:lpstr>
      <vt:lpstr>TEV NEUTRINO CROSS SECTIONS</vt:lpstr>
      <vt:lpstr>NEW PARTICLE SEARCHES</vt:lpstr>
      <vt:lpstr>DARK PHOTON SIGNAL</vt:lpstr>
      <vt:lpstr>DARK PHOTON RESULTS</vt:lpstr>
      <vt:lpstr>MORE SEARCH RESULTS</vt:lpstr>
      <vt:lpstr>PowerPoint Presentation</vt:lpstr>
      <vt:lpstr>FORWARD PHYSICS FACILITY</vt:lpstr>
      <vt:lpstr>THE FACILITY</vt:lpstr>
      <vt:lpstr>FPF EXPERIMENTS</vt:lpstr>
      <vt:lpstr>NEUTRINOS AT THE FPF</vt:lpstr>
      <vt:lpstr>UNIQUE DISCOVERY OPPORTUNTIES</vt:lpstr>
      <vt:lpstr>DARK MATTER</vt:lpstr>
      <vt:lpstr>QUIRKS</vt:lpstr>
      <vt:lpstr>COMPLEMENTARITY WITH HIGH PT PHYSICS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1523</cp:revision>
  <cp:lastPrinted>2019-09-06T01:34:01Z</cp:lastPrinted>
  <dcterms:created xsi:type="dcterms:W3CDTF">2011-05-01T15:38:23Z</dcterms:created>
  <dcterms:modified xsi:type="dcterms:W3CDTF">2024-11-24T07:44:14Z</dcterms:modified>
</cp:coreProperties>
</file>