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16"/>
  </p:notesMasterIdLst>
  <p:handoutMasterIdLst>
    <p:handoutMasterId r:id="rId17"/>
  </p:handoutMasterIdLst>
  <p:sldIdLst>
    <p:sldId id="889" r:id="rId2"/>
    <p:sldId id="3031" r:id="rId3"/>
    <p:sldId id="3014" r:id="rId4"/>
    <p:sldId id="2995" r:id="rId5"/>
    <p:sldId id="2996" r:id="rId6"/>
    <p:sldId id="3032" r:id="rId7"/>
    <p:sldId id="3034" r:id="rId8"/>
    <p:sldId id="3033" r:id="rId9"/>
    <p:sldId id="3000" r:id="rId10"/>
    <p:sldId id="3035" r:id="rId11"/>
    <p:sldId id="3022" r:id="rId12"/>
    <p:sldId id="3037" r:id="rId13"/>
    <p:sldId id="3036" r:id="rId14"/>
    <p:sldId id="3029" r:id="rId15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B050"/>
    <a:srgbClr val="00FF00"/>
    <a:srgbClr val="FF0000"/>
    <a:srgbClr val="0000FF"/>
    <a:srgbClr val="000000"/>
    <a:srgbClr val="0B4499"/>
    <a:srgbClr val="009999"/>
    <a:srgbClr val="4A7EBB"/>
    <a:srgbClr val="F2E9D7"/>
    <a:srgbClr val="1737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204" autoAdjust="0"/>
    <p:restoredTop sz="50000" autoAdjust="0"/>
  </p:normalViewPr>
  <p:slideViewPr>
    <p:cSldViewPr snapToObjects="1">
      <p:cViewPr varScale="1">
        <p:scale>
          <a:sx n="107" d="100"/>
          <a:sy n="107" d="100"/>
        </p:scale>
        <p:origin x="168" y="8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11" d="100"/>
        <a:sy n="111" d="100"/>
      </p:scale>
      <p:origin x="0" y="5832"/>
    </p:cViewPr>
  </p:sorterViewPr>
  <p:notesViewPr>
    <p:cSldViewPr snapToObjects="1">
      <p:cViewPr varScale="1">
        <p:scale>
          <a:sx n="78" d="100"/>
          <a:sy n="78" d="100"/>
        </p:scale>
        <p:origin x="-2680" y="-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615F4BDE-EB1E-5245-960C-40D7243C402E}" type="datetime1">
              <a:rPr lang="en-US"/>
              <a:pPr/>
              <a:t>11/23/24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D6FDA90A-D940-C24D-B8BA-FEF64AE6C9F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40180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F6F9E314-5CA5-9043-97DF-2DA186874F47}" type="datetime1">
              <a:rPr lang="en-US"/>
              <a:pPr/>
              <a:t>11/23/24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charset="0"/>
              </a:defRPr>
            </a:lvl1pPr>
          </a:lstStyle>
          <a:p>
            <a:fld id="{1E4DC66B-5A4D-704C-951F-C2EEB6AF22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08480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Calibri" charset="0"/>
            </a:endParaRPr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E1F641B-6BBA-8347-9F4F-072BA9C2AE85}" type="slidenum">
              <a:rPr lang="en-US">
                <a:latin typeface="Calibri" charset="0"/>
              </a:rPr>
              <a:pPr eaLnBrk="1" hangingPunct="1"/>
              <a:t>1</a:t>
            </a:fld>
            <a:endParaRPr lang="en-US">
              <a:latin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03186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6F2608-6134-5035-122B-72C0BCD31C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4F4F54-E64C-FFCB-BA4E-95F8B68C8F5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F3E3BA-99DE-7302-7FBF-30501264EE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F29843-4CA7-B089-22D8-F091AA12DFA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71E945-1924-422A-A02A-C071C4A111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471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F6F9E314-5CA5-9043-97DF-2DA186874F47}" type="datetime1">
              <a:rPr lang="en-US" smtClean="0"/>
              <a:pPr/>
              <a:t>11/23/24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4DC66B-5A4D-704C-951F-C2EEB6AF22E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29458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40049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811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550"/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4"/>
              </a:buClr>
              <a:defRPr/>
            </a:lvl1pPr>
            <a:lvl2pPr>
              <a:buClr>
                <a:schemeClr val="accent4"/>
              </a:buClr>
              <a:defRPr/>
            </a:lvl2pPr>
            <a:lvl3pPr>
              <a:buClr>
                <a:schemeClr val="accent4"/>
              </a:buClr>
              <a:defRPr>
                <a:solidFill>
                  <a:schemeClr val="accent3">
                    <a:lumMod val="75000"/>
                  </a:schemeClr>
                </a:solidFill>
              </a:defRPr>
            </a:lvl3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B246B-C8AA-AE43-942F-96B1506A1296}" type="datetime1">
              <a:rPr lang="en-GB" smtClean="0"/>
              <a:t>23/11/2024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CD9598-3AC8-0F44-9366-CD3A2FEFAA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Subtitle 2"/>
          <p:cNvSpPr>
            <a:spLocks noGrp="1"/>
          </p:cNvSpPr>
          <p:nvPr>
            <p:ph type="subTitle" idx="13"/>
          </p:nvPr>
        </p:nvSpPr>
        <p:spPr>
          <a:xfrm>
            <a:off x="55183" y="591176"/>
            <a:ext cx="8939043" cy="239142"/>
          </a:xfrm>
        </p:spPr>
        <p:txBody>
          <a:bodyPr>
            <a:normAutofit/>
          </a:bodyPr>
          <a:lstStyle>
            <a:lvl1pPr marL="0" indent="0" algn="l">
              <a:buNone/>
              <a:defRPr sz="1050">
                <a:solidFill>
                  <a:schemeClr val="accent4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2629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1295400" y="168275"/>
            <a:ext cx="6858000" cy="44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39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Box 23"/>
          <p:cNvSpPr txBox="1">
            <a:spLocks noChangeArrowheads="1"/>
          </p:cNvSpPr>
          <p:nvPr/>
        </p:nvSpPr>
        <p:spPr bwMode="auto">
          <a:xfrm>
            <a:off x="8162925" y="6138863"/>
            <a:ext cx="4508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defTabSz="914400">
              <a:defRPr/>
            </a:pPr>
            <a:endParaRPr lang="en-US" sz="1000">
              <a:solidFill>
                <a:srgbClr val="000000"/>
              </a:solidFill>
              <a:latin typeface="+mn-lt"/>
              <a:ea typeface="ＭＳ Ｐゴシック" pitchFamily="-108" charset="-128"/>
              <a:cs typeface="ＭＳ Ｐゴシック" pitchFamily="-108" charset="-128"/>
            </a:endParaRPr>
          </a:p>
        </p:txBody>
      </p:sp>
      <p:sp>
        <p:nvSpPr>
          <p:cNvPr id="8" name="Line 28"/>
          <p:cNvSpPr>
            <a:spLocks noChangeShapeType="1"/>
          </p:cNvSpPr>
          <p:nvPr/>
        </p:nvSpPr>
        <p:spPr bwMode="auto">
          <a:xfrm>
            <a:off x="304800" y="715963"/>
            <a:ext cx="8474075" cy="0"/>
          </a:xfrm>
          <a:prstGeom prst="line">
            <a:avLst/>
          </a:prstGeom>
          <a:noFill/>
          <a:ln w="57150">
            <a:solidFill>
              <a:srgbClr val="0B4599"/>
            </a:solidFill>
            <a:round/>
            <a:headEnd/>
            <a:tailEnd/>
          </a:ln>
          <a:effectLst/>
        </p:spPr>
        <p:txBody>
          <a:bodyPr/>
          <a:lstStyle/>
          <a:p>
            <a:pPr algn="ctr" defTabSz="914400">
              <a:defRPr/>
            </a:pPr>
            <a:endParaRPr lang="en-US">
              <a:solidFill>
                <a:srgbClr val="000000"/>
              </a:solidFill>
              <a:latin typeface="+mn-lt"/>
              <a:ea typeface="ＭＳ Ｐゴシック" pitchFamily="-106" charset="-128"/>
              <a:cs typeface="ＭＳ Ｐゴシック" pitchFamily="-106" charset="-128"/>
            </a:endParaRPr>
          </a:p>
        </p:txBody>
      </p:sp>
      <p:sp>
        <p:nvSpPr>
          <p:cNvPr id="9" name="Rectangle 4"/>
          <p:cNvSpPr txBox="1">
            <a:spLocks noChangeArrowheads="1"/>
          </p:cNvSpPr>
          <p:nvPr/>
        </p:nvSpPr>
        <p:spPr>
          <a:xfrm>
            <a:off x="101600" y="6513514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baseline="0" dirty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rPr>
              <a:t>20 Nov 2024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5"/>
          <p:cNvSpPr txBox="1">
            <a:spLocks noChangeArrowheads="1"/>
          </p:cNvSpPr>
          <p:nvPr/>
        </p:nvSpPr>
        <p:spPr>
          <a:xfrm>
            <a:off x="3962400" y="6542088"/>
            <a:ext cx="2895600" cy="290512"/>
          </a:xfrm>
          <a:prstGeom prst="rect">
            <a:avLst/>
          </a:prstGeom>
          <a:ln/>
        </p:spPr>
        <p:txBody>
          <a:bodyPr/>
          <a:lstStyle>
            <a:lvl1pPr>
              <a:defRPr sz="1200">
                <a:solidFill>
                  <a:srgbClr val="0000FF"/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latin typeface="+mn-lt"/>
                <a:ea typeface="+mn-ea"/>
                <a:cs typeface="+mn-cs"/>
              </a:rPr>
              <a:t> </a:t>
            </a:r>
          </a:p>
        </p:txBody>
      </p:sp>
      <p:sp>
        <p:nvSpPr>
          <p:cNvPr id="11" name="Rectangle 6"/>
          <p:cNvSpPr txBox="1">
            <a:spLocks noChangeArrowheads="1"/>
          </p:cNvSpPr>
          <p:nvPr/>
        </p:nvSpPr>
        <p:spPr>
          <a:xfrm>
            <a:off x="7023100" y="6535738"/>
            <a:ext cx="1905000" cy="322262"/>
          </a:xfrm>
          <a:prstGeom prst="rect">
            <a:avLst/>
          </a:prstGeom>
          <a:ln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Feng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fld id="{F817A6DC-7C87-374F-AFE6-43B3D5E1F40F}" type="slidenum">
              <a:rPr lang="en-US" sz="120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hf sldNum="0" hdr="0" ftr="0"/>
  <p:txStyles>
    <p:titleStyle>
      <a:lvl1pPr algn="ctr" defTabSz="457200" rtl="0" fontAlgn="base">
        <a:spcBef>
          <a:spcPct val="0"/>
        </a:spcBef>
        <a:spcAft>
          <a:spcPct val="0"/>
        </a:spcAft>
        <a:defRPr sz="2800" b="1" kern="1200">
          <a:solidFill>
            <a:srgbClr val="000000"/>
          </a:solidFill>
          <a:latin typeface="+mj-lt"/>
          <a:ea typeface="ＭＳ Ｐゴシック" charset="0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2800" b="1">
          <a:solidFill>
            <a:srgbClr val="000000"/>
          </a:solidFill>
          <a:latin typeface="Arial" charset="0"/>
          <a:ea typeface="ＭＳ Ｐゴシック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rgbClr val="0000FF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0000FF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emf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hyperlink" Target="https://arxiv.org/pdf/2402.13318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9.png"/><Relationship Id="rId3" Type="http://schemas.openxmlformats.org/officeDocument/2006/relationships/hyperlink" Target="https://arxiv.org/abs/2305.09383" TargetMode="External"/><Relationship Id="rId7" Type="http://schemas.openxmlformats.org/officeDocument/2006/relationships/image" Target="../media/image3.png"/><Relationship Id="rId12" Type="http://schemas.openxmlformats.org/officeDocument/2006/relationships/image" Target="../media/image8.png"/><Relationship Id="rId2" Type="http://schemas.openxmlformats.org/officeDocument/2006/relationships/hyperlink" Target="https://arxiv.org/abs/2303.14185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arxiv.org/abs/2403.12520" TargetMode="External"/><Relationship Id="rId11" Type="http://schemas.openxmlformats.org/officeDocument/2006/relationships/image" Target="../media/image7.png"/><Relationship Id="rId5" Type="http://schemas.openxmlformats.org/officeDocument/2006/relationships/hyperlink" Target="https://cds.cern.ch/record/2868284" TargetMode="External"/><Relationship Id="rId10" Type="http://schemas.openxmlformats.org/officeDocument/2006/relationships/image" Target="../media/image6.png"/><Relationship Id="rId4" Type="http://schemas.openxmlformats.org/officeDocument/2006/relationships/hyperlink" Target="https://arxiv.org/abs/2308.05587" TargetMode="External"/><Relationship Id="rId9" Type="http://schemas.openxmlformats.org/officeDocument/2006/relationships/image" Target="../media/image5.png"/><Relationship Id="rId1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hyperlink" Target="https://arxiv.org/abs/2410.10363" TargetMode="Externa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cds.cern.ch/record/2851822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arxiv.org/abs/2411.04175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3"/>
          <p:cNvSpPr>
            <a:spLocks noChangeArrowheads="1"/>
          </p:cNvSpPr>
          <p:nvPr/>
        </p:nvSpPr>
        <p:spPr bwMode="auto">
          <a:xfrm>
            <a:off x="0" y="762000"/>
            <a:ext cx="9144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4000" b="1" dirty="0"/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04800" y="6211888"/>
            <a:ext cx="8458200" cy="46037"/>
          </a:xfrm>
          <a:prstGeom prst="rect">
            <a:avLst/>
          </a:prstGeom>
          <a:solidFill>
            <a:srgbClr val="0B4499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0" y="6400800"/>
            <a:ext cx="914400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21771" y="4837906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dirty="0"/>
              <a:t>Joint BSM/FPC Meeting, Physics Beyond Colliders</a:t>
            </a:r>
          </a:p>
          <a:p>
            <a:pPr algn="ctr"/>
            <a:endParaRPr lang="en-US" sz="800" dirty="0"/>
          </a:p>
          <a:p>
            <a:pPr algn="ctr"/>
            <a:r>
              <a:rPr lang="en-US" dirty="0"/>
              <a:t>Jonathan Feng, UC Irvine, 20 November 2024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DD03BBC-D6F4-C99B-568F-8A7F8CCF6C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-76200" y="722444"/>
            <a:ext cx="9144000" cy="86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lang="en-US" sz="3600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6E38B7-9BA8-C179-7BE6-147786B329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1926" y="1999137"/>
            <a:ext cx="5867747" cy="1631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183728"/>
      </p:ext>
    </p:extLst>
  </p:cSld>
  <p:clrMapOvr>
    <a:masterClrMapping/>
  </p:clrMapOvr>
  <p:transition advClick="0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sz="2400" dirty="0">
                <a:latin typeface="Arial" charset="0"/>
              </a:rPr>
              <a:t>COMPRESSED SPECTRA / INELASTIC DARK MATTER</a:t>
            </a:r>
          </a:p>
        </p:txBody>
      </p:sp>
      <p:sp>
        <p:nvSpPr>
          <p:cNvPr id="16" name="Rectangle 3">
            <a:extLst>
              <a:ext uri="{FF2B5EF4-FFF2-40B4-BE49-F238E27FC236}">
                <a16:creationId xmlns:a16="http://schemas.microsoft.com/office/drawing/2014/main" id="{4ADFC492-F81A-9449-AADF-15E8874A72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762000"/>
            <a:ext cx="5105400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Very generically: LLPs can result from</a:t>
            </a:r>
          </a:p>
          <a:p>
            <a:pPr lvl="1"/>
            <a:r>
              <a:rPr lang="en-US" sz="1600" dirty="0"/>
              <a:t>small couplings (many studies)</a:t>
            </a:r>
          </a:p>
          <a:p>
            <a:pPr lvl="1"/>
            <a:r>
              <a:rPr lang="en-US" sz="1600" dirty="0"/>
              <a:t>compressed spectra (few studies)</a:t>
            </a:r>
          </a:p>
          <a:p>
            <a:pPr lvl="1"/>
            <a:endParaRPr lang="en-US" sz="800" dirty="0"/>
          </a:p>
          <a:p>
            <a:r>
              <a:rPr lang="en-US" sz="1800" dirty="0"/>
              <a:t>Prominent example of the 2</a:t>
            </a:r>
            <a:r>
              <a:rPr lang="en-US" sz="1800" baseline="30000" dirty="0"/>
              <a:t>nd</a:t>
            </a:r>
            <a:r>
              <a:rPr lang="en-US" sz="1800" dirty="0"/>
              <a:t> possibility: inelastic dark matter, where there are two nearly-degenerate dark states with off-diagonal couplings to the SM.</a:t>
            </a:r>
            <a:endParaRPr lang="en-US" sz="1000" dirty="0"/>
          </a:p>
          <a:p>
            <a:endParaRPr lang="en-US" sz="800" dirty="0"/>
          </a:p>
          <a:p>
            <a:r>
              <a:rPr lang="en-US" sz="1800" dirty="0"/>
              <a:t>Viable scenarios with m ~ tens of GeV.  Only probed at LHC (FASER, MATHUSLA,…).</a:t>
            </a:r>
          </a:p>
          <a:p>
            <a:endParaRPr lang="en-US" sz="800" dirty="0"/>
          </a:p>
          <a:p>
            <a:r>
              <a:rPr lang="en-US" sz="1800" dirty="0"/>
              <a:t>Viable scenarios with very soft decay products, which can be seen only if highly boosted.  E.g., require </a:t>
            </a:r>
            <a:r>
              <a:rPr lang="en-US" sz="1800" dirty="0" err="1"/>
              <a:t>E</a:t>
            </a:r>
            <a:r>
              <a:rPr lang="en-US" sz="1800" baseline="-25000" dirty="0" err="1">
                <a:latin typeface="Symbol" pitchFamily="2" charset="2"/>
              </a:rPr>
              <a:t>g</a:t>
            </a:r>
            <a:r>
              <a:rPr lang="en-US" sz="1800" dirty="0"/>
              <a:t> &gt; 300 MeV.</a:t>
            </a:r>
          </a:p>
          <a:p>
            <a:endParaRPr lang="en-US" sz="800" dirty="0"/>
          </a:p>
          <a:p>
            <a:endParaRPr lang="en-US" sz="1000" dirty="0">
              <a:sym typeface="Wingdings" pitchFamily="2" charset="2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7A1DC0E-7F1D-6A44-30D7-FE0B4DDA2C61}"/>
              </a:ext>
            </a:extLst>
          </p:cNvPr>
          <p:cNvGrpSpPr/>
          <p:nvPr/>
        </p:nvGrpSpPr>
        <p:grpSpPr>
          <a:xfrm>
            <a:off x="1214515" y="4800600"/>
            <a:ext cx="3433685" cy="1890053"/>
            <a:chOff x="5334000" y="990057"/>
            <a:chExt cx="3433685" cy="1890053"/>
          </a:xfrm>
        </p:grpSpPr>
        <p:pic>
          <p:nvPicPr>
            <p:cNvPr id="9" name="Picture 8" descr="A mathematical equation with numbers and symbols&#10;&#10;Description automatically generated">
              <a:extLst>
                <a:ext uri="{FF2B5EF4-FFF2-40B4-BE49-F238E27FC236}">
                  <a16:creationId xmlns:a16="http://schemas.microsoft.com/office/drawing/2014/main" id="{E7119895-F4D9-FD4A-9AB1-14D952314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14022" y="2326560"/>
              <a:ext cx="1949462" cy="416640"/>
            </a:xfrm>
            <a:prstGeom prst="rect">
              <a:avLst/>
            </a:prstGeom>
          </p:spPr>
        </p:pic>
        <p:pic>
          <p:nvPicPr>
            <p:cNvPr id="11" name="Picture 10" descr="A black text on a white background&#10;&#10;Description automatically generated">
              <a:extLst>
                <a:ext uri="{FF2B5EF4-FFF2-40B4-BE49-F238E27FC236}">
                  <a16:creationId xmlns:a16="http://schemas.microsoft.com/office/drawing/2014/main" id="{1F4B855D-C7BD-943E-A680-29D3AE441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50812" y="1544044"/>
              <a:ext cx="2116873" cy="513356"/>
            </a:xfrm>
            <a:prstGeom prst="rect">
              <a:avLst/>
            </a:prstGeom>
          </p:spPr>
        </p:pic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3B49D0C-6E57-595A-19D1-2989B9B7A08F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0" y="2743200"/>
              <a:ext cx="685799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C631B40-CCCF-7647-E2F1-7B58303E50A8}"/>
                </a:ext>
              </a:extLst>
            </p:cNvPr>
            <p:cNvCxnSpPr>
              <a:cxnSpLocks/>
            </p:cNvCxnSpPr>
            <p:nvPr/>
          </p:nvCxnSpPr>
          <p:spPr>
            <a:xfrm>
              <a:off x="5791200" y="1128556"/>
              <a:ext cx="685799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2D25AF1-E1A3-BC3E-BEC9-24ABD3D221BF}"/>
                </a:ext>
              </a:extLst>
            </p:cNvPr>
            <p:cNvCxnSpPr>
              <a:cxnSpLocks/>
            </p:cNvCxnSpPr>
            <p:nvPr/>
          </p:nvCxnSpPr>
          <p:spPr>
            <a:xfrm>
              <a:off x="5791199" y="1404082"/>
              <a:ext cx="685799" cy="0"/>
            </a:xfrm>
            <a:prstGeom prst="line">
              <a:avLst/>
            </a:prstGeom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30B2555-0FF9-D97B-5344-4A49F2676CBE}"/>
                    </a:ext>
                  </a:extLst>
                </p:cNvPr>
                <p:cNvSpPr txBox="1"/>
                <p:nvPr/>
              </p:nvSpPr>
              <p:spPr>
                <a:xfrm>
                  <a:off x="5336661" y="990057"/>
                  <a:ext cx="360099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130B2555-0FF9-D97B-5344-4A49F2676C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6661" y="990057"/>
                  <a:ext cx="360099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0345" b="-1818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076BC42-4409-5A43-84CE-08A41E978A33}"/>
                    </a:ext>
                  </a:extLst>
                </p:cNvPr>
                <p:cNvSpPr txBox="1"/>
                <p:nvPr/>
              </p:nvSpPr>
              <p:spPr>
                <a:xfrm>
                  <a:off x="5334000" y="1265583"/>
                  <a:ext cx="3654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076BC42-4409-5A43-84CE-08A41E978A3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34000" y="1265583"/>
                  <a:ext cx="365420" cy="276999"/>
                </a:xfrm>
                <a:prstGeom prst="rect">
                  <a:avLst/>
                </a:prstGeom>
                <a:blipFill>
                  <a:blip r:embed="rId5"/>
                  <a:stretch>
                    <a:fillRect l="-6667" r="-3333" b="-1739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9A4F5D0-CE84-D2C5-CC5D-3C4DDCF41F7E}"/>
                </a:ext>
              </a:extLst>
            </p:cNvPr>
            <p:cNvSpPr txBox="1"/>
            <p:nvPr/>
          </p:nvSpPr>
          <p:spPr>
            <a:xfrm>
              <a:off x="5452590" y="2603111"/>
              <a:ext cx="12824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r>
                <a:rPr lang="en-US" dirty="0"/>
                <a:t>0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0AF26B66-DC33-0995-CA8B-EEF486015107}"/>
                    </a:ext>
                  </a:extLst>
                </p:cNvPr>
                <p:cNvSpPr txBox="1"/>
                <p:nvPr/>
              </p:nvSpPr>
              <p:spPr>
                <a:xfrm>
                  <a:off x="6772609" y="1051311"/>
                  <a:ext cx="1220014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1800" i="1" smtClean="0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sym typeface="Wingdings" pitchFamily="2" charset="2"/>
                              </a:rPr>
                              <m:t>1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sym typeface="Wingdings" pitchFamily="2" charset="2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→</m:t>
                        </m:r>
                        <m:sSub>
                          <m:sSub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</m:ctrlPr>
                          </m:sSub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𝜒</m:t>
                            </m:r>
                          </m:e>
                          <m:sub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sym typeface="Wingdings" pitchFamily="2" charset="2"/>
                              </a:rPr>
                              <m:t>0</m:t>
                            </m:r>
                          </m:sub>
                        </m:sSub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sym typeface="Wingdings" pitchFamily="2" charset="2"/>
                          </a:rPr>
                          <m:t>𝛾</m:t>
                        </m:r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3" name="TextBox 2">
                  <a:extLst>
                    <a:ext uri="{FF2B5EF4-FFF2-40B4-BE49-F238E27FC236}">
                      <a16:creationId xmlns:a16="http://schemas.microsoft.com/office/drawing/2014/main" id="{0AF26B66-DC33-0995-CA8B-EEF4860151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72609" y="1051311"/>
                  <a:ext cx="1220014" cy="369332"/>
                </a:xfrm>
                <a:prstGeom prst="rect">
                  <a:avLst/>
                </a:prstGeom>
                <a:blipFill>
                  <a:blip r:embed="rId6"/>
                  <a:stretch>
                    <a:fillRect b="-2069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Arc 5">
              <a:extLst>
                <a:ext uri="{FF2B5EF4-FFF2-40B4-BE49-F238E27FC236}">
                  <a16:creationId xmlns:a16="http://schemas.microsoft.com/office/drawing/2014/main" id="{5041FDAC-48D7-24D3-5A51-D3D268EC4EA9}"/>
                </a:ext>
              </a:extLst>
            </p:cNvPr>
            <p:cNvSpPr/>
            <p:nvPr/>
          </p:nvSpPr>
          <p:spPr>
            <a:xfrm>
              <a:off x="6407186" y="1126312"/>
              <a:ext cx="365423" cy="276999"/>
            </a:xfrm>
            <a:prstGeom prst="arc">
              <a:avLst>
                <a:gd name="adj1" fmla="val 16200000"/>
                <a:gd name="adj2" fmla="val 5547644"/>
              </a:avLst>
            </a:prstGeom>
            <a:ln>
              <a:headEnd type="none" w="med" len="med"/>
              <a:tailEnd type="triangle" w="med" len="med"/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5938845D-3515-1807-52C5-6906CA30A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90350" y="962887"/>
            <a:ext cx="3443738" cy="249261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C513DD6-4F30-7AA3-B598-C0B08973FB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90350" y="3656391"/>
            <a:ext cx="3524250" cy="286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8980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QUIRKS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A4713EA-7CF4-FE0E-A421-C6AF91C9E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2819400"/>
            <a:ext cx="4628388" cy="3669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c="http://schemas.openxmlformats.org/markup-compatibility/2006" xmlns:a14="http://schemas.microsoft.com/office/drawing/2010/main"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ym typeface="Wingdings" pitchFamily="2" charset="2"/>
              </a:rPr>
              <a:t>Quirks </a:t>
            </a:r>
            <a:r>
              <a:rPr lang="en-US" sz="1800" dirty="0"/>
              <a:t>can be pair-produced at the LHC, but then are bound by a color string, oscillate about their center-of-mass and travel down the beamline.   </a:t>
            </a:r>
          </a:p>
          <a:p>
            <a:endParaRPr lang="en-US" sz="800" dirty="0"/>
          </a:p>
          <a:p>
            <a:r>
              <a:rPr lang="en-US" sz="1800" dirty="0"/>
              <a:t>By looking for 2 coincident slow or delayed tracks, FPF experiments can discover quirks with masses up to ~TeV, as motivated by neutral naturalness.</a:t>
            </a:r>
          </a:p>
          <a:p>
            <a:endParaRPr lang="en-US" sz="800" dirty="0"/>
          </a:p>
          <a:p>
            <a:r>
              <a:rPr lang="en-US" sz="1800" dirty="0"/>
              <a:t>Unique discovery potential at the FPF: very challenging at ATLAS/CMS, not possible at fixed target experiments.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51807D59-13CD-5AB7-7EA5-FBD71FD51400}"/>
              </a:ext>
            </a:extLst>
          </p:cNvPr>
          <p:cNvGrpSpPr/>
          <p:nvPr/>
        </p:nvGrpSpPr>
        <p:grpSpPr>
          <a:xfrm>
            <a:off x="4781586" y="990600"/>
            <a:ext cx="3746061" cy="1043623"/>
            <a:chOff x="5106198" y="2020882"/>
            <a:chExt cx="3746061" cy="1043623"/>
          </a:xfrm>
        </p:grpSpPr>
        <p:pic>
          <p:nvPicPr>
            <p:cNvPr id="7" name="Picture 6" descr="0803012_02-A4-at-144-dpi.jpg">
              <a:extLst>
                <a:ext uri="{FF2B5EF4-FFF2-40B4-BE49-F238E27FC236}">
                  <a16:creationId xmlns:a16="http://schemas.microsoft.com/office/drawing/2014/main" id="{D06F9497-60E7-B274-B07A-10C2920E77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5801" y="2020882"/>
              <a:ext cx="2116458" cy="1043623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C2591E3-699B-54B6-7B07-DFDC158B85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3496" t="25441" r="25412" b="26602"/>
            <a:stretch/>
          </p:blipFill>
          <p:spPr>
            <a:xfrm rot="21276302">
              <a:off x="5106198" y="2660135"/>
              <a:ext cx="1832123" cy="103289"/>
            </a:xfrm>
            <a:prstGeom prst="rect">
              <a:avLst/>
            </a:prstGeom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4ADFC492-F81A-9449-AADF-15E8874A726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52400" y="914400"/>
                <a:ext cx="6553200" cy="20574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1800" dirty="0"/>
                  <a:t>Very generically: hidden sector may have its own forces.</a:t>
                </a:r>
              </a:p>
              <a:p>
                <a:pPr lvl="1"/>
                <a:r>
                  <a:rPr lang="en-US" sz="1600" dirty="0"/>
                  <a:t>Abelian symmetry (many studies)</a:t>
                </a:r>
              </a:p>
              <a:p>
                <a:pPr lvl="1"/>
                <a:r>
                  <a:rPr lang="en-US" sz="1600" dirty="0"/>
                  <a:t>Non-Abelian symmetry (few studies)</a:t>
                </a:r>
              </a:p>
              <a:p>
                <a:endParaRPr lang="en-US" sz="800" dirty="0"/>
              </a:p>
              <a:p>
                <a:r>
                  <a:rPr lang="en-US" sz="1800" dirty="0"/>
                  <a:t>If non-Abelian, can have quirks, particles charged under both the SM and another strong force, with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r>
                      <m:rPr>
                        <m:sty m:val="p"/>
                      </m:rPr>
                      <a:rPr lang="el-GR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Λ</m:t>
                    </m:r>
                  </m:oMath>
                </a14:m>
                <a:r>
                  <a:rPr lang="en-US" sz="1800" dirty="0">
                    <a:sym typeface="Wingdings" pitchFamily="2" charset="2"/>
                  </a:rPr>
                  <a:t>. </a:t>
                </a:r>
              </a:p>
            </p:txBody>
          </p:sp>
        </mc:Choice>
        <mc:Fallback xmlns="">
          <p:sp>
            <p:nvSpPr>
              <p:cNvPr id="16" name="Rectangle 3">
                <a:extLst>
                  <a:ext uri="{FF2B5EF4-FFF2-40B4-BE49-F238E27FC236}">
                    <a16:creationId xmlns:a16="http://schemas.microsoft.com/office/drawing/2014/main" id="{4ADFC492-F81A-9449-AADF-15E8874A72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152400" y="914400"/>
                <a:ext cx="6553200" cy="2057400"/>
              </a:xfrm>
              <a:prstGeom prst="rect">
                <a:avLst/>
              </a:prstGeom>
              <a:blipFill>
                <a:blip r:embed="rId4"/>
                <a:stretch>
                  <a:fillRect l="-581" t="-1227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72C2D175-169C-5A8F-2459-F6C5B3185A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8400" y="2923392"/>
            <a:ext cx="3828748" cy="333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72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0DC36-3746-B11B-03E6-8F57A17222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9E8455B1-140F-E9CB-4991-C9B6F16347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NEUTRINO STUDIES</a:t>
            </a:r>
          </a:p>
        </p:txBody>
      </p:sp>
      <p:sp>
        <p:nvSpPr>
          <p:cNvPr id="5123" name="Content Placeholder 2">
            <a:extLst>
              <a:ext uri="{FF2B5EF4-FFF2-40B4-BE49-F238E27FC236}">
                <a16:creationId xmlns:a16="http://schemas.microsoft.com/office/drawing/2014/main" id="{3953AC66-05E6-7898-E7B4-642129712C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066800"/>
            <a:ext cx="8610600" cy="4724400"/>
          </a:xfrm>
        </p:spPr>
        <p:txBody>
          <a:bodyPr/>
          <a:lstStyle/>
          <a:p>
            <a:r>
              <a:rPr lang="en-US" sz="1800" dirty="0"/>
              <a:t>FPF will constrain neutrino properties at TeV energies, where there is currently little or no data.</a:t>
            </a:r>
          </a:p>
          <a:p>
            <a:endParaRPr lang="en-US" sz="1000" dirty="0"/>
          </a:p>
        </p:txBody>
      </p:sp>
      <p:pic>
        <p:nvPicPr>
          <p:cNvPr id="4" name="Picture 3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8491AFB0-17D3-937A-807B-EA800CC18D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057400"/>
            <a:ext cx="7772400" cy="4282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706873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57225"/>
          </a:xfrm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</a:rPr>
              <a:t>COMPLEMENTARITY WITH HIGH P</a:t>
            </a:r>
            <a:r>
              <a:rPr lang="en-US" baseline="-25000" dirty="0">
                <a:latin typeface="Arial" charset="0"/>
              </a:rPr>
              <a:t>T</a:t>
            </a:r>
            <a:r>
              <a:rPr lang="en-US" dirty="0">
                <a:latin typeface="Arial" charset="0"/>
              </a:rPr>
              <a:t> PHYSICS</a:t>
            </a:r>
          </a:p>
        </p:txBody>
      </p:sp>
      <p:sp>
        <p:nvSpPr>
          <p:cNvPr id="5123" name="Content Placeholder 2"/>
          <p:cNvSpPr>
            <a:spLocks noGrp="1"/>
          </p:cNvSpPr>
          <p:nvPr>
            <p:ph idx="1"/>
          </p:nvPr>
        </p:nvSpPr>
        <p:spPr>
          <a:xfrm>
            <a:off x="152400" y="838200"/>
            <a:ext cx="8610600" cy="4953000"/>
          </a:xfrm>
        </p:spPr>
        <p:txBody>
          <a:bodyPr/>
          <a:lstStyle/>
          <a:p>
            <a:r>
              <a:rPr lang="en-US" sz="1800" dirty="0"/>
              <a:t>FPF neutrino studies will constrain pdfs, which will sharpen predictions for ATLAS and CMS.</a:t>
            </a:r>
          </a:p>
          <a:p>
            <a:endParaRPr lang="en-US" sz="800" dirty="0"/>
          </a:p>
          <a:p>
            <a:r>
              <a:rPr lang="en-US" sz="1800" dirty="0"/>
              <a:t>For example, W, Z, and Higgs boson cross sections.</a:t>
            </a:r>
          </a:p>
          <a:p>
            <a:endParaRPr lang="en-US" sz="800" dirty="0"/>
          </a:p>
          <a:p>
            <a:r>
              <a:rPr lang="en-US" sz="1800" dirty="0"/>
              <a:t>Will also remove degeneracies between pdfs and new physics (“fitting away new physics”), enhancing the reach for new particle searches.</a:t>
            </a:r>
          </a:p>
          <a:p>
            <a:endParaRPr lang="en-US" sz="1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99984D-A713-7E93-1312-0773091E17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895600"/>
            <a:ext cx="7772400" cy="3756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234821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55F24F58-C0E9-F941-A9CF-2826476CCC4B}"/>
              </a:ext>
            </a:extLst>
          </p:cNvPr>
          <p:cNvSpPr txBox="1">
            <a:spLocks/>
          </p:cNvSpPr>
          <p:nvPr/>
        </p:nvSpPr>
        <p:spPr>
          <a:xfrm>
            <a:off x="0" y="257175"/>
            <a:ext cx="9144000" cy="733425"/>
          </a:xfrm>
          <a:prstGeom prst="rect">
            <a:avLst/>
          </a:prstGeom>
        </p:spPr>
        <p:txBody>
          <a:bodyPr/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z="2400" dirty="0">
                <a:solidFill>
                  <a:schemeClr val="tx1"/>
                </a:solidFill>
                <a:latin typeface="Arial" charset="0"/>
              </a:rPr>
              <a:t>SUGGESTIONS FOR BSM/FPC COORDINATED ACTIVITIES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5538E97F-AA0B-784A-8F53-E9E92DCF15CD}"/>
              </a:ext>
            </a:extLst>
          </p:cNvPr>
          <p:cNvSpPr txBox="1">
            <a:spLocks/>
          </p:cNvSpPr>
          <p:nvPr/>
        </p:nvSpPr>
        <p:spPr>
          <a:xfrm>
            <a:off x="304800" y="914400"/>
            <a:ext cx="8534400" cy="54102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z="1800" dirty="0"/>
              <a:t>Adopt new PBC benchmarks.  Simple models that illustrate something generic, but is not represented by existing benchmarks</a:t>
            </a:r>
            <a:endParaRPr lang="en-US" sz="800" dirty="0"/>
          </a:p>
          <a:p>
            <a:pPr lvl="1">
              <a:buFontTx/>
              <a:buChar char="•"/>
            </a:pPr>
            <a:r>
              <a:rPr lang="en-US" sz="1800" dirty="0"/>
              <a:t>Compressed spectra: LLPs from reduced phase space.</a:t>
            </a:r>
          </a:p>
          <a:p>
            <a:pPr lvl="1">
              <a:buFontTx/>
              <a:buChar char="•"/>
            </a:pPr>
            <a:r>
              <a:rPr lang="en-US" sz="1800" dirty="0"/>
              <a:t>Quirks: Non-Abelian forces in the hidden sector.</a:t>
            </a:r>
          </a:p>
          <a:p>
            <a:pPr lvl="1">
              <a:buFontTx/>
              <a:buChar char="•"/>
            </a:pPr>
            <a:endParaRPr lang="en-US" sz="800" dirty="0"/>
          </a:p>
          <a:p>
            <a:pPr>
              <a:buFontTx/>
              <a:buChar char="•"/>
            </a:pPr>
            <a:r>
              <a:rPr lang="en-US" sz="1800" dirty="0"/>
              <a:t>Adopt a uniform neutrino flux model to compare prospects across different experiments.  FASER has presented a prescription in </a:t>
            </a:r>
            <a:r>
              <a:rPr lang="en-US" sz="1800" dirty="0">
                <a:hlinkClick r:id="rId2"/>
              </a:rPr>
              <a:t>2402.13318</a:t>
            </a:r>
            <a:r>
              <a:rPr lang="en-US" sz="1800" dirty="0"/>
              <a:t>, which can be an input to this effort.</a:t>
            </a:r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0" indent="0">
              <a:buFont typeface="Arial" charset="0"/>
              <a:buNone/>
            </a:pPr>
            <a:endParaRPr lang="en-US" sz="1200" dirty="0"/>
          </a:p>
        </p:txBody>
      </p:sp>
      <p:pic>
        <p:nvPicPr>
          <p:cNvPr id="4" name="Picture 3" descr="A graph of a number of data&#10;&#10;Description automatically generated with medium confidence">
            <a:extLst>
              <a:ext uri="{FF2B5EF4-FFF2-40B4-BE49-F238E27FC236}">
                <a16:creationId xmlns:a16="http://schemas.microsoft.com/office/drawing/2014/main" id="{34EAE458-8935-A2E4-17A3-9793F23284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3332667"/>
            <a:ext cx="7772400" cy="300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43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Content Placeholder 2">
            <a:extLst>
              <a:ext uri="{FF2B5EF4-FFF2-40B4-BE49-F238E27FC236}">
                <a16:creationId xmlns:a16="http://schemas.microsoft.com/office/drawing/2014/main" id="{96ADB308-312E-E049-BDD6-FA53AE40E736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>
          <a:xfrm>
            <a:off x="304802" y="838201"/>
            <a:ext cx="8381997" cy="1371600"/>
          </a:xfrm>
        </p:spPr>
        <p:txBody>
          <a:bodyPr/>
          <a:lstStyle/>
          <a:p>
            <a:r>
              <a:rPr lang="en-US" altLang="en-US" sz="2000" dirty="0"/>
              <a:t>In the last few years, there has been a transformation in our understanding of forward physics at colliders.</a:t>
            </a:r>
          </a:p>
          <a:p>
            <a:endParaRPr lang="en-US" altLang="en-US" sz="800" dirty="0"/>
          </a:p>
          <a:p>
            <a:r>
              <a:rPr lang="en-US" altLang="en-US" sz="2000" dirty="0"/>
              <a:t>Previously: luminosity measurements, pomerons, </a:t>
            </a:r>
            <a:r>
              <a:rPr lang="en-US" altLang="en-US" sz="2000" dirty="0" err="1"/>
              <a:t>odderons</a:t>
            </a:r>
            <a:r>
              <a:rPr lang="en-US" altLang="en-US" sz="2000" dirty="0"/>
              <a:t>, …</a:t>
            </a:r>
          </a:p>
          <a:p>
            <a:endParaRPr lang="en-US" altLang="en-US" sz="1200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8105B7E-1C8D-A64E-9F00-14F16E6258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95263"/>
            <a:ext cx="9144000" cy="566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fontAlgn="base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rgbClr val="000000"/>
                </a:solidFill>
                <a:latin typeface="+mj-lt"/>
                <a:ea typeface="ＭＳ Ｐゴシック" charset="0"/>
                <a:cs typeface="+mj-cs"/>
              </a:defRPr>
            </a:lvl1pPr>
            <a:lvl2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2pPr>
            <a:lvl3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3pPr>
            <a:lvl4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4pPr>
            <a:lvl5pPr algn="ctr" defTabSz="457200" rtl="0" fontAlgn="base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00000"/>
                </a:solidFill>
                <a:latin typeface="Arial" charset="0"/>
                <a:ea typeface="ＭＳ Ｐゴシック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altLang="en-US" dirty="0">
                <a:solidFill>
                  <a:schemeClr val="tx1"/>
                </a:solidFill>
              </a:rPr>
              <a:t>INTRODUCTION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8AA4AEF-E259-66BA-9EC4-EFFB507B85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0401" y="2227663"/>
            <a:ext cx="5187238" cy="310566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CEFE0B-C9C9-37E1-371D-6EFC83AFC7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2" y="2135718"/>
            <a:ext cx="2667001" cy="3426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en-US" sz="2000" dirty="0"/>
              <a:t>Now: we understand that the forward region contains a treasure trove of both SM and BSM physics, addressing many of our most urgent questions.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0849AAA-A3E5-F7B5-1CE9-6E7F3A7EC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2" y="5562600"/>
            <a:ext cx="8381998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Char char="•"/>
            </a:pPr>
            <a:r>
              <a:rPr lang="en-US" sz="2000" dirty="0"/>
              <a:t>To fully exploit the physics potential of the LHC, forward detectors are required, just like trackers and calorimeters. The </a:t>
            </a:r>
            <a:r>
              <a:rPr lang="en-US" sz="2000" dirty="0">
                <a:solidFill>
                  <a:srgbClr val="FF0000"/>
                </a:solidFill>
              </a:rPr>
              <a:t>Forward Physics Facility </a:t>
            </a:r>
            <a:r>
              <a:rPr lang="en-US" sz="2000" dirty="0"/>
              <a:t>is proposed to house a suite of such detectors at the HL-LHC.</a:t>
            </a:r>
          </a:p>
          <a:p>
            <a:endParaRPr lang="en-US" altLang="en-US" sz="1200" dirty="0"/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09ACF56C-B54F-6390-5A09-BF0D307D78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230072" y="4703818"/>
            <a:ext cx="1331180" cy="304800"/>
          </a:xfrm>
          <a:prstGeom prst="roundRect">
            <a:avLst/>
          </a:prstGeom>
          <a:noFill/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C75F109D-4D0E-2A40-E807-00F114775C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981073" y="4703818"/>
            <a:ext cx="1331180" cy="304800"/>
          </a:xfrm>
          <a:prstGeom prst="roundRect">
            <a:avLst/>
          </a:prstGeom>
          <a:noFill/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ounded Rectangle 14">
            <a:extLst>
              <a:ext uri="{FF2B5EF4-FFF2-40B4-BE49-F238E27FC236}">
                <a16:creationId xmlns:a16="http://schemas.microsoft.com/office/drawing/2014/main" id="{9383FB0C-11F6-5B3C-2235-462CB8DF3B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6689417" y="4703818"/>
            <a:ext cx="1331180" cy="304800"/>
          </a:xfrm>
          <a:prstGeom prst="roundRect">
            <a:avLst/>
          </a:prstGeom>
          <a:noFill/>
          <a:ln w="28575">
            <a:solidFill>
              <a:srgbClr val="00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9410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0" y="228985"/>
            <a:ext cx="9144000" cy="441325"/>
          </a:xfrm>
        </p:spPr>
        <p:txBody>
          <a:bodyPr/>
          <a:lstStyle/>
          <a:p>
            <a:r>
              <a:rPr lang="en-US" dirty="0">
                <a:latin typeface="Arial" charset="0"/>
              </a:rPr>
              <a:t>A GOOD YEAR FOR FORWARD PHYSICS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3">
                <a:extLst>
                  <a:ext uri="{FF2B5EF4-FFF2-40B4-BE49-F238E27FC236}">
                    <a16:creationId xmlns:a16="http://schemas.microsoft.com/office/drawing/2014/main" id="{FE152DA0-8314-461B-C6CF-6E1F6896A45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-228600" y="888028"/>
                <a:ext cx="9448800" cy="193137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="" xmlns:ma14="http://schemas.microsoft.com/office/mac/drawingml/2011/main" val="1"/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lvl1pPr marL="342900" indent="-3429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1pPr>
                <a:lvl2pPr marL="742950" indent="-28575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20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2pPr>
                <a:lvl3pPr marL="11430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•"/>
                  <a:defRPr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3pPr>
                <a:lvl4pPr marL="16002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–"/>
                  <a:defRPr sz="1600" kern="1200">
                    <a:solidFill>
                      <a:srgbClr val="0000FF"/>
                    </a:solidFill>
                    <a:latin typeface="+mn-lt"/>
                    <a:ea typeface="ＭＳ Ｐゴシック" charset="0"/>
                    <a:cs typeface="+mn-cs"/>
                  </a:defRPr>
                </a:lvl4pPr>
                <a:lvl5pPr marL="2057400" indent="-228600" algn="l" defTabSz="457200" rtl="0" fontAlgn="base">
                  <a:spcBef>
                    <a:spcPct val="20000"/>
                  </a:spcBef>
                  <a:spcAft>
                    <a:spcPct val="0"/>
                  </a:spcAft>
                  <a:buFont typeface="Arial" charset="0"/>
                  <a:buChar char="»"/>
                  <a:defRPr sz="1600" kern="1200">
                    <a:solidFill>
                      <a:schemeClr val="tx1"/>
                    </a:solidFill>
                    <a:latin typeface="+mn-lt"/>
                    <a:ea typeface="ＭＳ Ｐゴシック" charset="0"/>
                    <a:cs typeface="+mn-cs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	Recent results from FASER, </a:t>
                </a:r>
                <a:r>
                  <a:rPr lang="en-US" sz="2000" dirty="0" err="1">
                    <a:solidFill>
                      <a:srgbClr val="000000"/>
                    </a:solidFill>
                    <a:latin typeface="Arial" panose="020B0604020202020204" pitchFamily="34" charset="0"/>
                  </a:rPr>
                  <a:t>FASER</a:t>
                </a:r>
                <a:r>
                  <a:rPr lang="en-US" sz="2000" dirty="0" err="1">
                    <a:solidFill>
                      <a:srgbClr val="000000"/>
                    </a:solidFill>
                    <a:latin typeface="Symbol" pitchFamily="2" charset="2"/>
                  </a:rPr>
                  <a:t>n</a:t>
                </a:r>
                <a:r>
                  <a:rPr lang="en-US" sz="2000" dirty="0">
                    <a:solidFill>
                      <a:srgbClr val="000000"/>
                    </a:solidFill>
                    <a:latin typeface="Arial" panose="020B0604020202020204" pitchFamily="34" charset="0"/>
                  </a:rPr>
                  <a:t>, SND@LHC</a:t>
                </a:r>
                <a:r>
                  <a:rPr lang="en-US" sz="2000" b="0" i="0" u="none" strike="noStrike" dirty="0"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:</a:t>
                </a:r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/>
                  <a:t>First Direct Observation of Collider Neutrinos with FASER at the LHC, PRL, </a:t>
                </a:r>
                <a:r>
                  <a:rPr lang="en-US" sz="1400" dirty="0">
                    <a:hlinkClick r:id="rId2"/>
                  </a:rPr>
                  <a:t>2303.14185</a:t>
                </a:r>
                <a:endParaRPr lang="en-US" sz="1400" dirty="0"/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/>
                  <a:t>Observation of Collider Muon Neutrinos with SND@LHC, PRL, </a:t>
                </a:r>
                <a:r>
                  <a:rPr lang="en-US" sz="1400" dirty="0">
                    <a:hlinkClick r:id="rId3"/>
                  </a:rPr>
                  <a:t>2305.09383</a:t>
                </a:r>
                <a:endParaRPr lang="en-US" sz="1400" dirty="0"/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/>
                  <a:t>Search for Dark Photons at FASER, CERN-FASER-CONF-2023-001, PLB, </a:t>
                </a:r>
                <a:r>
                  <a:rPr lang="en-US" sz="1400" dirty="0">
                    <a:hlinkClick r:id="rId4"/>
                  </a:rPr>
                  <a:t>2308.05587</a:t>
                </a:r>
                <a:endParaRPr lang="en-US" sz="1400" dirty="0"/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/>
                  <a:t>Observation of High-Energy Electron Neutrinos with FASER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400" dirty="0"/>
                  <a:t>, </a:t>
                </a:r>
                <a:r>
                  <a:rPr lang="en-US" sz="1400" dirty="0">
                    <a:hlinkClick r:id="rId5"/>
                  </a:rPr>
                  <a:t>CERN-FASER-CONF-2023-002</a:t>
                </a:r>
                <a:endParaRPr lang="en-US" sz="1400" dirty="0"/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dirty="0"/>
                  <a:t>Search for U(1)</a:t>
                </a:r>
                <a:r>
                  <a:rPr lang="en-US" sz="1400" baseline="-25000" dirty="0"/>
                  <a:t>B-L</a:t>
                </a:r>
                <a:r>
                  <a:rPr lang="en-US" sz="1400" dirty="0"/>
                  <a:t> Gauge Bosons at FASER, PLB, </a:t>
                </a:r>
                <a:r>
                  <a:rPr lang="en-US" sz="1400" dirty="0">
                    <a:hlinkClick r:id="rId4"/>
                  </a:rPr>
                  <a:t>2308.05587</a:t>
                </a:r>
                <a:endParaRPr lang="en-US" sz="1400" dirty="0"/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400" b="0" i="0" u="none" strike="noStrike" dirty="0">
                    <a:effectLst/>
                  </a:rPr>
                  <a:t>First Measurement of the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b="0" i="1" u="none" strike="noStrike" smtClean="0">
                            <a:effectLst/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b="0" i="1" u="none" strike="noStrike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b="0" i="1" u="none" strike="noStrike" smtClean="0">
                            <a:effectLst/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:r>
                  <a:rPr lang="en-US" sz="1400" b="0" i="0" u="none" strike="noStrike" dirty="0">
                    <a:effectLst/>
                  </a:rPr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𝜈</m:t>
                        </m:r>
                      </m:e>
                      <m:sub>
                        <m:r>
                          <a:rPr lang="en-US" sz="14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𝜇</m:t>
                        </m:r>
                      </m:sub>
                    </m:sSub>
                  </m:oMath>
                </a14:m>
                <a:r>
                  <a:rPr lang="en-US" sz="1400" dirty="0"/>
                  <a:t> </a:t>
                </a:r>
                <a:r>
                  <a:rPr lang="en-US" sz="1400" b="0" i="0" u="none" strike="noStrike" dirty="0">
                    <a:effectLst/>
                  </a:rPr>
                  <a:t>Interaction Cross Sections at the LHC with FASER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</m:oMath>
                </a14:m>
                <a:r>
                  <a:rPr lang="en-US" sz="1400" b="0" i="0" u="none" strike="noStrike" dirty="0">
                    <a:effectLst/>
                  </a:rPr>
                  <a:t>, PRL, </a:t>
                </a:r>
                <a:r>
                  <a:rPr lang="en-US" sz="1400" b="0" i="0" u="none" strike="noStrike" dirty="0">
                    <a:effectLst/>
                    <a:hlinkClick r:id="rId6"/>
                  </a:rPr>
                  <a:t>2403.12520</a:t>
                </a:r>
                <a:endParaRPr lang="en-US" sz="1600" dirty="0"/>
              </a:p>
              <a:p>
                <a:pPr lvl="1">
                  <a:spcBef>
                    <a:spcPts val="0"/>
                  </a:spcBef>
                  <a:spcAft>
                    <a:spcPts val="0"/>
                  </a:spcAft>
                </a:pPr>
                <a:endParaRPr lang="en-US" sz="1600" b="0" i="0" u="none" strike="noStrike" dirty="0">
                  <a:solidFill>
                    <a:srgbClr val="000000"/>
                  </a:solidFill>
                  <a:effectLst/>
                  <a:latin typeface="Arial" panose="020B0604020202020204" pitchFamily="34" charset="0"/>
                </a:endParaRPr>
              </a:p>
              <a:p>
                <a:pPr algn="l" rtl="0">
                  <a:spcBef>
                    <a:spcPts val="0"/>
                  </a:spcBef>
                  <a:spcAft>
                    <a:spcPts val="0"/>
                  </a:spcAft>
                </a:pPr>
                <a:endParaRPr lang="en-US" sz="2000" dirty="0">
                  <a:solidFill>
                    <a:srgbClr val="000000"/>
                  </a:solidFill>
                  <a:latin typeface="Arial" panose="020B0604020202020204" pitchFamily="34" charset="0"/>
                </a:endParaRPr>
              </a:p>
              <a:p>
                <a:pPr algn="l" rtl="0">
                  <a:spcBef>
                    <a:spcPts val="0"/>
                  </a:spcBef>
                  <a:spcAft>
                    <a:spcPts val="0"/>
                  </a:spcAft>
                </a:pPr>
                <a:endParaRPr lang="en-US" sz="1800" dirty="0">
                  <a:solidFill>
                    <a:srgbClr val="000000"/>
                  </a:solidFill>
                </a:endParaRPr>
              </a:p>
            </p:txBody>
          </p:sp>
        </mc:Choice>
        <mc:Fallback xmlns="">
          <p:sp>
            <p:nvSpPr>
              <p:cNvPr id="2" name="Rectangle 3">
                <a:extLst>
                  <a:ext uri="{FF2B5EF4-FFF2-40B4-BE49-F238E27FC236}">
                    <a16:creationId xmlns:a16="http://schemas.microsoft.com/office/drawing/2014/main" id="{FE152DA0-8314-461B-C6CF-6E1F6896A4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-228600" y="888028"/>
                <a:ext cx="9448800" cy="1931372"/>
              </a:xfrm>
              <a:prstGeom prst="rect">
                <a:avLst/>
              </a:prstGeom>
              <a:blipFill>
                <a:blip r:embed="rId7"/>
                <a:stretch>
                  <a:fillRect t="-2614"/>
                </a:stretch>
              </a:blipFill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FAA26D3D-D897-4be2-8F04-BA451C77F1D7}">
                  <ma14:placeholderFlag xmlns:ma14="http://schemas.microsoft.com/office/mac/drawingml/2011/main" xmlns="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diagram of a signal region&#10;&#10;Description automatically generated">
            <a:extLst>
              <a:ext uri="{FF2B5EF4-FFF2-40B4-BE49-F238E27FC236}">
                <a16:creationId xmlns:a16="http://schemas.microsoft.com/office/drawing/2014/main" id="{A22156B0-F1B9-C6E3-B639-9AD7A72406C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5997" y="2843786"/>
            <a:ext cx="2190003" cy="1955800"/>
          </a:xfrm>
          <a:prstGeom prst="rect">
            <a:avLst/>
          </a:prstGeom>
        </p:spPr>
      </p:pic>
      <p:pic>
        <p:nvPicPr>
          <p:cNvPr id="8" name="Picture 7" descr="A collage of images of laser beams&#10;&#10;Description automatically generated">
            <a:extLst>
              <a:ext uri="{FF2B5EF4-FFF2-40B4-BE49-F238E27FC236}">
                <a16:creationId xmlns:a16="http://schemas.microsoft.com/office/drawing/2014/main" id="{B38AD4B8-A677-ACF9-52B4-560505F6616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50000" b="49959"/>
          <a:stretch/>
        </p:blipFill>
        <p:spPr>
          <a:xfrm>
            <a:off x="6629400" y="2958217"/>
            <a:ext cx="2438400" cy="1726937"/>
          </a:xfrm>
          <a:prstGeom prst="rect">
            <a:avLst/>
          </a:prstGeom>
        </p:spPr>
      </p:pic>
      <p:pic>
        <p:nvPicPr>
          <p:cNvPr id="13" name="Picture 12" descr="A graph with numbers and lines&#10;&#10;Description automatically generated">
            <a:extLst>
              <a:ext uri="{FF2B5EF4-FFF2-40B4-BE49-F238E27FC236}">
                <a16:creationId xmlns:a16="http://schemas.microsoft.com/office/drawing/2014/main" id="{E03F8865-E931-CC69-0932-E06A691E8F3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2200" y="2877010"/>
            <a:ext cx="1959586" cy="1889349"/>
          </a:xfrm>
          <a:prstGeom prst="rect">
            <a:avLst/>
          </a:prstGeom>
        </p:spPr>
      </p:pic>
      <p:pic>
        <p:nvPicPr>
          <p:cNvPr id="15" name="Picture 14" descr="A graph of a graph showing a line of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934D23EE-747A-0EB3-2E08-814DA214BAC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87044" y="2971799"/>
            <a:ext cx="2142448" cy="1794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A2E10B9-4496-B7CF-E082-CBC5542225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7798" y="4818318"/>
            <a:ext cx="2032002" cy="17133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BC525B2-17D5-A9DD-4A9A-0D11854FD48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77602" y="4818318"/>
            <a:ext cx="3290198" cy="176381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76182AD-1D13-4172-76B7-D81D013FB0F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665087" y="4799586"/>
            <a:ext cx="2755199" cy="1794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992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615CF-DE8D-46A5-85FA-E2B545FB6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4475"/>
            <a:ext cx="6858000" cy="441325"/>
          </a:xfrm>
        </p:spPr>
        <p:txBody>
          <a:bodyPr>
            <a:noAutofit/>
          </a:bodyPr>
          <a:lstStyle/>
          <a:p>
            <a:r>
              <a:rPr lang="en-GB" sz="2800" dirty="0"/>
              <a:t>MORE BSM RESULTS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A543F802-8ADE-4362-ABCB-3AC281B917C8}"/>
              </a:ext>
            </a:extLst>
          </p:cNvPr>
          <p:cNvSpPr txBox="1">
            <a:spLocks/>
          </p:cNvSpPr>
          <p:nvPr/>
        </p:nvSpPr>
        <p:spPr bwMode="auto">
          <a:xfrm>
            <a:off x="87549" y="838200"/>
            <a:ext cx="8923791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kern="1200">
                <a:solidFill>
                  <a:schemeClr val="accent3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Also many other search results: axion-like particles with </a:t>
            </a:r>
            <a:r>
              <a:rPr lang="en-US" sz="1800" i="1" dirty="0"/>
              <a:t>W</a:t>
            </a:r>
            <a:r>
              <a:rPr lang="en-US" sz="1800" dirty="0"/>
              <a:t>, photon, gluon couplings, U(1)</a:t>
            </a:r>
            <a:r>
              <a:rPr lang="en-US" sz="1800" i="1" baseline="-25000" dirty="0"/>
              <a:t>B</a:t>
            </a:r>
            <a:r>
              <a:rPr lang="en-US" sz="1800" dirty="0"/>
              <a:t> gauge bosons, up-</a:t>
            </a:r>
            <a:r>
              <a:rPr lang="en-US" sz="1800" dirty="0" err="1"/>
              <a:t>philic</a:t>
            </a:r>
            <a:r>
              <a:rPr lang="en-US" sz="1800" dirty="0"/>
              <a:t> scalars, two Higgs doublet models. </a:t>
            </a:r>
          </a:p>
          <a:p>
            <a:endParaRPr lang="en-US" sz="2000" dirty="0"/>
          </a:p>
          <a:p>
            <a:endParaRPr lang="en-US" sz="1200" dirty="0"/>
          </a:p>
          <a:p>
            <a:endParaRPr lang="en-US" sz="2000" baseline="30000" dirty="0"/>
          </a:p>
          <a:p>
            <a:endParaRPr lang="en-CH" sz="1200" baseline="30000" dirty="0"/>
          </a:p>
          <a:p>
            <a:endParaRPr lang="en-US" sz="1200" dirty="0"/>
          </a:p>
          <a:p>
            <a:pPr marL="457200" lvl="1" indent="0">
              <a:buNone/>
            </a:pPr>
            <a:endParaRPr lang="en-GB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BF98E29-DAA5-6268-C942-DBA3375386BD}"/>
              </a:ext>
            </a:extLst>
          </p:cNvPr>
          <p:cNvSpPr txBox="1">
            <a:spLocks/>
          </p:cNvSpPr>
          <p:nvPr/>
        </p:nvSpPr>
        <p:spPr bwMode="auto">
          <a:xfrm>
            <a:off x="87549" y="1524000"/>
            <a:ext cx="8751651" cy="152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Clr>
                <a:schemeClr val="accent4"/>
              </a:buClr>
              <a:buFont typeface="Arial" charset="0"/>
              <a:buChar char="•"/>
              <a:defRPr kern="1200">
                <a:solidFill>
                  <a:schemeClr val="accent3">
                    <a:lumMod val="75000"/>
                  </a:schemeClr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Qualitatively different signals: some with charged tracks, some with only photons, some mainly produced in pion decay, some mainly produced in B decay.  Shows the characteristic versatility of searches at high-energy colliders.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EAC13C-54B4-A6C4-86EC-1777079BCE42}"/>
              </a:ext>
            </a:extLst>
          </p:cNvPr>
          <p:cNvSpPr txBox="1"/>
          <p:nvPr/>
        </p:nvSpPr>
        <p:spPr>
          <a:xfrm>
            <a:off x="2372071" y="6400800"/>
            <a:ext cx="24572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+mn-lt"/>
              </a:rPr>
              <a:t>FASER</a:t>
            </a:r>
            <a:r>
              <a:rPr lang="en-US" sz="1200" dirty="0"/>
              <a:t> Collaboration </a:t>
            </a:r>
            <a:r>
              <a:rPr lang="en-US" sz="1200" b="0" i="0" u="none" strike="noStrike" dirty="0">
                <a:solidFill>
                  <a:srgbClr val="0050B3"/>
                </a:solidFill>
                <a:effectLst/>
                <a:latin typeface="-apple-system"/>
                <a:hlinkClick r:id="rId2"/>
              </a:rPr>
              <a:t>2410.10363</a:t>
            </a:r>
            <a:r>
              <a:rPr lang="en-US" sz="1200" b="0" i="0" u="none" strike="noStrike" dirty="0">
                <a:effectLst/>
                <a:latin typeface="-apple-system"/>
              </a:rPr>
              <a:t> </a:t>
            </a:r>
            <a:endParaRPr lang="en-US" sz="1200" dirty="0"/>
          </a:p>
        </p:txBody>
      </p:sp>
      <p:pic>
        <p:nvPicPr>
          <p:cNvPr id="18" name="Picture 17" descr="A graph of a scale&#10;&#10;Description automatically generated with medium confidence">
            <a:extLst>
              <a:ext uri="{FF2B5EF4-FFF2-40B4-BE49-F238E27FC236}">
                <a16:creationId xmlns:a16="http://schemas.microsoft.com/office/drawing/2014/main" id="{F076930A-8E3E-9044-BF4E-80E9B68ED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19800" y="4520850"/>
            <a:ext cx="2773122" cy="1900596"/>
          </a:xfrm>
          <a:prstGeom prst="rect">
            <a:avLst/>
          </a:prstGeom>
        </p:spPr>
      </p:pic>
      <p:pic>
        <p:nvPicPr>
          <p:cNvPr id="20" name="Picture 19" descr="A graph of a scale&#10;&#10;Description automatically generated with medium confidence">
            <a:extLst>
              <a:ext uri="{FF2B5EF4-FFF2-40B4-BE49-F238E27FC236}">
                <a16:creationId xmlns:a16="http://schemas.microsoft.com/office/drawing/2014/main" id="{C86B8138-F773-1F37-9F53-980D08C0D0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21041" y="4509964"/>
            <a:ext cx="2773122" cy="1967036"/>
          </a:xfrm>
          <a:prstGeom prst="rect">
            <a:avLst/>
          </a:prstGeom>
        </p:spPr>
      </p:pic>
      <p:pic>
        <p:nvPicPr>
          <p:cNvPr id="22" name="Picture 21" descr="A graph showing a curve&#10;&#10;Description automatically generated with medium confidence">
            <a:extLst>
              <a:ext uri="{FF2B5EF4-FFF2-40B4-BE49-F238E27FC236}">
                <a16:creationId xmlns:a16="http://schemas.microsoft.com/office/drawing/2014/main" id="{8EA19FD6-D657-5155-D0EA-77CA076937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99" y="4473612"/>
            <a:ext cx="2616899" cy="1947834"/>
          </a:xfrm>
          <a:prstGeom prst="rect">
            <a:avLst/>
          </a:prstGeom>
        </p:spPr>
      </p:pic>
      <p:pic>
        <p:nvPicPr>
          <p:cNvPr id="24" name="Picture 23" descr="A graph of a graph showing the amount of a number of points&#10;&#10;Description automatically generated with medium confidence">
            <a:extLst>
              <a:ext uri="{FF2B5EF4-FFF2-40B4-BE49-F238E27FC236}">
                <a16:creationId xmlns:a16="http://schemas.microsoft.com/office/drawing/2014/main" id="{8BCD3C8C-02D0-FDD9-BC4E-55BD54DC0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4133" y="2573890"/>
            <a:ext cx="2856838" cy="1899722"/>
          </a:xfrm>
          <a:prstGeom prst="rect">
            <a:avLst/>
          </a:prstGeom>
        </p:spPr>
      </p:pic>
      <p:pic>
        <p:nvPicPr>
          <p:cNvPr id="26" name="Picture 25" descr="A graph of a number of objects&#10;&#10;Description automatically generated with medium confidence">
            <a:extLst>
              <a:ext uri="{FF2B5EF4-FFF2-40B4-BE49-F238E27FC236}">
                <a16:creationId xmlns:a16="http://schemas.microsoft.com/office/drawing/2014/main" id="{D26DD518-EB64-0927-7383-97EF2CA978B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1819" y="2559657"/>
            <a:ext cx="2773122" cy="1924841"/>
          </a:xfrm>
          <a:prstGeom prst="rect">
            <a:avLst/>
          </a:prstGeom>
        </p:spPr>
      </p:pic>
      <p:pic>
        <p:nvPicPr>
          <p:cNvPr id="28" name="Picture 27" descr="A graph of a speed test&#10;&#10;Description automatically generated with medium confidence">
            <a:extLst>
              <a:ext uri="{FF2B5EF4-FFF2-40B4-BE49-F238E27FC236}">
                <a16:creationId xmlns:a16="http://schemas.microsoft.com/office/drawing/2014/main" id="{AA227F45-B269-F8C5-284E-567B5E5A72A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7549" y="2536664"/>
            <a:ext cx="2656137" cy="194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008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594DD-8B53-E74B-92F9-32ABD075218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22" t="218" r="6522" b="218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122" name="Title 1"/>
          <p:cNvSpPr>
            <a:spLocks noGrp="1"/>
          </p:cNvSpPr>
          <p:nvPr>
            <p:ph type="title"/>
          </p:nvPr>
        </p:nvSpPr>
        <p:spPr>
          <a:xfrm>
            <a:off x="685800" y="104775"/>
            <a:ext cx="7772400" cy="733425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chemeClr val="bg1"/>
                </a:solidFill>
                <a:latin typeface="Arial" charset="0"/>
              </a:rPr>
              <a:t>FORWARD PHYSICS FACILITY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BE6C834-17E4-F444-8010-3EAA697C84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40583" y="960646"/>
            <a:ext cx="8598617" cy="1029808"/>
          </a:xfrm>
        </p:spPr>
        <p:txBody>
          <a:bodyPr>
            <a:noAutofit/>
          </a:bodyPr>
          <a:lstStyle/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</a:rPr>
              <a:t>Motivated by the results of FASER and SND@LHC, a dedicated Forward Physics Facility has been proposed to house far-forward experiments for the rest of the LHC era from 2030-2040s.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CD743A4-797F-474C-A516-35911E38D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" y="687389"/>
            <a:ext cx="8458200" cy="4603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st="23000" dir="5400000" rotWithShape="0">
              <a:srgbClr val="000000">
                <a:alpha val="34998"/>
              </a:srgbClr>
            </a:outerShdw>
          </a:effectLst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defRPr/>
            </a:pPr>
            <a:endParaRPr lang="en-US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F9B4014-3C7F-D84B-A9D1-E10AF9EA8BFF}"/>
              </a:ext>
            </a:extLst>
          </p:cNvPr>
          <p:cNvSpPr txBox="1"/>
          <p:nvPr/>
        </p:nvSpPr>
        <p:spPr>
          <a:xfrm>
            <a:off x="4165375" y="6438180"/>
            <a:ext cx="928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CERN GIS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85192246-5633-3F48-AD61-F21CCB13CECB}"/>
              </a:ext>
            </a:extLst>
          </p:cNvPr>
          <p:cNvGrpSpPr/>
          <p:nvPr/>
        </p:nvGrpSpPr>
        <p:grpSpPr>
          <a:xfrm>
            <a:off x="457200" y="2365531"/>
            <a:ext cx="3032505" cy="1561607"/>
            <a:chOff x="836725" y="2289331"/>
            <a:chExt cx="2168388" cy="1528180"/>
          </a:xfrm>
        </p:grpSpPr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52BEE6B2-D03C-1843-9323-1BF59A853FF2}"/>
                </a:ext>
              </a:extLst>
            </p:cNvPr>
            <p:cNvCxnSpPr>
              <a:cxnSpLocks/>
            </p:cNvCxnSpPr>
            <p:nvPr/>
          </p:nvCxnSpPr>
          <p:spPr>
            <a:xfrm>
              <a:off x="2120138" y="2418528"/>
              <a:ext cx="884975" cy="1398983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CB67C81-B5D1-6546-94BD-112CA3B4D84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6725" y="2289331"/>
              <a:ext cx="763476" cy="1503662"/>
            </a:xfrm>
            <a:prstGeom prst="straightConnector1">
              <a:avLst/>
            </a:prstGeom>
            <a:ln>
              <a:solidFill>
                <a:schemeClr val="bg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8B7DEE3C-850E-7246-BBC9-991FC1AE5975}"/>
              </a:ext>
            </a:extLst>
          </p:cNvPr>
          <p:cNvGrpSpPr/>
          <p:nvPr/>
        </p:nvGrpSpPr>
        <p:grpSpPr>
          <a:xfrm>
            <a:off x="2709347" y="2181312"/>
            <a:ext cx="6291899" cy="1495393"/>
            <a:chOff x="2709347" y="2181312"/>
            <a:chExt cx="6291899" cy="1495393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2066663-F8B2-5A46-9A88-3EF70364E6E9}"/>
                </a:ext>
              </a:extLst>
            </p:cNvPr>
            <p:cNvSpPr txBox="1"/>
            <p:nvPr/>
          </p:nvSpPr>
          <p:spPr>
            <a:xfrm rot="20008101">
              <a:off x="7794623" y="2565583"/>
              <a:ext cx="49244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SPS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6CD53B6-5A3A-084F-AE8F-0FD7758D5449}"/>
                </a:ext>
              </a:extLst>
            </p:cNvPr>
            <p:cNvSpPr txBox="1"/>
            <p:nvPr/>
          </p:nvSpPr>
          <p:spPr>
            <a:xfrm rot="812331">
              <a:off x="5116723" y="2641784"/>
              <a:ext cx="686213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ATLAS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0D891B6-10E7-894D-8728-A4AB1B79135D}"/>
                </a:ext>
              </a:extLst>
            </p:cNvPr>
            <p:cNvSpPr txBox="1"/>
            <p:nvPr/>
          </p:nvSpPr>
          <p:spPr>
            <a:xfrm rot="857532">
              <a:off x="2709347" y="2181312"/>
              <a:ext cx="550151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UJ18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230F6796-8DD0-5549-BF0B-1C43B7C56DC7}"/>
                </a:ext>
              </a:extLst>
            </p:cNvPr>
            <p:cNvSpPr txBox="1"/>
            <p:nvPr/>
          </p:nvSpPr>
          <p:spPr>
            <a:xfrm rot="377558">
              <a:off x="8500788" y="3399706"/>
              <a:ext cx="500458" cy="276999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73B2FF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1200" b="1" dirty="0">
                  <a:solidFill>
                    <a:srgbClr val="73B2FF"/>
                  </a:solidFill>
                </a:rPr>
                <a:t>LHC</a:t>
              </a:r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198A2D57-094E-ED4C-A87F-6E6E129C8FDF}"/>
              </a:ext>
            </a:extLst>
          </p:cNvPr>
          <p:cNvGrpSpPr/>
          <p:nvPr/>
        </p:nvGrpSpPr>
        <p:grpSpPr>
          <a:xfrm>
            <a:off x="0" y="1961744"/>
            <a:ext cx="9144000" cy="2185449"/>
            <a:chOff x="0" y="1961744"/>
            <a:chExt cx="9144000" cy="2185449"/>
          </a:xfrm>
        </p:grpSpPr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835B6DAB-EE64-C342-B511-2C5C5D0E3B8B}"/>
                </a:ext>
              </a:extLst>
            </p:cNvPr>
            <p:cNvCxnSpPr>
              <a:cxnSpLocks/>
            </p:cNvCxnSpPr>
            <p:nvPr/>
          </p:nvCxnSpPr>
          <p:spPr>
            <a:xfrm>
              <a:off x="0" y="1961744"/>
              <a:ext cx="9144000" cy="198120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BC70F72-7DF7-344E-A713-3BB3B2291809}"/>
                </a:ext>
              </a:extLst>
            </p:cNvPr>
            <p:cNvSpPr txBox="1"/>
            <p:nvPr/>
          </p:nvSpPr>
          <p:spPr>
            <a:xfrm rot="584831">
              <a:off x="8487115" y="3839416"/>
              <a:ext cx="54373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FF0000"/>
                  </a:solidFill>
                </a:rPr>
                <a:t>LOS</a:t>
              </a:r>
            </a:p>
          </p:txBody>
        </p:sp>
      </p:grpSp>
      <p:pic>
        <p:nvPicPr>
          <p:cNvPr id="25" name="Picture 24">
            <a:extLst>
              <a:ext uri="{FF2B5EF4-FFF2-40B4-BE49-F238E27FC236}">
                <a16:creationId xmlns:a16="http://schemas.microsoft.com/office/drawing/2014/main" id="{B41DB2CA-57E6-EA4F-8A5F-E4F150CA8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35170">
            <a:off x="7322155" y="3489415"/>
            <a:ext cx="807284" cy="26909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F93DA4F-0036-363F-B014-75F06EF02A0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337" r="25759"/>
          <a:stretch/>
        </p:blipFill>
        <p:spPr>
          <a:xfrm>
            <a:off x="457200" y="3927137"/>
            <a:ext cx="3032504" cy="24007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982FA-D7EA-E222-8A86-6995368C710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3119"/>
          <a:stretch/>
        </p:blipFill>
        <p:spPr>
          <a:xfrm>
            <a:off x="6487476" y="4116774"/>
            <a:ext cx="2116815" cy="2452129"/>
          </a:xfrm>
          <a:prstGeom prst="rect">
            <a:avLst/>
          </a:prstGeom>
          <a:ln w="19050">
            <a:solidFill>
              <a:schemeClr val="bg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001FDB2-4BE7-1633-F3CF-442D49FB5D96}"/>
              </a:ext>
            </a:extLst>
          </p:cNvPr>
          <p:cNvSpPr txBox="1"/>
          <p:nvPr/>
        </p:nvSpPr>
        <p:spPr>
          <a:xfrm>
            <a:off x="4099161" y="4385219"/>
            <a:ext cx="1842386" cy="206210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PBC: FPF site selection study and core study have identified an ideal site in France just outside the CERN main gate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02A00A8-6ADC-7140-6248-85163CA08B29}"/>
              </a:ext>
            </a:extLst>
          </p:cNvPr>
          <p:cNvSpPr txBox="1"/>
          <p:nvPr/>
        </p:nvSpPr>
        <p:spPr>
          <a:xfrm>
            <a:off x="687421" y="6085685"/>
            <a:ext cx="206979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0" i="0" u="none" strike="noStrike" dirty="0">
                <a:solidFill>
                  <a:schemeClr val="bg1"/>
                </a:solidFill>
                <a:effectLst/>
                <a:latin typeface="Open Sans" panose="020B0606030504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https://cds.cern.ch/record/2851822</a:t>
            </a:r>
            <a:endParaRPr lang="en-US" sz="900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D348966-FC02-AFF1-DDE1-7C5AE9807E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013" y="5765813"/>
            <a:ext cx="999239" cy="27774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E581FB-9AE0-C765-F939-C2E76E701D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011043">
            <a:off x="2815156" y="2511333"/>
            <a:ext cx="429949" cy="429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55819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1BA2172A-3A91-F14E-A87D-19FC3401F1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FORWARD PHYSICS FACILITY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8A2BC16F-9089-B0FD-7AF0-9F6635C21096}"/>
              </a:ext>
            </a:extLst>
          </p:cNvPr>
          <p:cNvSpPr txBox="1">
            <a:spLocks/>
          </p:cNvSpPr>
          <p:nvPr/>
        </p:nvSpPr>
        <p:spPr bwMode="auto">
          <a:xfrm>
            <a:off x="381000" y="838201"/>
            <a:ext cx="8258339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ym typeface="Wingdings" pitchFamily="2" charset="2"/>
              </a:rPr>
              <a:t>The FPF status has been summarized recently in </a:t>
            </a:r>
            <a:r>
              <a:rPr lang="en-US" sz="2000" dirty="0">
                <a:sym typeface="Wingdings" pitchFamily="2" charset="2"/>
                <a:hlinkClick r:id="rId2"/>
              </a:rPr>
              <a:t>2411.04175</a:t>
            </a:r>
            <a:r>
              <a:rPr lang="en-US" sz="2000" dirty="0">
                <a:sym typeface="Wingdings" pitchFamily="2" charset="2"/>
              </a:rPr>
              <a:t>.</a:t>
            </a:r>
          </a:p>
        </p:txBody>
      </p:sp>
      <p:pic>
        <p:nvPicPr>
          <p:cNvPr id="4" name="Picture 3" descr="A black and white text on a white background&#10;&#10;Description automatically generated">
            <a:extLst>
              <a:ext uri="{FF2B5EF4-FFF2-40B4-BE49-F238E27FC236}">
                <a16:creationId xmlns:a16="http://schemas.microsoft.com/office/drawing/2014/main" id="{A83E1A6D-6224-806D-281E-C31507A4E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036" y="1431236"/>
            <a:ext cx="6785928" cy="2779642"/>
          </a:xfrm>
          <a:prstGeom prst="rect">
            <a:avLst/>
          </a:prstGeom>
        </p:spPr>
      </p:pic>
      <p:pic>
        <p:nvPicPr>
          <p:cNvPr id="6" name="Picture 5" descr="A close-up of a text&#10;&#10;Description automatically generated">
            <a:extLst>
              <a:ext uri="{FF2B5EF4-FFF2-40B4-BE49-F238E27FC236}">
                <a16:creationId xmlns:a16="http://schemas.microsoft.com/office/drawing/2014/main" id="{A7E7B196-8260-4787-C4C9-49EFFC863C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384" y="4372346"/>
            <a:ext cx="7453231" cy="2108836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F3C2C8F-2A3A-97C4-1782-B5A2C732BA66}"/>
              </a:ext>
            </a:extLst>
          </p:cNvPr>
          <p:cNvSpPr/>
          <p:nvPr/>
        </p:nvSpPr>
        <p:spPr>
          <a:xfrm>
            <a:off x="1066800" y="1431236"/>
            <a:ext cx="7086600" cy="5049946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8360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9FF5C-29D2-09BC-D903-8498822976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multicolored electrical system&#10;&#10;Description automatically generated">
            <a:extLst>
              <a:ext uri="{FF2B5EF4-FFF2-40B4-BE49-F238E27FC236}">
                <a16:creationId xmlns:a16="http://schemas.microsoft.com/office/drawing/2014/main" id="{0EADB8F0-CC5D-8B54-67B3-61BB0626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4755" y="4191000"/>
            <a:ext cx="6912445" cy="248438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C6AB0DC9-3D0C-4697-78E6-D99417771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THE FPF CAVERN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1B6564C2-2E11-CE21-5AF2-5D1AF2E20A68}"/>
              </a:ext>
            </a:extLst>
          </p:cNvPr>
          <p:cNvSpPr txBox="1">
            <a:spLocks/>
          </p:cNvSpPr>
          <p:nvPr/>
        </p:nvSpPr>
        <p:spPr bwMode="auto">
          <a:xfrm>
            <a:off x="228600" y="838199"/>
            <a:ext cx="5257800" cy="28633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ym typeface="Wingdings" pitchFamily="2" charset="2"/>
              </a:rPr>
              <a:t>Continued excellent work by the PBC to refine the Facility. </a:t>
            </a:r>
          </a:p>
          <a:p>
            <a:r>
              <a:rPr lang="en-US" sz="2000" dirty="0">
                <a:sym typeface="Wingdings" pitchFamily="2" charset="2"/>
              </a:rPr>
              <a:t>New developments</a:t>
            </a:r>
          </a:p>
          <a:p>
            <a:pPr lvl="1"/>
            <a:r>
              <a:rPr lang="en-US" sz="1800" dirty="0">
                <a:sym typeface="Wingdings" pitchFamily="2" charset="2"/>
              </a:rPr>
              <a:t>Slightly enlarged to 12 m wide, 75 m long.</a:t>
            </a:r>
          </a:p>
          <a:p>
            <a:pPr lvl="1"/>
            <a:r>
              <a:rPr lang="en-US" sz="1800" dirty="0">
                <a:sym typeface="Wingdings" pitchFamily="2" charset="2"/>
              </a:rPr>
              <a:t>Includes a service cavern on the other side of the shaft.</a:t>
            </a:r>
          </a:p>
          <a:p>
            <a:pPr lvl="1"/>
            <a:r>
              <a:rPr lang="en-US" sz="1800" dirty="0">
                <a:sym typeface="Wingdings" pitchFamily="2" charset="2"/>
              </a:rPr>
              <a:t>Moved back slightly to 627 m from ATLAS IP to maintain 10 m from LHC tunnel.</a:t>
            </a:r>
          </a:p>
          <a:p>
            <a:r>
              <a:rPr lang="en-US" sz="2000" dirty="0">
                <a:sym typeface="Wingdings" pitchFamily="2" charset="2"/>
              </a:rPr>
              <a:t>Estimated (Class 4) cost is 35 MCHF (not including experiments and outfitting). </a:t>
            </a:r>
          </a:p>
        </p:txBody>
      </p:sp>
      <p:pic>
        <p:nvPicPr>
          <p:cNvPr id="4" name="Picture 3" descr="A table with numbers and text&#10;&#10;Description automatically generated">
            <a:extLst>
              <a:ext uri="{FF2B5EF4-FFF2-40B4-BE49-F238E27FC236}">
                <a16:creationId xmlns:a16="http://schemas.microsoft.com/office/drawing/2014/main" id="{8021E71B-A217-6CA5-F740-D3156998223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22856"/>
          <a:stretch/>
        </p:blipFill>
        <p:spPr>
          <a:xfrm>
            <a:off x="5484563" y="893831"/>
            <a:ext cx="3430837" cy="3625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567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EBA1CD-FAF6-5A2B-44DB-5C92122F4B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diagram of a multicolored electrical system&#10;&#10;Description automatically generated">
            <a:extLst>
              <a:ext uri="{FF2B5EF4-FFF2-40B4-BE49-F238E27FC236}">
                <a16:creationId xmlns:a16="http://schemas.microsoft.com/office/drawing/2014/main" id="{23092F81-C64B-1D93-993D-F815FF730B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068813"/>
            <a:ext cx="6912445" cy="2484387"/>
          </a:xfrm>
          <a:prstGeom prst="rect">
            <a:avLst/>
          </a:prstGeom>
        </p:spPr>
      </p:pic>
      <p:sp>
        <p:nvSpPr>
          <p:cNvPr id="8" name="Title 7">
            <a:extLst>
              <a:ext uri="{FF2B5EF4-FFF2-40B4-BE49-F238E27FC236}">
                <a16:creationId xmlns:a16="http://schemas.microsoft.com/office/drawing/2014/main" id="{6B69BC21-C6F0-407D-9620-48C45945A2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44475"/>
            <a:ext cx="9144000" cy="441325"/>
          </a:xfrm>
        </p:spPr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FPF EXPERIMENTS</a:t>
            </a: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id="{3C796D7D-1567-946B-55C3-ECBB79510FD9}"/>
              </a:ext>
            </a:extLst>
          </p:cNvPr>
          <p:cNvSpPr txBox="1">
            <a:spLocks/>
          </p:cNvSpPr>
          <p:nvPr/>
        </p:nvSpPr>
        <p:spPr bwMode="auto">
          <a:xfrm>
            <a:off x="381000" y="838200"/>
            <a:ext cx="8305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xmlns:a14="http://schemas.microsoft.com/office/drawing/2010/main" xmlns:mc="http://schemas.openxmlformats.org/markup-compatibility/2006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1pPr>
            <a:lvl2pPr marL="742950" indent="-28575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2pPr>
            <a:lvl3pPr marL="11430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6002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600" kern="1200">
                <a:solidFill>
                  <a:srgbClr val="0000FF"/>
                </a:solidFill>
                <a:latin typeface="+mn-lt"/>
                <a:ea typeface="ＭＳ Ｐゴシック" charset="0"/>
                <a:cs typeface="+mn-cs"/>
              </a:defRPr>
            </a:lvl4pPr>
            <a:lvl5pPr marL="2057400" indent="-228600" algn="l" defTabSz="457200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/>
              <a:t>There are 4 experiments being designed for the FPF</a:t>
            </a:r>
            <a:endParaRPr lang="en-US" sz="1800" dirty="0">
              <a:sym typeface="Wingdings" pitchFamily="2" charset="2"/>
            </a:endParaRPr>
          </a:p>
          <a:p>
            <a:pPr lvl="1"/>
            <a:r>
              <a:rPr lang="en-US" sz="1600" dirty="0">
                <a:sym typeface="Wingdings" pitchFamily="2" charset="2"/>
              </a:rPr>
              <a:t>FASER2: magnetized spectrometer for BSM searches</a:t>
            </a:r>
          </a:p>
          <a:p>
            <a:pPr lvl="1"/>
            <a:r>
              <a:rPr lang="en-US" sz="1600" dirty="0">
                <a:sym typeface="Wingdings" pitchFamily="2" charset="2"/>
              </a:rPr>
              <a:t>FASER</a:t>
            </a:r>
            <a:r>
              <a:rPr lang="en-US" sz="1600" dirty="0">
                <a:latin typeface="Symbol" pitchFamily="2" charset="2"/>
                <a:sym typeface="Wingdings" pitchFamily="2" charset="2"/>
              </a:rPr>
              <a:t>n</a:t>
            </a:r>
            <a:r>
              <a:rPr lang="en-US" sz="1600" dirty="0">
                <a:sym typeface="Wingdings" pitchFamily="2" charset="2"/>
              </a:rPr>
              <a:t>2: emulsion-based neutrino detector</a:t>
            </a:r>
          </a:p>
          <a:p>
            <a:pPr lvl="1"/>
            <a:r>
              <a:rPr lang="en-US" sz="1600" dirty="0" err="1">
                <a:sym typeface="Wingdings" pitchFamily="2" charset="2"/>
              </a:rPr>
              <a:t>FLArE</a:t>
            </a:r>
            <a:r>
              <a:rPr lang="en-US" sz="1600" dirty="0">
                <a:sym typeface="Wingdings" pitchFamily="2" charset="2"/>
              </a:rPr>
              <a:t>: </a:t>
            </a:r>
            <a:r>
              <a:rPr lang="en-US" sz="1600" dirty="0" err="1">
                <a:sym typeface="Wingdings" pitchFamily="2" charset="2"/>
              </a:rPr>
              <a:t>LArTPC</a:t>
            </a:r>
            <a:r>
              <a:rPr lang="en-US" sz="1600" dirty="0">
                <a:sym typeface="Wingdings" pitchFamily="2" charset="2"/>
              </a:rPr>
              <a:t> neutrino detector</a:t>
            </a:r>
          </a:p>
          <a:p>
            <a:pPr lvl="1"/>
            <a:r>
              <a:rPr lang="en-US" sz="1600" dirty="0">
                <a:sym typeface="Wingdings" pitchFamily="2" charset="2"/>
              </a:rPr>
              <a:t>FORMOSA: scintillator array for BSM searches (successor to </a:t>
            </a:r>
            <a:r>
              <a:rPr lang="en-US" sz="1600" dirty="0" err="1">
                <a:sym typeface="Wingdings" pitchFamily="2" charset="2"/>
              </a:rPr>
              <a:t>MilliQan</a:t>
            </a:r>
            <a:r>
              <a:rPr lang="en-US" sz="1600" dirty="0">
                <a:sym typeface="Wingdings" pitchFamily="2" charset="2"/>
              </a:rPr>
              <a:t>)</a:t>
            </a:r>
          </a:p>
          <a:p>
            <a:pPr lvl="1"/>
            <a:endParaRPr lang="en-US" sz="12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Core costs of the experiments vary from 2 to 15 MCHF, total is 41 MCHF.</a:t>
            </a:r>
          </a:p>
          <a:p>
            <a:endParaRPr lang="en-US" sz="12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Timeline: Physics in Run 4</a:t>
            </a:r>
          </a:p>
        </p:txBody>
      </p:sp>
      <p:pic>
        <p:nvPicPr>
          <p:cNvPr id="4" name="Picture 3" descr="A white rectangular grid with black text&#10;&#10;Description automatically generated">
            <a:extLst>
              <a:ext uri="{FF2B5EF4-FFF2-40B4-BE49-F238E27FC236}">
                <a16:creationId xmlns:a16="http://schemas.microsoft.com/office/drawing/2014/main" id="{C374C660-B7C6-5B9F-45A1-87FC348B5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3800" y="3124200"/>
            <a:ext cx="5081736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28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BC393C-3665-C9BB-6488-50FDC1990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3000" y="228600"/>
            <a:ext cx="6858000" cy="441325"/>
          </a:xfrm>
        </p:spPr>
        <p:txBody>
          <a:bodyPr/>
          <a:lstStyle/>
          <a:p>
            <a:r>
              <a:rPr lang="en-US" dirty="0"/>
              <a:t>BSM PHYSICS AT THE FPF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049091-26DC-03B1-72C8-9F773151C2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99" y="990600"/>
            <a:ext cx="3581399" cy="5638800"/>
          </a:xfrm>
        </p:spPr>
        <p:txBody>
          <a:bodyPr/>
          <a:lstStyle/>
          <a:p>
            <a:r>
              <a:rPr lang="en-US" sz="1800" dirty="0"/>
              <a:t>The FPF at the HL-LHC will have many unique capabilities:</a:t>
            </a:r>
          </a:p>
          <a:p>
            <a:endParaRPr lang="en-US" sz="800" dirty="0"/>
          </a:p>
          <a:p>
            <a:pPr lvl="1"/>
            <a:r>
              <a:rPr lang="en-US" sz="1600" dirty="0">
                <a:sym typeface="Wingdings" pitchFamily="2" charset="2"/>
              </a:rPr>
              <a:t>10,000 times greater (decay volume * luminosity) for BSM searches (10x greater in every spacetime dimension).</a:t>
            </a:r>
          </a:p>
          <a:p>
            <a:pPr lvl="1"/>
            <a:endParaRPr lang="en-US" sz="800" dirty="0">
              <a:sym typeface="Wingdings" pitchFamily="2" charset="2"/>
            </a:endParaRPr>
          </a:p>
          <a:p>
            <a:pPr lvl="1"/>
            <a:r>
              <a:rPr lang="en-US" sz="1600" dirty="0">
                <a:sym typeface="Wingdings" pitchFamily="2" charset="2"/>
              </a:rPr>
              <a:t>Will detect millions of TeV neutrinos, including ~10,000 tau neutrinos, ~1000 neutrinos of all flavors/day.</a:t>
            </a:r>
          </a:p>
          <a:p>
            <a:pPr lvl="1"/>
            <a:endParaRPr lang="en-US" sz="800" dirty="0">
              <a:sym typeface="Wingdings" pitchFamily="2" charset="2"/>
            </a:endParaRPr>
          </a:p>
          <a:p>
            <a:r>
              <a:rPr lang="en-US" sz="1800" dirty="0">
                <a:sym typeface="Wingdings" pitchFamily="2" charset="2"/>
              </a:rPr>
              <a:t>The new document presents unique opportunities beyond the PBC benchmarks, complementarity with </a:t>
            </a:r>
            <a:r>
              <a:rPr lang="en-US" sz="1800" dirty="0" err="1">
                <a:sym typeface="Wingdings" pitchFamily="2" charset="2"/>
              </a:rPr>
              <a:t>SHiP</a:t>
            </a:r>
            <a:r>
              <a:rPr lang="en-US" sz="1800" dirty="0">
                <a:sym typeface="Wingdings" pitchFamily="2" charset="2"/>
              </a:rPr>
              <a:t> and other experiments.  Some examples are given here.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F03F15-669E-06CD-2172-CF9E6CEF5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599" y="1356547"/>
            <a:ext cx="5257801" cy="499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80482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_aria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68516</TotalTime>
  <Words>980</Words>
  <Application>Microsoft Macintosh PowerPoint</Application>
  <PresentationFormat>On-screen Show (4:3)</PresentationFormat>
  <Paragraphs>112</Paragraphs>
  <Slides>14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-apple-system</vt:lpstr>
      <vt:lpstr>Arial</vt:lpstr>
      <vt:lpstr>Calibri</vt:lpstr>
      <vt:lpstr>Cambria Math</vt:lpstr>
      <vt:lpstr>Open Sans</vt:lpstr>
      <vt:lpstr>Symbol</vt:lpstr>
      <vt:lpstr>Wingdings</vt:lpstr>
      <vt:lpstr>office_arial</vt:lpstr>
      <vt:lpstr>PowerPoint Presentation</vt:lpstr>
      <vt:lpstr>PowerPoint Presentation</vt:lpstr>
      <vt:lpstr>A GOOD YEAR FOR FORWARD PHYSICS</vt:lpstr>
      <vt:lpstr>MORE BSM RESULTS</vt:lpstr>
      <vt:lpstr>FORWARD PHYSICS FACILITY</vt:lpstr>
      <vt:lpstr>FORWARD PHYSICS FACILITY</vt:lpstr>
      <vt:lpstr>THE FPF CAVERN</vt:lpstr>
      <vt:lpstr>FPF EXPERIMENTS</vt:lpstr>
      <vt:lpstr>BSM PHYSICS AT THE FPF</vt:lpstr>
      <vt:lpstr>COMPRESSED SPECTRA / INELASTIC DARK MATTER</vt:lpstr>
      <vt:lpstr>QUIRKS</vt:lpstr>
      <vt:lpstr>NEUTRINO STUDIES</vt:lpstr>
      <vt:lpstr>COMPLEMENTARITY WITH HIGH PT PHYSICS</vt:lpstr>
      <vt:lpstr>PowerPoint Presentation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Jon</dc:creator>
  <cp:lastModifiedBy>Jonathan Lee Feng</cp:lastModifiedBy>
  <cp:revision>1510</cp:revision>
  <cp:lastPrinted>2024-11-20T09:36:55Z</cp:lastPrinted>
  <dcterms:created xsi:type="dcterms:W3CDTF">2011-05-01T15:38:23Z</dcterms:created>
  <dcterms:modified xsi:type="dcterms:W3CDTF">2024-11-24T07:44:52Z</dcterms:modified>
</cp:coreProperties>
</file>