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45"/>
  </p:notesMasterIdLst>
  <p:handoutMasterIdLst>
    <p:handoutMasterId r:id="rId46"/>
  </p:handoutMasterIdLst>
  <p:sldIdLst>
    <p:sldId id="889" r:id="rId2"/>
    <p:sldId id="3041" r:id="rId3"/>
    <p:sldId id="921" r:id="rId4"/>
    <p:sldId id="825" r:id="rId5"/>
    <p:sldId id="1052" r:id="rId6"/>
    <p:sldId id="2973" r:id="rId7"/>
    <p:sldId id="937" r:id="rId8"/>
    <p:sldId id="1049" r:id="rId9"/>
    <p:sldId id="2981" r:id="rId10"/>
    <p:sldId id="3034" r:id="rId11"/>
    <p:sldId id="3033" r:id="rId12"/>
    <p:sldId id="931" r:id="rId13"/>
    <p:sldId id="3043" r:id="rId14"/>
    <p:sldId id="3044" r:id="rId15"/>
    <p:sldId id="3045" r:id="rId16"/>
    <p:sldId id="940" r:id="rId17"/>
    <p:sldId id="2969" r:id="rId18"/>
    <p:sldId id="789" r:id="rId19"/>
    <p:sldId id="751" r:id="rId20"/>
    <p:sldId id="2982" r:id="rId21"/>
    <p:sldId id="2984" r:id="rId22"/>
    <p:sldId id="1122" r:id="rId23"/>
    <p:sldId id="2986" r:id="rId24"/>
    <p:sldId id="2987" r:id="rId25"/>
    <p:sldId id="2988" r:id="rId26"/>
    <p:sldId id="2989" r:id="rId27"/>
    <p:sldId id="2977" r:id="rId28"/>
    <p:sldId id="2991" r:id="rId29"/>
    <p:sldId id="2990" r:id="rId30"/>
    <p:sldId id="3035" r:id="rId31"/>
    <p:sldId id="2992" r:id="rId32"/>
    <p:sldId id="2994" r:id="rId33"/>
    <p:sldId id="2995" r:id="rId34"/>
    <p:sldId id="1002" r:id="rId35"/>
    <p:sldId id="3038" r:id="rId36"/>
    <p:sldId id="2998" r:id="rId37"/>
    <p:sldId id="3000" r:id="rId38"/>
    <p:sldId id="3001" r:id="rId39"/>
    <p:sldId id="3026" r:id="rId40"/>
    <p:sldId id="3027" r:id="rId41"/>
    <p:sldId id="3023" r:id="rId42"/>
    <p:sldId id="3022" r:id="rId43"/>
    <p:sldId id="3029" r:id="rId44"/>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B050"/>
    <a:srgbClr val="0000FF"/>
    <a:srgbClr val="000000"/>
    <a:srgbClr val="0B4499"/>
    <a:srgbClr val="009999"/>
    <a:srgbClr val="00FF00"/>
    <a:srgbClr val="4A7EBB"/>
    <a:srgbClr val="F2E9D7"/>
    <a:srgbClr val="1737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352" autoAdjust="0"/>
    <p:restoredTop sz="50000" autoAdjust="0"/>
  </p:normalViewPr>
  <p:slideViewPr>
    <p:cSldViewPr snapToObjects="1">
      <p:cViewPr varScale="1">
        <p:scale>
          <a:sx n="128" d="100"/>
          <a:sy n="128" d="100"/>
        </p:scale>
        <p:origin x="888"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1" d="100"/>
        <a:sy n="111" d="100"/>
      </p:scale>
      <p:origin x="0" y="5832"/>
    </p:cViewPr>
  </p:sorterViewPr>
  <p:notesViewPr>
    <p:cSldViewPr snapToObjects="1">
      <p:cViewPr varScale="1">
        <p:scale>
          <a:sx n="78" d="100"/>
          <a:sy n="78" d="100"/>
        </p:scale>
        <p:origin x="-26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615F4BDE-EB1E-5245-960C-40D7243C402E}" type="datetime1">
              <a:rPr lang="en-US"/>
              <a:pPr/>
              <a:t>10/17/24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D6FDA90A-D940-C24D-B8BA-FEF64AE6C9F7}" type="slidenum">
              <a:rPr lang="en-US"/>
              <a:pPr/>
              <a:t>‹#›</a:t>
            </a:fld>
            <a:endParaRPr lang="en-US"/>
          </a:p>
        </p:txBody>
      </p:sp>
    </p:spTree>
    <p:extLst>
      <p:ext uri="{BB962C8B-B14F-4D97-AF65-F5344CB8AC3E}">
        <p14:creationId xmlns:p14="http://schemas.microsoft.com/office/powerpoint/2010/main" val="397440180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F6F9E314-5CA5-9043-97DF-2DA186874F47}" type="datetime1">
              <a:rPr lang="en-US"/>
              <a:pPr/>
              <a:t>10/17/24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E4DC66B-5A4D-704C-951F-C2EEB6AF22EF}" type="slidenum">
              <a:rPr lang="en-US"/>
              <a:pPr/>
              <a:t>‹#›</a:t>
            </a:fld>
            <a:endParaRPr lang="en-US"/>
          </a:p>
        </p:txBody>
      </p:sp>
    </p:spTree>
    <p:extLst>
      <p:ext uri="{BB962C8B-B14F-4D97-AF65-F5344CB8AC3E}">
        <p14:creationId xmlns:p14="http://schemas.microsoft.com/office/powerpoint/2010/main" val="495084801"/>
      </p:ext>
    </p:extLst>
  </p:cSld>
  <p:clrMap bg1="lt1" tx1="dk1" bg2="lt2" tx2="dk2" accent1="accent1" accent2="accent2" accent3="accent3" accent4="accent4" accent5="accent5" accent6="accent6" hlink="hlink" folHlink="folHlink"/>
  <p:hf hdr="0" ftr="0"/>
  <p:notesStyle>
    <a:lvl1pPr algn="l" defTabSz="457200" rtl="0" fontAlgn="base">
      <a:spcBef>
        <a:spcPct val="30000"/>
      </a:spcBef>
      <a:spcAft>
        <a:spcPct val="0"/>
      </a:spcAft>
      <a:defRPr sz="1200" kern="1200">
        <a:solidFill>
          <a:schemeClr val="tx1"/>
        </a:solidFill>
        <a:latin typeface="+mn-lt"/>
        <a:ea typeface="ＭＳ Ｐゴシック" charset="0"/>
        <a:cs typeface="+mn-cs"/>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E1F641B-6BBA-8347-9F4F-072BA9C2AE85}" type="slidenum">
              <a:rPr lang="en-US">
                <a:latin typeface="Calibri" charset="0"/>
              </a:rPr>
              <a:pPr eaLnBrk="1" hangingPunct="1"/>
              <a:t>1</a:t>
            </a:fld>
            <a:endParaRPr lang="en-US">
              <a:latin typeface="Calibri" charset="0"/>
            </a:endParaRPr>
          </a:p>
        </p:txBody>
      </p:sp>
    </p:spTree>
    <p:extLst>
      <p:ext uri="{BB962C8B-B14F-4D97-AF65-F5344CB8AC3E}">
        <p14:creationId xmlns:p14="http://schemas.microsoft.com/office/powerpoint/2010/main" val="2890318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2691AD68-C999-F446-9257-1A263005E7C1}"/>
              </a:ext>
            </a:extLst>
          </p:cNvPr>
          <p:cNvSpPr>
            <a:spLocks noGrp="1" noRot="1" noChangeAspect="1" noChangeArrowheads="1" noTextEdit="1"/>
          </p:cNvSpPr>
          <p:nvPr>
            <p:ph type="sldImg"/>
          </p:nvPr>
        </p:nvSpPr>
        <p:spPr>
          <a:ln/>
        </p:spPr>
      </p:sp>
      <p:sp>
        <p:nvSpPr>
          <p:cNvPr id="40962" name="Notes Placeholder 2">
            <a:extLst>
              <a:ext uri="{FF2B5EF4-FFF2-40B4-BE49-F238E27FC236}">
                <a16:creationId xmlns:a16="http://schemas.microsoft.com/office/drawing/2014/main" id="{F1A164B7-65B4-F44F-B3D3-C3B88762D7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endParaRPr lang="en-US" altLang="en-US">
              <a:latin typeface="Arial" panose="020B0604020202020204" pitchFamily="34" charset="0"/>
            </a:endParaRPr>
          </a:p>
        </p:txBody>
      </p:sp>
      <p:sp>
        <p:nvSpPr>
          <p:cNvPr id="40963" name="Slide Number Placeholder 3">
            <a:extLst>
              <a:ext uri="{FF2B5EF4-FFF2-40B4-BE49-F238E27FC236}">
                <a16:creationId xmlns:a16="http://schemas.microsoft.com/office/drawing/2014/main" id="{375881B7-B4A3-BC4B-9071-BE2CF3B3A939}"/>
              </a:ext>
            </a:extLst>
          </p:cNvPr>
          <p:cNvSpPr txBox="1">
            <a:spLocks noGrp="1"/>
          </p:cNvSpPr>
          <p:nvPr/>
        </p:nvSpPr>
        <p:spPr bwMode="auto">
          <a:xfrm>
            <a:off x="3987800" y="8724900"/>
            <a:ext cx="30495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nchor="b"/>
          <a:lstStyle>
            <a:lvl1pPr algn="ctr" defTabSz="876300">
              <a:defRPr>
                <a:solidFill>
                  <a:schemeClr val="tx1"/>
                </a:solidFill>
                <a:latin typeface="Arial" panose="020B0604020202020204" pitchFamily="34" charset="0"/>
              </a:defRPr>
            </a:lvl1pPr>
            <a:lvl2pPr marL="712788" indent="-274638" algn="ctr" defTabSz="876300">
              <a:defRPr>
                <a:solidFill>
                  <a:schemeClr val="tx1"/>
                </a:solidFill>
                <a:latin typeface="Arial" panose="020B0604020202020204" pitchFamily="34" charset="0"/>
              </a:defRPr>
            </a:lvl2pPr>
            <a:lvl3pPr marL="1095375" indent="-219075" algn="ctr" defTabSz="876300">
              <a:defRPr>
                <a:solidFill>
                  <a:schemeClr val="tx1"/>
                </a:solidFill>
                <a:latin typeface="Arial" panose="020B0604020202020204" pitchFamily="34" charset="0"/>
              </a:defRPr>
            </a:lvl3pPr>
            <a:lvl4pPr marL="1535113" indent="-219075" algn="ctr" defTabSz="876300">
              <a:defRPr>
                <a:solidFill>
                  <a:schemeClr val="tx1"/>
                </a:solidFill>
                <a:latin typeface="Arial" panose="020B0604020202020204" pitchFamily="34" charset="0"/>
              </a:defRPr>
            </a:lvl4pPr>
            <a:lvl5pPr marL="1973263" indent="-219075" algn="ctr" defTabSz="876300">
              <a:defRPr>
                <a:solidFill>
                  <a:schemeClr val="tx1"/>
                </a:solidFill>
                <a:latin typeface="Arial" panose="020B0604020202020204" pitchFamily="34" charset="0"/>
              </a:defRPr>
            </a:lvl5pPr>
            <a:lvl6pPr marL="2430463" indent="-219075" algn="ctr" defTabSz="876300" eaLnBrk="0" fontAlgn="base" hangingPunct="0">
              <a:spcBef>
                <a:spcPct val="0"/>
              </a:spcBef>
              <a:spcAft>
                <a:spcPct val="0"/>
              </a:spcAft>
              <a:defRPr>
                <a:solidFill>
                  <a:schemeClr val="tx1"/>
                </a:solidFill>
                <a:latin typeface="Arial" panose="020B0604020202020204" pitchFamily="34" charset="0"/>
              </a:defRPr>
            </a:lvl6pPr>
            <a:lvl7pPr marL="2887663" indent="-219075" algn="ctr" defTabSz="876300" eaLnBrk="0" fontAlgn="base" hangingPunct="0">
              <a:spcBef>
                <a:spcPct val="0"/>
              </a:spcBef>
              <a:spcAft>
                <a:spcPct val="0"/>
              </a:spcAft>
              <a:defRPr>
                <a:solidFill>
                  <a:schemeClr val="tx1"/>
                </a:solidFill>
                <a:latin typeface="Arial" panose="020B0604020202020204" pitchFamily="34" charset="0"/>
              </a:defRPr>
            </a:lvl7pPr>
            <a:lvl8pPr marL="3344863" indent="-219075" algn="ctr" defTabSz="876300" eaLnBrk="0" fontAlgn="base" hangingPunct="0">
              <a:spcBef>
                <a:spcPct val="0"/>
              </a:spcBef>
              <a:spcAft>
                <a:spcPct val="0"/>
              </a:spcAft>
              <a:defRPr>
                <a:solidFill>
                  <a:schemeClr val="tx1"/>
                </a:solidFill>
                <a:latin typeface="Arial" panose="020B0604020202020204" pitchFamily="34" charset="0"/>
              </a:defRPr>
            </a:lvl8pPr>
            <a:lvl9pPr marL="3802063" indent="-219075" algn="ctr" defTabSz="8763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9C2FD9B-2875-9F47-9F4B-4D1EA17513D7}" type="slidenum">
              <a:rPr lang="en-US" altLang="en-US" sz="1200"/>
              <a:pPr algn="r" eaLnBrk="1" hangingPunct="1"/>
              <a:t>3</a:t>
            </a:fld>
            <a:endParaRPr lang="en-US" altLang="en-US" sz="1200"/>
          </a:p>
        </p:txBody>
      </p:sp>
    </p:spTree>
    <p:extLst>
      <p:ext uri="{BB962C8B-B14F-4D97-AF65-F5344CB8AC3E}">
        <p14:creationId xmlns:p14="http://schemas.microsoft.com/office/powerpoint/2010/main" val="601731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EC30C5AB-02AD-EB44-B021-F4AD0FE6FBF2}"/>
              </a:ext>
            </a:extLst>
          </p:cNvPr>
          <p:cNvSpPr txBox="1">
            <a:spLocks noGrp="1" noChangeArrowheads="1"/>
          </p:cNvSpPr>
          <p:nvPr/>
        </p:nvSpPr>
        <p:spPr bwMode="auto">
          <a:xfrm>
            <a:off x="3987800" y="8724900"/>
            <a:ext cx="30495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FD72F09-5D9C-AA4B-9FE8-0928E6888B7C}" type="slidenum">
              <a:rPr lang="en-US" altLang="en-US" sz="1200"/>
              <a:pPr algn="r" eaLnBrk="1" hangingPunct="1"/>
              <a:t>4</a:t>
            </a:fld>
            <a:endParaRPr lang="en-US" altLang="en-US" sz="1200"/>
          </a:p>
        </p:txBody>
      </p:sp>
      <p:sp>
        <p:nvSpPr>
          <p:cNvPr id="43010" name="Rectangle 2">
            <a:extLst>
              <a:ext uri="{FF2B5EF4-FFF2-40B4-BE49-F238E27FC236}">
                <a16:creationId xmlns:a16="http://schemas.microsoft.com/office/drawing/2014/main" id="{1941CC0A-4E14-E045-A55D-3B538AADD27F}"/>
              </a:ext>
            </a:extLst>
          </p:cNvPr>
          <p:cNvSpPr>
            <a:spLocks noGrp="1" noRot="1" noChangeAspect="1" noChangeArrowheads="1" noTextEdit="1"/>
          </p:cNvSpPr>
          <p:nvPr>
            <p:ph type="sldImg"/>
          </p:nvPr>
        </p:nvSpPr>
        <p:spPr>
          <a:xfrm>
            <a:off x="1223963" y="688975"/>
            <a:ext cx="4592637" cy="3444875"/>
          </a:xfrm>
          <a:ln/>
        </p:spPr>
      </p:sp>
      <p:sp>
        <p:nvSpPr>
          <p:cNvPr id="43011" name="Rectangle 3">
            <a:extLst>
              <a:ext uri="{FF2B5EF4-FFF2-40B4-BE49-F238E27FC236}">
                <a16:creationId xmlns:a16="http://schemas.microsoft.com/office/drawing/2014/main" id="{AEE132D8-58EB-6D44-BB57-0A5CF04C5F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061572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F6F9E314-5CA5-9043-97DF-2DA186874F47}" type="datetime1">
              <a:rPr lang="en-US" smtClean="0"/>
              <a:pPr/>
              <a:t>10/17/24</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7</a:t>
            </a:fld>
            <a:endParaRPr lang="en-US"/>
          </a:p>
        </p:txBody>
      </p:sp>
    </p:spTree>
    <p:extLst>
      <p:ext uri="{BB962C8B-B14F-4D97-AF65-F5344CB8AC3E}">
        <p14:creationId xmlns:p14="http://schemas.microsoft.com/office/powerpoint/2010/main" val="2430368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i="0" u="none" strike="noStrike" dirty="0">
                <a:solidFill>
                  <a:srgbClr val="3F4350"/>
                </a:solidFill>
                <a:effectLst/>
                <a:latin typeface="Open Sans" panose="020B0606030504020204" pitchFamily="34" charset="0"/>
              </a:rPr>
              <a:t>typical A’ that decays in FASER has ~</a:t>
            </a:r>
            <a:r>
              <a:rPr lang="en-GB" b="0" i="0" u="none" strike="noStrike" dirty="0" err="1">
                <a:solidFill>
                  <a:srgbClr val="3F4350"/>
                </a:solidFill>
                <a:effectLst/>
                <a:latin typeface="Open Sans" panose="020B0606030504020204" pitchFamily="34" charset="0"/>
              </a:rPr>
              <a:t>TeV</a:t>
            </a:r>
            <a:r>
              <a:rPr lang="en-GB" b="0" i="0" u="none" strike="noStrike" dirty="0">
                <a:solidFill>
                  <a:srgbClr val="3F4350"/>
                </a:solidFill>
                <a:effectLst/>
                <a:latin typeface="Open Sans" panose="020B0606030504020204" pitchFamily="34" charset="0"/>
              </a:rPr>
              <a:t> energy</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D4BBD6A1-8BC1-D143-AC14-3460D1BD1A4C}" type="slidenum">
              <a:rPr lang="en-GB" smtClean="0"/>
              <a:t>24</a:t>
            </a:fld>
            <a:endParaRPr lang="en-GB"/>
          </a:p>
        </p:txBody>
      </p:sp>
    </p:spTree>
    <p:extLst>
      <p:ext uri="{BB962C8B-B14F-4D97-AF65-F5344CB8AC3E}">
        <p14:creationId xmlns:p14="http://schemas.microsoft.com/office/powerpoint/2010/main" val="311085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10/17/24</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26</a:t>
            </a:fld>
            <a:endParaRPr lang="en-US"/>
          </a:p>
        </p:txBody>
      </p:sp>
    </p:spTree>
    <p:extLst>
      <p:ext uri="{BB962C8B-B14F-4D97-AF65-F5344CB8AC3E}">
        <p14:creationId xmlns:p14="http://schemas.microsoft.com/office/powerpoint/2010/main" val="2268751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10/17/24</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27</a:t>
            </a:fld>
            <a:endParaRPr lang="en-US"/>
          </a:p>
        </p:txBody>
      </p:sp>
    </p:spTree>
    <p:extLst>
      <p:ext uri="{BB962C8B-B14F-4D97-AF65-F5344CB8AC3E}">
        <p14:creationId xmlns:p14="http://schemas.microsoft.com/office/powerpoint/2010/main" val="1887613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10/17/24</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39</a:t>
            </a:fld>
            <a:endParaRPr lang="en-US"/>
          </a:p>
        </p:txBody>
      </p:sp>
    </p:spTree>
    <p:extLst>
      <p:ext uri="{BB962C8B-B14F-4D97-AF65-F5344CB8AC3E}">
        <p14:creationId xmlns:p14="http://schemas.microsoft.com/office/powerpoint/2010/main" val="1364477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049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555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550"/>
            </a:lvl1pPr>
          </a:lstStyle>
          <a:p>
            <a:r>
              <a:rPr lang="en-GB"/>
              <a:t>Click to edit Master title style</a:t>
            </a:r>
            <a:endParaRPr lang="en-GB" dirty="0"/>
          </a:p>
        </p:txBody>
      </p:sp>
      <p:sp>
        <p:nvSpPr>
          <p:cNvPr id="3" name="Content Placeholder 2"/>
          <p:cNvSpPr>
            <a:spLocks noGrp="1"/>
          </p:cNvSpPr>
          <p:nvPr>
            <p:ph idx="1"/>
          </p:nvPr>
        </p:nvSpPr>
        <p:spPr/>
        <p:txBody>
          <a:bodyPr/>
          <a:lstStyle>
            <a:lvl1pPr>
              <a:buClr>
                <a:schemeClr val="accent4"/>
              </a:buClr>
              <a:defRPr/>
            </a:lvl1pPr>
            <a:lvl2pPr>
              <a:buClr>
                <a:schemeClr val="accent4"/>
              </a:buClr>
              <a:defRPr/>
            </a:lvl2pPr>
            <a:lvl3pPr>
              <a:buClr>
                <a:schemeClr val="accent4"/>
              </a:buClr>
              <a:defRPr>
                <a:solidFill>
                  <a:schemeClr val="accent3">
                    <a:lumMod val="75000"/>
                  </a:schemeClr>
                </a:solidFill>
              </a:defRPr>
            </a:lvl3pPr>
          </a:lstStyle>
          <a:p>
            <a:pPr lvl="0"/>
            <a:r>
              <a:rPr lang="en-GB" dirty="0"/>
              <a:t>Click to edit Master text styles</a:t>
            </a:r>
          </a:p>
          <a:p>
            <a:pPr lvl="1"/>
            <a:r>
              <a:rPr lang="en-GB" dirty="0"/>
              <a:t>Second level</a:t>
            </a:r>
          </a:p>
          <a:p>
            <a:pPr lvl="2"/>
            <a:r>
              <a:rPr lang="en-GB" dirty="0"/>
              <a:t>Third level</a:t>
            </a:r>
          </a:p>
        </p:txBody>
      </p:sp>
      <p:sp>
        <p:nvSpPr>
          <p:cNvPr id="4" name="Date Placeholder 3"/>
          <p:cNvSpPr>
            <a:spLocks noGrp="1"/>
          </p:cNvSpPr>
          <p:nvPr>
            <p:ph type="dt" sz="half" idx="10"/>
          </p:nvPr>
        </p:nvSpPr>
        <p:spPr/>
        <p:txBody>
          <a:bodyPr/>
          <a:lstStyle/>
          <a:p>
            <a:fld id="{46DB246B-C8AA-AE43-942F-96B1506A1296}" type="datetime1">
              <a:rPr lang="en-GB" smtClean="0"/>
              <a:t>17/10/2024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CD9598-3AC8-0F44-9366-CD3A2FEFAADC}" type="slidenum">
              <a:rPr lang="en-GB" smtClean="0"/>
              <a:t>‹#›</a:t>
            </a:fld>
            <a:endParaRPr lang="en-GB"/>
          </a:p>
        </p:txBody>
      </p:sp>
      <p:sp>
        <p:nvSpPr>
          <p:cNvPr id="7" name="Subtitle 2"/>
          <p:cNvSpPr>
            <a:spLocks noGrp="1"/>
          </p:cNvSpPr>
          <p:nvPr>
            <p:ph type="subTitle" idx="13"/>
          </p:nvPr>
        </p:nvSpPr>
        <p:spPr>
          <a:xfrm>
            <a:off x="55183" y="591176"/>
            <a:ext cx="8939043" cy="239142"/>
          </a:xfrm>
        </p:spPr>
        <p:txBody>
          <a:bodyPr>
            <a:normAutofit/>
          </a:bodyPr>
          <a:lstStyle>
            <a:lvl1pPr marL="0" indent="0" algn="l">
              <a:buNone/>
              <a:defRPr sz="1050">
                <a:solidFill>
                  <a:schemeClr val="accent4"/>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26358179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95400" y="168275"/>
            <a:ext cx="6858000"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990600"/>
            <a:ext cx="8229600" cy="539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Box 23"/>
          <p:cNvSpPr txBox="1">
            <a:spLocks noChangeArrowheads="1"/>
          </p:cNvSpPr>
          <p:nvPr/>
        </p:nvSpPr>
        <p:spPr bwMode="auto">
          <a:xfrm>
            <a:off x="8162925" y="6138863"/>
            <a:ext cx="450850" cy="244475"/>
          </a:xfrm>
          <a:prstGeom prst="rect">
            <a:avLst/>
          </a:prstGeom>
          <a:noFill/>
          <a:ln w="9525">
            <a:noFill/>
            <a:miter lim="800000"/>
            <a:headEnd/>
            <a:tailEnd/>
          </a:ln>
          <a:effectLst/>
        </p:spPr>
        <p:txBody>
          <a:bodyPr>
            <a:spAutoFit/>
          </a:bodyPr>
          <a:lstStyle/>
          <a:p>
            <a:pPr algn="ctr" defTabSz="914400">
              <a:defRPr/>
            </a:pPr>
            <a:endParaRPr lang="en-US" sz="1000">
              <a:solidFill>
                <a:srgbClr val="000000"/>
              </a:solidFill>
              <a:latin typeface="+mn-lt"/>
              <a:ea typeface="ＭＳ Ｐゴシック" pitchFamily="-108" charset="-128"/>
              <a:cs typeface="ＭＳ Ｐゴシック" pitchFamily="-108" charset="-128"/>
            </a:endParaRPr>
          </a:p>
        </p:txBody>
      </p:sp>
      <p:sp>
        <p:nvSpPr>
          <p:cNvPr id="8" name="Line 28"/>
          <p:cNvSpPr>
            <a:spLocks noChangeShapeType="1"/>
          </p:cNvSpPr>
          <p:nvPr/>
        </p:nvSpPr>
        <p:spPr bwMode="auto">
          <a:xfrm>
            <a:off x="304800" y="715963"/>
            <a:ext cx="8474075" cy="0"/>
          </a:xfrm>
          <a:prstGeom prst="line">
            <a:avLst/>
          </a:prstGeom>
          <a:noFill/>
          <a:ln w="57150">
            <a:solidFill>
              <a:srgbClr val="0B4599"/>
            </a:solidFill>
            <a:round/>
            <a:headEnd/>
            <a:tailEnd/>
          </a:ln>
          <a:effectLst/>
        </p:spPr>
        <p:txBody>
          <a:bodyPr/>
          <a:lstStyle/>
          <a:p>
            <a:pPr algn="ctr" defTabSz="914400">
              <a:defRPr/>
            </a:pPr>
            <a:endParaRPr lang="en-US">
              <a:solidFill>
                <a:srgbClr val="000000"/>
              </a:solidFill>
              <a:latin typeface="+mn-lt"/>
              <a:ea typeface="ＭＳ Ｐゴシック" pitchFamily="-106" charset="-128"/>
              <a:cs typeface="ＭＳ Ｐゴシック" pitchFamily="-106" charset="-128"/>
            </a:endParaRPr>
          </a:p>
        </p:txBody>
      </p:sp>
      <p:sp>
        <p:nvSpPr>
          <p:cNvPr id="9" name="Rectangle 4"/>
          <p:cNvSpPr txBox="1">
            <a:spLocks noChangeArrowheads="1"/>
          </p:cNvSpPr>
          <p:nvPr/>
        </p:nvSpPr>
        <p:spPr>
          <a:xfrm>
            <a:off x="101600" y="6513514"/>
            <a:ext cx="1905000" cy="32226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baseline="0" dirty="0">
                <a:solidFill>
                  <a:schemeClr val="tx1">
                    <a:lumMod val="50000"/>
                    <a:lumOff val="50000"/>
                  </a:schemeClr>
                </a:solidFill>
                <a:latin typeface="+mn-lt"/>
                <a:ea typeface="+mn-ea"/>
                <a:cs typeface="+mn-cs"/>
              </a:rPr>
              <a:t>17 Oct 2024</a:t>
            </a:r>
            <a:endParaRPr lang="en-US" dirty="0">
              <a:solidFill>
                <a:schemeClr val="tx1">
                  <a:lumMod val="50000"/>
                  <a:lumOff val="50000"/>
                </a:schemeClr>
              </a:solidFill>
              <a:latin typeface="+mn-lt"/>
              <a:ea typeface="+mn-ea"/>
              <a:cs typeface="+mn-cs"/>
            </a:endParaRPr>
          </a:p>
        </p:txBody>
      </p:sp>
      <p:sp>
        <p:nvSpPr>
          <p:cNvPr id="10" name="Rectangle 5"/>
          <p:cNvSpPr txBox="1">
            <a:spLocks noChangeArrowheads="1"/>
          </p:cNvSpPr>
          <p:nvPr/>
        </p:nvSpPr>
        <p:spPr>
          <a:xfrm>
            <a:off x="3962400" y="6542088"/>
            <a:ext cx="2895600" cy="29051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dirty="0">
                <a:latin typeface="+mn-lt"/>
                <a:ea typeface="+mn-ea"/>
                <a:cs typeface="+mn-cs"/>
              </a:rPr>
              <a:t> </a:t>
            </a:r>
          </a:p>
        </p:txBody>
      </p:sp>
      <p:sp>
        <p:nvSpPr>
          <p:cNvPr id="11" name="Rectangle 6"/>
          <p:cNvSpPr txBox="1">
            <a:spLocks noChangeArrowheads="1"/>
          </p:cNvSpPr>
          <p:nvPr/>
        </p:nvSpPr>
        <p:spPr>
          <a:xfrm>
            <a:off x="7023100" y="6535738"/>
            <a:ext cx="1905000" cy="322262"/>
          </a:xfrm>
          <a:prstGeom prst="rect">
            <a:avLst/>
          </a:prstGeom>
          <a:ln/>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US" sz="1200" dirty="0">
                <a:solidFill>
                  <a:schemeClr val="tx1">
                    <a:lumMod val="50000"/>
                    <a:lumOff val="50000"/>
                  </a:schemeClr>
                </a:solidFill>
              </a:rPr>
              <a:t>Feng </a:t>
            </a:r>
            <a:fld id="{F817A6DC-7C87-374F-AFE6-43B3D5E1F40F}" type="slidenum">
              <a:rPr lang="en-US" sz="1200" smtClean="0">
                <a:solidFill>
                  <a:schemeClr val="tx1">
                    <a:lumMod val="50000"/>
                    <a:lumOff val="50000"/>
                  </a:schemeClr>
                </a:solidFill>
              </a:rPr>
              <a:pPr algn="r"/>
              <a:t>‹#›</a:t>
            </a:fld>
            <a:endParaRPr lang="en-US" sz="1200" dirty="0">
              <a:solidFill>
                <a:schemeClr val="tx1">
                  <a:lumMod val="50000"/>
                  <a:lumOff val="50000"/>
                </a:schemeClr>
              </a:solidFill>
            </a:endParaRPr>
          </a:p>
        </p:txBody>
      </p:sp>
    </p:spTree>
  </p:cSld>
  <p:clrMap bg1="lt1" tx1="dk1" bg2="lt2" tx2="dk2" accent1="accent1" accent2="accent2" accent3="accent3" accent4="accent4" accent5="accent5" accent6="accent6" hlink="hlink" folHlink="folHlink"/>
  <p:sldLayoutIdLst>
    <p:sldLayoutId id="2147483714" r:id="rId1"/>
    <p:sldLayoutId id="2147483724" r:id="rId2"/>
    <p:sldLayoutId id="2147483725" r:id="rId3"/>
  </p:sldLayoutIdLst>
  <p:hf sldNum="0" hdr="0" ftr="0"/>
  <p:txStyles>
    <p:title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44.tiff"/><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5.tiff"/><Relationship Id="rId21" Type="http://schemas.openxmlformats.org/officeDocument/2006/relationships/image" Target="../media/image57.png"/><Relationship Id="rId7" Type="http://schemas.openxmlformats.org/officeDocument/2006/relationships/image" Target="../media/image43.tiff"/><Relationship Id="rId12" Type="http://schemas.openxmlformats.org/officeDocument/2006/relationships/image" Target="../media/image48.tiff"/><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40.png"/><Relationship Id="rId16" Type="http://schemas.openxmlformats.org/officeDocument/2006/relationships/image" Target="../media/image52.jpg"/><Relationship Id="rId20"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42.tiff"/><Relationship Id="rId11" Type="http://schemas.openxmlformats.org/officeDocument/2006/relationships/image" Target="../media/image47.tiff"/><Relationship Id="rId24" Type="http://schemas.openxmlformats.org/officeDocument/2006/relationships/image" Target="../media/image60.png"/><Relationship Id="rId5" Type="http://schemas.openxmlformats.org/officeDocument/2006/relationships/image" Target="../media/image41.tiff"/><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64.png"/><Relationship Id="rId10" Type="http://schemas.openxmlformats.org/officeDocument/2006/relationships/image" Target="../media/image46.tiff"/><Relationship Id="rId19" Type="http://schemas.openxmlformats.org/officeDocument/2006/relationships/image" Target="../media/image55.jpg"/><Relationship Id="rId4" Type="http://schemas.openxmlformats.org/officeDocument/2006/relationships/image" Target="../media/image4.tiff"/><Relationship Id="rId9" Type="http://schemas.openxmlformats.org/officeDocument/2006/relationships/image" Target="../media/image45.tiff"/><Relationship Id="rId14" Type="http://schemas.openxmlformats.org/officeDocument/2006/relationships/image" Target="../media/image50.png"/><Relationship Id="rId22" Type="http://schemas.openxmlformats.org/officeDocument/2006/relationships/image" Target="../media/image58.png"/><Relationship Id="rId27" Type="http://schemas.openxmlformats.org/officeDocument/2006/relationships/image" Target="../media/image63.jpg"/></Relationships>
</file>

<file path=ppt/slides/_rels/slide1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hyperlink" Target="https://arxiv.org/abs/2207.11427"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hyperlink" Target="https://arxiv.org/abs/2303.14185" TargetMode="External"/><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80.png"/><Relationship Id="rId1" Type="http://schemas.openxmlformats.org/officeDocument/2006/relationships/slideLayout" Target="../slideLayouts/slideLayout3.xml"/><Relationship Id="rId4" Type="http://schemas.openxmlformats.org/officeDocument/2006/relationships/hyperlink" Target="https://arxiv.org/abs/2303.14185"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jpeg"/><Relationship Id="rId3" Type="http://schemas.openxmlformats.org/officeDocument/2006/relationships/image" Target="../media/image74.jpg"/><Relationship Id="rId7" Type="http://schemas.openxmlformats.org/officeDocument/2006/relationships/image" Target="../media/image78.jpg"/><Relationship Id="rId12" Type="http://schemas.openxmlformats.org/officeDocument/2006/relationships/image" Target="../media/image83.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7.jpg"/><Relationship Id="rId11" Type="http://schemas.openxmlformats.org/officeDocument/2006/relationships/image" Target="../media/image82.jpeg"/><Relationship Id="rId5" Type="http://schemas.openxmlformats.org/officeDocument/2006/relationships/image" Target="../media/image76.jpg"/><Relationship Id="rId15" Type="http://schemas.openxmlformats.org/officeDocument/2006/relationships/image" Target="../media/image86.png"/><Relationship Id="rId10" Type="http://schemas.openxmlformats.org/officeDocument/2006/relationships/image" Target="../media/image81.jpg"/><Relationship Id="rId4" Type="http://schemas.openxmlformats.org/officeDocument/2006/relationships/image" Target="../media/image75.jpg"/><Relationship Id="rId9" Type="http://schemas.openxmlformats.org/officeDocument/2006/relationships/image" Target="../media/image80.jpg"/><Relationship Id="rId14" Type="http://schemas.openxmlformats.org/officeDocument/2006/relationships/image" Target="../media/image85.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ideo" Target="https://www.youtube.com/embed/fLlExLANhhM?feature=oembed" TargetMode="External"/><Relationship Id="rId4" Type="http://schemas.openxmlformats.org/officeDocument/2006/relationships/image" Target="../media/image87.jpeg"/></Relationships>
</file>

<file path=ppt/slides/_rels/slide2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940.png"/><Relationship Id="rId3" Type="http://schemas.openxmlformats.org/officeDocument/2006/relationships/image" Target="../media/image90.png"/><Relationship Id="rId7" Type="http://schemas.openxmlformats.org/officeDocument/2006/relationships/image" Target="../media/image105.png"/><Relationship Id="rId2" Type="http://schemas.openxmlformats.org/officeDocument/2006/relationships/image" Target="../media/image89.png"/><Relationship Id="rId1" Type="http://schemas.openxmlformats.org/officeDocument/2006/relationships/slideLayout" Target="../slideLayouts/slideLayout3.xml"/><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91.svg"/><Relationship Id="rId9" Type="http://schemas.openxmlformats.org/officeDocument/2006/relationships/hyperlink" Target="https://arxiv.org/abs/2403.1252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3.xml"/><Relationship Id="rId4" Type="http://schemas.openxmlformats.org/officeDocument/2006/relationships/hyperlink" Target="https://arxiv.org/abs/2403.12520"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32.xml.rels><?xml version="1.0" encoding="UTF-8" standalone="yes"?>
<Relationships xmlns="http://schemas.openxmlformats.org/package/2006/relationships"><Relationship Id="rId3" Type="http://schemas.openxmlformats.org/officeDocument/2006/relationships/hyperlink" Target="https://arxiv.org/abs/2308.05587" TargetMode="External"/><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hyperlink" Target="https://arxiv.org/abs/2308.05587" TargetMode="External"/><Relationship Id="rId7" Type="http://schemas.openxmlformats.org/officeDocument/2006/relationships/image" Target="../media/image103.png"/><Relationship Id="rId2" Type="http://schemas.openxmlformats.org/officeDocument/2006/relationships/image" Target="../media/image99.png"/><Relationship Id="rId1" Type="http://schemas.openxmlformats.org/officeDocument/2006/relationships/slideLayout" Target="../slideLayouts/slideLayout3.xml"/><Relationship Id="rId6" Type="http://schemas.openxmlformats.org/officeDocument/2006/relationships/image" Target="../media/image101.png"/><Relationship Id="rId5" Type="http://schemas.openxmlformats.org/officeDocument/2006/relationships/image" Target="../media/image100.png"/><Relationship Id="rId10" Type="http://schemas.openxmlformats.org/officeDocument/2006/relationships/image" Target="../media/image108.png"/><Relationship Id="rId4" Type="http://schemas.openxmlformats.org/officeDocument/2006/relationships/hyperlink" Target="https://arxiv.org/abs/2410.10363" TargetMode="External"/><Relationship Id="rId9" Type="http://schemas.openxmlformats.org/officeDocument/2006/relationships/image" Target="../media/image107.png"/></Relationships>
</file>

<file path=ppt/slides/_rels/slide3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114.emf"/><Relationship Id="rId3" Type="http://schemas.openxmlformats.org/officeDocument/2006/relationships/image" Target="../media/image111.png"/><Relationship Id="rId7" Type="http://schemas.openxmlformats.org/officeDocument/2006/relationships/image" Target="../media/image113.png"/><Relationship Id="rId2" Type="http://schemas.openxmlformats.org/officeDocument/2006/relationships/image" Target="../media/image110.png"/><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hyperlink" Target="https://cds.cern.ch/record/2851822" TargetMode="External"/><Relationship Id="rId4" Type="http://schemas.openxmlformats.org/officeDocument/2006/relationships/image" Target="../media/image112.jpg"/></Relationships>
</file>

<file path=ppt/slides/_rels/slide3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5.png"/><Relationship Id="rId1" Type="http://schemas.openxmlformats.org/officeDocument/2006/relationships/slideLayout" Target="../slideLayouts/slideLayout1.xml"/><Relationship Id="rId5" Type="http://schemas.openxmlformats.org/officeDocument/2006/relationships/image" Target="../media/image118.png"/><Relationship Id="rId4" Type="http://schemas.openxmlformats.org/officeDocument/2006/relationships/image" Target="../media/image117.png"/></Relationships>
</file>

<file path=ppt/slides/_rels/slide39.xml.rels><?xml version="1.0" encoding="UTF-8" standalone="yes"?>
<Relationships xmlns="http://schemas.openxmlformats.org/package/2006/relationships"><Relationship Id="rId3" Type="http://schemas.openxmlformats.org/officeDocument/2006/relationships/image" Target="../media/image128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9.emf"/></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em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123.png"/><Relationship Id="rId7" Type="http://schemas.openxmlformats.org/officeDocument/2006/relationships/image" Target="../media/image210.png"/><Relationship Id="rId2" Type="http://schemas.openxmlformats.org/officeDocument/2006/relationships/image" Target="../media/image122.png"/><Relationship Id="rId1" Type="http://schemas.openxmlformats.org/officeDocument/2006/relationships/slideLayout" Target="../slideLayouts/slideLayout1.xml"/><Relationship Id="rId6" Type="http://schemas.openxmlformats.org/officeDocument/2006/relationships/image" Target="../media/image200.png"/><Relationship Id="rId9" Type="http://schemas.openxmlformats.org/officeDocument/2006/relationships/image" Target="../media/image124.emf"/></Relationships>
</file>

<file path=ppt/slides/_rels/slide4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21.jpg"/><Relationship Id="rId1" Type="http://schemas.openxmlformats.org/officeDocument/2006/relationships/slideLayout" Target="../slideLayouts/slideLayout1.xml"/><Relationship Id="rId5" Type="http://schemas.openxmlformats.org/officeDocument/2006/relationships/image" Target="../media/image127.emf"/><Relationship Id="rId4" Type="http://schemas.openxmlformats.org/officeDocument/2006/relationships/image" Target="../media/image136.png"/></Relationships>
</file>

<file path=ppt/slides/_rels/slide43.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129.jpeg"/><Relationship Id="rId7" Type="http://schemas.openxmlformats.org/officeDocument/2006/relationships/image" Target="../media/image134.pn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image" Target="../media/image132.png"/><Relationship Id="rId10" Type="http://schemas.openxmlformats.org/officeDocument/2006/relationships/image" Target="../media/image137.jpg"/><Relationship Id="rId4" Type="http://schemas.openxmlformats.org/officeDocument/2006/relationships/image" Target="../media/image131.png"/><Relationship Id="rId9" Type="http://schemas.openxmlformats.org/officeDocument/2006/relationships/image" Target="../media/image136.jp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201.png"/><Relationship Id="rId18" Type="http://schemas.openxmlformats.org/officeDocument/2006/relationships/image" Target="../media/image25.png"/><Relationship Id="rId26" Type="http://schemas.openxmlformats.org/officeDocument/2006/relationships/image" Target="../media/image13.jpg"/><Relationship Id="rId3" Type="http://schemas.openxmlformats.org/officeDocument/2006/relationships/image" Target="../media/image11.jpg"/><Relationship Id="rId21" Type="http://schemas.openxmlformats.org/officeDocument/2006/relationships/image" Target="../media/image280.png"/><Relationship Id="rId7" Type="http://schemas.openxmlformats.org/officeDocument/2006/relationships/image" Target="../media/image14.png"/><Relationship Id="rId12" Type="http://schemas.openxmlformats.org/officeDocument/2006/relationships/image" Target="../media/image190.png"/><Relationship Id="rId17" Type="http://schemas.openxmlformats.org/officeDocument/2006/relationships/image" Target="../media/image24.png"/><Relationship Id="rId25" Type="http://schemas.openxmlformats.org/officeDocument/2006/relationships/image" Target="../media/image320.png"/><Relationship Id="rId2" Type="http://schemas.openxmlformats.org/officeDocument/2006/relationships/image" Target="../media/image10.png"/><Relationship Id="rId16" Type="http://schemas.openxmlformats.org/officeDocument/2006/relationships/image" Target="../media/image23.png"/><Relationship Id="rId20" Type="http://schemas.openxmlformats.org/officeDocument/2006/relationships/image" Target="../media/image270.png"/><Relationship Id="rId1" Type="http://schemas.openxmlformats.org/officeDocument/2006/relationships/slideLayout" Target="../slideLayouts/slideLayout1.xml"/><Relationship Id="rId6" Type="http://schemas.openxmlformats.org/officeDocument/2006/relationships/image" Target="../media/image130.png"/><Relationship Id="rId11" Type="http://schemas.openxmlformats.org/officeDocument/2006/relationships/image" Target="../media/image18.png"/><Relationship Id="rId24" Type="http://schemas.openxmlformats.org/officeDocument/2006/relationships/image" Target="../media/image311.png"/><Relationship Id="rId5" Type="http://schemas.openxmlformats.org/officeDocument/2006/relationships/image" Target="../media/image120.png"/><Relationship Id="rId15" Type="http://schemas.openxmlformats.org/officeDocument/2006/relationships/image" Target="../media/image22.png"/><Relationship Id="rId23" Type="http://schemas.openxmlformats.org/officeDocument/2006/relationships/image" Target="../media/image300.png"/><Relationship Id="rId10" Type="http://schemas.openxmlformats.org/officeDocument/2006/relationships/image" Target="../media/image170.png"/><Relationship Id="rId19" Type="http://schemas.openxmlformats.org/officeDocument/2006/relationships/image" Target="../media/image260.png"/><Relationship Id="rId4" Type="http://schemas.openxmlformats.org/officeDocument/2006/relationships/image" Target="../media/image12.jpeg"/><Relationship Id="rId9" Type="http://schemas.openxmlformats.org/officeDocument/2006/relationships/image" Target="../media/image16.png"/><Relationship Id="rId14" Type="http://schemas.openxmlformats.org/officeDocument/2006/relationships/image" Target="../media/image102.png"/><Relationship Id="rId22" Type="http://schemas.openxmlformats.org/officeDocument/2006/relationships/image" Target="../media/image290.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7.png"/><Relationship Id="rId10" Type="http://schemas.openxmlformats.org/officeDocument/2006/relationships/image" Target="../media/image27.png"/><Relationship Id="rId4" Type="http://schemas.openxmlformats.org/officeDocument/2006/relationships/image" Target="../media/image15.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0" y="762000"/>
            <a:ext cx="91440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4000" b="1" dirty="0"/>
          </a:p>
        </p:txBody>
      </p:sp>
      <p:sp>
        <p:nvSpPr>
          <p:cNvPr id="7" name="Rectangle 6"/>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8" name="Rectangle 7"/>
          <p:cNvSpPr>
            <a:spLocks noChangeArrowheads="1"/>
          </p:cNvSpPr>
          <p:nvPr/>
        </p:nvSpPr>
        <p:spPr bwMode="auto">
          <a:xfrm>
            <a:off x="0" y="6400800"/>
            <a:ext cx="9144000" cy="381000"/>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5123" name="Rectangle 3"/>
          <p:cNvSpPr>
            <a:spLocks noChangeArrowheads="1"/>
          </p:cNvSpPr>
          <p:nvPr/>
        </p:nvSpPr>
        <p:spPr bwMode="auto">
          <a:xfrm>
            <a:off x="0" y="4160836"/>
            <a:ext cx="9144000" cy="868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2000" dirty="0"/>
              <a:t>MPS Annual Meeting, Simons Foundation</a:t>
            </a:r>
          </a:p>
          <a:p>
            <a:pPr algn="ctr"/>
            <a:endParaRPr lang="en-US" sz="800" dirty="0"/>
          </a:p>
          <a:p>
            <a:pPr algn="ctr"/>
            <a:r>
              <a:rPr lang="en-US" sz="2000" dirty="0"/>
              <a:t>Jonathan Feng, UC Irvine, 17 October 2024</a:t>
            </a:r>
            <a:endParaRPr lang="en-US" sz="1200" dirty="0"/>
          </a:p>
        </p:txBody>
      </p:sp>
      <p:pic>
        <p:nvPicPr>
          <p:cNvPr id="14" name="Picture 13">
            <a:extLst>
              <a:ext uri="{FF2B5EF4-FFF2-40B4-BE49-F238E27FC236}">
                <a16:creationId xmlns:a16="http://schemas.microsoft.com/office/drawing/2014/main" id="{1B69DA5E-5C56-6B49-9A2D-BB6032CAABC1}"/>
              </a:ext>
            </a:extLst>
          </p:cNvPr>
          <p:cNvPicPr>
            <a:picLocks noChangeAspect="1"/>
          </p:cNvPicPr>
          <p:nvPr/>
        </p:nvPicPr>
        <p:blipFill>
          <a:blip r:embed="rId3"/>
          <a:stretch>
            <a:fillRect/>
          </a:stretch>
        </p:blipFill>
        <p:spPr>
          <a:xfrm>
            <a:off x="1321301" y="5563915"/>
            <a:ext cx="1711308" cy="488946"/>
          </a:xfrm>
          <a:prstGeom prst="rect">
            <a:avLst/>
          </a:prstGeom>
        </p:spPr>
      </p:pic>
      <p:pic>
        <p:nvPicPr>
          <p:cNvPr id="15" name="Picture 14">
            <a:extLst>
              <a:ext uri="{FF2B5EF4-FFF2-40B4-BE49-F238E27FC236}">
                <a16:creationId xmlns:a16="http://schemas.microsoft.com/office/drawing/2014/main" id="{2A0B97C5-96DE-E94A-A393-2C22EA2F0247}"/>
              </a:ext>
            </a:extLst>
          </p:cNvPr>
          <p:cNvPicPr>
            <a:picLocks noChangeAspect="1"/>
          </p:cNvPicPr>
          <p:nvPr/>
        </p:nvPicPr>
        <p:blipFill>
          <a:blip r:embed="rId4"/>
          <a:stretch>
            <a:fillRect/>
          </a:stretch>
        </p:blipFill>
        <p:spPr>
          <a:xfrm>
            <a:off x="3363309" y="5548711"/>
            <a:ext cx="2734564" cy="519355"/>
          </a:xfrm>
          <a:prstGeom prst="rect">
            <a:avLst/>
          </a:prstGeom>
        </p:spPr>
      </p:pic>
      <p:pic>
        <p:nvPicPr>
          <p:cNvPr id="17" name="Picture 16">
            <a:extLst>
              <a:ext uri="{FF2B5EF4-FFF2-40B4-BE49-F238E27FC236}">
                <a16:creationId xmlns:a16="http://schemas.microsoft.com/office/drawing/2014/main" id="{3DEF246E-C0F0-284D-9F72-F701A6ED6D6B}"/>
              </a:ext>
            </a:extLst>
          </p:cNvPr>
          <p:cNvPicPr>
            <a:picLocks noChangeAspect="1"/>
          </p:cNvPicPr>
          <p:nvPr/>
        </p:nvPicPr>
        <p:blipFill>
          <a:blip r:embed="rId5"/>
          <a:stretch>
            <a:fillRect/>
          </a:stretch>
        </p:blipFill>
        <p:spPr>
          <a:xfrm>
            <a:off x="295577" y="5460877"/>
            <a:ext cx="695023" cy="695023"/>
          </a:xfrm>
          <a:prstGeom prst="rect">
            <a:avLst/>
          </a:prstGeom>
        </p:spPr>
      </p:pic>
      <p:pic>
        <p:nvPicPr>
          <p:cNvPr id="18" name="Picture 17">
            <a:extLst>
              <a:ext uri="{FF2B5EF4-FFF2-40B4-BE49-F238E27FC236}">
                <a16:creationId xmlns:a16="http://schemas.microsoft.com/office/drawing/2014/main" id="{416522FC-1E4F-E042-8855-BD3B6CBA0350}"/>
              </a:ext>
            </a:extLst>
          </p:cNvPr>
          <p:cNvPicPr>
            <a:picLocks noChangeAspect="1"/>
          </p:cNvPicPr>
          <p:nvPr/>
        </p:nvPicPr>
        <p:blipFill>
          <a:blip r:embed="rId6"/>
          <a:stretch>
            <a:fillRect/>
          </a:stretch>
        </p:blipFill>
        <p:spPr>
          <a:xfrm>
            <a:off x="8153400" y="5535880"/>
            <a:ext cx="545017" cy="545017"/>
          </a:xfrm>
          <a:prstGeom prst="rect">
            <a:avLst/>
          </a:prstGeom>
        </p:spPr>
      </p:pic>
      <p:pic>
        <p:nvPicPr>
          <p:cNvPr id="19" name="Picture 18">
            <a:extLst>
              <a:ext uri="{FF2B5EF4-FFF2-40B4-BE49-F238E27FC236}">
                <a16:creationId xmlns:a16="http://schemas.microsoft.com/office/drawing/2014/main" id="{7181E317-B8D8-BA43-9A3A-5399C6C49F45}"/>
              </a:ext>
            </a:extLst>
          </p:cNvPr>
          <p:cNvPicPr>
            <a:picLocks noChangeAspect="1"/>
          </p:cNvPicPr>
          <p:nvPr/>
        </p:nvPicPr>
        <p:blipFill rotWithShape="1">
          <a:blip r:embed="rId7"/>
          <a:srcRect r="7550"/>
          <a:stretch/>
        </p:blipFill>
        <p:spPr>
          <a:xfrm>
            <a:off x="6428573" y="5455458"/>
            <a:ext cx="1394126" cy="705861"/>
          </a:xfrm>
          <a:prstGeom prst="rect">
            <a:avLst/>
          </a:prstGeom>
        </p:spPr>
      </p:pic>
      <p:sp>
        <p:nvSpPr>
          <p:cNvPr id="3" name="Rectangle 3">
            <a:extLst>
              <a:ext uri="{FF2B5EF4-FFF2-40B4-BE49-F238E27FC236}">
                <a16:creationId xmlns:a16="http://schemas.microsoft.com/office/drawing/2014/main" id="{6DD03BBC-D6F4-C99B-568F-8A7F8CCF6C2B}"/>
              </a:ext>
            </a:extLst>
          </p:cNvPr>
          <p:cNvSpPr>
            <a:spLocks noChangeArrowheads="1"/>
          </p:cNvSpPr>
          <p:nvPr/>
        </p:nvSpPr>
        <p:spPr bwMode="auto">
          <a:xfrm>
            <a:off x="0" y="1524000"/>
            <a:ext cx="91440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1200" b="1" dirty="0"/>
          </a:p>
          <a:p>
            <a:pPr algn="ctr"/>
            <a:r>
              <a:rPr lang="en-US" sz="4000" b="1" dirty="0"/>
              <a:t>THE FALL AND RISE OF</a:t>
            </a:r>
          </a:p>
          <a:p>
            <a:pPr algn="ctr"/>
            <a:r>
              <a:rPr lang="en-US" sz="4000" b="1" dirty="0"/>
              <a:t>FORWARD PHYSICS</a:t>
            </a:r>
          </a:p>
        </p:txBody>
      </p:sp>
    </p:spTree>
    <p:extLst>
      <p:ext uri="{BB962C8B-B14F-4D97-AF65-F5344CB8AC3E}">
        <p14:creationId xmlns:p14="http://schemas.microsoft.com/office/powerpoint/2010/main" val="748183728"/>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855DB-C73B-4CFF-93B6-E7089711C6A5}"/>
            </a:ext>
          </a:extLst>
        </p:cNvPr>
        <p:cNvGrpSpPr/>
        <p:nvPr/>
      </p:nvGrpSpPr>
      <p:grpSpPr>
        <a:xfrm>
          <a:off x="0" y="0"/>
          <a:ext cx="0" cy="0"/>
          <a:chOff x="0" y="0"/>
          <a:chExt cx="0" cy="0"/>
        </a:xfrm>
      </p:grpSpPr>
      <p:sp>
        <p:nvSpPr>
          <p:cNvPr id="5122" name="Title 1">
            <a:extLst>
              <a:ext uri="{FF2B5EF4-FFF2-40B4-BE49-F238E27FC236}">
                <a16:creationId xmlns:a16="http://schemas.microsoft.com/office/drawing/2014/main" id="{BECDA32B-B193-02BF-5946-88AADE2728DD}"/>
              </a:ext>
            </a:extLst>
          </p:cNvPr>
          <p:cNvSpPr>
            <a:spLocks noGrp="1"/>
          </p:cNvSpPr>
          <p:nvPr>
            <p:ph type="title"/>
          </p:nvPr>
        </p:nvSpPr>
        <p:spPr>
          <a:xfrm>
            <a:off x="685800" y="104775"/>
            <a:ext cx="7772400" cy="733425"/>
          </a:xfrm>
        </p:spPr>
        <p:txBody>
          <a:bodyPr/>
          <a:lstStyle/>
          <a:p>
            <a:pPr eaLnBrk="1" hangingPunct="1"/>
            <a:r>
              <a:rPr lang="en-US" dirty="0">
                <a:latin typeface="Arial" charset="0"/>
              </a:rPr>
              <a:t>MAP OF LHC</a:t>
            </a:r>
          </a:p>
        </p:txBody>
      </p:sp>
      <p:pic>
        <p:nvPicPr>
          <p:cNvPr id="2" name="Picture 1">
            <a:extLst>
              <a:ext uri="{FF2B5EF4-FFF2-40B4-BE49-F238E27FC236}">
                <a16:creationId xmlns:a16="http://schemas.microsoft.com/office/drawing/2014/main" id="{AA84AFFC-2818-C238-5529-81E984BCE89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219200"/>
            <a:ext cx="7315200" cy="5197906"/>
          </a:xfrm>
          <a:prstGeom prst="rect">
            <a:avLst/>
          </a:prstGeom>
        </p:spPr>
      </p:pic>
    </p:spTree>
    <p:extLst>
      <p:ext uri="{BB962C8B-B14F-4D97-AF65-F5344CB8AC3E}">
        <p14:creationId xmlns:p14="http://schemas.microsoft.com/office/powerpoint/2010/main" val="328489131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ECC68-10CF-6661-8D46-21532C0A2735}"/>
            </a:ext>
          </a:extLst>
        </p:cNvPr>
        <p:cNvGrpSpPr/>
        <p:nvPr/>
      </p:nvGrpSpPr>
      <p:grpSpPr>
        <a:xfrm>
          <a:off x="0" y="0"/>
          <a:ext cx="0" cy="0"/>
          <a:chOff x="0" y="0"/>
          <a:chExt cx="0" cy="0"/>
        </a:xfrm>
      </p:grpSpPr>
      <p:sp>
        <p:nvSpPr>
          <p:cNvPr id="5122" name="Title 1">
            <a:extLst>
              <a:ext uri="{FF2B5EF4-FFF2-40B4-BE49-F238E27FC236}">
                <a16:creationId xmlns:a16="http://schemas.microsoft.com/office/drawing/2014/main" id="{80528A72-8E9F-E5DB-DFE5-868CC08333D9}"/>
              </a:ext>
            </a:extLst>
          </p:cNvPr>
          <p:cNvSpPr>
            <a:spLocks noGrp="1"/>
          </p:cNvSpPr>
          <p:nvPr>
            <p:ph type="title"/>
          </p:nvPr>
        </p:nvSpPr>
        <p:spPr>
          <a:xfrm>
            <a:off x="685800" y="104775"/>
            <a:ext cx="7772400" cy="733425"/>
          </a:xfrm>
        </p:spPr>
        <p:txBody>
          <a:bodyPr/>
          <a:lstStyle/>
          <a:p>
            <a:pPr eaLnBrk="1" hangingPunct="1"/>
            <a:r>
              <a:rPr lang="en-US" dirty="0">
                <a:latin typeface="Arial" charset="0"/>
              </a:rPr>
              <a:t>MAP OF LHC</a:t>
            </a:r>
          </a:p>
        </p:txBody>
      </p:sp>
      <p:pic>
        <p:nvPicPr>
          <p:cNvPr id="9" name="Picture 8" descr="LHCLayout.png">
            <a:extLst>
              <a:ext uri="{FF2B5EF4-FFF2-40B4-BE49-F238E27FC236}">
                <a16:creationId xmlns:a16="http://schemas.microsoft.com/office/drawing/2014/main" id="{7B9EA62A-1A2A-C75A-BDBA-BB6EABB64B3E}"/>
              </a:ext>
            </a:extLst>
          </p:cNvPr>
          <p:cNvPicPr>
            <a:picLocks noChangeAspect="1"/>
          </p:cNvPicPr>
          <p:nvPr/>
        </p:nvPicPr>
        <p:blipFill rotWithShape="1">
          <a:blip r:embed="rId2">
            <a:extLst>
              <a:ext uri="{28A0092B-C50C-407E-A947-70E740481C1C}">
                <a14:useLocalDpi xmlns:a14="http://schemas.microsoft.com/office/drawing/2010/main" val="0"/>
              </a:ext>
            </a:extLst>
          </a:blip>
          <a:srcRect l="18002" t="67833" r="41997" b="736"/>
          <a:stretch/>
        </p:blipFill>
        <p:spPr>
          <a:xfrm>
            <a:off x="190500" y="1540555"/>
            <a:ext cx="8763000" cy="4953000"/>
          </a:xfrm>
          <a:prstGeom prst="rect">
            <a:avLst/>
          </a:prstGeom>
        </p:spPr>
      </p:pic>
      <p:grpSp>
        <p:nvGrpSpPr>
          <p:cNvPr id="15" name="Group 14">
            <a:extLst>
              <a:ext uri="{FF2B5EF4-FFF2-40B4-BE49-F238E27FC236}">
                <a16:creationId xmlns:a16="http://schemas.microsoft.com/office/drawing/2014/main" id="{789F4B21-4E42-C905-808D-B1BDEE7815AD}"/>
              </a:ext>
            </a:extLst>
          </p:cNvPr>
          <p:cNvGrpSpPr/>
          <p:nvPr/>
        </p:nvGrpSpPr>
        <p:grpSpPr>
          <a:xfrm>
            <a:off x="3128477" y="1309723"/>
            <a:ext cx="4005021" cy="3948077"/>
            <a:chOff x="3128477" y="1309723"/>
            <a:chExt cx="4005021" cy="3948077"/>
          </a:xfrm>
        </p:grpSpPr>
        <p:cxnSp>
          <p:nvCxnSpPr>
            <p:cNvPr id="7" name="Straight Arrow Connector 6">
              <a:extLst>
                <a:ext uri="{FF2B5EF4-FFF2-40B4-BE49-F238E27FC236}">
                  <a16:creationId xmlns:a16="http://schemas.microsoft.com/office/drawing/2014/main" id="{4D211895-394D-0EFB-BB39-5C3A17A34157}"/>
                </a:ext>
              </a:extLst>
            </p:cNvPr>
            <p:cNvCxnSpPr>
              <a:cxnSpLocks/>
            </p:cNvCxnSpPr>
            <p:nvPr/>
          </p:nvCxnSpPr>
          <p:spPr>
            <a:xfrm>
              <a:off x="6400800" y="1771388"/>
              <a:ext cx="732698" cy="348641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F7AB5BEF-F486-2B13-88C0-5E14DC994870}"/>
                </a:ext>
              </a:extLst>
            </p:cNvPr>
            <p:cNvSpPr txBox="1"/>
            <p:nvPr/>
          </p:nvSpPr>
          <p:spPr>
            <a:xfrm>
              <a:off x="5872600" y="1309723"/>
              <a:ext cx="779381" cy="461665"/>
            </a:xfrm>
            <a:prstGeom prst="rect">
              <a:avLst/>
            </a:prstGeom>
            <a:noFill/>
            <a:ln w="38100" cmpd="sng">
              <a:solidFill>
                <a:srgbClr val="0000FF"/>
              </a:solidFill>
            </a:ln>
          </p:spPr>
          <p:txBody>
            <a:bodyPr wrap="none" rtlCol="0">
              <a:spAutoFit/>
            </a:bodyPr>
            <a:lstStyle/>
            <a:p>
              <a:r>
                <a:rPr lang="en-US" sz="2400" dirty="0">
                  <a:solidFill>
                    <a:srgbClr val="0000FF"/>
                  </a:solidFill>
                </a:rPr>
                <a:t>  !!!  </a:t>
              </a:r>
            </a:p>
          </p:txBody>
        </p:sp>
        <p:cxnSp>
          <p:nvCxnSpPr>
            <p:cNvPr id="2" name="Straight Arrow Connector 1">
              <a:extLst>
                <a:ext uri="{FF2B5EF4-FFF2-40B4-BE49-F238E27FC236}">
                  <a16:creationId xmlns:a16="http://schemas.microsoft.com/office/drawing/2014/main" id="{DCFCDC53-3AE0-AD8F-7D92-5F750EDC778F}"/>
                </a:ext>
              </a:extLst>
            </p:cNvPr>
            <p:cNvCxnSpPr>
              <a:cxnSpLocks/>
            </p:cNvCxnSpPr>
            <p:nvPr/>
          </p:nvCxnSpPr>
          <p:spPr>
            <a:xfrm flipH="1">
              <a:off x="3128477" y="1771388"/>
              <a:ext cx="2967523" cy="295301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229085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THE FORWARD REGION</a:t>
            </a:r>
            <a:endParaRPr lang="en-US" dirty="0">
              <a:latin typeface="Symbol" pitchFamily="2" charset="2"/>
            </a:endParaRPr>
          </a:p>
        </p:txBody>
      </p:sp>
      <p:pic>
        <p:nvPicPr>
          <p:cNvPr id="10" name="Picture 9">
            <a:extLst>
              <a:ext uri="{FF2B5EF4-FFF2-40B4-BE49-F238E27FC236}">
                <a16:creationId xmlns:a16="http://schemas.microsoft.com/office/drawing/2014/main" id="{A8BFF6B6-0A9D-AA4E-B0FE-35D933067051}"/>
              </a:ext>
            </a:extLst>
          </p:cNvPr>
          <p:cNvPicPr>
            <a:picLocks noChangeAspect="1"/>
          </p:cNvPicPr>
          <p:nvPr/>
        </p:nvPicPr>
        <p:blipFill>
          <a:blip r:embed="rId2"/>
          <a:stretch>
            <a:fillRect/>
          </a:stretch>
        </p:blipFill>
        <p:spPr>
          <a:xfrm>
            <a:off x="1066800" y="887194"/>
            <a:ext cx="6934200" cy="2806268"/>
          </a:xfrm>
          <a:prstGeom prst="rect">
            <a:avLst/>
          </a:prstGeom>
        </p:spPr>
      </p:pic>
      <p:pic>
        <p:nvPicPr>
          <p:cNvPr id="11" name="Obraz 5">
            <a:extLst>
              <a:ext uri="{FF2B5EF4-FFF2-40B4-BE49-F238E27FC236}">
                <a16:creationId xmlns:a16="http://schemas.microsoft.com/office/drawing/2014/main" id="{BFF42797-A462-3C4B-AACE-92314EDFE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886200"/>
            <a:ext cx="6953250" cy="2596469"/>
          </a:xfrm>
          <a:prstGeom prst="rect">
            <a:avLst/>
          </a:prstGeom>
        </p:spPr>
      </p:pic>
      <p:sp>
        <p:nvSpPr>
          <p:cNvPr id="12" name="pole tekstowe 7">
            <a:extLst>
              <a:ext uri="{FF2B5EF4-FFF2-40B4-BE49-F238E27FC236}">
                <a16:creationId xmlns:a16="http://schemas.microsoft.com/office/drawing/2014/main" id="{1D2B46F5-BF32-1748-9878-347D7298A4B2}"/>
              </a:ext>
            </a:extLst>
          </p:cNvPr>
          <p:cNvSpPr txBox="1"/>
          <p:nvPr/>
        </p:nvSpPr>
        <p:spPr>
          <a:xfrm>
            <a:off x="2057499" y="5576142"/>
            <a:ext cx="3067779" cy="738664"/>
          </a:xfrm>
          <a:prstGeom prst="rect">
            <a:avLst/>
          </a:prstGeom>
          <a:solidFill>
            <a:schemeClr val="bg1"/>
          </a:solidFill>
          <a:ln w="28575">
            <a:solidFill>
              <a:srgbClr val="FF0000"/>
            </a:solidFill>
          </a:ln>
        </p:spPr>
        <p:txBody>
          <a:bodyPr wrap="square" rtlCol="0">
            <a:spAutoFit/>
          </a:bodyPr>
          <a:lstStyle/>
          <a:p>
            <a:pPr algn="ctr"/>
            <a:r>
              <a:rPr lang="pl-PL" sz="1400" dirty="0" err="1">
                <a:solidFill>
                  <a:srgbClr val="FF0000"/>
                </a:solidFill>
              </a:rPr>
              <a:t>Beam</a:t>
            </a:r>
            <a:r>
              <a:rPr lang="pl-PL" sz="1400" dirty="0">
                <a:solidFill>
                  <a:srgbClr val="FF0000"/>
                </a:solidFill>
              </a:rPr>
              <a:t> </a:t>
            </a:r>
            <a:r>
              <a:rPr lang="pl-PL" sz="1400" dirty="0" err="1">
                <a:solidFill>
                  <a:srgbClr val="FF0000"/>
                </a:solidFill>
              </a:rPr>
              <a:t>collision</a:t>
            </a:r>
            <a:r>
              <a:rPr lang="pl-PL" sz="1400" dirty="0">
                <a:solidFill>
                  <a:srgbClr val="FF0000"/>
                </a:solidFill>
              </a:rPr>
              <a:t> </a:t>
            </a:r>
            <a:r>
              <a:rPr lang="pl-PL" sz="1400" dirty="0" err="1">
                <a:solidFill>
                  <a:srgbClr val="FF0000"/>
                </a:solidFill>
              </a:rPr>
              <a:t>axis</a:t>
            </a:r>
            <a:r>
              <a:rPr lang="pl-PL" sz="1400" dirty="0">
                <a:solidFill>
                  <a:srgbClr val="FF0000"/>
                </a:solidFill>
              </a:rPr>
              <a:t>:</a:t>
            </a:r>
          </a:p>
          <a:p>
            <a:pPr algn="ctr"/>
            <a:r>
              <a:rPr lang="pl-PL" sz="1400" dirty="0" err="1">
                <a:solidFill>
                  <a:srgbClr val="FF0000"/>
                </a:solidFill>
              </a:rPr>
              <a:t>dark</a:t>
            </a:r>
            <a:r>
              <a:rPr lang="pl-PL" sz="1400" dirty="0">
                <a:solidFill>
                  <a:srgbClr val="FF0000"/>
                </a:solidFill>
              </a:rPr>
              <a:t> </a:t>
            </a:r>
            <a:r>
              <a:rPr lang="pl-PL" sz="1400" dirty="0" err="1">
                <a:solidFill>
                  <a:srgbClr val="FF0000"/>
                </a:solidFill>
              </a:rPr>
              <a:t>matter</a:t>
            </a:r>
            <a:r>
              <a:rPr lang="pl-PL" sz="1400" dirty="0">
                <a:solidFill>
                  <a:srgbClr val="FF0000"/>
                </a:solidFill>
              </a:rPr>
              <a:t>, </a:t>
            </a:r>
            <a:r>
              <a:rPr lang="pl-PL" sz="1400" dirty="0" err="1">
                <a:solidFill>
                  <a:srgbClr val="FF0000"/>
                </a:solidFill>
              </a:rPr>
              <a:t>new</a:t>
            </a:r>
            <a:r>
              <a:rPr lang="pl-PL" sz="1400" dirty="0">
                <a:solidFill>
                  <a:srgbClr val="FF0000"/>
                </a:solidFill>
              </a:rPr>
              <a:t> </a:t>
            </a:r>
            <a:r>
              <a:rPr lang="pl-PL" sz="1400" dirty="0" err="1">
                <a:solidFill>
                  <a:srgbClr val="FF0000"/>
                </a:solidFill>
              </a:rPr>
              <a:t>particles</a:t>
            </a:r>
            <a:r>
              <a:rPr lang="pl-PL" sz="1400" dirty="0">
                <a:solidFill>
                  <a:srgbClr val="FF0000"/>
                </a:solidFill>
              </a:rPr>
              <a:t> </a:t>
            </a:r>
            <a:r>
              <a:rPr lang="pl-PL" sz="1400" dirty="0" err="1">
                <a:solidFill>
                  <a:srgbClr val="FF0000"/>
                </a:solidFill>
              </a:rPr>
              <a:t>could</a:t>
            </a:r>
            <a:r>
              <a:rPr lang="pl-PL" sz="1400" dirty="0">
                <a:solidFill>
                  <a:srgbClr val="FF0000"/>
                </a:solidFill>
              </a:rPr>
              <a:t> be streaming </a:t>
            </a:r>
            <a:r>
              <a:rPr lang="pl-PL" sz="1400" dirty="0" err="1">
                <a:solidFill>
                  <a:srgbClr val="FF0000"/>
                </a:solidFill>
              </a:rPr>
              <a:t>through</a:t>
            </a:r>
            <a:r>
              <a:rPr lang="pl-PL" sz="1400" dirty="0">
                <a:solidFill>
                  <a:srgbClr val="FF0000"/>
                </a:solidFill>
              </a:rPr>
              <a:t> </a:t>
            </a:r>
            <a:r>
              <a:rPr lang="pl-PL" sz="1400" dirty="0" err="1">
                <a:solidFill>
                  <a:srgbClr val="FF0000"/>
                </a:solidFill>
              </a:rPr>
              <a:t>this</a:t>
            </a:r>
            <a:r>
              <a:rPr lang="pl-PL" sz="1400" dirty="0">
                <a:solidFill>
                  <a:srgbClr val="FF0000"/>
                </a:solidFill>
              </a:rPr>
              <a:t> </a:t>
            </a:r>
            <a:r>
              <a:rPr lang="pl-PL" sz="1400" dirty="0" err="1">
                <a:solidFill>
                  <a:srgbClr val="FF0000"/>
                </a:solidFill>
              </a:rPr>
              <a:t>tunnel</a:t>
            </a:r>
            <a:r>
              <a:rPr lang="pl-PL" sz="1400" dirty="0">
                <a:solidFill>
                  <a:srgbClr val="FF0000"/>
                </a:solidFill>
              </a:rPr>
              <a:t>!</a:t>
            </a:r>
            <a:endParaRPr lang="en-US" sz="1400" dirty="0">
              <a:solidFill>
                <a:srgbClr val="FF0000"/>
              </a:solidFill>
            </a:endParaRPr>
          </a:p>
        </p:txBody>
      </p:sp>
      <p:cxnSp>
        <p:nvCxnSpPr>
          <p:cNvPr id="13" name="Łącznik prosty ze strzałką 9">
            <a:extLst>
              <a:ext uri="{FF2B5EF4-FFF2-40B4-BE49-F238E27FC236}">
                <a16:creationId xmlns:a16="http://schemas.microsoft.com/office/drawing/2014/main" id="{5ECD5B64-A85F-E34F-9C20-5C93971E7370}"/>
              </a:ext>
            </a:extLst>
          </p:cNvPr>
          <p:cNvCxnSpPr>
            <a:cxnSpLocks/>
          </p:cNvCxnSpPr>
          <p:nvPr/>
        </p:nvCxnSpPr>
        <p:spPr>
          <a:xfrm flipV="1">
            <a:off x="2743200" y="5181602"/>
            <a:ext cx="609600" cy="228598"/>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pole tekstowe 7">
            <a:extLst>
              <a:ext uri="{FF2B5EF4-FFF2-40B4-BE49-F238E27FC236}">
                <a16:creationId xmlns:a16="http://schemas.microsoft.com/office/drawing/2014/main" id="{9761C229-B5BE-034A-827C-8B3DA53F7323}"/>
              </a:ext>
            </a:extLst>
          </p:cNvPr>
          <p:cNvSpPr txBox="1"/>
          <p:nvPr/>
        </p:nvSpPr>
        <p:spPr>
          <a:xfrm>
            <a:off x="6080118" y="5633876"/>
            <a:ext cx="1319593" cy="307777"/>
          </a:xfrm>
          <a:prstGeom prst="rect">
            <a:avLst/>
          </a:prstGeom>
          <a:solidFill>
            <a:schemeClr val="bg1"/>
          </a:solidFill>
          <a:ln w="28575">
            <a:solidFill>
              <a:srgbClr val="FF0000"/>
            </a:solidFill>
          </a:ln>
        </p:spPr>
        <p:txBody>
          <a:bodyPr wrap="none" rtlCol="0">
            <a:spAutoFit/>
          </a:bodyPr>
          <a:lstStyle/>
          <a:p>
            <a:pPr algn="ctr"/>
            <a:r>
              <a:rPr lang="pl-PL" sz="1400" dirty="0">
                <a:solidFill>
                  <a:srgbClr val="FF0000"/>
                </a:solidFill>
              </a:rPr>
              <a:t>LHC </a:t>
            </a:r>
            <a:r>
              <a:rPr lang="pl-PL" sz="1400" dirty="0" err="1">
                <a:solidFill>
                  <a:srgbClr val="FF0000"/>
                </a:solidFill>
              </a:rPr>
              <a:t>beamline</a:t>
            </a:r>
            <a:endParaRPr lang="pl-PL" sz="1400" dirty="0">
              <a:solidFill>
                <a:srgbClr val="FF0000"/>
              </a:solidFill>
            </a:endParaRPr>
          </a:p>
        </p:txBody>
      </p:sp>
      <p:sp>
        <p:nvSpPr>
          <p:cNvPr id="17" name="pole tekstowe 7">
            <a:extLst>
              <a:ext uri="{FF2B5EF4-FFF2-40B4-BE49-F238E27FC236}">
                <a16:creationId xmlns:a16="http://schemas.microsoft.com/office/drawing/2014/main" id="{859FB3A7-EDD8-A44D-9CBA-5355CFFAAE0B}"/>
              </a:ext>
            </a:extLst>
          </p:cNvPr>
          <p:cNvSpPr txBox="1"/>
          <p:nvPr/>
        </p:nvSpPr>
        <p:spPr>
          <a:xfrm>
            <a:off x="1060388" y="3962400"/>
            <a:ext cx="4185762" cy="369332"/>
          </a:xfrm>
          <a:prstGeom prst="rect">
            <a:avLst/>
          </a:prstGeom>
          <a:noFill/>
          <a:ln w="28575">
            <a:solidFill>
              <a:schemeClr val="bg1"/>
            </a:solidFill>
          </a:ln>
        </p:spPr>
        <p:txBody>
          <a:bodyPr wrap="none" rtlCol="0">
            <a:spAutoFit/>
          </a:bodyPr>
          <a:lstStyle/>
          <a:p>
            <a:pPr algn="ctr"/>
            <a:r>
              <a:rPr lang="pl-PL" dirty="0">
                <a:solidFill>
                  <a:schemeClr val="bg1"/>
                </a:solidFill>
              </a:rPr>
              <a:t>The </a:t>
            </a:r>
            <a:r>
              <a:rPr lang="pl-PL" dirty="0" err="1">
                <a:solidFill>
                  <a:schemeClr val="bg1"/>
                </a:solidFill>
              </a:rPr>
              <a:t>view</a:t>
            </a:r>
            <a:r>
              <a:rPr lang="pl-PL" dirty="0">
                <a:solidFill>
                  <a:schemeClr val="bg1"/>
                </a:solidFill>
              </a:rPr>
              <a:t> in UJ12 </a:t>
            </a:r>
            <a:r>
              <a:rPr lang="pl-PL" dirty="0" err="1">
                <a:solidFill>
                  <a:schemeClr val="bg1"/>
                </a:solidFill>
              </a:rPr>
              <a:t>looking</a:t>
            </a:r>
            <a:r>
              <a:rPr lang="pl-PL" dirty="0">
                <a:solidFill>
                  <a:schemeClr val="bg1"/>
                </a:solidFill>
              </a:rPr>
              <a:t> west in 2018</a:t>
            </a:r>
            <a:endParaRPr lang="en-US" dirty="0">
              <a:solidFill>
                <a:schemeClr val="bg1"/>
              </a:solidFill>
            </a:endParaRPr>
          </a:p>
        </p:txBody>
      </p:sp>
      <p:cxnSp>
        <p:nvCxnSpPr>
          <p:cNvPr id="20" name="Łącznik prosty ze strzałką 9">
            <a:extLst>
              <a:ext uri="{FF2B5EF4-FFF2-40B4-BE49-F238E27FC236}">
                <a16:creationId xmlns:a16="http://schemas.microsoft.com/office/drawing/2014/main" id="{51AC408F-D673-E643-8BB3-CF6C3F81C156}"/>
              </a:ext>
            </a:extLst>
          </p:cNvPr>
          <p:cNvCxnSpPr>
            <a:cxnSpLocks/>
          </p:cNvCxnSpPr>
          <p:nvPr/>
        </p:nvCxnSpPr>
        <p:spPr>
          <a:xfrm flipH="1" flipV="1">
            <a:off x="5105400" y="5320544"/>
            <a:ext cx="838202" cy="242056"/>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0DACFBE-C91C-9143-AF21-5EA3AADE496A}"/>
              </a:ext>
            </a:extLst>
          </p:cNvPr>
          <p:cNvCxnSpPr/>
          <p:nvPr/>
        </p:nvCxnSpPr>
        <p:spPr>
          <a:xfrm>
            <a:off x="1066800" y="1676400"/>
            <a:ext cx="6934200" cy="15240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15" name="Rectangle 14">
            <a:extLst>
              <a:ext uri="{FF2B5EF4-FFF2-40B4-BE49-F238E27FC236}">
                <a16:creationId xmlns:a16="http://schemas.microsoft.com/office/drawing/2014/main" id="{F9B00011-361F-7543-886C-D365151E69D1}"/>
              </a:ext>
            </a:extLst>
          </p:cNvPr>
          <p:cNvSpPr/>
          <p:nvPr/>
        </p:nvSpPr>
        <p:spPr>
          <a:xfrm>
            <a:off x="5791200" y="3225800"/>
            <a:ext cx="1524000" cy="304800"/>
          </a:xfrm>
          <a:prstGeom prst="rect">
            <a:avLst/>
          </a:prstGeom>
          <a:solidFill>
            <a:schemeClr val="bg1"/>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TI12 near UJ12</a:t>
            </a:r>
          </a:p>
        </p:txBody>
      </p:sp>
      <p:sp>
        <p:nvSpPr>
          <p:cNvPr id="19" name="TextBox 18">
            <a:extLst>
              <a:ext uri="{FF2B5EF4-FFF2-40B4-BE49-F238E27FC236}">
                <a16:creationId xmlns:a16="http://schemas.microsoft.com/office/drawing/2014/main" id="{6614B13F-3DFC-3A46-A331-071303C2A09C}"/>
              </a:ext>
            </a:extLst>
          </p:cNvPr>
          <p:cNvSpPr txBox="1"/>
          <p:nvPr/>
        </p:nvSpPr>
        <p:spPr>
          <a:xfrm>
            <a:off x="3200400" y="4648200"/>
            <a:ext cx="646331" cy="369332"/>
          </a:xfrm>
          <a:prstGeom prst="rect">
            <a:avLst/>
          </a:prstGeom>
          <a:noFill/>
        </p:spPr>
        <p:txBody>
          <a:bodyPr wrap="none" rtlCol="0">
            <a:spAutoFit/>
          </a:bodyPr>
          <a:lstStyle/>
          <a:p>
            <a:r>
              <a:rPr lang="en-US" dirty="0">
                <a:solidFill>
                  <a:schemeClr val="bg1"/>
                </a:solidFill>
              </a:rPr>
              <a:t>TI12</a:t>
            </a:r>
          </a:p>
        </p:txBody>
      </p:sp>
      <p:sp>
        <p:nvSpPr>
          <p:cNvPr id="21" name="TextBox 20">
            <a:extLst>
              <a:ext uri="{FF2B5EF4-FFF2-40B4-BE49-F238E27FC236}">
                <a16:creationId xmlns:a16="http://schemas.microsoft.com/office/drawing/2014/main" id="{5F1EDD71-5A4E-F541-AC22-C480E5208DB8}"/>
              </a:ext>
            </a:extLst>
          </p:cNvPr>
          <p:cNvSpPr txBox="1"/>
          <p:nvPr/>
        </p:nvSpPr>
        <p:spPr>
          <a:xfrm>
            <a:off x="4800600" y="937736"/>
            <a:ext cx="2895600" cy="738664"/>
          </a:xfrm>
          <a:prstGeom prst="rect">
            <a:avLst/>
          </a:prstGeom>
          <a:solidFill>
            <a:schemeClr val="bg1"/>
          </a:solidFill>
          <a:ln w="28575">
            <a:solidFill>
              <a:srgbClr val="FF0000"/>
            </a:solidFill>
          </a:ln>
        </p:spPr>
        <p:txBody>
          <a:bodyPr wrap="square" rtlCol="0">
            <a:spAutoFit/>
          </a:bodyPr>
          <a:lstStyle/>
          <a:p>
            <a:pPr algn="ctr"/>
            <a:r>
              <a:rPr lang="en-US" sz="1400" dirty="0">
                <a:solidFill>
                  <a:srgbClr val="FF0000"/>
                </a:solidFill>
              </a:rPr>
              <a:t>Beam collision axis passes</a:t>
            </a:r>
          </a:p>
          <a:p>
            <a:pPr algn="ctr"/>
            <a:r>
              <a:rPr lang="en-US" sz="1400" dirty="0">
                <a:solidFill>
                  <a:srgbClr val="FF0000"/>
                </a:solidFill>
              </a:rPr>
              <a:t>through 100 m of rock, emerges in tunnel TI12, 480 m from ATLAS</a:t>
            </a:r>
          </a:p>
        </p:txBody>
      </p:sp>
      <p:sp>
        <p:nvSpPr>
          <p:cNvPr id="2" name="TextBox 1">
            <a:extLst>
              <a:ext uri="{FF2B5EF4-FFF2-40B4-BE49-F238E27FC236}">
                <a16:creationId xmlns:a16="http://schemas.microsoft.com/office/drawing/2014/main" id="{ADB2F5AF-00C0-F34F-A7DB-57B4E479597D}"/>
              </a:ext>
            </a:extLst>
          </p:cNvPr>
          <p:cNvSpPr txBox="1"/>
          <p:nvPr/>
        </p:nvSpPr>
        <p:spPr>
          <a:xfrm>
            <a:off x="7192524" y="2618601"/>
            <a:ext cx="550151" cy="276999"/>
          </a:xfrm>
          <a:prstGeom prst="rect">
            <a:avLst/>
          </a:prstGeom>
          <a:solidFill>
            <a:schemeClr val="bg1"/>
          </a:solidFill>
          <a:ln w="19050">
            <a:solidFill>
              <a:schemeClr val="tx1"/>
            </a:solidFill>
          </a:ln>
        </p:spPr>
        <p:txBody>
          <a:bodyPr wrap="none" rtlCol="0">
            <a:spAutoFit/>
          </a:bodyPr>
          <a:lstStyle/>
          <a:p>
            <a:r>
              <a:rPr lang="en-US" sz="1200" b="1" dirty="0"/>
              <a:t>UJ12</a:t>
            </a:r>
          </a:p>
        </p:txBody>
      </p:sp>
    </p:spTree>
    <p:extLst>
      <p:ext uri="{BB962C8B-B14F-4D97-AF65-F5344CB8AC3E}">
        <p14:creationId xmlns:p14="http://schemas.microsoft.com/office/powerpoint/2010/main" val="219017688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HISTORY: THE FALL OF FORWARD PHYSICS</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152400" y="1042255"/>
            <a:ext cx="4280552" cy="5479916"/>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Is it really possible that a collider is making new particles, and we are missing them simply because we are looking in the wrong place?</a:t>
            </a:r>
          </a:p>
          <a:p>
            <a:endParaRPr lang="en-US" sz="800" dirty="0"/>
          </a:p>
          <a:p>
            <a:r>
              <a:rPr lang="en-US" sz="2000" dirty="0"/>
              <a:t>Yes.  In fact, it happened before at CERN.</a:t>
            </a:r>
          </a:p>
          <a:p>
            <a:endParaRPr lang="en-US" sz="800" dirty="0"/>
          </a:p>
          <a:p>
            <a:r>
              <a:rPr lang="en-US" sz="2000" dirty="0"/>
              <a:t>In 1971, the first hadron collider, CERN’s Intersecting Storage Rings (ISR), began operation.  </a:t>
            </a:r>
          </a:p>
          <a:p>
            <a:endParaRPr lang="en-US" sz="800" dirty="0"/>
          </a:p>
          <a:p>
            <a:r>
              <a:rPr lang="en-US" sz="2000" dirty="0"/>
              <a:t>It had a circumference of ~1 km, collided protons with protons at center-of-mass energy 30 GeV.</a:t>
            </a:r>
            <a:endParaRPr lang="en-US" sz="1600" dirty="0"/>
          </a:p>
          <a:p>
            <a:endParaRPr lang="en-US" sz="2000" dirty="0"/>
          </a:p>
        </p:txBody>
      </p:sp>
      <p:pic>
        <p:nvPicPr>
          <p:cNvPr id="8" name="Picture 7">
            <a:extLst>
              <a:ext uri="{FF2B5EF4-FFF2-40B4-BE49-F238E27FC236}">
                <a16:creationId xmlns:a16="http://schemas.microsoft.com/office/drawing/2014/main" id="{D747E3EA-3559-C948-BF95-9A98BEC93D82}"/>
              </a:ext>
            </a:extLst>
          </p:cNvPr>
          <p:cNvPicPr>
            <a:picLocks noChangeAspect="1"/>
          </p:cNvPicPr>
          <p:nvPr/>
        </p:nvPicPr>
        <p:blipFill>
          <a:blip r:embed="rId2"/>
          <a:stretch>
            <a:fillRect/>
          </a:stretch>
        </p:blipFill>
        <p:spPr>
          <a:xfrm>
            <a:off x="4628730" y="1053830"/>
            <a:ext cx="4210470" cy="5340486"/>
          </a:xfrm>
          <a:prstGeom prst="rect">
            <a:avLst/>
          </a:prstGeom>
        </p:spPr>
      </p:pic>
      <p:pic>
        <p:nvPicPr>
          <p:cNvPr id="6" name="Picture 5">
            <a:extLst>
              <a:ext uri="{FF2B5EF4-FFF2-40B4-BE49-F238E27FC236}">
                <a16:creationId xmlns:a16="http://schemas.microsoft.com/office/drawing/2014/main" id="{301576F1-795F-BE44-A83F-ED33A6B3A8DC}"/>
              </a:ext>
            </a:extLst>
          </p:cNvPr>
          <p:cNvPicPr>
            <a:picLocks noChangeAspect="1"/>
          </p:cNvPicPr>
          <p:nvPr/>
        </p:nvPicPr>
        <p:blipFill rotWithShape="1">
          <a:blip r:embed="rId3"/>
          <a:srcRect l="7992" t="2402" r="5701" b="4362"/>
          <a:stretch/>
        </p:blipFill>
        <p:spPr>
          <a:xfrm>
            <a:off x="7391400" y="1219200"/>
            <a:ext cx="1252022" cy="900291"/>
          </a:xfrm>
          <a:prstGeom prst="rect">
            <a:avLst/>
          </a:prstGeom>
        </p:spPr>
      </p:pic>
    </p:spTree>
    <p:extLst>
      <p:ext uri="{BB962C8B-B14F-4D97-AF65-F5344CB8AC3E}">
        <p14:creationId xmlns:p14="http://schemas.microsoft.com/office/powerpoint/2010/main" val="469509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HISTORY: THE FALL OF FORWARD PHYSICS</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152400" y="685800"/>
            <a:ext cx="6553200" cy="60198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During ISR’s 50</a:t>
            </a:r>
            <a:r>
              <a:rPr lang="en-US" sz="1800" baseline="30000" dirty="0"/>
              <a:t>th</a:t>
            </a:r>
            <a:r>
              <a:rPr lang="en-US" sz="1800" dirty="0"/>
              <a:t> anniversary, there were many fascinating articles and talks by eminent physicists</a:t>
            </a:r>
          </a:p>
          <a:p>
            <a:endParaRPr lang="en-US" sz="800" dirty="0"/>
          </a:p>
          <a:p>
            <a:pPr lvl="1"/>
            <a:r>
              <a:rPr lang="en-US" sz="1400" dirty="0"/>
              <a:t>“Enormous impact on accelerator physics, but sadly little effect on particle physics.” – Steve Myers, talk at “The 50th Anniversary of Hadron Colliders at CERN,” October 2021.</a:t>
            </a:r>
          </a:p>
          <a:p>
            <a:endParaRPr lang="en-US" sz="800" dirty="0"/>
          </a:p>
          <a:p>
            <a:pPr lvl="1"/>
            <a:r>
              <a:rPr lang="en-US" sz="1400" dirty="0"/>
              <a:t>“There was initially a broad belief that physics action would be in the forward directions at a hadron collider…. It is easy to say after the fact, still with regrets, that with an earlier availability of more complete… experiments at the ISR, CERN would not have been left as a spectator during the famous November revolution of 1974 with the J/</a:t>
            </a:r>
            <a:r>
              <a:rPr lang="el-GR" sz="1400" dirty="0"/>
              <a:t>ψ</a:t>
            </a:r>
            <a:r>
              <a:rPr lang="en-US" sz="1400" dirty="0"/>
              <a:t> discoveries at Brookhaven and SLAC .” – Lyn Evans and Peter Jenni, “Discovery Machines,” CERN Courier (2021).</a:t>
            </a:r>
          </a:p>
          <a:p>
            <a:endParaRPr lang="en-US" sz="800" dirty="0"/>
          </a:p>
          <a:p>
            <a:r>
              <a:rPr lang="en-US" sz="1800" dirty="0"/>
              <a:t>Bottom line: The collider was creating charm quarks, but, based on theoretical prejudice, experimentalists focused on the forward region and so missed them. </a:t>
            </a:r>
          </a:p>
          <a:p>
            <a:endParaRPr lang="en-US" sz="800" dirty="0"/>
          </a:p>
          <a:p>
            <a:r>
              <a:rPr lang="en-US" sz="1800" dirty="0">
                <a:solidFill>
                  <a:srgbClr val="FF0000"/>
                </a:solidFill>
              </a:rPr>
              <a:t>Since that time, forward physics at colliders has been almost completely ignored for new particle searches.  </a:t>
            </a:r>
          </a:p>
          <a:p>
            <a:endParaRPr lang="en-US" sz="800" dirty="0">
              <a:solidFill>
                <a:srgbClr val="FF0000"/>
              </a:solidFill>
            </a:endParaRPr>
          </a:p>
          <a:p>
            <a:r>
              <a:rPr lang="en-US" sz="1800" dirty="0">
                <a:solidFill>
                  <a:srgbClr val="FF0000"/>
                </a:solidFill>
              </a:rPr>
              <a:t>But are we making the same mistake now (in reverse)? And could there be another November revolution waiting for us in the forward direction?</a:t>
            </a:r>
            <a:endParaRPr lang="en-US" sz="1800" dirty="0"/>
          </a:p>
          <a:p>
            <a:pPr lvl="1"/>
            <a:endParaRPr lang="en-US" sz="1600" dirty="0"/>
          </a:p>
          <a:p>
            <a:endParaRPr lang="en-US" sz="2000" dirty="0"/>
          </a:p>
        </p:txBody>
      </p:sp>
      <p:pic>
        <p:nvPicPr>
          <p:cNvPr id="3" name="Picture 2">
            <a:extLst>
              <a:ext uri="{FF2B5EF4-FFF2-40B4-BE49-F238E27FC236}">
                <a16:creationId xmlns:a16="http://schemas.microsoft.com/office/drawing/2014/main" id="{EEB4C364-B9FF-4643-BB1E-B4723636417F}"/>
              </a:ext>
            </a:extLst>
          </p:cNvPr>
          <p:cNvPicPr>
            <a:picLocks noChangeAspect="1"/>
          </p:cNvPicPr>
          <p:nvPr/>
        </p:nvPicPr>
        <p:blipFill>
          <a:blip r:embed="rId2"/>
          <a:stretch>
            <a:fillRect/>
          </a:stretch>
        </p:blipFill>
        <p:spPr>
          <a:xfrm>
            <a:off x="6856247" y="2740833"/>
            <a:ext cx="1967542" cy="1752600"/>
          </a:xfrm>
          <a:prstGeom prst="rect">
            <a:avLst/>
          </a:prstGeom>
        </p:spPr>
      </p:pic>
      <p:pic>
        <p:nvPicPr>
          <p:cNvPr id="5" name="Picture 4">
            <a:extLst>
              <a:ext uri="{FF2B5EF4-FFF2-40B4-BE49-F238E27FC236}">
                <a16:creationId xmlns:a16="http://schemas.microsoft.com/office/drawing/2014/main" id="{CB45BE6F-C370-A94E-87F2-56C0BCA2F39B}"/>
              </a:ext>
            </a:extLst>
          </p:cNvPr>
          <p:cNvPicPr>
            <a:picLocks noChangeAspect="1"/>
          </p:cNvPicPr>
          <p:nvPr/>
        </p:nvPicPr>
        <p:blipFill>
          <a:blip r:embed="rId3"/>
          <a:stretch>
            <a:fillRect/>
          </a:stretch>
        </p:blipFill>
        <p:spPr>
          <a:xfrm>
            <a:off x="6886966" y="4608067"/>
            <a:ext cx="1937679" cy="1945133"/>
          </a:xfrm>
          <a:prstGeom prst="rect">
            <a:avLst/>
          </a:prstGeom>
        </p:spPr>
      </p:pic>
      <p:pic>
        <p:nvPicPr>
          <p:cNvPr id="4" name="Picture 3">
            <a:extLst>
              <a:ext uri="{FF2B5EF4-FFF2-40B4-BE49-F238E27FC236}">
                <a16:creationId xmlns:a16="http://schemas.microsoft.com/office/drawing/2014/main" id="{B63C9183-E9AF-8C4C-BAA1-BCCE7AED67E3}"/>
              </a:ext>
            </a:extLst>
          </p:cNvPr>
          <p:cNvPicPr>
            <a:picLocks noChangeAspect="1"/>
          </p:cNvPicPr>
          <p:nvPr/>
        </p:nvPicPr>
        <p:blipFill rotWithShape="1">
          <a:blip r:embed="rId4"/>
          <a:srcRect t="8334" r="18750" b="43750"/>
          <a:stretch/>
        </p:blipFill>
        <p:spPr>
          <a:xfrm>
            <a:off x="6858000" y="865037"/>
            <a:ext cx="1981200" cy="1752600"/>
          </a:xfrm>
          <a:prstGeom prst="rect">
            <a:avLst/>
          </a:prstGeom>
        </p:spPr>
      </p:pic>
    </p:spTree>
    <p:extLst>
      <p:ext uri="{BB962C8B-B14F-4D97-AF65-F5344CB8AC3E}">
        <p14:creationId xmlns:p14="http://schemas.microsoft.com/office/powerpoint/2010/main" val="2807613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31B50-3382-9E31-25DF-DCB9FAA6C8E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8D4BE70-A987-481D-2A2B-32138DEC42F6}"/>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pic>
        <p:nvPicPr>
          <p:cNvPr id="3" name="Picture 2" descr="A black logo with a arrow&#10;&#10;Description automatically generated">
            <a:extLst>
              <a:ext uri="{FF2B5EF4-FFF2-40B4-BE49-F238E27FC236}">
                <a16:creationId xmlns:a16="http://schemas.microsoft.com/office/drawing/2014/main" id="{05C7AB62-091F-7147-F21B-9E8122F4292D}"/>
              </a:ext>
            </a:extLst>
          </p:cNvPr>
          <p:cNvPicPr>
            <a:picLocks noChangeAspect="1"/>
          </p:cNvPicPr>
          <p:nvPr/>
        </p:nvPicPr>
        <p:blipFill>
          <a:blip r:embed="rId2"/>
          <a:stretch>
            <a:fillRect/>
          </a:stretch>
        </p:blipFill>
        <p:spPr>
          <a:xfrm>
            <a:off x="1028700" y="2362200"/>
            <a:ext cx="7086600" cy="2354817"/>
          </a:xfrm>
          <a:prstGeom prst="rect">
            <a:avLst/>
          </a:prstGeom>
        </p:spPr>
      </p:pic>
    </p:spTree>
    <p:extLst>
      <p:ext uri="{BB962C8B-B14F-4D97-AF65-F5344CB8AC3E}">
        <p14:creationId xmlns:p14="http://schemas.microsoft.com/office/powerpoint/2010/main" val="408790226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33400" y="4800600"/>
            <a:ext cx="7848600" cy="1905000"/>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0" y="76200"/>
            <a:ext cx="9144000" cy="733425"/>
          </a:xfrm>
        </p:spPr>
        <p:txBody>
          <a:bodyPr/>
          <a:lstStyle/>
          <a:p>
            <a:pPr eaLnBrk="1" hangingPunct="1"/>
            <a:r>
              <a:rPr lang="en-US" dirty="0">
                <a:latin typeface="Arial" charset="0"/>
              </a:rPr>
              <a:t>HOW BIG DOES THE DETECTOR HAVE TO BE?</a:t>
            </a:r>
          </a:p>
        </p:txBody>
      </p:sp>
      <p:sp>
        <p:nvSpPr>
          <p:cNvPr id="5123" name="Content Placeholder 2"/>
          <p:cNvSpPr>
            <a:spLocks noGrp="1"/>
          </p:cNvSpPr>
          <p:nvPr>
            <p:ph idx="1"/>
          </p:nvPr>
        </p:nvSpPr>
        <p:spPr>
          <a:xfrm>
            <a:off x="76200" y="2362200"/>
            <a:ext cx="5943600" cy="3810000"/>
          </a:xfrm>
        </p:spPr>
        <p:txBody>
          <a:bodyPr/>
          <a:lstStyle/>
          <a:p>
            <a:pPr eaLnBrk="1" hangingPunct="1"/>
            <a:r>
              <a:rPr lang="en-US" sz="1800" dirty="0">
                <a:latin typeface="Arial" charset="0"/>
              </a:rPr>
              <a:t>The opening angle is 0.2 </a:t>
            </a:r>
            <a:r>
              <a:rPr lang="en-US" sz="1800" dirty="0" err="1">
                <a:latin typeface="Arial" charset="0"/>
              </a:rPr>
              <a:t>mrad</a:t>
            </a:r>
            <a:r>
              <a:rPr lang="en-US" sz="1800" dirty="0">
                <a:latin typeface="Arial" charset="0"/>
              </a:rPr>
              <a:t> (the moon is 7 </a:t>
            </a:r>
            <a:r>
              <a:rPr lang="en-US" sz="1800" dirty="0" err="1">
                <a:latin typeface="Arial" charset="0"/>
              </a:rPr>
              <a:t>mrad</a:t>
            </a:r>
            <a:r>
              <a:rPr lang="en-US" sz="1800" dirty="0">
                <a:latin typeface="Arial" charset="0"/>
              </a:rPr>
              <a:t>). Even 480 m away, most of the signal passes through an 8.5” x 11” (A4) sheet of paper.</a:t>
            </a:r>
          </a:p>
          <a:p>
            <a:pPr eaLnBrk="1" hangingPunct="1"/>
            <a:endParaRPr lang="en-US" sz="1000" dirty="0">
              <a:latin typeface="Arial" charset="0"/>
            </a:endParaRPr>
          </a:p>
          <a:p>
            <a:pPr eaLnBrk="1" hangingPunct="1"/>
            <a:r>
              <a:rPr lang="en-US" sz="1800" dirty="0">
                <a:latin typeface="Arial" charset="0"/>
              </a:rPr>
              <a:t>Neutrinos and many new particles are therefore much more collimated than shown below, motivating a relatively small, fast, and inexpensive experiment at the LHC: the </a:t>
            </a:r>
            <a:r>
              <a:rPr lang="en-US" sz="1800" dirty="0" err="1">
                <a:latin typeface="Arial" charset="0"/>
              </a:rPr>
              <a:t>ForwArd</a:t>
            </a:r>
            <a:r>
              <a:rPr lang="en-US" sz="1800" dirty="0">
                <a:latin typeface="Arial" charset="0"/>
              </a:rPr>
              <a:t> Search </a:t>
            </a:r>
            <a:r>
              <a:rPr lang="en-US" sz="1800" dirty="0" err="1">
                <a:latin typeface="Arial" charset="0"/>
              </a:rPr>
              <a:t>ExpeRiment</a:t>
            </a:r>
            <a:r>
              <a:rPr lang="en-US" sz="1800" dirty="0">
                <a:latin typeface="Arial" charset="0"/>
              </a:rPr>
              <a:t> (FASER).</a:t>
            </a:r>
          </a:p>
          <a:p>
            <a:pPr marL="0" indent="0">
              <a:buNone/>
            </a:pPr>
            <a:endParaRPr lang="en-US" sz="1800" dirty="0">
              <a:latin typeface="Arial" charset="0"/>
              <a:sym typeface="Wingdings"/>
            </a:endParaRPr>
          </a:p>
        </p:txBody>
      </p:sp>
      <p:grpSp>
        <p:nvGrpSpPr>
          <p:cNvPr id="26" name="Group 25">
            <a:extLst>
              <a:ext uri="{FF2B5EF4-FFF2-40B4-BE49-F238E27FC236}">
                <a16:creationId xmlns:a16="http://schemas.microsoft.com/office/drawing/2014/main" id="{181B191D-F803-9C4D-A6C9-00F320A823EE}"/>
              </a:ext>
            </a:extLst>
          </p:cNvPr>
          <p:cNvGrpSpPr/>
          <p:nvPr/>
        </p:nvGrpSpPr>
        <p:grpSpPr>
          <a:xfrm>
            <a:off x="2092404" y="914400"/>
            <a:ext cx="6899196" cy="682342"/>
            <a:chOff x="1524000" y="937736"/>
            <a:chExt cx="6899196" cy="682342"/>
          </a:xfrm>
        </p:grpSpPr>
        <p:sp>
          <p:nvSpPr>
            <p:cNvPr id="24" name="Right Triangle 23">
              <a:extLst>
                <a:ext uri="{FF2B5EF4-FFF2-40B4-BE49-F238E27FC236}">
                  <a16:creationId xmlns:a16="http://schemas.microsoft.com/office/drawing/2014/main" id="{4FE59E8B-E92F-794C-AF14-0A88B906D80A}"/>
                </a:ext>
              </a:extLst>
            </p:cNvPr>
            <p:cNvSpPr/>
            <p:nvPr/>
          </p:nvSpPr>
          <p:spPr>
            <a:xfrm flipH="1">
              <a:off x="1524000" y="985525"/>
              <a:ext cx="5791200" cy="304800"/>
            </a:xfrm>
            <a:prstGeom prst="rtTriangle">
              <a:avLst/>
            </a:prstGeom>
            <a:no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8100">
                  <a:solidFill>
                    <a:schemeClr val="tx1"/>
                  </a:solidFill>
                </a:ln>
                <a:solidFill>
                  <a:schemeClr val="bg1">
                    <a:lumMod val="50000"/>
                  </a:schemeClr>
                </a:solidFill>
              </a:endParaRPr>
            </a:p>
          </p:txBody>
        </p:sp>
        <p:sp>
          <p:nvSpPr>
            <p:cNvPr id="2" name="TextBox 1">
              <a:extLst>
                <a:ext uri="{FF2B5EF4-FFF2-40B4-BE49-F238E27FC236}">
                  <a16:creationId xmlns:a16="http://schemas.microsoft.com/office/drawing/2014/main" id="{B3F55DAF-3D4C-6940-AB96-689D07D61F8E}"/>
                </a:ext>
              </a:extLst>
            </p:cNvPr>
            <p:cNvSpPr txBox="1"/>
            <p:nvPr/>
          </p:nvSpPr>
          <p:spPr>
            <a:xfrm>
              <a:off x="7315200" y="937736"/>
              <a:ext cx="1107996" cy="369332"/>
            </a:xfrm>
            <a:prstGeom prst="rect">
              <a:avLst/>
            </a:prstGeom>
            <a:noFill/>
          </p:spPr>
          <p:txBody>
            <a:bodyPr wrap="none" rtlCol="0">
              <a:spAutoFit/>
            </a:bodyPr>
            <a:lstStyle/>
            <a:p>
              <a:r>
                <a:rPr lang="en-US" dirty="0"/>
                <a:t>250 MeV</a:t>
              </a:r>
            </a:p>
          </p:txBody>
        </p:sp>
        <p:sp>
          <p:nvSpPr>
            <p:cNvPr id="25" name="TextBox 24">
              <a:extLst>
                <a:ext uri="{FF2B5EF4-FFF2-40B4-BE49-F238E27FC236}">
                  <a16:creationId xmlns:a16="http://schemas.microsoft.com/office/drawing/2014/main" id="{2EA00274-F9DA-064E-981B-A9BD85DB6488}"/>
                </a:ext>
              </a:extLst>
            </p:cNvPr>
            <p:cNvSpPr txBox="1"/>
            <p:nvPr/>
          </p:nvSpPr>
          <p:spPr>
            <a:xfrm>
              <a:off x="3979902" y="1250746"/>
              <a:ext cx="770467" cy="369332"/>
            </a:xfrm>
            <a:prstGeom prst="rect">
              <a:avLst/>
            </a:prstGeom>
            <a:noFill/>
          </p:spPr>
          <p:txBody>
            <a:bodyPr wrap="none" rtlCol="0">
              <a:spAutoFit/>
            </a:bodyPr>
            <a:lstStyle/>
            <a:p>
              <a:r>
                <a:rPr lang="en-US" dirty="0"/>
                <a:t>1 </a:t>
              </a:r>
              <a:r>
                <a:rPr lang="en-US" dirty="0" err="1"/>
                <a:t>TeV</a:t>
              </a:r>
              <a:endParaRPr lang="en-US" dirty="0"/>
            </a:p>
          </p:txBody>
        </p:sp>
        <p:cxnSp>
          <p:nvCxnSpPr>
            <p:cNvPr id="4" name="Straight Arrow Connector 3">
              <a:extLst>
                <a:ext uri="{FF2B5EF4-FFF2-40B4-BE49-F238E27FC236}">
                  <a16:creationId xmlns:a16="http://schemas.microsoft.com/office/drawing/2014/main" id="{20428D0E-F856-0E44-BBF4-58FDE0DFF9A4}"/>
                </a:ext>
              </a:extLst>
            </p:cNvPr>
            <p:cNvCxnSpPr>
              <a:cxnSpLocks/>
              <a:stCxn id="24" idx="4"/>
            </p:cNvCxnSpPr>
            <p:nvPr/>
          </p:nvCxnSpPr>
          <p:spPr>
            <a:xfrm flipV="1">
              <a:off x="1524000" y="985524"/>
              <a:ext cx="5791200" cy="304801"/>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E9B382F7-F053-0F41-9E8F-74D67C7B38FF}"/>
              </a:ext>
            </a:extLst>
          </p:cNvPr>
          <p:cNvGrpSpPr/>
          <p:nvPr/>
        </p:nvGrpSpPr>
        <p:grpSpPr>
          <a:xfrm>
            <a:off x="2082557" y="1600200"/>
            <a:ext cx="6604243" cy="670674"/>
            <a:chOff x="1524000" y="1699736"/>
            <a:chExt cx="6604243" cy="670674"/>
          </a:xfrm>
        </p:grpSpPr>
        <p:sp>
          <p:nvSpPr>
            <p:cNvPr id="28" name="Right Triangle 27">
              <a:extLst>
                <a:ext uri="{FF2B5EF4-FFF2-40B4-BE49-F238E27FC236}">
                  <a16:creationId xmlns:a16="http://schemas.microsoft.com/office/drawing/2014/main" id="{1AE17763-7130-FD4F-AFD5-5D567502D4AD}"/>
                </a:ext>
              </a:extLst>
            </p:cNvPr>
            <p:cNvSpPr/>
            <p:nvPr/>
          </p:nvSpPr>
          <p:spPr>
            <a:xfrm flipH="1">
              <a:off x="1524000" y="1747525"/>
              <a:ext cx="5791200" cy="304800"/>
            </a:xfrm>
            <a:prstGeom prst="rtTriangle">
              <a:avLst/>
            </a:prstGeom>
            <a:no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8100">
                  <a:solidFill>
                    <a:schemeClr val="tx1"/>
                  </a:solidFill>
                </a:ln>
                <a:solidFill>
                  <a:schemeClr val="bg1">
                    <a:lumMod val="50000"/>
                  </a:schemeClr>
                </a:solidFill>
              </a:endParaRPr>
            </a:p>
          </p:txBody>
        </p:sp>
        <p:sp>
          <p:nvSpPr>
            <p:cNvPr id="29" name="TextBox 28">
              <a:extLst>
                <a:ext uri="{FF2B5EF4-FFF2-40B4-BE49-F238E27FC236}">
                  <a16:creationId xmlns:a16="http://schemas.microsoft.com/office/drawing/2014/main" id="{0656A45B-0E13-2C4C-8BEC-2F6124BFFF37}"/>
                </a:ext>
              </a:extLst>
            </p:cNvPr>
            <p:cNvSpPr txBox="1"/>
            <p:nvPr/>
          </p:nvSpPr>
          <p:spPr>
            <a:xfrm>
              <a:off x="7315200" y="1699736"/>
              <a:ext cx="813043" cy="369332"/>
            </a:xfrm>
            <a:prstGeom prst="rect">
              <a:avLst/>
            </a:prstGeom>
            <a:noFill/>
          </p:spPr>
          <p:txBody>
            <a:bodyPr wrap="none" rtlCol="0">
              <a:spAutoFit/>
            </a:bodyPr>
            <a:lstStyle/>
            <a:p>
              <a:r>
                <a:rPr lang="en-US" dirty="0"/>
                <a:t>12 cm</a:t>
              </a:r>
            </a:p>
          </p:txBody>
        </p:sp>
        <p:sp>
          <p:nvSpPr>
            <p:cNvPr id="30" name="TextBox 29">
              <a:extLst>
                <a:ext uri="{FF2B5EF4-FFF2-40B4-BE49-F238E27FC236}">
                  <a16:creationId xmlns:a16="http://schemas.microsoft.com/office/drawing/2014/main" id="{BDD42622-95FA-9B4E-94C4-CCB6C822731C}"/>
                </a:ext>
              </a:extLst>
            </p:cNvPr>
            <p:cNvSpPr txBox="1"/>
            <p:nvPr/>
          </p:nvSpPr>
          <p:spPr>
            <a:xfrm>
              <a:off x="3979902" y="2001078"/>
              <a:ext cx="825867" cy="369332"/>
            </a:xfrm>
            <a:prstGeom prst="rect">
              <a:avLst/>
            </a:prstGeom>
            <a:noFill/>
          </p:spPr>
          <p:txBody>
            <a:bodyPr wrap="none" rtlCol="0">
              <a:spAutoFit/>
            </a:bodyPr>
            <a:lstStyle/>
            <a:p>
              <a:r>
                <a:rPr lang="en-US" dirty="0"/>
                <a:t>480 m</a:t>
              </a:r>
            </a:p>
          </p:txBody>
        </p:sp>
        <p:cxnSp>
          <p:nvCxnSpPr>
            <p:cNvPr id="31" name="Straight Arrow Connector 30">
              <a:extLst>
                <a:ext uri="{FF2B5EF4-FFF2-40B4-BE49-F238E27FC236}">
                  <a16:creationId xmlns:a16="http://schemas.microsoft.com/office/drawing/2014/main" id="{D77A8E3A-9E56-FF4F-9E5F-D314B1F8623E}"/>
                </a:ext>
              </a:extLst>
            </p:cNvPr>
            <p:cNvCxnSpPr>
              <a:cxnSpLocks/>
              <a:stCxn id="28" idx="4"/>
            </p:cNvCxnSpPr>
            <p:nvPr/>
          </p:nvCxnSpPr>
          <p:spPr>
            <a:xfrm flipV="1">
              <a:off x="1524000" y="1747524"/>
              <a:ext cx="5791200" cy="304801"/>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32" name="Picture 31">
            <a:extLst>
              <a:ext uri="{FF2B5EF4-FFF2-40B4-BE49-F238E27FC236}">
                <a16:creationId xmlns:a16="http://schemas.microsoft.com/office/drawing/2014/main" id="{C6744B45-BD85-9B42-ABEB-762331C8470E}"/>
              </a:ext>
            </a:extLst>
          </p:cNvPr>
          <p:cNvPicPr>
            <a:picLocks noChangeAspect="1"/>
          </p:cNvPicPr>
          <p:nvPr/>
        </p:nvPicPr>
        <p:blipFill>
          <a:blip r:embed="rId3"/>
          <a:stretch>
            <a:fillRect/>
          </a:stretch>
        </p:blipFill>
        <p:spPr>
          <a:xfrm>
            <a:off x="6262200" y="2629900"/>
            <a:ext cx="2577000" cy="1601771"/>
          </a:xfrm>
          <a:prstGeom prst="rect">
            <a:avLst/>
          </a:prstGeom>
        </p:spPr>
      </p:pic>
      <p:sp>
        <p:nvSpPr>
          <p:cNvPr id="34" name="Content Placeholder 2">
            <a:extLst>
              <a:ext uri="{FF2B5EF4-FFF2-40B4-BE49-F238E27FC236}">
                <a16:creationId xmlns:a16="http://schemas.microsoft.com/office/drawing/2014/main" id="{428ACA36-A0DA-2F40-BF44-DFA5BBC33FEC}"/>
              </a:ext>
            </a:extLst>
          </p:cNvPr>
          <p:cNvSpPr txBox="1">
            <a:spLocks/>
          </p:cNvSpPr>
          <p:nvPr/>
        </p:nvSpPr>
        <p:spPr bwMode="auto">
          <a:xfrm>
            <a:off x="266701" y="880787"/>
            <a:ext cx="4952999" cy="1608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rPr>
              <a:t>Momentum:</a:t>
            </a:r>
          </a:p>
          <a:p>
            <a:endParaRPr lang="en-US" sz="2000" dirty="0">
              <a:latin typeface="Arial" charset="0"/>
              <a:sym typeface="Wingdings"/>
            </a:endParaRPr>
          </a:p>
          <a:p>
            <a:r>
              <a:rPr lang="en-US" sz="2000" dirty="0">
                <a:latin typeface="Arial" charset="0"/>
                <a:sym typeface="Wingdings"/>
              </a:rPr>
              <a:t>Space:</a:t>
            </a:r>
            <a:endParaRPr lang="en-US" dirty="0">
              <a:latin typeface="Arial" charset="0"/>
              <a:sym typeface="Wingdings"/>
            </a:endParaRPr>
          </a:p>
          <a:p>
            <a:endParaRPr lang="en-US" dirty="0">
              <a:latin typeface="Arial" charset="0"/>
              <a:sym typeface="Wingdings"/>
            </a:endParaRPr>
          </a:p>
        </p:txBody>
      </p:sp>
    </p:spTree>
    <p:extLst>
      <p:ext uri="{BB962C8B-B14F-4D97-AF65-F5344CB8AC3E}">
        <p14:creationId xmlns:p14="http://schemas.microsoft.com/office/powerpoint/2010/main" val="263331262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78FD9-5470-CC49-B1E1-378500E2BC98}"/>
              </a:ext>
            </a:extLst>
          </p:cNvPr>
          <p:cNvSpPr>
            <a:spLocks noGrp="1"/>
          </p:cNvSpPr>
          <p:nvPr>
            <p:ph type="title"/>
          </p:nvPr>
        </p:nvSpPr>
        <p:spPr>
          <a:xfrm>
            <a:off x="1295400" y="244475"/>
            <a:ext cx="6858000" cy="441325"/>
          </a:xfrm>
        </p:spPr>
        <p:txBody>
          <a:bodyPr/>
          <a:lstStyle/>
          <a:p>
            <a:r>
              <a:rPr lang="en-US" dirty="0"/>
              <a:t>FASER AND </a:t>
            </a:r>
            <a:r>
              <a:rPr lang="en-US" dirty="0" err="1"/>
              <a:t>FASER</a:t>
            </a:r>
            <a:r>
              <a:rPr lang="en-US" dirty="0" err="1">
                <a:latin typeface="Symbol" pitchFamily="2" charset="2"/>
              </a:rPr>
              <a:t>n</a:t>
            </a:r>
            <a:r>
              <a:rPr lang="en-US" dirty="0"/>
              <a:t> TIMELINE</a:t>
            </a:r>
          </a:p>
        </p:txBody>
      </p:sp>
      <p:sp>
        <p:nvSpPr>
          <p:cNvPr id="8" name="TextBox 7">
            <a:extLst>
              <a:ext uri="{FF2B5EF4-FFF2-40B4-BE49-F238E27FC236}">
                <a16:creationId xmlns:a16="http://schemas.microsoft.com/office/drawing/2014/main" id="{D22103B8-2083-82A7-7C88-B3F67E8F4B31}"/>
              </a:ext>
            </a:extLst>
          </p:cNvPr>
          <p:cNvSpPr txBox="1"/>
          <p:nvPr/>
        </p:nvSpPr>
        <p:spPr>
          <a:xfrm rot="18563558">
            <a:off x="-635152" y="4175446"/>
            <a:ext cx="3443122" cy="276999"/>
          </a:xfrm>
          <a:prstGeom prst="rect">
            <a:avLst/>
          </a:prstGeom>
          <a:noFill/>
        </p:spPr>
        <p:txBody>
          <a:bodyPr wrap="none" rtlCol="0">
            <a:spAutoFit/>
          </a:bodyPr>
          <a:lstStyle/>
          <a:p>
            <a:pPr algn="r"/>
            <a:r>
              <a:rPr lang="en-US" sz="1200" dirty="0">
                <a:solidFill>
                  <a:srgbClr val="00B050"/>
                </a:solidFill>
              </a:rPr>
              <a:t>Concept paper: Feng, </a:t>
            </a:r>
            <a:r>
              <a:rPr lang="en-US" sz="1200" dirty="0" err="1">
                <a:solidFill>
                  <a:srgbClr val="00B050"/>
                </a:solidFill>
              </a:rPr>
              <a:t>Galon</a:t>
            </a:r>
            <a:r>
              <a:rPr lang="en-US" sz="1200" dirty="0">
                <a:solidFill>
                  <a:srgbClr val="00B050"/>
                </a:solidFill>
              </a:rPr>
              <a:t>, Kling, </a:t>
            </a:r>
            <a:r>
              <a:rPr lang="en-US" sz="1200" dirty="0" err="1">
                <a:solidFill>
                  <a:srgbClr val="00B050"/>
                </a:solidFill>
              </a:rPr>
              <a:t>Trojanowski</a:t>
            </a:r>
            <a:endParaRPr lang="en-US" sz="1200" dirty="0">
              <a:solidFill>
                <a:srgbClr val="00B050"/>
              </a:solidFill>
            </a:endParaRPr>
          </a:p>
        </p:txBody>
      </p:sp>
      <p:sp>
        <p:nvSpPr>
          <p:cNvPr id="9" name="TextBox 8">
            <a:extLst>
              <a:ext uri="{FF2B5EF4-FFF2-40B4-BE49-F238E27FC236}">
                <a16:creationId xmlns:a16="http://schemas.microsoft.com/office/drawing/2014/main" id="{348CF97A-8D38-7D7D-06CE-FB2218C2B213}"/>
              </a:ext>
            </a:extLst>
          </p:cNvPr>
          <p:cNvSpPr txBox="1"/>
          <p:nvPr/>
        </p:nvSpPr>
        <p:spPr>
          <a:xfrm rot="18563558">
            <a:off x="879784" y="3699423"/>
            <a:ext cx="2250937" cy="276999"/>
          </a:xfrm>
          <a:prstGeom prst="rect">
            <a:avLst/>
          </a:prstGeom>
          <a:noFill/>
        </p:spPr>
        <p:txBody>
          <a:bodyPr wrap="none" rtlCol="0">
            <a:spAutoFit/>
          </a:bodyPr>
          <a:lstStyle/>
          <a:p>
            <a:pPr algn="r"/>
            <a:r>
              <a:rPr lang="en-US" sz="1200" dirty="0">
                <a:solidFill>
                  <a:srgbClr val="00B050"/>
                </a:solidFill>
              </a:rPr>
              <a:t>LOI submitted to CERN LHCC</a:t>
            </a:r>
          </a:p>
        </p:txBody>
      </p:sp>
      <p:sp>
        <p:nvSpPr>
          <p:cNvPr id="10" name="TextBox 9">
            <a:extLst>
              <a:ext uri="{FF2B5EF4-FFF2-40B4-BE49-F238E27FC236}">
                <a16:creationId xmlns:a16="http://schemas.microsoft.com/office/drawing/2014/main" id="{61150AF9-C40C-E1E0-0F80-9526D246853D}"/>
              </a:ext>
            </a:extLst>
          </p:cNvPr>
          <p:cNvSpPr txBox="1"/>
          <p:nvPr/>
        </p:nvSpPr>
        <p:spPr>
          <a:xfrm rot="18563558">
            <a:off x="-506570" y="4449284"/>
            <a:ext cx="4191532" cy="276999"/>
          </a:xfrm>
          <a:prstGeom prst="rect">
            <a:avLst/>
          </a:prstGeom>
          <a:noFill/>
        </p:spPr>
        <p:txBody>
          <a:bodyPr wrap="none" rtlCol="0">
            <a:spAutoFit/>
          </a:bodyPr>
          <a:lstStyle/>
          <a:p>
            <a:pPr algn="r"/>
            <a:r>
              <a:rPr lang="en-US" sz="1200" dirty="0">
                <a:solidFill>
                  <a:srgbClr val="00B050"/>
                </a:solidFill>
              </a:rPr>
              <a:t>Spare detector parts from </a:t>
            </a:r>
            <a:r>
              <a:rPr lang="en-US" sz="1200" dirty="0">
                <a:solidFill>
                  <a:srgbClr val="FF0000"/>
                </a:solidFill>
              </a:rPr>
              <a:t>ATLAS</a:t>
            </a:r>
            <a:r>
              <a:rPr lang="en-US" sz="1200" dirty="0">
                <a:solidFill>
                  <a:srgbClr val="00B050"/>
                </a:solidFill>
              </a:rPr>
              <a:t> and </a:t>
            </a:r>
            <a:r>
              <a:rPr lang="en-US" sz="1200" dirty="0" err="1">
                <a:solidFill>
                  <a:srgbClr val="FF0000"/>
                </a:solidFill>
              </a:rPr>
              <a:t>LHCb</a:t>
            </a:r>
            <a:r>
              <a:rPr lang="en-US" sz="1200" dirty="0">
                <a:solidFill>
                  <a:srgbClr val="00B050"/>
                </a:solidFill>
              </a:rPr>
              <a:t> Collaborations</a:t>
            </a:r>
          </a:p>
        </p:txBody>
      </p:sp>
      <p:sp>
        <p:nvSpPr>
          <p:cNvPr id="11" name="TextBox 10">
            <a:extLst>
              <a:ext uri="{FF2B5EF4-FFF2-40B4-BE49-F238E27FC236}">
                <a16:creationId xmlns:a16="http://schemas.microsoft.com/office/drawing/2014/main" id="{801F7FAE-7129-4D73-48B8-D27A7D98B8AB}"/>
              </a:ext>
            </a:extLst>
          </p:cNvPr>
          <p:cNvSpPr txBox="1"/>
          <p:nvPr/>
        </p:nvSpPr>
        <p:spPr>
          <a:xfrm rot="18563558">
            <a:off x="439863" y="4100406"/>
            <a:ext cx="3288657" cy="276999"/>
          </a:xfrm>
          <a:prstGeom prst="rect">
            <a:avLst/>
          </a:prstGeom>
          <a:noFill/>
        </p:spPr>
        <p:txBody>
          <a:bodyPr wrap="none" rtlCol="0">
            <a:spAutoFit/>
          </a:bodyPr>
          <a:lstStyle/>
          <a:p>
            <a:pPr algn="r"/>
            <a:r>
              <a:rPr lang="en-US" sz="1200" dirty="0">
                <a:solidFill>
                  <a:srgbClr val="00B050"/>
                </a:solidFill>
              </a:rPr>
              <a:t>Technical Proposal submitted to CERN LHCC</a:t>
            </a:r>
          </a:p>
        </p:txBody>
      </p:sp>
      <p:sp>
        <p:nvSpPr>
          <p:cNvPr id="12" name="TextBox 11">
            <a:extLst>
              <a:ext uri="{FF2B5EF4-FFF2-40B4-BE49-F238E27FC236}">
                <a16:creationId xmlns:a16="http://schemas.microsoft.com/office/drawing/2014/main" id="{2AFA854B-72EA-5EF4-B2C4-672A905949A2}"/>
              </a:ext>
            </a:extLst>
          </p:cNvPr>
          <p:cNvSpPr txBox="1"/>
          <p:nvPr/>
        </p:nvSpPr>
        <p:spPr>
          <a:xfrm rot="18563558">
            <a:off x="101527" y="4353523"/>
            <a:ext cx="3943708" cy="276999"/>
          </a:xfrm>
          <a:prstGeom prst="rect">
            <a:avLst/>
          </a:prstGeom>
          <a:noFill/>
        </p:spPr>
        <p:txBody>
          <a:bodyPr wrap="none" rtlCol="0">
            <a:spAutoFit/>
          </a:bodyPr>
          <a:lstStyle/>
          <a:p>
            <a:pPr algn="r"/>
            <a:r>
              <a:rPr lang="en-US" sz="1200" dirty="0">
                <a:solidFill>
                  <a:srgbClr val="00B050"/>
                </a:solidFill>
              </a:rPr>
              <a:t>Funding from </a:t>
            </a:r>
            <a:r>
              <a:rPr lang="en-US" sz="1200" dirty="0" err="1">
                <a:solidFill>
                  <a:srgbClr val="FF0000"/>
                </a:solidFill>
              </a:rPr>
              <a:t>Heising</a:t>
            </a:r>
            <a:r>
              <a:rPr lang="en-US" sz="1200" dirty="0">
                <a:solidFill>
                  <a:srgbClr val="FF0000"/>
                </a:solidFill>
              </a:rPr>
              <a:t>-Simons </a:t>
            </a:r>
            <a:r>
              <a:rPr lang="en-US" sz="1200" dirty="0">
                <a:solidFill>
                  <a:srgbClr val="00B050"/>
                </a:solidFill>
              </a:rPr>
              <a:t>and</a:t>
            </a:r>
            <a:r>
              <a:rPr lang="en-US" sz="1200" dirty="0">
                <a:solidFill>
                  <a:srgbClr val="FF0000"/>
                </a:solidFill>
              </a:rPr>
              <a:t> Simons Foundations</a:t>
            </a:r>
          </a:p>
        </p:txBody>
      </p:sp>
      <p:sp>
        <p:nvSpPr>
          <p:cNvPr id="13" name="TextBox 12">
            <a:extLst>
              <a:ext uri="{FF2B5EF4-FFF2-40B4-BE49-F238E27FC236}">
                <a16:creationId xmlns:a16="http://schemas.microsoft.com/office/drawing/2014/main" id="{2DAE9675-89CC-1799-E660-C46A5A904535}"/>
              </a:ext>
            </a:extLst>
          </p:cNvPr>
          <p:cNvSpPr txBox="1"/>
          <p:nvPr/>
        </p:nvSpPr>
        <p:spPr>
          <a:xfrm rot="18563558">
            <a:off x="757511" y="4151421"/>
            <a:ext cx="3420680" cy="276999"/>
          </a:xfrm>
          <a:prstGeom prst="rect">
            <a:avLst/>
          </a:prstGeom>
          <a:noFill/>
        </p:spPr>
        <p:txBody>
          <a:bodyPr wrap="none" rtlCol="0">
            <a:spAutoFit/>
          </a:bodyPr>
          <a:lstStyle/>
          <a:p>
            <a:pPr algn="r"/>
            <a:r>
              <a:rPr lang="en-US" sz="1200" dirty="0">
                <a:solidFill>
                  <a:srgbClr val="00B050"/>
                </a:solidFill>
              </a:rPr>
              <a:t>FASER approved as 8</a:t>
            </a:r>
            <a:r>
              <a:rPr lang="en-US" sz="1200" baseline="30000" dirty="0">
                <a:solidFill>
                  <a:srgbClr val="00B050"/>
                </a:solidFill>
              </a:rPr>
              <a:t>th</a:t>
            </a:r>
            <a:r>
              <a:rPr lang="en-US" sz="1200" dirty="0">
                <a:solidFill>
                  <a:srgbClr val="00B050"/>
                </a:solidFill>
              </a:rPr>
              <a:t> LHC detector by </a:t>
            </a:r>
            <a:r>
              <a:rPr lang="en-US" sz="1200" dirty="0">
                <a:solidFill>
                  <a:srgbClr val="FF0000"/>
                </a:solidFill>
              </a:rPr>
              <a:t>CERN</a:t>
            </a:r>
          </a:p>
        </p:txBody>
      </p:sp>
      <p:sp>
        <p:nvSpPr>
          <p:cNvPr id="14" name="TextBox 13">
            <a:extLst>
              <a:ext uri="{FF2B5EF4-FFF2-40B4-BE49-F238E27FC236}">
                <a16:creationId xmlns:a16="http://schemas.microsoft.com/office/drawing/2014/main" id="{90E3FA3D-8C77-9F1A-E96E-82E4B9A1BD52}"/>
              </a:ext>
            </a:extLst>
          </p:cNvPr>
          <p:cNvSpPr txBox="1"/>
          <p:nvPr/>
        </p:nvSpPr>
        <p:spPr>
          <a:xfrm rot="18563558">
            <a:off x="1217938" y="4182391"/>
            <a:ext cx="3500830" cy="276999"/>
          </a:xfrm>
          <a:prstGeom prst="rect">
            <a:avLst/>
          </a:prstGeom>
          <a:noFill/>
        </p:spPr>
        <p:txBody>
          <a:bodyPr wrap="none" rtlCol="0">
            <a:spAutoFit/>
          </a:bodyPr>
          <a:lstStyle/>
          <a:p>
            <a:pPr algn="r"/>
            <a:r>
              <a:rPr lang="en-US" sz="1200" dirty="0" err="1">
                <a:solidFill>
                  <a:srgbClr val="00B050"/>
                </a:solidFill>
              </a:rPr>
              <a:t>FASER</a:t>
            </a:r>
            <a:r>
              <a:rPr lang="en-US" sz="1200" dirty="0" err="1">
                <a:solidFill>
                  <a:srgbClr val="00B050"/>
                </a:solidFill>
                <a:latin typeface="Symbol" pitchFamily="2" charset="2"/>
              </a:rPr>
              <a:t>n</a:t>
            </a:r>
            <a:r>
              <a:rPr lang="en-US" sz="1200" dirty="0">
                <a:solidFill>
                  <a:srgbClr val="00B050"/>
                </a:solidFill>
              </a:rPr>
              <a:t> approved as 9</a:t>
            </a:r>
            <a:r>
              <a:rPr lang="en-US" sz="1200" baseline="30000" dirty="0">
                <a:solidFill>
                  <a:srgbClr val="00B050"/>
                </a:solidFill>
              </a:rPr>
              <a:t>th</a:t>
            </a:r>
            <a:r>
              <a:rPr lang="en-US" sz="1200" dirty="0">
                <a:solidFill>
                  <a:srgbClr val="00B050"/>
                </a:solidFill>
              </a:rPr>
              <a:t> LHC detector by </a:t>
            </a:r>
            <a:r>
              <a:rPr lang="en-US" sz="1200" dirty="0">
                <a:solidFill>
                  <a:srgbClr val="FF0000"/>
                </a:solidFill>
              </a:rPr>
              <a:t>CERN</a:t>
            </a:r>
          </a:p>
        </p:txBody>
      </p:sp>
      <p:sp>
        <p:nvSpPr>
          <p:cNvPr id="15" name="TextBox 14">
            <a:extLst>
              <a:ext uri="{FF2B5EF4-FFF2-40B4-BE49-F238E27FC236}">
                <a16:creationId xmlns:a16="http://schemas.microsoft.com/office/drawing/2014/main" id="{BEBE0F74-099D-CEB3-E264-DA5B4269C4C9}"/>
              </a:ext>
            </a:extLst>
          </p:cNvPr>
          <p:cNvSpPr txBox="1"/>
          <p:nvPr/>
        </p:nvSpPr>
        <p:spPr>
          <a:xfrm rot="18563558">
            <a:off x="2871838" y="3890029"/>
            <a:ext cx="2744213" cy="276999"/>
          </a:xfrm>
          <a:prstGeom prst="rect">
            <a:avLst/>
          </a:prstGeom>
          <a:noFill/>
        </p:spPr>
        <p:txBody>
          <a:bodyPr wrap="none" rtlCol="0">
            <a:spAutoFit/>
          </a:bodyPr>
          <a:lstStyle/>
          <a:p>
            <a:pPr algn="r"/>
            <a:r>
              <a:rPr lang="en-US" sz="1200" dirty="0">
                <a:solidFill>
                  <a:srgbClr val="00B050"/>
                </a:solidFill>
              </a:rPr>
              <a:t>FASER fully constructed and installed</a:t>
            </a:r>
          </a:p>
        </p:txBody>
      </p:sp>
      <p:sp>
        <p:nvSpPr>
          <p:cNvPr id="16" name="TextBox 15">
            <a:extLst>
              <a:ext uri="{FF2B5EF4-FFF2-40B4-BE49-F238E27FC236}">
                <a16:creationId xmlns:a16="http://schemas.microsoft.com/office/drawing/2014/main" id="{5B7DE7CF-E76D-BA3A-ACC8-D1DD686DA404}"/>
              </a:ext>
            </a:extLst>
          </p:cNvPr>
          <p:cNvSpPr txBox="1"/>
          <p:nvPr/>
        </p:nvSpPr>
        <p:spPr>
          <a:xfrm rot="18563558">
            <a:off x="2941143" y="4249115"/>
            <a:ext cx="3673506" cy="276999"/>
          </a:xfrm>
          <a:prstGeom prst="rect">
            <a:avLst/>
          </a:prstGeom>
          <a:noFill/>
        </p:spPr>
        <p:txBody>
          <a:bodyPr wrap="none" rtlCol="0">
            <a:spAutoFit/>
          </a:bodyPr>
          <a:lstStyle/>
          <a:p>
            <a:pPr algn="r"/>
            <a:r>
              <a:rPr lang="en-US" sz="1200" dirty="0">
                <a:solidFill>
                  <a:srgbClr val="00B050"/>
                </a:solidFill>
              </a:rPr>
              <a:t>FASER and </a:t>
            </a:r>
            <a:r>
              <a:rPr lang="en-US" sz="1200" dirty="0" err="1">
                <a:solidFill>
                  <a:srgbClr val="00B050"/>
                </a:solidFill>
              </a:rPr>
              <a:t>FASER</a:t>
            </a:r>
            <a:r>
              <a:rPr lang="en-US" sz="1200" dirty="0" err="1">
                <a:solidFill>
                  <a:srgbClr val="00B050"/>
                </a:solidFill>
                <a:latin typeface="Symbol" pitchFamily="2" charset="2"/>
              </a:rPr>
              <a:t>n</a:t>
            </a:r>
            <a:r>
              <a:rPr lang="en-US" sz="1200" dirty="0">
                <a:solidFill>
                  <a:srgbClr val="00B050"/>
                </a:solidFill>
              </a:rPr>
              <a:t> begin collecting data in Run 3</a:t>
            </a:r>
          </a:p>
        </p:txBody>
      </p:sp>
      <p:sp>
        <p:nvSpPr>
          <p:cNvPr id="29" name="TextBox 28">
            <a:extLst>
              <a:ext uri="{FF2B5EF4-FFF2-40B4-BE49-F238E27FC236}">
                <a16:creationId xmlns:a16="http://schemas.microsoft.com/office/drawing/2014/main" id="{BA7E0595-7E3A-1CC3-9F1E-118FC37820C6}"/>
              </a:ext>
            </a:extLst>
          </p:cNvPr>
          <p:cNvSpPr txBox="1"/>
          <p:nvPr/>
        </p:nvSpPr>
        <p:spPr>
          <a:xfrm rot="18563558">
            <a:off x="3324868" y="3920999"/>
            <a:ext cx="2824363" cy="276999"/>
          </a:xfrm>
          <a:prstGeom prst="rect">
            <a:avLst/>
          </a:prstGeom>
          <a:noFill/>
        </p:spPr>
        <p:txBody>
          <a:bodyPr wrap="none" rtlCol="0">
            <a:spAutoFit/>
          </a:bodyPr>
          <a:lstStyle/>
          <a:p>
            <a:pPr algn="r"/>
            <a:r>
              <a:rPr lang="en-US" sz="1200" dirty="0" err="1">
                <a:solidFill>
                  <a:srgbClr val="00B050"/>
                </a:solidFill>
              </a:rPr>
              <a:t>FASER</a:t>
            </a:r>
            <a:r>
              <a:rPr lang="en-US" sz="1200" dirty="0" err="1">
                <a:solidFill>
                  <a:srgbClr val="00B050"/>
                </a:solidFill>
                <a:latin typeface="Symbol" pitchFamily="2" charset="2"/>
              </a:rPr>
              <a:t>n</a:t>
            </a:r>
            <a:r>
              <a:rPr lang="en-US" sz="1200" dirty="0">
                <a:solidFill>
                  <a:srgbClr val="00B050"/>
                </a:solidFill>
              </a:rPr>
              <a:t> fully constructed and installed</a:t>
            </a:r>
          </a:p>
        </p:txBody>
      </p:sp>
      <p:cxnSp>
        <p:nvCxnSpPr>
          <p:cNvPr id="18" name="Straight Arrow Connector 17">
            <a:extLst>
              <a:ext uri="{FF2B5EF4-FFF2-40B4-BE49-F238E27FC236}">
                <a16:creationId xmlns:a16="http://schemas.microsoft.com/office/drawing/2014/main" id="{2F97227B-8E00-8035-AE3B-A3EC29EE6118}"/>
              </a:ext>
            </a:extLst>
          </p:cNvPr>
          <p:cNvCxnSpPr>
            <a:cxnSpLocks/>
          </p:cNvCxnSpPr>
          <p:nvPr/>
        </p:nvCxnSpPr>
        <p:spPr>
          <a:xfrm>
            <a:off x="2123718"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1F32F07B-F0BF-5567-8538-B2F78C252A12}"/>
              </a:ext>
            </a:extLst>
          </p:cNvPr>
          <p:cNvCxnSpPr>
            <a:cxnSpLocks/>
          </p:cNvCxnSpPr>
          <p:nvPr/>
        </p:nvCxnSpPr>
        <p:spPr>
          <a:xfrm>
            <a:off x="2779776"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F5720EAE-917B-6C84-0C51-24F8E9C81E60}"/>
              </a:ext>
            </a:extLst>
          </p:cNvPr>
          <p:cNvCxnSpPr>
            <a:cxnSpLocks/>
          </p:cNvCxnSpPr>
          <p:nvPr/>
        </p:nvCxnSpPr>
        <p:spPr>
          <a:xfrm>
            <a:off x="2913888"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24C547DE-6CBB-7B56-A534-5CEDC2050B5F}"/>
              </a:ext>
            </a:extLst>
          </p:cNvPr>
          <p:cNvCxnSpPr>
            <a:cxnSpLocks/>
          </p:cNvCxnSpPr>
          <p:nvPr/>
        </p:nvCxnSpPr>
        <p:spPr>
          <a:xfrm>
            <a:off x="3008240"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1EA73E62-C1DB-3142-4CA5-3D02B88B2123}"/>
              </a:ext>
            </a:extLst>
          </p:cNvPr>
          <p:cNvCxnSpPr>
            <a:cxnSpLocks/>
          </p:cNvCxnSpPr>
          <p:nvPr/>
        </p:nvCxnSpPr>
        <p:spPr>
          <a:xfrm>
            <a:off x="3262774"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BDBEF01A-CB8C-89A7-FFCF-43E9DA1441E9}"/>
              </a:ext>
            </a:extLst>
          </p:cNvPr>
          <p:cNvCxnSpPr>
            <a:cxnSpLocks/>
          </p:cNvCxnSpPr>
          <p:nvPr/>
        </p:nvCxnSpPr>
        <p:spPr>
          <a:xfrm>
            <a:off x="3410712"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B72A1AE7-8EA5-0B6C-A35F-566183BE1B8A}"/>
              </a:ext>
            </a:extLst>
          </p:cNvPr>
          <p:cNvCxnSpPr>
            <a:cxnSpLocks/>
          </p:cNvCxnSpPr>
          <p:nvPr/>
        </p:nvCxnSpPr>
        <p:spPr>
          <a:xfrm>
            <a:off x="3962400"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6" name="Straight Arrow Connector 25">
            <a:extLst>
              <a:ext uri="{FF2B5EF4-FFF2-40B4-BE49-F238E27FC236}">
                <a16:creationId xmlns:a16="http://schemas.microsoft.com/office/drawing/2014/main" id="{89BF49F2-FB77-637B-1E30-A94822DCB290}"/>
              </a:ext>
            </a:extLst>
          </p:cNvPr>
          <p:cNvCxnSpPr>
            <a:cxnSpLocks/>
          </p:cNvCxnSpPr>
          <p:nvPr/>
        </p:nvCxnSpPr>
        <p:spPr>
          <a:xfrm>
            <a:off x="5029200"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7" name="Straight Arrow Connector 26">
            <a:extLst>
              <a:ext uri="{FF2B5EF4-FFF2-40B4-BE49-F238E27FC236}">
                <a16:creationId xmlns:a16="http://schemas.microsoft.com/office/drawing/2014/main" id="{CF29AD41-2F81-B36C-5DC1-2F0AFA321136}"/>
              </a:ext>
            </a:extLst>
          </p:cNvPr>
          <p:cNvCxnSpPr>
            <a:cxnSpLocks/>
          </p:cNvCxnSpPr>
          <p:nvPr/>
        </p:nvCxnSpPr>
        <p:spPr>
          <a:xfrm>
            <a:off x="5836675"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id="{2D2FD0D9-ACB9-62CD-18BC-EA40A2E7ACA1}"/>
              </a:ext>
            </a:extLst>
          </p:cNvPr>
          <p:cNvCxnSpPr>
            <a:cxnSpLocks/>
          </p:cNvCxnSpPr>
          <p:nvPr/>
        </p:nvCxnSpPr>
        <p:spPr>
          <a:xfrm>
            <a:off x="5570113"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3" name="Straight Arrow Connector 2">
            <a:extLst>
              <a:ext uri="{FF2B5EF4-FFF2-40B4-BE49-F238E27FC236}">
                <a16:creationId xmlns:a16="http://schemas.microsoft.com/office/drawing/2014/main" id="{6352CEB9-14FB-35A6-6951-E3BB68D7B30D}"/>
              </a:ext>
            </a:extLst>
          </p:cNvPr>
          <p:cNvCxnSpPr>
            <a:cxnSpLocks/>
          </p:cNvCxnSpPr>
          <p:nvPr/>
        </p:nvCxnSpPr>
        <p:spPr>
          <a:xfrm>
            <a:off x="6629400"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sp>
        <p:nvSpPr>
          <p:cNvPr id="5" name="TextBox 4">
            <a:extLst>
              <a:ext uri="{FF2B5EF4-FFF2-40B4-BE49-F238E27FC236}">
                <a16:creationId xmlns:a16="http://schemas.microsoft.com/office/drawing/2014/main" id="{CB697E09-E7CA-0F3E-6B84-78326D931D6E}"/>
              </a:ext>
            </a:extLst>
          </p:cNvPr>
          <p:cNvSpPr txBox="1"/>
          <p:nvPr/>
        </p:nvSpPr>
        <p:spPr>
          <a:xfrm rot="18563558">
            <a:off x="4391961" y="3935733"/>
            <a:ext cx="2822760" cy="276999"/>
          </a:xfrm>
          <a:prstGeom prst="rect">
            <a:avLst/>
          </a:prstGeom>
          <a:noFill/>
        </p:spPr>
        <p:txBody>
          <a:bodyPr wrap="none" rtlCol="0">
            <a:spAutoFit/>
          </a:bodyPr>
          <a:lstStyle/>
          <a:p>
            <a:pPr algn="r"/>
            <a:r>
              <a:rPr lang="en-US" sz="1200" dirty="0">
                <a:solidFill>
                  <a:srgbClr val="00B050"/>
                </a:solidFill>
              </a:rPr>
              <a:t>FASER announces </a:t>
            </a:r>
            <a:r>
              <a:rPr lang="en-US" sz="1200" dirty="0">
                <a:solidFill>
                  <a:srgbClr val="FF0000"/>
                </a:solidFill>
              </a:rPr>
              <a:t>first physics results</a:t>
            </a:r>
          </a:p>
        </p:txBody>
      </p:sp>
      <p:pic>
        <p:nvPicPr>
          <p:cNvPr id="7" name="Picture 6">
            <a:extLst>
              <a:ext uri="{FF2B5EF4-FFF2-40B4-BE49-F238E27FC236}">
                <a16:creationId xmlns:a16="http://schemas.microsoft.com/office/drawing/2014/main" id="{6568B32F-6F1C-6658-D2E7-67937423B58C}"/>
              </a:ext>
            </a:extLst>
          </p:cNvPr>
          <p:cNvPicPr>
            <a:picLocks noChangeAspect="1"/>
          </p:cNvPicPr>
          <p:nvPr/>
        </p:nvPicPr>
        <p:blipFill>
          <a:blip r:embed="rId2"/>
          <a:stretch>
            <a:fillRect/>
          </a:stretch>
        </p:blipFill>
        <p:spPr>
          <a:xfrm>
            <a:off x="174651" y="966371"/>
            <a:ext cx="8709441" cy="1515524"/>
          </a:xfrm>
          <a:prstGeom prst="rect">
            <a:avLst/>
          </a:prstGeom>
        </p:spPr>
      </p:pic>
      <p:cxnSp>
        <p:nvCxnSpPr>
          <p:cNvPr id="19" name="Straight Arrow Connector 18">
            <a:extLst>
              <a:ext uri="{FF2B5EF4-FFF2-40B4-BE49-F238E27FC236}">
                <a16:creationId xmlns:a16="http://schemas.microsoft.com/office/drawing/2014/main" id="{F058040C-77E8-1330-C2CC-B14ADF3C7783}"/>
              </a:ext>
            </a:extLst>
          </p:cNvPr>
          <p:cNvCxnSpPr>
            <a:cxnSpLocks/>
          </p:cNvCxnSpPr>
          <p:nvPr/>
        </p:nvCxnSpPr>
        <p:spPr>
          <a:xfrm>
            <a:off x="7468919" y="2524991"/>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sp>
        <p:nvSpPr>
          <p:cNvPr id="30" name="TextBox 29">
            <a:extLst>
              <a:ext uri="{FF2B5EF4-FFF2-40B4-BE49-F238E27FC236}">
                <a16:creationId xmlns:a16="http://schemas.microsoft.com/office/drawing/2014/main" id="{05E6C8CA-21CA-5EA7-368B-9FFE3C3D10E8}"/>
              </a:ext>
            </a:extLst>
          </p:cNvPr>
          <p:cNvSpPr txBox="1"/>
          <p:nvPr/>
        </p:nvSpPr>
        <p:spPr>
          <a:xfrm rot="18563558">
            <a:off x="4537567" y="4258886"/>
            <a:ext cx="3772892" cy="276999"/>
          </a:xfrm>
          <a:prstGeom prst="rect">
            <a:avLst/>
          </a:prstGeom>
          <a:noFill/>
        </p:spPr>
        <p:txBody>
          <a:bodyPr wrap="none" rtlCol="0">
            <a:spAutoFit/>
          </a:bodyPr>
          <a:lstStyle/>
          <a:p>
            <a:pPr algn="r"/>
            <a:r>
              <a:rPr lang="en-US" sz="1200" dirty="0">
                <a:solidFill>
                  <a:srgbClr val="00B050"/>
                </a:solidFill>
              </a:rPr>
              <a:t>FASER and </a:t>
            </a:r>
            <a:r>
              <a:rPr lang="en-US" sz="1200" dirty="0" err="1">
                <a:solidFill>
                  <a:srgbClr val="00B050"/>
                </a:solidFill>
              </a:rPr>
              <a:t>FASER</a:t>
            </a:r>
            <a:r>
              <a:rPr lang="en-US" sz="1200" dirty="0" err="1">
                <a:solidFill>
                  <a:srgbClr val="00B050"/>
                </a:solidFill>
                <a:latin typeface="Symbol" pitchFamily="2" charset="2"/>
              </a:rPr>
              <a:t>n</a:t>
            </a:r>
            <a:r>
              <a:rPr lang="en-US" sz="1200" dirty="0">
                <a:solidFill>
                  <a:srgbClr val="00B050"/>
                </a:solidFill>
              </a:rPr>
              <a:t> announce more physics results</a:t>
            </a:r>
          </a:p>
        </p:txBody>
      </p:sp>
    </p:spTree>
    <p:extLst>
      <p:ext uri="{BB962C8B-B14F-4D97-AF65-F5344CB8AC3E}">
        <p14:creationId xmlns:p14="http://schemas.microsoft.com/office/powerpoint/2010/main" val="3345471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p:cNvPicPr>
            <a:picLocks noChangeAspect="1"/>
          </p:cNvPicPr>
          <p:nvPr/>
        </p:nvPicPr>
        <p:blipFill>
          <a:blip r:embed="rId2"/>
          <a:stretch>
            <a:fillRect/>
          </a:stretch>
        </p:blipFill>
        <p:spPr>
          <a:xfrm>
            <a:off x="6781207" y="3102974"/>
            <a:ext cx="1775535" cy="613847"/>
          </a:xfrm>
          <a:prstGeom prst="rect">
            <a:avLst/>
          </a:prstGeom>
        </p:spPr>
      </p:pic>
      <p:sp>
        <p:nvSpPr>
          <p:cNvPr id="6" name="Prostokąt 5"/>
          <p:cNvSpPr/>
          <p:nvPr/>
        </p:nvSpPr>
        <p:spPr>
          <a:xfrm>
            <a:off x="8034760" y="762000"/>
            <a:ext cx="641696" cy="1513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5F215AC-523E-DC4F-85B5-47E9AA0CB18C}"/>
              </a:ext>
            </a:extLst>
          </p:cNvPr>
          <p:cNvSpPr>
            <a:spLocks noGrp="1"/>
          </p:cNvSpPr>
          <p:nvPr>
            <p:ph type="title"/>
          </p:nvPr>
        </p:nvSpPr>
        <p:spPr>
          <a:xfrm>
            <a:off x="0" y="244475"/>
            <a:ext cx="9144000" cy="441325"/>
          </a:xfrm>
        </p:spPr>
        <p:txBody>
          <a:bodyPr/>
          <a:lstStyle/>
          <a:p>
            <a:r>
              <a:rPr lang="en-US" dirty="0"/>
              <a:t>FASER COLLABORATION</a:t>
            </a:r>
          </a:p>
        </p:txBody>
      </p:sp>
      <p:pic>
        <p:nvPicPr>
          <p:cNvPr id="4" name="Picture 3">
            <a:extLst>
              <a:ext uri="{FF2B5EF4-FFF2-40B4-BE49-F238E27FC236}">
                <a16:creationId xmlns:a16="http://schemas.microsoft.com/office/drawing/2014/main" id="{1C649A50-A72E-AA41-9610-2A4EC510EE4C}"/>
              </a:ext>
            </a:extLst>
          </p:cNvPr>
          <p:cNvPicPr>
            <a:picLocks noChangeAspect="1"/>
          </p:cNvPicPr>
          <p:nvPr/>
        </p:nvPicPr>
        <p:blipFill rotWithShape="1">
          <a:blip r:embed="rId3"/>
          <a:srcRect r="7550"/>
          <a:stretch/>
        </p:blipFill>
        <p:spPr>
          <a:xfrm>
            <a:off x="6776178" y="1219200"/>
            <a:ext cx="1785592" cy="904065"/>
          </a:xfrm>
          <a:prstGeom prst="rect">
            <a:avLst/>
          </a:prstGeom>
        </p:spPr>
      </p:pic>
      <p:pic>
        <p:nvPicPr>
          <p:cNvPr id="7" name="Picture 6">
            <a:extLst>
              <a:ext uri="{FF2B5EF4-FFF2-40B4-BE49-F238E27FC236}">
                <a16:creationId xmlns:a16="http://schemas.microsoft.com/office/drawing/2014/main" id="{11BEEA1F-CBAF-6446-8B6E-5E888FBC6390}"/>
              </a:ext>
            </a:extLst>
          </p:cNvPr>
          <p:cNvPicPr>
            <a:picLocks noChangeAspect="1"/>
          </p:cNvPicPr>
          <p:nvPr/>
        </p:nvPicPr>
        <p:blipFill>
          <a:blip r:embed="rId4"/>
          <a:stretch>
            <a:fillRect/>
          </a:stretch>
        </p:blipFill>
        <p:spPr>
          <a:xfrm>
            <a:off x="981860" y="1360908"/>
            <a:ext cx="620649" cy="620649"/>
          </a:xfrm>
          <a:prstGeom prst="rect">
            <a:avLst/>
          </a:prstGeom>
        </p:spPr>
      </p:pic>
      <p:pic>
        <p:nvPicPr>
          <p:cNvPr id="14" name="Picture 13">
            <a:extLst>
              <a:ext uri="{FF2B5EF4-FFF2-40B4-BE49-F238E27FC236}">
                <a16:creationId xmlns:a16="http://schemas.microsoft.com/office/drawing/2014/main" id="{8AC56B9D-8DB5-4042-8A71-0961701592F3}"/>
              </a:ext>
            </a:extLst>
          </p:cNvPr>
          <p:cNvPicPr>
            <a:picLocks noChangeAspect="1"/>
          </p:cNvPicPr>
          <p:nvPr/>
        </p:nvPicPr>
        <p:blipFill>
          <a:blip r:embed="rId5"/>
          <a:stretch>
            <a:fillRect/>
          </a:stretch>
        </p:blipFill>
        <p:spPr>
          <a:xfrm>
            <a:off x="4672423" y="2380461"/>
            <a:ext cx="1720850" cy="325303"/>
          </a:xfrm>
          <a:prstGeom prst="rect">
            <a:avLst/>
          </a:prstGeom>
        </p:spPr>
      </p:pic>
      <p:pic>
        <p:nvPicPr>
          <p:cNvPr id="15" name="Picture 14">
            <a:extLst>
              <a:ext uri="{FF2B5EF4-FFF2-40B4-BE49-F238E27FC236}">
                <a16:creationId xmlns:a16="http://schemas.microsoft.com/office/drawing/2014/main" id="{C8498E8F-63D1-CE47-8AA0-C7E3EEB91103}"/>
              </a:ext>
            </a:extLst>
          </p:cNvPr>
          <p:cNvPicPr>
            <a:picLocks noChangeAspect="1"/>
          </p:cNvPicPr>
          <p:nvPr/>
        </p:nvPicPr>
        <p:blipFill>
          <a:blip r:embed="rId6"/>
          <a:stretch>
            <a:fillRect/>
          </a:stretch>
        </p:blipFill>
        <p:spPr>
          <a:xfrm>
            <a:off x="4675598" y="1418613"/>
            <a:ext cx="1714500" cy="505239"/>
          </a:xfrm>
          <a:prstGeom prst="rect">
            <a:avLst/>
          </a:prstGeom>
        </p:spPr>
      </p:pic>
      <p:pic>
        <p:nvPicPr>
          <p:cNvPr id="17" name="Picture 16">
            <a:extLst>
              <a:ext uri="{FF2B5EF4-FFF2-40B4-BE49-F238E27FC236}">
                <a16:creationId xmlns:a16="http://schemas.microsoft.com/office/drawing/2014/main" id="{C4898D81-982F-6746-9F8C-224DAB0E6268}"/>
              </a:ext>
            </a:extLst>
          </p:cNvPr>
          <p:cNvPicPr>
            <a:picLocks noChangeAspect="1"/>
          </p:cNvPicPr>
          <p:nvPr/>
        </p:nvPicPr>
        <p:blipFill>
          <a:blip r:embed="rId7"/>
          <a:stretch>
            <a:fillRect/>
          </a:stretch>
        </p:blipFill>
        <p:spPr>
          <a:xfrm>
            <a:off x="2668780" y="3234241"/>
            <a:ext cx="1888303" cy="351312"/>
          </a:xfrm>
          <a:prstGeom prst="rect">
            <a:avLst/>
          </a:prstGeom>
        </p:spPr>
      </p:pic>
      <p:pic>
        <p:nvPicPr>
          <p:cNvPr id="18" name="Picture 17">
            <a:extLst>
              <a:ext uri="{FF2B5EF4-FFF2-40B4-BE49-F238E27FC236}">
                <a16:creationId xmlns:a16="http://schemas.microsoft.com/office/drawing/2014/main" id="{C4E106E6-BCB3-B147-B731-2B119DCB7AF2}"/>
              </a:ext>
            </a:extLst>
          </p:cNvPr>
          <p:cNvPicPr>
            <a:picLocks noChangeAspect="1"/>
          </p:cNvPicPr>
          <p:nvPr/>
        </p:nvPicPr>
        <p:blipFill>
          <a:blip r:embed="rId8"/>
          <a:stretch>
            <a:fillRect/>
          </a:stretch>
        </p:blipFill>
        <p:spPr>
          <a:xfrm>
            <a:off x="2577847" y="2351430"/>
            <a:ext cx="1543050" cy="581806"/>
          </a:xfrm>
          <a:prstGeom prst="rect">
            <a:avLst/>
          </a:prstGeom>
        </p:spPr>
      </p:pic>
      <p:pic>
        <p:nvPicPr>
          <p:cNvPr id="19" name="Picture 18">
            <a:extLst>
              <a:ext uri="{FF2B5EF4-FFF2-40B4-BE49-F238E27FC236}">
                <a16:creationId xmlns:a16="http://schemas.microsoft.com/office/drawing/2014/main" id="{AC01473F-EB02-1948-824B-247882CC607B}"/>
              </a:ext>
            </a:extLst>
          </p:cNvPr>
          <p:cNvPicPr>
            <a:picLocks noChangeAspect="1"/>
          </p:cNvPicPr>
          <p:nvPr/>
        </p:nvPicPr>
        <p:blipFill>
          <a:blip r:embed="rId9"/>
          <a:stretch>
            <a:fillRect/>
          </a:stretch>
        </p:blipFill>
        <p:spPr>
          <a:xfrm>
            <a:off x="382213" y="2286000"/>
            <a:ext cx="1819942" cy="600295"/>
          </a:xfrm>
          <a:prstGeom prst="rect">
            <a:avLst/>
          </a:prstGeom>
        </p:spPr>
      </p:pic>
      <p:pic>
        <p:nvPicPr>
          <p:cNvPr id="20" name="Picture 19">
            <a:extLst>
              <a:ext uri="{FF2B5EF4-FFF2-40B4-BE49-F238E27FC236}">
                <a16:creationId xmlns:a16="http://schemas.microsoft.com/office/drawing/2014/main" id="{C9926144-99CD-174E-BFB0-F1B49A40AB81}"/>
              </a:ext>
            </a:extLst>
          </p:cNvPr>
          <p:cNvPicPr>
            <a:picLocks noChangeAspect="1"/>
          </p:cNvPicPr>
          <p:nvPr/>
        </p:nvPicPr>
        <p:blipFill>
          <a:blip r:embed="rId10"/>
          <a:stretch>
            <a:fillRect/>
          </a:stretch>
        </p:blipFill>
        <p:spPr>
          <a:xfrm>
            <a:off x="2628190" y="1418613"/>
            <a:ext cx="1442364" cy="480788"/>
          </a:xfrm>
          <a:prstGeom prst="rect">
            <a:avLst/>
          </a:prstGeom>
        </p:spPr>
      </p:pic>
      <p:pic>
        <p:nvPicPr>
          <p:cNvPr id="2" name="Picture 1">
            <a:extLst>
              <a:ext uri="{FF2B5EF4-FFF2-40B4-BE49-F238E27FC236}">
                <a16:creationId xmlns:a16="http://schemas.microsoft.com/office/drawing/2014/main" id="{C30FA9A0-CA29-F34B-AC0A-67DC5402ABD8}"/>
              </a:ext>
            </a:extLst>
          </p:cNvPr>
          <p:cNvPicPr>
            <a:picLocks noChangeAspect="1"/>
          </p:cNvPicPr>
          <p:nvPr/>
        </p:nvPicPr>
        <p:blipFill>
          <a:blip r:embed="rId11"/>
          <a:stretch>
            <a:fillRect/>
          </a:stretch>
        </p:blipFill>
        <p:spPr>
          <a:xfrm>
            <a:off x="6790404" y="2361160"/>
            <a:ext cx="1757141" cy="363904"/>
          </a:xfrm>
          <a:prstGeom prst="rect">
            <a:avLst/>
          </a:prstGeom>
        </p:spPr>
      </p:pic>
      <p:pic>
        <p:nvPicPr>
          <p:cNvPr id="25" name="Picture 24">
            <a:extLst>
              <a:ext uri="{FF2B5EF4-FFF2-40B4-BE49-F238E27FC236}">
                <a16:creationId xmlns:a16="http://schemas.microsoft.com/office/drawing/2014/main" id="{B8AB6B7B-A54C-2C40-9AF1-9047E6672F65}"/>
              </a:ext>
            </a:extLst>
          </p:cNvPr>
          <p:cNvPicPr>
            <a:picLocks noChangeAspect="1"/>
          </p:cNvPicPr>
          <p:nvPr/>
        </p:nvPicPr>
        <p:blipFill rotWithShape="1">
          <a:blip r:embed="rId12"/>
          <a:srcRect l="12870" t="29888" r="7965" b="26822"/>
          <a:stretch/>
        </p:blipFill>
        <p:spPr>
          <a:xfrm>
            <a:off x="5541680" y="3998740"/>
            <a:ext cx="1582150" cy="615096"/>
          </a:xfrm>
          <a:prstGeom prst="rect">
            <a:avLst/>
          </a:prstGeom>
        </p:spPr>
      </p:pic>
      <p:pic>
        <p:nvPicPr>
          <p:cNvPr id="27" name="Picture 26">
            <a:extLst>
              <a:ext uri="{FF2B5EF4-FFF2-40B4-BE49-F238E27FC236}">
                <a16:creationId xmlns:a16="http://schemas.microsoft.com/office/drawing/2014/main" id="{E1D0083C-226C-3B47-8776-BC9498C8C402}"/>
              </a:ext>
            </a:extLst>
          </p:cNvPr>
          <p:cNvPicPr>
            <a:picLocks noChangeAspect="1"/>
          </p:cNvPicPr>
          <p:nvPr/>
        </p:nvPicPr>
        <p:blipFill rotWithShape="1">
          <a:blip r:embed="rId13"/>
          <a:srcRect t="27269" b="31132"/>
          <a:stretch/>
        </p:blipFill>
        <p:spPr>
          <a:xfrm>
            <a:off x="298369" y="3114597"/>
            <a:ext cx="1987631" cy="590601"/>
          </a:xfrm>
          <a:prstGeom prst="rect">
            <a:avLst/>
          </a:prstGeom>
        </p:spPr>
      </p:pic>
      <p:pic>
        <p:nvPicPr>
          <p:cNvPr id="22" name="Picture 21">
            <a:extLst>
              <a:ext uri="{FF2B5EF4-FFF2-40B4-BE49-F238E27FC236}">
                <a16:creationId xmlns:a16="http://schemas.microsoft.com/office/drawing/2014/main" id="{B5236A89-CDAC-5140-B1AD-7959397B1E39}"/>
              </a:ext>
            </a:extLst>
          </p:cNvPr>
          <p:cNvPicPr>
            <a:picLocks noChangeAspect="1"/>
          </p:cNvPicPr>
          <p:nvPr/>
        </p:nvPicPr>
        <p:blipFill>
          <a:blip r:embed="rId14"/>
          <a:stretch>
            <a:fillRect/>
          </a:stretch>
        </p:blipFill>
        <p:spPr>
          <a:xfrm>
            <a:off x="1236013" y="3972033"/>
            <a:ext cx="1143000" cy="668511"/>
          </a:xfrm>
          <a:prstGeom prst="rect">
            <a:avLst/>
          </a:prstGeom>
        </p:spPr>
      </p:pic>
      <p:pic>
        <p:nvPicPr>
          <p:cNvPr id="23" name="Picture 22">
            <a:extLst>
              <a:ext uri="{FF2B5EF4-FFF2-40B4-BE49-F238E27FC236}">
                <a16:creationId xmlns:a16="http://schemas.microsoft.com/office/drawing/2014/main" id="{E9EB9334-B73B-8E42-9AA7-73F85C6F544B}"/>
              </a:ext>
            </a:extLst>
          </p:cNvPr>
          <p:cNvPicPr>
            <a:picLocks noChangeAspect="1"/>
          </p:cNvPicPr>
          <p:nvPr/>
        </p:nvPicPr>
        <p:blipFill>
          <a:blip r:embed="rId15"/>
          <a:stretch>
            <a:fillRect/>
          </a:stretch>
        </p:blipFill>
        <p:spPr>
          <a:xfrm>
            <a:off x="1668246" y="5761333"/>
            <a:ext cx="1517028" cy="583108"/>
          </a:xfrm>
          <a:prstGeom prst="rect">
            <a:avLst/>
          </a:prstGeom>
        </p:spPr>
      </p:pic>
      <p:pic>
        <p:nvPicPr>
          <p:cNvPr id="30" name="Picture 29">
            <a:extLst>
              <a:ext uri="{FF2B5EF4-FFF2-40B4-BE49-F238E27FC236}">
                <a16:creationId xmlns:a16="http://schemas.microsoft.com/office/drawing/2014/main" id="{436928E1-DE72-D84C-84E8-6903CE2A85FC}"/>
              </a:ext>
            </a:extLst>
          </p:cNvPr>
          <p:cNvPicPr>
            <a:picLocks noChangeAspect="1"/>
          </p:cNvPicPr>
          <p:nvPr/>
        </p:nvPicPr>
        <p:blipFill>
          <a:blip r:embed="rId16"/>
          <a:stretch>
            <a:fillRect/>
          </a:stretch>
        </p:blipFill>
        <p:spPr>
          <a:xfrm>
            <a:off x="7377981" y="4016485"/>
            <a:ext cx="1169564" cy="579607"/>
          </a:xfrm>
          <a:prstGeom prst="rect">
            <a:avLst/>
          </a:prstGeom>
        </p:spPr>
      </p:pic>
      <p:pic>
        <p:nvPicPr>
          <p:cNvPr id="31" name="Picture 30">
            <a:extLst>
              <a:ext uri="{FF2B5EF4-FFF2-40B4-BE49-F238E27FC236}">
                <a16:creationId xmlns:a16="http://schemas.microsoft.com/office/drawing/2014/main" id="{1730FFFA-8DEE-F843-AA19-849818302E02}"/>
              </a:ext>
            </a:extLst>
          </p:cNvPr>
          <p:cNvPicPr>
            <a:picLocks noChangeAspect="1"/>
          </p:cNvPicPr>
          <p:nvPr/>
        </p:nvPicPr>
        <p:blipFill>
          <a:blip r:embed="rId17"/>
          <a:stretch>
            <a:fillRect/>
          </a:stretch>
        </p:blipFill>
        <p:spPr>
          <a:xfrm>
            <a:off x="2503560" y="4859403"/>
            <a:ext cx="1859349" cy="472149"/>
          </a:xfrm>
          <a:prstGeom prst="rect">
            <a:avLst/>
          </a:prstGeom>
        </p:spPr>
      </p:pic>
      <p:pic>
        <p:nvPicPr>
          <p:cNvPr id="32" name="Picture 31">
            <a:extLst>
              <a:ext uri="{FF2B5EF4-FFF2-40B4-BE49-F238E27FC236}">
                <a16:creationId xmlns:a16="http://schemas.microsoft.com/office/drawing/2014/main" id="{A712BDAD-1F96-814A-9045-4F0CE5570442}"/>
              </a:ext>
            </a:extLst>
          </p:cNvPr>
          <p:cNvPicPr>
            <a:picLocks noChangeAspect="1"/>
          </p:cNvPicPr>
          <p:nvPr/>
        </p:nvPicPr>
        <p:blipFill>
          <a:blip r:embed="rId18"/>
          <a:stretch>
            <a:fillRect/>
          </a:stretch>
        </p:blipFill>
        <p:spPr>
          <a:xfrm>
            <a:off x="7014104" y="4912916"/>
            <a:ext cx="1542638" cy="365122"/>
          </a:xfrm>
          <a:prstGeom prst="rect">
            <a:avLst/>
          </a:prstGeom>
        </p:spPr>
      </p:pic>
      <p:pic>
        <p:nvPicPr>
          <p:cNvPr id="33" name="Picture 32">
            <a:extLst>
              <a:ext uri="{FF2B5EF4-FFF2-40B4-BE49-F238E27FC236}">
                <a16:creationId xmlns:a16="http://schemas.microsoft.com/office/drawing/2014/main" id="{3F98651D-7589-D341-947B-E1509A3CB4CF}"/>
              </a:ext>
            </a:extLst>
          </p:cNvPr>
          <p:cNvPicPr>
            <a:picLocks noChangeAspect="1"/>
          </p:cNvPicPr>
          <p:nvPr/>
        </p:nvPicPr>
        <p:blipFill>
          <a:blip r:embed="rId19"/>
          <a:stretch>
            <a:fillRect/>
          </a:stretch>
        </p:blipFill>
        <p:spPr>
          <a:xfrm>
            <a:off x="4939863" y="3106789"/>
            <a:ext cx="1458564" cy="606216"/>
          </a:xfrm>
          <a:prstGeom prst="rect">
            <a:avLst/>
          </a:prstGeom>
        </p:spPr>
      </p:pic>
      <p:sp>
        <p:nvSpPr>
          <p:cNvPr id="24" name="Content Placeholder 2">
            <a:extLst>
              <a:ext uri="{FF2B5EF4-FFF2-40B4-BE49-F238E27FC236}">
                <a16:creationId xmlns:a16="http://schemas.microsoft.com/office/drawing/2014/main" id="{FB4A737A-D10E-2443-9C35-71DE9461BE38}"/>
              </a:ext>
            </a:extLst>
          </p:cNvPr>
          <p:cNvSpPr txBox="1">
            <a:spLocks/>
          </p:cNvSpPr>
          <p:nvPr/>
        </p:nvSpPr>
        <p:spPr>
          <a:xfrm>
            <a:off x="0" y="835206"/>
            <a:ext cx="9144000" cy="460194"/>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fontAlgn="auto">
              <a:spcAft>
                <a:spcPts val="0"/>
              </a:spcAft>
              <a:buNone/>
              <a:defRPr/>
            </a:pPr>
            <a:r>
              <a:rPr lang="en-US" sz="1800" dirty="0"/>
              <a:t>111 collaborators, 28 institutions, 11 countries</a:t>
            </a:r>
            <a:endParaRPr lang="en-US" sz="1800" dirty="0">
              <a:latin typeface="Arial" charset="0"/>
              <a:sym typeface="Wingdings"/>
            </a:endParaRPr>
          </a:p>
        </p:txBody>
      </p:sp>
      <p:pic>
        <p:nvPicPr>
          <p:cNvPr id="9" name="Picture 8">
            <a:extLst>
              <a:ext uri="{FF2B5EF4-FFF2-40B4-BE49-F238E27FC236}">
                <a16:creationId xmlns:a16="http://schemas.microsoft.com/office/drawing/2014/main" id="{ED42ABBF-5CB5-F540-ADC6-3CE4225FE323}"/>
              </a:ext>
            </a:extLst>
          </p:cNvPr>
          <p:cNvPicPr>
            <a:picLocks noChangeAspect="1"/>
          </p:cNvPicPr>
          <p:nvPr/>
        </p:nvPicPr>
        <p:blipFill>
          <a:blip r:embed="rId20"/>
          <a:stretch>
            <a:fillRect/>
          </a:stretch>
        </p:blipFill>
        <p:spPr>
          <a:xfrm>
            <a:off x="6743559" y="5671275"/>
            <a:ext cx="1803986" cy="763225"/>
          </a:xfrm>
          <a:prstGeom prst="rect">
            <a:avLst/>
          </a:prstGeom>
        </p:spPr>
      </p:pic>
      <p:pic>
        <p:nvPicPr>
          <p:cNvPr id="16" name="Picture 15">
            <a:extLst>
              <a:ext uri="{FF2B5EF4-FFF2-40B4-BE49-F238E27FC236}">
                <a16:creationId xmlns:a16="http://schemas.microsoft.com/office/drawing/2014/main" id="{5DCE0465-919B-3F47-92EF-52982166C13C}"/>
              </a:ext>
            </a:extLst>
          </p:cNvPr>
          <p:cNvPicPr>
            <a:picLocks noChangeAspect="1"/>
          </p:cNvPicPr>
          <p:nvPr/>
        </p:nvPicPr>
        <p:blipFill>
          <a:blip r:embed="rId21"/>
          <a:stretch>
            <a:fillRect/>
          </a:stretch>
        </p:blipFill>
        <p:spPr>
          <a:xfrm>
            <a:off x="271060" y="3963360"/>
            <a:ext cx="710800" cy="710800"/>
          </a:xfrm>
          <a:prstGeom prst="rect">
            <a:avLst/>
          </a:prstGeom>
        </p:spPr>
      </p:pic>
      <p:pic>
        <p:nvPicPr>
          <p:cNvPr id="10" name="Picture 9">
            <a:extLst>
              <a:ext uri="{FF2B5EF4-FFF2-40B4-BE49-F238E27FC236}">
                <a16:creationId xmlns:a16="http://schemas.microsoft.com/office/drawing/2014/main" id="{ECE79E9A-003F-6DD4-7F80-E54C83548DBF}"/>
              </a:ext>
            </a:extLst>
          </p:cNvPr>
          <p:cNvPicPr>
            <a:picLocks noChangeAspect="1"/>
          </p:cNvPicPr>
          <p:nvPr/>
        </p:nvPicPr>
        <p:blipFill>
          <a:blip r:embed="rId22"/>
          <a:stretch>
            <a:fillRect/>
          </a:stretch>
        </p:blipFill>
        <p:spPr>
          <a:xfrm>
            <a:off x="228600" y="4818639"/>
            <a:ext cx="1883252" cy="553676"/>
          </a:xfrm>
          <a:prstGeom prst="rect">
            <a:avLst/>
          </a:prstGeom>
        </p:spPr>
      </p:pic>
      <p:pic>
        <p:nvPicPr>
          <p:cNvPr id="13" name="Picture 12">
            <a:extLst>
              <a:ext uri="{FF2B5EF4-FFF2-40B4-BE49-F238E27FC236}">
                <a16:creationId xmlns:a16="http://schemas.microsoft.com/office/drawing/2014/main" id="{12CBBE21-29C5-90DA-E998-33B39BE0F363}"/>
              </a:ext>
            </a:extLst>
          </p:cNvPr>
          <p:cNvPicPr>
            <a:picLocks noChangeAspect="1"/>
          </p:cNvPicPr>
          <p:nvPr/>
        </p:nvPicPr>
        <p:blipFill>
          <a:blip r:embed="rId23"/>
          <a:stretch>
            <a:fillRect/>
          </a:stretch>
        </p:blipFill>
        <p:spPr>
          <a:xfrm>
            <a:off x="232191" y="5757587"/>
            <a:ext cx="1318306" cy="590601"/>
          </a:xfrm>
          <a:prstGeom prst="rect">
            <a:avLst/>
          </a:prstGeom>
        </p:spPr>
      </p:pic>
      <p:sp>
        <p:nvSpPr>
          <p:cNvPr id="3" name="TextBox 2">
            <a:extLst>
              <a:ext uri="{FF2B5EF4-FFF2-40B4-BE49-F238E27FC236}">
                <a16:creationId xmlns:a16="http://schemas.microsoft.com/office/drawing/2014/main" id="{F8F7B97C-947C-E76A-0306-EB22C3D82679}"/>
              </a:ext>
            </a:extLst>
          </p:cNvPr>
          <p:cNvSpPr txBox="1"/>
          <p:nvPr/>
        </p:nvSpPr>
        <p:spPr>
          <a:xfrm>
            <a:off x="3562212" y="4029289"/>
            <a:ext cx="1725315" cy="553998"/>
          </a:xfrm>
          <a:prstGeom prst="rect">
            <a:avLst/>
          </a:prstGeom>
          <a:noFill/>
        </p:spPr>
        <p:txBody>
          <a:bodyPr wrap="square" rtlCol="0">
            <a:spAutoFit/>
          </a:bodyPr>
          <a:lstStyle/>
          <a:p>
            <a:pPr algn="ctr"/>
            <a:r>
              <a:rPr lang="en-US" sz="1000" dirty="0">
                <a:effectLst/>
                <a:latin typeface="+mj-lt"/>
              </a:rPr>
              <a:t>International laboratory covered by a cooperation agreement with CERN </a:t>
            </a:r>
            <a:endParaRPr lang="en-US" sz="1000" dirty="0">
              <a:latin typeface="+mj-lt"/>
            </a:endParaRPr>
          </a:p>
        </p:txBody>
      </p:sp>
      <p:pic>
        <p:nvPicPr>
          <p:cNvPr id="12" name="Picture 11">
            <a:extLst>
              <a:ext uri="{FF2B5EF4-FFF2-40B4-BE49-F238E27FC236}">
                <a16:creationId xmlns:a16="http://schemas.microsoft.com/office/drawing/2014/main" id="{A5F5BEA6-A5B5-6739-03AC-07EEC0CA42B9}"/>
              </a:ext>
            </a:extLst>
          </p:cNvPr>
          <p:cNvPicPr>
            <a:picLocks noChangeAspect="1"/>
          </p:cNvPicPr>
          <p:nvPr/>
        </p:nvPicPr>
        <p:blipFill>
          <a:blip r:embed="rId24"/>
          <a:stretch>
            <a:fillRect/>
          </a:stretch>
        </p:blipFill>
        <p:spPr>
          <a:xfrm>
            <a:off x="3303023" y="5717409"/>
            <a:ext cx="1725315" cy="670956"/>
          </a:xfrm>
          <a:prstGeom prst="rect">
            <a:avLst/>
          </a:prstGeom>
        </p:spPr>
      </p:pic>
      <p:pic>
        <p:nvPicPr>
          <p:cNvPr id="21" name="Picture 20">
            <a:extLst>
              <a:ext uri="{FF2B5EF4-FFF2-40B4-BE49-F238E27FC236}">
                <a16:creationId xmlns:a16="http://schemas.microsoft.com/office/drawing/2014/main" id="{63C50283-72E8-7F67-3E9D-4348FFF80893}"/>
              </a:ext>
            </a:extLst>
          </p:cNvPr>
          <p:cNvPicPr>
            <a:picLocks noChangeAspect="1"/>
          </p:cNvPicPr>
          <p:nvPr/>
        </p:nvPicPr>
        <p:blipFill>
          <a:blip r:embed="rId25"/>
          <a:stretch>
            <a:fillRect/>
          </a:stretch>
        </p:blipFill>
        <p:spPr>
          <a:xfrm>
            <a:off x="4754617" y="4727438"/>
            <a:ext cx="736079" cy="736079"/>
          </a:xfrm>
          <a:prstGeom prst="rect">
            <a:avLst/>
          </a:prstGeom>
        </p:spPr>
      </p:pic>
      <p:pic>
        <p:nvPicPr>
          <p:cNvPr id="34" name="Picture 33" descr="A blue circle with white letters&#10;&#10;Description automatically generated">
            <a:extLst>
              <a:ext uri="{FF2B5EF4-FFF2-40B4-BE49-F238E27FC236}">
                <a16:creationId xmlns:a16="http://schemas.microsoft.com/office/drawing/2014/main" id="{EA5A04B4-DAF9-7144-1A38-A8B3AF864AA4}"/>
              </a:ext>
            </a:extLst>
          </p:cNvPr>
          <p:cNvPicPr>
            <a:picLocks noChangeAspect="1"/>
          </p:cNvPicPr>
          <p:nvPr/>
        </p:nvPicPr>
        <p:blipFill>
          <a:blip r:embed="rId26"/>
          <a:stretch>
            <a:fillRect/>
          </a:stretch>
        </p:blipFill>
        <p:spPr>
          <a:xfrm>
            <a:off x="2633166" y="3998740"/>
            <a:ext cx="674893" cy="662948"/>
          </a:xfrm>
          <a:prstGeom prst="rect">
            <a:avLst/>
          </a:prstGeom>
        </p:spPr>
      </p:pic>
      <p:pic>
        <p:nvPicPr>
          <p:cNvPr id="26" name="Picture 25" descr="A purple and white logo&#10;&#10;Description automatically generated">
            <a:extLst>
              <a:ext uri="{FF2B5EF4-FFF2-40B4-BE49-F238E27FC236}">
                <a16:creationId xmlns:a16="http://schemas.microsoft.com/office/drawing/2014/main" id="{9C7893C4-520D-6405-BD15-7041B9FDBB3D}"/>
              </a:ext>
            </a:extLst>
          </p:cNvPr>
          <p:cNvPicPr>
            <a:picLocks noChangeAspect="1"/>
          </p:cNvPicPr>
          <p:nvPr/>
        </p:nvPicPr>
        <p:blipFill>
          <a:blip r:embed="rId27"/>
          <a:stretch>
            <a:fillRect/>
          </a:stretch>
        </p:blipFill>
        <p:spPr>
          <a:xfrm>
            <a:off x="5882404" y="4729949"/>
            <a:ext cx="739992" cy="731057"/>
          </a:xfrm>
          <a:prstGeom prst="rect">
            <a:avLst/>
          </a:prstGeom>
        </p:spPr>
      </p:pic>
      <p:pic>
        <p:nvPicPr>
          <p:cNvPr id="28" name="Picture 27" descr="A blue logo with white text&#10;&#10;Description automatically generated">
            <a:extLst>
              <a:ext uri="{FF2B5EF4-FFF2-40B4-BE49-F238E27FC236}">
                <a16:creationId xmlns:a16="http://schemas.microsoft.com/office/drawing/2014/main" id="{0F99E745-7A48-2942-178C-17CA03487C5D}"/>
              </a:ext>
            </a:extLst>
          </p:cNvPr>
          <p:cNvPicPr>
            <a:picLocks noChangeAspect="1"/>
          </p:cNvPicPr>
          <p:nvPr/>
        </p:nvPicPr>
        <p:blipFill>
          <a:blip r:embed="rId28"/>
          <a:stretch>
            <a:fillRect/>
          </a:stretch>
        </p:blipFill>
        <p:spPr>
          <a:xfrm>
            <a:off x="5146087" y="5671275"/>
            <a:ext cx="1479721" cy="763224"/>
          </a:xfrm>
          <a:prstGeom prst="rect">
            <a:avLst/>
          </a:prstGeom>
        </p:spPr>
      </p:pic>
    </p:spTree>
    <p:extLst>
      <p:ext uri="{BB962C8B-B14F-4D97-AF65-F5344CB8AC3E}">
        <p14:creationId xmlns:p14="http://schemas.microsoft.com/office/powerpoint/2010/main" val="3747654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D1352E5A-71D5-5045-BCF4-77B511DA54AB}"/>
              </a:ext>
            </a:extLst>
          </p:cNvPr>
          <p:cNvSpPr>
            <a:spLocks noGrp="1"/>
          </p:cNvSpPr>
          <p:nvPr>
            <p:ph idx="1"/>
          </p:nvPr>
        </p:nvSpPr>
        <p:spPr>
          <a:xfrm>
            <a:off x="228600" y="838200"/>
            <a:ext cx="8686800" cy="2556363"/>
          </a:xfrm>
        </p:spPr>
        <p:txBody>
          <a:bodyPr/>
          <a:lstStyle/>
          <a:p>
            <a:pPr>
              <a:buFontTx/>
              <a:buChar char="•"/>
            </a:pPr>
            <a:r>
              <a:rPr lang="en-US" sz="2000" dirty="0"/>
              <a:t>The nominal beam collision axis was located to mm accuracy by the CERN survey department.  (In fact, it moves around by several cm, depending on the beam crossing angle and orientation.) To place FASER on this axis, a trench was required to lower the floor by 46 cm.</a:t>
            </a:r>
          </a:p>
          <a:p>
            <a:pPr>
              <a:buFontTx/>
              <a:buChar char="•"/>
            </a:pPr>
            <a:endParaRPr lang="en-US" sz="1200" dirty="0"/>
          </a:p>
          <a:p>
            <a:pPr>
              <a:buFontTx/>
              <a:buChar char="•"/>
            </a:pPr>
            <a:r>
              <a:rPr lang="en-US" sz="2000" dirty="0"/>
              <a:t>The trench was completed by an Italian firm just hours before COVID shut down CERN in March 2020.</a:t>
            </a:r>
          </a:p>
          <a:p>
            <a:pPr marL="0" indent="0" eaLnBrk="1" hangingPunct="1">
              <a:buNone/>
            </a:pPr>
            <a:endParaRPr lang="en-US" sz="2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eaLnBrk="1" hangingPunct="1"/>
            <a:endParaRPr lang="en-US" dirty="0">
              <a:latin typeface="Arial" charset="0"/>
            </a:endParaRPr>
          </a:p>
          <a:p>
            <a:pPr eaLnBrk="1" hangingPunct="1"/>
            <a:endParaRPr lang="en-US" sz="1000" dirty="0">
              <a:latin typeface="Arial" charset="0"/>
            </a:endParaRPr>
          </a:p>
          <a:p>
            <a:pPr marL="0" indent="0" eaLnBrk="1" hangingPunct="1">
              <a:buNone/>
            </a:pPr>
            <a:endParaRPr lang="en-US" dirty="0">
              <a:latin typeface="Arial" charset="0"/>
            </a:endParaRPr>
          </a:p>
          <a:p>
            <a:pPr marL="0" indent="0" eaLnBrk="1" hangingPunct="1">
              <a:buNone/>
            </a:pPr>
            <a:endParaRPr lang="en-US" sz="1400" dirty="0">
              <a:latin typeface="Arial" charset="0"/>
            </a:endParaRPr>
          </a:p>
          <a:p>
            <a:pPr>
              <a:buFontTx/>
              <a:buChar char="•"/>
            </a:pPr>
            <a:endParaRPr lang="en-US" sz="1200" dirty="0">
              <a:solidFill>
                <a:srgbClr val="000000"/>
              </a:solidFill>
            </a:endParaRPr>
          </a:p>
          <a:p>
            <a:pPr>
              <a:buFontTx/>
              <a:buChar char="•"/>
            </a:pPr>
            <a:endParaRPr lang="en-US" dirty="0">
              <a:solidFill>
                <a:srgbClr val="000000"/>
              </a:solidFill>
            </a:endParaRPr>
          </a:p>
          <a:p>
            <a:pPr marL="0" indent="0">
              <a:buNone/>
            </a:pPr>
            <a:endParaRPr lang="en-US" dirty="0">
              <a:solidFill>
                <a:srgbClr val="000000"/>
              </a:solidFill>
            </a:endParaRPr>
          </a:p>
        </p:txBody>
      </p:sp>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PREPARATION OF THE FASER LOCATION</a:t>
            </a:r>
          </a:p>
        </p:txBody>
      </p:sp>
      <p:pic>
        <p:nvPicPr>
          <p:cNvPr id="3" name="Picture 2">
            <a:extLst>
              <a:ext uri="{FF2B5EF4-FFF2-40B4-BE49-F238E27FC236}">
                <a16:creationId xmlns:a16="http://schemas.microsoft.com/office/drawing/2014/main" id="{AA4F60B4-C76E-4244-B935-316A138F84D2}"/>
              </a:ext>
            </a:extLst>
          </p:cNvPr>
          <p:cNvPicPr>
            <a:picLocks noChangeAspect="1"/>
          </p:cNvPicPr>
          <p:nvPr/>
        </p:nvPicPr>
        <p:blipFill>
          <a:blip r:embed="rId2"/>
          <a:stretch>
            <a:fillRect/>
          </a:stretch>
        </p:blipFill>
        <p:spPr>
          <a:xfrm>
            <a:off x="228600" y="3200401"/>
            <a:ext cx="2946400" cy="2362200"/>
          </a:xfrm>
          <a:prstGeom prst="rect">
            <a:avLst/>
          </a:prstGeom>
          <a:ln w="19050">
            <a:solidFill>
              <a:schemeClr val="tx1"/>
            </a:solidFill>
          </a:ln>
        </p:spPr>
      </p:pic>
      <p:pic>
        <p:nvPicPr>
          <p:cNvPr id="4" name="Picture 3">
            <a:extLst>
              <a:ext uri="{FF2B5EF4-FFF2-40B4-BE49-F238E27FC236}">
                <a16:creationId xmlns:a16="http://schemas.microsoft.com/office/drawing/2014/main" id="{129881CD-0BCE-E942-A70D-A8A41236154E}"/>
              </a:ext>
            </a:extLst>
          </p:cNvPr>
          <p:cNvPicPr>
            <a:picLocks noChangeAspect="1"/>
          </p:cNvPicPr>
          <p:nvPr/>
        </p:nvPicPr>
        <p:blipFill>
          <a:blip r:embed="rId3"/>
          <a:stretch>
            <a:fillRect/>
          </a:stretch>
        </p:blipFill>
        <p:spPr>
          <a:xfrm rot="5400000">
            <a:off x="2916766" y="3611033"/>
            <a:ext cx="3285067" cy="2463800"/>
          </a:xfrm>
          <a:prstGeom prst="rect">
            <a:avLst/>
          </a:prstGeom>
          <a:ln w="19050">
            <a:solidFill>
              <a:schemeClr val="tx1"/>
            </a:solidFill>
          </a:ln>
        </p:spPr>
      </p:pic>
      <p:pic>
        <p:nvPicPr>
          <p:cNvPr id="6" name="Picture 5">
            <a:extLst>
              <a:ext uri="{FF2B5EF4-FFF2-40B4-BE49-F238E27FC236}">
                <a16:creationId xmlns:a16="http://schemas.microsoft.com/office/drawing/2014/main" id="{211902B7-EA6F-3240-9AD2-CD9034A794A5}"/>
              </a:ext>
            </a:extLst>
          </p:cNvPr>
          <p:cNvPicPr>
            <a:picLocks noChangeAspect="1"/>
          </p:cNvPicPr>
          <p:nvPr/>
        </p:nvPicPr>
        <p:blipFill>
          <a:blip r:embed="rId4"/>
          <a:stretch>
            <a:fillRect/>
          </a:stretch>
        </p:blipFill>
        <p:spPr>
          <a:xfrm>
            <a:off x="6006300" y="3962400"/>
            <a:ext cx="2837668" cy="2556363"/>
          </a:xfrm>
          <a:prstGeom prst="rect">
            <a:avLst/>
          </a:prstGeom>
          <a:ln w="19050">
            <a:solidFill>
              <a:schemeClr val="tx1"/>
            </a:solidFill>
          </a:ln>
        </p:spPr>
      </p:pic>
      <p:sp>
        <p:nvSpPr>
          <p:cNvPr id="7" name="TextBox 6">
            <a:extLst>
              <a:ext uri="{FF2B5EF4-FFF2-40B4-BE49-F238E27FC236}">
                <a16:creationId xmlns:a16="http://schemas.microsoft.com/office/drawing/2014/main" id="{65B712F3-7538-BB43-8602-5B25BBFA2CD4}"/>
              </a:ext>
            </a:extLst>
          </p:cNvPr>
          <p:cNvSpPr txBox="1"/>
          <p:nvPr/>
        </p:nvSpPr>
        <p:spPr>
          <a:xfrm>
            <a:off x="1352986" y="5193269"/>
            <a:ext cx="697627" cy="369332"/>
          </a:xfrm>
          <a:prstGeom prst="rect">
            <a:avLst/>
          </a:prstGeom>
          <a:noFill/>
        </p:spPr>
        <p:txBody>
          <a:bodyPr wrap="none" rtlCol="0">
            <a:spAutoFit/>
          </a:bodyPr>
          <a:lstStyle/>
          <a:p>
            <a:r>
              <a:rPr lang="en-US" dirty="0">
                <a:solidFill>
                  <a:schemeClr val="bg1"/>
                </a:solidFill>
              </a:rPr>
              <a:t>2019</a:t>
            </a:r>
          </a:p>
        </p:txBody>
      </p:sp>
      <p:sp>
        <p:nvSpPr>
          <p:cNvPr id="11" name="TextBox 10">
            <a:extLst>
              <a:ext uri="{FF2B5EF4-FFF2-40B4-BE49-F238E27FC236}">
                <a16:creationId xmlns:a16="http://schemas.microsoft.com/office/drawing/2014/main" id="{54D0A933-022F-6A4D-BF23-AA80674E7201}"/>
              </a:ext>
            </a:extLst>
          </p:cNvPr>
          <p:cNvSpPr txBox="1"/>
          <p:nvPr/>
        </p:nvSpPr>
        <p:spPr>
          <a:xfrm>
            <a:off x="6608243" y="6106067"/>
            <a:ext cx="1633781" cy="369332"/>
          </a:xfrm>
          <a:prstGeom prst="rect">
            <a:avLst/>
          </a:prstGeom>
          <a:noFill/>
        </p:spPr>
        <p:txBody>
          <a:bodyPr wrap="none" rtlCol="0">
            <a:spAutoFit/>
          </a:bodyPr>
          <a:lstStyle/>
          <a:p>
            <a:r>
              <a:rPr lang="en-US" dirty="0">
                <a:solidFill>
                  <a:schemeClr val="bg1"/>
                </a:solidFill>
              </a:rPr>
              <a:t>Summer 2020</a:t>
            </a:r>
          </a:p>
        </p:txBody>
      </p:sp>
      <p:sp>
        <p:nvSpPr>
          <p:cNvPr id="12" name="TextBox 11">
            <a:extLst>
              <a:ext uri="{FF2B5EF4-FFF2-40B4-BE49-F238E27FC236}">
                <a16:creationId xmlns:a16="http://schemas.microsoft.com/office/drawing/2014/main" id="{8665DE4B-CCDF-DF44-B03A-8BBD5DB386A4}"/>
              </a:ext>
            </a:extLst>
          </p:cNvPr>
          <p:cNvSpPr txBox="1"/>
          <p:nvPr/>
        </p:nvSpPr>
        <p:spPr>
          <a:xfrm>
            <a:off x="3857702" y="6040315"/>
            <a:ext cx="1428596" cy="369332"/>
          </a:xfrm>
          <a:prstGeom prst="rect">
            <a:avLst/>
          </a:prstGeom>
          <a:noFill/>
        </p:spPr>
        <p:txBody>
          <a:bodyPr wrap="none" rtlCol="0">
            <a:spAutoFit/>
          </a:bodyPr>
          <a:lstStyle/>
          <a:p>
            <a:r>
              <a:rPr lang="en-US" dirty="0">
                <a:solidFill>
                  <a:schemeClr val="bg1"/>
                </a:solidFill>
              </a:rPr>
              <a:t>Spring 2020</a:t>
            </a:r>
          </a:p>
        </p:txBody>
      </p:sp>
    </p:spTree>
    <p:extLst>
      <p:ext uri="{BB962C8B-B14F-4D97-AF65-F5344CB8AC3E}">
        <p14:creationId xmlns:p14="http://schemas.microsoft.com/office/powerpoint/2010/main" val="135751386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304800" y="838200"/>
            <a:ext cx="8458200" cy="1219200"/>
          </a:xfrm>
        </p:spPr>
        <p:txBody>
          <a:bodyPr/>
          <a:lstStyle/>
          <a:p>
            <a:r>
              <a:rPr lang="en-US" altLang="en-US" sz="2000" dirty="0"/>
              <a:t>The Standard Model is the reigning theory of fundamental particles and their interactions.  The last particle predicted by the SM, the Higgs boson, was discovered at CERN in 2012.</a:t>
            </a:r>
          </a:p>
          <a:p>
            <a:pPr marL="0" indent="0">
              <a:buNone/>
            </a:pPr>
            <a:endParaRPr lang="en-US" altLang="en-US" sz="1200" dirty="0"/>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THE STANDARD MODEL OF PARTICLE PHYSICS</a:t>
            </a:r>
          </a:p>
        </p:txBody>
      </p:sp>
      <p:sp>
        <p:nvSpPr>
          <p:cNvPr id="6" name="Content Placeholder 2">
            <a:extLst>
              <a:ext uri="{FF2B5EF4-FFF2-40B4-BE49-F238E27FC236}">
                <a16:creationId xmlns:a16="http://schemas.microsoft.com/office/drawing/2014/main" id="{0B26CAA5-3409-7A49-BBF7-3353BDC05AFB}"/>
              </a:ext>
            </a:extLst>
          </p:cNvPr>
          <p:cNvSpPr txBox="1">
            <a:spLocks noChangeArrowheads="1"/>
          </p:cNvSpPr>
          <p:nvPr/>
        </p:nvSpPr>
        <p:spPr bwMode="auto">
          <a:xfrm>
            <a:off x="304800" y="2133600"/>
            <a:ext cx="4343400" cy="4121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000" dirty="0"/>
              <a:t>But the SM is not the last word, because many fundamental questions remain.  For example:</a:t>
            </a:r>
          </a:p>
          <a:p>
            <a:pPr lvl="1"/>
            <a:r>
              <a:rPr lang="en-US" altLang="en-US" sz="1800" dirty="0"/>
              <a:t>Neutrino Masses: the SM predicts that neutrinos are massless, but they aren’t.</a:t>
            </a:r>
          </a:p>
          <a:p>
            <a:pPr lvl="1"/>
            <a:r>
              <a:rPr lang="en-US" altLang="en-US" sz="1800" dirty="0"/>
              <a:t>Dark Matter: The particles of the SM make up only ~15% of the matter in the universe.</a:t>
            </a:r>
          </a:p>
          <a:p>
            <a:pPr marL="0" indent="0">
              <a:buNone/>
            </a:pPr>
            <a:endParaRPr lang="en-US" altLang="en-US" sz="1400" dirty="0"/>
          </a:p>
          <a:p>
            <a:r>
              <a:rPr lang="en-US" altLang="en-US" sz="2000" dirty="0"/>
              <a:t>These questions imply that there are more particles left to discover, and probably many more.</a:t>
            </a:r>
            <a:endParaRPr lang="en-US" altLang="en-US" sz="1200" dirty="0"/>
          </a:p>
        </p:txBody>
      </p:sp>
      <p:pic>
        <p:nvPicPr>
          <p:cNvPr id="3" name="Picture 2">
            <a:extLst>
              <a:ext uri="{FF2B5EF4-FFF2-40B4-BE49-F238E27FC236}">
                <a16:creationId xmlns:a16="http://schemas.microsoft.com/office/drawing/2014/main" id="{CCA5F43B-FED2-DA4B-99B5-0017DD9DF6F2}"/>
              </a:ext>
            </a:extLst>
          </p:cNvPr>
          <p:cNvPicPr>
            <a:picLocks noChangeAspect="1"/>
          </p:cNvPicPr>
          <p:nvPr/>
        </p:nvPicPr>
        <p:blipFill rotWithShape="1">
          <a:blip r:embed="rId2"/>
          <a:srcRect l="4546" r="3931"/>
          <a:stretch/>
        </p:blipFill>
        <p:spPr>
          <a:xfrm>
            <a:off x="4800600" y="2133600"/>
            <a:ext cx="3908898" cy="3915044"/>
          </a:xfrm>
          <a:prstGeom prst="rect">
            <a:avLst/>
          </a:prstGeom>
        </p:spPr>
      </p:pic>
    </p:spTree>
    <p:extLst>
      <p:ext uri="{BB962C8B-B14F-4D97-AF65-F5344CB8AC3E}">
        <p14:creationId xmlns:p14="http://schemas.microsoft.com/office/powerpoint/2010/main" val="3672147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E91C2E-A085-294C-A481-1F7B1635CC90}"/>
              </a:ext>
            </a:extLst>
          </p:cNvPr>
          <p:cNvPicPr>
            <a:picLocks noChangeAspect="1"/>
          </p:cNvPicPr>
          <p:nvPr/>
        </p:nvPicPr>
        <p:blipFill rotWithShape="1">
          <a:blip r:embed="rId2"/>
          <a:srcRect l="11567" r="13204"/>
          <a:stretch/>
        </p:blipFill>
        <p:spPr>
          <a:xfrm>
            <a:off x="1" y="1571"/>
            <a:ext cx="9144000" cy="6856429"/>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p:txBody>
          <a:bodyPr/>
          <a:lstStyle/>
          <a:p>
            <a:r>
              <a:rPr lang="en-US" dirty="0">
                <a:solidFill>
                  <a:schemeClr val="bg1"/>
                </a:solidFill>
              </a:rPr>
              <a:t>FASER AND THE LHC</a:t>
            </a:r>
          </a:p>
        </p:txBody>
      </p:sp>
    </p:spTree>
    <p:extLst>
      <p:ext uri="{BB962C8B-B14F-4D97-AF65-F5344CB8AC3E}">
        <p14:creationId xmlns:p14="http://schemas.microsoft.com/office/powerpoint/2010/main" val="3191518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50C7B6-E094-EC51-D7D7-0B7C4EDDF731}"/>
              </a:ext>
            </a:extLst>
          </p:cNvPr>
          <p:cNvPicPr>
            <a:picLocks noChangeAspect="1"/>
          </p:cNvPicPr>
          <p:nvPr/>
        </p:nvPicPr>
        <p:blipFill>
          <a:blip r:embed="rId2"/>
          <a:stretch>
            <a:fillRect/>
          </a:stretch>
        </p:blipFill>
        <p:spPr>
          <a:xfrm>
            <a:off x="0" y="-3313"/>
            <a:ext cx="9144000" cy="6864626"/>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p:txBody>
          <a:bodyPr/>
          <a:lstStyle/>
          <a:p>
            <a:r>
              <a:rPr lang="en-US" dirty="0">
                <a:solidFill>
                  <a:schemeClr val="tx1"/>
                </a:solidFill>
              </a:rPr>
              <a:t>THE FASER DETECTOR</a:t>
            </a:r>
          </a:p>
        </p:txBody>
      </p:sp>
    </p:spTree>
    <p:extLst>
      <p:ext uri="{BB962C8B-B14F-4D97-AF65-F5344CB8AC3E}">
        <p14:creationId xmlns:p14="http://schemas.microsoft.com/office/powerpoint/2010/main" val="2056074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4C0858B-AFF4-E148-9685-A782C9E757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29" r="1666" b="7408"/>
          <a:stretch/>
        </p:blipFill>
        <p:spPr bwMode="auto">
          <a:xfrm>
            <a:off x="1485900" y="3776421"/>
            <a:ext cx="6172200" cy="292917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A9CD2EC3-FCEA-0243-96CB-89AE4160DAB9}"/>
              </a:ext>
            </a:extLst>
          </p:cNvPr>
          <p:cNvSpPr txBox="1">
            <a:spLocks/>
          </p:cNvSpPr>
          <p:nvPr/>
        </p:nvSpPr>
        <p:spPr>
          <a:xfrm>
            <a:off x="685800" y="180975"/>
            <a:ext cx="7772400" cy="733425"/>
          </a:xfrm>
          <a:prstGeom prst="rect">
            <a:avLst/>
          </a:prstGeom>
        </p:spPr>
        <p:txBody>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rPr>
              <a:t>THE </a:t>
            </a:r>
            <a:r>
              <a:rPr lang="en-CH">
                <a:solidFill>
                  <a:schemeClr val="tx1"/>
                </a:solidFill>
              </a:rPr>
              <a:t>FASER </a:t>
            </a:r>
            <a:r>
              <a:rPr lang="en-CH" dirty="0">
                <a:solidFill>
                  <a:schemeClr val="tx1"/>
                </a:solidFill>
              </a:rPr>
              <a:t>DETECTOR</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34B36017-FE62-3F8A-296A-EBB01A5D3C02}"/>
                  </a:ext>
                </a:extLst>
              </p:cNvPr>
              <p:cNvSpPr txBox="1">
                <a:spLocks/>
              </p:cNvSpPr>
              <p:nvPr/>
            </p:nvSpPr>
            <p:spPr>
              <a:xfrm>
                <a:off x="76201" y="847837"/>
                <a:ext cx="8991599" cy="2657363"/>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600" dirty="0"/>
                  <a:t>Design challenges: small (no room), low maintenance (no access), fast (no time).</a:t>
                </a:r>
              </a:p>
              <a:p>
                <a:pPr lvl="1"/>
                <a:r>
                  <a:rPr lang="en-GB" sz="1400" dirty="0"/>
                  <a:t>Size: Total length ~ 5 m, decay volume: R = 10 cm, L = 1.5 m.</a:t>
                </a:r>
              </a:p>
              <a:p>
                <a:pPr lvl="1"/>
                <a:r>
                  <a:rPr lang="en-GB" sz="1400" dirty="0"/>
                  <a:t>Magnets: 3 permanent dipoles (Halbach design), 0.57 T, deflect charged particles in </a:t>
                </a:r>
                <a14:m>
                  <m:oMath xmlns:m="http://schemas.openxmlformats.org/officeDocument/2006/math">
                    <m:r>
                      <a:rPr lang="en-US" sz="1400" b="0" i="1" smtClean="0">
                        <a:latin typeface="Cambria Math" panose="02040503050406030204" pitchFamily="18" charset="0"/>
                      </a:rPr>
                      <m:t>𝑦</m:t>
                    </m:r>
                  </m:oMath>
                </a14:m>
                <a:r>
                  <a:rPr lang="en-GB" sz="1400" dirty="0"/>
                  <a:t>.</a:t>
                </a:r>
              </a:p>
              <a:p>
                <a:pPr lvl="1"/>
                <a:r>
                  <a:rPr lang="en-GB" sz="1400" dirty="0"/>
                  <a:t>Tracker: composed of 4 stations x 3 layers x 8 mod. = 96 ATLAS SCT modules. </a:t>
                </a:r>
              </a:p>
              <a:p>
                <a:pPr lvl="1"/>
                <a:r>
                  <a:rPr lang="en-GB" sz="1400" dirty="0"/>
                  <a:t>Calorimeter: composed of 2 x 2 </a:t>
                </a:r>
                <a:r>
                  <a:rPr lang="en-GB" sz="1400" dirty="0" err="1"/>
                  <a:t>LHCb</a:t>
                </a:r>
                <a:r>
                  <a:rPr lang="en-GB" sz="1400" dirty="0"/>
                  <a:t> ECAL modules.</a:t>
                </a:r>
              </a:p>
              <a:p>
                <a:pPr lvl="1"/>
                <a:r>
                  <a:rPr lang="en-GB" sz="1400" dirty="0"/>
                  <a:t>Scintillators: 4 stations, each 1-2 cm thick, &gt;99.999% efficient.  4-layer veto ~ </a:t>
                </a:r>
                <a14:m>
                  <m:oMath xmlns:m="http://schemas.openxmlformats.org/officeDocument/2006/math">
                    <m:d>
                      <m:dPr>
                        <m:ctrlPr>
                          <a:rPr lang="en-US" sz="1400" b="0" i="1" smtClean="0">
                            <a:latin typeface="Cambria Math" panose="02040503050406030204" pitchFamily="18" charset="0"/>
                          </a:rPr>
                        </m:ctrlPr>
                      </m:dPr>
                      <m:e>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10</m:t>
                            </m:r>
                          </m:e>
                          <m:sup>
                            <m:r>
                              <a:rPr lang="en-US" sz="1400" b="0" i="1" smtClean="0">
                                <a:latin typeface="Cambria Math" panose="02040503050406030204" pitchFamily="18" charset="0"/>
                              </a:rPr>
                              <m:t>−5</m:t>
                            </m:r>
                          </m:sup>
                        </m:sSup>
                      </m:e>
                    </m:d>
                    <m:r>
                      <a:rPr lang="en-US" sz="1400" b="0" i="1" baseline="30000" smtClean="0">
                        <a:latin typeface="Cambria Math" panose="02040503050406030204" pitchFamily="18" charset="0"/>
                      </a:rPr>
                      <m:t>4</m:t>
                    </m:r>
                    <m:r>
                      <a:rPr lang="en-US" sz="1400" b="0" i="1" smtClean="0">
                        <a:latin typeface="Cambria Math" panose="02040503050406030204" pitchFamily="18" charset="0"/>
                      </a:rPr>
                      <m:t> ~</m:t>
                    </m:r>
                    <m:sSup>
                      <m:sSupPr>
                        <m:ctrlPr>
                          <a:rPr lang="en-US" sz="1400" i="1">
                            <a:latin typeface="Cambria Math" panose="02040503050406030204" pitchFamily="18" charset="0"/>
                          </a:rPr>
                        </m:ctrlPr>
                      </m:sSupPr>
                      <m:e>
                        <m:r>
                          <a:rPr lang="en-US" sz="1400" i="1">
                            <a:latin typeface="Cambria Math" panose="02040503050406030204" pitchFamily="18" charset="0"/>
                          </a:rPr>
                          <m:t>10</m:t>
                        </m:r>
                      </m:e>
                      <m:sup>
                        <m:r>
                          <a:rPr lang="en-US" sz="1400" i="1">
                            <a:latin typeface="Cambria Math" panose="02040503050406030204" pitchFamily="18" charset="0"/>
                          </a:rPr>
                          <m:t>−</m:t>
                        </m:r>
                        <m:r>
                          <a:rPr lang="en-US" sz="1400" b="0" i="1" smtClean="0">
                            <a:latin typeface="Cambria Math" panose="02040503050406030204" pitchFamily="18" charset="0"/>
                          </a:rPr>
                          <m:t>20</m:t>
                        </m:r>
                      </m:sup>
                    </m:sSup>
                    <m:r>
                      <a:rPr lang="en-US" sz="1400" b="0" i="1" smtClean="0">
                        <a:latin typeface="Cambria Math" panose="02040503050406030204" pitchFamily="18" charset="0"/>
                      </a:rPr>
                      <m:t>.</m:t>
                    </m:r>
                  </m:oMath>
                </a14:m>
                <a:endParaRPr lang="en-GB" sz="1400" dirty="0"/>
              </a:p>
              <a:p>
                <a:pPr lvl="1"/>
                <a:r>
                  <a:rPr lang="en-GB" sz="1400" dirty="0" err="1"/>
                  <a:t>FASER</a:t>
                </a:r>
                <a:r>
                  <a:rPr lang="en-GB" sz="1400" dirty="0" err="1">
                    <a:latin typeface="Symbol" pitchFamily="2" charset="2"/>
                  </a:rPr>
                  <a:t>n</a:t>
                </a:r>
                <a:r>
                  <a:rPr lang="en-GB" sz="1400" dirty="0"/>
                  <a:t>: 770 interleaved sheets of tungsten + emulsion. 1 m long, 1.1 ton total mass. Micron-level spatial resolution, but no timing. Becomes over-exposed from muons, must be replaced after ~30 fb</a:t>
                </a:r>
                <a:r>
                  <a:rPr lang="en-GB" sz="1400" baseline="30000" dirty="0"/>
                  <a:t>-1</a:t>
                </a:r>
                <a:r>
                  <a:rPr lang="en-GB" sz="1400" dirty="0"/>
                  <a:t>.</a:t>
                </a:r>
              </a:p>
              <a:p>
                <a:endParaRPr lang="en-GB" sz="1000" dirty="0"/>
              </a:p>
              <a:p>
                <a:r>
                  <a:rPr lang="en-GB" sz="1600" dirty="0"/>
                  <a:t>The experimental environment: 88 m underground, shielded from ATLAS by 100 m of rock </a:t>
                </a:r>
                <a:r>
                  <a:rPr lang="en-GB" sz="1600" dirty="0">
                    <a:sym typeface="Wingdings" pitchFamily="2" charset="2"/>
                  </a:rPr>
                  <a:t> e</a:t>
                </a:r>
                <a:r>
                  <a:rPr lang="en-GB" sz="1600" dirty="0"/>
                  <a:t>xtremely quiet.  Trigger on everything, ~kHz trigger rate dominated by muons from ATLAS.</a:t>
                </a:r>
              </a:p>
            </p:txBody>
          </p:sp>
        </mc:Choice>
        <mc:Fallback xmlns="">
          <p:sp>
            <p:nvSpPr>
              <p:cNvPr id="4" name="Content Placeholder 2">
                <a:extLst>
                  <a:ext uri="{FF2B5EF4-FFF2-40B4-BE49-F238E27FC236}">
                    <a16:creationId xmlns:a16="http://schemas.microsoft.com/office/drawing/2014/main" id="{34B36017-FE62-3F8A-296A-EBB01A5D3C02}"/>
                  </a:ext>
                </a:extLst>
              </p:cNvPr>
              <p:cNvSpPr txBox="1">
                <a:spLocks noRot="1" noChangeAspect="1" noMove="1" noResize="1" noEditPoints="1" noAdjustHandles="1" noChangeArrowheads="1" noChangeShapeType="1" noTextEdit="1"/>
              </p:cNvSpPr>
              <p:nvPr/>
            </p:nvSpPr>
            <p:spPr>
              <a:xfrm>
                <a:off x="76201" y="847837"/>
                <a:ext cx="8991599" cy="2657363"/>
              </a:xfrm>
              <a:prstGeom prst="rect">
                <a:avLst/>
              </a:prstGeom>
              <a:blipFill>
                <a:blip r:embed="rId3"/>
                <a:stretch>
                  <a:fillRect l="-423" t="-476" b="-9048"/>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03BE9095-D427-FB95-DEF6-3E2276D8B28D}"/>
              </a:ext>
            </a:extLst>
          </p:cNvPr>
          <p:cNvSpPr txBox="1"/>
          <p:nvPr/>
        </p:nvSpPr>
        <p:spPr>
          <a:xfrm>
            <a:off x="457200" y="3910452"/>
            <a:ext cx="1878784" cy="523220"/>
          </a:xfrm>
          <a:prstGeom prst="rect">
            <a:avLst/>
          </a:prstGeom>
          <a:noFill/>
        </p:spPr>
        <p:txBody>
          <a:bodyPr wrap="none" rtlCol="0">
            <a:spAutoFit/>
          </a:bodyPr>
          <a:lstStyle/>
          <a:p>
            <a:r>
              <a:rPr lang="en-US" sz="1400" dirty="0">
                <a:latin typeface="+mj-lt"/>
              </a:rPr>
              <a:t>FASER Collaboration</a:t>
            </a:r>
          </a:p>
          <a:p>
            <a:r>
              <a:rPr lang="en-US" sz="1400" dirty="0">
                <a:latin typeface="+mj-lt"/>
              </a:rPr>
              <a:t>(</a:t>
            </a:r>
            <a:r>
              <a:rPr lang="en-US" sz="1400" b="0" i="0" u="none" strike="noStrike" dirty="0">
                <a:solidFill>
                  <a:srgbClr val="0050B3"/>
                </a:solidFill>
                <a:effectLst/>
                <a:latin typeface="+mj-lt"/>
                <a:hlinkClick r:id="rId4"/>
              </a:rPr>
              <a:t>2207.11427</a:t>
            </a:r>
            <a:r>
              <a:rPr lang="en-US" sz="1400" dirty="0">
                <a:latin typeface="+mj-lt"/>
              </a:rPr>
              <a:t>)</a:t>
            </a:r>
          </a:p>
        </p:txBody>
      </p:sp>
    </p:spTree>
    <p:extLst>
      <p:ext uri="{BB962C8B-B14F-4D97-AF65-F5344CB8AC3E}">
        <p14:creationId xmlns:p14="http://schemas.microsoft.com/office/powerpoint/2010/main" val="3728733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COLLIDER NEUTRINOS</a:t>
            </a:r>
          </a:p>
        </p:txBody>
      </p:sp>
      <p:sp>
        <p:nvSpPr>
          <p:cNvPr id="5123" name="Content Placeholder 2"/>
          <p:cNvSpPr>
            <a:spLocks noGrp="1"/>
          </p:cNvSpPr>
          <p:nvPr>
            <p:ph idx="1"/>
          </p:nvPr>
        </p:nvSpPr>
        <p:spPr>
          <a:xfrm>
            <a:off x="304800" y="990600"/>
            <a:ext cx="3787346" cy="3429000"/>
          </a:xfrm>
        </p:spPr>
        <p:txBody>
          <a:bodyPr/>
          <a:lstStyle/>
          <a:p>
            <a:pPr algn="l"/>
            <a:r>
              <a:rPr lang="en-US" sz="2000" b="0" i="0" u="none" strike="noStrike" dirty="0">
                <a:solidFill>
                  <a:srgbClr val="222222"/>
                </a:solidFill>
                <a:effectLst/>
                <a:latin typeface="Arial" panose="020B0604020202020204" pitchFamily="34" charset="0"/>
              </a:rPr>
              <a:t>Neutrinos </a:t>
            </a:r>
            <a:r>
              <a:rPr lang="en-US" sz="2000" dirty="0">
                <a:solidFill>
                  <a:srgbClr val="222222"/>
                </a:solidFill>
                <a:latin typeface="Arial" panose="020B0604020202020204" pitchFamily="34" charset="0"/>
              </a:rPr>
              <a:t>are the least understood of all known particles, and the only ones with confirmed BSM properties.</a:t>
            </a:r>
          </a:p>
          <a:p>
            <a:pPr algn="l"/>
            <a:endParaRPr lang="en-US" sz="1200" dirty="0">
              <a:solidFill>
                <a:srgbClr val="222222"/>
              </a:solidFill>
              <a:latin typeface="Arial" panose="020B0604020202020204" pitchFamily="34" charset="0"/>
            </a:endParaRPr>
          </a:p>
          <a:p>
            <a:pPr algn="l"/>
            <a:r>
              <a:rPr lang="en-US" sz="2000" dirty="0">
                <a:solidFill>
                  <a:srgbClr val="222222"/>
                </a:solidFill>
                <a:latin typeface="Arial" panose="020B0604020202020204" pitchFamily="34" charset="0"/>
              </a:rPr>
              <a:t>They </a:t>
            </a:r>
            <a:r>
              <a:rPr lang="en-US" sz="2000" b="0" i="0" u="none" strike="noStrike" dirty="0">
                <a:solidFill>
                  <a:srgbClr val="222222"/>
                </a:solidFill>
                <a:effectLst/>
                <a:latin typeface="Arial" panose="020B0604020202020204" pitchFamily="34" charset="0"/>
              </a:rPr>
              <a:t>have been discovered from many sources, each time with stunning implications for particle physics, astrophysics, and cosmology.</a:t>
            </a:r>
            <a:endParaRPr lang="en-US" sz="2000" dirty="0">
              <a:latin typeface="Arial" charset="0"/>
            </a:endParaRPr>
          </a:p>
        </p:txBody>
      </p:sp>
      <p:pic>
        <p:nvPicPr>
          <p:cNvPr id="3" name="Picture 2">
            <a:extLst>
              <a:ext uri="{FF2B5EF4-FFF2-40B4-BE49-F238E27FC236}">
                <a16:creationId xmlns:a16="http://schemas.microsoft.com/office/drawing/2014/main" id="{FB30D5C8-5292-BC01-5324-7505F8CD7A0E}"/>
              </a:ext>
            </a:extLst>
          </p:cNvPr>
          <p:cNvPicPr>
            <a:picLocks noChangeAspect="1"/>
          </p:cNvPicPr>
          <p:nvPr/>
        </p:nvPicPr>
        <p:blipFill>
          <a:blip r:embed="rId2"/>
          <a:stretch>
            <a:fillRect/>
          </a:stretch>
        </p:blipFill>
        <p:spPr>
          <a:xfrm>
            <a:off x="4267200" y="990600"/>
            <a:ext cx="4419600" cy="3858133"/>
          </a:xfrm>
          <a:prstGeom prst="rect">
            <a:avLst/>
          </a:prstGeom>
        </p:spPr>
      </p:pic>
      <p:sp>
        <p:nvSpPr>
          <p:cNvPr id="4" name="Content Placeholder 2">
            <a:extLst>
              <a:ext uri="{FF2B5EF4-FFF2-40B4-BE49-F238E27FC236}">
                <a16:creationId xmlns:a16="http://schemas.microsoft.com/office/drawing/2014/main" id="{5CCC5478-2D64-5AB8-9A57-018506595092}"/>
              </a:ext>
            </a:extLst>
          </p:cNvPr>
          <p:cNvSpPr txBox="1">
            <a:spLocks/>
          </p:cNvSpPr>
          <p:nvPr/>
        </p:nvSpPr>
        <p:spPr bwMode="auto">
          <a:xfrm>
            <a:off x="304800" y="4988823"/>
            <a:ext cx="8686800" cy="1564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FF0000"/>
                </a:solidFill>
                <a:latin typeface="Arial" panose="020B0604020202020204" pitchFamily="34" charset="0"/>
              </a:rPr>
              <a:t>But before FASER, neutrinos produced at a particle collider had never been directly observed.</a:t>
            </a:r>
            <a:endParaRPr lang="en-US" sz="2000" dirty="0">
              <a:solidFill>
                <a:srgbClr val="222222"/>
              </a:solidFill>
              <a:latin typeface="Arial" panose="020B0604020202020204" pitchFamily="34" charset="0"/>
            </a:endParaRPr>
          </a:p>
          <a:p>
            <a:pPr lvl="1"/>
            <a:r>
              <a:rPr lang="en-US" sz="1800" dirty="0">
                <a:solidFill>
                  <a:srgbClr val="222222"/>
                </a:solidFill>
                <a:latin typeface="Arial" panose="020B0604020202020204" pitchFamily="34" charset="0"/>
              </a:rPr>
              <a:t>Conventional wisdom: neutrinos interact very weakly so cannot be detected.</a:t>
            </a:r>
          </a:p>
          <a:p>
            <a:pPr lvl="1"/>
            <a:r>
              <a:rPr lang="en-US" sz="1800" dirty="0">
                <a:solidFill>
                  <a:srgbClr val="222222"/>
                </a:solidFill>
                <a:latin typeface="Arial" panose="020B0604020202020204" pitchFamily="34" charset="0"/>
              </a:rPr>
              <a:t>The reality: the highest energy ones, which are most likely to interact, pass through the blind spots of existing detectors.  </a:t>
            </a:r>
            <a:endParaRPr lang="en-US" sz="1800" dirty="0">
              <a:latin typeface="Arial" charset="0"/>
            </a:endParaRPr>
          </a:p>
        </p:txBody>
      </p:sp>
      <p:sp>
        <p:nvSpPr>
          <p:cNvPr id="5" name="TextBox 4">
            <a:extLst>
              <a:ext uri="{FF2B5EF4-FFF2-40B4-BE49-F238E27FC236}">
                <a16:creationId xmlns:a16="http://schemas.microsoft.com/office/drawing/2014/main" id="{EF70D479-19BE-9D7C-6430-9F2A990BA57A}"/>
              </a:ext>
            </a:extLst>
          </p:cNvPr>
          <p:cNvSpPr txBox="1"/>
          <p:nvPr/>
        </p:nvSpPr>
        <p:spPr>
          <a:xfrm>
            <a:off x="6400800" y="4075037"/>
            <a:ext cx="2151551" cy="307777"/>
          </a:xfrm>
          <a:prstGeom prst="rect">
            <a:avLst/>
          </a:prstGeom>
          <a:noFill/>
        </p:spPr>
        <p:txBody>
          <a:bodyPr wrap="none" rtlCol="0">
            <a:spAutoFit/>
          </a:bodyPr>
          <a:lstStyle/>
          <a:p>
            <a:r>
              <a:rPr lang="en-US" sz="1400" dirty="0" err="1"/>
              <a:t>Formaggio</a:t>
            </a:r>
            <a:r>
              <a:rPr lang="en-US" sz="1400" dirty="0"/>
              <a:t>, Zeller (2012)</a:t>
            </a:r>
          </a:p>
        </p:txBody>
      </p:sp>
    </p:spTree>
    <p:extLst>
      <p:ext uri="{BB962C8B-B14F-4D97-AF65-F5344CB8AC3E}">
        <p14:creationId xmlns:p14="http://schemas.microsoft.com/office/powerpoint/2010/main" val="45358813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295AC-45B9-E7B5-459F-32BCD51FD010}"/>
              </a:ext>
            </a:extLst>
          </p:cNvPr>
          <p:cNvSpPr>
            <a:spLocks noGrp="1"/>
          </p:cNvSpPr>
          <p:nvPr>
            <p:ph type="title"/>
          </p:nvPr>
        </p:nvSpPr>
        <p:spPr>
          <a:xfrm>
            <a:off x="1295400" y="244475"/>
            <a:ext cx="6858000" cy="441325"/>
          </a:xfrm>
        </p:spPr>
        <p:txBody>
          <a:bodyPr>
            <a:noAutofit/>
          </a:bodyPr>
          <a:lstStyle/>
          <a:p>
            <a:r>
              <a:rPr lang="en-GB" sz="2800" dirty="0"/>
              <a:t>COLLIDER NEUTRINO SEARCH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2C70E70-2FCB-B464-CC84-33467B813F48}"/>
                  </a:ext>
                </a:extLst>
              </p:cNvPr>
              <p:cNvSpPr>
                <a:spLocks noGrp="1"/>
              </p:cNvSpPr>
              <p:nvPr>
                <p:ph idx="1"/>
              </p:nvPr>
            </p:nvSpPr>
            <p:spPr>
              <a:xfrm>
                <a:off x="181303" y="762000"/>
                <a:ext cx="8812923" cy="5072555"/>
              </a:xfrm>
            </p:spPr>
            <p:txBody>
              <a:bodyPr/>
              <a:lstStyle/>
              <a:p>
                <a:r>
                  <a:rPr lang="en-US" sz="2000" dirty="0"/>
                  <a:t>Neutrinos produced at the ATLAS IP travel 480 m and pass through </a:t>
                </a:r>
                <a:r>
                  <a:rPr lang="en-US" sz="2000" dirty="0" err="1"/>
                  <a:t>FASER</a:t>
                </a:r>
                <a:r>
                  <a:rPr lang="en-US" sz="2000" dirty="0" err="1">
                    <a:latin typeface="Symbol" pitchFamily="2" charset="2"/>
                  </a:rPr>
                  <a:t>n</a:t>
                </a:r>
                <a:r>
                  <a:rPr lang="en-US" sz="2000" dirty="0"/>
                  <a:t>.  Occasionally, they can interact through </a:t>
                </a:r>
                <a14:m>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𝜈</m:t>
                        </m:r>
                      </m:e>
                      <m:sub>
                        <m:r>
                          <a:rPr lang="en-US" sz="2000" i="1">
                            <a:latin typeface="Cambria Math" panose="02040503050406030204" pitchFamily="18" charset="0"/>
                            <a:ea typeface="Cambria Math" panose="02040503050406030204" pitchFamily="18" charset="0"/>
                          </a:rPr>
                          <m:t>𝜇</m:t>
                        </m:r>
                      </m:sub>
                    </m:sSub>
                    <m:r>
                      <a:rPr lang="en-US" sz="2000" b="0" i="1" smtClean="0">
                        <a:latin typeface="Cambria Math" panose="02040503050406030204" pitchFamily="18" charset="0"/>
                        <a:ea typeface="Cambria Math" panose="02040503050406030204" pitchFamily="18" charset="0"/>
                      </a:rPr>
                      <m:t>𝑁</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𝜇</m:t>
                    </m:r>
                    <m:r>
                      <a:rPr lang="en-US" sz="2000" b="0" i="1" smtClean="0">
                        <a:latin typeface="Cambria Math" panose="02040503050406030204" pitchFamily="18" charset="0"/>
                        <a:ea typeface="Cambria Math" panose="02040503050406030204" pitchFamily="18" charset="0"/>
                      </a:rPr>
                      <m:t>𝑋</m:t>
                    </m:r>
                  </m:oMath>
                </a14:m>
                <a:r>
                  <a:rPr lang="en-US" sz="2000" dirty="0"/>
                  <a:t>, producing a high-energy muon, which travels through the rest of the detector.</a:t>
                </a:r>
              </a:p>
              <a:p>
                <a:endParaRPr lang="en-US" sz="2000" baseline="-25000" dirty="0"/>
              </a:p>
              <a:p>
                <a:endParaRPr lang="en-US" sz="2000" baseline="-25000" dirty="0"/>
              </a:p>
              <a:p>
                <a:endParaRPr lang="en-US" sz="2000" dirty="0"/>
              </a:p>
              <a:p>
                <a:endParaRPr lang="en-US" sz="2000" dirty="0">
                  <a:sym typeface="Wingdings" pitchFamily="2" charset="2"/>
                </a:endParaRPr>
              </a:p>
              <a:p>
                <a:endParaRPr lang="en-US" sz="2000" dirty="0">
                  <a:sym typeface="Wingdings" pitchFamily="2" charset="2"/>
                </a:endParaRPr>
              </a:p>
              <a:p>
                <a:pPr marL="0" indent="0">
                  <a:buNone/>
                </a:pPr>
                <a:endParaRPr lang="en-US" sz="1800" dirty="0">
                  <a:sym typeface="Wingdings" pitchFamily="2" charset="2"/>
                </a:endParaRPr>
              </a:p>
              <a:p>
                <a:r>
                  <a:rPr lang="en-US" sz="2000" dirty="0">
                    <a:sym typeface="Wingdings" pitchFamily="2" charset="2"/>
                  </a:rPr>
                  <a:t>The signal is no charged particle passing through the upstream veto scintillators, hits in the downstream scintillators, and a single charged track, &gt;100 GeV, in the central region of downstream trackers. </a:t>
                </a:r>
              </a:p>
              <a:p>
                <a:endParaRPr lang="en-US" sz="1200" dirty="0">
                  <a:sym typeface="Wingdings" pitchFamily="2" charset="2"/>
                </a:endParaRPr>
              </a:p>
              <a:p>
                <a:r>
                  <a:rPr lang="en-US" sz="2000" dirty="0">
                    <a:sym typeface="Wingdings" pitchFamily="2" charset="2"/>
                  </a:rPr>
                  <a:t>Backgrounds are extremely suppressed by the fact that we are shielded from ATLAS by 100 m of rock and concrete, </a:t>
                </a:r>
                <a14:m>
                  <m:oMath xmlns:m="http://schemas.openxmlformats.org/officeDocument/2006/math">
                    <m:r>
                      <a:rPr lang="en-GB" sz="2000" i="1" smtClean="0">
                        <a:latin typeface="Cambria Math" panose="02040503050406030204" pitchFamily="18" charset="0"/>
                        <a:ea typeface="Cambria Math" panose="02040503050406030204" pitchFamily="18" charset="0"/>
                      </a:rPr>
                      <m:t>≲</m:t>
                    </m:r>
                  </m:oMath>
                </a14:m>
                <a:r>
                  <a:rPr lang="en-US" sz="2000" dirty="0">
                    <a:sym typeface="Wingdings" pitchFamily="2" charset="2"/>
                  </a:rPr>
                  <a:t> 1 background event.</a:t>
                </a:r>
              </a:p>
              <a:p>
                <a:endParaRPr lang="en-GB" sz="1200" dirty="0"/>
              </a:p>
              <a:p>
                <a:r>
                  <a:rPr lang="en-GB" sz="2000" dirty="0"/>
                  <a:t>Expect 151 </a:t>
                </a:r>
                <a14:m>
                  <m:oMath xmlns:m="http://schemas.openxmlformats.org/officeDocument/2006/math">
                    <m:r>
                      <a:rPr lang="en-GB" sz="2000" i="1" smtClean="0">
                        <a:latin typeface="Cambria Math" panose="02040503050406030204" pitchFamily="18" charset="0"/>
                        <a:ea typeface="Cambria Math" panose="02040503050406030204" pitchFamily="18" charset="0"/>
                      </a:rPr>
                      <m:t>±</m:t>
                    </m:r>
                  </m:oMath>
                </a14:m>
                <a:r>
                  <a:rPr lang="en-GB" sz="2000" dirty="0"/>
                  <a:t> 41 events from simulations, with the large uncertainty arising from the poorly understood flux of forward hadrons. </a:t>
                </a:r>
              </a:p>
              <a:p>
                <a:pPr lvl="1"/>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32C70E70-2FCB-B464-CC84-33467B813F48}"/>
                  </a:ext>
                </a:extLst>
              </p:cNvPr>
              <p:cNvSpPr>
                <a:spLocks noGrp="1" noRot="1" noChangeAspect="1" noMove="1" noResize="1" noEditPoints="1" noAdjustHandles="1" noChangeArrowheads="1" noChangeShapeType="1" noTextEdit="1"/>
              </p:cNvSpPr>
              <p:nvPr>
                <p:ph idx="1"/>
              </p:nvPr>
            </p:nvSpPr>
            <p:spPr>
              <a:xfrm>
                <a:off x="181303" y="762000"/>
                <a:ext cx="8812923" cy="5072555"/>
              </a:xfrm>
              <a:blipFill>
                <a:blip r:embed="rId3"/>
                <a:stretch>
                  <a:fillRect l="-576" t="-750" r="-288" b="-14500"/>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AE97B4B5-89A1-BB2C-7DAB-401C57DBD2F3}"/>
              </a:ext>
            </a:extLst>
          </p:cNvPr>
          <p:cNvPicPr>
            <a:picLocks noChangeAspect="1"/>
          </p:cNvPicPr>
          <p:nvPr/>
        </p:nvPicPr>
        <p:blipFill>
          <a:blip r:embed="rId4"/>
          <a:stretch>
            <a:fillRect/>
          </a:stretch>
        </p:blipFill>
        <p:spPr>
          <a:xfrm>
            <a:off x="233744" y="1828800"/>
            <a:ext cx="8676512" cy="1462541"/>
          </a:xfrm>
          <a:prstGeom prst="rect">
            <a:avLst/>
          </a:prstGeom>
        </p:spPr>
      </p:pic>
      <p:sp>
        <p:nvSpPr>
          <p:cNvPr id="4" name="TextBox 3">
            <a:extLst>
              <a:ext uri="{FF2B5EF4-FFF2-40B4-BE49-F238E27FC236}">
                <a16:creationId xmlns:a16="http://schemas.microsoft.com/office/drawing/2014/main" id="{F1847DDE-D37A-ABFE-50DD-3BF94D0BC1A7}"/>
              </a:ext>
            </a:extLst>
          </p:cNvPr>
          <p:cNvSpPr txBox="1"/>
          <p:nvPr/>
        </p:nvSpPr>
        <p:spPr>
          <a:xfrm>
            <a:off x="5994506" y="3298277"/>
            <a:ext cx="2909323" cy="276999"/>
          </a:xfrm>
          <a:prstGeom prst="rect">
            <a:avLst/>
          </a:prstGeom>
          <a:noFill/>
        </p:spPr>
        <p:txBody>
          <a:bodyPr wrap="none" rtlCol="0">
            <a:spAutoFit/>
          </a:bodyPr>
          <a:lstStyle/>
          <a:p>
            <a:r>
              <a:rPr lang="en-US" sz="1200" dirty="0">
                <a:latin typeface="+mn-lt"/>
              </a:rPr>
              <a:t>FASER</a:t>
            </a:r>
            <a:r>
              <a:rPr lang="en-US" sz="1200" dirty="0"/>
              <a:t> Collaboration (</a:t>
            </a:r>
            <a:r>
              <a:rPr lang="en-US" sz="1200" b="0" i="0" u="none" strike="noStrike" dirty="0">
                <a:solidFill>
                  <a:srgbClr val="0050B3"/>
                </a:solidFill>
                <a:effectLst/>
                <a:latin typeface="-apple-system"/>
                <a:hlinkClick r:id="rId5"/>
              </a:rPr>
              <a:t>2303.14185</a:t>
            </a:r>
            <a:r>
              <a:rPr lang="en-US" sz="1200" dirty="0"/>
              <a:t>, PRL)</a:t>
            </a:r>
          </a:p>
        </p:txBody>
      </p:sp>
    </p:spTree>
    <p:extLst>
      <p:ext uri="{BB962C8B-B14F-4D97-AF65-F5344CB8AC3E}">
        <p14:creationId xmlns:p14="http://schemas.microsoft.com/office/powerpoint/2010/main" val="2576411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15CF-DE8D-46A5-85FA-E2B545FB632E}"/>
              </a:ext>
            </a:extLst>
          </p:cNvPr>
          <p:cNvSpPr>
            <a:spLocks noGrp="1"/>
          </p:cNvSpPr>
          <p:nvPr>
            <p:ph type="title"/>
          </p:nvPr>
        </p:nvSpPr>
        <p:spPr>
          <a:xfrm>
            <a:off x="1295400" y="244475"/>
            <a:ext cx="6858000" cy="441325"/>
          </a:xfrm>
        </p:spPr>
        <p:txBody>
          <a:bodyPr>
            <a:noAutofit/>
          </a:bodyPr>
          <a:lstStyle/>
          <a:p>
            <a:r>
              <a:rPr lang="en-GB" sz="2800" dirty="0"/>
              <a:t>COLLIDER NEUTRINO RESULTS</a:t>
            </a:r>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A543F802-8ADE-4362-ABCB-3AC281B917C8}"/>
                  </a:ext>
                </a:extLst>
              </p:cNvPr>
              <p:cNvSpPr txBox="1">
                <a:spLocks/>
              </p:cNvSpPr>
              <p:nvPr/>
            </p:nvSpPr>
            <p:spPr bwMode="auto">
              <a:xfrm>
                <a:off x="152400" y="1006475"/>
                <a:ext cx="3733800" cy="5394325"/>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After unblinding, we </a:t>
                </a:r>
                <a:r>
                  <a:rPr lang="en-GB" sz="2000" dirty="0"/>
                  <a:t>found 153 signal events.</a:t>
                </a:r>
              </a:p>
              <a:p>
                <a:endParaRPr lang="en-GB" sz="1000" dirty="0"/>
              </a:p>
              <a:p>
                <a:r>
                  <a:rPr lang="en-GB" sz="2000" dirty="0"/>
                  <a:t>1st direct detection of collider neutrinos.</a:t>
                </a:r>
              </a:p>
              <a:p>
                <a:pPr lvl="1"/>
                <a:r>
                  <a:rPr lang="en-GB" sz="1800" dirty="0"/>
                  <a:t>Signal significance of ~16</a:t>
                </a:r>
                <a:r>
                  <a:rPr lang="el-GR" sz="1800" dirty="0"/>
                  <a:t>σ</a:t>
                </a:r>
                <a:endParaRPr lang="en-US" sz="1800" dirty="0"/>
              </a:p>
              <a:p>
                <a:pPr lvl="1"/>
                <a:r>
                  <a:rPr lang="en-US" sz="1800" dirty="0"/>
                  <a:t>Muon charge </a:t>
                </a:r>
                <a:r>
                  <a:rPr lang="en-US" sz="1800" dirty="0">
                    <a:sym typeface="Wingdings" pitchFamily="2" charset="2"/>
                  </a:rPr>
                  <a:t> </a:t>
                </a:r>
                <a14:m>
                  <m:oMath xmlns:m="http://schemas.openxmlformats.org/officeDocument/2006/math">
                    <m:r>
                      <a:rPr lang="en-US" sz="1800" i="1" smtClean="0">
                        <a:latin typeface="Cambria Math" panose="02040503050406030204" pitchFamily="18" charset="0"/>
                        <a:ea typeface="Cambria Math" panose="02040503050406030204" pitchFamily="18" charset="0"/>
                        <a:sym typeface="Wingdings" pitchFamily="2" charset="2"/>
                      </a:rPr>
                      <m:t>𝜈</m:t>
                    </m:r>
                  </m:oMath>
                </a14:m>
                <a:r>
                  <a:rPr lang="en-US" sz="1800" dirty="0">
                    <a:sym typeface="Wingdings" pitchFamily="2" charset="2"/>
                  </a:rPr>
                  <a:t> and </a:t>
                </a:r>
                <a14:m>
                  <m:oMath xmlns:m="http://schemas.openxmlformats.org/officeDocument/2006/math">
                    <m:acc>
                      <m:accPr>
                        <m:chr m:val="̅"/>
                        <m:ctrlPr>
                          <a:rPr lang="en-US" sz="1800" i="1" smtClean="0">
                            <a:latin typeface="Cambria Math" panose="02040503050406030204" pitchFamily="18" charset="0"/>
                            <a:sym typeface="Wingdings" pitchFamily="2" charset="2"/>
                          </a:rPr>
                        </m:ctrlPr>
                      </m:accPr>
                      <m:e>
                        <m:r>
                          <a:rPr lang="en-US" sz="1800" i="1" smtClean="0">
                            <a:latin typeface="Cambria Math" panose="02040503050406030204" pitchFamily="18" charset="0"/>
                            <a:ea typeface="Cambria Math" panose="02040503050406030204" pitchFamily="18" charset="0"/>
                            <a:sym typeface="Wingdings" pitchFamily="2" charset="2"/>
                          </a:rPr>
                          <m:t>𝜈</m:t>
                        </m:r>
                      </m:e>
                    </m:acc>
                  </m:oMath>
                </a14:m>
                <a:endParaRPr lang="en-US" sz="1800" dirty="0">
                  <a:sym typeface="Wingdings" pitchFamily="2" charset="2"/>
                </a:endParaRPr>
              </a:p>
              <a:p>
                <a:pPr lvl="1"/>
                <a:r>
                  <a:rPr lang="en-US" sz="1800" dirty="0"/>
                  <a:t>These include the highest energy</a:t>
                </a:r>
                <a:r>
                  <a:rPr lang="en-US" sz="1800" dirty="0">
                    <a:ea typeface="Cambria Math" panose="02040503050406030204" pitchFamily="18" charset="0"/>
                    <a:sym typeface="Wingdings" pitchFamily="2" charset="2"/>
                  </a:rPr>
                  <a:t> </a:t>
                </a:r>
                <a14:m>
                  <m:oMath xmlns:m="http://schemas.openxmlformats.org/officeDocument/2006/math">
                    <m:r>
                      <a:rPr lang="en-US" sz="1800" i="1" smtClean="0">
                        <a:latin typeface="Cambria Math" panose="02040503050406030204" pitchFamily="18" charset="0"/>
                        <a:ea typeface="Cambria Math" panose="02040503050406030204" pitchFamily="18" charset="0"/>
                        <a:sym typeface="Wingdings" pitchFamily="2" charset="2"/>
                      </a:rPr>
                      <m:t>𝜈</m:t>
                    </m:r>
                  </m:oMath>
                </a14:m>
                <a:r>
                  <a:rPr lang="en-US" sz="1800" dirty="0">
                    <a:sym typeface="Wingdings" pitchFamily="2" charset="2"/>
                  </a:rPr>
                  <a:t> and </a:t>
                </a:r>
                <a14:m>
                  <m:oMath xmlns:m="http://schemas.openxmlformats.org/officeDocument/2006/math">
                    <m:acc>
                      <m:accPr>
                        <m:chr m:val="̅"/>
                        <m:ctrlPr>
                          <a:rPr lang="en-US" sz="1800" i="1" smtClean="0">
                            <a:latin typeface="Cambria Math" panose="02040503050406030204" pitchFamily="18" charset="0"/>
                            <a:sym typeface="Wingdings" pitchFamily="2" charset="2"/>
                          </a:rPr>
                        </m:ctrlPr>
                      </m:accPr>
                      <m:e>
                        <m:r>
                          <a:rPr lang="en-US" sz="1800" i="1" smtClean="0">
                            <a:latin typeface="Cambria Math" panose="02040503050406030204" pitchFamily="18" charset="0"/>
                            <a:ea typeface="Cambria Math" panose="02040503050406030204" pitchFamily="18" charset="0"/>
                            <a:sym typeface="Wingdings" pitchFamily="2" charset="2"/>
                          </a:rPr>
                          <m:t>𝜈</m:t>
                        </m:r>
                      </m:e>
                    </m:acc>
                  </m:oMath>
                </a14:m>
                <a:r>
                  <a:rPr lang="en-US" sz="1800" dirty="0"/>
                  <a:t> interactions ever observed from a human source </a:t>
                </a:r>
              </a:p>
              <a:p>
                <a:endParaRPr lang="en-US" sz="1000" dirty="0"/>
              </a:p>
              <a:p>
                <a:r>
                  <a:rPr lang="en-US" sz="2000" dirty="0"/>
                  <a:t>Following the FASER observation, SND@LHC, a complementary experiment  in the “other” forward direction, discovered an additional 8 neutrinos.</a:t>
                </a:r>
              </a:p>
            </p:txBody>
          </p:sp>
        </mc:Choice>
        <mc:Fallback xmlns="">
          <p:sp>
            <p:nvSpPr>
              <p:cNvPr id="6" name="Content Placeholder 2">
                <a:extLst>
                  <a:ext uri="{FF2B5EF4-FFF2-40B4-BE49-F238E27FC236}">
                    <a16:creationId xmlns:a16="http://schemas.microsoft.com/office/drawing/2014/main" id="{A543F802-8ADE-4362-ABCB-3AC281B917C8}"/>
                  </a:ext>
                </a:extLst>
              </p:cNvPr>
              <p:cNvSpPr txBox="1">
                <a:spLocks noRot="1" noChangeAspect="1" noMove="1" noResize="1" noEditPoints="1" noAdjustHandles="1" noChangeArrowheads="1" noChangeShapeType="1" noTextEdit="1"/>
              </p:cNvSpPr>
              <p:nvPr/>
            </p:nvSpPr>
            <p:spPr bwMode="auto">
              <a:xfrm>
                <a:off x="152400" y="1006475"/>
                <a:ext cx="3733800" cy="5394325"/>
              </a:xfrm>
              <a:prstGeom prst="rect">
                <a:avLst/>
              </a:prstGeom>
              <a:blipFill>
                <a:blip r:embed="rId2"/>
                <a:stretch>
                  <a:fillRect l="-1356" t="-704" r="-1356" b="-2582"/>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pic>
        <p:nvPicPr>
          <p:cNvPr id="10" name="Picture 9">
            <a:extLst>
              <a:ext uri="{FF2B5EF4-FFF2-40B4-BE49-F238E27FC236}">
                <a16:creationId xmlns:a16="http://schemas.microsoft.com/office/drawing/2014/main" id="{E7AFAC19-CA5B-1A8A-D4B6-E89320ACF51E}"/>
              </a:ext>
            </a:extLst>
          </p:cNvPr>
          <p:cNvPicPr>
            <a:picLocks noChangeAspect="1"/>
          </p:cNvPicPr>
          <p:nvPr/>
        </p:nvPicPr>
        <p:blipFill>
          <a:blip r:embed="rId3"/>
          <a:stretch>
            <a:fillRect/>
          </a:stretch>
        </p:blipFill>
        <p:spPr>
          <a:xfrm>
            <a:off x="3810000" y="1151935"/>
            <a:ext cx="5181600" cy="4922884"/>
          </a:xfrm>
          <a:prstGeom prst="rect">
            <a:avLst/>
          </a:prstGeom>
        </p:spPr>
      </p:pic>
      <p:sp>
        <p:nvSpPr>
          <p:cNvPr id="17" name="TextBox 16">
            <a:extLst>
              <a:ext uri="{FF2B5EF4-FFF2-40B4-BE49-F238E27FC236}">
                <a16:creationId xmlns:a16="http://schemas.microsoft.com/office/drawing/2014/main" id="{125FFE62-1C9D-C8DE-C0B9-8070D927B456}"/>
              </a:ext>
            </a:extLst>
          </p:cNvPr>
          <p:cNvSpPr txBox="1"/>
          <p:nvPr/>
        </p:nvSpPr>
        <p:spPr>
          <a:xfrm>
            <a:off x="4946138" y="6123801"/>
            <a:ext cx="2909323" cy="276999"/>
          </a:xfrm>
          <a:prstGeom prst="rect">
            <a:avLst/>
          </a:prstGeom>
          <a:noFill/>
        </p:spPr>
        <p:txBody>
          <a:bodyPr wrap="none" rtlCol="0">
            <a:spAutoFit/>
          </a:bodyPr>
          <a:lstStyle/>
          <a:p>
            <a:r>
              <a:rPr lang="en-US" sz="1200" dirty="0">
                <a:latin typeface="+mn-lt"/>
              </a:rPr>
              <a:t>FASER</a:t>
            </a:r>
            <a:r>
              <a:rPr lang="en-US" sz="1200" dirty="0"/>
              <a:t> Collaboration (</a:t>
            </a:r>
            <a:r>
              <a:rPr lang="en-US" sz="1200" b="0" i="0" u="none" strike="noStrike" dirty="0">
                <a:solidFill>
                  <a:srgbClr val="0050B3"/>
                </a:solidFill>
                <a:effectLst/>
                <a:latin typeface="-apple-system"/>
                <a:hlinkClick r:id="rId4"/>
              </a:rPr>
              <a:t>2303.14185</a:t>
            </a:r>
            <a:r>
              <a:rPr lang="en-US" sz="1200" dirty="0"/>
              <a:t>, PRL)</a:t>
            </a:r>
          </a:p>
        </p:txBody>
      </p:sp>
    </p:spTree>
    <p:extLst>
      <p:ext uri="{BB962C8B-B14F-4D97-AF65-F5344CB8AC3E}">
        <p14:creationId xmlns:p14="http://schemas.microsoft.com/office/powerpoint/2010/main" val="1508761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986C959-D748-0742-ACD1-681CB52D4CBA}"/>
              </a:ext>
            </a:extLst>
          </p:cNvPr>
          <p:cNvPicPr>
            <a:picLocks noChangeAspect="1"/>
          </p:cNvPicPr>
          <p:nvPr/>
        </p:nvPicPr>
        <p:blipFill>
          <a:blip r:embed="rId3"/>
          <a:stretch>
            <a:fillRect/>
          </a:stretch>
        </p:blipFill>
        <p:spPr>
          <a:xfrm>
            <a:off x="970978" y="2594679"/>
            <a:ext cx="7106222" cy="3673819"/>
          </a:xfrm>
          <a:prstGeom prst="rect">
            <a:avLst/>
          </a:prstGeom>
        </p:spPr>
      </p:pic>
      <p:sp>
        <p:nvSpPr>
          <p:cNvPr id="5122" name="Title 1"/>
          <p:cNvSpPr>
            <a:spLocks noGrp="1"/>
          </p:cNvSpPr>
          <p:nvPr>
            <p:ph type="title"/>
          </p:nvPr>
        </p:nvSpPr>
        <p:spPr>
          <a:xfrm>
            <a:off x="0" y="302202"/>
            <a:ext cx="9144000" cy="334462"/>
          </a:xfrm>
        </p:spPr>
        <p:txBody>
          <a:bodyPr/>
          <a:lstStyle/>
          <a:p>
            <a:pPr eaLnBrk="1" hangingPunct="1"/>
            <a:r>
              <a:rPr lang="en-US" dirty="0">
                <a:solidFill>
                  <a:schemeClr val="tx1"/>
                </a:solidFill>
                <a:latin typeface="Arial" charset="0"/>
              </a:rPr>
              <a:t>LOCATION, LOCATION, LOCATION</a:t>
            </a:r>
          </a:p>
        </p:txBody>
      </p:sp>
      <p:grpSp>
        <p:nvGrpSpPr>
          <p:cNvPr id="42" name="Group 41">
            <a:extLst>
              <a:ext uri="{FF2B5EF4-FFF2-40B4-BE49-F238E27FC236}">
                <a16:creationId xmlns:a16="http://schemas.microsoft.com/office/drawing/2014/main" id="{FD841723-4191-6D44-BF1E-02350EE49D9D}"/>
              </a:ext>
            </a:extLst>
          </p:cNvPr>
          <p:cNvGrpSpPr/>
          <p:nvPr/>
        </p:nvGrpSpPr>
        <p:grpSpPr>
          <a:xfrm>
            <a:off x="5247290" y="762000"/>
            <a:ext cx="2719001" cy="2737010"/>
            <a:chOff x="4670989" y="831027"/>
            <a:chExt cx="4144012" cy="4047051"/>
          </a:xfrm>
        </p:grpSpPr>
        <p:sp>
          <p:nvSpPr>
            <p:cNvPr id="36" name="TextBox 35">
              <a:extLst>
                <a:ext uri="{FF2B5EF4-FFF2-40B4-BE49-F238E27FC236}">
                  <a16:creationId xmlns:a16="http://schemas.microsoft.com/office/drawing/2014/main" id="{FABD2291-7CF6-CE47-B656-E6EA299D2591}"/>
                </a:ext>
              </a:extLst>
            </p:cNvPr>
            <p:cNvSpPr txBox="1"/>
            <p:nvPr/>
          </p:nvSpPr>
          <p:spPr>
            <a:xfrm>
              <a:off x="6443511" y="831027"/>
              <a:ext cx="633258" cy="546109"/>
            </a:xfrm>
            <a:prstGeom prst="rect">
              <a:avLst/>
            </a:prstGeom>
            <a:noFill/>
          </p:spPr>
          <p:txBody>
            <a:bodyPr wrap="none" rtlCol="0">
              <a:spAutoFit/>
            </a:bodyPr>
            <a:lstStyle/>
            <a:p>
              <a:r>
                <a:rPr lang="en-US" dirty="0"/>
                <a:t>…</a:t>
              </a:r>
            </a:p>
          </p:txBody>
        </p:sp>
        <p:grpSp>
          <p:nvGrpSpPr>
            <p:cNvPr id="3" name="Group 2">
              <a:extLst>
                <a:ext uri="{FF2B5EF4-FFF2-40B4-BE49-F238E27FC236}">
                  <a16:creationId xmlns:a16="http://schemas.microsoft.com/office/drawing/2014/main" id="{A72FEAE6-5A12-5042-AF1E-4B367610C40C}"/>
                </a:ext>
              </a:extLst>
            </p:cNvPr>
            <p:cNvGrpSpPr/>
            <p:nvPr/>
          </p:nvGrpSpPr>
          <p:grpSpPr>
            <a:xfrm>
              <a:off x="4685392" y="1281716"/>
              <a:ext cx="1243038" cy="883822"/>
              <a:chOff x="4628455" y="1533608"/>
              <a:chExt cx="1657384" cy="1178428"/>
            </a:xfrm>
          </p:grpSpPr>
          <p:pic>
            <p:nvPicPr>
              <p:cNvPr id="33" name="Picture 32">
                <a:extLst>
                  <a:ext uri="{FF2B5EF4-FFF2-40B4-BE49-F238E27FC236}">
                    <a16:creationId xmlns:a16="http://schemas.microsoft.com/office/drawing/2014/main" id="{69AC15B9-700B-654D-9B7E-112D2EDD8964}"/>
                  </a:ext>
                </a:extLst>
              </p:cNvPr>
              <p:cNvPicPr>
                <a:picLocks noChangeAspect="1"/>
              </p:cNvPicPr>
              <p:nvPr/>
            </p:nvPicPr>
            <p:blipFill>
              <a:blip r:embed="rId4"/>
              <a:stretch>
                <a:fillRect/>
              </a:stretch>
            </p:blipFill>
            <p:spPr>
              <a:xfrm>
                <a:off x="4628455" y="1533608"/>
                <a:ext cx="1657384" cy="1104923"/>
              </a:xfrm>
              <a:prstGeom prst="rect">
                <a:avLst/>
              </a:prstGeom>
            </p:spPr>
          </p:pic>
          <p:sp>
            <p:nvSpPr>
              <p:cNvPr id="2" name="TextBox 1">
                <a:extLst>
                  <a:ext uri="{FF2B5EF4-FFF2-40B4-BE49-F238E27FC236}">
                    <a16:creationId xmlns:a16="http://schemas.microsoft.com/office/drawing/2014/main" id="{B7ECDCD4-3E91-7F4B-9659-15BDB9C582FB}"/>
                  </a:ext>
                </a:extLst>
              </p:cNvPr>
              <p:cNvSpPr txBox="1"/>
              <p:nvPr/>
            </p:nvSpPr>
            <p:spPr>
              <a:xfrm>
                <a:off x="4943099" y="2211436"/>
                <a:ext cx="1166837" cy="500600"/>
              </a:xfrm>
              <a:prstGeom prst="rect">
                <a:avLst/>
              </a:prstGeom>
              <a:noFill/>
            </p:spPr>
            <p:txBody>
              <a:bodyPr wrap="none" rtlCol="0">
                <a:spAutoFit/>
              </a:bodyPr>
              <a:lstStyle/>
              <a:p>
                <a:r>
                  <a:rPr lang="en-US" sz="1050" dirty="0">
                    <a:solidFill>
                      <a:schemeClr val="bg1"/>
                    </a:solidFill>
                  </a:rPr>
                  <a:t>ALICE</a:t>
                </a:r>
              </a:p>
            </p:txBody>
          </p:sp>
        </p:grpSp>
        <p:grpSp>
          <p:nvGrpSpPr>
            <p:cNvPr id="37" name="Group 36">
              <a:extLst>
                <a:ext uri="{FF2B5EF4-FFF2-40B4-BE49-F238E27FC236}">
                  <a16:creationId xmlns:a16="http://schemas.microsoft.com/office/drawing/2014/main" id="{305A77EB-9A11-BE45-9457-3C7C20D381E1}"/>
                </a:ext>
              </a:extLst>
            </p:cNvPr>
            <p:cNvGrpSpPr/>
            <p:nvPr/>
          </p:nvGrpSpPr>
          <p:grpSpPr>
            <a:xfrm>
              <a:off x="7518448" y="4007908"/>
              <a:ext cx="1243037" cy="870170"/>
              <a:chOff x="8405862" y="5168525"/>
              <a:chExt cx="1657383" cy="1160224"/>
            </a:xfrm>
          </p:grpSpPr>
          <p:pic>
            <p:nvPicPr>
              <p:cNvPr id="21" name="Picture 20">
                <a:extLst>
                  <a:ext uri="{FF2B5EF4-FFF2-40B4-BE49-F238E27FC236}">
                    <a16:creationId xmlns:a16="http://schemas.microsoft.com/office/drawing/2014/main" id="{185C2627-55D9-8344-A264-07D6B904599D}"/>
                  </a:ext>
                </a:extLst>
              </p:cNvPr>
              <p:cNvPicPr>
                <a:picLocks noChangeAspect="1"/>
              </p:cNvPicPr>
              <p:nvPr/>
            </p:nvPicPr>
            <p:blipFill>
              <a:blip r:embed="rId5"/>
              <a:stretch>
                <a:fillRect/>
              </a:stretch>
            </p:blipFill>
            <p:spPr>
              <a:xfrm>
                <a:off x="8405862" y="5168525"/>
                <a:ext cx="1657383" cy="1057686"/>
              </a:xfrm>
              <a:prstGeom prst="rect">
                <a:avLst/>
              </a:prstGeom>
            </p:spPr>
          </p:pic>
          <p:sp>
            <p:nvSpPr>
              <p:cNvPr id="18" name="TextBox 17">
                <a:extLst>
                  <a:ext uri="{FF2B5EF4-FFF2-40B4-BE49-F238E27FC236}">
                    <a16:creationId xmlns:a16="http://schemas.microsoft.com/office/drawing/2014/main" id="{1552457D-E234-734C-AB5C-0A86EE3F9FE2}"/>
                  </a:ext>
                </a:extLst>
              </p:cNvPr>
              <p:cNvSpPr txBox="1"/>
              <p:nvPr/>
            </p:nvSpPr>
            <p:spPr>
              <a:xfrm>
                <a:off x="8745713" y="5828149"/>
                <a:ext cx="1104946" cy="500600"/>
              </a:xfrm>
              <a:prstGeom prst="rect">
                <a:avLst/>
              </a:prstGeom>
              <a:noFill/>
            </p:spPr>
            <p:txBody>
              <a:bodyPr wrap="none" rtlCol="0">
                <a:spAutoFit/>
              </a:bodyPr>
              <a:lstStyle/>
              <a:p>
                <a:r>
                  <a:rPr lang="en-US" sz="1050" dirty="0">
                    <a:solidFill>
                      <a:schemeClr val="bg1"/>
                    </a:solidFill>
                  </a:rPr>
                  <a:t>OPAL</a:t>
                </a:r>
              </a:p>
            </p:txBody>
          </p:sp>
        </p:grpSp>
        <p:grpSp>
          <p:nvGrpSpPr>
            <p:cNvPr id="35" name="Group 34">
              <a:extLst>
                <a:ext uri="{FF2B5EF4-FFF2-40B4-BE49-F238E27FC236}">
                  <a16:creationId xmlns:a16="http://schemas.microsoft.com/office/drawing/2014/main" id="{1A357FBC-793C-BA46-B7CA-FD4D94C72EBD}"/>
                </a:ext>
              </a:extLst>
            </p:cNvPr>
            <p:cNvGrpSpPr/>
            <p:nvPr/>
          </p:nvGrpSpPr>
          <p:grpSpPr>
            <a:xfrm>
              <a:off x="7518448" y="3049221"/>
              <a:ext cx="1257441" cy="903173"/>
              <a:chOff x="8405862" y="3890280"/>
              <a:chExt cx="1676588" cy="1204229"/>
            </a:xfrm>
          </p:grpSpPr>
          <p:pic>
            <p:nvPicPr>
              <p:cNvPr id="23" name="Picture 22">
                <a:extLst>
                  <a:ext uri="{FF2B5EF4-FFF2-40B4-BE49-F238E27FC236}">
                    <a16:creationId xmlns:a16="http://schemas.microsoft.com/office/drawing/2014/main" id="{26B80ABB-185B-FF44-A9BF-239D8E7EBBC5}"/>
                  </a:ext>
                </a:extLst>
              </p:cNvPr>
              <p:cNvPicPr>
                <a:picLocks noChangeAspect="1"/>
              </p:cNvPicPr>
              <p:nvPr/>
            </p:nvPicPr>
            <p:blipFill>
              <a:blip r:embed="rId6"/>
              <a:stretch>
                <a:fillRect/>
              </a:stretch>
            </p:blipFill>
            <p:spPr>
              <a:xfrm>
                <a:off x="8405862" y="3890280"/>
                <a:ext cx="1676588" cy="1123702"/>
              </a:xfrm>
              <a:prstGeom prst="rect">
                <a:avLst/>
              </a:prstGeom>
            </p:spPr>
          </p:pic>
          <p:sp>
            <p:nvSpPr>
              <p:cNvPr id="20" name="TextBox 19">
                <a:extLst>
                  <a:ext uri="{FF2B5EF4-FFF2-40B4-BE49-F238E27FC236}">
                    <a16:creationId xmlns:a16="http://schemas.microsoft.com/office/drawing/2014/main" id="{BD4FB225-4A20-A742-8AD9-A46608C9B161}"/>
                  </a:ext>
                </a:extLst>
              </p:cNvPr>
              <p:cNvSpPr txBox="1"/>
              <p:nvPr/>
            </p:nvSpPr>
            <p:spPr>
              <a:xfrm>
                <a:off x="8879306" y="4593909"/>
                <a:ext cx="681469" cy="500600"/>
              </a:xfrm>
              <a:prstGeom prst="rect">
                <a:avLst/>
              </a:prstGeom>
              <a:noFill/>
            </p:spPr>
            <p:txBody>
              <a:bodyPr wrap="none" rtlCol="0">
                <a:spAutoFit/>
              </a:bodyPr>
              <a:lstStyle/>
              <a:p>
                <a:r>
                  <a:rPr lang="en-US" sz="1050" dirty="0">
                    <a:solidFill>
                      <a:schemeClr val="bg1"/>
                    </a:solidFill>
                  </a:rPr>
                  <a:t>L3</a:t>
                </a:r>
              </a:p>
            </p:txBody>
          </p:sp>
        </p:grpSp>
        <p:grpSp>
          <p:nvGrpSpPr>
            <p:cNvPr id="16" name="Group 15">
              <a:extLst>
                <a:ext uri="{FF2B5EF4-FFF2-40B4-BE49-F238E27FC236}">
                  <a16:creationId xmlns:a16="http://schemas.microsoft.com/office/drawing/2014/main" id="{E8D2724B-DEBD-194D-9AFF-F099589BEFC9}"/>
                </a:ext>
              </a:extLst>
            </p:cNvPr>
            <p:cNvGrpSpPr/>
            <p:nvPr/>
          </p:nvGrpSpPr>
          <p:grpSpPr>
            <a:xfrm>
              <a:off x="7537925" y="2100524"/>
              <a:ext cx="1257441" cy="890971"/>
              <a:chOff x="8431832" y="2625350"/>
              <a:chExt cx="1676588" cy="1187960"/>
            </a:xfrm>
          </p:grpSpPr>
          <p:pic>
            <p:nvPicPr>
              <p:cNvPr id="25" name="Picture 24">
                <a:extLst>
                  <a:ext uri="{FF2B5EF4-FFF2-40B4-BE49-F238E27FC236}">
                    <a16:creationId xmlns:a16="http://schemas.microsoft.com/office/drawing/2014/main" id="{247BC8C3-259F-804A-8513-00B0C0BC4E5F}"/>
                  </a:ext>
                </a:extLst>
              </p:cNvPr>
              <p:cNvPicPr>
                <a:picLocks noChangeAspect="1"/>
              </p:cNvPicPr>
              <p:nvPr/>
            </p:nvPicPr>
            <p:blipFill>
              <a:blip r:embed="rId7"/>
              <a:stretch>
                <a:fillRect/>
              </a:stretch>
            </p:blipFill>
            <p:spPr>
              <a:xfrm>
                <a:off x="8431832" y="2625350"/>
                <a:ext cx="1676588" cy="1118271"/>
              </a:xfrm>
              <a:prstGeom prst="rect">
                <a:avLst/>
              </a:prstGeom>
            </p:spPr>
          </p:pic>
          <p:sp>
            <p:nvSpPr>
              <p:cNvPr id="22" name="TextBox 21">
                <a:extLst>
                  <a:ext uri="{FF2B5EF4-FFF2-40B4-BE49-F238E27FC236}">
                    <a16:creationId xmlns:a16="http://schemas.microsoft.com/office/drawing/2014/main" id="{90553B08-25B3-BE40-8ADE-F3EC76EAADBD}"/>
                  </a:ext>
                </a:extLst>
              </p:cNvPr>
              <p:cNvSpPr txBox="1"/>
              <p:nvPr/>
            </p:nvSpPr>
            <p:spPr>
              <a:xfrm>
                <a:off x="8654083" y="3312710"/>
                <a:ext cx="1365545" cy="500600"/>
              </a:xfrm>
              <a:prstGeom prst="rect">
                <a:avLst/>
              </a:prstGeom>
              <a:noFill/>
            </p:spPr>
            <p:txBody>
              <a:bodyPr wrap="none" rtlCol="0">
                <a:spAutoFit/>
              </a:bodyPr>
              <a:lstStyle/>
              <a:p>
                <a:r>
                  <a:rPr lang="en-US" sz="1050" dirty="0">
                    <a:solidFill>
                      <a:schemeClr val="bg1"/>
                    </a:solidFill>
                  </a:rPr>
                  <a:t>DELPHI</a:t>
                </a:r>
              </a:p>
            </p:txBody>
          </p:sp>
        </p:grpSp>
        <p:grpSp>
          <p:nvGrpSpPr>
            <p:cNvPr id="15" name="Group 14">
              <a:extLst>
                <a:ext uri="{FF2B5EF4-FFF2-40B4-BE49-F238E27FC236}">
                  <a16:creationId xmlns:a16="http://schemas.microsoft.com/office/drawing/2014/main" id="{C54858FD-C529-374E-8590-27949ECCC151}"/>
                </a:ext>
              </a:extLst>
            </p:cNvPr>
            <p:cNvGrpSpPr/>
            <p:nvPr/>
          </p:nvGrpSpPr>
          <p:grpSpPr>
            <a:xfrm>
              <a:off x="7537925" y="1127958"/>
              <a:ext cx="1277076" cy="924602"/>
              <a:chOff x="8431832" y="1328599"/>
              <a:chExt cx="1702768" cy="1232800"/>
            </a:xfrm>
          </p:grpSpPr>
          <p:pic>
            <p:nvPicPr>
              <p:cNvPr id="19" name="Picture 18">
                <a:extLst>
                  <a:ext uri="{FF2B5EF4-FFF2-40B4-BE49-F238E27FC236}">
                    <a16:creationId xmlns:a16="http://schemas.microsoft.com/office/drawing/2014/main" id="{ECA4B147-E205-9441-82B0-EB6B646EC8BE}"/>
                  </a:ext>
                </a:extLst>
              </p:cNvPr>
              <p:cNvPicPr>
                <a:picLocks noChangeAspect="1"/>
              </p:cNvPicPr>
              <p:nvPr/>
            </p:nvPicPr>
            <p:blipFill>
              <a:blip r:embed="rId8"/>
              <a:stretch>
                <a:fillRect/>
              </a:stretch>
            </p:blipFill>
            <p:spPr>
              <a:xfrm>
                <a:off x="8431832" y="1328599"/>
                <a:ext cx="1702768" cy="1168690"/>
              </a:xfrm>
              <a:prstGeom prst="rect">
                <a:avLst/>
              </a:prstGeom>
            </p:spPr>
          </p:pic>
          <p:sp>
            <p:nvSpPr>
              <p:cNvPr id="24" name="TextBox 23">
                <a:extLst>
                  <a:ext uri="{FF2B5EF4-FFF2-40B4-BE49-F238E27FC236}">
                    <a16:creationId xmlns:a16="http://schemas.microsoft.com/office/drawing/2014/main" id="{D894FA06-9876-E74D-AA56-77423B5FF884}"/>
                  </a:ext>
                </a:extLst>
              </p:cNvPr>
              <p:cNvSpPr txBox="1"/>
              <p:nvPr/>
            </p:nvSpPr>
            <p:spPr>
              <a:xfrm>
                <a:off x="8683740" y="2060800"/>
                <a:ext cx="1274335" cy="500599"/>
              </a:xfrm>
              <a:prstGeom prst="rect">
                <a:avLst/>
              </a:prstGeom>
              <a:noFill/>
            </p:spPr>
            <p:txBody>
              <a:bodyPr wrap="none" rtlCol="0">
                <a:spAutoFit/>
              </a:bodyPr>
              <a:lstStyle/>
              <a:p>
                <a:r>
                  <a:rPr lang="en-US" sz="1050" dirty="0">
                    <a:solidFill>
                      <a:schemeClr val="bg1"/>
                    </a:solidFill>
                  </a:rPr>
                  <a:t>ALEPH</a:t>
                </a:r>
              </a:p>
            </p:txBody>
          </p:sp>
        </p:grpSp>
        <p:grpSp>
          <p:nvGrpSpPr>
            <p:cNvPr id="14" name="Group 13">
              <a:extLst>
                <a:ext uri="{FF2B5EF4-FFF2-40B4-BE49-F238E27FC236}">
                  <a16:creationId xmlns:a16="http://schemas.microsoft.com/office/drawing/2014/main" id="{F1AE3DCC-84DA-394C-BDEB-4A40CEBE9057}"/>
                </a:ext>
              </a:extLst>
            </p:cNvPr>
            <p:cNvGrpSpPr/>
            <p:nvPr/>
          </p:nvGrpSpPr>
          <p:grpSpPr>
            <a:xfrm>
              <a:off x="6135992" y="3609424"/>
              <a:ext cx="1198070" cy="1240615"/>
              <a:chOff x="6562588" y="4637214"/>
              <a:chExt cx="1597426" cy="1654150"/>
            </a:xfrm>
          </p:grpSpPr>
          <p:pic>
            <p:nvPicPr>
              <p:cNvPr id="27" name="Picture 26">
                <a:extLst>
                  <a:ext uri="{FF2B5EF4-FFF2-40B4-BE49-F238E27FC236}">
                    <a16:creationId xmlns:a16="http://schemas.microsoft.com/office/drawing/2014/main" id="{0CEB08F0-43F5-7E45-AC71-C68FCC80E690}"/>
                  </a:ext>
                </a:extLst>
              </p:cNvPr>
              <p:cNvPicPr>
                <a:picLocks noChangeAspect="1"/>
              </p:cNvPicPr>
              <p:nvPr/>
            </p:nvPicPr>
            <p:blipFill>
              <a:blip r:embed="rId9"/>
              <a:stretch>
                <a:fillRect/>
              </a:stretch>
            </p:blipFill>
            <p:spPr>
              <a:xfrm>
                <a:off x="6562588" y="4637214"/>
                <a:ext cx="1597426" cy="1606842"/>
              </a:xfrm>
              <a:prstGeom prst="rect">
                <a:avLst/>
              </a:prstGeom>
            </p:spPr>
          </p:pic>
          <p:sp>
            <p:nvSpPr>
              <p:cNvPr id="26" name="TextBox 25">
                <a:extLst>
                  <a:ext uri="{FF2B5EF4-FFF2-40B4-BE49-F238E27FC236}">
                    <a16:creationId xmlns:a16="http://schemas.microsoft.com/office/drawing/2014/main" id="{721D363F-9F72-7949-BB1E-2036BB54ADAC}"/>
                  </a:ext>
                </a:extLst>
              </p:cNvPr>
              <p:cNvSpPr txBox="1"/>
              <p:nvPr/>
            </p:nvSpPr>
            <p:spPr>
              <a:xfrm>
                <a:off x="6897167" y="5790765"/>
                <a:ext cx="909493" cy="500599"/>
              </a:xfrm>
              <a:prstGeom prst="rect">
                <a:avLst/>
              </a:prstGeom>
              <a:noFill/>
            </p:spPr>
            <p:txBody>
              <a:bodyPr wrap="none" rtlCol="0">
                <a:spAutoFit/>
              </a:bodyPr>
              <a:lstStyle/>
              <a:p>
                <a:r>
                  <a:rPr lang="en-US" sz="1050" dirty="0">
                    <a:solidFill>
                      <a:schemeClr val="bg1"/>
                    </a:solidFill>
                  </a:rPr>
                  <a:t>SLD</a:t>
                </a:r>
              </a:p>
            </p:txBody>
          </p:sp>
        </p:grpSp>
        <p:grpSp>
          <p:nvGrpSpPr>
            <p:cNvPr id="12" name="Group 11">
              <a:extLst>
                <a:ext uri="{FF2B5EF4-FFF2-40B4-BE49-F238E27FC236}">
                  <a16:creationId xmlns:a16="http://schemas.microsoft.com/office/drawing/2014/main" id="{62470662-B8C5-0B40-BEB7-213C6A111A13}"/>
                </a:ext>
              </a:extLst>
            </p:cNvPr>
            <p:cNvGrpSpPr/>
            <p:nvPr/>
          </p:nvGrpSpPr>
          <p:grpSpPr>
            <a:xfrm>
              <a:off x="6132295" y="2433923"/>
              <a:ext cx="1201768" cy="1084034"/>
              <a:chOff x="6557658" y="3069877"/>
              <a:chExt cx="1602357" cy="1445374"/>
            </a:xfrm>
          </p:grpSpPr>
          <p:pic>
            <p:nvPicPr>
              <p:cNvPr id="17" name="Picture 16">
                <a:extLst>
                  <a:ext uri="{FF2B5EF4-FFF2-40B4-BE49-F238E27FC236}">
                    <a16:creationId xmlns:a16="http://schemas.microsoft.com/office/drawing/2014/main" id="{09A835DA-C64C-8F4A-9C10-C1B03FA86BB9}"/>
                  </a:ext>
                </a:extLst>
              </p:cNvPr>
              <p:cNvPicPr>
                <a:picLocks noChangeAspect="1"/>
              </p:cNvPicPr>
              <p:nvPr/>
            </p:nvPicPr>
            <p:blipFill>
              <a:blip r:embed="rId10"/>
              <a:stretch>
                <a:fillRect/>
              </a:stretch>
            </p:blipFill>
            <p:spPr>
              <a:xfrm>
                <a:off x="6557658" y="3069877"/>
                <a:ext cx="1602357" cy="1399392"/>
              </a:xfrm>
              <a:prstGeom prst="rect">
                <a:avLst/>
              </a:prstGeom>
            </p:spPr>
          </p:pic>
          <p:sp>
            <p:nvSpPr>
              <p:cNvPr id="28" name="TextBox 27">
                <a:extLst>
                  <a:ext uri="{FF2B5EF4-FFF2-40B4-BE49-F238E27FC236}">
                    <a16:creationId xmlns:a16="http://schemas.microsoft.com/office/drawing/2014/main" id="{DB838E90-9557-BB46-8D97-B1D4E61B4EBA}"/>
                  </a:ext>
                </a:extLst>
              </p:cNvPr>
              <p:cNvSpPr txBox="1"/>
              <p:nvPr/>
            </p:nvSpPr>
            <p:spPr>
              <a:xfrm>
                <a:off x="6973368" y="4014650"/>
                <a:ext cx="727074" cy="500601"/>
              </a:xfrm>
              <a:prstGeom prst="rect">
                <a:avLst/>
              </a:prstGeom>
              <a:noFill/>
            </p:spPr>
            <p:txBody>
              <a:bodyPr wrap="none" rtlCol="0">
                <a:spAutoFit/>
              </a:bodyPr>
              <a:lstStyle/>
              <a:p>
                <a:r>
                  <a:rPr lang="en-US" sz="1050" dirty="0">
                    <a:solidFill>
                      <a:schemeClr val="bg1"/>
                    </a:solidFill>
                  </a:rPr>
                  <a:t>D0</a:t>
                </a:r>
              </a:p>
            </p:txBody>
          </p:sp>
        </p:grpSp>
        <p:grpSp>
          <p:nvGrpSpPr>
            <p:cNvPr id="10" name="Group 9">
              <a:extLst>
                <a:ext uri="{FF2B5EF4-FFF2-40B4-BE49-F238E27FC236}">
                  <a16:creationId xmlns:a16="http://schemas.microsoft.com/office/drawing/2014/main" id="{34E3D672-C964-0A42-8212-DC0837805662}"/>
                </a:ext>
              </a:extLst>
            </p:cNvPr>
            <p:cNvGrpSpPr/>
            <p:nvPr/>
          </p:nvGrpSpPr>
          <p:grpSpPr>
            <a:xfrm>
              <a:off x="6132295" y="1394389"/>
              <a:ext cx="1201768" cy="942398"/>
              <a:chOff x="6557658" y="1683841"/>
              <a:chExt cx="1602357" cy="1256530"/>
            </a:xfrm>
          </p:grpSpPr>
          <p:pic>
            <p:nvPicPr>
              <p:cNvPr id="11" name="Picture 10">
                <a:extLst>
                  <a:ext uri="{FF2B5EF4-FFF2-40B4-BE49-F238E27FC236}">
                    <a16:creationId xmlns:a16="http://schemas.microsoft.com/office/drawing/2014/main" id="{AAF94372-B391-514B-B669-3914C41FC54C}"/>
                  </a:ext>
                </a:extLst>
              </p:cNvPr>
              <p:cNvPicPr>
                <a:picLocks noChangeAspect="1"/>
              </p:cNvPicPr>
              <p:nvPr/>
            </p:nvPicPr>
            <p:blipFill>
              <a:blip r:embed="rId11"/>
              <a:stretch>
                <a:fillRect/>
              </a:stretch>
            </p:blipFill>
            <p:spPr>
              <a:xfrm>
                <a:off x="6557658" y="1683841"/>
                <a:ext cx="1602357" cy="1200219"/>
              </a:xfrm>
              <a:prstGeom prst="rect">
                <a:avLst/>
              </a:prstGeom>
            </p:spPr>
          </p:pic>
          <p:sp>
            <p:nvSpPr>
              <p:cNvPr id="29" name="TextBox 28">
                <a:extLst>
                  <a:ext uri="{FF2B5EF4-FFF2-40B4-BE49-F238E27FC236}">
                    <a16:creationId xmlns:a16="http://schemas.microsoft.com/office/drawing/2014/main" id="{F48A83F0-0B1F-6E4C-9ACD-2FF690426FB5}"/>
                  </a:ext>
                </a:extLst>
              </p:cNvPr>
              <p:cNvSpPr txBox="1"/>
              <p:nvPr/>
            </p:nvSpPr>
            <p:spPr>
              <a:xfrm>
                <a:off x="6897169" y="2439771"/>
                <a:ext cx="938813" cy="500600"/>
              </a:xfrm>
              <a:prstGeom prst="rect">
                <a:avLst/>
              </a:prstGeom>
              <a:noFill/>
            </p:spPr>
            <p:txBody>
              <a:bodyPr wrap="none" rtlCol="0">
                <a:spAutoFit/>
              </a:bodyPr>
              <a:lstStyle/>
              <a:p>
                <a:r>
                  <a:rPr lang="en-US" sz="1050" dirty="0">
                    <a:solidFill>
                      <a:schemeClr val="bg1"/>
                    </a:solidFill>
                  </a:rPr>
                  <a:t>CDF</a:t>
                </a:r>
              </a:p>
            </p:txBody>
          </p:sp>
        </p:grpSp>
        <p:grpSp>
          <p:nvGrpSpPr>
            <p:cNvPr id="9" name="Group 8">
              <a:extLst>
                <a:ext uri="{FF2B5EF4-FFF2-40B4-BE49-F238E27FC236}">
                  <a16:creationId xmlns:a16="http://schemas.microsoft.com/office/drawing/2014/main" id="{B064474F-A5DC-7141-A7CC-6B851A549374}"/>
                </a:ext>
              </a:extLst>
            </p:cNvPr>
            <p:cNvGrpSpPr/>
            <p:nvPr/>
          </p:nvGrpSpPr>
          <p:grpSpPr>
            <a:xfrm>
              <a:off x="4685392" y="4044021"/>
              <a:ext cx="1243038" cy="824650"/>
              <a:chOff x="4628455" y="5216675"/>
              <a:chExt cx="1657384" cy="1099531"/>
            </a:xfrm>
          </p:grpSpPr>
          <p:pic>
            <p:nvPicPr>
              <p:cNvPr id="31" name="Picture 30">
                <a:extLst>
                  <a:ext uri="{FF2B5EF4-FFF2-40B4-BE49-F238E27FC236}">
                    <a16:creationId xmlns:a16="http://schemas.microsoft.com/office/drawing/2014/main" id="{21243A4A-B69D-604C-83A4-1FDA54ABA6E6}"/>
                  </a:ext>
                </a:extLst>
              </p:cNvPr>
              <p:cNvPicPr>
                <a:picLocks noChangeAspect="1"/>
              </p:cNvPicPr>
              <p:nvPr/>
            </p:nvPicPr>
            <p:blipFill>
              <a:blip r:embed="rId12"/>
              <a:stretch>
                <a:fillRect/>
              </a:stretch>
            </p:blipFill>
            <p:spPr>
              <a:xfrm>
                <a:off x="4628455" y="5216675"/>
                <a:ext cx="1657384" cy="1048422"/>
              </a:xfrm>
              <a:prstGeom prst="rect">
                <a:avLst/>
              </a:prstGeom>
            </p:spPr>
          </p:pic>
          <p:sp>
            <p:nvSpPr>
              <p:cNvPr id="30" name="TextBox 29">
                <a:extLst>
                  <a:ext uri="{FF2B5EF4-FFF2-40B4-BE49-F238E27FC236}">
                    <a16:creationId xmlns:a16="http://schemas.microsoft.com/office/drawing/2014/main" id="{1F8C758E-D778-0943-8489-605C4D53F632}"/>
                  </a:ext>
                </a:extLst>
              </p:cNvPr>
              <p:cNvSpPr txBox="1"/>
              <p:nvPr/>
            </p:nvSpPr>
            <p:spPr>
              <a:xfrm>
                <a:off x="4973560" y="5815604"/>
                <a:ext cx="1078885" cy="500602"/>
              </a:xfrm>
              <a:prstGeom prst="rect">
                <a:avLst/>
              </a:prstGeom>
              <a:noFill/>
            </p:spPr>
            <p:txBody>
              <a:bodyPr wrap="none" rtlCol="0">
                <a:spAutoFit/>
              </a:bodyPr>
              <a:lstStyle/>
              <a:p>
                <a:r>
                  <a:rPr lang="en-US" sz="1050" dirty="0" err="1">
                    <a:solidFill>
                      <a:schemeClr val="bg1"/>
                    </a:solidFill>
                  </a:rPr>
                  <a:t>LHCb</a:t>
                </a:r>
                <a:endParaRPr lang="en-US" sz="1050" dirty="0">
                  <a:solidFill>
                    <a:schemeClr val="bg1"/>
                  </a:solidFill>
                </a:endParaRPr>
              </a:p>
            </p:txBody>
          </p:sp>
        </p:grpSp>
        <p:grpSp>
          <p:nvGrpSpPr>
            <p:cNvPr id="7" name="Group 6">
              <a:extLst>
                <a:ext uri="{FF2B5EF4-FFF2-40B4-BE49-F238E27FC236}">
                  <a16:creationId xmlns:a16="http://schemas.microsoft.com/office/drawing/2014/main" id="{A4200C76-76D2-054C-9926-6FB8F4831209}"/>
                </a:ext>
              </a:extLst>
            </p:cNvPr>
            <p:cNvGrpSpPr/>
            <p:nvPr/>
          </p:nvGrpSpPr>
          <p:grpSpPr>
            <a:xfrm>
              <a:off x="4670989" y="3123714"/>
              <a:ext cx="1257441" cy="820187"/>
              <a:chOff x="4609251" y="3989608"/>
              <a:chExt cx="1676588" cy="1093582"/>
            </a:xfrm>
          </p:grpSpPr>
          <p:pic>
            <p:nvPicPr>
              <p:cNvPr id="8" name="Picture 7">
                <a:extLst>
                  <a:ext uri="{FF2B5EF4-FFF2-40B4-BE49-F238E27FC236}">
                    <a16:creationId xmlns:a16="http://schemas.microsoft.com/office/drawing/2014/main" id="{AFE598F3-70DA-A84F-A402-10948DAD9629}"/>
                  </a:ext>
                </a:extLst>
              </p:cNvPr>
              <p:cNvPicPr>
                <a:picLocks noChangeAspect="1"/>
              </p:cNvPicPr>
              <p:nvPr/>
            </p:nvPicPr>
            <p:blipFill>
              <a:blip r:embed="rId13"/>
              <a:stretch>
                <a:fillRect/>
              </a:stretch>
            </p:blipFill>
            <p:spPr>
              <a:xfrm>
                <a:off x="4609251" y="3989608"/>
                <a:ext cx="1676588" cy="1041249"/>
              </a:xfrm>
              <a:prstGeom prst="rect">
                <a:avLst/>
              </a:prstGeom>
            </p:spPr>
          </p:pic>
          <p:sp>
            <p:nvSpPr>
              <p:cNvPr id="32" name="TextBox 31">
                <a:extLst>
                  <a:ext uri="{FF2B5EF4-FFF2-40B4-BE49-F238E27FC236}">
                    <a16:creationId xmlns:a16="http://schemas.microsoft.com/office/drawing/2014/main" id="{D0D0B90B-C9D5-B948-AB96-84DB1BBF3F5D}"/>
                  </a:ext>
                </a:extLst>
              </p:cNvPr>
              <p:cNvSpPr txBox="1"/>
              <p:nvPr/>
            </p:nvSpPr>
            <p:spPr>
              <a:xfrm>
                <a:off x="5003213" y="4582590"/>
                <a:ext cx="984418" cy="500600"/>
              </a:xfrm>
              <a:prstGeom prst="rect">
                <a:avLst/>
              </a:prstGeom>
              <a:noFill/>
            </p:spPr>
            <p:txBody>
              <a:bodyPr wrap="none" rtlCol="0">
                <a:spAutoFit/>
              </a:bodyPr>
              <a:lstStyle/>
              <a:p>
                <a:r>
                  <a:rPr lang="en-US" sz="1050" dirty="0">
                    <a:solidFill>
                      <a:schemeClr val="bg1"/>
                    </a:solidFill>
                  </a:rPr>
                  <a:t>CMS</a:t>
                </a:r>
              </a:p>
            </p:txBody>
          </p:sp>
        </p:grpSp>
        <p:grpSp>
          <p:nvGrpSpPr>
            <p:cNvPr id="5" name="Group 4">
              <a:extLst>
                <a:ext uri="{FF2B5EF4-FFF2-40B4-BE49-F238E27FC236}">
                  <a16:creationId xmlns:a16="http://schemas.microsoft.com/office/drawing/2014/main" id="{B4336B33-C0FD-4E44-BF2C-D19E4F5DF2F8}"/>
                </a:ext>
              </a:extLst>
            </p:cNvPr>
            <p:cNvGrpSpPr/>
            <p:nvPr/>
          </p:nvGrpSpPr>
          <p:grpSpPr>
            <a:xfrm>
              <a:off x="4670989" y="2249775"/>
              <a:ext cx="1257441" cy="760182"/>
              <a:chOff x="4609251" y="2824349"/>
              <a:chExt cx="1676588" cy="1013574"/>
            </a:xfrm>
          </p:grpSpPr>
          <p:pic>
            <p:nvPicPr>
              <p:cNvPr id="6" name="Picture 5">
                <a:extLst>
                  <a:ext uri="{FF2B5EF4-FFF2-40B4-BE49-F238E27FC236}">
                    <a16:creationId xmlns:a16="http://schemas.microsoft.com/office/drawing/2014/main" id="{D72B1968-6DDC-674C-8072-464D90A7DAC8}"/>
                  </a:ext>
                </a:extLst>
              </p:cNvPr>
              <p:cNvPicPr>
                <a:picLocks noChangeAspect="1"/>
              </p:cNvPicPr>
              <p:nvPr/>
            </p:nvPicPr>
            <p:blipFill>
              <a:blip r:embed="rId14"/>
              <a:stretch>
                <a:fillRect/>
              </a:stretch>
            </p:blipFill>
            <p:spPr>
              <a:xfrm>
                <a:off x="4609251" y="2824349"/>
                <a:ext cx="1676588" cy="938890"/>
              </a:xfrm>
              <a:prstGeom prst="rect">
                <a:avLst/>
              </a:prstGeom>
            </p:spPr>
          </p:pic>
          <p:sp>
            <p:nvSpPr>
              <p:cNvPr id="34" name="TextBox 33">
                <a:extLst>
                  <a:ext uri="{FF2B5EF4-FFF2-40B4-BE49-F238E27FC236}">
                    <a16:creationId xmlns:a16="http://schemas.microsoft.com/office/drawing/2014/main" id="{171FB102-D0A2-E348-8599-944EBFF7CBA2}"/>
                  </a:ext>
                </a:extLst>
              </p:cNvPr>
              <p:cNvSpPr txBox="1"/>
              <p:nvPr/>
            </p:nvSpPr>
            <p:spPr>
              <a:xfrm>
                <a:off x="4924921" y="3337323"/>
                <a:ext cx="1241760" cy="500600"/>
              </a:xfrm>
              <a:prstGeom prst="rect">
                <a:avLst/>
              </a:prstGeom>
              <a:noFill/>
            </p:spPr>
            <p:txBody>
              <a:bodyPr wrap="none" rtlCol="0">
                <a:spAutoFit/>
              </a:bodyPr>
              <a:lstStyle/>
              <a:p>
                <a:r>
                  <a:rPr lang="en-US" sz="1050" dirty="0">
                    <a:solidFill>
                      <a:schemeClr val="bg1"/>
                    </a:solidFill>
                  </a:rPr>
                  <a:t>ATLAS</a:t>
                </a:r>
              </a:p>
            </p:txBody>
          </p:sp>
        </p:grpSp>
      </p:grpSp>
      <p:sp>
        <p:nvSpPr>
          <p:cNvPr id="38" name="TextBox 37">
            <a:extLst>
              <a:ext uri="{FF2B5EF4-FFF2-40B4-BE49-F238E27FC236}">
                <a16:creationId xmlns:a16="http://schemas.microsoft.com/office/drawing/2014/main" id="{F4642B4F-AA37-3745-923F-D38853484A1D}"/>
              </a:ext>
            </a:extLst>
          </p:cNvPr>
          <p:cNvSpPr txBox="1"/>
          <p:nvPr/>
        </p:nvSpPr>
        <p:spPr>
          <a:xfrm>
            <a:off x="1210639" y="1717516"/>
            <a:ext cx="2485040" cy="1754326"/>
          </a:xfrm>
          <a:prstGeom prst="rect">
            <a:avLst/>
          </a:prstGeom>
          <a:noFill/>
        </p:spPr>
        <p:txBody>
          <a:bodyPr wrap="none" rtlCol="0">
            <a:spAutoFit/>
          </a:bodyPr>
          <a:lstStyle/>
          <a:p>
            <a:pPr algn="ctr"/>
            <a:r>
              <a:rPr lang="en-US" dirty="0"/>
              <a:t>FASER</a:t>
            </a:r>
          </a:p>
          <a:p>
            <a:pPr algn="ctr"/>
            <a:endParaRPr lang="en-US" dirty="0"/>
          </a:p>
          <a:p>
            <a:pPr algn="ctr"/>
            <a:r>
              <a:rPr lang="en-US" dirty="0"/>
              <a:t>“Tabletop,” 18 months,</a:t>
            </a:r>
          </a:p>
          <a:p>
            <a:pPr algn="ctr"/>
            <a:r>
              <a:rPr lang="en-US" dirty="0"/>
              <a:t>~$1M</a:t>
            </a:r>
          </a:p>
          <a:p>
            <a:pPr algn="ctr"/>
            <a:endParaRPr lang="en-US" dirty="0"/>
          </a:p>
          <a:p>
            <a:pPr algn="ctr"/>
            <a:r>
              <a:rPr lang="en-US" dirty="0"/>
              <a:t>153 neutrinos</a:t>
            </a:r>
          </a:p>
        </p:txBody>
      </p:sp>
      <p:sp>
        <p:nvSpPr>
          <p:cNvPr id="40" name="TextBox 39">
            <a:extLst>
              <a:ext uri="{FF2B5EF4-FFF2-40B4-BE49-F238E27FC236}">
                <a16:creationId xmlns:a16="http://schemas.microsoft.com/office/drawing/2014/main" id="{EDCF8F04-78D0-6145-856F-E1BCC6668F65}"/>
              </a:ext>
            </a:extLst>
          </p:cNvPr>
          <p:cNvSpPr txBox="1"/>
          <p:nvPr/>
        </p:nvSpPr>
        <p:spPr>
          <a:xfrm>
            <a:off x="5197606" y="4415375"/>
            <a:ext cx="2970310" cy="2031325"/>
          </a:xfrm>
          <a:prstGeom prst="rect">
            <a:avLst/>
          </a:prstGeom>
          <a:noFill/>
        </p:spPr>
        <p:txBody>
          <a:bodyPr wrap="square" rtlCol="0">
            <a:spAutoFit/>
          </a:bodyPr>
          <a:lstStyle/>
          <a:p>
            <a:pPr algn="ctr"/>
            <a:r>
              <a:rPr lang="en-US" dirty="0"/>
              <a:t>All previous </a:t>
            </a:r>
          </a:p>
          <a:p>
            <a:pPr algn="ctr"/>
            <a:r>
              <a:rPr lang="en-US" dirty="0"/>
              <a:t>collider detectors</a:t>
            </a:r>
          </a:p>
          <a:p>
            <a:pPr algn="ctr"/>
            <a:endParaRPr lang="en-US" dirty="0"/>
          </a:p>
          <a:p>
            <a:pPr algn="ctr"/>
            <a:r>
              <a:rPr lang="en-US" dirty="0"/>
              <a:t>Building-size, decades,</a:t>
            </a:r>
          </a:p>
          <a:p>
            <a:pPr algn="ctr"/>
            <a:r>
              <a:rPr lang="en-US" dirty="0"/>
              <a:t>~$1B</a:t>
            </a:r>
            <a:endParaRPr lang="en-US" baseline="30000" dirty="0"/>
          </a:p>
          <a:p>
            <a:pPr algn="ctr"/>
            <a:endParaRPr lang="en-US" dirty="0"/>
          </a:p>
          <a:p>
            <a:pPr algn="ctr"/>
            <a:r>
              <a:rPr lang="en-US" dirty="0"/>
              <a:t>0 neutrinos</a:t>
            </a:r>
          </a:p>
        </p:txBody>
      </p:sp>
      <p:sp>
        <p:nvSpPr>
          <p:cNvPr id="4" name="Content Placeholder 2">
            <a:extLst>
              <a:ext uri="{FF2B5EF4-FFF2-40B4-BE49-F238E27FC236}">
                <a16:creationId xmlns:a16="http://schemas.microsoft.com/office/drawing/2014/main" id="{C4F224BE-0BFB-BF1B-8070-03F68D44E306}"/>
              </a:ext>
            </a:extLst>
          </p:cNvPr>
          <p:cNvSpPr txBox="1">
            <a:spLocks/>
          </p:cNvSpPr>
          <p:nvPr/>
        </p:nvSpPr>
        <p:spPr bwMode="auto">
          <a:xfrm>
            <a:off x="304800" y="5715000"/>
            <a:ext cx="4185343" cy="683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latin typeface="Symbol" pitchFamily="2" charset="2"/>
              </a:rPr>
              <a:t>16s</a:t>
            </a:r>
            <a:r>
              <a:rPr lang="en-US" sz="1800" dirty="0"/>
              <a:t> discovery, opening a new window at the high energy frontier</a:t>
            </a:r>
            <a:endParaRPr lang="en-US" sz="1800" dirty="0">
              <a:solidFill>
                <a:srgbClr val="FF0000"/>
              </a:solidFill>
            </a:endParaRPr>
          </a:p>
        </p:txBody>
      </p:sp>
      <p:pic>
        <p:nvPicPr>
          <p:cNvPr id="39" name="Picture 38">
            <a:extLst>
              <a:ext uri="{FF2B5EF4-FFF2-40B4-BE49-F238E27FC236}">
                <a16:creationId xmlns:a16="http://schemas.microsoft.com/office/drawing/2014/main" id="{F89C78A3-EC29-1CFB-D70F-B7027BAAB68B}"/>
              </a:ext>
            </a:extLst>
          </p:cNvPr>
          <p:cNvPicPr>
            <a:picLocks noChangeAspect="1"/>
          </p:cNvPicPr>
          <p:nvPr/>
        </p:nvPicPr>
        <p:blipFill rotWithShape="1">
          <a:blip r:embed="rId15"/>
          <a:srcRect l="8333" t="37504" b="17273"/>
          <a:stretch/>
        </p:blipFill>
        <p:spPr>
          <a:xfrm>
            <a:off x="1981200" y="3962400"/>
            <a:ext cx="986741" cy="335608"/>
          </a:xfrm>
          <a:prstGeom prst="rect">
            <a:avLst/>
          </a:prstGeom>
        </p:spPr>
      </p:pic>
    </p:spTree>
    <p:extLst>
      <p:ext uri="{BB962C8B-B14F-4D97-AF65-F5344CB8AC3E}">
        <p14:creationId xmlns:p14="http://schemas.microsoft.com/office/powerpoint/2010/main" val="417502607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302202"/>
            <a:ext cx="9144000" cy="334462"/>
          </a:xfrm>
        </p:spPr>
        <p:txBody>
          <a:bodyPr/>
          <a:lstStyle/>
          <a:p>
            <a:pPr eaLnBrk="1" hangingPunct="1"/>
            <a:r>
              <a:rPr lang="en-US" dirty="0">
                <a:solidFill>
                  <a:schemeClr val="tx1"/>
                </a:solidFill>
                <a:latin typeface="Arial" charset="0"/>
              </a:rPr>
              <a:t>DISCOVERY OF COLLIDER NEUTRINOS</a:t>
            </a:r>
          </a:p>
        </p:txBody>
      </p:sp>
      <p:pic>
        <p:nvPicPr>
          <p:cNvPr id="13" name="Online Media 12" descr="First observation of collider neutrinos at the LHC">
            <a:hlinkClick r:id="" action="ppaction://media"/>
            <a:extLst>
              <a:ext uri="{FF2B5EF4-FFF2-40B4-BE49-F238E27FC236}">
                <a16:creationId xmlns:a16="http://schemas.microsoft.com/office/drawing/2014/main" id="{3014DFC7-8C43-2F35-7934-9689902BA85C}"/>
              </a:ext>
            </a:extLst>
          </p:cNvPr>
          <p:cNvPicPr>
            <a:picLocks noRot="1" noChangeAspect="1"/>
          </p:cNvPicPr>
          <p:nvPr>
            <a:videoFile r:link="rId1"/>
          </p:nvPr>
        </p:nvPicPr>
        <p:blipFill>
          <a:blip r:embed="rId4"/>
          <a:stretch>
            <a:fillRect/>
          </a:stretch>
        </p:blipFill>
        <p:spPr>
          <a:xfrm>
            <a:off x="228600" y="1287399"/>
            <a:ext cx="8645665" cy="4884801"/>
          </a:xfrm>
          <a:prstGeom prst="rect">
            <a:avLst/>
          </a:prstGeom>
        </p:spPr>
      </p:pic>
    </p:spTree>
    <p:extLst>
      <p:ext uri="{BB962C8B-B14F-4D97-AF65-F5344CB8AC3E}">
        <p14:creationId xmlns:p14="http://schemas.microsoft.com/office/powerpoint/2010/main" val="13123659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15CF-DE8D-46A5-85FA-E2B545FB632E}"/>
              </a:ext>
            </a:extLst>
          </p:cNvPr>
          <p:cNvSpPr>
            <a:spLocks noGrp="1"/>
          </p:cNvSpPr>
          <p:nvPr>
            <p:ph type="title"/>
          </p:nvPr>
        </p:nvSpPr>
        <p:spPr>
          <a:xfrm>
            <a:off x="1295400" y="244475"/>
            <a:ext cx="6858000" cy="441325"/>
          </a:xfrm>
        </p:spPr>
        <p:txBody>
          <a:bodyPr>
            <a:noAutofit/>
          </a:bodyPr>
          <a:lstStyle/>
          <a:p>
            <a:r>
              <a:rPr lang="en-GB" sz="2800" dirty="0"/>
              <a:t>NEUTRINOS IN </a:t>
            </a:r>
            <a:r>
              <a:rPr lang="en-GB" sz="2800" dirty="0" err="1"/>
              <a:t>FASER</a:t>
            </a:r>
            <a:r>
              <a:rPr lang="en-GB" sz="2800" dirty="0" err="1">
                <a:latin typeface="Symbol" pitchFamily="2" charset="2"/>
              </a:rPr>
              <a:t>n</a:t>
            </a:r>
            <a:endParaRPr lang="en-GB" sz="2800" dirty="0">
              <a:latin typeface="Symbol" pitchFamily="2" charset="2"/>
            </a:endParaRPr>
          </a:p>
        </p:txBody>
      </p:sp>
      <p:sp>
        <p:nvSpPr>
          <p:cNvPr id="6" name="Content Placeholder 2">
            <a:extLst>
              <a:ext uri="{FF2B5EF4-FFF2-40B4-BE49-F238E27FC236}">
                <a16:creationId xmlns:a16="http://schemas.microsoft.com/office/drawing/2014/main" id="{A543F802-8ADE-4362-ABCB-3AC281B917C8}"/>
              </a:ext>
            </a:extLst>
          </p:cNvPr>
          <p:cNvSpPr txBox="1">
            <a:spLocks/>
          </p:cNvSpPr>
          <p:nvPr/>
        </p:nvSpPr>
        <p:spPr bwMode="auto">
          <a:xfrm>
            <a:off x="152400" y="838200"/>
            <a:ext cx="8686800" cy="5638800"/>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At the front of FASER is </a:t>
            </a:r>
            <a:r>
              <a:rPr lang="en-US" sz="2000" dirty="0" err="1"/>
              <a:t>FASER</a:t>
            </a:r>
            <a:r>
              <a:rPr lang="en-US" sz="2000" dirty="0" err="1">
                <a:latin typeface="Symbol" pitchFamily="2" charset="2"/>
              </a:rPr>
              <a:t>n</a:t>
            </a:r>
            <a:r>
              <a:rPr lang="en-US" sz="2000" dirty="0"/>
              <a:t>, a 1.1-ton block of interleaved tungsten and emulsion plates.  The first neutrino analysis treated this as a big block of matter, but the emulsion provides far more detailed information.</a:t>
            </a:r>
          </a:p>
          <a:p>
            <a:endParaRPr lang="en-US" sz="1000" dirty="0"/>
          </a:p>
          <a:p>
            <a:r>
              <a:rPr lang="en-US" sz="2000" dirty="0"/>
              <a:t>Emulsion is essentially old-fashioned photographic film, has unmatched spatial resolution (~0.5 microns).</a:t>
            </a:r>
          </a:p>
          <a:p>
            <a:endParaRPr lang="en-US" sz="1200" dirty="0"/>
          </a:p>
          <a:p>
            <a:endParaRPr lang="en-US" sz="2000" dirty="0"/>
          </a:p>
        </p:txBody>
      </p:sp>
      <p:grpSp>
        <p:nvGrpSpPr>
          <p:cNvPr id="10" name="Group 9">
            <a:extLst>
              <a:ext uri="{FF2B5EF4-FFF2-40B4-BE49-F238E27FC236}">
                <a16:creationId xmlns:a16="http://schemas.microsoft.com/office/drawing/2014/main" id="{B7416304-3689-2797-9CF1-561F6B6AB4EB}"/>
              </a:ext>
            </a:extLst>
          </p:cNvPr>
          <p:cNvGrpSpPr/>
          <p:nvPr/>
        </p:nvGrpSpPr>
        <p:grpSpPr>
          <a:xfrm>
            <a:off x="609600" y="2691214"/>
            <a:ext cx="7772400" cy="3861986"/>
            <a:chOff x="609600" y="2677710"/>
            <a:chExt cx="7772400" cy="3861986"/>
          </a:xfrm>
        </p:grpSpPr>
        <p:pic>
          <p:nvPicPr>
            <p:cNvPr id="8" name="Picture 7" descr="A screenshot of a computer&#10;&#10;Description automatically generated">
              <a:extLst>
                <a:ext uri="{FF2B5EF4-FFF2-40B4-BE49-F238E27FC236}">
                  <a16:creationId xmlns:a16="http://schemas.microsoft.com/office/drawing/2014/main" id="{129F1C8C-6D79-4DD8-B29F-8CE94B74B085}"/>
                </a:ext>
              </a:extLst>
            </p:cNvPr>
            <p:cNvPicPr>
              <a:picLocks noChangeAspect="1"/>
            </p:cNvPicPr>
            <p:nvPr/>
          </p:nvPicPr>
          <p:blipFill>
            <a:blip r:embed="rId2"/>
            <a:stretch>
              <a:fillRect/>
            </a:stretch>
          </p:blipFill>
          <p:spPr>
            <a:xfrm>
              <a:off x="609600" y="2677710"/>
              <a:ext cx="7772400" cy="3861986"/>
            </a:xfrm>
            <a:prstGeom prst="rect">
              <a:avLst/>
            </a:prstGeom>
          </p:spPr>
        </p:pic>
        <p:sp>
          <p:nvSpPr>
            <p:cNvPr id="9" name="Rectangle 8">
              <a:extLst>
                <a:ext uri="{FF2B5EF4-FFF2-40B4-BE49-F238E27FC236}">
                  <a16:creationId xmlns:a16="http://schemas.microsoft.com/office/drawing/2014/main" id="{9CEFDC99-5FE3-1913-D112-813E64B3EF7F}"/>
                </a:ext>
              </a:extLst>
            </p:cNvPr>
            <p:cNvSpPr/>
            <p:nvPr/>
          </p:nvSpPr>
          <p:spPr>
            <a:xfrm>
              <a:off x="609600" y="2677710"/>
              <a:ext cx="3276600" cy="3702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88966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51CB636-0394-DB29-25EA-47FFF3464C81}"/>
              </a:ext>
            </a:extLst>
          </p:cNvPr>
          <p:cNvPicPr>
            <a:picLocks noChangeAspect="1"/>
          </p:cNvPicPr>
          <p:nvPr/>
        </p:nvPicPr>
        <p:blipFill>
          <a:blip r:embed="rId2"/>
          <a:stretch>
            <a:fillRect/>
          </a:stretch>
        </p:blipFill>
        <p:spPr>
          <a:xfrm>
            <a:off x="8465297" y="2316219"/>
            <a:ext cx="678704" cy="810403"/>
          </a:xfrm>
          <a:prstGeom prst="rect">
            <a:avLst/>
          </a:prstGeom>
        </p:spPr>
      </p:pic>
      <p:pic>
        <p:nvPicPr>
          <p:cNvPr id="9" name="Picture 8">
            <a:extLst>
              <a:ext uri="{FF2B5EF4-FFF2-40B4-BE49-F238E27FC236}">
                <a16:creationId xmlns:a16="http://schemas.microsoft.com/office/drawing/2014/main" id="{18E97967-658E-ACE6-8B2F-C6B272839CFA}"/>
              </a:ext>
            </a:extLst>
          </p:cNvPr>
          <p:cNvPicPr>
            <a:picLocks noChangeAspect="1"/>
          </p:cNvPicPr>
          <p:nvPr/>
        </p:nvPicPr>
        <p:blipFill>
          <a:blip r:embed="rId2"/>
          <a:stretch>
            <a:fillRect/>
          </a:stretch>
        </p:blipFill>
        <p:spPr>
          <a:xfrm>
            <a:off x="6553567" y="2907030"/>
            <a:ext cx="2590957" cy="3093720"/>
          </a:xfrm>
          <a:prstGeom prst="rect">
            <a:avLst/>
          </a:prstGeom>
        </p:spPr>
      </p:pic>
      <p:pic>
        <p:nvPicPr>
          <p:cNvPr id="8" name="Picture 7">
            <a:extLst>
              <a:ext uri="{FF2B5EF4-FFF2-40B4-BE49-F238E27FC236}">
                <a16:creationId xmlns:a16="http://schemas.microsoft.com/office/drawing/2014/main" id="{066C43A3-D8FE-0249-5730-3BB32789582B}"/>
              </a:ext>
            </a:extLst>
          </p:cNvPr>
          <p:cNvPicPr>
            <a:picLocks noChangeAspect="1"/>
          </p:cNvPicPr>
          <p:nvPr/>
        </p:nvPicPr>
        <p:blipFill>
          <a:blip r:embed="rId2"/>
          <a:stretch>
            <a:fillRect/>
          </a:stretch>
        </p:blipFill>
        <p:spPr>
          <a:xfrm>
            <a:off x="0" y="1468279"/>
            <a:ext cx="9144000" cy="1438750"/>
          </a:xfrm>
          <a:prstGeom prst="rect">
            <a:avLst/>
          </a:prstGeom>
        </p:spPr>
      </p:pic>
      <p:sp>
        <p:nvSpPr>
          <p:cNvPr id="2" name="Title 1">
            <a:extLst>
              <a:ext uri="{FF2B5EF4-FFF2-40B4-BE49-F238E27FC236}">
                <a16:creationId xmlns:a16="http://schemas.microsoft.com/office/drawing/2014/main" id="{95D35BDC-D38B-43FA-8447-1AC8BAE9D718}"/>
              </a:ext>
            </a:extLst>
          </p:cNvPr>
          <p:cNvSpPr>
            <a:spLocks noGrp="1"/>
          </p:cNvSpPr>
          <p:nvPr>
            <p:ph type="title"/>
          </p:nvPr>
        </p:nvSpPr>
        <p:spPr>
          <a:xfrm>
            <a:off x="14681" y="244475"/>
            <a:ext cx="9114638" cy="441325"/>
          </a:xfrm>
        </p:spPr>
        <p:txBody>
          <a:bodyPr>
            <a:noAutofit/>
          </a:bodyPr>
          <a:lstStyle/>
          <a:p>
            <a:r>
              <a:rPr lang="en-US" sz="2800" dirty="0">
                <a:solidFill>
                  <a:schemeClr val="bg1"/>
                </a:solidFill>
              </a:rPr>
              <a:t>NEUTRINOS IN </a:t>
            </a:r>
            <a:r>
              <a:rPr lang="en-US" sz="2800" dirty="0" err="1">
                <a:solidFill>
                  <a:schemeClr val="bg1"/>
                </a:solidFill>
              </a:rPr>
              <a:t>FASER</a:t>
            </a:r>
            <a:r>
              <a:rPr lang="en-US" sz="2800" dirty="0" err="1">
                <a:solidFill>
                  <a:schemeClr val="bg1"/>
                </a:solidFill>
                <a:latin typeface="Symbol" pitchFamily="2" charset="2"/>
              </a:rPr>
              <a:t>n</a:t>
            </a:r>
            <a:endParaRPr lang="en-GB" sz="2800" dirty="0">
              <a:solidFill>
                <a:schemeClr val="bg1"/>
              </a:solidFill>
              <a:latin typeface="Symbol" pitchFamily="2" charset="2"/>
            </a:endParaRPr>
          </a:p>
        </p:txBody>
      </p:sp>
      <p:pic>
        <p:nvPicPr>
          <p:cNvPr id="6" name="コンテンツ プレースホルダー 23">
            <a:extLst>
              <a:ext uri="{FF2B5EF4-FFF2-40B4-BE49-F238E27FC236}">
                <a16:creationId xmlns:a16="http://schemas.microsoft.com/office/drawing/2014/main" id="{4ACEE2A3-2D31-888D-5CEA-6E22EFE0F8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681" y="1448426"/>
            <a:ext cx="9114638" cy="5409574"/>
          </a:xfrm>
          <a:prstGeom prst="rect">
            <a:avLst/>
          </a:prstGeom>
        </p:spPr>
      </p:pic>
      <p:pic>
        <p:nvPicPr>
          <p:cNvPr id="7" name="コンテンツ プレースホルダー 12">
            <a:extLst>
              <a:ext uri="{FF2B5EF4-FFF2-40B4-BE49-F238E27FC236}">
                <a16:creationId xmlns:a16="http://schemas.microsoft.com/office/drawing/2014/main" id="{DA6F4EAA-A504-7C55-7F05-9F7442DCF9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37752" y="1741890"/>
            <a:ext cx="5577648" cy="1077510"/>
          </a:xfrm>
          <a:prstGeom prst="rect">
            <a:avLst/>
          </a:prstGeom>
        </p:spPr>
      </p:pic>
      <p:sp>
        <p:nvSpPr>
          <p:cNvPr id="11" name="Content Placeholder 2">
            <a:extLst>
              <a:ext uri="{FF2B5EF4-FFF2-40B4-BE49-F238E27FC236}">
                <a16:creationId xmlns:a16="http://schemas.microsoft.com/office/drawing/2014/main" id="{69A43D87-E25C-8F4C-320A-F969D301A059}"/>
              </a:ext>
            </a:extLst>
          </p:cNvPr>
          <p:cNvSpPr txBox="1">
            <a:spLocks/>
          </p:cNvSpPr>
          <p:nvPr/>
        </p:nvSpPr>
        <p:spPr>
          <a:xfrm>
            <a:off x="6099220" y="2907029"/>
            <a:ext cx="2672830" cy="26476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Clr>
                <a:schemeClr val="accent4"/>
              </a:buClr>
              <a:buFont typeface="Arial"/>
              <a:buChar char="•"/>
              <a:defRPr sz="2000" kern="1200">
                <a:solidFill>
                  <a:schemeClr val="tx2"/>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Clr>
                <a:schemeClr val="accent4"/>
              </a:buClr>
              <a:buFont typeface="Arial"/>
              <a:buChar char="•"/>
              <a:defRPr sz="1800" kern="1200">
                <a:solidFill>
                  <a:schemeClr val="accent2"/>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Clr>
                <a:schemeClr val="accent4"/>
              </a:buClr>
              <a:buFont typeface="Arial"/>
              <a:buChar char="•"/>
              <a:defRPr sz="1600" kern="1200">
                <a:solidFill>
                  <a:schemeClr val="accent3">
                    <a:lumMod val="75000"/>
                  </a:schemeClr>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1350" dirty="0"/>
              <a:t>Vertex with 11 tracks</a:t>
            </a:r>
          </a:p>
          <a:p>
            <a:pPr lvl="1"/>
            <a:r>
              <a:rPr lang="en-GB" sz="1200" dirty="0"/>
              <a:t>615 µm inside tungsten</a:t>
            </a:r>
          </a:p>
          <a:p>
            <a:pPr lvl="1"/>
            <a:endParaRPr lang="en-GB" sz="1200" dirty="0"/>
          </a:p>
          <a:p>
            <a:r>
              <a:rPr lang="en-GB" sz="1350" dirty="0"/>
              <a:t>e-like track from vertex</a:t>
            </a:r>
          </a:p>
          <a:p>
            <a:pPr lvl="1"/>
            <a:r>
              <a:rPr lang="en-GB" sz="1200" dirty="0"/>
              <a:t>Single track for 2X</a:t>
            </a:r>
            <a:r>
              <a:rPr lang="en-GB" sz="1200" baseline="-25000" dirty="0"/>
              <a:t>0</a:t>
            </a:r>
            <a:endParaRPr lang="en-GB" sz="1200" dirty="0"/>
          </a:p>
          <a:p>
            <a:pPr lvl="1"/>
            <a:r>
              <a:rPr lang="en-GB" sz="1200" dirty="0"/>
              <a:t>Shower max @ 7.8</a:t>
            </a:r>
            <a:r>
              <a:rPr lang="el-GR" sz="1200" dirty="0"/>
              <a:t>Χ</a:t>
            </a:r>
            <a:r>
              <a:rPr lang="el-GR" sz="1200" baseline="-25000" dirty="0"/>
              <a:t>0</a:t>
            </a:r>
            <a:endParaRPr lang="el-GR" sz="1200" dirty="0"/>
          </a:p>
          <a:p>
            <a:pPr lvl="1"/>
            <a:r>
              <a:rPr lang="el-GR" sz="1200" dirty="0"/>
              <a:t>θ</a:t>
            </a:r>
            <a:r>
              <a:rPr lang="en-GB" sz="1200" baseline="-25000" dirty="0"/>
              <a:t>e</a:t>
            </a:r>
            <a:r>
              <a:rPr lang="en-GB" sz="1200" dirty="0"/>
              <a:t> = 11 </a:t>
            </a:r>
            <a:r>
              <a:rPr lang="en-GB" sz="1200" dirty="0" err="1"/>
              <a:t>mrad</a:t>
            </a:r>
            <a:r>
              <a:rPr lang="en-GB" sz="1200" dirty="0"/>
              <a:t> to beam</a:t>
            </a:r>
          </a:p>
          <a:p>
            <a:pPr lvl="1"/>
            <a:endParaRPr lang="en-GB" sz="1200" dirty="0"/>
          </a:p>
          <a:p>
            <a:r>
              <a:rPr lang="en-GB" sz="1350" dirty="0"/>
              <a:t>Back-to-back topology</a:t>
            </a:r>
          </a:p>
          <a:p>
            <a:pPr lvl="1"/>
            <a:r>
              <a:rPr lang="en-GB" sz="1200" dirty="0"/>
              <a:t>175° between e &amp; rest</a:t>
            </a:r>
          </a:p>
        </p:txBody>
      </p:sp>
      <p:sp>
        <p:nvSpPr>
          <p:cNvPr id="13" name="TextBox 12">
            <a:extLst>
              <a:ext uri="{FF2B5EF4-FFF2-40B4-BE49-F238E27FC236}">
                <a16:creationId xmlns:a16="http://schemas.microsoft.com/office/drawing/2014/main" id="{E5601B90-1B62-7DDA-22B2-E64BBFD67A6A}"/>
              </a:ext>
            </a:extLst>
          </p:cNvPr>
          <p:cNvSpPr txBox="1"/>
          <p:nvPr/>
        </p:nvSpPr>
        <p:spPr>
          <a:xfrm>
            <a:off x="2573848" y="4445923"/>
            <a:ext cx="1398781" cy="369332"/>
          </a:xfrm>
          <a:prstGeom prst="rect">
            <a:avLst/>
          </a:prstGeom>
          <a:noFill/>
        </p:spPr>
        <p:txBody>
          <a:bodyPr wrap="none" rtlCol="0">
            <a:spAutoFit/>
          </a:bodyPr>
          <a:lstStyle/>
          <a:p>
            <a:r>
              <a:rPr lang="en-GB" dirty="0">
                <a:solidFill>
                  <a:schemeClr val="bg2"/>
                </a:solidFill>
              </a:rPr>
              <a:t>Beam View</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8E51205-1D95-C674-7F47-35FFA2934D9A}"/>
                  </a:ext>
                </a:extLst>
              </p:cNvPr>
              <p:cNvSpPr>
                <a:spLocks noGrp="1"/>
              </p:cNvSpPr>
              <p:nvPr>
                <p:ph idx="1"/>
              </p:nvPr>
            </p:nvSpPr>
            <p:spPr>
              <a:xfrm>
                <a:off x="381000" y="720753"/>
                <a:ext cx="8391050" cy="955647"/>
              </a:xfrm>
            </p:spPr>
            <p:txBody>
              <a:bodyPr/>
              <a:lstStyle/>
              <a:p>
                <a:pPr marL="0" indent="0" algn="ctr">
                  <a:buNone/>
                </a:pPr>
                <a:r>
                  <a:rPr lang="en-US" sz="1800" dirty="0">
                    <a:solidFill>
                      <a:schemeClr val="bg1"/>
                    </a:solidFill>
                  </a:rPr>
                  <a:t>With the emulsion, we have now observed the first collider electron neutrinos, including the “Pika-</a:t>
                </a:r>
                <a14:m>
                  <m:oMath xmlns:m="http://schemas.openxmlformats.org/officeDocument/2006/math">
                    <m:r>
                      <a:rPr lang="en-US" sz="1800" i="1" dirty="0" smtClean="0">
                        <a:solidFill>
                          <a:schemeClr val="bg1"/>
                        </a:solidFill>
                        <a:latin typeface="Cambria Math" panose="02040503050406030204" pitchFamily="18" charset="0"/>
                        <a:ea typeface="Cambria Math" panose="02040503050406030204" pitchFamily="18" charset="0"/>
                      </a:rPr>
                      <m:t>𝜈</m:t>
                    </m:r>
                  </m:oMath>
                </a14:m>
                <a:r>
                  <a:rPr lang="en-US" sz="1800" dirty="0">
                    <a:solidFill>
                      <a:schemeClr val="bg1"/>
                    </a:solidFill>
                  </a:rPr>
                  <a:t>” event, the highest energy (1.5 </a:t>
                </a:r>
                <a:r>
                  <a:rPr lang="en-US" sz="1800" dirty="0" err="1">
                    <a:solidFill>
                      <a:schemeClr val="bg1"/>
                    </a:solidFill>
                  </a:rPr>
                  <a:t>TeV</a:t>
                </a:r>
                <a:r>
                  <a:rPr lang="en-US" sz="1800" dirty="0">
                    <a:solidFill>
                      <a:schemeClr val="bg1"/>
                    </a:solidFill>
                  </a:rPr>
                  <a:t>) electron neutrino ever seen from a lab source.</a:t>
                </a: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1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GB" sz="2000" dirty="0">
                  <a:solidFill>
                    <a:schemeClr val="bg1"/>
                  </a:solidFill>
                </a:endParaRPr>
              </a:p>
            </p:txBody>
          </p:sp>
        </mc:Choice>
        <mc:Fallback xmlns="">
          <p:sp>
            <p:nvSpPr>
              <p:cNvPr id="3" name="Content Placeholder 2">
                <a:extLst>
                  <a:ext uri="{FF2B5EF4-FFF2-40B4-BE49-F238E27FC236}">
                    <a16:creationId xmlns:a16="http://schemas.microsoft.com/office/drawing/2014/main" id="{28E51205-1D95-C674-7F47-35FFA2934D9A}"/>
                  </a:ext>
                </a:extLst>
              </p:cNvPr>
              <p:cNvSpPr>
                <a:spLocks noGrp="1" noRot="1" noChangeAspect="1" noMove="1" noResize="1" noEditPoints="1" noAdjustHandles="1" noChangeArrowheads="1" noChangeShapeType="1" noTextEdit="1"/>
              </p:cNvSpPr>
              <p:nvPr>
                <p:ph idx="1"/>
              </p:nvPr>
            </p:nvSpPr>
            <p:spPr>
              <a:xfrm>
                <a:off x="381000" y="720753"/>
                <a:ext cx="8391050" cy="955647"/>
              </a:xfrm>
              <a:blipFill>
                <a:blip r:embed="rId7"/>
                <a:stretch>
                  <a:fillRect t="-2632" r="-303" b="-6579"/>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3A80A940-450B-2FED-D036-B610A0C80CC1}"/>
              </a:ext>
            </a:extLst>
          </p:cNvPr>
          <p:cNvSpPr txBox="1"/>
          <p:nvPr/>
        </p:nvSpPr>
        <p:spPr>
          <a:xfrm>
            <a:off x="5869406" y="2432353"/>
            <a:ext cx="1206421" cy="369332"/>
          </a:xfrm>
          <a:prstGeom prst="rect">
            <a:avLst/>
          </a:prstGeom>
          <a:noFill/>
        </p:spPr>
        <p:txBody>
          <a:bodyPr wrap="none" rtlCol="0">
            <a:spAutoFit/>
          </a:bodyPr>
          <a:lstStyle/>
          <a:p>
            <a:r>
              <a:rPr lang="en-GB" dirty="0">
                <a:solidFill>
                  <a:schemeClr val="bg2"/>
                </a:solidFill>
              </a:rPr>
              <a:t>Side View</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296FF9B-68BD-E33A-61FF-CAAB580AF90D}"/>
                  </a:ext>
                </a:extLst>
              </p:cNvPr>
              <p:cNvSpPr txBox="1"/>
              <p:nvPr/>
            </p:nvSpPr>
            <p:spPr>
              <a:xfrm>
                <a:off x="1524000" y="3145759"/>
                <a:ext cx="51110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bg1"/>
                          </a:solidFill>
                          <a:latin typeface="Cambria Math" panose="02040503050406030204" pitchFamily="18" charset="0"/>
                        </a:rPr>
                        <m:t>𝑒</m:t>
                      </m:r>
                    </m:oMath>
                  </m:oMathPara>
                </a14:m>
                <a:endParaRPr lang="en-US" sz="3200" dirty="0">
                  <a:solidFill>
                    <a:schemeClr val="bg1"/>
                  </a:solidFill>
                </a:endParaRPr>
              </a:p>
            </p:txBody>
          </p:sp>
        </mc:Choice>
        <mc:Fallback xmlns="">
          <p:sp>
            <p:nvSpPr>
              <p:cNvPr id="14" name="TextBox 13">
                <a:extLst>
                  <a:ext uri="{FF2B5EF4-FFF2-40B4-BE49-F238E27FC236}">
                    <a16:creationId xmlns:a16="http://schemas.microsoft.com/office/drawing/2014/main" id="{7296FF9B-68BD-E33A-61FF-CAAB580AF90D}"/>
                  </a:ext>
                </a:extLst>
              </p:cNvPr>
              <p:cNvSpPr txBox="1">
                <a:spLocks noRot="1" noChangeAspect="1" noMove="1" noResize="1" noEditPoints="1" noAdjustHandles="1" noChangeArrowheads="1" noChangeShapeType="1" noTextEdit="1"/>
              </p:cNvSpPr>
              <p:nvPr/>
            </p:nvSpPr>
            <p:spPr>
              <a:xfrm>
                <a:off x="1524000" y="3145759"/>
                <a:ext cx="511102" cy="584775"/>
              </a:xfrm>
              <a:prstGeom prst="rect">
                <a:avLst/>
              </a:prstGeom>
              <a:blipFill>
                <a:blip r:embed="rId8"/>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1C8C9883-C54C-EFB0-778F-84EE37E782B5}"/>
              </a:ext>
            </a:extLst>
          </p:cNvPr>
          <p:cNvSpPr txBox="1"/>
          <p:nvPr/>
        </p:nvSpPr>
        <p:spPr>
          <a:xfrm>
            <a:off x="2819400" y="6089019"/>
            <a:ext cx="2914324" cy="307777"/>
          </a:xfrm>
          <a:prstGeom prst="rect">
            <a:avLst/>
          </a:prstGeom>
          <a:noFill/>
        </p:spPr>
        <p:txBody>
          <a:bodyPr wrap="none" rtlCol="0">
            <a:spAutoFit/>
          </a:bodyPr>
          <a:lstStyle/>
          <a:p>
            <a:r>
              <a:rPr lang="en-US" sz="1400" dirty="0">
                <a:solidFill>
                  <a:schemeClr val="bg1"/>
                </a:solidFill>
                <a:latin typeface="+mn-lt"/>
              </a:rPr>
              <a:t>FASER</a:t>
            </a:r>
            <a:r>
              <a:rPr lang="en-US" sz="1400" dirty="0">
                <a:solidFill>
                  <a:schemeClr val="bg1"/>
                </a:solidFill>
              </a:rPr>
              <a:t> Collaboration (</a:t>
            </a:r>
            <a:r>
              <a:rPr lang="en-US" sz="1400" b="0" i="0" u="none" strike="noStrike" dirty="0">
                <a:solidFill>
                  <a:schemeClr val="bg1"/>
                </a:solidFill>
                <a:effectLst/>
                <a:latin typeface="-apple-system"/>
                <a:hlinkClick r:id="rId9">
                  <a:extLst>
                    <a:ext uri="{A12FA001-AC4F-418D-AE19-62706E023703}">
                      <ahyp:hlinkClr xmlns:ahyp="http://schemas.microsoft.com/office/drawing/2018/hyperlinkcolor" val="tx"/>
                    </a:ext>
                  </a:extLst>
                </a:hlinkClick>
              </a:rPr>
              <a:t>2403.12520</a:t>
            </a:r>
            <a:r>
              <a:rPr lang="en-US" sz="1400" dirty="0">
                <a:solidFill>
                  <a:schemeClr val="bg1"/>
                </a:solidFill>
              </a:rPr>
              <a:t>)</a:t>
            </a:r>
          </a:p>
        </p:txBody>
      </p:sp>
    </p:spTree>
    <p:extLst>
      <p:ext uri="{BB962C8B-B14F-4D97-AF65-F5344CB8AC3E}">
        <p14:creationId xmlns:p14="http://schemas.microsoft.com/office/powerpoint/2010/main" val="2761378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4356B9-2D44-AE46-8CE3-CACA5D3305D7}"/>
              </a:ext>
            </a:extLst>
          </p:cNvPr>
          <p:cNvPicPr>
            <a:picLocks noChangeAspect="1"/>
          </p:cNvPicPr>
          <p:nvPr/>
        </p:nvPicPr>
        <p:blipFill>
          <a:blip r:embed="rId3"/>
          <a:stretch>
            <a:fillRect/>
          </a:stretch>
        </p:blipFill>
        <p:spPr>
          <a:xfrm>
            <a:off x="0" y="0"/>
            <a:ext cx="9144000" cy="6858000"/>
          </a:xfrm>
          <a:prstGeom prst="rect">
            <a:avLst/>
          </a:prstGeom>
        </p:spPr>
      </p:pic>
      <mc:AlternateContent xmlns:mc="http://schemas.openxmlformats.org/markup-compatibility/2006" xmlns:a14="http://schemas.microsoft.com/office/drawing/2010/main">
        <mc:Choice Requires="a14">
          <p:sp>
            <p:nvSpPr>
              <p:cNvPr id="39939" name="Rectangle 2">
                <a:extLst>
                  <a:ext uri="{FF2B5EF4-FFF2-40B4-BE49-F238E27FC236}">
                    <a16:creationId xmlns:a16="http://schemas.microsoft.com/office/drawing/2014/main" id="{30279B46-5D92-8048-B448-D9F2D0AF43D1}"/>
                  </a:ext>
                </a:extLst>
              </p:cNvPr>
              <p:cNvSpPr txBox="1">
                <a:spLocks noChangeArrowheads="1"/>
              </p:cNvSpPr>
              <p:nvPr/>
            </p:nvSpPr>
            <p:spPr bwMode="auto">
              <a:xfrm>
                <a:off x="457200" y="5683250"/>
                <a:ext cx="8229600" cy="8699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2400" dirty="0">
                    <a:solidFill>
                      <a:schemeClr val="bg1"/>
                    </a:solidFill>
                  </a:rPr>
                  <a:t> </a:t>
                </a:r>
                <a:r>
                  <a:rPr lang="en-US" altLang="en-US" sz="2000" dirty="0">
                    <a:solidFill>
                      <a:schemeClr val="bg1"/>
                    </a:solidFill>
                  </a:rPr>
                  <a:t>Particle colliders have been key to progress for many decades.  The state of the art is currently the LHC,</a:t>
                </a:r>
                <a:r>
                  <a:rPr lang="en-US" altLang="en-US" sz="1200" dirty="0">
                    <a:solidFill>
                      <a:schemeClr val="bg1"/>
                    </a:solidFill>
                  </a:rPr>
                  <a:t> </a:t>
                </a:r>
                <a:r>
                  <a:rPr lang="en-US" altLang="en-US" sz="2000" dirty="0">
                    <a:solidFill>
                      <a:schemeClr val="bg1"/>
                    </a:solidFill>
                  </a:rPr>
                  <a:t>which collides protons with protons at a center-of-mass energy of 13.6 TeV (v </a:t>
                </a:r>
                <a14:m>
                  <m:oMath xmlns:m="http://schemas.openxmlformats.org/officeDocument/2006/math">
                    <m:r>
                      <a:rPr lang="en-US" altLang="en-US" sz="2000" i="1" smtClean="0">
                        <a:solidFill>
                          <a:schemeClr val="bg1"/>
                        </a:solidFill>
                        <a:latin typeface="Cambria Math" panose="02040503050406030204" pitchFamily="18" charset="0"/>
                        <a:ea typeface="Cambria Math" panose="02040503050406030204" pitchFamily="18" charset="0"/>
                      </a:rPr>
                      <m:t>≈</m:t>
                    </m:r>
                  </m:oMath>
                </a14:m>
                <a:r>
                  <a:rPr lang="en-US" altLang="en-US" sz="2000" dirty="0">
                    <a:solidFill>
                      <a:schemeClr val="bg1"/>
                    </a:solidFill>
                  </a:rPr>
                  <a:t> 0.9999999905</a:t>
                </a:r>
                <a:r>
                  <a:rPr lang="en-US" altLang="en-US" sz="800" dirty="0">
                    <a:solidFill>
                      <a:schemeClr val="bg1"/>
                    </a:solidFill>
                  </a:rPr>
                  <a:t> </a:t>
                </a:r>
                <a:r>
                  <a:rPr lang="en-US" altLang="en-US" sz="2000" dirty="0">
                    <a:solidFill>
                      <a:schemeClr val="bg1"/>
                    </a:solidFill>
                  </a:rPr>
                  <a:t>c).</a:t>
                </a:r>
              </a:p>
            </p:txBody>
          </p:sp>
        </mc:Choice>
        <mc:Fallback xmlns="">
          <p:sp>
            <p:nvSpPr>
              <p:cNvPr id="39939" name="Rectangle 2">
                <a:extLst>
                  <a:ext uri="{FF2B5EF4-FFF2-40B4-BE49-F238E27FC236}">
                    <a16:creationId xmlns:a16="http://schemas.microsoft.com/office/drawing/2014/main" id="{30279B46-5D92-8048-B448-D9F2D0AF43D1}"/>
                  </a:ext>
                </a:extLst>
              </p:cNvPr>
              <p:cNvSpPr txBox="1">
                <a:spLocks noRot="1" noChangeAspect="1" noMove="1" noResize="1" noEditPoints="1" noAdjustHandles="1" noChangeArrowheads="1" noChangeShapeType="1" noTextEdit="1"/>
              </p:cNvSpPr>
              <p:nvPr/>
            </p:nvSpPr>
            <p:spPr bwMode="auto">
              <a:xfrm>
                <a:off x="457200" y="5683250"/>
                <a:ext cx="8229600" cy="869950"/>
              </a:xfrm>
              <a:prstGeom prst="rect">
                <a:avLst/>
              </a:prstGeom>
              <a:blipFill>
                <a:blip r:embed="rId4"/>
                <a:stretch>
                  <a:fillRect l="-309" t="-8696" r="-1080" b="-246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5" name="Title 1">
            <a:extLst>
              <a:ext uri="{FF2B5EF4-FFF2-40B4-BE49-F238E27FC236}">
                <a16:creationId xmlns:a16="http://schemas.microsoft.com/office/drawing/2014/main" id="{D216A9B1-F0A1-A345-952D-E4468E2625F0}"/>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bg1"/>
                </a:solidFill>
              </a:rPr>
              <a:t>THE LARGE HADRON COLLIDER</a:t>
            </a:r>
          </a:p>
        </p:txBody>
      </p:sp>
      <p:grpSp>
        <p:nvGrpSpPr>
          <p:cNvPr id="8" name="Group 7">
            <a:extLst>
              <a:ext uri="{FF2B5EF4-FFF2-40B4-BE49-F238E27FC236}">
                <a16:creationId xmlns:a16="http://schemas.microsoft.com/office/drawing/2014/main" id="{69B4C6D4-660D-4D46-BC3E-988059F52344}"/>
              </a:ext>
            </a:extLst>
          </p:cNvPr>
          <p:cNvGrpSpPr/>
          <p:nvPr/>
        </p:nvGrpSpPr>
        <p:grpSpPr>
          <a:xfrm>
            <a:off x="6002095" y="2662433"/>
            <a:ext cx="932105" cy="603151"/>
            <a:chOff x="6030233" y="2636277"/>
            <a:chExt cx="710829" cy="603151"/>
          </a:xfrm>
        </p:grpSpPr>
        <p:cxnSp>
          <p:nvCxnSpPr>
            <p:cNvPr id="9" name="Elbow Connector 8">
              <a:extLst>
                <a:ext uri="{FF2B5EF4-FFF2-40B4-BE49-F238E27FC236}">
                  <a16:creationId xmlns:a16="http://schemas.microsoft.com/office/drawing/2014/main" id="{68DA2ECC-98E3-804D-BECE-F63D3A366CBE}"/>
                </a:ext>
              </a:extLst>
            </p:cNvPr>
            <p:cNvCxnSpPr>
              <a:cxnSpLocks/>
            </p:cNvCxnSpPr>
            <p:nvPr/>
          </p:nvCxnSpPr>
          <p:spPr>
            <a:xfrm rot="5400000" flipH="1" flipV="1">
              <a:off x="6417184" y="2941240"/>
              <a:ext cx="225166" cy="121187"/>
            </a:xfrm>
            <a:prstGeom prst="bentConnector3">
              <a:avLst>
                <a:gd name="adj1" fmla="val 647"/>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7B9A542-F7AB-AE4C-81E6-463C1F926DC0}"/>
                </a:ext>
              </a:extLst>
            </p:cNvPr>
            <p:cNvSpPr txBox="1"/>
            <p:nvPr/>
          </p:nvSpPr>
          <p:spPr>
            <a:xfrm>
              <a:off x="6030233" y="2977818"/>
              <a:ext cx="565539" cy="261610"/>
            </a:xfrm>
            <a:prstGeom prst="rect">
              <a:avLst/>
            </a:prstGeom>
            <a:noFill/>
          </p:spPr>
          <p:txBody>
            <a:bodyPr wrap="square" rtlCol="0">
              <a:spAutoFit/>
            </a:bodyPr>
            <a:lstStyle/>
            <a:p>
              <a:r>
                <a:rPr lang="en-US" sz="1100" b="1" dirty="0">
                  <a:solidFill>
                    <a:schemeClr val="bg1"/>
                  </a:solidFill>
                  <a:latin typeface="Adobe Devanagari" panose="02040503050201020203" pitchFamily="18" charset="77"/>
                  <a:cs typeface="Adobe Devanagari" panose="02040503050201020203" pitchFamily="18" charset="77"/>
                </a:rPr>
                <a:t>FASER</a:t>
              </a:r>
            </a:p>
          </p:txBody>
        </p:sp>
        <p:sp>
          <p:nvSpPr>
            <p:cNvPr id="11" name="TextBox 10">
              <a:extLst>
                <a:ext uri="{FF2B5EF4-FFF2-40B4-BE49-F238E27FC236}">
                  <a16:creationId xmlns:a16="http://schemas.microsoft.com/office/drawing/2014/main" id="{69A572A9-EC46-4645-9A06-227D52A49173}"/>
                </a:ext>
              </a:extLst>
            </p:cNvPr>
            <p:cNvSpPr txBox="1"/>
            <p:nvPr/>
          </p:nvSpPr>
          <p:spPr>
            <a:xfrm>
              <a:off x="6498688" y="2636277"/>
              <a:ext cx="242374" cy="369332"/>
            </a:xfrm>
            <a:prstGeom prst="rect">
              <a:avLst/>
            </a:prstGeom>
            <a:noFill/>
          </p:spPr>
          <p:txBody>
            <a:bodyPr wrap="none" rtlCol="0">
              <a:spAutoFit/>
            </a:bodyPr>
            <a:lstStyle/>
            <a:p>
              <a:r>
                <a:rPr lang="en-US" dirty="0">
                  <a:solidFill>
                    <a:schemeClr val="bg1"/>
                  </a:solidFill>
                </a:rPr>
                <a:t>.</a:t>
              </a:r>
            </a:p>
          </p:txBody>
        </p:sp>
      </p:grpSp>
    </p:spTree>
    <p:extLst>
      <p:ext uri="{BB962C8B-B14F-4D97-AF65-F5344CB8AC3E}">
        <p14:creationId xmlns:p14="http://schemas.microsoft.com/office/powerpoint/2010/main" val="1981377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7F1E8-42DC-6F41-802B-E5F94443A2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78AD63-4B83-10AD-E208-A32B4075A799}"/>
              </a:ext>
            </a:extLst>
          </p:cNvPr>
          <p:cNvSpPr>
            <a:spLocks noGrp="1"/>
          </p:cNvSpPr>
          <p:nvPr>
            <p:ph type="title"/>
          </p:nvPr>
        </p:nvSpPr>
        <p:spPr>
          <a:xfrm>
            <a:off x="1295400" y="244475"/>
            <a:ext cx="6858000" cy="441325"/>
          </a:xfrm>
        </p:spPr>
        <p:txBody>
          <a:bodyPr>
            <a:noAutofit/>
          </a:bodyPr>
          <a:lstStyle/>
          <a:p>
            <a:r>
              <a:rPr lang="en-GB" sz="2800" dirty="0"/>
              <a:t>TEV NEUTRINO CROSS SECTIONS</a:t>
            </a:r>
          </a:p>
        </p:txBody>
      </p:sp>
      <p:sp>
        <p:nvSpPr>
          <p:cNvPr id="6" name="Content Placeholder 2">
            <a:extLst>
              <a:ext uri="{FF2B5EF4-FFF2-40B4-BE49-F238E27FC236}">
                <a16:creationId xmlns:a16="http://schemas.microsoft.com/office/drawing/2014/main" id="{9BDD24AA-6EB4-34B2-E86A-CE3BF8E77AEF}"/>
              </a:ext>
            </a:extLst>
          </p:cNvPr>
          <p:cNvSpPr txBox="1">
            <a:spLocks/>
          </p:cNvSpPr>
          <p:nvPr/>
        </p:nvSpPr>
        <p:spPr bwMode="auto">
          <a:xfrm>
            <a:off x="152400" y="914400"/>
            <a:ext cx="8686800" cy="5638800"/>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Following these discoveries, we can then move on to studies, including the first measurement of neutrino cross sections at </a:t>
            </a:r>
            <a:r>
              <a:rPr lang="en-US" sz="2000" dirty="0" err="1"/>
              <a:t>TeV</a:t>
            </a:r>
            <a:r>
              <a:rPr lang="en-US" sz="2000" dirty="0"/>
              <a:t> energies.</a:t>
            </a:r>
          </a:p>
          <a:p>
            <a:endParaRPr lang="en-US" sz="1200" dirty="0"/>
          </a:p>
          <a:p>
            <a:r>
              <a:rPr lang="en-US" sz="2000" dirty="0"/>
              <a:t>Results are consistent with SM DIS predictions.</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These measurements use only 1.7% of the data collected in 2022 and 2023.  Much more to come; triple the world’s supply of tau neutrinos, identify the first anti-tau neutrino, look for BSM physics.</a:t>
            </a:r>
          </a:p>
        </p:txBody>
      </p:sp>
      <p:pic>
        <p:nvPicPr>
          <p:cNvPr id="4" name="Picture 3">
            <a:extLst>
              <a:ext uri="{FF2B5EF4-FFF2-40B4-BE49-F238E27FC236}">
                <a16:creationId xmlns:a16="http://schemas.microsoft.com/office/drawing/2014/main" id="{8D708684-5237-92D2-C158-1589966FC986}"/>
              </a:ext>
            </a:extLst>
          </p:cNvPr>
          <p:cNvPicPr>
            <a:picLocks noChangeAspect="1"/>
          </p:cNvPicPr>
          <p:nvPr/>
        </p:nvPicPr>
        <p:blipFill>
          <a:blip r:embed="rId2"/>
          <a:stretch>
            <a:fillRect/>
          </a:stretch>
        </p:blipFill>
        <p:spPr>
          <a:xfrm>
            <a:off x="3686217" y="2362200"/>
            <a:ext cx="5117124" cy="2743200"/>
          </a:xfrm>
          <a:prstGeom prst="rect">
            <a:avLst/>
          </a:prstGeom>
        </p:spPr>
      </p:pic>
      <p:pic>
        <p:nvPicPr>
          <p:cNvPr id="7" name="Picture 6">
            <a:extLst>
              <a:ext uri="{FF2B5EF4-FFF2-40B4-BE49-F238E27FC236}">
                <a16:creationId xmlns:a16="http://schemas.microsoft.com/office/drawing/2014/main" id="{AD8FBC59-F436-576B-DD32-186BB71E93CC}"/>
              </a:ext>
            </a:extLst>
          </p:cNvPr>
          <p:cNvPicPr>
            <a:picLocks noChangeAspect="1"/>
          </p:cNvPicPr>
          <p:nvPr/>
        </p:nvPicPr>
        <p:blipFill>
          <a:blip r:embed="rId3"/>
          <a:stretch>
            <a:fillRect/>
          </a:stretch>
        </p:blipFill>
        <p:spPr>
          <a:xfrm>
            <a:off x="304800" y="2362200"/>
            <a:ext cx="2900729" cy="2819400"/>
          </a:xfrm>
          <a:prstGeom prst="rect">
            <a:avLst/>
          </a:prstGeom>
        </p:spPr>
      </p:pic>
      <p:sp>
        <p:nvSpPr>
          <p:cNvPr id="3" name="TextBox 2">
            <a:extLst>
              <a:ext uri="{FF2B5EF4-FFF2-40B4-BE49-F238E27FC236}">
                <a16:creationId xmlns:a16="http://schemas.microsoft.com/office/drawing/2014/main" id="{980B8633-D33E-85A9-F031-5E2466472245}"/>
              </a:ext>
            </a:extLst>
          </p:cNvPr>
          <p:cNvSpPr txBox="1"/>
          <p:nvPr/>
        </p:nvSpPr>
        <p:spPr>
          <a:xfrm>
            <a:off x="5562600" y="5105400"/>
            <a:ext cx="3265381" cy="307777"/>
          </a:xfrm>
          <a:prstGeom prst="rect">
            <a:avLst/>
          </a:prstGeom>
          <a:noFill/>
        </p:spPr>
        <p:txBody>
          <a:bodyPr wrap="none" rtlCol="0">
            <a:spAutoFit/>
          </a:bodyPr>
          <a:lstStyle/>
          <a:p>
            <a:r>
              <a:rPr lang="en-US" sz="1400" dirty="0">
                <a:latin typeface="+mn-lt"/>
              </a:rPr>
              <a:t>FASER</a:t>
            </a:r>
            <a:r>
              <a:rPr lang="en-US" sz="1400" dirty="0"/>
              <a:t> Collaboration (</a:t>
            </a:r>
            <a:r>
              <a:rPr lang="en-US" sz="1400" b="0" i="0" u="none" strike="noStrike" dirty="0">
                <a:effectLst/>
                <a:latin typeface="-apple-system"/>
                <a:hlinkClick r:id="rId4">
                  <a:extLst>
                    <a:ext uri="{A12FA001-AC4F-418D-AE19-62706E023703}">
                      <ahyp:hlinkClr xmlns:ahyp="http://schemas.microsoft.com/office/drawing/2018/hyperlinkcolor" val="tx"/>
                    </a:ext>
                  </a:extLst>
                </a:hlinkClick>
              </a:rPr>
              <a:t>2403.12520</a:t>
            </a:r>
            <a:r>
              <a:rPr lang="en-US" sz="1400" b="0" i="0" u="none" strike="noStrike" dirty="0">
                <a:effectLst/>
                <a:latin typeface="-apple-system"/>
              </a:rPr>
              <a:t>, PRL</a:t>
            </a:r>
            <a:r>
              <a:rPr lang="en-US" sz="1400" dirty="0"/>
              <a:t>)</a:t>
            </a:r>
          </a:p>
        </p:txBody>
      </p:sp>
    </p:spTree>
    <p:extLst>
      <p:ext uri="{BB962C8B-B14F-4D97-AF65-F5344CB8AC3E}">
        <p14:creationId xmlns:p14="http://schemas.microsoft.com/office/powerpoint/2010/main" val="12395973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NEW PARTICLE SEARCHES</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76200" y="1066800"/>
                <a:ext cx="8763000" cy="5562600"/>
              </a:xfrm>
            </p:spPr>
            <p:txBody>
              <a:bodyPr/>
              <a:lstStyle/>
              <a:p>
                <a:r>
                  <a:rPr lang="en-US" sz="2000" dirty="0"/>
                  <a:t>FASER can also look for new light and weakly-interacting particles.</a:t>
                </a:r>
              </a:p>
              <a:p>
                <a:endParaRPr lang="en-US" sz="1000" dirty="0">
                  <a:latin typeface="Arial" charset="0"/>
                </a:endParaRPr>
              </a:p>
              <a:p>
                <a:pPr eaLnBrk="1" hangingPunct="1"/>
                <a:r>
                  <a:rPr lang="en-US" sz="2000" dirty="0">
                    <a:latin typeface="Arial" charset="0"/>
                  </a:rPr>
                  <a:t>For example: suppose there is a dark sector that contains dark matter X and also a dark force: dark electromagnetism.</a:t>
                </a:r>
              </a:p>
              <a:p>
                <a:pPr eaLnBrk="1" hangingPunct="1"/>
                <a:endParaRPr lang="en-US" sz="1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a:p>
                <a:endParaRPr lang="en-US" sz="2000" dirty="0">
                  <a:latin typeface="Arial" charset="0"/>
                </a:endParaRPr>
              </a:p>
              <a:p>
                <a:endParaRPr lang="en-US" sz="1200" dirty="0">
                  <a:latin typeface="Arial" charset="0"/>
                </a:endParaRPr>
              </a:p>
              <a:p>
                <a:r>
                  <a:rPr lang="en-US" sz="2000" dirty="0">
                    <a:latin typeface="Arial" charset="0"/>
                  </a:rPr>
                  <a:t>The result? </a:t>
                </a:r>
                <a:r>
                  <a:rPr lang="en-US" sz="2000" dirty="0">
                    <a:solidFill>
                      <a:srgbClr val="FF0000"/>
                    </a:solidFill>
                    <a:latin typeface="Arial" charset="0"/>
                  </a:rPr>
                  <a:t>Dark photons </a:t>
                </a:r>
                <a14:m>
                  <m:oMath xmlns:m="http://schemas.openxmlformats.org/officeDocument/2006/math">
                    <m:r>
                      <a:rPr lang="en-US" sz="2000" b="0" i="1" smtClean="0">
                        <a:solidFill>
                          <a:srgbClr val="FF0000"/>
                        </a:solidFill>
                        <a:latin typeface="Cambria Math" panose="02040503050406030204" pitchFamily="18" charset="0"/>
                      </a:rPr>
                      <m:t>𝐴</m:t>
                    </m:r>
                    <m:r>
                      <a:rPr lang="en-US" sz="2000" b="0" i="1" smtClean="0">
                        <a:solidFill>
                          <a:srgbClr val="FF0000"/>
                        </a:solidFill>
                        <a:latin typeface="Cambria Math" panose="02040503050406030204" pitchFamily="18" charset="0"/>
                      </a:rPr>
                      <m:t>′</m:t>
                    </m:r>
                  </m:oMath>
                </a14:m>
                <a:r>
                  <a:rPr lang="en-US" sz="2000" dirty="0">
                    <a:solidFill>
                      <a:srgbClr val="FF0000"/>
                    </a:solidFill>
                    <a:latin typeface="Arial" charset="0"/>
                  </a:rPr>
                  <a:t> </a:t>
                </a:r>
                <a:r>
                  <a:rPr lang="en-US" sz="2000" dirty="0">
                    <a:latin typeface="Arial" charset="0"/>
                  </a:rPr>
                  <a:t>, like photons, but with mass </a:t>
                </a:r>
                <a14:m>
                  <m:oMath xmlns:m="http://schemas.openxmlformats.org/officeDocument/2006/math">
                    <m:sSub>
                      <m:sSubPr>
                        <m:ctrlPr>
                          <a:rPr lang="en-US" sz="2000" i="1" smtClean="0">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𝑚</m:t>
                        </m:r>
                      </m:e>
                      <m:sub>
                        <m:r>
                          <a:rPr lang="en-US" sz="2000" b="0" i="1" smtClean="0">
                            <a:solidFill>
                              <a:srgbClr val="FF0000"/>
                            </a:solidFill>
                            <a:latin typeface="Cambria Math" panose="02040503050406030204" pitchFamily="18" charset="0"/>
                          </a:rPr>
                          <m:t>𝐴</m:t>
                        </m:r>
                        <m:r>
                          <a:rPr lang="en-US" sz="2000" b="0" i="1" smtClean="0">
                            <a:solidFill>
                              <a:srgbClr val="FF0000"/>
                            </a:solidFill>
                            <a:latin typeface="Cambria Math" panose="02040503050406030204" pitchFamily="18" charset="0"/>
                          </a:rPr>
                          <m:t>′</m:t>
                        </m:r>
                      </m:sub>
                    </m:sSub>
                  </m:oMath>
                </a14:m>
                <a:r>
                  <a:rPr lang="en-US" sz="2000" dirty="0">
                    <a:latin typeface="Arial" charset="0"/>
                  </a:rPr>
                  <a:t>, couplings suppressed by </a:t>
                </a:r>
                <a14:m>
                  <m:oMath xmlns:m="http://schemas.openxmlformats.org/officeDocument/2006/math">
                    <m:r>
                      <a:rPr lang="en-US" sz="2000" i="1" smtClean="0">
                        <a:solidFill>
                          <a:srgbClr val="FF0000"/>
                        </a:solidFill>
                        <a:latin typeface="Cambria Math" panose="02040503050406030204" pitchFamily="18" charset="0"/>
                        <a:ea typeface="Cambria Math" panose="02040503050406030204" pitchFamily="18" charset="0"/>
                      </a:rPr>
                      <m:t>𝜖</m:t>
                    </m:r>
                  </m:oMath>
                </a14:m>
                <a:r>
                  <a:rPr lang="en-US" sz="2000" dirty="0">
                    <a:latin typeface="Arial" charset="0"/>
                  </a:rPr>
                  <a:t>.  </a:t>
                </a:r>
              </a:p>
              <a:p>
                <a:endParaRPr lang="en-US" sz="1200" dirty="0">
                  <a:latin typeface="Arial" charset="0"/>
                </a:endParaRPr>
              </a:p>
              <a:p>
                <a:endParaRPr lang="en-US" sz="1800" dirty="0">
                  <a:latin typeface="Arial" charset="0"/>
                </a:endParaRPr>
              </a:p>
              <a:p>
                <a:r>
                  <a:rPr lang="en-US" sz="2000" dirty="0">
                    <a:latin typeface="Arial" charset="0"/>
                  </a:rPr>
                  <a:t>For low </a:t>
                </a:r>
                <a14:m>
                  <m:oMath xmlns:m="http://schemas.openxmlformats.org/officeDocument/2006/math">
                    <m:r>
                      <a:rPr lang="en-US" sz="2000" i="1" smtClean="0">
                        <a:solidFill>
                          <a:srgbClr val="FF0000"/>
                        </a:solidFill>
                        <a:latin typeface="Cambria Math" panose="02040503050406030204" pitchFamily="18" charset="0"/>
                        <a:ea typeface="Cambria Math" panose="02040503050406030204" pitchFamily="18" charset="0"/>
                      </a:rPr>
                      <m:t>𝜖</m:t>
                    </m:r>
                  </m:oMath>
                </a14:m>
                <a:r>
                  <a:rPr lang="en-US" sz="2000" dirty="0">
                    <a:latin typeface="Arial" charset="0"/>
                  </a:rPr>
                  <a:t>, dark photons are long-lived particles (LLPs), can be produced in ATLAS, pass through rock and magnetic fields unhindered, and then decay through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𝐴</m:t>
                        </m:r>
                      </m:e>
                      <m:sup>
                        <m:r>
                          <a:rPr lang="en-US" sz="2000" i="1">
                            <a:latin typeface="Cambria Math" panose="02040503050406030204" pitchFamily="18" charset="0"/>
                          </a:rPr>
                          <m:t>′</m:t>
                        </m:r>
                      </m:sup>
                    </m:sSup>
                  </m:oMath>
                </a14:m>
                <a:r>
                  <a:rPr lang="en-US" sz="2000" dirty="0"/>
                  <a:t> </a:t>
                </a:r>
                <a14:m>
                  <m:oMath xmlns:m="http://schemas.openxmlformats.org/officeDocument/2006/math">
                    <m:r>
                      <a:rPr lang="en-US" sz="2000" i="1" dirty="0">
                        <a:latin typeface="Cambria Math" panose="02040503050406030204" pitchFamily="18" charset="0"/>
                        <a:ea typeface="Cambria Math" panose="02040503050406030204" pitchFamily="18" charset="0"/>
                      </a:rPr>
                      <m:t>→ </m:t>
                    </m:r>
                    <m:sSup>
                      <m:sSupPr>
                        <m:ctrlPr>
                          <a:rPr lang="en-US" sz="2000" i="1" dirty="0">
                            <a:latin typeface="Cambria Math" panose="02040503050406030204" pitchFamily="18" charset="0"/>
                            <a:ea typeface="Cambria Math" panose="02040503050406030204" pitchFamily="18" charset="0"/>
                          </a:rPr>
                        </m:ctrlPr>
                      </m:sSupPr>
                      <m:e>
                        <m:r>
                          <a:rPr lang="en-US" sz="2000" i="1" dirty="0">
                            <a:latin typeface="Cambria Math" panose="02040503050406030204" pitchFamily="18" charset="0"/>
                            <a:ea typeface="Cambria Math" panose="02040503050406030204" pitchFamily="18" charset="0"/>
                          </a:rPr>
                          <m:t>𝑒</m:t>
                        </m:r>
                      </m:e>
                      <m:sup>
                        <m:r>
                          <a:rPr lang="en-US" sz="2000" i="1" dirty="0">
                            <a:latin typeface="Cambria Math" panose="02040503050406030204" pitchFamily="18" charset="0"/>
                            <a:ea typeface="Cambria Math" panose="02040503050406030204" pitchFamily="18" charset="0"/>
                          </a:rPr>
                          <m:t>+</m:t>
                        </m:r>
                      </m:sup>
                    </m:sSup>
                    <m:sSup>
                      <m:sSupPr>
                        <m:ctrlPr>
                          <a:rPr lang="en-US" sz="2000" i="1" dirty="0">
                            <a:latin typeface="Cambria Math" panose="02040503050406030204" pitchFamily="18" charset="0"/>
                            <a:ea typeface="Cambria Math" panose="02040503050406030204" pitchFamily="18" charset="0"/>
                          </a:rPr>
                        </m:ctrlPr>
                      </m:sSupPr>
                      <m:e>
                        <m:r>
                          <a:rPr lang="en-US" sz="2000" i="1" dirty="0">
                            <a:latin typeface="Cambria Math" panose="02040503050406030204" pitchFamily="18" charset="0"/>
                            <a:ea typeface="Cambria Math" panose="02040503050406030204" pitchFamily="18" charset="0"/>
                          </a:rPr>
                          <m:t>𝑒</m:t>
                        </m:r>
                      </m:e>
                      <m:sup>
                        <m:r>
                          <a:rPr lang="en-US" sz="2000" i="1" dirty="0">
                            <a:latin typeface="Cambria Math" panose="02040503050406030204" pitchFamily="18" charset="0"/>
                            <a:ea typeface="Cambria Math" panose="02040503050406030204" pitchFamily="18" charset="0"/>
                          </a:rPr>
                          <m:t>−</m:t>
                        </m:r>
                      </m:sup>
                    </m:sSup>
                  </m:oMath>
                </a14:m>
                <a:r>
                  <a:rPr lang="en-US" sz="2000" dirty="0">
                    <a:latin typeface="Arial" charset="0"/>
                  </a:rPr>
                  <a:t> in FASER.</a:t>
                </a:r>
              </a:p>
              <a:p>
                <a:pPr marL="0" indent="0">
                  <a:buNone/>
                </a:pPr>
                <a:endParaRPr lang="en-US" sz="1200" dirty="0">
                  <a:latin typeface="Arial" charset="0"/>
                </a:endParaRPr>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76200" y="1066800"/>
                <a:ext cx="8763000" cy="5562600"/>
              </a:xfrm>
              <a:blipFill>
                <a:blip r:embed="rId2"/>
                <a:stretch>
                  <a:fillRect l="-725" t="-683"/>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B10CE187-FCCE-C14F-B293-E79C2B768516}"/>
              </a:ext>
            </a:extLst>
          </p:cNvPr>
          <p:cNvSpPr>
            <a:spLocks noChangeArrowheads="1"/>
          </p:cNvSpPr>
          <p:nvPr/>
        </p:nvSpPr>
        <p:spPr bwMode="auto">
          <a:xfrm>
            <a:off x="483132" y="2667000"/>
            <a:ext cx="2236256" cy="1128713"/>
          </a:xfrm>
          <a:prstGeom prst="rect">
            <a:avLst/>
          </a:prstGeom>
          <a:solidFill>
            <a:schemeClr val="accent1"/>
          </a:solidFill>
          <a:ln w="28575">
            <a:solidFill>
              <a:schemeClr val="tx1"/>
            </a:solidFill>
            <a:round/>
            <a:headEnd/>
            <a:tailEnd/>
          </a:ln>
        </p:spPr>
        <p:txBody>
          <a:bodyPr wrap="none" anchor="ctr"/>
          <a:lstStyle/>
          <a:p>
            <a:pPr algn="ctr"/>
            <a:r>
              <a:rPr lang="en-US" sz="3200" dirty="0"/>
              <a:t>SM</a:t>
            </a:r>
          </a:p>
          <a:p>
            <a:pPr algn="ctr"/>
            <a:r>
              <a:rPr lang="en-US" sz="3200" dirty="0"/>
              <a:t>EM</a:t>
            </a:r>
          </a:p>
        </p:txBody>
      </p:sp>
      <p:sp>
        <p:nvSpPr>
          <p:cNvPr id="7" name="Rectangle 6">
            <a:extLst>
              <a:ext uri="{FF2B5EF4-FFF2-40B4-BE49-F238E27FC236}">
                <a16:creationId xmlns:a16="http://schemas.microsoft.com/office/drawing/2014/main" id="{562ED522-A471-1B41-B7A9-0DB03A918840}"/>
              </a:ext>
            </a:extLst>
          </p:cNvPr>
          <p:cNvSpPr>
            <a:spLocks noChangeArrowheads="1"/>
          </p:cNvSpPr>
          <p:nvPr/>
        </p:nvSpPr>
        <p:spPr bwMode="auto">
          <a:xfrm>
            <a:off x="6324600" y="2667000"/>
            <a:ext cx="2286000" cy="1128713"/>
          </a:xfrm>
          <a:prstGeom prst="rect">
            <a:avLst/>
          </a:prstGeom>
          <a:solidFill>
            <a:schemeClr val="accent1"/>
          </a:solidFill>
          <a:ln w="28575">
            <a:solidFill>
              <a:schemeClr val="tx1"/>
            </a:solidFill>
            <a:round/>
            <a:headEnd/>
            <a:tailEnd/>
          </a:ln>
        </p:spPr>
        <p:txBody>
          <a:bodyPr wrap="none" anchor="ctr"/>
          <a:lstStyle/>
          <a:p>
            <a:pPr algn="ctr"/>
            <a:r>
              <a:rPr lang="en-US" sz="3200" dirty="0"/>
              <a:t>Dark Sector</a:t>
            </a:r>
          </a:p>
          <a:p>
            <a:pPr algn="ctr"/>
            <a:r>
              <a:rPr lang="en-US" sz="3200" dirty="0"/>
              <a:t>EM, X</a:t>
            </a:r>
          </a:p>
        </p:txBody>
      </p:sp>
      <p:sp>
        <p:nvSpPr>
          <p:cNvPr id="2" name="TextBox 1">
            <a:extLst>
              <a:ext uri="{FF2B5EF4-FFF2-40B4-BE49-F238E27FC236}">
                <a16:creationId xmlns:a16="http://schemas.microsoft.com/office/drawing/2014/main" id="{3C3809C6-269A-1C4F-8C5D-A1EEED5EEF3A}"/>
              </a:ext>
            </a:extLst>
          </p:cNvPr>
          <p:cNvSpPr txBox="1"/>
          <p:nvPr/>
        </p:nvSpPr>
        <p:spPr>
          <a:xfrm>
            <a:off x="7391400" y="4800600"/>
            <a:ext cx="1367682" cy="307777"/>
          </a:xfrm>
          <a:prstGeom prst="rect">
            <a:avLst/>
          </a:prstGeom>
          <a:noFill/>
        </p:spPr>
        <p:txBody>
          <a:bodyPr wrap="none" rtlCol="0">
            <a:spAutoFit/>
          </a:bodyPr>
          <a:lstStyle/>
          <a:p>
            <a:r>
              <a:rPr lang="en-US" sz="1400" dirty="0"/>
              <a:t>Holdom (1986)</a:t>
            </a:r>
          </a:p>
        </p:txBody>
      </p:sp>
      <p:grpSp>
        <p:nvGrpSpPr>
          <p:cNvPr id="9" name="Group 8">
            <a:extLst>
              <a:ext uri="{FF2B5EF4-FFF2-40B4-BE49-F238E27FC236}">
                <a16:creationId xmlns:a16="http://schemas.microsoft.com/office/drawing/2014/main" id="{674C2BB2-BE67-D945-8878-F6CFFC41A3A2}"/>
              </a:ext>
            </a:extLst>
          </p:cNvPr>
          <p:cNvGrpSpPr/>
          <p:nvPr/>
        </p:nvGrpSpPr>
        <p:grpSpPr>
          <a:xfrm>
            <a:off x="2924947" y="2667000"/>
            <a:ext cx="3194094" cy="1219200"/>
            <a:chOff x="2929286" y="3124200"/>
            <a:chExt cx="3194094" cy="1219200"/>
          </a:xfrm>
        </p:grpSpPr>
        <p:pic>
          <p:nvPicPr>
            <p:cNvPr id="3" name="Picture 2">
              <a:extLst>
                <a:ext uri="{FF2B5EF4-FFF2-40B4-BE49-F238E27FC236}">
                  <a16:creationId xmlns:a16="http://schemas.microsoft.com/office/drawing/2014/main" id="{E1217516-39B6-E046-8519-678BF6B92FEC}"/>
                </a:ext>
              </a:extLst>
            </p:cNvPr>
            <p:cNvPicPr>
              <a:picLocks noChangeAspect="1"/>
            </p:cNvPicPr>
            <p:nvPr/>
          </p:nvPicPr>
          <p:blipFill>
            <a:blip r:embed="rId3"/>
            <a:stretch>
              <a:fillRect/>
            </a:stretch>
          </p:blipFill>
          <p:spPr>
            <a:xfrm>
              <a:off x="3222485" y="3124200"/>
              <a:ext cx="2340115" cy="1219200"/>
            </a:xfrm>
            <a:prstGeom prst="rect">
              <a:avLst/>
            </a:prstGeom>
          </p:spPr>
        </p:pic>
        <p:sp>
          <p:nvSpPr>
            <p:cNvPr id="4" name="TextBox 3">
              <a:extLst>
                <a:ext uri="{FF2B5EF4-FFF2-40B4-BE49-F238E27FC236}">
                  <a16:creationId xmlns:a16="http://schemas.microsoft.com/office/drawing/2014/main" id="{28E126F3-02A1-B848-9C48-40A1260A5D86}"/>
                </a:ext>
              </a:extLst>
            </p:cNvPr>
            <p:cNvSpPr txBox="1"/>
            <p:nvPr/>
          </p:nvSpPr>
          <p:spPr>
            <a:xfrm>
              <a:off x="2929286" y="3472190"/>
              <a:ext cx="423514" cy="523220"/>
            </a:xfrm>
            <a:prstGeom prst="rect">
              <a:avLst/>
            </a:prstGeom>
            <a:noFill/>
          </p:spPr>
          <p:txBody>
            <a:bodyPr wrap="none" rtlCol="0">
              <a:spAutoFit/>
            </a:bodyPr>
            <a:lstStyle/>
            <a:p>
              <a:r>
                <a:rPr lang="en-US" sz="2800" i="1" dirty="0">
                  <a:latin typeface="+mn-lt"/>
                </a:rPr>
                <a:t>A</a:t>
              </a:r>
            </a:p>
          </p:txBody>
        </p:sp>
        <p:sp>
          <p:nvSpPr>
            <p:cNvPr id="13" name="TextBox 12">
              <a:extLst>
                <a:ext uri="{FF2B5EF4-FFF2-40B4-BE49-F238E27FC236}">
                  <a16:creationId xmlns:a16="http://schemas.microsoft.com/office/drawing/2014/main" id="{8224CEBC-65EB-594E-B925-0F499462189F}"/>
                </a:ext>
              </a:extLst>
            </p:cNvPr>
            <p:cNvSpPr txBox="1"/>
            <p:nvPr/>
          </p:nvSpPr>
          <p:spPr>
            <a:xfrm>
              <a:off x="5477049" y="3472190"/>
              <a:ext cx="646331" cy="523220"/>
            </a:xfrm>
            <a:prstGeom prst="rect">
              <a:avLst/>
            </a:prstGeom>
            <a:noFill/>
          </p:spPr>
          <p:txBody>
            <a:bodyPr wrap="none" rtlCol="0">
              <a:spAutoFit/>
            </a:bodyPr>
            <a:lstStyle/>
            <a:p>
              <a:r>
                <a:rPr lang="en-US" sz="2800" i="1" dirty="0"/>
                <a:t>A</a:t>
              </a:r>
              <a:r>
                <a:rPr lang="en-US" sz="3600" i="1" baseline="-25000" dirty="0">
                  <a:latin typeface="+mn-lt"/>
                </a:rPr>
                <a:t>D</a:t>
              </a: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BA97144-9E57-064F-A107-059AF83E5F2E}"/>
                  </a:ext>
                </a:extLst>
              </p:cNvPr>
              <p:cNvSpPr txBox="1"/>
              <p:nvPr/>
            </p:nvSpPr>
            <p:spPr>
              <a:xfrm>
                <a:off x="3919285" y="3100590"/>
                <a:ext cx="943976" cy="3520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𝜖</m:t>
                          </m:r>
                          <m:r>
                            <a:rPr lang="en-US" sz="2000" b="0" i="1" smtClean="0">
                              <a:latin typeface="Cambria Math" panose="02040503050406030204" pitchFamily="18" charset="0"/>
                              <a:ea typeface="Cambria Math" panose="02040503050406030204" pitchFamily="18" charset="0"/>
                            </a:rPr>
                            <m:t>𝐹</m:t>
                          </m:r>
                        </m:e>
                        <m:sub>
                          <m:r>
                            <a:rPr lang="en-US" sz="2000" i="1" smtClean="0">
                              <a:latin typeface="Cambria Math" panose="02040503050406030204" pitchFamily="18" charset="0"/>
                              <a:ea typeface="Cambria Math" panose="02040503050406030204" pitchFamily="18" charset="0"/>
                            </a:rPr>
                            <m:t>𝜇𝜈</m:t>
                          </m:r>
                        </m:sub>
                      </m:sSub>
                      <m:sSubSup>
                        <m:sSubSupPr>
                          <m:ctrlPr>
                            <a:rPr lang="en-US" sz="2000" i="1" smtClean="0">
                              <a:latin typeface="Cambria Math" panose="02040503050406030204" pitchFamily="18" charset="0"/>
                              <a:ea typeface="Cambria Math" panose="02040503050406030204" pitchFamily="18" charset="0"/>
                            </a:rPr>
                          </m:ctrlPr>
                        </m:sSubSupPr>
                        <m:e>
                          <m:r>
                            <a:rPr lang="en-US" sz="2000" b="0" i="1" smtClean="0">
                              <a:latin typeface="Cambria Math" panose="02040503050406030204" pitchFamily="18" charset="0"/>
                              <a:ea typeface="Cambria Math" panose="02040503050406030204" pitchFamily="18" charset="0"/>
                            </a:rPr>
                            <m:t>𝐹</m:t>
                          </m:r>
                        </m:e>
                        <m:sub>
                          <m:r>
                            <a:rPr lang="en-US" sz="2000" b="0" i="1" smtClean="0">
                              <a:latin typeface="Cambria Math" panose="02040503050406030204" pitchFamily="18" charset="0"/>
                              <a:ea typeface="Cambria Math" panose="02040503050406030204" pitchFamily="18" charset="0"/>
                            </a:rPr>
                            <m:t>𝐷</m:t>
                          </m:r>
                        </m:sub>
                        <m:sup>
                          <m:r>
                            <a:rPr lang="en-US" sz="2000" i="1" smtClean="0">
                              <a:latin typeface="Cambria Math" panose="02040503050406030204" pitchFamily="18" charset="0"/>
                              <a:ea typeface="Cambria Math" panose="02040503050406030204" pitchFamily="18" charset="0"/>
                            </a:rPr>
                            <m:t>𝜇𝜈</m:t>
                          </m:r>
                        </m:sup>
                      </m:sSubSup>
                    </m:oMath>
                  </m:oMathPara>
                </a14:m>
                <a:endParaRPr lang="en-US" sz="2000" dirty="0"/>
              </a:p>
            </p:txBody>
          </p:sp>
        </mc:Choice>
        <mc:Fallback xmlns="">
          <p:sp>
            <p:nvSpPr>
              <p:cNvPr id="5" name="TextBox 4">
                <a:extLst>
                  <a:ext uri="{FF2B5EF4-FFF2-40B4-BE49-F238E27FC236}">
                    <a16:creationId xmlns:a16="http://schemas.microsoft.com/office/drawing/2014/main" id="{5BA97144-9E57-064F-A107-059AF83E5F2E}"/>
                  </a:ext>
                </a:extLst>
              </p:cNvPr>
              <p:cNvSpPr txBox="1">
                <a:spLocks noRot="1" noChangeAspect="1" noMove="1" noResize="1" noEditPoints="1" noAdjustHandles="1" noChangeArrowheads="1" noChangeShapeType="1" noTextEdit="1"/>
              </p:cNvSpPr>
              <p:nvPr/>
            </p:nvSpPr>
            <p:spPr>
              <a:xfrm>
                <a:off x="3919285" y="3100590"/>
                <a:ext cx="943976" cy="352019"/>
              </a:xfrm>
              <a:prstGeom prst="rect">
                <a:avLst/>
              </a:prstGeom>
              <a:blipFill>
                <a:blip r:embed="rId4"/>
                <a:stretch>
                  <a:fillRect l="-2632" b="-21429"/>
                </a:stretch>
              </a:blipFill>
            </p:spPr>
            <p:txBody>
              <a:bodyPr/>
              <a:lstStyle/>
              <a:p>
                <a:r>
                  <a:rPr lang="en-US">
                    <a:noFill/>
                  </a:rPr>
                  <a:t> </a:t>
                </a:r>
              </a:p>
            </p:txBody>
          </p:sp>
        </mc:Fallback>
      </mc:AlternateContent>
    </p:spTree>
    <p:extLst>
      <p:ext uri="{BB962C8B-B14F-4D97-AF65-F5344CB8AC3E}">
        <p14:creationId xmlns:p14="http://schemas.microsoft.com/office/powerpoint/2010/main" val="425772189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15CF-DE8D-46A5-85FA-E2B545FB632E}"/>
              </a:ext>
            </a:extLst>
          </p:cNvPr>
          <p:cNvSpPr>
            <a:spLocks noGrp="1"/>
          </p:cNvSpPr>
          <p:nvPr>
            <p:ph type="title"/>
          </p:nvPr>
        </p:nvSpPr>
        <p:spPr>
          <a:xfrm>
            <a:off x="1295400" y="244475"/>
            <a:ext cx="6858000" cy="441325"/>
          </a:xfrm>
        </p:spPr>
        <p:txBody>
          <a:bodyPr>
            <a:noAutofit/>
          </a:bodyPr>
          <a:lstStyle/>
          <a:p>
            <a:r>
              <a:rPr lang="en-GB" sz="2800" dirty="0"/>
              <a:t>DARK PHOTON RESULTS</a:t>
            </a:r>
          </a:p>
        </p:txBody>
      </p:sp>
      <p:sp>
        <p:nvSpPr>
          <p:cNvPr id="6" name="Content Placeholder 2">
            <a:extLst>
              <a:ext uri="{FF2B5EF4-FFF2-40B4-BE49-F238E27FC236}">
                <a16:creationId xmlns:a16="http://schemas.microsoft.com/office/drawing/2014/main" id="{A543F802-8ADE-4362-ABCB-3AC281B917C8}"/>
              </a:ext>
            </a:extLst>
          </p:cNvPr>
          <p:cNvSpPr txBox="1">
            <a:spLocks/>
          </p:cNvSpPr>
          <p:nvPr/>
        </p:nvSpPr>
        <p:spPr bwMode="auto">
          <a:xfrm>
            <a:off x="76200" y="990593"/>
            <a:ext cx="4724398" cy="5257807"/>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After unblinding, no events seen, FASER sets limits on previously unexplored parameter space. </a:t>
            </a:r>
          </a:p>
          <a:p>
            <a:endParaRPr lang="en-US" sz="1200" dirty="0"/>
          </a:p>
          <a:p>
            <a:r>
              <a:rPr lang="en-US" sz="2000" dirty="0"/>
              <a:t>First new probe of the parameter space favored by dark matter from low coupling since the 1990’s.  </a:t>
            </a:r>
          </a:p>
          <a:p>
            <a:endParaRPr lang="en-US" sz="1200" dirty="0"/>
          </a:p>
          <a:p>
            <a:r>
              <a:rPr lang="en-US" sz="2000" dirty="0"/>
              <a:t>Prospects for the future</a:t>
            </a:r>
          </a:p>
          <a:p>
            <a:pPr lvl="1"/>
            <a:r>
              <a:rPr lang="en-US" sz="1800" dirty="0"/>
              <a:t>Background-free analysis</a:t>
            </a:r>
          </a:p>
          <a:p>
            <a:pPr lvl="1"/>
            <a:r>
              <a:rPr lang="en-US" sz="1800" dirty="0"/>
              <a:t>Started probing new parameter space in the first day of running</a:t>
            </a:r>
          </a:p>
          <a:p>
            <a:pPr lvl="1"/>
            <a:r>
              <a:rPr lang="en-US" sz="1800" dirty="0"/>
              <a:t>Ended up ~100 times more sensitive than previous experiments</a:t>
            </a:r>
          </a:p>
          <a:p>
            <a:pPr lvl="1"/>
            <a:r>
              <a:rPr lang="en-US" sz="1800" dirty="0"/>
              <a:t>Improvements in analysis and 40 times more data to come</a:t>
            </a:r>
          </a:p>
          <a:p>
            <a:pPr marL="457200" lvl="1" indent="0">
              <a:buNone/>
            </a:pPr>
            <a:endParaRPr lang="en-GB" dirty="0"/>
          </a:p>
        </p:txBody>
      </p:sp>
      <p:pic>
        <p:nvPicPr>
          <p:cNvPr id="8" name="Picture 7">
            <a:extLst>
              <a:ext uri="{FF2B5EF4-FFF2-40B4-BE49-F238E27FC236}">
                <a16:creationId xmlns:a16="http://schemas.microsoft.com/office/drawing/2014/main" id="{4FA99ED0-EFDD-547B-B7D8-9EC48B443C64}"/>
              </a:ext>
            </a:extLst>
          </p:cNvPr>
          <p:cNvPicPr>
            <a:picLocks noChangeAspect="1"/>
          </p:cNvPicPr>
          <p:nvPr/>
        </p:nvPicPr>
        <p:blipFill>
          <a:blip r:embed="rId2"/>
          <a:stretch>
            <a:fillRect/>
          </a:stretch>
        </p:blipFill>
        <p:spPr>
          <a:xfrm rot="5400000">
            <a:off x="4436748" y="1430648"/>
            <a:ext cx="4724412" cy="4149110"/>
          </a:xfrm>
          <a:prstGeom prst="rect">
            <a:avLst/>
          </a:prstGeom>
        </p:spPr>
      </p:pic>
      <p:sp>
        <p:nvSpPr>
          <p:cNvPr id="16" name="TextBox 15">
            <a:extLst>
              <a:ext uri="{FF2B5EF4-FFF2-40B4-BE49-F238E27FC236}">
                <a16:creationId xmlns:a16="http://schemas.microsoft.com/office/drawing/2014/main" id="{30C54A25-3D83-5CD1-DF86-8EB7AA0BD828}"/>
              </a:ext>
            </a:extLst>
          </p:cNvPr>
          <p:cNvSpPr txBox="1"/>
          <p:nvPr/>
        </p:nvSpPr>
        <p:spPr>
          <a:xfrm>
            <a:off x="5181600" y="1371600"/>
            <a:ext cx="990600" cy="553998"/>
          </a:xfrm>
          <a:prstGeom prst="rect">
            <a:avLst/>
          </a:prstGeom>
          <a:noFill/>
        </p:spPr>
        <p:txBody>
          <a:bodyPr wrap="square" rtlCol="0">
            <a:spAutoFit/>
          </a:bodyPr>
          <a:lstStyle/>
          <a:p>
            <a:r>
              <a:rPr lang="en-US" sz="1000" dirty="0">
                <a:solidFill>
                  <a:schemeClr val="tx1">
                    <a:lumMod val="50000"/>
                    <a:lumOff val="50000"/>
                  </a:schemeClr>
                </a:solidFill>
              </a:rPr>
              <a:t>Existing bounds from </a:t>
            </a:r>
            <a:r>
              <a:rPr lang="en-US" sz="1000" dirty="0" err="1">
                <a:solidFill>
                  <a:schemeClr val="tx1">
                    <a:lumMod val="50000"/>
                    <a:lumOff val="50000"/>
                  </a:schemeClr>
                </a:solidFill>
              </a:rPr>
              <a:t>DarkCast</a:t>
            </a:r>
            <a:endParaRPr lang="en-US" sz="1000" dirty="0">
              <a:solidFill>
                <a:schemeClr val="tx1">
                  <a:lumMod val="50000"/>
                  <a:lumOff val="50000"/>
                </a:schemeClr>
              </a:solidFill>
            </a:endParaRPr>
          </a:p>
        </p:txBody>
      </p:sp>
      <p:sp>
        <p:nvSpPr>
          <p:cNvPr id="3" name="TextBox 2">
            <a:extLst>
              <a:ext uri="{FF2B5EF4-FFF2-40B4-BE49-F238E27FC236}">
                <a16:creationId xmlns:a16="http://schemas.microsoft.com/office/drawing/2014/main" id="{A12AB4C5-DC4B-4707-0DAB-6770DCEBB919}"/>
              </a:ext>
            </a:extLst>
          </p:cNvPr>
          <p:cNvSpPr txBox="1"/>
          <p:nvPr/>
        </p:nvSpPr>
        <p:spPr>
          <a:xfrm>
            <a:off x="5092524" y="6026717"/>
            <a:ext cx="3412857" cy="307777"/>
          </a:xfrm>
          <a:prstGeom prst="rect">
            <a:avLst/>
          </a:prstGeom>
          <a:noFill/>
        </p:spPr>
        <p:txBody>
          <a:bodyPr wrap="none" rtlCol="0">
            <a:spAutoFit/>
          </a:bodyPr>
          <a:lstStyle/>
          <a:p>
            <a:r>
              <a:rPr lang="en-US" sz="1400" dirty="0">
                <a:latin typeface="+mn-lt"/>
              </a:rPr>
              <a:t>FASER</a:t>
            </a:r>
            <a:r>
              <a:rPr lang="en-US" sz="1400" dirty="0"/>
              <a:t> Collaboration (</a:t>
            </a:r>
            <a:r>
              <a:rPr lang="en-US" sz="1400" b="0" i="0" u="none" strike="noStrike" dirty="0">
                <a:solidFill>
                  <a:srgbClr val="0050B3"/>
                </a:solidFill>
                <a:effectLst/>
                <a:latin typeface="-apple-system"/>
                <a:hlinkClick r:id="rId3"/>
              </a:rPr>
              <a:t>2308.05587</a:t>
            </a:r>
            <a:r>
              <a:rPr lang="en-US" sz="1400" dirty="0"/>
              <a:t>, PLB)</a:t>
            </a:r>
          </a:p>
        </p:txBody>
      </p:sp>
    </p:spTree>
    <p:extLst>
      <p:ext uri="{BB962C8B-B14F-4D97-AF65-F5344CB8AC3E}">
        <p14:creationId xmlns:p14="http://schemas.microsoft.com/office/powerpoint/2010/main" val="1484794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15CF-DE8D-46A5-85FA-E2B545FB632E}"/>
              </a:ext>
            </a:extLst>
          </p:cNvPr>
          <p:cNvSpPr>
            <a:spLocks noGrp="1"/>
          </p:cNvSpPr>
          <p:nvPr>
            <p:ph type="title"/>
          </p:nvPr>
        </p:nvSpPr>
        <p:spPr>
          <a:xfrm>
            <a:off x="1295400" y="244475"/>
            <a:ext cx="6858000" cy="441325"/>
          </a:xfrm>
        </p:spPr>
        <p:txBody>
          <a:bodyPr>
            <a:noAutofit/>
          </a:bodyPr>
          <a:lstStyle/>
          <a:p>
            <a:r>
              <a:rPr lang="en-GB" sz="2800" dirty="0"/>
              <a:t>MORE SEARCH RESULTS</a:t>
            </a:r>
          </a:p>
        </p:txBody>
      </p:sp>
      <p:sp>
        <p:nvSpPr>
          <p:cNvPr id="6" name="Content Placeholder 2">
            <a:extLst>
              <a:ext uri="{FF2B5EF4-FFF2-40B4-BE49-F238E27FC236}">
                <a16:creationId xmlns:a16="http://schemas.microsoft.com/office/drawing/2014/main" id="{A543F802-8ADE-4362-ABCB-3AC281B917C8}"/>
              </a:ext>
            </a:extLst>
          </p:cNvPr>
          <p:cNvSpPr txBox="1">
            <a:spLocks/>
          </p:cNvSpPr>
          <p:nvPr/>
        </p:nvSpPr>
        <p:spPr bwMode="auto">
          <a:xfrm>
            <a:off x="87549" y="838200"/>
            <a:ext cx="8923791"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We are now looking for many other new particles: other new force carriers (U(1)</a:t>
            </a:r>
            <a:r>
              <a:rPr lang="en-US" sz="1800" baseline="-25000" dirty="0"/>
              <a:t>B-L</a:t>
            </a:r>
            <a:r>
              <a:rPr lang="en-US" sz="1800" dirty="0"/>
              <a:t>, U(1)</a:t>
            </a:r>
            <a:r>
              <a:rPr lang="en-US" sz="1800" baseline="-25000" dirty="0"/>
              <a:t>B</a:t>
            </a:r>
            <a:r>
              <a:rPr lang="en-US" sz="1800" dirty="0"/>
              <a:t>, </a:t>
            </a:r>
            <a:r>
              <a:rPr lang="en-US" sz="1800" dirty="0" err="1"/>
              <a:t>protophobic</a:t>
            </a:r>
            <a:r>
              <a:rPr lang="en-US" sz="1800" dirty="0"/>
              <a:t>), axion-like particles with photon, W, gluon couplings, up-</a:t>
            </a:r>
            <a:r>
              <a:rPr lang="en-US" sz="1800" dirty="0" err="1"/>
              <a:t>philic</a:t>
            </a:r>
            <a:r>
              <a:rPr lang="en-US" sz="1800" dirty="0"/>
              <a:t> scalars, two Higgs doublet models, sterile neutrinos, dark matter, light neutralinos, quirks, etc., all with world-leading sensitivities. </a:t>
            </a:r>
          </a:p>
          <a:p>
            <a:endParaRPr lang="en-US" sz="2000" dirty="0"/>
          </a:p>
          <a:p>
            <a:endParaRPr lang="en-US" sz="1200" dirty="0"/>
          </a:p>
          <a:p>
            <a:endParaRPr lang="en-US" sz="2000" baseline="30000" dirty="0"/>
          </a:p>
          <a:p>
            <a:endParaRPr lang="en-CH" sz="1200" baseline="30000" dirty="0"/>
          </a:p>
          <a:p>
            <a:endParaRPr lang="en-US" sz="1200" dirty="0"/>
          </a:p>
          <a:p>
            <a:pPr marL="457200" lvl="1" indent="0">
              <a:buNone/>
            </a:pPr>
            <a:endParaRPr lang="en-GB" dirty="0"/>
          </a:p>
        </p:txBody>
      </p:sp>
      <p:sp>
        <p:nvSpPr>
          <p:cNvPr id="4" name="Content Placeholder 2">
            <a:extLst>
              <a:ext uri="{FF2B5EF4-FFF2-40B4-BE49-F238E27FC236}">
                <a16:creationId xmlns:a16="http://schemas.microsoft.com/office/drawing/2014/main" id="{ABF98E29-DAA5-6268-C942-DBA3375386BD}"/>
              </a:ext>
            </a:extLst>
          </p:cNvPr>
          <p:cNvSpPr txBox="1">
            <a:spLocks/>
          </p:cNvSpPr>
          <p:nvPr/>
        </p:nvSpPr>
        <p:spPr bwMode="auto">
          <a:xfrm>
            <a:off x="87549" y="2057400"/>
            <a:ext cx="8751651" cy="1524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FASER is approved to run through 2033, with High-Luminosity LHC, hardware upgrades, improvements in analysis.  </a:t>
            </a:r>
          </a:p>
        </p:txBody>
      </p:sp>
      <p:pic>
        <p:nvPicPr>
          <p:cNvPr id="13" name="Picture 12" descr="A graph of a line graph&#10;&#10;Description automatically generated with medium confidence">
            <a:extLst>
              <a:ext uri="{FF2B5EF4-FFF2-40B4-BE49-F238E27FC236}">
                <a16:creationId xmlns:a16="http://schemas.microsoft.com/office/drawing/2014/main" id="{E9F1AA6B-F2DC-0034-39E2-2D3BCC0D1D5D}"/>
              </a:ext>
            </a:extLst>
          </p:cNvPr>
          <p:cNvPicPr>
            <a:picLocks noChangeAspect="1"/>
          </p:cNvPicPr>
          <p:nvPr/>
        </p:nvPicPr>
        <p:blipFill>
          <a:blip r:embed="rId2"/>
          <a:stretch>
            <a:fillRect/>
          </a:stretch>
        </p:blipFill>
        <p:spPr>
          <a:xfrm>
            <a:off x="175623" y="2909063"/>
            <a:ext cx="1958740" cy="1457984"/>
          </a:xfrm>
          <a:prstGeom prst="rect">
            <a:avLst/>
          </a:prstGeom>
        </p:spPr>
      </p:pic>
      <p:sp>
        <p:nvSpPr>
          <p:cNvPr id="14" name="TextBox 13">
            <a:extLst>
              <a:ext uri="{FF2B5EF4-FFF2-40B4-BE49-F238E27FC236}">
                <a16:creationId xmlns:a16="http://schemas.microsoft.com/office/drawing/2014/main" id="{9EEAC13C-54B4-A6C4-86EC-1777079BCE42}"/>
              </a:ext>
            </a:extLst>
          </p:cNvPr>
          <p:cNvSpPr txBox="1"/>
          <p:nvPr/>
        </p:nvSpPr>
        <p:spPr>
          <a:xfrm>
            <a:off x="2372071" y="6196140"/>
            <a:ext cx="3768532" cy="276999"/>
          </a:xfrm>
          <a:prstGeom prst="rect">
            <a:avLst/>
          </a:prstGeom>
          <a:noFill/>
        </p:spPr>
        <p:txBody>
          <a:bodyPr wrap="none" rtlCol="0">
            <a:spAutoFit/>
          </a:bodyPr>
          <a:lstStyle/>
          <a:p>
            <a:r>
              <a:rPr lang="en-US" sz="1200" dirty="0">
                <a:latin typeface="+mn-lt"/>
              </a:rPr>
              <a:t>FASER</a:t>
            </a:r>
            <a:r>
              <a:rPr lang="en-US" sz="1200" dirty="0"/>
              <a:t> Collaboration (</a:t>
            </a:r>
            <a:r>
              <a:rPr lang="en-US" sz="1200" b="0" i="0" u="none" strike="noStrike" dirty="0">
                <a:solidFill>
                  <a:srgbClr val="0050B3"/>
                </a:solidFill>
                <a:effectLst/>
                <a:latin typeface="-apple-system"/>
                <a:hlinkClick r:id="rId3"/>
              </a:rPr>
              <a:t>2308.05587</a:t>
            </a:r>
            <a:r>
              <a:rPr lang="en-US" sz="1200" dirty="0"/>
              <a:t>, PLB; </a:t>
            </a:r>
            <a:r>
              <a:rPr lang="en-US" sz="1200" b="0" i="0" u="none" strike="noStrike" dirty="0">
                <a:solidFill>
                  <a:srgbClr val="0050B3"/>
                </a:solidFill>
                <a:effectLst/>
                <a:latin typeface="-apple-system"/>
                <a:hlinkClick r:id="rId4"/>
              </a:rPr>
              <a:t>2410.10363</a:t>
            </a:r>
            <a:r>
              <a:rPr lang="en-US" sz="1200" b="0" i="0" u="none" strike="noStrike" dirty="0">
                <a:effectLst/>
                <a:latin typeface="-apple-system"/>
              </a:rPr>
              <a:t> </a:t>
            </a:r>
            <a:r>
              <a:rPr lang="en-US" sz="1200" dirty="0"/>
              <a:t>)</a:t>
            </a:r>
          </a:p>
        </p:txBody>
      </p:sp>
      <p:pic>
        <p:nvPicPr>
          <p:cNvPr id="16" name="Picture 15" descr="A graph of a scale&#10;&#10;Description automatically generated with medium confidence">
            <a:extLst>
              <a:ext uri="{FF2B5EF4-FFF2-40B4-BE49-F238E27FC236}">
                <a16:creationId xmlns:a16="http://schemas.microsoft.com/office/drawing/2014/main" id="{99755FD8-7FF4-0501-3D2E-14A5B6FF9DF5}"/>
              </a:ext>
            </a:extLst>
          </p:cNvPr>
          <p:cNvPicPr>
            <a:picLocks noChangeAspect="1"/>
          </p:cNvPicPr>
          <p:nvPr/>
        </p:nvPicPr>
        <p:blipFill>
          <a:blip r:embed="rId5"/>
          <a:stretch>
            <a:fillRect/>
          </a:stretch>
        </p:blipFill>
        <p:spPr>
          <a:xfrm>
            <a:off x="6647578" y="4490094"/>
            <a:ext cx="2076982" cy="1561198"/>
          </a:xfrm>
          <a:prstGeom prst="rect">
            <a:avLst/>
          </a:prstGeom>
        </p:spPr>
      </p:pic>
      <p:pic>
        <p:nvPicPr>
          <p:cNvPr id="18" name="Picture 17" descr="A graph of a scale&#10;&#10;Description automatically generated with medium confidence">
            <a:extLst>
              <a:ext uri="{FF2B5EF4-FFF2-40B4-BE49-F238E27FC236}">
                <a16:creationId xmlns:a16="http://schemas.microsoft.com/office/drawing/2014/main" id="{F076930A-8E3E-9044-BF4E-80E9B68ED206}"/>
              </a:ext>
            </a:extLst>
          </p:cNvPr>
          <p:cNvPicPr>
            <a:picLocks noChangeAspect="1"/>
          </p:cNvPicPr>
          <p:nvPr/>
        </p:nvPicPr>
        <p:blipFill>
          <a:blip r:embed="rId6"/>
          <a:stretch>
            <a:fillRect/>
          </a:stretch>
        </p:blipFill>
        <p:spPr>
          <a:xfrm>
            <a:off x="4590520" y="4527074"/>
            <a:ext cx="1989777" cy="1487239"/>
          </a:xfrm>
          <a:prstGeom prst="rect">
            <a:avLst/>
          </a:prstGeom>
        </p:spPr>
      </p:pic>
      <p:pic>
        <p:nvPicPr>
          <p:cNvPr id="20" name="Picture 19" descr="A graph of a scale&#10;&#10;Description automatically generated with medium confidence">
            <a:extLst>
              <a:ext uri="{FF2B5EF4-FFF2-40B4-BE49-F238E27FC236}">
                <a16:creationId xmlns:a16="http://schemas.microsoft.com/office/drawing/2014/main" id="{C86B8138-F773-1F37-9F53-980D08C0D045}"/>
              </a:ext>
            </a:extLst>
          </p:cNvPr>
          <p:cNvPicPr>
            <a:picLocks noChangeAspect="1"/>
          </p:cNvPicPr>
          <p:nvPr/>
        </p:nvPicPr>
        <p:blipFill>
          <a:blip r:embed="rId5"/>
          <a:stretch>
            <a:fillRect/>
          </a:stretch>
        </p:blipFill>
        <p:spPr>
          <a:xfrm>
            <a:off x="2371460" y="4461983"/>
            <a:ext cx="2151778" cy="1617420"/>
          </a:xfrm>
          <a:prstGeom prst="rect">
            <a:avLst/>
          </a:prstGeom>
        </p:spPr>
      </p:pic>
      <p:pic>
        <p:nvPicPr>
          <p:cNvPr id="22" name="Picture 21" descr="A graph showing a curve&#10;&#10;Description automatically generated with medium confidence">
            <a:extLst>
              <a:ext uri="{FF2B5EF4-FFF2-40B4-BE49-F238E27FC236}">
                <a16:creationId xmlns:a16="http://schemas.microsoft.com/office/drawing/2014/main" id="{8EA19FD6-D657-5155-D0EA-77CA0769373F}"/>
              </a:ext>
            </a:extLst>
          </p:cNvPr>
          <p:cNvPicPr>
            <a:picLocks noChangeAspect="1"/>
          </p:cNvPicPr>
          <p:nvPr/>
        </p:nvPicPr>
        <p:blipFill>
          <a:blip r:embed="rId7"/>
          <a:stretch>
            <a:fillRect/>
          </a:stretch>
        </p:blipFill>
        <p:spPr>
          <a:xfrm>
            <a:off x="152400" y="4473612"/>
            <a:ext cx="2151778" cy="1594163"/>
          </a:xfrm>
          <a:prstGeom prst="rect">
            <a:avLst/>
          </a:prstGeom>
        </p:spPr>
      </p:pic>
      <p:pic>
        <p:nvPicPr>
          <p:cNvPr id="24" name="Picture 23" descr="A graph of a graph showing the amount of a number of points&#10;&#10;Description automatically generated with medium confidence">
            <a:extLst>
              <a:ext uri="{FF2B5EF4-FFF2-40B4-BE49-F238E27FC236}">
                <a16:creationId xmlns:a16="http://schemas.microsoft.com/office/drawing/2014/main" id="{8BCD3C8C-02D0-FDD9-BC4E-55BD54DC0EC2}"/>
              </a:ext>
            </a:extLst>
          </p:cNvPr>
          <p:cNvPicPr>
            <a:picLocks noChangeAspect="1"/>
          </p:cNvPicPr>
          <p:nvPr/>
        </p:nvPicPr>
        <p:blipFill>
          <a:blip r:embed="rId8"/>
          <a:stretch>
            <a:fillRect/>
          </a:stretch>
        </p:blipFill>
        <p:spPr>
          <a:xfrm>
            <a:off x="6599689" y="2857457"/>
            <a:ext cx="2138388" cy="1561197"/>
          </a:xfrm>
          <a:prstGeom prst="rect">
            <a:avLst/>
          </a:prstGeom>
        </p:spPr>
      </p:pic>
      <p:pic>
        <p:nvPicPr>
          <p:cNvPr id="26" name="Picture 25" descr="A graph of a number of objects&#10;&#10;Description automatically generated with medium confidence">
            <a:extLst>
              <a:ext uri="{FF2B5EF4-FFF2-40B4-BE49-F238E27FC236}">
                <a16:creationId xmlns:a16="http://schemas.microsoft.com/office/drawing/2014/main" id="{D26DD518-EB64-0927-7383-97EF2CA978B5}"/>
              </a:ext>
            </a:extLst>
          </p:cNvPr>
          <p:cNvPicPr>
            <a:picLocks noChangeAspect="1"/>
          </p:cNvPicPr>
          <p:nvPr/>
        </p:nvPicPr>
        <p:blipFill>
          <a:blip r:embed="rId9"/>
          <a:stretch>
            <a:fillRect/>
          </a:stretch>
        </p:blipFill>
        <p:spPr>
          <a:xfrm>
            <a:off x="4390151" y="2865774"/>
            <a:ext cx="2075725" cy="1544563"/>
          </a:xfrm>
          <a:prstGeom prst="rect">
            <a:avLst/>
          </a:prstGeom>
        </p:spPr>
      </p:pic>
      <p:pic>
        <p:nvPicPr>
          <p:cNvPr id="28" name="Picture 27" descr="A graph of a speed test&#10;&#10;Description automatically generated with medium confidence">
            <a:extLst>
              <a:ext uri="{FF2B5EF4-FFF2-40B4-BE49-F238E27FC236}">
                <a16:creationId xmlns:a16="http://schemas.microsoft.com/office/drawing/2014/main" id="{AA227F45-B269-F8C5-284E-567B5E5A72A3}"/>
              </a:ext>
            </a:extLst>
          </p:cNvPr>
          <p:cNvPicPr>
            <a:picLocks noChangeAspect="1"/>
          </p:cNvPicPr>
          <p:nvPr/>
        </p:nvPicPr>
        <p:blipFill>
          <a:blip r:embed="rId10"/>
          <a:stretch>
            <a:fillRect/>
          </a:stretch>
        </p:blipFill>
        <p:spPr>
          <a:xfrm>
            <a:off x="2268177" y="2909063"/>
            <a:ext cx="1988160" cy="1457984"/>
          </a:xfrm>
          <a:prstGeom prst="rect">
            <a:avLst/>
          </a:prstGeom>
        </p:spPr>
      </p:pic>
    </p:spTree>
    <p:extLst>
      <p:ext uri="{BB962C8B-B14F-4D97-AF65-F5344CB8AC3E}">
        <p14:creationId xmlns:p14="http://schemas.microsoft.com/office/powerpoint/2010/main" val="37124008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B7F57-2E3D-A642-AA27-FBCD3AB53B05}"/>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pic>
        <p:nvPicPr>
          <p:cNvPr id="5" name="Picture 4">
            <a:extLst>
              <a:ext uri="{FF2B5EF4-FFF2-40B4-BE49-F238E27FC236}">
                <a16:creationId xmlns:a16="http://schemas.microsoft.com/office/drawing/2014/main" id="{47F00FA0-8B67-9E41-BBB6-3715058602A9}"/>
              </a:ext>
            </a:extLst>
          </p:cNvPr>
          <p:cNvPicPr>
            <a:picLocks noChangeAspect="1"/>
          </p:cNvPicPr>
          <p:nvPr/>
        </p:nvPicPr>
        <p:blipFill>
          <a:blip r:embed="rId2"/>
          <a:stretch>
            <a:fillRect/>
          </a:stretch>
        </p:blipFill>
        <p:spPr>
          <a:xfrm>
            <a:off x="1066800" y="2703597"/>
            <a:ext cx="6910905" cy="1920959"/>
          </a:xfrm>
          <a:prstGeom prst="rect">
            <a:avLst/>
          </a:prstGeom>
        </p:spPr>
      </p:pic>
    </p:spTree>
    <p:extLst>
      <p:ext uri="{BB962C8B-B14F-4D97-AF65-F5344CB8AC3E}">
        <p14:creationId xmlns:p14="http://schemas.microsoft.com/office/powerpoint/2010/main" val="11189464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6594DD-8B53-E74B-92F9-32ABD0752186}"/>
              </a:ext>
            </a:extLst>
          </p:cNvPr>
          <p:cNvPicPr>
            <a:picLocks noChangeAspect="1"/>
          </p:cNvPicPr>
          <p:nvPr/>
        </p:nvPicPr>
        <p:blipFill rotWithShape="1">
          <a:blip r:embed="rId2"/>
          <a:srcRect l="6522" t="218" r="6522" b="218"/>
          <a:stretch/>
        </p:blipFill>
        <p:spPr>
          <a:xfrm>
            <a:off x="0" y="0"/>
            <a:ext cx="9144000" cy="6858000"/>
          </a:xfrm>
          <a:prstGeom prst="rect">
            <a:avLst/>
          </a:prstGeom>
        </p:spPr>
      </p:pic>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bg1"/>
                </a:solidFill>
                <a:latin typeface="Arial" charset="0"/>
              </a:rPr>
              <a:t>FORWARD PHYSICS FACILITY</a:t>
            </a:r>
          </a:p>
        </p:txBody>
      </p:sp>
      <p:sp>
        <p:nvSpPr>
          <p:cNvPr id="12" name="Content Placeholder 2">
            <a:extLst>
              <a:ext uri="{FF2B5EF4-FFF2-40B4-BE49-F238E27FC236}">
                <a16:creationId xmlns:a16="http://schemas.microsoft.com/office/drawing/2014/main" id="{6BE6C834-17E4-F444-8010-3EAA697C8497}"/>
              </a:ext>
            </a:extLst>
          </p:cNvPr>
          <p:cNvSpPr>
            <a:spLocks noGrp="1"/>
          </p:cNvSpPr>
          <p:nvPr>
            <p:ph idx="1"/>
          </p:nvPr>
        </p:nvSpPr>
        <p:spPr>
          <a:xfrm>
            <a:off x="240583" y="960646"/>
            <a:ext cx="8598617" cy="1029808"/>
          </a:xfrm>
        </p:spPr>
        <p:txBody>
          <a:bodyPr>
            <a:noAutofit/>
          </a:bodyPr>
          <a:lstStyle/>
          <a:p>
            <a:pPr eaLnBrk="1" hangingPunct="1"/>
            <a:r>
              <a:rPr lang="en-US" sz="2000" dirty="0">
                <a:solidFill>
                  <a:schemeClr val="bg1"/>
                </a:solidFill>
                <a:latin typeface="Arial" charset="0"/>
              </a:rPr>
              <a:t>Following the results of FASER and SND@LHC, CERN is considering the possibility of creating a dedicated Forward Physics Facility to house far-forward experiments for the rest of the LHC era until the 2040s.</a:t>
            </a:r>
          </a:p>
        </p:txBody>
      </p:sp>
      <p:sp>
        <p:nvSpPr>
          <p:cNvPr id="17" name="Rectangle 16">
            <a:extLst>
              <a:ext uri="{FF2B5EF4-FFF2-40B4-BE49-F238E27FC236}">
                <a16:creationId xmlns:a16="http://schemas.microsoft.com/office/drawing/2014/main" id="{ACD743A4-797F-474C-A516-35911E38D727}"/>
              </a:ext>
            </a:extLst>
          </p:cNvPr>
          <p:cNvSpPr>
            <a:spLocks noChangeArrowheads="1"/>
          </p:cNvSpPr>
          <p:nvPr/>
        </p:nvSpPr>
        <p:spPr bwMode="auto">
          <a:xfrm>
            <a:off x="304800" y="687389"/>
            <a:ext cx="8458200" cy="46037"/>
          </a:xfrm>
          <a:prstGeom prst="rect">
            <a:avLst/>
          </a:prstGeom>
          <a:solidFill>
            <a:schemeClr val="bg1"/>
          </a:solidFill>
          <a:ln>
            <a:noFill/>
          </a:ln>
          <a:effectLst>
            <a:outerShdw blurRad="63500" dist="23000" dir="5400000" rotWithShape="0">
              <a:srgbClr val="00000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13" name="TextBox 12">
            <a:extLst>
              <a:ext uri="{FF2B5EF4-FFF2-40B4-BE49-F238E27FC236}">
                <a16:creationId xmlns:a16="http://schemas.microsoft.com/office/drawing/2014/main" id="{CF9B4014-3C7F-D84B-A9D1-E10AF9EA8BFF}"/>
              </a:ext>
            </a:extLst>
          </p:cNvPr>
          <p:cNvSpPr txBox="1"/>
          <p:nvPr/>
        </p:nvSpPr>
        <p:spPr>
          <a:xfrm>
            <a:off x="4165375" y="6438180"/>
            <a:ext cx="928459" cy="276999"/>
          </a:xfrm>
          <a:prstGeom prst="rect">
            <a:avLst/>
          </a:prstGeom>
          <a:noFill/>
        </p:spPr>
        <p:txBody>
          <a:bodyPr wrap="none" rtlCol="0">
            <a:spAutoFit/>
          </a:bodyPr>
          <a:lstStyle/>
          <a:p>
            <a:r>
              <a:rPr lang="en-US" sz="1200" dirty="0">
                <a:solidFill>
                  <a:schemeClr val="bg1"/>
                </a:solidFill>
              </a:rPr>
              <a:t>CERN GIS</a:t>
            </a:r>
          </a:p>
        </p:txBody>
      </p:sp>
      <p:grpSp>
        <p:nvGrpSpPr>
          <p:cNvPr id="47" name="Group 46">
            <a:extLst>
              <a:ext uri="{FF2B5EF4-FFF2-40B4-BE49-F238E27FC236}">
                <a16:creationId xmlns:a16="http://schemas.microsoft.com/office/drawing/2014/main" id="{85192246-5633-3F48-AD61-F21CCB13CECB}"/>
              </a:ext>
            </a:extLst>
          </p:cNvPr>
          <p:cNvGrpSpPr/>
          <p:nvPr/>
        </p:nvGrpSpPr>
        <p:grpSpPr>
          <a:xfrm>
            <a:off x="675306" y="2365532"/>
            <a:ext cx="2008362" cy="1629936"/>
            <a:chOff x="992681" y="2289331"/>
            <a:chExt cx="1436076" cy="1595046"/>
          </a:xfrm>
        </p:grpSpPr>
        <p:cxnSp>
          <p:nvCxnSpPr>
            <p:cNvPr id="33" name="Straight Arrow Connector 32">
              <a:extLst>
                <a:ext uri="{FF2B5EF4-FFF2-40B4-BE49-F238E27FC236}">
                  <a16:creationId xmlns:a16="http://schemas.microsoft.com/office/drawing/2014/main" id="{52BEE6B2-D03C-1843-9323-1BF59A853FF2}"/>
                </a:ext>
              </a:extLst>
            </p:cNvPr>
            <p:cNvCxnSpPr>
              <a:cxnSpLocks/>
            </p:cNvCxnSpPr>
            <p:nvPr/>
          </p:nvCxnSpPr>
          <p:spPr>
            <a:xfrm>
              <a:off x="2120138" y="2418528"/>
              <a:ext cx="308619" cy="1465849"/>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8CB67C81-B5D1-6546-94BD-112CA3B4D842}"/>
                </a:ext>
              </a:extLst>
            </p:cNvPr>
            <p:cNvCxnSpPr>
              <a:cxnSpLocks/>
            </p:cNvCxnSpPr>
            <p:nvPr/>
          </p:nvCxnSpPr>
          <p:spPr>
            <a:xfrm flipH="1">
              <a:off x="992681" y="2289331"/>
              <a:ext cx="607520" cy="1552702"/>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8" name="Group 7">
            <a:extLst>
              <a:ext uri="{FF2B5EF4-FFF2-40B4-BE49-F238E27FC236}">
                <a16:creationId xmlns:a16="http://schemas.microsoft.com/office/drawing/2014/main" id="{8B7DEE3C-850E-7246-BBC9-991FC1AE5975}"/>
              </a:ext>
            </a:extLst>
          </p:cNvPr>
          <p:cNvGrpSpPr/>
          <p:nvPr/>
        </p:nvGrpSpPr>
        <p:grpSpPr>
          <a:xfrm>
            <a:off x="2709347" y="2181312"/>
            <a:ext cx="6291899" cy="1495393"/>
            <a:chOff x="2709347" y="2181312"/>
            <a:chExt cx="6291899" cy="1495393"/>
          </a:xfrm>
        </p:grpSpPr>
        <p:sp>
          <p:nvSpPr>
            <p:cNvPr id="22" name="TextBox 21">
              <a:extLst>
                <a:ext uri="{FF2B5EF4-FFF2-40B4-BE49-F238E27FC236}">
                  <a16:creationId xmlns:a16="http://schemas.microsoft.com/office/drawing/2014/main" id="{92066663-F8B2-5A46-9A88-3EF70364E6E9}"/>
                </a:ext>
              </a:extLst>
            </p:cNvPr>
            <p:cNvSpPr txBox="1"/>
            <p:nvPr/>
          </p:nvSpPr>
          <p:spPr>
            <a:xfrm rot="20008101">
              <a:off x="7794623" y="2565583"/>
              <a:ext cx="49244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SPS</a:t>
              </a:r>
            </a:p>
          </p:txBody>
        </p:sp>
        <p:sp>
          <p:nvSpPr>
            <p:cNvPr id="28" name="TextBox 27">
              <a:extLst>
                <a:ext uri="{FF2B5EF4-FFF2-40B4-BE49-F238E27FC236}">
                  <a16:creationId xmlns:a16="http://schemas.microsoft.com/office/drawing/2014/main" id="{F6CD53B6-5A3A-084F-AE8F-0FD7758D5449}"/>
                </a:ext>
              </a:extLst>
            </p:cNvPr>
            <p:cNvSpPr txBox="1"/>
            <p:nvPr/>
          </p:nvSpPr>
          <p:spPr>
            <a:xfrm rot="812331">
              <a:off x="5116723" y="2641784"/>
              <a:ext cx="68621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ATLAS</a:t>
              </a:r>
            </a:p>
          </p:txBody>
        </p:sp>
        <p:sp>
          <p:nvSpPr>
            <p:cNvPr id="29" name="TextBox 28">
              <a:extLst>
                <a:ext uri="{FF2B5EF4-FFF2-40B4-BE49-F238E27FC236}">
                  <a16:creationId xmlns:a16="http://schemas.microsoft.com/office/drawing/2014/main" id="{C0D891B6-10E7-894D-8728-A4AB1B79135D}"/>
                </a:ext>
              </a:extLst>
            </p:cNvPr>
            <p:cNvSpPr txBox="1"/>
            <p:nvPr/>
          </p:nvSpPr>
          <p:spPr>
            <a:xfrm rot="857532">
              <a:off x="2709347" y="2181312"/>
              <a:ext cx="550151"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UJ18</a:t>
              </a:r>
            </a:p>
          </p:txBody>
        </p:sp>
        <p:sp>
          <p:nvSpPr>
            <p:cNvPr id="49" name="TextBox 48">
              <a:extLst>
                <a:ext uri="{FF2B5EF4-FFF2-40B4-BE49-F238E27FC236}">
                  <a16:creationId xmlns:a16="http://schemas.microsoft.com/office/drawing/2014/main" id="{230F6796-8DD0-5549-BF0B-1C43B7C56DC7}"/>
                </a:ext>
              </a:extLst>
            </p:cNvPr>
            <p:cNvSpPr txBox="1"/>
            <p:nvPr/>
          </p:nvSpPr>
          <p:spPr>
            <a:xfrm rot="377558">
              <a:off x="8500788" y="3399706"/>
              <a:ext cx="500458"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LHC</a:t>
              </a:r>
            </a:p>
          </p:txBody>
        </p:sp>
      </p:grpSp>
      <p:grpSp>
        <p:nvGrpSpPr>
          <p:cNvPr id="50" name="Group 49">
            <a:extLst>
              <a:ext uri="{FF2B5EF4-FFF2-40B4-BE49-F238E27FC236}">
                <a16:creationId xmlns:a16="http://schemas.microsoft.com/office/drawing/2014/main" id="{198A2D57-094E-ED4C-A87F-6E6E129C8FDF}"/>
              </a:ext>
            </a:extLst>
          </p:cNvPr>
          <p:cNvGrpSpPr/>
          <p:nvPr/>
        </p:nvGrpSpPr>
        <p:grpSpPr>
          <a:xfrm>
            <a:off x="0" y="1961744"/>
            <a:ext cx="9144000" cy="2185449"/>
            <a:chOff x="0" y="1961744"/>
            <a:chExt cx="9144000" cy="2185449"/>
          </a:xfrm>
        </p:grpSpPr>
        <p:cxnSp>
          <p:nvCxnSpPr>
            <p:cNvPr id="19" name="Straight Connector 18">
              <a:extLst>
                <a:ext uri="{FF2B5EF4-FFF2-40B4-BE49-F238E27FC236}">
                  <a16:creationId xmlns:a16="http://schemas.microsoft.com/office/drawing/2014/main" id="{835B6DAB-EE64-C342-B511-2C5C5D0E3B8B}"/>
                </a:ext>
              </a:extLst>
            </p:cNvPr>
            <p:cNvCxnSpPr>
              <a:cxnSpLocks/>
            </p:cNvCxnSpPr>
            <p:nvPr/>
          </p:nvCxnSpPr>
          <p:spPr>
            <a:xfrm>
              <a:off x="0" y="1961744"/>
              <a:ext cx="9144000" cy="19812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48" name="TextBox 47">
              <a:extLst>
                <a:ext uri="{FF2B5EF4-FFF2-40B4-BE49-F238E27FC236}">
                  <a16:creationId xmlns:a16="http://schemas.microsoft.com/office/drawing/2014/main" id="{FBC70F72-7DF7-344E-A713-3BB3B2291809}"/>
                </a:ext>
              </a:extLst>
            </p:cNvPr>
            <p:cNvSpPr txBox="1"/>
            <p:nvPr/>
          </p:nvSpPr>
          <p:spPr>
            <a:xfrm rot="584831">
              <a:off x="8487115" y="3839416"/>
              <a:ext cx="543739" cy="307777"/>
            </a:xfrm>
            <a:prstGeom prst="rect">
              <a:avLst/>
            </a:prstGeom>
            <a:noFill/>
          </p:spPr>
          <p:txBody>
            <a:bodyPr wrap="none" rtlCol="0">
              <a:spAutoFit/>
            </a:bodyPr>
            <a:lstStyle/>
            <a:p>
              <a:r>
                <a:rPr lang="en-US" sz="1400" dirty="0">
                  <a:solidFill>
                    <a:srgbClr val="FF0000"/>
                  </a:solidFill>
                </a:rPr>
                <a:t>LOS</a:t>
              </a:r>
            </a:p>
          </p:txBody>
        </p:sp>
      </p:grpSp>
      <p:pic>
        <p:nvPicPr>
          <p:cNvPr id="25" name="Picture 24">
            <a:extLst>
              <a:ext uri="{FF2B5EF4-FFF2-40B4-BE49-F238E27FC236}">
                <a16:creationId xmlns:a16="http://schemas.microsoft.com/office/drawing/2014/main" id="{B41DB2CA-57E6-EA4F-8A5F-E4F150CA839D}"/>
              </a:ext>
            </a:extLst>
          </p:cNvPr>
          <p:cNvPicPr>
            <a:picLocks noChangeAspect="1"/>
          </p:cNvPicPr>
          <p:nvPr/>
        </p:nvPicPr>
        <p:blipFill>
          <a:blip r:embed="rId3"/>
          <a:stretch>
            <a:fillRect/>
          </a:stretch>
        </p:blipFill>
        <p:spPr>
          <a:xfrm rot="535170">
            <a:off x="7322155" y="3489415"/>
            <a:ext cx="807284" cy="269095"/>
          </a:xfrm>
          <a:prstGeom prst="rect">
            <a:avLst/>
          </a:prstGeom>
        </p:spPr>
      </p:pic>
      <p:pic>
        <p:nvPicPr>
          <p:cNvPr id="6" name="Picture 5">
            <a:extLst>
              <a:ext uri="{FF2B5EF4-FFF2-40B4-BE49-F238E27FC236}">
                <a16:creationId xmlns:a16="http://schemas.microsoft.com/office/drawing/2014/main" id="{F94982FA-D7EA-E222-8A86-6995368C7101}"/>
              </a:ext>
            </a:extLst>
          </p:cNvPr>
          <p:cNvPicPr>
            <a:picLocks noChangeAspect="1"/>
          </p:cNvPicPr>
          <p:nvPr/>
        </p:nvPicPr>
        <p:blipFill rotWithShape="1">
          <a:blip r:embed="rId4"/>
          <a:srcRect b="13119"/>
          <a:stretch/>
        </p:blipFill>
        <p:spPr>
          <a:xfrm>
            <a:off x="6487476" y="4116774"/>
            <a:ext cx="2116815" cy="2452129"/>
          </a:xfrm>
          <a:prstGeom prst="rect">
            <a:avLst/>
          </a:prstGeom>
          <a:ln w="19050">
            <a:solidFill>
              <a:schemeClr val="bg1"/>
            </a:solidFill>
          </a:ln>
        </p:spPr>
      </p:pic>
      <p:sp>
        <p:nvSpPr>
          <p:cNvPr id="7" name="TextBox 6">
            <a:extLst>
              <a:ext uri="{FF2B5EF4-FFF2-40B4-BE49-F238E27FC236}">
                <a16:creationId xmlns:a16="http://schemas.microsoft.com/office/drawing/2014/main" id="{B001FDB2-4BE7-1633-F3CF-442D49FB5D96}"/>
              </a:ext>
            </a:extLst>
          </p:cNvPr>
          <p:cNvSpPr txBox="1"/>
          <p:nvPr/>
        </p:nvSpPr>
        <p:spPr>
          <a:xfrm>
            <a:off x="3657600" y="4385219"/>
            <a:ext cx="1842386" cy="1815882"/>
          </a:xfrm>
          <a:prstGeom prst="rect">
            <a:avLst/>
          </a:prstGeom>
          <a:solidFill>
            <a:schemeClr val="accent3">
              <a:lumMod val="60000"/>
              <a:lumOff val="40000"/>
            </a:schemeClr>
          </a:solidFill>
          <a:ln w="19050">
            <a:solidFill>
              <a:schemeClr val="bg1"/>
            </a:solidFill>
          </a:ln>
        </p:spPr>
        <p:txBody>
          <a:bodyPr wrap="square" rtlCol="0">
            <a:spAutoFit/>
          </a:bodyPr>
          <a:lstStyle/>
          <a:p>
            <a:pPr algn="ctr"/>
            <a:r>
              <a:rPr lang="en-US" sz="1600" dirty="0"/>
              <a:t>FPF site selection study and core study have identified an ideal site in France just outside the CERN main gate</a:t>
            </a:r>
          </a:p>
        </p:txBody>
      </p:sp>
      <p:sp>
        <p:nvSpPr>
          <p:cNvPr id="4" name="TextBox 3">
            <a:extLst>
              <a:ext uri="{FF2B5EF4-FFF2-40B4-BE49-F238E27FC236}">
                <a16:creationId xmlns:a16="http://schemas.microsoft.com/office/drawing/2014/main" id="{F02A00A8-6ADC-7140-6248-85163CA08B29}"/>
              </a:ext>
            </a:extLst>
          </p:cNvPr>
          <p:cNvSpPr txBox="1"/>
          <p:nvPr/>
        </p:nvSpPr>
        <p:spPr>
          <a:xfrm>
            <a:off x="687421" y="6085685"/>
            <a:ext cx="2069797" cy="230832"/>
          </a:xfrm>
          <a:prstGeom prst="rect">
            <a:avLst/>
          </a:prstGeom>
          <a:noFill/>
        </p:spPr>
        <p:txBody>
          <a:bodyPr wrap="none" rtlCol="0">
            <a:spAutoFit/>
          </a:bodyPr>
          <a:lstStyle/>
          <a:p>
            <a:r>
              <a:rPr lang="en-US" sz="900" b="0" i="0" u="none" strike="noStrike" dirty="0">
                <a:solidFill>
                  <a:schemeClr val="bg1"/>
                </a:solidFill>
                <a:effectLst/>
                <a:latin typeface="Open Sans" panose="020B0606030504020204" pitchFamily="34" charset="0"/>
                <a:hlinkClick r:id="rId5">
                  <a:extLst>
                    <a:ext uri="{A12FA001-AC4F-418D-AE19-62706E023703}">
                      <ahyp:hlinkClr xmlns:ahyp="http://schemas.microsoft.com/office/drawing/2018/hyperlinkcolor" val="tx"/>
                    </a:ext>
                  </a:extLst>
                </a:hlinkClick>
              </a:rPr>
              <a:t>https://cds.cern.ch/record/2851822</a:t>
            </a:r>
            <a:endParaRPr lang="en-US" sz="900" dirty="0">
              <a:solidFill>
                <a:schemeClr val="bg1"/>
              </a:solidFill>
            </a:endParaRPr>
          </a:p>
        </p:txBody>
      </p:sp>
      <p:pic>
        <p:nvPicPr>
          <p:cNvPr id="5" name="Picture 4">
            <a:extLst>
              <a:ext uri="{FF2B5EF4-FFF2-40B4-BE49-F238E27FC236}">
                <a16:creationId xmlns:a16="http://schemas.microsoft.com/office/drawing/2014/main" id="{FD348966-FC02-AFF1-DDE1-7C5AE9807E67}"/>
              </a:ext>
            </a:extLst>
          </p:cNvPr>
          <p:cNvPicPr>
            <a:picLocks noChangeAspect="1"/>
          </p:cNvPicPr>
          <p:nvPr/>
        </p:nvPicPr>
        <p:blipFill>
          <a:blip r:embed="rId6"/>
          <a:stretch>
            <a:fillRect/>
          </a:stretch>
        </p:blipFill>
        <p:spPr>
          <a:xfrm>
            <a:off x="777013" y="5765813"/>
            <a:ext cx="999239" cy="277749"/>
          </a:xfrm>
          <a:prstGeom prst="rect">
            <a:avLst/>
          </a:prstGeom>
        </p:spPr>
      </p:pic>
      <p:pic>
        <p:nvPicPr>
          <p:cNvPr id="10" name="Picture 9">
            <a:extLst>
              <a:ext uri="{FF2B5EF4-FFF2-40B4-BE49-F238E27FC236}">
                <a16:creationId xmlns:a16="http://schemas.microsoft.com/office/drawing/2014/main" id="{CBE581FB-9AE0-C765-F939-C2E76E701D1B}"/>
              </a:ext>
            </a:extLst>
          </p:cNvPr>
          <p:cNvPicPr>
            <a:picLocks noChangeAspect="1"/>
          </p:cNvPicPr>
          <p:nvPr/>
        </p:nvPicPr>
        <p:blipFill>
          <a:blip r:embed="rId7"/>
          <a:stretch>
            <a:fillRect/>
          </a:stretch>
        </p:blipFill>
        <p:spPr>
          <a:xfrm rot="1011043">
            <a:off x="2815156" y="2511333"/>
            <a:ext cx="429949" cy="429949"/>
          </a:xfrm>
          <a:prstGeom prst="rect">
            <a:avLst/>
          </a:prstGeom>
        </p:spPr>
      </p:pic>
      <p:pic>
        <p:nvPicPr>
          <p:cNvPr id="9" name="Picture 8">
            <a:extLst>
              <a:ext uri="{FF2B5EF4-FFF2-40B4-BE49-F238E27FC236}">
                <a16:creationId xmlns:a16="http://schemas.microsoft.com/office/drawing/2014/main" id="{83F87707-3725-6E8E-C887-639728EF7689}"/>
              </a:ext>
            </a:extLst>
          </p:cNvPr>
          <p:cNvPicPr>
            <a:picLocks noChangeAspect="1"/>
          </p:cNvPicPr>
          <p:nvPr/>
        </p:nvPicPr>
        <p:blipFill>
          <a:blip r:embed="rId8"/>
          <a:srcRect t="7741" b="8004"/>
          <a:stretch/>
        </p:blipFill>
        <p:spPr>
          <a:xfrm>
            <a:off x="675305" y="3986969"/>
            <a:ext cx="2008363" cy="2394608"/>
          </a:xfrm>
          <a:prstGeom prst="rect">
            <a:avLst/>
          </a:prstGeom>
          <a:ln w="19050">
            <a:solidFill>
              <a:schemeClr val="bg1"/>
            </a:solidFill>
          </a:ln>
        </p:spPr>
      </p:pic>
    </p:spTree>
    <p:extLst>
      <p:ext uri="{BB962C8B-B14F-4D97-AF65-F5344CB8AC3E}">
        <p14:creationId xmlns:p14="http://schemas.microsoft.com/office/powerpoint/2010/main" val="333456745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multicolored electrical system&#10;&#10;Description automatically generated">
            <a:extLst>
              <a:ext uri="{FF2B5EF4-FFF2-40B4-BE49-F238E27FC236}">
                <a16:creationId xmlns:a16="http://schemas.microsoft.com/office/drawing/2014/main" id="{0E4993A3-88AF-9651-1206-3A7F2C6AAF4D}"/>
              </a:ext>
            </a:extLst>
          </p:cNvPr>
          <p:cNvPicPr>
            <a:picLocks noChangeAspect="1"/>
          </p:cNvPicPr>
          <p:nvPr/>
        </p:nvPicPr>
        <p:blipFill>
          <a:blip r:embed="rId2"/>
          <a:stretch>
            <a:fillRect/>
          </a:stretch>
        </p:blipFill>
        <p:spPr>
          <a:xfrm>
            <a:off x="838200" y="4006357"/>
            <a:ext cx="6912445" cy="2484387"/>
          </a:xfrm>
          <a:prstGeom prst="rect">
            <a:avLst/>
          </a:prstGeom>
        </p:spPr>
      </p:pic>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THE FPF AND ITS EXPERIMENTS</a:t>
            </a:r>
          </a:p>
        </p:txBody>
      </p:sp>
      <p:sp>
        <p:nvSpPr>
          <p:cNvPr id="25" name="Content Placeholder 2">
            <a:extLst>
              <a:ext uri="{FF2B5EF4-FFF2-40B4-BE49-F238E27FC236}">
                <a16:creationId xmlns:a16="http://schemas.microsoft.com/office/drawing/2014/main" id="{8A2BC16F-9089-B0FD-7AF0-9F6635C21096}"/>
              </a:ext>
            </a:extLst>
          </p:cNvPr>
          <p:cNvSpPr txBox="1">
            <a:spLocks/>
          </p:cNvSpPr>
          <p:nvPr/>
        </p:nvSpPr>
        <p:spPr bwMode="auto">
          <a:xfrm>
            <a:off x="381000" y="838200"/>
            <a:ext cx="8258339" cy="2120233"/>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At present there are 4 experiments being designed for the FPF</a:t>
            </a:r>
            <a:endParaRPr lang="en-US" sz="2000" dirty="0">
              <a:sym typeface="Wingdings" pitchFamily="2" charset="2"/>
            </a:endParaRPr>
          </a:p>
          <a:p>
            <a:pPr lvl="1"/>
            <a:r>
              <a:rPr lang="en-US" sz="1600" dirty="0">
                <a:sym typeface="Wingdings" pitchFamily="2" charset="2"/>
              </a:rPr>
              <a:t>FASER2: magnetized spectrometer for BSM searches</a:t>
            </a:r>
          </a:p>
          <a:p>
            <a:pPr lvl="1"/>
            <a:r>
              <a:rPr lang="en-US" sz="1600" dirty="0">
                <a:sym typeface="Wingdings" pitchFamily="2" charset="2"/>
              </a:rPr>
              <a:t>FASER</a:t>
            </a:r>
            <a:r>
              <a:rPr lang="en-US" sz="1600" dirty="0">
                <a:latin typeface="Symbol" pitchFamily="2" charset="2"/>
                <a:sym typeface="Wingdings" pitchFamily="2" charset="2"/>
              </a:rPr>
              <a:t>n</a:t>
            </a:r>
            <a:r>
              <a:rPr lang="en-US" sz="1600" dirty="0">
                <a:sym typeface="Wingdings" pitchFamily="2" charset="2"/>
              </a:rPr>
              <a:t>2: emulsion-based neutrino detector</a:t>
            </a:r>
          </a:p>
          <a:p>
            <a:pPr lvl="1"/>
            <a:r>
              <a:rPr lang="en-US" sz="1600" dirty="0" err="1">
                <a:sym typeface="Wingdings" pitchFamily="2" charset="2"/>
              </a:rPr>
              <a:t>FLArE</a:t>
            </a:r>
            <a:r>
              <a:rPr lang="en-US" sz="1600" dirty="0">
                <a:sym typeface="Wingdings" pitchFamily="2" charset="2"/>
              </a:rPr>
              <a:t>: </a:t>
            </a:r>
            <a:r>
              <a:rPr lang="en-US" sz="1600" dirty="0" err="1">
                <a:sym typeface="Wingdings" pitchFamily="2" charset="2"/>
              </a:rPr>
              <a:t>LArTPC</a:t>
            </a:r>
            <a:r>
              <a:rPr lang="en-US" sz="1600" dirty="0">
                <a:sym typeface="Wingdings" pitchFamily="2" charset="2"/>
              </a:rPr>
              <a:t> neutrino detector</a:t>
            </a:r>
          </a:p>
          <a:p>
            <a:pPr lvl="1"/>
            <a:r>
              <a:rPr lang="en-US" sz="1600" dirty="0">
                <a:sym typeface="Wingdings" pitchFamily="2" charset="2"/>
              </a:rPr>
              <a:t>FORMOSA: scintillator array for BSM searches (successor to </a:t>
            </a:r>
            <a:r>
              <a:rPr lang="en-US" sz="1600" dirty="0" err="1">
                <a:sym typeface="Wingdings" pitchFamily="2" charset="2"/>
              </a:rPr>
              <a:t>MilliQan</a:t>
            </a:r>
            <a:r>
              <a:rPr lang="en-US" sz="1600" dirty="0">
                <a:sym typeface="Wingdings" pitchFamily="2" charset="2"/>
              </a:rPr>
              <a:t>)</a:t>
            </a:r>
          </a:p>
          <a:p>
            <a:pPr lvl="1"/>
            <a:endParaRPr lang="en-US" sz="1200" dirty="0">
              <a:sym typeface="Wingdings" pitchFamily="2" charset="2"/>
            </a:endParaRPr>
          </a:p>
          <a:p>
            <a:r>
              <a:rPr lang="en-US" sz="2000" dirty="0">
                <a:sym typeface="Wingdings" pitchFamily="2" charset="2"/>
              </a:rPr>
              <a:t>With great support from CERN, the Facility has been designed in detail. Estimated (Class 4) cost is 35 MCHF for Facility, core costs of the experiments vary from 2 to 15 MCHF. </a:t>
            </a:r>
          </a:p>
        </p:txBody>
      </p:sp>
      <p:pic>
        <p:nvPicPr>
          <p:cNvPr id="2" name="Picture 1">
            <a:extLst>
              <a:ext uri="{FF2B5EF4-FFF2-40B4-BE49-F238E27FC236}">
                <a16:creationId xmlns:a16="http://schemas.microsoft.com/office/drawing/2014/main" id="{1D4D2E4B-455D-A657-3E3B-B0EA16827C6D}"/>
              </a:ext>
            </a:extLst>
          </p:cNvPr>
          <p:cNvPicPr>
            <a:picLocks noChangeAspect="1"/>
          </p:cNvPicPr>
          <p:nvPr/>
        </p:nvPicPr>
        <p:blipFill>
          <a:blip r:embed="rId3"/>
          <a:stretch>
            <a:fillRect/>
          </a:stretch>
        </p:blipFill>
        <p:spPr>
          <a:xfrm>
            <a:off x="5029200" y="4006357"/>
            <a:ext cx="2778359" cy="819815"/>
          </a:xfrm>
          <a:prstGeom prst="rect">
            <a:avLst/>
          </a:prstGeom>
        </p:spPr>
      </p:pic>
    </p:spTree>
    <p:extLst>
      <p:ext uri="{BB962C8B-B14F-4D97-AF65-F5344CB8AC3E}">
        <p14:creationId xmlns:p14="http://schemas.microsoft.com/office/powerpoint/2010/main" val="4127979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C393C-3665-C9BB-6488-50FDC1990A0E}"/>
              </a:ext>
            </a:extLst>
          </p:cNvPr>
          <p:cNvSpPr>
            <a:spLocks noGrp="1"/>
          </p:cNvSpPr>
          <p:nvPr>
            <p:ph type="title"/>
          </p:nvPr>
        </p:nvSpPr>
        <p:spPr>
          <a:xfrm>
            <a:off x="1143000" y="228600"/>
            <a:ext cx="6858000" cy="441325"/>
          </a:xfrm>
        </p:spPr>
        <p:txBody>
          <a:bodyPr/>
          <a:lstStyle/>
          <a:p>
            <a:r>
              <a:rPr lang="en-US" dirty="0"/>
              <a:t>PHYSICS AT THE FPF</a:t>
            </a:r>
          </a:p>
        </p:txBody>
      </p:sp>
      <p:sp>
        <p:nvSpPr>
          <p:cNvPr id="3" name="Content Placeholder 2">
            <a:extLst>
              <a:ext uri="{FF2B5EF4-FFF2-40B4-BE49-F238E27FC236}">
                <a16:creationId xmlns:a16="http://schemas.microsoft.com/office/drawing/2014/main" id="{04049091-26DC-03B1-72C8-9F773151C2D0}"/>
              </a:ext>
            </a:extLst>
          </p:cNvPr>
          <p:cNvSpPr>
            <a:spLocks noGrp="1"/>
          </p:cNvSpPr>
          <p:nvPr>
            <p:ph idx="1"/>
          </p:nvPr>
        </p:nvSpPr>
        <p:spPr>
          <a:xfrm>
            <a:off x="76199" y="990600"/>
            <a:ext cx="3581399" cy="5638800"/>
          </a:xfrm>
        </p:spPr>
        <p:txBody>
          <a:bodyPr/>
          <a:lstStyle/>
          <a:p>
            <a:r>
              <a:rPr lang="en-US" sz="1800" dirty="0"/>
              <a:t>The FPF at the HL-LHC will have many unique capabilities:</a:t>
            </a:r>
          </a:p>
          <a:p>
            <a:endParaRPr lang="en-US" sz="800" dirty="0"/>
          </a:p>
          <a:p>
            <a:pPr lvl="1"/>
            <a:r>
              <a:rPr lang="en-US" sz="1800" dirty="0"/>
              <a:t>New physics in neutrino properties: neutrino blind </a:t>
            </a:r>
            <a:r>
              <a:rPr lang="en-US" sz="1800" dirty="0">
                <a:sym typeface="Wingdings" pitchFamily="2" charset="2"/>
              </a:rPr>
              <a:t> neutrino factory: 10</a:t>
            </a:r>
            <a:r>
              <a:rPr lang="en-US" sz="1800" baseline="30000" dirty="0">
                <a:sym typeface="Wingdings" pitchFamily="2" charset="2"/>
              </a:rPr>
              <a:t>6</a:t>
            </a:r>
            <a:r>
              <a:rPr lang="en-US" sz="1800" dirty="0">
                <a:sym typeface="Wingdings" pitchFamily="2" charset="2"/>
              </a:rPr>
              <a:t> neutrinos (1000 per day!) at the highest human-made energies ever.</a:t>
            </a:r>
          </a:p>
          <a:p>
            <a:pPr lvl="1"/>
            <a:endParaRPr lang="en-US" sz="800" dirty="0">
              <a:sym typeface="Wingdings" pitchFamily="2" charset="2"/>
            </a:endParaRPr>
          </a:p>
          <a:p>
            <a:pPr lvl="1"/>
            <a:r>
              <a:rPr lang="en-US" sz="1800" dirty="0">
                <a:sym typeface="Wingdings" pitchFamily="2" charset="2"/>
              </a:rPr>
              <a:t>New particles:10,000 more powerful than current experiments, enhancement of conventional LHC searches, and many searches for particles that cannot be found anywhere else.</a:t>
            </a:r>
            <a:endParaRPr lang="en-US" sz="1800" dirty="0"/>
          </a:p>
        </p:txBody>
      </p:sp>
      <p:pic>
        <p:nvPicPr>
          <p:cNvPr id="4" name="Picture 3">
            <a:extLst>
              <a:ext uri="{FF2B5EF4-FFF2-40B4-BE49-F238E27FC236}">
                <a16:creationId xmlns:a16="http://schemas.microsoft.com/office/drawing/2014/main" id="{59F03F15-669E-06CD-2172-CF9E6CEF57F6}"/>
              </a:ext>
            </a:extLst>
          </p:cNvPr>
          <p:cNvPicPr>
            <a:picLocks noChangeAspect="1"/>
          </p:cNvPicPr>
          <p:nvPr/>
        </p:nvPicPr>
        <p:blipFill>
          <a:blip r:embed="rId2"/>
          <a:stretch>
            <a:fillRect/>
          </a:stretch>
        </p:blipFill>
        <p:spPr>
          <a:xfrm>
            <a:off x="3657599" y="1356547"/>
            <a:ext cx="5257801" cy="4998154"/>
          </a:xfrm>
          <a:prstGeom prst="rect">
            <a:avLst/>
          </a:prstGeom>
        </p:spPr>
      </p:pic>
    </p:spTree>
    <p:extLst>
      <p:ext uri="{BB962C8B-B14F-4D97-AF65-F5344CB8AC3E}">
        <p14:creationId xmlns:p14="http://schemas.microsoft.com/office/powerpoint/2010/main" val="24380482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NEUTRINOS AT THE FPF</a:t>
            </a:r>
          </a:p>
        </p:txBody>
      </p:sp>
      <mc:AlternateContent xmlns:mc="http://schemas.openxmlformats.org/markup-compatibility/2006" xmlns:a14="http://schemas.microsoft.com/office/drawing/2010/main">
        <mc:Choice Requires="a14">
          <p:sp>
            <p:nvSpPr>
              <p:cNvPr id="22" name="Content Placeholder 2">
                <a:extLst>
                  <a:ext uri="{FF2B5EF4-FFF2-40B4-BE49-F238E27FC236}">
                    <a16:creationId xmlns:a16="http://schemas.microsoft.com/office/drawing/2014/main" id="{BA5E0E92-AA52-6A4E-851E-4E3A34E4640E}"/>
                  </a:ext>
                </a:extLst>
              </p:cNvPr>
              <p:cNvSpPr>
                <a:spLocks noGrp="1"/>
              </p:cNvSpPr>
              <p:nvPr>
                <p:ph idx="1"/>
              </p:nvPr>
            </p:nvSpPr>
            <p:spPr>
              <a:xfrm>
                <a:off x="149032" y="3048000"/>
                <a:ext cx="3279968" cy="3200400"/>
              </a:xfrm>
            </p:spPr>
            <p:txBody>
              <a:bodyPr/>
              <a:lstStyle/>
              <a:p>
                <a:r>
                  <a:rPr lang="en-US" sz="1800" dirty="0">
                    <a:sym typeface="Wingdings" pitchFamily="2" charset="2"/>
                  </a:rPr>
                  <a:t>Neutrinos are produced by forward hadron production: </a:t>
                </a:r>
                <a14:m>
                  <m:oMath xmlns:m="http://schemas.openxmlformats.org/officeDocument/2006/math">
                    <m:r>
                      <a:rPr lang="en-US" sz="1800" i="1" smtClean="0">
                        <a:latin typeface="Cambria Math" panose="02040503050406030204" pitchFamily="18" charset="0"/>
                        <a:ea typeface="Cambria Math" panose="02040503050406030204" pitchFamily="18" charset="0"/>
                        <a:sym typeface="Wingdings" pitchFamily="2" charset="2"/>
                      </a:rPr>
                      <m:t>𝜋</m:t>
                    </m:r>
                    <m:r>
                      <a:rPr lang="en-US" sz="1800" b="0" i="1" smtClean="0">
                        <a:latin typeface="Cambria Math" panose="02040503050406030204" pitchFamily="18" charset="0"/>
                        <a:ea typeface="Cambria Math" panose="02040503050406030204" pitchFamily="18" charset="0"/>
                        <a:sym typeface="Wingdings" pitchFamily="2" charset="2"/>
                      </a:rPr>
                      <m:t>, </m:t>
                    </m:r>
                    <m:r>
                      <a:rPr lang="en-US" sz="1800" b="0" i="1" smtClean="0">
                        <a:latin typeface="Cambria Math" panose="02040503050406030204" pitchFamily="18" charset="0"/>
                        <a:ea typeface="Cambria Math" panose="02040503050406030204" pitchFamily="18" charset="0"/>
                        <a:sym typeface="Wingdings" pitchFamily="2" charset="2"/>
                      </a:rPr>
                      <m:t>𝐾</m:t>
                    </m:r>
                    <m:r>
                      <a:rPr lang="en-US" sz="1800" b="0" i="1" smtClean="0">
                        <a:latin typeface="Cambria Math" panose="02040503050406030204" pitchFamily="18" charset="0"/>
                        <a:ea typeface="Cambria Math" panose="02040503050406030204" pitchFamily="18" charset="0"/>
                        <a:sym typeface="Wingdings" pitchFamily="2" charset="2"/>
                      </a:rPr>
                      <m:t>, </m:t>
                    </m:r>
                    <m:r>
                      <a:rPr lang="en-US" sz="1800" b="0" i="1" smtClean="0">
                        <a:latin typeface="Cambria Math" panose="02040503050406030204" pitchFamily="18" charset="0"/>
                        <a:ea typeface="Cambria Math" panose="02040503050406030204" pitchFamily="18" charset="0"/>
                        <a:sym typeface="Wingdings" pitchFamily="2" charset="2"/>
                      </a:rPr>
                      <m:t>𝐷</m:t>
                    </m:r>
                    <m:r>
                      <a:rPr lang="en-US" sz="1800" b="0" i="1" smtClean="0">
                        <a:latin typeface="Cambria Math" panose="02040503050406030204" pitchFamily="18" charset="0"/>
                        <a:ea typeface="Cambria Math" panose="02040503050406030204" pitchFamily="18" charset="0"/>
                        <a:sym typeface="Wingdings" pitchFamily="2" charset="2"/>
                      </a:rPr>
                      <m:t>, …</m:t>
                    </m:r>
                  </m:oMath>
                </a14:m>
                <a:r>
                  <a:rPr lang="en-US" sz="1800" dirty="0">
                    <a:sym typeface="Wingdings" pitchFamily="2" charset="2"/>
                  </a:rPr>
                  <a:t>. Dependence on E, </a:t>
                </a:r>
                <a14:m>
                  <m:oMath xmlns:m="http://schemas.openxmlformats.org/officeDocument/2006/math">
                    <m:r>
                      <a:rPr lang="en-US" sz="2000" i="1" smtClean="0">
                        <a:latin typeface="Cambria Math" panose="02040503050406030204" pitchFamily="18" charset="0"/>
                        <a:ea typeface="Cambria Math" panose="02040503050406030204" pitchFamily="18" charset="0"/>
                        <a:sym typeface="Wingdings" pitchFamily="2" charset="2"/>
                      </a:rPr>
                      <m:t>𝜂</m:t>
                    </m:r>
                  </m:oMath>
                </a14:m>
                <a:r>
                  <a:rPr lang="en-US" sz="2000" dirty="0">
                    <a:sym typeface="Wingdings" pitchFamily="2" charset="2"/>
                  </a:rPr>
                  <a:t> </a:t>
                </a:r>
                <a:r>
                  <a:rPr lang="en-US" sz="1800" dirty="0">
                    <a:sym typeface="Wingdings" pitchFamily="2" charset="2"/>
                  </a:rPr>
                  <a:t>will inform</a:t>
                </a:r>
              </a:p>
              <a:p>
                <a:pPr lvl="1"/>
                <a:r>
                  <a:rPr lang="en-US" sz="1600" dirty="0" err="1">
                    <a:sym typeface="Wingdings" pitchFamily="2" charset="2"/>
                  </a:rPr>
                  <a:t>Astroparticle</a:t>
                </a:r>
                <a:r>
                  <a:rPr lang="en-US" sz="1600" dirty="0">
                    <a:sym typeface="Wingdings" pitchFamily="2" charset="2"/>
                  </a:rPr>
                  <a:t> physics: muon puzzle, …</a:t>
                </a:r>
              </a:p>
              <a:p>
                <a:pPr lvl="1"/>
                <a:r>
                  <a:rPr lang="en-US" sz="1600" dirty="0">
                    <a:sym typeface="Wingdings" pitchFamily="2" charset="2"/>
                  </a:rPr>
                  <a:t>QCD: pdfs at x </a:t>
                </a:r>
                <a14:m>
                  <m:oMath xmlns:m="http://schemas.openxmlformats.org/officeDocument/2006/math">
                    <m:r>
                      <a:rPr lang="en-US" sz="1600" i="1">
                        <a:latin typeface="Cambria Math" panose="02040503050406030204" pitchFamily="18" charset="0"/>
                        <a:ea typeface="Cambria Math" panose="02040503050406030204" pitchFamily="18" charset="0"/>
                        <a:sym typeface="Wingdings" pitchFamily="2" charset="2"/>
                      </a:rPr>
                      <m:t>~ </m:t>
                    </m:r>
                    <m:sSup>
                      <m:sSupPr>
                        <m:ctrlPr>
                          <a:rPr lang="en-US" sz="1600" i="1">
                            <a:latin typeface="Cambria Math" panose="02040503050406030204" pitchFamily="18" charset="0"/>
                            <a:ea typeface="Cambria Math" panose="02040503050406030204" pitchFamily="18" charset="0"/>
                            <a:sym typeface="Wingdings" pitchFamily="2" charset="2"/>
                          </a:rPr>
                        </m:ctrlPr>
                      </m:sSupPr>
                      <m:e>
                        <m:r>
                          <a:rPr lang="en-US" sz="1600" i="1">
                            <a:latin typeface="Cambria Math" panose="02040503050406030204" pitchFamily="18" charset="0"/>
                            <a:ea typeface="Cambria Math" panose="02040503050406030204" pitchFamily="18" charset="0"/>
                            <a:sym typeface="Wingdings" pitchFamily="2" charset="2"/>
                          </a:rPr>
                          <m:t>10</m:t>
                        </m:r>
                      </m:e>
                      <m:sup>
                        <m:r>
                          <a:rPr lang="en-US" sz="1600" i="1">
                            <a:latin typeface="Cambria Math" panose="02040503050406030204" pitchFamily="18" charset="0"/>
                            <a:ea typeface="Cambria Math" panose="02040503050406030204" pitchFamily="18" charset="0"/>
                            <a:sym typeface="Wingdings" pitchFamily="2" charset="2"/>
                          </a:rPr>
                          <m:t>−</m:t>
                        </m:r>
                        <m:r>
                          <a:rPr lang="en-US" sz="1600" b="0" i="1" smtClean="0">
                            <a:latin typeface="Cambria Math" panose="02040503050406030204" pitchFamily="18" charset="0"/>
                            <a:ea typeface="Cambria Math" panose="02040503050406030204" pitchFamily="18" charset="0"/>
                            <a:sym typeface="Wingdings" pitchFamily="2" charset="2"/>
                          </a:rPr>
                          <m:t>1</m:t>
                        </m:r>
                      </m:sup>
                    </m:sSup>
                  </m:oMath>
                </a14:m>
                <a:r>
                  <a:rPr lang="en-US" sz="1600" dirty="0">
                    <a:sym typeface="Wingdings" pitchFamily="2" charset="2"/>
                  </a:rPr>
                  <a:t>, x </a:t>
                </a:r>
                <a14:m>
                  <m:oMath xmlns:m="http://schemas.openxmlformats.org/officeDocument/2006/math">
                    <m:r>
                      <a:rPr lang="en-US" sz="1600" b="0" i="1" smtClean="0">
                        <a:latin typeface="Cambria Math" panose="02040503050406030204" pitchFamily="18" charset="0"/>
                        <a:ea typeface="Cambria Math" panose="02040503050406030204" pitchFamily="18" charset="0"/>
                        <a:sym typeface="Wingdings" pitchFamily="2" charset="2"/>
                      </a:rPr>
                      <m:t>~ </m:t>
                    </m:r>
                    <m:sSup>
                      <m:sSupPr>
                        <m:ctrlPr>
                          <a:rPr lang="en-US" sz="1600" b="0" i="1" smtClean="0">
                            <a:latin typeface="Cambria Math" panose="02040503050406030204" pitchFamily="18" charset="0"/>
                            <a:ea typeface="Cambria Math" panose="02040503050406030204" pitchFamily="18" charset="0"/>
                            <a:sym typeface="Wingdings" pitchFamily="2" charset="2"/>
                          </a:rPr>
                        </m:ctrlPr>
                      </m:sSupPr>
                      <m:e>
                        <m:r>
                          <a:rPr lang="en-US" sz="1600" b="0" i="1" smtClean="0">
                            <a:latin typeface="Cambria Math" panose="02040503050406030204" pitchFamily="18" charset="0"/>
                            <a:ea typeface="Cambria Math" panose="02040503050406030204" pitchFamily="18" charset="0"/>
                            <a:sym typeface="Wingdings" pitchFamily="2" charset="2"/>
                          </a:rPr>
                          <m:t>10</m:t>
                        </m:r>
                      </m:e>
                      <m:sup>
                        <m:r>
                          <a:rPr lang="en-US" sz="1600" b="0" i="1" smtClean="0">
                            <a:latin typeface="Cambria Math" panose="02040503050406030204" pitchFamily="18" charset="0"/>
                            <a:ea typeface="Cambria Math" panose="02040503050406030204" pitchFamily="18" charset="0"/>
                            <a:sym typeface="Wingdings" pitchFamily="2" charset="2"/>
                          </a:rPr>
                          <m:t>−7</m:t>
                        </m:r>
                      </m:sup>
                    </m:sSup>
                    <m:r>
                      <a:rPr lang="en-US" sz="1600" b="0" i="1" smtClean="0">
                        <a:latin typeface="Cambria Math" panose="02040503050406030204" pitchFamily="18" charset="0"/>
                        <a:ea typeface="Cambria Math" panose="02040503050406030204" pitchFamily="18" charset="0"/>
                        <a:sym typeface="Wingdings" pitchFamily="2" charset="2"/>
                      </a:rPr>
                      <m:t> </m:t>
                    </m:r>
                  </m:oMath>
                </a14:m>
                <a:r>
                  <a:rPr lang="en-US" sz="1600" dirty="0">
                    <a:sym typeface="Wingdings" pitchFamily="2" charset="2"/>
                  </a:rPr>
                  <a:t>, intrinsic charm, small-x gluon saturation, …</a:t>
                </a:r>
              </a:p>
              <a:p>
                <a:pPr lvl="1"/>
                <a:r>
                  <a:rPr lang="en-US" sz="1600" dirty="0">
                    <a:sym typeface="Wingdings" pitchFamily="2" charset="2"/>
                  </a:rPr>
                  <a:t>Neutrino oscillations: </a:t>
                </a:r>
                <a14:m>
                  <m:oMath xmlns:m="http://schemas.openxmlformats.org/officeDocument/2006/math">
                    <m:sSub>
                      <m:sSubPr>
                        <m:ctrlPr>
                          <a:rPr lang="en-US" sz="1600" i="1" smtClean="0">
                            <a:solidFill>
                              <a:srgbClr val="0000FF"/>
                            </a:solidFill>
                            <a:latin typeface="Cambria Math" panose="02040503050406030204" pitchFamily="18" charset="0"/>
                          </a:rPr>
                        </m:ctrlPr>
                      </m:sSubPr>
                      <m:e>
                        <m:r>
                          <a:rPr lang="en-US" sz="1600" i="1">
                            <a:solidFill>
                              <a:srgbClr val="0000FF"/>
                            </a:solidFill>
                            <a:latin typeface="Cambria Math" panose="02040503050406030204" pitchFamily="18" charset="0"/>
                            <a:ea typeface="Cambria Math" panose="02040503050406030204" pitchFamily="18" charset="0"/>
                          </a:rPr>
                          <m:t>𝜈</m:t>
                        </m:r>
                      </m:e>
                      <m:sub>
                        <m:r>
                          <a:rPr lang="en-US" sz="1600" b="0" i="1" smtClean="0">
                            <a:solidFill>
                              <a:srgbClr val="0000FF"/>
                            </a:solidFill>
                            <a:latin typeface="Cambria Math" panose="02040503050406030204" pitchFamily="18" charset="0"/>
                            <a:ea typeface="Cambria Math" panose="02040503050406030204" pitchFamily="18" charset="0"/>
                          </a:rPr>
                          <m:t>𝑠</m:t>
                        </m:r>
                      </m:sub>
                    </m:sSub>
                  </m:oMath>
                </a14:m>
                <a:r>
                  <a:rPr lang="en-US" sz="1600" dirty="0">
                    <a:sym typeface="Wingdings" pitchFamily="2" charset="2"/>
                  </a:rPr>
                  <a:t> with </a:t>
                </a:r>
                <a14:m>
                  <m:oMath xmlns:m="http://schemas.openxmlformats.org/officeDocument/2006/math">
                    <m:r>
                      <a:rPr lang="en-US" sz="1600" i="1" smtClean="0">
                        <a:latin typeface="Cambria Math" panose="02040503050406030204" pitchFamily="18" charset="0"/>
                        <a:ea typeface="Cambria Math" panose="02040503050406030204" pitchFamily="18" charset="0"/>
                        <a:sym typeface="Wingdings" pitchFamily="2" charset="2"/>
                      </a:rPr>
                      <m:t>∆</m:t>
                    </m:r>
                    <m:sSup>
                      <m:sSupPr>
                        <m:ctrlPr>
                          <a:rPr lang="en-US" sz="1600" b="0" i="1" smtClean="0">
                            <a:latin typeface="Cambria Math" panose="02040503050406030204" pitchFamily="18" charset="0"/>
                            <a:ea typeface="Cambria Math" panose="02040503050406030204" pitchFamily="18" charset="0"/>
                            <a:sym typeface="Wingdings" pitchFamily="2" charset="2"/>
                          </a:rPr>
                        </m:ctrlPr>
                      </m:sSupPr>
                      <m:e>
                        <m:r>
                          <a:rPr lang="en-US" sz="1600" b="0" i="1" smtClean="0">
                            <a:latin typeface="Cambria Math" panose="02040503050406030204" pitchFamily="18" charset="0"/>
                            <a:ea typeface="Cambria Math" panose="02040503050406030204" pitchFamily="18" charset="0"/>
                            <a:sym typeface="Wingdings" pitchFamily="2" charset="2"/>
                          </a:rPr>
                          <m:t>𝑚</m:t>
                        </m:r>
                      </m:e>
                      <m:sup>
                        <m:r>
                          <a:rPr lang="en-US" sz="1600" b="0" i="1" smtClean="0">
                            <a:latin typeface="Cambria Math" panose="02040503050406030204" pitchFamily="18" charset="0"/>
                            <a:ea typeface="Cambria Math" panose="02040503050406030204" pitchFamily="18" charset="0"/>
                            <a:sym typeface="Wingdings" pitchFamily="2" charset="2"/>
                          </a:rPr>
                          <m:t>2</m:t>
                        </m:r>
                      </m:sup>
                    </m:sSup>
                    <m:r>
                      <a:rPr lang="en-US" sz="1600" b="0" i="1" smtClean="0">
                        <a:latin typeface="Cambria Math" panose="02040503050406030204" pitchFamily="18" charset="0"/>
                        <a:ea typeface="Cambria Math" panose="02040503050406030204" pitchFamily="18" charset="0"/>
                        <a:sym typeface="Wingdings" pitchFamily="2" charset="2"/>
                      </a:rPr>
                      <m:t>~ </m:t>
                    </m:r>
                    <m:sSup>
                      <m:sSupPr>
                        <m:ctrlPr>
                          <a:rPr lang="en-US" sz="1600" b="0" i="1" smtClean="0">
                            <a:latin typeface="Cambria Math" panose="02040503050406030204" pitchFamily="18" charset="0"/>
                            <a:ea typeface="Cambria Math" panose="02040503050406030204" pitchFamily="18" charset="0"/>
                            <a:sym typeface="Wingdings" pitchFamily="2" charset="2"/>
                          </a:rPr>
                        </m:ctrlPr>
                      </m:sSupPr>
                      <m:e>
                        <m:r>
                          <a:rPr lang="en-US" sz="1600" b="0" i="1" smtClean="0">
                            <a:latin typeface="Cambria Math" panose="02040503050406030204" pitchFamily="18" charset="0"/>
                            <a:ea typeface="Cambria Math" panose="02040503050406030204" pitchFamily="18" charset="0"/>
                            <a:sym typeface="Wingdings" pitchFamily="2" charset="2"/>
                          </a:rPr>
                          <m:t>10</m:t>
                        </m:r>
                      </m:e>
                      <m:sup>
                        <m:r>
                          <a:rPr lang="en-US" sz="1600" b="0" i="1" smtClean="0">
                            <a:latin typeface="Cambria Math" panose="02040503050406030204" pitchFamily="18" charset="0"/>
                            <a:ea typeface="Cambria Math" panose="02040503050406030204" pitchFamily="18" charset="0"/>
                            <a:sym typeface="Wingdings" pitchFamily="2" charset="2"/>
                          </a:rPr>
                          <m:t>3</m:t>
                        </m:r>
                      </m:sup>
                    </m:sSup>
                  </m:oMath>
                </a14:m>
                <a:r>
                  <a:rPr lang="en-US" sz="1600" dirty="0">
                    <a:sym typeface="Wingdings" pitchFamily="2" charset="2"/>
                  </a:rPr>
                  <a:t> </a:t>
                </a:r>
                <a14:m>
                  <m:oMath xmlns:m="http://schemas.openxmlformats.org/officeDocument/2006/math">
                    <m:sSup>
                      <m:sSupPr>
                        <m:ctrlPr>
                          <a:rPr lang="en-US" sz="1600" i="1" dirty="0" smtClean="0">
                            <a:latin typeface="Cambria Math" panose="02040503050406030204" pitchFamily="18" charset="0"/>
                            <a:sym typeface="Wingdings" pitchFamily="2" charset="2"/>
                          </a:rPr>
                        </m:ctrlPr>
                      </m:sSupPr>
                      <m:e>
                        <m:r>
                          <m:rPr>
                            <m:sty m:val="p"/>
                          </m:rPr>
                          <a:rPr lang="en-US" sz="1600" b="0" i="0" dirty="0" smtClean="0">
                            <a:latin typeface="Cambria Math" panose="02040503050406030204" pitchFamily="18" charset="0"/>
                            <a:sym typeface="Wingdings" pitchFamily="2" charset="2"/>
                          </a:rPr>
                          <m:t>eV</m:t>
                        </m:r>
                      </m:e>
                      <m:sup>
                        <m:r>
                          <a:rPr lang="en-US" sz="1600" b="0" i="1" dirty="0" smtClean="0">
                            <a:latin typeface="Cambria Math" panose="02040503050406030204" pitchFamily="18" charset="0"/>
                            <a:sym typeface="Wingdings" pitchFamily="2" charset="2"/>
                          </a:rPr>
                          <m:t>2</m:t>
                        </m:r>
                      </m:sup>
                    </m:sSup>
                  </m:oMath>
                </a14:m>
                <a:endParaRPr lang="en-US" sz="1600" dirty="0">
                  <a:sym typeface="Wingdings" pitchFamily="2" charset="2"/>
                </a:endParaRPr>
              </a:p>
            </p:txBody>
          </p:sp>
        </mc:Choice>
        <mc:Fallback xmlns="">
          <p:sp>
            <p:nvSpPr>
              <p:cNvPr id="22" name="Content Placeholder 2">
                <a:extLst>
                  <a:ext uri="{FF2B5EF4-FFF2-40B4-BE49-F238E27FC236}">
                    <a16:creationId xmlns:a16="http://schemas.microsoft.com/office/drawing/2014/main" id="{BA5E0E92-AA52-6A4E-851E-4E3A34E4640E}"/>
                  </a:ext>
                </a:extLst>
              </p:cNvPr>
              <p:cNvSpPr>
                <a:spLocks noGrp="1" noRot="1" noChangeAspect="1" noMove="1" noResize="1" noEditPoints="1" noAdjustHandles="1" noChangeArrowheads="1" noChangeShapeType="1" noTextEdit="1"/>
              </p:cNvSpPr>
              <p:nvPr>
                <p:ph idx="1"/>
              </p:nvPr>
            </p:nvSpPr>
            <p:spPr>
              <a:xfrm>
                <a:off x="149032" y="3048000"/>
                <a:ext cx="3279968" cy="3200400"/>
              </a:xfrm>
              <a:blipFill>
                <a:blip r:embed="rId2"/>
                <a:stretch>
                  <a:fillRect l="-1154" t="-791" r="-2308" b="-5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Content Placeholder 2">
                <a:extLst>
                  <a:ext uri="{FF2B5EF4-FFF2-40B4-BE49-F238E27FC236}">
                    <a16:creationId xmlns:a16="http://schemas.microsoft.com/office/drawing/2014/main" id="{8A2BC16F-9089-B0FD-7AF0-9F6635C21096}"/>
                  </a:ext>
                </a:extLst>
              </p:cNvPr>
              <p:cNvSpPr txBox="1">
                <a:spLocks/>
              </p:cNvSpPr>
              <p:nvPr/>
            </p:nvSpPr>
            <p:spPr bwMode="auto">
              <a:xfrm>
                <a:off x="149032" y="914399"/>
                <a:ext cx="3203768" cy="1676399"/>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The FPF experiments will see </a:t>
                </a:r>
                <a14:m>
                  <m:oMath xmlns:m="http://schemas.openxmlformats.org/officeDocument/2006/math">
                    <m:sSup>
                      <m:sSupPr>
                        <m:ctrlPr>
                          <a:rPr lang="en-US" sz="1800" i="1" smtClean="0">
                            <a:solidFill>
                              <a:srgbClr val="0000FF"/>
                            </a:solidFill>
                            <a:latin typeface="Cambria Math" panose="02040503050406030204" pitchFamily="18" charset="0"/>
                          </a:rPr>
                        </m:ctrlPr>
                      </m:sSupPr>
                      <m:e>
                        <m:r>
                          <a:rPr lang="en-US" sz="1800" b="0" i="1" smtClean="0">
                            <a:solidFill>
                              <a:srgbClr val="0000FF"/>
                            </a:solidFill>
                            <a:latin typeface="Cambria Math" panose="02040503050406030204" pitchFamily="18" charset="0"/>
                          </a:rPr>
                          <m:t>10</m:t>
                        </m:r>
                      </m:e>
                      <m:sup>
                        <m:r>
                          <a:rPr lang="en-US" sz="1800" b="0" i="1" smtClean="0">
                            <a:solidFill>
                              <a:srgbClr val="0000FF"/>
                            </a:solidFill>
                            <a:latin typeface="Cambria Math" panose="02040503050406030204" pitchFamily="18" charset="0"/>
                          </a:rPr>
                          <m:t>5</m:t>
                        </m:r>
                      </m:sup>
                    </m:sSup>
                    <m:r>
                      <a:rPr lang="en-US" sz="1800" b="0" i="1" smtClean="0">
                        <a:solidFill>
                          <a:srgbClr val="0000FF"/>
                        </a:solidFill>
                        <a:latin typeface="Cambria Math" panose="02040503050406030204" pitchFamily="18" charset="0"/>
                      </a:rPr>
                      <m:t> </m:t>
                    </m:r>
                    <m:sSub>
                      <m:sSubPr>
                        <m:ctrlPr>
                          <a:rPr lang="en-US" sz="1800" b="0" i="1" smtClean="0">
                            <a:solidFill>
                              <a:srgbClr val="0000FF"/>
                            </a:solidFill>
                            <a:latin typeface="Cambria Math" panose="02040503050406030204" pitchFamily="18" charset="0"/>
                          </a:rPr>
                        </m:ctrlPr>
                      </m:sSubPr>
                      <m:e>
                        <m:r>
                          <a:rPr lang="en-US" sz="1800" b="0" i="1" smtClean="0">
                            <a:solidFill>
                              <a:srgbClr val="0000FF"/>
                            </a:solidFill>
                            <a:latin typeface="Cambria Math" panose="02040503050406030204" pitchFamily="18" charset="0"/>
                            <a:ea typeface="Cambria Math" panose="02040503050406030204" pitchFamily="18" charset="0"/>
                          </a:rPr>
                          <m:t>𝜈</m:t>
                        </m:r>
                      </m:e>
                      <m:sub>
                        <m:r>
                          <a:rPr lang="en-US" sz="1800" b="0" i="1" smtClean="0">
                            <a:solidFill>
                              <a:srgbClr val="0000FF"/>
                            </a:solidFill>
                            <a:latin typeface="Cambria Math" panose="02040503050406030204" pitchFamily="18" charset="0"/>
                          </a:rPr>
                          <m:t>𝑒</m:t>
                        </m:r>
                      </m:sub>
                    </m:sSub>
                  </m:oMath>
                </a14:m>
                <a:r>
                  <a:rPr lang="en-US" sz="1800" dirty="0"/>
                  <a:t>, </a:t>
                </a:r>
                <a14:m>
                  <m:oMath xmlns:m="http://schemas.openxmlformats.org/officeDocument/2006/math">
                    <m:sSup>
                      <m:sSupPr>
                        <m:ctrlPr>
                          <a:rPr lang="en-US" sz="1800" i="1" smtClean="0">
                            <a:solidFill>
                              <a:srgbClr val="0000FF"/>
                            </a:solidFill>
                            <a:latin typeface="Cambria Math" panose="02040503050406030204" pitchFamily="18" charset="0"/>
                          </a:rPr>
                        </m:ctrlPr>
                      </m:sSupPr>
                      <m:e>
                        <m:r>
                          <a:rPr lang="en-US" sz="1800" i="1">
                            <a:solidFill>
                              <a:srgbClr val="0000FF"/>
                            </a:solidFill>
                            <a:latin typeface="Cambria Math" panose="02040503050406030204" pitchFamily="18" charset="0"/>
                          </a:rPr>
                          <m:t>10</m:t>
                        </m:r>
                      </m:e>
                      <m:sup>
                        <m:r>
                          <a:rPr lang="en-US" sz="1800" b="0" i="1" smtClean="0">
                            <a:solidFill>
                              <a:srgbClr val="0000FF"/>
                            </a:solidFill>
                            <a:latin typeface="Cambria Math" panose="02040503050406030204" pitchFamily="18" charset="0"/>
                          </a:rPr>
                          <m:t>6</m:t>
                        </m:r>
                      </m:sup>
                    </m:sSup>
                    <m:r>
                      <a:rPr lang="en-US" sz="1800" i="1">
                        <a:solidFill>
                          <a:srgbClr val="0000FF"/>
                        </a:solidFill>
                        <a:latin typeface="Cambria Math" panose="02040503050406030204" pitchFamily="18" charset="0"/>
                      </a:rPr>
                      <m:t> </m:t>
                    </m:r>
                    <m:sSub>
                      <m:sSubPr>
                        <m:ctrlPr>
                          <a:rPr lang="en-US" sz="1800" i="1">
                            <a:solidFill>
                              <a:srgbClr val="0000FF"/>
                            </a:solidFill>
                            <a:latin typeface="Cambria Math" panose="02040503050406030204" pitchFamily="18" charset="0"/>
                          </a:rPr>
                        </m:ctrlPr>
                      </m:sSubPr>
                      <m:e>
                        <m:r>
                          <a:rPr lang="en-US" sz="1800" i="1">
                            <a:solidFill>
                              <a:srgbClr val="0000FF"/>
                            </a:solidFill>
                            <a:latin typeface="Cambria Math" panose="02040503050406030204" pitchFamily="18" charset="0"/>
                            <a:ea typeface="Cambria Math" panose="02040503050406030204" pitchFamily="18" charset="0"/>
                          </a:rPr>
                          <m:t>𝜈</m:t>
                        </m:r>
                      </m:e>
                      <m:sub>
                        <m:r>
                          <a:rPr lang="en-US" sz="1800" i="1" smtClean="0">
                            <a:solidFill>
                              <a:srgbClr val="0000FF"/>
                            </a:solidFill>
                            <a:latin typeface="Cambria Math" panose="02040503050406030204" pitchFamily="18" charset="0"/>
                            <a:ea typeface="Cambria Math" panose="02040503050406030204" pitchFamily="18" charset="0"/>
                          </a:rPr>
                          <m:t>𝜇</m:t>
                        </m:r>
                      </m:sub>
                    </m:sSub>
                  </m:oMath>
                </a14:m>
                <a:r>
                  <a:rPr lang="en-US" sz="1800" dirty="0"/>
                  <a:t>, and </a:t>
                </a:r>
                <a14:m>
                  <m:oMath xmlns:m="http://schemas.openxmlformats.org/officeDocument/2006/math">
                    <m:sSup>
                      <m:sSupPr>
                        <m:ctrlPr>
                          <a:rPr lang="en-US" sz="1800" i="1" smtClean="0">
                            <a:solidFill>
                              <a:srgbClr val="0000FF"/>
                            </a:solidFill>
                            <a:latin typeface="Cambria Math" panose="02040503050406030204" pitchFamily="18" charset="0"/>
                          </a:rPr>
                        </m:ctrlPr>
                      </m:sSupPr>
                      <m:e>
                        <m:r>
                          <a:rPr lang="en-US" sz="1800" i="1">
                            <a:solidFill>
                              <a:srgbClr val="0000FF"/>
                            </a:solidFill>
                            <a:latin typeface="Cambria Math" panose="02040503050406030204" pitchFamily="18" charset="0"/>
                          </a:rPr>
                          <m:t>10</m:t>
                        </m:r>
                      </m:e>
                      <m:sup>
                        <m:r>
                          <a:rPr lang="en-US" sz="1800" b="0" i="1" smtClean="0">
                            <a:solidFill>
                              <a:srgbClr val="0000FF"/>
                            </a:solidFill>
                            <a:latin typeface="Cambria Math" panose="02040503050406030204" pitchFamily="18" charset="0"/>
                          </a:rPr>
                          <m:t>4</m:t>
                        </m:r>
                      </m:sup>
                    </m:sSup>
                    <m:r>
                      <a:rPr lang="en-US" sz="1800" i="1">
                        <a:solidFill>
                          <a:srgbClr val="0000FF"/>
                        </a:solidFill>
                        <a:latin typeface="Cambria Math" panose="02040503050406030204" pitchFamily="18" charset="0"/>
                      </a:rPr>
                      <m:t> </m:t>
                    </m:r>
                    <m:sSub>
                      <m:sSubPr>
                        <m:ctrlPr>
                          <a:rPr lang="en-US" sz="1800" i="1">
                            <a:solidFill>
                              <a:srgbClr val="0000FF"/>
                            </a:solidFill>
                            <a:latin typeface="Cambria Math" panose="02040503050406030204" pitchFamily="18" charset="0"/>
                          </a:rPr>
                        </m:ctrlPr>
                      </m:sSubPr>
                      <m:e>
                        <m:r>
                          <a:rPr lang="en-US" sz="1800" i="1">
                            <a:solidFill>
                              <a:srgbClr val="0000FF"/>
                            </a:solidFill>
                            <a:latin typeface="Cambria Math" panose="02040503050406030204" pitchFamily="18" charset="0"/>
                            <a:ea typeface="Cambria Math" panose="02040503050406030204" pitchFamily="18" charset="0"/>
                          </a:rPr>
                          <m:t>𝜈</m:t>
                        </m:r>
                      </m:e>
                      <m:sub>
                        <m:r>
                          <a:rPr lang="en-US" sz="1800" i="1" smtClean="0">
                            <a:solidFill>
                              <a:srgbClr val="0000FF"/>
                            </a:solidFill>
                            <a:latin typeface="Cambria Math" panose="02040503050406030204" pitchFamily="18" charset="0"/>
                            <a:ea typeface="Cambria Math" panose="02040503050406030204" pitchFamily="18" charset="0"/>
                          </a:rPr>
                          <m:t>𝜏</m:t>
                        </m:r>
                      </m:sub>
                    </m:sSub>
                  </m:oMath>
                </a14:m>
                <a:r>
                  <a:rPr lang="en-US" sz="1800" dirty="0">
                    <a:solidFill>
                      <a:srgbClr val="0000FF"/>
                    </a:solidFill>
                    <a:sym typeface="Wingdings" pitchFamily="2" charset="2"/>
                  </a:rPr>
                  <a:t> </a:t>
                </a:r>
                <a:r>
                  <a:rPr lang="en-US" sz="1800" dirty="0">
                    <a:sym typeface="Wingdings" pitchFamily="2" charset="2"/>
                  </a:rPr>
                  <a:t>interactions at </a:t>
                </a:r>
                <a:r>
                  <a:rPr lang="en-US" sz="1800" dirty="0" err="1">
                    <a:sym typeface="Wingdings" pitchFamily="2" charset="2"/>
                  </a:rPr>
                  <a:t>TeV</a:t>
                </a:r>
                <a:r>
                  <a:rPr lang="en-US" sz="1800" dirty="0">
                    <a:sym typeface="Wingdings" pitchFamily="2" charset="2"/>
                  </a:rPr>
                  <a:t> energies.  The last chance to probe this in a controlled environment for at least 50 years.  </a:t>
                </a:r>
              </a:p>
            </p:txBody>
          </p:sp>
        </mc:Choice>
        <mc:Fallback xmlns="">
          <p:sp>
            <p:nvSpPr>
              <p:cNvPr id="25" name="Content Placeholder 2">
                <a:extLst>
                  <a:ext uri="{FF2B5EF4-FFF2-40B4-BE49-F238E27FC236}">
                    <a16:creationId xmlns:a16="http://schemas.microsoft.com/office/drawing/2014/main" id="{8A2BC16F-9089-B0FD-7AF0-9F6635C21096}"/>
                  </a:ext>
                </a:extLst>
              </p:cNvPr>
              <p:cNvSpPr txBox="1">
                <a:spLocks noRot="1" noChangeAspect="1" noMove="1" noResize="1" noEditPoints="1" noAdjustHandles="1" noChangeArrowheads="1" noChangeShapeType="1" noTextEdit="1"/>
              </p:cNvSpPr>
              <p:nvPr/>
            </p:nvSpPr>
            <p:spPr bwMode="auto">
              <a:xfrm>
                <a:off x="149032" y="914399"/>
                <a:ext cx="3203768" cy="1676399"/>
              </a:xfrm>
              <a:prstGeom prst="rect">
                <a:avLst/>
              </a:prstGeom>
              <a:blipFill>
                <a:blip r:embed="rId3"/>
                <a:stretch>
                  <a:fillRect l="-1186" t="-1504" r="-3557" b="-27068"/>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pic>
        <p:nvPicPr>
          <p:cNvPr id="26" name="Picture 25">
            <a:extLst>
              <a:ext uri="{FF2B5EF4-FFF2-40B4-BE49-F238E27FC236}">
                <a16:creationId xmlns:a16="http://schemas.microsoft.com/office/drawing/2014/main" id="{7B059AC2-52E0-9BBB-FC12-D0AE3AC3EFC0}"/>
              </a:ext>
            </a:extLst>
          </p:cNvPr>
          <p:cNvPicPr>
            <a:picLocks noChangeAspect="1"/>
          </p:cNvPicPr>
          <p:nvPr/>
        </p:nvPicPr>
        <p:blipFill>
          <a:blip r:embed="rId4"/>
          <a:stretch>
            <a:fillRect/>
          </a:stretch>
        </p:blipFill>
        <p:spPr>
          <a:xfrm>
            <a:off x="3585572" y="1188291"/>
            <a:ext cx="5160523" cy="1575184"/>
          </a:xfrm>
          <a:prstGeom prst="rect">
            <a:avLst/>
          </a:prstGeom>
        </p:spPr>
      </p:pic>
      <p:pic>
        <p:nvPicPr>
          <p:cNvPr id="28" name="Picture 27">
            <a:extLst>
              <a:ext uri="{FF2B5EF4-FFF2-40B4-BE49-F238E27FC236}">
                <a16:creationId xmlns:a16="http://schemas.microsoft.com/office/drawing/2014/main" id="{FCF924A5-61BD-043B-8A00-AD7CBDD27F64}"/>
              </a:ext>
            </a:extLst>
          </p:cNvPr>
          <p:cNvPicPr>
            <a:picLocks noChangeAspect="1"/>
          </p:cNvPicPr>
          <p:nvPr/>
        </p:nvPicPr>
        <p:blipFill>
          <a:blip r:embed="rId5"/>
          <a:stretch>
            <a:fillRect/>
          </a:stretch>
        </p:blipFill>
        <p:spPr>
          <a:xfrm>
            <a:off x="3573166" y="3113567"/>
            <a:ext cx="5160523" cy="3429000"/>
          </a:xfrm>
          <a:prstGeom prst="rect">
            <a:avLst/>
          </a:prstGeom>
        </p:spPr>
      </p:pic>
      <p:sp>
        <p:nvSpPr>
          <p:cNvPr id="32" name="Oval 31">
            <a:extLst>
              <a:ext uri="{FF2B5EF4-FFF2-40B4-BE49-F238E27FC236}">
                <a16:creationId xmlns:a16="http://schemas.microsoft.com/office/drawing/2014/main" id="{BEE9FCD0-1FB5-A32E-AB1D-AD825E82A7E8}"/>
              </a:ext>
            </a:extLst>
          </p:cNvPr>
          <p:cNvSpPr/>
          <p:nvPr/>
        </p:nvSpPr>
        <p:spPr>
          <a:xfrm>
            <a:off x="7543800" y="3505200"/>
            <a:ext cx="1106269" cy="4572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0868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52400"/>
            <a:ext cx="9144000" cy="657225"/>
          </a:xfrm>
        </p:spPr>
        <p:txBody>
          <a:bodyPr/>
          <a:lstStyle/>
          <a:p>
            <a:pPr eaLnBrk="1" hangingPunct="1"/>
            <a:r>
              <a:rPr lang="en-US" dirty="0">
                <a:latin typeface="Arial" charset="0"/>
              </a:rPr>
              <a:t>ENHANCEMENT OF HIGH P</a:t>
            </a:r>
            <a:r>
              <a:rPr lang="en-US" baseline="-25000" dirty="0">
                <a:latin typeface="Arial" charset="0"/>
              </a:rPr>
              <a:t>T</a:t>
            </a:r>
            <a:r>
              <a:rPr lang="en-US" dirty="0">
                <a:latin typeface="Arial" charset="0"/>
              </a:rPr>
              <a:t> SEARCHES</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152400" y="990600"/>
                <a:ext cx="2895600" cy="4953000"/>
              </a:xfrm>
            </p:spPr>
            <p:txBody>
              <a:bodyPr/>
              <a:lstStyle/>
              <a:p>
                <a:r>
                  <a:rPr lang="en-US" sz="1800" dirty="0"/>
                  <a:t>The FPF will provide new constraints on pdfs that will sharpen studies at ATLAS and CMS.</a:t>
                </a:r>
              </a:p>
              <a:p>
                <a:endParaRPr lang="en-US" sz="1800" dirty="0"/>
              </a:p>
              <a:p>
                <a:r>
                  <a:rPr lang="en-US" sz="1800" dirty="0"/>
                  <a:t>For example, W, Z, and Higgs boson studies.</a:t>
                </a:r>
              </a:p>
              <a:p>
                <a:endParaRPr lang="en-US" sz="1800" dirty="0"/>
              </a:p>
              <a:p>
                <a:r>
                  <a:rPr lang="en-US" sz="1800" dirty="0"/>
                  <a:t>Will also remove degeneracies between pdfs and new physics (“fitting away new physics”), extending the reach for new particle searches (e.g., ~10 </a:t>
                </a:r>
                <a:r>
                  <a:rPr lang="en-US" sz="1800" dirty="0" err="1"/>
                  <a:t>TeV</a:t>
                </a:r>
                <a:r>
                  <a:rPr lang="en-US" sz="1800" dirty="0"/>
                  <a:t> </a:t>
                </a:r>
                <a14:m>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𝑊</m:t>
                        </m:r>
                      </m:e>
                      <m:sup>
                        <m:r>
                          <a:rPr lang="en-US" sz="2000" b="0" i="1" smtClean="0">
                            <a:latin typeface="Cambria Math" panose="02040503050406030204" pitchFamily="18" charset="0"/>
                          </a:rPr>
                          <m:t>′</m:t>
                        </m:r>
                      </m:sup>
                    </m:sSup>
                    <m:r>
                      <a:rPr lang="en-US" sz="2000" b="0" i="1" smtClean="0">
                        <a:latin typeface="Cambria Math" panose="02040503050406030204" pitchFamily="18" charset="0"/>
                      </a:rPr>
                      <m:t>, </m:t>
                    </m:r>
                    <m:r>
                      <a:rPr lang="en-US" sz="2000" b="0" i="1" smtClean="0">
                        <a:latin typeface="Cambria Math" panose="02040503050406030204" pitchFamily="18" charset="0"/>
                      </a:rPr>
                      <m:t>𝑍</m:t>
                    </m:r>
                    <m:r>
                      <a:rPr lang="en-US" sz="2000" b="0" i="1" smtClean="0">
                        <a:latin typeface="Cambria Math" panose="02040503050406030204" pitchFamily="18" charset="0"/>
                      </a:rPr>
                      <m:t>′</m:t>
                    </m:r>
                  </m:oMath>
                </a14:m>
                <a:r>
                  <a:rPr lang="en-US" sz="2000" dirty="0"/>
                  <a:t> </a:t>
                </a:r>
                <a:r>
                  <a:rPr lang="en-US" sz="1800" dirty="0"/>
                  <a:t>).</a:t>
                </a:r>
                <a:endParaRPr lang="en-US" sz="1800" baseline="-25000" dirty="0"/>
              </a:p>
              <a:p>
                <a:endParaRPr lang="en-US" sz="1000" dirty="0"/>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152400" y="990600"/>
                <a:ext cx="2895600" cy="4953000"/>
              </a:xfrm>
              <a:blipFill>
                <a:blip r:embed="rId3"/>
                <a:stretch>
                  <a:fillRect l="-1310" t="-767" r="-1747" b="-8184"/>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8F5DF30B-D16D-F045-8ABC-E1D363FE7A7B}"/>
              </a:ext>
            </a:extLst>
          </p:cNvPr>
          <p:cNvSpPr txBox="1"/>
          <p:nvPr/>
        </p:nvSpPr>
        <p:spPr>
          <a:xfrm>
            <a:off x="4585252" y="5568398"/>
            <a:ext cx="3217547" cy="523220"/>
          </a:xfrm>
          <a:prstGeom prst="rect">
            <a:avLst/>
          </a:prstGeom>
          <a:noFill/>
        </p:spPr>
        <p:txBody>
          <a:bodyPr wrap="none" rtlCol="0">
            <a:spAutoFit/>
          </a:bodyPr>
          <a:lstStyle/>
          <a:p>
            <a:r>
              <a:rPr lang="en-US" sz="1400" dirty="0">
                <a:latin typeface="+mj-lt"/>
              </a:rPr>
              <a:t>Cruz-Martinez, </a:t>
            </a:r>
            <a:r>
              <a:rPr lang="en-US" sz="1400" dirty="0" err="1">
                <a:latin typeface="+mj-lt"/>
              </a:rPr>
              <a:t>Fieg</a:t>
            </a:r>
            <a:r>
              <a:rPr lang="en-US" sz="1400" dirty="0">
                <a:latin typeface="+mj-lt"/>
              </a:rPr>
              <a:t>, </a:t>
            </a:r>
            <a:r>
              <a:rPr lang="en-US" sz="1400" dirty="0" err="1">
                <a:latin typeface="+mj-lt"/>
              </a:rPr>
              <a:t>Giani</a:t>
            </a:r>
            <a:r>
              <a:rPr lang="en-US" sz="1400" dirty="0">
                <a:latin typeface="+mj-lt"/>
              </a:rPr>
              <a:t>, </a:t>
            </a:r>
            <a:r>
              <a:rPr lang="en-US" sz="1400" dirty="0" err="1">
                <a:latin typeface="+mj-lt"/>
              </a:rPr>
              <a:t>Krack</a:t>
            </a:r>
            <a:r>
              <a:rPr lang="en-US" sz="1400" dirty="0">
                <a:latin typeface="+mj-lt"/>
              </a:rPr>
              <a:t>, </a:t>
            </a:r>
          </a:p>
          <a:p>
            <a:r>
              <a:rPr lang="en-US" sz="1400" dirty="0" err="1">
                <a:latin typeface="+mj-lt"/>
              </a:rPr>
              <a:t>Makela</a:t>
            </a:r>
            <a:r>
              <a:rPr lang="en-US" sz="1400" dirty="0">
                <a:latin typeface="+mj-lt"/>
              </a:rPr>
              <a:t>, </a:t>
            </a:r>
            <a:r>
              <a:rPr lang="en-US" sz="1400" b="0" i="0" u="none" strike="noStrike" dirty="0" err="1">
                <a:effectLst/>
                <a:latin typeface="+mj-lt"/>
              </a:rPr>
              <a:t>Rabemananjara</a:t>
            </a:r>
            <a:r>
              <a:rPr lang="en-US" sz="1400" b="0" i="0" u="none" strike="noStrike" dirty="0">
                <a:effectLst/>
                <a:latin typeface="+mj-lt"/>
              </a:rPr>
              <a:t>, </a:t>
            </a:r>
            <a:r>
              <a:rPr lang="en-US" sz="1400" dirty="0">
                <a:latin typeface="+mj-lt"/>
              </a:rPr>
              <a:t>Rojo (2023) </a:t>
            </a:r>
          </a:p>
        </p:txBody>
      </p:sp>
      <p:pic>
        <p:nvPicPr>
          <p:cNvPr id="3" name="Picture 2">
            <a:extLst>
              <a:ext uri="{FF2B5EF4-FFF2-40B4-BE49-F238E27FC236}">
                <a16:creationId xmlns:a16="http://schemas.microsoft.com/office/drawing/2014/main" id="{9C9C7BD2-3A9B-144F-EC3B-6ACC6352F19D}"/>
              </a:ext>
            </a:extLst>
          </p:cNvPr>
          <p:cNvPicPr>
            <a:picLocks noChangeAspect="1"/>
          </p:cNvPicPr>
          <p:nvPr/>
        </p:nvPicPr>
        <p:blipFill>
          <a:blip r:embed="rId4"/>
          <a:srcRect r="49020"/>
          <a:stretch/>
        </p:blipFill>
        <p:spPr>
          <a:xfrm>
            <a:off x="3505200" y="940904"/>
            <a:ext cx="5025887" cy="4496215"/>
          </a:xfrm>
          <a:prstGeom prst="rect">
            <a:avLst/>
          </a:prstGeom>
        </p:spPr>
      </p:pic>
    </p:spTree>
    <p:extLst>
      <p:ext uri="{BB962C8B-B14F-4D97-AF65-F5344CB8AC3E}">
        <p14:creationId xmlns:p14="http://schemas.microsoft.com/office/powerpoint/2010/main" val="86637210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a:extLst>
              <a:ext uri="{FF2B5EF4-FFF2-40B4-BE49-F238E27FC236}">
                <a16:creationId xmlns:a16="http://schemas.microsoft.com/office/drawing/2014/main" id="{6406A584-05E5-D242-8567-15DC28351A36}"/>
              </a:ext>
            </a:extLst>
          </p:cNvPr>
          <p:cNvSpPr txBox="1">
            <a:spLocks noChangeArrowheads="1"/>
          </p:cNvSpPr>
          <p:nvPr/>
        </p:nvSpPr>
        <p:spPr bwMode="auto">
          <a:xfrm>
            <a:off x="-61913" y="0"/>
            <a:ext cx="9320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dirty="0"/>
          </a:p>
        </p:txBody>
      </p:sp>
      <p:sp>
        <p:nvSpPr>
          <p:cNvPr id="4" name="Title 1">
            <a:extLst>
              <a:ext uri="{FF2B5EF4-FFF2-40B4-BE49-F238E27FC236}">
                <a16:creationId xmlns:a16="http://schemas.microsoft.com/office/drawing/2014/main" id="{EB569616-35FA-4D4B-AF3C-38115B193091}"/>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LHC DETECTORS</a:t>
            </a:r>
          </a:p>
        </p:txBody>
      </p:sp>
      <p:pic>
        <p:nvPicPr>
          <p:cNvPr id="3" name="Picture 2">
            <a:extLst>
              <a:ext uri="{FF2B5EF4-FFF2-40B4-BE49-F238E27FC236}">
                <a16:creationId xmlns:a16="http://schemas.microsoft.com/office/drawing/2014/main" id="{BF671BBF-0442-9940-A12C-B89845B4E539}"/>
              </a:ext>
            </a:extLst>
          </p:cNvPr>
          <p:cNvPicPr>
            <a:picLocks noChangeAspect="1"/>
          </p:cNvPicPr>
          <p:nvPr/>
        </p:nvPicPr>
        <p:blipFill>
          <a:blip r:embed="rId3"/>
          <a:stretch>
            <a:fillRect/>
          </a:stretch>
        </p:blipFill>
        <p:spPr>
          <a:xfrm>
            <a:off x="1066800" y="1905000"/>
            <a:ext cx="7010400" cy="4569357"/>
          </a:xfrm>
          <a:prstGeom prst="rect">
            <a:avLst/>
          </a:prstGeom>
        </p:spPr>
      </p:pic>
      <p:sp>
        <p:nvSpPr>
          <p:cNvPr id="5" name="Content Placeholder 2">
            <a:extLst>
              <a:ext uri="{FF2B5EF4-FFF2-40B4-BE49-F238E27FC236}">
                <a16:creationId xmlns:a16="http://schemas.microsoft.com/office/drawing/2014/main" id="{8E0B26F7-82A9-034E-8EE3-A7FE0701640D}"/>
              </a:ext>
            </a:extLst>
          </p:cNvPr>
          <p:cNvSpPr txBox="1">
            <a:spLocks noChangeArrowheads="1"/>
          </p:cNvSpPr>
          <p:nvPr/>
        </p:nvSpPr>
        <p:spPr bwMode="auto">
          <a:xfrm>
            <a:off x="152400" y="838200"/>
            <a:ext cx="8915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ltLang="en-US" sz="2000" dirty="0"/>
              <a:t>The protons collide at 4 points, and each point is surrounded by a large detector to view the results of the collisions. These detectors cost billions of dollars and were constructed over decades by thousands of collaborators.</a:t>
            </a:r>
          </a:p>
        </p:txBody>
      </p:sp>
      <p:sp>
        <p:nvSpPr>
          <p:cNvPr id="2" name="TextBox 1">
            <a:extLst>
              <a:ext uri="{FF2B5EF4-FFF2-40B4-BE49-F238E27FC236}">
                <a16:creationId xmlns:a16="http://schemas.microsoft.com/office/drawing/2014/main" id="{D177B293-EE86-DDFF-A44E-A73F0E6647B8}"/>
              </a:ext>
            </a:extLst>
          </p:cNvPr>
          <p:cNvSpPr txBox="1"/>
          <p:nvPr/>
        </p:nvSpPr>
        <p:spPr>
          <a:xfrm>
            <a:off x="3456406" y="6105025"/>
            <a:ext cx="2283574" cy="369332"/>
          </a:xfrm>
          <a:prstGeom prst="rect">
            <a:avLst/>
          </a:prstGeom>
          <a:noFill/>
        </p:spPr>
        <p:txBody>
          <a:bodyPr wrap="none" rtlCol="0">
            <a:spAutoFit/>
          </a:bodyPr>
          <a:lstStyle/>
          <a:p>
            <a:r>
              <a:rPr lang="en-US" dirty="0">
                <a:solidFill>
                  <a:schemeClr val="bg1"/>
                </a:solidFill>
              </a:rPr>
              <a:t>The ATLAS Detector</a:t>
            </a:r>
          </a:p>
        </p:txBody>
      </p:sp>
    </p:spTree>
    <p:extLst>
      <p:ext uri="{BB962C8B-B14F-4D97-AF65-F5344CB8AC3E}">
        <p14:creationId xmlns:p14="http://schemas.microsoft.com/office/powerpoint/2010/main" val="10303984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solidFill>
                  <a:schemeClr val="tx1"/>
                </a:solidFill>
                <a:latin typeface="Arial" charset="0"/>
              </a:rPr>
              <a:t>UNIQUE DISCOVERY OPPORTUNTIES</a:t>
            </a:r>
          </a:p>
        </p:txBody>
      </p:sp>
      <p:sp>
        <p:nvSpPr>
          <p:cNvPr id="5123" name="Content Placeholder 2"/>
          <p:cNvSpPr>
            <a:spLocks noGrp="1"/>
          </p:cNvSpPr>
          <p:nvPr>
            <p:ph idx="1"/>
          </p:nvPr>
        </p:nvSpPr>
        <p:spPr>
          <a:xfrm>
            <a:off x="228600" y="838509"/>
            <a:ext cx="8763000" cy="5638491"/>
          </a:xfrm>
        </p:spPr>
        <p:txBody>
          <a:bodyPr/>
          <a:lstStyle/>
          <a:p>
            <a:pPr eaLnBrk="1" hangingPunct="1"/>
            <a:r>
              <a:rPr lang="en-US" sz="1800" dirty="0">
                <a:latin typeface="Arial" charset="0"/>
              </a:rPr>
              <a:t>FPF experiments have the potential to discovery BSM physics that cannot be seen anywhere else. Many examples:</a:t>
            </a:r>
          </a:p>
          <a:p>
            <a:pPr eaLnBrk="1" hangingPunct="1"/>
            <a:endParaRPr lang="en-US" sz="1200" dirty="0">
              <a:latin typeface="Arial" charset="0"/>
            </a:endParaRPr>
          </a:p>
          <a:p>
            <a:pPr eaLnBrk="1" hangingPunct="1"/>
            <a:r>
              <a:rPr lang="en-US" sz="1800" dirty="0">
                <a:solidFill>
                  <a:srgbClr val="FF0000"/>
                </a:solidFill>
                <a:latin typeface="Arial" charset="0"/>
              </a:rPr>
              <a:t>Millicharged particles</a:t>
            </a:r>
            <a:r>
              <a:rPr lang="en-US" sz="1800" dirty="0">
                <a:latin typeface="Arial" charset="0"/>
              </a:rPr>
              <a:t>: a completely generic possibility motivated by dark matter, dark sectors. Currently the target of the </a:t>
            </a:r>
            <a:r>
              <a:rPr lang="en-US" sz="1800" dirty="0" err="1">
                <a:latin typeface="Arial" charset="0"/>
              </a:rPr>
              <a:t>MilliQan</a:t>
            </a:r>
            <a:r>
              <a:rPr lang="en-US" sz="1800" dirty="0">
                <a:latin typeface="Arial" charset="0"/>
              </a:rPr>
              <a:t> experiment, located at the LHC near the CMS experiment in a “non-forward” tunnel.</a:t>
            </a:r>
          </a:p>
          <a:p>
            <a:pPr eaLnBrk="1" hangingPunct="1"/>
            <a:endParaRPr lang="en-US" sz="2000" dirty="0">
              <a:latin typeface="Arial" charset="0"/>
            </a:endParaRPr>
          </a:p>
          <a:p>
            <a:pPr marL="0" indent="0" eaLnBrk="1" hangingPunct="1">
              <a:buNone/>
            </a:pPr>
            <a:endParaRPr lang="en-US" sz="2000" dirty="0">
              <a:latin typeface="Arial" charset="0"/>
            </a:endParaRPr>
          </a:p>
        </p:txBody>
      </p:sp>
      <p:sp>
        <p:nvSpPr>
          <p:cNvPr id="4" name="TextBox 3">
            <a:extLst>
              <a:ext uri="{FF2B5EF4-FFF2-40B4-BE49-F238E27FC236}">
                <a16:creationId xmlns:a16="http://schemas.microsoft.com/office/drawing/2014/main" id="{CF2E3E8F-6B70-BE4C-9BC0-EF8A5379A9DD}"/>
              </a:ext>
            </a:extLst>
          </p:cNvPr>
          <p:cNvSpPr txBox="1"/>
          <p:nvPr/>
        </p:nvSpPr>
        <p:spPr>
          <a:xfrm rot="5400000">
            <a:off x="7467317" y="4219393"/>
            <a:ext cx="2466766" cy="276999"/>
          </a:xfrm>
          <a:prstGeom prst="rect">
            <a:avLst/>
          </a:prstGeom>
          <a:noFill/>
        </p:spPr>
        <p:txBody>
          <a:bodyPr wrap="none" rtlCol="0">
            <a:spAutoFit/>
          </a:bodyPr>
          <a:lstStyle/>
          <a:p>
            <a:r>
              <a:rPr lang="en-US" sz="1200" dirty="0"/>
              <a:t>Foroughi-</a:t>
            </a:r>
            <a:r>
              <a:rPr lang="en-US" sz="1200" dirty="0" err="1"/>
              <a:t>Abari</a:t>
            </a:r>
            <a:r>
              <a:rPr lang="en-US" sz="1200" dirty="0"/>
              <a:t>, Kling, Tsai (2020)</a:t>
            </a:r>
          </a:p>
        </p:txBody>
      </p:sp>
      <p:sp>
        <p:nvSpPr>
          <p:cNvPr id="2" name="Content Placeholder 2">
            <a:extLst>
              <a:ext uri="{FF2B5EF4-FFF2-40B4-BE49-F238E27FC236}">
                <a16:creationId xmlns:a16="http://schemas.microsoft.com/office/drawing/2014/main" id="{A5C9D033-7CDC-AA3A-DFFF-2D3728C41152}"/>
              </a:ext>
            </a:extLst>
          </p:cNvPr>
          <p:cNvSpPr txBox="1">
            <a:spLocks/>
          </p:cNvSpPr>
          <p:nvPr/>
        </p:nvSpPr>
        <p:spPr bwMode="auto">
          <a:xfrm>
            <a:off x="228600" y="2743509"/>
            <a:ext cx="3854891" cy="28894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Can be explored at the FPF with both </a:t>
            </a:r>
            <a:r>
              <a:rPr lang="en-US" sz="1800" dirty="0" err="1">
                <a:latin typeface="Arial" charset="0"/>
              </a:rPr>
              <a:t>FLArE</a:t>
            </a:r>
            <a:r>
              <a:rPr lang="en-US" sz="1800" dirty="0">
                <a:latin typeface="Arial" charset="0"/>
              </a:rPr>
              <a:t> and FORMOSA, a dedicated experiment in the forward region with much greater sensitivity for a wide range of masses from 10 MeV to 100 GeV.  </a:t>
            </a:r>
          </a:p>
          <a:p>
            <a:endParaRPr lang="en-US" sz="2000" dirty="0">
              <a:latin typeface="Arial" charset="0"/>
            </a:endParaRPr>
          </a:p>
          <a:p>
            <a:endParaRPr lang="en-US" sz="2000" dirty="0">
              <a:latin typeface="Arial" charset="0"/>
            </a:endParaRPr>
          </a:p>
          <a:p>
            <a:endParaRPr lang="en-US" sz="2000" dirty="0">
              <a:latin typeface="Arial" charset="0"/>
            </a:endParaRPr>
          </a:p>
          <a:p>
            <a:endParaRPr lang="en-US" sz="2000" dirty="0">
              <a:latin typeface="Arial" charset="0"/>
            </a:endParaRPr>
          </a:p>
          <a:p>
            <a:pPr marL="0" indent="0">
              <a:buFont typeface="Arial" charset="0"/>
              <a:buNone/>
            </a:pPr>
            <a:endParaRPr lang="en-US" sz="2000" dirty="0">
              <a:latin typeface="Arial" charset="0"/>
            </a:endParaRPr>
          </a:p>
        </p:txBody>
      </p:sp>
      <p:pic>
        <p:nvPicPr>
          <p:cNvPr id="6" name="Picture 5">
            <a:extLst>
              <a:ext uri="{FF2B5EF4-FFF2-40B4-BE49-F238E27FC236}">
                <a16:creationId xmlns:a16="http://schemas.microsoft.com/office/drawing/2014/main" id="{86B74A50-4385-F6E1-49B7-DD6D7041064E}"/>
              </a:ext>
            </a:extLst>
          </p:cNvPr>
          <p:cNvPicPr>
            <a:picLocks noChangeAspect="1"/>
          </p:cNvPicPr>
          <p:nvPr/>
        </p:nvPicPr>
        <p:blipFill>
          <a:blip r:embed="rId2"/>
          <a:stretch>
            <a:fillRect/>
          </a:stretch>
        </p:blipFill>
        <p:spPr>
          <a:xfrm>
            <a:off x="4235891" y="2609702"/>
            <a:ext cx="4352127" cy="4019698"/>
          </a:xfrm>
          <a:prstGeom prst="rect">
            <a:avLst/>
          </a:prstGeom>
        </p:spPr>
      </p:pic>
      <p:pic>
        <p:nvPicPr>
          <p:cNvPr id="5" name="Picture 4" descr="A long metal object in a room&#10;&#10;Description automatically generated">
            <a:extLst>
              <a:ext uri="{FF2B5EF4-FFF2-40B4-BE49-F238E27FC236}">
                <a16:creationId xmlns:a16="http://schemas.microsoft.com/office/drawing/2014/main" id="{9CFD6EF3-2EB0-DCFD-FB6C-9E7A251157F3}"/>
              </a:ext>
            </a:extLst>
          </p:cNvPr>
          <p:cNvPicPr>
            <a:picLocks noChangeAspect="1"/>
          </p:cNvPicPr>
          <p:nvPr/>
        </p:nvPicPr>
        <p:blipFill>
          <a:blip r:embed="rId3"/>
          <a:stretch>
            <a:fillRect/>
          </a:stretch>
        </p:blipFill>
        <p:spPr>
          <a:xfrm>
            <a:off x="2496206" y="4835792"/>
            <a:ext cx="1587284" cy="1745026"/>
          </a:xfrm>
          <a:prstGeom prst="rect">
            <a:avLst/>
          </a:prstGeom>
        </p:spPr>
      </p:pic>
      <p:sp>
        <p:nvSpPr>
          <p:cNvPr id="7" name="Content Placeholder 2">
            <a:extLst>
              <a:ext uri="{FF2B5EF4-FFF2-40B4-BE49-F238E27FC236}">
                <a16:creationId xmlns:a16="http://schemas.microsoft.com/office/drawing/2014/main" id="{DAFC0DD9-75F4-3050-E330-6BE8AF2C571E}"/>
              </a:ext>
            </a:extLst>
          </p:cNvPr>
          <p:cNvSpPr txBox="1">
            <a:spLocks/>
          </p:cNvSpPr>
          <p:nvPr/>
        </p:nvSpPr>
        <p:spPr bwMode="auto">
          <a:xfrm>
            <a:off x="228601" y="4801377"/>
            <a:ext cx="2209799" cy="15232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Currently being investigated with the FORMOSA Demonstrator behind FASER. </a:t>
            </a:r>
          </a:p>
          <a:p>
            <a:endParaRPr lang="en-US" sz="2000" dirty="0">
              <a:latin typeface="Arial" charset="0"/>
            </a:endParaRPr>
          </a:p>
          <a:p>
            <a:endParaRPr lang="en-US" sz="2000" dirty="0">
              <a:latin typeface="Arial" charset="0"/>
            </a:endParaRPr>
          </a:p>
          <a:p>
            <a:endParaRPr lang="en-US" sz="2000" dirty="0">
              <a:latin typeface="Arial" charset="0"/>
            </a:endParaRPr>
          </a:p>
          <a:p>
            <a:endParaRPr lang="en-US" sz="2000" dirty="0">
              <a:latin typeface="Arial" charset="0"/>
            </a:endParaRPr>
          </a:p>
          <a:p>
            <a:pPr marL="0" indent="0">
              <a:buFont typeface="Arial" charset="0"/>
              <a:buNone/>
            </a:pPr>
            <a:endParaRPr lang="en-US" sz="2000" dirty="0">
              <a:latin typeface="Arial" charset="0"/>
            </a:endParaRPr>
          </a:p>
        </p:txBody>
      </p:sp>
    </p:spTree>
    <p:extLst>
      <p:ext uri="{BB962C8B-B14F-4D97-AF65-F5344CB8AC3E}">
        <p14:creationId xmlns:p14="http://schemas.microsoft.com/office/powerpoint/2010/main" val="174938898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DARK MATTER</a:t>
            </a:r>
          </a:p>
        </p:txBody>
      </p:sp>
      <p:sp>
        <p:nvSpPr>
          <p:cNvPr id="16" name="Rectangle 3">
            <a:extLst>
              <a:ext uri="{FF2B5EF4-FFF2-40B4-BE49-F238E27FC236}">
                <a16:creationId xmlns:a16="http://schemas.microsoft.com/office/drawing/2014/main" id="{4ADFC492-F81A-9449-AADF-15E8874A726A}"/>
              </a:ext>
            </a:extLst>
          </p:cNvPr>
          <p:cNvSpPr txBox="1">
            <a:spLocks noChangeArrowheads="1"/>
          </p:cNvSpPr>
          <p:nvPr/>
        </p:nvSpPr>
        <p:spPr bwMode="auto">
          <a:xfrm>
            <a:off x="76200" y="914400"/>
            <a:ext cx="4761684" cy="5562600"/>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In the last few decades, there has been an intense effort to detect dark matter through non-gravitational couplings, all yielding null results.</a:t>
            </a:r>
          </a:p>
          <a:p>
            <a:endParaRPr lang="en-US" sz="800" dirty="0"/>
          </a:p>
          <a:p>
            <a:r>
              <a:rPr lang="en-US" sz="1800" dirty="0"/>
              <a:t>One generic possibility that is infamously hard to detect: inelastic dark matter, where there are two nearly-degenerate dark states with off-diagonal couplings to the SM.</a:t>
            </a:r>
            <a:endParaRPr lang="en-US" sz="1000" dirty="0"/>
          </a:p>
          <a:p>
            <a:endParaRPr lang="en-US" sz="800" dirty="0"/>
          </a:p>
          <a:p>
            <a:r>
              <a:rPr lang="en-US" sz="1800" dirty="0"/>
              <a:t>These generically lead to long-lived particles, but with soft decay products, but these are highly boosted to observable levels at the FPF.</a:t>
            </a:r>
          </a:p>
          <a:p>
            <a:endParaRPr lang="en-US" sz="800" dirty="0"/>
          </a:p>
          <a:p>
            <a:r>
              <a:rPr lang="en-US" sz="1800" dirty="0"/>
              <a:t>Bottom line: the FPF can discover DM (or any compressed spectrum), which cannot be seen anywhere else (ATLAS/CMS, </a:t>
            </a:r>
            <a:r>
              <a:rPr lang="en-US" sz="1800" dirty="0" err="1"/>
              <a:t>SHiP</a:t>
            </a:r>
            <a:r>
              <a:rPr lang="en-US" sz="1800" dirty="0"/>
              <a:t> and other fixed target </a:t>
            </a:r>
            <a:r>
              <a:rPr lang="en-US" sz="1800" dirty="0" err="1"/>
              <a:t>expts</a:t>
            </a:r>
            <a:r>
              <a:rPr lang="en-US" sz="1800" dirty="0"/>
              <a:t>, direct and indirect DM searches, …)</a:t>
            </a:r>
          </a:p>
          <a:p>
            <a:endParaRPr lang="en-US" sz="1000" dirty="0">
              <a:sym typeface="Wingdings" pitchFamily="2" charset="2"/>
            </a:endParaRPr>
          </a:p>
        </p:txBody>
      </p:sp>
      <p:sp>
        <p:nvSpPr>
          <p:cNvPr id="8" name="TextBox 7">
            <a:extLst>
              <a:ext uri="{FF2B5EF4-FFF2-40B4-BE49-F238E27FC236}">
                <a16:creationId xmlns:a16="http://schemas.microsoft.com/office/drawing/2014/main" id="{16A9FD55-5991-B743-447F-3DC33E0D441F}"/>
              </a:ext>
            </a:extLst>
          </p:cNvPr>
          <p:cNvSpPr txBox="1"/>
          <p:nvPr/>
        </p:nvSpPr>
        <p:spPr>
          <a:xfrm rot="5400000">
            <a:off x="7877514" y="4629586"/>
            <a:ext cx="1951175" cy="276999"/>
          </a:xfrm>
          <a:prstGeom prst="rect">
            <a:avLst/>
          </a:prstGeom>
          <a:noFill/>
        </p:spPr>
        <p:txBody>
          <a:bodyPr wrap="none" rtlCol="0">
            <a:spAutoFit/>
          </a:bodyPr>
          <a:lstStyle/>
          <a:p>
            <a:r>
              <a:rPr lang="en-US" sz="1200" dirty="0"/>
              <a:t>Dienes, </a:t>
            </a:r>
            <a:r>
              <a:rPr lang="en-US" sz="1200" dirty="0" err="1"/>
              <a:t>Fieg</a:t>
            </a:r>
            <a:r>
              <a:rPr lang="en-US" sz="1200" dirty="0"/>
              <a:t>, et al. (2023)</a:t>
            </a:r>
          </a:p>
        </p:txBody>
      </p:sp>
      <p:pic>
        <p:nvPicPr>
          <p:cNvPr id="9" name="Picture 8" descr="A mathematical equation with numbers and symbols&#10;&#10;Description automatically generated">
            <a:extLst>
              <a:ext uri="{FF2B5EF4-FFF2-40B4-BE49-F238E27FC236}">
                <a16:creationId xmlns:a16="http://schemas.microsoft.com/office/drawing/2014/main" id="{E7119895-F4D9-FD4A-9AB1-14D952314CC7}"/>
              </a:ext>
            </a:extLst>
          </p:cNvPr>
          <p:cNvPicPr>
            <a:picLocks noChangeAspect="1"/>
          </p:cNvPicPr>
          <p:nvPr/>
        </p:nvPicPr>
        <p:blipFill>
          <a:blip r:embed="rId2"/>
          <a:stretch>
            <a:fillRect/>
          </a:stretch>
        </p:blipFill>
        <p:spPr>
          <a:xfrm>
            <a:off x="6714022" y="2326560"/>
            <a:ext cx="1949462" cy="416640"/>
          </a:xfrm>
          <a:prstGeom prst="rect">
            <a:avLst/>
          </a:prstGeom>
        </p:spPr>
      </p:pic>
      <p:pic>
        <p:nvPicPr>
          <p:cNvPr id="11" name="Picture 10" descr="A black text on a white background&#10;&#10;Description automatically generated">
            <a:extLst>
              <a:ext uri="{FF2B5EF4-FFF2-40B4-BE49-F238E27FC236}">
                <a16:creationId xmlns:a16="http://schemas.microsoft.com/office/drawing/2014/main" id="{1F4B855D-C7BD-943E-A680-29D3AE44176E}"/>
              </a:ext>
            </a:extLst>
          </p:cNvPr>
          <p:cNvPicPr>
            <a:picLocks noChangeAspect="1"/>
          </p:cNvPicPr>
          <p:nvPr/>
        </p:nvPicPr>
        <p:blipFill>
          <a:blip r:embed="rId3"/>
          <a:stretch>
            <a:fillRect/>
          </a:stretch>
        </p:blipFill>
        <p:spPr>
          <a:xfrm>
            <a:off x="6650812" y="1544044"/>
            <a:ext cx="2116873" cy="513356"/>
          </a:xfrm>
          <a:prstGeom prst="rect">
            <a:avLst/>
          </a:prstGeom>
        </p:spPr>
      </p:pic>
      <p:cxnSp>
        <p:nvCxnSpPr>
          <p:cNvPr id="7" name="Straight Connector 6">
            <a:extLst>
              <a:ext uri="{FF2B5EF4-FFF2-40B4-BE49-F238E27FC236}">
                <a16:creationId xmlns:a16="http://schemas.microsoft.com/office/drawing/2014/main" id="{03B49D0C-6E57-595A-19D1-2989B9B7A08F}"/>
              </a:ext>
            </a:extLst>
          </p:cNvPr>
          <p:cNvCxnSpPr>
            <a:cxnSpLocks/>
          </p:cNvCxnSpPr>
          <p:nvPr/>
        </p:nvCxnSpPr>
        <p:spPr>
          <a:xfrm>
            <a:off x="5791200" y="2743200"/>
            <a:ext cx="685799" cy="0"/>
          </a:xfrm>
          <a:prstGeom prst="line">
            <a:avLst/>
          </a:prstGeom>
          <a:effectLst/>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3C631B40-CCCF-7647-E2F1-7B58303E50A8}"/>
              </a:ext>
            </a:extLst>
          </p:cNvPr>
          <p:cNvCxnSpPr>
            <a:cxnSpLocks/>
          </p:cNvCxnSpPr>
          <p:nvPr/>
        </p:nvCxnSpPr>
        <p:spPr>
          <a:xfrm>
            <a:off x="5791200" y="1128556"/>
            <a:ext cx="685799" cy="0"/>
          </a:xfrm>
          <a:prstGeom prst="line">
            <a:avLst/>
          </a:prstGeom>
          <a:effectLst/>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92D25AF1-E1A3-BC3E-BEC9-24ABD3D221BF}"/>
              </a:ext>
            </a:extLst>
          </p:cNvPr>
          <p:cNvCxnSpPr>
            <a:cxnSpLocks/>
          </p:cNvCxnSpPr>
          <p:nvPr/>
        </p:nvCxnSpPr>
        <p:spPr>
          <a:xfrm>
            <a:off x="5791199" y="1404082"/>
            <a:ext cx="685799" cy="0"/>
          </a:xfrm>
          <a:prstGeom prst="line">
            <a:avLst/>
          </a:prstGeom>
          <a:effectLst/>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30B2555-0FF9-D97B-5344-4A49F2676CBE}"/>
                  </a:ext>
                </a:extLst>
              </p:cNvPr>
              <p:cNvSpPr txBox="1"/>
              <p:nvPr/>
            </p:nvSpPr>
            <p:spPr>
              <a:xfrm>
                <a:off x="5336661" y="990057"/>
                <a:ext cx="36009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oMath>
                  </m:oMathPara>
                </a14:m>
                <a:endParaRPr lang="en-US" dirty="0"/>
              </a:p>
            </p:txBody>
          </p:sp>
        </mc:Choice>
        <mc:Fallback xmlns="">
          <p:sp>
            <p:nvSpPr>
              <p:cNvPr id="14" name="TextBox 13">
                <a:extLst>
                  <a:ext uri="{FF2B5EF4-FFF2-40B4-BE49-F238E27FC236}">
                    <a16:creationId xmlns:a16="http://schemas.microsoft.com/office/drawing/2014/main" id="{130B2555-0FF9-D97B-5344-4A49F2676CBE}"/>
                  </a:ext>
                </a:extLst>
              </p:cNvPr>
              <p:cNvSpPr txBox="1">
                <a:spLocks noRot="1" noChangeAspect="1" noMove="1" noResize="1" noEditPoints="1" noAdjustHandles="1" noChangeArrowheads="1" noChangeShapeType="1" noTextEdit="1"/>
              </p:cNvSpPr>
              <p:nvPr/>
            </p:nvSpPr>
            <p:spPr>
              <a:xfrm>
                <a:off x="5336661" y="990057"/>
                <a:ext cx="360099" cy="276999"/>
              </a:xfrm>
              <a:prstGeom prst="rect">
                <a:avLst/>
              </a:prstGeom>
              <a:blipFill>
                <a:blip r:embed="rId6"/>
                <a:stretch>
                  <a:fillRect l="-6897" r="-3448"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076BC42-4409-5A43-84CE-08A41E978A33}"/>
                  </a:ext>
                </a:extLst>
              </p:cNvPr>
              <p:cNvSpPr txBox="1"/>
              <p:nvPr/>
            </p:nvSpPr>
            <p:spPr>
              <a:xfrm>
                <a:off x="5334000" y="1265583"/>
                <a:ext cx="3654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0</m:t>
                          </m:r>
                        </m:sub>
                      </m:sSub>
                    </m:oMath>
                  </m:oMathPara>
                </a14:m>
                <a:endParaRPr lang="en-US" dirty="0"/>
              </a:p>
            </p:txBody>
          </p:sp>
        </mc:Choice>
        <mc:Fallback xmlns="">
          <p:sp>
            <p:nvSpPr>
              <p:cNvPr id="15" name="TextBox 14">
                <a:extLst>
                  <a:ext uri="{FF2B5EF4-FFF2-40B4-BE49-F238E27FC236}">
                    <a16:creationId xmlns:a16="http://schemas.microsoft.com/office/drawing/2014/main" id="{8076BC42-4409-5A43-84CE-08A41E978A33}"/>
                  </a:ext>
                </a:extLst>
              </p:cNvPr>
              <p:cNvSpPr txBox="1">
                <a:spLocks noRot="1" noChangeAspect="1" noMove="1" noResize="1" noEditPoints="1" noAdjustHandles="1" noChangeArrowheads="1" noChangeShapeType="1" noTextEdit="1"/>
              </p:cNvSpPr>
              <p:nvPr/>
            </p:nvSpPr>
            <p:spPr>
              <a:xfrm>
                <a:off x="5334000" y="1265583"/>
                <a:ext cx="365420" cy="276999"/>
              </a:xfrm>
              <a:prstGeom prst="rect">
                <a:avLst/>
              </a:prstGeom>
              <a:blipFill>
                <a:blip r:embed="rId7"/>
                <a:stretch>
                  <a:fillRect l="-6897" r="-3448" b="-17391"/>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B9A4F5D0-CE84-D2C5-CC5D-3C4DDCF41F7E}"/>
              </a:ext>
            </a:extLst>
          </p:cNvPr>
          <p:cNvSpPr txBox="1"/>
          <p:nvPr/>
        </p:nvSpPr>
        <p:spPr>
          <a:xfrm>
            <a:off x="5452590" y="2603111"/>
            <a:ext cx="128240" cy="276999"/>
          </a:xfrm>
          <a:prstGeom prst="rect">
            <a:avLst/>
          </a:prstGeom>
          <a:noFill/>
        </p:spPr>
        <p:txBody>
          <a:bodyPr wrap="none" lIns="0" tIns="0" rIns="0" bIns="0" rtlCol="0">
            <a:spAutoFit/>
          </a:bodyPr>
          <a:lstStyle/>
          <a:p>
            <a:r>
              <a:rPr lang="en-US" dirty="0"/>
              <a:t>0</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AF26B66-DC33-0995-CA8B-EEF486015107}"/>
                  </a:ext>
                </a:extLst>
              </p:cNvPr>
              <p:cNvSpPr txBox="1"/>
              <p:nvPr/>
            </p:nvSpPr>
            <p:spPr>
              <a:xfrm>
                <a:off x="6772609" y="1051311"/>
                <a:ext cx="122001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sym typeface="Wingdings" pitchFamily="2" charset="2"/>
                            </a:rPr>
                          </m:ctrlPr>
                        </m:sSubPr>
                        <m:e>
                          <m:r>
                            <a:rPr lang="en-US" sz="1800" i="1">
                              <a:latin typeface="Cambria Math" panose="02040503050406030204" pitchFamily="18" charset="0"/>
                              <a:ea typeface="Cambria Math" panose="02040503050406030204" pitchFamily="18" charset="0"/>
                              <a:sym typeface="Wingdings" pitchFamily="2" charset="2"/>
                            </a:rPr>
                            <m:t>𝜒</m:t>
                          </m:r>
                        </m:e>
                        <m:sub>
                          <m:r>
                            <a:rPr lang="en-US" sz="1800" i="1">
                              <a:latin typeface="Cambria Math" panose="02040503050406030204" pitchFamily="18" charset="0"/>
                              <a:sym typeface="Wingdings" pitchFamily="2" charset="2"/>
                            </a:rPr>
                            <m:t>1</m:t>
                          </m:r>
                        </m:sub>
                      </m:sSub>
                      <m:r>
                        <a:rPr lang="en-US" sz="1800" i="1">
                          <a:latin typeface="Cambria Math" panose="02040503050406030204" pitchFamily="18" charset="0"/>
                          <a:sym typeface="Wingdings" pitchFamily="2" charset="2"/>
                        </a:rPr>
                        <m:t> </m:t>
                      </m:r>
                      <m:r>
                        <a:rPr lang="en-US" sz="1800" i="1">
                          <a:latin typeface="Cambria Math" panose="02040503050406030204" pitchFamily="18" charset="0"/>
                          <a:ea typeface="Cambria Math" panose="02040503050406030204" pitchFamily="18" charset="0"/>
                          <a:sym typeface="Wingdings" pitchFamily="2" charset="2"/>
                        </a:rPr>
                        <m:t>→</m:t>
                      </m:r>
                      <m:sSub>
                        <m:sSubPr>
                          <m:ctrlPr>
                            <a:rPr lang="en-US" sz="1800" i="1">
                              <a:latin typeface="Cambria Math" panose="02040503050406030204" pitchFamily="18" charset="0"/>
                              <a:ea typeface="Cambria Math" panose="02040503050406030204" pitchFamily="18" charset="0"/>
                              <a:sym typeface="Wingdings" pitchFamily="2" charset="2"/>
                            </a:rPr>
                          </m:ctrlPr>
                        </m:sSubPr>
                        <m:e>
                          <m:r>
                            <a:rPr lang="en-US" sz="1800" i="1">
                              <a:latin typeface="Cambria Math" panose="02040503050406030204" pitchFamily="18" charset="0"/>
                              <a:ea typeface="Cambria Math" panose="02040503050406030204" pitchFamily="18" charset="0"/>
                              <a:sym typeface="Wingdings" pitchFamily="2" charset="2"/>
                            </a:rPr>
                            <m:t>𝜒</m:t>
                          </m:r>
                        </m:e>
                        <m:sub>
                          <m:r>
                            <a:rPr lang="en-US" sz="1800" i="1">
                              <a:latin typeface="Cambria Math" panose="02040503050406030204" pitchFamily="18" charset="0"/>
                              <a:ea typeface="Cambria Math" panose="02040503050406030204" pitchFamily="18" charset="0"/>
                              <a:sym typeface="Wingdings" pitchFamily="2" charset="2"/>
                            </a:rPr>
                            <m:t>0</m:t>
                          </m:r>
                        </m:sub>
                      </m:sSub>
                      <m:r>
                        <a:rPr lang="en-US" sz="1800" i="1">
                          <a:latin typeface="Cambria Math" panose="02040503050406030204" pitchFamily="18" charset="0"/>
                          <a:ea typeface="Cambria Math" panose="02040503050406030204" pitchFamily="18" charset="0"/>
                          <a:sym typeface="Wingdings" pitchFamily="2" charset="2"/>
                        </a:rPr>
                        <m:t>𝛾</m:t>
                      </m:r>
                    </m:oMath>
                  </m:oMathPara>
                </a14:m>
                <a:endParaRPr lang="en-US" dirty="0"/>
              </a:p>
            </p:txBody>
          </p:sp>
        </mc:Choice>
        <mc:Fallback xmlns="">
          <p:sp>
            <p:nvSpPr>
              <p:cNvPr id="3" name="TextBox 2">
                <a:extLst>
                  <a:ext uri="{FF2B5EF4-FFF2-40B4-BE49-F238E27FC236}">
                    <a16:creationId xmlns:a16="http://schemas.microsoft.com/office/drawing/2014/main" id="{0AF26B66-DC33-0995-CA8B-EEF486015107}"/>
                  </a:ext>
                </a:extLst>
              </p:cNvPr>
              <p:cNvSpPr txBox="1">
                <a:spLocks noRot="1" noChangeAspect="1" noMove="1" noResize="1" noEditPoints="1" noAdjustHandles="1" noChangeArrowheads="1" noChangeShapeType="1" noTextEdit="1"/>
              </p:cNvSpPr>
              <p:nvPr/>
            </p:nvSpPr>
            <p:spPr>
              <a:xfrm>
                <a:off x="6772609" y="1051311"/>
                <a:ext cx="1220014" cy="369332"/>
              </a:xfrm>
              <a:prstGeom prst="rect">
                <a:avLst/>
              </a:prstGeom>
              <a:blipFill>
                <a:blip r:embed="rId8"/>
                <a:stretch>
                  <a:fillRect b="-20000"/>
                </a:stretch>
              </a:blipFill>
            </p:spPr>
            <p:txBody>
              <a:bodyPr/>
              <a:lstStyle/>
              <a:p>
                <a:r>
                  <a:rPr lang="en-US">
                    <a:noFill/>
                  </a:rPr>
                  <a:t> </a:t>
                </a:r>
              </a:p>
            </p:txBody>
          </p:sp>
        </mc:Fallback>
      </mc:AlternateContent>
      <p:sp>
        <p:nvSpPr>
          <p:cNvPr id="6" name="Arc 5">
            <a:extLst>
              <a:ext uri="{FF2B5EF4-FFF2-40B4-BE49-F238E27FC236}">
                <a16:creationId xmlns:a16="http://schemas.microsoft.com/office/drawing/2014/main" id="{5041FDAC-48D7-24D3-5A51-D3D268EC4EA9}"/>
              </a:ext>
            </a:extLst>
          </p:cNvPr>
          <p:cNvSpPr/>
          <p:nvPr/>
        </p:nvSpPr>
        <p:spPr>
          <a:xfrm>
            <a:off x="6407186" y="1126312"/>
            <a:ext cx="365423" cy="276999"/>
          </a:xfrm>
          <a:prstGeom prst="arc">
            <a:avLst>
              <a:gd name="adj1" fmla="val 16200000"/>
              <a:gd name="adj2" fmla="val 5547644"/>
            </a:avLst>
          </a:prstGeom>
          <a:ln>
            <a:headEnd type="none" w="med" len="med"/>
            <a:tailEnd type="triangle" w="med" len="med"/>
          </a:ln>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pic>
        <p:nvPicPr>
          <p:cNvPr id="4" name="Picture 3">
            <a:extLst>
              <a:ext uri="{FF2B5EF4-FFF2-40B4-BE49-F238E27FC236}">
                <a16:creationId xmlns:a16="http://schemas.microsoft.com/office/drawing/2014/main" id="{04BAF780-5BF3-261E-F965-E48C39691409}"/>
              </a:ext>
            </a:extLst>
          </p:cNvPr>
          <p:cNvPicPr>
            <a:picLocks noChangeAspect="1"/>
          </p:cNvPicPr>
          <p:nvPr/>
        </p:nvPicPr>
        <p:blipFill>
          <a:blip r:embed="rId9"/>
          <a:stretch>
            <a:fillRect/>
          </a:stretch>
        </p:blipFill>
        <p:spPr>
          <a:xfrm>
            <a:off x="4800600" y="3117928"/>
            <a:ext cx="3980181" cy="3434071"/>
          </a:xfrm>
          <a:prstGeom prst="rect">
            <a:avLst/>
          </a:prstGeom>
        </p:spPr>
      </p:pic>
    </p:spTree>
    <p:extLst>
      <p:ext uri="{BB962C8B-B14F-4D97-AF65-F5344CB8AC3E}">
        <p14:creationId xmlns:p14="http://schemas.microsoft.com/office/powerpoint/2010/main" val="21898980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QUIRKS</a:t>
            </a:r>
          </a:p>
        </p:txBody>
      </p:sp>
      <p:sp>
        <p:nvSpPr>
          <p:cNvPr id="4" name="Rectangle 3">
            <a:extLst>
              <a:ext uri="{FF2B5EF4-FFF2-40B4-BE49-F238E27FC236}">
                <a16:creationId xmlns:a16="http://schemas.microsoft.com/office/drawing/2014/main" id="{9A4713EA-7CF4-FE0E-A421-C6AF91C9E9BD}"/>
              </a:ext>
            </a:extLst>
          </p:cNvPr>
          <p:cNvSpPr txBox="1">
            <a:spLocks noChangeArrowheads="1"/>
          </p:cNvSpPr>
          <p:nvPr/>
        </p:nvSpPr>
        <p:spPr bwMode="auto">
          <a:xfrm>
            <a:off x="152400" y="3276600"/>
            <a:ext cx="4628388" cy="26670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By looking for 2 coincident slow or delayed tracks (out of time with the bunch crossing), FPF experiments can discover quirks with masses up to ~</a:t>
            </a:r>
            <a:r>
              <a:rPr lang="en-US" sz="1800" dirty="0" err="1"/>
              <a:t>TeV</a:t>
            </a:r>
            <a:r>
              <a:rPr lang="en-US" sz="1800" dirty="0"/>
              <a:t>, as motivated by neutral naturalness solutions to the gauge hierarchy problem.</a:t>
            </a:r>
          </a:p>
          <a:p>
            <a:endParaRPr lang="en-US" sz="1200" dirty="0"/>
          </a:p>
          <a:p>
            <a:r>
              <a:rPr lang="en-US" sz="1800" dirty="0"/>
              <a:t>Unique discovery potential at the FPF: very challenging at ATLAS/CMS, impossible at fixed target experiments.</a:t>
            </a:r>
          </a:p>
        </p:txBody>
      </p:sp>
      <p:sp>
        <p:nvSpPr>
          <p:cNvPr id="8" name="TextBox 7">
            <a:extLst>
              <a:ext uri="{FF2B5EF4-FFF2-40B4-BE49-F238E27FC236}">
                <a16:creationId xmlns:a16="http://schemas.microsoft.com/office/drawing/2014/main" id="{16A9FD55-5991-B743-447F-3DC33E0D441F}"/>
              </a:ext>
            </a:extLst>
          </p:cNvPr>
          <p:cNvSpPr txBox="1"/>
          <p:nvPr/>
        </p:nvSpPr>
        <p:spPr>
          <a:xfrm rot="5400000">
            <a:off x="7609696" y="4533905"/>
            <a:ext cx="2182008" cy="276999"/>
          </a:xfrm>
          <a:prstGeom prst="rect">
            <a:avLst/>
          </a:prstGeom>
          <a:noFill/>
        </p:spPr>
        <p:txBody>
          <a:bodyPr wrap="none" rtlCol="0">
            <a:spAutoFit/>
          </a:bodyPr>
          <a:lstStyle/>
          <a:p>
            <a:r>
              <a:rPr lang="en-US" sz="1200" dirty="0"/>
              <a:t>Feng, Li, Liao, Ni, Pei (2024) </a:t>
            </a:r>
          </a:p>
        </p:txBody>
      </p:sp>
      <p:grpSp>
        <p:nvGrpSpPr>
          <p:cNvPr id="28" name="Group 27">
            <a:extLst>
              <a:ext uri="{FF2B5EF4-FFF2-40B4-BE49-F238E27FC236}">
                <a16:creationId xmlns:a16="http://schemas.microsoft.com/office/drawing/2014/main" id="{51807D59-13CD-5AB7-7EA5-FBD71FD51400}"/>
              </a:ext>
            </a:extLst>
          </p:cNvPr>
          <p:cNvGrpSpPr/>
          <p:nvPr/>
        </p:nvGrpSpPr>
        <p:grpSpPr>
          <a:xfrm>
            <a:off x="4781586" y="1318577"/>
            <a:ext cx="3746061" cy="1043623"/>
            <a:chOff x="5106198" y="2020882"/>
            <a:chExt cx="3746061" cy="1043623"/>
          </a:xfrm>
        </p:grpSpPr>
        <p:pic>
          <p:nvPicPr>
            <p:cNvPr id="7" name="Picture 6" descr="0803012_02-A4-at-144-dpi.jpg">
              <a:extLst>
                <a:ext uri="{FF2B5EF4-FFF2-40B4-BE49-F238E27FC236}">
                  <a16:creationId xmlns:a16="http://schemas.microsoft.com/office/drawing/2014/main" id="{D06F9497-60E7-B274-B07A-10C2920E77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5801" y="2020882"/>
              <a:ext cx="2116458" cy="1043623"/>
            </a:xfrm>
            <a:prstGeom prst="rect">
              <a:avLst/>
            </a:prstGeom>
          </p:spPr>
        </p:pic>
        <p:pic>
          <p:nvPicPr>
            <p:cNvPr id="3" name="Picture 2">
              <a:extLst>
                <a:ext uri="{FF2B5EF4-FFF2-40B4-BE49-F238E27FC236}">
                  <a16:creationId xmlns:a16="http://schemas.microsoft.com/office/drawing/2014/main" id="{3C2591E3-699B-54B6-7B07-DFDC158B8581}"/>
                </a:ext>
              </a:extLst>
            </p:cNvPr>
            <p:cNvPicPr>
              <a:picLocks noChangeAspect="1"/>
            </p:cNvPicPr>
            <p:nvPr/>
          </p:nvPicPr>
          <p:blipFill rotWithShape="1">
            <a:blip r:embed="rId3"/>
            <a:srcRect l="33496" t="25441" r="25412" b="26602"/>
            <a:stretch/>
          </p:blipFill>
          <p:spPr>
            <a:xfrm rot="21276302">
              <a:off x="5106198" y="2660135"/>
              <a:ext cx="1832123" cy="103289"/>
            </a:xfrm>
            <a:prstGeom prst="rect">
              <a:avLst/>
            </a:prstGeom>
          </p:spPr>
        </p:pic>
      </p:grpSp>
      <mc:AlternateContent xmlns:mc="http://schemas.openxmlformats.org/markup-compatibility/2006" xmlns:a14="http://schemas.microsoft.com/office/drawing/2010/main">
        <mc:Choice Requires="a14">
          <p:sp>
            <p:nvSpPr>
              <p:cNvPr id="16" name="Rectangle 3">
                <a:extLst>
                  <a:ext uri="{FF2B5EF4-FFF2-40B4-BE49-F238E27FC236}">
                    <a16:creationId xmlns:a16="http://schemas.microsoft.com/office/drawing/2014/main" id="{4ADFC492-F81A-9449-AADF-15E8874A726A}"/>
                  </a:ext>
                </a:extLst>
              </p:cNvPr>
              <p:cNvSpPr txBox="1">
                <a:spLocks noChangeArrowheads="1"/>
              </p:cNvSpPr>
              <p:nvPr/>
            </p:nvSpPr>
            <p:spPr bwMode="auto">
              <a:xfrm>
                <a:off x="152400" y="914400"/>
                <a:ext cx="6553200" cy="2971800"/>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There may be another strong (non-Abelian) force.  </a:t>
                </a:r>
              </a:p>
              <a:p>
                <a:endParaRPr lang="en-US" sz="800" dirty="0"/>
              </a:p>
              <a:p>
                <a:r>
                  <a:rPr lang="en-US" sz="1800" dirty="0"/>
                  <a:t>Quirks are particles charged under both the SM and another strong force, with </a:t>
                </a:r>
                <a14:m>
                  <m:oMath xmlns:m="http://schemas.openxmlformats.org/officeDocument/2006/math">
                    <m:r>
                      <a:rPr lang="en-US" sz="2000" b="0" i="1" smtClean="0">
                        <a:latin typeface="Cambria Math" panose="02040503050406030204" pitchFamily="18" charset="0"/>
                      </a:rPr>
                      <m:t>𝑚</m:t>
                    </m:r>
                    <m:r>
                      <a:rPr lang="en-US" sz="2000" b="0" i="1" smtClean="0">
                        <a:latin typeface="Cambria Math" panose="02040503050406030204" pitchFamily="18" charset="0"/>
                        <a:ea typeface="Cambria Math" panose="02040503050406030204" pitchFamily="18" charset="0"/>
                      </a:rPr>
                      <m:t>≫</m:t>
                    </m:r>
                    <m:r>
                      <m:rPr>
                        <m:sty m:val="p"/>
                      </m:rPr>
                      <a:rPr lang="el-GR" sz="2000" b="0" i="1" smtClean="0">
                        <a:latin typeface="Cambria Math" panose="02040503050406030204" pitchFamily="18" charset="0"/>
                        <a:ea typeface="Cambria Math" panose="02040503050406030204" pitchFamily="18" charset="0"/>
                      </a:rPr>
                      <m:t>Λ</m:t>
                    </m:r>
                  </m:oMath>
                </a14:m>
                <a:r>
                  <a:rPr lang="en-US" sz="1800" dirty="0">
                    <a:sym typeface="Wingdings" pitchFamily="2" charset="2"/>
                  </a:rPr>
                  <a:t>. </a:t>
                </a:r>
              </a:p>
              <a:p>
                <a:endParaRPr lang="en-US" sz="800" dirty="0">
                  <a:sym typeface="Wingdings" pitchFamily="2" charset="2"/>
                </a:endParaRPr>
              </a:p>
              <a:p>
                <a:r>
                  <a:rPr lang="en-US" sz="1800" dirty="0">
                    <a:sym typeface="Wingdings" pitchFamily="2" charset="2"/>
                  </a:rPr>
                  <a:t>Quirks </a:t>
                </a:r>
                <a:r>
                  <a:rPr lang="en-US" sz="1800" dirty="0"/>
                  <a:t>can be pair-produced at the LHC, but then are bound by a color string, oscillate about their center-of-mass and travel down the beamline.   </a:t>
                </a:r>
              </a:p>
            </p:txBody>
          </p:sp>
        </mc:Choice>
        <mc:Fallback xmlns="">
          <p:sp>
            <p:nvSpPr>
              <p:cNvPr id="16" name="Rectangle 3">
                <a:extLst>
                  <a:ext uri="{FF2B5EF4-FFF2-40B4-BE49-F238E27FC236}">
                    <a16:creationId xmlns:a16="http://schemas.microsoft.com/office/drawing/2014/main" id="{4ADFC492-F81A-9449-AADF-15E8874A726A}"/>
                  </a:ext>
                </a:extLst>
              </p:cNvPr>
              <p:cNvSpPr txBox="1">
                <a:spLocks noRot="1" noChangeAspect="1" noMove="1" noResize="1" noEditPoints="1" noAdjustHandles="1" noChangeArrowheads="1" noChangeShapeType="1" noTextEdit="1"/>
              </p:cNvSpPr>
              <p:nvPr/>
            </p:nvSpPr>
            <p:spPr bwMode="auto">
              <a:xfrm>
                <a:off x="152400" y="914400"/>
                <a:ext cx="6553200" cy="2971800"/>
              </a:xfrm>
              <a:prstGeom prst="rect">
                <a:avLst/>
              </a:prstGeom>
              <a:blipFill>
                <a:blip r:embed="rId4"/>
                <a:stretch>
                  <a:fillRect l="-581" t="-851" r="-1357"/>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pic>
        <p:nvPicPr>
          <p:cNvPr id="5" name="Picture 4">
            <a:extLst>
              <a:ext uri="{FF2B5EF4-FFF2-40B4-BE49-F238E27FC236}">
                <a16:creationId xmlns:a16="http://schemas.microsoft.com/office/drawing/2014/main" id="{72C2D175-169C-5A8F-2459-F6C5B3185A08}"/>
              </a:ext>
            </a:extLst>
          </p:cNvPr>
          <p:cNvPicPr>
            <a:picLocks noChangeAspect="1"/>
          </p:cNvPicPr>
          <p:nvPr/>
        </p:nvPicPr>
        <p:blipFill>
          <a:blip r:embed="rId5"/>
          <a:stretch>
            <a:fillRect/>
          </a:stretch>
        </p:blipFill>
        <p:spPr>
          <a:xfrm>
            <a:off x="4828400" y="3139690"/>
            <a:ext cx="3828748" cy="3337310"/>
          </a:xfrm>
          <a:prstGeom prst="rect">
            <a:avLst/>
          </a:prstGeom>
        </p:spPr>
      </p:pic>
    </p:spTree>
    <p:extLst>
      <p:ext uri="{BB962C8B-B14F-4D97-AF65-F5344CB8AC3E}">
        <p14:creationId xmlns:p14="http://schemas.microsoft.com/office/powerpoint/2010/main" val="42334891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5F24F58-C0E9-F941-A9CF-2826476CCC4B}"/>
              </a:ext>
            </a:extLst>
          </p:cNvPr>
          <p:cNvSpPr txBox="1">
            <a:spLocks/>
          </p:cNvSpPr>
          <p:nvPr/>
        </p:nvSpPr>
        <p:spPr>
          <a:xfrm>
            <a:off x="0" y="257175"/>
            <a:ext cx="9144000" cy="733425"/>
          </a:xfrm>
          <a:prstGeom prst="rect">
            <a:avLst/>
          </a:prstGeom>
        </p:spPr>
        <p:txBody>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solidFill>
                  <a:schemeClr val="tx1"/>
                </a:solidFill>
                <a:latin typeface="Arial" charset="0"/>
              </a:rPr>
              <a:t>SUMMARY AND ACKNOWLEDGEMENTS</a:t>
            </a:r>
          </a:p>
        </p:txBody>
      </p:sp>
      <p:sp>
        <p:nvSpPr>
          <p:cNvPr id="8" name="Content Placeholder 2">
            <a:extLst>
              <a:ext uri="{FF2B5EF4-FFF2-40B4-BE49-F238E27FC236}">
                <a16:creationId xmlns:a16="http://schemas.microsoft.com/office/drawing/2014/main" id="{5538E97F-AA0B-784A-8F53-E9E92DCF15CD}"/>
              </a:ext>
            </a:extLst>
          </p:cNvPr>
          <p:cNvSpPr txBox="1">
            <a:spLocks/>
          </p:cNvSpPr>
          <p:nvPr/>
        </p:nvSpPr>
        <p:spPr>
          <a:xfrm>
            <a:off x="304800" y="838200"/>
            <a:ext cx="8436444" cy="4905375"/>
          </a:xfrm>
          <a:prstGeom prst="rect">
            <a:avLst/>
          </a:prstGeom>
        </p:spPr>
        <p:txBody>
          <a:bodyPr>
            <a:noAutofit/>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r>
              <a:rPr lang="en-US" sz="2000" dirty="0"/>
              <a:t>Neglected for decades, the forward region at particle colliders turns out to be a treasure trove of interesting physics that can be mined with small, fast, inexpensive experiments.  Much more to come!</a:t>
            </a:r>
          </a:p>
          <a:p>
            <a:pPr marL="0" indent="0">
              <a:buNone/>
            </a:pPr>
            <a:endParaRPr lang="en-US" sz="1000" dirty="0"/>
          </a:p>
        </p:txBody>
      </p:sp>
      <p:pic>
        <p:nvPicPr>
          <p:cNvPr id="2" name="Content Placeholder 5">
            <a:extLst>
              <a:ext uri="{FF2B5EF4-FFF2-40B4-BE49-F238E27FC236}">
                <a16:creationId xmlns:a16="http://schemas.microsoft.com/office/drawing/2014/main" id="{E17D711C-4468-C7E9-3FF3-E42114410A07}"/>
              </a:ext>
            </a:extLst>
          </p:cNvPr>
          <p:cNvPicPr>
            <a:picLocks noChangeAspect="1"/>
          </p:cNvPicPr>
          <p:nvPr/>
        </p:nvPicPr>
        <p:blipFill>
          <a:blip r:embed="rId2"/>
          <a:stretch>
            <a:fillRect/>
          </a:stretch>
        </p:blipFill>
        <p:spPr>
          <a:xfrm>
            <a:off x="2929698" y="2039993"/>
            <a:ext cx="2261133" cy="1029322"/>
          </a:xfrm>
          <a:prstGeom prst="rect">
            <a:avLst/>
          </a:prstGeom>
        </p:spPr>
      </p:pic>
      <p:pic>
        <p:nvPicPr>
          <p:cNvPr id="4" name="Picture 3">
            <a:extLst>
              <a:ext uri="{FF2B5EF4-FFF2-40B4-BE49-F238E27FC236}">
                <a16:creationId xmlns:a16="http://schemas.microsoft.com/office/drawing/2014/main" id="{1C1626DB-E78F-9847-F55C-C52BB91A2F46}"/>
              </a:ext>
            </a:extLst>
          </p:cNvPr>
          <p:cNvPicPr>
            <a:picLocks noChangeAspect="1"/>
          </p:cNvPicPr>
          <p:nvPr/>
        </p:nvPicPr>
        <p:blipFill>
          <a:blip r:embed="rId3"/>
          <a:stretch>
            <a:fillRect/>
          </a:stretch>
        </p:blipFill>
        <p:spPr>
          <a:xfrm>
            <a:off x="798256" y="2136288"/>
            <a:ext cx="1659521" cy="836733"/>
          </a:xfrm>
          <a:prstGeom prst="rect">
            <a:avLst/>
          </a:prstGeom>
        </p:spPr>
      </p:pic>
      <p:pic>
        <p:nvPicPr>
          <p:cNvPr id="7" name="Picture 6">
            <a:extLst>
              <a:ext uri="{FF2B5EF4-FFF2-40B4-BE49-F238E27FC236}">
                <a16:creationId xmlns:a16="http://schemas.microsoft.com/office/drawing/2014/main" id="{54EA685A-B9ED-0CFA-9176-883389135704}"/>
              </a:ext>
            </a:extLst>
          </p:cNvPr>
          <p:cNvPicPr>
            <a:picLocks noChangeAspect="1"/>
          </p:cNvPicPr>
          <p:nvPr/>
        </p:nvPicPr>
        <p:blipFill>
          <a:blip r:embed="rId4"/>
          <a:stretch>
            <a:fillRect/>
          </a:stretch>
        </p:blipFill>
        <p:spPr>
          <a:xfrm>
            <a:off x="7017790" y="1905000"/>
            <a:ext cx="1299308" cy="1299308"/>
          </a:xfrm>
          <a:prstGeom prst="rect">
            <a:avLst/>
          </a:prstGeom>
        </p:spPr>
      </p:pic>
      <p:pic>
        <p:nvPicPr>
          <p:cNvPr id="9" name="Picture 8" descr="A picture containing text, outdoor, sign&#10;&#10;Description automatically generated">
            <a:extLst>
              <a:ext uri="{FF2B5EF4-FFF2-40B4-BE49-F238E27FC236}">
                <a16:creationId xmlns:a16="http://schemas.microsoft.com/office/drawing/2014/main" id="{5F3B4213-58A8-3C30-43E8-22C63C517C93}"/>
              </a:ext>
            </a:extLst>
          </p:cNvPr>
          <p:cNvPicPr>
            <a:picLocks noChangeAspect="1"/>
          </p:cNvPicPr>
          <p:nvPr/>
        </p:nvPicPr>
        <p:blipFill>
          <a:blip r:embed="rId5"/>
          <a:stretch>
            <a:fillRect/>
          </a:stretch>
        </p:blipFill>
        <p:spPr>
          <a:xfrm>
            <a:off x="504754" y="3134286"/>
            <a:ext cx="2261133" cy="502474"/>
          </a:xfrm>
          <a:prstGeom prst="rect">
            <a:avLst/>
          </a:prstGeom>
        </p:spPr>
      </p:pic>
      <p:pic>
        <p:nvPicPr>
          <p:cNvPr id="10" name="Picture 9">
            <a:extLst>
              <a:ext uri="{FF2B5EF4-FFF2-40B4-BE49-F238E27FC236}">
                <a16:creationId xmlns:a16="http://schemas.microsoft.com/office/drawing/2014/main" id="{5BD40718-62C8-E006-1F32-8E4F7CCDFCD0}"/>
              </a:ext>
            </a:extLst>
          </p:cNvPr>
          <p:cNvPicPr>
            <a:picLocks noChangeAspect="1"/>
          </p:cNvPicPr>
          <p:nvPr/>
        </p:nvPicPr>
        <p:blipFill>
          <a:blip r:embed="rId6"/>
          <a:stretch>
            <a:fillRect/>
          </a:stretch>
        </p:blipFill>
        <p:spPr>
          <a:xfrm>
            <a:off x="5662752" y="2048431"/>
            <a:ext cx="995573" cy="1012447"/>
          </a:xfrm>
          <a:prstGeom prst="rect">
            <a:avLst/>
          </a:prstGeom>
        </p:spPr>
      </p:pic>
      <p:pic>
        <p:nvPicPr>
          <p:cNvPr id="11" name="Picture 10">
            <a:extLst>
              <a:ext uri="{FF2B5EF4-FFF2-40B4-BE49-F238E27FC236}">
                <a16:creationId xmlns:a16="http://schemas.microsoft.com/office/drawing/2014/main" id="{34DD6446-2D38-EB24-00F0-8F6CF3D9888A}"/>
              </a:ext>
            </a:extLst>
          </p:cNvPr>
          <p:cNvPicPr>
            <a:picLocks noChangeAspect="1"/>
          </p:cNvPicPr>
          <p:nvPr/>
        </p:nvPicPr>
        <p:blipFill rotWithShape="1">
          <a:blip r:embed="rId7"/>
          <a:srcRect l="10177" r="15385" b="26146"/>
          <a:stretch/>
        </p:blipFill>
        <p:spPr>
          <a:xfrm>
            <a:off x="1066996" y="3798025"/>
            <a:ext cx="1136648" cy="1127718"/>
          </a:xfrm>
          <a:prstGeom prst="rect">
            <a:avLst/>
          </a:prstGeom>
        </p:spPr>
      </p:pic>
      <p:pic>
        <p:nvPicPr>
          <p:cNvPr id="12" name="Picture 11">
            <a:extLst>
              <a:ext uri="{FF2B5EF4-FFF2-40B4-BE49-F238E27FC236}">
                <a16:creationId xmlns:a16="http://schemas.microsoft.com/office/drawing/2014/main" id="{092F61FD-D3E8-9ABC-6E99-CDC766694E6C}"/>
              </a:ext>
            </a:extLst>
          </p:cNvPr>
          <p:cNvPicPr>
            <a:picLocks noChangeAspect="1"/>
          </p:cNvPicPr>
          <p:nvPr/>
        </p:nvPicPr>
        <p:blipFill>
          <a:blip r:embed="rId8"/>
          <a:stretch>
            <a:fillRect/>
          </a:stretch>
        </p:blipFill>
        <p:spPr>
          <a:xfrm>
            <a:off x="897133" y="5087008"/>
            <a:ext cx="1476375" cy="619125"/>
          </a:xfrm>
          <a:prstGeom prst="rect">
            <a:avLst/>
          </a:prstGeom>
        </p:spPr>
      </p:pic>
      <p:pic>
        <p:nvPicPr>
          <p:cNvPr id="13" name="Picture 12">
            <a:extLst>
              <a:ext uri="{FF2B5EF4-FFF2-40B4-BE49-F238E27FC236}">
                <a16:creationId xmlns:a16="http://schemas.microsoft.com/office/drawing/2014/main" id="{C0DD393A-F62E-A7D9-788D-0152E96811D0}"/>
              </a:ext>
            </a:extLst>
          </p:cNvPr>
          <p:cNvPicPr>
            <a:picLocks noChangeAspect="1"/>
          </p:cNvPicPr>
          <p:nvPr/>
        </p:nvPicPr>
        <p:blipFill>
          <a:blip r:embed="rId9"/>
          <a:stretch>
            <a:fillRect/>
          </a:stretch>
        </p:blipFill>
        <p:spPr>
          <a:xfrm>
            <a:off x="222445" y="5867400"/>
            <a:ext cx="2825750" cy="570181"/>
          </a:xfrm>
          <a:prstGeom prst="rect">
            <a:avLst/>
          </a:prstGeom>
        </p:spPr>
      </p:pic>
      <p:pic>
        <p:nvPicPr>
          <p:cNvPr id="14" name="Picture 13">
            <a:extLst>
              <a:ext uri="{FF2B5EF4-FFF2-40B4-BE49-F238E27FC236}">
                <a16:creationId xmlns:a16="http://schemas.microsoft.com/office/drawing/2014/main" id="{42618CF7-7C92-BDEB-A1E9-39E00F856768}"/>
              </a:ext>
            </a:extLst>
          </p:cNvPr>
          <p:cNvPicPr>
            <a:picLocks noChangeAspect="1"/>
          </p:cNvPicPr>
          <p:nvPr/>
        </p:nvPicPr>
        <p:blipFill rotWithShape="1">
          <a:blip r:embed="rId10"/>
          <a:srcRect r="9854"/>
          <a:stretch/>
        </p:blipFill>
        <p:spPr>
          <a:xfrm>
            <a:off x="3505200" y="3183358"/>
            <a:ext cx="5034132" cy="3141242"/>
          </a:xfrm>
          <a:prstGeom prst="rect">
            <a:avLst/>
          </a:prstGeom>
          <a:ln w="6350">
            <a:solidFill>
              <a:schemeClr val="tx1"/>
            </a:solidFill>
          </a:ln>
        </p:spPr>
      </p:pic>
    </p:spTree>
    <p:extLst>
      <p:ext uri="{BB962C8B-B14F-4D97-AF65-F5344CB8AC3E}">
        <p14:creationId xmlns:p14="http://schemas.microsoft.com/office/powerpoint/2010/main" val="2055443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152400" y="990600"/>
            <a:ext cx="8610600" cy="762000"/>
          </a:xfrm>
        </p:spPr>
        <p:txBody>
          <a:bodyPr/>
          <a:lstStyle/>
          <a:p>
            <a:r>
              <a:rPr lang="en-US" altLang="en-US" sz="2000" dirty="0"/>
              <a:t>The LHC became the future of particle colliders in 1993 when the US canceled the SSC, which was being built in Texas.  </a:t>
            </a:r>
            <a:endParaRPr lang="en-US" altLang="en-US" sz="1200" dirty="0"/>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LIFETIME OF THE LHC</a:t>
            </a:r>
          </a:p>
        </p:txBody>
      </p:sp>
      <p:sp>
        <p:nvSpPr>
          <p:cNvPr id="6" name="Content Placeholder 2">
            <a:extLst>
              <a:ext uri="{FF2B5EF4-FFF2-40B4-BE49-F238E27FC236}">
                <a16:creationId xmlns:a16="http://schemas.microsoft.com/office/drawing/2014/main" id="{0B26CAA5-3409-7A49-BBF7-3353BDC05AFB}"/>
              </a:ext>
            </a:extLst>
          </p:cNvPr>
          <p:cNvSpPr txBox="1">
            <a:spLocks noChangeArrowheads="1"/>
          </p:cNvSpPr>
          <p:nvPr/>
        </p:nvSpPr>
        <p:spPr bwMode="auto">
          <a:xfrm>
            <a:off x="152400" y="1905000"/>
            <a:ext cx="3505200" cy="356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000" dirty="0"/>
              <a:t>The LHC started running in 2010 and is scheduled to run until the 2040s.</a:t>
            </a:r>
          </a:p>
          <a:p>
            <a:pPr lvl="1"/>
            <a:r>
              <a:rPr lang="en-US" altLang="en-US" sz="1800" dirty="0"/>
              <a:t>Middle-aged in terms of years</a:t>
            </a:r>
          </a:p>
          <a:p>
            <a:pPr lvl="1"/>
            <a:r>
              <a:rPr lang="en-US" altLang="en-US" sz="1800" dirty="0"/>
              <a:t>But a 4</a:t>
            </a:r>
            <a:r>
              <a:rPr lang="en-US" altLang="en-US" sz="1800" baseline="30000" dirty="0"/>
              <a:t>th</a:t>
            </a:r>
            <a:r>
              <a:rPr lang="en-US" altLang="en-US" sz="1800" dirty="0"/>
              <a:t> grader in terms of integrated luminosity</a:t>
            </a:r>
            <a:endParaRPr lang="en-US" altLang="en-US" sz="1200" dirty="0"/>
          </a:p>
          <a:p>
            <a:endParaRPr lang="en-US" altLang="en-US" sz="1200" dirty="0"/>
          </a:p>
          <a:p>
            <a:r>
              <a:rPr lang="en-US" altLang="en-US" sz="2000" dirty="0">
                <a:solidFill>
                  <a:srgbClr val="FF0000"/>
                </a:solidFill>
              </a:rPr>
              <a:t>Are we using the LHC to its full potential?  What can we do to enhance its discovery prospects?</a:t>
            </a:r>
          </a:p>
        </p:txBody>
      </p:sp>
      <p:grpSp>
        <p:nvGrpSpPr>
          <p:cNvPr id="3" name="Group 2">
            <a:extLst>
              <a:ext uri="{FF2B5EF4-FFF2-40B4-BE49-F238E27FC236}">
                <a16:creationId xmlns:a16="http://schemas.microsoft.com/office/drawing/2014/main" id="{83E88BD4-5CAA-D72F-51D2-6228E5500DCD}"/>
              </a:ext>
            </a:extLst>
          </p:cNvPr>
          <p:cNvGrpSpPr/>
          <p:nvPr/>
        </p:nvGrpSpPr>
        <p:grpSpPr>
          <a:xfrm>
            <a:off x="3886200" y="1905000"/>
            <a:ext cx="4974008" cy="4572000"/>
            <a:chOff x="4191000" y="1905000"/>
            <a:chExt cx="4669208" cy="4572000"/>
          </a:xfrm>
        </p:grpSpPr>
        <p:pic>
          <p:nvPicPr>
            <p:cNvPr id="4" name="Picture 3">
              <a:extLst>
                <a:ext uri="{FF2B5EF4-FFF2-40B4-BE49-F238E27FC236}">
                  <a16:creationId xmlns:a16="http://schemas.microsoft.com/office/drawing/2014/main" id="{28EF32CF-7923-E84C-B269-3903A8D28376}"/>
                </a:ext>
              </a:extLst>
            </p:cNvPr>
            <p:cNvPicPr>
              <a:picLocks noChangeAspect="1"/>
            </p:cNvPicPr>
            <p:nvPr/>
          </p:nvPicPr>
          <p:blipFill rotWithShape="1">
            <a:blip r:embed="rId2"/>
            <a:srcRect l="1613" t="5555" r="1613" b="3704"/>
            <a:stretch/>
          </p:blipFill>
          <p:spPr>
            <a:xfrm>
              <a:off x="4191000" y="1905000"/>
              <a:ext cx="4669208" cy="4572000"/>
            </a:xfrm>
            <a:prstGeom prst="rect">
              <a:avLst/>
            </a:prstGeom>
          </p:spPr>
        </p:pic>
        <p:pic>
          <p:nvPicPr>
            <p:cNvPr id="2" name="Picture 1">
              <a:extLst>
                <a:ext uri="{FF2B5EF4-FFF2-40B4-BE49-F238E27FC236}">
                  <a16:creationId xmlns:a16="http://schemas.microsoft.com/office/drawing/2014/main" id="{7DFCCA4F-486B-CE6F-F398-CA40AB051EB6}"/>
                </a:ext>
              </a:extLst>
            </p:cNvPr>
            <p:cNvPicPr>
              <a:picLocks noChangeAspect="1"/>
            </p:cNvPicPr>
            <p:nvPr/>
          </p:nvPicPr>
          <p:blipFill rotWithShape="1">
            <a:blip r:embed="rId2"/>
            <a:srcRect l="44690" t="85457" r="9510" b="10007"/>
            <a:stretch/>
          </p:blipFill>
          <p:spPr>
            <a:xfrm>
              <a:off x="6154368" y="5932730"/>
              <a:ext cx="2209800" cy="228600"/>
            </a:xfrm>
            <a:prstGeom prst="rect">
              <a:avLst/>
            </a:prstGeom>
          </p:spPr>
        </p:pic>
      </p:grpSp>
      <p:sp>
        <p:nvSpPr>
          <p:cNvPr id="5" name="TextBox 4">
            <a:extLst>
              <a:ext uri="{FF2B5EF4-FFF2-40B4-BE49-F238E27FC236}">
                <a16:creationId xmlns:a16="http://schemas.microsoft.com/office/drawing/2014/main" id="{7559354C-3648-085D-294A-583DAF170402}"/>
              </a:ext>
            </a:extLst>
          </p:cNvPr>
          <p:cNvSpPr txBox="1"/>
          <p:nvPr/>
        </p:nvSpPr>
        <p:spPr>
          <a:xfrm rot="5400000">
            <a:off x="5693484" y="6342840"/>
            <a:ext cx="510076" cy="215444"/>
          </a:xfrm>
          <a:prstGeom prst="rect">
            <a:avLst/>
          </a:prstGeom>
          <a:noFill/>
        </p:spPr>
        <p:txBody>
          <a:bodyPr wrap="none" rtlCol="0">
            <a:spAutoFit/>
          </a:bodyPr>
          <a:lstStyle/>
          <a:p>
            <a:r>
              <a:rPr lang="en-US" sz="800" dirty="0"/>
              <a:t>COVID</a:t>
            </a:r>
          </a:p>
        </p:txBody>
      </p:sp>
      <p:cxnSp>
        <p:nvCxnSpPr>
          <p:cNvPr id="8" name="Straight Arrow Connector 7">
            <a:extLst>
              <a:ext uri="{FF2B5EF4-FFF2-40B4-BE49-F238E27FC236}">
                <a16:creationId xmlns:a16="http://schemas.microsoft.com/office/drawing/2014/main" id="{9C1E82A5-4F58-A7D0-38AC-EC9870FC2A96}"/>
              </a:ext>
            </a:extLst>
          </p:cNvPr>
          <p:cNvCxnSpPr/>
          <p:nvPr/>
        </p:nvCxnSpPr>
        <p:spPr>
          <a:xfrm flipV="1">
            <a:off x="5943600" y="6096000"/>
            <a:ext cx="0" cy="173403"/>
          </a:xfrm>
          <a:prstGeom prst="straightConnector1">
            <a:avLst/>
          </a:prstGeom>
          <a:ln w="12700">
            <a:tailEnd type="triangle"/>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798743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NEW PARTICLE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2"/>
          <a:srcRect t="4414"/>
          <a:stretch/>
        </p:blipFill>
        <p:spPr>
          <a:xfrm>
            <a:off x="698482" y="17134"/>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50038" y="252467"/>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470721" y="2554069"/>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1" name="TextBox 20"/>
          <p:cNvSpPr txBox="1"/>
          <p:nvPr/>
        </p:nvSpPr>
        <p:spPr>
          <a:xfrm>
            <a:off x="4584985" y="2554069"/>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pic>
        <p:nvPicPr>
          <p:cNvPr id="37" name="Picture 36">
            <a:extLst>
              <a:ext uri="{FF2B5EF4-FFF2-40B4-BE49-F238E27FC236}">
                <a16:creationId xmlns:a16="http://schemas.microsoft.com/office/drawing/2014/main" id="{8149EC9E-7948-2E4E-89E9-A323D0490846}"/>
              </a:ext>
            </a:extLst>
          </p:cNvPr>
          <p:cNvPicPr>
            <a:picLocks noChangeAspect="1"/>
          </p:cNvPicPr>
          <p:nvPr/>
        </p:nvPicPr>
        <p:blipFill rotWithShape="1">
          <a:blip r:embed="rId3"/>
          <a:srcRect l="27518" t="23660" r="34193" b="41590"/>
          <a:stretch/>
        </p:blipFill>
        <p:spPr>
          <a:xfrm>
            <a:off x="6934200" y="2083416"/>
            <a:ext cx="914400" cy="1155223"/>
          </a:xfrm>
          <a:prstGeom prst="rect">
            <a:avLst/>
          </a:prstGeom>
        </p:spPr>
      </p:pic>
      <p:pic>
        <p:nvPicPr>
          <p:cNvPr id="38" name="Picture 37">
            <a:extLst>
              <a:ext uri="{FF2B5EF4-FFF2-40B4-BE49-F238E27FC236}">
                <a16:creationId xmlns:a16="http://schemas.microsoft.com/office/drawing/2014/main" id="{AE9DD243-07CD-A042-9075-CD281FA1B34C}"/>
              </a:ext>
            </a:extLst>
          </p:cNvPr>
          <p:cNvPicPr>
            <a:picLocks noChangeAspect="1"/>
          </p:cNvPicPr>
          <p:nvPr/>
        </p:nvPicPr>
        <p:blipFill rotWithShape="1">
          <a:blip r:embed="rId4"/>
          <a:srcRect b="19030"/>
          <a:stretch/>
        </p:blipFill>
        <p:spPr>
          <a:xfrm>
            <a:off x="2734174" y="5519685"/>
            <a:ext cx="916668" cy="1125579"/>
          </a:xfrm>
          <a:prstGeom prst="rect">
            <a:avLst/>
          </a:prstGeom>
        </p:spPr>
      </p:pic>
      <p:grpSp>
        <p:nvGrpSpPr>
          <p:cNvPr id="46" name="Group 45">
            <a:extLst>
              <a:ext uri="{FF2B5EF4-FFF2-40B4-BE49-F238E27FC236}">
                <a16:creationId xmlns:a16="http://schemas.microsoft.com/office/drawing/2014/main" id="{1916D1F4-A433-8672-8B53-25AD5B85DE1E}"/>
              </a:ext>
            </a:extLst>
          </p:cNvPr>
          <p:cNvGrpSpPr/>
          <p:nvPr/>
        </p:nvGrpSpPr>
        <p:grpSpPr>
          <a:xfrm>
            <a:off x="1890301" y="1943772"/>
            <a:ext cx="4289716" cy="3025678"/>
            <a:chOff x="1890301" y="1943772"/>
            <a:chExt cx="4289716" cy="3025678"/>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77D848D-F0C0-9F10-9424-760560C10C49}"/>
                    </a:ext>
                  </a:extLst>
                </p:cNvPr>
                <p:cNvSpPr txBox="1"/>
                <p:nvPr/>
              </p:nvSpPr>
              <p:spPr>
                <a:xfrm>
                  <a:off x="2576996" y="2203940"/>
                  <a:ext cx="18299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𝑒</m:t>
                        </m:r>
                      </m:oMath>
                    </m:oMathPara>
                  </a14:m>
                  <a:endParaRPr lang="en-US" dirty="0">
                    <a:solidFill>
                      <a:srgbClr val="0000FF"/>
                    </a:solidFill>
                  </a:endParaRPr>
                </a:p>
              </p:txBody>
            </p:sp>
          </mc:Choice>
          <mc:Fallback xmlns="">
            <p:sp>
              <p:nvSpPr>
                <p:cNvPr id="5" name="TextBox 4">
                  <a:extLst>
                    <a:ext uri="{FF2B5EF4-FFF2-40B4-BE49-F238E27FC236}">
                      <a16:creationId xmlns:a16="http://schemas.microsoft.com/office/drawing/2014/main" id="{077D848D-F0C0-9F10-9424-760560C10C49}"/>
                    </a:ext>
                  </a:extLst>
                </p:cNvPr>
                <p:cNvSpPr txBox="1">
                  <a:spLocks noRot="1" noChangeAspect="1" noMove="1" noResize="1" noEditPoints="1" noAdjustHandles="1" noChangeArrowheads="1" noChangeShapeType="1" noTextEdit="1"/>
                </p:cNvSpPr>
                <p:nvPr/>
              </p:nvSpPr>
              <p:spPr>
                <a:xfrm>
                  <a:off x="2576996" y="2203940"/>
                  <a:ext cx="182999" cy="276999"/>
                </a:xfrm>
                <a:prstGeom prst="rect">
                  <a:avLst/>
                </a:prstGeom>
                <a:blipFill>
                  <a:blip r:embed="rId5"/>
                  <a:stretch>
                    <a:fillRect l="-20000" r="-6667"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5A00EF0-7987-6B35-667D-9457BA616EDE}"/>
                    </a:ext>
                  </a:extLst>
                </p:cNvPr>
                <p:cNvSpPr txBox="1"/>
                <p:nvPr/>
              </p:nvSpPr>
              <p:spPr>
                <a:xfrm>
                  <a:off x="38623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𝑠</m:t>
                        </m:r>
                      </m:oMath>
                    </m:oMathPara>
                  </a14:m>
                  <a:endParaRPr lang="en-US" dirty="0">
                    <a:solidFill>
                      <a:srgbClr val="FF0000"/>
                    </a:solidFill>
                  </a:endParaRPr>
                </a:p>
              </p:txBody>
            </p:sp>
          </mc:Choice>
          <mc:Fallback xmlns="">
            <p:sp>
              <p:nvSpPr>
                <p:cNvPr id="6" name="TextBox 5">
                  <a:extLst>
                    <a:ext uri="{FF2B5EF4-FFF2-40B4-BE49-F238E27FC236}">
                      <a16:creationId xmlns:a16="http://schemas.microsoft.com/office/drawing/2014/main" id="{85A00EF0-7987-6B35-667D-9457BA616EDE}"/>
                    </a:ext>
                  </a:extLst>
                </p:cNvPr>
                <p:cNvSpPr txBox="1">
                  <a:spLocks noRot="1" noChangeAspect="1" noMove="1" noResize="1" noEditPoints="1" noAdjustHandles="1" noChangeArrowheads="1" noChangeShapeType="1" noTextEdit="1"/>
                </p:cNvSpPr>
                <p:nvPr/>
              </p:nvSpPr>
              <p:spPr>
                <a:xfrm>
                  <a:off x="3862334" y="1943772"/>
                  <a:ext cx="176266" cy="276999"/>
                </a:xfrm>
                <a:prstGeom prst="rect">
                  <a:avLst/>
                </a:prstGeom>
                <a:blipFill>
                  <a:blip r:embed="rId6"/>
                  <a:stretch>
                    <a:fillRect l="-20000" r="-6667"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6FAACF9-4DA2-3CB9-684E-01A46E167361}"/>
                    </a:ext>
                  </a:extLst>
                </p:cNvPr>
                <p:cNvSpPr txBox="1"/>
                <p:nvPr/>
              </p:nvSpPr>
              <p:spPr>
                <a:xfrm>
                  <a:off x="48529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𝑐</m:t>
                        </m:r>
                      </m:oMath>
                    </m:oMathPara>
                  </a14:m>
                  <a:endParaRPr lang="en-US" dirty="0">
                    <a:solidFill>
                      <a:srgbClr val="FF0000"/>
                    </a:solidFill>
                  </a:endParaRPr>
                </a:p>
              </p:txBody>
            </p:sp>
          </mc:Choice>
          <mc:Fallback xmlns="">
            <p:sp>
              <p:nvSpPr>
                <p:cNvPr id="7" name="TextBox 6">
                  <a:extLst>
                    <a:ext uri="{FF2B5EF4-FFF2-40B4-BE49-F238E27FC236}">
                      <a16:creationId xmlns:a16="http://schemas.microsoft.com/office/drawing/2014/main" id="{66FAACF9-4DA2-3CB9-684E-01A46E167361}"/>
                    </a:ext>
                  </a:extLst>
                </p:cNvPr>
                <p:cNvSpPr txBox="1">
                  <a:spLocks noRot="1" noChangeAspect="1" noMove="1" noResize="1" noEditPoints="1" noAdjustHandles="1" noChangeArrowheads="1" noChangeShapeType="1" noTextEdit="1"/>
                </p:cNvSpPr>
                <p:nvPr/>
              </p:nvSpPr>
              <p:spPr>
                <a:xfrm>
                  <a:off x="4852934" y="1943772"/>
                  <a:ext cx="176266" cy="276999"/>
                </a:xfrm>
                <a:prstGeom prst="rect">
                  <a:avLst/>
                </a:prstGeom>
                <a:blipFill>
                  <a:blip r:embed="rId7"/>
                  <a:stretch>
                    <a:fillRect l="-21429" r="-14286"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DE081A0-79BD-B0A6-0E1C-3B7695CE942B}"/>
                    </a:ext>
                  </a:extLst>
                </p:cNvPr>
                <p:cNvSpPr txBox="1"/>
                <p:nvPr/>
              </p:nvSpPr>
              <p:spPr>
                <a:xfrm>
                  <a:off x="27955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𝑢</m:t>
                        </m:r>
                      </m:oMath>
                    </m:oMathPara>
                  </a14:m>
                  <a:endParaRPr lang="en-US" dirty="0">
                    <a:solidFill>
                      <a:srgbClr val="FF0000"/>
                    </a:solidFill>
                  </a:endParaRPr>
                </a:p>
              </p:txBody>
            </p:sp>
          </mc:Choice>
          <mc:Fallback xmlns="">
            <p:sp>
              <p:nvSpPr>
                <p:cNvPr id="9" name="TextBox 8">
                  <a:extLst>
                    <a:ext uri="{FF2B5EF4-FFF2-40B4-BE49-F238E27FC236}">
                      <a16:creationId xmlns:a16="http://schemas.microsoft.com/office/drawing/2014/main" id="{0DE081A0-79BD-B0A6-0E1C-3B7695CE942B}"/>
                    </a:ext>
                  </a:extLst>
                </p:cNvPr>
                <p:cNvSpPr txBox="1">
                  <a:spLocks noRot="1" noChangeAspect="1" noMove="1" noResize="1" noEditPoints="1" noAdjustHandles="1" noChangeArrowheads="1" noChangeShapeType="1" noTextEdit="1"/>
                </p:cNvSpPr>
                <p:nvPr/>
              </p:nvSpPr>
              <p:spPr>
                <a:xfrm>
                  <a:off x="2795534" y="1943772"/>
                  <a:ext cx="176266" cy="276999"/>
                </a:xfrm>
                <a:prstGeom prst="rect">
                  <a:avLst/>
                </a:prstGeom>
                <a:blipFill>
                  <a:blip r:embed="rId8"/>
                  <a:stretch>
                    <a:fillRect l="-26667" r="-13333"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B74C5AC-2EED-C3E4-3DE9-7AF05FFDB04E}"/>
                    </a:ext>
                  </a:extLst>
                </p:cNvPr>
                <p:cNvSpPr txBox="1"/>
                <p:nvPr/>
              </p:nvSpPr>
              <p:spPr>
                <a:xfrm>
                  <a:off x="29479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𝑑</m:t>
                        </m:r>
                      </m:oMath>
                    </m:oMathPara>
                  </a14:m>
                  <a:endParaRPr lang="en-US" dirty="0">
                    <a:solidFill>
                      <a:srgbClr val="FF0000"/>
                    </a:solidFill>
                  </a:endParaRPr>
                </a:p>
              </p:txBody>
            </p:sp>
          </mc:Choice>
          <mc:Fallback xmlns="">
            <p:sp>
              <p:nvSpPr>
                <p:cNvPr id="11" name="TextBox 10">
                  <a:extLst>
                    <a:ext uri="{FF2B5EF4-FFF2-40B4-BE49-F238E27FC236}">
                      <a16:creationId xmlns:a16="http://schemas.microsoft.com/office/drawing/2014/main" id="{FB74C5AC-2EED-C3E4-3DE9-7AF05FFDB04E}"/>
                    </a:ext>
                  </a:extLst>
                </p:cNvPr>
                <p:cNvSpPr txBox="1">
                  <a:spLocks noRot="1" noChangeAspect="1" noMove="1" noResize="1" noEditPoints="1" noAdjustHandles="1" noChangeArrowheads="1" noChangeShapeType="1" noTextEdit="1"/>
                </p:cNvSpPr>
                <p:nvPr/>
              </p:nvSpPr>
              <p:spPr>
                <a:xfrm>
                  <a:off x="2947934" y="1943772"/>
                  <a:ext cx="176266" cy="276999"/>
                </a:xfrm>
                <a:prstGeom prst="rect">
                  <a:avLst/>
                </a:prstGeom>
                <a:blipFill>
                  <a:blip r:embed="rId9"/>
                  <a:stretch>
                    <a:fillRect l="-33333" r="-2666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EA807F8-0F07-1D99-D4EF-CE5ED6D017BB}"/>
                    </a:ext>
                  </a:extLst>
                </p:cNvPr>
                <p:cNvSpPr txBox="1"/>
                <p:nvPr/>
              </p:nvSpPr>
              <p:spPr>
                <a:xfrm>
                  <a:off x="51577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𝑏</m:t>
                        </m:r>
                      </m:oMath>
                    </m:oMathPara>
                  </a14:m>
                  <a:endParaRPr lang="en-US" dirty="0">
                    <a:solidFill>
                      <a:srgbClr val="FF0000"/>
                    </a:solidFill>
                  </a:endParaRPr>
                </a:p>
              </p:txBody>
            </p:sp>
          </mc:Choice>
          <mc:Fallback xmlns="">
            <p:sp>
              <p:nvSpPr>
                <p:cNvPr id="14" name="TextBox 13">
                  <a:extLst>
                    <a:ext uri="{FF2B5EF4-FFF2-40B4-BE49-F238E27FC236}">
                      <a16:creationId xmlns:a16="http://schemas.microsoft.com/office/drawing/2014/main" id="{FEA807F8-0F07-1D99-D4EF-CE5ED6D017BB}"/>
                    </a:ext>
                  </a:extLst>
                </p:cNvPr>
                <p:cNvSpPr txBox="1">
                  <a:spLocks noRot="1" noChangeAspect="1" noMove="1" noResize="1" noEditPoints="1" noAdjustHandles="1" noChangeArrowheads="1" noChangeShapeType="1" noTextEdit="1"/>
                </p:cNvSpPr>
                <p:nvPr/>
              </p:nvSpPr>
              <p:spPr>
                <a:xfrm>
                  <a:off x="5157734" y="1943772"/>
                  <a:ext cx="176266" cy="276999"/>
                </a:xfrm>
                <a:prstGeom prst="rect">
                  <a:avLst/>
                </a:prstGeom>
                <a:blipFill>
                  <a:blip r:embed="rId10"/>
                  <a:stretch>
                    <a:fillRect l="-33333" r="-2666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6E3C33A-EF65-8DCC-6C3E-44FA4264F673}"/>
                    </a:ext>
                  </a:extLst>
                </p:cNvPr>
                <p:cNvSpPr txBox="1"/>
                <p:nvPr/>
              </p:nvSpPr>
              <p:spPr>
                <a:xfrm>
                  <a:off x="6003751"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𝑡</m:t>
                        </m:r>
                      </m:oMath>
                    </m:oMathPara>
                  </a14:m>
                  <a:endParaRPr lang="en-US" dirty="0">
                    <a:solidFill>
                      <a:srgbClr val="FF0000"/>
                    </a:solidFill>
                  </a:endParaRPr>
                </a:p>
              </p:txBody>
            </p:sp>
          </mc:Choice>
          <mc:Fallback xmlns="">
            <p:sp>
              <p:nvSpPr>
                <p:cNvPr id="16" name="TextBox 15">
                  <a:extLst>
                    <a:ext uri="{FF2B5EF4-FFF2-40B4-BE49-F238E27FC236}">
                      <a16:creationId xmlns:a16="http://schemas.microsoft.com/office/drawing/2014/main" id="{26E3C33A-EF65-8DCC-6C3E-44FA4264F673}"/>
                    </a:ext>
                  </a:extLst>
                </p:cNvPr>
                <p:cNvSpPr txBox="1">
                  <a:spLocks noRot="1" noChangeAspect="1" noMove="1" noResize="1" noEditPoints="1" noAdjustHandles="1" noChangeArrowheads="1" noChangeShapeType="1" noTextEdit="1"/>
                </p:cNvSpPr>
                <p:nvPr/>
              </p:nvSpPr>
              <p:spPr>
                <a:xfrm>
                  <a:off x="6003751" y="1943772"/>
                  <a:ext cx="176266" cy="276999"/>
                </a:xfrm>
                <a:prstGeom prst="rect">
                  <a:avLst/>
                </a:prstGeom>
                <a:blipFill>
                  <a:blip r:embed="rId11"/>
                  <a:stretch>
                    <a:fillRect l="-20000" r="-13333"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A43E74B-5D1B-B459-374C-E83DE3AD651D}"/>
                    </a:ext>
                  </a:extLst>
                </p:cNvPr>
                <p:cNvSpPr txBox="1"/>
                <p:nvPr/>
              </p:nvSpPr>
              <p:spPr>
                <a:xfrm>
                  <a:off x="5919734" y="2224538"/>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h</m:t>
                        </m:r>
                      </m:oMath>
                    </m:oMathPara>
                  </a14:m>
                  <a:endParaRPr lang="en-US" dirty="0">
                    <a:solidFill>
                      <a:srgbClr val="FF0000"/>
                    </a:solidFill>
                  </a:endParaRPr>
                </a:p>
              </p:txBody>
            </p:sp>
          </mc:Choice>
          <mc:Fallback xmlns="">
            <p:sp>
              <p:nvSpPr>
                <p:cNvPr id="24" name="TextBox 23">
                  <a:extLst>
                    <a:ext uri="{FF2B5EF4-FFF2-40B4-BE49-F238E27FC236}">
                      <a16:creationId xmlns:a16="http://schemas.microsoft.com/office/drawing/2014/main" id="{1A43E74B-5D1B-B459-374C-E83DE3AD651D}"/>
                    </a:ext>
                  </a:extLst>
                </p:cNvPr>
                <p:cNvSpPr txBox="1">
                  <a:spLocks noRot="1" noChangeAspect="1" noMove="1" noResize="1" noEditPoints="1" noAdjustHandles="1" noChangeArrowheads="1" noChangeShapeType="1" noTextEdit="1"/>
                </p:cNvSpPr>
                <p:nvPr/>
              </p:nvSpPr>
              <p:spPr>
                <a:xfrm>
                  <a:off x="5919734" y="2224538"/>
                  <a:ext cx="176266" cy="276999"/>
                </a:xfrm>
                <a:prstGeom prst="rect">
                  <a:avLst/>
                </a:prstGeom>
                <a:blipFill>
                  <a:blip r:embed="rId12"/>
                  <a:stretch>
                    <a:fillRect l="-33333" r="-2666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E224529-7B45-4289-82BE-64E14B85D88C}"/>
                    </a:ext>
                  </a:extLst>
                </p:cNvPr>
                <p:cNvSpPr txBox="1"/>
                <p:nvPr/>
              </p:nvSpPr>
              <p:spPr>
                <a:xfrm>
                  <a:off x="3812820" y="2203939"/>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𝜇</m:t>
                        </m:r>
                      </m:oMath>
                    </m:oMathPara>
                  </a14:m>
                  <a:endParaRPr lang="en-US" dirty="0">
                    <a:solidFill>
                      <a:srgbClr val="FF0000"/>
                    </a:solidFill>
                  </a:endParaRPr>
                </a:p>
              </p:txBody>
            </p:sp>
          </mc:Choice>
          <mc:Fallback xmlns="">
            <p:sp>
              <p:nvSpPr>
                <p:cNvPr id="30" name="TextBox 29">
                  <a:extLst>
                    <a:ext uri="{FF2B5EF4-FFF2-40B4-BE49-F238E27FC236}">
                      <a16:creationId xmlns:a16="http://schemas.microsoft.com/office/drawing/2014/main" id="{CE224529-7B45-4289-82BE-64E14B85D88C}"/>
                    </a:ext>
                  </a:extLst>
                </p:cNvPr>
                <p:cNvSpPr txBox="1">
                  <a:spLocks noRot="1" noChangeAspect="1" noMove="1" noResize="1" noEditPoints="1" noAdjustHandles="1" noChangeArrowheads="1" noChangeShapeType="1" noTextEdit="1"/>
                </p:cNvSpPr>
                <p:nvPr/>
              </p:nvSpPr>
              <p:spPr>
                <a:xfrm>
                  <a:off x="3812820" y="2203939"/>
                  <a:ext cx="176266" cy="276999"/>
                </a:xfrm>
                <a:prstGeom prst="rect">
                  <a:avLst/>
                </a:prstGeom>
                <a:blipFill>
                  <a:blip r:embed="rId13"/>
                  <a:stretch>
                    <a:fillRect l="-35714" r="-35714" b="-26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E334358-D101-F0E9-89F2-435D5A89FA2E}"/>
                    </a:ext>
                  </a:extLst>
                </p:cNvPr>
                <p:cNvSpPr txBox="1"/>
                <p:nvPr/>
              </p:nvSpPr>
              <p:spPr>
                <a:xfrm>
                  <a:off x="4876800" y="2203938"/>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ea typeface="Cambria Math" panose="02040503050406030204" pitchFamily="18" charset="0"/>
                          </a:rPr>
                          <m:t>𝜏</m:t>
                        </m:r>
                      </m:oMath>
                    </m:oMathPara>
                  </a14:m>
                  <a:endParaRPr lang="en-US" dirty="0">
                    <a:solidFill>
                      <a:srgbClr val="FF0000"/>
                    </a:solidFill>
                  </a:endParaRPr>
                </a:p>
              </p:txBody>
            </p:sp>
          </mc:Choice>
          <mc:Fallback xmlns="">
            <p:sp>
              <p:nvSpPr>
                <p:cNvPr id="31" name="TextBox 30">
                  <a:extLst>
                    <a:ext uri="{FF2B5EF4-FFF2-40B4-BE49-F238E27FC236}">
                      <a16:creationId xmlns:a16="http://schemas.microsoft.com/office/drawing/2014/main" id="{FE334358-D101-F0E9-89F2-435D5A89FA2E}"/>
                    </a:ext>
                  </a:extLst>
                </p:cNvPr>
                <p:cNvSpPr txBox="1">
                  <a:spLocks noRot="1" noChangeAspect="1" noMove="1" noResize="1" noEditPoints="1" noAdjustHandles="1" noChangeArrowheads="1" noChangeShapeType="1" noTextEdit="1"/>
                </p:cNvSpPr>
                <p:nvPr/>
              </p:nvSpPr>
              <p:spPr>
                <a:xfrm>
                  <a:off x="4876800" y="2203938"/>
                  <a:ext cx="176266" cy="276999"/>
                </a:xfrm>
                <a:prstGeom prst="rect">
                  <a:avLst/>
                </a:prstGeom>
                <a:blipFill>
                  <a:blip r:embed="rId14"/>
                  <a:stretch>
                    <a:fillRect l="-14286" r="-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54C1D59C-151B-DDA5-F968-A40280F854A4}"/>
                    </a:ext>
                  </a:extLst>
                </p:cNvPr>
                <p:cNvSpPr txBox="1"/>
                <p:nvPr/>
              </p:nvSpPr>
              <p:spPr>
                <a:xfrm>
                  <a:off x="2262134" y="2203941"/>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𝛾</m:t>
                        </m:r>
                      </m:oMath>
                    </m:oMathPara>
                  </a14:m>
                  <a:endParaRPr lang="en-US" dirty="0">
                    <a:solidFill>
                      <a:srgbClr val="FF0000"/>
                    </a:solidFill>
                  </a:endParaRPr>
                </a:p>
              </p:txBody>
            </p:sp>
          </mc:Choice>
          <mc:Fallback xmlns="">
            <p:sp>
              <p:nvSpPr>
                <p:cNvPr id="32" name="TextBox 31">
                  <a:extLst>
                    <a:ext uri="{FF2B5EF4-FFF2-40B4-BE49-F238E27FC236}">
                      <a16:creationId xmlns:a16="http://schemas.microsoft.com/office/drawing/2014/main" id="{54C1D59C-151B-DDA5-F968-A40280F854A4}"/>
                    </a:ext>
                  </a:extLst>
                </p:cNvPr>
                <p:cNvSpPr txBox="1">
                  <a:spLocks noRot="1" noChangeAspect="1" noMove="1" noResize="1" noEditPoints="1" noAdjustHandles="1" noChangeArrowheads="1" noChangeShapeType="1" noTextEdit="1"/>
                </p:cNvSpPr>
                <p:nvPr/>
              </p:nvSpPr>
              <p:spPr>
                <a:xfrm>
                  <a:off x="2262134" y="2203941"/>
                  <a:ext cx="176266" cy="276999"/>
                </a:xfrm>
                <a:prstGeom prst="rect">
                  <a:avLst/>
                </a:prstGeom>
                <a:blipFill>
                  <a:blip r:embed="rId15"/>
                  <a:stretch>
                    <a:fillRect l="-35714" r="-35714"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CB7C414B-B47A-0234-E802-35333513F2A2}"/>
                    </a:ext>
                  </a:extLst>
                </p:cNvPr>
                <p:cNvSpPr txBox="1"/>
                <p:nvPr/>
              </p:nvSpPr>
              <p:spPr>
                <a:xfrm>
                  <a:off x="2261041"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𝑔</m:t>
                        </m:r>
                      </m:oMath>
                    </m:oMathPara>
                  </a14:m>
                  <a:endParaRPr lang="en-US" dirty="0">
                    <a:solidFill>
                      <a:srgbClr val="FF0000"/>
                    </a:solidFill>
                  </a:endParaRPr>
                </a:p>
              </p:txBody>
            </p:sp>
          </mc:Choice>
          <mc:Fallback xmlns="">
            <p:sp>
              <p:nvSpPr>
                <p:cNvPr id="33" name="TextBox 32">
                  <a:extLst>
                    <a:ext uri="{FF2B5EF4-FFF2-40B4-BE49-F238E27FC236}">
                      <a16:creationId xmlns:a16="http://schemas.microsoft.com/office/drawing/2014/main" id="{CB7C414B-B47A-0234-E802-35333513F2A2}"/>
                    </a:ext>
                  </a:extLst>
                </p:cNvPr>
                <p:cNvSpPr txBox="1">
                  <a:spLocks noRot="1" noChangeAspect="1" noMove="1" noResize="1" noEditPoints="1" noAdjustHandles="1" noChangeArrowheads="1" noChangeShapeType="1" noTextEdit="1"/>
                </p:cNvSpPr>
                <p:nvPr/>
              </p:nvSpPr>
              <p:spPr>
                <a:xfrm>
                  <a:off x="2261041" y="1943772"/>
                  <a:ext cx="176266" cy="276999"/>
                </a:xfrm>
                <a:prstGeom prst="rect">
                  <a:avLst/>
                </a:prstGeom>
                <a:blipFill>
                  <a:blip r:embed="rId16"/>
                  <a:stretch>
                    <a:fillRect l="-42857" r="-42857" b="-3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D1915D0-50E0-10A6-09BF-03BFFB2B9BF1}"/>
                    </a:ext>
                  </a:extLst>
                </p:cNvPr>
                <p:cNvSpPr txBox="1"/>
                <p:nvPr/>
              </p:nvSpPr>
              <p:spPr>
                <a:xfrm>
                  <a:off x="5722578" y="2224537"/>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𝑍</m:t>
                        </m:r>
                      </m:oMath>
                    </m:oMathPara>
                  </a14:m>
                  <a:endParaRPr lang="en-US" dirty="0">
                    <a:solidFill>
                      <a:srgbClr val="FF0000"/>
                    </a:solidFill>
                  </a:endParaRPr>
                </a:p>
              </p:txBody>
            </p:sp>
          </mc:Choice>
          <mc:Fallback xmlns="">
            <p:sp>
              <p:nvSpPr>
                <p:cNvPr id="34" name="TextBox 33">
                  <a:extLst>
                    <a:ext uri="{FF2B5EF4-FFF2-40B4-BE49-F238E27FC236}">
                      <a16:creationId xmlns:a16="http://schemas.microsoft.com/office/drawing/2014/main" id="{6D1915D0-50E0-10A6-09BF-03BFFB2B9BF1}"/>
                    </a:ext>
                  </a:extLst>
                </p:cNvPr>
                <p:cNvSpPr txBox="1">
                  <a:spLocks noRot="1" noChangeAspect="1" noMove="1" noResize="1" noEditPoints="1" noAdjustHandles="1" noChangeArrowheads="1" noChangeShapeType="1" noTextEdit="1"/>
                </p:cNvSpPr>
                <p:nvPr/>
              </p:nvSpPr>
              <p:spPr>
                <a:xfrm>
                  <a:off x="5722578" y="2224537"/>
                  <a:ext cx="176266" cy="276999"/>
                </a:xfrm>
                <a:prstGeom prst="rect">
                  <a:avLst/>
                </a:prstGeom>
                <a:blipFill>
                  <a:blip r:embed="rId17"/>
                  <a:stretch>
                    <a:fillRect l="-33333" r="-2666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A3ACCCC3-83DC-BABA-7075-5DA6FB816B49}"/>
                    </a:ext>
                  </a:extLst>
                </p:cNvPr>
                <p:cNvSpPr txBox="1"/>
                <p:nvPr/>
              </p:nvSpPr>
              <p:spPr>
                <a:xfrm>
                  <a:off x="5486400" y="2237601"/>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𝑊</m:t>
                        </m:r>
                      </m:oMath>
                    </m:oMathPara>
                  </a14:m>
                  <a:endParaRPr lang="en-US" dirty="0">
                    <a:solidFill>
                      <a:srgbClr val="FF0000"/>
                    </a:solidFill>
                  </a:endParaRPr>
                </a:p>
              </p:txBody>
            </p:sp>
          </mc:Choice>
          <mc:Fallback xmlns="">
            <p:sp>
              <p:nvSpPr>
                <p:cNvPr id="35" name="TextBox 34">
                  <a:extLst>
                    <a:ext uri="{FF2B5EF4-FFF2-40B4-BE49-F238E27FC236}">
                      <a16:creationId xmlns:a16="http://schemas.microsoft.com/office/drawing/2014/main" id="{A3ACCCC3-83DC-BABA-7075-5DA6FB816B49}"/>
                    </a:ext>
                  </a:extLst>
                </p:cNvPr>
                <p:cNvSpPr txBox="1">
                  <a:spLocks noRot="1" noChangeAspect="1" noMove="1" noResize="1" noEditPoints="1" noAdjustHandles="1" noChangeArrowheads="1" noChangeShapeType="1" noTextEdit="1"/>
                </p:cNvSpPr>
                <p:nvPr/>
              </p:nvSpPr>
              <p:spPr>
                <a:xfrm>
                  <a:off x="5486400" y="2237601"/>
                  <a:ext cx="176266" cy="276999"/>
                </a:xfrm>
                <a:prstGeom prst="rect">
                  <a:avLst/>
                </a:prstGeom>
                <a:blipFill>
                  <a:blip r:embed="rId18"/>
                  <a:stretch>
                    <a:fillRect l="-50000" r="-71429"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03778C26-030D-D899-C6D0-534D235FC1C7}"/>
                    </a:ext>
                  </a:extLst>
                </p:cNvPr>
                <p:cNvSpPr txBox="1"/>
                <p:nvPr/>
              </p:nvSpPr>
              <p:spPr>
                <a:xfrm>
                  <a:off x="2512528" y="4501287"/>
                  <a:ext cx="176266" cy="29931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𝜈</m:t>
                            </m:r>
                          </m:e>
                          <m:sub>
                            <m:r>
                              <a:rPr lang="en-US" b="0" i="1" smtClean="0">
                                <a:solidFill>
                                  <a:srgbClr val="FF0000"/>
                                </a:solidFill>
                                <a:latin typeface="Cambria Math" panose="02040503050406030204" pitchFamily="18" charset="0"/>
                                <a:ea typeface="Cambria Math" panose="02040503050406030204" pitchFamily="18" charset="0"/>
                              </a:rPr>
                              <m:t>𝜇</m:t>
                            </m:r>
                          </m:sub>
                        </m:sSub>
                      </m:oMath>
                    </m:oMathPara>
                  </a14:m>
                  <a:endParaRPr lang="en-US" dirty="0">
                    <a:solidFill>
                      <a:srgbClr val="FF0000"/>
                    </a:solidFill>
                  </a:endParaRPr>
                </a:p>
              </p:txBody>
            </p:sp>
          </mc:Choice>
          <mc:Fallback xmlns="">
            <p:sp>
              <p:nvSpPr>
                <p:cNvPr id="36" name="TextBox 35">
                  <a:extLst>
                    <a:ext uri="{FF2B5EF4-FFF2-40B4-BE49-F238E27FC236}">
                      <a16:creationId xmlns:a16="http://schemas.microsoft.com/office/drawing/2014/main" id="{03778C26-030D-D899-C6D0-534D235FC1C7}"/>
                    </a:ext>
                  </a:extLst>
                </p:cNvPr>
                <p:cNvSpPr txBox="1">
                  <a:spLocks noRot="1" noChangeAspect="1" noMove="1" noResize="1" noEditPoints="1" noAdjustHandles="1" noChangeArrowheads="1" noChangeShapeType="1" noTextEdit="1"/>
                </p:cNvSpPr>
                <p:nvPr/>
              </p:nvSpPr>
              <p:spPr>
                <a:xfrm>
                  <a:off x="2512528" y="4501287"/>
                  <a:ext cx="176266" cy="299313"/>
                </a:xfrm>
                <a:prstGeom prst="rect">
                  <a:avLst/>
                </a:prstGeom>
                <a:blipFill>
                  <a:blip r:embed="rId19"/>
                  <a:stretch>
                    <a:fillRect l="-33333" r="-4666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C2BBE9E1-8AA3-A825-49C3-4071724C30E1}"/>
                    </a:ext>
                  </a:extLst>
                </p:cNvPr>
                <p:cNvSpPr txBox="1"/>
                <p:nvPr/>
              </p:nvSpPr>
              <p:spPr>
                <a:xfrm>
                  <a:off x="2795534" y="4501287"/>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𝜈</m:t>
                            </m:r>
                          </m:e>
                          <m:sub>
                            <m:r>
                              <a:rPr lang="en-US" b="0" i="1" smtClean="0">
                                <a:solidFill>
                                  <a:srgbClr val="FF0000"/>
                                </a:solidFill>
                                <a:latin typeface="Cambria Math" panose="02040503050406030204" pitchFamily="18" charset="0"/>
                                <a:ea typeface="Cambria Math" panose="02040503050406030204" pitchFamily="18" charset="0"/>
                              </a:rPr>
                              <m:t>𝜏</m:t>
                            </m:r>
                          </m:sub>
                        </m:sSub>
                      </m:oMath>
                    </m:oMathPara>
                  </a14:m>
                  <a:endParaRPr lang="en-US" dirty="0">
                    <a:solidFill>
                      <a:srgbClr val="FF0000"/>
                    </a:solidFill>
                  </a:endParaRPr>
                </a:p>
              </p:txBody>
            </p:sp>
          </mc:Choice>
          <mc:Fallback xmlns="">
            <p:sp>
              <p:nvSpPr>
                <p:cNvPr id="39" name="TextBox 38">
                  <a:extLst>
                    <a:ext uri="{FF2B5EF4-FFF2-40B4-BE49-F238E27FC236}">
                      <a16:creationId xmlns:a16="http://schemas.microsoft.com/office/drawing/2014/main" id="{C2BBE9E1-8AA3-A825-49C3-4071724C30E1}"/>
                    </a:ext>
                  </a:extLst>
                </p:cNvPr>
                <p:cNvSpPr txBox="1">
                  <a:spLocks noRot="1" noChangeAspect="1" noMove="1" noResize="1" noEditPoints="1" noAdjustHandles="1" noChangeArrowheads="1" noChangeShapeType="1" noTextEdit="1"/>
                </p:cNvSpPr>
                <p:nvPr/>
              </p:nvSpPr>
              <p:spPr>
                <a:xfrm>
                  <a:off x="2795534" y="4501287"/>
                  <a:ext cx="176266" cy="276999"/>
                </a:xfrm>
                <a:prstGeom prst="rect">
                  <a:avLst/>
                </a:prstGeom>
                <a:blipFill>
                  <a:blip r:embed="rId20"/>
                  <a:stretch>
                    <a:fillRect l="-33333" r="-26667"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B80C0173-6776-7FF7-0938-925563513A92}"/>
                    </a:ext>
                  </a:extLst>
                </p:cNvPr>
                <p:cNvSpPr txBox="1"/>
                <p:nvPr/>
              </p:nvSpPr>
              <p:spPr>
                <a:xfrm>
                  <a:off x="2243459" y="4501287"/>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𝜈</m:t>
                            </m:r>
                          </m:e>
                          <m:sub>
                            <m:r>
                              <a:rPr lang="en-US" b="0" i="1" smtClean="0">
                                <a:solidFill>
                                  <a:srgbClr val="FF0000"/>
                                </a:solidFill>
                                <a:latin typeface="Cambria Math" panose="02040503050406030204" pitchFamily="18" charset="0"/>
                                <a:ea typeface="Cambria Math" panose="02040503050406030204" pitchFamily="18" charset="0"/>
                              </a:rPr>
                              <m:t>𝑒</m:t>
                            </m:r>
                          </m:sub>
                        </m:sSub>
                      </m:oMath>
                    </m:oMathPara>
                  </a14:m>
                  <a:endParaRPr lang="en-US" dirty="0">
                    <a:solidFill>
                      <a:srgbClr val="FF0000"/>
                    </a:solidFill>
                  </a:endParaRPr>
                </a:p>
              </p:txBody>
            </p:sp>
          </mc:Choice>
          <mc:Fallback xmlns="">
            <p:sp>
              <p:nvSpPr>
                <p:cNvPr id="40" name="TextBox 39">
                  <a:extLst>
                    <a:ext uri="{FF2B5EF4-FFF2-40B4-BE49-F238E27FC236}">
                      <a16:creationId xmlns:a16="http://schemas.microsoft.com/office/drawing/2014/main" id="{B80C0173-6776-7FF7-0938-925563513A92}"/>
                    </a:ext>
                  </a:extLst>
                </p:cNvPr>
                <p:cNvSpPr txBox="1">
                  <a:spLocks noRot="1" noChangeAspect="1" noMove="1" noResize="1" noEditPoints="1" noAdjustHandles="1" noChangeArrowheads="1" noChangeShapeType="1" noTextEdit="1"/>
                </p:cNvSpPr>
                <p:nvPr/>
              </p:nvSpPr>
              <p:spPr>
                <a:xfrm>
                  <a:off x="2243459" y="4501287"/>
                  <a:ext cx="176266" cy="276999"/>
                </a:xfrm>
                <a:prstGeom prst="rect">
                  <a:avLst/>
                </a:prstGeom>
                <a:blipFill>
                  <a:blip r:embed="rId21"/>
                  <a:stretch>
                    <a:fillRect l="-33333" r="-33333"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310C2B31-4138-FC89-3B6D-872DFC37457B}"/>
                    </a:ext>
                  </a:extLst>
                </p:cNvPr>
                <p:cNvSpPr txBox="1"/>
                <p:nvPr/>
              </p:nvSpPr>
              <p:spPr>
                <a:xfrm>
                  <a:off x="2022106" y="1943772"/>
                  <a:ext cx="25808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m:t>
                        </m:r>
                      </m:oMath>
                    </m:oMathPara>
                  </a14:m>
                  <a:endParaRPr lang="en-US" dirty="0">
                    <a:solidFill>
                      <a:srgbClr val="FF0000"/>
                    </a:solidFill>
                  </a:endParaRPr>
                </a:p>
              </p:txBody>
            </p:sp>
          </mc:Choice>
          <mc:Fallback xmlns="">
            <p:sp>
              <p:nvSpPr>
                <p:cNvPr id="41" name="TextBox 40">
                  <a:extLst>
                    <a:ext uri="{FF2B5EF4-FFF2-40B4-BE49-F238E27FC236}">
                      <a16:creationId xmlns:a16="http://schemas.microsoft.com/office/drawing/2014/main" id="{310C2B31-4138-FC89-3B6D-872DFC37457B}"/>
                    </a:ext>
                  </a:extLst>
                </p:cNvPr>
                <p:cNvSpPr txBox="1">
                  <a:spLocks noRot="1" noChangeAspect="1" noMove="1" noResize="1" noEditPoints="1" noAdjustHandles="1" noChangeArrowheads="1" noChangeShapeType="1" noTextEdit="1"/>
                </p:cNvSpPr>
                <p:nvPr/>
              </p:nvSpPr>
              <p:spPr>
                <a:xfrm>
                  <a:off x="2022106" y="1943772"/>
                  <a:ext cx="258083" cy="276999"/>
                </a:xfrm>
                <a:prstGeom prst="rect">
                  <a:avLst/>
                </a:prstGeom>
                <a:blipFill>
                  <a:blip r:embed="rId22"/>
                  <a:stretch>
                    <a:fillRect l="-14286" r="-9524"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B6760860-78F1-29F7-CD77-C0B1A0C8FF1E}"/>
                    </a:ext>
                  </a:extLst>
                </p:cNvPr>
                <p:cNvSpPr txBox="1"/>
                <p:nvPr/>
              </p:nvSpPr>
              <p:spPr>
                <a:xfrm>
                  <a:off x="2022106" y="2222809"/>
                  <a:ext cx="25808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m:t>
                        </m:r>
                      </m:oMath>
                    </m:oMathPara>
                  </a14:m>
                  <a:endParaRPr lang="en-US" dirty="0">
                    <a:solidFill>
                      <a:srgbClr val="FF0000"/>
                    </a:solidFill>
                  </a:endParaRPr>
                </a:p>
              </p:txBody>
            </p:sp>
          </mc:Choice>
          <mc:Fallback xmlns="">
            <p:sp>
              <p:nvSpPr>
                <p:cNvPr id="42" name="TextBox 41">
                  <a:extLst>
                    <a:ext uri="{FF2B5EF4-FFF2-40B4-BE49-F238E27FC236}">
                      <a16:creationId xmlns:a16="http://schemas.microsoft.com/office/drawing/2014/main" id="{B6760860-78F1-29F7-CD77-C0B1A0C8FF1E}"/>
                    </a:ext>
                  </a:extLst>
                </p:cNvPr>
                <p:cNvSpPr txBox="1">
                  <a:spLocks noRot="1" noChangeAspect="1" noMove="1" noResize="1" noEditPoints="1" noAdjustHandles="1" noChangeArrowheads="1" noChangeShapeType="1" noTextEdit="1"/>
                </p:cNvSpPr>
                <p:nvPr/>
              </p:nvSpPr>
              <p:spPr>
                <a:xfrm>
                  <a:off x="2022106" y="2222809"/>
                  <a:ext cx="258083" cy="276999"/>
                </a:xfrm>
                <a:prstGeom prst="rect">
                  <a:avLst/>
                </a:prstGeom>
                <a:blipFill>
                  <a:blip r:embed="rId22"/>
                  <a:stretch>
                    <a:fillRect l="-14286" r="-9524"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DAD8CF09-2B02-5A8E-3E4C-FAF0183C69EA}"/>
                    </a:ext>
                  </a:extLst>
                </p:cNvPr>
                <p:cNvSpPr txBox="1"/>
                <p:nvPr/>
              </p:nvSpPr>
              <p:spPr>
                <a:xfrm rot="19167046">
                  <a:off x="1890301" y="4692451"/>
                  <a:ext cx="52056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m:t>
                        </m:r>
                      </m:oMath>
                    </m:oMathPara>
                  </a14:m>
                  <a:endParaRPr lang="en-US" dirty="0">
                    <a:solidFill>
                      <a:srgbClr val="FF0000"/>
                    </a:solidFill>
                  </a:endParaRPr>
                </a:p>
              </p:txBody>
            </p:sp>
          </mc:Choice>
          <mc:Fallback xmlns="">
            <p:sp>
              <p:nvSpPr>
                <p:cNvPr id="43" name="TextBox 42">
                  <a:extLst>
                    <a:ext uri="{FF2B5EF4-FFF2-40B4-BE49-F238E27FC236}">
                      <a16:creationId xmlns:a16="http://schemas.microsoft.com/office/drawing/2014/main" id="{DAD8CF09-2B02-5A8E-3E4C-FAF0183C69EA}"/>
                    </a:ext>
                  </a:extLst>
                </p:cNvPr>
                <p:cNvSpPr txBox="1">
                  <a:spLocks noRot="1" noChangeAspect="1" noMove="1" noResize="1" noEditPoints="1" noAdjustHandles="1" noChangeArrowheads="1" noChangeShapeType="1" noTextEdit="1"/>
                </p:cNvSpPr>
                <p:nvPr/>
              </p:nvSpPr>
              <p:spPr>
                <a:xfrm rot="19167046">
                  <a:off x="1890301" y="4692451"/>
                  <a:ext cx="520568" cy="276999"/>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8F1EDB38-F19E-FB96-D7F0-1075C085F4F0}"/>
                    </a:ext>
                  </a:extLst>
                </p:cNvPr>
                <p:cNvSpPr txBox="1"/>
                <p:nvPr/>
              </p:nvSpPr>
              <p:spPr>
                <a:xfrm>
                  <a:off x="4495800"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𝑝</m:t>
                        </m:r>
                      </m:oMath>
                    </m:oMathPara>
                  </a14:m>
                  <a:endParaRPr lang="en-US" dirty="0">
                    <a:solidFill>
                      <a:srgbClr val="0000FF"/>
                    </a:solidFill>
                  </a:endParaRPr>
                </a:p>
              </p:txBody>
            </p:sp>
          </mc:Choice>
          <mc:Fallback xmlns="">
            <p:sp>
              <p:nvSpPr>
                <p:cNvPr id="44" name="TextBox 43">
                  <a:extLst>
                    <a:ext uri="{FF2B5EF4-FFF2-40B4-BE49-F238E27FC236}">
                      <a16:creationId xmlns:a16="http://schemas.microsoft.com/office/drawing/2014/main" id="{8F1EDB38-F19E-FB96-D7F0-1075C085F4F0}"/>
                    </a:ext>
                  </a:extLst>
                </p:cNvPr>
                <p:cNvSpPr txBox="1">
                  <a:spLocks noRot="1" noChangeAspect="1" noMove="1" noResize="1" noEditPoints="1" noAdjustHandles="1" noChangeArrowheads="1" noChangeShapeType="1" noTextEdit="1"/>
                </p:cNvSpPr>
                <p:nvPr/>
              </p:nvSpPr>
              <p:spPr>
                <a:xfrm>
                  <a:off x="4495800" y="1943772"/>
                  <a:ext cx="176266" cy="276999"/>
                </a:xfrm>
                <a:prstGeom prst="rect">
                  <a:avLst/>
                </a:prstGeom>
                <a:blipFill>
                  <a:blip r:embed="rId24"/>
                  <a:stretch>
                    <a:fillRect l="-42857" r="-35714" b="-3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80A9C86D-B8F4-7D2C-61D7-FE5BA1540A14}"/>
                    </a:ext>
                  </a:extLst>
                </p:cNvPr>
                <p:cNvSpPr txBox="1"/>
                <p:nvPr/>
              </p:nvSpPr>
              <p:spPr>
                <a:xfrm>
                  <a:off x="46448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𝑛</m:t>
                        </m:r>
                      </m:oMath>
                    </m:oMathPara>
                  </a14:m>
                  <a:endParaRPr lang="en-US" dirty="0">
                    <a:solidFill>
                      <a:srgbClr val="0000FF"/>
                    </a:solidFill>
                  </a:endParaRPr>
                </a:p>
              </p:txBody>
            </p:sp>
          </mc:Choice>
          <mc:Fallback xmlns="">
            <p:sp>
              <p:nvSpPr>
                <p:cNvPr id="45" name="TextBox 44">
                  <a:extLst>
                    <a:ext uri="{FF2B5EF4-FFF2-40B4-BE49-F238E27FC236}">
                      <a16:creationId xmlns:a16="http://schemas.microsoft.com/office/drawing/2014/main" id="{80A9C86D-B8F4-7D2C-61D7-FE5BA1540A14}"/>
                    </a:ext>
                  </a:extLst>
                </p:cNvPr>
                <p:cNvSpPr txBox="1">
                  <a:spLocks noRot="1" noChangeAspect="1" noMove="1" noResize="1" noEditPoints="1" noAdjustHandles="1" noChangeArrowheads="1" noChangeShapeType="1" noTextEdit="1"/>
                </p:cNvSpPr>
                <p:nvPr/>
              </p:nvSpPr>
              <p:spPr>
                <a:xfrm>
                  <a:off x="4644834" y="1943772"/>
                  <a:ext cx="176266" cy="276999"/>
                </a:xfrm>
                <a:prstGeom prst="rect">
                  <a:avLst/>
                </a:prstGeom>
                <a:blipFill>
                  <a:blip r:embed="rId25"/>
                  <a:stretch>
                    <a:fillRect l="-20000" r="-20000" b="-4545"/>
                  </a:stretch>
                </a:blipFill>
              </p:spPr>
              <p:txBody>
                <a:bodyPr/>
                <a:lstStyle/>
                <a:p>
                  <a:r>
                    <a:rPr lang="en-US">
                      <a:noFill/>
                    </a:rPr>
                    <a:t> </a:t>
                  </a:r>
                </a:p>
              </p:txBody>
            </p:sp>
          </mc:Fallback>
        </mc:AlternateContent>
      </p:grpSp>
      <p:pic>
        <p:nvPicPr>
          <p:cNvPr id="4" name="Picture 3">
            <a:extLst>
              <a:ext uri="{FF2B5EF4-FFF2-40B4-BE49-F238E27FC236}">
                <a16:creationId xmlns:a16="http://schemas.microsoft.com/office/drawing/2014/main" id="{2B359C75-629C-9EBF-73C4-0D5CF7BB3209}"/>
              </a:ext>
            </a:extLst>
          </p:cNvPr>
          <p:cNvPicPr>
            <a:picLocks noChangeAspect="1"/>
          </p:cNvPicPr>
          <p:nvPr/>
        </p:nvPicPr>
        <p:blipFill>
          <a:blip r:embed="rId26"/>
          <a:stretch>
            <a:fillRect/>
          </a:stretch>
        </p:blipFill>
        <p:spPr>
          <a:xfrm>
            <a:off x="6934810" y="3447792"/>
            <a:ext cx="888111" cy="1353312"/>
          </a:xfrm>
          <a:prstGeom prst="rect">
            <a:avLst/>
          </a:prstGeom>
        </p:spPr>
      </p:pic>
    </p:spTree>
    <p:extLst>
      <p:ext uri="{BB962C8B-B14F-4D97-AF65-F5344CB8AC3E}">
        <p14:creationId xmlns:p14="http://schemas.microsoft.com/office/powerpoint/2010/main" val="392094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dissolve">
                                      <p:cBhvr>
                                        <p:cTn id="28" dur="1000"/>
                                        <p:tgtEl>
                                          <p:spTgt spid="46"/>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dissolv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dissolv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dissolv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dissolve">
                                      <p:cBhvr>
                                        <p:cTn id="48" dur="500"/>
                                        <p:tgtEl>
                                          <p:spTgt spid="37"/>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dissolve">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dissolve">
                                      <p:cBhvr>
                                        <p:cTn id="5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19" grpId="0"/>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DARK MATTER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grpSp>
        <p:nvGrpSpPr>
          <p:cNvPr id="7" name="Group 6">
            <a:extLst>
              <a:ext uri="{FF2B5EF4-FFF2-40B4-BE49-F238E27FC236}">
                <a16:creationId xmlns:a16="http://schemas.microsoft.com/office/drawing/2014/main" id="{0F367235-3EB3-FB56-C14B-8152F74FE0D1}"/>
              </a:ext>
            </a:extLst>
          </p:cNvPr>
          <p:cNvGrpSpPr/>
          <p:nvPr/>
        </p:nvGrpSpPr>
        <p:grpSpPr>
          <a:xfrm>
            <a:off x="711525" y="42560"/>
            <a:ext cx="7137075" cy="6586840"/>
            <a:chOff x="711525" y="42560"/>
            <a:chExt cx="7137075" cy="6586840"/>
          </a:xfrm>
        </p:grpSpPr>
        <p:sp>
          <p:nvSpPr>
            <p:cNvPr id="6" name="Rectangle 5">
              <a:extLst>
                <a:ext uri="{FF2B5EF4-FFF2-40B4-BE49-F238E27FC236}">
                  <a16:creationId xmlns:a16="http://schemas.microsoft.com/office/drawing/2014/main" id="{EDEB2FD5-52B5-A2B0-069B-A9F2C6C83BAC}"/>
                </a:ext>
              </a:extLst>
            </p:cNvPr>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3"/>
            <a:srcRect t="4414"/>
            <a:stretch/>
          </p:blipFill>
          <p:spPr>
            <a:xfrm>
              <a:off x="711525" y="42560"/>
              <a:ext cx="4851436" cy="4402466"/>
            </a:xfrm>
            <a:prstGeom prst="rect">
              <a:avLst/>
            </a:prstGeom>
          </p:spPr>
        </p:pic>
      </p:grpSp>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sp>
        <p:nvSpPr>
          <p:cNvPr id="31" name="TextBox 30">
            <a:extLst>
              <a:ext uri="{FF2B5EF4-FFF2-40B4-BE49-F238E27FC236}">
                <a16:creationId xmlns:a16="http://schemas.microsoft.com/office/drawing/2014/main" id="{FE738B09-448A-E241-AA72-04A4B7F5334F}"/>
              </a:ext>
            </a:extLst>
          </p:cNvPr>
          <p:cNvSpPr txBox="1"/>
          <p:nvPr/>
        </p:nvSpPr>
        <p:spPr>
          <a:xfrm>
            <a:off x="2406843" y="2965697"/>
            <a:ext cx="1685141" cy="646331"/>
          </a:xfrm>
          <a:prstGeom prst="rect">
            <a:avLst/>
          </a:prstGeom>
          <a:noFill/>
        </p:spPr>
        <p:txBody>
          <a:bodyPr wrap="none" rtlCol="0">
            <a:spAutoFit/>
          </a:bodyPr>
          <a:lstStyle/>
          <a:p>
            <a:pPr algn="ctr"/>
            <a:r>
              <a:rPr lang="en-US" dirty="0">
                <a:solidFill>
                  <a:srgbClr val="FF0000"/>
                </a:solidFill>
              </a:rPr>
              <a:t>Too Little to be</a:t>
            </a:r>
          </a:p>
          <a:p>
            <a:pPr algn="ctr"/>
            <a:r>
              <a:rPr lang="en-US" dirty="0">
                <a:solidFill>
                  <a:srgbClr val="FF0000"/>
                </a:solidFill>
              </a:rPr>
              <a:t>Dark Matter</a:t>
            </a:r>
          </a:p>
        </p:txBody>
      </p:sp>
      <p:sp>
        <p:nvSpPr>
          <p:cNvPr id="32" name="TextBox 31">
            <a:extLst>
              <a:ext uri="{FF2B5EF4-FFF2-40B4-BE49-F238E27FC236}">
                <a16:creationId xmlns:a16="http://schemas.microsoft.com/office/drawing/2014/main" id="{17A3BD6D-4186-C643-8EBA-7972391D0856}"/>
              </a:ext>
            </a:extLst>
          </p:cNvPr>
          <p:cNvSpPr txBox="1"/>
          <p:nvPr/>
        </p:nvSpPr>
        <p:spPr>
          <a:xfrm>
            <a:off x="4562543" y="5490844"/>
            <a:ext cx="2195896" cy="669827"/>
          </a:xfrm>
          <a:prstGeom prst="rect">
            <a:avLst/>
          </a:prstGeom>
          <a:noFill/>
        </p:spPr>
        <p:txBody>
          <a:bodyPr wrap="square" rtlCol="0">
            <a:spAutoFit/>
          </a:bodyPr>
          <a:lstStyle/>
          <a:p>
            <a:pPr algn="ctr"/>
            <a:r>
              <a:rPr lang="en-US" dirty="0">
                <a:solidFill>
                  <a:srgbClr val="FF0000"/>
                </a:solidFill>
              </a:rPr>
              <a:t>Too Much to be</a:t>
            </a:r>
          </a:p>
          <a:p>
            <a:pPr algn="ctr"/>
            <a:r>
              <a:rPr lang="en-US" dirty="0">
                <a:solidFill>
                  <a:srgbClr val="FF0000"/>
                </a:solidFill>
              </a:rPr>
              <a:t>Dark Matter</a:t>
            </a:r>
          </a:p>
        </p:txBody>
      </p:sp>
      <p:grpSp>
        <p:nvGrpSpPr>
          <p:cNvPr id="37" name="Group 36">
            <a:extLst>
              <a:ext uri="{FF2B5EF4-FFF2-40B4-BE49-F238E27FC236}">
                <a16:creationId xmlns:a16="http://schemas.microsoft.com/office/drawing/2014/main" id="{7BA2D2B3-89CE-0548-902C-8407E5351171}"/>
              </a:ext>
            </a:extLst>
          </p:cNvPr>
          <p:cNvGrpSpPr/>
          <p:nvPr/>
        </p:nvGrpSpPr>
        <p:grpSpPr>
          <a:xfrm>
            <a:off x="2204583" y="1841087"/>
            <a:ext cx="4352402" cy="4315140"/>
            <a:chOff x="2204583" y="1841087"/>
            <a:chExt cx="4352402" cy="4315140"/>
          </a:xfrm>
        </p:grpSpPr>
        <p:sp>
          <p:nvSpPr>
            <p:cNvPr id="4" name="TextBox 3">
              <a:extLst>
                <a:ext uri="{FF2B5EF4-FFF2-40B4-BE49-F238E27FC236}">
                  <a16:creationId xmlns:a16="http://schemas.microsoft.com/office/drawing/2014/main" id="{6F85183C-88D4-4146-BE57-52E2815E79DB}"/>
                </a:ext>
              </a:extLst>
            </p:cNvPr>
            <p:cNvSpPr txBox="1"/>
            <p:nvPr/>
          </p:nvSpPr>
          <p:spPr>
            <a:xfrm rot="18841872">
              <a:off x="3691586" y="3520560"/>
              <a:ext cx="1800678" cy="646331"/>
            </a:xfrm>
            <a:prstGeom prst="rect">
              <a:avLst/>
            </a:prstGeom>
            <a:noFill/>
            <a:ln>
              <a:noFill/>
            </a:ln>
          </p:spPr>
          <p:txBody>
            <a:bodyPr wrap="square" rtlCol="0">
              <a:spAutoFit/>
            </a:bodyPr>
            <a:lstStyle/>
            <a:p>
              <a:pPr algn="ctr"/>
              <a:r>
                <a:rPr lang="en-US" dirty="0">
                  <a:solidFill>
                    <a:srgbClr val="00B050"/>
                  </a:solidFill>
                </a:rPr>
                <a:t>Just Right to </a:t>
              </a:r>
            </a:p>
            <a:p>
              <a:pPr algn="ctr"/>
              <a:r>
                <a:rPr lang="en-US" dirty="0">
                  <a:solidFill>
                    <a:srgbClr val="00B050"/>
                  </a:solidFill>
                </a:rPr>
                <a:t>be Dark Matter</a:t>
              </a:r>
            </a:p>
          </p:txBody>
        </p:sp>
        <p:cxnSp>
          <p:nvCxnSpPr>
            <p:cNvPr id="5" name="Straight Arrow Connector 4">
              <a:extLst>
                <a:ext uri="{FF2B5EF4-FFF2-40B4-BE49-F238E27FC236}">
                  <a16:creationId xmlns:a16="http://schemas.microsoft.com/office/drawing/2014/main" id="{1BCB9AF3-D2F7-3941-8E51-E3BBC6BF9FC9}"/>
                </a:ext>
              </a:extLst>
            </p:cNvPr>
            <p:cNvCxnSpPr>
              <a:cxnSpLocks/>
              <a:stCxn id="4" idx="1"/>
            </p:cNvCxnSpPr>
            <p:nvPr/>
          </p:nvCxnSpPr>
          <p:spPr>
            <a:xfrm flipH="1">
              <a:off x="2204583" y="4491035"/>
              <a:ext cx="1761562" cy="1665192"/>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C267067-7A89-4049-A264-52F8ADB0DE4C}"/>
                </a:ext>
              </a:extLst>
            </p:cNvPr>
            <p:cNvCxnSpPr>
              <a:cxnSpLocks/>
              <a:stCxn id="4" idx="3"/>
            </p:cNvCxnSpPr>
            <p:nvPr/>
          </p:nvCxnSpPr>
          <p:spPr>
            <a:xfrm flipV="1">
              <a:off x="5217706" y="1841087"/>
              <a:ext cx="1339279" cy="1355330"/>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4584985" y="2303502"/>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 name="TextBox 1">
            <a:extLst>
              <a:ext uri="{FF2B5EF4-FFF2-40B4-BE49-F238E27FC236}">
                <a16:creationId xmlns:a16="http://schemas.microsoft.com/office/drawing/2014/main" id="{E40FBABD-E46A-6044-AF30-3D387C43BF03}"/>
              </a:ext>
            </a:extLst>
          </p:cNvPr>
          <p:cNvSpPr txBox="1"/>
          <p:nvPr/>
        </p:nvSpPr>
        <p:spPr>
          <a:xfrm>
            <a:off x="6758275" y="5390647"/>
            <a:ext cx="2304797" cy="646331"/>
          </a:xfrm>
          <a:prstGeom prst="rect">
            <a:avLst/>
          </a:prstGeom>
          <a:noFill/>
        </p:spPr>
        <p:txBody>
          <a:bodyPr wrap="none" rtlCol="0">
            <a:spAutoFit/>
          </a:bodyPr>
          <a:lstStyle/>
          <a:p>
            <a:pPr algn="r"/>
            <a:r>
              <a:rPr lang="en-US" sz="1200" dirty="0">
                <a:solidFill>
                  <a:schemeClr val="bg1">
                    <a:lumMod val="65000"/>
                  </a:schemeClr>
                </a:solidFill>
              </a:rPr>
              <a:t>Boehm, </a:t>
            </a:r>
            <a:r>
              <a:rPr lang="en-US" sz="1200" dirty="0" err="1">
                <a:solidFill>
                  <a:schemeClr val="bg1">
                    <a:lumMod val="65000"/>
                  </a:schemeClr>
                </a:solidFill>
              </a:rPr>
              <a:t>Fayet</a:t>
            </a:r>
            <a:r>
              <a:rPr lang="en-US" sz="1200" dirty="0">
                <a:solidFill>
                  <a:schemeClr val="bg1">
                    <a:lumMod val="65000"/>
                  </a:schemeClr>
                </a:solidFill>
              </a:rPr>
              <a:t> (2003)</a:t>
            </a:r>
          </a:p>
          <a:p>
            <a:pPr algn="r"/>
            <a:r>
              <a:rPr lang="en-US" sz="1200" dirty="0" err="1">
                <a:solidFill>
                  <a:schemeClr val="bg1">
                    <a:lumMod val="65000"/>
                  </a:schemeClr>
                </a:solidFill>
              </a:rPr>
              <a:t>Pospelov</a:t>
            </a:r>
            <a:r>
              <a:rPr lang="en-US" sz="1200" dirty="0">
                <a:solidFill>
                  <a:schemeClr val="bg1">
                    <a:lumMod val="65000"/>
                  </a:schemeClr>
                </a:solidFill>
              </a:rPr>
              <a:t>, Ritz, Voloshin (2007)</a:t>
            </a:r>
          </a:p>
          <a:p>
            <a:pPr algn="r"/>
            <a:r>
              <a:rPr lang="en-US" sz="1200" dirty="0">
                <a:solidFill>
                  <a:schemeClr val="bg1">
                    <a:lumMod val="65000"/>
                  </a:schemeClr>
                </a:solidFill>
              </a:rPr>
              <a:t>Feng, Kumar (2008)</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B275D31-3801-DB43-BCE6-19A0CF54C810}"/>
                  </a:ext>
                </a:extLst>
              </p:cNvPr>
              <p:cNvSpPr txBox="1"/>
              <p:nvPr/>
            </p:nvSpPr>
            <p:spPr>
              <a:xfrm>
                <a:off x="8115567" y="3250586"/>
                <a:ext cx="41883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ea typeface="Cambria Math" panose="02040503050406030204" pitchFamily="18" charset="0"/>
                        </a:rPr>
                        <m:t>𝜀</m:t>
                      </m:r>
                    </m:oMath>
                  </m:oMathPara>
                </a14:m>
                <a:endParaRPr lang="en-US" sz="2400" dirty="0"/>
              </a:p>
            </p:txBody>
          </p:sp>
        </mc:Choice>
        <mc:Fallback xmlns="">
          <p:sp>
            <p:nvSpPr>
              <p:cNvPr id="14" name="TextBox 13">
                <a:extLst>
                  <a:ext uri="{FF2B5EF4-FFF2-40B4-BE49-F238E27FC236}">
                    <a16:creationId xmlns:a16="http://schemas.microsoft.com/office/drawing/2014/main" id="{CB275D31-3801-DB43-BCE6-19A0CF54C810}"/>
                  </a:ext>
                </a:extLst>
              </p:cNvPr>
              <p:cNvSpPr txBox="1">
                <a:spLocks noRot="1" noChangeAspect="1" noMove="1" noResize="1" noEditPoints="1" noAdjustHandles="1" noChangeArrowheads="1" noChangeShapeType="1" noTextEdit="1"/>
              </p:cNvSpPr>
              <p:nvPr/>
            </p:nvSpPr>
            <p:spPr>
              <a:xfrm>
                <a:off x="8115567" y="3250586"/>
                <a:ext cx="418833" cy="461665"/>
              </a:xfrm>
              <a:prstGeom prst="rect">
                <a:avLst/>
              </a:prstGeom>
              <a:blipFill>
                <a:blip r:embed="rId4"/>
                <a:stretch>
                  <a:fillRect/>
                </a:stretch>
              </a:blipFill>
            </p:spPr>
            <p:txBody>
              <a:bodyPr/>
              <a:lstStyle/>
              <a:p>
                <a:r>
                  <a:rPr lang="en-US">
                    <a:noFill/>
                  </a:rPr>
                  <a:t> </a:t>
                </a:r>
              </a:p>
            </p:txBody>
          </p:sp>
        </mc:Fallback>
      </mc:AlternateContent>
      <p:sp>
        <p:nvSpPr>
          <p:cNvPr id="36" name="Rectangle 35">
            <a:extLst>
              <a:ext uri="{FF2B5EF4-FFF2-40B4-BE49-F238E27FC236}">
                <a16:creationId xmlns:a16="http://schemas.microsoft.com/office/drawing/2014/main" id="{AAF78752-AB30-F447-8234-B11B7AF5C9EF}"/>
              </a:ext>
            </a:extLst>
          </p:cNvPr>
          <p:cNvSpPr/>
          <p:nvPr/>
        </p:nvSpPr>
        <p:spPr>
          <a:xfrm>
            <a:off x="6935232" y="2965696"/>
            <a:ext cx="2056368" cy="15256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C6B3C8AA-C3F1-5546-9DD3-F814CE82D9EC}"/>
              </a:ext>
            </a:extLst>
          </p:cNvPr>
          <p:cNvGrpSpPr/>
          <p:nvPr/>
        </p:nvGrpSpPr>
        <p:grpSpPr>
          <a:xfrm>
            <a:off x="7040135" y="2971800"/>
            <a:ext cx="1875265" cy="1600199"/>
            <a:chOff x="5752258" y="2166865"/>
            <a:chExt cx="2669629" cy="1722643"/>
          </a:xfrm>
          <a:solidFill>
            <a:schemeClr val="bg1"/>
          </a:solidFill>
        </p:grpSpPr>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F84A6467-98FC-5342-929C-BC9B45B10FEB}"/>
                    </a:ext>
                  </a:extLst>
                </p:cNvPr>
                <p:cNvSpPr txBox="1"/>
                <p:nvPr/>
              </p:nvSpPr>
              <p:spPr>
                <a:xfrm>
                  <a:off x="7879296" y="3315294"/>
                  <a:ext cx="533194" cy="486796"/>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a:latin typeface="Cambria Math" panose="02040503050406030204" pitchFamily="18" charset="0"/>
                          </a:rPr>
                          <m:t>𝑒</m:t>
                        </m:r>
                      </m:oMath>
                    </m:oMathPara>
                  </a14:m>
                  <a:endParaRPr lang="en-US" sz="2400" dirty="0"/>
                </a:p>
              </p:txBody>
            </p:sp>
          </mc:Choice>
          <mc:Fallback xmlns="">
            <p:sp>
              <p:nvSpPr>
                <p:cNvPr id="39" name="TextBox 38">
                  <a:extLst>
                    <a:ext uri="{FF2B5EF4-FFF2-40B4-BE49-F238E27FC236}">
                      <a16:creationId xmlns:a16="http://schemas.microsoft.com/office/drawing/2014/main" id="{F84A6467-98FC-5342-929C-BC9B45B10FEB}"/>
                    </a:ext>
                  </a:extLst>
                </p:cNvPr>
                <p:cNvSpPr txBox="1">
                  <a:spLocks noRot="1" noChangeAspect="1" noMove="1" noResize="1" noEditPoints="1" noAdjustHandles="1" noChangeArrowheads="1" noChangeShapeType="1" noTextEdit="1"/>
                </p:cNvSpPr>
                <p:nvPr/>
              </p:nvSpPr>
              <p:spPr>
                <a:xfrm>
                  <a:off x="7879296" y="3315294"/>
                  <a:ext cx="533194" cy="48679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4C564436-9A1A-2C48-A182-E063F864613F}"/>
                    </a:ext>
                  </a:extLst>
                </p:cNvPr>
                <p:cNvSpPr txBox="1"/>
                <p:nvPr/>
              </p:nvSpPr>
              <p:spPr>
                <a:xfrm>
                  <a:off x="7888693" y="2166865"/>
                  <a:ext cx="533194" cy="486796"/>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𝑒</m:t>
                        </m:r>
                      </m:oMath>
                    </m:oMathPara>
                  </a14:m>
                  <a:endParaRPr lang="en-US" sz="2400" dirty="0"/>
                </a:p>
              </p:txBody>
            </p:sp>
          </mc:Choice>
          <mc:Fallback xmlns="">
            <p:sp>
              <p:nvSpPr>
                <p:cNvPr id="40" name="TextBox 39">
                  <a:extLst>
                    <a:ext uri="{FF2B5EF4-FFF2-40B4-BE49-F238E27FC236}">
                      <a16:creationId xmlns:a16="http://schemas.microsoft.com/office/drawing/2014/main" id="{4C564436-9A1A-2C48-A182-E063F864613F}"/>
                    </a:ext>
                  </a:extLst>
                </p:cNvPr>
                <p:cNvSpPr txBox="1">
                  <a:spLocks noRot="1" noChangeAspect="1" noMove="1" noResize="1" noEditPoints="1" noAdjustHandles="1" noChangeArrowheads="1" noChangeShapeType="1" noTextEdit="1"/>
                </p:cNvSpPr>
                <p:nvPr/>
              </p:nvSpPr>
              <p:spPr>
                <a:xfrm>
                  <a:off x="7888693" y="2166865"/>
                  <a:ext cx="533194" cy="486796"/>
                </a:xfrm>
                <a:prstGeom prst="rect">
                  <a:avLst/>
                </a:prstGeom>
                <a:blipFill>
                  <a:blip r:embed="rId6"/>
                  <a:stretch>
                    <a:fillRect/>
                  </a:stretch>
                </a:blipFill>
              </p:spPr>
              <p:txBody>
                <a:bodyPr/>
                <a:lstStyle/>
                <a:p>
                  <a:r>
                    <a:rPr lang="en-US">
                      <a:noFill/>
                    </a:rPr>
                    <a:t> </a:t>
                  </a:r>
                </a:p>
              </p:txBody>
            </p:sp>
          </mc:Fallback>
        </mc:AlternateContent>
        <p:sp>
          <p:nvSpPr>
            <p:cNvPr id="42" name="TextBox 41">
              <a:extLst>
                <a:ext uri="{FF2B5EF4-FFF2-40B4-BE49-F238E27FC236}">
                  <a16:creationId xmlns:a16="http://schemas.microsoft.com/office/drawing/2014/main" id="{1B635146-182F-6D4E-823A-456F50F56BDE}"/>
                </a:ext>
              </a:extLst>
            </p:cNvPr>
            <p:cNvSpPr txBox="1"/>
            <p:nvPr/>
          </p:nvSpPr>
          <p:spPr>
            <a:xfrm>
              <a:off x="5787411" y="2248896"/>
              <a:ext cx="717017" cy="364459"/>
            </a:xfrm>
            <a:prstGeom prst="rect">
              <a:avLst/>
            </a:prstGeom>
            <a:grpFill/>
          </p:spPr>
          <p:txBody>
            <a:bodyPr wrap="none" rtlCol="0">
              <a:spAutoFit/>
            </a:bodyPr>
            <a:lstStyle/>
            <a:p>
              <a:r>
                <a:rPr lang="en-US" sz="1600" dirty="0"/>
                <a:t>DM</a:t>
              </a:r>
            </a:p>
          </p:txBody>
        </p:sp>
        <p:sp>
          <p:nvSpPr>
            <p:cNvPr id="43" name="TextBox 42">
              <a:extLst>
                <a:ext uri="{FF2B5EF4-FFF2-40B4-BE49-F238E27FC236}">
                  <a16:creationId xmlns:a16="http://schemas.microsoft.com/office/drawing/2014/main" id="{08717FE1-507F-9C46-BFD6-2AB808A55DBF}"/>
                </a:ext>
              </a:extLst>
            </p:cNvPr>
            <p:cNvSpPr txBox="1"/>
            <p:nvPr/>
          </p:nvSpPr>
          <p:spPr>
            <a:xfrm>
              <a:off x="5752258" y="3525049"/>
              <a:ext cx="717017" cy="364459"/>
            </a:xfrm>
            <a:prstGeom prst="rect">
              <a:avLst/>
            </a:prstGeom>
            <a:grpFill/>
          </p:spPr>
          <p:txBody>
            <a:bodyPr wrap="none" rtlCol="0">
              <a:spAutoFit/>
            </a:bodyPr>
            <a:lstStyle/>
            <a:p>
              <a:r>
                <a:rPr lang="en-US" sz="1600" dirty="0"/>
                <a:t>DM</a:t>
              </a:r>
            </a:p>
          </p:txBody>
        </p:sp>
        <p:grpSp>
          <p:nvGrpSpPr>
            <p:cNvPr id="41" name="Group 40">
              <a:extLst>
                <a:ext uri="{FF2B5EF4-FFF2-40B4-BE49-F238E27FC236}">
                  <a16:creationId xmlns:a16="http://schemas.microsoft.com/office/drawing/2014/main" id="{340489ED-921A-164D-9B47-EEEE35B6B6CB}"/>
                </a:ext>
              </a:extLst>
            </p:cNvPr>
            <p:cNvGrpSpPr/>
            <p:nvPr/>
          </p:nvGrpSpPr>
          <p:grpSpPr>
            <a:xfrm>
              <a:off x="6252318" y="2537419"/>
              <a:ext cx="1653437" cy="1038988"/>
              <a:chOff x="2954057" y="2514604"/>
              <a:chExt cx="2743200" cy="1981200"/>
            </a:xfrm>
            <a:grpFill/>
          </p:grpSpPr>
          <p:pic>
            <p:nvPicPr>
              <p:cNvPr id="45" name="Picture 44">
                <a:extLst>
                  <a:ext uri="{FF2B5EF4-FFF2-40B4-BE49-F238E27FC236}">
                    <a16:creationId xmlns:a16="http://schemas.microsoft.com/office/drawing/2014/main" id="{FC93FE1D-F17E-B34F-B690-0AA2D1DEF1B0}"/>
                  </a:ext>
                </a:extLst>
              </p:cNvPr>
              <p:cNvPicPr>
                <a:picLocks noChangeAspect="1"/>
              </p:cNvPicPr>
              <p:nvPr/>
            </p:nvPicPr>
            <p:blipFill rotWithShape="1">
              <a:blip r:embed="rId7"/>
              <a:srcRect l="34765" t="23437" r="34766" b="20312"/>
              <a:stretch/>
            </p:blipFill>
            <p:spPr>
              <a:xfrm rot="16200000">
                <a:off x="3335057" y="2133604"/>
                <a:ext cx="1981200" cy="2743200"/>
              </a:xfrm>
              <a:prstGeom prst="rect">
                <a:avLst/>
              </a:prstGeom>
              <a:grpFill/>
            </p:spPr>
          </p:pic>
          <p:sp>
            <p:nvSpPr>
              <p:cNvPr id="46" name="Rectangle 45">
                <a:extLst>
                  <a:ext uri="{FF2B5EF4-FFF2-40B4-BE49-F238E27FC236}">
                    <a16:creationId xmlns:a16="http://schemas.microsoft.com/office/drawing/2014/main" id="{C2D301F5-962A-FC4F-9221-2ED78B8AF48B}"/>
                  </a:ext>
                </a:extLst>
              </p:cNvPr>
              <p:cNvSpPr/>
              <p:nvPr/>
            </p:nvSpPr>
            <p:spPr>
              <a:xfrm>
                <a:off x="3964238" y="2590801"/>
                <a:ext cx="609599"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4B511530-DEA3-8946-A8B8-EF64012816E0}"/>
                  </a:ext>
                </a:extLst>
              </p:cNvPr>
              <p:cNvSpPr txBox="1"/>
              <p:nvPr/>
            </p:nvSpPr>
            <p:spPr>
              <a:xfrm>
                <a:off x="8077200" y="3382617"/>
                <a:ext cx="380361"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ea typeface="Cambria Math" panose="02040503050406030204" pitchFamily="18" charset="0"/>
                        </a:rPr>
                        <m:t>𝜀</m:t>
                      </m:r>
                    </m:oMath>
                  </m:oMathPara>
                </a14:m>
                <a:endParaRPr lang="en-US" sz="2000" dirty="0"/>
              </a:p>
            </p:txBody>
          </p:sp>
        </mc:Choice>
        <mc:Fallback xmlns="">
          <p:sp>
            <p:nvSpPr>
              <p:cNvPr id="47" name="TextBox 46">
                <a:extLst>
                  <a:ext uri="{FF2B5EF4-FFF2-40B4-BE49-F238E27FC236}">
                    <a16:creationId xmlns:a16="http://schemas.microsoft.com/office/drawing/2014/main" id="{4B511530-DEA3-8946-A8B8-EF64012816E0}"/>
                  </a:ext>
                </a:extLst>
              </p:cNvPr>
              <p:cNvSpPr txBox="1">
                <a:spLocks noRot="1" noChangeAspect="1" noMove="1" noResize="1" noEditPoints="1" noAdjustHandles="1" noChangeArrowheads="1" noChangeShapeType="1" noTextEdit="1"/>
              </p:cNvSpPr>
              <p:nvPr/>
            </p:nvSpPr>
            <p:spPr>
              <a:xfrm>
                <a:off x="8077200" y="3382617"/>
                <a:ext cx="380361" cy="40011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65146758-45E8-521E-216A-A9DA84E0EF5F}"/>
                  </a:ext>
                </a:extLst>
              </p:cNvPr>
              <p:cNvSpPr txBox="1"/>
              <p:nvPr/>
            </p:nvSpPr>
            <p:spPr>
              <a:xfrm>
                <a:off x="7834474" y="3860533"/>
                <a:ext cx="371519"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oMath>
                  </m:oMathPara>
                </a14:m>
                <a:endParaRPr lang="en-US" dirty="0"/>
              </a:p>
            </p:txBody>
          </p:sp>
        </mc:Choice>
        <mc:Fallback xmlns="">
          <p:sp>
            <p:nvSpPr>
              <p:cNvPr id="48" name="TextBox 47">
                <a:extLst>
                  <a:ext uri="{FF2B5EF4-FFF2-40B4-BE49-F238E27FC236}">
                    <a16:creationId xmlns:a16="http://schemas.microsoft.com/office/drawing/2014/main" id="{65146758-45E8-521E-216A-A9DA84E0EF5F}"/>
                  </a:ext>
                </a:extLst>
              </p:cNvPr>
              <p:cNvSpPr txBox="1">
                <a:spLocks noRot="1" noChangeAspect="1" noMove="1" noResize="1" noEditPoints="1" noAdjustHandles="1" noChangeArrowheads="1" noChangeShapeType="1" noTextEdit="1"/>
              </p:cNvSpPr>
              <p:nvPr/>
            </p:nvSpPr>
            <p:spPr>
              <a:xfrm>
                <a:off x="7834474" y="3860533"/>
                <a:ext cx="371519" cy="276999"/>
              </a:xfrm>
              <a:prstGeom prst="rect">
                <a:avLst/>
              </a:prstGeom>
              <a:blipFill>
                <a:blip r:embed="rId9"/>
                <a:stretch>
                  <a:fillRect b="-17391"/>
                </a:stretch>
              </a:blipFill>
            </p:spPr>
            <p:txBody>
              <a:bodyPr/>
              <a:lstStyle/>
              <a:p>
                <a:r>
                  <a:rPr lang="en-US">
                    <a:noFill/>
                  </a:rPr>
                  <a:t> </a:t>
                </a:r>
              </a:p>
            </p:txBody>
          </p:sp>
        </mc:Fallback>
      </mc:AlternateContent>
      <p:sp>
        <p:nvSpPr>
          <p:cNvPr id="49" name="Rectangle 48">
            <a:extLst>
              <a:ext uri="{FF2B5EF4-FFF2-40B4-BE49-F238E27FC236}">
                <a16:creationId xmlns:a16="http://schemas.microsoft.com/office/drawing/2014/main" id="{5615625A-EB6C-A729-A3A3-4E864F934136}"/>
              </a:ext>
            </a:extLst>
          </p:cNvPr>
          <p:cNvSpPr/>
          <p:nvPr/>
        </p:nvSpPr>
        <p:spPr>
          <a:xfrm>
            <a:off x="6934198" y="4485663"/>
            <a:ext cx="2056369" cy="78129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AD9AAE1-C50F-549F-353A-DFAE375E98B2}"/>
                  </a:ext>
                </a:extLst>
              </p:cNvPr>
              <p:cNvSpPr txBox="1"/>
              <p:nvPr/>
            </p:nvSpPr>
            <p:spPr>
              <a:xfrm>
                <a:off x="7570097" y="4495800"/>
                <a:ext cx="954364" cy="6448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𝑣</m:t>
                      </m:r>
                      <m:r>
                        <a:rPr lang="en-US" b="0" i="1" smtClean="0">
                          <a:latin typeface="Cambria Math" panose="02040503050406030204" pitchFamily="18" charset="0"/>
                          <a:ea typeface="Cambria Math" panose="02040503050406030204" pitchFamily="18" charset="0"/>
                        </a:rPr>
                        <m:t> ~</m:t>
                      </m:r>
                      <m:f>
                        <m:fPr>
                          <m:ctrlPr>
                            <a:rPr lang="en-US" b="0" i="1" smtClean="0">
                              <a:latin typeface="Cambria Math" panose="02040503050406030204" pitchFamily="18" charset="0"/>
                              <a:ea typeface="Cambria Math" panose="02040503050406030204" pitchFamily="18" charset="0"/>
                            </a:rPr>
                          </m:ctrlPr>
                        </m:fPr>
                        <m:num>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𝜀</m:t>
                              </m:r>
                            </m:e>
                            <m:sup>
                              <m:r>
                                <a:rPr lang="en-US" b="0" i="1" smtClean="0">
                                  <a:latin typeface="Cambria Math" panose="02040503050406030204" pitchFamily="18" charset="0"/>
                                  <a:ea typeface="Cambria Math" panose="02040503050406030204" pitchFamily="18" charset="0"/>
                                </a:rPr>
                                <m:t>2</m:t>
                              </m:r>
                            </m:sup>
                          </m:sSup>
                        </m:num>
                        <m:den>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𝑚</m:t>
                              </m:r>
                            </m:e>
                            <m:sub>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𝐴</m:t>
                                  </m:r>
                                </m:e>
                                <m:sup>
                                  <m:r>
                                    <a:rPr lang="en-US" b="0" i="1" smtClean="0">
                                      <a:latin typeface="Cambria Math" panose="02040503050406030204" pitchFamily="18" charset="0"/>
                                      <a:ea typeface="Cambria Math" panose="02040503050406030204" pitchFamily="18" charset="0"/>
                                    </a:rPr>
                                    <m:t>′</m:t>
                                  </m:r>
                                </m:sup>
                              </m:sSup>
                            </m:sub>
                            <m:sup>
                              <m:r>
                                <a:rPr lang="en-US" b="0" i="1" smtClean="0">
                                  <a:latin typeface="Cambria Math" panose="02040503050406030204" pitchFamily="18" charset="0"/>
                                  <a:ea typeface="Cambria Math" panose="02040503050406030204" pitchFamily="18" charset="0"/>
                                </a:rPr>
                                <m:t>2</m:t>
                              </m:r>
                            </m:sup>
                          </m:sSubSup>
                        </m:den>
                      </m:f>
                    </m:oMath>
                  </m:oMathPara>
                </a14:m>
                <a:endParaRPr lang="en-US" dirty="0"/>
              </a:p>
            </p:txBody>
          </p:sp>
        </mc:Choice>
        <mc:Fallback xmlns="">
          <p:sp>
            <p:nvSpPr>
              <p:cNvPr id="24" name="TextBox 23">
                <a:extLst>
                  <a:ext uri="{FF2B5EF4-FFF2-40B4-BE49-F238E27FC236}">
                    <a16:creationId xmlns:a16="http://schemas.microsoft.com/office/drawing/2014/main" id="{4AD9AAE1-C50F-549F-353A-DFAE375E98B2}"/>
                  </a:ext>
                </a:extLst>
              </p:cNvPr>
              <p:cNvSpPr txBox="1">
                <a:spLocks noRot="1" noChangeAspect="1" noMove="1" noResize="1" noEditPoints="1" noAdjustHandles="1" noChangeArrowheads="1" noChangeShapeType="1" noTextEdit="1"/>
              </p:cNvSpPr>
              <p:nvPr/>
            </p:nvSpPr>
            <p:spPr>
              <a:xfrm>
                <a:off x="7570097" y="4495800"/>
                <a:ext cx="954364" cy="644857"/>
              </a:xfrm>
              <a:prstGeom prst="rect">
                <a:avLst/>
              </a:prstGeom>
              <a:blipFill>
                <a:blip r:embed="rId10"/>
                <a:stretch>
                  <a:fillRect l="-2632" b="-7843"/>
                </a:stretch>
              </a:blipFill>
            </p:spPr>
            <p:txBody>
              <a:bodyPr/>
              <a:lstStyle/>
              <a:p>
                <a:r>
                  <a:rPr lang="en-US">
                    <a:noFill/>
                  </a:rPr>
                  <a:t> </a:t>
                </a:r>
              </a:p>
            </p:txBody>
          </p:sp>
        </mc:Fallback>
      </mc:AlternateContent>
    </p:spTree>
    <p:extLst>
      <p:ext uri="{BB962C8B-B14F-4D97-AF65-F5344CB8AC3E}">
        <p14:creationId xmlns:p14="http://schemas.microsoft.com/office/powerpoint/2010/main" val="265077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p:cTn id="23" dur="1000" fill="hold"/>
                                        <p:tgtEl>
                                          <p:spTgt spid="37"/>
                                        </p:tgtEl>
                                        <p:attrNameLst>
                                          <p:attrName>ppt_w</p:attrName>
                                        </p:attrNameLst>
                                      </p:cBhvr>
                                      <p:tavLst>
                                        <p:tav tm="0">
                                          <p:val>
                                            <p:fltVal val="0"/>
                                          </p:val>
                                        </p:tav>
                                        <p:tav tm="100000">
                                          <p:val>
                                            <p:strVal val="#ppt_w"/>
                                          </p:val>
                                        </p:tav>
                                      </p:tavLst>
                                    </p:anim>
                                    <p:anim calcmode="lin" valueType="num">
                                      <p:cBhvr>
                                        <p:cTn id="24" dur="1000" fill="hold"/>
                                        <p:tgtEl>
                                          <p:spTgt spid="37"/>
                                        </p:tgtEl>
                                        <p:attrNameLst>
                                          <p:attrName>ppt_h</p:attrName>
                                        </p:attrNameLst>
                                      </p:cBhvr>
                                      <p:tavLst>
                                        <p:tav tm="0">
                                          <p:val>
                                            <p:fltVal val="0"/>
                                          </p:val>
                                        </p:tav>
                                        <p:tav tm="100000">
                                          <p:val>
                                            <p:strVal val="#ppt_h"/>
                                          </p:val>
                                        </p:tav>
                                      </p:tavLst>
                                    </p:anim>
                                    <p:anim calcmode="lin" valueType="num">
                                      <p:cBhvr>
                                        <p:cTn id="25" dur="1000" fill="hold"/>
                                        <p:tgtEl>
                                          <p:spTgt spid="37"/>
                                        </p:tgtEl>
                                        <p:attrNameLst>
                                          <p:attrName>style.rotation</p:attrName>
                                        </p:attrNameLst>
                                      </p:cBhvr>
                                      <p:tavLst>
                                        <p:tav tm="0">
                                          <p:val>
                                            <p:fltVal val="90"/>
                                          </p:val>
                                        </p:tav>
                                        <p:tav tm="100000">
                                          <p:val>
                                            <p:fltVal val="0"/>
                                          </p:val>
                                        </p:tav>
                                      </p:tavLst>
                                    </p:anim>
                                    <p:animEffect transition="in" filter="fade">
                                      <p:cBhvr>
                                        <p:cTn id="26"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FORWARD PHYSICS</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228600" y="762000"/>
            <a:ext cx="8839200" cy="59436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In 2017, we realized that the large LHC detectors, while beautifully optimized to discover new heavy particles, are also</a:t>
            </a:r>
            <a:r>
              <a:rPr lang="en-US" sz="2000" dirty="0">
                <a:solidFill>
                  <a:srgbClr val="FF0000"/>
                </a:solidFill>
              </a:rPr>
              <a:t> almost optimally configured to miss new light particles. </a:t>
            </a:r>
          </a:p>
          <a:p>
            <a:endParaRPr lang="en-US" sz="1200" dirty="0"/>
          </a:p>
          <a:p>
            <a:r>
              <a:rPr lang="en-US" sz="2000" dirty="0"/>
              <a:t>Heavy particles (</a:t>
            </a:r>
            <a:r>
              <a:rPr lang="en-US" sz="2000" i="1" dirty="0">
                <a:latin typeface="+mj-lt"/>
                <a:ea typeface="Cambria Math" panose="02040503050406030204" pitchFamily="18" charset="0"/>
              </a:rPr>
              <a:t>W</a:t>
            </a:r>
            <a:r>
              <a:rPr lang="en-US" sz="2000" dirty="0">
                <a:latin typeface="+mj-lt"/>
                <a:ea typeface="Cambria Math" panose="02040503050406030204" pitchFamily="18" charset="0"/>
              </a:rPr>
              <a:t>, </a:t>
            </a:r>
            <a:r>
              <a:rPr lang="en-US" sz="2000" i="1" dirty="0">
                <a:latin typeface="+mj-lt"/>
                <a:ea typeface="Cambria Math" panose="02040503050406030204" pitchFamily="18" charset="0"/>
              </a:rPr>
              <a:t>Z</a:t>
            </a:r>
            <a:r>
              <a:rPr lang="en-US" sz="2000" dirty="0">
                <a:latin typeface="+mj-lt"/>
                <a:ea typeface="Cambria Math" panose="02040503050406030204" pitchFamily="18" charset="0"/>
              </a:rPr>
              <a:t>, </a:t>
            </a:r>
            <a:r>
              <a:rPr lang="en-US" sz="2000" i="1" dirty="0">
                <a:latin typeface="+mj-lt"/>
                <a:ea typeface="Cambria Math" panose="02040503050406030204" pitchFamily="18" charset="0"/>
              </a:rPr>
              <a:t>t</a:t>
            </a:r>
            <a:r>
              <a:rPr lang="en-US" sz="2000" dirty="0">
                <a:latin typeface="+mj-lt"/>
                <a:ea typeface="Cambria Math" panose="02040503050406030204" pitchFamily="18" charset="0"/>
              </a:rPr>
              <a:t>, </a:t>
            </a:r>
            <a:r>
              <a:rPr lang="en-US" sz="2000" i="1" dirty="0">
                <a:latin typeface="+mj-lt"/>
                <a:ea typeface="Cambria Math" panose="02040503050406030204" pitchFamily="18" charset="0"/>
              </a:rPr>
              <a:t>h</a:t>
            </a:r>
            <a:r>
              <a:rPr lang="en-US" sz="2000" dirty="0">
                <a:latin typeface="+mj-lt"/>
                <a:ea typeface="Cambria Math" panose="02040503050406030204" pitchFamily="18" charset="0"/>
              </a:rPr>
              <a:t>, </a:t>
            </a:r>
            <a:r>
              <a:rPr lang="en-US" sz="2000" dirty="0"/>
              <a:t>…) are produced at low velocity and decay roughly </a:t>
            </a:r>
            <a:r>
              <a:rPr lang="en-US" sz="2000" dirty="0" err="1"/>
              <a:t>isotropically</a:t>
            </a:r>
            <a:r>
              <a:rPr lang="en-US" sz="2000" dirty="0"/>
              <a:t> to other particles.  </a:t>
            </a:r>
          </a:p>
          <a:p>
            <a:endParaRPr lang="en-US" sz="2000" dirty="0"/>
          </a:p>
          <a:p>
            <a:endParaRPr lang="en-US" sz="2000" dirty="0"/>
          </a:p>
          <a:p>
            <a:endParaRPr lang="en-US" sz="2000" dirty="0"/>
          </a:p>
          <a:p>
            <a:endParaRPr lang="en-US" sz="2000" dirty="0"/>
          </a:p>
          <a:p>
            <a:pPr marL="0" indent="0">
              <a:buNone/>
            </a:pPr>
            <a:endParaRPr lang="en-US" sz="2000" dirty="0"/>
          </a:p>
          <a:p>
            <a:r>
              <a:rPr lang="en-US" sz="2000" dirty="0"/>
              <a:t>But high-energy light particles are dominantly produced in the </a:t>
            </a:r>
            <a:r>
              <a:rPr lang="en-US" sz="2000" dirty="0">
                <a:solidFill>
                  <a:srgbClr val="FF0000"/>
                </a:solidFill>
              </a:rPr>
              <a:t>forward direction </a:t>
            </a:r>
            <a:r>
              <a:rPr lang="en-US" sz="2000" dirty="0"/>
              <a:t>and escape through the blind spots of these large detectors.</a:t>
            </a:r>
          </a:p>
          <a:p>
            <a:pPr lvl="1"/>
            <a:r>
              <a:rPr lang="en-US" sz="1800" dirty="0"/>
              <a:t>This is true for all known light particles: </a:t>
            </a:r>
            <a:r>
              <a:rPr lang="en-US" sz="1800" dirty="0" err="1"/>
              <a:t>pions</a:t>
            </a:r>
            <a:r>
              <a:rPr lang="en-US" sz="1800" dirty="0"/>
              <a:t>, kaons, </a:t>
            </a:r>
            <a:r>
              <a:rPr lang="en-US" sz="1800" i="1" dirty="0"/>
              <a:t>D</a:t>
            </a:r>
            <a:r>
              <a:rPr lang="en-US" sz="1800" dirty="0"/>
              <a:t> mesons, all neutrinos.</a:t>
            </a:r>
          </a:p>
          <a:p>
            <a:pPr lvl="1"/>
            <a:r>
              <a:rPr lang="en-US" sz="1800" dirty="0"/>
              <a:t>It is also true for many proposed new particles, especially those motivated by neutrino mass and dark matter.</a:t>
            </a:r>
          </a:p>
          <a:p>
            <a:pPr lvl="1"/>
            <a:endParaRPr lang="en-US" sz="800" dirty="0"/>
          </a:p>
          <a:p>
            <a:r>
              <a:rPr lang="en-US" sz="2000" dirty="0">
                <a:solidFill>
                  <a:srgbClr val="FF0000"/>
                </a:solidFill>
              </a:rPr>
              <a:t>These blind spots are the Achilles heels of the large LHC detectors.</a:t>
            </a:r>
          </a:p>
        </p:txBody>
      </p:sp>
      <p:grpSp>
        <p:nvGrpSpPr>
          <p:cNvPr id="9" name="Group 8">
            <a:extLst>
              <a:ext uri="{FF2B5EF4-FFF2-40B4-BE49-F238E27FC236}">
                <a16:creationId xmlns:a16="http://schemas.microsoft.com/office/drawing/2014/main" id="{7785F5CD-3107-CD4E-8D0E-C113CD8C33E6}"/>
              </a:ext>
            </a:extLst>
          </p:cNvPr>
          <p:cNvGrpSpPr/>
          <p:nvPr/>
        </p:nvGrpSpPr>
        <p:grpSpPr>
          <a:xfrm>
            <a:off x="707657" y="2514600"/>
            <a:ext cx="7696200" cy="1828800"/>
            <a:chOff x="686764" y="3235221"/>
            <a:chExt cx="6761940" cy="1633785"/>
          </a:xfrm>
        </p:grpSpPr>
        <p:pic>
          <p:nvPicPr>
            <p:cNvPr id="10" name="Picture 9" descr="0803012_02-A4-at-144-dpi.jpg">
              <a:extLst>
                <a:ext uri="{FF2B5EF4-FFF2-40B4-BE49-F238E27FC236}">
                  <a16:creationId xmlns:a16="http://schemas.microsoft.com/office/drawing/2014/main" id="{6CB1C1D5-5A52-2645-99A9-20AA8248E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11" name="Straight Arrow Connector 10">
              <a:extLst>
                <a:ext uri="{FF2B5EF4-FFF2-40B4-BE49-F238E27FC236}">
                  <a16:creationId xmlns:a16="http://schemas.microsoft.com/office/drawing/2014/main" id="{7FC6F2BB-959B-464B-90F9-EC1BF2E71D00}"/>
                </a:ext>
              </a:extLst>
            </p:cNvPr>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72837E96-5A11-0E4E-A712-EA7F807F37E5}"/>
                </a:ext>
              </a:extLst>
            </p:cNvPr>
            <p:cNvGrpSpPr/>
            <p:nvPr/>
          </p:nvGrpSpPr>
          <p:grpSpPr>
            <a:xfrm>
              <a:off x="686764" y="4213439"/>
              <a:ext cx="2214348" cy="409266"/>
              <a:chOff x="686764" y="4213439"/>
              <a:chExt cx="2214348" cy="409266"/>
            </a:xfrm>
          </p:grpSpPr>
          <p:cxnSp>
            <p:nvCxnSpPr>
              <p:cNvPr id="22" name="Straight Arrow Connector 21">
                <a:extLst>
                  <a:ext uri="{FF2B5EF4-FFF2-40B4-BE49-F238E27FC236}">
                    <a16:creationId xmlns:a16="http://schemas.microsoft.com/office/drawing/2014/main" id="{DFF8A600-146E-5A4C-9E68-4805ADD38EF1}"/>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2C3E634-CBD8-C94E-ABF6-139FA38905BB}"/>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DB2F2BD-BAA8-ED4C-90E7-C87BF28F7EF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265ECB25-86D2-7246-8313-8A224600660A}"/>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F2ED363-2962-9F40-8BA4-B9452A832EF2}"/>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03535F90-1E71-EC41-9875-F6CB79C79B87}"/>
                </a:ext>
              </a:extLst>
            </p:cNvPr>
            <p:cNvGrpSpPr/>
            <p:nvPr/>
          </p:nvGrpSpPr>
          <p:grpSpPr>
            <a:xfrm rot="10800000">
              <a:off x="5559329" y="3549005"/>
              <a:ext cx="1889375" cy="353694"/>
              <a:chOff x="686764" y="4213439"/>
              <a:chExt cx="2214348" cy="409266"/>
            </a:xfrm>
          </p:grpSpPr>
          <p:cxnSp>
            <p:nvCxnSpPr>
              <p:cNvPr id="16" name="Straight Arrow Connector 15">
                <a:extLst>
                  <a:ext uri="{FF2B5EF4-FFF2-40B4-BE49-F238E27FC236}">
                    <a16:creationId xmlns:a16="http://schemas.microsoft.com/office/drawing/2014/main" id="{31A00D54-E958-7D47-97A3-6637D2BDE939}"/>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7855105-D374-CF43-94C6-A76857983D3A}"/>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ED683565-77DD-2D49-B3A8-11582589468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76A8121A-2631-9A47-807A-89DB3EDF0BC0}"/>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E097470-1CB0-544D-8FA4-B08CD287C59B}"/>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CBAEF4F6-2AD8-4D47-9D62-9F8E65896E6B}"/>
                </a:ext>
              </a:extLst>
            </p:cNvPr>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EBFBEBA9-8A26-D145-B581-556D5AD1497D}"/>
                </a:ext>
              </a:extLst>
            </p:cNvPr>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5B8649F-2704-844F-B7C6-44174E9403FA}"/>
                  </a:ext>
                </a:extLst>
              </p:cNvPr>
              <p:cNvSpPr txBox="1"/>
              <p:nvPr/>
            </p:nvSpPr>
            <p:spPr>
              <a:xfrm rot="21210000">
                <a:off x="809618" y="3419828"/>
                <a:ext cx="2106154" cy="391646"/>
              </a:xfrm>
              <a:prstGeom prst="rect">
                <a:avLst/>
              </a:prstGeom>
              <a:noFill/>
            </p:spPr>
            <p:txBody>
              <a:bodyPr wrap="none" rtlCol="0">
                <a:spAutoFit/>
              </a:bodyPr>
              <a:lstStyle/>
              <a:p>
                <a:r>
                  <a:rPr lang="en-US" dirty="0">
                    <a:latin typeface="Symbol" pitchFamily="2" charset="2"/>
                  </a:rPr>
                  <a:t>p</a:t>
                </a:r>
                <a:r>
                  <a:rPr lang="en-US" dirty="0"/>
                  <a:t>, </a:t>
                </a:r>
                <a:r>
                  <a:rPr lang="en-US" i="1" dirty="0"/>
                  <a:t>K</a:t>
                </a:r>
                <a:r>
                  <a:rPr lang="en-US" dirty="0"/>
                  <a:t>, </a:t>
                </a:r>
                <a:r>
                  <a:rPr lang="en-US" i="1" dirty="0"/>
                  <a:t>D</a:t>
                </a:r>
                <a:r>
                  <a:rPr lang="en-US" dirty="0"/>
                  <a: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i="1" dirty="0">
                            <a:latin typeface="Cambria Math" panose="02040503050406030204" pitchFamily="18" charset="0"/>
                          </a:rPr>
                          <m:t>𝑒</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𝜇</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𝜏</m:t>
                        </m:r>
                      </m:sub>
                    </m:sSub>
                  </m:oMath>
                </a14:m>
                <a:r>
                  <a:rPr lang="en-US" dirty="0"/>
                  <a:t> </a:t>
                </a:r>
              </a:p>
            </p:txBody>
          </p:sp>
        </mc:Choice>
        <mc:Fallback xmlns="">
          <p:sp>
            <p:nvSpPr>
              <p:cNvPr id="6" name="TextBox 5">
                <a:extLst>
                  <a:ext uri="{FF2B5EF4-FFF2-40B4-BE49-F238E27FC236}">
                    <a16:creationId xmlns:a16="http://schemas.microsoft.com/office/drawing/2014/main" id="{55B8649F-2704-844F-B7C6-44174E9403FA}"/>
                  </a:ext>
                </a:extLst>
              </p:cNvPr>
              <p:cNvSpPr txBox="1">
                <a:spLocks noRot="1" noChangeAspect="1" noMove="1" noResize="1" noEditPoints="1" noAdjustHandles="1" noChangeArrowheads="1" noChangeShapeType="1" noTextEdit="1"/>
              </p:cNvSpPr>
              <p:nvPr/>
            </p:nvSpPr>
            <p:spPr>
              <a:xfrm rot="21210000">
                <a:off x="809618" y="3419828"/>
                <a:ext cx="2106154" cy="391646"/>
              </a:xfrm>
              <a:prstGeom prst="rect">
                <a:avLst/>
              </a:prstGeom>
              <a:blipFill>
                <a:blip r:embed="rId3"/>
                <a:stretch>
                  <a:fillRect l="-2367" b="-9804"/>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9B08CB70-5162-CE4B-BA56-057BB224FDAE}"/>
              </a:ext>
            </a:extLst>
          </p:cNvPr>
          <p:cNvSpPr txBox="1"/>
          <p:nvPr/>
        </p:nvSpPr>
        <p:spPr>
          <a:xfrm rot="20973829">
            <a:off x="6326678" y="3087069"/>
            <a:ext cx="2063898" cy="369332"/>
          </a:xfrm>
          <a:prstGeom prst="rect">
            <a:avLst/>
          </a:prstGeom>
          <a:noFill/>
        </p:spPr>
        <p:txBody>
          <a:bodyPr wrap="none" rtlCol="0">
            <a:spAutoFit/>
          </a:bodyPr>
          <a:lstStyle/>
          <a:p>
            <a:r>
              <a:rPr lang="en-US" dirty="0"/>
              <a:t>A’, a, </a:t>
            </a:r>
            <a:r>
              <a:rPr lang="en-US" dirty="0" err="1"/>
              <a:t>mCPs</a:t>
            </a:r>
            <a:r>
              <a:rPr lang="en-US" dirty="0"/>
              <a:t>, </a:t>
            </a:r>
            <a:r>
              <a:rPr lang="en-US" dirty="0">
                <a:latin typeface="Symbol" pitchFamily="2" charset="2"/>
              </a:rPr>
              <a:t>c</a:t>
            </a:r>
            <a:r>
              <a:rPr lang="en-US" dirty="0"/>
              <a:t>, …</a:t>
            </a:r>
          </a:p>
        </p:txBody>
      </p:sp>
      <p:sp>
        <p:nvSpPr>
          <p:cNvPr id="2" name="TextBox 1">
            <a:extLst>
              <a:ext uri="{FF2B5EF4-FFF2-40B4-BE49-F238E27FC236}">
                <a16:creationId xmlns:a16="http://schemas.microsoft.com/office/drawing/2014/main" id="{63D02DC9-1674-F242-6399-205A569F9A03}"/>
              </a:ext>
            </a:extLst>
          </p:cNvPr>
          <p:cNvSpPr txBox="1"/>
          <p:nvPr/>
        </p:nvSpPr>
        <p:spPr>
          <a:xfrm>
            <a:off x="5561059" y="1536428"/>
            <a:ext cx="3278141" cy="307777"/>
          </a:xfrm>
          <a:prstGeom prst="rect">
            <a:avLst/>
          </a:prstGeom>
          <a:noFill/>
        </p:spPr>
        <p:txBody>
          <a:bodyPr wrap="none" rtlCol="0">
            <a:spAutoFit/>
          </a:bodyPr>
          <a:lstStyle/>
          <a:p>
            <a:r>
              <a:rPr lang="en-US" sz="1400" dirty="0"/>
              <a:t>Feng, </a:t>
            </a:r>
            <a:r>
              <a:rPr lang="en-US" sz="1400" dirty="0" err="1"/>
              <a:t>Galon</a:t>
            </a:r>
            <a:r>
              <a:rPr lang="en-US" sz="1400" dirty="0"/>
              <a:t>, Kling, </a:t>
            </a:r>
            <a:r>
              <a:rPr lang="en-US" sz="1400" dirty="0" err="1"/>
              <a:t>Trojanowski</a:t>
            </a:r>
            <a:r>
              <a:rPr lang="en-US" sz="1400" dirty="0"/>
              <a:t> (2017)</a:t>
            </a:r>
          </a:p>
        </p:txBody>
      </p:sp>
      <p:sp>
        <p:nvSpPr>
          <p:cNvPr id="3" name="TextBox 2">
            <a:extLst>
              <a:ext uri="{FF2B5EF4-FFF2-40B4-BE49-F238E27FC236}">
                <a16:creationId xmlns:a16="http://schemas.microsoft.com/office/drawing/2014/main" id="{40CB2DA6-88F1-80D6-98FE-DCC25F4C59A8}"/>
              </a:ext>
            </a:extLst>
          </p:cNvPr>
          <p:cNvSpPr txBox="1"/>
          <p:nvPr/>
        </p:nvSpPr>
        <p:spPr>
          <a:xfrm>
            <a:off x="6753373" y="5863362"/>
            <a:ext cx="2085827" cy="307777"/>
          </a:xfrm>
          <a:prstGeom prst="rect">
            <a:avLst/>
          </a:prstGeom>
          <a:noFill/>
        </p:spPr>
        <p:txBody>
          <a:bodyPr wrap="none" rtlCol="0">
            <a:spAutoFit/>
          </a:bodyPr>
          <a:lstStyle/>
          <a:p>
            <a:r>
              <a:rPr lang="en-US" sz="1400" dirty="0"/>
              <a:t>De </a:t>
            </a:r>
            <a:r>
              <a:rPr lang="en-US" sz="1400" dirty="0" err="1"/>
              <a:t>Rujula</a:t>
            </a:r>
            <a:r>
              <a:rPr lang="en-US" sz="1400" dirty="0"/>
              <a:t>, </a:t>
            </a:r>
            <a:r>
              <a:rPr lang="en-US" sz="1400" dirty="0" err="1"/>
              <a:t>Ruckl</a:t>
            </a:r>
            <a:r>
              <a:rPr lang="en-US" sz="1400" dirty="0"/>
              <a:t> (1984)</a:t>
            </a:r>
          </a:p>
        </p:txBody>
      </p:sp>
    </p:spTree>
    <p:extLst>
      <p:ext uri="{BB962C8B-B14F-4D97-AF65-F5344CB8AC3E}">
        <p14:creationId xmlns:p14="http://schemas.microsoft.com/office/powerpoint/2010/main" val="3579136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DETECTING FORWARD PARTICLES</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381000" y="1219200"/>
            <a:ext cx="8458200" cy="3905048"/>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To capture the enormous forward flux, we need to detect particles that are produced in the forward direction along the beamline.</a:t>
            </a:r>
          </a:p>
          <a:p>
            <a:endParaRPr lang="en-US" sz="2000" dirty="0"/>
          </a:p>
          <a:p>
            <a:r>
              <a:rPr lang="en-US" sz="2000" dirty="0"/>
              <a:t>Problem: we can’t just put the detector there, because it will block the protons from coming in.</a:t>
            </a:r>
          </a:p>
          <a:p>
            <a:pPr lvl="1"/>
            <a:endParaRPr lang="en-US" sz="800" dirty="0">
              <a:solidFill>
                <a:schemeClr val="tx1"/>
              </a:solidFill>
            </a:endParaRPr>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a:p>
            <a:r>
              <a:rPr lang="en-US" sz="2000" dirty="0"/>
              <a:t>Solution: the LHC is a circular collider!  If we go far enough away, the LHC proton beam will be bent away, while all the light, weakly-interacting particles we are looking for will go straight. </a:t>
            </a:r>
          </a:p>
        </p:txBody>
      </p:sp>
      <p:grpSp>
        <p:nvGrpSpPr>
          <p:cNvPr id="9" name="Group 8">
            <a:extLst>
              <a:ext uri="{FF2B5EF4-FFF2-40B4-BE49-F238E27FC236}">
                <a16:creationId xmlns:a16="http://schemas.microsoft.com/office/drawing/2014/main" id="{7785F5CD-3107-CD4E-8D0E-C113CD8C33E6}"/>
              </a:ext>
            </a:extLst>
          </p:cNvPr>
          <p:cNvGrpSpPr/>
          <p:nvPr/>
        </p:nvGrpSpPr>
        <p:grpSpPr>
          <a:xfrm>
            <a:off x="707657" y="2971800"/>
            <a:ext cx="7696200" cy="1828800"/>
            <a:chOff x="686764" y="3235221"/>
            <a:chExt cx="6761940" cy="1633785"/>
          </a:xfrm>
        </p:grpSpPr>
        <p:pic>
          <p:nvPicPr>
            <p:cNvPr id="10" name="Picture 9" descr="0803012_02-A4-at-144-dpi.jpg">
              <a:extLst>
                <a:ext uri="{FF2B5EF4-FFF2-40B4-BE49-F238E27FC236}">
                  <a16:creationId xmlns:a16="http://schemas.microsoft.com/office/drawing/2014/main" id="{6CB1C1D5-5A52-2645-99A9-20AA8248E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11" name="Straight Arrow Connector 10">
              <a:extLst>
                <a:ext uri="{FF2B5EF4-FFF2-40B4-BE49-F238E27FC236}">
                  <a16:creationId xmlns:a16="http://schemas.microsoft.com/office/drawing/2014/main" id="{7FC6F2BB-959B-464B-90F9-EC1BF2E71D00}"/>
                </a:ext>
              </a:extLst>
            </p:cNvPr>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72837E96-5A11-0E4E-A712-EA7F807F37E5}"/>
                </a:ext>
              </a:extLst>
            </p:cNvPr>
            <p:cNvGrpSpPr/>
            <p:nvPr/>
          </p:nvGrpSpPr>
          <p:grpSpPr>
            <a:xfrm>
              <a:off x="686764" y="4213439"/>
              <a:ext cx="2214348" cy="409266"/>
              <a:chOff x="686764" y="4213439"/>
              <a:chExt cx="2214348" cy="409266"/>
            </a:xfrm>
          </p:grpSpPr>
          <p:cxnSp>
            <p:nvCxnSpPr>
              <p:cNvPr id="22" name="Straight Arrow Connector 21">
                <a:extLst>
                  <a:ext uri="{FF2B5EF4-FFF2-40B4-BE49-F238E27FC236}">
                    <a16:creationId xmlns:a16="http://schemas.microsoft.com/office/drawing/2014/main" id="{DFF8A600-146E-5A4C-9E68-4805ADD38EF1}"/>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2C3E634-CBD8-C94E-ABF6-139FA38905BB}"/>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DB2F2BD-BAA8-ED4C-90E7-C87BF28F7EF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265ECB25-86D2-7246-8313-8A224600660A}"/>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F2ED363-2962-9F40-8BA4-B9452A832EF2}"/>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03535F90-1E71-EC41-9875-F6CB79C79B87}"/>
                </a:ext>
              </a:extLst>
            </p:cNvPr>
            <p:cNvGrpSpPr/>
            <p:nvPr/>
          </p:nvGrpSpPr>
          <p:grpSpPr>
            <a:xfrm rot="10800000">
              <a:off x="5559329" y="3549005"/>
              <a:ext cx="1889375" cy="353694"/>
              <a:chOff x="686764" y="4213439"/>
              <a:chExt cx="2214348" cy="409266"/>
            </a:xfrm>
          </p:grpSpPr>
          <p:cxnSp>
            <p:nvCxnSpPr>
              <p:cNvPr id="16" name="Straight Arrow Connector 15">
                <a:extLst>
                  <a:ext uri="{FF2B5EF4-FFF2-40B4-BE49-F238E27FC236}">
                    <a16:creationId xmlns:a16="http://schemas.microsoft.com/office/drawing/2014/main" id="{31A00D54-E958-7D47-97A3-6637D2BDE939}"/>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7855105-D374-CF43-94C6-A76857983D3A}"/>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ED683565-77DD-2D49-B3A8-11582589468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76A8121A-2631-9A47-807A-89DB3EDF0BC0}"/>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E097470-1CB0-544D-8FA4-B08CD287C59B}"/>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CBAEF4F6-2AD8-4D47-9D62-9F8E65896E6B}"/>
                </a:ext>
              </a:extLst>
            </p:cNvPr>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EBFBEBA9-8A26-D145-B581-556D5AD1497D}"/>
                </a:ext>
              </a:extLst>
            </p:cNvPr>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5B8649F-2704-844F-B7C6-44174E9403FA}"/>
                  </a:ext>
                </a:extLst>
              </p:cNvPr>
              <p:cNvSpPr txBox="1"/>
              <p:nvPr/>
            </p:nvSpPr>
            <p:spPr>
              <a:xfrm rot="21210000">
                <a:off x="624999" y="3877028"/>
                <a:ext cx="2106154" cy="391646"/>
              </a:xfrm>
              <a:prstGeom prst="rect">
                <a:avLst/>
              </a:prstGeom>
              <a:noFill/>
            </p:spPr>
            <p:txBody>
              <a:bodyPr wrap="none" rtlCol="0">
                <a:spAutoFit/>
              </a:bodyPr>
              <a:lstStyle/>
              <a:p>
                <a:r>
                  <a:rPr lang="en-US" dirty="0">
                    <a:latin typeface="Symbol" pitchFamily="2" charset="2"/>
                  </a:rPr>
                  <a:t>p</a:t>
                </a:r>
                <a:r>
                  <a:rPr lang="en-US" dirty="0"/>
                  <a:t>, </a:t>
                </a:r>
                <a:r>
                  <a:rPr lang="en-US" i="1" dirty="0"/>
                  <a:t>K</a:t>
                </a:r>
                <a:r>
                  <a:rPr lang="en-US" dirty="0"/>
                  <a:t>, </a:t>
                </a:r>
                <a:r>
                  <a:rPr lang="en-US" i="1" dirty="0"/>
                  <a:t>D</a:t>
                </a:r>
                <a:r>
                  <a:rPr lang="en-US" dirty="0"/>
                  <a: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i="1" dirty="0">
                            <a:latin typeface="Cambria Math" panose="02040503050406030204" pitchFamily="18" charset="0"/>
                          </a:rPr>
                          <m:t>𝑒</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𝜇</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𝜏</m:t>
                        </m:r>
                      </m:sub>
                    </m:sSub>
                  </m:oMath>
                </a14:m>
                <a:r>
                  <a:rPr lang="en-US" dirty="0"/>
                  <a:t> </a:t>
                </a:r>
              </a:p>
            </p:txBody>
          </p:sp>
        </mc:Choice>
        <mc:Fallback xmlns="">
          <p:sp>
            <p:nvSpPr>
              <p:cNvPr id="6" name="TextBox 5">
                <a:extLst>
                  <a:ext uri="{FF2B5EF4-FFF2-40B4-BE49-F238E27FC236}">
                    <a16:creationId xmlns:a16="http://schemas.microsoft.com/office/drawing/2014/main" id="{55B8649F-2704-844F-B7C6-44174E9403FA}"/>
                  </a:ext>
                </a:extLst>
              </p:cNvPr>
              <p:cNvSpPr txBox="1">
                <a:spLocks noRot="1" noChangeAspect="1" noMove="1" noResize="1" noEditPoints="1" noAdjustHandles="1" noChangeArrowheads="1" noChangeShapeType="1" noTextEdit="1"/>
              </p:cNvSpPr>
              <p:nvPr/>
            </p:nvSpPr>
            <p:spPr>
              <a:xfrm rot="21210000">
                <a:off x="624999" y="3877028"/>
                <a:ext cx="2106154" cy="391646"/>
              </a:xfrm>
              <a:prstGeom prst="rect">
                <a:avLst/>
              </a:prstGeom>
              <a:blipFill>
                <a:blip r:embed="rId3"/>
                <a:stretch>
                  <a:fillRect l="-2959" b="-9804"/>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9B08CB70-5162-CE4B-BA56-057BB224FDAE}"/>
              </a:ext>
            </a:extLst>
          </p:cNvPr>
          <p:cNvSpPr txBox="1"/>
          <p:nvPr/>
        </p:nvSpPr>
        <p:spPr>
          <a:xfrm rot="20973829">
            <a:off x="6326678" y="3544269"/>
            <a:ext cx="2063898" cy="369332"/>
          </a:xfrm>
          <a:prstGeom prst="rect">
            <a:avLst/>
          </a:prstGeom>
          <a:noFill/>
        </p:spPr>
        <p:txBody>
          <a:bodyPr wrap="none" rtlCol="0">
            <a:spAutoFit/>
          </a:bodyPr>
          <a:lstStyle/>
          <a:p>
            <a:r>
              <a:rPr lang="en-US" dirty="0"/>
              <a:t>A’, a, </a:t>
            </a:r>
            <a:r>
              <a:rPr lang="en-US" dirty="0" err="1"/>
              <a:t>mCPs</a:t>
            </a:r>
            <a:r>
              <a:rPr lang="en-US" dirty="0"/>
              <a:t>, </a:t>
            </a:r>
            <a:r>
              <a:rPr lang="en-US" dirty="0">
                <a:latin typeface="Symbol" pitchFamily="2" charset="2"/>
              </a:rPr>
              <a:t>c</a:t>
            </a:r>
            <a:r>
              <a:rPr lang="en-US" dirty="0"/>
              <a:t>, …</a:t>
            </a:r>
          </a:p>
        </p:txBody>
      </p:sp>
      <p:sp>
        <p:nvSpPr>
          <p:cNvPr id="3" name="Cube 2">
            <a:extLst>
              <a:ext uri="{FF2B5EF4-FFF2-40B4-BE49-F238E27FC236}">
                <a16:creationId xmlns:a16="http://schemas.microsoft.com/office/drawing/2014/main" id="{847E76D6-F41C-1FCE-EE78-D0781CE0419F}"/>
              </a:ext>
            </a:extLst>
          </p:cNvPr>
          <p:cNvSpPr/>
          <p:nvPr/>
        </p:nvSpPr>
        <p:spPr>
          <a:xfrm rot="10331162">
            <a:off x="2683630" y="3942344"/>
            <a:ext cx="762000" cy="350885"/>
          </a:xfrm>
          <a:prstGeom prst="cube">
            <a:avLst>
              <a:gd name="adj" fmla="val 2817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5837461"/>
      </p:ext>
    </p:extLst>
  </p:cSld>
  <p:clrMapOvr>
    <a:masterClrMapping/>
  </p:clrMapOvr>
</p:sld>
</file>

<file path=ppt/theme/theme1.xml><?xml version="1.0" encoding="utf-8"?>
<a:theme xmlns:a="http://schemas.openxmlformats.org/drawingml/2006/main" name="office_a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71002</TotalTime>
  <Words>3294</Words>
  <Application>Microsoft Macintosh PowerPoint</Application>
  <PresentationFormat>On-screen Show (4:3)</PresentationFormat>
  <Paragraphs>464</Paragraphs>
  <Slides>43</Slides>
  <Notes>8</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-apple-system</vt:lpstr>
      <vt:lpstr>Adobe Devanagari</vt:lpstr>
      <vt:lpstr>Arial</vt:lpstr>
      <vt:lpstr>Calibri</vt:lpstr>
      <vt:lpstr>Cambria Math</vt:lpstr>
      <vt:lpstr>Open Sans</vt:lpstr>
      <vt:lpstr>Symbol</vt:lpstr>
      <vt:lpstr>Wingdings</vt:lpstr>
      <vt:lpstr>office_arial</vt:lpstr>
      <vt:lpstr>PowerPoint Presentation</vt:lpstr>
      <vt:lpstr>PowerPoint Presentation</vt:lpstr>
      <vt:lpstr>PowerPoint Presentation</vt:lpstr>
      <vt:lpstr>PowerPoint Presentation</vt:lpstr>
      <vt:lpstr>PowerPoint Presentation</vt:lpstr>
      <vt:lpstr>THE NEW PARTICLE LANDSCAPE</vt:lpstr>
      <vt:lpstr>THE DARK MATTER LANDSCAPE</vt:lpstr>
      <vt:lpstr>FORWARD PHYSICS</vt:lpstr>
      <vt:lpstr>DETECTING FORWARD PARTICLES</vt:lpstr>
      <vt:lpstr>MAP OF LHC</vt:lpstr>
      <vt:lpstr>MAP OF LHC</vt:lpstr>
      <vt:lpstr>THE FORWARD REGION</vt:lpstr>
      <vt:lpstr>HISTORY: THE FALL OF FORWARD PHYSICS</vt:lpstr>
      <vt:lpstr>HISTORY: THE FALL OF FORWARD PHYSICS</vt:lpstr>
      <vt:lpstr>PowerPoint Presentation</vt:lpstr>
      <vt:lpstr>HOW BIG DOES THE DETECTOR HAVE TO BE?</vt:lpstr>
      <vt:lpstr>FASER AND FASERn TIMELINE</vt:lpstr>
      <vt:lpstr>FASER COLLABORATION</vt:lpstr>
      <vt:lpstr>PREPARATION OF THE FASER LOCATION</vt:lpstr>
      <vt:lpstr>FASER AND THE LHC</vt:lpstr>
      <vt:lpstr>THE FASER DETECTOR</vt:lpstr>
      <vt:lpstr>PowerPoint Presentation</vt:lpstr>
      <vt:lpstr>COLLIDER NEUTRINOS</vt:lpstr>
      <vt:lpstr>COLLIDER NEUTRINO SEARCH</vt:lpstr>
      <vt:lpstr>COLLIDER NEUTRINO RESULTS</vt:lpstr>
      <vt:lpstr>LOCATION, LOCATION, LOCATION</vt:lpstr>
      <vt:lpstr>DISCOVERY OF COLLIDER NEUTRINOS</vt:lpstr>
      <vt:lpstr>NEUTRINOS IN FASERn</vt:lpstr>
      <vt:lpstr>NEUTRINOS IN FASERn</vt:lpstr>
      <vt:lpstr>TEV NEUTRINO CROSS SECTIONS</vt:lpstr>
      <vt:lpstr>NEW PARTICLE SEARCHES</vt:lpstr>
      <vt:lpstr>DARK PHOTON RESULTS</vt:lpstr>
      <vt:lpstr>MORE SEARCH RESULTS</vt:lpstr>
      <vt:lpstr>PowerPoint Presentation</vt:lpstr>
      <vt:lpstr>FORWARD PHYSICS FACILITY</vt:lpstr>
      <vt:lpstr>THE FPF AND ITS EXPERIMENTS</vt:lpstr>
      <vt:lpstr>PHYSICS AT THE FPF</vt:lpstr>
      <vt:lpstr>NEUTRINOS AT THE FPF</vt:lpstr>
      <vt:lpstr>ENHANCEMENT OF HIGH PT SEARCHES</vt:lpstr>
      <vt:lpstr>UNIQUE DISCOVERY OPPORTUNTIES</vt:lpstr>
      <vt:lpstr>DARK MATTER</vt:lpstr>
      <vt:lpstr>QUIRKS</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dc:creator>
  <cp:lastModifiedBy>Jonathan Lee Feng</cp:lastModifiedBy>
  <cp:revision>1533</cp:revision>
  <cp:lastPrinted>2019-09-06T01:34:01Z</cp:lastPrinted>
  <dcterms:created xsi:type="dcterms:W3CDTF">2011-05-01T15:38:23Z</dcterms:created>
  <dcterms:modified xsi:type="dcterms:W3CDTF">2024-10-17T20:01:14Z</dcterms:modified>
</cp:coreProperties>
</file>