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9"/>
  </p:notesMasterIdLst>
  <p:handoutMasterIdLst>
    <p:handoutMasterId r:id="rId60"/>
  </p:handoutMasterIdLst>
  <p:sldIdLst>
    <p:sldId id="889" r:id="rId2"/>
    <p:sldId id="2954" r:id="rId3"/>
    <p:sldId id="921" r:id="rId4"/>
    <p:sldId id="825" r:id="rId5"/>
    <p:sldId id="1052" r:id="rId6"/>
    <p:sldId id="2973" r:id="rId7"/>
    <p:sldId id="937" r:id="rId8"/>
    <p:sldId id="1049" r:id="rId9"/>
    <p:sldId id="1112" r:id="rId10"/>
    <p:sldId id="2981" r:id="rId11"/>
    <p:sldId id="717" r:id="rId12"/>
    <p:sldId id="3034" r:id="rId13"/>
    <p:sldId id="3033" r:id="rId14"/>
    <p:sldId id="931" r:id="rId15"/>
    <p:sldId id="1044" r:id="rId16"/>
    <p:sldId id="1050" r:id="rId17"/>
    <p:sldId id="940" r:id="rId18"/>
    <p:sldId id="2969" r:id="rId19"/>
    <p:sldId id="3032" r:id="rId20"/>
    <p:sldId id="751" r:id="rId21"/>
    <p:sldId id="2982" r:id="rId22"/>
    <p:sldId id="2983" r:id="rId23"/>
    <p:sldId id="2984" r:id="rId24"/>
    <p:sldId id="1122" r:id="rId25"/>
    <p:sldId id="2985" r:id="rId26"/>
    <p:sldId id="2986" r:id="rId27"/>
    <p:sldId id="2987" r:id="rId28"/>
    <p:sldId id="2988" r:id="rId29"/>
    <p:sldId id="2977" r:id="rId30"/>
    <p:sldId id="2989" r:id="rId31"/>
    <p:sldId id="2991" r:id="rId32"/>
    <p:sldId id="2990" r:id="rId33"/>
    <p:sldId id="3035" r:id="rId34"/>
    <p:sldId id="2992" r:id="rId35"/>
    <p:sldId id="2993" r:id="rId36"/>
    <p:sldId id="2994" r:id="rId37"/>
    <p:sldId id="2995" r:id="rId38"/>
    <p:sldId id="1002" r:id="rId39"/>
    <p:sldId id="3038" r:id="rId40"/>
    <p:sldId id="2997" r:id="rId41"/>
    <p:sldId id="2998" r:id="rId42"/>
    <p:sldId id="3000" r:id="rId43"/>
    <p:sldId id="3001" r:id="rId44"/>
    <p:sldId id="3027" r:id="rId45"/>
    <p:sldId id="3023" r:id="rId46"/>
    <p:sldId id="3022" r:id="rId47"/>
    <p:sldId id="3026" r:id="rId48"/>
    <p:sldId id="3029" r:id="rId49"/>
    <p:sldId id="337" r:id="rId50"/>
    <p:sldId id="3030" r:id="rId51"/>
    <p:sldId id="2968" r:id="rId52"/>
    <p:sldId id="944" r:id="rId53"/>
    <p:sldId id="2999" r:id="rId54"/>
    <p:sldId id="3028" r:id="rId55"/>
    <p:sldId id="3002" r:id="rId56"/>
    <p:sldId id="1086" r:id="rId57"/>
    <p:sldId id="3039"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39" autoAdjust="0"/>
    <p:restoredTop sz="50000" autoAdjust="0"/>
  </p:normalViewPr>
  <p:slideViewPr>
    <p:cSldViewPr snapToObjects="1">
      <p:cViewPr varScale="1">
        <p:scale>
          <a:sx n="128" d="100"/>
          <a:sy n="128" d="100"/>
        </p:scale>
        <p:origin x="8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9/27/24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9/27/24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47</a:t>
            </a:fld>
            <a:endParaRPr lang="en-US"/>
          </a:p>
        </p:txBody>
      </p:sp>
    </p:spTree>
    <p:extLst>
      <p:ext uri="{BB962C8B-B14F-4D97-AF65-F5344CB8AC3E}">
        <p14:creationId xmlns:p14="http://schemas.microsoft.com/office/powerpoint/2010/main" val="3092945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52</a:t>
            </a:fld>
            <a:endParaRPr lang="en-US"/>
          </a:p>
        </p:txBody>
      </p:sp>
    </p:spTree>
    <p:extLst>
      <p:ext uri="{BB962C8B-B14F-4D97-AF65-F5344CB8AC3E}">
        <p14:creationId xmlns:p14="http://schemas.microsoft.com/office/powerpoint/2010/main" val="317511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9/27/24</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54</a:t>
            </a:fld>
            <a:endParaRPr lang="en-US"/>
          </a:p>
        </p:txBody>
      </p:sp>
    </p:spTree>
    <p:extLst>
      <p:ext uri="{BB962C8B-B14F-4D97-AF65-F5344CB8AC3E}">
        <p14:creationId xmlns:p14="http://schemas.microsoft.com/office/powerpoint/2010/main" val="981173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55</a:t>
            </a:fld>
            <a:endParaRPr lang="en-US"/>
          </a:p>
        </p:txBody>
      </p:sp>
    </p:spTree>
    <p:extLst>
      <p:ext uri="{BB962C8B-B14F-4D97-AF65-F5344CB8AC3E}">
        <p14:creationId xmlns:p14="http://schemas.microsoft.com/office/powerpoint/2010/main" val="260218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25</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27</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29</a:t>
            </a:fld>
            <a:endParaRPr lang="en-US"/>
          </a:p>
        </p:txBody>
      </p:sp>
    </p:spTree>
    <p:extLst>
      <p:ext uri="{BB962C8B-B14F-4D97-AF65-F5344CB8AC3E}">
        <p14:creationId xmlns:p14="http://schemas.microsoft.com/office/powerpoint/2010/main" val="4123415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30</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35</a:t>
            </a:fld>
            <a:endParaRPr lang="en-GB"/>
          </a:p>
        </p:txBody>
      </p:sp>
    </p:spTree>
    <p:extLst>
      <p:ext uri="{BB962C8B-B14F-4D97-AF65-F5344CB8AC3E}">
        <p14:creationId xmlns:p14="http://schemas.microsoft.com/office/powerpoint/2010/main" val="254834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27 Sept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5.tiff"/><Relationship Id="rId21" Type="http://schemas.openxmlformats.org/officeDocument/2006/relationships/image" Target="../media/image61.png"/><Relationship Id="rId7" Type="http://schemas.openxmlformats.org/officeDocument/2006/relationships/image" Target="../media/image47.tiff"/><Relationship Id="rId12" Type="http://schemas.openxmlformats.org/officeDocument/2006/relationships/image" Target="../media/image52.tiff"/><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4.png"/><Relationship Id="rId16" Type="http://schemas.openxmlformats.org/officeDocument/2006/relationships/image" Target="../media/image56.jp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6.tiff"/><Relationship Id="rId11" Type="http://schemas.openxmlformats.org/officeDocument/2006/relationships/image" Target="../media/image51.tiff"/><Relationship Id="rId24" Type="http://schemas.openxmlformats.org/officeDocument/2006/relationships/image" Target="../media/image64.png"/><Relationship Id="rId5" Type="http://schemas.openxmlformats.org/officeDocument/2006/relationships/image" Target="../media/image45.tiff"/><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tiff"/><Relationship Id="rId19" Type="http://schemas.openxmlformats.org/officeDocument/2006/relationships/image" Target="../media/image59.jpg"/><Relationship Id="rId4" Type="http://schemas.openxmlformats.org/officeDocument/2006/relationships/image" Target="../media/image4.tiff"/><Relationship Id="rId9" Type="http://schemas.openxmlformats.org/officeDocument/2006/relationships/image" Target="../media/image49.tiff"/><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3" Type="http://schemas.openxmlformats.org/officeDocument/2006/relationships/image" Target="../media/image85.jpg"/><Relationship Id="rId7" Type="http://schemas.openxmlformats.org/officeDocument/2006/relationships/image" Target="../media/image89.jpg"/><Relationship Id="rId12" Type="http://schemas.openxmlformats.org/officeDocument/2006/relationships/image" Target="../media/image9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8.jpg"/><Relationship Id="rId11" Type="http://schemas.openxmlformats.org/officeDocument/2006/relationships/image" Target="../media/image93.jpeg"/><Relationship Id="rId5" Type="http://schemas.openxmlformats.org/officeDocument/2006/relationships/image" Target="../media/image87.jpg"/><Relationship Id="rId15" Type="http://schemas.openxmlformats.org/officeDocument/2006/relationships/image" Target="../media/image97.pn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jpeg"/></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1.svg"/><Relationship Id="rId9" Type="http://schemas.openxmlformats.org/officeDocument/2006/relationships/hyperlink" Target="https://arxiv.org/abs/2403.1252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hyperlink" Target="https://cds.cern.ch/record/2892328/files/CERN-FASER-CONF-2024-001.pdf" TargetMode="External"/><Relationship Id="rId5" Type="http://schemas.openxmlformats.org/officeDocument/2006/relationships/image" Target="../media/image113.png"/><Relationship Id="rId4" Type="http://schemas.openxmlformats.org/officeDocument/2006/relationships/image" Target="../media/image1090.png"/></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6.png"/><Relationship Id="rId7"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hyperlink" Target="https://cds.cern.ch/record/2851822" TargetMode="External"/><Relationship Id="rId4" Type="http://schemas.openxmlformats.org/officeDocument/2006/relationships/image" Target="../media/image11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3.png"/><Relationship Id="rId7" Type="http://schemas.openxmlformats.org/officeDocument/2006/relationships/image" Target="../media/image210.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200.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136.emf"/><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2" Type="http://schemas.openxmlformats.org/officeDocument/2006/relationships/image" Target="../media/image13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3.jpeg"/><Relationship Id="rId5" Type="http://schemas.openxmlformats.org/officeDocument/2006/relationships/image" Target="../media/image142.png"/><Relationship Id="rId10" Type="http://schemas.openxmlformats.org/officeDocument/2006/relationships/image" Target="../media/image147.jpg"/><Relationship Id="rId4" Type="http://schemas.openxmlformats.org/officeDocument/2006/relationships/image" Target="../media/image141.png"/><Relationship Id="rId9" Type="http://schemas.openxmlformats.org/officeDocument/2006/relationships/image" Target="../media/image146.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125.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11" Type="http://schemas.openxmlformats.org/officeDocument/2006/relationships/hyperlink" Target="https://arxiv.org/abs/2203.05090" TargetMode="External"/><Relationship Id="rId5" Type="http://schemas.openxmlformats.org/officeDocument/2006/relationships/hyperlink" Target="https://indico.cern.ch/event/1076733" TargetMode="External"/><Relationship Id="rId10" Type="http://schemas.openxmlformats.org/officeDocument/2006/relationships/hyperlink" Target="https://arxiv.org/abs/2109.10905" TargetMode="External"/><Relationship Id="rId4" Type="http://schemas.openxmlformats.org/officeDocument/2006/relationships/hyperlink" Target="https://indico.cern.ch/event/1022352" TargetMode="External"/><Relationship Id="rId9" Type="http://schemas.openxmlformats.org/officeDocument/2006/relationships/hyperlink" Target="https://indico.cern.ch/event/135896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480.png"/></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0.png"/><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4.jpg"/><Relationship Id="rId3" Type="http://schemas.openxmlformats.org/officeDocument/2006/relationships/image" Target="../media/image12.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dirty="0"/>
              <a:t>Wisconsin Physics Colloquium</a:t>
            </a:r>
          </a:p>
          <a:p>
            <a:pPr algn="ctr"/>
            <a:endParaRPr lang="en-US" sz="800" dirty="0"/>
          </a:p>
          <a:p>
            <a:pPr algn="ctr"/>
            <a:r>
              <a:rPr lang="en-US" sz="2000" dirty="0"/>
              <a:t>Jonathan Feng, UC Irvine, 27 September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27432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200" b="1" dirty="0"/>
          </a:p>
          <a:p>
            <a:pPr algn="ctr"/>
            <a:r>
              <a:rPr lang="en-US" sz="3600" b="1" dirty="0"/>
              <a:t>NEW EYES FOR THE LHC</a:t>
            </a:r>
          </a:p>
        </p:txBody>
      </p:sp>
      <p:pic>
        <p:nvPicPr>
          <p:cNvPr id="2" name="Picture 1">
            <a:extLst>
              <a:ext uri="{FF2B5EF4-FFF2-40B4-BE49-F238E27FC236}">
                <a16:creationId xmlns:a16="http://schemas.microsoft.com/office/drawing/2014/main" id="{25798601-3409-74CB-E3F4-95DA7051593D}"/>
              </a:ext>
            </a:extLst>
          </p:cNvPr>
          <p:cNvPicPr>
            <a:picLocks noChangeAspect="1"/>
          </p:cNvPicPr>
          <p:nvPr/>
        </p:nvPicPr>
        <p:blipFill>
          <a:blip r:embed="rId8"/>
          <a:stretch>
            <a:fillRect/>
          </a:stretch>
        </p:blipFill>
        <p:spPr>
          <a:xfrm>
            <a:off x="2305035" y="1162036"/>
            <a:ext cx="4533930" cy="1511310"/>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SOPHISTICATED RESEARCH</a:t>
            </a:r>
          </a:p>
        </p:txBody>
      </p:sp>
      <p:pic>
        <p:nvPicPr>
          <p:cNvPr id="10" name="Picture 9" descr="A screenshot of a computer&#10;&#10;Description automatically generated">
            <a:extLst>
              <a:ext uri="{FF2B5EF4-FFF2-40B4-BE49-F238E27FC236}">
                <a16:creationId xmlns:a16="http://schemas.microsoft.com/office/drawing/2014/main" id="{F288A727-F3EA-61FF-BCEF-0909949DABF3}"/>
              </a:ext>
            </a:extLst>
          </p:cNvPr>
          <p:cNvPicPr>
            <a:picLocks noChangeAspect="1"/>
          </p:cNvPicPr>
          <p:nvPr/>
        </p:nvPicPr>
        <p:blipFill>
          <a:blip r:embed="rId2"/>
          <a:stretch>
            <a:fillRect/>
          </a:stretch>
        </p:blipFill>
        <p:spPr>
          <a:xfrm>
            <a:off x="685800" y="990600"/>
            <a:ext cx="7772400" cy="5353266"/>
          </a:xfrm>
          <a:prstGeom prst="rect">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6298951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SOPHISTICATED RESEARCH</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spTree>
    <p:extLst>
      <p:ext uri="{BB962C8B-B14F-4D97-AF65-F5344CB8AC3E}">
        <p14:creationId xmlns:p14="http://schemas.microsoft.com/office/powerpoint/2010/main" val="32848913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128477" y="1309723"/>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HISTORICAL ASIDE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19268" y="1042255"/>
            <a:ext cx="3962401" cy="5479916"/>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Is it really possible that a collider is making new particles, and we are missing them simply because we are looking in the wrong place?</a:t>
            </a:r>
          </a:p>
          <a:p>
            <a:endParaRPr lang="en-US" sz="800" dirty="0"/>
          </a:p>
          <a:p>
            <a:r>
              <a:rPr lang="en-US" sz="2000" dirty="0"/>
              <a:t>Yes.  In fact, it happened before at CERN.</a:t>
            </a:r>
          </a:p>
          <a:p>
            <a:endParaRPr lang="en-US" sz="800" dirty="0"/>
          </a:p>
          <a:p>
            <a:r>
              <a:rPr lang="en-US" sz="2000" dirty="0"/>
              <a:t>In 1971, the first hadron collider, CERN’s Intersecting Storage Rings (ISR), began operation.  </a:t>
            </a:r>
          </a:p>
          <a:p>
            <a:endParaRPr lang="en-US" sz="800" dirty="0"/>
          </a:p>
          <a:p>
            <a:r>
              <a:rPr lang="en-US" sz="2000" dirty="0"/>
              <a:t>It had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46950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a:t>
            </a:r>
          </a:p>
          <a:p>
            <a:endParaRPr lang="en-US" sz="800" dirty="0"/>
          </a:p>
          <a:p>
            <a:pPr lvl="1"/>
            <a:r>
              <a:rPr lang="en-US" sz="1600" dirty="0"/>
              <a:t>“Enormous impact on accelerator physics, but sadly little effect on particle physics.” – Steve Myers, talk at “The 50th Anniversary of Hadron Colliders at CERN,” October 2021.</a:t>
            </a:r>
          </a:p>
          <a:p>
            <a:endParaRPr lang="en-US" sz="8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charm quarks, but, based on theoretical prejudice, experimentalists focused on the forward region and so missed them. </a:t>
            </a:r>
          </a:p>
          <a:p>
            <a:endParaRPr lang="en-US" sz="800" dirty="0"/>
          </a:p>
          <a:p>
            <a:r>
              <a:rPr lang="en-US" sz="2000" dirty="0">
                <a:solidFill>
                  <a:srgbClr val="FF0000"/>
                </a:solidFill>
              </a:rPr>
              <a:t>Could we be making the same mistake now, but in reverse?</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807613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3748542" y="4248495"/>
            <a:ext cx="3671903"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102974"/>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668780" y="3234241"/>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563668"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14597"/>
            <a:ext cx="1987631" cy="590601"/>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4"/>
          <a:stretch>
            <a:fillRect/>
          </a:stretch>
        </p:blipFill>
        <p:spPr>
          <a:xfrm>
            <a:off x="1323965"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5"/>
          <a:stretch>
            <a:fillRect/>
          </a:stretch>
        </p:blipFill>
        <p:spPr>
          <a:xfrm>
            <a:off x="2467963" y="5779610"/>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6"/>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7"/>
          <a:stretch>
            <a:fillRect/>
          </a:stretch>
        </p:blipFill>
        <p:spPr>
          <a:xfrm>
            <a:off x="2503560" y="4859403"/>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8"/>
          <a:stretch>
            <a:fillRect/>
          </a:stretch>
        </p:blipFill>
        <p:spPr>
          <a:xfrm>
            <a:off x="7014104" y="4912916"/>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19"/>
          <a:stretch>
            <a:fillRect/>
          </a:stretch>
        </p:blipFill>
        <p:spPr>
          <a:xfrm>
            <a:off x="4939863" y="3106789"/>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108 collaborators, 27 institutions, 11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0"/>
          <a:stretch>
            <a:fillRect/>
          </a:stretch>
        </p:blipFill>
        <p:spPr>
          <a:xfrm>
            <a:off x="6743559" y="5689552"/>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1"/>
          <a:stretch>
            <a:fillRect/>
          </a:stretch>
        </p:blipFill>
        <p:spPr>
          <a:xfrm>
            <a:off x="381000" y="3950888"/>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2"/>
          <a:stretch>
            <a:fillRect/>
          </a:stretch>
        </p:blipFill>
        <p:spPr>
          <a:xfrm>
            <a:off x="228600" y="4818639"/>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3"/>
          <a:stretch>
            <a:fillRect/>
          </a:stretch>
        </p:blipFill>
        <p:spPr>
          <a:xfrm>
            <a:off x="633031" y="5775864"/>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606188"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4"/>
          <a:stretch>
            <a:fillRect/>
          </a:stretch>
        </p:blipFill>
        <p:spPr>
          <a:xfrm>
            <a:off x="4501617" y="5735686"/>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5"/>
          <a:stretch>
            <a:fillRect/>
          </a:stretch>
        </p:blipFill>
        <p:spPr>
          <a:xfrm>
            <a:off x="4754617" y="4727438"/>
            <a:ext cx="736079" cy="736079"/>
          </a:xfrm>
          <a:prstGeom prst="rect">
            <a:avLst/>
          </a:prstGeom>
        </p:spPr>
      </p:pic>
      <p:pic>
        <p:nvPicPr>
          <p:cNvPr id="34" name="Picture 33" descr="A blue circle with white letters&#10;&#10;Description automatically generated">
            <a:extLst>
              <a:ext uri="{FF2B5EF4-FFF2-40B4-BE49-F238E27FC236}">
                <a16:creationId xmlns:a16="http://schemas.microsoft.com/office/drawing/2014/main" id="{EA5A04B4-DAF9-7144-1A38-A8B3AF864AA4}"/>
              </a:ext>
            </a:extLst>
          </p:cNvPr>
          <p:cNvPicPr>
            <a:picLocks noChangeAspect="1"/>
          </p:cNvPicPr>
          <p:nvPr/>
        </p:nvPicPr>
        <p:blipFill>
          <a:blip r:embed="rId26"/>
          <a:stretch>
            <a:fillRect/>
          </a:stretch>
        </p:blipFill>
        <p:spPr>
          <a:xfrm>
            <a:off x="2699130" y="3998740"/>
            <a:ext cx="674893" cy="662948"/>
          </a:xfrm>
          <a:prstGeom prst="rect">
            <a:avLst/>
          </a:prstGeom>
        </p:spPr>
      </p:pic>
      <p:pic>
        <p:nvPicPr>
          <p:cNvPr id="26" name="Picture 25" descr="A purple and white logo&#10;&#10;Description automatically generated">
            <a:extLst>
              <a:ext uri="{FF2B5EF4-FFF2-40B4-BE49-F238E27FC236}">
                <a16:creationId xmlns:a16="http://schemas.microsoft.com/office/drawing/2014/main" id="{9C7893C4-520D-6405-BD15-7041B9FDBB3D}"/>
              </a:ext>
            </a:extLst>
          </p:cNvPr>
          <p:cNvPicPr>
            <a:picLocks noChangeAspect="1"/>
          </p:cNvPicPr>
          <p:nvPr/>
        </p:nvPicPr>
        <p:blipFill>
          <a:blip r:embed="rId27"/>
          <a:stretch>
            <a:fillRect/>
          </a:stretch>
        </p:blipFill>
        <p:spPr>
          <a:xfrm>
            <a:off x="5882404" y="4729949"/>
            <a:ext cx="739992" cy="731057"/>
          </a:xfrm>
          <a:prstGeom prst="rect">
            <a:avLst/>
          </a:prstGeom>
        </p:spPr>
      </p:pic>
    </p:spTree>
    <p:extLst>
      <p:ext uri="{BB962C8B-B14F-4D97-AF65-F5344CB8AC3E}">
        <p14:creationId xmlns:p14="http://schemas.microsoft.com/office/powerpoint/2010/main" val="322502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228600" y="838200"/>
            <a:ext cx="8686800" cy="2556363"/>
          </a:xfrm>
        </p:spPr>
        <p:txBody>
          <a:bodyPr/>
          <a:lstStyle/>
          <a:p>
            <a:pPr>
              <a:buFontTx/>
              <a:buChar char="•"/>
            </a:pPr>
            <a:r>
              <a:rPr lang="en-US" sz="2000" dirty="0"/>
              <a:t>The nominal beam collision axis was located to mm accuracy by the CERN survey department.  (In fact, it goes up and down by a few cm, depending on the beam crossing angle.)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4119262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(no time).</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809999" cy="5629163"/>
          </a:xfrm>
        </p:spPr>
        <p:txBody>
          <a:bodyPr/>
          <a:lstStyle/>
          <a:p>
            <a:r>
              <a:rPr lang="en-GB" sz="2000" dirty="0"/>
              <a:t>FASER was constructed in 18 months. We saw our first cosmic ray event on 18 March 2021.  </a:t>
            </a:r>
          </a:p>
          <a:p>
            <a:endParaRPr lang="en-GB" sz="1200" dirty="0"/>
          </a:p>
          <a:p>
            <a:r>
              <a:rPr lang="en-GB" sz="2000" dirty="0"/>
              <a:t>After LS2 from 2018-2021, the LHC started running again from Jul to Nov 2022 and Apr to Jul 2023.</a:t>
            </a:r>
          </a:p>
          <a:p>
            <a:endParaRPr lang="en-GB" sz="1200" dirty="0"/>
          </a:p>
          <a:p>
            <a:r>
              <a:rPr lang="en-GB" sz="2000" dirty="0"/>
              <a:t>FASER began recording data immediately.</a:t>
            </a:r>
          </a:p>
          <a:p>
            <a:pPr lvl="1"/>
            <a:r>
              <a:rPr lang="en-GB" sz="1800" dirty="0"/>
              <a:t>Recorded 97% of delivered luminosity</a:t>
            </a:r>
          </a:p>
          <a:p>
            <a:pPr lvl="1"/>
            <a:r>
              <a:rPr lang="en-GB" sz="1800" dirty="0"/>
              <a:t>Largely automated: no control room, 2 shifters controlling and monitoring the </a:t>
            </a:r>
            <a:r>
              <a:rPr lang="en-GB" sz="1800" dirty="0" err="1"/>
              <a:t>expt</a:t>
            </a:r>
            <a:r>
              <a:rPr lang="en-GB" sz="1800" dirty="0"/>
              <a:t> from their laptops</a:t>
            </a:r>
          </a:p>
        </p:txBody>
      </p:sp>
      <p:pic>
        <p:nvPicPr>
          <p:cNvPr id="5" name="Picture 4">
            <a:extLst>
              <a:ext uri="{FF2B5EF4-FFF2-40B4-BE49-F238E27FC236}">
                <a16:creationId xmlns:a16="http://schemas.microsoft.com/office/drawing/2014/main" id="{EAA40BEF-4307-6A73-1134-0D1D86D50B1E}"/>
              </a:ext>
            </a:extLst>
          </p:cNvPr>
          <p:cNvPicPr>
            <a:picLocks noChangeAspect="1"/>
          </p:cNvPicPr>
          <p:nvPr/>
        </p:nvPicPr>
        <p:blipFill>
          <a:blip r:embed="rId3"/>
          <a:stretch>
            <a:fillRect/>
          </a:stretch>
        </p:blipFill>
        <p:spPr>
          <a:xfrm>
            <a:off x="3886200" y="914400"/>
            <a:ext cx="5283740" cy="4191000"/>
          </a:xfrm>
          <a:prstGeom prst="rect">
            <a:avLst/>
          </a:prstGeom>
        </p:spPr>
      </p:pic>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86740" y="4876800"/>
            <a:ext cx="5028660" cy="1230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7" name="Picture 6">
            <a:extLst>
              <a:ext uri="{FF2B5EF4-FFF2-40B4-BE49-F238E27FC236}">
                <a16:creationId xmlns:a16="http://schemas.microsoft.com/office/drawing/2014/main" id="{57953140-23CE-3FA6-7C8F-2597D70D05A6}"/>
              </a:ext>
            </a:extLst>
          </p:cNvPr>
          <p:cNvPicPr>
            <a:picLocks noChangeAspect="1"/>
          </p:cNvPicPr>
          <p:nvPr/>
        </p:nvPicPr>
        <p:blipFill>
          <a:blip r:embed="rId4"/>
          <a:stretch>
            <a:fillRect/>
          </a:stretch>
        </p:blipFill>
        <p:spPr>
          <a:xfrm>
            <a:off x="8440230" y="3477598"/>
            <a:ext cx="603250" cy="795281"/>
          </a:xfrm>
          <a:prstGeom prst="rect">
            <a:avLst/>
          </a:prstGeom>
        </p:spPr>
      </p:pic>
    </p:spTree>
    <p:extLst>
      <p:ext uri="{BB962C8B-B14F-4D97-AF65-F5344CB8AC3E}">
        <p14:creationId xmlns:p14="http://schemas.microsoft.com/office/powerpoint/2010/main" val="3357501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403654" y="990600"/>
            <a:ext cx="33301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744582" y="990600"/>
            <a:ext cx="4713618" cy="4114799"/>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403654" y="5217423"/>
            <a:ext cx="8054546" cy="125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(since 1971) had never been directly observed</a:t>
            </a:r>
            <a:r>
              <a:rPr lang="en-US" sz="2000" dirty="0">
                <a:solidFill>
                  <a:srgbClr val="222222"/>
                </a:solidFill>
                <a:latin typeface="Arial" panose="020B0604020202020204" pitchFamily="34" charset="0"/>
              </a:rPr>
              <a:t>: they interact very weakly, and the highest energy ones, which are most likely to interact,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418691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currently colliding protons with protons at a center-of-mass energy of 13.6 </a:t>
            </a:r>
            <a:r>
              <a:rPr lang="en-US" altLang="en-US" sz="2000" dirty="0" err="1">
                <a:solidFill>
                  <a:schemeClr val="bg1"/>
                </a:solidFill>
              </a:rPr>
              <a:t>TeV</a:t>
            </a:r>
            <a:r>
              <a:rPr lang="en-US" altLang="en-US" sz="2000" dirty="0">
                <a:solidFill>
                  <a:schemeClr val="bg1"/>
                </a:solidFill>
              </a:rPr>
              <a: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NEUTRINOS IN </a:t>
            </a:r>
            <a:r>
              <a:rPr lang="en-GB" sz="2800" dirty="0" err="1"/>
              <a:t>FASER</a:t>
            </a:r>
            <a:r>
              <a:rPr lang="en-GB" sz="2800" dirty="0" err="1">
                <a:latin typeface="Symbol" pitchFamily="2" charset="2"/>
              </a:rPr>
              <a:t>n</a:t>
            </a:r>
            <a:endParaRPr lang="en-GB" sz="2800" dirty="0">
              <a:latin typeface="Symbol" pitchFamily="2" charset="2"/>
            </a:endParaRP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8382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the front of FASER is </a:t>
            </a:r>
            <a:r>
              <a:rPr lang="en-US" sz="2000" dirty="0" err="1"/>
              <a:t>FASER</a:t>
            </a:r>
            <a:r>
              <a:rPr lang="en-US" sz="2000" dirty="0" err="1">
                <a:latin typeface="Symbol" pitchFamily="2" charset="2"/>
              </a:rPr>
              <a:t>n</a:t>
            </a:r>
            <a:r>
              <a:rPr lang="en-US" sz="2000" dirty="0"/>
              <a:t>, a 1.1-ton block of interleaved tungsten and emulsion plates.  The first neutrino analysis treated this as a big block of matter, but the emulsion provides far more detailed information.</a:t>
            </a:r>
          </a:p>
          <a:p>
            <a:endParaRPr lang="en-US" sz="1000" dirty="0"/>
          </a:p>
          <a:p>
            <a:r>
              <a:rPr lang="en-US" sz="2000" dirty="0"/>
              <a:t>Emulsion is essentially old-fashioned photographic film, has unmatched spatial resolution (~0.5 microns).</a:t>
            </a:r>
          </a:p>
          <a:p>
            <a:endParaRPr lang="en-US" sz="1200" dirty="0"/>
          </a:p>
          <a:p>
            <a:endParaRPr lang="en-US" sz="2000" dirty="0"/>
          </a:p>
        </p:txBody>
      </p:sp>
      <p:grpSp>
        <p:nvGrpSpPr>
          <p:cNvPr id="10" name="Group 9">
            <a:extLst>
              <a:ext uri="{FF2B5EF4-FFF2-40B4-BE49-F238E27FC236}">
                <a16:creationId xmlns:a16="http://schemas.microsoft.com/office/drawing/2014/main" id="{B7416304-3689-2797-9CF1-561F6B6AB4EB}"/>
              </a:ext>
            </a:extLst>
          </p:cNvPr>
          <p:cNvGrpSpPr/>
          <p:nvPr/>
        </p:nvGrpSpPr>
        <p:grpSpPr>
          <a:xfrm>
            <a:off x="609600" y="2691214"/>
            <a:ext cx="7772400" cy="3861986"/>
            <a:chOff x="609600" y="2677710"/>
            <a:chExt cx="7772400" cy="3861986"/>
          </a:xfrm>
        </p:grpSpPr>
        <p:pic>
          <p:nvPicPr>
            <p:cNvPr id="8" name="Picture 7" descr="A screenshot of a computer&#10;&#10;Description automatically generated">
              <a:extLst>
                <a:ext uri="{FF2B5EF4-FFF2-40B4-BE49-F238E27FC236}">
                  <a16:creationId xmlns:a16="http://schemas.microsoft.com/office/drawing/2014/main" id="{129F1C8C-6D79-4DD8-B29F-8CE94B74B085}"/>
                </a:ext>
              </a:extLst>
            </p:cNvPr>
            <p:cNvPicPr>
              <a:picLocks noChangeAspect="1"/>
            </p:cNvPicPr>
            <p:nvPr/>
          </p:nvPicPr>
          <p:blipFill>
            <a:blip r:embed="rId2"/>
            <a:stretch>
              <a:fillRect/>
            </a:stretch>
          </p:blipFill>
          <p:spPr>
            <a:xfrm>
              <a:off x="609600" y="2677710"/>
              <a:ext cx="7772400" cy="3861986"/>
            </a:xfrm>
            <a:prstGeom prst="rect">
              <a:avLst/>
            </a:prstGeom>
          </p:spPr>
        </p:pic>
        <p:sp>
          <p:nvSpPr>
            <p:cNvPr id="9" name="Rectangle 8">
              <a:extLst>
                <a:ext uri="{FF2B5EF4-FFF2-40B4-BE49-F238E27FC236}">
                  <a16:creationId xmlns:a16="http://schemas.microsoft.com/office/drawing/2014/main" id="{9CEFDC99-5FE3-1913-D112-813E64B3EF7F}"/>
                </a:ext>
              </a:extLst>
            </p:cNvPr>
            <p:cNvSpPr/>
            <p:nvPr/>
          </p:nvSpPr>
          <p:spPr>
            <a:xfrm>
              <a:off x="609600" y="2677710"/>
              <a:ext cx="3276600" cy="370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966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ever seen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303"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F1E8-42DC-6F41-802B-E5F94443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AD63-4B83-10AD-E208-A32B4075A799}"/>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9BDD24AA-6EB4-34B2-E86A-CE3BF8E77AEF}"/>
              </a:ext>
            </a:extLst>
          </p:cNvPr>
          <p:cNvSpPr txBox="1">
            <a:spLocks/>
          </p:cNvSpPr>
          <p:nvPr/>
        </p:nvSpPr>
        <p:spPr bwMode="auto">
          <a:xfrm>
            <a:off x="152400" y="9144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pPr marL="0" indent="0" algn="r">
              <a:buNone/>
            </a:pPr>
            <a:r>
              <a:rPr lang="en-US" sz="1400" dirty="0" err="1"/>
              <a:t>Xie</a:t>
            </a:r>
            <a:r>
              <a:rPr lang="en-US" sz="1400" dirty="0"/>
              <a:t>, Gao, Hobbs, Stump, Yuan (2024)</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r>
              <a:rPr lang="en-US" sz="2000" dirty="0"/>
              <a:t>These measurements use only 1.7% of the data already collected in 2022 and 2023.  Much more to come; we expect to triple the world’s supply of tau neutrinos, identify the first anti-tau neutrino, …</a:t>
            </a:r>
          </a:p>
          <a:p>
            <a:endParaRPr lang="en-US" sz="2000" dirty="0"/>
          </a:p>
        </p:txBody>
      </p:sp>
      <p:pic>
        <p:nvPicPr>
          <p:cNvPr id="4" name="Picture 3">
            <a:extLst>
              <a:ext uri="{FF2B5EF4-FFF2-40B4-BE49-F238E27FC236}">
                <a16:creationId xmlns:a16="http://schemas.microsoft.com/office/drawing/2014/main" id="{8D708684-5237-92D2-C158-1589966FC986}"/>
              </a:ext>
            </a:extLst>
          </p:cNvPr>
          <p:cNvPicPr>
            <a:picLocks noChangeAspect="1"/>
          </p:cNvPicPr>
          <p:nvPr/>
        </p:nvPicPr>
        <p:blipFill>
          <a:blip r:embed="rId2"/>
          <a:stretch>
            <a:fillRect/>
          </a:stretch>
        </p:blipFill>
        <p:spPr>
          <a:xfrm>
            <a:off x="3686217" y="2514600"/>
            <a:ext cx="5117124" cy="2743200"/>
          </a:xfrm>
          <a:prstGeom prst="rect">
            <a:avLst/>
          </a:prstGeom>
        </p:spPr>
      </p:pic>
      <p:pic>
        <p:nvPicPr>
          <p:cNvPr id="7" name="Picture 6">
            <a:extLst>
              <a:ext uri="{FF2B5EF4-FFF2-40B4-BE49-F238E27FC236}">
                <a16:creationId xmlns:a16="http://schemas.microsoft.com/office/drawing/2014/main" id="{AD8FBC59-F436-576B-DD32-186BB71E93CC}"/>
              </a:ext>
            </a:extLst>
          </p:cNvPr>
          <p:cNvPicPr>
            <a:picLocks noChangeAspect="1"/>
          </p:cNvPicPr>
          <p:nvPr/>
        </p:nvPicPr>
        <p:blipFill>
          <a:blip r:embed="rId3"/>
          <a:stretch>
            <a:fillRect/>
          </a:stretch>
        </p:blipFill>
        <p:spPr>
          <a:xfrm>
            <a:off x="304800" y="2514600"/>
            <a:ext cx="2900729" cy="2819400"/>
          </a:xfrm>
          <a:prstGeom prst="rect">
            <a:avLst/>
          </a:prstGeom>
        </p:spPr>
      </p:pic>
      <p:sp>
        <p:nvSpPr>
          <p:cNvPr id="3" name="TextBox 2">
            <a:extLst>
              <a:ext uri="{FF2B5EF4-FFF2-40B4-BE49-F238E27FC236}">
                <a16:creationId xmlns:a16="http://schemas.microsoft.com/office/drawing/2014/main" id="{980B8633-D33E-85A9-F031-5E2466472245}"/>
              </a:ext>
            </a:extLst>
          </p:cNvPr>
          <p:cNvSpPr txBox="1"/>
          <p:nvPr/>
        </p:nvSpPr>
        <p:spPr>
          <a:xfrm>
            <a:off x="5105400" y="5283506"/>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1239597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1800" dirty="0">
                    <a:solidFill>
                      <a:srgbClr val="FF0000"/>
                    </a:solidFill>
                    <a:latin typeface="Arial" charset="0"/>
                  </a:rPr>
                  <a:t>Dark photons </a:t>
                </a:r>
                <a14:m>
                  <m:oMath xmlns:m="http://schemas.openxmlformats.org/officeDocument/2006/math">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oMath>
                </a14:m>
                <a:r>
                  <a:rPr lang="en-US" sz="1800" dirty="0">
                    <a:solidFill>
                      <a:srgbClr val="FF0000"/>
                    </a:solidFill>
                    <a:latin typeface="Arial" charset="0"/>
                  </a:rPr>
                  <a:t> </a:t>
                </a:r>
                <a:r>
                  <a:rPr lang="en-US" sz="1800" dirty="0">
                    <a:latin typeface="Arial" charset="0"/>
                  </a:rPr>
                  <a:t>, like photons, but with mass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𝑚</m:t>
                        </m:r>
                      </m:e>
                      <m:sub>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sub>
                    </m:sSub>
                  </m:oMath>
                </a14:m>
                <a:r>
                  <a:rPr lang="en-US" sz="1800" dirty="0">
                    <a:latin typeface="Arial" charset="0"/>
                  </a:rPr>
                  <a:t>, couplings suppressed by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a:t>
                </a:r>
              </a:p>
              <a:p>
                <a:endParaRPr lang="en-US" sz="1200" dirty="0">
                  <a:latin typeface="Arial" charset="0"/>
                </a:endParaRPr>
              </a:p>
              <a:p>
                <a:endParaRPr lang="en-US" sz="1800" dirty="0">
                  <a:latin typeface="Arial" charset="0"/>
                </a:endParaRPr>
              </a:p>
              <a:p>
                <a:r>
                  <a:rPr lang="en-US" sz="1800" dirty="0">
                    <a:latin typeface="Arial" charset="0"/>
                  </a:rPr>
                  <a:t>For low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dark photons are long-lived particles (LLPs), can be produced in ATLAS, pass through rock and magnetic fields unhindered, and decay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5257807"/>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2000" dirty="0"/>
          </a:p>
          <a:p>
            <a:r>
              <a:rPr lang="en-US" sz="2000" dirty="0"/>
              <a:t>Bodes well for the future</a:t>
            </a:r>
          </a:p>
          <a:p>
            <a:pPr lvl="1"/>
            <a:r>
              <a:rPr lang="en-US" sz="1800" dirty="0"/>
              <a:t>Background-free analysis</a:t>
            </a:r>
          </a:p>
          <a:p>
            <a:pPr lvl="1"/>
            <a:r>
              <a:rPr lang="en-US" sz="1800" dirty="0"/>
              <a:t>Started probing new parameter space with the first day of data</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ALP-W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839200" cy="55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Can also look for LLPs with purely photonic final states. E.g., ALP-Ws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105400"/>
            <a:ext cx="8751651" cy="152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Run 4 (-2031), with improvements in analysis, hardware upgrades (high granularity pre-shower).  We will be testing many other new ideas, e.g.,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ALP-</a:t>
            </a:r>
            <a:r>
              <a:rPr lang="en-US" sz="1800" dirty="0">
                <a:latin typeface="Symbol" pitchFamily="2" charset="2"/>
              </a:rPr>
              <a:t>g</a:t>
            </a:r>
            <a:r>
              <a:rPr lang="en-US" sz="1800" dirty="0"/>
              <a:t>, ALP-g, light-shining-through-walls axions, dark Higgs bosons, sterile neutrinos, light neutralinos, </a:t>
            </a:r>
            <a:r>
              <a:rPr lang="en-US" sz="1800" dirty="0" err="1"/>
              <a:t>inflatons</a:t>
            </a:r>
            <a:r>
              <a:rPr lang="en-US" sz="1800" dirty="0"/>
              <a:t>, quirks, etc., all with world leading sensitivities.</a:t>
            </a:r>
          </a:p>
        </p:txBody>
      </p:sp>
      <p:pic>
        <p:nvPicPr>
          <p:cNvPr id="3" name="図 11">
            <a:extLst>
              <a:ext uri="{FF2B5EF4-FFF2-40B4-BE49-F238E27FC236}">
                <a16:creationId xmlns:a16="http://schemas.microsoft.com/office/drawing/2014/main" id="{1688257E-A3ED-067A-7FF0-BD5D94F8B930}"/>
              </a:ext>
            </a:extLst>
          </p:cNvPr>
          <p:cNvPicPr>
            <a:picLocks noChangeAspect="1"/>
          </p:cNvPicPr>
          <p:nvPr/>
        </p:nvPicPr>
        <p:blipFill>
          <a:blip r:embed="rId2"/>
          <a:stretch>
            <a:fillRect/>
          </a:stretch>
        </p:blipFill>
        <p:spPr>
          <a:xfrm>
            <a:off x="1803265" y="1278027"/>
            <a:ext cx="2257628" cy="835421"/>
          </a:xfrm>
          <a:prstGeom prst="rect">
            <a:avLst/>
          </a:prstGeom>
        </p:spPr>
      </p:pic>
      <p:pic>
        <p:nvPicPr>
          <p:cNvPr id="5" name="図 16">
            <a:extLst>
              <a:ext uri="{FF2B5EF4-FFF2-40B4-BE49-F238E27FC236}">
                <a16:creationId xmlns:a16="http://schemas.microsoft.com/office/drawing/2014/main" id="{45BEBA56-556F-F60A-37BB-507EFE6AF5C8}"/>
              </a:ext>
            </a:extLst>
          </p:cNvPr>
          <p:cNvPicPr>
            <a:picLocks noChangeAspect="1"/>
          </p:cNvPicPr>
          <p:nvPr/>
        </p:nvPicPr>
        <p:blipFill>
          <a:blip r:embed="rId3"/>
          <a:stretch>
            <a:fillRect/>
          </a:stretch>
        </p:blipFill>
        <p:spPr>
          <a:xfrm>
            <a:off x="5562600" y="1221979"/>
            <a:ext cx="2257628" cy="835421"/>
          </a:xfrm>
          <a:prstGeom prst="rect">
            <a:avLst/>
          </a:prstGeom>
        </p:spPr>
      </p:pic>
      <p:sp>
        <p:nvSpPr>
          <p:cNvPr id="7" name="テキスト ボックス 17">
            <a:extLst>
              <a:ext uri="{FF2B5EF4-FFF2-40B4-BE49-F238E27FC236}">
                <a16:creationId xmlns:a16="http://schemas.microsoft.com/office/drawing/2014/main" id="{C063602B-2EF8-E69B-F7DD-1CC92D38094F}"/>
              </a:ext>
            </a:extLst>
          </p:cNvPr>
          <p:cNvSpPr txBox="1"/>
          <p:nvPr/>
        </p:nvSpPr>
        <p:spPr>
          <a:xfrm>
            <a:off x="486192" y="1415533"/>
            <a:ext cx="1389798" cy="369332"/>
          </a:xfrm>
          <a:prstGeom prst="rect">
            <a:avLst/>
          </a:prstGeom>
          <a:noFill/>
        </p:spPr>
        <p:txBody>
          <a:bodyPr wrap="square" rtlCol="0">
            <a:spAutoFit/>
          </a:bodyPr>
          <a:lstStyle/>
          <a:p>
            <a:r>
              <a:rPr lang="en-US" dirty="0">
                <a:solidFill>
                  <a:srgbClr val="000000"/>
                </a:solidFill>
              </a:rPr>
              <a:t>production</a:t>
            </a:r>
            <a:endParaRPr lang="en-CH" dirty="0">
              <a:solidFill>
                <a:srgbClr val="000000"/>
              </a:solidFill>
            </a:endParaRPr>
          </a:p>
        </p:txBody>
      </p:sp>
      <p:sp>
        <p:nvSpPr>
          <p:cNvPr id="9" name="テキスト ボックス 18">
            <a:extLst>
              <a:ext uri="{FF2B5EF4-FFF2-40B4-BE49-F238E27FC236}">
                <a16:creationId xmlns:a16="http://schemas.microsoft.com/office/drawing/2014/main" id="{93E0A985-7F43-BAFE-AC40-8A68319259D3}"/>
              </a:ext>
            </a:extLst>
          </p:cNvPr>
          <p:cNvSpPr txBox="1"/>
          <p:nvPr/>
        </p:nvSpPr>
        <p:spPr>
          <a:xfrm>
            <a:off x="4495800" y="1471581"/>
            <a:ext cx="1618398" cy="369332"/>
          </a:xfrm>
          <a:prstGeom prst="rect">
            <a:avLst/>
          </a:prstGeom>
          <a:noFill/>
        </p:spPr>
        <p:txBody>
          <a:bodyPr wrap="square" rtlCol="0">
            <a:spAutoFit/>
          </a:bodyPr>
          <a:lstStyle/>
          <a:p>
            <a:r>
              <a:rPr lang="en-US" dirty="0">
                <a:solidFill>
                  <a:srgbClr val="000000"/>
                </a:solidFill>
              </a:rPr>
              <a:t>decay</a:t>
            </a:r>
            <a:endParaRPr lang="en-CH" dirty="0">
              <a:solidFill>
                <a:srgbClr val="000000"/>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1F5A4A0-1394-8B23-6A0A-83C02347DB6D}"/>
                  </a:ext>
                </a:extLst>
              </p:cNvPr>
              <p:cNvSpPr txBox="1">
                <a:spLocks/>
              </p:cNvSpPr>
              <p:nvPr/>
            </p:nvSpPr>
            <p:spPr bwMode="auto">
              <a:xfrm>
                <a:off x="93730" y="2209800"/>
                <a:ext cx="4706869" cy="264720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Signal is no hits in veto scintillators, &gt;1 </a:t>
                </a:r>
                <a:r>
                  <a:rPr lang="en-US" sz="1800" dirty="0" err="1"/>
                  <a:t>TeV</a:t>
                </a:r>
                <a:r>
                  <a:rPr lang="en-US" sz="1800" dirty="0"/>
                  <a:t> energy deposit in ECAL. </a:t>
                </a:r>
              </a:p>
              <a:p>
                <a:endParaRPr lang="en-US" sz="1200" dirty="0"/>
              </a:p>
              <a:p>
                <a:r>
                  <a:rPr lang="en-US" sz="1800" dirty="0"/>
                  <a:t>Background: Expect 0.42 </a:t>
                </a:r>
                <a14:m>
                  <m:oMath xmlns:m="http://schemas.openxmlformats.org/officeDocument/2006/math">
                    <m:r>
                      <a:rPr lang="en-US" sz="1800" b="0" i="1" smtClean="0">
                        <a:latin typeface="Cambria Math" panose="02040503050406030204" pitchFamily="18" charset="0"/>
                      </a:rPr>
                      <m:t>±</m:t>
                    </m:r>
                  </m:oMath>
                </a14:m>
                <a:r>
                  <a:rPr lang="en-US" sz="1800" dirty="0"/>
                  <a:t> 0.32 from </a:t>
                </a:r>
                <a14:m>
                  <m:oMath xmlns:m="http://schemas.openxmlformats.org/officeDocument/2006/math">
                    <m:r>
                      <a:rPr lang="en-US" sz="1800" b="0" i="1" smtClean="0">
                        <a:latin typeface="Cambria Math" panose="02040503050406030204" pitchFamily="18" charset="0"/>
                      </a:rPr>
                      <m:t>𝜈</m:t>
                    </m:r>
                  </m:oMath>
                </a14:m>
                <a:r>
                  <a:rPr lang="en-US" sz="1800" dirty="0"/>
                  <a:t> interactions in 58 fb</a:t>
                </a:r>
                <a:r>
                  <a:rPr lang="en-US" sz="1800" baseline="30000" dirty="0"/>
                  <a:t>-1</a:t>
                </a:r>
                <a:r>
                  <a:rPr lang="en-US" sz="1800" dirty="0"/>
                  <a:t> (yesterday’s signal, today’s background)</a:t>
                </a:r>
              </a:p>
              <a:p>
                <a:endParaRPr lang="en-US" sz="1200" dirty="0"/>
              </a:p>
              <a:p>
                <a:r>
                  <a:rPr lang="en-US" sz="1800" dirty="0"/>
                  <a:t>1 event seen, excludes new parameter space.  Benefits from LHC’s high energy, lots of B’s. </a:t>
                </a:r>
              </a:p>
            </p:txBody>
          </p:sp>
        </mc:Choice>
        <mc:Fallback xmlns="">
          <p:sp>
            <p:nvSpPr>
              <p:cNvPr id="10" name="Content Placeholder 2">
                <a:extLst>
                  <a:ext uri="{FF2B5EF4-FFF2-40B4-BE49-F238E27FC236}">
                    <a16:creationId xmlns:a16="http://schemas.microsoft.com/office/drawing/2014/main" id="{01F5A4A0-1394-8B23-6A0A-83C02347DB6D}"/>
                  </a:ext>
                </a:extLst>
              </p:cNvPr>
              <p:cNvSpPr txBox="1">
                <a:spLocks noRot="1" noChangeAspect="1" noMove="1" noResize="1" noEditPoints="1" noAdjustHandles="1" noChangeArrowheads="1" noChangeShapeType="1" noTextEdit="1"/>
              </p:cNvSpPr>
              <p:nvPr/>
            </p:nvSpPr>
            <p:spPr bwMode="auto">
              <a:xfrm>
                <a:off x="93730" y="2209800"/>
                <a:ext cx="4706869" cy="2647205"/>
              </a:xfrm>
              <a:prstGeom prst="rect">
                <a:avLst/>
              </a:prstGeom>
              <a:blipFill>
                <a:blip r:embed="rId4"/>
                <a:stretch>
                  <a:fillRect l="-809" t="-1435" r="-1617"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ED7933-D14A-9990-7F60-9FD02B36FA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2133600"/>
            <a:ext cx="3817679" cy="2978806"/>
          </a:xfrm>
          <a:prstGeom prst="rect">
            <a:avLst/>
          </a:prstGeom>
        </p:spPr>
      </p:pic>
      <p:sp>
        <p:nvSpPr>
          <p:cNvPr id="8" name="TextBox 7">
            <a:extLst>
              <a:ext uri="{FF2B5EF4-FFF2-40B4-BE49-F238E27FC236}">
                <a16:creationId xmlns:a16="http://schemas.microsoft.com/office/drawing/2014/main" id="{8C723BCF-C4FA-233B-C8EF-FF75884D99F3}"/>
              </a:ext>
            </a:extLst>
          </p:cNvPr>
          <p:cNvSpPr txBox="1"/>
          <p:nvPr/>
        </p:nvSpPr>
        <p:spPr>
          <a:xfrm rot="5400000">
            <a:off x="6848284" y="3465583"/>
            <a:ext cx="395403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dirty="0">
                <a:effectLst/>
                <a:latin typeface="arial" panose="020B0604020202020204" pitchFamily="34" charset="0"/>
                <a:hlinkClick r:id="rId6"/>
              </a:rPr>
              <a:t>CERN-FASER-CONF-2024-001</a:t>
            </a:r>
            <a:r>
              <a:rPr lang="en-US" sz="1200" dirty="0"/>
              <a:t>)</a:t>
            </a:r>
          </a:p>
        </p:txBody>
      </p:sp>
    </p:spTree>
    <p:extLst>
      <p:ext uri="{BB962C8B-B14F-4D97-AF65-F5344CB8AC3E}">
        <p14:creationId xmlns:p14="http://schemas.microsoft.com/office/powerpoint/2010/main" val="3712400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around the LHC, and each point is surrounded by a large detector to view the results of the collisions. These detectors are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35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4/Run5.</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27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523792"/>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410201"/>
            <a:ext cx="8258339" cy="1066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endParaRPr lang="en-US" sz="1600" dirty="0">
              <a:sym typeface="Wingdings" pitchFamily="2" charset="2"/>
            </a:endParaRPr>
          </a:p>
        </p:txBody>
      </p:sp>
    </p:spTree>
    <p:extLst>
      <p:ext uri="{BB962C8B-B14F-4D97-AF65-F5344CB8AC3E}">
        <p14:creationId xmlns:p14="http://schemas.microsoft.com/office/powerpoint/2010/main" val="41279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NEW 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14400"/>
            <a:ext cx="8657934" cy="5392738"/>
          </a:xfrm>
        </p:spPr>
        <p:txBody>
          <a:bodyPr/>
          <a:lstStyle/>
          <a:p>
            <a:r>
              <a:rPr lang="en-US" sz="1800" dirty="0"/>
              <a:t>The FPF is proposed to run at the HL-LHC with unique probes of</a:t>
            </a:r>
          </a:p>
          <a:p>
            <a:endParaRPr lang="en-US" sz="1200" dirty="0"/>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endParaRPr lang="en-US" sz="1200" dirty="0">
              <a:sym typeface="Wingdings" pitchFamily="2" charset="2"/>
            </a:endParaRPr>
          </a:p>
          <a:p>
            <a:pPr lvl="1"/>
            <a:r>
              <a:rPr lang="en-US" sz="1800" dirty="0">
                <a:sym typeface="Wingdings" pitchFamily="2" charset="2"/>
              </a:rPr>
              <a:t>New particles: dark matter, dark sectors, milli-charged particles, new force particles, new Higgs-like particles, sterile neutrinos, quirks, …</a:t>
            </a:r>
            <a:endParaRPr lang="en-US" sz="1800" dirty="0"/>
          </a:p>
        </p:txBody>
      </p:sp>
      <p:pic>
        <p:nvPicPr>
          <p:cNvPr id="5" name="Picture 4">
            <a:extLst>
              <a:ext uri="{FF2B5EF4-FFF2-40B4-BE49-F238E27FC236}">
                <a16:creationId xmlns:a16="http://schemas.microsoft.com/office/drawing/2014/main" id="{7D32F2B2-3C2A-E74D-8740-60A1F5ABB676}"/>
              </a:ext>
            </a:extLst>
          </p:cNvPr>
          <p:cNvPicPr>
            <a:picLocks noChangeAspect="1"/>
          </p:cNvPicPr>
          <p:nvPr/>
        </p:nvPicPr>
        <p:blipFill>
          <a:blip r:embed="rId2"/>
          <a:stretch>
            <a:fillRect/>
          </a:stretch>
        </p:blipFill>
        <p:spPr>
          <a:xfrm>
            <a:off x="76200" y="3137732"/>
            <a:ext cx="5334000" cy="3169406"/>
          </a:xfrm>
          <a:prstGeom prst="rect">
            <a:avLst/>
          </a:prstGeom>
        </p:spPr>
      </p:pic>
      <p:pic>
        <p:nvPicPr>
          <p:cNvPr id="4" name="Picture 3">
            <a:extLst>
              <a:ext uri="{FF2B5EF4-FFF2-40B4-BE49-F238E27FC236}">
                <a16:creationId xmlns:a16="http://schemas.microsoft.com/office/drawing/2014/main" id="{59F03F15-669E-06CD-2172-CF9E6CEF57F6}"/>
              </a:ext>
            </a:extLst>
          </p:cNvPr>
          <p:cNvPicPr>
            <a:picLocks noChangeAspect="1"/>
          </p:cNvPicPr>
          <p:nvPr/>
        </p:nvPicPr>
        <p:blipFill>
          <a:blip r:embed="rId3"/>
          <a:stretch>
            <a:fillRect/>
          </a:stretch>
        </p:blipFill>
        <p:spPr>
          <a:xfrm>
            <a:off x="5586211" y="3117247"/>
            <a:ext cx="3329189" cy="3164783"/>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048000"/>
                <a:ext cx="3279968" cy="3200400"/>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3048000"/>
                <a:ext cx="3279968" cy="3200400"/>
              </a:xfrm>
              <a:blipFill>
                <a:blip r:embed="rId2"/>
                <a:stretch>
                  <a:fillRect l="-1154" t="-791" r="-2308" b="-5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2037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a:t>
                </a:r>
                <a:r>
                  <a:rPr lang="en-US" sz="1800" dirty="0" err="1">
                    <a:sym typeface="Wingdings" pitchFamily="2" charset="2"/>
                  </a:rPr>
                  <a:t>TeV</a:t>
                </a:r>
                <a:r>
                  <a:rPr lang="en-US" sz="1800" dirty="0">
                    <a:sym typeface="Wingdings" pitchFamily="2" charset="2"/>
                  </a:rPr>
                  <a:t> energies.  The last chance to probe this in a controlled environment for at least 50 years.  </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203768" cy="1676399"/>
              </a:xfrm>
              <a:prstGeom prst="rect">
                <a:avLst/>
              </a:prstGeom>
              <a:blipFill>
                <a:blip r:embed="rId3"/>
                <a:stretch>
                  <a:fillRect l="-1186" t="-1504" r="-3557" b="-2706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573166" y="3113567"/>
            <a:ext cx="5160523"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868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UNIQUE DISCOVERY OPPORTUNTIES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FPF experiments will enhance the LHC’s discovery potential, looking somewhere new where no other LHC experiments (or any other experiments) can look. Many examples:</a:t>
            </a:r>
          </a:p>
          <a:p>
            <a:pPr eaLnBrk="1" hangingPunct="1"/>
            <a:endParaRPr lang="en-US" sz="1800" dirty="0">
              <a:latin typeface="Arial" charset="0"/>
            </a:endParaRPr>
          </a:p>
          <a:p>
            <a:pPr eaLnBrk="1" hangingPunct="1"/>
            <a:r>
              <a:rPr lang="en-US" sz="1800" dirty="0">
                <a:solidFill>
                  <a:srgbClr val="FF0000"/>
                </a:solidFill>
                <a:latin typeface="Arial" charset="0"/>
              </a:rPr>
              <a:t>Millicharged particles</a:t>
            </a:r>
            <a:r>
              <a:rPr lang="en-US" sz="1800" dirty="0">
                <a:latin typeface="Arial" charset="0"/>
              </a:rPr>
              <a:t>: 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2"/>
          <a:stretch>
            <a:fillRect/>
          </a:stretch>
        </p:blipFill>
        <p:spPr>
          <a:xfrm>
            <a:off x="4343400" y="3105190"/>
            <a:ext cx="3939352" cy="3448009"/>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rot="5400000">
            <a:off x="7086317" y="4540449"/>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A5C9D033-7CDC-AA3A-DFFF-2D3728C41152}"/>
              </a:ext>
            </a:extLst>
          </p:cNvPr>
          <p:cNvSpPr txBox="1">
            <a:spLocks/>
          </p:cNvSpPr>
          <p:nvPr/>
        </p:nvSpPr>
        <p:spPr bwMode="auto">
          <a:xfrm>
            <a:off x="228600" y="3345026"/>
            <a:ext cx="3756847" cy="288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FORMOSA is a dedicated experiment in the forward region with much greater sensitivity for a wide range of masses from 10 MeV to 100 GeV.  </a:t>
            </a:r>
          </a:p>
          <a:p>
            <a:endParaRPr lang="en-US" sz="1800" dirty="0">
              <a:latin typeface="Arial" charset="0"/>
            </a:endParaRPr>
          </a:p>
          <a:p>
            <a:r>
              <a:rPr lang="en-US" sz="1800" dirty="0">
                <a:latin typeface="Arial" charset="0"/>
              </a:rPr>
              <a:t>Currently being explored with the FORMOSA Demonstrator behind FASER.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spTree>
    <p:extLst>
      <p:ext uri="{BB962C8B-B14F-4D97-AF65-F5344CB8AC3E}">
        <p14:creationId xmlns:p14="http://schemas.microsoft.com/office/powerpoint/2010/main" val="17493889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1" y="914400"/>
            <a:ext cx="4761684" cy="55626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 the last few decades, there has been an intense effort to detect dark matter through non-gravitational couplings, all yielding null results.</a:t>
            </a:r>
          </a:p>
          <a:p>
            <a:endParaRPr lang="en-US" sz="800" dirty="0"/>
          </a:p>
          <a:p>
            <a:r>
              <a:rPr lang="en-US" sz="1800" dirty="0"/>
              <a:t>One generic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but these are highly boosted to observable levels at the FPF.</a:t>
            </a:r>
          </a:p>
          <a:p>
            <a:endParaRPr lang="en-US" sz="800" dirty="0"/>
          </a:p>
          <a:p>
            <a:r>
              <a:rPr lang="en-US" sz="1800" dirty="0"/>
              <a:t>Bottom line: the FPF can discover DM (or any compressed spectrum), which cannot be seen anywhere else (ATLAS/CMS, </a:t>
            </a:r>
            <a:r>
              <a:rPr lang="en-US" sz="1800" dirty="0" err="1"/>
              <a:t>SHiP</a:t>
            </a:r>
            <a:r>
              <a:rPr lang="en-US" sz="1800" dirty="0"/>
              <a:t> and other fixed target </a:t>
            </a:r>
            <a:r>
              <a:rPr lang="en-US" sz="1800" dirty="0" err="1"/>
              <a:t>expts</a:t>
            </a:r>
            <a:r>
              <a:rPr lang="en-US" sz="1800" dirty="0"/>
              <a:t>, direct and indirect DM searches, …)</a:t>
            </a:r>
          </a:p>
          <a:p>
            <a:endParaRPr lang="en-US" sz="1000" dirty="0">
              <a:sym typeface="Wingdings" pitchFamily="2" charset="2"/>
            </a:endParaRP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2"/>
          <a:stretch>
            <a:fillRect/>
          </a:stretch>
        </p:blipFill>
        <p:spPr>
          <a:xfrm>
            <a:off x="4800599" y="3200400"/>
            <a:ext cx="3967085"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3"/>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4"/>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898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sz="2400"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FPF experiments can discover quirks with masses up to ~</a:t>
            </a:r>
            <a:r>
              <a:rPr lang="en-US" sz="1800" dirty="0" err="1"/>
              <a:t>TeV</a:t>
            </a:r>
            <a:r>
              <a:rPr lang="en-US" sz="1800" dirty="0"/>
              <a:t>, as motivated by neutral naturalness solutions to the gauge hierarchy problem.</a:t>
            </a:r>
          </a:p>
          <a:p>
            <a:endParaRPr lang="en-US" sz="1200" dirty="0"/>
          </a:p>
          <a:p>
            <a:r>
              <a:rPr lang="en-US" sz="1800" dirty="0"/>
              <a:t>Unique discovery potential at the FPF: very challenging at ATLAS/CMS, not possible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609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1318577"/>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3"/>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2971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may be another strong (non-Abelian) force.  </a:t>
                </a:r>
              </a:p>
              <a:p>
                <a:endParaRPr lang="en-US" sz="800" dirty="0"/>
              </a:p>
              <a:p>
                <a:r>
                  <a:rPr lang="en-US" sz="1800" dirty="0"/>
                  <a:t>Quirks are particles charged under both the SM and another strong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800" dirty="0">
                  <a:sym typeface="Wingdings" pitchFamily="2" charset="2"/>
                </a:endParaRPr>
              </a:p>
              <a:p>
                <a:r>
                  <a:rPr lang="en-US" sz="1800" dirty="0">
                    <a:sym typeface="Wingdings" pitchFamily="2" charset="2"/>
                  </a:rPr>
                  <a:t>Quirks </a:t>
                </a:r>
                <a:r>
                  <a:rPr lang="en-US" sz="1800" dirty="0"/>
                  <a:t>can be pair-produced at the LHC, but then are bound by a color string, oscillate about their center-of-mass and travel down the beamline.   </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2971800"/>
              </a:xfrm>
              <a:prstGeom prst="rect">
                <a:avLst/>
              </a:prstGeom>
              <a:blipFill>
                <a:blip r:embed="rId4"/>
                <a:stretch>
                  <a:fillRect l="-581" t="-851" r="-135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5"/>
          <a:stretch>
            <a:fillRect/>
          </a:stretch>
        </p:blipFill>
        <p:spPr>
          <a:xfrm>
            <a:off x="4828400" y="3139690"/>
            <a:ext cx="3828748" cy="3337310"/>
          </a:xfrm>
          <a:prstGeom prst="rect">
            <a:avLst/>
          </a:prstGeom>
        </p:spPr>
      </p:pic>
    </p:spTree>
    <p:extLst>
      <p:ext uri="{BB962C8B-B14F-4D97-AF65-F5344CB8AC3E}">
        <p14:creationId xmlns:p14="http://schemas.microsoft.com/office/powerpoint/2010/main" val="4233489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COMPLEMENTARITY WITH HIGH P</a:t>
            </a:r>
            <a:r>
              <a:rPr lang="en-US" baseline="-25000" dirty="0">
                <a:latin typeface="Arial" charset="0"/>
              </a:rPr>
              <a:t>T</a:t>
            </a:r>
            <a:r>
              <a:rPr lang="en-US" dirty="0">
                <a:latin typeface="Arial" charset="0"/>
              </a:rPr>
              <a:t> PHYSICS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enhancing the reach for new particle searches.</a:t>
            </a:r>
          </a:p>
          <a:p>
            <a:pPr marL="0" indent="0" algn="r">
              <a:buNone/>
            </a:pPr>
            <a:r>
              <a:rPr lang="en-US" sz="1800" baseline="-25000" dirty="0" err="1"/>
              <a:t>Ubiali</a:t>
            </a:r>
            <a:r>
              <a:rPr lang="en-US" sz="1800" baseline="-25000" dirty="0"/>
              <a:t> et al., in progress</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5963492" cy="307777"/>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10" name="Picture 9">
            <a:extLst>
              <a:ext uri="{FF2B5EF4-FFF2-40B4-BE49-F238E27FC236}">
                <a16:creationId xmlns:a16="http://schemas.microsoft.com/office/drawing/2014/main" id="{854B3C3C-657A-8FBC-8C22-E8B49AFDA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2506" y="4102882"/>
            <a:ext cx="6019800" cy="2145518"/>
          </a:xfrm>
          <a:prstGeom prst="rect">
            <a:avLst/>
          </a:prstGeom>
        </p:spPr>
      </p:pic>
    </p:spTree>
    <p:extLst>
      <p:ext uri="{BB962C8B-B14F-4D97-AF65-F5344CB8AC3E}">
        <p14:creationId xmlns:p14="http://schemas.microsoft.com/office/powerpoint/2010/main" val="3732348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457200" y="1190625"/>
                <a:ext cx="7924800" cy="54102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The forward region, previously thought of as uninteresting, is in fact a treasure trove of interesting physics.</a:t>
                </a:r>
              </a:p>
              <a:p>
                <a:pPr>
                  <a:buFontTx/>
                  <a:buChar char="•"/>
                </a:pPr>
                <a:endParaRPr lang="en-US" sz="1200" dirty="0"/>
              </a:p>
              <a:p>
                <a:pPr lvl="1">
                  <a:buFontTx/>
                  <a:buChar char="•"/>
                </a:pPr>
                <a:r>
                  <a:rPr lang="en-US" sz="1800" dirty="0"/>
                  <a:t>Collider neutrinos at </a:t>
                </a:r>
                <a:r>
                  <a:rPr lang="en-US" sz="1800" dirty="0" err="1"/>
                  <a:t>TeV</a:t>
                </a:r>
                <a:r>
                  <a:rPr lang="en-US" sz="1800" dirty="0"/>
                  <a:t> energies, with implications for neutrino properties, QCD, </a:t>
                </a:r>
                <a:r>
                  <a:rPr lang="en-US" sz="1800" dirty="0" err="1"/>
                  <a:t>astroparticle</a:t>
                </a:r>
                <a:r>
                  <a:rPr lang="en-US" sz="1800" dirty="0"/>
                  <a:t> physics, and high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oMath>
                </a14:m>
                <a:r>
                  <a:rPr lang="en-US" sz="1800" dirty="0"/>
                  <a:t> physics.</a:t>
                </a:r>
              </a:p>
              <a:p>
                <a:pPr lvl="1">
                  <a:buFontTx/>
                  <a:buChar char="•"/>
                </a:pPr>
                <a:endParaRPr lang="en-US" sz="1200" dirty="0"/>
              </a:p>
              <a:p>
                <a:pPr lvl="1">
                  <a:buFontTx/>
                  <a:buChar char="•"/>
                </a:pPr>
                <a:r>
                  <a:rPr lang="en-US" sz="1800" dirty="0"/>
                  <a:t>Possibly also light (and also heavy), weakly-interacting BSM particles, including many motivated by dark matter.</a:t>
                </a:r>
              </a:p>
              <a:p>
                <a:pPr>
                  <a:buFontTx/>
                  <a:buChar char="•"/>
                </a:pPr>
                <a:endParaRPr lang="en-US" sz="1400" dirty="0"/>
              </a:p>
              <a:p>
                <a:pPr>
                  <a:buFontTx/>
                  <a:buChar char="•"/>
                </a:pPr>
                <a:r>
                  <a:rPr lang="en-US" sz="2000" dirty="0"/>
                  <a:t> </a:t>
                </a:r>
                <a:r>
                  <a:rPr lang="en-US" sz="2000" dirty="0">
                    <a:solidFill>
                      <a:srgbClr val="FF0000"/>
                    </a:solidFill>
                  </a:rPr>
                  <a:t>FASER</a:t>
                </a:r>
                <a:r>
                  <a:rPr lang="en-US" sz="2000" dirty="0"/>
                  <a:t> has shown that this dataset can be mined by small, fast, and inexpensive detectors.  Many more results coming in the coming months and years.</a:t>
                </a:r>
              </a:p>
              <a:p>
                <a:pPr>
                  <a:buFontTx/>
                  <a:buChar char="•"/>
                </a:pPr>
                <a:endParaRPr lang="en-US" sz="2000" dirty="0"/>
              </a:p>
              <a:p>
                <a:pPr>
                  <a:buFontTx/>
                  <a:buChar char="•"/>
                </a:pPr>
                <a:r>
                  <a:rPr lang="en-US" sz="2000" dirty="0"/>
                  <a:t>The </a:t>
                </a:r>
                <a:r>
                  <a:rPr lang="en-US" sz="2000" dirty="0">
                    <a:solidFill>
                      <a:srgbClr val="FF0000"/>
                    </a:solidFill>
                  </a:rPr>
                  <a:t>Forward Physics Facility </a:t>
                </a:r>
                <a:r>
                  <a:rPr lang="en-US" sz="2000" dirty="0"/>
                  <a:t>is being considered to enable the LHC to fully realize its physics potential before it shuts down in 2042.</a:t>
                </a:r>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xmlns="">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457200" y="1190625"/>
                <a:ext cx="7924800" cy="5410200"/>
              </a:xfrm>
              <a:prstGeom prst="rect">
                <a:avLst/>
              </a:prstGeom>
              <a:blipFill>
                <a:blip r:embed="rId2"/>
                <a:stretch>
                  <a:fillRect l="-641" t="-468"/>
                </a:stretch>
              </a:blipFill>
            </p:spPr>
            <p:txBody>
              <a:bodyPr/>
              <a:lstStyle/>
              <a:p>
                <a:r>
                  <a:rPr lang="en-US">
                    <a:noFill/>
                  </a:rPr>
                  <a:t> </a:t>
                </a:r>
              </a:p>
            </p:txBody>
          </p:sp>
        </mc:Fallback>
      </mc:AlternateContent>
    </p:spTree>
    <p:extLst>
      <p:ext uri="{BB962C8B-B14F-4D97-AF65-F5344CB8AC3E}">
        <p14:creationId xmlns:p14="http://schemas.microsoft.com/office/powerpoint/2010/main" val="2055443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8D97-8AF8-20CF-1E01-1D4AAA0830B1}"/>
              </a:ext>
            </a:extLst>
          </p:cNvPr>
          <p:cNvSpPr>
            <a:spLocks noGrp="1"/>
          </p:cNvSpPr>
          <p:nvPr>
            <p:ph type="title"/>
          </p:nvPr>
        </p:nvSpPr>
        <p:spPr>
          <a:xfrm>
            <a:off x="1295400" y="244475"/>
            <a:ext cx="6858000" cy="441325"/>
          </a:xfrm>
        </p:spPr>
        <p:txBody>
          <a:bodyPr>
            <a:noAutofit/>
          </a:bodyPr>
          <a:lstStyle/>
          <a:p>
            <a:r>
              <a:rPr lang="en-GB" sz="2800" dirty="0"/>
              <a:t>ACKNOWLEDGEMENTS </a:t>
            </a:r>
          </a:p>
        </p:txBody>
      </p:sp>
      <p:pic>
        <p:nvPicPr>
          <p:cNvPr id="6" name="Content Placeholder 5">
            <a:extLst>
              <a:ext uri="{FF2B5EF4-FFF2-40B4-BE49-F238E27FC236}">
                <a16:creationId xmlns:a16="http://schemas.microsoft.com/office/drawing/2014/main" id="{E76163D0-F3D0-404C-2F6B-7BF60AD8DCDB}"/>
              </a:ext>
            </a:extLst>
          </p:cNvPr>
          <p:cNvPicPr>
            <a:picLocks noGrp="1" noChangeAspect="1"/>
          </p:cNvPicPr>
          <p:nvPr>
            <p:ph idx="1"/>
          </p:nvPr>
        </p:nvPicPr>
        <p:blipFill>
          <a:blip r:embed="rId2"/>
          <a:stretch>
            <a:fillRect/>
          </a:stretch>
        </p:blipFill>
        <p:spPr>
          <a:xfrm>
            <a:off x="2805944" y="969285"/>
            <a:ext cx="2261133" cy="1029322"/>
          </a:xfrm>
        </p:spPr>
      </p:pic>
      <p:pic>
        <p:nvPicPr>
          <p:cNvPr id="7" name="Picture 6">
            <a:extLst>
              <a:ext uri="{FF2B5EF4-FFF2-40B4-BE49-F238E27FC236}">
                <a16:creationId xmlns:a16="http://schemas.microsoft.com/office/drawing/2014/main" id="{A8827444-65FA-D347-EFEF-6EA30871445B}"/>
              </a:ext>
            </a:extLst>
          </p:cNvPr>
          <p:cNvPicPr>
            <a:picLocks noChangeAspect="1"/>
          </p:cNvPicPr>
          <p:nvPr/>
        </p:nvPicPr>
        <p:blipFill>
          <a:blip r:embed="rId3"/>
          <a:stretch>
            <a:fillRect/>
          </a:stretch>
        </p:blipFill>
        <p:spPr>
          <a:xfrm>
            <a:off x="674502" y="1065580"/>
            <a:ext cx="1659521" cy="836733"/>
          </a:xfrm>
          <a:prstGeom prst="rect">
            <a:avLst/>
          </a:prstGeom>
        </p:spPr>
      </p:pic>
      <p:pic>
        <p:nvPicPr>
          <p:cNvPr id="8" name="Picture 7">
            <a:extLst>
              <a:ext uri="{FF2B5EF4-FFF2-40B4-BE49-F238E27FC236}">
                <a16:creationId xmlns:a16="http://schemas.microsoft.com/office/drawing/2014/main" id="{8318EF36-E414-8762-4924-307E689DC764}"/>
              </a:ext>
            </a:extLst>
          </p:cNvPr>
          <p:cNvPicPr>
            <a:picLocks noChangeAspect="1"/>
          </p:cNvPicPr>
          <p:nvPr/>
        </p:nvPicPr>
        <p:blipFill>
          <a:blip r:embed="rId4"/>
          <a:stretch>
            <a:fillRect/>
          </a:stretch>
        </p:blipFill>
        <p:spPr>
          <a:xfrm>
            <a:off x="7006492" y="834292"/>
            <a:ext cx="1299308" cy="1299308"/>
          </a:xfrm>
          <a:prstGeom prst="rect">
            <a:avLst/>
          </a:prstGeom>
        </p:spPr>
      </p:pic>
      <p:pic>
        <p:nvPicPr>
          <p:cNvPr id="10" name="Picture 9" descr="A picture containing text, outdoor, sign&#10;&#10;Description automatically generated">
            <a:extLst>
              <a:ext uri="{FF2B5EF4-FFF2-40B4-BE49-F238E27FC236}">
                <a16:creationId xmlns:a16="http://schemas.microsoft.com/office/drawing/2014/main" id="{455ED314-67F4-3F0D-CAAF-7F0E04FC7F3D}"/>
              </a:ext>
            </a:extLst>
          </p:cNvPr>
          <p:cNvPicPr>
            <a:picLocks noChangeAspect="1"/>
          </p:cNvPicPr>
          <p:nvPr/>
        </p:nvPicPr>
        <p:blipFill>
          <a:blip r:embed="rId5"/>
          <a:stretch>
            <a:fillRect/>
          </a:stretch>
        </p:blipFill>
        <p:spPr>
          <a:xfrm>
            <a:off x="381000" y="2167453"/>
            <a:ext cx="2261133" cy="502474"/>
          </a:xfrm>
          <a:prstGeom prst="rect">
            <a:avLst/>
          </a:prstGeom>
        </p:spPr>
      </p:pic>
      <p:pic>
        <p:nvPicPr>
          <p:cNvPr id="11" name="Picture 10">
            <a:extLst>
              <a:ext uri="{FF2B5EF4-FFF2-40B4-BE49-F238E27FC236}">
                <a16:creationId xmlns:a16="http://schemas.microsoft.com/office/drawing/2014/main" id="{1E0D95BF-B9D2-7DD0-E346-B2F6BD632D29}"/>
              </a:ext>
            </a:extLst>
          </p:cNvPr>
          <p:cNvPicPr>
            <a:picLocks noChangeAspect="1"/>
          </p:cNvPicPr>
          <p:nvPr/>
        </p:nvPicPr>
        <p:blipFill>
          <a:blip r:embed="rId6"/>
          <a:stretch>
            <a:fillRect/>
          </a:stretch>
        </p:blipFill>
        <p:spPr>
          <a:xfrm>
            <a:off x="5538998" y="977723"/>
            <a:ext cx="995573" cy="1012447"/>
          </a:xfrm>
          <a:prstGeom prst="rect">
            <a:avLst/>
          </a:prstGeom>
        </p:spPr>
      </p:pic>
      <p:pic>
        <p:nvPicPr>
          <p:cNvPr id="12" name="Picture 11">
            <a:extLst>
              <a:ext uri="{FF2B5EF4-FFF2-40B4-BE49-F238E27FC236}">
                <a16:creationId xmlns:a16="http://schemas.microsoft.com/office/drawing/2014/main" id="{BF4372CF-B085-64E1-56D5-A7C6F5D7CFD0}"/>
              </a:ext>
            </a:extLst>
          </p:cNvPr>
          <p:cNvPicPr>
            <a:picLocks noChangeAspect="1"/>
          </p:cNvPicPr>
          <p:nvPr/>
        </p:nvPicPr>
        <p:blipFill rotWithShape="1">
          <a:blip r:embed="rId7"/>
          <a:srcRect l="10177" r="15385" b="26146"/>
          <a:stretch/>
        </p:blipFill>
        <p:spPr>
          <a:xfrm>
            <a:off x="2819400" y="1844082"/>
            <a:ext cx="1136648" cy="1127718"/>
          </a:xfrm>
          <a:prstGeom prst="rect">
            <a:avLst/>
          </a:prstGeom>
        </p:spPr>
      </p:pic>
      <p:pic>
        <p:nvPicPr>
          <p:cNvPr id="13" name="Picture 12">
            <a:extLst>
              <a:ext uri="{FF2B5EF4-FFF2-40B4-BE49-F238E27FC236}">
                <a16:creationId xmlns:a16="http://schemas.microsoft.com/office/drawing/2014/main" id="{CCE2B7CC-8431-CC31-CEB0-B8061155A382}"/>
              </a:ext>
            </a:extLst>
          </p:cNvPr>
          <p:cNvPicPr>
            <a:picLocks noChangeAspect="1"/>
          </p:cNvPicPr>
          <p:nvPr/>
        </p:nvPicPr>
        <p:blipFill>
          <a:blip r:embed="rId8"/>
          <a:stretch>
            <a:fillRect/>
          </a:stretch>
        </p:blipFill>
        <p:spPr>
          <a:xfrm>
            <a:off x="4262243" y="2124075"/>
            <a:ext cx="1476375" cy="619125"/>
          </a:xfrm>
          <a:prstGeom prst="rect">
            <a:avLst/>
          </a:prstGeom>
        </p:spPr>
      </p:pic>
      <p:pic>
        <p:nvPicPr>
          <p:cNvPr id="17" name="Picture 16">
            <a:extLst>
              <a:ext uri="{FF2B5EF4-FFF2-40B4-BE49-F238E27FC236}">
                <a16:creationId xmlns:a16="http://schemas.microsoft.com/office/drawing/2014/main" id="{8EEA5B22-22D9-4254-649F-EDFA4D510114}"/>
              </a:ext>
            </a:extLst>
          </p:cNvPr>
          <p:cNvPicPr>
            <a:picLocks noChangeAspect="1"/>
          </p:cNvPicPr>
          <p:nvPr/>
        </p:nvPicPr>
        <p:blipFill>
          <a:blip r:embed="rId9"/>
          <a:stretch>
            <a:fillRect/>
          </a:stretch>
        </p:blipFill>
        <p:spPr>
          <a:xfrm>
            <a:off x="5980348" y="2133600"/>
            <a:ext cx="2825750" cy="570181"/>
          </a:xfrm>
          <a:prstGeom prst="rect">
            <a:avLst/>
          </a:prstGeom>
        </p:spPr>
      </p:pic>
      <p:pic>
        <p:nvPicPr>
          <p:cNvPr id="4" name="Picture 3">
            <a:extLst>
              <a:ext uri="{FF2B5EF4-FFF2-40B4-BE49-F238E27FC236}">
                <a16:creationId xmlns:a16="http://schemas.microsoft.com/office/drawing/2014/main" id="{40E68819-A72B-4B0F-0846-4619B34A76FC}"/>
              </a:ext>
            </a:extLst>
          </p:cNvPr>
          <p:cNvPicPr>
            <a:picLocks noChangeAspect="1"/>
          </p:cNvPicPr>
          <p:nvPr/>
        </p:nvPicPr>
        <p:blipFill rotWithShape="1">
          <a:blip r:embed="rId10"/>
          <a:srcRect r="9854"/>
          <a:stretch/>
        </p:blipFill>
        <p:spPr>
          <a:xfrm>
            <a:off x="4763403" y="3352800"/>
            <a:ext cx="4151997" cy="2590800"/>
          </a:xfrm>
          <a:prstGeom prst="rect">
            <a:avLst/>
          </a:prstGeom>
          <a:ln w="6350">
            <a:solidFill>
              <a:schemeClr val="tx1"/>
            </a:solidFill>
          </a:ln>
        </p:spPr>
      </p:pic>
      <p:sp>
        <p:nvSpPr>
          <p:cNvPr id="5" name="Content Placeholder 2">
            <a:extLst>
              <a:ext uri="{FF2B5EF4-FFF2-40B4-BE49-F238E27FC236}">
                <a16:creationId xmlns:a16="http://schemas.microsoft.com/office/drawing/2014/main" id="{C1882952-CF60-E28A-94B8-294077CE8A2A}"/>
              </a:ext>
            </a:extLst>
          </p:cNvPr>
          <p:cNvSpPr txBox="1">
            <a:spLocks/>
          </p:cNvSpPr>
          <p:nvPr/>
        </p:nvSpPr>
        <p:spPr bwMode="auto">
          <a:xfrm>
            <a:off x="-228600" y="3138889"/>
            <a:ext cx="4821227" cy="336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      We also thank</a:t>
            </a:r>
          </a:p>
          <a:p>
            <a:pPr lvl="1"/>
            <a:r>
              <a:rPr lang="en-GB" sz="1600" dirty="0"/>
              <a:t>The LHC for excellent performance in 2022</a:t>
            </a:r>
          </a:p>
          <a:p>
            <a:pPr lvl="1"/>
            <a:r>
              <a:rPr lang="en-GB" sz="1600" dirty="0"/>
              <a:t>ATLAS for luminosity information</a:t>
            </a:r>
          </a:p>
          <a:p>
            <a:pPr lvl="1"/>
            <a:r>
              <a:rPr lang="en-GB" sz="1600" dirty="0"/>
              <a:t>ATLAS for use of ATHENA s/w framework</a:t>
            </a:r>
          </a:p>
          <a:p>
            <a:pPr lvl="1"/>
            <a:r>
              <a:rPr lang="en-GB" sz="1600" dirty="0"/>
              <a:t>ATLAS SCT for spare tracker modules</a:t>
            </a:r>
          </a:p>
          <a:p>
            <a:pPr lvl="1"/>
            <a:r>
              <a:rPr lang="en-GB" sz="1600" dirty="0" err="1"/>
              <a:t>LHCb</a:t>
            </a:r>
            <a:r>
              <a:rPr lang="en-GB" sz="1600" dirty="0"/>
              <a:t> for spare ECLA modules</a:t>
            </a:r>
          </a:p>
          <a:p>
            <a:pPr lvl="1"/>
            <a:r>
              <a:rPr lang="en-GB" sz="1600" dirty="0"/>
              <a:t>CERN FLUKA team for </a:t>
            </a:r>
            <a:r>
              <a:rPr lang="en-GB" sz="1600" dirty="0" err="1"/>
              <a:t>bkgrd</a:t>
            </a:r>
            <a:r>
              <a:rPr lang="en-GB" sz="1600" dirty="0"/>
              <a:t> simulations</a:t>
            </a:r>
          </a:p>
          <a:p>
            <a:pPr lvl="1"/>
            <a:r>
              <a:rPr lang="en-GB" sz="1600" dirty="0"/>
              <a:t>CERN PBC and technical infrastructure groups for excellent support during FASER’s design, construction, installation</a:t>
            </a:r>
          </a:p>
        </p:txBody>
      </p:sp>
    </p:spTree>
    <p:extLst>
      <p:ext uri="{BB962C8B-B14F-4D97-AF65-F5344CB8AC3E}">
        <p14:creationId xmlns:p14="http://schemas.microsoft.com/office/powerpoint/2010/main" val="182390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although the LHC started running in 2010, it is scheduled to run until the 2040s and is still in its youth</a:t>
            </a:r>
          </a:p>
          <a:p>
            <a:pPr lvl="1"/>
            <a:r>
              <a:rPr lang="en-US" altLang="en-US" sz="1800" dirty="0"/>
              <a:t>Middle-aged in terms of years</a:t>
            </a:r>
          </a:p>
          <a:p>
            <a:pPr lvl="1"/>
            <a:r>
              <a:rPr lang="en-US" altLang="en-US" sz="1800" dirty="0"/>
              <a:t>But a kindergartener in terms of number of collisions (integrated luminosity)</a:t>
            </a:r>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63CB-DAC7-3AF0-4F6C-A1164182976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DB5EC29E-D8A1-8C8E-23D6-E93F3247F3C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695241A-E478-6C1C-9393-09747F862F6B}"/>
              </a:ext>
            </a:extLst>
          </p:cNvPr>
          <p:cNvSpPr>
            <a:spLocks noGrp="1"/>
          </p:cNvSpPr>
          <p:nvPr>
            <p:ph type="dt" sz="half" idx="10"/>
          </p:nvPr>
        </p:nvSpPr>
        <p:spPr/>
        <p:txBody>
          <a:bodyPr/>
          <a:lstStyle/>
          <a:p>
            <a:endParaRPr lang="en-GB" dirty="0"/>
          </a:p>
        </p:txBody>
      </p:sp>
    </p:spTree>
    <p:extLst>
      <p:ext uri="{BB962C8B-B14F-4D97-AF65-F5344CB8AC3E}">
        <p14:creationId xmlns:p14="http://schemas.microsoft.com/office/powerpoint/2010/main" val="3532975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6770FC8-F8E8-5A63-16D2-FC13FADD6AA8}"/>
              </a:ext>
            </a:extLst>
          </p:cNvPr>
          <p:cNvPicPr>
            <a:picLocks noChangeAspect="1"/>
          </p:cNvPicPr>
          <p:nvPr/>
        </p:nvPicPr>
        <p:blipFill rotWithShape="1">
          <a:blip r:embed="rId2"/>
          <a:srcRect l="5932" r="6666" b="13183"/>
          <a:stretch/>
        </p:blipFill>
        <p:spPr>
          <a:xfrm>
            <a:off x="-1" y="0"/>
            <a:ext cx="9169685" cy="6858000"/>
          </a:xfrm>
          <a:prstGeom prst="rect">
            <a:avLst/>
          </a:prstGeom>
        </p:spPr>
      </p:pic>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solidFill>
                  <a:schemeClr val="bg1"/>
                </a:solidFill>
              </a:rPr>
              <a:t>THE FASER COLLABORATION</a:t>
            </a:r>
          </a:p>
        </p:txBody>
      </p:sp>
      <p:sp>
        <p:nvSpPr>
          <p:cNvPr id="2" name="Content Placeholder 2">
            <a:extLst>
              <a:ext uri="{FF2B5EF4-FFF2-40B4-BE49-F238E27FC236}">
                <a16:creationId xmlns:a16="http://schemas.microsoft.com/office/drawing/2014/main" id="{2B56F190-2D93-7AF2-F15C-EEEFD9C3FF0D}"/>
              </a:ext>
            </a:extLst>
          </p:cNvPr>
          <p:cNvSpPr txBox="1">
            <a:spLocks/>
          </p:cNvSpPr>
          <p:nvPr/>
        </p:nvSpPr>
        <p:spPr>
          <a:xfrm>
            <a:off x="13252" y="874803"/>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solidFill>
                  <a:schemeClr val="bg1"/>
                </a:solidFill>
              </a:rPr>
              <a:t>108 collaborators, 27 institutions, 11 countries</a:t>
            </a:r>
            <a:endParaRPr lang="en-US" sz="1800" dirty="0">
              <a:solidFill>
                <a:schemeClr val="bg1"/>
              </a:solidFill>
              <a:latin typeface="Arial" charset="0"/>
              <a:sym typeface="Wingdings"/>
            </a:endParaRPr>
          </a:p>
        </p:txBody>
      </p:sp>
      <p:sp>
        <p:nvSpPr>
          <p:cNvPr id="21" name="TextBox 20">
            <a:extLst>
              <a:ext uri="{FF2B5EF4-FFF2-40B4-BE49-F238E27FC236}">
                <a16:creationId xmlns:a16="http://schemas.microsoft.com/office/drawing/2014/main" id="{D02DB093-77BE-8DE0-16D3-706C86A36164}"/>
              </a:ext>
            </a:extLst>
          </p:cNvPr>
          <p:cNvSpPr txBox="1"/>
          <p:nvPr/>
        </p:nvSpPr>
        <p:spPr>
          <a:xfrm>
            <a:off x="1754529" y="6183868"/>
            <a:ext cx="5776005" cy="369332"/>
          </a:xfrm>
          <a:prstGeom prst="rect">
            <a:avLst/>
          </a:prstGeom>
          <a:noFill/>
          <a:ln>
            <a:noFill/>
          </a:ln>
        </p:spPr>
        <p:txBody>
          <a:bodyPr wrap="none" rtlCol="0">
            <a:spAutoFit/>
          </a:bodyPr>
          <a:lstStyle/>
          <a:p>
            <a:r>
              <a:rPr lang="en-US" dirty="0">
                <a:solidFill>
                  <a:schemeClr val="bg1"/>
                </a:solidFill>
              </a:rPr>
              <a:t>FASER Collaboration Meeting, Bonn, 25-27 June 2024</a:t>
            </a:r>
          </a:p>
        </p:txBody>
      </p:sp>
    </p:spTree>
    <p:extLst>
      <p:ext uri="{BB962C8B-B14F-4D97-AF65-F5344CB8AC3E}">
        <p14:creationId xmlns:p14="http://schemas.microsoft.com/office/powerpoint/2010/main" val="3022115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228600" y="914400"/>
            <a:ext cx="8382000" cy="5867400"/>
          </a:xfrm>
        </p:spPr>
        <p:txBody>
          <a:bodyPr/>
          <a:lstStyle/>
          <a:p>
            <a:r>
              <a:rPr lang="en-US" sz="2000" dirty="0"/>
              <a:t>In Run 3 (2022-25), FASER’s goals are to</a:t>
            </a:r>
          </a:p>
          <a:p>
            <a:pPr lvl="1"/>
            <a:r>
              <a:rPr lang="en-US" sz="1800" dirty="0"/>
              <a:t>Record </a:t>
            </a:r>
            <a:r>
              <a:rPr lang="en-US" sz="1800" baseline="-25000" dirty="0">
                <a:latin typeface="Symbol" pitchFamily="2" charset="2"/>
              </a:rPr>
              <a:t> </a:t>
            </a:r>
            <a:r>
              <a:rPr lang="en-US" sz="1800" dirty="0">
                <a:latin typeface="Arial" charset="0"/>
              </a:rPr>
              <a:t>~3000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~70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detected 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latin typeface="Symbol" pitchFamily="2" charset="2"/>
                <a:sym typeface="Wingdings" pitchFamily="2" charset="2"/>
              </a:rPr>
              <a:t>.</a:t>
            </a:r>
            <a:endParaRPr lang="en-US" sz="18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244038421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has been defined by a large and broad community.</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295400"/>
            <a:ext cx="4876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 - 1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 2023</a:t>
            </a:r>
          </a:p>
          <a:p>
            <a:pPr lvl="1"/>
            <a:r>
              <a:rPr lang="en-US" sz="1600" dirty="0">
                <a:hlinkClick r:id="rId9"/>
              </a:rPr>
              <a:t>FPF7 Meeting</a:t>
            </a:r>
            <a:r>
              <a:rPr lang="en-US" sz="1600" dirty="0"/>
              <a:t>, 29 Feb – 1 Mar 2024</a:t>
            </a:r>
          </a:p>
          <a:p>
            <a:r>
              <a:rPr lang="en-US" sz="2000" dirty="0"/>
              <a:t>FPF Papers</a:t>
            </a:r>
          </a:p>
          <a:p>
            <a:pPr lvl="1"/>
            <a:r>
              <a:rPr lang="en-US" sz="1600" dirty="0"/>
              <a:t>FPF “Short” Paper: 75 pages, 80 authors, Phys. Rept. 968, 1 (2022), </a:t>
            </a:r>
            <a:r>
              <a:rPr lang="en-US" sz="1600" dirty="0">
                <a:hlinkClick r:id="rId10"/>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1"/>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335734481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AT THE FPF</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2238027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enable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ATLAS/CMS at HL-LHC, …</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4"/>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B7C3978-6EAD-FF0D-A1B1-04784A999F03}"/>
              </a:ext>
            </a:extLst>
          </p:cNvPr>
          <p:cNvPicPr>
            <a:picLocks noChangeAspect="1"/>
          </p:cNvPicPr>
          <p:nvPr/>
        </p:nvPicPr>
        <p:blipFill>
          <a:blip r:embed="rId7"/>
          <a:stretch>
            <a:fillRect/>
          </a:stretch>
        </p:blipFill>
        <p:spPr>
          <a:xfrm>
            <a:off x="4588001" y="3640317"/>
            <a:ext cx="4403599" cy="2908458"/>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2866891" y="6452315"/>
            <a:ext cx="3847272" cy="307777"/>
          </a:xfrm>
          <a:prstGeom prst="rect">
            <a:avLst/>
          </a:prstGeom>
          <a:noFill/>
        </p:spPr>
        <p:txBody>
          <a:bodyPr wrap="none" rtlCol="0">
            <a:spAutoFit/>
          </a:bodyPr>
          <a:lstStyle/>
          <a:p>
            <a:r>
              <a:rPr lang="en-US" sz="1400" dirty="0"/>
              <a:t>FASER White Paper (2022); Rojo et al. (2024)</a:t>
            </a:r>
          </a:p>
        </p:txBody>
      </p:sp>
    </p:spTree>
    <p:extLst>
      <p:ext uri="{BB962C8B-B14F-4D97-AF65-F5344CB8AC3E}">
        <p14:creationId xmlns:p14="http://schemas.microsoft.com/office/powerpoint/2010/main" val="4698560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 AT THE FPF</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33620522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E79B-9E40-9956-B219-5ADE7FC5819C}"/>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305CDB81-A217-09D1-E707-8E01C6D66444}"/>
              </a:ext>
            </a:extLst>
          </p:cNvPr>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a:extLst>
              <a:ext uri="{FF2B5EF4-FFF2-40B4-BE49-F238E27FC236}">
                <a16:creationId xmlns:a16="http://schemas.microsoft.com/office/drawing/2014/main" id="{1B48768D-A139-7406-9338-4DA45FB01E00}"/>
              </a:ext>
            </a:extLst>
          </p:cNvPr>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96133B5A-82B8-7F23-C870-51F16E249C5F}"/>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E774A64F-625A-6EBB-C234-B5A74FEA1EB4}"/>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058310A1-8CF4-54BD-A822-DB6553718BAE}"/>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14488896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almost optimally configured not to find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most of it is typically treated as useless.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70509</TotalTime>
  <Words>4493</Words>
  <Application>Microsoft Macintosh PowerPoint</Application>
  <PresentationFormat>On-screen Show (4:3)</PresentationFormat>
  <Paragraphs>616</Paragraphs>
  <Slides>57</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-apple-system</vt:lpstr>
      <vt:lpstr>Adobe Devanagari</vt:lpstr>
      <vt:lpstr>Arial</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PARTICLE LANDSCAPE</vt:lpstr>
      <vt:lpstr>THE COSMOLOGICAL LANDSCAPE</vt:lpstr>
      <vt:lpstr>FORWARD PHYSICS</vt:lpstr>
      <vt:lpstr>LIGHT PARTICLES AT THE LHC</vt:lpstr>
      <vt:lpstr>DETECTING FORWARD PARTICLES</vt:lpstr>
      <vt:lpstr>SOPHISTICATED RESEARCH</vt:lpstr>
      <vt:lpstr>SOPHISTICATED RESEARCH</vt:lpstr>
      <vt:lpstr>MAP OF LHC</vt:lpstr>
      <vt:lpstr>THE FORWARD REGION</vt:lpstr>
      <vt:lpstr>HISTORICAL ASIDE</vt:lpstr>
      <vt:lpstr>ISR’S LEGACY</vt:lpstr>
      <vt:lpstr>HOW BIG DOES THE DETECTOR HAVE TO BE?</vt:lpstr>
      <vt:lpstr>FASER AND FASERn TIMELINE</vt:lpstr>
      <vt:lpstr>FASER COLLABORATION</vt:lpstr>
      <vt:lpstr>PREPARATION OF THE FASER LOCATION</vt:lpstr>
      <vt:lpstr>FASER AND THE LHC</vt:lpstr>
      <vt:lpstr>PowerPoint Presentation</vt:lpstr>
      <vt:lpstr>THE FASER DETECTOR</vt:lpstr>
      <vt:lpstr>PowerPoint Presentation</vt:lpstr>
      <vt:lpstr>FASER DATA TAKING IN 2022 AND 2023</vt:lpstr>
      <vt:lpstr>COLLIDER NEUTRINOS</vt:lpstr>
      <vt:lpstr>COLLIDER NEUTRINO SEARCH</vt:lpstr>
      <vt:lpstr>COLLIDER NEUTRINO RESULTS</vt:lpstr>
      <vt:lpstr>DISCOVERY OF COLLIDER NEUTRINOS</vt:lpstr>
      <vt:lpstr>LOCATION, LOCATION, LOCATION</vt:lpstr>
      <vt:lpstr>NEUTRINOS IN FASERn</vt:lpstr>
      <vt:lpstr>NEUTRINOS IN FASERn</vt:lpstr>
      <vt:lpstr>TEV NEUTRINO CROSS SECTIONS</vt:lpstr>
      <vt:lpstr>NEW PARTICLE SEARCHES</vt:lpstr>
      <vt:lpstr>DARK PHOTON SIGNAL</vt:lpstr>
      <vt:lpstr>DARK PHOTON RESULTS</vt:lpstr>
      <vt:lpstr>ALP-W SEARCH RESULTS</vt:lpstr>
      <vt:lpstr>PowerPoint Presentation</vt:lpstr>
      <vt:lpstr>FORWARD PHYSICS FACILITY</vt:lpstr>
      <vt:lpstr>THE FACILITY</vt:lpstr>
      <vt:lpstr>FPF EXPERIMENTS</vt:lpstr>
      <vt:lpstr>NEW PHYSICS AT THE FPF</vt:lpstr>
      <vt:lpstr>NEUTRINOS AT THE FPF</vt:lpstr>
      <vt:lpstr>UNIQUE DISCOVERY OPPORTUNTIES</vt:lpstr>
      <vt:lpstr>DARK MATTER</vt:lpstr>
      <vt:lpstr>QUIRKS</vt:lpstr>
      <vt:lpstr>COMPLEMENTARITY WITH HIGH PT PHYSICS</vt:lpstr>
      <vt:lpstr>PowerPoint Presentation</vt:lpstr>
      <vt:lpstr>ACKNOWLEDGEMENTS </vt:lpstr>
      <vt:lpstr>PowerPoint Presentation</vt:lpstr>
      <vt:lpstr>THE FASER COLLABORATION</vt:lpstr>
      <vt:lpstr>NEUTRINO PHYSICS</vt:lpstr>
      <vt:lpstr>FORWARD PHYSICS FACILITY</vt:lpstr>
      <vt:lpstr>ASTROPARTICLE PHYSICS AT THE FPF</vt:lpstr>
      <vt:lpstr>QCD AT THE FPF</vt:lpstr>
      <vt:lpstr>DARK MATTER DIRECT DETECTION AT THE FPF</vt:lpstr>
      <vt:lpstr>MILLI-CHARGED PARTICLES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1518</cp:revision>
  <cp:lastPrinted>2019-09-06T01:34:01Z</cp:lastPrinted>
  <dcterms:created xsi:type="dcterms:W3CDTF">2011-05-01T15:38:23Z</dcterms:created>
  <dcterms:modified xsi:type="dcterms:W3CDTF">2024-09-27T23:13:39Z</dcterms:modified>
</cp:coreProperties>
</file>